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Rachel (DESE)" userId="bc9b277d-2f7c-46d8-ac91-df6eeb817de1" providerId="ADAL" clId="{4C129E66-92CA-4CD9-A561-AC23989792E0}"/>
    <pc:docChg chg="undo custSel modSld">
      <pc:chgData name="Goldberg, Rachel (DESE)" userId="bc9b277d-2f7c-46d8-ac91-df6eeb817de1" providerId="ADAL" clId="{4C129E66-92CA-4CD9-A561-AC23989792E0}" dt="2026-07-13T14:25:29.566" v="16" actId="113"/>
      <pc:docMkLst>
        <pc:docMk/>
      </pc:docMkLst>
      <pc:sldChg chg="modSp mod">
        <pc:chgData name="Goldberg, Rachel (DESE)" userId="bc9b277d-2f7c-46d8-ac91-df6eeb817de1" providerId="ADAL" clId="{4C129E66-92CA-4CD9-A561-AC23989792E0}" dt="2026-07-10T14:39:54.282" v="1" actId="13244"/>
        <pc:sldMkLst>
          <pc:docMk/>
          <pc:sldMk cId="3847903710" sldId="281"/>
        </pc:sldMkLst>
        <pc:spChg chg="ord">
          <ac:chgData name="Goldberg, Rachel (DESE)" userId="bc9b277d-2f7c-46d8-ac91-df6eeb817de1" providerId="ADAL" clId="{4C129E66-92CA-4CD9-A561-AC23989792E0}" dt="2026-07-10T14:39:29.846" v="0" actId="13244"/>
          <ac:spMkLst>
            <pc:docMk/>
            <pc:sldMk cId="3847903710" sldId="281"/>
            <ac:spMk id="3" creationId="{6B395BE4-A72D-FB3F-AC20-710F9266AFCE}"/>
          </ac:spMkLst>
        </pc:spChg>
        <pc:spChg chg="ord">
          <ac:chgData name="Goldberg, Rachel (DESE)" userId="bc9b277d-2f7c-46d8-ac91-df6eeb817de1" providerId="ADAL" clId="{4C129E66-92CA-4CD9-A561-AC23989792E0}" dt="2026-07-10T14:39:54.282" v="1" actId="13244"/>
          <ac:spMkLst>
            <pc:docMk/>
            <pc:sldMk cId="3847903710" sldId="281"/>
            <ac:spMk id="15" creationId="{F0D68486-8291-A7E8-8B6D-A521C4A29F3C}"/>
          </ac:spMkLst>
        </pc:spChg>
      </pc:sldChg>
      <pc:sldChg chg="modSp mod">
        <pc:chgData name="Goldberg, Rachel (DESE)" userId="bc9b277d-2f7c-46d8-ac91-df6eeb817de1" providerId="ADAL" clId="{4C129E66-92CA-4CD9-A561-AC23989792E0}" dt="2026-07-10T16:04:43.988" v="3" actId="13244"/>
        <pc:sldMkLst>
          <pc:docMk/>
          <pc:sldMk cId="3452625513" sldId="282"/>
        </pc:sldMkLst>
        <pc:spChg chg="ord">
          <ac:chgData name="Goldberg, Rachel (DESE)" userId="bc9b277d-2f7c-46d8-ac91-df6eeb817de1" providerId="ADAL" clId="{4C129E66-92CA-4CD9-A561-AC23989792E0}" dt="2026-07-10T16:04:43.988" v="3" actId="13244"/>
          <ac:spMkLst>
            <pc:docMk/>
            <pc:sldMk cId="3452625513" sldId="282"/>
            <ac:spMk id="15" creationId="{F3C9E1F3-6BFA-8BCC-4EAB-112AFAC1273B}"/>
          </ac:spMkLst>
        </pc:spChg>
      </pc:sldChg>
      <pc:sldChg chg="modSp mod">
        <pc:chgData name="Goldberg, Rachel (DESE)" userId="bc9b277d-2f7c-46d8-ac91-df6eeb817de1" providerId="ADAL" clId="{4C129E66-92CA-4CD9-A561-AC23989792E0}" dt="2026-07-10T16:05:24.692" v="4" actId="13244"/>
        <pc:sldMkLst>
          <pc:docMk/>
          <pc:sldMk cId="2495616852" sldId="283"/>
        </pc:sldMkLst>
        <pc:spChg chg="ord">
          <ac:chgData name="Goldberg, Rachel (DESE)" userId="bc9b277d-2f7c-46d8-ac91-df6eeb817de1" providerId="ADAL" clId="{4C129E66-92CA-4CD9-A561-AC23989792E0}" dt="2026-07-10T16:05:24.692" v="4" actId="13244"/>
          <ac:spMkLst>
            <pc:docMk/>
            <pc:sldMk cId="2495616852" sldId="283"/>
            <ac:spMk id="14" creationId="{D4863883-2F20-7001-E9BB-832F5AF28611}"/>
          </ac:spMkLst>
        </pc:spChg>
      </pc:sldChg>
      <pc:sldChg chg="modSp mod">
        <pc:chgData name="Goldberg, Rachel (DESE)" userId="bc9b277d-2f7c-46d8-ac91-df6eeb817de1" providerId="ADAL" clId="{4C129E66-92CA-4CD9-A561-AC23989792E0}" dt="2026-07-10T16:30:51.582" v="10" actId="13244"/>
        <pc:sldMkLst>
          <pc:docMk/>
          <pc:sldMk cId="2621257514" sldId="285"/>
        </pc:sldMkLst>
        <pc:spChg chg="ord">
          <ac:chgData name="Goldberg, Rachel (DESE)" userId="bc9b277d-2f7c-46d8-ac91-df6eeb817de1" providerId="ADAL" clId="{4C129E66-92CA-4CD9-A561-AC23989792E0}" dt="2026-07-10T16:30:51.582" v="10" actId="13244"/>
          <ac:spMkLst>
            <pc:docMk/>
            <pc:sldMk cId="2621257514" sldId="285"/>
            <ac:spMk id="25" creationId="{0890CFA8-70A6-1E5F-402F-8E4D8E5E2F16}"/>
          </ac:spMkLst>
        </pc:spChg>
      </pc:sldChg>
      <pc:sldChg chg="modSp mod">
        <pc:chgData name="Goldberg, Rachel (DESE)" userId="bc9b277d-2f7c-46d8-ac91-df6eeb817de1" providerId="ADAL" clId="{4C129E66-92CA-4CD9-A561-AC23989792E0}" dt="2026-07-13T14:25:29.566" v="16" actId="113"/>
        <pc:sldMkLst>
          <pc:docMk/>
          <pc:sldMk cId="720410327" sldId="293"/>
        </pc:sldMkLst>
        <pc:spChg chg="mod">
          <ac:chgData name="Goldberg, Rachel (DESE)" userId="bc9b277d-2f7c-46d8-ac91-df6eeb817de1" providerId="ADAL" clId="{4C129E66-92CA-4CD9-A561-AC23989792E0}" dt="2026-07-10T16:33:42.656" v="12" actId="255"/>
          <ac:spMkLst>
            <pc:docMk/>
            <pc:sldMk cId="720410327" sldId="293"/>
            <ac:spMk id="14" creationId="{02F28719-D860-C2F0-7F5D-7A129FE41478}"/>
          </ac:spMkLst>
        </pc:spChg>
        <pc:spChg chg="mod">
          <ac:chgData name="Goldberg, Rachel (DESE)" userId="bc9b277d-2f7c-46d8-ac91-df6eeb817de1" providerId="ADAL" clId="{4C129E66-92CA-4CD9-A561-AC23989792E0}" dt="2026-07-13T14:25:26.550" v="14" actId="113"/>
          <ac:spMkLst>
            <pc:docMk/>
            <pc:sldMk cId="720410327" sldId="293"/>
            <ac:spMk id="28" creationId="{A5EEBC2C-6D6D-6992-B122-4A7FC57DD5DC}"/>
          </ac:spMkLst>
        </pc:spChg>
        <pc:spChg chg="mod">
          <ac:chgData name="Goldberg, Rachel (DESE)" userId="bc9b277d-2f7c-46d8-ac91-df6eeb817de1" providerId="ADAL" clId="{4C129E66-92CA-4CD9-A561-AC23989792E0}" dt="2026-07-13T14:25:29.566" v="16" actId="113"/>
          <ac:spMkLst>
            <pc:docMk/>
            <pc:sldMk cId="720410327" sldId="293"/>
            <ac:spMk id="33" creationId="{3DE44A9B-2735-3EBC-A024-BE527C42DB48}"/>
          </ac:spMkLst>
        </pc:spChg>
      </pc:sldChg>
      <pc:sldChg chg="modSp mod">
        <pc:chgData name="Goldberg, Rachel (DESE)" userId="bc9b277d-2f7c-46d8-ac91-df6eeb817de1" providerId="ADAL" clId="{4C129E66-92CA-4CD9-A561-AC23989792E0}" dt="2026-07-10T16:07:35.459" v="9" actId="166"/>
        <pc:sldMkLst>
          <pc:docMk/>
          <pc:sldMk cId="3438775664" sldId="296"/>
        </pc:sldMkLst>
        <pc:spChg chg="ord">
          <ac:chgData name="Goldberg, Rachel (DESE)" userId="bc9b277d-2f7c-46d8-ac91-df6eeb817de1" providerId="ADAL" clId="{4C129E66-92CA-4CD9-A561-AC23989792E0}" dt="2026-07-10T16:07:35.459" v="9" actId="166"/>
          <ac:spMkLst>
            <pc:docMk/>
            <pc:sldMk cId="3438775664" sldId="296"/>
            <ac:spMk id="3" creationId="{7CA82D80-E344-637D-6D89-E8B5D07CAE6E}"/>
          </ac:spMkLst>
        </pc:spChg>
        <pc:spChg chg="ord">
          <ac:chgData name="Goldberg, Rachel (DESE)" userId="bc9b277d-2f7c-46d8-ac91-df6eeb817de1" providerId="ADAL" clId="{4C129E66-92CA-4CD9-A561-AC23989792E0}" dt="2026-07-10T16:07:11.876" v="6" actId="13244"/>
          <ac:spMkLst>
            <pc:docMk/>
            <pc:sldMk cId="3438775664" sldId="296"/>
            <ac:spMk id="15" creationId="{F635359F-BE63-142E-A86F-6334398613D1}"/>
          </ac:spMkLst>
        </pc:spChg>
        <pc:spChg chg="ord">
          <ac:chgData name="Goldberg, Rachel (DESE)" userId="bc9b277d-2f7c-46d8-ac91-df6eeb817de1" providerId="ADAL" clId="{4C129E66-92CA-4CD9-A561-AC23989792E0}" dt="2026-07-10T16:07:30.123" v="8" actId="167"/>
          <ac:spMkLst>
            <pc:docMk/>
            <pc:sldMk cId="3438775664" sldId="296"/>
            <ac:spMk id="31" creationId="{87747455-C7E7-43B0-97EC-07ED8B7E8D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صورة لشعار إدارة التعليم الابتدائي والثانوي في ولاية ماساتشوستس.">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5400" b="0" i="0" u="none" strike="noStrike" cap="none" normalizeH="0" baseline="0" noProof="0" dirty="0">
                <a:ln>
                  <a:noFill/>
                </a:ln>
                <a:solidFill>
                  <a:srgbClr val="1A4785"/>
                </a:solidFill>
                <a:uLnTx/>
                <a:uFillTx/>
                <a:latin typeface="Sakkal Majalla" panose="02000000000000000000" pitchFamily="2" charset="-78"/>
                <a:ea typeface="Open Sans Light" pitchFamily="2" charset="0"/>
                <a:cs typeface="Sakkal Majalla" panose="02000000000000000000" pitchFamily="2" charset="-78"/>
              </a:rPr>
              <a:t>دليل المساعدة في استخدام بوابة الأسرة</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ar-EG" sz="2000" dirty="0">
                <a:solidFill>
                  <a:schemeClr val="bg1"/>
                </a:solidFill>
                <a:latin typeface="Sakkal Majalla" panose="02000000000000000000" pitchFamily="2" charset="-78"/>
                <a:cs typeface="Sakkal Majalla" panose="02000000000000000000" pitchFamily="2" charset="-78"/>
              </a:rPr>
              <a:t>اطَّلع على نتائج الطالب في اختبارات (</a:t>
            </a:r>
            <a:r>
              <a:rPr lang="en-US" sz="2000" dirty="0">
                <a:solidFill>
                  <a:schemeClr val="bg1"/>
                </a:solidFill>
                <a:latin typeface="Sakkal Majalla" panose="02000000000000000000" pitchFamily="2" charset="-78"/>
                <a:cs typeface="Sakkal Majalla" panose="02000000000000000000" pitchFamily="2" charset="-78"/>
              </a:rPr>
              <a:t>MCAS</a:t>
            </a:r>
            <a:r>
              <a:rPr lang="ar-EG" sz="2000" dirty="0">
                <a:solidFill>
                  <a:schemeClr val="bg1"/>
                </a:solidFill>
                <a:latin typeface="Sakkal Majalla" panose="02000000000000000000" pitchFamily="2" charset="-78"/>
                <a:cs typeface="Sakkal Majalla" panose="02000000000000000000" pitchFamily="2" charset="-78"/>
              </a:rPr>
              <a:t>) من خلال بوابة الأسرة.</a:t>
            </a:r>
            <a:r>
              <a:rPr lang="en-US" sz="2000" dirty="0">
                <a:solidFill>
                  <a:schemeClr val="bg1"/>
                </a:solidFill>
                <a:latin typeface="Sakkal Majalla" panose="02000000000000000000" pitchFamily="2" charset="-78"/>
                <a:cs typeface="Sakkal Majalla" panose="02000000000000000000" pitchFamily="2" charset="-78"/>
              </a:rPr>
              <a:t> </a:t>
            </a:r>
            <a:r>
              <a:rPr lang="ar-EG" sz="2000" dirty="0">
                <a:solidFill>
                  <a:schemeClr val="bg1"/>
                </a:solidFill>
                <a:latin typeface="Sakkal Majalla" panose="02000000000000000000" pitchFamily="2" charset="-78"/>
                <a:cs typeface="Sakkal Majalla" panose="02000000000000000000" pitchFamily="2" charset="-78"/>
              </a:rPr>
              <a:t>استخدم هذه البيانات لتتبع أداء الطالب على مدار الأعوام.</a:t>
            </a:r>
            <a:r>
              <a:rPr lang="en-US" sz="2000" dirty="0">
                <a:solidFill>
                  <a:schemeClr val="bg1"/>
                </a:solidFill>
                <a:latin typeface="Sakkal Majalla" panose="02000000000000000000" pitchFamily="2" charset="-78"/>
                <a:cs typeface="Sakkal Majalla" panose="02000000000000000000" pitchFamily="2" charset="-78"/>
              </a:rPr>
              <a:t> </a:t>
            </a:r>
          </a:p>
          <a:p>
            <a:pPr algn="ctr">
              <a:spcAft>
                <a:spcPts val="1200"/>
              </a:spcAft>
            </a:pPr>
            <a:r>
              <a:rPr lang="ar-EG" sz="2000" dirty="0">
                <a:solidFill>
                  <a:schemeClr val="bg1"/>
                </a:solidFill>
                <a:latin typeface="Sakkal Majalla" panose="02000000000000000000" pitchFamily="2" charset="-78"/>
                <a:cs typeface="Sakkal Majalla" panose="02000000000000000000" pitchFamily="2" charset="-78"/>
              </a:rPr>
              <a:t>انقر على الرابط </a:t>
            </a:r>
            <a:r>
              <a:rPr lang="en-US" sz="2000" dirty="0">
                <a:solidFill>
                  <a:schemeClr val="bg1"/>
                </a:solidFill>
                <a:latin typeface="Sakkal Majalla" panose="02000000000000000000" pitchFamily="2" charset="-78"/>
                <a:cs typeface="Sakkal Majalla" panose="02000000000000000000" pitchFamily="2" charset="-78"/>
                <a:hlinkClick r:id="rId4">
                  <a:extLst>
                    <a:ext uri="{A12FA001-AC4F-418D-AE19-62706E023703}">
                      <ahyp:hlinkClr xmlns:ahyp="http://schemas.microsoft.com/office/drawing/2018/hyperlinkcolor" val="tx"/>
                    </a:ext>
                  </a:extLst>
                </a:hlinkClick>
              </a:rPr>
              <a:t>https://mcasfamilyportal.emetric.net</a:t>
            </a:r>
            <a:r>
              <a:rPr lang="ar-EG" sz="2000" dirty="0">
                <a:solidFill>
                  <a:schemeClr val="bg1"/>
                </a:solidFill>
                <a:latin typeface="Sakkal Majalla" panose="02000000000000000000" pitchFamily="2" charset="-78"/>
                <a:cs typeface="Sakkal Majalla" panose="02000000000000000000" pitchFamily="2" charset="-78"/>
              </a:rPr>
              <a:t> للوصول إلى بوابة الأسرة من خلال كمبيوتر مكتبي أو جهاز محمول.</a:t>
            </a:r>
          </a:p>
          <a:p>
            <a:pPr algn="ctr">
              <a:spcAft>
                <a:spcPts val="1200"/>
              </a:spcAft>
            </a:pPr>
            <a:r>
              <a:rPr lang="ar-EG" sz="2000" dirty="0">
                <a:solidFill>
                  <a:schemeClr val="bg1"/>
                </a:solidFill>
                <a:latin typeface="Sakkal Majalla" panose="02000000000000000000" pitchFamily="2" charset="-78"/>
                <a:cs typeface="Sakkal Majalla" panose="02000000000000000000" pitchFamily="2" charset="-78"/>
              </a:rPr>
              <a:t>اختر أحد الأقسام أدناه أو تصفح خلال هذا الدليل لمعرفة المزيد.</a:t>
            </a:r>
          </a:p>
        </p:txBody>
      </p:sp>
      <p:sp>
        <p:nvSpPr>
          <p:cNvPr id="27" name="TextBox 13" descr="جدول المحتويات">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flipH="1">
            <a:off x="1037294" y="3599198"/>
            <a:ext cx="10316506" cy="3539430"/>
          </a:xfrm>
          <a:prstGeom prst="rect">
            <a:avLst/>
          </a:prstGeom>
          <a:noFill/>
        </p:spPr>
        <p:txBody>
          <a:bodyPr wrap="square" numCol="2" rtlCol="0">
            <a:spAutoFit/>
          </a:bodyPr>
          <a:lstStyle/>
          <a:p>
            <a:r>
              <a:rPr lang="ar-EG" sz="2400" dirty="0">
                <a:solidFill>
                  <a:srgbClr val="1A4785"/>
                </a:solidFill>
                <a:latin typeface="Sakkal Majalla" panose="02000000000000000000" pitchFamily="2" charset="-78"/>
                <a:cs typeface="Sakkal Majalla" panose="02000000000000000000" pitchFamily="2" charset="-78"/>
              </a:rPr>
              <a:t>البدء  			</a:t>
            </a:r>
          </a:p>
          <a:p>
            <a:pPr marL="800100" lvl="1" indent="-342900">
              <a:buFont typeface="Arial" panose="020B0604020202020204" pitchFamily="34" charset="0"/>
              <a:buChar char="•"/>
              <a:tabLst>
                <a:tab pos="461963" algn="l"/>
                <a:tab pos="4572000" algn="l"/>
              </a:tabLst>
            </a:pPr>
            <a:r>
              <a:rPr lang="ar-EG" sz="2400" dirty="0">
                <a:solidFill>
                  <a:srgbClr val="1A4785"/>
                </a:solidFill>
                <a:latin typeface="Sakkal Majalla" panose="02000000000000000000" pitchFamily="2" charset="-78"/>
                <a:cs typeface="Sakkal Majalla" panose="02000000000000000000" pitchFamily="2" charset="-78"/>
              </a:rPr>
              <a:t>العرض باللغة الإسبانية</a:t>
            </a:r>
          </a:p>
          <a:p>
            <a:pPr marL="800100" lvl="1" indent="-342900">
              <a:buFont typeface="Arial" panose="020B0604020202020204" pitchFamily="34" charset="0"/>
              <a:buChar char="•"/>
              <a:tabLst>
                <a:tab pos="461963" algn="l"/>
                <a:tab pos="4572000" algn="l"/>
              </a:tabLst>
            </a:pPr>
            <a:r>
              <a:rPr lang="ar-EG" sz="2400" dirty="0">
                <a:solidFill>
                  <a:srgbClr val="1A4785"/>
                </a:solidFill>
                <a:latin typeface="Sakkal Majalla" panose="02000000000000000000" pitchFamily="2" charset="-78"/>
                <a:cs typeface="Sakkal Majalla" panose="02000000000000000000" pitchFamily="2" charset="-78"/>
              </a:rPr>
              <a:t>إعادة تعيين كلمة المرور	</a:t>
            </a:r>
          </a:p>
          <a:p>
            <a:pPr marL="800100" lvl="1" indent="-342900">
              <a:buFont typeface="Arial" panose="020B0604020202020204" pitchFamily="34" charset="0"/>
              <a:buChar char="•"/>
              <a:tabLst>
                <a:tab pos="461963" algn="l"/>
                <a:tab pos="4572000" algn="l"/>
              </a:tabLst>
            </a:pPr>
            <a:r>
              <a:rPr lang="ar-EG" sz="2400" dirty="0">
                <a:solidFill>
                  <a:srgbClr val="1A4785"/>
                </a:solidFill>
                <a:latin typeface="Sakkal Majalla" panose="02000000000000000000" pitchFamily="2" charset="-78"/>
                <a:cs typeface="Sakkal Majalla" panose="02000000000000000000" pitchFamily="2" charset="-78"/>
              </a:rPr>
              <a:t>إضافة الطلاب	</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حذف الطلاب</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اختيار طالب</a:t>
            </a:r>
          </a:p>
          <a:p>
            <a:pP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نتائج اختبارات (</a:t>
            </a:r>
            <a:r>
              <a:rPr lang="en-US" sz="2400" dirty="0">
                <a:solidFill>
                  <a:srgbClr val="1A4785"/>
                </a:solidFill>
                <a:latin typeface="Sakkal Majalla" panose="02000000000000000000" pitchFamily="2" charset="-78"/>
                <a:cs typeface="Sakkal Majalla" panose="02000000000000000000" pitchFamily="2" charset="-78"/>
              </a:rPr>
              <a:t>MCAS</a:t>
            </a:r>
            <a:r>
              <a:rPr lang="ar-EG" sz="2400" dirty="0">
                <a:solidFill>
                  <a:srgbClr val="1A4785"/>
                </a:solidFill>
                <a:latin typeface="Sakkal Majalla" panose="02000000000000000000" pitchFamily="2" charset="-78"/>
                <a:cs typeface="Sakkal Majalla" panose="02000000000000000000" pitchFamily="2" charset="-78"/>
              </a:rPr>
              <a:t>)</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تاريخ الاختبارات</a:t>
            </a:r>
          </a:p>
          <a:p>
            <a:pPr marL="800100" lvl="1" indent="-342900">
              <a:buFont typeface="Arial" panose="020B0604020202020204" pitchFamily="34" charset="0"/>
              <a:buChar char="•"/>
              <a:tabLst>
                <a:tab pos="461963" algn="l"/>
              </a:tabLst>
            </a:pPr>
            <a:endParaRPr lang="en-US" sz="2400" dirty="0">
              <a:solidFill>
                <a:srgbClr val="1A4785"/>
              </a:solidFill>
              <a:latin typeface="Sakkal Majalla" panose="02000000000000000000" pitchFamily="2" charset="-78"/>
              <a:cs typeface="Sakkal Majalla" panose="02000000000000000000" pitchFamily="2" charset="-78"/>
            </a:endParaRP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نتائج الاختبارات</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النتائج التفصيلية</a:t>
            </a:r>
          </a:p>
          <a:p>
            <a:pP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نتائج الاختبارات البديلة (</a:t>
            </a:r>
            <a:r>
              <a:rPr lang="en-US" sz="2400" dirty="0">
                <a:solidFill>
                  <a:srgbClr val="1A4785"/>
                </a:solidFill>
                <a:latin typeface="Sakkal Majalla" panose="02000000000000000000" pitchFamily="2" charset="-78"/>
                <a:cs typeface="Sakkal Majalla" panose="02000000000000000000" pitchFamily="2" charset="-78"/>
              </a:rPr>
              <a:t>MCAS-Alt</a:t>
            </a:r>
            <a:r>
              <a:rPr lang="ar-EG" sz="2400" dirty="0">
                <a:solidFill>
                  <a:srgbClr val="1A4785"/>
                </a:solidFill>
                <a:latin typeface="Sakkal Majalla" panose="02000000000000000000" pitchFamily="2" charset="-78"/>
                <a:cs typeface="Sakkal Majalla" panose="02000000000000000000" pitchFamily="2" charset="-78"/>
              </a:rPr>
              <a:t>)</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تاريخ الاختبارات</a:t>
            </a:r>
          </a:p>
          <a:p>
            <a:pPr marL="800100" lvl="1" indent="-342900">
              <a:buFont typeface="Arial" panose="020B0604020202020204" pitchFamily="34" charset="0"/>
              <a:buChar cha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عرض نتائج الاختبارات</a:t>
            </a:r>
          </a:p>
          <a:p>
            <a:pPr>
              <a:tabLst>
                <a:tab pos="461963" algn="l"/>
              </a:tabLst>
            </a:pPr>
            <a:r>
              <a:rPr lang="ar-EG" sz="2400" dirty="0">
                <a:solidFill>
                  <a:srgbClr val="1A4785"/>
                </a:solidFill>
                <a:latin typeface="Sakkal Majalla" panose="02000000000000000000" pitchFamily="2" charset="-78"/>
                <a:cs typeface="Sakkal Majalla" panose="02000000000000000000" pitchFamily="2" charset="-78"/>
              </a:rPr>
              <a:t>موارد إضافية</a:t>
            </a: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8" name="TextBox 1" descr="البدء     &#10;">
            <a:hlinkClick r:id="rId5" action="ppaction://hlinksldjump"/>
            <a:extLst>
              <a:ext uri="{FF2B5EF4-FFF2-40B4-BE49-F238E27FC236}">
                <a16:creationId xmlns:a16="http://schemas.microsoft.com/office/drawing/2014/main" id="{342ACC8A-EA2D-9946-B225-29D19C19A140}"/>
              </a:ext>
            </a:extLst>
          </p:cNvPr>
          <p:cNvSpPr txBox="1"/>
          <p:nvPr/>
        </p:nvSpPr>
        <p:spPr>
          <a:xfrm>
            <a:off x="4003533" y="3607204"/>
            <a:ext cx="2271850" cy="369332"/>
          </a:xfrm>
          <a:prstGeom prst="rect">
            <a:avLst/>
          </a:prstGeom>
          <a:noFill/>
          <a:ln>
            <a:noFill/>
          </a:ln>
        </p:spPr>
        <p:txBody>
          <a:bodyPr wrap="square" rtlCol="0">
            <a:spAutoFit/>
          </a:bodyPr>
          <a:lstStyle/>
          <a:p>
            <a:r>
              <a:rPr lang="en-US"/>
              <a:t> </a:t>
            </a:r>
          </a:p>
        </p:txBody>
      </p:sp>
      <p:sp>
        <p:nvSpPr>
          <p:cNvPr id="29" name="TextBox 11" descr="العرض باللغة الإسبانية&#10;">
            <a:hlinkClick r:id="rId6" action="ppaction://hlinksldjump"/>
            <a:extLst>
              <a:ext uri="{FF2B5EF4-FFF2-40B4-BE49-F238E27FC236}">
                <a16:creationId xmlns:a16="http://schemas.microsoft.com/office/drawing/2014/main" id="{479A6C9C-3930-72F1-A8ED-22F13ACAE572}"/>
              </a:ext>
            </a:extLst>
          </p:cNvPr>
          <p:cNvSpPr txBox="1"/>
          <p:nvPr/>
        </p:nvSpPr>
        <p:spPr>
          <a:xfrm>
            <a:off x="2624001" y="3982118"/>
            <a:ext cx="3157108" cy="369332"/>
          </a:xfrm>
          <a:prstGeom prst="rect">
            <a:avLst/>
          </a:prstGeom>
          <a:noFill/>
          <a:ln>
            <a:noFill/>
          </a:ln>
        </p:spPr>
        <p:txBody>
          <a:bodyPr wrap="square" rtlCol="0">
            <a:spAutoFit/>
          </a:bodyPr>
          <a:lstStyle/>
          <a:p>
            <a:endParaRPr lang="en-US"/>
          </a:p>
        </p:txBody>
      </p:sp>
      <p:sp>
        <p:nvSpPr>
          <p:cNvPr id="30" name="TextBox 2" descr="إعادة تعيين كلمة المرور &#10;">
            <a:hlinkClick r:id="rId7" action="ppaction://hlinksldjump"/>
            <a:extLst>
              <a:ext uri="{FF2B5EF4-FFF2-40B4-BE49-F238E27FC236}">
                <a16:creationId xmlns:a16="http://schemas.microsoft.com/office/drawing/2014/main" id="{F2C9AC3F-5F11-43E1-4204-DEB2814A04F1}"/>
              </a:ext>
            </a:extLst>
          </p:cNvPr>
          <p:cNvSpPr txBox="1"/>
          <p:nvPr/>
        </p:nvSpPr>
        <p:spPr>
          <a:xfrm>
            <a:off x="1947514" y="4368237"/>
            <a:ext cx="3835953" cy="369332"/>
          </a:xfrm>
          <a:prstGeom prst="rect">
            <a:avLst/>
          </a:prstGeom>
          <a:noFill/>
          <a:ln>
            <a:noFill/>
          </a:ln>
        </p:spPr>
        <p:txBody>
          <a:bodyPr wrap="square" rtlCol="0">
            <a:spAutoFit/>
          </a:bodyPr>
          <a:lstStyle/>
          <a:p>
            <a:endParaRPr lang="en-US"/>
          </a:p>
        </p:txBody>
      </p:sp>
      <p:sp>
        <p:nvSpPr>
          <p:cNvPr id="31" name="TextBox 8" descr="اختيار طالب&#10;">
            <a:hlinkClick r:id="rId8" action="ppaction://hlinksldjump"/>
            <a:extLst>
              <a:ext uri="{FF2B5EF4-FFF2-40B4-BE49-F238E27FC236}">
                <a16:creationId xmlns:a16="http://schemas.microsoft.com/office/drawing/2014/main" id="{90D87346-7F53-18E3-B438-F29F2067C6E3}"/>
              </a:ext>
            </a:extLst>
          </p:cNvPr>
          <p:cNvSpPr txBox="1"/>
          <p:nvPr/>
        </p:nvSpPr>
        <p:spPr>
          <a:xfrm>
            <a:off x="2624001" y="5431088"/>
            <a:ext cx="3157108" cy="369332"/>
          </a:xfrm>
          <a:prstGeom prst="rect">
            <a:avLst/>
          </a:prstGeom>
          <a:noFill/>
          <a:ln>
            <a:noFill/>
          </a:ln>
        </p:spPr>
        <p:txBody>
          <a:bodyPr wrap="square" rtlCol="0">
            <a:spAutoFit/>
          </a:bodyPr>
          <a:lstStyle/>
          <a:p>
            <a:endParaRPr lang="en-US"/>
          </a:p>
        </p:txBody>
      </p:sp>
      <p:sp>
        <p:nvSpPr>
          <p:cNvPr id="32" name="TextBox 52" descr="عرض تاريخ الاختبارات&#10;">
            <a:hlinkClick r:id="rId9" action="ppaction://hlinksldjump"/>
            <a:extLst>
              <a:ext uri="{FF2B5EF4-FFF2-40B4-BE49-F238E27FC236}">
                <a16:creationId xmlns:a16="http://schemas.microsoft.com/office/drawing/2014/main" id="{F55BAD94-3AB5-6582-239C-AA851F9AB2BF}"/>
              </a:ext>
            </a:extLst>
          </p:cNvPr>
          <p:cNvSpPr txBox="1"/>
          <p:nvPr/>
        </p:nvSpPr>
        <p:spPr>
          <a:xfrm>
            <a:off x="1668573" y="6181264"/>
            <a:ext cx="4112536" cy="369332"/>
          </a:xfrm>
          <a:prstGeom prst="rect">
            <a:avLst/>
          </a:prstGeom>
          <a:noFill/>
          <a:ln>
            <a:noFill/>
          </a:ln>
        </p:spPr>
        <p:txBody>
          <a:bodyPr wrap="square" rtlCol="0">
            <a:spAutoFit/>
          </a:bodyPr>
          <a:lstStyle/>
          <a:p>
            <a:endParaRPr lang="en-US"/>
          </a:p>
        </p:txBody>
      </p:sp>
      <p:sp>
        <p:nvSpPr>
          <p:cNvPr id="33" name="TextBox 53" descr="عرض نتائج الاختبارات&#10;">
            <a:hlinkClick r:id="rId10" action="ppaction://hlinksldjump"/>
            <a:extLst>
              <a:ext uri="{FF2B5EF4-FFF2-40B4-BE49-F238E27FC236}">
                <a16:creationId xmlns:a16="http://schemas.microsoft.com/office/drawing/2014/main" id="{966A10EA-2AA5-E9F4-DA0E-103B5A1778F9}"/>
              </a:ext>
            </a:extLst>
          </p:cNvPr>
          <p:cNvSpPr txBox="1"/>
          <p:nvPr/>
        </p:nvSpPr>
        <p:spPr>
          <a:xfrm>
            <a:off x="6794031" y="3624936"/>
            <a:ext cx="4159915" cy="369332"/>
          </a:xfrm>
          <a:prstGeom prst="rect">
            <a:avLst/>
          </a:prstGeom>
          <a:noFill/>
          <a:ln>
            <a:noFill/>
          </a:ln>
        </p:spPr>
        <p:txBody>
          <a:bodyPr wrap="square" rtlCol="0">
            <a:spAutoFit/>
          </a:bodyPr>
          <a:lstStyle/>
          <a:p>
            <a:endParaRPr lang="en-US"/>
          </a:p>
        </p:txBody>
      </p:sp>
      <p:sp>
        <p:nvSpPr>
          <p:cNvPr id="34" name="TextBox 12" descr="عرض النتائج التفصيلية&#10;">
            <a:hlinkClick r:id="rId11" action="ppaction://hlinksldjump"/>
            <a:extLst>
              <a:ext uri="{FF2B5EF4-FFF2-40B4-BE49-F238E27FC236}">
                <a16:creationId xmlns:a16="http://schemas.microsoft.com/office/drawing/2014/main" id="{15722D84-5AD3-808E-71A6-3B98A9665DC3}"/>
              </a:ext>
            </a:extLst>
          </p:cNvPr>
          <p:cNvSpPr txBox="1"/>
          <p:nvPr/>
        </p:nvSpPr>
        <p:spPr>
          <a:xfrm>
            <a:off x="6794031" y="4018568"/>
            <a:ext cx="4159915" cy="338554"/>
          </a:xfrm>
          <a:prstGeom prst="rect">
            <a:avLst/>
          </a:prstGeom>
          <a:noFill/>
          <a:ln>
            <a:noFill/>
          </a:ln>
        </p:spPr>
        <p:txBody>
          <a:bodyPr wrap="square" rtlCol="0">
            <a:spAutoFit/>
          </a:bodyPr>
          <a:lstStyle/>
          <a:p>
            <a:endParaRPr lang="en-US" sz="1600"/>
          </a:p>
        </p:txBody>
      </p:sp>
      <p:sp>
        <p:nvSpPr>
          <p:cNvPr id="35" name="TextBox 15" descr="عرض نتائج الاختبارات البديلة (MCAS-Alt)&#10;">
            <a:hlinkClick r:id="rId12" action="ppaction://hlinksldjump"/>
            <a:extLst>
              <a:ext uri="{FF2B5EF4-FFF2-40B4-BE49-F238E27FC236}">
                <a16:creationId xmlns:a16="http://schemas.microsoft.com/office/drawing/2014/main" id="{2651AC81-7D7B-7DAF-02AA-763974B3DD92}"/>
              </a:ext>
            </a:extLst>
          </p:cNvPr>
          <p:cNvSpPr txBox="1"/>
          <p:nvPr/>
        </p:nvSpPr>
        <p:spPr>
          <a:xfrm>
            <a:off x="6650415" y="4341062"/>
            <a:ext cx="4662136" cy="369332"/>
          </a:xfrm>
          <a:prstGeom prst="rect">
            <a:avLst/>
          </a:prstGeom>
          <a:noFill/>
          <a:ln>
            <a:noFill/>
          </a:ln>
        </p:spPr>
        <p:txBody>
          <a:bodyPr wrap="square" rtlCol="0">
            <a:spAutoFit/>
          </a:bodyPr>
          <a:lstStyle/>
          <a:p>
            <a:endParaRPr lang="en-US"/>
          </a:p>
        </p:txBody>
      </p:sp>
      <p:sp>
        <p:nvSpPr>
          <p:cNvPr id="36" name="TextBox 16" descr="عرض تاريخ الاختبارات&#10;">
            <a:hlinkClick r:id="rId13" action="ppaction://hlinksldjump"/>
            <a:extLst>
              <a:ext uri="{FF2B5EF4-FFF2-40B4-BE49-F238E27FC236}">
                <a16:creationId xmlns:a16="http://schemas.microsoft.com/office/drawing/2014/main" id="{EB560166-C0BB-46E0-073D-24EA5142BDEE}"/>
              </a:ext>
            </a:extLst>
          </p:cNvPr>
          <p:cNvSpPr txBox="1"/>
          <p:nvPr/>
        </p:nvSpPr>
        <p:spPr>
          <a:xfrm>
            <a:off x="6556673" y="4703064"/>
            <a:ext cx="4397788" cy="369332"/>
          </a:xfrm>
          <a:prstGeom prst="rect">
            <a:avLst/>
          </a:prstGeom>
          <a:noFill/>
          <a:ln>
            <a:noFill/>
          </a:ln>
        </p:spPr>
        <p:txBody>
          <a:bodyPr wrap="square" rtlCol="0">
            <a:spAutoFit/>
          </a:bodyPr>
          <a:lstStyle/>
          <a:p>
            <a:endParaRPr lang="en-US"/>
          </a:p>
        </p:txBody>
      </p:sp>
      <p:sp>
        <p:nvSpPr>
          <p:cNvPr id="37" name="TextBox 14" descr="عرض نتائج الاختبارات&#10;">
            <a:hlinkClick r:id="rId14" action="ppaction://hlinksldjump"/>
            <a:extLst>
              <a:ext uri="{FF2B5EF4-FFF2-40B4-BE49-F238E27FC236}">
                <a16:creationId xmlns:a16="http://schemas.microsoft.com/office/drawing/2014/main" id="{B27A7F81-54A1-2EB0-FD11-C128DF6DC516}"/>
              </a:ext>
            </a:extLst>
          </p:cNvPr>
          <p:cNvSpPr txBox="1"/>
          <p:nvPr/>
        </p:nvSpPr>
        <p:spPr>
          <a:xfrm>
            <a:off x="6432861" y="5073054"/>
            <a:ext cx="4662135" cy="369332"/>
          </a:xfrm>
          <a:prstGeom prst="rect">
            <a:avLst/>
          </a:prstGeom>
          <a:noFill/>
          <a:ln>
            <a:noFill/>
          </a:ln>
        </p:spPr>
        <p:txBody>
          <a:bodyPr wrap="square" rtlCol="0">
            <a:spAutoFit/>
          </a:bodyPr>
          <a:lstStyle/>
          <a:p>
            <a:endParaRPr lang="en-US"/>
          </a:p>
        </p:txBody>
      </p:sp>
      <p:sp>
        <p:nvSpPr>
          <p:cNvPr id="38" name="TextBox 54" descr="موارد إضافية&#10;">
            <a:hlinkClick r:id="rId15" action="ppaction://hlinksldjump"/>
            <a:extLst>
              <a:ext uri="{FF2B5EF4-FFF2-40B4-BE49-F238E27FC236}">
                <a16:creationId xmlns:a16="http://schemas.microsoft.com/office/drawing/2014/main" id="{84B009EA-BFDB-5CF3-B882-8B5EA0A3994E}"/>
              </a:ext>
            </a:extLst>
          </p:cNvPr>
          <p:cNvSpPr txBox="1"/>
          <p:nvPr/>
        </p:nvSpPr>
        <p:spPr>
          <a:xfrm>
            <a:off x="7818165" y="5426350"/>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ar-EG" sz="66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اختبارات نظام التقييم الشامل بولاية ماساتشوستس (</a:t>
            </a:r>
            <a:r>
              <a:rPr lang="en-US" sz="6600" dirty="0">
                <a:solidFill>
                  <a:srgbClr val="1A4785"/>
                </a:solidFill>
                <a:latin typeface="Sakkal Majalla" panose="02000000000000000000" pitchFamily="2" charset="-78"/>
                <a:ea typeface="Open Sans Light" pitchFamily="2" charset="0"/>
                <a:cs typeface="Sakkal Majalla" panose="02000000000000000000" pitchFamily="2" charset="-78"/>
              </a:rPr>
              <a:t>MCAS</a:t>
            </a:r>
            <a:r>
              <a:rPr lang="ar-EG" sz="66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10</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1674816" cy="624734"/>
          </a:xfrm>
        </p:spPr>
        <p:txBody>
          <a:bodyPr>
            <a:noAutofit/>
          </a:bodyPr>
          <a:lstStyle/>
          <a:p>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عرض تاريخ الاختبارات:</a:t>
            </a:r>
            <a:r>
              <a:rPr lang="en-US" sz="40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نظام (</a:t>
            </a:r>
            <a:r>
              <a:rPr lang="en-US" sz="4000" dirty="0">
                <a:solidFill>
                  <a:srgbClr val="1A4785"/>
                </a:solidFill>
                <a:latin typeface="Sakkal Majalla" panose="02000000000000000000" pitchFamily="2" charset="-78"/>
                <a:ea typeface="Open Sans Light" pitchFamily="2" charset="0"/>
                <a:cs typeface="Sakkal Majalla" panose="02000000000000000000" pitchFamily="2" charset="-78"/>
              </a:rPr>
              <a:t>MCAS</a:t>
            </a:r>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تعرض صفحة </a:t>
            </a:r>
            <a:r>
              <a:rPr lang="ar-EG" b="1" dirty="0">
                <a:latin typeface="Sakkal Majalla" panose="02000000000000000000" pitchFamily="2" charset="-78"/>
                <a:cs typeface="Sakkal Majalla" panose="02000000000000000000" pitchFamily="2" charset="-78"/>
              </a:rPr>
              <a:t>تاريخ الاختبارات</a:t>
            </a:r>
            <a:r>
              <a:rPr lang="ar-EG" dirty="0">
                <a:latin typeface="Sakkal Majalla" panose="02000000000000000000" pitchFamily="2" charset="-78"/>
                <a:cs typeface="Sakkal Majalla" panose="02000000000000000000" pitchFamily="2" charset="-78"/>
              </a:rPr>
              <a:t> نظرة عامة على نتائج الطالب في العام الدراسي المعني.</a:t>
            </a:r>
            <a:r>
              <a:rPr lang="en-US" dirty="0">
                <a:solidFill>
                  <a:schemeClr val="bg1"/>
                </a:solidFill>
                <a:latin typeface="Sakkal Majalla" panose="02000000000000000000" pitchFamily="2" charset="-78"/>
                <a:cs typeface="Sakkal Majalla" panose="02000000000000000000" pitchFamily="2" charset="-78"/>
              </a:rPr>
              <a:t> </a:t>
            </a:r>
          </a:p>
        </p:txBody>
      </p:sp>
      <p:pic>
        <p:nvPicPr>
          <p:cNvPr id="7" name="Picture 6" descr="لقطة شاشة لتاريخ اختبارات طالب تجريبي في العام الدراسي المُختار.">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253916"/>
          </a:xfrm>
          <a:prstGeom prst="rect">
            <a:avLst/>
          </a:prstGeom>
          <a:noFill/>
          <a:ln>
            <a:noFill/>
          </a:ln>
        </p:spPr>
        <p:txBody>
          <a:bodyPr wrap="square" rtlCol="0">
            <a:spAutoFit/>
          </a:bodyPr>
          <a:lstStyle/>
          <a:p>
            <a:r>
              <a:rPr lang="ar-EG" sz="1050">
                <a:latin typeface="Sakkal Majalla" panose="02000000000000000000" pitchFamily="2" charset="-78"/>
                <a:cs typeface="Sakkal Majalla" panose="02000000000000000000" pitchFamily="2" charset="-78"/>
              </a:rPr>
              <a:t>إدارة التعليم الابتدائي والثانوي</a:t>
            </a: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تبديل الطلاب</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انقر على زر </a:t>
            </a:r>
            <a:r>
              <a:rPr lang="ar-EG" b="1" dirty="0">
                <a:solidFill>
                  <a:schemeClr val="bg1"/>
                </a:solidFill>
                <a:latin typeface="Sakkal Majalla" panose="02000000000000000000" pitchFamily="2" charset="-78"/>
                <a:cs typeface="Sakkal Majalla" panose="02000000000000000000" pitchFamily="2" charset="-78"/>
              </a:rPr>
              <a:t>تبديل الطلاب</a:t>
            </a:r>
            <a:r>
              <a:rPr lang="ar-EG" dirty="0">
                <a:solidFill>
                  <a:schemeClr val="bg1"/>
                </a:solidFill>
                <a:latin typeface="Sakkal Majalla" panose="02000000000000000000" pitchFamily="2" charset="-78"/>
                <a:cs typeface="Sakkal Majalla" panose="02000000000000000000" pitchFamily="2" charset="-78"/>
              </a:rPr>
              <a:t> للانتقال بين سجلات الطلاب.</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746693" y="2319210"/>
            <a:ext cx="6787625" cy="577081"/>
          </a:xfrm>
          <a:prstGeom prst="rect">
            <a:avLst/>
          </a:prstGeom>
          <a:solidFill>
            <a:srgbClr val="D8D8D8"/>
          </a:solidFill>
          <a:ln>
            <a:noFill/>
          </a:ln>
        </p:spPr>
        <p:txBody>
          <a:bodyPr wrap="square" rtlCol="0">
            <a:spAutoFit/>
          </a:bodyPr>
          <a:lstStyle/>
          <a:p>
            <a:r>
              <a:rPr lang="ar-EG" sz="1050" dirty="0">
                <a:solidFill>
                  <a:schemeClr val="bg2">
                    <a:lumMod val="25000"/>
                  </a:schemeClr>
                </a:solidFill>
                <a:latin typeface="Sakkal Majalla" panose="02000000000000000000" pitchFamily="2" charset="-78"/>
                <a:cs typeface="Sakkal Majalla" panose="02000000000000000000" pitchFamily="2" charset="-78"/>
              </a:rPr>
              <a:t>يقدم لك ملخص الاختبارات لمحة سريعة عن درجات الطالب في مختلف المواد.</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ويمكنك أيضًا عرض الاطلاع على تاريخ اختبارات الطالب في أعوام مختلفة لمعرفة مقدار التقدم الذي يُحرزه الطالب.</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لمعرفة المزيد من المعلومات عن اختبار بعينه، انقر على الاختبار نفسه.</a:t>
            </a:r>
            <a:endParaRPr lang="pt-BR" sz="1050" dirty="0">
              <a:solidFill>
                <a:schemeClr val="bg2">
                  <a:lumMod val="25000"/>
                </a:schemeClr>
              </a:solidFill>
              <a:latin typeface="Sakkal Majalla" panose="02000000000000000000" pitchFamily="2" charset="-78"/>
              <a:cs typeface="Sakkal Majalla" panose="02000000000000000000" pitchFamily="2" charset="-78"/>
            </a:endParaRPr>
          </a:p>
          <a:p>
            <a:endParaRPr lang="ar-EG" sz="1050" dirty="0">
              <a:solidFill>
                <a:schemeClr val="bg2">
                  <a:lumMod val="25000"/>
                </a:schemeClr>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ar-EG" sz="1000">
                <a:solidFill>
                  <a:schemeClr val="bg2">
                    <a:lumMod val="25000"/>
                  </a:schemeClr>
                </a:solidFill>
                <a:latin typeface="Sakkal Majalla" panose="02000000000000000000" pitchFamily="2" charset="-78"/>
                <a:cs typeface="Sakkal Majalla" panose="02000000000000000000" pitchFamily="2" charset="-78"/>
              </a:rPr>
              <a:t>تاريخ اختبارات الطالب</a:t>
            </a:r>
          </a:p>
          <a:p>
            <a:r>
              <a:rPr lang="ar-EG" sz="1200" b="1">
                <a:solidFill>
                  <a:schemeClr val="bg2">
                    <a:lumMod val="25000"/>
                  </a:schemeClr>
                </a:solidFill>
                <a:latin typeface="Sakkal Majalla" panose="02000000000000000000" pitchFamily="2" charset="-78"/>
                <a:cs typeface="Sakkal Majalla" panose="02000000000000000000" pitchFamily="2" charset="-78"/>
              </a:rPr>
              <a:t>طالب تجريبي</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ar-EG" sz="1000">
                <a:solidFill>
                  <a:schemeClr val="bg2">
                    <a:lumMod val="25000"/>
                  </a:schemeClr>
                </a:solidFill>
                <a:latin typeface="Sakkal Majalla" panose="02000000000000000000" pitchFamily="2" charset="-78"/>
                <a:cs typeface="Sakkal Majalla" panose="02000000000000000000" pitchFamily="2" charset="-78"/>
              </a:rPr>
              <a:t>رقم الطالب بالولاية:</a:t>
            </a:r>
            <a:r>
              <a:rPr lang="en-US" sz="1000">
                <a:solidFill>
                  <a:schemeClr val="bg2">
                    <a:lumMod val="25000"/>
                  </a:schemeClr>
                </a:solidFill>
                <a:latin typeface="Sakkal Majalla" panose="02000000000000000000" pitchFamily="2" charset="-78"/>
                <a:cs typeface="Sakkal Majalla" panose="02000000000000000000" pitchFamily="2" charset="-78"/>
              </a:rPr>
              <a:t> </a:t>
            </a:r>
            <a:r>
              <a:rPr lang="ar-EG" sz="1000">
                <a:solidFill>
                  <a:schemeClr val="bg2">
                    <a:lumMod val="25000"/>
                  </a:schemeClr>
                </a:solidFill>
                <a:latin typeface="Sakkal Majalla" panose="02000000000000000000" pitchFamily="2" charset="-78"/>
                <a:cs typeface="Sakkal Majalla" panose="02000000000000000000" pitchFamily="2" charset="-78"/>
              </a:rPr>
              <a:t>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ar-EG" sz="900" b="1">
                <a:solidFill>
                  <a:schemeClr val="bg2">
                    <a:lumMod val="50000"/>
                  </a:schemeClr>
                </a:solidFill>
                <a:latin typeface="Sakkal Majalla" panose="02000000000000000000" pitchFamily="2" charset="-78"/>
                <a:cs typeface="Sakkal Majalla" panose="02000000000000000000" pitchFamily="2" charset="-78"/>
              </a:rPr>
              <a:t>العام الدراسي</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استخدم قائمة </a:t>
            </a:r>
            <a:r>
              <a:rPr lang="ar-EG" b="1" dirty="0">
                <a:solidFill>
                  <a:schemeClr val="bg1"/>
                </a:solidFill>
                <a:latin typeface="Sakkal Majalla" panose="02000000000000000000" pitchFamily="2" charset="-78"/>
                <a:cs typeface="Sakkal Majalla" panose="02000000000000000000" pitchFamily="2" charset="-78"/>
              </a:rPr>
              <a:t>العام الدراسي</a:t>
            </a:r>
            <a:r>
              <a:rPr lang="ar-EG" dirty="0">
                <a:solidFill>
                  <a:schemeClr val="bg1"/>
                </a:solidFill>
                <a:latin typeface="Sakkal Majalla" panose="02000000000000000000" pitchFamily="2" charset="-78"/>
                <a:cs typeface="Sakkal Majalla" panose="02000000000000000000" pitchFamily="2" charset="-78"/>
              </a:rPr>
              <a:t> المنسدلة للاطلاع على بيانات الأعوام السابقة إن وُجِدَت.</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ar-EG" sz="1000" b="1">
                <a:solidFill>
                  <a:schemeClr val="bg2">
                    <a:lumMod val="50000"/>
                  </a:schemeClr>
                </a:solidFill>
                <a:latin typeface="Sakkal Majalla" panose="02000000000000000000" pitchFamily="2" charset="-78"/>
                <a:cs typeface="Sakkal Majalla" panose="02000000000000000000" pitchFamily="2" charset="-78"/>
              </a:rPr>
              <a:t>الدرجة المُحوَّلة / مستوى الإنجاز</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92443"/>
          </a:xfrm>
          <a:prstGeom prst="rect">
            <a:avLst/>
          </a:prstGeom>
          <a:solidFill>
            <a:srgbClr val="FDFDFD"/>
          </a:solidFill>
          <a:ln>
            <a:noFill/>
          </a:ln>
        </p:spPr>
        <p:txBody>
          <a:bodyPr wrap="square" rtlCol="0">
            <a:spAutoFit/>
          </a:bodyPr>
          <a:lstStyle/>
          <a:p>
            <a:r>
              <a:rPr lang="ar-EG" sz="1600" b="1">
                <a:solidFill>
                  <a:srgbClr val="22608F"/>
                </a:solidFill>
                <a:latin typeface="Sakkal Majalla" panose="02000000000000000000" pitchFamily="2" charset="-78"/>
                <a:cs typeface="Sakkal Majalla" panose="02000000000000000000" pitchFamily="2" charset="-78"/>
              </a:rPr>
              <a:t>مادة فنون اللغة الإنجليزية للصف الدراسي 4</a:t>
            </a:r>
          </a:p>
          <a:p>
            <a:r>
              <a:rPr lang="ar-EG" sz="1000">
                <a:solidFill>
                  <a:schemeClr val="bg2">
                    <a:lumMod val="25000"/>
                  </a:schemeClr>
                </a:solidFill>
                <a:latin typeface="Sakkal Majalla" panose="02000000000000000000" pitchFamily="2" charset="-78"/>
                <a:cs typeface="Sakkal Majalla" panose="02000000000000000000" pitchFamily="2" charset="-78"/>
              </a:rPr>
              <a:t>اختبارات (</a:t>
            </a:r>
            <a:r>
              <a:rPr lang="en-US" sz="1000">
                <a:solidFill>
                  <a:schemeClr val="bg2">
                    <a:lumMod val="25000"/>
                  </a:schemeClr>
                </a:solidFill>
                <a:latin typeface="Sakkal Majalla" panose="02000000000000000000" pitchFamily="2" charset="-78"/>
                <a:cs typeface="Sakkal Majalla" panose="02000000000000000000" pitchFamily="2" charset="-78"/>
              </a:rPr>
              <a:t>MCAS</a:t>
            </a:r>
            <a:r>
              <a:rPr lang="ar-EG" sz="1000">
                <a:solidFill>
                  <a:schemeClr val="bg2">
                    <a:lumMod val="25000"/>
                  </a:schemeClr>
                </a:solidFill>
                <a:latin typeface="Sakkal Majalla" panose="02000000000000000000" pitchFamily="2" charset="-78"/>
                <a:cs typeface="Sakkal Majalla" panose="02000000000000000000" pitchFamily="2" charset="-78"/>
              </a:rPr>
              <a:t>) في ربيع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ar-EG" sz="1000">
                <a:solidFill>
                  <a:schemeClr val="bg2">
                    <a:lumMod val="25000"/>
                  </a:schemeClr>
                </a:solidFill>
                <a:latin typeface="Sakkal Majalla" panose="02000000000000000000" pitchFamily="2" charset="-78"/>
                <a:cs typeface="Sakkal Majalla" panose="02000000000000000000" pitchFamily="2" charset="-78"/>
              </a:rPr>
              <a:t>مستوفي التوقعات</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للاطلاع على معلومات تفصيلية عن أحد الاختبارات، انقر على الاختبار نفسه.</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ar-EG" sz="1600" b="1">
                <a:solidFill>
                  <a:srgbClr val="22608F"/>
                </a:solidFill>
                <a:latin typeface="Sakkal Majalla" panose="02000000000000000000" pitchFamily="2" charset="-78"/>
                <a:cs typeface="Sakkal Majalla" panose="02000000000000000000" pitchFamily="2" charset="-78"/>
              </a:rPr>
              <a:t>مادة الرياضيات للصف الدراسي 4</a:t>
            </a:r>
          </a:p>
          <a:p>
            <a:r>
              <a:rPr lang="ar-EG" sz="1000">
                <a:solidFill>
                  <a:schemeClr val="bg2">
                    <a:lumMod val="25000"/>
                  </a:schemeClr>
                </a:solidFill>
                <a:latin typeface="Sakkal Majalla" panose="02000000000000000000" pitchFamily="2" charset="-78"/>
                <a:cs typeface="Sakkal Majalla" panose="02000000000000000000" pitchFamily="2" charset="-78"/>
              </a:rPr>
              <a:t>اختبارات (</a:t>
            </a:r>
            <a:r>
              <a:rPr lang="en-US" sz="1000">
                <a:solidFill>
                  <a:schemeClr val="bg2">
                    <a:lumMod val="25000"/>
                  </a:schemeClr>
                </a:solidFill>
                <a:latin typeface="Sakkal Majalla" panose="02000000000000000000" pitchFamily="2" charset="-78"/>
                <a:cs typeface="Sakkal Majalla" panose="02000000000000000000" pitchFamily="2" charset="-78"/>
              </a:rPr>
              <a:t>MCAS</a:t>
            </a:r>
            <a:r>
              <a:rPr lang="ar-EG" sz="1000">
                <a:solidFill>
                  <a:schemeClr val="bg2">
                    <a:lumMod val="25000"/>
                  </a:schemeClr>
                </a:solidFill>
                <a:latin typeface="Sakkal Majalla" panose="02000000000000000000" pitchFamily="2" charset="-78"/>
                <a:cs typeface="Sakkal Majalla" panose="02000000000000000000" pitchFamily="2" charset="-78"/>
              </a:rPr>
              <a:t>) في ربيع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ar-EG" sz="1000">
                <a:solidFill>
                  <a:schemeClr val="bg2">
                    <a:lumMod val="25000"/>
                  </a:schemeClr>
                </a:solidFill>
                <a:latin typeface="Sakkal Majalla" panose="02000000000000000000" pitchFamily="2" charset="-78"/>
                <a:cs typeface="Sakkal Majalla" panose="02000000000000000000" pitchFamily="2" charset="-78"/>
              </a:rPr>
              <a:t>مستوفي التوقعات</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11</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CFE25EA1-03E9-789C-C17B-DF9D5A68ACCC}"/>
              </a:ext>
              <a:ext uri="{C183D7F6-B498-43B3-948B-1728B52AA6E4}">
                <adec:decorative xmlns:adec="http://schemas.microsoft.com/office/drawing/2017/decorative" val="1"/>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ar-EG" sz="1000" b="1">
                <a:solidFill>
                  <a:srgbClr val="22608F"/>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1827216" cy="624734"/>
          </a:xfrm>
        </p:spPr>
        <p:txBody>
          <a:bodyPr>
            <a:noAutofit/>
          </a:bodyPr>
          <a:lstStyle/>
          <a:p>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40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نظام (</a:t>
            </a:r>
            <a:r>
              <a:rPr lang="en-US" sz="4000" dirty="0">
                <a:solidFill>
                  <a:srgbClr val="1A4785"/>
                </a:solidFill>
                <a:latin typeface="Sakkal Majalla" panose="02000000000000000000" pitchFamily="2" charset="-78"/>
                <a:ea typeface="Open Sans Light" pitchFamily="2" charset="0"/>
                <a:cs typeface="Sakkal Majalla" panose="02000000000000000000" pitchFamily="2" charset="-78"/>
              </a:rPr>
              <a:t>MCAS</a:t>
            </a:r>
            <a:r>
              <a:rPr lang="ar-EG" sz="40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pic>
        <p:nvPicPr>
          <p:cNvPr id="9" name="Picture 8" descr="لقطة شاشة تعرض نتائج اختبارات الطالب التجريبي المُختار. وتعرض هذه اللقطة نتائج اختبارات مادة فنون اللغة الإنجليزية.">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تاريخ الاختبارات</a:t>
            </a: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ar-EG" sz="800" b="1" u="sng">
                <a:solidFill>
                  <a:schemeClr val="bg2">
                    <a:lumMod val="25000"/>
                  </a:schemeClr>
                </a:solidFill>
                <a:latin typeface="Sakkal Majalla" panose="02000000000000000000" pitchFamily="2" charset="-78"/>
                <a:cs typeface="Sakkal Majalla" panose="02000000000000000000" pitchFamily="2" charset="-78"/>
              </a:rPr>
              <a:t>نتائج الاختبارات</a:t>
            </a: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تعرض علامة تبويب </a:t>
            </a:r>
            <a:r>
              <a:rPr lang="ar-EG" b="1" dirty="0">
                <a:solidFill>
                  <a:schemeClr val="bg1"/>
                </a:solidFill>
                <a:latin typeface="Sakkal Majalla" panose="02000000000000000000" pitchFamily="2" charset="-78"/>
                <a:cs typeface="Sakkal Majalla" panose="02000000000000000000" pitchFamily="2" charset="-78"/>
              </a:rPr>
              <a:t>نتائج الاختبارات</a:t>
            </a:r>
            <a:r>
              <a:rPr lang="ar-EG" dirty="0">
                <a:solidFill>
                  <a:schemeClr val="bg1"/>
                </a:solidFill>
                <a:latin typeface="Sakkal Majalla" panose="02000000000000000000" pitchFamily="2" charset="-78"/>
                <a:cs typeface="Sakkal Majalla" panose="02000000000000000000" pitchFamily="2" charset="-78"/>
              </a:rPr>
              <a:t> مستوى إنجاز الطالب ودرجته.</a:t>
            </a:r>
            <a:r>
              <a:rPr lang="en-US"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تصفح التقرير للاطلاع على مزيد من المعلومات عن أداء الطالب.</a:t>
            </a: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7" y="2012077"/>
            <a:ext cx="630664" cy="33855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النتائج التفصيلية</a:t>
            </a: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الموارد</a:t>
            </a: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230832"/>
          </a:xfrm>
          <a:prstGeom prst="rect">
            <a:avLst/>
          </a:prstGeom>
          <a:no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تجريبي طالب</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المنطقة التعليمية: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Valley</a:t>
            </a:r>
          </a:p>
          <a:p>
            <a:r>
              <a:rPr lang="ar-EG" sz="900" b="1">
                <a:solidFill>
                  <a:schemeClr val="bg2">
                    <a:lumMod val="25000"/>
                  </a:schemeClr>
                </a:solidFill>
                <a:latin typeface="Sakkal Majalla" panose="02000000000000000000" pitchFamily="2" charset="-78"/>
                <a:cs typeface="Sakkal Majalla" panose="02000000000000000000" pitchFamily="2" charset="-78"/>
              </a:rPr>
              <a:t>اسم المدرسة: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الصف الدراسي للطالب: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رقم الطالب بالولاية: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9058143501</a:t>
            </a:r>
          </a:p>
          <a:p>
            <a:pPr algn="r"/>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18/12/2013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893050" y="3071712"/>
            <a:ext cx="2440639" cy="20042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2952D162-2EB1-5490-FF74-C46D2B7EC248}"/>
              </a:ext>
            </a:extLst>
          </p:cNvPr>
          <p:cNvSpPr txBox="1"/>
          <p:nvPr/>
        </p:nvSpPr>
        <p:spPr>
          <a:xfrm>
            <a:off x="5330666" y="3053859"/>
            <a:ext cx="2648903" cy="261610"/>
          </a:xfrm>
          <a:prstGeom prst="rect">
            <a:avLst/>
          </a:prstGeom>
          <a:noFill/>
          <a:ln>
            <a:noFill/>
          </a:ln>
        </p:spPr>
        <p:txBody>
          <a:bodyPr wrap="square" rtlCol="0">
            <a:spAutoFit/>
          </a:bodyPr>
          <a:lstStyle/>
          <a:p>
            <a:pPr algn="ctr"/>
            <a:r>
              <a:rPr lang="ar-EG" sz="1100" dirty="0">
                <a:solidFill>
                  <a:schemeClr val="bg1"/>
                </a:solidFill>
                <a:latin typeface="Sakkal Majalla" panose="02000000000000000000" pitchFamily="2" charset="-78"/>
                <a:cs typeface="Sakkal Majalla" panose="02000000000000000000" pitchFamily="2" charset="-78"/>
              </a:rPr>
              <a:t>فنون اللغة الإنجليزية - ربيع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47015"/>
          </a:xfrm>
          <a:prstGeom prst="rect">
            <a:avLst/>
          </a:prstGeom>
          <a:solidFill>
            <a:srgbClr val="F9F9F9"/>
          </a:solidFill>
          <a:ln>
            <a:noFill/>
          </a:ln>
        </p:spPr>
        <p:txBody>
          <a:bodyPr wrap="square" rtlCol="0">
            <a:spAutoFit/>
          </a:bodyPr>
          <a:lstStyle/>
          <a:p>
            <a:r>
              <a:rPr lang="ar-EG" sz="1050" dirty="0">
                <a:solidFill>
                  <a:schemeClr val="bg2">
                    <a:lumMod val="25000"/>
                  </a:schemeClr>
                </a:solidFill>
                <a:latin typeface="Sakkal Majalla" panose="02000000000000000000" pitchFamily="2" charset="-78"/>
                <a:cs typeface="Sakkal Majalla" panose="02000000000000000000" pitchFamily="2" charset="-78"/>
              </a:rPr>
              <a:t>يعرض هذا التقرير نتائج الطالب في اختبارات نظام التقييم الشامل بولاية ماساتشوستس (</a:t>
            </a:r>
            <a:r>
              <a:rPr lang="en-US" sz="1050" dirty="0">
                <a:solidFill>
                  <a:schemeClr val="bg2">
                    <a:lumMod val="25000"/>
                  </a:schemeClr>
                </a:solidFill>
                <a:latin typeface="Sakkal Majalla" panose="02000000000000000000" pitchFamily="2" charset="-78"/>
                <a:cs typeface="Sakkal Majalla" panose="02000000000000000000" pitchFamily="2" charset="-78"/>
              </a:rPr>
              <a:t>MCAS</a:t>
            </a:r>
            <a:r>
              <a:rPr lang="ar-EG" sz="1050" dirty="0">
                <a:solidFill>
                  <a:schemeClr val="bg2">
                    <a:lumMod val="25000"/>
                  </a:schemeClr>
                </a:solidFill>
                <a:latin typeface="Sakkal Majalla" panose="02000000000000000000" pitchFamily="2" charset="-78"/>
                <a:cs typeface="Sakkal Majalla" panose="02000000000000000000" pitchFamily="2" charset="-78"/>
              </a:rPr>
              <a:t>) في ربيع عام 2025.</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ويعرض التقرير درجة الطالب ومستوى إنجازه في كل اختبار دخله الطالب في ربيع عام 2025.</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كما يقدم التقرير في بعض الاختبارات معلومات عن التقدم الأكاديمي أو النمو الذي أحرزه الطالب.</a:t>
            </a:r>
          </a:p>
          <a:p>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r>
              <a:rPr lang="ar-EG" sz="1050" dirty="0">
                <a:solidFill>
                  <a:schemeClr val="bg2">
                    <a:lumMod val="25000"/>
                  </a:schemeClr>
                </a:solidFill>
                <a:latin typeface="Sakkal Majalla" panose="02000000000000000000" pitchFamily="2" charset="-78"/>
                <a:cs typeface="Sakkal Majalla" panose="02000000000000000000" pitchFamily="2" charset="-78"/>
              </a:rPr>
              <a:t>تعرض علامة تبويب نتائج الاختبارات تفاصيل إضافية عن أداء الطالب في كل اختبار، بينما تقدم علامة تبويب النتائج التفصيلية معلومات عن أدائه في كل سؤال في الاختبار.</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كما تقارن علامة تبويب نتائج الاختبارات أداء الطالب بأداء الطلاب في المدرسة والمنطقة التعليمية والولاية.</a:t>
            </a:r>
          </a:p>
          <a:p>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r>
              <a:rPr lang="ar-EG" sz="1050" dirty="0">
                <a:solidFill>
                  <a:schemeClr val="bg2">
                    <a:lumMod val="25000"/>
                  </a:schemeClr>
                </a:solidFill>
                <a:latin typeface="Sakkal Majalla" panose="02000000000000000000" pitchFamily="2" charset="-78"/>
                <a:cs typeface="Sakkal Majalla" panose="02000000000000000000" pitchFamily="2" charset="-78"/>
              </a:rPr>
              <a:t>ينبغي استخدام المعلومات المتعلقة بإنجازات الطالب المذكورة في هذا التقرير جنبًا إلى جنب مع تقييمات ومعلومات أخرى مثل الاختبارات المدرسية والأعمال المدرسية، متى أمكن ذلك.</a:t>
            </a:r>
          </a:p>
          <a:p>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pPr algn="ctr"/>
            <a:r>
              <a:rPr lang="ar-EG" sz="1100" dirty="0">
                <a:solidFill>
                  <a:schemeClr val="bg2">
                    <a:lumMod val="25000"/>
                  </a:schemeClr>
                </a:solidFill>
                <a:latin typeface="Sakkal Majalla" panose="02000000000000000000" pitchFamily="2" charset="-78"/>
                <a:cs typeface="Sakkal Majalla" panose="02000000000000000000" pitchFamily="2" charset="-78"/>
              </a:rPr>
              <a:t>فنون اللغة الإنجليزية</a:t>
            </a:r>
          </a:p>
          <a:p>
            <a:pPr algn="ctr"/>
            <a:r>
              <a:rPr lang="ar-EG" sz="1050" dirty="0">
                <a:solidFill>
                  <a:schemeClr val="bg2">
                    <a:lumMod val="25000"/>
                  </a:schemeClr>
                </a:solidFill>
                <a:latin typeface="Sakkal Majalla" panose="02000000000000000000" pitchFamily="2" charset="-78"/>
                <a:cs typeface="Sakkal Majalla" panose="02000000000000000000" pitchFamily="2" charset="-78"/>
              </a:rPr>
              <a:t>مستوى الإنجاز</a:t>
            </a:r>
          </a:p>
          <a:p>
            <a:pPr algn="ctr"/>
            <a:r>
              <a:rPr lang="ar-EG" dirty="0">
                <a:solidFill>
                  <a:schemeClr val="bg2">
                    <a:lumMod val="25000"/>
                  </a:schemeClr>
                </a:solidFill>
                <a:latin typeface="Sakkal Majalla" panose="02000000000000000000" pitchFamily="2" charset="-78"/>
                <a:cs typeface="Sakkal Majalla" panose="02000000000000000000" pitchFamily="2" charset="-78"/>
              </a:rPr>
              <a:t>مستوفي التوقعات</a:t>
            </a:r>
          </a:p>
          <a:p>
            <a:pPr algn="ctr"/>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pPr algn="ctr"/>
            <a:r>
              <a:rPr lang="ar-EG" sz="1100" dirty="0">
                <a:solidFill>
                  <a:schemeClr val="bg2">
                    <a:lumMod val="25000"/>
                  </a:schemeClr>
                </a:solidFill>
                <a:latin typeface="Sakkal Majalla" panose="02000000000000000000" pitchFamily="2" charset="-78"/>
                <a:cs typeface="Sakkal Majalla" panose="02000000000000000000" pitchFamily="2" charset="-78"/>
              </a:rPr>
              <a:t>الدرجة</a:t>
            </a:r>
          </a:p>
          <a:p>
            <a:pPr algn="ctr"/>
            <a:r>
              <a:rPr lang="ar-EG" sz="1200" dirty="0">
                <a:solidFill>
                  <a:schemeClr val="bg2">
                    <a:lumMod val="25000"/>
                  </a:schemeClr>
                </a:solidFill>
                <a:latin typeface="Sakkal Majalla" panose="02000000000000000000" pitchFamily="2" charset="-78"/>
                <a:cs typeface="Sakkal Majalla" panose="02000000000000000000" pitchFamily="2" charset="-78"/>
              </a:rPr>
              <a:t>524</a:t>
            </a:r>
          </a:p>
          <a:p>
            <a:pPr algn="ctr"/>
            <a:r>
              <a:rPr lang="ar-EG" sz="1050" dirty="0">
                <a:solidFill>
                  <a:schemeClr val="bg2">
                    <a:lumMod val="25000"/>
                  </a:schemeClr>
                </a:solidFill>
                <a:latin typeface="Sakkal Majalla" panose="02000000000000000000" pitchFamily="2" charset="-78"/>
                <a:cs typeface="Sakkal Majalla" panose="02000000000000000000" pitchFamily="2" charset="-78"/>
              </a:rPr>
              <a:t>(نطاق الدرجات:</a:t>
            </a:r>
            <a:r>
              <a:rPr lang="en-US" sz="1050" dirty="0">
                <a:solidFill>
                  <a:schemeClr val="bg2">
                    <a:lumMod val="25000"/>
                  </a:schemeClr>
                </a:solidFill>
                <a:latin typeface="Sakkal Majalla" panose="02000000000000000000" pitchFamily="2" charset="-78"/>
                <a:cs typeface="Sakkal Majalla" panose="02000000000000000000" pitchFamily="2" charset="-78"/>
              </a:rPr>
              <a:t> </a:t>
            </a:r>
            <a:r>
              <a:rPr lang="ar-EG" sz="1050" dirty="0">
                <a:solidFill>
                  <a:schemeClr val="bg2">
                    <a:lumMod val="25000"/>
                  </a:schemeClr>
                </a:solidFill>
                <a:latin typeface="Sakkal Majalla" panose="02000000000000000000" pitchFamily="2" charset="-78"/>
                <a:cs typeface="Sakkal Majalla" panose="02000000000000000000" pitchFamily="2" charset="-78"/>
              </a:rPr>
              <a:t>440-560)</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12</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BAB07EF7-52EE-FE71-8373-FB1EF71AD147}"/>
              </a:ext>
              <a:ext uri="{C183D7F6-B498-43B3-948B-1728B52AA6E4}">
                <adec:decorative xmlns:adec="http://schemas.microsoft.com/office/drawing/2017/decorative" val="1"/>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ar-EG" sz="800" b="1">
                <a:solidFill>
                  <a:srgbClr val="22608F"/>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مستوى الإنجاز</a:t>
            </a:r>
          </a:p>
        </p:txBody>
      </p:sp>
      <p:pic>
        <p:nvPicPr>
          <p:cNvPr id="2" name="Picture 1" descr="لقطة شاشة تعرض نتائج اختبارات الطالب التجريبي المُختار، وتعرض درجته المُحوَّلة ومستوى إنجازه وأوصاف.">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اطبع الصفحات في بوابة الأسرة من المتصفح مباشرة.</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66794"/>
          </a:xfrm>
          <a:prstGeom prst="rect">
            <a:avLst/>
          </a:prstGeom>
          <a:solidFill>
            <a:srgbClr val="F9F9F9"/>
          </a:solidFill>
          <a:ln>
            <a:noFill/>
          </a:ln>
        </p:spPr>
        <p:txBody>
          <a:bodyPr wrap="square" rtlCol="0">
            <a:spAutoFit/>
          </a:bodyPr>
          <a:lstStyle/>
          <a:p>
            <a:pPr>
              <a:lnSpc>
                <a:spcPct val="90000"/>
              </a:lnSpc>
            </a:pPr>
            <a:r>
              <a:rPr lang="ar-EG" sz="2000" b="0" i="0" u="none" strike="noStrike" baseline="-25000" dirty="0">
                <a:solidFill>
                  <a:srgbClr val="000000"/>
                </a:solidFill>
                <a:latin typeface="Sakkal Majalla" panose="02000000000000000000" pitchFamily="2" charset="-78"/>
                <a:cs typeface="Sakkal Majalla" panose="02000000000000000000" pitchFamily="2" charset="-78"/>
              </a:rPr>
              <a:t>كيف أبلى الطالب في اختبار فنون اللغة الإنجليزية في نظام التقييم الشامل بولاية ماساتشوستس (</a:t>
            </a:r>
            <a:r>
              <a:rPr lang="en-US" sz="2000" b="0" i="0" u="none" strike="noStrike" baseline="-25000" dirty="0">
                <a:solidFill>
                  <a:srgbClr val="000000"/>
                </a:solidFill>
                <a:latin typeface="Sakkal Majalla" panose="02000000000000000000" pitchFamily="2" charset="-78"/>
                <a:cs typeface="Sakkal Majalla" panose="02000000000000000000" pitchFamily="2" charset="-78"/>
              </a:rPr>
              <a:t>MCAS</a:t>
            </a:r>
            <a:r>
              <a:rPr lang="ar-EG" sz="2000" b="0" i="0" u="none" strike="noStrike" baseline="-25000" dirty="0">
                <a:solidFill>
                  <a:srgbClr val="000000"/>
                </a:solidFill>
                <a:latin typeface="Sakkal Majalla" panose="02000000000000000000" pitchFamily="2" charset="-78"/>
                <a:cs typeface="Sakkal Majalla" panose="02000000000000000000" pitchFamily="2" charset="-78"/>
              </a:rPr>
              <a:t>)؟</a:t>
            </a:r>
          </a:p>
          <a:p>
            <a:pPr>
              <a:lnSpc>
                <a:spcPct val="90000"/>
              </a:lnSpc>
            </a:pPr>
            <a:endParaRPr lang="ar-EG" sz="2000" b="0" i="0" u="none" strike="noStrike" baseline="-25000" dirty="0">
              <a:solidFill>
                <a:srgbClr val="000000"/>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461665"/>
          </a:xfrm>
          <a:prstGeom prst="rect">
            <a:avLst/>
          </a:prstGeom>
          <a:solidFill>
            <a:srgbClr val="F9F9F9"/>
          </a:solidFill>
          <a:ln>
            <a:noFill/>
          </a:ln>
        </p:spPr>
        <p:txBody>
          <a:bodyPr wrap="square" rtlCol="0">
            <a:spAutoFit/>
          </a:bodyPr>
          <a:lstStyle/>
          <a:p>
            <a:r>
              <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يمكنك الاطلاع على الدرجة المُحوَّلة للطالب ومستوى إنجازه وأوصاف لتحديد كيف كيف أبلى الطالب وهل يجب توفير دعم إضافي أم لا.</a:t>
            </a:r>
            <a:r>
              <a:rPr lang="en-US"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 </a:t>
            </a:r>
            <a:r>
              <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يستطيع معلم طفلك مساعدتك في فهم هذا التقرير واتخاذ قرار بشأن الخطوات التالية للطالب.</a:t>
            </a: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يمكنك هنا رؤية درجة الطالب ومستوى إنجازه، الذي يوضح لك كيف أبلى الطالب في الاختبار.</a:t>
            </a:r>
            <a:r>
              <a:rPr lang="en-US" dirty="0">
                <a:solidFill>
                  <a:schemeClr val="bg1"/>
                </a:solidFill>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سجل الطالب في هذا المثال الدرجة 524، التي تقع في مستوى مستوفي التوقعات.</a:t>
            </a: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63149"/>
          </a:xfrm>
          <a:prstGeom prst="rect">
            <a:avLst/>
          </a:prstGeom>
          <a:noFill/>
          <a:ln>
            <a:noFill/>
          </a:ln>
        </p:spPr>
        <p:txBody>
          <a:bodyPr wrap="square" rtlCol="0">
            <a:spAutoFit/>
          </a:bodyPr>
          <a:lstStyle/>
          <a:p>
            <a:pPr algn="ctr">
              <a:lnSpc>
                <a:spcPct val="90000"/>
              </a:lnSpc>
            </a:pPr>
            <a:r>
              <a:rPr lang="ar-EG" b="1" i="0" u="none" strike="noStrike" baseline="-25000" dirty="0">
                <a:solidFill>
                  <a:srgbClr val="000000"/>
                </a:solidFill>
                <a:latin typeface="Sakkal Majalla" panose="02000000000000000000" pitchFamily="2" charset="-78"/>
                <a:cs typeface="Sakkal Majalla" panose="02000000000000000000" pitchFamily="2" charset="-78"/>
              </a:rPr>
              <a:t>غير مستوفي التوقعات</a:t>
            </a: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48225" y="2964849"/>
            <a:ext cx="1257300" cy="263149"/>
          </a:xfrm>
          <a:prstGeom prst="rect">
            <a:avLst/>
          </a:prstGeom>
          <a:noFill/>
          <a:ln>
            <a:noFill/>
          </a:ln>
        </p:spPr>
        <p:txBody>
          <a:bodyPr wrap="square" rtlCol="0">
            <a:spAutoFit/>
          </a:bodyPr>
          <a:lstStyle/>
          <a:p>
            <a:pPr algn="ctr">
              <a:lnSpc>
                <a:spcPct val="90000"/>
              </a:lnSpc>
            </a:pPr>
            <a:r>
              <a:rPr lang="ar-EG" b="1" i="0" u="none" strike="noStrike" baseline="-25000" dirty="0">
                <a:solidFill>
                  <a:srgbClr val="000000"/>
                </a:solidFill>
                <a:latin typeface="Sakkal Majalla" panose="02000000000000000000" pitchFamily="2" charset="-78"/>
                <a:cs typeface="Sakkal Majalla" panose="02000000000000000000" pitchFamily="2" charset="-78"/>
              </a:rPr>
              <a:t>مستوفي التوقعات جزئيًا</a:t>
            </a: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263149"/>
          </a:xfrm>
          <a:prstGeom prst="rect">
            <a:avLst/>
          </a:prstGeom>
          <a:noFill/>
          <a:ln>
            <a:noFill/>
          </a:ln>
        </p:spPr>
        <p:txBody>
          <a:bodyPr wrap="square" rtlCol="0">
            <a:spAutoFit/>
          </a:bodyPr>
          <a:lstStyle/>
          <a:p>
            <a:pPr algn="ctr">
              <a:lnSpc>
                <a:spcPct val="90000"/>
              </a:lnSpc>
            </a:pPr>
            <a:r>
              <a:rPr lang="ar-EG" b="1" i="0" u="none" strike="noStrike" baseline="-25000" dirty="0">
                <a:solidFill>
                  <a:srgbClr val="000000"/>
                </a:solidFill>
                <a:latin typeface="Sakkal Majalla" panose="02000000000000000000" pitchFamily="2" charset="-78"/>
                <a:cs typeface="Sakkal Majalla" panose="02000000000000000000" pitchFamily="2" charset="-78"/>
              </a:rPr>
              <a:t>مستوفي التوقعات</a:t>
            </a: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63149"/>
          </a:xfrm>
          <a:prstGeom prst="rect">
            <a:avLst/>
          </a:prstGeom>
          <a:noFill/>
          <a:ln>
            <a:noFill/>
          </a:ln>
        </p:spPr>
        <p:txBody>
          <a:bodyPr wrap="square" rtlCol="0">
            <a:spAutoFit/>
          </a:bodyPr>
          <a:lstStyle/>
          <a:p>
            <a:pPr algn="ctr">
              <a:lnSpc>
                <a:spcPct val="90000"/>
              </a:lnSpc>
            </a:pPr>
            <a:r>
              <a:rPr lang="ar-EG" b="1" i="0" u="none" strike="noStrike" baseline="-25000">
                <a:solidFill>
                  <a:srgbClr val="000000"/>
                </a:solidFill>
                <a:latin typeface="Sakkal Majalla" panose="02000000000000000000" pitchFamily="2" charset="-78"/>
                <a:cs typeface="Sakkal Majalla" panose="02000000000000000000" pitchFamily="2" charset="-78"/>
              </a:rPr>
              <a:t>متجاوز التوقعات</a:t>
            </a: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200055"/>
          </a:xfrm>
          <a:prstGeom prst="rect">
            <a:avLst/>
          </a:prstGeom>
          <a:noFill/>
          <a:ln>
            <a:noFill/>
          </a:ln>
        </p:spPr>
        <p:txBody>
          <a:bodyPr wrap="square" rtlCol="0">
            <a:spAutoFit/>
          </a:bodyPr>
          <a:lstStyle/>
          <a:p>
            <a:r>
              <a:rPr lang="ar-EG" sz="1050" b="1" i="0" u="none" strike="noStrike" baseline="-25000">
                <a:solidFill>
                  <a:schemeClr val="bg2">
                    <a:lumMod val="25000"/>
                  </a:schemeClr>
                </a:solidFill>
                <a:latin typeface="Sakkal Majalla" panose="02000000000000000000" pitchFamily="2" charset="-78"/>
                <a:cs typeface="Sakkal Majalla" panose="02000000000000000000" pitchFamily="2" charset="-78"/>
              </a:rPr>
              <a:t>الدرجة المُحوَّلة</a:t>
            </a: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184666"/>
          </a:xfrm>
          <a:prstGeom prst="rect">
            <a:avLst/>
          </a:prstGeom>
          <a:noFill/>
          <a:ln>
            <a:noFill/>
          </a:ln>
        </p:spPr>
        <p:txBody>
          <a:bodyPr wrap="square" rtlCol="0">
            <a:spAutoFit/>
          </a:bodyPr>
          <a:lstStyle/>
          <a:p>
            <a:r>
              <a:rPr lang="ar-EG" sz="900" b="1" i="0" u="none" strike="noStrike" baseline="-25000">
                <a:solidFill>
                  <a:schemeClr val="bg2">
                    <a:lumMod val="25000"/>
                  </a:schemeClr>
                </a:solidFill>
                <a:latin typeface="Sakkal Majalla" panose="02000000000000000000" pitchFamily="2" charset="-78"/>
                <a:cs typeface="Sakkal Majalla" panose="02000000000000000000" pitchFamily="2" charset="-78"/>
              </a:rPr>
              <a:t>• يعرض الشريط الأسود الأفقي في الرسم الوارد أعلاه نطاق الدرجات المحتملة التي سيحصل عليها الطالب إذا أجرى الاختبار عدة مرات.</a:t>
            </a:r>
          </a:p>
        </p:txBody>
      </p:sp>
      <p:sp>
        <p:nvSpPr>
          <p:cNvPr id="26" name="TextBox 25">
            <a:extLst>
              <a:ext uri="{FF2B5EF4-FFF2-40B4-BE49-F238E27FC236}">
                <a16:creationId xmlns:a16="http://schemas.microsoft.com/office/drawing/2014/main" id="{4A97D5EA-5403-5C44-F5A5-B5A01977DCAA}"/>
              </a:ext>
            </a:extLst>
          </p:cNvPr>
          <p:cNvSpPr txBox="1"/>
          <p:nvPr/>
        </p:nvSpPr>
        <p:spPr>
          <a:xfrm>
            <a:off x="3448854" y="3604669"/>
            <a:ext cx="1598605" cy="276999"/>
          </a:xfrm>
          <a:prstGeom prst="rect">
            <a:avLst/>
          </a:prstGeom>
          <a:solidFill>
            <a:srgbClr val="F9F9F9"/>
          </a:solidFill>
          <a:ln>
            <a:noFill/>
          </a:ln>
        </p:spPr>
        <p:txBody>
          <a:bodyPr wrap="square" rtlCol="0">
            <a:spAutoFit/>
          </a:bodyPr>
          <a:lstStyle/>
          <a:p>
            <a:r>
              <a:rPr lang="ar-EG" sz="1800" b="0" i="0" u="none" strike="noStrike" baseline="-25000">
                <a:solidFill>
                  <a:srgbClr val="000000"/>
                </a:solidFill>
                <a:latin typeface="Sakkal Majalla" panose="02000000000000000000" pitchFamily="2" charset="-78"/>
                <a:cs typeface="Sakkal Majalla" panose="02000000000000000000" pitchFamily="2" charset="-78"/>
              </a:rPr>
              <a:t>مستوى الإنجاز</a:t>
            </a: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652260"/>
            <a:ext cx="1046607" cy="253659"/>
          </a:xfrm>
          <a:prstGeom prst="rect">
            <a:avLst/>
          </a:prstGeom>
          <a:solidFill>
            <a:srgbClr val="F9F9F9"/>
          </a:solidFill>
          <a:ln>
            <a:noFill/>
          </a:ln>
        </p:spPr>
        <p:txBody>
          <a:bodyPr wrap="square" rtlCol="0">
            <a:spAutoFit/>
          </a:bodyPr>
          <a:lstStyle/>
          <a:p>
            <a:pPr>
              <a:lnSpc>
                <a:spcPct val="90000"/>
              </a:lnSpc>
            </a:pPr>
            <a:r>
              <a:rPr lang="ar-EG" sz="1700" b="0" i="0" u="none" strike="noStrike" baseline="-25000" dirty="0">
                <a:solidFill>
                  <a:srgbClr val="000000"/>
                </a:solidFill>
                <a:latin typeface="Sakkal Majalla" panose="02000000000000000000" pitchFamily="2" charset="-78"/>
                <a:cs typeface="Sakkal Majalla" panose="02000000000000000000" pitchFamily="2" charset="-78"/>
              </a:rPr>
              <a:t>الوصف</a:t>
            </a: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43322"/>
            <a:ext cx="1684495" cy="244169"/>
          </a:xfrm>
          <a:prstGeom prst="rect">
            <a:avLst/>
          </a:prstGeom>
          <a:solidFill>
            <a:srgbClr val="F9F9F9"/>
          </a:solidFill>
          <a:ln>
            <a:noFill/>
          </a:ln>
        </p:spPr>
        <p:txBody>
          <a:bodyPr wrap="square" rtlCol="0" anchor="ctr" anchorCtr="0">
            <a:spAutoFit/>
          </a:bodyPr>
          <a:lstStyle/>
          <a:p>
            <a:pPr>
              <a:lnSpc>
                <a:spcPct val="90000"/>
              </a:lnSpc>
            </a:pPr>
            <a:r>
              <a:rPr lang="ar-EG" sz="1600" baseline="-25000">
                <a:latin typeface="Sakkal Majalla" panose="02000000000000000000" pitchFamily="2" charset="-78"/>
                <a:cs typeface="Sakkal Majalla" panose="02000000000000000000" pitchFamily="2" charset="-78"/>
              </a:rPr>
              <a:t>متجاوز التوقعات</a:t>
            </a: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69332"/>
          </a:xfrm>
          <a:prstGeom prst="rect">
            <a:avLst/>
          </a:prstGeom>
          <a:solidFill>
            <a:srgbClr val="F9F9F9"/>
          </a:solidFill>
        </p:spPr>
        <p:txBody>
          <a:bodyPr wrap="square" rtlCol="0">
            <a:spAutoFit/>
          </a:bodyPr>
          <a:lstStyle/>
          <a:p>
            <a:r>
              <a:rPr lang="ar-EG" sz="900" dirty="0">
                <a:solidFill>
                  <a:schemeClr val="tx1">
                    <a:lumMod val="85000"/>
                    <a:lumOff val="15000"/>
                  </a:schemeClr>
                </a:solidFill>
                <a:latin typeface="Sakkal Majalla" panose="02000000000000000000" pitchFamily="2" charset="-78"/>
                <a:cs typeface="Sakkal Majalla" panose="02000000000000000000" pitchFamily="2" charset="-78"/>
              </a:rPr>
              <a:t>يتجاوز الطالب الذي يبلغ هذا المستوى توقعات الصف الدراسي من خلال استعراض إتقان الموضوعات في المادة.</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48522"/>
            <a:ext cx="1684495" cy="244169"/>
          </a:xfrm>
          <a:prstGeom prst="rect">
            <a:avLst/>
          </a:prstGeom>
          <a:solidFill>
            <a:srgbClr val="F9F9F9"/>
          </a:solidFill>
          <a:ln>
            <a:noFill/>
          </a:ln>
        </p:spPr>
        <p:txBody>
          <a:bodyPr wrap="square" rtlCol="0" anchor="ctr" anchorCtr="0">
            <a:spAutoFit/>
          </a:bodyPr>
          <a:lstStyle/>
          <a:p>
            <a:pPr>
              <a:lnSpc>
                <a:spcPct val="90000"/>
              </a:lnSpc>
            </a:pPr>
            <a:r>
              <a:rPr lang="ar-EG" sz="1600" b="1" baseline="-25000" dirty="0">
                <a:latin typeface="Sakkal Majalla" panose="02000000000000000000" pitchFamily="2" charset="-78"/>
                <a:cs typeface="Sakkal Majalla" panose="02000000000000000000" pitchFamily="2" charset="-78"/>
              </a:rPr>
              <a:t>مستوفي التوقعات</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547084"/>
            <a:ext cx="3244279" cy="369332"/>
          </a:xfrm>
          <a:prstGeom prst="rect">
            <a:avLst/>
          </a:prstGeom>
          <a:solidFill>
            <a:srgbClr val="F9F9F9"/>
          </a:solidFill>
        </p:spPr>
        <p:txBody>
          <a:bodyPr wrap="square" rtlCol="0">
            <a:spAutoFit/>
          </a:bodyPr>
          <a:lstStyle/>
          <a:p>
            <a:r>
              <a:rPr lang="ar-EG" sz="900" b="1" dirty="0">
                <a:solidFill>
                  <a:schemeClr val="tx1">
                    <a:lumMod val="85000"/>
                    <a:lumOff val="15000"/>
                  </a:schemeClr>
                </a:solidFill>
                <a:latin typeface="Sakkal Majalla" panose="02000000000000000000" pitchFamily="2" charset="-78"/>
                <a:cs typeface="Sakkal Majalla" panose="02000000000000000000" pitchFamily="2" charset="-78"/>
              </a:rPr>
              <a:t>يستوفي الطالب الذي يبلغ هذا المستوى توقعات الصف الدراسي ويسير على الطريق الصحيح أكاديميًا نحو النجاح في الصف الدراسي الحالي في هذه المادة.</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5016788"/>
            <a:ext cx="2028592" cy="244169"/>
          </a:xfrm>
          <a:prstGeom prst="rect">
            <a:avLst/>
          </a:prstGeom>
          <a:solidFill>
            <a:srgbClr val="F9F9F9"/>
          </a:solidFill>
          <a:ln>
            <a:noFill/>
          </a:ln>
        </p:spPr>
        <p:txBody>
          <a:bodyPr wrap="square" rtlCol="0" anchor="ctr" anchorCtr="0">
            <a:spAutoFit/>
          </a:bodyPr>
          <a:lstStyle/>
          <a:p>
            <a:pPr>
              <a:lnSpc>
                <a:spcPct val="90000"/>
              </a:lnSpc>
            </a:pPr>
            <a:r>
              <a:rPr lang="ar-EG" sz="1600" baseline="-25000">
                <a:latin typeface="Sakkal Majalla" panose="02000000000000000000" pitchFamily="2" charset="-78"/>
                <a:cs typeface="Sakkal Majalla" panose="02000000000000000000" pitchFamily="2" charset="-78"/>
              </a:rPr>
              <a:t>مستوفي التوقعات جزئيًا</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07831"/>
          </a:xfrm>
          <a:prstGeom prst="rect">
            <a:avLst/>
          </a:prstGeom>
          <a:solidFill>
            <a:srgbClr val="F9F9F9"/>
          </a:solidFill>
        </p:spPr>
        <p:txBody>
          <a:bodyPr wrap="square" rtlCol="0">
            <a:spAutoFit/>
          </a:bodyPr>
          <a:lstStyle/>
          <a:p>
            <a:r>
              <a:rPr lang="ar-EG" sz="900" dirty="0">
                <a:solidFill>
                  <a:schemeClr val="tx1">
                    <a:lumMod val="85000"/>
                    <a:lumOff val="15000"/>
                  </a:schemeClr>
                </a:solidFill>
                <a:latin typeface="Sakkal Majalla" panose="02000000000000000000" pitchFamily="2" charset="-78"/>
                <a:cs typeface="Sakkal Majalla" panose="02000000000000000000" pitchFamily="2" charset="-78"/>
              </a:rPr>
              <a:t>يستوفي الطالب الذي يبلغ هذا المستوى توقعات الصف الدراسي في هذه المادة استيفاءً جزئيًا.</a:t>
            </a:r>
            <a:r>
              <a:rPr lang="en-US" sz="900" dirty="0">
                <a:solidFill>
                  <a:schemeClr val="tx1">
                    <a:lumMod val="85000"/>
                    <a:lumOff val="15000"/>
                  </a:schemeClr>
                </a:solidFill>
                <a:latin typeface="Sakkal Majalla" panose="02000000000000000000" pitchFamily="2" charset="-78"/>
                <a:cs typeface="Sakkal Majalla" panose="02000000000000000000" pitchFamily="2" charset="-78"/>
              </a:rPr>
              <a:t> </a:t>
            </a:r>
            <a:r>
              <a:rPr lang="ar-EG" sz="900" dirty="0">
                <a:solidFill>
                  <a:schemeClr val="tx1">
                    <a:lumMod val="85000"/>
                    <a:lumOff val="15000"/>
                  </a:schemeClr>
                </a:solidFill>
                <a:latin typeface="Sakkal Majalla" panose="02000000000000000000" pitchFamily="2" charset="-78"/>
                <a:cs typeface="Sakkal Majalla" panose="02000000000000000000" pitchFamily="2" charset="-78"/>
              </a:rPr>
              <a:t>وينبغي على المدرسة بالتشاور مع ولي الأمر/الوصي بحث ما إذا كان الطالب بحاجة إلى دعم أكاديمي إضافي للنجاح في هذه المادة أم لا.</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2550"/>
            <a:ext cx="2028592" cy="244169"/>
          </a:xfrm>
          <a:prstGeom prst="rect">
            <a:avLst/>
          </a:prstGeom>
          <a:solidFill>
            <a:srgbClr val="F9F9F9"/>
          </a:solidFill>
          <a:ln>
            <a:noFill/>
          </a:ln>
        </p:spPr>
        <p:txBody>
          <a:bodyPr wrap="square" rtlCol="0" anchor="ctr" anchorCtr="0">
            <a:spAutoFit/>
          </a:bodyPr>
          <a:lstStyle/>
          <a:p>
            <a:pPr>
              <a:lnSpc>
                <a:spcPct val="90000"/>
              </a:lnSpc>
            </a:pPr>
            <a:r>
              <a:rPr lang="ar-EG" sz="1600" baseline="-25000">
                <a:latin typeface="Sakkal Majalla" panose="02000000000000000000" pitchFamily="2" charset="-78"/>
                <a:cs typeface="Sakkal Majalla" panose="02000000000000000000" pitchFamily="2" charset="-78"/>
              </a:rPr>
              <a:t>غير مستوفي التوقعات</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861774"/>
          </a:xfrm>
          <a:prstGeom prst="rect">
            <a:avLst/>
          </a:prstGeom>
          <a:solidFill>
            <a:srgbClr val="F9F9F9"/>
          </a:solidFill>
        </p:spPr>
        <p:txBody>
          <a:bodyPr wrap="square" rtlCol="0">
            <a:spAutoFit/>
          </a:bodyPr>
          <a:lstStyle/>
          <a:p>
            <a:r>
              <a:rPr lang="ar-EG" sz="1000" dirty="0">
                <a:solidFill>
                  <a:schemeClr val="tx1">
                    <a:lumMod val="85000"/>
                    <a:lumOff val="15000"/>
                  </a:schemeClr>
                </a:solidFill>
                <a:latin typeface="Sakkal Majalla" panose="02000000000000000000" pitchFamily="2" charset="-78"/>
                <a:cs typeface="Sakkal Majalla" panose="02000000000000000000" pitchFamily="2" charset="-78"/>
              </a:rPr>
              <a:t>لا يستوفي الطالب الذي يبلغ هذا المستوى توقعات الصف الدراسي في هذه المادة.</a:t>
            </a:r>
          </a:p>
          <a:p>
            <a:endParaRPr lang="en-US" sz="1000" dirty="0">
              <a:solidFill>
                <a:schemeClr val="tx1">
                  <a:lumMod val="85000"/>
                  <a:lumOff val="15000"/>
                </a:schemeClr>
              </a:solidFill>
              <a:latin typeface="Sakkal Majalla" panose="02000000000000000000" pitchFamily="2" charset="-78"/>
              <a:cs typeface="Sakkal Majalla" panose="02000000000000000000" pitchFamily="2" charset="-78"/>
            </a:endParaRPr>
          </a:p>
          <a:p>
            <a:r>
              <a:rPr lang="ar-EG" sz="1000" dirty="0">
                <a:solidFill>
                  <a:schemeClr val="tx1">
                    <a:lumMod val="85000"/>
                    <a:lumOff val="15000"/>
                  </a:schemeClr>
                </a:solidFill>
                <a:latin typeface="Sakkal Majalla" panose="02000000000000000000" pitchFamily="2" charset="-78"/>
                <a:cs typeface="Sakkal Majalla" panose="02000000000000000000" pitchFamily="2" charset="-78"/>
              </a:rPr>
              <a:t>وينبغي على المدرسة بالتشاور مع ولي الأمر/الوصي تحديد الدعم الأكاديمي المنسق و/أو التعليم الإضافي الذي يحتاج الطالب إليه للنجاح في هذه المادة.</a:t>
            </a:r>
          </a:p>
          <a:p>
            <a:endParaRPr lang="en-US" sz="10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13</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مقارنة البيانات</a:t>
            </a:r>
          </a:p>
        </p:txBody>
      </p:sp>
      <p:pic>
        <p:nvPicPr>
          <p:cNvPr id="7" name="Picture 6" descr="لقطة شاشة تعرض نتائج اختبارات الطالب التجريبي المُختار، وتعرض أدائه في آخر عامين وأدائه مقارنة بالطلاب في مدرسته ومنطقته التعليمية وولايته.">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276999"/>
          </a:xfrm>
          <a:prstGeom prst="rect">
            <a:avLst/>
          </a:prstGeom>
          <a:noFill/>
          <a:ln>
            <a:noFill/>
          </a:ln>
        </p:spPr>
        <p:txBody>
          <a:bodyPr wrap="square" rtlCol="0">
            <a:spAutoFit/>
          </a:bodyPr>
          <a:lstStyle/>
          <a:p>
            <a:r>
              <a:rPr lang="ar-EG" sz="1200" dirty="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06D6C35C-58D3-45B5-07E0-D6DF5C113628}"/>
              </a:ext>
            </a:extLst>
          </p:cNvPr>
          <p:cNvSpPr txBox="1"/>
          <p:nvPr/>
        </p:nvSpPr>
        <p:spPr>
          <a:xfrm>
            <a:off x="4115552" y="2054993"/>
            <a:ext cx="7504340" cy="564257"/>
          </a:xfrm>
          <a:prstGeom prst="rect">
            <a:avLst/>
          </a:prstGeom>
          <a:solidFill>
            <a:srgbClr val="F9F9F9"/>
          </a:solidFill>
          <a:ln>
            <a:noFill/>
          </a:ln>
        </p:spPr>
        <p:txBody>
          <a:bodyPr wrap="square" rtlCol="0">
            <a:noAutofit/>
          </a:bodyPr>
          <a:lstStyle/>
          <a:p>
            <a:r>
              <a:rPr lang="ar-EG" sz="2400" b="0" i="0" u="none" strike="noStrike" baseline="-25000" dirty="0">
                <a:solidFill>
                  <a:srgbClr val="000000"/>
                </a:solidFill>
                <a:latin typeface="Sakkal Majalla" panose="02000000000000000000" pitchFamily="2" charset="-78"/>
                <a:cs typeface="Sakkal Majalla" panose="02000000000000000000" pitchFamily="2" charset="-78"/>
              </a:rPr>
              <a:t>كيف أبلى الطالب مقارنة بالطلاب في مدرسته ومنطقته التعليمية وولايته؟</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تصفح لأسفل لمعرفة درجة الطالب مقارنة بالطلاب في مدرسته ومنطقته التعليمية وولايته.</a:t>
            </a:r>
            <a:r>
              <a:rPr lang="en-US" dirty="0">
                <a:solidFill>
                  <a:schemeClr val="bg1"/>
                </a:solidFill>
                <a:latin typeface="Sakkal Majalla" panose="02000000000000000000" pitchFamily="2" charset="-78"/>
                <a:cs typeface="Sakkal Majalla" panose="02000000000000000000" pitchFamily="2" charset="-78"/>
              </a:rPr>
              <a:t> </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62025"/>
            <a:ext cx="7659224" cy="461665"/>
          </a:xfrm>
          <a:prstGeom prst="rect">
            <a:avLst/>
          </a:prstGeom>
          <a:solidFill>
            <a:srgbClr val="F9F9F9"/>
          </a:solidFill>
          <a:ln>
            <a:noFill/>
          </a:ln>
        </p:spPr>
        <p:txBody>
          <a:bodyPr wrap="square" rtlCol="0">
            <a:noAutofit/>
          </a:bodyPr>
          <a:lstStyle/>
          <a:p>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يوضح هذا الجدول أداء الطالب مقارنة بالطلاب في مدرسته ومنطقته التعليمية وولايته.</a:t>
            </a:r>
            <a:r>
              <a:rPr lang="en-US"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فيما يلي سجل تاريخي للدرجات المُحوَّلة التي حققها الطالب على مدار العامين الماضيين.</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الطالب</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متوسط الدرجات</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العام</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اطَّلع على درجات في الاختبار على مدار العامين الماضيين (إن وُجِدَت).</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الصف الدراسي</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الدرجة</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المدرسة</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49" y="3758784"/>
            <a:ext cx="951076" cy="276999"/>
          </a:xfrm>
          <a:prstGeom prst="rect">
            <a:avLst/>
          </a:prstGeom>
          <a:solidFill>
            <a:srgbClr val="F9F9F9"/>
          </a:solidFill>
          <a:ln>
            <a:noFill/>
          </a:ln>
        </p:spPr>
        <p:txBody>
          <a:bodyPr wrap="square" rtlCol="0">
            <a:spAutoFit/>
          </a:bodyPr>
          <a:lstStyle/>
          <a:p>
            <a:pPr algn="ctr"/>
            <a:r>
              <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المنطقة التعليمية</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الولاية</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61665"/>
          </a:xfrm>
          <a:prstGeom prst="rect">
            <a:avLst/>
          </a:prstGeom>
          <a:solidFill>
            <a:srgbClr val="F9F9F9"/>
          </a:solidFill>
          <a:ln>
            <a:noFill/>
          </a:ln>
        </p:spPr>
        <p:txBody>
          <a:bodyPr wrap="square" rtlCol="0">
            <a:spAutoFit/>
          </a:bodyPr>
          <a:lstStyle/>
          <a:p>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لا ينطبق:</a:t>
            </a:r>
            <a:r>
              <a:rPr lang="en-US"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لا تظهر بيانات موجزة عند صدور التقرير الأولي، وستظهر تقارير (</a:t>
            </a:r>
            <a:r>
              <a:rPr lang="en-US"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IVICAS</a:t>
            </a: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الرسمية.</a:t>
            </a:r>
          </a:p>
          <a:p>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ملاحظة:</a:t>
            </a:r>
            <a:r>
              <a:rPr lang="en-US"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الدرجة غير متوفرة لهذا العام.</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14</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نمو الطلاب</a:t>
            </a:r>
          </a:p>
        </p:txBody>
      </p:sp>
      <p:pic>
        <p:nvPicPr>
          <p:cNvPr id="13" name="Picture 12" descr="لقطة شاشة تعرض نتائج اختبارات الطالب التجريبي المُختار، وتعرض الرتبة المئينية لنموه وتقارنها بالطلاب في مدرسته ومنطقته التعليمية وولايته.">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261610"/>
          </a:xfrm>
          <a:prstGeom prst="rect">
            <a:avLst/>
          </a:prstGeom>
          <a:noFill/>
          <a:ln>
            <a:noFill/>
          </a:ln>
        </p:spPr>
        <p:txBody>
          <a:bodyPr wrap="square" rtlCol="0">
            <a:spAutoFit/>
          </a:bodyPr>
          <a:lstStyle/>
          <a:p>
            <a:r>
              <a:rPr lang="ar-EG" sz="1100">
                <a:latin typeface="Sakkal Majalla" panose="02000000000000000000" pitchFamily="2" charset="-78"/>
                <a:cs typeface="Sakkal Majalla" panose="02000000000000000000" pitchFamily="2" charset="-78"/>
              </a:rPr>
              <a:t>إدارة التعليم الابتدائي والثانوي</a:t>
            </a: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ar-EG" sz="2000" b="0" i="0" u="none" strike="noStrike" baseline="-25000">
                <a:solidFill>
                  <a:srgbClr val="000000"/>
                </a:solidFill>
                <a:latin typeface="Sakkal Majalla" panose="02000000000000000000" pitchFamily="2" charset="-78"/>
                <a:cs typeface="Sakkal Majalla" panose="02000000000000000000" pitchFamily="2" charset="-78"/>
              </a:rPr>
              <a:t>نمو الطالب</a:t>
            </a:r>
          </a:p>
        </p:txBody>
      </p:sp>
      <p:sp>
        <p:nvSpPr>
          <p:cNvPr id="7" name="TextBox 6">
            <a:extLst>
              <a:ext uri="{FF2B5EF4-FFF2-40B4-BE49-F238E27FC236}">
                <a16:creationId xmlns:a16="http://schemas.microsoft.com/office/drawing/2014/main" id="{0267D6BF-4953-3C02-683E-10A977AF29B6}"/>
              </a:ext>
            </a:extLst>
          </p:cNvPr>
          <p:cNvSpPr txBox="1"/>
          <p:nvPr/>
        </p:nvSpPr>
        <p:spPr>
          <a:xfrm>
            <a:off x="4590500" y="2193721"/>
            <a:ext cx="6534150" cy="362335"/>
          </a:xfrm>
          <a:prstGeom prst="rect">
            <a:avLst/>
          </a:prstGeom>
          <a:solidFill>
            <a:srgbClr val="F9F9F9"/>
          </a:solidFill>
          <a:ln>
            <a:noFill/>
          </a:ln>
        </p:spPr>
        <p:txBody>
          <a:bodyPr wrap="square" rtlCol="0">
            <a:noAutofit/>
          </a:bodyPr>
          <a:lstStyle/>
          <a:p>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تقارن الرتبة المئينية لنمو الطالب (1-99) بين تعلم الطالب وتعلم الطلاب الآخرين في جميع أنحاء الولاية الذين حققوا درجات مماثلة سابقة في اختبارات (</a:t>
            </a:r>
            <a:r>
              <a:rPr lang="en-US"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MCAS</a:t>
            </a: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اطَّلع على نمو الطالب مقارنة بنمو الطلاب الآخرين في المدرسة والمنطقة التعليمية والولاية.</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ar-EG" sz="2000" b="0" i="0" u="none" strike="noStrike" baseline="-25000">
                <a:solidFill>
                  <a:srgbClr val="000000"/>
                </a:solidFill>
                <a:latin typeface="Sakkal Majalla" panose="02000000000000000000" pitchFamily="2" charset="-78"/>
                <a:cs typeface="Sakkal Majalla" panose="02000000000000000000" pitchFamily="2" charset="-78"/>
              </a:rPr>
              <a:t>الرتبة المئينية لنمو الطالب</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3ECB101E-59E0-7078-1F0D-E6BC95414AD7}"/>
              </a:ext>
            </a:extLst>
          </p:cNvPr>
          <p:cNvSpPr txBox="1"/>
          <p:nvPr/>
        </p:nvSpPr>
        <p:spPr>
          <a:xfrm>
            <a:off x="4600099" y="3656620"/>
            <a:ext cx="438625" cy="400110"/>
          </a:xfrm>
          <a:prstGeom prst="rect">
            <a:avLst/>
          </a:prstGeom>
          <a:noFill/>
          <a:ln>
            <a:noFill/>
          </a:ln>
        </p:spPr>
        <p:txBody>
          <a:bodyPr wrap="square" rtlCol="0">
            <a:spAutoFit/>
          </a:bodyPr>
          <a:lstStyle/>
          <a:p>
            <a:pPr>
              <a:lnSpc>
                <a:spcPct val="150000"/>
              </a:lnSpc>
              <a:spcBef>
                <a:spcPts val="600"/>
              </a:spcBef>
            </a:pPr>
            <a:r>
              <a:rPr lang="ar-EG" sz="1200" baseline="-25000">
                <a:solidFill>
                  <a:schemeClr val="bg2">
                    <a:lumMod val="25000"/>
                  </a:schemeClr>
                </a:solidFill>
                <a:latin typeface="Sakkal Majalla" panose="02000000000000000000" pitchFamily="2" charset="-78"/>
                <a:cs typeface="Sakkal Majalla" panose="02000000000000000000" pitchFamily="2" charset="-78"/>
              </a:rPr>
              <a:t>الولاية</a:t>
            </a:r>
          </a:p>
          <a:p>
            <a:r>
              <a:rPr lang="ar-EG" sz="1200" i="0" u="none" strike="noStrike" baseline="-25000">
                <a:solidFill>
                  <a:schemeClr val="bg2">
                    <a:lumMod val="25000"/>
                  </a:schemeClr>
                </a:solidFill>
                <a:latin typeface="Sakkal Majalla" panose="02000000000000000000" pitchFamily="2" charset="-78"/>
                <a:cs typeface="Sakkal Majalla" panose="02000000000000000000" pitchFamily="2" charset="-78"/>
              </a:rPr>
              <a:t>متوسط</a:t>
            </a: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ar-EG" sz="1200" b="1" i="0" u="none" strike="noStrike" baseline="-25000">
                <a:solidFill>
                  <a:srgbClr val="000000"/>
                </a:solidFill>
                <a:latin typeface="Sakkal Majalla" panose="02000000000000000000" pitchFamily="2" charset="-78"/>
                <a:cs typeface="Sakkal Majalla" panose="02000000000000000000" pitchFamily="2" charset="-78"/>
              </a:rPr>
              <a:t>الطالب:</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ar-EG" sz="1200" b="1" i="0" u="none" strike="noStrike" baseline="-25000">
                <a:solidFill>
                  <a:srgbClr val="000000"/>
                </a:solidFill>
                <a:latin typeface="Sakkal Majalla" panose="02000000000000000000" pitchFamily="2" charset="-78"/>
                <a:cs typeface="Sakkal Majalla" panose="02000000000000000000" pitchFamily="2" charset="-78"/>
              </a:rPr>
              <a:t>الطالب:</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ar-EG" sz="1200" b="1" i="0" u="none" strike="noStrike" baseline="-25000">
                <a:solidFill>
                  <a:srgbClr val="000000"/>
                </a:solidFill>
                <a:latin typeface="Sakkal Majalla" panose="02000000000000000000" pitchFamily="2" charset="-78"/>
                <a:cs typeface="Sakkal Majalla" panose="02000000000000000000" pitchFamily="2" charset="-78"/>
              </a:rPr>
              <a:t>الطالب:</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215444"/>
          </a:xfrm>
          <a:prstGeom prst="rect">
            <a:avLst/>
          </a:prstGeom>
          <a:solidFill>
            <a:srgbClr val="FFFFFF"/>
          </a:solidFill>
          <a:ln>
            <a:noFill/>
          </a:ln>
        </p:spPr>
        <p:txBody>
          <a:bodyPr wrap="square" rtlCol="0">
            <a:spAutoFit/>
          </a:bodyPr>
          <a:lstStyle/>
          <a:p>
            <a:r>
              <a:rPr lang="ar-EG" sz="1200" b="1" i="0" u="none" strike="noStrike" baseline="-25000">
                <a:solidFill>
                  <a:srgbClr val="000000"/>
                </a:solidFill>
                <a:latin typeface="Sakkal Majalla" panose="02000000000000000000" pitchFamily="2" charset="-78"/>
                <a:cs typeface="Sakkal Majalla" panose="02000000000000000000" pitchFamily="2" charset="-78"/>
              </a:rPr>
              <a:t>متوسط</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المدرسة:</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338554"/>
          </a:xfrm>
          <a:prstGeom prst="rect">
            <a:avLst/>
          </a:prstGeom>
          <a:solidFill>
            <a:srgbClr val="FFFFFF"/>
          </a:solidFill>
          <a:ln>
            <a:noFill/>
          </a:ln>
        </p:spPr>
        <p:txBody>
          <a:bodyPr wrap="square" rtlCol="0">
            <a:spAutoFit/>
          </a:bodyPr>
          <a:lstStyle/>
          <a:p>
            <a:r>
              <a:rPr lang="ar-EG" sz="1200" b="1" i="0" u="none" strike="noStrike" baseline="-25000">
                <a:solidFill>
                  <a:srgbClr val="000000"/>
                </a:solidFill>
                <a:latin typeface="Sakkal Majalla" panose="02000000000000000000" pitchFamily="2" charset="-78"/>
                <a:cs typeface="Sakkal Majalla" panose="02000000000000000000" pitchFamily="2" charset="-78"/>
              </a:rPr>
              <a:t>متوسط</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المنطقة التعليمية:</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r>
              <a:rPr lang="ar-EG" sz="1200" b="1" i="0" u="none" strike="noStrike" baseline="-25000">
                <a:solidFill>
                  <a:srgbClr val="000000"/>
                </a:solidFill>
                <a:latin typeface="Sakkal Majalla" panose="02000000000000000000" pitchFamily="2" charset="-78"/>
                <a:cs typeface="Sakkal Majalla" panose="02000000000000000000" pitchFamily="2" charset="-78"/>
              </a:rPr>
              <a:t>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707886"/>
          </a:xfrm>
          <a:prstGeom prst="rect">
            <a:avLst/>
          </a:prstGeom>
          <a:solidFill>
            <a:srgbClr val="FFFFFF"/>
          </a:solidFill>
          <a:ln>
            <a:noFill/>
          </a:ln>
        </p:spPr>
        <p:txBody>
          <a:bodyPr wrap="square" rtlCol="0">
            <a:spAutoFit/>
          </a:bodyPr>
          <a:lstStyle/>
          <a:p>
            <a:pPr>
              <a:lnSpc>
                <a:spcPct val="120000"/>
              </a:lnSpc>
            </a:pPr>
            <a:r>
              <a:rPr lang="ar-EG" sz="1400" b="1" i="0" u="none" strike="noStrike" baseline="-25000">
                <a:solidFill>
                  <a:srgbClr val="000000"/>
                </a:solidFill>
                <a:latin typeface="Sakkal Majalla" panose="02000000000000000000" pitchFamily="2" charset="-78"/>
                <a:cs typeface="Sakkal Majalla" panose="02000000000000000000" pitchFamily="2" charset="-78"/>
              </a:rPr>
              <a:t>توضيح معنى الرتبة المئينية للنمو:</a:t>
            </a:r>
            <a:r>
              <a:rPr lang="en-US" sz="1400" b="1" i="0" u="none" strike="noStrike" baseline="-25000">
                <a:solidFill>
                  <a:srgbClr val="000000"/>
                </a:solidFill>
                <a:latin typeface="Sakkal Majalla" panose="02000000000000000000" pitchFamily="2" charset="-78"/>
                <a:cs typeface="Sakkal Majalla" panose="02000000000000000000" pitchFamily="2" charset="-78"/>
              </a:rPr>
              <a:t> </a:t>
            </a:r>
          </a:p>
          <a:p>
            <a:pPr>
              <a:lnSpc>
                <a:spcPct val="120000"/>
              </a:lnSpc>
            </a:pPr>
            <a:r>
              <a:rPr lang="ar-EG" sz="1200" b="1" i="0" u="none" strike="noStrike" baseline="-25000">
                <a:solidFill>
                  <a:srgbClr val="000000"/>
                </a:solidFill>
                <a:latin typeface="Sakkal Majalla" panose="02000000000000000000" pitchFamily="2" charset="-78"/>
                <a:cs typeface="Sakkal Majalla" panose="02000000000000000000" pitchFamily="2" charset="-78"/>
              </a:rPr>
              <a:t>1-40 </a:t>
            </a:r>
            <a:r>
              <a:rPr lang="ar-EG" sz="1200" i="0" u="none" strike="noStrike" baseline="-25000">
                <a:solidFill>
                  <a:srgbClr val="000000"/>
                </a:solidFill>
                <a:latin typeface="Sakkal Majalla" panose="02000000000000000000" pitchFamily="2" charset="-78"/>
                <a:cs typeface="Sakkal Majalla" panose="02000000000000000000" pitchFamily="2" charset="-78"/>
              </a:rPr>
              <a:t>= نمو أقل من المتوسط</a:t>
            </a:r>
            <a:r>
              <a:rPr lang="en-US" sz="1200" b="1" i="0" u="none" strike="noStrike" baseline="-25000">
                <a:solidFill>
                  <a:srgbClr val="000000"/>
                </a:solidFill>
                <a:latin typeface="Sakkal Majalla" panose="02000000000000000000" pitchFamily="2" charset="-78"/>
                <a:cs typeface="Sakkal Majalla" panose="02000000000000000000" pitchFamily="2" charset="-78"/>
              </a:rPr>
              <a:t> </a:t>
            </a:r>
          </a:p>
          <a:p>
            <a:pPr>
              <a:lnSpc>
                <a:spcPct val="120000"/>
              </a:lnSpc>
            </a:pPr>
            <a:r>
              <a:rPr lang="ar-EG" sz="1200" b="1" i="0" u="none" strike="noStrike" baseline="-25000">
                <a:solidFill>
                  <a:srgbClr val="000000"/>
                </a:solidFill>
                <a:latin typeface="Sakkal Majalla" panose="02000000000000000000" pitchFamily="2" charset="-78"/>
                <a:cs typeface="Sakkal Majalla" panose="02000000000000000000" pitchFamily="2" charset="-78"/>
              </a:rPr>
              <a:t>41 -60 </a:t>
            </a:r>
            <a:r>
              <a:rPr lang="ar-EG" sz="1200" i="0" u="none" strike="noStrike" baseline="-25000">
                <a:solidFill>
                  <a:srgbClr val="000000"/>
                </a:solidFill>
                <a:latin typeface="Sakkal Majalla" panose="02000000000000000000" pitchFamily="2" charset="-78"/>
                <a:cs typeface="Sakkal Majalla" panose="02000000000000000000" pitchFamily="2" charset="-78"/>
              </a:rPr>
              <a:t>= نمو متوسط</a:t>
            </a:r>
          </a:p>
          <a:p>
            <a:pPr>
              <a:lnSpc>
                <a:spcPct val="120000"/>
              </a:lnSpc>
            </a:pPr>
            <a:r>
              <a:rPr lang="ar-EG" sz="1200" b="1" i="0" u="none" strike="noStrike" baseline="-25000">
                <a:solidFill>
                  <a:srgbClr val="000000"/>
                </a:solidFill>
                <a:latin typeface="Sakkal Majalla" panose="02000000000000000000" pitchFamily="2" charset="-78"/>
                <a:cs typeface="Sakkal Majalla" panose="02000000000000000000" pitchFamily="2" charset="-78"/>
              </a:rPr>
              <a:t>61-99 </a:t>
            </a:r>
            <a:r>
              <a:rPr lang="ar-EG" sz="1200" i="0" u="none" strike="noStrike" baseline="-25000">
                <a:solidFill>
                  <a:srgbClr val="000000"/>
                </a:solidFill>
                <a:latin typeface="Sakkal Majalla" panose="02000000000000000000" pitchFamily="2" charset="-78"/>
                <a:cs typeface="Sakkal Majalla" panose="02000000000000000000" pitchFamily="2" charset="-78"/>
              </a:rPr>
              <a:t>= نمو أعلى من المتوسط</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ar-EG" sz="14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لا تظهر النتائج عندما يكون عدد الطلاب صغيرًا جدًا لحماية خصوصية الطلاب.</a:t>
            </a:r>
            <a:r>
              <a:rPr lang="en-US" sz="14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p>
          <a:p>
            <a:pPr marL="266700"/>
            <a:r>
              <a:rPr lang="ar-EG" sz="14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ملاحظة:</a:t>
            </a:r>
            <a:r>
              <a:rPr lang="en-US" sz="14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r>
              <a:rPr lang="ar-EG" sz="14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الدرجة غير متوفرة لهذا العام.</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15</a:t>
            </a:fld>
            <a:endParaRPr lang="en-US" sz="2800" dirty="0">
              <a:solidFill>
                <a:srgbClr val="1A478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فئة التصنيف</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p>
        </p:txBody>
      </p:sp>
      <p:pic>
        <p:nvPicPr>
          <p:cNvPr id="7" name="Picture 6" descr="لقطة شاشة تعرض نتائج اختبارات الطالب التجريبي المُختار، وتعرض أدائه حسب فئة التصنيف.">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261610"/>
          </a:xfrm>
          <a:prstGeom prst="rect">
            <a:avLst/>
          </a:prstGeom>
          <a:noFill/>
          <a:ln>
            <a:noFill/>
          </a:ln>
        </p:spPr>
        <p:txBody>
          <a:bodyPr wrap="square" rtlCol="0">
            <a:spAutoFit/>
          </a:bodyPr>
          <a:lstStyle/>
          <a:p>
            <a:r>
              <a:rPr lang="ar-EG" sz="110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ar-EG" sz="2400" b="0" i="0" u="none" strike="noStrike" baseline="-25000">
                <a:solidFill>
                  <a:srgbClr val="000000"/>
                </a:solidFill>
                <a:latin typeface="Sakkal Majalla" panose="02000000000000000000" pitchFamily="2" charset="-78"/>
                <a:cs typeface="Sakkal Majalla" panose="02000000000000000000" pitchFamily="2" charset="-78"/>
              </a:rPr>
              <a:t>الأداء حسب فئة التصنيف</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اعرف كيف أبلى الطالب في فئات محددة في الاختبار أو في مجالات التعلم في مادة معينة.</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فئة التصنيف</a:t>
            </a: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674031"/>
          </a:xfrm>
          <a:prstGeom prst="rect">
            <a:avLst/>
          </a:prstGeom>
          <a:solidFill>
            <a:srgbClr val="EEEEEE"/>
          </a:solidFill>
        </p:spPr>
        <p:txBody>
          <a:bodyPr wrap="square" rtlCol="0">
            <a:spAutoFit/>
          </a:bodyPr>
          <a:lstStyle/>
          <a:p>
            <a:pPr>
              <a:lnSpc>
                <a:spcPct val="120000"/>
              </a:lnSpc>
            </a:pPr>
            <a:r>
              <a:rPr lang="ar-EG" sz="1050">
                <a:solidFill>
                  <a:schemeClr val="tx1">
                    <a:lumMod val="85000"/>
                    <a:lumOff val="15000"/>
                  </a:schemeClr>
                </a:solidFill>
                <a:latin typeface="Sakkal Majalla" panose="02000000000000000000" pitchFamily="2" charset="-78"/>
                <a:cs typeface="Sakkal Majalla" panose="02000000000000000000" pitchFamily="2" charset="-78"/>
              </a:rPr>
              <a:t>إجمالي النقاط المكتسبة</a:t>
            </a: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40915"/>
          </a:xfrm>
          <a:prstGeom prst="rect">
            <a:avLst/>
          </a:prstGeom>
          <a:solidFill>
            <a:srgbClr val="EEEEEE"/>
          </a:solidFill>
        </p:spPr>
        <p:txBody>
          <a:bodyPr wrap="square" rtlCol="0">
            <a:noAutofit/>
          </a:bodyPr>
          <a:lstStyle/>
          <a:p>
            <a:pPr>
              <a:lnSpc>
                <a:spcPct val="120000"/>
              </a:lnSpc>
            </a:pPr>
            <a:r>
              <a:rPr lang="ar-EG" sz="1050" dirty="0">
                <a:solidFill>
                  <a:schemeClr val="tx1">
                    <a:lumMod val="85000"/>
                    <a:lumOff val="15000"/>
                  </a:schemeClr>
                </a:solidFill>
                <a:latin typeface="Sakkal Majalla" panose="02000000000000000000" pitchFamily="2" charset="-78"/>
                <a:cs typeface="Sakkal Majalla" panose="02000000000000000000" pitchFamily="2" charset="-78"/>
              </a:rPr>
              <a:t>إجمالي النقاط المحتملة</a:t>
            </a: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57256"/>
          </a:xfrm>
          <a:prstGeom prst="rect">
            <a:avLst/>
          </a:prstGeom>
          <a:solidFill>
            <a:srgbClr val="EEEEEE"/>
          </a:solidFill>
        </p:spPr>
        <p:txBody>
          <a:bodyPr wrap="square" rtlCol="0">
            <a:noAutofit/>
          </a:bodyPr>
          <a:lstStyle/>
          <a:p>
            <a:pPr>
              <a:lnSpc>
                <a:spcPct val="120000"/>
              </a:lnSpc>
            </a:pPr>
            <a:r>
              <a:rPr lang="ar-EG" sz="1050" dirty="0">
                <a:solidFill>
                  <a:schemeClr val="tx1">
                    <a:lumMod val="85000"/>
                    <a:lumOff val="15000"/>
                  </a:schemeClr>
                </a:solidFill>
                <a:latin typeface="Sakkal Majalla" panose="02000000000000000000" pitchFamily="2" charset="-78"/>
                <a:cs typeface="Sakkal Majalla" panose="02000000000000000000" pitchFamily="2" charset="-78"/>
              </a:rPr>
              <a:t>% من إجمالي النقاط المحتملة المكتسبة*</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اللغة</a:t>
            </a: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803297"/>
          </a:xfrm>
          <a:prstGeom prst="rect">
            <a:avLst/>
          </a:prstGeom>
          <a:solidFill>
            <a:srgbClr val="F9F9F9"/>
          </a:solidFill>
        </p:spPr>
        <p:txBody>
          <a:bodyPr wrap="square" rtlCol="0">
            <a:spAutoFit/>
          </a:bodyPr>
          <a:lstStyle/>
          <a:p>
            <a:pPr>
              <a:lnSpc>
                <a:spcPct val="110000"/>
              </a:lnSpc>
            </a:pPr>
            <a:r>
              <a:rPr lang="ar-EG" sz="1050" dirty="0">
                <a:solidFill>
                  <a:schemeClr val="tx1">
                    <a:lumMod val="85000"/>
                    <a:lumOff val="15000"/>
                  </a:schemeClr>
                </a:solidFill>
                <a:latin typeface="Sakkal Majalla" panose="02000000000000000000" pitchFamily="2" charset="-78"/>
                <a:cs typeface="Sakkal Majalla" panose="02000000000000000000" pitchFamily="2" charset="-78"/>
              </a:rPr>
              <a:t>الطالب المدرسة المنطقة الولاية</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القراءة</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803297"/>
          </a:xfrm>
          <a:prstGeom prst="rect">
            <a:avLst/>
          </a:prstGeom>
          <a:solidFill>
            <a:srgbClr val="F9F9F9"/>
          </a:solidFill>
        </p:spPr>
        <p:txBody>
          <a:bodyPr wrap="square" rtlCol="0">
            <a:spAutoFit/>
          </a:bodyPr>
          <a:lstStyle/>
          <a:p>
            <a:pPr>
              <a:lnSpc>
                <a:spcPct val="110000"/>
              </a:lnSpc>
            </a:pPr>
            <a:r>
              <a:rPr lang="ar-EG" sz="1050" dirty="0">
                <a:solidFill>
                  <a:schemeClr val="tx1">
                    <a:lumMod val="85000"/>
                    <a:lumOff val="15000"/>
                  </a:schemeClr>
                </a:solidFill>
                <a:latin typeface="Sakkal Majalla" panose="02000000000000000000" pitchFamily="2" charset="-78"/>
                <a:cs typeface="Sakkal Majalla" panose="02000000000000000000" pitchFamily="2" charset="-78"/>
              </a:rPr>
              <a:t>الطالب المدرسة المنطقة الولاية</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الكتابة</a:t>
            </a: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803297"/>
          </a:xfrm>
          <a:prstGeom prst="rect">
            <a:avLst/>
          </a:prstGeom>
          <a:solidFill>
            <a:srgbClr val="F9F9F9"/>
          </a:solidFill>
        </p:spPr>
        <p:txBody>
          <a:bodyPr wrap="square" rtlCol="0">
            <a:spAutoFit/>
          </a:bodyPr>
          <a:lstStyle/>
          <a:p>
            <a:pPr>
              <a:lnSpc>
                <a:spcPct val="110000"/>
              </a:lnSpc>
            </a:pPr>
            <a:r>
              <a:rPr lang="ar-EG" sz="1050" dirty="0">
                <a:solidFill>
                  <a:schemeClr val="tx1">
                    <a:lumMod val="85000"/>
                    <a:lumOff val="15000"/>
                  </a:schemeClr>
                </a:solidFill>
                <a:latin typeface="Sakkal Majalla" panose="02000000000000000000" pitchFamily="2" charset="-78"/>
                <a:cs typeface="Sakkal Majalla" panose="02000000000000000000" pitchFamily="2" charset="-78"/>
              </a:rPr>
              <a:t>الطالب المدرسة المنطقة الولاية</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قارن النسبة المئوية للنقاط التي اكتسبها الطالب بالنسبة المئوية للنقاط التي اكتسبها طلاب آخرون في مدرسته ومنطقته التعليمية وولايته.</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400110"/>
          </a:xfrm>
          <a:prstGeom prst="rect">
            <a:avLst/>
          </a:prstGeom>
          <a:solidFill>
            <a:srgbClr val="F9F9F9"/>
          </a:solidFill>
          <a:ln>
            <a:noFill/>
          </a:ln>
        </p:spPr>
        <p:txBody>
          <a:bodyPr wrap="square" rtlCol="0">
            <a:spAutoFit/>
          </a:bodyPr>
          <a:lstStyle/>
          <a:p>
            <a:r>
              <a:rPr lang="ar-EG" sz="15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a:t>
            </a:r>
            <a:r>
              <a:rPr lang="en-US" sz="15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a:t>
            </a:r>
            <a:r>
              <a:rPr lang="ar-EG" sz="15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 النقاط المكتسبة / النقاط المحتملة</a:t>
            </a:r>
          </a:p>
          <a:p>
            <a:r>
              <a:rPr lang="ar-EG" sz="15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 لا تظهر النتائج عندما يكون عدد الطلاب صغيرًا جدًا لحماية خصوصية الطلاب.</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16</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النتائج التفصيلية</a:t>
            </a:r>
          </a:p>
        </p:txBody>
      </p:sp>
      <p:pic>
        <p:nvPicPr>
          <p:cNvPr id="8" name="Picture 7" descr="لقطة شاشة تعرض تفاصيل نتائج الاختبارات، التي تشمل النقاط المُكتسبة من إجمالي النقاط الممكنة في كل سؤال.">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تاريخ الاختبارات</a:t>
            </a: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نتائج الاختبارات</a:t>
            </a:r>
          </a:p>
        </p:txBody>
      </p:sp>
      <p:sp>
        <p:nvSpPr>
          <p:cNvPr id="14" name="TextBox 13">
            <a:extLst>
              <a:ext uri="{FF2B5EF4-FFF2-40B4-BE49-F238E27FC236}">
                <a16:creationId xmlns:a16="http://schemas.microsoft.com/office/drawing/2014/main" id="{4A6E004F-0070-62BA-A20E-AEE16DA56936}"/>
              </a:ext>
            </a:extLst>
          </p:cNvPr>
          <p:cNvSpPr txBox="1"/>
          <p:nvPr/>
        </p:nvSpPr>
        <p:spPr>
          <a:xfrm>
            <a:off x="8266756" y="1610898"/>
            <a:ext cx="729079" cy="283487"/>
          </a:xfrm>
          <a:prstGeom prst="rect">
            <a:avLst/>
          </a:prstGeom>
          <a:solidFill>
            <a:srgbClr val="F9F9F9"/>
          </a:solidFill>
          <a:ln>
            <a:noFill/>
          </a:ln>
        </p:spPr>
        <p:txBody>
          <a:bodyPr wrap="square" rtlCol="0">
            <a:noAutofit/>
          </a:bodyPr>
          <a:lstStyle/>
          <a:p>
            <a:r>
              <a:rPr lang="ar-EG" sz="800" b="1" u="sng">
                <a:solidFill>
                  <a:schemeClr val="bg2">
                    <a:lumMod val="25000"/>
                  </a:schemeClr>
                </a:solidFill>
                <a:latin typeface="Sakkal Majalla" panose="02000000000000000000" pitchFamily="2" charset="-78"/>
                <a:cs typeface="Sakkal Majalla" panose="02000000000000000000" pitchFamily="2" charset="-78"/>
              </a:rPr>
              <a:t>النتائج التفصيلية</a:t>
            </a: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تعرض علامة تبويب  النتائج التفصيلية مزيدًا من المعلومات عن أداء الطالب.</a:t>
            </a:r>
            <a:r>
              <a:rPr lang="en-US" dirty="0">
                <a:solidFill>
                  <a:schemeClr val="bg1"/>
                </a:solidFill>
                <a:latin typeface="Sakkal Majalla" panose="02000000000000000000" pitchFamily="2" charset="-78"/>
                <a:cs typeface="Sakkal Majalla" panose="02000000000000000000" pitchFamily="2" charset="-78"/>
              </a:rPr>
              <a:t>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الموارد</a:t>
            </a: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أ طالب</a:t>
            </a:r>
            <a:r>
              <a:rPr lang="en-US" sz="900">
                <a:solidFill>
                  <a:schemeClr val="bg2">
                    <a:lumMod val="25000"/>
                  </a:schemeClr>
                </a:solidFill>
                <a:latin typeface="Sakkal Majalla" panose="02000000000000000000" pitchFamily="2" charset="-78"/>
                <a:cs typeface="Sakkal Majalla" panose="02000000000000000000" pitchFamily="2" charset="-78"/>
              </a:rPr>
              <a:t>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الصف الدراسي للطالب: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b="1">
                <a:solidFill>
                  <a:schemeClr val="bg2">
                    <a:lumMod val="25000"/>
                  </a:schemeClr>
                </a:solidFill>
                <a:latin typeface="Sakkal Majalla" panose="02000000000000000000" pitchFamily="2" charset="-78"/>
                <a:cs typeface="Sakkal Majalla" panose="02000000000000000000" pitchFamily="2" charset="-78"/>
              </a:rPr>
              <a:t>0</a:t>
            </a:r>
            <a:r>
              <a:rPr lang="ar-EG" sz="900">
                <a:solidFill>
                  <a:schemeClr val="bg2">
                    <a:lumMod val="25000"/>
                  </a:schemeClr>
                </a:solidFill>
                <a:latin typeface="Sakkal Majalla" panose="02000000000000000000" pitchFamily="2" charset="-78"/>
                <a:cs typeface="Sakkal Majalla" panose="02000000000000000000" pitchFamily="2" charset="-78"/>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المنطقة التعليمية: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City</a:t>
            </a:r>
          </a:p>
          <a:p>
            <a:r>
              <a:rPr lang="ar-EG" sz="900" b="1">
                <a:solidFill>
                  <a:schemeClr val="bg2">
                    <a:lumMod val="25000"/>
                  </a:schemeClr>
                </a:solidFill>
                <a:latin typeface="Sakkal Majalla" panose="02000000000000000000" pitchFamily="2" charset="-78"/>
                <a:cs typeface="Sakkal Majalla" panose="02000000000000000000" pitchFamily="2" charset="-78"/>
              </a:rPr>
              <a:t>اسم المدرسة: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رقم الطالب بالولاية: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9008932695</a:t>
            </a:r>
          </a:p>
          <a:p>
            <a:pPr algn="r"/>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27/09/2013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ar-EG" sz="1100">
                <a:solidFill>
                  <a:schemeClr val="bg1"/>
                </a:solidFill>
                <a:latin typeface="Sakkal Majalla" panose="02000000000000000000" pitchFamily="2" charset="-78"/>
                <a:cs typeface="Sakkal Majalla" panose="02000000000000000000" pitchFamily="2" charset="-78"/>
              </a:rPr>
              <a:t>فنون اللغة الإنجليزية - ربيع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مسلسل</a:t>
            </a: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rtlCol="0">
            <a:spAutoFit/>
          </a:bodyPr>
          <a:lstStyle/>
          <a:p>
            <a:r>
              <a:rPr lang="ar-EG" sz="850" b="1">
                <a:solidFill>
                  <a:schemeClr val="bg2">
                    <a:lumMod val="25000"/>
                  </a:schemeClr>
                </a:solidFill>
                <a:latin typeface="Sakkal Majalla" panose="02000000000000000000" pitchFamily="2" charset="-78"/>
                <a:cs typeface="Sakkal Majalla" panose="02000000000000000000" pitchFamily="2" charset="-78"/>
              </a:rPr>
              <a:t>فئة التصنيف</a:t>
            </a: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61665"/>
          </a:xfrm>
          <a:prstGeom prst="rect">
            <a:avLst/>
          </a:prstGeom>
          <a:noFill/>
          <a:ln>
            <a:noFill/>
          </a:ln>
        </p:spPr>
        <p:txBody>
          <a:bodyPr wrap="square" rtlCol="0">
            <a:spAutoFit/>
          </a:bodyPr>
          <a:lstStyle/>
          <a:p>
            <a:pPr algn="ctr"/>
            <a:r>
              <a:rPr lang="ar-EG" sz="800" b="1">
                <a:solidFill>
                  <a:schemeClr val="bg2">
                    <a:lumMod val="25000"/>
                  </a:schemeClr>
                </a:solidFill>
                <a:latin typeface="Sakkal Majalla" panose="02000000000000000000" pitchFamily="2" charset="-78"/>
                <a:cs typeface="Sakkal Majalla" panose="02000000000000000000" pitchFamily="2" charset="-78"/>
              </a:rPr>
              <a:t>النقاط المكتسبة / النقاط المحتملة</a:t>
            </a:r>
          </a:p>
          <a:p>
            <a:pPr algn="ctr"/>
            <a:endParaRPr lang="es-AR" sz="800" b="1" dirty="0">
              <a:solidFill>
                <a:schemeClr val="bg2">
                  <a:lumMod val="25000"/>
                </a:schemeClr>
              </a:solidFill>
              <a:latin typeface="Sakkal Majalla" panose="02000000000000000000" pitchFamily="2" charset="-78"/>
              <a:cs typeface="Sakkal Majalla" panose="02000000000000000000" pitchFamily="2" charset="-78"/>
            </a:endParaRPr>
          </a:p>
          <a:p>
            <a:pPr algn="ctr"/>
            <a:r>
              <a:rPr lang="ar-EG" sz="800" b="1">
                <a:solidFill>
                  <a:schemeClr val="bg2">
                    <a:lumMod val="25000"/>
                  </a:schemeClr>
                </a:solidFill>
                <a:latin typeface="Sakkal Majalla" panose="02000000000000000000" pitchFamily="2" charset="-78"/>
                <a:cs typeface="Sakkal Majalla" panose="02000000000000000000" pitchFamily="2" charset="-78"/>
              </a:rPr>
              <a:t>الطالب</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rtlCol="0">
            <a:spAutoFit/>
          </a:bodyPr>
          <a:lstStyle/>
          <a:p>
            <a:pPr algn="ctr"/>
            <a:r>
              <a:rPr lang="ar-EG" sz="800" b="1">
                <a:solidFill>
                  <a:schemeClr val="bg2">
                    <a:lumMod val="25000"/>
                  </a:schemeClr>
                </a:solidFill>
                <a:latin typeface="Sakkal Majalla" panose="02000000000000000000" pitchFamily="2" charset="-78"/>
                <a:cs typeface="Sakkal Majalla" panose="02000000000000000000" pitchFamily="2" charset="-78"/>
              </a:rPr>
              <a:t>نسبة النقاط المحتملة المكتسبة</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ar-EG" sz="800" b="1">
                <a:solidFill>
                  <a:schemeClr val="bg2">
                    <a:lumMod val="25000"/>
                  </a:schemeClr>
                </a:solidFill>
                <a:latin typeface="Sakkal Majalla" panose="02000000000000000000" pitchFamily="2" charset="-78"/>
                <a:cs typeface="Sakkal Majalla" panose="02000000000000000000" pitchFamily="2" charset="-78"/>
              </a:rPr>
              <a:t>المدرسة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814468" y="3032976"/>
            <a:ext cx="891859" cy="215444"/>
          </a:xfrm>
          <a:prstGeom prst="rect">
            <a:avLst/>
          </a:prstGeom>
          <a:noFill/>
          <a:ln>
            <a:noFill/>
          </a:ln>
        </p:spPr>
        <p:txBody>
          <a:bodyPr wrap="square" rtlCol="0">
            <a:spAutoFit/>
          </a:bodyPr>
          <a:lstStyle/>
          <a:p>
            <a:pPr algn="ctr"/>
            <a:r>
              <a:rPr lang="ar-EG" sz="800" b="1" dirty="0">
                <a:solidFill>
                  <a:schemeClr val="bg2">
                    <a:lumMod val="25000"/>
                  </a:schemeClr>
                </a:solidFill>
                <a:latin typeface="Sakkal Majalla" panose="02000000000000000000" pitchFamily="2" charset="-78"/>
                <a:cs typeface="Sakkal Majalla" panose="02000000000000000000" pitchFamily="2" charset="-78"/>
              </a:rPr>
              <a:t>المنطقة التعليمية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ar-EG" sz="800" b="1">
                <a:solidFill>
                  <a:schemeClr val="bg2">
                    <a:lumMod val="25000"/>
                  </a:schemeClr>
                </a:solidFill>
                <a:latin typeface="Sakkal Majalla" panose="02000000000000000000" pitchFamily="2" charset="-78"/>
                <a:cs typeface="Sakkal Majalla" panose="02000000000000000000" pitchFamily="2" charset="-78"/>
              </a:rPr>
              <a:t>الولاية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تعرض كيف أبلى الطالب في كل سؤال في الاختبار.</a:t>
            </a:r>
            <a:r>
              <a:rPr lang="en-US"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وتسرد فئة التصنيف (أو مجال التعلم) والنقاط التي اكتسبها الطالب وإجمالي النقاط المحتملة.</a:t>
            </a:r>
            <a:r>
              <a:rPr lang="en-US" dirty="0">
                <a:solidFill>
                  <a:schemeClr val="bg1"/>
                </a:solidFill>
                <a:latin typeface="Sakkal Majalla" panose="02000000000000000000" pitchFamily="2" charset="-78"/>
                <a:cs typeface="Sakkal Majalla" panose="02000000000000000000" pitchFamily="2" charset="-78"/>
              </a:rPr>
              <a:t> </a:t>
            </a: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اللغة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اللغة</a:t>
            </a:r>
          </a:p>
          <a:p>
            <a:pP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الكتابة</a:t>
            </a: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0 من 2</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2 من 2</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0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3 من 3</a:t>
            </a:r>
          </a:p>
          <a:p>
            <a:pPr algn="ctr">
              <a:lnSpc>
                <a:spcPct val="190000"/>
              </a:lnSpc>
            </a:pPr>
            <a:r>
              <a:rPr lang="ar-EG" sz="800">
                <a:solidFill>
                  <a:schemeClr val="bg2">
                    <a:lumMod val="25000"/>
                  </a:schemeClr>
                </a:solidFill>
                <a:latin typeface="Sakkal Majalla" panose="02000000000000000000" pitchFamily="2" charset="-78"/>
                <a:cs typeface="Sakkal Majalla" panose="02000000000000000000" pitchFamily="2" charset="-78"/>
              </a:rPr>
              <a:t>4 من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72" name="TextBox 71">
            <a:extLst>
              <a:ext uri="{FF2B5EF4-FFF2-40B4-BE49-F238E27FC236}">
                <a16:creationId xmlns:a16="http://schemas.microsoft.com/office/drawing/2014/main" id="{1E4941AF-8632-1734-5E46-BFE5D59EA86C}"/>
              </a:ext>
            </a:extLst>
          </p:cNvPr>
          <p:cNvSpPr txBox="1"/>
          <p:nvPr/>
        </p:nvSpPr>
        <p:spPr>
          <a:xfrm>
            <a:off x="5379267" y="5758938"/>
            <a:ext cx="677671" cy="532453"/>
          </a:xfrm>
          <a:prstGeom prst="rect">
            <a:avLst/>
          </a:prstGeom>
          <a:noFill/>
          <a:ln>
            <a:noFill/>
          </a:ln>
        </p:spPr>
        <p:txBody>
          <a:bodyPr wrap="square" rtlCol="0">
            <a:spAutoFit/>
          </a:bodyPr>
          <a:lstStyle/>
          <a:p>
            <a:pPr>
              <a:lnSpc>
                <a:spcPct val="190000"/>
              </a:lnSpc>
            </a:pPr>
            <a:r>
              <a:rPr lang="en-US" sz="800" dirty="0">
                <a:solidFill>
                  <a:schemeClr val="bg2">
                    <a:lumMod val="25000"/>
                  </a:schemeClr>
                </a:solidFill>
                <a:latin typeface="Sakkal Majalla" panose="02000000000000000000" pitchFamily="2" charset="-78"/>
                <a:cs typeface="Sakkal Majalla" panose="02000000000000000000" pitchFamily="2" charset="-78"/>
              </a:rPr>
              <a:t>12 CV</a:t>
            </a:r>
          </a:p>
          <a:p>
            <a:pPr>
              <a:lnSpc>
                <a:spcPct val="190000"/>
              </a:lnSpc>
            </a:pPr>
            <a:r>
              <a:rPr lang="en-US" sz="800" dirty="0">
                <a:solidFill>
                  <a:schemeClr val="bg2">
                    <a:lumMod val="25000"/>
                  </a:schemeClr>
                </a:solidFill>
                <a:latin typeface="Sakkal Majalla" panose="02000000000000000000" pitchFamily="2" charset="-78"/>
                <a:cs typeface="Sakkal Majalla" panose="02000000000000000000" pitchFamily="2" charset="-78"/>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17</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(تابع) عرض النتائج التفصيلية</a:t>
            </a:r>
          </a:p>
        </p:txBody>
      </p:sp>
      <p:pic>
        <p:nvPicPr>
          <p:cNvPr id="19" name="Picture 18" descr="لقطة شاشة توضح معاني الرموز في تفاصيل نتائج الاختبارات.">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اللغة</a:t>
            </a:r>
          </a:p>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الكتابة</a:t>
            </a:r>
          </a:p>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القراءة</a:t>
            </a:r>
          </a:p>
          <a:p>
            <a:pP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اللغة</a:t>
            </a: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1 من 3</a:t>
            </a:r>
          </a:p>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1 من 4</a:t>
            </a:r>
          </a:p>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1 من 1</a:t>
            </a:r>
          </a:p>
          <a:p>
            <a:pPr algn="ctr">
              <a:lnSpc>
                <a:spcPct val="190000"/>
              </a:lnSpc>
            </a:pPr>
            <a:r>
              <a:rPr lang="ar-EG" sz="1050">
                <a:solidFill>
                  <a:schemeClr val="bg2">
                    <a:lumMod val="25000"/>
                  </a:schemeClr>
                </a:solidFill>
                <a:latin typeface="Sakkal Majalla" panose="02000000000000000000" pitchFamily="2" charset="-78"/>
                <a:cs typeface="Sakkal Majalla" panose="02000000000000000000" pitchFamily="2" charset="-78"/>
              </a:rPr>
              <a:t>2 من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24320"/>
          </a:xfrm>
          <a:prstGeom prst="rect">
            <a:avLst/>
          </a:prstGeom>
          <a:solidFill>
            <a:srgbClr val="DDDDDD"/>
          </a:solidFill>
          <a:ln>
            <a:noFill/>
          </a:ln>
        </p:spPr>
        <p:txBody>
          <a:bodyPr wrap="square" rtlCol="0">
            <a:spAutoFit/>
          </a:bodyPr>
          <a:lstStyle/>
          <a:p>
            <a:pPr>
              <a:lnSpc>
                <a:spcPct val="190000"/>
              </a:lnSpc>
            </a:pPr>
            <a:r>
              <a:rPr lang="ar-EG" sz="900" b="1">
                <a:solidFill>
                  <a:schemeClr val="bg2">
                    <a:lumMod val="25000"/>
                  </a:schemeClr>
                </a:solidFill>
                <a:latin typeface="Sakkal Majalla" panose="02000000000000000000" pitchFamily="2" charset="-78"/>
                <a:cs typeface="Sakkal Majalla" panose="02000000000000000000" pitchFamily="2" charset="-78"/>
              </a:rPr>
              <a:t>درجة اتباع قواعد كتابة المقالات</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24320"/>
          </a:xfrm>
          <a:prstGeom prst="rect">
            <a:avLst/>
          </a:prstGeom>
          <a:solidFill>
            <a:srgbClr val="DDDDDD"/>
          </a:solidFill>
          <a:ln>
            <a:noFill/>
          </a:ln>
        </p:spPr>
        <p:txBody>
          <a:bodyPr wrap="square" rtlCol="0">
            <a:spAutoFit/>
          </a:bodyPr>
          <a:lstStyle/>
          <a:p>
            <a:pPr>
              <a:lnSpc>
                <a:spcPct val="190000"/>
              </a:lnSpc>
            </a:pPr>
            <a:r>
              <a:rPr lang="ar-EG" sz="900" b="1">
                <a:solidFill>
                  <a:schemeClr val="bg2">
                    <a:lumMod val="25000"/>
                  </a:schemeClr>
                </a:solidFill>
                <a:latin typeface="Sakkal Majalla" panose="02000000000000000000" pitchFamily="2" charset="-78"/>
                <a:cs typeface="Sakkal Majalla" panose="02000000000000000000" pitchFamily="2" charset="-78"/>
              </a:rPr>
              <a:t>درجة تطور أفكار المقالات</a:t>
            </a: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قف بالفأرة أسفل علامة تبويب</a:t>
            </a:r>
            <a:r>
              <a:rPr lang="ar-EG" b="1" dirty="0">
                <a:solidFill>
                  <a:schemeClr val="bg1"/>
                </a:solidFill>
                <a:latin typeface="Sakkal Majalla" panose="02000000000000000000" pitchFamily="2" charset="-78"/>
                <a:cs typeface="Sakkal Majalla" panose="02000000000000000000" pitchFamily="2" charset="-78"/>
              </a:rPr>
              <a:t>"النتائج التفصيلية </a:t>
            </a:r>
            <a:r>
              <a:rPr lang="ar-EG" dirty="0">
                <a:solidFill>
                  <a:schemeClr val="bg1"/>
                </a:solidFill>
                <a:latin typeface="Sakkal Majalla" panose="02000000000000000000" pitchFamily="2" charset="-78"/>
                <a:cs typeface="Sakkal Majalla" panose="02000000000000000000" pitchFamily="2" charset="-78"/>
              </a:rPr>
              <a:t>لفهم الاختصارات التي قد تظهر في تقرير الطالب.</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18</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ar-EG" sz="60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اختبارات نظام التقييم الشامل بولاية ماساتشوستس البديلة (</a:t>
            </a:r>
            <a:r>
              <a:rPr lang="en-US" sz="6000" dirty="0">
                <a:solidFill>
                  <a:srgbClr val="1A4785"/>
                </a:solidFill>
                <a:latin typeface="Sakkal Majalla" panose="02000000000000000000" pitchFamily="2" charset="-78"/>
                <a:ea typeface="Open Sans Light" pitchFamily="2" charset="0"/>
                <a:cs typeface="Sakkal Majalla" panose="02000000000000000000" pitchFamily="2" charset="-78"/>
              </a:rPr>
              <a:t>MCAS-Alt</a:t>
            </a:r>
            <a:r>
              <a:rPr lang="ar-EG" sz="60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19</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البدء:</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المستخدمون الجدد</a:t>
            </a:r>
          </a:p>
        </p:txBody>
      </p:sp>
      <p:pic>
        <p:nvPicPr>
          <p:cNvPr id="10" name="Picture 9" descr="لقطة شاشة للصفحة الرئيسية لبوابة الأسرة، التي تتيح للمستخدمين الجدد التسجيل وتسجيل الدخول إلى البوابة باستخدام رمز تسجيل الطالب وتاريخ الميلاد.">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51322" cy="276999"/>
          </a:xfrm>
          <a:prstGeom prst="rect">
            <a:avLst/>
          </a:prstGeom>
          <a:noFill/>
          <a:ln>
            <a:noFill/>
          </a:ln>
        </p:spPr>
        <p:txBody>
          <a:bodyPr wrap="square" rtlCol="0">
            <a:spAutoFit/>
          </a:bodyPr>
          <a:lstStyle/>
          <a:p>
            <a:r>
              <a:rPr lang="ar-EG" sz="1200">
                <a:latin typeface="Sakkal Majalla" panose="02000000000000000000" pitchFamily="2" charset="-78"/>
                <a:cs typeface="Sakkal Majalla" panose="02000000000000000000" pitchFamily="2" charset="-78"/>
              </a:rPr>
              <a:t>إدارة التعليم الابتدائي والثانوي</a:t>
            </a: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ar-EG" sz="1100" b="1" i="1">
                <a:solidFill>
                  <a:srgbClr val="224781"/>
                </a:solidFill>
                <a:latin typeface="Sakkal Majalla" panose="02000000000000000000" pitchFamily="2" charset="-78"/>
                <a:cs typeface="Sakkal Majalla" panose="02000000000000000000" pitchFamily="2" charset="-78"/>
              </a:rPr>
              <a:t>سجِّل الدخول للاطلاع على نتائج الطالب في اختبارات (</a:t>
            </a:r>
            <a:r>
              <a:rPr lang="en-US" sz="1100" b="1" i="1">
                <a:solidFill>
                  <a:srgbClr val="224781"/>
                </a:solidFill>
                <a:latin typeface="Sakkal Majalla" panose="02000000000000000000" pitchFamily="2" charset="-78"/>
                <a:cs typeface="Sakkal Majalla" panose="02000000000000000000" pitchFamily="2" charset="-78"/>
              </a:rPr>
              <a:t>MCAS</a:t>
            </a:r>
            <a:r>
              <a:rPr lang="ar-EG" sz="1100" b="1" i="1">
                <a:solidFill>
                  <a:srgbClr val="224781"/>
                </a:solidFill>
                <a:latin typeface="Sakkal Majalla" panose="02000000000000000000" pitchFamily="2" charset="-78"/>
                <a:cs typeface="Sakkal Majalla" panose="02000000000000000000" pitchFamily="2" charset="-78"/>
              </a:rPr>
              <a:t>)</a:t>
            </a: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ar-EG" sz="1000">
                <a:solidFill>
                  <a:srgbClr val="224781"/>
                </a:solidFill>
                <a:latin typeface="Sakkal Majalla" panose="02000000000000000000" pitchFamily="2" charset="-78"/>
                <a:cs typeface="Sakkal Majalla" panose="02000000000000000000" pitchFamily="2" charset="-78"/>
              </a:rPr>
              <a:t>اللغة الإسبانية</a:t>
            </a: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969220"/>
            <a:ext cx="1870243" cy="369332"/>
          </a:xfrm>
          <a:prstGeom prst="rect">
            <a:avLst/>
          </a:prstGeom>
          <a:noFill/>
          <a:ln>
            <a:noFill/>
          </a:ln>
        </p:spPr>
        <p:txBody>
          <a:bodyPr wrap="square" rtlCol="0">
            <a:spAutoFit/>
          </a:bodyPr>
          <a:lstStyle/>
          <a:p>
            <a:r>
              <a:rPr lang="ar-EG">
                <a:solidFill>
                  <a:schemeClr val="bg2">
                    <a:lumMod val="25000"/>
                  </a:schemeClr>
                </a:solidFill>
                <a:latin typeface="Sakkal Majalla" panose="02000000000000000000" pitchFamily="2" charset="-78"/>
                <a:cs typeface="Sakkal Majalla" panose="02000000000000000000" pitchFamily="2" charset="-78"/>
              </a:rPr>
              <a:t>المستخدمون الجدد</a:t>
            </a: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30887"/>
          </a:xfrm>
          <a:prstGeom prst="rect">
            <a:avLst/>
          </a:prstGeom>
          <a:solidFill>
            <a:srgbClr val="F9F9F9"/>
          </a:solidFill>
          <a:ln>
            <a:solidFill>
              <a:srgbClr val="F9F9F9"/>
            </a:solidFill>
          </a:ln>
        </p:spPr>
        <p:txBody>
          <a:bodyPr wrap="square" rtlCol="0">
            <a:spAutoFit/>
          </a:bodyPr>
          <a:lstStyle/>
          <a:p>
            <a:r>
              <a:rPr lang="ar-EG" sz="1100" dirty="0">
                <a:solidFill>
                  <a:schemeClr val="bg2">
                    <a:lumMod val="25000"/>
                  </a:schemeClr>
                </a:solidFill>
                <a:latin typeface="Sakkal Majalla" panose="02000000000000000000" pitchFamily="2" charset="-78"/>
                <a:cs typeface="Sakkal Majalla" panose="02000000000000000000" pitchFamily="2" charset="-78"/>
              </a:rPr>
              <a:t>أدخل رمز تسجيل الطالب وتاريخ الميلاد.</a:t>
            </a:r>
          </a:p>
          <a:p>
            <a:endParaRPr lang="ar-EG" sz="1100" dirty="0">
              <a:solidFill>
                <a:schemeClr val="bg2">
                  <a:lumMod val="25000"/>
                </a:schemeClr>
              </a:solidFill>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ar-EG" sz="1100" b="1">
                <a:solidFill>
                  <a:schemeClr val="bg2">
                    <a:lumMod val="25000"/>
                  </a:schemeClr>
                </a:solidFill>
                <a:latin typeface="Sakkal Majalla" panose="02000000000000000000" pitchFamily="2" charset="-78"/>
                <a:cs typeface="Sakkal Majalla" panose="02000000000000000000" pitchFamily="2" charset="-78"/>
              </a:rPr>
              <a:t>رمز التسجيل:</a:t>
            </a: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رمز التسجيل المُكوَّن من 12 حرفًا</a:t>
            </a: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أدخل </a:t>
            </a:r>
            <a:r>
              <a:rPr lang="ar-EG" b="1" dirty="0">
                <a:latin typeface="Sakkal Majalla" panose="02000000000000000000" pitchFamily="2" charset="-78"/>
                <a:cs typeface="Sakkal Majalla" panose="02000000000000000000" pitchFamily="2" charset="-78"/>
              </a:rPr>
              <a:t>رمز تسجيل</a:t>
            </a:r>
            <a:r>
              <a:rPr lang="ar-EG" dirty="0">
                <a:latin typeface="Sakkal Majalla" panose="02000000000000000000" pitchFamily="2" charset="-78"/>
                <a:cs typeface="Sakkal Majalla" panose="02000000000000000000" pitchFamily="2" charset="-78"/>
              </a:rPr>
              <a:t> الطالب (الموجود في الرسالة الواردة من منطقتك التعليمية) </a:t>
            </a:r>
            <a:r>
              <a:rPr lang="ar-EG" b="1" dirty="0">
                <a:latin typeface="Sakkal Majalla" panose="02000000000000000000" pitchFamily="2" charset="-78"/>
                <a:cs typeface="Sakkal Majalla" panose="02000000000000000000" pitchFamily="2" charset="-78"/>
              </a:rPr>
              <a:t>وتاريخ الميلاد</a:t>
            </a:r>
            <a:r>
              <a:rPr lang="ar-EG" dirty="0">
                <a:latin typeface="Sakkal Majalla" panose="02000000000000000000" pitchFamily="2" charset="-78"/>
                <a:cs typeface="Sakkal Majalla" panose="02000000000000000000" pitchFamily="2" charset="-78"/>
              </a:rPr>
              <a:t>.</a:t>
            </a:r>
            <a:r>
              <a:rPr lang="en-US" dirty="0">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ثم انقر على زر </a:t>
            </a:r>
            <a:r>
              <a:rPr lang="ar-EG" b="1" dirty="0">
                <a:latin typeface="Sakkal Majalla" panose="02000000000000000000" pitchFamily="2" charset="-78"/>
                <a:cs typeface="Sakkal Majalla" panose="02000000000000000000" pitchFamily="2" charset="-78"/>
              </a:rPr>
              <a:t>دخول</a:t>
            </a:r>
            <a:r>
              <a:rPr lang="ar-EG" dirty="0">
                <a:latin typeface="Sakkal Majalla" panose="02000000000000000000" pitchFamily="2" charset="-78"/>
                <a:cs typeface="Sakkal Majalla" panose="02000000000000000000" pitchFamily="2" charset="-78"/>
              </a:rPr>
              <a:t>.</a:t>
            </a: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ar-EG" sz="1100" b="1">
                <a:solidFill>
                  <a:schemeClr val="bg2">
                    <a:lumMod val="25000"/>
                  </a:schemeClr>
                </a:solidFill>
                <a:latin typeface="Sakkal Majalla" panose="02000000000000000000" pitchFamily="2" charset="-78"/>
                <a:cs typeface="Sakkal Majalla" panose="02000000000000000000" pitchFamily="2" charset="-78"/>
              </a:rPr>
              <a:t>تاريخ الميلاد:</a:t>
            </a: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شهر</a:t>
            </a: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يوم</a:t>
            </a: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سنة</a:t>
            </a: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924AEC82-B3B3-F7F3-005C-3CDF35E32834}"/>
              </a:ext>
            </a:extLst>
          </p:cNvPr>
          <p:cNvSpPr txBox="1"/>
          <p:nvPr/>
        </p:nvSpPr>
        <p:spPr>
          <a:xfrm>
            <a:off x="4772235" y="4713115"/>
            <a:ext cx="2123865" cy="430887"/>
          </a:xfrm>
          <a:prstGeom prst="rect">
            <a:avLst/>
          </a:prstGeom>
          <a:noFill/>
          <a:ln>
            <a:solidFill>
              <a:srgbClr val="F9F9F9"/>
            </a:solidFill>
          </a:ln>
        </p:spPr>
        <p:txBody>
          <a:bodyPr wrap="square" rtlCol="0">
            <a:spAutoFit/>
          </a:bodyPr>
          <a:lstStyle/>
          <a:p>
            <a:r>
              <a:rPr lang="ar-EG" sz="1050" dirty="0">
                <a:solidFill>
                  <a:srgbClr val="224781"/>
                </a:solidFill>
                <a:latin typeface="Sakkal Majalla" panose="02000000000000000000" pitchFamily="2" charset="-78"/>
                <a:cs typeface="Sakkal Majalla" panose="02000000000000000000" pitchFamily="2" charset="-78"/>
              </a:rPr>
              <a:t>أين رمز التسجيل الخاص بي؟</a:t>
            </a:r>
            <a:br>
              <a:rPr lang="ar-EG" sz="1050" dirty="0">
                <a:solidFill>
                  <a:srgbClr val="224781"/>
                </a:solidFill>
                <a:latin typeface="Sakkal Majalla" panose="02000000000000000000" pitchFamily="2" charset="-78"/>
                <a:cs typeface="Sakkal Majalla" panose="02000000000000000000" pitchFamily="2" charset="-78"/>
              </a:rPr>
            </a:br>
            <a:r>
              <a:rPr lang="ar-EG" sz="1050" dirty="0">
                <a:solidFill>
                  <a:srgbClr val="224781"/>
                </a:solidFill>
                <a:latin typeface="Sakkal Majalla" panose="02000000000000000000" pitchFamily="2" charset="-78"/>
                <a:cs typeface="Sakkal Majalla" panose="02000000000000000000" pitchFamily="2" charset="-78"/>
              </a:rPr>
              <a:t>موارد للأسر</a:t>
            </a: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EG">
                <a:solidFill>
                  <a:schemeClr val="bg1"/>
                </a:solidFill>
                <a:latin typeface="Sakkal Majalla" panose="02000000000000000000" pitchFamily="2" charset="-78"/>
                <a:cs typeface="Sakkal Majalla" panose="02000000000000000000" pitchFamily="2" charset="-78"/>
              </a:rPr>
              <a:t>إذا كنت لا تعرف رمز تسجيل الطالب، فانقر على </a:t>
            </a:r>
            <a:r>
              <a:rPr lang="ar-EG" b="1">
                <a:solidFill>
                  <a:schemeClr val="bg1"/>
                </a:solidFill>
                <a:latin typeface="Sakkal Majalla" panose="02000000000000000000" pitchFamily="2" charset="-78"/>
                <a:cs typeface="Sakkal Majalla" panose="02000000000000000000" pitchFamily="2" charset="-78"/>
              </a:rPr>
              <a:t>أين رمز التسجيل الخاص بي؟</a:t>
            </a:r>
            <a:r>
              <a:rPr lang="ar-EG">
                <a:solidFill>
                  <a:schemeClr val="bg1"/>
                </a:solidFill>
                <a:latin typeface="Sakkal Majalla" panose="02000000000000000000" pitchFamily="2" charset="-78"/>
                <a:cs typeface="Sakkal Majalla" panose="02000000000000000000" pitchFamily="2" charset="-78"/>
              </a:rPr>
              <a:t> للحصول على المساعدة.</a:t>
            </a:r>
            <a:r>
              <a:rPr lang="en-US">
                <a:solidFill>
                  <a:schemeClr val="bg1"/>
                </a:solidFill>
                <a:latin typeface="Sakkal Majalla" panose="02000000000000000000" pitchFamily="2" charset="-78"/>
                <a:cs typeface="Sakkal Majalla" panose="02000000000000000000" pitchFamily="2" charset="-78"/>
              </a:rPr>
              <a:t> </a:t>
            </a:r>
          </a:p>
          <a:p>
            <a:pPr algn="ctr"/>
            <a:endParaRPr lang="en-US"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rtlCol="0">
            <a:spAutoFit/>
          </a:bodyPr>
          <a:lstStyle/>
          <a:p>
            <a:r>
              <a:rPr lang="ar-EG" sz="1000" b="1">
                <a:solidFill>
                  <a:schemeClr val="bg1"/>
                </a:solidFill>
                <a:latin typeface="Sakkal Majalla" panose="02000000000000000000" pitchFamily="2" charset="-78"/>
                <a:cs typeface="Sakkal Majalla" panose="02000000000000000000" pitchFamily="2" charset="-78"/>
              </a:rPr>
              <a:t>دخول</a:t>
            </a: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1870243" cy="369332"/>
          </a:xfrm>
          <a:prstGeom prst="rect">
            <a:avLst/>
          </a:prstGeom>
          <a:solidFill>
            <a:srgbClr val="F9F9F9"/>
          </a:solidFill>
          <a:ln>
            <a:noFill/>
          </a:ln>
        </p:spPr>
        <p:txBody>
          <a:bodyPr wrap="square" rtlCol="0">
            <a:spAutoFit/>
          </a:bodyPr>
          <a:lstStyle/>
          <a:p>
            <a:r>
              <a:rPr lang="ar-EG">
                <a:solidFill>
                  <a:schemeClr val="bg2">
                    <a:lumMod val="25000"/>
                  </a:schemeClr>
                </a:solidFill>
                <a:latin typeface="Sakkal Majalla" panose="02000000000000000000" pitchFamily="2" charset="-78"/>
                <a:cs typeface="Sakkal Majalla" panose="02000000000000000000" pitchFamily="2" charset="-78"/>
              </a:rPr>
              <a:t>المستخدمون الحاليون</a:t>
            </a: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عنوان البريد الإلكتروني وكلمة المرور.</a:t>
            </a: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415498"/>
          </a:xfrm>
          <a:prstGeom prst="rect">
            <a:avLst/>
          </a:prstGeom>
          <a:solidFill>
            <a:srgbClr val="F9F9F9"/>
          </a:solidFill>
          <a:ln>
            <a:solidFill>
              <a:srgbClr val="F9F9F9"/>
            </a:solidFill>
          </a:ln>
        </p:spPr>
        <p:txBody>
          <a:bodyPr wrap="square" rtlCol="0">
            <a:spAutoFit/>
          </a:bodyPr>
          <a:lstStyle/>
          <a:p>
            <a:r>
              <a:rPr lang="ar-EG" sz="1050" b="1">
                <a:solidFill>
                  <a:schemeClr val="bg2">
                    <a:lumMod val="25000"/>
                  </a:schemeClr>
                </a:solidFill>
                <a:latin typeface="Sakkal Majalla" panose="02000000000000000000" pitchFamily="2" charset="-78"/>
                <a:cs typeface="Sakkal Majalla" panose="02000000000000000000" pitchFamily="2" charset="-78"/>
              </a:rPr>
              <a:t>عنوان البريد الإلكتروني:</a:t>
            </a: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61610"/>
          </a:xfrm>
          <a:prstGeom prst="rect">
            <a:avLst/>
          </a:prstGeom>
          <a:solidFill>
            <a:srgbClr val="FFFFFF"/>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بريدك الإلكتروني</a:t>
            </a: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ar-EG" sz="1050" b="1">
                <a:solidFill>
                  <a:schemeClr val="bg2">
                    <a:lumMod val="25000"/>
                  </a:schemeClr>
                </a:solidFill>
                <a:latin typeface="Sakkal Majalla" panose="02000000000000000000" pitchFamily="2" charset="-78"/>
                <a:cs typeface="Sakkal Majalla" panose="02000000000000000000" pitchFamily="2" charset="-78"/>
              </a:rPr>
              <a:t>كلمة المرور:</a:t>
            </a: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533180" cy="261610"/>
          </a:xfrm>
          <a:prstGeom prst="rect">
            <a:avLst/>
          </a:prstGeom>
          <a:solidFill>
            <a:srgbClr val="FFFFFF"/>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كلمة مرورك</a:t>
            </a: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ar-EG" sz="1050">
                <a:solidFill>
                  <a:srgbClr val="224781"/>
                </a:solidFill>
                <a:latin typeface="Sakkal Majalla" panose="02000000000000000000" pitchFamily="2" charset="-78"/>
                <a:cs typeface="Sakkal Majalla" panose="02000000000000000000" pitchFamily="2" charset="-78"/>
              </a:rPr>
              <a:t>هل نسيت كلمة المرور؟</a:t>
            </a:r>
          </a:p>
        </p:txBody>
      </p:sp>
      <p:sp>
        <p:nvSpPr>
          <p:cNvPr id="36" name="TextBox 35">
            <a:extLst>
              <a:ext uri="{FF2B5EF4-FFF2-40B4-BE49-F238E27FC236}">
                <a16:creationId xmlns:a16="http://schemas.microsoft.com/office/drawing/2014/main" id="{3E94B4A4-1E5B-9EC0-336C-586A28E856AC}"/>
              </a:ext>
            </a:extLst>
          </p:cNvPr>
          <p:cNvSpPr txBox="1"/>
          <p:nvPr/>
        </p:nvSpPr>
        <p:spPr>
          <a:xfrm>
            <a:off x="10118593" y="4952922"/>
            <a:ext cx="793830" cy="246221"/>
          </a:xfrm>
          <a:prstGeom prst="rect">
            <a:avLst/>
          </a:prstGeom>
          <a:solidFill>
            <a:srgbClr val="757575"/>
          </a:solidFill>
          <a:ln>
            <a:noFill/>
          </a:ln>
        </p:spPr>
        <p:txBody>
          <a:bodyPr wrap="square" rtlCol="0">
            <a:spAutoFit/>
          </a:bodyPr>
          <a:lstStyle/>
          <a:p>
            <a:r>
              <a:rPr lang="ar-EG" sz="1000" b="1" dirty="0">
                <a:solidFill>
                  <a:schemeClr val="bg1"/>
                </a:solidFill>
                <a:latin typeface="Sakkal Majalla" panose="02000000000000000000" pitchFamily="2" charset="-78"/>
                <a:cs typeface="Sakkal Majalla" panose="02000000000000000000" pitchFamily="2" charset="-78"/>
              </a:rPr>
              <a:t>تسجيل الدخول</a:t>
            </a: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813928" cy="415498"/>
          </a:xfrm>
          <a:prstGeom prst="rect">
            <a:avLst/>
          </a:prstGeom>
          <a:noFill/>
          <a:ln>
            <a:noFill/>
          </a:ln>
        </p:spPr>
        <p:txBody>
          <a:bodyPr wrap="square" rtlCol="0">
            <a:spAutoFit/>
          </a:bodyPr>
          <a:lstStyle/>
          <a:p>
            <a:r>
              <a:rPr lang="ar-EG" sz="1050" dirty="0">
                <a:solidFill>
                  <a:srgbClr val="224781"/>
                </a:solidFill>
                <a:latin typeface="Sakkal Majalla" panose="02000000000000000000" pitchFamily="2" charset="-78"/>
                <a:cs typeface="Sakkal Majalla" panose="02000000000000000000" pitchFamily="2" charset="-78"/>
              </a:rPr>
              <a:t>شروط الاستخدام</a:t>
            </a: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8" y="6140017"/>
            <a:ext cx="863628" cy="415498"/>
          </a:xfrm>
          <a:prstGeom prst="rect">
            <a:avLst/>
          </a:prstGeom>
          <a:noFill/>
          <a:ln>
            <a:noFill/>
          </a:ln>
        </p:spPr>
        <p:txBody>
          <a:bodyPr wrap="square" rtlCol="0">
            <a:spAutoFit/>
          </a:bodyPr>
          <a:lstStyle/>
          <a:p>
            <a:r>
              <a:rPr lang="ar-EG" sz="1050" dirty="0">
                <a:solidFill>
                  <a:srgbClr val="224781"/>
                </a:solidFill>
                <a:latin typeface="Sakkal Majalla" panose="02000000000000000000" pitchFamily="2" charset="-78"/>
                <a:cs typeface="Sakkal Majalla" panose="02000000000000000000" pitchFamily="2" charset="-78"/>
              </a:rPr>
              <a:t>سياسة الخصوصية</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id="{D6A3E1B1-8D1F-45A8-07CE-4AA8D5ED77C6}"/>
              </a:ext>
            </a:extLst>
          </p:cNvPr>
          <p:cNvSpPr txBox="1"/>
          <p:nvPr/>
        </p:nvSpPr>
        <p:spPr>
          <a:xfrm>
            <a:off x="9312828" y="6135882"/>
            <a:ext cx="1079853" cy="253916"/>
          </a:xfrm>
          <a:prstGeom prst="rect">
            <a:avLst/>
          </a:prstGeom>
          <a:noFill/>
          <a:ln>
            <a:noFill/>
          </a:ln>
        </p:spPr>
        <p:txBody>
          <a:bodyPr wrap="square" rtlCol="0">
            <a:spAutoFit/>
          </a:bodyPr>
          <a:lstStyle/>
          <a:p>
            <a:r>
              <a:rPr lang="ar-EG" sz="1050" i="1" dirty="0">
                <a:solidFill>
                  <a:srgbClr val="224781"/>
                </a:solidFill>
                <a:latin typeface="Sakkal Majalla" panose="02000000000000000000" pitchFamily="2" charset="-78"/>
                <a:cs typeface="Sakkal Majalla" panose="02000000000000000000" pitchFamily="2" charset="-78"/>
              </a:rPr>
              <a:t>مُشغَّل من</a:t>
            </a:r>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461665"/>
          </a:xfrm>
          <a:prstGeom prst="rect">
            <a:avLst/>
          </a:prstGeom>
          <a:noFill/>
        </p:spPr>
        <p:txBody>
          <a:bodyPr wrap="square" rtlCol="0">
            <a:spAutoFit/>
          </a:bodyPr>
          <a:lstStyle/>
          <a:p>
            <a:r>
              <a:rPr lang="ar-EG" sz="1200" b="1" dirty="0">
                <a:latin typeface="Sakkal Majalla" panose="02000000000000000000" pitchFamily="2" charset="-78"/>
                <a:cs typeface="Sakkal Majalla" panose="02000000000000000000" pitchFamily="2" charset="-78"/>
              </a:rPr>
              <a:t>ملاحظة: </a:t>
            </a:r>
            <a:r>
              <a:rPr lang="ar-EG" sz="1200" dirty="0">
                <a:latin typeface="Sakkal Majalla" panose="02000000000000000000" pitchFamily="2" charset="-78"/>
                <a:cs typeface="Sakkal Majalla" panose="02000000000000000000" pitchFamily="2" charset="-78"/>
              </a:rPr>
              <a:t>لقطات الشاشة المذكورة في هذا الدليل مترجمة لأغراض التوضيح فقط.</a:t>
            </a:r>
            <a:r>
              <a:rPr lang="en-US" sz="1200" dirty="0">
                <a:latin typeface="Sakkal Majalla" panose="02000000000000000000" pitchFamily="2" charset="-78"/>
                <a:cs typeface="Sakkal Majalla" panose="02000000000000000000" pitchFamily="2" charset="-78"/>
              </a:rPr>
              <a:t> </a:t>
            </a:r>
            <a:r>
              <a:rPr lang="ar-EG" sz="1200" dirty="0">
                <a:latin typeface="Sakkal Majalla" panose="02000000000000000000" pitchFamily="2" charset="-78"/>
                <a:cs typeface="Sakkal Majalla" panose="02000000000000000000" pitchFamily="2" charset="-78"/>
              </a:rPr>
              <a:t>يُرجى العلم أن بوابة الأسرة متاحة باللغة الإنجليزية أو الإسبانية فقط.</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a:t>
            </a:fld>
            <a:endParaRPr lang="en-US" sz="2800" dirty="0">
              <a:solidFill>
                <a:srgbClr val="1A478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تاريخ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الاختبارات البديلة (</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MCAS - Alt</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تعرض صفحة </a:t>
            </a:r>
            <a:r>
              <a:rPr lang="ar-EG" b="1" dirty="0">
                <a:latin typeface="Sakkal Majalla" panose="02000000000000000000" pitchFamily="2" charset="-78"/>
                <a:cs typeface="Sakkal Majalla" panose="02000000000000000000" pitchFamily="2" charset="-78"/>
              </a:rPr>
              <a:t>تاريخ الاختبارات</a:t>
            </a:r>
            <a:r>
              <a:rPr lang="ar-EG" dirty="0">
                <a:latin typeface="Sakkal Majalla" panose="02000000000000000000" pitchFamily="2" charset="-78"/>
                <a:cs typeface="Sakkal Majalla" panose="02000000000000000000" pitchFamily="2" charset="-78"/>
              </a:rPr>
              <a:t> نظرة عامة على نتائج الطالب في العام الدراسي المعني.</a:t>
            </a:r>
            <a:r>
              <a:rPr lang="en-US" dirty="0">
                <a:solidFill>
                  <a:schemeClr val="bg1"/>
                </a:solidFill>
                <a:latin typeface="Sakkal Majalla" panose="02000000000000000000" pitchFamily="2" charset="-78"/>
                <a:cs typeface="Sakkal Majalla" panose="02000000000000000000" pitchFamily="2" charset="-78"/>
              </a:rPr>
              <a:t> </a:t>
            </a:r>
          </a:p>
        </p:txBody>
      </p:sp>
      <p:pic>
        <p:nvPicPr>
          <p:cNvPr id="7" name="Picture 6" descr="لقطة شاشة لتاريخ الاختبارات البديلة (MCAS Alt) لطالب تجريبي في العام الدراسي المُختار.">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2183348" cy="246221"/>
          </a:xfrm>
          <a:prstGeom prst="rect">
            <a:avLst/>
          </a:prstGeom>
          <a:noFill/>
          <a:ln>
            <a:noFill/>
          </a:ln>
        </p:spPr>
        <p:txBody>
          <a:bodyPr wrap="square" rtlCol="0">
            <a:spAutoFit/>
          </a:bodyPr>
          <a:lstStyle/>
          <a:p>
            <a:r>
              <a:rPr lang="ar-EG" sz="1000">
                <a:latin typeface="Sakkal Majalla" panose="02000000000000000000" pitchFamily="2" charset="-78"/>
                <a:cs typeface="Sakkal Majalla" panose="02000000000000000000" pitchFamily="2" charset="-78"/>
              </a:rPr>
              <a:t>إدارة التعليم الابتدائي والثانوي</a:t>
            </a: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85535" cy="200055"/>
          </a:xfrm>
          <a:prstGeom prst="rect">
            <a:avLst/>
          </a:prstGeom>
          <a:solidFill>
            <a:srgbClr val="EFEFEF"/>
          </a:solid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تبديل الطلاب</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انقر على زر </a:t>
            </a:r>
            <a:r>
              <a:rPr lang="ar-EG" b="1" dirty="0">
                <a:solidFill>
                  <a:schemeClr val="bg1"/>
                </a:solidFill>
                <a:latin typeface="Sakkal Majalla" panose="02000000000000000000" pitchFamily="2" charset="-78"/>
                <a:cs typeface="Sakkal Majalla" panose="02000000000000000000" pitchFamily="2" charset="-78"/>
              </a:rPr>
              <a:t>تبديل الطلاب</a:t>
            </a:r>
            <a:r>
              <a:rPr lang="ar-EG" dirty="0">
                <a:solidFill>
                  <a:schemeClr val="bg1"/>
                </a:solidFill>
                <a:latin typeface="Sakkal Majalla" panose="02000000000000000000" pitchFamily="2" charset="-78"/>
                <a:cs typeface="Sakkal Majalla" panose="02000000000000000000" pitchFamily="2" charset="-78"/>
              </a:rPr>
              <a:t> للانتقال بين سجلات الطلاب.</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461665"/>
          </a:xfrm>
          <a:prstGeom prst="rect">
            <a:avLst/>
          </a:prstGeom>
          <a:solidFill>
            <a:srgbClr val="D8D8D8"/>
          </a:solidFill>
          <a:ln>
            <a:noFill/>
          </a:ln>
        </p:spPr>
        <p:txBody>
          <a:bodyPr wrap="square" rtlCol="0">
            <a:spAutoFit/>
          </a:bodyPr>
          <a:lstStyle/>
          <a:p>
            <a:r>
              <a:rPr lang="ar-EG" sz="1200" dirty="0">
                <a:solidFill>
                  <a:schemeClr val="bg2">
                    <a:lumMod val="25000"/>
                  </a:schemeClr>
                </a:solidFill>
                <a:latin typeface="Sakkal Majalla" panose="02000000000000000000" pitchFamily="2" charset="-78"/>
                <a:cs typeface="Sakkal Majalla" panose="02000000000000000000" pitchFamily="2" charset="-78"/>
              </a:rPr>
              <a:t>يقدم لك ملخص الاختبارات لمحة سريعة عن درجات الطالب في مختلف المواد.</a:t>
            </a:r>
            <a:r>
              <a:rPr lang="en-US" sz="1200" dirty="0">
                <a:solidFill>
                  <a:schemeClr val="bg2">
                    <a:lumMod val="25000"/>
                  </a:schemeClr>
                </a:solidFill>
                <a:latin typeface="Sakkal Majalla" panose="02000000000000000000" pitchFamily="2" charset="-78"/>
                <a:cs typeface="Sakkal Majalla" panose="02000000000000000000" pitchFamily="2" charset="-78"/>
              </a:rPr>
              <a:t> </a:t>
            </a:r>
            <a:r>
              <a:rPr lang="ar-EG" sz="1200" dirty="0">
                <a:solidFill>
                  <a:schemeClr val="bg2">
                    <a:lumMod val="25000"/>
                  </a:schemeClr>
                </a:solidFill>
                <a:latin typeface="Sakkal Majalla" panose="02000000000000000000" pitchFamily="2" charset="-78"/>
                <a:cs typeface="Sakkal Majalla" panose="02000000000000000000" pitchFamily="2" charset="-78"/>
              </a:rPr>
              <a:t>ويمكنك أيضًا عرض الاطلاع على تاريخ اختبارات الطالب في أعوام مختلفة لمعرفة مقدار التقدم الذي يُحرزه الطالب.</a:t>
            </a:r>
            <a:r>
              <a:rPr lang="en-US" sz="1200" dirty="0">
                <a:solidFill>
                  <a:schemeClr val="bg2">
                    <a:lumMod val="25000"/>
                  </a:schemeClr>
                </a:solidFill>
                <a:latin typeface="Sakkal Majalla" panose="02000000000000000000" pitchFamily="2" charset="-78"/>
                <a:cs typeface="Sakkal Majalla" panose="02000000000000000000" pitchFamily="2" charset="-78"/>
              </a:rPr>
              <a:t> </a:t>
            </a:r>
            <a:r>
              <a:rPr lang="ar-EG" sz="1200" dirty="0">
                <a:solidFill>
                  <a:schemeClr val="bg2">
                    <a:lumMod val="25000"/>
                  </a:schemeClr>
                </a:solidFill>
                <a:latin typeface="Sakkal Majalla" panose="02000000000000000000" pitchFamily="2" charset="-78"/>
                <a:cs typeface="Sakkal Majalla" panose="02000000000000000000" pitchFamily="2" charset="-78"/>
              </a:rPr>
              <a:t>لمعرفة المزيد من المعلومات عن اختبار بعينه، انقر على الاختبار نفسه.</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تاريخ اختبارات الطالب</a:t>
            </a:r>
          </a:p>
          <a:p>
            <a:r>
              <a:rPr lang="ar-EG" sz="1100" b="1">
                <a:solidFill>
                  <a:schemeClr val="bg2">
                    <a:lumMod val="25000"/>
                  </a:schemeClr>
                </a:solidFill>
                <a:latin typeface="Sakkal Majalla" panose="02000000000000000000" pitchFamily="2" charset="-78"/>
                <a:cs typeface="Sakkal Majalla" panose="02000000000000000000" pitchFamily="2" charset="-78"/>
              </a:rPr>
              <a:t>طالب تجريبي</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ar-EG" sz="900">
                <a:solidFill>
                  <a:schemeClr val="bg2">
                    <a:lumMod val="25000"/>
                  </a:schemeClr>
                </a:solidFill>
                <a:latin typeface="Sakkal Majalla" panose="02000000000000000000" pitchFamily="2" charset="-78"/>
                <a:cs typeface="Sakkal Majalla" panose="02000000000000000000" pitchFamily="2" charset="-78"/>
              </a:rPr>
              <a:t>رقم الطالب بالولاية:</a:t>
            </a:r>
            <a:r>
              <a:rPr lang="en-US" sz="900">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ar-EG" sz="800" b="1">
                <a:solidFill>
                  <a:schemeClr val="bg2">
                    <a:lumMod val="50000"/>
                  </a:schemeClr>
                </a:solidFill>
                <a:latin typeface="Sakkal Majalla" panose="02000000000000000000" pitchFamily="2" charset="-78"/>
                <a:cs typeface="Sakkal Majalla" panose="02000000000000000000" pitchFamily="2" charset="-78"/>
              </a:rPr>
              <a:t>العام الدراسي</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استخدم قائمة </a:t>
            </a:r>
            <a:r>
              <a:rPr lang="ar-EG" b="1" dirty="0">
                <a:solidFill>
                  <a:schemeClr val="bg1"/>
                </a:solidFill>
                <a:latin typeface="Sakkal Majalla" panose="02000000000000000000" pitchFamily="2" charset="-78"/>
                <a:cs typeface="Sakkal Majalla" panose="02000000000000000000" pitchFamily="2" charset="-78"/>
              </a:rPr>
              <a:t>العام الدراسي</a:t>
            </a:r>
            <a:r>
              <a:rPr lang="ar-EG" dirty="0">
                <a:solidFill>
                  <a:schemeClr val="bg1"/>
                </a:solidFill>
                <a:latin typeface="Sakkal Majalla" panose="02000000000000000000" pitchFamily="2" charset="-78"/>
                <a:cs typeface="Sakkal Majalla" panose="02000000000000000000" pitchFamily="2" charset="-78"/>
              </a:rPr>
              <a:t> المنسدلة للاطلاع على بيانات الأعوام السابقة إن وُجِدَت.</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ar-EG" sz="900" b="1">
                <a:solidFill>
                  <a:schemeClr val="bg2">
                    <a:lumMod val="50000"/>
                  </a:schemeClr>
                </a:solidFill>
                <a:latin typeface="Sakkal Majalla" panose="02000000000000000000" pitchFamily="2" charset="-78"/>
                <a:cs typeface="Sakkal Majalla" panose="02000000000000000000" pitchFamily="2" charset="-78"/>
              </a:rPr>
              <a:t>الدرجة المُحوَّلة / مستوى الإنجاز</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2315572" cy="446276"/>
          </a:xfrm>
          <a:prstGeom prst="rect">
            <a:avLst/>
          </a:prstGeom>
          <a:solidFill>
            <a:srgbClr val="FDFDFD"/>
          </a:solidFill>
          <a:ln>
            <a:noFill/>
          </a:ln>
        </p:spPr>
        <p:txBody>
          <a:bodyPr wrap="square" rtlCol="0">
            <a:spAutoFit/>
          </a:bodyPr>
          <a:lstStyle/>
          <a:p>
            <a:r>
              <a:rPr lang="ar-EG" sz="1300" b="1">
                <a:solidFill>
                  <a:srgbClr val="22608F"/>
                </a:solidFill>
                <a:latin typeface="Sakkal Majalla" panose="02000000000000000000" pitchFamily="2" charset="-78"/>
                <a:cs typeface="Sakkal Majalla" panose="02000000000000000000" pitchFamily="2" charset="-78"/>
              </a:rPr>
              <a:t>مادة التربية المدنية للصف الدراسي 8</a:t>
            </a:r>
          </a:p>
          <a:p>
            <a:r>
              <a:rPr lang="ar-EG" sz="1000">
                <a:solidFill>
                  <a:schemeClr val="bg2">
                    <a:lumMod val="25000"/>
                  </a:schemeClr>
                </a:solidFill>
                <a:latin typeface="Sakkal Majalla" panose="02000000000000000000" pitchFamily="2" charset="-78"/>
                <a:cs typeface="Sakkal Majalla" panose="02000000000000000000" pitchFamily="2" charset="-78"/>
              </a:rPr>
              <a:t>الاختبارات البديلة (</a:t>
            </a:r>
            <a:r>
              <a:rPr lang="en-US" sz="1000">
                <a:solidFill>
                  <a:schemeClr val="bg2">
                    <a:lumMod val="25000"/>
                  </a:schemeClr>
                </a:solidFill>
                <a:latin typeface="Sakkal Majalla" panose="02000000000000000000" pitchFamily="2" charset="-78"/>
                <a:cs typeface="Sakkal Majalla" panose="02000000000000000000" pitchFamily="2" charset="-78"/>
              </a:rPr>
              <a:t>MCAS-Alt</a:t>
            </a:r>
            <a:r>
              <a:rPr lang="ar-EG" sz="1000">
                <a:solidFill>
                  <a:schemeClr val="bg2">
                    <a:lumMod val="25000"/>
                  </a:schemeClr>
                </a:solidFill>
                <a:latin typeface="Sakkal Majalla" panose="02000000000000000000" pitchFamily="2" charset="-78"/>
                <a:cs typeface="Sakkal Majalla" panose="02000000000000000000" pitchFamily="2" charset="-78"/>
              </a:rPr>
              <a:t>) في ربيع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8073093" y="3917676"/>
            <a:ext cx="828828" cy="230832"/>
          </a:xfrm>
          <a:prstGeom prst="rect">
            <a:avLst/>
          </a:prstGeom>
          <a:solidFill>
            <a:srgbClr val="FFFFFF"/>
          </a:solidFill>
          <a:ln>
            <a:noFill/>
          </a:ln>
        </p:spPr>
        <p:txBody>
          <a:bodyPr wrap="square" rtlCol="0">
            <a:spAutoFit/>
          </a:bodyPr>
          <a:lstStyle/>
          <a:p>
            <a:pPr algn="r"/>
            <a:r>
              <a:rPr lang="ar-EG" sz="900">
                <a:solidFill>
                  <a:schemeClr val="bg2">
                    <a:lumMod val="50000"/>
                  </a:schemeClr>
                </a:solidFill>
                <a:latin typeface="Sakkal Majalla" panose="02000000000000000000" pitchFamily="2" charset="-78"/>
                <a:cs typeface="Sakkal Majalla" panose="02000000000000000000" pitchFamily="2" charset="-78"/>
              </a:rPr>
              <a:t>متقدم</a:t>
            </a: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61665"/>
          </a:xfrm>
          <a:prstGeom prst="rect">
            <a:avLst/>
          </a:prstGeom>
          <a:solidFill>
            <a:srgbClr val="F9F9F9"/>
          </a:solidFill>
          <a:ln>
            <a:noFill/>
          </a:ln>
        </p:spPr>
        <p:txBody>
          <a:bodyPr wrap="square" rtlCol="0">
            <a:spAutoFit/>
          </a:bodyPr>
          <a:lstStyle/>
          <a:p>
            <a:r>
              <a:rPr lang="ar-EG" sz="1300" b="1">
                <a:solidFill>
                  <a:srgbClr val="22608F"/>
                </a:solidFill>
                <a:latin typeface="Sakkal Majalla" panose="02000000000000000000" pitchFamily="2" charset="-78"/>
                <a:cs typeface="Sakkal Majalla" panose="02000000000000000000" pitchFamily="2" charset="-78"/>
              </a:rPr>
              <a:t>مادة فنون اللغة الإنجليزية للصف الدراسي 8</a:t>
            </a:r>
          </a:p>
          <a:p>
            <a:r>
              <a:rPr lang="ar-EG" sz="1000">
                <a:solidFill>
                  <a:schemeClr val="bg2">
                    <a:lumMod val="25000"/>
                  </a:schemeClr>
                </a:solidFill>
                <a:latin typeface="Sakkal Majalla" panose="02000000000000000000" pitchFamily="2" charset="-78"/>
                <a:cs typeface="Sakkal Majalla" panose="02000000000000000000" pitchFamily="2" charset="-78"/>
              </a:rPr>
              <a:t>الاختبارات البديلة (</a:t>
            </a:r>
            <a:r>
              <a:rPr lang="en-US" sz="1000">
                <a:solidFill>
                  <a:schemeClr val="bg2">
                    <a:lumMod val="25000"/>
                  </a:schemeClr>
                </a:solidFill>
                <a:latin typeface="Sakkal Majalla" panose="02000000000000000000" pitchFamily="2" charset="-78"/>
                <a:cs typeface="Sakkal Majalla" panose="02000000000000000000" pitchFamily="2" charset="-78"/>
              </a:rPr>
              <a:t>MCAS-Alt</a:t>
            </a:r>
            <a:r>
              <a:rPr lang="ar-EG" sz="1000">
                <a:solidFill>
                  <a:schemeClr val="bg2">
                    <a:lumMod val="25000"/>
                  </a:schemeClr>
                </a:solidFill>
                <a:latin typeface="Sakkal Majalla" panose="02000000000000000000" pitchFamily="2" charset="-78"/>
                <a:cs typeface="Sakkal Majalla" panose="02000000000000000000" pitchFamily="2" charset="-78"/>
              </a:rPr>
              <a:t>) في ربيع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44" name="TextBox 43">
            <a:extLst>
              <a:ext uri="{FF2B5EF4-FFF2-40B4-BE49-F238E27FC236}">
                <a16:creationId xmlns:a16="http://schemas.microsoft.com/office/drawing/2014/main" id="{66805FD6-86AC-4C02-DF1D-2AEE12D98E08}"/>
              </a:ext>
            </a:extLst>
          </p:cNvPr>
          <p:cNvSpPr txBox="1"/>
          <p:nvPr/>
        </p:nvSpPr>
        <p:spPr>
          <a:xfrm>
            <a:off x="8073093" y="4460306"/>
            <a:ext cx="828828" cy="230832"/>
          </a:xfrm>
          <a:prstGeom prst="rect">
            <a:avLst/>
          </a:prstGeom>
          <a:solidFill>
            <a:srgbClr val="FFFFFF"/>
          </a:solidFill>
          <a:ln>
            <a:noFill/>
          </a:ln>
        </p:spPr>
        <p:txBody>
          <a:bodyPr wrap="square" rtlCol="0">
            <a:spAutoFit/>
          </a:bodyPr>
          <a:lstStyle/>
          <a:p>
            <a:pPr algn="r"/>
            <a:r>
              <a:rPr lang="ar-EG" sz="900">
                <a:solidFill>
                  <a:schemeClr val="bg2">
                    <a:lumMod val="50000"/>
                  </a:schemeClr>
                </a:solidFill>
                <a:latin typeface="Sakkal Majalla" panose="02000000000000000000" pitchFamily="2" charset="-78"/>
                <a:cs typeface="Sakkal Majalla" panose="02000000000000000000" pitchFamily="2" charset="-78"/>
              </a:rPr>
              <a:t>متقدم</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للاطلاع على معلومات تفصيلية عن أحد الاختبارات، انقر على الاختبار نفسه.</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ar-EG" sz="1300" b="1">
                <a:solidFill>
                  <a:srgbClr val="22608F"/>
                </a:solidFill>
                <a:latin typeface="Sakkal Majalla" panose="02000000000000000000" pitchFamily="2" charset="-78"/>
                <a:cs typeface="Sakkal Majalla" panose="02000000000000000000" pitchFamily="2" charset="-78"/>
              </a:rPr>
              <a:t>مادة الرياضيات للصف الدراسي 8</a:t>
            </a:r>
          </a:p>
          <a:p>
            <a:r>
              <a:rPr lang="ar-EG" sz="1000">
                <a:solidFill>
                  <a:schemeClr val="bg2">
                    <a:lumMod val="25000"/>
                  </a:schemeClr>
                </a:solidFill>
                <a:latin typeface="Sakkal Majalla" panose="02000000000000000000" pitchFamily="2" charset="-78"/>
                <a:cs typeface="Sakkal Majalla" panose="02000000000000000000" pitchFamily="2" charset="-78"/>
              </a:rPr>
              <a:t>الاختبارات البديلة (</a:t>
            </a:r>
            <a:r>
              <a:rPr lang="en-US" sz="1000">
                <a:solidFill>
                  <a:schemeClr val="bg2">
                    <a:lumMod val="25000"/>
                  </a:schemeClr>
                </a:solidFill>
                <a:latin typeface="Sakkal Majalla" panose="02000000000000000000" pitchFamily="2" charset="-78"/>
                <a:cs typeface="Sakkal Majalla" panose="02000000000000000000" pitchFamily="2" charset="-78"/>
              </a:rPr>
              <a:t>MCAS-Alt</a:t>
            </a:r>
            <a:r>
              <a:rPr lang="ar-EG" sz="1000">
                <a:solidFill>
                  <a:schemeClr val="bg2">
                    <a:lumMod val="25000"/>
                  </a:schemeClr>
                </a:solidFill>
                <a:latin typeface="Sakkal Majalla" panose="02000000000000000000" pitchFamily="2" charset="-78"/>
                <a:cs typeface="Sakkal Majalla" panose="02000000000000000000" pitchFamily="2" charset="-78"/>
              </a:rPr>
              <a:t>) في ربيع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8073093" y="4967708"/>
            <a:ext cx="828828" cy="230832"/>
          </a:xfrm>
          <a:prstGeom prst="rect">
            <a:avLst/>
          </a:prstGeom>
          <a:solidFill>
            <a:srgbClr val="FFFFFF"/>
          </a:solidFill>
          <a:ln>
            <a:noFill/>
          </a:ln>
        </p:spPr>
        <p:txBody>
          <a:bodyPr wrap="square" rtlCol="0">
            <a:spAutoFit/>
          </a:bodyPr>
          <a:lstStyle/>
          <a:p>
            <a:pPr algn="r"/>
            <a:r>
              <a:rPr lang="ar-EG" sz="900">
                <a:solidFill>
                  <a:schemeClr val="bg2">
                    <a:lumMod val="50000"/>
                  </a:schemeClr>
                </a:solidFill>
                <a:latin typeface="Sakkal Majalla" panose="02000000000000000000" pitchFamily="2" charset="-78"/>
                <a:cs typeface="Sakkal Majalla" panose="02000000000000000000" pitchFamily="2" charset="-78"/>
              </a:rPr>
              <a:t>متقدم</a:t>
            </a: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600164"/>
          </a:xfrm>
          <a:prstGeom prst="rect">
            <a:avLst/>
          </a:prstGeom>
          <a:solidFill>
            <a:srgbClr val="FCFCFC"/>
          </a:solidFill>
          <a:ln>
            <a:solidFill>
              <a:srgbClr val="FBFBFB"/>
            </a:solidFill>
          </a:ln>
        </p:spPr>
        <p:txBody>
          <a:bodyPr wrap="square" rtlCol="0">
            <a:spAutoFit/>
          </a:bodyPr>
          <a:lstStyle/>
          <a:p>
            <a:r>
              <a:rPr lang="ar-EG" sz="1300" b="1" dirty="0">
                <a:solidFill>
                  <a:srgbClr val="22608F"/>
                </a:solidFill>
                <a:latin typeface="Sakkal Majalla" panose="02000000000000000000" pitchFamily="2" charset="-78"/>
                <a:cs typeface="Sakkal Majalla" panose="02000000000000000000" pitchFamily="2" charset="-78"/>
              </a:rPr>
              <a:t>مادة العلوم والتكنولوجيا / الهندسة للصف الدراسي 8</a:t>
            </a:r>
          </a:p>
          <a:p>
            <a:r>
              <a:rPr lang="ar-EG" sz="1000" dirty="0">
                <a:solidFill>
                  <a:schemeClr val="bg2">
                    <a:lumMod val="25000"/>
                  </a:schemeClr>
                </a:solidFill>
                <a:latin typeface="Sakkal Majalla" panose="02000000000000000000" pitchFamily="2" charset="-78"/>
                <a:cs typeface="Sakkal Majalla" panose="02000000000000000000" pitchFamily="2" charset="-78"/>
              </a:rPr>
              <a:t>الاختبارات البديلة (</a:t>
            </a:r>
            <a:r>
              <a:rPr lang="en-US" sz="1000" dirty="0">
                <a:solidFill>
                  <a:schemeClr val="bg2">
                    <a:lumMod val="25000"/>
                  </a:schemeClr>
                </a:solidFill>
                <a:latin typeface="Sakkal Majalla" panose="02000000000000000000" pitchFamily="2" charset="-78"/>
                <a:cs typeface="Sakkal Majalla" panose="02000000000000000000" pitchFamily="2" charset="-78"/>
              </a:rPr>
              <a:t>MCAS-Alt</a:t>
            </a:r>
            <a:r>
              <a:rPr lang="ar-EG" sz="1000" dirty="0">
                <a:solidFill>
                  <a:schemeClr val="bg2">
                    <a:lumMod val="25000"/>
                  </a:schemeClr>
                </a:solidFill>
                <a:latin typeface="Sakkal Majalla" panose="02000000000000000000" pitchFamily="2" charset="-78"/>
                <a:cs typeface="Sakkal Majalla" panose="02000000000000000000" pitchFamily="2" charset="-78"/>
              </a:rPr>
              <a:t>) في ربيع 2025</a:t>
            </a:r>
            <a:endParaRPr lang="en-US" sz="1000" dirty="0">
              <a:solidFill>
                <a:schemeClr val="bg2">
                  <a:lumMod val="25000"/>
                </a:schemeClr>
              </a:solidFill>
              <a:latin typeface="Sakkal Majalla" panose="02000000000000000000" pitchFamily="2" charset="-78"/>
              <a:cs typeface="Sakkal Majalla" panose="02000000000000000000" pitchFamily="2" charset="-78"/>
            </a:endParaRPr>
          </a:p>
          <a:p>
            <a:endParaRPr lang="ar-EG" sz="1000" dirty="0">
              <a:solidFill>
                <a:schemeClr val="bg2">
                  <a:lumMod val="25000"/>
                </a:schemeClr>
              </a:solidFill>
              <a:latin typeface="Sakkal Majalla" panose="02000000000000000000" pitchFamily="2" charset="-78"/>
              <a:cs typeface="Sakkal Majalla" panose="02000000000000000000" pitchFamily="2" charset="-78"/>
            </a:endParaRPr>
          </a:p>
        </p:txBody>
      </p:sp>
      <p:sp>
        <p:nvSpPr>
          <p:cNvPr id="46" name="TextBox 45">
            <a:extLst>
              <a:ext uri="{FF2B5EF4-FFF2-40B4-BE49-F238E27FC236}">
                <a16:creationId xmlns:a16="http://schemas.microsoft.com/office/drawing/2014/main" id="{383ED1F1-C959-76C5-730E-6DE882CE8455}"/>
              </a:ext>
            </a:extLst>
          </p:cNvPr>
          <p:cNvSpPr txBox="1"/>
          <p:nvPr/>
        </p:nvSpPr>
        <p:spPr>
          <a:xfrm>
            <a:off x="8073093" y="5555503"/>
            <a:ext cx="828828" cy="230832"/>
          </a:xfrm>
          <a:prstGeom prst="rect">
            <a:avLst/>
          </a:prstGeom>
          <a:solidFill>
            <a:srgbClr val="FFFFFF"/>
          </a:solidFill>
          <a:ln>
            <a:noFill/>
          </a:ln>
        </p:spPr>
        <p:txBody>
          <a:bodyPr wrap="square" rtlCol="0">
            <a:spAutoFit/>
          </a:bodyPr>
          <a:lstStyle/>
          <a:p>
            <a:pPr algn="r"/>
            <a:r>
              <a:rPr lang="ar-EG" sz="900">
                <a:solidFill>
                  <a:schemeClr val="bg2">
                    <a:lumMod val="50000"/>
                  </a:schemeClr>
                </a:solidFill>
                <a:latin typeface="Sakkal Majalla" panose="02000000000000000000" pitchFamily="2" charset="-78"/>
                <a:cs typeface="Sakkal Majalla" panose="02000000000000000000" pitchFamily="2" charset="-78"/>
              </a:rPr>
              <a:t>متقدم</a:t>
            </a: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ar-EG" sz="900">
                <a:solidFill>
                  <a:schemeClr val="bg2">
                    <a:lumMod val="50000"/>
                  </a:schemeClr>
                </a:solidFill>
                <a:latin typeface="Sakkal Majalla" panose="02000000000000000000" pitchFamily="2" charset="-78"/>
                <a:cs typeface="Sakkal Majalla" panose="02000000000000000000" pitchFamily="2" charset="-78"/>
              </a:rPr>
              <a:t>لا تظهر الدرجة المُحوَّلة في الاختبارات البديلة (</a:t>
            </a:r>
            <a:r>
              <a:rPr lang="en-US" sz="900">
                <a:solidFill>
                  <a:schemeClr val="bg2">
                    <a:lumMod val="50000"/>
                  </a:schemeClr>
                </a:solidFill>
                <a:latin typeface="Sakkal Majalla" panose="02000000000000000000" pitchFamily="2" charset="-78"/>
                <a:cs typeface="Sakkal Majalla" panose="02000000000000000000" pitchFamily="2" charset="-78"/>
              </a:rPr>
              <a:t>MCAS-Alt</a:t>
            </a:r>
            <a:r>
              <a:rPr lang="ar-EG" sz="900">
                <a:solidFill>
                  <a:schemeClr val="bg2">
                    <a:lumMod val="50000"/>
                  </a:schemeClr>
                </a:solidFill>
                <a:latin typeface="Sakkal Majalla" panose="02000000000000000000" pitchFamily="2" charset="-78"/>
                <a:cs typeface="Sakkal Majalla" panose="02000000000000000000" pitchFamily="2" charset="-78"/>
              </a:rPr>
              <a: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20</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الاختبارات البديلة (</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MCAS - Alt</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a:t>
            </a:r>
          </a:p>
        </p:txBody>
      </p:sp>
      <p:pic>
        <p:nvPicPr>
          <p:cNvPr id="3" name="Picture 2" descr="لقطة شاشة تعرض نتائج اختبارات الطالب التجريبي المُختار.">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ar-EG" sz="800" b="1">
                <a:solidFill>
                  <a:srgbClr val="22608F"/>
                </a:solidFill>
                <a:latin typeface="Sakkal Majalla" panose="02000000000000000000" pitchFamily="2" charset="-78"/>
                <a:cs typeface="Sakkal Majalla" panose="02000000000000000000" pitchFamily="2" charset="-78"/>
              </a:rPr>
              <a:t>اللغة الإسبانية</a:t>
            </a: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تاريخ الاختبارات</a:t>
            </a: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15444"/>
          </a:xfrm>
          <a:prstGeom prst="rect">
            <a:avLst/>
          </a:prstGeom>
          <a:solidFill>
            <a:srgbClr val="F9F9F9"/>
          </a:solidFill>
          <a:ln>
            <a:noFill/>
          </a:ln>
        </p:spPr>
        <p:txBody>
          <a:bodyPr wrap="square" rtlCol="0">
            <a:spAutoFit/>
          </a:bodyPr>
          <a:lstStyle/>
          <a:p>
            <a:r>
              <a:rPr lang="ar-EG" sz="800" b="1" u="sng">
                <a:solidFill>
                  <a:schemeClr val="bg2">
                    <a:lumMod val="25000"/>
                  </a:schemeClr>
                </a:solidFill>
                <a:latin typeface="Sakkal Majalla" panose="02000000000000000000" pitchFamily="2" charset="-78"/>
                <a:cs typeface="Sakkal Majalla" panose="02000000000000000000" pitchFamily="2" charset="-78"/>
              </a:rPr>
              <a:t>نتائج الاختبارات</a:t>
            </a: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تعرض علامة تبويب </a:t>
            </a:r>
            <a:r>
              <a:rPr lang="ar-EG" b="1" dirty="0">
                <a:solidFill>
                  <a:schemeClr val="bg1"/>
                </a:solidFill>
                <a:latin typeface="Sakkal Majalla" panose="02000000000000000000" pitchFamily="2" charset="-78"/>
                <a:cs typeface="Sakkal Majalla" panose="02000000000000000000" pitchFamily="2" charset="-78"/>
              </a:rPr>
              <a:t>نتائج الاختبارات</a:t>
            </a:r>
            <a:r>
              <a:rPr lang="ar-EG" dirty="0">
                <a:solidFill>
                  <a:schemeClr val="bg1"/>
                </a:solidFill>
                <a:latin typeface="Sakkal Majalla" panose="02000000000000000000" pitchFamily="2" charset="-78"/>
                <a:cs typeface="Sakkal Majalla" panose="02000000000000000000" pitchFamily="2" charset="-78"/>
              </a:rPr>
              <a:t> مستوى إنجاز الطالب.</a:t>
            </a:r>
            <a:r>
              <a:rPr lang="en-US"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تصفح التقرير للاطلاع على مزيد من المعلومات عن أداء الطالب.</a:t>
            </a: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الموارد</a:t>
            </a: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تجريبي طالب</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اسم المنطقة التعليمية: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City</a:t>
            </a:r>
          </a:p>
          <a:p>
            <a:r>
              <a:rPr lang="ar-EG" sz="900" b="1">
                <a:solidFill>
                  <a:schemeClr val="bg2">
                    <a:lumMod val="25000"/>
                  </a:schemeClr>
                </a:solidFill>
                <a:latin typeface="Sakkal Majalla" panose="02000000000000000000" pitchFamily="2" charset="-78"/>
                <a:cs typeface="Sakkal Majalla" panose="02000000000000000000" pitchFamily="2" charset="-78"/>
              </a:rPr>
              <a:t>اسم المدرسة: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en-US" sz="900">
                <a:solidFill>
                  <a:schemeClr val="bg2">
                    <a:lumMod val="25000"/>
                  </a:schemeClr>
                </a:solidFill>
                <a:latin typeface="Sakkal Majalla" panose="02000000000000000000" pitchFamily="2" charset="-78"/>
                <a:cs typeface="Sakkal Majalla" panose="02000000000000000000" pitchFamily="2" charset="-78"/>
              </a:rPr>
              <a:t>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الصف الدراسي للطالب:</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ar-EG" sz="900" b="1">
                <a:solidFill>
                  <a:schemeClr val="bg2">
                    <a:lumMod val="25000"/>
                  </a:schemeClr>
                </a:solidFill>
                <a:latin typeface="Sakkal Majalla" panose="02000000000000000000" pitchFamily="2" charset="-78"/>
                <a:cs typeface="Sakkal Majalla" panose="02000000000000000000" pitchFamily="2" charset="-78"/>
              </a:rPr>
              <a:t>رقم الطالب بالولاية:</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9990000004</a:t>
            </a:r>
          </a:p>
          <a:p>
            <a:pPr algn="r"/>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r>
              <a:rPr lang="en-US" sz="900" b="1">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14/03/20069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ar-EG" sz="1100">
                <a:solidFill>
                  <a:schemeClr val="bg1"/>
                </a:solidFill>
                <a:latin typeface="Sakkal Majalla" panose="02000000000000000000" pitchFamily="2" charset="-78"/>
                <a:cs typeface="Sakkal Majalla" panose="02000000000000000000" pitchFamily="2" charset="-78"/>
              </a:rPr>
              <a:t>فنون اللغة الإنجليزية - ربيع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808461"/>
          </a:xfrm>
          <a:prstGeom prst="rect">
            <a:avLst/>
          </a:prstGeom>
          <a:solidFill>
            <a:srgbClr val="F9F9F9"/>
          </a:solidFill>
          <a:ln>
            <a:noFill/>
          </a:ln>
        </p:spPr>
        <p:txBody>
          <a:bodyPr wrap="square" rtlCol="0">
            <a:spAutoFit/>
          </a:bodyPr>
          <a:lstStyle/>
          <a:p>
            <a:r>
              <a:rPr lang="ar-EG" sz="1100" dirty="0">
                <a:solidFill>
                  <a:schemeClr val="bg2">
                    <a:lumMod val="25000"/>
                  </a:schemeClr>
                </a:solidFill>
                <a:latin typeface="Sakkal Majalla" panose="02000000000000000000" pitchFamily="2" charset="-78"/>
                <a:cs typeface="Sakkal Majalla" panose="02000000000000000000" pitchFamily="2" charset="-78"/>
              </a:rPr>
              <a:t>فيما يلي نتائج طفلك في اختبارات نظام التقييم الشامل بولاية ماساتشوستس البديلة (</a:t>
            </a:r>
            <a:r>
              <a:rPr lang="en-US" sz="1100" dirty="0">
                <a:solidFill>
                  <a:schemeClr val="bg2">
                    <a:lumMod val="25000"/>
                  </a:schemeClr>
                </a:solidFill>
                <a:latin typeface="Sakkal Majalla" panose="02000000000000000000" pitchFamily="2" charset="-78"/>
                <a:cs typeface="Sakkal Majalla" panose="02000000000000000000" pitchFamily="2" charset="-78"/>
              </a:rPr>
              <a:t>MCAS-Alt</a:t>
            </a:r>
            <a:r>
              <a:rPr lang="ar-EG" sz="1100" dirty="0">
                <a:solidFill>
                  <a:schemeClr val="bg2">
                    <a:lumMod val="25000"/>
                  </a:schemeClr>
                </a:solidFill>
                <a:latin typeface="Sakkal Majalla" panose="02000000000000000000" pitchFamily="2" charset="-78"/>
                <a:cs typeface="Sakkal Majalla" panose="02000000000000000000" pitchFamily="2" charset="-78"/>
              </a:rPr>
              <a:t>) لعام 2025.</a:t>
            </a:r>
            <a:r>
              <a:rPr lang="en-US" sz="1100" dirty="0">
                <a:solidFill>
                  <a:schemeClr val="bg2">
                    <a:lumMod val="25000"/>
                  </a:schemeClr>
                </a:solidFill>
                <a:latin typeface="Sakkal Majalla" panose="02000000000000000000" pitchFamily="2" charset="-78"/>
                <a:cs typeface="Sakkal Majalla" panose="02000000000000000000" pitchFamily="2" charset="-78"/>
              </a:rPr>
              <a:t> </a:t>
            </a:r>
            <a:r>
              <a:rPr lang="ar-EG" sz="1100" dirty="0">
                <a:solidFill>
                  <a:schemeClr val="bg2">
                    <a:lumMod val="25000"/>
                  </a:schemeClr>
                </a:solidFill>
                <a:latin typeface="Sakkal Majalla" panose="02000000000000000000" pitchFamily="2" charset="-78"/>
                <a:cs typeface="Sakkal Majalla" panose="02000000000000000000" pitchFamily="2" charset="-78"/>
              </a:rPr>
              <a:t>يجب على جميع الطلاب دخول التقييمات الولاية الإلزامية من الحكومة الفيدرالية، وذلك من خلال إما دخول اختبارات (</a:t>
            </a:r>
            <a:r>
              <a:rPr lang="en-US" sz="1100" dirty="0">
                <a:solidFill>
                  <a:schemeClr val="bg2">
                    <a:lumMod val="25000"/>
                  </a:schemeClr>
                </a:solidFill>
                <a:latin typeface="Sakkal Majalla" panose="02000000000000000000" pitchFamily="2" charset="-78"/>
                <a:cs typeface="Sakkal Majalla" panose="02000000000000000000" pitchFamily="2" charset="-78"/>
              </a:rPr>
              <a:t>MCAS</a:t>
            </a:r>
            <a:r>
              <a:rPr lang="ar-EG" sz="1100" dirty="0">
                <a:solidFill>
                  <a:schemeClr val="bg2">
                    <a:lumMod val="25000"/>
                  </a:schemeClr>
                </a:solidFill>
                <a:latin typeface="Sakkal Majalla" panose="02000000000000000000" pitchFamily="2" charset="-78"/>
                <a:cs typeface="Sakkal Majalla" panose="02000000000000000000" pitchFamily="2" charset="-78"/>
              </a:rPr>
              <a:t>) العادية وإما دخول الاختبارات البديلة (</a:t>
            </a:r>
            <a:r>
              <a:rPr lang="en-US" sz="1100" dirty="0">
                <a:solidFill>
                  <a:schemeClr val="bg2">
                    <a:lumMod val="25000"/>
                  </a:schemeClr>
                </a:solidFill>
                <a:latin typeface="Sakkal Majalla" panose="02000000000000000000" pitchFamily="2" charset="-78"/>
                <a:cs typeface="Sakkal Majalla" panose="02000000000000000000" pitchFamily="2" charset="-78"/>
              </a:rPr>
              <a:t>MCAS-ALT</a:t>
            </a:r>
            <a:r>
              <a:rPr lang="ar-EG" sz="1100" dirty="0">
                <a:solidFill>
                  <a:schemeClr val="bg2">
                    <a:lumMod val="25000"/>
                  </a:schemeClr>
                </a:solidFill>
                <a:latin typeface="Sakkal Majalla" panose="02000000000000000000" pitchFamily="2" charset="-78"/>
                <a:cs typeface="Sakkal Majalla" panose="02000000000000000000" pitchFamily="2" charset="-78"/>
              </a:rPr>
              <a:t>) للطلاب الذين يعانون من إعاقات شديدة والذين يستوفون شروط الأهلية.</a:t>
            </a:r>
            <a:r>
              <a:rPr lang="en-US" sz="1100" dirty="0">
                <a:solidFill>
                  <a:schemeClr val="bg2">
                    <a:lumMod val="25000"/>
                  </a:schemeClr>
                </a:solidFill>
                <a:latin typeface="Sakkal Majalla" panose="02000000000000000000" pitchFamily="2" charset="-78"/>
                <a:cs typeface="Sakkal Majalla" panose="02000000000000000000" pitchFamily="2" charset="-78"/>
              </a:rPr>
              <a:t> </a:t>
            </a:r>
            <a:r>
              <a:rPr lang="ar-EG" sz="1100" dirty="0">
                <a:solidFill>
                  <a:schemeClr val="bg2">
                    <a:lumMod val="25000"/>
                  </a:schemeClr>
                </a:solidFill>
                <a:latin typeface="Sakkal Majalla" panose="02000000000000000000" pitchFamily="2" charset="-78"/>
                <a:cs typeface="Sakkal Majalla" panose="02000000000000000000" pitchFamily="2" charset="-78"/>
              </a:rPr>
              <a:t>قدمت مدرسة طفلك نتائج طفلك في الاختبارات البديلة (</a:t>
            </a:r>
            <a:r>
              <a:rPr lang="en-US" sz="1100" dirty="0">
                <a:solidFill>
                  <a:schemeClr val="bg2">
                    <a:lumMod val="25000"/>
                  </a:schemeClr>
                </a:solidFill>
                <a:latin typeface="Sakkal Majalla" panose="02000000000000000000" pitchFamily="2" charset="-78"/>
                <a:cs typeface="Sakkal Majalla" panose="02000000000000000000" pitchFamily="2" charset="-78"/>
              </a:rPr>
              <a:t>MCAS-ALT</a:t>
            </a:r>
            <a:r>
              <a:rPr lang="ar-EG" sz="1100" dirty="0">
                <a:solidFill>
                  <a:schemeClr val="bg2">
                    <a:lumMod val="25000"/>
                  </a:schemeClr>
                </a:solidFill>
                <a:latin typeface="Sakkal Majalla" panose="02000000000000000000" pitchFamily="2" charset="-78"/>
                <a:cs typeface="Sakkal Majalla" panose="02000000000000000000" pitchFamily="2" charset="-78"/>
              </a:rPr>
              <a:t>) في الربيع الماضي وفقًا لما ينص عليه برنامجه التعليمي الفردي.</a:t>
            </a:r>
          </a:p>
          <a:p>
            <a:endParaRPr lang="en-US" sz="1100" dirty="0">
              <a:solidFill>
                <a:schemeClr val="bg2">
                  <a:lumMod val="25000"/>
                </a:schemeClr>
              </a:solidFill>
              <a:latin typeface="Sakkal Majalla" panose="02000000000000000000" pitchFamily="2" charset="-78"/>
              <a:cs typeface="Sakkal Majalla" panose="02000000000000000000" pitchFamily="2" charset="-78"/>
            </a:endParaRPr>
          </a:p>
          <a:p>
            <a:r>
              <a:rPr lang="ar-EG" sz="1100" dirty="0">
                <a:solidFill>
                  <a:schemeClr val="bg2">
                    <a:lumMod val="25000"/>
                  </a:schemeClr>
                </a:solidFill>
                <a:latin typeface="Sakkal Majalla" panose="02000000000000000000" pitchFamily="2" charset="-78"/>
                <a:cs typeface="Sakkal Majalla" panose="02000000000000000000" pitchFamily="2" charset="-78"/>
              </a:rPr>
              <a:t>تقرير الاختبارات البديلة (</a:t>
            </a:r>
            <a:r>
              <a:rPr lang="en-US" sz="1100" dirty="0">
                <a:solidFill>
                  <a:schemeClr val="bg2">
                    <a:lumMod val="25000"/>
                  </a:schemeClr>
                </a:solidFill>
                <a:latin typeface="Sakkal Majalla" panose="02000000000000000000" pitchFamily="2" charset="-78"/>
                <a:cs typeface="Sakkal Majalla" panose="02000000000000000000" pitchFamily="2" charset="-78"/>
              </a:rPr>
              <a:t>MCAS-ALT</a:t>
            </a:r>
            <a:r>
              <a:rPr lang="ar-EG" sz="1100" dirty="0">
                <a:solidFill>
                  <a:schemeClr val="bg2">
                    <a:lumMod val="25000"/>
                  </a:schemeClr>
                </a:solidFill>
                <a:latin typeface="Sakkal Majalla" panose="02000000000000000000" pitchFamily="2" charset="-78"/>
                <a:cs typeface="Sakkal Majalla" panose="02000000000000000000" pitchFamily="2" charset="-78"/>
              </a:rPr>
              <a:t>) سجل يوضح مستوى إنجاز طفلك في معايير الإنجاز الأكاديمي البديلة.</a:t>
            </a:r>
            <a:r>
              <a:rPr lang="en-US" sz="1100" dirty="0">
                <a:solidFill>
                  <a:schemeClr val="bg2">
                    <a:lumMod val="25000"/>
                  </a:schemeClr>
                </a:solidFill>
                <a:latin typeface="Sakkal Majalla" panose="02000000000000000000" pitchFamily="2" charset="-78"/>
                <a:cs typeface="Sakkal Majalla" panose="02000000000000000000" pitchFamily="2" charset="-78"/>
              </a:rPr>
              <a:t> </a:t>
            </a:r>
            <a:r>
              <a:rPr lang="ar-EG" sz="1100" dirty="0">
                <a:solidFill>
                  <a:schemeClr val="bg2">
                    <a:lumMod val="25000"/>
                  </a:schemeClr>
                </a:solidFill>
                <a:latin typeface="Sakkal Majalla" panose="02000000000000000000" pitchFamily="2" charset="-78"/>
                <a:cs typeface="Sakkal Majalla" panose="02000000000000000000" pitchFamily="2" charset="-78"/>
              </a:rPr>
              <a:t>يجب على مدرسة طفلك دعوتك للاطلاع على نتائج طفلك في الاختبار البديل (</a:t>
            </a:r>
            <a:r>
              <a:rPr lang="en-US" sz="1100" dirty="0">
                <a:solidFill>
                  <a:schemeClr val="bg2">
                    <a:lumMod val="25000"/>
                  </a:schemeClr>
                </a:solidFill>
                <a:latin typeface="Sakkal Majalla" panose="02000000000000000000" pitchFamily="2" charset="-78"/>
                <a:cs typeface="Sakkal Majalla" panose="02000000000000000000" pitchFamily="2" charset="-78"/>
              </a:rPr>
              <a:t>MCAS-Alt</a:t>
            </a:r>
            <a:r>
              <a:rPr lang="ar-EG" sz="1100" dirty="0">
                <a:solidFill>
                  <a:schemeClr val="bg2">
                    <a:lumMod val="25000"/>
                  </a:schemeClr>
                </a:solidFill>
                <a:latin typeface="Sakkal Majalla" panose="02000000000000000000" pitchFamily="2" charset="-78"/>
                <a:cs typeface="Sakkal Majalla" panose="02000000000000000000" pitchFamily="2" charset="-78"/>
              </a:rPr>
              <a:t>) قبل تقديمه.</a:t>
            </a:r>
            <a:r>
              <a:rPr lang="en-US" sz="1100" dirty="0">
                <a:solidFill>
                  <a:schemeClr val="bg2">
                    <a:lumMod val="25000"/>
                  </a:schemeClr>
                </a:solidFill>
                <a:latin typeface="Sakkal Majalla" panose="02000000000000000000" pitchFamily="2" charset="-78"/>
                <a:cs typeface="Sakkal Majalla" panose="02000000000000000000" pitchFamily="2" charset="-78"/>
              </a:rPr>
              <a:t> </a:t>
            </a:r>
            <a:r>
              <a:rPr lang="ar-EG" sz="1100" dirty="0">
                <a:solidFill>
                  <a:schemeClr val="bg2">
                    <a:lumMod val="25000"/>
                  </a:schemeClr>
                </a:solidFill>
                <a:latin typeface="Sakkal Majalla" panose="02000000000000000000" pitchFamily="2" charset="-78"/>
                <a:cs typeface="Sakkal Majalla" panose="02000000000000000000" pitchFamily="2" charset="-78"/>
              </a:rPr>
              <a:t>إذا كانت لديك أسئلة بشأن النتائج، يُرجى مقابلة معلمي طفلك لمناقشة معايير الإنجاز البديلة وأداء طفلك.</a:t>
            </a:r>
            <a:r>
              <a:rPr lang="en-US" sz="1100" dirty="0">
                <a:solidFill>
                  <a:schemeClr val="bg2">
                    <a:lumMod val="25000"/>
                  </a:schemeClr>
                </a:solidFill>
                <a:latin typeface="Sakkal Majalla" panose="02000000000000000000" pitchFamily="2" charset="-78"/>
                <a:cs typeface="Sakkal Majalla" panose="02000000000000000000" pitchFamily="2" charset="-78"/>
              </a:rPr>
              <a:t> </a:t>
            </a:r>
            <a:r>
              <a:rPr lang="ar-EG" sz="1100" dirty="0">
                <a:solidFill>
                  <a:schemeClr val="bg2">
                    <a:lumMod val="25000"/>
                  </a:schemeClr>
                </a:solidFill>
                <a:latin typeface="Sakkal Majalla" panose="02000000000000000000" pitchFamily="2" charset="-78"/>
                <a:cs typeface="Sakkal Majalla" panose="02000000000000000000" pitchFamily="2" charset="-78"/>
              </a:rPr>
              <a:t>تود إدارة التعليم الابتدائي والثانوي (</a:t>
            </a:r>
            <a:r>
              <a:rPr lang="en-US" sz="1100" dirty="0">
                <a:solidFill>
                  <a:schemeClr val="bg2">
                    <a:lumMod val="25000"/>
                  </a:schemeClr>
                </a:solidFill>
                <a:latin typeface="Sakkal Majalla" panose="02000000000000000000" pitchFamily="2" charset="-78"/>
                <a:cs typeface="Sakkal Majalla" panose="02000000000000000000" pitchFamily="2" charset="-78"/>
              </a:rPr>
              <a:t>DESE</a:t>
            </a:r>
            <a:r>
              <a:rPr lang="ar-EG" sz="1100" dirty="0">
                <a:solidFill>
                  <a:schemeClr val="bg2">
                    <a:lumMod val="25000"/>
                  </a:schemeClr>
                </a:solidFill>
                <a:latin typeface="Sakkal Majalla" panose="02000000000000000000" pitchFamily="2" charset="-78"/>
                <a:cs typeface="Sakkal Majalla" panose="02000000000000000000" pitchFamily="2" charset="-78"/>
              </a:rPr>
              <a:t>) أن تعرب عن تقديرها للجهود التي تبذلها مدرستك لضمان وضع توقعات عالية من جميع الطلاب للارتقاء بمستواهم.</a:t>
            </a:r>
          </a:p>
          <a:p>
            <a:endParaRPr lang="en-US" sz="1050" dirty="0">
              <a:solidFill>
                <a:schemeClr val="bg2">
                  <a:lumMod val="25000"/>
                </a:schemeClr>
              </a:solidFill>
              <a:latin typeface="Sakkal Majalla" panose="02000000000000000000" pitchFamily="2" charset="-78"/>
              <a:cs typeface="Sakkal Majalla" panose="02000000000000000000" pitchFamily="2" charset="-78"/>
            </a:endParaRPr>
          </a:p>
          <a:p>
            <a:pPr algn="ctr"/>
            <a:endParaRPr lang="en-US" sz="1100" dirty="0">
              <a:solidFill>
                <a:schemeClr val="bg2">
                  <a:lumMod val="25000"/>
                </a:schemeClr>
              </a:solidFill>
              <a:latin typeface="Sakkal Majalla" panose="02000000000000000000" pitchFamily="2" charset="-78"/>
              <a:cs typeface="Sakkal Majalla" panose="02000000000000000000" pitchFamily="2" charset="-78"/>
            </a:endParaRPr>
          </a:p>
          <a:p>
            <a:pPr algn="ctr"/>
            <a:r>
              <a:rPr lang="ar-EG" sz="1600" dirty="0">
                <a:solidFill>
                  <a:schemeClr val="bg2">
                    <a:lumMod val="25000"/>
                  </a:schemeClr>
                </a:solidFill>
                <a:latin typeface="Sakkal Majalla" panose="02000000000000000000" pitchFamily="2" charset="-78"/>
                <a:cs typeface="Sakkal Majalla" panose="02000000000000000000" pitchFamily="2" charset="-78"/>
              </a:rPr>
              <a:t>فنون اللغة الإنجليزية</a:t>
            </a:r>
          </a:p>
          <a:p>
            <a:pPr algn="ctr"/>
            <a:endParaRPr lang="en-US" sz="1600" dirty="0">
              <a:solidFill>
                <a:schemeClr val="bg2">
                  <a:lumMod val="25000"/>
                </a:schemeClr>
              </a:solidFill>
              <a:latin typeface="Sakkal Majalla" panose="02000000000000000000" pitchFamily="2" charset="-78"/>
              <a:cs typeface="Sakkal Majalla" panose="02000000000000000000" pitchFamily="2" charset="-78"/>
            </a:endParaRPr>
          </a:p>
          <a:p>
            <a:pPr algn="ctr"/>
            <a:r>
              <a:rPr lang="ar-EG" sz="1400" dirty="0">
                <a:solidFill>
                  <a:schemeClr val="bg2">
                    <a:lumMod val="25000"/>
                  </a:schemeClr>
                </a:solidFill>
                <a:latin typeface="Sakkal Majalla" panose="02000000000000000000" pitchFamily="2" charset="-78"/>
                <a:cs typeface="Sakkal Majalla" panose="02000000000000000000" pitchFamily="2" charset="-78"/>
              </a:rPr>
              <a:t>متقدم</a:t>
            </a:r>
          </a:p>
          <a:p>
            <a:pPr algn="ctr"/>
            <a:endParaRPr lang="en-US" sz="1050" dirty="0">
              <a:solidFill>
                <a:schemeClr val="bg2">
                  <a:lumMod val="25000"/>
                </a:schemeClr>
              </a:solidFill>
              <a:latin typeface="Sakkal Majalla" panose="02000000000000000000" pitchFamily="2" charset="-78"/>
              <a:cs typeface="Sakkal Majalla" panose="02000000000000000000" pitchFamily="2" charset="-78"/>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21</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2" y="-21956"/>
            <a:ext cx="11972812" cy="1099334"/>
          </a:xfrm>
        </p:spPr>
        <p:txBody>
          <a:bodyPr>
            <a:normAutofit/>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 البديلة (</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MCAS-Alt</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مستوى الإنجاز</a:t>
            </a:r>
          </a:p>
        </p:txBody>
      </p:sp>
      <p:pic>
        <p:nvPicPr>
          <p:cNvPr id="7" name="Picture 6" descr="لقطة شاشة تعرض نتائج اختبارات الطالب التجريبي المُختار، وتعرض مستوى إنجازه وأوصاف.">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261610"/>
          </a:xfrm>
          <a:prstGeom prst="rect">
            <a:avLst/>
          </a:prstGeom>
          <a:noFill/>
          <a:ln>
            <a:noFill/>
          </a:ln>
        </p:spPr>
        <p:txBody>
          <a:bodyPr wrap="square" rtlCol="0">
            <a:spAutoFit/>
          </a:bodyPr>
          <a:lstStyle/>
          <a:p>
            <a:r>
              <a:rPr lang="ar-EG" sz="110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ar-EG" sz="2000" b="0" i="0" u="none" strike="noStrike" baseline="-25000" dirty="0">
                <a:solidFill>
                  <a:srgbClr val="000000"/>
                </a:solidFill>
                <a:latin typeface="Sakkal Majalla" panose="02000000000000000000" pitchFamily="2" charset="-78"/>
                <a:cs typeface="Sakkal Majalla" panose="02000000000000000000" pitchFamily="2" charset="-78"/>
              </a:rPr>
              <a:t>كيف أبلى الطالب في الاختبار البديل لمادة فنون اللغة الإنجليزية في نظام التقييم الشامل بولاية ماساتشوستس (</a:t>
            </a:r>
            <a:r>
              <a:rPr lang="en-US" sz="2000" b="0" i="0" u="none" strike="noStrike" baseline="-25000" dirty="0">
                <a:solidFill>
                  <a:srgbClr val="000000"/>
                </a:solidFill>
                <a:latin typeface="Sakkal Majalla" panose="02000000000000000000" pitchFamily="2" charset="-78"/>
                <a:cs typeface="Sakkal Majalla" panose="02000000000000000000" pitchFamily="2" charset="-78"/>
              </a:rPr>
              <a:t>MCAS-Alt</a:t>
            </a:r>
            <a:r>
              <a:rPr lang="ar-EG" sz="2000" b="0" i="0" u="none" strike="noStrike" baseline="-25000" dirty="0">
                <a:solidFill>
                  <a:srgbClr val="000000"/>
                </a:solidFill>
                <a:latin typeface="Sakkal Majalla" panose="02000000000000000000" pitchFamily="2" charset="-78"/>
                <a:cs typeface="Sakkal Majalla" panose="02000000000000000000" pitchFamily="2" charset="-78"/>
              </a:rPr>
              <a:t>)؟</a:t>
            </a:r>
          </a:p>
          <a:p>
            <a:endParaRPr lang="ar-EG" sz="2000" b="0" i="0" u="none" strike="noStrike" baseline="-25000" dirty="0">
              <a:solidFill>
                <a:srgbClr val="000000"/>
              </a:solidFill>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مستوى الإنجاز</a:t>
            </a: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يمكنك هنا رؤية مستوى إنجاز الطالب، الذي يوضح لك كيف أبلى الطالب في الاختبار.</a:t>
            </a:r>
            <a:r>
              <a:rPr lang="en-US" dirty="0">
                <a:solidFill>
                  <a:schemeClr val="bg1"/>
                </a:solidFill>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يبلغ الطالب في هذا المثال مستوى الإنجاز متقدم.</a:t>
            </a: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ar-EG"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الوصف</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r>
              <a:rPr lang="ar-EG" b="1"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متقدم</a:t>
            </a:r>
          </a:p>
        </p:txBody>
      </p:sp>
      <p:sp>
        <p:nvSpPr>
          <p:cNvPr id="18" name="TextBox 17">
            <a:extLst>
              <a:ext uri="{FF2B5EF4-FFF2-40B4-BE49-F238E27FC236}">
                <a16:creationId xmlns:a16="http://schemas.microsoft.com/office/drawing/2014/main" id="{70A19000-F7EA-A5C5-85BE-E6A50F5F5894}"/>
              </a:ext>
            </a:extLst>
          </p:cNvPr>
          <p:cNvSpPr txBox="1"/>
          <p:nvPr/>
        </p:nvSpPr>
        <p:spPr>
          <a:xfrm>
            <a:off x="5989582" y="2810190"/>
            <a:ext cx="3878318" cy="938719"/>
          </a:xfrm>
          <a:prstGeom prst="rect">
            <a:avLst/>
          </a:prstGeom>
          <a:solidFill>
            <a:srgbClr val="F9F9F9"/>
          </a:solidFill>
        </p:spPr>
        <p:txBody>
          <a:bodyPr wrap="square" rtlCol="0">
            <a:spAutoFit/>
          </a:bodyPr>
          <a:lstStyle/>
          <a:p>
            <a:r>
              <a:rPr lang="ar-EG" sz="1100" dirty="0">
                <a:latin typeface="Sakkal Majalla" panose="02000000000000000000" pitchFamily="2" charset="-78"/>
                <a:cs typeface="Sakkal Majalla" panose="02000000000000000000" pitchFamily="2" charset="-78"/>
              </a:rPr>
              <a:t>يظهر طالب في هذا المستوى </a:t>
            </a:r>
            <a:r>
              <a:rPr lang="ar-EG" sz="1100" b="1" dirty="0">
                <a:latin typeface="Sakkal Majalla" panose="02000000000000000000" pitchFamily="2" charset="-78"/>
                <a:cs typeface="Sakkal Majalla" panose="02000000000000000000" pitchFamily="2" charset="-78"/>
              </a:rPr>
              <a:t>فهمًا جزئيًا أقل من توقعات مستوى الصف الدراسي</a:t>
            </a:r>
            <a:r>
              <a:rPr lang="ar-EG" sz="1100" dirty="0">
                <a:latin typeface="Sakkal Majalla" panose="02000000000000000000" pitchFamily="2" charset="-78"/>
                <a:cs typeface="Sakkal Majalla" panose="02000000000000000000" pitchFamily="2" charset="-78"/>
              </a:rPr>
              <a:t> لمعايير التعلم المختارة وموضوعات المعرفة الأساسية المذكورة في إطار المنهج الدراسي للمادة بولاية ماساتشوستس.</a:t>
            </a:r>
            <a:r>
              <a:rPr lang="en-US" sz="1100" dirty="0">
                <a:latin typeface="Sakkal Majalla" panose="02000000000000000000" pitchFamily="2" charset="-78"/>
                <a:cs typeface="Sakkal Majalla" panose="02000000000000000000" pitchFamily="2" charset="-78"/>
              </a:rPr>
              <a:t> </a:t>
            </a:r>
            <a:r>
              <a:rPr lang="ar-EG" sz="1100" dirty="0">
                <a:latin typeface="Sakkal Majalla" panose="02000000000000000000" pitchFamily="2" charset="-78"/>
                <a:cs typeface="Sakkal Majalla" panose="02000000000000000000" pitchFamily="2" charset="-78"/>
              </a:rPr>
              <a:t>ويتعلم الطلاب في هذا المستوى معارف ومهارات ومفاهيم جديدة باستمرار.</a:t>
            </a:r>
            <a:r>
              <a:rPr lang="en-US" sz="1100" dirty="0">
                <a:latin typeface="Sakkal Majalla" panose="02000000000000000000" pitchFamily="2" charset="-78"/>
                <a:cs typeface="Sakkal Majalla" panose="02000000000000000000" pitchFamily="2" charset="-78"/>
              </a:rPr>
              <a:t> </a:t>
            </a:r>
            <a:r>
              <a:rPr lang="ar-EG" sz="1100" dirty="0">
                <a:latin typeface="Sakkal Majalla" panose="02000000000000000000" pitchFamily="2" charset="-78"/>
                <a:cs typeface="Sakkal Majalla" panose="02000000000000000000" pitchFamily="2" charset="-78"/>
              </a:rPr>
              <a:t>ويحتاج الطلاب إلى الحد الأدنى من التلقين والمساعدة، وأداؤهم دقيق.</a:t>
            </a:r>
          </a:p>
          <a:p>
            <a:endParaRPr lang="ar-EG" sz="1100" dirty="0">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ar-EG" b="1"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ناشئ</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900246"/>
          </a:xfrm>
          <a:prstGeom prst="rect">
            <a:avLst/>
          </a:prstGeom>
          <a:solidFill>
            <a:srgbClr val="F9F9F9"/>
          </a:solidFill>
        </p:spPr>
        <p:txBody>
          <a:bodyPr wrap="square" rtlCol="0">
            <a:spAutoFit/>
          </a:bodyPr>
          <a:lstStyle/>
          <a:p>
            <a:r>
              <a:rPr lang="ar-EG" sz="1050" dirty="0">
                <a:latin typeface="Sakkal Majalla" panose="02000000000000000000" pitchFamily="2" charset="-78"/>
                <a:cs typeface="Sakkal Majalla" panose="02000000000000000000" pitchFamily="2" charset="-78"/>
              </a:rPr>
              <a:t>يظهر طالب في هذا المستوى </a:t>
            </a:r>
            <a:r>
              <a:rPr lang="ar-EG" sz="1050" b="1" dirty="0">
                <a:latin typeface="Sakkal Majalla" panose="02000000000000000000" pitchFamily="2" charset="-78"/>
                <a:cs typeface="Sakkal Majalla" panose="02000000000000000000" pitchFamily="2" charset="-78"/>
              </a:rPr>
              <a:t>فهمًا بسيطًا أقل من توقعات مستوى الصف الدراسي</a:t>
            </a:r>
            <a:r>
              <a:rPr lang="ar-EG" sz="1050" dirty="0">
                <a:latin typeface="Sakkal Majalla" panose="02000000000000000000" pitchFamily="2" charset="-78"/>
                <a:cs typeface="Sakkal Majalla" panose="02000000000000000000" pitchFamily="2" charset="-78"/>
              </a:rPr>
              <a:t> لعدد محدود من معايير التعلم المختارة وموضوعات المعرفة الأساسية المذكورة في إطار المنهج الدراسي للمادة بولاية ماساتشوستس.</a:t>
            </a:r>
            <a:r>
              <a:rPr lang="en-US" sz="1050" dirty="0">
                <a:latin typeface="Sakkal Majalla" panose="02000000000000000000" pitchFamily="2" charset="-78"/>
                <a:cs typeface="Sakkal Majalla" panose="02000000000000000000" pitchFamily="2" charset="-78"/>
              </a:rPr>
              <a:t> </a:t>
            </a:r>
            <a:r>
              <a:rPr lang="ar-EG" sz="1050" dirty="0">
                <a:latin typeface="Sakkal Majalla" panose="02000000000000000000" pitchFamily="2" charset="-78"/>
                <a:cs typeface="Sakkal Majalla" panose="02000000000000000000" pitchFamily="2" charset="-78"/>
              </a:rPr>
              <a:t>ويحتاج الطلاب في هذا المستوى إلى التلقين والمساعدة المتكررين، وأداؤهم محدود وغير ثابت.</a:t>
            </a:r>
          </a:p>
          <a:p>
            <a:endParaRPr lang="es-AR" sz="1050"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ar-EG" b="1"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واعي</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738664"/>
          </a:xfrm>
          <a:prstGeom prst="rect">
            <a:avLst/>
          </a:prstGeom>
          <a:solidFill>
            <a:srgbClr val="F9F9F9"/>
          </a:solidFill>
        </p:spPr>
        <p:txBody>
          <a:bodyPr wrap="square" rtlCol="0">
            <a:spAutoFit/>
          </a:bodyPr>
          <a:lstStyle/>
          <a:p>
            <a:r>
              <a:rPr lang="ar-EG" sz="1050" dirty="0">
                <a:latin typeface="Sakkal Majalla" panose="02000000000000000000" pitchFamily="2" charset="-78"/>
                <a:cs typeface="Sakkal Majalla" panose="02000000000000000000" pitchFamily="2" charset="-78"/>
              </a:rPr>
              <a:t>يظهر طالب في هذا المستوى </a:t>
            </a:r>
            <a:r>
              <a:rPr lang="ar-EG" sz="1050" b="1" dirty="0">
                <a:latin typeface="Sakkal Majalla" panose="02000000000000000000" pitchFamily="2" charset="-78"/>
                <a:cs typeface="Sakkal Majalla" panose="02000000000000000000" pitchFamily="2" charset="-78"/>
              </a:rPr>
              <a:t>فهمًا ضعيفًا للغاية</a:t>
            </a:r>
            <a:r>
              <a:rPr lang="ar-EG" sz="1050" dirty="0">
                <a:latin typeface="Sakkal Majalla" panose="02000000000000000000" pitchFamily="2" charset="-78"/>
                <a:cs typeface="Sakkal Majalla" panose="02000000000000000000" pitchFamily="2" charset="-78"/>
              </a:rPr>
              <a:t> لمعايير التعلم وموضوعات المعرفة الأساسية المذكورة في إطار المنهج الدراسي للمادة بولاية ماساتشوستس.</a:t>
            </a:r>
            <a:r>
              <a:rPr lang="en-US" sz="1050" dirty="0">
                <a:latin typeface="Sakkal Majalla" panose="02000000000000000000" pitchFamily="2" charset="-78"/>
                <a:cs typeface="Sakkal Majalla" panose="02000000000000000000" pitchFamily="2" charset="-78"/>
              </a:rPr>
              <a:t> </a:t>
            </a:r>
            <a:r>
              <a:rPr lang="ar-EG" sz="1050" dirty="0">
                <a:latin typeface="Sakkal Majalla" panose="02000000000000000000" pitchFamily="2" charset="-78"/>
                <a:cs typeface="Sakkal Majalla" panose="02000000000000000000" pitchFamily="2" charset="-78"/>
              </a:rPr>
              <a:t>ويحتاج الطلاب في هذا المستوى إلى التلقين الأقصى والمساعدة القصوى، وأداؤهم غير دقيق في معظم الأوقات.</a:t>
            </a:r>
          </a:p>
          <a:p>
            <a:endParaRPr lang="es-AR" sz="1050" dirty="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ar-EG" b="1"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غير مكتمل</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430887"/>
          </a:xfrm>
          <a:prstGeom prst="rect">
            <a:avLst/>
          </a:prstGeom>
          <a:solidFill>
            <a:srgbClr val="F9F9F9"/>
          </a:solidFill>
        </p:spPr>
        <p:txBody>
          <a:bodyPr wrap="square" rtlCol="0">
            <a:spAutoFit/>
          </a:bodyPr>
          <a:lstStyle/>
          <a:p>
            <a:r>
              <a:rPr lang="ar-EG" sz="1100" dirty="0">
                <a:latin typeface="Sakkal Majalla" panose="02000000000000000000" pitchFamily="2" charset="-78"/>
                <a:cs typeface="Sakkal Majalla" panose="02000000000000000000" pitchFamily="2" charset="-78"/>
              </a:rPr>
              <a:t>لا توجد </a:t>
            </a:r>
            <a:r>
              <a:rPr lang="ar-EG" sz="1100" b="1" dirty="0">
                <a:latin typeface="Sakkal Majalla" panose="02000000000000000000" pitchFamily="2" charset="-78"/>
                <a:cs typeface="Sakkal Majalla" panose="02000000000000000000" pitchFamily="2" charset="-78"/>
              </a:rPr>
              <a:t> أدلة ومعلومات كافية </a:t>
            </a:r>
            <a:r>
              <a:rPr lang="ar-EG" sz="1100" dirty="0">
                <a:latin typeface="Sakkal Majalla" panose="02000000000000000000" pitchFamily="2" charset="-78"/>
                <a:cs typeface="Sakkal Majalla" panose="02000000000000000000" pitchFamily="2" charset="-78"/>
              </a:rPr>
              <a:t>تسمح بتحديد مستوى الإنجاز في المادة.</a:t>
            </a:r>
          </a:p>
          <a:p>
            <a:endParaRPr lang="ar-EG" sz="1100" dirty="0">
              <a:latin typeface="Sakkal Majalla" panose="02000000000000000000" pitchFamily="2" charset="-78"/>
              <a:cs typeface="Sakkal Majalla" panose="02000000000000000000" pitchFamily="2" charset="-78"/>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اطبع الصفحات في بوابة الأسرة من المتصفح مباشرة.</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22</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rmAutofit/>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 البديلة (</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MCAS-Alt</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فئة التصنيف</a:t>
            </a:r>
          </a:p>
        </p:txBody>
      </p:sp>
      <p:pic>
        <p:nvPicPr>
          <p:cNvPr id="7" name="Picture 6" descr="لقطة شاشة تعرض نتائج اختبارات الطالب التجريبي المُختار، وتعرض أدائه حسب فئة التصنيف.">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276999"/>
          </a:xfrm>
          <a:prstGeom prst="rect">
            <a:avLst/>
          </a:prstGeom>
          <a:noFill/>
          <a:ln>
            <a:noFill/>
          </a:ln>
        </p:spPr>
        <p:txBody>
          <a:bodyPr wrap="square" rtlCol="0">
            <a:spAutoFit/>
          </a:bodyPr>
          <a:lstStyle/>
          <a:p>
            <a:r>
              <a:rPr lang="ar-EG" sz="120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ar-EG" sz="2400" b="0" i="0" u="none" strike="noStrike" baseline="-25000">
                <a:solidFill>
                  <a:srgbClr val="000000"/>
                </a:solidFill>
                <a:latin typeface="Sakkal Majalla" panose="02000000000000000000" pitchFamily="2" charset="-78"/>
                <a:cs typeface="Sakkal Majalla" panose="02000000000000000000" pitchFamily="2" charset="-78"/>
              </a:rPr>
              <a:t>الأداء حسب فئة التصنيف</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ar-EG" b="0" i="0" u="none" strike="noStrike" baseline="-25000">
                <a:solidFill>
                  <a:schemeClr val="bg2">
                    <a:lumMod val="25000"/>
                  </a:schemeClr>
                </a:solidFill>
                <a:latin typeface="Sakkal Majalla" panose="02000000000000000000" pitchFamily="2" charset="-78"/>
                <a:cs typeface="Sakkal Majalla" panose="02000000000000000000" pitchFamily="2" charset="-78"/>
              </a:rPr>
              <a:t>يوضح الجدول التالي درجة الاختبار البديل (</a:t>
            </a:r>
            <a:r>
              <a:rPr lang="en-US" b="0" i="0" u="none" strike="noStrike" baseline="-25000">
                <a:solidFill>
                  <a:schemeClr val="bg2">
                    <a:lumMod val="25000"/>
                  </a:schemeClr>
                </a:solidFill>
                <a:latin typeface="Sakkal Majalla" panose="02000000000000000000" pitchFamily="2" charset="-78"/>
                <a:cs typeface="Sakkal Majalla" panose="02000000000000000000" pitchFamily="2" charset="-78"/>
              </a:rPr>
              <a:t>MCAS-Alt</a:t>
            </a:r>
            <a:r>
              <a:rPr lang="ar-EG" b="0" i="0" u="none" strike="noStrike" baseline="-25000">
                <a:solidFill>
                  <a:schemeClr val="bg2">
                    <a:lumMod val="25000"/>
                  </a:schemeClr>
                </a:solidFill>
                <a:latin typeface="Sakkal Majalla" panose="02000000000000000000" pitchFamily="2" charset="-78"/>
                <a:cs typeface="Sakkal Majalla" panose="02000000000000000000" pitchFamily="2" charset="-78"/>
              </a:rPr>
              <a:t>) الصادرة لكل مادة.</a:t>
            </a:r>
            <a:r>
              <a:rPr lang="en-US" b="0" i="0" u="none" strike="noStrike" baseline="-25000">
                <a:solidFill>
                  <a:schemeClr val="bg2">
                    <a:lumMod val="25000"/>
                  </a:schemeClr>
                </a:solidFill>
                <a:latin typeface="Sakkal Majalla" panose="02000000000000000000" pitchFamily="2" charset="-78"/>
                <a:cs typeface="Sakkal Majalla" panose="02000000000000000000" pitchFamily="2" charset="-78"/>
              </a:rPr>
              <a:t> </a:t>
            </a:r>
            <a:r>
              <a:rPr lang="ar-EG" b="0" i="0" u="none" strike="noStrike" baseline="-25000">
                <a:solidFill>
                  <a:schemeClr val="bg2">
                    <a:lumMod val="25000"/>
                  </a:schemeClr>
                </a:solidFill>
                <a:latin typeface="Sakkal Majalla" panose="02000000000000000000" pitchFamily="2" charset="-78"/>
                <a:cs typeface="Sakkal Majalla" panose="02000000000000000000" pitchFamily="2" charset="-78"/>
              </a:rPr>
              <a:t>وجُمِعَت درجات مستوى التعقيد، وإظهار المهارات والمفاهيم (الدقة) والاستقلالية لتحديد مستوى الإنجاز العام.</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فئة التصنيف</a:t>
            </a:r>
          </a:p>
          <a:p>
            <a:endParaRPr lang="ar-EG"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اعرف كيف أبلى الطالب في فئات محددة في الاختبار أو في مجالات التعلم في مادة معينة.</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420628"/>
          </a:xfrm>
          <a:prstGeom prst="rect">
            <a:avLst/>
          </a:prstGeom>
          <a:solidFill>
            <a:srgbClr val="EEEEEE"/>
          </a:solidFill>
          <a:ln>
            <a:noFill/>
          </a:ln>
        </p:spPr>
        <p:txBody>
          <a:bodyPr wrap="square" rtlCol="0">
            <a:spAutoFit/>
          </a:bodyPr>
          <a:lstStyle/>
          <a:p>
            <a:r>
              <a:rPr lang="ar-EG" sz="16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مستوى</a:t>
            </a:r>
          </a:p>
          <a:p>
            <a:r>
              <a:rPr lang="ar-EG" sz="16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التعقيد</a:t>
            </a:r>
          </a:p>
        </p:txBody>
      </p:sp>
      <p:sp>
        <p:nvSpPr>
          <p:cNvPr id="15" name="TextBox 14">
            <a:extLst>
              <a:ext uri="{FF2B5EF4-FFF2-40B4-BE49-F238E27FC236}">
                <a16:creationId xmlns:a16="http://schemas.microsoft.com/office/drawing/2014/main" id="{82C500DC-CB81-8D54-C8D1-679A1FFA5C20}"/>
              </a:ext>
            </a:extLst>
          </p:cNvPr>
          <p:cNvSpPr txBox="1"/>
          <p:nvPr/>
        </p:nvSpPr>
        <p:spPr>
          <a:xfrm>
            <a:off x="6892244" y="3427216"/>
            <a:ext cx="1256114" cy="584775"/>
          </a:xfrm>
          <a:prstGeom prst="rect">
            <a:avLst/>
          </a:prstGeom>
          <a:solidFill>
            <a:srgbClr val="EEEEEE"/>
          </a:solidFill>
          <a:ln>
            <a:noFill/>
          </a:ln>
        </p:spPr>
        <p:txBody>
          <a:bodyPr wrap="square" rtlCol="0">
            <a:spAutoFit/>
          </a:bodyPr>
          <a:lstStyle/>
          <a:p>
            <a:pPr algn="ct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إظهار </a:t>
            </a:r>
          </a:p>
          <a:p>
            <a:pPr algn="ct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المهارات </a:t>
            </a:r>
          </a:p>
          <a:p>
            <a:pPr algn="ct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والمفاهيم</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r>
              <a:rPr lang="ar-EG" sz="16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الاستقلالية</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pPr algn="ct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التقييم </a:t>
            </a:r>
          </a:p>
          <a:p>
            <a:pPr algn="ctr"/>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الذاتي</a:t>
            </a: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r>
              <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rPr>
              <a:t>الأداء</a:t>
            </a:r>
          </a:p>
          <a:p>
            <a:r>
              <a:rPr lang="ar-EG" sz="1600" baseline="-25000" dirty="0">
                <a:solidFill>
                  <a:schemeClr val="tx1">
                    <a:lumMod val="75000"/>
                    <a:lumOff val="25000"/>
                  </a:schemeClr>
                </a:solidFill>
                <a:latin typeface="Sakkal Majalla" panose="02000000000000000000" pitchFamily="2" charset="-78"/>
                <a:cs typeface="Sakkal Majalla" panose="02000000000000000000" pitchFamily="2" charset="-78"/>
              </a:rPr>
              <a:t>العام</a:t>
            </a:r>
            <a:endParaRPr lang="ar-EG" sz="1600" b="0" i="0" u="none" strike="noStrike" baseline="-25000"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ar-EG" sz="17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اللغة</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ar-EG" sz="17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القراءة</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ar-EG" sz="1700" b="0" i="0" u="none" strike="noStrike" baseline="-25000">
                <a:solidFill>
                  <a:schemeClr val="tx1">
                    <a:lumMod val="75000"/>
                    <a:lumOff val="25000"/>
                  </a:schemeClr>
                </a:solidFill>
                <a:latin typeface="Sakkal Majalla" panose="02000000000000000000" pitchFamily="2" charset="-78"/>
                <a:cs typeface="Sakkal Majalla" panose="02000000000000000000" pitchFamily="2" charset="-78"/>
              </a:rPr>
              <a:t>الكتابة</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23</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عرض نتائج الاختبارات البديلة (</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MCAS-Alt</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أقسام الدرجات</a:t>
            </a:r>
          </a:p>
        </p:txBody>
      </p:sp>
      <p:pic>
        <p:nvPicPr>
          <p:cNvPr id="7" name="Picture 6" descr="لقطة شاشة تعرض أقسام الدرجات في التقييم البديل (MCAS-Alt) وتعرض مستوى التعقيد وإظهار المهارات والمفاهيم.  ">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246221"/>
          </a:xfrm>
          <a:prstGeom prst="rect">
            <a:avLst/>
          </a:prstGeom>
          <a:noFill/>
          <a:ln>
            <a:noFill/>
          </a:ln>
        </p:spPr>
        <p:txBody>
          <a:bodyPr wrap="square" rtlCol="0">
            <a:spAutoFit/>
          </a:bodyPr>
          <a:lstStyle/>
          <a:p>
            <a:r>
              <a:rPr lang="ar-EG" sz="1000">
                <a:latin typeface="Sakkal Majalla" panose="02000000000000000000" pitchFamily="2" charset="-78"/>
                <a:cs typeface="Sakkal Majalla" panose="02000000000000000000" pitchFamily="2" charset="-78"/>
              </a:rPr>
              <a:t>إدارة التعليم الابتدائي والثانوي</a:t>
            </a: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634057"/>
            <a:ext cx="5393331" cy="276999"/>
          </a:xfrm>
          <a:prstGeom prst="rect">
            <a:avLst/>
          </a:prstGeom>
          <a:solidFill>
            <a:srgbClr val="F9F9F9"/>
          </a:solidFill>
          <a:ln>
            <a:noFill/>
          </a:ln>
        </p:spPr>
        <p:txBody>
          <a:bodyPr wrap="square" rtlCol="0" anchor="ctr" anchorCtr="0">
            <a:spAutoFit/>
          </a:bodyPr>
          <a:lstStyle/>
          <a:p>
            <a:r>
              <a:rPr lang="ar-EG" b="0" i="0" u="none" strike="noStrike" baseline="-25000">
                <a:solidFill>
                  <a:schemeClr val="bg2">
                    <a:lumMod val="25000"/>
                  </a:schemeClr>
                </a:solidFill>
                <a:latin typeface="Sakkal Majalla" panose="02000000000000000000" pitchFamily="2" charset="-78"/>
                <a:cs typeface="Sakkal Majalla" panose="02000000000000000000" pitchFamily="2" charset="-78"/>
              </a:rPr>
              <a:t>صدرت درجة لطفلك في الاختبار البديل (</a:t>
            </a:r>
            <a:r>
              <a:rPr lang="en-US" b="0" i="0" u="none" strike="noStrike" baseline="-25000">
                <a:solidFill>
                  <a:schemeClr val="bg2">
                    <a:lumMod val="25000"/>
                  </a:schemeClr>
                </a:solidFill>
                <a:latin typeface="Sakkal Majalla" panose="02000000000000000000" pitchFamily="2" charset="-78"/>
                <a:cs typeface="Sakkal Majalla" panose="02000000000000000000" pitchFamily="2" charset="-78"/>
              </a:rPr>
              <a:t>MCAS-Alt</a:t>
            </a:r>
            <a:r>
              <a:rPr lang="ar-EG" b="0" i="0" u="none" strike="noStrike" baseline="-25000">
                <a:solidFill>
                  <a:schemeClr val="bg2">
                    <a:lumMod val="25000"/>
                  </a:schemeClr>
                </a:solidFill>
                <a:latin typeface="Sakkal Majalla" panose="02000000000000000000" pitchFamily="2" charset="-78"/>
                <a:cs typeface="Sakkal Majalla" panose="02000000000000000000" pitchFamily="2" charset="-78"/>
              </a:rPr>
              <a:t>) في الأقسام التالية</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اطَّلع على معلومات تفصيلية عن أقسام الدرجات في الاختبار البديل (</a:t>
            </a:r>
            <a:r>
              <a:rPr lang="en-US" dirty="0">
                <a:solidFill>
                  <a:schemeClr val="bg1"/>
                </a:solidFill>
                <a:latin typeface="Sakkal Majalla" panose="02000000000000000000" pitchFamily="2" charset="-78"/>
                <a:cs typeface="Sakkal Majalla" panose="02000000000000000000" pitchFamily="2" charset="-78"/>
              </a:rPr>
              <a:t>MCAS-Alt</a:t>
            </a:r>
            <a:r>
              <a:rPr lang="ar-EG" dirty="0">
                <a:solidFill>
                  <a:schemeClr val="bg1"/>
                </a:solidFill>
                <a:latin typeface="Sakkal Majalla" panose="02000000000000000000" pitchFamily="2" charset="-78"/>
                <a:cs typeface="Sakkal Majalla" panose="02000000000000000000" pitchFamily="2" charset="-78"/>
              </a:rPr>
              <a:t>).</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930331"/>
            <a:ext cx="5717270" cy="2775375"/>
          </a:xfrm>
          <a:prstGeom prst="rect">
            <a:avLst/>
          </a:prstGeom>
          <a:solidFill>
            <a:srgbClr val="F9F9F9"/>
          </a:solidFill>
        </p:spPr>
        <p:txBody>
          <a:bodyPr wrap="square" rtlCol="0" anchor="ctr" anchorCtr="0">
            <a:spAutoFit/>
          </a:bodyPr>
          <a:lstStyle/>
          <a:p>
            <a:pPr>
              <a:lnSpc>
                <a:spcPct val="110000"/>
              </a:lnSpc>
            </a:pPr>
            <a:r>
              <a:rPr lang="ar-EG" sz="1100" dirty="0">
                <a:latin typeface="Sakkal Majalla" panose="02000000000000000000" pitchFamily="2" charset="-78"/>
                <a:cs typeface="Sakkal Majalla" panose="02000000000000000000" pitchFamily="2" charset="-78"/>
              </a:rPr>
              <a:t>مستوى التعقيد - كيف استوفى طفلك معايير التعلم في كل مادة (مسار).</a:t>
            </a:r>
          </a:p>
          <a:p>
            <a:pPr marL="92075">
              <a:lnSpc>
                <a:spcPct val="110000"/>
              </a:lnSpc>
            </a:pPr>
            <a:r>
              <a:rPr lang="ar-EG" sz="1050" dirty="0">
                <a:latin typeface="Sakkal Majalla" panose="02000000000000000000" pitchFamily="2" charset="-78"/>
                <a:cs typeface="Sakkal Majalla" panose="02000000000000000000" pitchFamily="2" charset="-78"/>
              </a:rPr>
              <a:t>5 - يستوفي الطالب مجموعة واسعة النطاق من معايير التعلم بإطار المنهج الدراسي (ثلاثة معايير أو أكثر) في توقعات مستوى الصف الدراسي في هذا المسار.</a:t>
            </a:r>
          </a:p>
          <a:p>
            <a:pPr marL="92075">
              <a:lnSpc>
                <a:spcPct val="110000"/>
              </a:lnSpc>
            </a:pPr>
            <a:r>
              <a:rPr lang="ar-EG" sz="1050" dirty="0">
                <a:latin typeface="Sakkal Majalla" panose="02000000000000000000" pitchFamily="2" charset="-78"/>
                <a:cs typeface="Sakkal Majalla" panose="02000000000000000000" pitchFamily="2" charset="-78"/>
              </a:rPr>
              <a:t>4 - يستوفي الطالب مجموعة محدودة من معايير التعلم بإطار المنهج الدراسي (معيار واحد أو اثنان) في توقعات مستوى الصف الدراسي في هذا المسار.</a:t>
            </a:r>
          </a:p>
          <a:p>
            <a:pPr marL="92075">
              <a:lnSpc>
                <a:spcPct val="110000"/>
              </a:lnSpc>
            </a:pPr>
            <a:r>
              <a:rPr lang="ar-EG" sz="1050" dirty="0">
                <a:latin typeface="Sakkal Majalla" panose="02000000000000000000" pitchFamily="2" charset="-78"/>
                <a:cs typeface="Sakkal Majalla" panose="02000000000000000000" pitchFamily="2" charset="-78"/>
              </a:rPr>
              <a:t>3 - يستوفي الطالب معايير التعلم بإطار المنهج الدراسي التي عُدِّلَت لحيث تصبح أقل من توقعات مستوى الصف الدراسي في هذا المسار.</a:t>
            </a:r>
          </a:p>
          <a:p>
            <a:pPr marL="92075">
              <a:lnSpc>
                <a:spcPct val="110000"/>
              </a:lnSpc>
            </a:pPr>
            <a:r>
              <a:rPr lang="ar-EG" sz="1050" dirty="0">
                <a:latin typeface="Sakkal Majalla" panose="02000000000000000000" pitchFamily="2" charset="-78"/>
                <a:cs typeface="Sakkal Majalla" panose="02000000000000000000" pitchFamily="2" charset="-78"/>
              </a:rPr>
              <a:t>2 - يستوفي الطالب في المقام الأول "مهارات الوصول" الاجتماعية والحركية والتواصلية أثناء التدريس استنادا إلى معايير التعلم بإطار المنهج الدراسي في هذا المسار.</a:t>
            </a:r>
          </a:p>
          <a:p>
            <a:pPr marL="92075">
              <a:lnSpc>
                <a:spcPct val="110000"/>
              </a:lnSpc>
            </a:pPr>
            <a:r>
              <a:rPr lang="ar-EG" sz="1050" dirty="0">
                <a:latin typeface="Sakkal Majalla" panose="02000000000000000000" pitchFamily="2" charset="-78"/>
                <a:cs typeface="Sakkal Majalla" panose="02000000000000000000" pitchFamily="2" charset="-78"/>
              </a:rPr>
              <a:t>1 - يتصل المسار بمعايير التعلم بإطار المنهج الدراسي اللازم للتقييم اتصالاً ضعيفًا أو منعدمًا أو لا يتطابق معه من الأساس.</a:t>
            </a:r>
          </a:p>
          <a:p>
            <a:pPr marL="92075">
              <a:lnSpc>
                <a:spcPct val="110000"/>
              </a:lnSpc>
            </a:pPr>
            <a:endParaRPr lang="en-US" sz="1050" dirty="0">
              <a:latin typeface="Sakkal Majalla" panose="02000000000000000000" pitchFamily="2" charset="-78"/>
              <a:cs typeface="Sakkal Majalla" panose="02000000000000000000" pitchFamily="2" charset="-78"/>
            </a:endParaRPr>
          </a:p>
          <a:p>
            <a:pPr>
              <a:lnSpc>
                <a:spcPct val="110000"/>
              </a:lnSpc>
            </a:pPr>
            <a:r>
              <a:rPr lang="ar-EG" sz="1100" dirty="0">
                <a:latin typeface="Sakkal Majalla" panose="02000000000000000000" pitchFamily="2" charset="-78"/>
                <a:cs typeface="Sakkal Majalla" panose="02000000000000000000" pitchFamily="2" charset="-78"/>
              </a:rPr>
              <a:t>إظهار المهارات والمفاهيم - النسبة المئوية للإجابات الدقيقة (الصحيحة).</a:t>
            </a:r>
          </a:p>
          <a:p>
            <a:pPr marL="92075">
              <a:lnSpc>
                <a:spcPct val="110000"/>
              </a:lnSpc>
            </a:pPr>
            <a:r>
              <a:rPr lang="ar-EG" sz="1050" dirty="0">
                <a:latin typeface="Sakkal Majalla" panose="02000000000000000000" pitchFamily="2" charset="-78"/>
                <a:cs typeface="Sakkal Majalla" panose="02000000000000000000" pitchFamily="2" charset="-78"/>
              </a:rPr>
              <a:t>4 - أداء الطالب دقيق وعالي الجودة باستمرار في هذا المسار (دقيق بنسبة 76-100%).</a:t>
            </a:r>
          </a:p>
          <a:p>
            <a:pPr marL="92075">
              <a:lnSpc>
                <a:spcPct val="110000"/>
              </a:lnSpc>
            </a:pPr>
            <a:r>
              <a:rPr lang="ar-EG" sz="1050" dirty="0">
                <a:latin typeface="Sakkal Majalla" panose="02000000000000000000" pitchFamily="2" charset="-78"/>
                <a:cs typeface="Sakkal Majalla" panose="02000000000000000000" pitchFamily="2" charset="-78"/>
              </a:rPr>
              <a:t>3 - أداء الطالب دقيق في معظم الأوقات، ويظهر بعض الفهم في هذا المسار (دقيق بنسبة 51-75%).</a:t>
            </a:r>
          </a:p>
          <a:p>
            <a:pPr marL="92075">
              <a:lnSpc>
                <a:spcPct val="110000"/>
              </a:lnSpc>
            </a:pPr>
            <a:r>
              <a:rPr lang="ar-EG" sz="1050" dirty="0">
                <a:latin typeface="Sakkal Majalla" panose="02000000000000000000" pitchFamily="2" charset="-78"/>
                <a:cs typeface="Sakkal Majalla" panose="02000000000000000000" pitchFamily="2" charset="-78"/>
              </a:rPr>
              <a:t>2 - أداء الطالب محدود ودقته غير ثابتة، ويظهر فهمًا محدودًا في هذا المسار (دقيق بنسبة 26-50%).</a:t>
            </a:r>
          </a:p>
          <a:p>
            <a:pPr marL="92075">
              <a:lnSpc>
                <a:spcPct val="110000"/>
              </a:lnSpc>
            </a:pPr>
            <a:r>
              <a:rPr lang="ar-EG" sz="1050" dirty="0">
                <a:latin typeface="Sakkal Majalla" panose="02000000000000000000" pitchFamily="2" charset="-78"/>
                <a:cs typeface="Sakkal Majalla" panose="02000000000000000000" pitchFamily="2" charset="-78"/>
              </a:rPr>
              <a:t>1 - أداء الطالب غير دقيق في المقام الأول، ويظهر الحد الأدنى من الفهم في هذا المسار (دقيق بنسبة 0-25%).</a:t>
            </a:r>
            <a:r>
              <a:rPr lang="en-US" sz="1050" dirty="0">
                <a:latin typeface="Sakkal Majalla" panose="02000000000000000000" pitchFamily="2" charset="-78"/>
                <a:cs typeface="Sakkal Majalla" panose="02000000000000000000" pitchFamily="2" charset="-78"/>
              </a:rPr>
              <a:t> M</a:t>
            </a:r>
            <a:r>
              <a:rPr lang="ar-EG" sz="1050" dirty="0">
                <a:latin typeface="Sakkal Majalla" panose="02000000000000000000" pitchFamily="2" charset="-78"/>
                <a:cs typeface="Sakkal Majalla" panose="02000000000000000000" pitchFamily="2" charset="-78"/>
              </a:rPr>
              <a:t> - يحتوي المسار على معلومات غير كافية لتحديد درجة.</a:t>
            </a:r>
          </a:p>
        </p:txBody>
      </p:sp>
      <p:pic>
        <p:nvPicPr>
          <p:cNvPr id="10" name="Picture 9" descr="لقطة شاشة تعرض أقسام الدرجات في التقييم البديل (MCAS-Alt) وتعرض الاستقلالية والتقييم الذاتي والأداء العام. ">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931014"/>
            <a:ext cx="5635387" cy="3674852"/>
          </a:xfrm>
          <a:prstGeom prst="rect">
            <a:avLst/>
          </a:prstGeom>
          <a:solidFill>
            <a:srgbClr val="F9F9F9"/>
          </a:solidFill>
        </p:spPr>
        <p:txBody>
          <a:bodyPr wrap="square" rtlCol="0" anchor="ctr" anchorCtr="0">
            <a:spAutoFit/>
          </a:bodyPr>
          <a:lstStyle/>
          <a:p>
            <a:pPr>
              <a:lnSpc>
                <a:spcPct val="120000"/>
              </a:lnSpc>
            </a:pPr>
            <a:r>
              <a:rPr lang="ar-EG" sz="1200" dirty="0">
                <a:latin typeface="Sakkal Majalla" panose="02000000000000000000" pitchFamily="2" charset="-78"/>
                <a:cs typeface="Sakkal Majalla" panose="02000000000000000000" pitchFamily="2" charset="-78"/>
              </a:rPr>
              <a:t>الاستقلالية - مقدار المساعدة التي تلقاها طفلك.</a:t>
            </a:r>
          </a:p>
          <a:p>
            <a:pPr>
              <a:lnSpc>
                <a:spcPct val="120000"/>
              </a:lnSpc>
            </a:pPr>
            <a:r>
              <a:rPr lang="ar-EG" sz="1100" dirty="0">
                <a:latin typeface="Sakkal Majalla" panose="02000000000000000000" pitchFamily="2" charset="-78"/>
                <a:cs typeface="Sakkal Majalla" panose="02000000000000000000" pitchFamily="2" charset="-78"/>
              </a:rPr>
              <a:t>4 - يحتاج الطالب إلى الحد الأدنى من المساعدة اللفظية والبصرية والجسدية لإظهار المهارات والمفاهيم في هذا المسار (مستقل بنسبة 76-100%).</a:t>
            </a:r>
          </a:p>
          <a:p>
            <a:pPr>
              <a:lnSpc>
                <a:spcPct val="120000"/>
              </a:lnSpc>
            </a:pPr>
            <a:r>
              <a:rPr lang="ar-EG" sz="1100" dirty="0">
                <a:latin typeface="Sakkal Majalla" panose="02000000000000000000" pitchFamily="2" charset="-78"/>
                <a:cs typeface="Sakkal Majalla" panose="02000000000000000000" pitchFamily="2" charset="-78"/>
              </a:rPr>
              <a:t>3- يحتاج الطالب إلى بعض المساعدة اللفظية والبصرية والجسدية لإظهار المهارات والمفاهيم في هذا المسار (مستقل بنسبة 51-75%).</a:t>
            </a:r>
          </a:p>
          <a:p>
            <a:pPr>
              <a:lnSpc>
                <a:spcPct val="120000"/>
              </a:lnSpc>
            </a:pPr>
            <a:r>
              <a:rPr lang="ar-EG" sz="1100" dirty="0">
                <a:latin typeface="Sakkal Majalla" panose="02000000000000000000" pitchFamily="2" charset="-78"/>
                <a:cs typeface="Sakkal Majalla" panose="02000000000000000000" pitchFamily="2" charset="-78"/>
              </a:rPr>
              <a:t>2- يحتاج الطالب إلى مساعدة لفظية وبصرية وجسدية متكررة لإظهار المهارات والمفاهيم في هذا المسار (مستقل بنسبة 26-50%).</a:t>
            </a:r>
          </a:p>
          <a:p>
            <a:pPr>
              <a:lnSpc>
                <a:spcPct val="120000"/>
              </a:lnSpc>
            </a:pPr>
            <a:r>
              <a:rPr lang="ar-EG" sz="1100" dirty="0">
                <a:latin typeface="Sakkal Majalla" panose="02000000000000000000" pitchFamily="2" charset="-78"/>
                <a:cs typeface="Sakkal Majalla" panose="02000000000000000000" pitchFamily="2" charset="-78"/>
              </a:rPr>
              <a:t>1 - يحتاج الطالب إلى الحد الأقصى من المساعدة اللفظية والبصرية والجسدية لإظهار المهارات والمفاهيم في هذا المسار (مستقل بنسبة 0-25%).</a:t>
            </a:r>
          </a:p>
          <a:p>
            <a:pPr>
              <a:lnSpc>
                <a:spcPct val="120000"/>
              </a:lnSpc>
            </a:pPr>
            <a:r>
              <a:rPr lang="en-US" sz="1100" dirty="0">
                <a:latin typeface="Sakkal Majalla" panose="02000000000000000000" pitchFamily="2" charset="-78"/>
                <a:cs typeface="Sakkal Majalla" panose="02000000000000000000" pitchFamily="2" charset="-78"/>
              </a:rPr>
              <a:t>M</a:t>
            </a:r>
            <a:r>
              <a:rPr lang="ar-EG" sz="1100" dirty="0">
                <a:latin typeface="Sakkal Majalla" panose="02000000000000000000" pitchFamily="2" charset="-78"/>
                <a:cs typeface="Sakkal Majalla" panose="02000000000000000000" pitchFamily="2" charset="-78"/>
              </a:rPr>
              <a:t> - يحتوي المسار على معلومات غير كافية لتحديد درجة.</a:t>
            </a:r>
          </a:p>
          <a:p>
            <a:pPr>
              <a:lnSpc>
                <a:spcPct val="120000"/>
              </a:lnSpc>
            </a:pPr>
            <a:endParaRPr lang="en-US" sz="1100" dirty="0">
              <a:latin typeface="Sakkal Majalla" panose="02000000000000000000" pitchFamily="2" charset="-78"/>
              <a:cs typeface="Sakkal Majalla" panose="02000000000000000000" pitchFamily="2" charset="-78"/>
            </a:endParaRPr>
          </a:p>
          <a:p>
            <a:pPr>
              <a:lnSpc>
                <a:spcPct val="120000"/>
              </a:lnSpc>
            </a:pPr>
            <a:r>
              <a:rPr lang="ar-EG" sz="1200" dirty="0">
                <a:latin typeface="Sakkal Majalla" panose="02000000000000000000" pitchFamily="2" charset="-78"/>
                <a:cs typeface="Sakkal Majalla" panose="02000000000000000000" pitchFamily="2" charset="-78"/>
              </a:rPr>
              <a:t>التقييم الذاتي - وعي طفلك بأدائه.</a:t>
            </a:r>
          </a:p>
          <a:p>
            <a:pPr>
              <a:lnSpc>
                <a:spcPct val="120000"/>
              </a:lnSpc>
            </a:pPr>
            <a:r>
              <a:rPr lang="ar-EG" sz="1100" dirty="0">
                <a:latin typeface="Sakkal Majalla" panose="02000000000000000000" pitchFamily="2" charset="-78"/>
                <a:cs typeface="Sakkal Majalla" panose="02000000000000000000" pitchFamily="2" charset="-78"/>
              </a:rPr>
              <a:t>2- يملك الطالب باستمرار القدرة على وضع خطط وتصحيح نفسه ومراقبة المهام ووضع أهداف والتفكير في هذه المادة، وهناك أمثلة متعددة على التقييم الذاتي في هذا المسار.</a:t>
            </a:r>
          </a:p>
          <a:p>
            <a:pPr>
              <a:lnSpc>
                <a:spcPct val="120000"/>
              </a:lnSpc>
            </a:pPr>
            <a:r>
              <a:rPr lang="ar-EG" sz="1100" dirty="0">
                <a:latin typeface="Sakkal Majalla" panose="02000000000000000000" pitchFamily="2" charset="-78"/>
                <a:cs typeface="Sakkal Majalla" panose="02000000000000000000" pitchFamily="2" charset="-78"/>
              </a:rPr>
              <a:t>1 - نادرًا ما يملك الطالب القدرة على وضع خطط وتصحيح نفسه ومراقبة المهام ووضع أهداف والتفكير في هذه المادة، ولم يُعثَر إلا على مثال واحد على التقييم الذاتي في هذا المسار.</a:t>
            </a:r>
          </a:p>
          <a:p>
            <a:pPr>
              <a:lnSpc>
                <a:spcPct val="120000"/>
              </a:lnSpc>
            </a:pPr>
            <a:r>
              <a:rPr lang="en-US" sz="1100" dirty="0">
                <a:latin typeface="Sakkal Majalla" panose="02000000000000000000" pitchFamily="2" charset="-78"/>
                <a:cs typeface="Sakkal Majalla" panose="02000000000000000000" pitchFamily="2" charset="-78"/>
              </a:rPr>
              <a:t>M</a:t>
            </a:r>
            <a:r>
              <a:rPr lang="ar-EG" sz="1100" dirty="0">
                <a:latin typeface="Sakkal Majalla" panose="02000000000000000000" pitchFamily="2" charset="-78"/>
                <a:cs typeface="Sakkal Majalla" panose="02000000000000000000" pitchFamily="2" charset="-78"/>
              </a:rPr>
              <a:t> - لم يُعثَر على دليل على القدرة على التخطيط والتصحيح الذاتي ومراقبة المهام ووضع الأهداف والتفكير في هذا المسار.</a:t>
            </a:r>
          </a:p>
          <a:p>
            <a:pPr>
              <a:lnSpc>
                <a:spcPct val="120000"/>
              </a:lnSpc>
            </a:pPr>
            <a:endParaRPr lang="en-US" sz="1100" dirty="0">
              <a:latin typeface="Sakkal Majalla" panose="02000000000000000000" pitchFamily="2" charset="-78"/>
              <a:cs typeface="Sakkal Majalla" panose="02000000000000000000" pitchFamily="2" charset="-78"/>
            </a:endParaRPr>
          </a:p>
          <a:p>
            <a:pPr>
              <a:lnSpc>
                <a:spcPct val="120000"/>
              </a:lnSpc>
            </a:pPr>
            <a:r>
              <a:rPr lang="ar-EG" sz="1200" dirty="0">
                <a:latin typeface="Sakkal Majalla" panose="02000000000000000000" pitchFamily="2" charset="-78"/>
                <a:cs typeface="Sakkal Majalla" panose="02000000000000000000" pitchFamily="2" charset="-78"/>
              </a:rPr>
              <a:t>الأداء العام - عدد الأساليب والنُهُج التي استخدمها طفلك لإظهار المعرفة والمهارات.</a:t>
            </a:r>
          </a:p>
          <a:p>
            <a:pPr>
              <a:lnSpc>
                <a:spcPct val="120000"/>
              </a:lnSpc>
            </a:pPr>
            <a:r>
              <a:rPr lang="ar-EG" sz="1100" dirty="0">
                <a:latin typeface="Sakkal Majalla" panose="02000000000000000000" pitchFamily="2" charset="-78"/>
                <a:cs typeface="Sakkal Majalla" panose="02000000000000000000" pitchFamily="2" charset="-78"/>
              </a:rPr>
              <a:t>2 - يظهر الطالب المعرفة والمهارات في سياقات متعددة، أو يستخدم نُهُج و/أو أساليب متعددة للإجابة والمشاركة في هذا المسار.</a:t>
            </a:r>
          </a:p>
          <a:p>
            <a:pPr>
              <a:lnSpc>
                <a:spcPct val="120000"/>
              </a:lnSpc>
            </a:pPr>
            <a:r>
              <a:rPr lang="ar-EG" sz="1100" dirty="0">
                <a:latin typeface="Sakkal Majalla" panose="02000000000000000000" pitchFamily="2" charset="-78"/>
                <a:cs typeface="Sakkal Majalla" panose="02000000000000000000" pitchFamily="2" charset="-78"/>
              </a:rPr>
              <a:t>1 - يظهر الطالب المعرفة والمهارات في سياق واحد، أو يستخدم نهجًا و/أو أسلوبًا واحدًا للإجابة والمشاركة في هذا المسار.</a:t>
            </a: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24</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1613131" y="195441"/>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موارد إضافية</a:t>
            </a:r>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موارد المنطقة التعليمية "</a:t>
            </a:r>
            <a:r>
              <a:rPr lang="en-US" dirty="0">
                <a:solidFill>
                  <a:schemeClr val="bg1"/>
                </a:solidFill>
                <a:latin typeface="Sakkal Majalla" panose="02000000000000000000" pitchFamily="2" charset="-78"/>
                <a:cs typeface="Sakkal Majalla" panose="02000000000000000000" pitchFamily="2" charset="-78"/>
              </a:rPr>
              <a:t>MCAS</a:t>
            </a:r>
            <a:r>
              <a:rPr lang="ar-EG" dirty="0">
                <a:solidFill>
                  <a:schemeClr val="bg1"/>
                </a:solidFill>
                <a:latin typeface="Sakkal Majalla" panose="02000000000000000000" pitchFamily="2" charset="-78"/>
                <a:cs typeface="Sakkal Majalla" panose="02000000000000000000" pitchFamily="2" charset="-78"/>
              </a:rPr>
              <a:t>"</a:t>
            </a:r>
          </a:p>
        </p:txBody>
      </p:sp>
      <p:pic>
        <p:nvPicPr>
          <p:cNvPr id="9" name="Picture 8" descr="لقطة شاشة تعرض الروابط والمعلومات التي يمكنك من خلالها معرفة المزيد من المعلومات عن تقييمات نظام (MCAS) ونتائجها. ">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15444"/>
          </a:xfrm>
          <a:prstGeom prst="rect">
            <a:avLst/>
          </a:prstGeom>
          <a:no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تاريخ الاختبارات</a:t>
            </a: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نتائج الاختبارات</a:t>
            </a: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215444"/>
          </a:xfrm>
          <a:prstGeom prst="rect">
            <a:avLst/>
          </a:prstGeom>
          <a:solidFill>
            <a:srgbClr val="F9F9F9"/>
          </a:solid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النتائج التفصيلية</a:t>
            </a: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ar-EG" sz="800" b="1" u="sng">
                <a:solidFill>
                  <a:srgbClr val="6B6B6B"/>
                </a:solidFill>
                <a:latin typeface="Sakkal Majalla" panose="02000000000000000000" pitchFamily="2" charset="-78"/>
                <a:cs typeface="Sakkal Majalla" panose="02000000000000000000" pitchFamily="2" charset="-78"/>
              </a:rPr>
              <a:t>الموارد</a:t>
            </a: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موارد المنطقة التعليمية "</a:t>
            </a:r>
            <a:r>
              <a:rPr lang="en-US" sz="1050">
                <a:solidFill>
                  <a:schemeClr val="tx1">
                    <a:lumMod val="85000"/>
                    <a:lumOff val="15000"/>
                  </a:schemeClr>
                </a:solidFill>
                <a:latin typeface="Sakkal Majalla" panose="02000000000000000000" pitchFamily="2" charset="-78"/>
                <a:cs typeface="Sakkal Majalla" panose="02000000000000000000" pitchFamily="2" charset="-78"/>
              </a:rPr>
              <a:t>MCAS</a:t>
            </a:r>
            <a:r>
              <a:rPr lang="ar-EG" sz="1050">
                <a:solidFill>
                  <a:schemeClr val="tx1">
                    <a:lumMod val="85000"/>
                    <a:lumOff val="15000"/>
                  </a:schemeClr>
                </a:solidFill>
                <a:latin typeface="Sakkal Majalla" panose="02000000000000000000" pitchFamily="2" charset="-78"/>
                <a:cs typeface="Sakkal Majalla" panose="02000000000000000000" pitchFamily="2" charset="-78"/>
              </a:rPr>
              <a:t>"</a:t>
            </a:r>
            <a:r>
              <a:rPr lang="en-US" sz="1050">
                <a:solidFill>
                  <a:schemeClr val="tx1">
                    <a:lumMod val="85000"/>
                    <a:lumOff val="15000"/>
                  </a:schemeClr>
                </a:solidFill>
                <a:latin typeface="Sakkal Majalla" panose="02000000000000000000" pitchFamily="2" charset="-78"/>
                <a:cs typeface="Sakkal Majalla" panose="02000000000000000000" pitchFamily="2" charset="-78"/>
              </a:rPr>
              <a:t>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انقر على علامة تبويب</a:t>
            </a:r>
            <a:r>
              <a:rPr lang="ar-EG" b="1" dirty="0">
                <a:solidFill>
                  <a:schemeClr val="bg1"/>
                </a:solidFill>
                <a:latin typeface="Sakkal Majalla" panose="02000000000000000000" pitchFamily="2" charset="-78"/>
                <a:cs typeface="Sakkal Majalla" panose="02000000000000000000" pitchFamily="2" charset="-78"/>
              </a:rPr>
              <a:t> الموارد </a:t>
            </a:r>
            <a:r>
              <a:rPr lang="ar-EG" dirty="0">
                <a:solidFill>
                  <a:schemeClr val="bg1"/>
                </a:solidFill>
                <a:latin typeface="Sakkal Majalla" panose="02000000000000000000" pitchFamily="2" charset="-78"/>
                <a:cs typeface="Sakkal Majalla" panose="02000000000000000000" pitchFamily="2" charset="-78"/>
              </a:rPr>
              <a:t>للاطلاع على معلومات مفيدة عن اختبارات (</a:t>
            </a:r>
            <a:r>
              <a:rPr lang="en-US" dirty="0">
                <a:solidFill>
                  <a:schemeClr val="bg1"/>
                </a:solidFill>
                <a:latin typeface="Sakkal Majalla" panose="02000000000000000000" pitchFamily="2" charset="-78"/>
                <a:cs typeface="Sakkal Majalla" panose="02000000000000000000" pitchFamily="2" charset="-78"/>
              </a:rPr>
              <a:t>MCAS)</a:t>
            </a:r>
            <a:r>
              <a:rPr lang="ar-EG" dirty="0">
                <a:solidFill>
                  <a:schemeClr val="bg1"/>
                </a:solidFill>
                <a:latin typeface="Sakkal Majalla" panose="02000000000000000000" pitchFamily="2" charset="-78"/>
                <a:cs typeface="Sakkal Majalla" panose="02000000000000000000" pitchFamily="2" charset="-78"/>
              </a:rPr>
              <a:t>، بما في ذلك قوالب لتقارير الطلاب بعدة لغات.</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30832"/>
          </a:xfrm>
          <a:prstGeom prst="rect">
            <a:avLst/>
          </a:prstGeom>
          <a:solidFill>
            <a:srgbClr val="F9F9F9"/>
          </a:solidFill>
          <a:ln>
            <a:noFill/>
          </a:ln>
        </p:spPr>
        <p:txBody>
          <a:bodyPr wrap="square" rtlCol="0">
            <a:spAutoFit/>
          </a:bodyPr>
          <a:lstStyle/>
          <a:p>
            <a:r>
              <a:rPr lang="ar-EG" sz="900" b="1">
                <a:solidFill>
                  <a:srgbClr val="22608F"/>
                </a:solidFill>
                <a:latin typeface="Sakkal Majalla" panose="02000000000000000000" pitchFamily="2" charset="-78"/>
                <a:cs typeface="Sakkal Majalla" panose="02000000000000000000" pitchFamily="2" charset="-78"/>
              </a:rPr>
              <a:t>موارد نظام (</a:t>
            </a:r>
            <a:r>
              <a:rPr lang="en-US" sz="900" b="1">
                <a:solidFill>
                  <a:srgbClr val="22608F"/>
                </a:solidFill>
                <a:latin typeface="Sakkal Majalla" panose="02000000000000000000" pitchFamily="2" charset="-78"/>
                <a:cs typeface="Sakkal Majalla" panose="02000000000000000000" pitchFamily="2" charset="-78"/>
              </a:rPr>
              <a:t>MCAS</a:t>
            </a:r>
            <a:r>
              <a:rPr lang="ar-EG" sz="900" b="1">
                <a:solidFill>
                  <a:srgbClr val="22608F"/>
                </a:solidFill>
                <a:latin typeface="Sakkal Majalla" panose="02000000000000000000" pitchFamily="2" charset="-78"/>
                <a:cs typeface="Sakkal Majalla" panose="02000000000000000000" pitchFamily="2" charset="-78"/>
              </a:rPr>
              <a:t>) للأسر</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عرض موارد عن اختبارات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MCAS</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 على الموقع الإلكتروني لإدارة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DESE</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a:t>
            </a: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30832"/>
          </a:xfrm>
          <a:prstGeom prst="rect">
            <a:avLst/>
          </a:prstGeom>
          <a:solidFill>
            <a:srgbClr val="F9F9F9"/>
          </a:solidFill>
          <a:ln>
            <a:noFill/>
          </a:ln>
        </p:spPr>
        <p:txBody>
          <a:bodyPr wrap="square" rtlCol="0">
            <a:spAutoFit/>
          </a:bodyPr>
          <a:lstStyle/>
          <a:p>
            <a:r>
              <a:rPr lang="ar-EG" sz="900" b="1">
                <a:solidFill>
                  <a:srgbClr val="22608F"/>
                </a:solidFill>
                <a:latin typeface="Sakkal Majalla" panose="02000000000000000000" pitchFamily="2" charset="-78"/>
                <a:cs typeface="Sakkal Majalla" panose="02000000000000000000" pitchFamily="2" charset="-78"/>
              </a:rPr>
              <a:t>صدور أسئلة اختبارات (</a:t>
            </a:r>
            <a:r>
              <a:rPr lang="en-US" sz="900" b="1">
                <a:solidFill>
                  <a:srgbClr val="22608F"/>
                </a:solidFill>
                <a:latin typeface="Sakkal Majalla" panose="02000000000000000000" pitchFamily="2" charset="-78"/>
                <a:cs typeface="Sakkal Majalla" panose="02000000000000000000" pitchFamily="2" charset="-78"/>
              </a:rPr>
              <a:t>MCAS</a:t>
            </a:r>
            <a:r>
              <a:rPr lang="ar-EG" sz="900" b="1">
                <a:solidFill>
                  <a:srgbClr val="22608F"/>
                </a:solidFill>
                <a:latin typeface="Sakkal Majalla" panose="02000000000000000000" pitchFamily="2" charset="-78"/>
                <a:cs typeface="Sakkal Majalla" panose="02000000000000000000" pitchFamily="2" charset="-78"/>
              </a:rPr>
              <a:t>) واختبارات الممارسة</a:t>
            </a: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تصدر إدارة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DESE</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 دوريًا أسئلة اختبارات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MCAS</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 وأعمال الطلاب.</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 </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وهناك أيضًا اختبارات ممارسة لكل مادة.</a:t>
            </a:r>
          </a:p>
          <a:p>
            <a:endParaRPr lang="ar-EG" sz="8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ar-EG" sz="900" b="1">
                <a:solidFill>
                  <a:srgbClr val="22608F"/>
                </a:solidFill>
                <a:latin typeface="Sakkal Majalla" panose="02000000000000000000" pitchFamily="2" charset="-78"/>
                <a:cs typeface="Sakkal Majalla" panose="02000000000000000000" pitchFamily="2" charset="-78"/>
              </a:rPr>
              <a:t>قوالب تقارير اختبارات (</a:t>
            </a:r>
            <a:r>
              <a:rPr lang="en-US" sz="900" b="1">
                <a:solidFill>
                  <a:srgbClr val="22608F"/>
                </a:solidFill>
                <a:latin typeface="Sakkal Majalla" panose="02000000000000000000" pitchFamily="2" charset="-78"/>
                <a:cs typeface="Sakkal Majalla" panose="02000000000000000000" pitchFamily="2" charset="-78"/>
              </a:rPr>
              <a:t>MCAS</a:t>
            </a:r>
            <a:r>
              <a:rPr lang="ar-EG" sz="900" b="1">
                <a:solidFill>
                  <a:srgbClr val="22608F"/>
                </a:solidFill>
                <a:latin typeface="Sakkal Majalla" panose="02000000000000000000" pitchFamily="2" charset="-78"/>
                <a:cs typeface="Sakkal Majalla" panose="02000000000000000000" pitchFamily="2" charset="-78"/>
              </a:rPr>
              <a:t> المترجمة</a:t>
            </a: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تعرض هذه القوالب النص الإنجليزي للتقرير (ولكنها لا تحتوي على بيانات الطلاب) مع ترجمتها إلى أكثر 15 لغة انتشارًا في الولاية وفقًا لعدد متعلمي اللغة الإنجليزية.</a:t>
            </a:r>
          </a:p>
          <a:p>
            <a:endParaRPr lang="ar-EG" sz="8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موارد الاختبارات البديلة (</a:t>
            </a:r>
            <a:r>
              <a:rPr lang="en-US" dirty="0">
                <a:solidFill>
                  <a:schemeClr val="bg1"/>
                </a:solidFill>
                <a:latin typeface="Sakkal Majalla" panose="02000000000000000000" pitchFamily="2" charset="-78"/>
                <a:cs typeface="Sakkal Majalla" panose="02000000000000000000" pitchFamily="2" charset="-78"/>
              </a:rPr>
              <a:t>MCAS-Alt</a:t>
            </a:r>
            <a:r>
              <a:rPr lang="ar-EG" dirty="0">
                <a:solidFill>
                  <a:schemeClr val="bg1"/>
                </a:solidFill>
                <a:latin typeface="Sakkal Majalla" panose="02000000000000000000" pitchFamily="2" charset="-78"/>
                <a:cs typeface="Sakkal Majalla" panose="02000000000000000000" pitchFamily="2" charset="-78"/>
              </a:rPr>
              <a:t>)</a:t>
            </a:r>
          </a:p>
        </p:txBody>
      </p:sp>
      <p:pic>
        <p:nvPicPr>
          <p:cNvPr id="12" name="Picture 11" descr="لقطة شاشة تعرض الروابط والمعلومات التي يمكنك من خلالها معرفة المزيد من المعلومات عن التقييمات البديلة في نظام (MCAS Alt) ونتائجها.">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ar-EG" sz="800" b="1">
                <a:solidFill>
                  <a:srgbClr val="22608F"/>
                </a:solidFill>
                <a:latin typeface="Sakkal Majalla" panose="02000000000000000000" pitchFamily="2" charset="-78"/>
                <a:cs typeface="Sakkal Majalla" panose="02000000000000000000" pitchFamily="2" charset="-78"/>
              </a:rPr>
              <a:t>اللغة الإسبانية</a:t>
            </a: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230832"/>
          </a:xfrm>
          <a:prstGeom prst="rect">
            <a:avLst/>
          </a:prstGeom>
          <a:noFill/>
          <a:ln>
            <a:noFill/>
          </a:ln>
        </p:spPr>
        <p:txBody>
          <a:bodyPr wrap="square" rtlCol="0">
            <a:spAutoFit/>
          </a:bodyPr>
          <a:lstStyle/>
          <a:p>
            <a:r>
              <a:rPr lang="ar-EG" sz="900">
                <a:latin typeface="Sakkal Majalla" panose="02000000000000000000" pitchFamily="2" charset="-78"/>
                <a:cs typeface="Sakkal Majalla" panose="02000000000000000000" pitchFamily="2" charset="-78"/>
              </a:rPr>
              <a:t>إدارة التعليم الابتدائي والثانوي</a:t>
            </a: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215444"/>
          </a:xfrm>
          <a:prstGeom prst="rect">
            <a:avLst/>
          </a:prstGeom>
          <a:noFill/>
          <a:ln>
            <a:noFill/>
          </a:ln>
        </p:spPr>
        <p:txBody>
          <a:bodyPr wrap="square" rtlCol="0">
            <a:spAutoFit/>
          </a:bodyPr>
          <a:lstStyle/>
          <a:p>
            <a:r>
              <a:rPr lang="ar-EG" sz="800" b="1">
                <a:solidFill>
                  <a:srgbClr val="22608F"/>
                </a:solidFill>
                <a:latin typeface="Sakkal Majalla" panose="02000000000000000000" pitchFamily="2" charset="-78"/>
                <a:cs typeface="Sakkal Majalla" panose="02000000000000000000" pitchFamily="2" charset="-78"/>
              </a:rPr>
              <a:t>تاريخ الاختبارات</a:t>
            </a: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215444"/>
          </a:xfrm>
          <a:prstGeom prst="rect">
            <a:avLst/>
          </a:prstGeom>
          <a:solidFill>
            <a:srgbClr val="F9F9F9"/>
          </a:solidFill>
          <a:ln>
            <a:noFill/>
          </a:ln>
        </p:spPr>
        <p:txBody>
          <a:bodyPr wrap="square" rtlCol="0">
            <a:spAutoFit/>
          </a:bodyPr>
          <a:lstStyle/>
          <a:p>
            <a:r>
              <a:rPr lang="ar-EG" sz="800" b="1" dirty="0">
                <a:solidFill>
                  <a:srgbClr val="22608F"/>
                </a:solidFill>
                <a:latin typeface="Sakkal Majalla" panose="02000000000000000000" pitchFamily="2" charset="-78"/>
                <a:cs typeface="Sakkal Majalla" panose="02000000000000000000" pitchFamily="2" charset="-78"/>
              </a:rPr>
              <a:t>نتائج الاختبارات</a:t>
            </a: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ar-EG" sz="800" b="1" u="sng">
                <a:solidFill>
                  <a:srgbClr val="6B6B6B"/>
                </a:solidFill>
                <a:latin typeface="Sakkal Majalla" panose="02000000000000000000" pitchFamily="2" charset="-78"/>
                <a:cs typeface="Sakkal Majalla" panose="02000000000000000000" pitchFamily="2" charset="-78"/>
              </a:rPr>
              <a:t>الموارد</a:t>
            </a: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53916"/>
          </a:xfrm>
          <a:prstGeom prst="rect">
            <a:avLst/>
          </a:prstGeom>
          <a:solidFill>
            <a:srgbClr val="F9F9F9"/>
          </a:solidFill>
          <a:ln>
            <a:noFill/>
          </a:ln>
        </p:spPr>
        <p:txBody>
          <a:bodyPr wrap="square" rtlCol="0">
            <a:spAutoFit/>
          </a:bodyPr>
          <a:lstStyle/>
          <a:p>
            <a:r>
              <a:rPr lang="ar-EG" sz="1050">
                <a:solidFill>
                  <a:schemeClr val="tx1">
                    <a:lumMod val="85000"/>
                    <a:lumOff val="15000"/>
                  </a:schemeClr>
                </a:solidFill>
                <a:latin typeface="Sakkal Majalla" panose="02000000000000000000" pitchFamily="2" charset="-78"/>
                <a:cs typeface="Sakkal Majalla" panose="02000000000000000000" pitchFamily="2" charset="-78"/>
              </a:rPr>
              <a:t>موارد الاختبارات البديلة (</a:t>
            </a:r>
            <a:r>
              <a:rPr lang="en-US" sz="1050">
                <a:solidFill>
                  <a:schemeClr val="tx1">
                    <a:lumMod val="85000"/>
                    <a:lumOff val="15000"/>
                  </a:schemeClr>
                </a:solidFill>
                <a:latin typeface="Sakkal Majalla" panose="02000000000000000000" pitchFamily="2" charset="-78"/>
                <a:cs typeface="Sakkal Majalla" panose="02000000000000000000" pitchFamily="2" charset="-78"/>
              </a:rPr>
              <a:t>MCAS-Alt</a:t>
            </a:r>
            <a:r>
              <a:rPr lang="ar-EG" sz="1050">
                <a:solidFill>
                  <a:schemeClr val="tx1">
                    <a:lumMod val="85000"/>
                    <a:lumOff val="15000"/>
                  </a:schemeClr>
                </a:solidFill>
                <a:latin typeface="Sakkal Majalla" panose="02000000000000000000" pitchFamily="2" charset="-78"/>
                <a:cs typeface="Sakkal Majalla" panose="02000000000000000000" pitchFamily="2" charset="-78"/>
              </a:rPr>
              <a:t>)</a:t>
            </a:r>
            <a:r>
              <a:rPr lang="en-US" sz="1050">
                <a:solidFill>
                  <a:schemeClr val="tx1">
                    <a:lumMod val="85000"/>
                    <a:lumOff val="15000"/>
                  </a:schemeClr>
                </a:solidFill>
                <a:latin typeface="Sakkal Majalla" panose="02000000000000000000" pitchFamily="2" charset="-78"/>
                <a:cs typeface="Sakkal Majalla" panose="02000000000000000000" pitchFamily="2" charset="-78"/>
              </a:rPr>
              <a: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068033" cy="230832"/>
          </a:xfrm>
          <a:prstGeom prst="rect">
            <a:avLst/>
          </a:prstGeom>
          <a:solidFill>
            <a:srgbClr val="F9F9F9"/>
          </a:solidFill>
          <a:ln>
            <a:noFill/>
          </a:ln>
        </p:spPr>
        <p:txBody>
          <a:bodyPr wrap="square" rtlCol="0">
            <a:spAutoFit/>
          </a:bodyPr>
          <a:lstStyle/>
          <a:p>
            <a:r>
              <a:rPr lang="ar-EG" sz="900" b="1" dirty="0">
                <a:solidFill>
                  <a:srgbClr val="22608F"/>
                </a:solidFill>
                <a:latin typeface="Sakkal Majalla" panose="02000000000000000000" pitchFamily="2" charset="-78"/>
                <a:cs typeface="Sakkal Majalla" panose="02000000000000000000" pitchFamily="2" charset="-78"/>
              </a:rPr>
              <a:t>موارد الاختبارات البديلة (</a:t>
            </a:r>
            <a:r>
              <a:rPr lang="en-US" sz="900" b="1" dirty="0">
                <a:solidFill>
                  <a:srgbClr val="22608F"/>
                </a:solidFill>
                <a:latin typeface="Sakkal Majalla" panose="02000000000000000000" pitchFamily="2" charset="-78"/>
                <a:cs typeface="Sakkal Majalla" panose="02000000000000000000" pitchFamily="2" charset="-78"/>
              </a:rPr>
              <a:t>MCAS-Alt</a:t>
            </a:r>
            <a:r>
              <a:rPr lang="ar-EG" sz="900" b="1" dirty="0">
                <a:solidFill>
                  <a:srgbClr val="22608F"/>
                </a:solidFill>
                <a:latin typeface="Sakkal Majalla" panose="02000000000000000000" pitchFamily="2" charset="-78"/>
                <a:cs typeface="Sakkal Majalla" panose="02000000000000000000" pitchFamily="2" charset="-78"/>
              </a:rPr>
              <a:t>) للأسر</a:t>
            </a: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5444"/>
          </a:xfrm>
          <a:prstGeom prst="rect">
            <a:avLst/>
          </a:prstGeom>
          <a:solidFill>
            <a:srgbClr val="F9F9F9"/>
          </a:solidFill>
          <a:ln>
            <a:noFill/>
          </a:ln>
        </p:spPr>
        <p:txBody>
          <a:bodyPr wrap="square" rtlCol="0">
            <a:spAutoFit/>
          </a:bodyPr>
          <a:lstStyle/>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اطَّلع على موارد عن الاختبارات البديلة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MCAS-Alt</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 على الموقع الإلكتروني لإدارة (</a:t>
            </a:r>
            <a:r>
              <a:rPr lang="en-US" sz="800" dirty="0">
                <a:solidFill>
                  <a:schemeClr val="tx1">
                    <a:lumMod val="85000"/>
                    <a:lumOff val="15000"/>
                  </a:schemeClr>
                </a:solidFill>
                <a:latin typeface="Sakkal Majalla" panose="02000000000000000000" pitchFamily="2" charset="-78"/>
                <a:cs typeface="Sakkal Majalla" panose="02000000000000000000" pitchFamily="2" charset="-78"/>
              </a:rPr>
              <a:t>DESE</a:t>
            </a:r>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ar-EG" sz="900" b="1" dirty="0">
                <a:solidFill>
                  <a:srgbClr val="22608F"/>
                </a:solidFill>
                <a:latin typeface="Sakkal Majalla" panose="02000000000000000000" pitchFamily="2" charset="-78"/>
                <a:cs typeface="Sakkal Majalla" panose="02000000000000000000" pitchFamily="2" charset="-78"/>
              </a:rPr>
              <a:t>قوالب تقارير الاختبارات البديلة (</a:t>
            </a:r>
            <a:r>
              <a:rPr lang="en-US" sz="900" b="1" dirty="0">
                <a:solidFill>
                  <a:srgbClr val="22608F"/>
                </a:solidFill>
                <a:latin typeface="Sakkal Majalla" panose="02000000000000000000" pitchFamily="2" charset="-78"/>
                <a:cs typeface="Sakkal Majalla" panose="02000000000000000000" pitchFamily="2" charset="-78"/>
              </a:rPr>
              <a:t>MCAS-Alt</a:t>
            </a:r>
            <a:r>
              <a:rPr lang="ar-EG" sz="900" b="1" dirty="0">
                <a:solidFill>
                  <a:srgbClr val="22608F"/>
                </a:solidFill>
                <a:latin typeface="Sakkal Majalla" panose="02000000000000000000" pitchFamily="2" charset="-78"/>
                <a:cs typeface="Sakkal Majalla" panose="02000000000000000000" pitchFamily="2" charset="-78"/>
              </a:rPr>
              <a:t>) المترجمة</a:t>
            </a:r>
            <a:r>
              <a:rPr lang="en-US" sz="900" b="1" dirty="0">
                <a:solidFill>
                  <a:srgbClr val="22608F"/>
                </a:solidFill>
                <a:latin typeface="Sakkal Majalla" panose="02000000000000000000" pitchFamily="2" charset="-78"/>
                <a:cs typeface="Sakkal Majalla" panose="02000000000000000000" pitchFamily="2" charset="-78"/>
              </a:rPr>
              <a:t>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تعرض هذه القوالب النص الإنجليزي للتقرير (ولكنها لا تحتوي على بيانات الطلاب) مع ترجمتها إلى أكثر 15 لغة انتشارًا في الولاية وفقًا لعدد متعلمي اللغة الإنجليزية</a:t>
            </a:r>
          </a:p>
          <a:p>
            <a:r>
              <a:rPr lang="ar-EG" sz="800" dirty="0">
                <a:solidFill>
                  <a:schemeClr val="tx1">
                    <a:lumMod val="85000"/>
                    <a:lumOff val="15000"/>
                  </a:schemeClr>
                </a:solidFill>
                <a:latin typeface="Sakkal Majalla" panose="02000000000000000000" pitchFamily="2" charset="-78"/>
                <a:cs typeface="Sakkal Majalla" panose="02000000000000000000" pitchFamily="2" charset="-78"/>
              </a:rPr>
              <a:t>.</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25</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ar-EG" sz="800" b="1">
                <a:solidFill>
                  <a:srgbClr val="22608F"/>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البدء:</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(تابع) المستخدمون الجدد</a:t>
            </a:r>
          </a:p>
        </p:txBody>
      </p:sp>
      <p:pic>
        <p:nvPicPr>
          <p:cNvPr id="7" name="Picture 6" descr="لقطة شاشة لخطوات إنشاء حساب على بوابة الأسرة عبر إدخال البريد الإلكتروني وإنشاء كلمة مرور وتحديد مربع للإشارة إلى أنك قرأت اتفاقية الخصوصية المعروضة على الشاشة وتوافق عليها. ">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2151322" cy="261610"/>
          </a:xfrm>
          <a:prstGeom prst="rect">
            <a:avLst/>
          </a:prstGeom>
          <a:noFill/>
          <a:ln>
            <a:noFill/>
          </a:ln>
        </p:spPr>
        <p:txBody>
          <a:bodyPr wrap="square" rtlCol="0">
            <a:spAutoFit/>
          </a:bodyPr>
          <a:lstStyle/>
          <a:p>
            <a:r>
              <a:rPr lang="ar-EG" sz="1100">
                <a:latin typeface="Sakkal Majalla" panose="02000000000000000000" pitchFamily="2" charset="-78"/>
                <a:cs typeface="Sakkal Majalla" panose="02000000000000000000" pitchFamily="2" charset="-78"/>
              </a:rPr>
              <a:t>إدارة التعليم الابتدائي والثانوي</a:t>
            </a: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ar-EG" sz="1050" b="1" i="1">
                <a:solidFill>
                  <a:srgbClr val="224781"/>
                </a:solidFill>
                <a:latin typeface="Sakkal Majalla" panose="02000000000000000000" pitchFamily="2" charset="-78"/>
                <a:cs typeface="Sakkal Majalla" panose="02000000000000000000" pitchFamily="2" charset="-78"/>
              </a:rPr>
              <a:t>سجِّل الدخول للاطلاع على نتائج الطالب في اختبارات (</a:t>
            </a:r>
            <a:r>
              <a:rPr lang="en-US" sz="1050" b="1" i="1">
                <a:solidFill>
                  <a:srgbClr val="224781"/>
                </a:solidFill>
                <a:latin typeface="Sakkal Majalla" panose="02000000000000000000" pitchFamily="2" charset="-78"/>
                <a:cs typeface="Sakkal Majalla" panose="02000000000000000000" pitchFamily="2" charset="-78"/>
              </a:rPr>
              <a:t>MCAS</a:t>
            </a:r>
            <a:r>
              <a:rPr lang="ar-EG" sz="1050" b="1" i="1">
                <a:solidFill>
                  <a:srgbClr val="224781"/>
                </a:solidFill>
                <a:latin typeface="Sakkal Majalla" panose="02000000000000000000" pitchFamily="2" charset="-78"/>
                <a:cs typeface="Sakkal Majalla" panose="02000000000000000000" pitchFamily="2" charset="-78"/>
              </a:rPr>
              <a:t>)</a:t>
            </a: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ar-EG" sz="900">
                <a:solidFill>
                  <a:srgbClr val="224781"/>
                </a:solidFill>
                <a:latin typeface="Sakkal Majalla" panose="02000000000000000000" pitchFamily="2" charset="-78"/>
                <a:cs typeface="Sakkal Majalla" panose="02000000000000000000" pitchFamily="2" charset="-78"/>
              </a:rPr>
              <a:t>اللغة الإسبانية</a:t>
            </a: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1870243" cy="338554"/>
          </a:xfrm>
          <a:prstGeom prst="rect">
            <a:avLst/>
          </a:prstGeom>
          <a:solidFill>
            <a:srgbClr val="F9F9F9"/>
          </a:solidFill>
          <a:ln>
            <a:noFill/>
          </a:ln>
        </p:spPr>
        <p:txBody>
          <a:bodyPr wrap="square" rtlCol="0">
            <a:spAutoFit/>
          </a:bodyPr>
          <a:lstStyle/>
          <a:p>
            <a:r>
              <a:rPr lang="ar-EG" sz="1600">
                <a:solidFill>
                  <a:srgbClr val="224781"/>
                </a:solidFill>
                <a:latin typeface="Sakkal Majalla" panose="02000000000000000000" pitchFamily="2" charset="-78"/>
                <a:cs typeface="Sakkal Majalla" panose="02000000000000000000" pitchFamily="2" charset="-78"/>
              </a:rPr>
              <a:t>المستخدمون الجدد</a:t>
            </a: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ar-EG" sz="1000">
                <a:solidFill>
                  <a:schemeClr val="bg2">
                    <a:lumMod val="25000"/>
                  </a:schemeClr>
                </a:solidFill>
                <a:latin typeface="Sakkal Majalla" panose="02000000000000000000" pitchFamily="2" charset="-78"/>
                <a:cs typeface="Sakkal Majalla" panose="02000000000000000000" pitchFamily="2" charset="-78"/>
              </a:rPr>
              <a:t>أدخل بريدًا إلكترونيًا وكلمة المرور للتسجيل.</a:t>
            </a:r>
          </a:p>
          <a:p>
            <a:r>
              <a:rPr lang="ar-EG" sz="1000">
                <a:solidFill>
                  <a:schemeClr val="bg2">
                    <a:lumMod val="25000"/>
                  </a:schemeClr>
                </a:solidFill>
                <a:latin typeface="Sakkal Majalla" panose="02000000000000000000" pitchFamily="2" charset="-78"/>
                <a:cs typeface="Sakkal Majalla" panose="02000000000000000000" pitchFamily="2" charset="-78"/>
              </a:rPr>
              <a:t>ستعتمد على هذا البريد الإلكتروني وكلمة المرور لاحقًا عند تسجيل الدخول في المرات القادمة</a:t>
            </a:r>
            <a:r>
              <a:rPr lang="en-US" sz="1000">
                <a:solidFill>
                  <a:schemeClr val="bg2">
                    <a:lumMod val="25000"/>
                  </a:schemeClr>
                </a:solidFill>
                <a:latin typeface="Sakkal Majalla" panose="02000000000000000000" pitchFamily="2" charset="-78"/>
                <a:cs typeface="Sakkal Majalla" panose="02000000000000000000" pitchFamily="2" charset="-78"/>
              </a:rPr>
              <a:t> </a:t>
            </a: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أنشئ حسابًا جديدًا باستخدام </a:t>
            </a:r>
            <a:r>
              <a:rPr lang="ar-EG" b="1" dirty="0">
                <a:solidFill>
                  <a:schemeClr val="bg1"/>
                </a:solidFill>
                <a:latin typeface="Sakkal Majalla" panose="02000000000000000000" pitchFamily="2" charset="-78"/>
                <a:cs typeface="Sakkal Majalla" panose="02000000000000000000" pitchFamily="2" charset="-78"/>
              </a:rPr>
              <a:t>بريدك الإلكتروني</a:t>
            </a:r>
            <a:r>
              <a:rPr lang="en-US" dirty="0">
                <a:solidFill>
                  <a:schemeClr val="bg1"/>
                </a:solidFill>
                <a:latin typeface="Sakkal Majalla" panose="02000000000000000000" pitchFamily="2" charset="-78"/>
                <a:cs typeface="Sakkal Majalla" panose="02000000000000000000" pitchFamily="2" charset="-78"/>
              </a:rPr>
              <a:t> </a:t>
            </a:r>
            <a:r>
              <a:rPr lang="ar-EG" b="1" dirty="0">
                <a:solidFill>
                  <a:schemeClr val="bg1"/>
                </a:solidFill>
                <a:latin typeface="Sakkal Majalla" panose="02000000000000000000" pitchFamily="2" charset="-78"/>
                <a:cs typeface="Sakkal Majalla" panose="02000000000000000000" pitchFamily="2" charset="-78"/>
              </a:rPr>
              <a:t>وكلمة المرور</a:t>
            </a:r>
            <a:r>
              <a:rPr lang="ar-EG" dirty="0">
                <a:solidFill>
                  <a:schemeClr val="bg1"/>
                </a:solidFill>
                <a:latin typeface="Sakkal Majalla" panose="02000000000000000000" pitchFamily="2" charset="-78"/>
                <a:cs typeface="Sakkal Majalla" panose="02000000000000000000" pitchFamily="2" charset="-78"/>
              </a:rPr>
              <a:t>.</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بريدك الإلكتروني:</a:t>
            </a: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بريدك الإلكتروني</a:t>
            </a: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3693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رسالة التأكيد الإلكترونية:</a:t>
            </a: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رسالة التأكيد الإلكترونية</a:t>
            </a: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كلمة المرور:</a:t>
            </a: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260202" cy="230832"/>
          </a:xfrm>
          <a:prstGeom prst="rect">
            <a:avLst/>
          </a:prstGeom>
          <a:solidFill>
            <a:srgbClr val="FFFFFF"/>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كلمة مرورك</a:t>
            </a: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يجب ألا تقل عن 8 خانات، وأن تتضمن:</a:t>
            </a:r>
            <a:r>
              <a:rPr lang="en-US" sz="700">
                <a:solidFill>
                  <a:schemeClr val="bg2">
                    <a:lumMod val="25000"/>
                  </a:schemeClr>
                </a:solidFill>
                <a:latin typeface="Sakkal Majalla" panose="02000000000000000000" pitchFamily="2" charset="-78"/>
                <a:cs typeface="Sakkal Majalla" panose="02000000000000000000" pitchFamily="2" charset="-78"/>
              </a:rPr>
              <a:t> </a:t>
            </a:r>
            <a:r>
              <a:rPr lang="ar-EG" sz="700">
                <a:solidFill>
                  <a:schemeClr val="bg2">
                    <a:lumMod val="25000"/>
                  </a:schemeClr>
                </a:solidFill>
                <a:latin typeface="Sakkal Majalla" panose="02000000000000000000" pitchFamily="2" charset="-78"/>
                <a:cs typeface="Sakkal Majalla" panose="02000000000000000000" pitchFamily="2" charset="-78"/>
              </a:rPr>
              <a:t>حرفًا كبيرًا واحدًا (</a:t>
            </a:r>
            <a:r>
              <a:rPr lang="en-US" sz="700">
                <a:solidFill>
                  <a:schemeClr val="bg2">
                    <a:lumMod val="25000"/>
                  </a:schemeClr>
                </a:solidFill>
                <a:latin typeface="Sakkal Majalla" panose="02000000000000000000" pitchFamily="2" charset="-78"/>
                <a:cs typeface="Sakkal Majalla" panose="02000000000000000000" pitchFamily="2" charset="-78"/>
              </a:rPr>
              <a:t>Uppercase</a:t>
            </a:r>
            <a:r>
              <a:rPr lang="ar-EG" sz="700">
                <a:solidFill>
                  <a:schemeClr val="bg2">
                    <a:lumMod val="25000"/>
                  </a:schemeClr>
                </a:solidFill>
                <a:latin typeface="Sakkal Majalla" panose="02000000000000000000" pitchFamily="2" charset="-78"/>
                <a:cs typeface="Sakkal Majalla" panose="02000000000000000000" pitchFamily="2" charset="-78"/>
              </a:rPr>
              <a:t>) ورقمًا واحدًا وحرفًا صغيرًا واحدًا (</a:t>
            </a:r>
            <a:r>
              <a:rPr lang="en-US" sz="700">
                <a:solidFill>
                  <a:schemeClr val="bg2">
                    <a:lumMod val="25000"/>
                  </a:schemeClr>
                </a:solidFill>
                <a:latin typeface="Sakkal Majalla" panose="02000000000000000000" pitchFamily="2" charset="-78"/>
                <a:cs typeface="Sakkal Majalla" panose="02000000000000000000" pitchFamily="2" charset="-78"/>
              </a:rPr>
              <a:t>Lowercase</a:t>
            </a:r>
            <a:r>
              <a:rPr lang="ar-EG" sz="700">
                <a:solidFill>
                  <a:schemeClr val="bg2">
                    <a:lumMod val="25000"/>
                  </a:schemeClr>
                </a:solidFill>
                <a:latin typeface="Sakkal Majalla" panose="02000000000000000000" pitchFamily="2" charset="-78"/>
                <a:cs typeface="Sakkal Majalla" panose="02000000000000000000" pitchFamily="2" charset="-78"/>
              </a:rPr>
              <a:t>) ورمزًا خاصًا واحدًا.</a:t>
            </a:r>
            <a:r>
              <a:rPr lang="en-US" sz="700">
                <a:solidFill>
                  <a:schemeClr val="bg2">
                    <a:lumMod val="25000"/>
                  </a:schemeClr>
                </a:solidFill>
                <a:latin typeface="Sakkal Majalla" panose="02000000000000000000" pitchFamily="2" charset="-78"/>
                <a:cs typeface="Sakkal Majalla" panose="02000000000000000000" pitchFamily="2" charset="-78"/>
              </a:rPr>
              <a:t> </a:t>
            </a: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قرأتُ اتفاقية الخصوصية، وأوافق على شروطها وأحكامها.</a:t>
            </a: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يُرجى قراءة اتفاقية الخصوصية.</a:t>
            </a:r>
            <a:r>
              <a:rPr lang="en-US"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ضع علامة في المربع المخصص ثم اضغط على زر </a:t>
            </a:r>
            <a:r>
              <a:rPr lang="ar-EG" b="1" dirty="0">
                <a:solidFill>
                  <a:schemeClr val="bg1"/>
                </a:solidFill>
                <a:latin typeface="Sakkal Majalla" panose="02000000000000000000" pitchFamily="2" charset="-78"/>
                <a:cs typeface="Sakkal Majalla" panose="02000000000000000000" pitchFamily="2" charset="-78"/>
              </a:rPr>
              <a:t>تسجيل</a:t>
            </a:r>
            <a:r>
              <a:rPr lang="ar-EG" dirty="0">
                <a:solidFill>
                  <a:schemeClr val="bg1"/>
                </a:solidFill>
                <a:latin typeface="Sakkal Majalla" panose="02000000000000000000" pitchFamily="2" charset="-78"/>
                <a:cs typeface="Sakkal Majalla" panose="02000000000000000000" pitchFamily="2" charset="-78"/>
              </a:rPr>
              <a:t>.</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ar-EG" sz="1000">
                <a:solidFill>
                  <a:srgbClr val="224781"/>
                </a:solidFill>
                <a:latin typeface="Sakkal Majalla" panose="02000000000000000000" pitchFamily="2" charset="-78"/>
                <a:cs typeface="Sakkal Majalla" panose="02000000000000000000" pitchFamily="2" charset="-78"/>
              </a:rPr>
              <a:t>إلغاء</a:t>
            </a: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ar-EG" sz="900">
                <a:solidFill>
                  <a:schemeClr val="bg1"/>
                </a:solidFill>
                <a:latin typeface="Sakkal Majalla" panose="02000000000000000000" pitchFamily="2" charset="-78"/>
                <a:cs typeface="Sakkal Majalla" panose="02000000000000000000" pitchFamily="2" charset="-78"/>
              </a:rPr>
              <a:t>تسجيل</a:t>
            </a: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r>
              <a:rPr lang="ar-EG" sz="1200">
                <a:solidFill>
                  <a:srgbClr val="224781"/>
                </a:solidFill>
                <a:latin typeface="Sakkal Majalla" panose="02000000000000000000" pitchFamily="2" charset="-78"/>
                <a:cs typeface="Sakkal Majalla" panose="02000000000000000000" pitchFamily="2" charset="-78"/>
              </a:rPr>
              <a:t>اتفاقية الخصوصية</a:t>
            </a: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729264" cy="2529923"/>
          </a:xfrm>
          <a:prstGeom prst="rect">
            <a:avLst/>
          </a:prstGeom>
          <a:solidFill>
            <a:srgbClr val="F9F9F9"/>
          </a:solidFill>
          <a:ln>
            <a:noFill/>
          </a:ln>
        </p:spPr>
        <p:txBody>
          <a:bodyPr wrap="square" rtlCol="0">
            <a:spAutoFit/>
          </a:bodyPr>
          <a:lstStyle/>
          <a:p>
            <a:pPr>
              <a:lnSpc>
                <a:spcPct val="110000"/>
              </a:lnSpc>
            </a:pPr>
            <a:r>
              <a:rPr lang="ar-EG" sz="1200" dirty="0">
                <a:solidFill>
                  <a:schemeClr val="bg2">
                    <a:lumMod val="25000"/>
                  </a:schemeClr>
                </a:solidFill>
                <a:latin typeface="Sakkal Majalla" panose="02000000000000000000" pitchFamily="2" charset="-78"/>
                <a:cs typeface="Sakkal Majalla" panose="02000000000000000000" pitchFamily="2" charset="-78"/>
              </a:rPr>
              <a:t>تقدم بوابة الأسر وسيلة إلكترونية وآمنة للاطلاع على أداء الطلاب في تقييمات الولاية.</a:t>
            </a:r>
            <a:r>
              <a:rPr lang="en-US" sz="1200" dirty="0">
                <a:solidFill>
                  <a:schemeClr val="bg2">
                    <a:lumMod val="25000"/>
                  </a:schemeClr>
                </a:solidFill>
                <a:latin typeface="Sakkal Majalla" panose="02000000000000000000" pitchFamily="2" charset="-78"/>
                <a:cs typeface="Sakkal Majalla" panose="02000000000000000000" pitchFamily="2" charset="-78"/>
              </a:rPr>
              <a:t> </a:t>
            </a:r>
            <a:r>
              <a:rPr lang="ar-EG" sz="1200" dirty="0">
                <a:solidFill>
                  <a:schemeClr val="bg2">
                    <a:lumMod val="25000"/>
                  </a:schemeClr>
                </a:solidFill>
                <a:latin typeface="Sakkal Majalla" panose="02000000000000000000" pitchFamily="2" charset="-78"/>
                <a:cs typeface="Sakkal Majalla" panose="02000000000000000000" pitchFamily="2" charset="-78"/>
              </a:rPr>
              <a:t>هذه البوابة مُخصَّصة لأولياء أمور الطلاب أو الأوصياء القانونيين على الطلاب.</a:t>
            </a:r>
            <a:r>
              <a:rPr lang="en-US" sz="1200" dirty="0">
                <a:solidFill>
                  <a:schemeClr val="bg2">
                    <a:lumMod val="25000"/>
                  </a:schemeClr>
                </a:solidFill>
                <a:latin typeface="Sakkal Majalla" panose="02000000000000000000" pitchFamily="2" charset="-78"/>
                <a:cs typeface="Sakkal Majalla" panose="02000000000000000000" pitchFamily="2" charset="-78"/>
              </a:rPr>
              <a:t> </a:t>
            </a:r>
            <a:r>
              <a:rPr lang="ar-EG" sz="1200" dirty="0">
                <a:solidFill>
                  <a:schemeClr val="bg2">
                    <a:lumMod val="25000"/>
                  </a:schemeClr>
                </a:solidFill>
                <a:latin typeface="Sakkal Majalla" panose="02000000000000000000" pitchFamily="2" charset="-78"/>
                <a:cs typeface="Sakkal Majalla" panose="02000000000000000000" pitchFamily="2" charset="-78"/>
              </a:rPr>
              <a:t>ولا يُسمَح للأفراد الأقل من 14 عامًا بالتسجيل في هذه البوابة.</a:t>
            </a:r>
            <a:r>
              <a:rPr lang="en-US" sz="1200" dirty="0">
                <a:solidFill>
                  <a:schemeClr val="bg2">
                    <a:lumMod val="25000"/>
                  </a:schemeClr>
                </a:solidFill>
                <a:latin typeface="Sakkal Majalla" panose="02000000000000000000" pitchFamily="2" charset="-78"/>
                <a:cs typeface="Sakkal Majalla" panose="02000000000000000000" pitchFamily="2" charset="-78"/>
              </a:rPr>
              <a:t> </a:t>
            </a:r>
          </a:p>
          <a:p>
            <a:pPr>
              <a:lnSpc>
                <a:spcPct val="110000"/>
              </a:lnSpc>
            </a:pPr>
            <a:endParaRPr lang="en-US" sz="1200" dirty="0">
              <a:solidFill>
                <a:schemeClr val="bg2">
                  <a:lumMod val="25000"/>
                </a:schemeClr>
              </a:solidFill>
              <a:latin typeface="Sakkal Majalla" panose="02000000000000000000" pitchFamily="2" charset="-78"/>
              <a:cs typeface="Sakkal Majalla" panose="02000000000000000000" pitchFamily="2" charset="-78"/>
            </a:endParaRPr>
          </a:p>
          <a:p>
            <a:pPr marL="171450" indent="-171450">
              <a:lnSpc>
                <a:spcPct val="110000"/>
              </a:lnSpc>
              <a:buFont typeface="Arial" panose="020B0604020202020204" pitchFamily="34" charset="0"/>
              <a:buChar char="•"/>
            </a:pPr>
            <a:r>
              <a:rPr lang="ar-EG" sz="1200" dirty="0">
                <a:solidFill>
                  <a:schemeClr val="bg2">
                    <a:lumMod val="25000"/>
                  </a:schemeClr>
                </a:solidFill>
                <a:latin typeface="Sakkal Majalla" panose="02000000000000000000" pitchFamily="2" charset="-78"/>
                <a:cs typeface="Sakkal Majalla" panose="02000000000000000000" pitchFamily="2" charset="-78"/>
              </a:rPr>
              <a:t>أُقرُّ بأنني ولي أمر الطفل أو الوصي القانوني عليه، وأؤكد أنني أتمتع بالسلطة للحصول على بيانات طفلي التعليمية.</a:t>
            </a:r>
            <a:r>
              <a:rPr lang="en-US" sz="1200" dirty="0">
                <a:solidFill>
                  <a:schemeClr val="bg2">
                    <a:lumMod val="25000"/>
                  </a:schemeClr>
                </a:solidFill>
                <a:latin typeface="Sakkal Majalla" panose="02000000000000000000" pitchFamily="2" charset="-78"/>
                <a:cs typeface="Sakkal Majalla" panose="02000000000000000000" pitchFamily="2" charset="-78"/>
              </a:rPr>
              <a:t> </a:t>
            </a:r>
          </a:p>
          <a:p>
            <a:pPr marL="171450" indent="-171450">
              <a:lnSpc>
                <a:spcPct val="110000"/>
              </a:lnSpc>
              <a:buFont typeface="Arial" panose="020B0604020202020204" pitchFamily="34" charset="0"/>
              <a:buChar char="•"/>
            </a:pPr>
            <a:r>
              <a:rPr lang="ar-EG" sz="1200" dirty="0">
                <a:solidFill>
                  <a:schemeClr val="bg2">
                    <a:lumMod val="25000"/>
                  </a:schemeClr>
                </a:solidFill>
                <a:latin typeface="Sakkal Majalla" panose="02000000000000000000" pitchFamily="2" charset="-78"/>
                <a:cs typeface="Sakkal Majalla" panose="02000000000000000000" pitchFamily="2" charset="-78"/>
              </a:rPr>
              <a:t>أتعهد بإخطار مدرسة طفلي بأي مستجدات توجب تعديل صلاحيات الوصول إلى سجلات الطالب.</a:t>
            </a:r>
            <a:r>
              <a:rPr lang="en-US" sz="1200" dirty="0">
                <a:solidFill>
                  <a:schemeClr val="bg2">
                    <a:lumMod val="25000"/>
                  </a:schemeClr>
                </a:solidFill>
                <a:latin typeface="Sakkal Majalla" panose="02000000000000000000" pitchFamily="2" charset="-78"/>
                <a:cs typeface="Sakkal Majalla" panose="02000000000000000000" pitchFamily="2" charset="-78"/>
              </a:rPr>
              <a:t> </a:t>
            </a:r>
            <a:r>
              <a:rPr lang="ar-EG" sz="1200" dirty="0">
                <a:solidFill>
                  <a:schemeClr val="bg2">
                    <a:lumMod val="25000"/>
                  </a:schemeClr>
                </a:solidFill>
                <a:latin typeface="Sakkal Majalla" panose="02000000000000000000" pitchFamily="2" charset="-78"/>
                <a:cs typeface="Sakkal Majalla" panose="02000000000000000000" pitchFamily="2" charset="-78"/>
              </a:rPr>
              <a:t>وأدرك أيضًا أن إدارة التعليم الابتدائي والثانوي بولاية ماساتشوستس</a:t>
            </a:r>
            <a:r>
              <a:rPr lang="en-US" sz="1200" dirty="0">
                <a:solidFill>
                  <a:schemeClr val="bg2">
                    <a:lumMod val="25000"/>
                  </a:schemeClr>
                </a:solidFill>
                <a:latin typeface="Sakkal Majalla" panose="02000000000000000000" pitchFamily="2" charset="-78"/>
                <a:cs typeface="Sakkal Majalla" panose="02000000000000000000" pitchFamily="2" charset="-78"/>
              </a:rPr>
              <a:t> </a:t>
            </a:r>
          </a:p>
          <a:p>
            <a:pPr marL="171450" indent="-171450">
              <a:lnSpc>
                <a:spcPct val="110000"/>
              </a:lnSpc>
              <a:buFont typeface="Arial" panose="020B0604020202020204" pitchFamily="34" charset="0"/>
              <a:buChar char="•"/>
            </a:pPr>
            <a:endParaRPr lang="en-US" sz="1200" dirty="0">
              <a:solidFill>
                <a:schemeClr val="bg2">
                  <a:lumMod val="25000"/>
                </a:schemeClr>
              </a:solidFill>
              <a:latin typeface="Sakkal Majalla" panose="02000000000000000000" pitchFamily="2" charset="-78"/>
              <a:cs typeface="Sakkal Majalla" panose="02000000000000000000" pitchFamily="2" charset="-78"/>
            </a:endParaRPr>
          </a:p>
          <a:p>
            <a:pPr marL="171450" indent="-171450">
              <a:lnSpc>
                <a:spcPct val="110000"/>
              </a:lnSpc>
              <a:buFont typeface="Arial" panose="020B0604020202020204" pitchFamily="34" charset="0"/>
              <a:buChar char="•"/>
            </a:pPr>
            <a:endParaRPr lang="en-US" sz="1200" dirty="0">
              <a:solidFill>
                <a:schemeClr val="bg2">
                  <a:lumMod val="25000"/>
                </a:schemeClr>
              </a:solidFill>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805797" cy="230832"/>
          </a:xfrm>
          <a:prstGeom prst="rect">
            <a:avLst/>
          </a:prstGeom>
          <a:noFill/>
          <a:ln>
            <a:noFill/>
          </a:ln>
        </p:spPr>
        <p:txBody>
          <a:bodyPr wrap="square" rtlCol="0">
            <a:spAutoFit/>
          </a:bodyPr>
          <a:lstStyle/>
          <a:p>
            <a:r>
              <a:rPr lang="ar-EG" sz="900" dirty="0">
                <a:solidFill>
                  <a:srgbClr val="224781"/>
                </a:solidFill>
                <a:latin typeface="Sakkal Majalla" panose="02000000000000000000" pitchFamily="2" charset="-78"/>
                <a:cs typeface="Sakkal Majalla" panose="02000000000000000000" pitchFamily="2" charset="-78"/>
              </a:rPr>
              <a:t>شروط الاستخدام</a:t>
            </a: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2" y="6227316"/>
            <a:ext cx="834062" cy="230832"/>
          </a:xfrm>
          <a:prstGeom prst="rect">
            <a:avLst/>
          </a:prstGeom>
          <a:noFill/>
          <a:ln>
            <a:noFill/>
          </a:ln>
        </p:spPr>
        <p:txBody>
          <a:bodyPr wrap="square" rtlCol="0">
            <a:spAutoFit/>
          </a:bodyPr>
          <a:lstStyle/>
          <a:p>
            <a:r>
              <a:rPr lang="ar-EG" sz="900" dirty="0">
                <a:solidFill>
                  <a:srgbClr val="224781"/>
                </a:solidFill>
                <a:latin typeface="Sakkal Majalla" panose="02000000000000000000" pitchFamily="2" charset="-78"/>
                <a:cs typeface="Sakkal Majalla" panose="02000000000000000000" pitchFamily="2" charset="-78"/>
              </a:rPr>
              <a:t>سياسة الخصوصية</a:t>
            </a: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C41D0552-FE83-34C6-12D5-09904AC8E909}"/>
              </a:ext>
            </a:extLst>
          </p:cNvPr>
          <p:cNvSpPr txBox="1"/>
          <p:nvPr/>
        </p:nvSpPr>
        <p:spPr>
          <a:xfrm>
            <a:off x="9172473" y="6250471"/>
            <a:ext cx="1079853" cy="230832"/>
          </a:xfrm>
          <a:prstGeom prst="rect">
            <a:avLst/>
          </a:prstGeom>
          <a:noFill/>
          <a:ln>
            <a:noFill/>
          </a:ln>
        </p:spPr>
        <p:txBody>
          <a:bodyPr wrap="square" rtlCol="0">
            <a:spAutoFit/>
          </a:bodyPr>
          <a:lstStyle/>
          <a:p>
            <a:r>
              <a:rPr lang="ar-EG" sz="900" i="1" dirty="0">
                <a:solidFill>
                  <a:srgbClr val="224781"/>
                </a:solidFill>
                <a:latin typeface="Sakkal Majalla" panose="02000000000000000000" pitchFamily="2" charset="-78"/>
                <a:cs typeface="Sakkal Majalla" panose="02000000000000000000" pitchFamily="2" charset="-78"/>
              </a:rPr>
              <a:t>مُشغَّل من</a:t>
            </a: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3</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البدء:</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المستخدمون الحاليون</a:t>
            </a:r>
          </a:p>
        </p:txBody>
      </p:sp>
      <p:pic>
        <p:nvPicPr>
          <p:cNvPr id="4" name="Picture 3" descr="لقطة شاشة للصفحة الرئيسية لبوابة الأسرة توضح أين يستطيع المستخدمون الحاليون تسجيل الدخول إلى البوابة باستخدام عنوان البريد الإلكتروني وكلمة المرور.">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276999"/>
          </a:xfrm>
          <a:prstGeom prst="rect">
            <a:avLst/>
          </a:prstGeom>
          <a:noFill/>
          <a:ln>
            <a:noFill/>
          </a:ln>
        </p:spPr>
        <p:txBody>
          <a:bodyPr wrap="square" rtlCol="0">
            <a:spAutoFit/>
          </a:bodyPr>
          <a:lstStyle/>
          <a:p>
            <a:r>
              <a:rPr lang="ar-EG" sz="1200">
                <a:latin typeface="Sakkal Majalla" panose="02000000000000000000" pitchFamily="2" charset="-78"/>
                <a:cs typeface="Sakkal Majalla" panose="02000000000000000000" pitchFamily="2" charset="-78"/>
              </a:rPr>
              <a:t>إدارة التعليم الابتدائي والثانوي</a:t>
            </a: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ar-EG" sz="1100" b="1" i="1">
                <a:solidFill>
                  <a:srgbClr val="224781"/>
                </a:solidFill>
                <a:latin typeface="Sakkal Majalla" panose="02000000000000000000" pitchFamily="2" charset="-78"/>
                <a:cs typeface="Sakkal Majalla" panose="02000000000000000000" pitchFamily="2" charset="-78"/>
              </a:rPr>
              <a:t>سجِّل الدخول للاطلاع على نتائج الطالب في اختبارات (</a:t>
            </a:r>
            <a:r>
              <a:rPr lang="en-US" sz="1100" b="1" i="1">
                <a:solidFill>
                  <a:srgbClr val="224781"/>
                </a:solidFill>
                <a:latin typeface="Sakkal Majalla" panose="02000000000000000000" pitchFamily="2" charset="-78"/>
                <a:cs typeface="Sakkal Majalla" panose="02000000000000000000" pitchFamily="2" charset="-78"/>
              </a:rPr>
              <a:t>MCAS</a:t>
            </a:r>
            <a:r>
              <a:rPr lang="ar-EG" sz="1100" b="1" i="1">
                <a:solidFill>
                  <a:srgbClr val="224781"/>
                </a:solidFill>
                <a:latin typeface="Sakkal Majalla" panose="02000000000000000000" pitchFamily="2" charset="-78"/>
                <a:cs typeface="Sakkal Majalla" panose="02000000000000000000" pitchFamily="2" charset="-78"/>
              </a:rPr>
              <a:t>)</a:t>
            </a: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ar-EG" sz="1000">
                <a:solidFill>
                  <a:srgbClr val="224781"/>
                </a:solidFill>
                <a:latin typeface="Sakkal Majalla" panose="02000000000000000000" pitchFamily="2" charset="-78"/>
                <a:cs typeface="Sakkal Majalla" panose="02000000000000000000" pitchFamily="2" charset="-78"/>
              </a:rPr>
              <a:t>اللغة الإسبانية</a:t>
            </a: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1870243" cy="369332"/>
          </a:xfrm>
          <a:prstGeom prst="rect">
            <a:avLst/>
          </a:prstGeom>
          <a:solidFill>
            <a:srgbClr val="F9F9F9"/>
          </a:solidFill>
          <a:ln>
            <a:solidFill>
              <a:srgbClr val="F9F9F9"/>
            </a:solidFill>
          </a:ln>
        </p:spPr>
        <p:txBody>
          <a:bodyPr wrap="square" rtlCol="0">
            <a:spAutoFit/>
          </a:bodyPr>
          <a:lstStyle/>
          <a:p>
            <a:r>
              <a:rPr lang="ar-EG">
                <a:solidFill>
                  <a:schemeClr val="bg2">
                    <a:lumMod val="25000"/>
                  </a:schemeClr>
                </a:solidFill>
                <a:latin typeface="Sakkal Majalla" panose="02000000000000000000" pitchFamily="2" charset="-78"/>
                <a:cs typeface="Sakkal Majalla" panose="02000000000000000000" pitchFamily="2" charset="-78"/>
              </a:rPr>
              <a:t>المستخدمون الجدد</a:t>
            </a: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261610"/>
          </a:xfrm>
          <a:prstGeom prst="rect">
            <a:avLst/>
          </a:prstGeom>
          <a:solidFill>
            <a:srgbClr val="F9F9F9"/>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رمز تسجيل الطالب وتاريخ الميلاد.</a:t>
            </a: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ar-EG" sz="1100" b="1">
                <a:solidFill>
                  <a:schemeClr val="bg2">
                    <a:lumMod val="25000"/>
                  </a:schemeClr>
                </a:solidFill>
                <a:latin typeface="Sakkal Majalla" panose="02000000000000000000" pitchFamily="2" charset="-78"/>
                <a:cs typeface="Sakkal Majalla" panose="02000000000000000000" pitchFamily="2" charset="-78"/>
              </a:rPr>
              <a:t>رمز التسجيل:</a:t>
            </a: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رمز التسجيل المُكوَّن من 12 حرفًا</a:t>
            </a: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ar-EG" sz="1100" b="1">
                <a:solidFill>
                  <a:schemeClr val="bg2">
                    <a:lumMod val="25000"/>
                  </a:schemeClr>
                </a:solidFill>
                <a:latin typeface="Sakkal Majalla" panose="02000000000000000000" pitchFamily="2" charset="-78"/>
                <a:cs typeface="Sakkal Majalla" panose="02000000000000000000" pitchFamily="2" charset="-78"/>
              </a:rPr>
              <a:t>تاريخ الميلاد:</a:t>
            </a: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شهر</a:t>
            </a: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يوم</a:t>
            </a: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سنة</a:t>
            </a: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r>
              <a:rPr lang="ar-EG" sz="1050">
                <a:solidFill>
                  <a:srgbClr val="224781"/>
                </a:solidFill>
                <a:latin typeface="Sakkal Majalla" panose="02000000000000000000" pitchFamily="2" charset="-78"/>
                <a:cs typeface="Sakkal Majalla" panose="02000000000000000000" pitchFamily="2" charset="-78"/>
              </a:rPr>
              <a:t>أين رمز التسجيل الخاص بي؟</a:t>
            </a:r>
            <a:br>
              <a:rPr lang="ar-EG" sz="1050">
                <a:solidFill>
                  <a:srgbClr val="224781"/>
                </a:solidFill>
                <a:latin typeface="Sakkal Majalla" panose="02000000000000000000" pitchFamily="2" charset="-78"/>
                <a:cs typeface="Sakkal Majalla" panose="02000000000000000000" pitchFamily="2" charset="-78"/>
              </a:rPr>
            </a:br>
            <a:r>
              <a:rPr lang="ar-EG" sz="1050">
                <a:solidFill>
                  <a:srgbClr val="224781"/>
                </a:solidFill>
                <a:latin typeface="Sakkal Majalla" panose="02000000000000000000" pitchFamily="2" charset="-78"/>
                <a:cs typeface="Sakkal Majalla" panose="02000000000000000000" pitchFamily="2" charset="-78"/>
              </a:rPr>
              <a:t>موارد للأسر</a:t>
            </a: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ar-EG" sz="1000" b="1">
                <a:solidFill>
                  <a:schemeClr val="bg1"/>
                </a:solidFill>
                <a:latin typeface="Sakkal Majalla" panose="02000000000000000000" pitchFamily="2" charset="-78"/>
                <a:cs typeface="Sakkal Majalla" panose="02000000000000000000" pitchFamily="2" charset="-78"/>
              </a:rPr>
              <a:t>دخول</a:t>
            </a: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B2E0B62C-2E2A-FA6E-E63C-0475105C5EC7}"/>
              </a:ext>
            </a:extLst>
          </p:cNvPr>
          <p:cNvSpPr txBox="1"/>
          <p:nvPr/>
        </p:nvSpPr>
        <p:spPr>
          <a:xfrm>
            <a:off x="4635033" y="1951771"/>
            <a:ext cx="1870243" cy="369332"/>
          </a:xfrm>
          <a:prstGeom prst="rect">
            <a:avLst/>
          </a:prstGeom>
          <a:noFill/>
          <a:ln>
            <a:noFill/>
          </a:ln>
        </p:spPr>
        <p:txBody>
          <a:bodyPr wrap="square" rtlCol="0">
            <a:spAutoFit/>
          </a:bodyPr>
          <a:lstStyle/>
          <a:p>
            <a:r>
              <a:rPr lang="ar-EG">
                <a:solidFill>
                  <a:schemeClr val="bg2">
                    <a:lumMod val="25000"/>
                  </a:schemeClr>
                </a:solidFill>
                <a:latin typeface="Sakkal Majalla" panose="02000000000000000000" pitchFamily="2" charset="-78"/>
                <a:cs typeface="Sakkal Majalla" panose="02000000000000000000" pitchFamily="2" charset="-78"/>
              </a:rPr>
              <a:t>المستخدمون الحاليون</a:t>
            </a: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عنوان البريد الإلكتروني وكلمة المرور.</a:t>
            </a:r>
          </a:p>
        </p:txBody>
      </p:sp>
      <p:sp>
        <p:nvSpPr>
          <p:cNvPr id="29" name="TextBox 28">
            <a:extLst>
              <a:ext uri="{FF2B5EF4-FFF2-40B4-BE49-F238E27FC236}">
                <a16:creationId xmlns:a16="http://schemas.microsoft.com/office/drawing/2014/main" id="{36707845-9607-8D01-3D8A-DFBDA32C6A0A}"/>
              </a:ext>
            </a:extLst>
          </p:cNvPr>
          <p:cNvSpPr txBox="1"/>
          <p:nvPr/>
        </p:nvSpPr>
        <p:spPr>
          <a:xfrm>
            <a:off x="4400550" y="3416743"/>
            <a:ext cx="1178374" cy="253916"/>
          </a:xfrm>
          <a:prstGeom prst="rect">
            <a:avLst/>
          </a:prstGeom>
          <a:solidFill>
            <a:srgbClr val="F9F9F9"/>
          </a:solidFill>
          <a:ln>
            <a:solidFill>
              <a:srgbClr val="F9F9F9"/>
            </a:solidFill>
          </a:ln>
        </p:spPr>
        <p:txBody>
          <a:bodyPr wrap="square" rtlCol="0">
            <a:spAutoFit/>
          </a:bodyPr>
          <a:lstStyle/>
          <a:p>
            <a:r>
              <a:rPr lang="ar-EG" sz="1050" b="1" dirty="0">
                <a:solidFill>
                  <a:schemeClr val="bg2">
                    <a:lumMod val="25000"/>
                  </a:schemeClr>
                </a:solidFill>
                <a:latin typeface="Sakkal Majalla" panose="02000000000000000000" pitchFamily="2" charset="-78"/>
                <a:cs typeface="Sakkal Majalla" panose="02000000000000000000" pitchFamily="2" charset="-78"/>
              </a:rPr>
              <a:t>عنوان البريد الإلكتروني:</a:t>
            </a: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61610"/>
          </a:xfrm>
          <a:prstGeom prst="rect">
            <a:avLst/>
          </a:prstGeom>
          <a:solidFill>
            <a:srgbClr val="FFFFFF"/>
          </a:solidFill>
          <a:ln>
            <a:no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أدخل بريدك الإلكتروني</a:t>
            </a:r>
          </a:p>
        </p:txBody>
      </p:sp>
      <p:sp>
        <p:nvSpPr>
          <p:cNvPr id="3" name="Rounded Rectangular Callout 9" descr="لقطة شاشة للصفحة الرئيسية لبوابة العائلة، حيث يمكن للمستخدمين العائدين تسجيل الدخول إلى البوابة.">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b="1" dirty="0">
                <a:solidFill>
                  <a:schemeClr val="bg1"/>
                </a:solidFill>
                <a:latin typeface="Sakkal Majalla" panose="02000000000000000000" pitchFamily="2" charset="-78"/>
                <a:cs typeface="Sakkal Majalla" panose="02000000000000000000" pitchFamily="2" charset="-78"/>
              </a:rPr>
              <a:t>المستخدمون الحاليون:</a:t>
            </a:r>
            <a:r>
              <a:rPr lang="en-US" b="1"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أدخل عنوان البريد الإلكتروني وكلمة المرور اللذين سجلت بهما، ثم انقر على زر </a:t>
            </a:r>
            <a:r>
              <a:rPr lang="ar-EG" b="1" dirty="0">
                <a:solidFill>
                  <a:schemeClr val="bg1"/>
                </a:solidFill>
                <a:latin typeface="Sakkal Majalla" panose="02000000000000000000" pitchFamily="2" charset="-78"/>
                <a:cs typeface="Sakkal Majalla" panose="02000000000000000000" pitchFamily="2" charset="-78"/>
              </a:rPr>
              <a:t>تسجيل الدخول</a:t>
            </a:r>
            <a:r>
              <a:rPr lang="ar-EG" dirty="0">
                <a:solidFill>
                  <a:schemeClr val="bg1"/>
                </a:solidFill>
                <a:latin typeface="Sakkal Majalla" panose="02000000000000000000" pitchFamily="2" charset="-78"/>
                <a:cs typeface="Sakkal Majalla" panose="02000000000000000000" pitchFamily="2" charset="-78"/>
              </a:rPr>
              <a:t>.</a:t>
            </a:r>
            <a:r>
              <a:rPr lang="en-US" dirty="0">
                <a:solidFill>
                  <a:schemeClr val="bg1"/>
                </a:solidFill>
                <a:latin typeface="Sakkal Majalla" panose="02000000000000000000" pitchFamily="2" charset="-78"/>
                <a:cs typeface="Sakkal Majalla" panose="02000000000000000000" pitchFamily="2" charset="-78"/>
              </a:rPr>
              <a:t> </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ar-EG" sz="1050" b="1">
                <a:solidFill>
                  <a:schemeClr val="bg2">
                    <a:lumMod val="25000"/>
                  </a:schemeClr>
                </a:solidFill>
                <a:latin typeface="Sakkal Majalla" panose="02000000000000000000" pitchFamily="2" charset="-78"/>
                <a:cs typeface="Sakkal Majalla" panose="02000000000000000000" pitchFamily="2" charset="-78"/>
              </a:rPr>
              <a:t>كلمة المرور:</a:t>
            </a: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61610"/>
          </a:xfrm>
          <a:prstGeom prst="rect">
            <a:avLst/>
          </a:prstGeom>
          <a:solidFill>
            <a:srgbClr val="FFFFFF"/>
          </a:solidFill>
          <a:ln>
            <a:noFill/>
          </a:ln>
        </p:spPr>
        <p:txBody>
          <a:bodyPr wrap="square" rtlCol="0">
            <a:spAutoFit/>
          </a:bodyPr>
          <a:lstStyle/>
          <a:p>
            <a:r>
              <a:rPr lang="ar-EG" sz="1050">
                <a:solidFill>
                  <a:schemeClr val="bg2">
                    <a:lumMod val="25000"/>
                  </a:schemeClr>
                </a:solidFill>
                <a:latin typeface="Sakkal Majalla" panose="02000000000000000000" pitchFamily="2" charset="-78"/>
                <a:cs typeface="Sakkal Majalla" panose="02000000000000000000" pitchFamily="2" charset="-78"/>
              </a:rPr>
              <a:t>أدخل كلمة مرورك</a:t>
            </a: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ar-EG" sz="1050">
                <a:solidFill>
                  <a:srgbClr val="224781"/>
                </a:solidFill>
                <a:latin typeface="Sakkal Majalla" panose="02000000000000000000" pitchFamily="2" charset="-78"/>
                <a:cs typeface="Sakkal Majalla" panose="02000000000000000000" pitchFamily="2" charset="-78"/>
              </a:rPr>
              <a:t>هل نسيت كلمة المرور؟</a:t>
            </a: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ar-EG" sz="1000" b="1">
                <a:solidFill>
                  <a:schemeClr val="bg1"/>
                </a:solidFill>
                <a:latin typeface="Sakkal Majalla" panose="02000000000000000000" pitchFamily="2" charset="-78"/>
                <a:cs typeface="Sakkal Majalla" panose="02000000000000000000" pitchFamily="2" charset="-78"/>
              </a:rPr>
              <a:t>تسجيل الدخول</a:t>
            </a: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901701" cy="253916"/>
          </a:xfrm>
          <a:prstGeom prst="rect">
            <a:avLst/>
          </a:prstGeom>
          <a:noFill/>
          <a:ln>
            <a:noFill/>
          </a:ln>
        </p:spPr>
        <p:txBody>
          <a:bodyPr wrap="square" rtlCol="0">
            <a:spAutoFit/>
          </a:bodyPr>
          <a:lstStyle/>
          <a:p>
            <a:r>
              <a:rPr lang="ar-EG" sz="1050" dirty="0">
                <a:solidFill>
                  <a:srgbClr val="224781"/>
                </a:solidFill>
                <a:latin typeface="Sakkal Majalla" panose="02000000000000000000" pitchFamily="2" charset="-78"/>
                <a:cs typeface="Sakkal Majalla" panose="02000000000000000000" pitchFamily="2" charset="-78"/>
              </a:rPr>
              <a:t>شروط الاستخدام</a:t>
            </a: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918711" cy="253916"/>
          </a:xfrm>
          <a:prstGeom prst="rect">
            <a:avLst/>
          </a:prstGeom>
          <a:noFill/>
          <a:ln>
            <a:noFill/>
          </a:ln>
        </p:spPr>
        <p:txBody>
          <a:bodyPr wrap="square" rtlCol="0">
            <a:spAutoFit/>
          </a:bodyPr>
          <a:lstStyle/>
          <a:p>
            <a:r>
              <a:rPr lang="ar-EG" sz="1050" dirty="0">
                <a:solidFill>
                  <a:srgbClr val="224781"/>
                </a:solidFill>
                <a:latin typeface="Sakkal Majalla" panose="02000000000000000000" pitchFamily="2" charset="-78"/>
                <a:cs typeface="Sakkal Majalla" panose="02000000000000000000" pitchFamily="2" charset="-78"/>
              </a:rPr>
              <a:t>سياسة الخصوصية</a:t>
            </a: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D8FC8A13-0056-3698-CB6F-8C249FAD4B7D}"/>
              </a:ext>
            </a:extLst>
          </p:cNvPr>
          <p:cNvSpPr txBox="1"/>
          <p:nvPr/>
        </p:nvSpPr>
        <p:spPr>
          <a:xfrm>
            <a:off x="5739052" y="6150467"/>
            <a:ext cx="1079853" cy="253916"/>
          </a:xfrm>
          <a:prstGeom prst="rect">
            <a:avLst/>
          </a:prstGeom>
          <a:noFill/>
          <a:ln>
            <a:noFill/>
          </a:ln>
        </p:spPr>
        <p:txBody>
          <a:bodyPr wrap="square" rtlCol="0">
            <a:spAutoFit/>
          </a:bodyPr>
          <a:lstStyle/>
          <a:p>
            <a:r>
              <a:rPr lang="ar-EG" sz="1050" i="1" dirty="0">
                <a:solidFill>
                  <a:srgbClr val="224781"/>
                </a:solidFill>
                <a:latin typeface="Sakkal Majalla" panose="02000000000000000000" pitchFamily="2" charset="-78"/>
                <a:cs typeface="Sakkal Majalla" panose="02000000000000000000" pitchFamily="2" charset="-78"/>
              </a:rPr>
              <a:t>مُشغَّل من</a:t>
            </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4</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البدء:</a:t>
            </a:r>
            <a:r>
              <a:rPr lang="en-US" sz="5300" dirty="0">
                <a:solidFill>
                  <a:srgbClr val="1A4785"/>
                </a:solidFill>
                <a:latin typeface="Sakkal Majalla" panose="02000000000000000000" pitchFamily="2" charset="-78"/>
                <a:ea typeface="Open Sans Light" pitchFamily="2" charset="0"/>
                <a:cs typeface="Sakkal Majalla" panose="02000000000000000000" pitchFamily="2" charset="-78"/>
              </a:rPr>
              <a:t> </a:t>
            </a:r>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العرض باللغة الإسبانية</a:t>
            </a:r>
          </a:p>
        </p:txBody>
      </p:sp>
      <p:pic>
        <p:nvPicPr>
          <p:cNvPr id="9" name="Picture 8" descr="لقطة شاشة للصفحة الرئيسية لبوابة الأسرة توضح أين يستطيع المستخدمون اختيار عرض البوابة باللغة الإسبانية.">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246221"/>
          </a:xfrm>
          <a:prstGeom prst="rect">
            <a:avLst/>
          </a:prstGeom>
          <a:noFill/>
          <a:ln>
            <a:noFill/>
          </a:ln>
        </p:spPr>
        <p:txBody>
          <a:bodyPr wrap="square" rtlCol="0">
            <a:spAutoFit/>
          </a:bodyPr>
          <a:lstStyle/>
          <a:p>
            <a:r>
              <a:rPr lang="ar-EG" sz="1000">
                <a:latin typeface="Sakkal Majalla" panose="02000000000000000000" pitchFamily="2" charset="-78"/>
                <a:cs typeface="Sakkal Majalla" panose="02000000000000000000" pitchFamily="2" charset="-78"/>
              </a:rPr>
              <a:t>إدارة التعليم الابتدائي والثانوي</a:t>
            </a: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r>
              <a:rPr lang="ar-EG" sz="900" b="1" i="1">
                <a:solidFill>
                  <a:srgbClr val="224781"/>
                </a:solidFill>
                <a:latin typeface="Sakkal Majalla" panose="02000000000000000000" pitchFamily="2" charset="-78"/>
                <a:cs typeface="Sakkal Majalla" panose="02000000000000000000" pitchFamily="2" charset="-78"/>
              </a:rPr>
              <a:t>سجِّل الدخول للاطلاع على نتائج الطالب في اختبارات (</a:t>
            </a:r>
            <a:r>
              <a:rPr lang="en-US" sz="900" b="1" i="1">
                <a:solidFill>
                  <a:srgbClr val="224781"/>
                </a:solidFill>
                <a:latin typeface="Sakkal Majalla" panose="02000000000000000000" pitchFamily="2" charset="-78"/>
                <a:cs typeface="Sakkal Majalla" panose="02000000000000000000" pitchFamily="2" charset="-78"/>
              </a:rPr>
              <a:t>MCAS</a:t>
            </a:r>
            <a:r>
              <a:rPr lang="ar-EG" sz="900" b="1" i="1">
                <a:solidFill>
                  <a:srgbClr val="224781"/>
                </a:solidFill>
                <a:latin typeface="Sakkal Majalla" panose="02000000000000000000" pitchFamily="2" charset="-78"/>
                <a:cs typeface="Sakkal Majalla" panose="02000000000000000000" pitchFamily="2" charset="-78"/>
              </a:rPr>
              <a:t>)</a:t>
            </a: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المستخدمون الجدد</a:t>
            </a: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230832"/>
          </a:xfrm>
          <a:prstGeom prst="rect">
            <a:avLst/>
          </a:prstGeom>
          <a:solidFill>
            <a:srgbClr val="F9F9F9"/>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رمز تسجيل الطالب وتاريخ الميلاد.</a:t>
            </a: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رمز التسجيل:</a:t>
            </a: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رمز التسجيل المُكوَّن من 12 حرفًا</a:t>
            </a: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شهر</a:t>
            </a: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أين رمز التسجيل الخاص بي؟</a:t>
            </a:r>
            <a:br>
              <a:rPr lang="ar-EG" sz="800" dirty="0">
                <a:solidFill>
                  <a:srgbClr val="224781"/>
                </a:solidFill>
                <a:latin typeface="Sakkal Majalla" panose="02000000000000000000" pitchFamily="2" charset="-78"/>
                <a:cs typeface="Sakkal Majalla" panose="02000000000000000000" pitchFamily="2" charset="-78"/>
              </a:rPr>
            </a:br>
            <a:r>
              <a:rPr lang="ar-EG" sz="800" dirty="0">
                <a:solidFill>
                  <a:srgbClr val="224781"/>
                </a:solidFill>
                <a:latin typeface="Sakkal Majalla" panose="02000000000000000000" pitchFamily="2" charset="-78"/>
                <a:cs typeface="Sakkal Majalla" panose="02000000000000000000" pitchFamily="2" charset="-78"/>
              </a:rPr>
              <a:t>موارد للأسر</a:t>
            </a: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rtlCol="0">
            <a:spAutoFit/>
          </a:bodyPr>
          <a:lstStyle/>
          <a:p>
            <a:pPr algn="ctr"/>
            <a:r>
              <a:rPr lang="ar-EG" sz="700" b="1">
                <a:solidFill>
                  <a:schemeClr val="bg1"/>
                </a:solidFill>
                <a:latin typeface="Sakkal Majalla" panose="02000000000000000000" pitchFamily="2" charset="-78"/>
                <a:cs typeface="Sakkal Majalla" panose="02000000000000000000" pitchFamily="2" charset="-78"/>
              </a:rPr>
              <a:t>دخول</a:t>
            </a: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ar-EG" sz="800">
                <a:solidFill>
                  <a:srgbClr val="224781"/>
                </a:solidFill>
                <a:latin typeface="Sakkal Majalla" panose="02000000000000000000" pitchFamily="2" charset="-78"/>
                <a:cs typeface="Sakkal Majalla" panose="02000000000000000000" pitchFamily="2" charset="-78"/>
              </a:rPr>
              <a:t>اللغة الإسبانية</a:t>
            </a: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ar-EG" sz="900" dirty="0">
                <a:solidFill>
                  <a:schemeClr val="bg2">
                    <a:lumMod val="25000"/>
                  </a:schemeClr>
                </a:solidFill>
                <a:latin typeface="Sakkal Majalla" panose="02000000000000000000" pitchFamily="2" charset="-78"/>
                <a:cs typeface="Sakkal Majalla" panose="02000000000000000000" pitchFamily="2" charset="-78"/>
              </a:rPr>
              <a:t>أدخل عنوان البريد الإلكتروني وكلمة المرور.</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307777"/>
          </a:xfrm>
          <a:prstGeom prst="rect">
            <a:avLst/>
          </a:prstGeom>
          <a:solidFill>
            <a:srgbClr val="F9F9F9"/>
          </a:solidFill>
          <a:ln>
            <a:no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المستخدمون الحاليون</a:t>
            </a: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ar-EG" sz="700" b="1">
                <a:solidFill>
                  <a:schemeClr val="bg1"/>
                </a:solidFill>
                <a:latin typeface="Sakkal Majalla" panose="02000000000000000000" pitchFamily="2" charset="-78"/>
                <a:cs typeface="Sakkal Majalla" panose="02000000000000000000" pitchFamily="2" charset="-78"/>
              </a:rPr>
              <a:t>تسجيل الدخول</a:t>
            </a: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5" name="TextBox 34">
            <a:extLst>
              <a:ext uri="{FF2B5EF4-FFF2-40B4-BE49-F238E27FC236}">
                <a16:creationId xmlns:a16="http://schemas.microsoft.com/office/drawing/2014/main" id="{3948CFDD-9CDD-B326-3387-CB4CFD9DA98F}"/>
              </a:ext>
            </a:extLst>
          </p:cNvPr>
          <p:cNvSpPr txBox="1"/>
          <p:nvPr/>
        </p:nvSpPr>
        <p:spPr>
          <a:xfrm>
            <a:off x="30704" y="5375552"/>
            <a:ext cx="1008594" cy="21544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شروط الاستخدام</a:t>
            </a: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D9B5E51A-434C-6B39-251E-73E100F72E04}"/>
              </a:ext>
            </a:extLst>
          </p:cNvPr>
          <p:cNvSpPr txBox="1"/>
          <p:nvPr/>
        </p:nvSpPr>
        <p:spPr>
          <a:xfrm>
            <a:off x="889178" y="5387672"/>
            <a:ext cx="1079853" cy="21544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سياسة الخصوصية</a:t>
            </a: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id="{36DE34D0-3435-D0DD-A19A-5978F6082254}"/>
              </a:ext>
            </a:extLst>
          </p:cNvPr>
          <p:cNvSpPr txBox="1"/>
          <p:nvPr/>
        </p:nvSpPr>
        <p:spPr>
          <a:xfrm>
            <a:off x="4059714" y="5403741"/>
            <a:ext cx="1079853" cy="215444"/>
          </a:xfrm>
          <a:prstGeom prst="rect">
            <a:avLst/>
          </a:prstGeom>
          <a:noFill/>
          <a:ln>
            <a:noFill/>
          </a:ln>
        </p:spPr>
        <p:txBody>
          <a:bodyPr wrap="square" rtlCol="0">
            <a:spAutoFit/>
          </a:bodyPr>
          <a:lstStyle/>
          <a:p>
            <a:r>
              <a:rPr lang="ar-EG" sz="800" i="1" dirty="0">
                <a:solidFill>
                  <a:srgbClr val="224781"/>
                </a:solidFill>
                <a:latin typeface="Sakkal Majalla" panose="02000000000000000000" pitchFamily="2" charset="-78"/>
                <a:cs typeface="Sakkal Majalla" panose="02000000000000000000" pitchFamily="2" charset="-78"/>
              </a:rPr>
              <a:t>مُشغَّل من</a:t>
            </a:r>
          </a:p>
        </p:txBody>
      </p:sp>
      <p:pic>
        <p:nvPicPr>
          <p:cNvPr id="12" name="Picture 11" descr="لقطة شاشة للصفحة الرئيسية لبوابة الأسرة مُترجَمة إلى اللغة الإسبانية.">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5</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3" name="Rounded Rectangular Callout 9" descr="لقطة شاشة للصفحة الرئيسية لبوابة العائلة، حيث يمكن للمستخدمين العائدين تسجيل الدخول إلى البوابة.">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انقر على رابط </a:t>
            </a:r>
            <a:r>
              <a:rPr lang="ar-EG" b="1" dirty="0">
                <a:solidFill>
                  <a:schemeClr val="bg1"/>
                </a:solidFill>
                <a:latin typeface="Sakkal Majalla" panose="02000000000000000000" pitchFamily="2" charset="-78"/>
                <a:cs typeface="Sakkal Majalla" panose="02000000000000000000" pitchFamily="2" charset="-78"/>
              </a:rPr>
              <a:t> اللغة الإسبانية </a:t>
            </a:r>
            <a:r>
              <a:rPr lang="ar-EG" dirty="0">
                <a:solidFill>
                  <a:schemeClr val="bg1"/>
                </a:solidFill>
                <a:latin typeface="Sakkal Majalla" panose="02000000000000000000" pitchFamily="2" charset="-78"/>
                <a:cs typeface="Sakkal Majalla" panose="02000000000000000000" pitchFamily="2" charset="-78"/>
              </a:rPr>
              <a:t>لعرض بوابة الأسرة باللغة الإسبانية.</a:t>
            </a:r>
            <a:r>
              <a:rPr lang="en-US" dirty="0">
                <a:solidFill>
                  <a:schemeClr val="bg1"/>
                </a:solidFill>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إعادة تعيين كلمة المرور</a:t>
            </a:r>
          </a:p>
        </p:txBody>
      </p:sp>
      <p:pic>
        <p:nvPicPr>
          <p:cNvPr id="8" name="Picture 7" descr="لقطة شاشة للصفحة الرئيسية لبوابة الأسرة توضح أين يوجد رابط هل نسيت كلمة المرور؟ وبجواره الرقم واحد.">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246221"/>
          </a:xfrm>
          <a:prstGeom prst="rect">
            <a:avLst/>
          </a:prstGeom>
          <a:noFill/>
          <a:ln>
            <a:noFill/>
          </a:ln>
        </p:spPr>
        <p:txBody>
          <a:bodyPr wrap="square" rtlCol="0">
            <a:spAutoFit/>
          </a:bodyPr>
          <a:lstStyle/>
          <a:p>
            <a:r>
              <a:rPr lang="ar-EG" sz="1000">
                <a:latin typeface="Sakkal Majalla" panose="02000000000000000000" pitchFamily="2" charset="-78"/>
                <a:cs typeface="Sakkal Majalla" panose="02000000000000000000" pitchFamily="2" charset="-78"/>
              </a:rPr>
              <a:t>إدارة التعليم الابتدائي والثانوي</a:t>
            </a: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758990" cy="369332"/>
          </a:xfrm>
          <a:prstGeom prst="rect">
            <a:avLst/>
          </a:prstGeom>
          <a:solidFill>
            <a:srgbClr val="FFFFFF"/>
          </a:solidFill>
          <a:ln>
            <a:noFill/>
          </a:ln>
        </p:spPr>
        <p:txBody>
          <a:bodyPr wrap="square" rtlCol="0">
            <a:spAutoFit/>
          </a:bodyPr>
          <a:lstStyle/>
          <a:p>
            <a:r>
              <a:rPr lang="ar-EG" sz="900" b="1" i="1">
                <a:solidFill>
                  <a:srgbClr val="224781"/>
                </a:solidFill>
                <a:latin typeface="Sakkal Majalla" panose="02000000000000000000" pitchFamily="2" charset="-78"/>
                <a:cs typeface="Sakkal Majalla" panose="02000000000000000000" pitchFamily="2" charset="-78"/>
              </a:rPr>
              <a:t>سجِّل الدخول للاطلاع على نتائج الطالب في اختبارات (</a:t>
            </a:r>
            <a:r>
              <a:rPr lang="en-US" sz="900" b="1" i="1">
                <a:solidFill>
                  <a:srgbClr val="224781"/>
                </a:solidFill>
                <a:latin typeface="Sakkal Majalla" panose="02000000000000000000" pitchFamily="2" charset="-78"/>
                <a:cs typeface="Sakkal Majalla" panose="02000000000000000000" pitchFamily="2" charset="-78"/>
              </a:rPr>
              <a:t>MCAS</a:t>
            </a:r>
            <a:r>
              <a:rPr lang="ar-EG" sz="900" b="1" i="1">
                <a:solidFill>
                  <a:srgbClr val="224781"/>
                </a:solidFill>
                <a:latin typeface="Sakkal Majalla" panose="02000000000000000000" pitchFamily="2" charset="-78"/>
                <a:cs typeface="Sakkal Majalla" panose="02000000000000000000" pitchFamily="2" charset="-78"/>
              </a:rPr>
              <a:t>)</a:t>
            </a: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307777"/>
          </a:xfrm>
          <a:prstGeom prst="rect">
            <a:avLst/>
          </a:prstGeom>
          <a:solidFill>
            <a:srgbClr val="F9F9F9"/>
          </a:solidFill>
          <a:ln>
            <a:no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المستخدمون الجدد</a:t>
            </a: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230832"/>
          </a:xfrm>
          <a:prstGeom prst="rect">
            <a:avLst/>
          </a:prstGeom>
          <a:solidFill>
            <a:srgbClr val="F9F9F9"/>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رمز تسجيل الطالب وتاريخ الميلاد.</a:t>
            </a: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رمز التسجيل:</a:t>
            </a: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رمز التسجيل المُكوَّن من 12 حرفًا</a:t>
            </a: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شهر</a:t>
            </a: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يوم</a:t>
            </a: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سنة</a:t>
            </a: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1" name="TextBox 40">
            <a:extLst>
              <a:ext uri="{FF2B5EF4-FFF2-40B4-BE49-F238E27FC236}">
                <a16:creationId xmlns:a16="http://schemas.microsoft.com/office/drawing/2014/main" id="{7F767F4F-AF2C-478F-B65E-C6363A008AC4}"/>
              </a:ext>
            </a:extLst>
          </p:cNvPr>
          <p:cNvSpPr txBox="1"/>
          <p:nvPr/>
        </p:nvSpPr>
        <p:spPr>
          <a:xfrm>
            <a:off x="166563" y="4182638"/>
            <a:ext cx="2034066" cy="33855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أين رمز التسجيل الخاص بي؟</a:t>
            </a:r>
            <a:br>
              <a:rPr lang="ar-EG" sz="800" dirty="0">
                <a:solidFill>
                  <a:srgbClr val="224781"/>
                </a:solidFill>
                <a:latin typeface="Sakkal Majalla" panose="02000000000000000000" pitchFamily="2" charset="-78"/>
                <a:cs typeface="Sakkal Majalla" panose="02000000000000000000" pitchFamily="2" charset="-78"/>
              </a:rPr>
            </a:br>
            <a:r>
              <a:rPr lang="ar-EG" sz="800" dirty="0">
                <a:solidFill>
                  <a:srgbClr val="224781"/>
                </a:solidFill>
                <a:latin typeface="Sakkal Majalla" panose="02000000000000000000" pitchFamily="2" charset="-78"/>
                <a:cs typeface="Sakkal Majalla" panose="02000000000000000000" pitchFamily="2" charset="-78"/>
              </a:rPr>
              <a:t>موارد للأسر</a:t>
            </a: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200055"/>
          </a:xfrm>
          <a:prstGeom prst="rect">
            <a:avLst/>
          </a:prstGeom>
          <a:solidFill>
            <a:srgbClr val="757575"/>
          </a:solidFill>
          <a:ln>
            <a:noFill/>
          </a:ln>
        </p:spPr>
        <p:txBody>
          <a:bodyPr wrap="square" rtlCol="0">
            <a:spAutoFit/>
          </a:bodyPr>
          <a:lstStyle/>
          <a:p>
            <a:pPr algn="ctr"/>
            <a:r>
              <a:rPr lang="ar-EG" sz="700" b="1">
                <a:solidFill>
                  <a:schemeClr val="bg1"/>
                </a:solidFill>
                <a:latin typeface="Sakkal Majalla" panose="02000000000000000000" pitchFamily="2" charset="-78"/>
                <a:cs typeface="Sakkal Majalla" panose="02000000000000000000" pitchFamily="2" charset="-78"/>
              </a:rPr>
              <a:t>دخول</a:t>
            </a: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ar-EG" sz="800">
                <a:solidFill>
                  <a:srgbClr val="224781"/>
                </a:solidFill>
                <a:latin typeface="Sakkal Majalla" panose="02000000000000000000" pitchFamily="2" charset="-78"/>
                <a:cs typeface="Sakkal Majalla" panose="02000000000000000000" pitchFamily="2" charset="-78"/>
              </a:rPr>
              <a:t>اللغة الإسبانية</a:t>
            </a: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307777"/>
          </a:xfrm>
          <a:prstGeom prst="rect">
            <a:avLst/>
          </a:prstGeom>
          <a:solidFill>
            <a:srgbClr val="F9F9F9"/>
          </a:solidFill>
          <a:ln>
            <a:no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المستخدمون الحاليون</a:t>
            </a: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عنوان البريد الإلكتروني وكلمة المرور.</a:t>
            </a: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338554"/>
          </a:xfrm>
          <a:prstGeom prst="rect">
            <a:avLst/>
          </a:prstGeom>
          <a:solidFill>
            <a:srgbClr val="F9F9F9"/>
          </a:solidFill>
          <a:ln>
            <a:solidFill>
              <a:srgbClr val="F9F9F9"/>
            </a:solidFill>
          </a:ln>
        </p:spPr>
        <p:txBody>
          <a:bodyPr wrap="square" rtlCol="0">
            <a:spAutoFit/>
          </a:bodyPr>
          <a:lstStyle/>
          <a:p>
            <a:r>
              <a:rPr lang="ar-EG" sz="800" b="1">
                <a:solidFill>
                  <a:schemeClr val="bg2">
                    <a:lumMod val="25000"/>
                  </a:schemeClr>
                </a:solidFill>
                <a:latin typeface="Sakkal Majalla" panose="02000000000000000000" pitchFamily="2" charset="-78"/>
                <a:cs typeface="Sakkal Majalla" panose="02000000000000000000" pitchFamily="2" charset="-78"/>
              </a:rPr>
              <a:t>عنوان البريد الإلكتروني:</a:t>
            </a: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أدخل بريدك الإلكتروني</a:t>
            </a: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ar-EG" sz="800" b="1">
                <a:solidFill>
                  <a:schemeClr val="bg2">
                    <a:lumMod val="25000"/>
                  </a:schemeClr>
                </a:solidFill>
                <a:latin typeface="Sakkal Majalla" panose="02000000000000000000" pitchFamily="2" charset="-78"/>
                <a:cs typeface="Sakkal Majalla" panose="02000000000000000000" pitchFamily="2" charset="-78"/>
              </a:rPr>
              <a:t>كلمة المرور:</a:t>
            </a: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544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أدخل كلمة مرورك</a:t>
            </a: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1</a:t>
            </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rtlCol="0">
            <a:spAutoFit/>
          </a:bodyPr>
          <a:lstStyle/>
          <a:p>
            <a:r>
              <a:rPr lang="ar-EG" sz="900">
                <a:solidFill>
                  <a:srgbClr val="224781"/>
                </a:solidFill>
                <a:latin typeface="Sakkal Majalla" panose="02000000000000000000" pitchFamily="2" charset="-78"/>
                <a:cs typeface="Sakkal Majalla" panose="02000000000000000000" pitchFamily="2" charset="-78"/>
              </a:rPr>
              <a:t>هل نسيت كلمة المرور؟</a:t>
            </a: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307777"/>
          </a:xfrm>
          <a:prstGeom prst="rect">
            <a:avLst/>
          </a:prstGeom>
          <a:solidFill>
            <a:srgbClr val="757575"/>
          </a:solidFill>
          <a:ln>
            <a:noFill/>
          </a:ln>
        </p:spPr>
        <p:txBody>
          <a:bodyPr wrap="square" rtlCol="0">
            <a:spAutoFit/>
          </a:bodyPr>
          <a:lstStyle/>
          <a:p>
            <a:pPr algn="ctr"/>
            <a:r>
              <a:rPr lang="ar-EG" sz="700" b="1">
                <a:solidFill>
                  <a:schemeClr val="bg1"/>
                </a:solidFill>
                <a:latin typeface="Sakkal Majalla" panose="02000000000000000000" pitchFamily="2" charset="-78"/>
                <a:cs typeface="Sakkal Majalla" panose="02000000000000000000" pitchFamily="2" charset="-78"/>
              </a:rPr>
              <a:t>تسجيل الدخول</a:t>
            </a: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0"/>
            <a:ext cx="736649" cy="21544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شروط الاستخدام</a:t>
            </a: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652815" cy="338554"/>
          </a:xfrm>
          <a:prstGeom prst="rect">
            <a:avLst/>
          </a:prstGeom>
          <a:noFill/>
          <a:ln>
            <a:noFill/>
          </a:ln>
        </p:spPr>
        <p:txBody>
          <a:bodyPr wrap="square" rtlCol="0">
            <a:spAutoFit/>
          </a:bodyPr>
          <a:lstStyle/>
          <a:p>
            <a:r>
              <a:rPr lang="ar-EG" sz="800" dirty="0">
                <a:solidFill>
                  <a:srgbClr val="224781"/>
                </a:solidFill>
                <a:latin typeface="Sakkal Majalla" panose="02000000000000000000" pitchFamily="2" charset="-78"/>
                <a:cs typeface="Sakkal Majalla" panose="02000000000000000000" pitchFamily="2" charset="-78"/>
              </a:rPr>
              <a:t>سياسة الخصوصية</a:t>
            </a: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9"/>
            <a:ext cx="645227" cy="215444"/>
          </a:xfrm>
          <a:prstGeom prst="rect">
            <a:avLst/>
          </a:prstGeom>
          <a:noFill/>
          <a:ln>
            <a:noFill/>
          </a:ln>
        </p:spPr>
        <p:txBody>
          <a:bodyPr wrap="square" rtlCol="0">
            <a:spAutoFit/>
          </a:bodyPr>
          <a:lstStyle/>
          <a:p>
            <a:r>
              <a:rPr lang="ar-EG" sz="800" i="1" dirty="0">
                <a:solidFill>
                  <a:srgbClr val="224781"/>
                </a:solidFill>
                <a:latin typeface="Sakkal Majalla" panose="02000000000000000000" pitchFamily="2" charset="-78"/>
                <a:cs typeface="Sakkal Majalla" panose="02000000000000000000" pitchFamily="2" charset="-78"/>
              </a:rPr>
              <a:t>مُشغَّل من</a:t>
            </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082543" cy="1200329"/>
          </a:xfrm>
          <a:prstGeom prst="rect">
            <a:avLst/>
          </a:prstGeom>
          <a:noFill/>
        </p:spPr>
        <p:txBody>
          <a:bodyPr wrap="square" rtlCol="0">
            <a:spAutoFit/>
          </a:bodyPr>
          <a:lstStyle/>
          <a:p>
            <a:r>
              <a:rPr lang="ar-EG" dirty="0">
                <a:latin typeface="Sakkal Majalla" panose="02000000000000000000" pitchFamily="2" charset="-78"/>
                <a:cs typeface="Sakkal Majalla" panose="02000000000000000000" pitchFamily="2" charset="-78"/>
              </a:rPr>
              <a:t>يستطيع المستخدمون الحاليون النقر على زر </a:t>
            </a:r>
            <a:r>
              <a:rPr lang="ar-EG" b="1" dirty="0">
                <a:latin typeface="Sakkal Majalla" panose="02000000000000000000" pitchFamily="2" charset="-78"/>
                <a:cs typeface="Sakkal Majalla" panose="02000000000000000000" pitchFamily="2" charset="-78"/>
              </a:rPr>
              <a:t>هل نسيت كلمة المرور؟</a:t>
            </a:r>
            <a:r>
              <a:rPr lang="ar-EG" dirty="0">
                <a:latin typeface="Sakkal Majalla" panose="02000000000000000000" pitchFamily="2" charset="-78"/>
                <a:cs typeface="Sakkal Majalla" panose="02000000000000000000" pitchFamily="2" charset="-78"/>
              </a:rPr>
              <a:t> لإعادة تعيين كلمات مرورهم.</a:t>
            </a:r>
          </a:p>
        </p:txBody>
      </p:sp>
      <p:pic>
        <p:nvPicPr>
          <p:cNvPr id="15" name="Picture 14" descr="لقطة شاشة لنافذة إعادة تعيين كلمة المرور.">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307777"/>
          </a:xfrm>
          <a:prstGeom prst="rect">
            <a:avLst/>
          </a:prstGeom>
          <a:solidFill>
            <a:srgbClr val="F9F9F9"/>
          </a:solidFill>
          <a:ln>
            <a:no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إعادة تعيين كلمة المرور</a:t>
            </a: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369332"/>
          </a:xfrm>
          <a:prstGeom prst="rect">
            <a:avLst/>
          </a:prstGeom>
          <a:solidFill>
            <a:srgbClr val="F9F9F9"/>
          </a:solidFill>
          <a:ln>
            <a:solidFill>
              <a:srgbClr val="F9F9F9"/>
            </a:solidFill>
          </a:ln>
        </p:spPr>
        <p:txBody>
          <a:bodyPr wrap="square" rtlCol="0">
            <a:spAutoFit/>
          </a:bodyPr>
          <a:lstStyle/>
          <a:p>
            <a:r>
              <a:rPr lang="ar-EG" sz="900">
                <a:solidFill>
                  <a:schemeClr val="bg2">
                    <a:lumMod val="25000"/>
                  </a:schemeClr>
                </a:solidFill>
                <a:latin typeface="Sakkal Majalla" panose="02000000000000000000" pitchFamily="2" charset="-78"/>
                <a:cs typeface="Sakkal Majalla" panose="02000000000000000000" pitchFamily="2" charset="-78"/>
              </a:rPr>
              <a:t>أدخل عنوان البريد الإلكتروني الذي سجلت به.</a:t>
            </a:r>
            <a:r>
              <a:rPr lang="en-US" sz="900">
                <a:solidFill>
                  <a:schemeClr val="bg2">
                    <a:lumMod val="25000"/>
                  </a:schemeClr>
                </a:solidFill>
                <a:latin typeface="Sakkal Majalla" panose="02000000000000000000" pitchFamily="2" charset="-78"/>
                <a:cs typeface="Sakkal Majalla" panose="02000000000000000000" pitchFamily="2" charset="-78"/>
              </a:rPr>
              <a:t> </a:t>
            </a:r>
            <a:r>
              <a:rPr lang="ar-EG" sz="900">
                <a:solidFill>
                  <a:schemeClr val="bg2">
                    <a:lumMod val="25000"/>
                  </a:schemeClr>
                </a:solidFill>
                <a:latin typeface="Sakkal Majalla" panose="02000000000000000000" pitchFamily="2" charset="-78"/>
                <a:cs typeface="Sakkal Majalla" panose="02000000000000000000" pitchFamily="2" charset="-78"/>
              </a:rPr>
              <a:t>سيُرسَل رابط إعادة تعيين كلمة المرور إلى البريد الإلكتروني المُسجَّل.</a:t>
            </a: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ar-EG" sz="800" b="1">
                <a:solidFill>
                  <a:schemeClr val="bg2">
                    <a:lumMod val="25000"/>
                  </a:schemeClr>
                </a:solidFill>
                <a:latin typeface="Sakkal Majalla" panose="02000000000000000000" pitchFamily="2" charset="-78"/>
                <a:cs typeface="Sakkal Majalla" panose="02000000000000000000" pitchFamily="2" charset="-78"/>
              </a:rPr>
              <a:t>بريدك الإلكتروني</a:t>
            </a: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2162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أدخل بريدك الإلكتروني</a:t>
            </a: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338554"/>
          </a:xfrm>
          <a:prstGeom prst="rect">
            <a:avLst/>
          </a:prstGeom>
          <a:solidFill>
            <a:srgbClr val="F9F9F9"/>
          </a:solidFill>
          <a:ln>
            <a:solidFill>
              <a:srgbClr val="F9F9F9"/>
            </a:solidFill>
          </a:ln>
        </p:spPr>
        <p:txBody>
          <a:bodyPr wrap="square" rtlCol="0">
            <a:spAutoFit/>
          </a:bodyPr>
          <a:lstStyle/>
          <a:p>
            <a:r>
              <a:rPr lang="ar-EG" sz="800" b="1">
                <a:solidFill>
                  <a:schemeClr val="bg2">
                    <a:lumMod val="25000"/>
                  </a:schemeClr>
                </a:solidFill>
                <a:latin typeface="Sakkal Majalla" panose="02000000000000000000" pitchFamily="2" charset="-78"/>
                <a:cs typeface="Sakkal Majalla" panose="02000000000000000000" pitchFamily="2" charset="-78"/>
              </a:rPr>
              <a:t>رسالة التأكيد الإلكترونية</a:t>
            </a: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2162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رسالة التأكيد الإلكترونية</a:t>
            </a: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ar-EG" sz="800">
                <a:solidFill>
                  <a:srgbClr val="224781"/>
                </a:solidFill>
                <a:latin typeface="Sakkal Majalla" panose="02000000000000000000" pitchFamily="2" charset="-78"/>
                <a:cs typeface="Sakkal Majalla" panose="02000000000000000000" pitchFamily="2" charset="-78"/>
              </a:rPr>
              <a:t>إلغاء</a:t>
            </a: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15444"/>
          </a:xfrm>
          <a:prstGeom prst="rect">
            <a:avLst/>
          </a:prstGeom>
          <a:solidFill>
            <a:srgbClr val="757575"/>
          </a:solidFill>
          <a:ln>
            <a:noFill/>
          </a:ln>
        </p:spPr>
        <p:txBody>
          <a:bodyPr wrap="square" rtlCol="0">
            <a:spAutoFit/>
          </a:bodyPr>
          <a:lstStyle/>
          <a:p>
            <a:pPr algn="ctr"/>
            <a:r>
              <a:rPr lang="ar-EG" sz="800" b="1">
                <a:solidFill>
                  <a:schemeClr val="bg1"/>
                </a:solidFill>
                <a:latin typeface="Sakkal Majalla" panose="02000000000000000000" pitchFamily="2" charset="-78"/>
                <a:cs typeface="Sakkal Majalla" panose="02000000000000000000" pitchFamily="2" charset="-78"/>
              </a:rPr>
              <a:t>إرسال رسالة إعادة التعيين</a:t>
            </a: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477328"/>
          </a:xfrm>
          <a:prstGeom prst="rect">
            <a:avLst/>
          </a:prstGeom>
          <a:noFill/>
        </p:spPr>
        <p:txBody>
          <a:bodyPr wrap="square" rtlCol="0">
            <a:spAutoFit/>
          </a:bodyPr>
          <a:lstStyle/>
          <a:p>
            <a:r>
              <a:rPr lang="ar-EG" dirty="0">
                <a:latin typeface="Sakkal Majalla" panose="02000000000000000000" pitchFamily="2" charset="-78"/>
                <a:cs typeface="Sakkal Majalla" panose="02000000000000000000" pitchFamily="2" charset="-78"/>
              </a:rPr>
              <a:t>أدخل عنوان البريد الإلكتروني المُسجَّل في الحساب ثم أدخله مرة أخرى للتأكيد.</a:t>
            </a:r>
          </a:p>
          <a:p>
            <a:r>
              <a:rPr lang="ar-EG" dirty="0">
                <a:latin typeface="Sakkal Majalla" panose="02000000000000000000" pitchFamily="2" charset="-78"/>
                <a:cs typeface="Sakkal Majalla" panose="02000000000000000000" pitchFamily="2" charset="-78"/>
              </a:rPr>
              <a:t>انقر على زر </a:t>
            </a:r>
            <a:r>
              <a:rPr lang="ar-EG" b="1" dirty="0">
                <a:latin typeface="Sakkal Majalla" panose="02000000000000000000" pitchFamily="2" charset="-78"/>
                <a:cs typeface="Sakkal Majalla" panose="02000000000000000000" pitchFamily="2" charset="-78"/>
              </a:rPr>
              <a:t>إرسال رسالة إعادة التعيين</a:t>
            </a:r>
            <a:r>
              <a:rPr lang="ar-EG" dirty="0">
                <a:latin typeface="Sakkal Majalla" panose="02000000000000000000" pitchFamily="2" charset="-78"/>
                <a:cs typeface="Sakkal Majalla" panose="02000000000000000000" pitchFamily="2" charset="-78"/>
              </a:rPr>
              <a:t>.</a:t>
            </a:r>
          </a:p>
        </p:txBody>
      </p:sp>
      <p:pic>
        <p:nvPicPr>
          <p:cNvPr id="23" name="Picture 22" descr="لقطة شاشة لرسالة تؤكد إرسال رسالة إلكترونية لتعيين كلمة المرور. ">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200055"/>
          </a:xfrm>
          <a:prstGeom prst="rect">
            <a:avLst/>
          </a:prstGeom>
          <a:solidFill>
            <a:srgbClr val="FFFFFF"/>
          </a:solid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أُرسِلَت رسالة إعادة تعيين كلمة المرور إلى </a:t>
            </a:r>
            <a:r>
              <a:rPr lang="en-US" sz="700">
                <a:solidFill>
                  <a:schemeClr val="bg2">
                    <a:lumMod val="25000"/>
                  </a:schemeClr>
                </a:solidFill>
                <a:latin typeface="Sakkal Majalla" panose="02000000000000000000" pitchFamily="2" charset="-78"/>
                <a:cs typeface="Sakkal Majalla" panose="02000000000000000000" pitchFamily="2" charset="-78"/>
              </a:rPr>
              <a:t>emailaddress@mail.com</a:t>
            </a: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ar-EG" sz="600" b="1">
                <a:solidFill>
                  <a:schemeClr val="bg1"/>
                </a:solidFill>
                <a:latin typeface="Sakkal Majalla" panose="02000000000000000000" pitchFamily="2" charset="-78"/>
                <a:cs typeface="Sakkal Majalla" panose="02000000000000000000" pitchFamily="2" charset="-78"/>
              </a:rPr>
              <a:t>موافق</a:t>
            </a: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1621139" cy="369332"/>
          </a:xfrm>
          <a:prstGeom prst="rect">
            <a:avLst/>
          </a:prstGeom>
          <a:noFill/>
        </p:spPr>
        <p:txBody>
          <a:bodyPr wrap="square">
            <a:spAutoFit/>
          </a:bodyPr>
          <a:lstStyle/>
          <a:p>
            <a:r>
              <a:rPr lang="ar-EG" dirty="0">
                <a:latin typeface="Sakkal Majalla" panose="02000000000000000000" pitchFamily="2" charset="-78"/>
                <a:cs typeface="Sakkal Majalla" panose="02000000000000000000" pitchFamily="2" charset="-78"/>
              </a:rPr>
              <a:t>انقر على زر </a:t>
            </a:r>
            <a:r>
              <a:rPr lang="ar-EG" b="1" dirty="0">
                <a:latin typeface="Sakkal Majalla" panose="02000000000000000000" pitchFamily="2" charset="-78"/>
                <a:cs typeface="Sakkal Majalla" panose="02000000000000000000" pitchFamily="2" charset="-78"/>
              </a:rPr>
              <a:t>موافق</a:t>
            </a:r>
            <a:r>
              <a:rPr lang="ar-EG" dirty="0">
                <a:latin typeface="Sakkal Majalla" panose="02000000000000000000" pitchFamily="2" charset="-78"/>
                <a:cs typeface="Sakkal Majalla" panose="02000000000000000000" pitchFamily="2" charset="-78"/>
              </a:rPr>
              <a:t>.</a:t>
            </a:r>
          </a:p>
        </p:txBody>
      </p:sp>
      <p:pic>
        <p:nvPicPr>
          <p:cNvPr id="28" name="Picture 27" descr="لقطة شاشة لنافذة إعادة تعيين كلمة المرور.">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ar-EG" sz="1050">
                <a:solidFill>
                  <a:srgbClr val="224781"/>
                </a:solidFill>
                <a:latin typeface="Sakkal Majalla" panose="02000000000000000000" pitchFamily="2" charset="-78"/>
                <a:cs typeface="Sakkal Majalla" panose="02000000000000000000" pitchFamily="2" charset="-78"/>
              </a:rPr>
              <a:t>إعادة تعيين كلمة المرور</a:t>
            </a: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ar-EG" sz="600" b="1">
                <a:solidFill>
                  <a:schemeClr val="bg2">
                    <a:lumMod val="25000"/>
                  </a:schemeClr>
                </a:solidFill>
                <a:latin typeface="Sakkal Majalla" panose="02000000000000000000" pitchFamily="2" charset="-78"/>
                <a:cs typeface="Sakkal Majalla" panose="02000000000000000000" pitchFamily="2" charset="-78"/>
              </a:rPr>
              <a:t>كلمة المرور:</a:t>
            </a: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ar-EG" sz="500">
                <a:solidFill>
                  <a:schemeClr val="bg2">
                    <a:lumMod val="25000"/>
                  </a:schemeClr>
                </a:solidFill>
                <a:latin typeface="Sakkal Majalla" panose="02000000000000000000" pitchFamily="2" charset="-78"/>
                <a:cs typeface="Sakkal Majalla" panose="02000000000000000000" pitchFamily="2" charset="-78"/>
              </a:rPr>
              <a:t>أدخل كلمة مرورك</a:t>
            </a: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r>
              <a:rPr lang="ar-EG" sz="500" b="1">
                <a:solidFill>
                  <a:schemeClr val="bg2">
                    <a:lumMod val="50000"/>
                  </a:schemeClr>
                </a:solidFill>
                <a:latin typeface="Sakkal Majalla" panose="02000000000000000000" pitchFamily="2" charset="-78"/>
                <a:cs typeface="Sakkal Majalla" panose="02000000000000000000" pitchFamily="2" charset="-78"/>
              </a:rPr>
              <a:t>يجب ألا تقل عن 8 خانات، وأن تتضمن:</a:t>
            </a:r>
            <a:r>
              <a:rPr lang="en-US" sz="500" b="1">
                <a:solidFill>
                  <a:schemeClr val="bg2">
                    <a:lumMod val="50000"/>
                  </a:schemeClr>
                </a:solidFill>
                <a:latin typeface="Sakkal Majalla" panose="02000000000000000000" pitchFamily="2" charset="-78"/>
                <a:cs typeface="Sakkal Majalla" panose="02000000000000000000" pitchFamily="2" charset="-78"/>
              </a:rPr>
              <a:t> </a:t>
            </a:r>
            <a:r>
              <a:rPr lang="ar-EG" sz="500" b="1">
                <a:solidFill>
                  <a:schemeClr val="bg2">
                    <a:lumMod val="50000"/>
                  </a:schemeClr>
                </a:solidFill>
                <a:latin typeface="Sakkal Majalla" panose="02000000000000000000" pitchFamily="2" charset="-78"/>
                <a:cs typeface="Sakkal Majalla" panose="02000000000000000000" pitchFamily="2" charset="-78"/>
              </a:rPr>
              <a:t>حرفًا كبيرًا واحدًا (</a:t>
            </a:r>
            <a:r>
              <a:rPr lang="en-US" sz="500" b="1">
                <a:solidFill>
                  <a:schemeClr val="bg2">
                    <a:lumMod val="50000"/>
                  </a:schemeClr>
                </a:solidFill>
                <a:latin typeface="Sakkal Majalla" panose="02000000000000000000" pitchFamily="2" charset="-78"/>
                <a:cs typeface="Sakkal Majalla" panose="02000000000000000000" pitchFamily="2" charset="-78"/>
              </a:rPr>
              <a:t>Uppercase</a:t>
            </a:r>
            <a:r>
              <a:rPr lang="ar-EG" sz="500" b="1">
                <a:solidFill>
                  <a:schemeClr val="bg2">
                    <a:lumMod val="50000"/>
                  </a:schemeClr>
                </a:solidFill>
                <a:latin typeface="Sakkal Majalla" panose="02000000000000000000" pitchFamily="2" charset="-78"/>
                <a:cs typeface="Sakkal Majalla" panose="02000000000000000000" pitchFamily="2" charset="-78"/>
              </a:rPr>
              <a:t>) ورقمًا واحدًا وحرفًا صغيرًا واحدًا (</a:t>
            </a:r>
            <a:r>
              <a:rPr lang="en-US" sz="500" b="1">
                <a:solidFill>
                  <a:schemeClr val="bg2">
                    <a:lumMod val="50000"/>
                  </a:schemeClr>
                </a:solidFill>
                <a:latin typeface="Sakkal Majalla" panose="02000000000000000000" pitchFamily="2" charset="-78"/>
                <a:cs typeface="Sakkal Majalla" panose="02000000000000000000" pitchFamily="2" charset="-78"/>
              </a:rPr>
              <a:t>Lowercase</a:t>
            </a:r>
            <a:r>
              <a:rPr lang="ar-EG" sz="500" b="1">
                <a:solidFill>
                  <a:schemeClr val="bg2">
                    <a:lumMod val="50000"/>
                  </a:schemeClr>
                </a:solidFill>
                <a:latin typeface="Sakkal Majalla" panose="02000000000000000000" pitchFamily="2" charset="-78"/>
                <a:cs typeface="Sakkal Majalla" panose="02000000000000000000" pitchFamily="2" charset="-78"/>
              </a:rPr>
              <a:t>) ورمزًا خاصًا واحدًا.</a:t>
            </a: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ar-EG" sz="600" b="1">
                <a:solidFill>
                  <a:schemeClr val="bg2">
                    <a:lumMod val="25000"/>
                  </a:schemeClr>
                </a:solidFill>
                <a:latin typeface="Sakkal Majalla" panose="02000000000000000000" pitchFamily="2" charset="-78"/>
                <a:cs typeface="Sakkal Majalla" panose="02000000000000000000" pitchFamily="2" charset="-78"/>
              </a:rPr>
              <a:t>تأكيد كلمة المرور:</a:t>
            </a: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ar-EG" sz="500">
                <a:solidFill>
                  <a:schemeClr val="bg2">
                    <a:lumMod val="25000"/>
                  </a:schemeClr>
                </a:solidFill>
                <a:latin typeface="Sakkal Majalla" panose="02000000000000000000" pitchFamily="2" charset="-78"/>
                <a:cs typeface="Sakkal Majalla" panose="02000000000000000000" pitchFamily="2" charset="-78"/>
              </a:rPr>
              <a:t>تأكيد كلمة مرورك</a:t>
            </a: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90993"/>
            <a:ext cx="410644" cy="169277"/>
          </a:xfrm>
          <a:prstGeom prst="rect">
            <a:avLst/>
          </a:prstGeom>
          <a:solidFill>
            <a:srgbClr val="757575"/>
          </a:solidFill>
          <a:ln>
            <a:noFill/>
          </a:ln>
        </p:spPr>
        <p:txBody>
          <a:bodyPr wrap="square" rtlCol="0">
            <a:spAutoFit/>
          </a:bodyPr>
          <a:lstStyle/>
          <a:p>
            <a:pPr algn="ctr"/>
            <a:r>
              <a:rPr lang="ar-EG" sz="500">
                <a:solidFill>
                  <a:schemeClr val="bg1"/>
                </a:solidFill>
                <a:latin typeface="Sakkal Majalla" panose="02000000000000000000" pitchFamily="2" charset="-78"/>
                <a:cs typeface="Sakkal Majalla" panose="02000000000000000000" pitchFamily="2" charset="-78"/>
              </a:rPr>
              <a:t>تأكيد</a:t>
            </a: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477328"/>
          </a:xfrm>
          <a:prstGeom prst="rect">
            <a:avLst/>
          </a:prstGeom>
          <a:noFill/>
        </p:spPr>
        <p:txBody>
          <a:bodyPr wrap="square">
            <a:spAutoFit/>
          </a:bodyPr>
          <a:lstStyle/>
          <a:p>
            <a:pPr lvl="0">
              <a:defRPr/>
            </a:pPr>
            <a:r>
              <a:rPr lang="ar-EG" dirty="0">
                <a:latin typeface="Sakkal Majalla" panose="02000000000000000000" pitchFamily="2" charset="-78"/>
                <a:cs typeface="Sakkal Majalla" panose="02000000000000000000" pitchFamily="2" charset="-78"/>
              </a:rPr>
              <a:t>تفقد صندوق الوارد في بريدك الإلكتروني، وانقر على الرابط الموجود في الرسالة.</a:t>
            </a:r>
            <a:r>
              <a:rPr lang="en-US" dirty="0">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وسيُطلَب منك إعادة تعيين كلمة مرورك في البوابة.</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6</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ar-EG" b="1" dirty="0">
                <a:latin typeface="Sakkal Majalla" panose="02000000000000000000" pitchFamily="2" charset="-78"/>
                <a:cs typeface="Sakkal Majalla" panose="02000000000000000000" pitchFamily="2" charset="-78"/>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إضافة الطلاب</a:t>
            </a: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latin typeface="Sakkal Majalla" panose="02000000000000000000" pitchFamily="2" charset="-78"/>
                <a:cs typeface="Sakkal Majalla" panose="02000000000000000000" pitchFamily="2" charset="-78"/>
              </a:rPr>
              <a:t>يستطيع كل ولي أمر/وصي إنشاء حساب خاص به وإضافة 10 طلاب بحد أقصى.</a:t>
            </a:r>
            <a:r>
              <a:rPr lang="en-US" dirty="0">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ويجوز أن تضم ثلاثة حسابات الطالب نفسه.</a:t>
            </a:r>
            <a:r>
              <a:rPr lang="en-US" dirty="0">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يجب أن تبلغ 14 عامًا أو أكثر لإنشاء حساب.</a:t>
            </a:r>
          </a:p>
        </p:txBody>
      </p:sp>
      <p:pic>
        <p:nvPicPr>
          <p:cNvPr id="9" name="Picture 2" descr="لقطة شاشة لصفحة قائمة الطلاب المضافين توضح أين يوجد زر إضافة طالب جديد.">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994002" cy="400110"/>
          </a:xfrm>
          <a:prstGeom prst="rect">
            <a:avLst/>
          </a:prstGeom>
          <a:noFill/>
          <a:ln>
            <a:noFill/>
          </a:ln>
        </p:spPr>
        <p:txBody>
          <a:bodyPr wrap="square" rtlCol="0">
            <a:spAutoFit/>
          </a:bodyPr>
          <a:lstStyle/>
          <a:p>
            <a:r>
              <a:rPr lang="ar-EG" sz="1000">
                <a:latin typeface="Sakkal Majalla" panose="02000000000000000000" pitchFamily="2" charset="-78"/>
                <a:cs typeface="Sakkal Majalla" panose="02000000000000000000" pitchFamily="2" charset="-78"/>
              </a:rPr>
              <a:t>إدارة التعليم الابتدائي والثانوي</a:t>
            </a: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307777"/>
          </a:xfrm>
          <a:prstGeom prst="rect">
            <a:avLst/>
          </a:prstGeom>
          <a:solidFill>
            <a:srgbClr val="F9F9F9"/>
          </a:solidFill>
          <a:ln>
            <a:solidFill>
              <a:srgbClr val="F9F9F9"/>
            </a:solid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طلابك:</a:t>
            </a: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ar-EG" sz="1400" b="1">
                <a:solidFill>
                  <a:srgbClr val="22608F"/>
                </a:solidFill>
                <a:latin typeface="Sakkal Majalla" panose="02000000000000000000" pitchFamily="2" charset="-78"/>
                <a:cs typeface="Sakkal Majalla" panose="02000000000000000000" pitchFamily="2" charset="-78"/>
              </a:rPr>
              <a:t>طالب تجريبي</a:t>
            </a: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61610"/>
          </a:xfrm>
          <a:prstGeom prst="rect">
            <a:avLst/>
          </a:prstGeom>
          <a:noFill/>
          <a:ln>
            <a:noFill/>
          </a:ln>
        </p:spPr>
        <p:txBody>
          <a:bodyPr wrap="square" rtlCol="0">
            <a:spAutoFit/>
          </a:bodyPr>
          <a:lstStyle/>
          <a:p>
            <a:r>
              <a:rPr lang="ar-EG" sz="1100">
                <a:solidFill>
                  <a:srgbClr val="22608F"/>
                </a:solidFill>
                <a:latin typeface="Sakkal Majalla" panose="02000000000000000000" pitchFamily="2" charset="-78"/>
                <a:cs typeface="Sakkal Majalla" panose="02000000000000000000" pitchFamily="2" charset="-78"/>
              </a:rPr>
              <a:t>إضافة طالب جديد</a:t>
            </a: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لإضافة طلاب إضافيين لحسابك، انقر على زر </a:t>
            </a:r>
            <a:r>
              <a:rPr lang="ar-EG" b="1" dirty="0">
                <a:solidFill>
                  <a:schemeClr val="bg1"/>
                </a:solidFill>
                <a:latin typeface="Sakkal Majalla" panose="02000000000000000000" pitchFamily="2" charset="-78"/>
                <a:cs typeface="Sakkal Majalla" panose="02000000000000000000" pitchFamily="2" charset="-78"/>
              </a:rPr>
              <a:t>إضافة طالب جديد</a:t>
            </a:r>
            <a:r>
              <a:rPr lang="ar-EG" dirty="0">
                <a:solidFill>
                  <a:schemeClr val="bg1"/>
                </a:solidFill>
                <a:latin typeface="Sakkal Majalla" panose="02000000000000000000" pitchFamily="2" charset="-78"/>
                <a:cs typeface="Sakkal Majalla" panose="02000000000000000000" pitchFamily="2" charset="-78"/>
              </a:rPr>
              <a:t> ، وأدخل رمز تسجيل الطالب وتاريخ ميلاده، ثم انقر على زر </a:t>
            </a:r>
            <a:r>
              <a:rPr lang="ar-EG" b="1" dirty="0">
                <a:solidFill>
                  <a:schemeClr val="bg1"/>
                </a:solidFill>
                <a:latin typeface="Sakkal Majalla" panose="02000000000000000000" pitchFamily="2" charset="-78"/>
                <a:cs typeface="Sakkal Majalla" panose="02000000000000000000" pitchFamily="2" charset="-78"/>
              </a:rPr>
              <a:t>إضافة</a:t>
            </a:r>
            <a:r>
              <a:rPr lang="ar-EG" dirty="0">
                <a:solidFill>
                  <a:schemeClr val="bg1"/>
                </a:solidFill>
                <a:latin typeface="Sakkal Majalla" panose="02000000000000000000" pitchFamily="2" charset="-78"/>
                <a:cs typeface="Sakkal Majalla" panose="02000000000000000000" pitchFamily="2" charset="-78"/>
              </a:rPr>
              <a:t>.</a:t>
            </a:r>
            <a:r>
              <a:rPr lang="en-US" dirty="0">
                <a:solidFill>
                  <a:schemeClr val="bg1"/>
                </a:solidFill>
                <a:latin typeface="Sakkal Majalla" panose="02000000000000000000" pitchFamily="2" charset="-78"/>
                <a:cs typeface="Sakkal Majalla" panose="02000000000000000000" pitchFamily="2" charset="-78"/>
              </a:rPr>
              <a:t> </a:t>
            </a:r>
          </a:p>
        </p:txBody>
      </p:sp>
      <p:pic>
        <p:nvPicPr>
          <p:cNvPr id="11" name="Picture 10" descr="لقطة شاشة توضح إجراءات إضافة طلاب إضافيين للحساب بعد النقر على زر إضافة طالب جديد، حيث سيُدخل المستخدم رمز تسجيل الطالب وتاريخ ميلاده.">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5"/>
            <a:ext cx="966275" cy="369332"/>
          </a:xfrm>
          <a:prstGeom prst="rect">
            <a:avLst/>
          </a:prstGeom>
          <a:noFill/>
          <a:ln>
            <a:noFill/>
          </a:ln>
        </p:spPr>
        <p:txBody>
          <a:bodyPr wrap="square" rtlCol="0">
            <a:spAutoFit/>
          </a:bodyPr>
          <a:lstStyle/>
          <a:p>
            <a:r>
              <a:rPr lang="ar-EG" sz="900" dirty="0">
                <a:latin typeface="Sakkal Majalla" panose="02000000000000000000" pitchFamily="2" charset="-78"/>
                <a:cs typeface="Sakkal Majalla" panose="02000000000000000000" pitchFamily="2" charset="-78"/>
              </a:rPr>
              <a:t>إدارة التعليم الابتدائي والثانوي</a:t>
            </a: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ar-EG" sz="800" b="1">
                <a:solidFill>
                  <a:srgbClr val="224781"/>
                </a:solidFill>
                <a:latin typeface="Sakkal Majalla" panose="02000000000000000000" pitchFamily="2" charset="-78"/>
                <a:cs typeface="Sakkal Majalla" panose="02000000000000000000" pitchFamily="2" charset="-78"/>
              </a:rPr>
              <a:t>اللغة الإسبانية</a:t>
            </a: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307777"/>
          </a:xfrm>
          <a:prstGeom prst="rect">
            <a:avLst/>
          </a:prstGeom>
          <a:solidFill>
            <a:srgbClr val="F9F9F9"/>
          </a:solidFill>
          <a:ln>
            <a:solidFill>
              <a:srgbClr val="F9F9F9"/>
            </a:solidFill>
          </a:ln>
        </p:spPr>
        <p:txBody>
          <a:bodyPr wrap="square" rtlCol="0">
            <a:spAutoFit/>
          </a:bodyPr>
          <a:lstStyle/>
          <a:p>
            <a:r>
              <a:rPr lang="ar-EG" sz="1400">
                <a:solidFill>
                  <a:schemeClr val="bg2">
                    <a:lumMod val="25000"/>
                  </a:schemeClr>
                </a:solidFill>
                <a:latin typeface="Sakkal Majalla" panose="02000000000000000000" pitchFamily="2" charset="-78"/>
                <a:cs typeface="Sakkal Majalla" panose="02000000000000000000" pitchFamily="2" charset="-78"/>
              </a:rPr>
              <a:t>طلابك:</a:t>
            </a: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ar-EG" sz="1400" b="1">
                <a:solidFill>
                  <a:srgbClr val="22608F"/>
                </a:solidFill>
                <a:latin typeface="Sakkal Majalla" panose="02000000000000000000" pitchFamily="2" charset="-78"/>
                <a:cs typeface="Sakkal Majalla" panose="02000000000000000000" pitchFamily="2" charset="-78"/>
              </a:rPr>
              <a:t>طالب تجريبي</a:t>
            </a: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253916"/>
          </a:xfrm>
          <a:prstGeom prst="rect">
            <a:avLst/>
          </a:prstGeom>
          <a:noFill/>
          <a:ln>
            <a:noFill/>
          </a:ln>
        </p:spPr>
        <p:txBody>
          <a:bodyPr wrap="square" rtlCol="0">
            <a:spAutoFit/>
          </a:bodyPr>
          <a:lstStyle/>
          <a:p>
            <a:r>
              <a:rPr lang="ar-EG" sz="1050">
                <a:solidFill>
                  <a:srgbClr val="22608F"/>
                </a:solidFill>
                <a:latin typeface="Sakkal Majalla" panose="02000000000000000000" pitchFamily="2" charset="-78"/>
                <a:cs typeface="Sakkal Majalla" panose="02000000000000000000" pitchFamily="2" charset="-78"/>
              </a:rPr>
              <a:t>إلغاء</a:t>
            </a: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أدخل رمز تسجيل الطالب وتاريخ ميلاده.</a:t>
            </a: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ar-EG" sz="700" b="1">
                <a:solidFill>
                  <a:schemeClr val="bg2">
                    <a:lumMod val="25000"/>
                  </a:schemeClr>
                </a:solidFill>
                <a:latin typeface="Sakkal Majalla" panose="02000000000000000000" pitchFamily="2" charset="-78"/>
                <a:cs typeface="Sakkal Majalla" panose="02000000000000000000" pitchFamily="2" charset="-78"/>
              </a:rPr>
              <a:t>رمز التسجيل:</a:t>
            </a: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ar-EG" sz="800">
                <a:solidFill>
                  <a:schemeClr val="bg2">
                    <a:lumMod val="25000"/>
                  </a:schemeClr>
                </a:solidFill>
                <a:latin typeface="Sakkal Majalla" panose="02000000000000000000" pitchFamily="2" charset="-78"/>
                <a:cs typeface="Sakkal Majalla" panose="02000000000000000000" pitchFamily="2" charset="-78"/>
              </a:rPr>
              <a:t>رمز التسجيل المُكوَّن من 12 حرفًا</a:t>
            </a: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ar-EG" sz="900" b="1">
                <a:solidFill>
                  <a:schemeClr val="bg2">
                    <a:lumMod val="25000"/>
                  </a:schemeClr>
                </a:solidFill>
                <a:latin typeface="Sakkal Majalla" panose="02000000000000000000" pitchFamily="2" charset="-78"/>
                <a:cs typeface="Sakkal Majalla" panose="02000000000000000000" pitchFamily="2" charset="-78"/>
              </a:rPr>
              <a:t>تاريخ الميلاد:</a:t>
            </a: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شهر</a:t>
            </a: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يوم</a:t>
            </a: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ar-EG" sz="700">
                <a:solidFill>
                  <a:schemeClr val="bg2">
                    <a:lumMod val="25000"/>
                  </a:schemeClr>
                </a:solidFill>
                <a:latin typeface="Sakkal Majalla" panose="02000000000000000000" pitchFamily="2" charset="-78"/>
                <a:cs typeface="Sakkal Majalla" panose="02000000000000000000" pitchFamily="2" charset="-78"/>
              </a:rPr>
              <a:t>سنة</a:t>
            </a: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r>
              <a:rPr lang="ar-EG" sz="800">
                <a:solidFill>
                  <a:srgbClr val="22608F"/>
                </a:solidFill>
                <a:latin typeface="Sakkal Majalla" panose="02000000000000000000" pitchFamily="2" charset="-78"/>
                <a:cs typeface="Sakkal Majalla" panose="02000000000000000000" pitchFamily="2" charset="-78"/>
              </a:rPr>
              <a:t>أين رمز التسجيل الخاص بي؟</a:t>
            </a: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200055"/>
          </a:xfrm>
          <a:prstGeom prst="rect">
            <a:avLst/>
          </a:prstGeom>
          <a:solidFill>
            <a:srgbClr val="757575"/>
          </a:solidFill>
          <a:ln>
            <a:noFill/>
          </a:ln>
        </p:spPr>
        <p:txBody>
          <a:bodyPr wrap="square" rtlCol="0">
            <a:spAutoFit/>
          </a:bodyPr>
          <a:lstStyle/>
          <a:p>
            <a:pPr algn="ctr"/>
            <a:r>
              <a:rPr lang="ar-EG" sz="700" b="1">
                <a:solidFill>
                  <a:schemeClr val="bg1"/>
                </a:solidFill>
                <a:latin typeface="Sakkal Majalla" panose="02000000000000000000" pitchFamily="2" charset="-78"/>
                <a:cs typeface="Sakkal Majalla" panose="02000000000000000000" pitchFamily="2" charset="-78"/>
              </a:rPr>
              <a:t>إضافة</a:t>
            </a: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7</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D952D8-9ECD-5368-E091-921899019525}"/>
              </a:ext>
              <a:ext uri="{C183D7F6-B498-43B3-948B-1728B52AA6E4}">
                <adec:decorative xmlns:adec="http://schemas.microsoft.com/office/drawing/2017/decorative" val="1"/>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ar-EG" sz="800" b="1" dirty="0">
                <a:solidFill>
                  <a:srgbClr val="224781"/>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حذف الطلاب</a:t>
            </a:r>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لحذف طالب، انقر على علامة </a:t>
            </a:r>
            <a:r>
              <a:rPr lang="en-US" dirty="0">
                <a:solidFill>
                  <a:schemeClr val="bg1"/>
                </a:solidFill>
                <a:latin typeface="Sakkal Majalla" panose="02000000000000000000" pitchFamily="2" charset="-78"/>
                <a:cs typeface="Sakkal Majalla" panose="02000000000000000000" pitchFamily="2" charset="-78"/>
              </a:rPr>
              <a:t>X</a:t>
            </a:r>
            <a:r>
              <a:rPr lang="ar-EG" dirty="0">
                <a:solidFill>
                  <a:schemeClr val="bg1"/>
                </a:solidFill>
                <a:latin typeface="Sakkal Majalla" panose="02000000000000000000" pitchFamily="2" charset="-78"/>
                <a:cs typeface="Sakkal Majalla" panose="02000000000000000000" pitchFamily="2" charset="-78"/>
              </a:rPr>
              <a:t> الحمراء اللون الموجودة بالقرب من اسم الطالب.</a:t>
            </a:r>
            <a:r>
              <a:rPr lang="en-US" dirty="0">
                <a:solidFill>
                  <a:schemeClr val="bg1"/>
                </a:solidFill>
                <a:latin typeface="Sakkal Majalla" panose="02000000000000000000" pitchFamily="2" charset="-78"/>
                <a:cs typeface="Sakkal Majalla" panose="02000000000000000000" pitchFamily="2" charset="-78"/>
              </a:rPr>
              <a:t> </a:t>
            </a:r>
            <a:r>
              <a:rPr lang="ar-EG" dirty="0">
                <a:solidFill>
                  <a:schemeClr val="bg1"/>
                </a:solidFill>
                <a:latin typeface="Sakkal Majalla" panose="02000000000000000000" pitchFamily="2" charset="-78"/>
                <a:cs typeface="Sakkal Majalla" panose="02000000000000000000" pitchFamily="2" charset="-78"/>
              </a:rPr>
              <a:t>ستظهر لك رسالة منبثقة لتأكيد الحذف.</a:t>
            </a:r>
          </a:p>
        </p:txBody>
      </p:sp>
      <p:pic>
        <p:nvPicPr>
          <p:cNvPr id="4" name="Picture 3" descr="لقطة شاشة لصفحة قائمة الطلاب المضافين مع مربع حول علامة X بجوار طالب.">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276999"/>
          </a:xfrm>
          <a:prstGeom prst="rect">
            <a:avLst/>
          </a:prstGeom>
          <a:noFill/>
          <a:ln>
            <a:noFill/>
          </a:ln>
        </p:spPr>
        <p:txBody>
          <a:bodyPr wrap="square" rtlCol="0">
            <a:spAutoFit/>
          </a:bodyPr>
          <a:lstStyle/>
          <a:p>
            <a:r>
              <a:rPr lang="ar-EG" sz="1200">
                <a:latin typeface="Sakkal Majalla" panose="02000000000000000000" pitchFamily="2" charset="-78"/>
                <a:cs typeface="Sakkal Majalla" panose="02000000000000000000" pitchFamily="2" charset="-78"/>
              </a:rPr>
              <a:t>إدارة التعليم الابتدائي والثانوي</a:t>
            </a: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ar-EG" sz="1600">
                <a:solidFill>
                  <a:schemeClr val="bg2">
                    <a:lumMod val="25000"/>
                  </a:schemeClr>
                </a:solidFill>
                <a:latin typeface="Sakkal Majalla" panose="02000000000000000000" pitchFamily="2" charset="-78"/>
                <a:cs typeface="Sakkal Majalla" panose="02000000000000000000" pitchFamily="2" charset="-78"/>
              </a:rPr>
              <a:t>طلابك:</a:t>
            </a: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ar-EG" sz="1600" b="1">
                <a:solidFill>
                  <a:srgbClr val="22608F"/>
                </a:solidFill>
                <a:latin typeface="Sakkal Majalla" panose="02000000000000000000" pitchFamily="2" charset="-78"/>
                <a:cs typeface="Sakkal Majalla" panose="02000000000000000000" pitchFamily="2" charset="-78"/>
              </a:rPr>
              <a:t>طالب تجريبي 1</a:t>
            </a: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ar-EG" sz="1600" b="1">
                <a:solidFill>
                  <a:srgbClr val="22608F"/>
                </a:solidFill>
                <a:latin typeface="Sakkal Majalla" panose="02000000000000000000" pitchFamily="2" charset="-78"/>
                <a:cs typeface="Sakkal Majalla" panose="02000000000000000000" pitchFamily="2" charset="-78"/>
              </a:rPr>
              <a:t>طالب تجريبي 2</a:t>
            </a: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5" y="4073412"/>
            <a:ext cx="1601800" cy="307777"/>
          </a:xfrm>
          <a:prstGeom prst="rect">
            <a:avLst/>
          </a:prstGeom>
          <a:noFill/>
          <a:ln>
            <a:noFill/>
          </a:ln>
        </p:spPr>
        <p:txBody>
          <a:bodyPr wrap="square" rtlCol="0">
            <a:spAutoFit/>
          </a:bodyPr>
          <a:lstStyle/>
          <a:p>
            <a:pPr algn="ctr"/>
            <a:r>
              <a:rPr lang="ar-EG" sz="1400">
                <a:solidFill>
                  <a:srgbClr val="22608F"/>
                </a:solidFill>
                <a:latin typeface="Sakkal Majalla" panose="02000000000000000000" pitchFamily="2" charset="-78"/>
                <a:cs typeface="Sakkal Majalla" panose="02000000000000000000" pitchFamily="2" charset="-78"/>
              </a:rPr>
              <a:t>إضافة طالب جديد</a:t>
            </a:r>
          </a:p>
        </p:txBody>
      </p:sp>
      <p:pic>
        <p:nvPicPr>
          <p:cNvPr id="12" name="Picture 11" descr="لقطة شاشة للنافذة المنبثقة التي تؤكد حذف طالب من حسابك. ">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ar-EG" sz="1400" b="1">
                <a:latin typeface="Sakkal Majalla" panose="02000000000000000000" pitchFamily="2" charset="-78"/>
                <a:cs typeface="Sakkal Majalla" panose="02000000000000000000" pitchFamily="2" charset="-78"/>
              </a:rPr>
              <a:t>تأكيد</a:t>
            </a: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261610"/>
          </a:xfrm>
          <a:prstGeom prst="rect">
            <a:avLst/>
          </a:prstGeom>
          <a:solidFill>
            <a:srgbClr val="FFFFFF"/>
          </a:solidFill>
          <a:ln>
            <a:noFill/>
          </a:ln>
        </p:spPr>
        <p:txBody>
          <a:bodyPr wrap="square" rtlCol="0">
            <a:spAutoFit/>
          </a:bodyPr>
          <a:lstStyle/>
          <a:p>
            <a:r>
              <a:rPr lang="ar-EG" sz="1100">
                <a:solidFill>
                  <a:schemeClr val="bg2">
                    <a:lumMod val="25000"/>
                  </a:schemeClr>
                </a:solidFill>
                <a:latin typeface="Sakkal Majalla" panose="02000000000000000000" pitchFamily="2" charset="-78"/>
                <a:cs typeface="Sakkal Majalla" panose="02000000000000000000" pitchFamily="2" charset="-78"/>
              </a:rPr>
              <a:t>هل تريد حذف طالب تجريبي 1 من حسابك؟</a:t>
            </a:r>
          </a:p>
        </p:txBody>
      </p:sp>
      <p:sp>
        <p:nvSpPr>
          <p:cNvPr id="21" name="TextBox 20">
            <a:extLst>
              <a:ext uri="{FF2B5EF4-FFF2-40B4-BE49-F238E27FC236}">
                <a16:creationId xmlns:a16="http://schemas.microsoft.com/office/drawing/2014/main" id="{B3B282C6-A48F-6078-B8AE-AF127B79A182}"/>
              </a:ext>
            </a:extLst>
          </p:cNvPr>
          <p:cNvSpPr txBox="1"/>
          <p:nvPr/>
        </p:nvSpPr>
        <p:spPr>
          <a:xfrm>
            <a:off x="8181975" y="6045724"/>
            <a:ext cx="448251" cy="230832"/>
          </a:xfrm>
          <a:prstGeom prst="rect">
            <a:avLst/>
          </a:prstGeom>
          <a:solidFill>
            <a:srgbClr val="22608F"/>
          </a:solidFill>
          <a:ln>
            <a:noFill/>
          </a:ln>
        </p:spPr>
        <p:txBody>
          <a:bodyPr wrap="square" rtlCol="0">
            <a:spAutoFit/>
          </a:bodyPr>
          <a:lstStyle/>
          <a:p>
            <a:pPr algn="ctr"/>
            <a:r>
              <a:rPr lang="ar-EG" sz="900" dirty="0">
                <a:solidFill>
                  <a:schemeClr val="bg1"/>
                </a:solidFill>
                <a:latin typeface="Sakkal Majalla" panose="02000000000000000000" pitchFamily="2" charset="-78"/>
                <a:cs typeface="Sakkal Majalla" panose="02000000000000000000" pitchFamily="2" charset="-78"/>
              </a:rPr>
              <a:t>موافق</a:t>
            </a: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ar-EG" sz="900">
                <a:solidFill>
                  <a:schemeClr val="bg1"/>
                </a:solidFill>
                <a:latin typeface="Sakkal Majalla" panose="02000000000000000000" pitchFamily="2" charset="-78"/>
                <a:cs typeface="Sakkal Majalla" panose="02000000000000000000" pitchFamily="2" charset="-78"/>
              </a:rPr>
              <a:t>إلغاء</a:t>
            </a: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8</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84EE8090-1534-8530-0F51-85FC9CEF08FB}"/>
              </a:ext>
              <a:ext uri="{C183D7F6-B498-43B3-948B-1728B52AA6E4}">
                <adec:decorative xmlns:adec="http://schemas.microsoft.com/office/drawing/2017/decorative" val="1"/>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ar-EG" sz="1000" b="1">
                <a:solidFill>
                  <a:srgbClr val="224781"/>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ar-EG" sz="5300" dirty="0">
                <a:solidFill>
                  <a:srgbClr val="1A4785"/>
                </a:solidFill>
                <a:latin typeface="Sakkal Majalla" panose="02000000000000000000" pitchFamily="2" charset="-78"/>
                <a:ea typeface="Open Sans Light" pitchFamily="2" charset="0"/>
                <a:cs typeface="Sakkal Majalla" panose="02000000000000000000" pitchFamily="2" charset="-78"/>
              </a:rPr>
              <a:t>اختيار طالب</a:t>
            </a:r>
          </a:p>
        </p:txBody>
      </p:sp>
      <p:pic>
        <p:nvPicPr>
          <p:cNvPr id="12" name="Picture 11" descr="لقطة شاشة لصفحة قائمة الطلاب المضافين تعرض 3 طلاب تجريبيين. هناك أيضًا مربع حول رمز قائمة منسدلة يُتيح لك تحديث عنوان بريدك الإلكتروني أو تسجيل الخروج من البوابة.">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276999"/>
          </a:xfrm>
          <a:prstGeom prst="rect">
            <a:avLst/>
          </a:prstGeom>
          <a:noFill/>
          <a:ln>
            <a:noFill/>
          </a:ln>
        </p:spPr>
        <p:txBody>
          <a:bodyPr wrap="square" rtlCol="0">
            <a:spAutoFit/>
          </a:bodyPr>
          <a:lstStyle/>
          <a:p>
            <a:r>
              <a:rPr lang="ar-EG" sz="1200">
                <a:latin typeface="Sakkal Majalla" panose="02000000000000000000" pitchFamily="2" charset="-78"/>
                <a:cs typeface="Sakkal Majalla" panose="02000000000000000000" pitchFamily="2" charset="-78"/>
              </a:rPr>
              <a:t>إدارة التعليم الابتدائي والثانوي</a:t>
            </a: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rtlCol="0">
            <a:spAutoFit/>
          </a:bodyPr>
          <a:lstStyle/>
          <a:p>
            <a:pPr algn="r"/>
            <a:r>
              <a:rPr lang="ar-EG" sz="1000" b="1">
                <a:solidFill>
                  <a:srgbClr val="22608F"/>
                </a:solidFill>
                <a:latin typeface="Sakkal Majalla" panose="02000000000000000000" pitchFamily="2" charset="-78"/>
                <a:cs typeface="Sakkal Majalla" panose="02000000000000000000" pitchFamily="2" charset="-78"/>
              </a:rPr>
              <a:t>المساعدة</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ar-EG" sz="1000" b="1">
                <a:solidFill>
                  <a:srgbClr val="22608F"/>
                </a:solidFill>
                <a:latin typeface="Sakkal Majalla" panose="02000000000000000000" pitchFamily="2" charset="-78"/>
                <a:cs typeface="Sakkal Majalla" panose="02000000000000000000" pitchFamily="2" charset="-78"/>
              </a:rPr>
              <a:t>تحديث البريد الإلكتروني</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ar-EG" sz="1000" b="1">
                <a:solidFill>
                  <a:srgbClr val="22608F"/>
                </a:solidFill>
                <a:latin typeface="Sakkal Majalla" panose="02000000000000000000" pitchFamily="2" charset="-78"/>
                <a:cs typeface="Sakkal Majalla" panose="02000000000000000000" pitchFamily="2" charset="-78"/>
              </a:rPr>
              <a:t>تسجيل الخروج</a:t>
            </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solidFill>
                  <a:schemeClr val="bg1"/>
                </a:solidFill>
                <a:latin typeface="Sakkal Majalla" panose="02000000000000000000" pitchFamily="2" charset="-78"/>
                <a:cs typeface="Sakkal Majalla" panose="02000000000000000000" pitchFamily="2" charset="-78"/>
              </a:rPr>
              <a:t>انقر على أيقونة القائمة لتحديث عنوان بريدك الإلكتروني أو تسجيل الخروج من بوابة الأسرة.</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ar-EG" sz="1600">
                <a:solidFill>
                  <a:schemeClr val="bg2">
                    <a:lumMod val="25000"/>
                  </a:schemeClr>
                </a:solidFill>
                <a:latin typeface="Sakkal Majalla" panose="02000000000000000000" pitchFamily="2" charset="-78"/>
                <a:cs typeface="Sakkal Majalla" panose="02000000000000000000" pitchFamily="2" charset="-78"/>
              </a:rPr>
              <a:t>طلابك:</a:t>
            </a: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ar-EG" b="1">
                <a:solidFill>
                  <a:srgbClr val="22608F"/>
                </a:solidFill>
                <a:latin typeface="Sakkal Majalla" panose="02000000000000000000" pitchFamily="2" charset="-78"/>
                <a:cs typeface="Sakkal Majalla" panose="02000000000000000000" pitchFamily="2" charset="-78"/>
              </a:rPr>
              <a:t>طالب تجريبي 1</a:t>
            </a: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EG" dirty="0">
                <a:solidFill>
                  <a:schemeClr val="bg1"/>
                </a:solidFill>
                <a:latin typeface="Sakkal Majalla" panose="02000000000000000000" pitchFamily="2" charset="-78"/>
                <a:cs typeface="Sakkal Majalla" panose="02000000000000000000" pitchFamily="2" charset="-78"/>
              </a:rPr>
              <a:t>لعرض تاريخ اختبارات أحد الطلاب، حدد اسم الطالب.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ar-EG" b="1">
                <a:solidFill>
                  <a:srgbClr val="22608F"/>
                </a:solidFill>
                <a:latin typeface="Sakkal Majalla" panose="02000000000000000000" pitchFamily="2" charset="-78"/>
                <a:cs typeface="Sakkal Majalla" panose="02000000000000000000" pitchFamily="2" charset="-78"/>
              </a:rPr>
              <a:t>طالب تجريبي 2</a:t>
            </a: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ar-EG" b="1" dirty="0">
                <a:solidFill>
                  <a:srgbClr val="22608F"/>
                </a:solidFill>
                <a:latin typeface="Sakkal Majalla" panose="02000000000000000000" pitchFamily="2" charset="-78"/>
                <a:cs typeface="Sakkal Majalla" panose="02000000000000000000" pitchFamily="2" charset="-78"/>
              </a:rPr>
              <a:t>طالب تجريبي 3</a:t>
            </a: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307777"/>
          </a:xfrm>
          <a:prstGeom prst="rect">
            <a:avLst/>
          </a:prstGeom>
          <a:noFill/>
          <a:ln>
            <a:noFill/>
          </a:ln>
        </p:spPr>
        <p:txBody>
          <a:bodyPr wrap="square" rtlCol="0">
            <a:spAutoFit/>
          </a:bodyPr>
          <a:lstStyle/>
          <a:p>
            <a:pPr algn="ctr"/>
            <a:r>
              <a:rPr lang="ar-EG" sz="1400">
                <a:solidFill>
                  <a:srgbClr val="22608F"/>
                </a:solidFill>
                <a:latin typeface="Sakkal Majalla" panose="02000000000000000000" pitchFamily="2" charset="-78"/>
                <a:cs typeface="Sakkal Majalla" panose="02000000000000000000" pitchFamily="2" charset="-78"/>
              </a:rPr>
              <a:t>إضافة طالب جديد</a:t>
            </a: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Sakkal Majalla" panose="02000000000000000000" pitchFamily="2" charset="-78"/>
                <a:cs typeface="Sakkal Majalla" panose="02000000000000000000" pitchFamily="2" charset="-78"/>
              </a:rPr>
              <a:t>9</a:t>
            </a:fld>
            <a:endParaRPr lang="en-US" sz="2800" dirty="0">
              <a:solidFill>
                <a:srgbClr val="1A4785"/>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FA778A3C-454A-6083-F63C-649DBE520B39}"/>
              </a:ext>
              <a:ext uri="{C183D7F6-B498-43B3-948B-1728B52AA6E4}">
                <adec:decorative xmlns:adec="http://schemas.microsoft.com/office/drawing/2017/decorative" val="1"/>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ar-EG" sz="1000" b="1">
                <a:solidFill>
                  <a:srgbClr val="22608F"/>
                </a:solidFill>
                <a:latin typeface="Sakkal Majalla" panose="02000000000000000000" pitchFamily="2" charset="-78"/>
                <a:cs typeface="Sakkal Majalla" panose="02000000000000000000" pitchFamily="2" charset="-78"/>
              </a:rPr>
              <a:t>اللغة الإسبانية</a:t>
            </a:r>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39BA7-DAA5-4442-AB25-500A0464CD6F}">
  <ds:schemaRefs>
    <ds:schemaRef ds:uri="http://schemas.microsoft.com/office/infopath/2007/PartnerControls"/>
    <ds:schemaRef ds:uri="http://purl.org/dc/term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fdcd57df-05e8-4749-9cc8-5afe3dcd00a5"/>
    <ds:schemaRef ds:uri="b906d55b-a694-4ee1-a926-b6d0b5dbfc30"/>
    <ds:schemaRef ds:uri="http://purl.org/dc/dcmitype/"/>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677780BD-4443-4B27-B4D1-B65C59D59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625</TotalTime>
  <Words>3921</Words>
  <Application>Microsoft Office PowerPoint</Application>
  <PresentationFormat>Widescreen</PresentationFormat>
  <Paragraphs>585</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Sakkal Majalla</vt:lpstr>
      <vt:lpstr>Office Theme</vt:lpstr>
      <vt:lpstr>دليل المساعدة في استخدام بوابة الأسرة</vt:lpstr>
      <vt:lpstr>البدء: المستخدمون الجدد</vt:lpstr>
      <vt:lpstr>البدء: (تابع) المستخدمون الجدد</vt:lpstr>
      <vt:lpstr>البدء: المستخدمون الحاليون</vt:lpstr>
      <vt:lpstr>البدء: العرض باللغة الإسبانية</vt:lpstr>
      <vt:lpstr>إعادة تعيين كلمة المرور</vt:lpstr>
      <vt:lpstr>إضافة الطلاب</vt:lpstr>
      <vt:lpstr>حذف الطلاب</vt:lpstr>
      <vt:lpstr>اختيار طالب</vt:lpstr>
      <vt:lpstr>عرض نتائج اختبارات نظام التقييم الشامل بولاية ماساتشوستس (MCAS)</vt:lpstr>
      <vt:lpstr>عرض تاريخ الاختبارات: نظام (MCAS)</vt:lpstr>
      <vt:lpstr>عرض نتائج الاختبارات: نظام (MCAS)</vt:lpstr>
      <vt:lpstr>عرض نتائج الاختبارات: مستوى الإنجاز</vt:lpstr>
      <vt:lpstr>عرض نتائج الاختبارات: مقارنة البيانات</vt:lpstr>
      <vt:lpstr>عرض نتائج الاختبارات: نمو الطلاب</vt:lpstr>
      <vt:lpstr>عرض نتائج الاختبارات: فئة التصنيف </vt:lpstr>
      <vt:lpstr>عرض النتائج التفصيلية</vt:lpstr>
      <vt:lpstr>(تابع) عرض النتائج التفصيلية</vt:lpstr>
      <vt:lpstr>عرض نتائج اختبارات نظام التقييم الشامل بولاية ماساتشوستس البديلة (MCAS-Alt)</vt:lpstr>
      <vt:lpstr>عرض تاريخ الاختبارات: الاختبارات البديلة (MCAS - Alt)</vt:lpstr>
      <vt:lpstr>عرض نتائج الاختبارات: الاختبارات البديلة (MCAS - Alt)</vt:lpstr>
      <vt:lpstr>عرض نتائج الاختبارات البديلة (MCAS-Alt): مستوى الإنجاز</vt:lpstr>
      <vt:lpstr>عرض نتائج الاختبارات البديلة (MCAS-Alt): فئة التصنيف</vt:lpstr>
      <vt:lpstr>عرض نتائج الاختبارات البديلة (MCAS-Alt): أقسام الدرجات</vt:lpstr>
      <vt:lpstr>موارد إضافية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Arabic</dc:title>
  <dc:creator>DESE</dc:creator>
  <cp:lastModifiedBy>Zou, Dong (EOE)</cp:lastModifiedBy>
  <cp:revision>37</cp:revision>
  <dcterms:created xsi:type="dcterms:W3CDTF">2019-12-16T17:05:55Z</dcterms:created>
  <dcterms:modified xsi:type="dcterms:W3CDTF">2026-07-15T20:37:51Z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