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10" r:id="rId6"/>
    <p:sldId id="281" r:id="rId7"/>
    <p:sldId id="282" r:id="rId8"/>
    <p:sldId id="283" r:id="rId9"/>
    <p:sldId id="296" r:id="rId10"/>
    <p:sldId id="284" r:id="rId11"/>
    <p:sldId id="285" r:id="rId12"/>
    <p:sldId id="286" r:id="rId13"/>
    <p:sldId id="287" r:id="rId14"/>
    <p:sldId id="298" r:id="rId15"/>
    <p:sldId id="288" r:id="rId16"/>
    <p:sldId id="289" r:id="rId17"/>
    <p:sldId id="293" r:id="rId18"/>
    <p:sldId id="294" r:id="rId19"/>
    <p:sldId id="297" r:id="rId20"/>
    <p:sldId id="295" r:id="rId21"/>
    <p:sldId id="290" r:id="rId22"/>
    <p:sldId id="292" r:id="rId23"/>
    <p:sldId id="299" r:id="rId24"/>
    <p:sldId id="300" r:id="rId25"/>
    <p:sldId id="301" r:id="rId26"/>
    <p:sldId id="302" r:id="rId27"/>
    <p:sldId id="305" r:id="rId28"/>
    <p:sldId id="309"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4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fd3415b5-456d-4adf-8ee4-3424e6366d7b::" providerId="AD" clId="Web-{F8C8E338-5DEC-5414-59DD-E85DEC6F5310}"/>
    <pc:docChg chg="modSld">
      <pc:chgData name="Guest User" userId="S::urn:spo:tenantanon#fd3415b5-456d-4adf-8ee4-3424e6366d7b::" providerId="AD" clId="Web-{F8C8E338-5DEC-5414-59DD-E85DEC6F5310}" dt="2026-06-23T20:14:34.111" v="1" actId="1076"/>
      <pc:docMkLst>
        <pc:docMk/>
      </pc:docMkLst>
      <pc:sldChg chg="modSp">
        <pc:chgData name="Guest User" userId="S::urn:spo:tenantanon#fd3415b5-456d-4adf-8ee4-3424e6366d7b::" providerId="AD" clId="Web-{F8C8E338-5DEC-5414-59DD-E85DEC6F5310}" dt="2026-06-23T20:14:34.111" v="1" actId="1076"/>
        <pc:sldMkLst>
          <pc:docMk/>
          <pc:sldMk cId="3847903710" sldId="281"/>
        </pc:sldMkLst>
        <pc:spChg chg="mod">
          <ac:chgData name="Guest User" userId="S::urn:spo:tenantanon#fd3415b5-456d-4adf-8ee4-3424e6366d7b::" providerId="AD" clId="Web-{F8C8E338-5DEC-5414-59DD-E85DEC6F5310}" dt="2026-06-23T20:14:34.111" v="1" actId="1076"/>
          <ac:spMkLst>
            <pc:docMk/>
            <pc:sldMk cId="3847903710" sldId="281"/>
            <ac:spMk id="2" creationId="{DADD44E4-7AA0-AC67-DAE7-948F1A08F4B1}"/>
          </ac:spMkLst>
        </pc:spChg>
      </pc:sldChg>
    </pc:docChg>
  </pc:docChgLst>
  <pc:docChgLst>
    <pc:chgData name="Bich Ngoc" userId="c63113ba965ea038" providerId="LiveId" clId="{F5299C25-F8D9-4D36-90E3-1054743F8CEA}"/>
    <pc:docChg chg="undo custSel modSld">
      <pc:chgData name="Bich Ngoc" userId="c63113ba965ea038" providerId="LiveId" clId="{F5299C25-F8D9-4D36-90E3-1054743F8CEA}" dt="2026-06-30T01:43:44.781" v="194" actId="962"/>
      <pc:docMkLst>
        <pc:docMk/>
      </pc:docMkLst>
      <pc:sldChg chg="modSp mod">
        <pc:chgData name="Bich Ngoc" userId="c63113ba965ea038" providerId="LiveId" clId="{F5299C25-F8D9-4D36-90E3-1054743F8CEA}" dt="2026-06-30T01:24:06.530" v="5" actId="962"/>
        <pc:sldMkLst>
          <pc:docMk/>
          <pc:sldMk cId="3847903710" sldId="281"/>
        </pc:sldMkLst>
        <pc:picChg chg="mod">
          <ac:chgData name="Bich Ngoc" userId="c63113ba965ea038" providerId="LiveId" clId="{F5299C25-F8D9-4D36-90E3-1054743F8CEA}" dt="2026-06-30T01:24:06.530" v="5" actId="962"/>
          <ac:picMkLst>
            <pc:docMk/>
            <pc:sldMk cId="3847903710" sldId="281"/>
            <ac:picMk id="10" creationId="{BC3AB0F2-F415-F7D1-CE29-EE915C4CF9BF}"/>
          </ac:picMkLst>
        </pc:picChg>
      </pc:sldChg>
      <pc:sldChg chg="modSp mod">
        <pc:chgData name="Bich Ngoc" userId="c63113ba965ea038" providerId="LiveId" clId="{F5299C25-F8D9-4D36-90E3-1054743F8CEA}" dt="2026-06-30T01:24:17.081" v="7" actId="962"/>
        <pc:sldMkLst>
          <pc:docMk/>
          <pc:sldMk cId="3452625513" sldId="282"/>
        </pc:sldMkLst>
        <pc:picChg chg="mod">
          <ac:chgData name="Bich Ngoc" userId="c63113ba965ea038" providerId="LiveId" clId="{F5299C25-F8D9-4D36-90E3-1054743F8CEA}" dt="2026-06-30T01:24:17.081" v="7" actId="962"/>
          <ac:picMkLst>
            <pc:docMk/>
            <pc:sldMk cId="3452625513" sldId="282"/>
            <ac:picMk id="7" creationId="{BB5C56D8-9068-52AD-8E61-316A3C1A2E30}"/>
          </ac:picMkLst>
        </pc:picChg>
      </pc:sldChg>
      <pc:sldChg chg="modSp mod">
        <pc:chgData name="Bich Ngoc" userId="c63113ba965ea038" providerId="LiveId" clId="{F5299C25-F8D9-4D36-90E3-1054743F8CEA}" dt="2026-06-30T01:24:26.768" v="9" actId="962"/>
        <pc:sldMkLst>
          <pc:docMk/>
          <pc:sldMk cId="2495616852" sldId="283"/>
        </pc:sldMkLst>
        <pc:picChg chg="mod">
          <ac:chgData name="Bich Ngoc" userId="c63113ba965ea038" providerId="LiveId" clId="{F5299C25-F8D9-4D36-90E3-1054743F8CEA}" dt="2026-06-30T01:24:26.768" v="9" actId="962"/>
          <ac:picMkLst>
            <pc:docMk/>
            <pc:sldMk cId="2495616852" sldId="283"/>
            <ac:picMk id="4" creationId="{4A8D7F7D-79C3-4F30-9EE2-9AC86FBDE478}"/>
          </ac:picMkLst>
        </pc:picChg>
      </pc:sldChg>
      <pc:sldChg chg="modSp mod">
        <pc:chgData name="Bich Ngoc" userId="c63113ba965ea038" providerId="LiveId" clId="{F5299C25-F8D9-4D36-90E3-1054743F8CEA}" dt="2026-06-30T01:27:27.300" v="34" actId="962"/>
        <pc:sldMkLst>
          <pc:docMk/>
          <pc:sldMk cId="3989879702" sldId="284"/>
        </pc:sldMkLst>
        <pc:picChg chg="mod">
          <ac:chgData name="Bich Ngoc" userId="c63113ba965ea038" providerId="LiveId" clId="{F5299C25-F8D9-4D36-90E3-1054743F8CEA}" dt="2026-06-30T01:25:00.208" v="19" actId="962"/>
          <ac:picMkLst>
            <pc:docMk/>
            <pc:sldMk cId="3989879702" sldId="284"/>
            <ac:picMk id="8" creationId="{CCE40D2F-0CCC-221A-E4EE-76F00C0C50F0}"/>
          </ac:picMkLst>
        </pc:picChg>
        <pc:picChg chg="mod">
          <ac:chgData name="Bich Ngoc" userId="c63113ba965ea038" providerId="LiveId" clId="{F5299C25-F8D9-4D36-90E3-1054743F8CEA}" dt="2026-06-30T01:27:02.522" v="30" actId="962"/>
          <ac:picMkLst>
            <pc:docMk/>
            <pc:sldMk cId="3989879702" sldId="284"/>
            <ac:picMk id="15" creationId="{2907CFEA-833A-8DF8-ACFC-8F1E2E3E1FDA}"/>
          </ac:picMkLst>
        </pc:picChg>
        <pc:picChg chg="mod">
          <ac:chgData name="Bich Ngoc" userId="c63113ba965ea038" providerId="LiveId" clId="{F5299C25-F8D9-4D36-90E3-1054743F8CEA}" dt="2026-06-30T01:27:10.275" v="32" actId="962"/>
          <ac:picMkLst>
            <pc:docMk/>
            <pc:sldMk cId="3989879702" sldId="284"/>
            <ac:picMk id="23" creationId="{714A4F05-1AAD-9240-927E-5BAA0857BD4D}"/>
          </ac:picMkLst>
        </pc:picChg>
        <pc:picChg chg="mod">
          <ac:chgData name="Bich Ngoc" userId="c63113ba965ea038" providerId="LiveId" clId="{F5299C25-F8D9-4D36-90E3-1054743F8CEA}" dt="2026-06-30T01:27:27.300" v="34" actId="962"/>
          <ac:picMkLst>
            <pc:docMk/>
            <pc:sldMk cId="3989879702" sldId="284"/>
            <ac:picMk id="28" creationId="{A9FA320E-E0CA-1714-FF34-6CEF1CD822ED}"/>
          </ac:picMkLst>
        </pc:picChg>
      </pc:sldChg>
      <pc:sldChg chg="modSp mod">
        <pc:chgData name="Bich Ngoc" userId="c63113ba965ea038" providerId="LiveId" clId="{F5299C25-F8D9-4D36-90E3-1054743F8CEA}" dt="2026-06-30T01:28:10.862" v="40" actId="962"/>
        <pc:sldMkLst>
          <pc:docMk/>
          <pc:sldMk cId="2621257514" sldId="285"/>
        </pc:sldMkLst>
        <pc:picChg chg="mod">
          <ac:chgData name="Bich Ngoc" userId="c63113ba965ea038" providerId="LiveId" clId="{F5299C25-F8D9-4D36-90E3-1054743F8CEA}" dt="2026-06-30T01:27:57.279" v="38" actId="962"/>
          <ac:picMkLst>
            <pc:docMk/>
            <pc:sldMk cId="2621257514" sldId="285"/>
            <ac:picMk id="9" creationId="{14683766-9241-6F76-4D15-CF6023343CC4}"/>
          </ac:picMkLst>
        </pc:picChg>
        <pc:picChg chg="mod">
          <ac:chgData name="Bich Ngoc" userId="c63113ba965ea038" providerId="LiveId" clId="{F5299C25-F8D9-4D36-90E3-1054743F8CEA}" dt="2026-06-30T01:28:10.862" v="40" actId="962"/>
          <ac:picMkLst>
            <pc:docMk/>
            <pc:sldMk cId="2621257514" sldId="285"/>
            <ac:picMk id="11" creationId="{5B55938B-EB97-C308-91F9-C8439D826F67}"/>
          </ac:picMkLst>
        </pc:picChg>
      </pc:sldChg>
      <pc:sldChg chg="modSp mod">
        <pc:chgData name="Bich Ngoc" userId="c63113ba965ea038" providerId="LiveId" clId="{F5299C25-F8D9-4D36-90E3-1054743F8CEA}" dt="2026-06-30T01:28:30.920" v="44" actId="962"/>
        <pc:sldMkLst>
          <pc:docMk/>
          <pc:sldMk cId="3875473262" sldId="286"/>
        </pc:sldMkLst>
        <pc:picChg chg="mod">
          <ac:chgData name="Bich Ngoc" userId="c63113ba965ea038" providerId="LiveId" clId="{F5299C25-F8D9-4D36-90E3-1054743F8CEA}" dt="2026-06-30T01:28:24.582" v="42" actId="962"/>
          <ac:picMkLst>
            <pc:docMk/>
            <pc:sldMk cId="3875473262" sldId="286"/>
            <ac:picMk id="4" creationId="{F53BEDA8-02F7-93AD-83D1-84F82F5F6CF1}"/>
          </ac:picMkLst>
        </pc:picChg>
        <pc:picChg chg="mod">
          <ac:chgData name="Bich Ngoc" userId="c63113ba965ea038" providerId="LiveId" clId="{F5299C25-F8D9-4D36-90E3-1054743F8CEA}" dt="2026-06-30T01:28:30.920" v="44" actId="962"/>
          <ac:picMkLst>
            <pc:docMk/>
            <pc:sldMk cId="3875473262" sldId="286"/>
            <ac:picMk id="12" creationId="{1AE485F2-2030-C298-9F45-E6CE802A6273}"/>
          </ac:picMkLst>
        </pc:picChg>
      </pc:sldChg>
      <pc:sldChg chg="modSp mod">
        <pc:chgData name="Bich Ngoc" userId="c63113ba965ea038" providerId="LiveId" clId="{F5299C25-F8D9-4D36-90E3-1054743F8CEA}" dt="2026-06-30T01:28:37.180" v="46" actId="962"/>
        <pc:sldMkLst>
          <pc:docMk/>
          <pc:sldMk cId="3056664210" sldId="287"/>
        </pc:sldMkLst>
        <pc:picChg chg="mod">
          <ac:chgData name="Bich Ngoc" userId="c63113ba965ea038" providerId="LiveId" clId="{F5299C25-F8D9-4D36-90E3-1054743F8CEA}" dt="2026-06-30T01:28:37.180" v="46" actId="962"/>
          <ac:picMkLst>
            <pc:docMk/>
            <pc:sldMk cId="3056664210" sldId="287"/>
            <ac:picMk id="12" creationId="{A013BA71-7C2D-A617-CA69-F031186C90A1}"/>
          </ac:picMkLst>
        </pc:picChg>
      </pc:sldChg>
      <pc:sldChg chg="modSp mod">
        <pc:chgData name="Bich Ngoc" userId="c63113ba965ea038" providerId="LiveId" clId="{F5299C25-F8D9-4D36-90E3-1054743F8CEA}" dt="2026-06-30T01:40:02.386" v="48" actId="962"/>
        <pc:sldMkLst>
          <pc:docMk/>
          <pc:sldMk cId="2135317052" sldId="288"/>
        </pc:sldMkLst>
        <pc:picChg chg="mod">
          <ac:chgData name="Bich Ngoc" userId="c63113ba965ea038" providerId="LiveId" clId="{F5299C25-F8D9-4D36-90E3-1054743F8CEA}" dt="2026-06-30T01:40:02.386" v="48" actId="962"/>
          <ac:picMkLst>
            <pc:docMk/>
            <pc:sldMk cId="2135317052" sldId="288"/>
            <ac:picMk id="7" creationId="{23321262-F7A6-39BC-8A04-EA3A974B5249}"/>
          </ac:picMkLst>
        </pc:picChg>
      </pc:sldChg>
      <pc:sldChg chg="modSp mod">
        <pc:chgData name="Bich Ngoc" userId="c63113ba965ea038" providerId="LiveId" clId="{F5299C25-F8D9-4D36-90E3-1054743F8CEA}" dt="2026-06-30T01:40:10.340" v="50" actId="962"/>
        <pc:sldMkLst>
          <pc:docMk/>
          <pc:sldMk cId="1713826509" sldId="289"/>
        </pc:sldMkLst>
        <pc:picChg chg="mod">
          <ac:chgData name="Bich Ngoc" userId="c63113ba965ea038" providerId="LiveId" clId="{F5299C25-F8D9-4D36-90E3-1054743F8CEA}" dt="2026-06-30T01:40:10.340" v="50" actId="962"/>
          <ac:picMkLst>
            <pc:docMk/>
            <pc:sldMk cId="1713826509" sldId="289"/>
            <ac:picMk id="9" creationId="{5AFC44C3-C87C-AD5F-7A2F-7B1381527302}"/>
          </ac:picMkLst>
        </pc:picChg>
      </pc:sldChg>
      <pc:sldChg chg="modSp mod">
        <pc:chgData name="Bich Ngoc" userId="c63113ba965ea038" providerId="LiveId" clId="{F5299C25-F8D9-4D36-90E3-1054743F8CEA}" dt="2026-06-30T01:42:12.922" v="160" actId="962"/>
        <pc:sldMkLst>
          <pc:docMk/>
          <pc:sldMk cId="2828735593" sldId="290"/>
        </pc:sldMkLst>
        <pc:picChg chg="mod">
          <ac:chgData name="Bich Ngoc" userId="c63113ba965ea038" providerId="LiveId" clId="{F5299C25-F8D9-4D36-90E3-1054743F8CEA}" dt="2026-06-30T01:42:12.922" v="160" actId="962"/>
          <ac:picMkLst>
            <pc:docMk/>
            <pc:sldMk cId="2828735593" sldId="290"/>
            <ac:picMk id="8" creationId="{E3242F02-2B13-6E35-57CE-209B758B1B6B}"/>
          </ac:picMkLst>
        </pc:picChg>
      </pc:sldChg>
      <pc:sldChg chg="modSp mod">
        <pc:chgData name="Bich Ngoc" userId="c63113ba965ea038" providerId="LiveId" clId="{F5299C25-F8D9-4D36-90E3-1054743F8CEA}" dt="2026-06-30T01:43:44.781" v="194" actId="962"/>
        <pc:sldMkLst>
          <pc:docMk/>
          <pc:sldMk cId="4181592029" sldId="291"/>
        </pc:sldMkLst>
        <pc:picChg chg="mod">
          <ac:chgData name="Bich Ngoc" userId="c63113ba965ea038" providerId="LiveId" clId="{F5299C25-F8D9-4D36-90E3-1054743F8CEA}" dt="2026-06-30T01:43:39.205" v="192" actId="962"/>
          <ac:picMkLst>
            <pc:docMk/>
            <pc:sldMk cId="4181592029" sldId="291"/>
            <ac:picMk id="9" creationId="{0F02370A-8D1D-3B0F-8BA1-F89EF0C0E347}"/>
          </ac:picMkLst>
        </pc:picChg>
        <pc:picChg chg="mod">
          <ac:chgData name="Bich Ngoc" userId="c63113ba965ea038" providerId="LiveId" clId="{F5299C25-F8D9-4D36-90E3-1054743F8CEA}" dt="2026-06-30T01:43:44.781" v="194" actId="962"/>
          <ac:picMkLst>
            <pc:docMk/>
            <pc:sldMk cId="4181592029" sldId="291"/>
            <ac:picMk id="12" creationId="{0EA8BCDC-AAFD-9BC1-2229-168CFF8E450A}"/>
          </ac:picMkLst>
        </pc:picChg>
      </pc:sldChg>
      <pc:sldChg chg="modSp mod">
        <pc:chgData name="Bich Ngoc" userId="c63113ba965ea038" providerId="LiveId" clId="{F5299C25-F8D9-4D36-90E3-1054743F8CEA}" dt="2026-06-30T01:42:20.048" v="162" actId="962"/>
        <pc:sldMkLst>
          <pc:docMk/>
          <pc:sldMk cId="859049524" sldId="292"/>
        </pc:sldMkLst>
        <pc:picChg chg="mod">
          <ac:chgData name="Bich Ngoc" userId="c63113ba965ea038" providerId="LiveId" clId="{F5299C25-F8D9-4D36-90E3-1054743F8CEA}" dt="2026-06-30T01:42:20.048" v="162" actId="962"/>
          <ac:picMkLst>
            <pc:docMk/>
            <pc:sldMk cId="859049524" sldId="292"/>
            <ac:picMk id="19" creationId="{B0F7CA3D-3FFB-D529-14A5-5090E949F3EC}"/>
          </ac:picMkLst>
        </pc:picChg>
      </pc:sldChg>
      <pc:sldChg chg="modSp mod">
        <pc:chgData name="Bich Ngoc" userId="c63113ba965ea038" providerId="LiveId" clId="{F5299C25-F8D9-4D36-90E3-1054743F8CEA}" dt="2026-06-30T01:40:45.106" v="88" actId="962"/>
        <pc:sldMkLst>
          <pc:docMk/>
          <pc:sldMk cId="720410327" sldId="293"/>
        </pc:sldMkLst>
        <pc:picChg chg="mod">
          <ac:chgData name="Bich Ngoc" userId="c63113ba965ea038" providerId="LiveId" clId="{F5299C25-F8D9-4D36-90E3-1054743F8CEA}" dt="2026-06-30T01:40:45.106" v="88" actId="962"/>
          <ac:picMkLst>
            <pc:docMk/>
            <pc:sldMk cId="720410327" sldId="293"/>
            <ac:picMk id="2" creationId="{F58AAFE5-1862-1A9D-614A-39A1EDB38AEF}"/>
          </ac:picMkLst>
        </pc:picChg>
      </pc:sldChg>
      <pc:sldChg chg="modSp mod">
        <pc:chgData name="Bich Ngoc" userId="c63113ba965ea038" providerId="LiveId" clId="{F5299C25-F8D9-4D36-90E3-1054743F8CEA}" dt="2026-06-30T01:41:05.890" v="90" actId="962"/>
        <pc:sldMkLst>
          <pc:docMk/>
          <pc:sldMk cId="3123856846" sldId="294"/>
        </pc:sldMkLst>
        <pc:picChg chg="mod">
          <ac:chgData name="Bich Ngoc" userId="c63113ba965ea038" providerId="LiveId" clId="{F5299C25-F8D9-4D36-90E3-1054743F8CEA}" dt="2026-06-30T01:41:05.890" v="90" actId="962"/>
          <ac:picMkLst>
            <pc:docMk/>
            <pc:sldMk cId="3123856846" sldId="294"/>
            <ac:picMk id="7" creationId="{4CE963C1-0C63-B9C1-5838-00B4EC026A52}"/>
          </ac:picMkLst>
        </pc:picChg>
      </pc:sldChg>
      <pc:sldChg chg="modSp mod">
        <pc:chgData name="Bich Ngoc" userId="c63113ba965ea038" providerId="LiveId" clId="{F5299C25-F8D9-4D36-90E3-1054743F8CEA}" dt="2026-06-30T01:42:04.813" v="158" actId="962"/>
        <pc:sldMkLst>
          <pc:docMk/>
          <pc:sldMk cId="3487766108" sldId="295"/>
        </pc:sldMkLst>
        <pc:picChg chg="mod">
          <ac:chgData name="Bich Ngoc" userId="c63113ba965ea038" providerId="LiveId" clId="{F5299C25-F8D9-4D36-90E3-1054743F8CEA}" dt="2026-06-30T01:42:04.813" v="158" actId="962"/>
          <ac:picMkLst>
            <pc:docMk/>
            <pc:sldMk cId="3487766108" sldId="295"/>
            <ac:picMk id="7" creationId="{F3DA2682-0D1A-DB90-F703-A6247E311B6B}"/>
          </ac:picMkLst>
        </pc:picChg>
      </pc:sldChg>
      <pc:sldChg chg="modSp mod">
        <pc:chgData name="Bich Ngoc" userId="c63113ba965ea038" providerId="LiveId" clId="{F5299C25-F8D9-4D36-90E3-1054743F8CEA}" dt="2026-06-30T01:24:48.016" v="17" actId="962"/>
        <pc:sldMkLst>
          <pc:docMk/>
          <pc:sldMk cId="3438775664" sldId="296"/>
        </pc:sldMkLst>
        <pc:picChg chg="mod">
          <ac:chgData name="Bich Ngoc" userId="c63113ba965ea038" providerId="LiveId" clId="{F5299C25-F8D9-4D36-90E3-1054743F8CEA}" dt="2026-06-30T01:24:40.875" v="15" actId="962"/>
          <ac:picMkLst>
            <pc:docMk/>
            <pc:sldMk cId="3438775664" sldId="296"/>
            <ac:picMk id="9" creationId="{7B4A7884-F361-C4D1-F628-A6728A6C08FB}"/>
          </ac:picMkLst>
        </pc:picChg>
        <pc:picChg chg="mod">
          <ac:chgData name="Bich Ngoc" userId="c63113ba965ea038" providerId="LiveId" clId="{F5299C25-F8D9-4D36-90E3-1054743F8CEA}" dt="2026-06-30T01:24:48.016" v="17" actId="962"/>
          <ac:picMkLst>
            <pc:docMk/>
            <pc:sldMk cId="3438775664" sldId="296"/>
            <ac:picMk id="12" creationId="{68DC345F-633E-AE43-B167-5D4FD84DEE47}"/>
          </ac:picMkLst>
        </pc:picChg>
      </pc:sldChg>
      <pc:sldChg chg="modSp mod">
        <pc:chgData name="Bich Ngoc" userId="c63113ba965ea038" providerId="LiveId" clId="{F5299C25-F8D9-4D36-90E3-1054743F8CEA}" dt="2026-06-30T01:41:48.819" v="152" actId="962"/>
        <pc:sldMkLst>
          <pc:docMk/>
          <pc:sldMk cId="3477764768" sldId="297"/>
        </pc:sldMkLst>
        <pc:spChg chg="mod">
          <ac:chgData name="Bich Ngoc" userId="c63113ba965ea038" providerId="LiveId" clId="{F5299C25-F8D9-4D36-90E3-1054743F8CEA}" dt="2026-06-30T01:41:43.088" v="150" actId="21"/>
          <ac:spMkLst>
            <pc:docMk/>
            <pc:sldMk cId="3477764768" sldId="297"/>
            <ac:spMk id="12" creationId="{851A8B3B-EB74-04AF-4BF7-51A7297BCF64}"/>
          </ac:spMkLst>
        </pc:spChg>
        <pc:picChg chg="mod">
          <ac:chgData name="Bich Ngoc" userId="c63113ba965ea038" providerId="LiveId" clId="{F5299C25-F8D9-4D36-90E3-1054743F8CEA}" dt="2026-06-30T01:41:48.819" v="152" actId="962"/>
          <ac:picMkLst>
            <pc:docMk/>
            <pc:sldMk cId="3477764768" sldId="297"/>
            <ac:picMk id="13" creationId="{87554E57-1544-E190-4D23-6614D4986CE4}"/>
          </ac:picMkLst>
        </pc:picChg>
      </pc:sldChg>
      <pc:sldChg chg="modSp mod">
        <pc:chgData name="Bich Ngoc" userId="c63113ba965ea038" providerId="LiveId" clId="{F5299C25-F8D9-4D36-90E3-1054743F8CEA}" dt="2026-06-30T01:42:37.840" v="168" actId="962"/>
        <pc:sldMkLst>
          <pc:docMk/>
          <pc:sldMk cId="1440274650" sldId="300"/>
        </pc:sldMkLst>
        <pc:picChg chg="mod">
          <ac:chgData name="Bich Ngoc" userId="c63113ba965ea038" providerId="LiveId" clId="{F5299C25-F8D9-4D36-90E3-1054743F8CEA}" dt="2026-06-30T01:42:37.840" v="168" actId="962"/>
          <ac:picMkLst>
            <pc:docMk/>
            <pc:sldMk cId="1440274650" sldId="300"/>
            <ac:picMk id="7" creationId="{8CA87E2C-637E-00FE-7806-FA980C8892C4}"/>
          </ac:picMkLst>
        </pc:picChg>
      </pc:sldChg>
      <pc:sldChg chg="modSp mod">
        <pc:chgData name="Bich Ngoc" userId="c63113ba965ea038" providerId="LiveId" clId="{F5299C25-F8D9-4D36-90E3-1054743F8CEA}" dt="2026-06-30T01:42:44.634" v="170" actId="962"/>
        <pc:sldMkLst>
          <pc:docMk/>
          <pc:sldMk cId="172470775" sldId="301"/>
        </pc:sldMkLst>
        <pc:picChg chg="mod">
          <ac:chgData name="Bich Ngoc" userId="c63113ba965ea038" providerId="LiveId" clId="{F5299C25-F8D9-4D36-90E3-1054743F8CEA}" dt="2026-06-30T01:42:44.634" v="170" actId="962"/>
          <ac:picMkLst>
            <pc:docMk/>
            <pc:sldMk cId="172470775" sldId="301"/>
            <ac:picMk id="3" creationId="{2877DC3E-792D-31AA-C197-9D5884CB9AFC}"/>
          </ac:picMkLst>
        </pc:picChg>
      </pc:sldChg>
      <pc:sldChg chg="modSp mod">
        <pc:chgData name="Bich Ngoc" userId="c63113ba965ea038" providerId="LiveId" clId="{F5299C25-F8D9-4D36-90E3-1054743F8CEA}" dt="2026-06-30T01:42:50.891" v="172" actId="962"/>
        <pc:sldMkLst>
          <pc:docMk/>
          <pc:sldMk cId="1663390551" sldId="302"/>
        </pc:sldMkLst>
        <pc:picChg chg="mod">
          <ac:chgData name="Bich Ngoc" userId="c63113ba965ea038" providerId="LiveId" clId="{F5299C25-F8D9-4D36-90E3-1054743F8CEA}" dt="2026-06-30T01:42:50.891" v="172" actId="962"/>
          <ac:picMkLst>
            <pc:docMk/>
            <pc:sldMk cId="1663390551" sldId="302"/>
            <ac:picMk id="7" creationId="{A3F825EE-4C15-738E-DDF5-DE04CCA555E6}"/>
          </ac:picMkLst>
        </pc:picChg>
      </pc:sldChg>
      <pc:sldChg chg="modSp mod">
        <pc:chgData name="Bich Ngoc" userId="c63113ba965ea038" providerId="LiveId" clId="{F5299C25-F8D9-4D36-90E3-1054743F8CEA}" dt="2026-06-30T01:42:58.066" v="174" actId="962"/>
        <pc:sldMkLst>
          <pc:docMk/>
          <pc:sldMk cId="1643746579" sldId="305"/>
        </pc:sldMkLst>
        <pc:picChg chg="mod">
          <ac:chgData name="Bich Ngoc" userId="c63113ba965ea038" providerId="LiveId" clId="{F5299C25-F8D9-4D36-90E3-1054743F8CEA}" dt="2026-06-30T01:42:58.066" v="174" actId="962"/>
          <ac:picMkLst>
            <pc:docMk/>
            <pc:sldMk cId="1643746579" sldId="305"/>
            <ac:picMk id="7" creationId="{F8A7550A-0D07-7287-7479-D4145FCFF64D}"/>
          </ac:picMkLst>
        </pc:picChg>
      </pc:sldChg>
      <pc:sldChg chg="modSp mod">
        <pc:chgData name="Bich Ngoc" userId="c63113ba965ea038" providerId="LiveId" clId="{F5299C25-F8D9-4D36-90E3-1054743F8CEA}" dt="2026-06-30T01:43:32.512" v="190" actId="962"/>
        <pc:sldMkLst>
          <pc:docMk/>
          <pc:sldMk cId="2724938516" sldId="309"/>
        </pc:sldMkLst>
        <pc:picChg chg="mod">
          <ac:chgData name="Bich Ngoc" userId="c63113ba965ea038" providerId="LiveId" clId="{F5299C25-F8D9-4D36-90E3-1054743F8CEA}" dt="2026-06-30T01:43:11.960" v="180" actId="962"/>
          <ac:picMkLst>
            <pc:docMk/>
            <pc:sldMk cId="2724938516" sldId="309"/>
            <ac:picMk id="7" creationId="{A967D310-4442-10CD-7ABD-025A938F3DBD}"/>
          </ac:picMkLst>
        </pc:picChg>
        <pc:picChg chg="mod">
          <ac:chgData name="Bich Ngoc" userId="c63113ba965ea038" providerId="LiveId" clId="{F5299C25-F8D9-4D36-90E3-1054743F8CEA}" dt="2026-06-30T01:43:32.512" v="190" actId="962"/>
          <ac:picMkLst>
            <pc:docMk/>
            <pc:sldMk cId="2724938516" sldId="309"/>
            <ac:picMk id="10" creationId="{914035E3-1041-193A-BCF2-79C040775E8A}"/>
          </ac:picMkLst>
        </pc:picChg>
      </pc:sldChg>
    </pc:docChg>
  </pc:docChgLst>
  <pc:docChgLst>
    <pc:chgData name="Goldberg, Rachel (DESE)" userId="bc9b277d-2f7c-46d8-ac91-df6eeb817de1" providerId="ADAL" clId="{4C129E66-92CA-4CD9-A561-AC23989792E0}"/>
    <pc:docChg chg="modSld">
      <pc:chgData name="Goldberg, Rachel (DESE)" userId="bc9b277d-2f7c-46d8-ac91-df6eeb817de1" providerId="ADAL" clId="{4C129E66-92CA-4CD9-A561-AC23989792E0}" dt="2026-07-10T16:41:33.079" v="1" actId="166"/>
      <pc:docMkLst>
        <pc:docMk/>
      </pc:docMkLst>
      <pc:sldChg chg="modSp mod">
        <pc:chgData name="Goldberg, Rachel (DESE)" userId="bc9b277d-2f7c-46d8-ac91-df6eeb817de1" providerId="ADAL" clId="{4C129E66-92CA-4CD9-A561-AC23989792E0}" dt="2026-07-10T16:39:49.787" v="0" actId="13244"/>
        <pc:sldMkLst>
          <pc:docMk/>
          <pc:sldMk cId="3847903710" sldId="281"/>
        </pc:sldMkLst>
        <pc:spChg chg="ord">
          <ac:chgData name="Goldberg, Rachel (DESE)" userId="bc9b277d-2f7c-46d8-ac91-df6eeb817de1" providerId="ADAL" clId="{4C129E66-92CA-4CD9-A561-AC23989792E0}" dt="2026-07-10T16:39:49.787" v="0" actId="13244"/>
          <ac:spMkLst>
            <pc:docMk/>
            <pc:sldMk cId="3847903710" sldId="281"/>
            <ac:spMk id="3" creationId="{6B395BE4-A72D-FB3F-AC20-710F9266AFCE}"/>
          </ac:spMkLst>
        </pc:spChg>
      </pc:sldChg>
      <pc:sldChg chg="modSp mod">
        <pc:chgData name="Goldberg, Rachel (DESE)" userId="bc9b277d-2f7c-46d8-ac91-df6eeb817de1" providerId="ADAL" clId="{4C129E66-92CA-4CD9-A561-AC23989792E0}" dt="2026-07-10T16:41:33.079" v="1" actId="166"/>
        <pc:sldMkLst>
          <pc:docMk/>
          <pc:sldMk cId="3438775664" sldId="296"/>
        </pc:sldMkLst>
        <pc:spChg chg="ord">
          <ac:chgData name="Goldberg, Rachel (DESE)" userId="bc9b277d-2f7c-46d8-ac91-df6eeb817de1" providerId="ADAL" clId="{4C129E66-92CA-4CD9-A561-AC23989792E0}" dt="2026-07-10T16:41:33.079" v="1" actId="166"/>
          <ac:spMkLst>
            <pc:docMk/>
            <pc:sldMk cId="3438775664" sldId="296"/>
            <ac:spMk id="3" creationId="{7CA82D80-E344-637D-6D89-E8B5D07CAE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4F87B-62A1-4E24-BE94-827E7A2AA5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340685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64136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68383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28678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58123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21298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2247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83344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738885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415267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68606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01543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麻薩諸塞州中小學教育部標誌的圖片。">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5400" b="0" i="0" u="none" strike="noStrike" kern="1200" cap="none" spc="0" normalizeH="0" baseline="0" noProof="0">
                <a:ln>
                  <a:noFill/>
                </a:ln>
                <a:solidFill>
                  <a:srgbClr val="1A4785"/>
                </a:solidFill>
                <a:effectLst/>
                <a:uLnTx/>
                <a:uFillTx/>
                <a:latin typeface="Aptos" panose="020B0004020202020204" pitchFamily="34" charset="0"/>
                <a:ea typeface="Open Sans Light" pitchFamily="2" charset="0"/>
                <a:cs typeface="Open Sans Light" pitchFamily="2" charset="0"/>
              </a:rPr>
              <a:t>家庭入口網站幫助指南</a:t>
            </a:r>
            <a:endParaRPr kumimoji="0" lang="en-US" sz="5400" b="0" i="0" u="none" strike="noStrike" kern="1200" cap="none" spc="0" normalizeH="0" baseline="0" noProof="0">
              <a:ln>
                <a:noFill/>
              </a:ln>
              <a:solidFill>
                <a:srgbClr val="1A4785"/>
              </a:solidFill>
              <a:effectLst/>
              <a:uLnTx/>
              <a:uFillTx/>
              <a:latin typeface="Aptos" panose="020B0004020202020204" pitchFamily="34" charset="0"/>
              <a:ea typeface="Open Sans Light" pitchFamily="2" charset="0"/>
              <a:cs typeface="Open Sans Light" pitchFamily="2" charset="0"/>
            </a:endParaRP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在 </a:t>
            </a:r>
            <a:r>
              <a:rPr kumimoji="0" lang="en-US" altLang="zh-TW"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MCAS </a:t>
            </a: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家庭入口網站上查看您學生的 </a:t>
            </a:r>
            <a:r>
              <a:rPr kumimoji="0" lang="en-US" altLang="zh-TW"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MCAS </a:t>
            </a: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考試成績。使用這些數據追蹤您學生逐</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年的表現。</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請造訪 </a:t>
            </a:r>
            <a:r>
              <a:rPr kumimoji="0" lang="en-US" sz="2000" b="0" i="0" u="none" strike="noStrike" kern="1200" cap="none" spc="0" normalizeH="0" baseline="0" noProof="0">
                <a:ln>
                  <a:noFill/>
                </a:ln>
                <a:solidFill>
                  <a:prstClr val="white"/>
                </a:solidFill>
                <a:effectLst/>
                <a:uLnTx/>
                <a:uFillTx/>
                <a:latin typeface="Aptos" panose="020B0004020202020204" pitchFamily="34" charset="0"/>
                <a:ea typeface="+mn-ea"/>
                <a:cs typeface="+mn-cs"/>
                <a:hlinkClick r:id="rId4">
                  <a:extLst>
                    <a:ext uri="{A12FA001-AC4F-418D-AE19-62706E023703}">
                      <ahyp:hlinkClr xmlns:ahyp="http://schemas.microsoft.com/office/drawing/2018/hyperlinkcolor" val="tx"/>
                    </a:ext>
                  </a:extLst>
                </a:hlinkClick>
              </a:rPr>
              <a:t>https</a:t>
            </a:r>
            <a:r>
              <a:rPr kumimoji="0" lang="en-US" sz="2000" b="0" i="0" u="none"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4">
                  <a:extLst>
                    <a:ext uri="{A12FA001-AC4F-418D-AE19-62706E023703}">
                      <ahyp:hlinkClr xmlns:ahyp="http://schemas.microsoft.com/office/drawing/2018/hyperlinkcolor" val="tx"/>
                    </a:ext>
                  </a:extLst>
                </a:hlinkClick>
              </a:rPr>
              <a:t>://mcasfamilyportal.emetric.</a:t>
            </a:r>
            <a:r>
              <a:rPr kumimoji="0" lang="en-US" sz="2000" b="0" i="0" u="none" strike="noStrike" kern="1200" cap="none" spc="0" normalizeH="0" baseline="0" noProof="0">
                <a:ln>
                  <a:noFill/>
                </a:ln>
                <a:solidFill>
                  <a:prstClr val="white"/>
                </a:solidFill>
                <a:effectLst/>
                <a:uLnTx/>
                <a:uFillTx/>
                <a:latin typeface="Aptos" panose="020B0004020202020204" pitchFamily="34" charset="0"/>
                <a:ea typeface="+mn-ea"/>
                <a:cs typeface="+mn-cs"/>
                <a:hlinkClick r:id="rId4">
                  <a:extLst>
                    <a:ext uri="{A12FA001-AC4F-418D-AE19-62706E023703}">
                      <ahyp:hlinkClr xmlns:ahyp="http://schemas.microsoft.com/office/drawing/2018/hyperlinkcolor" val="tx"/>
                    </a:ext>
                  </a:extLst>
                </a:hlinkClick>
              </a:rPr>
              <a:t>net</a:t>
            </a:r>
            <a:r>
              <a:rPr kumimoji="0" lang="en-US" sz="2000" b="0" i="0" u="none" strike="noStrike" kern="1200" cap="none" spc="0" normalizeH="0" baseline="0" noProof="0">
                <a:ln>
                  <a:noFill/>
                </a:ln>
                <a:solidFill>
                  <a:prstClr val="white"/>
                </a:solidFill>
                <a:effectLst/>
                <a:uLnTx/>
                <a:uFillTx/>
                <a:latin typeface="Aptos" panose="020B0004020202020204" pitchFamily="34" charset="0"/>
                <a:ea typeface="+mn-ea"/>
                <a:cs typeface="+mn-cs"/>
              </a:rPr>
              <a:t> </a:t>
            </a: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在台式機或行動裝置上查看 </a:t>
            </a:r>
            <a:r>
              <a:rPr kumimoji="0" lang="en-US" altLang="zh-TW"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MCAS </a:t>
            </a: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家 庭入口網站。</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Aptos" panose="020B0004020202020204" pitchFamily="34" charset="0"/>
                <a:ea typeface="新細明體" panose="02020500000000000000" pitchFamily="18" charset="-120"/>
                <a:cs typeface="+mn-cs"/>
              </a:rPr>
              <a:t>選擇以下部分或捲動本指南以瞭解更多資訊。</a:t>
            </a:r>
          </a:p>
        </p:txBody>
      </p:sp>
      <p:sp>
        <p:nvSpPr>
          <p:cNvPr id="14" name="TextBox 13" descr="目錄">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a:ln>
            <a:noFill/>
          </a:ln>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入門指南</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查看西班牙文版本</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重設密碼</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添加學生</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刪除學生</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選擇學生</a:t>
            </a: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查看 </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MCAS </a:t>
            </a: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成績</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rPr>
              <a:t>查看考試歷史記錄</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rPr>
              <a:t>查看考試成績</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rPr>
              <a:t>查看詳細成績</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查看 </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MCAS-Alt </a:t>
            </a: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成績</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rPr>
              <a:t>查看考試歷史記錄</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rPr>
              <a:t>查看考試成績</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rPr>
              <a:t>其 他資源</a:t>
            </a:r>
          </a:p>
        </p:txBody>
      </p:sp>
      <p:sp>
        <p:nvSpPr>
          <p:cNvPr id="2" name="TextBox 1" descr="超連結至入門指南 ">
            <a:hlinkClick r:id="rId5" action="ppaction://hlinksldjump"/>
            <a:extLst>
              <a:ext uri="{FF2B5EF4-FFF2-40B4-BE49-F238E27FC236}">
                <a16:creationId xmlns:a16="http://schemas.microsoft.com/office/drawing/2014/main" id="{AE1FD026-2333-3EC6-4644-34C53958BD76}"/>
              </a:ext>
            </a:extLst>
          </p:cNvPr>
          <p:cNvSpPr txBox="1"/>
          <p:nvPr/>
        </p:nvSpPr>
        <p:spPr>
          <a:xfrm>
            <a:off x="1078277" y="3617009"/>
            <a:ext cx="2271850" cy="369332"/>
          </a:xfrm>
          <a:prstGeom prst="rect">
            <a:avLst/>
          </a:prstGeom>
          <a:noFill/>
          <a:ln>
            <a:noFill/>
          </a:ln>
        </p:spPr>
        <p:txBody>
          <a:bodyPr wrap="square" rtlCol="0">
            <a:spAutoFit/>
          </a:bodyPr>
          <a:lstStyle/>
          <a:p>
            <a:r>
              <a:rPr lang="en-US"/>
              <a:t> </a:t>
            </a:r>
          </a:p>
        </p:txBody>
      </p:sp>
      <p:sp>
        <p:nvSpPr>
          <p:cNvPr id="3" name="TextBox 11" descr="超連結至查看西班牙文版本&#10;">
            <a:hlinkClick r:id="rId6" action="ppaction://hlinksldjump"/>
            <a:extLst>
              <a:ext uri="{FF2B5EF4-FFF2-40B4-BE49-F238E27FC236}">
                <a16:creationId xmlns:a16="http://schemas.microsoft.com/office/drawing/2014/main" id="{3CAE8DE4-0626-0AD7-6207-ADFBAFB44E99}"/>
              </a:ext>
            </a:extLst>
          </p:cNvPr>
          <p:cNvSpPr txBox="1"/>
          <p:nvPr/>
        </p:nvSpPr>
        <p:spPr>
          <a:xfrm>
            <a:off x="1890311" y="3982118"/>
            <a:ext cx="3157108" cy="369332"/>
          </a:xfrm>
          <a:prstGeom prst="rect">
            <a:avLst/>
          </a:prstGeom>
          <a:noFill/>
          <a:ln>
            <a:noFill/>
          </a:ln>
        </p:spPr>
        <p:txBody>
          <a:bodyPr wrap="square" rtlCol="0">
            <a:spAutoFit/>
          </a:bodyPr>
          <a:lstStyle/>
          <a:p>
            <a:endParaRPr lang="en-US"/>
          </a:p>
        </p:txBody>
      </p:sp>
      <p:sp>
        <p:nvSpPr>
          <p:cNvPr id="5" name="TextBox 2" descr="超連結至重設密碼">
            <a:hlinkClick r:id="rId7" action="ppaction://hlinksldjump"/>
            <a:extLst>
              <a:ext uri="{FF2B5EF4-FFF2-40B4-BE49-F238E27FC236}">
                <a16:creationId xmlns:a16="http://schemas.microsoft.com/office/drawing/2014/main" id="{10792663-B67B-A767-9F30-4856408E386E}"/>
              </a:ext>
            </a:extLst>
          </p:cNvPr>
          <p:cNvSpPr txBox="1"/>
          <p:nvPr/>
        </p:nvSpPr>
        <p:spPr>
          <a:xfrm>
            <a:off x="1876007" y="4367744"/>
            <a:ext cx="3835953" cy="369332"/>
          </a:xfrm>
          <a:prstGeom prst="rect">
            <a:avLst/>
          </a:prstGeom>
          <a:noFill/>
          <a:ln>
            <a:noFill/>
          </a:ln>
        </p:spPr>
        <p:txBody>
          <a:bodyPr wrap="square" rtlCol="0">
            <a:spAutoFit/>
          </a:bodyPr>
          <a:lstStyle/>
          <a:p>
            <a:endParaRPr lang="en-US"/>
          </a:p>
        </p:txBody>
      </p:sp>
      <p:sp>
        <p:nvSpPr>
          <p:cNvPr id="9" name="TextBox 8" descr="超連結至選擇學生&#10;">
            <a:hlinkClick r:id="rId8" action="ppaction://hlinksldjump"/>
            <a:extLst>
              <a:ext uri="{FF2B5EF4-FFF2-40B4-BE49-F238E27FC236}">
                <a16:creationId xmlns:a16="http://schemas.microsoft.com/office/drawing/2014/main" id="{4DDB2D61-32C4-3CEA-06D3-F058F0D251AA}"/>
              </a:ext>
            </a:extLst>
          </p:cNvPr>
          <p:cNvSpPr txBox="1"/>
          <p:nvPr/>
        </p:nvSpPr>
        <p:spPr>
          <a:xfrm>
            <a:off x="1876007" y="5432234"/>
            <a:ext cx="3157108" cy="369332"/>
          </a:xfrm>
          <a:prstGeom prst="rect">
            <a:avLst/>
          </a:prstGeom>
          <a:noFill/>
          <a:ln>
            <a:noFill/>
          </a:ln>
        </p:spPr>
        <p:txBody>
          <a:bodyPr wrap="square" rtlCol="0">
            <a:spAutoFit/>
          </a:bodyPr>
          <a:lstStyle/>
          <a:p>
            <a:endParaRPr lang="en-US"/>
          </a:p>
        </p:txBody>
      </p:sp>
      <p:sp>
        <p:nvSpPr>
          <p:cNvPr id="10" name="TextBox 52" descr="超連結至查看考試歷史記錄&#10;">
            <a:hlinkClick r:id="rId9" action="ppaction://hlinksldjump"/>
            <a:extLst>
              <a:ext uri="{FF2B5EF4-FFF2-40B4-BE49-F238E27FC236}">
                <a16:creationId xmlns:a16="http://schemas.microsoft.com/office/drawing/2014/main" id="{28BE5AFE-46D1-D565-AC92-BAEC8DB75CFE}"/>
              </a:ext>
            </a:extLst>
          </p:cNvPr>
          <p:cNvSpPr txBox="1"/>
          <p:nvPr/>
        </p:nvSpPr>
        <p:spPr>
          <a:xfrm>
            <a:off x="1890311" y="6228273"/>
            <a:ext cx="4112536" cy="369332"/>
          </a:xfrm>
          <a:prstGeom prst="rect">
            <a:avLst/>
          </a:prstGeom>
          <a:noFill/>
          <a:ln>
            <a:noFill/>
          </a:ln>
        </p:spPr>
        <p:txBody>
          <a:bodyPr wrap="square" rtlCol="0">
            <a:spAutoFit/>
          </a:bodyPr>
          <a:lstStyle/>
          <a:p>
            <a:endParaRPr lang="en-US"/>
          </a:p>
        </p:txBody>
      </p:sp>
      <p:sp>
        <p:nvSpPr>
          <p:cNvPr id="12" name="TextBox 53" descr="超連結至查看考試成績&#10;">
            <a:hlinkClick r:id="rId10" action="ppaction://hlinksldjump"/>
            <a:extLst>
              <a:ext uri="{FF2B5EF4-FFF2-40B4-BE49-F238E27FC236}">
                <a16:creationId xmlns:a16="http://schemas.microsoft.com/office/drawing/2014/main" id="{6472E50F-E443-030A-D7FC-8894B040E663}"/>
              </a:ext>
            </a:extLst>
          </p:cNvPr>
          <p:cNvSpPr txBox="1"/>
          <p:nvPr/>
        </p:nvSpPr>
        <p:spPr>
          <a:xfrm>
            <a:off x="6794031" y="3624936"/>
            <a:ext cx="4513322" cy="369332"/>
          </a:xfrm>
          <a:prstGeom prst="rect">
            <a:avLst/>
          </a:prstGeom>
          <a:noFill/>
          <a:ln>
            <a:noFill/>
          </a:ln>
        </p:spPr>
        <p:txBody>
          <a:bodyPr wrap="square" rtlCol="0">
            <a:spAutoFit/>
          </a:bodyPr>
          <a:lstStyle/>
          <a:p>
            <a:endParaRPr lang="en-US"/>
          </a:p>
        </p:txBody>
      </p:sp>
      <p:sp>
        <p:nvSpPr>
          <p:cNvPr id="13" name="TextBox 12" descr="超連結至查看詳細成績&#10;">
            <a:hlinkClick r:id="rId11" action="ppaction://hlinksldjump"/>
            <a:extLst>
              <a:ext uri="{FF2B5EF4-FFF2-40B4-BE49-F238E27FC236}">
                <a16:creationId xmlns:a16="http://schemas.microsoft.com/office/drawing/2014/main" id="{B7ECDB86-4575-B864-2283-5A31735B0E7F}"/>
              </a:ext>
            </a:extLst>
          </p:cNvPr>
          <p:cNvSpPr txBox="1"/>
          <p:nvPr/>
        </p:nvSpPr>
        <p:spPr>
          <a:xfrm>
            <a:off x="6794031" y="4018568"/>
            <a:ext cx="4397788" cy="338554"/>
          </a:xfrm>
          <a:prstGeom prst="rect">
            <a:avLst/>
          </a:prstGeom>
          <a:noFill/>
          <a:ln>
            <a:noFill/>
          </a:ln>
        </p:spPr>
        <p:txBody>
          <a:bodyPr wrap="square" rtlCol="0">
            <a:spAutoFit/>
          </a:bodyPr>
          <a:lstStyle/>
          <a:p>
            <a:endParaRPr lang="en-US" sz="1600"/>
          </a:p>
        </p:txBody>
      </p:sp>
      <p:sp>
        <p:nvSpPr>
          <p:cNvPr id="15" name="TextBox 15" descr="超連結至查看 MCAS-Alt 成績&#10;">
            <a:hlinkClick r:id="rId12" action="ppaction://hlinksldjump"/>
            <a:extLst>
              <a:ext uri="{FF2B5EF4-FFF2-40B4-BE49-F238E27FC236}">
                <a16:creationId xmlns:a16="http://schemas.microsoft.com/office/drawing/2014/main" id="{2FF6AFDA-94CA-6ACC-D5D1-9FF5173B1D99}"/>
              </a:ext>
            </a:extLst>
          </p:cNvPr>
          <p:cNvSpPr txBox="1"/>
          <p:nvPr/>
        </p:nvSpPr>
        <p:spPr>
          <a:xfrm>
            <a:off x="6116326" y="4352166"/>
            <a:ext cx="4662136" cy="369332"/>
          </a:xfrm>
          <a:prstGeom prst="rect">
            <a:avLst/>
          </a:prstGeom>
          <a:noFill/>
          <a:ln>
            <a:noFill/>
          </a:ln>
        </p:spPr>
        <p:txBody>
          <a:bodyPr wrap="square" rtlCol="0">
            <a:spAutoFit/>
          </a:bodyPr>
          <a:lstStyle/>
          <a:p>
            <a:endParaRPr lang="en-US"/>
          </a:p>
        </p:txBody>
      </p:sp>
      <p:sp>
        <p:nvSpPr>
          <p:cNvPr id="16" name="TextBox 16" descr="超連結至查看考試歷史記錄&#10;">
            <a:hlinkClick r:id="rId13" action="ppaction://hlinksldjump"/>
            <a:extLst>
              <a:ext uri="{FF2B5EF4-FFF2-40B4-BE49-F238E27FC236}">
                <a16:creationId xmlns:a16="http://schemas.microsoft.com/office/drawing/2014/main" id="{281759A3-171E-B1D4-3236-986157235BEE}"/>
              </a:ext>
            </a:extLst>
          </p:cNvPr>
          <p:cNvSpPr txBox="1"/>
          <p:nvPr/>
        </p:nvSpPr>
        <p:spPr>
          <a:xfrm>
            <a:off x="6446026" y="4712610"/>
            <a:ext cx="4397788" cy="369332"/>
          </a:xfrm>
          <a:prstGeom prst="rect">
            <a:avLst/>
          </a:prstGeom>
          <a:noFill/>
          <a:ln>
            <a:noFill/>
          </a:ln>
        </p:spPr>
        <p:txBody>
          <a:bodyPr wrap="square" rtlCol="0">
            <a:spAutoFit/>
          </a:bodyPr>
          <a:lstStyle/>
          <a:p>
            <a:endParaRPr lang="en-US"/>
          </a:p>
        </p:txBody>
      </p:sp>
      <p:sp>
        <p:nvSpPr>
          <p:cNvPr id="17" name="TextBox 14" descr="超連結至查看考試成績&#10;">
            <a:hlinkClick r:id="rId14" action="ppaction://hlinksldjump"/>
            <a:extLst>
              <a:ext uri="{FF2B5EF4-FFF2-40B4-BE49-F238E27FC236}">
                <a16:creationId xmlns:a16="http://schemas.microsoft.com/office/drawing/2014/main" id="{F939EDFC-7513-549B-6D65-663A5F5B51F6}"/>
              </a:ext>
            </a:extLst>
          </p:cNvPr>
          <p:cNvSpPr txBox="1"/>
          <p:nvPr/>
        </p:nvSpPr>
        <p:spPr>
          <a:xfrm>
            <a:off x="6432861" y="5073054"/>
            <a:ext cx="4662135" cy="369332"/>
          </a:xfrm>
          <a:prstGeom prst="rect">
            <a:avLst/>
          </a:prstGeom>
          <a:noFill/>
          <a:ln>
            <a:noFill/>
          </a:ln>
        </p:spPr>
        <p:txBody>
          <a:bodyPr wrap="square" rtlCol="0">
            <a:spAutoFit/>
          </a:bodyPr>
          <a:lstStyle/>
          <a:p>
            <a:endParaRPr lang="en-US"/>
          </a:p>
        </p:txBody>
      </p:sp>
      <p:sp>
        <p:nvSpPr>
          <p:cNvPr id="18" name="TextBox 54" descr="超連結至其 他資源&#10;">
            <a:hlinkClick r:id="rId15" action="ppaction://hlinksldjump"/>
            <a:extLst>
              <a:ext uri="{FF2B5EF4-FFF2-40B4-BE49-F238E27FC236}">
                <a16:creationId xmlns:a16="http://schemas.microsoft.com/office/drawing/2014/main" id="{0BFD7A7B-4351-E793-4B1D-43BDAF71F938}"/>
              </a:ext>
            </a:extLst>
          </p:cNvPr>
          <p:cNvSpPr txBox="1"/>
          <p:nvPr/>
        </p:nvSpPr>
        <p:spPr>
          <a:xfrm>
            <a:off x="6096000" y="5453470"/>
            <a:ext cx="3480646" cy="369332"/>
          </a:xfrm>
          <a:prstGeom prst="rect">
            <a:avLst/>
          </a:prstGeom>
          <a:noFill/>
          <a:ln>
            <a:noFill/>
          </a:ln>
        </p:spPr>
        <p:txBody>
          <a:bodyPr wrap="square" rtlCol="0">
            <a:spAutoFit/>
          </a:bodyPr>
          <a:lstStyle/>
          <a:p>
            <a:endParaRPr lang="en-US"/>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zh-TW" sz="6600" dirty="0">
                <a:solidFill>
                  <a:srgbClr val="1A4785"/>
                </a:solidFill>
                <a:latin typeface="Aptos" panose="020B0004020202020204" pitchFamily="34" charset="0"/>
                <a:ea typeface="PMingLiU" pitchFamily="2" charset="0"/>
                <a:cs typeface="Open Sans Light" pitchFamily="2" charset="0"/>
              </a:rPr>
              <a:t>查看 MCAS 成績</a:t>
            </a: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查看考試歷史記錄：MCAS</a:t>
            </a: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algn="ctr">
              <a:lnSpc>
                <a:spcPts val="1860"/>
              </a:lnSpc>
              <a:spcBef>
                <a:spcPts val="204"/>
              </a:spcBef>
            </a:pPr>
            <a:r>
              <a:rPr lang="zh-TW" b="1">
                <a:solidFill>
                  <a:srgbClr val="FFFFFF"/>
                </a:solidFill>
                <a:latin typeface="Microsoft JhengHei"/>
                <a:ea typeface="PMingLiU"/>
                <a:cs typeface="Microsoft JhengHei"/>
              </a:rPr>
              <a:t>考試歷史記錄</a:t>
            </a:r>
            <a:r>
              <a:rPr lang="zh-TW">
                <a:solidFill>
                  <a:srgbClr val="FFFFFF"/>
                </a:solidFill>
                <a:latin typeface="Microsoft JhengHei"/>
                <a:ea typeface="PMingLiU"/>
                <a:cs typeface="Microsoft JhengHei"/>
              </a:rPr>
              <a:t>頁面概述 了學生該學年的成績。</a:t>
            </a:r>
          </a:p>
        </p:txBody>
      </p:sp>
      <p:pic>
        <p:nvPicPr>
          <p:cNvPr id="7" name="Picture 6" descr="所选学年示例学生的测试历史记录截图。">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30887"/>
          </a:xfrm>
          <a:prstGeom prst="rect">
            <a:avLst/>
          </a:prstGeom>
          <a:noFill/>
          <a:ln>
            <a:noFill/>
          </a:ln>
        </p:spPr>
        <p:txBody>
          <a:bodyPr wrap="square" rtlCol="0">
            <a:spAutoFit/>
          </a:bodyPr>
          <a:lstStyle/>
          <a:p>
            <a:r>
              <a:rPr lang="zh-TW" sz="1050" dirty="0">
                <a:latin typeface="Aptos Slab Light" panose="020F05020202040A0204" pitchFamily="34" charset="0"/>
                <a:ea typeface="PMingLiU"/>
                <a:cs typeface="Arial" panose="020B0604020202020204" pitchFamily="34" charset="0"/>
              </a:rPr>
              <a:t>中小学教育部</a:t>
            </a: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切換學生</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indent="-95885" algn="ctr">
              <a:lnSpc>
                <a:spcPct val="99000"/>
              </a:lnSpc>
              <a:spcBef>
                <a:spcPts val="114"/>
              </a:spcBef>
            </a:pPr>
            <a:r>
              <a:rPr lang="zh-TW" dirty="0">
                <a:solidFill>
                  <a:srgbClr val="FFFFFF"/>
                </a:solidFill>
                <a:latin typeface="Microsoft JhengHei"/>
                <a:ea typeface="PMingLiU"/>
                <a:cs typeface="Microsoft JhengHei"/>
              </a:rPr>
              <a:t>要在學生之間導航，  請選擇 </a:t>
            </a:r>
            <a:r>
              <a:rPr lang="zh-TW" b="1" dirty="0">
                <a:solidFill>
                  <a:srgbClr val="FFFFFF"/>
                </a:solidFill>
                <a:latin typeface="Microsoft JhengHei"/>
                <a:ea typeface="PMingLiU"/>
                <a:cs typeface="Calibri"/>
              </a:rPr>
              <a:t>Switch  Student</a:t>
            </a:r>
            <a:r>
              <a:rPr lang="zh-TW" b="1" dirty="0">
                <a:solidFill>
                  <a:srgbClr val="FFFFFF"/>
                </a:solidFill>
                <a:latin typeface="Microsoft JhengHei"/>
                <a:ea typeface="PMingLiU"/>
                <a:cs typeface="Microsoft JhengHei"/>
              </a:rPr>
              <a:t>（切換學生） </a:t>
            </a:r>
            <a:r>
              <a:rPr lang="zh-TW" dirty="0">
                <a:solidFill>
                  <a:srgbClr val="FFFFFF"/>
                </a:solidFill>
                <a:latin typeface="Microsoft JhengHei"/>
                <a:ea typeface="PMingLiU"/>
                <a:cs typeface="Microsoft JhengHei"/>
              </a:rPr>
              <a:t>按鈕。</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zh-TW" sz="1000" dirty="0">
                <a:solidFill>
                  <a:schemeClr val="bg2">
                    <a:lumMod val="25000"/>
                  </a:schemeClr>
                </a:solidFill>
                <a:latin typeface="Arial" panose="020B0604020202020204" pitchFamily="34" charset="0"/>
                <a:ea typeface="PMingLiU"/>
                <a:cs typeface="Arial" panose="020B0604020202020204" pitchFamily="34" charset="0"/>
              </a:rPr>
              <a:t>測試摘要讓您可以一目了然地查看您學生在各個科目的測驗分數。您也可以查看您學生在不同年份的測驗歷史記錄，以瞭解學生的進步情況。若要深入瞭解特定測驗，請點擊該測驗。</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zh-TW" sz="1000" dirty="0">
                <a:solidFill>
                  <a:schemeClr val="bg2">
                    <a:lumMod val="25000"/>
                  </a:schemeClr>
                </a:solidFill>
                <a:latin typeface="Arial" panose="020B0604020202020204" pitchFamily="34" charset="0"/>
                <a:ea typeface="PMingLiU"/>
                <a:cs typeface="Arial" panose="020B0604020202020204" pitchFamily="34" charset="0"/>
              </a:rPr>
              <a:t>學生測驗歷史記錄 —</a:t>
            </a:r>
          </a:p>
          <a:p>
            <a:r>
              <a:rPr lang="zh-TW" sz="1200" b="1" dirty="0">
                <a:solidFill>
                  <a:schemeClr val="bg2">
                    <a:lumMod val="25000"/>
                  </a:schemeClr>
                </a:solidFill>
                <a:latin typeface="Arial" panose="020B0604020202020204" pitchFamily="34" charset="0"/>
                <a:ea typeface="PMingLiU"/>
                <a:cs typeface="Arial" panose="020B0604020202020204" pitchFamily="34" charset="0"/>
              </a:rPr>
              <a:t>示範學生</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zh-TW" sz="1000">
                <a:solidFill>
                  <a:schemeClr val="bg2">
                    <a:lumMod val="25000"/>
                  </a:schemeClr>
                </a:solidFill>
                <a:latin typeface="Arial" panose="020B0604020202020204" pitchFamily="34" charset="0"/>
                <a:ea typeface="PMingLiU"/>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zh-TW" sz="900" b="1" dirty="0">
                <a:solidFill>
                  <a:schemeClr val="bg2">
                    <a:lumMod val="50000"/>
                  </a:schemeClr>
                </a:solidFill>
                <a:latin typeface="Arial" panose="020B0604020202020204" pitchFamily="34" charset="0"/>
                <a:ea typeface="PMingLiU"/>
                <a:cs typeface="Arial" panose="020B0604020202020204" pitchFamily="34" charset="0"/>
              </a:rPr>
              <a:t>學年</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spcBef>
                <a:spcPts val="95"/>
              </a:spcBef>
            </a:pPr>
            <a:r>
              <a:rPr lang="zh-TW" dirty="0">
                <a:solidFill>
                  <a:srgbClr val="FFFFFF"/>
                </a:solidFill>
                <a:latin typeface="Microsoft JhengHei"/>
                <a:ea typeface="PMingLiU"/>
                <a:cs typeface="Microsoft JhengHei"/>
              </a:rPr>
              <a:t>使用 </a:t>
            </a:r>
            <a:r>
              <a:rPr lang="zh-TW" b="1" dirty="0">
                <a:solidFill>
                  <a:srgbClr val="FFFFFF"/>
                </a:solidFill>
                <a:latin typeface="Calibri"/>
                <a:ea typeface="PMingLiU"/>
                <a:cs typeface="Calibri"/>
              </a:rPr>
              <a:t>School Year</a:t>
            </a:r>
            <a:r>
              <a:rPr lang="zh-TW" b="1" dirty="0">
                <a:solidFill>
                  <a:srgbClr val="FFFFFF"/>
                </a:solidFill>
                <a:latin typeface="Microsoft JhengHei"/>
                <a:ea typeface="PMingLiU"/>
                <a:cs typeface="Microsoft JhengHei"/>
              </a:rPr>
              <a:t>（學年）</a:t>
            </a:r>
            <a:r>
              <a:rPr lang="zh-TW" dirty="0">
                <a:solidFill>
                  <a:srgbClr val="FFFFFF"/>
                </a:solidFill>
                <a:latin typeface="Microsoft JhengHei"/>
                <a:ea typeface="PMingLiU"/>
                <a:cs typeface="Microsoft JhengHei"/>
              </a:rPr>
              <a:t>下拉式選單查看往年的 資料（如有）。</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zh-TW" sz="1000" b="1" dirty="0">
                <a:solidFill>
                  <a:schemeClr val="bg2">
                    <a:lumMod val="50000"/>
                  </a:schemeClr>
                </a:solidFill>
                <a:latin typeface="Arial" panose="020B0604020202020204" pitchFamily="34" charset="0"/>
                <a:ea typeface="PMingLiU"/>
                <a:cs typeface="Arial" panose="020B0604020202020204" pitchFamily="34" charset="0"/>
              </a:rPr>
              <a:t>換算分數 / 成就水準</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92443"/>
          </a:xfrm>
          <a:prstGeom prst="rect">
            <a:avLst/>
          </a:prstGeom>
          <a:solidFill>
            <a:srgbClr val="FDFDFD"/>
          </a:solidFill>
          <a:ln>
            <a:noFill/>
          </a:ln>
        </p:spPr>
        <p:txBody>
          <a:bodyPr wrap="square" rtlCol="0">
            <a:spAutoFit/>
          </a:bodyPr>
          <a:lstStyle/>
          <a:p>
            <a:r>
              <a:rPr lang="zh-TW" sz="1600" b="1" dirty="0">
                <a:solidFill>
                  <a:srgbClr val="22608F"/>
                </a:solidFill>
                <a:latin typeface="Arial" panose="020B0604020202020204" pitchFamily="34" charset="0"/>
                <a:ea typeface="PMingLiU"/>
                <a:cs typeface="Arial" panose="020B0604020202020204" pitchFamily="34" charset="0"/>
              </a:rPr>
              <a:t>四年級 英文語文藝術 (ELA)</a:t>
            </a:r>
          </a:p>
          <a:p>
            <a:r>
              <a:rPr lang="zh-TW" sz="1000" dirty="0">
                <a:solidFill>
                  <a:schemeClr val="bg2">
                    <a:lumMod val="25000"/>
                  </a:schemeClr>
                </a:solidFill>
                <a:latin typeface="Arial" panose="020B0604020202020204" pitchFamily="34" charset="0"/>
                <a:ea typeface="PMingLiU"/>
                <a:cs typeface="Arial" panose="020B0604020202020204" pitchFamily="34" charset="0"/>
              </a:rPr>
              <a:t>MCAS 2025年春季</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zh-TW" sz="1000">
                <a:solidFill>
                  <a:schemeClr val="bg2">
                    <a:lumMod val="25000"/>
                  </a:schemeClr>
                </a:solidFill>
                <a:latin typeface="Arial" panose="020B0604020202020204" pitchFamily="34" charset="0"/>
                <a:ea typeface="PMingLiU"/>
                <a:cs typeface="Arial" panose="020B0604020202020204" pitchFamily="34" charset="0"/>
              </a:rPr>
              <a:t>達到預期</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marR="5080" indent="-135890" algn="ctr">
              <a:lnSpc>
                <a:spcPts val="1860"/>
              </a:lnSpc>
              <a:spcBef>
                <a:spcPts val="204"/>
              </a:spcBef>
            </a:pPr>
            <a:r>
              <a:rPr lang="zh-TW">
                <a:solidFill>
                  <a:srgbClr val="FFFFFF"/>
                </a:solidFill>
                <a:latin typeface="Microsoft JhengHei"/>
                <a:ea typeface="PMingLiU"/>
                <a:cs typeface="Microsoft JhengHei"/>
              </a:rPr>
              <a:t>要瞭解更多詳細資訊， 請選擇一項考試。</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zh-TW" sz="1600" b="1" dirty="0">
                <a:solidFill>
                  <a:srgbClr val="22608F"/>
                </a:solidFill>
                <a:latin typeface="Arial" panose="020B0604020202020204" pitchFamily="34" charset="0"/>
                <a:ea typeface="PMingLiU"/>
                <a:cs typeface="Arial" panose="020B0604020202020204" pitchFamily="34" charset="0"/>
              </a:rPr>
              <a:t>四年級 數學</a:t>
            </a:r>
          </a:p>
          <a:p>
            <a:r>
              <a:rPr lang="zh-TW" sz="1000" dirty="0">
                <a:solidFill>
                  <a:schemeClr val="bg2">
                    <a:lumMod val="25000"/>
                  </a:schemeClr>
                </a:solidFill>
                <a:latin typeface="Arial" panose="020B0604020202020204" pitchFamily="34" charset="0"/>
                <a:ea typeface="PMingLiU"/>
                <a:cs typeface="Arial" panose="020B0604020202020204" pitchFamily="34" charset="0"/>
              </a:rPr>
              <a:t>MCAS 2025年春季</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zh-TW" sz="1000">
                <a:solidFill>
                  <a:schemeClr val="bg2">
                    <a:lumMod val="25000"/>
                  </a:schemeClr>
                </a:solidFill>
                <a:latin typeface="Arial" panose="020B0604020202020204" pitchFamily="34" charset="0"/>
                <a:ea typeface="PMingLiU"/>
                <a:cs typeface="Arial" panose="020B0604020202020204" pitchFamily="34" charset="0"/>
              </a:rPr>
              <a:t>達到預期</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E25EA1-03E9-789C-C17B-DF9D5A68ACCC}"/>
              </a:ext>
              <a:ext uri="{C183D7F6-B498-43B3-948B-1728B52AA6E4}">
                <adec:decorative xmlns:adec="http://schemas.microsoft.com/office/drawing/2017/decorative" val="1"/>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zh-TW" sz="1000" b="1" dirty="0">
                <a:solidFill>
                  <a:srgbClr val="22608F"/>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查看考試成績：MCAS</a:t>
            </a:r>
          </a:p>
        </p:txBody>
      </p:sp>
      <p:pic>
        <p:nvPicPr>
          <p:cNvPr id="9" name="Picture 8" descr="所选示例学生的测试结果视图截图。在此截图开中，显示的测试结果为英语语言艺术（English Language Arts）。">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r>
              <a:rPr lang="zh-TW" sz="900" dirty="0">
                <a:latin typeface="Aptos Slab Light" panose="020F05020202040A0204" pitchFamily="34" charset="0"/>
                <a:ea typeface="PMingLiU"/>
                <a:cs typeface="Arial" panose="020B0604020202020204" pitchFamily="34" charset="0"/>
              </a:rPr>
              <a:t>中小学教育部</a:t>
            </a: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測驗歷史記錄</a:t>
            </a: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zh-TW" sz="800" b="1" u="sng" dirty="0">
                <a:solidFill>
                  <a:schemeClr val="bg2">
                    <a:lumMod val="25000"/>
                  </a:schemeClr>
                </a:solidFill>
                <a:latin typeface="Arial" panose="020B0604020202020204" pitchFamily="34" charset="0"/>
                <a:ea typeface="PMingLiU"/>
                <a:cs typeface="Arial" panose="020B0604020202020204" pitchFamily="34" charset="0"/>
              </a:rPr>
              <a:t>測驗結果</a:t>
            </a: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635" algn="ctr">
              <a:lnSpc>
                <a:spcPct val="100000"/>
              </a:lnSpc>
              <a:spcBef>
                <a:spcPts val="100"/>
              </a:spcBef>
            </a:pPr>
            <a:r>
              <a:rPr lang="zh-TW" b="1">
                <a:solidFill>
                  <a:srgbClr val="FFFFFF"/>
                </a:solidFill>
                <a:latin typeface="Microsoft JhengHei"/>
                <a:ea typeface="PMingLiU"/>
                <a:cs typeface="Calibri"/>
              </a:rPr>
              <a:t>Test Results</a:t>
            </a:r>
            <a:r>
              <a:rPr lang="zh-TW" b="1">
                <a:solidFill>
                  <a:srgbClr val="FFFFFF"/>
                </a:solidFill>
                <a:latin typeface="Microsoft JhengHei"/>
                <a:ea typeface="PMingLiU"/>
                <a:cs typeface="Microsoft JhengHei"/>
              </a:rPr>
              <a:t>（考試 成績）</a:t>
            </a:r>
            <a:r>
              <a:rPr lang="zh-TW">
                <a:solidFill>
                  <a:srgbClr val="FFFFFF"/>
                </a:solidFill>
                <a:latin typeface="Microsoft JhengHei"/>
                <a:ea typeface="PMingLiU"/>
                <a:cs typeface="Microsoft JhengHei"/>
              </a:rPr>
              <a:t>標籤顯示學生 的成績水準和分數。 捲動報告，以瞭解更 多關於您學生表現的 資訊。</a:t>
            </a: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詳細結果</a:t>
            </a: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資源</a:t>
            </a: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學生姓名：</a:t>
            </a:r>
            <a:r>
              <a:rPr lang="zh-TW" sz="900" dirty="0">
                <a:solidFill>
                  <a:schemeClr val="bg2">
                    <a:lumMod val="25000"/>
                  </a:schemeClr>
                </a:solidFill>
                <a:latin typeface="Arial" panose="020B0604020202020204" pitchFamily="34" charset="0"/>
                <a:ea typeface="PMingLiU"/>
                <a:cs typeface="Arial" panose="020B0604020202020204" pitchFamily="34" charset="0"/>
              </a:rPr>
              <a:t>學生，示範</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學區</a:t>
            </a:r>
            <a:r>
              <a:rPr lang="zh-TW" sz="900">
                <a:solidFill>
                  <a:schemeClr val="bg2">
                    <a:lumMod val="25000"/>
                  </a:schemeClr>
                </a:solidFill>
                <a:latin typeface="Arial" panose="020B0604020202020204" pitchFamily="34" charset="0"/>
                <a:ea typeface="PMingLiU"/>
                <a:cs typeface="Arial" panose="020B0604020202020204" pitchFamily="34" charset="0"/>
              </a:rPr>
              <a:t>Cyber Valley</a:t>
            </a:r>
          </a:p>
          <a:p>
            <a:r>
              <a:rPr lang="zh-TW" sz="900" b="1">
                <a:solidFill>
                  <a:schemeClr val="bg2">
                    <a:lumMod val="25000"/>
                  </a:schemeClr>
                </a:solidFill>
                <a:latin typeface="Arial" panose="020B0604020202020204" pitchFamily="34" charset="0"/>
                <a:ea typeface="PMingLiU"/>
                <a:cs typeface="Arial" panose="020B0604020202020204" pitchFamily="34" charset="0"/>
              </a:rPr>
              <a:t>學校：</a:t>
            </a:r>
            <a:r>
              <a:rPr lang="zh-TW" sz="900">
                <a:solidFill>
                  <a:schemeClr val="bg2">
                    <a:lumMod val="25000"/>
                  </a:schemeClr>
                </a:solidFill>
                <a:latin typeface="Arial" panose="020B0604020202020204" pitchFamily="34" charset="0"/>
                <a:ea typeface="PMingLiU"/>
                <a:cs typeface="Arial" panose="020B0604020202020204" pitchFamily="34" charset="0"/>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zh-TW" sz="900" b="1" dirty="0">
                <a:solidFill>
                  <a:schemeClr val="bg2">
                    <a:lumMod val="25000"/>
                  </a:schemeClr>
                </a:solidFill>
                <a:latin typeface="Arial" panose="020B0604020202020204" pitchFamily="34" charset="0"/>
                <a:ea typeface="PMingLiU"/>
                <a:cs typeface="Arial" panose="020B0604020202020204" pitchFamily="34" charset="0"/>
              </a:rPr>
              <a:t>學生成績</a:t>
            </a:r>
            <a:r>
              <a:rPr lang="zh-TW" sz="900" dirty="0">
                <a:solidFill>
                  <a:schemeClr val="bg2">
                    <a:lumMod val="25000"/>
                  </a:schemeClr>
                </a:solidFill>
                <a:latin typeface="Arial" panose="020B0604020202020204" pitchFamily="34" charset="0"/>
                <a:ea typeface="PMingLiU"/>
                <a:cs typeface="Arial" panose="020B0604020202020204" pitchFamily="34" charset="0"/>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zh-TW" sz="900" b="1">
                <a:solidFill>
                  <a:schemeClr val="bg2">
                    <a:lumMod val="25000"/>
                  </a:schemeClr>
                </a:solidFill>
                <a:latin typeface="Arial" panose="020B0604020202020204" pitchFamily="34" charset="0"/>
                <a:ea typeface="PMingLiU"/>
                <a:cs typeface="Arial" panose="020B0604020202020204" pitchFamily="34" charset="0"/>
              </a:rPr>
              <a:t>SASID: </a:t>
            </a:r>
            <a:r>
              <a:rPr lang="zh-TW" sz="900">
                <a:solidFill>
                  <a:schemeClr val="bg2">
                    <a:lumMod val="25000"/>
                  </a:schemeClr>
                </a:solidFill>
                <a:latin typeface="Arial" panose="020B0604020202020204" pitchFamily="34" charset="0"/>
                <a:ea typeface="PMingLiU"/>
                <a:cs typeface="Arial" panose="020B0604020202020204" pitchFamily="34" charset="0"/>
              </a:rPr>
              <a:t>9058143501</a:t>
            </a:r>
          </a:p>
          <a:p>
            <a:pPr algn="r"/>
            <a:r>
              <a:rPr lang="zh-TW" sz="900" b="1">
                <a:solidFill>
                  <a:schemeClr val="bg2">
                    <a:lumMod val="25000"/>
                  </a:schemeClr>
                </a:solidFill>
                <a:latin typeface="Arial" panose="020B0604020202020204" pitchFamily="34" charset="0"/>
                <a:ea typeface="PMingLiU"/>
                <a:cs typeface="Arial" panose="020B0604020202020204" pitchFamily="34" charset="0"/>
              </a:rPr>
              <a:t>出生日期：</a:t>
            </a:r>
            <a:r>
              <a:rPr lang="zh-TW" sz="900">
                <a:solidFill>
                  <a:schemeClr val="bg2">
                    <a:lumMod val="25000"/>
                  </a:schemeClr>
                </a:solidFill>
                <a:latin typeface="Arial" panose="020B0604020202020204" pitchFamily="34" charset="0"/>
                <a:ea typeface="PMingLiU"/>
                <a:cs typeface="Arial" panose="020B0604020202020204" pitchFamily="34" charset="0"/>
              </a:rPr>
              <a:t>2013年12月18日</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zh-TW" sz="1100" dirty="0">
                <a:solidFill>
                  <a:schemeClr val="bg1"/>
                </a:solidFill>
                <a:latin typeface="Arial" panose="020B0604020202020204" pitchFamily="34" charset="0"/>
                <a:ea typeface="PMingLiU"/>
                <a:cs typeface="Arial" panose="020B0604020202020204" pitchFamily="34" charset="0"/>
              </a:rPr>
              <a:t>英語語文－2025年春季</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31627"/>
          </a:xfrm>
          <a:prstGeom prst="rect">
            <a:avLst/>
          </a:prstGeom>
          <a:solidFill>
            <a:srgbClr val="F9F9F9"/>
          </a:solidFill>
          <a:ln>
            <a:noFill/>
          </a:ln>
        </p:spPr>
        <p:txBody>
          <a:bodyPr wrap="square" rtlCol="0">
            <a:spAutoFit/>
          </a:bodyPr>
          <a:lstStyle/>
          <a:p>
            <a:r>
              <a:rPr lang="zh-TW" sz="900">
                <a:solidFill>
                  <a:schemeClr val="bg2">
                    <a:lumMod val="25000"/>
                  </a:schemeClr>
                </a:solidFill>
                <a:latin typeface="Arial" panose="020B0604020202020204" pitchFamily="34" charset="0"/>
                <a:ea typeface="PMingLiU"/>
                <a:cs typeface="Arial" panose="020B0604020202020204" pitchFamily="34" charset="0"/>
              </a:rPr>
              <a:t>本報告提供您的學生在2025年春季Massachusetts綜合評量系統（MCAS）測驗中的成績。對於您的學生在2025年春季參加的每項測驗，本報告均顯示您的學生的分數和成就水準。對於某些測驗，本報告還提供有關您學生學業進展或成長的資訊。</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zh-TW" sz="900">
                <a:solidFill>
                  <a:schemeClr val="bg2">
                    <a:lumMod val="25000"/>
                  </a:schemeClr>
                </a:solidFill>
                <a:latin typeface="Arial" panose="020B0604020202020204" pitchFamily="34" charset="0"/>
                <a:ea typeface="PMingLiU"/>
                <a:cs typeface="Arial" panose="020B0604020202020204" pitchFamily="34" charset="0"/>
              </a:rPr>
              <a:t>「測驗結果」分頁提供有關您學生在每項測驗中表現的其他詳細資訊，而「詳細結果」分頁則提供其在各個測驗題目上的表現資訊。「測驗結果」分頁還將您學生的表現與學校、學區及州內學生的表現進行比較。</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zh-TW" sz="900">
                <a:solidFill>
                  <a:schemeClr val="bg2">
                    <a:lumMod val="25000"/>
                  </a:schemeClr>
                </a:solidFill>
                <a:latin typeface="Arial" panose="020B0604020202020204" pitchFamily="34" charset="0"/>
                <a:ea typeface="PMingLiU"/>
                <a:cs typeface="Arial" panose="020B0604020202020204" pitchFamily="34" charset="0"/>
              </a:rPr>
              <a:t>本報告中有關您學生成就的資訊，應在可能的情況下，與其他評量及資訊一併使用，例如學校測驗和課堂作業。</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zh-TW" sz="1000">
                <a:solidFill>
                  <a:schemeClr val="bg2">
                    <a:lumMod val="25000"/>
                  </a:schemeClr>
                </a:solidFill>
                <a:latin typeface="Arial" panose="020B0604020202020204" pitchFamily="34" charset="0"/>
                <a:ea typeface="PMingLiU"/>
                <a:cs typeface="Arial" panose="020B0604020202020204" pitchFamily="34" charset="0"/>
              </a:rPr>
              <a:t>英語語文</a:t>
            </a:r>
          </a:p>
          <a:p>
            <a:pPr algn="ctr"/>
            <a:r>
              <a:rPr lang="zh-TW" sz="900">
                <a:solidFill>
                  <a:schemeClr val="bg2">
                    <a:lumMod val="25000"/>
                  </a:schemeClr>
                </a:solidFill>
                <a:latin typeface="Arial" panose="020B0604020202020204" pitchFamily="34" charset="0"/>
                <a:ea typeface="PMingLiU"/>
                <a:cs typeface="Arial" panose="020B0604020202020204" pitchFamily="34" charset="0"/>
              </a:rPr>
              <a:t>成就水準</a:t>
            </a:r>
          </a:p>
          <a:p>
            <a:pPr algn="ctr"/>
            <a:r>
              <a:rPr lang="zh-TW" sz="1400">
                <a:solidFill>
                  <a:schemeClr val="bg2">
                    <a:lumMod val="25000"/>
                  </a:schemeClr>
                </a:solidFill>
                <a:latin typeface="Arial" panose="020B0604020202020204" pitchFamily="34" charset="0"/>
                <a:ea typeface="PMingLiU"/>
                <a:cs typeface="Arial" panose="020B0604020202020204" pitchFamily="34" charset="0"/>
              </a:rPr>
              <a:t>達到預期</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zh-TW" sz="1000">
                <a:solidFill>
                  <a:schemeClr val="bg2">
                    <a:lumMod val="25000"/>
                  </a:schemeClr>
                </a:solidFill>
                <a:latin typeface="Arial" panose="020B0604020202020204" pitchFamily="34" charset="0"/>
                <a:ea typeface="PMingLiU"/>
                <a:cs typeface="Arial" panose="020B0604020202020204" pitchFamily="34" charset="0"/>
              </a:rPr>
              <a:t>分數</a:t>
            </a:r>
          </a:p>
          <a:p>
            <a:pPr algn="ctr"/>
            <a:r>
              <a:rPr lang="zh-TW" sz="1050">
                <a:solidFill>
                  <a:schemeClr val="bg2">
                    <a:lumMod val="25000"/>
                  </a:schemeClr>
                </a:solidFill>
                <a:latin typeface="Arial" panose="020B0604020202020204" pitchFamily="34" charset="0"/>
                <a:ea typeface="PMingLiU"/>
                <a:cs typeface="Arial" panose="020B0604020202020204" pitchFamily="34" charset="0"/>
              </a:rPr>
              <a:t>524</a:t>
            </a:r>
          </a:p>
          <a:p>
            <a:pPr algn="ctr"/>
            <a:r>
              <a:rPr lang="zh-TW" sz="900">
                <a:solidFill>
                  <a:schemeClr val="bg2">
                    <a:lumMod val="25000"/>
                  </a:schemeClr>
                </a:solidFill>
                <a:latin typeface="Arial" panose="020B0604020202020204" pitchFamily="34" charset="0"/>
                <a:ea typeface="PMingLiU"/>
                <a:cs typeface="Arial" panose="020B0604020202020204" pitchFamily="34" charset="0"/>
              </a:rPr>
              <a:t>（分數範圍：440-560）</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B07EF7-52EE-FE71-8373-FB1EF71AD147}"/>
              </a:ext>
              <a:ext uri="{C183D7F6-B498-43B3-948B-1728B52AA6E4}">
                <adec:decorative xmlns:adec="http://schemas.microsoft.com/office/drawing/2017/decorative" val="1"/>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zh-TW" sz="800" b="1">
                <a:solidFill>
                  <a:srgbClr val="22608F"/>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查看考試成績：成績水準</a:t>
            </a:r>
          </a:p>
        </p:txBody>
      </p:sp>
      <p:pic>
        <p:nvPicPr>
          <p:cNvPr id="2" name="Picture 1" descr="所选示例学生的测试结果视图截图，显示了他们的量表分数，成绩等级及相关描述。">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1270" algn="ctr">
              <a:lnSpc>
                <a:spcPct val="100000"/>
              </a:lnSpc>
              <a:spcBef>
                <a:spcPts val="100"/>
              </a:spcBef>
            </a:pPr>
            <a:r>
              <a:rPr lang="zh-TW">
                <a:solidFill>
                  <a:srgbClr val="FFFFFF"/>
                </a:solidFill>
                <a:latin typeface="Microsoft JhengHei"/>
                <a:ea typeface="PMingLiU"/>
                <a:cs typeface="Microsoft JhengHei"/>
              </a:rPr>
              <a:t>直接從瀏覽器列印 </a:t>
            </a:r>
            <a:r>
              <a:rPr lang="zh-TW">
                <a:solidFill>
                  <a:srgbClr val="FFFFFF"/>
                </a:solidFill>
                <a:latin typeface="Microsoft JhengHei"/>
                <a:ea typeface="PMingLiU"/>
                <a:cs typeface="Calibri"/>
              </a:rPr>
              <a:t>MCAS </a:t>
            </a:r>
            <a:r>
              <a:rPr lang="zh-TW">
                <a:solidFill>
                  <a:srgbClr val="FFFFFF"/>
                </a:solidFill>
                <a:latin typeface="Microsoft JhengHei"/>
                <a:ea typeface="PMingLiU"/>
                <a:cs typeface="Microsoft JhengHei"/>
              </a:rPr>
              <a:t>家庭入口網站 中的頁面。</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r>
              <a:rPr lang="zh-TW" sz="900" dirty="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84748"/>
          </a:xfrm>
          <a:prstGeom prst="rect">
            <a:avLst/>
          </a:prstGeom>
          <a:solidFill>
            <a:srgbClr val="F9F9F9"/>
          </a:solidFill>
          <a:ln>
            <a:noFill/>
          </a:ln>
        </p:spPr>
        <p:txBody>
          <a:bodyPr wrap="square" rtlCol="0">
            <a:spAutoFit/>
          </a:bodyPr>
          <a:lstStyle/>
          <a:p>
            <a:pPr>
              <a:lnSpc>
                <a:spcPct val="90000"/>
              </a:lnSpc>
            </a:pPr>
            <a:r>
              <a:rPr lang="zh-TW" sz="1700" b="0" i="0" u="none" strike="noStrike" baseline="-25000" dirty="0">
                <a:solidFill>
                  <a:srgbClr val="000000"/>
                </a:solidFill>
                <a:latin typeface="Arial" panose="020B0604020202020204" pitchFamily="34" charset="0"/>
                <a:ea typeface="PMingLiU"/>
              </a:rPr>
              <a:t>您的學生在Massachusetts綜合評量系統（MCAS）英語語文評量中的表現如何？</a:t>
            </a: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23220"/>
          </a:xfrm>
          <a:prstGeom prst="rect">
            <a:avLst/>
          </a:prstGeom>
          <a:solidFill>
            <a:srgbClr val="F9F9F9"/>
          </a:solidFill>
          <a:ln>
            <a:noFill/>
          </a:ln>
        </p:spPr>
        <p:txBody>
          <a:bodyPr wrap="square" rtlCol="0">
            <a:spAutoFit/>
          </a:bodyPr>
          <a:lstStyle/>
          <a:p>
            <a:r>
              <a:rPr lang="zh-TW" sz="1200" b="0" i="0" u="none" strike="noStrike" baseline="-25000" dirty="0">
                <a:solidFill>
                  <a:schemeClr val="tx1">
                    <a:lumMod val="75000"/>
                    <a:lumOff val="25000"/>
                  </a:schemeClr>
                </a:solidFill>
                <a:latin typeface="Arial" panose="020B0604020202020204" pitchFamily="34" charset="0"/>
                <a:ea typeface="PMingLiU"/>
              </a:rPr>
              <a:t>您可以查看您學生的量尺分數、成就水準及表現說明，以判斷學生的表現情況，以及是否需要額外的支援。您學生的教師可以協助您解讀本報告，並決定您學生的後續步驟。</a:t>
            </a: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50165">
              <a:lnSpc>
                <a:spcPct val="100000"/>
              </a:lnSpc>
              <a:spcBef>
                <a:spcPts val="100"/>
              </a:spcBef>
            </a:pPr>
            <a:r>
              <a:rPr lang="zh-TW">
                <a:solidFill>
                  <a:srgbClr val="FFFFFF"/>
                </a:solidFill>
                <a:latin typeface="Microsoft JhengHei"/>
                <a:ea typeface="PMingLiU"/>
                <a:cs typeface="Microsoft JhengHei"/>
              </a:rPr>
              <a:t>您可以在此處查看學 生的分數和成績水準， 以瞭解他們在考試中  的表現。在此範例中， 學生的分數為 </a:t>
            </a:r>
            <a:r>
              <a:rPr lang="zh-TW">
                <a:solidFill>
                  <a:srgbClr val="FFFFFF"/>
                </a:solidFill>
                <a:latin typeface="Microsoft JhengHei"/>
                <a:ea typeface="PMingLiU"/>
                <a:cs typeface="Calibri"/>
              </a:rPr>
              <a:t>524</a:t>
            </a:r>
            <a:r>
              <a:rPr lang="zh-TW">
                <a:solidFill>
                  <a:srgbClr val="FFFFFF"/>
                </a:solidFill>
                <a:latin typeface="Microsoft JhengHei"/>
                <a:ea typeface="PMingLiU"/>
                <a:cs typeface="Microsoft JhengHei"/>
              </a:rPr>
              <a:t>，  處於「符合預期」水</a:t>
            </a:r>
          </a:p>
          <a:p>
            <a:pPr marL="862965">
              <a:lnSpc>
                <a:spcPts val="2090"/>
              </a:lnSpc>
            </a:pPr>
            <a:r>
              <a:rPr lang="zh-TW">
                <a:solidFill>
                  <a:srgbClr val="FFFFFF"/>
                </a:solidFill>
                <a:latin typeface="Microsoft JhengHei"/>
                <a:ea typeface="PMingLiU"/>
                <a:cs typeface="Microsoft JhengHei"/>
              </a:rPr>
              <a:t>準。</a:t>
            </a: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16982"/>
          </a:xfrm>
          <a:prstGeom prst="rect">
            <a:avLst/>
          </a:prstGeom>
          <a:noFill/>
          <a:ln>
            <a:noFill/>
          </a:ln>
        </p:spPr>
        <p:txBody>
          <a:bodyPr wrap="square" rtlCol="0">
            <a:spAutoFit/>
          </a:bodyPr>
          <a:lstStyle/>
          <a:p>
            <a:pPr algn="ctr">
              <a:lnSpc>
                <a:spcPct val="90000"/>
              </a:lnSpc>
            </a:pPr>
            <a:r>
              <a:rPr lang="zh-TW" sz="800" b="1" i="0" u="none" strike="noStrike" baseline="-25000" dirty="0">
                <a:solidFill>
                  <a:srgbClr val="000000"/>
                </a:solidFill>
                <a:latin typeface="Arial" panose="020B0604020202020204" pitchFamily="34" charset="0"/>
                <a:ea typeface="PMingLiU"/>
              </a:rPr>
              <a:t>未達到預期</a:t>
            </a: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48225" y="2964849"/>
            <a:ext cx="1257300" cy="203133"/>
          </a:xfrm>
          <a:prstGeom prst="rect">
            <a:avLst/>
          </a:prstGeom>
          <a:noFill/>
          <a:ln>
            <a:noFill/>
          </a:ln>
        </p:spPr>
        <p:txBody>
          <a:bodyPr wrap="square" rtlCol="0">
            <a:spAutoFit/>
          </a:bodyPr>
          <a:lstStyle/>
          <a:p>
            <a:pPr algn="ctr">
              <a:lnSpc>
                <a:spcPct val="90000"/>
              </a:lnSpc>
            </a:pPr>
            <a:r>
              <a:rPr lang="zh-TW" sz="800" b="1" i="0" u="none" strike="noStrike" baseline="-25000" dirty="0">
                <a:solidFill>
                  <a:srgbClr val="000000"/>
                </a:solidFill>
                <a:latin typeface="Arial" panose="020B0604020202020204" pitchFamily="34" charset="0"/>
                <a:ea typeface="PMingLiU"/>
              </a:rPr>
              <a:t>部分達到期望</a:t>
            </a: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216982"/>
          </a:xfrm>
          <a:prstGeom prst="rect">
            <a:avLst/>
          </a:prstGeom>
          <a:noFill/>
          <a:ln>
            <a:noFill/>
          </a:ln>
        </p:spPr>
        <p:txBody>
          <a:bodyPr wrap="square" rtlCol="0">
            <a:spAutoFit/>
          </a:bodyPr>
          <a:lstStyle/>
          <a:p>
            <a:pPr algn="ctr">
              <a:lnSpc>
                <a:spcPct val="90000"/>
              </a:lnSpc>
            </a:pPr>
            <a:r>
              <a:rPr lang="zh-TW" sz="800" b="1" i="0" u="none" strike="noStrike" baseline="-25000" dirty="0">
                <a:solidFill>
                  <a:srgbClr val="000000"/>
                </a:solidFill>
                <a:latin typeface="Arial" panose="020B0604020202020204" pitchFamily="34" charset="0"/>
                <a:ea typeface="PMingLiU"/>
              </a:rPr>
              <a:t>達到預期</a:t>
            </a: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16982"/>
          </a:xfrm>
          <a:prstGeom prst="rect">
            <a:avLst/>
          </a:prstGeom>
          <a:noFill/>
          <a:ln>
            <a:noFill/>
          </a:ln>
        </p:spPr>
        <p:txBody>
          <a:bodyPr wrap="square" rtlCol="0">
            <a:spAutoFit/>
          </a:bodyPr>
          <a:lstStyle/>
          <a:p>
            <a:pPr algn="ctr">
              <a:lnSpc>
                <a:spcPct val="90000"/>
              </a:lnSpc>
            </a:pPr>
            <a:r>
              <a:rPr lang="zh-TW" sz="900" b="1" i="0" u="none" strike="noStrike" baseline="-25000" dirty="0">
                <a:solidFill>
                  <a:srgbClr val="000000"/>
                </a:solidFill>
                <a:latin typeface="Arial" panose="020B0604020202020204" pitchFamily="34" charset="0"/>
                <a:ea typeface="PMingLiU"/>
              </a:rPr>
              <a:t>超出預期</a:t>
            </a: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253916"/>
          </a:xfrm>
          <a:prstGeom prst="rect">
            <a:avLst/>
          </a:prstGeom>
          <a:noFill/>
          <a:ln>
            <a:noFill/>
          </a:ln>
        </p:spPr>
        <p:txBody>
          <a:bodyPr wrap="square" rtlCol="0">
            <a:spAutoFit/>
          </a:bodyPr>
          <a:lstStyle/>
          <a:p>
            <a:r>
              <a:rPr lang="zh-TW" sz="1050" b="1" i="0" u="none" strike="noStrike" baseline="-25000" dirty="0">
                <a:solidFill>
                  <a:schemeClr val="bg2">
                    <a:lumMod val="25000"/>
                  </a:schemeClr>
                </a:solidFill>
                <a:latin typeface="Arial" panose="020B0604020202020204" pitchFamily="34" charset="0"/>
                <a:ea typeface="PMingLiU"/>
              </a:rPr>
              <a:t>量尺分數</a:t>
            </a: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323165"/>
          </a:xfrm>
          <a:prstGeom prst="rect">
            <a:avLst/>
          </a:prstGeom>
          <a:noFill/>
          <a:ln>
            <a:noFill/>
          </a:ln>
        </p:spPr>
        <p:txBody>
          <a:bodyPr wrap="square" rtlCol="0">
            <a:spAutoFit/>
          </a:bodyPr>
          <a:lstStyle/>
          <a:p>
            <a:r>
              <a:rPr lang="zh-TW" sz="900" b="1" i="0" u="none" strike="noStrike" baseline="-25000" dirty="0">
                <a:solidFill>
                  <a:schemeClr val="bg2">
                    <a:lumMod val="25000"/>
                  </a:schemeClr>
                </a:solidFill>
                <a:latin typeface="Arial" panose="020B0604020202020204" pitchFamily="34" charset="0"/>
                <a:ea typeface="PMingLiU"/>
              </a:rPr>
              <a:t>• 上方圖表中的水平黑色條顯示，如果您的學生多次參加該測驗，可能獲得的分數範圍。</a:t>
            </a: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598605" cy="369332"/>
          </a:xfrm>
          <a:prstGeom prst="rect">
            <a:avLst/>
          </a:prstGeom>
          <a:solidFill>
            <a:srgbClr val="F9F9F9"/>
          </a:solidFill>
          <a:ln>
            <a:noFill/>
          </a:ln>
        </p:spPr>
        <p:txBody>
          <a:bodyPr wrap="square" rtlCol="0">
            <a:spAutoFit/>
          </a:bodyPr>
          <a:lstStyle/>
          <a:p>
            <a:r>
              <a:rPr lang="zh-TW" sz="1800" b="0" i="0" u="none" strike="noStrike" baseline="-25000" dirty="0">
                <a:solidFill>
                  <a:srgbClr val="000000"/>
                </a:solidFill>
                <a:latin typeface="Arial" panose="020B0604020202020204" pitchFamily="34" charset="0"/>
                <a:ea typeface="PMingLiU"/>
              </a:rPr>
              <a:t>成就水準</a:t>
            </a: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327782"/>
          </a:xfrm>
          <a:prstGeom prst="rect">
            <a:avLst/>
          </a:prstGeom>
          <a:solidFill>
            <a:srgbClr val="F9F9F9"/>
          </a:solidFill>
          <a:ln>
            <a:noFill/>
          </a:ln>
        </p:spPr>
        <p:txBody>
          <a:bodyPr wrap="square" rtlCol="0">
            <a:spAutoFit/>
          </a:bodyPr>
          <a:lstStyle/>
          <a:p>
            <a:pPr>
              <a:lnSpc>
                <a:spcPct val="90000"/>
              </a:lnSpc>
            </a:pPr>
            <a:r>
              <a:rPr lang="zh-TW" sz="1700" b="0" i="0" u="none" strike="noStrike" baseline="-25000">
                <a:solidFill>
                  <a:srgbClr val="000000"/>
                </a:solidFill>
                <a:latin typeface="Arial" panose="020B0604020202020204" pitchFamily="34" charset="0"/>
                <a:ea typeface="PMingLiU"/>
              </a:rPr>
              <a:t>說明</a:t>
            </a: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08441"/>
            <a:ext cx="1684495" cy="313932"/>
          </a:xfrm>
          <a:prstGeom prst="rect">
            <a:avLst/>
          </a:prstGeom>
          <a:solidFill>
            <a:srgbClr val="F9F9F9"/>
          </a:solidFill>
          <a:ln>
            <a:noFill/>
          </a:ln>
        </p:spPr>
        <p:txBody>
          <a:bodyPr wrap="square" rtlCol="0" anchor="ctr" anchorCtr="0">
            <a:spAutoFit/>
          </a:bodyPr>
          <a:lstStyle/>
          <a:p>
            <a:pPr>
              <a:lnSpc>
                <a:spcPct val="90000"/>
              </a:lnSpc>
            </a:pPr>
            <a:r>
              <a:rPr lang="zh-TW" sz="1600" baseline="-25000">
                <a:latin typeface="Arial" panose="020B0604020202020204" pitchFamily="34" charset="0"/>
                <a:ea typeface="PMingLiU"/>
                <a:cs typeface="Arial" panose="020B0604020202020204" pitchFamily="34" charset="0"/>
              </a:rPr>
              <a:t>超出預期</a:t>
            </a: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zh-TW" sz="700">
                <a:solidFill>
                  <a:schemeClr val="tx1">
                    <a:lumMod val="85000"/>
                    <a:lumOff val="15000"/>
                  </a:schemeClr>
                </a:solidFill>
                <a:latin typeface="Arial" panose="020B0604020202020204" pitchFamily="34" charset="0"/>
                <a:ea typeface="PMingLiU"/>
                <a:cs typeface="Arial" panose="020B0604020202020204" pitchFamily="34" charset="0"/>
              </a:rPr>
              <a:t>表現達到此水準的學生展現出對學科內容的熟練掌握，超越了年級水準期望。</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50573"/>
            <a:ext cx="1684495" cy="240066"/>
          </a:xfrm>
          <a:prstGeom prst="rect">
            <a:avLst/>
          </a:prstGeom>
          <a:solidFill>
            <a:srgbClr val="F9F9F9"/>
          </a:solidFill>
          <a:ln>
            <a:noFill/>
          </a:ln>
        </p:spPr>
        <p:txBody>
          <a:bodyPr wrap="square" rtlCol="0" anchor="ctr" anchorCtr="0">
            <a:spAutoFit/>
          </a:bodyPr>
          <a:lstStyle/>
          <a:p>
            <a:pPr>
              <a:lnSpc>
                <a:spcPct val="90000"/>
              </a:lnSpc>
            </a:pPr>
            <a:r>
              <a:rPr lang="zh-TW" sz="1600" b="1" baseline="-25000">
                <a:latin typeface="Arial" panose="020B0604020202020204" pitchFamily="34" charset="0"/>
                <a:ea typeface="PMingLiU"/>
                <a:cs typeface="Arial" panose="020B0604020202020204" pitchFamily="34" charset="0"/>
              </a:rPr>
              <a:t>達到預期</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547084"/>
            <a:ext cx="3244279" cy="307777"/>
          </a:xfrm>
          <a:prstGeom prst="rect">
            <a:avLst/>
          </a:prstGeom>
          <a:solidFill>
            <a:srgbClr val="F9F9F9"/>
          </a:solidFill>
        </p:spPr>
        <p:txBody>
          <a:bodyPr wrap="square" rtlCol="0">
            <a:spAutoFit/>
          </a:bodyPr>
          <a:lstStyle/>
          <a:p>
            <a:r>
              <a:rPr lang="zh-TW" sz="700" b="1">
                <a:solidFill>
                  <a:schemeClr val="tx1">
                    <a:lumMod val="85000"/>
                    <a:lumOff val="15000"/>
                  </a:schemeClr>
                </a:solidFill>
                <a:latin typeface="Arial" panose="020B0604020202020204" pitchFamily="34" charset="0"/>
                <a:ea typeface="PMingLiU"/>
                <a:cs typeface="Arial" panose="020B0604020202020204" pitchFamily="34" charset="0"/>
              </a:rPr>
              <a:t>表現達到此水準的學生符合年級水準期望，並且在學業上正朝著在目前年級的本學科中取得成功的方向前進。</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5018839"/>
            <a:ext cx="2028592" cy="240066"/>
          </a:xfrm>
          <a:prstGeom prst="rect">
            <a:avLst/>
          </a:prstGeom>
          <a:solidFill>
            <a:srgbClr val="F9F9F9"/>
          </a:solidFill>
          <a:ln>
            <a:noFill/>
          </a:ln>
        </p:spPr>
        <p:txBody>
          <a:bodyPr wrap="square" rtlCol="0" anchor="ctr" anchorCtr="0">
            <a:spAutoFit/>
          </a:bodyPr>
          <a:lstStyle/>
          <a:p>
            <a:pPr>
              <a:lnSpc>
                <a:spcPct val="90000"/>
              </a:lnSpc>
            </a:pPr>
            <a:r>
              <a:rPr lang="zh-TW" sz="1600" baseline="-25000" dirty="0">
                <a:latin typeface="Arial" panose="020B0604020202020204" pitchFamily="34" charset="0"/>
                <a:ea typeface="PMingLiU"/>
                <a:cs typeface="Arial" panose="020B0604020202020204" pitchFamily="34" charset="0"/>
              </a:rPr>
              <a:t>部分達到期望</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rtlCol="0">
            <a:spAutoFit/>
          </a:bodyPr>
          <a:lstStyle/>
          <a:p>
            <a:r>
              <a:rPr lang="zh-TW" sz="700" dirty="0">
                <a:solidFill>
                  <a:schemeClr val="tx1">
                    <a:lumMod val="85000"/>
                    <a:lumOff val="15000"/>
                  </a:schemeClr>
                </a:solidFill>
                <a:latin typeface="Arial" panose="020B0604020202020204" pitchFamily="34" charset="0"/>
                <a:ea typeface="PMingLiU"/>
                <a:cs typeface="Arial" panose="020B0604020202020204" pitchFamily="34" charset="0"/>
              </a:rPr>
              <a:t>表現達到此水準的學生在本學科中部分符合年級水準期望。學校應與學生的家長／監護人協商，考慮該學生是否需要額外的學業協助，以便在本學科中取得成功。</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4601"/>
            <a:ext cx="2028592" cy="240066"/>
          </a:xfrm>
          <a:prstGeom prst="rect">
            <a:avLst/>
          </a:prstGeom>
          <a:solidFill>
            <a:srgbClr val="F9F9F9"/>
          </a:solidFill>
          <a:ln>
            <a:noFill/>
          </a:ln>
        </p:spPr>
        <p:txBody>
          <a:bodyPr wrap="square" rtlCol="0" anchor="ctr" anchorCtr="0">
            <a:spAutoFit/>
          </a:bodyPr>
          <a:lstStyle/>
          <a:p>
            <a:pPr>
              <a:lnSpc>
                <a:spcPct val="90000"/>
              </a:lnSpc>
            </a:pPr>
            <a:r>
              <a:rPr lang="zh-TW" sz="1600" baseline="-25000" dirty="0">
                <a:latin typeface="Arial" panose="020B0604020202020204" pitchFamily="34" charset="0"/>
                <a:ea typeface="PMingLiU"/>
                <a:cs typeface="Arial" panose="020B0604020202020204" pitchFamily="34" charset="0"/>
              </a:rPr>
              <a:t>未達到期望</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846386"/>
          </a:xfrm>
          <a:prstGeom prst="rect">
            <a:avLst/>
          </a:prstGeom>
          <a:solidFill>
            <a:srgbClr val="F9F9F9"/>
          </a:solidFill>
        </p:spPr>
        <p:txBody>
          <a:bodyPr wrap="square" rtlCol="0">
            <a:spAutoFit/>
          </a:bodyPr>
          <a:lstStyle/>
          <a:p>
            <a:r>
              <a:rPr lang="zh-TW" sz="700">
                <a:solidFill>
                  <a:schemeClr val="tx1">
                    <a:lumMod val="85000"/>
                    <a:lumOff val="15000"/>
                  </a:schemeClr>
                </a:solidFill>
                <a:latin typeface="Arial" panose="020B0604020202020204" pitchFamily="34" charset="0"/>
                <a:ea typeface="PMingLiU"/>
                <a:cs typeface="Arial" panose="020B0604020202020204" pitchFamily="34" charset="0"/>
              </a:rPr>
              <a:t>表現達到此水準的學生在本學科中未達到年級水準期望。</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r>
              <a:rPr lang="zh-TW" sz="700">
                <a:solidFill>
                  <a:schemeClr val="tx1">
                    <a:lumMod val="85000"/>
                    <a:lumOff val="15000"/>
                  </a:schemeClr>
                </a:solidFill>
                <a:latin typeface="Arial" panose="020B0604020202020204" pitchFamily="34" charset="0"/>
                <a:ea typeface="PMingLiU"/>
                <a:cs typeface="Arial" panose="020B0604020202020204" pitchFamily="34" charset="0"/>
              </a:rPr>
              <a:t>學校應與學生的家長／監護人協商，確定該學生為在本學科中取得成功所需的協調性學業協助及／或額外教學。</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查看考試成績：資料比較</a:t>
            </a:r>
          </a:p>
        </p:txBody>
      </p:sp>
      <p:pic>
        <p:nvPicPr>
          <p:cNvPr id="7" name="Picture 6" descr="所选示例学生的测试结果视图截图，显示了过去两年的表现，以及与所在学校、学区和全州学生的对比情况。">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r>
              <a:rPr lang="zh-TW" sz="120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57518"/>
            <a:ext cx="7504340" cy="584775"/>
          </a:xfrm>
          <a:prstGeom prst="rect">
            <a:avLst/>
          </a:prstGeom>
          <a:solidFill>
            <a:srgbClr val="F9F9F9"/>
          </a:solidFill>
          <a:ln>
            <a:noFill/>
          </a:ln>
        </p:spPr>
        <p:txBody>
          <a:bodyPr wrap="square" rtlCol="0">
            <a:spAutoFit/>
          </a:bodyPr>
          <a:lstStyle/>
          <a:p>
            <a:r>
              <a:rPr lang="zh-TW" sz="2400" b="0" i="0" u="none" strike="noStrike" baseline="-25000" dirty="0">
                <a:solidFill>
                  <a:srgbClr val="000000"/>
                </a:solidFill>
                <a:latin typeface="Arial" panose="020B0604020202020204" pitchFamily="34" charset="0"/>
                <a:ea typeface="PMingLiU"/>
              </a:rPr>
              <a:t>與學校、學區及州內學生相比，您的學生表現如何？</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98300"/>
              </a:lnSpc>
              <a:spcBef>
                <a:spcPts val="135"/>
              </a:spcBef>
            </a:pPr>
            <a:r>
              <a:rPr lang="zh-TW">
                <a:solidFill>
                  <a:srgbClr val="FFFFFF"/>
                </a:solidFill>
                <a:latin typeface="Microsoft JhengHei"/>
                <a:ea typeface="PMingLiU"/>
                <a:cs typeface="Microsoft JhengHei"/>
              </a:rPr>
              <a:t>向下捲動查看您的學生與其 同校、同學區和同州學生的 得分比較。</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zh-TW" b="0" i="0" u="none" strike="noStrike" baseline="-25000" dirty="0">
                <a:solidFill>
                  <a:schemeClr val="tx1">
                    <a:lumMod val="75000"/>
                    <a:lumOff val="25000"/>
                  </a:schemeClr>
                </a:solidFill>
                <a:latin typeface="Arial" panose="020B0604020202020204" pitchFamily="34" charset="0"/>
                <a:ea typeface="PMingLiU"/>
              </a:rPr>
              <a:t>此表顯示您的學生與學校、學區及州內學生相比的表現。同時也顯示您的學生過去兩年的量尺分數歷史紀錄。</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zh-TW" b="0" i="0" u="none" strike="noStrike" baseline="-25000" dirty="0">
                <a:solidFill>
                  <a:schemeClr val="tx1">
                    <a:lumMod val="75000"/>
                    <a:lumOff val="25000"/>
                  </a:schemeClr>
                </a:solidFill>
                <a:latin typeface="Arial" panose="020B0604020202020204" pitchFamily="34" charset="0"/>
                <a:ea typeface="PMingLiU"/>
              </a:rPr>
              <a:t>您學生的</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平均分數</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年份</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2125"/>
              </a:lnSpc>
              <a:spcBef>
                <a:spcPts val="100"/>
              </a:spcBef>
            </a:pPr>
            <a:r>
              <a:rPr lang="zh-TW">
                <a:solidFill>
                  <a:srgbClr val="FFFFFF"/>
                </a:solidFill>
                <a:latin typeface="Microsoft JhengHei"/>
                <a:ea typeface="PMingLiU"/>
                <a:cs typeface="Microsoft JhengHei"/>
              </a:rPr>
              <a:t>查看您學生前兩年的考試成</a:t>
            </a:r>
          </a:p>
          <a:p>
            <a:pPr algn="ctr">
              <a:lnSpc>
                <a:spcPts val="2125"/>
              </a:lnSpc>
            </a:pPr>
            <a:r>
              <a:rPr lang="zh-TW">
                <a:solidFill>
                  <a:srgbClr val="FFFFFF"/>
                </a:solidFill>
                <a:latin typeface="Microsoft JhengHei"/>
                <a:ea typeface="PMingLiU"/>
                <a:cs typeface="Microsoft JhengHei"/>
              </a:rPr>
              <a:t>績（如有）。</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zh-TW" b="0" i="0" u="none" strike="noStrike" baseline="-25000" dirty="0">
                <a:solidFill>
                  <a:schemeClr val="tx1">
                    <a:lumMod val="75000"/>
                    <a:lumOff val="25000"/>
                  </a:schemeClr>
                </a:solidFill>
                <a:latin typeface="Arial" panose="020B0604020202020204" pitchFamily="34" charset="0"/>
                <a:ea typeface="PMingLiU"/>
              </a:rPr>
              <a:t>年級</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分數</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學校</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學區</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zh-TW" b="0" i="0" u="none" strike="noStrike" baseline="-25000">
                <a:solidFill>
                  <a:schemeClr val="tx1">
                    <a:lumMod val="75000"/>
                    <a:lumOff val="25000"/>
                  </a:schemeClr>
                </a:solidFill>
                <a:latin typeface="Arial" panose="020B0604020202020204" pitchFamily="34" charset="0"/>
                <a:ea typeface="PMingLiU"/>
              </a:rPr>
              <a:t>州</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61665"/>
          </a:xfrm>
          <a:prstGeom prst="rect">
            <a:avLst/>
          </a:prstGeom>
          <a:solidFill>
            <a:srgbClr val="F9F9F9"/>
          </a:solidFill>
          <a:ln>
            <a:noFill/>
          </a:ln>
        </p:spPr>
        <p:txBody>
          <a:bodyPr wrap="square" rtlCol="0">
            <a:spAutoFit/>
          </a:bodyPr>
          <a:lstStyle/>
          <a:p>
            <a:r>
              <a:rPr lang="zh-TW" b="0" i="0" u="none" strike="noStrike" baseline="-25000">
                <a:solidFill>
                  <a:schemeClr val="tx1">
                    <a:lumMod val="75000"/>
                    <a:lumOff val="25000"/>
                  </a:schemeClr>
                </a:solidFill>
                <a:latin typeface="Arial" panose="020B0604020202020204" pitchFamily="34" charset="0"/>
                <a:ea typeface="PMingLiU"/>
              </a:rPr>
              <a:t>不適用：初步報告期間不提供摘要資料，但將納入正式IVICAS報告。</a:t>
            </a:r>
          </a:p>
          <a:p>
            <a:r>
              <a:rPr lang="zh-TW" b="0" i="0" u="none" strike="noStrike" baseline="-25000">
                <a:solidFill>
                  <a:schemeClr val="tx1">
                    <a:lumMod val="75000"/>
                    <a:lumOff val="25000"/>
                  </a:schemeClr>
                </a:solidFill>
                <a:latin typeface="Arial" panose="020B0604020202020204" pitchFamily="34" charset="0"/>
                <a:ea typeface="PMingLiU"/>
              </a:rPr>
              <a:t>無分數：本年度無可用分數。</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查看考試成績：學生的進步</a:t>
            </a:r>
          </a:p>
        </p:txBody>
      </p:sp>
      <p:pic>
        <p:nvPicPr>
          <p:cNvPr id="13" name="Picture 12" descr="所选示例学生的测试结果视图截图，显示了其与所在学校、学区和全州其他学生相比的成长百分位数。">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r>
              <a:rPr lang="zh-TW" sz="1100">
                <a:latin typeface="Aptos Slab Light" panose="020F05020202040A0204" pitchFamily="34" charset="0"/>
                <a:ea typeface="PMingLiU"/>
                <a:cs typeface="Arial" panose="020B0604020202020204" pitchFamily="34" charset="0"/>
              </a:rPr>
              <a:t>中小学教育部</a:t>
            </a: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zh-TW" sz="2000" b="0" i="0" u="none" strike="noStrike" baseline="-25000" dirty="0">
                <a:solidFill>
                  <a:srgbClr val="000000"/>
                </a:solidFill>
                <a:latin typeface="Arial" panose="020B0604020202020204" pitchFamily="34" charset="0"/>
                <a:ea typeface="PMingLiU"/>
              </a:rPr>
              <a:t>您學生的成長</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zh-TW" sz="1500" b="0" i="0" u="none" strike="noStrike" baseline="-25000" dirty="0">
                <a:solidFill>
                  <a:schemeClr val="tx1">
                    <a:lumMod val="75000"/>
                    <a:lumOff val="25000"/>
                  </a:schemeClr>
                </a:solidFill>
                <a:latin typeface="Arial" panose="020B0604020202020204" pitchFamily="34" charset="0"/>
                <a:ea typeface="PMingLiU"/>
              </a:rPr>
              <a:t>此學生成長百分位數（1-99）將您學生的學習情況與全州過去MCAS分數相近的其他學生的學習情況進行比較。</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98300"/>
              </a:lnSpc>
              <a:spcBef>
                <a:spcPts val="135"/>
              </a:spcBef>
            </a:pPr>
            <a:r>
              <a:rPr lang="zh-TW" dirty="0">
                <a:solidFill>
                  <a:srgbClr val="FFFFFF"/>
                </a:solidFill>
                <a:latin typeface="Microsoft JhengHei"/>
                <a:ea typeface="PMingLiU"/>
                <a:cs typeface="Microsoft JhengHei"/>
              </a:rPr>
              <a:t>查看您學生的進步情況與同 校、同學區和同州其他學生 進步情況的比較。</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zh-TW" sz="2000" b="0" i="0" u="none" strike="noStrike" baseline="-25000">
                <a:solidFill>
                  <a:srgbClr val="000000"/>
                </a:solidFill>
                <a:latin typeface="Arial" panose="020B0604020202020204" pitchFamily="34" charset="0"/>
                <a:ea typeface="PMingLiU"/>
              </a:rPr>
              <a:t>學生成長百分位數</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424340" cy="400110"/>
          </a:xfrm>
          <a:prstGeom prst="rect">
            <a:avLst/>
          </a:prstGeom>
          <a:noFill/>
          <a:ln>
            <a:noFill/>
          </a:ln>
        </p:spPr>
        <p:txBody>
          <a:bodyPr wrap="square" rtlCol="0">
            <a:spAutoFit/>
          </a:bodyPr>
          <a:lstStyle/>
          <a:p>
            <a:pPr>
              <a:lnSpc>
                <a:spcPct val="150000"/>
              </a:lnSpc>
              <a:spcBef>
                <a:spcPts val="600"/>
              </a:spcBef>
            </a:pPr>
            <a:r>
              <a:rPr lang="zh-TW" sz="1200" baseline="-25000">
                <a:solidFill>
                  <a:schemeClr val="bg2">
                    <a:lumMod val="25000"/>
                  </a:schemeClr>
                </a:solidFill>
                <a:latin typeface="Arial" panose="020B0604020202020204" pitchFamily="34" charset="0"/>
                <a:ea typeface="PMingLiU"/>
              </a:rPr>
              <a:t>州平均</a:t>
            </a:r>
          </a:p>
          <a:p>
            <a:endParaRPr lang="zh-TW" sz="1200" baseline="-25000">
              <a:solidFill>
                <a:schemeClr val="bg2">
                  <a:lumMod val="25000"/>
                </a:schemeClr>
              </a:solidFill>
              <a:latin typeface="Arial" panose="020B0604020202020204" pitchFamily="34" charset="0"/>
              <a:ea typeface="PMingLiU"/>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zh-TW" sz="1200" b="1" i="0" u="none" strike="noStrike" baseline="-25000" dirty="0">
                <a:solidFill>
                  <a:srgbClr val="000000"/>
                </a:solidFill>
                <a:latin typeface="Arial" panose="020B0604020202020204" pitchFamily="34" charset="0"/>
                <a:ea typeface="PMingLiU"/>
              </a:rPr>
              <a:t>學生：40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zh-TW" sz="1200" b="1" i="0" u="none" strike="noStrike" baseline="-25000">
                <a:solidFill>
                  <a:srgbClr val="000000"/>
                </a:solidFill>
                <a:latin typeface="Arial" panose="020B0604020202020204" pitchFamily="34" charset="0"/>
                <a:ea typeface="PMingLiU"/>
              </a:rPr>
              <a:t>學生：83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zh-TW" sz="1200" b="1" i="0" u="none" strike="noStrike" baseline="-25000">
                <a:solidFill>
                  <a:srgbClr val="000000"/>
                </a:solidFill>
                <a:latin typeface="Arial" panose="020B0604020202020204" pitchFamily="34" charset="0"/>
                <a:ea typeface="PMingLiU"/>
              </a:rPr>
              <a:t>學生：61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215444"/>
          </a:xfrm>
          <a:prstGeom prst="rect">
            <a:avLst/>
          </a:prstGeom>
          <a:solidFill>
            <a:srgbClr val="FFFFFF"/>
          </a:solidFill>
          <a:ln>
            <a:noFill/>
          </a:ln>
        </p:spPr>
        <p:txBody>
          <a:bodyPr wrap="square" rtlCol="0">
            <a:spAutoFit/>
          </a:bodyPr>
          <a:lstStyle/>
          <a:p>
            <a:r>
              <a:rPr lang="zh-TW" sz="1200" b="1" i="0" u="none" strike="noStrike" baseline="-25000" dirty="0">
                <a:solidFill>
                  <a:srgbClr val="000000"/>
                </a:solidFill>
                <a:latin typeface="Arial" panose="020B0604020202020204" pitchFamily="34" charset="0"/>
                <a:ea typeface="PMingLiU"/>
              </a:rPr>
              <a:t>學校平均：75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215444"/>
          </a:xfrm>
          <a:prstGeom prst="rect">
            <a:avLst/>
          </a:prstGeom>
          <a:solidFill>
            <a:srgbClr val="FFFFFF"/>
          </a:solidFill>
          <a:ln>
            <a:noFill/>
          </a:ln>
        </p:spPr>
        <p:txBody>
          <a:bodyPr wrap="square" rtlCol="0">
            <a:spAutoFit/>
          </a:bodyPr>
          <a:lstStyle/>
          <a:p>
            <a:r>
              <a:rPr lang="zh-TW" sz="1200" b="1" i="0" u="none" strike="noStrike" baseline="-25000" dirty="0">
                <a:solidFill>
                  <a:srgbClr val="000000"/>
                </a:solidFill>
                <a:latin typeface="Arial" panose="020B0604020202020204" pitchFamily="34" charset="0"/>
                <a:ea typeface="PMingLiU"/>
              </a:rPr>
              <a:t>學區平均：61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94293"/>
          </a:xfrm>
          <a:prstGeom prst="rect">
            <a:avLst/>
          </a:prstGeom>
          <a:solidFill>
            <a:srgbClr val="FFFFFF"/>
          </a:solidFill>
          <a:ln>
            <a:noFill/>
          </a:ln>
        </p:spPr>
        <p:txBody>
          <a:bodyPr wrap="square" rtlCol="0">
            <a:spAutoFit/>
          </a:bodyPr>
          <a:lstStyle/>
          <a:p>
            <a:pPr>
              <a:lnSpc>
                <a:spcPct val="120000"/>
              </a:lnSpc>
            </a:pPr>
            <a:r>
              <a:rPr lang="zh-TW" sz="1400" b="1" i="0" u="none" strike="noStrike" baseline="-25000" dirty="0">
                <a:solidFill>
                  <a:srgbClr val="000000"/>
                </a:solidFill>
                <a:latin typeface="Arial" panose="020B0604020202020204" pitchFamily="34" charset="0"/>
                <a:ea typeface="PMingLiU"/>
              </a:rPr>
              <a:t>成長百分位數解讀： </a:t>
            </a:r>
          </a:p>
          <a:p>
            <a:pPr>
              <a:lnSpc>
                <a:spcPct val="120000"/>
              </a:lnSpc>
            </a:pPr>
            <a:r>
              <a:rPr lang="zh-TW" sz="1200" b="1" i="0" u="none" strike="noStrike" baseline="-25000" dirty="0">
                <a:solidFill>
                  <a:srgbClr val="000000"/>
                </a:solidFill>
                <a:latin typeface="Arial" panose="020B0604020202020204" pitchFamily="34" charset="0"/>
                <a:ea typeface="PMingLiU"/>
              </a:rPr>
              <a:t>1-40 </a:t>
            </a:r>
            <a:r>
              <a:rPr lang="zh-TW" sz="1200" i="0" u="none" strike="noStrike" baseline="-25000" dirty="0">
                <a:solidFill>
                  <a:srgbClr val="000000"/>
                </a:solidFill>
                <a:latin typeface="Arial" panose="020B0604020202020204" pitchFamily="34" charset="0"/>
                <a:ea typeface="PMingLiU"/>
              </a:rPr>
              <a:t>= 低於平均的成長</a:t>
            </a:r>
            <a:r>
              <a:rPr lang="zh-TW" sz="1200" b="1" i="0" u="none" strike="noStrike" baseline="-25000" dirty="0">
                <a:solidFill>
                  <a:srgbClr val="000000"/>
                </a:solidFill>
                <a:latin typeface="Arial" panose="020B0604020202020204" pitchFamily="34" charset="0"/>
                <a:ea typeface="PMingLiU"/>
              </a:rPr>
              <a:t> </a:t>
            </a:r>
          </a:p>
          <a:p>
            <a:pPr>
              <a:lnSpc>
                <a:spcPct val="120000"/>
              </a:lnSpc>
            </a:pPr>
            <a:r>
              <a:rPr lang="zh-TW" sz="1200" b="1" i="0" u="none" strike="noStrike" baseline="-25000" dirty="0">
                <a:solidFill>
                  <a:srgbClr val="000000"/>
                </a:solidFill>
                <a:latin typeface="Arial" panose="020B0604020202020204" pitchFamily="34" charset="0"/>
                <a:ea typeface="PMingLiU"/>
              </a:rPr>
              <a:t>41 -60 </a:t>
            </a:r>
            <a:r>
              <a:rPr lang="zh-TW" sz="1200" i="0" u="none" strike="noStrike" baseline="-25000" dirty="0">
                <a:solidFill>
                  <a:srgbClr val="000000"/>
                </a:solidFill>
                <a:latin typeface="Arial" panose="020B0604020202020204" pitchFamily="34" charset="0"/>
                <a:ea typeface="PMingLiU"/>
              </a:rPr>
              <a:t>= 平均成長</a:t>
            </a:r>
          </a:p>
          <a:p>
            <a:pPr>
              <a:lnSpc>
                <a:spcPct val="120000"/>
              </a:lnSpc>
            </a:pPr>
            <a:r>
              <a:rPr lang="zh-TW" sz="1200" b="1" i="0" u="none" strike="noStrike" baseline="-25000" dirty="0">
                <a:solidFill>
                  <a:srgbClr val="000000"/>
                </a:solidFill>
                <a:latin typeface="Arial" panose="020B0604020202020204" pitchFamily="34" charset="0"/>
                <a:ea typeface="PMingLiU"/>
              </a:rPr>
              <a:t>61-99 </a:t>
            </a:r>
            <a:r>
              <a:rPr lang="zh-TW" sz="1200" i="0" u="none" strike="noStrike" baseline="-25000" dirty="0">
                <a:solidFill>
                  <a:srgbClr val="000000"/>
                </a:solidFill>
                <a:latin typeface="Arial" panose="020B0604020202020204" pitchFamily="34" charset="0"/>
                <a:ea typeface="PMingLiU"/>
              </a:rPr>
              <a:t>= 高於平均的成長</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zh-TW" sz="1400" b="0" i="0" u="none" strike="noStrike" baseline="-25000" dirty="0">
                <a:solidFill>
                  <a:schemeClr val="tx1">
                    <a:lumMod val="75000"/>
                    <a:lumOff val="25000"/>
                  </a:schemeClr>
                </a:solidFill>
                <a:latin typeface="Arial" panose="020B0604020202020204" pitchFamily="34" charset="0"/>
                <a:ea typeface="PMingLiU"/>
              </a:rPr>
              <a:t>-- 為保護學生隱私，當學生人數過少時，不會顯示結果。 </a:t>
            </a:r>
          </a:p>
          <a:p>
            <a:pPr marL="266700"/>
            <a:r>
              <a:rPr lang="zh-TW" sz="1400" b="0" i="0" u="none" strike="noStrike" baseline="-25000" dirty="0">
                <a:solidFill>
                  <a:schemeClr val="tx1">
                    <a:lumMod val="75000"/>
                    <a:lumOff val="25000"/>
                  </a:schemeClr>
                </a:solidFill>
                <a:latin typeface="Arial" panose="020B0604020202020204" pitchFamily="34" charset="0"/>
                <a:ea typeface="PMingLiU"/>
              </a:rPr>
              <a:t>無分數：本年度無可用分數。</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dirty="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查看考試成績：報告類別</a:t>
            </a:r>
          </a:p>
        </p:txBody>
      </p:sp>
      <p:pic>
        <p:nvPicPr>
          <p:cNvPr id="7" name="Picture 6" descr="所选示例学生的测试结果视图截图，按报告类别显示了他们的表现。">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r>
              <a:rPr lang="zh-TW" sz="110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zh-TW" sz="2400" b="0" i="0" u="none" strike="noStrike" baseline="-25000" dirty="0">
                <a:solidFill>
                  <a:srgbClr val="000000"/>
                </a:solidFill>
                <a:latin typeface="Arial" panose="020B0604020202020204" pitchFamily="34" charset="0"/>
                <a:ea typeface="PMingLiU"/>
              </a:rPr>
              <a:t>按報告類別劃分的表現</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98300"/>
              </a:lnSpc>
              <a:spcBef>
                <a:spcPts val="135"/>
              </a:spcBef>
            </a:pPr>
            <a:r>
              <a:rPr lang="zh-TW">
                <a:solidFill>
                  <a:srgbClr val="FFFFFF"/>
                </a:solidFill>
                <a:latin typeface="Microsoft JhengHei"/>
                <a:ea typeface="PMingLiU"/>
                <a:cs typeface="Microsoft JhengHei"/>
              </a:rPr>
              <a:t>查看您的學生在特定報告類 別或某個學科學習領域的表 現。</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報告類別</a:t>
            </a: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656205"/>
          </a:xfrm>
          <a:prstGeom prst="rect">
            <a:avLst/>
          </a:prstGeom>
          <a:solidFill>
            <a:srgbClr val="EEEEEE"/>
          </a:solidFill>
        </p:spPr>
        <p:txBody>
          <a:bodyPr wrap="square" rtlCol="0">
            <a:spAutoFit/>
          </a:bodyPr>
          <a:lstStyle/>
          <a:p>
            <a:pPr>
              <a:lnSpc>
                <a:spcPct val="120000"/>
              </a:lnSpc>
            </a:pPr>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總得分</a:t>
            </a: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56205"/>
          </a:xfrm>
          <a:prstGeom prst="rect">
            <a:avLst/>
          </a:prstGeom>
          <a:solidFill>
            <a:srgbClr val="EEEEEE"/>
          </a:solidFill>
        </p:spPr>
        <p:txBody>
          <a:bodyPr wrap="square" rtlCol="0">
            <a:spAutoFit/>
          </a:bodyPr>
          <a:lstStyle/>
          <a:p>
            <a:pPr>
              <a:lnSpc>
                <a:spcPct val="120000"/>
              </a:lnSpc>
            </a:pPr>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總可能得分</a:t>
            </a: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62306"/>
          </a:xfrm>
          <a:prstGeom prst="rect">
            <a:avLst/>
          </a:prstGeom>
          <a:solidFill>
            <a:srgbClr val="EEEEEE"/>
          </a:solidFill>
        </p:spPr>
        <p:txBody>
          <a:bodyPr wrap="square" rtlCol="0">
            <a:spAutoFit/>
          </a:bodyPr>
          <a:lstStyle/>
          <a:p>
            <a:pPr>
              <a:lnSpc>
                <a:spcPct val="120000"/>
              </a:lnSpc>
            </a:pPr>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已獲得總可能得分百分比*</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語言</a:t>
            </a: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789512"/>
          </a:xfrm>
          <a:prstGeom prst="rect">
            <a:avLst/>
          </a:prstGeom>
          <a:solidFill>
            <a:srgbClr val="F9F9F9"/>
          </a:solidFill>
        </p:spPr>
        <p:txBody>
          <a:bodyPr wrap="square" rtlCol="0">
            <a:spAutoFit/>
          </a:bodyPr>
          <a:lstStyle/>
          <a:p>
            <a:pPr>
              <a:lnSpc>
                <a:spcPct val="110000"/>
              </a:lnSpc>
            </a:pPr>
            <a:r>
              <a:rPr lang="zh-TW" sz="1050">
                <a:solidFill>
                  <a:schemeClr val="tx1">
                    <a:lumMod val="85000"/>
                    <a:lumOff val="15000"/>
                  </a:schemeClr>
                </a:solidFill>
                <a:latin typeface="Arial" panose="020B0604020202020204" pitchFamily="34" charset="0"/>
                <a:ea typeface="PMingLiU"/>
                <a:cs typeface="Arial" panose="020B0604020202020204" pitchFamily="34" charset="0"/>
              </a:rPr>
              <a:t>學生 學校 學區 州</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閱讀</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89512"/>
          </a:xfrm>
          <a:prstGeom prst="rect">
            <a:avLst/>
          </a:prstGeom>
          <a:solidFill>
            <a:srgbClr val="F9F9F9"/>
          </a:solidFill>
        </p:spPr>
        <p:txBody>
          <a:bodyPr wrap="square" rtlCol="0">
            <a:spAutoFit/>
          </a:bodyPr>
          <a:lstStyle/>
          <a:p>
            <a:pPr>
              <a:lnSpc>
                <a:spcPct val="110000"/>
              </a:lnSpc>
            </a:pPr>
            <a:r>
              <a:rPr lang="zh-TW" sz="1050">
                <a:solidFill>
                  <a:schemeClr val="tx1">
                    <a:lumMod val="85000"/>
                    <a:lumOff val="15000"/>
                  </a:schemeClr>
                </a:solidFill>
                <a:latin typeface="Arial" panose="020B0604020202020204" pitchFamily="34" charset="0"/>
                <a:ea typeface="PMingLiU"/>
                <a:cs typeface="Arial" panose="020B0604020202020204" pitchFamily="34" charset="0"/>
              </a:rPr>
              <a:t>學生 學校 學區 州</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寫作</a:t>
            </a: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89512"/>
          </a:xfrm>
          <a:prstGeom prst="rect">
            <a:avLst/>
          </a:prstGeom>
          <a:solidFill>
            <a:srgbClr val="F9F9F9"/>
          </a:solidFill>
        </p:spPr>
        <p:txBody>
          <a:bodyPr wrap="square" rtlCol="0">
            <a:spAutoFit/>
          </a:bodyPr>
          <a:lstStyle/>
          <a:p>
            <a:pPr>
              <a:lnSpc>
                <a:spcPct val="110000"/>
              </a:lnSpc>
            </a:pPr>
            <a:r>
              <a:rPr lang="zh-TW" sz="1050">
                <a:solidFill>
                  <a:schemeClr val="tx1">
                    <a:lumMod val="85000"/>
                    <a:lumOff val="15000"/>
                  </a:schemeClr>
                </a:solidFill>
                <a:latin typeface="Arial" panose="020B0604020202020204" pitchFamily="34" charset="0"/>
                <a:ea typeface="PMingLiU"/>
                <a:cs typeface="Arial" panose="020B0604020202020204" pitchFamily="34" charset="0"/>
              </a:rPr>
              <a:t>學生 學校 學區 州</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98900"/>
              </a:lnSpc>
              <a:spcBef>
                <a:spcPts val="120"/>
              </a:spcBef>
            </a:pPr>
            <a:r>
              <a:rPr lang="zh-TW">
                <a:solidFill>
                  <a:srgbClr val="FFFFFF"/>
                </a:solidFill>
                <a:latin typeface="Microsoft JhengHei"/>
                <a:ea typeface="PMingLiU"/>
                <a:cs typeface="Microsoft JhengHei"/>
              </a:rPr>
              <a:t>比較您學生的分數百分比 與其同校、同學區和同州 其他學生所獲得的分數百 分比。</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400110"/>
          </a:xfrm>
          <a:prstGeom prst="rect">
            <a:avLst/>
          </a:prstGeom>
          <a:solidFill>
            <a:srgbClr val="F9F9F9"/>
          </a:solidFill>
          <a:ln>
            <a:noFill/>
          </a:ln>
        </p:spPr>
        <p:txBody>
          <a:bodyPr wrap="square" rtlCol="0">
            <a:spAutoFit/>
          </a:bodyPr>
          <a:lstStyle/>
          <a:p>
            <a:r>
              <a:rPr lang="zh-TW" sz="1500" b="0" i="0" u="none" strike="noStrike" baseline="-25000">
                <a:solidFill>
                  <a:schemeClr val="tx1">
                    <a:lumMod val="75000"/>
                    <a:lumOff val="25000"/>
                  </a:schemeClr>
                </a:solidFill>
                <a:latin typeface="Arial" panose="020B0604020202020204" pitchFamily="34" charset="0"/>
                <a:ea typeface="PMingLiU"/>
              </a:rPr>
              <a:t>*: % = 得分 / 可能得分</a:t>
            </a:r>
          </a:p>
          <a:p>
            <a:r>
              <a:rPr lang="zh-TW" sz="1500" b="0" i="0" u="none" strike="noStrike" baseline="-25000">
                <a:solidFill>
                  <a:schemeClr val="tx1">
                    <a:lumMod val="75000"/>
                    <a:lumOff val="25000"/>
                  </a:schemeClr>
                </a:solidFill>
                <a:latin typeface="Arial" panose="020B0604020202020204" pitchFamily="34" charset="0"/>
                <a:ea typeface="PMingLiU"/>
              </a:rPr>
              <a:t>- 為保護學生隱私，當學生人數過少時，不會顯示結果。</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查看詳細成績</a:t>
            </a:r>
          </a:p>
        </p:txBody>
      </p:sp>
      <p:pic>
        <p:nvPicPr>
          <p:cNvPr id="8" name="Picture 7" descr="详细测试结果的截图，其中包括每道题的得分以及该题的总分。">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r>
              <a:rPr lang="zh-TW" sz="900">
                <a:latin typeface="Aptos Slab Light" panose="020F05020202040A0204" pitchFamily="34" charset="0"/>
                <a:ea typeface="PMingLiU"/>
                <a:cs typeface="Arial" panose="020B0604020202020204" pitchFamily="34" charset="0"/>
              </a:rPr>
              <a:t>中小学教育部</a:t>
            </a: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測驗歷史記錄</a:t>
            </a:r>
          </a:p>
        </p:txBody>
      </p:sp>
      <p:sp>
        <p:nvSpPr>
          <p:cNvPr id="15" name="TextBox 14">
            <a:extLst>
              <a:ext uri="{FF2B5EF4-FFF2-40B4-BE49-F238E27FC236}">
                <a16:creationId xmlns:a16="http://schemas.microsoft.com/office/drawing/2014/main" id="{48916D5B-4CD7-059B-4048-2D2425D52756}"/>
              </a:ext>
              <a:ext uri="{C183D7F6-B498-43B3-948B-1728B52AA6E4}">
                <adec:decorative xmlns:adec="http://schemas.microsoft.com/office/drawing/2017/decorative" val="0"/>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測驗結果</a:t>
            </a: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zh-TW" sz="800" b="1" u="sng" dirty="0">
                <a:solidFill>
                  <a:schemeClr val="bg2">
                    <a:lumMod val="25000"/>
                  </a:schemeClr>
                </a:solidFill>
                <a:latin typeface="Arial" panose="020B0604020202020204" pitchFamily="34" charset="0"/>
                <a:ea typeface="PMingLiU"/>
                <a:cs typeface="Arial" panose="020B0604020202020204" pitchFamily="34" charset="0"/>
              </a:rPr>
              <a:t>詳細結果</a:t>
            </a: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0485" marR="5080" indent="-58419">
              <a:lnSpc>
                <a:spcPct val="100000"/>
              </a:lnSpc>
              <a:spcBef>
                <a:spcPts val="100"/>
              </a:spcBef>
            </a:pPr>
            <a:r>
              <a:rPr lang="zh-TW" b="1" dirty="0">
                <a:solidFill>
                  <a:srgbClr val="FFFFFF"/>
                </a:solidFill>
                <a:latin typeface="Microsoft JhengHei"/>
                <a:ea typeface="PMingLiU"/>
                <a:cs typeface="Calibri"/>
              </a:rPr>
              <a:t>Detailed Results</a:t>
            </a:r>
            <a:r>
              <a:rPr lang="zh-TW" b="1" dirty="0">
                <a:solidFill>
                  <a:srgbClr val="FFFFFF"/>
                </a:solidFill>
                <a:latin typeface="Microsoft JhengHei"/>
                <a:ea typeface="PMingLiU"/>
                <a:cs typeface="Microsoft JhengHei"/>
              </a:rPr>
              <a:t>（詳細成績）</a:t>
            </a:r>
            <a:r>
              <a:rPr lang="zh-TW" dirty="0">
                <a:solidFill>
                  <a:srgbClr val="FFFFFF"/>
                </a:solidFill>
                <a:latin typeface="Microsoft JhengHei"/>
                <a:ea typeface="PMingLiU"/>
                <a:cs typeface="Microsoft JhengHei"/>
              </a:rPr>
              <a:t>標籤可 為您提供更多有關學生表現的資訊。</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資源</a:t>
            </a: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學生姓名：</a:t>
            </a:r>
            <a:r>
              <a:rPr lang="zh-TW" sz="900" dirty="0">
                <a:solidFill>
                  <a:schemeClr val="bg2">
                    <a:lumMod val="25000"/>
                  </a:schemeClr>
                </a:solidFill>
                <a:latin typeface="Arial" panose="020B0604020202020204" pitchFamily="34" charset="0"/>
                <a:ea typeface="PMingLiU"/>
                <a:cs typeface="Arial" panose="020B0604020202020204" pitchFamily="34" charset="0"/>
              </a:rPr>
              <a:t>A,</a:t>
            </a:r>
            <a:r>
              <a:rPr lang="zh-TW" sz="900" b="1" dirty="0">
                <a:solidFill>
                  <a:schemeClr val="bg2">
                    <a:lumMod val="25000"/>
                  </a:schemeClr>
                </a:solidFill>
                <a:latin typeface="Arial" panose="020B0604020202020204" pitchFamily="34" charset="0"/>
                <a:ea typeface="PMingLiU"/>
                <a:cs typeface="Arial" panose="020B0604020202020204" pitchFamily="34" charset="0"/>
              </a:rPr>
              <a:t> </a:t>
            </a:r>
            <a:r>
              <a:rPr lang="zh-TW" sz="900" dirty="0">
                <a:solidFill>
                  <a:schemeClr val="bg2">
                    <a:lumMod val="25000"/>
                  </a:schemeClr>
                </a:solidFill>
                <a:latin typeface="Arial" panose="020B0604020202020204" pitchFamily="34" charset="0"/>
                <a:ea typeface="PMingLiU"/>
                <a:cs typeface="Arial" panose="020B0604020202020204" pitchFamily="34" charset="0"/>
              </a:rPr>
              <a:t>學生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zh-TW" sz="900" b="1">
                <a:solidFill>
                  <a:schemeClr val="bg2">
                    <a:lumMod val="25000"/>
                  </a:schemeClr>
                </a:solidFill>
                <a:latin typeface="Arial" panose="020B0604020202020204" pitchFamily="34" charset="0"/>
                <a:ea typeface="PMingLiU"/>
                <a:cs typeface="Arial" panose="020B0604020202020204" pitchFamily="34" charset="0"/>
              </a:rPr>
              <a:t>學生成績0</a:t>
            </a:r>
            <a:r>
              <a:rPr lang="zh-TW" sz="900">
                <a:solidFill>
                  <a:schemeClr val="bg2">
                    <a:lumMod val="25000"/>
                  </a:schemeClr>
                </a:solidFill>
                <a:latin typeface="Arial" panose="020B0604020202020204" pitchFamily="34" charset="0"/>
                <a:ea typeface="PMingLiU"/>
                <a:cs typeface="Arial" panose="020B0604020202020204" pitchFamily="34" charset="0"/>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學區</a:t>
            </a:r>
            <a:r>
              <a:rPr lang="zh-TW" sz="900" dirty="0">
                <a:solidFill>
                  <a:schemeClr val="bg2">
                    <a:lumMod val="25000"/>
                  </a:schemeClr>
                </a:solidFill>
                <a:latin typeface="Arial" panose="020B0604020202020204" pitchFamily="34" charset="0"/>
                <a:ea typeface="PMingLiU"/>
                <a:cs typeface="Arial" panose="020B0604020202020204" pitchFamily="34" charset="0"/>
              </a:rPr>
              <a:t>Cyber City</a:t>
            </a:r>
          </a:p>
          <a:p>
            <a:r>
              <a:rPr lang="zh-TW" sz="900" b="1" dirty="0">
                <a:solidFill>
                  <a:schemeClr val="bg2">
                    <a:lumMod val="25000"/>
                  </a:schemeClr>
                </a:solidFill>
                <a:latin typeface="Arial" panose="020B0604020202020204" pitchFamily="34" charset="0"/>
                <a:ea typeface="PMingLiU"/>
                <a:cs typeface="Arial" panose="020B0604020202020204" pitchFamily="34" charset="0"/>
              </a:rPr>
              <a:t>學校：</a:t>
            </a:r>
            <a:r>
              <a:rPr lang="zh-TW" sz="900" dirty="0">
                <a:solidFill>
                  <a:schemeClr val="bg2">
                    <a:lumMod val="25000"/>
                  </a:schemeClr>
                </a:solidFill>
                <a:latin typeface="Arial" panose="020B0604020202020204" pitchFamily="34" charset="0"/>
                <a:ea typeface="PMingLiU"/>
                <a:cs typeface="Arial" panose="020B0604020202020204" pitchFamily="34" charset="0"/>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zh-TW" sz="900" b="1" dirty="0">
                <a:solidFill>
                  <a:schemeClr val="bg2">
                    <a:lumMod val="25000"/>
                  </a:schemeClr>
                </a:solidFill>
                <a:latin typeface="Arial" panose="020B0604020202020204" pitchFamily="34" charset="0"/>
                <a:ea typeface="PMingLiU"/>
                <a:cs typeface="Arial" panose="020B0604020202020204" pitchFamily="34" charset="0"/>
              </a:rPr>
              <a:t>SASID: </a:t>
            </a:r>
            <a:r>
              <a:rPr lang="zh-TW" sz="900" dirty="0">
                <a:solidFill>
                  <a:schemeClr val="bg2">
                    <a:lumMod val="25000"/>
                  </a:schemeClr>
                </a:solidFill>
                <a:latin typeface="Arial" panose="020B0604020202020204" pitchFamily="34" charset="0"/>
                <a:ea typeface="PMingLiU"/>
                <a:cs typeface="Arial" panose="020B0604020202020204" pitchFamily="34" charset="0"/>
              </a:rPr>
              <a:t>9008932695</a:t>
            </a:r>
          </a:p>
          <a:p>
            <a:pPr algn="r"/>
            <a:r>
              <a:rPr lang="zh-TW" sz="900" b="1" dirty="0">
                <a:solidFill>
                  <a:schemeClr val="bg2">
                    <a:lumMod val="25000"/>
                  </a:schemeClr>
                </a:solidFill>
                <a:latin typeface="Arial" panose="020B0604020202020204" pitchFamily="34" charset="0"/>
                <a:ea typeface="PMingLiU"/>
                <a:cs typeface="Arial" panose="020B0604020202020204" pitchFamily="34" charset="0"/>
              </a:rPr>
              <a:t>出生日期：</a:t>
            </a:r>
            <a:r>
              <a:rPr lang="zh-TW" sz="900" dirty="0">
                <a:solidFill>
                  <a:schemeClr val="bg2">
                    <a:lumMod val="25000"/>
                  </a:schemeClr>
                </a:solidFill>
                <a:latin typeface="Arial" panose="020B0604020202020204" pitchFamily="34" charset="0"/>
                <a:ea typeface="PMingLiU"/>
                <a:cs typeface="Arial" panose="020B0604020202020204" pitchFamily="34" charset="0"/>
              </a:rPr>
              <a:t>2013/9/27</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zh-TW" sz="1100" dirty="0">
                <a:solidFill>
                  <a:schemeClr val="bg1"/>
                </a:solidFill>
                <a:latin typeface="Arial" panose="020B0604020202020204" pitchFamily="34" charset="0"/>
                <a:ea typeface="PMingLiU"/>
                <a:cs typeface="Arial" panose="020B0604020202020204" pitchFamily="34" charset="0"/>
              </a:rPr>
              <a:t>英語語文－2025年春季</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題號</a:t>
            </a: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rtlCol="0">
            <a:spAutoFit/>
          </a:bodyPr>
          <a:lstStyle/>
          <a:p>
            <a:r>
              <a:rPr lang="zh-TW" sz="850" b="1">
                <a:solidFill>
                  <a:schemeClr val="bg2">
                    <a:lumMod val="25000"/>
                  </a:schemeClr>
                </a:solidFill>
                <a:latin typeface="Arial" panose="020B0604020202020204" pitchFamily="34" charset="0"/>
                <a:ea typeface="PMingLiU"/>
                <a:cs typeface="Arial" panose="020B0604020202020204" pitchFamily="34" charset="0"/>
              </a:rPr>
              <a:t>報告類別</a:t>
            </a: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61665"/>
          </a:xfrm>
          <a:prstGeom prst="rect">
            <a:avLst/>
          </a:prstGeom>
          <a:noFill/>
          <a:ln>
            <a:noFill/>
          </a:ln>
        </p:spPr>
        <p:txBody>
          <a:bodyPr wrap="square" rtlCol="0">
            <a:spAutoFit/>
          </a:bodyPr>
          <a:lstStyle/>
          <a:p>
            <a:pPr algn="ctr"/>
            <a:r>
              <a:rPr lang="zh-TW" sz="800" b="1">
                <a:solidFill>
                  <a:schemeClr val="bg2">
                    <a:lumMod val="25000"/>
                  </a:schemeClr>
                </a:solidFill>
                <a:latin typeface="Arial" panose="020B0604020202020204" pitchFamily="34" charset="0"/>
                <a:ea typeface="PMingLiU"/>
                <a:cs typeface="Arial" panose="020B0604020202020204" pitchFamily="34" charset="0"/>
              </a:rPr>
              <a:t>得分 / 可能得分</a:t>
            </a: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a:r>
              <a:rPr lang="zh-TW" sz="800" b="1">
                <a:solidFill>
                  <a:schemeClr val="bg2">
                    <a:lumMod val="25000"/>
                  </a:schemeClr>
                </a:solidFill>
                <a:latin typeface="Arial" panose="020B0604020202020204" pitchFamily="34" charset="0"/>
                <a:ea typeface="PMingLiU"/>
                <a:cs typeface="Arial" panose="020B0604020202020204" pitchFamily="34" charset="0"/>
              </a:rPr>
              <a:t>您的學生</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rtlCol="0">
            <a:spAutoFit/>
          </a:bodyPr>
          <a:lstStyle/>
          <a:p>
            <a:pPr algn="ctr"/>
            <a:r>
              <a:rPr lang="zh-TW" sz="800" b="1" dirty="0">
                <a:solidFill>
                  <a:schemeClr val="bg2">
                    <a:lumMod val="25000"/>
                  </a:schemeClr>
                </a:solidFill>
                <a:latin typeface="Arial" panose="020B0604020202020204" pitchFamily="34" charset="0"/>
                <a:ea typeface="PMingLiU"/>
                <a:cs typeface="Arial" panose="020B0604020202020204" pitchFamily="34" charset="0"/>
              </a:rPr>
              <a:t>可能得分的獲得百分比</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zh-TW" sz="800" b="1">
                <a:solidFill>
                  <a:schemeClr val="bg2">
                    <a:lumMod val="25000"/>
                  </a:schemeClr>
                </a:solidFill>
                <a:latin typeface="Arial" panose="020B0604020202020204" pitchFamily="34" charset="0"/>
                <a:ea typeface="PMingLiU"/>
                <a:cs typeface="Arial" panose="020B0604020202020204" pitchFamily="34" charset="0"/>
              </a:rPr>
              <a:t>學校（%）</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rtlCol="0">
            <a:spAutoFit/>
          </a:bodyPr>
          <a:lstStyle/>
          <a:p>
            <a:pPr algn="ctr"/>
            <a:r>
              <a:rPr lang="zh-TW" sz="800" b="1">
                <a:solidFill>
                  <a:schemeClr val="bg2">
                    <a:lumMod val="25000"/>
                  </a:schemeClr>
                </a:solidFill>
                <a:latin typeface="Arial" panose="020B0604020202020204" pitchFamily="34" charset="0"/>
                <a:ea typeface="PMingLiU"/>
                <a:cs typeface="Arial" panose="020B0604020202020204" pitchFamily="34" charset="0"/>
              </a:rPr>
              <a:t>學區（%）</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zh-TW" sz="800" b="1">
                <a:solidFill>
                  <a:schemeClr val="bg2">
                    <a:lumMod val="25000"/>
                  </a:schemeClr>
                </a:solidFill>
                <a:latin typeface="Arial" panose="020B0604020202020204" pitchFamily="34" charset="0"/>
                <a:ea typeface="PMingLiU"/>
                <a:cs typeface="Arial" panose="020B0604020202020204" pitchFamily="34" charset="0"/>
              </a:rPr>
              <a:t>州（%）</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98900"/>
              </a:lnSpc>
              <a:spcBef>
                <a:spcPts val="120"/>
              </a:spcBef>
            </a:pPr>
            <a:r>
              <a:rPr lang="zh-TW">
                <a:solidFill>
                  <a:srgbClr val="FFFFFF"/>
                </a:solidFill>
                <a:latin typeface="Microsoft JhengHei"/>
                <a:ea typeface="PMingLiU"/>
                <a:cs typeface="Microsoft JhengHei"/>
              </a:rPr>
              <a:t>它顯示了您的學生在考試中每個問題 上的表現。它列出了報告類別（或學 習領域）、學生獲得的分數以及可能 獲得的總分數。</a:t>
            </a: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語言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語言</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寫作</a:t>
            </a: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0 / 2</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2 / 2</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0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3 / 3</a:t>
            </a:r>
          </a:p>
          <a:p>
            <a:pPr algn="ctr">
              <a:lnSpc>
                <a:spcPct val="190000"/>
              </a:lnSpc>
            </a:pPr>
            <a:r>
              <a:rPr lang="zh-TW" sz="800" dirty="0">
                <a:solidFill>
                  <a:schemeClr val="bg2">
                    <a:lumMod val="25000"/>
                  </a:schemeClr>
                </a:solidFill>
                <a:latin typeface="Arial" panose="020B0604020202020204" pitchFamily="34" charset="0"/>
                <a:ea typeface="PMingLiU"/>
                <a:cs typeface="Arial" panose="020B0604020202020204" pitchFamily="34" charset="0"/>
              </a:rPr>
              <a:t>4 /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12 CV</a:t>
            </a:r>
          </a:p>
          <a:p>
            <a:pPr>
              <a:lnSpc>
                <a:spcPct val="190000"/>
              </a:lnSpc>
            </a:pPr>
            <a:r>
              <a:rPr lang="zh-TW" sz="800">
                <a:solidFill>
                  <a:schemeClr val="bg2">
                    <a:lumMod val="25000"/>
                  </a:schemeClr>
                </a:solidFill>
                <a:latin typeface="Arial" panose="020B0604020202020204" pitchFamily="34" charset="0"/>
                <a:ea typeface="PMingLiU"/>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查看詳細成績（續）</a:t>
            </a:r>
          </a:p>
        </p:txBody>
      </p:sp>
      <p:pic>
        <p:nvPicPr>
          <p:cNvPr id="19" name="Picture 18" descr="详细结果图例的截图。">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語言</a:t>
            </a:r>
          </a:p>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寫作</a:t>
            </a:r>
          </a:p>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閱讀</a:t>
            </a:r>
          </a:p>
          <a:p>
            <a:pP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語言</a:t>
            </a: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1 / 3</a:t>
            </a:r>
          </a:p>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1 / 4</a:t>
            </a:r>
          </a:p>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1 / 1</a:t>
            </a:r>
          </a:p>
          <a:p>
            <a:pPr algn="ctr">
              <a:lnSpc>
                <a:spcPct val="190000"/>
              </a:lnSpc>
            </a:pPr>
            <a:r>
              <a:rPr lang="zh-TW" sz="1050" dirty="0">
                <a:solidFill>
                  <a:schemeClr val="bg2">
                    <a:lumMod val="25000"/>
                  </a:schemeClr>
                </a:solidFill>
                <a:latin typeface="Arial" panose="020B0604020202020204" pitchFamily="34" charset="0"/>
                <a:ea typeface="PMingLiU"/>
                <a:cs typeface="Arial" panose="020B0604020202020204" pitchFamily="34" charset="0"/>
              </a:rPr>
              <a:t>2 /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15920"/>
          </a:xfrm>
          <a:prstGeom prst="rect">
            <a:avLst/>
          </a:prstGeom>
          <a:solidFill>
            <a:srgbClr val="DDDDDD"/>
          </a:solidFill>
          <a:ln>
            <a:noFill/>
          </a:ln>
        </p:spPr>
        <p:txBody>
          <a:bodyPr wrap="square" rtlCol="0">
            <a:spAutoFit/>
          </a:bodyPr>
          <a:lstStyle/>
          <a:p>
            <a:pPr>
              <a:lnSpc>
                <a:spcPct val="190000"/>
              </a:lnSpc>
            </a:pPr>
            <a:r>
              <a:rPr lang="zh-TW" sz="900" b="1" dirty="0">
                <a:solidFill>
                  <a:schemeClr val="bg2">
                    <a:lumMod val="25000"/>
                  </a:schemeClr>
                </a:solidFill>
                <a:latin typeface="Arial" panose="020B0604020202020204" pitchFamily="34" charset="0"/>
                <a:ea typeface="PMingLiU"/>
                <a:cs typeface="Arial" panose="020B0604020202020204" pitchFamily="34" charset="0"/>
              </a:rPr>
              <a:t>Essay conventions score</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15920"/>
          </a:xfrm>
          <a:prstGeom prst="rect">
            <a:avLst/>
          </a:prstGeom>
          <a:solidFill>
            <a:srgbClr val="DDDDDD"/>
          </a:solidFill>
          <a:ln>
            <a:noFill/>
          </a:ln>
        </p:spPr>
        <p:txBody>
          <a:bodyPr wrap="square" rtlCol="0">
            <a:spAutoFit/>
          </a:bodyPr>
          <a:lstStyle/>
          <a:p>
            <a:pPr>
              <a:lnSpc>
                <a:spcPct val="190000"/>
              </a:lnSpc>
            </a:pPr>
            <a:r>
              <a:rPr lang="zh-TW" sz="900" b="1">
                <a:solidFill>
                  <a:schemeClr val="bg2">
                    <a:lumMod val="25000"/>
                  </a:schemeClr>
                </a:solidFill>
                <a:latin typeface="Arial" panose="020B0604020202020204" pitchFamily="34" charset="0"/>
                <a:ea typeface="PMingLiU"/>
                <a:cs typeface="Arial" panose="020B0604020202020204" pitchFamily="34" charset="0"/>
              </a:rPr>
              <a:t>Essay idea development score</a:t>
            </a: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3175" algn="ctr">
              <a:lnSpc>
                <a:spcPct val="100000"/>
              </a:lnSpc>
              <a:spcBef>
                <a:spcPts val="100"/>
              </a:spcBef>
            </a:pPr>
            <a:r>
              <a:rPr lang="zh-TW">
                <a:solidFill>
                  <a:srgbClr val="FFFFFF"/>
                </a:solidFill>
                <a:latin typeface="Microsoft JhengHei"/>
                <a:ea typeface="PMingLiU"/>
                <a:cs typeface="Microsoft JhengHei"/>
              </a:rPr>
              <a:t>將滑鼠懸停在 </a:t>
            </a:r>
            <a:r>
              <a:rPr lang="zh-TW" b="1">
                <a:solidFill>
                  <a:srgbClr val="FFFFFF"/>
                </a:solidFill>
                <a:latin typeface="Microsoft JhengHei"/>
                <a:ea typeface="PMingLiU"/>
                <a:cs typeface="Calibri"/>
              </a:rPr>
              <a:t>Detailed  Results</a:t>
            </a:r>
            <a:r>
              <a:rPr lang="zh-TW" b="1">
                <a:solidFill>
                  <a:srgbClr val="FFFFFF"/>
                </a:solidFill>
                <a:latin typeface="Microsoft JhengHei"/>
                <a:ea typeface="PMingLiU"/>
                <a:cs typeface="Microsoft JhengHei"/>
              </a:rPr>
              <a:t>（詳細成績）</a:t>
            </a:r>
            <a:r>
              <a:rPr lang="zh-TW">
                <a:solidFill>
                  <a:srgbClr val="FFFFFF"/>
                </a:solidFill>
                <a:latin typeface="Microsoft JhengHei"/>
                <a:ea typeface="PMingLiU"/>
                <a:cs typeface="Microsoft JhengHei"/>
              </a:rPr>
              <a:t>標 籤底部的圓圈上，以瞭解 您可能在學生報告中看到 的縮寫。</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zh-TW" sz="6600" dirty="0">
                <a:solidFill>
                  <a:srgbClr val="1A4785"/>
                </a:solidFill>
                <a:latin typeface="Aptos" panose="020B0004020202020204" pitchFamily="34" charset="0"/>
                <a:ea typeface="PMingLiU" pitchFamily="2" charset="0"/>
                <a:cs typeface="Open Sans Light" pitchFamily="2" charset="0"/>
              </a:rPr>
              <a:t>查看 MCAS-Alt 成績</a:t>
            </a: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入門指南：首次使用者</a:t>
            </a:r>
          </a:p>
        </p:txBody>
      </p:sp>
      <p:pic>
        <p:nvPicPr>
          <p:cNvPr id="10" name="Picture 9" descr="MCAS 家庭门户主页的截图，首次使用的用户可以使用学生的注册码和出生日期在此注册并登录门户。">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rtlCol="0">
            <a:spAutoFit/>
          </a:bodyPr>
          <a:lstStyle/>
          <a:p>
            <a:r>
              <a:rPr lang="zh-TW" sz="1200" dirty="0">
                <a:latin typeface="Aptos Slab Light" panose="020F05020202040A0204" pitchFamily="34" charset="0"/>
                <a:ea typeface="PMingLiU"/>
                <a:cs typeface="Arial" panose="020B0604020202020204" pitchFamily="34" charset="0"/>
              </a:rPr>
              <a:t>中小学教育部</a:t>
            </a:r>
          </a:p>
        </p:txBody>
      </p:sp>
      <p:sp>
        <p:nvSpPr>
          <p:cNvPr id="12" name="TextBox 11">
            <a:extLst>
              <a:ext uri="{FF2B5EF4-FFF2-40B4-BE49-F238E27FC236}">
                <a16:creationId xmlns:a16="http://schemas.microsoft.com/office/drawing/2014/main" id="{B3A7440F-63C4-F8EA-E975-49AE8EBC9A0D}"/>
              </a:ext>
            </a:extLst>
          </p:cNvPr>
          <p:cNvSpPr txBox="1"/>
          <p:nvPr/>
        </p:nvSpPr>
        <p:spPr>
          <a:xfrm>
            <a:off x="8906608" y="1134358"/>
            <a:ext cx="2378439" cy="430887"/>
          </a:xfrm>
          <a:prstGeom prst="rect">
            <a:avLst/>
          </a:prstGeom>
          <a:solidFill>
            <a:srgbClr val="FFFFFF"/>
          </a:solidFill>
          <a:ln>
            <a:noFill/>
          </a:ln>
        </p:spPr>
        <p:txBody>
          <a:bodyPr wrap="square" rtlCol="0">
            <a:spAutoFit/>
          </a:bodyPr>
          <a:lstStyle/>
          <a:p>
            <a:r>
              <a:rPr lang="zh-TW" sz="1100" b="1" i="1" dirty="0">
                <a:solidFill>
                  <a:srgbClr val="224781"/>
                </a:solidFill>
                <a:latin typeface="Arial" panose="020B0604020202020204" pitchFamily="34" charset="0"/>
                <a:ea typeface="PMingLiU"/>
                <a:cs typeface="Arial" panose="020B0604020202020204" pitchFamily="34" charset="0"/>
              </a:rPr>
              <a:t>登入以查看您學生的 MCAS 成績</a:t>
            </a:r>
            <a:endParaRPr lang="en-US" altLang="zh-TW" sz="1100" b="1" i="1" dirty="0">
              <a:solidFill>
                <a:srgbClr val="224781"/>
              </a:solidFill>
              <a:latin typeface="Arial" panose="020B0604020202020204" pitchFamily="34" charset="0"/>
              <a:ea typeface="PMingLiU"/>
              <a:cs typeface="Arial" panose="020B0604020202020204" pitchFamily="34" charset="0"/>
            </a:endParaRPr>
          </a:p>
          <a:p>
            <a:endParaRPr lang="zh-TW" sz="1100" b="1" i="1" dirty="0">
              <a:solidFill>
                <a:srgbClr val="224781"/>
              </a:solidFill>
              <a:latin typeface="Arial" panose="020B0604020202020204" pitchFamily="34" charset="0"/>
              <a:ea typeface="PMingLiU"/>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969220"/>
            <a:ext cx="1870243" cy="369332"/>
          </a:xfrm>
          <a:prstGeom prst="rect">
            <a:avLst/>
          </a:prstGeom>
          <a:noFill/>
          <a:ln>
            <a:noFill/>
          </a:ln>
        </p:spPr>
        <p:txBody>
          <a:bodyPr wrap="square" rtlCol="0">
            <a:spAutoFit/>
          </a:bodyPr>
          <a:lstStyle/>
          <a:p>
            <a:r>
              <a:rPr lang="zh-TW" dirty="0">
                <a:solidFill>
                  <a:schemeClr val="bg2">
                    <a:lumMod val="25000"/>
                  </a:schemeClr>
                </a:solidFill>
                <a:latin typeface="Arial" panose="020B0604020202020204" pitchFamily="34" charset="0"/>
                <a:ea typeface="PMingLiU"/>
                <a:cs typeface="Arial" panose="020B0604020202020204" pitchFamily="34" charset="0"/>
              </a:rPr>
              <a:t>初次使用者</a:t>
            </a: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請輸入您學生的註冊碼和出生日期。</a:t>
            </a: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zh-TW" sz="1100" b="1" dirty="0">
                <a:solidFill>
                  <a:schemeClr val="bg2">
                    <a:lumMod val="25000"/>
                  </a:schemeClr>
                </a:solidFill>
                <a:latin typeface="Arial" panose="020B0604020202020204" pitchFamily="34" charset="0"/>
                <a:ea typeface="PMingLiU"/>
                <a:cs typeface="Arial" panose="020B0604020202020204" pitchFamily="34" charset="0"/>
              </a:rPr>
              <a:t>註冊碼：</a:t>
            </a: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12 位字元的註冊碼</a:t>
            </a: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lnSpc>
                <a:spcPct val="100000"/>
              </a:lnSpc>
              <a:spcBef>
                <a:spcPts val="100"/>
              </a:spcBef>
            </a:pPr>
            <a:r>
              <a:rPr lang="zh-TW">
                <a:solidFill>
                  <a:srgbClr val="FFFFFF"/>
                </a:solidFill>
                <a:latin typeface="Microsoft JhengHei"/>
                <a:ea typeface="PMingLiU"/>
                <a:cs typeface="Microsoft JhengHei"/>
              </a:rPr>
              <a:t>輸入您學生的</a:t>
            </a:r>
            <a:r>
              <a:rPr lang="zh-TW" b="1">
                <a:solidFill>
                  <a:srgbClr val="FFFFFF"/>
                </a:solidFill>
                <a:latin typeface="Microsoft JhengHei"/>
                <a:ea typeface="PMingLiU"/>
                <a:cs typeface="Microsoft JhengHei"/>
              </a:rPr>
              <a:t>註冊碼</a:t>
            </a:r>
          </a:p>
          <a:p>
            <a:pPr marL="12065" marR="5080" indent="-635" algn="ctr">
              <a:lnSpc>
                <a:spcPct val="100000"/>
              </a:lnSpc>
            </a:pPr>
            <a:r>
              <a:rPr lang="zh-TW">
                <a:solidFill>
                  <a:srgbClr val="FFFFFF"/>
                </a:solidFill>
                <a:latin typeface="Microsoft JhengHei"/>
                <a:ea typeface="PMingLiU"/>
                <a:cs typeface="Microsoft JhengHei"/>
              </a:rPr>
              <a:t>（可在您所在學區寄送的信 件中找到）和</a:t>
            </a:r>
            <a:r>
              <a:rPr lang="zh-TW" b="1">
                <a:solidFill>
                  <a:srgbClr val="FFFFFF"/>
                </a:solidFill>
                <a:latin typeface="Microsoft JhengHei"/>
                <a:ea typeface="PMingLiU"/>
                <a:cs typeface="Microsoft JhengHei"/>
              </a:rPr>
              <a:t>出生日期</a:t>
            </a:r>
            <a:r>
              <a:rPr lang="zh-TW">
                <a:solidFill>
                  <a:srgbClr val="FFFFFF"/>
                </a:solidFill>
                <a:latin typeface="Microsoft JhengHei"/>
                <a:ea typeface="PMingLiU"/>
                <a:cs typeface="Microsoft JhengHei"/>
              </a:rPr>
              <a:t>。然 後按一下 </a:t>
            </a:r>
            <a:r>
              <a:rPr lang="zh-TW" b="1">
                <a:solidFill>
                  <a:srgbClr val="FFFFFF"/>
                </a:solidFill>
                <a:latin typeface="Microsoft JhengHei"/>
                <a:ea typeface="PMingLiU"/>
                <a:cs typeface="Microsoft JhengHei"/>
              </a:rPr>
              <a:t>Go（執行）。</a:t>
            </a: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zh-TW" sz="1100" b="1" dirty="0">
                <a:solidFill>
                  <a:schemeClr val="bg2">
                    <a:lumMod val="25000"/>
                  </a:schemeClr>
                </a:solidFill>
                <a:latin typeface="Arial" panose="020B0604020202020204" pitchFamily="34" charset="0"/>
                <a:ea typeface="PMingLiU"/>
                <a:cs typeface="Arial" panose="020B0604020202020204" pitchFamily="34" charset="0"/>
              </a:rPr>
              <a:t>出生日期：</a:t>
            </a: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MM</a:t>
            </a: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DD</a:t>
            </a: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YY</a:t>
            </a: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430887"/>
          </a:xfrm>
          <a:prstGeom prst="rect">
            <a:avLst/>
          </a:prstGeom>
          <a:noFill/>
          <a:ln>
            <a:solidFill>
              <a:srgbClr val="F9F9F9"/>
            </a:solid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我的註冊碼在哪裡？</a:t>
            </a:r>
            <a:br>
              <a:rPr lang="zh-TW" sz="1050" dirty="0">
                <a:solidFill>
                  <a:srgbClr val="224781"/>
                </a:solidFill>
                <a:latin typeface="Arial" panose="020B0604020202020204" pitchFamily="34" charset="0"/>
                <a:ea typeface="PMingLiU"/>
                <a:cs typeface="Arial" panose="020B0604020202020204" pitchFamily="34" charset="0"/>
              </a:rPr>
            </a:br>
            <a:r>
              <a:rPr lang="zh-TW" sz="1050" dirty="0">
                <a:solidFill>
                  <a:srgbClr val="224781"/>
                </a:solidFill>
                <a:latin typeface="Arial" panose="020B0604020202020204" pitchFamily="34" charset="0"/>
                <a:ea typeface="PMingLiU"/>
                <a:cs typeface="Arial" panose="020B0604020202020204" pitchFamily="34" charset="0"/>
              </a:rPr>
              <a:t>家庭資源</a:t>
            </a: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2065" marR="5080" algn="ctr">
              <a:lnSpc>
                <a:spcPct val="100000"/>
              </a:lnSpc>
              <a:spcBef>
                <a:spcPts val="100"/>
              </a:spcBef>
            </a:pPr>
            <a:r>
              <a:rPr lang="zh-TW">
                <a:solidFill>
                  <a:srgbClr val="FFFFFF"/>
                </a:solidFill>
                <a:latin typeface="Microsoft JhengHei"/>
                <a:ea typeface="PMingLiU"/>
                <a:cs typeface="Microsoft JhengHei"/>
              </a:rPr>
              <a:t>如果您不知道學生的註冊碼， 請按一下 </a:t>
            </a:r>
            <a:r>
              <a:rPr lang="zh-TW" b="1">
                <a:solidFill>
                  <a:srgbClr val="FFFFFF"/>
                </a:solidFill>
                <a:latin typeface="Microsoft JhengHei"/>
                <a:ea typeface="PMingLiU"/>
                <a:cs typeface="Microsoft JhengHei"/>
              </a:rPr>
              <a:t>Where is my  registration code?（我的 註冊碼在哪裡？）</a:t>
            </a:r>
            <a:r>
              <a:rPr lang="zh-TW">
                <a:solidFill>
                  <a:srgbClr val="FFFFFF"/>
                </a:solidFill>
                <a:latin typeface="Microsoft JhengHei"/>
                <a:ea typeface="PMingLiU"/>
                <a:cs typeface="Microsoft JhengHei"/>
              </a:rPr>
              <a:t>以尋求協 助。</a:t>
            </a: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rtlCol="0">
            <a:spAutoFit/>
          </a:bodyPr>
          <a:lstStyle/>
          <a:p>
            <a:r>
              <a:rPr lang="zh-TW" sz="1000" b="1" dirty="0">
                <a:solidFill>
                  <a:schemeClr val="bg1"/>
                </a:solidFill>
                <a:latin typeface="Arial" panose="020B0604020202020204" pitchFamily="34" charset="0"/>
                <a:ea typeface="PMingLiU"/>
                <a:cs typeface="Arial" panose="020B0604020202020204" pitchFamily="34" charset="0"/>
              </a:rPr>
              <a:t>前往</a:t>
            </a: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1870243" cy="369332"/>
          </a:xfrm>
          <a:prstGeom prst="rect">
            <a:avLst/>
          </a:prstGeom>
          <a:solidFill>
            <a:srgbClr val="F9F9F9"/>
          </a:solidFill>
          <a:ln>
            <a:noFill/>
          </a:ln>
        </p:spPr>
        <p:txBody>
          <a:bodyPr wrap="square" rtlCol="0">
            <a:spAutoFit/>
          </a:bodyPr>
          <a:lstStyle/>
          <a:p>
            <a:r>
              <a:rPr lang="zh-TW" dirty="0">
                <a:solidFill>
                  <a:schemeClr val="bg2">
                    <a:lumMod val="25000"/>
                  </a:schemeClr>
                </a:solidFill>
                <a:latin typeface="Arial" panose="020B0604020202020204" pitchFamily="34" charset="0"/>
                <a:ea typeface="PMingLiU"/>
                <a:cs typeface="Arial" panose="020B0604020202020204" pitchFamily="34" charset="0"/>
              </a:rPr>
              <a:t>已註冊用戶</a:t>
            </a: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請輸入您的電子郵件和密碼。</a:t>
            </a: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zh-TW" sz="1050" b="1" dirty="0">
                <a:solidFill>
                  <a:schemeClr val="bg2">
                    <a:lumMod val="25000"/>
                  </a:schemeClr>
                </a:solidFill>
                <a:latin typeface="Arial" panose="020B0604020202020204" pitchFamily="34" charset="0"/>
                <a:ea typeface="PMingLiU"/>
                <a:cs typeface="Arial" panose="020B0604020202020204" pitchFamily="34" charset="0"/>
              </a:rPr>
              <a:t>電子郵件：</a:t>
            </a: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532106" cy="261610"/>
          </a:xfrm>
          <a:prstGeom prst="rect">
            <a:avLst/>
          </a:prstGeom>
          <a:solidFill>
            <a:srgbClr val="FFFFFF"/>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輸入您的電子郵件</a:t>
            </a: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zh-TW" sz="1050" b="1" dirty="0">
                <a:solidFill>
                  <a:schemeClr val="bg2">
                    <a:lumMod val="25000"/>
                  </a:schemeClr>
                </a:solidFill>
                <a:latin typeface="Arial" panose="020B0604020202020204" pitchFamily="34" charset="0"/>
                <a:ea typeface="PMingLiU"/>
                <a:cs typeface="Arial" panose="020B0604020202020204" pitchFamily="34" charset="0"/>
              </a:rPr>
              <a:t>密碼：</a:t>
            </a: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輸入您的密碼</a:t>
            </a: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忘記密碼？</a:t>
            </a: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6221"/>
          </a:xfrm>
          <a:prstGeom prst="rect">
            <a:avLst/>
          </a:prstGeom>
          <a:solidFill>
            <a:srgbClr val="757575"/>
          </a:solidFill>
          <a:ln>
            <a:noFill/>
          </a:ln>
        </p:spPr>
        <p:txBody>
          <a:bodyPr wrap="square" rtlCol="0">
            <a:spAutoFit/>
          </a:bodyPr>
          <a:lstStyle/>
          <a:p>
            <a:r>
              <a:rPr lang="zh-TW" sz="1000" b="1" dirty="0">
                <a:solidFill>
                  <a:schemeClr val="bg1"/>
                </a:solidFill>
                <a:latin typeface="Arial" panose="020B0604020202020204" pitchFamily="34" charset="0"/>
                <a:ea typeface="PMingLiU"/>
                <a:cs typeface="Arial" panose="020B0604020202020204" pitchFamily="34" charset="0"/>
              </a:rPr>
              <a:t>登入</a:t>
            </a: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253916"/>
          </a:xfrm>
          <a:prstGeom prst="rect">
            <a:avLst/>
          </a:prstGeom>
          <a:noFill/>
          <a:ln>
            <a:no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使用條款</a:t>
            </a: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253916"/>
          </a:xfrm>
          <a:prstGeom prst="rect">
            <a:avLst/>
          </a:prstGeom>
          <a:noFill/>
          <a:ln>
            <a:no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隱私權政策</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615090" y="6135882"/>
            <a:ext cx="1079853" cy="253916"/>
          </a:xfrm>
          <a:prstGeom prst="rect">
            <a:avLst/>
          </a:prstGeom>
          <a:noFill/>
          <a:ln>
            <a:noFill/>
          </a:ln>
        </p:spPr>
        <p:txBody>
          <a:bodyPr wrap="square" rtlCol="0">
            <a:spAutoFit/>
          </a:bodyPr>
          <a:lstStyle/>
          <a:p>
            <a:r>
              <a:rPr lang="zh-TW" sz="1050" i="1" dirty="0">
                <a:solidFill>
                  <a:srgbClr val="224781"/>
                </a:solidFill>
                <a:latin typeface="Arial" panose="020B0604020202020204" pitchFamily="34" charset="0"/>
                <a:ea typeface="PMingLiU"/>
                <a:cs typeface="Arial" panose="020B0604020202020204" pitchFamily="34" charset="0"/>
              </a:rPr>
              <a:t>供技術支持</a:t>
            </a: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646331"/>
          </a:xfrm>
          <a:prstGeom prst="rect">
            <a:avLst/>
          </a:prstGeom>
          <a:noFill/>
        </p:spPr>
        <p:txBody>
          <a:bodyPr wrap="square" rtlCol="0">
            <a:spAutoFit/>
          </a:bodyPr>
          <a:lstStyle/>
          <a:p>
            <a:r>
              <a:rPr lang="zh-TW" sz="1200" b="1" dirty="0">
                <a:latin typeface="Aptos" panose="020B0004020202020204" pitchFamily="34" charset="0"/>
                <a:ea typeface="PMingLiU"/>
              </a:rPr>
              <a:t>筆記：</a:t>
            </a:r>
            <a:r>
              <a:rPr lang="zh-TW" sz="1200" dirty="0">
                <a:latin typeface="Aptos" panose="020B0004020202020204" pitchFamily="34" charset="0"/>
                <a:ea typeface="PMingLiU"/>
              </a:rPr>
              <a:t>本指南中的螢幕截圖已翻譯供您參考。MCAS 家庭門戶網站僅以英文或西班牙文顯示。</a:t>
            </a:r>
          </a:p>
        </p:txBody>
      </p:sp>
      <p:sp>
        <p:nvSpPr>
          <p:cNvPr id="15" name="TextBox 14">
            <a:extLst>
              <a:ext uri="{FF2B5EF4-FFF2-40B4-BE49-F238E27FC236}">
                <a16:creationId xmlns:a16="http://schemas.microsoft.com/office/drawing/2014/main" id="{F0D68486-8291-A7E8-8B6D-A521C4A29F3C}"/>
              </a:ext>
              <a:ext uri="{C183D7F6-B498-43B3-948B-1728B52AA6E4}">
                <adec:decorative xmlns:adec="http://schemas.microsoft.com/office/drawing/2017/decorative" val="1"/>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zh-TW" sz="1000" dirty="0">
                <a:solidFill>
                  <a:srgbClr val="224781"/>
                </a:solidFill>
                <a:latin typeface="Arial" panose="020B0604020202020204" pitchFamily="34" charset="0"/>
                <a:ea typeface="PMingLiU"/>
                <a:cs typeface="Arial" panose="020B0604020202020204" pitchFamily="34" charset="0"/>
              </a:rPr>
              <a:t>En Espanol</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查看考試歷史記錄：MCAS-Alt</a:t>
            </a: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ts val="1889"/>
              </a:lnSpc>
              <a:spcBef>
                <a:spcPts val="95"/>
              </a:spcBef>
            </a:pPr>
            <a:r>
              <a:rPr lang="zh-TW" b="1">
                <a:solidFill>
                  <a:srgbClr val="FFFFFF"/>
                </a:solidFill>
                <a:latin typeface="Microsoft JhengHei"/>
                <a:ea typeface="PMingLiU"/>
                <a:cs typeface="Microsoft JhengHei"/>
              </a:rPr>
              <a:t>考試歷史記錄</a:t>
            </a:r>
            <a:r>
              <a:rPr lang="zh-TW">
                <a:solidFill>
                  <a:srgbClr val="FFFFFF"/>
                </a:solidFill>
                <a:latin typeface="Microsoft JhengHei"/>
                <a:ea typeface="PMingLiU"/>
                <a:cs typeface="Microsoft JhengHei"/>
              </a:rPr>
              <a:t>頁面概述 了學生該學年的成績。</a:t>
            </a:r>
          </a:p>
        </p:txBody>
      </p:sp>
      <p:pic>
        <p:nvPicPr>
          <p:cNvPr id="7" name="Picture 6" descr="所选学年示例学生的 MCAS Alt 测试历史记录截图。">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400110"/>
          </a:xfrm>
          <a:prstGeom prst="rect">
            <a:avLst/>
          </a:prstGeom>
          <a:noFill/>
          <a:ln>
            <a:noFill/>
          </a:ln>
        </p:spPr>
        <p:txBody>
          <a:bodyPr wrap="square" rtlCol="0">
            <a:spAutoFit/>
          </a:bodyPr>
          <a:lstStyle/>
          <a:p>
            <a:r>
              <a:rPr lang="zh-TW" sz="1000" dirty="0">
                <a:latin typeface="Aptos Slab Light" panose="020F05020202040A0204" pitchFamily="34" charset="0"/>
                <a:ea typeface="PMingLiU"/>
                <a:cs typeface="Arial" panose="020B0604020202020204" pitchFamily="34" charset="0"/>
              </a:rPr>
              <a:t>中小学教育部</a:t>
            </a: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85535" cy="200055"/>
          </a:xfrm>
          <a:prstGeom prst="rect">
            <a:avLst/>
          </a:prstGeom>
          <a:solidFill>
            <a:srgbClr val="EFEFEF"/>
          </a:solidFill>
          <a:ln>
            <a:noFill/>
          </a:ln>
        </p:spPr>
        <p:txBody>
          <a:bodyPr wrap="square" rtlCol="0">
            <a:spAutoFit/>
          </a:bodyPr>
          <a:lstStyle/>
          <a:p>
            <a:r>
              <a:rPr lang="zh-TW" sz="700" dirty="0">
                <a:solidFill>
                  <a:schemeClr val="bg2">
                    <a:lumMod val="25000"/>
                  </a:schemeClr>
                </a:solidFill>
                <a:latin typeface="Arial" panose="020B0604020202020204" pitchFamily="34" charset="0"/>
                <a:ea typeface="PMingLiU"/>
                <a:cs typeface="Arial" panose="020B0604020202020204" pitchFamily="34" charset="0"/>
              </a:rPr>
              <a:t>切換學生</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indent="-95885" algn="ctr">
              <a:lnSpc>
                <a:spcPct val="99000"/>
              </a:lnSpc>
              <a:spcBef>
                <a:spcPts val="114"/>
              </a:spcBef>
            </a:pPr>
            <a:r>
              <a:rPr lang="zh-TW">
                <a:solidFill>
                  <a:srgbClr val="FFFFFF"/>
                </a:solidFill>
                <a:latin typeface="Microsoft JhengHei"/>
                <a:ea typeface="PMingLiU"/>
                <a:cs typeface="Microsoft JhengHei"/>
              </a:rPr>
              <a:t>要在學生之間導航，  請選擇 </a:t>
            </a:r>
            <a:r>
              <a:rPr lang="zh-TW" b="1">
                <a:solidFill>
                  <a:srgbClr val="FFFFFF"/>
                </a:solidFill>
                <a:latin typeface="Microsoft JhengHei"/>
                <a:ea typeface="PMingLiU"/>
                <a:cs typeface="Calibri"/>
              </a:rPr>
              <a:t>Switch  Student</a:t>
            </a:r>
            <a:r>
              <a:rPr lang="zh-TW" b="1">
                <a:solidFill>
                  <a:srgbClr val="FFFFFF"/>
                </a:solidFill>
                <a:latin typeface="Microsoft JhengHei"/>
                <a:ea typeface="PMingLiU"/>
                <a:cs typeface="Microsoft JhengHei"/>
              </a:rPr>
              <a:t>（切換學生） </a:t>
            </a:r>
            <a:r>
              <a:rPr lang="zh-TW">
                <a:solidFill>
                  <a:srgbClr val="FFFFFF"/>
                </a:solidFill>
                <a:latin typeface="Microsoft JhengHei"/>
                <a:ea typeface="PMingLiU"/>
                <a:cs typeface="Microsoft JhengHei"/>
              </a:rPr>
              <a:t>按鈕。</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測試摘要讓您可以一目了然地查看您學生在各個科目的測驗分數。您也可以查看您學生在不同年份的測驗歷史記錄，以瞭解學生的進步情況。若要深入瞭解特定測驗，請點擊該測驗。</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學生測驗歷史記錄 —</a:t>
            </a:r>
          </a:p>
          <a:p>
            <a:r>
              <a:rPr lang="zh-TW" sz="1100" b="1" dirty="0">
                <a:solidFill>
                  <a:schemeClr val="bg2">
                    <a:lumMod val="25000"/>
                  </a:schemeClr>
                </a:solidFill>
                <a:latin typeface="Arial" panose="020B0604020202020204" pitchFamily="34" charset="0"/>
                <a:ea typeface="PMingLiU"/>
                <a:cs typeface="Arial" panose="020B0604020202020204" pitchFamily="34" charset="0"/>
              </a:rPr>
              <a:t>示範學生</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zh-TW" sz="900">
                <a:solidFill>
                  <a:schemeClr val="bg2">
                    <a:lumMod val="25000"/>
                  </a:schemeClr>
                </a:solidFill>
                <a:latin typeface="Arial" panose="020B0604020202020204" pitchFamily="34" charset="0"/>
                <a:ea typeface="PMingLiU"/>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zh-TW" sz="800" b="1" dirty="0">
                <a:solidFill>
                  <a:schemeClr val="bg2">
                    <a:lumMod val="50000"/>
                  </a:schemeClr>
                </a:solidFill>
                <a:latin typeface="Arial" panose="020B0604020202020204" pitchFamily="34" charset="0"/>
                <a:ea typeface="PMingLiU"/>
                <a:cs typeface="Arial" panose="020B0604020202020204" pitchFamily="34" charset="0"/>
              </a:rPr>
              <a:t>學年</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ct val="100000"/>
              </a:lnSpc>
              <a:spcBef>
                <a:spcPts val="95"/>
              </a:spcBef>
            </a:pPr>
            <a:r>
              <a:rPr lang="zh-TW">
                <a:solidFill>
                  <a:srgbClr val="FFFFFF"/>
                </a:solidFill>
                <a:latin typeface="Microsoft JhengHei"/>
                <a:ea typeface="PMingLiU"/>
                <a:cs typeface="Microsoft JhengHei"/>
              </a:rPr>
              <a:t>使用 </a:t>
            </a:r>
            <a:r>
              <a:rPr lang="zh-TW" b="1">
                <a:solidFill>
                  <a:srgbClr val="FFFFFF"/>
                </a:solidFill>
                <a:latin typeface="Calibri"/>
                <a:ea typeface="PMingLiU"/>
                <a:cs typeface="Calibri"/>
              </a:rPr>
              <a:t>School Year</a:t>
            </a:r>
            <a:r>
              <a:rPr lang="zh-TW" b="1">
                <a:solidFill>
                  <a:srgbClr val="FFFFFF"/>
                </a:solidFill>
                <a:latin typeface="Microsoft JhengHei"/>
                <a:ea typeface="PMingLiU"/>
                <a:cs typeface="Microsoft JhengHei"/>
              </a:rPr>
              <a:t>（學年）</a:t>
            </a:r>
            <a:r>
              <a:rPr lang="zh-TW">
                <a:solidFill>
                  <a:srgbClr val="FFFFFF"/>
                </a:solidFill>
                <a:latin typeface="Microsoft JhengHei"/>
                <a:ea typeface="PMingLiU"/>
                <a:cs typeface="Microsoft JhengHei"/>
              </a:rPr>
              <a:t>下拉式選單查看往年的 資料（如有）。</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zh-TW" sz="900" b="1" dirty="0">
                <a:solidFill>
                  <a:schemeClr val="bg2">
                    <a:lumMod val="50000"/>
                  </a:schemeClr>
                </a:solidFill>
                <a:latin typeface="Arial" panose="020B0604020202020204" pitchFamily="34" charset="0"/>
                <a:ea typeface="PMingLiU"/>
                <a:cs typeface="Arial" panose="020B0604020202020204" pitchFamily="34" charset="0"/>
              </a:rPr>
              <a:t>換算分數 / 成就水準</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1605048" cy="461665"/>
          </a:xfrm>
          <a:prstGeom prst="rect">
            <a:avLst/>
          </a:prstGeom>
          <a:solidFill>
            <a:srgbClr val="FDFDFD"/>
          </a:solidFill>
          <a:ln>
            <a:noFill/>
          </a:ln>
        </p:spPr>
        <p:txBody>
          <a:bodyPr wrap="square" rtlCol="0">
            <a:spAutoFit/>
          </a:bodyPr>
          <a:lstStyle/>
          <a:p>
            <a:r>
              <a:rPr lang="zh-TW" sz="1300" b="1">
                <a:solidFill>
                  <a:srgbClr val="22608F"/>
                </a:solidFill>
                <a:latin typeface="Arial" panose="020B0604020202020204" pitchFamily="34" charset="0"/>
                <a:ea typeface="PMingLiU"/>
                <a:cs typeface="Arial" panose="020B0604020202020204" pitchFamily="34" charset="0"/>
              </a:rPr>
              <a:t>8年級公民學</a:t>
            </a:r>
          </a:p>
          <a:p>
            <a:r>
              <a:rPr lang="zh-TW" sz="1000">
                <a:solidFill>
                  <a:schemeClr val="bg2">
                    <a:lumMod val="25000"/>
                  </a:schemeClr>
                </a:solidFill>
                <a:latin typeface="Arial" panose="020B0604020202020204" pitchFamily="34" charset="0"/>
                <a:ea typeface="PMingLiU"/>
                <a:cs typeface="Arial" panose="020B0604020202020204" pitchFamily="34" charset="0"/>
              </a:rPr>
              <a:t>MCAS-Alt 2025年春季</a:t>
            </a:r>
          </a:p>
        </p:txBody>
      </p:sp>
      <p:sp>
        <p:nvSpPr>
          <p:cNvPr id="43" name="TextBox 42">
            <a:extLst>
              <a:ext uri="{FF2B5EF4-FFF2-40B4-BE49-F238E27FC236}">
                <a16:creationId xmlns:a16="http://schemas.microsoft.com/office/drawing/2014/main" id="{8A4381F9-2653-B19A-AC12-8937C8B44096}"/>
              </a:ext>
            </a:extLst>
          </p:cNvPr>
          <p:cNvSpPr txBox="1"/>
          <p:nvPr/>
        </p:nvSpPr>
        <p:spPr>
          <a:xfrm>
            <a:off x="8073093" y="3917676"/>
            <a:ext cx="828828" cy="230832"/>
          </a:xfrm>
          <a:prstGeom prst="rect">
            <a:avLst/>
          </a:prstGeom>
          <a:solidFill>
            <a:srgbClr val="FFFFFF"/>
          </a:solidFill>
          <a:ln>
            <a:noFill/>
          </a:ln>
        </p:spPr>
        <p:txBody>
          <a:bodyPr wrap="square" rtlCol="0">
            <a:spAutoFit/>
          </a:bodyPr>
          <a:lstStyle/>
          <a:p>
            <a:pPr algn="r"/>
            <a:r>
              <a:rPr lang="zh-TW" sz="900">
                <a:solidFill>
                  <a:schemeClr val="bg2">
                    <a:lumMod val="50000"/>
                  </a:schemeClr>
                </a:solidFill>
                <a:latin typeface="Arial" panose="020B0604020202020204" pitchFamily="34" charset="0"/>
                <a:ea typeface="PMingLiU"/>
                <a:cs typeface="Arial" panose="020B0604020202020204" pitchFamily="34" charset="0"/>
              </a:rPr>
              <a:t>進步中</a:t>
            </a: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61665"/>
          </a:xfrm>
          <a:prstGeom prst="rect">
            <a:avLst/>
          </a:prstGeom>
          <a:solidFill>
            <a:srgbClr val="F9F9F9"/>
          </a:solidFill>
          <a:ln>
            <a:noFill/>
          </a:ln>
        </p:spPr>
        <p:txBody>
          <a:bodyPr wrap="square" rtlCol="0">
            <a:spAutoFit/>
          </a:bodyPr>
          <a:lstStyle/>
          <a:p>
            <a:r>
              <a:rPr lang="zh-TW" sz="1300" b="1" dirty="0">
                <a:solidFill>
                  <a:srgbClr val="22608F"/>
                </a:solidFill>
                <a:latin typeface="Arial" panose="020B0604020202020204" pitchFamily="34" charset="0"/>
                <a:ea typeface="PMingLiU"/>
                <a:cs typeface="Arial" panose="020B0604020202020204" pitchFamily="34" charset="0"/>
              </a:rPr>
              <a:t>8年級英語語文</a:t>
            </a:r>
          </a:p>
          <a:p>
            <a:r>
              <a:rPr lang="zh-TW" sz="1000" dirty="0">
                <a:solidFill>
                  <a:schemeClr val="bg2">
                    <a:lumMod val="25000"/>
                  </a:schemeClr>
                </a:solidFill>
                <a:latin typeface="Arial" panose="020B0604020202020204" pitchFamily="34" charset="0"/>
                <a:ea typeface="PMingLiU"/>
                <a:cs typeface="Arial" panose="020B0604020202020204" pitchFamily="34" charset="0"/>
              </a:rPr>
              <a:t>MCAS-Alt 2025年春季</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8073093" y="4460306"/>
            <a:ext cx="828828" cy="230832"/>
          </a:xfrm>
          <a:prstGeom prst="rect">
            <a:avLst/>
          </a:prstGeom>
          <a:solidFill>
            <a:srgbClr val="FFFFFF"/>
          </a:solidFill>
          <a:ln>
            <a:noFill/>
          </a:ln>
        </p:spPr>
        <p:txBody>
          <a:bodyPr wrap="square" rtlCol="0">
            <a:spAutoFit/>
          </a:bodyPr>
          <a:lstStyle/>
          <a:p>
            <a:pPr algn="r"/>
            <a:r>
              <a:rPr lang="zh-TW" sz="900" dirty="0">
                <a:solidFill>
                  <a:schemeClr val="bg2">
                    <a:lumMod val="50000"/>
                  </a:schemeClr>
                </a:solidFill>
                <a:latin typeface="Arial" panose="020B0604020202020204" pitchFamily="34" charset="0"/>
                <a:ea typeface="PMingLiU"/>
                <a:cs typeface="Arial" panose="020B0604020202020204" pitchFamily="34" charset="0"/>
              </a:rPr>
              <a:t>進步中</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marR="5080" indent="-135890" algn="ctr">
              <a:lnSpc>
                <a:spcPts val="1860"/>
              </a:lnSpc>
              <a:spcBef>
                <a:spcPts val="204"/>
              </a:spcBef>
            </a:pPr>
            <a:r>
              <a:rPr lang="zh-TW" dirty="0">
                <a:solidFill>
                  <a:srgbClr val="FFFFFF"/>
                </a:solidFill>
                <a:latin typeface="Microsoft JhengHei"/>
                <a:ea typeface="PMingLiU"/>
                <a:cs typeface="Microsoft JhengHei"/>
              </a:rPr>
              <a:t>要瞭解更多詳細資訊， 請選擇一項考試。</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zh-TW" sz="1300" b="1" dirty="0">
                <a:solidFill>
                  <a:srgbClr val="22608F"/>
                </a:solidFill>
                <a:latin typeface="Arial" panose="020B0604020202020204" pitchFamily="34" charset="0"/>
                <a:ea typeface="PMingLiU"/>
                <a:cs typeface="Arial" panose="020B0604020202020204" pitchFamily="34" charset="0"/>
              </a:rPr>
              <a:t>8年級數學</a:t>
            </a:r>
          </a:p>
          <a:p>
            <a:r>
              <a:rPr lang="zh-TW" sz="1000" dirty="0">
                <a:solidFill>
                  <a:schemeClr val="bg2">
                    <a:lumMod val="25000"/>
                  </a:schemeClr>
                </a:solidFill>
                <a:latin typeface="Arial" panose="020B0604020202020204" pitchFamily="34" charset="0"/>
                <a:ea typeface="PMingLiU"/>
                <a:cs typeface="Arial" panose="020B0604020202020204" pitchFamily="34" charset="0"/>
              </a:rPr>
              <a:t>MCAS-Alt 2025年春季</a:t>
            </a:r>
          </a:p>
        </p:txBody>
      </p:sp>
      <p:sp>
        <p:nvSpPr>
          <p:cNvPr id="45" name="TextBox 44">
            <a:extLst>
              <a:ext uri="{FF2B5EF4-FFF2-40B4-BE49-F238E27FC236}">
                <a16:creationId xmlns:a16="http://schemas.microsoft.com/office/drawing/2014/main" id="{DF554EC0-B26E-A63A-7CD6-33A91D8AED5A}"/>
              </a:ext>
            </a:extLst>
          </p:cNvPr>
          <p:cNvSpPr txBox="1"/>
          <p:nvPr/>
        </p:nvSpPr>
        <p:spPr>
          <a:xfrm>
            <a:off x="8073093" y="4967708"/>
            <a:ext cx="828828" cy="230832"/>
          </a:xfrm>
          <a:prstGeom prst="rect">
            <a:avLst/>
          </a:prstGeom>
          <a:solidFill>
            <a:srgbClr val="FFFFFF"/>
          </a:solidFill>
          <a:ln>
            <a:noFill/>
          </a:ln>
        </p:spPr>
        <p:txBody>
          <a:bodyPr wrap="square" rtlCol="0">
            <a:spAutoFit/>
          </a:bodyPr>
          <a:lstStyle/>
          <a:p>
            <a:pPr algn="r"/>
            <a:r>
              <a:rPr lang="zh-TW" sz="900">
                <a:solidFill>
                  <a:schemeClr val="bg2">
                    <a:lumMod val="50000"/>
                  </a:schemeClr>
                </a:solidFill>
                <a:latin typeface="Arial" panose="020B0604020202020204" pitchFamily="34" charset="0"/>
                <a:ea typeface="PMingLiU"/>
                <a:cs typeface="Arial" panose="020B0604020202020204" pitchFamily="34" charset="0"/>
              </a:rPr>
              <a:t>進步中</a:t>
            </a: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646331"/>
          </a:xfrm>
          <a:prstGeom prst="rect">
            <a:avLst/>
          </a:prstGeom>
          <a:solidFill>
            <a:srgbClr val="FCFCFC"/>
          </a:solidFill>
          <a:ln>
            <a:solidFill>
              <a:srgbClr val="FBFBFB"/>
            </a:solidFill>
          </a:ln>
        </p:spPr>
        <p:txBody>
          <a:bodyPr wrap="square" rtlCol="0">
            <a:spAutoFit/>
          </a:bodyPr>
          <a:lstStyle/>
          <a:p>
            <a:r>
              <a:rPr lang="zh-TW" sz="1300" b="1" dirty="0">
                <a:solidFill>
                  <a:srgbClr val="22608F"/>
                </a:solidFill>
                <a:latin typeface="Arial" panose="020B0604020202020204" pitchFamily="34" charset="0"/>
                <a:ea typeface="PMingLiU"/>
                <a:cs typeface="Arial" panose="020B0604020202020204" pitchFamily="34" charset="0"/>
              </a:rPr>
              <a:t>8年級科學與技術／工程</a:t>
            </a:r>
          </a:p>
          <a:p>
            <a:r>
              <a:rPr lang="zh-TW" sz="1000" dirty="0">
                <a:solidFill>
                  <a:schemeClr val="bg2">
                    <a:lumMod val="25000"/>
                  </a:schemeClr>
                </a:solidFill>
                <a:latin typeface="Arial" panose="020B0604020202020204" pitchFamily="34" charset="0"/>
                <a:ea typeface="PMingLiU"/>
                <a:cs typeface="Arial" panose="020B0604020202020204" pitchFamily="34" charset="0"/>
              </a:rPr>
              <a:t>MCAS-Alt 2025年春季</a:t>
            </a:r>
          </a:p>
        </p:txBody>
      </p:sp>
      <p:sp>
        <p:nvSpPr>
          <p:cNvPr id="46" name="TextBox 45">
            <a:extLst>
              <a:ext uri="{FF2B5EF4-FFF2-40B4-BE49-F238E27FC236}">
                <a16:creationId xmlns:a16="http://schemas.microsoft.com/office/drawing/2014/main" id="{383ED1F1-C959-76C5-730E-6DE882CE8455}"/>
              </a:ext>
            </a:extLst>
          </p:cNvPr>
          <p:cNvSpPr txBox="1"/>
          <p:nvPr/>
        </p:nvSpPr>
        <p:spPr>
          <a:xfrm>
            <a:off x="8073093" y="5555503"/>
            <a:ext cx="828828" cy="230832"/>
          </a:xfrm>
          <a:prstGeom prst="rect">
            <a:avLst/>
          </a:prstGeom>
          <a:solidFill>
            <a:srgbClr val="FFFFFF"/>
          </a:solidFill>
          <a:ln>
            <a:noFill/>
          </a:ln>
        </p:spPr>
        <p:txBody>
          <a:bodyPr wrap="square" rtlCol="0">
            <a:spAutoFit/>
          </a:bodyPr>
          <a:lstStyle/>
          <a:p>
            <a:pPr algn="r"/>
            <a:r>
              <a:rPr lang="zh-TW" sz="900">
                <a:solidFill>
                  <a:schemeClr val="bg2">
                    <a:lumMod val="50000"/>
                  </a:schemeClr>
                </a:solidFill>
                <a:latin typeface="Arial" panose="020B0604020202020204" pitchFamily="34" charset="0"/>
                <a:ea typeface="PMingLiU"/>
                <a:cs typeface="Arial" panose="020B0604020202020204" pitchFamily="34" charset="0"/>
              </a:rPr>
              <a:t>進步中</a:t>
            </a: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zh-TW" sz="900">
                <a:solidFill>
                  <a:schemeClr val="bg2">
                    <a:lumMod val="50000"/>
                  </a:schemeClr>
                </a:solidFill>
                <a:latin typeface="Arial" panose="020B0604020202020204" pitchFamily="34" charset="0"/>
                <a:ea typeface="PMingLiU"/>
                <a:cs typeface="Arial" panose="020B0604020202020204" pitchFamily="34" charset="0"/>
              </a:rPr>
              <a:t>MCAS-Alt不報告量尺分數。</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查看考試成績：MCAS-Alt</a:t>
            </a:r>
          </a:p>
        </p:txBody>
      </p:sp>
      <p:pic>
        <p:nvPicPr>
          <p:cNvPr id="3" name="Picture 2" descr="所选示例学生的测试结果视图截图。">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r>
              <a:rPr lang="zh-TW" sz="900">
                <a:latin typeface="Aptos Slab Light" panose="020F05020202040A0204" pitchFamily="34" charset="0"/>
                <a:ea typeface="PMingLiU"/>
                <a:cs typeface="Arial" panose="020B0604020202020204" pitchFamily="34" charset="0"/>
              </a:rPr>
              <a:t>中小学教育部</a:t>
            </a: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 uri="{C183D7F6-B498-43B3-948B-1728B52AA6E4}">
                <adec:decorative xmlns:adec="http://schemas.microsoft.com/office/drawing/2017/decorative" val="1"/>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zh-TW" sz="800" b="1" dirty="0">
                <a:solidFill>
                  <a:srgbClr val="22608F"/>
                </a:solidFill>
                <a:latin typeface="Arial" panose="020B0604020202020204" pitchFamily="34" charset="0"/>
                <a:ea typeface="PMingLiU"/>
                <a:cs typeface="Arial" panose="020B0604020202020204" pitchFamily="34" charset="0"/>
              </a:rPr>
              <a:t>En Espanol</a:t>
            </a: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測驗歷史記錄</a:t>
            </a: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15444"/>
          </a:xfrm>
          <a:prstGeom prst="rect">
            <a:avLst/>
          </a:prstGeom>
          <a:solidFill>
            <a:srgbClr val="F9F9F9"/>
          </a:solidFill>
          <a:ln>
            <a:noFill/>
          </a:ln>
        </p:spPr>
        <p:txBody>
          <a:bodyPr wrap="square" rtlCol="0">
            <a:spAutoFit/>
          </a:bodyPr>
          <a:lstStyle/>
          <a:p>
            <a:r>
              <a:rPr lang="zh-TW" sz="800" b="1" u="sng">
                <a:solidFill>
                  <a:schemeClr val="bg2">
                    <a:lumMod val="25000"/>
                  </a:schemeClr>
                </a:solidFill>
                <a:latin typeface="Arial" panose="020B0604020202020204" pitchFamily="34" charset="0"/>
                <a:ea typeface="PMingLiU"/>
                <a:cs typeface="Arial" panose="020B0604020202020204" pitchFamily="34" charset="0"/>
              </a:rPr>
              <a:t>測驗結果</a:t>
            </a: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 algn="ctr">
              <a:lnSpc>
                <a:spcPct val="100000"/>
              </a:lnSpc>
              <a:spcBef>
                <a:spcPts val="100"/>
              </a:spcBef>
            </a:pPr>
            <a:r>
              <a:rPr lang="zh-TW" b="1">
                <a:solidFill>
                  <a:srgbClr val="FFFFFF"/>
                </a:solidFill>
                <a:cs typeface="Calibri"/>
              </a:rPr>
              <a:t>測驗結果</a:t>
            </a:r>
          </a:p>
          <a:p>
            <a:pPr marL="12700" marR="5080" algn="ctr">
              <a:lnSpc>
                <a:spcPct val="99200"/>
              </a:lnSpc>
              <a:spcBef>
                <a:spcPts val="110"/>
              </a:spcBef>
            </a:pPr>
            <a:r>
              <a:rPr lang="zh-TW" b="1">
                <a:solidFill>
                  <a:srgbClr val="FFFFFF"/>
                </a:solidFill>
                <a:latin typeface="Microsoft JhengHei"/>
                <a:ea typeface="PMingLiU"/>
                <a:cs typeface="Microsoft JhengHei"/>
              </a:rPr>
              <a:t>（考試成績）</a:t>
            </a:r>
            <a:r>
              <a:rPr lang="zh-TW">
                <a:solidFill>
                  <a:srgbClr val="FFFFFF"/>
                </a:solidFill>
                <a:latin typeface="Microsoft JhengHei"/>
                <a:ea typeface="PMingLiU"/>
                <a:cs typeface="Microsoft JhengHei"/>
              </a:rPr>
              <a:t>標籤顯 示學生的成績水準。 捲動報告，以瞭解更 多關於您學生表現的 資訊。</a:t>
            </a: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資源</a:t>
            </a: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學生姓名：</a:t>
            </a:r>
            <a:r>
              <a:rPr lang="zh-TW" sz="900">
                <a:solidFill>
                  <a:schemeClr val="bg2">
                    <a:lumMod val="25000"/>
                  </a:schemeClr>
                </a:solidFill>
                <a:latin typeface="Arial" panose="020B0604020202020204" pitchFamily="34" charset="0"/>
                <a:ea typeface="PMingLiU"/>
                <a:cs typeface="Arial" panose="020B0604020202020204" pitchFamily="34" charset="0"/>
              </a:rPr>
              <a:t>學生，示範</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學區</a:t>
            </a:r>
            <a:r>
              <a:rPr lang="zh-TW" sz="900">
                <a:solidFill>
                  <a:schemeClr val="bg2">
                    <a:lumMod val="25000"/>
                  </a:schemeClr>
                </a:solidFill>
                <a:latin typeface="Arial" panose="020B0604020202020204" pitchFamily="34" charset="0"/>
                <a:ea typeface="PMingLiU"/>
                <a:cs typeface="Arial" panose="020B0604020202020204" pitchFamily="34" charset="0"/>
              </a:rPr>
              <a:t>Cyber City</a:t>
            </a:r>
          </a:p>
          <a:p>
            <a:r>
              <a:rPr lang="zh-TW" sz="900" b="1">
                <a:solidFill>
                  <a:schemeClr val="bg2">
                    <a:lumMod val="25000"/>
                  </a:schemeClr>
                </a:solidFill>
                <a:latin typeface="Arial" panose="020B0604020202020204" pitchFamily="34" charset="0"/>
                <a:ea typeface="PMingLiU"/>
                <a:cs typeface="Arial" panose="020B0604020202020204" pitchFamily="34" charset="0"/>
              </a:rPr>
              <a:t>學校：</a:t>
            </a:r>
            <a:r>
              <a:rPr lang="zh-TW" sz="900">
                <a:solidFill>
                  <a:schemeClr val="bg2">
                    <a:lumMod val="25000"/>
                  </a:schemeClr>
                </a:solidFill>
                <a:latin typeface="Arial" panose="020B0604020202020204" pitchFamily="34" charset="0"/>
                <a:ea typeface="PMingLiU"/>
                <a:cs typeface="Arial" panose="020B0604020202020204" pitchFamily="34" charset="0"/>
              </a:rPr>
              <a:t>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zh-TW" sz="900" b="1">
                <a:solidFill>
                  <a:schemeClr val="bg2">
                    <a:lumMod val="25000"/>
                  </a:schemeClr>
                </a:solidFill>
                <a:latin typeface="Arial" panose="020B0604020202020204" pitchFamily="34" charset="0"/>
                <a:ea typeface="PMingLiU"/>
                <a:cs typeface="Arial" panose="020B0604020202020204" pitchFamily="34" charset="0"/>
              </a:rPr>
              <a:t>學生成績</a:t>
            </a:r>
            <a:r>
              <a:rPr lang="zh-TW" sz="900">
                <a:solidFill>
                  <a:schemeClr val="bg2">
                    <a:lumMod val="25000"/>
                  </a:schemeClr>
                </a:solidFill>
                <a:latin typeface="Arial" panose="020B0604020202020204" pitchFamily="34" charset="0"/>
                <a:ea typeface="PMingLiU"/>
                <a:cs typeface="Arial" panose="020B0604020202020204" pitchFamily="34" charset="0"/>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zh-TW" sz="900" b="1">
                <a:solidFill>
                  <a:schemeClr val="bg2">
                    <a:lumMod val="25000"/>
                  </a:schemeClr>
                </a:solidFill>
                <a:latin typeface="Arial" panose="020B0604020202020204" pitchFamily="34" charset="0"/>
                <a:ea typeface="PMingLiU"/>
                <a:cs typeface="Arial" panose="020B0604020202020204" pitchFamily="34" charset="0"/>
              </a:rPr>
              <a:t>SASID: </a:t>
            </a:r>
            <a:r>
              <a:rPr lang="zh-TW" sz="900">
                <a:solidFill>
                  <a:schemeClr val="bg2">
                    <a:lumMod val="25000"/>
                  </a:schemeClr>
                </a:solidFill>
                <a:latin typeface="Arial" panose="020B0604020202020204" pitchFamily="34" charset="0"/>
                <a:ea typeface="PMingLiU"/>
                <a:cs typeface="Arial" panose="020B0604020202020204" pitchFamily="34" charset="0"/>
              </a:rPr>
              <a:t>9990000004</a:t>
            </a:r>
          </a:p>
          <a:p>
            <a:pPr algn="r"/>
            <a:r>
              <a:rPr lang="zh-TW" sz="900" b="1">
                <a:solidFill>
                  <a:schemeClr val="bg2">
                    <a:lumMod val="25000"/>
                  </a:schemeClr>
                </a:solidFill>
                <a:latin typeface="Arial" panose="020B0604020202020204" pitchFamily="34" charset="0"/>
                <a:ea typeface="PMingLiU"/>
                <a:cs typeface="Arial" panose="020B0604020202020204" pitchFamily="34" charset="0"/>
              </a:rPr>
              <a:t>出生日期：</a:t>
            </a:r>
            <a:r>
              <a:rPr lang="zh-TW" sz="900">
                <a:solidFill>
                  <a:schemeClr val="bg2">
                    <a:lumMod val="25000"/>
                  </a:schemeClr>
                </a:solidFill>
                <a:latin typeface="Arial" panose="020B0604020202020204" pitchFamily="34" charset="0"/>
                <a:ea typeface="PMingLiU"/>
                <a:cs typeface="Arial" panose="020B0604020202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zh-TW" sz="1100">
                <a:solidFill>
                  <a:schemeClr val="bg1"/>
                </a:solidFill>
                <a:latin typeface="Arial" panose="020B0604020202020204" pitchFamily="34" charset="0"/>
                <a:ea typeface="PMingLiU"/>
                <a:cs typeface="Arial" panose="020B0604020202020204" pitchFamily="34" charset="0"/>
              </a:rPr>
              <a:t>英語語文－2025年春季</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923877"/>
          </a:xfrm>
          <a:prstGeom prst="rect">
            <a:avLst/>
          </a:prstGeom>
          <a:solidFill>
            <a:srgbClr val="F9F9F9"/>
          </a:solidFill>
          <a:ln>
            <a:noFill/>
          </a:ln>
        </p:spPr>
        <p:txBody>
          <a:bodyPr wrap="square" rtlCol="0">
            <a:spAutoFit/>
          </a:bodyPr>
          <a:lstStyle/>
          <a:p>
            <a:r>
              <a:rPr lang="zh-TW" sz="1000">
                <a:solidFill>
                  <a:schemeClr val="bg2">
                    <a:lumMod val="25000"/>
                  </a:schemeClr>
                </a:solidFill>
                <a:latin typeface="Arial" panose="020B0604020202020204" pitchFamily="34" charset="0"/>
                <a:ea typeface="PMingLiU"/>
                <a:cs typeface="Arial" panose="020B0604020202020204" pitchFamily="34" charset="0"/>
              </a:rPr>
              <a:t>以下是您孩子在2025年MCAS替代評量（MCAS-Alt）中的結果。所有學生均須參加聯邦規定的全州評量，可參加標準MCAS測驗，或符合資格要求且有最重大障礙的學生可參加MCAS替代評量（MCAS-Alt）。您孩子的學校已依其IEP指定，於去年春季提交其MCAS-Alt。</a:t>
            </a:r>
          </a:p>
          <a:p>
            <a:endParaRPr lang="en-US" sz="1000" dirty="0">
              <a:solidFill>
                <a:schemeClr val="bg2">
                  <a:lumMod val="25000"/>
                </a:schemeClr>
              </a:solidFill>
              <a:latin typeface="Arial" panose="020B0604020202020204" pitchFamily="34" charset="0"/>
              <a:cs typeface="Arial" panose="020B0604020202020204" pitchFamily="34" charset="0"/>
            </a:endParaRPr>
          </a:p>
          <a:p>
            <a:r>
              <a:rPr lang="zh-TW" sz="1000">
                <a:solidFill>
                  <a:schemeClr val="bg2">
                    <a:lumMod val="25000"/>
                  </a:schemeClr>
                </a:solidFill>
                <a:latin typeface="Arial" panose="020B0604020202020204" pitchFamily="34" charset="0"/>
                <a:ea typeface="PMingLiU"/>
                <a:cs typeface="Arial" panose="020B0604020202020204" pitchFamily="34" charset="0"/>
              </a:rPr>
              <a:t>MCAS-Alt是您孩子達到替代學業成就標準程度的紀錄。在提交MCAS-Alt之前，您孩子的學校須邀請您審閱您孩子的MCAS-Alt評量。如您對結果有疑問，請與您孩子的教育工作者會面，討論替代成就標準及您孩子的表現。初等與中等教育部（DESE）謹此肯定貴校為確保所有學生皆有具挑戰性的期望所付出的努力。</a:t>
            </a: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zh-TW" sz="1200">
                <a:solidFill>
                  <a:schemeClr val="bg2">
                    <a:lumMod val="25000"/>
                  </a:schemeClr>
                </a:solidFill>
                <a:latin typeface="Arial" panose="020B0604020202020204" pitchFamily="34" charset="0"/>
                <a:ea typeface="PMingLiU"/>
                <a:cs typeface="Arial" panose="020B0604020202020204" pitchFamily="34" charset="0"/>
              </a:rPr>
              <a:t>英語語文</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zh-TW" sz="1100">
                <a:solidFill>
                  <a:schemeClr val="bg2">
                    <a:lumMod val="25000"/>
                  </a:schemeClr>
                </a:solidFill>
                <a:latin typeface="Arial" panose="020B0604020202020204" pitchFamily="34" charset="0"/>
                <a:ea typeface="PMingLiU"/>
                <a:cs typeface="Arial" panose="020B0604020202020204" pitchFamily="34" charset="0"/>
              </a:rPr>
              <a:t>進步中</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8" y="7748"/>
            <a:ext cx="11972812" cy="1099334"/>
          </a:xfrm>
        </p:spPr>
        <p:txBody>
          <a:bodyPr>
            <a:normAutofit/>
          </a:bodyPr>
          <a:lstStyle/>
          <a:p>
            <a:r>
              <a:rPr lang="zh-TW" sz="5300">
                <a:solidFill>
                  <a:srgbClr val="1A4785"/>
                </a:solidFill>
                <a:latin typeface="Aptos" panose="020B0004020202020204" pitchFamily="34" charset="0"/>
                <a:ea typeface="PMingLiU" pitchFamily="2" charset="0"/>
                <a:cs typeface="Open Sans Light" pitchFamily="2" charset="0"/>
              </a:rPr>
              <a:t>查看 MCAS-Alt 考試成績：成績水準</a:t>
            </a:r>
          </a:p>
        </p:txBody>
      </p:sp>
      <p:pic>
        <p:nvPicPr>
          <p:cNvPr id="7" name="Picture 6" descr="所选示例学生的测试结果视图截图，显示了他们的成绩等级及相关描述。">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r>
              <a:rPr lang="zh-TW" sz="110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zh-TW" sz="2000" b="0" i="0" u="none" strike="noStrike" baseline="-25000" dirty="0">
                <a:solidFill>
                  <a:srgbClr val="000000"/>
                </a:solidFill>
                <a:latin typeface="Arial" panose="020B0604020202020204" pitchFamily="34" charset="0"/>
                <a:ea typeface="PMingLiU"/>
              </a:rPr>
              <a:t>您的學生在Massachusetts綜合評量系統－替代評量（MCAS-Alt）英語語文評量中的表現如何？</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zh-TW" b="0" i="0" u="none" strike="noStrike" baseline="-25000" dirty="0">
                <a:solidFill>
                  <a:schemeClr val="tx1">
                    <a:lumMod val="75000"/>
                    <a:lumOff val="25000"/>
                  </a:schemeClr>
                </a:solidFill>
                <a:latin typeface="Arial" panose="020B0604020202020204" pitchFamily="34" charset="0"/>
                <a:ea typeface="PMingLiU"/>
              </a:rPr>
              <a:t>成就水準</a:t>
            </a: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99300"/>
              </a:lnSpc>
              <a:spcBef>
                <a:spcPts val="114"/>
              </a:spcBef>
            </a:pPr>
            <a:r>
              <a:rPr lang="zh-TW">
                <a:solidFill>
                  <a:srgbClr val="FFFFFF"/>
                </a:solidFill>
                <a:latin typeface="Microsoft JhengHei"/>
                <a:ea typeface="PMingLiU"/>
                <a:cs typeface="Microsoft JhengHei"/>
              </a:rPr>
              <a:t>您可以在此處查看學 生的成績水準，以瞭 解他們在考試中的表 現。在此範例中，學 生的成績水準為正在 進步。</a:t>
            </a: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zh-TW" b="0" i="0" u="none" strike="noStrike" baseline="-25000">
                <a:solidFill>
                  <a:schemeClr val="tx1">
                    <a:lumMod val="75000"/>
                    <a:lumOff val="25000"/>
                  </a:schemeClr>
                </a:solidFill>
                <a:latin typeface="Arial" panose="020B0604020202020204" pitchFamily="34" charset="0"/>
                <a:ea typeface="PMingLiU"/>
              </a:rPr>
              <a:t>說明</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r>
              <a:rPr lang="zh-TW" b="1" i="0" u="none" strike="noStrike" baseline="-25000">
                <a:solidFill>
                  <a:schemeClr val="tx1">
                    <a:lumMod val="75000"/>
                    <a:lumOff val="25000"/>
                  </a:schemeClr>
                </a:solidFill>
                <a:latin typeface="Arial" panose="020B0604020202020204" pitchFamily="34" charset="0"/>
                <a:ea typeface="PMingLiU"/>
              </a:rPr>
              <a:t>進步中</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00274"/>
          </a:xfrm>
          <a:prstGeom prst="rect">
            <a:avLst/>
          </a:prstGeom>
          <a:solidFill>
            <a:srgbClr val="F9F9F9"/>
          </a:solidFill>
        </p:spPr>
        <p:txBody>
          <a:bodyPr wrap="square" rtlCol="0">
            <a:spAutoFit/>
          </a:bodyPr>
          <a:lstStyle/>
          <a:p>
            <a:r>
              <a:rPr lang="zh-TW" sz="850">
                <a:latin typeface="Arial" panose="020B0604020202020204" pitchFamily="34" charset="0"/>
                <a:ea typeface="PMingLiU"/>
                <a:cs typeface="Arial" panose="020B0604020202020204" pitchFamily="34" charset="0"/>
              </a:rPr>
              <a:t>此等級的學生對該科目《Massachusetts課程框架》中所包含之部分學習標準與核心知識主題，展現出</a:t>
            </a:r>
            <a:r>
              <a:rPr lang="zh-TW" sz="850" b="1">
                <a:latin typeface="Arial" panose="020B0604020202020204" pitchFamily="34" charset="0"/>
                <a:ea typeface="PMingLiU"/>
                <a:cs typeface="Arial" panose="020B0604020202020204" pitchFamily="34" charset="0"/>
              </a:rPr>
              <a:t>低於年級水準期望的部分理解</a:t>
            </a:r>
            <a:r>
              <a:rPr lang="zh-TW" sz="850">
                <a:latin typeface="Arial" panose="020B0604020202020204" pitchFamily="34" charset="0"/>
                <a:ea typeface="PMingLiU"/>
                <a:cs typeface="Arial" panose="020B0604020202020204" pitchFamily="34" charset="0"/>
              </a:rPr>
              <a:t> 。此等級的學生正在穩定學習新的知識、技能與概念。學生僅需少量提示與協助，其表現基本準確。</a:t>
            </a:r>
          </a:p>
          <a:p>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zh-TW" b="1" i="0" u="none" strike="noStrike" baseline="-25000" dirty="0">
                <a:solidFill>
                  <a:schemeClr val="tx1">
                    <a:lumMod val="75000"/>
                    <a:lumOff val="25000"/>
                  </a:schemeClr>
                </a:solidFill>
                <a:latin typeface="Arial" panose="020B0604020202020204" pitchFamily="34" charset="0"/>
                <a:ea typeface="PMingLiU"/>
              </a:rPr>
              <a:t>發展中</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1000274"/>
          </a:xfrm>
          <a:prstGeom prst="rect">
            <a:avLst/>
          </a:prstGeom>
          <a:solidFill>
            <a:srgbClr val="F9F9F9"/>
          </a:solidFill>
        </p:spPr>
        <p:txBody>
          <a:bodyPr wrap="square" rtlCol="0">
            <a:spAutoFit/>
          </a:bodyPr>
          <a:lstStyle/>
          <a:p>
            <a:r>
              <a:rPr lang="zh-TW" sz="850">
                <a:latin typeface="Arial" panose="020B0604020202020204" pitchFamily="34" charset="0"/>
                <a:ea typeface="PMingLiU"/>
                <a:cs typeface="Arial" panose="020B0604020202020204" pitchFamily="34" charset="0"/>
              </a:rPr>
              <a:t>此等級的學生對該科目《Massachusetts課程框架》中所包含之有限數量的學習標準與核心知識主題，展現出</a:t>
            </a:r>
            <a:r>
              <a:rPr lang="zh-TW" sz="850" b="1">
                <a:latin typeface="Arial" panose="020B0604020202020204" pitchFamily="34" charset="0"/>
                <a:ea typeface="PMingLiU"/>
                <a:cs typeface="Arial" panose="020B0604020202020204" pitchFamily="34" charset="0"/>
              </a:rPr>
              <a:t>低於年級水準期望的簡單理解</a:t>
            </a:r>
            <a:r>
              <a:rPr lang="zh-TW" sz="850">
                <a:latin typeface="Arial" panose="020B0604020202020204" pitchFamily="34" charset="0"/>
                <a:ea typeface="PMingLiU"/>
                <a:cs typeface="Arial" panose="020B0604020202020204" pitchFamily="34" charset="0"/>
              </a:rPr>
              <a:t>。此等級的學生需要頻繁提示與協助，其表現有限且不穩定。</a:t>
            </a: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zh-TW" b="1" i="0" u="none" strike="noStrike" baseline="-25000">
                <a:solidFill>
                  <a:schemeClr val="tx1">
                    <a:lumMod val="75000"/>
                    <a:lumOff val="25000"/>
                  </a:schemeClr>
                </a:solidFill>
                <a:latin typeface="Arial" panose="020B0604020202020204" pitchFamily="34" charset="0"/>
                <a:ea typeface="PMingLiU"/>
              </a:rPr>
              <a:t>認知階段</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869469"/>
          </a:xfrm>
          <a:prstGeom prst="rect">
            <a:avLst/>
          </a:prstGeom>
          <a:solidFill>
            <a:srgbClr val="F9F9F9"/>
          </a:solidFill>
        </p:spPr>
        <p:txBody>
          <a:bodyPr wrap="square" rtlCol="0">
            <a:spAutoFit/>
          </a:bodyPr>
          <a:lstStyle/>
          <a:p>
            <a:r>
              <a:rPr lang="zh-TW" sz="850">
                <a:latin typeface="Arial" panose="020B0604020202020204" pitchFamily="34" charset="0"/>
                <a:ea typeface="PMingLiU"/>
                <a:cs typeface="Arial" panose="020B0604020202020204" pitchFamily="34" charset="0"/>
              </a:rPr>
              <a:t>此等級的學生對該科目《Massachusetts課程框架》中所包含的學習標準與核心知識主題，展現出</a:t>
            </a:r>
            <a:r>
              <a:rPr lang="zh-TW" sz="850" b="1">
                <a:latin typeface="Arial" panose="020B0604020202020204" pitchFamily="34" charset="0"/>
                <a:ea typeface="PMingLiU"/>
                <a:cs typeface="Arial" panose="020B0604020202020204" pitchFamily="34" charset="0"/>
              </a:rPr>
              <a:t>極少的理解</a:t>
            </a:r>
            <a:r>
              <a:rPr lang="zh-TW" sz="850">
                <a:latin typeface="Arial" panose="020B0604020202020204" pitchFamily="34" charset="0"/>
                <a:ea typeface="PMingLiU"/>
                <a:cs typeface="Arial" panose="020B0604020202020204" pitchFamily="34" charset="0"/>
              </a:rPr>
              <a:t>。此等級的學生需要大量提示與協助，其表現大多不準確。</a:t>
            </a:r>
          </a:p>
          <a:p>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zh-TW" b="1" i="0" u="none" strike="noStrike" baseline="-25000">
                <a:solidFill>
                  <a:schemeClr val="tx1">
                    <a:lumMod val="75000"/>
                    <a:lumOff val="25000"/>
                  </a:schemeClr>
                </a:solidFill>
                <a:latin typeface="Arial" panose="020B0604020202020204" pitchFamily="34" charset="0"/>
                <a:ea typeface="PMingLiU"/>
              </a:rPr>
              <a:t>資料不完整</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rtlCol="0">
            <a:spAutoFit/>
          </a:bodyPr>
          <a:lstStyle/>
          <a:p>
            <a:r>
              <a:rPr lang="zh-TW" sz="850">
                <a:latin typeface="Arial" panose="020B0604020202020204" pitchFamily="34" charset="0"/>
                <a:ea typeface="PMingLiU"/>
                <a:cs typeface="Arial" panose="020B0604020202020204" pitchFamily="34" charset="0"/>
              </a:rPr>
              <a:t>由於未提供</a:t>
            </a:r>
            <a:r>
              <a:rPr lang="zh-TW" sz="850" b="1">
                <a:latin typeface="Arial" panose="020B0604020202020204" pitchFamily="34" charset="0"/>
                <a:ea typeface="PMingLiU"/>
                <a:cs typeface="Arial" panose="020B0604020202020204" pitchFamily="34" charset="0"/>
              </a:rPr>
              <a:t>足夠的證據與資訊 </a:t>
            </a:r>
            <a:r>
              <a:rPr lang="zh-TW" sz="850">
                <a:latin typeface="Arial" panose="020B0604020202020204" pitchFamily="34" charset="0"/>
                <a:ea typeface="PMingLiU"/>
                <a:cs typeface="Arial" panose="020B0604020202020204" pitchFamily="34" charset="0"/>
              </a:rPr>
              <a:t>，因此無法判定該科目的成就等級。</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1270" algn="ctr">
              <a:lnSpc>
                <a:spcPct val="100000"/>
              </a:lnSpc>
              <a:spcBef>
                <a:spcPts val="100"/>
              </a:spcBef>
            </a:pPr>
            <a:r>
              <a:rPr lang="zh-TW" dirty="0">
                <a:solidFill>
                  <a:srgbClr val="FFFFFF"/>
                </a:solidFill>
                <a:latin typeface="Microsoft JhengHei"/>
                <a:ea typeface="PMingLiU"/>
                <a:cs typeface="Microsoft JhengHei"/>
              </a:rPr>
              <a:t>直接從瀏覽器列印 </a:t>
            </a:r>
            <a:r>
              <a:rPr lang="zh-TW" dirty="0">
                <a:solidFill>
                  <a:srgbClr val="FFFFFF"/>
                </a:solidFill>
                <a:latin typeface="Microsoft JhengHei"/>
                <a:ea typeface="PMingLiU"/>
                <a:cs typeface="Calibri"/>
              </a:rPr>
              <a:t>MCAS </a:t>
            </a:r>
            <a:r>
              <a:rPr lang="zh-TW" dirty="0">
                <a:solidFill>
                  <a:srgbClr val="FFFFFF"/>
                </a:solidFill>
                <a:latin typeface="Microsoft JhengHei"/>
                <a:ea typeface="PMingLiU"/>
                <a:cs typeface="Microsoft JhengHei"/>
              </a:rPr>
              <a:t>家庭入口網站中 的頁面。</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a:bodyPr>
          <a:lstStyle/>
          <a:p>
            <a:r>
              <a:rPr lang="zh-TW" sz="5300" dirty="0">
                <a:solidFill>
                  <a:srgbClr val="1A4785"/>
                </a:solidFill>
                <a:latin typeface="Aptos" panose="020B0004020202020204" pitchFamily="34" charset="0"/>
                <a:ea typeface="PMingLiU" pitchFamily="2" charset="0"/>
                <a:cs typeface="Open Sans Light" pitchFamily="2" charset="0"/>
              </a:rPr>
              <a:t>查看 MCAS-Alt 考試成績：報告類別</a:t>
            </a:r>
          </a:p>
        </p:txBody>
      </p:sp>
      <p:pic>
        <p:nvPicPr>
          <p:cNvPr id="7" name="Picture 6" descr="所选示例学生的测试结果视图截图，按报告类别显示了他们的表现。">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zh-TW" sz="1200" dirty="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zh-TW" sz="2400" b="0" i="0" u="none" strike="noStrike" baseline="-25000" dirty="0">
                <a:solidFill>
                  <a:srgbClr val="000000"/>
                </a:solidFill>
                <a:latin typeface="Arial" panose="020B0604020202020204" pitchFamily="34" charset="0"/>
                <a:ea typeface="PMingLiU"/>
              </a:rPr>
              <a:t>按報告類別劃分的表現</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zh-TW" b="0" i="0" u="none" strike="noStrike" baseline="-25000" dirty="0">
                <a:solidFill>
                  <a:schemeClr val="bg2">
                    <a:lumMod val="25000"/>
                  </a:schemeClr>
                </a:solidFill>
                <a:latin typeface="Arial" panose="020B0604020202020204" pitchFamily="34" charset="0"/>
                <a:ea typeface="PMingLiU"/>
              </a:rPr>
              <a:t>MCAS-Alt 已依所示各項領域進行評分。複雜程度、技能與概念展現（準確性）以及獨立性等項目的分數經合併後，用以得出整體成就等級。</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zh-TW" b="0" i="0" u="none" strike="noStrike" baseline="-25000" dirty="0">
                <a:solidFill>
                  <a:schemeClr val="tx1">
                    <a:lumMod val="75000"/>
                    <a:lumOff val="25000"/>
                  </a:schemeClr>
                </a:solidFill>
                <a:latin typeface="Arial" panose="020B0604020202020204" pitchFamily="34" charset="0"/>
                <a:ea typeface="PMingLiU"/>
              </a:rPr>
              <a:t>報告類別</a:t>
            </a: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98300"/>
              </a:lnSpc>
              <a:spcBef>
                <a:spcPts val="135"/>
              </a:spcBef>
            </a:pPr>
            <a:r>
              <a:rPr lang="zh-TW">
                <a:solidFill>
                  <a:srgbClr val="FFFFFF"/>
                </a:solidFill>
                <a:latin typeface="Microsoft JhengHei"/>
                <a:ea typeface="PMingLiU"/>
                <a:cs typeface="Microsoft JhengHei"/>
              </a:rPr>
              <a:t>查看您的學生在特定報告類 別或某個學科學習領域的表 現。</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r>
              <a:rPr lang="zh-TW" sz="1600" b="0" i="0" u="none" strike="noStrike" baseline="-25000" dirty="0">
                <a:solidFill>
                  <a:schemeClr val="tx1">
                    <a:lumMod val="75000"/>
                    <a:lumOff val="25000"/>
                  </a:schemeClr>
                </a:solidFill>
                <a:latin typeface="Arial" panose="020B0604020202020204" pitchFamily="34" charset="0"/>
                <a:ea typeface="PMingLiU"/>
              </a:rPr>
              <a:t>複雜</a:t>
            </a:r>
          </a:p>
          <a:p>
            <a:r>
              <a:rPr lang="zh-TW" sz="1600" b="0" i="0" u="none" strike="noStrike" baseline="-25000" dirty="0">
                <a:solidFill>
                  <a:schemeClr val="tx1">
                    <a:lumMod val="75000"/>
                    <a:lumOff val="25000"/>
                  </a:schemeClr>
                </a:solidFill>
                <a:latin typeface="Arial" panose="020B0604020202020204" pitchFamily="34" charset="0"/>
                <a:ea typeface="PMingLiU"/>
              </a:rPr>
              <a:t>程度</a:t>
            </a: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84775"/>
          </a:xfrm>
          <a:prstGeom prst="rect">
            <a:avLst/>
          </a:prstGeom>
          <a:solidFill>
            <a:srgbClr val="EEEEEE"/>
          </a:solidFill>
          <a:ln>
            <a:noFill/>
          </a:ln>
        </p:spPr>
        <p:txBody>
          <a:bodyPr wrap="square" rtlCol="0">
            <a:spAutoFit/>
          </a:bodyPr>
          <a:lstStyle/>
          <a:p>
            <a:r>
              <a:rPr lang="zh-TW" sz="1600" b="0" i="0" u="none" strike="noStrike" baseline="-25000">
                <a:solidFill>
                  <a:schemeClr val="tx1">
                    <a:lumMod val="75000"/>
                    <a:lumOff val="25000"/>
                  </a:schemeClr>
                </a:solidFill>
                <a:latin typeface="Arial" panose="020B0604020202020204" pitchFamily="34" charset="0"/>
                <a:ea typeface="PMingLiU"/>
              </a:rPr>
              <a:t>技能與概念展現</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r>
              <a:rPr lang="zh-TW" sz="1600" b="0" i="0" u="none" strike="noStrike" baseline="-25000">
                <a:solidFill>
                  <a:schemeClr val="tx1">
                    <a:lumMod val="75000"/>
                    <a:lumOff val="25000"/>
                  </a:schemeClr>
                </a:solidFill>
                <a:latin typeface="Arial" panose="020B0604020202020204" pitchFamily="34" charset="0"/>
                <a:ea typeface="PMingLiU"/>
              </a:rPr>
              <a:t>獨立性</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zh-TW" sz="1600" b="0" i="0" u="none" strike="noStrike" baseline="-25000">
                <a:solidFill>
                  <a:schemeClr val="tx1">
                    <a:lumMod val="75000"/>
                    <a:lumOff val="25000"/>
                  </a:schemeClr>
                </a:solidFill>
                <a:latin typeface="Arial" panose="020B0604020202020204" pitchFamily="34" charset="0"/>
                <a:ea typeface="PMingLiU"/>
              </a:rPr>
              <a:t>自我評估</a:t>
            </a: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r>
              <a:rPr lang="zh-TW" sz="1600" b="0" i="0" u="none" strike="noStrike" baseline="-25000">
                <a:solidFill>
                  <a:schemeClr val="tx1">
                    <a:lumMod val="75000"/>
                    <a:lumOff val="25000"/>
                  </a:schemeClr>
                </a:solidFill>
                <a:latin typeface="Arial" panose="020B0604020202020204" pitchFamily="34" charset="0"/>
                <a:ea typeface="PMingLiU"/>
              </a:rPr>
              <a:t>泛化</a:t>
            </a:r>
          </a:p>
          <a:p>
            <a:r>
              <a:rPr lang="zh-TW" sz="1600" b="0" i="0" u="none" strike="noStrike" baseline="-25000">
                <a:solidFill>
                  <a:schemeClr val="tx1">
                    <a:lumMod val="75000"/>
                    <a:lumOff val="25000"/>
                  </a:schemeClr>
                </a:solidFill>
                <a:latin typeface="Arial" panose="020B0604020202020204" pitchFamily="34" charset="0"/>
                <a:ea typeface="PMingLiU"/>
              </a:rPr>
              <a:t>表現</a:t>
            </a: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zh-TW" sz="1700" b="0" i="0" u="none" strike="noStrike" baseline="-25000">
                <a:solidFill>
                  <a:schemeClr val="tx1">
                    <a:lumMod val="75000"/>
                    <a:lumOff val="25000"/>
                  </a:schemeClr>
                </a:solidFill>
                <a:latin typeface="Arial" panose="020B0604020202020204" pitchFamily="34" charset="0"/>
                <a:ea typeface="PMingLiU"/>
              </a:rPr>
              <a:t>語言</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zh-TW" sz="1700" b="0" i="0" u="none" strike="noStrike" baseline="-25000">
                <a:solidFill>
                  <a:schemeClr val="tx1">
                    <a:lumMod val="75000"/>
                    <a:lumOff val="25000"/>
                  </a:schemeClr>
                </a:solidFill>
                <a:latin typeface="Arial" panose="020B0604020202020204" pitchFamily="34" charset="0"/>
                <a:ea typeface="PMingLiU"/>
              </a:rPr>
              <a:t>閱讀</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zh-TW" sz="1700" b="0" i="0" u="none" strike="noStrike" baseline="-25000">
                <a:solidFill>
                  <a:schemeClr val="tx1">
                    <a:lumMod val="75000"/>
                    <a:lumOff val="25000"/>
                  </a:schemeClr>
                </a:solidFill>
                <a:latin typeface="Arial" panose="020B0604020202020204" pitchFamily="34" charset="0"/>
                <a:ea typeface="PMingLiU"/>
              </a:rPr>
              <a:t>寫作</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rmAutofit/>
          </a:bodyPr>
          <a:lstStyle/>
          <a:p>
            <a:r>
              <a:rPr lang="zh-TW" sz="5300" dirty="0">
                <a:solidFill>
                  <a:srgbClr val="1A4785"/>
                </a:solidFill>
                <a:latin typeface="Aptos" panose="020B0004020202020204" pitchFamily="34" charset="0"/>
                <a:ea typeface="PMingLiU" pitchFamily="2" charset="0"/>
                <a:cs typeface="Open Sans Light" pitchFamily="2" charset="0"/>
              </a:rPr>
              <a:t>查看 MCAS-Alt 考試成績：評分區域</a:t>
            </a:r>
          </a:p>
        </p:txBody>
      </p:sp>
      <p:pic>
        <p:nvPicPr>
          <p:cNvPr id="7" name="Picture 6" descr="MCAS-Alt 评估评分领域的截图，显示了“复杂度级别”以及“技能与概念展示”。">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zh-TW" sz="1000" dirty="0">
                <a:latin typeface="Aptos Slab Light" panose="020F05020202040A0204" pitchFamily="34" charset="0"/>
                <a:ea typeface="PMingLiU"/>
                <a:cs typeface="Arial" panose="020B0604020202020204" pitchFamily="34" charset="0"/>
              </a:rPr>
              <a:t>中小学教育部</a:t>
            </a:r>
          </a:p>
        </p:txBody>
      </p:sp>
      <p:sp>
        <p:nvSpPr>
          <p:cNvPr id="9" name="TextBox 8">
            <a:extLst>
              <a:ext uri="{FF2B5EF4-FFF2-40B4-BE49-F238E27FC236}">
                <a16:creationId xmlns:a16="http://schemas.microsoft.com/office/drawing/2014/main" id="{A900D8AD-2D4A-2E14-26AD-16013AACAF8A}"/>
              </a:ext>
            </a:extLst>
          </p:cNvPr>
          <p:cNvSpPr txBox="1"/>
          <p:nvPr/>
        </p:nvSpPr>
        <p:spPr>
          <a:xfrm>
            <a:off x="397870" y="1630438"/>
            <a:ext cx="4543782" cy="276999"/>
          </a:xfrm>
          <a:prstGeom prst="rect">
            <a:avLst/>
          </a:prstGeom>
          <a:solidFill>
            <a:srgbClr val="F9F9F9"/>
          </a:solidFill>
          <a:ln>
            <a:noFill/>
          </a:ln>
        </p:spPr>
        <p:txBody>
          <a:bodyPr wrap="square" rtlCol="0" anchor="ctr" anchorCtr="0">
            <a:spAutoFit/>
          </a:bodyPr>
          <a:lstStyle/>
          <a:p>
            <a:r>
              <a:rPr lang="zh-TW" b="0" i="0" u="none" strike="noStrike" baseline="-25000" dirty="0">
                <a:solidFill>
                  <a:schemeClr val="bg2">
                    <a:lumMod val="25000"/>
                  </a:schemeClr>
                </a:solidFill>
                <a:latin typeface="Arial" panose="020B0604020202020204" pitchFamily="34" charset="0"/>
                <a:ea typeface="PMingLiU"/>
              </a:rPr>
              <a:t>您孩子的 MCAS-Alt 依下列評分領域進行評分。</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2130" marR="5080" indent="-520065">
              <a:lnSpc>
                <a:spcPct val="100000"/>
              </a:lnSpc>
              <a:spcBef>
                <a:spcPts val="100"/>
              </a:spcBef>
            </a:pPr>
            <a:r>
              <a:rPr lang="zh-TW" dirty="0">
                <a:solidFill>
                  <a:srgbClr val="FFFFFF"/>
                </a:solidFill>
                <a:latin typeface="Microsoft JhengHei"/>
                <a:ea typeface="PMingLiU"/>
                <a:cs typeface="Microsoft JhengHei"/>
              </a:rPr>
              <a:t>查看</a:t>
            </a:r>
            <a:r>
              <a:rPr lang="zh-TW" dirty="0">
                <a:solidFill>
                  <a:srgbClr val="FFFFFF"/>
                </a:solidFill>
                <a:latin typeface="Microsoft JhengHei"/>
                <a:ea typeface="PMingLiU"/>
                <a:cs typeface="Calibri"/>
              </a:rPr>
              <a:t>MCAS-Alt </a:t>
            </a:r>
            <a:r>
              <a:rPr lang="zh-TW" dirty="0">
                <a:solidFill>
                  <a:srgbClr val="FFFFFF"/>
                </a:solidFill>
                <a:latin typeface="Microsoft JhengHei"/>
                <a:ea typeface="PMingLiU"/>
                <a:cs typeface="Microsoft JhengHei"/>
              </a:rPr>
              <a:t>評估評分區 域的詳細資訊。</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973675"/>
            <a:ext cx="5717270" cy="2688685"/>
          </a:xfrm>
          <a:prstGeom prst="rect">
            <a:avLst/>
          </a:prstGeom>
          <a:solidFill>
            <a:srgbClr val="F9F9F9"/>
          </a:solidFill>
        </p:spPr>
        <p:txBody>
          <a:bodyPr wrap="square" rtlCol="0" anchor="ctr" anchorCtr="0">
            <a:spAutoFit/>
          </a:bodyPr>
          <a:lstStyle/>
          <a:p>
            <a:pPr>
              <a:lnSpc>
                <a:spcPct val="110000"/>
              </a:lnSpc>
            </a:pPr>
            <a:r>
              <a:rPr lang="zh-TW" sz="900" dirty="0">
                <a:latin typeface="Arial" panose="020B0604020202020204" pitchFamily="34" charset="0"/>
                <a:ea typeface="PMingLiU"/>
                <a:cs typeface="Arial" panose="020B0604020202020204" pitchFamily="34" charset="0"/>
              </a:rPr>
              <a:t>複雜程度 — 您的孩子在各科目（領域）中達成學習標準的情況。</a:t>
            </a:r>
          </a:p>
          <a:p>
            <a:pPr marL="92075">
              <a:lnSpc>
                <a:spcPct val="110000"/>
              </a:lnSpc>
            </a:pPr>
            <a:r>
              <a:rPr lang="zh-TW" sz="800" dirty="0">
                <a:latin typeface="Arial" panose="020B0604020202020204" pitchFamily="34" charset="0"/>
                <a:ea typeface="PMingLiU"/>
                <a:cs typeface="Arial" panose="020B0604020202020204" pitchFamily="34" charset="0"/>
              </a:rPr>
              <a:t>5 - 學生在此領域中達成廣泛範圍的課程框架學習標準（三項或以上），且符合年級水準期望。</a:t>
            </a:r>
          </a:p>
          <a:p>
            <a:pPr marL="92075">
              <a:lnSpc>
                <a:spcPct val="110000"/>
              </a:lnSpc>
            </a:pPr>
            <a:r>
              <a:rPr lang="zh-TW" sz="800" dirty="0">
                <a:latin typeface="Arial" panose="020B0604020202020204" pitchFamily="34" charset="0"/>
                <a:ea typeface="PMingLiU"/>
                <a:cs typeface="Arial" panose="020B0604020202020204" pitchFamily="34" charset="0"/>
              </a:rPr>
              <a:t>4 - 學生在此領域中達成有限範圍的課程框架學習標準（一至兩項），且符合年級水準期望。</a:t>
            </a:r>
          </a:p>
          <a:p>
            <a:pPr marL="92075">
              <a:lnSpc>
                <a:spcPct val="110000"/>
              </a:lnSpc>
            </a:pPr>
            <a:r>
              <a:rPr lang="zh-TW" sz="800" dirty="0">
                <a:latin typeface="Arial" panose="020B0604020202020204" pitchFamily="34" charset="0"/>
                <a:ea typeface="PMingLiU"/>
                <a:cs typeface="Arial" panose="020B0604020202020204" pitchFamily="34" charset="0"/>
              </a:rPr>
              <a:t>3 - 學生在此領域中達成經調整且低於年級水準期望的課程框架學習標準。</a:t>
            </a:r>
          </a:p>
          <a:p>
            <a:pPr marL="92075">
              <a:lnSpc>
                <a:spcPct val="110000"/>
              </a:lnSpc>
            </a:pPr>
            <a:r>
              <a:rPr lang="zh-TW" sz="800" dirty="0">
                <a:latin typeface="Arial" panose="020B0604020202020204" pitchFamily="34" charset="0"/>
                <a:ea typeface="PMingLiU"/>
                <a:cs typeface="Arial" panose="020B0604020202020204" pitchFamily="34" charset="0"/>
              </a:rPr>
              <a:t>2 - 學生在此領域中主要依據課程框架學習標準進行教學，重點培養社交、動作及溝通等「學習參與技能（access skills）」。</a:t>
            </a:r>
          </a:p>
          <a:p>
            <a:pPr marL="92075">
              <a:lnSpc>
                <a:spcPct val="110000"/>
              </a:lnSpc>
            </a:pPr>
            <a:r>
              <a:rPr lang="zh-TW" sz="800" dirty="0">
                <a:latin typeface="Arial" panose="020B0604020202020204" pitchFamily="34" charset="0"/>
                <a:ea typeface="PMingLiU"/>
                <a:cs typeface="Arial" panose="020B0604020202020204" pitchFamily="34" charset="0"/>
              </a:rPr>
              <a:t>1 - 此領域幾乎未依據評量所要求的課程框架學習標準，或與其不相符。</a:t>
            </a:r>
          </a:p>
          <a:p>
            <a:pPr marL="92075">
              <a:lnSpc>
                <a:spcPct val="110000"/>
              </a:lnSpc>
            </a:pPr>
            <a:endParaRPr lang="en-US" sz="800" dirty="0">
              <a:latin typeface="Arial" panose="020B0604020202020204" pitchFamily="34" charset="0"/>
              <a:cs typeface="Arial" panose="020B0604020202020204" pitchFamily="34" charset="0"/>
            </a:endParaRPr>
          </a:p>
          <a:p>
            <a:pPr>
              <a:lnSpc>
                <a:spcPct val="110000"/>
              </a:lnSpc>
            </a:pPr>
            <a:r>
              <a:rPr lang="zh-TW" sz="900" dirty="0">
                <a:latin typeface="Arial" panose="020B0604020202020204" pitchFamily="34" charset="0"/>
                <a:ea typeface="PMingLiU"/>
                <a:cs typeface="Arial" panose="020B0604020202020204" pitchFamily="34" charset="0"/>
              </a:rPr>
              <a:t>技能與概念展現 — 正確（準確）作答的百分比。</a:t>
            </a:r>
          </a:p>
          <a:p>
            <a:pPr marL="92075">
              <a:lnSpc>
                <a:spcPct val="110000"/>
              </a:lnSpc>
            </a:pPr>
            <a:r>
              <a:rPr lang="zh-TW" sz="800" dirty="0">
                <a:latin typeface="Arial" panose="020B0604020202020204" pitchFamily="34" charset="0"/>
                <a:ea typeface="PMingLiU"/>
                <a:cs typeface="Arial" panose="020B0604020202020204" pitchFamily="34" charset="0"/>
              </a:rPr>
              <a:t>4 - 學生在此領域中的表現準確且品質持續維持高水準（準確率 76–100%）。</a:t>
            </a:r>
          </a:p>
          <a:p>
            <a:pPr marL="92075">
              <a:lnSpc>
                <a:spcPct val="110000"/>
              </a:lnSpc>
            </a:pPr>
            <a:r>
              <a:rPr lang="zh-TW" sz="800" dirty="0">
                <a:latin typeface="Arial" panose="020B0604020202020204" pitchFamily="34" charset="0"/>
                <a:ea typeface="PMingLiU"/>
                <a:cs typeface="Arial" panose="020B0604020202020204" pitchFamily="34" charset="0"/>
              </a:rPr>
              <a:t>3 - 學生在此領域中的表現大致準確，並展現一定程度的理解（準確率 51–75%）。</a:t>
            </a:r>
          </a:p>
          <a:p>
            <a:pPr marL="92075">
              <a:lnSpc>
                <a:spcPct val="110000"/>
              </a:lnSpc>
            </a:pPr>
            <a:r>
              <a:rPr lang="zh-TW" sz="800" dirty="0">
                <a:latin typeface="Arial" panose="020B0604020202020204" pitchFamily="34" charset="0"/>
                <a:ea typeface="PMingLiU"/>
                <a:cs typeface="Arial" panose="020B0604020202020204" pitchFamily="34" charset="0"/>
              </a:rPr>
              <a:t>2 - 學生在此領域中的表現於準確性方面有限且不穩定，並展現有限的理解（準確率 26–50%）。</a:t>
            </a:r>
          </a:p>
          <a:p>
            <a:pPr marL="92075">
              <a:lnSpc>
                <a:spcPct val="110000"/>
              </a:lnSpc>
            </a:pPr>
            <a:r>
              <a:rPr lang="zh-TW" sz="800" dirty="0">
                <a:latin typeface="Arial" panose="020B0604020202020204" pitchFamily="34" charset="0"/>
                <a:ea typeface="PMingLiU"/>
                <a:cs typeface="Arial" panose="020B0604020202020204" pitchFamily="34" charset="0"/>
              </a:rPr>
              <a:t>1 - 學生在此領域中的表現大多不準確，且僅展現極少的理解（準確率 0–25%）。M - 此領域所提供的資訊不足，無法判定分數。</a:t>
            </a:r>
          </a:p>
        </p:txBody>
      </p:sp>
      <p:pic>
        <p:nvPicPr>
          <p:cNvPr id="10" name="Picture 9" descr="MCAS-Alt 评估评分领域的截图，显示了“独立性”、“自我评价”以及“泛化表现”。">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919340"/>
            <a:ext cx="5635387" cy="3698192"/>
          </a:xfrm>
          <a:prstGeom prst="rect">
            <a:avLst/>
          </a:prstGeom>
          <a:solidFill>
            <a:srgbClr val="F9F9F9"/>
          </a:solidFill>
        </p:spPr>
        <p:txBody>
          <a:bodyPr wrap="square" rtlCol="0" anchor="ctr" anchorCtr="0">
            <a:spAutoFit/>
          </a:bodyPr>
          <a:lstStyle/>
          <a:p>
            <a:pPr>
              <a:lnSpc>
                <a:spcPct val="120000"/>
              </a:lnSpc>
            </a:pPr>
            <a:r>
              <a:rPr lang="zh-TW" sz="900" dirty="0">
                <a:latin typeface="Arial" panose="020B0604020202020204" pitchFamily="34" charset="0"/>
                <a:ea typeface="PMingLiU"/>
                <a:cs typeface="Arial" panose="020B0604020202020204" pitchFamily="34" charset="0"/>
              </a:rPr>
              <a:t>獨立性 — 您的孩子所接受協助的程度。</a:t>
            </a:r>
          </a:p>
          <a:p>
            <a:pPr>
              <a:lnSpc>
                <a:spcPct val="120000"/>
              </a:lnSpc>
            </a:pPr>
            <a:r>
              <a:rPr lang="zh-TW" sz="800" dirty="0">
                <a:latin typeface="Arial" panose="020B0604020202020204" pitchFamily="34" charset="0"/>
                <a:ea typeface="PMingLiU"/>
                <a:cs typeface="Arial" panose="020B0604020202020204" pitchFamily="34" charset="0"/>
              </a:rPr>
              <a:t>4 - 學生在此領域中展現技能與概念時，僅需極少的口頭、視覺及肢體協助（獨立完成率 76–100%）。</a:t>
            </a:r>
          </a:p>
          <a:p>
            <a:pPr>
              <a:lnSpc>
                <a:spcPct val="120000"/>
              </a:lnSpc>
            </a:pPr>
            <a:r>
              <a:rPr lang="zh-TW" sz="800" dirty="0">
                <a:latin typeface="Arial" panose="020B0604020202020204" pitchFamily="34" charset="0"/>
                <a:ea typeface="PMingLiU"/>
                <a:cs typeface="Arial" panose="020B0604020202020204" pitchFamily="34" charset="0"/>
              </a:rPr>
              <a:t>3 - 學生在此領域中展現技能與概念時，需要部分口頭、視覺及肢體協助（獨立完成率 51–75%）。</a:t>
            </a:r>
          </a:p>
          <a:p>
            <a:pPr>
              <a:lnSpc>
                <a:spcPct val="120000"/>
              </a:lnSpc>
            </a:pPr>
            <a:r>
              <a:rPr lang="zh-TW" sz="800" dirty="0">
                <a:latin typeface="Arial" panose="020B0604020202020204" pitchFamily="34" charset="0"/>
                <a:ea typeface="PMingLiU"/>
                <a:cs typeface="Arial" panose="020B0604020202020204" pitchFamily="34" charset="0"/>
              </a:rPr>
              <a:t>2 - 學生在此領域中展現技能與概念時，需要頻繁的口頭、視覺及肢體協助（獨立完成率 26–50%）。</a:t>
            </a:r>
          </a:p>
          <a:p>
            <a:pPr>
              <a:lnSpc>
                <a:spcPct val="120000"/>
              </a:lnSpc>
            </a:pPr>
            <a:r>
              <a:rPr lang="zh-TW" sz="800" dirty="0">
                <a:latin typeface="Arial" panose="020B0604020202020204" pitchFamily="34" charset="0"/>
                <a:ea typeface="PMingLiU"/>
                <a:cs typeface="Arial" panose="020B0604020202020204" pitchFamily="34" charset="0"/>
              </a:rPr>
              <a:t>1 - 學生在此領域中展現技能與概念時，需要大量的口頭、視覺及肢體協助（獨立完成率 0–25%）。</a:t>
            </a:r>
          </a:p>
          <a:p>
            <a:pPr>
              <a:lnSpc>
                <a:spcPct val="120000"/>
              </a:lnSpc>
            </a:pPr>
            <a:r>
              <a:rPr lang="zh-TW" sz="800" dirty="0">
                <a:latin typeface="Arial" panose="020B0604020202020204" pitchFamily="34" charset="0"/>
                <a:ea typeface="PMingLiU"/>
                <a:cs typeface="Arial" panose="020B0604020202020204" pitchFamily="34" charset="0"/>
              </a:rPr>
              <a:t>M - 此領域所提供的資訊不足，無法判定分數。</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zh-TW" sz="900" dirty="0">
                <a:latin typeface="Arial" panose="020B0604020202020204" pitchFamily="34" charset="0"/>
                <a:ea typeface="PMingLiU"/>
                <a:cs typeface="Arial" panose="020B0604020202020204" pitchFamily="34" charset="0"/>
              </a:rPr>
              <a:t>自我評估 — 您的孩子對自身表現的覺察程度。</a:t>
            </a:r>
          </a:p>
          <a:p>
            <a:pPr>
              <a:lnSpc>
                <a:spcPct val="120000"/>
              </a:lnSpc>
            </a:pPr>
            <a:r>
              <a:rPr lang="zh-TW" sz="800" dirty="0">
                <a:latin typeface="Arial" panose="020B0604020202020204" pitchFamily="34" charset="0"/>
                <a:ea typeface="PMingLiU"/>
                <a:cs typeface="Arial" panose="020B0604020202020204" pitchFamily="34" charset="0"/>
              </a:rPr>
              <a:t>2 - 學生在此科目中經常進行規劃、自我修正、自我監控、設定目標及反思；在此領域中發現多項自我評估的例證。</a:t>
            </a:r>
          </a:p>
          <a:p>
            <a:pPr>
              <a:lnSpc>
                <a:spcPct val="120000"/>
              </a:lnSpc>
            </a:pPr>
            <a:r>
              <a:rPr lang="zh-TW" sz="800" dirty="0">
                <a:latin typeface="Arial" panose="020B0604020202020204" pitchFamily="34" charset="0"/>
                <a:ea typeface="PMingLiU"/>
                <a:cs typeface="Arial" panose="020B0604020202020204" pitchFamily="34" charset="0"/>
              </a:rPr>
              <a:t>1 - 學生在此科目中較少進行規劃、自我修正、自我監控、設定目標及反思；在此領域中僅發現一項自我評估的例證。</a:t>
            </a:r>
          </a:p>
          <a:p>
            <a:pPr>
              <a:lnSpc>
                <a:spcPct val="120000"/>
              </a:lnSpc>
            </a:pPr>
            <a:r>
              <a:rPr lang="zh-TW" sz="800" dirty="0">
                <a:latin typeface="Arial" panose="020B0604020202020204" pitchFamily="34" charset="0"/>
                <a:ea typeface="PMingLiU"/>
                <a:cs typeface="Arial" panose="020B0604020202020204" pitchFamily="34" charset="0"/>
              </a:rPr>
              <a:t>M - 在此領域中未發現規劃、自我修正、任務監控、目標設定及反思的相關證據。</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zh-TW" sz="900" dirty="0">
                <a:latin typeface="Arial" panose="020B0604020202020204" pitchFamily="34" charset="0"/>
                <a:ea typeface="PMingLiU"/>
                <a:cs typeface="Arial" panose="020B0604020202020204" pitchFamily="34" charset="0"/>
              </a:rPr>
              <a:t>泛化表現 — 您的孩子用以展現知識與技能的方法數量。</a:t>
            </a:r>
          </a:p>
          <a:p>
            <a:pPr>
              <a:lnSpc>
                <a:spcPct val="120000"/>
              </a:lnSpc>
            </a:pPr>
            <a:r>
              <a:rPr lang="zh-TW" sz="800" dirty="0">
                <a:latin typeface="Arial" panose="020B0604020202020204" pitchFamily="34" charset="0"/>
                <a:ea typeface="PMingLiU"/>
                <a:cs typeface="Arial" panose="020B0604020202020204" pitchFamily="34" charset="0"/>
              </a:rPr>
              <a:t>2 - 學生能在多種情境中展現知識與技能，或在此領域中使用多種回應及／或參與方式。</a:t>
            </a:r>
          </a:p>
          <a:p>
            <a:pPr>
              <a:lnSpc>
                <a:spcPct val="120000"/>
              </a:lnSpc>
            </a:pPr>
            <a:r>
              <a:rPr lang="zh-TW" sz="800" dirty="0">
                <a:latin typeface="Arial" panose="020B0604020202020204" pitchFamily="34" charset="0"/>
                <a:ea typeface="PMingLiU"/>
                <a:cs typeface="Arial" panose="020B0604020202020204" pitchFamily="34" charset="0"/>
              </a:rPr>
              <a:t>1 - 學生僅能在單一情境中展現知識與技能，或在此領域中僅使用一種回應及／或參與方式。</a:t>
            </a: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其他資源</a:t>
            </a:r>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ct val="100000"/>
              </a:lnSpc>
              <a:spcBef>
                <a:spcPts val="100"/>
              </a:spcBef>
            </a:pPr>
            <a:r>
              <a:rPr lang="zh-TW">
                <a:solidFill>
                  <a:srgbClr val="FFFFFF"/>
                </a:solidFill>
                <a:latin typeface="Calibri"/>
                <a:ea typeface="PMingLiU"/>
                <a:cs typeface="Calibri"/>
              </a:rPr>
              <a:t>MCAS </a:t>
            </a:r>
            <a:r>
              <a:rPr lang="zh-TW">
                <a:solidFill>
                  <a:srgbClr val="FFFFFF"/>
                </a:solidFill>
                <a:latin typeface="Microsoft JhengHei"/>
                <a:ea typeface="PMingLiU"/>
                <a:cs typeface="Microsoft JhengHei"/>
              </a:rPr>
              <a:t>資源</a:t>
            </a:r>
          </a:p>
        </p:txBody>
      </p:sp>
      <p:pic>
        <p:nvPicPr>
          <p:cNvPr id="9" name="Picture 8" descr="相关链接与信息的截图，指引用户去哪里了解更多关于 MCAS 评估及结果的信息。">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r>
              <a:rPr lang="zh-TW" sz="900">
                <a:latin typeface="Aptos Slab Light" panose="020F05020202040A0204" pitchFamily="34" charset="0"/>
                <a:ea typeface="PMingLiU"/>
                <a:cs typeface="Arial" panose="020B0604020202020204" pitchFamily="34" charset="0"/>
              </a:rPr>
              <a:t>中小学教育部</a:t>
            </a: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15444"/>
          </a:xfrm>
          <a:prstGeom prst="rect">
            <a:avLst/>
          </a:prstGeom>
          <a:noFill/>
          <a:ln>
            <a:noFill/>
          </a:ln>
        </p:spPr>
        <p:txBody>
          <a:bodyPr wrap="square" rtlCol="0">
            <a:spAutoFit/>
          </a:bodyPr>
          <a:lstStyle/>
          <a:p>
            <a:r>
              <a:rPr lang="zh-TW" sz="800" b="1" dirty="0">
                <a:solidFill>
                  <a:srgbClr val="22608F"/>
                </a:solidFill>
                <a:latin typeface="Arial" panose="020B0604020202020204" pitchFamily="34" charset="0"/>
                <a:ea typeface="PMingLiU"/>
                <a:cs typeface="Arial" panose="020B0604020202020204" pitchFamily="34" charset="0"/>
              </a:rPr>
              <a:t>測驗歷史記錄</a:t>
            </a: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215444"/>
          </a:xfrm>
          <a:prstGeom prst="rect">
            <a:avLst/>
          </a:prstGeom>
          <a:solidFill>
            <a:srgbClr val="F9F9F9"/>
          </a:solid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測驗結果</a:t>
            </a: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詳細結果</a:t>
            </a: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zh-TW" sz="800" b="1" u="sng" dirty="0">
                <a:solidFill>
                  <a:srgbClr val="6B6B6B"/>
                </a:solidFill>
                <a:latin typeface="Arial" panose="020B0604020202020204" pitchFamily="34" charset="0"/>
                <a:ea typeface="PMingLiU"/>
                <a:cs typeface="Arial" panose="020B0604020202020204" pitchFamily="34" charset="0"/>
              </a:rPr>
              <a:t>資源</a:t>
            </a: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MCAS 資源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1905" algn="ctr">
              <a:lnSpc>
                <a:spcPct val="100000"/>
              </a:lnSpc>
              <a:spcBef>
                <a:spcPts val="100"/>
              </a:spcBef>
            </a:pPr>
            <a:r>
              <a:rPr lang="zh-TW" dirty="0">
                <a:solidFill>
                  <a:srgbClr val="FFFFFF"/>
                </a:solidFill>
                <a:latin typeface="Microsoft JhengHei"/>
                <a:ea typeface="PMingLiU"/>
                <a:cs typeface="Microsoft JhengHei"/>
              </a:rPr>
              <a:t>按一下 </a:t>
            </a:r>
            <a:r>
              <a:rPr lang="zh-TW" b="1" dirty="0">
                <a:solidFill>
                  <a:srgbClr val="FFFFFF"/>
                </a:solidFill>
                <a:latin typeface="Microsoft JhengHei"/>
                <a:ea typeface="PMingLiU"/>
                <a:cs typeface="Calibri"/>
              </a:rPr>
              <a:t>Resources</a:t>
            </a:r>
            <a:r>
              <a:rPr lang="zh-TW" b="1" dirty="0">
                <a:solidFill>
                  <a:srgbClr val="FFFFFF"/>
                </a:solidFill>
                <a:latin typeface="Microsoft JhengHei"/>
                <a:ea typeface="PMingLiU"/>
                <a:cs typeface="Microsoft JhengHei"/>
              </a:rPr>
              <a:t>（資源）  </a:t>
            </a:r>
            <a:r>
              <a:rPr lang="zh-TW" dirty="0">
                <a:solidFill>
                  <a:srgbClr val="FFFFFF"/>
                </a:solidFill>
                <a:latin typeface="Microsoft JhengHei"/>
                <a:ea typeface="PMingLiU"/>
                <a:cs typeface="Microsoft JhengHei"/>
              </a:rPr>
              <a:t>標籤，查找有關</a:t>
            </a:r>
            <a:r>
              <a:rPr lang="zh-TW" dirty="0">
                <a:solidFill>
                  <a:srgbClr val="FFFFFF"/>
                </a:solidFill>
                <a:cs typeface="Calibri"/>
              </a:rPr>
              <a:t>MCAS </a:t>
            </a:r>
            <a:r>
              <a:rPr lang="zh-TW" dirty="0">
                <a:solidFill>
                  <a:srgbClr val="FFFFFF"/>
                </a:solidFill>
                <a:latin typeface="Microsoft JhengHei"/>
                <a:ea typeface="PMingLiU"/>
                <a:cs typeface="Microsoft JhengHei"/>
              </a:rPr>
              <a:t>考試 的有用資訊，包括不同語言的 學生報告模板。</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30832"/>
          </a:xfrm>
          <a:prstGeom prst="rect">
            <a:avLst/>
          </a:prstGeom>
          <a:solidFill>
            <a:srgbClr val="F9F9F9"/>
          </a:solidFill>
          <a:ln>
            <a:noFill/>
          </a:ln>
        </p:spPr>
        <p:txBody>
          <a:bodyPr wrap="square" rtlCol="0">
            <a:spAutoFit/>
          </a:bodyPr>
          <a:lstStyle/>
          <a:p>
            <a:r>
              <a:rPr lang="zh-TW" sz="900" b="1">
                <a:solidFill>
                  <a:srgbClr val="22608F"/>
                </a:solidFill>
                <a:latin typeface="Arial" panose="020B0604020202020204" pitchFamily="34" charset="0"/>
                <a:ea typeface="PMingLiU"/>
                <a:cs typeface="Arial" panose="020B0604020202020204" pitchFamily="34" charset="0"/>
              </a:rPr>
              <a:t>家庭適用的 MCAS 資源</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zh-TW" sz="800">
                <a:solidFill>
                  <a:schemeClr val="tx1">
                    <a:lumMod val="85000"/>
                    <a:lumOff val="15000"/>
                  </a:schemeClr>
                </a:solidFill>
                <a:latin typeface="Arial" panose="020B0604020202020204" pitchFamily="34" charset="0"/>
                <a:ea typeface="PMingLiU"/>
                <a:cs typeface="Arial" panose="020B0604020202020204" pitchFamily="34" charset="0"/>
              </a:rPr>
              <a:t>請於 DESE 網站查看有關 MCAS 的資源。</a:t>
            </a: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30832"/>
          </a:xfrm>
          <a:prstGeom prst="rect">
            <a:avLst/>
          </a:prstGeom>
          <a:solidFill>
            <a:srgbClr val="F9F9F9"/>
          </a:solidFill>
          <a:ln>
            <a:noFill/>
          </a:ln>
        </p:spPr>
        <p:txBody>
          <a:bodyPr wrap="square" rtlCol="0">
            <a:spAutoFit/>
          </a:bodyPr>
          <a:lstStyle/>
          <a:p>
            <a:r>
              <a:rPr lang="zh-TW" sz="900" b="1">
                <a:solidFill>
                  <a:srgbClr val="22608F"/>
                </a:solidFill>
                <a:latin typeface="Arial" panose="020B0604020202020204" pitchFamily="34" charset="0"/>
                <a:ea typeface="PMingLiU"/>
                <a:cs typeface="Arial" panose="020B0604020202020204" pitchFamily="34" charset="0"/>
              </a:rPr>
              <a:t>已公開的 MCAS 測驗題目與練習測驗</a:t>
            </a: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zh-TW" sz="800">
                <a:solidFill>
                  <a:schemeClr val="tx1">
                    <a:lumMod val="85000"/>
                    <a:lumOff val="15000"/>
                  </a:schemeClr>
                </a:solidFill>
                <a:latin typeface="Arial" panose="020B0604020202020204" pitchFamily="34" charset="0"/>
                <a:ea typeface="PMingLiU"/>
                <a:cs typeface="Arial" panose="020B0604020202020204" pitchFamily="34" charset="0"/>
              </a:rPr>
              <a:t>DESE 會定期公開 MCAS 測驗題目與學生作業。此外，各科目領域均提供練習測驗。</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zh-TW" sz="900" b="1">
                <a:solidFill>
                  <a:srgbClr val="22608F"/>
                </a:solidFill>
                <a:latin typeface="Arial" panose="020B0604020202020204" pitchFamily="34" charset="0"/>
                <a:ea typeface="PMingLiU"/>
                <a:cs typeface="Arial" panose="020B0604020202020204" pitchFamily="34" charset="0"/>
              </a:rPr>
              <a:t>已翻譯的 MCAS 個別學生報告範本</a:t>
            </a: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zh-TW" sz="800">
                <a:solidFill>
                  <a:schemeClr val="tx1">
                    <a:lumMod val="85000"/>
                    <a:lumOff val="15000"/>
                  </a:schemeClr>
                </a:solidFill>
                <a:latin typeface="Arial" panose="020B0604020202020204" pitchFamily="34" charset="0"/>
                <a:ea typeface="PMingLiU"/>
                <a:cs typeface="Arial" panose="020B0604020202020204" pitchFamily="34" charset="0"/>
              </a:rPr>
              <a:t>這些範本呈現報告的英文文字內容（但不包含學生資料），並已翻譯成該州英語學習者最常使用的 15 種第一語言。</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ct val="100000"/>
              </a:lnSpc>
              <a:spcBef>
                <a:spcPts val="100"/>
              </a:spcBef>
            </a:pPr>
            <a:r>
              <a:rPr lang="zh-TW">
                <a:solidFill>
                  <a:srgbClr val="FFFFFF"/>
                </a:solidFill>
                <a:latin typeface="Calibri"/>
                <a:ea typeface="PMingLiU"/>
                <a:cs typeface="Calibri"/>
              </a:rPr>
              <a:t>MCAS-Alt </a:t>
            </a:r>
            <a:r>
              <a:rPr lang="zh-TW">
                <a:solidFill>
                  <a:srgbClr val="FFFFFF"/>
                </a:solidFill>
                <a:latin typeface="Microsoft JhengHei"/>
                <a:ea typeface="PMingLiU"/>
                <a:cs typeface="Microsoft JhengHei"/>
              </a:rPr>
              <a:t>資源</a:t>
            </a:r>
          </a:p>
        </p:txBody>
      </p:sp>
      <p:pic>
        <p:nvPicPr>
          <p:cNvPr id="12" name="Picture 11" descr="相关链接与信息的截图，指引用户去哪里了解更多关于 MCAS Alt 评估及结果的信息。">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 uri="{C183D7F6-B498-43B3-948B-1728B52AA6E4}">
                <adec:decorative xmlns:adec="http://schemas.microsoft.com/office/drawing/2017/decorative" val="1"/>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zh-TW" sz="800" b="1">
                <a:solidFill>
                  <a:srgbClr val="22608F"/>
                </a:solidFill>
                <a:latin typeface="Arial" panose="020B0604020202020204" pitchFamily="34" charset="0"/>
                <a:ea typeface="PMingLiU"/>
                <a:cs typeface="Arial" panose="020B0604020202020204" pitchFamily="34" charset="0"/>
              </a:rPr>
              <a:t>En Espanol</a:t>
            </a: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r>
              <a:rPr lang="zh-TW" sz="900">
                <a:latin typeface="Aptos Slab Light" panose="020F05020202040A0204" pitchFamily="34" charset="0"/>
                <a:ea typeface="PMingLiU"/>
                <a:cs typeface="Arial" panose="020B0604020202020204" pitchFamily="34" charset="0"/>
              </a:rPr>
              <a:t>中小学教育部</a:t>
            </a: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215444"/>
          </a:xfrm>
          <a:prstGeom prst="rect">
            <a:avLst/>
          </a:prstGeom>
          <a:no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測驗歷史記錄</a:t>
            </a: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215444"/>
          </a:xfrm>
          <a:prstGeom prst="rect">
            <a:avLst/>
          </a:prstGeom>
          <a:solidFill>
            <a:srgbClr val="F9F9F9"/>
          </a:solidFill>
          <a:ln>
            <a:noFill/>
          </a:ln>
        </p:spPr>
        <p:txBody>
          <a:bodyPr wrap="square" rtlCol="0">
            <a:spAutoFit/>
          </a:bodyPr>
          <a:lstStyle/>
          <a:p>
            <a:r>
              <a:rPr lang="zh-TW" sz="800" b="1">
                <a:solidFill>
                  <a:srgbClr val="22608F"/>
                </a:solidFill>
                <a:latin typeface="Arial" panose="020B0604020202020204" pitchFamily="34" charset="0"/>
                <a:ea typeface="PMingLiU"/>
                <a:cs typeface="Arial" panose="020B0604020202020204" pitchFamily="34" charset="0"/>
              </a:rPr>
              <a:t>測驗結果</a:t>
            </a: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zh-TW" sz="800" b="1" u="sng">
                <a:solidFill>
                  <a:srgbClr val="6B6B6B"/>
                </a:solidFill>
                <a:latin typeface="Arial" panose="020B0604020202020204" pitchFamily="34" charset="0"/>
                <a:ea typeface="PMingLiU"/>
                <a:cs typeface="Arial" panose="020B0604020202020204" pitchFamily="34" charset="0"/>
              </a:rPr>
              <a:t>資源</a:t>
            </a: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r>
              <a:rPr lang="zh-TW" sz="1050" dirty="0">
                <a:solidFill>
                  <a:schemeClr val="tx1">
                    <a:lumMod val="85000"/>
                    <a:lumOff val="15000"/>
                  </a:schemeClr>
                </a:solidFill>
                <a:latin typeface="Arial" panose="020B0604020202020204" pitchFamily="34" charset="0"/>
                <a:ea typeface="PMingLiU"/>
                <a:cs typeface="Arial" panose="020B0604020202020204" pitchFamily="34" charset="0"/>
              </a:rPr>
              <a:t>MCAS-Alt 資源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068033" cy="230832"/>
          </a:xfrm>
          <a:prstGeom prst="rect">
            <a:avLst/>
          </a:prstGeom>
          <a:solidFill>
            <a:srgbClr val="F9F9F9"/>
          </a:solidFill>
          <a:ln>
            <a:noFill/>
          </a:ln>
        </p:spPr>
        <p:txBody>
          <a:bodyPr wrap="square" rtlCol="0">
            <a:spAutoFit/>
          </a:bodyPr>
          <a:lstStyle/>
          <a:p>
            <a:r>
              <a:rPr lang="zh-TW" sz="900" b="1">
                <a:solidFill>
                  <a:srgbClr val="22608F"/>
                </a:solidFill>
                <a:latin typeface="Arial" panose="020B0604020202020204" pitchFamily="34" charset="0"/>
                <a:ea typeface="PMingLiU"/>
                <a:cs typeface="Arial" panose="020B0604020202020204" pitchFamily="34" charset="0"/>
              </a:rPr>
              <a:t>家庭適用的 MCAS-Alt 資源</a:t>
            </a: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zh-TW" sz="800">
                <a:solidFill>
                  <a:schemeClr val="tx1">
                    <a:lumMod val="85000"/>
                    <a:lumOff val="15000"/>
                  </a:schemeClr>
                </a:solidFill>
                <a:latin typeface="Arial" panose="020B0604020202020204" pitchFamily="34" charset="0"/>
                <a:ea typeface="PMingLiU"/>
                <a:cs typeface="Arial" panose="020B0604020202020204" pitchFamily="34" charset="0"/>
              </a:rPr>
              <a:t>請於 DESE 網站查看有關 MCAS-Alt 的資源。</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zh-TW" sz="900" b="1">
                <a:solidFill>
                  <a:srgbClr val="22608F"/>
                </a:solidFill>
                <a:latin typeface="Arial" panose="020B0604020202020204" pitchFamily="34" charset="0"/>
                <a:ea typeface="PMingLiU"/>
                <a:cs typeface="Arial" panose="020B0604020202020204" pitchFamily="34" charset="0"/>
              </a:rPr>
              <a:t>已翻譯的 MCAS-Alt 個別學生報告範本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zh-TW" sz="800">
                <a:solidFill>
                  <a:schemeClr val="tx1">
                    <a:lumMod val="85000"/>
                    <a:lumOff val="15000"/>
                  </a:schemeClr>
                </a:solidFill>
                <a:latin typeface="Arial" panose="020B0604020202020204" pitchFamily="34" charset="0"/>
                <a:ea typeface="PMingLiU"/>
                <a:cs typeface="Arial" panose="020B0604020202020204" pitchFamily="34" charset="0"/>
              </a:rPr>
              <a:t>這些範本呈現報告的英文文字內容（但不包含學生資料），並已翻譯成該州英語學習者最常使用的 15 種第一語言。</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6EAD18C-497F-B985-0BF9-031C5B3AA930}"/>
              </a:ext>
              <a:ext uri="{C183D7F6-B498-43B3-948B-1728B52AA6E4}">
                <adec:decorative xmlns:adec="http://schemas.microsoft.com/office/drawing/2017/decorative" val="1"/>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zh-TW" sz="800" b="1">
                <a:solidFill>
                  <a:srgbClr val="22608F"/>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43919"/>
            <a:ext cx="12086042"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入門指南：首次使用者（續）</a:t>
            </a:r>
          </a:p>
        </p:txBody>
      </p:sp>
      <p:pic>
        <p:nvPicPr>
          <p:cNvPr id="7" name="Picture 6" descr="一张截图，显示如何通过输入您的电子邮件地址、创建密码以及勾选表示您已阅读并同意屏幕上隐私协议的复选框来创建您的家庭门户账户。">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430887"/>
          </a:xfrm>
          <a:prstGeom prst="rect">
            <a:avLst/>
          </a:prstGeom>
          <a:noFill/>
          <a:ln>
            <a:noFill/>
          </a:ln>
        </p:spPr>
        <p:txBody>
          <a:bodyPr wrap="square" rtlCol="0">
            <a:spAutoFit/>
          </a:bodyPr>
          <a:lstStyle/>
          <a:p>
            <a:r>
              <a:rPr lang="zh-TW" sz="1100" dirty="0">
                <a:latin typeface="Aptos Slab Light" panose="020F05020202040A0204" pitchFamily="34" charset="0"/>
                <a:ea typeface="PMingLiU"/>
                <a:cs typeface="Arial" panose="020B0604020202020204" pitchFamily="34" charset="0"/>
              </a:rPr>
              <a:t>中小学教育部</a:t>
            </a: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zh-TW" sz="1050" b="1" i="1" dirty="0">
                <a:solidFill>
                  <a:srgbClr val="224781"/>
                </a:solidFill>
                <a:latin typeface="Arial" panose="020B0604020202020204" pitchFamily="34" charset="0"/>
                <a:ea typeface="PMingLiU"/>
                <a:cs typeface="Arial" panose="020B0604020202020204" pitchFamily="34" charset="0"/>
              </a:rPr>
              <a:t>登入以查看您學生的 MCAS 成績</a:t>
            </a: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1870243" cy="338554"/>
          </a:xfrm>
          <a:prstGeom prst="rect">
            <a:avLst/>
          </a:prstGeom>
          <a:solidFill>
            <a:srgbClr val="F9F9F9"/>
          </a:solidFill>
          <a:ln>
            <a:noFill/>
          </a:ln>
        </p:spPr>
        <p:txBody>
          <a:bodyPr wrap="square" rtlCol="0">
            <a:spAutoFit/>
          </a:bodyPr>
          <a:lstStyle/>
          <a:p>
            <a:r>
              <a:rPr lang="zh-TW" sz="1600" dirty="0">
                <a:solidFill>
                  <a:srgbClr val="224781"/>
                </a:solidFill>
                <a:latin typeface="Arial" panose="020B0604020202020204" pitchFamily="34" charset="0"/>
                <a:ea typeface="PMingLiU"/>
                <a:cs typeface="Arial" panose="020B0604020202020204" pitchFamily="34" charset="0"/>
              </a:rPr>
              <a:t>初次使用者</a:t>
            </a: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zh-TW" sz="1000" dirty="0">
                <a:solidFill>
                  <a:schemeClr val="bg2">
                    <a:lumMod val="25000"/>
                  </a:schemeClr>
                </a:solidFill>
                <a:latin typeface="Arial" panose="020B0604020202020204" pitchFamily="34" charset="0"/>
                <a:ea typeface="PMingLiU"/>
                <a:cs typeface="Arial" panose="020B0604020202020204" pitchFamily="34" charset="0"/>
              </a:rPr>
              <a:t>請輸入電子郵件和密碼進行註冊。</a:t>
            </a:r>
          </a:p>
          <a:p>
            <a:r>
              <a:rPr lang="zh-TW" sz="1000" dirty="0">
                <a:solidFill>
                  <a:schemeClr val="bg2">
                    <a:lumMod val="25000"/>
                  </a:schemeClr>
                </a:solidFill>
                <a:latin typeface="Arial" panose="020B0604020202020204" pitchFamily="34" charset="0"/>
                <a:ea typeface="PMingLiU"/>
                <a:cs typeface="Arial" panose="020B0604020202020204" pitchFamily="34" charset="0"/>
              </a:rPr>
              <a:t>您將在日後登入時使用此電子郵件和密碼。 </a:t>
            </a: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84300" marR="5080" indent="-1372235">
              <a:lnSpc>
                <a:spcPts val="2090"/>
              </a:lnSpc>
              <a:spcBef>
                <a:spcPts val="225"/>
              </a:spcBef>
            </a:pPr>
            <a:r>
              <a:rPr lang="zh-TW">
                <a:solidFill>
                  <a:srgbClr val="FFFFFF"/>
                </a:solidFill>
                <a:latin typeface="Microsoft JhengHei"/>
                <a:ea typeface="PMingLiU"/>
                <a:cs typeface="Microsoft JhengHei"/>
              </a:rPr>
              <a:t>使用您的</a:t>
            </a:r>
            <a:r>
              <a:rPr lang="zh-TW" b="1">
                <a:solidFill>
                  <a:srgbClr val="FFFFFF"/>
                </a:solidFill>
                <a:latin typeface="Microsoft JhengHei"/>
                <a:ea typeface="PMingLiU"/>
                <a:cs typeface="Microsoft JhengHei"/>
              </a:rPr>
              <a:t>電子郵件地址</a:t>
            </a:r>
            <a:r>
              <a:rPr lang="zh-TW">
                <a:solidFill>
                  <a:srgbClr val="FFFFFF"/>
                </a:solidFill>
                <a:latin typeface="Microsoft JhengHei"/>
                <a:ea typeface="PMingLiU"/>
                <a:cs typeface="Microsoft JhengHei"/>
              </a:rPr>
              <a:t>和</a:t>
            </a:r>
            <a:r>
              <a:rPr lang="zh-TW" b="1">
                <a:solidFill>
                  <a:srgbClr val="FFFFFF"/>
                </a:solidFill>
                <a:latin typeface="Microsoft JhengHei"/>
                <a:ea typeface="PMingLiU"/>
                <a:cs typeface="Microsoft JhengHei"/>
              </a:rPr>
              <a:t>密碼</a:t>
            </a:r>
            <a:r>
              <a:rPr lang="zh-TW">
                <a:solidFill>
                  <a:srgbClr val="FFFFFF"/>
                </a:solidFill>
                <a:latin typeface="Microsoft JhengHei"/>
                <a:ea typeface="PMingLiU"/>
                <a:cs typeface="Microsoft JhengHei"/>
              </a:rPr>
              <a:t>建立 帳戶。</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您的電子郵件：</a:t>
            </a: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輸入您的電子郵件</a:t>
            </a: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230832"/>
          </a:xfrm>
          <a:prstGeom prst="rect">
            <a:avLst/>
          </a:prstGeom>
          <a:solidFill>
            <a:srgbClr val="F9F9F9"/>
          </a:solidFill>
          <a:ln>
            <a:solidFill>
              <a:srgbClr val="F9F9F9"/>
            </a:solid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確認電子郵件：</a:t>
            </a: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確認電子郵件</a:t>
            </a: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zh-TW" sz="900" b="1" dirty="0">
                <a:solidFill>
                  <a:schemeClr val="bg2">
                    <a:lumMod val="25000"/>
                  </a:schemeClr>
                </a:solidFill>
                <a:latin typeface="Arial" panose="020B0604020202020204" pitchFamily="34" charset="0"/>
                <a:ea typeface="PMingLiU"/>
                <a:cs typeface="Arial" panose="020B0604020202020204" pitchFamily="34" charset="0"/>
              </a:rPr>
              <a:t>密碼：</a:t>
            </a: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輸入您的密碼</a:t>
            </a: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r>
              <a:rPr lang="zh-TW" sz="700" dirty="0">
                <a:solidFill>
                  <a:schemeClr val="bg2">
                    <a:lumMod val="25000"/>
                  </a:schemeClr>
                </a:solidFill>
                <a:latin typeface="Arial" panose="020B0604020202020204" pitchFamily="34" charset="0"/>
                <a:ea typeface="PMingLiU"/>
                <a:cs typeface="Arial" panose="020B0604020202020204" pitchFamily="34" charset="0"/>
              </a:rPr>
              <a:t>必須至少包含 8 個字元，且包括：1 個大寫字母，1 個數字、1 個小寫字母和 1 個特殊字元。 </a:t>
            </a: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我已閱讀並同意隱私協議。</a:t>
            </a: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ts val="2125"/>
              </a:lnSpc>
              <a:spcBef>
                <a:spcPts val="100"/>
              </a:spcBef>
            </a:pPr>
            <a:r>
              <a:rPr lang="zh-TW">
                <a:solidFill>
                  <a:srgbClr val="FFFFFF"/>
                </a:solidFill>
                <a:latin typeface="Microsoft JhengHei"/>
                <a:ea typeface="PMingLiU"/>
                <a:cs typeface="Microsoft JhengHei"/>
              </a:rPr>
              <a:t>閱讀隱私協議。勾選複選框，然</a:t>
            </a:r>
          </a:p>
          <a:p>
            <a:pPr marL="133985">
              <a:lnSpc>
                <a:spcPts val="2125"/>
              </a:lnSpc>
            </a:pPr>
            <a:r>
              <a:rPr lang="zh-TW">
                <a:solidFill>
                  <a:srgbClr val="FFFFFF"/>
                </a:solidFill>
                <a:latin typeface="Microsoft JhengHei"/>
                <a:ea typeface="PMingLiU"/>
                <a:cs typeface="Microsoft JhengHei"/>
              </a:rPr>
              <a:t>後按一下 </a:t>
            </a:r>
            <a:r>
              <a:rPr lang="zh-TW" b="1">
                <a:solidFill>
                  <a:srgbClr val="FFFFFF"/>
                </a:solidFill>
                <a:latin typeface="Microsoft JhengHei"/>
                <a:ea typeface="PMingLiU"/>
                <a:cs typeface="Calibri"/>
              </a:rPr>
              <a:t>Register</a:t>
            </a:r>
            <a:r>
              <a:rPr lang="zh-TW" b="1">
                <a:solidFill>
                  <a:srgbClr val="FFFFFF"/>
                </a:solidFill>
                <a:latin typeface="Microsoft JhengHei"/>
                <a:ea typeface="PMingLiU"/>
                <a:cs typeface="Microsoft JhengHei"/>
              </a:rPr>
              <a:t>（註冊）。</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zh-TW" sz="1000" dirty="0">
                <a:solidFill>
                  <a:srgbClr val="224781"/>
                </a:solidFill>
                <a:latin typeface="Arial" panose="020B0604020202020204" pitchFamily="34" charset="0"/>
                <a:ea typeface="PMingLiU"/>
                <a:cs typeface="Arial" panose="020B0604020202020204" pitchFamily="34" charset="0"/>
              </a:rPr>
              <a:t>取消</a:t>
            </a: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zh-TW" sz="900" dirty="0">
                <a:solidFill>
                  <a:schemeClr val="bg1"/>
                </a:solidFill>
                <a:latin typeface="Arial" panose="020B0604020202020204" pitchFamily="34" charset="0"/>
                <a:ea typeface="PMingLiU"/>
                <a:cs typeface="Arial" panose="020B0604020202020204" pitchFamily="34" charset="0"/>
              </a:rPr>
              <a:t>註冊</a:t>
            </a: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r>
              <a:rPr lang="zh-TW" sz="1200" dirty="0">
                <a:solidFill>
                  <a:srgbClr val="224781"/>
                </a:solidFill>
                <a:latin typeface="Arial" panose="020B0604020202020204" pitchFamily="34" charset="0"/>
                <a:ea typeface="PMingLiU"/>
                <a:cs typeface="Arial" panose="020B0604020202020204" pitchFamily="34" charset="0"/>
              </a:rPr>
              <a:t>隱私協議</a:t>
            </a: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713313" cy="2365712"/>
          </a:xfrm>
          <a:prstGeom prst="rect">
            <a:avLst/>
          </a:prstGeom>
          <a:solidFill>
            <a:srgbClr val="F9F9F9"/>
          </a:solidFill>
          <a:ln>
            <a:noFill/>
          </a:ln>
        </p:spPr>
        <p:txBody>
          <a:bodyPr wrap="square" rtlCol="0">
            <a:spAutoFit/>
          </a:bodyPr>
          <a:lstStyle/>
          <a:p>
            <a:pPr>
              <a:lnSpc>
                <a:spcPct val="110000"/>
              </a:lnSpc>
            </a:pPr>
            <a:r>
              <a:rPr lang="zh-TW" sz="900" dirty="0">
                <a:solidFill>
                  <a:schemeClr val="bg2">
                    <a:lumMod val="25000"/>
                  </a:schemeClr>
                </a:solidFill>
                <a:latin typeface="Arial" panose="020B0604020202020204" pitchFamily="34" charset="0"/>
                <a:ea typeface="PMingLiU"/>
                <a:cs typeface="Arial" panose="020B0604020202020204" pitchFamily="34" charset="0"/>
              </a:rPr>
              <a:t>MCAS 家庭門戶網站提供安全、在線的渠道，用於查閱學生在州級評估中的表現。本網站旨在供學生的父母或法定監護人使用。未滿 14 歲的人士未獲授權註冊訪問此網站。 </a:t>
            </a:r>
          </a:p>
          <a:p>
            <a:pPr>
              <a:lnSpc>
                <a:spcPct val="110000"/>
              </a:lnSpc>
            </a:pP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zh-TW" sz="900" dirty="0">
                <a:solidFill>
                  <a:schemeClr val="bg2">
                    <a:lumMod val="25000"/>
                  </a:schemeClr>
                </a:solidFill>
                <a:latin typeface="Arial" panose="020B0604020202020204" pitchFamily="34" charset="0"/>
                <a:ea typeface="PMingLiU"/>
                <a:cs typeface="Arial" panose="020B0604020202020204" pitchFamily="34" charset="0"/>
              </a:rPr>
              <a:t>我核實我是該學童的父母或法定監護人，且我擁有獲得我孩子教育資訊的法律權限。 </a:t>
            </a:r>
          </a:p>
          <a:p>
            <a:pPr marL="171450" indent="-171450">
              <a:lnSpc>
                <a:spcPct val="110000"/>
              </a:lnSpc>
              <a:buFont typeface="Arial" panose="020B0604020202020204" pitchFamily="34" charset="0"/>
              <a:buChar char="•"/>
            </a:pPr>
            <a:r>
              <a:rPr lang="zh-TW" sz="900" dirty="0">
                <a:solidFill>
                  <a:schemeClr val="bg2">
                    <a:lumMod val="25000"/>
                  </a:schemeClr>
                </a:solidFill>
                <a:latin typeface="Arial" panose="020B0604020202020204" pitchFamily="34" charset="0"/>
                <a:ea typeface="PMingLiU"/>
                <a:cs typeface="Arial" panose="020B0604020202020204" pitchFamily="34" charset="0"/>
              </a:rPr>
              <a:t>我保證，若因任何問題導致需要變更學生檔案的訪問權限，我會通知學生所在的學校。我也理解麻薩諸塞州中小學教育廳 </a:t>
            </a: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230832"/>
          </a:xfrm>
          <a:prstGeom prst="rect">
            <a:avLst/>
          </a:prstGeom>
          <a:noFill/>
          <a:ln>
            <a:noFill/>
          </a:ln>
        </p:spPr>
        <p:txBody>
          <a:bodyPr wrap="square" rtlCol="0">
            <a:spAutoFit/>
          </a:bodyPr>
          <a:lstStyle/>
          <a:p>
            <a:r>
              <a:rPr lang="zh-TW" sz="900" dirty="0">
                <a:solidFill>
                  <a:srgbClr val="224781"/>
                </a:solidFill>
                <a:latin typeface="Arial" panose="020B0604020202020204" pitchFamily="34" charset="0"/>
                <a:ea typeface="PMingLiU"/>
                <a:cs typeface="Arial" panose="020B0604020202020204" pitchFamily="34" charset="0"/>
              </a:rPr>
              <a:t>使用條款</a:t>
            </a: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230832"/>
          </a:xfrm>
          <a:prstGeom prst="rect">
            <a:avLst/>
          </a:prstGeom>
          <a:noFill/>
          <a:ln>
            <a:noFill/>
          </a:ln>
        </p:spPr>
        <p:txBody>
          <a:bodyPr wrap="square" rtlCol="0">
            <a:spAutoFit/>
          </a:bodyPr>
          <a:lstStyle/>
          <a:p>
            <a:r>
              <a:rPr lang="zh-TW" sz="900" dirty="0">
                <a:solidFill>
                  <a:srgbClr val="224781"/>
                </a:solidFill>
                <a:latin typeface="Arial" panose="020B0604020202020204" pitchFamily="34" charset="0"/>
                <a:ea typeface="PMingLiU"/>
                <a:cs typeface="Arial" panose="020B0604020202020204" pitchFamily="34" charset="0"/>
              </a:rPr>
              <a:t>隱私權政策</a:t>
            </a: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550662" y="6219696"/>
            <a:ext cx="1079853" cy="230832"/>
          </a:xfrm>
          <a:prstGeom prst="rect">
            <a:avLst/>
          </a:prstGeom>
          <a:noFill/>
          <a:ln>
            <a:noFill/>
          </a:ln>
        </p:spPr>
        <p:txBody>
          <a:bodyPr wrap="square" rtlCol="0">
            <a:spAutoFit/>
          </a:bodyPr>
          <a:lstStyle/>
          <a:p>
            <a:r>
              <a:rPr lang="zh-TW" sz="900" i="1" dirty="0">
                <a:solidFill>
                  <a:srgbClr val="224781"/>
                </a:solidFill>
                <a:latin typeface="Arial" panose="020B0604020202020204" pitchFamily="34" charset="0"/>
                <a:ea typeface="PMingLiU"/>
                <a:cs typeface="Arial" panose="020B0604020202020204" pitchFamily="34" charset="0"/>
              </a:rPr>
              <a:t>供技術支持</a:t>
            </a: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C9E1F3-6BFA-8BCC-4EAB-112AFAC1273B}"/>
              </a:ext>
              <a:ext uri="{C183D7F6-B498-43B3-948B-1728B52AA6E4}">
                <adec:decorative xmlns:adec="http://schemas.microsoft.com/office/drawing/2017/decorative" val="1"/>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zh-TW" sz="900" dirty="0">
                <a:solidFill>
                  <a:srgbClr val="224781"/>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入門指南：回訪使用者</a:t>
            </a:r>
          </a:p>
        </p:txBody>
      </p:sp>
      <p:pic>
        <p:nvPicPr>
          <p:cNvPr id="4" name="Picture 3" descr="MCAS 家庭门户主页的截图，高亮显示了老用户可以使用其电子邮件地址和密码登录门户的位置。">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zh-TW" sz="1200" dirty="0">
                <a:latin typeface="Aptos Slab Light" panose="020F05020202040A0204" pitchFamily="34" charset="0"/>
                <a:ea typeface="PMingLiU"/>
                <a:cs typeface="Arial" panose="020B0604020202020204" pitchFamily="34" charset="0"/>
              </a:rPr>
              <a:t>中小学教育部</a:t>
            </a: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zh-TW" sz="1100" b="1" i="1" dirty="0">
                <a:solidFill>
                  <a:srgbClr val="224781"/>
                </a:solidFill>
                <a:latin typeface="Arial" panose="020B0604020202020204" pitchFamily="34" charset="0"/>
                <a:ea typeface="PMingLiU"/>
                <a:cs typeface="Arial" panose="020B0604020202020204" pitchFamily="34" charset="0"/>
              </a:rPr>
              <a:t>登入以查看您學生的 MCAS 成績</a:t>
            </a: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1870243" cy="369332"/>
          </a:xfrm>
          <a:prstGeom prst="rect">
            <a:avLst/>
          </a:prstGeom>
          <a:solidFill>
            <a:srgbClr val="F9F9F9"/>
          </a:solidFill>
          <a:ln>
            <a:solidFill>
              <a:srgbClr val="F9F9F9"/>
            </a:solidFill>
          </a:ln>
        </p:spPr>
        <p:txBody>
          <a:bodyPr wrap="square" rtlCol="0">
            <a:spAutoFit/>
          </a:bodyPr>
          <a:lstStyle/>
          <a:p>
            <a:r>
              <a:rPr lang="zh-TW">
                <a:solidFill>
                  <a:schemeClr val="bg2">
                    <a:lumMod val="25000"/>
                  </a:schemeClr>
                </a:solidFill>
                <a:latin typeface="Arial" panose="020B0604020202020204" pitchFamily="34" charset="0"/>
                <a:ea typeface="PMingLiU"/>
                <a:cs typeface="Arial" panose="020B0604020202020204" pitchFamily="34" charset="0"/>
              </a:rPr>
              <a:t>初次使用者</a:t>
            </a: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請輸入您學生的註冊碼和出生日期。</a:t>
            </a: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zh-TW" sz="1100" b="1" dirty="0">
                <a:solidFill>
                  <a:schemeClr val="bg2">
                    <a:lumMod val="25000"/>
                  </a:schemeClr>
                </a:solidFill>
                <a:latin typeface="Arial" panose="020B0604020202020204" pitchFamily="34" charset="0"/>
                <a:ea typeface="PMingLiU"/>
                <a:cs typeface="Arial" panose="020B0604020202020204" pitchFamily="34" charset="0"/>
              </a:rPr>
              <a:t>註冊碼：</a:t>
            </a: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12 位字元的註冊碼</a:t>
            </a: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zh-TW" sz="1100" b="1" dirty="0">
                <a:solidFill>
                  <a:schemeClr val="bg2">
                    <a:lumMod val="25000"/>
                  </a:schemeClr>
                </a:solidFill>
                <a:latin typeface="Arial" panose="020B0604020202020204" pitchFamily="34" charset="0"/>
                <a:ea typeface="PMingLiU"/>
                <a:cs typeface="Arial" panose="020B0604020202020204" pitchFamily="34" charset="0"/>
              </a:rPr>
              <a:t>出生日期：</a:t>
            </a: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MM</a:t>
            </a: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DD</a:t>
            </a: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YY</a:t>
            </a: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我的註冊碼在哪裡？</a:t>
            </a:r>
            <a:br>
              <a:rPr lang="zh-TW" sz="1050" dirty="0">
                <a:solidFill>
                  <a:srgbClr val="224781"/>
                </a:solidFill>
                <a:latin typeface="Arial" panose="020B0604020202020204" pitchFamily="34" charset="0"/>
                <a:ea typeface="PMingLiU"/>
                <a:cs typeface="Arial" panose="020B0604020202020204" pitchFamily="34" charset="0"/>
              </a:rPr>
            </a:br>
            <a:r>
              <a:rPr lang="zh-TW" sz="1050" dirty="0">
                <a:solidFill>
                  <a:srgbClr val="224781"/>
                </a:solidFill>
                <a:latin typeface="Arial" panose="020B0604020202020204" pitchFamily="34" charset="0"/>
                <a:ea typeface="PMingLiU"/>
                <a:cs typeface="Arial" panose="020B0604020202020204" pitchFamily="34" charset="0"/>
              </a:rPr>
              <a:t>家庭資源</a:t>
            </a: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zh-TW" sz="1000" b="1" dirty="0">
                <a:solidFill>
                  <a:schemeClr val="bg1"/>
                </a:solidFill>
                <a:latin typeface="Arial" panose="020B0604020202020204" pitchFamily="34" charset="0"/>
                <a:ea typeface="PMingLiU"/>
                <a:cs typeface="Arial" panose="020B0604020202020204" pitchFamily="34" charset="0"/>
              </a:rPr>
              <a:t>前往</a:t>
            </a: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635033" y="1951771"/>
            <a:ext cx="1870243" cy="369332"/>
          </a:xfrm>
          <a:prstGeom prst="rect">
            <a:avLst/>
          </a:prstGeom>
          <a:noFill/>
          <a:ln>
            <a:noFill/>
          </a:ln>
        </p:spPr>
        <p:txBody>
          <a:bodyPr wrap="square" rtlCol="0">
            <a:spAutoFit/>
          </a:bodyPr>
          <a:lstStyle/>
          <a:p>
            <a:r>
              <a:rPr lang="zh-TW" dirty="0">
                <a:solidFill>
                  <a:schemeClr val="bg2">
                    <a:lumMod val="25000"/>
                  </a:schemeClr>
                </a:solidFill>
                <a:latin typeface="Arial" panose="020B0604020202020204" pitchFamily="34" charset="0"/>
                <a:ea typeface="PMingLiU"/>
                <a:cs typeface="Arial" panose="020B0604020202020204" pitchFamily="34" charset="0"/>
              </a:rPr>
              <a:t>已註冊用戶</a:t>
            </a: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請輸入您的電子郵件和密碼。</a:t>
            </a: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zh-TW" sz="1050" b="1" dirty="0">
                <a:solidFill>
                  <a:schemeClr val="bg2">
                    <a:lumMod val="25000"/>
                  </a:schemeClr>
                </a:solidFill>
                <a:latin typeface="Arial" panose="020B0604020202020204" pitchFamily="34" charset="0"/>
                <a:ea typeface="PMingLiU"/>
                <a:cs typeface="Arial" panose="020B0604020202020204" pitchFamily="34" charset="0"/>
              </a:rPr>
              <a:t>電子郵件：</a:t>
            </a: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7" y="3382811"/>
            <a:ext cx="1472189" cy="261610"/>
          </a:xfrm>
          <a:prstGeom prst="rect">
            <a:avLst/>
          </a:prstGeom>
          <a:solidFill>
            <a:srgbClr val="FFFFFF"/>
          </a:solidFill>
          <a:ln>
            <a:noFill/>
          </a:ln>
        </p:spPr>
        <p:txBody>
          <a:bodyPr wrap="square" rtlCol="0">
            <a:spAutoFit/>
          </a:bodyPr>
          <a:lstStyle/>
          <a:p>
            <a:r>
              <a:rPr lang="zh-TW" sz="1100" dirty="0">
                <a:solidFill>
                  <a:schemeClr val="bg2">
                    <a:lumMod val="25000"/>
                  </a:schemeClr>
                </a:solidFill>
                <a:latin typeface="Arial" panose="020B0604020202020204" pitchFamily="34" charset="0"/>
                <a:ea typeface="PMingLiU"/>
                <a:cs typeface="Arial" panose="020B0604020202020204" pitchFamily="34" charset="0"/>
              </a:rPr>
              <a:t>輸入您的電子郵件</a:t>
            </a:r>
          </a:p>
        </p:txBody>
      </p:sp>
      <p:sp>
        <p:nvSpPr>
          <p:cNvPr id="3" name="Rounded Rectangular Callout 9" descr="Family Portal 首頁的螢幕截圖，供回訪使用者登入入口網站。">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algn="ctr">
              <a:lnSpc>
                <a:spcPct val="98400"/>
              </a:lnSpc>
              <a:spcBef>
                <a:spcPts val="135"/>
              </a:spcBef>
            </a:pPr>
            <a:r>
              <a:rPr lang="zh-TW" b="1" dirty="0">
                <a:solidFill>
                  <a:srgbClr val="FFFFFF"/>
                </a:solidFill>
                <a:latin typeface="Microsoft JhengHei"/>
                <a:ea typeface="PMingLiU"/>
                <a:cs typeface="Microsoft JhengHei"/>
              </a:rPr>
              <a:t>回訪使用者：</a:t>
            </a:r>
            <a:r>
              <a:rPr lang="zh-TW" dirty="0">
                <a:solidFill>
                  <a:srgbClr val="FFFFFF"/>
                </a:solidFill>
                <a:latin typeface="Microsoft JhengHei"/>
                <a:ea typeface="PMingLiU"/>
                <a:cs typeface="Microsoft JhengHei"/>
              </a:rPr>
              <a:t>輸入您註冊時使 用的電子郵件地址和密碼，然 後按一下 </a:t>
            </a:r>
            <a:r>
              <a:rPr lang="zh-TW" b="1" dirty="0">
                <a:solidFill>
                  <a:srgbClr val="FFFFFF"/>
                </a:solidFill>
                <a:latin typeface="Microsoft JhengHei"/>
                <a:ea typeface="PMingLiU"/>
                <a:cs typeface="Calibri"/>
              </a:rPr>
              <a:t>Log In</a:t>
            </a:r>
            <a:r>
              <a:rPr lang="zh-TW" b="1" dirty="0">
                <a:solidFill>
                  <a:srgbClr val="FFFFFF"/>
                </a:solidFill>
                <a:latin typeface="Microsoft JhengHei"/>
                <a:ea typeface="PMingLiU"/>
                <a:cs typeface="Microsoft JhengHei"/>
              </a:rPr>
              <a:t>（登入）</a:t>
            </a:r>
            <a:r>
              <a:rPr lang="zh-TW" dirty="0">
                <a:solidFill>
                  <a:srgbClr val="FFFFFF"/>
                </a:solidFill>
                <a:latin typeface="Microsoft JhengHei"/>
                <a:ea typeface="PMingLiU"/>
                <a:cs typeface="Microsoft JhengHei"/>
              </a:rPr>
              <a:t>。</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zh-TW" sz="1050" b="1" dirty="0">
                <a:solidFill>
                  <a:schemeClr val="bg2">
                    <a:lumMod val="25000"/>
                  </a:schemeClr>
                </a:solidFill>
                <a:latin typeface="Arial" panose="020B0604020202020204" pitchFamily="34" charset="0"/>
                <a:ea typeface="PMingLiU"/>
                <a:cs typeface="Arial" panose="020B0604020202020204" pitchFamily="34" charset="0"/>
              </a:rPr>
              <a:t>密碼：</a:t>
            </a: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rtlCol="0">
            <a:spAutoFit/>
          </a:bodyPr>
          <a:lstStyle/>
          <a:p>
            <a:r>
              <a:rPr lang="zh-TW" sz="1050" dirty="0">
                <a:solidFill>
                  <a:schemeClr val="bg2">
                    <a:lumMod val="25000"/>
                  </a:schemeClr>
                </a:solidFill>
                <a:latin typeface="Arial" panose="020B0604020202020204" pitchFamily="34" charset="0"/>
                <a:ea typeface="PMingLiU"/>
                <a:cs typeface="Arial" panose="020B0604020202020204" pitchFamily="34" charset="0"/>
              </a:rPr>
              <a:t>輸入您的密碼</a:t>
            </a: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忘記密碼？</a:t>
            </a: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zh-TW" sz="1000" b="1" dirty="0">
                <a:solidFill>
                  <a:schemeClr val="bg1"/>
                </a:solidFill>
                <a:latin typeface="Arial" panose="020B0604020202020204" pitchFamily="34" charset="0"/>
                <a:ea typeface="PMingLiU"/>
                <a:cs typeface="Arial" panose="020B0604020202020204" pitchFamily="34" charset="0"/>
              </a:rPr>
              <a:t>登入</a:t>
            </a: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253916"/>
          </a:xfrm>
          <a:prstGeom prst="rect">
            <a:avLst/>
          </a:prstGeom>
          <a:noFill/>
          <a:ln>
            <a:no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使用條款</a:t>
            </a: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253916"/>
          </a:xfrm>
          <a:prstGeom prst="rect">
            <a:avLst/>
          </a:prstGeom>
          <a:noFill/>
          <a:ln>
            <a:no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隱私權政策</a:t>
            </a: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6031812" y="6132515"/>
            <a:ext cx="1079853" cy="253916"/>
          </a:xfrm>
          <a:prstGeom prst="rect">
            <a:avLst/>
          </a:prstGeom>
          <a:noFill/>
          <a:ln>
            <a:noFill/>
          </a:ln>
        </p:spPr>
        <p:txBody>
          <a:bodyPr wrap="square" rtlCol="0">
            <a:spAutoFit/>
          </a:bodyPr>
          <a:lstStyle/>
          <a:p>
            <a:r>
              <a:rPr lang="zh-TW" sz="1050" i="1">
                <a:solidFill>
                  <a:srgbClr val="224781"/>
                </a:solidFill>
                <a:latin typeface="Arial" panose="020B0604020202020204" pitchFamily="34" charset="0"/>
                <a:ea typeface="PMingLiU"/>
                <a:cs typeface="Arial" panose="020B0604020202020204" pitchFamily="34" charset="0"/>
              </a:rPr>
              <a:t>供技術支持</a:t>
            </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863883-2F20-7001-E9BB-832F5AF28611}"/>
              </a:ext>
              <a:ext uri="{C183D7F6-B498-43B3-948B-1728B52AA6E4}">
                <adec:decorative xmlns:adec="http://schemas.microsoft.com/office/drawing/2017/decorative" val="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zh-TW" sz="1000">
                <a:solidFill>
                  <a:srgbClr val="224781"/>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入門指南：查看西班牙文版本</a:t>
            </a:r>
          </a:p>
        </p:txBody>
      </p:sp>
      <p:pic>
        <p:nvPicPr>
          <p:cNvPr id="9" name="Picture 8" descr="家庭门户主页的截图，高亮显示了用户可以选择“En Español”以西班牙语查看 MCAS 家庭门户的位置。">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400110"/>
          </a:xfrm>
          <a:prstGeom prst="rect">
            <a:avLst/>
          </a:prstGeom>
          <a:noFill/>
          <a:ln>
            <a:noFill/>
          </a:ln>
        </p:spPr>
        <p:txBody>
          <a:bodyPr wrap="square" rtlCol="0">
            <a:spAutoFit/>
          </a:bodyPr>
          <a:lstStyle/>
          <a:p>
            <a:r>
              <a:rPr lang="zh-TW" sz="1000" dirty="0">
                <a:latin typeface="Aptos Slab Light" panose="020F05020202040A0204" pitchFamily="34" charset="0"/>
                <a:ea typeface="PMingLiU"/>
                <a:cs typeface="Arial" panose="020B0604020202020204" pitchFamily="34" charset="0"/>
              </a:rPr>
              <a:t>中小学教育部</a:t>
            </a:r>
          </a:p>
        </p:txBody>
      </p:sp>
      <p:sp>
        <p:nvSpPr>
          <p:cNvPr id="14" name="TextBox 13">
            <a:extLst>
              <a:ext uri="{FF2B5EF4-FFF2-40B4-BE49-F238E27FC236}">
                <a16:creationId xmlns:a16="http://schemas.microsoft.com/office/drawing/2014/main" id="{1626AB4C-C2B5-49CC-1ABA-8C92604ADE9D}"/>
              </a:ext>
            </a:extLst>
          </p:cNvPr>
          <p:cNvSpPr txBox="1"/>
          <p:nvPr/>
        </p:nvSpPr>
        <p:spPr>
          <a:xfrm>
            <a:off x="3803515" y="1228703"/>
            <a:ext cx="2033679" cy="369332"/>
          </a:xfrm>
          <a:prstGeom prst="rect">
            <a:avLst/>
          </a:prstGeom>
          <a:solidFill>
            <a:srgbClr val="FFFFFF"/>
          </a:solidFill>
          <a:ln>
            <a:noFill/>
          </a:ln>
        </p:spPr>
        <p:txBody>
          <a:bodyPr wrap="square" rtlCol="0">
            <a:spAutoFit/>
          </a:bodyPr>
          <a:lstStyle/>
          <a:p>
            <a:r>
              <a:rPr lang="zh-TW" sz="900" b="1" i="1" dirty="0">
                <a:solidFill>
                  <a:srgbClr val="224781"/>
                </a:solidFill>
                <a:latin typeface="Arial" panose="020B0604020202020204" pitchFamily="34" charset="0"/>
                <a:ea typeface="PMingLiU"/>
                <a:cs typeface="Arial" panose="020B0604020202020204" pitchFamily="34" charset="0"/>
              </a:rPr>
              <a:t>登入以查看您學生的 MCAS 成績</a:t>
            </a:r>
            <a:endParaRPr lang="en-US" altLang="zh-TW" sz="900" b="1" i="1" dirty="0">
              <a:solidFill>
                <a:srgbClr val="224781"/>
              </a:solidFill>
              <a:latin typeface="Arial" panose="020B0604020202020204" pitchFamily="34" charset="0"/>
              <a:ea typeface="PMingLiU"/>
              <a:cs typeface="Arial" panose="020B0604020202020204" pitchFamily="34" charset="0"/>
            </a:endParaRPr>
          </a:p>
          <a:p>
            <a:endParaRPr lang="zh-TW" sz="900" b="1" i="1" dirty="0">
              <a:solidFill>
                <a:srgbClr val="224781"/>
              </a:solidFill>
              <a:latin typeface="Arial" panose="020B0604020202020204" pitchFamily="34" charset="0"/>
              <a:ea typeface="PMingLiU"/>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r>
              <a:rPr lang="zh-TW" sz="1400" dirty="0">
                <a:solidFill>
                  <a:schemeClr val="bg2">
                    <a:lumMod val="25000"/>
                  </a:schemeClr>
                </a:solidFill>
                <a:latin typeface="Arial" panose="020B0604020202020204" pitchFamily="34" charset="0"/>
                <a:ea typeface="PMingLiU"/>
                <a:cs typeface="Arial" panose="020B0604020202020204" pitchFamily="34" charset="0"/>
              </a:rPr>
              <a:t>初次使用者</a:t>
            </a: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請輸入您學生的註冊碼和出生日期。</a:t>
            </a: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註冊碼：</a:t>
            </a: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zh-TW" sz="900">
                <a:solidFill>
                  <a:schemeClr val="bg2">
                    <a:lumMod val="25000"/>
                  </a:schemeClr>
                </a:solidFill>
                <a:latin typeface="Arial" panose="020B0604020202020204" pitchFamily="34" charset="0"/>
                <a:ea typeface="PMingLiU"/>
                <a:cs typeface="Arial" panose="020B0604020202020204" pitchFamily="34" charset="0"/>
              </a:rPr>
              <a:t>12 位字元的註冊碼</a:t>
            </a: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出生日期：</a:t>
            </a: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MM</a:t>
            </a: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zh-TW" sz="800">
                <a:solidFill>
                  <a:srgbClr val="224781"/>
                </a:solidFill>
                <a:latin typeface="Arial" panose="020B0604020202020204" pitchFamily="34" charset="0"/>
                <a:ea typeface="PMingLiU"/>
                <a:cs typeface="Arial" panose="020B0604020202020204" pitchFamily="34" charset="0"/>
              </a:rPr>
              <a:t>我的註冊碼在哪裡？</a:t>
            </a:r>
            <a:br>
              <a:rPr lang="zh-TW" sz="800">
                <a:solidFill>
                  <a:srgbClr val="224781"/>
                </a:solidFill>
                <a:latin typeface="Arial" panose="020B0604020202020204" pitchFamily="34" charset="0"/>
                <a:ea typeface="PMingLiU"/>
                <a:cs typeface="Arial" panose="020B0604020202020204" pitchFamily="34" charset="0"/>
              </a:rPr>
            </a:br>
            <a:r>
              <a:rPr lang="zh-TW" sz="800">
                <a:solidFill>
                  <a:srgbClr val="224781"/>
                </a:solidFill>
                <a:latin typeface="Arial" panose="020B0604020202020204" pitchFamily="34" charset="0"/>
                <a:ea typeface="PMingLiU"/>
                <a:cs typeface="Arial" panose="020B0604020202020204" pitchFamily="34" charset="0"/>
              </a:rPr>
              <a:t>家庭資源</a:t>
            </a: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rtlCol="0">
            <a:spAutoFit/>
          </a:bodyPr>
          <a:lstStyle/>
          <a:p>
            <a:pPr algn="ctr"/>
            <a:r>
              <a:rPr lang="zh-TW" sz="700" b="1" dirty="0">
                <a:solidFill>
                  <a:schemeClr val="bg1"/>
                </a:solidFill>
                <a:latin typeface="Arial" panose="020B0604020202020204" pitchFamily="34" charset="0"/>
                <a:ea typeface="PMingLiU"/>
                <a:cs typeface="Arial" panose="020B0604020202020204" pitchFamily="34" charset="0"/>
              </a:rPr>
              <a:t>前往</a:t>
            </a: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87747455-C7E7-43B0-97EC-07ED8B7E8D74}"/>
              </a:ext>
              <a:ext uri="{C183D7F6-B498-43B3-948B-1728B52AA6E4}">
                <adec:decorative xmlns:adec="http://schemas.microsoft.com/office/drawing/2017/decorative" val="1"/>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pt-BR" altLang="zh-TW" sz="900" dirty="0">
                <a:solidFill>
                  <a:schemeClr val="bg2">
                    <a:lumMod val="25000"/>
                  </a:schemeClr>
                </a:solidFill>
                <a:latin typeface="Arial" panose="020B0604020202020204" pitchFamily="34" charset="0"/>
                <a:ea typeface="PMingLiU"/>
                <a:cs typeface="Arial" panose="020B0604020202020204" pitchFamily="34" charset="0"/>
              </a:rPr>
              <a:t> </a:t>
            </a:r>
            <a:endParaRPr lang="zh-TW" sz="900" dirty="0">
              <a:solidFill>
                <a:schemeClr val="bg2">
                  <a:lumMod val="25000"/>
                </a:schemeClr>
              </a:solidFill>
              <a:latin typeface="Arial" panose="020B0604020202020204" pitchFamily="34" charset="0"/>
              <a:ea typeface="PMingLiU"/>
              <a:cs typeface="Arial" panose="020B0604020202020204" pitchFamily="34" charset="0"/>
            </a:endParaRP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zh-TW" sz="800" dirty="0">
                <a:solidFill>
                  <a:srgbClr val="224781"/>
                </a:solidFill>
                <a:latin typeface="Arial" panose="020B0604020202020204" pitchFamily="34" charset="0"/>
                <a:ea typeface="PMingLiU"/>
                <a:cs typeface="Arial" panose="020B0604020202020204" pitchFamily="34" charset="0"/>
              </a:rPr>
              <a:t>En Espanol</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307777"/>
          </a:xfrm>
          <a:prstGeom prst="rect">
            <a:avLst/>
          </a:prstGeom>
          <a:solidFill>
            <a:srgbClr val="F9F9F9"/>
          </a:solidFill>
          <a:ln>
            <a:noFill/>
          </a:ln>
        </p:spPr>
        <p:txBody>
          <a:bodyPr wrap="square" rtlCol="0">
            <a:spAutoFit/>
          </a:bodyPr>
          <a:lstStyle/>
          <a:p>
            <a:r>
              <a:rPr lang="zh-TW" sz="1400" dirty="0">
                <a:solidFill>
                  <a:schemeClr val="bg2">
                    <a:lumMod val="25000"/>
                  </a:schemeClr>
                </a:solidFill>
                <a:latin typeface="Arial" panose="020B0604020202020204" pitchFamily="34" charset="0"/>
                <a:ea typeface="PMingLiU"/>
                <a:cs typeface="Arial" panose="020B0604020202020204" pitchFamily="34" charset="0"/>
              </a:rPr>
              <a:t>已註冊用戶</a:t>
            </a:r>
          </a:p>
        </p:txBody>
      </p:sp>
      <p:sp>
        <p:nvSpPr>
          <p:cNvPr id="10" name="TextBox 30">
            <a:extLst>
              <a:ext uri="{FF2B5EF4-FFF2-40B4-BE49-F238E27FC236}">
                <a16:creationId xmlns:a16="http://schemas.microsoft.com/office/drawing/2014/main" id="{ECBE3877-80E8-0B9F-50E4-920537421C25}"/>
              </a:ext>
            </a:extLst>
          </p:cNvPr>
          <p:cNvSpPr txBox="1"/>
          <p:nvPr/>
        </p:nvSpPr>
        <p:spPr>
          <a:xfrm>
            <a:off x="3489940" y="2735928"/>
            <a:ext cx="1915594" cy="230832"/>
          </a:xfrm>
          <a:prstGeom prst="rect">
            <a:avLst/>
          </a:prstGeom>
          <a:noFill/>
          <a:ln>
            <a:no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請輸入您的電子郵件和密碼。</a:t>
            </a: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zh-TW" sz="700" b="1" dirty="0">
                <a:solidFill>
                  <a:schemeClr val="bg1"/>
                </a:solidFill>
                <a:latin typeface="Arial" panose="020B0604020202020204" pitchFamily="34" charset="0"/>
                <a:ea typeface="PMingLiU"/>
                <a:cs typeface="Arial" panose="020B0604020202020204" pitchFamily="34" charset="0"/>
              </a:rPr>
              <a:t>登入</a:t>
            </a: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215444"/>
          </a:xfrm>
          <a:prstGeom prst="rect">
            <a:avLst/>
          </a:prstGeom>
          <a:noFill/>
          <a:ln>
            <a:noFill/>
          </a:ln>
        </p:spPr>
        <p:txBody>
          <a:bodyPr wrap="square" rtlCol="0">
            <a:spAutoFit/>
          </a:bodyPr>
          <a:lstStyle/>
          <a:p>
            <a:r>
              <a:rPr lang="zh-TW" sz="800" dirty="0">
                <a:solidFill>
                  <a:srgbClr val="224781"/>
                </a:solidFill>
                <a:latin typeface="Arial" panose="020B0604020202020204" pitchFamily="34" charset="0"/>
                <a:ea typeface="PMingLiU"/>
                <a:cs typeface="Arial" panose="020B0604020202020204" pitchFamily="34" charset="0"/>
              </a:rPr>
              <a:t>使用條款</a:t>
            </a: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215444"/>
          </a:xfrm>
          <a:prstGeom prst="rect">
            <a:avLst/>
          </a:prstGeom>
          <a:noFill/>
          <a:ln>
            <a:noFill/>
          </a:ln>
        </p:spPr>
        <p:txBody>
          <a:bodyPr wrap="square" rtlCol="0">
            <a:spAutoFit/>
          </a:bodyPr>
          <a:lstStyle/>
          <a:p>
            <a:r>
              <a:rPr lang="zh-TW" sz="800" dirty="0">
                <a:solidFill>
                  <a:srgbClr val="224781"/>
                </a:solidFill>
                <a:latin typeface="Arial" panose="020B0604020202020204" pitchFamily="34" charset="0"/>
                <a:ea typeface="PMingLiU"/>
                <a:cs typeface="Arial" panose="020B0604020202020204" pitchFamily="34" charset="0"/>
              </a:rPr>
              <a:t>隱私權政策</a:t>
            </a: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5444"/>
          </a:xfrm>
          <a:prstGeom prst="rect">
            <a:avLst/>
          </a:prstGeom>
          <a:noFill/>
          <a:ln>
            <a:noFill/>
          </a:ln>
        </p:spPr>
        <p:txBody>
          <a:bodyPr wrap="square" rtlCol="0">
            <a:spAutoFit/>
          </a:bodyPr>
          <a:lstStyle/>
          <a:p>
            <a:r>
              <a:rPr lang="zh-TW" sz="800" i="1" dirty="0">
                <a:solidFill>
                  <a:srgbClr val="224781"/>
                </a:solidFill>
                <a:latin typeface="Arial" panose="020B0604020202020204" pitchFamily="34" charset="0"/>
                <a:ea typeface="PMingLiU"/>
                <a:cs typeface="Arial" panose="020B0604020202020204" pitchFamily="34" charset="0"/>
              </a:rPr>
              <a:t>供技術支持</a:t>
            </a:r>
          </a:p>
        </p:txBody>
      </p:sp>
      <p:pic>
        <p:nvPicPr>
          <p:cNvPr id="12" name="Picture 11" descr="已翻译成西班牙语的家庭门户主页截图。">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9" descr="Family Portal 首頁的螢幕截圖，供回訪使用者登入入口網站。">
            <a:extLst>
              <a:ext uri="{FF2B5EF4-FFF2-40B4-BE49-F238E27FC236}">
                <a16:creationId xmlns:a16="http://schemas.microsoft.com/office/drawing/2014/main" id="{7CA82D80-E344-637D-6D89-E8B5D07CAE6E}"/>
              </a:ext>
              <a:ext uri="{C183D7F6-B498-43B3-948B-1728B52AA6E4}">
                <adec:decorative xmlns:adec="http://schemas.microsoft.com/office/drawing/2017/decorative" val="0"/>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indent="-635" algn="ctr">
              <a:lnSpc>
                <a:spcPct val="100000"/>
              </a:lnSpc>
              <a:spcBef>
                <a:spcPts val="100"/>
              </a:spcBef>
            </a:pPr>
            <a:r>
              <a:rPr lang="zh-TW" dirty="0">
                <a:solidFill>
                  <a:srgbClr val="FFFFFF"/>
                </a:solidFill>
                <a:latin typeface="Microsoft JhengHei"/>
                <a:ea typeface="PMingLiU"/>
                <a:cs typeface="Microsoft JhengHei"/>
              </a:rPr>
              <a:t>選擇 </a:t>
            </a:r>
            <a:r>
              <a:rPr lang="zh-TW" b="1" dirty="0">
                <a:solidFill>
                  <a:srgbClr val="FFFFFF"/>
                </a:solidFill>
                <a:latin typeface="Calibri"/>
                <a:ea typeface="PMingLiU"/>
                <a:cs typeface="Calibri"/>
              </a:rPr>
              <a:t>En Español </a:t>
            </a:r>
            <a:r>
              <a:rPr lang="zh-TW" dirty="0">
                <a:solidFill>
                  <a:srgbClr val="FFFFFF"/>
                </a:solidFill>
                <a:latin typeface="Microsoft JhengHei"/>
                <a:ea typeface="PMingLiU"/>
                <a:cs typeface="Microsoft JhengHei"/>
              </a:rPr>
              <a:t>連結以查看 </a:t>
            </a:r>
            <a:r>
              <a:rPr lang="zh-TW" dirty="0">
                <a:solidFill>
                  <a:srgbClr val="FFFFFF"/>
                </a:solidFill>
                <a:latin typeface="Calibri"/>
                <a:ea typeface="PMingLiU"/>
                <a:cs typeface="Calibri"/>
              </a:rPr>
              <a:t>MCAS </a:t>
            </a:r>
            <a:r>
              <a:rPr lang="zh-TW" dirty="0">
                <a:solidFill>
                  <a:srgbClr val="FFFFFF"/>
                </a:solidFill>
                <a:latin typeface="Microsoft JhengHei"/>
                <a:ea typeface="PMingLiU"/>
                <a:cs typeface="Microsoft JhengHei"/>
              </a:rPr>
              <a:t>家庭入口網站的西班牙 文版本。</a:t>
            </a:r>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重設密碼</a:t>
            </a:r>
          </a:p>
        </p:txBody>
      </p:sp>
      <p:pic>
        <p:nvPicPr>
          <p:cNvPr id="8" name="Picture 7" descr="家庭门户主页的截图，用数字 1 高亮显示了“忘记密码”链接。">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400110"/>
          </a:xfrm>
          <a:prstGeom prst="rect">
            <a:avLst/>
          </a:prstGeom>
          <a:noFill/>
          <a:ln>
            <a:noFill/>
          </a:ln>
        </p:spPr>
        <p:txBody>
          <a:bodyPr wrap="square" rtlCol="0">
            <a:spAutoFit/>
          </a:bodyPr>
          <a:lstStyle/>
          <a:p>
            <a:r>
              <a:rPr lang="zh-TW" sz="1000" dirty="0">
                <a:latin typeface="Aptos Slab Light" panose="020F05020202040A0204" pitchFamily="34" charset="0"/>
                <a:ea typeface="PMingLiU"/>
                <a:cs typeface="Arial" panose="020B0604020202020204" pitchFamily="34" charset="0"/>
              </a:rPr>
              <a:t>中小学教育部</a:t>
            </a:r>
          </a:p>
        </p:txBody>
      </p:sp>
      <p:sp>
        <p:nvSpPr>
          <p:cNvPr id="17" name="TextBox 16">
            <a:extLst>
              <a:ext uri="{FF2B5EF4-FFF2-40B4-BE49-F238E27FC236}">
                <a16:creationId xmlns:a16="http://schemas.microsoft.com/office/drawing/2014/main" id="{99878E6B-0E66-85A8-7EE0-B1E335B02E5F}"/>
              </a:ext>
            </a:extLst>
          </p:cNvPr>
          <p:cNvSpPr txBox="1"/>
          <p:nvPr/>
        </p:nvSpPr>
        <p:spPr>
          <a:xfrm>
            <a:off x="3677055" y="1274593"/>
            <a:ext cx="1966844" cy="369332"/>
          </a:xfrm>
          <a:prstGeom prst="rect">
            <a:avLst/>
          </a:prstGeom>
          <a:solidFill>
            <a:srgbClr val="FFFFFF"/>
          </a:solidFill>
          <a:ln>
            <a:noFill/>
          </a:ln>
        </p:spPr>
        <p:txBody>
          <a:bodyPr wrap="square" rtlCol="0">
            <a:spAutoFit/>
          </a:bodyPr>
          <a:lstStyle/>
          <a:p>
            <a:r>
              <a:rPr lang="zh-TW" sz="900" b="1" i="1" dirty="0">
                <a:solidFill>
                  <a:srgbClr val="224781"/>
                </a:solidFill>
                <a:latin typeface="Arial" panose="020B0604020202020204" pitchFamily="34" charset="0"/>
                <a:ea typeface="PMingLiU"/>
                <a:cs typeface="Arial" panose="020B0604020202020204" pitchFamily="34" charset="0"/>
              </a:rPr>
              <a:t>登入以查看您學生的 MCAS 成績</a:t>
            </a:r>
            <a:endParaRPr lang="en-US" altLang="zh-TW" sz="900" b="1" i="1" dirty="0">
              <a:solidFill>
                <a:srgbClr val="224781"/>
              </a:solidFill>
              <a:latin typeface="Arial" panose="020B0604020202020204" pitchFamily="34" charset="0"/>
              <a:ea typeface="PMingLiU"/>
              <a:cs typeface="Arial" panose="020B0604020202020204" pitchFamily="34" charset="0"/>
            </a:endParaRPr>
          </a:p>
          <a:p>
            <a:endParaRPr lang="zh-TW" sz="900" b="1" i="1" dirty="0">
              <a:solidFill>
                <a:srgbClr val="224781"/>
              </a:solidFill>
              <a:latin typeface="Arial" panose="020B0604020202020204" pitchFamily="34" charset="0"/>
              <a:ea typeface="PMingLiU"/>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307777"/>
          </a:xfrm>
          <a:prstGeom prst="rect">
            <a:avLst/>
          </a:prstGeom>
          <a:solidFill>
            <a:srgbClr val="F9F9F9"/>
          </a:solidFill>
          <a:ln>
            <a:noFill/>
          </a:ln>
        </p:spPr>
        <p:txBody>
          <a:bodyPr wrap="square" rtlCol="0">
            <a:spAutoFit/>
          </a:bodyPr>
          <a:lstStyle/>
          <a:p>
            <a:r>
              <a:rPr lang="zh-TW" sz="1400" dirty="0">
                <a:solidFill>
                  <a:schemeClr val="bg2">
                    <a:lumMod val="25000"/>
                  </a:schemeClr>
                </a:solidFill>
                <a:latin typeface="Arial" panose="020B0604020202020204" pitchFamily="34" charset="0"/>
                <a:ea typeface="PMingLiU"/>
                <a:cs typeface="Arial" panose="020B0604020202020204" pitchFamily="34" charset="0"/>
              </a:rPr>
              <a:t>初次使用者</a:t>
            </a: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r>
              <a:rPr lang="zh-TW" sz="900" dirty="0">
                <a:solidFill>
                  <a:schemeClr val="bg2">
                    <a:lumMod val="25000"/>
                  </a:schemeClr>
                </a:solidFill>
                <a:latin typeface="Arial" panose="020B0604020202020204" pitchFamily="34" charset="0"/>
                <a:ea typeface="PMingLiU"/>
                <a:cs typeface="Arial" panose="020B0604020202020204" pitchFamily="34" charset="0"/>
              </a:rPr>
              <a:t>請輸入您學生的註冊碼和出生日期。</a:t>
            </a: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註冊碼：</a:t>
            </a: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12 位字元的註冊碼</a:t>
            </a: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出生日期：</a:t>
            </a: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MM</a:t>
            </a: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DD</a:t>
            </a: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YY</a:t>
            </a: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8554"/>
          </a:xfrm>
          <a:prstGeom prst="rect">
            <a:avLst/>
          </a:prstGeom>
          <a:noFill/>
          <a:ln>
            <a:noFill/>
          </a:ln>
        </p:spPr>
        <p:txBody>
          <a:bodyPr wrap="square" rtlCol="0">
            <a:spAutoFit/>
          </a:bodyPr>
          <a:lstStyle/>
          <a:p>
            <a:r>
              <a:rPr lang="zh-TW" sz="800" dirty="0">
                <a:solidFill>
                  <a:srgbClr val="224781"/>
                </a:solidFill>
                <a:latin typeface="Arial" panose="020B0604020202020204" pitchFamily="34" charset="0"/>
                <a:ea typeface="PMingLiU"/>
                <a:cs typeface="Arial" panose="020B0604020202020204" pitchFamily="34" charset="0"/>
              </a:rPr>
              <a:t>我的註冊碼在哪裡？</a:t>
            </a:r>
            <a:br>
              <a:rPr lang="zh-TW" sz="800" dirty="0">
                <a:solidFill>
                  <a:srgbClr val="224781"/>
                </a:solidFill>
                <a:latin typeface="Arial" panose="020B0604020202020204" pitchFamily="34" charset="0"/>
                <a:ea typeface="PMingLiU"/>
                <a:cs typeface="Arial" panose="020B0604020202020204" pitchFamily="34" charset="0"/>
              </a:rPr>
            </a:br>
            <a:r>
              <a:rPr lang="zh-TW" sz="800" dirty="0">
                <a:solidFill>
                  <a:srgbClr val="224781"/>
                </a:solidFill>
                <a:latin typeface="Arial" panose="020B0604020202020204" pitchFamily="34" charset="0"/>
                <a:ea typeface="PMingLiU"/>
                <a:cs typeface="Arial" panose="020B0604020202020204" pitchFamily="34" charset="0"/>
              </a:rPr>
              <a:t>家庭資源</a:t>
            </a: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200055"/>
          </a:xfrm>
          <a:prstGeom prst="rect">
            <a:avLst/>
          </a:prstGeom>
          <a:solidFill>
            <a:srgbClr val="757575"/>
          </a:solidFill>
          <a:ln>
            <a:noFill/>
          </a:ln>
        </p:spPr>
        <p:txBody>
          <a:bodyPr wrap="square" rtlCol="0">
            <a:spAutoFit/>
          </a:bodyPr>
          <a:lstStyle/>
          <a:p>
            <a:pPr algn="ctr"/>
            <a:r>
              <a:rPr lang="zh-TW" sz="700" b="1" dirty="0">
                <a:solidFill>
                  <a:schemeClr val="bg1"/>
                </a:solidFill>
                <a:latin typeface="Arial" panose="020B0604020202020204" pitchFamily="34" charset="0"/>
                <a:ea typeface="PMingLiU"/>
                <a:cs typeface="Arial" panose="020B0604020202020204" pitchFamily="34" charset="0"/>
              </a:rPr>
              <a:t>前往</a:t>
            </a:r>
          </a:p>
        </p:txBody>
      </p:sp>
      <p:sp>
        <p:nvSpPr>
          <p:cNvPr id="57" name="TextBox 56">
            <a:extLst>
              <a:ext uri="{FF2B5EF4-FFF2-40B4-BE49-F238E27FC236}">
                <a16:creationId xmlns:a16="http://schemas.microsoft.com/office/drawing/2014/main" id="{5B185846-33DF-BA35-7878-A1DF7E662854}"/>
              </a:ext>
              <a:ext uri="{C183D7F6-B498-43B3-948B-1728B52AA6E4}">
                <adec:decorative xmlns:adec="http://schemas.microsoft.com/office/drawing/2017/decorative" val="1"/>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zh-TW" sz="800" dirty="0">
                <a:solidFill>
                  <a:srgbClr val="224781"/>
                </a:solidFill>
                <a:latin typeface="Arial" panose="020B0604020202020204" pitchFamily="34" charset="0"/>
                <a:ea typeface="PMingLiU"/>
                <a:cs typeface="Arial" panose="020B0604020202020204" pitchFamily="34" charset="0"/>
              </a:rPr>
              <a:t>En Espanol</a:t>
            </a: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307777"/>
          </a:xfrm>
          <a:prstGeom prst="rect">
            <a:avLst/>
          </a:prstGeom>
          <a:solidFill>
            <a:srgbClr val="F9F9F9"/>
          </a:solidFill>
          <a:ln>
            <a:noFill/>
          </a:ln>
        </p:spPr>
        <p:txBody>
          <a:bodyPr wrap="square" rtlCol="0">
            <a:spAutoFit/>
          </a:bodyPr>
          <a:lstStyle/>
          <a:p>
            <a:r>
              <a:rPr lang="zh-TW" sz="1400" dirty="0">
                <a:solidFill>
                  <a:schemeClr val="bg2">
                    <a:lumMod val="25000"/>
                  </a:schemeClr>
                </a:solidFill>
                <a:latin typeface="Arial" panose="020B0604020202020204" pitchFamily="34" charset="0"/>
                <a:ea typeface="PMingLiU"/>
                <a:cs typeface="Arial" panose="020B0604020202020204" pitchFamily="34" charset="0"/>
              </a:rPr>
              <a:t>已註冊用戶</a:t>
            </a: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zh-TW" sz="900">
                <a:solidFill>
                  <a:schemeClr val="bg2">
                    <a:lumMod val="25000"/>
                  </a:schemeClr>
                </a:solidFill>
                <a:latin typeface="Arial" panose="020B0604020202020204" pitchFamily="34" charset="0"/>
                <a:ea typeface="PMingLiU"/>
                <a:cs typeface="Arial" panose="020B0604020202020204" pitchFamily="34" charset="0"/>
              </a:rPr>
              <a:t>請輸入您的電子郵件和密碼。</a:t>
            </a: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r>
              <a:rPr lang="zh-TW" sz="800" b="1" dirty="0">
                <a:solidFill>
                  <a:schemeClr val="bg2">
                    <a:lumMod val="25000"/>
                  </a:schemeClr>
                </a:solidFill>
                <a:latin typeface="Arial" panose="020B0604020202020204" pitchFamily="34" charset="0"/>
                <a:ea typeface="PMingLiU"/>
                <a:cs typeface="Arial" panose="020B0604020202020204" pitchFamily="34" charset="0"/>
              </a:rPr>
              <a:t>電子郵件：</a:t>
            </a: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輸入您的電子郵件</a:t>
            </a: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zh-TW" sz="800" b="1" dirty="0">
                <a:solidFill>
                  <a:schemeClr val="bg2">
                    <a:lumMod val="25000"/>
                  </a:schemeClr>
                </a:solidFill>
                <a:latin typeface="Arial" panose="020B0604020202020204" pitchFamily="34" charset="0"/>
                <a:ea typeface="PMingLiU"/>
                <a:cs typeface="Arial" panose="020B0604020202020204" pitchFamily="34" charset="0"/>
              </a:rPr>
              <a:t>密碼：</a:t>
            </a: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輸入您的密碼</a:t>
            </a: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1</a:t>
            </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rtlCol="0">
            <a:spAutoFit/>
          </a:bodyPr>
          <a:lstStyle/>
          <a:p>
            <a:r>
              <a:rPr lang="zh-TW" sz="900" dirty="0">
                <a:solidFill>
                  <a:srgbClr val="224781"/>
                </a:solidFill>
                <a:latin typeface="Arial" panose="020B0604020202020204" pitchFamily="34" charset="0"/>
                <a:ea typeface="PMingLiU"/>
                <a:cs typeface="Arial" panose="020B0604020202020204" pitchFamily="34" charset="0"/>
              </a:rPr>
              <a:t>忘記密碼？</a:t>
            </a: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200055"/>
          </a:xfrm>
          <a:prstGeom prst="rect">
            <a:avLst/>
          </a:prstGeom>
          <a:solidFill>
            <a:srgbClr val="757575"/>
          </a:solidFill>
          <a:ln>
            <a:noFill/>
          </a:ln>
        </p:spPr>
        <p:txBody>
          <a:bodyPr wrap="square" rtlCol="0">
            <a:spAutoFit/>
          </a:bodyPr>
          <a:lstStyle/>
          <a:p>
            <a:pPr algn="ctr"/>
            <a:r>
              <a:rPr lang="zh-TW" sz="700" b="1" dirty="0">
                <a:solidFill>
                  <a:schemeClr val="bg1"/>
                </a:solidFill>
                <a:latin typeface="Arial" panose="020B0604020202020204" pitchFamily="34" charset="0"/>
                <a:ea typeface="PMingLiU"/>
                <a:cs typeface="Arial" panose="020B0604020202020204" pitchFamily="34" charset="0"/>
              </a:rPr>
              <a:t>登入</a:t>
            </a: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1008594" cy="215444"/>
          </a:xfrm>
          <a:prstGeom prst="rect">
            <a:avLst/>
          </a:prstGeom>
          <a:noFill/>
          <a:ln>
            <a:noFill/>
          </a:ln>
        </p:spPr>
        <p:txBody>
          <a:bodyPr wrap="square" rtlCol="0">
            <a:spAutoFit/>
          </a:bodyPr>
          <a:lstStyle/>
          <a:p>
            <a:r>
              <a:rPr lang="zh-TW" sz="800">
                <a:solidFill>
                  <a:srgbClr val="224781"/>
                </a:solidFill>
                <a:latin typeface="Arial" panose="020B0604020202020204" pitchFamily="34" charset="0"/>
                <a:ea typeface="PMingLiU"/>
                <a:cs typeface="Arial" panose="020B0604020202020204" pitchFamily="34" charset="0"/>
              </a:rPr>
              <a:t>使用條款</a:t>
            </a: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215444"/>
          </a:xfrm>
          <a:prstGeom prst="rect">
            <a:avLst/>
          </a:prstGeom>
          <a:noFill/>
          <a:ln>
            <a:noFill/>
          </a:ln>
        </p:spPr>
        <p:txBody>
          <a:bodyPr wrap="square" rtlCol="0">
            <a:spAutoFit/>
          </a:bodyPr>
          <a:lstStyle/>
          <a:p>
            <a:r>
              <a:rPr lang="zh-TW" sz="800" dirty="0">
                <a:solidFill>
                  <a:srgbClr val="224781"/>
                </a:solidFill>
                <a:latin typeface="Arial" panose="020B0604020202020204" pitchFamily="34" charset="0"/>
                <a:ea typeface="PMingLiU"/>
                <a:cs typeface="Arial" panose="020B0604020202020204" pitchFamily="34" charset="0"/>
              </a:rPr>
              <a:t>隱私權政策</a:t>
            </a: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9"/>
            <a:ext cx="1079853" cy="215444"/>
          </a:xfrm>
          <a:prstGeom prst="rect">
            <a:avLst/>
          </a:prstGeom>
          <a:noFill/>
          <a:ln>
            <a:noFill/>
          </a:ln>
        </p:spPr>
        <p:txBody>
          <a:bodyPr wrap="square" rtlCol="0">
            <a:spAutoFit/>
          </a:bodyPr>
          <a:lstStyle/>
          <a:p>
            <a:r>
              <a:rPr lang="zh-TW" sz="800" i="1" dirty="0">
                <a:solidFill>
                  <a:srgbClr val="224781"/>
                </a:solidFill>
                <a:latin typeface="Arial" panose="020B0604020202020204" pitchFamily="34" charset="0"/>
                <a:ea typeface="PMingLiU"/>
                <a:cs typeface="Arial" panose="020B0604020202020204" pitchFamily="34" charset="0"/>
              </a:rPr>
              <a:t>供技術支持</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93204" cy="1336263"/>
          </a:xfrm>
          <a:prstGeom prst="rect">
            <a:avLst/>
          </a:prstGeom>
          <a:noFill/>
        </p:spPr>
        <p:txBody>
          <a:bodyPr wrap="square" rtlCol="0">
            <a:spAutoFit/>
          </a:bodyPr>
          <a:lstStyle/>
          <a:p>
            <a:pPr marL="12700">
              <a:lnSpc>
                <a:spcPts val="1914"/>
              </a:lnSpc>
              <a:spcBef>
                <a:spcPts val="95"/>
              </a:spcBef>
            </a:pPr>
            <a:r>
              <a:rPr lang="zh-TW" dirty="0">
                <a:latin typeface="Microsoft JhengHei"/>
                <a:ea typeface="PMingLiU"/>
                <a:cs typeface="Microsoft JhengHei"/>
              </a:rPr>
              <a:t>回訪使用者可以按一下</a:t>
            </a:r>
          </a:p>
          <a:p>
            <a:pPr marL="12700">
              <a:lnSpc>
                <a:spcPts val="1914"/>
              </a:lnSpc>
            </a:pPr>
            <a:r>
              <a:rPr lang="zh-TW" b="1" dirty="0">
                <a:cs typeface="Calibri"/>
              </a:rPr>
              <a:t>忘記密碼？</a:t>
            </a:r>
          </a:p>
          <a:p>
            <a:pPr marL="12700" marR="5080">
              <a:lnSpc>
                <a:spcPts val="1860"/>
              </a:lnSpc>
              <a:spcBef>
                <a:spcPts val="185"/>
              </a:spcBef>
            </a:pPr>
            <a:r>
              <a:rPr lang="zh-TW" b="1" dirty="0">
                <a:latin typeface="Microsoft JhengHei"/>
                <a:ea typeface="PMingLiU"/>
                <a:cs typeface="Microsoft JhengHei"/>
              </a:rPr>
              <a:t>（忘記密碼？）</a:t>
            </a:r>
            <a:r>
              <a:rPr lang="zh-TW" dirty="0">
                <a:latin typeface="Microsoft JhengHei"/>
                <a:ea typeface="PMingLiU"/>
                <a:cs typeface="Microsoft JhengHei"/>
              </a:rPr>
              <a:t>連結重 設密碼。</a:t>
            </a:r>
          </a:p>
        </p:txBody>
      </p:sp>
      <p:pic>
        <p:nvPicPr>
          <p:cNvPr id="15" name="Picture 14" descr="重置密码提示界面的截图。">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307777"/>
          </a:xfrm>
          <a:prstGeom prst="rect">
            <a:avLst/>
          </a:prstGeom>
          <a:solidFill>
            <a:srgbClr val="F9F9F9"/>
          </a:solidFill>
          <a:ln>
            <a:noFill/>
          </a:ln>
        </p:spPr>
        <p:txBody>
          <a:bodyPr wrap="square" rtlCol="0">
            <a:spAutoFit/>
          </a:bodyPr>
          <a:lstStyle/>
          <a:p>
            <a:r>
              <a:rPr lang="zh-TW" sz="1400" dirty="0">
                <a:solidFill>
                  <a:schemeClr val="bg2">
                    <a:lumMod val="25000"/>
                  </a:schemeClr>
                </a:solidFill>
                <a:latin typeface="Arial" panose="020B0604020202020204" pitchFamily="34" charset="0"/>
                <a:ea typeface="PMingLiU"/>
                <a:cs typeface="Arial" panose="020B0604020202020204" pitchFamily="34" charset="0"/>
              </a:rPr>
              <a:t>重設您的密碼</a:t>
            </a: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zh-TW" sz="900">
                <a:solidFill>
                  <a:schemeClr val="bg2">
                    <a:lumMod val="25000"/>
                  </a:schemeClr>
                </a:solidFill>
                <a:latin typeface="Arial" panose="020B0604020202020204" pitchFamily="34" charset="0"/>
                <a:ea typeface="PMingLiU"/>
                <a:cs typeface="Arial" panose="020B0604020202020204" pitchFamily="34" charset="0"/>
              </a:rPr>
              <a:t>請輸入您註冊時使用的電子郵件地址。重設密碼的連結將發送至已註冊的電子郵件。</a:t>
            </a: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zh-TW" sz="800" b="1">
                <a:solidFill>
                  <a:schemeClr val="bg2">
                    <a:lumMod val="25000"/>
                  </a:schemeClr>
                </a:solidFill>
                <a:latin typeface="Arial" panose="020B0604020202020204" pitchFamily="34" charset="0"/>
                <a:ea typeface="PMingLiU"/>
                <a:cs typeface="Arial" panose="020B0604020202020204" pitchFamily="34" charset="0"/>
              </a:rPr>
              <a:t>您的電子郵件</a:t>
            </a: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21624"/>
          </a:xfrm>
          <a:prstGeom prst="rect">
            <a:avLst/>
          </a:prstGeom>
          <a:solidFill>
            <a:srgbClr val="FFFFFF"/>
          </a:solidFill>
          <a:ln>
            <a:no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輸入您的電子郵件</a:t>
            </a: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215444"/>
          </a:xfrm>
          <a:prstGeom prst="rect">
            <a:avLst/>
          </a:prstGeom>
          <a:solidFill>
            <a:srgbClr val="F9F9F9"/>
          </a:solidFill>
          <a:ln>
            <a:solidFill>
              <a:srgbClr val="F9F9F9"/>
            </a:solidFill>
          </a:ln>
        </p:spPr>
        <p:txBody>
          <a:bodyPr wrap="square" rtlCol="0">
            <a:spAutoFit/>
          </a:bodyPr>
          <a:lstStyle/>
          <a:p>
            <a:r>
              <a:rPr lang="zh-TW" sz="800" b="1">
                <a:solidFill>
                  <a:schemeClr val="bg2">
                    <a:lumMod val="25000"/>
                  </a:schemeClr>
                </a:solidFill>
                <a:latin typeface="Arial" panose="020B0604020202020204" pitchFamily="34" charset="0"/>
                <a:ea typeface="PMingLiU"/>
                <a:cs typeface="Arial" panose="020B0604020202020204" pitchFamily="34" charset="0"/>
              </a:rPr>
              <a:t>確認電子郵件</a:t>
            </a: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21624"/>
          </a:xfrm>
          <a:prstGeom prst="rect">
            <a:avLst/>
          </a:prstGeom>
          <a:solidFill>
            <a:srgbClr val="FFFFFF"/>
          </a:solidFill>
          <a:ln>
            <a:no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確認電子郵件</a:t>
            </a: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zh-TW" sz="800" dirty="0">
                <a:solidFill>
                  <a:srgbClr val="224781"/>
                </a:solidFill>
                <a:latin typeface="Arial" panose="020B0604020202020204" pitchFamily="34" charset="0"/>
                <a:ea typeface="PMingLiU"/>
                <a:cs typeface="Arial" panose="020B0604020202020204" pitchFamily="34" charset="0"/>
              </a:rPr>
              <a:t>取消</a:t>
            </a: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15444"/>
          </a:xfrm>
          <a:prstGeom prst="rect">
            <a:avLst/>
          </a:prstGeom>
          <a:solidFill>
            <a:srgbClr val="757575"/>
          </a:solidFill>
          <a:ln>
            <a:noFill/>
          </a:ln>
        </p:spPr>
        <p:txBody>
          <a:bodyPr wrap="square" rtlCol="0">
            <a:spAutoFit/>
          </a:bodyPr>
          <a:lstStyle/>
          <a:p>
            <a:pPr algn="ctr"/>
            <a:r>
              <a:rPr lang="zh-TW" sz="800" b="1" dirty="0">
                <a:solidFill>
                  <a:schemeClr val="bg1"/>
                </a:solidFill>
                <a:latin typeface="Arial" panose="020B0604020202020204" pitchFamily="34" charset="0"/>
                <a:ea typeface="PMingLiU"/>
                <a:cs typeface="Arial" panose="020B0604020202020204" pitchFamily="34" charset="0"/>
              </a:rPr>
              <a:t>傳送重設電 子郵件</a:t>
            </a: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140126" cy="2014782"/>
          </a:xfrm>
          <a:prstGeom prst="rect">
            <a:avLst/>
          </a:prstGeom>
          <a:noFill/>
        </p:spPr>
        <p:txBody>
          <a:bodyPr wrap="square" rtlCol="0">
            <a:spAutoFit/>
          </a:bodyPr>
          <a:lstStyle/>
          <a:p>
            <a:pPr marL="12700" marR="5080" algn="just">
              <a:lnSpc>
                <a:spcPct val="98400"/>
              </a:lnSpc>
              <a:spcBef>
                <a:spcPts val="125"/>
              </a:spcBef>
            </a:pPr>
            <a:r>
              <a:rPr lang="zh-TW" dirty="0">
                <a:latin typeface="Microsoft JhengHei"/>
                <a:ea typeface="PMingLiU"/>
                <a:cs typeface="Microsoft JhengHei"/>
              </a:rPr>
              <a:t>輸入註冊該帳號的電 子郵件地址，然後再 次輸入確認。</a:t>
            </a:r>
          </a:p>
          <a:p>
            <a:pPr marL="12700" marR="91440" algn="just">
              <a:lnSpc>
                <a:spcPct val="100000"/>
              </a:lnSpc>
              <a:spcBef>
                <a:spcPts val="5"/>
              </a:spcBef>
            </a:pPr>
            <a:r>
              <a:rPr lang="zh-TW" dirty="0">
                <a:latin typeface="Microsoft JhengHei"/>
                <a:ea typeface="PMingLiU"/>
                <a:cs typeface="Microsoft JhengHei"/>
              </a:rPr>
              <a:t>按一下 </a:t>
            </a:r>
            <a:r>
              <a:rPr lang="zh-TW" b="1" dirty="0">
                <a:latin typeface="Microsoft JhengHei"/>
                <a:ea typeface="PMingLiU"/>
                <a:cs typeface="Calibri"/>
              </a:rPr>
              <a:t>Send Reset  Email</a:t>
            </a:r>
            <a:r>
              <a:rPr lang="zh-TW" b="1" dirty="0">
                <a:latin typeface="Microsoft JhengHei"/>
                <a:ea typeface="PMingLiU"/>
                <a:cs typeface="Microsoft JhengHei"/>
              </a:rPr>
              <a:t>（傳送重設電 子郵件）</a:t>
            </a:r>
            <a:r>
              <a:rPr lang="zh-TW" dirty="0">
                <a:latin typeface="Microsoft JhengHei"/>
                <a:ea typeface="PMingLiU"/>
                <a:cs typeface="Microsoft JhengHei"/>
              </a:rPr>
              <a:t>。</a:t>
            </a:r>
          </a:p>
        </p:txBody>
      </p:sp>
      <p:pic>
        <p:nvPicPr>
          <p:cNvPr id="23" name="Picture 22" descr="确认重置密码电子邮件已发送的截图。">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200055"/>
          </a:xfrm>
          <a:prstGeom prst="rect">
            <a:avLst/>
          </a:prstGeom>
          <a:solidFill>
            <a:srgbClr val="FFFFFF"/>
          </a:solidFill>
          <a:ln>
            <a:noFill/>
          </a:ln>
        </p:spPr>
        <p:txBody>
          <a:bodyPr wrap="square" rtlCol="0">
            <a:spAutoFit/>
          </a:bodyPr>
          <a:lstStyle/>
          <a:p>
            <a:r>
              <a:rPr lang="zh-TW" sz="700" dirty="0">
                <a:solidFill>
                  <a:schemeClr val="bg2">
                    <a:lumMod val="25000"/>
                  </a:schemeClr>
                </a:solidFill>
                <a:latin typeface="Arial" panose="020B0604020202020204" pitchFamily="34" charset="0"/>
                <a:ea typeface="PMingLiU"/>
                <a:cs typeface="Arial" panose="020B0604020202020204" pitchFamily="34" charset="0"/>
              </a:rPr>
              <a:t>密碼重設郵件已發送至 emailaddress@mail.com</a:t>
            </a: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zh-TW" sz="600" b="1" dirty="0">
                <a:solidFill>
                  <a:schemeClr val="bg1"/>
                </a:solidFill>
                <a:latin typeface="Arial" panose="020B0604020202020204" pitchFamily="34" charset="0"/>
                <a:ea typeface="PMingLiU"/>
                <a:cs typeface="Arial" panose="020B0604020202020204" pitchFamily="34" charset="0"/>
              </a:rPr>
              <a:t>OK</a:t>
            </a: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2242323" cy="369332"/>
          </a:xfrm>
          <a:prstGeom prst="rect">
            <a:avLst/>
          </a:prstGeom>
          <a:noFill/>
        </p:spPr>
        <p:txBody>
          <a:bodyPr wrap="square">
            <a:spAutoFit/>
          </a:bodyPr>
          <a:lstStyle/>
          <a:p>
            <a:pPr marL="31115">
              <a:lnSpc>
                <a:spcPct val="100000"/>
              </a:lnSpc>
              <a:spcBef>
                <a:spcPts val="95"/>
              </a:spcBef>
            </a:pPr>
            <a:r>
              <a:rPr lang="zh-TW" dirty="0">
                <a:latin typeface="Microsoft JhengHei"/>
                <a:ea typeface="PMingLiU"/>
                <a:cs typeface="Microsoft JhengHei"/>
              </a:rPr>
              <a:t>按一下 </a:t>
            </a:r>
            <a:r>
              <a:rPr lang="zh-TW" b="1" dirty="0">
                <a:latin typeface="Microsoft JhengHei"/>
                <a:ea typeface="PMingLiU"/>
                <a:cs typeface="Calibri"/>
              </a:rPr>
              <a:t>OK</a:t>
            </a:r>
            <a:r>
              <a:rPr lang="zh-TW" b="1" dirty="0">
                <a:latin typeface="Microsoft JhengHei"/>
                <a:ea typeface="PMingLiU"/>
                <a:cs typeface="Microsoft JhengHei"/>
              </a:rPr>
              <a:t>（確定）。</a:t>
            </a:r>
          </a:p>
        </p:txBody>
      </p:sp>
      <p:pic>
        <p:nvPicPr>
          <p:cNvPr id="28" name="Picture 27" descr="重置密码提示界面的截图。">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zh-TW" sz="1050" dirty="0">
                <a:solidFill>
                  <a:srgbClr val="224781"/>
                </a:solidFill>
                <a:latin typeface="Arial" panose="020B0604020202020204" pitchFamily="34" charset="0"/>
                <a:ea typeface="PMingLiU"/>
                <a:cs typeface="Arial" panose="020B0604020202020204" pitchFamily="34" charset="0"/>
              </a:rPr>
              <a:t>重設您的密碼</a:t>
            </a: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zh-TW" sz="600" b="1">
                <a:solidFill>
                  <a:schemeClr val="bg2">
                    <a:lumMod val="25000"/>
                  </a:schemeClr>
                </a:solidFill>
                <a:latin typeface="Arial" panose="020B0604020202020204" pitchFamily="34" charset="0"/>
                <a:ea typeface="PMingLiU"/>
                <a:cs typeface="Arial" panose="020B0604020202020204" pitchFamily="34" charset="0"/>
              </a:rPr>
              <a:t>密碼：</a:t>
            </a: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zh-TW" sz="500" dirty="0">
                <a:solidFill>
                  <a:schemeClr val="bg2">
                    <a:lumMod val="25000"/>
                  </a:schemeClr>
                </a:solidFill>
                <a:latin typeface="Arial" panose="020B0604020202020204" pitchFamily="34" charset="0"/>
                <a:ea typeface="PMingLiU"/>
                <a:cs typeface="Arial" panose="020B0604020202020204" pitchFamily="34" charset="0"/>
              </a:rPr>
              <a:t>輸入您的密碼</a:t>
            </a: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r>
              <a:rPr lang="zh-TW" sz="500" b="1" dirty="0">
                <a:solidFill>
                  <a:schemeClr val="bg2">
                    <a:lumMod val="50000"/>
                  </a:schemeClr>
                </a:solidFill>
                <a:latin typeface="Arial" panose="020B0604020202020204" pitchFamily="34" charset="0"/>
                <a:ea typeface="PMingLiU"/>
                <a:cs typeface="Arial" panose="020B0604020202020204" pitchFamily="34" charset="0"/>
              </a:rPr>
              <a:t>必須至少包含 8 個字元，且包括：1 個大寫字母，1 個數字、1 個小寫字母和 1 個特殊字元。</a:t>
            </a: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zh-TW" sz="600" b="1" dirty="0">
                <a:solidFill>
                  <a:schemeClr val="bg2">
                    <a:lumMod val="25000"/>
                  </a:schemeClr>
                </a:solidFill>
                <a:latin typeface="Arial" panose="020B0604020202020204" pitchFamily="34" charset="0"/>
                <a:ea typeface="PMingLiU"/>
                <a:cs typeface="Arial" panose="020B0604020202020204" pitchFamily="34" charset="0"/>
              </a:rPr>
              <a:t>確認密碼：</a:t>
            </a: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zh-TW" sz="500">
                <a:solidFill>
                  <a:schemeClr val="bg2">
                    <a:lumMod val="25000"/>
                  </a:schemeClr>
                </a:solidFill>
                <a:latin typeface="Arial" panose="020B0604020202020204" pitchFamily="34" charset="0"/>
                <a:ea typeface="PMingLiU"/>
                <a:cs typeface="Arial" panose="020B0604020202020204" pitchFamily="34" charset="0"/>
              </a:rPr>
              <a:t>確認您的密碼</a:t>
            </a: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90993"/>
            <a:ext cx="410644" cy="169277"/>
          </a:xfrm>
          <a:prstGeom prst="rect">
            <a:avLst/>
          </a:prstGeom>
          <a:solidFill>
            <a:srgbClr val="757575"/>
          </a:solidFill>
          <a:ln>
            <a:noFill/>
          </a:ln>
        </p:spPr>
        <p:txBody>
          <a:bodyPr wrap="square" rtlCol="0">
            <a:spAutoFit/>
          </a:bodyPr>
          <a:lstStyle/>
          <a:p>
            <a:pPr algn="ctr"/>
            <a:r>
              <a:rPr lang="zh-TW" sz="500" dirty="0">
                <a:solidFill>
                  <a:schemeClr val="bg1"/>
                </a:solidFill>
                <a:latin typeface="Arial" panose="020B0604020202020204" pitchFamily="34" charset="0"/>
                <a:ea typeface="PMingLiU"/>
                <a:cs typeface="Arial" panose="020B0604020202020204" pitchFamily="34" charset="0"/>
              </a:rPr>
              <a:t>確認</a:t>
            </a: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58844" cy="1463542"/>
          </a:xfrm>
          <a:prstGeom prst="rect">
            <a:avLst/>
          </a:prstGeom>
          <a:noFill/>
        </p:spPr>
        <p:txBody>
          <a:bodyPr wrap="square">
            <a:spAutoFit/>
          </a:bodyPr>
          <a:lstStyle/>
          <a:p>
            <a:pPr marL="12700" marR="140335" algn="just">
              <a:lnSpc>
                <a:spcPct val="99000"/>
              </a:lnSpc>
              <a:spcBef>
                <a:spcPts val="1825"/>
              </a:spcBef>
            </a:pPr>
            <a:r>
              <a:rPr lang="zh-TW" dirty="0">
                <a:latin typeface="Microsoft JhengHei"/>
                <a:ea typeface="PMingLiU"/>
                <a:cs typeface="Microsoft JhengHei"/>
              </a:rPr>
              <a:t>查看您的電子郵件並 點擊提供的連結。系 統將提示您在入口網 站中重設密碼。</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zh-TW" b="1" dirty="0">
                <a:latin typeface="Aptos" panose="020B0004020202020204" pitchFamily="34" charset="0"/>
                <a:ea typeface="PMingLiU"/>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添加學生</a:t>
            </a: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algn="ctr">
              <a:lnSpc>
                <a:spcPct val="100000"/>
              </a:lnSpc>
              <a:spcBef>
                <a:spcPts val="100"/>
              </a:spcBef>
            </a:pPr>
            <a:r>
              <a:rPr lang="zh-TW" dirty="0">
                <a:solidFill>
                  <a:srgbClr val="FFFFFF"/>
                </a:solidFill>
                <a:latin typeface="Microsoft JhengHei"/>
                <a:ea typeface="PMingLiU"/>
                <a:cs typeface="Microsoft JhengHei"/>
              </a:rPr>
              <a:t>每位家長</a:t>
            </a:r>
            <a:r>
              <a:rPr lang="zh-TW" dirty="0">
                <a:solidFill>
                  <a:srgbClr val="FFFFFF"/>
                </a:solidFill>
                <a:latin typeface="Microsoft JhengHei"/>
                <a:ea typeface="PMingLiU"/>
                <a:cs typeface="Calibri"/>
              </a:rPr>
              <a:t>/</a:t>
            </a:r>
            <a:r>
              <a:rPr lang="zh-TW" dirty="0">
                <a:solidFill>
                  <a:srgbClr val="FFFFFF"/>
                </a:solidFill>
                <a:latin typeface="Microsoft JhengHei"/>
                <a:ea typeface="PMingLiU"/>
                <a:cs typeface="Microsoft JhengHei"/>
              </a:rPr>
              <a:t>監護人可以 建立自己的帳戶，最 多可新增 </a:t>
            </a:r>
            <a:r>
              <a:rPr lang="zh-TW" dirty="0">
                <a:solidFill>
                  <a:srgbClr val="FFFFFF"/>
                </a:solidFill>
                <a:cs typeface="Calibri"/>
              </a:rPr>
              <a:t>10 </a:t>
            </a:r>
            <a:r>
              <a:rPr lang="zh-TW" dirty="0">
                <a:solidFill>
                  <a:srgbClr val="FFFFFF"/>
                </a:solidFill>
                <a:latin typeface="Microsoft JhengHei"/>
                <a:ea typeface="PMingLiU"/>
                <a:cs typeface="Microsoft JhengHei"/>
              </a:rPr>
              <a:t>名學生。 三個帳戶可以共用同 一個學生資訊。您必 須年滿 </a:t>
            </a:r>
            <a:r>
              <a:rPr lang="zh-TW" dirty="0">
                <a:solidFill>
                  <a:srgbClr val="FFFFFF"/>
                </a:solidFill>
                <a:cs typeface="Calibri"/>
              </a:rPr>
              <a:t>14 </a:t>
            </a:r>
            <a:r>
              <a:rPr lang="zh-TW" dirty="0">
                <a:solidFill>
                  <a:srgbClr val="FFFFFF"/>
                </a:solidFill>
                <a:latin typeface="Microsoft JhengHei"/>
                <a:ea typeface="PMingLiU"/>
                <a:cs typeface="Microsoft JhengHei"/>
              </a:rPr>
              <a:t>歲才能建立 帳戶。</a:t>
            </a:r>
          </a:p>
        </p:txBody>
      </p:sp>
      <p:pic>
        <p:nvPicPr>
          <p:cNvPr id="9" name="Picture 2" descr="学生列表页面的截图，显示“添加新学生”按钮。">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zh-TW" sz="1000" dirty="0">
                <a:latin typeface="Aptos Slab Light" panose="020F05020202040A0204" pitchFamily="34" charset="0"/>
                <a:ea typeface="PMingLiU"/>
                <a:cs typeface="Arial" panose="020B0604020202020204" pitchFamily="34" charset="0"/>
              </a:rPr>
              <a:t>中小学教育部</a:t>
            </a: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zh-TW" sz="1400">
                <a:solidFill>
                  <a:schemeClr val="bg2">
                    <a:lumMod val="25000"/>
                  </a:schemeClr>
                </a:solidFill>
                <a:latin typeface="Arial" panose="020B0604020202020204" pitchFamily="34" charset="0"/>
                <a:ea typeface="PMingLiU"/>
                <a:cs typeface="Arial" panose="020B0604020202020204" pitchFamily="34" charset="0"/>
              </a:rPr>
              <a:t>您的學生：</a:t>
            </a: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zh-TW" sz="1400" b="1">
                <a:solidFill>
                  <a:srgbClr val="22608F"/>
                </a:solidFill>
                <a:latin typeface="Arial" panose="020B0604020202020204" pitchFamily="34" charset="0"/>
                <a:ea typeface="PMingLiU"/>
                <a:cs typeface="Arial" panose="020B0604020202020204" pitchFamily="34" charset="0"/>
              </a:rPr>
              <a:t>示範學生</a:t>
            </a: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61610"/>
          </a:xfrm>
          <a:prstGeom prst="rect">
            <a:avLst/>
          </a:prstGeom>
          <a:noFill/>
          <a:ln>
            <a:noFill/>
          </a:ln>
        </p:spPr>
        <p:txBody>
          <a:bodyPr wrap="square" rtlCol="0">
            <a:spAutoFit/>
          </a:bodyPr>
          <a:lstStyle/>
          <a:p>
            <a:r>
              <a:rPr lang="zh-TW" sz="1100" dirty="0">
                <a:solidFill>
                  <a:srgbClr val="22608F"/>
                </a:solidFill>
                <a:latin typeface="Arial" panose="020B0604020202020204" pitchFamily="34" charset="0"/>
                <a:ea typeface="PMingLiU"/>
                <a:cs typeface="Arial" panose="020B0604020202020204" pitchFamily="34" charset="0"/>
              </a:rPr>
              <a:t>新增學生</a:t>
            </a: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1905" algn="ctr">
              <a:lnSpc>
                <a:spcPct val="99400"/>
              </a:lnSpc>
              <a:spcBef>
                <a:spcPts val="114"/>
              </a:spcBef>
            </a:pPr>
            <a:r>
              <a:rPr lang="zh-TW" dirty="0">
                <a:solidFill>
                  <a:srgbClr val="FFFFFF"/>
                </a:solidFill>
                <a:latin typeface="Microsoft JhengHei"/>
                <a:ea typeface="PMingLiU"/>
                <a:cs typeface="Microsoft JhengHei"/>
              </a:rPr>
              <a:t>要將其他學生新增至您的 帳戶，請按一下 </a:t>
            </a:r>
            <a:r>
              <a:rPr lang="zh-TW" b="1" dirty="0">
                <a:solidFill>
                  <a:srgbClr val="FFFFFF"/>
                </a:solidFill>
                <a:latin typeface="Microsoft JhengHei"/>
                <a:ea typeface="PMingLiU"/>
                <a:cs typeface="Calibri"/>
              </a:rPr>
              <a:t>Add New  Student</a:t>
            </a:r>
            <a:r>
              <a:rPr lang="zh-TW" b="1" dirty="0">
                <a:solidFill>
                  <a:srgbClr val="FFFFFF"/>
                </a:solidFill>
                <a:latin typeface="Microsoft JhengHei"/>
                <a:ea typeface="PMingLiU"/>
                <a:cs typeface="Microsoft JhengHei"/>
              </a:rPr>
              <a:t>（新增學生）</a:t>
            </a:r>
            <a:r>
              <a:rPr lang="zh-TW" dirty="0">
                <a:solidFill>
                  <a:srgbClr val="FFFFFF"/>
                </a:solidFill>
                <a:latin typeface="Microsoft JhengHei"/>
                <a:ea typeface="PMingLiU"/>
                <a:cs typeface="Microsoft JhengHei"/>
              </a:rPr>
              <a:t>，輸 入學生的註冊碼和出生日 期，然後按一下 </a:t>
            </a:r>
            <a:r>
              <a:rPr lang="zh-TW" b="1" dirty="0">
                <a:solidFill>
                  <a:srgbClr val="FFFFFF"/>
                </a:solidFill>
                <a:latin typeface="Microsoft JhengHei"/>
                <a:ea typeface="PMingLiU"/>
                <a:cs typeface="Calibri"/>
              </a:rPr>
              <a:t>Add</a:t>
            </a:r>
            <a:r>
              <a:rPr lang="zh-TW" b="1" dirty="0">
                <a:solidFill>
                  <a:srgbClr val="FFFFFF"/>
                </a:solidFill>
                <a:latin typeface="Microsoft JhengHei"/>
                <a:ea typeface="PMingLiU"/>
                <a:cs typeface="Microsoft JhengHei"/>
              </a:rPr>
              <a:t>（新 增）</a:t>
            </a:r>
            <a:r>
              <a:rPr lang="zh-TW" dirty="0">
                <a:solidFill>
                  <a:srgbClr val="FFFFFF"/>
                </a:solidFill>
                <a:latin typeface="Microsoft JhengHei"/>
                <a:ea typeface="PMingLiU"/>
                <a:cs typeface="Microsoft JhengHei"/>
              </a:rPr>
              <a:t>。</a:t>
            </a:r>
          </a:p>
        </p:txBody>
      </p:sp>
      <p:pic>
        <p:nvPicPr>
          <p:cNvPr id="11" name="Picture 10" descr="一张截图，显示点击“添加新学生”按钮后向账户添加其他学生的过程，用户在此需要输入学生的注册码和出生日期。">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604373" cy="369332"/>
          </a:xfrm>
          <a:prstGeom prst="rect">
            <a:avLst/>
          </a:prstGeom>
          <a:noFill/>
          <a:ln>
            <a:noFill/>
          </a:ln>
        </p:spPr>
        <p:txBody>
          <a:bodyPr wrap="square" rtlCol="0">
            <a:spAutoFit/>
          </a:bodyPr>
          <a:lstStyle/>
          <a:p>
            <a:r>
              <a:rPr lang="zh-TW" sz="900" dirty="0">
                <a:latin typeface="Aptos Slab Light" panose="020F05020202040A0204" pitchFamily="34" charset="0"/>
                <a:ea typeface="PMingLiU"/>
                <a:cs typeface="Arial" panose="020B0604020202020204" pitchFamily="34" charset="0"/>
              </a:rPr>
              <a:t>中小学教育部</a:t>
            </a: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zh-TW" sz="1400">
                <a:solidFill>
                  <a:schemeClr val="bg2">
                    <a:lumMod val="25000"/>
                  </a:schemeClr>
                </a:solidFill>
                <a:latin typeface="Arial" panose="020B0604020202020204" pitchFamily="34" charset="0"/>
                <a:ea typeface="PMingLiU"/>
                <a:cs typeface="Arial" panose="020B0604020202020204" pitchFamily="34" charset="0"/>
              </a:rPr>
              <a:t>您的學生：</a:t>
            </a: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zh-TW" sz="1400" b="1">
                <a:solidFill>
                  <a:srgbClr val="22608F"/>
                </a:solidFill>
                <a:latin typeface="Arial" panose="020B0604020202020204" pitchFamily="34" charset="0"/>
                <a:ea typeface="PMingLiU"/>
                <a:cs typeface="Arial" panose="020B0604020202020204" pitchFamily="34" charset="0"/>
              </a:rPr>
              <a:t>示範學生</a:t>
            </a: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253916"/>
          </a:xfrm>
          <a:prstGeom prst="rect">
            <a:avLst/>
          </a:prstGeom>
          <a:noFill/>
          <a:ln>
            <a:noFill/>
          </a:ln>
        </p:spPr>
        <p:txBody>
          <a:bodyPr wrap="square" rtlCol="0">
            <a:spAutoFit/>
          </a:bodyPr>
          <a:lstStyle/>
          <a:p>
            <a:r>
              <a:rPr lang="zh-TW" sz="1050">
                <a:solidFill>
                  <a:srgbClr val="22608F"/>
                </a:solidFill>
                <a:latin typeface="Arial" panose="020B0604020202020204" pitchFamily="34" charset="0"/>
                <a:ea typeface="PMingLiU"/>
                <a:cs typeface="Arial" panose="020B0604020202020204" pitchFamily="34" charset="0"/>
              </a:rPr>
              <a:t>取消</a:t>
            </a: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zh-TW" sz="800" dirty="0">
                <a:solidFill>
                  <a:schemeClr val="bg2">
                    <a:lumMod val="25000"/>
                  </a:schemeClr>
                </a:solidFill>
                <a:latin typeface="Arial" panose="020B0604020202020204" pitchFamily="34" charset="0"/>
                <a:ea typeface="PMingLiU"/>
                <a:cs typeface="Arial" panose="020B0604020202020204" pitchFamily="34" charset="0"/>
              </a:rPr>
              <a:t>請輸入您學生的註冊碼和出生日期。</a:t>
            </a: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zh-TW" sz="700" b="1">
                <a:solidFill>
                  <a:schemeClr val="bg2">
                    <a:lumMod val="25000"/>
                  </a:schemeClr>
                </a:solidFill>
                <a:latin typeface="Arial" panose="020B0604020202020204" pitchFamily="34" charset="0"/>
                <a:ea typeface="PMingLiU"/>
                <a:cs typeface="Arial" panose="020B0604020202020204" pitchFamily="34" charset="0"/>
              </a:rPr>
              <a:t>註冊碼：</a:t>
            </a: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zh-TW" sz="800">
                <a:solidFill>
                  <a:schemeClr val="bg2">
                    <a:lumMod val="25000"/>
                  </a:schemeClr>
                </a:solidFill>
                <a:latin typeface="Arial" panose="020B0604020202020204" pitchFamily="34" charset="0"/>
                <a:ea typeface="PMingLiU"/>
                <a:cs typeface="Arial" panose="020B0604020202020204" pitchFamily="34" charset="0"/>
              </a:rPr>
              <a:t>12 位字元的註冊碼</a:t>
            </a: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zh-TW" sz="900" b="1">
                <a:solidFill>
                  <a:schemeClr val="bg2">
                    <a:lumMod val="25000"/>
                  </a:schemeClr>
                </a:solidFill>
                <a:latin typeface="Arial" panose="020B0604020202020204" pitchFamily="34" charset="0"/>
                <a:ea typeface="PMingLiU"/>
                <a:cs typeface="Arial" panose="020B0604020202020204" pitchFamily="34" charset="0"/>
              </a:rPr>
              <a:t>出生日期：</a:t>
            </a: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MM</a:t>
            </a: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DD</a:t>
            </a: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zh-TW" sz="700">
                <a:solidFill>
                  <a:schemeClr val="bg2">
                    <a:lumMod val="25000"/>
                  </a:schemeClr>
                </a:solidFill>
                <a:latin typeface="Arial" panose="020B0604020202020204" pitchFamily="34" charset="0"/>
                <a:ea typeface="PMingLiU"/>
                <a:cs typeface="Arial" panose="020B0604020202020204" pitchFamily="34" charset="0"/>
              </a:rPr>
              <a:t>YY</a:t>
            </a: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r>
              <a:rPr lang="zh-TW" sz="800">
                <a:solidFill>
                  <a:srgbClr val="22608F"/>
                </a:solidFill>
                <a:latin typeface="Arial" panose="020B0604020202020204" pitchFamily="34" charset="0"/>
                <a:ea typeface="PMingLiU"/>
                <a:cs typeface="Arial" panose="020B0604020202020204" pitchFamily="34" charset="0"/>
              </a:rPr>
              <a:t>我的註冊碼在哪裡？</a:t>
            </a: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200055"/>
          </a:xfrm>
          <a:prstGeom prst="rect">
            <a:avLst/>
          </a:prstGeom>
          <a:solidFill>
            <a:srgbClr val="757575"/>
          </a:solidFill>
          <a:ln>
            <a:noFill/>
          </a:ln>
        </p:spPr>
        <p:txBody>
          <a:bodyPr wrap="square" rtlCol="0">
            <a:spAutoFit/>
          </a:bodyPr>
          <a:lstStyle/>
          <a:p>
            <a:pPr algn="ctr"/>
            <a:r>
              <a:rPr lang="zh-TW" sz="700" b="1">
                <a:solidFill>
                  <a:schemeClr val="bg1"/>
                </a:solidFill>
                <a:latin typeface="Arial" panose="020B0604020202020204" pitchFamily="34" charset="0"/>
                <a:ea typeface="PMingLiU"/>
                <a:cs typeface="Arial" panose="020B0604020202020204" pitchFamily="34" charset="0"/>
              </a:rPr>
              <a:t>新 增</a:t>
            </a: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D952D8-9ECD-5368-E091-921899019525}"/>
              </a:ext>
              <a:ext uri="{C183D7F6-B498-43B3-948B-1728B52AA6E4}">
                <adec:decorative xmlns:adec="http://schemas.microsoft.com/office/drawing/2017/decorative" val="1"/>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zh-TW" sz="800" b="1" dirty="0">
                <a:solidFill>
                  <a:srgbClr val="224781"/>
                </a:solidFill>
                <a:latin typeface="Arial" panose="020B0604020202020204" pitchFamily="34" charset="0"/>
                <a:ea typeface="PMingLiU"/>
                <a:cs typeface="Arial" panose="020B0604020202020204" pitchFamily="34" charset="0"/>
              </a:rPr>
              <a:t>En Espanol</a:t>
            </a:r>
          </a:p>
        </p:txBody>
      </p:sp>
      <p:sp>
        <p:nvSpPr>
          <p:cNvPr id="25" name="TextBox 24">
            <a:extLst>
              <a:ext uri="{FF2B5EF4-FFF2-40B4-BE49-F238E27FC236}">
                <a16:creationId xmlns:a16="http://schemas.microsoft.com/office/drawing/2014/main" id="{0890CFA8-70A6-1E5F-402F-8E4D8E5E2F16}"/>
              </a:ext>
              <a:ext uri="{C183D7F6-B498-43B3-948B-1728B52AA6E4}">
                <adec:decorative xmlns:adec="http://schemas.microsoft.com/office/drawing/2017/decorative" val="1"/>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zh-TW" sz="800" b="1">
                <a:solidFill>
                  <a:srgbClr val="224781"/>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刪除學生</a:t>
            </a:r>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59690" algn="ctr">
              <a:lnSpc>
                <a:spcPct val="98900"/>
              </a:lnSpc>
              <a:spcBef>
                <a:spcPts val="120"/>
              </a:spcBef>
            </a:pPr>
            <a:r>
              <a:rPr lang="zh-TW">
                <a:solidFill>
                  <a:srgbClr val="FFFFFF"/>
                </a:solidFill>
                <a:latin typeface="Microsoft JhengHei"/>
                <a:ea typeface="PMingLiU"/>
                <a:cs typeface="Microsoft JhengHei"/>
              </a:rPr>
              <a:t>若要刪除學生，請按一  下學生姓名旁的紅色</a:t>
            </a:r>
            <a:r>
              <a:rPr lang="zh-TW">
                <a:solidFill>
                  <a:srgbClr val="FFFFFF"/>
                </a:solidFill>
                <a:latin typeface="Microsoft JhengHei"/>
                <a:ea typeface="PMingLiU"/>
                <a:cs typeface="Calibri"/>
              </a:rPr>
              <a:t>X</a:t>
            </a:r>
            <a:r>
              <a:rPr lang="zh-TW">
                <a:solidFill>
                  <a:srgbClr val="FFFFFF"/>
                </a:solidFill>
                <a:latin typeface="Microsoft JhengHei"/>
                <a:ea typeface="PMingLiU"/>
                <a:cs typeface="Microsoft JhengHei"/>
              </a:rPr>
              <a:t>。 將出現一條彈出訊息以 便確認刪除。</a:t>
            </a:r>
          </a:p>
        </p:txBody>
      </p:sp>
      <p:pic>
        <p:nvPicPr>
          <p:cNvPr id="4" name="Picture 3" descr="学生列表页面的截图，其中某个学生名字旁边的红色“X”被方框圈出。">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r>
              <a:rPr lang="zh-TW" sz="1200" dirty="0">
                <a:latin typeface="Aptos Slab Light" panose="020F05020202040A0204" pitchFamily="34" charset="0"/>
                <a:ea typeface="PMingLiU"/>
                <a:cs typeface="Arial" panose="020B0604020202020204" pitchFamily="34" charset="0"/>
              </a:rPr>
              <a:t>中小学教育部</a:t>
            </a: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zh-TW" sz="1600" dirty="0">
                <a:solidFill>
                  <a:schemeClr val="bg2">
                    <a:lumMod val="25000"/>
                  </a:schemeClr>
                </a:solidFill>
                <a:latin typeface="Arial" panose="020B0604020202020204" pitchFamily="34" charset="0"/>
                <a:ea typeface="PMingLiU"/>
                <a:cs typeface="Arial" panose="020B0604020202020204" pitchFamily="34" charset="0"/>
              </a:rPr>
              <a:t>您的學生：</a:t>
            </a: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zh-TW" sz="1600" b="1">
                <a:solidFill>
                  <a:srgbClr val="22608F"/>
                </a:solidFill>
                <a:latin typeface="Arial" panose="020B0604020202020204" pitchFamily="34" charset="0"/>
                <a:ea typeface="PMingLiU"/>
                <a:cs typeface="Arial" panose="020B0604020202020204" pitchFamily="34" charset="0"/>
              </a:rPr>
              <a:t>示範學生 1</a:t>
            </a: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zh-TW" sz="1600" b="1">
                <a:solidFill>
                  <a:srgbClr val="22608F"/>
                </a:solidFill>
                <a:latin typeface="Arial" panose="020B0604020202020204" pitchFamily="34" charset="0"/>
                <a:ea typeface="PMingLiU"/>
                <a:cs typeface="Arial" panose="020B0604020202020204" pitchFamily="34" charset="0"/>
              </a:rPr>
              <a:t>示範學生 2</a:t>
            </a: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5" y="4073412"/>
            <a:ext cx="1601800" cy="307777"/>
          </a:xfrm>
          <a:prstGeom prst="rect">
            <a:avLst/>
          </a:prstGeom>
          <a:noFill/>
          <a:ln>
            <a:noFill/>
          </a:ln>
        </p:spPr>
        <p:txBody>
          <a:bodyPr wrap="square" rtlCol="0">
            <a:spAutoFit/>
          </a:bodyPr>
          <a:lstStyle/>
          <a:p>
            <a:pPr algn="ctr"/>
            <a:r>
              <a:rPr lang="zh-TW" sz="1400" dirty="0">
                <a:solidFill>
                  <a:srgbClr val="22608F"/>
                </a:solidFill>
                <a:latin typeface="Arial" panose="020B0604020202020204" pitchFamily="34" charset="0"/>
                <a:ea typeface="PMingLiU"/>
                <a:cs typeface="Arial" panose="020B0604020202020204" pitchFamily="34" charset="0"/>
              </a:rPr>
              <a:t>新增學生</a:t>
            </a:r>
          </a:p>
        </p:txBody>
      </p:sp>
      <p:pic>
        <p:nvPicPr>
          <p:cNvPr id="12" name="Picture 11" descr="确认从您的账户中删除学生的弹窗截图。">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zh-TW" sz="1400" b="1">
                <a:latin typeface="Arial" panose="020B0604020202020204" pitchFamily="34" charset="0"/>
                <a:ea typeface="PMingLiU"/>
                <a:cs typeface="Arial" panose="020B0604020202020204" pitchFamily="34" charset="0"/>
              </a:rPr>
              <a:t>確認</a:t>
            </a: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30887"/>
          </a:xfrm>
          <a:prstGeom prst="rect">
            <a:avLst/>
          </a:prstGeom>
          <a:solidFill>
            <a:srgbClr val="FFFFFF"/>
          </a:solidFill>
          <a:ln>
            <a:noFill/>
          </a:ln>
        </p:spPr>
        <p:txBody>
          <a:bodyPr wrap="square" rtlCol="0">
            <a:spAutoFit/>
          </a:bodyPr>
          <a:lstStyle/>
          <a:p>
            <a:r>
              <a:rPr lang="zh-TW" sz="1100">
                <a:solidFill>
                  <a:schemeClr val="bg2">
                    <a:lumMod val="25000"/>
                  </a:schemeClr>
                </a:solidFill>
                <a:latin typeface="Arial" panose="020B0604020202020204" pitchFamily="34" charset="0"/>
                <a:ea typeface="PMingLiU"/>
                <a:cs typeface="Arial" panose="020B0604020202020204" pitchFamily="34" charset="0"/>
              </a:rPr>
              <a:t>您確定要從您的帳戶中移除「示範學生 1」嗎？</a:t>
            </a: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zh-TW" sz="900">
                <a:solidFill>
                  <a:schemeClr val="bg1"/>
                </a:solidFill>
                <a:latin typeface="Arial" panose="020B0604020202020204" pitchFamily="34" charset="0"/>
                <a:ea typeface="PMingLiU"/>
                <a:cs typeface="Arial" panose="020B0604020202020204" pitchFamily="34" charset="0"/>
              </a:rPr>
              <a:t>OK</a:t>
            </a: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zh-TW" sz="900">
                <a:solidFill>
                  <a:schemeClr val="bg1"/>
                </a:solidFill>
                <a:latin typeface="Arial" panose="020B0604020202020204" pitchFamily="34" charset="0"/>
                <a:ea typeface="PMingLiU"/>
                <a:cs typeface="Arial" panose="020B0604020202020204" pitchFamily="34" charset="0"/>
              </a:rPr>
              <a:t>取消</a:t>
            </a: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EE8090-1534-8530-0F51-85FC9CEF08FB}"/>
              </a:ext>
              <a:ext uri="{C183D7F6-B498-43B3-948B-1728B52AA6E4}">
                <adec:decorative xmlns:adec="http://schemas.microsoft.com/office/drawing/2017/decorative" val="1"/>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zh-TW" sz="1000" b="1">
                <a:solidFill>
                  <a:srgbClr val="224781"/>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zh-TW" sz="5300" dirty="0">
                <a:solidFill>
                  <a:srgbClr val="1A4785"/>
                </a:solidFill>
                <a:latin typeface="Aptos" panose="020B0004020202020204" pitchFamily="34" charset="0"/>
                <a:ea typeface="PMingLiU" pitchFamily="2" charset="0"/>
                <a:cs typeface="Open Sans Light" pitchFamily="2" charset="0"/>
              </a:rPr>
              <a:t>選擇學生</a:t>
            </a:r>
          </a:p>
        </p:txBody>
      </p:sp>
      <p:pic>
        <p:nvPicPr>
          <p:cNvPr id="12" name="Picture 11" descr="学生列表页面的截图，其中列出了 3 名示例学生。同时还有一个方框圈出了菜单图标，该图标允许您更新电子邮件地址或退出门户。">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r>
              <a:rPr lang="zh-TW" sz="1200" dirty="0">
                <a:latin typeface="Aptos Slab Light" panose="020F05020202040A0204" pitchFamily="34" charset="0"/>
                <a:ea typeface="PMingLiU"/>
                <a:cs typeface="Arial" panose="020B0604020202020204" pitchFamily="34" charset="0"/>
              </a:rPr>
              <a:t>中小学教育部</a:t>
            </a: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rtlCol="0">
            <a:spAutoFit/>
          </a:bodyPr>
          <a:lstStyle/>
          <a:p>
            <a:pPr algn="r"/>
            <a:r>
              <a:rPr lang="zh-TW" sz="1000" b="1" dirty="0">
                <a:solidFill>
                  <a:srgbClr val="22608F"/>
                </a:solidFill>
                <a:latin typeface="Arial" panose="020B0604020202020204" pitchFamily="34" charset="0"/>
                <a:ea typeface="PMingLiU"/>
                <a:cs typeface="Arial" panose="020B0604020202020204" pitchFamily="34" charset="0"/>
              </a:rPr>
              <a:t>幫助</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zh-TW" sz="1000" b="1" dirty="0">
                <a:solidFill>
                  <a:srgbClr val="22608F"/>
                </a:solidFill>
                <a:latin typeface="Arial" panose="020B0604020202020204" pitchFamily="34" charset="0"/>
                <a:ea typeface="PMingLiU"/>
                <a:cs typeface="Arial" panose="020B0604020202020204" pitchFamily="34" charset="0"/>
              </a:rPr>
              <a:t>更新電子郵件</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zh-TW" sz="1000" b="1" dirty="0">
                <a:solidFill>
                  <a:srgbClr val="22608F"/>
                </a:solidFill>
                <a:latin typeface="Arial" panose="020B0604020202020204" pitchFamily="34" charset="0"/>
                <a:ea typeface="PMingLiU"/>
                <a:cs typeface="Arial" panose="020B0604020202020204" pitchFamily="34" charset="0"/>
              </a:rPr>
              <a:t>登出</a:t>
            </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99200"/>
              </a:lnSpc>
              <a:spcBef>
                <a:spcPts val="114"/>
              </a:spcBef>
            </a:pPr>
            <a:r>
              <a:rPr lang="zh-TW" dirty="0">
                <a:solidFill>
                  <a:srgbClr val="FFFFFF"/>
                </a:solidFill>
                <a:latin typeface="Microsoft JhengHei"/>
                <a:ea typeface="PMingLiU"/>
                <a:cs typeface="Microsoft JhengHei"/>
              </a:rPr>
              <a:t>按一下此選單圖 示更新您的電子 郵件地址或退出  </a:t>
            </a:r>
            <a:r>
              <a:rPr lang="zh-TW" dirty="0">
                <a:solidFill>
                  <a:srgbClr val="FFFFFF"/>
                </a:solidFill>
                <a:latin typeface="Microsoft JhengHei"/>
                <a:ea typeface="PMingLiU"/>
                <a:cs typeface="Calibri"/>
              </a:rPr>
              <a:t>MCAS </a:t>
            </a:r>
            <a:r>
              <a:rPr lang="zh-TW" dirty="0">
                <a:solidFill>
                  <a:srgbClr val="FFFFFF"/>
                </a:solidFill>
                <a:latin typeface="Microsoft JhengHei"/>
                <a:ea typeface="PMingLiU"/>
                <a:cs typeface="Microsoft JhengHei"/>
              </a:rPr>
              <a:t>家庭入口 網站。</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zh-TW" sz="1600" dirty="0">
                <a:solidFill>
                  <a:schemeClr val="bg2">
                    <a:lumMod val="25000"/>
                  </a:schemeClr>
                </a:solidFill>
                <a:latin typeface="Arial" panose="020B0604020202020204" pitchFamily="34" charset="0"/>
                <a:ea typeface="PMingLiU"/>
                <a:cs typeface="Arial" panose="020B0604020202020204" pitchFamily="34" charset="0"/>
              </a:rPr>
              <a:t>您的學生：</a:t>
            </a: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zh-TW" b="1" dirty="0">
                <a:solidFill>
                  <a:srgbClr val="22608F"/>
                </a:solidFill>
                <a:latin typeface="Arial" panose="020B0604020202020204" pitchFamily="34" charset="0"/>
                <a:ea typeface="PMingLiU"/>
                <a:cs typeface="Arial" panose="020B0604020202020204" pitchFamily="34" charset="0"/>
              </a:rPr>
              <a:t>示範學生 1</a:t>
            </a: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22860" algn="just">
              <a:lnSpc>
                <a:spcPct val="98300"/>
              </a:lnSpc>
              <a:spcBef>
                <a:spcPts val="135"/>
              </a:spcBef>
            </a:pPr>
            <a:r>
              <a:rPr lang="zh-TW">
                <a:solidFill>
                  <a:srgbClr val="FFFFFF"/>
                </a:solidFill>
                <a:latin typeface="Microsoft JhengHei"/>
                <a:ea typeface="PMingLiU"/>
                <a:cs typeface="Microsoft JhengHei"/>
              </a:rPr>
              <a:t>要查看學生的考 試記錄，請選擇 該學生的姓名。</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zh-TW" b="1">
                <a:solidFill>
                  <a:srgbClr val="22608F"/>
                </a:solidFill>
                <a:latin typeface="Arial" panose="020B0604020202020204" pitchFamily="34" charset="0"/>
                <a:ea typeface="PMingLiU"/>
                <a:cs typeface="Arial" panose="020B0604020202020204" pitchFamily="34" charset="0"/>
              </a:rPr>
              <a:t>示範學生 2</a:t>
            </a: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zh-TW" b="1" dirty="0">
                <a:solidFill>
                  <a:srgbClr val="22608F"/>
                </a:solidFill>
                <a:latin typeface="Arial" panose="020B0604020202020204" pitchFamily="34" charset="0"/>
                <a:ea typeface="PMingLiU"/>
                <a:cs typeface="Arial" panose="020B0604020202020204" pitchFamily="34" charset="0"/>
              </a:rPr>
              <a:t>示範學生 3</a:t>
            </a: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307777"/>
          </a:xfrm>
          <a:prstGeom prst="rect">
            <a:avLst/>
          </a:prstGeom>
          <a:noFill/>
          <a:ln>
            <a:noFill/>
          </a:ln>
        </p:spPr>
        <p:txBody>
          <a:bodyPr wrap="square" rtlCol="0">
            <a:spAutoFit/>
          </a:bodyPr>
          <a:lstStyle/>
          <a:p>
            <a:pPr algn="ctr"/>
            <a:r>
              <a:rPr lang="zh-TW" sz="1400">
                <a:solidFill>
                  <a:srgbClr val="22608F"/>
                </a:solidFill>
                <a:latin typeface="Arial" panose="020B0604020202020204" pitchFamily="34" charset="0"/>
                <a:ea typeface="PMingLiU"/>
                <a:cs typeface="Arial" panose="020B0604020202020204" pitchFamily="34" charset="0"/>
              </a:rPr>
              <a:t>新增學生</a:t>
            </a: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778A3C-454A-6083-F63C-649DBE520B39}"/>
              </a:ext>
              <a:ext uri="{C183D7F6-B498-43B3-948B-1728B52AA6E4}">
                <adec:decorative xmlns:adec="http://schemas.microsoft.com/office/drawing/2017/decorative" val="1"/>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zh-TW" sz="1000" b="1" dirty="0">
                <a:solidFill>
                  <a:srgbClr val="22608F"/>
                </a:solidFill>
                <a:latin typeface="Arial" panose="020B0604020202020204" pitchFamily="34" charset="0"/>
                <a:ea typeface="PMingLiU"/>
                <a:cs typeface="Arial" panose="020B0604020202020204" pitchFamily="34" charset="0"/>
              </a:rPr>
              <a:t>En Espanol</a:t>
            </a:r>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39BA7-DAA5-4442-AB25-500A0464CD6F}">
  <ds:schemaRefs>
    <ds:schemaRef ds:uri="http://schemas.microsoft.com/office/infopath/2007/PartnerControls"/>
    <ds:schemaRef ds:uri="fdcd57df-05e8-4749-9cc8-5afe3dcd00a5"/>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b906d55b-a694-4ee1-a926-b6d0b5dbfc30"/>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C2C4086B-52E5-4355-A353-352ABC558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636</TotalTime>
  <Words>4546</Words>
  <Application>Microsoft Office PowerPoint</Application>
  <PresentationFormat>Widescreen</PresentationFormat>
  <Paragraphs>588</Paragraphs>
  <Slides>25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Microsoft JhengHei</vt:lpstr>
      <vt:lpstr>Aptos</vt:lpstr>
      <vt:lpstr>Aptos Slab Light</vt:lpstr>
      <vt:lpstr>Arial</vt:lpstr>
      <vt:lpstr>Calibri</vt:lpstr>
      <vt:lpstr>Calibri Light</vt:lpstr>
      <vt:lpstr>Office Theme</vt:lpstr>
      <vt:lpstr>1_Office Theme</vt:lpstr>
      <vt:lpstr>家庭入口網站幫助指南</vt:lpstr>
      <vt:lpstr>入門指南：首次使用者</vt:lpstr>
      <vt:lpstr>入門指南：首次使用者（續）</vt:lpstr>
      <vt:lpstr>入門指南：回訪使用者</vt:lpstr>
      <vt:lpstr>入門指南：查看西班牙文版本</vt:lpstr>
      <vt:lpstr>重設密碼</vt:lpstr>
      <vt:lpstr>添加學生</vt:lpstr>
      <vt:lpstr>刪除學生</vt:lpstr>
      <vt:lpstr>選擇學生</vt:lpstr>
      <vt:lpstr>查看 MCAS 成績</vt:lpstr>
      <vt:lpstr>查看考試歷史記錄：MCAS</vt:lpstr>
      <vt:lpstr>查看考試成績：MCAS</vt:lpstr>
      <vt:lpstr>查看考試成績：成績水準</vt:lpstr>
      <vt:lpstr>查看考試成績：資料比較</vt:lpstr>
      <vt:lpstr>查看考試成績：學生的進步</vt:lpstr>
      <vt:lpstr>查看考試成績：報告類別</vt:lpstr>
      <vt:lpstr>查看詳細成績</vt:lpstr>
      <vt:lpstr>查看詳細成績（續）</vt:lpstr>
      <vt:lpstr>查看 MCAS-Alt 成績</vt:lpstr>
      <vt:lpstr>查看考試歷史記錄：MCAS-Alt</vt:lpstr>
      <vt:lpstr>查看考試成績：MCAS-Alt</vt:lpstr>
      <vt:lpstr>查看 MCAS-Alt 考試成績：成績水準</vt:lpstr>
      <vt:lpstr>查看 MCAS-Alt 考試成績：報告類別</vt:lpstr>
      <vt:lpstr>查看 MCAS-Alt 考試成績：評分區域</vt:lpstr>
      <vt:lpstr>其他資源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Chinese</dc:title>
  <dc:creator>DESE</dc:creator>
  <cp:lastModifiedBy>Zou, Dong (EOE)</cp:lastModifiedBy>
  <cp:revision>57</cp:revision>
  <dcterms:created xsi:type="dcterms:W3CDTF">2019-12-16T17:05:55Z</dcterms:created>
  <dcterms:modified xsi:type="dcterms:W3CDTF">2026-07-15T20:37:25Z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