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FF9C3-5D24-711B-7EA1-28F2E9F45F2E}" v="1" dt="2026-06-24T12:24:3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90" d="100"/>
          <a:sy n="90" d="100"/>
        </p:scale>
        <p:origin x="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fd3415b5-456d-4adf-8ee4-3424e6366d7b::" providerId="AD" clId="Web-{255FF9C3-5D24-711B-7EA1-28F2E9F45F2E}"/>
    <pc:docChg chg="modSld">
      <pc:chgData name="Guest User" userId="S::urn:spo:tenantanon#fd3415b5-456d-4adf-8ee4-3424e6366d7b::" providerId="AD" clId="Web-{255FF9C3-5D24-711B-7EA1-28F2E9F45F2E}" dt="2026-06-24T12:24:37.968" v="0" actId="1076"/>
      <pc:docMkLst>
        <pc:docMk/>
      </pc:docMkLst>
      <pc:sldChg chg="modSp">
        <pc:chgData name="Guest User" userId="S::urn:spo:tenantanon#fd3415b5-456d-4adf-8ee4-3424e6366d7b::" providerId="AD" clId="Web-{255FF9C3-5D24-711B-7EA1-28F2E9F45F2E}" dt="2026-06-24T12:24:37.968" v="0" actId="1076"/>
        <pc:sldMkLst>
          <pc:docMk/>
          <pc:sldMk cId="0" sldId="282"/>
        </pc:sldMkLst>
        <pc:picChg chg="mod">
          <ac:chgData name="Guest User" userId="S::urn:spo:tenantanon#fd3415b5-456d-4adf-8ee4-3424e6366d7b::" providerId="AD" clId="Web-{255FF9C3-5D24-711B-7EA1-28F2E9F45F2E}" dt="2026-06-24T12:24:37.968" v="0" actId="1076"/>
          <ac:picMkLst>
            <pc:docMk/>
            <pc:sldMk cId="0" sldId="282"/>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28825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p:cNvSpPr>
            <a:spLocks noGrp="1"/>
          </p:cNvSpPr>
          <p:nvPr>
            <p:ph type="sldNum" sz="quarter" idx="12"/>
          </p:nvPr>
        </p:nvSpPr>
        <p:spPr/>
        <p:txBody>
          <a:bodyPr/>
          <a:lstStyle/>
          <a:p>
            <a:fld id="{C27A4083-C157-40BE-919B-D8790BE1AD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p:cNvSpPr txBox="1"/>
          <p:nvPr userDrawn="1"/>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5.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11.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9.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મેસાચ્યુસેટ્સ ડિપાર્ટમેન્ટ ઑફ એલિમેન્ટરી એન્ડ સેકન્ડરી એજ્યુકેશનના લોગોની છબી."/>
          <p:cNvPicPr>
            <a:picLocks noChangeAspect="1"/>
          </p:cNvPicPr>
          <p:nvPr/>
        </p:nvPicPr>
        <p:blipFill>
          <a:blip r:embed="rId3" cstate="print"/>
          <a:stretch>
            <a:fillRect/>
          </a:stretch>
        </p:blipFill>
        <p:spPr>
          <a:xfrm>
            <a:off x="12359" y="20854"/>
            <a:ext cx="3592078" cy="1025946"/>
          </a:xfrm>
          <a:prstGeom prst="rect">
            <a:avLst/>
          </a:prstGeom>
        </p:spPr>
      </p:pic>
      <p:sp>
        <p:nvSpPr>
          <p:cNvPr id="8" name="Title 7"/>
          <p:cNvSpPr txBox="1">
            <a:spLocks noGrp="1"/>
          </p:cNvSpPr>
          <p:nvPr>
            <p:ph type="title" idx="4294967295"/>
          </p:nvPr>
        </p:nvSpPr>
        <p:spPr>
          <a:xfrm>
            <a:off x="12359" y="20854"/>
            <a:ext cx="12157343" cy="477054"/>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25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ફેમિલી પોર્ટલ </a:t>
            </a:r>
            <a:r>
              <a:rPr lang="en-US" sz="2500" dirty="0">
                <a:solidFill>
                  <a:srgbClr val="1A4785"/>
                </a:solidFill>
                <a:latin typeface="Aptos" panose="020B0004020202020204" pitchFamily="34" charset="0"/>
                <a:ea typeface="Open Sans Light" pitchFamily="2" charset="0"/>
                <a:cs typeface="Open Sans Light" pitchFamily="2" charset="0"/>
              </a:rPr>
              <a:t>સહાય</a:t>
            </a:r>
            <a:r>
              <a:rPr kumimoji="0" lang="en-US" sz="25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 માર્ગદર્શિકા(ચાલુ)</a:t>
            </a:r>
          </a:p>
        </p:txBody>
      </p:sp>
      <p:sp>
        <p:nvSpPr>
          <p:cNvPr id="11" name="Rounded Rectangle 10"/>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IN" sz="2000" dirty="0">
                <a:solidFill>
                  <a:schemeClr val="bg1"/>
                </a:solidFill>
                <a:latin typeface="Aptos" panose="020B0004020202020204" pitchFamily="34" charset="0"/>
              </a:rPr>
              <a:t>MCAS Family Portal </a:t>
            </a:r>
            <a:r>
              <a:rPr lang="en-US" sz="1400" dirty="0">
                <a:solidFill>
                  <a:schemeClr val="bg1"/>
                </a:solidFill>
                <a:latin typeface="Aptos" panose="020B0004020202020204" pitchFamily="34" charset="0"/>
              </a:rPr>
              <a:t>પર તમારા વિદ્યાર્થીના </a:t>
            </a:r>
            <a:r>
              <a:rPr lang="en-IN" sz="1400" dirty="0">
                <a:solidFill>
                  <a:schemeClr val="bg1"/>
                </a:solidFill>
                <a:latin typeface="Aptos" panose="020B0004020202020204" pitchFamily="34" charset="0"/>
              </a:rPr>
              <a:t>MCAS </a:t>
            </a:r>
            <a:r>
              <a:rPr lang="hi-IN" sz="1400" dirty="0">
                <a:solidFill>
                  <a:schemeClr val="bg1"/>
                </a:solidFill>
                <a:latin typeface="Aptos" panose="020B0004020202020204" pitchFamily="34" charset="0"/>
              </a:rPr>
              <a:t> </a:t>
            </a:r>
            <a:r>
              <a:rPr lang="en-US" sz="1400" dirty="0">
                <a:solidFill>
                  <a:schemeClr val="bg1"/>
                </a:solidFill>
                <a:latin typeface="Aptos" panose="020B0004020202020204" pitchFamily="34" charset="0"/>
              </a:rPr>
              <a:t>ટેસ્ટ પરિણામો જુઓ. તમારા વિદ્યાર્થીના પર્ફોમન્સને વર્ષે વર્ષે ટ્રેક કરવા આ ડેટાનો ઉપયોગ કરો.</a:t>
            </a:r>
            <a:r>
              <a:rPr lang="en-US" sz="2000" dirty="0">
                <a:solidFill>
                  <a:schemeClr val="bg1"/>
                </a:solidFill>
                <a:latin typeface="Aptos" panose="020B0004020202020204" pitchFamily="34" charset="0"/>
              </a:rPr>
              <a:t>  </a:t>
            </a:r>
          </a:p>
          <a:p>
            <a:pPr algn="ctr">
              <a:spcAft>
                <a:spcPts val="1200"/>
              </a:spcAft>
            </a:pPr>
            <a:r>
              <a:rPr lang="en-IN" sz="2000" dirty="0">
                <a:solidFill>
                  <a:schemeClr val="bg1"/>
                </a:solidFill>
                <a:latin typeface="Aptos" panose="020B0004020202020204" pitchFamily="34" charset="0"/>
              </a:rPr>
              <a:t>MCAS Family Portal </a:t>
            </a:r>
            <a:r>
              <a:rPr lang="en-US" sz="1400" dirty="0">
                <a:solidFill>
                  <a:schemeClr val="bg1"/>
                </a:solidFill>
                <a:latin typeface="Aptos" panose="020B0004020202020204" pitchFamily="34" charset="0"/>
              </a:rPr>
              <a:t>ડેસ્કટોપ અથવા મોબાઈલ ડિવાઇસ પર જોવા </a:t>
            </a:r>
            <a:r>
              <a:rPr lang="en-US" sz="1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https://mcasfamilyportal.emetric.net</a:t>
            </a:r>
            <a:r>
              <a:rPr lang="en-US" sz="1400" dirty="0">
                <a:solidFill>
                  <a:schemeClr val="bg1"/>
                </a:solidFill>
                <a:latin typeface="Aptos" panose="020B0004020202020204" pitchFamily="34" charset="0"/>
              </a:rPr>
              <a:t> પર જાઓ.</a:t>
            </a:r>
          </a:p>
          <a:p>
            <a:pPr algn="ctr">
              <a:spcAft>
                <a:spcPts val="1200"/>
              </a:spcAft>
            </a:pPr>
            <a:r>
              <a:rPr lang="en-US" sz="1400" dirty="0">
                <a:solidFill>
                  <a:schemeClr val="bg1"/>
                </a:solidFill>
                <a:latin typeface="Aptos" panose="020B0004020202020204" pitchFamily="34" charset="0"/>
              </a:rPr>
              <a:t>વધુ જાણવા નીચેના વિભાગની પસંદગી  કરો અથવા આ માર્ગદર્શિકામાં સ્ક્રોલ કરો.</a:t>
            </a:r>
            <a:endParaRPr lang="en-US" sz="1400" dirty="0">
              <a:latin typeface="Aptos" panose="020B0004020202020204" pitchFamily="34" charset="0"/>
            </a:endParaRPr>
          </a:p>
        </p:txBody>
      </p:sp>
      <p:sp>
        <p:nvSpPr>
          <p:cNvPr id="6" name="Rectangle 5">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descr="Hyperlink to Test History View">
            <a:hlinkClick r:id="rId5" action="ppaction://hlinksldjump"/>
          </p:cNvPr>
          <p:cNvSpPr txBox="1"/>
          <p:nvPr/>
        </p:nvSpPr>
        <p:spPr>
          <a:xfrm>
            <a:off x="3884551" y="9604364"/>
            <a:ext cx="2832226" cy="369332"/>
          </a:xfrm>
          <a:prstGeom prst="rect">
            <a:avLst/>
          </a:prstGeom>
          <a:noFill/>
        </p:spPr>
        <p:txBody>
          <a:bodyPr wrap="square" rtlCol="0">
            <a:spAutoFit/>
          </a:bodyPr>
          <a:lstStyle/>
          <a:p>
            <a:endParaRPr lang="en-US"/>
          </a:p>
        </p:txBody>
      </p:sp>
      <p:sp>
        <p:nvSpPr>
          <p:cNvPr id="3" name="TextBox 13" descr="સામગ્રી સૂચિ">
            <a:extLst>
              <a:ext uri="{FF2B5EF4-FFF2-40B4-BE49-F238E27FC236}">
                <a16:creationId xmlns:a16="http://schemas.microsoft.com/office/drawing/2014/main" id="{AF2DC63A-1E9E-A464-34CD-5C96B0879F05}"/>
              </a:ext>
              <a:ext uri="{C183D7F6-B498-43B3-948B-1728B52AA6E4}">
                <adec:decorative xmlns:adec="http://schemas.microsoft.com/office/drawing/2017/decorative" val="0"/>
              </a:ext>
            </a:extLst>
          </p:cNvPr>
          <p:cNvSpPr txBox="1"/>
          <p:nvPr/>
        </p:nvSpPr>
        <p:spPr>
          <a:xfrm>
            <a:off x="1189694" y="3751598"/>
            <a:ext cx="10316506" cy="3046988"/>
          </a:xfrm>
          <a:prstGeom prst="rect">
            <a:avLst/>
          </a:prstGeom>
          <a:noFill/>
          <a:ln>
            <a:noFill/>
          </a:ln>
        </p:spPr>
        <p:txBody>
          <a:bodyPr wrap="square" numCol="2" rtlCol="0">
            <a:spAutoFit/>
          </a:bodyPr>
          <a:lstStyle/>
          <a:p>
            <a:pPr>
              <a:defRPr/>
            </a:pPr>
            <a:r>
              <a:rPr lang="" sz="2400" dirty="0">
                <a:solidFill>
                  <a:schemeClr val="accent1">
                    <a:lumMod val="75000"/>
                  </a:schemeClr>
                </a:solidFill>
              </a:rPr>
              <a:t>શરૂઆત કરવી</a:t>
            </a:r>
            <a:r>
              <a:rPr kumimoji="0" lang="en-US" sz="2400" b="0" i="0" u="none" strike="noStrike" kern="1200" cap="none" spc="0" normalizeH="0" baseline="0" noProof="0" dirty="0">
                <a:ln>
                  <a:noFill/>
                </a:ln>
                <a:solidFill>
                  <a:srgbClr val="1A4785"/>
                </a:solidFill>
                <a:effectLst/>
                <a:uLnTx/>
                <a:uFillTx/>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gu-IN" altLang="ja-JP" sz="2400" b="0" i="0" u="none" strike="noStrike" kern="1200" cap="none" spc="0" normalizeH="0" baseline="0" noProof="0" dirty="0">
                <a:ln>
                  <a:noFill/>
                </a:ln>
                <a:solidFill>
                  <a:srgbClr val="1A4785"/>
                </a:solidFill>
                <a:effectLst/>
                <a:uLnTx/>
                <a:uFillTx/>
                <a:ea typeface="游ゴシック" panose="020B0400000000000000" pitchFamily="34" charset="-128"/>
                <a:cs typeface="+mn-cs"/>
              </a:rPr>
              <a:t>સ્પેનિશમા જોવી</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lang="" altLang="hi-IN" sz="2400" dirty="0">
                <a:solidFill>
                  <a:schemeClr val="accent1">
                    <a:lumMod val="75000"/>
                  </a:schemeClr>
                </a:solidFill>
              </a:rPr>
              <a:t>પાસવર્ડ રિસેટ કરવો </a:t>
            </a:r>
            <a:r>
              <a:rPr kumimoji="0" lang="en-US" sz="2400" b="0" i="0" u="none" strike="noStrike" kern="1200" cap="none" spc="0" normalizeH="0" baseline="0" noProof="0" dirty="0">
                <a:ln>
                  <a:noFill/>
                </a:ln>
                <a:solidFill>
                  <a:srgbClr val="1A4785"/>
                </a:solidFill>
                <a:effectLst/>
                <a:uLnTx/>
                <a:uFillTx/>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lang="" altLang="hi-IN" sz="2400" dirty="0">
                <a:solidFill>
                  <a:schemeClr val="accent1">
                    <a:lumMod val="75000"/>
                  </a:schemeClr>
                </a:solidFill>
              </a:rPr>
              <a:t>વિદ્યાર્થી જોડવા </a:t>
            </a:r>
            <a:r>
              <a:rPr kumimoji="0" lang="en-US" sz="2400" b="0" i="0" u="none" strike="noStrike" kern="1200" cap="none" spc="0" normalizeH="0" baseline="0" noProof="0" dirty="0">
                <a:ln>
                  <a:noFill/>
                </a:ln>
                <a:solidFill>
                  <a:srgbClr val="1A4785"/>
                </a:solidFill>
                <a:effectLst/>
                <a:uLnTx/>
                <a:uFillTx/>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વિદ્યાર્થી હટાવવા</a:t>
            </a:r>
            <a:endParaRPr kumimoji="0" lang="en-US" sz="2400" b="0" i="0" u="none" strike="noStrike" kern="1200" cap="none" spc="0" normalizeH="0" baseline="0" noProof="0" dirty="0">
              <a:ln>
                <a:noFill/>
              </a:ln>
              <a:solidFill>
                <a:srgbClr val="1A4785"/>
              </a:solidFill>
              <a:effectLst/>
              <a:uLnTx/>
              <a:uFillTx/>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વિદ્યાર્થીની પસંદગી કરવી</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lang="en-IN" sz="2400" dirty="0">
                <a:solidFill>
                  <a:schemeClr val="accent1">
                    <a:lumMod val="75000"/>
                  </a:schemeClr>
                </a:solidFill>
              </a:rPr>
              <a:t>MCAS </a:t>
            </a:r>
            <a:r>
              <a:rPr lang="" altLang="hi-IN" sz="2400" dirty="0">
                <a:solidFill>
                  <a:schemeClr val="accent1">
                    <a:lumMod val="75000"/>
                  </a:schemeClr>
                </a:solidFill>
              </a:rPr>
              <a:t>પરિણામ જોવા</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પરીક્ષા ઈતિહાસ જોવા</a:t>
            </a:r>
            <a:endParaRPr kumimoji="0" lang="zh-TW" altLang="en-US" sz="2400" b="0" i="0" u="none" strike="noStrike" kern="1200" cap="none" spc="0" normalizeH="0" baseline="0" noProof="0" dirty="0">
              <a:ln>
                <a:noFill/>
              </a:ln>
              <a:solidFill>
                <a:srgbClr val="1A4785"/>
              </a:solidFill>
              <a:effectLst/>
              <a:uLnTx/>
              <a:uFillTx/>
              <a:ea typeface="新細明體" panose="02020500000000000000" pitchFamily="18" charset="-12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પરીક્ષા પરિણામ જોવા</a:t>
            </a:r>
            <a:endParaRPr kumimoji="0" lang="zh-TW" altLang="en-US" sz="2400" b="0" i="0" u="none" strike="noStrike" kern="1200" cap="none" spc="0" normalizeH="0" baseline="0" noProof="0" dirty="0">
              <a:ln>
                <a:noFill/>
              </a:ln>
              <a:solidFill>
                <a:srgbClr val="1A4785"/>
              </a:solidFill>
              <a:effectLst/>
              <a:uLnTx/>
              <a:uFillTx/>
              <a:ea typeface="新細明體" panose="02020500000000000000" pitchFamily="18" charset="-12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વિસ્તૃત પરિણામ જોવા</a:t>
            </a:r>
            <a:endParaRPr kumimoji="0" lang="en-US" sz="2400" b="0" i="0" u="none" strike="noStrike" kern="1200" cap="none" spc="0" normalizeH="0" baseline="0" noProof="0" dirty="0">
              <a:ln>
                <a:noFill/>
              </a:ln>
              <a:solidFill>
                <a:srgbClr val="1A4785"/>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lang="en-IN" sz="2400" dirty="0">
                <a:solidFill>
                  <a:schemeClr val="accent1">
                    <a:lumMod val="75000"/>
                  </a:schemeClr>
                </a:solidFill>
              </a:rPr>
              <a:t>MCAS-Alt </a:t>
            </a:r>
            <a:r>
              <a:rPr lang="" altLang="hi-IN" sz="2400" dirty="0">
                <a:solidFill>
                  <a:schemeClr val="accent1">
                    <a:lumMod val="75000"/>
                  </a:schemeClr>
                </a:solidFill>
              </a:rPr>
              <a:t>પરિણામ જોવા</a:t>
            </a:r>
            <a:endParaRPr kumimoji="0" lang="en-US" sz="2400" b="0" i="0" u="none" strike="noStrike" kern="1200" cap="none" spc="0" normalizeH="0" baseline="0" noProof="0" dirty="0">
              <a:ln>
                <a:noFill/>
              </a:ln>
              <a:solidFill>
                <a:srgbClr val="1A4785"/>
              </a:solidFill>
              <a:effectLst/>
              <a:uLnTx/>
              <a:uFillTx/>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પરીક્ષા ઈતિહાસ જોવો</a:t>
            </a:r>
            <a:endParaRPr kumimoji="0" lang="en-US" sz="2400" b="0" i="0" u="none" strike="noStrike" kern="1200" cap="none" spc="0" normalizeH="0" baseline="0" noProof="0" dirty="0">
              <a:ln>
                <a:noFill/>
              </a:ln>
              <a:solidFill>
                <a:srgbClr val="1A4785"/>
              </a:solidFill>
              <a:effectLst/>
              <a:uLnTx/>
              <a:uFillTx/>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 altLang="hi-IN" sz="2400" dirty="0">
                <a:solidFill>
                  <a:schemeClr val="accent1">
                    <a:lumMod val="75000"/>
                  </a:schemeClr>
                </a:solidFill>
              </a:rPr>
              <a:t>પરીક્ષા પરિણામ જોવા</a:t>
            </a:r>
            <a:endParaRPr kumimoji="0" lang="en-US" sz="2400" b="0" i="0" u="none" strike="noStrike" kern="1200" cap="none" spc="0" normalizeH="0" baseline="0" noProof="0" dirty="0">
              <a:ln>
                <a:noFill/>
              </a:ln>
              <a:solidFill>
                <a:srgbClr val="1A4785"/>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lang="" altLang="hi-IN" sz="2400" dirty="0">
                <a:solidFill>
                  <a:schemeClr val="accent1">
                    <a:lumMod val="75000"/>
                  </a:schemeClr>
                </a:solidFill>
              </a:rPr>
              <a:t>વધારાના સંશાધન</a:t>
            </a:r>
            <a:endParaRPr kumimoji="0" lang="ja-JP" altLang="en-US" sz="2400" b="0" i="0" u="none" strike="noStrike" kern="1200" cap="none" spc="0" normalizeH="0" baseline="0" noProof="0" dirty="0">
              <a:ln>
                <a:noFill/>
              </a:ln>
              <a:solidFill>
                <a:srgbClr val="1A4785"/>
              </a:solidFill>
              <a:effectLst/>
              <a:uLnTx/>
              <a:uFillTx/>
              <a:ea typeface="游ゴシック" panose="020B0400000000000000" pitchFamily="34" charset="-128"/>
              <a:cs typeface="+mn-cs"/>
            </a:endParaRPr>
          </a:p>
        </p:txBody>
      </p:sp>
      <p:sp>
        <p:nvSpPr>
          <p:cNvPr id="5" name="TextBox 1" descr="શરૂઆત કરવી&#10;">
            <a:hlinkClick r:id="rId6" action="ppaction://hlinksldjump"/>
            <a:extLst>
              <a:ext uri="{FF2B5EF4-FFF2-40B4-BE49-F238E27FC236}">
                <a16:creationId xmlns:a16="http://schemas.microsoft.com/office/drawing/2014/main" id="{01A112D3-C49C-A55C-F330-B4E901D5BEB2}"/>
              </a:ext>
            </a:extLst>
          </p:cNvPr>
          <p:cNvSpPr txBox="1"/>
          <p:nvPr/>
        </p:nvSpPr>
        <p:spPr>
          <a:xfrm>
            <a:off x="1189694" y="3716592"/>
            <a:ext cx="2271850" cy="369332"/>
          </a:xfrm>
          <a:prstGeom prst="rect">
            <a:avLst/>
          </a:prstGeom>
          <a:noFill/>
          <a:ln>
            <a:noFill/>
          </a:ln>
        </p:spPr>
        <p:txBody>
          <a:bodyPr wrap="square" rtlCol="0">
            <a:spAutoFit/>
          </a:bodyPr>
          <a:lstStyle/>
          <a:p>
            <a:r>
              <a:rPr lang="en-US"/>
              <a:t> </a:t>
            </a:r>
          </a:p>
        </p:txBody>
      </p:sp>
      <p:sp>
        <p:nvSpPr>
          <p:cNvPr id="10" name="TextBox 11" descr="સ્પેનિશમા જોવી&#10;">
            <a:hlinkClick r:id="rId7" action="ppaction://hlinksldjump"/>
            <a:extLst>
              <a:ext uri="{FF2B5EF4-FFF2-40B4-BE49-F238E27FC236}">
                <a16:creationId xmlns:a16="http://schemas.microsoft.com/office/drawing/2014/main" id="{92D0A0FE-792F-F569-78A5-BAF83EC74D8B}"/>
              </a:ext>
            </a:extLst>
          </p:cNvPr>
          <p:cNvSpPr txBox="1"/>
          <p:nvPr/>
        </p:nvSpPr>
        <p:spPr>
          <a:xfrm>
            <a:off x="2001728" y="4082113"/>
            <a:ext cx="3157108" cy="369332"/>
          </a:xfrm>
          <a:prstGeom prst="rect">
            <a:avLst/>
          </a:prstGeom>
          <a:noFill/>
          <a:ln>
            <a:noFill/>
          </a:ln>
        </p:spPr>
        <p:txBody>
          <a:bodyPr wrap="square" rtlCol="0">
            <a:spAutoFit/>
          </a:bodyPr>
          <a:lstStyle/>
          <a:p>
            <a:endParaRPr lang="en-US"/>
          </a:p>
        </p:txBody>
      </p:sp>
      <p:sp>
        <p:nvSpPr>
          <p:cNvPr id="14" name="TextBox 2" descr="પાસવર્ડ રિસેટ કરવો">
            <a:hlinkClick r:id="rId8" action="ppaction://hlinksldjump"/>
            <a:extLst>
              <a:ext uri="{FF2B5EF4-FFF2-40B4-BE49-F238E27FC236}">
                <a16:creationId xmlns:a16="http://schemas.microsoft.com/office/drawing/2014/main" id="{711C39BA-E90C-9D15-78CE-AFA5DDC46DDE}"/>
              </a:ext>
            </a:extLst>
          </p:cNvPr>
          <p:cNvSpPr txBox="1"/>
          <p:nvPr/>
        </p:nvSpPr>
        <p:spPr>
          <a:xfrm>
            <a:off x="2001728" y="4473571"/>
            <a:ext cx="3835953" cy="369332"/>
          </a:xfrm>
          <a:prstGeom prst="rect">
            <a:avLst/>
          </a:prstGeom>
          <a:noFill/>
          <a:ln>
            <a:noFill/>
          </a:ln>
        </p:spPr>
        <p:txBody>
          <a:bodyPr wrap="square" rtlCol="0">
            <a:spAutoFit/>
          </a:bodyPr>
          <a:lstStyle/>
          <a:p>
            <a:endParaRPr lang="en-US"/>
          </a:p>
        </p:txBody>
      </p:sp>
      <p:sp>
        <p:nvSpPr>
          <p:cNvPr id="18" name="TextBox 8" descr="વિદ્યાર્થીની પસંદગી કરવી">
            <a:hlinkClick r:id="rId9" action="ppaction://hlinksldjump"/>
            <a:extLst>
              <a:ext uri="{FF2B5EF4-FFF2-40B4-BE49-F238E27FC236}">
                <a16:creationId xmlns:a16="http://schemas.microsoft.com/office/drawing/2014/main" id="{302BEC82-6452-C0D4-3C09-C6C1174F5486}"/>
              </a:ext>
            </a:extLst>
          </p:cNvPr>
          <p:cNvSpPr txBox="1"/>
          <p:nvPr/>
        </p:nvSpPr>
        <p:spPr>
          <a:xfrm>
            <a:off x="1987424" y="5534895"/>
            <a:ext cx="3157108" cy="369332"/>
          </a:xfrm>
          <a:prstGeom prst="rect">
            <a:avLst/>
          </a:prstGeom>
          <a:noFill/>
          <a:ln>
            <a:noFill/>
          </a:ln>
        </p:spPr>
        <p:txBody>
          <a:bodyPr wrap="square" rtlCol="0">
            <a:spAutoFit/>
          </a:bodyPr>
          <a:lstStyle/>
          <a:p>
            <a:endParaRPr lang="en-US"/>
          </a:p>
        </p:txBody>
      </p:sp>
      <p:sp>
        <p:nvSpPr>
          <p:cNvPr id="19" name="TextBox 52" descr="પરીક્ષા ઈતિહાસ જોવા">
            <a:hlinkClick r:id="rId5" action="ppaction://hlinksldjump"/>
            <a:extLst>
              <a:ext uri="{FF2B5EF4-FFF2-40B4-BE49-F238E27FC236}">
                <a16:creationId xmlns:a16="http://schemas.microsoft.com/office/drawing/2014/main" id="{DF8B1F5A-EFB7-0B13-2607-80B9FB6FBDF7}"/>
              </a:ext>
            </a:extLst>
          </p:cNvPr>
          <p:cNvSpPr txBox="1"/>
          <p:nvPr/>
        </p:nvSpPr>
        <p:spPr>
          <a:xfrm>
            <a:off x="2001728" y="6287831"/>
            <a:ext cx="4112536" cy="369332"/>
          </a:xfrm>
          <a:prstGeom prst="rect">
            <a:avLst/>
          </a:prstGeom>
          <a:noFill/>
          <a:ln>
            <a:noFill/>
          </a:ln>
        </p:spPr>
        <p:txBody>
          <a:bodyPr wrap="square" rtlCol="0">
            <a:spAutoFit/>
          </a:bodyPr>
          <a:lstStyle/>
          <a:p>
            <a:endParaRPr lang="en-US"/>
          </a:p>
        </p:txBody>
      </p:sp>
      <p:sp>
        <p:nvSpPr>
          <p:cNvPr id="20" name="TextBox 53" descr="પરીક્ષા પરિણામ જોવા">
            <a:hlinkClick r:id="rId10" action="ppaction://hlinksldjump"/>
            <a:extLst>
              <a:ext uri="{FF2B5EF4-FFF2-40B4-BE49-F238E27FC236}">
                <a16:creationId xmlns:a16="http://schemas.microsoft.com/office/drawing/2014/main" id="{89052DBD-C6CE-D511-184E-A6709760E70A}"/>
              </a:ext>
            </a:extLst>
          </p:cNvPr>
          <p:cNvSpPr txBox="1"/>
          <p:nvPr/>
        </p:nvSpPr>
        <p:spPr>
          <a:xfrm>
            <a:off x="7033166" y="3777336"/>
            <a:ext cx="4513322" cy="369332"/>
          </a:xfrm>
          <a:prstGeom prst="rect">
            <a:avLst/>
          </a:prstGeom>
          <a:noFill/>
          <a:ln>
            <a:noFill/>
          </a:ln>
        </p:spPr>
        <p:txBody>
          <a:bodyPr wrap="square" rtlCol="0">
            <a:spAutoFit/>
          </a:bodyPr>
          <a:lstStyle/>
          <a:p>
            <a:endParaRPr lang="en-US"/>
          </a:p>
        </p:txBody>
      </p:sp>
      <p:sp>
        <p:nvSpPr>
          <p:cNvPr id="21" name="TextBox 12" descr="વિસ્તૃત પરિણામ જોવા">
            <a:hlinkClick r:id="rId11" action="ppaction://hlinksldjump"/>
            <a:extLst>
              <a:ext uri="{FF2B5EF4-FFF2-40B4-BE49-F238E27FC236}">
                <a16:creationId xmlns:a16="http://schemas.microsoft.com/office/drawing/2014/main" id="{B1ABD9EC-3AC4-35F2-70A5-D9F3741E8805}"/>
              </a:ext>
            </a:extLst>
          </p:cNvPr>
          <p:cNvSpPr txBox="1"/>
          <p:nvPr/>
        </p:nvSpPr>
        <p:spPr>
          <a:xfrm>
            <a:off x="7033166" y="4170968"/>
            <a:ext cx="4397788" cy="338554"/>
          </a:xfrm>
          <a:prstGeom prst="rect">
            <a:avLst/>
          </a:prstGeom>
          <a:noFill/>
          <a:ln>
            <a:noFill/>
          </a:ln>
        </p:spPr>
        <p:txBody>
          <a:bodyPr wrap="square" rtlCol="0">
            <a:spAutoFit/>
          </a:bodyPr>
          <a:lstStyle/>
          <a:p>
            <a:endParaRPr lang="en-US" sz="1600"/>
          </a:p>
        </p:txBody>
      </p:sp>
      <p:sp>
        <p:nvSpPr>
          <p:cNvPr id="22" name="TextBox 15" descr="MCAS-Alt પરિણામ જોવા">
            <a:hlinkClick r:id="rId12" action="ppaction://hlinksldjump"/>
            <a:extLst>
              <a:ext uri="{FF2B5EF4-FFF2-40B4-BE49-F238E27FC236}">
                <a16:creationId xmlns:a16="http://schemas.microsoft.com/office/drawing/2014/main" id="{C38B6310-0092-A34A-8FBF-9EDCD3228276}"/>
              </a:ext>
            </a:extLst>
          </p:cNvPr>
          <p:cNvSpPr txBox="1"/>
          <p:nvPr/>
        </p:nvSpPr>
        <p:spPr>
          <a:xfrm>
            <a:off x="6355461" y="4504566"/>
            <a:ext cx="4662136" cy="369332"/>
          </a:xfrm>
          <a:prstGeom prst="rect">
            <a:avLst/>
          </a:prstGeom>
          <a:noFill/>
          <a:ln>
            <a:noFill/>
          </a:ln>
        </p:spPr>
        <p:txBody>
          <a:bodyPr wrap="square" rtlCol="0">
            <a:spAutoFit/>
          </a:bodyPr>
          <a:lstStyle/>
          <a:p>
            <a:endParaRPr lang="en-US"/>
          </a:p>
        </p:txBody>
      </p:sp>
      <p:sp>
        <p:nvSpPr>
          <p:cNvPr id="23" name="TextBox 16" descr="પરીક્ષા ઈતિહાસ જોવો&#10;">
            <a:hlinkClick r:id="rId13" action="ppaction://hlinksldjump"/>
            <a:extLst>
              <a:ext uri="{FF2B5EF4-FFF2-40B4-BE49-F238E27FC236}">
                <a16:creationId xmlns:a16="http://schemas.microsoft.com/office/drawing/2014/main" id="{6931C33B-FD07-BB63-E4CC-5CA04E48347C}"/>
              </a:ext>
            </a:extLst>
          </p:cNvPr>
          <p:cNvSpPr txBox="1"/>
          <p:nvPr/>
        </p:nvSpPr>
        <p:spPr>
          <a:xfrm>
            <a:off x="6685161" y="4865010"/>
            <a:ext cx="4397788" cy="369332"/>
          </a:xfrm>
          <a:prstGeom prst="rect">
            <a:avLst/>
          </a:prstGeom>
          <a:noFill/>
          <a:ln>
            <a:noFill/>
          </a:ln>
        </p:spPr>
        <p:txBody>
          <a:bodyPr wrap="square" rtlCol="0">
            <a:spAutoFit/>
          </a:bodyPr>
          <a:lstStyle/>
          <a:p>
            <a:endParaRPr lang="en-US"/>
          </a:p>
        </p:txBody>
      </p:sp>
      <p:sp>
        <p:nvSpPr>
          <p:cNvPr id="24" name="TextBox 14" descr="પરીક્ષા પરિણામ જોવા&#10;">
            <a:hlinkClick r:id="rId14" action="ppaction://hlinksldjump"/>
            <a:extLst>
              <a:ext uri="{FF2B5EF4-FFF2-40B4-BE49-F238E27FC236}">
                <a16:creationId xmlns:a16="http://schemas.microsoft.com/office/drawing/2014/main" id="{3F90050A-52B3-F10B-600F-0BB412D616F9}"/>
              </a:ext>
            </a:extLst>
          </p:cNvPr>
          <p:cNvSpPr txBox="1"/>
          <p:nvPr/>
        </p:nvSpPr>
        <p:spPr>
          <a:xfrm>
            <a:off x="6671996" y="5225454"/>
            <a:ext cx="4662135" cy="369332"/>
          </a:xfrm>
          <a:prstGeom prst="rect">
            <a:avLst/>
          </a:prstGeom>
          <a:noFill/>
          <a:ln>
            <a:noFill/>
          </a:ln>
        </p:spPr>
        <p:txBody>
          <a:bodyPr wrap="square" rtlCol="0">
            <a:spAutoFit/>
          </a:bodyPr>
          <a:lstStyle/>
          <a:p>
            <a:endParaRPr lang="en-US"/>
          </a:p>
        </p:txBody>
      </p:sp>
      <p:sp>
        <p:nvSpPr>
          <p:cNvPr id="25" name="TextBox 54" descr="વધારાના સંશાધન">
            <a:hlinkClick r:id="rId15" action="ppaction://hlinksldjump"/>
            <a:extLst>
              <a:ext uri="{FF2B5EF4-FFF2-40B4-BE49-F238E27FC236}">
                <a16:creationId xmlns:a16="http://schemas.microsoft.com/office/drawing/2014/main" id="{6582A28A-94FF-0410-4C82-67C6A326CC01}"/>
              </a:ext>
            </a:extLst>
          </p:cNvPr>
          <p:cNvSpPr txBox="1"/>
          <p:nvPr/>
        </p:nvSpPr>
        <p:spPr>
          <a:xfrm>
            <a:off x="6335135" y="5605870"/>
            <a:ext cx="3480646" cy="369332"/>
          </a:xfrm>
          <a:prstGeom prst="rect">
            <a:avLst/>
          </a:prstGeom>
          <a:noFill/>
          <a:ln>
            <a:noFill/>
          </a:ln>
        </p:spPr>
        <p:txBody>
          <a:bodyPr wrap="squar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687572" y="2804266"/>
            <a:ext cx="8816854" cy="624734"/>
          </a:xfrm>
        </p:spPr>
        <p:txBody>
          <a:bodyPr>
            <a:noAutofit/>
          </a:bodyPr>
          <a:lstStyle/>
          <a:p>
            <a:pPr algn="ctr"/>
            <a:r>
              <a:rPr lang="en-US" sz="4500" dirty="0">
                <a:solidFill>
                  <a:srgbClr val="1A4785"/>
                </a:solidFill>
                <a:latin typeface="Aptos" panose="020B0004020202020204" pitchFamily="34" charset="0"/>
                <a:ea typeface="Open Sans Light" pitchFamily="2" charset="0"/>
                <a:cs typeface="Open Sans Light" pitchFamily="2" charset="0"/>
              </a:rPr>
              <a:t>MCAS પરિણામો જુઓ</a:t>
            </a:r>
            <a:endParaRPr lang="en-US" sz="4500" dirty="0"/>
          </a:p>
        </p:txBody>
      </p:sp>
      <p:sp>
        <p:nvSpPr>
          <p:cNvPr id="10" name="Slide Number Placeholder 6"/>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a:bodyPr>
          <a:lstStyle/>
          <a:p>
            <a:r>
              <a:rPr lang="en-US" sz="3000" dirty="0">
                <a:solidFill>
                  <a:srgbClr val="1A4785"/>
                </a:solidFill>
                <a:latin typeface="Aptos" panose="020B0004020202020204" pitchFamily="34" charset="0"/>
                <a:ea typeface="Open Sans Light" pitchFamily="2" charset="0"/>
                <a:cs typeface="Open Sans Light" pitchFamily="2" charset="0"/>
              </a:rPr>
              <a:t>પરીક્ષાનો ઈતિહાસ : MCAS</a:t>
            </a:r>
            <a:endParaRPr lang="en-US" sz="3000" dirty="0"/>
          </a:p>
        </p:txBody>
      </p:sp>
      <p:sp>
        <p:nvSpPr>
          <p:cNvPr id="3" name="Rounded Rectangular Callout 9"/>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latin typeface="Aptos" panose="020B0004020202020204" pitchFamily="34" charset="0"/>
              </a:rPr>
              <a:t>પરીક્ષાનો ઇતિહાસ </a:t>
            </a:r>
            <a:r>
              <a:rPr lang="en-US" sz="1400" dirty="0">
                <a:solidFill>
                  <a:schemeClr val="bg1"/>
                </a:solidFill>
                <a:latin typeface="Aptos" panose="020B0004020202020204" pitchFamily="34" charset="0"/>
              </a:rPr>
              <a:t>પેજ તે શૈક્ષણિક વર્ષ માટે વિદ્યાર્થીના પરિણામોની ઝાંખી આપે છે. </a:t>
            </a:r>
          </a:p>
        </p:txBody>
      </p:sp>
      <p:pic>
        <p:nvPicPr>
          <p:cNvPr id="7" name="Picture 6" descr=" પસંદ કરેલા શૈક્ષણિક વર્ષ માટે ડેમો વિદ્યાર્થીની ટેસ્ટ હિસ્ટ્રી દર્શાવતો એક સ્ક્રીનશોટ."/>
          <p:cNvPicPr>
            <a:picLocks noChangeAspect="1"/>
          </p:cNvPicPr>
          <p:nvPr/>
        </p:nvPicPr>
        <p:blipFill>
          <a:blip r:embed="rId2" cstate="print"/>
          <a:stretch>
            <a:fillRect/>
          </a:stretch>
        </p:blipFill>
        <p:spPr>
          <a:xfrm>
            <a:off x="2657357" y="948676"/>
            <a:ext cx="7091887" cy="4960647"/>
          </a:xfrm>
          <a:prstGeom prst="rect">
            <a:avLst/>
          </a:prstGeom>
        </p:spPr>
      </p:pic>
      <p:sp>
        <p:nvSpPr>
          <p:cNvPr id="9" name="Rectangle 8">
            <a:extLs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p:cNvSpPr txBox="1"/>
          <p:nvPr/>
        </p:nvSpPr>
        <p:spPr>
          <a:xfrm>
            <a:off x="4585226" y="1241893"/>
            <a:ext cx="2183348" cy="415498"/>
          </a:xfrm>
          <a:prstGeom prst="rect">
            <a:avLst/>
          </a:prstGeom>
          <a:noFill/>
          <a:ln>
            <a:noFill/>
          </a:ln>
        </p:spPr>
        <p:txBody>
          <a:bodyPr wrap="square" rtlCol="0">
            <a:spAutoFit/>
          </a:bodyPr>
          <a:lstStyle/>
          <a:p>
            <a:r>
              <a:rPr lang="en-US" sz="1050" dirty="0" err="1"/>
              <a:t>પ્રાથમિક</a:t>
            </a:r>
            <a:r>
              <a:rPr lang="en-US" sz="1050" dirty="0"/>
              <a:t> </a:t>
            </a:r>
            <a:r>
              <a:rPr lang="en-US" sz="1050" dirty="0" err="1"/>
              <a:t>અને</a:t>
            </a:r>
            <a:r>
              <a:rPr lang="en-US" sz="1050" dirty="0"/>
              <a:t> </a:t>
            </a:r>
            <a:br>
              <a:rPr lang="en-US" sz="1050" dirty="0"/>
            </a:br>
            <a:r>
              <a:rPr lang="en-US" sz="1050" dirty="0" err="1"/>
              <a:t>માધ્યમિક</a:t>
            </a:r>
            <a:r>
              <a:rPr lang="en-US" sz="1050" dirty="0"/>
              <a:t> </a:t>
            </a:r>
            <a:r>
              <a:rPr lang="en-US" sz="1050" dirty="0" err="1"/>
              <a:t>શિક્ષણ</a:t>
            </a:r>
            <a:r>
              <a:rPr lang="en-US" sz="1050" dirty="0"/>
              <a:t> </a:t>
            </a:r>
            <a:r>
              <a:rPr lang="en-US" sz="1050" dirty="0" err="1"/>
              <a:t>વિભાગ</a:t>
            </a:r>
            <a:r>
              <a:rPr lang="en-US" sz="1050" dirty="0"/>
              <a:t>   </a:t>
            </a:r>
            <a:endParaRPr lang="es-AR" sz="1050" dirty="0"/>
          </a:p>
        </p:txBody>
      </p:sp>
      <p:sp>
        <p:nvSpPr>
          <p:cNvPr id="12" name="TextBox 11"/>
          <p:cNvSpPr txBox="1"/>
          <p:nvPr/>
        </p:nvSpPr>
        <p:spPr>
          <a:xfrm>
            <a:off x="3409022" y="1865052"/>
            <a:ext cx="889928" cy="215444"/>
          </a:xfrm>
          <a:prstGeom prst="rect">
            <a:avLst/>
          </a:prstGeom>
          <a:solidFill>
            <a:srgbClr val="EFEFE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સ્વીચ સ્ટુડેન્ટ</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વિદ્યાર્થીઓ વચ્ચે નેવિગેટ કરવા માટે, </a:t>
            </a:r>
            <a:r>
              <a:rPr lang="en-IN" sz="1400" dirty="0">
                <a:solidFill>
                  <a:schemeClr val="bg1"/>
                </a:solidFill>
                <a:latin typeface="Aptos" panose="020B0004020202020204" pitchFamily="34" charset="0"/>
              </a:rPr>
              <a:t>Switch Student(</a:t>
            </a:r>
            <a:r>
              <a:rPr lang="en-US" sz="1400" dirty="0">
                <a:solidFill>
                  <a:schemeClr val="bg1"/>
                </a:solidFill>
                <a:latin typeface="Aptos" panose="020B0004020202020204" pitchFamily="34" charset="0"/>
              </a:rPr>
              <a:t>સ્વીચ સ્ટુડેન્ટ) બટન પસંદ કરો.</a:t>
            </a:r>
          </a:p>
        </p:txBody>
      </p:sp>
      <p:sp>
        <p:nvSpPr>
          <p:cNvPr id="15" name="TextBox 14"/>
          <p:cNvSpPr txBox="1"/>
          <p:nvPr/>
        </p:nvSpPr>
        <p:spPr>
          <a:xfrm>
            <a:off x="2809487" y="2338283"/>
            <a:ext cx="6787625" cy="553998"/>
          </a:xfrm>
          <a:prstGeom prst="rect">
            <a:avLst/>
          </a:prstGeom>
          <a:solidFill>
            <a:srgbClr val="D8D8D8"/>
          </a:solidFill>
          <a:ln>
            <a:noFill/>
          </a:ln>
        </p:spPr>
        <p:txBody>
          <a:bodyPr wrap="square" rtlCol="0">
            <a:spAutoFit/>
          </a:bodyPr>
          <a:lstStyle/>
          <a:p>
            <a:r>
              <a:rPr lang="en-US" sz="1000" dirty="0"/>
              <a:t>પરીક્ષાનો સારાંશ તમને તમારા વિદ્યાર્થીના વિવિધ વિષયોના સ્કોર એક નજરમાં જોવાની સુવિધા આપે છે.તમારો વિદ્યાર્થી કેવી પ્રગતિ કરી રહ્યો છે તે જાણવા માટે તમે અલગ-અલગ વર્ષોનો તેના પરીક્ષાના ઇતિહાસ પણ જોઈ શકો છો. કોઈ ચોક્કસ પરીક્ષા વિશે વધુ જાણવા માટે કૃપા કરી તે પરીક્ષા પર ક્લિક કરો."</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2810058" y="3126897"/>
            <a:ext cx="2087855" cy="430887"/>
          </a:xfrm>
          <a:prstGeom prst="rect">
            <a:avLst/>
          </a:prstGeom>
          <a:solidFill>
            <a:srgbClr val="F9F9F9"/>
          </a:solidFill>
          <a:ln>
            <a:noFill/>
          </a:ln>
        </p:spPr>
        <p:txBody>
          <a:bodyPr wrap="square" rtlCol="0">
            <a:spAutoFit/>
          </a:bodyPr>
          <a:lstStyle/>
          <a:p>
            <a:r>
              <a:rPr lang="en-US" sz="1000" dirty="0">
                <a:solidFill>
                  <a:schemeClr val="bg2">
                    <a:lumMod val="25000"/>
                  </a:schemeClr>
                </a:solidFill>
                <a:latin typeface="Arial" panose="020B0604020202020204" pitchFamily="34" charset="0"/>
                <a:cs typeface="Arial" panose="020B0604020202020204" pitchFamily="34" charset="0"/>
              </a:rPr>
              <a:t> વિદ્યાર્થીનો ટેસ્ટ ઈતિહાસ</a:t>
            </a:r>
            <a:endParaRPr lang="es-AR" sz="1000" dirty="0">
              <a:solidFill>
                <a:schemeClr val="bg2">
                  <a:lumMod val="25000"/>
                </a:schemeClr>
              </a:solidFill>
              <a:latin typeface="Arial" panose="020B0604020202020204" pitchFamily="34" charset="0"/>
              <a:cs typeface="Arial" panose="020B0604020202020204" pitchFamily="34" charset="0"/>
            </a:endParaRPr>
          </a:p>
          <a:p>
            <a:r>
              <a:rPr lang="en-US" sz="1200" b="1" dirty="0">
                <a:solidFill>
                  <a:schemeClr val="bg2">
                    <a:lumMod val="25000"/>
                  </a:schemeClr>
                </a:solidFill>
                <a:latin typeface="Arial" panose="020B0604020202020204" pitchFamily="34" charset="0"/>
                <a:cs typeface="Arial" panose="020B0604020202020204" pitchFamily="34" charset="0"/>
              </a:rPr>
              <a:t> ડેમો સ્ટુડેન્ટ</a:t>
            </a:r>
            <a:endParaRPr lang="es-AR" sz="12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p:cNvSpPr txBox="1"/>
          <p:nvPr/>
        </p:nvSpPr>
        <p:spPr>
          <a:xfrm>
            <a:off x="2809487" y="4056692"/>
            <a:ext cx="851260" cy="230832"/>
          </a:xfrm>
          <a:prstGeom prst="rect">
            <a:avLst/>
          </a:prstGeom>
          <a:solidFill>
            <a:srgbClr val="FFFFFF"/>
          </a:solidFill>
          <a:ln>
            <a:noFill/>
          </a:ln>
        </p:spPr>
        <p:txBody>
          <a:bodyPr wrap="square" rtlCol="0">
            <a:spAutoFit/>
          </a:bodyPr>
          <a:lstStyle/>
          <a:p>
            <a:r>
              <a:rPr lang="en-US" sz="900" b="1" dirty="0">
                <a:solidFill>
                  <a:schemeClr val="bg2">
                    <a:lumMod val="50000"/>
                  </a:schemeClr>
                </a:solidFill>
                <a:latin typeface="Arial" panose="020B0604020202020204" pitchFamily="34" charset="0"/>
                <a:cs typeface="Arial" panose="020B0604020202020204" pitchFamily="34" charset="0"/>
              </a:rPr>
              <a:t>સ્કૂલ વર્ષ</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1"/>
                </a:solidFill>
                <a:latin typeface="Aptos" panose="020B0004020202020204" pitchFamily="34" charset="0"/>
              </a:rPr>
              <a:t> જો ઉપલબ્ધ હોય તો અગાઉના વર્ષોનો ડેટા જોવા માટે </a:t>
            </a:r>
            <a:r>
              <a:rPr lang="en-IN" sz="1500" dirty="0">
                <a:solidFill>
                  <a:schemeClr val="bg1"/>
                </a:solidFill>
                <a:latin typeface="Aptos" panose="020B0004020202020204" pitchFamily="34" charset="0"/>
              </a:rPr>
              <a:t>School Year (</a:t>
            </a:r>
            <a:r>
              <a:rPr lang="en-US" sz="1500" dirty="0">
                <a:solidFill>
                  <a:schemeClr val="bg1"/>
                </a:solidFill>
                <a:latin typeface="Aptos" panose="020B0004020202020204" pitchFamily="34" charset="0"/>
              </a:rPr>
              <a:t>સ્કૂલ વર્ષ) </a:t>
            </a:r>
            <a:r>
              <a:rPr lang="en-IN" sz="1500" dirty="0">
                <a:solidFill>
                  <a:schemeClr val="bg1"/>
                </a:solidFill>
                <a:latin typeface="Aptos" panose="020B0004020202020204" pitchFamily="34" charset="0"/>
              </a:rPr>
              <a:t> </a:t>
            </a:r>
            <a:endParaRPr lang="en-US" sz="1500" dirty="0">
              <a:solidFill>
                <a:schemeClr val="bg1"/>
              </a:solidFill>
              <a:latin typeface="Aptos" panose="020B0004020202020204" pitchFamily="34" charset="0"/>
            </a:endParaRPr>
          </a:p>
        </p:txBody>
      </p:sp>
      <p:sp>
        <p:nvSpPr>
          <p:cNvPr id="20" name="TextBox 19"/>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en-US" sz="1000" b="1" dirty="0">
                <a:solidFill>
                  <a:schemeClr val="bg2">
                    <a:lumMod val="50000"/>
                  </a:schemeClr>
                </a:solidFill>
                <a:latin typeface="Arial" panose="020B0604020202020204" pitchFamily="34" charset="0"/>
                <a:cs typeface="Arial" panose="020B0604020202020204" pitchFamily="34" charset="0"/>
              </a:rPr>
              <a:t>સ્કેલ સ્કોલ</a:t>
            </a:r>
            <a:r>
              <a:rPr lang="es-AR" sz="1000" b="1" dirty="0">
                <a:solidFill>
                  <a:schemeClr val="bg2">
                    <a:lumMod val="50000"/>
                  </a:schemeClr>
                </a:solidFill>
                <a:latin typeface="Arial" panose="020B0604020202020204" pitchFamily="34" charset="0"/>
                <a:cs typeface="Arial" panose="020B0604020202020204" pitchFamily="34" charset="0"/>
              </a:rPr>
              <a:t> /</a:t>
            </a:r>
            <a:r>
              <a:rPr lang="en-US" sz="1000" b="1" dirty="0">
                <a:solidFill>
                  <a:schemeClr val="bg2">
                    <a:lumMod val="50000"/>
                  </a:schemeClr>
                </a:solidFill>
                <a:latin typeface="Arial" panose="020B0604020202020204" pitchFamily="34" charset="0"/>
                <a:cs typeface="Arial" panose="020B0604020202020204" pitchFamily="34" charset="0"/>
              </a:rPr>
              <a:t>સિદ્ધિ લેવલ</a:t>
            </a:r>
            <a:endParaRPr lang="es-AR" sz="1000" b="1" dirty="0">
              <a:solidFill>
                <a:schemeClr val="bg2">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2809487" y="4539424"/>
            <a:ext cx="3210313" cy="492443"/>
          </a:xfrm>
          <a:prstGeom prst="rect">
            <a:avLst/>
          </a:prstGeom>
          <a:solidFill>
            <a:srgbClr val="FDFDFD"/>
          </a:solidFill>
          <a:ln>
            <a:no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ગ્રેડ 4 અંગ્રેજી લેંગ્વેજ આર્ટ્સ</a:t>
            </a:r>
            <a:endParaRPr lang="es-AR" sz="16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t>
            </a:r>
            <a:r>
              <a:rPr lang="en-US" sz="1000" dirty="0">
                <a:solidFill>
                  <a:schemeClr val="bg2">
                    <a:lumMod val="25000"/>
                  </a:schemeClr>
                </a:solidFill>
                <a:latin typeface="Arial" panose="020B0604020202020204" pitchFamily="34" charset="0"/>
                <a:cs typeface="Arial" panose="020B0604020202020204" pitchFamily="34" charset="0"/>
              </a:rPr>
              <a:t> સ્પ્રિંગ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p:cNvSpPr txBox="1"/>
          <p:nvPr/>
        </p:nvSpPr>
        <p:spPr>
          <a:xfrm>
            <a:off x="8128000" y="4612748"/>
            <a:ext cx="1406318" cy="246221"/>
          </a:xfrm>
          <a:prstGeom prst="rect">
            <a:avLst/>
          </a:prstGeom>
          <a:solidFill>
            <a:srgbClr val="F9F9F9"/>
          </a:solidFill>
          <a:ln>
            <a:noFill/>
          </a:ln>
        </p:spPr>
        <p:txBody>
          <a:bodyPr wrap="square" rtlCol="0">
            <a:spAutoFit/>
          </a:bodyPr>
          <a:lstStyle/>
          <a:p>
            <a:pPr algn="r"/>
            <a:r>
              <a:rPr lang="en-US" sz="1000" dirty="0">
                <a:solidFill>
                  <a:schemeClr val="bg2">
                    <a:lumMod val="25000"/>
                  </a:schemeClr>
                </a:solidFill>
                <a:latin typeface="Arial" panose="020B0604020202020204" pitchFamily="34" charset="0"/>
                <a:cs typeface="Arial" panose="020B0604020202020204" pitchFamily="34" charset="0"/>
              </a:rPr>
              <a:t>અપેક્ષા પૂરી કરવી</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0"/>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વધુ વિગતવાર માહિતી માટે પરીક્ષા પસંદ કરો.</a:t>
            </a:r>
          </a:p>
        </p:txBody>
      </p:sp>
      <p:sp>
        <p:nvSpPr>
          <p:cNvPr id="22" name="TextBox 21"/>
          <p:cNvSpPr txBox="1"/>
          <p:nvPr/>
        </p:nvSpPr>
        <p:spPr>
          <a:xfrm>
            <a:off x="2862247" y="5175944"/>
            <a:ext cx="2293953" cy="492443"/>
          </a:xfrm>
          <a:prstGeom prst="rect">
            <a:avLst/>
          </a:prstGeom>
          <a:solidFill>
            <a:srgbClr val="FEFEFE"/>
          </a:solidFill>
          <a:ln>
            <a:no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ગ્રેડ 4 ગણિત</a:t>
            </a:r>
            <a:endParaRPr lang="es-AR" sz="16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t>
            </a:r>
            <a:r>
              <a:rPr lang="en-US" sz="1000" dirty="0">
                <a:solidFill>
                  <a:schemeClr val="bg2">
                    <a:lumMod val="25000"/>
                  </a:schemeClr>
                </a:solidFill>
                <a:latin typeface="Arial" panose="020B0604020202020204" pitchFamily="34" charset="0"/>
                <a:cs typeface="Arial" panose="020B0604020202020204" pitchFamily="34" charset="0"/>
              </a:rPr>
              <a:t> સ્પ્રિંગ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8128000" y="5231513"/>
            <a:ext cx="1406318" cy="246221"/>
          </a:xfrm>
          <a:prstGeom prst="rect">
            <a:avLst/>
          </a:prstGeom>
          <a:solidFill>
            <a:srgbClr val="F9F9F9"/>
          </a:solidFill>
          <a:ln>
            <a:noFill/>
          </a:ln>
        </p:spPr>
        <p:txBody>
          <a:bodyPr wrap="square" rtlCol="0">
            <a:spAutoFit/>
          </a:bodyPr>
          <a:lstStyle/>
          <a:p>
            <a:pPr algn="r"/>
            <a:r>
              <a:rPr lang="en-US" sz="1000" dirty="0">
                <a:solidFill>
                  <a:schemeClr val="bg2">
                    <a:lumMod val="25000"/>
                  </a:schemeClr>
                </a:solidFill>
                <a:latin typeface="Arial" panose="020B0604020202020204" pitchFamily="34" charset="0"/>
                <a:cs typeface="Arial" panose="020B0604020202020204" pitchFamily="34" charset="0"/>
              </a:rPr>
              <a:t>અપેક્ષા પૂરી કરવી</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4" name="Slide Number Placeholder 6"/>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261073" y="1865052"/>
            <a:ext cx="882928" cy="246221"/>
          </a:xfrm>
          <a:prstGeom prst="rect">
            <a:avLst/>
          </a:prstGeom>
          <a:solidFill>
            <a:srgbClr val="F9F9F9"/>
          </a:solidFill>
          <a:ln>
            <a:noFill/>
          </a:ln>
        </p:spPr>
        <p:txBody>
          <a:bodyPr wrap="square" rtlCol="0">
            <a:spAutoFit/>
          </a:bodyPr>
          <a:lstStyle/>
          <a:p>
            <a:pPr algn="r"/>
            <a:r>
              <a:rPr lang="gu-IN" sz="1000" dirty="0">
                <a:solidFill>
                  <a:schemeClr val="accent1">
                    <a:lumMod val="50000"/>
                  </a:schemeClr>
                </a:solidFill>
              </a:rPr>
              <a:t>સ્પેનિશમાં</a:t>
            </a:r>
            <a:endParaRPr lang="es-AR" sz="10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a:bodyPr>
          <a:lstStyle/>
          <a:p>
            <a:r>
              <a:rPr lang="en-US" sz="2400" dirty="0">
                <a:solidFill>
                  <a:srgbClr val="1A4785"/>
                </a:solidFill>
                <a:latin typeface="Aptos" panose="020B0004020202020204" pitchFamily="34" charset="0"/>
                <a:ea typeface="Open Sans Light" pitchFamily="2" charset="0"/>
                <a:cs typeface="Open Sans Light" pitchFamily="2" charset="0"/>
              </a:rPr>
              <a:t>પરીક્ષાના પરિણામો જોવા: MCAS</a:t>
            </a:r>
            <a:endParaRPr lang="en-US" sz="2400" dirty="0"/>
          </a:p>
        </p:txBody>
      </p:sp>
      <p:pic>
        <p:nvPicPr>
          <p:cNvPr id="9" name="Picture 8" descr="પસંદ કરેલા ડેમો વિદ્યાર્થી માટે ટેસ્ટ રિઝલ્ટ વ્યુ દર્શાવતો એક સ્ક્રીનશોટ.આ સ્ક્રીનશોટમાં દર્શાવેલ  પરિણામો ઇંગ્લિશ લેંગ્વેજ આર્ટ્સ વિષય માટેના છે."/>
          <p:cNvPicPr>
            <a:picLocks noChangeAspect="1"/>
          </p:cNvPicPr>
          <p:nvPr/>
        </p:nvPicPr>
        <p:blipFill>
          <a:blip r:embed="rId2" cstate="print"/>
          <a:stretch>
            <a:fillRect/>
          </a:stretch>
        </p:blipFill>
        <p:spPr>
          <a:xfrm>
            <a:off x="3098703" y="774028"/>
            <a:ext cx="5994591" cy="5761640"/>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p:cNvSpPr txBox="1"/>
          <p:nvPr/>
        </p:nvSpPr>
        <p:spPr>
          <a:xfrm>
            <a:off x="4737625" y="996450"/>
            <a:ext cx="1653649"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15" name="Rectangle 14">
            <a:extLs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p:cNvSpPr txBox="1"/>
          <p:nvPr/>
        </p:nvSpPr>
        <p:spPr>
          <a:xfrm>
            <a:off x="3504804" y="2068869"/>
            <a:ext cx="797352" cy="215444"/>
          </a:xfrm>
          <a:prstGeom prst="rect">
            <a:avLst/>
          </a:prstGeom>
          <a:no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 ઈતિહાસ</a:t>
            </a:r>
            <a:endParaRPr lang="es-AR" sz="800" b="1" dirty="0">
              <a:solidFill>
                <a:srgbClr val="22608F"/>
              </a:solidFill>
              <a:latin typeface="Arial" panose="020B0604020202020204" pitchFamily="34" charset="0"/>
              <a:cs typeface="Arial" panose="020B0604020202020204" pitchFamily="34" charset="0"/>
            </a:endParaRPr>
          </a:p>
        </p:txBody>
      </p:sp>
      <p:sp>
        <p:nvSpPr>
          <p:cNvPr id="19" name="Rectangle 18">
            <a:extLs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p:cNvSpPr txBox="1"/>
          <p:nvPr/>
        </p:nvSpPr>
        <p:spPr>
          <a:xfrm>
            <a:off x="4774939" y="2073632"/>
            <a:ext cx="797352" cy="215444"/>
          </a:xfrm>
          <a:prstGeom prst="rect">
            <a:avLst/>
          </a:prstGeom>
          <a:solidFill>
            <a:srgbClr val="F9F9F9"/>
          </a:solidFill>
          <a:ln>
            <a:noFill/>
          </a:ln>
        </p:spPr>
        <p:txBody>
          <a:bodyPr wrap="square" rtlCol="0">
            <a:spAutoFit/>
          </a:bodyPr>
          <a:lstStyle/>
          <a:p>
            <a:r>
              <a:rPr lang="en-US" sz="800" b="1" u="sng" dirty="0">
                <a:solidFill>
                  <a:schemeClr val="bg2">
                    <a:lumMod val="25000"/>
                  </a:schemeClr>
                </a:solidFill>
                <a:latin typeface="Arial" panose="020B0604020202020204" pitchFamily="34" charset="0"/>
                <a:cs typeface="Arial" panose="020B0604020202020204" pitchFamily="34" charset="0"/>
              </a:rPr>
              <a:t>ટેસ્ટ પરિણામો</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ptos" panose="020B0004020202020204" pitchFamily="34" charset="0"/>
              </a:rPr>
              <a:t>Test Results (પરીક્ષાના પરિણામો) ટેબ તમારા વિદ્યાર્થીનું સિદ્ધિ સ્તર અને ગુણ દર્શાવે છે. તમારા વિદ્યાર્થીના  પ્રદર્શન વિશે વધુ માહિતી માટે રિપોર્ટમાં સ્ક્રોલ કરો</a:t>
            </a:r>
            <a:endParaRPr lang="en-US" sz="1200" dirty="0">
              <a:latin typeface="Aptos" panose="020B0004020202020204" pitchFamily="34" charset="0"/>
            </a:endParaRPr>
          </a:p>
        </p:txBody>
      </p:sp>
      <p:sp>
        <p:nvSpPr>
          <p:cNvPr id="11" name="TextBox 10"/>
          <p:cNvSpPr txBox="1"/>
          <p:nvPr/>
        </p:nvSpPr>
        <p:spPr>
          <a:xfrm>
            <a:off x="5922536" y="2012077"/>
            <a:ext cx="729079" cy="33855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વિગતવાર પરિણામો</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p:cNvSpPr txBox="1"/>
          <p:nvPr/>
        </p:nvSpPr>
        <p:spPr>
          <a:xfrm>
            <a:off x="7276684" y="2073632"/>
            <a:ext cx="729079" cy="21544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સંશાધનો</a:t>
            </a:r>
            <a:endParaRPr lang="es-AR" sz="800" b="1" dirty="0">
              <a:solidFill>
                <a:srgbClr val="22608F"/>
              </a:solidFill>
              <a:latin typeface="Arial" panose="020B0604020202020204" pitchFamily="34" charset="0"/>
              <a:cs typeface="Arial" panose="020B0604020202020204" pitchFamily="34" charset="0"/>
            </a:endParaRPr>
          </a:p>
        </p:txBody>
      </p:sp>
      <p:sp>
        <p:nvSpPr>
          <p:cNvPr id="17" name="TextBox 16"/>
          <p:cNvSpPr txBox="1"/>
          <p:nvPr/>
        </p:nvSpPr>
        <p:spPr>
          <a:xfrm>
            <a:off x="3254257" y="2494041"/>
            <a:ext cx="1904323"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 દ્યાર્થીનું નામઃ વિદ્યાર્થી, ડેમો</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3241931" y="2706352"/>
            <a:ext cx="1904323" cy="369332"/>
          </a:xfrm>
          <a:prstGeom prst="rect">
            <a:avLst/>
          </a:prstGeom>
          <a:solidFill>
            <a:srgbClr val="F9F9F9"/>
          </a:solidFill>
          <a:ln>
            <a:no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ડિસ્ટ્રીક્ટઃ</a:t>
            </a:r>
            <a:r>
              <a:rPr lang="en-US" sz="900" dirty="0">
                <a:solidFill>
                  <a:schemeClr val="bg2">
                    <a:lumMod val="25000"/>
                  </a:schemeClr>
                </a:solidFill>
                <a:latin typeface="Arial" panose="020B0604020202020204" pitchFamily="34" charset="0"/>
                <a:cs typeface="Arial" panose="020B0604020202020204" pitchFamily="34" charset="0"/>
              </a:rPr>
              <a:t> સાઈબર વેલી</a:t>
            </a:r>
            <a:endParaRPr lang="es-AR" sz="900" dirty="0">
              <a:solidFill>
                <a:schemeClr val="bg2">
                  <a:lumMod val="25000"/>
                </a:schemeClr>
              </a:solidFill>
              <a:latin typeface="Arial" panose="020B0604020202020204" pitchFamily="34" charset="0"/>
              <a:cs typeface="Arial" panose="020B0604020202020204" pitchFamily="34" charset="0"/>
            </a:endParaRPr>
          </a:p>
          <a:p>
            <a:r>
              <a:rPr lang="en-US" sz="900" dirty="0"/>
              <a:t>સ્કૂલઃ સાઈબર વેલી સ્કૂલ1-002</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7346015" y="2494041"/>
            <a:ext cx="1653649" cy="230832"/>
          </a:xfrm>
          <a:prstGeom prst="rect">
            <a:avLst/>
          </a:prstGeom>
          <a:noFill/>
          <a:ln>
            <a:noFill/>
          </a:ln>
        </p:spPr>
        <p:txBody>
          <a:bodyPr wrap="square" rtlCol="0">
            <a:spAutoFit/>
          </a:bodyPr>
          <a:lstStyle/>
          <a:p>
            <a:pPr algn="r"/>
            <a:r>
              <a:rPr lang="en-US" sz="900" b="1" dirty="0"/>
              <a:t>વિદ્યાર્થીનો ગ્રેડઃ 04</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7346015" y="2706352"/>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9058143501</a:t>
            </a:r>
          </a:p>
          <a:p>
            <a:pPr algn="r"/>
            <a:r>
              <a:rPr lang="en-US" sz="900" dirty="0"/>
              <a:t>જન્મ તારીખઃ</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12/18/2013</a:t>
            </a:r>
          </a:p>
        </p:txBody>
      </p:sp>
      <p:sp>
        <p:nvSpPr>
          <p:cNvPr id="23" name="Rectangle 22">
            <a:extLs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p:cNvSpPr txBox="1"/>
          <p:nvPr/>
        </p:nvSpPr>
        <p:spPr>
          <a:xfrm>
            <a:off x="4845986" y="3045650"/>
            <a:ext cx="2795467" cy="261610"/>
          </a:xfrm>
          <a:prstGeom prst="rect">
            <a:avLst/>
          </a:prstGeom>
          <a:noFill/>
          <a:ln>
            <a:noFill/>
          </a:ln>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 અંગ્રેજી ભાષા આર્ટ્સ-સ્પ્રિંગ 2025</a:t>
            </a:r>
            <a:endParaRPr lang="es-AR" sz="11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3196816" y="3445327"/>
            <a:ext cx="5802848" cy="2423740"/>
          </a:xfrm>
          <a:prstGeom prst="rect">
            <a:avLst/>
          </a:prstGeom>
          <a:solidFill>
            <a:srgbClr val="F9F9F9"/>
          </a:solidFill>
          <a:ln>
            <a:noFill/>
          </a:ln>
        </p:spPr>
        <p:txBody>
          <a:bodyPr wrap="square" rtlCol="0">
            <a:spAutoFit/>
          </a:bodyPr>
          <a:lstStyle/>
          <a:p>
            <a:r>
              <a:rPr lang="en-US" sz="800" dirty="0"/>
              <a:t>આ અહેવાલ તમારા વિદ્યાર્થીના સ્પ્રિંગ (વસંત ઋતુ) 2025ના મેસેચ્યુસેટ્સ કોમ્પ્રિહેન્સિવ એસેસમેન્ટ સિસ્ટમ (MCAS) પરીક્ષાના પરિણામો દર્શાવે છે.તમારા વિદ્યાર્થીએ સ્પ્રિંગ 2025માં આપેલી દરેક પરીક્ષા માટે આ રિપોર્ટમાં તેનો સ્કોર અને સિદ્ધિનું સ્તર દર્શાવવામાં આવ્યું છે. કેટલીક પરીક્ષા માટે આ રિપોર્ટ તમારા વિદ્યાર્થીની શૈક્ષણિક પ્રગતિ અથવા તેના વિકાસ (growth) વિશેની માહિતી પણ પ્રદાન કરે છે.</a:t>
            </a:r>
            <a:endParaRPr lang="en-US" sz="800" dirty="0">
              <a:solidFill>
                <a:schemeClr val="bg2">
                  <a:lumMod val="25000"/>
                </a:schemeClr>
              </a:solidFill>
              <a:latin typeface="Arial" panose="020B0604020202020204" pitchFamily="34" charset="0"/>
              <a:cs typeface="Arial" panose="020B0604020202020204" pitchFamily="34" charset="0"/>
            </a:endParaRPr>
          </a:p>
          <a:p>
            <a:endParaRPr lang="en-US" sz="800" dirty="0">
              <a:solidFill>
                <a:schemeClr val="bg2">
                  <a:lumMod val="25000"/>
                </a:schemeClr>
              </a:solidFill>
              <a:latin typeface="Arial" panose="020B0604020202020204" pitchFamily="34" charset="0"/>
              <a:cs typeface="Arial" panose="020B0604020202020204" pitchFamily="34" charset="0"/>
            </a:endParaRPr>
          </a:p>
          <a:p>
            <a:r>
              <a:rPr lang="en-US" sz="800" dirty="0"/>
              <a:t>ટેસ્ટ રિઝલ્ટ્સ ટેબ દરેક પરીક્ષામાં તમારા વિદ્યાર્થીના પ્રદર્શન વિશેની વધારાની વિગતો આપે છે જ્યારે ડિટેઇલ્ડ રિઝલ્ટ્સ ટેબ તેઓએ પરીક્ષાના વ્યક્તિગત પ્રશ્નોમાં કેવો દેખાવ કર્યો છે તેની માહિતી પૂરી પાડે છે. આ ઉપરાંત ટેસ્ટ રિઝલ્ટ્સ ટેબ તમારા વિદ્યાર્થીના પ્રદર્શનની સરખામણી શાળા, ડિસ્ટ્રિક્ટ અને સ્ટેટના અન્ય વિદ્યાર્થીઓના પ્રદર્શન સાથે પણ કરે છે.</a:t>
            </a:r>
            <a:endParaRPr lang="en-US" sz="800" dirty="0">
              <a:solidFill>
                <a:schemeClr val="bg2">
                  <a:lumMod val="25000"/>
                </a:schemeClr>
              </a:solidFill>
              <a:latin typeface="Arial" panose="020B0604020202020204" pitchFamily="34" charset="0"/>
              <a:cs typeface="Arial" panose="020B0604020202020204" pitchFamily="34" charset="0"/>
            </a:endParaRPr>
          </a:p>
          <a:p>
            <a:endParaRPr lang="en-US" sz="800" dirty="0">
              <a:solidFill>
                <a:schemeClr val="bg2">
                  <a:lumMod val="25000"/>
                </a:schemeClr>
              </a:solidFill>
              <a:latin typeface="Arial" panose="020B0604020202020204" pitchFamily="34" charset="0"/>
              <a:cs typeface="Arial" panose="020B0604020202020204" pitchFamily="34" charset="0"/>
            </a:endParaRPr>
          </a:p>
          <a:p>
            <a:r>
              <a:rPr lang="en-US" sz="800" dirty="0"/>
              <a:t>આ રિપોર્ટમાં આપવામાં આવેલી તમારા વિદ્યાર્થીની સિદ્ધિઓ વિશેની માહિતીનો ઉપયોગ શક્ય હોય ત્યારે શાળાની પરીક્ષાઓ અને ક્લાસરૂમ વર્ક જેવી અન્ય મૂલ્યાંકન પદ્ધતિ અને માહિતીની સાથે કરવો જોઈએ.</a:t>
            </a:r>
            <a:endParaRPr lang="en-US" sz="8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a:solidFill>
                  <a:schemeClr val="bg2">
                    <a:lumMod val="25000"/>
                  </a:schemeClr>
                </a:solidFill>
                <a:latin typeface="Arial" panose="020B0604020202020204" pitchFamily="34" charset="0"/>
                <a:cs typeface="Arial" panose="020B0604020202020204" pitchFamily="34" charset="0"/>
              </a:rPr>
              <a:t> ઈંગ્લિશ લેંગ્વેજ આર્ટ્સ</a:t>
            </a:r>
          </a:p>
          <a:p>
            <a:pPr algn="ctr"/>
            <a:r>
              <a:rPr lang="en-US" sz="900" dirty="0">
                <a:solidFill>
                  <a:schemeClr val="bg2">
                    <a:lumMod val="25000"/>
                  </a:schemeClr>
                </a:solidFill>
                <a:latin typeface="Arial" panose="020B0604020202020204" pitchFamily="34" charset="0"/>
                <a:cs typeface="Arial" panose="020B0604020202020204" pitchFamily="34" charset="0"/>
              </a:rPr>
              <a:t> સિદ્ધિ લેવલ</a:t>
            </a:r>
          </a:p>
          <a:p>
            <a:pPr algn="ctr"/>
            <a:r>
              <a:rPr lang="en-US" sz="1400" dirty="0">
                <a:solidFill>
                  <a:schemeClr val="bg2">
                    <a:lumMod val="25000"/>
                  </a:schemeClr>
                </a:solidFill>
                <a:latin typeface="Arial" panose="020B0604020202020204" pitchFamily="34" charset="0"/>
                <a:cs typeface="Arial" panose="020B0604020202020204" pitchFamily="34" charset="0"/>
              </a:rPr>
              <a:t> અપેક્ષા પૂરી કરી</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a:solidFill>
                  <a:schemeClr val="bg2">
                    <a:lumMod val="25000"/>
                  </a:schemeClr>
                </a:solidFill>
                <a:latin typeface="Arial" panose="020B0604020202020204" pitchFamily="34" charset="0"/>
                <a:cs typeface="Arial" panose="020B0604020202020204" pitchFamily="34" charset="0"/>
              </a:rPr>
              <a:t>સ્કોર</a:t>
            </a:r>
          </a:p>
          <a:p>
            <a:pPr algn="ctr"/>
            <a:r>
              <a:rPr lang="en-US" sz="1050" dirty="0">
                <a:solidFill>
                  <a:schemeClr val="bg2">
                    <a:lumMod val="25000"/>
                  </a:schemeClr>
                </a:solidFill>
                <a:latin typeface="Arial" panose="020B0604020202020204" pitchFamily="34" charset="0"/>
                <a:cs typeface="Arial" panose="020B0604020202020204" pitchFamily="34" charset="0"/>
              </a:rPr>
              <a:t>524</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900" dirty="0">
                <a:solidFill>
                  <a:schemeClr val="bg2">
                    <a:lumMod val="25000"/>
                  </a:schemeClr>
                </a:solidFill>
                <a:latin typeface="Arial" panose="020B0604020202020204" pitchFamily="34" charset="0"/>
                <a:cs typeface="Arial" panose="020B0604020202020204" pitchFamily="34" charset="0"/>
              </a:rPr>
              <a:t>(સ્કોર રેન્જ: 440-560)</a:t>
            </a:r>
          </a:p>
        </p:txBody>
      </p:sp>
      <p:sp>
        <p:nvSpPr>
          <p:cNvPr id="10"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gu-IN" sz="800" dirty="0">
                <a:solidFill>
                  <a:schemeClr val="accent1">
                    <a:lumMod val="50000"/>
                  </a:schemeClr>
                </a:solidFill>
              </a:rPr>
              <a:t>સ્પેનિશમાં</a:t>
            </a:r>
            <a:endParaRPr lang="es-AR" sz="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8" y="149294"/>
            <a:ext cx="12179641" cy="624734"/>
          </a:xfrm>
        </p:spPr>
        <p:txBody>
          <a:bodyPr>
            <a:normAutofit/>
          </a:bodyPr>
          <a:lstStyle/>
          <a:p>
            <a:r>
              <a:rPr lang="en-US" sz="3500" dirty="0">
                <a:solidFill>
                  <a:srgbClr val="1A4785"/>
                </a:solidFill>
                <a:latin typeface="Aptos" panose="020B0004020202020204" pitchFamily="34" charset="0"/>
                <a:ea typeface="Open Sans Light" pitchFamily="2" charset="0"/>
                <a:cs typeface="Open Sans Light" pitchFamily="2" charset="0"/>
              </a:rPr>
              <a:t>પરીક્ષાના પરિણામો જોવા</a:t>
            </a:r>
            <a:r>
              <a:rPr lang="en-IN" sz="3500" dirty="0">
                <a:solidFill>
                  <a:srgbClr val="1A4785"/>
                </a:solidFill>
                <a:latin typeface="Aptos" panose="020B0004020202020204" pitchFamily="34" charset="0"/>
                <a:ea typeface="Open Sans Light" pitchFamily="2" charset="0"/>
                <a:cs typeface="Open Sans Light" pitchFamily="2" charset="0"/>
              </a:rPr>
              <a:t>: </a:t>
            </a:r>
            <a:r>
              <a:rPr lang="en-US" sz="3500" dirty="0">
                <a:solidFill>
                  <a:srgbClr val="1A4785"/>
                </a:solidFill>
                <a:latin typeface="Aptos" panose="020B0004020202020204" pitchFamily="34" charset="0"/>
                <a:ea typeface="Open Sans Light" pitchFamily="2" charset="0"/>
                <a:cs typeface="Open Sans Light" pitchFamily="2" charset="0"/>
              </a:rPr>
              <a:t>સિદ્ધિનું સ્તર</a:t>
            </a:r>
            <a:endParaRPr lang="en-US" sz="3500" dirty="0"/>
          </a:p>
        </p:txBody>
      </p:sp>
      <p:pic>
        <p:nvPicPr>
          <p:cNvPr id="2" name="Picture 1" descr="પસંદ કરેલા ડેમો વિદ્યાર્થી માટે ટેસ્ટ રિઝલ્ટ વ્યુ દર્શાવતો એક સ્ક્રીનશોટ કે જેમાં તેનો સ્કેલ સ્કોર,અચીવમેન્ટ લેવલ અને તેનું વર્ણન દર્શાવવામાં આવ્યા છે."/>
          <p:cNvPicPr>
            <a:picLocks noChangeAspect="1"/>
          </p:cNvPicPr>
          <p:nvPr/>
        </p:nvPicPr>
        <p:blipFill>
          <a:blip r:embed="rId2" cstate="print"/>
          <a:stretch>
            <a:fillRect/>
          </a:stretch>
        </p:blipFill>
        <p:spPr>
          <a:xfrm>
            <a:off x="3346744" y="774028"/>
            <a:ext cx="5498510" cy="5898922"/>
          </a:xfrm>
          <a:prstGeom prst="rect">
            <a:avLst/>
          </a:prstGeom>
        </p:spPr>
      </p:pic>
      <p:sp>
        <p:nvSpPr>
          <p:cNvPr id="13" name="Rounded Rectangular Callout 9"/>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panose="020B0004020202020204" pitchFamily="34" charset="0"/>
              </a:rPr>
              <a:t>સીધા તમારા બ્રાઉઝરમાંથી </a:t>
            </a:r>
            <a:r>
              <a:rPr lang="en-IN" sz="1200" dirty="0">
                <a:latin typeface="Aptos" panose="020B0004020202020204" pitchFamily="34" charset="0"/>
              </a:rPr>
              <a:t>MCAS </a:t>
            </a:r>
            <a:r>
              <a:rPr lang="en-US" sz="1200" dirty="0">
                <a:latin typeface="Aptos" panose="020B0004020202020204" pitchFamily="34" charset="0"/>
              </a:rPr>
              <a:t>ફેમિલી પોર્ટલના પેજ પ્રિન્ટ કરો.</a:t>
            </a:r>
          </a:p>
        </p:txBody>
      </p:sp>
      <p:sp>
        <p:nvSpPr>
          <p:cNvPr id="4" name="Rectangle 3">
            <a:extLs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p:cNvSpPr txBox="1"/>
          <p:nvPr/>
        </p:nvSpPr>
        <p:spPr>
          <a:xfrm>
            <a:off x="4818157" y="996448"/>
            <a:ext cx="1653649"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9" name="TextBox 8"/>
          <p:cNvSpPr txBox="1"/>
          <p:nvPr/>
        </p:nvSpPr>
        <p:spPr>
          <a:xfrm>
            <a:off x="3551734" y="1523569"/>
            <a:ext cx="5279517" cy="369332"/>
          </a:xfrm>
          <a:prstGeom prst="rect">
            <a:avLst/>
          </a:prstGeom>
          <a:solidFill>
            <a:srgbClr val="F9F9F9"/>
          </a:solidFill>
          <a:ln>
            <a:noFill/>
          </a:ln>
        </p:spPr>
        <p:txBody>
          <a:bodyPr wrap="square" rtlCol="0">
            <a:spAutoFit/>
          </a:bodyPr>
          <a:lstStyle/>
          <a:p>
            <a:pPr>
              <a:lnSpc>
                <a:spcPct val="90000"/>
              </a:lnSpc>
            </a:pPr>
            <a:r>
              <a:rPr lang="en-US" sz="1200" baseline="-25000" dirty="0"/>
              <a:t>મેસેચ્યુસેટ્સ કોમ્પ્રિહેન્સિવ એસેસમેન્ટ સિસ્ટમ (MCAS) ની ઇંગ્લિશ લેંગ્વેજ આર્ટ્સ (અંગ્રેજી ભાષા કળા) ની પરીક્ષામાં તમારા વિદ્યાર્થીનું પ્રદર્શન કેવું રહ્યું?</a:t>
            </a:r>
            <a:endParaRPr lang="en-US" sz="1200" b="0" i="0" u="none" strike="noStrike" baseline="0" dirty="0">
              <a:solidFill>
                <a:srgbClr val="000000"/>
              </a:solidFill>
              <a:latin typeface="Times New Roman" panose="02020603050405020304" charset="0"/>
            </a:endParaRPr>
          </a:p>
        </p:txBody>
      </p:sp>
      <p:sp>
        <p:nvSpPr>
          <p:cNvPr id="10" name="TextBox 9"/>
          <p:cNvSpPr txBox="1"/>
          <p:nvPr/>
        </p:nvSpPr>
        <p:spPr>
          <a:xfrm>
            <a:off x="3448854" y="1912738"/>
            <a:ext cx="5212842" cy="523220"/>
          </a:xfrm>
          <a:prstGeom prst="rect">
            <a:avLst/>
          </a:prstGeom>
          <a:solidFill>
            <a:srgbClr val="F9F9F9"/>
          </a:solidFill>
          <a:ln>
            <a:noFill/>
          </a:ln>
        </p:spPr>
        <p:txBody>
          <a:bodyPr wrap="square" rtlCol="0">
            <a:spAutoFit/>
          </a:bodyPr>
          <a:lstStyle/>
          <a:p>
            <a:r>
              <a:rPr lang="en-US" sz="1200" baseline="-25000" dirty="0"/>
              <a:t>તમારા વિદ્યાર્થીએ કેવો દેખાવ કર્યો છે અને તેને વધારાના સપોર્ટની જરૂર છે કે નહીં તે નક્કી કરવા માટે તમે તમારા વિદ્યાર્થીનો સ્કેલ્ડ સ્કોર, સિદ્ધિનું સ્તર અને તેનું વર્ણન જોઈ શકો છો. આ રિપોર્ટને સમજવામાં અને તમારા વિદ્યાર્થી માટે આગળના પગલાં નક્કી કરવામાં તેના શિક્ષક તમને મદદ કરી શકે છે.</a:t>
            </a:r>
            <a:endParaRPr lang="es-A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ptos" panose="020B0004020202020204" pitchFamily="34" charset="0"/>
              </a:rPr>
              <a:t>અહીં તમેતમારા વિદ્યાર્થીના ગુણ અને સિદ્ધિ સ્તર જોઈ શકો છો, જે તમને દર્શાવે છે કે તેમણે પરીક્ષામાં કેટલું સારું પ્રદર્શન કર્યું. આ ઉદાહરણમાં, વિદ્યાર્થીનો સ્કોર 524 હતો, જે અપેક્ષાઓ પૂરું કરવાના સ્તરમાં છે,</a:t>
            </a:r>
          </a:p>
        </p:txBody>
      </p:sp>
      <p:sp>
        <p:nvSpPr>
          <p:cNvPr id="20" name="Rectangle 19">
            <a:extLs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p:cNvSpPr txBox="1"/>
          <p:nvPr/>
        </p:nvSpPr>
        <p:spPr>
          <a:xfrm>
            <a:off x="3588545" y="2945802"/>
            <a:ext cx="1257300" cy="205697"/>
          </a:xfrm>
          <a:prstGeom prst="rect">
            <a:avLst/>
          </a:prstGeom>
          <a:noFill/>
          <a:ln>
            <a:noFill/>
          </a:ln>
        </p:spPr>
        <p:txBody>
          <a:bodyPr wrap="square" rtlCol="0">
            <a:spAutoFit/>
          </a:bodyPr>
          <a:lstStyle/>
          <a:p>
            <a:pPr algn="ctr">
              <a:lnSpc>
                <a:spcPct val="90000"/>
              </a:lnSpc>
            </a:pPr>
            <a:r>
              <a:rPr lang="en-US" sz="800" b="1" baseline="-25000" dirty="0"/>
              <a:t>અપેક્ષાને પૂરી કરી નથી</a:t>
            </a:r>
            <a:endParaRPr lang="en-US" sz="800" b="1" i="0" u="none" strike="noStrike" baseline="0" dirty="0">
              <a:solidFill>
                <a:srgbClr val="000000"/>
              </a:solidFill>
              <a:latin typeface="Times New Roman" panose="02020603050405020304" charset="0"/>
            </a:endParaRPr>
          </a:p>
        </p:txBody>
      </p:sp>
      <p:sp>
        <p:nvSpPr>
          <p:cNvPr id="19" name="Rectangle 18">
            <a:extLs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p:cNvSpPr txBox="1"/>
          <p:nvPr/>
        </p:nvSpPr>
        <p:spPr>
          <a:xfrm>
            <a:off x="4848225" y="2964849"/>
            <a:ext cx="1257300" cy="177741"/>
          </a:xfrm>
          <a:prstGeom prst="rect">
            <a:avLst/>
          </a:prstGeom>
          <a:noFill/>
          <a:ln>
            <a:noFill/>
          </a:ln>
        </p:spPr>
        <p:txBody>
          <a:bodyPr wrap="square" rtlCol="0">
            <a:spAutoFit/>
          </a:bodyPr>
          <a:lstStyle/>
          <a:p>
            <a:pPr algn="ctr">
              <a:lnSpc>
                <a:spcPct val="90000"/>
              </a:lnSpc>
            </a:pPr>
            <a:r>
              <a:rPr lang="en-US" sz="600" b="1" dirty="0"/>
              <a:t>આંશિક રીતે અપેક્ષા પૂરી કરવા</a:t>
            </a:r>
            <a:endParaRPr lang="en-US" sz="600" b="1" i="0" u="none" strike="noStrike" baseline="0" dirty="0">
              <a:solidFill>
                <a:srgbClr val="000000"/>
              </a:solidFill>
              <a:latin typeface="Times New Roman" panose="02020603050405020304" charset="0"/>
            </a:endParaRPr>
          </a:p>
        </p:txBody>
      </p:sp>
      <p:sp>
        <p:nvSpPr>
          <p:cNvPr id="18" name="Rectangle 17">
            <a:extLs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p:cNvSpPr txBox="1"/>
          <p:nvPr/>
        </p:nvSpPr>
        <p:spPr>
          <a:xfrm>
            <a:off x="6113713" y="2951000"/>
            <a:ext cx="1257300" cy="206210"/>
          </a:xfrm>
          <a:prstGeom prst="rect">
            <a:avLst/>
          </a:prstGeom>
          <a:noFill/>
          <a:ln>
            <a:noFill/>
          </a:ln>
        </p:spPr>
        <p:txBody>
          <a:bodyPr wrap="square" rtlCol="0">
            <a:spAutoFit/>
          </a:bodyPr>
          <a:lstStyle/>
          <a:p>
            <a:pPr algn="ctr">
              <a:lnSpc>
                <a:spcPct val="90000"/>
              </a:lnSpc>
            </a:pPr>
            <a:r>
              <a:rPr lang="en-US" sz="800" b="1" dirty="0"/>
              <a:t>અપેક્ષા પૂરી કરવી</a:t>
            </a:r>
            <a:endParaRPr lang="en-US" sz="800" b="1" i="0" u="none" strike="noStrike" baseline="0" dirty="0">
              <a:solidFill>
                <a:srgbClr val="000000"/>
              </a:solidFill>
              <a:latin typeface="Times New Roman" panose="02020603050405020304" charset="0"/>
            </a:endParaRPr>
          </a:p>
        </p:txBody>
      </p:sp>
      <p:sp>
        <p:nvSpPr>
          <p:cNvPr id="17" name="Rectangle 16">
            <a:extLs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p:cNvSpPr txBox="1"/>
          <p:nvPr/>
        </p:nvSpPr>
        <p:spPr>
          <a:xfrm>
            <a:off x="7388727" y="2951000"/>
            <a:ext cx="1257300" cy="206210"/>
          </a:xfrm>
          <a:prstGeom prst="rect">
            <a:avLst/>
          </a:prstGeom>
          <a:noFill/>
          <a:ln>
            <a:noFill/>
          </a:ln>
        </p:spPr>
        <p:txBody>
          <a:bodyPr wrap="square" rtlCol="0">
            <a:spAutoFit/>
          </a:bodyPr>
          <a:lstStyle/>
          <a:p>
            <a:pPr algn="ctr">
              <a:lnSpc>
                <a:spcPct val="90000"/>
              </a:lnSpc>
            </a:pPr>
            <a:r>
              <a:rPr lang="en-US" sz="800" b="1" dirty="0"/>
              <a:t>અપેક્ષાથી વધારે</a:t>
            </a:r>
            <a:endParaRPr lang="en-US" sz="800" b="1" i="0" u="none" strike="noStrike" baseline="0" dirty="0">
              <a:solidFill>
                <a:srgbClr val="000000"/>
              </a:solidFill>
              <a:latin typeface="Times New Roman" panose="02020603050405020304" charset="0"/>
            </a:endParaRPr>
          </a:p>
        </p:txBody>
      </p:sp>
      <p:sp>
        <p:nvSpPr>
          <p:cNvPr id="23" name="Rectangle 22">
            <a:extLs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p:cNvSpPr txBox="1"/>
          <p:nvPr/>
        </p:nvSpPr>
        <p:spPr>
          <a:xfrm>
            <a:off x="5759630" y="3175084"/>
            <a:ext cx="863727" cy="253916"/>
          </a:xfrm>
          <a:prstGeom prst="rect">
            <a:avLst/>
          </a:prstGeom>
          <a:noFill/>
          <a:ln>
            <a:noFill/>
          </a:ln>
        </p:spPr>
        <p:txBody>
          <a:bodyPr wrap="square" rtlCol="0">
            <a:spAutoFit/>
          </a:bodyPr>
          <a:lstStyle/>
          <a:p>
            <a:r>
              <a:rPr lang="en-US" sz="1050" b="1" i="0" u="none" strike="noStrike" baseline="-25000" dirty="0">
                <a:solidFill>
                  <a:schemeClr val="bg2">
                    <a:lumMod val="25000"/>
                  </a:schemeClr>
                </a:solidFill>
                <a:latin typeface="Arial" panose="020B0604020202020204" pitchFamily="34" charset="0"/>
              </a:rPr>
              <a:t>Scaled Score</a:t>
            </a:r>
            <a:endParaRPr lang="en-US" sz="2800" b="0" i="0" u="none" strike="noStrike" baseline="0" dirty="0">
              <a:solidFill>
                <a:schemeClr val="bg2">
                  <a:lumMod val="25000"/>
                </a:schemeClr>
              </a:solidFill>
              <a:latin typeface="Times New Roman" panose="02020603050405020304" charset="0"/>
            </a:endParaRPr>
          </a:p>
        </p:txBody>
      </p:sp>
      <p:sp>
        <p:nvSpPr>
          <p:cNvPr id="21" name="TextBox 20"/>
          <p:cNvSpPr txBox="1"/>
          <p:nvPr/>
        </p:nvSpPr>
        <p:spPr>
          <a:xfrm>
            <a:off x="3525393" y="3335517"/>
            <a:ext cx="5120634" cy="323165"/>
          </a:xfrm>
          <a:prstGeom prst="rect">
            <a:avLst/>
          </a:prstGeom>
          <a:noFill/>
          <a:ln>
            <a:noFill/>
          </a:ln>
        </p:spPr>
        <p:txBody>
          <a:bodyPr wrap="square" rtlCol="0">
            <a:spAutoFit/>
          </a:bodyPr>
          <a:lstStyle/>
          <a:p>
            <a:r>
              <a:rPr lang="en-US" sz="900" b="1" baseline="-25000" dirty="0"/>
              <a:t> ઉપરના ગ્રાફિકમાં આપેલી આડી કાળી પટ્ટી એ સંભવિત સ્કોરની રેન્જ દર્શાવે છે, જે તમારા વિદ્યાર્થીને જો આ પરીક્ષા મલ્ટિપલ ટાઇમ્સ લેવામાં આવે તો મળી શકે છે.</a:t>
            </a:r>
            <a:endParaRPr lang="en-US" sz="2000" b="0" i="0" u="none" strike="noStrike" baseline="0" dirty="0">
              <a:solidFill>
                <a:schemeClr val="bg2">
                  <a:lumMod val="25000"/>
                </a:schemeClr>
              </a:solidFill>
              <a:latin typeface="Times New Roman" panose="02020603050405020304" charset="0"/>
            </a:endParaRPr>
          </a:p>
        </p:txBody>
      </p:sp>
      <p:sp>
        <p:nvSpPr>
          <p:cNvPr id="26" name="TextBox 25"/>
          <p:cNvSpPr txBox="1"/>
          <p:nvPr/>
        </p:nvSpPr>
        <p:spPr>
          <a:xfrm>
            <a:off x="3434082" y="3558091"/>
            <a:ext cx="1598605" cy="369332"/>
          </a:xfrm>
          <a:prstGeom prst="rect">
            <a:avLst/>
          </a:prstGeom>
          <a:solidFill>
            <a:srgbClr val="F9F9F9"/>
          </a:solidFill>
          <a:ln>
            <a:noFill/>
          </a:ln>
        </p:spPr>
        <p:txBody>
          <a:bodyPr wrap="square" rtlCol="0">
            <a:spAutoFit/>
          </a:bodyPr>
          <a:lstStyle/>
          <a:p>
            <a:r>
              <a:rPr lang="en-US" b="1" baseline="-25000" dirty="0"/>
              <a:t>સિદ્ધિ લેવલ</a:t>
            </a:r>
            <a:endParaRPr lang="en-US" sz="2800" b="0" i="0" u="none" strike="noStrike" baseline="0" dirty="0">
              <a:solidFill>
                <a:srgbClr val="000000"/>
              </a:solidFill>
              <a:latin typeface="Times New Roman" panose="02020603050405020304" charset="0"/>
            </a:endParaRPr>
          </a:p>
        </p:txBody>
      </p:sp>
      <p:sp>
        <p:nvSpPr>
          <p:cNvPr id="25" name="TextBox 24"/>
          <p:cNvSpPr txBox="1"/>
          <p:nvPr/>
        </p:nvSpPr>
        <p:spPr>
          <a:xfrm>
            <a:off x="5477446" y="3594568"/>
            <a:ext cx="1046607" cy="333105"/>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a:solidFill>
                  <a:srgbClr val="000000"/>
                </a:solidFill>
                <a:latin typeface="Arial" panose="020B0604020202020204" pitchFamily="34" charset="0"/>
              </a:rPr>
              <a:t>વર્ણન</a:t>
            </a:r>
            <a:endParaRPr lang="en-US" sz="1700" b="0" i="0" u="none" strike="noStrike" baseline="0" dirty="0">
              <a:solidFill>
                <a:srgbClr val="000000"/>
              </a:solidFill>
              <a:latin typeface="Times New Roman" panose="02020603050405020304" charset="0"/>
            </a:endParaRPr>
          </a:p>
        </p:txBody>
      </p:sp>
      <p:sp>
        <p:nvSpPr>
          <p:cNvPr id="27" name="TextBox 26"/>
          <p:cNvSpPr txBox="1"/>
          <p:nvPr/>
        </p:nvSpPr>
        <p:spPr>
          <a:xfrm>
            <a:off x="3434082" y="4006101"/>
            <a:ext cx="1684495" cy="318613"/>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અપેક્ષાથી વધારે</a:t>
            </a:r>
            <a:endParaRPr lang="en-US" sz="1600" dirty="0">
              <a:latin typeface="Arial" panose="020B0604020202020204" pitchFamily="34" charset="0"/>
              <a:cs typeface="Arial" panose="020B0604020202020204" pitchFamily="34" charset="0"/>
            </a:endParaRPr>
          </a:p>
        </p:txBody>
      </p:sp>
      <p:sp>
        <p:nvSpPr>
          <p:cNvPr id="32" name="TextBox 31"/>
          <p:cNvSpPr txBox="1"/>
          <p:nvPr/>
        </p:nvSpPr>
        <p:spPr>
          <a:xfrm>
            <a:off x="5509195" y="4064000"/>
            <a:ext cx="3136832" cy="307777"/>
          </a:xfrm>
          <a:prstGeom prst="rect">
            <a:avLst/>
          </a:prstGeom>
          <a:solidFill>
            <a:srgbClr val="F9F9F9"/>
          </a:solidFill>
        </p:spPr>
        <p:txBody>
          <a:bodyPr wrap="square" rtlCol="0">
            <a:spAutoFit/>
          </a:bodyPr>
          <a:lstStyle/>
          <a:p>
            <a:r>
              <a:rPr lang="en-US" sz="700" dirty="0"/>
              <a:t>આ સ્તરે પ્રદર્શન કરનાર વિદ્યાર્થીએ વિષય વસ્તુ પર સંપૂર્ણ પકડ (માસ્ટરી) મેળવીને, તેમના ધોરણના નિર્ધારિત સ્તરની અપેક્ષાઓ કરતાં પણ ઘણો ઉત્કૃષ્ટ દેખાવ કર્યો છે.</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3434082" y="4548522"/>
            <a:ext cx="1684495" cy="244169"/>
          </a:xfrm>
          <a:prstGeom prst="rect">
            <a:avLst/>
          </a:prstGeom>
          <a:solidFill>
            <a:srgbClr val="F9F9F9"/>
          </a:solidFill>
          <a:ln>
            <a:noFill/>
          </a:ln>
        </p:spPr>
        <p:txBody>
          <a:bodyPr wrap="square" rtlCol="0" anchor="ctr" anchorCtr="0">
            <a:spAutoFit/>
          </a:bodyPr>
          <a:lstStyle/>
          <a:p>
            <a:pPr>
              <a:lnSpc>
                <a:spcPct val="90000"/>
              </a:lnSpc>
            </a:pPr>
            <a:r>
              <a:rPr lang="en-US" sz="1600" b="1" baseline="-25000" dirty="0">
                <a:latin typeface="Arial" panose="020B0604020202020204" pitchFamily="34" charset="0"/>
                <a:cs typeface="Arial" panose="020B0604020202020204" pitchFamily="34" charset="0"/>
              </a:rPr>
              <a:t>અપેક્ષા પૂરી કરવી</a:t>
            </a:r>
          </a:p>
        </p:txBody>
      </p:sp>
      <p:sp>
        <p:nvSpPr>
          <p:cNvPr id="33" name="TextBox 32"/>
          <p:cNvSpPr txBox="1"/>
          <p:nvPr/>
        </p:nvSpPr>
        <p:spPr>
          <a:xfrm>
            <a:off x="5509195" y="4547084"/>
            <a:ext cx="3244279" cy="307777"/>
          </a:xfrm>
          <a:prstGeom prst="rect">
            <a:avLst/>
          </a:prstGeom>
          <a:solidFill>
            <a:srgbClr val="F9F9F9"/>
          </a:solidFill>
        </p:spPr>
        <p:txBody>
          <a:bodyPr wrap="square" rtlCol="0">
            <a:spAutoFit/>
          </a:bodyPr>
          <a:lstStyle/>
          <a:p>
            <a:r>
              <a:rPr lang="en-US" sz="700" dirty="0"/>
              <a:t>આ સ્તરે પ્રદર્શન કરનાર વિદ્યાર્થીએ તેના ગ્રેડ-લેવલનીઅપેક્ષાઓ પૂરી કરી છે અને તે આ વિષયમાં વર્તમાન ધોરણમાં સફળ થવા માટે શૈક્ષણિક રીતે યોગ્ય ટ્રેક પર છે.</a:t>
            </a:r>
            <a:endParaRPr lang="en-US" sz="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3434082" y="5035766"/>
            <a:ext cx="2028592" cy="206210"/>
          </a:xfrm>
          <a:prstGeom prst="rect">
            <a:avLst/>
          </a:prstGeom>
          <a:solidFill>
            <a:srgbClr val="F9F9F9"/>
          </a:solidFill>
          <a:ln>
            <a:noFill/>
          </a:ln>
        </p:spPr>
        <p:txBody>
          <a:bodyPr wrap="square" rtlCol="0" anchor="ctr" anchorCtr="0">
            <a:spAutoFit/>
          </a:bodyPr>
          <a:lstStyle/>
          <a:p>
            <a:pPr>
              <a:lnSpc>
                <a:spcPct val="90000"/>
              </a:lnSpc>
            </a:pPr>
            <a:r>
              <a:rPr lang="en-US" sz="800" dirty="0"/>
              <a:t>આંશિક રીતે અપેક્ષા પૂરી કરવી</a:t>
            </a:r>
            <a:endParaRPr lang="en-US" sz="800" baseline="-25000" dirty="0">
              <a:latin typeface="Arial" panose="020B0604020202020204" pitchFamily="34" charset="0"/>
              <a:cs typeface="Arial" panose="020B0604020202020204" pitchFamily="34" charset="0"/>
            </a:endParaRPr>
          </a:p>
        </p:txBody>
      </p:sp>
      <p:sp>
        <p:nvSpPr>
          <p:cNvPr id="34" name="TextBox 33"/>
          <p:cNvSpPr txBox="1"/>
          <p:nvPr/>
        </p:nvSpPr>
        <p:spPr>
          <a:xfrm>
            <a:off x="5509194" y="5027596"/>
            <a:ext cx="3191893" cy="584775"/>
          </a:xfrm>
          <a:prstGeom prst="rect">
            <a:avLst/>
          </a:prstGeom>
          <a:solidFill>
            <a:srgbClr val="F9F9F9"/>
          </a:solidFill>
        </p:spPr>
        <p:txBody>
          <a:bodyPr wrap="square" rtlCol="0">
            <a:spAutoFit/>
          </a:bodyPr>
          <a:lstStyle/>
          <a:p>
            <a:r>
              <a:rPr lang="en-US" sz="800" dirty="0"/>
              <a:t>આ સ્તર પર પ્રદર્શન કરનાર વિદ્યાર્થીએ આ વિષયમાં ગ્રેડ-સ્તરની અપેક્ષાઓ આંશિક રીતે પૂર્ણ કરી છે. શાળાએ, વિદ્યાર્થીના માતાપિતા/વાલીઓ સાથે પરામર્શ કરીને, વિચાર કરવો જોઈએ કે શું વિદ્યાર્થીને આ વિષયમાં સફળ થવા માટે વધારાની શૈક્ષણિક સહાયની જરૂર છે.</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3448854" y="5730082"/>
            <a:ext cx="1684495" cy="253916"/>
          </a:xfrm>
          <a:prstGeom prst="rect">
            <a:avLst/>
          </a:prstGeom>
          <a:solidFill>
            <a:srgbClr val="F9F9F9"/>
          </a:solidFill>
          <a:ln>
            <a:noFill/>
          </a:ln>
        </p:spPr>
        <p:txBody>
          <a:bodyPr wrap="square" rtlCol="0" anchor="ctr" anchorCtr="0">
            <a:spAutoFit/>
          </a:bodyPr>
          <a:lstStyle/>
          <a:p>
            <a:pPr>
              <a:lnSpc>
                <a:spcPct val="90000"/>
              </a:lnSpc>
            </a:pPr>
            <a:r>
              <a:rPr lang="en-US" sz="700" dirty="0"/>
              <a:t>અપેક્ષા પૂરી થઈ </a:t>
            </a:r>
            <a:r>
              <a:rPr lang="en-US" sz="700" dirty="0" err="1"/>
              <a:t>રહી</a:t>
            </a:r>
            <a:r>
              <a:rPr lang="en-US" sz="700" dirty="0"/>
              <a:t> </a:t>
            </a:r>
            <a:r>
              <a:rPr lang="en-US" sz="700" dirty="0" err="1"/>
              <a:t>નથી</a:t>
            </a:r>
            <a:endParaRPr lang="en-US" sz="700" dirty="0"/>
          </a:p>
          <a:p>
            <a:pPr>
              <a:lnSpc>
                <a:spcPct val="90000"/>
              </a:lnSpc>
            </a:pPr>
            <a:endParaRPr lang="en-US" sz="700" baseline="-25000" dirty="0">
              <a:latin typeface="Arial" panose="020B0604020202020204" pitchFamily="34" charset="0"/>
              <a:cs typeface="Arial" panose="020B0604020202020204" pitchFamily="34" charset="0"/>
            </a:endParaRPr>
          </a:p>
        </p:txBody>
      </p:sp>
      <p:sp>
        <p:nvSpPr>
          <p:cNvPr id="35" name="TextBox 34"/>
          <p:cNvSpPr txBox="1"/>
          <p:nvPr/>
        </p:nvSpPr>
        <p:spPr>
          <a:xfrm>
            <a:off x="5509195" y="5690951"/>
            <a:ext cx="3130480" cy="830997"/>
          </a:xfrm>
          <a:prstGeom prst="rect">
            <a:avLst/>
          </a:prstGeom>
          <a:solidFill>
            <a:srgbClr val="F9F9F9"/>
          </a:solidFill>
        </p:spPr>
        <p:txBody>
          <a:bodyPr wrap="square" rtlCol="0">
            <a:spAutoFit/>
          </a:bodyPr>
          <a:lstStyle/>
          <a:p>
            <a:r>
              <a:rPr lang="en-US" sz="800" dirty="0"/>
              <a:t>આ સ્તર પર પ્રદર્શન કરનાર વિદ્યાર્થીએ આ વિષયમાં ગ્રેડ-સ્તરની અપેક્ષાઓ પૂર્ણ કરી ન હતી.</a:t>
            </a:r>
          </a:p>
          <a:p>
            <a:endParaRPr lang="en-US" sz="800" dirty="0"/>
          </a:p>
          <a:p>
            <a:r>
              <a:rPr lang="en-US" sz="800" dirty="0"/>
              <a:t>શાળાએ, વિદ્યાર્થીના માતાપિતા/વાલીઓ સાથે પરામર્શ કરીને, આ વિષયમાં સફળ થવા માટે વિદ્યાર્થીને જરૂરી સંકલિત શૈક્ષણિક સહાય અને/અથવા વધારાની સૂચના નક્કી કરવી જોઈએ.</a:t>
            </a:r>
          </a:p>
        </p:txBody>
      </p:sp>
      <p:sp>
        <p:nvSpPr>
          <p:cNvPr id="11"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10234" y="248605"/>
            <a:ext cx="11205768"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પરીક્ષાના પરિણામો જોવાઃ ડેટાની સરખામણી</a:t>
            </a:r>
            <a:endParaRPr lang="en-US" dirty="0"/>
          </a:p>
        </p:txBody>
      </p:sp>
      <p:pic>
        <p:nvPicPr>
          <p:cNvPr id="7" name="Picture 6" descr="પસંદ કરેલા ડેમો વિદ્યાર્થી માટે ટેસ્ટ રિઝલ્ટ વ્યુ દર્શાવતો એક સ્ક્રીનશોટ કે જેમાં અગાઉના બે વર્ષના તેમનું પર્ફોમન્સ અને તેમની શાળા, ડિસ્ટ્રિક્ટ તથા સ્ટેટના અન્ય વિદ્યાર્થીઓની સરખામણીમાં તેમનું પર્ફોમન્સ કેવું રહ્યું છે તે દર્શાવવામાં આવ્યું છે."/>
          <p:cNvPicPr>
            <a:picLocks noChangeAspect="1"/>
          </p:cNvPicPr>
          <p:nvPr/>
        </p:nvPicPr>
        <p:blipFill>
          <a:blip r:embed="rId2" cstate="print"/>
          <a:stretch>
            <a:fillRect/>
          </a:stretch>
        </p:blipFill>
        <p:spPr>
          <a:xfrm>
            <a:off x="3824688" y="1005987"/>
            <a:ext cx="7994779" cy="5194525"/>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p:cNvSpPr txBox="1"/>
          <p:nvPr/>
        </p:nvSpPr>
        <p:spPr>
          <a:xfrm>
            <a:off x="6031268" y="1344720"/>
            <a:ext cx="1969732" cy="461665"/>
          </a:xfrm>
          <a:prstGeom prst="rect">
            <a:avLst/>
          </a:prstGeom>
          <a:noFill/>
          <a:ln>
            <a:noFill/>
          </a:ln>
        </p:spPr>
        <p:txBody>
          <a:bodyPr wrap="square" rtlCol="0">
            <a:spAutoFit/>
          </a:bodyPr>
          <a:lstStyle/>
          <a:p>
            <a:r>
              <a:rPr lang="en-US" sz="1200" dirty="0"/>
              <a:t>પ્રાથમિક અને </a:t>
            </a:r>
            <a:br>
              <a:rPr lang="en-US" sz="1200" dirty="0"/>
            </a:br>
            <a:r>
              <a:rPr lang="en-US" sz="1200" dirty="0"/>
              <a:t>માધ્યમિક શિક્ષણ વિભાગ</a:t>
            </a:r>
            <a:endParaRPr lang="es-AR" sz="1200" dirty="0"/>
          </a:p>
        </p:txBody>
      </p:sp>
      <p:sp>
        <p:nvSpPr>
          <p:cNvPr id="9" name="TextBox 8"/>
          <p:cNvSpPr txBox="1"/>
          <p:nvPr/>
        </p:nvSpPr>
        <p:spPr>
          <a:xfrm>
            <a:off x="4166961" y="2034766"/>
            <a:ext cx="7326539" cy="502702"/>
          </a:xfrm>
          <a:prstGeom prst="rect">
            <a:avLst/>
          </a:prstGeom>
          <a:solidFill>
            <a:srgbClr val="F9F9F9"/>
          </a:solidFill>
          <a:ln>
            <a:noFill/>
          </a:ln>
        </p:spPr>
        <p:txBody>
          <a:bodyPr wrap="square" rtlCol="0">
            <a:spAutoFit/>
          </a:bodyPr>
          <a:lstStyle/>
          <a:p>
            <a:r>
              <a:rPr lang="en-US" sz="2000" baseline="-25000" dirty="0"/>
              <a:t>વિદ્યાર્થી તેમના શાળા, ડિસ્ટ્રીક્ટ અને સ્ટેટમાં તમારા  વિદ્યાર્થીનું પર્ફોમન્સ કેવી રીતે તુલના કરી </a:t>
            </a:r>
            <a:r>
              <a:rPr lang="en-US" sz="2000" baseline="-25000" dirty="0" err="1"/>
              <a:t>છે</a:t>
            </a:r>
            <a:r>
              <a:rPr lang="en-IN" sz="2000" baseline="-25000" dirty="0"/>
              <a:t>?</a:t>
            </a:r>
          </a:p>
          <a:p>
            <a:endParaRPr lang="en-US" sz="2000" b="0" i="0" u="none" strike="noStrike" baseline="-25000" dirty="0">
              <a:solidFill>
                <a:srgbClr val="000000"/>
              </a:solidFill>
              <a:latin typeface="Arial" panose="020B0604020202020204" pitchFamily="34" charset="0"/>
            </a:endParaRPr>
          </a:p>
        </p:txBody>
      </p:sp>
      <p:sp>
        <p:nvSpPr>
          <p:cNvPr id="12" name="Rounded Rectangular Callout 11"/>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તેમની શાળા, જિલ્લા અને રાજ્યના વિદ્યાર્થીઓની સરખામણીમાં તમારા વિદ્યાર્થીએ કેવા  ગુણ મેળવ્યા છે તે જોવા માટે નીચે સ્ક્રેલ કરો.</a:t>
            </a:r>
          </a:p>
        </p:txBody>
      </p:sp>
      <p:sp>
        <p:nvSpPr>
          <p:cNvPr id="10" name="TextBox 9"/>
          <p:cNvSpPr txBox="1"/>
          <p:nvPr/>
        </p:nvSpPr>
        <p:spPr>
          <a:xfrm>
            <a:off x="4012077" y="2628687"/>
            <a:ext cx="7659224" cy="461665"/>
          </a:xfrm>
          <a:prstGeom prst="rect">
            <a:avLst/>
          </a:prstGeom>
          <a:solidFill>
            <a:srgbClr val="F9F9F9"/>
          </a:solidFill>
          <a:ln>
            <a:noFill/>
          </a:ln>
        </p:spPr>
        <p:txBody>
          <a:bodyPr wrap="square" rtlCol="0">
            <a:spAutoFit/>
          </a:bodyPr>
          <a:lstStyle/>
          <a:p>
            <a:r>
              <a:rPr lang="en-US" baseline="-25000" dirty="0"/>
              <a:t>આ કોષ્ટક બતાવે છે કે તમારા વિદ્યાર્થીએ તેમની સ્કૂલ, ડિસ્ટ્રીક્ટ અને સ્ટેટના વિદ્યાર્થીઓની સરખામણીમાં કેવું પ્રદર્શન કર્યું. છેલ્લા બે વર્ષથી તમારા વિદ્યાર્થીના સ્કેલ કરેલા સ્કોર્સનો ઐતિહાસિક રેકોર્ડ પણ બતાવવામાં આવ્યો છે.</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3" name="TextBox 12"/>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તમારા વિદ્યાર્થી</a:t>
            </a:r>
          </a:p>
        </p:txBody>
      </p:sp>
      <p:sp>
        <p:nvSpPr>
          <p:cNvPr id="14" name="TextBox 13"/>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સરેરાશ એવરેજ</a:t>
            </a:r>
          </a:p>
        </p:txBody>
      </p:sp>
      <p:sp>
        <p:nvSpPr>
          <p:cNvPr id="15" name="TextBox 14"/>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વર્ષ</a:t>
            </a:r>
          </a:p>
        </p:txBody>
      </p:sp>
      <p:sp>
        <p:nvSpPr>
          <p:cNvPr id="4" name="Rounded Rectangular Callout 11"/>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a:rPr>
              <a:t>અગાઉના  બે વર્ષ માટે પરીક્ષામાં તમારા વિદ્યાર્થીના ગુણ જુઓ (જો ઉપલબ્ધ હોય તો).</a:t>
            </a:r>
          </a:p>
        </p:txBody>
      </p:sp>
      <p:sp>
        <p:nvSpPr>
          <p:cNvPr id="16" name="TextBox 15"/>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ગ્રેડ</a:t>
            </a:r>
          </a:p>
        </p:txBody>
      </p:sp>
      <p:sp>
        <p:nvSpPr>
          <p:cNvPr id="17" name="TextBox 16"/>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સ્કોર</a:t>
            </a:r>
          </a:p>
        </p:txBody>
      </p:sp>
      <p:sp>
        <p:nvSpPr>
          <p:cNvPr id="18" name="TextBox 17"/>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સ્કૂલ</a:t>
            </a:r>
          </a:p>
        </p:txBody>
      </p:sp>
      <p:sp>
        <p:nvSpPr>
          <p:cNvPr id="19" name="TextBox 18"/>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ડિસ્ટ્રીક્ટ</a:t>
            </a:r>
          </a:p>
        </p:txBody>
      </p:sp>
      <p:sp>
        <p:nvSpPr>
          <p:cNvPr id="20" name="TextBox 19"/>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સ્ટેટ</a:t>
            </a:r>
          </a:p>
        </p:txBody>
      </p:sp>
      <p:sp>
        <p:nvSpPr>
          <p:cNvPr id="21" name="TextBox 20"/>
          <p:cNvSpPr txBox="1"/>
          <p:nvPr/>
        </p:nvSpPr>
        <p:spPr>
          <a:xfrm>
            <a:off x="3964027" y="5640663"/>
            <a:ext cx="7807391" cy="461665"/>
          </a:xfrm>
          <a:prstGeom prst="rect">
            <a:avLst/>
          </a:prstGeom>
          <a:solidFill>
            <a:srgbClr val="F9F9F9"/>
          </a:solidFill>
          <a:ln>
            <a:noFill/>
          </a:ln>
        </p:spPr>
        <p:txBody>
          <a:bodyPr wrap="square" rtlCol="0">
            <a:spAutoFit/>
          </a:bodyPr>
          <a:lstStyle/>
          <a:p>
            <a:r>
              <a:rPr lang="en-US" sz="1200" baseline="-25000" dirty="0"/>
              <a:t>લાગુ નહીં: પ્રારંભિક રિપોર્ટિંગ દરમિયાન સારાંશ ડેટા આપવામાં આવતો નથી પરંતુ સત્તાવાર IVICAS રિપોર્ટિંગ માટે તેનો સમાવેશ કરવામાં આવશે.</a:t>
            </a:r>
          </a:p>
          <a:p>
            <a:r>
              <a:rPr lang="en-US" sz="1200" baseline="-25000" dirty="0"/>
              <a:t>લાગુ નહીં: આ વર્ષ માટે સ્કોર ઉપલબ્ધ </a:t>
            </a:r>
            <a:r>
              <a:rPr lang="en-US" sz="1200" baseline="-25000" dirty="0" err="1"/>
              <a:t>નથી</a:t>
            </a:r>
            <a:r>
              <a:rPr lang="en-US" sz="1200" baseline="-25000" dirty="0"/>
              <a:t>.</a:t>
            </a:r>
          </a:p>
          <a:p>
            <a:endParaRPr lang="en-US" sz="1200" baseline="-25000" dirty="0"/>
          </a:p>
        </p:txBody>
      </p:sp>
      <p:sp>
        <p:nvSpPr>
          <p:cNvPr id="11"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a:bodyPr>
          <a:lstStyle/>
          <a:p>
            <a:r>
              <a:rPr lang="en-US" sz="2800" dirty="0">
                <a:solidFill>
                  <a:srgbClr val="1A4785"/>
                </a:solidFill>
                <a:latin typeface="Aptos" panose="020B0004020202020204" pitchFamily="34" charset="0"/>
              </a:rPr>
              <a:t>પરીક્ષાના પરિણામો જોવાઃ વિદ્યાર્થીનો વિકાસ</a:t>
            </a:r>
            <a:endParaRPr lang="en-US" sz="2800" dirty="0"/>
          </a:p>
        </p:txBody>
      </p:sp>
      <p:pic>
        <p:nvPicPr>
          <p:cNvPr id="13" name="Picture 12" descr="પસંદ કરેલા ડેમો વિદ્યાર્થી માટે ટેસ્ટ રિઝલ્ટ વ્યુ દર્શાવતો એક સ્ક્રીનશોટ કે જેમાં તેમની શાળા,ડિસ્ટ્રિક્ટ તથા સ્ટેટના અન્ય વિદ્યાર્થીઓની સરખામણીમાં તેમનો ગ્રોથ પર્સન્ટાઇલ દર્શાવવામાં આવ્યો છે."/>
          <p:cNvPicPr>
            <a:picLocks noChangeAspect="1"/>
          </p:cNvPicPr>
          <p:nvPr/>
        </p:nvPicPr>
        <p:blipFill>
          <a:blip r:embed="rId2" cstate="print"/>
          <a:stretch>
            <a:fillRect/>
          </a:stretch>
        </p:blipFill>
        <p:spPr>
          <a:xfrm>
            <a:off x="4392394" y="976059"/>
            <a:ext cx="6930362" cy="5576566"/>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p:cNvSpPr txBox="1"/>
          <p:nvPr/>
        </p:nvSpPr>
        <p:spPr>
          <a:xfrm>
            <a:off x="6292365" y="1242140"/>
            <a:ext cx="1969732" cy="430887"/>
          </a:xfrm>
          <a:prstGeom prst="rect">
            <a:avLst/>
          </a:prstGeom>
          <a:noFill/>
          <a:ln>
            <a:noFill/>
          </a:ln>
        </p:spPr>
        <p:txBody>
          <a:bodyPr wrap="square" rtlCol="0">
            <a:spAutoFit/>
          </a:bodyPr>
          <a:lstStyle/>
          <a:p>
            <a:r>
              <a:rPr lang="en-US" sz="1100" dirty="0"/>
              <a:t>પ્રાથમિક અને </a:t>
            </a:r>
            <a:br>
              <a:rPr lang="en-US" sz="1100" dirty="0"/>
            </a:br>
            <a:r>
              <a:rPr lang="en-US" sz="1100" dirty="0"/>
              <a:t>માધ્યમિક શિક્ષણ વિભાગ</a:t>
            </a:r>
            <a:endParaRPr lang="es-AR" sz="1100" dirty="0"/>
          </a:p>
        </p:txBody>
      </p:sp>
      <p:sp>
        <p:nvSpPr>
          <p:cNvPr id="4" name="TextBox 3"/>
          <p:cNvSpPr txBox="1"/>
          <p:nvPr/>
        </p:nvSpPr>
        <p:spPr>
          <a:xfrm>
            <a:off x="4652802" y="1790349"/>
            <a:ext cx="2414748" cy="297517"/>
          </a:xfrm>
          <a:prstGeom prst="rect">
            <a:avLst/>
          </a:prstGeom>
          <a:solidFill>
            <a:srgbClr val="F9F9F9"/>
          </a:solidFill>
          <a:ln>
            <a:noFill/>
          </a:ln>
        </p:spPr>
        <p:txBody>
          <a:bodyPr wrap="square" rtlCol="0">
            <a:spAutoFit/>
          </a:bodyPr>
          <a:lstStyle/>
          <a:p>
            <a:r>
              <a:rPr lang="en-US" sz="2000" b="0" i="0" u="none" strike="noStrike" baseline="-25000" dirty="0">
                <a:solidFill>
                  <a:srgbClr val="000000"/>
                </a:solidFill>
                <a:latin typeface="Arial" panose="020B0604020202020204" pitchFamily="34" charset="0"/>
              </a:rPr>
              <a:t>તમારા વિદ્યાર્થીનો ગ્રોથ</a:t>
            </a:r>
          </a:p>
        </p:txBody>
      </p:sp>
      <p:sp>
        <p:nvSpPr>
          <p:cNvPr id="7" name="TextBox 6"/>
          <p:cNvSpPr txBox="1"/>
          <p:nvPr/>
        </p:nvSpPr>
        <p:spPr>
          <a:xfrm>
            <a:off x="4572000" y="2156607"/>
            <a:ext cx="6534150" cy="420628"/>
          </a:xfrm>
          <a:prstGeom prst="rect">
            <a:avLst/>
          </a:prstGeom>
          <a:solidFill>
            <a:srgbClr val="F9F9F9"/>
          </a:solidFill>
          <a:ln>
            <a:noFill/>
          </a:ln>
        </p:spPr>
        <p:txBody>
          <a:bodyPr wrap="square" rtlCol="0">
            <a:spAutoFit/>
          </a:bodyPr>
          <a:lstStyle/>
          <a:p>
            <a:r>
              <a:rPr lang="en-US" sz="1600" baseline="-25000" dirty="0"/>
              <a:t>આ વિદ્યાર્થી વૃદ્ધિ ટકાવારી(1 -99) તમારા વિદ્યાર્થીઓના શિક્ષણની તુલના રાજ્યભરના અન્ય વિદ્યાર્થીઓના શિક્ષણ સાથે કરે છે જેમના અગાઉના સમાન MCAS સ્કોર્સ હતા.</a:t>
            </a:r>
            <a:endParaRPr lang="en-US" sz="1500" b="0" i="0" u="none" strike="noStrike" baseline="-25000" dirty="0">
              <a:solidFill>
                <a:schemeClr val="tx1">
                  <a:lumMod val="75000"/>
                  <a:lumOff val="25000"/>
                </a:schemeClr>
              </a:solidFill>
              <a:latin typeface="Arial" panose="020B0604020202020204" pitchFamily="34" charset="0"/>
            </a:endParaRPr>
          </a:p>
        </p:txBody>
      </p:sp>
      <p:sp>
        <p:nvSpPr>
          <p:cNvPr id="12" name="Rounded Rectangular Callout 11"/>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શાળા, જિલ્લા અને  રાજ્યના અન્ય વિદ્યાર્થીઓના  વિકાસની સરખામણીમાં તમારા વિદ્યાર્થીનો વિકાસ જુઓ</a:t>
            </a:r>
          </a:p>
        </p:txBody>
      </p:sp>
      <p:sp>
        <p:nvSpPr>
          <p:cNvPr id="9" name="TextBox 8"/>
          <p:cNvSpPr txBox="1"/>
          <p:nvPr/>
        </p:nvSpPr>
        <p:spPr>
          <a:xfrm>
            <a:off x="6755657" y="2556058"/>
            <a:ext cx="2414748" cy="297517"/>
          </a:xfrm>
          <a:prstGeom prst="rect">
            <a:avLst/>
          </a:prstGeom>
          <a:solidFill>
            <a:srgbClr val="FFFFFF"/>
          </a:solidFill>
          <a:ln>
            <a:noFill/>
          </a:ln>
        </p:spPr>
        <p:txBody>
          <a:bodyPr wrap="square" rtlCol="0">
            <a:spAutoFit/>
          </a:bodyPr>
          <a:lstStyle/>
          <a:p>
            <a:r>
              <a:rPr lang="en-US" sz="2000" baseline="-25000" dirty="0"/>
              <a:t>વિદ્યાર્થી ગ્રોથ પર્સેન્ટાઈલ્સ</a:t>
            </a:r>
            <a:endParaRPr lang="en-US" sz="2000" b="0" i="0" u="none" strike="noStrike" baseline="-25000" dirty="0">
              <a:solidFill>
                <a:srgbClr val="000000"/>
              </a:solidFill>
              <a:latin typeface="Arial" panose="020B0604020202020204" pitchFamily="34" charset="0"/>
            </a:endParaRPr>
          </a:p>
        </p:txBody>
      </p:sp>
      <p:sp>
        <p:nvSpPr>
          <p:cNvPr id="19" name="Rectangle 18">
            <a:extLs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p:cNvSpPr txBox="1"/>
          <p:nvPr/>
        </p:nvSpPr>
        <p:spPr>
          <a:xfrm>
            <a:off x="4600100" y="3656620"/>
            <a:ext cx="424340" cy="400110"/>
          </a:xfrm>
          <a:prstGeom prst="rect">
            <a:avLst/>
          </a:prstGeom>
          <a:noFill/>
          <a:ln>
            <a:noFill/>
          </a:ln>
        </p:spPr>
        <p:txBody>
          <a:bodyPr wrap="square" rtlCol="0">
            <a:spAutoFit/>
          </a:bodyPr>
          <a:lstStyle/>
          <a:p>
            <a:pPr>
              <a:lnSpc>
                <a:spcPct val="150000"/>
              </a:lnSpc>
              <a:spcBef>
                <a:spcPts val="600"/>
              </a:spcBef>
            </a:pPr>
            <a:r>
              <a:rPr lang="en-US" sz="1200" baseline="-25000" dirty="0">
                <a:solidFill>
                  <a:schemeClr val="bg2">
                    <a:lumMod val="25000"/>
                  </a:schemeClr>
                </a:solidFill>
                <a:latin typeface="Arial" panose="020B0604020202020204" pitchFamily="34" charset="0"/>
              </a:rPr>
              <a:t>State</a:t>
            </a:r>
          </a:p>
          <a:p>
            <a:r>
              <a:rPr lang="en-US" sz="1200" i="0" u="none" strike="noStrike" baseline="-25000" dirty="0">
                <a:solidFill>
                  <a:schemeClr val="bg2">
                    <a:lumMod val="25000"/>
                  </a:schemeClr>
                </a:solidFill>
                <a:latin typeface="Arial" panose="020B0604020202020204" pitchFamily="34" charset="0"/>
              </a:rPr>
              <a:t>Avg.</a:t>
            </a: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45379" y="3656620"/>
            <a:ext cx="772903" cy="215444"/>
          </a:xfrm>
          <a:prstGeom prst="rect">
            <a:avLst/>
          </a:prstGeom>
          <a:solidFill>
            <a:srgbClr val="FFFFFF"/>
          </a:solidFill>
          <a:ln>
            <a:noFill/>
          </a:ln>
        </p:spPr>
        <p:txBody>
          <a:bodyPr wrap="square" rtlCol="0">
            <a:spAutoFit/>
          </a:bodyPr>
          <a:lstStyle/>
          <a:p>
            <a:r>
              <a:rPr lang="en-US" sz="1200" baseline="-25000" dirty="0"/>
              <a:t>વિદ્યાર્થી </a:t>
            </a:r>
            <a:r>
              <a:rPr lang="en-US" sz="1200" b="1" i="0" u="none" strike="noStrike" baseline="-25000" dirty="0">
                <a:solidFill>
                  <a:srgbClr val="000000"/>
                </a:solidFill>
                <a:latin typeface="Arial" panose="020B0604020202020204" pitchFamily="34" charset="0"/>
              </a:rPr>
              <a:t>: 40</a:t>
            </a:r>
          </a:p>
        </p:txBody>
      </p:sp>
      <p:sp>
        <p:nvSpPr>
          <p:cNvPr id="10" name="TextBox 9"/>
          <p:cNvSpPr txBox="1"/>
          <p:nvPr/>
        </p:nvSpPr>
        <p:spPr>
          <a:xfrm>
            <a:off x="6141719" y="2970897"/>
            <a:ext cx="772903" cy="215444"/>
          </a:xfrm>
          <a:prstGeom prst="rect">
            <a:avLst/>
          </a:prstGeom>
          <a:solidFill>
            <a:srgbClr val="FFFFFF"/>
          </a:solidFill>
          <a:ln>
            <a:noFill/>
          </a:ln>
        </p:spPr>
        <p:txBody>
          <a:bodyPr wrap="square" rtlCol="0">
            <a:spAutoFit/>
          </a:bodyPr>
          <a:lstStyle/>
          <a:p>
            <a:r>
              <a:rPr lang="en-US" sz="1200" baseline="-25000" dirty="0"/>
              <a:t>વિદ્યાર્થી </a:t>
            </a:r>
            <a:r>
              <a:rPr lang="en-US" sz="1200" b="1" i="0" u="none" strike="noStrike" baseline="-25000" dirty="0">
                <a:solidFill>
                  <a:srgbClr val="000000"/>
                </a:solidFill>
                <a:latin typeface="Arial" panose="020B0604020202020204" pitchFamily="34" charset="0"/>
              </a:rPr>
              <a:t>: 83</a:t>
            </a:r>
          </a:p>
        </p:txBody>
      </p:sp>
      <p:sp>
        <p:nvSpPr>
          <p:cNvPr id="15" name="TextBox 14"/>
          <p:cNvSpPr txBox="1"/>
          <p:nvPr/>
        </p:nvSpPr>
        <p:spPr>
          <a:xfrm>
            <a:off x="7360919" y="3307108"/>
            <a:ext cx="772903" cy="215444"/>
          </a:xfrm>
          <a:prstGeom prst="rect">
            <a:avLst/>
          </a:prstGeom>
          <a:solidFill>
            <a:srgbClr val="FFFFFF"/>
          </a:solidFill>
          <a:ln>
            <a:noFill/>
          </a:ln>
        </p:spPr>
        <p:txBody>
          <a:bodyPr wrap="square" rtlCol="0">
            <a:spAutoFit/>
          </a:bodyPr>
          <a:lstStyle/>
          <a:p>
            <a:r>
              <a:rPr lang="en-US" sz="1200" baseline="-25000" dirty="0"/>
              <a:t>વિદ્યાર્થી </a:t>
            </a:r>
            <a:r>
              <a:rPr lang="en-US" sz="1200" b="1" i="0" u="none" strike="noStrike" baseline="-25000" dirty="0">
                <a:solidFill>
                  <a:srgbClr val="000000"/>
                </a:solidFill>
                <a:latin typeface="Arial" panose="020B0604020202020204" pitchFamily="34" charset="0"/>
              </a:rPr>
              <a:t>: 61</a:t>
            </a:r>
          </a:p>
        </p:txBody>
      </p:sp>
      <p:sp>
        <p:nvSpPr>
          <p:cNvPr id="16" name="TextBox 15"/>
          <p:cNvSpPr txBox="1"/>
          <p:nvPr/>
        </p:nvSpPr>
        <p:spPr>
          <a:xfrm>
            <a:off x="8488679" y="3053564"/>
            <a:ext cx="975361"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સરેરાશ સ્કૂલ: 75</a:t>
            </a:r>
          </a:p>
        </p:txBody>
      </p:sp>
      <p:sp>
        <p:nvSpPr>
          <p:cNvPr id="17" name="TextBox 16"/>
          <p:cNvSpPr txBox="1"/>
          <p:nvPr/>
        </p:nvSpPr>
        <p:spPr>
          <a:xfrm>
            <a:off x="9700259" y="3307108"/>
            <a:ext cx="975361" cy="194925"/>
          </a:xfrm>
          <a:prstGeom prst="rect">
            <a:avLst/>
          </a:prstGeom>
          <a:solidFill>
            <a:srgbClr val="FFFFFF"/>
          </a:solidFill>
          <a:ln>
            <a:noFill/>
          </a:ln>
        </p:spPr>
        <p:txBody>
          <a:bodyPr wrap="square" rtlCol="0">
            <a:spAutoFit/>
          </a:bodyPr>
          <a:lstStyle/>
          <a:p>
            <a:r>
              <a:rPr lang="en-US" sz="1000" b="1" i="0" u="none" strike="noStrike" baseline="-25000" dirty="0">
                <a:solidFill>
                  <a:srgbClr val="000000"/>
                </a:solidFill>
                <a:latin typeface="Arial" panose="020B0604020202020204" pitchFamily="34" charset="0"/>
              </a:rPr>
              <a:t>સરેરાશ એવરેજ: 61</a:t>
            </a:r>
          </a:p>
        </p:txBody>
      </p:sp>
      <p:sp>
        <p:nvSpPr>
          <p:cNvPr id="21" name="TextBox 20"/>
          <p:cNvSpPr txBox="1"/>
          <p:nvPr/>
        </p:nvSpPr>
        <p:spPr>
          <a:xfrm>
            <a:off x="6773503" y="5268713"/>
            <a:ext cx="2720638" cy="666849"/>
          </a:xfrm>
          <a:prstGeom prst="rect">
            <a:avLst/>
          </a:prstGeom>
          <a:solidFill>
            <a:srgbClr val="FFFFFF"/>
          </a:solidFill>
          <a:ln>
            <a:noFill/>
          </a:ln>
        </p:spPr>
        <p:txBody>
          <a:bodyPr wrap="square" rtlCol="0">
            <a:spAutoFit/>
          </a:bodyPr>
          <a:lstStyle/>
          <a:p>
            <a:r>
              <a:rPr lang="en-US" sz="1400" b="1" baseline="-25000" dirty="0"/>
              <a:t> ગ્રોથ પર્સેન્ટાઈલ ઈન્ટરપ્રેટેશન્સ: </a:t>
            </a:r>
          </a:p>
          <a:p>
            <a:r>
              <a:rPr lang="en-US" sz="1400" b="1" baseline="-25000" dirty="0"/>
              <a:t>1-40 =  સરેરાશ ગ્રોથ કરતાં ઓછા</a:t>
            </a:r>
          </a:p>
          <a:p>
            <a:r>
              <a:rPr lang="en-US" sz="1400" b="1" baseline="-25000" dirty="0"/>
              <a:t>41 -60 =  સરેરાશ ગ્રોથ</a:t>
            </a:r>
          </a:p>
          <a:p>
            <a:r>
              <a:rPr lang="en-US" sz="1400" b="1" baseline="-25000" dirty="0"/>
              <a:t>61-99 =  સરેરાશ વૃદ્ધિ કરતાં ઊંચી</a:t>
            </a:r>
          </a:p>
        </p:txBody>
      </p:sp>
      <p:sp>
        <p:nvSpPr>
          <p:cNvPr id="22" name="TextBox 21"/>
          <p:cNvSpPr txBox="1"/>
          <p:nvPr/>
        </p:nvSpPr>
        <p:spPr>
          <a:xfrm>
            <a:off x="4392394" y="6117901"/>
            <a:ext cx="6930362" cy="379591"/>
          </a:xfrm>
          <a:prstGeom prst="rect">
            <a:avLst/>
          </a:prstGeom>
          <a:solidFill>
            <a:srgbClr val="F9F9F9"/>
          </a:solidFill>
          <a:ln>
            <a:noFill/>
          </a:ln>
        </p:spPr>
        <p:txBody>
          <a:bodyPr wrap="square" rtlCol="0">
            <a:spAutoFit/>
          </a:bodyPr>
          <a:lstStyle/>
          <a:p>
            <a:r>
              <a:rPr lang="en-US" sz="1400" baseline="-25000" dirty="0"/>
              <a:t>વિદ્યાર્થીઓની ગોપનીયતાનું રક્ષણ કરવા માટે, જ્યારે વિદ્યાર્થીઓની સંખ્યા ખૂબ ઓછી હોય ત્યારે પરિણામો બતાવવામાં આવતા નથી.</a:t>
            </a:r>
          </a:p>
          <a:p>
            <a:r>
              <a:rPr lang="en-US" sz="1400" baseline="-25000" dirty="0"/>
              <a:t>નોંધ: આ વર્ષ માટે સ્કોર ઉપલબ્ધ નથી</a:t>
            </a:r>
            <a:endParaRPr lang="en-US" sz="1400" b="0" i="0" u="none" strike="noStrike" baseline="-25000" dirty="0">
              <a:solidFill>
                <a:schemeClr val="tx1">
                  <a:lumMod val="75000"/>
                  <a:lumOff val="25000"/>
                </a:schemeClr>
              </a:solidFill>
              <a:latin typeface="Arial" panose="020B0604020202020204" pitchFamily="34" charset="0"/>
            </a:endParaRPr>
          </a:p>
        </p:txBody>
      </p:sp>
      <p:sp>
        <p:nvSpPr>
          <p:cNvPr id="11"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21801" y="149294"/>
            <a:ext cx="11506169" cy="624734"/>
          </a:xfrm>
        </p:spPr>
        <p:txBody>
          <a:bodyPr>
            <a:normAutofit/>
          </a:bodyPr>
          <a:lstStyle/>
          <a:p>
            <a:r>
              <a:rPr lang="en-US" sz="3800" dirty="0">
                <a:solidFill>
                  <a:srgbClr val="1A4785"/>
                </a:solidFill>
                <a:latin typeface="Aptos" panose="020B0004020202020204" pitchFamily="34" charset="0"/>
                <a:ea typeface="Open Sans Light" pitchFamily="2" charset="0"/>
                <a:cs typeface="Open Sans Light" pitchFamily="2" charset="0"/>
              </a:rPr>
              <a:t>પરીક્ષાના પરિણામો જોવાઃ રિપોર્ટિંગ શ્રેણી</a:t>
            </a:r>
            <a:endParaRPr lang="en-US" sz="3800" dirty="0"/>
          </a:p>
        </p:txBody>
      </p:sp>
      <p:pic>
        <p:nvPicPr>
          <p:cNvPr id="7" name="Picture 6" descr="પસંદ કરેલા ડેમો વિદ્યાર્થી માટે ટેસ્ટ રિઝલ્ટ વ્યુ દર્શાવતો સ્ક્રીનશોટ કે જેમાં રિપોર્ટિંગ કેટેગરી પ્રમાણે તેમનું પ્રદર્શન દર્શાવવામાં આવ્યું છે."/>
          <p:cNvPicPr>
            <a:picLocks noChangeAspect="1"/>
          </p:cNvPicPr>
          <p:nvPr/>
        </p:nvPicPr>
        <p:blipFill>
          <a:blip r:embed="rId2" cstate="print"/>
          <a:stretch>
            <a:fillRect/>
          </a:stretch>
        </p:blipFill>
        <p:spPr>
          <a:xfrm>
            <a:off x="4230821" y="887252"/>
            <a:ext cx="7111407" cy="5490970"/>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p:cNvSpPr txBox="1"/>
          <p:nvPr/>
        </p:nvSpPr>
        <p:spPr>
          <a:xfrm>
            <a:off x="6168540" y="1165940"/>
            <a:ext cx="1969732" cy="430887"/>
          </a:xfrm>
          <a:prstGeom prst="rect">
            <a:avLst/>
          </a:prstGeom>
          <a:noFill/>
          <a:ln>
            <a:noFill/>
          </a:ln>
        </p:spPr>
        <p:txBody>
          <a:bodyPr wrap="square" rtlCol="0">
            <a:spAutoFit/>
          </a:bodyPr>
          <a:lstStyle/>
          <a:p>
            <a:r>
              <a:rPr lang="en-US" sz="1100" dirty="0"/>
              <a:t>પ્રાથમિક અને </a:t>
            </a:r>
            <a:br>
              <a:rPr lang="en-US" sz="1100" dirty="0"/>
            </a:br>
            <a:r>
              <a:rPr lang="en-US" sz="1100" dirty="0"/>
              <a:t>માધ્યમિક શિક્ષણ વિભાગ</a:t>
            </a:r>
            <a:endParaRPr lang="es-AR" sz="1100" dirty="0"/>
          </a:p>
        </p:txBody>
      </p:sp>
      <p:sp>
        <p:nvSpPr>
          <p:cNvPr id="9" name="TextBox 8"/>
          <p:cNvSpPr txBox="1"/>
          <p:nvPr/>
        </p:nvSpPr>
        <p:spPr>
          <a:xfrm>
            <a:off x="4452776" y="1757967"/>
            <a:ext cx="3872073" cy="338554"/>
          </a:xfrm>
          <a:prstGeom prst="rect">
            <a:avLst/>
          </a:prstGeom>
          <a:solidFill>
            <a:srgbClr val="F9F9F9"/>
          </a:solidFill>
          <a:ln>
            <a:noFill/>
          </a:ln>
        </p:spPr>
        <p:txBody>
          <a:bodyPr wrap="square" rtlCol="0">
            <a:spAutoFit/>
          </a:bodyPr>
          <a:lstStyle/>
          <a:p>
            <a:r>
              <a:rPr lang="en-US" sz="2400" b="0" i="0" u="none" strike="noStrike" baseline="-25000" dirty="0">
                <a:solidFill>
                  <a:srgbClr val="000000"/>
                </a:solidFill>
                <a:latin typeface="Arial" panose="020B0604020202020204" pitchFamily="34" charset="0"/>
              </a:rPr>
              <a:t>રિપોર્ટીંગ કેટેગરી દ્વારા પર્ફોમન્સ</a:t>
            </a:r>
          </a:p>
        </p:txBody>
      </p:sp>
      <p:sp>
        <p:nvSpPr>
          <p:cNvPr id="3" name="Rounded Rectangular Callout 11"/>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ચોક્કસ રિપોર્ટીંગ કેટેગરી અથવા વિષય અંતર્ગત શીખવાના ક્ષેત્રોમાં તમારા વિદ્યાર્થીએ કેવું પ્રદર્શન કર્યું છે તે જુઓ.</a:t>
            </a:r>
          </a:p>
        </p:txBody>
      </p:sp>
      <p:sp>
        <p:nvSpPr>
          <p:cNvPr id="10" name="TextBox 9"/>
          <p:cNvSpPr txBox="1"/>
          <p:nvPr/>
        </p:nvSpPr>
        <p:spPr>
          <a:xfrm>
            <a:off x="4543425" y="2238375"/>
            <a:ext cx="1562100" cy="261610"/>
          </a:xfrm>
          <a:prstGeom prst="rect">
            <a:avLst/>
          </a:prstGeom>
          <a:solidFill>
            <a:srgbClr val="EEEEEE"/>
          </a:solidFill>
        </p:spPr>
        <p:txBody>
          <a:bodyPr wrap="square" rtlCol="0">
            <a:spAutoFit/>
          </a:bodyPr>
          <a:lstStyle/>
          <a:p>
            <a:r>
              <a:rPr lang="en-US" sz="1050" dirty="0">
                <a:solidFill>
                  <a:schemeClr val="tx1">
                    <a:lumMod val="85000"/>
                    <a:lumOff val="15000"/>
                  </a:schemeClr>
                </a:solidFill>
                <a:latin typeface="Arial" panose="020B0604020202020204" pitchFamily="34" charset="0"/>
                <a:cs typeface="Arial" panose="020B0604020202020204" pitchFamily="34" charset="0"/>
              </a:rPr>
              <a:t>રિપોર્ટીંગ કેટેગરી</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387842" y="2220420"/>
            <a:ext cx="679834" cy="674031"/>
          </a:xfrm>
          <a:prstGeom prst="rect">
            <a:avLst/>
          </a:prstGeom>
          <a:solidFill>
            <a:srgbClr val="EEEEEE"/>
          </a:solidFill>
        </p:spPr>
        <p:txBody>
          <a:bodyPr wrap="square" rtlCol="0">
            <a:spAutoFit/>
          </a:bodyPr>
          <a:lstStyle/>
          <a:p>
            <a:pPr>
              <a:lnSpc>
                <a:spcPct val="120000"/>
              </a:lnSpc>
            </a:pPr>
            <a:r>
              <a:rPr lang="en-US" sz="1050" dirty="0">
                <a:solidFill>
                  <a:schemeClr val="tx1">
                    <a:lumMod val="85000"/>
                    <a:lumOff val="15000"/>
                  </a:schemeClr>
                </a:solidFill>
                <a:latin typeface="Arial" panose="020B0604020202020204" pitchFamily="34" charset="0"/>
                <a:cs typeface="Arial" panose="020B0604020202020204" pitchFamily="34" charset="0"/>
              </a:rPr>
              <a:t>કુલ મેળવેલ પોઇન્ટ</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p:cNvSpPr txBox="1"/>
          <p:nvPr/>
        </p:nvSpPr>
        <p:spPr>
          <a:xfrm>
            <a:off x="8095900" y="2217411"/>
            <a:ext cx="784607" cy="656205"/>
          </a:xfrm>
          <a:prstGeom prst="rect">
            <a:avLst/>
          </a:prstGeom>
          <a:solidFill>
            <a:srgbClr val="EEEEEE"/>
          </a:solidFill>
        </p:spPr>
        <p:txBody>
          <a:bodyPr wrap="square" rtlCol="0">
            <a:spAutoFit/>
          </a:bodyPr>
          <a:lstStyle/>
          <a:p>
            <a:pPr>
              <a:lnSpc>
                <a:spcPct val="120000"/>
              </a:lnSpc>
            </a:pPr>
            <a:r>
              <a:rPr lang="en-US" sz="1050" dirty="0">
                <a:solidFill>
                  <a:schemeClr val="tx1">
                    <a:lumMod val="85000"/>
                    <a:lumOff val="15000"/>
                  </a:schemeClr>
                </a:solidFill>
                <a:latin typeface="Arial" panose="020B0604020202020204" pitchFamily="34" charset="0"/>
                <a:cs typeface="Arial" panose="020B0604020202020204" pitchFamily="34" charset="0"/>
              </a:rPr>
              <a:t>કુલ </a:t>
            </a:r>
            <a:r>
              <a:rPr lang="en-US" sz="1050" dirty="0" err="1">
                <a:solidFill>
                  <a:schemeClr val="tx1">
                    <a:lumMod val="85000"/>
                    <a:lumOff val="15000"/>
                  </a:schemeClr>
                </a:solidFill>
                <a:latin typeface="Arial" panose="020B0604020202020204" pitchFamily="34" charset="0"/>
                <a:cs typeface="Arial" panose="020B0604020202020204" pitchFamily="34" charset="0"/>
              </a:rPr>
              <a:t>શક્ય</a:t>
            </a:r>
            <a:r>
              <a:rPr lang="en-US" sz="1050" dirty="0">
                <a:solidFill>
                  <a:schemeClr val="tx1">
                    <a:lumMod val="85000"/>
                    <a:lumOff val="15000"/>
                  </a:schemeClr>
                </a:solidFill>
                <a:latin typeface="Arial" panose="020B0604020202020204" pitchFamily="34" charset="0"/>
                <a:cs typeface="Arial" panose="020B0604020202020204" pitchFamily="34" charset="0"/>
              </a:rPr>
              <a:t> </a:t>
            </a:r>
            <a:r>
              <a:rPr lang="en-US" sz="1050" dirty="0" err="1">
                <a:solidFill>
                  <a:schemeClr val="tx1">
                    <a:lumMod val="85000"/>
                    <a:lumOff val="15000"/>
                  </a:schemeClr>
                </a:solidFill>
                <a:latin typeface="Arial" panose="020B0604020202020204" pitchFamily="34" charset="0"/>
                <a:cs typeface="Arial" panose="020B0604020202020204" pitchFamily="34" charset="0"/>
              </a:rPr>
              <a:t>પોઇન્ટ્સ</a:t>
            </a:r>
            <a:endParaRPr lang="en-US"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20000"/>
              </a:lnSpc>
            </a:pP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8892858" y="2220419"/>
            <a:ext cx="2024484" cy="480131"/>
          </a:xfrm>
          <a:prstGeom prst="rect">
            <a:avLst/>
          </a:prstGeom>
          <a:solidFill>
            <a:srgbClr val="EEEEEE"/>
          </a:solidFill>
        </p:spPr>
        <p:txBody>
          <a:bodyPr wrap="square" rtlCol="0">
            <a:spAutoFit/>
          </a:bodyPr>
          <a:lstStyle/>
          <a:p>
            <a:pPr>
              <a:lnSpc>
                <a:spcPct val="120000"/>
              </a:lnSpc>
            </a:pPr>
            <a:r>
              <a:rPr lang="en-US" sz="1050" dirty="0"/>
              <a:t>કુલ સંભવિત પોઈન્ટ્સની કમાણીના </a:t>
            </a:r>
            <a:r>
              <a:rPr lang="en-IN" sz="1050" dirty="0"/>
              <a:t>%*</a:t>
            </a:r>
            <a:endParaRPr lang="en-US"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4533899" y="2976761"/>
            <a:ext cx="1562100" cy="261610"/>
          </a:xfrm>
          <a:prstGeom prst="rect">
            <a:avLst/>
          </a:prstGeom>
          <a:solidFill>
            <a:srgbClr val="F9F9F9"/>
          </a:solidFill>
        </p:spPr>
        <p:txBody>
          <a:bodyPr wrap="square" rtlCol="0">
            <a:spAutoFit/>
          </a:bodyPr>
          <a:lstStyle/>
          <a:p>
            <a:r>
              <a:rPr lang="en-US" sz="1050" dirty="0">
                <a:solidFill>
                  <a:schemeClr val="tx1">
                    <a:lumMod val="85000"/>
                    <a:lumOff val="15000"/>
                  </a:schemeClr>
                </a:solidFill>
                <a:latin typeface="Arial" panose="020B0604020202020204" pitchFamily="34" charset="0"/>
                <a:cs typeface="Arial" panose="020B0604020202020204" pitchFamily="34" charset="0"/>
              </a:rPr>
              <a:t>ભાષા</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8892858" y="2989849"/>
            <a:ext cx="717867" cy="738664"/>
          </a:xfrm>
          <a:prstGeom prst="rect">
            <a:avLst/>
          </a:prstGeom>
          <a:solidFill>
            <a:srgbClr val="F9F9F9"/>
          </a:solidFill>
        </p:spPr>
        <p:txBody>
          <a:bodyPr wrap="square" rtlCol="0">
            <a:spAutoFit/>
          </a:bodyPr>
          <a:lstStyle/>
          <a:p>
            <a:r>
              <a:rPr lang="en-US" sz="1050" dirty="0"/>
              <a:t>વિદ્યાર્થી સ્કૂલ ડિસ્ટ્રીક્ટ સ્ટેટ</a:t>
            </a:r>
            <a:endParaRPr lang="en-IN" sz="1050" dirty="0"/>
          </a:p>
        </p:txBody>
      </p:sp>
      <p:sp>
        <p:nvSpPr>
          <p:cNvPr id="17" name="TextBox 16"/>
          <p:cNvSpPr txBox="1"/>
          <p:nvPr/>
        </p:nvSpPr>
        <p:spPr>
          <a:xfrm>
            <a:off x="4533899" y="3922471"/>
            <a:ext cx="1562100" cy="261610"/>
          </a:xfrm>
          <a:prstGeom prst="rect">
            <a:avLst/>
          </a:prstGeom>
          <a:solidFill>
            <a:srgbClr val="F9F9F9"/>
          </a:solidFill>
        </p:spPr>
        <p:txBody>
          <a:bodyPr wrap="square" rtlCol="0">
            <a:spAutoFit/>
          </a:bodyPr>
          <a:lstStyle/>
          <a:p>
            <a:r>
              <a:rPr lang="en-US" sz="1050" dirty="0">
                <a:solidFill>
                  <a:schemeClr val="tx1">
                    <a:lumMod val="85000"/>
                    <a:lumOff val="15000"/>
                  </a:schemeClr>
                </a:solidFill>
                <a:latin typeface="Arial" panose="020B0604020202020204" pitchFamily="34" charset="0"/>
                <a:cs typeface="Arial" panose="020B0604020202020204" pitchFamily="34" charset="0"/>
              </a:rPr>
              <a:t>વાંચન</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8892858" y="3931996"/>
            <a:ext cx="717867" cy="738664"/>
          </a:xfrm>
          <a:prstGeom prst="rect">
            <a:avLst/>
          </a:prstGeom>
          <a:solidFill>
            <a:srgbClr val="F9F9F9"/>
          </a:solidFill>
        </p:spPr>
        <p:txBody>
          <a:bodyPr wrap="square" rtlCol="0">
            <a:spAutoFit/>
          </a:bodyPr>
          <a:lstStyle/>
          <a:p>
            <a:r>
              <a:rPr lang="en-US" sz="1050" dirty="0"/>
              <a:t>વિદ્યાર્થી સ્કૂલ ડિસ્ટ્રીક્ટ સ્ટેટ</a:t>
            </a:r>
            <a:endParaRPr lang="en-IN" sz="1050" dirty="0"/>
          </a:p>
        </p:txBody>
      </p:sp>
      <p:sp>
        <p:nvSpPr>
          <p:cNvPr id="18" name="TextBox 17"/>
          <p:cNvSpPr txBox="1"/>
          <p:nvPr/>
        </p:nvSpPr>
        <p:spPr>
          <a:xfrm>
            <a:off x="4533899" y="4863807"/>
            <a:ext cx="1562100" cy="261610"/>
          </a:xfrm>
          <a:prstGeom prst="rect">
            <a:avLst/>
          </a:prstGeom>
          <a:solidFill>
            <a:srgbClr val="F9F9F9"/>
          </a:solidFill>
        </p:spPr>
        <p:txBody>
          <a:bodyPr wrap="square" rtlCol="0">
            <a:spAutoFit/>
          </a:bodyPr>
          <a:lstStyle/>
          <a:p>
            <a:r>
              <a:rPr lang="en-US" sz="1050" dirty="0">
                <a:solidFill>
                  <a:schemeClr val="tx1">
                    <a:lumMod val="85000"/>
                    <a:lumOff val="15000"/>
                  </a:schemeClr>
                </a:solidFill>
                <a:latin typeface="Arial" panose="020B0604020202020204" pitchFamily="34" charset="0"/>
                <a:cs typeface="Arial" panose="020B0604020202020204" pitchFamily="34" charset="0"/>
              </a:rPr>
              <a:t>લેખન</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8892857" y="4863807"/>
            <a:ext cx="717867" cy="738664"/>
          </a:xfrm>
          <a:prstGeom prst="rect">
            <a:avLst/>
          </a:prstGeom>
          <a:solidFill>
            <a:srgbClr val="F9F9F9"/>
          </a:solidFill>
        </p:spPr>
        <p:txBody>
          <a:bodyPr wrap="square" rtlCol="0">
            <a:spAutoFit/>
          </a:bodyPr>
          <a:lstStyle/>
          <a:p>
            <a:r>
              <a:rPr lang="en-US" sz="1050" dirty="0"/>
              <a:t>વિદ્યાર્થી સ્કૂલ ડિસ્ટ્રીક્ટ સ્ટેટ</a:t>
            </a:r>
            <a:endParaRPr lang="en-IN" sz="1050" dirty="0"/>
          </a:p>
        </p:txBody>
      </p:sp>
      <p:sp>
        <p:nvSpPr>
          <p:cNvPr id="12" name="Rounded Rectangular Callout 11"/>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ptos" panose="020B0004020202020204" pitchFamily="34" charset="0"/>
              </a:rPr>
              <a:t>તમારા વિદ્યાર્થીએ મેળવેલા પોઇન્ટની ટકાવારીની તેમની શળા, જિલ્લા અને રાજ્યના અન્ય વિદ્યાર્થીઓએ મેળવેલા પોઇન્ટની ટકાવારી સાથે સરખામણી કરો.</a:t>
            </a:r>
          </a:p>
        </p:txBody>
      </p:sp>
      <p:sp>
        <p:nvSpPr>
          <p:cNvPr id="22" name="TextBox 21"/>
          <p:cNvSpPr txBox="1"/>
          <p:nvPr/>
        </p:nvSpPr>
        <p:spPr>
          <a:xfrm>
            <a:off x="4402558" y="5936304"/>
            <a:ext cx="5832307" cy="359073"/>
          </a:xfrm>
          <a:prstGeom prst="rect">
            <a:avLst/>
          </a:prstGeom>
          <a:solidFill>
            <a:srgbClr val="F9F9F9"/>
          </a:solidFill>
          <a:ln>
            <a:noFill/>
          </a:ln>
        </p:spPr>
        <p:txBody>
          <a:bodyPr wrap="square" rtlCol="0">
            <a:spAutoFit/>
          </a:bodyPr>
          <a:lstStyle/>
          <a:p>
            <a:r>
              <a:rPr lang="en-US" sz="1300" b="0" i="0" u="none" strike="noStrike" baseline="-25000" dirty="0">
                <a:solidFill>
                  <a:schemeClr val="tx1">
                    <a:lumMod val="75000"/>
                    <a:lumOff val="25000"/>
                  </a:schemeClr>
                </a:solidFill>
                <a:latin typeface="Arial" panose="020B0604020202020204" pitchFamily="34" charset="0"/>
              </a:rPr>
              <a:t>*: % = </a:t>
            </a:r>
            <a:r>
              <a:rPr lang="en-US" sz="1300" baseline="-25000" dirty="0"/>
              <a:t>મેળવેલ પોઇન્ટ</a:t>
            </a:r>
            <a:r>
              <a:rPr lang="en-IN" sz="1300" baseline="-25000" dirty="0"/>
              <a:t>/</a:t>
            </a:r>
            <a:r>
              <a:rPr lang="en-US" sz="1300" baseline="-25000" dirty="0"/>
              <a:t>સંભવિત પોઇન્ટ્સ</a:t>
            </a:r>
            <a:endParaRPr lang="en-US" sz="1300" b="0" i="0" u="none" strike="noStrike" baseline="-25000" dirty="0">
              <a:solidFill>
                <a:schemeClr val="tx1">
                  <a:lumMod val="75000"/>
                  <a:lumOff val="25000"/>
                </a:schemeClr>
              </a:solidFill>
              <a:latin typeface="Arial" panose="020B0604020202020204" pitchFamily="34" charset="0"/>
            </a:endParaRPr>
          </a:p>
          <a:p>
            <a:r>
              <a:rPr lang="en-US" sz="1300" b="0" i="0" u="none" strike="noStrike" baseline="-25000" dirty="0">
                <a:solidFill>
                  <a:schemeClr val="tx1">
                    <a:lumMod val="75000"/>
                    <a:lumOff val="25000"/>
                  </a:schemeClr>
                </a:solidFill>
                <a:latin typeface="Arial" panose="020B0604020202020204" pitchFamily="34" charset="0"/>
              </a:rPr>
              <a:t>- </a:t>
            </a:r>
            <a:r>
              <a:rPr lang="en-US" sz="1300" baseline="-25000" dirty="0"/>
              <a:t>વિદ્યાર્થીની ગોપનીયતાનું રક્ષણ કરવા જ્યારે વિદ્યાર્થીઓની સંખ્યા ખૂબ ઓછી હોય ત્યારે પરિણામો બતાવવામાં આવતા નથી.</a:t>
            </a:r>
            <a:endParaRPr lang="en-US" sz="1300" b="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8" y="238327"/>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વિગતવાર પરિણામો જોવા</a:t>
            </a:r>
            <a:endParaRPr lang="en-US" dirty="0"/>
          </a:p>
        </p:txBody>
      </p:sp>
      <p:pic>
        <p:nvPicPr>
          <p:cNvPr id="8" name="Picture 7" descr="પરીક્ષાના વિગતવાર પરિણામો દર્શાવતો એક સ્ક્રીનશોટ કે જેમાં દરેક પ્રશ્ન માટે કુલ પોઇન્ટ પૈકી મેળવેલા પેઈન્ટનો સમાવેશ થાય છે."/>
          <p:cNvPicPr>
            <a:picLocks noChangeAspect="1"/>
          </p:cNvPicPr>
          <p:nvPr/>
        </p:nvPicPr>
        <p:blipFill>
          <a:blip r:embed="rId2" cstate="print"/>
          <a:stretch>
            <a:fillRect/>
          </a:stretch>
        </p:blipFill>
        <p:spPr>
          <a:xfrm>
            <a:off x="5575100" y="774028"/>
            <a:ext cx="5770234" cy="5864828"/>
          </a:xfrm>
          <a:prstGeom prst="rect">
            <a:avLst/>
          </a:prstGeom>
        </p:spPr>
      </p:pic>
      <p:sp>
        <p:nvSpPr>
          <p:cNvPr id="3" name="Rectangle 2">
            <a:extLs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p:cNvSpPr txBox="1"/>
          <p:nvPr/>
        </p:nvSpPr>
        <p:spPr>
          <a:xfrm>
            <a:off x="7140033" y="1002449"/>
            <a:ext cx="1653649"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16" name="Rectangle 15">
            <a:extLs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p:cNvSpPr txBox="1"/>
          <p:nvPr/>
        </p:nvSpPr>
        <p:spPr>
          <a:xfrm>
            <a:off x="5962313" y="1618759"/>
            <a:ext cx="797352" cy="338554"/>
          </a:xfrm>
          <a:prstGeom prst="rect">
            <a:avLst/>
          </a:prstGeom>
          <a:no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ટેસ્ટનો ઈતિહાસ</a:t>
            </a:r>
            <a:endParaRPr lang="es-AR" sz="800" b="1" dirty="0">
              <a:solidFill>
                <a:srgbClr val="22608F"/>
              </a:solidFill>
              <a:latin typeface="Arial" panose="020B0604020202020204" pitchFamily="34" charset="0"/>
              <a:cs typeface="Arial" panose="020B0604020202020204" pitchFamily="34" charset="0"/>
            </a:endParaRPr>
          </a:p>
        </p:txBody>
      </p:sp>
      <p:sp>
        <p:nvSpPr>
          <p:cNvPr id="15" name="TextBox 14"/>
          <p:cNvSpPr txBox="1"/>
          <p:nvPr/>
        </p:nvSpPr>
        <p:spPr>
          <a:xfrm>
            <a:off x="7161885" y="1618759"/>
            <a:ext cx="797352" cy="33855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ટેસ્ટના પરિણામો</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p:cNvSpPr txBox="1"/>
          <p:nvPr/>
        </p:nvSpPr>
        <p:spPr>
          <a:xfrm>
            <a:off x="8270080" y="1572685"/>
            <a:ext cx="729079" cy="338554"/>
          </a:xfrm>
          <a:prstGeom prst="rect">
            <a:avLst/>
          </a:prstGeom>
          <a:solidFill>
            <a:srgbClr val="F9F9F9"/>
          </a:solidFill>
          <a:ln>
            <a:noFill/>
          </a:ln>
        </p:spPr>
        <p:txBody>
          <a:bodyPr wrap="square" rtlCol="0">
            <a:spAutoFit/>
          </a:bodyPr>
          <a:lstStyle/>
          <a:p>
            <a:r>
              <a:rPr lang="en-US" sz="800" b="1" u="sng" dirty="0">
                <a:solidFill>
                  <a:schemeClr val="bg2">
                    <a:lumMod val="25000"/>
                  </a:schemeClr>
                </a:solidFill>
                <a:latin typeface="Arial" panose="020B0604020202020204" pitchFamily="34" charset="0"/>
                <a:cs typeface="Arial" panose="020B0604020202020204" pitchFamily="34" charset="0"/>
              </a:rPr>
              <a:t>વિગતવાર પરિણામો</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Aptos" panose="020B0004020202020204" pitchFamily="34" charset="0"/>
              </a:rPr>
              <a:t>The </a:t>
            </a:r>
            <a:r>
              <a:rPr lang="en-US" sz="1400" b="1" dirty="0">
                <a:solidFill>
                  <a:schemeClr val="bg1"/>
                </a:solidFill>
                <a:latin typeface="Aptos" panose="020B0004020202020204" pitchFamily="34" charset="0"/>
              </a:rPr>
              <a:t>Detailed Results </a:t>
            </a:r>
            <a:r>
              <a:rPr lang="en-US" sz="1400" dirty="0">
                <a:solidFill>
                  <a:schemeClr val="bg1"/>
                </a:solidFill>
                <a:latin typeface="Aptos" panose="020B0004020202020204" pitchFamily="34" charset="0"/>
              </a:rPr>
              <a:t>(વિગતવાર પરિણામો) ટેબ તમને તમારા વિદ્યાર્થીના પ્રદર્શન વિશે વધુ માહિતી આપે છે. </a:t>
            </a:r>
          </a:p>
        </p:txBody>
      </p:sp>
      <p:sp>
        <p:nvSpPr>
          <p:cNvPr id="11" name="TextBox 10"/>
          <p:cNvSpPr txBox="1"/>
          <p:nvPr/>
        </p:nvSpPr>
        <p:spPr>
          <a:xfrm>
            <a:off x="9561262" y="1618759"/>
            <a:ext cx="729079" cy="21544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સંશાધનો</a:t>
            </a:r>
            <a:endParaRPr lang="es-AR" sz="800" b="1" dirty="0">
              <a:solidFill>
                <a:srgbClr val="22608F"/>
              </a:solidFill>
              <a:latin typeface="Arial" panose="020B0604020202020204" pitchFamily="34" charset="0"/>
              <a:cs typeface="Arial" panose="020B0604020202020204" pitchFamily="34" charset="0"/>
            </a:endParaRPr>
          </a:p>
        </p:txBody>
      </p:sp>
      <p:sp>
        <p:nvSpPr>
          <p:cNvPr id="25" name="Rectangle 24">
            <a:extLs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p:cNvSpPr txBox="1"/>
          <p:nvPr/>
        </p:nvSpPr>
        <p:spPr>
          <a:xfrm>
            <a:off x="5607464" y="1932166"/>
            <a:ext cx="2152721" cy="230832"/>
          </a:xfrm>
          <a:prstGeom prst="rect">
            <a:avLst/>
          </a:prstGeom>
          <a:noFill/>
          <a:ln>
            <a:noFill/>
          </a:ln>
        </p:spPr>
        <p:txBody>
          <a:bodyPr wrap="square" rtlCol="0">
            <a:spAutoFit/>
          </a:bodyPr>
          <a:lstStyle/>
          <a:p>
            <a:r>
              <a:rPr lang="en-US" sz="900" b="1" dirty="0"/>
              <a:t>વિદ્યાર્થીનું નામઃ એ, વિદ્યાર્થી</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p:cNvSpPr txBox="1"/>
          <p:nvPr/>
        </p:nvSpPr>
        <p:spPr>
          <a:xfrm>
            <a:off x="9680930" y="1926773"/>
            <a:ext cx="1653649" cy="230832"/>
          </a:xfrm>
          <a:prstGeom prst="rect">
            <a:avLst/>
          </a:prstGeom>
          <a:noFill/>
          <a:ln>
            <a:noFill/>
          </a:ln>
        </p:spPr>
        <p:txBody>
          <a:bodyPr wrap="square" rtlCol="0">
            <a:spAutoFit/>
          </a:bodyPr>
          <a:lstStyle/>
          <a:p>
            <a:pPr algn="r"/>
            <a:r>
              <a:rPr lang="en-US" sz="900" b="1" dirty="0">
                <a:solidFill>
                  <a:schemeClr val="bg2">
                    <a:lumMod val="25000"/>
                  </a:schemeClr>
                </a:solidFill>
                <a:latin typeface="Arial" panose="020B0604020202020204" pitchFamily="34" charset="0"/>
                <a:cs typeface="Arial" panose="020B0604020202020204" pitchFamily="34" charset="0"/>
              </a:rPr>
              <a:t>વિદ્યાર્થી ગ્રેડ</a:t>
            </a:r>
            <a:r>
              <a:rPr lang="es-AR" sz="900" b="1" dirty="0">
                <a:solidFill>
                  <a:schemeClr val="bg2">
                    <a:lumMod val="25000"/>
                  </a:schemeClr>
                </a:solidFill>
                <a:latin typeface="Arial" panose="020B0604020202020204" pitchFamily="34" charset="0"/>
                <a:cs typeface="Arial" panose="020B0604020202020204" pitchFamily="34" charset="0"/>
              </a:rPr>
              <a:t>: 0</a:t>
            </a:r>
            <a:r>
              <a:rPr lang="es-AR" sz="900" dirty="0">
                <a:solidFill>
                  <a:schemeClr val="bg2">
                    <a:lumMod val="25000"/>
                  </a:schemeClr>
                </a:solidFill>
                <a:latin typeface="Arial" panose="020B0604020202020204" pitchFamily="34" charset="0"/>
                <a:cs typeface="Arial" panose="020B0604020202020204" pitchFamily="34" charset="0"/>
              </a:rPr>
              <a:t>5</a:t>
            </a:r>
          </a:p>
        </p:txBody>
      </p:sp>
      <p:sp>
        <p:nvSpPr>
          <p:cNvPr id="26" name="Rectangle 25">
            <a:extLs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p:cNvSpPr txBox="1"/>
          <p:nvPr/>
        </p:nvSpPr>
        <p:spPr>
          <a:xfrm>
            <a:off x="5529261" y="2120662"/>
            <a:ext cx="1961027" cy="369332"/>
          </a:xfrm>
          <a:prstGeom prst="rect">
            <a:avLst/>
          </a:prstGeom>
          <a:noFill/>
          <a:ln>
            <a:noFill/>
          </a:ln>
        </p:spPr>
        <p:txBody>
          <a:bodyPr wrap="square" rtlCol="0">
            <a:spAutoFit/>
          </a:bodyPr>
          <a:lstStyle/>
          <a:p>
            <a:r>
              <a:rPr lang="en-US" sz="900" b="1" dirty="0"/>
              <a:t>ડિસ્ટ્રીક્ટઃ સાઈબર સિટી</a:t>
            </a:r>
            <a:endParaRPr lang="es-AR" sz="900" b="1" dirty="0"/>
          </a:p>
          <a:p>
            <a:r>
              <a:rPr lang="en-US" sz="900" b="1" dirty="0"/>
              <a:t> સ્કૂલઃ સાઈબર સિટી સ્કૂલ2-002</a:t>
            </a:r>
            <a:endParaRPr lang="es-AR" sz="900" b="1" dirty="0"/>
          </a:p>
        </p:txBody>
      </p:sp>
      <p:sp>
        <p:nvSpPr>
          <p:cNvPr id="27" name="Rectangle 26">
            <a:extLs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p:cNvSpPr txBox="1"/>
          <p:nvPr/>
        </p:nvSpPr>
        <p:spPr>
          <a:xfrm>
            <a:off x="9769475" y="2116224"/>
            <a:ext cx="1619079" cy="369332"/>
          </a:xfrm>
          <a:prstGeom prst="rect">
            <a:avLst/>
          </a:prstGeom>
          <a:noFill/>
          <a:ln>
            <a:noFill/>
          </a:ln>
        </p:spPr>
        <p:txBody>
          <a:bodyPr wrap="square" rtlCol="0">
            <a:spAutoFit/>
          </a:bodyPr>
          <a:lstStyle/>
          <a:p>
            <a:pPr algn="r"/>
            <a:r>
              <a:rPr lang="es-AR" sz="900" b="1" dirty="0"/>
              <a:t>SASID: 9008932695</a:t>
            </a:r>
          </a:p>
          <a:p>
            <a:pPr algn="r"/>
            <a:r>
              <a:rPr lang="en-US" sz="900" b="1" dirty="0"/>
              <a:t>જન્મ તારીખ</a:t>
            </a:r>
            <a:r>
              <a:rPr lang="es-AR" sz="900" b="1" dirty="0"/>
              <a:t>: 09/27/2013</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Rectangle 22">
            <a:extLs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p:cNvSpPr txBox="1"/>
          <p:nvPr/>
        </p:nvSpPr>
        <p:spPr>
          <a:xfrm>
            <a:off x="7206405" y="2467375"/>
            <a:ext cx="3452070" cy="261610"/>
          </a:xfrm>
          <a:prstGeom prst="rect">
            <a:avLst/>
          </a:prstGeom>
          <a:noFill/>
          <a:ln>
            <a:noFill/>
          </a:ln>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અંગ્રેજી લેંગ્વેજ આર્ટ્સ-સ્પ્રિંગ 2025</a:t>
            </a:r>
            <a:endParaRPr lang="es-AR" sz="1100" dirty="0">
              <a:solidFill>
                <a:schemeClr val="bg1"/>
              </a:solidFill>
              <a:latin typeface="Arial" panose="020B0604020202020204" pitchFamily="34" charset="0"/>
              <a:cs typeface="Arial" panose="020B0604020202020204" pitchFamily="34" charset="0"/>
            </a:endParaRPr>
          </a:p>
        </p:txBody>
      </p:sp>
      <p:sp>
        <p:nvSpPr>
          <p:cNvPr id="36" name="Rectangle 35">
            <a:extLs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p:cNvSpPr txBox="1"/>
          <p:nvPr/>
        </p:nvSpPr>
        <p:spPr>
          <a:xfrm>
            <a:off x="5607465" y="3025282"/>
            <a:ext cx="520286" cy="369332"/>
          </a:xfrm>
          <a:prstGeom prst="rect">
            <a:avLst/>
          </a:prstGeom>
          <a:noFill/>
          <a:ln>
            <a:no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આઈટમ</a:t>
            </a:r>
            <a:r>
              <a:rPr lang="es-AR" sz="900" b="1"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6127751" y="3025282"/>
            <a:ext cx="1242603" cy="223138"/>
          </a:xfrm>
          <a:prstGeom prst="rect">
            <a:avLst/>
          </a:prstGeom>
          <a:noFill/>
          <a:ln>
            <a:noFill/>
          </a:ln>
        </p:spPr>
        <p:txBody>
          <a:bodyPr wrap="square" rtlCol="0">
            <a:spAutoFit/>
          </a:bodyPr>
          <a:lstStyle/>
          <a:p>
            <a:r>
              <a:rPr lang="en-US" sz="850" b="1" dirty="0">
                <a:solidFill>
                  <a:schemeClr val="bg2">
                    <a:lumMod val="25000"/>
                  </a:schemeClr>
                </a:solidFill>
                <a:latin typeface="Arial" panose="020B0604020202020204" pitchFamily="34" charset="0"/>
                <a:cs typeface="Arial" panose="020B0604020202020204" pitchFamily="34" charset="0"/>
              </a:rPr>
              <a:t>રિપોર્ટીંગ કેટેગરી</a:t>
            </a:r>
            <a:endParaRPr lang="es-AR" sz="850" dirty="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p:cNvSpPr txBox="1"/>
          <p:nvPr/>
        </p:nvSpPr>
        <p:spPr>
          <a:xfrm>
            <a:off x="7374555" y="2802143"/>
            <a:ext cx="1794845" cy="461665"/>
          </a:xfrm>
          <a:prstGeom prst="rect">
            <a:avLst/>
          </a:prstGeom>
          <a:noFill/>
          <a:ln>
            <a:noFill/>
          </a:ln>
        </p:spPr>
        <p:txBody>
          <a:bodyPr wrap="square" rtlCol="0">
            <a:spAutoFit/>
          </a:bodyPr>
          <a:lstStyle/>
          <a:p>
            <a:r>
              <a:rPr lang="en-US" sz="800" b="1" dirty="0"/>
              <a:t>મેળવેલ પોઈન્ટ્સ</a:t>
            </a:r>
            <a:r>
              <a:rPr lang="en-IN" sz="800" b="1" dirty="0"/>
              <a:t>/</a:t>
            </a:r>
            <a:r>
              <a:rPr lang="en-US" sz="800" b="1" dirty="0"/>
              <a:t>સંભવિતપોઇન્ટ્સ</a:t>
            </a:r>
            <a:endParaRPr lang="es-AR" sz="800" b="1" dirty="0"/>
          </a:p>
          <a:p>
            <a:endParaRPr lang="es-AR" sz="800" b="1" dirty="0"/>
          </a:p>
          <a:p>
            <a:pPr algn="ctr"/>
            <a:r>
              <a:rPr lang="en-US" sz="800" b="1" dirty="0"/>
              <a:t>તમારા વિદ્યાર્થી</a:t>
            </a:r>
            <a:endParaRPr lang="es-AR" sz="800" b="1" dirty="0"/>
          </a:p>
        </p:txBody>
      </p:sp>
      <p:sp>
        <p:nvSpPr>
          <p:cNvPr id="43" name="Rectangle 42">
            <a:extLs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p:cNvSpPr txBox="1"/>
          <p:nvPr/>
        </p:nvSpPr>
        <p:spPr>
          <a:xfrm>
            <a:off x="9215239" y="2808627"/>
            <a:ext cx="2084586" cy="215444"/>
          </a:xfrm>
          <a:prstGeom prst="rect">
            <a:avLst/>
          </a:prstGeom>
          <a:noFill/>
          <a:ln>
            <a:noFill/>
          </a:ln>
        </p:spPr>
        <p:txBody>
          <a:bodyPr wrap="square" rtlCol="0">
            <a:spAutoFit/>
          </a:bodyPr>
          <a:lstStyle/>
          <a:p>
            <a:pPr algn="ctr"/>
            <a:r>
              <a:rPr lang="en-US" sz="800" b="1" dirty="0"/>
              <a:t>સંભવિત પોઇન્ટ્સ મેળવેલતેની ટકાવારી</a:t>
            </a:r>
            <a:endParaRPr lang="en-US" sz="800" b="1" dirty="0">
              <a:solidFill>
                <a:schemeClr val="bg2">
                  <a:lumMod val="25000"/>
                </a:schemeClr>
              </a:solidFill>
              <a:latin typeface="Arial" panose="020B0604020202020204" pitchFamily="34" charset="0"/>
              <a:cs typeface="Arial" panose="020B0604020202020204" pitchFamily="34" charset="0"/>
            </a:endParaRPr>
          </a:p>
        </p:txBody>
      </p:sp>
      <p:sp>
        <p:nvSpPr>
          <p:cNvPr id="40" name="Rectangle 39">
            <a:extLs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p:cNvSpPr txBox="1"/>
          <p:nvPr/>
        </p:nvSpPr>
        <p:spPr>
          <a:xfrm>
            <a:off x="9173600" y="3034740"/>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સ્કૂલ (%)</a:t>
            </a:r>
          </a:p>
        </p:txBody>
      </p:sp>
      <p:sp>
        <p:nvSpPr>
          <p:cNvPr id="34" name="TextBox 33"/>
          <p:cNvSpPr txBox="1"/>
          <p:nvPr/>
        </p:nvSpPr>
        <p:spPr>
          <a:xfrm>
            <a:off x="9925801" y="3032976"/>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ડિસ્ટ્રીક્ટ (%)</a:t>
            </a:r>
          </a:p>
        </p:txBody>
      </p:sp>
      <p:sp>
        <p:nvSpPr>
          <p:cNvPr id="35" name="TextBox 34"/>
          <p:cNvSpPr txBox="1"/>
          <p:nvPr/>
        </p:nvSpPr>
        <p:spPr>
          <a:xfrm>
            <a:off x="10622823" y="3028689"/>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સ્ટેટ(%)</a:t>
            </a:r>
          </a:p>
        </p:txBody>
      </p:sp>
      <p:sp>
        <p:nvSpPr>
          <p:cNvPr id="17" name="Rectangle 16">
            <a:extLs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તે દર્શાવે છે કે તમારા વિદ્યાર્થીએ પરીક્ષાના દરેક પ્રશ્ન કેવું પ્રદર્શન કર્યું. તે રિપોર્ટીંગ કેટેગરી (અથવા શીખવાનું ક્ષેત્ર), તમારા વિદ્યાર્થીએ મેળવેલા પોઇન્ટ અને કુલ શક્ય પોઇન્ટની યાદી આપે છે.</a:t>
            </a:r>
            <a:endParaRPr lang="en-US" sz="1400" b="1" dirty="0">
              <a:solidFill>
                <a:schemeClr val="bg1"/>
              </a:solidFill>
              <a:latin typeface="Aptos" panose="020B0004020202020204" pitchFamily="34" charset="0"/>
            </a:endParaRPr>
          </a:p>
        </p:txBody>
      </p:sp>
      <p:sp>
        <p:nvSpPr>
          <p:cNvPr id="44" name="TextBox 43"/>
          <p:cNvSpPr txBox="1"/>
          <p:nvPr/>
        </p:nvSpPr>
        <p:spPr>
          <a:xfrm>
            <a:off x="6077230" y="3185749"/>
            <a:ext cx="677671" cy="3133165"/>
          </a:xfrm>
          <a:prstGeom prst="rect">
            <a:avLst/>
          </a:prstGeom>
          <a:noFill/>
          <a:ln>
            <a:noFill/>
          </a:ln>
        </p:spPr>
        <p:txBody>
          <a:bodyPr wrap="square" rtlCol="0">
            <a:spAutoFit/>
          </a:bodyPr>
          <a:lstStyle/>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ભાષા</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રિડિંગ</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વાંચન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ભાષા</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800" dirty="0">
                <a:solidFill>
                  <a:schemeClr val="bg2">
                    <a:lumMod val="25000"/>
                  </a:schemeClr>
                </a:solidFill>
                <a:latin typeface="Arial" panose="020B0604020202020204" pitchFamily="34" charset="0"/>
                <a:cs typeface="Arial" panose="020B0604020202020204" pitchFamily="34" charset="0"/>
              </a:rPr>
              <a:t>લેખન</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p:cNvSpPr txBox="1"/>
          <p:nvPr/>
        </p:nvSpPr>
        <p:spPr>
          <a:xfrm>
            <a:off x="7927921" y="3180134"/>
            <a:ext cx="677671" cy="3133165"/>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a:t>
            </a:r>
            <a:r>
              <a:rPr lang="en-US" sz="800" dirty="0">
                <a:solidFill>
                  <a:schemeClr val="bg2">
                    <a:lumMod val="25000"/>
                  </a:schemeClr>
                </a:solidFill>
                <a:latin typeface="Arial" panose="020B0604020202020204" pitchFamily="34" charset="0"/>
                <a:cs typeface="Arial" panose="020B0604020202020204" pitchFamily="34" charset="0"/>
              </a:rPr>
              <a:t>માંથી 0</a:t>
            </a:r>
            <a:endParaRPr lang="es-AR" sz="800" dirty="0">
              <a:solidFill>
                <a:schemeClr val="bg2">
                  <a:lumMod val="25000"/>
                </a:schemeClr>
              </a:solidFill>
              <a:latin typeface="Arial" panose="020B0604020202020204" pitchFamily="34" charset="0"/>
              <a:cs typeface="Arial" panose="020B0604020202020204" pitchFamily="34" charset="0"/>
            </a:endParaRP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3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3</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4 </a:t>
            </a:r>
            <a:r>
              <a:rPr lang="en-US" sz="800" dirty="0">
                <a:solidFill>
                  <a:schemeClr val="bg2">
                    <a:lumMod val="25000"/>
                  </a:schemeClr>
                </a:solidFill>
                <a:latin typeface="Arial" panose="020B0604020202020204" pitchFamily="34" charset="0"/>
                <a:cs typeface="Arial" panose="020B0604020202020204" pitchFamily="34" charset="0"/>
              </a:rPr>
              <a:t>માંથી </a:t>
            </a:r>
            <a:r>
              <a:rPr lang="es-AR" sz="800" dirty="0">
                <a:solidFill>
                  <a:schemeClr val="bg2">
                    <a:lumMod val="25000"/>
                  </a:schemeClr>
                </a:solidFill>
                <a:latin typeface="Arial" panose="020B0604020202020204" pitchFamily="34" charset="0"/>
                <a:cs typeface="Arial" panose="020B0604020202020204" pitchFamily="34" charset="0"/>
              </a:rPr>
              <a:t>4</a:t>
            </a:r>
          </a:p>
        </p:txBody>
      </p:sp>
      <p:sp>
        <p:nvSpPr>
          <p:cNvPr id="73" name="Rectangle 72">
            <a:extLs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p:cNvSpPr txBox="1"/>
          <p:nvPr/>
        </p:nvSpPr>
        <p:spPr>
          <a:xfrm>
            <a:off x="5645447" y="5732901"/>
            <a:ext cx="677671" cy="560153"/>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a:t>
            </a:r>
            <a:r>
              <a:rPr lang="en-US" sz="800" dirty="0">
                <a:solidFill>
                  <a:schemeClr val="bg2">
                    <a:lumMod val="25000"/>
                  </a:schemeClr>
                </a:solidFill>
                <a:latin typeface="Arial" panose="020B0604020202020204" pitchFamily="34" charset="0"/>
                <a:cs typeface="Arial" panose="020B0604020202020204" pitchFamily="34" charset="0"/>
              </a:rPr>
              <a:t>સીવી</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a:t>
            </a:r>
            <a:r>
              <a:rPr lang="en-US" sz="800" dirty="0">
                <a:solidFill>
                  <a:schemeClr val="bg2">
                    <a:lumMod val="25000"/>
                  </a:schemeClr>
                </a:solidFill>
                <a:latin typeface="Arial" panose="020B0604020202020204" pitchFamily="34" charset="0"/>
                <a:cs typeface="Arial" panose="020B0604020202020204" pitchFamily="34" charset="0"/>
              </a:rPr>
              <a:t>આઈડી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વિગતવાર પરિણામો જુઓ (ચાલુ)</a:t>
            </a:r>
            <a:endParaRPr lang="en-US" dirty="0"/>
          </a:p>
        </p:txBody>
      </p:sp>
      <p:pic>
        <p:nvPicPr>
          <p:cNvPr id="19" name="Picture 18" descr="વિગતવાર પરિણામો માટેની લેજન્ડ દર્શાવતો એક સ્ક્રીનશોટ."/>
          <p:cNvPicPr>
            <a:picLocks noChangeAspect="1"/>
          </p:cNvPicPr>
          <p:nvPr/>
        </p:nvPicPr>
        <p:blipFill>
          <a:blip r:embed="rId2" cstate="print"/>
          <a:stretch>
            <a:fillRect/>
          </a:stretch>
        </p:blipFill>
        <p:spPr>
          <a:xfrm>
            <a:off x="3799097" y="1543482"/>
            <a:ext cx="7598767" cy="3366542"/>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p:cNvSpPr txBox="1"/>
          <p:nvPr/>
        </p:nvSpPr>
        <p:spPr>
          <a:xfrm>
            <a:off x="4886324" y="1621798"/>
            <a:ext cx="800102" cy="1934376"/>
          </a:xfrm>
          <a:prstGeom prst="rect">
            <a:avLst/>
          </a:prstGeom>
          <a:noFill/>
          <a:ln>
            <a:noFill/>
          </a:ln>
        </p:spPr>
        <p:txBody>
          <a:bodyPr wrap="square" rtlCol="0">
            <a:spAutoFit/>
          </a:bodyPr>
          <a:lstStyle/>
          <a:p>
            <a:pPr>
              <a:lnSpc>
                <a:spcPct val="190000"/>
              </a:lnSpc>
            </a:pPr>
            <a:r>
              <a:rPr lang="en-US" sz="1050" dirty="0">
                <a:solidFill>
                  <a:schemeClr val="bg2">
                    <a:lumMod val="25000"/>
                  </a:schemeClr>
                </a:solidFill>
                <a:latin typeface="Arial" panose="020B0604020202020204" pitchFamily="34" charset="0"/>
                <a:cs typeface="Arial" panose="020B0604020202020204" pitchFamily="34" charset="0"/>
              </a:rPr>
              <a:t>વાંચન</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1050" dirty="0">
                <a:solidFill>
                  <a:schemeClr val="bg2">
                    <a:lumMod val="25000"/>
                  </a:schemeClr>
                </a:solidFill>
                <a:latin typeface="Arial" panose="020B0604020202020204" pitchFamily="34" charset="0"/>
                <a:cs typeface="Arial" panose="020B0604020202020204" pitchFamily="34" charset="0"/>
              </a:rPr>
              <a:t>ભાષા</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1050" dirty="0">
                <a:solidFill>
                  <a:schemeClr val="bg2">
                    <a:lumMod val="25000"/>
                  </a:schemeClr>
                </a:solidFill>
                <a:latin typeface="Arial" panose="020B0604020202020204" pitchFamily="34" charset="0"/>
                <a:cs typeface="Arial" panose="020B0604020202020204" pitchFamily="34" charset="0"/>
              </a:rPr>
              <a:t>લેખન</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1050" dirty="0">
                <a:solidFill>
                  <a:schemeClr val="bg2">
                    <a:lumMod val="25000"/>
                  </a:schemeClr>
                </a:solidFill>
                <a:latin typeface="Arial" panose="020B0604020202020204" pitchFamily="34" charset="0"/>
                <a:cs typeface="Arial" panose="020B0604020202020204" pitchFamily="34" charset="0"/>
              </a:rPr>
              <a:t>વાંચન</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1050" dirty="0">
                <a:solidFill>
                  <a:schemeClr val="bg2">
                    <a:lumMod val="25000"/>
                  </a:schemeClr>
                </a:solidFill>
                <a:latin typeface="Arial" panose="020B0604020202020204" pitchFamily="34" charset="0"/>
                <a:cs typeface="Arial" panose="020B0604020202020204" pitchFamily="34" charset="0"/>
              </a:rPr>
              <a:t>વાંચન</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US" sz="1050" dirty="0">
                <a:solidFill>
                  <a:schemeClr val="bg2">
                    <a:lumMod val="25000"/>
                  </a:schemeClr>
                </a:solidFill>
                <a:latin typeface="Arial" panose="020B0604020202020204" pitchFamily="34" charset="0"/>
                <a:cs typeface="Arial" panose="020B0604020202020204" pitchFamily="34" charset="0"/>
              </a:rPr>
              <a:t>ભાષા</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p:cNvSpPr txBox="1"/>
          <p:nvPr/>
        </p:nvSpPr>
        <p:spPr>
          <a:xfrm>
            <a:off x="9032821" y="1610879"/>
            <a:ext cx="677671" cy="1861279"/>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US" sz="800" dirty="0">
                <a:solidFill>
                  <a:schemeClr val="bg2">
                    <a:lumMod val="25000"/>
                  </a:schemeClr>
                </a:solidFill>
                <a:latin typeface="Arial" panose="020B0604020202020204" pitchFamily="34" charset="0"/>
                <a:cs typeface="Arial" panose="020B0604020202020204" pitchFamily="34" charset="0"/>
              </a:rPr>
              <a:t>માંથી</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 3</a:t>
            </a:r>
            <a:r>
              <a:rPr lang="en-US" sz="1050" dirty="0">
                <a:solidFill>
                  <a:schemeClr val="bg2">
                    <a:lumMod val="25000"/>
                  </a:schemeClr>
                </a:solidFill>
                <a:latin typeface="Arial" panose="020B0604020202020204" pitchFamily="34" charset="0"/>
                <a:cs typeface="Arial" panose="020B0604020202020204" pitchFamily="34" charset="0"/>
              </a:rPr>
              <a:t>માંથી1</a:t>
            </a:r>
            <a:endParaRPr lang="es-AR" sz="1050" dirty="0">
              <a:solidFill>
                <a:schemeClr val="bg2">
                  <a:lumMod val="25000"/>
                </a:schemeClr>
              </a:solidFill>
              <a:latin typeface="Arial" panose="020B0604020202020204" pitchFamily="34" charset="0"/>
              <a:cs typeface="Arial" panose="020B0604020202020204" pitchFamily="34" charset="0"/>
            </a:endParaRP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4</a:t>
            </a:r>
            <a:r>
              <a:rPr lang="en-US" sz="1050" dirty="0">
                <a:solidFill>
                  <a:schemeClr val="bg2">
                    <a:lumMod val="25000"/>
                  </a:schemeClr>
                </a:solidFill>
                <a:latin typeface="Arial" panose="020B0604020202020204" pitchFamily="34" charset="0"/>
                <a:cs typeface="Arial" panose="020B0604020202020204" pitchFamily="34" charset="0"/>
              </a:rPr>
              <a:t>માંથી 1</a:t>
            </a:r>
            <a:endParaRPr lang="es-AR" sz="1050" dirty="0">
              <a:solidFill>
                <a:schemeClr val="bg2">
                  <a:lumMod val="25000"/>
                </a:schemeClr>
              </a:solidFill>
              <a:latin typeface="Arial" panose="020B0604020202020204" pitchFamily="34" charset="0"/>
              <a:cs typeface="Arial" panose="020B0604020202020204" pitchFamily="34" charset="0"/>
            </a:endParaRP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n-US" sz="1050" dirty="0">
                <a:solidFill>
                  <a:schemeClr val="bg2">
                    <a:lumMod val="25000"/>
                  </a:schemeClr>
                </a:solidFill>
                <a:latin typeface="Arial" panose="020B0604020202020204" pitchFamily="34" charset="0"/>
                <a:cs typeface="Arial" panose="020B0604020202020204" pitchFamily="34" charset="0"/>
              </a:rPr>
              <a:t>માંથી</a:t>
            </a:r>
            <a:r>
              <a:rPr lang="es-AR" sz="105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n-US" sz="1050" dirty="0">
                <a:solidFill>
                  <a:schemeClr val="bg2">
                    <a:lumMod val="25000"/>
                  </a:schemeClr>
                </a:solidFill>
                <a:latin typeface="Arial" panose="020B0604020202020204" pitchFamily="34" charset="0"/>
                <a:cs typeface="Arial" panose="020B0604020202020204" pitchFamily="34" charset="0"/>
              </a:rPr>
              <a:t>માંથી</a:t>
            </a:r>
            <a:r>
              <a:rPr lang="es-AR" sz="1050" dirty="0">
                <a:solidFill>
                  <a:schemeClr val="bg2">
                    <a:lumMod val="25000"/>
                  </a:schemeClr>
                </a:solidFill>
                <a:latin typeface="Arial" panose="020B0604020202020204" pitchFamily="34" charset="0"/>
                <a:cs typeface="Arial" panose="020B0604020202020204" pitchFamily="34" charset="0"/>
              </a:rPr>
              <a:t>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2 </a:t>
            </a:r>
            <a:r>
              <a:rPr lang="en-US" sz="1050" dirty="0">
                <a:solidFill>
                  <a:schemeClr val="bg2">
                    <a:lumMod val="25000"/>
                  </a:schemeClr>
                </a:solidFill>
                <a:latin typeface="Arial" panose="020B0604020202020204" pitchFamily="34" charset="0"/>
                <a:cs typeface="Arial" panose="020B0604020202020204" pitchFamily="34" charset="0"/>
              </a:rPr>
              <a:t>માંથી</a:t>
            </a:r>
            <a:r>
              <a:rPr lang="es-AR" sz="1050" dirty="0">
                <a:solidFill>
                  <a:schemeClr val="bg2">
                    <a:lumMod val="25000"/>
                  </a:schemeClr>
                </a:solidFill>
                <a:latin typeface="Arial" panose="020B0604020202020204" pitchFamily="34" charset="0"/>
                <a:cs typeface="Arial" panose="020B0604020202020204" pitchFamily="34" charset="0"/>
              </a:rPr>
              <a:t>2</a:t>
            </a:r>
          </a:p>
        </p:txBody>
      </p:sp>
      <p:sp>
        <p:nvSpPr>
          <p:cNvPr id="24" name="TextBox 23"/>
          <p:cNvSpPr txBox="1"/>
          <p:nvPr/>
        </p:nvSpPr>
        <p:spPr>
          <a:xfrm>
            <a:off x="4800599" y="3550861"/>
            <a:ext cx="1923536" cy="324320"/>
          </a:xfrm>
          <a:prstGeom prst="rect">
            <a:avLst/>
          </a:prstGeom>
          <a:solidFill>
            <a:srgbClr val="DDDDDD"/>
          </a:solidFill>
          <a:ln>
            <a:noFill/>
          </a:ln>
        </p:spPr>
        <p:txBody>
          <a:bodyPr wrap="square" rtlCol="0">
            <a:spAutoFit/>
          </a:bodyPr>
          <a:lstStyle/>
          <a:p>
            <a:pPr>
              <a:lnSpc>
                <a:spcPct val="190000"/>
              </a:lnSpc>
            </a:pPr>
            <a:r>
              <a:rPr lang="en-US" sz="900" b="1" dirty="0">
                <a:solidFill>
                  <a:schemeClr val="bg2">
                    <a:lumMod val="25000"/>
                  </a:schemeClr>
                </a:solidFill>
                <a:latin typeface="Arial" panose="020B0604020202020204" pitchFamily="34" charset="0"/>
                <a:cs typeface="Arial" panose="020B0604020202020204" pitchFamily="34" charset="0"/>
              </a:rPr>
              <a:t>ઈઝી કન્વેન્શન્સ સ્કોલ</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4800599" y="3914522"/>
            <a:ext cx="1923536" cy="324320"/>
          </a:xfrm>
          <a:prstGeom prst="rect">
            <a:avLst/>
          </a:prstGeom>
          <a:solidFill>
            <a:srgbClr val="DDDDDD"/>
          </a:solidFill>
          <a:ln>
            <a:noFill/>
          </a:ln>
        </p:spPr>
        <p:txBody>
          <a:bodyPr wrap="square" rtlCol="0">
            <a:spAutoFit/>
          </a:bodyPr>
          <a:lstStyle/>
          <a:p>
            <a:pPr>
              <a:lnSpc>
                <a:spcPct val="190000"/>
              </a:lnSpc>
            </a:pPr>
            <a:r>
              <a:rPr lang="en-US" sz="900" b="1" dirty="0"/>
              <a:t>ઈઝી આઈડિયા ડેવલપમેન્ટ સ્કોર</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1"/>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bg1"/>
                </a:solidFill>
                <a:latin typeface="Aptos" panose="020B0004020202020204" pitchFamily="34" charset="0"/>
              </a:rPr>
              <a:t>તમારા વિદ્યાર્થીના રિપોર્ટ પર તમે જે સંક્ષિપ્ત સ્વરૂપો જોઈ શકો છો તેને સમજવા </a:t>
            </a:r>
            <a:r>
              <a:rPr lang="en-IN" sz="1600" dirty="0">
                <a:solidFill>
                  <a:schemeClr val="bg1"/>
                </a:solidFill>
                <a:latin typeface="Aptos" panose="020B0004020202020204" pitchFamily="34" charset="0"/>
              </a:rPr>
              <a:t>Detailed Results (</a:t>
            </a:r>
            <a:r>
              <a:rPr lang="en-US" sz="1600" dirty="0">
                <a:solidFill>
                  <a:schemeClr val="bg1"/>
                </a:solidFill>
                <a:latin typeface="Aptos" panose="020B0004020202020204" pitchFamily="34" charset="0"/>
              </a:rPr>
              <a:t>વિગતવાર પરિણામો) ટેબના  તળિયે વર્તુળ પર હોવર કરો.</a:t>
            </a:r>
          </a:p>
        </p:txBody>
      </p:sp>
      <p:sp>
        <p:nvSpPr>
          <p:cNvPr id="7"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192344" y="2804266"/>
            <a:ext cx="9807309" cy="624734"/>
          </a:xfrm>
        </p:spPr>
        <p:txBody>
          <a:bodyPr>
            <a:noAutofit/>
          </a:bodyPr>
          <a:lstStyle/>
          <a:p>
            <a:pPr algn="ctr"/>
            <a:r>
              <a:rPr lang="en-US" sz="5000" dirty="0">
                <a:solidFill>
                  <a:srgbClr val="1A4785"/>
                </a:solidFill>
                <a:latin typeface="Aptos" panose="020B0004020202020204" pitchFamily="34" charset="0"/>
                <a:ea typeface="Open Sans Light" pitchFamily="2" charset="0"/>
                <a:cs typeface="Open Sans Light" pitchFamily="2" charset="0"/>
              </a:rPr>
              <a:t>MCAS-Alt પરિણામો જુઓ</a:t>
            </a:r>
            <a:endParaRPr lang="en-US" sz="5000" dirty="0"/>
          </a:p>
        </p:txBody>
      </p:sp>
      <p:sp>
        <p:nvSpPr>
          <p:cNvPr id="10" name="Slide Number Placeholder 6"/>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8" y="149950"/>
            <a:ext cx="11250587" cy="624734"/>
          </a:xfrm>
        </p:spPr>
        <p:txBody>
          <a:bodyPr>
            <a:normAutofit/>
          </a:bodyPr>
          <a:lstStyle/>
          <a:p>
            <a:r>
              <a:rPr lang="en-US" sz="2200" dirty="0">
                <a:solidFill>
                  <a:srgbClr val="1A4785"/>
                </a:solidFill>
                <a:latin typeface="Aptos" panose="020B0004020202020204" pitchFamily="34" charset="0"/>
                <a:ea typeface="Open Sans Light" pitchFamily="2" charset="0"/>
                <a:cs typeface="Open Sans Light" pitchFamily="2" charset="0"/>
              </a:rPr>
              <a:t>શરૂઆત કરવી</a:t>
            </a:r>
            <a:r>
              <a:rPr lang="en-IN" sz="2200" dirty="0">
                <a:solidFill>
                  <a:srgbClr val="1A4785"/>
                </a:solidFill>
                <a:latin typeface="Aptos" panose="020B0004020202020204" pitchFamily="34" charset="0"/>
                <a:ea typeface="Open Sans Light" pitchFamily="2" charset="0"/>
                <a:cs typeface="Open Sans Light" pitchFamily="2" charset="0"/>
              </a:rPr>
              <a:t>: </a:t>
            </a:r>
            <a:r>
              <a:rPr lang="en-US" sz="2200" dirty="0">
                <a:solidFill>
                  <a:srgbClr val="1A4785"/>
                </a:solidFill>
                <a:latin typeface="Aptos" panose="020B0004020202020204" pitchFamily="34" charset="0"/>
                <a:ea typeface="Open Sans Light" pitchFamily="2" charset="0"/>
                <a:cs typeface="Open Sans Light" pitchFamily="2" charset="0"/>
              </a:rPr>
              <a:t>પ્રથમ વખતના વપરાશકર્તાઓ</a:t>
            </a:r>
            <a:endParaRPr lang="en-US" sz="2200" dirty="0"/>
          </a:p>
        </p:txBody>
      </p:sp>
      <p:sp>
        <p:nvSpPr>
          <p:cNvPr id="3" name="TextBox 2"/>
          <p:cNvSpPr txBox="1"/>
          <p:nvPr/>
        </p:nvSpPr>
        <p:spPr>
          <a:xfrm>
            <a:off x="672108" y="5956843"/>
            <a:ext cx="3682674" cy="338554"/>
          </a:xfrm>
          <a:prstGeom prst="rect">
            <a:avLst/>
          </a:prstGeom>
          <a:noFill/>
        </p:spPr>
        <p:txBody>
          <a:bodyPr wrap="square" rtlCol="0">
            <a:spAutoFit/>
          </a:bodyPr>
          <a:lstStyle/>
          <a:p>
            <a:r>
              <a:rPr lang="en-US" sz="800" b="1" dirty="0"/>
              <a:t>નોંધઃ</a:t>
            </a:r>
            <a:r>
              <a:rPr lang="en-US" sz="800" dirty="0"/>
              <a:t>આ માર્ગદર્શિકામાં સ્ક્રીનસોર્ટ્સને તમારા સંદર્ભ માટે અનુવાદ કરેલ છે. </a:t>
            </a:r>
            <a:r>
              <a:rPr lang="en-IN" sz="800" dirty="0"/>
              <a:t>MCAS Family Portal </a:t>
            </a:r>
            <a:r>
              <a:rPr lang="en-US" sz="800" dirty="0"/>
              <a:t>અંગ્રેજી અથવા સ્પેનિશમાં જ જોવા મળશે.</a:t>
            </a:r>
            <a:endParaRPr lang="en-US" sz="800" dirty="0">
              <a:latin typeface="Aptos" panose="020B0004020202020204" pitchFamily="34" charset="0"/>
            </a:endParaRPr>
          </a:p>
        </p:txBody>
      </p:sp>
      <p:pic>
        <p:nvPicPr>
          <p:cNvPr id="10" name="Picture 9" descr="MCAS ફેમિલી પોર્ટલના હોમપેજનો સ્ક્રીનશોટ કે જ્યાં પ્રથમ વખત મુલાકાત લેતા યુઝર્સ તેમના વિદ્યાર્થીના રજીસ્ટ્રેશન કોડ અને જન્મ તારીખનો ઉપયોગ કરી પોર્ટલ પર રજીસ્ટ્રેશન કરાવી શકે છે અને લોગઇન કરી શકે છે."/>
          <p:cNvPicPr>
            <a:picLocks noChangeAspect="1"/>
          </p:cNvPicPr>
          <p:nvPr/>
        </p:nvPicPr>
        <p:blipFill>
          <a:blip r:embed="rId3" cstate="print"/>
          <a:stretch>
            <a:fillRect/>
          </a:stretch>
        </p:blipFill>
        <p:spPr>
          <a:xfrm>
            <a:off x="4491889" y="847353"/>
            <a:ext cx="7142890" cy="5792032"/>
          </a:xfrm>
          <a:prstGeom prst="rect">
            <a:avLst/>
          </a:prstGeom>
        </p:spPr>
      </p:pic>
      <p:sp>
        <p:nvSpPr>
          <p:cNvPr id="40" name="Rectangle 39">
            <a:extLs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p:cNvSpPr txBox="1"/>
          <p:nvPr/>
        </p:nvSpPr>
        <p:spPr>
          <a:xfrm>
            <a:off x="6405555" y="1122083"/>
            <a:ext cx="2151322" cy="230832"/>
          </a:xfrm>
          <a:prstGeom prst="rect">
            <a:avLst/>
          </a:prstGeom>
          <a:noFill/>
          <a:ln>
            <a:noFill/>
          </a:ln>
        </p:spPr>
        <p:txBody>
          <a:bodyPr wrap="square" rtlCol="0">
            <a:spAutoFit/>
          </a:bodyPr>
          <a:lstStyle/>
          <a:p>
            <a:r>
              <a:rPr lang="en-US" sz="900" dirty="0">
                <a:latin typeface="Aptos Slab Light" panose="020F05020202040A0204" pitchFamily="34" charset="0"/>
                <a:cs typeface="Arial" panose="020B0604020202020204" pitchFamily="34" charset="0"/>
              </a:rPr>
              <a:t>પ્રાથમિક અને મધ્યમ શિક્ષણ વિભાગ</a:t>
            </a:r>
            <a:endParaRPr lang="es-AR" sz="900" dirty="0">
              <a:latin typeface="Aptos Slab Light" panose="020F05020202040A0204" pitchFamily="34" charset="0"/>
              <a:cs typeface="Arial" panose="020B0604020202020204" pitchFamily="34" charset="0"/>
            </a:endParaRPr>
          </a:p>
        </p:txBody>
      </p:sp>
      <p:sp>
        <p:nvSpPr>
          <p:cNvPr id="12" name="TextBox 11"/>
          <p:cNvSpPr txBox="1"/>
          <p:nvPr/>
        </p:nvSpPr>
        <p:spPr>
          <a:xfrm>
            <a:off x="9153433" y="1122083"/>
            <a:ext cx="2181317" cy="430887"/>
          </a:xfrm>
          <a:prstGeom prst="rect">
            <a:avLst/>
          </a:prstGeom>
          <a:solidFill>
            <a:srgbClr val="FFFFFF"/>
          </a:solidFill>
          <a:ln>
            <a:noFill/>
          </a:ln>
        </p:spPr>
        <p:txBody>
          <a:bodyPr wrap="square" rtlCol="0">
            <a:spAutoFit/>
          </a:bodyPr>
          <a:lstStyle/>
          <a:p>
            <a:r>
              <a:rPr lang="en-US" sz="1100" b="1" i="1" dirty="0">
                <a:solidFill>
                  <a:srgbClr val="224781"/>
                </a:solidFill>
                <a:latin typeface="Arial" panose="020B0604020202020204" pitchFamily="34" charset="0"/>
                <a:cs typeface="Arial" panose="020B0604020202020204" pitchFamily="34" charset="0"/>
              </a:rPr>
              <a:t>તમારા વિદ્યાર્થીના </a:t>
            </a:r>
            <a:r>
              <a:rPr lang="en-IN" sz="1100" b="1" i="1" dirty="0">
                <a:solidFill>
                  <a:srgbClr val="224781"/>
                </a:solidFill>
                <a:latin typeface="Arial" panose="020B0604020202020204" pitchFamily="34" charset="0"/>
                <a:cs typeface="Arial" panose="020B0604020202020204" pitchFamily="34" charset="0"/>
              </a:rPr>
              <a:t>MCAS </a:t>
            </a:r>
            <a:r>
              <a:rPr lang="en-US" sz="1100" b="1" i="1" dirty="0">
                <a:solidFill>
                  <a:srgbClr val="224781"/>
                </a:solidFill>
                <a:latin typeface="Arial" panose="020B0604020202020204" pitchFamily="34" charset="0"/>
                <a:cs typeface="Arial" panose="020B0604020202020204" pitchFamily="34" charset="0"/>
              </a:rPr>
              <a:t>પરિણામો જોવા લોગ ઈન કરો</a:t>
            </a:r>
            <a:endParaRPr lang="es-AR" sz="1100" b="1" i="1" dirty="0">
              <a:solidFill>
                <a:srgbClr val="224781"/>
              </a:solidFill>
              <a:latin typeface="Arial" panose="020B0604020202020204" pitchFamily="34" charset="0"/>
              <a:cs typeface="Arial" panose="020B060402020202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p:cNvSpPr txBox="1"/>
          <p:nvPr/>
        </p:nvSpPr>
        <p:spPr>
          <a:xfrm>
            <a:off x="4573412" y="1969220"/>
            <a:ext cx="1870243" cy="369332"/>
          </a:xfrm>
          <a:prstGeom prst="rect">
            <a:avLst/>
          </a:prstGeom>
          <a:noFill/>
          <a:ln>
            <a:noFill/>
          </a:ln>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ફર્સ્ટ ટાઈમ યુઝર્સ</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તમારા વિદ્યાર્થીનો રજિસ્ટ્રેશન કોડ અને જન્મ તારીખ દાખલ કરો</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રજિસ્ટ્રેશન કોડ:</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4769635" y="3568134"/>
            <a:ext cx="2707490"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12-અક્ષરનો રજિસ્ટ્રેશન કોડ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p:cNvSpPr/>
          <p:nvPr/>
        </p:nvSpPr>
        <p:spPr>
          <a:xfrm>
            <a:off x="384501" y="1352916"/>
            <a:ext cx="3179648" cy="1799859"/>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200" dirty="0"/>
              <a:t>વિદ્યાર્થીનો </a:t>
            </a:r>
            <a:r>
              <a:rPr lang="en-US" sz="1200" b="1" dirty="0"/>
              <a:t>રજિસ્ટ્રેશન કોડ </a:t>
            </a:r>
            <a:r>
              <a:rPr lang="en-US" sz="1200" dirty="0"/>
              <a:t>(તમારા ડિસ્ટ્રીક્ટમાંથી અક્ષરમાં જોવા મળે છે) અને </a:t>
            </a:r>
            <a:r>
              <a:rPr lang="en-US" sz="1200" b="1" dirty="0"/>
              <a:t>જન્મ દિવસ</a:t>
            </a:r>
            <a:r>
              <a:rPr lang="en-US" sz="1200" dirty="0"/>
              <a:t>. બાદમાં </a:t>
            </a:r>
            <a:r>
              <a:rPr lang="en-IN" sz="1200" b="1" dirty="0"/>
              <a:t>Go</a:t>
            </a:r>
            <a:r>
              <a:rPr lang="en-US" sz="1200" dirty="0"/>
              <a:t> પર ક્લિક કરો.</a:t>
            </a:r>
            <a:endParaRPr lang="en-US" sz="1200" b="1" dirty="0">
              <a:solidFill>
                <a:schemeClr val="bg1"/>
              </a:solidFill>
              <a:latin typeface="Aptos" panose="020B0004020202020204" pitchFamily="34" charset="0"/>
            </a:endParaRPr>
          </a:p>
        </p:txBody>
      </p:sp>
      <p:sp>
        <p:nvSpPr>
          <p:cNvPr id="21" name="TextBox 20"/>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જન્મ તારીખઃ</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DD</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YY</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p:cNvSpPr txBox="1"/>
          <p:nvPr/>
        </p:nvSpPr>
        <p:spPr>
          <a:xfrm>
            <a:off x="4640095" y="4694932"/>
            <a:ext cx="2123865" cy="415498"/>
          </a:xfrm>
          <a:prstGeom prst="rect">
            <a:avLst/>
          </a:prstGeom>
          <a:no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મારો રજિસ્ટ્રેશન કોડ ક્યાં છે</a:t>
            </a:r>
            <a:r>
              <a:rPr lang="en-IN" sz="1050" dirty="0">
                <a:solidFill>
                  <a:srgbClr val="224781"/>
                </a:solidFill>
                <a:latin typeface="Arial" panose="020B0604020202020204" pitchFamily="34" charset="0"/>
                <a:cs typeface="Arial" panose="020B0604020202020204" pitchFamily="34" charset="0"/>
              </a:rPr>
              <a:t>?</a:t>
            </a:r>
            <a:br>
              <a:rPr lang="en-US" sz="1050" dirty="0">
                <a:solidFill>
                  <a:srgbClr val="224781"/>
                </a:solidFill>
                <a:latin typeface="Arial" panose="020B0604020202020204" pitchFamily="34" charset="0"/>
                <a:cs typeface="Arial" panose="020B0604020202020204" pitchFamily="34" charset="0"/>
              </a:rPr>
            </a:br>
            <a:r>
              <a:rPr lang="en-US" sz="1050" dirty="0">
                <a:solidFill>
                  <a:srgbClr val="224781"/>
                </a:solidFill>
                <a:latin typeface="Arial" panose="020B0604020202020204" pitchFamily="34" charset="0"/>
                <a:cs typeface="Arial" panose="020B0604020202020204" pitchFamily="34" charset="0"/>
              </a:rPr>
              <a:t>પરિવારો માટે સંશાધનો</a:t>
            </a:r>
            <a:endParaRPr lang="es-AR" sz="1050" dirty="0">
              <a:solidFill>
                <a:srgbClr val="224781"/>
              </a:solidFill>
              <a:latin typeface="Arial" panose="020B0604020202020204" pitchFamily="34" charset="0"/>
              <a:cs typeface="Arial" panose="020B0604020202020204" pitchFamily="34" charset="0"/>
            </a:endParaRPr>
          </a:p>
        </p:txBody>
      </p:sp>
      <p:sp>
        <p:nvSpPr>
          <p:cNvPr id="14" name="Rounded Rectangular Callout 21"/>
          <p:cNvSpPr/>
          <p:nvPr/>
        </p:nvSpPr>
        <p:spPr>
          <a:xfrm>
            <a:off x="384501" y="3785345"/>
            <a:ext cx="3179648" cy="159627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જો તમને તમારા વિદ્યાર્થીનો રજિસ્ટ્રેશન કોડ ખબર ન હોય તો મદદ </a:t>
            </a:r>
            <a:r>
              <a:rPr lang="en-US" sz="1400" b="1" dirty="0" err="1"/>
              <a:t>માટે</a:t>
            </a:r>
            <a:r>
              <a:rPr lang="en-US" sz="1400" b="1" dirty="0"/>
              <a:t> </a:t>
            </a:r>
            <a:r>
              <a:rPr lang="gu-IN" sz="1400" dirty="0"/>
              <a:t>મારો નોંધણી કોડ ક્યાં છે?</a:t>
            </a:r>
            <a:r>
              <a:rPr lang="en-IN" sz="1400" b="1" dirty="0"/>
              <a:t> </a:t>
            </a:r>
            <a:r>
              <a:rPr lang="en-US" sz="1400" dirty="0"/>
              <a:t>પર ક્લિક કરો.   </a:t>
            </a:r>
            <a:endParaRPr lang="en-US" sz="1400" dirty="0">
              <a:solidFill>
                <a:schemeClr val="bg1"/>
              </a:solidFill>
              <a:latin typeface="+mj-lt"/>
            </a:endParaRPr>
          </a:p>
          <a:p>
            <a:pPr algn="ctr"/>
            <a:endParaRPr lang="en-US" dirty="0">
              <a:solidFill>
                <a:schemeClr val="bg1"/>
              </a:solidFill>
              <a:latin typeface="+mj-lt"/>
            </a:endParaRPr>
          </a:p>
        </p:txBody>
      </p:sp>
      <p:sp>
        <p:nvSpPr>
          <p:cNvPr id="25" name="TextBox 24"/>
          <p:cNvSpPr txBox="1"/>
          <p:nvPr/>
        </p:nvSpPr>
        <p:spPr>
          <a:xfrm>
            <a:off x="7157408" y="4955362"/>
            <a:ext cx="509630" cy="230832"/>
          </a:xfrm>
          <a:prstGeom prst="rect">
            <a:avLst/>
          </a:prstGeom>
          <a:solidFill>
            <a:srgbClr val="757575"/>
          </a:solidFill>
          <a:ln>
            <a:noFill/>
          </a:ln>
        </p:spPr>
        <p:txBody>
          <a:bodyPr wrap="square" rtlCol="0">
            <a:spAutoFit/>
          </a:bodyPr>
          <a:lstStyle/>
          <a:p>
            <a:r>
              <a:rPr lang="gu-IN" sz="900" dirty="0">
                <a:solidFill>
                  <a:schemeClr val="bg1"/>
                </a:solidFill>
              </a:rPr>
              <a:t>જાઓ</a:t>
            </a:r>
            <a:endParaRPr lang="es-AR" sz="9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8218312" y="1969220"/>
            <a:ext cx="1870243" cy="369332"/>
          </a:xfrm>
          <a:prstGeom prst="rect">
            <a:avLst/>
          </a:prstGeom>
          <a:solidFill>
            <a:srgbClr val="F9F9F9"/>
          </a:solidFill>
          <a:ln>
            <a:noFill/>
          </a:ln>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રિટર્નિંગ યુઝર્સ</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તમારો ઈમેલ અને પાસવર્ડ દાખલ કરો</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ઈમેલ:</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p:cNvSpPr txBox="1"/>
          <p:nvPr/>
        </p:nvSpPr>
        <p:spPr>
          <a:xfrm>
            <a:off x="9232156" y="3386178"/>
            <a:ext cx="1260202"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ઈમેલ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8218312" y="3949983"/>
            <a:ext cx="943890" cy="253916"/>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પાસવર્ડ:</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p:cNvSpPr txBox="1"/>
          <p:nvPr/>
        </p:nvSpPr>
        <p:spPr>
          <a:xfrm>
            <a:off x="9240305" y="3978036"/>
            <a:ext cx="1694394"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તમારો પાસવર્ડ દાખલ કરો</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પાસવર્ડ ભૂલી ગયા?</a:t>
            </a:r>
            <a:endParaRPr lang="es-AR" sz="1050" dirty="0">
              <a:solidFill>
                <a:srgbClr val="224781"/>
              </a:solidFill>
              <a:latin typeface="Arial" panose="020B0604020202020204" pitchFamily="34" charset="0"/>
              <a:cs typeface="Arial" panose="020B0604020202020204" pitchFamily="34" charset="0"/>
            </a:endParaRPr>
          </a:p>
        </p:txBody>
      </p:sp>
      <p:sp>
        <p:nvSpPr>
          <p:cNvPr id="36" name="TextBox 35"/>
          <p:cNvSpPr txBox="1"/>
          <p:nvPr/>
        </p:nvSpPr>
        <p:spPr>
          <a:xfrm>
            <a:off x="10251710" y="4952922"/>
            <a:ext cx="682989" cy="200055"/>
          </a:xfrm>
          <a:prstGeom prst="rect">
            <a:avLst/>
          </a:prstGeom>
          <a:solidFill>
            <a:srgbClr val="757575"/>
          </a:solidFill>
          <a:ln>
            <a:noFill/>
          </a:ln>
        </p:spPr>
        <p:txBody>
          <a:bodyPr wrap="square" rtlCol="0">
            <a:spAutoFit/>
          </a:bodyPr>
          <a:lstStyle/>
          <a:p>
            <a:r>
              <a:rPr lang="gu-IN" sz="700" b="1" dirty="0">
                <a:solidFill>
                  <a:schemeClr val="bg1"/>
                </a:solidFill>
              </a:rPr>
              <a:t>લૉગ ઇન કરો</a:t>
            </a:r>
            <a:endParaRPr lang="es-AR" sz="700" b="1"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4492319" y="6140017"/>
            <a:ext cx="1008594"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ઉપયોગની શરતો</a:t>
            </a:r>
            <a:endParaRPr lang="es-AR" sz="900" dirty="0">
              <a:solidFill>
                <a:srgbClr val="224781"/>
              </a:solidFill>
              <a:latin typeface="Arial" panose="020B0604020202020204" pitchFamily="34" charset="0"/>
              <a:cs typeface="Arial" panose="020B0604020202020204" pitchFamily="34" charset="0"/>
            </a:endParaRPr>
          </a:p>
        </p:txBody>
      </p:sp>
      <p:sp>
        <p:nvSpPr>
          <p:cNvPr id="42" name="Rectangle 41">
            <a:extLs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p:cNvSpPr txBox="1"/>
          <p:nvPr/>
        </p:nvSpPr>
        <p:spPr>
          <a:xfrm>
            <a:off x="5541927" y="6140017"/>
            <a:ext cx="1079853"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ગોપનિયતા નીતિ</a:t>
            </a:r>
            <a:endParaRPr lang="es-AR" sz="900" dirty="0">
              <a:solidFill>
                <a:srgbClr val="224781"/>
              </a:solidFill>
              <a:latin typeface="Arial" panose="020B0604020202020204" pitchFamily="34" charset="0"/>
              <a:cs typeface="Arial" panose="020B06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p:cNvSpPr txBox="1"/>
          <p:nvPr/>
        </p:nvSpPr>
        <p:spPr>
          <a:xfrm>
            <a:off x="9497111" y="6153051"/>
            <a:ext cx="1079853" cy="253916"/>
          </a:xfrm>
          <a:prstGeom prst="rect">
            <a:avLst/>
          </a:prstGeom>
          <a:noFill/>
          <a:ln>
            <a:noFill/>
          </a:ln>
        </p:spPr>
        <p:txBody>
          <a:bodyPr wrap="square" rtlCol="0">
            <a:spAutoFit/>
          </a:bodyPr>
          <a:lstStyle/>
          <a:p>
            <a:r>
              <a:rPr lang="gu-IN" sz="1050" dirty="0"/>
              <a:t>દ્વારા સંચાલિત.</a:t>
            </a:r>
            <a:endParaRPr lang="es-AR" sz="1050" i="1" dirty="0">
              <a:solidFill>
                <a:srgbClr val="224781"/>
              </a:solidFill>
              <a:latin typeface="Arial" panose="020B0604020202020204" pitchFamily="34" charset="0"/>
              <a:cs typeface="Arial" panose="020B0604020202020204" pitchFamily="34" charset="0"/>
            </a:endParaRPr>
          </a:p>
        </p:txBody>
      </p:sp>
      <p:sp>
        <p:nvSpPr>
          <p:cNvPr id="15" name="TextBox 14"/>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gu-IN" sz="1000" dirty="0">
                <a:solidFill>
                  <a:schemeClr val="accent1">
                    <a:lumMod val="50000"/>
                  </a:schemeClr>
                </a:solidFill>
              </a:rPr>
              <a:t>સ્પેનિશમાં</a:t>
            </a:r>
            <a:endParaRPr lang="es-AR" sz="1000" dirty="0">
              <a:solidFill>
                <a:schemeClr val="accent1">
                  <a:lumMod val="50000"/>
                </a:schemeClr>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a:bodyPr>
          <a:lstStyle/>
          <a:p>
            <a:r>
              <a:rPr lang="en-US" sz="3400" dirty="0">
                <a:solidFill>
                  <a:srgbClr val="1A4785"/>
                </a:solidFill>
                <a:latin typeface="Aptos" panose="020B0004020202020204" pitchFamily="34" charset="0"/>
                <a:ea typeface="Open Sans Light" pitchFamily="2" charset="0"/>
                <a:cs typeface="Open Sans Light" pitchFamily="2" charset="0"/>
              </a:rPr>
              <a:t>પરીક્ષાના ઈતિહાસ જુઓ: MCAS-Alt</a:t>
            </a:r>
            <a:endParaRPr lang="en-US" sz="3400" dirty="0"/>
          </a:p>
        </p:txBody>
      </p:sp>
      <p:sp>
        <p:nvSpPr>
          <p:cNvPr id="3" name="Rounded Rectangular Callout 9"/>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Aptos" panose="020B0004020202020204" pitchFamily="34" charset="0"/>
              </a:rPr>
              <a:t>પરીક્ષાનો ઈતિહાસ પેજ તે શૈક્ષણિક વર્ષ માટે વિદ્યાર્થીના પરિણામોની ઝાંખી આપે છે.</a:t>
            </a:r>
            <a:endParaRPr lang="en-US" sz="1600" dirty="0">
              <a:solidFill>
                <a:schemeClr val="bg1"/>
              </a:solidFill>
              <a:latin typeface="Aptos" panose="020B0004020202020204" pitchFamily="34" charset="0"/>
            </a:endParaRPr>
          </a:p>
        </p:txBody>
      </p:sp>
      <p:pic>
        <p:nvPicPr>
          <p:cNvPr id="7" name="Picture 6" descr="પસંદ કરેલા શૈક્ષણિક વર્ષ માટે ડેમો વિદ્યાર્થીની MCAS Alt ટેસ્ટ પરીક્ષાનો રેકોર્ડ દર્શાવતો એક સ્ક્રીનશોટ."/>
          <p:cNvPicPr>
            <a:picLocks noChangeAspect="1"/>
          </p:cNvPicPr>
          <p:nvPr/>
        </p:nvPicPr>
        <p:blipFill>
          <a:blip r:embed="rId2" cstate="print"/>
          <a:stretch>
            <a:fillRect/>
          </a:stretch>
        </p:blipFill>
        <p:spPr>
          <a:xfrm>
            <a:off x="2903458" y="868384"/>
            <a:ext cx="6088437" cy="5749314"/>
          </a:xfrm>
          <a:prstGeom prst="rect">
            <a:avLst/>
          </a:prstGeom>
        </p:spPr>
      </p:pic>
      <p:sp>
        <p:nvSpPr>
          <p:cNvPr id="30" name="Rectangle 29">
            <a:extLs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p:cNvSpPr txBox="1"/>
          <p:nvPr/>
        </p:nvSpPr>
        <p:spPr>
          <a:xfrm>
            <a:off x="4558625" y="1090495"/>
            <a:ext cx="2183348" cy="400110"/>
          </a:xfrm>
          <a:prstGeom prst="rect">
            <a:avLst/>
          </a:prstGeom>
          <a:noFill/>
          <a:ln>
            <a:noFill/>
          </a:ln>
        </p:spPr>
        <p:txBody>
          <a:bodyPr wrap="square" rtlCol="0">
            <a:spAutoFit/>
          </a:bodyPr>
          <a:lstStyle/>
          <a:p>
            <a:r>
              <a:rPr lang="en-US" sz="1000" dirty="0"/>
              <a:t>પ્રાથમિક અને </a:t>
            </a:r>
            <a:br>
              <a:rPr lang="en-US" sz="1000" dirty="0"/>
            </a:br>
            <a:r>
              <a:rPr lang="en-US" sz="1000" dirty="0"/>
              <a:t>માધ્યમિક શિક્ષણ વિભાગ</a:t>
            </a:r>
            <a:endParaRPr lang="es-AR" sz="1000" dirty="0"/>
          </a:p>
        </p:txBody>
      </p:sp>
      <p:sp>
        <p:nvSpPr>
          <p:cNvPr id="32" name="TextBox 31"/>
          <p:cNvSpPr txBox="1"/>
          <p:nvPr/>
        </p:nvSpPr>
        <p:spPr>
          <a:xfrm>
            <a:off x="3527385" y="1645920"/>
            <a:ext cx="785535" cy="200055"/>
          </a:xfrm>
          <a:prstGeom prst="rect">
            <a:avLst/>
          </a:prstGeom>
          <a:solidFill>
            <a:srgbClr val="EFEFEF"/>
          </a:solid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સ્વીચ સ્ટુડેન્ટ</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Aptos" panose="020B0004020202020204" pitchFamily="34" charset="0"/>
              </a:rPr>
              <a:t>વિદ્યાર્થીઓ વચ્ચે નેવિગેટ કરવા માટે, </a:t>
            </a:r>
            <a:r>
              <a:rPr lang="en-IN" sz="1500" dirty="0">
                <a:solidFill>
                  <a:schemeClr val="bg1"/>
                </a:solidFill>
                <a:latin typeface="Aptos" panose="020B0004020202020204" pitchFamily="34" charset="0"/>
              </a:rPr>
              <a:t>Switch Student (</a:t>
            </a:r>
            <a:r>
              <a:rPr lang="en-US" sz="1500" dirty="0">
                <a:solidFill>
                  <a:schemeClr val="bg1"/>
                </a:solidFill>
                <a:latin typeface="Aptos" panose="020B0004020202020204" pitchFamily="34" charset="0"/>
              </a:rPr>
              <a:t>વિદ્યાર્થી બદલો) બટન પસંદ કરો.</a:t>
            </a:r>
          </a:p>
        </p:txBody>
      </p:sp>
      <p:sp>
        <p:nvSpPr>
          <p:cNvPr id="33" name="TextBox 32"/>
          <p:cNvSpPr txBox="1"/>
          <p:nvPr/>
        </p:nvSpPr>
        <p:spPr>
          <a:xfrm>
            <a:off x="3004547" y="1990811"/>
            <a:ext cx="5947713" cy="507831"/>
          </a:xfrm>
          <a:prstGeom prst="rect">
            <a:avLst/>
          </a:prstGeom>
          <a:solidFill>
            <a:srgbClr val="D8D8D8"/>
          </a:solidFill>
          <a:ln>
            <a:noFill/>
          </a:ln>
        </p:spPr>
        <p:txBody>
          <a:bodyPr wrap="square" rtlCol="0">
            <a:spAutoFit/>
          </a:bodyPr>
          <a:lstStyle/>
          <a:p>
            <a:r>
              <a:rPr lang="en-US" sz="900" dirty="0"/>
              <a:t>પરીક્ષાની સારાંશ તમને તમારા વિદ્યાર્થીના વિવિધ વિષયોના પરીક્ષણ સ્કોર્સ એક નજરમાં જોવાની મંજૂરી આપે છે.તમે તમારા વિદ્યાર્થીની પ્રગતિ કેવી રીતે થઈ રહી છે તે જોવા માટે વિવિધ વર્ષોમાં તેના પરીક્ષણ ઇતિહાસની સમીક્ષા પણ કરી શકો છો. ચોક્કસ પરીક્ષા વિશે વધુ જાણવા માટે, કૃપા કરીને પરીક્ષણ પર ક્લિક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p:cNvSpPr txBox="1"/>
          <p:nvPr/>
        </p:nvSpPr>
        <p:spPr>
          <a:xfrm>
            <a:off x="2961278" y="2697963"/>
            <a:ext cx="2087855" cy="369332"/>
          </a:xfrm>
          <a:prstGeom prst="rect">
            <a:avLst/>
          </a:prstGeom>
          <a:solidFill>
            <a:srgbClr val="F9F9F9"/>
          </a:solidFill>
          <a:ln>
            <a:noFill/>
          </a:ln>
        </p:spPr>
        <p:txBody>
          <a:bodyPr wrap="square" rtlCol="0">
            <a:spAutoFit/>
          </a:bodyPr>
          <a:lstStyle/>
          <a:p>
            <a:r>
              <a:rPr lang="en-US" sz="900" dirty="0"/>
              <a:t>વિદ્યાર્થી ટેસ્ટ ઈતિહાસ</a:t>
            </a:r>
          </a:p>
          <a:p>
            <a:r>
              <a:rPr lang="en-US" sz="900" b="1" dirty="0"/>
              <a:t>ડેમો સ્ટુડેન્ટ</a:t>
            </a:r>
            <a:endParaRPr lang="es-AR" sz="900" b="1" dirty="0"/>
          </a:p>
        </p:txBody>
      </p:sp>
      <p:sp>
        <p:nvSpPr>
          <p:cNvPr id="35" name="TextBox 34"/>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dirty="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p:cNvSpPr txBox="1"/>
          <p:nvPr/>
        </p:nvSpPr>
        <p:spPr>
          <a:xfrm>
            <a:off x="2942228" y="3529713"/>
            <a:ext cx="806770" cy="215444"/>
          </a:xfrm>
          <a:prstGeom prst="rect">
            <a:avLst/>
          </a:prstGeom>
          <a:solidFill>
            <a:srgbClr val="FFFFFF"/>
          </a:solidFill>
          <a:ln>
            <a:noFill/>
          </a:ln>
        </p:spPr>
        <p:txBody>
          <a:bodyPr wrap="square" rtlCol="0">
            <a:spAutoFit/>
          </a:bodyPr>
          <a:lstStyle/>
          <a:p>
            <a:r>
              <a:rPr lang="en-US" sz="800" b="1" dirty="0">
                <a:solidFill>
                  <a:schemeClr val="bg2">
                    <a:lumMod val="50000"/>
                  </a:schemeClr>
                </a:solidFill>
                <a:latin typeface="Arial" panose="020B0604020202020204" pitchFamily="34" charset="0"/>
                <a:cs typeface="Arial" panose="020B0604020202020204" pitchFamily="34" charset="0"/>
              </a:rPr>
              <a:t>સ્કૂલ વર્ષ</a:t>
            </a:r>
            <a:endParaRPr lang="es-AR" sz="8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Aptos" panose="020B0004020202020204" pitchFamily="34" charset="0"/>
              </a:rPr>
              <a:t>જો ઉપલબ્ધ હોય તો, અગાઉના વર્ષોનો ડેટા જોવા માટે </a:t>
            </a:r>
            <a:r>
              <a:rPr lang="en-IN" sz="1400" dirty="0">
                <a:solidFill>
                  <a:schemeClr val="bg1"/>
                </a:solidFill>
                <a:latin typeface="Aptos" panose="020B0004020202020204" pitchFamily="34" charset="0"/>
              </a:rPr>
              <a:t>School Year (</a:t>
            </a:r>
            <a:r>
              <a:rPr lang="en-US" sz="1400" dirty="0">
                <a:solidFill>
                  <a:schemeClr val="bg1"/>
                </a:solidFill>
                <a:latin typeface="Aptos" panose="020B0004020202020204" pitchFamily="34" charset="0"/>
              </a:rPr>
              <a:t>શૈક્ષણિક વર્ષ)ડ્રોપ-ડાઉન મેનુનો ઉપયોગ કરો</a:t>
            </a:r>
          </a:p>
        </p:txBody>
      </p:sp>
      <p:sp>
        <p:nvSpPr>
          <p:cNvPr id="37" name="TextBox 36"/>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en-US" sz="900" b="1" dirty="0"/>
              <a:t>સ્કેલ્ડ સ્કોલ</a:t>
            </a:r>
            <a:r>
              <a:rPr lang="en-IN" sz="900" b="1" dirty="0"/>
              <a:t>/</a:t>
            </a:r>
            <a:r>
              <a:rPr lang="en-US" sz="900" b="1" dirty="0"/>
              <a:t>સિદ્ધિ લેવલ</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2961278" y="3917676"/>
            <a:ext cx="2334622" cy="523220"/>
          </a:xfrm>
          <a:prstGeom prst="rect">
            <a:avLst/>
          </a:prstGeom>
          <a:solidFill>
            <a:srgbClr val="FDFDFD"/>
          </a:solidFill>
          <a:ln>
            <a:noFill/>
          </a:ln>
        </p:spPr>
        <p:txBody>
          <a:bodyPr wrap="square" rtlCol="0">
            <a:spAutoFit/>
          </a:bodyPr>
          <a:lstStyle/>
          <a:p>
            <a:r>
              <a:rPr lang="en-US" sz="1400" b="1" dirty="0">
                <a:solidFill>
                  <a:schemeClr val="accent1"/>
                </a:solidFill>
              </a:rPr>
              <a:t>ગ્રેડ 8 સિવિક્સ </a:t>
            </a:r>
            <a:endParaRPr lang="es-AR" sz="1400" b="1" dirty="0">
              <a:solidFill>
                <a:schemeClr val="accent1"/>
              </a:solidFill>
            </a:endParaRPr>
          </a:p>
          <a:p>
            <a:r>
              <a:rPr lang="es-AR" sz="1400" dirty="0"/>
              <a:t>MCAS-</a:t>
            </a:r>
            <a:r>
              <a:rPr lang="es-AR" sz="1400" dirty="0" err="1"/>
              <a:t>Alt</a:t>
            </a:r>
            <a:r>
              <a:rPr lang="es-AR" sz="1400" dirty="0"/>
              <a:t> </a:t>
            </a:r>
            <a:r>
              <a:rPr lang="en-US" sz="1400" dirty="0"/>
              <a:t>સ્પ્રિંગ 2025</a:t>
            </a:r>
            <a:endParaRPr lang="es-AR" sz="1400" dirty="0"/>
          </a:p>
        </p:txBody>
      </p:sp>
      <p:sp>
        <p:nvSpPr>
          <p:cNvPr id="43" name="TextBox 42"/>
          <p:cNvSpPr txBox="1"/>
          <p:nvPr/>
        </p:nvSpPr>
        <p:spPr>
          <a:xfrm>
            <a:off x="8073093" y="3917676"/>
            <a:ext cx="828828" cy="230832"/>
          </a:xfrm>
          <a:prstGeom prst="rect">
            <a:avLst/>
          </a:prstGeom>
          <a:solidFill>
            <a:srgbClr val="FFFFFF"/>
          </a:solidFill>
          <a:ln>
            <a:noFill/>
          </a:ln>
        </p:spPr>
        <p:txBody>
          <a:bodyPr wrap="square" rtlCol="0">
            <a:spAutoFit/>
          </a:bodyPr>
          <a:lstStyle/>
          <a:p>
            <a:pPr algn="r"/>
            <a:r>
              <a:rPr lang="en-US" sz="900" dirty="0">
                <a:solidFill>
                  <a:schemeClr val="bg2">
                    <a:lumMod val="50000"/>
                  </a:schemeClr>
                </a:solidFill>
                <a:latin typeface="Arial" panose="020B0604020202020204" pitchFamily="34" charset="0"/>
                <a:cs typeface="Arial" panose="020B0604020202020204" pitchFamily="34" charset="0"/>
              </a:rPr>
              <a:t>પ્રોગ્રેસિંગ</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p:cNvSpPr txBox="1"/>
          <p:nvPr/>
        </p:nvSpPr>
        <p:spPr>
          <a:xfrm>
            <a:off x="2961278" y="4433180"/>
            <a:ext cx="2821821" cy="446276"/>
          </a:xfrm>
          <a:prstGeom prst="rect">
            <a:avLst/>
          </a:prstGeom>
          <a:solidFill>
            <a:srgbClr val="F9F9F9"/>
          </a:solidFill>
          <a:ln>
            <a:noFill/>
          </a:ln>
        </p:spPr>
        <p:txBody>
          <a:bodyPr wrap="square" rtlCol="0">
            <a:spAutoFit/>
          </a:bodyPr>
          <a:lstStyle/>
          <a:p>
            <a:r>
              <a:rPr lang="en-US" sz="1300" b="1" dirty="0">
                <a:solidFill>
                  <a:srgbClr val="22608F"/>
                </a:solidFill>
                <a:latin typeface="Arial" panose="020B0604020202020204" pitchFamily="34" charset="0"/>
                <a:cs typeface="Arial" panose="020B0604020202020204" pitchFamily="34" charset="0"/>
              </a:rPr>
              <a:t>ગ્રેડ 8 ઈંગ્લેશ લેંગ્વેજ આર્ટ્સ</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t>
            </a:r>
            <a:r>
              <a:rPr lang="es-AR" sz="1000" dirty="0" err="1">
                <a:solidFill>
                  <a:schemeClr val="bg2">
                    <a:lumMod val="25000"/>
                  </a:schemeClr>
                </a:solidFill>
                <a:latin typeface="Arial" panose="020B0604020202020204" pitchFamily="34" charset="0"/>
                <a:cs typeface="Arial" panose="020B0604020202020204" pitchFamily="34" charset="0"/>
              </a:rPr>
              <a:t>Alt</a:t>
            </a:r>
            <a:r>
              <a:rPr lang="es-AR" sz="1000" dirty="0">
                <a:solidFill>
                  <a:schemeClr val="bg2">
                    <a:lumMod val="25000"/>
                  </a:schemeClr>
                </a:solidFill>
                <a:latin typeface="Arial" panose="020B0604020202020204" pitchFamily="34" charset="0"/>
                <a:cs typeface="Arial" panose="020B0604020202020204" pitchFamily="34" charset="0"/>
              </a:rPr>
              <a:t> </a:t>
            </a:r>
            <a:r>
              <a:rPr lang="en-US" sz="1000" dirty="0">
                <a:solidFill>
                  <a:schemeClr val="bg2">
                    <a:lumMod val="25000"/>
                  </a:schemeClr>
                </a:solidFill>
                <a:latin typeface="Arial" panose="020B0604020202020204" pitchFamily="34" charset="0"/>
                <a:cs typeface="Arial" panose="020B0604020202020204" pitchFamily="34" charset="0"/>
              </a:rPr>
              <a:t> સ્પ્રિંગ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6" name="Rectangle 15">
            <a:extLs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073093" y="4460306"/>
            <a:ext cx="828828" cy="369332"/>
          </a:xfrm>
          <a:prstGeom prst="rect">
            <a:avLst/>
          </a:prstGeom>
          <a:solidFill>
            <a:srgbClr val="FFFFFF"/>
          </a:solidFill>
          <a:ln>
            <a:noFill/>
          </a:ln>
        </p:spPr>
        <p:txBody>
          <a:bodyPr wrap="square" rtlCol="0">
            <a:spAutoFit/>
          </a:bodyPr>
          <a:lstStyle/>
          <a:p>
            <a:pPr algn="r"/>
            <a:r>
              <a:rPr lang="en-US" sz="900" dirty="0">
                <a:solidFill>
                  <a:schemeClr val="bg2">
                    <a:lumMod val="50000"/>
                  </a:schemeClr>
                </a:solidFill>
                <a:latin typeface="Arial" panose="020B0604020202020204" pitchFamily="34" charset="0"/>
                <a:cs typeface="Arial" panose="020B0604020202020204" pitchFamily="34" charset="0"/>
              </a:rPr>
              <a:t>પ્રોગ્રેસિંગ</a:t>
            </a:r>
            <a:endParaRPr lang="es-AR" sz="900" dirty="0">
              <a:solidFill>
                <a:schemeClr val="bg2">
                  <a:lumMod val="50000"/>
                </a:schemeClr>
              </a:solidFill>
              <a:latin typeface="Arial" panose="020B0604020202020204" pitchFamily="34" charset="0"/>
              <a:cs typeface="Arial" panose="020B0604020202020204" pitchFamily="34" charset="0"/>
            </a:endParaRPr>
          </a:p>
          <a:p>
            <a:pPr algn="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ptos" panose="020B0004020202020204" pitchFamily="34" charset="0"/>
              </a:rPr>
              <a:t>વધુ વિગતવાર માહિતી માટે, પરીક્ષા પસંદ કરો.</a:t>
            </a:r>
          </a:p>
        </p:txBody>
      </p:sp>
      <p:sp>
        <p:nvSpPr>
          <p:cNvPr id="47" name="TextBox 46"/>
          <p:cNvSpPr txBox="1"/>
          <p:nvPr/>
        </p:nvSpPr>
        <p:spPr>
          <a:xfrm>
            <a:off x="2961278" y="4976691"/>
            <a:ext cx="2821821" cy="461665"/>
          </a:xfrm>
          <a:prstGeom prst="rect">
            <a:avLst/>
          </a:prstGeom>
          <a:solidFill>
            <a:srgbClr val="FCFCFC"/>
          </a:solidFill>
          <a:ln>
            <a:noFill/>
          </a:ln>
        </p:spPr>
        <p:txBody>
          <a:bodyPr wrap="square" rtlCol="0">
            <a:spAutoFit/>
          </a:bodyPr>
          <a:lstStyle/>
          <a:p>
            <a:r>
              <a:rPr lang="en-US" sz="1300" b="1" dirty="0">
                <a:solidFill>
                  <a:srgbClr val="22608F"/>
                </a:solidFill>
                <a:latin typeface="Arial" panose="020B0604020202020204" pitchFamily="34" charset="0"/>
                <a:cs typeface="Arial" panose="020B0604020202020204" pitchFamily="34" charset="0"/>
              </a:rPr>
              <a:t>ગ્રેડ</a:t>
            </a:r>
            <a:r>
              <a:rPr lang="es-AR" sz="1300" b="1" dirty="0">
                <a:solidFill>
                  <a:srgbClr val="22608F"/>
                </a:solidFill>
                <a:latin typeface="Arial" panose="020B0604020202020204" pitchFamily="34" charset="0"/>
                <a:cs typeface="Arial" panose="020B0604020202020204" pitchFamily="34" charset="0"/>
              </a:rPr>
              <a:t> 8 </a:t>
            </a:r>
            <a:r>
              <a:rPr lang="en-US" sz="1300" b="1" dirty="0">
                <a:solidFill>
                  <a:srgbClr val="22608F"/>
                </a:solidFill>
                <a:latin typeface="Arial" panose="020B0604020202020204" pitchFamily="34" charset="0"/>
                <a:cs typeface="Arial" panose="020B0604020202020204" pitchFamily="34" charset="0"/>
              </a:rPr>
              <a:t>ગણિત</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t>
            </a:r>
            <a:r>
              <a:rPr lang="es-AR" sz="1000" dirty="0" err="1">
                <a:solidFill>
                  <a:schemeClr val="bg2">
                    <a:lumMod val="25000"/>
                  </a:schemeClr>
                </a:solidFill>
                <a:latin typeface="Arial" panose="020B0604020202020204" pitchFamily="34" charset="0"/>
                <a:cs typeface="Arial" panose="020B0604020202020204" pitchFamily="34" charset="0"/>
              </a:rPr>
              <a:t>Alt</a:t>
            </a:r>
            <a:r>
              <a:rPr lang="es-AR" sz="1000" dirty="0">
                <a:solidFill>
                  <a:schemeClr val="bg2">
                    <a:lumMod val="25000"/>
                  </a:schemeClr>
                </a:solidFill>
                <a:latin typeface="Arial" panose="020B0604020202020204" pitchFamily="34" charset="0"/>
                <a:cs typeface="Arial" panose="020B0604020202020204" pitchFamily="34" charset="0"/>
              </a:rPr>
              <a:t> </a:t>
            </a:r>
            <a:r>
              <a:rPr lang="en-US" sz="1000" dirty="0">
                <a:solidFill>
                  <a:schemeClr val="bg2">
                    <a:lumMod val="25000"/>
                  </a:schemeClr>
                </a:solidFill>
                <a:latin typeface="Arial" panose="020B0604020202020204" pitchFamily="34" charset="0"/>
                <a:cs typeface="Arial" panose="020B0604020202020204" pitchFamily="34" charset="0"/>
              </a:rPr>
              <a:t>સ્પ્રિંગ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5" name="TextBox 44"/>
          <p:cNvSpPr txBox="1"/>
          <p:nvPr/>
        </p:nvSpPr>
        <p:spPr>
          <a:xfrm>
            <a:off x="8073093" y="4967708"/>
            <a:ext cx="828828" cy="230832"/>
          </a:xfrm>
          <a:prstGeom prst="rect">
            <a:avLst/>
          </a:prstGeom>
          <a:solidFill>
            <a:srgbClr val="FFFFFF"/>
          </a:solidFill>
          <a:ln>
            <a:noFill/>
          </a:ln>
        </p:spPr>
        <p:txBody>
          <a:bodyPr wrap="square" rtlCol="0">
            <a:spAutoFit/>
          </a:bodyPr>
          <a:lstStyle/>
          <a:p>
            <a:pPr algn="r"/>
            <a:r>
              <a:rPr lang="en-US" sz="900" dirty="0">
                <a:solidFill>
                  <a:schemeClr val="bg2">
                    <a:lumMod val="50000"/>
                  </a:schemeClr>
                </a:solidFill>
                <a:latin typeface="Arial" panose="020B0604020202020204" pitchFamily="34" charset="0"/>
                <a:cs typeface="Arial" panose="020B0604020202020204" pitchFamily="34" charset="0"/>
              </a:rPr>
              <a:t>પ્રોગ્રેસિંગ</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3113308" y="5543340"/>
            <a:ext cx="3101552" cy="600164"/>
          </a:xfrm>
          <a:prstGeom prst="rect">
            <a:avLst/>
          </a:prstGeom>
          <a:solidFill>
            <a:srgbClr val="FCFCFC"/>
          </a:solidFill>
          <a:ln>
            <a:solidFill>
              <a:srgbClr val="FBFBFB"/>
            </a:solidFill>
          </a:ln>
        </p:spPr>
        <p:txBody>
          <a:bodyPr wrap="square" rtlCol="0">
            <a:spAutoFit/>
          </a:bodyPr>
          <a:lstStyle/>
          <a:p>
            <a:r>
              <a:rPr lang="en-US" sz="1300" b="1" dirty="0">
                <a:solidFill>
                  <a:srgbClr val="22608F"/>
                </a:solidFill>
                <a:latin typeface="Arial" panose="020B0604020202020204" pitchFamily="34" charset="0"/>
                <a:cs typeface="Arial" panose="020B0604020202020204" pitchFamily="34" charset="0"/>
              </a:rPr>
              <a:t>વિજ્ઞાન અને ટેકનોલોજી</a:t>
            </a:r>
            <a:r>
              <a:rPr lang="en-IN" sz="1300" b="1" dirty="0">
                <a:solidFill>
                  <a:srgbClr val="22608F"/>
                </a:solidFill>
                <a:latin typeface="Arial" panose="020B0604020202020204" pitchFamily="34" charset="0"/>
                <a:cs typeface="Arial" panose="020B0604020202020204" pitchFamily="34" charset="0"/>
              </a:rPr>
              <a:t>/</a:t>
            </a:r>
            <a:r>
              <a:rPr lang="en-US" sz="1300" b="1" dirty="0">
                <a:solidFill>
                  <a:srgbClr val="22608F"/>
                </a:solidFill>
                <a:latin typeface="Arial" panose="020B0604020202020204" pitchFamily="34" charset="0"/>
                <a:cs typeface="Arial" panose="020B0604020202020204" pitchFamily="34" charset="0"/>
              </a:rPr>
              <a:t>એન્જીનિયરિંગ</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t>
            </a:r>
            <a:r>
              <a:rPr lang="es-AR" sz="1000" dirty="0" err="1">
                <a:solidFill>
                  <a:schemeClr val="bg2">
                    <a:lumMod val="25000"/>
                  </a:schemeClr>
                </a:solidFill>
                <a:latin typeface="Arial" panose="020B0604020202020204" pitchFamily="34" charset="0"/>
                <a:cs typeface="Arial" panose="020B0604020202020204" pitchFamily="34" charset="0"/>
              </a:rPr>
              <a:t>Alt</a:t>
            </a:r>
            <a:r>
              <a:rPr lang="es-AR"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સ્પ્રિંગ</a:t>
            </a:r>
            <a:r>
              <a:rPr lang="en-US" sz="1000" dirty="0">
                <a:solidFill>
                  <a:schemeClr val="bg2">
                    <a:lumMod val="25000"/>
                  </a:schemeClr>
                </a:solidFill>
                <a:latin typeface="Arial" panose="020B0604020202020204" pitchFamily="34" charset="0"/>
                <a:cs typeface="Arial" panose="020B0604020202020204" pitchFamily="34" charset="0"/>
              </a:rPr>
              <a:t> 2025</a:t>
            </a:r>
          </a:p>
          <a:p>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6" name="TextBox 45"/>
          <p:cNvSpPr txBox="1"/>
          <p:nvPr/>
        </p:nvSpPr>
        <p:spPr>
          <a:xfrm>
            <a:off x="8073093" y="5555503"/>
            <a:ext cx="828828" cy="230832"/>
          </a:xfrm>
          <a:prstGeom prst="rect">
            <a:avLst/>
          </a:prstGeom>
          <a:solidFill>
            <a:srgbClr val="FFFFFF"/>
          </a:solidFill>
          <a:ln>
            <a:noFill/>
          </a:ln>
        </p:spPr>
        <p:txBody>
          <a:bodyPr wrap="square" rtlCol="0">
            <a:spAutoFit/>
          </a:bodyPr>
          <a:lstStyle/>
          <a:p>
            <a:pPr algn="r"/>
            <a:r>
              <a:rPr lang="en-US" sz="900" dirty="0">
                <a:solidFill>
                  <a:schemeClr val="bg2">
                    <a:lumMod val="50000"/>
                  </a:schemeClr>
                </a:solidFill>
                <a:latin typeface="Arial" panose="020B0604020202020204" pitchFamily="34" charset="0"/>
                <a:cs typeface="Arial" panose="020B0604020202020204" pitchFamily="34" charset="0"/>
              </a:rPr>
              <a:t>પ્રોગ્રેસિંગ</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9" name="TextBox 48"/>
          <p:cNvSpPr txBox="1"/>
          <p:nvPr/>
        </p:nvSpPr>
        <p:spPr>
          <a:xfrm>
            <a:off x="2903457" y="6416361"/>
            <a:ext cx="6269118" cy="230832"/>
          </a:xfrm>
          <a:prstGeom prst="rect">
            <a:avLst/>
          </a:prstGeom>
          <a:solidFill>
            <a:srgbClr val="FFFFFF"/>
          </a:solidFill>
          <a:ln>
            <a:noFill/>
          </a:ln>
        </p:spPr>
        <p:txBody>
          <a:bodyPr wrap="square" rtlCol="0">
            <a:spAutoFit/>
          </a:bodyPr>
          <a:lstStyle/>
          <a:p>
            <a:r>
              <a:rPr lang="es-AR" sz="900" dirty="0"/>
              <a:t>MCAS-</a:t>
            </a:r>
            <a:r>
              <a:rPr lang="es-AR" sz="900" dirty="0" err="1"/>
              <a:t>Alt</a:t>
            </a:r>
            <a:r>
              <a:rPr lang="en-US" sz="900" dirty="0"/>
              <a:t> માટે સ્ક્રોલ કરેલ સ્કોર્સ રિપોર્ટેડ</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14" name="Slide Number Placeholder 6"/>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a:bodyPr>
          <a:lstStyle/>
          <a:p>
            <a:r>
              <a:rPr lang="en-US" sz="3400" dirty="0">
                <a:solidFill>
                  <a:srgbClr val="1A4785"/>
                </a:solidFill>
                <a:latin typeface="Aptos" panose="020B0004020202020204" pitchFamily="34" charset="0"/>
                <a:ea typeface="Open Sans Light" pitchFamily="2" charset="0"/>
                <a:cs typeface="Open Sans Light" pitchFamily="2" charset="0"/>
              </a:rPr>
              <a:t>પરીક્ષાના પરિણામો જોવા: MCAS-Alt</a:t>
            </a:r>
            <a:endParaRPr lang="en-US" sz="3400" dirty="0"/>
          </a:p>
        </p:txBody>
      </p:sp>
      <p:pic>
        <p:nvPicPr>
          <p:cNvPr id="3" name="Picture 2" descr="પસંદ કરેલા ડેમો વિદ્યાર્થી માટે ટેસ્ટ રિઝલ્ટ વ્યુ દર્શાવતો એક સ્ક્રીનશોટ."/>
          <p:cNvPicPr>
            <a:picLocks noChangeAspect="1"/>
          </p:cNvPicPr>
          <p:nvPr/>
        </p:nvPicPr>
        <p:blipFill>
          <a:blip r:embed="rId2" cstate="print"/>
          <a:stretch>
            <a:fillRect/>
          </a:stretch>
        </p:blipFill>
        <p:spPr>
          <a:xfrm>
            <a:off x="3444126" y="843586"/>
            <a:ext cx="6286896" cy="5798910"/>
          </a:xfrm>
          <a:prstGeom prst="rect">
            <a:avLst/>
          </a:prstGeom>
        </p:spPr>
      </p:pic>
      <p:sp>
        <p:nvSpPr>
          <p:cNvPr id="24" name="Rectangle 23">
            <a:extLs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p:cNvSpPr txBox="1"/>
          <p:nvPr/>
        </p:nvSpPr>
        <p:spPr>
          <a:xfrm>
            <a:off x="5128150" y="1113697"/>
            <a:ext cx="1653649"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23" name="Rectangle 22">
            <a:extLs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gu-IN" sz="800" dirty="0">
                <a:solidFill>
                  <a:schemeClr val="accent1">
                    <a:lumMod val="50000"/>
                  </a:schemeClr>
                </a:solidFill>
              </a:rPr>
              <a:t>સ્પેનિશમાં</a:t>
            </a:r>
            <a:endParaRPr lang="es-AR" sz="800" dirty="0">
              <a:solidFill>
                <a:schemeClr val="accent1">
                  <a:lumMod val="50000"/>
                </a:schemeClr>
              </a:solidFill>
              <a:latin typeface="Arial" panose="020B0604020202020204" pitchFamily="34" charset="0"/>
              <a:cs typeface="Arial" panose="020B0604020202020204" pitchFamily="34" charset="0"/>
            </a:endParaRPr>
          </a:p>
        </p:txBody>
      </p:sp>
      <p:sp>
        <p:nvSpPr>
          <p:cNvPr id="30" name="Rectangle 29">
            <a:extLs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p:cNvSpPr txBox="1"/>
          <p:nvPr/>
        </p:nvSpPr>
        <p:spPr>
          <a:xfrm>
            <a:off x="3830730" y="2205231"/>
            <a:ext cx="812708" cy="215444"/>
          </a:xfrm>
          <a:prstGeom prst="rect">
            <a:avLst/>
          </a:prstGeom>
          <a:no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 ઈતિહાસ</a:t>
            </a:r>
            <a:endParaRPr lang="es-AR" sz="800" b="1" dirty="0">
              <a:solidFill>
                <a:srgbClr val="22608F"/>
              </a:solidFill>
              <a:latin typeface="Arial" panose="020B0604020202020204" pitchFamily="34" charset="0"/>
              <a:cs typeface="Arial" panose="020B0604020202020204" pitchFamily="34" charset="0"/>
            </a:endParaRPr>
          </a:p>
        </p:txBody>
      </p:sp>
      <p:sp>
        <p:nvSpPr>
          <p:cNvPr id="29" name="TextBox 28"/>
          <p:cNvSpPr txBox="1"/>
          <p:nvPr/>
        </p:nvSpPr>
        <p:spPr>
          <a:xfrm>
            <a:off x="5165464" y="2190879"/>
            <a:ext cx="797352" cy="215444"/>
          </a:xfrm>
          <a:prstGeom prst="rect">
            <a:avLst/>
          </a:prstGeom>
          <a:solidFill>
            <a:srgbClr val="F9F9F9"/>
          </a:solidFill>
          <a:ln>
            <a:noFill/>
          </a:ln>
        </p:spPr>
        <p:txBody>
          <a:bodyPr wrap="square" rtlCol="0">
            <a:spAutoFit/>
          </a:bodyPr>
          <a:lstStyle/>
          <a:p>
            <a:r>
              <a:rPr lang="en-US" sz="800" b="1" u="sng" dirty="0">
                <a:solidFill>
                  <a:schemeClr val="bg2">
                    <a:lumMod val="25000"/>
                  </a:schemeClr>
                </a:solidFill>
                <a:latin typeface="Arial" panose="020B0604020202020204" pitchFamily="34" charset="0"/>
                <a:cs typeface="Arial" panose="020B0604020202020204" pitchFamily="34" charset="0"/>
              </a:rPr>
              <a:t>ટેસ્ટ પરિણામો</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ptos" panose="020B0004020202020204" pitchFamily="34" charset="0"/>
              </a:rPr>
              <a:t>Test  Results (</a:t>
            </a:r>
            <a:r>
              <a:rPr lang="en-US" sz="1600" dirty="0">
                <a:solidFill>
                  <a:schemeClr val="bg1"/>
                </a:solidFill>
                <a:latin typeface="Aptos" panose="020B0004020202020204" pitchFamily="34" charset="0"/>
              </a:rPr>
              <a:t>પરીક્ષાના પરિણામો) ટેબ તમારા વિદ્યાર્થીનું સિદ્ધિ સ્તર દર્શાવે છે. તમારા વિદ્યાર્થીના પ્રદર્શન વિશે વધુ માહિતી માટે રિપોર્ટમાં સ્ક્રોલ કરો.</a:t>
            </a:r>
            <a:endParaRPr lang="en-US" sz="1600" dirty="0">
              <a:latin typeface="Aptos" panose="020B0004020202020204" pitchFamily="34" charset="0"/>
            </a:endParaRPr>
          </a:p>
        </p:txBody>
      </p:sp>
      <p:sp>
        <p:nvSpPr>
          <p:cNvPr id="27" name="TextBox 26"/>
          <p:cNvSpPr txBox="1"/>
          <p:nvPr/>
        </p:nvSpPr>
        <p:spPr>
          <a:xfrm>
            <a:off x="6484842" y="2201550"/>
            <a:ext cx="729079" cy="21544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સંશાધનો</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p:cNvSpPr txBox="1"/>
          <p:nvPr/>
        </p:nvSpPr>
        <p:spPr>
          <a:xfrm>
            <a:off x="3563974" y="2650470"/>
            <a:ext cx="1904323" cy="230832"/>
          </a:xfrm>
          <a:prstGeom prst="rect">
            <a:avLst/>
          </a:prstGeom>
          <a:noFill/>
          <a:ln>
            <a:noFill/>
          </a:ln>
        </p:spPr>
        <p:txBody>
          <a:bodyPr wrap="square" rtlCol="0">
            <a:spAutoFit/>
          </a:bodyPr>
          <a:lstStyle/>
          <a:p>
            <a:r>
              <a:rPr lang="en-US" sz="900" b="1" dirty="0"/>
              <a:t>વિદ્યાર્થીનું નામઃ વિદ્યાર્થી, ડેમો</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3573500" y="2868168"/>
            <a:ext cx="1904323" cy="369332"/>
          </a:xfrm>
          <a:prstGeom prst="rect">
            <a:avLst/>
          </a:prstGeom>
          <a:solidFill>
            <a:srgbClr val="F9F9F9"/>
          </a:solidFill>
          <a:ln>
            <a:noFill/>
          </a:ln>
        </p:spPr>
        <p:txBody>
          <a:bodyPr wrap="square" rtlCol="0">
            <a:spAutoFit/>
          </a:bodyPr>
          <a:lstStyle/>
          <a:p>
            <a:r>
              <a:rPr lang="en-US" sz="900" b="1" dirty="0"/>
              <a:t>ડિસ્ટ્રીકઃ સાઈબર સિટી</a:t>
            </a:r>
            <a:endParaRPr lang="es-AR" sz="900" b="1" dirty="0"/>
          </a:p>
          <a:p>
            <a:r>
              <a:rPr lang="en-US" sz="900" b="1" dirty="0"/>
              <a:t> સ્કૂલઃ સાઈબર મિડલ</a:t>
            </a:r>
            <a:endParaRPr lang="es-AR" sz="900" b="1" dirty="0"/>
          </a:p>
        </p:txBody>
      </p:sp>
      <p:sp>
        <p:nvSpPr>
          <p:cNvPr id="34" name="TextBox 33"/>
          <p:cNvSpPr txBox="1"/>
          <p:nvPr/>
        </p:nvSpPr>
        <p:spPr>
          <a:xfrm>
            <a:off x="8045450" y="2636181"/>
            <a:ext cx="1531909" cy="230832"/>
          </a:xfrm>
          <a:prstGeom prst="rect">
            <a:avLst/>
          </a:prstGeom>
          <a:noFill/>
          <a:ln>
            <a:noFill/>
          </a:ln>
        </p:spPr>
        <p:txBody>
          <a:bodyPr wrap="square" rtlCol="0">
            <a:spAutoFit/>
          </a:bodyPr>
          <a:lstStyle/>
          <a:p>
            <a:pPr algn="r"/>
            <a:r>
              <a:rPr lang="en-US" sz="900" b="1" dirty="0"/>
              <a:t>વિદ્યાર્થી ગ્રેડ</a:t>
            </a:r>
            <a:r>
              <a:rPr lang="es-AR" sz="900" b="1" dirty="0"/>
              <a:t>: 08</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9990000004</a:t>
            </a:r>
          </a:p>
          <a:p>
            <a:pPr algn="r"/>
            <a:r>
              <a:rPr lang="en-US" sz="900" b="1" dirty="0">
                <a:solidFill>
                  <a:schemeClr val="bg2">
                    <a:lumMod val="25000"/>
                  </a:schemeClr>
                </a:solidFill>
                <a:latin typeface="Arial" panose="020B0604020202020204" pitchFamily="34" charset="0"/>
                <a:cs typeface="Arial" panose="020B0604020202020204" pitchFamily="34" charset="0"/>
              </a:rPr>
              <a:t>જન્મ તારીખ </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03/14/20069</a:t>
            </a:r>
          </a:p>
        </p:txBody>
      </p:sp>
      <p:sp>
        <p:nvSpPr>
          <p:cNvPr id="37" name="Rectangle 36">
            <a:extLs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p:cNvSpPr txBox="1"/>
          <p:nvPr/>
        </p:nvSpPr>
        <p:spPr>
          <a:xfrm>
            <a:off x="5302008" y="3249349"/>
            <a:ext cx="3006689" cy="261610"/>
          </a:xfrm>
          <a:prstGeom prst="rect">
            <a:avLst/>
          </a:prstGeom>
          <a:noFill/>
          <a:ln>
            <a:noFill/>
          </a:ln>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ઈંગ્લિશ લેંગ્વેજ આર્ટ્સ-સ્પ્રિંગ 2025 </a:t>
            </a:r>
            <a:endParaRPr lang="es-AR" sz="1100" b="1"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3573499" y="3744005"/>
            <a:ext cx="6007036" cy="2754600"/>
          </a:xfrm>
          <a:prstGeom prst="rect">
            <a:avLst/>
          </a:prstGeom>
          <a:solidFill>
            <a:srgbClr val="F9F9F9"/>
          </a:solidFill>
          <a:ln>
            <a:noFill/>
          </a:ln>
        </p:spPr>
        <p:txBody>
          <a:bodyPr wrap="square" rtlCol="0">
            <a:spAutoFit/>
          </a:bodyPr>
          <a:lstStyle/>
          <a:p>
            <a:r>
              <a:rPr lang="en-US" sz="1000" dirty="0"/>
              <a:t>નીચે તમારા બાળકના વર્ષ 2025 MCAS વૈકલ્પિક મૂલ્યાંકન (MCAS-Alt)ના પરિણામો છે. તમામ વિદ્યાર્થીઓએ ફેડરલ રીતે ફરજિયાત રાજ્યવ્યાપી મૂલ્યાંકનમાં ભાગ લેવો જરૂરી છે, અથવાતો પ્રમાણભૂત MCAS પરીક્ષણો આપીને અથવા પાત્રતા આવશ્યકતાને પૂરી કરતા સૌથી નોંધપાત્ર વિકલાંગતા ધરાવતા વિદ્યાર્થીઓ માટે MCAS વૈકલ્પિક મૂલ્યાંકન(MCAS-Alt) માં ભાગ લઈને. તમારા બાળકની શાળાએ ગયા સ્પ્રિંગ(વસંત)માં તેમના IEP દ્વારા નિર્ધારિત રીતે તેમનું MCAS-Alt સબમિટ કર્યું હતું.</a:t>
            </a:r>
            <a:endParaRPr lang="en-US" sz="1000" dirty="0">
              <a:solidFill>
                <a:schemeClr val="bg2">
                  <a:lumMod val="25000"/>
                </a:schemeClr>
              </a:solidFill>
              <a:latin typeface="Arial" panose="020B0604020202020204" pitchFamily="34" charset="0"/>
              <a:cs typeface="Arial" panose="020B0604020202020204" pitchFamily="34" charset="0"/>
            </a:endParaRPr>
          </a:p>
          <a:p>
            <a:r>
              <a:rPr lang="en-US" sz="1000" dirty="0"/>
              <a:t>MCAS-Alt એ તમારા બાળકના વૈકલ્પિક શૈક્ષણિક સિદ્ધિ ધોરણોની સિદ્ધિના સ્તરનો રેકોર્ડ છે. MCAS-Alt સબમિટ કરવામાં આવે તે પહેલાં તમારા બાળકની શાળાએ તમને તમારા બાળકના MCAS-Alt મૂલ્યાંકનની સમીક્ષા કરવા માટે આમંત્રિત કરવાની જરૂર હતી. જો તમને પરિણામો વિશે કોઈ પ્રશ્નો હોય તો કૃપા કરીને વૈકલ્પિક સિદ્ધિ ધોરણો અને તમારા બાળકના પ્રદર્શનની ચર્ચા કરવા માટે તમારા બાળકના શિક્ષક(કો) સાથે મુલાકાત કરો. પ્રાથમિક અને માધ્યમિક શિક્ષણ વિભાગ (DESE) બધા વિદ્યાર્થીઓને પડકારજનક અપેક્ષાઓ હોય તે સુનિશ્ચિત કરવા માટે તમારી શાળા દ્વારા કરવામાં આવેલા પ્રયાસોને સ્વીકારવા માંગે છે.</a:t>
            </a: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200" dirty="0">
                <a:solidFill>
                  <a:schemeClr val="bg2">
                    <a:lumMod val="25000"/>
                  </a:schemeClr>
                </a:solidFill>
                <a:latin typeface="Arial" panose="020B0604020202020204" pitchFamily="34" charset="0"/>
                <a:cs typeface="Arial" panose="020B0604020202020204" pitchFamily="34" charset="0"/>
              </a:rPr>
              <a:t>ઈંગ્લિશ લેંગ્વેજ આર્ટ્સ</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en-US" sz="1100" dirty="0">
                <a:solidFill>
                  <a:schemeClr val="bg2">
                    <a:lumMod val="25000"/>
                  </a:schemeClr>
                </a:solidFill>
                <a:latin typeface="Arial" panose="020B0604020202020204" pitchFamily="34" charset="0"/>
                <a:cs typeface="Arial" panose="020B0604020202020204" pitchFamily="34" charset="0"/>
              </a:rPr>
              <a:t>પ્રોગ્રેસિંગ</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1972812" cy="1099334"/>
          </a:xfrm>
        </p:spPr>
        <p:txBody>
          <a:bodyPr>
            <a:normAutofit/>
          </a:bodyPr>
          <a:lstStyle/>
          <a:p>
            <a:r>
              <a:rPr lang="en-US" sz="3400" dirty="0">
                <a:solidFill>
                  <a:srgbClr val="1A4785"/>
                </a:solidFill>
                <a:latin typeface="Aptos" panose="020B0004020202020204" pitchFamily="34" charset="0"/>
                <a:ea typeface="Open Sans Light" pitchFamily="2" charset="0"/>
                <a:cs typeface="Open Sans Light" pitchFamily="2" charset="0"/>
              </a:rPr>
              <a:t> MCAS-Alt પરીક્ષાના પરિણામો જોવાઃસિદ્ધિનું સ્તર </a:t>
            </a:r>
            <a:endParaRPr lang="en-US" sz="3400" dirty="0"/>
          </a:p>
        </p:txBody>
      </p:sp>
      <p:pic>
        <p:nvPicPr>
          <p:cNvPr id="7" name="Picture 6" descr="પસંદ કરેલા ડેમો વિદ્યાર્થી માટે ટેસ્ટ રિઝલ્ટ વ્યુ દર્શાવતો એક સ્ક્રીનશોટ કે જેમાં તેમનું અચીવમેન્ટ લેવલ (સિદ્ધિનું સ્તર/ગ્રેડ) અને તેનું વર્ણન   દર્શાવવામાં આવ્યા છે."/>
          <p:cNvPicPr>
            <a:picLocks noChangeAspect="1"/>
          </p:cNvPicPr>
          <p:nvPr/>
        </p:nvPicPr>
        <p:blipFill>
          <a:blip r:embed="rId2" cstate="print"/>
          <a:stretch>
            <a:fillRect/>
          </a:stretch>
        </p:blipFill>
        <p:spPr>
          <a:xfrm>
            <a:off x="3602312" y="860214"/>
            <a:ext cx="6557687" cy="5765655"/>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p:cNvSpPr txBox="1"/>
          <p:nvPr/>
        </p:nvSpPr>
        <p:spPr>
          <a:xfrm>
            <a:off x="5400825" y="1105060"/>
            <a:ext cx="1969732" cy="430887"/>
          </a:xfrm>
          <a:prstGeom prst="rect">
            <a:avLst/>
          </a:prstGeom>
          <a:noFill/>
          <a:ln>
            <a:noFill/>
          </a:ln>
        </p:spPr>
        <p:txBody>
          <a:bodyPr wrap="square" rtlCol="0">
            <a:spAutoFit/>
          </a:bodyPr>
          <a:lstStyle/>
          <a:p>
            <a:r>
              <a:rPr lang="en-US" sz="1100" dirty="0"/>
              <a:t>પ્રાથમિક અને </a:t>
            </a:r>
            <a:br>
              <a:rPr lang="en-US" sz="1100" dirty="0"/>
            </a:br>
            <a:r>
              <a:rPr lang="en-US" sz="1100" dirty="0"/>
              <a:t>માધ્યમિક શિક્ષણ વિભાગ</a:t>
            </a:r>
            <a:endParaRPr lang="es-AR" sz="1100" dirty="0"/>
          </a:p>
        </p:txBody>
      </p:sp>
      <p:sp>
        <p:nvSpPr>
          <p:cNvPr id="9" name="TextBox 8"/>
          <p:cNvSpPr txBox="1"/>
          <p:nvPr/>
        </p:nvSpPr>
        <p:spPr>
          <a:xfrm>
            <a:off x="3868385" y="1756357"/>
            <a:ext cx="6291614" cy="461665"/>
          </a:xfrm>
          <a:prstGeom prst="rect">
            <a:avLst/>
          </a:prstGeom>
          <a:solidFill>
            <a:srgbClr val="F9F9F9"/>
          </a:solidFill>
          <a:ln>
            <a:noFill/>
          </a:ln>
        </p:spPr>
        <p:txBody>
          <a:bodyPr wrap="square" rtlCol="0">
            <a:spAutoFit/>
          </a:bodyPr>
          <a:lstStyle/>
          <a:p>
            <a:r>
              <a:rPr lang="en-US" baseline="-25000" dirty="0"/>
              <a:t>તમારા વિદ્યાર્થીએ મેસેચ્યુસેટ્સ કોમ્પ્રીહેન્સિવ એસેસમેન્ટ સિસ્ટમ - અલ્ટરનેટ (MCAS-Alt) ઈંગ્લિશ લેંગ્વેજ આર્સ્ટ્સ એસેસમેન્ટમાં કેવું પ્રદર્શન કર્યું?</a:t>
            </a:r>
            <a:endParaRPr lang="en-US" b="0" i="0" u="none" strike="noStrike" baseline="-25000" dirty="0">
              <a:solidFill>
                <a:srgbClr val="000000"/>
              </a:solidFill>
              <a:latin typeface="Arial" panose="020B0604020202020204" pitchFamily="34" charset="0"/>
            </a:endParaRPr>
          </a:p>
        </p:txBody>
      </p:sp>
      <p:sp>
        <p:nvSpPr>
          <p:cNvPr id="10" name="TextBox 9"/>
          <p:cNvSpPr txBox="1"/>
          <p:nvPr/>
        </p:nvSpPr>
        <p:spPr>
          <a:xfrm>
            <a:off x="3728686" y="2302629"/>
            <a:ext cx="1505100" cy="276999"/>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સિદ્ધ લેવલ</a:t>
            </a:r>
          </a:p>
        </p:txBody>
      </p:sp>
      <p:sp>
        <p:nvSpPr>
          <p:cNvPr id="3" name="Rounded Rectangular Callout 11"/>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અહીં તમે તમારા વિદ્યાર્થીનું સિદ્ધિ સ્તર જોઈ શકો છો, જે તમને દર્શાવે છે કે તેમણે પરીક્ષામાં  કેવું પ્રદર્શન કર્યું છે. આ ઉદાહરણમાં, વિદ્યાર્થીનું સિદ્ધિ સ્તર પ્રગતિશીલ છે.</a:t>
            </a:r>
            <a:endParaRPr lang="en-US" sz="1400" dirty="0">
              <a:latin typeface="Aptos" panose="020B0004020202020204" pitchFamily="34" charset="0"/>
            </a:endParaRPr>
          </a:p>
        </p:txBody>
      </p:sp>
      <p:sp>
        <p:nvSpPr>
          <p:cNvPr id="12" name="TextBox 11"/>
          <p:cNvSpPr txBox="1"/>
          <p:nvPr/>
        </p:nvSpPr>
        <p:spPr>
          <a:xfrm>
            <a:off x="6205666" y="2302629"/>
            <a:ext cx="1505100" cy="276999"/>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વર્ણન</a:t>
            </a:r>
          </a:p>
        </p:txBody>
      </p:sp>
      <p:sp>
        <p:nvSpPr>
          <p:cNvPr id="14" name="TextBox 13"/>
          <p:cNvSpPr txBox="1"/>
          <p:nvPr/>
        </p:nvSpPr>
        <p:spPr>
          <a:xfrm>
            <a:off x="3707843" y="2774818"/>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પ્રોગ્રેસિંગ</a:t>
            </a:r>
          </a:p>
        </p:txBody>
      </p:sp>
      <p:sp>
        <p:nvSpPr>
          <p:cNvPr id="18" name="TextBox 17"/>
          <p:cNvSpPr txBox="1"/>
          <p:nvPr/>
        </p:nvSpPr>
        <p:spPr>
          <a:xfrm>
            <a:off x="6205666" y="2810190"/>
            <a:ext cx="3662234" cy="892552"/>
          </a:xfrm>
          <a:prstGeom prst="rect">
            <a:avLst/>
          </a:prstGeom>
          <a:solidFill>
            <a:srgbClr val="F9F9F9"/>
          </a:solidFill>
        </p:spPr>
        <p:txBody>
          <a:bodyPr wrap="square" rtlCol="0">
            <a:spAutoFit/>
          </a:bodyPr>
          <a:lstStyle/>
          <a:p>
            <a:r>
              <a:rPr lang="en-US" sz="1200" baseline="-25000" dirty="0"/>
              <a:t>આ લેવલના વિદ્યાર્થીએ મેસેચ્યુસેટ્સ અભ્યાસક્રમ માળખામાં સમાવેશ ધરાવતા પસંદ કરેલા શિક્ષણ ધોરણો અને મુખ્ય જ્ઞાન </a:t>
            </a:r>
            <a:r>
              <a:rPr lang="en-US" sz="1200" b="1" baseline="-25000" dirty="0"/>
              <a:t>વિષયોની ગ્રેડ-લેવલની અપેક્ષા કરતાં આંશિક સમજ દર્શાવી હતી. આ લેવલના વિદ્યાર્થીઓ સતત નવા જ્ઞાન, કુશળતા અને ખ્યાલો શીખી રહ્યા છે. વિદ્યાર્થીઓને ન્યૂનતમ પ્રોત્સાહન અને સહાયની જરૂર હોય છે અને તેમનું પર્ફોમન્સ મૂળભૂત રીતે સચોટ હોય </a:t>
            </a:r>
            <a:r>
              <a:rPr lang="en-US" sz="1200" b="1" baseline="-25000" dirty="0" err="1"/>
              <a:t>છે</a:t>
            </a:r>
            <a:r>
              <a:rPr lang="en-US" sz="1200" b="1" baseline="-25000" dirty="0"/>
              <a:t>.</a:t>
            </a:r>
          </a:p>
          <a:p>
            <a:endParaRPr lang="es-AR" sz="1200" dirty="0">
              <a:latin typeface="Arial" panose="020B0604020202020204" pitchFamily="34" charset="0"/>
              <a:cs typeface="Arial" panose="020B0604020202020204" pitchFamily="34" charset="0"/>
            </a:endParaRPr>
          </a:p>
        </p:txBody>
      </p:sp>
      <p:sp>
        <p:nvSpPr>
          <p:cNvPr id="15" name="TextBox 14"/>
          <p:cNvSpPr txBox="1"/>
          <p:nvPr/>
        </p:nvSpPr>
        <p:spPr>
          <a:xfrm>
            <a:off x="3707843" y="3897599"/>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ઈમર્જીંગ</a:t>
            </a:r>
          </a:p>
        </p:txBody>
      </p:sp>
      <p:sp>
        <p:nvSpPr>
          <p:cNvPr id="19" name="TextBox 18"/>
          <p:cNvSpPr txBox="1"/>
          <p:nvPr/>
        </p:nvSpPr>
        <p:spPr>
          <a:xfrm>
            <a:off x="6205666" y="3949989"/>
            <a:ext cx="3662234" cy="907941"/>
          </a:xfrm>
          <a:prstGeom prst="rect">
            <a:avLst/>
          </a:prstGeom>
          <a:solidFill>
            <a:srgbClr val="F9F9F9"/>
          </a:solidFill>
        </p:spPr>
        <p:txBody>
          <a:bodyPr wrap="square" rtlCol="0">
            <a:spAutoFit/>
          </a:bodyPr>
          <a:lstStyle/>
          <a:p>
            <a:r>
              <a:rPr lang="en-US" sz="900" dirty="0"/>
              <a:t>આ સ્તરના વિદ્યાર્થીએ મેસેચ્યુસેટ્સ અભ્યાસક્રમ માળખામાં સમાવિષ્ટ મર્યાદિત સંખ્યામાં શિક્ષણ ધોરણો અને મુખ્ય જ્ઞાન </a:t>
            </a:r>
            <a:r>
              <a:rPr lang="en-US" sz="900" b="1" dirty="0"/>
              <a:t>વિષયોની ગ્રેડ-લેવલની અપેક્ષા કરતાં ઓછી સરળ સમજણ દર્શાવી. આ સ્તરના વિદ્યાર્થીઓને વારંવાર પ્રોત્સાહન અને સહાયની જરૂર પડે છે, અને તેમનું પ્રદર્શન મર્યાદિત અને અસંગત </a:t>
            </a:r>
            <a:r>
              <a:rPr lang="en-US" sz="900" b="1" dirty="0" err="1"/>
              <a:t>છે</a:t>
            </a:r>
            <a:r>
              <a:rPr lang="en-US" sz="900" b="1" dirty="0"/>
              <a:t>.</a:t>
            </a:r>
          </a:p>
          <a:p>
            <a:endParaRPr lang="en-US" sz="900" b="1" dirty="0">
              <a:latin typeface="Arial" panose="020B0604020202020204" pitchFamily="34" charset="0"/>
              <a:cs typeface="Arial" panose="020B0604020202020204" pitchFamily="34" charset="0"/>
            </a:endParaRPr>
          </a:p>
          <a:p>
            <a:endParaRPr lang="es-AR" sz="800" dirty="0">
              <a:latin typeface="Arial" panose="020B0604020202020204" pitchFamily="34" charset="0"/>
              <a:cs typeface="Arial" panose="020B0604020202020204" pitchFamily="34" charset="0"/>
            </a:endParaRPr>
          </a:p>
        </p:txBody>
      </p:sp>
      <p:sp>
        <p:nvSpPr>
          <p:cNvPr id="16" name="TextBox 15"/>
          <p:cNvSpPr txBox="1"/>
          <p:nvPr/>
        </p:nvSpPr>
        <p:spPr>
          <a:xfrm>
            <a:off x="3707843" y="5020380"/>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જાગૃત્તિ</a:t>
            </a:r>
          </a:p>
        </p:txBody>
      </p:sp>
      <p:sp>
        <p:nvSpPr>
          <p:cNvPr id="20" name="TextBox 19"/>
          <p:cNvSpPr txBox="1"/>
          <p:nvPr/>
        </p:nvSpPr>
        <p:spPr>
          <a:xfrm>
            <a:off x="6205666" y="5089788"/>
            <a:ext cx="3662234" cy="769441"/>
          </a:xfrm>
          <a:prstGeom prst="rect">
            <a:avLst/>
          </a:prstGeom>
          <a:solidFill>
            <a:srgbClr val="F9F9F9"/>
          </a:solidFill>
        </p:spPr>
        <p:txBody>
          <a:bodyPr wrap="square" rtlCol="0">
            <a:spAutoFit/>
          </a:bodyPr>
          <a:lstStyle/>
          <a:p>
            <a:r>
              <a:rPr lang="en-US" sz="1200" baseline="-25000" dirty="0"/>
              <a:t>આ લેવલના વિદ્યાર્થીએ મેસેચ્યુસેટ્સ અભ્યાસક્રમ માળખામાં સમાવિષ્ટ શિક્ષણ ધોરણો અને મુખ્ય જ્ઞાન </a:t>
            </a:r>
            <a:r>
              <a:rPr lang="en-US" sz="1200" b="1" baseline="-25000" dirty="0"/>
              <a:t>વિષયોની ખૂબ ઓછી સમજ દર્શાવી હતી. આ લેવલના વિદ્યાર્થીઓને વ્યાપક પ્રોત્સાહન અને સહાયની જરૂર હોય છે, અને તેમનું પ્રદર્શન મોટે ભાગે અચોક્કસ હોય </a:t>
            </a:r>
            <a:r>
              <a:rPr lang="en-US" sz="1200" b="1" baseline="-25000" dirty="0" err="1"/>
              <a:t>છે</a:t>
            </a:r>
            <a:r>
              <a:rPr lang="en-US" sz="1200" b="1" baseline="-25000" dirty="0"/>
              <a:t>.</a:t>
            </a:r>
          </a:p>
          <a:p>
            <a:endParaRPr lang="es-AR" sz="1200" dirty="0">
              <a:latin typeface="Arial" panose="020B0604020202020204" pitchFamily="34" charset="0"/>
              <a:cs typeface="Arial" panose="020B0604020202020204" pitchFamily="34" charset="0"/>
            </a:endParaRPr>
          </a:p>
        </p:txBody>
      </p:sp>
      <p:sp>
        <p:nvSpPr>
          <p:cNvPr id="17" name="TextBox 16"/>
          <p:cNvSpPr txBox="1"/>
          <p:nvPr/>
        </p:nvSpPr>
        <p:spPr>
          <a:xfrm>
            <a:off x="3707843" y="6030622"/>
            <a:ext cx="1505100" cy="276999"/>
          </a:xfrm>
          <a:prstGeom prst="rect">
            <a:avLst/>
          </a:prstGeom>
          <a:solidFill>
            <a:srgbClr val="F9F9F9"/>
          </a:solidFill>
          <a:ln>
            <a:noFill/>
          </a:ln>
        </p:spPr>
        <p:txBody>
          <a:bodyPr wrap="square" rtlCol="0">
            <a:spAutoFit/>
          </a:bodyPr>
          <a:lstStyle/>
          <a:p>
            <a:r>
              <a:rPr lang="en-US" b="1" baseline="-25000" dirty="0">
                <a:solidFill>
                  <a:schemeClr val="tx1">
                    <a:lumMod val="75000"/>
                    <a:lumOff val="25000"/>
                  </a:schemeClr>
                </a:solidFill>
                <a:latin typeface="Arial" panose="020B0604020202020204" pitchFamily="34" charset="0"/>
              </a:rPr>
              <a:t>અપૂરતા</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1" name="TextBox 20"/>
          <p:cNvSpPr txBox="1"/>
          <p:nvPr/>
        </p:nvSpPr>
        <p:spPr>
          <a:xfrm>
            <a:off x="6205666" y="6088933"/>
            <a:ext cx="3662234" cy="369332"/>
          </a:xfrm>
          <a:prstGeom prst="rect">
            <a:avLst/>
          </a:prstGeom>
          <a:solidFill>
            <a:srgbClr val="F9F9F9"/>
          </a:solidFill>
        </p:spPr>
        <p:txBody>
          <a:bodyPr wrap="square" rtlCol="0">
            <a:spAutoFit/>
          </a:bodyPr>
          <a:lstStyle/>
          <a:p>
            <a:r>
              <a:rPr lang="en-US" sz="900" dirty="0"/>
              <a:t>વિષયમાં સિદ્ધિનું લેવલ નક્કી કરવા માટે </a:t>
            </a:r>
            <a:r>
              <a:rPr lang="en-US" sz="900" b="1" dirty="0"/>
              <a:t>પૂરતા પુરાવા અને માહિતીનો સમાવેશ કરવામાં આવ્યો ન હતો.</a:t>
            </a:r>
            <a:endParaRPr lang="en-US" sz="850" dirty="0">
              <a:latin typeface="Arial" panose="020B0604020202020204" pitchFamily="34" charset="0"/>
              <a:cs typeface="Arial" panose="020B0604020202020204" pitchFamily="34" charset="0"/>
            </a:endParaRPr>
          </a:p>
        </p:txBody>
      </p:sp>
      <p:sp>
        <p:nvSpPr>
          <p:cNvPr id="13" name="Rounded Rectangular Callout 9"/>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latin typeface="Aptos" panose="020B0004020202020204" pitchFamily="34" charset="0"/>
              </a:rPr>
              <a:t>સીધા તમારા બ્રાઉઝરમાંથી </a:t>
            </a:r>
            <a:r>
              <a:rPr lang="en-IN" sz="1400" dirty="0">
                <a:latin typeface="Aptos" panose="020B0004020202020204" pitchFamily="34" charset="0"/>
              </a:rPr>
              <a:t>MCAS </a:t>
            </a:r>
            <a:r>
              <a:rPr lang="en-US" sz="1400" dirty="0">
                <a:latin typeface="Aptos" panose="020B0004020202020204" pitchFamily="34" charset="0"/>
              </a:rPr>
              <a:t>ફેમિલી પોર્ટલના પેજ પ્રિન્ટ કરો.</a:t>
            </a:r>
          </a:p>
        </p:txBody>
      </p:sp>
      <p:sp>
        <p:nvSpPr>
          <p:cNvPr id="11"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21801" y="149293"/>
            <a:ext cx="11947461" cy="1081629"/>
          </a:xfrm>
        </p:spPr>
        <p:txBody>
          <a:bodyPr>
            <a:normAutofit/>
          </a:bodyPr>
          <a:lstStyle/>
          <a:p>
            <a:r>
              <a:rPr lang="en-US" sz="2800" dirty="0">
                <a:solidFill>
                  <a:srgbClr val="1A4785"/>
                </a:solidFill>
                <a:latin typeface="Aptos" panose="020B0004020202020204" pitchFamily="34" charset="0"/>
                <a:ea typeface="Open Sans Light" pitchFamily="2" charset="0"/>
                <a:cs typeface="Open Sans Light" pitchFamily="2" charset="0"/>
              </a:rPr>
              <a:t>MCAS-Alt પરીક્ષાના પરિણામો જોવાઃ રિપોર્ટિંગ શ્રેણી</a:t>
            </a:r>
            <a:endParaRPr lang="en-US" sz="2800" dirty="0"/>
          </a:p>
        </p:txBody>
      </p:sp>
      <p:pic>
        <p:nvPicPr>
          <p:cNvPr id="7" name="Picture 6" descr="પસંદ કરેલા ડેમો વિદ્યાર્થી માટે ટેસ્ટ રિઝલ્ટ વ્યુ દર્શાવતો સ્ક્રીનશોટ કે જેમાં રિપોર્ટિંગ કેટેગરી પ્રમાણે તેનું પર્ફોમન્સ દર્શાવવામાં આવ્યો છે."/>
          <p:cNvPicPr>
            <a:picLocks noChangeAspect="1"/>
          </p:cNvPicPr>
          <p:nvPr/>
        </p:nvPicPr>
        <p:blipFill>
          <a:blip r:embed="rId2" cstate="print"/>
          <a:stretch>
            <a:fillRect/>
          </a:stretch>
        </p:blipFill>
        <p:spPr>
          <a:xfrm>
            <a:off x="3903444" y="1350007"/>
            <a:ext cx="7783248" cy="4418615"/>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p:cNvSpPr txBox="1"/>
          <p:nvPr/>
        </p:nvSpPr>
        <p:spPr>
          <a:xfrm>
            <a:off x="6035124" y="1659681"/>
            <a:ext cx="1969732" cy="338554"/>
          </a:xfrm>
          <a:prstGeom prst="rect">
            <a:avLst/>
          </a:prstGeom>
          <a:noFill/>
          <a:ln>
            <a:noFill/>
          </a:ln>
        </p:spPr>
        <p:txBody>
          <a:bodyPr wrap="square" rtlCol="0">
            <a:spAutoFit/>
          </a:bodyPr>
          <a:lstStyle/>
          <a:p>
            <a:r>
              <a:rPr lang="en-US" sz="800" dirty="0"/>
              <a:t>પ્રાથમિક અને </a:t>
            </a:r>
            <a:br>
              <a:rPr lang="en-US" sz="800" dirty="0"/>
            </a:br>
            <a:r>
              <a:rPr lang="en-US" sz="800" dirty="0"/>
              <a:t>માધ્યમિક શિક્ષણ વિભાગ</a:t>
            </a:r>
            <a:endParaRPr lang="es-AR" sz="800" dirty="0"/>
          </a:p>
        </p:txBody>
      </p:sp>
      <p:sp>
        <p:nvSpPr>
          <p:cNvPr id="9" name="TextBox 8"/>
          <p:cNvSpPr txBox="1"/>
          <p:nvPr/>
        </p:nvSpPr>
        <p:spPr>
          <a:xfrm>
            <a:off x="4189061" y="2274440"/>
            <a:ext cx="4532232" cy="338554"/>
          </a:xfrm>
          <a:prstGeom prst="rect">
            <a:avLst/>
          </a:prstGeom>
          <a:solidFill>
            <a:srgbClr val="F9F9F9"/>
          </a:solidFill>
          <a:ln>
            <a:noFill/>
          </a:ln>
        </p:spPr>
        <p:txBody>
          <a:bodyPr wrap="square" rtlCol="0">
            <a:spAutoFit/>
          </a:bodyPr>
          <a:lstStyle/>
          <a:p>
            <a:r>
              <a:rPr lang="en-US" sz="2400" b="1" baseline="-25000" dirty="0"/>
              <a:t>રિપોર્ટીંગ કેટેગરી દ્વારા પર્ફોમન્સ</a:t>
            </a:r>
            <a:endParaRPr lang="en-US" sz="2400" b="0" i="0" u="none" strike="noStrike" baseline="-25000" dirty="0">
              <a:solidFill>
                <a:srgbClr val="000000"/>
              </a:solidFill>
              <a:latin typeface="Arial" panose="020B0604020202020204" pitchFamily="34" charset="0"/>
            </a:endParaRPr>
          </a:p>
        </p:txBody>
      </p:sp>
      <p:sp>
        <p:nvSpPr>
          <p:cNvPr id="11" name="TextBox 10"/>
          <p:cNvSpPr txBox="1"/>
          <p:nvPr/>
        </p:nvSpPr>
        <p:spPr>
          <a:xfrm>
            <a:off x="4036661" y="2655879"/>
            <a:ext cx="7520339" cy="461665"/>
          </a:xfrm>
          <a:prstGeom prst="rect">
            <a:avLst/>
          </a:prstGeom>
          <a:solidFill>
            <a:srgbClr val="F9F9F9"/>
          </a:solidFill>
          <a:ln>
            <a:noFill/>
          </a:ln>
        </p:spPr>
        <p:txBody>
          <a:bodyPr wrap="square" rtlCol="0">
            <a:spAutoFit/>
          </a:bodyPr>
          <a:lstStyle/>
          <a:p>
            <a:r>
              <a:rPr lang="en-US" baseline="-25000" dirty="0"/>
              <a:t>દર્શાવેલ દરેક ક્ષેત્રમાં MCAS-Alt સ્કોર કરવામાં આવ્યો હતો. એકંદર સિદ્ધિ લેવલ આપવા માટે જટિલતાના સ્તર, કૌશલ્ય અને ખ્યાલોનું પ્રદર્શન (ચોકસાઈ) અને સ્વતંત્રતા માટેના સ્કોર્સને જોડવામાં આવ્યા હતા.</a:t>
            </a:r>
            <a:endParaRPr lang="en-US" b="0" i="0" u="none" strike="noStrike" baseline="-25000" dirty="0">
              <a:solidFill>
                <a:schemeClr val="bg2">
                  <a:lumMod val="25000"/>
                </a:schemeClr>
              </a:solidFill>
              <a:latin typeface="Arial" panose="020B0604020202020204" pitchFamily="34" charset="0"/>
            </a:endParaRPr>
          </a:p>
        </p:txBody>
      </p:sp>
      <p:sp>
        <p:nvSpPr>
          <p:cNvPr id="19" name="TextBox 18"/>
          <p:cNvSpPr txBox="1"/>
          <p:nvPr/>
        </p:nvSpPr>
        <p:spPr>
          <a:xfrm>
            <a:off x="4260674" y="3407705"/>
            <a:ext cx="1031370" cy="461665"/>
          </a:xfrm>
          <a:prstGeom prst="rect">
            <a:avLst/>
          </a:prstGeom>
          <a:solidFill>
            <a:srgbClr val="EEEEEE"/>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રિપોર્ટીંગ કેટેગરી</a:t>
            </a:r>
          </a:p>
        </p:txBody>
      </p:sp>
      <p:sp>
        <p:nvSpPr>
          <p:cNvPr id="3" name="Rounded Rectangular Callout 11"/>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ચોક્કસ રિપોર્ટિંગ કેટેગરી અથવા વિષય અંતર્ગત શીખવાના ક્ષેત્રોમાં તમારા વિદ્યાર્થીએ કેવું પ્રદર્શન કર્યું છે તે જુઓ.</a:t>
            </a:r>
          </a:p>
        </p:txBody>
      </p:sp>
      <p:sp>
        <p:nvSpPr>
          <p:cNvPr id="12" name="TextBox 11"/>
          <p:cNvSpPr txBox="1"/>
          <p:nvPr/>
        </p:nvSpPr>
        <p:spPr>
          <a:xfrm>
            <a:off x="5585330" y="3407705"/>
            <a:ext cx="1031370" cy="420628"/>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જટિલતાના લેવલ</a:t>
            </a:r>
          </a:p>
        </p:txBody>
      </p:sp>
      <p:sp>
        <p:nvSpPr>
          <p:cNvPr id="15" name="TextBox 14"/>
          <p:cNvSpPr txBox="1"/>
          <p:nvPr/>
        </p:nvSpPr>
        <p:spPr>
          <a:xfrm>
            <a:off x="6909986" y="3407705"/>
            <a:ext cx="1256114" cy="584775"/>
          </a:xfrm>
          <a:prstGeom prst="rect">
            <a:avLst/>
          </a:prstGeom>
          <a:solidFill>
            <a:srgbClr val="EEEEEE"/>
          </a:solidFill>
          <a:ln>
            <a:noFill/>
          </a:ln>
        </p:spPr>
        <p:txBody>
          <a:bodyPr wrap="square" rtlCol="0">
            <a:spAutoFit/>
          </a:bodyPr>
          <a:lstStyle/>
          <a:p>
            <a:r>
              <a:rPr lang="en-US" sz="1600" baseline="-25000" dirty="0"/>
              <a:t>સ્કીલ્સ અને </a:t>
            </a:r>
            <a:r>
              <a:rPr lang="en-US" sz="1600" baseline="-25000" dirty="0" err="1"/>
              <a:t>સિદ્ધાંતનું</a:t>
            </a:r>
            <a:r>
              <a:rPr lang="en-US" sz="1600" baseline="-25000" dirty="0"/>
              <a:t> </a:t>
            </a:r>
            <a:r>
              <a:rPr lang="en-US" sz="1600" baseline="-25000" dirty="0" err="1"/>
              <a:t>નિર્દેશન</a:t>
            </a:r>
            <a:endParaRPr lang="en-US" sz="1600" baseline="-25000" dirty="0"/>
          </a:p>
          <a:p>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6" name="TextBox 15"/>
          <p:cNvSpPr txBox="1"/>
          <p:nvPr/>
        </p:nvSpPr>
        <p:spPr>
          <a:xfrm>
            <a:off x="8216900" y="3407705"/>
            <a:ext cx="1256114" cy="256480"/>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સ્વતંત્ર</a:t>
            </a:r>
          </a:p>
        </p:txBody>
      </p:sp>
      <p:sp>
        <p:nvSpPr>
          <p:cNvPr id="17" name="TextBox 16"/>
          <p:cNvSpPr txBox="1"/>
          <p:nvPr/>
        </p:nvSpPr>
        <p:spPr>
          <a:xfrm>
            <a:off x="9523814" y="3407705"/>
            <a:ext cx="966386"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સ્વ-મૂલ્યાંકન</a:t>
            </a:r>
            <a:endParaRPr lang="en-US" sz="1600" b="0" i="0" u="none" strike="noStrike" baseline="-25000" dirty="0">
              <a:solidFill>
                <a:schemeClr val="tx1">
                  <a:lumMod val="75000"/>
                  <a:lumOff val="25000"/>
                </a:schemeClr>
              </a:solidFill>
              <a:latin typeface="Arial" panose="020B0604020202020204" pitchFamily="34" charset="0"/>
            </a:endParaRPr>
          </a:p>
          <a:p>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8" name="TextBox 17"/>
          <p:cNvSpPr txBox="1"/>
          <p:nvPr/>
        </p:nvSpPr>
        <p:spPr>
          <a:xfrm>
            <a:off x="10449135" y="3407705"/>
            <a:ext cx="966386" cy="420628"/>
          </a:xfrm>
          <a:prstGeom prst="rect">
            <a:avLst/>
          </a:prstGeom>
          <a:solidFill>
            <a:srgbClr val="EEEEEE"/>
          </a:solidFill>
          <a:ln>
            <a:noFill/>
          </a:ln>
        </p:spPr>
        <p:txBody>
          <a:bodyPr wrap="square" rtlCol="0">
            <a:spAutoFit/>
          </a:bodyPr>
          <a:lstStyle/>
          <a:p>
            <a:r>
              <a:rPr lang="en-US" sz="1600" baseline="-25000" dirty="0"/>
              <a:t>જનરલાઈઝ્ડ પર્ફોમન્સ</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20" name="TextBox 19"/>
          <p:cNvSpPr txBox="1"/>
          <p:nvPr/>
        </p:nvSpPr>
        <p:spPr>
          <a:xfrm>
            <a:off x="4260674" y="4423416"/>
            <a:ext cx="1031370" cy="266740"/>
          </a:xfrm>
          <a:prstGeom prst="rect">
            <a:avLst/>
          </a:prstGeom>
          <a:solidFill>
            <a:srgbClr val="F9F9F9"/>
          </a:solidFill>
          <a:ln>
            <a:noFill/>
          </a:ln>
        </p:spPr>
        <p:txBody>
          <a:bodyPr wrap="square" rtlCol="0">
            <a:spAutoFit/>
          </a:bodyPr>
          <a:lstStyle/>
          <a:p>
            <a:r>
              <a:rPr lang="en-US" sz="1700" b="0" i="0" u="none" strike="noStrike" baseline="-25000" dirty="0">
                <a:solidFill>
                  <a:schemeClr val="tx1">
                    <a:lumMod val="75000"/>
                    <a:lumOff val="25000"/>
                  </a:schemeClr>
                </a:solidFill>
                <a:latin typeface="Arial" panose="020B0604020202020204" pitchFamily="34" charset="0"/>
              </a:rPr>
              <a:t>ભાષા</a:t>
            </a:r>
          </a:p>
        </p:txBody>
      </p:sp>
      <p:sp>
        <p:nvSpPr>
          <p:cNvPr id="21" name="TextBox 20"/>
          <p:cNvSpPr txBox="1"/>
          <p:nvPr/>
        </p:nvSpPr>
        <p:spPr>
          <a:xfrm>
            <a:off x="4260674" y="4829279"/>
            <a:ext cx="1031370" cy="266740"/>
          </a:xfrm>
          <a:prstGeom prst="rect">
            <a:avLst/>
          </a:prstGeom>
          <a:solidFill>
            <a:srgbClr val="F9F9F9"/>
          </a:solidFill>
          <a:ln>
            <a:noFill/>
          </a:ln>
        </p:spPr>
        <p:txBody>
          <a:bodyPr wrap="square" rtlCol="0">
            <a:spAutoFit/>
          </a:bodyPr>
          <a:lstStyle/>
          <a:p>
            <a:r>
              <a:rPr lang="en-US" sz="1700" b="0" i="0" u="none" strike="noStrike" baseline="-25000" dirty="0">
                <a:solidFill>
                  <a:schemeClr val="tx1">
                    <a:lumMod val="75000"/>
                    <a:lumOff val="25000"/>
                  </a:schemeClr>
                </a:solidFill>
                <a:latin typeface="Arial" panose="020B0604020202020204" pitchFamily="34" charset="0"/>
              </a:rPr>
              <a:t>વાંચન</a:t>
            </a:r>
          </a:p>
        </p:txBody>
      </p:sp>
      <p:sp>
        <p:nvSpPr>
          <p:cNvPr id="22" name="TextBox 21"/>
          <p:cNvSpPr txBox="1"/>
          <p:nvPr/>
        </p:nvSpPr>
        <p:spPr>
          <a:xfrm>
            <a:off x="4260674" y="5247842"/>
            <a:ext cx="1031370" cy="266740"/>
          </a:xfrm>
          <a:prstGeom prst="rect">
            <a:avLst/>
          </a:prstGeom>
          <a:solidFill>
            <a:srgbClr val="F9F9F9"/>
          </a:solidFill>
          <a:ln>
            <a:noFill/>
          </a:ln>
        </p:spPr>
        <p:txBody>
          <a:bodyPr wrap="square" rtlCol="0">
            <a:spAutoFit/>
          </a:bodyPr>
          <a:lstStyle/>
          <a:p>
            <a:r>
              <a:rPr lang="en-US" sz="1700" b="0" i="0" u="none" strike="noStrike" baseline="-25000" dirty="0">
                <a:solidFill>
                  <a:schemeClr val="tx1">
                    <a:lumMod val="75000"/>
                    <a:lumOff val="25000"/>
                  </a:schemeClr>
                </a:solidFill>
                <a:latin typeface="Arial" panose="020B0604020202020204" pitchFamily="34" charset="0"/>
              </a:rPr>
              <a:t>લેખન</a:t>
            </a:r>
          </a:p>
        </p:txBody>
      </p:sp>
      <p:sp>
        <p:nvSpPr>
          <p:cNvPr id="13"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8" y="42995"/>
            <a:ext cx="12088136" cy="819672"/>
          </a:xfrm>
        </p:spPr>
        <p:txBody>
          <a:bodyPr>
            <a:normAutofit/>
          </a:bodyPr>
          <a:lstStyle/>
          <a:p>
            <a:r>
              <a:rPr lang="en-IN" sz="3400" dirty="0">
                <a:solidFill>
                  <a:srgbClr val="1A4785"/>
                </a:solidFill>
                <a:latin typeface="Aptos" panose="020B0004020202020204" pitchFamily="34" charset="0"/>
              </a:rPr>
              <a:t>MCAS-Alt </a:t>
            </a:r>
            <a:r>
              <a:rPr lang="en-US" sz="3400" dirty="0">
                <a:solidFill>
                  <a:srgbClr val="1A4785"/>
                </a:solidFill>
                <a:latin typeface="Aptos" panose="020B0004020202020204" pitchFamily="34" charset="0"/>
              </a:rPr>
              <a:t>પરીક્ષાના પરિણામો જોવાઃ ગુણ મેળવવાના ક્ષેત્રો</a:t>
            </a:r>
            <a:endParaRPr lang="en-US" sz="3400" dirty="0"/>
          </a:p>
        </p:txBody>
      </p:sp>
      <p:pic>
        <p:nvPicPr>
          <p:cNvPr id="7" name="Picture 6" descr="MCAS-Alt એસેસમેન્)માટે સ્કોરિંગ એરિયા દર્શાવતો એક સ્ક્રીનશોટ કે જેમાં લેવલ ઓફ કોમ્પ્લેક્સિટી અને ડેમોન્સ્ટ્રેશન ઓફ સ્કિલ્સ એન્ડ કન્સેપ્ટ્સ દર્શાવવામાં આવ્યું છે."/>
          <p:cNvPicPr>
            <a:picLocks noChangeAspect="1"/>
          </p:cNvPicPr>
          <p:nvPr/>
        </p:nvPicPr>
        <p:blipFill>
          <a:blip r:embed="rId2" cstate="print"/>
          <a:stretch>
            <a:fillRect/>
          </a:stretch>
        </p:blipFill>
        <p:spPr>
          <a:xfrm>
            <a:off x="166544" y="932524"/>
            <a:ext cx="5929455" cy="3834026"/>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p:cNvSpPr txBox="1"/>
          <p:nvPr/>
        </p:nvSpPr>
        <p:spPr>
          <a:xfrm>
            <a:off x="1787399" y="1142919"/>
            <a:ext cx="1969732" cy="400110"/>
          </a:xfrm>
          <a:prstGeom prst="rect">
            <a:avLst/>
          </a:prstGeom>
          <a:noFill/>
          <a:ln>
            <a:noFill/>
          </a:ln>
        </p:spPr>
        <p:txBody>
          <a:bodyPr wrap="square" rtlCol="0">
            <a:spAutoFit/>
          </a:bodyPr>
          <a:lstStyle/>
          <a:p>
            <a:r>
              <a:rPr lang="en-US" sz="1000" dirty="0"/>
              <a:t>પ્રાથમિક અને </a:t>
            </a:r>
            <a:br>
              <a:rPr lang="en-US" sz="1000" dirty="0"/>
            </a:br>
            <a:r>
              <a:rPr lang="en-US" sz="1000" dirty="0"/>
              <a:t>માધ્યમિક શિક્ષણ વિભાગ</a:t>
            </a:r>
            <a:endParaRPr lang="es-AR" sz="1000" dirty="0"/>
          </a:p>
        </p:txBody>
      </p:sp>
      <p:sp>
        <p:nvSpPr>
          <p:cNvPr id="9" name="TextBox 8"/>
          <p:cNvSpPr txBox="1"/>
          <p:nvPr/>
        </p:nvSpPr>
        <p:spPr>
          <a:xfrm>
            <a:off x="397869" y="1634057"/>
            <a:ext cx="5393331" cy="276999"/>
          </a:xfrm>
          <a:prstGeom prst="rect">
            <a:avLst/>
          </a:prstGeom>
          <a:solidFill>
            <a:srgbClr val="F9F9F9"/>
          </a:solidFill>
          <a:ln>
            <a:noFill/>
          </a:ln>
        </p:spPr>
        <p:txBody>
          <a:bodyPr wrap="square" rtlCol="0" anchor="ctr" anchorCtr="0">
            <a:spAutoFit/>
          </a:bodyPr>
          <a:lstStyle/>
          <a:p>
            <a:r>
              <a:rPr lang="en-US" baseline="-25000" dirty="0"/>
              <a:t>તમારા બાળકના MCAS-Alt ને નીચેના સ્કોરિંગ ક્ષેત્રોમાં સ્કોર કરવામાં આવ્યો હતો:</a:t>
            </a:r>
            <a:endParaRPr lang="en-US" b="0" i="0" u="none" strike="noStrike" baseline="-25000" dirty="0">
              <a:solidFill>
                <a:schemeClr val="bg2">
                  <a:lumMod val="25000"/>
                </a:schemeClr>
              </a:solidFill>
              <a:latin typeface="Arial" panose="020B0604020202020204" pitchFamily="34" charset="0"/>
            </a:endParaRPr>
          </a:p>
        </p:txBody>
      </p:sp>
      <p:sp>
        <p:nvSpPr>
          <p:cNvPr id="3" name="Rounded Rectangular Callout 11"/>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ptos" panose="020B0004020202020204" pitchFamily="34" charset="0"/>
              </a:rPr>
              <a:t>MCAS-Alt મૂલ્યાંકન માટેના સ્કોરિંગ વિસ્તારોની વિગતવાર માહિતી જુઓ.</a:t>
            </a:r>
          </a:p>
        </p:txBody>
      </p:sp>
      <p:sp>
        <p:nvSpPr>
          <p:cNvPr id="11" name="TextBox 10"/>
          <p:cNvSpPr txBox="1"/>
          <p:nvPr/>
        </p:nvSpPr>
        <p:spPr>
          <a:xfrm>
            <a:off x="283480" y="1956105"/>
            <a:ext cx="5717270" cy="2723823"/>
          </a:xfrm>
          <a:prstGeom prst="rect">
            <a:avLst/>
          </a:prstGeom>
          <a:solidFill>
            <a:srgbClr val="F9F9F9"/>
          </a:solidFill>
        </p:spPr>
        <p:txBody>
          <a:bodyPr wrap="square" rtlCol="0" anchor="ctr" anchorCtr="0">
            <a:spAutoFit/>
          </a:bodyPr>
          <a:lstStyle/>
          <a:p>
            <a:r>
              <a:rPr lang="en-US" sz="900" b="1" dirty="0"/>
              <a:t>જટિલતાનું સ્તર — તમારા બાળકે દરેક વિષય (સ્ટ્રેન્ડ) માં શીખવાના ધોરણોને કેવી રીતે સંબોધ્યા</a:t>
            </a:r>
          </a:p>
          <a:p>
            <a:r>
              <a:rPr lang="en-US" sz="900" dirty="0"/>
              <a:t>5 - વિદ્યાર્થી આ સ્ટ્રેન્ડમાં ગ્રેડ-લેવલ અપેક્ષા પર અભ્યાસક્રમ માળખાના શિક્ષણ ધોરણોની વિશાળ ધોરણ (ત્રણ કે તેથી વધારે)નો સામનો કરે છે.</a:t>
            </a:r>
          </a:p>
          <a:p>
            <a:r>
              <a:rPr lang="en-US" sz="900" dirty="0"/>
              <a:t>4 - વિદ્યાર્થી આ સ્ટ્રેન્ડમાં ગ્રેડ-લેવલ અપેક્ષા પર અભ્યાસક્રમ માળખાના શિક્ષણ ધોરણો (એક કે બે)ના સાંકડા નમૂનાનો સામનો કરે છે.</a:t>
            </a:r>
          </a:p>
          <a:p>
            <a:r>
              <a:rPr lang="en-US" sz="900" dirty="0"/>
              <a:t>3 - વિદ્યાર્થી અભ્યાસક્રમ માળખાના શિક્ષણ ધોરણોનો સામનો કરે છે જે આ સ્ટ્રેન્ડમાં ગ્રેડ-લેવલ અપેક્ષાથી નીચે સંશોધિત કરવામાં આવ્યા છે.</a:t>
            </a:r>
          </a:p>
          <a:p>
            <a:r>
              <a:rPr lang="en-US" sz="900" dirty="0"/>
              <a:t>2 - આ સ્ટ્રેન્ડમાં અભ્યાસક્રમ માળખાના શિક્ષણ ધોરણો પર આધારિત સૂચના દરમિયાન વિદ્યાર્થી મુખ્યત્વે સામાજિક, મોટર અને સંદેશાવ્યવહાર 'ઍક્સેસ કૌશલ્યો' પર ધ્યાન આપે છે.</a:t>
            </a:r>
          </a:p>
          <a:p>
            <a:r>
              <a:rPr lang="en-US" sz="900" dirty="0"/>
              <a:t>1 - સ્ટ્રેન્ડ મૂલ્યાંકન માટે જરૂરી અભ્યાસક્રમ માળખાના શિક્ષણ ધોરણ(ણો)માં બહુ ઓછો અથવા કોઈ આધાર પ્રતિબિંબિત કરતો નથીઅથવા તેની સાથે મેળ ખાતો નથી.</a:t>
            </a:r>
          </a:p>
          <a:p>
            <a:endParaRPr lang="en-US" sz="900" dirty="0"/>
          </a:p>
          <a:p>
            <a:r>
              <a:rPr lang="en-US" sz="900" b="1" dirty="0"/>
              <a:t>કૌશલ્ય અને ખ્યાલોનું પ્રદર્શન — સચોટ (સાચા) પ્રતિભાવોની ટકાવારી</a:t>
            </a:r>
          </a:p>
          <a:p>
            <a:r>
              <a:rPr lang="en-US" sz="900" dirty="0"/>
              <a:t>4 - વિદ્યાર્થીનું પ્રદર્શન સચોટ છે અને આ સ્ટ્રેન્ડમાં સતત ઉચ્ચ ગુણવત્તાનું છે (76-100% સચોટ).</a:t>
            </a:r>
          </a:p>
          <a:p>
            <a:r>
              <a:rPr lang="en-US" sz="900" dirty="0"/>
              <a:t>3 - વિદ્યાર્થીનું પ્રદર્શન મોટે ભાગે સચોટ છે અને આ સ્ટ્રેન્ડમાં કેટલીક સમજણ દર્શાવે છે (51-75% સચોટ).</a:t>
            </a:r>
          </a:p>
          <a:p>
            <a:r>
              <a:rPr lang="en-US" sz="900" dirty="0"/>
              <a:t>2 - વિદ્યાર્થીનું પ્રદર્શન ચોકસાઈના સંદર્ભમાં મર્યાદિત અને અસંગત છે અને આ સ્ટ્રેન્ડમાં મર્યાદિત સમજણ દર્શાવે છે (26-50% સચોટ).</a:t>
            </a:r>
          </a:p>
          <a:p>
            <a:r>
              <a:rPr lang="en-US" sz="900" dirty="0"/>
              <a:t>1 - વિદ્યાર્થીનું પ્રદર્શન મુખ્યત્વે અચોક્કસ છે અને આ સ્ટ્રેન્ડમાં ન્યૂનતમ સમજણ દર્શાવે છે (0-25% સચોટ). M - સ્ટ્રેન્ડમાં સ્કોર નક્કી કરવા માટે અપૂરતી માહિતી છે.</a:t>
            </a:r>
          </a:p>
        </p:txBody>
      </p:sp>
      <p:pic>
        <p:nvPicPr>
          <p:cNvPr id="10" name="Picture 9" descr="A screenshot of the scoring areas for the MCAS-Alt assessment, showing Independence, Self Evaluation, and Generalized performance. "/>
          <p:cNvPicPr>
            <a:picLocks noChangeAspect="1"/>
          </p:cNvPicPr>
          <p:nvPr/>
        </p:nvPicPr>
        <p:blipFill>
          <a:blip r:embed="rId3" cstate="print"/>
          <a:stretch>
            <a:fillRect/>
          </a:stretch>
        </p:blipFill>
        <p:spPr>
          <a:xfrm>
            <a:off x="6204188" y="2849537"/>
            <a:ext cx="5826360" cy="3829861"/>
          </a:xfrm>
          <a:prstGeom prst="rect">
            <a:avLst/>
          </a:prstGeom>
        </p:spPr>
      </p:pic>
      <p:sp>
        <p:nvSpPr>
          <p:cNvPr id="12" name="TextBox 11"/>
          <p:cNvSpPr txBox="1"/>
          <p:nvPr/>
        </p:nvSpPr>
        <p:spPr>
          <a:xfrm>
            <a:off x="6225695" y="2917807"/>
            <a:ext cx="5635387" cy="3693319"/>
          </a:xfrm>
          <a:prstGeom prst="rect">
            <a:avLst/>
          </a:prstGeom>
          <a:solidFill>
            <a:srgbClr val="F9F9F9"/>
          </a:solidFill>
        </p:spPr>
        <p:txBody>
          <a:bodyPr wrap="square" rtlCol="0" anchor="ctr" anchorCtr="0">
            <a:spAutoFit/>
          </a:bodyPr>
          <a:lstStyle/>
          <a:p>
            <a:r>
              <a:rPr lang="en-US" sz="900" b="1" dirty="0"/>
              <a:t>સ્વતંત્રતા — તમારા બાળકને મળેલી સહાયતાની રકમ</a:t>
            </a:r>
          </a:p>
          <a:p>
            <a:r>
              <a:rPr lang="en-US" sz="900" dirty="0"/>
              <a:t>4- આ સ્ટ્રેન્ડમાં કુશળતા અને ખ્યાલો દર્શાવવા માટે વિદ્યાર્થીને ન્યૂનતમ મૌખિક, વિઝ્યુઅલ અને શારીરિક સહાયની જરૂર છે (76-100% સ્વતંત્ર).</a:t>
            </a:r>
          </a:p>
          <a:p>
            <a:r>
              <a:rPr lang="en-US" sz="900" dirty="0"/>
              <a:t>3 - આ સ્ટ્રેન્ડમાં કુશળતા અને ખ્યાલો દર્શાવવા માટે વિદ્યાર્થીને કેટલીક મૌખિક, વિઝ્યુઅલ અને શારીરિક સહાયની જરૂર છે (51-75% સ્વતંત્ર).</a:t>
            </a:r>
          </a:p>
          <a:p>
            <a:r>
              <a:rPr lang="en-US" sz="900" dirty="0"/>
              <a:t>2 - આ સ્ટ્રેન્ડમાં કુશળતા અને ખ્યાલો દર્શાવવા માટે વિદ્યાર્થીને વારંવાર મૌખિક, વિઝ્યુઅલ અને શારીરિક સહાયની જરૂર છે (26-50% સ્વતંત્ર).</a:t>
            </a:r>
          </a:p>
          <a:p>
            <a:r>
              <a:rPr lang="en-US" sz="900" dirty="0"/>
              <a:t>1 - આ સ્ટ્રેન્ડમાં કુશળતા અને ખ્યાલો દર્શાવવા માટે વિદ્યાર્થીને વ્યાપક મૌખિક, વિઝ્યુઅલ અને શારીરિક સહાયની જરૂર છે (0-25 % સ્વતંત્ર).</a:t>
            </a:r>
          </a:p>
          <a:p>
            <a:r>
              <a:rPr lang="en-US" sz="900" dirty="0"/>
              <a:t>એમ - સ્ટ્રેન્ડમાં સ્કોર નક્કી કરવા માટે અપૂરતી માહિતી છે.</a:t>
            </a:r>
          </a:p>
          <a:p>
            <a:endParaRPr lang="en-US" sz="900" dirty="0"/>
          </a:p>
          <a:p>
            <a:r>
              <a:rPr lang="en-US" sz="900" b="1" dirty="0"/>
              <a:t>સ્વ-મૂલ્યાંકન — તમારા બાળકની તેના પ્રદર્શન પ્રત્યેની જાગૃતિ</a:t>
            </a:r>
          </a:p>
          <a:p>
            <a:r>
              <a:rPr lang="en-US" sz="900" dirty="0"/>
              <a:t>2 - વિદ્યાર્થી વારંવાર આ વિષયમાં યોજના બનાવે છે, સ્વ-સુધારે છે, દેખરેખ રાખે છે, લક્ષ્યાંક નક્કી કરે છે અને પ્રતિબિંબિત કરે છે; આ સ્ટ્રેન્ડમાં સ્વ-મૂલ્યાંકનના અનેક ઉદાહરણો જોવા મળ્યા.</a:t>
            </a:r>
          </a:p>
          <a:p>
            <a:r>
              <a:rPr lang="en-US" sz="900" dirty="0"/>
              <a:t>1 - વિદ્યાર્થી ભાગ્યે જ આ વિષયમાં યોજના બનાવે છે, સ્વ-સુધારે છે, દેખરેખ રાખે છે, લક્ષ્યાંક નક્કી કરે છે અને પ્રતિબિંબિત કરે છે; આ સ્ટ્રેન્ડમાં સ્વ-મૂલ્યાંકનનું ફક્ત એક જ ઉદાહરણ જોવા મળ્યું.</a:t>
            </a:r>
          </a:p>
          <a:p>
            <a:r>
              <a:rPr lang="en-US" sz="900" dirty="0"/>
              <a:t>M - આ સ્ટ્રેન્ડમાં આયોજન, સ્વ-સુધારણા, કાર્ય-નિરીક્ષણ, ધ્યેય-નિર્માણ અને પ્રતિબિંબના પુરાવા મળ્યા નથી.</a:t>
            </a:r>
          </a:p>
          <a:p>
            <a:endParaRPr lang="en-US" sz="900" dirty="0"/>
          </a:p>
          <a:p>
            <a:r>
              <a:rPr lang="en-US" sz="900" b="1" dirty="0"/>
              <a:t>સામાન્યીકૃત પ્રદર્શન - તમારા બાળક દ્વારા જ્ઞાન અને કુશળતા દર્શાવવા માટે ઉપયોગમાં લેવાતા અભિગમોની સંખ્યા</a:t>
            </a:r>
          </a:p>
          <a:p>
            <a:r>
              <a:rPr lang="en-US" sz="900" dirty="0"/>
              <a:t>2 - વિદ્યાર્થી બહુવિધ સંદર્ભોમાં જ્ઞાન અને કુશળતા દર્શાવે છે, અથવા આ સ્ટ્રેન્ડમાં પ્રતિભાવ અને ભાગીદારીની બહુવિધ અભિગમો અને/અથવા પદ્ધતિઓનો ઉપયોગ કરે છે.</a:t>
            </a:r>
          </a:p>
          <a:p>
            <a:r>
              <a:rPr lang="en-US" sz="900" dirty="0"/>
              <a:t>1 - વિદ્યાર્થી એક સંદર્ભમાં જ્ઞાન અને કુશળતા દર્શાવે છે, અથવા આ સ્ટ્રેન્ડમાં પ્રતિભાવ અને ભાગીદારીની એક અભિગમ અને/અથવા પદ્ધતિનો ઉપયોગ કરે </a:t>
            </a:r>
            <a:r>
              <a:rPr lang="en-US" sz="900" dirty="0" err="1"/>
              <a:t>છે</a:t>
            </a:r>
            <a:r>
              <a:rPr lang="en-US" sz="900" dirty="0"/>
              <a:t>.</a:t>
            </a:r>
          </a:p>
          <a:p>
            <a:endParaRPr lang="en-US" sz="900" dirty="0"/>
          </a:p>
          <a:p>
            <a:endParaRPr lang="en-US" sz="900" dirty="0"/>
          </a:p>
          <a:p>
            <a:endParaRPr lang="es-AR" sz="900" dirty="0"/>
          </a:p>
        </p:txBody>
      </p:sp>
      <p:sp>
        <p:nvSpPr>
          <p:cNvPr id="13"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15355" y="251115"/>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વધારાના સંસાધનો</a:t>
            </a:r>
            <a:endParaRPr lang="en-US" dirty="0"/>
          </a:p>
        </p:txBody>
      </p:sp>
      <p:sp>
        <p:nvSpPr>
          <p:cNvPr id="13" name="Rounded Rectangular Callout 9"/>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MCAS સંશાધનો</a:t>
            </a:r>
          </a:p>
        </p:txBody>
      </p:sp>
      <p:pic>
        <p:nvPicPr>
          <p:cNvPr id="9" name="Picture 8" descr="MCAS એસેસમેન્ટ અને તેના પરિણામો વિશે વધુ વિગતો જાણવા માટે ક્યાં કઈ વેબસાઈટ પર જોવું,તેની લિંક્સ અને માહિતી દર્શાવતો સ્ક્રીનશોટ."/>
          <p:cNvPicPr>
            <a:picLocks noChangeAspect="1"/>
          </p:cNvPicPr>
          <p:nvPr/>
        </p:nvPicPr>
        <p:blipFill>
          <a:blip r:embed="rId2" cstate="print"/>
          <a:stretch>
            <a:fillRect/>
          </a:stretch>
        </p:blipFill>
        <p:spPr>
          <a:xfrm>
            <a:off x="115355" y="1600935"/>
            <a:ext cx="5658124" cy="4017993"/>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p:cNvSpPr txBox="1"/>
          <p:nvPr/>
        </p:nvSpPr>
        <p:spPr>
          <a:xfrm>
            <a:off x="1637922" y="1800020"/>
            <a:ext cx="1653649"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16" name="Rectangle 15">
            <a:extLs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p:cNvSpPr txBox="1"/>
          <p:nvPr/>
        </p:nvSpPr>
        <p:spPr>
          <a:xfrm>
            <a:off x="472163" y="2786863"/>
            <a:ext cx="797352" cy="215444"/>
          </a:xfrm>
          <a:prstGeom prst="rect">
            <a:avLst/>
          </a:prstGeom>
          <a:no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 ઈતિહાસ</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p:cNvSpPr txBox="1"/>
          <p:nvPr/>
        </p:nvSpPr>
        <p:spPr>
          <a:xfrm>
            <a:off x="1633943" y="2786863"/>
            <a:ext cx="797352" cy="21544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 પરિણામો</a:t>
            </a:r>
            <a:endParaRPr lang="es-AR" sz="800" b="1" dirty="0">
              <a:solidFill>
                <a:srgbClr val="22608F"/>
              </a:solidFill>
              <a:latin typeface="Arial" panose="020B0604020202020204" pitchFamily="34" charset="0"/>
              <a:cs typeface="Arial" panose="020B0604020202020204" pitchFamily="34" charset="0"/>
            </a:endParaRPr>
          </a:p>
        </p:txBody>
      </p:sp>
      <p:sp>
        <p:nvSpPr>
          <p:cNvPr id="10" name="TextBox 9"/>
          <p:cNvSpPr txBox="1"/>
          <p:nvPr/>
        </p:nvSpPr>
        <p:spPr>
          <a:xfrm>
            <a:off x="2759767" y="2725308"/>
            <a:ext cx="729079" cy="33855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વિગતવાર પરિણામો</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p:cNvSpPr txBox="1"/>
          <p:nvPr/>
        </p:nvSpPr>
        <p:spPr>
          <a:xfrm>
            <a:off x="4000744" y="2786863"/>
            <a:ext cx="729079" cy="215444"/>
          </a:xfrm>
          <a:prstGeom prst="rect">
            <a:avLst/>
          </a:prstGeom>
          <a:solidFill>
            <a:srgbClr val="F9F9F9"/>
          </a:solidFill>
          <a:ln>
            <a:noFill/>
          </a:ln>
        </p:spPr>
        <p:txBody>
          <a:bodyPr wrap="square" rtlCol="0">
            <a:spAutoFit/>
          </a:bodyPr>
          <a:lstStyle/>
          <a:p>
            <a:r>
              <a:rPr lang="en-US" sz="800" b="1" u="sng" dirty="0">
                <a:solidFill>
                  <a:srgbClr val="6B6B6B"/>
                </a:solidFill>
                <a:latin typeface="Arial" panose="020B0604020202020204" pitchFamily="34" charset="0"/>
                <a:cs typeface="Arial" panose="020B0604020202020204" pitchFamily="34" charset="0"/>
              </a:rPr>
              <a:t>સંશાધનો</a:t>
            </a:r>
            <a:endParaRPr lang="es-AR" sz="800" b="1" u="sng" dirty="0">
              <a:solidFill>
                <a:srgbClr val="6B6B6B"/>
              </a:solidFill>
              <a:latin typeface="Arial" panose="020B0604020202020204" pitchFamily="34" charset="0"/>
              <a:cs typeface="Arial" panose="020B0604020202020204" pitchFamily="34" charset="0"/>
            </a:endParaRPr>
          </a:p>
        </p:txBody>
      </p:sp>
      <p:sp>
        <p:nvSpPr>
          <p:cNvPr id="22" name="TextBox 21"/>
          <p:cNvSpPr txBox="1"/>
          <p:nvPr/>
        </p:nvSpPr>
        <p:spPr>
          <a:xfrm>
            <a:off x="140755" y="3258987"/>
            <a:ext cx="1472376" cy="253916"/>
          </a:xfrm>
          <a:prstGeom prst="rect">
            <a:avLst/>
          </a:prstGeom>
          <a:solidFill>
            <a:srgbClr val="F9F9F9"/>
          </a:solidFill>
          <a:ln>
            <a:noFill/>
          </a:ln>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MCAS </a:t>
            </a:r>
            <a:r>
              <a:rPr lang="en-US" sz="1050" dirty="0">
                <a:solidFill>
                  <a:schemeClr val="tx1">
                    <a:lumMod val="85000"/>
                    <a:lumOff val="15000"/>
                  </a:schemeClr>
                </a:solidFill>
                <a:latin typeface="Arial" panose="020B0604020202020204" pitchFamily="34" charset="0"/>
                <a:cs typeface="Arial" panose="020B0604020202020204" pitchFamily="34" charset="0"/>
              </a:rPr>
              <a:t>સંશાધનો</a:t>
            </a:r>
            <a:r>
              <a:rPr lang="es-AR" sz="105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4" name="Rounded Rectangular Callout 11"/>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Aptos" panose="020B0004020202020204" pitchFamily="34" charset="0"/>
              </a:rPr>
              <a:t>વિવિધ ભાષાઓમાં વિદ્યાર્થીના અહેવાલના નમૂનાઓ સહિત </a:t>
            </a:r>
            <a:r>
              <a:rPr lang="en-IN" sz="1400" dirty="0">
                <a:solidFill>
                  <a:schemeClr val="bg1"/>
                </a:solidFill>
                <a:latin typeface="Aptos" panose="020B0004020202020204" pitchFamily="34" charset="0"/>
              </a:rPr>
              <a:t>MCAS </a:t>
            </a:r>
            <a:r>
              <a:rPr lang="en-US" sz="1400" dirty="0">
                <a:solidFill>
                  <a:schemeClr val="bg1"/>
                </a:solidFill>
                <a:latin typeface="Aptos" panose="020B0004020202020204" pitchFamily="34" charset="0"/>
              </a:rPr>
              <a:t>પરીક્ષણો વિશે ઉપયોગી માહિતી મેળવવા માટે </a:t>
            </a:r>
            <a:r>
              <a:rPr lang="en-IN" sz="1400" dirty="0">
                <a:solidFill>
                  <a:schemeClr val="bg1"/>
                </a:solidFill>
                <a:latin typeface="Aptos" panose="020B0004020202020204" pitchFamily="34" charset="0"/>
              </a:rPr>
              <a:t>Resources (</a:t>
            </a:r>
            <a:r>
              <a:rPr lang="en-US" sz="1400" dirty="0">
                <a:solidFill>
                  <a:schemeClr val="bg1"/>
                </a:solidFill>
                <a:latin typeface="Aptos" panose="020B0004020202020204" pitchFamily="34" charset="0"/>
              </a:rPr>
              <a:t>સંશાધનો) ટેબ પર ક્લિક કરો.</a:t>
            </a:r>
          </a:p>
        </p:txBody>
      </p:sp>
      <p:sp>
        <p:nvSpPr>
          <p:cNvPr id="23" name="TextBox 22"/>
          <p:cNvSpPr txBox="1"/>
          <p:nvPr/>
        </p:nvSpPr>
        <p:spPr>
          <a:xfrm>
            <a:off x="395343" y="3566056"/>
            <a:ext cx="1827792" cy="230832"/>
          </a:xfrm>
          <a:prstGeom prst="rect">
            <a:avLst/>
          </a:prstGeom>
          <a:solidFill>
            <a:srgbClr val="F9F9F9"/>
          </a:solidFill>
          <a:ln>
            <a:noFill/>
          </a:ln>
        </p:spPr>
        <p:txBody>
          <a:bodyPr wrap="square" rtlCol="0">
            <a:spAutoFit/>
          </a:bodyPr>
          <a:lstStyle/>
          <a:p>
            <a:r>
              <a:rPr lang="en-US" sz="900" b="1" dirty="0">
                <a:solidFill>
                  <a:srgbClr val="22608F"/>
                </a:solidFill>
              </a:rPr>
              <a:t>પરિવારો માટે </a:t>
            </a:r>
            <a:r>
              <a:rPr lang="en-IN" sz="900" b="1" dirty="0">
                <a:solidFill>
                  <a:srgbClr val="22608F"/>
                </a:solidFill>
              </a:rPr>
              <a:t>MCAS </a:t>
            </a:r>
            <a:r>
              <a:rPr lang="en-US" sz="900" b="1" dirty="0">
                <a:solidFill>
                  <a:srgbClr val="22608F"/>
                </a:solidFill>
              </a:rPr>
              <a:t>સંશાધનો</a:t>
            </a:r>
            <a:endParaRPr lang="es-AR" sz="900" b="1" dirty="0">
              <a:solidFill>
                <a:srgbClr val="22608F"/>
              </a:solidFill>
              <a:latin typeface="Arial" panose="020B0604020202020204" pitchFamily="34" charset="0"/>
              <a:cs typeface="Arial" panose="020B0604020202020204" pitchFamily="34" charset="0"/>
            </a:endParaRPr>
          </a:p>
        </p:txBody>
      </p:sp>
      <p:sp>
        <p:nvSpPr>
          <p:cNvPr id="24" name="TextBox 23"/>
          <p:cNvSpPr txBox="1"/>
          <p:nvPr/>
        </p:nvSpPr>
        <p:spPr>
          <a:xfrm>
            <a:off x="349897" y="3786418"/>
            <a:ext cx="2807618" cy="215444"/>
          </a:xfrm>
          <a:prstGeom prst="rect">
            <a:avLst/>
          </a:prstGeom>
          <a:solidFill>
            <a:srgbClr val="F9F9F9"/>
          </a:solidFill>
          <a:ln>
            <a:noFill/>
          </a:ln>
        </p:spPr>
        <p:txBody>
          <a:bodyPr wrap="square" rtlCol="0">
            <a:spAutoFit/>
          </a:bodyPr>
          <a:lstStyle/>
          <a:p>
            <a:r>
              <a:rPr lang="en-US" sz="800" dirty="0"/>
              <a:t>DESE વેબસાઇટ પર MCAS વિશેના સંસાધનો જુઓ.</a:t>
            </a:r>
            <a:endParaRPr lang="es-AR"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371818" y="4071268"/>
            <a:ext cx="3044482" cy="230832"/>
          </a:xfrm>
          <a:prstGeom prst="rect">
            <a:avLst/>
          </a:prstGeom>
          <a:solidFill>
            <a:srgbClr val="F9F9F9"/>
          </a:solidFill>
          <a:ln>
            <a:noFill/>
          </a:ln>
        </p:spPr>
        <p:txBody>
          <a:bodyPr wrap="square" rtlCol="0">
            <a:spAutoFit/>
          </a:bodyPr>
          <a:lstStyle/>
          <a:p>
            <a:r>
              <a:rPr lang="en-US" sz="900" b="1" dirty="0">
                <a:solidFill>
                  <a:srgbClr val="22608F"/>
                </a:solidFill>
              </a:rPr>
              <a:t>MCAS ટેસ્ટ પ્રશ્નો અને પ્રેક્ટિસ ટેસ્ટ પ્રકાશિત થયા</a:t>
            </a:r>
            <a:endParaRPr lang="es-AR" sz="900" b="1" dirty="0">
              <a:solidFill>
                <a:srgbClr val="22608F"/>
              </a:solidFill>
              <a:latin typeface="Arial" panose="020B0604020202020204" pitchFamily="34" charset="0"/>
              <a:cs typeface="Arial" panose="020B0604020202020204" pitchFamily="34" charset="0"/>
            </a:endParaRPr>
          </a:p>
        </p:txBody>
      </p:sp>
      <p:sp>
        <p:nvSpPr>
          <p:cNvPr id="26" name="TextBox 25"/>
          <p:cNvSpPr txBox="1"/>
          <p:nvPr/>
        </p:nvSpPr>
        <p:spPr>
          <a:xfrm>
            <a:off x="320022" y="4291630"/>
            <a:ext cx="5382278" cy="338554"/>
          </a:xfrm>
          <a:prstGeom prst="rect">
            <a:avLst/>
          </a:prstGeom>
          <a:solidFill>
            <a:srgbClr val="F9F9F9"/>
          </a:solidFill>
          <a:ln>
            <a:noFill/>
          </a:ln>
        </p:spPr>
        <p:txBody>
          <a:bodyPr wrap="square" rtlCol="0">
            <a:spAutoFit/>
          </a:bodyPr>
          <a:lstStyle/>
          <a:p>
            <a:r>
              <a:rPr lang="en-US" sz="800" dirty="0"/>
              <a:t>DESE સમયાંતરે MCAS ટેસ્ટ પ્રશ્નો અને વિદ્યાર્થીઓના કાર્ય પ્રકાશિત કરે છે. આ ઉપરાંત દરેક વિષય ક્ષેત્ર માટે પ્રેક્ટિસ ટેસ્ટ ઉપલબ્ધ છે.</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447138" y="4732349"/>
            <a:ext cx="3280311" cy="230832"/>
          </a:xfrm>
          <a:prstGeom prst="rect">
            <a:avLst/>
          </a:prstGeom>
          <a:solidFill>
            <a:srgbClr val="F9F9F9"/>
          </a:solidFill>
          <a:ln>
            <a:noFill/>
          </a:ln>
        </p:spPr>
        <p:txBody>
          <a:bodyPr wrap="square" rtlCol="0">
            <a:spAutoFit/>
          </a:bodyPr>
          <a:lstStyle/>
          <a:p>
            <a:r>
              <a:rPr lang="en-US" sz="900" b="1" dirty="0">
                <a:solidFill>
                  <a:srgbClr val="22608F"/>
                </a:solidFill>
              </a:rPr>
              <a:t>અનુવાદિત </a:t>
            </a:r>
            <a:r>
              <a:rPr lang="en-IN" sz="900" b="1" dirty="0">
                <a:solidFill>
                  <a:srgbClr val="22608F"/>
                </a:solidFill>
              </a:rPr>
              <a:t>MCAS </a:t>
            </a:r>
            <a:r>
              <a:rPr lang="en-US" sz="900" b="1" dirty="0">
                <a:solidFill>
                  <a:srgbClr val="22608F"/>
                </a:solidFill>
              </a:rPr>
              <a:t>વ્યક્તિગત વિદ્યાર્થી રિપોર્ટ ટેમ્પલેટ્સ</a:t>
            </a:r>
            <a:endParaRPr lang="es-AR" sz="900" b="1" dirty="0">
              <a:solidFill>
                <a:srgbClr val="22608F"/>
              </a:solidFill>
              <a:latin typeface="Arial" panose="020B0604020202020204" pitchFamily="34" charset="0"/>
              <a:cs typeface="Arial" panose="020B0604020202020204" pitchFamily="34" charset="0"/>
            </a:endParaRPr>
          </a:p>
        </p:txBody>
      </p:sp>
      <p:sp>
        <p:nvSpPr>
          <p:cNvPr id="28" name="TextBox 27"/>
          <p:cNvSpPr txBox="1"/>
          <p:nvPr/>
        </p:nvSpPr>
        <p:spPr>
          <a:xfrm>
            <a:off x="395343" y="4952711"/>
            <a:ext cx="5306957" cy="338554"/>
          </a:xfrm>
          <a:prstGeom prst="rect">
            <a:avLst/>
          </a:prstGeom>
          <a:solidFill>
            <a:srgbClr val="F9F9F9"/>
          </a:solidFill>
          <a:ln>
            <a:noFill/>
          </a:ln>
        </p:spPr>
        <p:txBody>
          <a:bodyPr wrap="square" rtlCol="0">
            <a:spAutoFit/>
          </a:bodyPr>
          <a:lstStyle/>
          <a:p>
            <a:r>
              <a:rPr lang="en-US" sz="800" dirty="0"/>
              <a:t>આ ટેમ્પ્લેટ્સ રિપોર્ટનો અંગ્રેજી ટેક્સ્ટ રજૂ કરે છે (પરંતુ તેમાં વિદ્યાર્થી ડેટા શામેલ નથી) અને રાજ્યની 15 સૌથી વધુ-પ્રમાણે ધરાવતી અંગ્રેજી શીખનારાની પ્રથમ ભાષામાં અનુવાદિત કરવામાં આવે છે.</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Rounded Rectangular Callout 9"/>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MCAS-Alt સંસાધનો</a:t>
            </a:r>
          </a:p>
        </p:txBody>
      </p:sp>
      <p:pic>
        <p:nvPicPr>
          <p:cNvPr id="12" name="Picture 11" descr="MCAS Alt એસેસમેન્ટ અને તેના પરિણામો વિશે વધુ વિગતો જાણવા માટે ક્યાં જવું, તેની લિંક્સ અને માહિતી દર્શાવતો એક સ્ક્રીનશોટ."/>
          <p:cNvPicPr>
            <a:picLocks noChangeAspect="1"/>
          </p:cNvPicPr>
          <p:nvPr/>
        </p:nvPicPr>
        <p:blipFill>
          <a:blip r:embed="rId3" cstate="print"/>
          <a:stretch>
            <a:fillRect/>
          </a:stretch>
        </p:blipFill>
        <p:spPr>
          <a:xfrm>
            <a:off x="5966598" y="2988525"/>
            <a:ext cx="5944115" cy="3505504"/>
          </a:xfrm>
          <a:prstGeom prst="rect">
            <a:avLst/>
          </a:prstGeom>
        </p:spPr>
      </p:pic>
      <p:sp>
        <p:nvSpPr>
          <p:cNvPr id="30" name="TextBox 29"/>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gu-IN" sz="800" dirty="0"/>
              <a:t>સ્પેનિશમાં</a:t>
            </a:r>
            <a:endParaRPr lang="es-AR" sz="800" b="1" dirty="0">
              <a:solidFill>
                <a:srgbClr val="22608F"/>
              </a:solidFill>
              <a:latin typeface="Arial" panose="020B0604020202020204" pitchFamily="34" charset="0"/>
              <a:cs typeface="Arial" panose="020B0604020202020204" pitchFamily="34" charset="0"/>
            </a:endParaRPr>
          </a:p>
        </p:txBody>
      </p:sp>
      <p:sp>
        <p:nvSpPr>
          <p:cNvPr id="31" name="Rectangle 30">
            <a:extLs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p:cNvSpPr txBox="1"/>
          <p:nvPr/>
        </p:nvSpPr>
        <p:spPr>
          <a:xfrm>
            <a:off x="7606012" y="3229086"/>
            <a:ext cx="1653649"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36" name="Rectangle 35">
            <a:extLs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p:cNvSpPr txBox="1"/>
          <p:nvPr/>
        </p:nvSpPr>
        <p:spPr>
          <a:xfrm>
            <a:off x="6382079" y="4258522"/>
            <a:ext cx="797352" cy="215444"/>
          </a:xfrm>
          <a:prstGeom prst="rect">
            <a:avLst/>
          </a:prstGeom>
          <a:no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 ઈતિહાસ</a:t>
            </a:r>
            <a:endParaRPr lang="es-AR" sz="800" b="1" dirty="0">
              <a:solidFill>
                <a:srgbClr val="22608F"/>
              </a:solidFill>
              <a:latin typeface="Arial" panose="020B0604020202020204" pitchFamily="34" charset="0"/>
              <a:cs typeface="Arial" panose="020B0604020202020204" pitchFamily="34" charset="0"/>
            </a:endParaRPr>
          </a:p>
        </p:txBody>
      </p:sp>
      <p:sp>
        <p:nvSpPr>
          <p:cNvPr id="35" name="TextBox 34"/>
          <p:cNvSpPr txBox="1"/>
          <p:nvPr/>
        </p:nvSpPr>
        <p:spPr>
          <a:xfrm>
            <a:off x="7635484" y="4258522"/>
            <a:ext cx="797352" cy="215444"/>
          </a:xfrm>
          <a:prstGeom prst="rect">
            <a:avLst/>
          </a:prstGeom>
          <a:solidFill>
            <a:srgbClr val="F9F9F9"/>
          </a:solidFill>
          <a:ln>
            <a:noFill/>
          </a:ln>
        </p:spPr>
        <p:txBody>
          <a:bodyPr wrap="square" rtlCol="0">
            <a:spAutoFit/>
          </a:bodyPr>
          <a:lstStyle/>
          <a:p>
            <a:r>
              <a:rPr lang="en-US" sz="800" b="1" dirty="0">
                <a:solidFill>
                  <a:srgbClr val="22608F"/>
                </a:solidFill>
                <a:latin typeface="Arial" panose="020B0604020202020204" pitchFamily="34" charset="0"/>
                <a:cs typeface="Arial" panose="020B0604020202020204" pitchFamily="34" charset="0"/>
              </a:rPr>
              <a:t>ટેસ્ટ પરિણામો</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p:cNvSpPr txBox="1"/>
          <p:nvPr/>
        </p:nvSpPr>
        <p:spPr>
          <a:xfrm>
            <a:off x="8884126" y="4258522"/>
            <a:ext cx="729079" cy="215444"/>
          </a:xfrm>
          <a:prstGeom prst="rect">
            <a:avLst/>
          </a:prstGeom>
          <a:solidFill>
            <a:srgbClr val="F9F9F9"/>
          </a:solidFill>
          <a:ln>
            <a:noFill/>
          </a:ln>
        </p:spPr>
        <p:txBody>
          <a:bodyPr wrap="square" rtlCol="0">
            <a:spAutoFit/>
          </a:bodyPr>
          <a:lstStyle/>
          <a:p>
            <a:r>
              <a:rPr lang="en-US" sz="800" b="1" u="sng" dirty="0">
                <a:solidFill>
                  <a:srgbClr val="6B6B6B"/>
                </a:solidFill>
                <a:latin typeface="Arial" panose="020B0604020202020204" pitchFamily="34" charset="0"/>
                <a:cs typeface="Arial" panose="020B0604020202020204" pitchFamily="34" charset="0"/>
              </a:rPr>
              <a:t>સંશાધનો</a:t>
            </a:r>
            <a:endParaRPr lang="es-AR" sz="800" b="1" u="sng" dirty="0">
              <a:solidFill>
                <a:srgbClr val="6B6B6B"/>
              </a:solidFill>
              <a:latin typeface="Arial" panose="020B0604020202020204" pitchFamily="34" charset="0"/>
              <a:cs typeface="Arial" panose="020B0604020202020204" pitchFamily="34" charset="0"/>
            </a:endParaRPr>
          </a:p>
        </p:txBody>
      </p:sp>
      <p:sp>
        <p:nvSpPr>
          <p:cNvPr id="40" name="TextBox 39"/>
          <p:cNvSpPr txBox="1"/>
          <p:nvPr/>
        </p:nvSpPr>
        <p:spPr>
          <a:xfrm>
            <a:off x="6060306" y="4645737"/>
            <a:ext cx="1588138" cy="253916"/>
          </a:xfrm>
          <a:prstGeom prst="rect">
            <a:avLst/>
          </a:prstGeom>
          <a:solidFill>
            <a:srgbClr val="F9F9F9"/>
          </a:solidFill>
          <a:ln>
            <a:noFill/>
          </a:ln>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MCAS-</a:t>
            </a:r>
            <a:r>
              <a:rPr lang="es-AR" sz="1050" dirty="0" err="1">
                <a:solidFill>
                  <a:schemeClr val="tx1">
                    <a:lumMod val="85000"/>
                    <a:lumOff val="15000"/>
                  </a:schemeClr>
                </a:solidFill>
                <a:latin typeface="Arial" panose="020B0604020202020204" pitchFamily="34" charset="0"/>
                <a:cs typeface="Arial" panose="020B0604020202020204" pitchFamily="34" charset="0"/>
              </a:rPr>
              <a:t>Alt</a:t>
            </a:r>
            <a:r>
              <a:rPr lang="es-AR" sz="1050" dirty="0">
                <a:solidFill>
                  <a:schemeClr val="tx1">
                    <a:lumMod val="85000"/>
                    <a:lumOff val="15000"/>
                  </a:schemeClr>
                </a:solidFill>
                <a:latin typeface="Arial" panose="020B0604020202020204" pitchFamily="34" charset="0"/>
                <a:cs typeface="Arial" panose="020B0604020202020204" pitchFamily="34" charset="0"/>
              </a:rPr>
              <a:t> </a:t>
            </a:r>
            <a:r>
              <a:rPr lang="en-US" sz="1050" dirty="0">
                <a:solidFill>
                  <a:schemeClr val="tx1">
                    <a:lumMod val="85000"/>
                    <a:lumOff val="15000"/>
                  </a:schemeClr>
                </a:solidFill>
                <a:latin typeface="Arial" panose="020B0604020202020204" pitchFamily="34" charset="0"/>
                <a:cs typeface="Arial" panose="020B0604020202020204" pitchFamily="34" charset="0"/>
              </a:rPr>
              <a:t>સંશાધનો</a:t>
            </a:r>
            <a:r>
              <a:rPr lang="es-AR" sz="105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8" name="TextBox 37"/>
          <p:cNvSpPr txBox="1"/>
          <p:nvPr/>
        </p:nvSpPr>
        <p:spPr>
          <a:xfrm>
            <a:off x="6290978" y="4949666"/>
            <a:ext cx="2068033" cy="230832"/>
          </a:xfrm>
          <a:prstGeom prst="rect">
            <a:avLst/>
          </a:prstGeom>
          <a:solidFill>
            <a:srgbClr val="F9F9F9"/>
          </a:solidFill>
          <a:ln>
            <a:noFill/>
          </a:ln>
        </p:spPr>
        <p:txBody>
          <a:bodyPr wrap="square" rtlCol="0">
            <a:spAutoFit/>
          </a:bodyPr>
          <a:lstStyle/>
          <a:p>
            <a:r>
              <a:rPr lang="en-US" sz="900" b="1" dirty="0">
                <a:solidFill>
                  <a:srgbClr val="22608F"/>
                </a:solidFill>
              </a:rPr>
              <a:t>પરિવારો માટે </a:t>
            </a:r>
            <a:r>
              <a:rPr lang="es-AR" sz="900" b="1" dirty="0">
                <a:solidFill>
                  <a:srgbClr val="22608F"/>
                </a:solidFill>
              </a:rPr>
              <a:t>MCAS-</a:t>
            </a:r>
            <a:r>
              <a:rPr lang="es-AR" sz="900" b="1" dirty="0" err="1">
                <a:solidFill>
                  <a:srgbClr val="22608F"/>
                </a:solidFill>
              </a:rPr>
              <a:t>Alt</a:t>
            </a:r>
            <a:r>
              <a:rPr lang="es-AR" sz="900" b="1" dirty="0">
                <a:solidFill>
                  <a:srgbClr val="22608F"/>
                </a:solidFill>
              </a:rPr>
              <a:t> </a:t>
            </a:r>
            <a:r>
              <a:rPr lang="en-US" sz="900" b="1" dirty="0">
                <a:solidFill>
                  <a:srgbClr val="22608F"/>
                </a:solidFill>
              </a:rPr>
              <a:t>સંશાધનો</a:t>
            </a:r>
            <a:endParaRPr lang="es-AR" sz="900" b="1" dirty="0">
              <a:solidFill>
                <a:srgbClr val="22608F"/>
              </a:solidFill>
              <a:latin typeface="Arial" panose="020B0604020202020204" pitchFamily="34" charset="0"/>
              <a:cs typeface="Arial" panose="020B0604020202020204" pitchFamily="34" charset="0"/>
            </a:endParaRPr>
          </a:p>
        </p:txBody>
      </p:sp>
      <p:sp>
        <p:nvSpPr>
          <p:cNvPr id="39" name="TextBox 38"/>
          <p:cNvSpPr txBox="1"/>
          <p:nvPr/>
        </p:nvSpPr>
        <p:spPr>
          <a:xfrm>
            <a:off x="6248208" y="5192061"/>
            <a:ext cx="3314571" cy="261610"/>
          </a:xfrm>
          <a:prstGeom prst="rect">
            <a:avLst/>
          </a:prstGeom>
          <a:solidFill>
            <a:srgbClr val="F9F9F9"/>
          </a:solidFill>
          <a:ln>
            <a:noFill/>
          </a:ln>
        </p:spPr>
        <p:txBody>
          <a:bodyPr wrap="square" rtlCol="0">
            <a:spAutoFit/>
          </a:bodyPr>
          <a:lstStyle/>
          <a:p>
            <a:r>
              <a:rPr lang="en-US" sz="1100" baseline="-25000" dirty="0"/>
              <a:t>DESE વેબસાઇટ પર MCAS-Alt વિશેના સંસાધનો જુઓ.</a:t>
            </a:r>
            <a:endParaRPr lang="en-US" sz="11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1" name="TextBox 40"/>
          <p:cNvSpPr txBox="1"/>
          <p:nvPr/>
        </p:nvSpPr>
        <p:spPr>
          <a:xfrm>
            <a:off x="6278395" y="5476428"/>
            <a:ext cx="3741905" cy="276999"/>
          </a:xfrm>
          <a:prstGeom prst="rect">
            <a:avLst/>
          </a:prstGeom>
          <a:solidFill>
            <a:srgbClr val="F9F9F9"/>
          </a:solidFill>
          <a:ln>
            <a:noFill/>
          </a:ln>
        </p:spPr>
        <p:txBody>
          <a:bodyPr wrap="square" rtlCol="0">
            <a:spAutoFit/>
          </a:bodyPr>
          <a:lstStyle/>
          <a:p>
            <a:r>
              <a:rPr lang="en-US" sz="1200" b="1" baseline="-25000" dirty="0">
                <a:solidFill>
                  <a:srgbClr val="22608F"/>
                </a:solidFill>
              </a:rPr>
              <a:t>અનુવાદિત MCAS-Alt વ્યક્તિગત વિદ્યાર્થી અહેવાલ નમૂના</a:t>
            </a:r>
            <a:endParaRPr lang="en-US" sz="1200" b="1" dirty="0">
              <a:solidFill>
                <a:srgbClr val="22608F"/>
              </a:solidFill>
              <a:latin typeface="Arial" panose="020B0604020202020204" pitchFamily="34" charset="0"/>
              <a:cs typeface="Arial" panose="020B0604020202020204" pitchFamily="34" charset="0"/>
            </a:endParaRPr>
          </a:p>
        </p:txBody>
      </p:sp>
      <p:sp>
        <p:nvSpPr>
          <p:cNvPr id="42" name="TextBox 41"/>
          <p:cNvSpPr txBox="1"/>
          <p:nvPr/>
        </p:nvSpPr>
        <p:spPr>
          <a:xfrm>
            <a:off x="6248207" y="5768534"/>
            <a:ext cx="5608513" cy="338554"/>
          </a:xfrm>
          <a:prstGeom prst="rect">
            <a:avLst/>
          </a:prstGeom>
          <a:solidFill>
            <a:srgbClr val="F9F9F9"/>
          </a:solidFill>
          <a:ln>
            <a:noFill/>
          </a:ln>
        </p:spPr>
        <p:txBody>
          <a:bodyPr wrap="square" rtlCol="0">
            <a:spAutoFit/>
          </a:bodyPr>
          <a:lstStyle/>
          <a:p>
            <a:r>
              <a:rPr lang="en-US" sz="800" dirty="0"/>
              <a:t>આ ટેમ્પ્લેટ્સ રિપોર્ટનો અંગ્રેજી ટેક્સ્ટ રજૂ કરે છે (પરંતુ તેમાં વિદ્યાર્થી ડેટા શામેલ નથી) અને રાજ્યની 15 સૌથી વધુ-આવર્તન ધરાવતી અંગ્રેજી શીખનારાની પ્રથમ ભાષાઓમાં અનુવાદ કરવામાં આવે છે.</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gu-IN" sz="800" dirty="0"/>
              <a:t>સ્પેનિશમાં</a:t>
            </a:r>
            <a:endParaRPr lang="es-AR" sz="800" b="1" dirty="0">
              <a:solidFill>
                <a:srgbClr val="22608F"/>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167" y="134394"/>
            <a:ext cx="12086042" cy="624734"/>
          </a:xfrm>
        </p:spPr>
        <p:txBody>
          <a:bodyPr>
            <a:normAutofit fontScale="90000"/>
          </a:bodyPr>
          <a:lstStyle/>
          <a:p>
            <a:r>
              <a:rPr lang="en-US" b="1" dirty="0"/>
              <a:t>શરૂઆત કરવીઃપ્રથમ વખતના વપરાશકર્તાઓ (ચાલુ)</a:t>
            </a:r>
          </a:p>
        </p:txBody>
      </p:sp>
      <p:pic>
        <p:nvPicPr>
          <p:cNvPr id="7" name="Picture 6" descr="તમારું ઈમેલ એડ્રેસ દાખલ કરીને નવો પાસવર્ડ બનાવીને અને સ્ક્રીન પર આપેલી પ્રાઈવસી એગ્રીમેન્ટ વાંચીને તમે તેની સાથે સંમત છો તે દર્શાવતા ચેક બોક્સ પર ટિક (✓) કરી તમારું ફેમિલી પોર્ટલ એકાઉન્ટ કેવી રીતે બનાવવું તેનો એક સ્ક્રીનશોટ છે."/>
          <p:cNvPicPr>
            <a:picLocks noChangeAspect="1"/>
          </p:cNvPicPr>
          <p:nvPr/>
        </p:nvPicPr>
        <p:blipFill>
          <a:blip r:embed="rId2" cstate="print"/>
          <a:stretch>
            <a:fillRect/>
          </a:stretch>
        </p:blipFill>
        <p:spPr>
          <a:xfrm>
            <a:off x="4881265" y="838715"/>
            <a:ext cx="6469073" cy="5788991"/>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p:cNvSpPr txBox="1"/>
          <p:nvPr/>
        </p:nvSpPr>
        <p:spPr>
          <a:xfrm>
            <a:off x="6656251" y="1070441"/>
            <a:ext cx="2151322" cy="430887"/>
          </a:xfrm>
          <a:prstGeom prst="rect">
            <a:avLst/>
          </a:prstGeom>
          <a:noFill/>
          <a:ln>
            <a:noFill/>
          </a:ln>
        </p:spPr>
        <p:txBody>
          <a:bodyPr wrap="square" rtlCol="0">
            <a:spAutoFit/>
          </a:bodyPr>
          <a:lstStyle/>
          <a:p>
            <a:r>
              <a:rPr lang="en-US" sz="1100" dirty="0"/>
              <a:t>પ્રાથમિક અને </a:t>
            </a:r>
            <a:br>
              <a:rPr lang="en-US" sz="1100" dirty="0"/>
            </a:br>
            <a:r>
              <a:rPr lang="en-US" sz="1100" dirty="0"/>
              <a:t>માધ્યમિક શિક્ષણ વિભાગ</a:t>
            </a:r>
            <a:endParaRPr lang="es-AR" sz="1100" dirty="0"/>
          </a:p>
        </p:txBody>
      </p:sp>
      <p:sp>
        <p:nvSpPr>
          <p:cNvPr id="2" name="TextBox 1"/>
          <p:cNvSpPr txBox="1"/>
          <p:nvPr/>
        </p:nvSpPr>
        <p:spPr>
          <a:xfrm>
            <a:off x="9092473" y="1047581"/>
            <a:ext cx="2181317" cy="430887"/>
          </a:xfrm>
          <a:prstGeom prst="rect">
            <a:avLst/>
          </a:prstGeom>
          <a:solidFill>
            <a:srgbClr val="FFFFFF"/>
          </a:solidFill>
          <a:ln>
            <a:noFill/>
          </a:ln>
        </p:spPr>
        <p:txBody>
          <a:bodyPr wrap="square" rtlCol="0">
            <a:spAutoFit/>
          </a:bodyPr>
          <a:lstStyle/>
          <a:p>
            <a:r>
              <a:rPr lang="en-US" sz="1050" b="1" i="1" dirty="0">
                <a:solidFill>
                  <a:srgbClr val="224781"/>
                </a:solidFill>
                <a:latin typeface="Arial" panose="020B0604020202020204" pitchFamily="34" charset="0"/>
                <a:cs typeface="Arial" panose="020B0604020202020204" pitchFamily="34" charset="0"/>
              </a:rPr>
              <a:t>તમારા વિદ્યાર્થીના </a:t>
            </a:r>
            <a:r>
              <a:rPr lang="en-IN" sz="1050" b="1" i="1" dirty="0">
                <a:solidFill>
                  <a:srgbClr val="224781"/>
                </a:solidFill>
                <a:latin typeface="Arial" panose="020B0604020202020204" pitchFamily="34" charset="0"/>
                <a:cs typeface="Arial" panose="020B0604020202020204" pitchFamily="34" charset="0"/>
              </a:rPr>
              <a:t>MCAS </a:t>
            </a:r>
            <a:r>
              <a:rPr lang="en-US" sz="1050" b="1" i="1" dirty="0">
                <a:solidFill>
                  <a:srgbClr val="224781"/>
                </a:solidFill>
                <a:latin typeface="Arial" panose="020B0604020202020204" pitchFamily="34" charset="0"/>
                <a:cs typeface="Arial" panose="020B0604020202020204" pitchFamily="34" charset="0"/>
              </a:rPr>
              <a:t>પરિણામો જોવા લોગ ઈન કરો</a:t>
            </a:r>
            <a:endParaRPr lang="es-AR" sz="1050" b="1" i="1" dirty="0">
              <a:solidFill>
                <a:srgbClr val="224781"/>
              </a:solidFill>
              <a:latin typeface="Arial" panose="020B0604020202020204" pitchFamily="34" charset="0"/>
              <a:cs typeface="Arial" panose="020B0604020202020204" pitchFamily="34" charset="0"/>
            </a:endParaRPr>
          </a:p>
        </p:txBody>
      </p:sp>
      <p:sp>
        <p:nvSpPr>
          <p:cNvPr id="11" name="TextBox 10"/>
          <p:cNvSpPr txBox="1"/>
          <p:nvPr/>
        </p:nvSpPr>
        <p:spPr>
          <a:xfrm>
            <a:off x="5068712" y="2177814"/>
            <a:ext cx="2027413" cy="292388"/>
          </a:xfrm>
          <a:prstGeom prst="rect">
            <a:avLst/>
          </a:prstGeom>
          <a:solidFill>
            <a:srgbClr val="F9F9F9"/>
          </a:solidFill>
          <a:ln>
            <a:noFill/>
          </a:ln>
        </p:spPr>
        <p:txBody>
          <a:bodyPr wrap="square" rtlCol="0">
            <a:spAutoFit/>
          </a:bodyPr>
          <a:lstStyle/>
          <a:p>
            <a:r>
              <a:rPr lang="en-US" sz="1300" b="1" dirty="0">
                <a:solidFill>
                  <a:srgbClr val="224781"/>
                </a:solidFill>
                <a:latin typeface="Arial" panose="020B0604020202020204" pitchFamily="34" charset="0"/>
                <a:cs typeface="Arial" panose="020B0604020202020204" pitchFamily="34" charset="0"/>
              </a:rPr>
              <a:t>પ્રથમ વખતના વપરાશકર્તા</a:t>
            </a:r>
            <a:endParaRPr lang="es-AR" sz="1300" b="1" dirty="0">
              <a:solidFill>
                <a:srgbClr val="224781"/>
              </a:solidFill>
              <a:latin typeface="Arial" panose="020B0604020202020204" pitchFamily="34" charset="0"/>
              <a:cs typeface="Arial" panose="020B0604020202020204" pitchFamily="34" charset="0"/>
            </a:endParaRPr>
          </a:p>
        </p:txBody>
      </p:sp>
      <p:sp>
        <p:nvSpPr>
          <p:cNvPr id="12" name="TextBox 11"/>
          <p:cNvSpPr txBox="1"/>
          <p:nvPr/>
        </p:nvSpPr>
        <p:spPr>
          <a:xfrm>
            <a:off x="5068712" y="2654096"/>
            <a:ext cx="3038968" cy="553998"/>
          </a:xfrm>
          <a:prstGeom prst="rect">
            <a:avLst/>
          </a:prstGeom>
          <a:solidFill>
            <a:srgbClr val="F9F9F9"/>
          </a:solidFill>
          <a:ln>
            <a:noFill/>
          </a:ln>
        </p:spPr>
        <p:txBody>
          <a:bodyPr wrap="square" rtlCol="0">
            <a:spAutoFit/>
          </a:bodyPr>
          <a:lstStyle/>
          <a:p>
            <a:r>
              <a:rPr lang="en-US" sz="1000" dirty="0"/>
              <a:t>તમારો ઈમેલ અને પાસવર્ડ રજિસ્ટર કરો.</a:t>
            </a:r>
          </a:p>
          <a:p>
            <a:r>
              <a:rPr lang="en-US" sz="1000" dirty="0"/>
              <a:t>તમે આ ઈમેલ અને પાસવર્ડનો ત્યારબાદ લોગઈન કરવા ઉપયોગ કરશો.</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તમારા </a:t>
            </a:r>
            <a:r>
              <a:rPr lang="en-US" sz="1200" b="1" dirty="0"/>
              <a:t>ઇમેલ એડ્રેસ </a:t>
            </a:r>
            <a:r>
              <a:rPr lang="en-US" sz="1200" dirty="0"/>
              <a:t>અને </a:t>
            </a:r>
            <a:r>
              <a:rPr lang="en-US" sz="1200" b="1" dirty="0"/>
              <a:t>પાસવર્ડ</a:t>
            </a:r>
            <a:r>
              <a:rPr lang="en-US" sz="1200" dirty="0"/>
              <a:t>નો ઉપયોગ કરી એકાઉન્ટ બનાવો</a:t>
            </a:r>
            <a:endParaRPr lang="en-US" sz="1200" dirty="0">
              <a:solidFill>
                <a:schemeClr val="bg1"/>
              </a:solidFill>
              <a:latin typeface="Aptos" panose="020B0004020202020204" pitchFamily="34" charset="0"/>
            </a:endParaRPr>
          </a:p>
        </p:txBody>
      </p:sp>
      <p:sp>
        <p:nvSpPr>
          <p:cNvPr id="17" name="TextBox 16"/>
          <p:cNvSpPr txBox="1"/>
          <p:nvPr/>
        </p:nvSpPr>
        <p:spPr>
          <a:xfrm>
            <a:off x="5068712" y="3456321"/>
            <a:ext cx="823445"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તમારો ઈમેલઃ</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308854" y="3451860"/>
            <a:ext cx="1260202"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ઈમેલ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5068712" y="3935380"/>
            <a:ext cx="1019668" cy="3693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ઈમેલની પૃષ્ટી કરોઃ</a:t>
            </a:r>
          </a:p>
        </p:txBody>
      </p:sp>
      <p:sp>
        <p:nvSpPr>
          <p:cNvPr id="21" name="TextBox 20"/>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ઈમેલની પૃ।ટી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પાસવર્ડ</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6308854" y="4328392"/>
            <a:ext cx="1260202"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પાસવર્ડ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p:cNvSpPr txBox="1"/>
          <p:nvPr/>
        </p:nvSpPr>
        <p:spPr>
          <a:xfrm>
            <a:off x="5205872" y="4795587"/>
            <a:ext cx="2429368" cy="307777"/>
          </a:xfrm>
          <a:prstGeom prst="rect">
            <a:avLst/>
          </a:prstGeom>
          <a:solidFill>
            <a:srgbClr val="F9F9F9"/>
          </a:solidFill>
          <a:ln>
            <a:noFill/>
          </a:ln>
        </p:spPr>
        <p:txBody>
          <a:bodyPr wrap="square" rtlCol="0">
            <a:spAutoFit/>
          </a:bodyPr>
          <a:lstStyle/>
          <a:p>
            <a:r>
              <a:rPr lang="en-US" sz="700" dirty="0"/>
              <a:t>ઓછામાં ઓછા  8 અક્ષરો હોવા જોઈએ, અને તેમાં સમાવેશઃ 1 અપરકેસ, 1 નંબર, 1 લોવરકેસ, અને 1 સ્પેશિયલ અક્ષર</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5338697" y="5185332"/>
            <a:ext cx="2635108" cy="230832"/>
          </a:xfrm>
          <a:prstGeom prst="rect">
            <a:avLst/>
          </a:prstGeom>
          <a:solidFill>
            <a:srgbClr val="F9F9F9"/>
          </a:solidFill>
          <a:ln>
            <a:noFill/>
          </a:ln>
        </p:spPr>
        <p:txBody>
          <a:bodyPr wrap="square" rtlCol="0">
            <a:spAutoFit/>
          </a:bodyPr>
          <a:lstStyle/>
          <a:p>
            <a:r>
              <a:rPr lang="en-US" sz="900" dirty="0"/>
              <a:t>ગોપનિય સમજૂતી અંગે મે વાંચ્યું છે અને સહમત છું.</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ગોપનિયતા કરાર વાંચો બૉક્સમાં ટિક કરો અન નોંધણી કરો પર ક્લિક કરો.</a:t>
            </a:r>
            <a:endParaRPr lang="en-US" b="1" dirty="0">
              <a:solidFill>
                <a:schemeClr val="bg1"/>
              </a:solidFill>
              <a:latin typeface="Aptos" panose="020B0004020202020204" pitchFamily="34" charset="0"/>
            </a:endParaRPr>
          </a:p>
        </p:txBody>
      </p:sp>
      <p:sp>
        <p:nvSpPr>
          <p:cNvPr id="33" name="TextBox 32"/>
          <p:cNvSpPr txBox="1"/>
          <p:nvPr/>
        </p:nvSpPr>
        <p:spPr>
          <a:xfrm>
            <a:off x="5060538" y="5486590"/>
            <a:ext cx="711886" cy="246221"/>
          </a:xfrm>
          <a:prstGeom prst="rect">
            <a:avLst/>
          </a:prstGeom>
          <a:solidFill>
            <a:srgbClr val="F9F9F9"/>
          </a:solidFill>
          <a:ln>
            <a:noFill/>
          </a:ln>
        </p:spPr>
        <p:txBody>
          <a:bodyPr wrap="square" rtlCol="0">
            <a:spAutoFit/>
          </a:bodyPr>
          <a:lstStyle/>
          <a:p>
            <a:r>
              <a:rPr lang="gu-IN" sz="1000" dirty="0"/>
              <a:t>રદ કરો</a:t>
            </a:r>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gu-IN" sz="900" dirty="0">
                <a:solidFill>
                  <a:schemeClr val="bg1"/>
                </a:solidFill>
              </a:rPr>
              <a:t>નોંધણી કરો</a:t>
            </a:r>
            <a:endParaRPr lang="es-AR" sz="9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8048132" y="2208591"/>
            <a:ext cx="1870243" cy="276999"/>
          </a:xfrm>
          <a:prstGeom prst="rect">
            <a:avLst/>
          </a:prstGeom>
          <a:solidFill>
            <a:srgbClr val="F9F9F9"/>
          </a:solidFill>
          <a:ln>
            <a:noFill/>
          </a:ln>
        </p:spPr>
        <p:txBody>
          <a:bodyPr wrap="square" rtlCol="0">
            <a:spAutoFit/>
          </a:bodyPr>
          <a:lstStyle/>
          <a:p>
            <a:r>
              <a:rPr lang="en-US" sz="1200" dirty="0">
                <a:solidFill>
                  <a:srgbClr val="224781"/>
                </a:solidFill>
                <a:latin typeface="Arial" panose="020B0604020202020204" pitchFamily="34" charset="0"/>
                <a:cs typeface="Arial" panose="020B0604020202020204" pitchFamily="34" charset="0"/>
              </a:rPr>
              <a:t>ગોપનિય એગ્રિમેન્ટ</a:t>
            </a:r>
            <a:endParaRPr lang="es-AR" sz="1200" dirty="0">
              <a:solidFill>
                <a:srgbClr val="224781"/>
              </a:solidFill>
              <a:latin typeface="Arial" panose="020B0604020202020204" pitchFamily="34" charset="0"/>
              <a:cs typeface="Arial" panose="020B0604020202020204" pitchFamily="34" charset="0"/>
            </a:endParaRPr>
          </a:p>
        </p:txBody>
      </p:sp>
      <p:sp>
        <p:nvSpPr>
          <p:cNvPr id="16" name="TextBox 15"/>
          <p:cNvSpPr txBox="1"/>
          <p:nvPr/>
        </p:nvSpPr>
        <p:spPr>
          <a:xfrm>
            <a:off x="8186386" y="2796886"/>
            <a:ext cx="2853089" cy="2377574"/>
          </a:xfrm>
          <a:prstGeom prst="rect">
            <a:avLst/>
          </a:prstGeom>
          <a:solidFill>
            <a:srgbClr val="F9F9F9"/>
          </a:solidFill>
          <a:ln>
            <a:noFill/>
          </a:ln>
        </p:spPr>
        <p:txBody>
          <a:bodyPr wrap="square" rtlCol="0">
            <a:spAutoFit/>
          </a:bodyPr>
          <a:lstStyle/>
          <a:p>
            <a:pPr>
              <a:lnSpc>
                <a:spcPct val="110000"/>
              </a:lnSpc>
            </a:pPr>
            <a:r>
              <a:rPr lang="en-IN" sz="900" dirty="0"/>
              <a:t>MCAS </a:t>
            </a:r>
            <a:r>
              <a:rPr lang="en-US" sz="900" dirty="0"/>
              <a:t>Family Portal વિદ્યાર્થીના રાજ્ય સ્તરના મૂલ્યાંકનના પરિણામ સુધી સુરક્ષિત, ઓનલાઇન પહોંચ પૂરી પાડે છે.આ પોર્ટલનો ઉપયોગ વિદ્યાર્થીના માતા-પિતા અથવા કાનૂની વાલીઓ દ્વારા કરવા માટે નિર્ધારિત કરવામાં આવ્યો છે. 14 વર્ષથી ઓછી ઉંમરના વ્યક્તિઓને આ પોર્ટલ પર પ્રવેશ મેળવવા માટે નોંધણી કરવાની સત્તા નથી.</a:t>
            </a: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sz="900" dirty="0"/>
              <a:t>હું પુષ્ટિ કરું છું કે હું બાળકના માતા-પિતા અથવા કાનૂની વાલી છું અને મારા બાળકની શૈક્ષણિક માહિતી મેળવવા માટે મારી પાસે કાનૂની સત્તા છે.</a:t>
            </a:r>
            <a:r>
              <a:rPr lang="en-US" sz="900" dirty="0">
                <a:solidFill>
                  <a:schemeClr val="bg2">
                    <a:lumMod val="25000"/>
                  </a:schemeClr>
                </a:solidFill>
                <a:latin typeface="Arial" panose="020B0604020202020204" pitchFamily="34" charset="0"/>
                <a:cs typeface="Arial" panose="020B0604020202020204" pitchFamily="34" charset="0"/>
              </a:rPr>
              <a:t> </a:t>
            </a:r>
          </a:p>
          <a:p>
            <a:pPr marL="171450" indent="-171450">
              <a:lnSpc>
                <a:spcPct val="110000"/>
              </a:lnSpc>
              <a:buFont typeface="Arial" panose="020B0604020202020204" pitchFamily="34" charset="0"/>
              <a:buChar char="•"/>
            </a:pPr>
            <a:r>
              <a:rPr lang="en-US" sz="900" dirty="0"/>
              <a:t>હું પ્રમાણિત કરું છું કે વિદ્યાર્થીના રેકોર્ડ્સ મેળવવાની મંજૂરીમાં કોઈ પણ ફેરફાર કરવાની જરૂર ઊભી થશે તો તેની જાણ હું મારા વિદ્યાર્થીની શાળાને કરીશ.હું એ બાબત પણ સમજું છું કે મેસેચ્યુસેટ્સ ડિપાર્ટમેન્ટ ઓફ એલિમેન્ટરી એન્ડ સેકન્ડરી</a:t>
            </a:r>
            <a:r>
              <a:rPr lang="en-US" sz="900" dirty="0">
                <a:solidFill>
                  <a:schemeClr val="bg2">
                    <a:lumMod val="25000"/>
                  </a:schemeClr>
                </a:solidFill>
                <a:latin typeface="Arial" panose="020B0604020202020204" pitchFamily="34" charset="0"/>
                <a:cs typeface="Arial" panose="020B0604020202020204" pitchFamily="34" charset="0"/>
              </a:rPr>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p:cNvSpPr txBox="1"/>
          <p:nvPr/>
        </p:nvSpPr>
        <p:spPr>
          <a:xfrm>
            <a:off x="4938363" y="6227316"/>
            <a:ext cx="1008594"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ઉપયોગની શરતો</a:t>
            </a:r>
            <a:endParaRPr lang="es-AR" sz="900" dirty="0">
              <a:solidFill>
                <a:srgbClr val="224781"/>
              </a:solidFill>
              <a:latin typeface="Arial" panose="020B0604020202020204" pitchFamily="34" charset="0"/>
              <a:cs typeface="Arial" panose="020B0604020202020204" pitchFamily="34" charset="0"/>
            </a:endParaRPr>
          </a:p>
        </p:txBody>
      </p:sp>
      <p:sp>
        <p:nvSpPr>
          <p:cNvPr id="27" name="Rectangle 26">
            <a:extLs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p:cNvSpPr txBox="1"/>
          <p:nvPr/>
        </p:nvSpPr>
        <p:spPr>
          <a:xfrm>
            <a:off x="5873671" y="6227316"/>
            <a:ext cx="1079853"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ગોપનિયતા નીતિ</a:t>
            </a:r>
            <a:endParaRPr lang="es-AR" sz="900" dirty="0">
              <a:solidFill>
                <a:srgbClr val="224781"/>
              </a:solidFill>
              <a:latin typeface="Arial" panose="020B0604020202020204" pitchFamily="34" charset="0"/>
              <a:cs typeface="Arial" panose="020B0604020202020204" pitchFamily="34" charset="0"/>
            </a:endParaRPr>
          </a:p>
        </p:txBody>
      </p:sp>
      <p:sp>
        <p:nvSpPr>
          <p:cNvPr id="29" name="Rectangle 28">
            <a:extLs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p:cNvSpPr txBox="1"/>
          <p:nvPr/>
        </p:nvSpPr>
        <p:spPr>
          <a:xfrm>
            <a:off x="9458496" y="6227316"/>
            <a:ext cx="1079853" cy="230832"/>
          </a:xfrm>
          <a:prstGeom prst="rect">
            <a:avLst/>
          </a:prstGeom>
          <a:noFill/>
          <a:ln>
            <a:noFill/>
          </a:ln>
        </p:spPr>
        <p:txBody>
          <a:bodyPr wrap="square" rtlCol="0">
            <a:spAutoFit/>
          </a:bodyPr>
          <a:lstStyle/>
          <a:p>
            <a:r>
              <a:rPr lang="gu-IN" sz="900" dirty="0"/>
              <a:t>દ્વારા સંચાલિત</a:t>
            </a:r>
            <a:endParaRPr lang="es-AR" sz="900" i="1" dirty="0">
              <a:solidFill>
                <a:srgbClr val="224781"/>
              </a:solidFill>
              <a:latin typeface="Arial" panose="020B0604020202020204" pitchFamily="34" charset="0"/>
              <a:cs typeface="Arial" panose="020B0604020202020204" pitchFamily="34" charset="0"/>
            </a:endParaRPr>
          </a:p>
        </p:txBody>
      </p:sp>
      <p:sp>
        <p:nvSpPr>
          <p:cNvPr id="13"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gu-IN" sz="900" dirty="0">
                <a:solidFill>
                  <a:schemeClr val="accent1">
                    <a:lumMod val="50000"/>
                  </a:schemeClr>
                </a:solidFill>
              </a:rPr>
              <a:t>સ્પેનિશમાં</a:t>
            </a:r>
            <a:endParaRPr lang="es-AR" sz="9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34394"/>
            <a:ext cx="10515600" cy="624734"/>
          </a:xfrm>
        </p:spPr>
        <p:txBody>
          <a:bodyPr>
            <a:normAutofit/>
          </a:bodyPr>
          <a:lstStyle/>
          <a:p>
            <a:r>
              <a:rPr lang="en-US" sz="2800" dirty="0"/>
              <a:t>શરૂઆત કરવી: પરત આવતા વપરાશક્તાઓ</a:t>
            </a:r>
          </a:p>
        </p:txBody>
      </p:sp>
      <p:pic>
        <p:nvPicPr>
          <p:cNvPr id="4" name="Picture 3" descr="MCAS ફેમિલી પોર્ટલના હોમપેજનો એક સ્ક્રીનશોટ કે જેમાં અગાઉથી જ રજીસ્ટર્ડ યુઝર્સ તેમના ઈમેલ એડ્રેસ અને પાસવર્ડનો ઉપયોગ કરી પોર્ટલ પર કેવી રીતે લોગઇન કરી શકે છે તે ભાગને હાઈલાઈટ કરી દર્શાવવામાં આવ્યો છે."/>
          <p:cNvPicPr>
            <a:picLocks noChangeAspect="1"/>
          </p:cNvPicPr>
          <p:nvPr/>
        </p:nvPicPr>
        <p:blipFill>
          <a:blip r:embed="rId2" cstate="print"/>
          <a:stretch>
            <a:fillRect/>
          </a:stretch>
        </p:blipFill>
        <p:spPr>
          <a:xfrm>
            <a:off x="854871" y="810703"/>
            <a:ext cx="7214101" cy="5849776"/>
          </a:xfrm>
          <a:prstGeom prst="rect">
            <a:avLst/>
          </a:prstGeom>
        </p:spPr>
      </p:pic>
      <p:sp>
        <p:nvSpPr>
          <p:cNvPr id="15" name="Rectangle 14">
            <a:extLs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p:cNvSpPr txBox="1"/>
          <p:nvPr/>
        </p:nvSpPr>
        <p:spPr>
          <a:xfrm>
            <a:off x="2793702" y="1079006"/>
            <a:ext cx="1953128" cy="461665"/>
          </a:xfrm>
          <a:prstGeom prst="rect">
            <a:avLst/>
          </a:prstGeom>
          <a:noFill/>
          <a:ln>
            <a:noFill/>
          </a:ln>
        </p:spPr>
        <p:txBody>
          <a:bodyPr wrap="square" rtlCol="0">
            <a:spAutoFit/>
          </a:bodyPr>
          <a:lstStyle/>
          <a:p>
            <a:r>
              <a:rPr lang="en-US" sz="1200" dirty="0"/>
              <a:t>પ્રાથમિક અને </a:t>
            </a:r>
            <a:br>
              <a:rPr lang="en-US" sz="1200" dirty="0"/>
            </a:br>
            <a:r>
              <a:rPr lang="en-US" sz="1200" dirty="0"/>
              <a:t>માધ્યમિક શિક્ષણ વિભાગ</a:t>
            </a:r>
            <a:endParaRPr lang="es-AR" sz="1200" dirty="0"/>
          </a:p>
        </p:txBody>
      </p:sp>
      <p:sp>
        <p:nvSpPr>
          <p:cNvPr id="13" name="TextBox 12"/>
          <p:cNvSpPr txBox="1"/>
          <p:nvPr/>
        </p:nvSpPr>
        <p:spPr>
          <a:xfrm>
            <a:off x="5570155" y="1099666"/>
            <a:ext cx="2181317" cy="430887"/>
          </a:xfrm>
          <a:prstGeom prst="rect">
            <a:avLst/>
          </a:prstGeom>
          <a:solidFill>
            <a:srgbClr val="FFFFFF"/>
          </a:solidFill>
          <a:ln>
            <a:noFill/>
          </a:ln>
        </p:spPr>
        <p:txBody>
          <a:bodyPr wrap="square" rtlCol="0">
            <a:spAutoFit/>
          </a:bodyPr>
          <a:lstStyle/>
          <a:p>
            <a:r>
              <a:rPr lang="en-US" sz="1100" b="1" i="1" dirty="0">
                <a:solidFill>
                  <a:srgbClr val="224781"/>
                </a:solidFill>
                <a:latin typeface="Arial" panose="020B0604020202020204" pitchFamily="34" charset="0"/>
                <a:cs typeface="Arial" panose="020B0604020202020204" pitchFamily="34" charset="0"/>
              </a:rPr>
              <a:t>તમારા વિદ્યાર્થીના </a:t>
            </a:r>
            <a:r>
              <a:rPr lang="en-IN" sz="1100" b="1" i="1" dirty="0">
                <a:solidFill>
                  <a:srgbClr val="224781"/>
                </a:solidFill>
                <a:latin typeface="Arial" panose="020B0604020202020204" pitchFamily="34" charset="0"/>
                <a:cs typeface="Arial" panose="020B0604020202020204" pitchFamily="34" charset="0"/>
              </a:rPr>
              <a:t>MCAS </a:t>
            </a:r>
            <a:r>
              <a:rPr lang="en-US" sz="1100" b="1" i="1" dirty="0">
                <a:solidFill>
                  <a:srgbClr val="224781"/>
                </a:solidFill>
                <a:latin typeface="Arial" panose="020B0604020202020204" pitchFamily="34" charset="0"/>
                <a:cs typeface="Arial" panose="020B0604020202020204" pitchFamily="34" charset="0"/>
              </a:rPr>
              <a:t>પરિણામો જોવા લોગ ઈન કરો</a:t>
            </a:r>
            <a:endParaRPr lang="es-AR" sz="1100" b="1" i="1" dirty="0">
              <a:solidFill>
                <a:srgbClr val="224781"/>
              </a:solidFill>
              <a:latin typeface="Arial" panose="020B0604020202020204" pitchFamily="34" charset="0"/>
              <a:cs typeface="Arial" panose="020B0604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p:cNvSpPr txBox="1"/>
          <p:nvPr/>
        </p:nvSpPr>
        <p:spPr>
          <a:xfrm>
            <a:off x="952034" y="1935373"/>
            <a:ext cx="1870243" cy="646331"/>
          </a:xfrm>
          <a:prstGeom prst="rect">
            <a:avLst/>
          </a:prstGeom>
          <a:solidFill>
            <a:srgbClr val="F9F9F9"/>
          </a:solidFill>
          <a:ln>
            <a:solidFill>
              <a:srgbClr val="F9F9F9"/>
            </a:solidFill>
          </a:ln>
        </p:spPr>
        <p:txBody>
          <a:bodyPr wrap="square" rtlCol="0">
            <a:spAutoFit/>
          </a:bodyPr>
          <a:lstStyle/>
          <a:p>
            <a:r>
              <a:rPr lang="en-US" b="1" dirty="0">
                <a:solidFill>
                  <a:srgbClr val="224781"/>
                </a:solidFill>
                <a:latin typeface="Arial" panose="020B0604020202020204" pitchFamily="34" charset="0"/>
                <a:cs typeface="Arial" panose="020B0604020202020204" pitchFamily="34" charset="0"/>
              </a:rPr>
              <a:t>પ્રથમ વખતના વપરાશકર્તા</a:t>
            </a:r>
            <a:endParaRPr lang="es-AR" b="1" dirty="0">
              <a:solidFill>
                <a:srgbClr val="224781"/>
              </a:solidFill>
              <a:latin typeface="Arial" panose="020B0604020202020204" pitchFamily="34" charset="0"/>
              <a:cs typeface="Arial" panose="020B0604020202020204" pitchFamily="34" charset="0"/>
            </a:endParaRPr>
          </a:p>
        </p:txBody>
      </p:sp>
      <p:sp>
        <p:nvSpPr>
          <p:cNvPr id="9" name="TextBox 8"/>
          <p:cNvSpPr txBox="1"/>
          <p:nvPr/>
        </p:nvSpPr>
        <p:spPr>
          <a:xfrm>
            <a:off x="1056817" y="2662014"/>
            <a:ext cx="3229583" cy="430887"/>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તમારા વિદ્યાર્થીનો રજિસ્ટ્રેશન કોડ અને જન્મ તારીખ દાખલ કરો</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રજિસ્ટ્રેશન કોડ:</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12-અક્ષરનો રજિસ્ટ્રેશન કોડ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જન્મ તારીખઃ</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2309198"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2932139"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DD</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3555080" y="4174534"/>
            <a:ext cx="368946"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YY</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p:cNvSpPr txBox="1"/>
          <p:nvPr/>
        </p:nvSpPr>
        <p:spPr>
          <a:xfrm>
            <a:off x="1003478" y="4722045"/>
            <a:ext cx="2120722" cy="415498"/>
          </a:xfrm>
          <a:prstGeom prst="rect">
            <a:avLst/>
          </a:prstGeom>
          <a:no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મારો રજિસ્ટ્રેશન કોડ ક્યાં છે</a:t>
            </a:r>
            <a:r>
              <a:rPr lang="en-IN" sz="1050" dirty="0">
                <a:solidFill>
                  <a:srgbClr val="224781"/>
                </a:solidFill>
                <a:latin typeface="Arial" panose="020B0604020202020204" pitchFamily="34" charset="0"/>
                <a:cs typeface="Arial" panose="020B0604020202020204" pitchFamily="34" charset="0"/>
              </a:rPr>
              <a:t>?</a:t>
            </a:r>
            <a:br>
              <a:rPr lang="en-US" sz="1050" dirty="0">
                <a:solidFill>
                  <a:srgbClr val="224781"/>
                </a:solidFill>
                <a:latin typeface="Arial" panose="020B0604020202020204" pitchFamily="34" charset="0"/>
                <a:cs typeface="Arial" panose="020B0604020202020204" pitchFamily="34" charset="0"/>
              </a:rPr>
            </a:br>
            <a:r>
              <a:rPr lang="en-US" sz="1050" dirty="0">
                <a:solidFill>
                  <a:srgbClr val="224781"/>
                </a:solidFill>
                <a:latin typeface="Arial" panose="020B0604020202020204" pitchFamily="34" charset="0"/>
                <a:cs typeface="Arial" panose="020B0604020202020204" pitchFamily="34" charset="0"/>
              </a:rPr>
              <a:t>પરિવારો માટે સંશાધનો</a:t>
            </a:r>
            <a:endParaRPr lang="es-AR" sz="1050" dirty="0">
              <a:solidFill>
                <a:srgbClr val="224781"/>
              </a:solidFill>
              <a:latin typeface="Arial" panose="020B0604020202020204" pitchFamily="34" charset="0"/>
              <a:cs typeface="Arial" panose="020B0604020202020204" pitchFamily="34" charset="0"/>
            </a:endParaRPr>
          </a:p>
        </p:txBody>
      </p:sp>
      <p:sp>
        <p:nvSpPr>
          <p:cNvPr id="23" name="TextBox 22"/>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Go</a:t>
            </a:r>
            <a:endParaRPr lang="es-AR" sz="1000" b="1" dirty="0">
              <a:solidFill>
                <a:schemeClr val="bg1"/>
              </a:solidFill>
              <a:latin typeface="Arial" panose="020B0604020202020204" pitchFamily="34" charset="0"/>
              <a:cs typeface="Arial" panose="020B0604020202020204" pitchFamily="34" charset="0"/>
            </a:endParaRPr>
          </a:p>
        </p:txBody>
      </p:sp>
      <p:sp>
        <p:nvSpPr>
          <p:cNvPr id="38" name="Rectangle 37">
            <a:extLs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p:cNvSpPr txBox="1"/>
          <p:nvPr/>
        </p:nvSpPr>
        <p:spPr>
          <a:xfrm>
            <a:off x="4635033" y="1951771"/>
            <a:ext cx="1870243" cy="369332"/>
          </a:xfrm>
          <a:prstGeom prst="rect">
            <a:avLst/>
          </a:prstGeom>
          <a:noFill/>
          <a:ln>
            <a:noFill/>
          </a:ln>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રિટર્નિંગ યુઝર્સ</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તમારો ઈમેલ અને પાસવર્ડ દાખલ કરો</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ઈમેલ:</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p:cNvSpPr txBox="1"/>
          <p:nvPr/>
        </p:nvSpPr>
        <p:spPr>
          <a:xfrm>
            <a:off x="5648877" y="3382811"/>
            <a:ext cx="1532107" cy="230832"/>
          </a:xfrm>
          <a:prstGeom prst="rect">
            <a:avLst/>
          </a:prstGeom>
          <a:solidFill>
            <a:srgbClr val="FFFFFF"/>
          </a:solidFill>
          <a:ln>
            <a:no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તમારો ઈમેલ દાખલ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ફેમિલી પોર્ટલના હોમપેજનો સ્ક્રીનશૉટ, જ્યાં અગાઉથી નોંધાયેલા વપરાશકર્તાઓ પોર્ટલમાં લૉગ ઇન કરી શકે છે."/>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Aptos"/>
              </a:rPr>
              <a:t> </a:t>
            </a:r>
            <a:r>
              <a:rPr lang="en-US" sz="1500" b="1" dirty="0">
                <a:solidFill>
                  <a:schemeClr val="bg1"/>
                </a:solidFill>
                <a:latin typeface="Aptos"/>
              </a:rPr>
              <a:t>પરત આવતા વપરાશકર્તાઓઃ </a:t>
            </a:r>
            <a:r>
              <a:rPr lang="en-US" sz="1500" dirty="0">
                <a:solidFill>
                  <a:schemeClr val="bg1"/>
                </a:solidFill>
                <a:latin typeface="Aptos"/>
              </a:rPr>
              <a:t>તમે જે ઈમેલ એડ્રેસ અને પાસવર્ડથી નોંધણી કરી છે તે દાખલ કરો, અને બાદમાં </a:t>
            </a:r>
            <a:r>
              <a:rPr lang="en-IN" sz="1500" b="1" dirty="0">
                <a:solidFill>
                  <a:schemeClr val="bg1"/>
                </a:solidFill>
                <a:latin typeface="Aptos"/>
              </a:rPr>
              <a:t>Log In (</a:t>
            </a:r>
            <a:r>
              <a:rPr lang="en-US" sz="1500" b="1" dirty="0">
                <a:solidFill>
                  <a:schemeClr val="bg1"/>
                </a:solidFill>
                <a:latin typeface="Aptos"/>
              </a:rPr>
              <a:t>લોગિન)</a:t>
            </a:r>
            <a:r>
              <a:rPr lang="en-US" sz="1500" dirty="0">
                <a:solidFill>
                  <a:schemeClr val="bg1"/>
                </a:solidFill>
                <a:latin typeface="Aptos"/>
              </a:rPr>
              <a:t> પર ક્લિક કરો.</a:t>
            </a:r>
            <a:r>
              <a:rPr lang="en-US" dirty="0">
                <a:solidFill>
                  <a:schemeClr val="bg1"/>
                </a:solidFill>
                <a:latin typeface="Aptos"/>
              </a:rPr>
              <a:t> </a:t>
            </a:r>
          </a:p>
        </p:txBody>
      </p:sp>
      <p:sp>
        <p:nvSpPr>
          <p:cNvPr id="28" name="TextBox 27"/>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પાસવર્ડ:</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5657026" y="3974669"/>
            <a:ext cx="1639123" cy="253916"/>
          </a:xfrm>
          <a:prstGeom prst="rect">
            <a:avLst/>
          </a:prstGeom>
          <a:solidFill>
            <a:srgbClr val="FFFFFF"/>
          </a:solidFill>
          <a:ln>
            <a:noFill/>
          </a:ln>
        </p:spPr>
        <p:txBody>
          <a:bodyPr wrap="square" rtlCol="0">
            <a:spAutoFit/>
          </a:bodyPr>
          <a:lstStyle/>
          <a:p>
            <a:r>
              <a:rPr lang="en-US" sz="1050" dirty="0">
                <a:solidFill>
                  <a:schemeClr val="bg2">
                    <a:lumMod val="25000"/>
                  </a:schemeClr>
                </a:solidFill>
                <a:latin typeface="Arial" panose="020B0604020202020204" pitchFamily="34" charset="0"/>
                <a:cs typeface="Arial" panose="020B0604020202020204" pitchFamily="34" charset="0"/>
              </a:rPr>
              <a:t>તમારો પાસવર્ડ દાખલ કરો</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પાસવર્ડ ભૂલી ગયા?</a:t>
            </a:r>
            <a:endParaRPr lang="es-AR" sz="1050" dirty="0">
              <a:solidFill>
                <a:srgbClr val="224781"/>
              </a:solidFill>
              <a:latin typeface="Arial" panose="020B0604020202020204" pitchFamily="34" charset="0"/>
              <a:cs typeface="Arial" panose="020B0604020202020204" pitchFamily="34" charset="0"/>
            </a:endParaRPr>
          </a:p>
        </p:txBody>
      </p:sp>
      <p:sp>
        <p:nvSpPr>
          <p:cNvPr id="33" name="TextBox 32"/>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Log In</a:t>
            </a:r>
            <a:endParaRPr lang="es-AR" sz="1000" b="1" dirty="0">
              <a:solidFill>
                <a:schemeClr val="bg1"/>
              </a:solidFill>
              <a:latin typeface="Arial" panose="020B0604020202020204" pitchFamily="34" charset="0"/>
              <a:cs typeface="Arial" panose="020B0604020202020204" pitchFamily="34" charset="0"/>
            </a:endParaRPr>
          </a:p>
        </p:txBody>
      </p:sp>
      <p:sp>
        <p:nvSpPr>
          <p:cNvPr id="2" name="Rectangle 1">
            <a:extLs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p:cNvSpPr txBox="1"/>
          <p:nvPr/>
        </p:nvSpPr>
        <p:spPr>
          <a:xfrm>
            <a:off x="854870" y="6154676"/>
            <a:ext cx="1079853"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ઉપયોગની શરતો</a:t>
            </a:r>
            <a:endParaRPr lang="es-AR" sz="900" dirty="0">
              <a:solidFill>
                <a:srgbClr val="224781"/>
              </a:solidFill>
              <a:latin typeface="Arial" panose="020B0604020202020204" pitchFamily="34" charset="0"/>
              <a:cs typeface="Arial" panose="020B0604020202020204" pitchFamily="34" charset="0"/>
            </a:endParaRPr>
          </a:p>
        </p:txBody>
      </p:sp>
      <p:sp>
        <p:nvSpPr>
          <p:cNvPr id="34" name="Rectangle 33">
            <a:extLs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p:cNvSpPr txBox="1"/>
          <p:nvPr/>
        </p:nvSpPr>
        <p:spPr>
          <a:xfrm>
            <a:off x="1919456" y="6159628"/>
            <a:ext cx="902821" cy="415498"/>
          </a:xfrm>
          <a:prstGeom prst="rect">
            <a:avLst/>
          </a:prstGeom>
          <a:noFill/>
          <a:ln>
            <a:no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ગોપનિયતા નીતિ</a:t>
            </a:r>
            <a:endParaRPr lang="es-AR" sz="1050" dirty="0">
              <a:solidFill>
                <a:srgbClr val="224781"/>
              </a:solidFill>
              <a:latin typeface="Arial" panose="020B0604020202020204" pitchFamily="34" charset="0"/>
              <a:cs typeface="Arial" panose="020B0604020202020204" pitchFamily="34" charset="0"/>
            </a:endParaRPr>
          </a:p>
        </p:txBody>
      </p:sp>
      <p:sp>
        <p:nvSpPr>
          <p:cNvPr id="36" name="Rectangle 35">
            <a:extLs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p:cNvSpPr txBox="1"/>
          <p:nvPr/>
        </p:nvSpPr>
        <p:spPr>
          <a:xfrm>
            <a:off x="5936660" y="6150674"/>
            <a:ext cx="1079853" cy="253916"/>
          </a:xfrm>
          <a:prstGeom prst="rect">
            <a:avLst/>
          </a:prstGeom>
          <a:noFill/>
          <a:ln>
            <a:noFill/>
          </a:ln>
        </p:spPr>
        <p:txBody>
          <a:bodyPr wrap="square" rtlCol="0">
            <a:spAutoFit/>
          </a:bodyPr>
          <a:lstStyle/>
          <a:p>
            <a:r>
              <a:rPr lang="gu-IN" sz="1050" dirty="0"/>
              <a:t>દ્વારા સંચાલિત</a:t>
            </a:r>
            <a:endParaRPr lang="es-AR" sz="1050" i="1" dirty="0">
              <a:solidFill>
                <a:srgbClr val="22478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gu-IN" sz="1000" dirty="0">
                <a:solidFill>
                  <a:schemeClr val="accent1">
                    <a:lumMod val="50000"/>
                  </a:schemeClr>
                </a:solidFill>
              </a:rPr>
              <a:t>સ્પેનિશમાં</a:t>
            </a:r>
            <a:endParaRPr lang="es-AR" sz="10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34394"/>
            <a:ext cx="10515600" cy="624734"/>
          </a:xfrm>
        </p:spPr>
        <p:txBody>
          <a:bodyPr>
            <a:normAutofit/>
          </a:bodyPr>
          <a:lstStyle/>
          <a:p>
            <a:r>
              <a:rPr lang="en-US" sz="3100" dirty="0">
                <a:solidFill>
                  <a:srgbClr val="1A4785"/>
                </a:solidFill>
                <a:latin typeface="Aptos" panose="020B0004020202020204" pitchFamily="34" charset="0"/>
                <a:ea typeface="Open Sans Light" pitchFamily="2" charset="0"/>
                <a:cs typeface="Open Sans Light" pitchFamily="2" charset="0"/>
              </a:rPr>
              <a:t>શરૂઆત કરવીઃસ્પેનિશમાં જોવું</a:t>
            </a:r>
            <a:endParaRPr lang="en-US" sz="3100" dirty="0"/>
          </a:p>
        </p:txBody>
      </p:sp>
      <p:pic>
        <p:nvPicPr>
          <p:cNvPr id="9" name="Picture 8" descr="ફેમિલી પોર્ટલના હોમપેજનો એક સ્ક્રીનશોટ કે જેમાં યુઝર્સ MCAS ફેમિલી પોર્ટલને સ્પેનિશમાં જોવા માટે 'En Espanol' વિકલ્પ ક્યાંથી પસંદ કરી શકે છે તે ભાગને હાઇલાઇટ કરીને દર્શાવવામાં આવ્યો છે."/>
          <p:cNvPicPr>
            <a:picLocks noChangeAspect="1"/>
          </p:cNvPicPr>
          <p:nvPr/>
        </p:nvPicPr>
        <p:blipFill>
          <a:blip r:embed="rId3" cstate="print"/>
          <a:stretch>
            <a:fillRect/>
          </a:stretch>
        </p:blipFill>
        <p:spPr>
          <a:xfrm>
            <a:off x="273680" y="1062035"/>
            <a:ext cx="5883150" cy="4770533"/>
          </a:xfrm>
          <a:prstGeom prst="rect">
            <a:avLst/>
          </a:prstGeom>
        </p:spPr>
      </p:pic>
      <p:sp>
        <p:nvSpPr>
          <p:cNvPr id="16" name="Rectangle 15">
            <a:extLs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p:cNvSpPr txBox="1"/>
          <p:nvPr/>
        </p:nvSpPr>
        <p:spPr>
          <a:xfrm>
            <a:off x="1853425" y="1251376"/>
            <a:ext cx="2151322" cy="400110"/>
          </a:xfrm>
          <a:prstGeom prst="rect">
            <a:avLst/>
          </a:prstGeom>
          <a:noFill/>
          <a:ln>
            <a:noFill/>
          </a:ln>
        </p:spPr>
        <p:txBody>
          <a:bodyPr wrap="square" rtlCol="0">
            <a:spAutoFit/>
          </a:bodyPr>
          <a:lstStyle/>
          <a:p>
            <a:r>
              <a:rPr lang="en-US" sz="1000" dirty="0"/>
              <a:t>પ્રાથમિક અને </a:t>
            </a:r>
            <a:br>
              <a:rPr lang="en-US" sz="1000" dirty="0"/>
            </a:br>
            <a:r>
              <a:rPr lang="en-US" sz="1000" dirty="0"/>
              <a:t>માધ્યમિક શિક્ષણ વિભાગ</a:t>
            </a:r>
            <a:endParaRPr lang="es-AR" sz="1000" dirty="0"/>
          </a:p>
        </p:txBody>
      </p:sp>
      <p:sp>
        <p:nvSpPr>
          <p:cNvPr id="14" name="TextBox 13"/>
          <p:cNvSpPr txBox="1"/>
          <p:nvPr/>
        </p:nvSpPr>
        <p:spPr>
          <a:xfrm>
            <a:off x="4078204" y="1228703"/>
            <a:ext cx="1758990" cy="369332"/>
          </a:xfrm>
          <a:prstGeom prst="rect">
            <a:avLst/>
          </a:prstGeom>
          <a:solidFill>
            <a:srgbClr val="FFFFFF"/>
          </a:solidFill>
          <a:ln>
            <a:noFill/>
          </a:ln>
        </p:spPr>
        <p:txBody>
          <a:bodyPr wrap="square" rtlCol="0">
            <a:spAutoFit/>
          </a:bodyPr>
          <a:lstStyle/>
          <a:p>
            <a:r>
              <a:rPr lang="en-US" sz="900" b="1" i="1" dirty="0"/>
              <a:t>વિદ્યાર્થીના </a:t>
            </a:r>
            <a:r>
              <a:rPr lang="en-IN" sz="900" b="1" i="1" dirty="0"/>
              <a:t>MCAS </a:t>
            </a:r>
            <a:r>
              <a:rPr lang="en-US" sz="900" b="1" i="1" dirty="0"/>
              <a:t>પરિણામો જોવા લોગ ઈન કરો</a:t>
            </a:r>
            <a:endParaRPr lang="es-AR" sz="900" b="1" i="1" dirty="0">
              <a:solidFill>
                <a:srgbClr val="224781"/>
              </a:solidFill>
              <a:latin typeface="Arial" panose="020B0604020202020204" pitchFamily="34" charset="0"/>
              <a:cs typeface="Arial" panose="020B0604020202020204" pitchFamily="34" charset="0"/>
            </a:endParaRPr>
          </a:p>
        </p:txBody>
      </p:sp>
      <p:sp>
        <p:nvSpPr>
          <p:cNvPr id="11" name="TextBox 10"/>
          <p:cNvSpPr txBox="1"/>
          <p:nvPr/>
        </p:nvSpPr>
        <p:spPr>
          <a:xfrm>
            <a:off x="349880" y="1962149"/>
            <a:ext cx="1870243" cy="523220"/>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પ્રથમ વખતના વપરાશકર્તા</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p:cNvSpPr txBox="1"/>
          <p:nvPr/>
        </p:nvSpPr>
        <p:spPr>
          <a:xfrm>
            <a:off x="424081" y="2538054"/>
            <a:ext cx="2595344" cy="3693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તમારા વિદ્યાર્થીનો રજિસ્ટ્રેશન કોડ અને જન્મ તારીખ દાખલ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રજિસ્ટ્રેશન કોડ:</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12-અક્ષરનો રજિસ્ટ્રેશન કોડ</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જન્મ તારીખઃ</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p:cNvSpPr txBox="1"/>
          <p:nvPr/>
        </p:nvSpPr>
        <p:spPr>
          <a:xfrm>
            <a:off x="383882" y="4223161"/>
            <a:ext cx="2123865"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મારો રજિસ્ટ્રેશન કોડ ક્યાં છે</a:t>
            </a:r>
            <a:r>
              <a:rPr lang="en-IN" sz="800" dirty="0">
                <a:solidFill>
                  <a:srgbClr val="224781"/>
                </a:solidFill>
                <a:latin typeface="Arial" panose="020B0604020202020204" pitchFamily="34" charset="0"/>
                <a:cs typeface="Arial" panose="020B0604020202020204" pitchFamily="34" charset="0"/>
              </a:rPr>
              <a:t>?</a:t>
            </a:r>
            <a:br>
              <a:rPr lang="en-US" sz="800" dirty="0">
                <a:solidFill>
                  <a:srgbClr val="224781"/>
                </a:solidFill>
                <a:latin typeface="Arial" panose="020B0604020202020204" pitchFamily="34" charset="0"/>
                <a:cs typeface="Arial" panose="020B0604020202020204" pitchFamily="34" charset="0"/>
              </a:rPr>
            </a:br>
            <a:r>
              <a:rPr lang="en-US" sz="800" dirty="0">
                <a:solidFill>
                  <a:srgbClr val="224781"/>
                </a:solidFill>
                <a:latin typeface="Arial" panose="020B0604020202020204" pitchFamily="34" charset="0"/>
                <a:cs typeface="Arial" panose="020B0604020202020204" pitchFamily="34" charset="0"/>
              </a:rPr>
              <a:t>પરિવારો માટે સંશાધનો</a:t>
            </a:r>
            <a:endParaRPr lang="es-AR" sz="800" dirty="0">
              <a:solidFill>
                <a:srgbClr val="224781"/>
              </a:solidFill>
              <a:latin typeface="Arial" panose="020B0604020202020204" pitchFamily="34" charset="0"/>
              <a:cs typeface="Arial" panose="020B0604020202020204" pitchFamily="34" charset="0"/>
            </a:endParaRPr>
          </a:p>
        </p:txBody>
      </p:sp>
      <p:sp>
        <p:nvSpPr>
          <p:cNvPr id="24" name="TextBox 23"/>
          <p:cNvSpPr txBox="1"/>
          <p:nvPr/>
        </p:nvSpPr>
        <p:spPr>
          <a:xfrm>
            <a:off x="2454574" y="4427066"/>
            <a:ext cx="441050" cy="215444"/>
          </a:xfrm>
          <a:prstGeom prst="rect">
            <a:avLst/>
          </a:prstGeom>
          <a:solidFill>
            <a:srgbClr val="757575"/>
          </a:solidFill>
          <a:ln>
            <a:noFill/>
          </a:ln>
        </p:spPr>
        <p:txBody>
          <a:bodyPr wrap="square" rtlCol="0">
            <a:spAutoFit/>
          </a:bodyPr>
          <a:lstStyle/>
          <a:p>
            <a:pPr algn="ctr"/>
            <a:r>
              <a:rPr lang="gu-IN" sz="800" dirty="0">
                <a:solidFill>
                  <a:schemeClr val="bg1"/>
                </a:solidFill>
              </a:rPr>
              <a:t>જાઓ</a:t>
            </a:r>
            <a:endParaRPr lang="es-AR" sz="700" b="1" dirty="0">
              <a:solidFill>
                <a:schemeClr val="bg1"/>
              </a:solidFill>
              <a:latin typeface="Arial" panose="020B0604020202020204" pitchFamily="34" charset="0"/>
              <a:cs typeface="Arial" panose="020B0604020202020204" pitchFamily="34" charset="0"/>
            </a:endParaRPr>
          </a:p>
        </p:txBody>
      </p:sp>
      <p:sp>
        <p:nvSpPr>
          <p:cNvPr id="40" name="Oval 39">
            <a:extLs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તમારો ઈમેલ અને પાસવર્ડ દાખલ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5333499" y="1818850"/>
            <a:ext cx="863389" cy="338554"/>
          </a:xfrm>
          <a:prstGeom prst="rect">
            <a:avLst/>
          </a:prstGeom>
          <a:noFill/>
          <a:ln>
            <a:noFill/>
          </a:ln>
        </p:spPr>
        <p:txBody>
          <a:bodyPr wrap="square" rtlCol="0">
            <a:spAutoFit/>
          </a:bodyPr>
          <a:lstStyle/>
          <a:p>
            <a:pPr algn="r"/>
            <a:r>
              <a:rPr lang="gu-IN" sz="800" dirty="0">
                <a:solidFill>
                  <a:schemeClr val="accent1">
                    <a:lumMod val="50000"/>
                  </a:schemeClr>
                </a:solidFill>
              </a:rPr>
              <a:t>સ્પેનિશમાં</a:t>
            </a:r>
            <a:endParaRPr lang="es-AR" sz="800" dirty="0">
              <a:solidFill>
                <a:schemeClr val="accent1">
                  <a:lumMod val="50000"/>
                </a:schemeClr>
              </a:solidFill>
              <a:latin typeface="Arial" panose="020B0604020202020204" pitchFamily="34" charset="0"/>
              <a:cs typeface="Arial" panose="020B0604020202020204" pitchFamily="34" charset="0"/>
            </a:endParaRPr>
          </a:p>
          <a:p>
            <a:pPr algn="r"/>
            <a:endParaRPr lang="es-AR" sz="800" dirty="0">
              <a:solidFill>
                <a:schemeClr val="accent2">
                  <a:lumMod val="75000"/>
                </a:schemeClr>
              </a:solidFill>
              <a:latin typeface="Arial" panose="020B0604020202020204" pitchFamily="34" charset="0"/>
              <a:cs typeface="Arial" panose="020B0604020202020204" pitchFamily="34" charset="0"/>
            </a:endParaRPr>
          </a:p>
        </p:txBody>
      </p:sp>
      <p:sp>
        <p:nvSpPr>
          <p:cNvPr id="3" name="Rounded Rectangular Callout 9" descr="ફેમિલી પોર્ટલના હોમપેજનો સ્ક્રીનશૉટ, જ્યાં અગાઉથી નોંધાયેલા વપરાશકર્તાઓ પોર્ટલમાં લૉગ ઇન કરી શકે છે."/>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lumMod val="95000"/>
                  </a:schemeClr>
                </a:solidFill>
                <a:latin typeface="Aptos" panose="020B0004020202020204" pitchFamily="34" charset="0"/>
              </a:rPr>
              <a:t>MCAS Family Portal સ્પેનિશમાં જોવા </a:t>
            </a:r>
            <a:r>
              <a:rPr lang="en-US" sz="1500" dirty="0" err="1">
                <a:solidFill>
                  <a:schemeClr val="bg1">
                    <a:lumMod val="95000"/>
                  </a:schemeClr>
                </a:solidFill>
                <a:latin typeface="Aptos" panose="020B0004020202020204" pitchFamily="34" charset="0"/>
              </a:rPr>
              <a:t>માટે</a:t>
            </a:r>
            <a:r>
              <a:rPr lang="en-US" sz="1500" dirty="0">
                <a:solidFill>
                  <a:schemeClr val="bg1">
                    <a:lumMod val="95000"/>
                  </a:schemeClr>
                </a:solidFill>
                <a:latin typeface="Aptos" panose="020B0004020202020204" pitchFamily="34" charset="0"/>
              </a:rPr>
              <a:t> </a:t>
            </a:r>
            <a:r>
              <a:rPr lang="gu-IN" sz="1600" dirty="0">
                <a:solidFill>
                  <a:schemeClr val="bg1">
                    <a:lumMod val="95000"/>
                  </a:schemeClr>
                </a:solidFill>
              </a:rPr>
              <a:t>સ્પેનિશમાં</a:t>
            </a:r>
            <a:r>
              <a:rPr lang="en-US" sz="1600" dirty="0">
                <a:solidFill>
                  <a:schemeClr val="bg1">
                    <a:lumMod val="95000"/>
                  </a:schemeClr>
                </a:solidFill>
              </a:rPr>
              <a:t> </a:t>
            </a:r>
            <a:r>
              <a:rPr lang="en-US" sz="1500" dirty="0" err="1">
                <a:solidFill>
                  <a:schemeClr val="bg1">
                    <a:lumMod val="95000"/>
                  </a:schemeClr>
                </a:solidFill>
                <a:latin typeface="Aptos" panose="020B0004020202020204" pitchFamily="34" charset="0"/>
              </a:rPr>
              <a:t>લિંક</a:t>
            </a:r>
            <a:r>
              <a:rPr lang="en-US" sz="1500" dirty="0">
                <a:solidFill>
                  <a:schemeClr val="bg1">
                    <a:lumMod val="95000"/>
                  </a:schemeClr>
                </a:solidFill>
                <a:latin typeface="Aptos" panose="020B0004020202020204" pitchFamily="34" charset="0"/>
              </a:rPr>
              <a:t> પસંદ કરો.            </a:t>
            </a:r>
          </a:p>
        </p:txBody>
      </p:sp>
      <p:sp>
        <p:nvSpPr>
          <p:cNvPr id="13" name="TextBox 12"/>
          <p:cNvSpPr txBox="1"/>
          <p:nvPr/>
        </p:nvSpPr>
        <p:spPr>
          <a:xfrm>
            <a:off x="3354566" y="1962148"/>
            <a:ext cx="1512710" cy="523220"/>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પરત ફરતા વપરાશકર્તા</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p:cNvSpPr txBox="1"/>
          <p:nvPr/>
        </p:nvSpPr>
        <p:spPr>
          <a:xfrm>
            <a:off x="4966315" y="4430450"/>
            <a:ext cx="613087" cy="338554"/>
          </a:xfrm>
          <a:prstGeom prst="rect">
            <a:avLst/>
          </a:prstGeom>
          <a:solidFill>
            <a:srgbClr val="757575"/>
          </a:solidFill>
          <a:ln>
            <a:noFill/>
          </a:ln>
        </p:spPr>
        <p:txBody>
          <a:bodyPr wrap="square" rtlCol="0">
            <a:spAutoFit/>
          </a:bodyPr>
          <a:lstStyle/>
          <a:p>
            <a:pPr algn="ctr"/>
            <a:r>
              <a:rPr lang="gu-IN" sz="800" dirty="0">
                <a:solidFill>
                  <a:schemeClr val="bg1"/>
                </a:solidFill>
              </a:rPr>
              <a:t>લૉગ ઇન કરો</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p:cNvSpPr txBox="1"/>
          <p:nvPr/>
        </p:nvSpPr>
        <p:spPr>
          <a:xfrm>
            <a:off x="273680" y="5397681"/>
            <a:ext cx="1008594" cy="21544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ઉપયોગની શરતો</a:t>
            </a:r>
            <a:endParaRPr lang="es-AR" sz="800" dirty="0">
              <a:solidFill>
                <a:srgbClr val="224781"/>
              </a:solidFill>
              <a:latin typeface="Arial" panose="020B0604020202020204" pitchFamily="34" charset="0"/>
              <a:cs typeface="Arial" panose="020B0604020202020204" pitchFamily="34" charset="0"/>
            </a:endParaRPr>
          </a:p>
        </p:txBody>
      </p:sp>
      <p:sp>
        <p:nvSpPr>
          <p:cNvPr id="36" name="Rectangle 35">
            <a:extLs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p:cNvSpPr txBox="1"/>
          <p:nvPr/>
        </p:nvSpPr>
        <p:spPr>
          <a:xfrm>
            <a:off x="1140270" y="5397680"/>
            <a:ext cx="1079853" cy="21544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ગોપનિયતા નીતિ</a:t>
            </a:r>
            <a:endParaRPr lang="es-AR" sz="800" dirty="0">
              <a:solidFill>
                <a:srgbClr val="224781"/>
              </a:solidFill>
              <a:latin typeface="Arial" panose="020B0604020202020204" pitchFamily="34" charset="0"/>
              <a:cs typeface="Arial" panose="020B0604020202020204" pitchFamily="34" charset="0"/>
            </a:endParaRPr>
          </a:p>
        </p:txBody>
      </p:sp>
      <p:sp>
        <p:nvSpPr>
          <p:cNvPr id="38" name="Rectangle 37">
            <a:extLs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p:cNvSpPr txBox="1"/>
          <p:nvPr/>
        </p:nvSpPr>
        <p:spPr>
          <a:xfrm>
            <a:off x="4511578" y="5397680"/>
            <a:ext cx="1079853" cy="215444"/>
          </a:xfrm>
          <a:prstGeom prst="rect">
            <a:avLst/>
          </a:prstGeom>
          <a:noFill/>
          <a:ln>
            <a:noFill/>
          </a:ln>
        </p:spPr>
        <p:txBody>
          <a:bodyPr wrap="square" rtlCol="0">
            <a:spAutoFit/>
          </a:bodyPr>
          <a:lstStyle/>
          <a:p>
            <a:r>
              <a:rPr lang="gu-IN" sz="800" dirty="0"/>
              <a:t>દ્વારા સંચાલિત</a:t>
            </a:r>
            <a:endParaRPr lang="es-AR" sz="800" i="1" dirty="0">
              <a:solidFill>
                <a:srgbClr val="224781"/>
              </a:solidFill>
              <a:latin typeface="Arial" panose="020B0604020202020204" pitchFamily="34" charset="0"/>
              <a:cs typeface="Arial" panose="020B0604020202020204" pitchFamily="34" charset="0"/>
            </a:endParaRPr>
          </a:p>
        </p:txBody>
      </p:sp>
      <p:pic>
        <p:nvPicPr>
          <p:cNvPr id="12" name="Picture 11" descr="સ્પેનિશમાં અનુવાદિત ફેમિલી પોર્ટલના હોમપેજનો સ્ક્રીનશોટ."/>
          <p:cNvPicPr>
            <a:picLocks noChangeAspect="1"/>
          </p:cNvPicPr>
          <p:nvPr/>
        </p:nvPicPr>
        <p:blipFill>
          <a:blip r:embed="rId4" cstate="print"/>
          <a:stretch>
            <a:fillRect/>
          </a:stretch>
        </p:blipFill>
        <p:spPr>
          <a:xfrm>
            <a:off x="6294096" y="1035934"/>
            <a:ext cx="5787402" cy="5094702"/>
          </a:xfrm>
          <a:prstGeom prst="rect">
            <a:avLst/>
          </a:prstGeom>
        </p:spPr>
      </p:pic>
      <p:sp>
        <p:nvSpPr>
          <p:cNvPr id="7"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dirty="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2359" y="135002"/>
            <a:ext cx="10515600" cy="624734"/>
          </a:xfrm>
        </p:spPr>
        <p:txBody>
          <a:bodyPr>
            <a:normAutofit fontScale="90000"/>
          </a:bodyPr>
          <a:lstStyle/>
          <a:p>
            <a:r>
              <a:rPr lang="en-US" sz="3800" b="1" dirty="0">
                <a:solidFill>
                  <a:srgbClr val="1A4785"/>
                </a:solidFill>
                <a:latin typeface="Aptos" panose="020B0004020202020204" pitchFamily="34" charset="0"/>
                <a:ea typeface="Open Sans Light" pitchFamily="2" charset="0"/>
                <a:cs typeface="Open Sans Light" pitchFamily="2" charset="0"/>
              </a:rPr>
              <a:t>તમારો પાસવર્ડ રિસેટ કરો</a:t>
            </a:r>
            <a:endParaRPr lang="en-US" sz="3800" b="1" dirty="0"/>
          </a:p>
        </p:txBody>
      </p:sp>
      <p:pic>
        <p:nvPicPr>
          <p:cNvPr id="8" name="Picture 7" descr="ફેમિલી પોર્ટલના હોમપેજનો એક સ્ક્રીનશોટ કે જેમાં નંબર એક સાથે ફોરગોટ પાસવર્ડ લિંકને હાઈલાઇટ કરીને દર્શાવવામાં આવી છે."/>
          <p:cNvPicPr>
            <a:picLocks noChangeAspect="1"/>
          </p:cNvPicPr>
          <p:nvPr/>
        </p:nvPicPr>
        <p:blipFill>
          <a:blip r:embed="rId2" cstate="print"/>
          <a:stretch>
            <a:fillRect/>
          </a:stretch>
        </p:blipFill>
        <p:spPr>
          <a:xfrm>
            <a:off x="109663" y="1067985"/>
            <a:ext cx="5755841" cy="4667301"/>
          </a:xfrm>
          <a:prstGeom prst="rect">
            <a:avLst/>
          </a:prstGeom>
        </p:spPr>
      </p:pic>
      <p:sp>
        <p:nvSpPr>
          <p:cNvPr id="24" name="Rectangle 23">
            <a:extLs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p:cNvSpPr txBox="1"/>
          <p:nvPr/>
        </p:nvSpPr>
        <p:spPr>
          <a:xfrm>
            <a:off x="1660130" y="1297266"/>
            <a:ext cx="2151322" cy="400110"/>
          </a:xfrm>
          <a:prstGeom prst="rect">
            <a:avLst/>
          </a:prstGeom>
          <a:noFill/>
          <a:ln>
            <a:noFill/>
          </a:ln>
        </p:spPr>
        <p:txBody>
          <a:bodyPr wrap="square" rtlCol="0">
            <a:spAutoFit/>
          </a:bodyPr>
          <a:lstStyle/>
          <a:p>
            <a:r>
              <a:rPr lang="en-US" sz="1000" dirty="0"/>
              <a:t>પ્રાથમિક અને </a:t>
            </a:r>
            <a:br>
              <a:rPr lang="en-US" sz="1000" dirty="0"/>
            </a:br>
            <a:r>
              <a:rPr lang="en-US" sz="1000" dirty="0"/>
              <a:t>માધ્યમિક શિક્ષણ વિભાગ</a:t>
            </a:r>
            <a:endParaRPr lang="es-AR" sz="1000" dirty="0"/>
          </a:p>
        </p:txBody>
      </p:sp>
      <p:sp>
        <p:nvSpPr>
          <p:cNvPr id="17" name="TextBox 16"/>
          <p:cNvSpPr txBox="1"/>
          <p:nvPr/>
        </p:nvSpPr>
        <p:spPr>
          <a:xfrm>
            <a:off x="3884909" y="1274593"/>
            <a:ext cx="1758990" cy="369332"/>
          </a:xfrm>
          <a:prstGeom prst="rect">
            <a:avLst/>
          </a:prstGeom>
          <a:solidFill>
            <a:srgbClr val="FFFFFF"/>
          </a:solidFill>
          <a:ln>
            <a:noFill/>
          </a:ln>
        </p:spPr>
        <p:txBody>
          <a:bodyPr wrap="square" rtlCol="0">
            <a:spAutoFit/>
          </a:bodyPr>
          <a:lstStyle/>
          <a:p>
            <a:r>
              <a:rPr lang="en-US" sz="900" b="1" i="1" dirty="0">
                <a:solidFill>
                  <a:schemeClr val="accent1"/>
                </a:solidFill>
              </a:rPr>
              <a:t>વિદ્યાર્થીના </a:t>
            </a:r>
            <a:r>
              <a:rPr lang="en-IN" sz="900" b="1" i="1" dirty="0">
                <a:solidFill>
                  <a:schemeClr val="accent1"/>
                </a:solidFill>
              </a:rPr>
              <a:t>MCAS </a:t>
            </a:r>
            <a:r>
              <a:rPr lang="en-US" sz="900" b="1" i="1" dirty="0">
                <a:solidFill>
                  <a:schemeClr val="accent1"/>
                </a:solidFill>
              </a:rPr>
              <a:t>પરિણામો જોવા લોગ ઈન કરો</a:t>
            </a:r>
            <a:endParaRPr lang="es-AR" sz="900" b="1" i="1" dirty="0">
              <a:solidFill>
                <a:schemeClr val="accent1"/>
              </a:solidFill>
              <a:latin typeface="Arial" panose="020B0604020202020204" pitchFamily="34" charset="0"/>
              <a:cs typeface="Arial" panose="020B0604020202020204" pitchFamily="34" charset="0"/>
            </a:endParaRPr>
          </a:p>
        </p:txBody>
      </p:sp>
      <p:sp>
        <p:nvSpPr>
          <p:cNvPr id="9" name="TextBox 8"/>
          <p:cNvSpPr txBox="1"/>
          <p:nvPr/>
        </p:nvSpPr>
        <p:spPr>
          <a:xfrm>
            <a:off x="280410" y="1941364"/>
            <a:ext cx="2062740" cy="276999"/>
          </a:xfrm>
          <a:prstGeom prst="rect">
            <a:avLst/>
          </a:prstGeom>
          <a:solidFill>
            <a:srgbClr val="F9F9F9"/>
          </a:solidFill>
          <a:ln>
            <a:noFill/>
          </a:ln>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પ્રથમ વખતના વપરાશકર્તા</a:t>
            </a:r>
            <a:endParaRPr lang="es-AR" sz="12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p:cNvSpPr txBox="1"/>
          <p:nvPr/>
        </p:nvSpPr>
        <p:spPr>
          <a:xfrm>
            <a:off x="230786" y="2583944"/>
            <a:ext cx="2595344" cy="3693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તમારા વિદ્યાર્થીનો રજિસ્ટ્રેશન કોડ અને જન્મ તારીખ દાખલ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રજિસ્ટ્રેશન કોડ:</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12-અક્ષરનો રજિસ્ટ્રેશન કોડ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જન્મ તારીખઃ</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p:cNvSpPr txBox="1"/>
          <p:nvPr/>
        </p:nvSpPr>
        <p:spPr>
          <a:xfrm>
            <a:off x="1203470" y="3740954"/>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1694169" y="3750439"/>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DD</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1" name="TextBox 50"/>
          <p:cNvSpPr txBox="1"/>
          <p:nvPr/>
        </p:nvSpPr>
        <p:spPr>
          <a:xfrm>
            <a:off x="2225468" y="3750202"/>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YY</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p:cNvSpPr txBox="1"/>
          <p:nvPr/>
        </p:nvSpPr>
        <p:spPr>
          <a:xfrm>
            <a:off x="289912" y="4192851"/>
            <a:ext cx="2034066"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મારો રજિસ્ટ્રેશન કોડ ક્યાં છે</a:t>
            </a:r>
            <a:r>
              <a:rPr lang="en-IN" sz="800" dirty="0">
                <a:solidFill>
                  <a:srgbClr val="224781"/>
                </a:solidFill>
                <a:latin typeface="Arial" panose="020B0604020202020204" pitchFamily="34" charset="0"/>
                <a:cs typeface="Arial" panose="020B0604020202020204" pitchFamily="34" charset="0"/>
              </a:rPr>
              <a:t>?</a:t>
            </a:r>
            <a:br>
              <a:rPr lang="en-US" sz="800" dirty="0">
                <a:solidFill>
                  <a:srgbClr val="224781"/>
                </a:solidFill>
                <a:latin typeface="Arial" panose="020B0604020202020204" pitchFamily="34" charset="0"/>
                <a:cs typeface="Arial" panose="020B0604020202020204" pitchFamily="34" charset="0"/>
              </a:rPr>
            </a:br>
            <a:r>
              <a:rPr lang="en-US" sz="800" dirty="0">
                <a:solidFill>
                  <a:srgbClr val="224781"/>
                </a:solidFill>
                <a:latin typeface="Arial" panose="020B0604020202020204" pitchFamily="34" charset="0"/>
                <a:cs typeface="Arial" panose="020B0604020202020204" pitchFamily="34" charset="0"/>
              </a:rPr>
              <a:t>પરિવારો માટે સંશાધનો</a:t>
            </a:r>
            <a:endParaRPr lang="es-AR" sz="800" dirty="0">
              <a:solidFill>
                <a:srgbClr val="224781"/>
              </a:solidFill>
              <a:latin typeface="Arial" panose="020B0604020202020204" pitchFamily="34" charset="0"/>
              <a:cs typeface="Arial" panose="020B0604020202020204" pitchFamily="34" charset="0"/>
            </a:endParaRPr>
          </a:p>
        </p:txBody>
      </p:sp>
      <p:sp>
        <p:nvSpPr>
          <p:cNvPr id="38" name="TextBox 37"/>
          <p:cNvSpPr txBox="1"/>
          <p:nvPr/>
        </p:nvSpPr>
        <p:spPr>
          <a:xfrm>
            <a:off x="2249681" y="4376600"/>
            <a:ext cx="441050" cy="215444"/>
          </a:xfrm>
          <a:prstGeom prst="rect">
            <a:avLst/>
          </a:prstGeom>
          <a:solidFill>
            <a:srgbClr val="757575"/>
          </a:solidFill>
          <a:ln>
            <a:noFill/>
          </a:ln>
        </p:spPr>
        <p:txBody>
          <a:bodyPr wrap="square" rtlCol="0">
            <a:spAutoFit/>
          </a:bodyPr>
          <a:lstStyle/>
          <a:p>
            <a:pPr algn="ctr"/>
            <a:r>
              <a:rPr lang="gu-IN" sz="800" dirty="0">
                <a:solidFill>
                  <a:schemeClr val="bg1"/>
                </a:solidFill>
              </a:rPr>
              <a:t>જાઓ</a:t>
            </a:r>
            <a:endParaRPr lang="es-AR" sz="700" b="1" dirty="0">
              <a:solidFill>
                <a:schemeClr val="bg1"/>
              </a:solidFill>
              <a:latin typeface="Arial" panose="020B0604020202020204" pitchFamily="34" charset="0"/>
              <a:cs typeface="Arial" panose="020B0604020202020204" pitchFamily="34" charset="0"/>
            </a:endParaRPr>
          </a:p>
        </p:txBody>
      </p:sp>
      <p:sp>
        <p:nvSpPr>
          <p:cNvPr id="57" name="TextBox 56"/>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gu-IN" sz="800" dirty="0">
                <a:solidFill>
                  <a:schemeClr val="accent1">
                    <a:lumMod val="50000"/>
                  </a:schemeClr>
                </a:solidFill>
              </a:rPr>
              <a:t>સ્પેનિશમાં</a:t>
            </a:r>
            <a:endParaRPr lang="es-AR" sz="800" dirty="0">
              <a:solidFill>
                <a:schemeClr val="accent1">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3166775" y="1965440"/>
            <a:ext cx="1870243" cy="276999"/>
          </a:xfrm>
          <a:prstGeom prst="rect">
            <a:avLst/>
          </a:prstGeom>
          <a:solidFill>
            <a:srgbClr val="F9F9F9"/>
          </a:solidFill>
          <a:ln>
            <a:noFill/>
          </a:ln>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પરત આવતા વપરાશકર્તા</a:t>
            </a:r>
            <a:endParaRPr lang="es-AR" sz="12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તમારો ઈમેલ અને પાસવર્ડ દાખલ કરો</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3150509" y="3046615"/>
            <a:ext cx="634269"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ઈમેલ:</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3912299" y="3111135"/>
            <a:ext cx="1275940"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ઈમેલ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પાસવર્ડઃ</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3" name="TextBox 32"/>
          <p:cNvSpPr txBox="1"/>
          <p:nvPr/>
        </p:nvSpPr>
        <p:spPr>
          <a:xfrm>
            <a:off x="3912299" y="3585910"/>
            <a:ext cx="1275940"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પાસવર્ડ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Off-page Connector 36"/>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55" name="TextBox 54"/>
          <p:cNvSpPr txBox="1"/>
          <p:nvPr/>
        </p:nvSpPr>
        <p:spPr>
          <a:xfrm>
            <a:off x="3121931" y="3995869"/>
            <a:ext cx="1138410" cy="2308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પાસવર્ડ ભૂલી ગયા</a:t>
            </a:r>
            <a:r>
              <a:rPr lang="en-IN" sz="900" dirty="0">
                <a:solidFill>
                  <a:srgbClr val="224781"/>
                </a:solidFill>
                <a:latin typeface="Arial" panose="020B0604020202020204" pitchFamily="34" charset="0"/>
                <a:cs typeface="Arial" panose="020B0604020202020204" pitchFamily="34" charset="0"/>
              </a:rPr>
              <a:t>?</a:t>
            </a:r>
            <a:endParaRPr lang="es-AR" sz="900" dirty="0">
              <a:solidFill>
                <a:srgbClr val="224781"/>
              </a:solidFill>
              <a:latin typeface="Arial" panose="020B0604020202020204" pitchFamily="34" charset="0"/>
              <a:cs typeface="Arial" panose="020B0604020202020204" pitchFamily="34" charset="0"/>
            </a:endParaRPr>
          </a:p>
        </p:txBody>
      </p:sp>
      <p:sp>
        <p:nvSpPr>
          <p:cNvPr id="43" name="TextBox 42"/>
          <p:cNvSpPr txBox="1"/>
          <p:nvPr/>
        </p:nvSpPr>
        <p:spPr>
          <a:xfrm>
            <a:off x="4726700" y="4384068"/>
            <a:ext cx="528214" cy="338554"/>
          </a:xfrm>
          <a:prstGeom prst="rect">
            <a:avLst/>
          </a:prstGeom>
          <a:solidFill>
            <a:srgbClr val="757575"/>
          </a:solidFill>
          <a:ln>
            <a:noFill/>
          </a:ln>
        </p:spPr>
        <p:txBody>
          <a:bodyPr wrap="square" rtlCol="0">
            <a:spAutoFit/>
          </a:bodyPr>
          <a:lstStyle/>
          <a:p>
            <a:pPr algn="ctr"/>
            <a:r>
              <a:rPr lang="gu-IN" sz="800" dirty="0">
                <a:solidFill>
                  <a:schemeClr val="bg1"/>
                </a:solidFill>
              </a:rPr>
              <a:t>લૉગ ઇન કરો</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p:cNvSpPr txBox="1"/>
          <p:nvPr/>
        </p:nvSpPr>
        <p:spPr>
          <a:xfrm>
            <a:off x="108960" y="5336891"/>
            <a:ext cx="831027"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ઉપયોગની શરતો</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p:cNvSpPr txBox="1"/>
          <p:nvPr/>
        </p:nvSpPr>
        <p:spPr>
          <a:xfrm>
            <a:off x="958705" y="5331023"/>
            <a:ext cx="808860"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ગોપનિયતા નીતિ</a:t>
            </a:r>
            <a:endParaRPr lang="es-AR" sz="800" dirty="0">
              <a:solidFill>
                <a:srgbClr val="224781"/>
              </a:solidFill>
              <a:latin typeface="Arial" panose="020B0604020202020204" pitchFamily="34" charset="0"/>
              <a:cs typeface="Arial" panose="020B0604020202020204" pitchFamily="34" charset="0"/>
            </a:endParaRPr>
          </a:p>
        </p:txBody>
      </p:sp>
      <p:sp>
        <p:nvSpPr>
          <p:cNvPr id="47" name="Rectangle 46">
            <a:extLs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p:cNvSpPr txBox="1"/>
          <p:nvPr/>
        </p:nvSpPr>
        <p:spPr>
          <a:xfrm>
            <a:off x="4166785" y="5363531"/>
            <a:ext cx="1079853" cy="215444"/>
          </a:xfrm>
          <a:prstGeom prst="rect">
            <a:avLst/>
          </a:prstGeom>
          <a:noFill/>
          <a:ln>
            <a:noFill/>
          </a:ln>
        </p:spPr>
        <p:txBody>
          <a:bodyPr wrap="square" rtlCol="0">
            <a:spAutoFit/>
          </a:bodyPr>
          <a:lstStyle/>
          <a:p>
            <a:r>
              <a:rPr lang="gu-IN" sz="800" dirty="0"/>
              <a:t>દ્વારા સંચાલિત</a:t>
            </a:r>
            <a:endParaRPr lang="es-AR" sz="800" i="1" dirty="0">
              <a:solidFill>
                <a:srgbClr val="224781"/>
              </a:solidFill>
              <a:latin typeface="Arial" panose="020B0604020202020204" pitchFamily="34" charset="0"/>
              <a:cs typeface="Arial" panose="020B0604020202020204" pitchFamily="34" charset="0"/>
            </a:endParaRPr>
          </a:p>
        </p:txBody>
      </p:sp>
      <p:sp>
        <p:nvSpPr>
          <p:cNvPr id="18" name="Off-page Connector 36"/>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6" name="TextBox 15"/>
          <p:cNvSpPr txBox="1"/>
          <p:nvPr/>
        </p:nvSpPr>
        <p:spPr>
          <a:xfrm>
            <a:off x="9942211" y="867062"/>
            <a:ext cx="2082543" cy="1092607"/>
          </a:xfrm>
          <a:prstGeom prst="rect">
            <a:avLst/>
          </a:prstGeom>
          <a:noFill/>
        </p:spPr>
        <p:txBody>
          <a:bodyPr wrap="square" rtlCol="0">
            <a:spAutoFit/>
          </a:bodyPr>
          <a:lstStyle/>
          <a:p>
            <a:r>
              <a:rPr lang="en-US" sz="1300" dirty="0"/>
              <a:t>પરત આવતા વપરાશકર્તાઓ તેમનો પાસવર્ડ રિસેટ કરવા </a:t>
            </a:r>
            <a:r>
              <a:rPr lang="en-IN" sz="1300" b="1" dirty="0"/>
              <a:t>Forgot Password? </a:t>
            </a:r>
            <a:r>
              <a:rPr lang="en-US" sz="1300" dirty="0"/>
              <a:t>લિંક પર ક્લિક કરી શકો છો.</a:t>
            </a:r>
            <a:r>
              <a:rPr lang="en-US" sz="1300" dirty="0">
                <a:latin typeface="Aptos" panose="020B0004020202020204" pitchFamily="34" charset="0"/>
              </a:rPr>
              <a:t>.</a:t>
            </a:r>
          </a:p>
        </p:txBody>
      </p:sp>
      <p:pic>
        <p:nvPicPr>
          <p:cNvPr id="15" name="Picture 14" descr="પાસવર્ડ રીસેટ કરવાની સૂચના દર્શાવતો સ્ક્રીનશોટ."/>
          <p:cNvPicPr>
            <a:picLocks noChangeAspect="1"/>
          </p:cNvPicPr>
          <p:nvPr/>
        </p:nvPicPr>
        <p:blipFill>
          <a:blip r:embed="rId3" cstate="print"/>
          <a:stretch>
            <a:fillRect/>
          </a:stretch>
        </p:blipFill>
        <p:spPr>
          <a:xfrm>
            <a:off x="6142772" y="913526"/>
            <a:ext cx="3025402" cy="2476715"/>
          </a:xfrm>
          <a:prstGeom prst="rect">
            <a:avLst/>
          </a:prstGeom>
        </p:spPr>
      </p:pic>
      <p:sp>
        <p:nvSpPr>
          <p:cNvPr id="58" name="TextBox 57"/>
          <p:cNvSpPr txBox="1"/>
          <p:nvPr/>
        </p:nvSpPr>
        <p:spPr>
          <a:xfrm>
            <a:off x="6268575" y="920941"/>
            <a:ext cx="2040678" cy="307777"/>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તમારો પાસવર્ડ રિસેટ કરો</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r>
              <a:rPr lang="en-US" sz="900" dirty="0"/>
              <a:t>તમારો નોંધાયેલ ઈમેલ એડ્રેસ દાખલ કરો. રિસેટ પાસવર્ક લિંક રજિસ્ટર્ડ ઈમેલ પર મોકલવામાં આવશે.</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p:cNvSpPr txBox="1"/>
          <p:nvPr/>
        </p:nvSpPr>
        <p:spPr>
          <a:xfrm>
            <a:off x="6331902" y="2168289"/>
            <a:ext cx="781571"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તમારો ઈમેલ</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0" name="TextBox 59"/>
          <p:cNvSpPr txBox="1"/>
          <p:nvPr/>
        </p:nvSpPr>
        <p:spPr>
          <a:xfrm>
            <a:off x="7370213" y="2172466"/>
            <a:ext cx="1271607"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ઈમેલ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3" name="TextBox 62"/>
          <p:cNvSpPr txBox="1"/>
          <p:nvPr/>
        </p:nvSpPr>
        <p:spPr>
          <a:xfrm>
            <a:off x="6338562" y="2560972"/>
            <a:ext cx="885912"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ઈમેલ કન્ફર્મ કરો</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1" name="TextBox 60"/>
          <p:cNvSpPr txBox="1"/>
          <p:nvPr/>
        </p:nvSpPr>
        <p:spPr>
          <a:xfrm>
            <a:off x="7370214" y="2585929"/>
            <a:ext cx="1138410" cy="22162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ઈમેલની પૃષ્ટી</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5" name="TextBox 64"/>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રદ્દ કરો</a:t>
            </a:r>
            <a:endParaRPr lang="es-AR" sz="800" dirty="0">
              <a:solidFill>
                <a:srgbClr val="224781"/>
              </a:solidFill>
              <a:latin typeface="Arial" panose="020B0604020202020204" pitchFamily="34" charset="0"/>
              <a:cs typeface="Arial" panose="020B0604020202020204" pitchFamily="34" charset="0"/>
            </a:endParaRPr>
          </a:p>
        </p:txBody>
      </p:sp>
      <p:sp>
        <p:nvSpPr>
          <p:cNvPr id="66" name="TextBox 65"/>
          <p:cNvSpPr txBox="1"/>
          <p:nvPr/>
        </p:nvSpPr>
        <p:spPr>
          <a:xfrm>
            <a:off x="7759667" y="3002073"/>
            <a:ext cx="1053521" cy="215444"/>
          </a:xfrm>
          <a:prstGeom prst="rect">
            <a:avLst/>
          </a:prstGeom>
          <a:solidFill>
            <a:srgbClr val="757575"/>
          </a:solidFill>
          <a:ln>
            <a:noFill/>
          </a:ln>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રિસેટ મેઈલ મોકલો</a:t>
            </a:r>
            <a:endParaRPr lang="es-AR" sz="800" b="1" dirty="0">
              <a:solidFill>
                <a:schemeClr val="bg1"/>
              </a:solidFill>
              <a:latin typeface="Arial" panose="020B0604020202020204" pitchFamily="34" charset="0"/>
              <a:cs typeface="Arial" panose="020B0604020202020204" pitchFamily="34" charset="0"/>
            </a:endParaRPr>
          </a:p>
        </p:txBody>
      </p:sp>
      <p:sp>
        <p:nvSpPr>
          <p:cNvPr id="11" name="Off-page Connector 37"/>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p:cNvSpPr txBox="1"/>
          <p:nvPr/>
        </p:nvSpPr>
        <p:spPr>
          <a:xfrm>
            <a:off x="9942211" y="2427561"/>
            <a:ext cx="2082543" cy="1384995"/>
          </a:xfrm>
          <a:prstGeom prst="rect">
            <a:avLst/>
          </a:prstGeom>
          <a:noFill/>
        </p:spPr>
        <p:txBody>
          <a:bodyPr wrap="square" rtlCol="0">
            <a:spAutoFit/>
          </a:bodyPr>
          <a:lstStyle/>
          <a:p>
            <a:r>
              <a:rPr lang="en-US" sz="1200" dirty="0"/>
              <a:t>એકાઉન્ટ સાથે નોંધાયેલ ઈમેલ એડ્રેસ દાખલ કરો અને ત્યારબાદ ખાતરી કરવા તેને ફરીથી દાખલ કરો</a:t>
            </a:r>
            <a:r>
              <a:rPr lang="en-US" sz="1200" b="1" dirty="0"/>
              <a:t>. </a:t>
            </a:r>
            <a:r>
              <a:rPr lang="en-IN" sz="1200" b="1" dirty="0"/>
              <a:t>Send Reset Email</a:t>
            </a:r>
            <a:r>
              <a:rPr lang="en-IN" sz="1200" dirty="0"/>
              <a:t> (</a:t>
            </a:r>
            <a:r>
              <a:rPr lang="en-US" sz="1200" dirty="0"/>
              <a:t>રિસેટ ઈમેલ મોકલો) પર ક્લિક કરો.</a:t>
            </a:r>
          </a:p>
          <a:p>
            <a:endParaRPr lang="en-US" sz="1200" dirty="0">
              <a:latin typeface="Aptos" panose="020B0004020202020204" pitchFamily="34" charset="0"/>
            </a:endParaRPr>
          </a:p>
        </p:txBody>
      </p:sp>
      <p:pic>
        <p:nvPicPr>
          <p:cNvPr id="23" name="Picture 22" descr="પાસવર્ડ રીસેટ ઈમેલ મોકલવામાં આવ્યો હોવાની પુષ્ટિ દર્શાવતો સ્ક્રીનશોટ."/>
          <p:cNvPicPr>
            <a:picLocks noChangeAspect="1"/>
          </p:cNvPicPr>
          <p:nvPr/>
        </p:nvPicPr>
        <p:blipFill>
          <a:blip r:embed="rId4" cstate="print"/>
          <a:stretch>
            <a:fillRect/>
          </a:stretch>
        </p:blipFill>
        <p:spPr>
          <a:xfrm>
            <a:off x="6142772" y="3582080"/>
            <a:ext cx="3025402" cy="1056641"/>
          </a:xfrm>
          <a:prstGeom prst="rect">
            <a:avLst/>
          </a:prstGeom>
        </p:spPr>
      </p:pic>
      <p:sp>
        <p:nvSpPr>
          <p:cNvPr id="67" name="TextBox 66"/>
          <p:cNvSpPr txBox="1"/>
          <p:nvPr/>
        </p:nvSpPr>
        <p:spPr>
          <a:xfrm>
            <a:off x="6226714" y="4001820"/>
            <a:ext cx="2841066" cy="200055"/>
          </a:xfrm>
          <a:prstGeom prst="rect">
            <a:avLst/>
          </a:prstGeom>
          <a:solidFill>
            <a:srgbClr val="FFFFFF"/>
          </a:solidFill>
          <a:ln>
            <a:noFill/>
          </a:ln>
        </p:spPr>
        <p:txBody>
          <a:bodyPr wrap="square" rtlCol="0">
            <a:spAutoFit/>
          </a:bodyPr>
          <a:lstStyle/>
          <a:p>
            <a:r>
              <a:rPr lang="en-US" sz="700" dirty="0"/>
              <a:t>પાસવર્ડ રિસેટ ઈમેલ </a:t>
            </a:r>
            <a:r>
              <a:rPr lang="en-IN" sz="700" dirty="0"/>
              <a:t>emailaddress@mail.com</a:t>
            </a:r>
            <a:r>
              <a:rPr lang="en-US" sz="700" dirty="0"/>
              <a:t> પર મોકલવામાં આવ્યો છે.</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73" name="TextBox 72"/>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en-US" sz="600" b="1" dirty="0">
                <a:solidFill>
                  <a:schemeClr val="bg1"/>
                </a:solidFill>
                <a:latin typeface="Arial" panose="020B0604020202020204" pitchFamily="34" charset="0"/>
                <a:cs typeface="Arial" panose="020B0604020202020204" pitchFamily="34" charset="0"/>
              </a:rPr>
              <a:t>ઓકે</a:t>
            </a:r>
            <a:endParaRPr lang="es-AR" sz="600" b="1" dirty="0">
              <a:solidFill>
                <a:schemeClr val="bg1"/>
              </a:solidFill>
              <a:latin typeface="Arial" panose="020B0604020202020204" pitchFamily="34" charset="0"/>
              <a:cs typeface="Arial" panose="020B0604020202020204" pitchFamily="34" charset="0"/>
            </a:endParaRPr>
          </a:p>
        </p:txBody>
      </p:sp>
      <p:sp>
        <p:nvSpPr>
          <p:cNvPr id="12" name="Off-page Connector 38"/>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25" name="TextBox 24"/>
          <p:cNvSpPr txBox="1"/>
          <p:nvPr/>
        </p:nvSpPr>
        <p:spPr>
          <a:xfrm>
            <a:off x="9942211" y="4554787"/>
            <a:ext cx="1278007" cy="523220"/>
          </a:xfrm>
          <a:prstGeom prst="rect">
            <a:avLst/>
          </a:prstGeom>
          <a:noFill/>
        </p:spPr>
        <p:txBody>
          <a:bodyPr wrap="square">
            <a:spAutoFit/>
          </a:bodyPr>
          <a:lstStyle/>
          <a:p>
            <a:r>
              <a:rPr lang="en-IN" sz="1400" b="1" dirty="0">
                <a:latin typeface="Aptos" panose="020B0004020202020204" pitchFamily="34" charset="0"/>
              </a:rPr>
              <a:t>Ok (</a:t>
            </a:r>
            <a:r>
              <a:rPr lang="en-US" sz="1400" b="1" dirty="0">
                <a:latin typeface="Aptos" panose="020B0004020202020204" pitchFamily="34" charset="0"/>
              </a:rPr>
              <a:t>ઓકે)</a:t>
            </a:r>
            <a:r>
              <a:rPr lang="en-US" sz="1400" dirty="0">
                <a:latin typeface="Aptos" panose="020B0004020202020204" pitchFamily="34" charset="0"/>
              </a:rPr>
              <a:t>પર ક્લિક કરો</a:t>
            </a:r>
            <a:endParaRPr lang="en-US" sz="1400" b="1" dirty="0">
              <a:latin typeface="Aptos" panose="020B0004020202020204" pitchFamily="34" charset="0"/>
            </a:endParaRPr>
          </a:p>
        </p:txBody>
      </p:sp>
      <p:pic>
        <p:nvPicPr>
          <p:cNvPr id="28" name="Picture 27" descr="પાસવર્ડ રીસેટ કરવાની સૂચના દર્શાવતો સ્ક્રીનશોટ."/>
          <p:cNvPicPr>
            <a:picLocks noChangeAspect="1"/>
          </p:cNvPicPr>
          <p:nvPr/>
        </p:nvPicPr>
        <p:blipFill>
          <a:blip r:embed="rId5" cstate="print"/>
          <a:stretch>
            <a:fillRect/>
          </a:stretch>
        </p:blipFill>
        <p:spPr>
          <a:xfrm>
            <a:off x="5964174" y="4858452"/>
            <a:ext cx="3366146" cy="1414010"/>
          </a:xfrm>
          <a:prstGeom prst="rect">
            <a:avLst/>
          </a:prstGeom>
        </p:spPr>
      </p:pic>
      <p:sp>
        <p:nvSpPr>
          <p:cNvPr id="68" name="TextBox 67"/>
          <p:cNvSpPr txBox="1"/>
          <p:nvPr/>
        </p:nvSpPr>
        <p:spPr>
          <a:xfrm>
            <a:off x="6917780" y="4902552"/>
            <a:ext cx="1641250" cy="253916"/>
          </a:xfrm>
          <a:prstGeom prst="rect">
            <a:avLst/>
          </a:prstGeom>
          <a:solidFill>
            <a:srgbClr val="F9F9F9"/>
          </a:solidFill>
          <a:ln>
            <a:no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તમારો પાસવર્ડ રિસેટ કરો</a:t>
            </a:r>
            <a:endParaRPr lang="es-AR" sz="1050" dirty="0">
              <a:solidFill>
                <a:srgbClr val="224781"/>
              </a:solidFill>
              <a:latin typeface="Arial" panose="020B0604020202020204" pitchFamily="34" charset="0"/>
              <a:cs typeface="Arial" panose="020B0604020202020204" pitchFamily="34" charset="0"/>
            </a:endParaRPr>
          </a:p>
        </p:txBody>
      </p:sp>
      <p:sp>
        <p:nvSpPr>
          <p:cNvPr id="69" name="TextBox 68"/>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en-US" sz="600" b="1" dirty="0">
                <a:solidFill>
                  <a:schemeClr val="bg2">
                    <a:lumMod val="25000"/>
                  </a:schemeClr>
                </a:solidFill>
                <a:latin typeface="Arial" panose="020B0604020202020204" pitchFamily="34" charset="0"/>
                <a:cs typeface="Arial" panose="020B0604020202020204" pitchFamily="34" charset="0"/>
              </a:rPr>
              <a:t>પાસવર્ડઃ</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p:cNvSpPr txBox="1"/>
          <p:nvPr/>
        </p:nvSpPr>
        <p:spPr>
          <a:xfrm>
            <a:off x="6897419" y="5255084"/>
            <a:ext cx="1275940" cy="169277"/>
          </a:xfrm>
          <a:prstGeom prst="rect">
            <a:avLst/>
          </a:prstGeom>
          <a:solidFill>
            <a:srgbClr val="FFFFFF"/>
          </a:solidFill>
          <a:ln>
            <a:noFill/>
          </a:ln>
        </p:spPr>
        <p:txBody>
          <a:bodyPr wrap="square" rtlCol="0">
            <a:spAutoFit/>
          </a:bodyPr>
          <a:lstStyle/>
          <a:p>
            <a:r>
              <a:rPr lang="en-US" sz="500" dirty="0">
                <a:solidFill>
                  <a:schemeClr val="bg2">
                    <a:lumMod val="25000"/>
                  </a:schemeClr>
                </a:solidFill>
                <a:latin typeface="Arial" panose="020B0604020202020204" pitchFamily="34" charset="0"/>
                <a:cs typeface="Arial" panose="020B0604020202020204" pitchFamily="34" charset="0"/>
              </a:rPr>
              <a:t>તમારો પાસવર્ડ દાખલ કરો</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5" name="TextBox 74"/>
          <p:cNvSpPr txBox="1"/>
          <p:nvPr/>
        </p:nvSpPr>
        <p:spPr>
          <a:xfrm>
            <a:off x="5972544" y="5438745"/>
            <a:ext cx="3353013" cy="169277"/>
          </a:xfrm>
          <a:prstGeom prst="rect">
            <a:avLst/>
          </a:prstGeom>
          <a:solidFill>
            <a:srgbClr val="F9F9F9"/>
          </a:solidFill>
          <a:ln>
            <a:noFill/>
          </a:ln>
        </p:spPr>
        <p:txBody>
          <a:bodyPr wrap="square" rtlCol="0">
            <a:spAutoFit/>
          </a:bodyPr>
          <a:lstStyle/>
          <a:p>
            <a:r>
              <a:rPr lang="en-US" sz="500" dirty="0"/>
              <a:t>ઓછામાં ઓછા  8 અક્ષરો હોવા જોઈએ, અને તેમાં સમાવેશઃ 1 અપરકેસ, 1 નંબર, 1 લોવરકેસ, અને 1 સ્પેશિયલ અક્ષર</a:t>
            </a:r>
          </a:p>
        </p:txBody>
      </p:sp>
      <p:sp>
        <p:nvSpPr>
          <p:cNvPr id="70" name="TextBox 69"/>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en-US" sz="600" b="1" dirty="0">
                <a:solidFill>
                  <a:schemeClr val="bg2">
                    <a:lumMod val="25000"/>
                  </a:schemeClr>
                </a:solidFill>
                <a:latin typeface="Arial" panose="020B0604020202020204" pitchFamily="34" charset="0"/>
                <a:cs typeface="Arial" panose="020B0604020202020204" pitchFamily="34" charset="0"/>
              </a:rPr>
              <a:t>પાસવર્ડની પૃ।ટીઃ</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2" name="TextBox 71"/>
          <p:cNvSpPr txBox="1"/>
          <p:nvPr/>
        </p:nvSpPr>
        <p:spPr>
          <a:xfrm>
            <a:off x="6916471" y="5652664"/>
            <a:ext cx="1275940" cy="184666"/>
          </a:xfrm>
          <a:prstGeom prst="rect">
            <a:avLst/>
          </a:prstGeom>
          <a:solidFill>
            <a:srgbClr val="FFFFFF"/>
          </a:solidFill>
          <a:ln>
            <a:noFill/>
          </a:ln>
        </p:spPr>
        <p:txBody>
          <a:bodyPr wrap="square" rtlCol="0">
            <a:spAutoFit/>
          </a:bodyPr>
          <a:lstStyle/>
          <a:p>
            <a:r>
              <a:rPr lang="en-US" sz="600" dirty="0"/>
              <a:t>તમારા પાસવર્ડની પૃષ્ટી કરો</a:t>
            </a:r>
            <a:endParaRPr lang="es-AR" sz="600" dirty="0">
              <a:solidFill>
                <a:schemeClr val="bg2">
                  <a:lumMod val="25000"/>
                </a:schemeClr>
              </a:solidFill>
              <a:latin typeface="Arial" panose="020B0604020202020204" pitchFamily="34" charset="0"/>
              <a:cs typeface="Arial" panose="020B0604020202020204" pitchFamily="34" charset="0"/>
            </a:endParaRPr>
          </a:p>
        </p:txBody>
      </p:sp>
      <p:sp>
        <p:nvSpPr>
          <p:cNvPr id="74" name="TextBox 73"/>
          <p:cNvSpPr txBox="1"/>
          <p:nvPr/>
        </p:nvSpPr>
        <p:spPr>
          <a:xfrm>
            <a:off x="7395382" y="5994681"/>
            <a:ext cx="520181" cy="169277"/>
          </a:xfrm>
          <a:prstGeom prst="rect">
            <a:avLst/>
          </a:prstGeom>
          <a:solidFill>
            <a:srgbClr val="757575"/>
          </a:solidFill>
          <a:ln>
            <a:noFill/>
          </a:ln>
        </p:spPr>
        <p:txBody>
          <a:bodyPr wrap="square" rtlCol="0">
            <a:spAutoFit/>
          </a:bodyPr>
          <a:lstStyle/>
          <a:p>
            <a:pPr algn="ctr"/>
            <a:r>
              <a:rPr lang="en-US" sz="500" dirty="0">
                <a:solidFill>
                  <a:schemeClr val="bg1"/>
                </a:solidFill>
                <a:latin typeface="Arial" panose="020B0604020202020204" pitchFamily="34" charset="0"/>
                <a:cs typeface="Arial" panose="020B0604020202020204" pitchFamily="34" charset="0"/>
              </a:rPr>
              <a:t>પૃષ્ટી કરો</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
        <p:nvSpPr>
          <p:cNvPr id="27" name="TextBox 26"/>
          <p:cNvSpPr txBox="1"/>
          <p:nvPr/>
        </p:nvSpPr>
        <p:spPr>
          <a:xfrm>
            <a:off x="9923494" y="5020411"/>
            <a:ext cx="2169836" cy="1169551"/>
          </a:xfrm>
          <a:prstGeom prst="rect">
            <a:avLst/>
          </a:prstGeom>
          <a:noFill/>
        </p:spPr>
        <p:txBody>
          <a:bodyPr wrap="square">
            <a:spAutoFit/>
          </a:bodyPr>
          <a:lstStyle/>
          <a:p>
            <a:pPr lvl="0">
              <a:defRPr/>
            </a:pPr>
            <a:r>
              <a:rPr lang="en-US" sz="1400" dirty="0"/>
              <a:t>તમારું ઈમેલ તપાસો અને આપેલી લિંકને અનુસરો. તમને પોર્ટલમાં તમારા પાસવર્ડ રિસેટ કરવા સૂચના આપવામાં આવશે.</a:t>
            </a:r>
            <a:endParaRPr lang="en-US" sz="1400" dirty="0">
              <a:latin typeface="Aptos" panose="020B0004020202020204" pitchFamily="34" charset="0"/>
            </a:endParaRPr>
          </a:p>
        </p:txBody>
      </p:sp>
      <p:sp>
        <p:nvSpPr>
          <p:cNvPr id="10"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247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0" name="Off-page Connector 38"/>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31" name="Off-page Connector 38"/>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cxnSp>
        <p:nvCxnSpPr>
          <p:cNvPr id="21" name="Straight Arrow Connector 20">
            <a:extLst>
              <a:ext uri="{C183D7F6-B498-43B3-948B-1728B52AA6E4}">
                <adec:decorative xmlns:adec="http://schemas.microsoft.com/office/drawing/2017/decorative" val="1"/>
              </a:ext>
            </a:extLst>
          </p:cNvPr>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359" y="149294"/>
            <a:ext cx="10515600" cy="624734"/>
          </a:xfrm>
        </p:spPr>
        <p:txBody>
          <a:bodyPr>
            <a:normAutofit/>
          </a:bodyPr>
          <a:lstStyle/>
          <a:p>
            <a:r>
              <a:rPr lang="en-US" sz="3800" dirty="0">
                <a:solidFill>
                  <a:srgbClr val="1A4785"/>
                </a:solidFill>
                <a:latin typeface="Aptos" panose="020B0004020202020204" pitchFamily="34" charset="0"/>
                <a:ea typeface="Open Sans Light" pitchFamily="2" charset="0"/>
                <a:cs typeface="Open Sans Light" pitchFamily="2" charset="0"/>
              </a:rPr>
              <a:t>વિદ્યાર્થીઓને ઉમેરો</a:t>
            </a:r>
            <a:endParaRPr lang="en-US" sz="3800" dirty="0"/>
          </a:p>
        </p:txBody>
      </p:sp>
      <p:sp>
        <p:nvSpPr>
          <p:cNvPr id="3" name="Rounded Rectangular Callout 9"/>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latin typeface="Aptos" panose="020B0004020202020204" pitchFamily="34" charset="0"/>
              </a:rPr>
              <a:t>દરેક માતા-પિતા</a:t>
            </a:r>
            <a:r>
              <a:rPr lang="en-IN" sz="1200" dirty="0">
                <a:latin typeface="Aptos" panose="020B0004020202020204" pitchFamily="34" charset="0"/>
              </a:rPr>
              <a:t>/</a:t>
            </a:r>
            <a:r>
              <a:rPr lang="en-US" sz="1200" dirty="0">
                <a:latin typeface="Aptos" panose="020B0004020202020204" pitchFamily="34" charset="0"/>
              </a:rPr>
              <a:t>વાલી પોતાનું એકાઉન્ટ બનાવી શકે છે અને 10 વિદ્યાર્થીઓને ઉમેરી શકે છે. ત્રણ એકાઉન્ટ એક જ વિદ્યાર્થીને શેર કરી શકે છે.એકાઉન્ટ બનાવવા માટે તમારી ઉમર 14</a:t>
            </a:r>
            <a:r>
              <a:rPr lang="en-IN" sz="1200" dirty="0">
                <a:latin typeface="Aptos" panose="020B0004020202020204" pitchFamily="34" charset="0"/>
              </a:rPr>
              <a:t>+ </a:t>
            </a:r>
            <a:r>
              <a:rPr lang="en-US" sz="1200" dirty="0">
                <a:latin typeface="Aptos" panose="020B0004020202020204" pitchFamily="34" charset="0"/>
              </a:rPr>
              <a:t>હોવી જરૂરી છે.</a:t>
            </a:r>
            <a:endParaRPr lang="en-US" sz="1200" dirty="0">
              <a:solidFill>
                <a:schemeClr val="bg1"/>
              </a:solidFill>
              <a:latin typeface="Aptos" panose="020B0004020202020204" pitchFamily="34" charset="0"/>
            </a:endParaRPr>
          </a:p>
        </p:txBody>
      </p:sp>
      <p:pic>
        <p:nvPicPr>
          <p:cNvPr id="9" name="Picture 2" descr="વિદ્યાર્થીઓના સ્ટુડન્ટ લિસ્ટિંગને દર્શાવતા પેજનો એક સ્ક્રીનશોટ કે જેમાં એડ ન્યૂ સ્ટુડન્ટ બટન હાઇલાઈટ કરીને દર્શાવવામાં આવ્યું છે."/>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p:cNvSpPr txBox="1"/>
          <p:nvPr/>
        </p:nvSpPr>
        <p:spPr>
          <a:xfrm>
            <a:off x="4692423" y="1175288"/>
            <a:ext cx="1736952" cy="400110"/>
          </a:xfrm>
          <a:prstGeom prst="rect">
            <a:avLst/>
          </a:prstGeom>
          <a:noFill/>
          <a:ln>
            <a:noFill/>
          </a:ln>
        </p:spPr>
        <p:txBody>
          <a:bodyPr wrap="square" rtlCol="0">
            <a:spAutoFit/>
          </a:bodyPr>
          <a:lstStyle/>
          <a:p>
            <a:r>
              <a:rPr lang="en-US" sz="1000" dirty="0"/>
              <a:t>પ્રાથમિક અને </a:t>
            </a:r>
            <a:br>
              <a:rPr lang="en-US" sz="1000" dirty="0"/>
            </a:br>
            <a:r>
              <a:rPr lang="en-US" sz="1000" dirty="0"/>
              <a:t>માધ્યમિક શિક્ષણ વિભાગ</a:t>
            </a:r>
            <a:endParaRPr lang="es-AR" sz="1000" dirty="0"/>
          </a:p>
        </p:txBody>
      </p:sp>
      <p:sp>
        <p:nvSpPr>
          <p:cNvPr id="16" name="TextBox 15"/>
          <p:cNvSpPr txBox="1"/>
          <p:nvPr/>
        </p:nvSpPr>
        <p:spPr>
          <a:xfrm>
            <a:off x="3425514" y="2247197"/>
            <a:ext cx="1479128"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તમારા વિદ્યાર્થી(ઓ)</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ડેમો સ્ટુડેન્ટ</a:t>
            </a:r>
            <a:endParaRPr lang="es-AR" sz="1400" b="1" dirty="0">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p:cNvSpPr txBox="1"/>
          <p:nvPr/>
        </p:nvSpPr>
        <p:spPr>
          <a:xfrm>
            <a:off x="3473223" y="3350627"/>
            <a:ext cx="1326728" cy="261610"/>
          </a:xfrm>
          <a:prstGeom prst="rect">
            <a:avLst/>
          </a:prstGeom>
          <a:noFill/>
          <a:ln>
            <a:noFill/>
          </a:ln>
        </p:spPr>
        <p:txBody>
          <a:bodyPr wrap="square" rtlCol="0">
            <a:spAutoFit/>
          </a:bodyPr>
          <a:lstStyle/>
          <a:p>
            <a:r>
              <a:rPr lang="en-US" sz="1100" b="1" dirty="0">
                <a:solidFill>
                  <a:srgbClr val="22608F"/>
                </a:solidFill>
                <a:latin typeface="Arial" panose="020B0604020202020204" pitchFamily="34" charset="0"/>
                <a:cs typeface="Arial" panose="020B0604020202020204" pitchFamily="34" charset="0"/>
              </a:rPr>
              <a:t>ડેમો સ્ટુડેન્ટ</a:t>
            </a:r>
            <a:endParaRPr lang="es-AR" sz="1100" b="1" dirty="0">
              <a:solidFill>
                <a:srgbClr val="22608F"/>
              </a:solidFill>
              <a:latin typeface="Arial" panose="020B0604020202020204" pitchFamily="34" charset="0"/>
              <a:cs typeface="Arial" panose="020B0604020202020204" pitchFamily="34" charset="0"/>
            </a:endParaRPr>
          </a:p>
        </p:txBody>
      </p:sp>
      <p:sp>
        <p:nvSpPr>
          <p:cNvPr id="4" name="Rounded Rectangular Callout 9"/>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ptos" panose="020B0004020202020204" pitchFamily="34" charset="0"/>
              </a:rPr>
              <a:t>તમારા એકાઉન્ટમાં વધારાના વિદ્યાર્થીઓને ઉમેરવા માટે </a:t>
            </a:r>
            <a:r>
              <a:rPr lang="en-IN" sz="1200" dirty="0">
                <a:solidFill>
                  <a:schemeClr val="bg1"/>
                </a:solidFill>
                <a:latin typeface="Aptos" panose="020B0004020202020204" pitchFamily="34" charset="0"/>
              </a:rPr>
              <a:t>Add New Student (</a:t>
            </a:r>
            <a:r>
              <a:rPr lang="en-US" sz="1200" dirty="0">
                <a:solidFill>
                  <a:schemeClr val="bg1"/>
                </a:solidFill>
                <a:latin typeface="Aptos" panose="020B0004020202020204" pitchFamily="34" charset="0"/>
              </a:rPr>
              <a:t>નવા વિદ્યાર્થી ઉમેરો) પર ક્લિક કરો, વિદ્યાર્થીનો નોંધણી કોડ અને જન્મ તારીખ દાખલ કરો અને પછી ઉમેરો પર ક્લિક કરો.</a:t>
            </a:r>
          </a:p>
        </p:txBody>
      </p:sp>
      <p:pic>
        <p:nvPicPr>
          <p:cNvPr id="11" name="Picture 10" descr="એડ ન્યૂ સ્ટુડન્ટ બટન પર ક્લિક કર્યા પછી એકાઉન્ટમાં અન્ય વધારાના વિદ્યાર્થીઓને ઉમેરવાની પ્રક્રિયા દર્શાવતો એક સ્ક્રીનશોટ કે જ્યાં યુઝર વિદ્યાર્થીનો રજીસ્ટ્રેશન કોડ અને જન્મતારીખ દાખલ કરશે."/>
          <p:cNvPicPr>
            <a:picLocks noChangeAspect="1"/>
          </p:cNvPicPr>
          <p:nvPr/>
        </p:nvPicPr>
        <p:blipFill>
          <a:blip r:embed="rId3" cstate="print"/>
          <a:stretch>
            <a:fillRect/>
          </a:stretch>
        </p:blipFill>
        <p:spPr>
          <a:xfrm>
            <a:off x="5954916" y="2135943"/>
            <a:ext cx="5379305" cy="4450153"/>
          </a:xfrm>
          <a:prstGeom prst="rect">
            <a:avLst/>
          </a:prstGeom>
        </p:spPr>
      </p:pic>
      <p:sp>
        <p:nvSpPr>
          <p:cNvPr id="15" name="Rectangle 14">
            <a:extLs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p:cNvSpPr txBox="1"/>
          <p:nvPr/>
        </p:nvSpPr>
        <p:spPr>
          <a:xfrm>
            <a:off x="7377701" y="2336366"/>
            <a:ext cx="1604373" cy="369332"/>
          </a:xfrm>
          <a:prstGeom prst="rect">
            <a:avLst/>
          </a:prstGeom>
          <a:noFill/>
          <a:ln>
            <a:noFill/>
          </a:ln>
        </p:spPr>
        <p:txBody>
          <a:bodyPr wrap="square" rtlCol="0">
            <a:spAutoFit/>
          </a:bodyPr>
          <a:lstStyle/>
          <a:p>
            <a:r>
              <a:rPr lang="en-US" sz="900" dirty="0"/>
              <a:t>પ્રાથમિક અને </a:t>
            </a:r>
            <a:br>
              <a:rPr lang="en-US" sz="900" dirty="0"/>
            </a:br>
            <a:r>
              <a:rPr lang="en-US" sz="900" dirty="0"/>
              <a:t>માધ્યમિક શિક્ષણ વિભાગ</a:t>
            </a:r>
            <a:endParaRPr lang="es-AR" sz="900" dirty="0"/>
          </a:p>
        </p:txBody>
      </p:sp>
      <p:sp>
        <p:nvSpPr>
          <p:cNvPr id="22" name="TextBox 21"/>
          <p:cNvSpPr txBox="1"/>
          <p:nvPr/>
        </p:nvSpPr>
        <p:spPr>
          <a:xfrm>
            <a:off x="6268480" y="3265189"/>
            <a:ext cx="1479128" cy="246221"/>
          </a:xfrm>
          <a:prstGeom prst="rect">
            <a:avLst/>
          </a:prstGeom>
          <a:solidFill>
            <a:srgbClr val="F9F9F9"/>
          </a:solidFill>
          <a:ln>
            <a:solidFill>
              <a:srgbClr val="F9F9F9"/>
            </a:solidFill>
          </a:ln>
        </p:spPr>
        <p:txBody>
          <a:bodyPr wrap="square" rtlCol="0">
            <a:spAutoFit/>
          </a:bodyPr>
          <a:lstStyle/>
          <a:p>
            <a:r>
              <a:rPr lang="en-US" sz="1000" dirty="0">
                <a:solidFill>
                  <a:schemeClr val="bg2">
                    <a:lumMod val="25000"/>
                  </a:schemeClr>
                </a:solidFill>
                <a:latin typeface="Arial" panose="020B0604020202020204" pitchFamily="34" charset="0"/>
                <a:cs typeface="Arial" panose="020B0604020202020204" pitchFamily="34" charset="0"/>
              </a:rPr>
              <a:t>તમારા વિદ્યાર્થી(ઓ)</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ડેમો સ્ટુડેન્ટ</a:t>
            </a:r>
            <a:endParaRPr lang="es-AR" sz="1400" b="1" dirty="0">
              <a:solidFill>
                <a:srgbClr val="22608F"/>
              </a:solidFill>
              <a:latin typeface="Arial" panose="020B0604020202020204" pitchFamily="34" charset="0"/>
              <a:cs typeface="Arial" panose="020B0604020202020204" pitchFamily="34" charset="0"/>
            </a:endParaRPr>
          </a:p>
        </p:txBody>
      </p:sp>
      <p:sp>
        <p:nvSpPr>
          <p:cNvPr id="36" name="Rectangle 35">
            <a:extLs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p:cNvSpPr txBox="1"/>
          <p:nvPr/>
        </p:nvSpPr>
        <p:spPr>
          <a:xfrm>
            <a:off x="6291379" y="4208519"/>
            <a:ext cx="612519" cy="253916"/>
          </a:xfrm>
          <a:prstGeom prst="rect">
            <a:avLst/>
          </a:prstGeom>
          <a:noFill/>
          <a:ln>
            <a:noFill/>
          </a:ln>
        </p:spPr>
        <p:txBody>
          <a:bodyPr wrap="square" rtlCol="0">
            <a:spAutoFit/>
          </a:bodyPr>
          <a:lstStyle/>
          <a:p>
            <a:r>
              <a:rPr lang="en-US" sz="1050" dirty="0">
                <a:solidFill>
                  <a:srgbClr val="22608F"/>
                </a:solidFill>
                <a:latin typeface="Arial" panose="020B0604020202020204" pitchFamily="34" charset="0"/>
                <a:cs typeface="Arial" panose="020B0604020202020204" pitchFamily="34" charset="0"/>
              </a:rPr>
              <a:t>રદ્દ કરો</a:t>
            </a:r>
            <a:endParaRPr lang="es-AR" sz="1050" dirty="0">
              <a:solidFill>
                <a:srgbClr val="22608F"/>
              </a:solidFill>
              <a:latin typeface="Arial" panose="020B0604020202020204" pitchFamily="34" charset="0"/>
              <a:cs typeface="Arial" panose="020B0604020202020204" pitchFamily="34" charset="0"/>
            </a:endParaRPr>
          </a:p>
        </p:txBody>
      </p:sp>
      <p:sp>
        <p:nvSpPr>
          <p:cNvPr id="24" name="TextBox 23"/>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તમારા વિદ્યાર્થીનો રજિસ્ટ્રેશન કોડ અને જન્મ તારીખ દાખલ કરો</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p:cNvSpPr txBox="1"/>
          <p:nvPr/>
        </p:nvSpPr>
        <p:spPr>
          <a:xfrm>
            <a:off x="6235456" y="5187806"/>
            <a:ext cx="2787379"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રજિસ્ટ્રેશન કોડ:</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p:cNvSpPr txBox="1"/>
          <p:nvPr/>
        </p:nvSpPr>
        <p:spPr>
          <a:xfrm>
            <a:off x="6323805" y="5410861"/>
            <a:ext cx="1656135"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12-અક્ષરનો રજિસ્ટ્રેશન કોડ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જન્મ તારીખઃ</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p:cNvSpPr txBox="1"/>
          <p:nvPr/>
        </p:nvSpPr>
        <p:spPr>
          <a:xfrm>
            <a:off x="7243054" y="5846132"/>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p:cNvSpPr txBox="1"/>
          <p:nvPr/>
        </p:nvSpPr>
        <p:spPr>
          <a:xfrm>
            <a:off x="7733753" y="5855617"/>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DD</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p:cNvSpPr txBox="1"/>
          <p:nvPr/>
        </p:nvSpPr>
        <p:spPr>
          <a:xfrm>
            <a:off x="8265052" y="5855380"/>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YY</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p:cNvSpPr txBox="1"/>
          <p:nvPr/>
        </p:nvSpPr>
        <p:spPr>
          <a:xfrm>
            <a:off x="6197609" y="6284984"/>
            <a:ext cx="1620869" cy="215444"/>
          </a:xfrm>
          <a:prstGeom prst="rect">
            <a:avLst/>
          </a:prstGeom>
          <a:solidFill>
            <a:srgbClr val="F9F9F9"/>
          </a:solidFill>
          <a:ln>
            <a:noFill/>
          </a:ln>
        </p:spPr>
        <p:txBody>
          <a:bodyPr wrap="square" rtlCol="0">
            <a:spAutoFit/>
          </a:bodyPr>
          <a:lstStyle/>
          <a:p>
            <a:r>
              <a:rPr lang="en-US" sz="800" dirty="0"/>
              <a:t>મારો રજિસ્ટ્રેશન કોડ ક્યાં છે</a:t>
            </a:r>
            <a:r>
              <a:rPr lang="en-IN" sz="800" dirty="0"/>
              <a:t>?</a:t>
            </a:r>
            <a:endParaRPr lang="es-AR" sz="800" dirty="0">
              <a:solidFill>
                <a:srgbClr val="22608F"/>
              </a:solidFill>
              <a:latin typeface="Arial" panose="020B0604020202020204" pitchFamily="34" charset="0"/>
              <a:cs typeface="Arial" panose="020B0604020202020204" pitchFamily="34" charset="0"/>
            </a:endParaRPr>
          </a:p>
        </p:txBody>
      </p:sp>
      <p:sp>
        <p:nvSpPr>
          <p:cNvPr id="38" name="TextBox 37"/>
          <p:cNvSpPr txBox="1"/>
          <p:nvPr/>
        </p:nvSpPr>
        <p:spPr>
          <a:xfrm>
            <a:off x="8343976" y="6309826"/>
            <a:ext cx="44105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ઉમેરો</a:t>
            </a:r>
            <a:endParaRPr lang="es-AR" sz="700" b="1" dirty="0">
              <a:solidFill>
                <a:schemeClr val="bg1"/>
              </a:solidFill>
              <a:latin typeface="Arial" panose="020B0604020202020204" pitchFamily="34" charset="0"/>
              <a:cs typeface="Arial" panose="020B0604020202020204" pitchFamily="34" charset="0"/>
            </a:endParaRPr>
          </a:p>
        </p:txBody>
      </p:sp>
      <p:sp>
        <p:nvSpPr>
          <p:cNvPr id="10"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C183D7F6-B498-43B3-948B-1728B52AA6E4}">
                <adec:decorative xmlns:adec="http://schemas.microsoft.com/office/drawing/2017/decorative" val="1"/>
              </a:ext>
            </a:extLst>
          </p:cNvPr>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7326" y="1723393"/>
            <a:ext cx="767242" cy="338554"/>
          </a:xfrm>
          <a:prstGeom prst="rect">
            <a:avLst/>
          </a:prstGeom>
          <a:solidFill>
            <a:srgbClr val="F9F9F9"/>
          </a:solidFill>
          <a:ln>
            <a:noFill/>
          </a:ln>
        </p:spPr>
        <p:txBody>
          <a:bodyPr wrap="square" rtlCol="0">
            <a:spAutoFit/>
          </a:bodyPr>
          <a:lstStyle/>
          <a:p>
            <a:r>
              <a:rPr lang="gu-IN" sz="800" dirty="0">
                <a:solidFill>
                  <a:schemeClr val="accent1">
                    <a:lumMod val="50000"/>
                  </a:schemeClr>
                </a:solidFill>
              </a:rPr>
              <a:t>સ્પેનિશમાં</a:t>
            </a:r>
            <a:endParaRPr lang="es-AR" sz="800" dirty="0">
              <a:solidFill>
                <a:schemeClr val="accent1">
                  <a:lumMod val="50000"/>
                </a:schemeClr>
              </a:solidFill>
              <a:latin typeface="Arial" panose="020B0604020202020204" pitchFamily="34" charset="0"/>
              <a:cs typeface="Arial" panose="020B0604020202020204" pitchFamily="34" charset="0"/>
            </a:endParaRPr>
          </a:p>
          <a:p>
            <a:endParaRPr lang="es-AR" sz="800" b="1" dirty="0">
              <a:solidFill>
                <a:srgbClr val="224781"/>
              </a:solidFill>
              <a:latin typeface="Arial" panose="020B0604020202020204" pitchFamily="34" charset="0"/>
              <a:cs typeface="Arial" panose="020B0604020202020204" pitchFamily="34" charset="0"/>
            </a:endParaRPr>
          </a:p>
        </p:txBody>
      </p:sp>
      <p:sp>
        <p:nvSpPr>
          <p:cNvPr id="25" name="TextBox 24"/>
          <p:cNvSpPr txBox="1"/>
          <p:nvPr/>
        </p:nvSpPr>
        <p:spPr>
          <a:xfrm>
            <a:off x="10049026" y="2803548"/>
            <a:ext cx="767242" cy="215444"/>
          </a:xfrm>
          <a:prstGeom prst="rect">
            <a:avLst/>
          </a:prstGeom>
          <a:solidFill>
            <a:srgbClr val="F9F9F9"/>
          </a:solidFill>
          <a:ln>
            <a:noFill/>
          </a:ln>
        </p:spPr>
        <p:txBody>
          <a:bodyPr wrap="square" rtlCol="0">
            <a:spAutoFit/>
          </a:bodyPr>
          <a:lstStyle/>
          <a:p>
            <a:r>
              <a:rPr lang="gu-IN" sz="800" dirty="0"/>
              <a:t>સ્પેનિશમાં</a:t>
            </a:r>
            <a:endParaRPr lang="es-AR" sz="800" b="1" dirty="0">
              <a:solidFill>
                <a:srgbClr val="22478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92265" y="222952"/>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વિદ્યારથીઓને દૂર કરવા</a:t>
            </a:r>
            <a:endParaRPr lang="en-US" dirty="0"/>
          </a:p>
        </p:txBody>
      </p:sp>
      <p:sp>
        <p:nvSpPr>
          <p:cNvPr id="3" name="Rounded Rectangular Callout 9"/>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Aptos" panose="020B0004020202020204" pitchFamily="34" charset="0"/>
              </a:rPr>
              <a:t> વિદ્યાર્થીને દૂર કરવા વિદ્યાર્થીના  નામ પાસે લાલ </a:t>
            </a:r>
            <a:r>
              <a:rPr lang="en-IN" sz="1400" dirty="0">
                <a:solidFill>
                  <a:schemeClr val="bg1"/>
                </a:solidFill>
                <a:latin typeface="Aptos" panose="020B0004020202020204" pitchFamily="34" charset="0"/>
              </a:rPr>
              <a:t>X </a:t>
            </a:r>
            <a:r>
              <a:rPr lang="en-US" sz="1400" dirty="0">
                <a:solidFill>
                  <a:schemeClr val="bg1"/>
                </a:solidFill>
                <a:latin typeface="Aptos" panose="020B0004020202020204" pitchFamily="34" charset="0"/>
              </a:rPr>
              <a:t>પર ક્લિક કરો. દૂર કરવાની પૃષ્ટી કરવા એક પૉપ-અપ મેસેજ દેખાશે.</a:t>
            </a:r>
          </a:p>
        </p:txBody>
      </p:sp>
      <p:pic>
        <p:nvPicPr>
          <p:cNvPr id="4" name="Picture 3" descr="વિદ્યાર્થીઓના લિસ્ટિંગને દર્શાવતા પેજનો એક સ્ક્રીનશોટ કે જેમાં કોઈ વિદ્યાર્થીના નામની સામે આપેલા લાલ ક્રોસ (X) માર્કની ફરતે બોક્સ કરી તેને હાઇલાઇટ કરવામાં આવ્યું છે."/>
          <p:cNvPicPr>
            <a:picLocks noChangeAspect="1"/>
          </p:cNvPicPr>
          <p:nvPr/>
        </p:nvPicPr>
        <p:blipFill>
          <a:blip r:embed="rId2" cstate="print"/>
          <a:stretch>
            <a:fillRect/>
          </a:stretch>
        </p:blipFill>
        <p:spPr>
          <a:xfrm>
            <a:off x="3515244" y="797987"/>
            <a:ext cx="6858893" cy="3762490"/>
          </a:xfrm>
          <a:prstGeom prst="rect">
            <a:avLst/>
          </a:prstGeom>
        </p:spPr>
      </p:pic>
      <p:sp>
        <p:nvSpPr>
          <p:cNvPr id="16" name="Rectangle 15">
            <a:extLs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p:cNvSpPr txBox="1"/>
          <p:nvPr/>
        </p:nvSpPr>
        <p:spPr>
          <a:xfrm>
            <a:off x="5335052" y="1051495"/>
            <a:ext cx="2183348" cy="461665"/>
          </a:xfrm>
          <a:prstGeom prst="rect">
            <a:avLst/>
          </a:prstGeom>
          <a:noFill/>
          <a:ln>
            <a:noFill/>
          </a:ln>
        </p:spPr>
        <p:txBody>
          <a:bodyPr wrap="square" rtlCol="0">
            <a:spAutoFit/>
          </a:bodyPr>
          <a:lstStyle/>
          <a:p>
            <a:r>
              <a:rPr lang="en-US" sz="1200" dirty="0"/>
              <a:t>પ્રાથમિક અને </a:t>
            </a:r>
            <a:br>
              <a:rPr lang="en-US" sz="1200" dirty="0"/>
            </a:br>
            <a:r>
              <a:rPr lang="en-US" sz="1200" dirty="0"/>
              <a:t>માધ્યમિક શિક્ષણ વિભાગ</a:t>
            </a:r>
            <a:endParaRPr lang="es-AR" sz="1200" dirty="0"/>
          </a:p>
        </p:txBody>
      </p:sp>
      <p:sp>
        <p:nvSpPr>
          <p:cNvPr id="7" name="TextBox 6"/>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en-US" sz="1600" dirty="0">
                <a:solidFill>
                  <a:schemeClr val="bg2">
                    <a:lumMod val="25000"/>
                  </a:schemeClr>
                </a:solidFill>
                <a:latin typeface="Arial" panose="020B0604020202020204" pitchFamily="34" charset="0"/>
                <a:cs typeface="Arial" panose="020B0604020202020204" pitchFamily="34" charset="0"/>
              </a:rPr>
              <a:t>તમારા વિદ્યાર્થી(ઓ)</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ડેમો સ્ટુડેન્ટ 1</a:t>
            </a:r>
            <a:endParaRPr lang="es-AR" sz="1600" b="1" dirty="0">
              <a:solidFill>
                <a:srgbClr val="22608F"/>
              </a:solidFill>
              <a:latin typeface="Arial" panose="020B0604020202020204" pitchFamily="34" charset="0"/>
              <a:cs typeface="Arial" panose="020B0604020202020204" pitchFamily="34" charset="0"/>
            </a:endParaRPr>
          </a:p>
        </p:txBody>
      </p:sp>
      <p:sp>
        <p:nvSpPr>
          <p:cNvPr id="18" name="TextBox 17"/>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ડેમો સ્ટુડેન્ટ 2</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p:cNvSpPr txBox="1"/>
          <p:nvPr/>
        </p:nvSpPr>
        <p:spPr>
          <a:xfrm>
            <a:off x="3913175" y="4073412"/>
            <a:ext cx="1601800" cy="246221"/>
          </a:xfrm>
          <a:prstGeom prst="rect">
            <a:avLst/>
          </a:prstGeom>
          <a:noFill/>
          <a:ln>
            <a:noFill/>
          </a:ln>
        </p:spPr>
        <p:txBody>
          <a:bodyPr wrap="square" rtlCol="0">
            <a:spAutoFit/>
          </a:bodyPr>
          <a:lstStyle/>
          <a:p>
            <a:pPr algn="ctr"/>
            <a:r>
              <a:rPr lang="en-US" sz="1000" dirty="0">
                <a:solidFill>
                  <a:srgbClr val="22608F"/>
                </a:solidFill>
                <a:latin typeface="Arial" panose="020B0604020202020204" pitchFamily="34" charset="0"/>
                <a:cs typeface="Arial" panose="020B0604020202020204" pitchFamily="34" charset="0"/>
              </a:rPr>
              <a:t>નવા વિદ્યાર્થીને ઉમેરો</a:t>
            </a:r>
            <a:endParaRPr lang="es-AR" sz="1000" dirty="0">
              <a:solidFill>
                <a:srgbClr val="22608F"/>
              </a:solidFill>
              <a:latin typeface="Arial" panose="020B0604020202020204" pitchFamily="34" charset="0"/>
              <a:cs typeface="Arial" panose="020B0604020202020204" pitchFamily="34" charset="0"/>
            </a:endParaRPr>
          </a:p>
        </p:txBody>
      </p:sp>
      <p:pic>
        <p:nvPicPr>
          <p:cNvPr id="12" name="Picture 11" descr="તમારા એકાઉન્ટમાંથી વિદ્યાર્થીને હટાવવાની મંજૂરી માંગતી પોપ-અપ વિન્ડો દર્શાવતો એક સ્ક્રીનશોટ."/>
          <p:cNvPicPr>
            <a:picLocks noChangeAspect="1"/>
          </p:cNvPicPr>
          <p:nvPr/>
        </p:nvPicPr>
        <p:blipFill>
          <a:blip r:embed="rId3" cstate="print"/>
          <a:stretch>
            <a:fillRect/>
          </a:stretch>
        </p:blipFill>
        <p:spPr>
          <a:xfrm>
            <a:off x="4775472" y="4604202"/>
            <a:ext cx="4660892" cy="1784491"/>
          </a:xfrm>
          <a:prstGeom prst="rect">
            <a:avLst/>
          </a:prstGeom>
        </p:spPr>
      </p:pic>
      <p:sp>
        <p:nvSpPr>
          <p:cNvPr id="19" name="TextBox 18"/>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r>
              <a:rPr lang="en-US" sz="1400" b="1" dirty="0">
                <a:latin typeface="Arial" panose="020B0604020202020204" pitchFamily="34" charset="0"/>
                <a:cs typeface="Arial" panose="020B0604020202020204" pitchFamily="34" charset="0"/>
              </a:rPr>
              <a:t>પૃષ્ટી કરો</a:t>
            </a:r>
            <a:endParaRPr lang="es-AR" b="1" dirty="0">
              <a:latin typeface="Arial" panose="020B0604020202020204" pitchFamily="34" charset="0"/>
              <a:cs typeface="Arial" panose="020B0604020202020204" pitchFamily="34" charset="0"/>
            </a:endParaRPr>
          </a:p>
        </p:txBody>
      </p:sp>
      <p:sp>
        <p:nvSpPr>
          <p:cNvPr id="20" name="TextBox 19"/>
          <p:cNvSpPr txBox="1"/>
          <p:nvPr/>
        </p:nvSpPr>
        <p:spPr>
          <a:xfrm>
            <a:off x="4980787" y="5325018"/>
            <a:ext cx="3927805" cy="261610"/>
          </a:xfrm>
          <a:prstGeom prst="rect">
            <a:avLst/>
          </a:prstGeom>
          <a:solidFill>
            <a:srgbClr val="FFFFFF"/>
          </a:solidFill>
          <a:ln>
            <a:noFill/>
          </a:ln>
        </p:spPr>
        <p:txBody>
          <a:bodyPr wrap="square" rtlCol="0">
            <a:spAutoFit/>
          </a:bodyPr>
          <a:lstStyle/>
          <a:p>
            <a:r>
              <a:rPr lang="en-US" sz="1100" dirty="0"/>
              <a:t>શું તમે તમારા ખાતામાંથી ડેમો સ્ટુડેન્ટ 1 દૂર કરવા માગો છો</a:t>
            </a:r>
            <a:r>
              <a:rPr lang="en-IN" sz="1100" dirty="0"/>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8134350" y="6045724"/>
            <a:ext cx="495876"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ઓકે</a:t>
            </a: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કેન્સલ</a:t>
            </a:r>
            <a:endParaRPr lang="es-AR" sz="800" dirty="0">
              <a:solidFill>
                <a:schemeClr val="bg1"/>
              </a:solidFill>
              <a:latin typeface="Arial" panose="020B0604020202020204" pitchFamily="34" charset="0"/>
              <a:cs typeface="Arial" panose="020B0604020202020204" pitchFamily="34" charset="0"/>
            </a:endParaRPr>
          </a:p>
        </p:txBody>
      </p:sp>
      <p:sp>
        <p:nvSpPr>
          <p:cNvPr id="10"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C183D7F6-B498-43B3-948B-1728B52AA6E4}">
                <adec:decorative xmlns:adec="http://schemas.microsoft.com/office/drawing/2017/decorative" val="1"/>
              </a:ext>
            </a:extLst>
          </p:cNvPr>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927823" y="1680902"/>
            <a:ext cx="882928" cy="246221"/>
          </a:xfrm>
          <a:prstGeom prst="rect">
            <a:avLst/>
          </a:prstGeom>
          <a:solidFill>
            <a:srgbClr val="F9F9F9"/>
          </a:solidFill>
          <a:ln>
            <a:noFill/>
          </a:ln>
        </p:spPr>
        <p:txBody>
          <a:bodyPr wrap="square" rtlCol="0">
            <a:spAutoFit/>
          </a:bodyPr>
          <a:lstStyle/>
          <a:p>
            <a:pPr algn="r"/>
            <a:r>
              <a:rPr lang="gu-IN" sz="1000" dirty="0">
                <a:solidFill>
                  <a:schemeClr val="accent1">
                    <a:lumMod val="50000"/>
                  </a:schemeClr>
                </a:solidFill>
              </a:rPr>
              <a:t>સ્પેનિશમાં</a:t>
            </a:r>
            <a:endParaRPr lang="es-AR" sz="10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83113" y="380718"/>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વિદ્યાર્થી  પસંદ કરો</a:t>
            </a:r>
            <a:endParaRPr lang="en-US" dirty="0"/>
          </a:p>
        </p:txBody>
      </p:sp>
      <p:pic>
        <p:nvPicPr>
          <p:cNvPr id="12" name="Picture 11" descr="વિદ્યાર્થીઓના લિસ્ટિંગ દર્શાવતા પેજનો એક સ્ક્રીનશોટ કે જેમાં 3 ડેમો વિદ્યાર્થીઓની યાદી આપેલી છે.આ સાથે જ ત્યાં એક મેનૂ આઇકનની ફરતે બોક્સ કરેલું છે કે જેની મદદથી તમે તમારું ઈમેલ આઈડી અપડેટ કરી શકો છો અથવા પોર્ટલ પરથી લોગ આઉટ કરી શકો છો."/>
          <p:cNvPicPr>
            <a:picLocks noChangeAspect="1"/>
          </p:cNvPicPr>
          <p:nvPr/>
        </p:nvPicPr>
        <p:blipFill>
          <a:blip r:embed="rId2" cstate="print"/>
          <a:stretch>
            <a:fillRect/>
          </a:stretch>
        </p:blipFill>
        <p:spPr>
          <a:xfrm>
            <a:off x="2529027" y="1078045"/>
            <a:ext cx="7133946" cy="4515984"/>
          </a:xfrm>
          <a:prstGeom prst="rect">
            <a:avLst/>
          </a:prstGeom>
        </p:spPr>
      </p:pic>
      <p:sp>
        <p:nvSpPr>
          <p:cNvPr id="15" name="Rectangle 14">
            <a:extLs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p:cNvSpPr txBox="1"/>
          <p:nvPr/>
        </p:nvSpPr>
        <p:spPr>
          <a:xfrm>
            <a:off x="4423301" y="1365382"/>
            <a:ext cx="2183348" cy="461665"/>
          </a:xfrm>
          <a:prstGeom prst="rect">
            <a:avLst/>
          </a:prstGeom>
          <a:noFill/>
          <a:ln>
            <a:noFill/>
          </a:ln>
        </p:spPr>
        <p:txBody>
          <a:bodyPr wrap="square" rtlCol="0">
            <a:spAutoFit/>
          </a:bodyPr>
          <a:lstStyle/>
          <a:p>
            <a:r>
              <a:rPr lang="en-US" sz="1200" dirty="0"/>
              <a:t>પ્રાથમિક અને </a:t>
            </a:r>
            <a:br>
              <a:rPr lang="en-US" sz="1200" dirty="0"/>
            </a:br>
            <a:r>
              <a:rPr lang="en-US" sz="1200" dirty="0"/>
              <a:t>માધ્યમિક શિક્ષણ વિભાગ</a:t>
            </a:r>
            <a:endParaRPr lang="es-AR" sz="1200" dirty="0"/>
          </a:p>
        </p:txBody>
      </p:sp>
      <p:sp>
        <p:nvSpPr>
          <p:cNvPr id="22" name="Rectangle 21">
            <a:extLs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p:cNvSpPr txBox="1"/>
          <p:nvPr/>
        </p:nvSpPr>
        <p:spPr>
          <a:xfrm>
            <a:off x="8801100" y="2335892"/>
            <a:ext cx="639998" cy="246221"/>
          </a:xfrm>
          <a:prstGeom prst="rect">
            <a:avLst/>
          </a:prstGeom>
          <a:noFill/>
          <a:ln>
            <a:noFill/>
          </a:ln>
        </p:spPr>
        <p:txBody>
          <a:bodyPr wrap="square" rtlCol="0">
            <a:spAutoFit/>
          </a:bodyPr>
          <a:lstStyle/>
          <a:p>
            <a:pPr algn="r"/>
            <a:r>
              <a:rPr lang="en-US" sz="1000" b="1" dirty="0">
                <a:solidFill>
                  <a:srgbClr val="22608F"/>
                </a:solidFill>
                <a:latin typeface="Arial" panose="020B0604020202020204" pitchFamily="34" charset="0"/>
                <a:cs typeface="Arial" panose="020B0604020202020204" pitchFamily="34" charset="0"/>
              </a:rPr>
              <a:t>સહાય</a:t>
            </a:r>
            <a:endParaRPr lang="es-AR" sz="1000" b="1" dirty="0">
              <a:solidFill>
                <a:srgbClr val="22608F"/>
              </a:solidFill>
              <a:latin typeface="Arial" panose="020B0604020202020204" pitchFamily="34" charset="0"/>
              <a:cs typeface="Arial" panose="020B0604020202020204" pitchFamily="34" charset="0"/>
            </a:endParaRPr>
          </a:p>
        </p:txBody>
      </p:sp>
      <p:sp>
        <p:nvSpPr>
          <p:cNvPr id="23" name="TextBox 22"/>
          <p:cNvSpPr txBox="1"/>
          <p:nvPr/>
        </p:nvSpPr>
        <p:spPr>
          <a:xfrm>
            <a:off x="8548644" y="2638735"/>
            <a:ext cx="1074782" cy="246221"/>
          </a:xfrm>
          <a:prstGeom prst="rect">
            <a:avLst/>
          </a:prstGeom>
          <a:solidFill>
            <a:srgbClr val="E9ECEF"/>
          </a:solidFill>
          <a:ln>
            <a:noFill/>
          </a:ln>
        </p:spPr>
        <p:txBody>
          <a:bodyPr wrap="square" rtlCol="0">
            <a:spAutoFit/>
          </a:bodyPr>
          <a:lstStyle/>
          <a:p>
            <a:pPr algn="r"/>
            <a:r>
              <a:rPr lang="en-US" sz="1000" b="1" dirty="0">
                <a:solidFill>
                  <a:srgbClr val="22608F"/>
                </a:solidFill>
                <a:latin typeface="Arial" panose="020B0604020202020204" pitchFamily="34" charset="0"/>
                <a:cs typeface="Arial" panose="020B0604020202020204" pitchFamily="34" charset="0"/>
              </a:rPr>
              <a:t>અપડેટ જીમેઈલ</a:t>
            </a:r>
            <a:endParaRPr lang="es-AR" sz="1000" b="1" dirty="0">
              <a:solidFill>
                <a:srgbClr val="22608F"/>
              </a:solidFill>
              <a:latin typeface="Arial" panose="020B0604020202020204" pitchFamily="34" charset="0"/>
              <a:cs typeface="Arial" panose="020B0604020202020204" pitchFamily="34" charset="0"/>
            </a:endParaRPr>
          </a:p>
        </p:txBody>
      </p:sp>
      <p:sp>
        <p:nvSpPr>
          <p:cNvPr id="24" name="TextBox 23"/>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en-US" sz="1000" b="1" dirty="0">
                <a:solidFill>
                  <a:srgbClr val="22608F"/>
                </a:solidFill>
                <a:latin typeface="Arial" panose="020B0604020202020204" pitchFamily="34" charset="0"/>
                <a:cs typeface="Arial" panose="020B0604020202020204" pitchFamily="34" charset="0"/>
              </a:rPr>
              <a:t>સાઈન આઉટ</a:t>
            </a:r>
            <a:endParaRPr lang="es-AR" sz="1000" b="1" dirty="0">
              <a:solidFill>
                <a:srgbClr val="22608F"/>
              </a:solidFill>
              <a:latin typeface="Arial" panose="020B0604020202020204" pitchFamily="34" charset="0"/>
              <a:cs typeface="Arial" panose="020B0604020202020204" pitchFamily="34" charset="0"/>
            </a:endParaRPr>
          </a:p>
        </p:txBody>
      </p:sp>
      <p:sp>
        <p:nvSpPr>
          <p:cNvPr id="4" name="Rounded Rectangular Callout 11"/>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ptos" panose="020B0004020202020204" pitchFamily="34" charset="0"/>
              </a:rPr>
              <a:t>તમારું ઇમેલ એડ્રેસ અપડેટ કરવા અથવા </a:t>
            </a:r>
            <a:r>
              <a:rPr lang="en-IN" sz="1400" dirty="0">
                <a:solidFill>
                  <a:schemeClr val="bg1"/>
                </a:solidFill>
                <a:latin typeface="Aptos" panose="020B0004020202020204" pitchFamily="34" charset="0"/>
              </a:rPr>
              <a:t>MCAS </a:t>
            </a:r>
            <a:r>
              <a:rPr lang="en-US" sz="1400" dirty="0">
                <a:solidFill>
                  <a:schemeClr val="bg1"/>
                </a:solidFill>
                <a:latin typeface="Aptos" panose="020B0004020202020204" pitchFamily="34" charset="0"/>
              </a:rPr>
              <a:t>ફેમિલી પોર્ટલમાંથી સાઈન આઉટ થવા મેનુ આઈકન પર ક્લિક કરો</a:t>
            </a:r>
          </a:p>
        </p:txBody>
      </p:sp>
      <p:sp>
        <p:nvSpPr>
          <p:cNvPr id="9" name="TextBox 8"/>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en-US" sz="1600" dirty="0">
                <a:solidFill>
                  <a:schemeClr val="bg2">
                    <a:lumMod val="25000"/>
                  </a:schemeClr>
                </a:solidFill>
                <a:latin typeface="Arial" panose="020B0604020202020204" pitchFamily="34" charset="0"/>
                <a:cs typeface="Arial" panose="020B0604020202020204" pitchFamily="34" charset="0"/>
              </a:rPr>
              <a:t>તમારા વિદ્યાર્થી(ઓ)</a:t>
            </a:r>
            <a:r>
              <a:rPr lang="en-IN" sz="1600" dirty="0">
                <a:solidFill>
                  <a:schemeClr val="bg2">
                    <a:lumMod val="25000"/>
                  </a:schemeClr>
                </a:solidFill>
                <a:latin typeface="Arial" panose="020B0604020202020204" pitchFamily="34" charset="0"/>
                <a:cs typeface="Arial" panose="020B0604020202020204" pitchFamily="34" charset="0"/>
              </a:rPr>
              <a:t>:</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ડેમો સ્ટુડેન્ટ 1</a:t>
            </a:r>
            <a:endParaRPr lang="es-AR" b="1" dirty="0">
              <a:solidFill>
                <a:srgbClr val="22608F"/>
              </a:solidFill>
              <a:latin typeface="Arial" panose="020B0604020202020204" pitchFamily="34" charset="0"/>
              <a:cs typeface="Arial" panose="020B0604020202020204" pitchFamily="34" charset="0"/>
            </a:endParaRPr>
          </a:p>
        </p:txBody>
      </p:sp>
      <p:sp>
        <p:nvSpPr>
          <p:cNvPr id="3" name="Rounded Rectangular Callout 9"/>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Aptos" panose="020B0004020202020204" pitchFamily="34" charset="0"/>
              </a:rPr>
              <a:t>વિદ્યાર્થીની પરીક્ષાનો ઈતિહાસ જોવા વિદ્યાર્થીનું નામ પસંદ કરો</a:t>
            </a:r>
          </a:p>
        </p:txBody>
      </p:sp>
      <p:sp>
        <p:nvSpPr>
          <p:cNvPr id="18" name="TextBox 17"/>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ડેમો સ્ટુડેન્ટ 2</a:t>
            </a:r>
            <a:endParaRPr lang="es-AR" b="1" dirty="0">
              <a:solidFill>
                <a:srgbClr val="22608F"/>
              </a:solidFill>
              <a:latin typeface="Arial" panose="020B0604020202020204" pitchFamily="34" charset="0"/>
              <a:cs typeface="Arial" panose="020B0604020202020204" pitchFamily="34" charset="0"/>
            </a:endParaRPr>
          </a:p>
        </p:txBody>
      </p:sp>
      <p:sp>
        <p:nvSpPr>
          <p:cNvPr id="19" name="TextBox 18"/>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ડેમો સ્ટુડેન્ટ 3</a:t>
            </a:r>
            <a:endParaRPr lang="es-AR"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p:cNvSpPr txBox="1"/>
          <p:nvPr/>
        </p:nvSpPr>
        <p:spPr>
          <a:xfrm>
            <a:off x="2966043" y="5031780"/>
            <a:ext cx="1601800" cy="307777"/>
          </a:xfrm>
          <a:prstGeom prst="rect">
            <a:avLst/>
          </a:prstGeom>
          <a:noFill/>
          <a:ln>
            <a:noFill/>
          </a:ln>
        </p:spPr>
        <p:txBody>
          <a:bodyPr wrap="square" rtlCol="0">
            <a:spAutoFit/>
          </a:bodyPr>
          <a:lstStyle/>
          <a:p>
            <a:pPr algn="ctr"/>
            <a:r>
              <a:rPr lang="en-US" sz="1400" dirty="0">
                <a:solidFill>
                  <a:srgbClr val="22608F"/>
                </a:solidFill>
                <a:latin typeface="Arial" panose="020B0604020202020204" pitchFamily="34" charset="0"/>
                <a:cs typeface="Arial" panose="020B0604020202020204" pitchFamily="34" charset="0"/>
              </a:rPr>
              <a:t>નવા વિદ્યાર્થી ઉમેરો</a:t>
            </a:r>
            <a:endParaRPr lang="es-AR" sz="1400" dirty="0">
              <a:solidFill>
                <a:srgbClr val="22608F"/>
              </a:solidFill>
              <a:latin typeface="Arial" panose="020B0604020202020204" pitchFamily="34" charset="0"/>
              <a:cs typeface="Arial" panose="020B0604020202020204" pitchFamily="34" charset="0"/>
            </a:endParaRPr>
          </a:p>
        </p:txBody>
      </p:sp>
      <p:sp>
        <p:nvSpPr>
          <p:cNvPr id="10" name="Slide Number Placeholder 6"/>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007073" y="1966652"/>
            <a:ext cx="882928" cy="246221"/>
          </a:xfrm>
          <a:prstGeom prst="rect">
            <a:avLst/>
          </a:prstGeom>
          <a:solidFill>
            <a:srgbClr val="F9F9F9"/>
          </a:solidFill>
          <a:ln>
            <a:noFill/>
          </a:ln>
        </p:spPr>
        <p:txBody>
          <a:bodyPr wrap="square" rtlCol="0">
            <a:spAutoFit/>
          </a:bodyPr>
          <a:lstStyle/>
          <a:p>
            <a:pPr algn="r"/>
            <a:r>
              <a:rPr lang="gu-IN" sz="1000" dirty="0">
                <a:solidFill>
                  <a:schemeClr val="accent1">
                    <a:lumMod val="50000"/>
                  </a:schemeClr>
                </a:solidFill>
              </a:rPr>
              <a:t>સ્પેનિશમાં</a:t>
            </a:r>
            <a:endParaRPr lang="es-AR" sz="10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39BA7-DAA5-4442-AB25-500A0464CD6F}">
  <ds:schemaRefs>
    <ds:schemaRef ds:uri="http://purl.org/dc/dcmitype/"/>
    <ds:schemaRef ds:uri="http://schemas.microsoft.com/office/2006/metadata/properties"/>
    <ds:schemaRef ds:uri="b29b78b9-7bfe-42ee-ab9e-5f3691842d2f"/>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9943435d-ee55-435d-bb6d-324374c068a2"/>
    <ds:schemaRef ds:uri="http://www.w3.org/XML/1998/namespace"/>
    <ds:schemaRef ds:uri="fdcd57df-05e8-4749-9cc8-5afe3dcd00a5"/>
    <ds:schemaRef ds:uri="b906d55b-a694-4ee1-a926-b6d0b5dbfc30"/>
  </ds:schemaRefs>
</ds:datastoreItem>
</file>

<file path=customXml/itemProps2.xml><?xml version="1.0" encoding="utf-8"?>
<ds:datastoreItem xmlns:ds="http://schemas.openxmlformats.org/officeDocument/2006/customXml" ds:itemID="{B40A1327-068B-4EAB-85CB-F9E3310C8052}">
  <ds:schemaRefs/>
</ds:datastoreItem>
</file>

<file path=customXml/itemProps3.xml><?xml version="1.0" encoding="utf-8"?>
<ds:datastoreItem xmlns:ds="http://schemas.openxmlformats.org/officeDocument/2006/customXml" ds:itemID="{F49AD8FC-FE02-4512-814F-EF35316D4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TotalTime>
  <Words>4026</Words>
  <Application>Microsoft Office PowerPoint</Application>
  <PresentationFormat>Widescreen</PresentationFormat>
  <Paragraphs>574</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新細明體</vt:lpstr>
      <vt:lpstr>游ゴシック</vt:lpstr>
      <vt:lpstr>Aptos</vt:lpstr>
      <vt:lpstr>Aptos Slab Light</vt:lpstr>
      <vt:lpstr>Arial</vt:lpstr>
      <vt:lpstr>Calibri</vt:lpstr>
      <vt:lpstr>Calibri Light</vt:lpstr>
      <vt:lpstr>Times New Roman</vt:lpstr>
      <vt:lpstr>Office Theme</vt:lpstr>
      <vt:lpstr>ફેમિલી પોર્ટલ સહાય માર્ગદર્શિકા(ચાલુ)</vt:lpstr>
      <vt:lpstr>શરૂઆત કરવી: પ્રથમ વખતના વપરાશકર્તાઓ</vt:lpstr>
      <vt:lpstr>શરૂઆત કરવીઃપ્રથમ વખતના વપરાશકર્તાઓ (ચાલુ)</vt:lpstr>
      <vt:lpstr>શરૂઆત કરવી: પરત આવતા વપરાશક્તાઓ</vt:lpstr>
      <vt:lpstr>શરૂઆત કરવીઃસ્પેનિશમાં જોવું</vt:lpstr>
      <vt:lpstr>તમારો પાસવર્ડ રિસેટ કરો</vt:lpstr>
      <vt:lpstr>વિદ્યાર્થીઓને ઉમેરો</vt:lpstr>
      <vt:lpstr>વિદ્યારથીઓને દૂર કરવા</vt:lpstr>
      <vt:lpstr>વિદ્યાર્થી  પસંદ કરો</vt:lpstr>
      <vt:lpstr>MCAS પરિણામો જુઓ</vt:lpstr>
      <vt:lpstr>પરીક્ષાનો ઈતિહાસ : MCAS</vt:lpstr>
      <vt:lpstr>પરીક્ષાના પરિણામો જોવા: MCAS</vt:lpstr>
      <vt:lpstr>પરીક્ષાના પરિણામો જોવા: સિદ્ધિનું સ્તર</vt:lpstr>
      <vt:lpstr>પરીક્ષાના પરિણામો જોવાઃ ડેટાની સરખામણી</vt:lpstr>
      <vt:lpstr>પરીક્ષાના પરિણામો જોવાઃ વિદ્યાર્થીનો વિકાસ</vt:lpstr>
      <vt:lpstr>પરીક્ષાના પરિણામો જોવાઃ રિપોર્ટિંગ શ્રેણી</vt:lpstr>
      <vt:lpstr>વિગતવાર પરિણામો જોવા</vt:lpstr>
      <vt:lpstr>વિગતવાર પરિણામો જુઓ (ચાલુ)</vt:lpstr>
      <vt:lpstr>MCAS-Alt પરિણામો જુઓ</vt:lpstr>
      <vt:lpstr>પરીક્ષાના ઈતિહાસ જુઓ: MCAS-Alt</vt:lpstr>
      <vt:lpstr>પરીક્ષાના પરિણામો જોવા: MCAS-Alt</vt:lpstr>
      <vt:lpstr> MCAS-Alt પરીક્ષાના પરિણામો જોવાઃસિદ્ધિનું સ્તર </vt:lpstr>
      <vt:lpstr>MCAS-Alt પરીક્ષાના પરિણામો જોવાઃ રિપોર્ટિંગ શ્રેણી</vt:lpstr>
      <vt:lpstr>MCAS-Alt પરીક્ષાના પરિણામો જોવાઃ ગુણ મેળવવાના ક્ષેત્રો</vt:lpstr>
      <vt:lpstr>વધારાના સંસાધનો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Gujarati</dc:title>
  <dc:creator>DESE</dc:creator>
  <cp:lastModifiedBy>Zou, Dong (EOE)</cp:lastModifiedBy>
  <cp:revision>171</cp:revision>
  <dcterms:created xsi:type="dcterms:W3CDTF">2019-12-16T17:05:00Z</dcterms:created>
  <dcterms:modified xsi:type="dcterms:W3CDTF">2026-07-15T20:34:07Z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