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81" r:id="rId6"/>
    <p:sldId id="282" r:id="rId7"/>
    <p:sldId id="283" r:id="rId8"/>
    <p:sldId id="310" r:id="rId9"/>
    <p:sldId id="296" r:id="rId10"/>
    <p:sldId id="284" r:id="rId11"/>
    <p:sldId id="285" r:id="rId12"/>
    <p:sldId id="286" r:id="rId13"/>
    <p:sldId id="287" r:id="rId14"/>
    <p:sldId id="298" r:id="rId15"/>
    <p:sldId id="288" r:id="rId16"/>
    <p:sldId id="289" r:id="rId17"/>
    <p:sldId id="293" r:id="rId18"/>
    <p:sldId id="294" r:id="rId19"/>
    <p:sldId id="297" r:id="rId20"/>
    <p:sldId id="295" r:id="rId21"/>
    <p:sldId id="290" r:id="rId22"/>
    <p:sldId id="292" r:id="rId23"/>
    <p:sldId id="299" r:id="rId24"/>
    <p:sldId id="300" r:id="rId25"/>
    <p:sldId id="301" r:id="rId26"/>
    <p:sldId id="302" r:id="rId27"/>
    <p:sldId id="305" r:id="rId28"/>
    <p:sldId id="309"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84A720-74AB-3DC9-4417-23B98C3C3B2E}" name="Sarah Melmed" initials="SM" userId="S::Sarah.Melmed@cognia.org::e866c385-0c11-448a-a7f0-2a2ab0d19cf2" providerId="AD"/>
  <p188:author id="{D2230A2A-7EE9-54C1-B9BB-C961D671D4B2}" name="Kaelee Harper" initials="KH" userId="S::kharper@emetric.net::551bc754-dc5b-4321-85c7-faed821a67fa"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284886B8-D149-6B9F-315A-C37E58B4D5AF}" name="BT" initials="BT" userId="BT" providerId="None"/>
  <p188:author id="{101D57BA-25DC-A1AE-B18C-09A4FDEC08D3}" name="Trystan Moss" initials="TM" userId="S::tmoss@emetric.net::fa4fba35-729c-4dcc-8c0e-3191789c7a44"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 id="{986CA4F9-8158-41CA-34DA-50E08B239B4A}" name="M Sofia Catanzano" initials="MC" userId="882ece837447a8a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1" clrIdx="0">
    <p:extLst>
      <p:ext uri="{19B8F6BF-5375-455C-9EA6-DF929625EA0E}">
        <p15:presenceInfo xmlns:p15="http://schemas.microsoft.com/office/powerpoint/2012/main" userId="S::pvillarreal@emetric.net::67af8d11-9201-447a-ba4e-16768352caba" providerId="AD"/>
      </p:ext>
    </p:extLst>
  </p:cmAuthor>
  <p:cmAuthor id="2" name="Kaelee Harper" initials="KH" lastIdx="1" clrIdx="1">
    <p:extLst>
      <p:ext uri="{19B8F6BF-5375-455C-9EA6-DF929625EA0E}">
        <p15:presenceInfo xmlns:p15="http://schemas.microsoft.com/office/powerpoint/2012/main" userId="S::kharper@emetric.net::551bc754-dc5b-4321-85c7-faed821a67fa" providerId="AD"/>
      </p:ext>
    </p:extLst>
  </p:cmAuthor>
  <p:cmAuthor id="3" name="Trystan Moss" initials="TM" lastIdx="2" clrIdx="2">
    <p:extLst>
      <p:ext uri="{19B8F6BF-5375-455C-9EA6-DF929625EA0E}">
        <p15:presenceInfo xmlns:p15="http://schemas.microsoft.com/office/powerpoint/2012/main" userId="Trystan M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785"/>
    <a:srgbClr val="1C5D8D"/>
    <a:srgbClr val="EE3524"/>
    <a:srgbClr val="0A3A6B"/>
    <a:srgbClr val="FFC107"/>
    <a:srgbClr val="5E7A75"/>
    <a:srgbClr val="002C67"/>
    <a:srgbClr val="30536F"/>
    <a:srgbClr val="103255"/>
    <a:srgbClr val="2B4E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90" d="100"/>
          <a:sy n="90" d="100"/>
        </p:scale>
        <p:origin x="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a:p>
        </p:txBody>
      </p:sp>
      <p:sp>
        <p:nvSpPr>
          <p:cNvPr id="4" name="Slide Number Placeholder 3"/>
          <p:cNvSpPr>
            <a:spLocks noGrp="1"/>
          </p:cNvSpPr>
          <p:nvPr>
            <p:ph type="sldNum" sz="quarter" idx="5"/>
          </p:nvPr>
        </p:nvSpPr>
        <p:spPr/>
        <p:txBody>
          <a:bodyPr/>
          <a:lstStyle/>
          <a:p>
            <a:pPr algn="l" rtl="0"/>
            <a:fld id="{EEE4F87B-62A1-4E24-BE94-827E7A2AA507}" type="slidenum">
              <a:rPr/>
              <a:t>1</a:t>
            </a:fld>
            <a:endParaRPr lang="es-us"/>
          </a:p>
        </p:txBody>
      </p:sp>
    </p:spTree>
    <p:extLst>
      <p:ext uri="{BB962C8B-B14F-4D97-AF65-F5344CB8AC3E}">
        <p14:creationId xmlns:p14="http://schemas.microsoft.com/office/powerpoint/2010/main" val="84443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10</a:t>
            </a:fld>
            <a:endParaRPr lang="en-US"/>
          </a:p>
        </p:txBody>
      </p:sp>
    </p:spTree>
    <p:extLst>
      <p:ext uri="{BB962C8B-B14F-4D97-AF65-F5344CB8AC3E}">
        <p14:creationId xmlns:p14="http://schemas.microsoft.com/office/powerpoint/2010/main" val="309708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11</a:t>
            </a:fld>
            <a:endParaRPr lang="en-US"/>
          </a:p>
        </p:txBody>
      </p:sp>
    </p:spTree>
    <p:extLst>
      <p:ext uri="{BB962C8B-B14F-4D97-AF65-F5344CB8AC3E}">
        <p14:creationId xmlns:p14="http://schemas.microsoft.com/office/powerpoint/2010/main" val="255509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12</a:t>
            </a:fld>
            <a:endParaRPr lang="en-US"/>
          </a:p>
        </p:txBody>
      </p:sp>
    </p:spTree>
    <p:extLst>
      <p:ext uri="{BB962C8B-B14F-4D97-AF65-F5344CB8AC3E}">
        <p14:creationId xmlns:p14="http://schemas.microsoft.com/office/powerpoint/2010/main" val="405969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13</a:t>
            </a:fld>
            <a:endParaRPr lang="en-US"/>
          </a:p>
        </p:txBody>
      </p:sp>
    </p:spTree>
    <p:extLst>
      <p:ext uri="{BB962C8B-B14F-4D97-AF65-F5344CB8AC3E}">
        <p14:creationId xmlns:p14="http://schemas.microsoft.com/office/powerpoint/2010/main" val="1912463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14</a:t>
            </a:fld>
            <a:endParaRPr lang="en-US"/>
          </a:p>
        </p:txBody>
      </p:sp>
    </p:spTree>
    <p:extLst>
      <p:ext uri="{BB962C8B-B14F-4D97-AF65-F5344CB8AC3E}">
        <p14:creationId xmlns:p14="http://schemas.microsoft.com/office/powerpoint/2010/main" val="277859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15</a:t>
            </a:fld>
            <a:endParaRPr lang="en-US"/>
          </a:p>
        </p:txBody>
      </p:sp>
    </p:spTree>
    <p:extLst>
      <p:ext uri="{BB962C8B-B14F-4D97-AF65-F5344CB8AC3E}">
        <p14:creationId xmlns:p14="http://schemas.microsoft.com/office/powerpoint/2010/main" val="370702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16</a:t>
            </a:fld>
            <a:endParaRPr lang="en-US"/>
          </a:p>
        </p:txBody>
      </p:sp>
    </p:spTree>
    <p:extLst>
      <p:ext uri="{BB962C8B-B14F-4D97-AF65-F5344CB8AC3E}">
        <p14:creationId xmlns:p14="http://schemas.microsoft.com/office/powerpoint/2010/main" val="56167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17</a:t>
            </a:fld>
            <a:endParaRPr lang="en-US"/>
          </a:p>
        </p:txBody>
      </p:sp>
    </p:spTree>
    <p:extLst>
      <p:ext uri="{BB962C8B-B14F-4D97-AF65-F5344CB8AC3E}">
        <p14:creationId xmlns:p14="http://schemas.microsoft.com/office/powerpoint/2010/main" val="585464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18</a:t>
            </a:fld>
            <a:endParaRPr lang="en-US"/>
          </a:p>
        </p:txBody>
      </p:sp>
    </p:spTree>
    <p:extLst>
      <p:ext uri="{BB962C8B-B14F-4D97-AF65-F5344CB8AC3E}">
        <p14:creationId xmlns:p14="http://schemas.microsoft.com/office/powerpoint/2010/main" val="2330997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19</a:t>
            </a:fld>
            <a:endParaRPr lang="en-US"/>
          </a:p>
        </p:txBody>
      </p:sp>
    </p:spTree>
    <p:extLst>
      <p:ext uri="{BB962C8B-B14F-4D97-AF65-F5344CB8AC3E}">
        <p14:creationId xmlns:p14="http://schemas.microsoft.com/office/powerpoint/2010/main" val="420414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a:p>
        </p:txBody>
      </p:sp>
      <p:sp>
        <p:nvSpPr>
          <p:cNvPr id="4" name="Slide Number Placeholder 3"/>
          <p:cNvSpPr>
            <a:spLocks noGrp="1"/>
          </p:cNvSpPr>
          <p:nvPr>
            <p:ph type="sldNum" sz="quarter" idx="5"/>
          </p:nvPr>
        </p:nvSpPr>
        <p:spPr/>
        <p:txBody>
          <a:bodyPr/>
          <a:lstStyle/>
          <a:p>
            <a:pPr algn="l" rtl="0"/>
            <a:fld id="{EEE4F87B-62A1-4E24-BE94-827E7A2AA507}" type="slidenum">
              <a:rPr/>
              <a:t>2</a:t>
            </a:fld>
            <a:endParaRPr lang="es-us"/>
          </a:p>
        </p:txBody>
      </p:sp>
    </p:spTree>
    <p:extLst>
      <p:ext uri="{BB962C8B-B14F-4D97-AF65-F5344CB8AC3E}">
        <p14:creationId xmlns:p14="http://schemas.microsoft.com/office/powerpoint/2010/main" val="1200354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20</a:t>
            </a:fld>
            <a:endParaRPr lang="en-US"/>
          </a:p>
        </p:txBody>
      </p:sp>
    </p:spTree>
    <p:extLst>
      <p:ext uri="{BB962C8B-B14F-4D97-AF65-F5344CB8AC3E}">
        <p14:creationId xmlns:p14="http://schemas.microsoft.com/office/powerpoint/2010/main" val="19701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21</a:t>
            </a:fld>
            <a:endParaRPr lang="en-US"/>
          </a:p>
        </p:txBody>
      </p:sp>
    </p:spTree>
    <p:extLst>
      <p:ext uri="{BB962C8B-B14F-4D97-AF65-F5344CB8AC3E}">
        <p14:creationId xmlns:p14="http://schemas.microsoft.com/office/powerpoint/2010/main" val="3539590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22</a:t>
            </a:fld>
            <a:endParaRPr lang="en-US"/>
          </a:p>
        </p:txBody>
      </p:sp>
    </p:spTree>
    <p:extLst>
      <p:ext uri="{BB962C8B-B14F-4D97-AF65-F5344CB8AC3E}">
        <p14:creationId xmlns:p14="http://schemas.microsoft.com/office/powerpoint/2010/main" val="3962751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23</a:t>
            </a:fld>
            <a:endParaRPr lang="en-US"/>
          </a:p>
        </p:txBody>
      </p:sp>
    </p:spTree>
    <p:extLst>
      <p:ext uri="{BB962C8B-B14F-4D97-AF65-F5344CB8AC3E}">
        <p14:creationId xmlns:p14="http://schemas.microsoft.com/office/powerpoint/2010/main" val="2273658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24</a:t>
            </a:fld>
            <a:endParaRPr lang="en-US"/>
          </a:p>
        </p:txBody>
      </p:sp>
    </p:spTree>
    <p:extLst>
      <p:ext uri="{BB962C8B-B14F-4D97-AF65-F5344CB8AC3E}">
        <p14:creationId xmlns:p14="http://schemas.microsoft.com/office/powerpoint/2010/main" val="3714668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25</a:t>
            </a:fld>
            <a:endParaRPr lang="en-US"/>
          </a:p>
        </p:txBody>
      </p:sp>
    </p:spTree>
    <p:extLst>
      <p:ext uri="{BB962C8B-B14F-4D97-AF65-F5344CB8AC3E}">
        <p14:creationId xmlns:p14="http://schemas.microsoft.com/office/powerpoint/2010/main" val="2303877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26</a:t>
            </a:fld>
            <a:endParaRPr lang="en-US"/>
          </a:p>
        </p:txBody>
      </p:sp>
    </p:spTree>
    <p:extLst>
      <p:ext uri="{BB962C8B-B14F-4D97-AF65-F5344CB8AC3E}">
        <p14:creationId xmlns:p14="http://schemas.microsoft.com/office/powerpoint/2010/main" val="351665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EE4F87B-62A1-4E24-BE94-827E7A2AA507}" type="slidenum">
              <a:rPr lang="en-US" smtClean="0"/>
              <a:t>3</a:t>
            </a:fld>
            <a:endParaRPr lang="en-US"/>
          </a:p>
        </p:txBody>
      </p:sp>
    </p:spTree>
    <p:extLst>
      <p:ext uri="{BB962C8B-B14F-4D97-AF65-F5344CB8AC3E}">
        <p14:creationId xmlns:p14="http://schemas.microsoft.com/office/powerpoint/2010/main" val="234052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4</a:t>
            </a:fld>
            <a:endParaRPr lang="en-US"/>
          </a:p>
        </p:txBody>
      </p:sp>
    </p:spTree>
    <p:extLst>
      <p:ext uri="{BB962C8B-B14F-4D97-AF65-F5344CB8AC3E}">
        <p14:creationId xmlns:p14="http://schemas.microsoft.com/office/powerpoint/2010/main" val="183306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extLst>
      <p:ext uri="{BB962C8B-B14F-4D97-AF65-F5344CB8AC3E}">
        <p14:creationId xmlns:p14="http://schemas.microsoft.com/office/powerpoint/2010/main" val="79505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6</a:t>
            </a:fld>
            <a:endParaRPr lang="en-US"/>
          </a:p>
        </p:txBody>
      </p:sp>
    </p:spTree>
    <p:extLst>
      <p:ext uri="{BB962C8B-B14F-4D97-AF65-F5344CB8AC3E}">
        <p14:creationId xmlns:p14="http://schemas.microsoft.com/office/powerpoint/2010/main" val="184831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7</a:t>
            </a:fld>
            <a:endParaRPr lang="en-US"/>
          </a:p>
        </p:txBody>
      </p:sp>
    </p:spTree>
    <p:extLst>
      <p:ext uri="{BB962C8B-B14F-4D97-AF65-F5344CB8AC3E}">
        <p14:creationId xmlns:p14="http://schemas.microsoft.com/office/powerpoint/2010/main" val="152070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8</a:t>
            </a:fld>
            <a:endParaRPr lang="en-US"/>
          </a:p>
        </p:txBody>
      </p:sp>
    </p:spTree>
    <p:extLst>
      <p:ext uri="{BB962C8B-B14F-4D97-AF65-F5344CB8AC3E}">
        <p14:creationId xmlns:p14="http://schemas.microsoft.com/office/powerpoint/2010/main" val="1480504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EE4F87B-62A1-4E24-BE94-827E7A2AA507}" type="slidenum">
              <a:rPr lang="en-US" smtClean="0"/>
              <a:t>9</a:t>
            </a:fld>
            <a:endParaRPr lang="en-US"/>
          </a:p>
        </p:txBody>
      </p:sp>
    </p:spTree>
    <p:extLst>
      <p:ext uri="{BB962C8B-B14F-4D97-AF65-F5344CB8AC3E}">
        <p14:creationId xmlns:p14="http://schemas.microsoft.com/office/powerpoint/2010/main" val="336818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26.xml"/><Relationship Id="rId3" Type="http://schemas.openxmlformats.org/officeDocument/2006/relationships/image" Target="../media/image1.png"/><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22.xml"/><Relationship Id="rId2" Type="http://schemas.openxmlformats.org/officeDocument/2006/relationships/notesSlide" Target="../notesSlides/notesSlide1.xml"/><Relationship Id="rId16"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2.xml"/><Relationship Id="rId15" Type="http://schemas.openxmlformats.org/officeDocument/2006/relationships/slide" Target="slide20.xml"/><Relationship Id="rId10" Type="http://schemas.openxmlformats.org/officeDocument/2006/relationships/slide" Target="slide10.xml"/><Relationship Id="rId4" Type="http://schemas.openxmlformats.org/officeDocument/2006/relationships/hyperlink" Target="https://mcasfamilyportal.emetric.net/" TargetMode="External"/><Relationship Id="rId9" Type="http://schemas.openxmlformats.org/officeDocument/2006/relationships/slide" Target="slide9.xml"/><Relationship Id="rId14" Type="http://schemas.openxmlformats.org/officeDocument/2006/relationships/slide" Target="slide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a imagen del logotipo del Departamento de Educación Primaria y Secundaria de Massachusetts. ">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3124200" y="186683"/>
            <a:ext cx="8787882" cy="7772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us" sz="4000" b="0" i="0" u="none" strike="noStrike" kern="1200" cap="none" spc="-80" normalizeH="0" baseline="0">
                <a:ln>
                  <a:noFill/>
                </a:ln>
                <a:solidFill>
                  <a:srgbClr val="1A4785"/>
                </a:solidFill>
                <a:effectLst/>
                <a:uLnTx/>
                <a:uFillTx/>
                <a:latin typeface="Aptos" panose="020B0004020202020204" pitchFamily="34" charset="0"/>
                <a:ea typeface="Open Sans Light" pitchFamily="2" charset="0"/>
                <a:cs typeface="Open Sans Light" pitchFamily="2" charset="0"/>
              </a:rPr>
              <a:t>Guía de</a:t>
            </a:r>
            <a:r>
              <a:rPr kumimoji="0" lang="es-US" sz="4000" b="0" i="0" u="none" strike="noStrike" kern="1200" cap="none" spc="-80" normalizeH="0" baseline="0">
                <a:ln>
                  <a:noFill/>
                </a:ln>
                <a:solidFill>
                  <a:srgbClr val="1A4785"/>
                </a:solidFill>
                <a:effectLst/>
                <a:uLnTx/>
                <a:uFillTx/>
                <a:latin typeface="Aptos" panose="020B0004020202020204" pitchFamily="34" charset="0"/>
                <a:ea typeface="Open Sans Light" pitchFamily="2" charset="0"/>
                <a:cs typeface="Open Sans Light" pitchFamily="2" charset="0"/>
              </a:rPr>
              <a:t> </a:t>
            </a:r>
            <a:r>
              <a:rPr kumimoji="0" lang="es-us" sz="4000" b="0" i="0" u="none" strike="noStrike" kern="1200" cap="none" spc="-80" normalizeH="0" baseline="0">
                <a:ln>
                  <a:noFill/>
                </a:ln>
                <a:solidFill>
                  <a:srgbClr val="1A4785"/>
                </a:solidFill>
                <a:effectLst/>
                <a:uLnTx/>
                <a:uFillTx/>
                <a:latin typeface="Aptos" panose="020B0004020202020204" pitchFamily="34" charset="0"/>
                <a:ea typeface="Open Sans Light" pitchFamily="2" charset="0"/>
                <a:cs typeface="Open Sans Light" pitchFamily="2" charset="0"/>
              </a:rPr>
              <a:t>ayuda del</a:t>
            </a:r>
            <a:r>
              <a:rPr kumimoji="0" lang="es-US" sz="4000" b="0" i="0" u="none" strike="noStrike" kern="1200" cap="none" spc="-80" normalizeH="0" baseline="0">
                <a:ln>
                  <a:noFill/>
                </a:ln>
                <a:solidFill>
                  <a:srgbClr val="1A4785"/>
                </a:solidFill>
                <a:effectLst/>
                <a:uLnTx/>
                <a:uFillTx/>
                <a:latin typeface="Aptos" panose="020B0004020202020204" pitchFamily="34" charset="0"/>
                <a:ea typeface="Open Sans Light" pitchFamily="2" charset="0"/>
                <a:cs typeface="Open Sans Light" pitchFamily="2" charset="0"/>
              </a:rPr>
              <a:t> </a:t>
            </a:r>
            <a:r>
              <a:rPr kumimoji="0" lang="es-us" sz="4000" b="0" i="0" u="none" strike="noStrike" kern="1200" cap="none" spc="-80" normalizeH="0" baseline="0">
                <a:ln>
                  <a:noFill/>
                </a:ln>
                <a:solidFill>
                  <a:srgbClr val="1A4785"/>
                </a:solidFill>
                <a:effectLst/>
                <a:uLnTx/>
                <a:uFillTx/>
                <a:latin typeface="Aptos" panose="020B0004020202020204" pitchFamily="34" charset="0"/>
                <a:ea typeface="Open Sans Light" pitchFamily="2" charset="0"/>
                <a:cs typeface="Open Sans Light" pitchFamily="2" charset="0"/>
              </a:rPr>
              <a:t>Portal para la</a:t>
            </a:r>
            <a:r>
              <a:rPr kumimoji="0" lang="es-US" sz="4000" b="0" i="0" u="none" strike="noStrike" kern="1200" cap="none" spc="-80" normalizeH="0" baseline="0">
                <a:ln>
                  <a:noFill/>
                </a:ln>
                <a:solidFill>
                  <a:srgbClr val="1A4785"/>
                </a:solidFill>
                <a:effectLst/>
                <a:uLnTx/>
                <a:uFillTx/>
                <a:latin typeface="Aptos" panose="020B0004020202020204" pitchFamily="34" charset="0"/>
                <a:ea typeface="Open Sans Light" pitchFamily="2" charset="0"/>
                <a:cs typeface="Open Sans Light" pitchFamily="2" charset="0"/>
              </a:rPr>
              <a:t> </a:t>
            </a:r>
            <a:r>
              <a:rPr kumimoji="0" lang="es-us" sz="4000" b="0" i="0" u="none" strike="noStrike" kern="1200" cap="none" spc="-80" normalizeH="0" baseline="0">
                <a:ln>
                  <a:noFill/>
                </a:ln>
                <a:solidFill>
                  <a:srgbClr val="1A4785"/>
                </a:solidFill>
                <a:effectLst/>
                <a:uLnTx/>
                <a:uFillTx/>
                <a:latin typeface="Aptos" panose="020B0004020202020204" pitchFamily="34" charset="0"/>
                <a:ea typeface="Open Sans Light" pitchFamily="2" charset="0"/>
                <a:cs typeface="Open Sans Light" pitchFamily="2" charset="0"/>
              </a:rPr>
              <a:t>familia</a:t>
            </a:r>
          </a:p>
        </p:txBody>
      </p:sp>
      <p:sp>
        <p:nvSpPr>
          <p:cNvPr id="11" name="Rounded Rectangle 10">
            <a:extLst>
              <a:ext uri="{FF2B5EF4-FFF2-40B4-BE49-F238E27FC236}">
                <a16:creationId xmlns:a16="http://schemas.microsoft.com/office/drawing/2014/main" id="{6D963CE4-8E9A-41B0-BB48-6E2280EF814C}"/>
              </a:ext>
            </a:extLst>
          </p:cNvPr>
          <p:cNvSpPr/>
          <p:nvPr/>
        </p:nvSpPr>
        <p:spPr>
          <a:xfrm>
            <a:off x="279918" y="1112898"/>
            <a:ext cx="1160728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spcAft>
                <a:spcPts val="1200"/>
              </a:spcAft>
            </a:pPr>
            <a:r>
              <a:rPr lang="es-MX" sz="1800" dirty="0">
                <a:effectLst/>
                <a:latin typeface="Segoe UI" panose="020B0502040204020203" pitchFamily="34" charset="0"/>
              </a:rPr>
              <a:t>Vea los resultados de las pruebas del Sistema de evaluación global de Massachusetts (</a:t>
            </a:r>
            <a:r>
              <a:rPr lang="es-MX" sz="1800" dirty="0" err="1">
                <a:effectLst/>
                <a:latin typeface="Segoe UI" panose="020B0502040204020203" pitchFamily="34" charset="0"/>
              </a:rPr>
              <a:t>MCAS</a:t>
            </a:r>
            <a:r>
              <a:rPr lang="es-MX" sz="1800" dirty="0">
                <a:effectLst/>
                <a:latin typeface="Segoe UI" panose="020B0502040204020203" pitchFamily="34" charset="0"/>
              </a:rPr>
              <a:t>, por sus siglas en inglés) del estudiante en el Portal para la familia del </a:t>
            </a:r>
            <a:r>
              <a:rPr lang="es-MX" sz="1800" dirty="0" err="1">
                <a:effectLst/>
                <a:latin typeface="Segoe UI" panose="020B0502040204020203" pitchFamily="34" charset="0"/>
              </a:rPr>
              <a:t>MCAS</a:t>
            </a:r>
            <a:r>
              <a:rPr lang="es-MX" sz="1800" dirty="0">
                <a:effectLst/>
                <a:latin typeface="Segoe UI" panose="020B0502040204020203"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Utilice estos datos para hacer un</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seguimiento del</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rendimiento del</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estudiante de</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un año a</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otro. </a:t>
            </a:r>
          </a:p>
          <a:p>
            <a:pPr algn="ctr" rtl="0">
              <a:spcAft>
                <a:spcPts val="1200"/>
              </a:spcAft>
            </a:pP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Vaya a</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https://mcasfamilyportal.emetric.net</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para ver</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el Portal para la</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familia del</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MCAS en</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una computadora de</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escritorio o</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dispositivo móvil.</a:t>
            </a:r>
            <a:endParaRPr lang="es-us" sz="2400" dirty="0">
              <a:solidFill>
                <a:schemeClr val="bg1"/>
              </a:solidFill>
              <a:latin typeface="Aptos" panose="020B0004020202020204" pitchFamily="34" charset="0"/>
            </a:endParaRPr>
          </a:p>
          <a:p>
            <a:pPr algn="ctr" rtl="0">
              <a:spcAft>
                <a:spcPts val="1200"/>
              </a:spcAft>
            </a:pP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Escoja una</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sección que</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se muestra a</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continuación o</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desplácese por</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sz="2000"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esta guía para obtener más información.</a:t>
            </a:r>
            <a:endParaRPr lang="es-us" sz="2000" dirty="0">
              <a:latin typeface="Aptos" panose="020B0004020202020204" pitchFamily="34" charset="0"/>
            </a:endParaRPr>
          </a:p>
        </p:txBody>
      </p:sp>
      <p:sp>
        <p:nvSpPr>
          <p:cNvPr id="22" name="TextBox 21" descr="Índice">
            <a:extLst>
              <a:ext uri="{FF2B5EF4-FFF2-40B4-BE49-F238E27FC236}">
                <a16:creationId xmlns:a16="http://schemas.microsoft.com/office/drawing/2014/main" id="{60B85B3E-C7F2-4698-9BF5-C2CF452E3E45}"/>
              </a:ext>
              <a:ext uri="{C183D7F6-B498-43B3-948B-1728B52AA6E4}">
                <adec:decorative xmlns:adec="http://schemas.microsoft.com/office/drawing/2017/decorative" val="0"/>
              </a:ext>
            </a:extLst>
          </p:cNvPr>
          <p:cNvSpPr txBox="1"/>
          <p:nvPr/>
        </p:nvSpPr>
        <p:spPr>
          <a:xfrm>
            <a:off x="279918" y="3665066"/>
            <a:ext cx="11607282" cy="2799233"/>
          </a:xfrm>
          <a:prstGeom prst="rect">
            <a:avLst/>
          </a:prstGeom>
          <a:noFill/>
        </p:spPr>
        <p:txBody>
          <a:bodyPr wrap="square" numCol="2" rtlCol="0">
            <a:normAutofit fontScale="92500" lnSpcReduction="20000"/>
          </a:bodyPr>
          <a:lstStyle/>
          <a:p>
            <a:pPr algn="l" rtl="0"/>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Cómo empezar  			</a:t>
            </a:r>
          </a:p>
          <a:p>
            <a:pPr marL="800100" lvl="1" indent="-342900" algn="l" rtl="0">
              <a:buFont typeface="Arial" panose="020B0604020202020204" pitchFamily="34" charset="0"/>
              <a:buChar char="•"/>
              <a:tabLst>
                <a:tab pos="461963" algn="l"/>
                <a:tab pos="4572000"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Visualización en</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español</a:t>
            </a:r>
          </a:p>
          <a:p>
            <a:pPr marL="800100" lvl="1" indent="-342900" algn="l" rtl="0">
              <a:buFont typeface="Arial" panose="020B0604020202020204" pitchFamily="34" charset="0"/>
              <a:buChar char="•"/>
              <a:tabLst>
                <a:tab pos="461963" algn="l"/>
                <a:tab pos="4572000"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Reestablecer su</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contraseña	</a:t>
            </a:r>
          </a:p>
          <a:p>
            <a:pPr marL="800100" lvl="1" indent="-342900" algn="l" rtl="0">
              <a:buFont typeface="Arial" panose="020B0604020202020204" pitchFamily="34" charset="0"/>
              <a:buChar char="•"/>
              <a:tabLst>
                <a:tab pos="461963" algn="l"/>
                <a:tab pos="4572000"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Añadir estudiantes adicionales	</a:t>
            </a:r>
          </a:p>
          <a:p>
            <a:pPr marL="800100" lvl="1" indent="-342900" algn="l" rtl="0">
              <a:buFont typeface="Arial" panose="020B0604020202020204" pitchFamily="34" charset="0"/>
              <a:buChar char="•"/>
              <a:tabLst>
                <a:tab pos="461963"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Eliminar a</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un estudiante		</a:t>
            </a:r>
          </a:p>
          <a:p>
            <a:pPr marL="800100" lvl="1" indent="-342900">
              <a:buFont typeface="Arial" panose="020B0604020202020204" pitchFamily="34" charset="0"/>
              <a:buChar char="•"/>
              <a:tabLst>
                <a:tab pos="461963"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Selección de</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un estudiante</a:t>
            </a:r>
          </a:p>
          <a:p>
            <a:pPr algn="l" rtl="0">
              <a:tabLst>
                <a:tab pos="461963"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Visualización de</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resultados del</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MCAS</a:t>
            </a:r>
          </a:p>
          <a:p>
            <a:pPr marL="800100" lvl="1" indent="-342900" algn="l" rtl="0">
              <a:buFont typeface="Arial" panose="020B0604020202020204" pitchFamily="34" charset="0"/>
              <a:buChar char="•"/>
              <a:tabLst>
                <a:tab pos="461963"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Visualización del</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historial de</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pruebas</a:t>
            </a:r>
            <a:endParaRPr lang="es-us" sz="2400" dirty="0">
              <a:solidFill>
                <a:srgbClr val="1A4785"/>
              </a:solidFill>
              <a:latin typeface="Aptos" panose="020B0004020202020204" pitchFamily="34" charset="0"/>
            </a:endParaRPr>
          </a:p>
          <a:p>
            <a:pPr marL="800100" lvl="1" indent="-342900" algn="l" rtl="0">
              <a:buFont typeface="Arial" panose="020B0604020202020204" pitchFamily="34" charset="0"/>
              <a:buChar char="•"/>
              <a:tabLst>
                <a:tab pos="461963"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Visualización de</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resultados de</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las pruebas</a:t>
            </a:r>
          </a:p>
          <a:p>
            <a:pPr marL="800100" lvl="1" indent="-342900" algn="l" rtl="0">
              <a:buFont typeface="Arial" panose="020B0604020202020204" pitchFamily="34" charset="0"/>
              <a:buChar char="•"/>
              <a:tabLst>
                <a:tab pos="461963"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Visualización de</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resultados detallados</a:t>
            </a:r>
          </a:p>
          <a:p>
            <a:pPr algn="l" rtl="0">
              <a:tabLst>
                <a:tab pos="461963"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Visualización de</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resultados de</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las pruebas MCAS-Alt</a:t>
            </a:r>
          </a:p>
          <a:p>
            <a:pPr marL="800100" lvl="1" indent="-342900" algn="l" rtl="0">
              <a:buFont typeface="Arial" panose="020B0604020202020204" pitchFamily="34" charset="0"/>
              <a:buChar char="•"/>
              <a:tabLst>
                <a:tab pos="461963"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Visualización del</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historial de</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pruebas</a:t>
            </a:r>
          </a:p>
          <a:p>
            <a:pPr marL="800100" lvl="1" indent="-342900" algn="l" rtl="0">
              <a:buFont typeface="Arial" panose="020B0604020202020204" pitchFamily="34" charset="0"/>
              <a:buChar char="•"/>
              <a:tabLst>
                <a:tab pos="461963"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Visualización de</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resultados de</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 </a:t>
            </a: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las pruebas</a:t>
            </a:r>
          </a:p>
          <a:p>
            <a:pPr algn="l" rtl="0">
              <a:tabLst>
                <a:tab pos="461963" algn="l"/>
              </a:tabLst>
            </a:pPr>
            <a:r>
              <a:rPr lang="es-us" sz="2400" b="0" i="0" u="none" baseline="0" dirty="0">
                <a:solidFill>
                  <a:srgbClr val="1A4785"/>
                </a:solidFill>
                <a:latin typeface="Aptos" panose="020B0004020202020204" pitchFamily="34" charset="0"/>
                <a:ea typeface="Aptos" panose="020B0004020202020204" pitchFamily="34" charset="0"/>
                <a:cs typeface="Aptos" panose="020B0004020202020204" pitchFamily="34" charset="0"/>
              </a:rPr>
              <a:t>Recursos adicionales</a:t>
            </a:r>
          </a:p>
        </p:txBody>
      </p:sp>
      <p:sp>
        <p:nvSpPr>
          <p:cNvPr id="29" name="TextBox 28" descr="Hyperlink to Cómo empezar.">
            <a:hlinkClick r:id="rId5" action="ppaction://hlinksldjump"/>
            <a:extLst>
              <a:ext uri="{FF2B5EF4-FFF2-40B4-BE49-F238E27FC236}">
                <a16:creationId xmlns:a16="http://schemas.microsoft.com/office/drawing/2014/main" id="{0D6A3018-CDD9-F04B-76D7-6AFF46280C67}"/>
              </a:ext>
            </a:extLst>
          </p:cNvPr>
          <p:cNvSpPr txBox="1"/>
          <p:nvPr/>
        </p:nvSpPr>
        <p:spPr>
          <a:xfrm>
            <a:off x="347472" y="3665066"/>
            <a:ext cx="2066544" cy="369332"/>
          </a:xfrm>
          <a:prstGeom prst="rect">
            <a:avLst/>
          </a:prstGeom>
          <a:noFill/>
        </p:spPr>
        <p:txBody>
          <a:bodyPr wrap="square" rtlCol="0">
            <a:spAutoFit/>
          </a:bodyPr>
          <a:lstStyle/>
          <a:p>
            <a:endParaRPr lang="en-US" dirty="0"/>
          </a:p>
        </p:txBody>
      </p:sp>
      <p:sp>
        <p:nvSpPr>
          <p:cNvPr id="25" name="TextBox 24" descr="Hyperlink to Visualización en español.">
            <a:hlinkClick r:id="rId6" action="ppaction://hlinksldjump"/>
            <a:extLst>
              <a:ext uri="{FF2B5EF4-FFF2-40B4-BE49-F238E27FC236}">
                <a16:creationId xmlns:a16="http://schemas.microsoft.com/office/drawing/2014/main" id="{6DD75816-CEE4-3CB1-8E3E-D2CD1CFBBFDA}"/>
              </a:ext>
            </a:extLst>
          </p:cNvPr>
          <p:cNvSpPr txBox="1"/>
          <p:nvPr/>
        </p:nvSpPr>
        <p:spPr>
          <a:xfrm>
            <a:off x="697494" y="3912822"/>
            <a:ext cx="3536178" cy="303430"/>
          </a:xfrm>
          <a:prstGeom prst="rect">
            <a:avLst/>
          </a:prstGeom>
          <a:noFill/>
        </p:spPr>
        <p:txBody>
          <a:bodyPr wrap="square" rtlCol="0">
            <a:spAutoFit/>
          </a:bodyPr>
          <a:lstStyle/>
          <a:p>
            <a:endParaRPr lang="en-US" dirty="0"/>
          </a:p>
        </p:txBody>
      </p:sp>
      <p:sp>
        <p:nvSpPr>
          <p:cNvPr id="30" name="TextBox 29" descr="Hyperlink to Reestablecer su contraseña.">
            <a:hlinkClick r:id="rId7" action="ppaction://hlinksldjump"/>
            <a:extLst>
              <a:ext uri="{FF2B5EF4-FFF2-40B4-BE49-F238E27FC236}">
                <a16:creationId xmlns:a16="http://schemas.microsoft.com/office/drawing/2014/main" id="{66E3BF97-D2B8-4DF0-3694-8EE148CB7E98}"/>
              </a:ext>
            </a:extLst>
          </p:cNvPr>
          <p:cNvSpPr txBox="1"/>
          <p:nvPr/>
        </p:nvSpPr>
        <p:spPr>
          <a:xfrm>
            <a:off x="697494" y="4211543"/>
            <a:ext cx="4529826" cy="303430"/>
          </a:xfrm>
          <a:prstGeom prst="rect">
            <a:avLst/>
          </a:prstGeom>
          <a:noFill/>
        </p:spPr>
        <p:txBody>
          <a:bodyPr wrap="square" rtlCol="0">
            <a:spAutoFit/>
          </a:bodyPr>
          <a:lstStyle/>
          <a:p>
            <a:endParaRPr lang="en-US" dirty="0"/>
          </a:p>
        </p:txBody>
      </p:sp>
      <p:sp>
        <p:nvSpPr>
          <p:cNvPr id="27" name="TextBox 26" descr="Hyperlink to Añadir estudiantes adicionales.">
            <a:hlinkClick r:id="rId8" action="ppaction://hlinksldjump"/>
            <a:extLst>
              <a:ext uri="{FF2B5EF4-FFF2-40B4-BE49-F238E27FC236}">
                <a16:creationId xmlns:a16="http://schemas.microsoft.com/office/drawing/2014/main" id="{27B7D74F-6B76-45A5-B208-07A3FD2FDD5F}"/>
              </a:ext>
            </a:extLst>
          </p:cNvPr>
          <p:cNvSpPr txBox="1"/>
          <p:nvPr/>
        </p:nvSpPr>
        <p:spPr>
          <a:xfrm>
            <a:off x="697494" y="4464008"/>
            <a:ext cx="4529826" cy="303430"/>
          </a:xfrm>
          <a:prstGeom prst="rect">
            <a:avLst/>
          </a:prstGeom>
          <a:noFill/>
        </p:spPr>
        <p:txBody>
          <a:bodyPr wrap="square" rtlCol="0">
            <a:spAutoFit/>
          </a:bodyPr>
          <a:lstStyle/>
          <a:p>
            <a:endParaRPr lang="en-US" dirty="0"/>
          </a:p>
        </p:txBody>
      </p:sp>
      <p:sp>
        <p:nvSpPr>
          <p:cNvPr id="31" name="TextBox 30" descr="Hyperlink to Eliminar a un estudiante.">
            <a:hlinkClick r:id="rId9" action="ppaction://hlinksldjump"/>
            <a:extLst>
              <a:ext uri="{FF2B5EF4-FFF2-40B4-BE49-F238E27FC236}">
                <a16:creationId xmlns:a16="http://schemas.microsoft.com/office/drawing/2014/main" id="{93F3AD1E-96E1-BB11-A8C8-4E4B7E979BCD}"/>
              </a:ext>
            </a:extLst>
          </p:cNvPr>
          <p:cNvSpPr txBox="1"/>
          <p:nvPr/>
        </p:nvSpPr>
        <p:spPr>
          <a:xfrm>
            <a:off x="697494" y="4706650"/>
            <a:ext cx="3993378" cy="369332"/>
          </a:xfrm>
          <a:prstGeom prst="rect">
            <a:avLst/>
          </a:prstGeom>
          <a:noFill/>
        </p:spPr>
        <p:txBody>
          <a:bodyPr wrap="square" rtlCol="0">
            <a:spAutoFit/>
          </a:bodyPr>
          <a:lstStyle/>
          <a:p>
            <a:endParaRPr lang="en-US" dirty="0"/>
          </a:p>
        </p:txBody>
      </p:sp>
      <p:sp>
        <p:nvSpPr>
          <p:cNvPr id="36" name="TextBox 35" descr="Hyperlink to Selección de un estudiante.">
            <a:hlinkClick r:id="rId10" action="ppaction://hlinksldjump"/>
            <a:extLst>
              <a:ext uri="{FF2B5EF4-FFF2-40B4-BE49-F238E27FC236}">
                <a16:creationId xmlns:a16="http://schemas.microsoft.com/office/drawing/2014/main" id="{4244FD83-636B-EDF7-A68B-00615ED722BA}"/>
              </a:ext>
            </a:extLst>
          </p:cNvPr>
          <p:cNvSpPr txBox="1"/>
          <p:nvPr/>
        </p:nvSpPr>
        <p:spPr>
          <a:xfrm>
            <a:off x="697494" y="5010912"/>
            <a:ext cx="3993378" cy="369332"/>
          </a:xfrm>
          <a:prstGeom prst="rect">
            <a:avLst/>
          </a:prstGeom>
          <a:noFill/>
        </p:spPr>
        <p:txBody>
          <a:bodyPr wrap="square" rtlCol="0">
            <a:spAutoFit/>
          </a:bodyPr>
          <a:lstStyle/>
          <a:p>
            <a:endParaRPr lang="en-US" dirty="0"/>
          </a:p>
        </p:txBody>
      </p:sp>
      <p:sp>
        <p:nvSpPr>
          <p:cNvPr id="6" name="Rectangle 5">
            <a:extLst>
              <a:ext uri="{FF2B5EF4-FFF2-40B4-BE49-F238E27FC236}">
                <a16:creationId xmlns:a16="http://schemas.microsoft.com/office/drawing/2014/main" id="{019E03CF-9831-B31A-1781-D3B4E64CD2B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7" name="Rectangle 6">
            <a:extLst>
              <a:ext uri="{FF2B5EF4-FFF2-40B4-BE49-F238E27FC236}">
                <a16:creationId xmlns:a16="http://schemas.microsoft.com/office/drawing/2014/main" id="{3A9FEABC-3606-BA39-E29F-12BB6B90E59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33" name="TextBox 32" descr="Hyperlink to Visualización de resultados del MCAS.">
            <a:hlinkClick r:id="rId11" action="ppaction://hlinksldjump"/>
            <a:extLst>
              <a:ext uri="{FF2B5EF4-FFF2-40B4-BE49-F238E27FC236}">
                <a16:creationId xmlns:a16="http://schemas.microsoft.com/office/drawing/2014/main" id="{766E87EB-E96A-4B95-C00A-014C8637F186}"/>
              </a:ext>
            </a:extLst>
          </p:cNvPr>
          <p:cNvSpPr txBox="1"/>
          <p:nvPr/>
        </p:nvSpPr>
        <p:spPr>
          <a:xfrm>
            <a:off x="279918" y="5285232"/>
            <a:ext cx="5023602" cy="369332"/>
          </a:xfrm>
          <a:prstGeom prst="rect">
            <a:avLst/>
          </a:prstGeom>
          <a:noFill/>
        </p:spPr>
        <p:txBody>
          <a:bodyPr wrap="square" rtlCol="0">
            <a:spAutoFit/>
          </a:bodyPr>
          <a:lstStyle/>
          <a:p>
            <a:endParaRPr lang="en-US" dirty="0"/>
          </a:p>
        </p:txBody>
      </p:sp>
      <p:sp>
        <p:nvSpPr>
          <p:cNvPr id="34" name="TextBox 33" descr="Hyperlink to Visualización del historial de pruebas.">
            <a:hlinkClick r:id="rId12" action="ppaction://hlinksldjump"/>
            <a:extLst>
              <a:ext uri="{FF2B5EF4-FFF2-40B4-BE49-F238E27FC236}">
                <a16:creationId xmlns:a16="http://schemas.microsoft.com/office/drawing/2014/main" id="{1B793104-D44E-A581-2F6D-F78D7EE3586B}"/>
              </a:ext>
            </a:extLst>
          </p:cNvPr>
          <p:cNvSpPr txBox="1"/>
          <p:nvPr/>
        </p:nvSpPr>
        <p:spPr>
          <a:xfrm>
            <a:off x="697494" y="5541264"/>
            <a:ext cx="5191242" cy="369332"/>
          </a:xfrm>
          <a:prstGeom prst="rect">
            <a:avLst/>
          </a:prstGeom>
          <a:noFill/>
        </p:spPr>
        <p:txBody>
          <a:bodyPr wrap="square" rtlCol="0">
            <a:spAutoFit/>
          </a:bodyPr>
          <a:lstStyle/>
          <a:p>
            <a:endParaRPr lang="en-US" dirty="0"/>
          </a:p>
        </p:txBody>
      </p:sp>
      <p:sp>
        <p:nvSpPr>
          <p:cNvPr id="35" name="TextBox 34" descr="Hyperlink to Visualización de resultados de las pruebas.">
            <a:hlinkClick r:id="rId13" action="ppaction://hlinksldjump"/>
            <a:extLst>
              <a:ext uri="{FF2B5EF4-FFF2-40B4-BE49-F238E27FC236}">
                <a16:creationId xmlns:a16="http://schemas.microsoft.com/office/drawing/2014/main" id="{B585CBD0-F065-075A-54FA-6FA6F76FD48F}"/>
              </a:ext>
            </a:extLst>
          </p:cNvPr>
          <p:cNvSpPr txBox="1"/>
          <p:nvPr/>
        </p:nvSpPr>
        <p:spPr>
          <a:xfrm>
            <a:off x="819912" y="5830846"/>
            <a:ext cx="4608576" cy="639571"/>
          </a:xfrm>
          <a:prstGeom prst="rect">
            <a:avLst/>
          </a:prstGeom>
          <a:noFill/>
        </p:spPr>
        <p:txBody>
          <a:bodyPr wrap="square" rtlCol="0">
            <a:spAutoFit/>
          </a:bodyPr>
          <a:lstStyle/>
          <a:p>
            <a:endParaRPr lang="en-US" dirty="0"/>
          </a:p>
        </p:txBody>
      </p:sp>
      <p:sp>
        <p:nvSpPr>
          <p:cNvPr id="38" name="TextBox 37" descr="Hyperlink to Visualización de resultados detallados.">
            <a:hlinkClick r:id="rId14" action="ppaction://hlinksldjump"/>
            <a:extLst>
              <a:ext uri="{FF2B5EF4-FFF2-40B4-BE49-F238E27FC236}">
                <a16:creationId xmlns:a16="http://schemas.microsoft.com/office/drawing/2014/main" id="{E3EF73CD-E11B-9D24-21E7-10108048AD34}"/>
              </a:ext>
            </a:extLst>
          </p:cNvPr>
          <p:cNvSpPr txBox="1"/>
          <p:nvPr/>
        </p:nvSpPr>
        <p:spPr>
          <a:xfrm>
            <a:off x="6428232" y="3665066"/>
            <a:ext cx="5294376" cy="369332"/>
          </a:xfrm>
          <a:prstGeom prst="rect">
            <a:avLst/>
          </a:prstGeom>
          <a:noFill/>
        </p:spPr>
        <p:txBody>
          <a:bodyPr wrap="square" rtlCol="0">
            <a:spAutoFit/>
          </a:bodyPr>
          <a:lstStyle/>
          <a:p>
            <a:endParaRPr lang="en-US" dirty="0"/>
          </a:p>
        </p:txBody>
      </p:sp>
      <p:sp>
        <p:nvSpPr>
          <p:cNvPr id="39" name="TextBox 38" descr="Hyperlink to Visualización de resultados de las pruebas MCAS-Alt.">
            <a:hlinkClick r:id="rId15" action="ppaction://hlinksldjump"/>
            <a:extLst>
              <a:ext uri="{FF2B5EF4-FFF2-40B4-BE49-F238E27FC236}">
                <a16:creationId xmlns:a16="http://schemas.microsoft.com/office/drawing/2014/main" id="{6FB0E190-3060-4D60-024F-9FBA5785C791}"/>
              </a:ext>
            </a:extLst>
          </p:cNvPr>
          <p:cNvSpPr txBox="1"/>
          <p:nvPr/>
        </p:nvSpPr>
        <p:spPr>
          <a:xfrm>
            <a:off x="6007608" y="3912822"/>
            <a:ext cx="5294376" cy="551186"/>
          </a:xfrm>
          <a:prstGeom prst="rect">
            <a:avLst/>
          </a:prstGeom>
          <a:noFill/>
        </p:spPr>
        <p:txBody>
          <a:bodyPr wrap="square" rtlCol="0">
            <a:spAutoFit/>
          </a:bodyPr>
          <a:lstStyle/>
          <a:p>
            <a:endParaRPr lang="en-US" dirty="0"/>
          </a:p>
        </p:txBody>
      </p:sp>
      <p:sp>
        <p:nvSpPr>
          <p:cNvPr id="40" name="TextBox 39" descr="Hyperlink to Visualización del historial de pruebas.">
            <a:hlinkClick r:id="rId16" action="ppaction://hlinksldjump"/>
            <a:extLst>
              <a:ext uri="{FF2B5EF4-FFF2-40B4-BE49-F238E27FC236}">
                <a16:creationId xmlns:a16="http://schemas.microsoft.com/office/drawing/2014/main" id="{E3C8AD2A-0E27-2019-15C8-2CA51B544A03}"/>
              </a:ext>
            </a:extLst>
          </p:cNvPr>
          <p:cNvSpPr txBox="1"/>
          <p:nvPr/>
        </p:nvSpPr>
        <p:spPr>
          <a:xfrm>
            <a:off x="6309360" y="4514973"/>
            <a:ext cx="5294376" cy="252465"/>
          </a:xfrm>
          <a:prstGeom prst="rect">
            <a:avLst/>
          </a:prstGeom>
          <a:noFill/>
        </p:spPr>
        <p:txBody>
          <a:bodyPr wrap="square" rtlCol="0">
            <a:spAutoFit/>
          </a:bodyPr>
          <a:lstStyle/>
          <a:p>
            <a:endParaRPr lang="en-US" dirty="0"/>
          </a:p>
        </p:txBody>
      </p:sp>
      <p:sp>
        <p:nvSpPr>
          <p:cNvPr id="3" name="TextBox 2" descr="Hyperlink to Visualización de resultados de las pruebas.">
            <a:hlinkClick r:id="rId17" action="ppaction://hlinksldjump"/>
            <a:extLst>
              <a:ext uri="{FF2B5EF4-FFF2-40B4-BE49-F238E27FC236}">
                <a16:creationId xmlns:a16="http://schemas.microsoft.com/office/drawing/2014/main" id="{FAE72B3C-020A-9AAC-F5A9-0D8A75830977}"/>
              </a:ext>
            </a:extLst>
          </p:cNvPr>
          <p:cNvSpPr txBox="1"/>
          <p:nvPr/>
        </p:nvSpPr>
        <p:spPr>
          <a:xfrm>
            <a:off x="6522098" y="4722556"/>
            <a:ext cx="4972408" cy="562675"/>
          </a:xfrm>
          <a:prstGeom prst="rect">
            <a:avLst/>
          </a:prstGeom>
          <a:noFill/>
        </p:spPr>
        <p:txBody>
          <a:bodyPr wrap="square" rtlCol="0">
            <a:spAutoFit/>
          </a:bodyPr>
          <a:lstStyle/>
          <a:p>
            <a:endParaRPr lang="en-US" dirty="0"/>
          </a:p>
        </p:txBody>
      </p:sp>
      <p:sp>
        <p:nvSpPr>
          <p:cNvPr id="5" name="TextBox 4" descr="Hyperlink to Recursos adicionales.">
            <a:hlinkClick r:id="rId18" action="ppaction://hlinksldjump"/>
            <a:extLst>
              <a:ext uri="{FF2B5EF4-FFF2-40B4-BE49-F238E27FC236}">
                <a16:creationId xmlns:a16="http://schemas.microsoft.com/office/drawing/2014/main" id="{0A6F6506-7E48-0F65-6CF2-857EF619A194}"/>
              </a:ext>
            </a:extLst>
          </p:cNvPr>
          <p:cNvSpPr txBox="1"/>
          <p:nvPr/>
        </p:nvSpPr>
        <p:spPr>
          <a:xfrm>
            <a:off x="5942036" y="5258911"/>
            <a:ext cx="286606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1830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rmAutofit fontScale="90000"/>
          </a:bodyPr>
          <a:lstStyle/>
          <a:p>
            <a:pPr algn="l" rtl="0"/>
            <a:r>
              <a:rPr lang="es-us" sz="5300" b="0" i="0" u="none" baseline="0">
                <a:solidFill>
                  <a:srgbClr val="1A4785"/>
                </a:solidFill>
                <a:latin typeface="Aptos" panose="020B0004020202020204" pitchFamily="34" charset="0"/>
                <a:ea typeface="Open Sans Light" pitchFamily="2" charset="0"/>
                <a:cs typeface="Open Sans Light" pitchFamily="2" charset="0"/>
              </a:rPr>
              <a:t>Selección de</a:t>
            </a:r>
            <a:r>
              <a:rPr lang="es-US" sz="5300" b="0" i="0" u="none" baseline="0">
                <a:solidFill>
                  <a:srgbClr val="1A4785"/>
                </a:solidFill>
                <a:latin typeface="Aptos" panose="020B0004020202020204" pitchFamily="34" charset="0"/>
                <a:ea typeface="Open Sans Light" pitchFamily="2" charset="0"/>
                <a:cs typeface="Open Sans Light" pitchFamily="2" charset="0"/>
              </a:rPr>
              <a:t> </a:t>
            </a:r>
            <a:r>
              <a:rPr lang="es-us" sz="5300" b="0" i="0" u="none" baseline="0">
                <a:solidFill>
                  <a:srgbClr val="1A4785"/>
                </a:solidFill>
                <a:latin typeface="Aptos" panose="020B0004020202020204" pitchFamily="34" charset="0"/>
                <a:ea typeface="Open Sans Light" pitchFamily="2" charset="0"/>
                <a:cs typeface="Open Sans Light" pitchFamily="2" charset="0"/>
              </a:rPr>
              <a:t>un estudiante</a:t>
            </a:r>
            <a:endParaRPr lang="es-us"/>
          </a:p>
        </p:txBody>
      </p:sp>
      <p:pic>
        <p:nvPicPr>
          <p:cNvPr id="13" name="Picture 12" descr="Una captura de pantalla de la página de listado de estudiantes.">
            <a:extLst>
              <a:ext uri="{FF2B5EF4-FFF2-40B4-BE49-F238E27FC236}">
                <a16:creationId xmlns:a16="http://schemas.microsoft.com/office/drawing/2014/main" id="{8FF5B07B-7AA5-778A-198B-1623F3C24A32}"/>
              </a:ext>
            </a:extLst>
          </p:cNvPr>
          <p:cNvPicPr>
            <a:picLocks noChangeAspect="1"/>
          </p:cNvPicPr>
          <p:nvPr/>
        </p:nvPicPr>
        <p:blipFill>
          <a:blip r:embed="rId3"/>
          <a:stretch>
            <a:fillRect/>
          </a:stretch>
        </p:blipFill>
        <p:spPr>
          <a:xfrm>
            <a:off x="2482669" y="1040929"/>
            <a:ext cx="7226661" cy="4460787"/>
          </a:xfrm>
          <a:prstGeom prst="rect">
            <a:avLst/>
          </a:prstGeom>
        </p:spPr>
      </p:pic>
      <p:sp>
        <p:nvSpPr>
          <p:cNvPr id="3" name="Rounded Rectangular Callout 9">
            <a:extLst>
              <a:ext uri="{FF2B5EF4-FFF2-40B4-BE49-F238E27FC236}">
                <a16:creationId xmlns:a16="http://schemas.microsoft.com/office/drawing/2014/main" id="{68521DCF-AB83-D174-4A12-E6AA80048AC5}"/>
              </a:ext>
            </a:extLst>
          </p:cNvPr>
          <p:cNvSpPr/>
          <p:nvPr/>
        </p:nvSpPr>
        <p:spPr>
          <a:xfrm>
            <a:off x="183113" y="1089254"/>
            <a:ext cx="1997379" cy="2486918"/>
          </a:xfrm>
          <a:prstGeom prst="wedgeRoundRectCallout">
            <a:avLst>
              <a:gd name="adj1" fmla="val 75414"/>
              <a:gd name="adj2" fmla="val 457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Para ver</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el historial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pruebas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un estudiante, haga clic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el nombre del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 </a:t>
            </a: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637223"/>
            <a:ext cx="2091164" cy="305609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Haga clic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el menú para actualizar su</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dirección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correo electrónico o</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cerrar sesión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el Portal para la</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familia del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MCAS.</a:t>
            </a: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8" y="6280009"/>
            <a:ext cx="629667" cy="428041"/>
          </a:xfrm>
        </p:spPr>
        <p:txBody>
          <a:bodyPr/>
          <a:lstStyle/>
          <a:p>
            <a:pPr algn="r" rtl="0"/>
            <a:fld id="{C27A4083-C157-40BE-919B-D8790BE1AD5A}" type="slidenum">
              <a:rPr sz="2800">
                <a:solidFill>
                  <a:srgbClr val="1A4785"/>
                </a:solidFill>
                <a:latin typeface="Aptos" panose="020B0004020202020204" pitchFamily="34" charset="0"/>
              </a:rPr>
              <a:t>10</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305666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6"/>
            <a:ext cx="8816854" cy="624734"/>
          </a:xfrm>
        </p:spPr>
        <p:txBody>
          <a:bodyPr>
            <a:noAutofit/>
          </a:bodyPr>
          <a:lstStyle/>
          <a:p>
            <a:pPr algn="ctr" rtl="0"/>
            <a:r>
              <a:rPr lang="es-us" sz="6600" b="0" i="0" u="none" baseline="0">
                <a:solidFill>
                  <a:srgbClr val="1A4785"/>
                </a:solidFill>
                <a:latin typeface="Aptos" panose="020B0004020202020204" pitchFamily="34" charset="0"/>
                <a:ea typeface="Open Sans Light" pitchFamily="2" charset="0"/>
                <a:cs typeface="Open Sans Light" pitchFamily="2" charset="0"/>
              </a:rPr>
              <a:t>Visualización de</a:t>
            </a:r>
            <a:r>
              <a:rPr lang="es-US" sz="6600" b="0" i="0" u="none" baseline="0">
                <a:solidFill>
                  <a:srgbClr val="1A4785"/>
                </a:solidFill>
                <a:latin typeface="Aptos" panose="020B0004020202020204" pitchFamily="34" charset="0"/>
                <a:ea typeface="Open Sans Light" pitchFamily="2" charset="0"/>
                <a:cs typeface="Open Sans Light" pitchFamily="2" charset="0"/>
              </a:rPr>
              <a:t> </a:t>
            </a:r>
            <a:r>
              <a:rPr lang="es-us" sz="6600" b="0" i="0" u="none" baseline="0">
                <a:solidFill>
                  <a:srgbClr val="1A4785"/>
                </a:solidFill>
                <a:latin typeface="Aptos" panose="020B0004020202020204" pitchFamily="34" charset="0"/>
                <a:ea typeface="Open Sans Light" pitchFamily="2" charset="0"/>
                <a:cs typeface="Open Sans Light" pitchFamily="2" charset="0"/>
              </a:rPr>
              <a:t>resultados del</a:t>
            </a:r>
            <a:r>
              <a:rPr lang="es-US" sz="6600" b="0" i="0" u="none" baseline="0">
                <a:solidFill>
                  <a:srgbClr val="1A4785"/>
                </a:solidFill>
                <a:latin typeface="Aptos" panose="020B0004020202020204" pitchFamily="34" charset="0"/>
                <a:ea typeface="Open Sans Light" pitchFamily="2" charset="0"/>
                <a:cs typeface="Open Sans Light" pitchFamily="2" charset="0"/>
              </a:rPr>
              <a:t> </a:t>
            </a:r>
            <a:r>
              <a:rPr lang="es-us" sz="6600" b="0" i="0" u="none" baseline="0">
                <a:solidFill>
                  <a:srgbClr val="1A4785"/>
                </a:solidFill>
                <a:latin typeface="Aptos" panose="020B0004020202020204" pitchFamily="34" charset="0"/>
                <a:ea typeface="Open Sans Light" pitchFamily="2" charset="0"/>
                <a:cs typeface="Open Sans Light" pitchFamily="2" charset="0"/>
              </a:rPr>
              <a:t>MCAS</a:t>
            </a:r>
            <a:endParaRPr lang="es-us" sz="5400"/>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lstStyle/>
          <a:p>
            <a:pPr algn="r" rtl="0"/>
            <a:fld id="{C27A4083-C157-40BE-919B-D8790BE1AD5A}" type="slidenum">
              <a:rPr sz="2800">
                <a:solidFill>
                  <a:srgbClr val="1A4785"/>
                </a:solidFill>
                <a:latin typeface="Aptos" panose="020B0004020202020204" pitchFamily="34" charset="0"/>
              </a:rPr>
              <a:t>11</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402352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12358" y="149294"/>
            <a:ext cx="12357441" cy="624734"/>
          </a:xfrm>
        </p:spPr>
        <p:txBody>
          <a:bodyPr>
            <a:normAutofit fontScale="90000"/>
          </a:bodyPr>
          <a:lstStyle/>
          <a:p>
            <a:pPr algn="l" rtl="0"/>
            <a:r>
              <a:rPr lang="es-us" sz="5300" b="0" i="0" u="none" baseline="0">
                <a:solidFill>
                  <a:srgbClr val="1A4785"/>
                </a:solidFill>
                <a:latin typeface="Aptos" panose="020B0004020202020204" pitchFamily="34" charset="0"/>
                <a:ea typeface="Open Sans Light" pitchFamily="2" charset="0"/>
                <a:cs typeface="Open Sans Light" pitchFamily="2" charset="0"/>
              </a:rPr>
              <a:t>Visualización del</a:t>
            </a:r>
            <a:r>
              <a:rPr lang="es-US" sz="5300" b="0" i="0" u="none" baseline="0">
                <a:solidFill>
                  <a:srgbClr val="1A4785"/>
                </a:solidFill>
                <a:latin typeface="Aptos" panose="020B0004020202020204" pitchFamily="34" charset="0"/>
                <a:ea typeface="Open Sans Light" pitchFamily="2" charset="0"/>
                <a:cs typeface="Open Sans Light" pitchFamily="2" charset="0"/>
              </a:rPr>
              <a:t> </a:t>
            </a:r>
            <a:r>
              <a:rPr lang="es-us" sz="5300" b="0" i="0" u="none" baseline="0">
                <a:solidFill>
                  <a:srgbClr val="1A4785"/>
                </a:solidFill>
                <a:latin typeface="Aptos" panose="020B0004020202020204" pitchFamily="34" charset="0"/>
                <a:ea typeface="Open Sans Light" pitchFamily="2" charset="0"/>
                <a:cs typeface="Open Sans Light" pitchFamily="2" charset="0"/>
              </a:rPr>
              <a:t>historial de</a:t>
            </a:r>
            <a:r>
              <a:rPr lang="es-US" sz="5300" b="0" i="0" u="none" baseline="0">
                <a:solidFill>
                  <a:srgbClr val="1A4785"/>
                </a:solidFill>
                <a:latin typeface="Aptos" panose="020B0004020202020204" pitchFamily="34" charset="0"/>
                <a:ea typeface="Open Sans Light" pitchFamily="2" charset="0"/>
                <a:cs typeface="Open Sans Light" pitchFamily="2" charset="0"/>
              </a:rPr>
              <a:t> </a:t>
            </a:r>
            <a:r>
              <a:rPr lang="es-us" sz="5300" b="0" i="0" u="none" baseline="0">
                <a:solidFill>
                  <a:srgbClr val="1A4785"/>
                </a:solidFill>
                <a:latin typeface="Aptos" panose="020B0004020202020204" pitchFamily="34" charset="0"/>
                <a:ea typeface="Open Sans Light" pitchFamily="2" charset="0"/>
                <a:cs typeface="Open Sans Light" pitchFamily="2" charset="0"/>
              </a:rPr>
              <a:t>pruebas: MCAS</a:t>
            </a:r>
            <a:endParaRPr lang="es-us"/>
          </a:p>
        </p:txBody>
      </p:sp>
      <p:pic>
        <p:nvPicPr>
          <p:cNvPr id="7" name="Picture 6" descr="Una captura de pantalla del historial de pruebas de un estudiante para el año escolar seleccionado. ">
            <a:extLst>
              <a:ext uri="{FF2B5EF4-FFF2-40B4-BE49-F238E27FC236}">
                <a16:creationId xmlns:a16="http://schemas.microsoft.com/office/drawing/2014/main" id="{B4E03087-76F9-E7F3-5CFB-F53F7C5A8166}"/>
              </a:ext>
            </a:extLst>
          </p:cNvPr>
          <p:cNvPicPr>
            <a:picLocks noChangeAspect="1"/>
          </p:cNvPicPr>
          <p:nvPr/>
        </p:nvPicPr>
        <p:blipFill>
          <a:blip r:embed="rId3"/>
          <a:stretch>
            <a:fillRect/>
          </a:stretch>
        </p:blipFill>
        <p:spPr>
          <a:xfrm>
            <a:off x="2657681" y="945179"/>
            <a:ext cx="6876632" cy="4687807"/>
          </a:xfrm>
          <a:prstGeom prst="rect">
            <a:avLst/>
          </a:prstGeom>
        </p:spPr>
      </p:pic>
      <p:sp>
        <p:nvSpPr>
          <p:cNvPr id="3" name="Rounded Rectangular Callout 9">
            <a:extLst>
              <a:ext uri="{FF2B5EF4-FFF2-40B4-BE49-F238E27FC236}">
                <a16:creationId xmlns:a16="http://schemas.microsoft.com/office/drawing/2014/main" id="{A9892D78-DB87-9496-07F5-ECF3B969AA18}"/>
              </a:ext>
            </a:extLst>
          </p:cNvPr>
          <p:cNvSpPr/>
          <p:nvPr/>
        </p:nvSpPr>
        <p:spPr>
          <a:xfrm>
            <a:off x="59109" y="1214571"/>
            <a:ext cx="2504659" cy="2247424"/>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pAutoFit/>
          </a:bodyPr>
          <a:lstStyle/>
          <a:p>
            <a:pPr algn="ctr" rtl="0"/>
            <a:r>
              <a:rPr lang="es-us" b="0" i="0" u="none" baseline="0">
                <a:latin typeface="Aptos" panose="020B0004020202020204" pitchFamily="34" charset="0"/>
                <a:ea typeface="Aptos" panose="020B0004020202020204" pitchFamily="34" charset="0"/>
                <a:cs typeface="Aptos" panose="020B0004020202020204" pitchFamily="34" charset="0"/>
              </a:rPr>
              <a:t>La página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Historial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de</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pruebas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ofrece una</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descripción general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los resultados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un estudiante para ese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año escolar. </a:t>
            </a: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74003" y="1037794"/>
            <a:ext cx="2169759" cy="1634490"/>
          </a:xfrm>
          <a:prstGeom prst="wedgeRoundRectCallout">
            <a:avLst>
              <a:gd name="adj1" fmla="val -285814"/>
              <a:gd name="adj2" fmla="val -334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Para navegar entre los</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estudiantes, haga clic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el botón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Cambiar de</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a:t>
            </a:r>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413999"/>
            <a:ext cx="2504659" cy="1940957"/>
          </a:xfrm>
          <a:prstGeom prst="wedgeRoundRectCallout">
            <a:avLst>
              <a:gd name="adj1" fmla="val 61795"/>
              <a:gd name="adj2" fmla="val -68625"/>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Utilice 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menú desplegable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Año escolar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para ver</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los datos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años anteriores, si</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están disponibles.</a:t>
            </a:r>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370157"/>
            <a:ext cx="2169759" cy="1773647"/>
          </a:xfrm>
          <a:prstGeom prst="wedgeRoundRectCallout">
            <a:avLst>
              <a:gd name="adj1" fmla="val -77560"/>
              <a:gd name="adj2" fmla="val 153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Para obtener información más detallada, haga clic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una prueba.</a:t>
            </a: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lstStyle/>
          <a:p>
            <a:pPr algn="r" rtl="0"/>
            <a:fld id="{C27A4083-C157-40BE-919B-D8790BE1AD5A}" type="slidenum">
              <a:rPr sz="2800">
                <a:solidFill>
                  <a:srgbClr val="1A4785"/>
                </a:solidFill>
                <a:latin typeface="Aptos" panose="020B0004020202020204" pitchFamily="34" charset="0"/>
              </a:rPr>
              <a:t>12</a:t>
            </a:fld>
            <a:endParaRPr lang="es-us" sz="2800">
              <a:solidFill>
                <a:srgbClr val="1A4785"/>
              </a:solidFill>
              <a:latin typeface="Aptos" panose="020B000402020202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1" y="4279666"/>
            <a:ext cx="6876632"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213531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49294"/>
            <a:ext cx="12179642" cy="624734"/>
          </a:xfrm>
        </p:spPr>
        <p:txBody>
          <a:bodyPr>
            <a:noAutofit/>
          </a:bodyPr>
          <a:lstStyle/>
          <a:p>
            <a:pPr algn="l" rtl="0"/>
            <a:r>
              <a:rPr lang="es-us" sz="4500" b="0" i="0" u="none" spc="-100" baseline="0">
                <a:solidFill>
                  <a:srgbClr val="1A4785"/>
                </a:solidFill>
                <a:latin typeface="Aptos" panose="020B0004020202020204" pitchFamily="34" charset="0"/>
                <a:ea typeface="Open Sans Light" pitchFamily="2" charset="0"/>
                <a:cs typeface="Open Sans Light" pitchFamily="2" charset="0"/>
              </a:rPr>
              <a:t>Visualización de</a:t>
            </a:r>
            <a:r>
              <a:rPr lang="es-US" sz="4500" b="0" i="0" u="none" spc="-100" baseline="0">
                <a:solidFill>
                  <a:srgbClr val="1A4785"/>
                </a:solidFill>
                <a:latin typeface="Aptos" panose="020B0004020202020204" pitchFamily="34" charset="0"/>
                <a:ea typeface="Open Sans Light" pitchFamily="2" charset="0"/>
                <a:cs typeface="Open Sans Light" pitchFamily="2" charset="0"/>
              </a:rPr>
              <a:t> </a:t>
            </a:r>
            <a:r>
              <a:rPr lang="es-us" sz="4500" b="0" i="0" u="none" spc="-100" baseline="0">
                <a:solidFill>
                  <a:srgbClr val="1A4785"/>
                </a:solidFill>
                <a:latin typeface="Aptos" panose="020B0004020202020204" pitchFamily="34" charset="0"/>
                <a:ea typeface="Open Sans Light" pitchFamily="2" charset="0"/>
                <a:cs typeface="Open Sans Light" pitchFamily="2" charset="0"/>
              </a:rPr>
              <a:t>resultados de</a:t>
            </a:r>
            <a:r>
              <a:rPr lang="es-US" sz="4500" b="0" i="0" u="none" spc="-100" baseline="0">
                <a:solidFill>
                  <a:srgbClr val="1A4785"/>
                </a:solidFill>
                <a:latin typeface="Aptos" panose="020B0004020202020204" pitchFamily="34" charset="0"/>
                <a:ea typeface="Open Sans Light" pitchFamily="2" charset="0"/>
                <a:cs typeface="Open Sans Light" pitchFamily="2" charset="0"/>
              </a:rPr>
              <a:t> </a:t>
            </a:r>
            <a:r>
              <a:rPr lang="es-us" sz="4500" b="0" i="0" u="none" spc="-100" baseline="0">
                <a:solidFill>
                  <a:srgbClr val="1A4785"/>
                </a:solidFill>
                <a:latin typeface="Aptos" panose="020B0004020202020204" pitchFamily="34" charset="0"/>
                <a:ea typeface="Open Sans Light" pitchFamily="2" charset="0"/>
                <a:cs typeface="Open Sans Light" pitchFamily="2" charset="0"/>
              </a:rPr>
              <a:t>las pruebas: MCAS</a:t>
            </a:r>
            <a:endParaRPr lang="es-us" sz="4500" spc="-100"/>
          </a:p>
        </p:txBody>
      </p:sp>
      <p:pic>
        <p:nvPicPr>
          <p:cNvPr id="3" name="Picture 2" descr="Una captura de pantalla de la vista de resultados de las pruebas para el estudiante seleccionado.">
            <a:extLst>
              <a:ext uri="{FF2B5EF4-FFF2-40B4-BE49-F238E27FC236}">
                <a16:creationId xmlns:a16="http://schemas.microsoft.com/office/drawing/2014/main" id="{31212DAA-558A-9EF2-5E86-FC84E6F33AE8}"/>
              </a:ext>
            </a:extLst>
          </p:cNvPr>
          <p:cNvPicPr>
            <a:picLocks noChangeAspect="1"/>
          </p:cNvPicPr>
          <p:nvPr/>
        </p:nvPicPr>
        <p:blipFill>
          <a:blip r:embed="rId3"/>
          <a:stretch>
            <a:fillRect/>
          </a:stretch>
        </p:blipFill>
        <p:spPr>
          <a:xfrm>
            <a:off x="3363084" y="828139"/>
            <a:ext cx="5845047" cy="5829805"/>
          </a:xfrm>
          <a:prstGeom prst="rect">
            <a:avLst/>
          </a:prstGeom>
        </p:spPr>
      </p:pic>
      <p:sp>
        <p:nvSpPr>
          <p:cNvPr id="12" name="Rounded Rectangular Callout 11">
            <a:extLst>
              <a:ext uri="{FF2B5EF4-FFF2-40B4-BE49-F238E27FC236}">
                <a16:creationId xmlns:a16="http://schemas.microsoft.com/office/drawing/2014/main" id="{B9127235-64FA-107C-EF52-879C2FCFAD88}"/>
              </a:ext>
            </a:extLst>
          </p:cNvPr>
          <p:cNvSpPr/>
          <p:nvPr/>
        </p:nvSpPr>
        <p:spPr>
          <a:xfrm>
            <a:off x="167815" y="1255239"/>
            <a:ext cx="2524141" cy="3382208"/>
          </a:xfrm>
          <a:prstGeom prst="wedgeRoundRectCallout">
            <a:avLst>
              <a:gd name="adj1" fmla="val 120369"/>
              <a:gd name="adj2" fmla="val -2641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La pestaña </a:t>
            </a:r>
            <a:r>
              <a:rPr lang="es-us" b="1"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Resultados de</a:t>
            </a:r>
            <a:r>
              <a:rPr lang="es-US" b="1"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las pruebas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muestra 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nivel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logro y</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la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calificación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del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estudiante. Desplácese por</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el informe para obtener más información sobre 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rendimiento del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estudiante.</a:t>
            </a:r>
            <a:endParaRPr lang="es-us" dirty="0">
              <a:latin typeface="Aptos" panose="020B0004020202020204" pitchFamily="34" charset="0"/>
            </a:endParaRP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13</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1713826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8" y="309569"/>
            <a:ext cx="11973695" cy="624734"/>
          </a:xfrm>
        </p:spPr>
        <p:txBody>
          <a:bodyPr>
            <a:noAutofit/>
          </a:bodyPr>
          <a:lstStyle/>
          <a:p>
            <a:pPr algn="l" rtl="0"/>
            <a:r>
              <a:rPr lang="es-us" sz="4200" b="0" i="0" u="none" baseline="0">
                <a:solidFill>
                  <a:srgbClr val="1A4785"/>
                </a:solidFill>
                <a:latin typeface="Aptos" panose="020B0004020202020204" pitchFamily="34" charset="0"/>
                <a:ea typeface="Open Sans Light" pitchFamily="2" charset="0"/>
                <a:cs typeface="Open Sans Light" pitchFamily="2" charset="0"/>
              </a:rPr>
              <a:t>Visualización de</a:t>
            </a:r>
            <a:r>
              <a:rPr lang="es-US" sz="4200" b="0" i="0" u="none" baseline="0">
                <a:solidFill>
                  <a:srgbClr val="1A4785"/>
                </a:solidFill>
                <a:latin typeface="Aptos" panose="020B0004020202020204" pitchFamily="34" charset="0"/>
                <a:ea typeface="Open Sans Light" pitchFamily="2" charset="0"/>
                <a:cs typeface="Open Sans Light" pitchFamily="2" charset="0"/>
              </a:rPr>
              <a:t> </a:t>
            </a:r>
            <a:r>
              <a:rPr lang="es-us" sz="4200" b="0" i="0" u="none" baseline="0">
                <a:solidFill>
                  <a:srgbClr val="1A4785"/>
                </a:solidFill>
                <a:latin typeface="Aptos" panose="020B0004020202020204" pitchFamily="34" charset="0"/>
                <a:ea typeface="Open Sans Light" pitchFamily="2" charset="0"/>
                <a:cs typeface="Open Sans Light" pitchFamily="2" charset="0"/>
              </a:rPr>
              <a:t>resultados de</a:t>
            </a:r>
            <a:r>
              <a:rPr lang="es-US" sz="4200" b="0" i="0" u="none" baseline="0">
                <a:solidFill>
                  <a:srgbClr val="1A4785"/>
                </a:solidFill>
                <a:latin typeface="Aptos" panose="020B0004020202020204" pitchFamily="34" charset="0"/>
                <a:ea typeface="Open Sans Light" pitchFamily="2" charset="0"/>
                <a:cs typeface="Open Sans Light" pitchFamily="2" charset="0"/>
              </a:rPr>
              <a:t> </a:t>
            </a:r>
            <a:r>
              <a:rPr lang="es-us" sz="4200" b="0" i="0" u="none" baseline="0">
                <a:solidFill>
                  <a:srgbClr val="1A4785"/>
                </a:solidFill>
                <a:latin typeface="Aptos" panose="020B0004020202020204" pitchFamily="34" charset="0"/>
                <a:ea typeface="Open Sans Light" pitchFamily="2" charset="0"/>
                <a:cs typeface="Open Sans Light" pitchFamily="2" charset="0"/>
              </a:rPr>
              <a:t>las pruebas: </a:t>
            </a:r>
            <a:br>
              <a:rPr lang="es-us" sz="4200" b="0" i="0" u="none" baseline="0">
                <a:solidFill>
                  <a:srgbClr val="1A4785"/>
                </a:solidFill>
                <a:latin typeface="Aptos" panose="020B0004020202020204" pitchFamily="34" charset="0"/>
                <a:ea typeface="Open Sans Light" pitchFamily="2" charset="0"/>
                <a:cs typeface="Open Sans Light" pitchFamily="2" charset="0"/>
              </a:rPr>
            </a:br>
            <a:r>
              <a:rPr lang="es-us" sz="4200" b="0" i="0" u="none" baseline="0">
                <a:solidFill>
                  <a:srgbClr val="1A4785"/>
                </a:solidFill>
                <a:latin typeface="Aptos" panose="020B0004020202020204" pitchFamily="34" charset="0"/>
                <a:ea typeface="Open Sans Light" pitchFamily="2" charset="0"/>
                <a:cs typeface="Open Sans Light" pitchFamily="2" charset="0"/>
              </a:rPr>
              <a:t>Nivel de</a:t>
            </a:r>
            <a:r>
              <a:rPr lang="es-US" sz="4200" b="0" i="0" u="none" baseline="0">
                <a:solidFill>
                  <a:srgbClr val="1A4785"/>
                </a:solidFill>
                <a:latin typeface="Aptos" panose="020B0004020202020204" pitchFamily="34" charset="0"/>
                <a:ea typeface="Open Sans Light" pitchFamily="2" charset="0"/>
                <a:cs typeface="Open Sans Light" pitchFamily="2" charset="0"/>
              </a:rPr>
              <a:t> </a:t>
            </a:r>
            <a:r>
              <a:rPr lang="es-us" sz="4200" b="0" i="0" u="none" baseline="0">
                <a:solidFill>
                  <a:srgbClr val="1A4785"/>
                </a:solidFill>
                <a:latin typeface="Aptos" panose="020B0004020202020204" pitchFamily="34" charset="0"/>
                <a:ea typeface="Open Sans Light" pitchFamily="2" charset="0"/>
                <a:cs typeface="Open Sans Light" pitchFamily="2" charset="0"/>
              </a:rPr>
              <a:t>logro</a:t>
            </a:r>
            <a:endParaRPr lang="es-us" sz="4200"/>
          </a:p>
        </p:txBody>
      </p:sp>
      <p:pic>
        <p:nvPicPr>
          <p:cNvPr id="4" name="Picture 3" descr="Una captura de pantalla de la vista de los resultados de las pruebas para el estudiante seleccionado, que muestra su puntuación de escala, nivel de logro y descriptores.">
            <a:extLst>
              <a:ext uri="{FF2B5EF4-FFF2-40B4-BE49-F238E27FC236}">
                <a16:creationId xmlns:a16="http://schemas.microsoft.com/office/drawing/2014/main" id="{DBAD3944-5F69-8F3A-F4D9-03EC57D605EE}"/>
              </a:ext>
            </a:extLst>
          </p:cNvPr>
          <p:cNvPicPr>
            <a:picLocks noChangeAspect="1"/>
          </p:cNvPicPr>
          <p:nvPr/>
        </p:nvPicPr>
        <p:blipFill>
          <a:blip r:embed="rId3"/>
          <a:stretch>
            <a:fillRect/>
          </a:stretch>
        </p:blipFill>
        <p:spPr>
          <a:xfrm>
            <a:off x="3526381" y="643146"/>
            <a:ext cx="5139236" cy="5928020"/>
          </a:xfrm>
          <a:prstGeom prst="rect">
            <a:avLst/>
          </a:prstGeom>
        </p:spPr>
      </p:pic>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248672"/>
            <a:ext cx="2594358" cy="3943350"/>
          </a:xfrm>
          <a:prstGeom prst="wedgeRoundRectCallout">
            <a:avLst>
              <a:gd name="adj1" fmla="val 71465"/>
              <a:gd name="adj2" fmla="val -1372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Aquí puede ver</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la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calificación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y</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el nivel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logro del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estudiante, que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le muestran cómo le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fue en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la prueba. </a:t>
            </a:r>
            <a:r>
              <a:rPr lang="es-us" b="0" i="0" u="none" baseline="0" dirty="0">
                <a:latin typeface="Aptos" panose="020B0004020202020204" pitchFamily="34" charset="0"/>
                <a:ea typeface="Aptos" panose="020B0004020202020204" pitchFamily="34" charset="0"/>
                <a:cs typeface="Aptos" panose="020B0004020202020204" pitchFamily="34" charset="0"/>
              </a:rPr>
              <a:t>En este ejemplo, la</a:t>
            </a:r>
            <a:r>
              <a:rPr lang="es-US" b="0" i="0" u="none" baseline="0" dirty="0">
                <a:latin typeface="Aptos" panose="020B0004020202020204" pitchFamily="34" charset="0"/>
                <a:ea typeface="Aptos" panose="020B0004020202020204" pitchFamily="34" charset="0"/>
                <a:cs typeface="Aptos" panose="020B0004020202020204" pitchFamily="34" charset="0"/>
              </a:rPr>
              <a:t> </a:t>
            </a:r>
            <a:r>
              <a:rPr lang="es-us" b="0" i="0" u="none" baseline="0" dirty="0">
                <a:latin typeface="Aptos" panose="020B0004020202020204" pitchFamily="34" charset="0"/>
                <a:ea typeface="Aptos" panose="020B0004020202020204" pitchFamily="34" charset="0"/>
                <a:cs typeface="Aptos" panose="020B0004020202020204" pitchFamily="34" charset="0"/>
              </a:rPr>
              <a:t>calificación del</a:t>
            </a:r>
            <a:r>
              <a:rPr lang="es-US" b="0" i="0" u="none" baseline="0" dirty="0">
                <a:latin typeface="Aptos" panose="020B0004020202020204" pitchFamily="34" charset="0"/>
                <a:ea typeface="Aptos" panose="020B0004020202020204" pitchFamily="34" charset="0"/>
                <a:cs typeface="Aptos" panose="020B0004020202020204" pitchFamily="34" charset="0"/>
              </a:rPr>
              <a:t> </a:t>
            </a:r>
            <a:r>
              <a:rPr lang="es-us" b="0" i="0" u="none" baseline="0" dirty="0">
                <a:latin typeface="Aptos" panose="020B0004020202020204" pitchFamily="34" charset="0"/>
                <a:ea typeface="Aptos" panose="020B0004020202020204" pitchFamily="34" charset="0"/>
                <a:cs typeface="Aptos" panose="020B0004020202020204" pitchFamily="34" charset="0"/>
              </a:rPr>
              <a:t>estudiante fue</a:t>
            </a:r>
            <a:r>
              <a:rPr lang="es-US" b="0" i="0" u="none" baseline="0" dirty="0">
                <a:latin typeface="Aptos" panose="020B0004020202020204" pitchFamily="34" charset="0"/>
                <a:ea typeface="Aptos" panose="020B0004020202020204" pitchFamily="34" charset="0"/>
                <a:cs typeface="Aptos" panose="020B0004020202020204" pitchFamily="34" charset="0"/>
              </a:rPr>
              <a:t> </a:t>
            </a:r>
            <a:r>
              <a:rPr lang="es-us" b="0" i="0" u="none" baseline="0" dirty="0">
                <a:latin typeface="Aptos" panose="020B0004020202020204" pitchFamily="34" charset="0"/>
                <a:ea typeface="Aptos" panose="020B0004020202020204" pitchFamily="34" charset="0"/>
                <a:cs typeface="Aptos" panose="020B0004020202020204" pitchFamily="34" charset="0"/>
              </a:rPr>
              <a:t>524, que</a:t>
            </a:r>
            <a:r>
              <a:rPr lang="es-US" b="0" i="0" u="none" baseline="0" dirty="0">
                <a:latin typeface="Aptos" panose="020B0004020202020204" pitchFamily="34" charset="0"/>
                <a:ea typeface="Aptos" panose="020B0004020202020204" pitchFamily="34" charset="0"/>
                <a:cs typeface="Aptos" panose="020B0004020202020204" pitchFamily="34" charset="0"/>
              </a:rPr>
              <a:t> </a:t>
            </a:r>
            <a:r>
              <a:rPr lang="es-us" b="0" i="0" u="none" baseline="0" dirty="0">
                <a:latin typeface="Aptos" panose="020B0004020202020204" pitchFamily="34" charset="0"/>
                <a:ea typeface="Aptos" panose="020B0004020202020204" pitchFamily="34" charset="0"/>
                <a:cs typeface="Aptos" panose="020B0004020202020204" pitchFamily="34" charset="0"/>
              </a:rPr>
              <a:t>se encuentra en</a:t>
            </a:r>
            <a:r>
              <a:rPr lang="es-US" b="0" i="0" u="none" baseline="0" dirty="0">
                <a:latin typeface="Aptos" panose="020B0004020202020204" pitchFamily="34" charset="0"/>
                <a:ea typeface="Aptos" panose="020B0004020202020204" pitchFamily="34" charset="0"/>
                <a:cs typeface="Aptos" panose="020B0004020202020204" pitchFamily="34" charset="0"/>
              </a:rPr>
              <a:t> </a:t>
            </a:r>
            <a:r>
              <a:rPr lang="es-us" b="0" i="0" u="none" baseline="0" dirty="0">
                <a:latin typeface="Aptos" panose="020B0004020202020204" pitchFamily="34" charset="0"/>
                <a:ea typeface="Aptos" panose="020B0004020202020204" pitchFamily="34" charset="0"/>
                <a:cs typeface="Aptos" panose="020B0004020202020204" pitchFamily="34" charset="0"/>
              </a:rPr>
              <a:t>el nivel Expectativas cumplidas.</a:t>
            </a:r>
            <a:endParaRPr lang="es-us" dirty="0">
              <a:solidFill>
                <a:schemeClr val="bg1"/>
              </a:solidFill>
              <a:latin typeface="Aptos" panose="020B0004020202020204" pitchFamily="34" charset="0"/>
            </a:endParaRPr>
          </a:p>
        </p:txBody>
      </p:sp>
      <p:sp>
        <p:nvSpPr>
          <p:cNvPr id="13" name="Rounded Rectangular Callout 9">
            <a:extLst>
              <a:ext uri="{FF2B5EF4-FFF2-40B4-BE49-F238E27FC236}">
                <a16:creationId xmlns:a16="http://schemas.microsoft.com/office/drawing/2014/main" id="{96E9102F-FCA9-F65F-BE39-327AFB952EF3}"/>
              </a:ext>
            </a:extLst>
          </p:cNvPr>
          <p:cNvSpPr/>
          <p:nvPr/>
        </p:nvSpPr>
        <p:spPr>
          <a:xfrm>
            <a:off x="9175609" y="1014558"/>
            <a:ext cx="2504659" cy="163449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pAutoFit/>
          </a:bodyPr>
          <a:lstStyle/>
          <a:p>
            <a:pPr algn="ctr" rtl="0"/>
            <a:r>
              <a:rPr lang="es-us" b="0" i="0" u="none" baseline="0">
                <a:latin typeface="Aptos" panose="020B0004020202020204" pitchFamily="34" charset="0"/>
                <a:ea typeface="Aptos" panose="020B0004020202020204" pitchFamily="34" charset="0"/>
                <a:cs typeface="Aptos" panose="020B0004020202020204" pitchFamily="34" charset="0"/>
              </a:rPr>
              <a:t>Imprima las</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páginas del</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Portal para la</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familia del</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MCAS directamente desde su</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navegador.</a:t>
            </a: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14</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72041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12358" y="212794"/>
            <a:ext cx="11980349" cy="624734"/>
          </a:xfrm>
        </p:spPr>
        <p:txBody>
          <a:bodyPr>
            <a:normAutofit fontScale="90000"/>
          </a:bodyPr>
          <a:lstStyle/>
          <a:p>
            <a:pPr algn="l" rtl="0"/>
            <a:r>
              <a:rPr lang="es-us" sz="4200">
                <a:solidFill>
                  <a:srgbClr val="1A4785"/>
                </a:solidFill>
                <a:latin typeface="Aptos" panose="020B0004020202020204" pitchFamily="34" charset="0"/>
                <a:ea typeface="Open Sans Light" pitchFamily="2" charset="0"/>
                <a:cs typeface="Open Sans Light" pitchFamily="2" charset="0"/>
              </a:rPr>
              <a:t>Visualización de</a:t>
            </a:r>
            <a:r>
              <a:rPr lang="es-US" sz="4200">
                <a:solidFill>
                  <a:srgbClr val="1A4785"/>
                </a:solidFill>
                <a:latin typeface="Aptos" panose="020B0004020202020204" pitchFamily="34" charset="0"/>
                <a:ea typeface="Open Sans Light" pitchFamily="2" charset="0"/>
                <a:cs typeface="Open Sans Light" pitchFamily="2" charset="0"/>
              </a:rPr>
              <a:t> </a:t>
            </a:r>
            <a:r>
              <a:rPr lang="es-us" sz="4200">
                <a:solidFill>
                  <a:srgbClr val="1A4785"/>
                </a:solidFill>
                <a:latin typeface="Aptos" panose="020B0004020202020204" pitchFamily="34" charset="0"/>
                <a:ea typeface="Open Sans Light" pitchFamily="2" charset="0"/>
                <a:cs typeface="Open Sans Light" pitchFamily="2" charset="0"/>
              </a:rPr>
              <a:t>resultados de</a:t>
            </a:r>
            <a:r>
              <a:rPr lang="es-US" sz="4200">
                <a:solidFill>
                  <a:srgbClr val="1A4785"/>
                </a:solidFill>
                <a:latin typeface="Aptos" panose="020B0004020202020204" pitchFamily="34" charset="0"/>
                <a:ea typeface="Open Sans Light" pitchFamily="2" charset="0"/>
                <a:cs typeface="Open Sans Light" pitchFamily="2" charset="0"/>
              </a:rPr>
              <a:t> </a:t>
            </a:r>
            <a:r>
              <a:rPr lang="es-us" sz="4200">
                <a:solidFill>
                  <a:srgbClr val="1A4785"/>
                </a:solidFill>
                <a:latin typeface="Aptos" panose="020B0004020202020204" pitchFamily="34" charset="0"/>
                <a:ea typeface="Open Sans Light" pitchFamily="2" charset="0"/>
                <a:cs typeface="Open Sans Light" pitchFamily="2" charset="0"/>
              </a:rPr>
              <a:t>las pruebas: Comparación de</a:t>
            </a:r>
            <a:r>
              <a:rPr lang="es-US" sz="4200">
                <a:solidFill>
                  <a:srgbClr val="1A4785"/>
                </a:solidFill>
                <a:latin typeface="Aptos" panose="020B0004020202020204" pitchFamily="34" charset="0"/>
                <a:ea typeface="Open Sans Light" pitchFamily="2" charset="0"/>
                <a:cs typeface="Open Sans Light" pitchFamily="2" charset="0"/>
              </a:rPr>
              <a:t> </a:t>
            </a:r>
            <a:r>
              <a:rPr lang="es-us" sz="4200">
                <a:solidFill>
                  <a:srgbClr val="1A4785"/>
                </a:solidFill>
                <a:latin typeface="Aptos" panose="020B0004020202020204" pitchFamily="34" charset="0"/>
                <a:ea typeface="Open Sans Light" pitchFamily="2" charset="0"/>
                <a:cs typeface="Open Sans Light" pitchFamily="2" charset="0"/>
              </a:rPr>
              <a:t>datos</a:t>
            </a:r>
          </a:p>
        </p:txBody>
      </p:sp>
      <p:pic>
        <p:nvPicPr>
          <p:cNvPr id="7" name="Picture 6" descr="Una captura de pantalla de la vista de los resultados de las pruebas del estudiante seleccionado, que muestra su rendimiento durante los últimos dos años y su rendimiento en comparación con los estudiantes de su escuela, distrito y estado.">
            <a:extLst>
              <a:ext uri="{FF2B5EF4-FFF2-40B4-BE49-F238E27FC236}">
                <a16:creationId xmlns:a16="http://schemas.microsoft.com/office/drawing/2014/main" id="{357167B4-B3F0-FBC3-567A-24BBA7846BDE}"/>
              </a:ext>
            </a:extLst>
          </p:cNvPr>
          <p:cNvPicPr>
            <a:picLocks noChangeAspect="1"/>
          </p:cNvPicPr>
          <p:nvPr/>
        </p:nvPicPr>
        <p:blipFill>
          <a:blip r:embed="rId3"/>
          <a:stretch>
            <a:fillRect/>
          </a:stretch>
        </p:blipFill>
        <p:spPr>
          <a:xfrm>
            <a:off x="3788516" y="992956"/>
            <a:ext cx="7716847" cy="5452445"/>
          </a:xfrm>
          <a:prstGeom prst="rect">
            <a:avLst/>
          </a:prstGeom>
        </p:spPr>
      </p:pic>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094386"/>
            <a:ext cx="3094893" cy="1940957"/>
          </a:xfrm>
          <a:prstGeom prst="wedgeRoundRectCallout">
            <a:avLst>
              <a:gd name="adj1" fmla="val 73350"/>
              <a:gd name="adj2" fmla="val 152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Desplácese hacia abajo para ver</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qué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calificación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recibió 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estudiante en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comparación con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los estudiantes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su escuela, distrito y</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estado. </a:t>
            </a: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13744"/>
            <a:ext cx="3094893" cy="1328023"/>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Vea las</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calificaciones</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del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estudiante en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la prueba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los dos</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años anteriores (si</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están disponibles).</a:t>
            </a: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15</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312385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12358" y="212794"/>
            <a:ext cx="11980349" cy="624734"/>
          </a:xfrm>
        </p:spPr>
        <p:txBody>
          <a:bodyPr vert="horz" lIns="91440" tIns="45720" rIns="91440" bIns="45720" rtlCol="0" anchor="ctr">
            <a:normAutofit fontScale="90000"/>
          </a:bodyPr>
          <a:lstStyle/>
          <a:p>
            <a:r>
              <a:rPr lang="es-us" sz="4200">
                <a:solidFill>
                  <a:srgbClr val="1A4785"/>
                </a:solidFill>
                <a:latin typeface="Aptos" panose="020B0004020202020204" pitchFamily="34" charset="0"/>
                <a:ea typeface="Open Sans Light" pitchFamily="2" charset="0"/>
                <a:cs typeface="Open Sans Light" pitchFamily="2" charset="0"/>
              </a:rPr>
              <a:t>Visualización de</a:t>
            </a:r>
            <a:r>
              <a:rPr lang="es-US" sz="4200">
                <a:solidFill>
                  <a:srgbClr val="1A4785"/>
                </a:solidFill>
                <a:latin typeface="Aptos" panose="020B0004020202020204" pitchFamily="34" charset="0"/>
                <a:ea typeface="Open Sans Light" pitchFamily="2" charset="0"/>
                <a:cs typeface="Open Sans Light" pitchFamily="2" charset="0"/>
              </a:rPr>
              <a:t> </a:t>
            </a:r>
            <a:r>
              <a:rPr lang="es-us" sz="4200">
                <a:solidFill>
                  <a:srgbClr val="1A4785"/>
                </a:solidFill>
                <a:latin typeface="Aptos" panose="020B0004020202020204" pitchFamily="34" charset="0"/>
                <a:ea typeface="Open Sans Light" pitchFamily="2" charset="0"/>
                <a:cs typeface="Open Sans Light" pitchFamily="2" charset="0"/>
              </a:rPr>
              <a:t>resultados de</a:t>
            </a:r>
            <a:r>
              <a:rPr lang="es-US" sz="4200">
                <a:solidFill>
                  <a:srgbClr val="1A4785"/>
                </a:solidFill>
                <a:latin typeface="Aptos" panose="020B0004020202020204" pitchFamily="34" charset="0"/>
                <a:ea typeface="Open Sans Light" pitchFamily="2" charset="0"/>
                <a:cs typeface="Open Sans Light" pitchFamily="2" charset="0"/>
              </a:rPr>
              <a:t> </a:t>
            </a:r>
            <a:r>
              <a:rPr lang="es-us" sz="4200">
                <a:solidFill>
                  <a:srgbClr val="1A4785"/>
                </a:solidFill>
                <a:latin typeface="Aptos" panose="020B0004020202020204" pitchFamily="34" charset="0"/>
                <a:ea typeface="Open Sans Light" pitchFamily="2" charset="0"/>
                <a:cs typeface="Open Sans Light" pitchFamily="2" charset="0"/>
              </a:rPr>
              <a:t>las pruebas: </a:t>
            </a:r>
            <a:br>
              <a:rPr lang="es-us" sz="4200">
                <a:solidFill>
                  <a:srgbClr val="1A4785"/>
                </a:solidFill>
                <a:latin typeface="Aptos" panose="020B0004020202020204" pitchFamily="34" charset="0"/>
                <a:ea typeface="Open Sans Light" pitchFamily="2" charset="0"/>
                <a:cs typeface="Open Sans Light" pitchFamily="2" charset="0"/>
              </a:rPr>
            </a:br>
            <a:r>
              <a:rPr lang="es-us" sz="4200">
                <a:solidFill>
                  <a:srgbClr val="1A4785"/>
                </a:solidFill>
                <a:latin typeface="Aptos" panose="020B0004020202020204" pitchFamily="34" charset="0"/>
                <a:ea typeface="Open Sans Light" pitchFamily="2" charset="0"/>
                <a:cs typeface="Open Sans Light" pitchFamily="2" charset="0"/>
              </a:rPr>
              <a:t>Crecimiento estudiantil</a:t>
            </a:r>
          </a:p>
        </p:txBody>
      </p:sp>
      <p:pic>
        <p:nvPicPr>
          <p:cNvPr id="3" name="Picture 2" descr="Una captura de pantalla de la vista de los resultados de las pruebas del estudiante seleccionado, que muestra su porcentaje de crecimiento en comparación con los estudiantes de su escuela, distrito y estado.">
            <a:extLst>
              <a:ext uri="{FF2B5EF4-FFF2-40B4-BE49-F238E27FC236}">
                <a16:creationId xmlns:a16="http://schemas.microsoft.com/office/drawing/2014/main" id="{5A3B6C23-2F2E-0B43-3500-EDF8AE9FA511}"/>
              </a:ext>
            </a:extLst>
          </p:cNvPr>
          <p:cNvPicPr>
            <a:picLocks noChangeAspect="1"/>
          </p:cNvPicPr>
          <p:nvPr/>
        </p:nvPicPr>
        <p:blipFill>
          <a:blip r:embed="rId3"/>
          <a:stretch>
            <a:fillRect/>
          </a:stretch>
        </p:blipFill>
        <p:spPr>
          <a:xfrm>
            <a:off x="4050110" y="952285"/>
            <a:ext cx="6681529" cy="5647586"/>
          </a:xfrm>
          <a:prstGeom prst="rect">
            <a:avLst/>
          </a:prstGeom>
        </p:spPr>
      </p:pic>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513140"/>
            <a:ext cx="3094893" cy="1634490"/>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MX"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Vea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el crecimiento del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estudiante en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comparación con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otros estudiantes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su escuela, distrito y</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estado.</a:t>
            </a: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16</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3477764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12358" y="212794"/>
            <a:ext cx="11980349" cy="624734"/>
          </a:xfrm>
        </p:spPr>
        <p:txBody>
          <a:bodyPr vert="horz" lIns="91440" tIns="45720" rIns="91440" bIns="45720" rtlCol="0" anchor="ctr">
            <a:normAutofit fontScale="90000"/>
          </a:bodyPr>
          <a:lstStyle/>
          <a:p>
            <a:r>
              <a:rPr lang="es-us" sz="4200">
                <a:solidFill>
                  <a:srgbClr val="1A4785"/>
                </a:solidFill>
                <a:latin typeface="Aptos" panose="020B0004020202020204" pitchFamily="34" charset="0"/>
                <a:ea typeface="Open Sans Light" pitchFamily="2" charset="0"/>
                <a:cs typeface="Open Sans Light" pitchFamily="2" charset="0"/>
              </a:rPr>
              <a:t>Visualización de</a:t>
            </a:r>
            <a:r>
              <a:rPr lang="es-US" sz="4200">
                <a:solidFill>
                  <a:srgbClr val="1A4785"/>
                </a:solidFill>
                <a:latin typeface="Aptos" panose="020B0004020202020204" pitchFamily="34" charset="0"/>
                <a:ea typeface="Open Sans Light" pitchFamily="2" charset="0"/>
                <a:cs typeface="Open Sans Light" pitchFamily="2" charset="0"/>
              </a:rPr>
              <a:t> </a:t>
            </a:r>
            <a:r>
              <a:rPr lang="es-us" sz="4200">
                <a:solidFill>
                  <a:srgbClr val="1A4785"/>
                </a:solidFill>
                <a:latin typeface="Aptos" panose="020B0004020202020204" pitchFamily="34" charset="0"/>
                <a:ea typeface="Open Sans Light" pitchFamily="2" charset="0"/>
                <a:cs typeface="Open Sans Light" pitchFamily="2" charset="0"/>
              </a:rPr>
              <a:t>resultados de</a:t>
            </a:r>
            <a:r>
              <a:rPr lang="es-US" sz="4200">
                <a:solidFill>
                  <a:srgbClr val="1A4785"/>
                </a:solidFill>
                <a:latin typeface="Aptos" panose="020B0004020202020204" pitchFamily="34" charset="0"/>
                <a:ea typeface="Open Sans Light" pitchFamily="2" charset="0"/>
                <a:cs typeface="Open Sans Light" pitchFamily="2" charset="0"/>
              </a:rPr>
              <a:t> </a:t>
            </a:r>
            <a:r>
              <a:rPr lang="es-us" sz="4200">
                <a:solidFill>
                  <a:srgbClr val="1A4785"/>
                </a:solidFill>
                <a:latin typeface="Aptos" panose="020B0004020202020204" pitchFamily="34" charset="0"/>
                <a:ea typeface="Open Sans Light" pitchFamily="2" charset="0"/>
                <a:cs typeface="Open Sans Light" pitchFamily="2" charset="0"/>
              </a:rPr>
              <a:t>las pruebas: </a:t>
            </a:r>
            <a:br>
              <a:rPr lang="es-us" sz="4200">
                <a:solidFill>
                  <a:srgbClr val="1A4785"/>
                </a:solidFill>
                <a:latin typeface="Aptos" panose="020B0004020202020204" pitchFamily="34" charset="0"/>
                <a:ea typeface="Open Sans Light" pitchFamily="2" charset="0"/>
                <a:cs typeface="Open Sans Light" pitchFamily="2" charset="0"/>
              </a:rPr>
            </a:br>
            <a:r>
              <a:rPr lang="es-us" sz="4200">
                <a:solidFill>
                  <a:srgbClr val="1A4785"/>
                </a:solidFill>
                <a:latin typeface="Aptos" panose="020B0004020202020204" pitchFamily="34" charset="0"/>
                <a:ea typeface="Open Sans Light" pitchFamily="2" charset="0"/>
                <a:cs typeface="Open Sans Light" pitchFamily="2" charset="0"/>
              </a:rPr>
              <a:t>Categoría de</a:t>
            </a:r>
            <a:r>
              <a:rPr lang="es-US" sz="4200">
                <a:solidFill>
                  <a:srgbClr val="1A4785"/>
                </a:solidFill>
                <a:latin typeface="Aptos" panose="020B0004020202020204" pitchFamily="34" charset="0"/>
                <a:ea typeface="Open Sans Light" pitchFamily="2" charset="0"/>
                <a:cs typeface="Open Sans Light" pitchFamily="2" charset="0"/>
              </a:rPr>
              <a:t> </a:t>
            </a:r>
            <a:r>
              <a:rPr lang="es-us" sz="4200">
                <a:solidFill>
                  <a:srgbClr val="1A4785"/>
                </a:solidFill>
                <a:latin typeface="Aptos" panose="020B0004020202020204" pitchFamily="34" charset="0"/>
                <a:ea typeface="Open Sans Light" pitchFamily="2" charset="0"/>
                <a:cs typeface="Open Sans Light" pitchFamily="2" charset="0"/>
              </a:rPr>
              <a:t>referencia</a:t>
            </a:r>
          </a:p>
        </p:txBody>
      </p:sp>
      <p:pic>
        <p:nvPicPr>
          <p:cNvPr id="4" name="Picture 3" descr="Una captura de pantalla de la vista de resultados de la prueba para el estudiante seleccionado, que muestra su rendimiento por categoría de referencia.">
            <a:extLst>
              <a:ext uri="{FF2B5EF4-FFF2-40B4-BE49-F238E27FC236}">
                <a16:creationId xmlns:a16="http://schemas.microsoft.com/office/drawing/2014/main" id="{1016A2E8-B284-A8D2-56EA-586DCAED78E1}"/>
              </a:ext>
            </a:extLst>
          </p:cNvPr>
          <p:cNvPicPr>
            <a:picLocks noChangeAspect="1"/>
          </p:cNvPicPr>
          <p:nvPr/>
        </p:nvPicPr>
        <p:blipFill>
          <a:blip r:embed="rId3"/>
          <a:stretch>
            <a:fillRect/>
          </a:stretch>
        </p:blipFill>
        <p:spPr>
          <a:xfrm>
            <a:off x="4195558" y="1000053"/>
            <a:ext cx="7005842" cy="5523315"/>
          </a:xfrm>
          <a:prstGeom prst="rect">
            <a:avLst/>
          </a:prstGeom>
        </p:spPr>
      </p:pic>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239508"/>
            <a:ext cx="3097710" cy="1677622"/>
          </a:xfrm>
          <a:prstGeom prst="wedgeRoundRectCallout">
            <a:avLst>
              <a:gd name="adj1" fmla="val 80976"/>
              <a:gd name="adj2" fmla="val 1679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Vea cómo se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desempeñó su</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categorías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referencia o</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áreas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aprendizaje específicas dentro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una asignatura.</a:t>
            </a: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3757943"/>
            <a:ext cx="3097709" cy="2247424"/>
          </a:xfrm>
          <a:prstGeom prst="wedgeRoundRectCallout">
            <a:avLst>
              <a:gd name="adj1" fmla="val 222812"/>
              <a:gd name="adj2" fmla="val 2278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Compare 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porcentaje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puntos que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obtuvo 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estudiante con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el porcentaje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puntos que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obtuvieron otros estudiantes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su escuela, distrito y</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estado.</a:t>
            </a: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17</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348776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8" y="212794"/>
            <a:ext cx="11980349" cy="624734"/>
          </a:xfrm>
        </p:spPr>
        <p:txBody>
          <a:bodyPr vert="horz" lIns="91440" tIns="45720" rIns="91440" bIns="45720" rtlCol="0" anchor="ctr">
            <a:normAutofit fontScale="90000"/>
          </a:bodyPr>
          <a:lstStyle/>
          <a:p>
            <a:r>
              <a:rPr lang="es-us" sz="4200">
                <a:solidFill>
                  <a:srgbClr val="1A4785"/>
                </a:solidFill>
                <a:latin typeface="Aptos" panose="020B0004020202020204" pitchFamily="34" charset="0"/>
                <a:ea typeface="Open Sans Light" pitchFamily="2" charset="0"/>
                <a:cs typeface="Open Sans Light" pitchFamily="2" charset="0"/>
              </a:rPr>
              <a:t>Visualización de</a:t>
            </a:r>
            <a:r>
              <a:rPr lang="es-US" sz="4200">
                <a:solidFill>
                  <a:srgbClr val="1A4785"/>
                </a:solidFill>
                <a:latin typeface="Aptos" panose="020B0004020202020204" pitchFamily="34" charset="0"/>
                <a:ea typeface="Open Sans Light" pitchFamily="2" charset="0"/>
                <a:cs typeface="Open Sans Light" pitchFamily="2" charset="0"/>
              </a:rPr>
              <a:t> </a:t>
            </a:r>
            <a:r>
              <a:rPr lang="es-us" sz="4200">
                <a:solidFill>
                  <a:srgbClr val="1A4785"/>
                </a:solidFill>
                <a:latin typeface="Aptos" panose="020B0004020202020204" pitchFamily="34" charset="0"/>
                <a:ea typeface="Open Sans Light" pitchFamily="2" charset="0"/>
                <a:cs typeface="Open Sans Light" pitchFamily="2" charset="0"/>
              </a:rPr>
              <a:t>resultados detallados</a:t>
            </a:r>
          </a:p>
        </p:txBody>
      </p:sp>
      <p:pic>
        <p:nvPicPr>
          <p:cNvPr id="3" name="Picture 2" descr="Una captura de pantalla de los resultados detallados de las pruebas, que incluye los puntos obtenidos del total de puntos posibles para cada pregunta.">
            <a:extLst>
              <a:ext uri="{FF2B5EF4-FFF2-40B4-BE49-F238E27FC236}">
                <a16:creationId xmlns:a16="http://schemas.microsoft.com/office/drawing/2014/main" id="{E3DC6C9B-A00D-51DD-AA72-94B614E7634E}"/>
              </a:ext>
            </a:extLst>
          </p:cNvPr>
          <p:cNvPicPr>
            <a:picLocks noChangeAspect="1"/>
          </p:cNvPicPr>
          <p:nvPr/>
        </p:nvPicPr>
        <p:blipFill>
          <a:blip r:embed="rId3"/>
          <a:stretch>
            <a:fillRect/>
          </a:stretch>
        </p:blipFill>
        <p:spPr>
          <a:xfrm>
            <a:off x="5837520" y="774028"/>
            <a:ext cx="5339933" cy="5774184"/>
          </a:xfrm>
          <a:prstGeom prst="rect">
            <a:avLst/>
          </a:prstGeom>
        </p:spPr>
      </p:pic>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47461"/>
            <a:ext cx="4098210" cy="1021556"/>
          </a:xfrm>
          <a:prstGeom prst="wedgeRoundRectCallout">
            <a:avLst>
              <a:gd name="adj1" fmla="val 134249"/>
              <a:gd name="adj2" fmla="val -261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La pestaña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Resultados detallados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brinda más información sobre 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rendimiento del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 </a:t>
            </a: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814386"/>
            <a:ext cx="4098210" cy="1940957"/>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Muestra cómo se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desempeñó 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cada pregunta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la prueba. Enumera la</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categoría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referencia (o</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área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aprendizaje), los</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puntos que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obtuvo 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 y</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el total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puntos posibles. </a:t>
            </a:r>
            <a:endParaRPr lang="es-us" b="1">
              <a:solidFill>
                <a:schemeClr val="bg1"/>
              </a:solidFill>
              <a:latin typeface="Aptos" panose="020B0004020202020204" pitchFamily="34" charset="0"/>
            </a:endParaRP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18</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282873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12358" y="212794"/>
            <a:ext cx="11980349" cy="624734"/>
          </a:xfrm>
        </p:spPr>
        <p:txBody>
          <a:bodyPr vert="horz" lIns="91440" tIns="45720" rIns="91440" bIns="45720" rtlCol="0" anchor="ctr">
            <a:normAutofit fontScale="90000"/>
          </a:bodyPr>
          <a:lstStyle/>
          <a:p>
            <a:r>
              <a:rPr lang="es-us" sz="4200">
                <a:solidFill>
                  <a:srgbClr val="1A4785"/>
                </a:solidFill>
                <a:latin typeface="Aptos" panose="020B0004020202020204" pitchFamily="34" charset="0"/>
                <a:ea typeface="Open Sans Light" pitchFamily="2" charset="0"/>
                <a:cs typeface="Open Sans Light" pitchFamily="2" charset="0"/>
              </a:rPr>
              <a:t>Visualización de</a:t>
            </a:r>
            <a:r>
              <a:rPr lang="es-US" sz="4200">
                <a:solidFill>
                  <a:srgbClr val="1A4785"/>
                </a:solidFill>
                <a:latin typeface="Aptos" panose="020B0004020202020204" pitchFamily="34" charset="0"/>
                <a:ea typeface="Open Sans Light" pitchFamily="2" charset="0"/>
                <a:cs typeface="Open Sans Light" pitchFamily="2" charset="0"/>
              </a:rPr>
              <a:t> </a:t>
            </a:r>
            <a:r>
              <a:rPr lang="es-us" sz="4200">
                <a:solidFill>
                  <a:srgbClr val="1A4785"/>
                </a:solidFill>
                <a:latin typeface="Aptos" panose="020B0004020202020204" pitchFamily="34" charset="0"/>
                <a:ea typeface="Open Sans Light" pitchFamily="2" charset="0"/>
                <a:cs typeface="Open Sans Light" pitchFamily="2" charset="0"/>
              </a:rPr>
              <a:t>resultados detallados (cont.)</a:t>
            </a:r>
          </a:p>
        </p:txBody>
      </p:sp>
      <p:pic>
        <p:nvPicPr>
          <p:cNvPr id="4" name="Picture 3" descr="Captura de pantalla de la leyenda de resultados detallados.">
            <a:extLst>
              <a:ext uri="{FF2B5EF4-FFF2-40B4-BE49-F238E27FC236}">
                <a16:creationId xmlns:a16="http://schemas.microsoft.com/office/drawing/2014/main" id="{66C61640-A8A8-9433-C3E0-B447C464242C}"/>
              </a:ext>
            </a:extLst>
          </p:cNvPr>
          <p:cNvPicPr>
            <a:picLocks noChangeAspect="1"/>
          </p:cNvPicPr>
          <p:nvPr/>
        </p:nvPicPr>
        <p:blipFill>
          <a:blip r:embed="rId3"/>
          <a:stretch>
            <a:fillRect/>
          </a:stretch>
        </p:blipFill>
        <p:spPr>
          <a:xfrm>
            <a:off x="3688773" y="1233421"/>
            <a:ext cx="8141304" cy="3810381"/>
          </a:xfrm>
          <a:prstGeom prst="rect">
            <a:avLst/>
          </a:prstGeom>
        </p:spPr>
      </p:pic>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601290"/>
            <a:ext cx="2932525" cy="2553891"/>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Coloque 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cursor sobre 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círculo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la parte inferior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la pestaña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Resultados detallados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para comprender las</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abreviaturas que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puede ver</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en 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informe del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a:t>
            </a: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19</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85904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9" y="149950"/>
            <a:ext cx="10515600" cy="624734"/>
          </a:xfrm>
        </p:spPr>
        <p:txBody>
          <a:bodyPr>
            <a:normAutofit fontScale="90000"/>
          </a:bodyPr>
          <a:lstStyle/>
          <a:p>
            <a:pPr algn="l" rtl="0"/>
            <a:r>
              <a:rPr lang="es-US" sz="5300" b="0" i="0" u="none" baseline="0" dirty="0">
                <a:solidFill>
                  <a:srgbClr val="1A4785"/>
                </a:solidFill>
                <a:latin typeface="Aptos" panose="020B0004020202020204" pitchFamily="34" charset="0"/>
                <a:ea typeface="Open Sans Light" pitchFamily="2" charset="0"/>
                <a:cs typeface="Open Sans Light" pitchFamily="2" charset="0"/>
              </a:rPr>
              <a:t>Cómo </a:t>
            </a:r>
            <a:r>
              <a:rPr lang="es-us" sz="5300" b="0" i="0" u="none" baseline="0" dirty="0">
                <a:solidFill>
                  <a:srgbClr val="1A4785"/>
                </a:solidFill>
                <a:latin typeface="Aptos" panose="020B0004020202020204" pitchFamily="34" charset="0"/>
                <a:ea typeface="Open Sans Light" pitchFamily="2" charset="0"/>
                <a:cs typeface="Open Sans Light" pitchFamily="2" charset="0"/>
              </a:rPr>
              <a:t>Empezar: Nuevos usuarios</a:t>
            </a:r>
            <a:endParaRPr lang="es-us" dirty="0"/>
          </a:p>
        </p:txBody>
      </p:sp>
      <p:pic>
        <p:nvPicPr>
          <p:cNvPr id="3" name="Picture 2" descr="Una captura de pantalla de la página de inicio del Portal para la familia del MCAS, donde los usuarios nuevos pueden registrarse e iniciar sesión en el portal.">
            <a:extLst>
              <a:ext uri="{FF2B5EF4-FFF2-40B4-BE49-F238E27FC236}">
                <a16:creationId xmlns:a16="http://schemas.microsoft.com/office/drawing/2014/main" id="{6A1BB9DA-95A8-50BE-1E73-A18F0BE9F6E9}"/>
              </a:ext>
            </a:extLst>
          </p:cNvPr>
          <p:cNvPicPr>
            <a:picLocks noChangeAspect="1"/>
          </p:cNvPicPr>
          <p:nvPr/>
        </p:nvPicPr>
        <p:blipFill>
          <a:blip r:embed="rId3"/>
          <a:stretch>
            <a:fillRect/>
          </a:stretch>
        </p:blipFill>
        <p:spPr>
          <a:xfrm>
            <a:off x="4516117" y="865208"/>
            <a:ext cx="6538979" cy="5756322"/>
          </a:xfrm>
          <a:prstGeom prst="rect">
            <a:avLst/>
          </a:prstGeom>
        </p:spPr>
      </p:pic>
      <p:sp>
        <p:nvSpPr>
          <p:cNvPr id="13" name="Rounded Rectangular Callout 18">
            <a:extLst>
              <a:ext uri="{FF2B5EF4-FFF2-40B4-BE49-F238E27FC236}">
                <a16:creationId xmlns:a16="http://schemas.microsoft.com/office/drawing/2014/main" id="{97CA71C6-D377-8264-120C-D3A234059EFC}"/>
              </a:ext>
            </a:extLst>
          </p:cNvPr>
          <p:cNvSpPr/>
          <p:nvPr/>
        </p:nvSpPr>
        <p:spPr>
          <a:xfrm>
            <a:off x="613101" y="1184089"/>
            <a:ext cx="3179648" cy="1940957"/>
          </a:xfrm>
          <a:prstGeom prst="wedgeRoundRectCallout">
            <a:avLst>
              <a:gd name="adj1" fmla="val 76500"/>
              <a:gd name="adj2" fmla="val 50536"/>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spAutoFit/>
          </a:bodyPr>
          <a:lstStyle/>
          <a:p>
            <a:pPr algn="ctr"/>
            <a:r>
              <a:rPr lang="es-MX" sz="1800" dirty="0">
                <a:effectLst/>
                <a:latin typeface="Segoe UI" panose="020B0502040204020203" pitchFamily="34" charset="0"/>
              </a:rPr>
              <a:t>Ingrese el</a:t>
            </a:r>
            <a:r>
              <a:rPr lang="es-MX" sz="1800" b="1" dirty="0">
                <a:effectLst/>
                <a:latin typeface="Segoe UI" panose="020B0502040204020203" pitchFamily="34" charset="0"/>
              </a:rPr>
              <a:t> código de registro</a:t>
            </a:r>
            <a:r>
              <a:rPr lang="es-MX" sz="1800" dirty="0">
                <a:effectLst/>
                <a:latin typeface="Segoe UI" panose="020B0502040204020203" pitchFamily="34" charset="0"/>
              </a:rPr>
              <a:t> (que encontrará en la carta de su distrito) y la </a:t>
            </a:r>
            <a:r>
              <a:rPr lang="es-MX" sz="1800" b="1" dirty="0">
                <a:effectLst/>
                <a:latin typeface="Segoe UI" panose="020B0502040204020203" pitchFamily="34" charset="0"/>
              </a:rPr>
              <a:t>fecha de nacimiento </a:t>
            </a:r>
            <a:r>
              <a:rPr lang="es-MX" sz="1800" dirty="0">
                <a:effectLst/>
                <a:latin typeface="Segoe UI" panose="020B0502040204020203" pitchFamily="34" charset="0"/>
              </a:rPr>
              <a:t>del estudiante y luego haga clic en </a:t>
            </a:r>
            <a:r>
              <a:rPr lang="es-MX" sz="1800" b="1" dirty="0">
                <a:effectLst/>
                <a:latin typeface="Segoe UI" panose="020B0502040204020203" pitchFamily="34" charset="0"/>
              </a:rPr>
              <a:t>Vamos</a:t>
            </a:r>
            <a:r>
              <a:rPr lang="es-MX" sz="1800" dirty="0">
                <a:effectLst/>
                <a:latin typeface="Segoe UI" panose="020B0502040204020203" pitchFamily="34" charset="0"/>
              </a:rPr>
              <a:t>.</a:t>
            </a:r>
            <a:endParaRPr lang="es-MX" sz="1800" dirty="0">
              <a:effectLst/>
              <a:latin typeface="Arial" panose="020B0604020202020204" pitchFamily="34" charset="0"/>
            </a:endParaRPr>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613100" y="4005011"/>
            <a:ext cx="3179647" cy="1634490"/>
          </a:xfrm>
          <a:prstGeom prst="wedgeRoundRectCallout">
            <a:avLst>
              <a:gd name="adj1" fmla="val 75234"/>
              <a:gd name="adj2" fmla="val -23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Si no</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conoce 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código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registro del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 haga clic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¿Dónde está mi</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código de</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registro?</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para obtener ayuda</a:t>
            </a:r>
            <a:r>
              <a:rPr lang="es-us" b="0" i="0" u="none" baseline="0">
                <a:solidFill>
                  <a:schemeClr val="bg1"/>
                </a:solidFill>
                <a:latin typeface="+mj-lt"/>
                <a:ea typeface="+mj-lt"/>
                <a:cs typeface="+mj-lt"/>
              </a:rPr>
              <a:t>. </a:t>
            </a: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2</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2" name="TextBox 1">
            <a:extLst>
              <a:ext uri="{FF2B5EF4-FFF2-40B4-BE49-F238E27FC236}">
                <a16:creationId xmlns:a16="http://schemas.microsoft.com/office/drawing/2014/main" id="{1E7162AF-5F98-781F-B108-7885C5C821F6}"/>
              </a:ext>
            </a:extLst>
          </p:cNvPr>
          <p:cNvSpPr txBox="1"/>
          <p:nvPr/>
        </p:nvSpPr>
        <p:spPr>
          <a:xfrm>
            <a:off x="533833" y="6061719"/>
            <a:ext cx="3958056" cy="646331"/>
          </a:xfrm>
          <a:prstGeom prst="rect">
            <a:avLst/>
          </a:prstGeom>
          <a:noFill/>
        </p:spPr>
        <p:txBody>
          <a:bodyPr wrap="square" rtlCol="0">
            <a:spAutoFit/>
          </a:bodyPr>
          <a:lstStyle/>
          <a:p>
            <a:r>
              <a:rPr lang="en-US" sz="1200" b="1" dirty="0">
                <a:latin typeface="Aptos" panose="020B0004020202020204" pitchFamily="34" charset="0"/>
              </a:rPr>
              <a:t>Nota: </a:t>
            </a:r>
            <a:r>
              <a:rPr lang="es-ES" sz="1200" dirty="0">
                <a:latin typeface="Aptos" panose="020B0004020202020204" pitchFamily="34" charset="0"/>
              </a:rPr>
              <a:t>Las capturas de pantalla de esta guía se tradujeron para su referencia. El Portal para la familia del MCAS se ofrecerá únicamente en inglés o en español.</a:t>
            </a:r>
            <a:endParaRPr lang="en-US" sz="1200" dirty="0">
              <a:latin typeface="Aptos" panose="020B0004020202020204" pitchFamily="34" charset="0"/>
            </a:endParaRPr>
          </a:p>
        </p:txBody>
      </p:sp>
    </p:spTree>
    <p:extLst>
      <p:ext uri="{BB962C8B-B14F-4D97-AF65-F5344CB8AC3E}">
        <p14:creationId xmlns:p14="http://schemas.microsoft.com/office/powerpoint/2010/main" val="384790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rtl="0"/>
            <a:r>
              <a:rPr lang="es-us" sz="6600" b="0" i="0" u="none" baseline="0">
                <a:solidFill>
                  <a:srgbClr val="1A4785"/>
                </a:solidFill>
                <a:latin typeface="Aptos" panose="020B0004020202020204" pitchFamily="34" charset="0"/>
                <a:ea typeface="Open Sans Light" pitchFamily="2" charset="0"/>
                <a:cs typeface="Open Sans Light" pitchFamily="2" charset="0"/>
              </a:rPr>
              <a:t>Visualización de</a:t>
            </a:r>
            <a:r>
              <a:rPr lang="es-US" sz="6600" b="0" i="0" u="none" baseline="0">
                <a:solidFill>
                  <a:srgbClr val="1A4785"/>
                </a:solidFill>
                <a:latin typeface="Aptos" panose="020B0004020202020204" pitchFamily="34" charset="0"/>
                <a:ea typeface="Open Sans Light" pitchFamily="2" charset="0"/>
                <a:cs typeface="Open Sans Light" pitchFamily="2" charset="0"/>
              </a:rPr>
              <a:t> </a:t>
            </a:r>
            <a:r>
              <a:rPr lang="es-us" sz="6600" b="0" i="0" u="none" baseline="0">
                <a:solidFill>
                  <a:srgbClr val="1A4785"/>
                </a:solidFill>
                <a:latin typeface="Aptos" panose="020B0004020202020204" pitchFamily="34" charset="0"/>
                <a:ea typeface="Open Sans Light" pitchFamily="2" charset="0"/>
                <a:cs typeface="Open Sans Light" pitchFamily="2" charset="0"/>
              </a:rPr>
              <a:t>resultados de</a:t>
            </a:r>
            <a:r>
              <a:rPr lang="es-US" sz="6600" b="0" i="0" u="none" baseline="0">
                <a:solidFill>
                  <a:srgbClr val="1A4785"/>
                </a:solidFill>
                <a:latin typeface="Aptos" panose="020B0004020202020204" pitchFamily="34" charset="0"/>
                <a:ea typeface="Open Sans Light" pitchFamily="2" charset="0"/>
                <a:cs typeface="Open Sans Light" pitchFamily="2" charset="0"/>
              </a:rPr>
              <a:t> </a:t>
            </a:r>
            <a:r>
              <a:rPr lang="es-us" sz="6600" b="0" i="0" u="none" baseline="0">
                <a:solidFill>
                  <a:srgbClr val="1A4785"/>
                </a:solidFill>
                <a:latin typeface="Aptos" panose="020B0004020202020204" pitchFamily="34" charset="0"/>
                <a:ea typeface="Open Sans Light" pitchFamily="2" charset="0"/>
                <a:cs typeface="Open Sans Light" pitchFamily="2" charset="0"/>
              </a:rPr>
              <a:t>las pruebas MCAS-Alt</a:t>
            </a:r>
            <a:endParaRPr lang="es-us" sz="5400"/>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lstStyle/>
          <a:p>
            <a:pPr algn="r" rtl="0"/>
            <a:fld id="{C27A4083-C157-40BE-919B-D8790BE1AD5A}" type="slidenum">
              <a:rPr sz="2800">
                <a:solidFill>
                  <a:srgbClr val="1A4785"/>
                </a:solidFill>
                <a:latin typeface="Aptos" panose="020B0004020202020204" pitchFamily="34" charset="0"/>
              </a:rPr>
              <a:t>20</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1216246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0" y="188050"/>
            <a:ext cx="12192000" cy="624734"/>
          </a:xfrm>
        </p:spPr>
        <p:txBody>
          <a:bodyPr>
            <a:noAutofit/>
          </a:bodyPr>
          <a:lstStyle/>
          <a:p>
            <a:pPr algn="l" rtl="0"/>
            <a:r>
              <a:rPr lang="es-us" sz="3800" b="0" i="0" u="none" baseline="0">
                <a:solidFill>
                  <a:srgbClr val="1A4785"/>
                </a:solidFill>
                <a:latin typeface="Aptos" panose="020B0004020202020204" pitchFamily="34" charset="0"/>
                <a:ea typeface="Open Sans Light" pitchFamily="2" charset="0"/>
                <a:cs typeface="Open Sans Light" pitchFamily="2" charset="0"/>
              </a:rPr>
              <a:t>Visualización del</a:t>
            </a:r>
            <a:r>
              <a:rPr lang="es-US" sz="3800" b="0" i="0" u="none" baseline="0">
                <a:solidFill>
                  <a:srgbClr val="1A4785"/>
                </a:solidFill>
                <a:latin typeface="Aptos" panose="020B0004020202020204" pitchFamily="34" charset="0"/>
                <a:ea typeface="Open Sans Light" pitchFamily="2" charset="0"/>
                <a:cs typeface="Open Sans Light" pitchFamily="2" charset="0"/>
              </a:rPr>
              <a:t> </a:t>
            </a:r>
            <a:r>
              <a:rPr lang="es-us" sz="3800" b="0" i="0" u="none" baseline="0">
                <a:solidFill>
                  <a:srgbClr val="1A4785"/>
                </a:solidFill>
                <a:latin typeface="Aptos" panose="020B0004020202020204" pitchFamily="34" charset="0"/>
                <a:ea typeface="Open Sans Light" pitchFamily="2" charset="0"/>
                <a:cs typeface="Open Sans Light" pitchFamily="2" charset="0"/>
              </a:rPr>
              <a:t>historial de</a:t>
            </a:r>
            <a:r>
              <a:rPr lang="es-US" sz="3800" b="0" i="0" u="none" baseline="0">
                <a:solidFill>
                  <a:srgbClr val="1A4785"/>
                </a:solidFill>
                <a:latin typeface="Aptos" panose="020B0004020202020204" pitchFamily="34" charset="0"/>
                <a:ea typeface="Open Sans Light" pitchFamily="2" charset="0"/>
                <a:cs typeface="Open Sans Light" pitchFamily="2" charset="0"/>
              </a:rPr>
              <a:t> </a:t>
            </a:r>
            <a:r>
              <a:rPr lang="es-us" sz="3800" b="0" i="0" u="none" baseline="0">
                <a:solidFill>
                  <a:srgbClr val="1A4785"/>
                </a:solidFill>
                <a:latin typeface="Aptos" panose="020B0004020202020204" pitchFamily="34" charset="0"/>
                <a:ea typeface="Open Sans Light" pitchFamily="2" charset="0"/>
                <a:cs typeface="Open Sans Light" pitchFamily="2" charset="0"/>
              </a:rPr>
              <a:t>pruebas: MCAS-Alt</a:t>
            </a:r>
            <a:endParaRPr lang="es-us" sz="3800"/>
          </a:p>
        </p:txBody>
      </p:sp>
      <p:sp>
        <p:nvSpPr>
          <p:cNvPr id="3" name="Rounded Rectangular Callout 9">
            <a:extLst>
              <a:ext uri="{FF2B5EF4-FFF2-40B4-BE49-F238E27FC236}">
                <a16:creationId xmlns:a16="http://schemas.microsoft.com/office/drawing/2014/main" id="{28350C0D-F46C-0DE4-0FE1-353CD836055D}"/>
              </a:ext>
            </a:extLst>
          </p:cNvPr>
          <p:cNvSpPr/>
          <p:nvPr/>
        </p:nvSpPr>
        <p:spPr>
          <a:xfrm>
            <a:off x="179408" y="1194289"/>
            <a:ext cx="2504659" cy="2247424"/>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pAutoFit/>
          </a:bodyPr>
          <a:lstStyle/>
          <a:p>
            <a:pPr algn="ctr" rtl="0"/>
            <a:r>
              <a:rPr lang="es-us" b="0" i="0" u="none" baseline="0">
                <a:latin typeface="Aptos" panose="020B0004020202020204" pitchFamily="34" charset="0"/>
                <a:ea typeface="Aptos" panose="020B0004020202020204" pitchFamily="34" charset="0"/>
                <a:cs typeface="Aptos" panose="020B0004020202020204" pitchFamily="34" charset="0"/>
              </a:rPr>
              <a:t>La página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Historial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de</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pruebas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ofrece una</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descripción general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los resultados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un estudiante para ese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año escolar. </a:t>
            </a:r>
          </a:p>
        </p:txBody>
      </p:sp>
      <p:pic>
        <p:nvPicPr>
          <p:cNvPr id="9" name="Picture 8" descr="Una captura de pantalla del historial de pruebas MCAS-Alt de un estudiante para el año escolar seleccionado. ">
            <a:extLst>
              <a:ext uri="{FF2B5EF4-FFF2-40B4-BE49-F238E27FC236}">
                <a16:creationId xmlns:a16="http://schemas.microsoft.com/office/drawing/2014/main" id="{00C39279-47B0-2B22-E06C-78660B34EF0A}"/>
              </a:ext>
            </a:extLst>
          </p:cNvPr>
          <p:cNvPicPr>
            <a:picLocks noChangeAspect="1"/>
          </p:cNvPicPr>
          <p:nvPr/>
        </p:nvPicPr>
        <p:blipFill>
          <a:blip r:embed="rId3"/>
          <a:stretch>
            <a:fillRect/>
          </a:stretch>
        </p:blipFill>
        <p:spPr>
          <a:xfrm>
            <a:off x="2903458" y="774027"/>
            <a:ext cx="6240542" cy="5860999"/>
          </a:xfrm>
          <a:prstGeom prst="rect">
            <a:avLst/>
          </a:prstGeom>
        </p:spPr>
      </p:pic>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123649"/>
            <a:ext cx="2169759" cy="1634490"/>
          </a:xfrm>
          <a:prstGeom prst="wedgeRoundRectCallout">
            <a:avLst>
              <a:gd name="adj1" fmla="val -281162"/>
              <a:gd name="adj2" fmla="val -1586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Para navegar entre los</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estudiantes, haga clic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el botón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Cambiar de</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a:t>
            </a: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063654"/>
            <a:ext cx="2504659" cy="1940957"/>
          </a:xfrm>
          <a:prstGeom prst="wedgeRoundRectCallout">
            <a:avLst>
              <a:gd name="adj1" fmla="val 67603"/>
              <a:gd name="adj2" fmla="val -7168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Utilice 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menú desplegable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Año escolar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para ver</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los datos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años anteriores, si</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están disponibles.</a:t>
            </a: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717724"/>
            <a:ext cx="2169759" cy="1328023"/>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Para obtener información más detallada, haga clic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una prueba.</a:t>
            </a: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lstStyle/>
          <a:p>
            <a:pPr algn="r" rtl="0"/>
            <a:fld id="{C27A4083-C157-40BE-919B-D8790BE1AD5A}" type="slidenum">
              <a:rPr sz="2800">
                <a:solidFill>
                  <a:srgbClr val="1A4785"/>
                </a:solidFill>
                <a:latin typeface="Aptos" panose="020B0004020202020204" pitchFamily="34" charset="0"/>
              </a:rPr>
              <a:t>21</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7" y="4344307"/>
            <a:ext cx="6240541" cy="550538"/>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144027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0" y="188050"/>
            <a:ext cx="12192000" cy="624734"/>
          </a:xfrm>
        </p:spPr>
        <p:txBody>
          <a:bodyPr vert="horz" lIns="91440" tIns="45720" rIns="91440" bIns="45720" rtlCol="0" anchor="ctr">
            <a:noAutofit/>
          </a:bodyPr>
          <a:lstStyle/>
          <a:p>
            <a:r>
              <a:rPr lang="es-us" sz="3800">
                <a:solidFill>
                  <a:srgbClr val="1A4785"/>
                </a:solidFill>
                <a:latin typeface="Aptos" panose="020B0004020202020204" pitchFamily="34" charset="0"/>
                <a:ea typeface="Open Sans Light" pitchFamily="2" charset="0"/>
                <a:cs typeface="Open Sans Light" pitchFamily="2" charset="0"/>
              </a:rPr>
              <a:t>Visualización de</a:t>
            </a:r>
            <a:r>
              <a:rPr lang="es-US" sz="3800">
                <a:solidFill>
                  <a:srgbClr val="1A4785"/>
                </a:solidFill>
                <a:latin typeface="Aptos" panose="020B0004020202020204" pitchFamily="34" charset="0"/>
                <a:ea typeface="Open Sans Light" pitchFamily="2" charset="0"/>
                <a:cs typeface="Open Sans Light" pitchFamily="2" charset="0"/>
              </a:rPr>
              <a:t> </a:t>
            </a:r>
            <a:r>
              <a:rPr lang="es-us" sz="3800">
                <a:solidFill>
                  <a:srgbClr val="1A4785"/>
                </a:solidFill>
                <a:latin typeface="Aptos" panose="020B0004020202020204" pitchFamily="34" charset="0"/>
                <a:ea typeface="Open Sans Light" pitchFamily="2" charset="0"/>
                <a:cs typeface="Open Sans Light" pitchFamily="2" charset="0"/>
              </a:rPr>
              <a:t>resultados de</a:t>
            </a:r>
            <a:r>
              <a:rPr lang="es-US" sz="3800">
                <a:solidFill>
                  <a:srgbClr val="1A4785"/>
                </a:solidFill>
                <a:latin typeface="Aptos" panose="020B0004020202020204" pitchFamily="34" charset="0"/>
                <a:ea typeface="Open Sans Light" pitchFamily="2" charset="0"/>
                <a:cs typeface="Open Sans Light" pitchFamily="2" charset="0"/>
              </a:rPr>
              <a:t> </a:t>
            </a:r>
            <a:r>
              <a:rPr lang="es-us" sz="3800">
                <a:solidFill>
                  <a:srgbClr val="1A4785"/>
                </a:solidFill>
                <a:latin typeface="Aptos" panose="020B0004020202020204" pitchFamily="34" charset="0"/>
                <a:ea typeface="Open Sans Light" pitchFamily="2" charset="0"/>
                <a:cs typeface="Open Sans Light" pitchFamily="2" charset="0"/>
              </a:rPr>
              <a:t>las pruebas: MCAS-Alt</a:t>
            </a:r>
          </a:p>
        </p:txBody>
      </p:sp>
      <p:pic>
        <p:nvPicPr>
          <p:cNvPr id="3" name="Picture 2" descr="Una captura de pantalla de la vista de resultados de las pruebas para el estudiante seleccionado.">
            <a:extLst>
              <a:ext uri="{FF2B5EF4-FFF2-40B4-BE49-F238E27FC236}">
                <a16:creationId xmlns:a16="http://schemas.microsoft.com/office/drawing/2014/main" id="{17976FB8-AD6A-2CB9-C7E2-4EDC7DE635E8}"/>
              </a:ext>
            </a:extLst>
          </p:cNvPr>
          <p:cNvPicPr>
            <a:picLocks noChangeAspect="1"/>
          </p:cNvPicPr>
          <p:nvPr/>
        </p:nvPicPr>
        <p:blipFill>
          <a:blip r:embed="rId3"/>
          <a:stretch>
            <a:fillRect/>
          </a:stretch>
        </p:blipFill>
        <p:spPr>
          <a:xfrm>
            <a:off x="3269234" y="858881"/>
            <a:ext cx="6257035" cy="5768320"/>
          </a:xfrm>
          <a:prstGeom prst="rect">
            <a:avLst/>
          </a:prstGeom>
        </p:spPr>
      </p:pic>
      <p:sp>
        <p:nvSpPr>
          <p:cNvPr id="12" name="Rounded Rectangular Callout 11">
            <a:extLst>
              <a:ext uri="{FF2B5EF4-FFF2-40B4-BE49-F238E27FC236}">
                <a16:creationId xmlns:a16="http://schemas.microsoft.com/office/drawing/2014/main" id="{1A84D366-64AC-2CC1-066F-ECC4FC9F6E7F}"/>
              </a:ext>
            </a:extLst>
          </p:cNvPr>
          <p:cNvSpPr/>
          <p:nvPr/>
        </p:nvSpPr>
        <p:spPr>
          <a:xfrm>
            <a:off x="167815" y="1404454"/>
            <a:ext cx="2524141" cy="3083778"/>
          </a:xfrm>
          <a:prstGeom prst="wedgeRoundRectCallout">
            <a:avLst>
              <a:gd name="adj1" fmla="val 127423"/>
              <a:gd name="adj2" fmla="val -1815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La pestaña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Resultados de</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las pruebas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muestra 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nivel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logro del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 Desplácese por</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el informe para obtener más información sobre 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rendimiento del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a:t>
            </a:r>
            <a:endParaRPr lang="es-us">
              <a:latin typeface="Aptos" panose="020B0004020202020204" pitchFamily="34" charset="0"/>
            </a:endParaRP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22</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172470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0" y="188050"/>
            <a:ext cx="12192000" cy="1112578"/>
          </a:xfrm>
        </p:spPr>
        <p:txBody>
          <a:bodyPr vert="horz" lIns="91440" tIns="45720" rIns="91440" bIns="45720" rtlCol="0" anchor="ctr">
            <a:noAutofit/>
          </a:bodyPr>
          <a:lstStyle/>
          <a:p>
            <a:r>
              <a:rPr lang="es-us" sz="3800">
                <a:solidFill>
                  <a:srgbClr val="1A4785"/>
                </a:solidFill>
                <a:latin typeface="Aptos" panose="020B0004020202020204" pitchFamily="34" charset="0"/>
                <a:ea typeface="Open Sans Light" pitchFamily="2" charset="0"/>
                <a:cs typeface="Open Sans Light" pitchFamily="2" charset="0"/>
              </a:rPr>
              <a:t>Visualización de</a:t>
            </a:r>
            <a:r>
              <a:rPr lang="es-US" sz="3800">
                <a:solidFill>
                  <a:srgbClr val="1A4785"/>
                </a:solidFill>
                <a:latin typeface="Aptos" panose="020B0004020202020204" pitchFamily="34" charset="0"/>
                <a:ea typeface="Open Sans Light" pitchFamily="2" charset="0"/>
                <a:cs typeface="Open Sans Light" pitchFamily="2" charset="0"/>
              </a:rPr>
              <a:t> </a:t>
            </a:r>
            <a:r>
              <a:rPr lang="es-us" sz="3800">
                <a:solidFill>
                  <a:srgbClr val="1A4785"/>
                </a:solidFill>
                <a:latin typeface="Aptos" panose="020B0004020202020204" pitchFamily="34" charset="0"/>
                <a:ea typeface="Open Sans Light" pitchFamily="2" charset="0"/>
                <a:cs typeface="Open Sans Light" pitchFamily="2" charset="0"/>
              </a:rPr>
              <a:t>resultados de</a:t>
            </a:r>
            <a:r>
              <a:rPr lang="es-US" sz="3800">
                <a:solidFill>
                  <a:srgbClr val="1A4785"/>
                </a:solidFill>
                <a:latin typeface="Aptos" panose="020B0004020202020204" pitchFamily="34" charset="0"/>
                <a:ea typeface="Open Sans Light" pitchFamily="2" charset="0"/>
                <a:cs typeface="Open Sans Light" pitchFamily="2" charset="0"/>
              </a:rPr>
              <a:t> </a:t>
            </a:r>
            <a:r>
              <a:rPr lang="es-us" sz="3800">
                <a:solidFill>
                  <a:srgbClr val="1A4785"/>
                </a:solidFill>
                <a:latin typeface="Aptos" panose="020B0004020202020204" pitchFamily="34" charset="0"/>
                <a:ea typeface="Open Sans Light" pitchFamily="2" charset="0"/>
                <a:cs typeface="Open Sans Light" pitchFamily="2" charset="0"/>
              </a:rPr>
              <a:t>las pruebas MCAS-Alt: Nivel de</a:t>
            </a:r>
            <a:r>
              <a:rPr lang="es-US" sz="3800">
                <a:solidFill>
                  <a:srgbClr val="1A4785"/>
                </a:solidFill>
                <a:latin typeface="Aptos" panose="020B0004020202020204" pitchFamily="34" charset="0"/>
                <a:ea typeface="Open Sans Light" pitchFamily="2" charset="0"/>
                <a:cs typeface="Open Sans Light" pitchFamily="2" charset="0"/>
              </a:rPr>
              <a:t> </a:t>
            </a:r>
            <a:r>
              <a:rPr lang="es-us" sz="3800">
                <a:solidFill>
                  <a:srgbClr val="1A4785"/>
                </a:solidFill>
                <a:latin typeface="Aptos" panose="020B0004020202020204" pitchFamily="34" charset="0"/>
                <a:ea typeface="Open Sans Light" pitchFamily="2" charset="0"/>
                <a:cs typeface="Open Sans Light" pitchFamily="2" charset="0"/>
              </a:rPr>
              <a:t>logro</a:t>
            </a:r>
          </a:p>
        </p:txBody>
      </p:sp>
      <p:pic>
        <p:nvPicPr>
          <p:cNvPr id="4" name="Picture 3" descr="Una captura de pantalla de la vista de los resultados de las pruebas para el estudiante seleccionado, que muestra su nivel de logro y descriptores.">
            <a:extLst>
              <a:ext uri="{FF2B5EF4-FFF2-40B4-BE49-F238E27FC236}">
                <a16:creationId xmlns:a16="http://schemas.microsoft.com/office/drawing/2014/main" id="{81D7C76C-EB53-B86C-088C-446EF02188C9}"/>
              </a:ext>
            </a:extLst>
          </p:cNvPr>
          <p:cNvPicPr>
            <a:picLocks noChangeAspect="1"/>
          </p:cNvPicPr>
          <p:nvPr/>
        </p:nvPicPr>
        <p:blipFill>
          <a:blip r:embed="rId3"/>
          <a:stretch>
            <a:fillRect/>
          </a:stretch>
        </p:blipFill>
        <p:spPr>
          <a:xfrm>
            <a:off x="3472934" y="869982"/>
            <a:ext cx="6431837" cy="5624047"/>
          </a:xfrm>
          <a:prstGeom prst="rect">
            <a:avLst/>
          </a:prstGeom>
        </p:spPr>
      </p:pic>
      <p:sp>
        <p:nvSpPr>
          <p:cNvPr id="3" name="Rounded Rectangular Callout 11">
            <a:extLst>
              <a:ext uri="{FF2B5EF4-FFF2-40B4-BE49-F238E27FC236}">
                <a16:creationId xmlns:a16="http://schemas.microsoft.com/office/drawing/2014/main" id="{5DE689CA-ED38-504A-30AE-F7D189463427}"/>
              </a:ext>
            </a:extLst>
          </p:cNvPr>
          <p:cNvSpPr>
            <a:spLocks/>
          </p:cNvSpPr>
          <p:nvPr/>
        </p:nvSpPr>
        <p:spPr>
          <a:xfrm>
            <a:off x="231315" y="1334814"/>
            <a:ext cx="2590042" cy="2796322"/>
          </a:xfrm>
          <a:prstGeom prst="wedgeRoundRectCallout">
            <a:avLst>
              <a:gd name="adj1" fmla="val 87906"/>
              <a:gd name="adj2" fmla="val -1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Aquí puede ver</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el nivel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logro del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 que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le muestra cómo le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fue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la prueba. </a:t>
            </a:r>
            <a:r>
              <a:rPr lang="es-us" b="0" i="0" u="none" baseline="0">
                <a:latin typeface="Aptos" panose="020B0004020202020204" pitchFamily="34" charset="0"/>
                <a:ea typeface="Aptos" panose="020B0004020202020204" pitchFamily="34" charset="0"/>
                <a:cs typeface="Aptos" panose="020B0004020202020204" pitchFamily="34" charset="0"/>
              </a:rPr>
              <a:t>En este ejemplo, el</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nivel de</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logro del</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estudiante es</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Progresando.</a:t>
            </a:r>
            <a:endParaRPr lang="es-us">
              <a:solidFill>
                <a:schemeClr val="bg1"/>
              </a:solidFill>
              <a:latin typeface="Aptos" panose="020B0004020202020204" pitchFamily="34" charset="0"/>
            </a:endParaRP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s-us" b="0" i="0" u="none" baseline="0">
                <a:latin typeface="Aptos" panose="020B0004020202020204" pitchFamily="34" charset="0"/>
                <a:ea typeface="Aptos" panose="020B0004020202020204" pitchFamily="34" charset="0"/>
                <a:cs typeface="Aptos" panose="020B0004020202020204" pitchFamily="34" charset="0"/>
              </a:rPr>
              <a:t>Imprima las</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páginas del</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Portal para la</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familia del</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MCAS directamente desde su</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navegador.</a:t>
            </a: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23</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166339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0" y="188050"/>
            <a:ext cx="12192000" cy="940952"/>
          </a:xfrm>
        </p:spPr>
        <p:txBody>
          <a:bodyPr vert="horz" lIns="91440" tIns="45720" rIns="91440" bIns="45720" rtlCol="0" anchor="ctr">
            <a:noAutofit/>
          </a:bodyPr>
          <a:lstStyle/>
          <a:p>
            <a:r>
              <a:rPr lang="es-us" sz="3800" dirty="0">
                <a:solidFill>
                  <a:srgbClr val="1A4785"/>
                </a:solidFill>
                <a:latin typeface="Aptos" panose="020B0004020202020204" pitchFamily="34" charset="0"/>
                <a:ea typeface="Open Sans Light" pitchFamily="2" charset="0"/>
                <a:cs typeface="Open Sans Light" pitchFamily="2" charset="0"/>
              </a:rPr>
              <a:t>Visualización de</a:t>
            </a:r>
            <a:r>
              <a:rPr lang="es-US" sz="3800" dirty="0">
                <a:solidFill>
                  <a:srgbClr val="1A4785"/>
                </a:solidFill>
                <a:latin typeface="Aptos" panose="020B0004020202020204" pitchFamily="34" charset="0"/>
                <a:ea typeface="Open Sans Light" pitchFamily="2" charset="0"/>
                <a:cs typeface="Open Sans Light" pitchFamily="2" charset="0"/>
              </a:rPr>
              <a:t> </a:t>
            </a:r>
            <a:r>
              <a:rPr lang="es-us" sz="3800" dirty="0">
                <a:solidFill>
                  <a:srgbClr val="1A4785"/>
                </a:solidFill>
                <a:latin typeface="Aptos" panose="020B0004020202020204" pitchFamily="34" charset="0"/>
                <a:ea typeface="Open Sans Light" pitchFamily="2" charset="0"/>
                <a:cs typeface="Open Sans Light" pitchFamily="2" charset="0"/>
              </a:rPr>
              <a:t>resultados de</a:t>
            </a:r>
            <a:r>
              <a:rPr lang="es-US" sz="3800" dirty="0">
                <a:solidFill>
                  <a:srgbClr val="1A4785"/>
                </a:solidFill>
                <a:latin typeface="Aptos" panose="020B0004020202020204" pitchFamily="34" charset="0"/>
                <a:ea typeface="Open Sans Light" pitchFamily="2" charset="0"/>
                <a:cs typeface="Open Sans Light" pitchFamily="2" charset="0"/>
              </a:rPr>
              <a:t> </a:t>
            </a:r>
            <a:r>
              <a:rPr lang="es-us" sz="3800" dirty="0">
                <a:solidFill>
                  <a:srgbClr val="1A4785"/>
                </a:solidFill>
                <a:latin typeface="Aptos" panose="020B0004020202020204" pitchFamily="34" charset="0"/>
                <a:ea typeface="Open Sans Light" pitchFamily="2" charset="0"/>
                <a:cs typeface="Open Sans Light" pitchFamily="2" charset="0"/>
              </a:rPr>
              <a:t>las pruebas MCAS-Alt: Categoría de</a:t>
            </a:r>
            <a:r>
              <a:rPr lang="es-US" sz="3800" dirty="0">
                <a:solidFill>
                  <a:srgbClr val="1A4785"/>
                </a:solidFill>
                <a:latin typeface="Aptos" panose="020B0004020202020204" pitchFamily="34" charset="0"/>
                <a:ea typeface="Open Sans Light" pitchFamily="2" charset="0"/>
                <a:cs typeface="Open Sans Light" pitchFamily="2" charset="0"/>
              </a:rPr>
              <a:t> </a:t>
            </a:r>
            <a:r>
              <a:rPr lang="es-us" sz="3800" dirty="0">
                <a:solidFill>
                  <a:srgbClr val="1A4785"/>
                </a:solidFill>
                <a:latin typeface="Aptos" panose="020B0004020202020204" pitchFamily="34" charset="0"/>
                <a:ea typeface="Open Sans Light" pitchFamily="2" charset="0"/>
                <a:cs typeface="Open Sans Light" pitchFamily="2" charset="0"/>
              </a:rPr>
              <a:t>referencia</a:t>
            </a:r>
          </a:p>
        </p:txBody>
      </p:sp>
      <p:pic>
        <p:nvPicPr>
          <p:cNvPr id="4" name="Picture 3" descr="Una captura de pantalla de la vista de resultados de la prueba para el estudiante seleccionado, que muestra su rendimiento por categoría de referencia.">
            <a:extLst>
              <a:ext uri="{FF2B5EF4-FFF2-40B4-BE49-F238E27FC236}">
                <a16:creationId xmlns:a16="http://schemas.microsoft.com/office/drawing/2014/main" id="{1A62FF2D-E8E3-6B2A-F4E3-AECA3622265F}"/>
              </a:ext>
            </a:extLst>
          </p:cNvPr>
          <p:cNvPicPr>
            <a:picLocks noChangeAspect="1"/>
          </p:cNvPicPr>
          <p:nvPr/>
        </p:nvPicPr>
        <p:blipFill>
          <a:blip r:embed="rId3"/>
          <a:stretch>
            <a:fillRect/>
          </a:stretch>
        </p:blipFill>
        <p:spPr>
          <a:xfrm>
            <a:off x="3750836" y="1292015"/>
            <a:ext cx="7885388" cy="4475739"/>
          </a:xfrm>
          <a:prstGeom prst="rect">
            <a:avLst/>
          </a:prstGeom>
        </p:spPr>
      </p:pic>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Vea cómo se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desempeñó su</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categorías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referencia o</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áreas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aprendizaje específicas dentro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una asignatura.</a:t>
            </a: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24</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1643746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0" y="188050"/>
            <a:ext cx="12192000" cy="624734"/>
          </a:xfrm>
        </p:spPr>
        <p:txBody>
          <a:bodyPr vert="horz" lIns="91440" tIns="45720" rIns="91440" bIns="45720" rtlCol="0" anchor="ctr">
            <a:noAutofit/>
          </a:bodyPr>
          <a:lstStyle/>
          <a:p>
            <a:r>
              <a:rPr lang="es-us" sz="3800" spc="-80" dirty="0">
                <a:solidFill>
                  <a:srgbClr val="1A4785"/>
                </a:solidFill>
                <a:latin typeface="Aptos" panose="020B0004020202020204" pitchFamily="34" charset="0"/>
                <a:ea typeface="Open Sans Light" pitchFamily="2" charset="0"/>
                <a:cs typeface="Open Sans Light" pitchFamily="2" charset="0"/>
              </a:rPr>
              <a:t>Visualización de</a:t>
            </a:r>
            <a:r>
              <a:rPr lang="es-US" sz="3800" spc="-80" dirty="0">
                <a:solidFill>
                  <a:srgbClr val="1A4785"/>
                </a:solidFill>
                <a:latin typeface="Aptos" panose="020B0004020202020204" pitchFamily="34" charset="0"/>
                <a:ea typeface="Open Sans Light" pitchFamily="2" charset="0"/>
                <a:cs typeface="Open Sans Light" pitchFamily="2" charset="0"/>
              </a:rPr>
              <a:t> </a:t>
            </a:r>
            <a:r>
              <a:rPr lang="es-us" sz="3800" spc="-80" dirty="0">
                <a:solidFill>
                  <a:srgbClr val="1A4785"/>
                </a:solidFill>
                <a:latin typeface="Aptos" panose="020B0004020202020204" pitchFamily="34" charset="0"/>
                <a:ea typeface="Open Sans Light" pitchFamily="2" charset="0"/>
                <a:cs typeface="Open Sans Light" pitchFamily="2" charset="0"/>
              </a:rPr>
              <a:t>las pruebas MCAS-Alt: Áreas de</a:t>
            </a:r>
            <a:r>
              <a:rPr lang="es-US" sz="3800" spc="-80" dirty="0">
                <a:solidFill>
                  <a:srgbClr val="1A4785"/>
                </a:solidFill>
                <a:latin typeface="Aptos" panose="020B0004020202020204" pitchFamily="34" charset="0"/>
                <a:ea typeface="Open Sans Light" pitchFamily="2" charset="0"/>
                <a:cs typeface="Open Sans Light" pitchFamily="2" charset="0"/>
              </a:rPr>
              <a:t> calificación</a:t>
            </a:r>
            <a:endParaRPr lang="es-us" sz="3800" spc="-80" dirty="0">
              <a:solidFill>
                <a:srgbClr val="1A4785"/>
              </a:solidFill>
              <a:latin typeface="Aptos" panose="020B0004020202020204" pitchFamily="34" charset="0"/>
              <a:ea typeface="Open Sans Light" pitchFamily="2" charset="0"/>
              <a:cs typeface="Open Sans Light" pitchFamily="2" charset="0"/>
            </a:endParaRPr>
          </a:p>
        </p:txBody>
      </p:sp>
      <p:pic>
        <p:nvPicPr>
          <p:cNvPr id="4" name="Picture 3" descr="Una captura de pantalla de las áreas de calificación de la prueba MCAS-Alt, que muestra el Nivel de complejidad y la Demostración de habilidades y conceptos.  ">
            <a:extLst>
              <a:ext uri="{FF2B5EF4-FFF2-40B4-BE49-F238E27FC236}">
                <a16:creationId xmlns:a16="http://schemas.microsoft.com/office/drawing/2014/main" id="{A351A5D7-7BAD-C191-4FE7-F80CF9411B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560" y="974276"/>
            <a:ext cx="6029440" cy="4451571"/>
          </a:xfrm>
          <a:prstGeom prst="rect">
            <a:avLst/>
          </a:prstGeom>
        </p:spPr>
      </p:pic>
      <p:sp>
        <p:nvSpPr>
          <p:cNvPr id="3" name="Rounded Rectangular Callout 11" descr="Una captura de pantalla de las áreas de calificación de la prueba MCAS-Alt, que muestra el Nivel de complejidad y la Demostración de habilidades y conceptos.  ">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23718"/>
              <a:gd name="adj2" fmla="val 177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Vea información detallada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las áreas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calificación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la prueba MCAS-Alt.</a:t>
            </a:r>
          </a:p>
        </p:txBody>
      </p:sp>
      <p:pic>
        <p:nvPicPr>
          <p:cNvPr id="11" name="Picture 10" descr="Captura de pantalla de las áreas de calificación de la prueba MCAS-Alt, que muestra Independencia, Autoevaluación y Rendimiento generalizado. ">
            <a:extLst>
              <a:ext uri="{FF2B5EF4-FFF2-40B4-BE49-F238E27FC236}">
                <a16:creationId xmlns:a16="http://schemas.microsoft.com/office/drawing/2014/main" id="{E150ABC9-FD86-4B53-40BA-A56E745B09A5}"/>
              </a:ext>
            </a:extLst>
          </p:cNvPr>
          <p:cNvPicPr>
            <a:picLocks noChangeAspect="1"/>
          </p:cNvPicPr>
          <p:nvPr/>
        </p:nvPicPr>
        <p:blipFill>
          <a:blip r:embed="rId4"/>
          <a:stretch>
            <a:fillRect/>
          </a:stretch>
        </p:blipFill>
        <p:spPr>
          <a:xfrm>
            <a:off x="6204187" y="2573864"/>
            <a:ext cx="5685013" cy="3977985"/>
          </a:xfrm>
          <a:prstGeom prst="rect">
            <a:avLst/>
          </a:prstGeom>
        </p:spPr>
      </p:pic>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25</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272493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0" y="188050"/>
            <a:ext cx="12192000" cy="624734"/>
          </a:xfrm>
        </p:spPr>
        <p:txBody>
          <a:bodyPr vert="horz" lIns="91440" tIns="45720" rIns="91440" bIns="45720" rtlCol="0" anchor="ctr">
            <a:noAutofit/>
          </a:bodyPr>
          <a:lstStyle/>
          <a:p>
            <a:r>
              <a:rPr lang="es-us" sz="3800">
                <a:solidFill>
                  <a:srgbClr val="1A4785"/>
                </a:solidFill>
                <a:latin typeface="Aptos" panose="020B0004020202020204" pitchFamily="34" charset="0"/>
                <a:ea typeface="Open Sans Light" pitchFamily="2" charset="0"/>
                <a:cs typeface="Open Sans Light" pitchFamily="2" charset="0"/>
              </a:rPr>
              <a:t>Recursos adicionales</a:t>
            </a:r>
          </a:p>
        </p:txBody>
      </p:sp>
      <p:pic>
        <p:nvPicPr>
          <p:cNvPr id="3" name="Picture 2" descr="Una captura de pantalla de enlaces e información donde obtener más información sobre la prueba y los resultados del MCAS. ">
            <a:extLst>
              <a:ext uri="{FF2B5EF4-FFF2-40B4-BE49-F238E27FC236}">
                <a16:creationId xmlns:a16="http://schemas.microsoft.com/office/drawing/2014/main" id="{004F6804-40F2-F869-9449-656530C26364}"/>
              </a:ext>
            </a:extLst>
          </p:cNvPr>
          <p:cNvPicPr>
            <a:picLocks noChangeAspect="1"/>
          </p:cNvPicPr>
          <p:nvPr/>
        </p:nvPicPr>
        <p:blipFill>
          <a:blip r:embed="rId3"/>
          <a:stretch>
            <a:fillRect/>
          </a:stretch>
        </p:blipFill>
        <p:spPr>
          <a:xfrm>
            <a:off x="96786" y="1972083"/>
            <a:ext cx="5729156" cy="3984564"/>
          </a:xfrm>
          <a:prstGeom prst="rect">
            <a:avLst/>
          </a:prstGeom>
        </p:spPr>
      </p:pic>
      <p:sp>
        <p:nvSpPr>
          <p:cNvPr id="4" name="Rounded Rectangular Callout 11">
            <a:extLst>
              <a:ext uri="{FF2B5EF4-FFF2-40B4-BE49-F238E27FC236}">
                <a16:creationId xmlns:a16="http://schemas.microsoft.com/office/drawing/2014/main" id="{D8E77D7E-ADF1-A3AA-A830-B9061FC8B403}"/>
              </a:ext>
            </a:extLst>
          </p:cNvPr>
          <p:cNvSpPr/>
          <p:nvPr/>
        </p:nvSpPr>
        <p:spPr>
          <a:xfrm>
            <a:off x="6366060" y="637446"/>
            <a:ext cx="5089340" cy="1571516"/>
          </a:xfrm>
          <a:prstGeom prst="wedgeRoundRectCallout">
            <a:avLst>
              <a:gd name="adj1" fmla="val -83852"/>
              <a:gd name="adj2" fmla="val 119352"/>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Haga clic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la pestaña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Recursos</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para encontrar información útil sobre las</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pruebas del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MCAS, incluidas las</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plantillas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informes del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estudiante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diferentes idiomas.</a:t>
            </a:r>
          </a:p>
        </p:txBody>
      </p:sp>
      <p:sp>
        <p:nvSpPr>
          <p:cNvPr id="13" name="Rounded Rectangular Callout 9">
            <a:extLst>
              <a:ext uri="{FF2B5EF4-FFF2-40B4-BE49-F238E27FC236}">
                <a16:creationId xmlns:a16="http://schemas.microsoft.com/office/drawing/2014/main" id="{9ACE4EF1-6955-4DCF-8C6C-46FBF63D571B}"/>
              </a:ext>
            </a:extLst>
          </p:cNvPr>
          <p:cNvSpPr/>
          <p:nvPr/>
        </p:nvSpPr>
        <p:spPr>
          <a:xfrm>
            <a:off x="1573836" y="1425982"/>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Recursos del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MCAS</a:t>
            </a:r>
          </a:p>
        </p:txBody>
      </p:sp>
      <p:sp>
        <p:nvSpPr>
          <p:cNvPr id="14" name="Rounded Rectangular Callout 9">
            <a:extLst>
              <a:ext uri="{FF2B5EF4-FFF2-40B4-BE49-F238E27FC236}">
                <a16:creationId xmlns:a16="http://schemas.microsoft.com/office/drawing/2014/main" id="{9C2E55CB-9C39-A8F8-252B-0B7664263F58}"/>
              </a:ext>
            </a:extLst>
          </p:cNvPr>
          <p:cNvSpPr/>
          <p:nvPr/>
        </p:nvSpPr>
        <p:spPr>
          <a:xfrm>
            <a:off x="8406307" y="2369112"/>
            <a:ext cx="3688907"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Recursos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las pruebas MCAS-Alt</a:t>
            </a:r>
          </a:p>
        </p:txBody>
      </p:sp>
      <p:pic>
        <p:nvPicPr>
          <p:cNvPr id="10" name="Picture 9" descr="Una captura de pantalla de enlaces e información donde obtener más información sobre la prueba MCAS Alt y los resultados.">
            <a:extLst>
              <a:ext uri="{FF2B5EF4-FFF2-40B4-BE49-F238E27FC236}">
                <a16:creationId xmlns:a16="http://schemas.microsoft.com/office/drawing/2014/main" id="{BC3EC2C4-BED6-BCB5-7319-FF7EFA81BCEB}"/>
              </a:ext>
            </a:extLst>
          </p:cNvPr>
          <p:cNvPicPr>
            <a:picLocks noChangeAspect="1"/>
          </p:cNvPicPr>
          <p:nvPr/>
        </p:nvPicPr>
        <p:blipFill>
          <a:blip r:embed="rId4"/>
          <a:stretch>
            <a:fillRect/>
          </a:stretch>
        </p:blipFill>
        <p:spPr>
          <a:xfrm>
            <a:off x="5958829" y="2872154"/>
            <a:ext cx="6136385" cy="3730732"/>
          </a:xfrm>
          <a:prstGeom prst="rect">
            <a:avLst/>
          </a:prstGeom>
        </p:spPr>
      </p:pic>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26</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41815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Lst>
          </p:cNvPr>
          <p:cNvSpPr>
            <a:spLocks noGrp="1"/>
          </p:cNvSpPr>
          <p:nvPr>
            <p:ph type="title"/>
          </p:nvPr>
        </p:nvSpPr>
        <p:spPr>
          <a:xfrm>
            <a:off x="15167" y="134394"/>
            <a:ext cx="11547942" cy="624734"/>
          </a:xfrm>
        </p:spPr>
        <p:txBody>
          <a:bodyPr>
            <a:normAutofit fontScale="90000"/>
          </a:bodyPr>
          <a:lstStyle/>
          <a:p>
            <a:pPr algn="l" rtl="0"/>
            <a:r>
              <a:rPr lang="es-us" sz="5300" b="0" i="0" u="none" baseline="0">
                <a:solidFill>
                  <a:srgbClr val="1A4785"/>
                </a:solidFill>
                <a:latin typeface="Aptos" panose="020B0004020202020204" pitchFamily="34" charset="0"/>
                <a:ea typeface="Open Sans Light" pitchFamily="2" charset="0"/>
                <a:cs typeface="Open Sans Light" pitchFamily="2" charset="0"/>
              </a:rPr>
              <a:t>Cómo empezar: Nuevos usuarios </a:t>
            </a:r>
            <a:r>
              <a:rPr lang="es-us" b="0" i="0" u="none" baseline="0">
                <a:solidFill>
                  <a:srgbClr val="1A4785"/>
                </a:solidFill>
                <a:latin typeface="Aptos" panose="020B0004020202020204" pitchFamily="34" charset="0"/>
                <a:ea typeface="Open Sans Light" pitchFamily="2" charset="0"/>
                <a:cs typeface="Open Sans Light" pitchFamily="2" charset="0"/>
              </a:rPr>
              <a:t>(cont.)</a:t>
            </a:r>
            <a:endParaRPr lang="es-us"/>
          </a:p>
        </p:txBody>
      </p:sp>
      <p:pic>
        <p:nvPicPr>
          <p:cNvPr id="11" name="Picture 10" descr="Una captura de pantalla de cómo crear su cuenta en el Portal para la familia ingresando su dirección de correo electrónico y creando una contraseña y del acuerdo de privacidad, que debe leer y aceptar. ">
            <a:extLst>
              <a:ext uri="{FF2B5EF4-FFF2-40B4-BE49-F238E27FC236}">
                <a16:creationId xmlns:a16="http://schemas.microsoft.com/office/drawing/2014/main" id="{D7904AD7-40C4-F0AE-EBF2-B80C4B6A9F6C}"/>
              </a:ext>
            </a:extLst>
          </p:cNvPr>
          <p:cNvPicPr>
            <a:picLocks noChangeAspect="1"/>
          </p:cNvPicPr>
          <p:nvPr/>
        </p:nvPicPr>
        <p:blipFill>
          <a:blip r:embed="rId3"/>
          <a:stretch>
            <a:fillRect/>
          </a:stretch>
        </p:blipFill>
        <p:spPr>
          <a:xfrm>
            <a:off x="4909099" y="839580"/>
            <a:ext cx="6237322" cy="5824675"/>
          </a:xfrm>
          <a:prstGeom prst="rect">
            <a:avLst/>
          </a:prstGeom>
        </p:spPr>
      </p:pic>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596703"/>
            <a:ext cx="3719384" cy="1021556"/>
          </a:xfrm>
          <a:prstGeom prst="wedgeRoundRectCallout">
            <a:avLst>
              <a:gd name="adj1" fmla="val 72564"/>
              <a:gd name="adj2" fmla="val 84498"/>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MX" sz="1800" dirty="0">
                <a:effectLst/>
                <a:latin typeface="Segoe UI" panose="020B0502040204020203" pitchFamily="34" charset="0"/>
              </a:rPr>
              <a:t>Cree una cuenta ingresando su </a:t>
            </a:r>
            <a:r>
              <a:rPr lang="es-MX" sz="1800" b="1" dirty="0">
                <a:effectLst/>
                <a:latin typeface="Segoe UI" panose="020B0502040204020203" pitchFamily="34" charset="0"/>
              </a:rPr>
              <a:t>dirección de correo electrónico </a:t>
            </a:r>
            <a:r>
              <a:rPr lang="es-MX" sz="1800" dirty="0">
                <a:effectLst/>
                <a:latin typeface="Segoe UI" panose="020B0502040204020203" pitchFamily="34" charset="0"/>
              </a:rPr>
              <a:t>y creando una </a:t>
            </a:r>
            <a:r>
              <a:rPr lang="es-MX" sz="1800" b="1" dirty="0">
                <a:effectLst/>
                <a:latin typeface="Segoe UI" panose="020B0502040204020203" pitchFamily="34" charset="0"/>
              </a:rPr>
              <a:t>contraseña</a:t>
            </a:r>
            <a:r>
              <a:rPr lang="es-MX" sz="1800" dirty="0">
                <a:effectLst/>
                <a:latin typeface="Segoe UI" panose="020B0502040204020203" pitchFamily="34" charset="0"/>
              </a:rPr>
              <a:t>.</a:t>
            </a:r>
            <a:endParaRPr lang="es-MX" sz="1800" dirty="0">
              <a:effectLst/>
              <a:latin typeface="Arial" panose="020B0604020202020204" pitchFamily="34" charset="0"/>
            </a:endParaRPr>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639964" y="4929691"/>
            <a:ext cx="3719384" cy="1021556"/>
          </a:xfrm>
          <a:prstGeom prst="wedgeRoundRectCallout">
            <a:avLst>
              <a:gd name="adj1" fmla="val 68672"/>
              <a:gd name="adj2" fmla="val 3977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Lea 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acuerdo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privacidad. Marque 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recuadro </a:t>
            </a:r>
            <a:r>
              <a:rPr lang="es-AR" sz="1800" dirty="0">
                <a:effectLst/>
                <a:latin typeface="Segoe UI" panose="020B0502040204020203" pitchFamily="34" charset="0"/>
              </a:rPr>
              <a:t>y haga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clic en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Registrarse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a:t>
            </a: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3</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34526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12359" y="134394"/>
            <a:ext cx="10515600" cy="624734"/>
          </a:xfrm>
        </p:spPr>
        <p:txBody>
          <a:bodyPr>
            <a:normAutofit fontScale="90000"/>
          </a:bodyPr>
          <a:lstStyle/>
          <a:p>
            <a:pPr algn="l" rtl="0"/>
            <a:r>
              <a:rPr lang="es-US" sz="5300" b="0" i="0" u="none" baseline="0" dirty="0">
                <a:solidFill>
                  <a:srgbClr val="1A4785"/>
                </a:solidFill>
                <a:latin typeface="Aptos" panose="020B0004020202020204" pitchFamily="34" charset="0"/>
                <a:ea typeface="Open Sans Light" pitchFamily="2" charset="0"/>
                <a:cs typeface="Open Sans Light" pitchFamily="2" charset="0"/>
              </a:rPr>
              <a:t>Cómo </a:t>
            </a:r>
            <a:r>
              <a:rPr lang="es-us" sz="5300" b="0" i="0" u="none" baseline="0" dirty="0">
                <a:solidFill>
                  <a:srgbClr val="1A4785"/>
                </a:solidFill>
                <a:latin typeface="Aptos" panose="020B0004020202020204" pitchFamily="34" charset="0"/>
                <a:ea typeface="Open Sans Light" pitchFamily="2" charset="0"/>
                <a:cs typeface="Open Sans Light" pitchFamily="2" charset="0"/>
              </a:rPr>
              <a:t>Empezar: Usuarios recurrentes</a:t>
            </a:r>
            <a:endParaRPr lang="es-us" dirty="0"/>
          </a:p>
        </p:txBody>
      </p:sp>
      <p:pic>
        <p:nvPicPr>
          <p:cNvPr id="4" name="Picture 3" descr="Una captura de pantalla de la página de inicio del Portal para la familia del MCAS, donde los usuarios recurrentes pueden iniciar sesión en el portal con su dirección de correo electrónico y contraseña.">
            <a:extLst>
              <a:ext uri="{FF2B5EF4-FFF2-40B4-BE49-F238E27FC236}">
                <a16:creationId xmlns:a16="http://schemas.microsoft.com/office/drawing/2014/main" id="{21F202C5-F5F0-FAC1-2AD8-C6DEF76FA524}"/>
              </a:ext>
            </a:extLst>
          </p:cNvPr>
          <p:cNvPicPr>
            <a:picLocks noChangeAspect="1"/>
          </p:cNvPicPr>
          <p:nvPr/>
        </p:nvPicPr>
        <p:blipFill>
          <a:blip r:embed="rId3"/>
          <a:stretch>
            <a:fillRect/>
          </a:stretch>
        </p:blipFill>
        <p:spPr>
          <a:xfrm>
            <a:off x="1177207" y="853622"/>
            <a:ext cx="6502403" cy="5724124"/>
          </a:xfrm>
          <a:prstGeom prst="rect">
            <a:avLst/>
          </a:prstGeom>
        </p:spPr>
      </p:pic>
      <p:sp>
        <p:nvSpPr>
          <p:cNvPr id="3" name="Rounded Rectangular Callout 9" descr="Una captura de pantalla de la página de inicio del Portal para la familia, donde los usuarios recurrentes pueden iniciar sesión en el portal.">
            <a:extLst>
              <a:ext uri="{FF2B5EF4-FFF2-40B4-BE49-F238E27FC236}">
                <a16:creationId xmlns:a16="http://schemas.microsoft.com/office/drawing/2014/main" id="{E74737A5-9FC5-D058-00E5-276A2D5102A3}"/>
              </a:ext>
            </a:extLst>
          </p:cNvPr>
          <p:cNvSpPr/>
          <p:nvPr/>
        </p:nvSpPr>
        <p:spPr>
          <a:xfrm>
            <a:off x="8565259" y="1819540"/>
            <a:ext cx="3460164" cy="1940957"/>
          </a:xfrm>
          <a:prstGeom prst="wedgeRoundRectCallout">
            <a:avLst>
              <a:gd name="adj1" fmla="val -74569"/>
              <a:gd name="adj2" fmla="val 3680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rtl="0"/>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Usuarios recurrentes: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ingrese la</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dirección de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correo electrónico y</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la contraseña con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la que</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se registró y, a</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continuación, haga clic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a:solidFill>
                  <a:schemeClr val="bg1"/>
                </a:solidFill>
                <a:latin typeface="Aptos" panose="020B0004020202020204" pitchFamily="34" charset="0"/>
                <a:ea typeface="Aptos" panose="020B0004020202020204" pitchFamily="34" charset="0"/>
                <a:cs typeface="Aptos" panose="020B0004020202020204" pitchFamily="34" charset="0"/>
              </a:rPr>
              <a:t>Iniciar sesión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4</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249561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12358" y="134394"/>
            <a:ext cx="12713041" cy="624734"/>
          </a:xfrm>
        </p:spPr>
        <p:txBody>
          <a:bodyPr>
            <a:normAutofit fontScale="90000"/>
          </a:bodyPr>
          <a:lstStyle/>
          <a:p>
            <a:pPr algn="l" rtl="0"/>
            <a:r>
              <a:rPr lang="es-us" sz="5300" b="0" i="0" u="none" baseline="0">
                <a:solidFill>
                  <a:srgbClr val="1A4785"/>
                </a:solidFill>
                <a:latin typeface="Aptos" panose="020B0004020202020204" pitchFamily="34" charset="0"/>
                <a:ea typeface="Open Sans Light" pitchFamily="2" charset="0"/>
                <a:cs typeface="Open Sans Light" pitchFamily="2" charset="0"/>
              </a:rPr>
              <a:t>Cómo empezar: Visualización en</a:t>
            </a:r>
            <a:r>
              <a:rPr lang="es-US" sz="5300" b="0" i="0" u="none" baseline="0">
                <a:solidFill>
                  <a:srgbClr val="1A4785"/>
                </a:solidFill>
                <a:latin typeface="Aptos" panose="020B0004020202020204" pitchFamily="34" charset="0"/>
                <a:ea typeface="Open Sans Light" pitchFamily="2" charset="0"/>
                <a:cs typeface="Open Sans Light" pitchFamily="2" charset="0"/>
              </a:rPr>
              <a:t> </a:t>
            </a:r>
            <a:r>
              <a:rPr lang="es-us" sz="5300" b="0" i="0" u="none" baseline="0">
                <a:solidFill>
                  <a:srgbClr val="1A4785"/>
                </a:solidFill>
                <a:latin typeface="Aptos" panose="020B0004020202020204" pitchFamily="34" charset="0"/>
                <a:ea typeface="Open Sans Light" pitchFamily="2" charset="0"/>
                <a:cs typeface="Open Sans Light" pitchFamily="2" charset="0"/>
              </a:rPr>
              <a:t>español</a:t>
            </a:r>
            <a:endParaRPr lang="es-us"/>
          </a:p>
        </p:txBody>
      </p:sp>
      <p:pic>
        <p:nvPicPr>
          <p:cNvPr id="9" name="Picture 8" descr="Una captura de pantalla de la página de inicio del Portal para la familia, donde los usuarios pueden hacer clic en “En Español” para ver el Portal para la familia del MCAS en español. ">
            <a:extLst>
              <a:ext uri="{FF2B5EF4-FFF2-40B4-BE49-F238E27FC236}">
                <a16:creationId xmlns:a16="http://schemas.microsoft.com/office/drawing/2014/main" id="{65579B88-4BD1-14F6-8D95-BC275078C1EE}"/>
              </a:ext>
            </a:extLst>
          </p:cNvPr>
          <p:cNvPicPr>
            <a:picLocks noChangeAspect="1"/>
          </p:cNvPicPr>
          <p:nvPr/>
        </p:nvPicPr>
        <p:blipFill>
          <a:blip r:embed="rId3"/>
          <a:stretch>
            <a:fillRect/>
          </a:stretch>
        </p:blipFill>
        <p:spPr>
          <a:xfrm>
            <a:off x="516683" y="1093027"/>
            <a:ext cx="5761569" cy="4671945"/>
          </a:xfrm>
          <a:prstGeom prst="rect">
            <a:avLst/>
          </a:prstGeom>
        </p:spPr>
      </p:pic>
      <p:sp>
        <p:nvSpPr>
          <p:cNvPr id="3" name="Rounded Rectangular Callout 9" descr="Una captura de pantalla de la página de inicio del Portal para la familia, donde los usuarios recurrentes pueden iniciar sesión en el portal.">
            <a:extLst>
              <a:ext uri="{FF2B5EF4-FFF2-40B4-BE49-F238E27FC236}">
                <a16:creationId xmlns:a16="http://schemas.microsoft.com/office/drawing/2014/main" id="{7CA82D80-E344-637D-6D89-E8B5D07CAE6E}"/>
              </a:ext>
            </a:extLst>
          </p:cNvPr>
          <p:cNvSpPr/>
          <p:nvPr/>
        </p:nvSpPr>
        <p:spPr>
          <a:xfrm>
            <a:off x="1809995" y="3065721"/>
            <a:ext cx="3460164" cy="1339740"/>
          </a:xfrm>
          <a:prstGeom prst="wedgeRoundRectCallout">
            <a:avLst>
              <a:gd name="adj1" fmla="val 61898"/>
              <a:gd name="adj2" fmla="val -11634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Haga clic en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el enlace </a:t>
            </a:r>
            <a:r>
              <a:rPr lang="es-us" b="1"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En Español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para ver</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el Portal para la</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familia del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MCAS en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español. </a:t>
            </a:r>
          </a:p>
        </p:txBody>
      </p:sp>
      <p:pic>
        <p:nvPicPr>
          <p:cNvPr id="12" name="Picture 11" descr="Captura de pantalla de la página de inicio del Portal para la familia traducida al español. ">
            <a:extLst>
              <a:ext uri="{FF2B5EF4-FFF2-40B4-BE49-F238E27FC236}">
                <a16:creationId xmlns:a16="http://schemas.microsoft.com/office/drawing/2014/main" id="{54C18F92-E1A0-62D9-423E-29755EF01B19}"/>
              </a:ext>
            </a:extLst>
          </p:cNvPr>
          <p:cNvPicPr>
            <a:picLocks noChangeAspect="1"/>
          </p:cNvPicPr>
          <p:nvPr/>
        </p:nvPicPr>
        <p:blipFill>
          <a:blip r:embed="rId4"/>
          <a:stretch>
            <a:fillRect/>
          </a:stretch>
        </p:blipFill>
        <p:spPr>
          <a:xfrm>
            <a:off x="6363093" y="1093027"/>
            <a:ext cx="5608949" cy="4937608"/>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5</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82293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12359" y="134394"/>
            <a:ext cx="10515600" cy="624734"/>
          </a:xfrm>
        </p:spPr>
        <p:txBody>
          <a:bodyPr>
            <a:normAutofit fontScale="90000"/>
          </a:bodyPr>
          <a:lstStyle/>
          <a:p>
            <a:pPr algn="l" rtl="0"/>
            <a:r>
              <a:rPr lang="es-us" sz="5300" b="0" i="0" u="none" baseline="0">
                <a:solidFill>
                  <a:srgbClr val="1A4785"/>
                </a:solidFill>
                <a:latin typeface="Aptos" panose="020B0004020202020204" pitchFamily="34" charset="0"/>
                <a:ea typeface="Open Sans Light" pitchFamily="2" charset="0"/>
                <a:cs typeface="Open Sans Light" pitchFamily="2" charset="0"/>
              </a:rPr>
              <a:t>Cómo empezar: Visualización en</a:t>
            </a:r>
            <a:r>
              <a:rPr lang="es-US" sz="5300" b="0" i="0" u="none" baseline="0">
                <a:solidFill>
                  <a:srgbClr val="1A4785"/>
                </a:solidFill>
                <a:latin typeface="Aptos" panose="020B0004020202020204" pitchFamily="34" charset="0"/>
                <a:ea typeface="Open Sans Light" pitchFamily="2" charset="0"/>
                <a:cs typeface="Open Sans Light" pitchFamily="2" charset="0"/>
              </a:rPr>
              <a:t> </a:t>
            </a:r>
            <a:r>
              <a:rPr lang="es-us" sz="5300" b="0" i="0" u="none" baseline="0">
                <a:solidFill>
                  <a:srgbClr val="1A4785"/>
                </a:solidFill>
                <a:latin typeface="Aptos" panose="020B0004020202020204" pitchFamily="34" charset="0"/>
                <a:ea typeface="Open Sans Light" pitchFamily="2" charset="0"/>
                <a:cs typeface="Open Sans Light" pitchFamily="2" charset="0"/>
              </a:rPr>
              <a:t>inglés</a:t>
            </a:r>
            <a:endParaRPr lang="es-us"/>
          </a:p>
        </p:txBody>
      </p:sp>
      <p:pic>
        <p:nvPicPr>
          <p:cNvPr id="4" name="Picture 3" descr="Una captura de pantalla de la página de inicio del Portal para la familia traducida al español, donde los usuarios pueden hacer clic en “View in English” para ver el Portal para la familia del MCAS en inglés. ">
            <a:extLst>
              <a:ext uri="{FF2B5EF4-FFF2-40B4-BE49-F238E27FC236}">
                <a16:creationId xmlns:a16="http://schemas.microsoft.com/office/drawing/2014/main" id="{5D43C7B2-21D3-44D7-A11A-9657F2592814}"/>
              </a:ext>
            </a:extLst>
          </p:cNvPr>
          <p:cNvPicPr>
            <a:picLocks noChangeAspect="1"/>
          </p:cNvPicPr>
          <p:nvPr/>
        </p:nvPicPr>
        <p:blipFill>
          <a:blip r:embed="rId3"/>
          <a:stretch>
            <a:fillRect/>
          </a:stretch>
        </p:blipFill>
        <p:spPr>
          <a:xfrm>
            <a:off x="246987" y="1063471"/>
            <a:ext cx="5710753" cy="5027227"/>
          </a:xfrm>
          <a:prstGeom prst="rect">
            <a:avLst/>
          </a:prstGeom>
        </p:spPr>
      </p:pic>
      <p:sp>
        <p:nvSpPr>
          <p:cNvPr id="3" name="Rounded Rectangular Callout 9" descr="Una captura de pantalla de la página de inicio del Portal para la familia, donde los usuarios recurrentes pueden iniciar sesión en el portal.">
            <a:extLst>
              <a:ext uri="{FF2B5EF4-FFF2-40B4-BE49-F238E27FC236}">
                <a16:creationId xmlns:a16="http://schemas.microsoft.com/office/drawing/2014/main" id="{7CA82D80-E344-637D-6D89-E8B5D07CAE6E}"/>
              </a:ext>
            </a:extLst>
          </p:cNvPr>
          <p:cNvSpPr/>
          <p:nvPr/>
        </p:nvSpPr>
        <p:spPr>
          <a:xfrm>
            <a:off x="1643740" y="2759130"/>
            <a:ext cx="3460164" cy="1339740"/>
          </a:xfrm>
          <a:prstGeom prst="wedgeRoundRectCallout">
            <a:avLst>
              <a:gd name="adj1" fmla="val 64012"/>
              <a:gd name="adj2" fmla="val -97919"/>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Haga clic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el enlace </a:t>
            </a:r>
            <a:r>
              <a:rPr lang="en-US" b="1">
                <a:solidFill>
                  <a:schemeClr val="bg1"/>
                </a:solidFill>
                <a:latin typeface="Aptos" panose="020B0004020202020204" pitchFamily="34" charset="0"/>
                <a:ea typeface="Aptos" panose="020B0004020202020204" pitchFamily="34" charset="0"/>
                <a:cs typeface="Aptos" panose="020B0004020202020204" pitchFamily="34" charset="0"/>
              </a:rPr>
              <a:t>“View in English”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para ver</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el Portal para la</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familia del</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MCAS en</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a:solidFill>
                  <a:schemeClr val="bg1"/>
                </a:solidFill>
                <a:latin typeface="Aptos" panose="020B0004020202020204" pitchFamily="34" charset="0"/>
                <a:ea typeface="Aptos" panose="020B0004020202020204" pitchFamily="34" charset="0"/>
                <a:cs typeface="Aptos" panose="020B0004020202020204" pitchFamily="34" charset="0"/>
              </a:rPr>
              <a:t>inglés. </a:t>
            </a:r>
          </a:p>
        </p:txBody>
      </p:sp>
      <p:pic>
        <p:nvPicPr>
          <p:cNvPr id="11" name="Picture 10" descr="Captura de pantalla de la página de inicio del Portal para la familia traducida al inglés. ">
            <a:extLst>
              <a:ext uri="{FF2B5EF4-FFF2-40B4-BE49-F238E27FC236}">
                <a16:creationId xmlns:a16="http://schemas.microsoft.com/office/drawing/2014/main" id="{CF83F44B-91EE-C1D4-019C-414650CA663D}"/>
              </a:ext>
            </a:extLst>
          </p:cNvPr>
          <p:cNvPicPr>
            <a:picLocks noChangeAspect="1"/>
          </p:cNvPicPr>
          <p:nvPr/>
        </p:nvPicPr>
        <p:blipFill>
          <a:blip r:embed="rId4"/>
          <a:stretch>
            <a:fillRect/>
          </a:stretch>
        </p:blipFill>
        <p:spPr>
          <a:xfrm>
            <a:off x="6066218" y="1063471"/>
            <a:ext cx="6012495" cy="4875416"/>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6</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343877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2359" y="135002"/>
            <a:ext cx="10515600" cy="624734"/>
          </a:xfrm>
        </p:spPr>
        <p:txBody>
          <a:bodyPr>
            <a:normAutofit fontScale="90000"/>
          </a:bodyPr>
          <a:lstStyle/>
          <a:p>
            <a:pPr algn="l" rtl="0"/>
            <a:r>
              <a:rPr lang="es-us" sz="5300" b="0" i="0" u="none" baseline="0">
                <a:solidFill>
                  <a:srgbClr val="1A4785"/>
                </a:solidFill>
                <a:latin typeface="Aptos" panose="020B0004020202020204" pitchFamily="34" charset="0"/>
                <a:ea typeface="Open Sans Light" pitchFamily="2" charset="0"/>
                <a:cs typeface="Open Sans Light" pitchFamily="2" charset="0"/>
              </a:rPr>
              <a:t>Reestablecer su</a:t>
            </a:r>
            <a:r>
              <a:rPr lang="es-US" sz="5300" b="0" i="0" u="none" baseline="0">
                <a:solidFill>
                  <a:srgbClr val="1A4785"/>
                </a:solidFill>
                <a:latin typeface="Aptos" panose="020B0004020202020204" pitchFamily="34" charset="0"/>
                <a:ea typeface="Open Sans Light" pitchFamily="2" charset="0"/>
                <a:cs typeface="Open Sans Light" pitchFamily="2" charset="0"/>
              </a:rPr>
              <a:t> </a:t>
            </a:r>
            <a:r>
              <a:rPr lang="es-us" sz="5300" b="0" i="0" u="none" baseline="0">
                <a:solidFill>
                  <a:srgbClr val="1A4785"/>
                </a:solidFill>
                <a:latin typeface="Aptos" panose="020B0004020202020204" pitchFamily="34" charset="0"/>
                <a:ea typeface="Open Sans Light" pitchFamily="2" charset="0"/>
                <a:cs typeface="Open Sans Light" pitchFamily="2" charset="0"/>
              </a:rPr>
              <a:t>contraseña</a:t>
            </a:r>
            <a:endParaRPr lang="es-us"/>
          </a:p>
        </p:txBody>
      </p:sp>
      <p:pic>
        <p:nvPicPr>
          <p:cNvPr id="7" name="Picture 6" descr="Una captura de pantalla de la página de inicio del Portal para la familia en la que se resalta el enlace de “¿Olvidó su contraseña?” con un número uno.">
            <a:extLst>
              <a:ext uri="{FF2B5EF4-FFF2-40B4-BE49-F238E27FC236}">
                <a16:creationId xmlns:a16="http://schemas.microsoft.com/office/drawing/2014/main" id="{BB1732F6-8259-919E-1BD5-AF9DC2F66EC4}"/>
              </a:ext>
            </a:extLst>
          </p:cNvPr>
          <p:cNvPicPr>
            <a:picLocks noChangeAspect="1"/>
          </p:cNvPicPr>
          <p:nvPr/>
        </p:nvPicPr>
        <p:blipFill>
          <a:blip r:embed="rId3"/>
          <a:stretch>
            <a:fillRect/>
          </a:stretch>
        </p:blipFill>
        <p:spPr>
          <a:xfrm>
            <a:off x="176774" y="935096"/>
            <a:ext cx="5557057" cy="4891927"/>
          </a:xfrm>
          <a:prstGeom prst="rect">
            <a:avLst/>
          </a:prstGeom>
        </p:spPr>
      </p:pic>
      <p:sp>
        <p:nvSpPr>
          <p:cNvPr id="4" name="Off-page Connector 36">
            <a:extLst>
              <a:ext uri="{FF2B5EF4-FFF2-40B4-BE49-F238E27FC236}">
                <a16:creationId xmlns:a16="http://schemas.microsoft.com/office/drawing/2014/main" id="{5BB06CB2-46BA-F7C0-0A75-AF1BAEBE3700}"/>
              </a:ext>
              <a:ext uri="{C183D7F6-B498-43B3-948B-1728B52AA6E4}">
                <adec:decorative xmlns:adec="http://schemas.microsoft.com/office/drawing/2017/decorative" val="0"/>
              </a:ext>
            </a:extLst>
          </p:cNvPr>
          <p:cNvSpPr/>
          <p:nvPr/>
        </p:nvSpPr>
        <p:spPr>
          <a:xfrm rot="16200000">
            <a:off x="9248227" y="7628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es-us" b="1" i="0" u="none" baseline="0">
                <a:latin typeface="Aptos" panose="020B0004020202020204" pitchFamily="34" charset="0"/>
                <a:ea typeface="Aptos" panose="020B0004020202020204" pitchFamily="34" charset="0"/>
                <a:cs typeface="Aptos" panose="020B0004020202020204" pitchFamily="34" charset="0"/>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630741" y="778162"/>
            <a:ext cx="2462589" cy="1521379"/>
          </a:xfrm>
          <a:prstGeom prst="rect">
            <a:avLst/>
          </a:prstGeom>
          <a:noFill/>
        </p:spPr>
        <p:txBody>
          <a:bodyPr wrap="square" rtlCol="0">
            <a:spAutoFit/>
          </a:bodyPr>
          <a:lstStyle/>
          <a:p>
            <a:pPr algn="l" rtl="0">
              <a:lnSpc>
                <a:spcPct val="73214"/>
              </a:lnSpc>
            </a:pPr>
            <a:r>
              <a:rPr lang="es-us" b="0" i="0" u="none" baseline="0" dirty="0">
                <a:latin typeface="Aptos" panose="020B0004020202020204" pitchFamily="34" charset="0"/>
                <a:ea typeface="Aptos" panose="020B0004020202020204" pitchFamily="34" charset="0"/>
                <a:cs typeface="Aptos" panose="020B0004020202020204" pitchFamily="34" charset="0"/>
              </a:rPr>
              <a:t>Los usuarios recurrentes pueden hacer clic en</a:t>
            </a:r>
            <a:r>
              <a:rPr lang="es-US" b="0" i="0" u="none" baseline="0" dirty="0">
                <a:latin typeface="Aptos" panose="020B0004020202020204" pitchFamily="34" charset="0"/>
                <a:ea typeface="Aptos" panose="020B0004020202020204" pitchFamily="34" charset="0"/>
                <a:cs typeface="Aptos" panose="020B0004020202020204" pitchFamily="34" charset="0"/>
              </a:rPr>
              <a:t> </a:t>
            </a:r>
            <a:r>
              <a:rPr lang="es-us" b="0" i="0" u="none" baseline="0" dirty="0">
                <a:latin typeface="Aptos" panose="020B0004020202020204" pitchFamily="34" charset="0"/>
                <a:ea typeface="Aptos" panose="020B0004020202020204" pitchFamily="34" charset="0"/>
                <a:cs typeface="Aptos" panose="020B0004020202020204" pitchFamily="34" charset="0"/>
              </a:rPr>
              <a:t>el enlace </a:t>
            </a:r>
            <a:r>
              <a:rPr lang="es-us" b="1" i="0" u="none" baseline="0" dirty="0">
                <a:latin typeface="Aptos" panose="020B0004020202020204" pitchFamily="34" charset="0"/>
                <a:ea typeface="Aptos" panose="020B0004020202020204" pitchFamily="34" charset="0"/>
                <a:cs typeface="Aptos" panose="020B0004020202020204" pitchFamily="34" charset="0"/>
              </a:rPr>
              <a:t>¿Olvidó su</a:t>
            </a:r>
            <a:r>
              <a:rPr lang="es-US" b="1" i="0" u="none" baseline="0" dirty="0">
                <a:latin typeface="Aptos" panose="020B0004020202020204" pitchFamily="34" charset="0"/>
                <a:ea typeface="Aptos" panose="020B0004020202020204" pitchFamily="34" charset="0"/>
                <a:cs typeface="Aptos" panose="020B0004020202020204" pitchFamily="34" charset="0"/>
              </a:rPr>
              <a:t> </a:t>
            </a:r>
            <a:r>
              <a:rPr lang="es-us" b="1" i="0" u="none" baseline="0" dirty="0">
                <a:latin typeface="Aptos" panose="020B0004020202020204" pitchFamily="34" charset="0"/>
                <a:ea typeface="Aptos" panose="020B0004020202020204" pitchFamily="34" charset="0"/>
                <a:cs typeface="Aptos" panose="020B0004020202020204" pitchFamily="34" charset="0"/>
              </a:rPr>
              <a:t>contraseña?</a:t>
            </a:r>
            <a:r>
              <a:rPr lang="es-us" b="0" i="0" u="none" baseline="0" dirty="0">
                <a:latin typeface="Aptos" panose="020B0004020202020204" pitchFamily="34" charset="0"/>
                <a:ea typeface="Aptos" panose="020B0004020202020204" pitchFamily="34" charset="0"/>
                <a:cs typeface="Aptos" panose="020B0004020202020204" pitchFamily="34" charset="0"/>
              </a:rPr>
              <a:t> </a:t>
            </a:r>
            <a:r>
              <a:rPr lang="es-US" dirty="0">
                <a:latin typeface="Aptos" panose="020B0004020202020204" pitchFamily="34" charset="0"/>
                <a:ea typeface="Aptos" panose="020B0004020202020204" pitchFamily="34" charset="0"/>
                <a:cs typeface="Aptos" panose="020B0004020202020204" pitchFamily="34" charset="0"/>
              </a:rPr>
              <a:t>p</a:t>
            </a:r>
            <a:r>
              <a:rPr lang="es-us" b="0" i="0" u="none" baseline="0" dirty="0">
                <a:latin typeface="Aptos" panose="020B0004020202020204" pitchFamily="34" charset="0"/>
                <a:ea typeface="Aptos" panose="020B0004020202020204" pitchFamily="34" charset="0"/>
                <a:cs typeface="Aptos" panose="020B0004020202020204" pitchFamily="34" charset="0"/>
              </a:rPr>
              <a:t>ara restablecer su</a:t>
            </a:r>
            <a:r>
              <a:rPr lang="es-US" b="0" i="0" u="none" baseline="0" dirty="0">
                <a:latin typeface="Aptos" panose="020B0004020202020204" pitchFamily="34" charset="0"/>
                <a:ea typeface="Aptos" panose="020B0004020202020204" pitchFamily="34" charset="0"/>
                <a:cs typeface="Aptos" panose="020B0004020202020204" pitchFamily="34" charset="0"/>
              </a:rPr>
              <a:t> </a:t>
            </a:r>
            <a:r>
              <a:rPr lang="es-us" b="0" i="0" u="none" baseline="0" dirty="0">
                <a:latin typeface="Aptos" panose="020B0004020202020204" pitchFamily="34" charset="0"/>
                <a:ea typeface="Aptos" panose="020B0004020202020204" pitchFamily="34" charset="0"/>
                <a:cs typeface="Aptos" panose="020B0004020202020204" pitchFamily="34" charset="0"/>
              </a:rPr>
              <a:t>contraseña.</a:t>
            </a:r>
          </a:p>
        </p:txBody>
      </p:sp>
      <p:pic>
        <p:nvPicPr>
          <p:cNvPr id="24" name="Picture 23" descr="Una captura de pantalla de la solicitud de restablecimiento de contraseña.">
            <a:extLst>
              <a:ext uri="{FF2B5EF4-FFF2-40B4-BE49-F238E27FC236}">
                <a16:creationId xmlns:a16="http://schemas.microsoft.com/office/drawing/2014/main" id="{4739A74D-758D-958B-9168-714CD723BB93}"/>
              </a:ext>
            </a:extLst>
          </p:cNvPr>
          <p:cNvPicPr>
            <a:picLocks noChangeAspect="1"/>
          </p:cNvPicPr>
          <p:nvPr/>
        </p:nvPicPr>
        <p:blipFill>
          <a:blip r:embed="rId4"/>
          <a:stretch>
            <a:fillRect/>
          </a:stretch>
        </p:blipFill>
        <p:spPr>
          <a:xfrm>
            <a:off x="6545967" y="825314"/>
            <a:ext cx="2584341" cy="2610984"/>
          </a:xfrm>
          <a:prstGeom prst="rect">
            <a:avLst/>
          </a:prstGeom>
        </p:spPr>
      </p:pic>
      <p:sp>
        <p:nvSpPr>
          <p:cNvPr id="11" name="Off-page Connector 37">
            <a:extLst>
              <a:ext uri="{FF2B5EF4-FFF2-40B4-BE49-F238E27FC236}">
                <a16:creationId xmlns:a16="http://schemas.microsoft.com/office/drawing/2014/main" id="{699B087E-2AE5-74EB-B784-39DC9EDCC52A}"/>
              </a:ext>
              <a:ext uri="{C183D7F6-B498-43B3-948B-1728B52AA6E4}">
                <adec:decorative xmlns:adec="http://schemas.microsoft.com/office/drawing/2017/decorative" val="0"/>
              </a:ext>
            </a:extLst>
          </p:cNvPr>
          <p:cNvSpPr/>
          <p:nvPr/>
        </p:nvSpPr>
        <p:spPr>
          <a:xfrm rot="16200000">
            <a:off x="9248227" y="23778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es-us" b="1" i="0" u="none" baseline="0">
                <a:latin typeface="Aptos" panose="020B0004020202020204" pitchFamily="34" charset="0"/>
                <a:ea typeface="Aptos" panose="020B0004020202020204" pitchFamily="34" charset="0"/>
                <a:cs typeface="Aptos" panose="020B0004020202020204" pitchFamily="34" charset="0"/>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630741" y="2376761"/>
            <a:ext cx="2674705" cy="2128083"/>
          </a:xfrm>
          <a:prstGeom prst="rect">
            <a:avLst/>
          </a:prstGeom>
          <a:noFill/>
        </p:spPr>
        <p:txBody>
          <a:bodyPr wrap="square" rtlCol="0">
            <a:spAutoFit/>
          </a:bodyPr>
          <a:lstStyle/>
          <a:p>
            <a:pPr algn="l" rtl="0">
              <a:lnSpc>
                <a:spcPct val="73214"/>
              </a:lnSpc>
            </a:pPr>
            <a:r>
              <a:rPr lang="es-us" b="0" i="0" u="none" baseline="0">
                <a:latin typeface="Aptos" panose="020B0004020202020204" pitchFamily="34" charset="0"/>
                <a:ea typeface="Aptos" panose="020B0004020202020204" pitchFamily="34" charset="0"/>
                <a:cs typeface="Aptos" panose="020B0004020202020204" pitchFamily="34" charset="0"/>
              </a:rPr>
              <a:t>Ingrese la</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dirección de</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correo electrónico registrada en</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la cuenta y</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luego ingrese nuevamente para confirmar.</a:t>
            </a:r>
          </a:p>
          <a:p>
            <a:pPr algn="l" rtl="0">
              <a:lnSpc>
                <a:spcPct val="73214"/>
              </a:lnSpc>
            </a:pPr>
            <a:r>
              <a:rPr lang="es-us" b="0" i="0" u="none" baseline="0">
                <a:latin typeface="Aptos" panose="020B0004020202020204" pitchFamily="34" charset="0"/>
                <a:ea typeface="Aptos" panose="020B0004020202020204" pitchFamily="34" charset="0"/>
                <a:cs typeface="Aptos" panose="020B0004020202020204" pitchFamily="34" charset="0"/>
              </a:rPr>
              <a:t>Haga clic en</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1" i="0" u="none" baseline="0">
                <a:latin typeface="Aptos" panose="020B0004020202020204" pitchFamily="34" charset="0"/>
                <a:ea typeface="Aptos" panose="020B0004020202020204" pitchFamily="34" charset="0"/>
                <a:cs typeface="Aptos" panose="020B0004020202020204" pitchFamily="34" charset="0"/>
              </a:rPr>
              <a:t>Enviar correo electrónico de</a:t>
            </a:r>
            <a:r>
              <a:rPr lang="es-US" b="1" i="0" u="none" baseline="0">
                <a:latin typeface="Aptos" panose="020B0004020202020204" pitchFamily="34" charset="0"/>
                <a:ea typeface="Aptos" panose="020B0004020202020204" pitchFamily="34" charset="0"/>
                <a:cs typeface="Aptos" panose="020B0004020202020204" pitchFamily="34" charset="0"/>
              </a:rPr>
              <a:t> </a:t>
            </a:r>
            <a:r>
              <a:rPr lang="es-us" b="1" i="0" u="none" baseline="0">
                <a:latin typeface="Aptos" panose="020B0004020202020204" pitchFamily="34" charset="0"/>
                <a:ea typeface="Aptos" panose="020B0004020202020204" pitchFamily="34" charset="0"/>
                <a:cs typeface="Aptos" panose="020B0004020202020204" pitchFamily="34" charset="0"/>
              </a:rPr>
              <a:t>restablecimiento de</a:t>
            </a:r>
            <a:r>
              <a:rPr lang="es-US" b="1" i="0" u="none" baseline="0">
                <a:latin typeface="Aptos" panose="020B0004020202020204" pitchFamily="34" charset="0"/>
                <a:ea typeface="Aptos" panose="020B0004020202020204" pitchFamily="34" charset="0"/>
                <a:cs typeface="Aptos" panose="020B0004020202020204" pitchFamily="34" charset="0"/>
              </a:rPr>
              <a:t> </a:t>
            </a:r>
            <a:r>
              <a:rPr lang="es-us" b="1" i="0" u="none" baseline="0">
                <a:latin typeface="Aptos" panose="020B0004020202020204" pitchFamily="34" charset="0"/>
                <a:ea typeface="Aptos" panose="020B0004020202020204" pitchFamily="34" charset="0"/>
                <a:cs typeface="Aptos" panose="020B0004020202020204" pitchFamily="34" charset="0"/>
              </a:rPr>
              <a:t>contraseña</a:t>
            </a:r>
            <a:r>
              <a:rPr lang="es-us" b="0" i="0" u="none" baseline="0">
                <a:latin typeface="Aptos" panose="020B0004020202020204" pitchFamily="34" charset="0"/>
                <a:ea typeface="Aptos" panose="020B0004020202020204" pitchFamily="34" charset="0"/>
                <a:cs typeface="Aptos" panose="020B0004020202020204" pitchFamily="34" charset="0"/>
              </a:rPr>
              <a:t>.</a:t>
            </a:r>
          </a:p>
        </p:txBody>
      </p:sp>
      <p:pic>
        <p:nvPicPr>
          <p:cNvPr id="32" name="Picture 31" descr="Una captura de pantalla de una confirmación emergente de que se envió el correo electrónico de restablecimiento de contraseña. ">
            <a:extLst>
              <a:ext uri="{FF2B5EF4-FFF2-40B4-BE49-F238E27FC236}">
                <a16:creationId xmlns:a16="http://schemas.microsoft.com/office/drawing/2014/main" id="{3B6B76DA-C738-8F68-C737-B05D9E72E36A}"/>
              </a:ext>
            </a:extLst>
          </p:cNvPr>
          <p:cNvPicPr>
            <a:picLocks noChangeAspect="1"/>
          </p:cNvPicPr>
          <p:nvPr/>
        </p:nvPicPr>
        <p:blipFill>
          <a:blip r:embed="rId5"/>
          <a:stretch>
            <a:fillRect/>
          </a:stretch>
        </p:blipFill>
        <p:spPr>
          <a:xfrm>
            <a:off x="6744572" y="3526142"/>
            <a:ext cx="2187130" cy="1463167"/>
          </a:xfrm>
          <a:prstGeom prst="rect">
            <a:avLst/>
          </a:prstGeom>
        </p:spPr>
      </p:pic>
      <p:sp>
        <p:nvSpPr>
          <p:cNvPr id="12" name="Off-page Connector 38">
            <a:extLst>
              <a:ext uri="{FF2B5EF4-FFF2-40B4-BE49-F238E27FC236}">
                <a16:creationId xmlns:a16="http://schemas.microsoft.com/office/drawing/2014/main" id="{F422829E-FC6F-6A41-96E5-7820F675A81E}"/>
              </a:ext>
              <a:ext uri="{C183D7F6-B498-43B3-948B-1728B52AA6E4}">
                <adec:decorative xmlns:adec="http://schemas.microsoft.com/office/drawing/2017/decorative" val="0"/>
              </a:ext>
            </a:extLst>
          </p:cNvPr>
          <p:cNvSpPr/>
          <p:nvPr/>
        </p:nvSpPr>
        <p:spPr>
          <a:xfrm rot="16200000">
            <a:off x="9248226" y="44978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es-us" b="1" i="0" u="none" baseline="0">
                <a:latin typeface="Aptos" panose="020B0004020202020204" pitchFamily="34" charset="0"/>
                <a:ea typeface="Aptos" panose="020B0004020202020204" pitchFamily="34" charset="0"/>
                <a:cs typeface="Aptos" panose="020B0004020202020204" pitchFamily="34" charset="0"/>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9630741" y="4529387"/>
            <a:ext cx="2323246" cy="369332"/>
          </a:xfrm>
          <a:prstGeom prst="rect">
            <a:avLst/>
          </a:prstGeom>
          <a:noFill/>
        </p:spPr>
        <p:txBody>
          <a:bodyPr wrap="square">
            <a:spAutoFit/>
          </a:bodyPr>
          <a:lstStyle/>
          <a:p>
            <a:pPr algn="l" rtl="0"/>
            <a:r>
              <a:rPr lang="es-us" b="0" i="0" u="none" baseline="0">
                <a:latin typeface="Aptos" panose="020B0004020202020204" pitchFamily="34" charset="0"/>
                <a:ea typeface="Aptos" panose="020B0004020202020204" pitchFamily="34" charset="0"/>
                <a:cs typeface="Aptos" panose="020B0004020202020204" pitchFamily="34" charset="0"/>
              </a:rPr>
              <a:t>Haga clic en</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1" i="0" u="none" baseline="0">
                <a:latin typeface="Aptos" panose="020B0004020202020204" pitchFamily="34" charset="0"/>
                <a:ea typeface="Aptos" panose="020B0004020202020204" pitchFamily="34" charset="0"/>
                <a:cs typeface="Aptos" panose="020B0004020202020204" pitchFamily="34" charset="0"/>
              </a:rPr>
              <a:t>OK.</a:t>
            </a:r>
          </a:p>
        </p:txBody>
      </p:sp>
      <p:pic>
        <p:nvPicPr>
          <p:cNvPr id="34" name="Picture 33" descr="Una captura de pantalla de la solicitud de restablecimiento de contraseña.">
            <a:extLst>
              <a:ext uri="{FF2B5EF4-FFF2-40B4-BE49-F238E27FC236}">
                <a16:creationId xmlns:a16="http://schemas.microsoft.com/office/drawing/2014/main" id="{A7858F2A-6A8D-A016-9616-D740CE4CA4AE}"/>
              </a:ext>
            </a:extLst>
          </p:cNvPr>
          <p:cNvPicPr>
            <a:picLocks noChangeAspect="1"/>
          </p:cNvPicPr>
          <p:nvPr/>
        </p:nvPicPr>
        <p:blipFill>
          <a:blip r:embed="rId6"/>
          <a:stretch>
            <a:fillRect/>
          </a:stretch>
        </p:blipFill>
        <p:spPr>
          <a:xfrm>
            <a:off x="5947895" y="5056714"/>
            <a:ext cx="3428106" cy="1532214"/>
          </a:xfrm>
          <a:prstGeom prst="rect">
            <a:avLst/>
          </a:prstGeom>
        </p:spPr>
      </p:pic>
      <p:sp>
        <p:nvSpPr>
          <p:cNvPr id="13" name="Off-page Connector 38">
            <a:extLst>
              <a:ext uri="{FF2B5EF4-FFF2-40B4-BE49-F238E27FC236}">
                <a16:creationId xmlns:a16="http://schemas.microsoft.com/office/drawing/2014/main" id="{4ADB4F5E-5404-6FBD-A6AF-690BA1093D23}"/>
              </a:ext>
              <a:ext uri="{C183D7F6-B498-43B3-948B-1728B52AA6E4}">
                <adec:decorative xmlns:adec="http://schemas.microsoft.com/office/drawing/2017/decorative" val="0"/>
              </a:ext>
            </a:extLst>
          </p:cNvPr>
          <p:cNvSpPr/>
          <p:nvPr/>
        </p:nvSpPr>
        <p:spPr>
          <a:xfrm rot="16200000">
            <a:off x="9248225"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es-us" b="1" i="0" u="none" baseline="0">
                <a:latin typeface="Aptos" panose="020B0004020202020204" pitchFamily="34" charset="0"/>
                <a:ea typeface="Aptos" panose="020B0004020202020204" pitchFamily="34" charset="0"/>
                <a:cs typeface="Aptos" panose="020B0004020202020204" pitchFamily="34" charset="0"/>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637514" y="5020411"/>
            <a:ext cx="2455816" cy="1723613"/>
          </a:xfrm>
          <a:prstGeom prst="rect">
            <a:avLst/>
          </a:prstGeom>
          <a:noFill/>
        </p:spPr>
        <p:txBody>
          <a:bodyPr wrap="square">
            <a:spAutoFit/>
          </a:bodyPr>
          <a:lstStyle/>
          <a:p>
            <a:pPr lvl="0" algn="l" rtl="0">
              <a:lnSpc>
                <a:spcPct val="73214"/>
              </a:lnSpc>
              <a:defRPr/>
            </a:pPr>
            <a:r>
              <a:rPr lang="es-us" b="0" i="0" u="none" baseline="0">
                <a:latin typeface="Aptos" panose="020B0004020202020204" pitchFamily="34" charset="0"/>
                <a:ea typeface="Aptos" panose="020B0004020202020204" pitchFamily="34" charset="0"/>
                <a:cs typeface="Aptos" panose="020B0004020202020204" pitchFamily="34" charset="0"/>
              </a:rPr>
              <a:t>Revise su</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correo electrónico y</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siga el</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enlace proporcionado. Se le</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pedirá que</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restablezca su</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contraseña en</a:t>
            </a:r>
            <a:r>
              <a:rPr lang="es-US" b="0" i="0" u="none" baseline="0">
                <a:latin typeface="Aptos" panose="020B0004020202020204" pitchFamily="34" charset="0"/>
                <a:ea typeface="Aptos" panose="020B0004020202020204" pitchFamily="34" charset="0"/>
                <a:cs typeface="Aptos" panose="020B0004020202020204" pitchFamily="34" charset="0"/>
              </a:rPr>
              <a:t> </a:t>
            </a:r>
            <a:r>
              <a:rPr lang="es-us" b="0" i="0" u="none" baseline="0">
                <a:latin typeface="Aptos" panose="020B0004020202020204" pitchFamily="34" charset="0"/>
                <a:ea typeface="Aptos" panose="020B0004020202020204" pitchFamily="34" charset="0"/>
                <a:cs typeface="Aptos" panose="020B0004020202020204" pitchFamily="34" charset="0"/>
              </a:rPr>
              <a:t>el portal.</a:t>
            </a:r>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7</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717074" y="408818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es-us" b="1" i="0" u="none" baseline="0">
                <a:latin typeface="Aptos" panose="020B0004020202020204" pitchFamily="34" charset="0"/>
                <a:ea typeface="Aptos" panose="020B0004020202020204" pitchFamily="34" charset="0"/>
                <a:cs typeface="Aptos" panose="020B0004020202020204" pitchFamily="34" charset="0"/>
              </a:rPr>
              <a:t>1</a:t>
            </a:r>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6265765" y="291175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es-us" b="1" i="0" u="none" baseline="0">
                <a:latin typeface="Aptos" panose="020B0004020202020204" pitchFamily="34" charset="0"/>
                <a:ea typeface="Aptos" panose="020B0004020202020204" pitchFamily="34" charset="0"/>
                <a:cs typeface="Aptos" panose="020B0004020202020204" pitchFamily="34" charset="0"/>
              </a:rPr>
              <a:t>2</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a:cxnSpLocks/>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7089772" y="455795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es-us" b="1" i="0" u="none" baseline="0">
                <a:latin typeface="Aptos" panose="020B0004020202020204" pitchFamily="34" charset="0"/>
                <a:ea typeface="Aptos" panose="020B0004020202020204" pitchFamily="34" charset="0"/>
                <a:cs typeface="Aptos" panose="020B0004020202020204" pitchFamily="34" charset="0"/>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265764" y="628563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es-us" b="1" i="0" u="none" baseline="0">
                <a:latin typeface="Aptos" panose="020B0004020202020204" pitchFamily="34" charset="0"/>
                <a:ea typeface="Aptos" panose="020B0004020202020204" pitchFamily="34" charset="0"/>
                <a:cs typeface="Aptos" panose="020B0004020202020204" pitchFamily="34" charset="0"/>
              </a:rPr>
              <a:t>4</a:t>
            </a:r>
          </a:p>
        </p:txBody>
      </p:sp>
    </p:spTree>
    <p:extLst>
      <p:ext uri="{BB962C8B-B14F-4D97-AF65-F5344CB8AC3E}">
        <p14:creationId xmlns:p14="http://schemas.microsoft.com/office/powerpoint/2010/main" val="3989879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12359" y="149294"/>
            <a:ext cx="10515600" cy="624734"/>
          </a:xfrm>
        </p:spPr>
        <p:txBody>
          <a:bodyPr>
            <a:normAutofit fontScale="90000"/>
          </a:bodyPr>
          <a:lstStyle/>
          <a:p>
            <a:pPr algn="l" rtl="0"/>
            <a:r>
              <a:rPr lang="es-us" sz="5300" b="0" i="0" u="none" baseline="0">
                <a:solidFill>
                  <a:srgbClr val="1A4785"/>
                </a:solidFill>
                <a:latin typeface="Aptos" panose="020B0004020202020204" pitchFamily="34" charset="0"/>
                <a:ea typeface="Open Sans Light" pitchFamily="2" charset="0"/>
                <a:cs typeface="Open Sans Light" pitchFamily="2" charset="0"/>
              </a:rPr>
              <a:t>Añadir estudiantes adicionales</a:t>
            </a:r>
            <a:endParaRPr lang="es-us"/>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98430" y="1184005"/>
            <a:ext cx="2707537" cy="3111460"/>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pAutoFit/>
          </a:bodyPr>
          <a:lstStyle/>
          <a:p>
            <a:pPr algn="ctr"/>
            <a:r>
              <a:rPr lang="es-MX" sz="1800" dirty="0">
                <a:effectLst/>
                <a:latin typeface="Segoe UI" panose="020B0502040204020203" pitchFamily="34" charset="0"/>
              </a:rPr>
              <a:t>Cada padre/madre/tutor puede crear su propia cuenta y añadir hasta 10 estudiantes. Tres cuentas pueden compartir al mismo estudiante. Para crear una cuenta, debe ser mayor de 14 años.</a:t>
            </a:r>
            <a:endParaRPr lang="es-MX" sz="1800" dirty="0">
              <a:effectLst/>
              <a:latin typeface="Arial" panose="020B0604020202020204" pitchFamily="34" charset="0"/>
            </a:endParaRPr>
          </a:p>
        </p:txBody>
      </p:sp>
      <p:pic>
        <p:nvPicPr>
          <p:cNvPr id="11" name="Picture 10" descr="Una captura de pantalla de la página de listado de estudiantes que muestra el botón Añadir nuevo estudiante.">
            <a:extLst>
              <a:ext uri="{FF2B5EF4-FFF2-40B4-BE49-F238E27FC236}">
                <a16:creationId xmlns:a16="http://schemas.microsoft.com/office/drawing/2014/main" id="{45A023B3-661D-6636-35DD-972440B6A0B3}"/>
              </a:ext>
            </a:extLst>
          </p:cNvPr>
          <p:cNvPicPr>
            <a:picLocks noChangeAspect="1"/>
          </p:cNvPicPr>
          <p:nvPr/>
        </p:nvPicPr>
        <p:blipFill>
          <a:blip r:embed="rId3"/>
          <a:stretch>
            <a:fillRect/>
          </a:stretch>
        </p:blipFill>
        <p:spPr>
          <a:xfrm>
            <a:off x="2978475" y="899415"/>
            <a:ext cx="5898391" cy="2697714"/>
          </a:xfrm>
          <a:prstGeom prst="rect">
            <a:avLst/>
          </a:prstGeom>
        </p:spPr>
      </p:pic>
      <p:sp>
        <p:nvSpPr>
          <p:cNvPr id="4" name="Rounded Rectangular Callout 9">
            <a:extLst>
              <a:ext uri="{FF2B5EF4-FFF2-40B4-BE49-F238E27FC236}">
                <a16:creationId xmlns:a16="http://schemas.microsoft.com/office/drawing/2014/main" id="{70424C9D-4272-20CA-C8C8-0AFB89E317BB}"/>
              </a:ext>
            </a:extLst>
          </p:cNvPr>
          <p:cNvSpPr/>
          <p:nvPr/>
        </p:nvSpPr>
        <p:spPr>
          <a:xfrm>
            <a:off x="2905967" y="3857339"/>
            <a:ext cx="3342433" cy="2860358"/>
          </a:xfrm>
          <a:prstGeom prst="wedgeRoundRectCallout">
            <a:avLst>
              <a:gd name="adj1" fmla="val -5540"/>
              <a:gd name="adj2" fmla="val -667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0"/>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Para agregar estudiantes adicionales a</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su cuenta, haga clic en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Añadir nuevo estudiante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ingrese 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código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registro y</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la fecha de</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nacimiento del</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estudiante y, a</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continuación, haga clic en</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r>
              <a:rPr lang="es-us" b="1"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Añadir</a:t>
            </a:r>
            <a:r>
              <a:rPr lang="es-us" b="0" i="0" u="none" baseline="0" dirty="0">
                <a:solidFill>
                  <a:schemeClr val="bg1"/>
                </a:solidFill>
                <a:latin typeface="Aptos" panose="020B0004020202020204" pitchFamily="34" charset="0"/>
                <a:ea typeface="Aptos" panose="020B0004020202020204" pitchFamily="34" charset="0"/>
                <a:cs typeface="Aptos" panose="020B0004020202020204" pitchFamily="34" charset="0"/>
              </a:rPr>
              <a:t>. </a:t>
            </a:r>
          </a:p>
        </p:txBody>
      </p:sp>
      <p:pic>
        <p:nvPicPr>
          <p:cNvPr id="7" name="Picture 6" descr="Una captura de pantalla que muestra el proceso de agregar estudiantes adicionales a una cuenta después de hacer clic en el botón Añadir nuevo estudiante, donde un usuario ingresará el código de registro y la fecha de nacimiento de un estudiante.">
            <a:extLst>
              <a:ext uri="{FF2B5EF4-FFF2-40B4-BE49-F238E27FC236}">
                <a16:creationId xmlns:a16="http://schemas.microsoft.com/office/drawing/2014/main" id="{CDEA2F69-956E-D36E-B8A0-0D006663DDE9}"/>
              </a:ext>
            </a:extLst>
          </p:cNvPr>
          <p:cNvPicPr>
            <a:picLocks noChangeAspect="1"/>
          </p:cNvPicPr>
          <p:nvPr/>
        </p:nvPicPr>
        <p:blipFill>
          <a:blip r:embed="rId4"/>
          <a:stretch>
            <a:fillRect/>
          </a:stretch>
        </p:blipFill>
        <p:spPr>
          <a:xfrm>
            <a:off x="6743909" y="1876478"/>
            <a:ext cx="4939232" cy="4751993"/>
          </a:xfrm>
          <a:prstGeom prst="rect">
            <a:avLst/>
          </a:prstGeom>
        </p:spPr>
      </p:pic>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8</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a:cxnSpLocks/>
          </p:cNvCxnSpPr>
          <p:nvPr/>
        </p:nvCxnSpPr>
        <p:spPr>
          <a:xfrm>
            <a:off x="4923692" y="3599131"/>
            <a:ext cx="1788607" cy="1294416"/>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257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rmAutofit fontScale="90000"/>
          </a:bodyPr>
          <a:lstStyle/>
          <a:p>
            <a:pPr algn="l" rtl="0"/>
            <a:r>
              <a:rPr lang="es-us" sz="5300" b="0" i="0" u="none" baseline="0">
                <a:solidFill>
                  <a:srgbClr val="1A4785"/>
                </a:solidFill>
                <a:latin typeface="Aptos" panose="020B0004020202020204" pitchFamily="34" charset="0"/>
                <a:ea typeface="Open Sans Light" pitchFamily="2" charset="0"/>
                <a:cs typeface="Open Sans Light" pitchFamily="2" charset="0"/>
              </a:rPr>
              <a:t>Eliminar a</a:t>
            </a:r>
            <a:r>
              <a:rPr lang="es-US" sz="5300" b="0" i="0" u="none" baseline="0">
                <a:solidFill>
                  <a:srgbClr val="1A4785"/>
                </a:solidFill>
                <a:latin typeface="Aptos" panose="020B0004020202020204" pitchFamily="34" charset="0"/>
                <a:ea typeface="Open Sans Light" pitchFamily="2" charset="0"/>
                <a:cs typeface="Open Sans Light" pitchFamily="2" charset="0"/>
              </a:rPr>
              <a:t> </a:t>
            </a:r>
            <a:r>
              <a:rPr lang="es-us" sz="5300" b="0" i="0" u="none" baseline="0">
                <a:solidFill>
                  <a:srgbClr val="1A4785"/>
                </a:solidFill>
                <a:latin typeface="Aptos" panose="020B0004020202020204" pitchFamily="34" charset="0"/>
                <a:ea typeface="Open Sans Light" pitchFamily="2" charset="0"/>
                <a:cs typeface="Open Sans Light" pitchFamily="2" charset="0"/>
              </a:rPr>
              <a:t>un estudiante</a:t>
            </a:r>
            <a:endParaRPr lang="es-us"/>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40694" y="1284893"/>
            <a:ext cx="2775055" cy="2553891"/>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pAutoFit/>
          </a:bodyPr>
          <a:lstStyle/>
          <a:p>
            <a:pPr algn="ctr"/>
            <a:r>
              <a:rPr lang="es-MX" sz="1800" dirty="0">
                <a:effectLst/>
                <a:latin typeface="Segoe UI" panose="020B0502040204020203" pitchFamily="34" charset="0"/>
              </a:rPr>
              <a:t>Para eliminar a un estudiante, haga clic en la X roja que aparece junto a su nombre. Aparecerá un mensaje emergente para confirmar la eliminación.</a:t>
            </a:r>
            <a:endParaRPr lang="es-MX" sz="1800" dirty="0">
              <a:effectLst/>
              <a:latin typeface="Arial" panose="020B0604020202020204" pitchFamily="34" charset="0"/>
            </a:endParaRPr>
          </a:p>
        </p:txBody>
      </p:sp>
      <p:pic>
        <p:nvPicPr>
          <p:cNvPr id="11" name="Picture 10" descr="Una captura de pantalla de la página de listado de estudiantes, con un recuadro alrededor de la X roja para un estudiante.">
            <a:extLst>
              <a:ext uri="{FF2B5EF4-FFF2-40B4-BE49-F238E27FC236}">
                <a16:creationId xmlns:a16="http://schemas.microsoft.com/office/drawing/2014/main" id="{BB036C67-7858-0640-CF06-CC9C7CF9CCE3}"/>
              </a:ext>
            </a:extLst>
          </p:cNvPr>
          <p:cNvPicPr>
            <a:picLocks noChangeAspect="1"/>
          </p:cNvPicPr>
          <p:nvPr/>
        </p:nvPicPr>
        <p:blipFill>
          <a:blip r:embed="rId3"/>
          <a:stretch>
            <a:fillRect/>
          </a:stretch>
        </p:blipFill>
        <p:spPr>
          <a:xfrm>
            <a:off x="3701007" y="870734"/>
            <a:ext cx="6723784" cy="3643857"/>
          </a:xfrm>
          <a:prstGeom prst="rect">
            <a:avLst/>
          </a:prstGeom>
        </p:spPr>
      </p:pic>
      <p:pic>
        <p:nvPicPr>
          <p:cNvPr id="7" name="Picture 6" descr="Una captura de pantalla de la ventana emergente que confirma la eliminación de un estudiante de su cuenta. ">
            <a:extLst>
              <a:ext uri="{FF2B5EF4-FFF2-40B4-BE49-F238E27FC236}">
                <a16:creationId xmlns:a16="http://schemas.microsoft.com/office/drawing/2014/main" id="{AC989E42-B7F8-0F3B-188E-38909D1C580A}"/>
              </a:ext>
            </a:extLst>
          </p:cNvPr>
          <p:cNvPicPr>
            <a:picLocks noChangeAspect="1"/>
          </p:cNvPicPr>
          <p:nvPr/>
        </p:nvPicPr>
        <p:blipFill>
          <a:blip r:embed="rId4"/>
          <a:stretch>
            <a:fillRect/>
          </a:stretch>
        </p:blipFill>
        <p:spPr>
          <a:xfrm>
            <a:off x="4662244" y="4713441"/>
            <a:ext cx="4564892" cy="1600914"/>
          </a:xfrm>
          <a:prstGeom prst="rect">
            <a:avLst/>
          </a:prstGeom>
        </p:spPr>
      </p:pic>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9</a:t>
            </a:fld>
            <a:endParaRPr lang="es-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a:cxnSpLocks/>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a:p>
        </p:txBody>
      </p:sp>
    </p:spTree>
    <p:extLst>
      <p:ext uri="{BB962C8B-B14F-4D97-AF65-F5344CB8AC3E}">
        <p14:creationId xmlns:p14="http://schemas.microsoft.com/office/powerpoint/2010/main" val="3875473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B39BA7-DAA5-4442-AB25-500A0464CD6F}">
  <ds:schemaRefs>
    <ds:schemaRef ds:uri="http://purl.org/dc/dcmitype/"/>
    <ds:schemaRef ds:uri="http://schemas.microsoft.com/office/2006/documentManagement/types"/>
    <ds:schemaRef ds:uri="http://purl.org/dc/terms/"/>
    <ds:schemaRef ds:uri="http://schemas.microsoft.com/office/2006/metadata/properties"/>
    <ds:schemaRef ds:uri="http://purl.org/dc/elements/1.1/"/>
    <ds:schemaRef ds:uri="e138bc9b-42bb-4349-8761-3a5d0111be09"/>
    <ds:schemaRef ds:uri="http://schemas.microsoft.com/office/infopath/2007/PartnerControls"/>
    <ds:schemaRef ds:uri="http://schemas.openxmlformats.org/package/2006/metadata/core-properties"/>
    <ds:schemaRef ds:uri="ad1c0058-4b76-4e66-a19a-47914c60977f"/>
    <ds:schemaRef ds:uri="http://www.w3.org/XML/1998/namespace"/>
    <ds:schemaRef ds:uri="fdcd57df-05e8-4749-9cc8-5afe3dcd00a5"/>
    <ds:schemaRef ds:uri="b906d55b-a694-4ee1-a926-b6d0b5dbfc30"/>
  </ds:schemaRefs>
</ds:datastoreItem>
</file>

<file path=customXml/itemProps2.xml><?xml version="1.0" encoding="utf-8"?>
<ds:datastoreItem xmlns:ds="http://schemas.openxmlformats.org/officeDocument/2006/customXml" ds:itemID="{8D2E3B8F-322D-4874-A499-E8D7D6824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0A1327-068B-4EAB-85CB-F9E3310C805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7615</TotalTime>
  <Words>1347</Words>
  <Application>Microsoft Office PowerPoint</Application>
  <PresentationFormat>Widescreen</PresentationFormat>
  <Paragraphs>147</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Calibri Light</vt:lpstr>
      <vt:lpstr>Segoe UI</vt:lpstr>
      <vt:lpstr>Office Theme</vt:lpstr>
      <vt:lpstr>Guía de ayuda del Portal para la familia</vt:lpstr>
      <vt:lpstr>Cómo Empezar: Nuevos usuarios</vt:lpstr>
      <vt:lpstr>Cómo empezar: Nuevos usuarios (cont.)</vt:lpstr>
      <vt:lpstr>Cómo Empezar: Usuarios recurrentes</vt:lpstr>
      <vt:lpstr>Cómo empezar: Visualización en español</vt:lpstr>
      <vt:lpstr>Cómo empezar: Visualización en inglés</vt:lpstr>
      <vt:lpstr>Reestablecer su contraseña</vt:lpstr>
      <vt:lpstr>Añadir estudiantes adicionales</vt:lpstr>
      <vt:lpstr>Eliminar a un estudiante</vt:lpstr>
      <vt:lpstr>Selección de un estudiante</vt:lpstr>
      <vt:lpstr>Visualización de resultados del MCAS</vt:lpstr>
      <vt:lpstr>Visualización del historial de pruebas: MCAS</vt:lpstr>
      <vt:lpstr>Visualización de resultados de las pruebas: MCAS</vt:lpstr>
      <vt:lpstr>Visualización de resultados de las pruebas:  Nivel de logro</vt:lpstr>
      <vt:lpstr>Visualización de resultados de las pruebas: Comparación de datos</vt:lpstr>
      <vt:lpstr>Visualización de resultados de las pruebas:  Crecimiento estudiantil</vt:lpstr>
      <vt:lpstr>Visualización de resultados de las pruebas:  Categoría de referencia</vt:lpstr>
      <vt:lpstr>Visualización de resultados detallados</vt:lpstr>
      <vt:lpstr>Visualización de resultados detallados (cont.)</vt:lpstr>
      <vt:lpstr>Visualización de resultados de las pruebas MCAS-Alt</vt:lpstr>
      <vt:lpstr>Visualización del historial de pruebas: MCAS-Alt</vt:lpstr>
      <vt:lpstr>Visualización de resultados de las pruebas: MCAS-Alt</vt:lpstr>
      <vt:lpstr>Visualización de resultados de las pruebas MCAS-Alt: Nivel de logro</vt:lpstr>
      <vt:lpstr>Visualización de resultados de las pruebas MCAS-Alt: Categoría de referencia</vt:lpstr>
      <vt:lpstr>Visualización de las pruebas MCAS-Alt: Áreas de calificación</vt:lpstr>
      <vt:lpstr>Recursos adicionales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Spanish</dc:title>
  <dc:creator>DESE</dc:creator>
  <cp:lastModifiedBy>Zou, Dong (EOE)</cp:lastModifiedBy>
  <cp:revision>18</cp:revision>
  <dcterms:created xsi:type="dcterms:W3CDTF">2019-12-16T17:05:55Z</dcterms:created>
  <dcterms:modified xsi:type="dcterms:W3CDTF">2026-07-15T20:29:22Z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