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10" r:id="rId6"/>
    <p:sldId id="281" r:id="rId7"/>
    <p:sldId id="282" r:id="rId8"/>
    <p:sldId id="283" r:id="rId9"/>
    <p:sldId id="296" r:id="rId10"/>
    <p:sldId id="284" r:id="rId11"/>
    <p:sldId id="285" r:id="rId12"/>
    <p:sldId id="286" r:id="rId13"/>
    <p:sldId id="287" r:id="rId14"/>
    <p:sldId id="298" r:id="rId15"/>
    <p:sldId id="288" r:id="rId16"/>
    <p:sldId id="289" r:id="rId17"/>
    <p:sldId id="293" r:id="rId18"/>
    <p:sldId id="294" r:id="rId19"/>
    <p:sldId id="297" r:id="rId20"/>
    <p:sldId id="295" r:id="rId21"/>
    <p:sldId id="290" r:id="rId22"/>
    <p:sldId id="292" r:id="rId23"/>
    <p:sldId id="299" r:id="rId24"/>
    <p:sldId id="300" r:id="rId25"/>
    <p:sldId id="301" r:id="rId26"/>
    <p:sldId id="302" r:id="rId27"/>
    <p:sldId id="305" r:id="rId28"/>
    <p:sldId id="309"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8F"/>
    <a:srgbClr val="6B6B6B"/>
    <a:srgbClr val="F9F9F9"/>
    <a:srgbClr val="EEEEEE"/>
    <a:srgbClr val="FCFCFC"/>
    <a:srgbClr val="FBFBFB"/>
    <a:srgbClr val="FDFDFD"/>
    <a:srgbClr val="DDDDDD"/>
    <a:srgbClr val="F3F3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6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 Christopher (DESE)" userId="f0b2c5b6-6a16-40a1-927f-be804d0da372" providerId="ADAL" clId="{593C2640-6544-4A1C-A02D-7176485EA6CF}"/>
    <pc:docChg chg="modSld">
      <pc:chgData name="Kier, Christopher (DESE)" userId="f0b2c5b6-6a16-40a1-927f-be804d0da372" providerId="ADAL" clId="{593C2640-6544-4A1C-A02D-7176485EA6CF}" dt="2026-07-09T19:12:10.970" v="15" actId="13244"/>
      <pc:docMkLst>
        <pc:docMk/>
      </pc:docMkLst>
      <pc:sldChg chg="modSp mod">
        <pc:chgData name="Kier, Christopher (DESE)" userId="f0b2c5b6-6a16-40a1-927f-be804d0da372" providerId="ADAL" clId="{593C2640-6544-4A1C-A02D-7176485EA6CF}" dt="2026-07-09T18:42:09.223" v="0" actId="13244"/>
        <pc:sldMkLst>
          <pc:docMk/>
          <pc:sldMk cId="3452625513" sldId="282"/>
        </pc:sldMkLst>
        <pc:spChg chg="ord">
          <ac:chgData name="Kier, Christopher (DESE)" userId="f0b2c5b6-6a16-40a1-927f-be804d0da372" providerId="ADAL" clId="{593C2640-6544-4A1C-A02D-7176485EA6CF}" dt="2026-07-09T18:42:09.223" v="0" actId="13244"/>
          <ac:spMkLst>
            <pc:docMk/>
            <pc:sldMk cId="3452625513" sldId="282"/>
            <ac:spMk id="15" creationId="{F3C9E1F3-6BFA-8BCC-4EAB-112AFAC1273B}"/>
          </ac:spMkLst>
        </pc:spChg>
      </pc:sldChg>
      <pc:sldChg chg="modSp mod">
        <pc:chgData name="Kier, Christopher (DESE)" userId="f0b2c5b6-6a16-40a1-927f-be804d0da372" providerId="ADAL" clId="{593C2640-6544-4A1C-A02D-7176485EA6CF}" dt="2026-07-09T18:44:32.777" v="1" actId="13244"/>
        <pc:sldMkLst>
          <pc:docMk/>
          <pc:sldMk cId="2495616852" sldId="283"/>
        </pc:sldMkLst>
        <pc:spChg chg="ord">
          <ac:chgData name="Kier, Christopher (DESE)" userId="f0b2c5b6-6a16-40a1-927f-be804d0da372" providerId="ADAL" clId="{593C2640-6544-4A1C-A02D-7176485EA6CF}" dt="2026-07-09T18:44:32.777" v="1" actId="13244"/>
          <ac:spMkLst>
            <pc:docMk/>
            <pc:sldMk cId="2495616852" sldId="283"/>
            <ac:spMk id="14" creationId="{D4863883-2F20-7001-E9BB-832F5AF28611}"/>
          </ac:spMkLst>
        </pc:spChg>
      </pc:sldChg>
      <pc:sldChg chg="modSp mod">
        <pc:chgData name="Kier, Christopher (DESE)" userId="f0b2c5b6-6a16-40a1-927f-be804d0da372" providerId="ADAL" clId="{593C2640-6544-4A1C-A02D-7176485EA6CF}" dt="2026-07-09T18:46:05.020" v="3" actId="13244"/>
        <pc:sldMkLst>
          <pc:docMk/>
          <pc:sldMk cId="3989879702" sldId="284"/>
        </pc:sldMkLst>
        <pc:spChg chg="ord">
          <ac:chgData name="Kier, Christopher (DESE)" userId="f0b2c5b6-6a16-40a1-927f-be804d0da372" providerId="ADAL" clId="{593C2640-6544-4A1C-A02D-7176485EA6CF}" dt="2026-07-09T18:46:05.020" v="3" actId="13244"/>
          <ac:spMkLst>
            <pc:docMk/>
            <pc:sldMk cId="3989879702" sldId="284"/>
            <ac:spMk id="4" creationId="{5BB06CB2-46BA-F7C0-0A75-AF1BAEBE3700}"/>
          </ac:spMkLst>
        </pc:spChg>
      </pc:sldChg>
      <pc:sldChg chg="modSp mod">
        <pc:chgData name="Kier, Christopher (DESE)" userId="f0b2c5b6-6a16-40a1-927f-be804d0da372" providerId="ADAL" clId="{593C2640-6544-4A1C-A02D-7176485EA6CF}" dt="2026-07-09T19:06:32.889" v="6" actId="13244"/>
        <pc:sldMkLst>
          <pc:docMk/>
          <pc:sldMk cId="2621257514" sldId="285"/>
        </pc:sldMkLst>
        <pc:spChg chg="ord">
          <ac:chgData name="Kier, Christopher (DESE)" userId="f0b2c5b6-6a16-40a1-927f-be804d0da372" providerId="ADAL" clId="{593C2640-6544-4A1C-A02D-7176485EA6CF}" dt="2026-07-09T19:06:27.543" v="5" actId="13244"/>
          <ac:spMkLst>
            <pc:docMk/>
            <pc:sldMk cId="2621257514" sldId="285"/>
            <ac:spMk id="18" creationId="{5ED952D8-9ECD-5368-E091-921899019525}"/>
          </ac:spMkLst>
        </pc:spChg>
        <pc:spChg chg="ord">
          <ac:chgData name="Kier, Christopher (DESE)" userId="f0b2c5b6-6a16-40a1-927f-be804d0da372" providerId="ADAL" clId="{593C2640-6544-4A1C-A02D-7176485EA6CF}" dt="2026-07-09T19:06:32.889" v="6" actId="13244"/>
          <ac:spMkLst>
            <pc:docMk/>
            <pc:sldMk cId="2621257514" sldId="285"/>
            <ac:spMk id="25" creationId="{0890CFA8-70A6-1E5F-402F-8E4D8E5E2F16}"/>
          </ac:spMkLst>
        </pc:spChg>
      </pc:sldChg>
      <pc:sldChg chg="modSp mod">
        <pc:chgData name="Kier, Christopher (DESE)" userId="f0b2c5b6-6a16-40a1-927f-be804d0da372" providerId="ADAL" clId="{593C2640-6544-4A1C-A02D-7176485EA6CF}" dt="2026-07-09T19:06:40.952" v="7" actId="13244"/>
        <pc:sldMkLst>
          <pc:docMk/>
          <pc:sldMk cId="3875473262" sldId="286"/>
        </pc:sldMkLst>
        <pc:spChg chg="ord">
          <ac:chgData name="Kier, Christopher (DESE)" userId="f0b2c5b6-6a16-40a1-927f-be804d0da372" providerId="ADAL" clId="{593C2640-6544-4A1C-A02D-7176485EA6CF}" dt="2026-07-09T19:06:40.952" v="7" actId="13244"/>
          <ac:spMkLst>
            <pc:docMk/>
            <pc:sldMk cId="3875473262" sldId="286"/>
            <ac:spMk id="9" creationId="{84EE8090-1534-8530-0F51-85FC9CEF08FB}"/>
          </ac:spMkLst>
        </pc:spChg>
      </pc:sldChg>
      <pc:sldChg chg="modSp mod">
        <pc:chgData name="Kier, Christopher (DESE)" userId="f0b2c5b6-6a16-40a1-927f-be804d0da372" providerId="ADAL" clId="{593C2640-6544-4A1C-A02D-7176485EA6CF}" dt="2026-07-09T19:07:03.991" v="10" actId="13244"/>
        <pc:sldMkLst>
          <pc:docMk/>
          <pc:sldMk cId="3056664210" sldId="287"/>
        </pc:sldMkLst>
        <pc:spChg chg="ord">
          <ac:chgData name="Kier, Christopher (DESE)" userId="f0b2c5b6-6a16-40a1-927f-be804d0da372" providerId="ADAL" clId="{593C2640-6544-4A1C-A02D-7176485EA6CF}" dt="2026-07-09T19:07:03.991" v="10" actId="13244"/>
          <ac:spMkLst>
            <pc:docMk/>
            <pc:sldMk cId="3056664210" sldId="287"/>
            <ac:spMk id="11" creationId="{FA778A3C-454A-6083-F63C-649DBE520B39}"/>
          </ac:spMkLst>
        </pc:spChg>
      </pc:sldChg>
      <pc:sldChg chg="modSp mod">
        <pc:chgData name="Kier, Christopher (DESE)" userId="f0b2c5b6-6a16-40a1-927f-be804d0da372" providerId="ADAL" clId="{593C2640-6544-4A1C-A02D-7176485EA6CF}" dt="2026-07-09T19:07:35.075" v="11" actId="13244"/>
        <pc:sldMkLst>
          <pc:docMk/>
          <pc:sldMk cId="2135317052" sldId="288"/>
        </pc:sldMkLst>
        <pc:spChg chg="ord">
          <ac:chgData name="Kier, Christopher (DESE)" userId="f0b2c5b6-6a16-40a1-927f-be804d0da372" providerId="ADAL" clId="{593C2640-6544-4A1C-A02D-7176485EA6CF}" dt="2026-07-09T19:07:35.075" v="11" actId="13244"/>
          <ac:spMkLst>
            <pc:docMk/>
            <pc:sldMk cId="2135317052" sldId="288"/>
            <ac:spMk id="2" creationId="{CFE25EA1-03E9-789C-C17B-DF9D5A68ACCC}"/>
          </ac:spMkLst>
        </pc:spChg>
      </pc:sldChg>
      <pc:sldChg chg="modSp mod">
        <pc:chgData name="Kier, Christopher (DESE)" userId="f0b2c5b6-6a16-40a1-927f-be804d0da372" providerId="ADAL" clId="{593C2640-6544-4A1C-A02D-7176485EA6CF}" dt="2026-07-09T19:07:57.402" v="12" actId="13244"/>
        <pc:sldMkLst>
          <pc:docMk/>
          <pc:sldMk cId="1713826509" sldId="289"/>
        </pc:sldMkLst>
        <pc:spChg chg="ord">
          <ac:chgData name="Kier, Christopher (DESE)" userId="f0b2c5b6-6a16-40a1-927f-be804d0da372" providerId="ADAL" clId="{593C2640-6544-4A1C-A02D-7176485EA6CF}" dt="2026-07-09T19:07:57.402" v="12" actId="13244"/>
          <ac:spMkLst>
            <pc:docMk/>
            <pc:sldMk cId="1713826509" sldId="289"/>
            <ac:spMk id="4" creationId="{BAB07EF7-52EE-FE71-8373-FB1EF71AD147}"/>
          </ac:spMkLst>
        </pc:spChg>
      </pc:sldChg>
      <pc:sldChg chg="modSp mod">
        <pc:chgData name="Kier, Christopher (DESE)" userId="f0b2c5b6-6a16-40a1-927f-be804d0da372" providerId="ADAL" clId="{593C2640-6544-4A1C-A02D-7176485EA6CF}" dt="2026-07-09T19:12:10.970" v="15" actId="13244"/>
        <pc:sldMkLst>
          <pc:docMk/>
          <pc:sldMk cId="4181592029" sldId="291"/>
        </pc:sldMkLst>
        <pc:spChg chg="ord">
          <ac:chgData name="Kier, Christopher (DESE)" userId="f0b2c5b6-6a16-40a1-927f-be804d0da372" providerId="ADAL" clId="{593C2640-6544-4A1C-A02D-7176485EA6CF}" dt="2026-07-09T19:12:10.970" v="15" actId="13244"/>
          <ac:spMkLst>
            <pc:docMk/>
            <pc:sldMk cId="4181592029" sldId="291"/>
            <ac:spMk id="29" creationId="{D6EAD18C-497F-B985-0BF9-031C5B3AA930}"/>
          </ac:spMkLst>
        </pc:spChg>
      </pc:sldChg>
      <pc:sldChg chg="modSp mod">
        <pc:chgData name="Kier, Christopher (DESE)" userId="f0b2c5b6-6a16-40a1-927f-be804d0da372" providerId="ADAL" clId="{593C2640-6544-4A1C-A02D-7176485EA6CF}" dt="2026-07-09T19:09:24.159" v="13" actId="13244"/>
        <pc:sldMkLst>
          <pc:docMk/>
          <pc:sldMk cId="3123856846" sldId="294"/>
        </pc:sldMkLst>
        <pc:spChg chg="ord">
          <ac:chgData name="Kier, Christopher (DESE)" userId="f0b2c5b6-6a16-40a1-927f-be804d0da372" providerId="ADAL" clId="{593C2640-6544-4A1C-A02D-7176485EA6CF}" dt="2026-07-09T19:09:24.159" v="13" actId="13244"/>
          <ac:spMkLst>
            <pc:docMk/>
            <pc:sldMk cId="3123856846" sldId="294"/>
            <ac:spMk id="14" creationId="{50A6EE49-059C-8BBB-443B-BF9336057059}"/>
          </ac:spMkLst>
        </pc:spChg>
      </pc:sldChg>
    </pc:docChg>
  </pc:docChgLst>
  <pc:docChgLst>
    <pc:chgData name="Bich Ngoc" userId="c63113ba965ea038" providerId="LiveId" clId="{F5299C25-F8D9-4D36-90E3-1054743F8CEA}"/>
    <pc:docChg chg="undo custSel modSld">
      <pc:chgData name="Bich Ngoc" userId="c63113ba965ea038" providerId="LiveId" clId="{F5299C25-F8D9-4D36-90E3-1054743F8CEA}" dt="2026-06-30T01:38:29.895" v="1595" actId="962"/>
      <pc:docMkLst>
        <pc:docMk/>
      </pc:docMkLst>
      <pc:sldChg chg="modSp mod">
        <pc:chgData name="Bich Ngoc" userId="c63113ba965ea038" providerId="LiveId" clId="{F5299C25-F8D9-4D36-90E3-1054743F8CEA}" dt="2026-06-30T01:14:57.511" v="69" actId="962"/>
        <pc:sldMkLst>
          <pc:docMk/>
          <pc:sldMk cId="3847903710" sldId="281"/>
        </pc:sldMkLst>
        <pc:picChg chg="mod">
          <ac:chgData name="Bich Ngoc" userId="c63113ba965ea038" providerId="LiveId" clId="{F5299C25-F8D9-4D36-90E3-1054743F8CEA}" dt="2026-06-30T01:14:57.511" v="69" actId="962"/>
          <ac:picMkLst>
            <pc:docMk/>
            <pc:sldMk cId="3847903710" sldId="281"/>
            <ac:picMk id="10" creationId="{BC3AB0F2-F415-F7D1-CE29-EE915C4CF9BF}"/>
          </ac:picMkLst>
        </pc:picChg>
      </pc:sldChg>
      <pc:sldChg chg="modSp mod">
        <pc:chgData name="Bich Ngoc" userId="c63113ba965ea038" providerId="LiveId" clId="{F5299C25-F8D9-4D36-90E3-1054743F8CEA}" dt="2026-06-30T01:14:33.054" v="67" actId="962"/>
        <pc:sldMkLst>
          <pc:docMk/>
          <pc:sldMk cId="3452625513" sldId="282"/>
        </pc:sldMkLst>
        <pc:picChg chg="mod">
          <ac:chgData name="Bich Ngoc" userId="c63113ba965ea038" providerId="LiveId" clId="{F5299C25-F8D9-4D36-90E3-1054743F8CEA}" dt="2026-06-30T01:14:33.054" v="67" actId="962"/>
          <ac:picMkLst>
            <pc:docMk/>
            <pc:sldMk cId="3452625513" sldId="282"/>
            <ac:picMk id="7" creationId="{BB5C56D8-9068-52AD-8E61-316A3C1A2E30}"/>
          </ac:picMkLst>
        </pc:picChg>
      </pc:sldChg>
      <pc:sldChg chg="addSp delSp modSp mod">
        <pc:chgData name="Bich Ngoc" userId="c63113ba965ea038" providerId="LiveId" clId="{F5299C25-F8D9-4D36-90E3-1054743F8CEA}" dt="2026-06-30T01:16:00.934" v="95" actId="962"/>
        <pc:sldMkLst>
          <pc:docMk/>
          <pc:sldMk cId="2495616852" sldId="283"/>
        </pc:sldMkLst>
        <pc:picChg chg="add del mod">
          <ac:chgData name="Bich Ngoc" userId="c63113ba965ea038" providerId="LiveId" clId="{F5299C25-F8D9-4D36-90E3-1054743F8CEA}" dt="2026-06-30T01:16:00.934" v="95" actId="962"/>
          <ac:picMkLst>
            <pc:docMk/>
            <pc:sldMk cId="2495616852" sldId="283"/>
            <ac:picMk id="4" creationId="{4A8D7F7D-79C3-4F30-9EE2-9AC86FBDE478}"/>
          </ac:picMkLst>
        </pc:picChg>
      </pc:sldChg>
      <pc:sldChg chg="modSp mod">
        <pc:chgData name="Bich Ngoc" userId="c63113ba965ea038" providerId="LiveId" clId="{F5299C25-F8D9-4D36-90E3-1054743F8CEA}" dt="2026-06-30T01:18:48.744" v="233" actId="962"/>
        <pc:sldMkLst>
          <pc:docMk/>
          <pc:sldMk cId="3989879702" sldId="284"/>
        </pc:sldMkLst>
        <pc:picChg chg="mod">
          <ac:chgData name="Bich Ngoc" userId="c63113ba965ea038" providerId="LiveId" clId="{F5299C25-F8D9-4D36-90E3-1054743F8CEA}" dt="2026-06-30T01:17:49.687" v="219" actId="962"/>
          <ac:picMkLst>
            <pc:docMk/>
            <pc:sldMk cId="3989879702" sldId="284"/>
            <ac:picMk id="8" creationId="{CCE40D2F-0CCC-221A-E4EE-76F00C0C50F0}"/>
          </ac:picMkLst>
        </pc:picChg>
        <pc:picChg chg="mod">
          <ac:chgData name="Bich Ngoc" userId="c63113ba965ea038" providerId="LiveId" clId="{F5299C25-F8D9-4D36-90E3-1054743F8CEA}" dt="2026-06-30T01:18:06.623" v="225" actId="962"/>
          <ac:picMkLst>
            <pc:docMk/>
            <pc:sldMk cId="3989879702" sldId="284"/>
            <ac:picMk id="15" creationId="{2907CFEA-833A-8DF8-ACFC-8F1E2E3E1FDA}"/>
          </ac:picMkLst>
        </pc:picChg>
        <pc:picChg chg="mod">
          <ac:chgData name="Bich Ngoc" userId="c63113ba965ea038" providerId="LiveId" clId="{F5299C25-F8D9-4D36-90E3-1054743F8CEA}" dt="2026-06-30T01:18:24.201" v="229" actId="962"/>
          <ac:picMkLst>
            <pc:docMk/>
            <pc:sldMk cId="3989879702" sldId="284"/>
            <ac:picMk id="23" creationId="{714A4F05-1AAD-9240-927E-5BAA0857BD4D}"/>
          </ac:picMkLst>
        </pc:picChg>
        <pc:picChg chg="mod">
          <ac:chgData name="Bich Ngoc" userId="c63113ba965ea038" providerId="LiveId" clId="{F5299C25-F8D9-4D36-90E3-1054743F8CEA}" dt="2026-06-30T01:18:48.744" v="233" actId="962"/>
          <ac:picMkLst>
            <pc:docMk/>
            <pc:sldMk cId="3989879702" sldId="284"/>
            <ac:picMk id="28" creationId="{A9FA320E-E0CA-1714-FF34-6CEF1CD822ED}"/>
          </ac:picMkLst>
        </pc:picChg>
      </pc:sldChg>
      <pc:sldChg chg="modSp mod">
        <pc:chgData name="Bich Ngoc" userId="c63113ba965ea038" providerId="LiveId" clId="{F5299C25-F8D9-4D36-90E3-1054743F8CEA}" dt="2026-06-30T01:20:01.651" v="263" actId="962"/>
        <pc:sldMkLst>
          <pc:docMk/>
          <pc:sldMk cId="2621257514" sldId="285"/>
        </pc:sldMkLst>
        <pc:picChg chg="mod">
          <ac:chgData name="Bich Ngoc" userId="c63113ba965ea038" providerId="LiveId" clId="{F5299C25-F8D9-4D36-90E3-1054743F8CEA}" dt="2026-06-30T01:19:18.815" v="249" actId="962"/>
          <ac:picMkLst>
            <pc:docMk/>
            <pc:sldMk cId="2621257514" sldId="285"/>
            <ac:picMk id="9" creationId="{14683766-9241-6F76-4D15-CF6023343CC4}"/>
          </ac:picMkLst>
        </pc:picChg>
        <pc:picChg chg="mod">
          <ac:chgData name="Bich Ngoc" userId="c63113ba965ea038" providerId="LiveId" clId="{F5299C25-F8D9-4D36-90E3-1054743F8CEA}" dt="2026-06-30T01:20:01.651" v="263" actId="962"/>
          <ac:picMkLst>
            <pc:docMk/>
            <pc:sldMk cId="2621257514" sldId="285"/>
            <ac:picMk id="11" creationId="{5B55938B-EB97-C308-91F9-C8439D826F67}"/>
          </ac:picMkLst>
        </pc:picChg>
      </pc:sldChg>
      <pc:sldChg chg="modSp mod">
        <pc:chgData name="Bich Ngoc" userId="c63113ba965ea038" providerId="LiveId" clId="{F5299C25-F8D9-4D36-90E3-1054743F8CEA}" dt="2026-06-30T01:21:09.623" v="357" actId="962"/>
        <pc:sldMkLst>
          <pc:docMk/>
          <pc:sldMk cId="3875473262" sldId="286"/>
        </pc:sldMkLst>
        <pc:picChg chg="mod">
          <ac:chgData name="Bich Ngoc" userId="c63113ba965ea038" providerId="LiveId" clId="{F5299C25-F8D9-4D36-90E3-1054743F8CEA}" dt="2026-06-30T01:20:46.267" v="327" actId="962"/>
          <ac:picMkLst>
            <pc:docMk/>
            <pc:sldMk cId="3875473262" sldId="286"/>
            <ac:picMk id="4" creationId="{F53BEDA8-02F7-93AD-83D1-84F82F5F6CF1}"/>
          </ac:picMkLst>
        </pc:picChg>
        <pc:picChg chg="mod">
          <ac:chgData name="Bich Ngoc" userId="c63113ba965ea038" providerId="LiveId" clId="{F5299C25-F8D9-4D36-90E3-1054743F8CEA}" dt="2026-06-30T01:21:09.623" v="357" actId="962"/>
          <ac:picMkLst>
            <pc:docMk/>
            <pc:sldMk cId="3875473262" sldId="286"/>
            <ac:picMk id="12" creationId="{1AE485F2-2030-C298-9F45-E6CE802A6273}"/>
          </ac:picMkLst>
        </pc:picChg>
      </pc:sldChg>
      <pc:sldChg chg="modSp mod">
        <pc:chgData name="Bich Ngoc" userId="c63113ba965ea038" providerId="LiveId" clId="{F5299C25-F8D9-4D36-90E3-1054743F8CEA}" dt="2026-06-30T01:22:10.666" v="483" actId="962"/>
        <pc:sldMkLst>
          <pc:docMk/>
          <pc:sldMk cId="3056664210" sldId="287"/>
        </pc:sldMkLst>
        <pc:picChg chg="mod">
          <ac:chgData name="Bich Ngoc" userId="c63113ba965ea038" providerId="LiveId" clId="{F5299C25-F8D9-4D36-90E3-1054743F8CEA}" dt="2026-06-30T01:22:10.666" v="483" actId="962"/>
          <ac:picMkLst>
            <pc:docMk/>
            <pc:sldMk cId="3056664210" sldId="287"/>
            <ac:picMk id="12" creationId="{A013BA71-7C2D-A617-CA69-F031186C90A1}"/>
          </ac:picMkLst>
        </pc:picChg>
      </pc:sldChg>
      <pc:sldChg chg="modSp mod">
        <pc:chgData name="Bich Ngoc" userId="c63113ba965ea038" providerId="LiveId" clId="{F5299C25-F8D9-4D36-90E3-1054743F8CEA}" dt="2026-06-30T01:29:09.840" v="487" actId="962"/>
        <pc:sldMkLst>
          <pc:docMk/>
          <pc:sldMk cId="2135317052" sldId="288"/>
        </pc:sldMkLst>
        <pc:picChg chg="mod">
          <ac:chgData name="Bich Ngoc" userId="c63113ba965ea038" providerId="LiveId" clId="{F5299C25-F8D9-4D36-90E3-1054743F8CEA}" dt="2026-06-30T01:29:09.840" v="487" actId="962"/>
          <ac:picMkLst>
            <pc:docMk/>
            <pc:sldMk cId="2135317052" sldId="288"/>
            <ac:picMk id="7" creationId="{23321262-F7A6-39BC-8A04-EA3A974B5249}"/>
          </ac:picMkLst>
        </pc:picChg>
      </pc:sldChg>
      <pc:sldChg chg="modSp mod">
        <pc:chgData name="Bich Ngoc" userId="c63113ba965ea038" providerId="LiveId" clId="{F5299C25-F8D9-4D36-90E3-1054743F8CEA}" dt="2026-06-30T01:29:59.976" v="583" actId="962"/>
        <pc:sldMkLst>
          <pc:docMk/>
          <pc:sldMk cId="1713826509" sldId="289"/>
        </pc:sldMkLst>
        <pc:picChg chg="mod">
          <ac:chgData name="Bich Ngoc" userId="c63113ba965ea038" providerId="LiveId" clId="{F5299C25-F8D9-4D36-90E3-1054743F8CEA}" dt="2026-06-30T01:29:59.976" v="583" actId="962"/>
          <ac:picMkLst>
            <pc:docMk/>
            <pc:sldMk cId="1713826509" sldId="289"/>
            <ac:picMk id="9" creationId="{5AFC44C3-C87C-AD5F-7A2F-7B1381527302}"/>
          </ac:picMkLst>
        </pc:picChg>
      </pc:sldChg>
      <pc:sldChg chg="modSp mod">
        <pc:chgData name="Bich Ngoc" userId="c63113ba965ea038" providerId="LiveId" clId="{F5299C25-F8D9-4D36-90E3-1054743F8CEA}" dt="2026-06-30T01:33:27.273" v="993" actId="962"/>
        <pc:sldMkLst>
          <pc:docMk/>
          <pc:sldMk cId="2828735593" sldId="290"/>
        </pc:sldMkLst>
        <pc:picChg chg="mod">
          <ac:chgData name="Bich Ngoc" userId="c63113ba965ea038" providerId="LiveId" clId="{F5299C25-F8D9-4D36-90E3-1054743F8CEA}" dt="2026-06-30T01:33:27.273" v="993" actId="962"/>
          <ac:picMkLst>
            <pc:docMk/>
            <pc:sldMk cId="2828735593" sldId="290"/>
            <ac:picMk id="8" creationId="{E3242F02-2B13-6E35-57CE-209B758B1B6B}"/>
          </ac:picMkLst>
        </pc:picChg>
      </pc:sldChg>
      <pc:sldChg chg="modSp mod">
        <pc:chgData name="Bich Ngoc" userId="c63113ba965ea038" providerId="LiveId" clId="{F5299C25-F8D9-4D36-90E3-1054743F8CEA}" dt="2026-06-30T01:38:29.895" v="1595" actId="962"/>
        <pc:sldMkLst>
          <pc:docMk/>
          <pc:sldMk cId="4181592029" sldId="291"/>
        </pc:sldMkLst>
        <pc:picChg chg="mod">
          <ac:chgData name="Bich Ngoc" userId="c63113ba965ea038" providerId="LiveId" clId="{F5299C25-F8D9-4D36-90E3-1054743F8CEA}" dt="2026-06-30T01:38:04.505" v="1565" actId="962"/>
          <ac:picMkLst>
            <pc:docMk/>
            <pc:sldMk cId="4181592029" sldId="291"/>
            <ac:picMk id="9" creationId="{0F02370A-8D1D-3B0F-8BA1-F89EF0C0E347}"/>
          </ac:picMkLst>
        </pc:picChg>
        <pc:picChg chg="mod">
          <ac:chgData name="Bich Ngoc" userId="c63113ba965ea038" providerId="LiveId" clId="{F5299C25-F8D9-4D36-90E3-1054743F8CEA}" dt="2026-06-30T01:38:29.895" v="1595" actId="962"/>
          <ac:picMkLst>
            <pc:docMk/>
            <pc:sldMk cId="4181592029" sldId="291"/>
            <ac:picMk id="12" creationId="{0EA8BCDC-AAFD-9BC1-2229-168CFF8E450A}"/>
          </ac:picMkLst>
        </pc:picChg>
      </pc:sldChg>
      <pc:sldChg chg="modSp mod">
        <pc:chgData name="Bich Ngoc" userId="c63113ba965ea038" providerId="LiveId" clId="{F5299C25-F8D9-4D36-90E3-1054743F8CEA}" dt="2026-06-30T01:33:49.104" v="997" actId="962"/>
        <pc:sldMkLst>
          <pc:docMk/>
          <pc:sldMk cId="859049524" sldId="292"/>
        </pc:sldMkLst>
        <pc:picChg chg="mod">
          <ac:chgData name="Bich Ngoc" userId="c63113ba965ea038" providerId="LiveId" clId="{F5299C25-F8D9-4D36-90E3-1054743F8CEA}" dt="2026-06-30T01:33:49.104" v="997" actId="962"/>
          <ac:picMkLst>
            <pc:docMk/>
            <pc:sldMk cId="859049524" sldId="292"/>
            <ac:picMk id="19" creationId="{B0F7CA3D-3FFB-D529-14A5-5090E949F3EC}"/>
          </ac:picMkLst>
        </pc:picChg>
      </pc:sldChg>
      <pc:sldChg chg="modSp mod">
        <pc:chgData name="Bich Ngoc" userId="c63113ba965ea038" providerId="LiveId" clId="{F5299C25-F8D9-4D36-90E3-1054743F8CEA}" dt="2026-06-30T01:30:39.036" v="643" actId="962"/>
        <pc:sldMkLst>
          <pc:docMk/>
          <pc:sldMk cId="720410327" sldId="293"/>
        </pc:sldMkLst>
        <pc:picChg chg="mod">
          <ac:chgData name="Bich Ngoc" userId="c63113ba965ea038" providerId="LiveId" clId="{F5299C25-F8D9-4D36-90E3-1054743F8CEA}" dt="2026-06-30T01:30:39.036" v="643" actId="962"/>
          <ac:picMkLst>
            <pc:docMk/>
            <pc:sldMk cId="720410327" sldId="293"/>
            <ac:picMk id="2" creationId="{F58AAFE5-1862-1A9D-614A-39A1EDB38AEF}"/>
          </ac:picMkLst>
        </pc:picChg>
      </pc:sldChg>
      <pc:sldChg chg="modSp mod">
        <pc:chgData name="Bich Ngoc" userId="c63113ba965ea038" providerId="LiveId" clId="{F5299C25-F8D9-4D36-90E3-1054743F8CEA}" dt="2026-06-30T01:31:14.650" v="729" actId="962"/>
        <pc:sldMkLst>
          <pc:docMk/>
          <pc:sldMk cId="3123856846" sldId="294"/>
        </pc:sldMkLst>
        <pc:picChg chg="mod">
          <ac:chgData name="Bich Ngoc" userId="c63113ba965ea038" providerId="LiveId" clId="{F5299C25-F8D9-4D36-90E3-1054743F8CEA}" dt="2026-06-30T01:31:14.650" v="729" actId="962"/>
          <ac:picMkLst>
            <pc:docMk/>
            <pc:sldMk cId="3123856846" sldId="294"/>
            <ac:picMk id="7" creationId="{4CE963C1-0C63-B9C1-5838-00B4EC026A52}"/>
          </ac:picMkLst>
        </pc:picChg>
      </pc:sldChg>
      <pc:sldChg chg="modSp mod">
        <pc:chgData name="Bich Ngoc" userId="c63113ba965ea038" providerId="LiveId" clId="{F5299C25-F8D9-4D36-90E3-1054743F8CEA}" dt="2026-06-30T01:32:58.616" v="971" actId="962"/>
        <pc:sldMkLst>
          <pc:docMk/>
          <pc:sldMk cId="3487766108" sldId="295"/>
        </pc:sldMkLst>
        <pc:picChg chg="mod">
          <ac:chgData name="Bich Ngoc" userId="c63113ba965ea038" providerId="LiveId" clId="{F5299C25-F8D9-4D36-90E3-1054743F8CEA}" dt="2026-06-30T01:32:58.616" v="971" actId="962"/>
          <ac:picMkLst>
            <pc:docMk/>
            <pc:sldMk cId="3487766108" sldId="295"/>
            <ac:picMk id="7" creationId="{F3DA2682-0D1A-DB90-F703-A6247E311B6B}"/>
          </ac:picMkLst>
        </pc:picChg>
      </pc:sldChg>
      <pc:sldChg chg="modSp mod">
        <pc:chgData name="Bich Ngoc" userId="c63113ba965ea038" providerId="LiveId" clId="{F5299C25-F8D9-4D36-90E3-1054743F8CEA}" dt="2026-06-30T01:17:11.039" v="153" actId="962"/>
        <pc:sldMkLst>
          <pc:docMk/>
          <pc:sldMk cId="3438775664" sldId="296"/>
        </pc:sldMkLst>
        <pc:picChg chg="mod">
          <ac:chgData name="Bich Ngoc" userId="c63113ba965ea038" providerId="LiveId" clId="{F5299C25-F8D9-4D36-90E3-1054743F8CEA}" dt="2026-06-30T01:16:40.087" v="133" actId="962"/>
          <ac:picMkLst>
            <pc:docMk/>
            <pc:sldMk cId="3438775664" sldId="296"/>
            <ac:picMk id="9" creationId="{7B4A7884-F361-C4D1-F628-A6728A6C08FB}"/>
          </ac:picMkLst>
        </pc:picChg>
        <pc:picChg chg="mod">
          <ac:chgData name="Bich Ngoc" userId="c63113ba965ea038" providerId="LiveId" clId="{F5299C25-F8D9-4D36-90E3-1054743F8CEA}" dt="2026-06-30T01:17:11.039" v="153" actId="962"/>
          <ac:picMkLst>
            <pc:docMk/>
            <pc:sldMk cId="3438775664" sldId="296"/>
            <ac:picMk id="12" creationId="{68DC345F-633E-AE43-B167-5D4FD84DEE47}"/>
          </ac:picMkLst>
        </pc:picChg>
      </pc:sldChg>
      <pc:sldChg chg="modSp mod">
        <pc:chgData name="Bich Ngoc" userId="c63113ba965ea038" providerId="LiveId" clId="{F5299C25-F8D9-4D36-90E3-1054743F8CEA}" dt="2026-06-30T01:32:51.913" v="969" actId="962"/>
        <pc:sldMkLst>
          <pc:docMk/>
          <pc:sldMk cId="3477764768" sldId="297"/>
        </pc:sldMkLst>
        <pc:picChg chg="mod">
          <ac:chgData name="Bich Ngoc" userId="c63113ba965ea038" providerId="LiveId" clId="{F5299C25-F8D9-4D36-90E3-1054743F8CEA}" dt="2026-06-30T01:32:51.913" v="969" actId="962"/>
          <ac:picMkLst>
            <pc:docMk/>
            <pc:sldMk cId="3477764768" sldId="297"/>
            <ac:picMk id="13" creationId="{87554E57-1544-E190-4D23-6614D4986CE4}"/>
          </ac:picMkLst>
        </pc:picChg>
      </pc:sldChg>
      <pc:sldChg chg="modSp mod">
        <pc:chgData name="Bich Ngoc" userId="c63113ba965ea038" providerId="LiveId" clId="{F5299C25-F8D9-4D36-90E3-1054743F8CEA}" dt="2026-06-30T01:34:12.696" v="1001" actId="962"/>
        <pc:sldMkLst>
          <pc:docMk/>
          <pc:sldMk cId="1440274650" sldId="300"/>
        </pc:sldMkLst>
        <pc:picChg chg="mod">
          <ac:chgData name="Bich Ngoc" userId="c63113ba965ea038" providerId="LiveId" clId="{F5299C25-F8D9-4D36-90E3-1054743F8CEA}" dt="2026-06-30T01:34:12.696" v="1001" actId="962"/>
          <ac:picMkLst>
            <pc:docMk/>
            <pc:sldMk cId="1440274650" sldId="300"/>
            <ac:picMk id="7" creationId="{8CA87E2C-637E-00FE-7806-FA980C8892C4}"/>
          </ac:picMkLst>
        </pc:picChg>
      </pc:sldChg>
      <pc:sldChg chg="modSp mod">
        <pc:chgData name="Bich Ngoc" userId="c63113ba965ea038" providerId="LiveId" clId="{F5299C25-F8D9-4D36-90E3-1054743F8CEA}" dt="2026-06-30T01:34:31.184" v="1009" actId="962"/>
        <pc:sldMkLst>
          <pc:docMk/>
          <pc:sldMk cId="172470775" sldId="301"/>
        </pc:sldMkLst>
        <pc:picChg chg="mod">
          <ac:chgData name="Bich Ngoc" userId="c63113ba965ea038" providerId="LiveId" clId="{F5299C25-F8D9-4D36-90E3-1054743F8CEA}" dt="2026-06-30T01:34:31.184" v="1009" actId="962"/>
          <ac:picMkLst>
            <pc:docMk/>
            <pc:sldMk cId="172470775" sldId="301"/>
            <ac:picMk id="3" creationId="{2877DC3E-792D-31AA-C197-9D5884CB9AFC}"/>
          </ac:picMkLst>
        </pc:picChg>
      </pc:sldChg>
      <pc:sldChg chg="modSp mod">
        <pc:chgData name="Bich Ngoc" userId="c63113ba965ea038" providerId="LiveId" clId="{F5299C25-F8D9-4D36-90E3-1054743F8CEA}" dt="2026-06-30T01:35:00.803" v="1075" actId="962"/>
        <pc:sldMkLst>
          <pc:docMk/>
          <pc:sldMk cId="1663390551" sldId="302"/>
        </pc:sldMkLst>
        <pc:picChg chg="mod">
          <ac:chgData name="Bich Ngoc" userId="c63113ba965ea038" providerId="LiveId" clId="{F5299C25-F8D9-4D36-90E3-1054743F8CEA}" dt="2026-06-30T01:35:00.803" v="1075" actId="962"/>
          <ac:picMkLst>
            <pc:docMk/>
            <pc:sldMk cId="1663390551" sldId="302"/>
            <ac:picMk id="7" creationId="{A3F825EE-4C15-738E-DDF5-DE04CCA555E6}"/>
          </ac:picMkLst>
        </pc:picChg>
      </pc:sldChg>
      <pc:sldChg chg="modSp mod">
        <pc:chgData name="Bich Ngoc" userId="c63113ba965ea038" providerId="LiveId" clId="{F5299C25-F8D9-4D36-90E3-1054743F8CEA}" dt="2026-06-30T01:35:37.208" v="1187" actId="962"/>
        <pc:sldMkLst>
          <pc:docMk/>
          <pc:sldMk cId="1643746579" sldId="305"/>
        </pc:sldMkLst>
        <pc:picChg chg="mod">
          <ac:chgData name="Bich Ngoc" userId="c63113ba965ea038" providerId="LiveId" clId="{F5299C25-F8D9-4D36-90E3-1054743F8CEA}" dt="2026-06-30T01:35:37.208" v="1187" actId="962"/>
          <ac:picMkLst>
            <pc:docMk/>
            <pc:sldMk cId="1643746579" sldId="305"/>
            <ac:picMk id="7" creationId="{F8A7550A-0D07-7287-7479-D4145FCFF64D}"/>
          </ac:picMkLst>
        </pc:picChg>
      </pc:sldChg>
      <pc:sldChg chg="modSp mod">
        <pc:chgData name="Bich Ngoc" userId="c63113ba965ea038" providerId="LiveId" clId="{F5299C25-F8D9-4D36-90E3-1054743F8CEA}" dt="2026-06-30T01:37:41.616" v="1541" actId="962"/>
        <pc:sldMkLst>
          <pc:docMk/>
          <pc:sldMk cId="2724938516" sldId="309"/>
        </pc:sldMkLst>
        <pc:spChg chg="mod">
          <ac:chgData name="Bich Ngoc" userId="c63113ba965ea038" providerId="LiveId" clId="{F5299C25-F8D9-4D36-90E3-1054743F8CEA}" dt="2026-06-30T01:36:46.690" v="1323" actId="1076"/>
          <ac:spMkLst>
            <pc:docMk/>
            <pc:sldMk cId="2724938516" sldId="309"/>
            <ac:spMk id="12" creationId="{163EFA35-5DE9-8140-8952-89F83489DE5B}"/>
          </ac:spMkLst>
        </pc:spChg>
        <pc:picChg chg="mod">
          <ac:chgData name="Bich Ngoc" userId="c63113ba965ea038" providerId="LiveId" clId="{F5299C25-F8D9-4D36-90E3-1054743F8CEA}" dt="2026-06-30T01:36:43.211" v="1321" actId="962"/>
          <ac:picMkLst>
            <pc:docMk/>
            <pc:sldMk cId="2724938516" sldId="309"/>
            <ac:picMk id="7" creationId="{A967D310-4442-10CD-7ABD-025A938F3DBD}"/>
          </ac:picMkLst>
        </pc:picChg>
        <pc:picChg chg="mod">
          <ac:chgData name="Bich Ngoc" userId="c63113ba965ea038" providerId="LiveId" clId="{F5299C25-F8D9-4D36-90E3-1054743F8CEA}" dt="2026-06-30T01:37:41.616" v="1541" actId="962"/>
          <ac:picMkLst>
            <pc:docMk/>
            <pc:sldMk cId="2724938516" sldId="309"/>
            <ac:picMk id="10" creationId="{914035E3-1041-193A-BCF2-79C040775E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4F87B-62A1-4E24-BE94-827E7A2AA5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421528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26941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73412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8019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79495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48636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0196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59149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945416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588899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30930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62377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ình ảnh logo của Sở Giáo dục Tiểu học và Trung học Massachusetts.">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3604437" y="20854"/>
            <a:ext cx="856526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1A4785"/>
                </a:solidFill>
                <a:effectLst/>
                <a:uLnTx/>
                <a:uFillTx/>
                <a:latin typeface="Calibri" panose="020F0502020204030204" pitchFamily="34" charset="0"/>
                <a:ea typeface="Open Sans Light" pitchFamily="2" charset="0"/>
                <a:cs typeface="Calibri" panose="020F0502020204030204" pitchFamily="34" charset="0"/>
              </a:rPr>
              <a:t>Hướng dẫn trợ giúp về Cổng thông tin gia đình</a:t>
            </a:r>
            <a:endParaRPr kumimoji="0" lang="en-US" sz="3200" b="0" i="0" u="none" strike="noStrike" kern="1200" cap="none" spc="0" normalizeH="0" baseline="0" noProof="0">
              <a:ln>
                <a:noFill/>
              </a:ln>
              <a:solidFill>
                <a:srgbClr val="1A4785"/>
              </a:solidFill>
              <a:effectLst/>
              <a:uLnTx/>
              <a:uFillTx/>
              <a:latin typeface="Calibri" panose="020F0502020204030204" pitchFamily="34" charset="0"/>
              <a:ea typeface="Open Sans Light" pitchFamily="2" charset="0"/>
              <a:cs typeface="Calibri" panose="020F0502020204030204" pitchFamily="34" charset="0"/>
            </a:endParaRP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Xem kết quả bài kiểm tra MCAS của học sinh trên Cổng thông tin gia đình MCAS. Hãy sử dụng dữ liệu này để theo dõi kết quả học tập của con quý vị theo từng năm. </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Truy cập </a:t>
            </a: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a:t>
            </a: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://mcasfamilyportal.emetric.</a:t>
            </a: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net</a:t>
            </a:r>
            <a:r>
              <a:rPr kumimoji="0" lang="en-US"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 </a:t>
            </a:r>
            <a:r>
              <a:rPr kumimoji="0" lang="vi-VN"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để xem Cổng thông tin gia đình MCAS trên máy tính để bàn hoặc thiết bị di động.</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vi-VN" sz="20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Chọn một mục bên dưới hoặc xem toàn bộ hướng dẫn này để tìm hiểu thêm.</a:t>
            </a:r>
            <a:endParaRPr kumimoji="0" lang="vi-VN" sz="2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TextBox 13" descr="Mục lục">
            <a:extLst>
              <a:ext uri="{FF2B5EF4-FFF2-40B4-BE49-F238E27FC236}">
                <a16:creationId xmlns:a16="http://schemas.microsoft.com/office/drawing/2014/main" id="{D078B993-93C1-4C92-A732-7816A6091837}"/>
              </a:ext>
              <a:ext uri="{C183D7F6-B498-43B3-948B-1728B52AA6E4}">
                <adec:decorative xmlns:adec="http://schemas.microsoft.com/office/drawing/2017/decorative" val="0"/>
              </a:ext>
            </a:extLst>
          </p:cNvPr>
          <p:cNvSpPr txBox="1"/>
          <p:nvPr/>
        </p:nvSpPr>
        <p:spPr>
          <a:xfrm>
            <a:off x="1037294" y="3599198"/>
            <a:ext cx="10316506" cy="3046988"/>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Bắt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đầu</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bằng</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tiếng</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Tây</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Ban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Nha</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Đặt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lại</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mật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khẩu</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 pos="4572000"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Thêm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học</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sinh</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Xóa</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học</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sinh</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Chọn</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học</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sinh</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kết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quả</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MCAS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lịch</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sử</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kiểm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tra</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kết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quả</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kiểm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tra</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kết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quả</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chi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tiết</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kết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quả</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MCAS-Alt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lịch</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sử</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kiểm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tra</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Xem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kết</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quả</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kiểm</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tra</a:t>
            </a:r>
            <a:endPar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61963" algn="l"/>
              </a:tabLst>
              <a:defRPr/>
            </a:pP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Tài</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nguyên</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dirty="0" err="1">
                <a:ln>
                  <a:noFill/>
                </a:ln>
                <a:solidFill>
                  <a:srgbClr val="1A4785"/>
                </a:solidFill>
                <a:effectLst/>
                <a:uLnTx/>
                <a:uFillTx/>
                <a:latin typeface="Calibri" panose="020F0502020204030204" pitchFamily="34" charset="0"/>
                <a:cs typeface="Calibri" panose="020F0502020204030204" pitchFamily="34" charset="0"/>
              </a:rPr>
              <a:t>bổ</a:t>
            </a:r>
            <a:r>
              <a:rPr kumimoji="0" lang="en-US" sz="2400" b="0" i="0" u="none" strike="noStrike" kern="1200" cap="none" spc="0" normalizeH="0" baseline="0" noProof="0" dirty="0">
                <a:ln>
                  <a:noFill/>
                </a:ln>
                <a:solidFill>
                  <a:srgbClr val="1A4785"/>
                </a:solidFill>
                <a:effectLst/>
                <a:uLnTx/>
                <a:uFillTx/>
                <a:latin typeface="Calibri" panose="020F0502020204030204" pitchFamily="34" charset="0"/>
                <a:cs typeface="Calibri" panose="020F0502020204030204" pitchFamily="34" charset="0"/>
              </a:rPr>
              <a:t> sung</a:t>
            </a:r>
          </a:p>
        </p:txBody>
      </p:sp>
      <p:sp>
        <p:nvSpPr>
          <p:cNvPr id="20" name="TextBox 1" descr="Bắt đầu ">
            <a:hlinkClick r:id="rId5" action="ppaction://hlinksldjump"/>
            <a:extLst>
              <a:ext uri="{FF2B5EF4-FFF2-40B4-BE49-F238E27FC236}">
                <a16:creationId xmlns:a16="http://schemas.microsoft.com/office/drawing/2014/main" id="{B6FDBC60-E1C3-321C-F3A9-0040282A67EE}"/>
              </a:ext>
            </a:extLst>
          </p:cNvPr>
          <p:cNvSpPr txBox="1"/>
          <p:nvPr/>
        </p:nvSpPr>
        <p:spPr>
          <a:xfrm>
            <a:off x="1016617" y="3617009"/>
            <a:ext cx="2271850" cy="369332"/>
          </a:xfrm>
          <a:prstGeom prst="rect">
            <a:avLst/>
          </a:prstGeom>
          <a:noFill/>
          <a:ln>
            <a:noFill/>
          </a:ln>
        </p:spPr>
        <p:txBody>
          <a:bodyPr wrap="square" rtlCol="0">
            <a:spAutoFit/>
          </a:bodyPr>
          <a:lstStyle/>
          <a:p>
            <a:r>
              <a:rPr lang="en-US"/>
              <a:t> </a:t>
            </a:r>
          </a:p>
        </p:txBody>
      </p:sp>
      <p:sp>
        <p:nvSpPr>
          <p:cNvPr id="21" name="TextBox 11" descr="Xem bằng tiếng Tây Ban Nha&#10;">
            <a:hlinkClick r:id="rId6" action="ppaction://hlinksldjump"/>
            <a:extLst>
              <a:ext uri="{FF2B5EF4-FFF2-40B4-BE49-F238E27FC236}">
                <a16:creationId xmlns:a16="http://schemas.microsoft.com/office/drawing/2014/main" id="{07684E3F-5D12-BB78-426B-101205C269A5}"/>
              </a:ext>
            </a:extLst>
          </p:cNvPr>
          <p:cNvSpPr txBox="1"/>
          <p:nvPr/>
        </p:nvSpPr>
        <p:spPr>
          <a:xfrm>
            <a:off x="1828651" y="3982118"/>
            <a:ext cx="3696690" cy="369332"/>
          </a:xfrm>
          <a:prstGeom prst="rect">
            <a:avLst/>
          </a:prstGeom>
          <a:noFill/>
          <a:ln>
            <a:noFill/>
          </a:ln>
        </p:spPr>
        <p:txBody>
          <a:bodyPr wrap="square" rtlCol="0">
            <a:spAutoFit/>
          </a:bodyPr>
          <a:lstStyle/>
          <a:p>
            <a:endParaRPr lang="en-US"/>
          </a:p>
        </p:txBody>
      </p:sp>
      <p:sp>
        <p:nvSpPr>
          <p:cNvPr id="22" name="TextBox 2" descr="Đặt lại mật khẩu&#10;">
            <a:hlinkClick r:id="rId7" action="ppaction://hlinksldjump"/>
            <a:extLst>
              <a:ext uri="{FF2B5EF4-FFF2-40B4-BE49-F238E27FC236}">
                <a16:creationId xmlns:a16="http://schemas.microsoft.com/office/drawing/2014/main" id="{E99026AA-5D5F-BE24-DAD3-E245C83D461C}"/>
              </a:ext>
            </a:extLst>
          </p:cNvPr>
          <p:cNvSpPr txBox="1"/>
          <p:nvPr/>
        </p:nvSpPr>
        <p:spPr>
          <a:xfrm>
            <a:off x="1814347" y="4367744"/>
            <a:ext cx="3835953" cy="369332"/>
          </a:xfrm>
          <a:prstGeom prst="rect">
            <a:avLst/>
          </a:prstGeom>
          <a:noFill/>
          <a:ln>
            <a:noFill/>
          </a:ln>
        </p:spPr>
        <p:txBody>
          <a:bodyPr wrap="square" rtlCol="0">
            <a:spAutoFit/>
          </a:bodyPr>
          <a:lstStyle/>
          <a:p>
            <a:endParaRPr lang="en-US"/>
          </a:p>
        </p:txBody>
      </p:sp>
      <p:sp>
        <p:nvSpPr>
          <p:cNvPr id="23" name="TextBox 8" descr="Chọn học sinh&#10;">
            <a:hlinkClick r:id="rId8" action="ppaction://hlinksldjump"/>
            <a:extLst>
              <a:ext uri="{FF2B5EF4-FFF2-40B4-BE49-F238E27FC236}">
                <a16:creationId xmlns:a16="http://schemas.microsoft.com/office/drawing/2014/main" id="{25AA60DE-BC9A-C111-5A28-B69B49815F2E}"/>
              </a:ext>
            </a:extLst>
          </p:cNvPr>
          <p:cNvSpPr txBox="1"/>
          <p:nvPr/>
        </p:nvSpPr>
        <p:spPr>
          <a:xfrm>
            <a:off x="1828651" y="5447198"/>
            <a:ext cx="2658881" cy="369332"/>
          </a:xfrm>
          <a:prstGeom prst="rect">
            <a:avLst/>
          </a:prstGeom>
          <a:noFill/>
          <a:ln>
            <a:noFill/>
          </a:ln>
        </p:spPr>
        <p:txBody>
          <a:bodyPr wrap="square" rtlCol="0">
            <a:spAutoFit/>
          </a:bodyPr>
          <a:lstStyle/>
          <a:p>
            <a:endParaRPr lang="en-US"/>
          </a:p>
        </p:txBody>
      </p:sp>
      <p:sp>
        <p:nvSpPr>
          <p:cNvPr id="24" name="TextBox 52" descr="Xem lịch sử kiểm tra&#10;">
            <a:hlinkClick r:id="rId9" action="ppaction://hlinksldjump"/>
            <a:extLst>
              <a:ext uri="{FF2B5EF4-FFF2-40B4-BE49-F238E27FC236}">
                <a16:creationId xmlns:a16="http://schemas.microsoft.com/office/drawing/2014/main" id="{7E7F9894-3AFA-613B-6A06-D2773485B195}"/>
              </a:ext>
            </a:extLst>
          </p:cNvPr>
          <p:cNvSpPr txBox="1"/>
          <p:nvPr/>
        </p:nvSpPr>
        <p:spPr>
          <a:xfrm>
            <a:off x="1787424" y="6229615"/>
            <a:ext cx="2832226" cy="369332"/>
          </a:xfrm>
          <a:prstGeom prst="rect">
            <a:avLst/>
          </a:prstGeom>
          <a:noFill/>
          <a:ln>
            <a:noFill/>
          </a:ln>
        </p:spPr>
        <p:txBody>
          <a:bodyPr wrap="square" rtlCol="0">
            <a:spAutoFit/>
          </a:bodyPr>
          <a:lstStyle/>
          <a:p>
            <a:endParaRPr lang="en-US"/>
          </a:p>
        </p:txBody>
      </p:sp>
      <p:sp>
        <p:nvSpPr>
          <p:cNvPr id="25" name="TextBox 53" descr="Xem kết quả kiểm tra&#10;">
            <a:hlinkClick r:id="rId10" action="ppaction://hlinksldjump"/>
            <a:extLst>
              <a:ext uri="{FF2B5EF4-FFF2-40B4-BE49-F238E27FC236}">
                <a16:creationId xmlns:a16="http://schemas.microsoft.com/office/drawing/2014/main" id="{079D2654-107C-080B-EFC5-B92DAE09978F}"/>
              </a:ext>
            </a:extLst>
          </p:cNvPr>
          <p:cNvSpPr txBox="1"/>
          <p:nvPr/>
        </p:nvSpPr>
        <p:spPr>
          <a:xfrm>
            <a:off x="6666660" y="4024502"/>
            <a:ext cx="3264338" cy="369332"/>
          </a:xfrm>
          <a:prstGeom prst="rect">
            <a:avLst/>
          </a:prstGeom>
          <a:noFill/>
          <a:ln>
            <a:noFill/>
          </a:ln>
        </p:spPr>
        <p:txBody>
          <a:bodyPr wrap="square" rtlCol="0">
            <a:spAutoFit/>
          </a:bodyPr>
          <a:lstStyle/>
          <a:p>
            <a:endParaRPr lang="en-US"/>
          </a:p>
        </p:txBody>
      </p:sp>
      <p:sp>
        <p:nvSpPr>
          <p:cNvPr id="26" name="TextBox 12" descr="Xem kết quả chi tiết">
            <a:hlinkClick r:id="rId11" action="ppaction://hlinksldjump"/>
            <a:extLst>
              <a:ext uri="{FF2B5EF4-FFF2-40B4-BE49-F238E27FC236}">
                <a16:creationId xmlns:a16="http://schemas.microsoft.com/office/drawing/2014/main" id="{1024B0BF-215E-FCF1-82A0-EC92CB6167E4}"/>
              </a:ext>
            </a:extLst>
          </p:cNvPr>
          <p:cNvSpPr txBox="1"/>
          <p:nvPr/>
        </p:nvSpPr>
        <p:spPr>
          <a:xfrm>
            <a:off x="7014489" y="4351450"/>
            <a:ext cx="3461197" cy="369332"/>
          </a:xfrm>
          <a:prstGeom prst="rect">
            <a:avLst/>
          </a:prstGeom>
          <a:noFill/>
          <a:ln>
            <a:noFill/>
          </a:ln>
        </p:spPr>
        <p:txBody>
          <a:bodyPr wrap="square" rtlCol="0">
            <a:spAutoFit/>
          </a:bodyPr>
          <a:lstStyle/>
          <a:p>
            <a:endParaRPr lang="en-US"/>
          </a:p>
        </p:txBody>
      </p:sp>
      <p:sp>
        <p:nvSpPr>
          <p:cNvPr id="27" name="TextBox 15" descr="Xem kết quả MCAS-Alt&#10;">
            <a:hlinkClick r:id="rId12" action="ppaction://hlinksldjump"/>
            <a:extLst>
              <a:ext uri="{FF2B5EF4-FFF2-40B4-BE49-F238E27FC236}">
                <a16:creationId xmlns:a16="http://schemas.microsoft.com/office/drawing/2014/main" id="{ECE68005-26A6-31A0-F08F-EE66720C56E9}"/>
              </a:ext>
            </a:extLst>
          </p:cNvPr>
          <p:cNvSpPr txBox="1"/>
          <p:nvPr/>
        </p:nvSpPr>
        <p:spPr>
          <a:xfrm>
            <a:off x="6096000" y="4743328"/>
            <a:ext cx="3735274" cy="369332"/>
          </a:xfrm>
          <a:prstGeom prst="rect">
            <a:avLst/>
          </a:prstGeom>
          <a:noFill/>
          <a:ln>
            <a:noFill/>
          </a:ln>
        </p:spPr>
        <p:txBody>
          <a:bodyPr wrap="square" rtlCol="0">
            <a:spAutoFit/>
          </a:bodyPr>
          <a:lstStyle/>
          <a:p>
            <a:endParaRPr lang="en-US"/>
          </a:p>
        </p:txBody>
      </p:sp>
      <p:sp>
        <p:nvSpPr>
          <p:cNvPr id="28" name="TextBox 16" descr="Xem lịch sử kiểm tra&#10;">
            <a:hlinkClick r:id="rId13" action="ppaction://hlinksldjump"/>
            <a:extLst>
              <a:ext uri="{FF2B5EF4-FFF2-40B4-BE49-F238E27FC236}">
                <a16:creationId xmlns:a16="http://schemas.microsoft.com/office/drawing/2014/main" id="{7E523420-E8FC-68C0-727B-C418F2B785AC}"/>
              </a:ext>
            </a:extLst>
          </p:cNvPr>
          <p:cNvSpPr txBox="1"/>
          <p:nvPr/>
        </p:nvSpPr>
        <p:spPr>
          <a:xfrm>
            <a:off x="6666660" y="5112660"/>
            <a:ext cx="3342148" cy="369332"/>
          </a:xfrm>
          <a:prstGeom prst="rect">
            <a:avLst/>
          </a:prstGeom>
          <a:noFill/>
          <a:ln>
            <a:noFill/>
          </a:ln>
        </p:spPr>
        <p:txBody>
          <a:bodyPr wrap="square" rtlCol="0">
            <a:spAutoFit/>
          </a:bodyPr>
          <a:lstStyle/>
          <a:p>
            <a:endParaRPr lang="en-US"/>
          </a:p>
        </p:txBody>
      </p:sp>
      <p:sp>
        <p:nvSpPr>
          <p:cNvPr id="29" name="TextBox 14" descr="Xem kết quả kiểm tra&#10;">
            <a:hlinkClick r:id="rId14" action="ppaction://hlinksldjump"/>
            <a:extLst>
              <a:ext uri="{FF2B5EF4-FFF2-40B4-BE49-F238E27FC236}">
                <a16:creationId xmlns:a16="http://schemas.microsoft.com/office/drawing/2014/main" id="{AF7097A6-5AD4-0808-23A7-2725D5B77E04}"/>
              </a:ext>
            </a:extLst>
          </p:cNvPr>
          <p:cNvSpPr txBox="1"/>
          <p:nvPr/>
        </p:nvSpPr>
        <p:spPr>
          <a:xfrm>
            <a:off x="6666660" y="5498912"/>
            <a:ext cx="3164614" cy="369332"/>
          </a:xfrm>
          <a:prstGeom prst="rect">
            <a:avLst/>
          </a:prstGeom>
          <a:noFill/>
          <a:ln>
            <a:noFill/>
          </a:ln>
        </p:spPr>
        <p:txBody>
          <a:bodyPr wrap="square" rtlCol="0">
            <a:spAutoFit/>
          </a:bodyPr>
          <a:lstStyle/>
          <a:p>
            <a:endParaRPr lang="en-US"/>
          </a:p>
        </p:txBody>
      </p:sp>
      <p:sp>
        <p:nvSpPr>
          <p:cNvPr id="30" name="TextBox 54" descr="Tài nguyên bổ sung&#10;">
            <a:hlinkClick r:id="rId15" action="ppaction://hlinksldjump"/>
            <a:extLst>
              <a:ext uri="{FF2B5EF4-FFF2-40B4-BE49-F238E27FC236}">
                <a16:creationId xmlns:a16="http://schemas.microsoft.com/office/drawing/2014/main" id="{61FC538A-4E60-C5F8-412C-F94047F92C66}"/>
              </a:ext>
            </a:extLst>
          </p:cNvPr>
          <p:cNvSpPr txBox="1"/>
          <p:nvPr/>
        </p:nvSpPr>
        <p:spPr>
          <a:xfrm>
            <a:off x="6194988" y="5869560"/>
            <a:ext cx="3480646" cy="369332"/>
          </a:xfrm>
          <a:prstGeom prst="rect">
            <a:avLst/>
          </a:prstGeom>
          <a:noFill/>
          <a:ln>
            <a:noFill/>
          </a:ln>
        </p:spPr>
        <p:txBody>
          <a:bodyPr wrap="square" rtlCol="0">
            <a:spAutoFit/>
          </a:bodyPr>
          <a:lstStyle/>
          <a:p>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vi-VN" sz="6600" dirty="0">
                <a:solidFill>
                  <a:srgbClr val="1A4785"/>
                </a:solidFill>
                <a:latin typeface="Calibri" panose="020F0502020204030204" pitchFamily="34" charset="0"/>
                <a:ea typeface="Open Sans Light" pitchFamily="2" charset="0"/>
                <a:cs typeface="Calibri" panose="020F0502020204030204" pitchFamily="34" charset="0"/>
              </a:rPr>
              <a:t>Xem kết quả MCAS</a:t>
            </a: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10</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vi-VN" sz="5300" dirty="0">
                <a:solidFill>
                  <a:srgbClr val="1A4785"/>
                </a:solidFill>
                <a:latin typeface="Calibri" panose="020F0502020204030204" pitchFamily="34" charset="0"/>
                <a:ea typeface="Open Sans Light" pitchFamily="2" charset="0"/>
                <a:cs typeface="Calibri" panose="020F0502020204030204" pitchFamily="34" charset="0"/>
              </a:rPr>
              <a:t>Xem lịch sử kiểm tra: MCAS</a:t>
            </a: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065" marR="508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Trang </a:t>
            </a:r>
            <a:r>
              <a:rPr lang="vi-VN" b="1" dirty="0" err="1">
                <a:solidFill>
                  <a:srgbClr val="FFFFFF"/>
                </a:solidFill>
                <a:latin typeface="Calibri" panose="020F0502020204030204" pitchFamily="34" charset="0"/>
                <a:cs typeface="Calibri" panose="020F0502020204030204" pitchFamily="34" charset="0"/>
              </a:rPr>
              <a:t>Test</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History</a:t>
            </a:r>
            <a:r>
              <a:rPr lang="vi-VN" b="1" dirty="0">
                <a:solidFill>
                  <a:srgbClr val="FFFFFF"/>
                </a:solidFill>
                <a:latin typeface="Calibri" panose="020F0502020204030204" pitchFamily="34" charset="0"/>
                <a:cs typeface="Calibri" panose="020F0502020204030204" pitchFamily="34" charset="0"/>
              </a:rPr>
              <a:t> </a:t>
            </a:r>
            <a:r>
              <a:rPr lang="vi-VN" dirty="0">
                <a:solidFill>
                  <a:srgbClr val="FFFFFF"/>
                </a:solidFill>
                <a:latin typeface="Calibri" panose="020F0502020204030204" pitchFamily="34" charset="0"/>
                <a:cs typeface="Calibri" panose="020F0502020204030204" pitchFamily="34" charset="0"/>
              </a:rPr>
              <a:t>(Lịch sử kiểm tra) cung cấp thông tin tổng quan về kết quả của học sinh</a:t>
            </a:r>
          </a:p>
          <a:p>
            <a:pPr algn="ctr">
              <a:lnSpc>
                <a:spcPct val="100000"/>
              </a:lnSpc>
            </a:pPr>
            <a:r>
              <a:rPr lang="vi-VN" dirty="0">
                <a:solidFill>
                  <a:srgbClr val="FFFFFF"/>
                </a:solidFill>
                <a:latin typeface="Calibri" panose="020F0502020204030204" pitchFamily="34" charset="0"/>
                <a:cs typeface="Calibri" panose="020F0502020204030204" pitchFamily="34" charset="0"/>
              </a:rPr>
              <a:t>trong năm học đó.</a:t>
            </a:r>
          </a:p>
        </p:txBody>
      </p:sp>
      <p:pic>
        <p:nvPicPr>
          <p:cNvPr id="7" name="Picture 6" descr="Ảnh chụp màn hình lịch sử bài kiểm tra của một học sinh mẫu trong năm học đã chọn.">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1693026" cy="415498"/>
          </a:xfrm>
          <a:prstGeom prst="rect">
            <a:avLst/>
          </a:prstGeom>
          <a:noFill/>
          <a:ln>
            <a:noFill/>
          </a:ln>
        </p:spPr>
        <p:txBody>
          <a:bodyPr wrap="square" rtlCol="0">
            <a:spAutoFit/>
          </a:bodyPr>
          <a:lstStyle/>
          <a:p>
            <a:r>
              <a:rPr lang="vi-VN" sz="1050" dirty="0">
                <a:latin typeface="Calibri" panose="020F0502020204030204" pitchFamily="34" charset="0"/>
                <a:cs typeface="Calibri" panose="020F0502020204030204" pitchFamily="34" charset="0"/>
              </a:rPr>
              <a:t>Sở Giáo Dục Tiểu Học và Trung Học</a:t>
            </a: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2" y="1865052"/>
            <a:ext cx="889928" cy="215444"/>
          </a:xfrm>
          <a:prstGeom prst="rect">
            <a:avLst/>
          </a:prstGeom>
          <a:solidFill>
            <a:srgbClr val="EFEFE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Đổi Học Sinh</a:t>
            </a: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060315"/>
            <a:ext cx="2169759" cy="1761158"/>
          </a:xfrm>
          <a:prstGeom prst="wedgeRoundRectCallout">
            <a:avLst>
              <a:gd name="adj1" fmla="val -290634"/>
              <a:gd name="adj2" fmla="val -286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12446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Để chuyển đổi giữa các học sinh, hãy chọn Nút </a:t>
            </a:r>
            <a:r>
              <a:rPr lang="vi-VN" b="1" dirty="0" err="1">
                <a:solidFill>
                  <a:srgbClr val="FFFFFF"/>
                </a:solidFill>
                <a:latin typeface="Calibri" panose="020F0502020204030204" pitchFamily="34" charset="0"/>
                <a:cs typeface="Calibri" panose="020F0502020204030204" pitchFamily="34" charset="0"/>
              </a:rPr>
              <a:t>Switch</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Student</a:t>
            </a:r>
            <a:r>
              <a:rPr lang="vi-VN" b="1" dirty="0">
                <a:solidFill>
                  <a:srgbClr val="FFFFFF"/>
                </a:solidFill>
                <a:latin typeface="Calibri" panose="020F0502020204030204" pitchFamily="34" charset="0"/>
                <a:cs typeface="Calibri" panose="020F0502020204030204" pitchFamily="34" charset="0"/>
              </a:rPr>
              <a:t> </a:t>
            </a:r>
            <a:r>
              <a:rPr lang="vi-VN" dirty="0">
                <a:solidFill>
                  <a:srgbClr val="FFFFFF"/>
                </a:solidFill>
                <a:latin typeface="Calibri" panose="020F0502020204030204" pitchFamily="34" charset="0"/>
                <a:cs typeface="Calibri" panose="020F0502020204030204" pitchFamily="34" charset="0"/>
              </a:rPr>
              <a:t>(Chuyển đổi học sinh).</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r>
              <a:rPr lang="vi-VN" sz="1000" dirty="0">
                <a:solidFill>
                  <a:schemeClr val="bg2">
                    <a:lumMod val="25000"/>
                  </a:schemeClr>
                </a:solidFill>
                <a:latin typeface="Calibri" panose="020F0502020204030204" pitchFamily="34" charset="0"/>
                <a:cs typeface="Calibri" panose="020F0502020204030204" pitchFamily="34" charset="0"/>
              </a:rPr>
              <a:t>Bản tóm tắt kết quả bài kiểm tra cho phép quý vị xem điểm số bài kiểm tra của học sinh ở từng môn học một cách nhanh chóng. Quý vị cũng có thể xem lại lịch sử kiểm tra của học sinh trong những năm khác nhau để xem học sinh tiến bộ như thế nào. Để tìm hiểu thêm về một bài kiểm tra cụ thể, vui lòng nhấp vào bài kiểm tra đó.</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430887"/>
          </a:xfrm>
          <a:prstGeom prst="rect">
            <a:avLst/>
          </a:prstGeom>
          <a:solidFill>
            <a:srgbClr val="F9F9F9"/>
          </a:solidFill>
          <a:ln>
            <a:noFill/>
          </a:ln>
        </p:spPr>
        <p:txBody>
          <a:bodyPr wrap="square" rtlCol="0">
            <a:spAutoFit/>
          </a:bodyPr>
          <a:lstStyle/>
          <a:p>
            <a:r>
              <a:rPr lang="vi-VN" sz="1000" dirty="0">
                <a:solidFill>
                  <a:schemeClr val="bg2">
                    <a:lumMod val="25000"/>
                  </a:schemeClr>
                </a:solidFill>
                <a:latin typeface="Calibri" panose="020F0502020204030204" pitchFamily="34" charset="0"/>
                <a:cs typeface="Calibri" panose="020F0502020204030204" pitchFamily="34" charset="0"/>
              </a:rPr>
              <a:t>Lịch Sử Kiểm Tra của Học Sinh</a:t>
            </a:r>
          </a:p>
          <a:p>
            <a:r>
              <a:rPr lang="vi-VN" sz="1200" b="1" dirty="0">
                <a:solidFill>
                  <a:schemeClr val="bg2">
                    <a:lumMod val="25000"/>
                  </a:schemeClr>
                </a:solidFill>
                <a:latin typeface="Calibri" panose="020F0502020204030204" pitchFamily="34" charset="0"/>
                <a:cs typeface="Calibri" panose="020F0502020204030204" pitchFamily="34" charset="0"/>
              </a:rPr>
              <a:t>Học sinh mẫu</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vi-VN" sz="1000">
                <a:solidFill>
                  <a:schemeClr val="bg2">
                    <a:lumMod val="25000"/>
                  </a:schemeClr>
                </a:solidFill>
                <a:latin typeface="Calibri" panose="020F0502020204030204" pitchFamily="34" charset="0"/>
                <a:cs typeface="Calibri" panose="020F050202020403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230832"/>
          </a:xfrm>
          <a:prstGeom prst="rect">
            <a:avLst/>
          </a:prstGeom>
          <a:solidFill>
            <a:srgbClr val="FFFFFF"/>
          </a:solidFill>
          <a:ln>
            <a:noFill/>
          </a:ln>
        </p:spPr>
        <p:txBody>
          <a:bodyPr wrap="square" rtlCol="0">
            <a:spAutoFit/>
          </a:bodyPr>
          <a:lstStyle/>
          <a:p>
            <a:r>
              <a:rPr lang="vi-VN" sz="900" b="1">
                <a:solidFill>
                  <a:schemeClr val="bg2">
                    <a:lumMod val="50000"/>
                  </a:schemeClr>
                </a:solidFill>
                <a:latin typeface="Calibri" panose="020F0502020204030204" pitchFamily="34" charset="0"/>
                <a:cs typeface="Calibri" panose="020F0502020204030204" pitchFamily="34" charset="0"/>
              </a:rPr>
              <a:t>Năm học</a:t>
            </a: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254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Sử dụng </a:t>
            </a:r>
            <a:r>
              <a:rPr lang="vi-VN" dirty="0" err="1">
                <a:solidFill>
                  <a:srgbClr val="FFFFFF"/>
                </a:solidFill>
                <a:latin typeface="Calibri" panose="020F0502020204030204" pitchFamily="34" charset="0"/>
                <a:cs typeface="Calibri" panose="020F0502020204030204" pitchFamily="34" charset="0"/>
              </a:rPr>
              <a:t>menu</a:t>
            </a:r>
            <a:r>
              <a:rPr lang="vi-VN" dirty="0">
                <a:solidFill>
                  <a:srgbClr val="FFFFFF"/>
                </a:solidFill>
                <a:latin typeface="Calibri" panose="020F0502020204030204" pitchFamily="34" charset="0"/>
                <a:cs typeface="Calibri" panose="020F0502020204030204" pitchFamily="34" charset="0"/>
              </a:rPr>
              <a:t> thả xuống </a:t>
            </a:r>
            <a:r>
              <a:rPr lang="vi-VN" b="1" dirty="0" err="1">
                <a:solidFill>
                  <a:srgbClr val="FFFFFF"/>
                </a:solidFill>
                <a:latin typeface="Calibri" panose="020F0502020204030204" pitchFamily="34" charset="0"/>
                <a:cs typeface="Calibri" panose="020F0502020204030204" pitchFamily="34" charset="0"/>
              </a:rPr>
              <a:t>School</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Year</a:t>
            </a:r>
            <a:r>
              <a:rPr lang="vi-VN" b="1" dirty="0">
                <a:solidFill>
                  <a:srgbClr val="FFFFFF"/>
                </a:solidFill>
                <a:latin typeface="Calibri" panose="020F0502020204030204" pitchFamily="34" charset="0"/>
                <a:cs typeface="Calibri" panose="020F0502020204030204" pitchFamily="34" charset="0"/>
              </a:rPr>
              <a:t> </a:t>
            </a:r>
            <a:r>
              <a:rPr lang="vi-VN" dirty="0">
                <a:solidFill>
                  <a:srgbClr val="FFFFFF"/>
                </a:solidFill>
                <a:latin typeface="Calibri" panose="020F0502020204030204" pitchFamily="34" charset="0"/>
                <a:cs typeface="Calibri" panose="020F0502020204030204" pitchFamily="34" charset="0"/>
              </a:rPr>
              <a:t>(Năm học) để xem dữ liệu từ những năm trước, nếu có.</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vi-VN" sz="1000" b="1">
                <a:solidFill>
                  <a:schemeClr val="bg2">
                    <a:lumMod val="50000"/>
                  </a:schemeClr>
                </a:solidFill>
                <a:latin typeface="Calibri" panose="020F0502020204030204" pitchFamily="34" charset="0"/>
                <a:cs typeface="Calibri" panose="020F0502020204030204" pitchFamily="34" charset="0"/>
              </a:rPr>
              <a:t>Điểm Số Quy Đổi / Cấp Độ Thành Tích</a:t>
            </a: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210313" cy="492443"/>
          </a:xfrm>
          <a:prstGeom prst="rect">
            <a:avLst/>
          </a:prstGeom>
          <a:solidFill>
            <a:srgbClr val="FDFDFD"/>
          </a:solidFill>
          <a:ln>
            <a:noFill/>
          </a:ln>
        </p:spPr>
        <p:txBody>
          <a:bodyPr wrap="square" rtlCol="0">
            <a:spAutoFit/>
          </a:bodyPr>
          <a:lstStyle/>
          <a:p>
            <a:r>
              <a:rPr lang="vi-VN" sz="1600" b="1">
                <a:solidFill>
                  <a:srgbClr val="22608F"/>
                </a:solidFill>
                <a:latin typeface="Calibri" panose="020F0502020204030204" pitchFamily="34" charset="0"/>
                <a:cs typeface="Calibri" panose="020F0502020204030204" pitchFamily="34" charset="0"/>
              </a:rPr>
              <a:t>Ngữ văn Anh Lớp 4</a:t>
            </a:r>
          </a:p>
          <a:p>
            <a:r>
              <a:rPr lang="vi-VN" sz="1000">
                <a:solidFill>
                  <a:schemeClr val="bg2">
                    <a:lumMod val="25000"/>
                  </a:schemeClr>
                </a:solidFill>
                <a:latin typeface="Calibri" panose="020F0502020204030204" pitchFamily="34" charset="0"/>
                <a:cs typeface="Calibri" panose="020F0502020204030204" pitchFamily="34" charset="0"/>
              </a:rPr>
              <a:t>MCAS Học kỳ mùa xuân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8128000" y="4612748"/>
            <a:ext cx="1406318" cy="246221"/>
          </a:xfrm>
          <a:prstGeom prst="rect">
            <a:avLst/>
          </a:prstGeom>
          <a:solidFill>
            <a:srgbClr val="F9F9F9"/>
          </a:solidFill>
          <a:ln>
            <a:noFill/>
          </a:ln>
        </p:spPr>
        <p:txBody>
          <a:bodyPr wrap="square" rtlCol="0">
            <a:spAutoFit/>
          </a:bodyPr>
          <a:lstStyle/>
          <a:p>
            <a:pPr algn="r"/>
            <a:r>
              <a:rPr lang="vi-VN" sz="1000">
                <a:solidFill>
                  <a:schemeClr val="bg2">
                    <a:lumMod val="25000"/>
                  </a:schemeClr>
                </a:solidFill>
                <a:latin typeface="Calibri" panose="020F0502020204030204" pitchFamily="34" charset="0"/>
                <a:cs typeface="Calibri" panose="020F0502020204030204" pitchFamily="34" charset="0"/>
              </a:rPr>
              <a:t>Đáp ứng kỳ vọng</a:t>
            </a: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1253767"/>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Để biết thêm thông tin chi tiết, hãy chọn một bài kiểm tra.</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vi-VN" sz="1600" b="1">
                <a:solidFill>
                  <a:srgbClr val="22608F"/>
                </a:solidFill>
                <a:latin typeface="Calibri" panose="020F0502020204030204" pitchFamily="34" charset="0"/>
                <a:cs typeface="Calibri" panose="020F0502020204030204" pitchFamily="34" charset="0"/>
              </a:rPr>
              <a:t>Toán Lớp 4</a:t>
            </a:r>
          </a:p>
          <a:p>
            <a:r>
              <a:rPr lang="vi-VN" sz="1000">
                <a:solidFill>
                  <a:schemeClr val="bg2">
                    <a:lumMod val="25000"/>
                  </a:schemeClr>
                </a:solidFill>
                <a:latin typeface="Calibri" panose="020F0502020204030204" pitchFamily="34" charset="0"/>
                <a:cs typeface="Calibri" panose="020F0502020204030204" pitchFamily="34" charset="0"/>
              </a:rPr>
              <a:t>MCAS Học kỳ mùa xuân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8128000" y="5231513"/>
            <a:ext cx="1406318" cy="246221"/>
          </a:xfrm>
          <a:prstGeom prst="rect">
            <a:avLst/>
          </a:prstGeom>
          <a:solidFill>
            <a:srgbClr val="F9F9F9"/>
          </a:solidFill>
          <a:ln>
            <a:noFill/>
          </a:ln>
        </p:spPr>
        <p:txBody>
          <a:bodyPr wrap="square" rtlCol="0">
            <a:spAutoFit/>
          </a:bodyPr>
          <a:lstStyle/>
          <a:p>
            <a:pPr algn="r"/>
            <a:r>
              <a:rPr lang="vi-VN" sz="1000">
                <a:solidFill>
                  <a:schemeClr val="bg2">
                    <a:lumMod val="25000"/>
                  </a:schemeClr>
                </a:solidFill>
                <a:latin typeface="Calibri" panose="020F0502020204030204" pitchFamily="34" charset="0"/>
                <a:cs typeface="Calibri" panose="020F0502020204030204" pitchFamily="34" charset="0"/>
              </a:rPr>
              <a:t>Đáp ứng kỳ vọng</a:t>
            </a:r>
          </a:p>
        </p:txBody>
      </p:sp>
      <p:sp>
        <p:nvSpPr>
          <p:cNvPr id="2" name="TextBox 1">
            <a:extLst>
              <a:ext uri="{FF2B5EF4-FFF2-40B4-BE49-F238E27FC236}">
                <a16:creationId xmlns:a16="http://schemas.microsoft.com/office/drawing/2014/main" id="{CFE25EA1-03E9-789C-C17B-DF9D5A68ACCC}"/>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vi-VN" sz="1000" b="1">
                <a:solidFill>
                  <a:srgbClr val="22608F"/>
                </a:solidFill>
                <a:latin typeface="Calibri" panose="020F0502020204030204" pitchFamily="34" charset="0"/>
                <a:cs typeface="Calibri" panose="020F0502020204030204" pitchFamily="34" charset="0"/>
              </a:rPr>
              <a:t>En Español</a:t>
            </a: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11</a:t>
            </a:fld>
            <a:endParaRPr lang="en-US" sz="2800">
              <a:solidFill>
                <a:srgbClr val="1A4785"/>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kết quả kiểm tra: MCAS</a:t>
            </a:r>
          </a:p>
        </p:txBody>
      </p:sp>
      <p:pic>
        <p:nvPicPr>
          <p:cNvPr id="9" name="Picture 8" descr="Ảnh chụp màn hình kết quả bài kiểm tra của học sinh mẫu được chọn. Trong ảnh chụp màn hình này, kết quả hiển thị là của môn Ngữ văn Anh.">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531200"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338554"/>
          </a:xfrm>
          <a:prstGeom prst="rect">
            <a:avLst/>
          </a:prstGeom>
          <a:no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Lịch Sử Kiểm Tra</a:t>
            </a: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338554"/>
          </a:xfrm>
          <a:prstGeom prst="rect">
            <a:avLst/>
          </a:prstGeom>
          <a:solidFill>
            <a:srgbClr val="F9F9F9"/>
          </a:solidFill>
          <a:ln>
            <a:noFill/>
          </a:ln>
        </p:spPr>
        <p:txBody>
          <a:bodyPr wrap="square" rtlCol="0">
            <a:spAutoFit/>
          </a:bodyPr>
          <a:lstStyle/>
          <a:p>
            <a:r>
              <a:rPr lang="vi-VN" sz="800" b="1" u="sng">
                <a:solidFill>
                  <a:schemeClr val="bg2">
                    <a:lumMod val="25000"/>
                  </a:schemeClr>
                </a:solidFill>
                <a:latin typeface="Calibri" panose="020F0502020204030204" pitchFamily="34" charset="0"/>
                <a:cs typeface="Calibri" panose="020F0502020204030204" pitchFamily="34" charset="0"/>
              </a:rPr>
              <a:t>Kết Quả Kiểm Tra</a:t>
            </a: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541167"/>
            <a:ext cx="2524141" cy="2810351"/>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vi-VN">
                <a:solidFill>
                  <a:schemeClr val="bg1"/>
                </a:solidFill>
                <a:latin typeface="Calibri" panose="020F0502020204030204" pitchFamily="34" charset="0"/>
                <a:cs typeface="Calibri" panose="020F0502020204030204" pitchFamily="34" charset="0"/>
              </a:rPr>
              <a:t>Tab </a:t>
            </a:r>
            <a:r>
              <a:rPr lang="vi-VN" b="1">
                <a:solidFill>
                  <a:schemeClr val="bg1"/>
                </a:solidFill>
                <a:latin typeface="Calibri" panose="020F0502020204030204" pitchFamily="34" charset="0"/>
                <a:cs typeface="Calibri" panose="020F0502020204030204" pitchFamily="34" charset="0"/>
              </a:rPr>
              <a:t>Test Results </a:t>
            </a:r>
            <a:r>
              <a:rPr lang="vi-VN">
                <a:solidFill>
                  <a:schemeClr val="bg1"/>
                </a:solidFill>
                <a:latin typeface="Calibri" panose="020F0502020204030204" pitchFamily="34" charset="0"/>
                <a:cs typeface="Calibri" panose="020F0502020204030204" pitchFamily="34" charset="0"/>
              </a:rPr>
              <a:t>(Kết quả kiểm tra) hiển thị mức độ thành tích và điểm số của con quý vị. Xem toàn bộ báo cáo để biết thêm thông tin về kết quả học tập của con quý vị.</a:t>
            </a: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Kết Quả Chi Tiết</a:t>
            </a: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Tài Liệu Tham Khảo</a:t>
            </a: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2298744" cy="230832"/>
          </a:xfrm>
          <a:prstGeom prst="rect">
            <a:avLst/>
          </a:prstGeom>
          <a:noFill/>
          <a:ln>
            <a:noFill/>
          </a:ln>
        </p:spPr>
        <p:txBody>
          <a:bodyPr wrap="square" rtlCol="0">
            <a:spAutoFit/>
          </a:bodyPr>
          <a:lstStyle/>
          <a:p>
            <a:r>
              <a:rPr lang="vi-VN" sz="900" b="1" dirty="0">
                <a:solidFill>
                  <a:schemeClr val="bg2">
                    <a:lumMod val="25000"/>
                  </a:schemeClr>
                </a:solidFill>
                <a:latin typeface="Calibri" panose="020F0502020204030204" pitchFamily="34" charset="0"/>
                <a:cs typeface="Calibri" panose="020F0502020204030204" pitchFamily="34" charset="0"/>
              </a:rPr>
              <a:t>Tên Học Sinh: </a:t>
            </a:r>
            <a:r>
              <a:rPr lang="vi-VN" sz="900" dirty="0">
                <a:solidFill>
                  <a:schemeClr val="bg2">
                    <a:lumMod val="25000"/>
                  </a:schemeClr>
                </a:solidFill>
                <a:latin typeface="Calibri" panose="020F0502020204030204" pitchFamily="34" charset="0"/>
                <a:cs typeface="Calibri" panose="020F0502020204030204" pitchFamily="34" charset="0"/>
              </a:rPr>
              <a:t>Học sinh, Mẫu thử</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vi-VN" sz="900" b="1" dirty="0">
                <a:solidFill>
                  <a:schemeClr val="bg2">
                    <a:lumMod val="25000"/>
                  </a:schemeClr>
                </a:solidFill>
                <a:latin typeface="Calibri" panose="020F0502020204030204" pitchFamily="34" charset="0"/>
                <a:cs typeface="Calibri" panose="020F0502020204030204" pitchFamily="34" charset="0"/>
              </a:rPr>
              <a:t>Khu học chánh: </a:t>
            </a:r>
            <a:r>
              <a:rPr lang="vi-VN" sz="900" dirty="0">
                <a:solidFill>
                  <a:schemeClr val="bg2">
                    <a:lumMod val="25000"/>
                  </a:schemeClr>
                </a:solidFill>
                <a:latin typeface="Calibri" panose="020F0502020204030204" pitchFamily="34" charset="0"/>
                <a:cs typeface="Calibri" panose="020F0502020204030204" pitchFamily="34" charset="0"/>
              </a:rPr>
              <a:t>Cyber Valley</a:t>
            </a:r>
          </a:p>
          <a:p>
            <a:r>
              <a:rPr lang="vi-VN" sz="900" b="1" dirty="0">
                <a:solidFill>
                  <a:schemeClr val="bg2">
                    <a:lumMod val="25000"/>
                  </a:schemeClr>
                </a:solidFill>
                <a:latin typeface="Calibri" panose="020F0502020204030204" pitchFamily="34" charset="0"/>
                <a:cs typeface="Calibri" panose="020F0502020204030204" pitchFamily="34" charset="0"/>
              </a:rPr>
              <a:t>Trường: </a:t>
            </a:r>
            <a:r>
              <a:rPr lang="vi-VN" sz="900" dirty="0">
                <a:solidFill>
                  <a:schemeClr val="bg2">
                    <a:lumMod val="25000"/>
                  </a:schemeClr>
                </a:solidFill>
                <a:latin typeface="Calibri" panose="020F0502020204030204" pitchFamily="34" charset="0"/>
                <a:cs typeface="Calibri" panose="020F0502020204030204" pitchFamily="34" charset="0"/>
              </a:rPr>
              <a:t>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vi-VN" sz="900" b="1" dirty="0">
                <a:solidFill>
                  <a:schemeClr val="bg2">
                    <a:lumMod val="25000"/>
                  </a:schemeClr>
                </a:solidFill>
                <a:latin typeface="Calibri" panose="020F0502020204030204" pitchFamily="34" charset="0"/>
                <a:cs typeface="Calibri" panose="020F0502020204030204" pitchFamily="34" charset="0"/>
              </a:rPr>
              <a:t>Điểm của Học Sinh: </a:t>
            </a:r>
            <a:r>
              <a:rPr lang="vi-VN" sz="900" dirty="0">
                <a:solidFill>
                  <a:schemeClr val="bg2">
                    <a:lumMod val="25000"/>
                  </a:schemeClr>
                </a:solidFill>
                <a:latin typeface="Calibri" panose="020F0502020204030204" pitchFamily="34" charset="0"/>
                <a:cs typeface="Calibri" panose="020F0502020204030204" pitchFamily="34" charset="0"/>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rtlCol="0">
            <a:spAutoFit/>
          </a:bodyPr>
          <a:lstStyle/>
          <a:p>
            <a:pPr algn="r"/>
            <a:r>
              <a:rPr lang="vi-VN" sz="900" b="1" dirty="0">
                <a:solidFill>
                  <a:schemeClr val="bg2">
                    <a:lumMod val="25000"/>
                  </a:schemeClr>
                </a:solidFill>
                <a:latin typeface="Calibri" panose="020F0502020204030204" pitchFamily="34" charset="0"/>
                <a:cs typeface="Calibri" panose="020F0502020204030204" pitchFamily="34" charset="0"/>
              </a:rPr>
              <a:t>SASID: </a:t>
            </a:r>
            <a:r>
              <a:rPr lang="vi-VN" sz="900" dirty="0">
                <a:solidFill>
                  <a:schemeClr val="bg2">
                    <a:lumMod val="25000"/>
                  </a:schemeClr>
                </a:solidFill>
                <a:latin typeface="Calibri" panose="020F0502020204030204" pitchFamily="34" charset="0"/>
                <a:cs typeface="Calibri" panose="020F0502020204030204" pitchFamily="34" charset="0"/>
              </a:rPr>
              <a:t>9058143501</a:t>
            </a:r>
          </a:p>
          <a:p>
            <a:pPr algn="r"/>
            <a:r>
              <a:rPr lang="vi-VN" sz="900" b="1" dirty="0">
                <a:solidFill>
                  <a:schemeClr val="bg2">
                    <a:lumMod val="25000"/>
                  </a:schemeClr>
                </a:solidFill>
                <a:latin typeface="Calibri" panose="020F0502020204030204" pitchFamily="34" charset="0"/>
                <a:cs typeface="Calibri" panose="020F0502020204030204" pitchFamily="34" charset="0"/>
              </a:rPr>
              <a:t>Ngày sinh: </a:t>
            </a:r>
            <a:r>
              <a:rPr lang="vi-VN" sz="900" dirty="0">
                <a:solidFill>
                  <a:schemeClr val="bg2">
                    <a:lumMod val="25000"/>
                  </a:schemeClr>
                </a:solidFill>
                <a:latin typeface="Calibri" panose="020F0502020204030204" pitchFamily="34" charset="0"/>
                <a:cs typeface="Calibri" panose="020F0502020204030204" pitchFamily="34" charset="0"/>
              </a:rPr>
              <a:t>18/12/2013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rtlCol="0">
            <a:spAutoFit/>
          </a:bodyPr>
          <a:lstStyle/>
          <a:p>
            <a:r>
              <a:rPr lang="vi-VN" sz="1100">
                <a:solidFill>
                  <a:schemeClr val="bg1"/>
                </a:solidFill>
                <a:latin typeface="Calibri" panose="020F0502020204030204" pitchFamily="34" charset="0"/>
                <a:cs typeface="Calibri" panose="020F0502020204030204" pitchFamily="34" charset="0"/>
              </a:rPr>
              <a:t>Ngữ văn Anh - Học kỳ mùa xuân2025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131627"/>
          </a:xfrm>
          <a:prstGeom prst="rect">
            <a:avLst/>
          </a:prstGeom>
          <a:solidFill>
            <a:srgbClr val="F9F9F9"/>
          </a:solidFill>
          <a:ln>
            <a:noFill/>
          </a:ln>
        </p:spPr>
        <p:txBody>
          <a:bodyPr wrap="square" rtlCol="0">
            <a:spAutoFit/>
          </a:bodyPr>
          <a:lstStyle/>
          <a:p>
            <a:r>
              <a:rPr lang="vi-VN" sz="900" dirty="0">
                <a:solidFill>
                  <a:schemeClr val="bg2">
                    <a:lumMod val="25000"/>
                  </a:schemeClr>
                </a:solidFill>
                <a:latin typeface="Calibri" panose="020F0502020204030204" pitchFamily="34" charset="0"/>
                <a:cs typeface="Calibri" panose="020F0502020204030204" pitchFamily="34" charset="0"/>
              </a:rPr>
              <a:t>Báo cáo này cung cấp kết quả bài kiểm tra Hệ Thống Đánh Giá Toàn Diện </a:t>
            </a:r>
            <a:r>
              <a:rPr lang="vi-VN" sz="900" dirty="0" err="1">
                <a:solidFill>
                  <a:schemeClr val="bg2">
                    <a:lumMod val="25000"/>
                  </a:schemeClr>
                </a:solidFill>
                <a:latin typeface="Calibri" panose="020F0502020204030204" pitchFamily="34" charset="0"/>
                <a:cs typeface="Calibri" panose="020F0502020204030204" pitchFamily="34" charset="0"/>
              </a:rPr>
              <a:t>Massachusetts</a:t>
            </a:r>
            <a:r>
              <a:rPr lang="vi-VN" sz="900" dirty="0">
                <a:solidFill>
                  <a:schemeClr val="bg2">
                    <a:lumMod val="25000"/>
                  </a:schemeClr>
                </a:solidFill>
                <a:latin typeface="Calibri" panose="020F0502020204030204" pitchFamily="34" charset="0"/>
                <a:cs typeface="Calibri" panose="020F0502020204030204" pitchFamily="34" charset="0"/>
              </a:rPr>
              <a:t> (MCAS) học kỳ mùa xuân năm 2025 của học sinh. Đối với mỗi bài kiểm tra mà học sinh đã tham gia vào học kỳ mùa xuân năm 2025, báo cáo sẽ hiển thị điểm số và cấp độ thành tích của học sinh. Đối với một số bài kiểm tra, báo cáo cũng cung cấp thông tin về tiến bộ học tập, hay sự phát triển của học sinh.</a:t>
            </a:r>
          </a:p>
          <a:p>
            <a:endParaRPr lang="en-US" sz="900" dirty="0">
              <a:solidFill>
                <a:schemeClr val="bg2">
                  <a:lumMod val="25000"/>
                </a:schemeClr>
              </a:solidFill>
              <a:latin typeface="Calibri" panose="020F0502020204030204" pitchFamily="34" charset="0"/>
              <a:cs typeface="Calibri" panose="020F0502020204030204" pitchFamily="34" charset="0"/>
            </a:endParaRPr>
          </a:p>
          <a:p>
            <a:r>
              <a:rPr lang="vi-VN" sz="900" dirty="0" err="1">
                <a:solidFill>
                  <a:schemeClr val="bg2">
                    <a:lumMod val="25000"/>
                  </a:schemeClr>
                </a:solidFill>
                <a:latin typeface="Calibri" panose="020F0502020204030204" pitchFamily="34" charset="0"/>
                <a:cs typeface="Calibri" panose="020F0502020204030204" pitchFamily="34" charset="0"/>
              </a:rPr>
              <a:t>Tab</a:t>
            </a:r>
            <a:r>
              <a:rPr lang="vi-VN" sz="900" dirty="0">
                <a:solidFill>
                  <a:schemeClr val="bg2">
                    <a:lumMod val="25000"/>
                  </a:schemeClr>
                </a:solidFill>
                <a:latin typeface="Calibri" panose="020F0502020204030204" pitchFamily="34" charset="0"/>
                <a:cs typeface="Calibri" panose="020F0502020204030204" pitchFamily="34" charset="0"/>
              </a:rPr>
              <a:t> Kết Quả Bài Kiểm Tra cung cấp thông tin chi tiết hơn về kết quả làm bài của học sinh trong từng bài kiểm tra, trong khi </a:t>
            </a:r>
            <a:r>
              <a:rPr lang="vi-VN" sz="900" dirty="0" err="1">
                <a:solidFill>
                  <a:schemeClr val="bg2">
                    <a:lumMod val="25000"/>
                  </a:schemeClr>
                </a:solidFill>
                <a:latin typeface="Calibri" panose="020F0502020204030204" pitchFamily="34" charset="0"/>
                <a:cs typeface="Calibri" panose="020F0502020204030204" pitchFamily="34" charset="0"/>
              </a:rPr>
              <a:t>tab</a:t>
            </a:r>
            <a:r>
              <a:rPr lang="vi-VN" sz="900" dirty="0">
                <a:solidFill>
                  <a:schemeClr val="bg2">
                    <a:lumMod val="25000"/>
                  </a:schemeClr>
                </a:solidFill>
                <a:latin typeface="Calibri" panose="020F0502020204030204" pitchFamily="34" charset="0"/>
                <a:cs typeface="Calibri" panose="020F0502020204030204" pitchFamily="34" charset="0"/>
              </a:rPr>
              <a:t> Kết Quả Chi Tiết cung cấp thông tin về cách học sinh làm bài đối với từng câu hỏi riêng. </a:t>
            </a:r>
            <a:r>
              <a:rPr lang="vi-VN" sz="900" dirty="0" err="1">
                <a:solidFill>
                  <a:schemeClr val="bg2">
                    <a:lumMod val="25000"/>
                  </a:schemeClr>
                </a:solidFill>
                <a:latin typeface="Calibri" panose="020F0502020204030204" pitchFamily="34" charset="0"/>
                <a:cs typeface="Calibri" panose="020F0502020204030204" pitchFamily="34" charset="0"/>
              </a:rPr>
              <a:t>Tab</a:t>
            </a:r>
            <a:r>
              <a:rPr lang="vi-VN" sz="900" dirty="0">
                <a:solidFill>
                  <a:schemeClr val="bg2">
                    <a:lumMod val="25000"/>
                  </a:schemeClr>
                </a:solidFill>
                <a:latin typeface="Calibri" panose="020F0502020204030204" pitchFamily="34" charset="0"/>
                <a:cs typeface="Calibri" panose="020F0502020204030204" pitchFamily="34" charset="0"/>
              </a:rPr>
              <a:t> Kết Quả Bài Kiểm Tra cũng so sánh kết quả học tập của học sinh với kết quả học tập của học sinh trong trường, khu học chánh và tiểu bang.</a:t>
            </a:r>
          </a:p>
          <a:p>
            <a:endParaRPr lang="en-US" sz="900" dirty="0">
              <a:solidFill>
                <a:schemeClr val="bg2">
                  <a:lumMod val="25000"/>
                </a:schemeClr>
              </a:solidFill>
              <a:latin typeface="Calibri" panose="020F0502020204030204" pitchFamily="34" charset="0"/>
              <a:cs typeface="Calibri" panose="020F0502020204030204" pitchFamily="34" charset="0"/>
            </a:endParaRPr>
          </a:p>
          <a:p>
            <a:r>
              <a:rPr lang="vi-VN" sz="900" dirty="0">
                <a:solidFill>
                  <a:schemeClr val="bg2">
                    <a:lumMod val="25000"/>
                  </a:schemeClr>
                </a:solidFill>
                <a:latin typeface="Calibri" panose="020F0502020204030204" pitchFamily="34" charset="0"/>
                <a:cs typeface="Calibri" panose="020F0502020204030204" pitchFamily="34" charset="0"/>
              </a:rPr>
              <a:t>Thông tin về thành tích học tập của học sinh trong báo cáo này nên được sử dụng cùng với các đánh giá và thông tin khác, chẳng hạn như bài kiểm tra ở trường và bài tập trên lớp, nếu có thể.</a:t>
            </a:r>
          </a:p>
          <a:p>
            <a:endParaRPr lang="en-US" sz="900" dirty="0">
              <a:solidFill>
                <a:schemeClr val="bg2">
                  <a:lumMod val="25000"/>
                </a:schemeClr>
              </a:solidFill>
              <a:latin typeface="Calibri" panose="020F0502020204030204" pitchFamily="34" charset="0"/>
              <a:cs typeface="Calibri" panose="020F0502020204030204" pitchFamily="34" charset="0"/>
            </a:endParaRPr>
          </a:p>
          <a:p>
            <a:endParaRPr lang="en-US" sz="900" dirty="0">
              <a:solidFill>
                <a:schemeClr val="bg2">
                  <a:lumMod val="25000"/>
                </a:schemeClr>
              </a:solidFill>
              <a:latin typeface="Calibri" panose="020F0502020204030204" pitchFamily="34" charset="0"/>
              <a:cs typeface="Calibri" panose="020F0502020204030204" pitchFamily="34" charset="0"/>
            </a:endParaRPr>
          </a:p>
          <a:p>
            <a:pPr algn="ctr"/>
            <a:r>
              <a:rPr lang="vi-VN" sz="1000" dirty="0">
                <a:solidFill>
                  <a:schemeClr val="bg2">
                    <a:lumMod val="25000"/>
                  </a:schemeClr>
                </a:solidFill>
                <a:latin typeface="Calibri" panose="020F0502020204030204" pitchFamily="34" charset="0"/>
                <a:cs typeface="Calibri" panose="020F0502020204030204" pitchFamily="34" charset="0"/>
              </a:rPr>
              <a:t>Ngữ văn Anh</a:t>
            </a:r>
          </a:p>
          <a:p>
            <a:pPr algn="ctr"/>
            <a:r>
              <a:rPr lang="vi-VN" sz="900" dirty="0">
                <a:solidFill>
                  <a:schemeClr val="bg2">
                    <a:lumMod val="25000"/>
                  </a:schemeClr>
                </a:solidFill>
                <a:latin typeface="Calibri" panose="020F0502020204030204" pitchFamily="34" charset="0"/>
                <a:cs typeface="Calibri" panose="020F0502020204030204" pitchFamily="34" charset="0"/>
              </a:rPr>
              <a:t>Cấp Độ Thành Tích</a:t>
            </a:r>
          </a:p>
          <a:p>
            <a:pPr algn="ctr"/>
            <a:r>
              <a:rPr lang="vi-VN" sz="1400" dirty="0">
                <a:solidFill>
                  <a:schemeClr val="bg2">
                    <a:lumMod val="25000"/>
                  </a:schemeClr>
                </a:solidFill>
                <a:latin typeface="Calibri" panose="020F0502020204030204" pitchFamily="34" charset="0"/>
                <a:cs typeface="Calibri" panose="020F0502020204030204" pitchFamily="34" charset="0"/>
              </a:rPr>
              <a:t>Đáp ứng kỳ vọng</a:t>
            </a:r>
          </a:p>
          <a:p>
            <a:pPr algn="ctr"/>
            <a:endParaRPr lang="en-US" sz="900" dirty="0">
              <a:solidFill>
                <a:schemeClr val="bg2">
                  <a:lumMod val="25000"/>
                </a:schemeClr>
              </a:solidFill>
              <a:latin typeface="Calibri" panose="020F0502020204030204" pitchFamily="34" charset="0"/>
              <a:cs typeface="Calibri" panose="020F0502020204030204" pitchFamily="34" charset="0"/>
            </a:endParaRPr>
          </a:p>
          <a:p>
            <a:pPr algn="ctr"/>
            <a:r>
              <a:rPr lang="vi-VN" sz="1000" dirty="0">
                <a:solidFill>
                  <a:schemeClr val="bg2">
                    <a:lumMod val="25000"/>
                  </a:schemeClr>
                </a:solidFill>
                <a:latin typeface="Calibri" panose="020F0502020204030204" pitchFamily="34" charset="0"/>
                <a:cs typeface="Calibri" panose="020F0502020204030204" pitchFamily="34" charset="0"/>
              </a:rPr>
              <a:t>Điểm</a:t>
            </a:r>
          </a:p>
          <a:p>
            <a:pPr algn="ctr"/>
            <a:r>
              <a:rPr lang="vi-VN" sz="1050" dirty="0">
                <a:solidFill>
                  <a:schemeClr val="bg2">
                    <a:lumMod val="25000"/>
                  </a:schemeClr>
                </a:solidFill>
                <a:latin typeface="Calibri" panose="020F0502020204030204" pitchFamily="34" charset="0"/>
                <a:cs typeface="Calibri" panose="020F0502020204030204" pitchFamily="34" charset="0"/>
              </a:rPr>
              <a:t>524</a:t>
            </a:r>
          </a:p>
          <a:p>
            <a:pPr algn="ctr"/>
            <a:r>
              <a:rPr lang="vi-VN" sz="900" dirty="0">
                <a:solidFill>
                  <a:schemeClr val="bg2">
                    <a:lumMod val="25000"/>
                  </a:schemeClr>
                </a:solidFill>
                <a:latin typeface="Calibri" panose="020F0502020204030204" pitchFamily="34" charset="0"/>
                <a:cs typeface="Calibri" panose="020F0502020204030204" pitchFamily="34" charset="0"/>
              </a:rPr>
              <a:t>(Phạm Vi Điểm 440-560)</a:t>
            </a:r>
            <a:endParaRPr lang="en-US" sz="900" dirty="0">
              <a:solidFill>
                <a:schemeClr val="bg2">
                  <a:lumMod val="25000"/>
                </a:schemeClr>
              </a:solidFill>
              <a:latin typeface="Calibri" panose="020F0502020204030204" pitchFamily="34" charset="0"/>
              <a:cs typeface="Calibri" panose="020F0502020204030204" pitchFamily="34" charset="0"/>
            </a:endParaRPr>
          </a:p>
          <a:p>
            <a:pPr algn="ctr"/>
            <a:endParaRPr lang="vi-VN" sz="900" dirty="0">
              <a:solidFill>
                <a:schemeClr val="bg2">
                  <a:lumMod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AB07EF7-52EE-FE71-8373-FB1EF71AD147}"/>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vi-VN" sz="800" b="1">
                <a:solidFill>
                  <a:srgbClr val="22608F"/>
                </a:solidFill>
                <a:latin typeface="Calibri" panose="020F0502020204030204" pitchFamily="34" charset="0"/>
                <a:cs typeface="Calibri" panose="020F0502020204030204" pitchFamily="34" charset="0"/>
              </a:rPr>
              <a:t>En Español</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12</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kết quả kiểm tra: Mức độ thành tích</a:t>
            </a:r>
          </a:p>
        </p:txBody>
      </p:sp>
      <p:pic>
        <p:nvPicPr>
          <p:cNvPr id="2" name="Picture 1" descr="Ảnh chụp màn hình kết quả bài kiểm tra của học sinh mẫu được chọn, hiển thị thang điểm, cấp độ thành tích và mô tả của học sinh đó.">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35"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In các trang từ Cổng</a:t>
            </a:r>
          </a:p>
          <a:p>
            <a:pPr marL="635" algn="ctr">
              <a:lnSpc>
                <a:spcPct val="100000"/>
              </a:lnSpc>
            </a:pPr>
            <a:r>
              <a:rPr lang="vi-VN">
                <a:solidFill>
                  <a:srgbClr val="FFFFFF"/>
                </a:solidFill>
                <a:latin typeface="Calibri" panose="020F0502020204030204" pitchFamily="34" charset="0"/>
                <a:cs typeface="Calibri" panose="020F0502020204030204" pitchFamily="34" charset="0"/>
              </a:rPr>
              <a:t>thông tin gia đình</a:t>
            </a:r>
          </a:p>
          <a:p>
            <a:pPr marL="12700" marR="5080" algn="ctr">
              <a:lnSpc>
                <a:spcPct val="100000"/>
              </a:lnSpc>
            </a:pPr>
            <a:r>
              <a:rPr lang="vi-VN">
                <a:solidFill>
                  <a:srgbClr val="FFFFFF"/>
                </a:solidFill>
                <a:latin typeface="Calibri" panose="020F0502020204030204" pitchFamily="34" charset="0"/>
                <a:cs typeface="Calibri" panose="020F0502020204030204" pitchFamily="34" charset="0"/>
              </a:rPr>
              <a:t>MCAS trực tiếp từ trình duyệt của quý vị.</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563789"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563231"/>
          </a:xfrm>
          <a:prstGeom prst="rect">
            <a:avLst/>
          </a:prstGeom>
          <a:solidFill>
            <a:srgbClr val="F9F9F9"/>
          </a:solidFill>
          <a:ln>
            <a:noFill/>
          </a:ln>
        </p:spPr>
        <p:txBody>
          <a:bodyPr wrap="square" rtlCol="0">
            <a:spAutoFit/>
          </a:bodyPr>
          <a:lstStyle/>
          <a:p>
            <a:pPr>
              <a:lnSpc>
                <a:spcPct val="90000"/>
              </a:lnSpc>
            </a:pPr>
            <a:r>
              <a:rPr lang="vi-VN" sz="1700" b="0" i="0" u="none" strike="noStrike" baseline="-25000">
                <a:solidFill>
                  <a:srgbClr val="000000"/>
                </a:solidFill>
                <a:latin typeface="Calibri" panose="020F0502020204030204" pitchFamily="34" charset="0"/>
                <a:cs typeface="Calibri" panose="020F0502020204030204" pitchFamily="34" charset="0"/>
              </a:rPr>
              <a:t>Học sinh đã đạt kết quả như thế nào trong bài kiểm tra môn Ngữ văn Anh thuộc Hệ Thống Đánh Giá Toàn Diện Massachusetts (MCAS)?</a:t>
            </a:r>
            <a:endParaRPr lang="en-US" sz="1700" b="0" i="0" u="none" strike="noStrike" baseline="-25000">
              <a:solidFill>
                <a:srgbClr val="000000"/>
              </a:solidFill>
              <a:latin typeface="Calibri" panose="020F0502020204030204" pitchFamily="34" charset="0"/>
              <a:cs typeface="Calibri" panose="020F0502020204030204" pitchFamily="34" charset="0"/>
            </a:endParaRPr>
          </a:p>
          <a:p>
            <a:pPr>
              <a:lnSpc>
                <a:spcPct val="90000"/>
              </a:lnSpc>
            </a:pPr>
            <a:endParaRPr lang="vi-VN" sz="1700" b="0" i="0" u="none" strike="noStrike" baseline="-25000">
              <a:solidFill>
                <a:srgbClr val="00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461665"/>
          </a:xfrm>
          <a:prstGeom prst="rect">
            <a:avLst/>
          </a:prstGeom>
          <a:solidFill>
            <a:srgbClr val="F9F9F9"/>
          </a:solidFill>
          <a:ln>
            <a:noFill/>
          </a:ln>
        </p:spPr>
        <p:txBody>
          <a:bodyPr wrap="square" rtlCol="0">
            <a:spAutoFit/>
          </a:bodyPr>
          <a:lstStyle/>
          <a:p>
            <a:r>
              <a:rPr lang="vi-VN" sz="1200" b="0" i="0" u="none" strike="noStrike" baseline="-25000">
                <a:solidFill>
                  <a:schemeClr val="tx1">
                    <a:lumMod val="75000"/>
                    <a:lumOff val="25000"/>
                  </a:schemeClr>
                </a:solidFill>
                <a:latin typeface="Calibri" panose="020F0502020204030204" pitchFamily="34" charset="0"/>
                <a:cs typeface="Calibri" panose="020F0502020204030204" pitchFamily="34" charset="0"/>
              </a:rPr>
              <a:t>Quý vị có thể xem điểm số quy đổi, cấp độ thành tích và các mô tả của học sinh để xác định xem học sinh đó đã học tốt đến mức nào và liệu có cần hỗ trợ thêm hay không. Giáo viên của học sinh có thể giúp quý vị hiểu báo cáo này và quyết định các bước tiếp theo cho học sinh.</a:t>
            </a: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1905"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Tại đây, quý vị có thể xem điểm số và mức độ thành tích của con mình, từ đó biết được con quý vị đã làm bài kiểm tra tốt như thế nào. Trong ví dụ này, điểm của học sinh là 524, nằm ở mức Đáp ứng kỳ vọng.</a:t>
            </a: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166199"/>
          </a:xfrm>
          <a:prstGeom prst="rect">
            <a:avLst/>
          </a:prstGeom>
          <a:noFill/>
          <a:ln>
            <a:noFill/>
          </a:ln>
        </p:spPr>
        <p:txBody>
          <a:bodyPr wrap="square" rtlCol="0">
            <a:spAutoFit/>
          </a:bodyPr>
          <a:lstStyle/>
          <a:p>
            <a:pPr algn="ctr">
              <a:lnSpc>
                <a:spcPct val="90000"/>
              </a:lnSpc>
            </a:pPr>
            <a:r>
              <a:rPr lang="vi-VN" sz="800" b="1" i="0" u="none" strike="noStrike" baseline="-25000" dirty="0">
                <a:solidFill>
                  <a:srgbClr val="000000"/>
                </a:solidFill>
                <a:latin typeface="Calibri" panose="020F0502020204030204" pitchFamily="34" charset="0"/>
                <a:cs typeface="Calibri" panose="020F0502020204030204" pitchFamily="34" charset="0"/>
              </a:rPr>
              <a:t>Không đáp ứng kỳ vọng</a:t>
            </a: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48225" y="2964849"/>
            <a:ext cx="1257300" cy="166199"/>
          </a:xfrm>
          <a:prstGeom prst="rect">
            <a:avLst/>
          </a:prstGeom>
          <a:noFill/>
          <a:ln>
            <a:noFill/>
          </a:ln>
        </p:spPr>
        <p:txBody>
          <a:bodyPr wrap="square" rtlCol="0">
            <a:spAutoFit/>
          </a:bodyPr>
          <a:lstStyle/>
          <a:p>
            <a:pPr algn="ctr">
              <a:lnSpc>
                <a:spcPct val="90000"/>
              </a:lnSpc>
            </a:pPr>
            <a:r>
              <a:rPr lang="vi-VN" sz="800" b="1" i="0" u="none" strike="noStrike" baseline="-25000">
                <a:solidFill>
                  <a:srgbClr val="000000"/>
                </a:solidFill>
                <a:latin typeface="Calibri" panose="020F0502020204030204" pitchFamily="34" charset="0"/>
                <a:cs typeface="Calibri" panose="020F0502020204030204" pitchFamily="34" charset="0"/>
              </a:rPr>
              <a:t>Đáp ứng một phần kỳ vọng</a:t>
            </a: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3713" y="2951000"/>
            <a:ext cx="1257300" cy="166199"/>
          </a:xfrm>
          <a:prstGeom prst="rect">
            <a:avLst/>
          </a:prstGeom>
          <a:noFill/>
          <a:ln>
            <a:noFill/>
          </a:ln>
        </p:spPr>
        <p:txBody>
          <a:bodyPr wrap="square" rtlCol="0">
            <a:spAutoFit/>
          </a:bodyPr>
          <a:lstStyle/>
          <a:p>
            <a:pPr algn="ctr">
              <a:lnSpc>
                <a:spcPct val="90000"/>
              </a:lnSpc>
            </a:pPr>
            <a:r>
              <a:rPr lang="vi-VN" sz="800" b="1" i="0" u="none" strike="noStrike" baseline="-25000">
                <a:solidFill>
                  <a:srgbClr val="000000"/>
                </a:solidFill>
                <a:latin typeface="Calibri" panose="020F0502020204030204" pitchFamily="34" charset="0"/>
                <a:cs typeface="Calibri" panose="020F0502020204030204" pitchFamily="34" charset="0"/>
              </a:rPr>
              <a:t>Đáp ứng kỳ vọng</a:t>
            </a: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166199"/>
          </a:xfrm>
          <a:prstGeom prst="rect">
            <a:avLst/>
          </a:prstGeom>
          <a:noFill/>
          <a:ln>
            <a:noFill/>
          </a:ln>
        </p:spPr>
        <p:txBody>
          <a:bodyPr wrap="square" rtlCol="0">
            <a:spAutoFit/>
          </a:bodyPr>
          <a:lstStyle/>
          <a:p>
            <a:pPr algn="ctr">
              <a:lnSpc>
                <a:spcPct val="90000"/>
              </a:lnSpc>
            </a:pPr>
            <a:r>
              <a:rPr lang="vi-VN" sz="800" b="1" i="0" u="none" strike="noStrike" baseline="-25000">
                <a:solidFill>
                  <a:srgbClr val="000000"/>
                </a:solidFill>
                <a:latin typeface="Calibri" panose="020F0502020204030204" pitchFamily="34" charset="0"/>
                <a:cs typeface="Calibri" panose="020F0502020204030204" pitchFamily="34" charset="0"/>
              </a:rPr>
              <a:t>Vượt kỳ vọng</a:t>
            </a: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863727" cy="200055"/>
          </a:xfrm>
          <a:prstGeom prst="rect">
            <a:avLst/>
          </a:prstGeom>
          <a:noFill/>
          <a:ln>
            <a:noFill/>
          </a:ln>
        </p:spPr>
        <p:txBody>
          <a:bodyPr wrap="square" rtlCol="0">
            <a:spAutoFit/>
          </a:bodyPr>
          <a:lstStyle/>
          <a:p>
            <a:r>
              <a:rPr lang="vi-VN" sz="1050" b="1" i="0" u="none" strike="noStrike" baseline="-25000">
                <a:solidFill>
                  <a:schemeClr val="bg2">
                    <a:lumMod val="25000"/>
                  </a:schemeClr>
                </a:solidFill>
                <a:latin typeface="Calibri" panose="020F0502020204030204" pitchFamily="34" charset="0"/>
                <a:cs typeface="Calibri" panose="020F0502020204030204" pitchFamily="34" charset="0"/>
              </a:rPr>
              <a:t>Điểm quy đổi</a:t>
            </a: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184666"/>
          </a:xfrm>
          <a:prstGeom prst="rect">
            <a:avLst/>
          </a:prstGeom>
          <a:noFill/>
          <a:ln>
            <a:noFill/>
          </a:ln>
        </p:spPr>
        <p:txBody>
          <a:bodyPr wrap="square" rtlCol="0">
            <a:spAutoFit/>
          </a:bodyPr>
          <a:lstStyle/>
          <a:p>
            <a:r>
              <a:rPr lang="vi-VN" sz="900" b="1" i="0" u="none" strike="noStrike" baseline="-25000">
                <a:solidFill>
                  <a:schemeClr val="bg2">
                    <a:lumMod val="25000"/>
                  </a:schemeClr>
                </a:solidFill>
                <a:latin typeface="Calibri" panose="020F0502020204030204" pitchFamily="34" charset="0"/>
                <a:cs typeface="Calibri" panose="020F0502020204030204" pitchFamily="34" charset="0"/>
              </a:rPr>
              <a:t>• Vạch đen nằm ngang trong hình minh họa ở trên cho thấy phạm vi điểm số mà học sinh có thể đạt được nếu làm bài kiểm tra nhiều lần.</a:t>
            </a: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617282"/>
            <a:ext cx="1598605" cy="276999"/>
          </a:xfrm>
          <a:prstGeom prst="rect">
            <a:avLst/>
          </a:prstGeom>
          <a:solidFill>
            <a:srgbClr val="F9F9F9"/>
          </a:solidFill>
          <a:ln>
            <a:noFill/>
          </a:ln>
        </p:spPr>
        <p:txBody>
          <a:bodyPr wrap="square" rtlCol="0">
            <a:spAutoFit/>
          </a:bodyPr>
          <a:lstStyle/>
          <a:p>
            <a:r>
              <a:rPr lang="vi-VN" sz="1800" b="0" i="0" u="none" strike="noStrike" baseline="-25000">
                <a:solidFill>
                  <a:srgbClr val="000000"/>
                </a:solidFill>
                <a:latin typeface="Calibri" panose="020F0502020204030204" pitchFamily="34" charset="0"/>
                <a:cs typeface="Calibri" panose="020F0502020204030204" pitchFamily="34" charset="0"/>
              </a:rPr>
              <a:t>Cấp Độ Thành Tích</a:t>
            </a: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664032"/>
            <a:ext cx="1046607" cy="249299"/>
          </a:xfrm>
          <a:prstGeom prst="rect">
            <a:avLst/>
          </a:prstGeom>
          <a:solidFill>
            <a:srgbClr val="F9F9F9"/>
          </a:solidFill>
          <a:ln>
            <a:noFill/>
          </a:ln>
        </p:spPr>
        <p:txBody>
          <a:bodyPr wrap="square" rtlCol="0">
            <a:spAutoFit/>
          </a:bodyPr>
          <a:lstStyle/>
          <a:p>
            <a:pPr>
              <a:lnSpc>
                <a:spcPct val="90000"/>
              </a:lnSpc>
            </a:pPr>
            <a:r>
              <a:rPr lang="vi-VN" sz="1700" b="0" i="0" u="none" strike="noStrike" baseline="-25000">
                <a:solidFill>
                  <a:srgbClr val="000000"/>
                </a:solidFill>
                <a:latin typeface="Calibri" panose="020F0502020204030204" pitchFamily="34" charset="0"/>
                <a:cs typeface="Calibri" panose="020F0502020204030204" pitchFamily="34" charset="0"/>
              </a:rPr>
              <a:t>Mô tả</a:t>
            </a: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45374"/>
            <a:ext cx="1684495" cy="240066"/>
          </a:xfrm>
          <a:prstGeom prst="rect">
            <a:avLst/>
          </a:prstGeom>
          <a:solidFill>
            <a:srgbClr val="F9F9F9"/>
          </a:solidFill>
          <a:ln>
            <a:noFill/>
          </a:ln>
        </p:spPr>
        <p:txBody>
          <a:bodyPr wrap="square" rtlCol="0" anchor="ctr" anchorCtr="0">
            <a:spAutoFit/>
          </a:bodyPr>
          <a:lstStyle/>
          <a:p>
            <a:pPr>
              <a:lnSpc>
                <a:spcPct val="90000"/>
              </a:lnSpc>
            </a:pPr>
            <a:r>
              <a:rPr lang="vi-VN" sz="1600" baseline="-25000">
                <a:latin typeface="Calibri" panose="020F0502020204030204" pitchFamily="34" charset="0"/>
                <a:cs typeface="Calibri" panose="020F0502020204030204" pitchFamily="34" charset="0"/>
              </a:rPr>
              <a:t>Vượt kỳ vọng</a:t>
            </a: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rtlCol="0">
            <a:spAutoFit/>
          </a:bodyPr>
          <a:lstStyle/>
          <a:p>
            <a:r>
              <a:rPr lang="vi-VN" sz="700">
                <a:solidFill>
                  <a:schemeClr val="tx1">
                    <a:lumMod val="85000"/>
                    <a:lumOff val="15000"/>
                  </a:schemeClr>
                </a:solidFill>
                <a:latin typeface="Calibri" panose="020F0502020204030204" pitchFamily="34" charset="0"/>
                <a:cs typeface="Calibri" panose="020F0502020204030204" pitchFamily="34" charset="0"/>
              </a:rPr>
              <a:t>Một học sinh đạt được cấp độ này đã vượt kỳ vọng của cấp lớp bằng cách thể hiện sự nắm vững kiến thức môn học.</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50573"/>
            <a:ext cx="1684495" cy="240066"/>
          </a:xfrm>
          <a:prstGeom prst="rect">
            <a:avLst/>
          </a:prstGeom>
          <a:solidFill>
            <a:srgbClr val="F9F9F9"/>
          </a:solidFill>
          <a:ln>
            <a:noFill/>
          </a:ln>
        </p:spPr>
        <p:txBody>
          <a:bodyPr wrap="square" rtlCol="0" anchor="ctr" anchorCtr="0">
            <a:spAutoFit/>
          </a:bodyPr>
          <a:lstStyle/>
          <a:p>
            <a:pPr>
              <a:lnSpc>
                <a:spcPct val="90000"/>
              </a:lnSpc>
            </a:pPr>
            <a:r>
              <a:rPr lang="vi-VN" sz="1600" b="1" baseline="-25000">
                <a:latin typeface="Calibri" panose="020F0502020204030204" pitchFamily="34" charset="0"/>
                <a:cs typeface="Calibri" panose="020F0502020204030204" pitchFamily="34" charset="0"/>
              </a:rPr>
              <a:t>Đáp ứng kỳ vọng</a:t>
            </a: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5" y="4547084"/>
            <a:ext cx="3244279" cy="307777"/>
          </a:xfrm>
          <a:prstGeom prst="rect">
            <a:avLst/>
          </a:prstGeom>
          <a:solidFill>
            <a:srgbClr val="F9F9F9"/>
          </a:solidFill>
        </p:spPr>
        <p:txBody>
          <a:bodyPr wrap="square" rtlCol="0">
            <a:spAutoFit/>
          </a:bodyPr>
          <a:lstStyle/>
          <a:p>
            <a:r>
              <a:rPr lang="vi-VN" sz="700" b="1">
                <a:solidFill>
                  <a:schemeClr val="tx1">
                    <a:lumMod val="85000"/>
                    <a:lumOff val="15000"/>
                  </a:schemeClr>
                </a:solidFill>
                <a:latin typeface="Calibri" panose="020F0502020204030204" pitchFamily="34" charset="0"/>
                <a:cs typeface="Calibri" panose="020F0502020204030204" pitchFamily="34" charset="0"/>
              </a:rPr>
              <a:t>Một học sinh đạt được cấp độ này đã đáp ứng được kỳ vọng của cấp lớp và đang có triển vọng học tập tốt để thành công ở môn học này trong năm học hiện tại.</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5018839"/>
            <a:ext cx="2028592" cy="240066"/>
          </a:xfrm>
          <a:prstGeom prst="rect">
            <a:avLst/>
          </a:prstGeom>
          <a:solidFill>
            <a:srgbClr val="F9F9F9"/>
          </a:solidFill>
          <a:ln>
            <a:noFill/>
          </a:ln>
        </p:spPr>
        <p:txBody>
          <a:bodyPr wrap="square" rtlCol="0" anchor="ctr" anchorCtr="0">
            <a:spAutoFit/>
          </a:bodyPr>
          <a:lstStyle/>
          <a:p>
            <a:pPr>
              <a:lnSpc>
                <a:spcPct val="90000"/>
              </a:lnSpc>
            </a:pPr>
            <a:r>
              <a:rPr lang="vi-VN" sz="1600" baseline="-25000">
                <a:latin typeface="Calibri" panose="020F0502020204030204" pitchFamily="34" charset="0"/>
                <a:cs typeface="Calibri" panose="020F0502020204030204" pitchFamily="34" charset="0"/>
              </a:rPr>
              <a:t>Đáp ứng một phần kỳ vọng</a:t>
            </a: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23220"/>
          </a:xfrm>
          <a:prstGeom prst="rect">
            <a:avLst/>
          </a:prstGeom>
          <a:solidFill>
            <a:srgbClr val="F9F9F9"/>
          </a:solidFill>
        </p:spPr>
        <p:txBody>
          <a:bodyPr wrap="square" rtlCol="0">
            <a:spAutoFit/>
          </a:bodyPr>
          <a:lstStyle/>
          <a:p>
            <a:r>
              <a:rPr lang="vi-VN" sz="700">
                <a:solidFill>
                  <a:schemeClr val="tx1">
                    <a:lumMod val="85000"/>
                    <a:lumOff val="15000"/>
                  </a:schemeClr>
                </a:solidFill>
                <a:latin typeface="Calibri" panose="020F0502020204030204" pitchFamily="34" charset="0"/>
                <a:cs typeface="Calibri" panose="020F0502020204030204" pitchFamily="34" charset="0"/>
              </a:rPr>
              <a:t>Một học sinh đạt được cấp độ này đã đáp ứng một phần kỳ vọng của cấp lớp ở môn học này. Nhà trường, sau khi tham khảo ý kiến phụ huynh/người giám hộ của học sinh, nên xem xét liệu học sinh có cần hỗ trợ học tập bổ sung để thành công trong môn học này hay không.</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4082" y="5684601"/>
            <a:ext cx="2028592" cy="240066"/>
          </a:xfrm>
          <a:prstGeom prst="rect">
            <a:avLst/>
          </a:prstGeom>
          <a:solidFill>
            <a:srgbClr val="F9F9F9"/>
          </a:solidFill>
          <a:ln>
            <a:noFill/>
          </a:ln>
        </p:spPr>
        <p:txBody>
          <a:bodyPr wrap="square" rtlCol="0" anchor="ctr" anchorCtr="0">
            <a:spAutoFit/>
          </a:bodyPr>
          <a:lstStyle/>
          <a:p>
            <a:pPr>
              <a:lnSpc>
                <a:spcPct val="90000"/>
              </a:lnSpc>
            </a:pPr>
            <a:r>
              <a:rPr lang="vi-VN" sz="1600" baseline="-25000">
                <a:latin typeface="Calibri" panose="020F0502020204030204" pitchFamily="34" charset="0"/>
                <a:cs typeface="Calibri" panose="020F0502020204030204" pitchFamily="34" charset="0"/>
              </a:rPr>
              <a:t>Không đáp ứng kỳ vọng</a:t>
            </a: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846386"/>
          </a:xfrm>
          <a:prstGeom prst="rect">
            <a:avLst/>
          </a:prstGeom>
          <a:solidFill>
            <a:srgbClr val="F9F9F9"/>
          </a:solidFill>
        </p:spPr>
        <p:txBody>
          <a:bodyPr wrap="square" rtlCol="0">
            <a:spAutoFit/>
          </a:bodyPr>
          <a:lstStyle/>
          <a:p>
            <a:r>
              <a:rPr lang="vi-VN" sz="700">
                <a:solidFill>
                  <a:schemeClr val="tx1">
                    <a:lumMod val="85000"/>
                    <a:lumOff val="15000"/>
                  </a:schemeClr>
                </a:solidFill>
                <a:latin typeface="Calibri" panose="020F0502020204030204" pitchFamily="34" charset="0"/>
                <a:cs typeface="Calibri" panose="020F0502020204030204" pitchFamily="34" charset="0"/>
              </a:rPr>
              <a:t>Một học sinh đạt được cấp độ này không đáp ứng được kỳ vọng của cấp lớp ở môn học này.</a:t>
            </a:r>
          </a:p>
          <a:p>
            <a:endParaRPr lang="en-US" sz="700" dirty="0">
              <a:solidFill>
                <a:schemeClr val="tx1">
                  <a:lumMod val="85000"/>
                  <a:lumOff val="15000"/>
                </a:schemeClr>
              </a:solidFill>
              <a:latin typeface="Calibri" panose="020F0502020204030204" pitchFamily="34" charset="0"/>
              <a:cs typeface="Calibri" panose="020F0502020204030204" pitchFamily="34" charset="0"/>
            </a:endParaRPr>
          </a:p>
          <a:p>
            <a:r>
              <a:rPr lang="vi-VN" sz="700">
                <a:solidFill>
                  <a:schemeClr val="tx1">
                    <a:lumMod val="85000"/>
                    <a:lumOff val="15000"/>
                  </a:schemeClr>
                </a:solidFill>
                <a:latin typeface="Calibri" panose="020F0502020204030204" pitchFamily="34" charset="0"/>
                <a:cs typeface="Calibri" panose="020F0502020204030204" pitchFamily="34" charset="0"/>
              </a:rPr>
              <a:t>Nhà trường, sau khi tham khảo ý kiến phụ huynh/người giám hộ của học sinh, nên xác định các hỗ trợ học tập phối hợp và/hoặc hướng dẫn bổ sung mà học sinh cần để thành công trong môn học này.</a:t>
            </a:r>
          </a:p>
          <a:p>
            <a:endParaRPr lang="en-US" sz="7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13</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kết quả kiểm tra: So sánh dữ liệu</a:t>
            </a:r>
          </a:p>
        </p:txBody>
      </p:sp>
      <p:pic>
        <p:nvPicPr>
          <p:cNvPr id="7" name="Picture 6" descr="Ảnh chụp màn hình kết quả kiểm tra của học sinh mẫu, hiển thị kết quả học tập trong hai năm qua và so sánh với các học sinh khác trong trường, khu học chánh và tiểu bang.">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D7B1EC3-EEDB-F64D-2EDF-D29F0A38C992}"/>
              </a:ext>
            </a:extLst>
          </p:cNvPr>
          <p:cNvSpPr txBox="1"/>
          <p:nvPr/>
        </p:nvSpPr>
        <p:spPr>
          <a:xfrm>
            <a:off x="6029315" y="1326347"/>
            <a:ext cx="1971686" cy="461665"/>
          </a:xfrm>
          <a:prstGeom prst="rect">
            <a:avLst/>
          </a:prstGeom>
          <a:noFill/>
          <a:ln>
            <a:noFill/>
          </a:ln>
        </p:spPr>
        <p:txBody>
          <a:bodyPr wrap="square" rtlCol="0">
            <a:spAutoFit/>
          </a:bodyPr>
          <a:lstStyle/>
          <a:p>
            <a:r>
              <a:rPr lang="vi-VN" sz="1200" dirty="0">
                <a:latin typeface="Calibri" panose="020F0502020204030204" pitchFamily="34" charset="0"/>
                <a:cs typeface="Calibri" panose="020F0502020204030204" pitchFamily="34" charset="0"/>
              </a:rPr>
              <a:t>Sở Giáo Dục Tiểu Học và Trung Học</a:t>
            </a:r>
          </a:p>
        </p:txBody>
      </p:sp>
      <p:sp>
        <p:nvSpPr>
          <p:cNvPr id="9" name="TextBox 8">
            <a:extLst>
              <a:ext uri="{FF2B5EF4-FFF2-40B4-BE49-F238E27FC236}">
                <a16:creationId xmlns:a16="http://schemas.microsoft.com/office/drawing/2014/main" id="{06D6C35C-58D3-45B5-07E0-D6DF5C113628}"/>
              </a:ext>
            </a:extLst>
          </p:cNvPr>
          <p:cNvSpPr txBox="1"/>
          <p:nvPr/>
        </p:nvSpPr>
        <p:spPr>
          <a:xfrm>
            <a:off x="4166960" y="1957518"/>
            <a:ext cx="7504340" cy="584775"/>
          </a:xfrm>
          <a:prstGeom prst="rect">
            <a:avLst/>
          </a:prstGeom>
          <a:solidFill>
            <a:srgbClr val="F9F9F9"/>
          </a:solidFill>
          <a:ln>
            <a:noFill/>
          </a:ln>
        </p:spPr>
        <p:txBody>
          <a:bodyPr wrap="square" rtlCol="0">
            <a:spAutoFit/>
          </a:bodyPr>
          <a:lstStyle/>
          <a:p>
            <a:r>
              <a:rPr lang="vi-VN" sz="2400" b="0" i="0" u="none" strike="noStrike" baseline="-25000">
                <a:solidFill>
                  <a:srgbClr val="000000"/>
                </a:solidFill>
                <a:latin typeface="Calibri" panose="020F0502020204030204" pitchFamily="34" charset="0"/>
                <a:cs typeface="Calibri" panose="020F0502020204030204" pitchFamily="34" charset="0"/>
              </a:rPr>
              <a:t>Kết quả học tập của học sinh này so với học sinh cùng trường, cùng khu học chánh và cùng tiểu bang như thế nào?</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635"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Cuộn xuống để xem điểm số của con quý vị so với các học sinh trong trường học, khu học chánh và tiểu bang.</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Bảng này cho biết kết quả học tập của học sinh này so với các học sinh khác trong trường, khu học chánh và tiểu bang. Bảng điểm quy đổi trước đây của học sinh trong hai năm gần đây cũng được hiển thị.</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Học sinh của quý vị</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Năm</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065" marR="5080"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Xem điểm kiểm tra của con quý vị trong hai năm trước (nếu có).</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Lớp</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Điểm</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Điểm Trung Bình</a:t>
            </a: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Trường</a:t>
            </a:r>
          </a:p>
        </p:txBody>
      </p:sp>
      <p:sp>
        <p:nvSpPr>
          <p:cNvPr id="19" name="TextBox 18">
            <a:extLst>
              <a:ext uri="{FF2B5EF4-FFF2-40B4-BE49-F238E27FC236}">
                <a16:creationId xmlns:a16="http://schemas.microsoft.com/office/drawing/2014/main" id="{1C3D0C1A-086F-0F2D-17E9-61AF3A728669}"/>
              </a:ext>
            </a:extLst>
          </p:cNvPr>
          <p:cNvSpPr txBox="1"/>
          <p:nvPr/>
        </p:nvSpPr>
        <p:spPr>
          <a:xfrm>
            <a:off x="8962608" y="3758784"/>
            <a:ext cx="1154158" cy="276999"/>
          </a:xfrm>
          <a:prstGeom prst="rect">
            <a:avLst/>
          </a:prstGeom>
          <a:solidFill>
            <a:srgbClr val="F9F9F9"/>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Khu học chánh</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Tiểu bang</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61665"/>
          </a:xfrm>
          <a:prstGeom prst="rect">
            <a:avLst/>
          </a:prstGeom>
          <a:solidFill>
            <a:srgbClr val="F9F9F9"/>
          </a:solidFill>
          <a:ln>
            <a:noFill/>
          </a:ln>
        </p:spPr>
        <p:txBody>
          <a:bodyPr wrap="square" rtlCol="0">
            <a:spAutoFit/>
          </a:bodyPr>
          <a:lstStyle/>
          <a:p>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N/A: Dữ liệu tóm tắt không được cung cấp trong báo cáo sơ bộ nhưng sẽ được đưa vào báo cáo chính thức của IVCAS.</a:t>
            </a:r>
          </a:p>
          <a:p>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NS: Điểm của năm nay chưa có.</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14</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1952662" cy="624734"/>
          </a:xfrm>
        </p:spPr>
        <p:txBody>
          <a:bodyPr>
            <a:noAutofit/>
          </a:bodyPr>
          <a:lstStyle/>
          <a:p>
            <a:r>
              <a:rPr lang="vi-VN">
                <a:solidFill>
                  <a:srgbClr val="1A4785"/>
                </a:solidFill>
                <a:latin typeface="Calibri" panose="020F0502020204030204" pitchFamily="34" charset="0"/>
                <a:ea typeface="Open Sans Light" pitchFamily="2" charset="0"/>
                <a:cs typeface="Calibri" panose="020F0502020204030204" pitchFamily="34" charset="0"/>
              </a:rPr>
              <a:t>Xem kết quả kiểm tra: Sự phát triển của học sinh</a:t>
            </a:r>
          </a:p>
        </p:txBody>
      </p:sp>
      <p:pic>
        <p:nvPicPr>
          <p:cNvPr id="13" name="Picture 12" descr="Ảnh chụp màn hình kết quả bài kiểm tra của học sinh mẫu được chọn, hiển thị phân vị phát triển của học sinh đó so với các học sinh khác trong trường, khu học chánh và tiểu bang.">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4188860"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841457" cy="430887"/>
          </a:xfrm>
          <a:prstGeom prst="rect">
            <a:avLst/>
          </a:prstGeom>
          <a:noFill/>
          <a:ln>
            <a:noFill/>
          </a:ln>
        </p:spPr>
        <p:txBody>
          <a:bodyPr wrap="square" rtlCol="0">
            <a:spAutoFit/>
          </a:bodyPr>
          <a:lstStyle/>
          <a:p>
            <a:r>
              <a:rPr lang="vi-VN" sz="1100" dirty="0">
                <a:latin typeface="Calibri" panose="020F0502020204030204" pitchFamily="34" charset="0"/>
                <a:cs typeface="Calibri" panose="020F0502020204030204" pitchFamily="34" charset="0"/>
              </a:rPr>
              <a:t>Sở Giáo Dục Tiểu Học và Trung Học</a:t>
            </a: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vi-VN" sz="2000" b="0" i="0" u="none" strike="noStrike" baseline="-25000">
                <a:solidFill>
                  <a:srgbClr val="000000"/>
                </a:solidFill>
                <a:latin typeface="Calibri" panose="020F0502020204030204" pitchFamily="34" charset="0"/>
                <a:cs typeface="Calibri" panose="020F0502020204030204" pitchFamily="34" charset="0"/>
              </a:rPr>
              <a:t>Sự Phát Triển của Học Sinh</a:t>
            </a: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r>
              <a:rPr lang="vi-VN" sz="1500" b="0" i="0" u="none" strike="noStrike" baseline="-25000" dirty="0">
                <a:solidFill>
                  <a:schemeClr val="tx1">
                    <a:lumMod val="75000"/>
                    <a:lumOff val="25000"/>
                  </a:schemeClr>
                </a:solidFill>
                <a:latin typeface="Calibri" panose="020F0502020204030204" pitchFamily="34" charset="0"/>
                <a:cs typeface="Calibri" panose="020F0502020204030204" pitchFamily="34" charset="0"/>
              </a:rPr>
              <a:t>Phân vị phát triển của học sinh này (1 -99) so sánh kết quả học tập của học sinh với kết quả học tập của các học sinh khác trên toàn tiểu bang có điểm MCAS trước đó tương đương.</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27305" algn="just">
              <a:lnSpc>
                <a:spcPct val="100000"/>
              </a:lnSpc>
              <a:spcBef>
                <a:spcPts val="100"/>
              </a:spcBef>
            </a:pPr>
            <a:r>
              <a:rPr lang="vi-VN">
                <a:solidFill>
                  <a:srgbClr val="FFFFFF"/>
                </a:solidFill>
                <a:latin typeface="Calibri" panose="020F0502020204030204" pitchFamily="34" charset="0"/>
                <a:cs typeface="Calibri" panose="020F0502020204030204" pitchFamily="34" charset="0"/>
              </a:rPr>
              <a:t>Xem sự tiến bộ của học sinh so với sự tiến bộ của các học sinh khác trong trường học, khu học chánh và tiểu bang.</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vi-VN" sz="2000" b="0" i="0" u="none" strike="noStrike" baseline="-25000" dirty="0">
                <a:solidFill>
                  <a:srgbClr val="000000"/>
                </a:solidFill>
                <a:latin typeface="Calibri" panose="020F0502020204030204" pitchFamily="34" charset="0"/>
                <a:cs typeface="Calibri" panose="020F0502020204030204" pitchFamily="34" charset="0"/>
              </a:rPr>
              <a:t>Phân Vị Phát Triển của Học Sinh</a:t>
            </a: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ECB101E-59E0-7078-1F0D-E6BC95414AD7}"/>
              </a:ext>
            </a:extLst>
          </p:cNvPr>
          <p:cNvSpPr txBox="1"/>
          <p:nvPr/>
        </p:nvSpPr>
        <p:spPr>
          <a:xfrm>
            <a:off x="4600100" y="3656620"/>
            <a:ext cx="424340" cy="1138773"/>
          </a:xfrm>
          <a:prstGeom prst="rect">
            <a:avLst/>
          </a:prstGeom>
          <a:noFill/>
          <a:ln>
            <a:noFill/>
          </a:ln>
        </p:spPr>
        <p:txBody>
          <a:bodyPr wrap="square" rtlCol="0">
            <a:spAutoFit/>
          </a:bodyPr>
          <a:lstStyle/>
          <a:p>
            <a:pPr>
              <a:lnSpc>
                <a:spcPct val="150000"/>
              </a:lnSpc>
              <a:spcBef>
                <a:spcPts val="600"/>
              </a:spcBef>
            </a:pPr>
            <a:r>
              <a:rPr lang="vi-VN" sz="1200" baseline="-25000">
                <a:solidFill>
                  <a:schemeClr val="bg2">
                    <a:lumMod val="25000"/>
                  </a:schemeClr>
                </a:solidFill>
                <a:latin typeface="Calibri" panose="020F0502020204030204" pitchFamily="34" charset="0"/>
                <a:cs typeface="Calibri" panose="020F0502020204030204" pitchFamily="34" charset="0"/>
              </a:rPr>
              <a:t>Trung Bình Cấp Tiểu Bang</a:t>
            </a:r>
          </a:p>
          <a:p>
            <a:endParaRPr lang="vi-VN" sz="1200" baseline="-25000">
              <a:solidFill>
                <a:schemeClr val="bg2">
                  <a:lumMod val="25000"/>
                </a:schemeClr>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vi-VN" sz="1200" b="1" i="0" u="none" strike="noStrike" baseline="-25000">
                <a:solidFill>
                  <a:srgbClr val="000000"/>
                </a:solidFill>
                <a:latin typeface="Calibri" panose="020F0502020204030204" pitchFamily="34" charset="0"/>
                <a:cs typeface="Calibri" panose="020F0502020204030204" pitchFamily="34" charset="0"/>
              </a:rPr>
              <a:t>Học sinh: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vi-VN" sz="1200" b="1" i="0" u="none" strike="noStrike" baseline="-25000" dirty="0">
                <a:solidFill>
                  <a:srgbClr val="000000"/>
                </a:solidFill>
                <a:latin typeface="Calibri" panose="020F0502020204030204" pitchFamily="34" charset="0"/>
                <a:cs typeface="Calibri" panose="020F0502020204030204" pitchFamily="34" charset="0"/>
              </a:rPr>
              <a:t>Học sinh: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vi-VN" sz="1200" b="1" i="0" u="none" strike="noStrike" baseline="-25000">
                <a:solidFill>
                  <a:srgbClr val="000000"/>
                </a:solidFill>
                <a:latin typeface="Calibri" panose="020F0502020204030204" pitchFamily="34" charset="0"/>
                <a:cs typeface="Calibri" panose="020F0502020204030204" pitchFamily="34" charset="0"/>
              </a:rPr>
              <a:t>Học sinh: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338554"/>
          </a:xfrm>
          <a:prstGeom prst="rect">
            <a:avLst/>
          </a:prstGeom>
          <a:solidFill>
            <a:srgbClr val="FFFFFF"/>
          </a:solidFill>
          <a:ln>
            <a:noFill/>
          </a:ln>
        </p:spPr>
        <p:txBody>
          <a:bodyPr wrap="square" rtlCol="0">
            <a:spAutoFit/>
          </a:bodyPr>
          <a:lstStyle/>
          <a:p>
            <a:r>
              <a:rPr lang="vi-VN" sz="1200" b="1" i="0" u="none" strike="noStrike" baseline="-25000">
                <a:solidFill>
                  <a:srgbClr val="000000"/>
                </a:solidFill>
                <a:latin typeface="Calibri" panose="020F0502020204030204" pitchFamily="34" charset="0"/>
                <a:cs typeface="Calibri" panose="020F0502020204030204" pitchFamily="34" charset="0"/>
              </a:rPr>
              <a:t>Trung Bình Cấp Trường: 2.9</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338554"/>
          </a:xfrm>
          <a:prstGeom prst="rect">
            <a:avLst/>
          </a:prstGeom>
          <a:solidFill>
            <a:srgbClr val="FFFFFF"/>
          </a:solidFill>
          <a:ln>
            <a:noFill/>
          </a:ln>
        </p:spPr>
        <p:txBody>
          <a:bodyPr wrap="square" rtlCol="0">
            <a:spAutoFit/>
          </a:bodyPr>
          <a:lstStyle/>
          <a:p>
            <a:r>
              <a:rPr lang="vi-VN" sz="1200" b="1" i="0" u="none" strike="noStrike" baseline="-25000">
                <a:solidFill>
                  <a:srgbClr val="000000"/>
                </a:solidFill>
                <a:latin typeface="Calibri" panose="020F0502020204030204" pitchFamily="34" charset="0"/>
                <a:cs typeface="Calibri" panose="020F0502020204030204" pitchFamily="34" charset="0"/>
              </a:rPr>
              <a:t>Trung Bình Cấp Khu Học Chánh: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694293"/>
          </a:xfrm>
          <a:prstGeom prst="rect">
            <a:avLst/>
          </a:prstGeom>
          <a:solidFill>
            <a:srgbClr val="FFFFFF"/>
          </a:solidFill>
          <a:ln>
            <a:noFill/>
          </a:ln>
        </p:spPr>
        <p:txBody>
          <a:bodyPr wrap="square" rtlCol="0">
            <a:spAutoFit/>
          </a:bodyPr>
          <a:lstStyle/>
          <a:p>
            <a:pPr>
              <a:lnSpc>
                <a:spcPct val="120000"/>
              </a:lnSpc>
            </a:pPr>
            <a:r>
              <a:rPr lang="vi-VN" sz="1400" b="1" i="0" u="none" strike="noStrike" baseline="-25000" dirty="0">
                <a:solidFill>
                  <a:srgbClr val="000000"/>
                </a:solidFill>
                <a:latin typeface="Calibri" panose="020F0502020204030204" pitchFamily="34" charset="0"/>
                <a:cs typeface="Calibri" panose="020F0502020204030204" pitchFamily="34" charset="0"/>
              </a:rPr>
              <a:t>Giải Thích về Phân Vị Phát Triển: </a:t>
            </a:r>
          </a:p>
          <a:p>
            <a:pPr>
              <a:lnSpc>
                <a:spcPct val="120000"/>
              </a:lnSpc>
            </a:pPr>
            <a:r>
              <a:rPr lang="vi-VN" sz="1200" b="1" i="0" u="none" strike="noStrike" baseline="-25000" dirty="0">
                <a:solidFill>
                  <a:srgbClr val="000000"/>
                </a:solidFill>
                <a:latin typeface="Calibri" panose="020F0502020204030204" pitchFamily="34" charset="0"/>
                <a:cs typeface="Calibri" panose="020F0502020204030204" pitchFamily="34" charset="0"/>
              </a:rPr>
              <a:t>1-40</a:t>
            </a:r>
            <a:r>
              <a:rPr lang="vi-VN" sz="1200" i="0" u="none" strike="noStrike" baseline="-25000" dirty="0">
                <a:solidFill>
                  <a:srgbClr val="000000"/>
                </a:solidFill>
                <a:latin typeface="Calibri" panose="020F0502020204030204" pitchFamily="34" charset="0"/>
                <a:cs typeface="Calibri" panose="020F0502020204030204" pitchFamily="34" charset="0"/>
              </a:rPr>
              <a:t> = phát triển thấp hơn mức trung bình</a:t>
            </a:r>
            <a:r>
              <a:rPr lang="vi-VN" sz="1200" b="1" i="0" u="none" strike="noStrike" baseline="-25000" dirty="0">
                <a:solidFill>
                  <a:srgbClr val="000000"/>
                </a:solidFill>
                <a:latin typeface="Calibri" panose="020F0502020204030204" pitchFamily="34" charset="0"/>
                <a:cs typeface="Calibri" panose="020F0502020204030204" pitchFamily="34" charset="0"/>
              </a:rPr>
              <a:t> </a:t>
            </a:r>
          </a:p>
          <a:p>
            <a:pPr>
              <a:lnSpc>
                <a:spcPct val="120000"/>
              </a:lnSpc>
            </a:pPr>
            <a:r>
              <a:rPr lang="vi-VN" sz="1200" b="1" i="0" u="none" strike="noStrike" baseline="-25000" dirty="0">
                <a:solidFill>
                  <a:srgbClr val="000000"/>
                </a:solidFill>
                <a:latin typeface="Calibri" panose="020F0502020204030204" pitchFamily="34" charset="0"/>
                <a:cs typeface="Calibri" panose="020F0502020204030204" pitchFamily="34" charset="0"/>
              </a:rPr>
              <a:t>41-60</a:t>
            </a:r>
            <a:r>
              <a:rPr lang="vi-VN" sz="1200" i="0" u="none" strike="noStrike" baseline="-25000" dirty="0">
                <a:solidFill>
                  <a:srgbClr val="000000"/>
                </a:solidFill>
                <a:latin typeface="Calibri" panose="020F0502020204030204" pitchFamily="34" charset="0"/>
                <a:cs typeface="Calibri" panose="020F0502020204030204" pitchFamily="34" charset="0"/>
              </a:rPr>
              <a:t> = phát triển ở mức trung bình</a:t>
            </a:r>
          </a:p>
          <a:p>
            <a:pPr>
              <a:lnSpc>
                <a:spcPct val="120000"/>
              </a:lnSpc>
            </a:pPr>
            <a:r>
              <a:rPr lang="vi-VN" sz="1200" b="1" i="0" u="none" strike="noStrike" baseline="-25000" dirty="0">
                <a:solidFill>
                  <a:srgbClr val="000000"/>
                </a:solidFill>
                <a:latin typeface="Calibri" panose="020F0502020204030204" pitchFamily="34" charset="0"/>
                <a:cs typeface="Calibri" panose="020F0502020204030204" pitchFamily="34" charset="0"/>
              </a:rPr>
              <a:t>61-99</a:t>
            </a:r>
            <a:r>
              <a:rPr lang="vi-VN" sz="1200" i="0" u="none" strike="noStrike" baseline="-25000" dirty="0">
                <a:solidFill>
                  <a:srgbClr val="000000"/>
                </a:solidFill>
                <a:latin typeface="Calibri" panose="020F0502020204030204" pitchFamily="34" charset="0"/>
                <a:cs typeface="Calibri" panose="020F0502020204030204" pitchFamily="34" charset="0"/>
              </a:rPr>
              <a:t> = phát triển cao hơn mức trung bình</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vi-VN" sz="1400" b="0" i="0" u="none" strike="noStrike" baseline="-25000">
                <a:solidFill>
                  <a:schemeClr val="tx1">
                    <a:lumMod val="75000"/>
                    <a:lumOff val="25000"/>
                  </a:schemeClr>
                </a:solidFill>
                <a:latin typeface="Calibri" panose="020F0502020204030204" pitchFamily="34" charset="0"/>
                <a:cs typeface="Calibri" panose="020F0502020204030204" pitchFamily="34" charset="0"/>
              </a:rPr>
              <a:t>-- Để bảo vệ quyền riêng tư của học sinh, kết quả sẽ không được hiển thị nếu số lượng học sinh quá ít. </a:t>
            </a:r>
          </a:p>
          <a:p>
            <a:pPr marL="266700"/>
            <a:r>
              <a:rPr lang="vi-VN" sz="1400" b="0" i="0" u="none" strike="noStrike" baseline="-25000">
                <a:solidFill>
                  <a:schemeClr val="tx1">
                    <a:lumMod val="75000"/>
                    <a:lumOff val="25000"/>
                  </a:schemeClr>
                </a:solidFill>
                <a:latin typeface="Calibri" panose="020F0502020204030204" pitchFamily="34" charset="0"/>
                <a:cs typeface="Calibri" panose="020F0502020204030204" pitchFamily="34" charset="0"/>
              </a:rPr>
              <a:t>NS: Điểm của năm nay chưa có.</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15</a:t>
            </a:fld>
            <a:endParaRPr lang="en-US" sz="2800">
              <a:solidFill>
                <a:srgbClr val="1A478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kết quả kiểm tra: Danh mục báo cáo</a:t>
            </a:r>
          </a:p>
        </p:txBody>
      </p:sp>
      <p:pic>
        <p:nvPicPr>
          <p:cNvPr id="7" name="Picture 6" descr="Ảnh chụp màn hình kết quả bài kiểm tra của học sinh mẫu được chọn, hiển thị kết quả học tập theo từng hạng mục báo cáo.">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899136" cy="430887"/>
          </a:xfrm>
          <a:prstGeom prst="rect">
            <a:avLst/>
          </a:prstGeom>
          <a:noFill/>
          <a:ln>
            <a:noFill/>
          </a:ln>
        </p:spPr>
        <p:txBody>
          <a:bodyPr wrap="square" rtlCol="0">
            <a:spAutoFit/>
          </a:bodyPr>
          <a:lstStyle/>
          <a:p>
            <a:r>
              <a:rPr lang="vi-VN" sz="1100" dirty="0">
                <a:latin typeface="Calibri" panose="020F0502020204030204" pitchFamily="34" charset="0"/>
                <a:cs typeface="Calibri" panose="020F0502020204030204" pitchFamily="34" charset="0"/>
              </a:rPr>
              <a:t>Sở Giáo Dục Tiểu Học và Trung Học</a:t>
            </a: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vi-VN" sz="2400" b="0" i="0" u="none" strike="noStrike" baseline="-25000">
                <a:solidFill>
                  <a:srgbClr val="000000"/>
                </a:solidFill>
                <a:latin typeface="Calibri" panose="020F0502020204030204" pitchFamily="34" charset="0"/>
                <a:cs typeface="Calibri" panose="020F0502020204030204" pitchFamily="34" charset="0"/>
              </a:rPr>
              <a:t>Kết Quả Học Tập theo Danh Mục Báo Cáo</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Xem kết quả học tập của con quý vị trong các danh mục báo cáo cụ thể hoặc các lĩnh vực học tập trong một môn học.</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vi-VN" sz="1050">
                <a:solidFill>
                  <a:schemeClr val="tx1">
                    <a:lumMod val="85000"/>
                    <a:lumOff val="15000"/>
                  </a:schemeClr>
                </a:solidFill>
                <a:latin typeface="Calibri" panose="020F0502020204030204" pitchFamily="34" charset="0"/>
                <a:cs typeface="Calibri" panose="020F0502020204030204" pitchFamily="34" charset="0"/>
              </a:rPr>
              <a:t>Danh Mục Báo Cáo</a:t>
            </a:r>
          </a:p>
        </p:txBody>
      </p:sp>
      <p:sp>
        <p:nvSpPr>
          <p:cNvPr id="11" name="TextBox 10">
            <a:extLst>
              <a:ext uri="{FF2B5EF4-FFF2-40B4-BE49-F238E27FC236}">
                <a16:creationId xmlns:a16="http://schemas.microsoft.com/office/drawing/2014/main" id="{91E2C78C-F133-C89F-785F-12A7C65E6669}"/>
              </a:ext>
            </a:extLst>
          </p:cNvPr>
          <p:cNvSpPr txBox="1"/>
          <p:nvPr/>
        </p:nvSpPr>
        <p:spPr>
          <a:xfrm>
            <a:off x="7283069" y="2220420"/>
            <a:ext cx="784607" cy="661078"/>
          </a:xfrm>
          <a:prstGeom prst="rect">
            <a:avLst/>
          </a:prstGeom>
          <a:solidFill>
            <a:srgbClr val="EEEEEE"/>
          </a:solidFill>
        </p:spPr>
        <p:txBody>
          <a:bodyPr wrap="square" rtlCol="0">
            <a:spAutoFit/>
          </a:bodyPr>
          <a:lstStyle/>
          <a:p>
            <a:pPr>
              <a:lnSpc>
                <a:spcPct val="120000"/>
              </a:lnSpc>
            </a:pPr>
            <a:r>
              <a:rPr lang="vi-VN" sz="1050">
                <a:solidFill>
                  <a:schemeClr val="tx1">
                    <a:lumMod val="85000"/>
                    <a:lumOff val="15000"/>
                  </a:schemeClr>
                </a:solidFill>
                <a:latin typeface="Calibri" panose="020F0502020204030204" pitchFamily="34" charset="0"/>
                <a:cs typeface="Calibri" panose="020F0502020204030204" pitchFamily="34" charset="0"/>
              </a:rPr>
              <a:t>Tổng Số Điểm Đạt Được</a:t>
            </a: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56205"/>
          </a:xfrm>
          <a:prstGeom prst="rect">
            <a:avLst/>
          </a:prstGeom>
          <a:solidFill>
            <a:srgbClr val="EEEEEE"/>
          </a:solidFill>
        </p:spPr>
        <p:txBody>
          <a:bodyPr wrap="square" rtlCol="0">
            <a:spAutoFit/>
          </a:bodyPr>
          <a:lstStyle/>
          <a:p>
            <a:pPr>
              <a:lnSpc>
                <a:spcPct val="120000"/>
              </a:lnSpc>
            </a:pPr>
            <a:r>
              <a:rPr lang="vi-VN" sz="1050">
                <a:solidFill>
                  <a:schemeClr val="tx1">
                    <a:lumMod val="85000"/>
                    <a:lumOff val="15000"/>
                  </a:schemeClr>
                </a:solidFill>
                <a:latin typeface="Calibri" panose="020F0502020204030204" pitchFamily="34" charset="0"/>
                <a:cs typeface="Calibri" panose="020F0502020204030204" pitchFamily="34" charset="0"/>
              </a:rPr>
              <a:t>Tổng Số Điểm Tối Đa</a:t>
            </a: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67179"/>
          </a:xfrm>
          <a:prstGeom prst="rect">
            <a:avLst/>
          </a:prstGeom>
          <a:solidFill>
            <a:srgbClr val="EEEEEE"/>
          </a:solidFill>
        </p:spPr>
        <p:txBody>
          <a:bodyPr wrap="square" rtlCol="0">
            <a:spAutoFit/>
          </a:bodyPr>
          <a:lstStyle/>
          <a:p>
            <a:pPr>
              <a:lnSpc>
                <a:spcPct val="120000"/>
              </a:lnSpc>
            </a:pPr>
            <a:r>
              <a:rPr lang="vi-VN" sz="1050">
                <a:solidFill>
                  <a:schemeClr val="tx1">
                    <a:lumMod val="85000"/>
                    <a:lumOff val="15000"/>
                  </a:schemeClr>
                </a:solidFill>
                <a:latin typeface="Calibri" panose="020F0502020204030204" pitchFamily="34" charset="0"/>
                <a:cs typeface="Calibri" panose="020F0502020204030204" pitchFamily="34" charset="0"/>
              </a:rPr>
              <a:t>% Tổng Số Điểm Tối Đa Có Thể Đạt Được*</a:t>
            </a: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vi-VN" sz="1050">
                <a:solidFill>
                  <a:schemeClr val="tx1">
                    <a:lumMod val="85000"/>
                    <a:lumOff val="15000"/>
                  </a:schemeClr>
                </a:solidFill>
                <a:latin typeface="Calibri" panose="020F0502020204030204" pitchFamily="34" charset="0"/>
                <a:cs typeface="Calibri" panose="020F0502020204030204" pitchFamily="34" charset="0"/>
              </a:rPr>
              <a:t>Ngôn ngữ</a:t>
            </a:r>
          </a:p>
        </p:txBody>
      </p:sp>
      <p:sp>
        <p:nvSpPr>
          <p:cNvPr id="19" name="TextBox 18">
            <a:extLst>
              <a:ext uri="{FF2B5EF4-FFF2-40B4-BE49-F238E27FC236}">
                <a16:creationId xmlns:a16="http://schemas.microsoft.com/office/drawing/2014/main" id="{42571721-B1D2-2C81-9F5C-38D5076D68FD}"/>
              </a:ext>
            </a:extLst>
          </p:cNvPr>
          <p:cNvSpPr txBox="1"/>
          <p:nvPr/>
        </p:nvSpPr>
        <p:spPr>
          <a:xfrm>
            <a:off x="8715984" y="2989849"/>
            <a:ext cx="894742" cy="794385"/>
          </a:xfrm>
          <a:prstGeom prst="rect">
            <a:avLst/>
          </a:prstGeom>
          <a:solidFill>
            <a:srgbClr val="F9F9F9"/>
          </a:solidFill>
        </p:spPr>
        <p:txBody>
          <a:bodyPr wrap="square" rtlCol="0">
            <a:spAutoFit/>
          </a:bodyPr>
          <a:lstStyle/>
          <a:p>
            <a:pPr>
              <a:lnSpc>
                <a:spcPct val="110000"/>
              </a:lnSpc>
            </a:pPr>
            <a:r>
              <a:rPr lang="vi-VN" sz="1050">
                <a:solidFill>
                  <a:schemeClr val="tx1">
                    <a:lumMod val="85000"/>
                    <a:lumOff val="15000"/>
                  </a:schemeClr>
                </a:solidFill>
                <a:latin typeface="Calibri" panose="020F0502020204030204" pitchFamily="34" charset="0"/>
                <a:cs typeface="Calibri" panose="020F0502020204030204" pitchFamily="34" charset="0"/>
              </a:rPr>
              <a:t>Học sinh  Trường  Khu học chánh  Tiểu bang</a:t>
            </a: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vi-VN" sz="1050">
                <a:solidFill>
                  <a:schemeClr val="tx1">
                    <a:lumMod val="85000"/>
                    <a:lumOff val="15000"/>
                  </a:schemeClr>
                </a:solidFill>
                <a:latin typeface="Calibri" panose="020F0502020204030204" pitchFamily="34" charset="0"/>
                <a:cs typeface="Calibri" panose="020F0502020204030204" pitchFamily="34" charset="0"/>
              </a:rPr>
              <a:t>Đọc</a:t>
            </a:r>
          </a:p>
        </p:txBody>
      </p:sp>
      <p:sp>
        <p:nvSpPr>
          <p:cNvPr id="20" name="TextBox 19">
            <a:extLst>
              <a:ext uri="{FF2B5EF4-FFF2-40B4-BE49-F238E27FC236}">
                <a16:creationId xmlns:a16="http://schemas.microsoft.com/office/drawing/2014/main" id="{8A1573A7-7CA5-2655-7E2F-7B046BD42067}"/>
              </a:ext>
            </a:extLst>
          </p:cNvPr>
          <p:cNvSpPr txBox="1"/>
          <p:nvPr/>
        </p:nvSpPr>
        <p:spPr>
          <a:xfrm>
            <a:off x="8715984" y="3931996"/>
            <a:ext cx="894742" cy="794385"/>
          </a:xfrm>
          <a:prstGeom prst="rect">
            <a:avLst/>
          </a:prstGeom>
          <a:solidFill>
            <a:srgbClr val="F9F9F9"/>
          </a:solidFill>
        </p:spPr>
        <p:txBody>
          <a:bodyPr wrap="square" rtlCol="0">
            <a:spAutoFit/>
          </a:bodyPr>
          <a:lstStyle/>
          <a:p>
            <a:pPr>
              <a:lnSpc>
                <a:spcPct val="110000"/>
              </a:lnSpc>
            </a:pPr>
            <a:r>
              <a:rPr lang="vi-VN" sz="1050">
                <a:solidFill>
                  <a:schemeClr val="tx1">
                    <a:lumMod val="85000"/>
                    <a:lumOff val="15000"/>
                  </a:schemeClr>
                </a:solidFill>
                <a:latin typeface="Calibri" panose="020F0502020204030204" pitchFamily="34" charset="0"/>
                <a:cs typeface="Calibri" panose="020F0502020204030204" pitchFamily="34" charset="0"/>
              </a:rPr>
              <a:t>Học sinh  Trường  Khu học chánh  Tiểu bang</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vi-VN" sz="1050">
                <a:solidFill>
                  <a:schemeClr val="tx1">
                    <a:lumMod val="85000"/>
                    <a:lumOff val="15000"/>
                  </a:schemeClr>
                </a:solidFill>
                <a:latin typeface="Calibri" panose="020F0502020204030204" pitchFamily="34" charset="0"/>
                <a:cs typeface="Calibri" panose="020F0502020204030204" pitchFamily="34" charset="0"/>
              </a:rPr>
              <a:t>Viết</a:t>
            </a:r>
          </a:p>
        </p:txBody>
      </p:sp>
      <p:sp>
        <p:nvSpPr>
          <p:cNvPr id="21" name="TextBox 20">
            <a:extLst>
              <a:ext uri="{FF2B5EF4-FFF2-40B4-BE49-F238E27FC236}">
                <a16:creationId xmlns:a16="http://schemas.microsoft.com/office/drawing/2014/main" id="{83FD8705-84F8-9761-299D-B7E08177FDB6}"/>
              </a:ext>
            </a:extLst>
          </p:cNvPr>
          <p:cNvSpPr txBox="1"/>
          <p:nvPr/>
        </p:nvSpPr>
        <p:spPr>
          <a:xfrm>
            <a:off x="8715983" y="4863807"/>
            <a:ext cx="894741" cy="794385"/>
          </a:xfrm>
          <a:prstGeom prst="rect">
            <a:avLst/>
          </a:prstGeom>
          <a:solidFill>
            <a:srgbClr val="F9F9F9"/>
          </a:solidFill>
        </p:spPr>
        <p:txBody>
          <a:bodyPr wrap="square" rtlCol="0">
            <a:spAutoFit/>
          </a:bodyPr>
          <a:lstStyle/>
          <a:p>
            <a:pPr>
              <a:lnSpc>
                <a:spcPct val="110000"/>
              </a:lnSpc>
            </a:pPr>
            <a:r>
              <a:rPr lang="vi-VN" sz="1050">
                <a:solidFill>
                  <a:schemeClr val="tx1">
                    <a:lumMod val="85000"/>
                    <a:lumOff val="15000"/>
                  </a:schemeClr>
                </a:solidFill>
                <a:latin typeface="Calibri" panose="020F0502020204030204" pitchFamily="34" charset="0"/>
                <a:cs typeface="Calibri" panose="020F0502020204030204" pitchFamily="34" charset="0"/>
              </a:rPr>
              <a:t>Học sinh  Trường  Khu học chánh  Tiểu bang</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0597"/>
              <a:gd name="adj2" fmla="val 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1270"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So sánh tỷ lệ điểm mà học sinh đạt được với tỷ lệ điểm mà các học sinh khác trong trường học, khu học chánh và tiểu bang đạt được.</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400110"/>
          </a:xfrm>
          <a:prstGeom prst="rect">
            <a:avLst/>
          </a:prstGeom>
          <a:solidFill>
            <a:srgbClr val="F9F9F9"/>
          </a:solidFill>
          <a:ln>
            <a:noFill/>
          </a:ln>
        </p:spPr>
        <p:txBody>
          <a:bodyPr wrap="square" rtlCol="0">
            <a:spAutoFit/>
          </a:bodyPr>
          <a:lstStyle/>
          <a:p>
            <a:r>
              <a:rPr lang="vi-VN" sz="1500" b="0" i="0" u="none" strike="noStrike" baseline="-25000">
                <a:solidFill>
                  <a:schemeClr val="tx1">
                    <a:lumMod val="75000"/>
                    <a:lumOff val="25000"/>
                  </a:schemeClr>
                </a:solidFill>
                <a:latin typeface="Calibri" panose="020F0502020204030204" pitchFamily="34" charset="0"/>
                <a:cs typeface="Calibri" panose="020F0502020204030204" pitchFamily="34" charset="0"/>
              </a:rPr>
              <a:t>*: % = Điểm Đạt Được / Điểm Tối Đa</a:t>
            </a:r>
          </a:p>
          <a:p>
            <a:r>
              <a:rPr lang="vi-VN" sz="1500" b="0" i="0" u="none" strike="noStrike" baseline="-25000">
                <a:solidFill>
                  <a:schemeClr val="tx1">
                    <a:lumMod val="75000"/>
                    <a:lumOff val="25000"/>
                  </a:schemeClr>
                </a:solidFill>
                <a:latin typeface="Calibri" panose="020F0502020204030204" pitchFamily="34" charset="0"/>
                <a:cs typeface="Calibri" panose="020F0502020204030204" pitchFamily="34" charset="0"/>
              </a:rPr>
              <a:t>- Để bảo vệ quyền riêng tư của học sinh, kết quả sẽ không được hiển thị nếu số lượng học sinh quá ít.</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16</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kết quả chi tiết</a:t>
            </a:r>
          </a:p>
        </p:txBody>
      </p:sp>
      <p:pic>
        <p:nvPicPr>
          <p:cNvPr id="8" name="Picture 7" descr="Ảnh chụp màn hình kết quả bài kiểm tra chi tiết bao gồm số điểm đạt được trong tổng số điểm có thể đạt cho mỗi câu hỏi.">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465559"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338554"/>
          </a:xfrm>
          <a:prstGeom prst="rect">
            <a:avLst/>
          </a:prstGeom>
          <a:no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Lịch Sử Kiểm Tra</a:t>
            </a: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Kết Quả Kiểm Tra</a:t>
            </a: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r>
              <a:rPr lang="vi-VN" sz="800" b="1" u="sng">
                <a:solidFill>
                  <a:schemeClr val="bg2">
                    <a:lumMod val="25000"/>
                  </a:schemeClr>
                </a:solidFill>
                <a:latin typeface="Calibri" panose="020F0502020204030204" pitchFamily="34" charset="0"/>
                <a:cs typeface="Calibri" panose="020F0502020204030204" pitchFamily="34" charset="0"/>
              </a:rPr>
              <a:t>Kết Quả Chi Tiết</a:t>
            </a: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065" marR="508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Tab </a:t>
            </a:r>
            <a:r>
              <a:rPr lang="vi-VN" b="1">
                <a:solidFill>
                  <a:srgbClr val="FFFFFF"/>
                </a:solidFill>
                <a:latin typeface="Calibri" panose="020F0502020204030204" pitchFamily="34" charset="0"/>
                <a:cs typeface="Calibri" panose="020F0502020204030204" pitchFamily="34" charset="0"/>
              </a:rPr>
              <a:t>Detailed Results </a:t>
            </a:r>
            <a:r>
              <a:rPr lang="vi-VN">
                <a:solidFill>
                  <a:srgbClr val="FFFFFF"/>
                </a:solidFill>
                <a:latin typeface="Calibri" panose="020F0502020204030204" pitchFamily="34" charset="0"/>
                <a:cs typeface="Calibri" panose="020F0502020204030204" pitchFamily="34" charset="0"/>
              </a:rPr>
              <a:t>(Kết quả chi tiết) cung cấp thêm thông tin về kết quả học tập của con quý vị.</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Tài Liệu Tham Khảo</a:t>
            </a: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Tên Học Sinh: </a:t>
            </a:r>
            <a:r>
              <a:rPr lang="vi-VN" sz="900">
                <a:solidFill>
                  <a:schemeClr val="bg2">
                    <a:lumMod val="25000"/>
                  </a:schemeClr>
                </a:solidFill>
                <a:latin typeface="Calibri" panose="020F0502020204030204" pitchFamily="34" charset="0"/>
                <a:cs typeface="Calibri" panose="020F0502020204030204" pitchFamily="34" charset="0"/>
              </a:rPr>
              <a:t>A,</a:t>
            </a:r>
            <a:r>
              <a:rPr lang="vi-VN" sz="900" b="1">
                <a:solidFill>
                  <a:schemeClr val="bg2">
                    <a:lumMod val="25000"/>
                  </a:schemeClr>
                </a:solidFill>
                <a:latin typeface="Calibri" panose="020F0502020204030204" pitchFamily="34" charset="0"/>
                <a:cs typeface="Calibri" panose="020F0502020204030204" pitchFamily="34" charset="0"/>
              </a:rPr>
              <a:t> </a:t>
            </a:r>
            <a:r>
              <a:rPr lang="vi-VN" sz="900">
                <a:solidFill>
                  <a:schemeClr val="bg2">
                    <a:lumMod val="25000"/>
                  </a:schemeClr>
                </a:solidFill>
                <a:latin typeface="Calibri" panose="020F0502020204030204" pitchFamily="34" charset="0"/>
                <a:cs typeface="Calibri" panose="020F0502020204030204" pitchFamily="34" charset="0"/>
              </a:rPr>
              <a:t>Học sinh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vi-VN" sz="900" b="1">
                <a:solidFill>
                  <a:schemeClr val="bg2">
                    <a:lumMod val="25000"/>
                  </a:schemeClr>
                </a:solidFill>
                <a:latin typeface="Calibri" panose="020F0502020204030204" pitchFamily="34" charset="0"/>
                <a:cs typeface="Calibri" panose="020F0502020204030204" pitchFamily="34" charset="0"/>
              </a:rPr>
              <a:t>Điểm của Học Sinh: 0</a:t>
            </a:r>
            <a:r>
              <a:rPr lang="vi-VN" sz="900">
                <a:solidFill>
                  <a:schemeClr val="bg2">
                    <a:lumMod val="25000"/>
                  </a:schemeClr>
                </a:solidFill>
                <a:latin typeface="Calibri" panose="020F0502020204030204" pitchFamily="34" charset="0"/>
                <a:cs typeface="Calibri" panose="020F0502020204030204" pitchFamily="34" charset="0"/>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Khu học chánh: </a:t>
            </a:r>
            <a:r>
              <a:rPr lang="vi-VN" sz="900">
                <a:solidFill>
                  <a:schemeClr val="bg2">
                    <a:lumMod val="25000"/>
                  </a:schemeClr>
                </a:solidFill>
                <a:latin typeface="Calibri" panose="020F0502020204030204" pitchFamily="34" charset="0"/>
                <a:cs typeface="Calibri" panose="020F0502020204030204" pitchFamily="34" charset="0"/>
              </a:rPr>
              <a:t>Cyber City</a:t>
            </a:r>
          </a:p>
          <a:p>
            <a:r>
              <a:rPr lang="vi-VN" sz="900" b="1">
                <a:solidFill>
                  <a:schemeClr val="bg2">
                    <a:lumMod val="25000"/>
                  </a:schemeClr>
                </a:solidFill>
                <a:latin typeface="Calibri" panose="020F0502020204030204" pitchFamily="34" charset="0"/>
                <a:cs typeface="Calibri" panose="020F0502020204030204" pitchFamily="34" charset="0"/>
              </a:rPr>
              <a:t>Trường: </a:t>
            </a:r>
            <a:r>
              <a:rPr lang="vi-VN" sz="900">
                <a:solidFill>
                  <a:schemeClr val="bg2">
                    <a:lumMod val="25000"/>
                  </a:schemeClr>
                </a:solidFill>
                <a:latin typeface="Calibri" panose="020F0502020204030204" pitchFamily="34" charset="0"/>
                <a:cs typeface="Calibri" panose="020F0502020204030204" pitchFamily="34" charset="0"/>
              </a:rPr>
              <a:t>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vi-VN" sz="900" b="1">
                <a:solidFill>
                  <a:schemeClr val="bg2">
                    <a:lumMod val="25000"/>
                  </a:schemeClr>
                </a:solidFill>
                <a:latin typeface="Calibri" panose="020F0502020204030204" pitchFamily="34" charset="0"/>
                <a:cs typeface="Calibri" panose="020F0502020204030204" pitchFamily="34" charset="0"/>
              </a:rPr>
              <a:t>SASID: </a:t>
            </a:r>
            <a:r>
              <a:rPr lang="vi-VN" sz="900">
                <a:solidFill>
                  <a:schemeClr val="bg2">
                    <a:lumMod val="25000"/>
                  </a:schemeClr>
                </a:solidFill>
                <a:latin typeface="Calibri" panose="020F0502020204030204" pitchFamily="34" charset="0"/>
                <a:cs typeface="Calibri" panose="020F0502020204030204" pitchFamily="34" charset="0"/>
              </a:rPr>
              <a:t>9008932695</a:t>
            </a:r>
          </a:p>
          <a:p>
            <a:pPr algn="r"/>
            <a:r>
              <a:rPr lang="vi-VN" sz="900" b="1">
                <a:solidFill>
                  <a:schemeClr val="bg2">
                    <a:lumMod val="25000"/>
                  </a:schemeClr>
                </a:solidFill>
                <a:latin typeface="Calibri" panose="020F0502020204030204" pitchFamily="34" charset="0"/>
                <a:cs typeface="Calibri" panose="020F0502020204030204" pitchFamily="34" charset="0"/>
              </a:rPr>
              <a:t>Ngày sinh: </a:t>
            </a:r>
            <a:r>
              <a:rPr lang="vi-VN" sz="900">
                <a:solidFill>
                  <a:schemeClr val="bg2">
                    <a:lumMod val="25000"/>
                  </a:schemeClr>
                </a:solidFill>
                <a:latin typeface="Calibri" panose="020F0502020204030204" pitchFamily="34" charset="0"/>
                <a:cs typeface="Calibri" panose="020F0502020204030204" pitchFamily="34" charset="0"/>
              </a:rPr>
              <a:t>27/09/2013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rtlCol="0">
            <a:spAutoFit/>
          </a:bodyPr>
          <a:lstStyle/>
          <a:p>
            <a:r>
              <a:rPr lang="vi-VN" sz="1100">
                <a:solidFill>
                  <a:schemeClr val="bg1"/>
                </a:solidFill>
                <a:latin typeface="Calibri" panose="020F0502020204030204" pitchFamily="34" charset="0"/>
                <a:cs typeface="Calibri" panose="020F0502020204030204" pitchFamily="34" charset="0"/>
              </a:rPr>
              <a:t>Ngữ văn Anh - Học kỳ mùa xuân2025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230832"/>
          </a:xfrm>
          <a:prstGeom prst="rect">
            <a:avLst/>
          </a:prstGeom>
          <a:noFill/>
          <a:ln>
            <a:no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Mục #</a:t>
            </a: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23138"/>
          </a:xfrm>
          <a:prstGeom prst="rect">
            <a:avLst/>
          </a:prstGeom>
          <a:noFill/>
          <a:ln>
            <a:noFill/>
          </a:ln>
        </p:spPr>
        <p:txBody>
          <a:bodyPr wrap="square" rtlCol="0">
            <a:spAutoFit/>
          </a:bodyPr>
          <a:lstStyle/>
          <a:p>
            <a:r>
              <a:rPr lang="vi-VN" sz="850" b="1">
                <a:solidFill>
                  <a:schemeClr val="bg2">
                    <a:lumMod val="25000"/>
                  </a:schemeClr>
                </a:solidFill>
                <a:latin typeface="Calibri" panose="020F0502020204030204" pitchFamily="34" charset="0"/>
                <a:cs typeface="Calibri" panose="020F0502020204030204" pitchFamily="34" charset="0"/>
              </a:rPr>
              <a:t>Danh Mục Báo Cáo</a:t>
            </a: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ADD5EA91-67A3-208C-D835-03DF5801CE49}"/>
              </a:ext>
            </a:extLst>
          </p:cNvPr>
          <p:cNvSpPr txBox="1"/>
          <p:nvPr/>
        </p:nvSpPr>
        <p:spPr>
          <a:xfrm>
            <a:off x="7374555" y="2802143"/>
            <a:ext cx="1794845" cy="461665"/>
          </a:xfrm>
          <a:prstGeom prst="rect">
            <a:avLst/>
          </a:prstGeom>
          <a:noFill/>
          <a:ln>
            <a:noFill/>
          </a:ln>
        </p:spPr>
        <p:txBody>
          <a:bodyPr wrap="square" rtlCol="0">
            <a:spAutoFit/>
          </a:bodyPr>
          <a:lstStyle/>
          <a:p>
            <a:pPr algn="ctr"/>
            <a:r>
              <a:rPr lang="vi-VN" sz="800" b="1">
                <a:solidFill>
                  <a:schemeClr val="bg2">
                    <a:lumMod val="25000"/>
                  </a:schemeClr>
                </a:solidFill>
                <a:latin typeface="Calibri" panose="020F0502020204030204" pitchFamily="34" charset="0"/>
                <a:cs typeface="Calibri" panose="020F0502020204030204" pitchFamily="34" charset="0"/>
              </a:rPr>
              <a:t>Điểm Đạt Được / Điểm Tối Đa</a:t>
            </a:r>
          </a:p>
          <a:p>
            <a:pPr algn="ctr"/>
            <a:endParaRPr lang="es-AR" sz="800" b="1" dirty="0">
              <a:solidFill>
                <a:schemeClr val="bg2">
                  <a:lumMod val="25000"/>
                </a:schemeClr>
              </a:solidFill>
              <a:latin typeface="Calibri" panose="020F0502020204030204" pitchFamily="34" charset="0"/>
              <a:cs typeface="Calibri" panose="020F0502020204030204" pitchFamily="34" charset="0"/>
            </a:endParaRPr>
          </a:p>
          <a:p>
            <a:pPr algn="ctr"/>
            <a:r>
              <a:rPr lang="vi-VN" sz="800" b="1">
                <a:solidFill>
                  <a:schemeClr val="bg2">
                    <a:lumMod val="25000"/>
                  </a:schemeClr>
                </a:solidFill>
                <a:latin typeface="Calibri" panose="020F0502020204030204" pitchFamily="34" charset="0"/>
                <a:cs typeface="Calibri" panose="020F0502020204030204" pitchFamily="34" charset="0"/>
              </a:rPr>
              <a:t>Học Sinh của Quý Vị</a:t>
            </a: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15444"/>
          </a:xfrm>
          <a:prstGeom prst="rect">
            <a:avLst/>
          </a:prstGeom>
          <a:noFill/>
          <a:ln>
            <a:noFill/>
          </a:ln>
        </p:spPr>
        <p:txBody>
          <a:bodyPr wrap="square" rtlCol="0">
            <a:spAutoFit/>
          </a:bodyPr>
          <a:lstStyle/>
          <a:p>
            <a:pPr algn="ctr"/>
            <a:r>
              <a:rPr lang="vi-VN" sz="800" b="1">
                <a:solidFill>
                  <a:schemeClr val="bg2">
                    <a:lumMod val="25000"/>
                  </a:schemeClr>
                </a:solidFill>
                <a:latin typeface="Calibri" panose="020F0502020204030204" pitchFamily="34" charset="0"/>
                <a:cs typeface="Calibri" panose="020F0502020204030204" pitchFamily="34" charset="0"/>
              </a:rPr>
              <a:t>Phần Trăm Số Điểm Tối Đa Có Thể Đạt Được</a:t>
            </a: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5444"/>
          </a:xfrm>
          <a:prstGeom prst="rect">
            <a:avLst/>
          </a:prstGeom>
          <a:noFill/>
          <a:ln>
            <a:noFill/>
          </a:ln>
        </p:spPr>
        <p:txBody>
          <a:bodyPr wrap="square" rtlCol="0">
            <a:spAutoFit/>
          </a:bodyPr>
          <a:lstStyle/>
          <a:p>
            <a:pPr algn="ctr"/>
            <a:r>
              <a:rPr lang="vi-VN" sz="800" b="1">
                <a:solidFill>
                  <a:schemeClr val="bg2">
                    <a:lumMod val="25000"/>
                  </a:schemeClr>
                </a:solidFill>
                <a:latin typeface="Calibri" panose="020F0502020204030204" pitchFamily="34" charset="0"/>
                <a:cs typeface="Calibri" panose="020F0502020204030204" pitchFamily="34" charset="0"/>
              </a:rPr>
              <a:t>Trường (%)</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49814" y="2984014"/>
            <a:ext cx="722511" cy="338554"/>
          </a:xfrm>
          <a:prstGeom prst="rect">
            <a:avLst/>
          </a:prstGeom>
          <a:noFill/>
          <a:ln>
            <a:noFill/>
          </a:ln>
        </p:spPr>
        <p:txBody>
          <a:bodyPr wrap="square" rtlCol="0">
            <a:spAutoFit/>
          </a:bodyPr>
          <a:lstStyle/>
          <a:p>
            <a:pPr algn="ctr"/>
            <a:r>
              <a:rPr lang="vi-VN" sz="800" b="1">
                <a:solidFill>
                  <a:schemeClr val="bg2">
                    <a:lumMod val="25000"/>
                  </a:schemeClr>
                </a:solidFill>
                <a:latin typeface="Calibri" panose="020F0502020204030204" pitchFamily="34" charset="0"/>
                <a:cs typeface="Calibri" panose="020F0502020204030204" pitchFamily="34" charset="0"/>
              </a:rPr>
              <a:t>Khu học chánh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2982325"/>
            <a:ext cx="722511" cy="338554"/>
          </a:xfrm>
          <a:prstGeom prst="rect">
            <a:avLst/>
          </a:prstGeom>
          <a:noFill/>
          <a:ln>
            <a:noFill/>
          </a:ln>
        </p:spPr>
        <p:txBody>
          <a:bodyPr wrap="square" rtlCol="0">
            <a:spAutoFit/>
          </a:bodyPr>
          <a:lstStyle/>
          <a:p>
            <a:pPr algn="ctr"/>
            <a:r>
              <a:rPr lang="vi-VN" sz="800" b="1">
                <a:solidFill>
                  <a:schemeClr val="bg2">
                    <a:lumMod val="25000"/>
                  </a:schemeClr>
                </a:solidFill>
                <a:latin typeface="Calibri" panose="020F0502020204030204" pitchFamily="34" charset="0"/>
                <a:cs typeface="Calibri" panose="020F0502020204030204" pitchFamily="34" charset="0"/>
              </a:rPr>
              <a:t>Tiểu bang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indent="-127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Tab này hiển thị kết quả của con quý vị đối với từng câu hỏi trong bài kiểm tra. Tab này liệt kê danh mục báo cáo (hoặc lĩnh vực học tập), số điểm con quý vị đạt được và tổng số điểm có thể đạt được.</a:t>
            </a: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Ngôn ngữ</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Ngôn ngữ</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Viết</a:t>
            </a: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0 / 2</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2 / 2</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0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3 / 3</a:t>
            </a:r>
          </a:p>
          <a:p>
            <a:pPr algn="ct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4 /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12 CV</a:t>
            </a:r>
          </a:p>
          <a:p>
            <a:pPr>
              <a:lnSpc>
                <a:spcPct val="190000"/>
              </a:lnSpc>
            </a:pPr>
            <a:r>
              <a:rPr lang="vi-VN" sz="800">
                <a:solidFill>
                  <a:schemeClr val="bg2">
                    <a:lumMod val="25000"/>
                  </a:schemeClr>
                </a:solidFill>
                <a:latin typeface="Calibri" panose="020F0502020204030204" pitchFamily="34" charset="0"/>
                <a:cs typeface="Calibri" panose="020F050202020403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17</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kết quả chi tiết	(tiếp tục)</a:t>
            </a:r>
          </a:p>
        </p:txBody>
      </p:sp>
      <p:pic>
        <p:nvPicPr>
          <p:cNvPr id="19" name="Picture 18" descr="Ảnh chụp màn hình phần chú giải kết quả chi tiết.">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Ngôn ngữ</a:t>
            </a:r>
          </a:p>
          <a:p>
            <a:pP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Viết</a:t>
            </a:r>
          </a:p>
          <a:p>
            <a:pP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Đọc</a:t>
            </a:r>
          </a:p>
          <a:p>
            <a:pP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Ngôn ngữ</a:t>
            </a: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1 / 3</a:t>
            </a:r>
          </a:p>
          <a:p>
            <a:pPr algn="ct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1 / 4</a:t>
            </a:r>
          </a:p>
          <a:p>
            <a:pPr algn="ct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1 / 1</a:t>
            </a:r>
          </a:p>
          <a:p>
            <a:pPr algn="ctr">
              <a:lnSpc>
                <a:spcPct val="190000"/>
              </a:lnSpc>
            </a:pPr>
            <a:r>
              <a:rPr lang="vi-VN" sz="1050">
                <a:solidFill>
                  <a:schemeClr val="bg2">
                    <a:lumMod val="25000"/>
                  </a:schemeClr>
                </a:solidFill>
                <a:latin typeface="Calibri" panose="020F0502020204030204" pitchFamily="34" charset="0"/>
                <a:cs typeface="Calibri" panose="020F0502020204030204" pitchFamily="34" charset="0"/>
              </a:rPr>
              <a:t>2 /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20152"/>
          </a:xfrm>
          <a:prstGeom prst="rect">
            <a:avLst/>
          </a:prstGeom>
          <a:solidFill>
            <a:srgbClr val="DDDDDD"/>
          </a:solidFill>
          <a:ln>
            <a:noFill/>
          </a:ln>
        </p:spPr>
        <p:txBody>
          <a:bodyPr wrap="square" rtlCol="0">
            <a:spAutoFit/>
          </a:bodyPr>
          <a:lstStyle/>
          <a:p>
            <a:pPr>
              <a:lnSpc>
                <a:spcPct val="190000"/>
              </a:lnSpc>
            </a:pPr>
            <a:r>
              <a:rPr lang="vi-VN" sz="900" b="1">
                <a:solidFill>
                  <a:schemeClr val="bg2">
                    <a:lumMod val="25000"/>
                  </a:schemeClr>
                </a:solidFill>
                <a:latin typeface="Calibri" panose="020F0502020204030204" pitchFamily="34" charset="0"/>
                <a:cs typeface="Calibri" panose="020F0502020204030204" pitchFamily="34" charset="0"/>
              </a:rPr>
              <a:t>Điểm theo quy ước bài luận</a:t>
            </a: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1923536" cy="320152"/>
          </a:xfrm>
          <a:prstGeom prst="rect">
            <a:avLst/>
          </a:prstGeom>
          <a:solidFill>
            <a:srgbClr val="DDDDDD"/>
          </a:solidFill>
          <a:ln>
            <a:noFill/>
          </a:ln>
        </p:spPr>
        <p:txBody>
          <a:bodyPr wrap="square" rtlCol="0">
            <a:spAutoFit/>
          </a:bodyPr>
          <a:lstStyle/>
          <a:p>
            <a:pPr>
              <a:lnSpc>
                <a:spcPct val="190000"/>
              </a:lnSpc>
            </a:pPr>
            <a:r>
              <a:rPr lang="vi-VN" sz="900" b="1">
                <a:solidFill>
                  <a:schemeClr val="bg2">
                    <a:lumMod val="25000"/>
                  </a:schemeClr>
                </a:solidFill>
                <a:latin typeface="Calibri" panose="020F0502020204030204" pitchFamily="34" charset="0"/>
                <a:cs typeface="Calibri" panose="020F0502020204030204" pitchFamily="34" charset="0"/>
              </a:rPr>
              <a:t>Điểm phát triển ý tưởng bài luận</a:t>
            </a: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065" marR="5080" indent="-635"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Di chuột qua hình tròn ở cuối tab </a:t>
            </a:r>
            <a:r>
              <a:rPr lang="vi-VN" b="1">
                <a:solidFill>
                  <a:srgbClr val="FFFFFF"/>
                </a:solidFill>
                <a:latin typeface="Calibri" panose="020F0502020204030204" pitchFamily="34" charset="0"/>
                <a:cs typeface="Calibri" panose="020F0502020204030204" pitchFamily="34" charset="0"/>
              </a:rPr>
              <a:t>Detailed Results </a:t>
            </a:r>
            <a:r>
              <a:rPr lang="vi-VN">
                <a:solidFill>
                  <a:srgbClr val="FFFFFF"/>
                </a:solidFill>
                <a:latin typeface="Calibri" panose="020F0502020204030204" pitchFamily="34" charset="0"/>
                <a:cs typeface="Calibri" panose="020F0502020204030204" pitchFamily="34" charset="0"/>
              </a:rPr>
              <a:t>(Kết quả chi tiết) để hiểu các chữ viết tắt mà quý vị có thể thấy trong báo cáo của con quý vị.</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18</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vi-VN" sz="6600">
                <a:solidFill>
                  <a:srgbClr val="1A4785"/>
                </a:solidFill>
                <a:latin typeface="Calibri" panose="020F0502020204030204" pitchFamily="34" charset="0"/>
                <a:ea typeface="Open Sans Light" pitchFamily="2" charset="0"/>
                <a:cs typeface="Calibri" panose="020F0502020204030204" pitchFamily="34" charset="0"/>
              </a:rPr>
              <a:t>Xem kết quả MCAS-Alt</a:t>
            </a:r>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19</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r>
              <a:rPr lang="vi-VN" sz="5300" dirty="0">
                <a:solidFill>
                  <a:srgbClr val="1A4785"/>
                </a:solidFill>
                <a:latin typeface="Calibri" panose="020F0502020204030204" pitchFamily="34" charset="0"/>
                <a:ea typeface="Open Sans Light" pitchFamily="2" charset="0"/>
                <a:cs typeface="Calibri" panose="020F0502020204030204" pitchFamily="34" charset="0"/>
              </a:rPr>
              <a:t>Bắt đầu: Người dùng lần đầu</a:t>
            </a:r>
          </a:p>
        </p:txBody>
      </p:sp>
      <p:sp>
        <p:nvSpPr>
          <p:cNvPr id="3" name="TextBox 2">
            <a:extLst>
              <a:ext uri="{FF2B5EF4-FFF2-40B4-BE49-F238E27FC236}">
                <a16:creationId xmlns:a16="http://schemas.microsoft.com/office/drawing/2014/main" id="{6B395BE4-A72D-FB3F-AC20-710F9266AFCE}"/>
              </a:ext>
            </a:extLst>
          </p:cNvPr>
          <p:cNvSpPr txBox="1"/>
          <p:nvPr/>
        </p:nvSpPr>
        <p:spPr>
          <a:xfrm>
            <a:off x="680736" y="5879055"/>
            <a:ext cx="3682674" cy="830997"/>
          </a:xfrm>
          <a:prstGeom prst="rect">
            <a:avLst/>
          </a:prstGeom>
          <a:noFill/>
        </p:spPr>
        <p:txBody>
          <a:bodyPr wrap="square" rtlCol="0">
            <a:spAutoFit/>
          </a:bodyPr>
          <a:lstStyle/>
          <a:p>
            <a:r>
              <a:rPr lang="vi-VN" sz="1200" b="1" dirty="0">
                <a:latin typeface="Calibri" panose="020F0502020204030204" pitchFamily="34" charset="0"/>
                <a:cs typeface="Calibri" panose="020F0502020204030204" pitchFamily="34" charset="0"/>
              </a:rPr>
              <a:t>Ghi chú: </a:t>
            </a:r>
            <a:r>
              <a:rPr lang="vi-VN" sz="1200" dirty="0">
                <a:latin typeface="Calibri" panose="020F0502020204030204" pitchFamily="34" charset="0"/>
                <a:cs typeface="Calibri" panose="020F0502020204030204" pitchFamily="34" charset="0"/>
              </a:rPr>
              <a:t>Các ảnh chụp màn hình trong hướng dẫn này đã được dịch để quý vị tham khảo. Cổng Thông Tin Gia Đình MCAS sẽ chỉ hiển thị bằng tiếng Anh hoặc tiếng Tây Ban Nha.</a:t>
            </a:r>
          </a:p>
        </p:txBody>
      </p:sp>
      <p:pic>
        <p:nvPicPr>
          <p:cNvPr id="10" name="Picture 9" descr="Ảnh chụp màn hình trang chủ Cổng Thông Tin Gia Đình MCAS, nơi người dùng lần đầu có thể đăng ký và đăng nhập vào cổng thông tin bằng mã đăng ký của học sinh và ngày sinh.">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A88DB2E3-8B64-BB47-DD13-D3FA2AEBBFB4}"/>
              </a:ext>
            </a:extLst>
          </p:cNvPr>
          <p:cNvSpPr txBox="1"/>
          <p:nvPr/>
        </p:nvSpPr>
        <p:spPr>
          <a:xfrm>
            <a:off x="6443113" y="1181370"/>
            <a:ext cx="1822047" cy="461665"/>
          </a:xfrm>
          <a:prstGeom prst="rect">
            <a:avLst/>
          </a:prstGeom>
          <a:noFill/>
          <a:ln>
            <a:noFill/>
          </a:ln>
        </p:spPr>
        <p:txBody>
          <a:bodyPr wrap="square" rtlCol="0">
            <a:spAutoFit/>
          </a:bodyPr>
          <a:lstStyle/>
          <a:p>
            <a:r>
              <a:rPr lang="vi-VN" sz="1200" dirty="0">
                <a:latin typeface="Calibri" panose="020F0502020204030204" pitchFamily="34" charset="0"/>
                <a:cs typeface="Calibri" panose="020F0502020204030204" pitchFamily="34" charset="0"/>
              </a:rPr>
              <a:t>Sở Giáo Dục Tiểu Học và Trung Học</a:t>
            </a:r>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r>
              <a:rPr lang="vi-VN" sz="1100" b="1" i="1">
                <a:solidFill>
                  <a:srgbClr val="224781"/>
                </a:solidFill>
                <a:latin typeface="Calibri" panose="020F0502020204030204" pitchFamily="34" charset="0"/>
                <a:cs typeface="Calibri" panose="020F0502020204030204" pitchFamily="34" charset="0"/>
              </a:rPr>
              <a:t>Đăng nhập để xem kết quả MCAS của học sinh</a:t>
            </a: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4BB2C83-2102-3F08-121D-4D0285B06D23}"/>
              </a:ext>
            </a:extLst>
          </p:cNvPr>
          <p:cNvSpPr txBox="1"/>
          <p:nvPr/>
        </p:nvSpPr>
        <p:spPr>
          <a:xfrm>
            <a:off x="4573412" y="1969220"/>
            <a:ext cx="2447849" cy="338554"/>
          </a:xfrm>
          <a:prstGeom prst="rect">
            <a:avLst/>
          </a:prstGeom>
          <a:noFill/>
          <a:ln>
            <a:noFill/>
          </a:ln>
        </p:spPr>
        <p:txBody>
          <a:bodyPr wrap="square" rtlCol="0">
            <a:spAutoFit/>
          </a:bodyPr>
          <a:lstStyle/>
          <a:p>
            <a:r>
              <a:rPr lang="vi-VN" sz="1600" dirty="0">
                <a:solidFill>
                  <a:schemeClr val="bg2">
                    <a:lumMod val="25000"/>
                  </a:schemeClr>
                </a:solidFill>
                <a:latin typeface="Calibri" panose="020F0502020204030204" pitchFamily="34" charset="0"/>
                <a:cs typeface="Calibri" panose="020F0502020204030204" pitchFamily="34" charset="0"/>
              </a:rPr>
              <a:t>Người Dùng Lần Đầu</a:t>
            </a: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0"/>
            <a:ext cx="3094205" cy="430887"/>
          </a:xfrm>
          <a:prstGeom prst="rect">
            <a:avLst/>
          </a:prstGeom>
          <a:solidFill>
            <a:srgbClr val="F9F9F9"/>
          </a:solidFill>
          <a:ln>
            <a:solidFill>
              <a:srgbClr val="F9F9F9"/>
            </a:solidFill>
          </a:ln>
        </p:spPr>
        <p:txBody>
          <a:bodyPr wrap="square" rtlCol="0">
            <a:spAutoFit/>
          </a:bodyPr>
          <a:lstStyle/>
          <a:p>
            <a:r>
              <a:rPr lang="vi-VN" sz="1100" dirty="0">
                <a:solidFill>
                  <a:schemeClr val="bg2">
                    <a:lumMod val="25000"/>
                  </a:schemeClr>
                </a:solidFill>
                <a:latin typeface="Calibri" panose="020F0502020204030204" pitchFamily="34" charset="0"/>
                <a:cs typeface="Calibri" panose="020F0502020204030204" pitchFamily="34" charset="0"/>
              </a:rPr>
              <a:t>Nhập mã đăng ký và ngày sinh của học sinh.</a:t>
            </a:r>
            <a:endParaRPr lang="pt-BR" sz="1100" dirty="0">
              <a:solidFill>
                <a:schemeClr val="bg2">
                  <a:lumMod val="25000"/>
                </a:schemeClr>
              </a:solidFill>
              <a:latin typeface="Calibri" panose="020F0502020204030204" pitchFamily="34" charset="0"/>
              <a:cs typeface="Calibri" panose="020F0502020204030204" pitchFamily="34" charset="0"/>
            </a:endParaRPr>
          </a:p>
          <a:p>
            <a:endParaRPr lang="vi-VN" sz="1100" dirty="0">
              <a:solidFill>
                <a:schemeClr val="bg2">
                  <a:lumMod val="2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vi-VN" sz="1100" b="1">
                <a:solidFill>
                  <a:schemeClr val="bg2">
                    <a:lumMod val="25000"/>
                  </a:schemeClr>
                </a:solidFill>
                <a:latin typeface="Calibri" panose="020F0502020204030204" pitchFamily="34" charset="0"/>
                <a:cs typeface="Calibri" panose="020F0502020204030204" pitchFamily="34" charset="0"/>
              </a:rPr>
              <a:t>Mã Đăng Ký:</a:t>
            </a: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Mã Đăng Ký 12 ký tự</a:t>
            </a: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12065" marR="508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Nhập </a:t>
            </a:r>
            <a:r>
              <a:rPr lang="vi-VN" b="1" dirty="0">
                <a:solidFill>
                  <a:srgbClr val="FFFFFF"/>
                </a:solidFill>
                <a:latin typeface="Calibri" panose="020F0502020204030204" pitchFamily="34" charset="0"/>
                <a:cs typeface="Calibri" panose="020F0502020204030204" pitchFamily="34" charset="0"/>
              </a:rPr>
              <a:t>mã đăng ký </a:t>
            </a:r>
            <a:r>
              <a:rPr lang="vi-VN" dirty="0">
                <a:solidFill>
                  <a:srgbClr val="FFFFFF"/>
                </a:solidFill>
                <a:latin typeface="Calibri" panose="020F0502020204030204" pitchFamily="34" charset="0"/>
                <a:cs typeface="Calibri" panose="020F0502020204030204" pitchFamily="34" charset="0"/>
              </a:rPr>
              <a:t>của học sinh (có trong thư từ khu học chánh) và </a:t>
            </a:r>
            <a:r>
              <a:rPr lang="vi-VN" b="1" dirty="0">
                <a:solidFill>
                  <a:srgbClr val="FFFFFF"/>
                </a:solidFill>
                <a:latin typeface="Calibri" panose="020F0502020204030204" pitchFamily="34" charset="0"/>
                <a:cs typeface="Calibri" panose="020F0502020204030204" pitchFamily="34" charset="0"/>
              </a:rPr>
              <a:t>ngày sinh</a:t>
            </a:r>
            <a:r>
              <a:rPr lang="vi-VN" dirty="0">
                <a:solidFill>
                  <a:srgbClr val="FFFFFF"/>
                </a:solidFill>
                <a:latin typeface="Calibri" panose="020F0502020204030204" pitchFamily="34" charset="0"/>
                <a:cs typeface="Calibri" panose="020F0502020204030204" pitchFamily="34" charset="0"/>
              </a:rPr>
              <a:t>. Sau đó nhấn nút </a:t>
            </a:r>
            <a:r>
              <a:rPr lang="vi-VN" b="1" dirty="0">
                <a:solidFill>
                  <a:srgbClr val="FFFFFF"/>
                </a:solidFill>
                <a:latin typeface="Calibri" panose="020F0502020204030204" pitchFamily="34" charset="0"/>
                <a:cs typeface="Calibri" panose="020F0502020204030204" pitchFamily="34" charset="0"/>
              </a:rPr>
              <a:t>Go </a:t>
            </a:r>
            <a:r>
              <a:rPr lang="vi-VN" dirty="0">
                <a:solidFill>
                  <a:srgbClr val="FFFFFF"/>
                </a:solidFill>
                <a:latin typeface="Calibri" panose="020F0502020204030204" pitchFamily="34" charset="0"/>
                <a:cs typeface="Calibri" panose="020F0502020204030204" pitchFamily="34" charset="0"/>
              </a:rPr>
              <a:t>(Đến)</a:t>
            </a:r>
            <a:r>
              <a:rPr lang="vi-VN" b="1" dirty="0">
                <a:solidFill>
                  <a:srgbClr val="FFFFFF"/>
                </a:solidFill>
                <a:latin typeface="Calibri" panose="020F0502020204030204" pitchFamily="34" charset="0"/>
                <a:cs typeface="Calibri" panose="020F0502020204030204" pitchFamily="34" charset="0"/>
              </a:rPr>
              <a:t>.</a:t>
            </a: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vi-VN" sz="1100" b="1">
                <a:solidFill>
                  <a:schemeClr val="bg2">
                    <a:lumMod val="25000"/>
                  </a:schemeClr>
                </a:solidFill>
                <a:latin typeface="Calibri" panose="020F0502020204030204" pitchFamily="34" charset="0"/>
                <a:cs typeface="Calibri" panose="020F0502020204030204" pitchFamily="34" charset="0"/>
              </a:rPr>
              <a:t>Ngày sinh:</a:t>
            </a: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MM</a:t>
            </a: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DD</a:t>
            </a: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YY</a:t>
            </a: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1785267" cy="577081"/>
          </a:xfrm>
          <a:prstGeom prst="rect">
            <a:avLst/>
          </a:prstGeom>
          <a:noFill/>
          <a:ln>
            <a:solidFill>
              <a:srgbClr val="F9F9F9"/>
            </a:solidFill>
          </a:ln>
        </p:spPr>
        <p:txBody>
          <a:bodyPr wrap="square" rtlCol="0">
            <a:spAutoFit/>
          </a:bodyPr>
          <a:lstStyle/>
          <a:p>
            <a:r>
              <a:rPr lang="vi-VN" sz="1050">
                <a:solidFill>
                  <a:srgbClr val="224781"/>
                </a:solidFill>
                <a:latin typeface="Calibri" panose="020F0502020204030204" pitchFamily="34" charset="0"/>
                <a:cs typeface="Calibri" panose="020F0502020204030204" pitchFamily="34" charset="0"/>
              </a:rPr>
              <a:t>Mã đăng ký của tôi ở đâu?</a:t>
            </a:r>
            <a:br>
              <a:rPr lang="vi-VN" sz="1050">
                <a:solidFill>
                  <a:srgbClr val="224781"/>
                </a:solidFill>
                <a:latin typeface="Calibri" panose="020F0502020204030204" pitchFamily="34" charset="0"/>
                <a:cs typeface="Calibri" panose="020F0502020204030204" pitchFamily="34" charset="0"/>
              </a:rPr>
            </a:br>
            <a:r>
              <a:rPr lang="vi-VN" sz="1050">
                <a:solidFill>
                  <a:srgbClr val="224781"/>
                </a:solidFill>
                <a:latin typeface="Calibri" panose="020F0502020204030204" pitchFamily="34" charset="0"/>
                <a:cs typeface="Calibri" panose="020F0502020204030204" pitchFamily="34" charset="0"/>
              </a:rPr>
              <a:t>Tài Liệu Tham Khảo cho </a:t>
            </a:r>
            <a:br>
              <a:rPr lang="en-US" sz="1050">
                <a:solidFill>
                  <a:srgbClr val="224781"/>
                </a:solidFill>
                <a:latin typeface="Calibri" panose="020F0502020204030204" pitchFamily="34" charset="0"/>
                <a:cs typeface="Calibri" panose="020F0502020204030204" pitchFamily="34" charset="0"/>
              </a:rPr>
            </a:br>
            <a:r>
              <a:rPr lang="vi-VN" sz="1050">
                <a:solidFill>
                  <a:srgbClr val="224781"/>
                </a:solidFill>
                <a:latin typeface="Calibri" panose="020F0502020204030204" pitchFamily="34" charset="0"/>
                <a:cs typeface="Calibri" panose="020F0502020204030204" pitchFamily="34" charset="0"/>
              </a:rPr>
              <a:t>các Gia Đình</a:t>
            </a: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306762"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12065" marR="5080" algn="ctr">
              <a:lnSpc>
                <a:spcPct val="100200"/>
              </a:lnSpc>
              <a:spcBef>
                <a:spcPts val="90"/>
              </a:spcBef>
            </a:pPr>
            <a:r>
              <a:rPr lang="vi-VN" dirty="0">
                <a:solidFill>
                  <a:srgbClr val="FFFFFF"/>
                </a:solidFill>
                <a:latin typeface="Calibri" panose="020F0502020204030204" pitchFamily="34" charset="0"/>
                <a:cs typeface="Calibri" panose="020F0502020204030204" pitchFamily="34" charset="0"/>
              </a:rPr>
              <a:t>Nếu quý vị không biết mã đăng ký của học sinh, hãy nhấp vào </a:t>
            </a:r>
            <a:r>
              <a:rPr lang="vi-VN" b="1" dirty="0" err="1">
                <a:solidFill>
                  <a:srgbClr val="FFFFFF"/>
                </a:solidFill>
                <a:latin typeface="Calibri" panose="020F0502020204030204" pitchFamily="34" charset="0"/>
                <a:cs typeface="Calibri" panose="020F0502020204030204" pitchFamily="34" charset="0"/>
              </a:rPr>
              <a:t>Where</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is</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my</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registration</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code</a:t>
            </a:r>
            <a:r>
              <a:rPr lang="vi-VN" b="1" dirty="0">
                <a:solidFill>
                  <a:srgbClr val="FFFFFF"/>
                </a:solidFill>
                <a:latin typeface="Calibri" panose="020F0502020204030204" pitchFamily="34" charset="0"/>
                <a:cs typeface="Calibri" panose="020F0502020204030204" pitchFamily="34" charset="0"/>
              </a:rPr>
              <a:t>? </a:t>
            </a:r>
            <a:r>
              <a:rPr lang="vi-VN" dirty="0">
                <a:solidFill>
                  <a:srgbClr val="FFFFFF"/>
                </a:solidFill>
                <a:latin typeface="Calibri" panose="020F0502020204030204" pitchFamily="34" charset="0"/>
                <a:cs typeface="Calibri" panose="020F0502020204030204" pitchFamily="34" charset="0"/>
              </a:rPr>
              <a:t>(Mã đăng ký của tôi ở đâu?) để được trợ giúp.</a:t>
            </a: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6221"/>
          </a:xfrm>
          <a:prstGeom prst="rect">
            <a:avLst/>
          </a:prstGeom>
          <a:solidFill>
            <a:srgbClr val="757575"/>
          </a:solidFill>
          <a:ln>
            <a:noFill/>
          </a:ln>
        </p:spPr>
        <p:txBody>
          <a:bodyPr wrap="square" rtlCol="0">
            <a:spAutoFit/>
          </a:bodyPr>
          <a:lstStyle/>
          <a:p>
            <a:r>
              <a:rPr lang="vi-VN" sz="1000" b="1">
                <a:solidFill>
                  <a:schemeClr val="bg1"/>
                </a:solidFill>
                <a:latin typeface="Calibri" panose="020F0502020204030204" pitchFamily="34" charset="0"/>
                <a:cs typeface="Calibri" panose="020F0502020204030204" pitchFamily="34" charset="0"/>
              </a:rPr>
              <a:t>Đến</a:t>
            </a: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1870243" cy="369332"/>
          </a:xfrm>
          <a:prstGeom prst="rect">
            <a:avLst/>
          </a:prstGeom>
          <a:solidFill>
            <a:srgbClr val="F9F9F9"/>
          </a:solidFill>
          <a:ln>
            <a:noFill/>
          </a:ln>
        </p:spPr>
        <p:txBody>
          <a:bodyPr wrap="square" rtlCol="0">
            <a:spAutoFit/>
          </a:bodyPr>
          <a:lstStyle/>
          <a:p>
            <a:r>
              <a:rPr lang="vi-VN">
                <a:solidFill>
                  <a:schemeClr val="bg2">
                    <a:lumMod val="25000"/>
                  </a:schemeClr>
                </a:solidFill>
                <a:latin typeface="Calibri" panose="020F0502020204030204" pitchFamily="34" charset="0"/>
                <a:cs typeface="Calibri" panose="020F0502020204030204" pitchFamily="34" charset="0"/>
              </a:rPr>
              <a:t>Người Dùng Cũ</a:t>
            </a: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61610"/>
          </a:xfrm>
          <a:prstGeom prst="rect">
            <a:avLst/>
          </a:prstGeom>
          <a:solidFill>
            <a:srgbClr val="F9F9F9"/>
          </a:solidFill>
          <a:ln>
            <a:solidFill>
              <a:srgbClr val="F9F9F9"/>
            </a:solid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Nhập email và mật khẩu của quý vị.</a:t>
            </a: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vi-VN" sz="1050" b="1">
                <a:solidFill>
                  <a:schemeClr val="bg2">
                    <a:lumMod val="25000"/>
                  </a:schemeClr>
                </a:solidFill>
                <a:latin typeface="Calibri" panose="020F0502020204030204" pitchFamily="34" charset="0"/>
                <a:cs typeface="Calibri" panose="020F0502020204030204" pitchFamily="34" charset="0"/>
              </a:rPr>
              <a:t>Email:</a:t>
            </a: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5" y="3386178"/>
            <a:ext cx="1541329" cy="261610"/>
          </a:xfrm>
          <a:prstGeom prst="rect">
            <a:avLst/>
          </a:prstGeom>
          <a:solidFill>
            <a:srgbClr val="FFFFFF"/>
          </a:solidFill>
          <a:ln>
            <a:solidFill>
              <a:srgbClr val="F9F9F9"/>
            </a:solid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Nhập Email của Quý Vị</a:t>
            </a: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vi-VN" sz="1050" b="1">
                <a:solidFill>
                  <a:schemeClr val="bg2">
                    <a:lumMod val="25000"/>
                  </a:schemeClr>
                </a:solidFill>
                <a:latin typeface="Calibri" panose="020F0502020204030204" pitchFamily="34" charset="0"/>
                <a:cs typeface="Calibri" panose="020F0502020204030204" pitchFamily="34" charset="0"/>
              </a:rPr>
              <a:t>Mật khẩu:</a:t>
            </a: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6"/>
            <a:ext cx="1672118" cy="261610"/>
          </a:xfrm>
          <a:prstGeom prst="rect">
            <a:avLst/>
          </a:prstGeom>
          <a:solidFill>
            <a:srgbClr val="FFFFFF"/>
          </a:solidFill>
          <a:ln>
            <a:solidFill>
              <a:srgbClr val="F9F9F9"/>
            </a:solidFill>
          </a:ln>
        </p:spPr>
        <p:txBody>
          <a:bodyPr wrap="square" lIns="0" rIns="0"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Nhập Mật Khẩu của Quý Vị</a:t>
            </a: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vi-VN" sz="1050">
                <a:solidFill>
                  <a:srgbClr val="224781"/>
                </a:solidFill>
                <a:latin typeface="Calibri" panose="020F0502020204030204" pitchFamily="34" charset="0"/>
                <a:cs typeface="Calibri" panose="020F0502020204030204" pitchFamily="34" charset="0"/>
              </a:rPr>
              <a:t>Quên mật khẩu?</a:t>
            </a:r>
          </a:p>
        </p:txBody>
      </p:sp>
      <p:sp>
        <p:nvSpPr>
          <p:cNvPr id="36" name="TextBox 35">
            <a:extLst>
              <a:ext uri="{FF2B5EF4-FFF2-40B4-BE49-F238E27FC236}">
                <a16:creationId xmlns:a16="http://schemas.microsoft.com/office/drawing/2014/main" id="{3E94B4A4-1E5B-9EC0-336C-586A28E856AC}"/>
              </a:ext>
            </a:extLst>
          </p:cNvPr>
          <p:cNvSpPr txBox="1"/>
          <p:nvPr/>
        </p:nvSpPr>
        <p:spPr>
          <a:xfrm>
            <a:off x="10251711" y="4952922"/>
            <a:ext cx="660712" cy="246221"/>
          </a:xfrm>
          <a:prstGeom prst="rect">
            <a:avLst/>
          </a:prstGeom>
          <a:solidFill>
            <a:srgbClr val="757575"/>
          </a:solidFill>
          <a:ln>
            <a:noFill/>
          </a:ln>
        </p:spPr>
        <p:txBody>
          <a:bodyPr wrap="square" lIns="0" rIns="0" rtlCol="0">
            <a:spAutoFit/>
          </a:bodyPr>
          <a:lstStyle/>
          <a:p>
            <a:r>
              <a:rPr lang="vi-VN" sz="1000" b="1">
                <a:solidFill>
                  <a:schemeClr val="bg1"/>
                </a:solidFill>
                <a:latin typeface="Calibri" panose="020F0502020204030204" pitchFamily="34" charset="0"/>
                <a:cs typeface="Calibri" panose="020F0502020204030204" pitchFamily="34" charset="0"/>
              </a:rPr>
              <a:t>Đăng nhập</a:t>
            </a: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1008594" cy="415498"/>
          </a:xfrm>
          <a:prstGeom prst="rect">
            <a:avLst/>
          </a:prstGeom>
          <a:noFill/>
          <a:ln>
            <a:noFill/>
          </a:ln>
        </p:spPr>
        <p:txBody>
          <a:bodyPr wrap="square" rtlCol="0">
            <a:spAutoFit/>
          </a:bodyPr>
          <a:lstStyle/>
          <a:p>
            <a:r>
              <a:rPr lang="vi-VN" sz="1050" dirty="0">
                <a:solidFill>
                  <a:srgbClr val="224781"/>
                </a:solidFill>
                <a:latin typeface="Calibri" panose="020F0502020204030204" pitchFamily="34" charset="0"/>
                <a:cs typeface="Calibri" panose="020F0502020204030204" pitchFamily="34" charset="0"/>
              </a:rPr>
              <a:t>Điều Khoản Sử Dụng</a:t>
            </a: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079853" cy="415498"/>
          </a:xfrm>
          <a:prstGeom prst="rect">
            <a:avLst/>
          </a:prstGeom>
          <a:noFill/>
          <a:ln>
            <a:noFill/>
          </a:ln>
        </p:spPr>
        <p:txBody>
          <a:bodyPr wrap="square" rtlCol="0">
            <a:spAutoFit/>
          </a:bodyPr>
          <a:lstStyle/>
          <a:p>
            <a:r>
              <a:rPr lang="vi-VN" sz="1050" dirty="0">
                <a:solidFill>
                  <a:srgbClr val="224781"/>
                </a:solidFill>
                <a:latin typeface="Calibri" panose="020F0502020204030204" pitchFamily="34" charset="0"/>
                <a:cs typeface="Calibri" panose="020F0502020204030204" pitchFamily="34" charset="0"/>
              </a:rPr>
              <a:t>Chính Sách Quyền Riêng Tư</a:t>
            </a: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D6A3E1B1-8D1F-45A8-07CE-4AA8D5ED77C6}"/>
              </a:ext>
            </a:extLst>
          </p:cNvPr>
          <p:cNvSpPr txBox="1"/>
          <p:nvPr/>
        </p:nvSpPr>
        <p:spPr>
          <a:xfrm>
            <a:off x="9232156" y="6135882"/>
            <a:ext cx="1462788" cy="253916"/>
          </a:xfrm>
          <a:prstGeom prst="rect">
            <a:avLst/>
          </a:prstGeom>
          <a:noFill/>
          <a:ln>
            <a:noFill/>
          </a:ln>
        </p:spPr>
        <p:txBody>
          <a:bodyPr wrap="square" rtlCol="0">
            <a:spAutoFit/>
          </a:bodyPr>
          <a:lstStyle/>
          <a:p>
            <a:r>
              <a:rPr lang="vi-VN" sz="1050" i="1">
                <a:solidFill>
                  <a:srgbClr val="224781"/>
                </a:solidFill>
                <a:latin typeface="Calibri" panose="020F0502020204030204" pitchFamily="34" charset="0"/>
                <a:cs typeface="Calibri" panose="020F0502020204030204" pitchFamily="34" charset="0"/>
              </a:rPr>
              <a:t>được cung cấp bởi</a:t>
            </a: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246221"/>
          </a:xfrm>
          <a:prstGeom prst="rect">
            <a:avLst/>
          </a:prstGeom>
          <a:solidFill>
            <a:srgbClr val="F9F9F9"/>
          </a:solidFill>
          <a:ln>
            <a:solidFill>
              <a:srgbClr val="F9F9F9"/>
            </a:solidFill>
          </a:ln>
        </p:spPr>
        <p:txBody>
          <a:bodyPr wrap="square" rtlCol="0">
            <a:spAutoFit/>
          </a:bodyPr>
          <a:lstStyle/>
          <a:p>
            <a:pPr algn="r"/>
            <a:r>
              <a:rPr lang="vi-VN" sz="1000">
                <a:solidFill>
                  <a:srgbClr val="224781"/>
                </a:solidFill>
                <a:latin typeface="Calibri" panose="020F0502020204030204" pitchFamily="34" charset="0"/>
                <a:cs typeface="Calibri" panose="020F0502020204030204" pitchFamily="34" charset="0"/>
              </a:rPr>
              <a:t>En Español</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a:t>
            </a:fld>
            <a:endParaRPr lang="en-US" sz="2800">
              <a:solidFill>
                <a:srgbClr val="1A478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Xem lịch sử kiểm tra: MCAS-Alt</a:t>
            </a:r>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500756"/>
            <a:ext cx="2504659" cy="163449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spAutoFit/>
          </a:bodyPr>
          <a:lstStyle/>
          <a:p>
            <a:pPr marL="12700" marR="508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Trang </a:t>
            </a:r>
            <a:r>
              <a:rPr lang="vi-VN" b="1">
                <a:solidFill>
                  <a:srgbClr val="FFFFFF"/>
                </a:solidFill>
                <a:latin typeface="Calibri" panose="020F0502020204030204" pitchFamily="34" charset="0"/>
                <a:cs typeface="Calibri" panose="020F0502020204030204" pitchFamily="34" charset="0"/>
              </a:rPr>
              <a:t>Test History </a:t>
            </a:r>
            <a:r>
              <a:rPr lang="vi-VN">
                <a:solidFill>
                  <a:srgbClr val="FFFFFF"/>
                </a:solidFill>
                <a:latin typeface="Calibri" panose="020F0502020204030204" pitchFamily="34" charset="0"/>
                <a:cs typeface="Calibri" panose="020F0502020204030204" pitchFamily="34" charset="0"/>
              </a:rPr>
              <a:t>(Lịch sử kiểm tra) cung cấp thông tin tổng quan về kết quả của học sinh trong năm học đó.</a:t>
            </a:r>
          </a:p>
        </p:txBody>
      </p:sp>
      <p:pic>
        <p:nvPicPr>
          <p:cNvPr id="7" name="Picture 6" descr="Ảnh chụp màn hình lịch sử bài kiểm tra MCAS Alt của một học sinh mẫu cho năm học đã chọn.">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1504205" cy="400110"/>
          </a:xfrm>
          <a:prstGeom prst="rect">
            <a:avLst/>
          </a:prstGeom>
          <a:noFill/>
          <a:ln>
            <a:noFill/>
          </a:ln>
        </p:spPr>
        <p:txBody>
          <a:bodyPr wrap="square" rtlCol="0">
            <a:spAutoFit/>
          </a:bodyPr>
          <a:lstStyle/>
          <a:p>
            <a:r>
              <a:rPr lang="vi-VN" sz="1000" dirty="0">
                <a:latin typeface="Calibri" panose="020F0502020204030204" pitchFamily="34" charset="0"/>
                <a:cs typeface="Calibri" panose="020F0502020204030204" pitchFamily="34" charset="0"/>
              </a:rPr>
              <a:t>Sở Giáo Dục Tiểu Học và Trung Học</a:t>
            </a: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785535" cy="200055"/>
          </a:xfrm>
          <a:prstGeom prst="rect">
            <a:avLst/>
          </a:prstGeom>
          <a:solidFill>
            <a:srgbClr val="EFEFEF"/>
          </a:solid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Đổi Học Sinh</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123649"/>
            <a:ext cx="2169759" cy="1634490"/>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12700" marR="5080" indent="12446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Để chuyển đổi giữa các học sinh, hãy chọn Nút </a:t>
            </a:r>
            <a:r>
              <a:rPr lang="vi-VN" b="1">
                <a:solidFill>
                  <a:srgbClr val="FFFFFF"/>
                </a:solidFill>
                <a:latin typeface="Calibri" panose="020F0502020204030204" pitchFamily="34" charset="0"/>
                <a:cs typeface="Calibri" panose="020F0502020204030204" pitchFamily="34" charset="0"/>
              </a:rPr>
              <a:t>Switch Student </a:t>
            </a:r>
            <a:r>
              <a:rPr lang="vi-VN">
                <a:solidFill>
                  <a:srgbClr val="FFFFFF"/>
                </a:solidFill>
                <a:latin typeface="Calibri" panose="020F0502020204030204" pitchFamily="34" charset="0"/>
                <a:cs typeface="Calibri" panose="020F0502020204030204" pitchFamily="34" charset="0"/>
              </a:rPr>
              <a:t>(Chuyển đổi học sinh).</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7831"/>
          </a:xfrm>
          <a:prstGeom prst="rect">
            <a:avLst/>
          </a:prstGeom>
          <a:solidFill>
            <a:srgbClr val="D8D8D8"/>
          </a:solidFill>
          <a:ln>
            <a:noFill/>
          </a:ln>
        </p:spPr>
        <p:txBody>
          <a:bodyPr wrap="square" rtlCol="0">
            <a:spAutoFit/>
          </a:bodyPr>
          <a:lstStyle/>
          <a:p>
            <a:r>
              <a:rPr lang="vi-VN" sz="900" dirty="0">
                <a:solidFill>
                  <a:schemeClr val="bg2">
                    <a:lumMod val="25000"/>
                  </a:schemeClr>
                </a:solidFill>
                <a:latin typeface="Calibri" panose="020F0502020204030204" pitchFamily="34" charset="0"/>
                <a:cs typeface="Calibri" panose="020F0502020204030204" pitchFamily="34" charset="0"/>
              </a:rPr>
              <a:t>Bản tóm tắt kết quả bài kiểm tra cho phép quý vị xem điểm số bài kiểm tra của học sinh ở từng môn học một cách nhanh chóng. Quý vị cũng có thể xem lại lịch sử kiểm tra của học sinh trong những năm khác nhau để xem học sinh tiến bộ như thế nào. Để tìm hiểu thêm về một bài kiểm tra cụ thể, vui lòng nhấp vào bài kiểm tra đó.</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Lịch Sử Kiểm Tra của Học Sinh</a:t>
            </a:r>
          </a:p>
          <a:p>
            <a:r>
              <a:rPr lang="vi-VN" sz="1100" b="1">
                <a:solidFill>
                  <a:schemeClr val="bg2">
                    <a:lumMod val="25000"/>
                  </a:schemeClr>
                </a:solidFill>
                <a:latin typeface="Calibri" panose="020F0502020204030204" pitchFamily="34" charset="0"/>
                <a:cs typeface="Calibri" panose="020F0502020204030204" pitchFamily="34" charset="0"/>
              </a:rPr>
              <a:t>Học sinh mẫu</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vi-VN" sz="900">
                <a:solidFill>
                  <a:schemeClr val="bg2">
                    <a:lumMod val="25000"/>
                  </a:schemeClr>
                </a:solidFill>
                <a:latin typeface="Calibri" panose="020F0502020204030204" pitchFamily="34" charset="0"/>
                <a:cs typeface="Calibri" panose="020F050202020403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215444"/>
          </a:xfrm>
          <a:prstGeom prst="rect">
            <a:avLst/>
          </a:prstGeom>
          <a:solidFill>
            <a:srgbClr val="FFFFFF"/>
          </a:solidFill>
          <a:ln>
            <a:noFill/>
          </a:ln>
        </p:spPr>
        <p:txBody>
          <a:bodyPr wrap="square" rtlCol="0">
            <a:spAutoFit/>
          </a:bodyPr>
          <a:lstStyle/>
          <a:p>
            <a:r>
              <a:rPr lang="vi-VN" sz="800" b="1">
                <a:solidFill>
                  <a:schemeClr val="bg2">
                    <a:lumMod val="50000"/>
                  </a:schemeClr>
                </a:solidFill>
                <a:latin typeface="Calibri" panose="020F0502020204030204" pitchFamily="34" charset="0"/>
                <a:cs typeface="Calibri" panose="020F0502020204030204" pitchFamily="34" charset="0"/>
              </a:rPr>
              <a:t>Năm học</a:t>
            </a: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70120"/>
            <a:ext cx="2504659" cy="1328023"/>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spAutoFit/>
          </a:bodyPr>
          <a:lstStyle/>
          <a:p>
            <a:pPr marL="12065" marR="5080" indent="-254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Sử dụng menu thả xuống </a:t>
            </a:r>
            <a:r>
              <a:rPr lang="vi-VN" b="1">
                <a:solidFill>
                  <a:srgbClr val="FFFFFF"/>
                </a:solidFill>
                <a:latin typeface="Calibri" panose="020F0502020204030204" pitchFamily="34" charset="0"/>
                <a:cs typeface="Calibri" panose="020F0502020204030204" pitchFamily="34" charset="0"/>
              </a:rPr>
              <a:t>School Year </a:t>
            </a:r>
            <a:r>
              <a:rPr lang="vi-VN">
                <a:solidFill>
                  <a:srgbClr val="FFFFFF"/>
                </a:solidFill>
                <a:latin typeface="Calibri" panose="020F0502020204030204" pitchFamily="34" charset="0"/>
                <a:cs typeface="Calibri" panose="020F0502020204030204" pitchFamily="34" charset="0"/>
              </a:rPr>
              <a:t>(Năm học) để xem dữ liệu từ những năm trước, nếu có.</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vi-VN" sz="900" b="1">
                <a:solidFill>
                  <a:schemeClr val="bg2">
                    <a:lumMod val="50000"/>
                  </a:schemeClr>
                </a:solidFill>
                <a:latin typeface="Calibri" panose="020F0502020204030204" pitchFamily="34" charset="0"/>
                <a:cs typeface="Calibri" panose="020F0502020204030204" pitchFamily="34" charset="0"/>
              </a:rPr>
              <a:t>Điểm Số Quy Đổi / Cấp Độ Thành Tích</a:t>
            </a: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8" y="3917676"/>
            <a:ext cx="2821820" cy="446276"/>
          </a:xfrm>
          <a:prstGeom prst="rect">
            <a:avLst/>
          </a:prstGeom>
          <a:solidFill>
            <a:srgbClr val="FDFDFD"/>
          </a:solidFill>
          <a:ln>
            <a:noFill/>
          </a:ln>
        </p:spPr>
        <p:txBody>
          <a:bodyPr wrap="square" rtlCol="0">
            <a:spAutoFit/>
          </a:bodyPr>
          <a:lstStyle/>
          <a:p>
            <a:r>
              <a:rPr lang="vi-VN" sz="1300" b="1">
                <a:solidFill>
                  <a:srgbClr val="22608F"/>
                </a:solidFill>
                <a:latin typeface="Calibri" panose="020F0502020204030204" pitchFamily="34" charset="0"/>
                <a:cs typeface="Calibri" panose="020F0502020204030204" pitchFamily="34" charset="0"/>
              </a:rPr>
              <a:t>Giáo Dục Công Dân Lớp 8</a:t>
            </a:r>
          </a:p>
          <a:p>
            <a:r>
              <a:rPr lang="vi-VN" sz="1000">
                <a:solidFill>
                  <a:schemeClr val="bg2">
                    <a:lumMod val="25000"/>
                  </a:schemeClr>
                </a:solidFill>
                <a:latin typeface="Calibri" panose="020F0502020204030204" pitchFamily="34" charset="0"/>
                <a:cs typeface="Calibri" panose="020F0502020204030204" pitchFamily="34" charset="0"/>
              </a:rPr>
              <a:t>MCAS-Alt Học kỳ mùa xuân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8073093" y="3917676"/>
            <a:ext cx="828828" cy="230832"/>
          </a:xfrm>
          <a:prstGeom prst="rect">
            <a:avLst/>
          </a:prstGeom>
          <a:solidFill>
            <a:srgbClr val="FFFFFF"/>
          </a:solidFill>
          <a:ln>
            <a:noFill/>
          </a:ln>
        </p:spPr>
        <p:txBody>
          <a:bodyPr wrap="square" rtlCol="0">
            <a:spAutoFit/>
          </a:bodyPr>
          <a:lstStyle/>
          <a:p>
            <a:pPr algn="r"/>
            <a:r>
              <a:rPr lang="vi-VN" sz="900">
                <a:solidFill>
                  <a:schemeClr val="bg2">
                    <a:lumMod val="50000"/>
                  </a:schemeClr>
                </a:solidFill>
                <a:latin typeface="Calibri" panose="020F0502020204030204" pitchFamily="34" charset="0"/>
                <a:cs typeface="Calibri" panose="020F0502020204030204" pitchFamily="34" charset="0"/>
              </a:rPr>
              <a:t>Đang tiến bộ</a:t>
            </a: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2821821" cy="461665"/>
          </a:xfrm>
          <a:prstGeom prst="rect">
            <a:avLst/>
          </a:prstGeom>
          <a:solidFill>
            <a:srgbClr val="F9F9F9"/>
          </a:solidFill>
          <a:ln>
            <a:noFill/>
          </a:ln>
        </p:spPr>
        <p:txBody>
          <a:bodyPr wrap="square" rtlCol="0">
            <a:spAutoFit/>
          </a:bodyPr>
          <a:lstStyle/>
          <a:p>
            <a:r>
              <a:rPr lang="vi-VN" sz="1300" b="1">
                <a:solidFill>
                  <a:srgbClr val="22608F"/>
                </a:solidFill>
                <a:latin typeface="Calibri" panose="020F0502020204030204" pitchFamily="34" charset="0"/>
                <a:cs typeface="Calibri" panose="020F0502020204030204" pitchFamily="34" charset="0"/>
              </a:rPr>
              <a:t>Ngữ văn Anh Lớp 8</a:t>
            </a:r>
          </a:p>
          <a:p>
            <a:r>
              <a:rPr lang="vi-VN" sz="1000">
                <a:solidFill>
                  <a:schemeClr val="bg2">
                    <a:lumMod val="25000"/>
                  </a:schemeClr>
                </a:solidFill>
                <a:latin typeface="Calibri" panose="020F0502020204030204" pitchFamily="34" charset="0"/>
                <a:cs typeface="Calibri" panose="020F0502020204030204" pitchFamily="34" charset="0"/>
              </a:rPr>
              <a:t>MCAS-Alt Học kỳ mùa xuân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66805FD6-86AC-4C02-DF1D-2AEE12D98E08}"/>
              </a:ext>
            </a:extLst>
          </p:cNvPr>
          <p:cNvSpPr txBox="1"/>
          <p:nvPr/>
        </p:nvSpPr>
        <p:spPr>
          <a:xfrm>
            <a:off x="8073093" y="4460306"/>
            <a:ext cx="828828" cy="230832"/>
          </a:xfrm>
          <a:prstGeom prst="rect">
            <a:avLst/>
          </a:prstGeom>
          <a:solidFill>
            <a:srgbClr val="FFFFFF"/>
          </a:solidFill>
          <a:ln>
            <a:noFill/>
          </a:ln>
        </p:spPr>
        <p:txBody>
          <a:bodyPr wrap="square" rtlCol="0">
            <a:spAutoFit/>
          </a:bodyPr>
          <a:lstStyle/>
          <a:p>
            <a:pPr algn="r"/>
            <a:r>
              <a:rPr lang="vi-VN" sz="900">
                <a:solidFill>
                  <a:schemeClr val="bg2">
                    <a:lumMod val="50000"/>
                  </a:schemeClr>
                </a:solidFill>
                <a:latin typeface="Calibri" panose="020F0502020204030204" pitchFamily="34" charset="0"/>
                <a:cs typeface="Calibri" panose="020F0502020204030204" pitchFamily="34" charset="0"/>
              </a:rPr>
              <a:t>Đang tiến bộ</a:t>
            </a: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870958"/>
            <a:ext cx="2169759" cy="1021556"/>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12700" marR="508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Để biết thêm thông tin chi tiết, hãy chọn một bài kiểm tra.</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r>
              <a:rPr lang="vi-VN" sz="1300" b="1">
                <a:solidFill>
                  <a:srgbClr val="22608F"/>
                </a:solidFill>
                <a:latin typeface="Calibri" panose="020F0502020204030204" pitchFamily="34" charset="0"/>
                <a:cs typeface="Calibri" panose="020F0502020204030204" pitchFamily="34" charset="0"/>
              </a:rPr>
              <a:t>Toán Lớp 8</a:t>
            </a:r>
          </a:p>
          <a:p>
            <a:r>
              <a:rPr lang="vi-VN" sz="1000">
                <a:solidFill>
                  <a:schemeClr val="bg2">
                    <a:lumMod val="25000"/>
                  </a:schemeClr>
                </a:solidFill>
                <a:latin typeface="Calibri" panose="020F0502020204030204" pitchFamily="34" charset="0"/>
                <a:cs typeface="Calibri" panose="020F0502020204030204" pitchFamily="34" charset="0"/>
              </a:rPr>
              <a:t>MCAS-Alt Học kỳ mùa xuân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8073093" y="4967708"/>
            <a:ext cx="828828" cy="230832"/>
          </a:xfrm>
          <a:prstGeom prst="rect">
            <a:avLst/>
          </a:prstGeom>
          <a:solidFill>
            <a:srgbClr val="FFFFFF"/>
          </a:solidFill>
          <a:ln>
            <a:noFill/>
          </a:ln>
        </p:spPr>
        <p:txBody>
          <a:bodyPr wrap="square" rtlCol="0">
            <a:spAutoFit/>
          </a:bodyPr>
          <a:lstStyle/>
          <a:p>
            <a:pPr algn="r"/>
            <a:r>
              <a:rPr lang="vi-VN" sz="900">
                <a:solidFill>
                  <a:schemeClr val="bg2">
                    <a:lumMod val="50000"/>
                  </a:schemeClr>
                </a:solidFill>
                <a:latin typeface="Calibri" panose="020F0502020204030204" pitchFamily="34" charset="0"/>
                <a:cs typeface="Calibri" panose="020F0502020204030204" pitchFamily="34" charset="0"/>
              </a:rPr>
              <a:t>Đang tiến bộ</a:t>
            </a: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8" y="5514968"/>
            <a:ext cx="3101552" cy="646331"/>
          </a:xfrm>
          <a:prstGeom prst="rect">
            <a:avLst/>
          </a:prstGeom>
          <a:solidFill>
            <a:srgbClr val="FCFCFC"/>
          </a:solidFill>
          <a:ln>
            <a:solidFill>
              <a:srgbClr val="FBFBFB"/>
            </a:solidFill>
          </a:ln>
        </p:spPr>
        <p:txBody>
          <a:bodyPr wrap="square" rtlCol="0">
            <a:spAutoFit/>
          </a:bodyPr>
          <a:lstStyle/>
          <a:p>
            <a:r>
              <a:rPr lang="vi-VN" sz="1300" b="1">
                <a:solidFill>
                  <a:srgbClr val="22608F"/>
                </a:solidFill>
                <a:latin typeface="Calibri" panose="020F0502020204030204" pitchFamily="34" charset="0"/>
                <a:cs typeface="Calibri" panose="020F0502020204030204" pitchFamily="34" charset="0"/>
              </a:rPr>
              <a:t>Khoa Học và Công Nghệ/Kỹ Thuật Lớp 8</a:t>
            </a:r>
            <a:endParaRPr lang="en-US" sz="1300" b="1">
              <a:solidFill>
                <a:srgbClr val="22608F"/>
              </a:solidFill>
              <a:latin typeface="Calibri" panose="020F0502020204030204" pitchFamily="34" charset="0"/>
              <a:cs typeface="Calibri" panose="020F0502020204030204" pitchFamily="34" charset="0"/>
            </a:endParaRPr>
          </a:p>
          <a:p>
            <a:endParaRPr lang="vi-VN" sz="1300" b="1">
              <a:solidFill>
                <a:srgbClr val="22608F"/>
              </a:solidFill>
              <a:latin typeface="Calibri" panose="020F0502020204030204" pitchFamily="34" charset="0"/>
              <a:cs typeface="Calibri" panose="020F0502020204030204" pitchFamily="34" charset="0"/>
            </a:endParaRPr>
          </a:p>
          <a:p>
            <a:r>
              <a:rPr lang="vi-VN" sz="1000">
                <a:solidFill>
                  <a:schemeClr val="bg2">
                    <a:lumMod val="25000"/>
                  </a:schemeClr>
                </a:solidFill>
                <a:latin typeface="Calibri" panose="020F0502020204030204" pitchFamily="34" charset="0"/>
                <a:cs typeface="Calibri" panose="020F0502020204030204" pitchFamily="34" charset="0"/>
              </a:rPr>
              <a:t>MCAS-Alt Học kỳ mùa xuân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8073093" y="5555503"/>
            <a:ext cx="828828" cy="230832"/>
          </a:xfrm>
          <a:prstGeom prst="rect">
            <a:avLst/>
          </a:prstGeom>
          <a:solidFill>
            <a:srgbClr val="FFFFFF"/>
          </a:solidFill>
          <a:ln>
            <a:noFill/>
          </a:ln>
        </p:spPr>
        <p:txBody>
          <a:bodyPr wrap="square" rtlCol="0">
            <a:spAutoFit/>
          </a:bodyPr>
          <a:lstStyle/>
          <a:p>
            <a:pPr algn="r"/>
            <a:r>
              <a:rPr lang="vi-VN" sz="900">
                <a:solidFill>
                  <a:schemeClr val="bg2">
                    <a:lumMod val="50000"/>
                  </a:schemeClr>
                </a:solidFill>
                <a:latin typeface="Calibri" panose="020F0502020204030204" pitchFamily="34" charset="0"/>
                <a:cs typeface="Calibri" panose="020F0502020204030204" pitchFamily="34" charset="0"/>
              </a:rPr>
              <a:t>Đang tiến bộ</a:t>
            </a: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vi-VN" sz="900">
                <a:solidFill>
                  <a:schemeClr val="bg2">
                    <a:lumMod val="50000"/>
                  </a:schemeClr>
                </a:solidFill>
                <a:latin typeface="Calibri" panose="020F0502020204030204" pitchFamily="34" charset="0"/>
                <a:cs typeface="Calibri" panose="020F0502020204030204" pitchFamily="34" charset="0"/>
              </a:rPr>
              <a:t>Điểm Quy Đổi không được báo cáo cho MCAS-Alt.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20</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rmAutofit fontScale="90000"/>
          </a:bodyPr>
          <a:lstStyle/>
          <a:p>
            <a:r>
              <a:rPr lang="vi-VN" sz="5300" dirty="0">
                <a:solidFill>
                  <a:srgbClr val="1A4785"/>
                </a:solidFill>
                <a:latin typeface="Calibri" panose="020F0502020204030204" pitchFamily="34" charset="0"/>
                <a:ea typeface="Open Sans Light" pitchFamily="2" charset="0"/>
                <a:cs typeface="Calibri" panose="020F0502020204030204" pitchFamily="34" charset="0"/>
              </a:rPr>
              <a:t>Xem kết quả kiểm tra: MCAS-</a:t>
            </a:r>
            <a:r>
              <a:rPr lang="vi-VN" sz="5300" dirty="0" err="1">
                <a:solidFill>
                  <a:srgbClr val="1A4785"/>
                </a:solidFill>
                <a:latin typeface="Calibri" panose="020F0502020204030204" pitchFamily="34" charset="0"/>
                <a:ea typeface="Open Sans Light" pitchFamily="2" charset="0"/>
                <a:cs typeface="Calibri" panose="020F0502020204030204" pitchFamily="34" charset="0"/>
              </a:rPr>
              <a:t>Alt</a:t>
            </a:r>
            <a:endParaRPr lang="vi-VN" sz="5300" dirty="0">
              <a:solidFill>
                <a:srgbClr val="1A4785"/>
              </a:solidFill>
              <a:latin typeface="Calibri" panose="020F0502020204030204" pitchFamily="34" charset="0"/>
              <a:ea typeface="Open Sans Light" pitchFamily="2" charset="0"/>
              <a:cs typeface="Calibri" panose="020F0502020204030204" pitchFamily="34" charset="0"/>
            </a:endParaRPr>
          </a:p>
        </p:txBody>
      </p:sp>
      <p:pic>
        <p:nvPicPr>
          <p:cNvPr id="3" name="Picture 2" descr="Ảnh chụp màn hình kết quả bài kiểm tra của học sinh mẫu được chọn.">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1" y="1113697"/>
            <a:ext cx="1508320"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vi-VN" sz="800" b="1">
                <a:solidFill>
                  <a:srgbClr val="22608F"/>
                </a:solidFill>
                <a:latin typeface="Calibri" panose="020F0502020204030204" pitchFamily="34" charset="0"/>
                <a:cs typeface="Calibri" panose="020F0502020204030204" pitchFamily="34" charset="0"/>
              </a:rPr>
              <a:t>En Español</a:t>
            </a: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338554"/>
          </a:xfrm>
          <a:prstGeom prst="rect">
            <a:avLst/>
          </a:prstGeom>
          <a:no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Lịch Sử Kiểm Tra</a:t>
            </a: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338554"/>
          </a:xfrm>
          <a:prstGeom prst="rect">
            <a:avLst/>
          </a:prstGeom>
          <a:solidFill>
            <a:srgbClr val="F9F9F9"/>
          </a:solidFill>
          <a:ln>
            <a:noFill/>
          </a:ln>
        </p:spPr>
        <p:txBody>
          <a:bodyPr wrap="square" rtlCol="0">
            <a:spAutoFit/>
          </a:bodyPr>
          <a:lstStyle/>
          <a:p>
            <a:r>
              <a:rPr lang="vi-VN" sz="800" b="1" u="sng">
                <a:solidFill>
                  <a:schemeClr val="bg2">
                    <a:lumMod val="25000"/>
                  </a:schemeClr>
                </a:solidFill>
                <a:latin typeface="Calibri" panose="020F0502020204030204" pitchFamily="34" charset="0"/>
                <a:cs typeface="Calibri" panose="020F0502020204030204" pitchFamily="34" charset="0"/>
              </a:rPr>
              <a:t>Kết Quả Kiểm Tra</a:t>
            </a: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669397"/>
            <a:ext cx="2524141" cy="2553891"/>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marL="12700" marR="5080" indent="635"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Tab </a:t>
            </a:r>
            <a:r>
              <a:rPr lang="vi-VN" b="1">
                <a:solidFill>
                  <a:srgbClr val="FFFFFF"/>
                </a:solidFill>
                <a:latin typeface="Calibri" panose="020F0502020204030204" pitchFamily="34" charset="0"/>
                <a:cs typeface="Calibri" panose="020F0502020204030204" pitchFamily="34" charset="0"/>
              </a:rPr>
              <a:t>Test Results </a:t>
            </a:r>
            <a:r>
              <a:rPr lang="vi-VN">
                <a:solidFill>
                  <a:srgbClr val="FFFFFF"/>
                </a:solidFill>
                <a:latin typeface="Calibri" panose="020F0502020204030204" pitchFamily="34" charset="0"/>
                <a:cs typeface="Calibri" panose="020F0502020204030204" pitchFamily="34" charset="0"/>
              </a:rPr>
              <a:t>(Kết quả kiểm tra) hiển thị mức độ thành tích của con quý vị. Xem toàn bộ báo cáo để biết</a:t>
            </a:r>
          </a:p>
          <a:p>
            <a:pPr marL="53340" marR="45085" algn="ctr">
              <a:lnSpc>
                <a:spcPct val="100000"/>
              </a:lnSpc>
            </a:pPr>
            <a:r>
              <a:rPr lang="vi-VN">
                <a:solidFill>
                  <a:srgbClr val="FFFFFF"/>
                </a:solidFill>
                <a:latin typeface="Calibri" panose="020F0502020204030204" pitchFamily="34" charset="0"/>
                <a:cs typeface="Calibri" panose="020F0502020204030204" pitchFamily="34" charset="0"/>
              </a:rPr>
              <a:t>thêm thông tin về kết quả học tập của con quý vị.</a:t>
            </a: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Tài Liệu Tham Khảo</a:t>
            </a: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2110962" cy="230832"/>
          </a:xfrm>
          <a:prstGeom prst="rect">
            <a:avLst/>
          </a:prstGeom>
          <a:noFill/>
          <a:ln>
            <a:noFill/>
          </a:ln>
        </p:spPr>
        <p:txBody>
          <a:bodyPr wrap="square" rtlCol="0">
            <a:spAutoFit/>
          </a:bodyPr>
          <a:lstStyle/>
          <a:p>
            <a:r>
              <a:rPr lang="vi-VN" sz="900" b="1" dirty="0">
                <a:solidFill>
                  <a:schemeClr val="bg2">
                    <a:lumMod val="25000"/>
                  </a:schemeClr>
                </a:solidFill>
                <a:latin typeface="Calibri" panose="020F0502020204030204" pitchFamily="34" charset="0"/>
                <a:cs typeface="Calibri" panose="020F0502020204030204" pitchFamily="34" charset="0"/>
              </a:rPr>
              <a:t>Tên Học Sinh: </a:t>
            </a:r>
            <a:r>
              <a:rPr lang="vi-VN" sz="900" dirty="0">
                <a:solidFill>
                  <a:schemeClr val="bg2">
                    <a:lumMod val="25000"/>
                  </a:schemeClr>
                </a:solidFill>
                <a:latin typeface="Calibri" panose="020F0502020204030204" pitchFamily="34" charset="0"/>
                <a:cs typeface="Calibri" panose="020F0502020204030204" pitchFamily="34" charset="0"/>
              </a:rPr>
              <a:t>Học sinh, Mẫu thử</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9332"/>
          </a:xfrm>
          <a:prstGeom prst="rect">
            <a:avLst/>
          </a:prstGeom>
          <a:solidFill>
            <a:srgbClr val="F9F9F9"/>
          </a:solidFill>
          <a:ln>
            <a:no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Khu học chánh: </a:t>
            </a:r>
            <a:r>
              <a:rPr lang="vi-VN" sz="900">
                <a:solidFill>
                  <a:schemeClr val="bg2">
                    <a:lumMod val="25000"/>
                  </a:schemeClr>
                </a:solidFill>
                <a:latin typeface="Calibri" panose="020F0502020204030204" pitchFamily="34" charset="0"/>
                <a:cs typeface="Calibri" panose="020F0502020204030204" pitchFamily="34" charset="0"/>
              </a:rPr>
              <a:t>Cyber City</a:t>
            </a:r>
          </a:p>
          <a:p>
            <a:r>
              <a:rPr lang="vi-VN" sz="900" b="1">
                <a:solidFill>
                  <a:schemeClr val="bg2">
                    <a:lumMod val="25000"/>
                  </a:schemeClr>
                </a:solidFill>
                <a:latin typeface="Calibri" panose="020F0502020204030204" pitchFamily="34" charset="0"/>
                <a:cs typeface="Calibri" panose="020F0502020204030204" pitchFamily="34" charset="0"/>
              </a:rPr>
              <a:t>Trường: </a:t>
            </a:r>
            <a:r>
              <a:rPr lang="vi-VN" sz="900">
                <a:solidFill>
                  <a:schemeClr val="bg2">
                    <a:lumMod val="25000"/>
                  </a:schemeClr>
                </a:solidFill>
                <a:latin typeface="Calibri" panose="020F0502020204030204" pitchFamily="34" charset="0"/>
                <a:cs typeface="Calibri" panose="020F0502020204030204" pitchFamily="34" charset="0"/>
              </a:rPr>
              <a:t>Cyber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vi-VN" sz="900" b="1">
                <a:solidFill>
                  <a:schemeClr val="bg2">
                    <a:lumMod val="25000"/>
                  </a:schemeClr>
                </a:solidFill>
                <a:latin typeface="Calibri" panose="020F0502020204030204" pitchFamily="34" charset="0"/>
                <a:cs typeface="Calibri" panose="020F0502020204030204" pitchFamily="34" charset="0"/>
              </a:rPr>
              <a:t>Điểm của Học Sinh: </a:t>
            </a:r>
            <a:r>
              <a:rPr lang="vi-VN" sz="900">
                <a:solidFill>
                  <a:schemeClr val="bg2">
                    <a:lumMod val="25000"/>
                  </a:schemeClr>
                </a:solidFill>
                <a:latin typeface="Calibri" panose="020F0502020204030204" pitchFamily="34" charset="0"/>
                <a:cs typeface="Calibri" panose="020F0502020204030204" pitchFamily="34" charset="0"/>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17361" y="2869456"/>
            <a:ext cx="1653649" cy="369332"/>
          </a:xfrm>
          <a:prstGeom prst="rect">
            <a:avLst/>
          </a:prstGeom>
          <a:solidFill>
            <a:srgbClr val="F9F9F9"/>
          </a:solidFill>
          <a:ln>
            <a:noFill/>
          </a:ln>
        </p:spPr>
        <p:txBody>
          <a:bodyPr wrap="square" rtlCol="0">
            <a:spAutoFit/>
          </a:bodyPr>
          <a:lstStyle/>
          <a:p>
            <a:pPr algn="r"/>
            <a:r>
              <a:rPr lang="vi-VN" sz="900" b="1">
                <a:solidFill>
                  <a:schemeClr val="bg2">
                    <a:lumMod val="25000"/>
                  </a:schemeClr>
                </a:solidFill>
                <a:latin typeface="Calibri" panose="020F0502020204030204" pitchFamily="34" charset="0"/>
                <a:cs typeface="Calibri" panose="020F0502020204030204" pitchFamily="34" charset="0"/>
              </a:rPr>
              <a:t>SASID: </a:t>
            </a:r>
            <a:r>
              <a:rPr lang="vi-VN" sz="900">
                <a:solidFill>
                  <a:schemeClr val="bg2">
                    <a:lumMod val="25000"/>
                  </a:schemeClr>
                </a:solidFill>
                <a:latin typeface="Calibri" panose="020F0502020204030204" pitchFamily="34" charset="0"/>
                <a:cs typeface="Calibri" panose="020F0502020204030204" pitchFamily="34" charset="0"/>
              </a:rPr>
              <a:t>9990000004</a:t>
            </a:r>
          </a:p>
          <a:p>
            <a:pPr algn="r"/>
            <a:r>
              <a:rPr lang="vi-VN" sz="900" b="1">
                <a:solidFill>
                  <a:schemeClr val="bg2">
                    <a:lumMod val="25000"/>
                  </a:schemeClr>
                </a:solidFill>
                <a:latin typeface="Calibri" panose="020F0502020204030204" pitchFamily="34" charset="0"/>
                <a:cs typeface="Calibri" panose="020F0502020204030204" pitchFamily="34" charset="0"/>
              </a:rPr>
              <a:t>Ngày sinh: </a:t>
            </a:r>
            <a:r>
              <a:rPr lang="vi-VN" sz="900">
                <a:solidFill>
                  <a:schemeClr val="bg2">
                    <a:lumMod val="25000"/>
                  </a:schemeClr>
                </a:solidFill>
                <a:latin typeface="Calibri" panose="020F0502020204030204" pitchFamily="34" charset="0"/>
                <a:cs typeface="Calibri" panose="020F0502020204030204" pitchFamily="34" charset="0"/>
              </a:rPr>
              <a:t>14/03/20069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vi-VN" sz="1100">
                <a:solidFill>
                  <a:schemeClr val="bg1"/>
                </a:solidFill>
                <a:latin typeface="Calibri" panose="020F0502020204030204" pitchFamily="34" charset="0"/>
                <a:cs typeface="Calibri" panose="020F0502020204030204" pitchFamily="34" charset="0"/>
              </a:rPr>
              <a:t>Ngữ văn Anh - Học kỳ mùa xuân2025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754600"/>
          </a:xfrm>
          <a:prstGeom prst="rect">
            <a:avLst/>
          </a:prstGeom>
          <a:solidFill>
            <a:srgbClr val="F9F9F9"/>
          </a:solidFill>
          <a:ln>
            <a:noFill/>
          </a:ln>
        </p:spPr>
        <p:txBody>
          <a:bodyPr wrap="square" rtlCol="0">
            <a:spAutoFit/>
          </a:bodyPr>
          <a:lstStyle/>
          <a:p>
            <a:r>
              <a:rPr lang="vi-VN" sz="1000" dirty="0">
                <a:solidFill>
                  <a:schemeClr val="bg2">
                    <a:lumMod val="25000"/>
                  </a:schemeClr>
                </a:solidFill>
                <a:latin typeface="Calibri" panose="020F0502020204030204" pitchFamily="34" charset="0"/>
                <a:cs typeface="Calibri" panose="020F0502020204030204" pitchFamily="34" charset="0"/>
              </a:rPr>
              <a:t>Dưới đây là kết quả Bài Kiểm Tra Thay Thế MCAS năm 2025 (MCAS-Alt) của con quý vị. Tất cả học sinh đều bắt buộc phải tham gia các bài kiểm tra toàn tiểu bang do liên bang quy định, bằng cách làm bài kiểm tra MCAS tiêu chuẩn hoặc làm Bài Kiểm Tra Thay Thế MCAS (MCAS-Alt) dành cho những học sinh khuyết tật nghiêm trọng nhất đáp ứng các yêu cầu đủ điều kiện. Trường của con quý vị đã nộp kết quả MCAS-Alt vào học kỳ mùa xuân năm ngoái, theo chỉ định trong IEP của trẻ.</a:t>
            </a:r>
          </a:p>
          <a:p>
            <a:endParaRPr lang="en-US" sz="1000" dirty="0">
              <a:solidFill>
                <a:schemeClr val="bg2">
                  <a:lumMod val="25000"/>
                </a:schemeClr>
              </a:solidFill>
              <a:latin typeface="Calibri" panose="020F0502020204030204" pitchFamily="34" charset="0"/>
              <a:cs typeface="Calibri" panose="020F0502020204030204" pitchFamily="34" charset="0"/>
            </a:endParaRPr>
          </a:p>
          <a:p>
            <a:r>
              <a:rPr lang="vi-VN" sz="1000" dirty="0">
                <a:solidFill>
                  <a:schemeClr val="bg2">
                    <a:lumMod val="25000"/>
                  </a:schemeClr>
                </a:solidFill>
                <a:latin typeface="Calibri" panose="020F0502020204030204" pitchFamily="34" charset="0"/>
                <a:cs typeface="Calibri" panose="020F0502020204030204" pitchFamily="34" charset="0"/>
              </a:rPr>
              <a:t>MCAS-Alt là bản ghi lại cấp độ đạt được của con quý vị đối với các tiêu chuẩn thành tích học tập thay thế. Trước khi nộp kết quả MCAS-Alt, trường học của con quý vị bắt buộc phải mời quý vị xem xét bài kiểm tra MCAS-Alt của con quý vị. Nếu quý vị có thắc mắc về kết quả, vui lòng gặp giáo viên của con để thảo luận về các tiêu chuẩn đánh giá thay thế và kết quả học tập của con. Sở Giáo Dục Tiểu Học và Trung Học (DESE) xin ghi nhận những nỗ lực mà nhà trường đã thực hiện để đảm bảo tất cả học sinh đều đạt những kỳ vọng đầy thách thức.</a:t>
            </a:r>
          </a:p>
          <a:p>
            <a:endParaRPr lang="en-US" sz="900" dirty="0">
              <a:solidFill>
                <a:schemeClr val="bg2">
                  <a:lumMod val="25000"/>
                </a:schemeClr>
              </a:solidFill>
              <a:latin typeface="Calibri" panose="020F0502020204030204" pitchFamily="34" charset="0"/>
              <a:cs typeface="Calibri" panose="020F0502020204030204" pitchFamily="34" charset="0"/>
            </a:endParaRPr>
          </a:p>
          <a:p>
            <a:pPr algn="ctr"/>
            <a:endParaRPr lang="en-US" sz="1000" dirty="0">
              <a:solidFill>
                <a:schemeClr val="bg2">
                  <a:lumMod val="25000"/>
                </a:schemeClr>
              </a:solidFill>
              <a:latin typeface="Calibri" panose="020F0502020204030204" pitchFamily="34" charset="0"/>
              <a:cs typeface="Calibri" panose="020F0502020204030204" pitchFamily="34" charset="0"/>
            </a:endParaRPr>
          </a:p>
          <a:p>
            <a:pPr algn="ctr"/>
            <a:r>
              <a:rPr lang="vi-VN" sz="1200" dirty="0">
                <a:solidFill>
                  <a:schemeClr val="bg2">
                    <a:lumMod val="25000"/>
                  </a:schemeClr>
                </a:solidFill>
                <a:latin typeface="Calibri" panose="020F0502020204030204" pitchFamily="34" charset="0"/>
                <a:cs typeface="Calibri" panose="020F0502020204030204" pitchFamily="34" charset="0"/>
              </a:rPr>
              <a:t>Ngữ văn Anh</a:t>
            </a:r>
          </a:p>
          <a:p>
            <a:pPr algn="ctr"/>
            <a:endParaRPr lang="en-US" sz="1200" dirty="0">
              <a:solidFill>
                <a:schemeClr val="bg2">
                  <a:lumMod val="25000"/>
                </a:schemeClr>
              </a:solidFill>
              <a:latin typeface="Calibri" panose="020F0502020204030204" pitchFamily="34" charset="0"/>
              <a:cs typeface="Calibri" panose="020F0502020204030204" pitchFamily="34" charset="0"/>
            </a:endParaRPr>
          </a:p>
          <a:p>
            <a:pPr algn="ctr"/>
            <a:r>
              <a:rPr lang="vi-VN" sz="1100" dirty="0">
                <a:solidFill>
                  <a:schemeClr val="bg2">
                    <a:lumMod val="25000"/>
                  </a:schemeClr>
                </a:solidFill>
                <a:latin typeface="Calibri" panose="020F0502020204030204" pitchFamily="34" charset="0"/>
                <a:cs typeface="Calibri" panose="020F0502020204030204" pitchFamily="34" charset="0"/>
              </a:rPr>
              <a:t>Đang tiến bộ</a:t>
            </a:r>
          </a:p>
          <a:p>
            <a:pPr algn="ctr"/>
            <a:endParaRPr lang="en-US" sz="900" dirty="0">
              <a:solidFill>
                <a:schemeClr val="bg2">
                  <a:lumMod val="25000"/>
                </a:schemeClr>
              </a:solidFill>
              <a:latin typeface="Calibri" panose="020F0502020204030204" pitchFamily="34" charset="0"/>
              <a:cs typeface="Calibri" panose="020F050202020403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21</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35235" y="-126940"/>
            <a:ext cx="12262467" cy="1099334"/>
          </a:xfrm>
        </p:spPr>
        <p:txBody>
          <a:bodyPr>
            <a:noAutofit/>
          </a:bodyPr>
          <a:lstStyle/>
          <a:p>
            <a:r>
              <a:rPr lang="vi-VN">
                <a:solidFill>
                  <a:srgbClr val="1A4785"/>
                </a:solidFill>
                <a:latin typeface="Calibri" panose="020F0502020204030204" pitchFamily="34" charset="0"/>
                <a:ea typeface="Open Sans Light" pitchFamily="2" charset="0"/>
                <a:cs typeface="Calibri" panose="020F0502020204030204" pitchFamily="34" charset="0"/>
              </a:rPr>
              <a:t>Xem kết quả kiểm tra MCAS-Alt: Mức độ thành tích</a:t>
            </a:r>
          </a:p>
        </p:txBody>
      </p:sp>
      <p:pic>
        <p:nvPicPr>
          <p:cNvPr id="7" name="Picture 6" descr="Ảnh chụp màn hình kết quả bài kiểm tra của học sinh mẫu được chọn, cho biết cấp độ thành tích và mô tả của em.">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866750" cy="430887"/>
          </a:xfrm>
          <a:prstGeom prst="rect">
            <a:avLst/>
          </a:prstGeom>
          <a:noFill/>
          <a:ln>
            <a:noFill/>
          </a:ln>
        </p:spPr>
        <p:txBody>
          <a:bodyPr wrap="square" rtlCol="0">
            <a:spAutoFit/>
          </a:bodyPr>
          <a:lstStyle/>
          <a:p>
            <a:r>
              <a:rPr lang="vi-VN" sz="1100" dirty="0">
                <a:latin typeface="Calibri" panose="020F0502020204030204" pitchFamily="34" charset="0"/>
                <a:cs typeface="Calibri" panose="020F0502020204030204" pitchFamily="34" charset="0"/>
              </a:rPr>
              <a:t>Sở Giáo Dục Tiểu Học và Trung Học</a:t>
            </a: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vi-VN" sz="2000" b="0" i="0" u="none" strike="noStrike" baseline="-25000" dirty="0">
                <a:solidFill>
                  <a:srgbClr val="000000"/>
                </a:solidFill>
                <a:latin typeface="Calibri" panose="020F0502020204030204" pitchFamily="34" charset="0"/>
                <a:cs typeface="Calibri" panose="020F0502020204030204" pitchFamily="34" charset="0"/>
              </a:rPr>
              <a:t>Học sinh đã đạt kết quả như thế nào trong bài kiểm tra môn Ngữ văn Anh thuộc Hệ Thống Đánh Giá Toàn Diện Thay Thế Massachusetts (MCAS-Alt)?</a:t>
            </a: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r>
              <a:rPr lang="vi-VN" b="0" i="0" u="none" strike="noStrike" baseline="-25000" dirty="0">
                <a:solidFill>
                  <a:schemeClr val="tx1">
                    <a:lumMod val="75000"/>
                    <a:lumOff val="25000"/>
                  </a:schemeClr>
                </a:solidFill>
                <a:latin typeface="Calibri" panose="020F0502020204030204" pitchFamily="34" charset="0"/>
                <a:cs typeface="Calibri" panose="020F0502020204030204" pitchFamily="34" charset="0"/>
              </a:rPr>
              <a:t>Cấp Độ Thành Tích</a:t>
            </a: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a:lnSpc>
                <a:spcPct val="100000"/>
              </a:lnSpc>
              <a:spcBef>
                <a:spcPts val="100"/>
              </a:spcBef>
            </a:pPr>
            <a:r>
              <a:rPr lang="vi-VN">
                <a:solidFill>
                  <a:srgbClr val="FFFFFF"/>
                </a:solidFill>
                <a:latin typeface="Calibri" panose="020F0502020204030204" pitchFamily="34" charset="0"/>
                <a:cs typeface="Calibri" panose="020F0502020204030204" pitchFamily="34" charset="0"/>
              </a:rPr>
              <a:t>Tại đây, quý vị có thể</a:t>
            </a:r>
          </a:p>
          <a:p>
            <a:pPr marL="91440" marR="81280" indent="116839" algn="ctr">
              <a:lnSpc>
                <a:spcPct val="100000"/>
              </a:lnSpc>
            </a:pPr>
            <a:r>
              <a:rPr lang="vi-VN">
                <a:solidFill>
                  <a:srgbClr val="FFFFFF"/>
                </a:solidFill>
                <a:latin typeface="Calibri" panose="020F0502020204030204" pitchFamily="34" charset="0"/>
                <a:cs typeface="Calibri" panose="020F0502020204030204" pitchFamily="34" charset="0"/>
              </a:rPr>
              <a:t>xem mức độ thành tích của con mình, từ đó biết được con quý vị đã làm bài kiểm tra</a:t>
            </a:r>
            <a:r>
              <a:rPr lang="en-US">
                <a:solidFill>
                  <a:srgbClr val="FFFFFF"/>
                </a:solidFill>
                <a:latin typeface="Calibri" panose="020F0502020204030204" pitchFamily="34" charset="0"/>
                <a:cs typeface="Calibri" panose="020F0502020204030204" pitchFamily="34" charset="0"/>
              </a:rPr>
              <a:t> </a:t>
            </a:r>
            <a:r>
              <a:rPr lang="vi-VN">
                <a:solidFill>
                  <a:srgbClr val="FFFFFF"/>
                </a:solidFill>
                <a:latin typeface="Calibri" panose="020F0502020204030204" pitchFamily="34" charset="0"/>
                <a:cs typeface="Calibri" panose="020F0502020204030204" pitchFamily="34" charset="0"/>
              </a:rPr>
              <a:t>tốt như thế nào. Trong ví dụ này, mức độ</a:t>
            </a:r>
            <a:r>
              <a:rPr lang="en-US">
                <a:solidFill>
                  <a:srgbClr val="FFFFFF"/>
                </a:solidFill>
                <a:latin typeface="Calibri" panose="020F0502020204030204" pitchFamily="34" charset="0"/>
                <a:cs typeface="Calibri" panose="020F0502020204030204" pitchFamily="34" charset="0"/>
              </a:rPr>
              <a:t> </a:t>
            </a:r>
            <a:r>
              <a:rPr lang="vi-VN">
                <a:solidFill>
                  <a:srgbClr val="FFFFFF"/>
                </a:solidFill>
                <a:latin typeface="Calibri" panose="020F0502020204030204" pitchFamily="34" charset="0"/>
                <a:cs typeface="Calibri" panose="020F0502020204030204" pitchFamily="34" charset="0"/>
              </a:rPr>
              <a:t>thành tích của học sinh</a:t>
            </a:r>
            <a:r>
              <a:rPr lang="en-US">
                <a:solidFill>
                  <a:srgbClr val="FFFFFF"/>
                </a:solidFill>
                <a:latin typeface="Calibri" panose="020F0502020204030204" pitchFamily="34" charset="0"/>
                <a:cs typeface="Calibri" panose="020F0502020204030204" pitchFamily="34" charset="0"/>
              </a:rPr>
              <a:t> </a:t>
            </a:r>
            <a:r>
              <a:rPr lang="vi-VN">
                <a:solidFill>
                  <a:srgbClr val="FFFFFF"/>
                </a:solidFill>
                <a:latin typeface="Calibri" panose="020F0502020204030204" pitchFamily="34" charset="0"/>
                <a:cs typeface="Calibri" panose="020F0502020204030204" pitchFamily="34" charset="0"/>
              </a:rPr>
              <a:t>là Có tiến bộ.</a:t>
            </a: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vi-VN" b="0" i="0" u="none" strike="noStrike" baseline="-25000" dirty="0">
                <a:solidFill>
                  <a:schemeClr val="tx1">
                    <a:lumMod val="75000"/>
                    <a:lumOff val="25000"/>
                  </a:schemeClr>
                </a:solidFill>
                <a:latin typeface="Calibri" panose="020F0502020204030204" pitchFamily="34" charset="0"/>
                <a:cs typeface="Calibri" panose="020F0502020204030204" pitchFamily="34" charset="0"/>
              </a:rPr>
              <a:t>Mô tả</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6999"/>
          </a:xfrm>
          <a:prstGeom prst="rect">
            <a:avLst/>
          </a:prstGeom>
          <a:solidFill>
            <a:srgbClr val="F9F9F9"/>
          </a:solidFill>
          <a:ln>
            <a:noFill/>
          </a:ln>
        </p:spPr>
        <p:txBody>
          <a:bodyPr wrap="square" rtlCol="0">
            <a:spAutoFit/>
          </a:bodyPr>
          <a:lstStyle/>
          <a:p>
            <a:r>
              <a:rPr lang="vi-VN" b="1" i="0" u="none" strike="noStrike" baseline="-25000" dirty="0">
                <a:solidFill>
                  <a:schemeClr val="tx1">
                    <a:lumMod val="75000"/>
                    <a:lumOff val="25000"/>
                  </a:schemeClr>
                </a:solidFill>
                <a:latin typeface="Calibri" panose="020F0502020204030204" pitchFamily="34" charset="0"/>
                <a:cs typeface="Calibri" panose="020F0502020204030204" pitchFamily="34" charset="0"/>
              </a:rPr>
              <a:t>Đang tiến bộ</a:t>
            </a: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1000274"/>
          </a:xfrm>
          <a:prstGeom prst="rect">
            <a:avLst/>
          </a:prstGeom>
          <a:solidFill>
            <a:srgbClr val="F9F9F9"/>
          </a:solidFill>
        </p:spPr>
        <p:txBody>
          <a:bodyPr wrap="square" rtlCol="0">
            <a:spAutoFit/>
          </a:bodyPr>
          <a:lstStyle/>
          <a:p>
            <a:r>
              <a:rPr lang="vi-VN" sz="850">
                <a:latin typeface="Calibri" panose="020F0502020204030204" pitchFamily="34" charset="0"/>
                <a:cs typeface="Calibri" panose="020F0502020204030204" pitchFamily="34" charset="0"/>
              </a:rPr>
              <a:t>Học sinh ở cấp độ này thể hiện </a:t>
            </a:r>
            <a:r>
              <a:rPr lang="vi-VN" sz="850" b="1">
                <a:latin typeface="Calibri" panose="020F0502020204030204" pitchFamily="34" charset="0"/>
                <a:cs typeface="Calibri" panose="020F0502020204030204" pitchFamily="34" charset="0"/>
              </a:rPr>
              <a:t>sự hiểu biết một phần, dưới mức kỳ vọng của cấp lớp</a:t>
            </a:r>
            <a:r>
              <a:rPr lang="vi-VN" sz="850">
                <a:latin typeface="Calibri" panose="020F0502020204030204" pitchFamily="34" charset="0"/>
                <a:cs typeface="Calibri" panose="020F0502020204030204" pitchFamily="34" charset="0"/>
              </a:rPr>
              <a:t>, về các chuẩn mực học tập và chủ đề kiến thức cốt lõi được nêu trong khung chương trình giảng dạy của Massachusetts dành cho môn học này. Học sinh ở cấp độ này đang liên tục tiếp thu kiến thức, kỹ năng và khái niệm mới. Học sinh chỉ cần hướng dẫn và hỗ trợ ở mức tối thiểu, và kết quả làm bài của các em nhìn chung chính xác.</a:t>
            </a:r>
          </a:p>
          <a:p>
            <a:endParaRPr lang="es-AR" sz="8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r>
              <a:rPr lang="vi-VN" b="1" i="0" u="none" strike="noStrike" baseline="-25000">
                <a:solidFill>
                  <a:schemeClr val="tx1">
                    <a:lumMod val="75000"/>
                    <a:lumOff val="25000"/>
                  </a:schemeClr>
                </a:solidFill>
                <a:latin typeface="Calibri" panose="020F0502020204030204" pitchFamily="34" charset="0"/>
                <a:cs typeface="Calibri" panose="020F0502020204030204" pitchFamily="34" charset="0"/>
              </a:rPr>
              <a:t>Đang hình thành</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869469"/>
          </a:xfrm>
          <a:prstGeom prst="rect">
            <a:avLst/>
          </a:prstGeom>
          <a:solidFill>
            <a:srgbClr val="F9F9F9"/>
          </a:solidFill>
        </p:spPr>
        <p:txBody>
          <a:bodyPr wrap="square" rtlCol="0">
            <a:spAutoFit/>
          </a:bodyPr>
          <a:lstStyle/>
          <a:p>
            <a:r>
              <a:rPr lang="vi-VN" sz="850">
                <a:latin typeface="Calibri" panose="020F0502020204030204" pitchFamily="34" charset="0"/>
                <a:cs typeface="Calibri" panose="020F0502020204030204" pitchFamily="34" charset="0"/>
              </a:rPr>
              <a:t>Học sinh ở cấp độ này thể hiện </a:t>
            </a:r>
            <a:r>
              <a:rPr lang="vi-VN" sz="850" b="1">
                <a:latin typeface="Calibri" panose="020F0502020204030204" pitchFamily="34" charset="0"/>
                <a:cs typeface="Calibri" panose="020F0502020204030204" pitchFamily="34" charset="0"/>
              </a:rPr>
              <a:t>sự hiểu biết đơn giản, dưới mức kỳ vọng của cấp lớp</a:t>
            </a:r>
            <a:r>
              <a:rPr lang="vi-VN" sz="850">
                <a:latin typeface="Calibri" panose="020F0502020204030204" pitchFamily="34" charset="0"/>
                <a:cs typeface="Calibri" panose="020F0502020204030204" pitchFamily="34" charset="0"/>
              </a:rPr>
              <a:t>, về một số lượng hạn chế các chuẩn mực học tập và chủ đề kiến thức cốt lõi có trong khung chương trình giảng dạy của Massachusetts dành cho môn học này. Học sinh ở cấp độ này cần được nhắc nhở và hỗ trợ thường xuyên, đồng thời kết quả học tập của các em còn hạn chế và không ổn định.</a:t>
            </a:r>
          </a:p>
          <a:p>
            <a:endParaRPr lang="es-AR" sz="8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vi-VN" b="1" i="0" u="none" strike="noStrike" baseline="-25000">
                <a:solidFill>
                  <a:schemeClr val="tx1">
                    <a:lumMod val="75000"/>
                    <a:lumOff val="25000"/>
                  </a:schemeClr>
                </a:solidFill>
                <a:latin typeface="Calibri" panose="020F0502020204030204" pitchFamily="34" charset="0"/>
                <a:cs typeface="Calibri" panose="020F0502020204030204" pitchFamily="34" charset="0"/>
              </a:rPr>
              <a:t>Nhận thức</a:t>
            </a: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869469"/>
          </a:xfrm>
          <a:prstGeom prst="rect">
            <a:avLst/>
          </a:prstGeom>
          <a:solidFill>
            <a:srgbClr val="F9F9F9"/>
          </a:solidFill>
        </p:spPr>
        <p:txBody>
          <a:bodyPr wrap="square" rtlCol="0">
            <a:spAutoFit/>
          </a:bodyPr>
          <a:lstStyle/>
          <a:p>
            <a:r>
              <a:rPr lang="vi-VN" sz="850">
                <a:latin typeface="Calibri" panose="020F0502020204030204" pitchFamily="34" charset="0"/>
                <a:cs typeface="Calibri" panose="020F0502020204030204" pitchFamily="34" charset="0"/>
              </a:rPr>
              <a:t>Học sinh ở cấp độ này thể hiện </a:t>
            </a:r>
            <a:r>
              <a:rPr lang="vi-VN" sz="850" b="1">
                <a:latin typeface="Calibri" panose="020F0502020204030204" pitchFamily="34" charset="0"/>
                <a:cs typeface="Calibri" panose="020F0502020204030204" pitchFamily="34" charset="0"/>
              </a:rPr>
              <a:t>sự hiểu biết rất hạn chế</a:t>
            </a:r>
            <a:r>
              <a:rPr lang="vi-VN" sz="850">
                <a:latin typeface="Calibri" panose="020F0502020204030204" pitchFamily="34" charset="0"/>
                <a:cs typeface="Calibri" panose="020F0502020204030204" pitchFamily="34" charset="0"/>
              </a:rPr>
              <a:t> về các chuẩn mực học tập và các chủ đề kiến thức cốt lõi trong khung chương trình giảng dạy của Massachusetts dành cho môn học này. Học sinh ở cấp độ này cần được hướng dẫn và hỗ trợ rất nhiều, và kết quả làm bài của các em thường không chính xác.</a:t>
            </a:r>
          </a:p>
          <a:p>
            <a:endParaRPr lang="es-AR" sz="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vi-VN" b="1" baseline="-25000">
                <a:solidFill>
                  <a:schemeClr val="tx1">
                    <a:lumMod val="75000"/>
                    <a:lumOff val="25000"/>
                  </a:schemeClr>
                </a:solidFill>
                <a:latin typeface="Calibri" panose="020F0502020204030204" pitchFamily="34" charset="0"/>
                <a:cs typeface="Calibri" panose="020F0502020204030204" pitchFamily="34" charset="0"/>
              </a:rPr>
              <a:t>Chưa </a:t>
            </a:r>
            <a:r>
              <a:rPr lang="vi-VN" b="1" i="0" u="none" strike="noStrike" baseline="-25000">
                <a:solidFill>
                  <a:schemeClr val="tx1">
                    <a:lumMod val="75000"/>
                    <a:lumOff val="25000"/>
                  </a:schemeClr>
                </a:solidFill>
                <a:latin typeface="Calibri" panose="020F0502020204030204" pitchFamily="34" charset="0"/>
                <a:cs typeface="Calibri" panose="020F0502020204030204" pitchFamily="34" charset="0"/>
              </a:rPr>
              <a:t>hoàn chỉnh</a:t>
            </a: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53943"/>
          </a:xfrm>
          <a:prstGeom prst="rect">
            <a:avLst/>
          </a:prstGeom>
          <a:solidFill>
            <a:srgbClr val="F9F9F9"/>
          </a:solidFill>
        </p:spPr>
        <p:txBody>
          <a:bodyPr wrap="square" rtlCol="0">
            <a:spAutoFit/>
          </a:bodyPr>
          <a:lstStyle/>
          <a:p>
            <a:r>
              <a:rPr lang="vi-VN" sz="850">
                <a:latin typeface="Calibri" panose="020F0502020204030204" pitchFamily="34" charset="0"/>
                <a:cs typeface="Calibri" panose="020F0502020204030204" pitchFamily="34" charset="0"/>
              </a:rPr>
              <a:t>Không có </a:t>
            </a:r>
            <a:r>
              <a:rPr lang="vi-VN" sz="850" b="1">
                <a:latin typeface="Calibri" panose="020F0502020204030204" pitchFamily="34" charset="0"/>
                <a:cs typeface="Calibri" panose="020F0502020204030204" pitchFamily="34" charset="0"/>
              </a:rPr>
              <a:t>đủ bằng chứng và thông tin</a:t>
            </a:r>
            <a:r>
              <a:rPr lang="vi-VN" sz="850">
                <a:latin typeface="Calibri" panose="020F0502020204030204" pitchFamily="34" charset="0"/>
                <a:cs typeface="Calibri" panose="020F0502020204030204" pitchFamily="34" charset="0"/>
              </a:rPr>
              <a:t> để xác định cấp độ đạt được trong môn học này.</a:t>
            </a: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In các trang từ Cổng</a:t>
            </a:r>
          </a:p>
          <a:p>
            <a:pPr marL="12065" marR="5080" algn="ctr">
              <a:lnSpc>
                <a:spcPct val="100000"/>
              </a:lnSpc>
            </a:pPr>
            <a:r>
              <a:rPr lang="vi-VN">
                <a:solidFill>
                  <a:srgbClr val="FFFFFF"/>
                </a:solidFill>
                <a:latin typeface="Calibri" panose="020F0502020204030204" pitchFamily="34" charset="0"/>
                <a:cs typeface="Calibri" panose="020F0502020204030204" pitchFamily="34" charset="0"/>
              </a:rPr>
              <a:t>thông tin gia đình MCAS trực tiếp từ trình duyệt của quý vị.</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22</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1947461" cy="1081629"/>
          </a:xfrm>
        </p:spPr>
        <p:txBody>
          <a:bodyPr>
            <a:noAutofit/>
          </a:bodyPr>
          <a:lstStyle/>
          <a:p>
            <a:r>
              <a:rPr lang="vi-VN">
                <a:solidFill>
                  <a:srgbClr val="1A4785"/>
                </a:solidFill>
                <a:latin typeface="Calibri" panose="020F0502020204030204" pitchFamily="34" charset="0"/>
                <a:ea typeface="Open Sans Light" pitchFamily="2" charset="0"/>
                <a:cs typeface="Calibri" panose="020F0502020204030204" pitchFamily="34" charset="0"/>
              </a:rPr>
              <a:t>Xem kết quả kiểm tra MCAS-Alt: Danh mục báo cáo</a:t>
            </a:r>
          </a:p>
        </p:txBody>
      </p:sp>
      <p:pic>
        <p:nvPicPr>
          <p:cNvPr id="7" name="Picture 6" descr="Ảnh chụp màn hình kết quả bài kiểm tra của học sinh mẫu được chọn, cho biết kết quả học tập theo từng hạng mục báo cáo.">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r>
              <a:rPr lang="vi-VN" sz="1200">
                <a:latin typeface="Calibri" panose="020F0502020204030204" pitchFamily="34" charset="0"/>
                <a:cs typeface="Calibri" panose="020F0502020204030204" pitchFamily="34" charset="0"/>
              </a:rPr>
              <a:t>Sở Giáo Dục Tiểu Học và Trung Học</a:t>
            </a: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vi-VN" sz="2400" b="0" i="0" u="none" strike="noStrike" baseline="-25000">
                <a:solidFill>
                  <a:srgbClr val="000000"/>
                </a:solidFill>
                <a:latin typeface="Calibri" panose="020F0502020204030204" pitchFamily="34" charset="0"/>
                <a:cs typeface="Calibri" panose="020F0502020204030204" pitchFamily="34" charset="0"/>
              </a:rPr>
              <a:t>Kết Quả Học Tập theo Danh Mục Báo Cáo</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61665"/>
          </a:xfrm>
          <a:prstGeom prst="rect">
            <a:avLst/>
          </a:prstGeom>
          <a:solidFill>
            <a:srgbClr val="F9F9F9"/>
          </a:solidFill>
          <a:ln>
            <a:noFill/>
          </a:ln>
        </p:spPr>
        <p:txBody>
          <a:bodyPr wrap="square" rtlCol="0">
            <a:spAutoFit/>
          </a:bodyPr>
          <a:lstStyle/>
          <a:p>
            <a:r>
              <a:rPr lang="vi-VN" b="0" i="0" u="none" strike="noStrike" baseline="-25000">
                <a:solidFill>
                  <a:schemeClr val="bg2">
                    <a:lumMod val="25000"/>
                  </a:schemeClr>
                </a:solidFill>
                <a:latin typeface="Calibri" panose="020F0502020204030204" pitchFamily="34" charset="0"/>
                <a:cs typeface="Calibri" panose="020F0502020204030204" pitchFamily="34" charset="0"/>
              </a:rPr>
              <a:t>MCAS-Alt được chấm điểm ở từng lĩnh vực như hiển thị. Điểm về Cấp Độ Phức Tạp, Khả Năng Thể Hiện Kỹ Năng và Khái Niệm (độ chính xác) và Độc Lập được kết hợp để cho ra cấp độ thành tích tổng thể.</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r>
              <a:rPr lang="vi-VN" b="0" i="0" u="none" strike="noStrike" baseline="-25000">
                <a:solidFill>
                  <a:schemeClr val="tx1">
                    <a:lumMod val="75000"/>
                    <a:lumOff val="25000"/>
                  </a:schemeClr>
                </a:solidFill>
                <a:latin typeface="Calibri" panose="020F0502020204030204" pitchFamily="34" charset="0"/>
                <a:cs typeface="Calibri" panose="020F0502020204030204" pitchFamily="34" charset="0"/>
              </a:rPr>
              <a:t>Danh Mục Báo Cáo</a:t>
            </a: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 marR="5080"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Xem kết quả học tập của con quý vị trong các danh mục báo cáo cụ thể hoặc các lĩnh vực học tập trong một môn học.</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584775"/>
          </a:xfrm>
          <a:prstGeom prst="rect">
            <a:avLst/>
          </a:prstGeom>
          <a:solidFill>
            <a:srgbClr val="EEEEEE"/>
          </a:solidFill>
          <a:ln>
            <a:noFill/>
          </a:ln>
        </p:spPr>
        <p:txBody>
          <a:bodyPr wrap="square" rtlCol="0">
            <a:spAutoFit/>
          </a:bodyPr>
          <a:lstStyle/>
          <a:p>
            <a:r>
              <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rPr>
              <a:t>Cấp Độ Phức Tạp</a:t>
            </a:r>
          </a:p>
          <a:p>
            <a:endPar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84775"/>
          </a:xfrm>
          <a:prstGeom prst="rect">
            <a:avLst/>
          </a:prstGeom>
          <a:solidFill>
            <a:srgbClr val="EEEEEE"/>
          </a:solidFill>
          <a:ln>
            <a:noFill/>
          </a:ln>
        </p:spPr>
        <p:txBody>
          <a:bodyPr wrap="square" rtlCol="0">
            <a:spAutoFit/>
          </a:bodyPr>
          <a:lstStyle/>
          <a:p>
            <a:r>
              <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rPr>
              <a:t>Khả Năng Thể Hiện các Kỹ Năng và Khái Niệm</a:t>
            </a: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6480"/>
          </a:xfrm>
          <a:prstGeom prst="rect">
            <a:avLst/>
          </a:prstGeom>
          <a:solidFill>
            <a:srgbClr val="EEEEEE"/>
          </a:solidFill>
          <a:ln>
            <a:noFill/>
          </a:ln>
        </p:spPr>
        <p:txBody>
          <a:bodyPr wrap="square" rtlCol="0">
            <a:spAutoFit/>
          </a:bodyPr>
          <a:lstStyle/>
          <a:p>
            <a:r>
              <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rPr>
              <a:t>Độc Lập</a:t>
            </a: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r>
              <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rPr>
              <a:t>Tự Đánh Giá</a:t>
            </a:r>
            <a:endParaRPr lang="en-US" sz="1600" b="0" i="0" u="none" strike="noStrike" baseline="-25000">
              <a:solidFill>
                <a:schemeClr val="tx1">
                  <a:lumMod val="75000"/>
                  <a:lumOff val="25000"/>
                </a:schemeClr>
              </a:solidFill>
              <a:latin typeface="Calibri" panose="020F0502020204030204" pitchFamily="34" charset="0"/>
              <a:cs typeface="Calibri" panose="020F0502020204030204" pitchFamily="34" charset="0"/>
            </a:endParaRPr>
          </a:p>
          <a:p>
            <a:endPar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584775"/>
          </a:xfrm>
          <a:prstGeom prst="rect">
            <a:avLst/>
          </a:prstGeom>
          <a:solidFill>
            <a:srgbClr val="EEEEEE"/>
          </a:solidFill>
          <a:ln>
            <a:noFill/>
          </a:ln>
        </p:spPr>
        <p:txBody>
          <a:bodyPr wrap="square" rtlCol="0">
            <a:spAutoFit/>
          </a:bodyPr>
          <a:lstStyle/>
          <a:p>
            <a:r>
              <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rPr>
              <a:t>Kết Quả Tổng Quát</a:t>
            </a:r>
          </a:p>
          <a:p>
            <a:endParaRPr lang="vi-VN" sz="1600" b="0" i="0" u="none" strike="noStrike" baseline="-25000">
              <a:solidFill>
                <a:schemeClr val="tx1">
                  <a:lumMod val="75000"/>
                  <a:lumOff val="25000"/>
                </a:schemeClr>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vi-VN" sz="1700" b="0" i="0" u="none" strike="noStrike" baseline="-25000">
                <a:solidFill>
                  <a:schemeClr val="tx1">
                    <a:lumMod val="75000"/>
                    <a:lumOff val="25000"/>
                  </a:schemeClr>
                </a:solidFill>
                <a:latin typeface="Calibri" panose="020F0502020204030204" pitchFamily="34" charset="0"/>
                <a:cs typeface="Calibri" panose="020F0502020204030204" pitchFamily="34" charset="0"/>
              </a:rPr>
              <a:t>Ngôn ngữ</a:t>
            </a: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vi-VN" sz="1700" b="0" i="0" u="none" strike="noStrike" baseline="-25000">
                <a:solidFill>
                  <a:schemeClr val="tx1">
                    <a:lumMod val="75000"/>
                    <a:lumOff val="25000"/>
                  </a:schemeClr>
                </a:solidFill>
                <a:latin typeface="Calibri" panose="020F0502020204030204" pitchFamily="34" charset="0"/>
                <a:cs typeface="Calibri" panose="020F0502020204030204" pitchFamily="34" charset="0"/>
              </a:rPr>
              <a:t>Đọc</a:t>
            </a: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vi-VN" sz="1700" b="0" i="0" u="none" strike="noStrike" baseline="-25000">
                <a:solidFill>
                  <a:schemeClr val="tx1">
                    <a:lumMod val="75000"/>
                    <a:lumOff val="25000"/>
                  </a:schemeClr>
                </a:solidFill>
                <a:latin typeface="Calibri" panose="020F0502020204030204" pitchFamily="34" charset="0"/>
                <a:cs typeface="Calibri" panose="020F0502020204030204" pitchFamily="34" charset="0"/>
              </a:rPr>
              <a:t>Viết</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23</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Autofit/>
          </a:bodyPr>
          <a:lstStyle/>
          <a:p>
            <a:r>
              <a:rPr lang="vi-VN" sz="4000">
                <a:solidFill>
                  <a:srgbClr val="1A4785"/>
                </a:solidFill>
                <a:latin typeface="Calibri" panose="020F0502020204030204" pitchFamily="34" charset="0"/>
                <a:ea typeface="Open Sans Light" pitchFamily="2" charset="0"/>
                <a:cs typeface="Calibri" panose="020F0502020204030204" pitchFamily="34" charset="0"/>
              </a:rPr>
              <a:t>Xem kết quả kiểm tra MCAS-Alt: Lĩnh vực chấm điểm</a:t>
            </a:r>
          </a:p>
        </p:txBody>
      </p:sp>
      <p:pic>
        <p:nvPicPr>
          <p:cNvPr id="7" name="Picture 6" descr="Ảnh chụp màn hình các lĩnh vực chấm điểm của bài kiểm tra MCAS-Alt, thể hiện Cấp Độ Phức Tạp cùng Khả Năng Thể Hiện Kỹ Năng và Khái Niệm.">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r>
              <a:rPr lang="vi-VN" sz="1000">
                <a:latin typeface="Calibri" panose="020F0502020204030204" pitchFamily="34" charset="0"/>
                <a:cs typeface="Calibri" panose="020F0502020204030204" pitchFamily="34" charset="0"/>
              </a:rPr>
              <a:t>Sở Giáo Dục Tiểu Học và Trung Học</a:t>
            </a:r>
          </a:p>
        </p:txBody>
      </p:sp>
      <p:sp>
        <p:nvSpPr>
          <p:cNvPr id="9" name="TextBox 8">
            <a:extLst>
              <a:ext uri="{FF2B5EF4-FFF2-40B4-BE49-F238E27FC236}">
                <a16:creationId xmlns:a16="http://schemas.microsoft.com/office/drawing/2014/main" id="{A900D8AD-2D4A-2E14-26AD-16013AACAF8A}"/>
              </a:ext>
            </a:extLst>
          </p:cNvPr>
          <p:cNvSpPr txBox="1"/>
          <p:nvPr/>
        </p:nvSpPr>
        <p:spPr>
          <a:xfrm>
            <a:off x="397869" y="1634057"/>
            <a:ext cx="5602881" cy="276999"/>
          </a:xfrm>
          <a:prstGeom prst="rect">
            <a:avLst/>
          </a:prstGeom>
          <a:solidFill>
            <a:srgbClr val="F9F9F9"/>
          </a:solidFill>
          <a:ln>
            <a:noFill/>
          </a:ln>
        </p:spPr>
        <p:txBody>
          <a:bodyPr wrap="square" rtlCol="0" anchor="ctr" anchorCtr="0">
            <a:spAutoFit/>
          </a:bodyPr>
          <a:lstStyle/>
          <a:p>
            <a:r>
              <a:rPr lang="vi-VN" b="0" i="0" u="none" strike="noStrike" baseline="-25000" dirty="0">
                <a:solidFill>
                  <a:schemeClr val="bg2">
                    <a:lumMod val="25000"/>
                  </a:schemeClr>
                </a:solidFill>
                <a:latin typeface="Calibri" panose="020F0502020204030204" pitchFamily="34" charset="0"/>
                <a:cs typeface="Calibri" panose="020F0502020204030204" pitchFamily="34" charset="0"/>
              </a:rPr>
              <a:t>Bài kiểm tra MCAS-Alt của con quý vị được chấm điểm ở các lĩnh vực sau:</a:t>
            </a: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Xem thông tin chi tiết về các Lĩnh vực chấm điểm cho</a:t>
            </a:r>
          </a:p>
          <a:p>
            <a:pPr algn="ctr">
              <a:lnSpc>
                <a:spcPct val="100000"/>
              </a:lnSpc>
            </a:pPr>
            <a:r>
              <a:rPr lang="vi-VN">
                <a:solidFill>
                  <a:srgbClr val="FFFFFF"/>
                </a:solidFill>
                <a:latin typeface="Calibri" panose="020F0502020204030204" pitchFamily="34" charset="0"/>
                <a:cs typeface="Calibri" panose="020F0502020204030204" pitchFamily="34" charset="0"/>
              </a:rPr>
              <a:t>đánh giá MCAS-Alt.</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973675"/>
            <a:ext cx="5717270" cy="2738635"/>
          </a:xfrm>
          <a:prstGeom prst="rect">
            <a:avLst/>
          </a:prstGeom>
          <a:solidFill>
            <a:srgbClr val="F9F9F9"/>
          </a:solidFill>
        </p:spPr>
        <p:txBody>
          <a:bodyPr wrap="square" bIns="91440" rtlCol="0" anchor="t" anchorCtr="0">
            <a:spAutoFit/>
          </a:bodyPr>
          <a:lstStyle/>
          <a:p>
            <a:pPr>
              <a:lnSpc>
                <a:spcPct val="110000"/>
              </a:lnSpc>
            </a:pPr>
            <a:r>
              <a:rPr lang="vi-VN" sz="900" dirty="0">
                <a:latin typeface="Calibri" panose="020F0502020204030204" pitchFamily="34" charset="0"/>
                <a:cs typeface="Calibri" panose="020F0502020204030204" pitchFamily="34" charset="0"/>
              </a:rPr>
              <a:t>Cấp Độ Phức Tạp — Con quý vị đã đáp ứng các tiêu chuẩn học tập trong từng môn học (lĩnh vực) như thế nào</a:t>
            </a:r>
          </a:p>
          <a:p>
            <a:pPr marL="92075">
              <a:lnSpc>
                <a:spcPct val="110000"/>
              </a:lnSpc>
            </a:pPr>
            <a:r>
              <a:rPr lang="vi-VN" sz="800" dirty="0">
                <a:latin typeface="Calibri" panose="020F0502020204030204" pitchFamily="34" charset="0"/>
                <a:cs typeface="Calibri" panose="020F0502020204030204" pitchFamily="34" charset="0"/>
              </a:rPr>
              <a:t>5 - Học sinh đáp ứng được nhiều tiêu chuẩn học tập trong khung chương trình giảng dạy (ba tiêu chuẩn trở lên) ở kỳ vọng cấp lớp trong lĩnh vực này.</a:t>
            </a:r>
          </a:p>
          <a:p>
            <a:pPr marL="92075">
              <a:lnSpc>
                <a:spcPct val="110000"/>
              </a:lnSpc>
            </a:pPr>
            <a:r>
              <a:rPr lang="vi-VN" sz="800" dirty="0">
                <a:latin typeface="Calibri" panose="020F0502020204030204" pitchFamily="34" charset="0"/>
                <a:cs typeface="Calibri" panose="020F0502020204030204" pitchFamily="34" charset="0"/>
              </a:rPr>
              <a:t>4 - Học sinh đáp ứng một số lượng nhỏ các tiêu chuẩn học tập trong khung chương trình giảng dạy (một hoặc hai chuẩn mực) ở kỳ vọng cấp lớp trong lĩnh vực này.</a:t>
            </a:r>
          </a:p>
          <a:p>
            <a:pPr marL="92075">
              <a:lnSpc>
                <a:spcPct val="110000"/>
              </a:lnSpc>
            </a:pPr>
            <a:r>
              <a:rPr lang="vi-VN" sz="800" dirty="0">
                <a:latin typeface="Calibri" panose="020F0502020204030204" pitchFamily="34" charset="0"/>
                <a:cs typeface="Calibri" panose="020F0502020204030204" pitchFamily="34" charset="0"/>
              </a:rPr>
              <a:t>3 - Học sinh đáp ứng các tiêu chuẩn học tập trong khung chương trình giảng dạy đã được điều chỉnh xuống dưới mức kỳ vọng của cấp lớp trong lĩnh vực này.</a:t>
            </a:r>
          </a:p>
          <a:p>
            <a:pPr marL="92075">
              <a:lnSpc>
                <a:spcPct val="110000"/>
              </a:lnSpc>
            </a:pPr>
            <a:r>
              <a:rPr lang="vi-VN" sz="800" dirty="0">
                <a:latin typeface="Calibri" panose="020F0502020204030204" pitchFamily="34" charset="0"/>
                <a:cs typeface="Calibri" panose="020F0502020204030204" pitchFamily="34" charset="0"/>
              </a:rPr>
              <a:t>2 - Trong quá trình học tập, học sinh chủ yếu rèn luyện các ‘kỹ năng tiếp cận’ về mặt xã hội, vận động và giao tiếp dựa trên các chuẩn mực học tập của khung chương trình giảng dạy trong lĩnh vực này.</a:t>
            </a:r>
          </a:p>
          <a:p>
            <a:pPr marL="92075">
              <a:lnSpc>
                <a:spcPct val="110000"/>
              </a:lnSpc>
            </a:pPr>
            <a:r>
              <a:rPr lang="vi-VN" sz="800" dirty="0">
                <a:latin typeface="Calibri" panose="020F0502020204030204" pitchFamily="34" charset="0"/>
                <a:cs typeface="Calibri" panose="020F0502020204030204" pitchFamily="34" charset="0"/>
              </a:rPr>
              <a:t>1 - Phần này phản ánh rất ít hoặc không có cơ sở nào, hoặc không phù hợp với các tiêu chuẩn học tập trong khung chương trình giảng dạy được yêu cầu để đánh giá.</a:t>
            </a:r>
          </a:p>
          <a:p>
            <a:pPr marL="92075">
              <a:lnSpc>
                <a:spcPct val="110000"/>
              </a:lnSpc>
            </a:pPr>
            <a:endParaRPr lang="en-US" sz="800" dirty="0">
              <a:latin typeface="Calibri" panose="020F0502020204030204" pitchFamily="34" charset="0"/>
              <a:cs typeface="Calibri" panose="020F0502020204030204" pitchFamily="34" charset="0"/>
            </a:endParaRPr>
          </a:p>
          <a:p>
            <a:pPr>
              <a:lnSpc>
                <a:spcPct val="110000"/>
              </a:lnSpc>
            </a:pPr>
            <a:r>
              <a:rPr lang="vi-VN" sz="900" dirty="0">
                <a:latin typeface="Calibri" panose="020F0502020204030204" pitchFamily="34" charset="0"/>
                <a:cs typeface="Calibri" panose="020F0502020204030204" pitchFamily="34" charset="0"/>
              </a:rPr>
              <a:t>Thể Hiện Kỹ Năng và Khái Niệm — Tỷ lệ phần trăm câu trả lời chính xác (đúng)</a:t>
            </a:r>
          </a:p>
          <a:p>
            <a:pPr marL="92075">
              <a:lnSpc>
                <a:spcPct val="110000"/>
              </a:lnSpc>
            </a:pPr>
            <a:r>
              <a:rPr lang="vi-VN" sz="800" dirty="0">
                <a:latin typeface="Calibri" panose="020F0502020204030204" pitchFamily="34" charset="0"/>
                <a:cs typeface="Calibri" panose="020F0502020204030204" pitchFamily="34" charset="0"/>
              </a:rPr>
              <a:t>4 - Kết quả học tập của học sinh chính xác và đạt chất lượng cao ổn định ở lĩnh vực này (độ chính xác từ 76-100%).</a:t>
            </a:r>
          </a:p>
          <a:p>
            <a:pPr marL="92075">
              <a:lnSpc>
                <a:spcPct val="110000"/>
              </a:lnSpc>
            </a:pPr>
            <a:r>
              <a:rPr lang="vi-VN" sz="800" dirty="0">
                <a:latin typeface="Calibri" panose="020F0502020204030204" pitchFamily="34" charset="0"/>
                <a:cs typeface="Calibri" panose="020F0502020204030204" pitchFamily="34" charset="0"/>
              </a:rPr>
              <a:t>3 - Bài làm của học sinh nhìn chung chính xác và thể hiện sự hiểu biết nhất định về nội dung này (độ chính xác từ 51-75%).</a:t>
            </a:r>
          </a:p>
          <a:p>
            <a:pPr marL="92075">
              <a:lnSpc>
                <a:spcPct val="110000"/>
              </a:lnSpc>
            </a:pPr>
            <a:r>
              <a:rPr lang="vi-VN" sz="800" dirty="0">
                <a:latin typeface="Calibri" panose="020F0502020204030204" pitchFamily="34" charset="0"/>
                <a:cs typeface="Calibri" panose="020F0502020204030204" pitchFamily="34" charset="0"/>
              </a:rPr>
              <a:t>2 - Kết quả học tập của học sinh còn hạn chế và không nhất quán về độ chính xác, thể hiện sự hiểu biết hạn chế ở lĩnh vực này (độ chính xác từ 26-50%).</a:t>
            </a:r>
          </a:p>
          <a:p>
            <a:pPr marL="92075">
              <a:lnSpc>
                <a:spcPct val="110000"/>
              </a:lnSpc>
            </a:pPr>
            <a:r>
              <a:rPr lang="vi-VN" sz="800" dirty="0">
                <a:latin typeface="Calibri" panose="020F0502020204030204" pitchFamily="34" charset="0"/>
                <a:cs typeface="Calibri" panose="020F0502020204030204" pitchFamily="34" charset="0"/>
              </a:rPr>
              <a:t>1 - Kết quả học tập của học sinh chủ yếu không chính xác và thể hiện sự hiểu biết ở mức tối thiểu về lĩnh vực này (độ chính xác từ 0-25%). M - Lĩnh vực này không có đủ thông tin để xác định điểm.</a:t>
            </a:r>
            <a:endParaRPr lang="en-US" sz="800" dirty="0">
              <a:latin typeface="Calibri" panose="020F0502020204030204" pitchFamily="34" charset="0"/>
              <a:cs typeface="Calibri" panose="020F0502020204030204" pitchFamily="34" charset="0"/>
            </a:endParaRPr>
          </a:p>
        </p:txBody>
      </p:sp>
      <p:pic>
        <p:nvPicPr>
          <p:cNvPr id="10" name="Picture 9" descr="Ảnh chụp màn hình các lĩnh vực chấm điểm của bài kiểm tra MCAS-Alt, cho biết kết quả về khả năng Độc Lập, Tự Đánh Giá và Tổng Quát.">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73133" y="2922712"/>
            <a:ext cx="5635387" cy="3683509"/>
          </a:xfrm>
          <a:prstGeom prst="rect">
            <a:avLst/>
          </a:prstGeom>
          <a:solidFill>
            <a:srgbClr val="F9F9F9"/>
          </a:solidFill>
        </p:spPr>
        <p:txBody>
          <a:bodyPr wrap="square" rtlCol="0" anchor="t" anchorCtr="0">
            <a:spAutoFit/>
          </a:bodyPr>
          <a:lstStyle/>
          <a:p>
            <a:pPr>
              <a:lnSpc>
                <a:spcPct val="120000"/>
              </a:lnSpc>
            </a:pPr>
            <a:r>
              <a:rPr lang="vi-VN" sz="900" dirty="0">
                <a:latin typeface="Calibri" panose="020F0502020204030204" pitchFamily="34" charset="0"/>
                <a:cs typeface="Calibri" panose="020F0502020204030204" pitchFamily="34" charset="0"/>
              </a:rPr>
              <a:t>Độc lập — Mức độ hỗ trợ mà con quý vị nhận được</a:t>
            </a:r>
          </a:p>
          <a:p>
            <a:pPr>
              <a:lnSpc>
                <a:spcPct val="120000"/>
              </a:lnSpc>
            </a:pPr>
            <a:r>
              <a:rPr lang="vi-VN" sz="800" dirty="0">
                <a:latin typeface="Calibri" panose="020F0502020204030204" pitchFamily="34" charset="0"/>
                <a:cs typeface="Calibri" panose="020F0502020204030204" pitchFamily="34" charset="0"/>
              </a:rPr>
              <a:t>4 - Học sinh cần hỗ trợ ở mức tối thiểu về lời nói, hình ảnh và vận động để thể hiện các kỹ năng và khái niệm trong lĩnh vực này (mức độ độc lập từ 76-100%).</a:t>
            </a:r>
          </a:p>
          <a:p>
            <a:pPr>
              <a:lnSpc>
                <a:spcPct val="120000"/>
              </a:lnSpc>
            </a:pPr>
            <a:r>
              <a:rPr lang="vi-VN" sz="800" dirty="0">
                <a:latin typeface="Calibri" panose="020F0502020204030204" pitchFamily="34" charset="0"/>
                <a:cs typeface="Calibri" panose="020F0502020204030204" pitchFamily="34" charset="0"/>
              </a:rPr>
              <a:t>3 - Học sinh cần một số hỗ trợ bằng lời nói, hình ảnh và vận động để thể hiện các kỹ năng và khái niệm trong lĩnh vực này (mức độ độc lập từ 51-75%).</a:t>
            </a:r>
          </a:p>
          <a:p>
            <a:pPr>
              <a:lnSpc>
                <a:spcPct val="120000"/>
              </a:lnSpc>
            </a:pPr>
            <a:r>
              <a:rPr lang="vi-VN" sz="800" dirty="0">
                <a:latin typeface="Calibri" panose="020F0502020204030204" pitchFamily="34" charset="0"/>
                <a:cs typeface="Calibri" panose="020F0502020204030204" pitchFamily="34" charset="0"/>
              </a:rPr>
              <a:t>2 - Học sinh cần hỗ trợ thường xuyên bằng lời nói, hình ảnh và vận động để thể hiện các kỹ năng và khái niệm trong lĩnh vực này (mức độ độc lập từ 26-50%).</a:t>
            </a:r>
          </a:p>
          <a:p>
            <a:pPr>
              <a:lnSpc>
                <a:spcPct val="120000"/>
              </a:lnSpc>
            </a:pPr>
            <a:r>
              <a:rPr lang="vi-VN" sz="800" dirty="0">
                <a:latin typeface="Calibri" panose="020F0502020204030204" pitchFamily="34" charset="0"/>
                <a:cs typeface="Calibri" panose="020F0502020204030204" pitchFamily="34" charset="0"/>
              </a:rPr>
              <a:t>1 - Học sinh cần hỗ trợ nhiều về lời nói, hình ảnh và vận động để thể hiện các kỹ năng và khái niệm trong lĩnh vực này (mức độ độc lập từ 0-25%).</a:t>
            </a:r>
          </a:p>
          <a:p>
            <a:pPr>
              <a:lnSpc>
                <a:spcPct val="120000"/>
              </a:lnSpc>
            </a:pPr>
            <a:r>
              <a:rPr lang="vi-VN" sz="800" dirty="0">
                <a:latin typeface="Calibri" panose="020F0502020204030204" pitchFamily="34" charset="0"/>
                <a:cs typeface="Calibri" panose="020F0502020204030204" pitchFamily="34" charset="0"/>
              </a:rPr>
              <a:t>M - Lĩnh vực này không có đủ thông tin để xác định điểm.</a:t>
            </a:r>
          </a:p>
          <a:p>
            <a:pPr>
              <a:lnSpc>
                <a:spcPct val="120000"/>
              </a:lnSpc>
            </a:pPr>
            <a:endParaRPr lang="en-US" sz="800" dirty="0">
              <a:latin typeface="Calibri" panose="020F0502020204030204" pitchFamily="34" charset="0"/>
              <a:cs typeface="Calibri" panose="020F0502020204030204" pitchFamily="34" charset="0"/>
            </a:endParaRPr>
          </a:p>
          <a:p>
            <a:pPr>
              <a:lnSpc>
                <a:spcPct val="120000"/>
              </a:lnSpc>
            </a:pPr>
            <a:r>
              <a:rPr lang="vi-VN" sz="900" dirty="0">
                <a:latin typeface="Calibri" panose="020F0502020204030204" pitchFamily="34" charset="0"/>
                <a:cs typeface="Calibri" panose="020F0502020204030204" pitchFamily="34" charset="0"/>
              </a:rPr>
              <a:t>Tự Đánh Giá — Mức độ nhận thức của con bạn về khả năng của mình</a:t>
            </a:r>
          </a:p>
          <a:p>
            <a:pPr>
              <a:lnSpc>
                <a:spcPct val="120000"/>
              </a:lnSpc>
            </a:pPr>
            <a:r>
              <a:rPr lang="vi-VN" sz="800" dirty="0">
                <a:latin typeface="Calibri" panose="020F0502020204030204" pitchFamily="34" charset="0"/>
                <a:cs typeface="Calibri" panose="020F0502020204030204" pitchFamily="34" charset="0"/>
              </a:rPr>
              <a:t>2 - Học sinh thường xuyên lập kế hoạch, tự điều chỉnh, theo dõi, đặt mục tiêu và suy ngẫm trong môn học này; nhiều ví dụ về tự đánh giá đã được tìm thấy trong lĩnh vực này.</a:t>
            </a:r>
          </a:p>
          <a:p>
            <a:pPr>
              <a:lnSpc>
                <a:spcPct val="120000"/>
              </a:lnSpc>
            </a:pPr>
            <a:r>
              <a:rPr lang="vi-VN" sz="800" dirty="0">
                <a:latin typeface="Calibri" panose="020F0502020204030204" pitchFamily="34" charset="0"/>
                <a:cs typeface="Calibri" panose="020F0502020204030204" pitchFamily="34" charset="0"/>
              </a:rPr>
              <a:t>1 - Học sinh ít khi lập kế hoạch, tự điều chỉnh, theo dõi, đặt mục tiêu và suy ngẫm trong môn học này; chỉ có một ví dụ về tự đánh giá được tìm thấy trong lĩnh vực này.</a:t>
            </a:r>
          </a:p>
          <a:p>
            <a:pPr>
              <a:lnSpc>
                <a:spcPct val="120000"/>
              </a:lnSpc>
            </a:pPr>
            <a:r>
              <a:rPr lang="vi-VN" sz="800" dirty="0">
                <a:latin typeface="Calibri" panose="020F0502020204030204" pitchFamily="34" charset="0"/>
                <a:cs typeface="Calibri" panose="020F0502020204030204" pitchFamily="34" charset="0"/>
              </a:rPr>
              <a:t>M - Không tìm thấy bằng chứng về việc lập kế hoạch, tự điều chỉnh, giám sát nhiệm vụ, đặt mục tiêu và suy ngẫm trong lĩnh vực này.</a:t>
            </a:r>
          </a:p>
          <a:p>
            <a:pPr>
              <a:lnSpc>
                <a:spcPct val="120000"/>
              </a:lnSpc>
            </a:pPr>
            <a:endParaRPr lang="en-US" sz="800" dirty="0">
              <a:latin typeface="Calibri" panose="020F0502020204030204" pitchFamily="34" charset="0"/>
              <a:cs typeface="Calibri" panose="020F0502020204030204" pitchFamily="34" charset="0"/>
            </a:endParaRPr>
          </a:p>
          <a:p>
            <a:pPr>
              <a:lnSpc>
                <a:spcPct val="120000"/>
              </a:lnSpc>
            </a:pPr>
            <a:r>
              <a:rPr lang="vi-VN" sz="900" dirty="0">
                <a:latin typeface="Calibri" panose="020F0502020204030204" pitchFamily="34" charset="0"/>
                <a:cs typeface="Calibri" panose="020F0502020204030204" pitchFamily="34" charset="0"/>
              </a:rPr>
              <a:t>Kết Quả Tổng Quát — Số lượng cách tiếp cận mà con quý vị sử dụng để thể hiện kiến thức và kỹ năng.</a:t>
            </a:r>
          </a:p>
          <a:p>
            <a:pPr>
              <a:lnSpc>
                <a:spcPct val="120000"/>
              </a:lnSpc>
            </a:pPr>
            <a:r>
              <a:rPr lang="vi-VN" sz="800" dirty="0">
                <a:latin typeface="Calibri" panose="020F0502020204030204" pitchFamily="34" charset="0"/>
                <a:cs typeface="Calibri" panose="020F0502020204030204" pitchFamily="34" charset="0"/>
              </a:rPr>
              <a:t>2 - Học sinh thể hiện kiến thức và kỹ năng trong nhiều bối cảnh khác nhau, hoặc sử dụng nhiều cách tiếp cận và/hoặc phương pháp phản hồi và tham gia khác nhau trong lĩnh vực này.</a:t>
            </a:r>
          </a:p>
          <a:p>
            <a:pPr>
              <a:lnSpc>
                <a:spcPct val="120000"/>
              </a:lnSpc>
            </a:pPr>
            <a:r>
              <a:rPr lang="vi-VN" sz="800" dirty="0">
                <a:latin typeface="Calibri" panose="020F0502020204030204" pitchFamily="34" charset="0"/>
                <a:cs typeface="Calibri" panose="020F0502020204030204" pitchFamily="34" charset="0"/>
              </a:rPr>
              <a:t>1 - Học sinh thể hiện kiến thức và kỹ năng trong một bối cảnh cụ thể, hoặc sử dụng một cách tiếp cận và/hoặc phương pháp phản hồi và tham gia cụ thể trong lĩnh vực này.</a:t>
            </a:r>
            <a:endParaRPr lang="en-US" sz="800" dirty="0">
              <a:latin typeface="Calibri" panose="020F0502020204030204" pitchFamily="34" charset="0"/>
              <a:cs typeface="Calibri" panose="020F0502020204030204" pitchFamily="34" charset="0"/>
            </a:endParaRPr>
          </a:p>
          <a:p>
            <a:pPr>
              <a:lnSpc>
                <a:spcPct val="120000"/>
              </a:lnSpc>
            </a:pPr>
            <a:endParaRPr lang="en-US" sz="800" dirty="0">
              <a:latin typeface="Calibri" panose="020F0502020204030204" pitchFamily="34" charset="0"/>
              <a:cs typeface="Calibri" panose="020F050202020403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24</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vi-VN" sz="5300" dirty="0">
                <a:solidFill>
                  <a:srgbClr val="1A4785"/>
                </a:solidFill>
                <a:latin typeface="Calibri" panose="020F0502020204030204" pitchFamily="34" charset="0"/>
                <a:ea typeface="Open Sans Light" pitchFamily="2" charset="0"/>
                <a:cs typeface="Calibri" panose="020F0502020204030204" pitchFamily="34" charset="0"/>
              </a:rPr>
              <a:t>Tài nguyên bổ sung</a:t>
            </a:r>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algn="ctr">
              <a:lnSpc>
                <a:spcPct val="100000"/>
              </a:lnSpc>
              <a:spcBef>
                <a:spcPts val="95"/>
              </a:spcBef>
            </a:pPr>
            <a:r>
              <a:rPr lang="vi-VN">
                <a:solidFill>
                  <a:srgbClr val="FFFFFF"/>
                </a:solidFill>
                <a:latin typeface="Calibri" panose="020F0502020204030204" pitchFamily="34" charset="0"/>
                <a:cs typeface="Calibri" panose="020F0502020204030204" pitchFamily="34" charset="0"/>
              </a:rPr>
              <a:t>Nguồn hỗ trợ về MCAS</a:t>
            </a:r>
          </a:p>
        </p:txBody>
      </p:sp>
      <p:pic>
        <p:nvPicPr>
          <p:cNvPr id="9" name="Picture 8" descr="Ảnh chụp màn hình các liên kết và thông tin về nơi quý vị có thể tìm hiểu thêm về bài kiểm tra MCAS và kết quả.">
            <a:extLst>
              <a:ext uri="{FF2B5EF4-FFF2-40B4-BE49-F238E27FC236}">
                <a16:creationId xmlns:a16="http://schemas.microsoft.com/office/drawing/2014/main" id="{0F02370A-8D1D-3B0F-8BA1-F89EF0C0E347}"/>
              </a:ext>
            </a:extLst>
          </p:cNvPr>
          <p:cNvPicPr>
            <a:picLocks noChangeAspect="1"/>
          </p:cNvPicPr>
          <p:nvPr/>
        </p:nvPicPr>
        <p:blipFill>
          <a:blip r:embed="rId2"/>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563104"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vi-VN" sz="800" b="1">
                <a:solidFill>
                  <a:srgbClr val="22608F"/>
                </a:solidFill>
                <a:latin typeface="Calibri" panose="020F0502020204030204" pitchFamily="34" charset="0"/>
                <a:cs typeface="Calibri" panose="020F0502020204030204" pitchFamily="34" charset="0"/>
              </a:rPr>
              <a:t>En Español</a:t>
            </a: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338554"/>
          </a:xfrm>
          <a:prstGeom prst="rect">
            <a:avLst/>
          </a:prstGeom>
          <a:no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Lịch Sử Kiểm Tra</a:t>
            </a: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Kết Quả Kiểm Tra</a:t>
            </a: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Kết Quả Chi Tiết</a:t>
            </a: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338554"/>
          </a:xfrm>
          <a:prstGeom prst="rect">
            <a:avLst/>
          </a:prstGeom>
          <a:solidFill>
            <a:srgbClr val="F9F9F9"/>
          </a:solidFill>
          <a:ln>
            <a:noFill/>
          </a:ln>
        </p:spPr>
        <p:txBody>
          <a:bodyPr wrap="square" rtlCol="0">
            <a:spAutoFit/>
          </a:bodyPr>
          <a:lstStyle/>
          <a:p>
            <a:r>
              <a:rPr lang="vi-VN" sz="800" b="1" u="sng">
                <a:solidFill>
                  <a:srgbClr val="6B6B6B"/>
                </a:solidFill>
                <a:latin typeface="Calibri" panose="020F0502020204030204" pitchFamily="34" charset="0"/>
                <a:cs typeface="Calibri" panose="020F0502020204030204" pitchFamily="34" charset="0"/>
              </a:rPr>
              <a:t>Tài Liệu Tham Khảo</a:t>
            </a:r>
          </a:p>
        </p:txBody>
      </p:sp>
      <p:sp>
        <p:nvSpPr>
          <p:cNvPr id="22" name="TextBox 21">
            <a:extLst>
              <a:ext uri="{FF2B5EF4-FFF2-40B4-BE49-F238E27FC236}">
                <a16:creationId xmlns:a16="http://schemas.microsoft.com/office/drawing/2014/main" id="{17FD08DC-8F44-3188-2F96-30B5BC6AD7F3}"/>
              </a:ext>
            </a:extLst>
          </p:cNvPr>
          <p:cNvSpPr txBox="1"/>
          <p:nvPr/>
        </p:nvSpPr>
        <p:spPr>
          <a:xfrm>
            <a:off x="136798" y="3264716"/>
            <a:ext cx="2807618" cy="253916"/>
          </a:xfrm>
          <a:prstGeom prst="rect">
            <a:avLst/>
          </a:prstGeom>
          <a:solidFill>
            <a:srgbClr val="F9F9F9"/>
          </a:solidFill>
          <a:ln>
            <a:noFill/>
          </a:ln>
        </p:spPr>
        <p:txBody>
          <a:bodyPr wrap="square" rtlCol="0">
            <a:spAutoFit/>
          </a:bodyPr>
          <a:lstStyle/>
          <a:p>
            <a:r>
              <a:rPr lang="vi-VN" sz="1050">
                <a:solidFill>
                  <a:schemeClr val="tx1">
                    <a:lumMod val="85000"/>
                    <a:lumOff val="15000"/>
                  </a:schemeClr>
                </a:solidFill>
                <a:latin typeface="Calibri" panose="020F0502020204030204" pitchFamily="34" charset="0"/>
                <a:cs typeface="Calibri" panose="020F0502020204030204" pitchFamily="34" charset="0"/>
              </a:rPr>
              <a:t>Tài Liệu Tham Khảo MCAS </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514193"/>
            <a:ext cx="3310949" cy="1940957"/>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spAutoFit/>
          </a:bodyPr>
          <a:lstStyle/>
          <a:p>
            <a:pPr marL="419100" algn="just">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Nhấp vào </a:t>
            </a:r>
            <a:r>
              <a:rPr lang="vi-VN" dirty="0" err="1">
                <a:solidFill>
                  <a:srgbClr val="FFFFFF"/>
                </a:solidFill>
                <a:latin typeface="Calibri" panose="020F0502020204030204" pitchFamily="34" charset="0"/>
                <a:cs typeface="Calibri" panose="020F0502020204030204" pitchFamily="34" charset="0"/>
              </a:rPr>
              <a:t>tab</a:t>
            </a:r>
            <a:r>
              <a:rPr lang="vi-VN"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Resources</a:t>
            </a:r>
            <a:endParaRPr lang="vi-VN" b="1" dirty="0">
              <a:solidFill>
                <a:srgbClr val="FFFFFF"/>
              </a:solidFill>
              <a:latin typeface="Calibri" panose="020F0502020204030204" pitchFamily="34" charset="0"/>
              <a:cs typeface="Calibri" panose="020F0502020204030204" pitchFamily="34" charset="0"/>
            </a:endParaRPr>
          </a:p>
          <a:p>
            <a:pPr marL="42545" marR="31115" indent="-6350" algn="ctr">
              <a:lnSpc>
                <a:spcPct val="100000"/>
              </a:lnSpc>
            </a:pPr>
            <a:r>
              <a:rPr lang="vi-VN" dirty="0">
                <a:solidFill>
                  <a:srgbClr val="FFFFFF"/>
                </a:solidFill>
                <a:latin typeface="Calibri" panose="020F0502020204030204" pitchFamily="34" charset="0"/>
                <a:cs typeface="Calibri" panose="020F0502020204030204" pitchFamily="34" charset="0"/>
              </a:rPr>
              <a:t>(Tài nguyên) để tìm thông tin hữu ích về các bài kiểm tra MCAS, bao gồm cả các mẫu báo cáo kết quả của học sinh bằng nhiều ngôn ngữ khác nhau.</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276999"/>
          </a:xfrm>
          <a:prstGeom prst="rect">
            <a:avLst/>
          </a:prstGeom>
          <a:solidFill>
            <a:srgbClr val="F9F9F9"/>
          </a:solidFill>
          <a:ln>
            <a:noFill/>
          </a:ln>
        </p:spPr>
        <p:txBody>
          <a:bodyPr wrap="square" lIns="0" tIns="0" rIns="0" bIns="0" rtlCol="0">
            <a:spAutoFit/>
          </a:bodyPr>
          <a:lstStyle/>
          <a:p>
            <a:r>
              <a:rPr lang="vi-VN" sz="900" b="1" dirty="0">
                <a:solidFill>
                  <a:srgbClr val="22608F"/>
                </a:solidFill>
                <a:latin typeface="Calibri" panose="020F0502020204030204" pitchFamily="34" charset="0"/>
                <a:cs typeface="Calibri" panose="020F0502020204030204" pitchFamily="34" charset="0"/>
              </a:rPr>
              <a:t>Tài Liệu Tham Khảo MCAS dành cho Gia Đình</a:t>
            </a:r>
          </a:p>
        </p:txBody>
      </p:sp>
      <p:sp>
        <p:nvSpPr>
          <p:cNvPr id="24" name="TextBox 23">
            <a:extLst>
              <a:ext uri="{FF2B5EF4-FFF2-40B4-BE49-F238E27FC236}">
                <a16:creationId xmlns:a16="http://schemas.microsoft.com/office/drawing/2014/main" id="{5C1A8E17-A1B9-4983-4C44-7A42A3862B47}"/>
              </a:ext>
            </a:extLst>
          </p:cNvPr>
          <p:cNvSpPr txBox="1"/>
          <p:nvPr/>
        </p:nvSpPr>
        <p:spPr>
          <a:xfrm>
            <a:off x="393408" y="3848449"/>
            <a:ext cx="2807618" cy="123111"/>
          </a:xfrm>
          <a:prstGeom prst="rect">
            <a:avLst/>
          </a:prstGeom>
          <a:solidFill>
            <a:srgbClr val="F9F9F9"/>
          </a:solidFill>
          <a:ln>
            <a:noFill/>
          </a:ln>
        </p:spPr>
        <p:txBody>
          <a:bodyPr wrap="square" lIns="0" tIns="0" rIns="0" bIns="0" rtlCol="0">
            <a:spAutoFit/>
          </a:bodyPr>
          <a:lstStyle/>
          <a:p>
            <a:r>
              <a:rPr lang="vi-VN" sz="800" dirty="0">
                <a:solidFill>
                  <a:schemeClr val="tx1">
                    <a:lumMod val="85000"/>
                    <a:lumOff val="15000"/>
                  </a:schemeClr>
                </a:solidFill>
                <a:latin typeface="Calibri" panose="020F0502020204030204" pitchFamily="34" charset="0"/>
                <a:cs typeface="Calibri" panose="020F0502020204030204" pitchFamily="34" charset="0"/>
              </a:rPr>
              <a:t>Xem các tài liệu về MCAS trên trang web của DESE.</a:t>
            </a: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369332"/>
          </a:xfrm>
          <a:prstGeom prst="rect">
            <a:avLst/>
          </a:prstGeom>
          <a:solidFill>
            <a:srgbClr val="F9F9F9"/>
          </a:solidFill>
          <a:ln>
            <a:noFill/>
          </a:ln>
        </p:spPr>
        <p:txBody>
          <a:bodyPr wrap="square" rtlCol="0">
            <a:spAutoFit/>
          </a:bodyPr>
          <a:lstStyle/>
          <a:p>
            <a:r>
              <a:rPr lang="vi-VN" sz="900" b="1" dirty="0">
                <a:solidFill>
                  <a:srgbClr val="22608F"/>
                </a:solidFill>
                <a:latin typeface="Calibri" panose="020F0502020204030204" pitchFamily="34" charset="0"/>
                <a:cs typeface="Calibri" panose="020F0502020204030204" pitchFamily="34" charset="0"/>
              </a:rPr>
              <a:t>Công Bố Các Câu Hỏi và Bài Kiểm Tra Thực Hành cho Bài Kiểm Tra MCAS</a:t>
            </a:r>
          </a:p>
        </p:txBody>
      </p:sp>
      <p:sp>
        <p:nvSpPr>
          <p:cNvPr id="26" name="TextBox 25">
            <a:extLst>
              <a:ext uri="{FF2B5EF4-FFF2-40B4-BE49-F238E27FC236}">
                <a16:creationId xmlns:a16="http://schemas.microsoft.com/office/drawing/2014/main" id="{7FECE724-7D76-2BE1-9F3F-36BDAD0D6401}"/>
              </a:ext>
            </a:extLst>
          </p:cNvPr>
          <p:cNvSpPr txBox="1"/>
          <p:nvPr/>
        </p:nvSpPr>
        <p:spPr>
          <a:xfrm>
            <a:off x="356294" y="4354919"/>
            <a:ext cx="5382278" cy="338554"/>
          </a:xfrm>
          <a:prstGeom prst="rect">
            <a:avLst/>
          </a:prstGeom>
          <a:solidFill>
            <a:srgbClr val="F9F9F9"/>
          </a:solidFill>
          <a:ln>
            <a:noFill/>
          </a:ln>
        </p:spPr>
        <p:txBody>
          <a:bodyPr wrap="square" rtlCol="0">
            <a:spAutoFit/>
          </a:bodyPr>
          <a:lstStyle/>
          <a:p>
            <a:r>
              <a:rPr lang="vi-VN" sz="800" dirty="0">
                <a:solidFill>
                  <a:schemeClr val="tx1">
                    <a:lumMod val="85000"/>
                    <a:lumOff val="15000"/>
                  </a:schemeClr>
                </a:solidFill>
                <a:latin typeface="Calibri" panose="020F0502020204030204" pitchFamily="34" charset="0"/>
                <a:cs typeface="Calibri" panose="020F0502020204030204" pitchFamily="34" charset="0"/>
              </a:rPr>
              <a:t>DESE định kỳ công bố các câu hỏi trong bài kiểm tra MCAS và bài làm của học sinh. Ngoài ra, các bài kiểm tra thực hành cũng có sẵn cho từng môn học.</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30832"/>
          </a:xfrm>
          <a:prstGeom prst="rect">
            <a:avLst/>
          </a:prstGeom>
          <a:solidFill>
            <a:srgbClr val="F9F9F9"/>
          </a:solidFill>
          <a:ln>
            <a:noFill/>
          </a:ln>
        </p:spPr>
        <p:txBody>
          <a:bodyPr wrap="square" rtlCol="0">
            <a:spAutoFit/>
          </a:bodyPr>
          <a:lstStyle/>
          <a:p>
            <a:r>
              <a:rPr lang="vi-VN" sz="900" b="1" dirty="0">
                <a:solidFill>
                  <a:srgbClr val="22608F"/>
                </a:solidFill>
                <a:latin typeface="Calibri" panose="020F0502020204030204" pitchFamily="34" charset="0"/>
                <a:cs typeface="Calibri" panose="020F0502020204030204" pitchFamily="34" charset="0"/>
              </a:rPr>
              <a:t>Mẫu Báo Cáo Cá Nhân của Học Sinh MCAS đã được dịch</a:t>
            </a: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vi-VN" sz="800" dirty="0">
                <a:solidFill>
                  <a:schemeClr val="tx1">
                    <a:lumMod val="85000"/>
                    <a:lumOff val="15000"/>
                  </a:schemeClr>
                </a:solidFill>
                <a:latin typeface="Calibri" panose="020F0502020204030204" pitchFamily="34" charset="0"/>
                <a:cs typeface="Calibri" panose="020F0502020204030204" pitchFamily="34" charset="0"/>
              </a:rPr>
              <a:t>Các mẫu này trình bày bằng văn bản tiếng Anh của báo cáo (nhưng không chứa dữ liệu học sinh) và được dịch sang 15 ngôn ngữ mẹ đẻ phổ biến nhất của học sinh Anh ngữ trong tiểu bang.</a:t>
            </a: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Nguồn hỗ trợ về MCAS-Alt</a:t>
            </a:r>
          </a:p>
        </p:txBody>
      </p:sp>
      <p:pic>
        <p:nvPicPr>
          <p:cNvPr id="12" name="Picture 11" descr="Ảnh chụp màn hình các liên kết và thông tin về nơi quý vị có thể tìm hiểu thêm về bài kiểm tra MCAS Alt và kết quả.">
            <a:extLst>
              <a:ext uri="{FF2B5EF4-FFF2-40B4-BE49-F238E27FC236}">
                <a16:creationId xmlns:a16="http://schemas.microsoft.com/office/drawing/2014/main" id="{0EA8BCDC-AAFD-9BC1-2229-168CFF8E450A}"/>
              </a:ext>
            </a:extLst>
          </p:cNvPr>
          <p:cNvPicPr>
            <a:picLocks noChangeAspect="1"/>
          </p:cNvPicPr>
          <p:nvPr/>
        </p:nvPicPr>
        <p:blipFill>
          <a:blip r:embed="rId3"/>
          <a:stretch>
            <a:fillRect/>
          </a:stretch>
        </p:blipFill>
        <p:spPr>
          <a:xfrm>
            <a:off x="5966598" y="2988525"/>
            <a:ext cx="5944115" cy="3505504"/>
          </a:xfrm>
          <a:prstGeom prst="rect">
            <a:avLst/>
          </a:prstGeom>
        </p:spPr>
      </p:pic>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vi-VN" sz="800" b="1">
                <a:solidFill>
                  <a:srgbClr val="22608F"/>
                </a:solidFill>
                <a:latin typeface="Calibri" panose="020F0502020204030204" pitchFamily="34" charset="0"/>
                <a:cs typeface="Calibri" panose="020F0502020204030204" pitchFamily="34" charset="0"/>
              </a:rPr>
              <a:t>En Español</a:t>
            </a:r>
          </a:p>
        </p:txBody>
      </p:sp>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490363"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338554"/>
          </a:xfrm>
          <a:prstGeom prst="rect">
            <a:avLst/>
          </a:prstGeom>
          <a:no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Lịch Sử Kiểm Tra</a:t>
            </a: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338554"/>
          </a:xfrm>
          <a:prstGeom prst="rect">
            <a:avLst/>
          </a:prstGeom>
          <a:solidFill>
            <a:srgbClr val="F9F9F9"/>
          </a:solidFill>
          <a:ln>
            <a:noFill/>
          </a:ln>
        </p:spPr>
        <p:txBody>
          <a:bodyPr wrap="square" rtlCol="0">
            <a:spAutoFit/>
          </a:bodyPr>
          <a:lstStyle/>
          <a:p>
            <a:r>
              <a:rPr lang="vi-VN" sz="800" b="1">
                <a:solidFill>
                  <a:srgbClr val="22608F"/>
                </a:solidFill>
                <a:latin typeface="Calibri" panose="020F0502020204030204" pitchFamily="34" charset="0"/>
                <a:cs typeface="Calibri" panose="020F0502020204030204" pitchFamily="34" charset="0"/>
              </a:rPr>
              <a:t>Kết Quả Kiểm Tra</a:t>
            </a: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338554"/>
          </a:xfrm>
          <a:prstGeom prst="rect">
            <a:avLst/>
          </a:prstGeom>
          <a:solidFill>
            <a:srgbClr val="F9F9F9"/>
          </a:solidFill>
          <a:ln>
            <a:noFill/>
          </a:ln>
        </p:spPr>
        <p:txBody>
          <a:bodyPr wrap="square" rtlCol="0">
            <a:spAutoFit/>
          </a:bodyPr>
          <a:lstStyle/>
          <a:p>
            <a:r>
              <a:rPr lang="vi-VN" sz="800" b="1" u="sng">
                <a:solidFill>
                  <a:srgbClr val="6B6B6B"/>
                </a:solidFill>
                <a:latin typeface="Calibri" panose="020F0502020204030204" pitchFamily="34" charset="0"/>
                <a:cs typeface="Calibri" panose="020F0502020204030204" pitchFamily="34" charset="0"/>
              </a:rPr>
              <a:t>Tài Liệu Tham Khảo</a:t>
            </a: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3959994" cy="253916"/>
          </a:xfrm>
          <a:prstGeom prst="rect">
            <a:avLst/>
          </a:prstGeom>
          <a:solidFill>
            <a:srgbClr val="F9F9F9"/>
          </a:solidFill>
          <a:ln>
            <a:noFill/>
          </a:ln>
        </p:spPr>
        <p:txBody>
          <a:bodyPr wrap="square" rtlCol="0">
            <a:spAutoFit/>
          </a:bodyPr>
          <a:lstStyle/>
          <a:p>
            <a:r>
              <a:rPr lang="vi-VN" sz="1050">
                <a:solidFill>
                  <a:schemeClr val="tx1">
                    <a:lumMod val="85000"/>
                    <a:lumOff val="15000"/>
                  </a:schemeClr>
                </a:solidFill>
                <a:latin typeface="Calibri" panose="020F0502020204030204" pitchFamily="34" charset="0"/>
                <a:cs typeface="Calibri" panose="020F0502020204030204" pitchFamily="34" charset="0"/>
              </a:rPr>
              <a:t>Tài Liệu Tham Khảo MCAS-Alt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141858" cy="369332"/>
          </a:xfrm>
          <a:prstGeom prst="rect">
            <a:avLst/>
          </a:prstGeom>
          <a:solidFill>
            <a:srgbClr val="F9F9F9"/>
          </a:solidFill>
          <a:ln>
            <a:noFill/>
          </a:ln>
        </p:spPr>
        <p:txBody>
          <a:bodyPr wrap="square" rtlCol="0">
            <a:spAutoFit/>
          </a:bodyPr>
          <a:lstStyle/>
          <a:p>
            <a:r>
              <a:rPr lang="vi-VN" sz="900" b="1" dirty="0">
                <a:solidFill>
                  <a:srgbClr val="22608F"/>
                </a:solidFill>
                <a:latin typeface="Calibri" panose="020F0502020204030204" pitchFamily="34" charset="0"/>
                <a:cs typeface="Calibri" panose="020F0502020204030204" pitchFamily="34" charset="0"/>
              </a:rPr>
              <a:t>Tài Liệu Tham Khảo MCAS-Alt dành cho Gia Đình</a:t>
            </a:r>
          </a:p>
        </p:txBody>
      </p:sp>
      <p:sp>
        <p:nvSpPr>
          <p:cNvPr id="39" name="TextBox 38">
            <a:extLst>
              <a:ext uri="{FF2B5EF4-FFF2-40B4-BE49-F238E27FC236}">
                <a16:creationId xmlns:a16="http://schemas.microsoft.com/office/drawing/2014/main" id="{51898BCE-3453-1374-3AD6-1D9FA18AA37C}"/>
              </a:ext>
            </a:extLst>
          </p:cNvPr>
          <p:cNvSpPr txBox="1"/>
          <p:nvPr/>
        </p:nvSpPr>
        <p:spPr>
          <a:xfrm>
            <a:off x="6298634" y="5259543"/>
            <a:ext cx="3314571" cy="123111"/>
          </a:xfrm>
          <a:prstGeom prst="rect">
            <a:avLst/>
          </a:prstGeom>
          <a:solidFill>
            <a:srgbClr val="F9F9F9"/>
          </a:solidFill>
          <a:ln>
            <a:noFill/>
          </a:ln>
        </p:spPr>
        <p:txBody>
          <a:bodyPr wrap="square" lIns="0" tIns="0" rIns="0" bIns="0" rtlCol="0">
            <a:spAutoFit/>
          </a:bodyPr>
          <a:lstStyle/>
          <a:p>
            <a:r>
              <a:rPr lang="vi-VN" sz="800" dirty="0">
                <a:solidFill>
                  <a:schemeClr val="tx1">
                    <a:lumMod val="85000"/>
                    <a:lumOff val="15000"/>
                  </a:schemeClr>
                </a:solidFill>
                <a:latin typeface="Calibri" panose="020F0502020204030204" pitchFamily="34" charset="0"/>
                <a:cs typeface="Calibri" panose="020F0502020204030204" pitchFamily="34" charset="0"/>
              </a:rPr>
              <a:t>Xem các tài liệu về MCAS-Alt trên trang web của DESE.</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30832"/>
          </a:xfrm>
          <a:prstGeom prst="rect">
            <a:avLst/>
          </a:prstGeom>
          <a:solidFill>
            <a:srgbClr val="F9F9F9"/>
          </a:solidFill>
          <a:ln>
            <a:noFill/>
          </a:ln>
        </p:spPr>
        <p:txBody>
          <a:bodyPr wrap="square" rtlCol="0">
            <a:spAutoFit/>
          </a:bodyPr>
          <a:lstStyle/>
          <a:p>
            <a:r>
              <a:rPr lang="vi-VN" sz="900" b="1">
                <a:solidFill>
                  <a:srgbClr val="22608F"/>
                </a:solidFill>
                <a:latin typeface="Calibri" panose="020F0502020204030204" pitchFamily="34" charset="0"/>
                <a:cs typeface="Calibri" panose="020F0502020204030204" pitchFamily="34" charset="0"/>
              </a:rPr>
              <a:t>Mẫu Báo Cáo Cá Nhân của Học Sinh MCAS-Alt đã được dịch </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8554"/>
          </a:xfrm>
          <a:prstGeom prst="rect">
            <a:avLst/>
          </a:prstGeom>
          <a:solidFill>
            <a:srgbClr val="F9F9F9"/>
          </a:solidFill>
          <a:ln>
            <a:noFill/>
          </a:ln>
        </p:spPr>
        <p:txBody>
          <a:bodyPr wrap="square" rtlCol="0">
            <a:spAutoFit/>
          </a:bodyPr>
          <a:lstStyle/>
          <a:p>
            <a:r>
              <a:rPr lang="vi-VN" sz="800" dirty="0">
                <a:solidFill>
                  <a:schemeClr val="tx1">
                    <a:lumMod val="85000"/>
                    <a:lumOff val="15000"/>
                  </a:schemeClr>
                </a:solidFill>
                <a:latin typeface="Calibri" panose="020F0502020204030204" pitchFamily="34" charset="0"/>
                <a:cs typeface="Calibri" panose="020F0502020204030204" pitchFamily="34" charset="0"/>
              </a:rPr>
              <a:t>Các mẫu này trình bày bằng văn bản tiếng Anh của báo cáo (nhưng không chứa dữ liệu học sinh) và được dịch sang 15 ngôn ngữ mẹ đẻ phổ biến nhất của học sinh Anh ngữ trong tiểu bang.</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25</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rmAutofit fontScale="90000"/>
          </a:bodyPr>
          <a:lstStyle/>
          <a:p>
            <a:r>
              <a:rPr lang="vi-VN" sz="5300" dirty="0">
                <a:solidFill>
                  <a:srgbClr val="1A4785"/>
                </a:solidFill>
                <a:latin typeface="Calibri" panose="020F0502020204030204" pitchFamily="34" charset="0"/>
                <a:ea typeface="Open Sans Light" pitchFamily="2" charset="0"/>
                <a:cs typeface="Calibri" panose="020F0502020204030204" pitchFamily="34" charset="0"/>
              </a:rPr>
              <a:t>Bắt đầu: Người dùng lần đầu (tiếp theo)</a:t>
            </a:r>
          </a:p>
        </p:txBody>
      </p:sp>
      <p:pic>
        <p:nvPicPr>
          <p:cNvPr id="7" name="Picture 6" descr="Ảnh chụp màn hình hướng dẫn cách tạo tài khoản cổng thông tin gia đình bằng cách nhập địa chỉ email, tạo mật khẩu và đánh dấu vào ô xác nhận quý vị đã đọc và đồng ý với thỏa thuận bảo mật hiển thị trên màn hình.">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4109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1070441"/>
            <a:ext cx="1702889" cy="430887"/>
          </a:xfrm>
          <a:prstGeom prst="rect">
            <a:avLst/>
          </a:prstGeom>
          <a:noFill/>
          <a:ln>
            <a:noFill/>
          </a:ln>
        </p:spPr>
        <p:txBody>
          <a:bodyPr wrap="square" rtlCol="0">
            <a:spAutoFit/>
          </a:bodyPr>
          <a:lstStyle/>
          <a:p>
            <a:r>
              <a:rPr lang="vi-VN" sz="1100" dirty="0">
                <a:latin typeface="Calibri" panose="020F0502020204030204" pitchFamily="34" charset="0"/>
                <a:cs typeface="Calibri" panose="020F0502020204030204" pitchFamily="34" charset="0"/>
              </a:rPr>
              <a:t>Sở Giáo Dục Tiểu Học và Trung Học</a:t>
            </a: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r>
              <a:rPr lang="vi-VN" sz="1050" b="1" i="1">
                <a:solidFill>
                  <a:srgbClr val="224781"/>
                </a:solidFill>
                <a:latin typeface="Calibri" panose="020F0502020204030204" pitchFamily="34" charset="0"/>
                <a:cs typeface="Calibri" panose="020F0502020204030204" pitchFamily="34" charset="0"/>
              </a:rPr>
              <a:t>Đăng nhập để xem kết quả MCAS của học sinh</a:t>
            </a: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2340170" cy="338554"/>
          </a:xfrm>
          <a:prstGeom prst="rect">
            <a:avLst/>
          </a:prstGeom>
          <a:solidFill>
            <a:srgbClr val="F9F9F9"/>
          </a:solidFill>
          <a:ln>
            <a:noFill/>
          </a:ln>
        </p:spPr>
        <p:txBody>
          <a:bodyPr wrap="square" rtlCol="0">
            <a:spAutoFit/>
          </a:bodyPr>
          <a:lstStyle/>
          <a:p>
            <a:r>
              <a:rPr lang="vi-VN" sz="1600">
                <a:solidFill>
                  <a:srgbClr val="224781"/>
                </a:solidFill>
                <a:latin typeface="Calibri" panose="020F0502020204030204" pitchFamily="34" charset="0"/>
                <a:cs typeface="Calibri" panose="020F0502020204030204" pitchFamily="34" charset="0"/>
              </a:rPr>
              <a:t>Người Dùng Lần Đầu</a:t>
            </a: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vi-VN" sz="1000">
                <a:solidFill>
                  <a:schemeClr val="bg2">
                    <a:lumMod val="25000"/>
                  </a:schemeClr>
                </a:solidFill>
                <a:latin typeface="Calibri" panose="020F0502020204030204" pitchFamily="34" charset="0"/>
                <a:cs typeface="Calibri" panose="020F0502020204030204" pitchFamily="34" charset="0"/>
              </a:rPr>
              <a:t>Nhập email và mật khẩu để đăng ký.</a:t>
            </a:r>
          </a:p>
          <a:p>
            <a:r>
              <a:rPr lang="vi-VN" sz="1000">
                <a:solidFill>
                  <a:schemeClr val="bg2">
                    <a:lumMod val="25000"/>
                  </a:schemeClr>
                </a:solidFill>
                <a:latin typeface="Calibri" panose="020F0502020204030204" pitchFamily="34" charset="0"/>
                <a:cs typeface="Calibri" panose="020F0502020204030204" pitchFamily="34" charset="0"/>
              </a:rPr>
              <a:t>Quý vị sẽ sử dụng email và mật khẩu này cho các lần đăng nhập sau. </a:t>
            </a: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Tạo tài khoản bằng </a:t>
            </a:r>
            <a:r>
              <a:rPr lang="vi-VN" b="1">
                <a:solidFill>
                  <a:srgbClr val="FFFFFF"/>
                </a:solidFill>
                <a:latin typeface="Calibri" panose="020F0502020204030204" pitchFamily="34" charset="0"/>
                <a:cs typeface="Calibri" panose="020F0502020204030204" pitchFamily="34" charset="0"/>
              </a:rPr>
              <a:t>địa chỉ email </a:t>
            </a:r>
            <a:r>
              <a:rPr lang="vi-VN">
                <a:solidFill>
                  <a:srgbClr val="FFFFFF"/>
                </a:solidFill>
                <a:latin typeface="Calibri" panose="020F0502020204030204" pitchFamily="34" charset="0"/>
                <a:cs typeface="Calibri" panose="020F0502020204030204" pitchFamily="34" charset="0"/>
              </a:rPr>
              <a:t>và</a:t>
            </a:r>
          </a:p>
          <a:p>
            <a:pPr algn="ctr">
              <a:lnSpc>
                <a:spcPct val="100000"/>
              </a:lnSpc>
            </a:pPr>
            <a:r>
              <a:rPr lang="vi-VN" b="1">
                <a:solidFill>
                  <a:srgbClr val="FFFFFF"/>
                </a:solidFill>
                <a:latin typeface="Calibri" panose="020F0502020204030204" pitchFamily="34" charset="0"/>
                <a:cs typeface="Calibri" panose="020F0502020204030204" pitchFamily="34" charset="0"/>
              </a:rPr>
              <a:t>mật khẩu </a:t>
            </a:r>
            <a:r>
              <a:rPr lang="vi-VN">
                <a:solidFill>
                  <a:srgbClr val="FFFFFF"/>
                </a:solidFill>
                <a:latin typeface="Calibri" panose="020F0502020204030204" pitchFamily="34" charset="0"/>
                <a:cs typeface="Calibri" panose="020F0502020204030204" pitchFamily="34" charset="0"/>
              </a:rPr>
              <a:t>của quý vị.</a:t>
            </a: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23445" cy="3693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Email của Quý Vị:</a:t>
            </a: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451860"/>
            <a:ext cx="1260202" cy="230832"/>
          </a:xfrm>
          <a:prstGeom prst="rect">
            <a:avLst/>
          </a:prstGeom>
          <a:solidFill>
            <a:srgbClr val="FFFFFF"/>
          </a:solidFill>
          <a:ln>
            <a:solidFill>
              <a:srgbClr val="F9F9F9"/>
            </a:solid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Nhập Email của Quý Vị</a:t>
            </a: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Xác Nhận Email:</a:t>
            </a: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79741"/>
            <a:ext cx="1260202" cy="230832"/>
          </a:xfrm>
          <a:prstGeom prst="rect">
            <a:avLst/>
          </a:prstGeom>
          <a:solidFill>
            <a:srgbClr val="FFFFFF"/>
          </a:solidFill>
          <a:ln>
            <a:solidFill>
              <a:srgbClr val="F9F9F9"/>
            </a:solid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Xác Nhận Email</a:t>
            </a: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Mật khẩu:</a:t>
            </a: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505302"/>
            <a:ext cx="1531640" cy="230832"/>
          </a:xfrm>
          <a:prstGeom prst="rect">
            <a:avLst/>
          </a:prstGeom>
          <a:solidFill>
            <a:srgbClr val="FFFFFF"/>
          </a:solidFill>
          <a:ln>
            <a:solidFill>
              <a:srgbClr val="F9F9F9"/>
            </a:solid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Nhập Mật Khẩu của Quý Vị</a:t>
            </a: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795587"/>
            <a:ext cx="2429368" cy="307777"/>
          </a:xfrm>
          <a:prstGeom prst="rect">
            <a:avLst/>
          </a:prstGeom>
          <a:solidFill>
            <a:srgbClr val="F9F9F9"/>
          </a:solid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Phải chứa ít nhất 8 ký tự, và bao gồm: 1 chữ cái viết hoa, 1 chữ số, 1 chữ cái viết thường và 1 ký tự đặc biệt. </a:t>
            </a: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230832"/>
          </a:xfrm>
          <a:prstGeom prst="rect">
            <a:avLst/>
          </a:prstGeom>
          <a:solidFill>
            <a:srgbClr val="F9F9F9"/>
          </a:solidFill>
          <a:ln>
            <a:no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Tôi đã đọc và đồng ý với thỏa thuận quyền riêng tư.</a:t>
            </a: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Đọc thỏa thuận về quyền riêng tư.</a:t>
            </a:r>
          </a:p>
          <a:p>
            <a:pPr algn="ctr">
              <a:lnSpc>
                <a:spcPct val="100000"/>
              </a:lnSpc>
            </a:pPr>
            <a:r>
              <a:rPr lang="vi-VN">
                <a:solidFill>
                  <a:srgbClr val="FFFFFF"/>
                </a:solidFill>
                <a:latin typeface="Calibri" panose="020F0502020204030204" pitchFamily="34" charset="0"/>
                <a:cs typeface="Calibri" panose="020F0502020204030204" pitchFamily="34" charset="0"/>
              </a:rPr>
              <a:t>Đánh dấu vào ô và nhấn nút</a:t>
            </a:r>
          </a:p>
          <a:p>
            <a:pPr marL="1270" algn="ctr">
              <a:lnSpc>
                <a:spcPct val="100000"/>
              </a:lnSpc>
            </a:pPr>
            <a:r>
              <a:rPr lang="vi-VN" b="1">
                <a:solidFill>
                  <a:srgbClr val="FFFFFF"/>
                </a:solidFill>
                <a:latin typeface="Calibri" panose="020F0502020204030204" pitchFamily="34" charset="0"/>
                <a:cs typeface="Calibri" panose="020F0502020204030204" pitchFamily="34" charset="0"/>
              </a:rPr>
              <a:t>Register </a:t>
            </a:r>
            <a:r>
              <a:rPr lang="vi-VN">
                <a:solidFill>
                  <a:srgbClr val="FFFFFF"/>
                </a:solidFill>
                <a:latin typeface="Calibri" panose="020F0502020204030204" pitchFamily="34" charset="0"/>
                <a:cs typeface="Calibri" panose="020F0502020204030204" pitchFamily="34" charset="0"/>
              </a:rPr>
              <a:t>(Đăng ký)</a:t>
            </a:r>
            <a:r>
              <a:rPr lang="vi-VN" b="1">
                <a:solidFill>
                  <a:srgbClr val="FFFFFF"/>
                </a:solidFill>
                <a:latin typeface="Calibri" panose="020F0502020204030204" pitchFamily="34" charset="0"/>
                <a:cs typeface="Calibri" panose="020F0502020204030204" pitchFamily="34" charset="0"/>
              </a:rPr>
              <a:t>.</a:t>
            </a: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486590"/>
            <a:ext cx="711886" cy="253916"/>
          </a:xfrm>
          <a:prstGeom prst="rect">
            <a:avLst/>
          </a:prstGeom>
          <a:solidFill>
            <a:srgbClr val="F9F9F9"/>
          </a:solidFill>
          <a:ln>
            <a:noFill/>
          </a:ln>
        </p:spPr>
        <p:txBody>
          <a:bodyPr wrap="square" rtlCol="0">
            <a:spAutoFit/>
          </a:bodyPr>
          <a:lstStyle/>
          <a:p>
            <a:r>
              <a:rPr lang="vi-VN" sz="1000">
                <a:solidFill>
                  <a:srgbClr val="224781"/>
                </a:solidFill>
                <a:latin typeface="Calibri" panose="020F0502020204030204" pitchFamily="34" charset="0"/>
                <a:cs typeface="Calibri" panose="020F0502020204030204" pitchFamily="34" charset="0"/>
              </a:rPr>
              <a:t>Hủy bỏ</a:t>
            </a: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vi-VN" sz="900">
                <a:solidFill>
                  <a:schemeClr val="bg1"/>
                </a:solidFill>
                <a:latin typeface="Calibri" panose="020F0502020204030204" pitchFamily="34" charset="0"/>
                <a:cs typeface="Calibri" panose="020F0502020204030204" pitchFamily="34" charset="0"/>
              </a:rPr>
              <a:t>Đăng ký</a:t>
            </a: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461665"/>
          </a:xfrm>
          <a:prstGeom prst="rect">
            <a:avLst/>
          </a:prstGeom>
          <a:solidFill>
            <a:srgbClr val="F9F9F9"/>
          </a:solidFill>
          <a:ln>
            <a:noFill/>
          </a:ln>
        </p:spPr>
        <p:txBody>
          <a:bodyPr wrap="square" rtlCol="0">
            <a:spAutoFit/>
          </a:bodyPr>
          <a:lstStyle/>
          <a:p>
            <a:r>
              <a:rPr lang="vi-VN" sz="1200" dirty="0">
                <a:solidFill>
                  <a:srgbClr val="224781"/>
                </a:solidFill>
                <a:latin typeface="Calibri" panose="020F0502020204030204" pitchFamily="34" charset="0"/>
                <a:cs typeface="Calibri" panose="020F0502020204030204" pitchFamily="34" charset="0"/>
              </a:rPr>
              <a:t>Thỏa Thuận về Quyền Riêng Tư</a:t>
            </a: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5"/>
            <a:ext cx="2713313" cy="2365712"/>
          </a:xfrm>
          <a:prstGeom prst="rect">
            <a:avLst/>
          </a:prstGeom>
          <a:solidFill>
            <a:srgbClr val="F9F9F9"/>
          </a:solidFill>
          <a:ln>
            <a:noFill/>
          </a:ln>
        </p:spPr>
        <p:txBody>
          <a:bodyPr wrap="square" rtlCol="0">
            <a:spAutoFit/>
          </a:bodyPr>
          <a:lstStyle/>
          <a:p>
            <a:pPr>
              <a:lnSpc>
                <a:spcPct val="110000"/>
              </a:lnSpc>
            </a:pPr>
            <a:r>
              <a:rPr lang="vi-VN" sz="900">
                <a:solidFill>
                  <a:schemeClr val="bg2">
                    <a:lumMod val="25000"/>
                  </a:schemeClr>
                </a:solidFill>
                <a:latin typeface="Calibri" panose="020F0502020204030204" pitchFamily="34" charset="0"/>
                <a:cs typeface="Calibri" panose="020F0502020204030204" pitchFamily="34" charset="0"/>
              </a:rPr>
              <a:t>Cổng Thông Tin Gia Đình MCAS cung cấp quyền truy cập trực tuyến, an toàn vào kết quả đánh giá cấp tiểu bang của học sinh. Cổng thông tin này dành cho phụ huynh hoặc người giám hộ hợp pháp của học sinh sử dụng. Người dưới 14 tuổi không được phép đăng ký truy cập vào cổng thông tin này. </a:t>
            </a:r>
          </a:p>
          <a:p>
            <a:pPr>
              <a:lnSpc>
                <a:spcPct val="110000"/>
              </a:lnSpc>
            </a:pPr>
            <a:endParaRPr lang="en-US" sz="900" dirty="0">
              <a:solidFill>
                <a:schemeClr val="bg2">
                  <a:lumMod val="25000"/>
                </a:schemeClr>
              </a:solidFill>
              <a:latin typeface="Calibri" panose="020F0502020204030204" pitchFamily="34" charset="0"/>
              <a:cs typeface="Calibri" panose="020F0502020204030204" pitchFamily="34" charset="0"/>
            </a:endParaRPr>
          </a:p>
          <a:p>
            <a:pPr marL="171450" indent="-171450">
              <a:lnSpc>
                <a:spcPct val="110000"/>
              </a:lnSpc>
              <a:buFont typeface="Arial" panose="020B0604020202020204" pitchFamily="34" charset="0"/>
              <a:buChar char="•"/>
            </a:pPr>
            <a:r>
              <a:rPr lang="vi-VN" sz="900">
                <a:solidFill>
                  <a:schemeClr val="bg2">
                    <a:lumMod val="25000"/>
                  </a:schemeClr>
                </a:solidFill>
                <a:latin typeface="Calibri" panose="020F0502020204030204" pitchFamily="34" charset="0"/>
                <a:cs typeface="Calibri" panose="020F0502020204030204" pitchFamily="34" charset="0"/>
              </a:rPr>
              <a:t>Tôi xác nhận rằng tôi là phụ huynh hoặc người giám hộ hợp pháp của trẻ và tôi có thẩm quyền pháp lý để nhận thông tin giáo dục của con tôi. </a:t>
            </a:r>
          </a:p>
          <a:p>
            <a:pPr marL="171450" indent="-171450">
              <a:lnSpc>
                <a:spcPct val="110000"/>
              </a:lnSpc>
              <a:buFont typeface="Arial" panose="020B0604020202020204" pitchFamily="34" charset="0"/>
              <a:buChar char="•"/>
            </a:pPr>
            <a:r>
              <a:rPr lang="vi-VN" sz="900">
                <a:solidFill>
                  <a:schemeClr val="bg2">
                    <a:lumMod val="25000"/>
                  </a:schemeClr>
                </a:solidFill>
                <a:latin typeface="Calibri" panose="020F0502020204030204" pitchFamily="34" charset="0"/>
                <a:cs typeface="Calibri" panose="020F0502020204030204" pitchFamily="34" charset="0"/>
              </a:rPr>
              <a:t>Tôi xác nhận sẽ thông báo cho nhà trường của học sinh về bất kỳ vấn đề nào phát sinh dẫn đến việc cần thay đổi quyền truy cập vào hồ sơ học sinh. Tôi cũng hiểu rằng Sở Giáo Dục Tiểu Học Và Trung Học Massachusetts </a:t>
            </a: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369332"/>
          </a:xfrm>
          <a:prstGeom prst="rect">
            <a:avLst/>
          </a:prstGeom>
          <a:noFill/>
          <a:ln>
            <a:noFill/>
          </a:ln>
        </p:spPr>
        <p:txBody>
          <a:bodyPr wrap="square" rtlCol="0">
            <a:spAutoFit/>
          </a:bodyPr>
          <a:lstStyle/>
          <a:p>
            <a:r>
              <a:rPr lang="vi-VN" sz="900">
                <a:solidFill>
                  <a:srgbClr val="224781"/>
                </a:solidFill>
                <a:latin typeface="Calibri" panose="020F0502020204030204" pitchFamily="34" charset="0"/>
                <a:cs typeface="Calibri" panose="020F0502020204030204" pitchFamily="34" charset="0"/>
              </a:rPr>
              <a:t>Điều Khoản Sử Dụng</a:t>
            </a: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227316"/>
            <a:ext cx="1079853" cy="369332"/>
          </a:xfrm>
          <a:prstGeom prst="rect">
            <a:avLst/>
          </a:prstGeom>
          <a:noFill/>
          <a:ln>
            <a:noFill/>
          </a:ln>
        </p:spPr>
        <p:txBody>
          <a:bodyPr wrap="square" rtlCol="0">
            <a:spAutoFit/>
          </a:bodyPr>
          <a:lstStyle/>
          <a:p>
            <a:r>
              <a:rPr lang="vi-VN" sz="900">
                <a:solidFill>
                  <a:srgbClr val="224781"/>
                </a:solidFill>
                <a:latin typeface="Calibri" panose="020F0502020204030204" pitchFamily="34" charset="0"/>
                <a:cs typeface="Calibri" panose="020F0502020204030204" pitchFamily="34" charset="0"/>
              </a:rPr>
              <a:t>Chính Sách </a:t>
            </a:r>
            <a:br>
              <a:rPr lang="en-US" sz="900">
                <a:solidFill>
                  <a:srgbClr val="224781"/>
                </a:solidFill>
                <a:latin typeface="Calibri" panose="020F0502020204030204" pitchFamily="34" charset="0"/>
                <a:cs typeface="Calibri" panose="020F0502020204030204" pitchFamily="34" charset="0"/>
              </a:rPr>
            </a:br>
            <a:r>
              <a:rPr lang="vi-VN" sz="900">
                <a:solidFill>
                  <a:srgbClr val="224781"/>
                </a:solidFill>
                <a:latin typeface="Calibri" panose="020F0502020204030204" pitchFamily="34" charset="0"/>
                <a:cs typeface="Calibri" panose="020F0502020204030204" pitchFamily="34" charset="0"/>
              </a:rPr>
              <a:t>Quyền Riêng Tư</a:t>
            </a: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41D0552-FE83-34C6-12D5-09904AC8E909}"/>
              </a:ext>
            </a:extLst>
          </p:cNvPr>
          <p:cNvSpPr txBox="1"/>
          <p:nvPr/>
        </p:nvSpPr>
        <p:spPr>
          <a:xfrm>
            <a:off x="9232872" y="6197839"/>
            <a:ext cx="1079853" cy="230832"/>
          </a:xfrm>
          <a:prstGeom prst="rect">
            <a:avLst/>
          </a:prstGeom>
          <a:noFill/>
          <a:ln>
            <a:noFill/>
          </a:ln>
        </p:spPr>
        <p:txBody>
          <a:bodyPr wrap="square" rtlCol="0">
            <a:spAutoFit/>
          </a:bodyPr>
          <a:lstStyle/>
          <a:p>
            <a:r>
              <a:rPr lang="vi-VN" sz="900" i="1">
                <a:solidFill>
                  <a:srgbClr val="224781"/>
                </a:solidFill>
                <a:latin typeface="Calibri" panose="020F0502020204030204" pitchFamily="34" charset="0"/>
                <a:cs typeface="Calibri" panose="020F0502020204030204" pitchFamily="34" charset="0"/>
              </a:rPr>
              <a:t>được cung cấp bởi</a:t>
            </a: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vi-VN" sz="900">
                <a:solidFill>
                  <a:srgbClr val="224781"/>
                </a:solidFill>
                <a:latin typeface="Calibri" panose="020F0502020204030204" pitchFamily="34" charset="0"/>
                <a:cs typeface="Calibri" panose="020F0502020204030204" pitchFamily="34" charset="0"/>
              </a:rPr>
              <a:t>En Español</a:t>
            </a: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3</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Bắt đầu: Người dùng quen</a:t>
            </a:r>
          </a:p>
        </p:txBody>
      </p:sp>
      <p:pic>
        <p:nvPicPr>
          <p:cNvPr id="4" name="Picture 3" descr="Ảnh chụp màn hình trang chủ Cổng Thông Tin Gia Đình MCAS, làm nổi bật nơi người dùng cũ có thể đăng nhập vào cổng thông tin bằng địa chỉ email và mật khẩu của họ.">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r>
              <a:rPr lang="vi-VN" sz="1200">
                <a:latin typeface="Calibri" panose="020F0502020204030204" pitchFamily="34" charset="0"/>
                <a:cs typeface="Calibri" panose="020F0502020204030204" pitchFamily="34" charset="0"/>
              </a:rPr>
              <a:t>Sở Giáo Dục Tiểu Học và Trung Học</a:t>
            </a: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181317" cy="430887"/>
          </a:xfrm>
          <a:prstGeom prst="rect">
            <a:avLst/>
          </a:prstGeom>
          <a:solidFill>
            <a:srgbClr val="FFFFFF"/>
          </a:solidFill>
          <a:ln>
            <a:noFill/>
          </a:ln>
        </p:spPr>
        <p:txBody>
          <a:bodyPr wrap="square" rtlCol="0">
            <a:spAutoFit/>
          </a:bodyPr>
          <a:lstStyle/>
          <a:p>
            <a:r>
              <a:rPr lang="vi-VN" sz="1100" b="1" i="1">
                <a:solidFill>
                  <a:srgbClr val="224781"/>
                </a:solidFill>
                <a:latin typeface="Calibri" panose="020F0502020204030204" pitchFamily="34" charset="0"/>
                <a:cs typeface="Calibri" panose="020F0502020204030204" pitchFamily="34" charset="0"/>
              </a:rPr>
              <a:t>Đăng nhập để xem kết quả MCAS của học sinh</a:t>
            </a: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2971992" cy="369332"/>
          </a:xfrm>
          <a:prstGeom prst="rect">
            <a:avLst/>
          </a:prstGeom>
          <a:solidFill>
            <a:srgbClr val="F9F9F9"/>
          </a:solidFill>
          <a:ln>
            <a:solidFill>
              <a:srgbClr val="F9F9F9"/>
            </a:solidFill>
          </a:ln>
        </p:spPr>
        <p:txBody>
          <a:bodyPr wrap="square" rtlCol="0">
            <a:spAutoFit/>
          </a:bodyPr>
          <a:lstStyle/>
          <a:p>
            <a:r>
              <a:rPr lang="vi-VN">
                <a:solidFill>
                  <a:schemeClr val="bg2">
                    <a:lumMod val="25000"/>
                  </a:schemeClr>
                </a:solidFill>
                <a:latin typeface="Calibri" panose="020F0502020204030204" pitchFamily="34" charset="0"/>
                <a:cs typeface="Calibri" panose="020F0502020204030204" pitchFamily="34" charset="0"/>
              </a:rPr>
              <a:t>Người Dùng Lần Đầu</a:t>
            </a: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30887"/>
          </a:xfrm>
          <a:prstGeom prst="rect">
            <a:avLst/>
          </a:prstGeom>
          <a:solidFill>
            <a:srgbClr val="F9F9F9"/>
          </a:solidFill>
          <a:ln>
            <a:solidFill>
              <a:srgbClr val="F9F9F9"/>
            </a:solid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Nhập mã đăng ký và ngày sinh của học sinh.</a:t>
            </a:r>
            <a:endParaRPr lang="en-US" sz="1100">
              <a:solidFill>
                <a:schemeClr val="bg2">
                  <a:lumMod val="25000"/>
                </a:schemeClr>
              </a:solidFill>
              <a:latin typeface="Calibri" panose="020F0502020204030204" pitchFamily="34" charset="0"/>
              <a:cs typeface="Calibri" panose="020F0502020204030204" pitchFamily="34" charset="0"/>
            </a:endParaRPr>
          </a:p>
          <a:p>
            <a:endParaRPr lang="vi-VN" sz="1100">
              <a:solidFill>
                <a:schemeClr val="bg2">
                  <a:lumMod val="2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vi-VN" sz="1100" b="1">
                <a:solidFill>
                  <a:schemeClr val="bg2">
                    <a:lumMod val="25000"/>
                  </a:schemeClr>
                </a:solidFill>
                <a:latin typeface="Calibri" panose="020F0502020204030204" pitchFamily="34" charset="0"/>
                <a:cs typeface="Calibri" panose="020F0502020204030204" pitchFamily="34" charset="0"/>
              </a:rPr>
              <a:t>Mã Đăng Ký:</a:t>
            </a: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Mã Đăng Ký 12 ký tự</a:t>
            </a: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vi-VN" sz="1100" b="1">
                <a:solidFill>
                  <a:schemeClr val="bg2">
                    <a:lumMod val="25000"/>
                  </a:schemeClr>
                </a:solidFill>
                <a:latin typeface="Calibri" panose="020F0502020204030204" pitchFamily="34" charset="0"/>
                <a:cs typeface="Calibri" panose="020F0502020204030204" pitchFamily="34" charset="0"/>
              </a:rPr>
              <a:t>Ngày sinh:</a:t>
            </a: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MM</a:t>
            </a: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544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DD</a:t>
            </a: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YY</a:t>
            </a: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577081"/>
          </a:xfrm>
          <a:prstGeom prst="rect">
            <a:avLst/>
          </a:prstGeom>
          <a:noFill/>
          <a:ln>
            <a:solidFill>
              <a:srgbClr val="F9F9F9"/>
            </a:solidFill>
          </a:ln>
        </p:spPr>
        <p:txBody>
          <a:bodyPr wrap="square" rtlCol="0">
            <a:spAutoFit/>
          </a:bodyPr>
          <a:lstStyle/>
          <a:p>
            <a:r>
              <a:rPr lang="vi-VN" sz="1050">
                <a:solidFill>
                  <a:srgbClr val="224781"/>
                </a:solidFill>
                <a:latin typeface="Calibri" panose="020F0502020204030204" pitchFamily="34" charset="0"/>
                <a:cs typeface="Calibri" panose="020F0502020204030204" pitchFamily="34" charset="0"/>
              </a:rPr>
              <a:t>Mã đăng ký của tôi ở đâu?</a:t>
            </a:r>
            <a:br>
              <a:rPr lang="vi-VN" sz="1050">
                <a:solidFill>
                  <a:srgbClr val="224781"/>
                </a:solidFill>
                <a:latin typeface="Calibri" panose="020F0502020204030204" pitchFamily="34" charset="0"/>
                <a:cs typeface="Calibri" panose="020F0502020204030204" pitchFamily="34" charset="0"/>
              </a:rPr>
            </a:br>
            <a:r>
              <a:rPr lang="vi-VN" sz="1050">
                <a:solidFill>
                  <a:srgbClr val="224781"/>
                </a:solidFill>
                <a:latin typeface="Calibri" panose="020F0502020204030204" pitchFamily="34" charset="0"/>
                <a:cs typeface="Calibri" panose="020F0502020204030204" pitchFamily="34" charset="0"/>
              </a:rPr>
              <a:t>Tài Liệu Tham Khảo cho </a:t>
            </a:r>
            <a:br>
              <a:rPr lang="en-US" sz="1050">
                <a:solidFill>
                  <a:srgbClr val="224781"/>
                </a:solidFill>
                <a:latin typeface="Calibri" panose="020F0502020204030204" pitchFamily="34" charset="0"/>
                <a:cs typeface="Calibri" panose="020F0502020204030204" pitchFamily="34" charset="0"/>
              </a:rPr>
            </a:br>
            <a:r>
              <a:rPr lang="vi-VN" sz="1050">
                <a:solidFill>
                  <a:srgbClr val="224781"/>
                </a:solidFill>
                <a:latin typeface="Calibri" panose="020F0502020204030204" pitchFamily="34" charset="0"/>
                <a:cs typeface="Calibri" panose="020F0502020204030204" pitchFamily="34" charset="0"/>
              </a:rPr>
              <a:t>các Gia Đình</a:t>
            </a: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6221"/>
          </a:xfrm>
          <a:prstGeom prst="rect">
            <a:avLst/>
          </a:prstGeom>
          <a:solidFill>
            <a:srgbClr val="757575"/>
          </a:solidFill>
          <a:ln>
            <a:noFill/>
          </a:ln>
        </p:spPr>
        <p:txBody>
          <a:bodyPr wrap="square" rtlCol="0">
            <a:spAutoFit/>
          </a:bodyPr>
          <a:lstStyle/>
          <a:p>
            <a:pPr algn="ctr"/>
            <a:r>
              <a:rPr lang="vi-VN" sz="1000" b="1">
                <a:solidFill>
                  <a:schemeClr val="bg1"/>
                </a:solidFill>
                <a:latin typeface="Calibri" panose="020F0502020204030204" pitchFamily="34" charset="0"/>
                <a:cs typeface="Calibri" panose="020F0502020204030204" pitchFamily="34" charset="0"/>
              </a:rPr>
              <a:t>Đến</a:t>
            </a: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B2E0B62C-2E2A-FA6E-E63C-0475105C5EC7}"/>
              </a:ext>
            </a:extLst>
          </p:cNvPr>
          <p:cNvSpPr txBox="1"/>
          <p:nvPr/>
        </p:nvSpPr>
        <p:spPr>
          <a:xfrm>
            <a:off x="4635033" y="1951771"/>
            <a:ext cx="1870243" cy="369332"/>
          </a:xfrm>
          <a:prstGeom prst="rect">
            <a:avLst/>
          </a:prstGeom>
          <a:noFill/>
          <a:ln>
            <a:noFill/>
          </a:ln>
        </p:spPr>
        <p:txBody>
          <a:bodyPr wrap="square" rtlCol="0">
            <a:spAutoFit/>
          </a:bodyPr>
          <a:lstStyle/>
          <a:p>
            <a:r>
              <a:rPr lang="vi-VN">
                <a:solidFill>
                  <a:schemeClr val="bg2">
                    <a:lumMod val="25000"/>
                  </a:schemeClr>
                </a:solidFill>
                <a:latin typeface="Calibri" panose="020F0502020204030204" pitchFamily="34" charset="0"/>
                <a:cs typeface="Calibri" panose="020F0502020204030204" pitchFamily="34" charset="0"/>
              </a:rPr>
              <a:t>Người Dùng Cũ</a:t>
            </a: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61610"/>
          </a:xfrm>
          <a:prstGeom prst="rect">
            <a:avLst/>
          </a:prstGeom>
          <a:solidFill>
            <a:srgbClr val="F9F9F9"/>
          </a:solidFill>
          <a:ln>
            <a:solidFill>
              <a:srgbClr val="F9F9F9"/>
            </a:solid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Nhập email và mật khẩu của quý vị.</a:t>
            </a: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vi-VN" sz="1050" b="1">
                <a:solidFill>
                  <a:schemeClr val="bg2">
                    <a:lumMod val="25000"/>
                  </a:schemeClr>
                </a:solidFill>
                <a:latin typeface="Calibri" panose="020F0502020204030204" pitchFamily="34" charset="0"/>
                <a:cs typeface="Calibri" panose="020F0502020204030204" pitchFamily="34" charset="0"/>
              </a:rPr>
              <a:t>Email:</a:t>
            </a: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7" y="3382811"/>
            <a:ext cx="1541329" cy="261610"/>
          </a:xfrm>
          <a:prstGeom prst="rect">
            <a:avLst/>
          </a:prstGeom>
          <a:solidFill>
            <a:srgbClr val="FFFFFF"/>
          </a:solidFill>
          <a:ln>
            <a:no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Nhập Email của Quý Vị</a:t>
            </a:r>
          </a:p>
        </p:txBody>
      </p:sp>
      <p:sp>
        <p:nvSpPr>
          <p:cNvPr id="3" name="Rounded Rectangular Callout 9" descr="Ảnh chụp màn hình trang chủ của Family Portal, nơi người dùng đã đăng ký trước đó có thể đăng nhập vào cổng thông tin.">
            <a:extLst>
              <a:ext uri="{FF2B5EF4-FFF2-40B4-BE49-F238E27FC236}">
                <a16:creationId xmlns:a16="http://schemas.microsoft.com/office/drawing/2014/main" id="{E74737A5-9FC5-D058-00E5-276A2D5102A3}"/>
              </a:ext>
            </a:extLst>
          </p:cNvPr>
          <p:cNvSpPr/>
          <p:nvPr/>
        </p:nvSpPr>
        <p:spPr>
          <a:xfrm>
            <a:off x="8741548" y="2120148"/>
            <a:ext cx="3107586"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2700" marR="5080" indent="85090" algn="ctr">
              <a:lnSpc>
                <a:spcPct val="100000"/>
              </a:lnSpc>
              <a:spcBef>
                <a:spcPts val="100"/>
              </a:spcBef>
            </a:pPr>
            <a:r>
              <a:rPr lang="vi-VN" b="1">
                <a:solidFill>
                  <a:srgbClr val="FFFFFF"/>
                </a:solidFill>
                <a:latin typeface="Calibri" panose="020F0502020204030204" pitchFamily="34" charset="0"/>
                <a:cs typeface="Calibri" panose="020F0502020204030204" pitchFamily="34" charset="0"/>
              </a:rPr>
              <a:t>Người dùng quen: </a:t>
            </a:r>
            <a:r>
              <a:rPr lang="vi-VN">
                <a:solidFill>
                  <a:srgbClr val="FFFFFF"/>
                </a:solidFill>
                <a:latin typeface="Calibri" panose="020F0502020204030204" pitchFamily="34" charset="0"/>
                <a:cs typeface="Calibri" panose="020F0502020204030204" pitchFamily="34" charset="0"/>
              </a:rPr>
              <a:t>Nhập địa chỉ email và mật khẩu quý vị đã đăng ký, sau đó nhấp vào </a:t>
            </a:r>
            <a:r>
              <a:rPr lang="vi-VN" b="1">
                <a:solidFill>
                  <a:srgbClr val="FFFFFF"/>
                </a:solidFill>
                <a:latin typeface="Calibri" panose="020F0502020204030204" pitchFamily="34" charset="0"/>
                <a:cs typeface="Calibri" panose="020F0502020204030204" pitchFamily="34" charset="0"/>
              </a:rPr>
              <a:t>Log In </a:t>
            </a:r>
            <a:r>
              <a:rPr lang="vi-VN">
                <a:solidFill>
                  <a:srgbClr val="FFFFFF"/>
                </a:solidFill>
                <a:latin typeface="Calibri" panose="020F0502020204030204" pitchFamily="34" charset="0"/>
                <a:cs typeface="Calibri" panose="020F0502020204030204" pitchFamily="34" charset="0"/>
              </a:rPr>
              <a:t>(Đăng nhập).</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vi-VN" sz="1050" b="1">
                <a:solidFill>
                  <a:schemeClr val="bg2">
                    <a:lumMod val="25000"/>
                  </a:schemeClr>
                </a:solidFill>
                <a:latin typeface="Calibri" panose="020F0502020204030204" pitchFamily="34" charset="0"/>
                <a:cs typeface="Calibri" panose="020F0502020204030204" pitchFamily="34" charset="0"/>
              </a:rPr>
              <a:t>Mật khẩu:</a:t>
            </a:r>
          </a:p>
        </p:txBody>
      </p:sp>
      <p:sp>
        <p:nvSpPr>
          <p:cNvPr id="32" name="TextBox 31">
            <a:extLst>
              <a:ext uri="{FF2B5EF4-FFF2-40B4-BE49-F238E27FC236}">
                <a16:creationId xmlns:a16="http://schemas.microsoft.com/office/drawing/2014/main" id="{2C9137B8-2987-940E-21C8-F9F6241AFFAF}"/>
              </a:ext>
            </a:extLst>
          </p:cNvPr>
          <p:cNvSpPr txBox="1"/>
          <p:nvPr/>
        </p:nvSpPr>
        <p:spPr>
          <a:xfrm>
            <a:off x="5648876" y="3974669"/>
            <a:ext cx="1619433" cy="253916"/>
          </a:xfrm>
          <a:prstGeom prst="rect">
            <a:avLst/>
          </a:prstGeom>
          <a:solidFill>
            <a:srgbClr val="FFFFFF"/>
          </a:solidFill>
          <a:ln>
            <a:noFill/>
          </a:ln>
        </p:spPr>
        <p:txBody>
          <a:bodyPr wrap="square" lIns="0" rtlCol="0">
            <a:spAutoFit/>
          </a:bodyPr>
          <a:lstStyle/>
          <a:p>
            <a:r>
              <a:rPr lang="vi-VN" sz="1050">
                <a:solidFill>
                  <a:schemeClr val="bg2">
                    <a:lumMod val="25000"/>
                  </a:schemeClr>
                </a:solidFill>
                <a:latin typeface="Calibri" panose="020F0502020204030204" pitchFamily="34" charset="0"/>
                <a:cs typeface="Calibri" panose="020F0502020204030204" pitchFamily="34" charset="0"/>
              </a:rPr>
              <a:t>Nhập Mật Khẩu của Quý Vị</a:t>
            </a: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vi-VN" sz="1050">
                <a:solidFill>
                  <a:srgbClr val="224781"/>
                </a:solidFill>
                <a:latin typeface="Calibri" panose="020F0502020204030204" pitchFamily="34" charset="0"/>
                <a:cs typeface="Calibri" panose="020F0502020204030204" pitchFamily="34" charset="0"/>
              </a:rPr>
              <a:t>Quên mật khẩu?</a:t>
            </a: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vi-VN" sz="1000" b="1">
                <a:solidFill>
                  <a:schemeClr val="bg1"/>
                </a:solidFill>
                <a:latin typeface="Calibri" panose="020F0502020204030204" pitchFamily="34" charset="0"/>
                <a:cs typeface="Calibri" panose="020F0502020204030204" pitchFamily="34" charset="0"/>
              </a:rPr>
              <a:t>Đăng nhập</a:t>
            </a: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0" y="6154676"/>
            <a:ext cx="1079853" cy="415498"/>
          </a:xfrm>
          <a:prstGeom prst="rect">
            <a:avLst/>
          </a:prstGeom>
          <a:noFill/>
          <a:ln>
            <a:noFill/>
          </a:ln>
        </p:spPr>
        <p:txBody>
          <a:bodyPr wrap="square" rtlCol="0">
            <a:spAutoFit/>
          </a:bodyPr>
          <a:lstStyle/>
          <a:p>
            <a:r>
              <a:rPr lang="vi-VN" sz="1050">
                <a:solidFill>
                  <a:srgbClr val="224781"/>
                </a:solidFill>
                <a:latin typeface="Calibri" panose="020F0502020204030204" pitchFamily="34" charset="0"/>
                <a:cs typeface="Calibri" panose="020F0502020204030204" pitchFamily="34" charset="0"/>
              </a:rPr>
              <a:t>Điều Khoản Sử Dụng</a:t>
            </a: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415498"/>
          </a:xfrm>
          <a:prstGeom prst="rect">
            <a:avLst/>
          </a:prstGeom>
          <a:noFill/>
          <a:ln>
            <a:noFill/>
          </a:ln>
        </p:spPr>
        <p:txBody>
          <a:bodyPr wrap="square" rtlCol="0">
            <a:spAutoFit/>
          </a:bodyPr>
          <a:lstStyle/>
          <a:p>
            <a:r>
              <a:rPr lang="vi-VN" sz="1050">
                <a:solidFill>
                  <a:srgbClr val="224781"/>
                </a:solidFill>
                <a:latin typeface="Calibri" panose="020F0502020204030204" pitchFamily="34" charset="0"/>
                <a:cs typeface="Calibri" panose="020F0502020204030204" pitchFamily="34" charset="0"/>
              </a:rPr>
              <a:t>Chính Sách Quyền Riêng Tư</a:t>
            </a: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8FC8A13-0056-3698-CB6F-8C249FAD4B7D}"/>
              </a:ext>
            </a:extLst>
          </p:cNvPr>
          <p:cNvSpPr txBox="1"/>
          <p:nvPr/>
        </p:nvSpPr>
        <p:spPr>
          <a:xfrm>
            <a:off x="5578924" y="6132515"/>
            <a:ext cx="1532741" cy="253916"/>
          </a:xfrm>
          <a:prstGeom prst="rect">
            <a:avLst/>
          </a:prstGeom>
          <a:noFill/>
          <a:ln>
            <a:noFill/>
          </a:ln>
        </p:spPr>
        <p:txBody>
          <a:bodyPr wrap="square" rtlCol="0">
            <a:spAutoFit/>
          </a:bodyPr>
          <a:lstStyle/>
          <a:p>
            <a:r>
              <a:rPr lang="vi-VN" sz="1050" i="1">
                <a:solidFill>
                  <a:srgbClr val="224781"/>
                </a:solidFill>
                <a:latin typeface="Calibri" panose="020F0502020204030204" pitchFamily="34" charset="0"/>
                <a:cs typeface="Calibri" panose="020F0502020204030204" pitchFamily="34" charset="0"/>
              </a:rPr>
              <a:t>được cung cấp bởi</a:t>
            </a: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vi-VN" sz="1000">
                <a:solidFill>
                  <a:srgbClr val="224781"/>
                </a:solidFill>
                <a:latin typeface="Calibri" panose="020F0502020204030204" pitchFamily="34" charset="0"/>
                <a:cs typeface="Calibri" panose="020F0502020204030204" pitchFamily="34" charset="0"/>
              </a:rPr>
              <a:t>En Español</a:t>
            </a: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4</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Bắt đầu: Xem bằng tiếng Tây Ban Nha</a:t>
            </a:r>
          </a:p>
        </p:txBody>
      </p:sp>
      <p:pic>
        <p:nvPicPr>
          <p:cNvPr id="9" name="Picture 8" descr="Ảnh chụp màn hình trang chủ Cổng Thông Tin Gia Đình, làm nổi bật vị trí người dùng có thể chọn &quot;En Espanol&quot; để xem Cổng Thông Tin Gia Đình MCAS bằng tiếng Tây Ban Nha.">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62506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2151322" cy="400110"/>
          </a:xfrm>
          <a:prstGeom prst="rect">
            <a:avLst/>
          </a:prstGeom>
          <a:noFill/>
          <a:ln>
            <a:noFill/>
          </a:ln>
        </p:spPr>
        <p:txBody>
          <a:bodyPr wrap="square" rtlCol="0">
            <a:spAutoFit/>
          </a:bodyPr>
          <a:lstStyle/>
          <a:p>
            <a:r>
              <a:rPr lang="vi-VN" sz="1000" dirty="0">
                <a:latin typeface="Calibri" panose="020F0502020204030204" pitchFamily="34" charset="0"/>
                <a:cs typeface="Calibri" panose="020F0502020204030204" pitchFamily="34" charset="0"/>
              </a:rPr>
              <a:t>Sở Giáo Dục Tiểu Học và </a:t>
            </a:r>
            <a:endParaRPr lang="pt-BR" sz="1000" dirty="0">
              <a:latin typeface="Calibri" panose="020F0502020204030204" pitchFamily="34" charset="0"/>
              <a:cs typeface="Calibri" panose="020F0502020204030204" pitchFamily="34" charset="0"/>
            </a:endParaRPr>
          </a:p>
          <a:p>
            <a:r>
              <a:rPr lang="vi-VN" sz="1000" dirty="0">
                <a:latin typeface="Calibri" panose="020F0502020204030204" pitchFamily="34" charset="0"/>
                <a:cs typeface="Calibri" panose="020F0502020204030204" pitchFamily="34" charset="0"/>
              </a:rPr>
              <a:t>Trung Học</a:t>
            </a:r>
          </a:p>
        </p:txBody>
      </p:sp>
      <p:sp>
        <p:nvSpPr>
          <p:cNvPr id="14" name="TextBox 13">
            <a:extLst>
              <a:ext uri="{FF2B5EF4-FFF2-40B4-BE49-F238E27FC236}">
                <a16:creationId xmlns:a16="http://schemas.microsoft.com/office/drawing/2014/main" id="{1626AB4C-C2B5-49CC-1ABA-8C92604ADE9D}"/>
              </a:ext>
            </a:extLst>
          </p:cNvPr>
          <p:cNvSpPr txBox="1"/>
          <p:nvPr/>
        </p:nvSpPr>
        <p:spPr>
          <a:xfrm>
            <a:off x="4078204" y="1228703"/>
            <a:ext cx="1758990" cy="369332"/>
          </a:xfrm>
          <a:prstGeom prst="rect">
            <a:avLst/>
          </a:prstGeom>
          <a:solidFill>
            <a:srgbClr val="FFFFFF"/>
          </a:solidFill>
          <a:ln>
            <a:noFill/>
          </a:ln>
        </p:spPr>
        <p:txBody>
          <a:bodyPr wrap="square" rtlCol="0">
            <a:spAutoFit/>
          </a:bodyPr>
          <a:lstStyle/>
          <a:p>
            <a:r>
              <a:rPr lang="vi-VN" sz="900" b="1" i="1">
                <a:solidFill>
                  <a:srgbClr val="224781"/>
                </a:solidFill>
                <a:latin typeface="Calibri" panose="020F0502020204030204" pitchFamily="34" charset="0"/>
                <a:cs typeface="Calibri" panose="020F0502020204030204" pitchFamily="34" charset="0"/>
              </a:rPr>
              <a:t>Đăng nhập để xem kết quả MCAS của học sinh</a:t>
            </a: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1870243" cy="307777"/>
          </a:xfrm>
          <a:prstGeom prst="rect">
            <a:avLst/>
          </a:prstGeom>
          <a:solidFill>
            <a:srgbClr val="F9F9F9"/>
          </a:solidFill>
          <a:ln>
            <a:noFill/>
          </a:ln>
        </p:spPr>
        <p:txBody>
          <a:bodyPr wrap="square" rtlCol="0">
            <a:spAutoFit/>
          </a:bodyPr>
          <a:lstStyle/>
          <a:p>
            <a:r>
              <a:rPr lang="vi-VN" sz="1400">
                <a:solidFill>
                  <a:schemeClr val="bg2">
                    <a:lumMod val="25000"/>
                  </a:schemeClr>
                </a:solidFill>
                <a:latin typeface="Calibri" panose="020F0502020204030204" pitchFamily="34" charset="0"/>
                <a:cs typeface="Calibri" panose="020F0502020204030204" pitchFamily="34" charset="0"/>
              </a:rPr>
              <a:t>Người Dùng Lần Đầu</a:t>
            </a: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9332"/>
          </a:xfrm>
          <a:prstGeom prst="rect">
            <a:avLst/>
          </a:prstGeom>
          <a:solidFill>
            <a:srgbClr val="F9F9F9"/>
          </a:solidFill>
          <a:ln>
            <a:solidFill>
              <a:srgbClr val="F9F9F9"/>
            </a:solidFill>
          </a:ln>
        </p:spPr>
        <p:txBody>
          <a:bodyPr wrap="square" rtlCol="0">
            <a:spAutoFit/>
          </a:bodyPr>
          <a:lstStyle/>
          <a:p>
            <a:r>
              <a:rPr lang="vi-VN" sz="900" dirty="0">
                <a:solidFill>
                  <a:schemeClr val="bg2">
                    <a:lumMod val="25000"/>
                  </a:schemeClr>
                </a:solidFill>
                <a:latin typeface="Calibri" panose="020F0502020204030204" pitchFamily="34" charset="0"/>
                <a:cs typeface="Calibri" panose="020F0502020204030204" pitchFamily="34" charset="0"/>
              </a:rPr>
              <a:t>Nhập mã đăng ký và ngày sinh của học sinh.</a:t>
            </a:r>
            <a:endParaRPr lang="pt-BR" sz="900" dirty="0">
              <a:solidFill>
                <a:schemeClr val="bg2">
                  <a:lumMod val="25000"/>
                </a:schemeClr>
              </a:solidFill>
              <a:latin typeface="Calibri" panose="020F0502020204030204" pitchFamily="34" charset="0"/>
              <a:cs typeface="Calibri" panose="020F0502020204030204" pitchFamily="34" charset="0"/>
            </a:endParaRPr>
          </a:p>
          <a:p>
            <a:endParaRPr lang="vi-VN" sz="900" dirty="0">
              <a:solidFill>
                <a:schemeClr val="bg2">
                  <a:lumMod val="25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Mã Đăng Ký:</a:t>
            </a: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Mã Đăng Ký 12 ký tự</a:t>
            </a: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Ngày sinh:</a:t>
            </a: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MM</a:t>
            </a: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461665"/>
          </a:xfrm>
          <a:prstGeom prst="rect">
            <a:avLst/>
          </a:prstGeom>
          <a:noFill/>
          <a:ln>
            <a:no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Mã đăng ký của tôi ở đâu?</a:t>
            </a:r>
            <a:br>
              <a:rPr lang="vi-VN" sz="800">
                <a:solidFill>
                  <a:srgbClr val="224781"/>
                </a:solidFill>
                <a:latin typeface="Calibri" panose="020F0502020204030204" pitchFamily="34" charset="0"/>
                <a:cs typeface="Calibri" panose="020F0502020204030204" pitchFamily="34" charset="0"/>
              </a:rPr>
            </a:br>
            <a:r>
              <a:rPr lang="vi-VN" sz="800">
                <a:solidFill>
                  <a:srgbClr val="224781"/>
                </a:solidFill>
                <a:latin typeface="Calibri" panose="020F0502020204030204" pitchFamily="34" charset="0"/>
                <a:cs typeface="Calibri" panose="020F0502020204030204" pitchFamily="34" charset="0"/>
              </a:rPr>
              <a:t>Tài Liệu Tham Khảo cho </a:t>
            </a:r>
            <a:br>
              <a:rPr lang="en-US" sz="800">
                <a:solidFill>
                  <a:srgbClr val="224781"/>
                </a:solidFill>
                <a:latin typeface="Calibri" panose="020F0502020204030204" pitchFamily="34" charset="0"/>
                <a:cs typeface="Calibri" panose="020F0502020204030204" pitchFamily="34" charset="0"/>
              </a:rPr>
            </a:br>
            <a:r>
              <a:rPr lang="vi-VN" sz="800">
                <a:solidFill>
                  <a:srgbClr val="224781"/>
                </a:solidFill>
                <a:latin typeface="Calibri" panose="020F0502020204030204" pitchFamily="34" charset="0"/>
                <a:cs typeface="Calibri" panose="020F0502020204030204" pitchFamily="34" charset="0"/>
              </a:rPr>
              <a:t>các Gia Đình</a:t>
            </a: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200055"/>
          </a:xfrm>
          <a:prstGeom prst="rect">
            <a:avLst/>
          </a:prstGeom>
          <a:solidFill>
            <a:srgbClr val="757575"/>
          </a:solidFill>
          <a:ln>
            <a:noFill/>
          </a:ln>
        </p:spPr>
        <p:txBody>
          <a:bodyPr wrap="square" rtlCol="0">
            <a:spAutoFit/>
          </a:bodyPr>
          <a:lstStyle/>
          <a:p>
            <a:pPr algn="ctr"/>
            <a:r>
              <a:rPr lang="vi-VN" sz="700" b="1">
                <a:solidFill>
                  <a:schemeClr val="bg1"/>
                </a:solidFill>
                <a:latin typeface="Calibri" panose="020F0502020204030204" pitchFamily="34" charset="0"/>
                <a:cs typeface="Calibri" panose="020F0502020204030204" pitchFamily="34" charset="0"/>
              </a:rPr>
              <a:t>Đến</a:t>
            </a: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30832"/>
          </a:xfrm>
          <a:prstGeom prst="rect">
            <a:avLst/>
          </a:prstGeom>
          <a:solidFill>
            <a:srgbClr val="F9F9F9"/>
          </a:solidFill>
          <a:ln>
            <a:solidFill>
              <a:srgbClr val="F9F9F9"/>
            </a:solidFill>
          </a:ln>
        </p:spPr>
        <p:txBody>
          <a:bodyPr wrap="square" rtlCol="0">
            <a:spAutoFit/>
          </a:bodyPr>
          <a:lstStyle/>
          <a:p>
            <a:r>
              <a:rPr lang="vi-VN" sz="900" dirty="0">
                <a:solidFill>
                  <a:schemeClr val="bg2">
                    <a:lumMod val="25000"/>
                  </a:schemeClr>
                </a:solidFill>
                <a:latin typeface="Calibri" panose="020F0502020204030204" pitchFamily="34" charset="0"/>
                <a:cs typeface="Calibri" panose="020F0502020204030204" pitchFamily="34" charset="0"/>
              </a:rPr>
              <a:t>Nhập email và mật khẩu của quý vị.</a:t>
            </a: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vi-VN" sz="800">
                <a:solidFill>
                  <a:srgbClr val="224781"/>
                </a:solidFill>
                <a:latin typeface="Calibri" panose="020F0502020204030204" pitchFamily="34" charset="0"/>
                <a:cs typeface="Calibri" panose="020F0502020204030204" pitchFamily="34" charset="0"/>
              </a:rPr>
              <a:t>En Español</a:t>
            </a:r>
          </a:p>
        </p:txBody>
      </p:sp>
      <p:sp>
        <p:nvSpPr>
          <p:cNvPr id="3" name="Rounded Rectangular Callout 9" descr="Ảnh chụp màn hình trang chủ của Family Portal, nơi người dùng đã đăng ký trước đó có thể đăng nhập vào cổng thông tin.">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Chọn liên kết </a:t>
            </a:r>
            <a:r>
              <a:rPr lang="vi-VN" b="1">
                <a:solidFill>
                  <a:srgbClr val="FFFFFF"/>
                </a:solidFill>
                <a:latin typeface="Calibri" panose="020F0502020204030204" pitchFamily="34" charset="0"/>
                <a:cs typeface="Calibri" panose="020F0502020204030204" pitchFamily="34" charset="0"/>
              </a:rPr>
              <a:t>En Español </a:t>
            </a:r>
            <a:r>
              <a:rPr lang="vi-VN">
                <a:solidFill>
                  <a:srgbClr val="FFFFFF"/>
                </a:solidFill>
                <a:latin typeface="Calibri" panose="020F0502020204030204" pitchFamily="34" charset="0"/>
                <a:cs typeface="Calibri" panose="020F0502020204030204" pitchFamily="34" charset="0"/>
              </a:rPr>
              <a:t>để xem Cổng thông tin gia đình MCAS bằng tiếng Tây Ban Nha.</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70243" cy="307777"/>
          </a:xfrm>
          <a:prstGeom prst="rect">
            <a:avLst/>
          </a:prstGeom>
          <a:solidFill>
            <a:srgbClr val="F9F9F9"/>
          </a:solidFill>
          <a:ln>
            <a:noFill/>
          </a:ln>
        </p:spPr>
        <p:txBody>
          <a:bodyPr wrap="square" rtlCol="0">
            <a:spAutoFit/>
          </a:bodyPr>
          <a:lstStyle/>
          <a:p>
            <a:r>
              <a:rPr lang="vi-VN" sz="1400">
                <a:solidFill>
                  <a:schemeClr val="bg2">
                    <a:lumMod val="25000"/>
                  </a:schemeClr>
                </a:solidFill>
                <a:latin typeface="Calibri" panose="020F0502020204030204" pitchFamily="34" charset="0"/>
                <a:cs typeface="Calibri" panose="020F0502020204030204" pitchFamily="34" charset="0"/>
              </a:rPr>
              <a:t>Người Dùng Cũ</a:t>
            </a: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vi-VN" sz="700" b="1">
                <a:solidFill>
                  <a:schemeClr val="bg1"/>
                </a:solidFill>
                <a:latin typeface="Calibri" panose="020F0502020204030204" pitchFamily="34" charset="0"/>
                <a:cs typeface="Calibri" panose="020F0502020204030204" pitchFamily="34" charset="0"/>
              </a:rPr>
              <a:t>Đăng nhập</a:t>
            </a: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338554"/>
          </a:xfrm>
          <a:prstGeom prst="rect">
            <a:avLst/>
          </a:prstGeom>
          <a:noFill/>
          <a:ln>
            <a:no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Điều Khoản Sử Dụng</a:t>
            </a: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338554"/>
          </a:xfrm>
          <a:prstGeom prst="rect">
            <a:avLst/>
          </a:prstGeom>
          <a:noFill/>
          <a:ln>
            <a:no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Chính Sách</a:t>
            </a:r>
            <a:br>
              <a:rPr lang="en-US" sz="800">
                <a:solidFill>
                  <a:srgbClr val="224781"/>
                </a:solidFill>
                <a:latin typeface="Calibri" panose="020F0502020204030204" pitchFamily="34" charset="0"/>
                <a:cs typeface="Calibri" panose="020F0502020204030204" pitchFamily="34" charset="0"/>
              </a:rPr>
            </a:br>
            <a:r>
              <a:rPr lang="vi-VN" sz="800">
                <a:solidFill>
                  <a:srgbClr val="224781"/>
                </a:solidFill>
                <a:latin typeface="Calibri" panose="020F0502020204030204" pitchFamily="34" charset="0"/>
                <a:cs typeface="Calibri" panose="020F0502020204030204" pitchFamily="34" charset="0"/>
              </a:rPr>
              <a:t> Quyền Riêng Tư</a:t>
            </a: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36DE34D0-3435-D0DD-A19A-5978F6082254}"/>
              </a:ext>
            </a:extLst>
          </p:cNvPr>
          <p:cNvSpPr txBox="1"/>
          <p:nvPr/>
        </p:nvSpPr>
        <p:spPr>
          <a:xfrm>
            <a:off x="4511578" y="5397680"/>
            <a:ext cx="1079853" cy="215444"/>
          </a:xfrm>
          <a:prstGeom prst="rect">
            <a:avLst/>
          </a:prstGeom>
          <a:noFill/>
          <a:ln>
            <a:noFill/>
          </a:ln>
        </p:spPr>
        <p:txBody>
          <a:bodyPr wrap="square" rtlCol="0">
            <a:spAutoFit/>
          </a:bodyPr>
          <a:lstStyle/>
          <a:p>
            <a:r>
              <a:rPr lang="vi-VN" sz="800" i="1">
                <a:solidFill>
                  <a:srgbClr val="224781"/>
                </a:solidFill>
                <a:latin typeface="Calibri" panose="020F0502020204030204" pitchFamily="34" charset="0"/>
                <a:cs typeface="Calibri" panose="020F0502020204030204" pitchFamily="34" charset="0"/>
              </a:rPr>
              <a:t>được cung cấp bởi</a:t>
            </a:r>
          </a:p>
        </p:txBody>
      </p:sp>
      <p:pic>
        <p:nvPicPr>
          <p:cNvPr id="12" name="Picture 11" descr="Ảnh chụp màn hình trang chủ Cổng Thông Tin Gia Đình đã được dịch sang tiếng Tây Ban Nha.">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5</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Đặt lại mật khẩu</a:t>
            </a:r>
          </a:p>
        </p:txBody>
      </p:sp>
      <p:pic>
        <p:nvPicPr>
          <p:cNvPr id="8" name="Picture 7" descr="Ảnh chụp màn hình trang chủ Cổng Thông Tin Gia Đình, hiển thị liên kết &quot;quên mật khẩu&quot; với chú thích số một.">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1594625" cy="400110"/>
          </a:xfrm>
          <a:prstGeom prst="rect">
            <a:avLst/>
          </a:prstGeom>
          <a:noFill/>
          <a:ln>
            <a:noFill/>
          </a:ln>
        </p:spPr>
        <p:txBody>
          <a:bodyPr wrap="square" rtlCol="0">
            <a:spAutoFit/>
          </a:bodyPr>
          <a:lstStyle/>
          <a:p>
            <a:r>
              <a:rPr lang="vi-VN" sz="1000" dirty="0">
                <a:latin typeface="Calibri" panose="020F0502020204030204" pitchFamily="34" charset="0"/>
                <a:cs typeface="Calibri" panose="020F0502020204030204" pitchFamily="34" charset="0"/>
              </a:rPr>
              <a:t>Sở Giáo Dục Tiểu Học và Trung Học</a:t>
            </a: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3"/>
            <a:ext cx="1758990" cy="369332"/>
          </a:xfrm>
          <a:prstGeom prst="rect">
            <a:avLst/>
          </a:prstGeom>
          <a:solidFill>
            <a:srgbClr val="FFFFFF"/>
          </a:solidFill>
          <a:ln>
            <a:noFill/>
          </a:ln>
        </p:spPr>
        <p:txBody>
          <a:bodyPr wrap="square" rtlCol="0">
            <a:spAutoFit/>
          </a:bodyPr>
          <a:lstStyle/>
          <a:p>
            <a:r>
              <a:rPr lang="vi-VN" sz="900" b="1" i="1">
                <a:solidFill>
                  <a:srgbClr val="224781"/>
                </a:solidFill>
                <a:latin typeface="Calibri" panose="020F0502020204030204" pitchFamily="34" charset="0"/>
                <a:cs typeface="Calibri" panose="020F0502020204030204" pitchFamily="34" charset="0"/>
              </a:rPr>
              <a:t>Đăng nhập để xem kết quả MCAS của học sinh</a:t>
            </a: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1870243" cy="307777"/>
          </a:xfrm>
          <a:prstGeom prst="rect">
            <a:avLst/>
          </a:prstGeom>
          <a:solidFill>
            <a:srgbClr val="F9F9F9"/>
          </a:solidFill>
          <a:ln>
            <a:noFill/>
          </a:ln>
        </p:spPr>
        <p:txBody>
          <a:bodyPr wrap="square" rtlCol="0">
            <a:spAutoFit/>
          </a:bodyPr>
          <a:lstStyle/>
          <a:p>
            <a:r>
              <a:rPr lang="vi-VN" sz="1400">
                <a:solidFill>
                  <a:schemeClr val="bg2">
                    <a:lumMod val="25000"/>
                  </a:schemeClr>
                </a:solidFill>
                <a:latin typeface="Calibri" panose="020F0502020204030204" pitchFamily="34" charset="0"/>
                <a:cs typeface="Calibri" panose="020F0502020204030204" pitchFamily="34" charset="0"/>
              </a:rPr>
              <a:t>Người Dùng Lần Đầu</a:t>
            </a: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9332"/>
          </a:xfrm>
          <a:prstGeom prst="rect">
            <a:avLst/>
          </a:prstGeom>
          <a:solidFill>
            <a:srgbClr val="F9F9F9"/>
          </a:solidFill>
          <a:ln>
            <a:solidFill>
              <a:srgbClr val="F9F9F9"/>
            </a:solid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Nhập mã đăng ký và ngày sinh của học sinh.</a:t>
            </a:r>
            <a:endParaRPr lang="en-US" sz="900">
              <a:solidFill>
                <a:schemeClr val="bg2">
                  <a:lumMod val="25000"/>
                </a:schemeClr>
              </a:solidFill>
              <a:latin typeface="Calibri" panose="020F0502020204030204" pitchFamily="34" charset="0"/>
              <a:cs typeface="Calibri" panose="020F0502020204030204" pitchFamily="34" charset="0"/>
            </a:endParaRPr>
          </a:p>
          <a:p>
            <a:endParaRPr lang="vi-VN" sz="900">
              <a:solidFill>
                <a:schemeClr val="bg2">
                  <a:lumMod val="25000"/>
                </a:schemeClr>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Mã Đăng Ký:</a:t>
            </a: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Mã Đăng Ký 12 ký tự</a:t>
            </a: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Ngày sinh:</a:t>
            </a: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MM</a:t>
            </a: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DD</a:t>
            </a: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00055"/>
          </a:xfrm>
          <a:prstGeom prst="rect">
            <a:avLst/>
          </a:prstGeom>
          <a:no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YY</a:t>
            </a: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461665"/>
          </a:xfrm>
          <a:prstGeom prst="rect">
            <a:avLst/>
          </a:prstGeom>
          <a:noFill/>
          <a:ln>
            <a:no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Mã đăng ký của tôi ở đâu?</a:t>
            </a:r>
            <a:br>
              <a:rPr lang="vi-VN" sz="800">
                <a:solidFill>
                  <a:srgbClr val="224781"/>
                </a:solidFill>
                <a:latin typeface="Calibri" panose="020F0502020204030204" pitchFamily="34" charset="0"/>
                <a:cs typeface="Calibri" panose="020F0502020204030204" pitchFamily="34" charset="0"/>
              </a:rPr>
            </a:br>
            <a:r>
              <a:rPr lang="vi-VN" sz="800">
                <a:solidFill>
                  <a:srgbClr val="224781"/>
                </a:solidFill>
                <a:latin typeface="Calibri" panose="020F0502020204030204" pitchFamily="34" charset="0"/>
                <a:cs typeface="Calibri" panose="020F0502020204030204" pitchFamily="34" charset="0"/>
              </a:rPr>
              <a:t>Tài Liệu Tham Khảo cho </a:t>
            </a:r>
            <a:br>
              <a:rPr lang="en-US" sz="800">
                <a:solidFill>
                  <a:srgbClr val="224781"/>
                </a:solidFill>
                <a:latin typeface="Calibri" panose="020F0502020204030204" pitchFamily="34" charset="0"/>
                <a:cs typeface="Calibri" panose="020F0502020204030204" pitchFamily="34" charset="0"/>
              </a:rPr>
            </a:br>
            <a:r>
              <a:rPr lang="vi-VN" sz="800">
                <a:solidFill>
                  <a:srgbClr val="224781"/>
                </a:solidFill>
                <a:latin typeface="Calibri" panose="020F0502020204030204" pitchFamily="34" charset="0"/>
                <a:cs typeface="Calibri" panose="020F0502020204030204" pitchFamily="34" charset="0"/>
              </a:rPr>
              <a:t>các Gia Đình</a:t>
            </a:r>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600"/>
            <a:ext cx="441050" cy="200055"/>
          </a:xfrm>
          <a:prstGeom prst="rect">
            <a:avLst/>
          </a:prstGeom>
          <a:solidFill>
            <a:srgbClr val="757575"/>
          </a:solidFill>
          <a:ln>
            <a:noFill/>
          </a:ln>
        </p:spPr>
        <p:txBody>
          <a:bodyPr wrap="square" rtlCol="0">
            <a:spAutoFit/>
          </a:bodyPr>
          <a:lstStyle/>
          <a:p>
            <a:pPr algn="ctr"/>
            <a:r>
              <a:rPr lang="vi-VN" sz="700" b="1">
                <a:solidFill>
                  <a:schemeClr val="bg1"/>
                </a:solidFill>
                <a:latin typeface="Calibri" panose="020F0502020204030204" pitchFamily="34" charset="0"/>
                <a:cs typeface="Calibri" panose="020F0502020204030204" pitchFamily="34" charset="0"/>
              </a:rPr>
              <a:t>Đến</a:t>
            </a: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vi-VN" sz="800">
                <a:solidFill>
                  <a:srgbClr val="224781"/>
                </a:solidFill>
                <a:latin typeface="Calibri" panose="020F0502020204030204" pitchFamily="34" charset="0"/>
                <a:cs typeface="Calibri" panose="020F0502020204030204" pitchFamily="34" charset="0"/>
              </a:rPr>
              <a:t>En Español</a:t>
            </a: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1870243" cy="307777"/>
          </a:xfrm>
          <a:prstGeom prst="rect">
            <a:avLst/>
          </a:prstGeom>
          <a:solidFill>
            <a:srgbClr val="F9F9F9"/>
          </a:solidFill>
          <a:ln>
            <a:noFill/>
          </a:ln>
        </p:spPr>
        <p:txBody>
          <a:bodyPr wrap="square" rtlCol="0">
            <a:spAutoFit/>
          </a:bodyPr>
          <a:lstStyle/>
          <a:p>
            <a:r>
              <a:rPr lang="vi-VN" sz="1400">
                <a:solidFill>
                  <a:schemeClr val="bg2">
                    <a:lumMod val="25000"/>
                  </a:schemeClr>
                </a:solidFill>
                <a:latin typeface="Calibri" panose="020F0502020204030204" pitchFamily="34" charset="0"/>
                <a:cs typeface="Calibri" panose="020F0502020204030204" pitchFamily="34" charset="0"/>
              </a:rPr>
              <a:t>Người Dùng Cũ</a:t>
            </a: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30832"/>
          </a:xfrm>
          <a:prstGeom prst="rect">
            <a:avLst/>
          </a:prstGeom>
          <a:solidFill>
            <a:srgbClr val="F9F9F9"/>
          </a:solidFill>
          <a:ln>
            <a:solidFill>
              <a:srgbClr val="F9F9F9"/>
            </a:solidFill>
          </a:ln>
        </p:spPr>
        <p:txBody>
          <a:bodyPr wrap="square" rtlCol="0">
            <a:spAutoFit/>
          </a:bodyPr>
          <a:lstStyle/>
          <a:p>
            <a:r>
              <a:rPr lang="vi-VN" sz="900">
                <a:solidFill>
                  <a:schemeClr val="bg2">
                    <a:lumMod val="25000"/>
                  </a:schemeClr>
                </a:solidFill>
                <a:latin typeface="Calibri" panose="020F0502020204030204" pitchFamily="34" charset="0"/>
                <a:cs typeface="Calibri" panose="020F0502020204030204" pitchFamily="34" charset="0"/>
              </a:rPr>
              <a:t>Nhập email và mật khẩu của quý vị.</a:t>
            </a: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21624"/>
          </a:xfrm>
          <a:prstGeom prst="rect">
            <a:avLst/>
          </a:prstGeom>
          <a:solidFill>
            <a:srgbClr val="F9F9F9"/>
          </a:solidFill>
          <a:ln>
            <a:solidFill>
              <a:srgbClr val="F9F9F9"/>
            </a:solidFill>
          </a:ln>
        </p:spPr>
        <p:txBody>
          <a:bodyPr wrap="square" rtlCol="0">
            <a:spAutoFit/>
          </a:bodyPr>
          <a:lstStyle/>
          <a:p>
            <a:r>
              <a:rPr lang="vi-VN" sz="800" b="1">
                <a:solidFill>
                  <a:schemeClr val="bg2">
                    <a:lumMod val="25000"/>
                  </a:schemeClr>
                </a:solidFill>
                <a:latin typeface="Calibri" panose="020F0502020204030204" pitchFamily="34" charset="0"/>
                <a:cs typeface="Calibri" panose="020F0502020204030204" pitchFamily="34" charset="0"/>
              </a:rPr>
              <a:t>Email:</a:t>
            </a: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2162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Nhập Email của Quý Vị</a:t>
            </a: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vi-VN" sz="800" b="1">
                <a:solidFill>
                  <a:schemeClr val="bg2">
                    <a:lumMod val="25000"/>
                  </a:schemeClr>
                </a:solidFill>
                <a:latin typeface="Calibri" panose="020F0502020204030204" pitchFamily="34" charset="0"/>
                <a:cs typeface="Calibri" panose="020F0502020204030204" pitchFamily="34" charset="0"/>
              </a:rPr>
              <a:t>Mật khẩu:</a:t>
            </a: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8" y="3585910"/>
            <a:ext cx="1319743" cy="21544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Nhập Mật Khẩu của Quý Vị</a:t>
            </a: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30832"/>
          </a:xfrm>
          <a:prstGeom prst="rect">
            <a:avLst/>
          </a:prstGeom>
          <a:noFill/>
          <a:ln>
            <a:noFill/>
          </a:ln>
        </p:spPr>
        <p:txBody>
          <a:bodyPr wrap="square" rtlCol="0">
            <a:spAutoFit/>
          </a:bodyPr>
          <a:lstStyle/>
          <a:p>
            <a:r>
              <a:rPr lang="vi-VN" sz="900">
                <a:solidFill>
                  <a:srgbClr val="224781"/>
                </a:solidFill>
                <a:latin typeface="Calibri" panose="020F0502020204030204" pitchFamily="34" charset="0"/>
                <a:cs typeface="Calibri" panose="020F0502020204030204" pitchFamily="34" charset="0"/>
              </a:rPr>
              <a:t>Quên Mật Khẩu?</a:t>
            </a:r>
          </a:p>
        </p:txBody>
      </p:sp>
      <p:sp>
        <p:nvSpPr>
          <p:cNvPr id="43" name="TextBox 42">
            <a:extLst>
              <a:ext uri="{FF2B5EF4-FFF2-40B4-BE49-F238E27FC236}">
                <a16:creationId xmlns:a16="http://schemas.microsoft.com/office/drawing/2014/main" id="{71A2F59F-918C-F3E2-4440-A9212338D60E}"/>
              </a:ext>
            </a:extLst>
          </p:cNvPr>
          <p:cNvSpPr txBox="1"/>
          <p:nvPr/>
        </p:nvSpPr>
        <p:spPr>
          <a:xfrm>
            <a:off x="4624080" y="4373838"/>
            <a:ext cx="642035" cy="200055"/>
          </a:xfrm>
          <a:prstGeom prst="rect">
            <a:avLst/>
          </a:prstGeom>
          <a:solidFill>
            <a:srgbClr val="757575"/>
          </a:solidFill>
          <a:ln>
            <a:noFill/>
          </a:ln>
        </p:spPr>
        <p:txBody>
          <a:bodyPr wrap="square" rtlCol="0">
            <a:spAutoFit/>
          </a:bodyPr>
          <a:lstStyle/>
          <a:p>
            <a:pPr algn="ctr"/>
            <a:r>
              <a:rPr lang="vi-VN" sz="700" b="1" dirty="0">
                <a:solidFill>
                  <a:schemeClr val="bg1"/>
                </a:solidFill>
                <a:latin typeface="Calibri" panose="020F0502020204030204" pitchFamily="34" charset="0"/>
                <a:cs typeface="Calibri" panose="020F0502020204030204" pitchFamily="34" charset="0"/>
              </a:rPr>
              <a:t>Đăng nhập</a:t>
            </a: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78D8FC23-D863-BC4F-9E5D-63AFA81535E7}"/>
              </a:ext>
            </a:extLst>
          </p:cNvPr>
          <p:cNvSpPr txBox="1"/>
          <p:nvPr/>
        </p:nvSpPr>
        <p:spPr>
          <a:xfrm>
            <a:off x="108960" y="5336891"/>
            <a:ext cx="1008594" cy="338554"/>
          </a:xfrm>
          <a:prstGeom prst="rect">
            <a:avLst/>
          </a:prstGeom>
          <a:noFill/>
          <a:ln>
            <a:no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Điều Khoản Sử Dụng</a:t>
            </a: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079853" cy="338554"/>
          </a:xfrm>
          <a:prstGeom prst="rect">
            <a:avLst/>
          </a:prstGeom>
          <a:noFill/>
          <a:ln>
            <a:no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Chính Sách</a:t>
            </a:r>
            <a:br>
              <a:rPr lang="en-US" sz="800">
                <a:solidFill>
                  <a:srgbClr val="224781"/>
                </a:solidFill>
                <a:latin typeface="Calibri" panose="020F0502020204030204" pitchFamily="34" charset="0"/>
                <a:cs typeface="Calibri" panose="020F0502020204030204" pitchFamily="34" charset="0"/>
              </a:rPr>
            </a:br>
            <a:r>
              <a:rPr lang="vi-VN" sz="800">
                <a:solidFill>
                  <a:srgbClr val="224781"/>
                </a:solidFill>
                <a:latin typeface="Calibri" panose="020F0502020204030204" pitchFamily="34" charset="0"/>
                <a:cs typeface="Calibri" panose="020F0502020204030204" pitchFamily="34" charset="0"/>
              </a:rPr>
              <a:t> Quyền Riêng Tư</a:t>
            </a: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0FD90157-075B-F372-6DB6-A5D0E9C2E31E}"/>
              </a:ext>
            </a:extLst>
          </p:cNvPr>
          <p:cNvSpPr txBox="1"/>
          <p:nvPr/>
        </p:nvSpPr>
        <p:spPr>
          <a:xfrm>
            <a:off x="3912299" y="5323289"/>
            <a:ext cx="1411449" cy="215444"/>
          </a:xfrm>
          <a:prstGeom prst="rect">
            <a:avLst/>
          </a:prstGeom>
          <a:noFill/>
          <a:ln>
            <a:noFill/>
          </a:ln>
        </p:spPr>
        <p:txBody>
          <a:bodyPr wrap="square" rtlCol="0">
            <a:spAutoFit/>
          </a:bodyPr>
          <a:lstStyle/>
          <a:p>
            <a:r>
              <a:rPr lang="vi-VN" sz="800" i="1">
                <a:solidFill>
                  <a:srgbClr val="224781"/>
                </a:solidFill>
                <a:latin typeface="Calibri" panose="020F0502020204030204" pitchFamily="34" charset="0"/>
                <a:cs typeface="Calibri" panose="020F0502020204030204" pitchFamily="34" charset="0"/>
              </a:rPr>
              <a:t>được cung cấp bởi</a:t>
            </a: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1</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2" y="867062"/>
            <a:ext cx="2080018" cy="1661993"/>
          </a:xfrm>
          <a:prstGeom prst="rect">
            <a:avLst/>
          </a:prstGeom>
          <a:noFill/>
        </p:spPr>
        <p:txBody>
          <a:bodyPr wrap="square" rtlCol="0">
            <a:spAutoFit/>
          </a:bodyPr>
          <a:lstStyle/>
          <a:p>
            <a:pPr marL="12700" marR="5080">
              <a:lnSpc>
                <a:spcPct val="100000"/>
              </a:lnSpc>
              <a:spcBef>
                <a:spcPts val="95"/>
              </a:spcBef>
            </a:pPr>
            <a:r>
              <a:rPr lang="vi-VN" sz="1700" dirty="0">
                <a:latin typeface="Calibri" panose="020F0502020204030204" pitchFamily="34" charset="0"/>
                <a:cs typeface="Calibri" panose="020F0502020204030204" pitchFamily="34" charset="0"/>
              </a:rPr>
              <a:t>Người dùng quen có thể nhấp vào liên kết </a:t>
            </a:r>
            <a:r>
              <a:rPr lang="vi-VN" sz="1700" b="1" dirty="0">
                <a:latin typeface="Calibri" panose="020F0502020204030204" pitchFamily="34" charset="0"/>
                <a:cs typeface="Calibri" panose="020F0502020204030204" pitchFamily="34" charset="0"/>
              </a:rPr>
              <a:t>Forgot Password? </a:t>
            </a:r>
            <a:r>
              <a:rPr lang="vi-VN" sz="1700" dirty="0">
                <a:latin typeface="Calibri" panose="020F0502020204030204" pitchFamily="34" charset="0"/>
                <a:cs typeface="Calibri" panose="020F0502020204030204" pitchFamily="34" charset="0"/>
              </a:rPr>
              <a:t>(Quên mật khẩu?) để đặt lại mật khẩu của họ.</a:t>
            </a:r>
          </a:p>
        </p:txBody>
      </p:sp>
      <p:pic>
        <p:nvPicPr>
          <p:cNvPr id="15" name="Picture 14" descr="Ảnh chụp màn hình cửa sổ yêu cầu đặt lại mật khẩu.">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4" y="920941"/>
            <a:ext cx="2290455" cy="307777"/>
          </a:xfrm>
          <a:prstGeom prst="rect">
            <a:avLst/>
          </a:prstGeom>
          <a:solidFill>
            <a:srgbClr val="F9F9F9"/>
          </a:solidFill>
          <a:ln>
            <a:noFill/>
          </a:ln>
        </p:spPr>
        <p:txBody>
          <a:bodyPr wrap="square" rtlCol="0">
            <a:spAutoFit/>
          </a:bodyPr>
          <a:lstStyle/>
          <a:p>
            <a:r>
              <a:rPr lang="vi-VN" sz="1400">
                <a:solidFill>
                  <a:schemeClr val="bg2">
                    <a:lumMod val="25000"/>
                  </a:schemeClr>
                </a:solidFill>
                <a:latin typeface="Calibri" panose="020F0502020204030204" pitchFamily="34" charset="0"/>
                <a:cs typeface="Calibri" panose="020F0502020204030204" pitchFamily="34" charset="0"/>
              </a:rPr>
              <a:t>Đặt lại mật khẩu của quý vị</a:t>
            </a: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r>
              <a:rPr lang="vi-VN" sz="900" dirty="0">
                <a:solidFill>
                  <a:schemeClr val="bg2">
                    <a:lumMod val="25000"/>
                  </a:schemeClr>
                </a:solidFill>
                <a:latin typeface="Calibri" panose="020F0502020204030204" pitchFamily="34" charset="0"/>
                <a:cs typeface="Calibri" panose="020F0502020204030204" pitchFamily="34" charset="0"/>
              </a:rPr>
              <a:t>Nhập địa chỉ </a:t>
            </a:r>
            <a:r>
              <a:rPr lang="vi-VN" sz="900" dirty="0" err="1">
                <a:solidFill>
                  <a:schemeClr val="bg2">
                    <a:lumMod val="25000"/>
                  </a:schemeClr>
                </a:solidFill>
                <a:latin typeface="Calibri" panose="020F0502020204030204" pitchFamily="34" charset="0"/>
                <a:cs typeface="Calibri" panose="020F0502020204030204" pitchFamily="34" charset="0"/>
              </a:rPr>
              <a:t>email</a:t>
            </a:r>
            <a:r>
              <a:rPr lang="vi-VN" sz="900" dirty="0">
                <a:solidFill>
                  <a:schemeClr val="bg2">
                    <a:lumMod val="25000"/>
                  </a:schemeClr>
                </a:solidFill>
                <a:latin typeface="Calibri" panose="020F0502020204030204" pitchFamily="34" charset="0"/>
                <a:cs typeface="Calibri" panose="020F0502020204030204" pitchFamily="34" charset="0"/>
              </a:rPr>
              <a:t> mà quý vị đã dùng để đăng ký. Liên kết đặt lại mật khẩu sẽ được gửi đến địa chỉ </a:t>
            </a:r>
            <a:r>
              <a:rPr lang="vi-VN" sz="900" dirty="0" err="1">
                <a:solidFill>
                  <a:schemeClr val="bg2">
                    <a:lumMod val="25000"/>
                  </a:schemeClr>
                </a:solidFill>
                <a:latin typeface="Calibri" panose="020F0502020204030204" pitchFamily="34" charset="0"/>
                <a:cs typeface="Calibri" panose="020F0502020204030204" pitchFamily="34" charset="0"/>
              </a:rPr>
              <a:t>email</a:t>
            </a:r>
            <a:r>
              <a:rPr lang="vi-VN" sz="900" dirty="0">
                <a:solidFill>
                  <a:schemeClr val="bg2">
                    <a:lumMod val="25000"/>
                  </a:schemeClr>
                </a:solidFill>
                <a:latin typeface="Calibri" panose="020F0502020204030204" pitchFamily="34" charset="0"/>
                <a:cs typeface="Calibri" panose="020F0502020204030204" pitchFamily="34" charset="0"/>
              </a:rPr>
              <a:t> đã đăng ký.</a:t>
            </a: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338554"/>
          </a:xfrm>
          <a:prstGeom prst="rect">
            <a:avLst/>
          </a:prstGeom>
          <a:solidFill>
            <a:srgbClr val="F9F9F9"/>
          </a:solidFill>
          <a:ln>
            <a:solidFill>
              <a:srgbClr val="F9F9F9"/>
            </a:solidFill>
          </a:ln>
        </p:spPr>
        <p:txBody>
          <a:bodyPr wrap="square" rtlCol="0">
            <a:spAutoFit/>
          </a:bodyPr>
          <a:lstStyle/>
          <a:p>
            <a:r>
              <a:rPr lang="vi-VN" sz="800" b="1">
                <a:solidFill>
                  <a:schemeClr val="bg2">
                    <a:lumMod val="25000"/>
                  </a:schemeClr>
                </a:solidFill>
                <a:latin typeface="Calibri" panose="020F0502020204030204" pitchFamily="34" charset="0"/>
                <a:cs typeface="Calibri" panose="020F0502020204030204" pitchFamily="34" charset="0"/>
              </a:rPr>
              <a:t>Email của Quý Vị</a:t>
            </a: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2162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Nhập Email của Quý Vị</a:t>
            </a: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215444"/>
          </a:xfrm>
          <a:prstGeom prst="rect">
            <a:avLst/>
          </a:prstGeom>
          <a:solidFill>
            <a:srgbClr val="F9F9F9"/>
          </a:solidFill>
          <a:ln>
            <a:solidFill>
              <a:srgbClr val="F9F9F9"/>
            </a:solidFill>
          </a:ln>
        </p:spPr>
        <p:txBody>
          <a:bodyPr wrap="square" rtlCol="0">
            <a:spAutoFit/>
          </a:bodyPr>
          <a:lstStyle/>
          <a:p>
            <a:r>
              <a:rPr lang="vi-VN" sz="800" b="1">
                <a:solidFill>
                  <a:schemeClr val="bg2">
                    <a:lumMod val="25000"/>
                  </a:schemeClr>
                </a:solidFill>
                <a:latin typeface="Calibri" panose="020F0502020204030204" pitchFamily="34" charset="0"/>
                <a:cs typeface="Calibri" panose="020F0502020204030204" pitchFamily="34" charset="0"/>
              </a:rPr>
              <a:t>Xác Nhận Email</a:t>
            </a: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138410" cy="22162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Xác Nhận Email</a:t>
            </a: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vi-VN" sz="800">
                <a:solidFill>
                  <a:srgbClr val="224781"/>
                </a:solidFill>
                <a:latin typeface="Calibri" panose="020F0502020204030204" pitchFamily="34" charset="0"/>
                <a:cs typeface="Calibri" panose="020F0502020204030204" pitchFamily="34" charset="0"/>
              </a:rPr>
              <a:t>Hủy bỏ</a:t>
            </a:r>
          </a:p>
        </p:txBody>
      </p:sp>
      <p:sp>
        <p:nvSpPr>
          <p:cNvPr id="66" name="TextBox 65">
            <a:extLst>
              <a:ext uri="{FF2B5EF4-FFF2-40B4-BE49-F238E27FC236}">
                <a16:creationId xmlns:a16="http://schemas.microsoft.com/office/drawing/2014/main" id="{53039D8F-AF31-9312-C771-16F1EF9AD3D6}"/>
              </a:ext>
            </a:extLst>
          </p:cNvPr>
          <p:cNvSpPr txBox="1"/>
          <p:nvPr/>
        </p:nvSpPr>
        <p:spPr>
          <a:xfrm>
            <a:off x="7759667" y="3002073"/>
            <a:ext cx="1053521" cy="215444"/>
          </a:xfrm>
          <a:prstGeom prst="rect">
            <a:avLst/>
          </a:prstGeom>
          <a:solidFill>
            <a:srgbClr val="757575"/>
          </a:solidFill>
          <a:ln>
            <a:noFill/>
          </a:ln>
        </p:spPr>
        <p:txBody>
          <a:bodyPr wrap="square" rtlCol="0">
            <a:spAutoFit/>
          </a:bodyPr>
          <a:lstStyle/>
          <a:p>
            <a:pPr algn="ctr"/>
            <a:r>
              <a:rPr lang="vi-VN" sz="800" b="1">
                <a:solidFill>
                  <a:schemeClr val="bg1"/>
                </a:solidFill>
                <a:latin typeface="Calibri" panose="020F0502020204030204" pitchFamily="34" charset="0"/>
                <a:cs typeface="Calibri" panose="020F0502020204030204" pitchFamily="34" charset="0"/>
              </a:rPr>
              <a:t>Gửi Email Đặt Lại</a:t>
            </a: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1923604"/>
          </a:xfrm>
          <a:prstGeom prst="rect">
            <a:avLst/>
          </a:prstGeom>
          <a:noFill/>
        </p:spPr>
        <p:txBody>
          <a:bodyPr wrap="square" rtlCol="0">
            <a:spAutoFit/>
          </a:bodyPr>
          <a:lstStyle/>
          <a:p>
            <a:pPr marL="12700" marR="158115">
              <a:lnSpc>
                <a:spcPct val="100000"/>
              </a:lnSpc>
              <a:spcBef>
                <a:spcPts val="765"/>
              </a:spcBef>
            </a:pPr>
            <a:r>
              <a:rPr lang="vi-VN" sz="1700" dirty="0">
                <a:latin typeface="Calibri" panose="020F0502020204030204" pitchFamily="34" charset="0"/>
                <a:cs typeface="Calibri" panose="020F0502020204030204" pitchFamily="34" charset="0"/>
              </a:rPr>
              <a:t>Nhập địa chỉ </a:t>
            </a:r>
            <a:r>
              <a:rPr lang="vi-VN" sz="1700" dirty="0" err="1">
                <a:latin typeface="Calibri" panose="020F0502020204030204" pitchFamily="34" charset="0"/>
                <a:cs typeface="Calibri" panose="020F0502020204030204" pitchFamily="34" charset="0"/>
              </a:rPr>
              <a:t>email</a:t>
            </a:r>
            <a:r>
              <a:rPr lang="vi-VN" sz="1700" dirty="0">
                <a:latin typeface="Calibri" panose="020F0502020204030204" pitchFamily="34" charset="0"/>
                <a:cs typeface="Calibri" panose="020F0502020204030204" pitchFamily="34" charset="0"/>
              </a:rPr>
              <a:t> đã đăng ký cho tài khoản, sau đó nhập lại để xác nhận.</a:t>
            </a:r>
          </a:p>
          <a:p>
            <a:pPr marL="12700" marR="242570">
              <a:lnSpc>
                <a:spcPct val="100000"/>
              </a:lnSpc>
              <a:spcBef>
                <a:spcPts val="5"/>
              </a:spcBef>
            </a:pPr>
            <a:r>
              <a:rPr lang="vi-VN" sz="1700" dirty="0">
                <a:latin typeface="Calibri" panose="020F0502020204030204" pitchFamily="34" charset="0"/>
                <a:cs typeface="Calibri" panose="020F0502020204030204" pitchFamily="34" charset="0"/>
              </a:rPr>
              <a:t>Nhấp vào </a:t>
            </a:r>
            <a:r>
              <a:rPr lang="vi-VN" sz="1700" b="1" dirty="0" err="1">
                <a:latin typeface="Calibri" panose="020F0502020204030204" pitchFamily="34" charset="0"/>
                <a:cs typeface="Calibri" panose="020F0502020204030204" pitchFamily="34" charset="0"/>
              </a:rPr>
              <a:t>Send</a:t>
            </a:r>
            <a:r>
              <a:rPr lang="vi-VN" sz="1700" b="1" dirty="0">
                <a:latin typeface="Calibri" panose="020F0502020204030204" pitchFamily="34" charset="0"/>
                <a:cs typeface="Calibri" panose="020F0502020204030204" pitchFamily="34" charset="0"/>
              </a:rPr>
              <a:t> </a:t>
            </a:r>
            <a:r>
              <a:rPr lang="vi-VN" sz="1700" b="1" dirty="0" err="1">
                <a:latin typeface="Calibri" panose="020F0502020204030204" pitchFamily="34" charset="0"/>
                <a:cs typeface="Calibri" panose="020F0502020204030204" pitchFamily="34" charset="0"/>
              </a:rPr>
              <a:t>Reset</a:t>
            </a:r>
            <a:r>
              <a:rPr lang="vi-VN" sz="1700" b="1" dirty="0">
                <a:latin typeface="Calibri" panose="020F0502020204030204" pitchFamily="34" charset="0"/>
                <a:cs typeface="Calibri" panose="020F0502020204030204" pitchFamily="34" charset="0"/>
              </a:rPr>
              <a:t> </a:t>
            </a:r>
            <a:r>
              <a:rPr lang="vi-VN" sz="1700" b="1" dirty="0" err="1">
                <a:latin typeface="Calibri" panose="020F0502020204030204" pitchFamily="34" charset="0"/>
                <a:cs typeface="Calibri" panose="020F0502020204030204" pitchFamily="34" charset="0"/>
              </a:rPr>
              <a:t>Email</a:t>
            </a:r>
            <a:r>
              <a:rPr lang="vi-VN" sz="1700" b="1" dirty="0">
                <a:latin typeface="Calibri" panose="020F0502020204030204" pitchFamily="34" charset="0"/>
                <a:cs typeface="Calibri" panose="020F0502020204030204" pitchFamily="34" charset="0"/>
              </a:rPr>
              <a:t> </a:t>
            </a:r>
            <a:r>
              <a:rPr lang="vi-VN" sz="1700" dirty="0">
                <a:latin typeface="Calibri" panose="020F0502020204030204" pitchFamily="34" charset="0"/>
                <a:cs typeface="Calibri" panose="020F0502020204030204" pitchFamily="34" charset="0"/>
              </a:rPr>
              <a:t>(Gửi </a:t>
            </a:r>
            <a:r>
              <a:rPr lang="vi-VN" sz="1700" dirty="0" err="1">
                <a:latin typeface="Calibri" panose="020F0502020204030204" pitchFamily="34" charset="0"/>
                <a:cs typeface="Calibri" panose="020F0502020204030204" pitchFamily="34" charset="0"/>
              </a:rPr>
              <a:t>email</a:t>
            </a:r>
            <a:r>
              <a:rPr lang="vi-VN" sz="1700" dirty="0">
                <a:latin typeface="Calibri" panose="020F0502020204030204" pitchFamily="34" charset="0"/>
                <a:cs typeface="Calibri" panose="020F0502020204030204" pitchFamily="34" charset="0"/>
              </a:rPr>
              <a:t> đặt lại).</a:t>
            </a:r>
          </a:p>
        </p:txBody>
      </p:sp>
      <p:pic>
        <p:nvPicPr>
          <p:cNvPr id="23" name="Picture 22" descr="Ảnh chụp màn hình xác nhận email đặt lại mật khẩu đã được gửi đi.">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307777"/>
          </a:xfrm>
          <a:prstGeom prst="rect">
            <a:avLst/>
          </a:prstGeom>
          <a:solidFill>
            <a:srgbClr val="FFFFFF"/>
          </a:solid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Một email đặt lại mật khẩu đã được gửi đến địa chỉ emailaddress@mail.com</a:t>
            </a: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vi-VN" sz="600" b="1">
                <a:solidFill>
                  <a:schemeClr val="bg1"/>
                </a:solidFill>
                <a:latin typeface="Calibri" panose="020F0502020204030204" pitchFamily="34" charset="0"/>
                <a:cs typeface="Calibri" panose="020F0502020204030204" pitchFamily="34" charset="0"/>
              </a:rPr>
              <a:t>OK</a:t>
            </a: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0" y="4466723"/>
            <a:ext cx="2169835" cy="615553"/>
          </a:xfrm>
          <a:prstGeom prst="rect">
            <a:avLst/>
          </a:prstGeom>
          <a:noFill/>
        </p:spPr>
        <p:txBody>
          <a:bodyPr wrap="square">
            <a:spAutoFit/>
          </a:bodyPr>
          <a:lstStyle/>
          <a:p>
            <a:pPr marL="12700">
              <a:lnSpc>
                <a:spcPct val="100000"/>
              </a:lnSpc>
              <a:spcBef>
                <a:spcPts val="95"/>
              </a:spcBef>
            </a:pPr>
            <a:r>
              <a:rPr lang="vi-VN" sz="1700">
                <a:latin typeface="Calibri" panose="020F0502020204030204" pitchFamily="34" charset="0"/>
                <a:cs typeface="Calibri" panose="020F0502020204030204" pitchFamily="34" charset="0"/>
              </a:rPr>
              <a:t>Nhấp vào </a:t>
            </a:r>
            <a:r>
              <a:rPr lang="vi-VN" sz="1700" b="1">
                <a:latin typeface="Calibri" panose="020F0502020204030204" pitchFamily="34" charset="0"/>
                <a:cs typeface="Calibri" panose="020F0502020204030204" pitchFamily="34" charset="0"/>
              </a:rPr>
              <a:t>OK</a:t>
            </a:r>
          </a:p>
          <a:p>
            <a:pPr marL="12700">
              <a:lnSpc>
                <a:spcPct val="100000"/>
              </a:lnSpc>
            </a:pPr>
            <a:r>
              <a:rPr lang="vi-VN" sz="1700" b="1">
                <a:latin typeface="Calibri" panose="020F0502020204030204" pitchFamily="34" charset="0"/>
                <a:cs typeface="Calibri" panose="020F0502020204030204" pitchFamily="34" charset="0"/>
              </a:rPr>
              <a:t>(Được rồi).</a:t>
            </a:r>
          </a:p>
        </p:txBody>
      </p:sp>
      <p:pic>
        <p:nvPicPr>
          <p:cNvPr id="28" name="Picture 27" descr="Ảnh chụp màn hình cửa sổ yêu cầu đặt lại mật khẩu.">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253916"/>
          </a:xfrm>
          <a:prstGeom prst="rect">
            <a:avLst/>
          </a:prstGeom>
          <a:solidFill>
            <a:srgbClr val="F9F9F9"/>
          </a:solidFill>
          <a:ln>
            <a:noFill/>
          </a:ln>
        </p:spPr>
        <p:txBody>
          <a:bodyPr wrap="square" rtlCol="0">
            <a:spAutoFit/>
          </a:bodyPr>
          <a:lstStyle/>
          <a:p>
            <a:r>
              <a:rPr lang="vi-VN" sz="1050" dirty="0">
                <a:solidFill>
                  <a:srgbClr val="224781"/>
                </a:solidFill>
                <a:latin typeface="Calibri" panose="020F0502020204030204" pitchFamily="34" charset="0"/>
                <a:cs typeface="Calibri" panose="020F0502020204030204" pitchFamily="34" charset="0"/>
              </a:rPr>
              <a:t>Đặt lại mật khẩu của quý vị</a:t>
            </a: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vi-VN" sz="600" b="1">
                <a:solidFill>
                  <a:schemeClr val="bg2">
                    <a:lumMod val="25000"/>
                  </a:schemeClr>
                </a:solidFill>
                <a:latin typeface="Calibri" panose="020F0502020204030204" pitchFamily="34" charset="0"/>
                <a:cs typeface="Calibri" panose="020F0502020204030204" pitchFamily="34" charset="0"/>
              </a:rPr>
              <a:t>Mật khẩu:</a:t>
            </a: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r>
              <a:rPr lang="vi-VN" sz="500">
                <a:solidFill>
                  <a:schemeClr val="bg2">
                    <a:lumMod val="25000"/>
                  </a:schemeClr>
                </a:solidFill>
                <a:latin typeface="Calibri" panose="020F0502020204030204" pitchFamily="34" charset="0"/>
                <a:cs typeface="Calibri" panose="020F0502020204030204" pitchFamily="34" charset="0"/>
              </a:rPr>
              <a:t>Nhập Mật Khẩu của Quý Vị</a:t>
            </a: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169277"/>
          </a:xfrm>
          <a:prstGeom prst="rect">
            <a:avLst/>
          </a:prstGeom>
          <a:solidFill>
            <a:srgbClr val="F9F9F9"/>
          </a:solidFill>
          <a:ln>
            <a:noFill/>
          </a:ln>
        </p:spPr>
        <p:txBody>
          <a:bodyPr wrap="square" rtlCol="0">
            <a:spAutoFit/>
          </a:bodyPr>
          <a:lstStyle/>
          <a:p>
            <a:r>
              <a:rPr lang="vi-VN" sz="500" b="1">
                <a:solidFill>
                  <a:schemeClr val="bg2">
                    <a:lumMod val="50000"/>
                  </a:schemeClr>
                </a:solidFill>
                <a:latin typeface="Calibri" panose="020F0502020204030204" pitchFamily="34" charset="0"/>
                <a:cs typeface="Calibri" panose="020F0502020204030204" pitchFamily="34" charset="0"/>
              </a:rPr>
              <a:t>Phải chứa ít nhất 8 ký tự, và bao gồm: 1 chữ cái viết hoa, 1 chữ số, 1 chữ cái viết thường và 1 ký tự đặc biệt.</a:t>
            </a: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vi-VN" sz="600" b="1">
                <a:solidFill>
                  <a:schemeClr val="bg2">
                    <a:lumMod val="25000"/>
                  </a:schemeClr>
                </a:solidFill>
                <a:latin typeface="Calibri" panose="020F0502020204030204" pitchFamily="34" charset="0"/>
                <a:cs typeface="Calibri" panose="020F0502020204030204" pitchFamily="34" charset="0"/>
              </a:rPr>
              <a:t>Xác Nhận Mật Khẩu:</a:t>
            </a: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r>
              <a:rPr lang="vi-VN" sz="500">
                <a:solidFill>
                  <a:schemeClr val="bg2">
                    <a:lumMod val="25000"/>
                  </a:schemeClr>
                </a:solidFill>
                <a:latin typeface="Calibri" panose="020F0502020204030204" pitchFamily="34" charset="0"/>
                <a:cs typeface="Calibri" panose="020F0502020204030204" pitchFamily="34" charset="0"/>
              </a:rPr>
              <a:t>Xác Nhận Mật Khẩu của Quý Vị</a:t>
            </a:r>
          </a:p>
        </p:txBody>
      </p:sp>
      <p:sp>
        <p:nvSpPr>
          <p:cNvPr id="74" name="TextBox 73">
            <a:extLst>
              <a:ext uri="{FF2B5EF4-FFF2-40B4-BE49-F238E27FC236}">
                <a16:creationId xmlns:a16="http://schemas.microsoft.com/office/drawing/2014/main" id="{B494D58C-73C2-EFA2-62D7-E5C0BE50C8DB}"/>
              </a:ext>
            </a:extLst>
          </p:cNvPr>
          <p:cNvSpPr txBox="1"/>
          <p:nvPr/>
        </p:nvSpPr>
        <p:spPr>
          <a:xfrm>
            <a:off x="7476057" y="5990993"/>
            <a:ext cx="410644" cy="246221"/>
          </a:xfrm>
          <a:prstGeom prst="rect">
            <a:avLst/>
          </a:prstGeom>
          <a:solidFill>
            <a:srgbClr val="757575"/>
          </a:solidFill>
          <a:ln>
            <a:noFill/>
          </a:ln>
        </p:spPr>
        <p:txBody>
          <a:bodyPr wrap="square" rtlCol="0">
            <a:spAutoFit/>
          </a:bodyPr>
          <a:lstStyle/>
          <a:p>
            <a:pPr algn="ctr"/>
            <a:r>
              <a:rPr lang="vi-VN" sz="500">
                <a:solidFill>
                  <a:schemeClr val="bg1"/>
                </a:solidFill>
                <a:latin typeface="Calibri" panose="020F0502020204030204" pitchFamily="34" charset="0"/>
                <a:cs typeface="Calibri" panose="020F0502020204030204" pitchFamily="34" charset="0"/>
              </a:rPr>
              <a:t>Xác nhận</a:t>
            </a: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661993"/>
          </a:xfrm>
          <a:prstGeom prst="rect">
            <a:avLst/>
          </a:prstGeom>
          <a:noFill/>
        </p:spPr>
        <p:txBody>
          <a:bodyPr wrap="square">
            <a:spAutoFit/>
          </a:bodyPr>
          <a:lstStyle/>
          <a:p>
            <a:pPr marL="12700" marR="5080">
              <a:lnSpc>
                <a:spcPct val="100000"/>
              </a:lnSpc>
              <a:spcBef>
                <a:spcPts val="95"/>
              </a:spcBef>
            </a:pPr>
            <a:r>
              <a:rPr lang="vi-VN" sz="1700" dirty="0">
                <a:latin typeface="Calibri" panose="020F0502020204030204" pitchFamily="34" charset="0"/>
                <a:cs typeface="Calibri" panose="020F0502020204030204" pitchFamily="34" charset="0"/>
              </a:rPr>
              <a:t>Kiểm tra </a:t>
            </a:r>
            <a:r>
              <a:rPr lang="vi-VN" sz="1700" dirty="0" err="1">
                <a:latin typeface="Calibri" panose="020F0502020204030204" pitchFamily="34" charset="0"/>
                <a:cs typeface="Calibri" panose="020F0502020204030204" pitchFamily="34" charset="0"/>
              </a:rPr>
              <a:t>email</a:t>
            </a:r>
            <a:r>
              <a:rPr lang="vi-VN" sz="1700" dirty="0">
                <a:latin typeface="Calibri" panose="020F0502020204030204" pitchFamily="34" charset="0"/>
                <a:cs typeface="Calibri" panose="020F0502020204030204" pitchFamily="34" charset="0"/>
              </a:rPr>
              <a:t> và nhấp vào liên kết được cung cấp. Quý vị sẽ được nhắc đặt lại mật khẩu trong cổng thông tin.</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6</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vi-VN" b="1">
                <a:latin typeface="Calibri" panose="020F0502020204030204" pitchFamily="34" charset="0"/>
                <a:cs typeface="Calibri" panose="020F050202020403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Thêm học sinh</a:t>
            </a:r>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4615" marR="5080" indent="-82550" algn="ctr">
              <a:lnSpc>
                <a:spcPct val="100000"/>
              </a:lnSpc>
            </a:pPr>
            <a:r>
              <a:rPr lang="vi-VN" dirty="0">
                <a:solidFill>
                  <a:srgbClr val="FFFFFF"/>
                </a:solidFill>
                <a:latin typeface="Calibri" panose="020F0502020204030204" pitchFamily="34" charset="0"/>
                <a:cs typeface="Calibri" panose="020F0502020204030204" pitchFamily="34" charset="0"/>
              </a:rPr>
              <a:t>Mỗi phụ huynh/người giám hộ có thể tạo tài khoản riêng và thêm tối đa 10 học sinh. Ba tài khoản có thể cùng quản lý một học sinh. Quý vị phải từ 14 tuổi trở lên mới có thể tạo tài khoản.</a:t>
            </a:r>
          </a:p>
        </p:txBody>
      </p:sp>
      <p:pic>
        <p:nvPicPr>
          <p:cNvPr id="9" name="Picture 2" descr="Ảnh chụp màn hình trang danh sách học sinh hiển thị nút &quot;Thêm Học Sinh Mới&quot;.">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r>
              <a:rPr lang="vi-VN" sz="1000" dirty="0">
                <a:latin typeface="Calibri" panose="020F0502020204030204" pitchFamily="34" charset="0"/>
                <a:cs typeface="Calibri" panose="020F0502020204030204" pitchFamily="34" charset="0"/>
              </a:rPr>
              <a:t>Sở Giáo Dục Tiểu Học và Trung Học</a:t>
            </a: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3" y="2247197"/>
            <a:ext cx="1775077" cy="307777"/>
          </a:xfrm>
          <a:prstGeom prst="rect">
            <a:avLst/>
          </a:prstGeom>
          <a:solidFill>
            <a:srgbClr val="F9F9F9"/>
          </a:solidFill>
          <a:ln>
            <a:solidFill>
              <a:srgbClr val="F9F9F9"/>
            </a:solidFill>
          </a:ln>
        </p:spPr>
        <p:txBody>
          <a:bodyPr wrap="square" rtlCol="0">
            <a:spAutoFit/>
          </a:bodyPr>
          <a:lstStyle/>
          <a:p>
            <a:r>
              <a:rPr lang="vi-VN" sz="1400">
                <a:solidFill>
                  <a:schemeClr val="bg2">
                    <a:lumMod val="25000"/>
                  </a:schemeClr>
                </a:solidFill>
                <a:latin typeface="Calibri" panose="020F0502020204030204" pitchFamily="34" charset="0"/>
                <a:cs typeface="Calibri" panose="020F0502020204030204" pitchFamily="34" charset="0"/>
              </a:rPr>
              <a:t>Học sinh của quý vị:</a:t>
            </a: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1479128" cy="307777"/>
          </a:xfrm>
          <a:prstGeom prst="rect">
            <a:avLst/>
          </a:prstGeom>
          <a:solidFill>
            <a:srgbClr val="F9F9F9"/>
          </a:solidFill>
          <a:ln>
            <a:solidFill>
              <a:srgbClr val="F9F9F9"/>
            </a:solidFill>
          </a:ln>
        </p:spPr>
        <p:txBody>
          <a:bodyPr wrap="square" rtlCol="0">
            <a:spAutoFit/>
          </a:bodyPr>
          <a:lstStyle/>
          <a:p>
            <a:r>
              <a:rPr lang="vi-VN" sz="1400" b="1">
                <a:solidFill>
                  <a:srgbClr val="22608F"/>
                </a:solidFill>
                <a:latin typeface="Calibri" panose="020F0502020204030204" pitchFamily="34" charset="0"/>
                <a:cs typeface="Calibri" panose="020F0502020204030204" pitchFamily="34" charset="0"/>
              </a:rPr>
              <a:t>Học sinh mẫu</a:t>
            </a: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326728" cy="261610"/>
          </a:xfrm>
          <a:prstGeom prst="rect">
            <a:avLst/>
          </a:prstGeom>
          <a:noFill/>
          <a:ln>
            <a:noFill/>
          </a:ln>
        </p:spPr>
        <p:txBody>
          <a:bodyPr wrap="square" rtlCol="0">
            <a:spAutoFit/>
          </a:bodyPr>
          <a:lstStyle/>
          <a:p>
            <a:r>
              <a:rPr lang="vi-VN" sz="1100">
                <a:solidFill>
                  <a:srgbClr val="22608F"/>
                </a:solidFill>
                <a:latin typeface="Calibri" panose="020F0502020204030204" pitchFamily="34" charset="0"/>
                <a:cs typeface="Calibri" panose="020F0502020204030204" pitchFamily="34" charset="0"/>
              </a:rPr>
              <a:t>Thêm Học Sinh Mới</a:t>
            </a: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indent="-1270" algn="ctr">
              <a:lnSpc>
                <a:spcPct val="100000"/>
              </a:lnSpc>
              <a:spcBef>
                <a:spcPts val="95"/>
              </a:spcBef>
            </a:pPr>
            <a:r>
              <a:rPr lang="vi-VN" dirty="0">
                <a:solidFill>
                  <a:srgbClr val="FFFFFF"/>
                </a:solidFill>
                <a:latin typeface="Calibri" panose="020F0502020204030204" pitchFamily="34" charset="0"/>
                <a:cs typeface="Calibri" panose="020F0502020204030204" pitchFamily="34" charset="0"/>
              </a:rPr>
              <a:t>Để thêm học sinh khác vào tài khoản của quý vị, hãy nhấp vào </a:t>
            </a:r>
            <a:r>
              <a:rPr lang="vi-VN" b="1" dirty="0" err="1">
                <a:solidFill>
                  <a:srgbClr val="FFFFFF"/>
                </a:solidFill>
                <a:latin typeface="Calibri" panose="020F0502020204030204" pitchFamily="34" charset="0"/>
                <a:cs typeface="Calibri" panose="020F0502020204030204" pitchFamily="34" charset="0"/>
              </a:rPr>
              <a:t>Add</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New</a:t>
            </a:r>
            <a:r>
              <a:rPr lang="vi-VN" b="1" dirty="0">
                <a:solidFill>
                  <a:srgbClr val="FFFFFF"/>
                </a:solidFill>
                <a:latin typeface="Calibri" panose="020F0502020204030204" pitchFamily="34" charset="0"/>
                <a:cs typeface="Calibri" panose="020F0502020204030204" pitchFamily="34" charset="0"/>
              </a:rPr>
              <a:t> </a:t>
            </a:r>
            <a:r>
              <a:rPr lang="vi-VN" b="1" dirty="0" err="1">
                <a:solidFill>
                  <a:srgbClr val="FFFFFF"/>
                </a:solidFill>
                <a:latin typeface="Calibri" panose="020F0502020204030204" pitchFamily="34" charset="0"/>
                <a:cs typeface="Calibri" panose="020F0502020204030204" pitchFamily="34" charset="0"/>
              </a:rPr>
              <a:t>Student</a:t>
            </a:r>
            <a:r>
              <a:rPr lang="vi-VN" b="1" dirty="0">
                <a:solidFill>
                  <a:srgbClr val="FFFFFF"/>
                </a:solidFill>
                <a:latin typeface="Calibri" panose="020F0502020204030204" pitchFamily="34" charset="0"/>
                <a:cs typeface="Calibri" panose="020F0502020204030204" pitchFamily="34" charset="0"/>
              </a:rPr>
              <a:t> </a:t>
            </a:r>
            <a:r>
              <a:rPr lang="vi-VN" dirty="0">
                <a:solidFill>
                  <a:srgbClr val="FFFFFF"/>
                </a:solidFill>
                <a:latin typeface="Calibri" panose="020F0502020204030204" pitchFamily="34" charset="0"/>
                <a:cs typeface="Calibri" panose="020F0502020204030204" pitchFamily="34" charset="0"/>
              </a:rPr>
              <a:t>(Thêm học sinh mới), nhập mã đăng ký của học sinh và ngày sinh của học sinh, sau đó nhấp vào </a:t>
            </a:r>
            <a:r>
              <a:rPr lang="vi-VN" b="1" dirty="0" err="1">
                <a:solidFill>
                  <a:srgbClr val="FFFFFF"/>
                </a:solidFill>
                <a:latin typeface="Calibri" panose="020F0502020204030204" pitchFamily="34" charset="0"/>
                <a:cs typeface="Calibri" panose="020F0502020204030204" pitchFamily="34" charset="0"/>
              </a:rPr>
              <a:t>Add</a:t>
            </a:r>
            <a:r>
              <a:rPr lang="vi-VN" b="1" dirty="0">
                <a:solidFill>
                  <a:srgbClr val="FFFFFF"/>
                </a:solidFill>
                <a:latin typeface="Calibri" panose="020F0502020204030204" pitchFamily="34" charset="0"/>
                <a:cs typeface="Calibri" panose="020F0502020204030204" pitchFamily="34" charset="0"/>
              </a:rPr>
              <a:t> </a:t>
            </a:r>
            <a:r>
              <a:rPr lang="vi-VN" dirty="0">
                <a:solidFill>
                  <a:srgbClr val="FFFFFF"/>
                </a:solidFill>
                <a:latin typeface="Calibri" panose="020F0502020204030204" pitchFamily="34" charset="0"/>
                <a:cs typeface="Calibri" panose="020F0502020204030204" pitchFamily="34" charset="0"/>
              </a:rPr>
              <a:t>(Thêm).</a:t>
            </a:r>
          </a:p>
        </p:txBody>
      </p:sp>
      <p:sp>
        <p:nvSpPr>
          <p:cNvPr id="18" name="TextBox 17">
            <a:extLst>
              <a:ext uri="{FF2B5EF4-FFF2-40B4-BE49-F238E27FC236}">
                <a16:creationId xmlns:a16="http://schemas.microsoft.com/office/drawing/2014/main" id="{5ED952D8-9ECD-5368-E091-921899019525}"/>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vi-VN" sz="800" b="1">
                <a:solidFill>
                  <a:srgbClr val="224781"/>
                </a:solidFill>
                <a:latin typeface="Calibri" panose="020F0502020204030204" pitchFamily="34" charset="0"/>
                <a:cs typeface="Calibri" panose="020F0502020204030204" pitchFamily="34" charset="0"/>
              </a:rPr>
              <a:t>En Español</a:t>
            </a:r>
          </a:p>
        </p:txBody>
      </p:sp>
      <p:pic>
        <p:nvPicPr>
          <p:cNvPr id="11" name="Picture 10" descr="Ảnh chụp màn hình hiển thị quy trình thêm học sinh vào tài khoản sau khi nhấp vào nút &quot;Thêm Học Sinh Mới&quot;, trong đó người dùng sẽ nhập mã đăng ký của học sinh và ngày sinh.">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2" y="2336366"/>
            <a:ext cx="1479128" cy="369332"/>
          </a:xfrm>
          <a:prstGeom prst="rect">
            <a:avLst/>
          </a:prstGeom>
          <a:noFill/>
          <a:ln>
            <a:noFill/>
          </a:ln>
        </p:spPr>
        <p:txBody>
          <a:bodyPr wrap="square" rtlCol="0">
            <a:spAutoFit/>
          </a:bodyPr>
          <a:lstStyle/>
          <a:p>
            <a:r>
              <a:rPr lang="vi-VN" sz="900" dirty="0">
                <a:latin typeface="Calibri" panose="020F0502020204030204" pitchFamily="34" charset="0"/>
                <a:cs typeface="Calibri" panose="020F0502020204030204" pitchFamily="34" charset="0"/>
              </a:rPr>
              <a:t>Sở Giáo Dục Tiểu Học và Trung Học</a:t>
            </a: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2012262" cy="307777"/>
          </a:xfrm>
          <a:prstGeom prst="rect">
            <a:avLst/>
          </a:prstGeom>
          <a:solidFill>
            <a:srgbClr val="F9F9F9"/>
          </a:solidFill>
          <a:ln>
            <a:solidFill>
              <a:srgbClr val="F9F9F9"/>
            </a:solidFill>
          </a:ln>
        </p:spPr>
        <p:txBody>
          <a:bodyPr wrap="square" rtlCol="0">
            <a:spAutoFit/>
          </a:bodyPr>
          <a:lstStyle/>
          <a:p>
            <a:r>
              <a:rPr lang="vi-VN" sz="1400" dirty="0">
                <a:solidFill>
                  <a:schemeClr val="bg2">
                    <a:lumMod val="25000"/>
                  </a:schemeClr>
                </a:solidFill>
                <a:latin typeface="Calibri" panose="020F0502020204030204" pitchFamily="34" charset="0"/>
                <a:cs typeface="Calibri" panose="020F0502020204030204" pitchFamily="34" charset="0"/>
              </a:rPr>
              <a:t>Học sinh của quý vị:</a:t>
            </a: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479128" cy="307777"/>
          </a:xfrm>
          <a:prstGeom prst="rect">
            <a:avLst/>
          </a:prstGeom>
          <a:solidFill>
            <a:srgbClr val="F9F9F9"/>
          </a:solidFill>
          <a:ln>
            <a:solidFill>
              <a:srgbClr val="F9F9F9"/>
            </a:solidFill>
          </a:ln>
        </p:spPr>
        <p:txBody>
          <a:bodyPr wrap="square" rtlCol="0">
            <a:spAutoFit/>
          </a:bodyPr>
          <a:lstStyle/>
          <a:p>
            <a:r>
              <a:rPr lang="vi-VN" sz="1400" b="1">
                <a:solidFill>
                  <a:srgbClr val="22608F"/>
                </a:solidFill>
                <a:latin typeface="Calibri" panose="020F0502020204030204" pitchFamily="34" charset="0"/>
                <a:cs typeface="Calibri" panose="020F0502020204030204" pitchFamily="34" charset="0"/>
              </a:rPr>
              <a:t>Học sinh mẫu</a:t>
            </a: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612519" cy="253916"/>
          </a:xfrm>
          <a:prstGeom prst="rect">
            <a:avLst/>
          </a:prstGeom>
          <a:noFill/>
          <a:ln>
            <a:noFill/>
          </a:ln>
        </p:spPr>
        <p:txBody>
          <a:bodyPr wrap="square" rtlCol="0">
            <a:spAutoFit/>
          </a:bodyPr>
          <a:lstStyle/>
          <a:p>
            <a:r>
              <a:rPr lang="vi-VN" sz="1050">
                <a:solidFill>
                  <a:srgbClr val="22608F"/>
                </a:solidFill>
                <a:latin typeface="Calibri" panose="020F0502020204030204" pitchFamily="34" charset="0"/>
                <a:cs typeface="Calibri" panose="020F0502020204030204" pitchFamily="34" charset="0"/>
              </a:rPr>
              <a:t>Hủy bỏ</a:t>
            </a: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vi-VN" sz="800" dirty="0">
                <a:solidFill>
                  <a:schemeClr val="bg2">
                    <a:lumMod val="25000"/>
                  </a:schemeClr>
                </a:solidFill>
                <a:latin typeface="Calibri" panose="020F0502020204030204" pitchFamily="34" charset="0"/>
                <a:cs typeface="Calibri" panose="020F0502020204030204" pitchFamily="34" charset="0"/>
              </a:rPr>
              <a:t>Nhập mã đăng ký và ngày sinh của học sinh.</a:t>
            </a: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00055"/>
          </a:xfrm>
          <a:prstGeom prst="rect">
            <a:avLst/>
          </a:prstGeom>
          <a:solidFill>
            <a:srgbClr val="F9F9F9"/>
          </a:solidFill>
          <a:ln>
            <a:solidFill>
              <a:srgbClr val="F9F9F9"/>
            </a:solidFill>
          </a:ln>
        </p:spPr>
        <p:txBody>
          <a:bodyPr wrap="square" rtlCol="0">
            <a:spAutoFit/>
          </a:bodyPr>
          <a:lstStyle/>
          <a:p>
            <a:r>
              <a:rPr lang="vi-VN" sz="700" b="1" dirty="0">
                <a:solidFill>
                  <a:schemeClr val="bg2">
                    <a:lumMod val="25000"/>
                  </a:schemeClr>
                </a:solidFill>
                <a:latin typeface="Calibri" panose="020F0502020204030204" pitchFamily="34" charset="0"/>
                <a:cs typeface="Calibri" panose="020F0502020204030204" pitchFamily="34" charset="0"/>
              </a:rPr>
              <a:t>Mã Đăng Ký:</a:t>
            </a: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r>
              <a:rPr lang="vi-VN" sz="800">
                <a:solidFill>
                  <a:schemeClr val="bg2">
                    <a:lumMod val="25000"/>
                  </a:schemeClr>
                </a:solidFill>
                <a:latin typeface="Calibri" panose="020F0502020204030204" pitchFamily="34" charset="0"/>
                <a:cs typeface="Calibri" panose="020F0502020204030204" pitchFamily="34" charset="0"/>
              </a:rPr>
              <a:t>Mã Đăng Ký 12 ký tự</a:t>
            </a: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vi-VN" sz="900" b="1">
                <a:solidFill>
                  <a:schemeClr val="bg2">
                    <a:lumMod val="25000"/>
                  </a:schemeClr>
                </a:solidFill>
                <a:latin typeface="Calibri" panose="020F0502020204030204" pitchFamily="34" charset="0"/>
                <a:cs typeface="Calibri" panose="020F0502020204030204" pitchFamily="34" charset="0"/>
              </a:rPr>
              <a:t>Ngày sinh:</a:t>
            </a: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DD</a:t>
            </a: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vi-VN" sz="700">
                <a:solidFill>
                  <a:schemeClr val="bg2">
                    <a:lumMod val="25000"/>
                  </a:schemeClr>
                </a:solidFill>
                <a:latin typeface="Calibri" panose="020F0502020204030204" pitchFamily="34" charset="0"/>
                <a:cs typeface="Calibri" panose="020F0502020204030204" pitchFamily="34" charset="0"/>
              </a:rPr>
              <a:t>YY</a:t>
            </a: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215444"/>
          </a:xfrm>
          <a:prstGeom prst="rect">
            <a:avLst/>
          </a:prstGeom>
          <a:solidFill>
            <a:srgbClr val="F9F9F9"/>
          </a:solidFill>
          <a:ln>
            <a:noFill/>
          </a:ln>
        </p:spPr>
        <p:txBody>
          <a:bodyPr wrap="square" rtlCol="0">
            <a:spAutoFit/>
          </a:bodyPr>
          <a:lstStyle/>
          <a:p>
            <a:r>
              <a:rPr lang="vi-VN" sz="800">
                <a:solidFill>
                  <a:srgbClr val="22608F"/>
                </a:solidFill>
                <a:latin typeface="Calibri" panose="020F0502020204030204" pitchFamily="34" charset="0"/>
                <a:cs typeface="Calibri" panose="020F0502020204030204" pitchFamily="34" charset="0"/>
              </a:rPr>
              <a:t>Mã đăng ký của tôi ở đâu?</a:t>
            </a:r>
          </a:p>
        </p:txBody>
      </p:sp>
      <p:sp>
        <p:nvSpPr>
          <p:cNvPr id="38" name="TextBox 37">
            <a:extLst>
              <a:ext uri="{FF2B5EF4-FFF2-40B4-BE49-F238E27FC236}">
                <a16:creationId xmlns:a16="http://schemas.microsoft.com/office/drawing/2014/main" id="{8700CE83-D3FD-87FB-4BEB-EBA923C984B2}"/>
              </a:ext>
            </a:extLst>
          </p:cNvPr>
          <p:cNvSpPr txBox="1"/>
          <p:nvPr/>
        </p:nvSpPr>
        <p:spPr>
          <a:xfrm>
            <a:off x="8343976" y="6309826"/>
            <a:ext cx="441050" cy="200055"/>
          </a:xfrm>
          <a:prstGeom prst="rect">
            <a:avLst/>
          </a:prstGeom>
          <a:solidFill>
            <a:srgbClr val="757575"/>
          </a:solidFill>
          <a:ln>
            <a:noFill/>
          </a:ln>
        </p:spPr>
        <p:txBody>
          <a:bodyPr wrap="square" rtlCol="0">
            <a:spAutoFit/>
          </a:bodyPr>
          <a:lstStyle/>
          <a:p>
            <a:pPr algn="ctr"/>
            <a:r>
              <a:rPr lang="vi-VN" sz="700" b="1">
                <a:solidFill>
                  <a:schemeClr val="bg1"/>
                </a:solidFill>
                <a:latin typeface="Calibri" panose="020F0502020204030204" pitchFamily="34" charset="0"/>
                <a:cs typeface="Calibri" panose="020F0502020204030204" pitchFamily="34" charset="0"/>
              </a:rPr>
              <a:t>ADD:</a:t>
            </a:r>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vi-VN" sz="800" b="1">
                <a:solidFill>
                  <a:srgbClr val="224781"/>
                </a:solidFill>
                <a:latin typeface="Calibri" panose="020F0502020204030204" pitchFamily="34" charset="0"/>
                <a:cs typeface="Calibri" panose="020F0502020204030204" pitchFamily="34" charset="0"/>
              </a:rPr>
              <a:t>En Español</a:t>
            </a: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7</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Xóa học sinh</a:t>
            </a:r>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93345" marR="85090" indent="-1905" algn="ctr">
              <a:lnSpc>
                <a:spcPct val="100000"/>
              </a:lnSpc>
              <a:spcBef>
                <a:spcPts val="100"/>
              </a:spcBef>
            </a:pPr>
            <a:r>
              <a:rPr lang="vi-VN">
                <a:solidFill>
                  <a:srgbClr val="FFFFFF"/>
                </a:solidFill>
                <a:latin typeface="Calibri" panose="020F0502020204030204" pitchFamily="34" charset="0"/>
                <a:cs typeface="Calibri" panose="020F0502020204030204" pitchFamily="34" charset="0"/>
              </a:rPr>
              <a:t>Để xóa học sinh, hãy nhấp vào dấu X màu đỏ gần tên học sinh. Một</a:t>
            </a:r>
          </a:p>
          <a:p>
            <a:pPr marL="12700" marR="5080" algn="ctr">
              <a:lnSpc>
                <a:spcPct val="100000"/>
              </a:lnSpc>
            </a:pPr>
            <a:r>
              <a:rPr lang="vi-VN">
                <a:solidFill>
                  <a:srgbClr val="FFFFFF"/>
                </a:solidFill>
                <a:latin typeface="Calibri" panose="020F0502020204030204" pitchFamily="34" charset="0"/>
                <a:cs typeface="Calibri" panose="020F0502020204030204" pitchFamily="34" charset="0"/>
              </a:rPr>
              <a:t>thông báo bật lên sẽ xuất hiện để xác nhận xóa.</a:t>
            </a:r>
          </a:p>
        </p:txBody>
      </p:sp>
      <p:pic>
        <p:nvPicPr>
          <p:cNvPr id="4" name="Picture 3" descr="Ảnh chụp màn hình trang danh sách học sinh, có một ô bao quanh dấu X màu đỏ dành cho một học sinh.">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1929348" cy="461665"/>
          </a:xfrm>
          <a:prstGeom prst="rect">
            <a:avLst/>
          </a:prstGeom>
          <a:noFill/>
          <a:ln>
            <a:noFill/>
          </a:ln>
        </p:spPr>
        <p:txBody>
          <a:bodyPr wrap="square" rtlCol="0">
            <a:spAutoFit/>
          </a:bodyPr>
          <a:lstStyle/>
          <a:p>
            <a:r>
              <a:rPr lang="vi-VN" sz="1200" dirty="0">
                <a:latin typeface="Calibri" panose="020F0502020204030204" pitchFamily="34" charset="0"/>
                <a:cs typeface="Calibri" panose="020F0502020204030204" pitchFamily="34" charset="0"/>
              </a:rPr>
              <a:t>Sở Giáo Dục Tiểu Học và Trung Học</a:t>
            </a: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vi-VN" sz="1600">
                <a:solidFill>
                  <a:schemeClr val="bg2">
                    <a:lumMod val="25000"/>
                  </a:schemeClr>
                </a:solidFill>
                <a:latin typeface="Calibri" panose="020F0502020204030204" pitchFamily="34" charset="0"/>
                <a:cs typeface="Calibri" panose="020F0502020204030204" pitchFamily="34" charset="0"/>
              </a:rPr>
              <a:t>Học sinh của quý vị:</a:t>
            </a: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vi-VN" sz="1600" b="1">
                <a:solidFill>
                  <a:srgbClr val="22608F"/>
                </a:solidFill>
                <a:latin typeface="Calibri" panose="020F0502020204030204" pitchFamily="34" charset="0"/>
                <a:cs typeface="Calibri" panose="020F0502020204030204" pitchFamily="34" charset="0"/>
              </a:rPr>
              <a:t>Học sinh mẫu 1</a:t>
            </a: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vi-VN" sz="1600" b="1">
                <a:solidFill>
                  <a:srgbClr val="22608F"/>
                </a:solidFill>
                <a:latin typeface="Calibri" panose="020F0502020204030204" pitchFamily="34" charset="0"/>
                <a:cs typeface="Calibri" panose="020F0502020204030204" pitchFamily="34" charset="0"/>
              </a:rPr>
              <a:t>Học sinh mẫu 2</a:t>
            </a: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0F9AA86-FD4C-BCBC-FA19-F469C0F6119C}"/>
              </a:ext>
            </a:extLst>
          </p:cNvPr>
          <p:cNvSpPr txBox="1"/>
          <p:nvPr/>
        </p:nvSpPr>
        <p:spPr>
          <a:xfrm>
            <a:off x="3913175" y="4073412"/>
            <a:ext cx="1601800" cy="307777"/>
          </a:xfrm>
          <a:prstGeom prst="rect">
            <a:avLst/>
          </a:prstGeom>
          <a:noFill/>
          <a:ln>
            <a:noFill/>
          </a:ln>
        </p:spPr>
        <p:txBody>
          <a:bodyPr wrap="square" rtlCol="0">
            <a:spAutoFit/>
          </a:bodyPr>
          <a:lstStyle/>
          <a:p>
            <a:pPr algn="ctr"/>
            <a:r>
              <a:rPr lang="vi-VN" sz="1400">
                <a:solidFill>
                  <a:srgbClr val="22608F"/>
                </a:solidFill>
                <a:latin typeface="Calibri" panose="020F0502020204030204" pitchFamily="34" charset="0"/>
                <a:cs typeface="Calibri" panose="020F0502020204030204" pitchFamily="34" charset="0"/>
              </a:rPr>
              <a:t>Thêm Học Sinh Mới</a:t>
            </a:r>
          </a:p>
        </p:txBody>
      </p:sp>
      <p:pic>
        <p:nvPicPr>
          <p:cNvPr id="12" name="Picture 11" descr="Ảnh chụp màn hình cửa sổ bật lên xác nhận việc xóa học sinh khỏi tài khoản của quý vị.">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307777"/>
          </a:xfrm>
          <a:prstGeom prst="rect">
            <a:avLst/>
          </a:prstGeom>
          <a:solidFill>
            <a:srgbClr val="FFFFFF"/>
          </a:solidFill>
          <a:ln>
            <a:solidFill>
              <a:srgbClr val="F9F9F9"/>
            </a:solidFill>
          </a:ln>
        </p:spPr>
        <p:txBody>
          <a:bodyPr wrap="square" rtlCol="0">
            <a:spAutoFit/>
          </a:bodyPr>
          <a:lstStyle/>
          <a:p>
            <a:r>
              <a:rPr lang="vi-VN" sz="1400" b="1">
                <a:latin typeface="Calibri" panose="020F0502020204030204" pitchFamily="34" charset="0"/>
                <a:cs typeface="Calibri" panose="020F0502020204030204" pitchFamily="34" charset="0"/>
              </a:rPr>
              <a:t>Xác nhận</a:t>
            </a: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30887"/>
          </a:xfrm>
          <a:prstGeom prst="rect">
            <a:avLst/>
          </a:prstGeom>
          <a:solidFill>
            <a:srgbClr val="FFFFFF"/>
          </a:solidFill>
          <a:ln>
            <a:noFill/>
          </a:ln>
        </p:spPr>
        <p:txBody>
          <a:bodyPr wrap="square" rtlCol="0">
            <a:spAutoFit/>
          </a:bodyPr>
          <a:lstStyle/>
          <a:p>
            <a:r>
              <a:rPr lang="vi-VN" sz="1100">
                <a:solidFill>
                  <a:schemeClr val="bg2">
                    <a:lumMod val="25000"/>
                  </a:schemeClr>
                </a:solidFill>
                <a:latin typeface="Calibri" panose="020F0502020204030204" pitchFamily="34" charset="0"/>
                <a:cs typeface="Calibri" panose="020F0502020204030204" pitchFamily="34" charset="0"/>
              </a:rPr>
              <a:t>Quý vị có chắc chắn muốn xóa Học sinh mẫu 1 khỏi tài khoản của mình không?</a:t>
            </a: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vi-VN" sz="900">
                <a:solidFill>
                  <a:schemeClr val="bg1"/>
                </a:solidFill>
                <a:latin typeface="Calibri" panose="020F0502020204030204" pitchFamily="34" charset="0"/>
                <a:cs typeface="Calibri" panose="020F0502020204030204" pitchFamily="34" charset="0"/>
              </a:rPr>
              <a:t>OK</a:t>
            </a: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230832"/>
          </a:xfrm>
          <a:prstGeom prst="rect">
            <a:avLst/>
          </a:prstGeom>
          <a:solidFill>
            <a:srgbClr val="22608F"/>
          </a:solidFill>
          <a:ln>
            <a:noFill/>
          </a:ln>
        </p:spPr>
        <p:txBody>
          <a:bodyPr wrap="square" rtlCol="0">
            <a:spAutoFit/>
          </a:bodyPr>
          <a:lstStyle/>
          <a:p>
            <a:pPr algn="ctr"/>
            <a:r>
              <a:rPr lang="vi-VN" sz="900">
                <a:solidFill>
                  <a:schemeClr val="bg1"/>
                </a:solidFill>
                <a:latin typeface="Calibri" panose="020F0502020204030204" pitchFamily="34" charset="0"/>
                <a:cs typeface="Calibri" panose="020F0502020204030204" pitchFamily="34" charset="0"/>
              </a:rPr>
              <a:t>Hủy bỏ</a:t>
            </a:r>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vi-VN" sz="1000" b="1">
                <a:solidFill>
                  <a:srgbClr val="224781"/>
                </a:solidFill>
                <a:latin typeface="Calibri" panose="020F0502020204030204" pitchFamily="34" charset="0"/>
                <a:cs typeface="Calibri" panose="020F0502020204030204" pitchFamily="34" charset="0"/>
              </a:rPr>
              <a:t>En Español</a:t>
            </a: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8</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vi-VN" sz="5300">
                <a:solidFill>
                  <a:srgbClr val="1A4785"/>
                </a:solidFill>
                <a:latin typeface="Calibri" panose="020F0502020204030204" pitchFamily="34" charset="0"/>
                <a:ea typeface="Open Sans Light" pitchFamily="2" charset="0"/>
                <a:cs typeface="Calibri" panose="020F0502020204030204" pitchFamily="34" charset="0"/>
              </a:rPr>
              <a:t>Chọn học sinh</a:t>
            </a:r>
          </a:p>
        </p:txBody>
      </p:sp>
      <p:pic>
        <p:nvPicPr>
          <p:cNvPr id="12" name="Picture 11" descr="Ảnh chụp màn hình trang danh sách học sinh, hiển thị 3 học sinh mẫu. Có một khung bao quanh biểu tượng bảng chọn cho phép quý vị cập nhật địa chỉ email hoặc đăng xuất khỏi cổng thông tin.">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461665"/>
          </a:xfrm>
          <a:prstGeom prst="rect">
            <a:avLst/>
          </a:prstGeom>
          <a:noFill/>
          <a:ln>
            <a:noFill/>
          </a:ln>
        </p:spPr>
        <p:txBody>
          <a:bodyPr wrap="square" rtlCol="0">
            <a:spAutoFit/>
          </a:bodyPr>
          <a:lstStyle/>
          <a:p>
            <a:r>
              <a:rPr lang="vi-VN" sz="1200">
                <a:latin typeface="Calibri" panose="020F0502020204030204" pitchFamily="34" charset="0"/>
                <a:cs typeface="Calibri" panose="020F0502020204030204" pitchFamily="34" charset="0"/>
              </a:rPr>
              <a:t>Sở Giáo Dục Tiểu Học và Trung Học</a:t>
            </a:r>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vi-VN" sz="1000" b="1">
                <a:solidFill>
                  <a:srgbClr val="22608F"/>
                </a:solidFill>
                <a:latin typeface="Calibri" panose="020F0502020204030204" pitchFamily="34" charset="0"/>
                <a:cs typeface="Calibri" panose="020F0502020204030204" pitchFamily="34" charset="0"/>
              </a:rPr>
              <a:t>En Español</a:t>
            </a: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6221"/>
          </a:xfrm>
          <a:prstGeom prst="rect">
            <a:avLst/>
          </a:prstGeom>
          <a:noFill/>
          <a:ln>
            <a:noFill/>
          </a:ln>
        </p:spPr>
        <p:txBody>
          <a:bodyPr wrap="square" rtlCol="0">
            <a:spAutoFit/>
          </a:bodyPr>
          <a:lstStyle/>
          <a:p>
            <a:pPr algn="r"/>
            <a:r>
              <a:rPr lang="vi-VN" sz="1000" b="1">
                <a:solidFill>
                  <a:srgbClr val="22608F"/>
                </a:solidFill>
                <a:latin typeface="Calibri" panose="020F0502020204030204" pitchFamily="34" charset="0"/>
                <a:cs typeface="Calibri" panose="020F0502020204030204" pitchFamily="34" charset="0"/>
              </a:rPr>
              <a:t>Trợ giúp</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246221"/>
          </a:xfrm>
          <a:prstGeom prst="rect">
            <a:avLst/>
          </a:prstGeom>
          <a:solidFill>
            <a:srgbClr val="E9ECEF"/>
          </a:solidFill>
          <a:ln>
            <a:noFill/>
          </a:ln>
        </p:spPr>
        <p:txBody>
          <a:bodyPr wrap="square" rtlCol="0">
            <a:spAutoFit/>
          </a:bodyPr>
          <a:lstStyle/>
          <a:p>
            <a:pPr algn="r"/>
            <a:r>
              <a:rPr lang="vi-VN" sz="1000" b="1">
                <a:solidFill>
                  <a:srgbClr val="22608F"/>
                </a:solidFill>
                <a:latin typeface="Calibri" panose="020F0502020204030204" pitchFamily="34" charset="0"/>
                <a:cs typeface="Calibri" panose="020F0502020204030204" pitchFamily="34" charset="0"/>
              </a:rPr>
              <a:t>Cập Nhật Email</a:t>
            </a: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vi-VN" sz="1000" b="1">
                <a:solidFill>
                  <a:srgbClr val="22608F"/>
                </a:solidFill>
                <a:latin typeface="Calibri" panose="020F0502020204030204" pitchFamily="34" charset="0"/>
                <a:cs typeface="Calibri" panose="020F0502020204030204" pitchFamily="34" charset="0"/>
              </a:rPr>
              <a:t>Đăng Xuất</a:t>
            </a: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548441"/>
            <a:ext cx="2091164" cy="2227778"/>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algn="ctr"/>
            <a:r>
              <a:rPr lang="vi-VN" dirty="0">
                <a:solidFill>
                  <a:schemeClr val="bg1"/>
                </a:solidFill>
                <a:latin typeface="Calibri" panose="020F0502020204030204" pitchFamily="34" charset="0"/>
                <a:cs typeface="Calibri" panose="020F0502020204030204" pitchFamily="34" charset="0"/>
              </a:rPr>
              <a:t>Nhấp vào biểu tượng </a:t>
            </a:r>
            <a:r>
              <a:rPr lang="vi-VN" dirty="0" err="1">
                <a:solidFill>
                  <a:schemeClr val="bg1"/>
                </a:solidFill>
                <a:latin typeface="Calibri" panose="020F0502020204030204" pitchFamily="34" charset="0"/>
                <a:cs typeface="Calibri" panose="020F0502020204030204" pitchFamily="34" charset="0"/>
              </a:rPr>
              <a:t>menu</a:t>
            </a:r>
            <a:r>
              <a:rPr lang="vi-VN" dirty="0">
                <a:solidFill>
                  <a:schemeClr val="bg1"/>
                </a:solidFill>
                <a:latin typeface="Calibri" panose="020F0502020204030204" pitchFamily="34" charset="0"/>
                <a:cs typeface="Calibri" panose="020F0502020204030204" pitchFamily="34" charset="0"/>
              </a:rPr>
              <a:t> để cập nhật địa chỉ </a:t>
            </a:r>
            <a:r>
              <a:rPr lang="vi-VN" dirty="0" err="1">
                <a:solidFill>
                  <a:schemeClr val="bg1"/>
                </a:solidFill>
                <a:latin typeface="Calibri" panose="020F0502020204030204" pitchFamily="34" charset="0"/>
                <a:cs typeface="Calibri" panose="020F0502020204030204" pitchFamily="34" charset="0"/>
              </a:rPr>
              <a:t>email</a:t>
            </a:r>
            <a:r>
              <a:rPr lang="vi-VN" dirty="0">
                <a:solidFill>
                  <a:schemeClr val="bg1"/>
                </a:solidFill>
                <a:latin typeface="Calibri" panose="020F0502020204030204" pitchFamily="34" charset="0"/>
                <a:cs typeface="Calibri" panose="020F0502020204030204" pitchFamily="34" charset="0"/>
              </a:rPr>
              <a:t> của quý vị hoặc đăng xuất khỏi Cổng thông tin gia đình MCAS.</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vi-VN" sz="1600">
                <a:solidFill>
                  <a:schemeClr val="bg2">
                    <a:lumMod val="25000"/>
                  </a:schemeClr>
                </a:solidFill>
                <a:latin typeface="Calibri" panose="020F0502020204030204" pitchFamily="34" charset="0"/>
                <a:cs typeface="Calibri" panose="020F0502020204030204" pitchFamily="34" charset="0"/>
              </a:rPr>
              <a:t>Học sinh của quý vị:</a:t>
            </a: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vi-VN" b="1">
                <a:solidFill>
                  <a:srgbClr val="22608F"/>
                </a:solidFill>
                <a:latin typeface="Calibri" panose="020F0502020204030204" pitchFamily="34" charset="0"/>
                <a:cs typeface="Calibri" panose="020F0502020204030204" pitchFamily="34" charset="0"/>
              </a:rPr>
              <a:t>Học sinh mẫu 1</a:t>
            </a: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515468"/>
            <a:ext cx="1997379" cy="1634490"/>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spAutoFit/>
          </a:bodyPr>
          <a:lstStyle/>
          <a:p>
            <a:pPr marL="88900" marR="77470" indent="109220" algn="ctr">
              <a:lnSpc>
                <a:spcPct val="100000"/>
              </a:lnSpc>
              <a:spcBef>
                <a:spcPts val="100"/>
              </a:spcBef>
            </a:pPr>
            <a:r>
              <a:rPr lang="vi-VN" dirty="0">
                <a:solidFill>
                  <a:srgbClr val="FFFFFF"/>
                </a:solidFill>
                <a:latin typeface="Calibri" panose="020F0502020204030204" pitchFamily="34" charset="0"/>
                <a:cs typeface="Calibri" panose="020F0502020204030204" pitchFamily="34" charset="0"/>
              </a:rPr>
              <a:t>Để xem lịch sử kiểm tra của một học sinh, hãy chọn tên của học sinh đó.</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vi-VN" b="1">
                <a:solidFill>
                  <a:srgbClr val="22608F"/>
                </a:solidFill>
                <a:latin typeface="Calibri" panose="020F0502020204030204" pitchFamily="34" charset="0"/>
                <a:cs typeface="Calibri" panose="020F0502020204030204" pitchFamily="34" charset="0"/>
              </a:rPr>
              <a:t>Học sinh mẫu 2</a:t>
            </a: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vi-VN" b="1">
                <a:solidFill>
                  <a:srgbClr val="22608F"/>
                </a:solidFill>
                <a:latin typeface="Calibri" panose="020F0502020204030204" pitchFamily="34" charset="0"/>
                <a:cs typeface="Calibri" panose="020F0502020204030204" pitchFamily="34" charset="0"/>
              </a:rPr>
              <a:t>Học sinh mẫu 3</a:t>
            </a: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307777"/>
          </a:xfrm>
          <a:prstGeom prst="rect">
            <a:avLst/>
          </a:prstGeom>
          <a:noFill/>
          <a:ln>
            <a:noFill/>
          </a:ln>
        </p:spPr>
        <p:txBody>
          <a:bodyPr wrap="square" rtlCol="0">
            <a:spAutoFit/>
          </a:bodyPr>
          <a:lstStyle/>
          <a:p>
            <a:pPr algn="ctr"/>
            <a:r>
              <a:rPr lang="vi-VN" sz="1400">
                <a:solidFill>
                  <a:srgbClr val="22608F"/>
                </a:solidFill>
                <a:latin typeface="Calibri" panose="020F0502020204030204" pitchFamily="34" charset="0"/>
                <a:cs typeface="Calibri" panose="020F0502020204030204" pitchFamily="34" charset="0"/>
              </a:rPr>
              <a:t>Thêm Học Sinh Mới</a:t>
            </a: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Calibri" panose="020F0502020204030204" pitchFamily="34" charset="0"/>
                <a:cs typeface="Calibri" panose="020F0502020204030204" pitchFamily="34" charset="0"/>
              </a:rPr>
              <a:t>9</a:t>
            </a:fld>
            <a:endParaRPr lang="en-US" sz="2800">
              <a:solidFill>
                <a:srgbClr val="1A4785"/>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F0302020204030204"/>
        <a:ea typeface=""/>
        <a:cs typeface=""/>
      </a:majorFont>
      <a:minorFont>
        <a:latin typeface="Arial"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F0302020204030204"/>
        <a:ea typeface=""/>
        <a:cs typeface=""/>
      </a:majorFont>
      <a:minorFont>
        <a:latin typeface="Arial"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35FF7689-E8FB-4129-A461-8FA842B29F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3.xml><?xml version="1.0" encoding="utf-8"?>
<ds:datastoreItem xmlns:ds="http://schemas.openxmlformats.org/officeDocument/2006/customXml" ds:itemID="{F9B39BA7-DAA5-4442-AB25-500A0464CD6F}">
  <ds:schemaRefs>
    <ds:schemaRef ds:uri="http://schemas.microsoft.com/office/2006/metadata/properties"/>
    <ds:schemaRef ds:uri="http://purl.org/dc/dcmitype/"/>
    <ds:schemaRef ds:uri="http://purl.org/dc/elements/1.1/"/>
    <ds:schemaRef ds:uri="http://www.w3.org/XML/1998/namespace"/>
    <ds:schemaRef ds:uri="http://purl.org/dc/terms/"/>
    <ds:schemaRef ds:uri="http://schemas.microsoft.com/office/2006/documentManagement/types"/>
    <ds:schemaRef ds:uri="fdcd57df-05e8-4749-9cc8-5afe3dcd00a5"/>
    <ds:schemaRef ds:uri="http://schemas.microsoft.com/office/infopath/2007/PartnerControls"/>
    <ds:schemaRef ds:uri="http://schemas.openxmlformats.org/package/2006/metadata/core-properties"/>
    <ds:schemaRef ds:uri="b906d55b-a694-4ee1-a926-b6d0b5dbfc30"/>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528</TotalTime>
  <Words>6066</Words>
  <Application>Microsoft Office PowerPoint</Application>
  <PresentationFormat>Widescreen</PresentationFormat>
  <Paragraphs>593</Paragraphs>
  <Slides>25</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Office Theme</vt:lpstr>
      <vt:lpstr>1_Office Theme</vt:lpstr>
      <vt:lpstr>Hướng dẫn trợ giúp về Cổng thông tin gia đình</vt:lpstr>
      <vt:lpstr>Bắt đầu: Người dùng lần đầu</vt:lpstr>
      <vt:lpstr>Bắt đầu: Người dùng lần đầu (tiếp theo)</vt:lpstr>
      <vt:lpstr>Bắt đầu: Người dùng quen</vt:lpstr>
      <vt:lpstr>Bắt đầu: Xem bằng tiếng Tây Ban Nha</vt:lpstr>
      <vt:lpstr>Đặt lại mật khẩu</vt:lpstr>
      <vt:lpstr>Thêm học sinh</vt:lpstr>
      <vt:lpstr>Xóa học sinh</vt:lpstr>
      <vt:lpstr>Chọn học sinh</vt:lpstr>
      <vt:lpstr>Xem kết quả MCAS</vt:lpstr>
      <vt:lpstr>Xem lịch sử kiểm tra: MCAS</vt:lpstr>
      <vt:lpstr>Xem kết quả kiểm tra: MCAS</vt:lpstr>
      <vt:lpstr>Xem kết quả kiểm tra: Mức độ thành tích</vt:lpstr>
      <vt:lpstr>Xem kết quả kiểm tra: So sánh dữ liệu</vt:lpstr>
      <vt:lpstr>Xem kết quả kiểm tra: Sự phát triển của học sinh</vt:lpstr>
      <vt:lpstr>Xem kết quả kiểm tra: Danh mục báo cáo</vt:lpstr>
      <vt:lpstr>Xem kết quả chi tiết</vt:lpstr>
      <vt:lpstr>Xem kết quả chi tiết (tiếp tục)</vt:lpstr>
      <vt:lpstr>Xem kết quả MCAS-Alt</vt:lpstr>
      <vt:lpstr>Xem lịch sử kiểm tra: MCAS-Alt</vt:lpstr>
      <vt:lpstr>Xem kết quả kiểm tra: MCAS-Alt</vt:lpstr>
      <vt:lpstr>Xem kết quả kiểm tra MCAS-Alt: Mức độ thành tích</vt:lpstr>
      <vt:lpstr>Xem kết quả kiểm tra MCAS-Alt: Danh mục báo cáo</vt:lpstr>
      <vt:lpstr>Xem kết quả kiểm tra MCAS-Alt: Lĩnh vực chấm điểm</vt:lpstr>
      <vt:lpstr>Tài nguyên bổ 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Vietnamese</dc:title>
  <dc:creator>DESE</dc:creator>
  <cp:lastModifiedBy>Zou, Dong (EOE)</cp:lastModifiedBy>
  <cp:revision>33</cp:revision>
  <dcterms:created xsi:type="dcterms:W3CDTF">2019-12-16T17:05:55Z</dcterms:created>
  <dcterms:modified xsi:type="dcterms:W3CDTF">2026-07-15T20:19:11Z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