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785"/>
    <a:srgbClr val="1C5D8D"/>
    <a:srgbClr val="EE3524"/>
    <a:srgbClr val="0A3A6B"/>
    <a:srgbClr val="FFC107"/>
    <a:srgbClr val="5E7A75"/>
    <a:srgbClr val="002C67"/>
    <a:srgbClr val="30536F"/>
    <a:srgbClr val="103255"/>
    <a:srgbClr val="2B4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8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6/10/2026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6/10/2026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6/10/2026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6/10/2026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6/10/2026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6/10/2026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6/10/2026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6/10/2026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6/10/2026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6/10/2026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6/10/2026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6/10/2026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6/10/2026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mage of the Massachusetts Department of Elementary and Secondary Education logo. ">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1A4785"/>
                </a:solidFill>
                <a:effectLst/>
                <a:uLnTx/>
                <a:uFillTx/>
                <a:latin typeface="Aptos" panose="020B0004020202020204" pitchFamily="34" charset="0"/>
                <a:ea typeface="Open Sans Light" pitchFamily="2" charset="0"/>
                <a:cs typeface="Open Sans Light" pitchFamily="2" charset="0"/>
              </a:rPr>
              <a:t>Family Portal Help Guide</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dirty="0">
                <a:solidFill>
                  <a:schemeClr val="bg1"/>
                </a:solidFill>
                <a:latin typeface="Aptos" panose="020B0004020202020204" pitchFamily="34" charset="0"/>
              </a:rPr>
              <a:t>View your student’s MCAS test results on the MCAS Family Portal. Use this data to track your student’s performance from year to year. </a:t>
            </a:r>
          </a:p>
          <a:p>
            <a:pPr algn="ctr">
              <a:spcAft>
                <a:spcPts val="1200"/>
              </a:spcAft>
            </a:pPr>
            <a:r>
              <a:rPr lang="en-US" sz="2000" dirty="0">
                <a:solidFill>
                  <a:schemeClr val="bg1"/>
                </a:solidFill>
                <a:latin typeface="Aptos" panose="020B0004020202020204" pitchFamily="34" charset="0"/>
              </a:rPr>
              <a:t>Go to </a:t>
            </a:r>
            <a:r>
              <a:rPr lang="en-US" sz="20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https://mcasfamilyportal.emetric.net</a:t>
            </a:r>
            <a:r>
              <a:rPr lang="en-US" sz="2000" dirty="0">
                <a:solidFill>
                  <a:schemeClr val="bg1"/>
                </a:solidFill>
                <a:latin typeface="Aptos" panose="020B0004020202020204" pitchFamily="34" charset="0"/>
              </a:rPr>
              <a:t> to view the MCAS Family Portal on a desktop or mobile device.</a:t>
            </a:r>
            <a:endParaRPr lang="en-US" sz="2400" dirty="0">
              <a:solidFill>
                <a:schemeClr val="bg1"/>
              </a:solidFill>
              <a:latin typeface="Aptos" panose="020B0004020202020204" pitchFamily="34" charset="0"/>
            </a:endParaRPr>
          </a:p>
          <a:p>
            <a:pPr algn="ctr">
              <a:spcAft>
                <a:spcPts val="1200"/>
              </a:spcAft>
            </a:pPr>
            <a:r>
              <a:rPr lang="en-US" sz="2000" dirty="0">
                <a:solidFill>
                  <a:schemeClr val="bg1"/>
                </a:solidFill>
                <a:latin typeface="Aptos" panose="020B0004020202020204" pitchFamily="34" charset="0"/>
              </a:rPr>
              <a:t>Select a section below or scroll through this guide to learn more.</a:t>
            </a:r>
            <a:endParaRPr lang="en-US" sz="2000" dirty="0">
              <a:latin typeface="Aptos" panose="020B0004020202020204" pitchFamily="34" charset="0"/>
            </a:endParaRPr>
          </a:p>
        </p:txBody>
      </p:sp>
      <p:sp>
        <p:nvSpPr>
          <p:cNvPr id="14" name="TextBox 13" descr="Table of Contents">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p:spPr>
        <p:txBody>
          <a:bodyPr wrap="square" numCol="2" rtlCol="0">
            <a:spAutoFit/>
          </a:bodyPr>
          <a:lstStyle/>
          <a:p>
            <a:r>
              <a:rPr lang="en-US" sz="2400">
                <a:solidFill>
                  <a:srgbClr val="1A4785"/>
                </a:solidFill>
                <a:latin typeface="Aptos" panose="020B0004020202020204" pitchFamily="34" charset="0"/>
              </a:rPr>
              <a:t>Getting Started  			</a:t>
            </a:r>
          </a:p>
          <a:p>
            <a:pPr marL="800100" lvl="1" indent="-342900">
              <a:buFont typeface="Arial" panose="020B0604020202020204" pitchFamily="34" charset="0"/>
              <a:buChar char="•"/>
              <a:tabLst>
                <a:tab pos="461963" algn="l"/>
                <a:tab pos="4572000" algn="l"/>
              </a:tabLst>
            </a:pPr>
            <a:r>
              <a:rPr lang="en-US" sz="2400">
                <a:solidFill>
                  <a:srgbClr val="1A4785"/>
                </a:solidFill>
                <a:latin typeface="Aptos" panose="020B0004020202020204" pitchFamily="34" charset="0"/>
              </a:rPr>
              <a:t>Viewing in Spanish</a:t>
            </a:r>
          </a:p>
          <a:p>
            <a:pPr marL="800100" lvl="1" indent="-342900">
              <a:buFont typeface="Arial" panose="020B0604020202020204" pitchFamily="34" charset="0"/>
              <a:buChar char="•"/>
              <a:tabLst>
                <a:tab pos="461963" algn="l"/>
                <a:tab pos="4572000" algn="l"/>
              </a:tabLst>
            </a:pPr>
            <a:r>
              <a:rPr lang="en-US" sz="2400">
                <a:solidFill>
                  <a:srgbClr val="1A4785"/>
                </a:solidFill>
                <a:latin typeface="Aptos" panose="020B0004020202020204" pitchFamily="34" charset="0"/>
              </a:rPr>
              <a:t>Resetting your Password	</a:t>
            </a:r>
          </a:p>
          <a:p>
            <a:pPr marL="800100" lvl="1" indent="-342900">
              <a:buFont typeface="Arial" panose="020B0604020202020204" pitchFamily="34" charset="0"/>
              <a:buChar char="•"/>
              <a:tabLst>
                <a:tab pos="461963" algn="l"/>
                <a:tab pos="4572000" algn="l"/>
              </a:tabLst>
            </a:pPr>
            <a:r>
              <a:rPr lang="en-US" sz="2400">
                <a:solidFill>
                  <a:srgbClr val="1A4785"/>
                </a:solidFill>
                <a:latin typeface="Aptos" panose="020B0004020202020204" pitchFamily="34" charset="0"/>
              </a:rPr>
              <a:t>Adding Students	</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Removing Students</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Selecting a Student</a:t>
            </a:r>
          </a:p>
          <a:p>
            <a:pPr>
              <a:tabLst>
                <a:tab pos="461963" algn="l"/>
              </a:tabLst>
            </a:pPr>
            <a:r>
              <a:rPr lang="en-US" sz="2400">
                <a:solidFill>
                  <a:srgbClr val="1A4785"/>
                </a:solidFill>
                <a:latin typeface="Aptos" panose="020B0004020202020204" pitchFamily="34" charset="0"/>
              </a:rPr>
              <a:t>Viewing MCAS Results</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Viewing Test History</a:t>
            </a:r>
          </a:p>
          <a:p>
            <a:pPr marL="800100" lvl="1" indent="-342900">
              <a:buFont typeface="Arial" panose="020B0604020202020204" pitchFamily="34" charset="0"/>
              <a:buChar char="•"/>
              <a:tabLst>
                <a:tab pos="461963" algn="l"/>
              </a:tabLst>
            </a:pPr>
            <a:endParaRPr lang="en-US" sz="2400">
              <a:solidFill>
                <a:srgbClr val="1A4785"/>
              </a:solidFill>
              <a:latin typeface="Aptos" panose="020B0004020202020204" pitchFamily="34" charset="0"/>
            </a:endParaRP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Viewing Test Results</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Viewing Detailed Results</a:t>
            </a:r>
          </a:p>
          <a:p>
            <a:pPr>
              <a:tabLst>
                <a:tab pos="461963" algn="l"/>
              </a:tabLst>
            </a:pPr>
            <a:r>
              <a:rPr lang="en-US" sz="2400">
                <a:solidFill>
                  <a:srgbClr val="1A4785"/>
                </a:solidFill>
                <a:latin typeface="Aptos" panose="020B0004020202020204" pitchFamily="34" charset="0"/>
              </a:rPr>
              <a:t>Viewing MCAS-Alt Results</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Viewing Test History</a:t>
            </a:r>
          </a:p>
          <a:p>
            <a:pPr marL="800100" lvl="1" indent="-342900">
              <a:buFont typeface="Arial" panose="020B0604020202020204" pitchFamily="34" charset="0"/>
              <a:buChar char="•"/>
              <a:tabLst>
                <a:tab pos="461963" algn="l"/>
              </a:tabLst>
            </a:pPr>
            <a:r>
              <a:rPr lang="en-US" sz="2400">
                <a:solidFill>
                  <a:srgbClr val="1A4785"/>
                </a:solidFill>
                <a:latin typeface="Aptos" panose="020B0004020202020204" pitchFamily="34" charset="0"/>
              </a:rPr>
              <a:t>Viewing Test Results</a:t>
            </a:r>
          </a:p>
          <a:p>
            <a:pPr>
              <a:tabLst>
                <a:tab pos="461963" algn="l"/>
              </a:tabLst>
            </a:pPr>
            <a:r>
              <a:rPr lang="en-US" sz="2400">
                <a:solidFill>
                  <a:srgbClr val="1A4785"/>
                </a:solidFill>
                <a:latin typeface="Aptos" panose="020B0004020202020204" pitchFamily="34" charset="0"/>
              </a:rPr>
              <a:t>Additional Resources</a:t>
            </a:r>
          </a:p>
        </p:txBody>
      </p:sp>
      <p:sp>
        <p:nvSpPr>
          <p:cNvPr id="2" name="TextBox 1" descr="Hyperlink to Getting Started">
            <a:hlinkClick r:id="rId5" action="ppaction://hlinksldjump"/>
            <a:extLst>
              <a:ext uri="{FF2B5EF4-FFF2-40B4-BE49-F238E27FC236}">
                <a16:creationId xmlns:a16="http://schemas.microsoft.com/office/drawing/2014/main" id="{22103DDA-2406-2D06-FFC2-FEBAFC1F45FB}"/>
              </a:ext>
            </a:extLst>
          </p:cNvPr>
          <p:cNvSpPr txBox="1"/>
          <p:nvPr/>
        </p:nvSpPr>
        <p:spPr>
          <a:xfrm>
            <a:off x="1037294" y="3617009"/>
            <a:ext cx="2271850" cy="369332"/>
          </a:xfrm>
          <a:prstGeom prst="rect">
            <a:avLst/>
          </a:prstGeom>
          <a:noFill/>
        </p:spPr>
        <p:txBody>
          <a:bodyPr wrap="square" rtlCol="0">
            <a:spAutoFit/>
          </a:bodyPr>
          <a:lstStyle/>
          <a:p>
            <a:r>
              <a:rPr lang="en-US"/>
              <a:t> </a:t>
            </a:r>
          </a:p>
        </p:txBody>
      </p:sp>
      <p:sp>
        <p:nvSpPr>
          <p:cNvPr id="12" name="TextBox 11" descr="Hyperlink to Viewing in Spanish">
            <a:hlinkClick r:id="rId6" action="ppaction://hlinksldjump"/>
            <a:extLst>
              <a:ext uri="{FF2B5EF4-FFF2-40B4-BE49-F238E27FC236}">
                <a16:creationId xmlns:a16="http://schemas.microsoft.com/office/drawing/2014/main" id="{371BCB63-0A4D-458B-142D-2EC5310750C4}"/>
              </a:ext>
            </a:extLst>
          </p:cNvPr>
          <p:cNvSpPr txBox="1"/>
          <p:nvPr/>
        </p:nvSpPr>
        <p:spPr>
          <a:xfrm>
            <a:off x="1849328" y="3982118"/>
            <a:ext cx="2658881" cy="369332"/>
          </a:xfrm>
          <a:prstGeom prst="rect">
            <a:avLst/>
          </a:prstGeom>
          <a:noFill/>
        </p:spPr>
        <p:txBody>
          <a:bodyPr wrap="square" rtlCol="0">
            <a:spAutoFit/>
          </a:bodyPr>
          <a:lstStyle/>
          <a:p>
            <a:endParaRPr lang="en-US"/>
          </a:p>
        </p:txBody>
      </p:sp>
      <p:sp>
        <p:nvSpPr>
          <p:cNvPr id="3" name="TextBox 2" descr="Hyperlink to Resetting your Password">
            <a:hlinkClick r:id="rId7" action="ppaction://hlinksldjump"/>
            <a:extLst>
              <a:ext uri="{FF2B5EF4-FFF2-40B4-BE49-F238E27FC236}">
                <a16:creationId xmlns:a16="http://schemas.microsoft.com/office/drawing/2014/main" id="{A3C4266B-9254-5F79-9ECC-86CD487204D8}"/>
              </a:ext>
            </a:extLst>
          </p:cNvPr>
          <p:cNvSpPr txBox="1"/>
          <p:nvPr/>
        </p:nvSpPr>
        <p:spPr>
          <a:xfrm>
            <a:off x="1835024" y="4367744"/>
            <a:ext cx="3835953" cy="369332"/>
          </a:xfrm>
          <a:prstGeom prst="rect">
            <a:avLst/>
          </a:prstGeom>
          <a:noFill/>
        </p:spPr>
        <p:txBody>
          <a:bodyPr wrap="square" rtlCol="0">
            <a:spAutoFit/>
          </a:bodyPr>
          <a:lstStyle/>
          <a:p>
            <a:endParaRPr lang="en-US"/>
          </a:p>
        </p:txBody>
      </p:sp>
      <p:sp>
        <p:nvSpPr>
          <p:cNvPr id="9" name="TextBox 8" descr="Hyperlink to Selecting a Student">
            <a:hlinkClick r:id="rId8" action="ppaction://hlinksldjump"/>
            <a:extLst>
              <a:ext uri="{FF2B5EF4-FFF2-40B4-BE49-F238E27FC236}">
                <a16:creationId xmlns:a16="http://schemas.microsoft.com/office/drawing/2014/main" id="{9E25B977-D9C1-8F1B-F2FC-32F4E07485B0}"/>
              </a:ext>
            </a:extLst>
          </p:cNvPr>
          <p:cNvSpPr txBox="1"/>
          <p:nvPr/>
        </p:nvSpPr>
        <p:spPr>
          <a:xfrm>
            <a:off x="1849328" y="5447198"/>
            <a:ext cx="2658881" cy="369332"/>
          </a:xfrm>
          <a:prstGeom prst="rect">
            <a:avLst/>
          </a:prstGeom>
          <a:noFill/>
        </p:spPr>
        <p:txBody>
          <a:bodyPr wrap="square" rtlCol="0">
            <a:spAutoFit/>
          </a:bodyPr>
          <a:lstStyle/>
          <a:p>
            <a:endParaRPr lang="en-US"/>
          </a:p>
        </p:txBody>
      </p:sp>
      <p:sp>
        <p:nvSpPr>
          <p:cNvPr id="53" name="TextBox 52" descr="Hyperlink to Test History View">
            <a:hlinkClick r:id="rId9" action="ppaction://hlinksldjump"/>
            <a:extLst>
              <a:ext uri="{FF2B5EF4-FFF2-40B4-BE49-F238E27FC236}">
                <a16:creationId xmlns:a16="http://schemas.microsoft.com/office/drawing/2014/main" id="{F8246FC7-CC91-0EA7-F87C-B43AAE813FB8}"/>
              </a:ext>
            </a:extLst>
          </p:cNvPr>
          <p:cNvSpPr txBox="1"/>
          <p:nvPr/>
        </p:nvSpPr>
        <p:spPr>
          <a:xfrm>
            <a:off x="1808101" y="6229615"/>
            <a:ext cx="2832226" cy="369332"/>
          </a:xfrm>
          <a:prstGeom prst="rect">
            <a:avLst/>
          </a:prstGeom>
          <a:noFill/>
        </p:spPr>
        <p:txBody>
          <a:bodyPr wrap="square" rtlCol="0">
            <a:spAutoFit/>
          </a:bodyPr>
          <a:lstStyle/>
          <a:p>
            <a:endParaRPr lang="en-US"/>
          </a:p>
        </p:txBody>
      </p:sp>
      <p:sp>
        <p:nvSpPr>
          <p:cNvPr id="54" name="TextBox 53" descr="Hyperlink to Test Results">
            <a:hlinkClick r:id="rId10" action="ppaction://hlinksldjump"/>
            <a:extLst>
              <a:ext uri="{FF2B5EF4-FFF2-40B4-BE49-F238E27FC236}">
                <a16:creationId xmlns:a16="http://schemas.microsoft.com/office/drawing/2014/main" id="{CFAC02C9-18B3-4C44-9920-701B8D73C56A}"/>
              </a:ext>
            </a:extLst>
          </p:cNvPr>
          <p:cNvSpPr txBox="1"/>
          <p:nvPr/>
        </p:nvSpPr>
        <p:spPr>
          <a:xfrm>
            <a:off x="6547949" y="4024502"/>
            <a:ext cx="3264338" cy="369332"/>
          </a:xfrm>
          <a:prstGeom prst="rect">
            <a:avLst/>
          </a:prstGeom>
          <a:noFill/>
        </p:spPr>
        <p:txBody>
          <a:bodyPr wrap="square" rtlCol="0">
            <a:spAutoFit/>
          </a:bodyPr>
          <a:lstStyle/>
          <a:p>
            <a:endParaRPr lang="en-US"/>
          </a:p>
        </p:txBody>
      </p:sp>
      <p:sp>
        <p:nvSpPr>
          <p:cNvPr id="13" name="TextBox 12" descr="Hyperlink to Test Results">
            <a:hlinkClick r:id="rId11" action="ppaction://hlinksldjump"/>
            <a:extLst>
              <a:ext uri="{FF2B5EF4-FFF2-40B4-BE49-F238E27FC236}">
                <a16:creationId xmlns:a16="http://schemas.microsoft.com/office/drawing/2014/main" id="{4C3CF068-0E2B-C5D9-AAB4-B8697E11BD7C}"/>
              </a:ext>
            </a:extLst>
          </p:cNvPr>
          <p:cNvSpPr txBox="1"/>
          <p:nvPr/>
        </p:nvSpPr>
        <p:spPr>
          <a:xfrm>
            <a:off x="6895778" y="4351450"/>
            <a:ext cx="3461197" cy="369332"/>
          </a:xfrm>
          <a:prstGeom prst="rect">
            <a:avLst/>
          </a:prstGeom>
          <a:noFill/>
        </p:spPr>
        <p:txBody>
          <a:bodyPr wrap="square" rtlCol="0">
            <a:spAutoFit/>
          </a:bodyPr>
          <a:lstStyle/>
          <a:p>
            <a:endParaRPr lang="en-US"/>
          </a:p>
        </p:txBody>
      </p:sp>
      <p:sp>
        <p:nvSpPr>
          <p:cNvPr id="16" name="TextBox 15" descr="Hyperlink to Test Results">
            <a:hlinkClick r:id="rId12" action="ppaction://hlinksldjump"/>
            <a:extLst>
              <a:ext uri="{FF2B5EF4-FFF2-40B4-BE49-F238E27FC236}">
                <a16:creationId xmlns:a16="http://schemas.microsoft.com/office/drawing/2014/main" id="{761EFF14-754F-D750-6647-9F24AB42CE99}"/>
              </a:ext>
            </a:extLst>
          </p:cNvPr>
          <p:cNvSpPr txBox="1"/>
          <p:nvPr/>
        </p:nvSpPr>
        <p:spPr>
          <a:xfrm>
            <a:off x="5977289" y="4743328"/>
            <a:ext cx="3735274" cy="369332"/>
          </a:xfrm>
          <a:prstGeom prst="rect">
            <a:avLst/>
          </a:prstGeom>
          <a:noFill/>
        </p:spPr>
        <p:txBody>
          <a:bodyPr wrap="square" rtlCol="0">
            <a:spAutoFit/>
          </a:bodyPr>
          <a:lstStyle/>
          <a:p>
            <a:endParaRPr lang="en-US"/>
          </a:p>
        </p:txBody>
      </p:sp>
      <p:sp>
        <p:nvSpPr>
          <p:cNvPr id="17" name="TextBox 16" descr="Hyperlink to Test History View">
            <a:hlinkClick r:id="rId13" action="ppaction://hlinksldjump"/>
            <a:extLst>
              <a:ext uri="{FF2B5EF4-FFF2-40B4-BE49-F238E27FC236}">
                <a16:creationId xmlns:a16="http://schemas.microsoft.com/office/drawing/2014/main" id="{99ABD5A8-F8C2-4F63-4997-30A21A5B1AF9}"/>
              </a:ext>
            </a:extLst>
          </p:cNvPr>
          <p:cNvSpPr txBox="1"/>
          <p:nvPr/>
        </p:nvSpPr>
        <p:spPr>
          <a:xfrm>
            <a:off x="6547949" y="5112660"/>
            <a:ext cx="3342148" cy="369332"/>
          </a:xfrm>
          <a:prstGeom prst="rect">
            <a:avLst/>
          </a:prstGeom>
          <a:noFill/>
        </p:spPr>
        <p:txBody>
          <a:bodyPr wrap="square" rtlCol="0">
            <a:spAutoFit/>
          </a:bodyPr>
          <a:lstStyle/>
          <a:p>
            <a:endParaRPr lang="en-US"/>
          </a:p>
        </p:txBody>
      </p:sp>
      <p:sp>
        <p:nvSpPr>
          <p:cNvPr id="15" name="TextBox 14" descr="Hyperlink to Test Results">
            <a:hlinkClick r:id="rId14" action="ppaction://hlinksldjump"/>
            <a:extLst>
              <a:ext uri="{FF2B5EF4-FFF2-40B4-BE49-F238E27FC236}">
                <a16:creationId xmlns:a16="http://schemas.microsoft.com/office/drawing/2014/main" id="{A304E2D5-78F2-EEFC-6044-29B5124CFAD3}"/>
              </a:ext>
            </a:extLst>
          </p:cNvPr>
          <p:cNvSpPr txBox="1"/>
          <p:nvPr/>
        </p:nvSpPr>
        <p:spPr>
          <a:xfrm>
            <a:off x="6547949" y="5498912"/>
            <a:ext cx="3164614" cy="369332"/>
          </a:xfrm>
          <a:prstGeom prst="rect">
            <a:avLst/>
          </a:prstGeom>
          <a:noFill/>
        </p:spPr>
        <p:txBody>
          <a:bodyPr wrap="square" rtlCol="0">
            <a:spAutoFit/>
          </a:bodyPr>
          <a:lstStyle/>
          <a:p>
            <a:endParaRPr lang="en-US"/>
          </a:p>
        </p:txBody>
      </p:sp>
      <p:sp>
        <p:nvSpPr>
          <p:cNvPr id="55" name="TextBox 54" descr="Hyperlink to Additional Resources and support">
            <a:hlinkClick r:id="rId15" action="ppaction://hlinksldjump"/>
            <a:extLst>
              <a:ext uri="{FF2B5EF4-FFF2-40B4-BE49-F238E27FC236}">
                <a16:creationId xmlns:a16="http://schemas.microsoft.com/office/drawing/2014/main" id="{E53F948C-BAC9-78D8-42A4-F10CDFD1721F}"/>
              </a:ext>
            </a:extLst>
          </p:cNvPr>
          <p:cNvSpPr txBox="1"/>
          <p:nvPr/>
        </p:nvSpPr>
        <p:spPr>
          <a:xfrm>
            <a:off x="6076277" y="5869560"/>
            <a:ext cx="3480646" cy="369332"/>
          </a:xfrm>
          <a:prstGeom prst="rect">
            <a:avLst/>
          </a:prstGeom>
          <a:noFill/>
        </p:spPr>
        <p:txBody>
          <a:bodyPr wrap="square" rtlCol="0">
            <a:spAutoFit/>
          </a:bodyPr>
          <a:lstStyle/>
          <a:p>
            <a:endParaRPr lang="en-US"/>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en-US" sz="6600">
                <a:solidFill>
                  <a:srgbClr val="1A4785"/>
                </a:solidFill>
                <a:latin typeface="Aptos" panose="020B0004020202020204" pitchFamily="34" charset="0"/>
                <a:ea typeface="Open Sans Light" pitchFamily="2" charset="0"/>
                <a:cs typeface="Open Sans Light" pitchFamily="2" charset="0"/>
              </a:rPr>
              <a:t>Viewing MCAS Results</a:t>
            </a:r>
            <a:endParaRPr lang="en-US" sz="540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History: MCAS</a:t>
            </a:r>
            <a:endParaRPr lang="en-US"/>
          </a:p>
        </p:txBody>
      </p:sp>
      <p:pic>
        <p:nvPicPr>
          <p:cNvPr id="7" name="Picture 6" descr="A screenshot of a demo student's test history for the school year selected.">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ptos" panose="020B0004020202020204" pitchFamily="34" charset="0"/>
              </a:rPr>
              <a:t>The </a:t>
            </a:r>
            <a:r>
              <a:rPr lang="en-US" b="1">
                <a:solidFill>
                  <a:schemeClr val="bg1"/>
                </a:solidFill>
                <a:latin typeface="Aptos" panose="020B0004020202020204" pitchFamily="34" charset="0"/>
              </a:rPr>
              <a:t>Test History </a:t>
            </a:r>
            <a:r>
              <a:rPr lang="en-US">
                <a:solidFill>
                  <a:schemeClr val="bg1"/>
                </a:solidFill>
                <a:latin typeface="Aptos" panose="020B0004020202020204" pitchFamily="34" charset="0"/>
              </a:rPr>
              <a:t>page gives an overview of a student’s results for that school year. </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To navigate between students, select the </a:t>
            </a:r>
            <a:r>
              <a:rPr lang="en-US" b="1">
                <a:solidFill>
                  <a:schemeClr val="bg1"/>
                </a:solidFill>
                <a:latin typeface="Aptos" panose="020B0004020202020204" pitchFamily="34" charset="0"/>
              </a:rPr>
              <a:t>Switch Student </a:t>
            </a:r>
            <a:r>
              <a:rPr lang="en-US">
                <a:solidFill>
                  <a:schemeClr val="bg1"/>
                </a:solidFill>
                <a:latin typeface="Aptos" panose="020B0004020202020204" pitchFamily="34" charset="0"/>
              </a:rPr>
              <a:t>Button.</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Use the </a:t>
            </a:r>
            <a:r>
              <a:rPr lang="en-US" b="1">
                <a:solidFill>
                  <a:schemeClr val="bg1"/>
                </a:solidFill>
                <a:latin typeface="Aptos" panose="020B0004020202020204" pitchFamily="34" charset="0"/>
              </a:rPr>
              <a:t>School Year </a:t>
            </a:r>
            <a:r>
              <a:rPr lang="en-US">
                <a:solidFill>
                  <a:schemeClr val="bg1"/>
                </a:solidFill>
                <a:latin typeface="Aptos" panose="020B0004020202020204" pitchFamily="34" charset="0"/>
              </a:rPr>
              <a:t>drop-down menu to see data from previous years, if available.</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For more detailed  information, select a test.</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MCAS</a:t>
            </a:r>
            <a:endParaRPr lang="en-US"/>
          </a:p>
        </p:txBody>
      </p:sp>
      <p:pic>
        <p:nvPicPr>
          <p:cNvPr id="9" name="Picture 8" descr="A screenshot of the test results view for the student demo selected. In this screenshot the results shown are for English Language Arts.">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The </a:t>
            </a:r>
            <a:r>
              <a:rPr lang="en-US" b="1">
                <a:solidFill>
                  <a:schemeClr val="bg1"/>
                </a:solidFill>
                <a:latin typeface="Aptos" panose="020B0004020202020204" pitchFamily="34" charset="0"/>
              </a:rPr>
              <a:t>Test Results </a:t>
            </a:r>
            <a:r>
              <a:rPr lang="en-US">
                <a:solidFill>
                  <a:schemeClr val="bg1"/>
                </a:solidFill>
                <a:latin typeface="Aptos" panose="020B0004020202020204" pitchFamily="34" charset="0"/>
              </a:rPr>
              <a:t>tab shows your student’s achievement level and score. Scroll through the report for more information about your student’s performance.</a:t>
            </a:r>
            <a:endParaRPr lang="en-US">
              <a:latin typeface="Aptos" panose="020B00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Achievement Level</a:t>
            </a:r>
            <a:endParaRPr lang="en-US"/>
          </a:p>
        </p:txBody>
      </p:sp>
      <p:pic>
        <p:nvPicPr>
          <p:cNvPr id="2" name="Picture 1" descr="A screenshot of the test results view for the demo student selected, showing their scale score, achievement level and descriptors.">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Here you can see your student’s score and achievement level, which show you how well they did on the test. </a:t>
            </a:r>
            <a:r>
              <a:rPr lang="en-US">
                <a:latin typeface="Aptos" panose="020B0004020202020204" pitchFamily="34" charset="0"/>
              </a:rPr>
              <a:t>In this example, the student’s score was 524, which is in the Meeting Expectations level.</a:t>
            </a:r>
            <a:endParaRPr lang="en-US">
              <a:solidFill>
                <a:schemeClr val="bg1"/>
              </a:solidFill>
              <a:latin typeface="Aptos" panose="020B0004020202020204" pitchFamily="34" charset="0"/>
            </a:endParaRPr>
          </a:p>
        </p:txBody>
      </p:sp>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ptos" panose="020B0004020202020204" pitchFamily="34" charset="0"/>
              </a:rPr>
              <a:t>Print pages from the MCAS Family Portal directly from your browser.</a:t>
            </a: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Data Comparison</a:t>
            </a:r>
            <a:endParaRPr lang="en-US"/>
          </a:p>
        </p:txBody>
      </p:sp>
      <p:pic>
        <p:nvPicPr>
          <p:cNvPr id="7" name="Picture 6" descr="A screenshot of the test results view for the demo student selected, showing their performance for the last two years and their performance compared to students in their school, district, and state.">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Scroll down to see how your student scored compared to students in their school, district, and state. </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a:rPr>
              <a:t>View your student’s scores on the test for the previous two years (if available).</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Student Growth</a:t>
            </a:r>
            <a:endParaRPr lang="en-US"/>
          </a:p>
        </p:txBody>
      </p:sp>
      <p:pic>
        <p:nvPicPr>
          <p:cNvPr id="13" name="Picture 12" descr="A screenshot of the test results view for the student demo selected, showing their growth percentile as compared to other students in their school, district, and state.">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View your student’s growth compared to the growth of other students in the school, district, and state.</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Reporting Category </a:t>
            </a:r>
            <a:endParaRPr lang="en-US"/>
          </a:p>
        </p:txBody>
      </p:sp>
      <p:pic>
        <p:nvPicPr>
          <p:cNvPr id="7" name="Picture 6" descr="A screenshot of the test results view for the demo student selected, showing their performance by reporting category.">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See how your student performed on specific reporting categories, or areas of learning within a subject.</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Compare the percentage of points your student earned with the percentage of points other students in their school, district, and state earned.</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Detailed Results</a:t>
            </a:r>
            <a:endParaRPr lang="en-US"/>
          </a:p>
        </p:txBody>
      </p:sp>
      <p:pic>
        <p:nvPicPr>
          <p:cNvPr id="8" name="Picture 7" descr="A screenshot of detailed test results that includes the points earned out of points possible for each question.">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The </a:t>
            </a:r>
            <a:r>
              <a:rPr lang="en-US" b="1">
                <a:solidFill>
                  <a:schemeClr val="bg1"/>
                </a:solidFill>
                <a:latin typeface="Aptos" panose="020B0004020202020204" pitchFamily="34" charset="0"/>
              </a:rPr>
              <a:t>Detailed Results </a:t>
            </a:r>
            <a:r>
              <a:rPr lang="en-US">
                <a:solidFill>
                  <a:schemeClr val="bg1"/>
                </a:solidFill>
                <a:latin typeface="Aptos" panose="020B0004020202020204" pitchFamily="34" charset="0"/>
              </a:rPr>
              <a:t>tab gives you more information about your student’s performance. </a:t>
            </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It shows how your student did on each question in the test. It lists the reporting category (or area of learning), the points your student earned, and the total points possible. </a:t>
            </a:r>
            <a:endParaRPr lang="en-US" b="1">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Detailed Results (continued)</a:t>
            </a:r>
            <a:endParaRPr lang="en-US"/>
          </a:p>
        </p:txBody>
      </p:sp>
      <p:pic>
        <p:nvPicPr>
          <p:cNvPr id="19" name="Picture 18" descr="A screenshot of the detailed results legend.">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Hover over the circle at the bottom of the </a:t>
            </a:r>
            <a:r>
              <a:rPr lang="en-US" b="1">
                <a:solidFill>
                  <a:schemeClr val="bg1"/>
                </a:solidFill>
                <a:latin typeface="Aptos" panose="020B0004020202020204" pitchFamily="34" charset="0"/>
              </a:rPr>
              <a:t>Detailed Results </a:t>
            </a:r>
            <a:r>
              <a:rPr lang="en-US">
                <a:solidFill>
                  <a:schemeClr val="bg1"/>
                </a:solidFill>
                <a:latin typeface="Aptos" panose="020B0004020202020204" pitchFamily="34" charset="0"/>
              </a:rPr>
              <a:t>tab to understand the abbreviations that you may see on your student’s report.</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US" sz="6600">
                <a:solidFill>
                  <a:srgbClr val="1A4785"/>
                </a:solidFill>
                <a:latin typeface="Aptos" panose="020B0004020202020204" pitchFamily="34" charset="0"/>
                <a:ea typeface="Open Sans Light" pitchFamily="2" charset="0"/>
                <a:cs typeface="Open Sans Light" pitchFamily="2" charset="0"/>
              </a:rPr>
              <a:t>Viewing MCAS-Alt Results</a:t>
            </a:r>
            <a:endParaRPr lang="en-US" sz="540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Getting Started: First-Time Users</a:t>
            </a:r>
            <a:endParaRPr lang="en-US"/>
          </a:p>
        </p:txBody>
      </p:sp>
      <p:pic>
        <p:nvPicPr>
          <p:cNvPr id="10" name="Picture 9" descr="A screenshot of the MCAS Family Portal homepage, where first time users can register and log in to the portal using their students registration code and date of birth.">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dirty="0">
                <a:latin typeface="Aptos" panose="020B0004020202020204" pitchFamily="34" charset="0"/>
              </a:rPr>
              <a:t>Enter your student’s </a:t>
            </a:r>
            <a:r>
              <a:rPr lang="en-US" b="1" dirty="0">
                <a:latin typeface="Aptos" panose="020B0004020202020204" pitchFamily="34" charset="0"/>
              </a:rPr>
              <a:t>registration code </a:t>
            </a:r>
            <a:r>
              <a:rPr lang="en-US" dirty="0">
                <a:latin typeface="Aptos" panose="020B0004020202020204" pitchFamily="34" charset="0"/>
              </a:rPr>
              <a:t>(found in the letter from your district) and </a:t>
            </a:r>
            <a:r>
              <a:rPr lang="en-US" b="1" dirty="0">
                <a:latin typeface="Aptos" panose="020B0004020202020204" pitchFamily="34" charset="0"/>
              </a:rPr>
              <a:t>date of birth</a:t>
            </a:r>
            <a:r>
              <a:rPr lang="en-US" dirty="0">
                <a:latin typeface="Aptos" panose="020B0004020202020204" pitchFamily="34" charset="0"/>
              </a:rPr>
              <a:t>. Then click </a:t>
            </a:r>
            <a:r>
              <a:rPr lang="en-US" b="1" dirty="0">
                <a:latin typeface="Aptos" panose="020B0004020202020204" pitchFamily="34" charset="0"/>
              </a:rPr>
              <a:t>Go.</a:t>
            </a:r>
            <a:endParaRPr lang="en-US" b="1" dirty="0">
              <a:solidFill>
                <a:schemeClr val="bg1"/>
              </a:solidFill>
              <a:latin typeface="Aptos" panose="020B00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latin typeface="Aptos" panose="020B0004020202020204" pitchFamily="34" charset="0"/>
              </a:rPr>
              <a:t>If you don’t know your student’s registration code, click </a:t>
            </a:r>
            <a:r>
              <a:rPr lang="en-US" b="1" dirty="0">
                <a:solidFill>
                  <a:schemeClr val="bg1"/>
                </a:solidFill>
                <a:latin typeface="Aptos" panose="020B0004020202020204" pitchFamily="34" charset="0"/>
              </a:rPr>
              <a:t>Where is my registration code? </a:t>
            </a:r>
            <a:r>
              <a:rPr lang="en-US" dirty="0">
                <a:solidFill>
                  <a:schemeClr val="bg1"/>
                </a:solidFill>
                <a:latin typeface="Aptos" panose="020B0004020202020204" pitchFamily="34" charset="0"/>
              </a:rPr>
              <a:t>for help</a:t>
            </a:r>
            <a:r>
              <a:rPr lang="en-US" dirty="0">
                <a:solidFill>
                  <a:schemeClr val="bg1"/>
                </a:solidFill>
                <a:latin typeface="+mj-lt"/>
              </a:rPr>
              <a:t>. </a:t>
            </a:r>
          </a:p>
          <a:p>
            <a:pPr algn="ctr"/>
            <a:endParaRPr lang="en-US" dirty="0">
              <a:solidFill>
                <a:schemeClr val="bg1"/>
              </a:solidFill>
              <a:latin typeface="+mj-lt"/>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History: MCAS-Alt</a:t>
            </a:r>
            <a:endParaRPr lang="en-US"/>
          </a:p>
        </p:txBody>
      </p:sp>
      <p:pic>
        <p:nvPicPr>
          <p:cNvPr id="7" name="Picture 6" descr="A screenshot of a demo student's MCAS Alt test history for the school year selected.">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ptos" panose="020B0004020202020204" pitchFamily="34" charset="0"/>
              </a:rPr>
              <a:t>The </a:t>
            </a:r>
            <a:r>
              <a:rPr lang="en-US" b="1">
                <a:solidFill>
                  <a:schemeClr val="bg1"/>
                </a:solidFill>
                <a:latin typeface="Aptos" panose="020B0004020202020204" pitchFamily="34" charset="0"/>
              </a:rPr>
              <a:t>Test History </a:t>
            </a:r>
            <a:r>
              <a:rPr lang="en-US">
                <a:solidFill>
                  <a:schemeClr val="bg1"/>
                </a:solidFill>
                <a:latin typeface="Aptos" panose="020B0004020202020204" pitchFamily="34" charset="0"/>
              </a:rPr>
              <a:t>page gives an overview of a student’s results for that school year. </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To navigate between students, select the </a:t>
            </a:r>
            <a:r>
              <a:rPr lang="en-US" b="1">
                <a:solidFill>
                  <a:schemeClr val="bg1"/>
                </a:solidFill>
                <a:latin typeface="Aptos" panose="020B0004020202020204" pitchFamily="34" charset="0"/>
              </a:rPr>
              <a:t>Switch Student </a:t>
            </a:r>
            <a:r>
              <a:rPr lang="en-US">
                <a:solidFill>
                  <a:schemeClr val="bg1"/>
                </a:solidFill>
                <a:latin typeface="Aptos" panose="020B0004020202020204" pitchFamily="34" charset="0"/>
              </a:rPr>
              <a:t>Button.</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Use the </a:t>
            </a:r>
            <a:r>
              <a:rPr lang="en-US" b="1">
                <a:solidFill>
                  <a:schemeClr val="bg1"/>
                </a:solidFill>
                <a:latin typeface="Aptos" panose="020B0004020202020204" pitchFamily="34" charset="0"/>
              </a:rPr>
              <a:t>School Year </a:t>
            </a:r>
            <a:r>
              <a:rPr lang="en-US">
                <a:solidFill>
                  <a:schemeClr val="bg1"/>
                </a:solidFill>
                <a:latin typeface="Aptos" panose="020B0004020202020204" pitchFamily="34" charset="0"/>
              </a:rPr>
              <a:t>drop-down menu to see data from previous years, if available.</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For more detailed  information, select a test.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Test Results: MCAS-Alt</a:t>
            </a:r>
            <a:endParaRPr lang="en-US"/>
          </a:p>
        </p:txBody>
      </p:sp>
      <p:pic>
        <p:nvPicPr>
          <p:cNvPr id="3" name="Picture 2" descr="A screenshot of the test results view for the demo student selected.">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The </a:t>
            </a:r>
            <a:r>
              <a:rPr lang="en-US" b="1">
                <a:solidFill>
                  <a:schemeClr val="bg1"/>
                </a:solidFill>
                <a:latin typeface="Aptos" panose="020B0004020202020204" pitchFamily="34" charset="0"/>
              </a:rPr>
              <a:t>Test Results </a:t>
            </a:r>
            <a:r>
              <a:rPr lang="en-US">
                <a:solidFill>
                  <a:schemeClr val="bg1"/>
                </a:solidFill>
                <a:latin typeface="Aptos" panose="020B0004020202020204" pitchFamily="34" charset="0"/>
              </a:rPr>
              <a:t>tab shows your student’s achievement level. Scroll through the report for more information about your student’s performance.</a:t>
            </a:r>
            <a:endParaRPr lang="en-US">
              <a:latin typeface="Aptos" panose="020B00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9" y="149294"/>
            <a:ext cx="11972812" cy="10993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MCAS-Alt Test Results: Achievement Level</a:t>
            </a:r>
            <a:endParaRPr lang="en-US"/>
          </a:p>
        </p:txBody>
      </p:sp>
      <p:pic>
        <p:nvPicPr>
          <p:cNvPr id="7" name="Picture 6" descr="A screenshot of the test results view for the demo student selected, showing their achievement level and descriptors.">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Here you can see your student’s achievement level, which shows you how well they did on the test. </a:t>
            </a:r>
            <a:r>
              <a:rPr lang="en-US">
                <a:latin typeface="Aptos" panose="020B0004020202020204" pitchFamily="34" charset="0"/>
              </a:rPr>
              <a:t>In this example, the student’s achievement level is Progressing.</a:t>
            </a:r>
            <a:endParaRPr lang="en-US">
              <a:solidFill>
                <a:schemeClr val="bg1"/>
              </a:solidFill>
              <a:latin typeface="Aptos" panose="020B0004020202020204" pitchFamily="34" charset="0"/>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ptos" panose="020B0004020202020204" pitchFamily="34" charset="0"/>
              </a:rPr>
              <a:t>Print pages from the MCAS Family Portal directly from your browser.</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MCAS-Alt Test Results: Reporting Category</a:t>
            </a:r>
            <a:endParaRPr lang="en-US"/>
          </a:p>
        </p:txBody>
      </p:sp>
      <p:pic>
        <p:nvPicPr>
          <p:cNvPr id="7" name="Picture 6" descr="A screenshot of the test results view for the demo student selected, showing their performance by reporting category.">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See how your student performed on specific reporting categories, or areas of learning within a subject.</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Viewing MCAS-Alt Test Results: Scoring Areas</a:t>
            </a:r>
            <a:endParaRPr lang="en-US"/>
          </a:p>
        </p:txBody>
      </p:sp>
      <p:pic>
        <p:nvPicPr>
          <p:cNvPr id="7" name="Picture 6" descr="A screenshot of the scoring areas for the MCAS-Alt assessment, showing Level of Complexity and Demonstration of Skills and Concepts.  ">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pic>
        <p:nvPicPr>
          <p:cNvPr id="10" name="Picture 9" descr="A screenshot of the scoring areas for the MCAS-Alt assessment, showing Independence, Self Evaluation, and Generalized performance. ">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View detailed information of the Scoring Areas for the MCAS-Alt assessment.</a:t>
            </a: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Additional Resources</a:t>
            </a:r>
            <a:endParaRPr lang="en-US"/>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MCAS Resources</a:t>
            </a:r>
          </a:p>
        </p:txBody>
      </p:sp>
      <p:pic>
        <p:nvPicPr>
          <p:cNvPr id="9" name="Picture 8" descr="A screenshot of links and information of where to go to learn more about the MCAS assessment and results. ">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Click the </a:t>
            </a:r>
            <a:r>
              <a:rPr lang="en-US" b="1">
                <a:solidFill>
                  <a:schemeClr val="bg1"/>
                </a:solidFill>
                <a:latin typeface="Aptos" panose="020B0004020202020204" pitchFamily="34" charset="0"/>
              </a:rPr>
              <a:t>Resources</a:t>
            </a:r>
            <a:r>
              <a:rPr lang="en-US">
                <a:solidFill>
                  <a:schemeClr val="bg1"/>
                </a:solidFill>
                <a:latin typeface="Aptos" panose="020B0004020202020204" pitchFamily="34" charset="0"/>
              </a:rPr>
              <a:t> tab to find helpful information about the MCAS tests, including student report templates in different languages.</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MCAS-Alt Resources</a:t>
            </a:r>
          </a:p>
        </p:txBody>
      </p:sp>
      <p:pic>
        <p:nvPicPr>
          <p:cNvPr id="12" name="Picture 11" descr="A screenshot of links and information of where to go to learn more about the MCAS Alt assessment and results. ">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Getting Started: First-Time Users  (continued)</a:t>
            </a:r>
            <a:endParaRPr lang="en-US"/>
          </a:p>
        </p:txBody>
      </p:sp>
      <p:pic>
        <p:nvPicPr>
          <p:cNvPr id="7" name="Picture 6" descr="A screen shot of how to create your family portal account by entering your email address, creating a password, and a check box indicating that you have read agree with the privacy agreement that is on the screen. ">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Create an account using your </a:t>
            </a:r>
            <a:r>
              <a:rPr lang="en-US" b="1" dirty="0">
                <a:solidFill>
                  <a:schemeClr val="bg1"/>
                </a:solidFill>
                <a:latin typeface="Aptos" panose="020B0004020202020204" pitchFamily="34" charset="0"/>
              </a:rPr>
              <a:t>email address </a:t>
            </a:r>
            <a:r>
              <a:rPr lang="en-US" dirty="0">
                <a:solidFill>
                  <a:schemeClr val="bg1"/>
                </a:solidFill>
                <a:latin typeface="Aptos" panose="020B0004020202020204" pitchFamily="34" charset="0"/>
              </a:rPr>
              <a:t>and </a:t>
            </a:r>
            <a:r>
              <a:rPr lang="en-US" b="1" dirty="0">
                <a:solidFill>
                  <a:schemeClr val="bg1"/>
                </a:solidFill>
                <a:latin typeface="Aptos" panose="020B0004020202020204" pitchFamily="34" charset="0"/>
              </a:rPr>
              <a:t>password</a:t>
            </a:r>
            <a:r>
              <a:rPr lang="en-US" dirty="0">
                <a:solidFill>
                  <a:schemeClr val="bg1"/>
                </a:solidFill>
                <a:latin typeface="Aptos" panose="020B0004020202020204" pitchFamily="34" charset="0"/>
              </a:rPr>
              <a:t>.</a:t>
            </a: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ptos" panose="020B0004020202020204" pitchFamily="34" charset="0"/>
              </a:rPr>
              <a:t>Read the privacy agreement. Check the box and click </a:t>
            </a:r>
            <a:r>
              <a:rPr lang="en-US" b="1" dirty="0">
                <a:solidFill>
                  <a:schemeClr val="bg1"/>
                </a:solidFill>
                <a:latin typeface="Aptos" panose="020B0004020202020204" pitchFamily="34" charset="0"/>
              </a:rPr>
              <a:t>Register.</a:t>
            </a: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Getting Started: Returning Users</a:t>
            </a:r>
            <a:endParaRPr lang="en-US"/>
          </a:p>
        </p:txBody>
      </p:sp>
      <p:pic>
        <p:nvPicPr>
          <p:cNvPr id="4" name="Picture 3" descr="A screenshot of the MCAS Family Portal homepage, highlighting where returning users can log in to the portal using their email address and password.">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3" name="Rounded Rectangular Callout 9" descr="A screenshot of the Family Portal homepage, where returning users can log into the portal">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Aptos"/>
              </a:rPr>
              <a:t>Returning Users: </a:t>
            </a:r>
            <a:r>
              <a:rPr lang="en-US">
                <a:solidFill>
                  <a:schemeClr val="bg1"/>
                </a:solidFill>
                <a:latin typeface="Aptos"/>
              </a:rPr>
              <a:t>Enter the email address and the password you registered with, and then click </a:t>
            </a:r>
            <a:r>
              <a:rPr lang="en-US" b="1">
                <a:solidFill>
                  <a:schemeClr val="bg1"/>
                </a:solidFill>
                <a:latin typeface="Aptos"/>
              </a:rPr>
              <a:t>Log In</a:t>
            </a:r>
            <a:r>
              <a:rPr lang="en-US">
                <a:solidFill>
                  <a:schemeClr val="bg1"/>
                </a:solidFill>
                <a:latin typeface="Aptos"/>
              </a:rPr>
              <a:t>. </a:t>
            </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Getting Started: Viewing in Spanish</a:t>
            </a:r>
            <a:endParaRPr lang="en-US"/>
          </a:p>
        </p:txBody>
      </p:sp>
      <p:pic>
        <p:nvPicPr>
          <p:cNvPr id="9" name="Picture 8" descr="A screenshot of the Family Portal homepage, highlighting where users can select En Espanol to view the MCAS Family Portal in Spanish.">
            <a:extLst>
              <a:ext uri="{FF2B5EF4-FFF2-40B4-BE49-F238E27FC236}">
                <a16:creationId xmlns:a16="http://schemas.microsoft.com/office/drawing/2014/main" id="{7B4A7884-F361-C4D1-F628-A6728A6C08FB}"/>
              </a:ext>
            </a:extLst>
          </p:cNvPr>
          <p:cNvPicPr>
            <a:picLocks noChangeAspect="1"/>
          </p:cNvPicPr>
          <p:nvPr/>
        </p:nvPicPr>
        <p:blipFill>
          <a:blip r:embed="rId2"/>
          <a:stretch>
            <a:fillRect/>
          </a:stretch>
        </p:blipFill>
        <p:spPr>
          <a:xfrm>
            <a:off x="273680" y="1035934"/>
            <a:ext cx="5883150" cy="4770533"/>
          </a:xfrm>
          <a:prstGeom prst="rect">
            <a:avLst/>
          </a:prstGeom>
        </p:spPr>
      </p:pic>
      <p:sp>
        <p:nvSpPr>
          <p:cNvPr id="3" name="Rounded Rectangular Callout 9" descr="A screenshot of the Family Portal homepage, where returning users can log into the portal">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Select the </a:t>
            </a:r>
            <a:r>
              <a:rPr lang="en-US" b="1">
                <a:solidFill>
                  <a:schemeClr val="bg1"/>
                </a:solidFill>
                <a:latin typeface="Aptos" panose="020B0004020202020204" pitchFamily="34" charset="0"/>
              </a:rPr>
              <a:t>En Español </a:t>
            </a:r>
            <a:r>
              <a:rPr lang="en-US">
                <a:solidFill>
                  <a:schemeClr val="bg1"/>
                </a:solidFill>
                <a:latin typeface="Aptos" panose="020B0004020202020204" pitchFamily="34" charset="0"/>
              </a:rPr>
              <a:t>link to view the MCAS Family Portal in Spanish. </a:t>
            </a:r>
          </a:p>
        </p:txBody>
      </p:sp>
      <p:pic>
        <p:nvPicPr>
          <p:cNvPr id="12" name="Picture 11" descr="A screenshot of the Family Portal homepage translated into Spanish.">
            <a:extLst>
              <a:ext uri="{FF2B5EF4-FFF2-40B4-BE49-F238E27FC236}">
                <a16:creationId xmlns:a16="http://schemas.microsoft.com/office/drawing/2014/main" id="{68DC345F-633E-AE43-B167-5D4FD84DEE47}"/>
              </a:ext>
            </a:extLst>
          </p:cNvPr>
          <p:cNvPicPr>
            <a:picLocks noChangeAspect="1"/>
          </p:cNvPicPr>
          <p:nvPr/>
        </p:nvPicPr>
        <p:blipFill>
          <a:blip r:embed="rId3"/>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Resetting your Password</a:t>
            </a:r>
            <a:endParaRPr lang="en-US"/>
          </a:p>
        </p:txBody>
      </p:sp>
      <p:pic>
        <p:nvPicPr>
          <p:cNvPr id="8" name="Picture 7" descr="A screenshot of the Family Portal homepage highlighting the forgot password link with a number one.">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82543" cy="1477328"/>
          </a:xfrm>
          <a:prstGeom prst="rect">
            <a:avLst/>
          </a:prstGeom>
          <a:noFill/>
        </p:spPr>
        <p:txBody>
          <a:bodyPr wrap="square" rtlCol="0">
            <a:spAutoFit/>
          </a:bodyPr>
          <a:lstStyle/>
          <a:p>
            <a:r>
              <a:rPr lang="en-US">
                <a:latin typeface="Aptos" panose="020B0004020202020204" pitchFamily="34" charset="0"/>
              </a:rPr>
              <a:t>Returning users can click the </a:t>
            </a:r>
            <a:r>
              <a:rPr lang="en-US" b="1">
                <a:latin typeface="Aptos" panose="020B0004020202020204" pitchFamily="34" charset="0"/>
              </a:rPr>
              <a:t>Forgot Password?</a:t>
            </a:r>
            <a:r>
              <a:rPr lang="en-US">
                <a:latin typeface="Aptos" panose="020B0004020202020204" pitchFamily="34" charset="0"/>
              </a:rPr>
              <a:t> link to reset their password.</a:t>
            </a:r>
          </a:p>
        </p:txBody>
      </p:sp>
      <p:pic>
        <p:nvPicPr>
          <p:cNvPr id="15" name="Picture 14" descr="A screenshot of the reset your password prompt.">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894537"/>
            <a:ext cx="3025402" cy="2476715"/>
          </a:xfrm>
          <a:prstGeom prst="rect">
            <a:avLst/>
          </a:prstGeom>
        </p:spPr>
      </p:pic>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2031325"/>
          </a:xfrm>
          <a:prstGeom prst="rect">
            <a:avLst/>
          </a:prstGeom>
          <a:noFill/>
        </p:spPr>
        <p:txBody>
          <a:bodyPr wrap="square" rtlCol="0">
            <a:spAutoFit/>
          </a:bodyPr>
          <a:lstStyle/>
          <a:p>
            <a:r>
              <a:rPr lang="en-US">
                <a:latin typeface="Aptos" panose="020B0004020202020204" pitchFamily="34" charset="0"/>
              </a:rPr>
              <a:t>Enter the email address registered to the account and then enter it again to confirm.</a:t>
            </a:r>
          </a:p>
          <a:p>
            <a:r>
              <a:rPr lang="en-US">
                <a:latin typeface="Aptos" panose="020B0004020202020204" pitchFamily="34" charset="0"/>
              </a:rPr>
              <a:t>Click </a:t>
            </a:r>
            <a:r>
              <a:rPr lang="en-US" b="1">
                <a:latin typeface="Aptos" panose="020B0004020202020204" pitchFamily="34" charset="0"/>
              </a:rPr>
              <a:t>Send Reset Email</a:t>
            </a:r>
            <a:r>
              <a:rPr lang="en-US">
                <a:latin typeface="Aptos" panose="020B0004020202020204" pitchFamily="34" charset="0"/>
              </a:rPr>
              <a:t>.</a:t>
            </a:r>
          </a:p>
        </p:txBody>
      </p:sp>
      <p:pic>
        <p:nvPicPr>
          <p:cNvPr id="23" name="Picture 22" descr="A screenshot of confirmation of password reset email getting sent. ">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1278007" cy="369332"/>
          </a:xfrm>
          <a:prstGeom prst="rect">
            <a:avLst/>
          </a:prstGeom>
          <a:noFill/>
        </p:spPr>
        <p:txBody>
          <a:bodyPr wrap="square">
            <a:spAutoFit/>
          </a:bodyPr>
          <a:lstStyle/>
          <a:p>
            <a:r>
              <a:rPr lang="en-US">
                <a:latin typeface="Aptos" panose="020B0004020202020204" pitchFamily="34" charset="0"/>
              </a:rPr>
              <a:t>Click </a:t>
            </a:r>
            <a:r>
              <a:rPr lang="en-US" b="1">
                <a:latin typeface="Aptos" panose="020B0004020202020204" pitchFamily="34" charset="0"/>
              </a:rPr>
              <a:t>OK.</a:t>
            </a:r>
          </a:p>
        </p:txBody>
      </p:sp>
      <p:pic>
        <p:nvPicPr>
          <p:cNvPr id="28" name="Picture 27" descr="A screenshot of the reset your password prompt.">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43961"/>
            <a:ext cx="3366146" cy="1414010"/>
          </a:xfrm>
          <a:prstGeom prst="rect">
            <a:avLst/>
          </a:prstGeom>
        </p:spPr>
      </p:pic>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754326"/>
          </a:xfrm>
          <a:prstGeom prst="rect">
            <a:avLst/>
          </a:prstGeom>
          <a:noFill/>
        </p:spPr>
        <p:txBody>
          <a:bodyPr wrap="square">
            <a:spAutoFit/>
          </a:bodyPr>
          <a:lstStyle/>
          <a:p>
            <a:pPr lvl="0">
              <a:defRPr/>
            </a:pPr>
            <a:r>
              <a:rPr lang="en-US">
                <a:latin typeface="Aptos" panose="020B0004020202020204" pitchFamily="34" charset="0"/>
              </a:rPr>
              <a:t>Check your email and follow the link provided. You will be prompted to reset your password in the portal.</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Adding Students</a:t>
            </a:r>
            <a:endParaRPr lang="en-US"/>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ptos" panose="020B0004020202020204" pitchFamily="34" charset="0"/>
              </a:rPr>
              <a:t>Each parent/guardian can create their own account and add up to 10 students. Three accounts can share the same student. You must be 14+ to create an account.</a:t>
            </a:r>
            <a:endParaRPr lang="en-US" dirty="0">
              <a:solidFill>
                <a:schemeClr val="bg1"/>
              </a:solidFill>
              <a:latin typeface="Aptos" panose="020B0004020202020204" pitchFamily="34" charset="0"/>
            </a:endParaRPr>
          </a:p>
        </p:txBody>
      </p:sp>
      <p:pic>
        <p:nvPicPr>
          <p:cNvPr id="9" name="Picture 2" descr="A screenshot of the student listing page showing the Add New Student button.">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To add additional students to your account, click </a:t>
            </a:r>
            <a:r>
              <a:rPr lang="en-US" b="1">
                <a:solidFill>
                  <a:schemeClr val="bg1"/>
                </a:solidFill>
                <a:latin typeface="Aptos" panose="020B0004020202020204" pitchFamily="34" charset="0"/>
              </a:rPr>
              <a:t>Add New Student</a:t>
            </a:r>
            <a:r>
              <a:rPr lang="en-US">
                <a:solidFill>
                  <a:schemeClr val="bg1"/>
                </a:solidFill>
                <a:latin typeface="Aptos" panose="020B0004020202020204" pitchFamily="34" charset="0"/>
              </a:rPr>
              <a:t>, enter the student’s registration code and date of birth, and then click </a:t>
            </a:r>
            <a:r>
              <a:rPr lang="en-US" b="1">
                <a:solidFill>
                  <a:schemeClr val="bg1"/>
                </a:solidFill>
                <a:latin typeface="Aptos" panose="020B0004020202020204" pitchFamily="34" charset="0"/>
              </a:rPr>
              <a:t>Add</a:t>
            </a:r>
            <a:r>
              <a:rPr lang="en-US">
                <a:solidFill>
                  <a:schemeClr val="bg1"/>
                </a:solidFill>
                <a:latin typeface="Aptos" panose="020B0004020202020204" pitchFamily="34" charset="0"/>
              </a:rPr>
              <a:t>. </a:t>
            </a:r>
          </a:p>
        </p:txBody>
      </p:sp>
      <p:pic>
        <p:nvPicPr>
          <p:cNvPr id="11" name="Picture 10" descr="A screenshot showing the process of adding additional students to an account after clicking the add new student button, where a user will enter a students registration code and date of birth.">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Removing Students</a:t>
            </a:r>
            <a:endParaRPr lang="en-US"/>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To remove a student, click on the red X near the student’s name. A pop-up message will appear to confirm the removal.</a:t>
            </a:r>
          </a:p>
        </p:txBody>
      </p:sp>
      <p:pic>
        <p:nvPicPr>
          <p:cNvPr id="4" name="Picture 3" descr="A screenshot of the student listing page, with a box around the red X for a student.">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pic>
        <p:nvPicPr>
          <p:cNvPr id="12" name="Picture 11" descr="A screen shot of the pop window confirming the removal of a student from your account. ">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en-US" sz="5300">
                <a:solidFill>
                  <a:srgbClr val="1A4785"/>
                </a:solidFill>
                <a:latin typeface="Aptos" panose="020B0004020202020204" pitchFamily="34" charset="0"/>
                <a:ea typeface="Open Sans Light" pitchFamily="2" charset="0"/>
                <a:cs typeface="Open Sans Light" pitchFamily="2" charset="0"/>
              </a:rPr>
              <a:t>Selecting a Student</a:t>
            </a:r>
            <a:endParaRPr lang="en-US"/>
          </a:p>
        </p:txBody>
      </p:sp>
      <p:pic>
        <p:nvPicPr>
          <p:cNvPr id="12" name="Picture 11" descr="A screenshot of the student listing page that lists 3 demo students. There is also a box around a menu icon that allows you to update your email address or log out of the portal.">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latin typeface="Aptos" panose="020B0004020202020204" pitchFamily="34" charset="0"/>
              </a:rPr>
              <a:t>To view a student’s test history, select the student's name. </a:t>
            </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ptos" panose="020B0004020202020204" pitchFamily="34" charset="0"/>
              </a:rPr>
              <a:t>Click the menu icon to update your email address or sign out of the MCAS Family Portal.</a:t>
            </a: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46EF7D81359749AEE187A364530359" ma:contentTypeVersion="10" ma:contentTypeDescription="Create a new document." ma:contentTypeScope="" ma:versionID="13892653e8f6da5d1e90d5e6a2edba83">
  <xsd:schema xmlns:xsd="http://www.w3.org/2001/XMLSchema" xmlns:xs="http://www.w3.org/2001/XMLSchema" xmlns:p="http://schemas.microsoft.com/office/2006/metadata/properties" xmlns:ns2="9943435d-ee55-435d-bb6d-324374c068a2" xmlns:ns3="b29b78b9-7bfe-42ee-ab9e-5f3691842d2f" targetNamespace="http://schemas.microsoft.com/office/2006/metadata/properties" ma:root="true" ma:fieldsID="2025c7bc5efc47ad59af4b42c7d1c91c" ns2:_="" ns3:_="">
    <xsd:import namespace="9943435d-ee55-435d-bb6d-324374c068a2"/>
    <xsd:import namespace="b29b78b9-7bfe-42ee-ab9e-5f3691842d2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3435d-ee55-435d-bb6d-324374c068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9b78b9-7bfe-42ee-ab9e-5f3691842d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943435d-ee55-435d-bb6d-324374c068a2">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documentManagement>
</p:properties>
</file>

<file path=customXml/itemProps1.xml><?xml version="1.0" encoding="utf-8"?>
<ds:datastoreItem xmlns:ds="http://schemas.openxmlformats.org/officeDocument/2006/customXml" ds:itemID="{CC10B43B-6F3D-4F90-8CC0-B6FCE9660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3435d-ee55-435d-bb6d-324374c068a2"/>
    <ds:schemaRef ds:uri="b29b78b9-7bfe-42ee-ab9e-5f3691842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F9B39BA7-DAA5-4442-AB25-500A0464CD6F}">
  <ds:schemaRefs>
    <ds:schemaRef ds:uri="http://purl.org/dc/dcmitype/"/>
    <ds:schemaRef ds:uri="http://purl.org/dc/elements/1.1/"/>
    <ds:schemaRef ds:uri="http://schemas.microsoft.com/office/infopath/2007/PartnerControls"/>
    <ds:schemaRef ds:uri="http://www.w3.org/XML/1998/namespace"/>
    <ds:schemaRef ds:uri="http://purl.org/dc/terms/"/>
    <ds:schemaRef ds:uri="9943435d-ee55-435d-bb6d-324374c068a2"/>
    <ds:schemaRef ds:uri="http://schemas.microsoft.com/office/2006/documentManagement/types"/>
    <ds:schemaRef ds:uri="http://schemas.openxmlformats.org/package/2006/metadata/core-properties"/>
    <ds:schemaRef ds:uri="b29b78b9-7bfe-42ee-ab9e-5f3691842d2f"/>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23</TotalTime>
  <Words>1005</Words>
  <Application>Microsoft Office PowerPoint</Application>
  <PresentationFormat>Widescreen</PresentationFormat>
  <Paragraphs>121</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Calibri</vt:lpstr>
      <vt:lpstr>Calibri Light</vt:lpstr>
      <vt:lpstr>Office Theme</vt:lpstr>
      <vt:lpstr>Family Portal Help Guide</vt:lpstr>
      <vt:lpstr>Getting Started: First-Time Users</vt:lpstr>
      <vt:lpstr>Getting Started: First-Time Users  (continued)</vt:lpstr>
      <vt:lpstr>Getting Started: Returning Users</vt:lpstr>
      <vt:lpstr>Getting Started: Viewing in Spanish</vt:lpstr>
      <vt:lpstr>Resetting your Password</vt:lpstr>
      <vt:lpstr>Adding Students</vt:lpstr>
      <vt:lpstr>Removing Students</vt:lpstr>
      <vt:lpstr>Selecting a Student</vt:lpstr>
      <vt:lpstr>Viewing MCAS Results</vt:lpstr>
      <vt:lpstr>Viewing Test History: MCAS</vt:lpstr>
      <vt:lpstr>Viewing Test Results: MCAS</vt:lpstr>
      <vt:lpstr>Viewing Test Results: Achievement Level</vt:lpstr>
      <vt:lpstr>Viewing Test Results: Data Comparison</vt:lpstr>
      <vt:lpstr>Viewing Test Results: Student Growth</vt:lpstr>
      <vt:lpstr>Viewing Test Results: Reporting Category </vt:lpstr>
      <vt:lpstr>Viewing Detailed Results</vt:lpstr>
      <vt:lpstr>Viewing Detailed Results (continued)</vt:lpstr>
      <vt:lpstr>Viewing MCAS-Alt Results</vt:lpstr>
      <vt:lpstr>Viewing Test History: MCAS-Alt</vt:lpstr>
      <vt:lpstr>Viewing Test Results: MCAS-Alt</vt:lpstr>
      <vt:lpstr>Viewing MCAS-Alt Test Results: Achievement Level</vt:lpstr>
      <vt:lpstr>Viewing MCAS-Alt Test Results: Reporting Category</vt:lpstr>
      <vt:lpstr>Viewing MCAS-Alt Test Results: Scoring Areas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for English</dc:title>
  <dc:creator>DESE</dc:creator>
  <cp:lastModifiedBy>Zou, Dong (EOE)</cp:lastModifiedBy>
  <cp:revision>4</cp:revision>
  <dcterms:created xsi:type="dcterms:W3CDTF">2019-12-16T17:05:55Z</dcterms:created>
  <dcterms:modified xsi:type="dcterms:W3CDTF">2026-06-10T18:43:11Z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10 2026 12:00AM</vt:lpwstr>
  </property>
</Properties>
</file>