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89" r:id="rId5"/>
    <p:sldMasterId id="2147483711" r:id="rId6"/>
  </p:sldMasterIdLst>
  <p:notesMasterIdLst>
    <p:notesMasterId r:id="rId16"/>
  </p:notesMasterIdLst>
  <p:handoutMasterIdLst>
    <p:handoutMasterId r:id="rId17"/>
  </p:handoutMasterIdLst>
  <p:sldIdLst>
    <p:sldId id="277" r:id="rId7"/>
    <p:sldId id="282" r:id="rId8"/>
    <p:sldId id="289" r:id="rId9"/>
    <p:sldId id="283" r:id="rId10"/>
    <p:sldId id="286" r:id="rId11"/>
    <p:sldId id="284" r:id="rId12"/>
    <p:sldId id="290" r:id="rId13"/>
    <p:sldId id="288" r:id="rId14"/>
    <p:sldId id="1148" r:id="rId15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3C60B2-B235-AE56-81C4-978CEBCC7853}" name="Goldberg, Rachel (DESE)" initials="GR(" userId="S::Rachel.Goldberg@mass.gov::bc9b277d-2f7c-46d8-ac91-df6eeb817d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lk, Jodie (DESE)" initials="ZJ(" lastIdx="22" clrIdx="0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2" name="Scott Kelley" initials="sk" lastIdx="1" clrIdx="1">
    <p:extLst>
      <p:ext uri="{19B8F6BF-5375-455C-9EA6-DF929625EA0E}">
        <p15:presenceInfo xmlns:p15="http://schemas.microsoft.com/office/powerpoint/2012/main" userId="Scott K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4D684-4D73-49D1-9995-79D85F06B9E7}" v="1" dt="2024-09-24T19:59:56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86385" autoAdjust="0"/>
  </p:normalViewPr>
  <p:slideViewPr>
    <p:cSldViewPr snapToGrid="0">
      <p:cViewPr varScale="1">
        <p:scale>
          <a:sx n="108" d="100"/>
          <a:sy n="108" d="100"/>
        </p:scale>
        <p:origin x="11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, Christopher (DESE)" userId="f0b2c5b6-6a16-40a1-927f-be804d0da372" providerId="ADAL" clId="{3094D684-4D73-49D1-9995-79D85F06B9E7}"/>
    <pc:docChg chg="modSld">
      <pc:chgData name="Kier, Christopher (DESE)" userId="f0b2c5b6-6a16-40a1-927f-be804d0da372" providerId="ADAL" clId="{3094D684-4D73-49D1-9995-79D85F06B9E7}" dt="2024-09-24T20:00:52.463" v="251" actId="962"/>
      <pc:docMkLst>
        <pc:docMk/>
      </pc:docMkLst>
      <pc:sldChg chg="modSp mod">
        <pc:chgData name="Kier, Christopher (DESE)" userId="f0b2c5b6-6a16-40a1-927f-be804d0da372" providerId="ADAL" clId="{3094D684-4D73-49D1-9995-79D85F06B9E7}" dt="2024-09-24T20:00:22.710" v="69" actId="962"/>
        <pc:sldMkLst>
          <pc:docMk/>
          <pc:sldMk cId="3958641426" sldId="282"/>
        </pc:sldMkLst>
        <pc:picChg chg="mod">
          <ac:chgData name="Kier, Christopher (DESE)" userId="f0b2c5b6-6a16-40a1-927f-be804d0da372" providerId="ADAL" clId="{3094D684-4D73-49D1-9995-79D85F06B9E7}" dt="2024-09-24T20:00:22.710" v="69" actId="962"/>
          <ac:picMkLst>
            <pc:docMk/>
            <pc:sldMk cId="3958641426" sldId="282"/>
            <ac:picMk id="3" creationId="{16BBBB00-DC4D-9A3F-B5B1-537FB6861C56}"/>
          </ac:picMkLst>
        </pc:picChg>
      </pc:sldChg>
      <pc:sldChg chg="modSp mod">
        <pc:chgData name="Kier, Christopher (DESE)" userId="f0b2c5b6-6a16-40a1-927f-be804d0da372" providerId="ADAL" clId="{3094D684-4D73-49D1-9995-79D85F06B9E7}" dt="2024-09-24T20:00:42.559" v="167" actId="962"/>
        <pc:sldMkLst>
          <pc:docMk/>
          <pc:sldMk cId="3958641426" sldId="283"/>
        </pc:sldMkLst>
        <pc:picChg chg="mod">
          <ac:chgData name="Kier, Christopher (DESE)" userId="f0b2c5b6-6a16-40a1-927f-be804d0da372" providerId="ADAL" clId="{3094D684-4D73-49D1-9995-79D85F06B9E7}" dt="2024-09-24T20:00:42.559" v="167" actId="962"/>
          <ac:picMkLst>
            <pc:docMk/>
            <pc:sldMk cId="3958641426" sldId="283"/>
            <ac:picMk id="4" creationId="{CBF1AE00-CD30-46F9-9000-CD1676932276}"/>
          </ac:picMkLst>
        </pc:picChg>
      </pc:sldChg>
      <pc:sldChg chg="modSp mod">
        <pc:chgData name="Kier, Christopher (DESE)" userId="f0b2c5b6-6a16-40a1-927f-be804d0da372" providerId="ADAL" clId="{3094D684-4D73-49D1-9995-79D85F06B9E7}" dt="2024-09-24T20:00:52.463" v="251" actId="962"/>
        <pc:sldMkLst>
          <pc:docMk/>
          <pc:sldMk cId="1738735472" sldId="286"/>
        </pc:sldMkLst>
        <pc:picChg chg="mod">
          <ac:chgData name="Kier, Christopher (DESE)" userId="f0b2c5b6-6a16-40a1-927f-be804d0da372" providerId="ADAL" clId="{3094D684-4D73-49D1-9995-79D85F06B9E7}" dt="2024-09-24T20:00:52.463" v="251" actId="962"/>
          <ac:picMkLst>
            <pc:docMk/>
            <pc:sldMk cId="1738735472" sldId="286"/>
            <ac:picMk id="4" creationId="{3D97817E-6622-1DB3-A556-940B991D97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4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702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598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10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7D775D51-7B11-4E58-9321-DECADE060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577E5E88-52D5-4F49-9C50-9CF303DCD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A10E5E9A-6F38-424E-9F8A-203104224A2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CA592A24-B845-47F7-A11D-777AFC91E127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85B1AEB2-7FBC-40D2-82D9-36C494D1143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5DEBD1D7-1545-4EF3-855D-726C06BD356B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6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C30D6F4B-D0DF-4ABA-8B91-5658F0550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C27F60A-D2C1-4F39-9A49-058280609C4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D027B153-58A5-4AF3-A1DB-8DB0C81D3D6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3764D-BF96-44E7-95D7-15DCC0938B94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7224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993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AB14CC7F-348B-41F8-BC99-D4A773A9C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236D06-249F-433D-9B61-F21B7805B860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3293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091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ABE62DBD-703D-4D3A-B615-B773B6D61E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18B0A559-DC35-4625-A5E7-24E3146C6C0C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B2EBE67D-2835-4845-A487-182D6EF67A42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EBEE0-B79E-4E30-8FED-CCB10113B3C4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97978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011644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384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6303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60098084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4664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69544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33205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8057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36378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83977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0623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461896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09433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1044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7856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76537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4779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437788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3111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057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69947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8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3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551862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9596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52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0589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37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6844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437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9716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8853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7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370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807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24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4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3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6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413008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1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048338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54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932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63219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72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01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65" r:id="rId22"/>
    <p:sldLayoutId id="2147483652" r:id="rId23"/>
    <p:sldLayoutId id="2147483657" r:id="rId24"/>
    <p:sldLayoutId id="2147483654" r:id="rId25"/>
    <p:sldLayoutId id="2147483663" r:id="rId26"/>
    <p:sldLayoutId id="2147483662" r:id="rId27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6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oe.mass.edu/mcas/graduation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oe.mass.edu/mcas/testitems.html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dd/practice-categori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hyperlink" Target="mailto:mcas@doe.mass.edu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052" y="1138786"/>
            <a:ext cx="6678954" cy="1656272"/>
          </a:xfrm>
        </p:spPr>
        <p:txBody>
          <a:bodyPr/>
          <a:lstStyle/>
          <a:p>
            <a:r>
              <a:rPr lang="en-US" sz="3200" b="1" dirty="0"/>
              <a:t>Spring 2024 MCAS Grade 10 </a:t>
            </a:r>
            <a:br>
              <a:rPr lang="en-US" sz="3200" b="1" dirty="0"/>
            </a:br>
            <a:br>
              <a:rPr lang="en-US" sz="2800" b="1" dirty="0"/>
            </a:br>
            <a:r>
              <a:rPr lang="en-US" sz="2800" b="1" dirty="0"/>
              <a:t>Parent/Guardian Report Walk-Through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Overall results for each content area"/>
          <p:cNvSpPr>
            <a:spLocks noGrp="1"/>
          </p:cNvSpPr>
          <p:nvPr>
            <p:ph type="title" idx="4294967295"/>
          </p:nvPr>
        </p:nvSpPr>
        <p:spPr>
          <a:xfrm>
            <a:off x="686745" y="144316"/>
            <a:ext cx="11369675" cy="67945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Overall Results: Page 1 of Parent/Guardian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02279" y="4233805"/>
            <a:ext cx="11580171" cy="19923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This section shows the following information:</a:t>
            </a:r>
          </a:p>
          <a:p>
            <a:pPr marL="685800" lvl="1" indent="-228600"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whether</a:t>
            </a:r>
            <a:r>
              <a:rPr lang="en-US" sz="2000" noProof="0" dirty="0">
                <a:latin typeface="Segoe UI" panose="020B0502040204020203" pitchFamily="34" charset="0"/>
                <a:cs typeface="Segoe UI" panose="020B0502040204020203" pitchFamily="34" charset="0"/>
              </a:rPr>
              <a:t> your child </a:t>
            </a:r>
            <a:r>
              <a:rPr lang="en-US" sz="20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Passed </a:t>
            </a:r>
            <a:r>
              <a:rPr lang="en-US" sz="2000" noProof="0" dirty="0">
                <a:latin typeface="Segoe UI" panose="020B0502040204020203" pitchFamily="34" charset="0"/>
                <a:cs typeface="Segoe UI" panose="020B0502040204020203" pitchFamily="34" charset="0"/>
              </a:rPr>
              <a:t>or </a:t>
            </a:r>
            <a:r>
              <a:rPr lang="en-US" sz="20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Has Not Met </a:t>
            </a:r>
            <a:r>
              <a:rPr lang="en-US" sz="2000" noProof="0" dirty="0">
                <a:latin typeface="Segoe UI" panose="020B0502040204020203" pitchFamily="34" charset="0"/>
                <a:cs typeface="Segoe UI" panose="020B0502040204020203" pitchFamily="34" charset="0"/>
              </a:rPr>
              <a:t>the MCAS testing requirement for each subject </a:t>
            </a:r>
          </a:p>
          <a:p>
            <a:pPr marL="685800" lvl="1" indent="-228600"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whether your child requires an Educational Proficiency Plan</a:t>
            </a:r>
          </a:p>
          <a:p>
            <a:pPr marL="685800" lvl="1" indent="-228600"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child’s scaled score for each subject and growth percentile in ELA and Mathematics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endParaRPr kumimoji="0" lang="en-US" sz="19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Overall Results in Grade 10 Example">
            <a:extLst>
              <a:ext uri="{FF2B5EF4-FFF2-40B4-BE49-F238E27FC236}">
                <a16:creationId xmlns:a16="http://schemas.microsoft.com/office/drawing/2014/main" id="{16BBBB00-DC4D-9A3F-B5B1-537FB686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69" y="823766"/>
            <a:ext cx="7978467" cy="32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101862"/>
            <a:ext cx="12192000" cy="679450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Results for the Science and Technology/Engineering Tests: Page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579564"/>
            <a:ext cx="4194495" cy="4284342"/>
          </a:xfrm>
        </p:spPr>
        <p:txBody>
          <a:bodyPr/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Students are eligible to take the STE subject tests in grade 9 or grade 10.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If your child previously took one of the STE subject tests in Biology, Chemistry, Introductory Physics, or Technology/ Engineering, their results will be reported as “Previously Passed” or “Previously Failed.”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Sample grade 10 Results for the Science and Technology/Engineering Tests">
            <a:extLst>
              <a:ext uri="{FF2B5EF4-FFF2-40B4-BE49-F238E27FC236}">
                <a16:creationId xmlns:a16="http://schemas.microsoft.com/office/drawing/2014/main" id="{6A70C380-ADA9-4FEB-928F-2DB5F059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11" y="1579564"/>
            <a:ext cx="7149526" cy="28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66789" cy="7778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Results for Each Subject Test: Pages 2–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chemeClr val="tx1"/>
                </a:solidFill>
              </a:rPr>
              <a:t> of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63236" y="3902611"/>
            <a:ext cx="11665528" cy="23317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This section shows your child’s score and achievement level in each subject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and explains what each achievement level means.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For students in the class of 2025 and earlier, certain scores in 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Not Meeting Expectations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level met the minimum score to earn the Competency Determination in ELA, Mathematics, and STE.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For students in the classes of 2026‒2030, certain scores in 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Partially Meeting Expectations level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(as in the example above) meet the minimum score to earn the Competency Determination in ELA, Mathematics, and STE.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Additional details and graduation requirements are available at </a:t>
            </a: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www.doe.mass.edu/mcas/graduation.html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Subject Test Score Report Example">
            <a:extLst>
              <a:ext uri="{FF2B5EF4-FFF2-40B4-BE49-F238E27FC236}">
                <a16:creationId xmlns:a16="http://schemas.microsoft.com/office/drawing/2014/main" id="{CBF1AE00-CD30-46F9-9000-CD167693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07" y="777875"/>
            <a:ext cx="6557394" cy="29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12192000" cy="6794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Achievement and Growth Percentiles: Pages 2 and 3 of Report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1FC50DE-366E-4D42-9A7F-383665CE8269}"/>
              </a:ext>
            </a:extLst>
          </p:cNvPr>
          <p:cNvSpPr txBox="1">
            <a:spLocks/>
          </p:cNvSpPr>
          <p:nvPr/>
        </p:nvSpPr>
        <p:spPr>
          <a:xfrm>
            <a:off x="547362" y="3686136"/>
            <a:ext cx="5693640" cy="2347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Achievement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this year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from previous years in the same subject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1A53EF9-442E-4907-923D-0547A29C07D1}"/>
              </a:ext>
            </a:extLst>
          </p:cNvPr>
          <p:cNvSpPr txBox="1">
            <a:spLocks/>
          </p:cNvSpPr>
          <p:nvPr/>
        </p:nvSpPr>
        <p:spPr>
          <a:xfrm>
            <a:off x="6241002" y="3686136"/>
            <a:ext cx="5693640" cy="27901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Growth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Growth Percentile (1-99)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 Growth Percentile of 92 means your child scored higher than 92% of the students with similar prior MCAS scores.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Scores from at least two consecutive-year tests are used to calculate Growth Percentiles.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  <p:pic>
        <p:nvPicPr>
          <p:cNvPr id="4" name="Picture 3" descr="Achievement and Growth Percentiles Example">
            <a:extLst>
              <a:ext uri="{FF2B5EF4-FFF2-40B4-BE49-F238E27FC236}">
                <a16:creationId xmlns:a16="http://schemas.microsoft.com/office/drawing/2014/main" id="{3D97817E-6622-1DB3-A556-940B991D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7" y="901700"/>
            <a:ext cx="9765148" cy="25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230722"/>
            <a:ext cx="11660697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0510" y="1066636"/>
            <a:ext cx="11370972" cy="20298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A table for 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ach subject area shows </a:t>
            </a:r>
            <a:r>
              <a:rPr lang="en-US" sz="2200" b="0" i="0" u="none" strike="noStrike" baseline="0" dirty="0">
                <a:latin typeface="SegoeUI"/>
              </a:rPr>
              <a:t>the following information: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reporting categories for that subject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number of points your child earned out of the total possible points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by students in your child’s school and district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statewide by students who performed at or near a score of 500 (the low end of the Meeting Expectations achievement level) </a:t>
            </a:r>
          </a:p>
        </p:txBody>
      </p:sp>
      <p:pic>
        <p:nvPicPr>
          <p:cNvPr id="6" name="Picture 5" descr="Sample ELA and Mathematics Reporting Categories and Item Results">
            <a:extLst>
              <a:ext uri="{FF2B5EF4-FFF2-40B4-BE49-F238E27FC236}">
                <a16:creationId xmlns:a16="http://schemas.microsoft.com/office/drawing/2014/main" id="{75C1302E-1346-486E-A7F4-06D341A8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4" y="3273291"/>
            <a:ext cx="8202558" cy="29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0668" y="207402"/>
            <a:ext cx="11990664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 (cont’d)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36322" y="3144982"/>
            <a:ext cx="10519356" cy="28817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reporting category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(middle row) can be used to identify areas where your child is succeeding and areas where they may need additional support.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points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earned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(bottom row)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shows how many points your child earned on each question of the test.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Released items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are available at </a:t>
            </a: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www.doe.mass.edu/mcas/testitems.html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DESE releases 100% of the test questions from the grade 10 ELA and Mathematics tests and from the high school Biology and Introductory Physics tests.</a:t>
            </a:r>
          </a:p>
        </p:txBody>
      </p:sp>
      <p:pic>
        <p:nvPicPr>
          <p:cNvPr id="4" name="Picture 3" descr="Sample ELA and Mathematics Reporting Categories and Item Results">
            <a:extLst>
              <a:ext uri="{FF2B5EF4-FFF2-40B4-BE49-F238E27FC236}">
                <a16:creationId xmlns:a16="http://schemas.microsoft.com/office/drawing/2014/main" id="{0FB27093-ED00-422C-BA63-EC70E616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2" y="1476670"/>
            <a:ext cx="10383699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11162" y="191474"/>
            <a:ext cx="11369675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Biology and Introductory Physics Reporting Categories, Item Results, and Practice Categories: Page 4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030906" y="1331815"/>
            <a:ext cx="3907809" cy="4909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Reports for students who took the High School Science test in Biology or Introductory Physics include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Science Practices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Practice categories include </a:t>
            </a:r>
            <a:r>
              <a:rPr lang="en-US" sz="1900" b="0" i="0" u="none" strike="noStrike" dirty="0">
                <a:latin typeface="SegoeUI"/>
              </a:rPr>
              <a:t>(A) Investigations and Questioning; (B) Mathematics and Data; and (C) Evidence, Reasoning, and Modeling.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More information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about the Practice categories is available at </a:t>
            </a:r>
            <a:r>
              <a:rPr lang="en-US" sz="1900" b="0" i="0" u="none" strike="noStrike" baseline="0" dirty="0">
                <a:solidFill>
                  <a:schemeClr val="accent1"/>
                </a:solidFill>
                <a:latin typeface="Segoe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www.doe.mass.edu/mcas/tdd/practice-categories.html</a:t>
            </a:r>
            <a:r>
              <a:rPr lang="en-US" sz="1900" b="0" i="0" u="none" strike="noStrike" baseline="0" dirty="0">
                <a:latin typeface="SegoeUI"/>
              </a:rPr>
              <a:t>.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Sample Biology and Introductory Physics Reporting Categories, Item Results, and Practice Categories">
            <a:extLst>
              <a:ext uri="{FF2B5EF4-FFF2-40B4-BE49-F238E27FC236}">
                <a16:creationId xmlns:a16="http://schemas.microsoft.com/office/drawing/2014/main" id="{1EBE028A-E096-4DB5-AC06-6A76A229D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31" y="1376976"/>
            <a:ext cx="77628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kumimoji="0" lang="zh-CN" altLang="en-US" sz="19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www.doe.mass.edu/mcas</a:t>
            </a: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mcas@doe.mass.edu</a:t>
            </a: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39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 Santilli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15447D6B8768478664A78055317902" ma:contentTypeVersion="16" ma:contentTypeDescription="Create a new document." ma:contentTypeScope="" ma:versionID="4a8a330a59feaa8f8dc3692e32a31798">
  <xsd:schema xmlns:xsd="http://www.w3.org/2001/XMLSchema" xmlns:xs="http://www.w3.org/2001/XMLSchema" xmlns:p="http://schemas.microsoft.com/office/2006/metadata/properties" xmlns:ns2="b906d55b-a694-4ee1-a926-b6d0b5dbfc30" xmlns:ns3="fdcd57df-05e8-4749-9cc8-5afe3dcd00a5" targetNamespace="http://schemas.microsoft.com/office/2006/metadata/properties" ma:root="true" ma:fieldsID="ab6ce7fd16684752f55fe82fdd6309b3" ns2:_="" ns3:_="">
    <xsd:import namespace="b906d55b-a694-4ee1-a926-b6d0b5dbfc3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6d55b-a694-4ee1-a926-b6d0b5dbfc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06d55b-a694-4ee1-a926-b6d0b5dbfc30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645BA-45C0-4DD0-A734-9FF6E5896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6d55b-a694-4ee1-a926-b6d0b5dbfc3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B99385-69EC-4A0D-9078-F05162DA50A3}">
  <ds:schemaRefs>
    <ds:schemaRef ds:uri="fdcd57df-05e8-4749-9cc8-5afe3dcd00a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b906d55b-a694-4ee1-a926-b6d0b5dbfc3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B8C914-287E-4FF0-B901-B2D65C648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DESE_Theme2</Template>
  <TotalTime>1770</TotalTime>
  <Words>666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Segoe</vt:lpstr>
      <vt:lpstr>Segoe SemiBold</vt:lpstr>
      <vt:lpstr>SegoeUI</vt:lpstr>
      <vt:lpstr>Arial</vt:lpstr>
      <vt:lpstr>Calibri</vt:lpstr>
      <vt:lpstr>Courier New</vt:lpstr>
      <vt:lpstr>Segoe UI</vt:lpstr>
      <vt:lpstr>Segoe UI Semibold</vt:lpstr>
      <vt:lpstr>Wingdings</vt:lpstr>
      <vt:lpstr>DESE_Theme2</vt:lpstr>
      <vt:lpstr>DESE_PlainTheme1</vt:lpstr>
      <vt:lpstr>Office Theme</vt:lpstr>
      <vt:lpstr>Spring 2024 MCAS Grade 10   Parent/Guardian Report Walk-Through</vt:lpstr>
      <vt:lpstr>Overall Results: Page 1 of Parent/Guardian Report</vt:lpstr>
      <vt:lpstr>Results for the Science and Technology/Engineering Tests: Page 1</vt:lpstr>
      <vt:lpstr>Results for Each Subject Test: Pages 2–4 of Report</vt:lpstr>
      <vt:lpstr>Achievement and Growth Percentiles: Pages 2 and 3 of Report</vt:lpstr>
      <vt:lpstr>ELA and Mathematics Reporting Categories and Item Results: Pages 2 and 3</vt:lpstr>
      <vt:lpstr>ELA and Mathematics Reporting Categories and Item Results: Pages 2 and 3 (cont’d)</vt:lpstr>
      <vt:lpstr>Biology and Introductory Physics Reporting Categories, Item Results, and Practice Categories: Page 4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2024 MCAS Grade 10 Parent/Guardian Report Walk-Through</dc:title>
  <dc:creator>DESE</dc:creator>
  <cp:lastModifiedBy>Zou, Dong (EOE)</cp:lastModifiedBy>
  <cp:revision>66</cp:revision>
  <cp:lastPrinted>2017-08-07T14:46:10Z</cp:lastPrinted>
  <dcterms:created xsi:type="dcterms:W3CDTF">2017-10-10T18:35:20Z</dcterms:created>
  <dcterms:modified xsi:type="dcterms:W3CDTF">2024-09-25T18:49:37Z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25 2024 12:00AM</vt:lpwstr>
  </property>
</Properties>
</file>