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696" r:id="rId5"/>
    <p:sldMasterId id="2147483718" r:id="rId6"/>
    <p:sldMasterId id="2147483740" r:id="rId7"/>
    <p:sldMasterId id="2147483762" r:id="rId8"/>
  </p:sldMasterIdLst>
  <p:notesMasterIdLst>
    <p:notesMasterId r:id="rId16"/>
  </p:notesMasterIdLst>
  <p:handoutMasterIdLst>
    <p:handoutMasterId r:id="rId17"/>
  </p:handoutMasterIdLst>
  <p:sldIdLst>
    <p:sldId id="277" r:id="rId9"/>
    <p:sldId id="283" r:id="rId10"/>
    <p:sldId id="285" r:id="rId11"/>
    <p:sldId id="288" r:id="rId12"/>
    <p:sldId id="290" r:id="rId13"/>
    <p:sldId id="287" r:id="rId14"/>
    <p:sldId id="1148" r:id="rId15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3"/>
            <p14:sldId id="285"/>
            <p14:sldId id="288"/>
            <p14:sldId id="290"/>
            <p14:sldId id="287"/>
            <p14:sldId id="11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3C60B2-B235-AE56-81C4-978CEBCC7853}" name="Goldberg, Rachel (DESE)" initials="GR(" userId="S::Rachel.Goldberg@mass.gov::bc9b277d-2f7c-46d8-ac91-df6eeb817d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pson, Jane (DESE)" initials="TJ(" lastIdx="29" clrIdx="0">
    <p:extLst>
      <p:ext uri="{19B8F6BF-5375-455C-9EA6-DF929625EA0E}">
        <p15:presenceInfo xmlns:p15="http://schemas.microsoft.com/office/powerpoint/2012/main" userId="S::JThompson@doe.mass.edu::ca038122-e619-4c28-8e4d-26eae7b57f98" providerId="AD"/>
      </p:ext>
    </p:extLst>
  </p:cmAuthor>
  <p:cmAuthor id="2" name="Marcella, Judith A (DESE)" initials="MJA(" lastIdx="1" clrIdx="1">
    <p:extLst>
      <p:ext uri="{19B8F6BF-5375-455C-9EA6-DF929625EA0E}">
        <p15:presenceInfo xmlns:p15="http://schemas.microsoft.com/office/powerpoint/2012/main" userId="S::jmarcella@doe.mass.edu::4a3324bc-101b-41c4-afa4-83f9c17279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FAA7A-B355-42A3-8A6A-0C39954F7C53}" v="1" dt="2024-09-24T19:59:43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6" autoAdjust="0"/>
    <p:restoredTop sz="94656" autoAdjust="0"/>
  </p:normalViewPr>
  <p:slideViewPr>
    <p:cSldViewPr snapToGrid="0">
      <p:cViewPr varScale="1">
        <p:scale>
          <a:sx n="106" d="100"/>
          <a:sy n="106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r, Christopher (DESE)" userId="f0b2c5b6-6a16-40a1-927f-be804d0da372" providerId="ADAL" clId="{739FAA7A-B355-42A3-8A6A-0C39954F7C53}"/>
    <pc:docChg chg="modSld">
      <pc:chgData name="Kier, Christopher (DESE)" userId="f0b2c5b6-6a16-40a1-927f-be804d0da372" providerId="ADAL" clId="{739FAA7A-B355-42A3-8A6A-0C39954F7C53}" dt="2024-09-24T19:59:27.280" v="191" actId="962"/>
      <pc:docMkLst>
        <pc:docMk/>
      </pc:docMkLst>
      <pc:sldChg chg="modSp mod">
        <pc:chgData name="Kier, Christopher (DESE)" userId="f0b2c5b6-6a16-40a1-927f-be804d0da372" providerId="ADAL" clId="{739FAA7A-B355-42A3-8A6A-0C39954F7C53}" dt="2024-09-24T19:59:07.719" v="107" actId="962"/>
        <pc:sldMkLst>
          <pc:docMk/>
          <pc:sldMk cId="3958641426" sldId="283"/>
        </pc:sldMkLst>
        <pc:picChg chg="mod">
          <ac:chgData name="Kier, Christopher (DESE)" userId="f0b2c5b6-6a16-40a1-927f-be804d0da372" providerId="ADAL" clId="{739FAA7A-B355-42A3-8A6A-0C39954F7C53}" dt="2024-09-24T19:59:07.719" v="107" actId="962"/>
          <ac:picMkLst>
            <pc:docMk/>
            <pc:sldMk cId="3958641426" sldId="283"/>
            <ac:picMk id="3" creationId="{D8D322A9-2FB6-F14A-86D8-0D8B3AFEAA06}"/>
          </ac:picMkLst>
        </pc:picChg>
      </pc:sldChg>
      <pc:sldChg chg="modSp mod">
        <pc:chgData name="Kier, Christopher (DESE)" userId="f0b2c5b6-6a16-40a1-927f-be804d0da372" providerId="ADAL" clId="{739FAA7A-B355-42A3-8A6A-0C39954F7C53}" dt="2024-09-24T19:59:27.280" v="191" actId="962"/>
        <pc:sldMkLst>
          <pc:docMk/>
          <pc:sldMk cId="1354179974" sldId="285"/>
        </pc:sldMkLst>
        <pc:picChg chg="mod">
          <ac:chgData name="Kier, Christopher (DESE)" userId="f0b2c5b6-6a16-40a1-927f-be804d0da372" providerId="ADAL" clId="{739FAA7A-B355-42A3-8A6A-0C39954F7C53}" dt="2024-09-24T19:59:27.280" v="191" actId="962"/>
          <ac:picMkLst>
            <pc:docMk/>
            <pc:sldMk cId="1354179974" sldId="285"/>
            <ac:picMk id="4" creationId="{FDDE3E62-A601-163E-8662-5032868E7CE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8226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965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5900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2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76110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86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9766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59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996333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77005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59311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459912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4915842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90292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005377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903948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8922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4200882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05831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29732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7750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14AB299-D8BA-425A-A6A5-D9FFA41400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F76DB657-0A00-4BFA-BEA8-06E74AEE2E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B41D187C-5DD3-4338-9B63-C020A4DD41A2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24D3A81D-56F2-4579-8973-0406FF513EBA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53DE8C7B-FE68-4C75-BF8D-3FA9601F58A5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11FAA761-17D2-4302-B5F1-591D421C6593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78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F4CA2BA5-10F9-47A9-9406-E52EED2AD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080336F3-A4C0-4F95-A8C9-78BA4C0A50FA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FB0A1636-2F46-4E56-87FE-DA13AD128A1A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803A1-A5F4-4D90-A2FC-C7F5E8664911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1422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45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E3777C67-F759-4A44-8241-0DAC72A793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05D66-89B8-4D4D-A827-91B93319B1CB}"/>
              </a:ext>
            </a:extLst>
          </p:cNvPr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67310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28876AB7-8AEE-47C2-85AC-A3434BEE12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4AA3D1B7-5A6C-4837-8B49-7716F4BD70B7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41CEB9CF-1043-472E-9D5B-87EE38CC83FA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0F1ECEEC-349B-41A4-A821-B93E79C73FEE}"/>
              </a:ext>
            </a:extLst>
          </p:cNvPr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04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F282E49F-E687-4CD9-934E-4E17398A57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A1F4A2A2-8E15-4BD7-84B3-0521CA3B00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0E9A7CD1-3934-4026-A132-7F1C019E3B68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4BF0B7E6-51DA-45DC-AB9B-7192A60F871C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5F8E663-4783-4867-A2E4-1E34FD35A0EC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C24C5AA4-0E31-4507-A72A-A21C47D5F9C7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34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F91CBFE6-3B6F-4648-A19B-26B63E876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72F7CFEB-1C4B-42AD-8AEF-EA1B13BB6D99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9ECF6C1B-72A8-47EB-B720-D9B0E44CC61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A1549-D600-4674-8852-96513FF1776D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54341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781308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200431B1-235A-424E-90DF-DEB032AD2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C660BACE-28C9-421A-92E7-6BC9BF24DC7C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01CCD63D-EFE8-43D7-ABCD-7C4E2B573996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A49D7-AB16-455C-B994-6C4D64542383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993643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422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14E8F939-D6B9-467B-B3C4-E9F010C1C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599F9-837A-40B0-B650-6C9068EC239E}"/>
              </a:ext>
            </a:extLst>
          </p:cNvPr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820077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225240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944042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1059683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8855229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63657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409550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55767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31407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55068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1125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8784"/>
      </p:ext>
    </p:extLst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31953"/>
      </p:ext>
    </p:extLst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F1BCB11E-EE3E-4CBD-829F-00EA5B6C8A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7DCA5B30-A06F-4293-A050-FF0D820673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87BFE2BA-D8C5-4A45-B55D-AEE32430D2AF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ED27D510-883C-4C91-9D66-5DDE6158F78C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63739B50-1B72-4D31-A598-A9C11DFB19C0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D0D35E14-E8FE-464B-B6EC-04C4BD343DA1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28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5507656A-3C0F-4D2C-90C8-09508CC91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BB2968ED-7718-430E-9760-041B52FEAE74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CC209724-E51C-418C-970E-E3C19991CE10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F05770-E043-4F0B-BE6C-2FCD462BE4C1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15811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737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20AAE4E6-7234-4A13-8E84-797C59E625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2892B4-C610-4883-B61B-8813BE905AFC}"/>
              </a:ext>
            </a:extLst>
          </p:cNvPr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26214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5E40C4E0-424C-472B-916C-9A9DCCABB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DE4494D4-B4C8-4E47-8203-259F52945F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D98BA641-CF40-405A-9101-39942DA70B71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AA53DFEF-0FA1-4E89-826F-47A200F74580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0B4D0025-808A-41DE-918B-B095FBCB6CC4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9F4E155C-794A-4FE1-AE50-11734ADE1B94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31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50BC3A09-DCBF-4088-9135-9E0760C01C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92E30C6C-C334-4262-AAF3-5A2880839D12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978FE8C3-DDA2-40B6-8304-98924C4AF5C9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D23122-4FD9-4536-818F-5CCA05859F7C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79539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141209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C39F21AC-4BC1-4512-BBAD-2FFBE9A42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B995375E-8458-43DF-8DD5-03E6AF7B1273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D7230268-7F97-49B0-B681-0F69B3FA4AA8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A594E-8E4C-412C-A052-9A3034D561AD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52348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37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0FBD001E-6C7B-4DCB-94C4-DEBAD4F226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4C02A-3507-4A5A-B364-8FB1F46F396B}"/>
              </a:ext>
            </a:extLst>
          </p:cNvPr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760345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46025"/>
      </p:ext>
    </p:extLst>
  </p:cSld>
  <p:clrMapOvr>
    <a:masterClrMapping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465134"/>
      </p:ext>
    </p:extLst>
  </p:cSld>
  <p:clrMapOvr>
    <a:masterClrMapping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560158"/>
      </p:ext>
    </p:extLst>
  </p:cSld>
  <p:clrMapOvr>
    <a:masterClrMapping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472382"/>
      </p:ext>
    </p:extLst>
  </p:cSld>
  <p:clrMapOvr>
    <a:masterClrMapping/>
  </p:clrMapOvr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30917"/>
      </p:ext>
    </p:extLst>
  </p:cSld>
  <p:clrMapOvr>
    <a:masterClrMapping/>
  </p:clrMapOvr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264725"/>
      </p:ext>
    </p:extLst>
  </p:cSld>
  <p:clrMapOvr>
    <a:masterClrMapping/>
  </p:clrMapOvr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04398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62003"/>
      </p:ext>
    </p:extLst>
  </p:cSld>
  <p:clrMapOvr>
    <a:masterClrMapping/>
  </p:clrMapOvr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0034"/>
      </p:ext>
    </p:extLst>
  </p:cSld>
  <p:clrMapOvr>
    <a:masterClrMapping/>
  </p:clrMapOvr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13812"/>
      </p:ext>
    </p:extLst>
  </p:cSld>
  <p:clrMapOvr>
    <a:masterClrMapping/>
  </p:clrMapOvr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89404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67951"/>
      </p:ext>
    </p:extLst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14AB299-D8BA-425A-A6A5-D9FFA41400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F76DB657-0A00-4BFA-BEA8-06E74AEE2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B41D187C-5DD3-4338-9B63-C020A4DD41A2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24D3A81D-56F2-4579-8973-0406FF513EBA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53DE8C7B-FE68-4C75-BF8D-3FA9601F58A5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11FAA761-17D2-4302-B5F1-591D421C6593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61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F4CA2BA5-10F9-47A9-9406-E52EED2AD2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080336F3-A4C0-4F95-A8C9-78BA4C0A50FA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FB0A1636-2F46-4E56-87FE-DA13AD128A1A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803A1-A5F4-4D90-A2FC-C7F5E8664911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2609148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319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E3777C67-F759-4A44-8241-0DAC72A793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05D66-89B8-4D4D-A827-91B93319B1CB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667081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28876AB7-8AEE-47C2-85AC-A3434BEE12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4AA3D1B7-5A6C-4837-8B49-7716F4BD70B7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41CEB9CF-1043-472E-9D5B-87EE38CC83FA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0F1ECEEC-349B-41A4-A821-B93E79C73FEE}"/>
              </a:ext>
            </a:extLst>
          </p:cNvPr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493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F282E49F-E687-4CD9-934E-4E17398A57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A1F4A2A2-8E15-4BD7-84B3-0521CA3B0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0E9A7CD1-3934-4026-A132-7F1C019E3B68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4BF0B7E6-51DA-45DC-AB9B-7192A60F871C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5F8E663-4783-4867-A2E4-1E34FD35A0EC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C24C5AA4-0E31-4507-A72A-A21C47D5F9C7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1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85672"/>
      </p:ext>
    </p:extLst>
  </p:cSld>
  <p:clrMapOvr>
    <a:masterClrMapping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F91CBFE6-3B6F-4648-A19B-26B63E8763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72F7CFEB-1C4B-42AD-8AEF-EA1B13BB6D99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9ECF6C1B-72A8-47EB-B720-D9B0E44CC61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A1549-D600-4674-8852-96513FF1776D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9809942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200431B1-235A-424E-90DF-DEB032AD2B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C660BACE-28C9-421A-92E7-6BC9BF24DC7C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01CCD63D-EFE8-43D7-ABCD-7C4E2B57399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A49D7-AB16-455C-B994-6C4D64542383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83134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894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14E8F939-D6B9-467B-B3C4-E9F010C1C7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599F9-837A-40B0-B650-6C9068EC239E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6520971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3412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8937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3143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839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234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19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32225"/>
      </p:ext>
    </p:extLst>
  </p:cSld>
  <p:clrMapOvr>
    <a:masterClrMapping/>
  </p:clrMapOvr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53090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942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433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630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380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702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224647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449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98390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65" r:id="rId17"/>
    <p:sldLayoutId id="2147483652" r:id="rId18"/>
    <p:sldLayoutId id="2147483657" r:id="rId19"/>
    <p:sldLayoutId id="2147483654" r:id="rId20"/>
    <p:sldLayoutId id="2147483663" r:id="rId21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2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1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5" r:id="rId16"/>
    <p:sldLayoutId id="2147483736" r:id="rId17"/>
    <p:sldLayoutId id="2147483737" r:id="rId18"/>
    <p:sldLayoutId id="2147483738" r:id="rId19"/>
    <p:sldLayoutId id="2147483739" r:id="rId20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1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9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oe.mass.edu/mcas/tdd/practice-categories.html." TargetMode="Externa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hyperlink" Target="http://www.doe.mass.edu/mcas" TargetMode="External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hyperlink" Target="mailto:mcas@mass.gov" TargetMode="External"/><Relationship Id="rId4" Type="http://schemas.openxmlformats.org/officeDocument/2006/relationships/image" Target="../media/image18.sv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686" y="1020931"/>
            <a:ext cx="11434627" cy="1997476"/>
          </a:xfrm>
        </p:spPr>
        <p:txBody>
          <a:bodyPr>
            <a:normAutofit/>
          </a:bodyPr>
          <a:lstStyle/>
          <a:p>
            <a:r>
              <a:rPr lang="en-US" sz="3200" b="1" dirty="0"/>
              <a:t>Spring 2024 MCAS Grades 3–8</a:t>
            </a:r>
            <a:br>
              <a:rPr lang="en-US" sz="6600" b="1" dirty="0"/>
            </a:br>
            <a:br>
              <a:rPr lang="en-US" sz="6600" b="1" dirty="0"/>
            </a:br>
            <a:r>
              <a:rPr lang="en-US" sz="2800" b="1" dirty="0"/>
              <a:t>Parent/Guardian Report Walk-Through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66516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Results for Each Subject Test: Pages 2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dirty="0">
                <a:solidFill>
                  <a:schemeClr val="tx1"/>
                </a:solidFill>
              </a:rPr>
              <a:t>4 of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74793" y="4470230"/>
            <a:ext cx="10808725" cy="16420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section shows your child’s score and achievement level in each subject and explains what each achievement level means.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The colored bar shows the score range for each achievement level and where your child’s score falls, which indicates how close your child is to the next level.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The gray bar shows the range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your child would likely score if they took the test many times.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Score Report Example">
            <a:extLst>
              <a:ext uri="{FF2B5EF4-FFF2-40B4-BE49-F238E27FC236}">
                <a16:creationId xmlns:a16="http://schemas.microsoft.com/office/drawing/2014/main" id="{D8D322A9-2FB6-F14A-86D8-0D8B3AFEA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33" y="665163"/>
            <a:ext cx="7360028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740"/>
            <a:ext cx="12073631" cy="10429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Achievement and Growth Percentiles: Pages 2 and 3 of Report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BDCB860-E6F2-4836-97E6-B76047A0936E}"/>
              </a:ext>
            </a:extLst>
          </p:cNvPr>
          <p:cNvSpPr txBox="1">
            <a:spLocks/>
          </p:cNvSpPr>
          <p:nvPr/>
        </p:nvSpPr>
        <p:spPr>
          <a:xfrm>
            <a:off x="423074" y="3813391"/>
            <a:ext cx="5897827" cy="2347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Achievement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Your child’s score this year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Your child’s score from previous years in the same subject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School, district, and state averages for comparison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016E47-1CAD-4357-81EE-96CE53295F0B}"/>
              </a:ext>
            </a:extLst>
          </p:cNvPr>
          <p:cNvSpPr txBox="1">
            <a:spLocks/>
          </p:cNvSpPr>
          <p:nvPr/>
        </p:nvSpPr>
        <p:spPr>
          <a:xfrm>
            <a:off x="6096000" y="3813391"/>
            <a:ext cx="5838642" cy="27901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Growth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Your child’s Student Growth Percentile (1-99)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An SGP of 89 means your child scored higher than 89% of the students with similar prior MCAS scores.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Scores from at least two consecutive-year tests are used to calculate SGPs.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School, district, and state averages for comparison</a:t>
            </a:r>
          </a:p>
        </p:txBody>
      </p:sp>
      <p:pic>
        <p:nvPicPr>
          <p:cNvPr id="4" name="Picture 3" descr="Achievement and Growth Percentiles Example">
            <a:extLst>
              <a:ext uri="{FF2B5EF4-FFF2-40B4-BE49-F238E27FC236}">
                <a16:creationId xmlns:a16="http://schemas.microsoft.com/office/drawing/2014/main" id="{FDDE3E62-A601-163E-8662-5032868E7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01" y="950064"/>
            <a:ext cx="10326541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7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71020" y="0"/>
            <a:ext cx="11727401" cy="10429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ELA and Mathematics Reporting Categories and Item Results: Pages 2 and 3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27450" y="986556"/>
            <a:ext cx="11370972" cy="20473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Aft>
                <a:spcPts val="300"/>
              </a:spcAft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 table for each subject area shows the following information</a:t>
            </a:r>
            <a:r>
              <a:rPr lang="en-US" sz="2200" b="0" i="0" u="none" strike="noStrike" baseline="0" dirty="0">
                <a:latin typeface="SegoeUI"/>
              </a:rPr>
              <a:t>: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he reporting categories for that subject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number of points your child earned out of the total possible points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average points earned by students in your child’s school and district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average points earned statewide by students who performed at or near a score of 500 (the low end of the Meeting Expectations achievement level) </a:t>
            </a:r>
          </a:p>
        </p:txBody>
      </p:sp>
      <p:pic>
        <p:nvPicPr>
          <p:cNvPr id="11" name="Picture 10" descr="Sample ELA and math reporting categories and  item results  ">
            <a:extLst>
              <a:ext uri="{FF2B5EF4-FFF2-40B4-BE49-F238E27FC236}">
                <a16:creationId xmlns:a16="http://schemas.microsoft.com/office/drawing/2014/main" id="{A6FCE1D0-E477-4557-8C51-1904C8CB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6" y="3116004"/>
            <a:ext cx="8482911" cy="31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2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11798423" cy="10429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ELA and Mathematics Reporting Categories and Item Results: Pages 2 and 3 (cont’d)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34995" y="2865721"/>
            <a:ext cx="10519356" cy="21874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reporting category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(middle row) can be used to identify areas where your child is succeeding and areas where they may need additional support.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points earned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(bottom row)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shows how many points your child earned on each question of the test.  </a:t>
            </a:r>
          </a:p>
        </p:txBody>
      </p:sp>
      <p:pic>
        <p:nvPicPr>
          <p:cNvPr id="6" name="Picture 5" descr="Sample ELA and math individual items by reporting category">
            <a:extLst>
              <a:ext uri="{FF2B5EF4-FFF2-40B4-BE49-F238E27FC236}">
                <a16:creationId xmlns:a16="http://schemas.microsoft.com/office/drawing/2014/main" id="{54244E5A-501B-4720-B672-89F8FABB7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83" y="1215339"/>
            <a:ext cx="11029234" cy="15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0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descr="Sample Science and Technology/Engineering Reporting Categories, Item Results, and Practice Categories: "/>
          <p:cNvSpPr>
            <a:spLocks noGrp="1"/>
          </p:cNvSpPr>
          <p:nvPr>
            <p:ph type="title" idx="4294967295"/>
          </p:nvPr>
        </p:nvSpPr>
        <p:spPr>
          <a:xfrm>
            <a:off x="0" y="101738"/>
            <a:ext cx="12087225" cy="6794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Science and Technology/Engineering Reporting Categories, Item Results, and Practice Categories: Page 4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276734" y="1204183"/>
            <a:ext cx="3712836" cy="5178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Reports for students in grades 5 and 8 who took the Science and Technology/Engineering test include </a:t>
            </a:r>
            <a:r>
              <a:rPr lang="en-US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Science and Engineering Practices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Practice categories include </a:t>
            </a:r>
            <a:r>
              <a:rPr lang="en-US" sz="1900" b="0" i="0" u="none" strike="noStrike" dirty="0">
                <a:latin typeface="SegoeUI"/>
              </a:rPr>
              <a:t>(A) Investigations and Questioning; (B) Mathematics and Data; and (C) Evidence, Reasoning, and Modeling.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More information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about the Practice categories is available at </a:t>
            </a:r>
            <a:r>
              <a:rPr lang="en-US" sz="1900" b="0" i="0" u="none" strike="noStrike" baseline="0" dirty="0">
                <a:solidFill>
                  <a:schemeClr val="accent1"/>
                </a:solidFill>
                <a:latin typeface="Segoe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www.doe.mass.edu/mcas/tdd/practice-categories.html</a:t>
            </a:r>
            <a:r>
              <a:rPr lang="en-US" sz="1900" b="0" i="0" u="none" strike="noStrike" baseline="0" dirty="0">
                <a:latin typeface="SegoeUI"/>
              </a:rPr>
              <a:t>.</a:t>
            </a:r>
            <a:endParaRPr 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Sample grades 5 and 8 Science and Technology/Engineering Reporting Categories, Item Results, and Practice Categories">
            <a:extLst>
              <a:ext uri="{FF2B5EF4-FFF2-40B4-BE49-F238E27FC236}">
                <a16:creationId xmlns:a16="http://schemas.microsoft.com/office/drawing/2014/main" id="{509B395A-951A-0DAB-5551-F4E4F0D55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5" y="1204183"/>
            <a:ext cx="8247928" cy="47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2" y="959035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519" y="1977119"/>
            <a:ext cx="12188825" cy="3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kumimoji="0" lang="zh-CN" altLang="en-US" sz="19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70" name="Graphic 69" descr="Work from home Wi-Fi with solid fill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www.doe.mass.edu/mcas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0"/>
              </a:rPr>
              <a:t>mcas@mass.gov</a:t>
            </a:r>
            <a:endParaRPr kumimoji="0" lang="en-US" sz="19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0"/>
            <a:ext cx="4859453" cy="399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135 </a:t>
            </a:r>
            <a:r>
              <a:rPr kumimoji="0" lang="en-US" sz="19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Santilli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Highway, Everett, MA 02149</a:t>
            </a: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theme/theme1.xml><?xml version="1.0" encoding="utf-8"?>
<a:theme xmlns:a="http://schemas.openxmlformats.org/drawingml/2006/main" name="DESE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heme1" id="{3331BEF5-1B1B-453C-B357-1A72BFB58A07}" vid="{42D57949-D63D-4651-9535-CA3DCFBBAE95}"/>
    </a:ext>
  </a:extLst>
</a:theme>
</file>

<file path=ppt/theme/theme2.xml><?xml version="1.0" encoding="utf-8"?>
<a:theme xmlns:a="http://schemas.openxmlformats.org/drawingml/2006/main" name="DESE_Plain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PlainTheme1" id="{87C079B7-8075-4126-B9C6-12C4E5093B30}" vid="{578FB40D-FBC9-47C4-A675-9FA0A3DD8274}"/>
    </a:ext>
  </a:extLst>
</a:theme>
</file>

<file path=ppt/theme/theme3.xml><?xml version="1.0" encoding="utf-8"?>
<a:theme xmlns:a="http://schemas.openxmlformats.org/drawingml/2006/main" name="DESE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heme2" id="{90540C7C-C5F6-4131-87CC-21F9A3DAB7CF}" vid="{AD2DCA95-1685-4C38-A456-4D3FC2208AAE}"/>
    </a:ext>
  </a:extLst>
</a:theme>
</file>

<file path=ppt/theme/theme4.xml><?xml version="1.0" encoding="utf-8"?>
<a:theme xmlns:a="http://schemas.openxmlformats.org/drawingml/2006/main" name="1_DESE_Plain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PlainTheme1" id="{87C079B7-8075-4126-B9C6-12C4E5093B30}" vid="{578FB40D-FBC9-47C4-A675-9FA0A3DD827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5447D6B8768478664A78055317902" ma:contentTypeVersion="16" ma:contentTypeDescription="Create a new document." ma:contentTypeScope="" ma:versionID="4a8a330a59feaa8f8dc3692e32a31798">
  <xsd:schema xmlns:xsd="http://www.w3.org/2001/XMLSchema" xmlns:xs="http://www.w3.org/2001/XMLSchema" xmlns:p="http://schemas.microsoft.com/office/2006/metadata/properties" xmlns:ns2="b906d55b-a694-4ee1-a926-b6d0b5dbfc30" xmlns:ns3="fdcd57df-05e8-4749-9cc8-5afe3dcd00a5" targetNamespace="http://schemas.microsoft.com/office/2006/metadata/properties" ma:root="true" ma:fieldsID="ab6ce7fd16684752f55fe82fdd6309b3" ns2:_="" ns3:_="">
    <xsd:import namespace="b906d55b-a694-4ee1-a926-b6d0b5dbfc3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6d55b-a694-4ee1-a926-b6d0b5dbf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06d55b-a694-4ee1-a926-b6d0b5dbfc30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73E238-B86D-4A27-92AF-7BAAE9EA5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6d55b-a694-4ee1-a926-b6d0b5dbfc30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B99385-69EC-4A0D-9078-F05162DA50A3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b906d55b-a694-4ee1-a926-b6d0b5dbfc30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dcd57df-05e8-4749-9cc8-5afe3dcd00a5"/>
  </ds:schemaRefs>
</ds:datastoreItem>
</file>

<file path=customXml/itemProps3.xml><?xml version="1.0" encoding="utf-8"?>
<ds:datastoreItem xmlns:ds="http://schemas.openxmlformats.org/officeDocument/2006/customXml" ds:itemID="{8D98FD7D-D4EC-42EA-B353-B3BB28476A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2178</TotalTime>
  <Words>451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等线</vt:lpstr>
      <vt:lpstr>Segoe</vt:lpstr>
      <vt:lpstr>Segoe SemiBold</vt:lpstr>
      <vt:lpstr>SegoeUI</vt:lpstr>
      <vt:lpstr>Arial</vt:lpstr>
      <vt:lpstr>Calibri</vt:lpstr>
      <vt:lpstr>Courier New</vt:lpstr>
      <vt:lpstr>Segoe UI</vt:lpstr>
      <vt:lpstr>Segoe UI Semibold</vt:lpstr>
      <vt:lpstr>Wingdings</vt:lpstr>
      <vt:lpstr>DESE_Theme1</vt:lpstr>
      <vt:lpstr>DESE_PlainTheme1</vt:lpstr>
      <vt:lpstr>DESE_Theme2</vt:lpstr>
      <vt:lpstr>1_DESE_PlainTheme1</vt:lpstr>
      <vt:lpstr>Office Theme</vt:lpstr>
      <vt:lpstr>Spring 2024 MCAS Grades 3–8  Parent/Guardian Report Walk-Through</vt:lpstr>
      <vt:lpstr>Results for Each Subject Test: Pages 2–4 of Report</vt:lpstr>
      <vt:lpstr>Achievement and Growth Percentiles: Pages 2 and 3 of Report</vt:lpstr>
      <vt:lpstr>ELA and Mathematics Reporting Categories and Item Results: Pages 2 and 3</vt:lpstr>
      <vt:lpstr>ELA and Mathematics Reporting Categories and Item Results: Pages 2 and 3 (cont’d)</vt:lpstr>
      <vt:lpstr>Science and Technology/Engineering Reporting Categories, Item Results, and Practice Categories: Page 4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2024 Grades 3–8 Parent/Guardian Report Walk-Through</dc:title>
  <dc:creator>DESE</dc:creator>
  <cp:lastModifiedBy>Zou, Dong (EOE)</cp:lastModifiedBy>
  <cp:revision>58</cp:revision>
  <cp:lastPrinted>2017-08-07T14:46:10Z</cp:lastPrinted>
  <dcterms:created xsi:type="dcterms:W3CDTF">2017-10-10T18:35:20Z</dcterms:created>
  <dcterms:modified xsi:type="dcterms:W3CDTF">2024-09-25T18:49:05Z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25 2024 12:00AM</vt:lpwstr>
  </property>
</Properties>
</file>