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8" r:id="rId5"/>
  </p:sldMasterIdLst>
  <p:notesMasterIdLst>
    <p:notesMasterId r:id="rId25"/>
  </p:notesMasterIdLst>
  <p:handoutMasterIdLst>
    <p:handoutMasterId r:id="rId26"/>
  </p:handoutMasterIdLst>
  <p:sldIdLst>
    <p:sldId id="256" r:id="rId6"/>
    <p:sldId id="317" r:id="rId7"/>
    <p:sldId id="284" r:id="rId8"/>
    <p:sldId id="307" r:id="rId9"/>
    <p:sldId id="312" r:id="rId10"/>
    <p:sldId id="299" r:id="rId11"/>
    <p:sldId id="301" r:id="rId12"/>
    <p:sldId id="302" r:id="rId13"/>
    <p:sldId id="300" r:id="rId14"/>
    <p:sldId id="315" r:id="rId15"/>
    <p:sldId id="304" r:id="rId16"/>
    <p:sldId id="282" r:id="rId17"/>
    <p:sldId id="288" r:id="rId18"/>
    <p:sldId id="313" r:id="rId19"/>
    <p:sldId id="305" r:id="rId20"/>
    <p:sldId id="306" r:id="rId21"/>
    <p:sldId id="310" r:id="rId22"/>
    <p:sldId id="314" r:id="rId23"/>
    <p:sldId id="316"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6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apel, Michol" initials="SM" lastIdx="1" clrIdx="0">
    <p:extLst>
      <p:ext uri="{19B8F6BF-5375-455C-9EA6-DF929625EA0E}">
        <p15:presenceInfo xmlns:p15="http://schemas.microsoft.com/office/powerpoint/2012/main" userId="S-1-5-21-875326689-928589111-1252796590-87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19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6" autoAdjust="0"/>
    <p:restoredTop sz="81609" autoAdjust="0"/>
  </p:normalViewPr>
  <p:slideViewPr>
    <p:cSldViewPr>
      <p:cViewPr varScale="1">
        <p:scale>
          <a:sx n="108" d="100"/>
          <a:sy n="108" d="100"/>
        </p:scale>
        <p:origin x="1704" y="114"/>
      </p:cViewPr>
      <p:guideLst>
        <p:guide orient="horz" pos="2160"/>
        <p:guide pos="3168"/>
      </p:guideLst>
    </p:cSldViewPr>
  </p:slideViewPr>
  <p:outlineViewPr>
    <p:cViewPr>
      <p:scale>
        <a:sx n="33" d="100"/>
        <a:sy n="33" d="100"/>
      </p:scale>
      <p:origin x="0" y="138"/>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38AE5D3-7EC3-498C-8A93-D1F55A96F4C1}" type="datetimeFigureOut">
              <a:rPr lang="en-US" smtClean="0"/>
              <a:pPr/>
              <a:t>10/17/2017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Massachusetts Department of Elementary and Secondary Education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0820B25-C917-4208-BDDF-C72B78E7CCFD}" type="slidenum">
              <a:rPr lang="en-US" smtClean="0"/>
              <a:pPr/>
              <a:t>‹#›</a:t>
            </a:fld>
            <a:endParaRPr lang="en-US"/>
          </a:p>
        </p:txBody>
      </p:sp>
    </p:spTree>
    <p:extLst>
      <p:ext uri="{BB962C8B-B14F-4D97-AF65-F5344CB8AC3E}">
        <p14:creationId xmlns:p14="http://schemas.microsoft.com/office/powerpoint/2010/main" val="48561185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063F597-CE17-476A-A5CB-91589ED997B7}" type="datetimeFigureOut">
              <a:rPr lang="en-US" smtClean="0"/>
              <a:pPr/>
              <a:t>10/17/2017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Massachusetts Department of Elementary and Secondary Education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45724FF-A098-4B60-9000-6891DF0985A5}" type="slidenum">
              <a:rPr lang="en-US" smtClean="0"/>
              <a:pPr/>
              <a:t>‹#›</a:t>
            </a:fld>
            <a:endParaRPr lang="en-US"/>
          </a:p>
        </p:txBody>
      </p:sp>
    </p:spTree>
    <p:extLst>
      <p:ext uri="{BB962C8B-B14F-4D97-AF65-F5344CB8AC3E}">
        <p14:creationId xmlns:p14="http://schemas.microsoft.com/office/powerpoint/2010/main" val="347001181"/>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3</a:t>
            </a:fld>
            <a:endParaRPr lang="en-US"/>
          </a:p>
        </p:txBody>
      </p:sp>
    </p:spTree>
    <p:extLst>
      <p:ext uri="{BB962C8B-B14F-4D97-AF65-F5344CB8AC3E}">
        <p14:creationId xmlns:p14="http://schemas.microsoft.com/office/powerpoint/2010/main" val="3503388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8</a:t>
            </a:fld>
            <a:endParaRPr lang="en-US"/>
          </a:p>
        </p:txBody>
      </p:sp>
    </p:spTree>
    <p:extLst>
      <p:ext uri="{BB962C8B-B14F-4D97-AF65-F5344CB8AC3E}">
        <p14:creationId xmlns:p14="http://schemas.microsoft.com/office/powerpoint/2010/main" val="1617890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12</a:t>
            </a:fld>
            <a:endParaRPr lang="en-US"/>
          </a:p>
        </p:txBody>
      </p:sp>
    </p:spTree>
    <p:extLst>
      <p:ext uri="{BB962C8B-B14F-4D97-AF65-F5344CB8AC3E}">
        <p14:creationId xmlns:p14="http://schemas.microsoft.com/office/powerpoint/2010/main" val="18974108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Going into the standard</a:t>
            </a:r>
            <a:r>
              <a:rPr lang="en-US" baseline="0" dirty="0" smtClean="0"/>
              <a:t> setting, we did have a couple of things in mind. </a:t>
            </a:r>
            <a:r>
              <a:rPr lang="en-US" dirty="0" smtClean="0"/>
              <a:t>One of the other goals</a:t>
            </a:r>
            <a:r>
              <a:rPr lang="en-US" baseline="0" dirty="0" smtClean="0"/>
              <a:t> set forth by our new standards and this Board was to look to national and international benchmarks during the development of our next-generation tests. MA continues to be first, or tied for first, in the latest administration of NAEP in 2015. But notice that about half of MA students are still not reaching the Proficient level. Nationally, only about a third of students reach the Prof level. </a:t>
            </a:r>
          </a:p>
          <a:p>
            <a:endParaRPr lang="en-US" baseline="0" dirty="0" smtClean="0"/>
          </a:p>
          <a:p>
            <a:r>
              <a:rPr lang="en-US" baseline="0" dirty="0" smtClean="0"/>
              <a:t>While we did not intend to replicate the NAEP results, we did use it as a lens – this nationally respected test. </a:t>
            </a:r>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15</a:t>
            </a:fld>
            <a:endParaRPr lang="en-US"/>
          </a:p>
        </p:txBody>
      </p:sp>
    </p:spTree>
    <p:extLst>
      <p:ext uri="{BB962C8B-B14F-4D97-AF65-F5344CB8AC3E}">
        <p14:creationId xmlns:p14="http://schemas.microsoft.com/office/powerpoint/2010/main" val="17239452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16</a:t>
            </a:fld>
            <a:endParaRPr lang="en-US"/>
          </a:p>
        </p:txBody>
      </p:sp>
    </p:spTree>
    <p:extLst>
      <p:ext uri="{BB962C8B-B14F-4D97-AF65-F5344CB8AC3E}">
        <p14:creationId xmlns:p14="http://schemas.microsoft.com/office/powerpoint/2010/main" val="109185877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6" name="Picture 5" descr="ESE Logo"/>
          <p:cNvPicPr>
            <a:picLocks noChangeAspect="1"/>
          </p:cNvPicPr>
          <p:nvPr/>
        </p:nvPicPr>
        <p:blipFill>
          <a:blip r:embed="rId2" cstate="print">
            <a:lum bright="20000"/>
          </a:blip>
          <a:srcRect r="77994"/>
          <a:stretch>
            <a:fillRect/>
          </a:stretch>
        </p:blipFill>
        <p:spPr>
          <a:xfrm>
            <a:off x="5867400" y="-381000"/>
            <a:ext cx="3505200" cy="7745744"/>
          </a:xfrm>
          <a:prstGeom prst="rect">
            <a:avLst/>
          </a:prstGeom>
        </p:spPr>
      </p:pic>
      <p:sp>
        <p:nvSpPr>
          <p:cNvPr id="9" name="Title 1"/>
          <p:cNvSpPr>
            <a:spLocks noGrp="1"/>
          </p:cNvSpPr>
          <p:nvPr>
            <p:ph type="ctrTitle"/>
          </p:nvPr>
        </p:nvSpPr>
        <p:spPr>
          <a:xfrm>
            <a:off x="533400" y="990601"/>
            <a:ext cx="7772400" cy="1905000"/>
          </a:xfrm>
        </p:spPr>
        <p:txBody>
          <a:bodyPr anchor="b" anchorCtr="0"/>
          <a:lstStyle>
            <a:lvl1pPr algn="l">
              <a:defRPr/>
            </a:lvl1pPr>
          </a:lstStyle>
          <a:p>
            <a:r>
              <a:rPr lang="en-US" smtClean="0"/>
              <a:t>Click to edit Master title style</a:t>
            </a:r>
            <a:endParaRPr lang="en-US" dirty="0"/>
          </a:p>
        </p:txBody>
      </p:sp>
      <p:sp>
        <p:nvSpPr>
          <p:cNvPr id="10" name="Subtitle 2"/>
          <p:cNvSpPr>
            <a:spLocks noGrp="1"/>
          </p:cNvSpPr>
          <p:nvPr>
            <p:ph type="subTitle" idx="1"/>
          </p:nvPr>
        </p:nvSpPr>
        <p:spPr>
          <a:xfrm>
            <a:off x="533400" y="2895600"/>
            <a:ext cx="6400800" cy="1066800"/>
          </a:xfrm>
        </p:spPr>
        <p:txBody>
          <a:bodyPr anchor="t" anchorCtr="0"/>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8" name="Picture 2" descr="Massachusetts Department of Elementary and Secondary Education"/>
          <p:cNvPicPr>
            <a:picLocks noChangeAspect="1"/>
          </p:cNvPicPr>
          <p:nvPr userDrawn="1"/>
        </p:nvPicPr>
        <p:blipFill>
          <a:blip r:embed="rId3" cstate="print"/>
          <a:srcRect/>
          <a:stretch>
            <a:fillRect/>
          </a:stretch>
        </p:blipFill>
        <p:spPr bwMode="auto">
          <a:xfrm>
            <a:off x="533400" y="5562600"/>
            <a:ext cx="2714625" cy="64770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on Left Half">
    <p:spTree>
      <p:nvGrpSpPr>
        <p:cNvPr id="1" name=""/>
        <p:cNvGrpSpPr/>
        <p:nvPr/>
      </p:nvGrpSpPr>
      <p:grpSpPr>
        <a:xfrm>
          <a:off x="0" y="0"/>
          <a:ext cx="0" cy="0"/>
          <a:chOff x="0" y="0"/>
          <a:chExt cx="0" cy="0"/>
        </a:xfrm>
      </p:grpSpPr>
      <p:sp>
        <p:nvSpPr>
          <p:cNvPr id="2" name="Title 1"/>
          <p:cNvSpPr>
            <a:spLocks noGrp="1"/>
          </p:cNvSpPr>
          <p:nvPr>
            <p:ph type="title"/>
          </p:nvPr>
        </p:nvSpPr>
        <p:spPr>
          <a:xfrm>
            <a:off x="4648200" y="285750"/>
            <a:ext cx="4191000" cy="1162050"/>
          </a:xfrm>
        </p:spPr>
        <p:txBody>
          <a:bodyPr anchor="b">
            <a:noAutofit/>
          </a:bodyPr>
          <a:lstStyle>
            <a:lvl1pPr algn="l">
              <a:defRPr sz="4400" b="1"/>
            </a:lvl1pPr>
          </a:lstStyle>
          <a:p>
            <a:r>
              <a:rPr lang="en-US" smtClean="0"/>
              <a:t>Click to edit Master title style</a:t>
            </a:r>
            <a:endParaRPr lang="en-US" dirty="0"/>
          </a:p>
        </p:txBody>
      </p:sp>
      <p:sp>
        <p:nvSpPr>
          <p:cNvPr id="3" name="Content Placeholder 2"/>
          <p:cNvSpPr>
            <a:spLocks noGrp="1"/>
          </p:cNvSpPr>
          <p:nvPr>
            <p:ph idx="1"/>
          </p:nvPr>
        </p:nvSpPr>
        <p:spPr>
          <a:xfrm>
            <a:off x="0" y="0"/>
            <a:ext cx="4572000" cy="6858000"/>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79A23D6B-EB4E-4562-8F96-50B5A5100021}" type="datetime1">
              <a:rPr lang="en-US" smtClean="0"/>
              <a:pPr/>
              <a:t>10/17/2017</a:t>
            </a:fld>
            <a:endParaRPr lang="en-US" dirty="0"/>
          </a:p>
        </p:txBody>
      </p:sp>
      <p:sp>
        <p:nvSpPr>
          <p:cNvPr id="9" name="Slide Number Placeholder 8"/>
          <p:cNvSpPr>
            <a:spLocks noGrp="1"/>
          </p:cNvSpPr>
          <p:nvPr>
            <p:ph type="sldNum" sz="quarter" idx="11"/>
          </p:nvPr>
        </p:nvSpPr>
        <p:spPr/>
        <p:txBody>
          <a:bodyPr/>
          <a:lstStyle>
            <a:lvl1pPr algn="ctr">
              <a:defRPr/>
            </a:lvl1pPr>
          </a:lstStyle>
          <a:p>
            <a:fld id="{BD26C40E-487C-40A4-A841-8174FD7B7142}" type="slidenum">
              <a:rPr lang="en-US" smtClean="0"/>
              <a:pPr/>
              <a:t>‹#›</a:t>
            </a:fld>
            <a:endParaRPr lang="en-US" dirty="0"/>
          </a:p>
        </p:txBody>
      </p:sp>
      <p:sp>
        <p:nvSpPr>
          <p:cNvPr id="10" name="Footer Placeholder 9"/>
          <p:cNvSpPr>
            <a:spLocks noGrp="1"/>
          </p:cNvSpPr>
          <p:nvPr>
            <p:ph type="ftr" sz="quarter" idx="12"/>
          </p:nvPr>
        </p:nvSpPr>
        <p:spPr/>
        <p:txBody>
          <a:bodyPr/>
          <a:lstStyle>
            <a:lvl1pPr>
              <a:defRPr sz="1100"/>
            </a:lvl1pPr>
          </a:lstStyle>
          <a:p>
            <a:r>
              <a:rPr lang="en-US" smtClean="0"/>
              <a:t>Massachusetts Department of Elementary and Secondary Education</a:t>
            </a:r>
            <a:endParaRPr lang="en-US" dirty="0"/>
          </a:p>
        </p:txBody>
      </p:sp>
      <p:sp>
        <p:nvSpPr>
          <p:cNvPr id="12" name="Text Placeholder 11"/>
          <p:cNvSpPr>
            <a:spLocks noGrp="1"/>
          </p:cNvSpPr>
          <p:nvPr>
            <p:ph type="body" sz="quarter" idx="13"/>
          </p:nvPr>
        </p:nvSpPr>
        <p:spPr>
          <a:xfrm>
            <a:off x="4648200" y="1524000"/>
            <a:ext cx="38862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800600"/>
            <a:ext cx="76200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85800" y="612775"/>
            <a:ext cx="76200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85800" y="5367338"/>
            <a:ext cx="76200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06712B-D328-4E47-ABA0-147BCC13749E}" type="datetime1">
              <a:rPr lang="en-US" smtClean="0"/>
              <a:pPr/>
              <a:t>10/17/2017</a:t>
            </a:fld>
            <a:endParaRPr lang="en-US"/>
          </a:p>
        </p:txBody>
      </p:sp>
      <p:sp>
        <p:nvSpPr>
          <p:cNvPr id="6" name="Footer Placeholder 5"/>
          <p:cNvSpPr>
            <a:spLocks noGrp="1"/>
          </p:cNvSpPr>
          <p:nvPr>
            <p:ph type="ftr" sz="quarter" idx="11"/>
          </p:nvPr>
        </p:nvSpPr>
        <p:spPr/>
        <p:txBody>
          <a:bodyPr/>
          <a:lstStyle/>
          <a:p>
            <a:r>
              <a:rPr lang="en-US" smtClean="0"/>
              <a:t>Massachusetts Department of Elementary and Secondary Education</a:t>
            </a:r>
            <a:endParaRPr lang="en-US"/>
          </a:p>
        </p:txBody>
      </p:sp>
      <p:sp>
        <p:nvSpPr>
          <p:cNvPr id="7" name="Slide Number Placeholder 6"/>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83573B-A577-434C-ADD1-CC7382D4E60F}" type="datetime1">
              <a:rPr lang="en-US" smtClean="0"/>
              <a:pPr/>
              <a:t>10/17/2017</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274638"/>
            <a:ext cx="5410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1B8DFB-F4F2-44A1-8DB3-9404630A4590}" type="datetime1">
              <a:rPr lang="en-US" smtClean="0"/>
              <a:pPr/>
              <a:t>10/17/2017</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DDABE-3F7C-438C-A337-3F810145C2F8}" type="datetime1">
              <a:rPr lang="en-US" smtClean="0"/>
              <a:pPr/>
              <a:t>10/17/2017</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ubtitle,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1EC97A-CF11-4290-8A5D-1CB8CBAE971F}" type="datetime1">
              <a:rPr lang="en-US" smtClean="0"/>
              <a:pPr/>
              <a:t>10/17/2017</a:t>
            </a:fld>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a:t>
            </a:fld>
            <a:endParaRPr lang="en-US" dirty="0"/>
          </a:p>
        </p:txBody>
      </p:sp>
      <p:sp>
        <p:nvSpPr>
          <p:cNvPr id="6" name="Text Placeholder 2"/>
          <p:cNvSpPr>
            <a:spLocks noGrp="1"/>
          </p:cNvSpPr>
          <p:nvPr>
            <p:ph type="body" idx="1"/>
          </p:nvPr>
        </p:nvSpPr>
        <p:spPr>
          <a:xfrm>
            <a:off x="609600" y="1535113"/>
            <a:ext cx="79248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Content Placeholder 3"/>
          <p:cNvSpPr>
            <a:spLocks noGrp="1"/>
          </p:cNvSpPr>
          <p:nvPr>
            <p:ph sz="half" idx="2"/>
          </p:nvPr>
        </p:nvSpPr>
        <p:spPr>
          <a:xfrm>
            <a:off x="609600" y="2174875"/>
            <a:ext cx="79248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6" name="Picture 2" descr="Massachusetts Department of Elementary and Secondary Education"/>
          <p:cNvPicPr>
            <a:picLocks noChangeAspect="1"/>
          </p:cNvPicPr>
          <p:nvPr userDrawn="1"/>
        </p:nvPicPr>
        <p:blipFill>
          <a:blip r:embed="rId3" cstate="print"/>
          <a:srcRect/>
          <a:stretch>
            <a:fillRect/>
          </a:stretch>
        </p:blipFill>
        <p:spPr bwMode="auto">
          <a:xfrm>
            <a:off x="4800600" y="6019800"/>
            <a:ext cx="2514600" cy="599975"/>
          </a:xfrm>
          <a:prstGeom prst="rect">
            <a:avLst/>
          </a:prstGeom>
          <a:noFill/>
          <a:ln w="9525">
            <a:noFill/>
            <a:miter lim="800000"/>
            <a:headEnd/>
            <a:tailEnd/>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with Picture">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Content Placeholder 12"/>
          <p:cNvSpPr>
            <a:spLocks noGrp="1"/>
          </p:cNvSpPr>
          <p:nvPr>
            <p:ph sz="quarter" idx="10"/>
          </p:nvPr>
        </p:nvSpPr>
        <p:spPr>
          <a:xfrm>
            <a:off x="685800" y="381000"/>
            <a:ext cx="6781800" cy="228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9" name="Picture 2" descr="Massachusetts Department of Elementary and Secondary Education"/>
          <p:cNvPicPr>
            <a:picLocks noChangeAspect="1"/>
          </p:cNvPicPr>
          <p:nvPr userDrawn="1"/>
        </p:nvPicPr>
        <p:blipFill>
          <a:blip r:embed="rId3" cstate="print"/>
          <a:srcRect/>
          <a:stretch>
            <a:fillRect/>
          </a:stretch>
        </p:blipFill>
        <p:spPr bwMode="auto">
          <a:xfrm>
            <a:off x="4800600" y="6019800"/>
            <a:ext cx="2514600" cy="599975"/>
          </a:xfrm>
          <a:prstGeom prst="rect">
            <a:avLst/>
          </a:prstGeom>
          <a:noFill/>
          <a:ln w="9525">
            <a:noFill/>
            <a:miter lim="800000"/>
            <a:headEnd/>
            <a:tailEnd/>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244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42835A5-91C7-499E-AE0E-1EE58150F3C7}" type="datetime1">
              <a:rPr lang="en-US" smtClean="0"/>
              <a:pPr/>
              <a:t>10/17/2017</a:t>
            </a:fld>
            <a:endParaRPr lang="en-US"/>
          </a:p>
        </p:txBody>
      </p:sp>
      <p:sp>
        <p:nvSpPr>
          <p:cNvPr id="6" name="Footer Placeholder 5"/>
          <p:cNvSpPr>
            <a:spLocks noGrp="1"/>
          </p:cNvSpPr>
          <p:nvPr>
            <p:ph type="ftr" sz="quarter" idx="11"/>
          </p:nvPr>
        </p:nvSpPr>
        <p:spPr/>
        <p:txBody>
          <a:bodyPr/>
          <a:lstStyle/>
          <a:p>
            <a:r>
              <a:rPr lang="en-US" smtClean="0"/>
              <a:t>Massachusetts Department of Elementary and Secondary Education</a:t>
            </a:r>
            <a:endParaRPr lang="en-US"/>
          </a:p>
        </p:txBody>
      </p:sp>
      <p:sp>
        <p:nvSpPr>
          <p:cNvPr id="7" name="Slide Number Placeholder 6"/>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38100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38100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22904" y="1535113"/>
            <a:ext cx="3811496"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2904" y="2174875"/>
            <a:ext cx="3811496"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BAEC04E-0926-40FA-BE19-4F5978ACCC27}" type="datetime1">
              <a:rPr lang="en-US" smtClean="0"/>
              <a:pPr/>
              <a:t>10/17/2017</a:t>
            </a:fld>
            <a:endParaRPr lang="en-US"/>
          </a:p>
        </p:txBody>
      </p:sp>
      <p:sp>
        <p:nvSpPr>
          <p:cNvPr id="8" name="Footer Placeholder 7"/>
          <p:cNvSpPr>
            <a:spLocks noGrp="1"/>
          </p:cNvSpPr>
          <p:nvPr>
            <p:ph type="ftr" sz="quarter" idx="11"/>
          </p:nvPr>
        </p:nvSpPr>
        <p:spPr/>
        <p:txBody>
          <a:bodyPr/>
          <a:lstStyle/>
          <a:p>
            <a:r>
              <a:rPr lang="en-US" smtClean="0"/>
              <a:t>Massachusetts Department of Elementary and Secondary Education</a:t>
            </a:r>
            <a:endParaRPr lang="en-US"/>
          </a:p>
        </p:txBody>
      </p:sp>
      <p:sp>
        <p:nvSpPr>
          <p:cNvPr id="9" name="Slide Number Placeholder 8"/>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2AC804-22DE-4E72-AB3C-03F500DC0B49}" type="datetime1">
              <a:rPr lang="en-US" smtClean="0"/>
              <a:pPr/>
              <a:t>10/17/2017</a:t>
            </a:fld>
            <a:endParaRPr lang="en-US"/>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B28D65-CDFF-45D1-8396-D252F680B666}" type="datetime1">
              <a:rPr lang="en-US" smtClean="0"/>
              <a:pPr/>
              <a:t>10/17/2017</a:t>
            </a:fld>
            <a:endParaRPr lang="en-US"/>
          </a:p>
        </p:txBody>
      </p:sp>
      <p:sp>
        <p:nvSpPr>
          <p:cNvPr id="3" name="Footer Placeholder 2"/>
          <p:cNvSpPr>
            <a:spLocks noGrp="1"/>
          </p:cNvSpPr>
          <p:nvPr>
            <p:ph type="ftr" sz="quarter" idx="11"/>
          </p:nvPr>
        </p:nvSpPr>
        <p:spPr/>
        <p:txBody>
          <a:bodyPr/>
          <a:lstStyle/>
          <a:p>
            <a:r>
              <a:rPr lang="en-US" smtClean="0"/>
              <a:t>Massachusetts Department of Elementary and Secondary Education</a:t>
            </a:r>
            <a:endParaRPr lang="en-US"/>
          </a:p>
        </p:txBody>
      </p:sp>
      <p:sp>
        <p:nvSpPr>
          <p:cNvPr id="4" name="Slide Number Placeholder 3"/>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ESE_StarLogo_2881_1401_transparent_color.gif"/>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pic>
        <p:nvPicPr>
          <p:cNvPr id="8" name="Picture 7" descr="ESE_StarLogo_2881_1401_transparent_color.gif"/>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pic>
        <p:nvPicPr>
          <p:cNvPr id="7" name="Picture 6" descr="ESE Logo"/>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524000"/>
            <a:ext cx="7924800" cy="46021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9E8D05-18AA-4A37-885F-90A35DD2504A}" type="datetime1">
              <a:rPr lang="en-US" smtClean="0"/>
              <a:pPr/>
              <a:t>10/17/2017</a:t>
            </a:fld>
            <a:endParaRPr lang="en-US" dirty="0"/>
          </a:p>
        </p:txBody>
      </p:sp>
      <p:sp>
        <p:nvSpPr>
          <p:cNvPr id="5" name="Footer Placeholder 4"/>
          <p:cNvSpPr>
            <a:spLocks noGrp="1"/>
          </p:cNvSpPr>
          <p:nvPr>
            <p:ph type="ftr" sz="quarter" idx="3"/>
          </p:nvPr>
        </p:nvSpPr>
        <p:spPr>
          <a:xfrm>
            <a:off x="3124200" y="6356350"/>
            <a:ext cx="5410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smtClean="0"/>
              <a:t>Massachusetts Department of Elementary and Secondary Education</a:t>
            </a:r>
            <a:endParaRPr lang="en-US" dirty="0"/>
          </a:p>
        </p:txBody>
      </p:sp>
      <p:sp>
        <p:nvSpPr>
          <p:cNvPr id="6" name="Slide Number Placeholder 5"/>
          <p:cNvSpPr>
            <a:spLocks noGrp="1"/>
          </p:cNvSpPr>
          <p:nvPr>
            <p:ph type="sldNum" sz="quarter" idx="4"/>
          </p:nvPr>
        </p:nvSpPr>
        <p:spPr>
          <a:xfrm>
            <a:off x="8486688" y="5257800"/>
            <a:ext cx="533400" cy="457200"/>
          </a:xfrm>
          <a:prstGeom prst="rect">
            <a:avLst/>
          </a:prstGeom>
        </p:spPr>
        <p:txBody>
          <a:bodyPr vert="horz" lIns="91440" tIns="45720" rIns="91440" bIns="45720" rtlCol="0" anchor="ctr"/>
          <a:lstStyle>
            <a:lvl1pPr algn="ctr">
              <a:defRPr sz="1600">
                <a:solidFill>
                  <a:schemeClr val="tx1">
                    <a:tint val="75000"/>
                  </a:schemeClr>
                </a:solidFill>
                <a:latin typeface="+mj-lt"/>
              </a:defRPr>
            </a:lvl1pPr>
          </a:lstStyle>
          <a:p>
            <a:fld id="{BD26C40E-487C-40A4-A841-8174FD7B714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0" r:id="rId12"/>
    <p:sldLayoutId id="2147483761" r:id="rId13"/>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accent1"/>
        </a:buClr>
        <a:buFont typeface="Wingdings 2" pitchFamily="18" charset="2"/>
        <a:buChar char=""/>
        <a:defRPr sz="2800" kern="1200">
          <a:solidFill>
            <a:schemeClr val="tx1"/>
          </a:solidFill>
          <a:latin typeface="Tahoma" pitchFamily="34" charset="0"/>
          <a:ea typeface="Tahoma" pitchFamily="34" charset="0"/>
          <a:cs typeface="Tahoma" pitchFamily="34" charset="0"/>
        </a:defRPr>
      </a:lvl1pPr>
      <a:lvl2pPr marL="742950" indent="-285750" algn="l" defTabSz="914400" rtl="0" eaLnBrk="1" latinLnBrk="0" hangingPunct="1">
        <a:spcBef>
          <a:spcPct val="20000"/>
        </a:spcBef>
        <a:buClr>
          <a:schemeClr val="accent1"/>
        </a:buClr>
        <a:buFont typeface="Wingdings 2" pitchFamily="18" charset="2"/>
        <a:buChar char="ê"/>
        <a:defRPr sz="2400" kern="1200">
          <a:solidFill>
            <a:schemeClr val="tx1"/>
          </a:solidFill>
          <a:latin typeface="Tahoma" pitchFamily="34" charset="0"/>
          <a:ea typeface="Tahoma" pitchFamily="34" charset="0"/>
          <a:cs typeface="Tahoma" pitchFamily="34" charset="0"/>
        </a:defRPr>
      </a:lvl2pPr>
      <a:lvl3pPr marL="11430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3pPr>
      <a:lvl4pPr marL="16002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4pPr>
      <a:lvl5pPr marL="20574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doe.mass.edu/commissioner/Back-to-School/" TargetMode="External"/><Relationship Id="rId2" Type="http://schemas.openxmlformats.org/officeDocument/2006/relationships/hyperlink" Target="http://www.doe.mass.edu/mcas/parent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Understanding the Next-Generation MCAS	</a:t>
            </a:r>
            <a:endParaRPr lang="en-US" dirty="0"/>
          </a:p>
        </p:txBody>
      </p:sp>
      <p:sp>
        <p:nvSpPr>
          <p:cNvPr id="3" name="Subtitle 2"/>
          <p:cNvSpPr>
            <a:spLocks noGrp="1"/>
          </p:cNvSpPr>
          <p:nvPr>
            <p:ph type="subTitle" idx="1"/>
          </p:nvPr>
        </p:nvSpPr>
        <p:spPr/>
        <p:txBody>
          <a:bodyPr>
            <a:normAutofit/>
          </a:bodyPr>
          <a:lstStyle/>
          <a:p>
            <a:r>
              <a:rPr lang="en-US" dirty="0" smtClean="0"/>
              <a:t>October 2017</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8" name="Slide Number Placeholder 7"/>
          <p:cNvSpPr>
            <a:spLocks noGrp="1"/>
          </p:cNvSpPr>
          <p:nvPr>
            <p:ph type="sldNum" sz="quarter" idx="12"/>
          </p:nvPr>
        </p:nvSpPr>
        <p:spPr>
          <a:xfrm>
            <a:off x="8534400" y="6310312"/>
            <a:ext cx="533400" cy="457200"/>
          </a:xfrm>
        </p:spPr>
        <p:txBody>
          <a:bodyPr/>
          <a:lstStyle/>
          <a:p>
            <a:fld id="{BD26C40E-487C-40A4-A841-8174FD7B7142}" type="slidenum">
              <a:rPr lang="en-US" smtClean="0"/>
              <a:pPr/>
              <a:t>10</a:t>
            </a:fld>
            <a:endParaRPr lang="en-US" dirty="0"/>
          </a:p>
        </p:txBody>
      </p:sp>
      <p:pic>
        <p:nvPicPr>
          <p:cNvPr id="1026" name="Picture 2" descr="Child's performance by content area and points earned for each question."/>
          <p:cNvPicPr>
            <a:picLocks noChangeAspect="1" noChangeArrowheads="1"/>
          </p:cNvPicPr>
          <p:nvPr/>
        </p:nvPicPr>
        <p:blipFill>
          <a:blip r:embed="rId3" cstate="print"/>
          <a:srcRect/>
          <a:stretch>
            <a:fillRect/>
          </a:stretch>
        </p:blipFill>
        <p:spPr bwMode="auto">
          <a:xfrm>
            <a:off x="161925" y="1171575"/>
            <a:ext cx="8820150" cy="4514850"/>
          </a:xfrm>
          <a:prstGeom prst="rect">
            <a:avLst/>
          </a:prstGeom>
          <a:noFill/>
          <a:ln w="9525">
            <a:noFill/>
            <a:miter lim="800000"/>
            <a:headEnd/>
            <a:tailEnd/>
          </a:ln>
        </p:spPr>
      </p:pic>
    </p:spTree>
    <p:extLst>
      <p:ext uri="{BB962C8B-B14F-4D97-AF65-F5344CB8AC3E}">
        <p14:creationId xmlns:p14="http://schemas.microsoft.com/office/powerpoint/2010/main" val="239648504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Why Did My Child Score Proficient on the Older MCAS but Only Partially Meeting Expectations This Year?</a:t>
            </a:r>
            <a:endParaRPr lang="en-US" sz="3600" b="1" dirty="0"/>
          </a:p>
        </p:txBody>
      </p:sp>
      <p:sp>
        <p:nvSpPr>
          <p:cNvPr id="3" name="Content Placeholder 2"/>
          <p:cNvSpPr>
            <a:spLocks noGrp="1"/>
          </p:cNvSpPr>
          <p:nvPr>
            <p:ph idx="1"/>
          </p:nvPr>
        </p:nvSpPr>
        <p:spPr/>
        <p:txBody>
          <a:bodyPr>
            <a:normAutofit fontScale="85000" lnSpcReduction="20000"/>
          </a:bodyPr>
          <a:lstStyle/>
          <a:p>
            <a:r>
              <a:rPr lang="en-US" dirty="0" smtClean="0"/>
              <a:t>In general, the new standards for Meeting Expectations are </a:t>
            </a:r>
            <a:r>
              <a:rPr lang="en-US" b="1" dirty="0" smtClean="0"/>
              <a:t>more rigorous </a:t>
            </a:r>
            <a:r>
              <a:rPr lang="en-US" dirty="0" smtClean="0"/>
              <a:t>than the standards for reaching the Proficient level on the legacy MCAS.</a:t>
            </a:r>
          </a:p>
          <a:p>
            <a:r>
              <a:rPr lang="en-US" b="1" dirty="0" smtClean="0"/>
              <a:t>Massachusetts educators </a:t>
            </a:r>
            <a:r>
              <a:rPr lang="en-US" dirty="0" smtClean="0"/>
              <a:t>set the new standards to help </a:t>
            </a:r>
            <a:r>
              <a:rPr lang="en-US" b="1" dirty="0" smtClean="0"/>
              <a:t>signal students’ readiness</a:t>
            </a:r>
            <a:r>
              <a:rPr lang="en-US" dirty="0" smtClean="0"/>
              <a:t> for the next grade level.</a:t>
            </a:r>
          </a:p>
          <a:p>
            <a:r>
              <a:rPr lang="en-US" b="1" dirty="0" smtClean="0"/>
              <a:t>Look closely at where your child’s score falls </a:t>
            </a:r>
            <a:r>
              <a:rPr lang="en-US" dirty="0" smtClean="0"/>
              <a:t>within the Partially Meeting Expectations category. If it isn’t close to Meeting Expectations, talk with your child’s teacher about how you can work together to help your child catch up.</a:t>
            </a:r>
          </a:p>
          <a:p>
            <a:r>
              <a:rPr lang="en-US" dirty="0" smtClean="0"/>
              <a:t>Spring 2017 is a </a:t>
            </a:r>
            <a:r>
              <a:rPr lang="en-US" b="1" dirty="0" smtClean="0"/>
              <a:t>baseline year </a:t>
            </a:r>
            <a:r>
              <a:rPr lang="en-US" dirty="0" smtClean="0"/>
              <a:t>for a new test in grades 3-8, and spring 2017 scores </a:t>
            </a:r>
            <a:r>
              <a:rPr lang="en-US" b="1" dirty="0" smtClean="0"/>
              <a:t>should not be compared </a:t>
            </a:r>
            <a:r>
              <a:rPr lang="en-US" dirty="0" smtClean="0"/>
              <a:t>to previous years’ scores.</a:t>
            </a:r>
          </a:p>
          <a:p>
            <a:endParaRPr lang="en-US" dirty="0" smtClean="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5220"/>
            <a:ext cx="8534400" cy="1143000"/>
          </a:xfrm>
        </p:spPr>
        <p:txBody>
          <a:bodyPr>
            <a:normAutofit fontScale="90000"/>
          </a:bodyPr>
          <a:lstStyle/>
          <a:p>
            <a:r>
              <a:rPr lang="en-US" sz="2700" dirty="0" smtClean="0"/>
              <a:t>Projected Statewide 2017 Results for Grades 3-8 ELA and Math: Percent of students in each achievement level</a:t>
            </a:r>
            <a:endParaRPr lang="en-US" sz="2700" dirty="0"/>
          </a:p>
        </p:txBody>
      </p:sp>
      <p:pic>
        <p:nvPicPr>
          <p:cNvPr id="6" name="Content Placeholder 5" descr="Bar graph of grade 3-8 percent of students in each achievement level"/>
          <p:cNvPicPr>
            <a:picLocks noGrp="1"/>
          </p:cNvPicPr>
          <p:nvPr>
            <p:ph idx="1"/>
          </p:nvPr>
        </p:nvPicPr>
        <p:blipFill rotWithShape="1">
          <a:blip r:embed="rId3" cstate="print">
            <a:extLst>
              <a:ext uri="{28A0092B-C50C-407E-A947-70E740481C1C}">
                <a14:useLocalDpi xmlns:a14="http://schemas.microsoft.com/office/drawing/2010/main" val="0"/>
              </a:ext>
            </a:extLst>
          </a:blip>
          <a:srcRect t="13296"/>
          <a:stretch/>
        </p:blipFill>
        <p:spPr bwMode="auto">
          <a:xfrm>
            <a:off x="990600" y="1600200"/>
            <a:ext cx="6792686" cy="5059362"/>
          </a:xfrm>
          <a:prstGeom prst="rect">
            <a:avLst/>
          </a:prstGeom>
          <a:ln>
            <a:noFill/>
          </a:ln>
          <a:extLst>
            <a:ext uri="{53640926-AAD7-44D8-BBD7-CCE9431645EC}">
              <a14:shadowObscured xmlns:a14="http://schemas.microsoft.com/office/drawing/2010/main"/>
            </a:ext>
          </a:extLst>
        </p:spPr>
      </p:pic>
      <p:sp>
        <p:nvSpPr>
          <p:cNvPr id="8" name="Rectangle 7" descr="level at partially meeting expectation"/>
          <p:cNvSpPr/>
          <p:nvPr/>
        </p:nvSpPr>
        <p:spPr>
          <a:xfrm>
            <a:off x="2203450" y="3687762"/>
            <a:ext cx="381000" cy="392037"/>
          </a:xfrm>
          <a:prstGeom prst="rect">
            <a:avLst/>
          </a:prstGeom>
          <a:solidFill>
            <a:srgbClr val="DF37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descr="level at partially meeting expectation"/>
          <p:cNvSpPr/>
          <p:nvPr/>
        </p:nvSpPr>
        <p:spPr>
          <a:xfrm>
            <a:off x="3035300" y="3687762"/>
            <a:ext cx="381000" cy="443215"/>
          </a:xfrm>
          <a:prstGeom prst="rect">
            <a:avLst/>
          </a:prstGeom>
          <a:solidFill>
            <a:srgbClr val="DF37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descr="level at partially meeting expectation"/>
          <p:cNvSpPr/>
          <p:nvPr/>
        </p:nvSpPr>
        <p:spPr>
          <a:xfrm>
            <a:off x="4005943" y="3687762"/>
            <a:ext cx="381000" cy="405115"/>
          </a:xfrm>
          <a:prstGeom prst="rect">
            <a:avLst/>
          </a:prstGeom>
          <a:solidFill>
            <a:srgbClr val="DF37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descr="level at partially meeting expectation"/>
          <p:cNvSpPr/>
          <p:nvPr/>
        </p:nvSpPr>
        <p:spPr>
          <a:xfrm>
            <a:off x="4897664" y="3687762"/>
            <a:ext cx="381000" cy="443215"/>
          </a:xfrm>
          <a:prstGeom prst="rect">
            <a:avLst/>
          </a:prstGeom>
          <a:solidFill>
            <a:srgbClr val="DF37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descr="level at partially meeting expectation"/>
          <p:cNvSpPr/>
          <p:nvPr/>
        </p:nvSpPr>
        <p:spPr>
          <a:xfrm>
            <a:off x="5808436" y="3763963"/>
            <a:ext cx="381000" cy="407156"/>
          </a:xfrm>
          <a:prstGeom prst="rect">
            <a:avLst/>
          </a:prstGeom>
          <a:solidFill>
            <a:srgbClr val="DF37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descr="level at partially meeting expectation"/>
          <p:cNvSpPr/>
          <p:nvPr/>
        </p:nvSpPr>
        <p:spPr>
          <a:xfrm>
            <a:off x="3994150" y="4798369"/>
            <a:ext cx="381000" cy="304800"/>
          </a:xfrm>
          <a:prstGeom prst="rect">
            <a:avLst/>
          </a:prstGeom>
          <a:solidFill>
            <a:srgbClr val="DF37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descr="level at partially meeting expectation"/>
          <p:cNvSpPr/>
          <p:nvPr/>
        </p:nvSpPr>
        <p:spPr>
          <a:xfrm>
            <a:off x="6719207" y="3730626"/>
            <a:ext cx="381000" cy="367014"/>
          </a:xfrm>
          <a:prstGeom prst="rect">
            <a:avLst/>
          </a:prstGeom>
          <a:solidFill>
            <a:srgbClr val="DF37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descr="level at exceeding expectation"/>
          <p:cNvSpPr/>
          <p:nvPr/>
        </p:nvSpPr>
        <p:spPr>
          <a:xfrm>
            <a:off x="2232025" y="2063750"/>
            <a:ext cx="381000" cy="304800"/>
          </a:xfrm>
          <a:prstGeom prst="rect">
            <a:avLst/>
          </a:prstGeom>
          <a:solidFill>
            <a:srgbClr val="EEA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descr="level at meeting expectation"/>
          <p:cNvSpPr/>
          <p:nvPr/>
        </p:nvSpPr>
        <p:spPr>
          <a:xfrm>
            <a:off x="3076575" y="2076299"/>
            <a:ext cx="381000" cy="304800"/>
          </a:xfrm>
          <a:prstGeom prst="rect">
            <a:avLst/>
          </a:prstGeom>
          <a:solidFill>
            <a:srgbClr val="EEA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descr="level at meeting expectation"/>
          <p:cNvSpPr/>
          <p:nvPr/>
        </p:nvSpPr>
        <p:spPr>
          <a:xfrm>
            <a:off x="3983492" y="1955536"/>
            <a:ext cx="381000" cy="304800"/>
          </a:xfrm>
          <a:prstGeom prst="rect">
            <a:avLst/>
          </a:prstGeom>
          <a:solidFill>
            <a:srgbClr val="EEA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descr="level at meeting expectation"/>
          <p:cNvSpPr/>
          <p:nvPr/>
        </p:nvSpPr>
        <p:spPr>
          <a:xfrm>
            <a:off x="4874673" y="1989017"/>
            <a:ext cx="381000" cy="304800"/>
          </a:xfrm>
          <a:prstGeom prst="rect">
            <a:avLst/>
          </a:prstGeom>
          <a:solidFill>
            <a:srgbClr val="EEA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descr="level at meeting expectation"/>
          <p:cNvSpPr/>
          <p:nvPr/>
        </p:nvSpPr>
        <p:spPr>
          <a:xfrm>
            <a:off x="5707515" y="1953457"/>
            <a:ext cx="381000" cy="304800"/>
          </a:xfrm>
          <a:prstGeom prst="rect">
            <a:avLst/>
          </a:prstGeom>
          <a:solidFill>
            <a:srgbClr val="EEA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descr="level at meeting expectation"/>
          <p:cNvSpPr/>
          <p:nvPr/>
        </p:nvSpPr>
        <p:spPr>
          <a:xfrm>
            <a:off x="6742565" y="2063750"/>
            <a:ext cx="381000" cy="304800"/>
          </a:xfrm>
          <a:prstGeom prst="rect">
            <a:avLst/>
          </a:prstGeom>
          <a:solidFill>
            <a:srgbClr val="EEA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descr="level at exceeding expectation"/>
          <p:cNvSpPr/>
          <p:nvPr/>
        </p:nvSpPr>
        <p:spPr>
          <a:xfrm>
            <a:off x="2232025" y="1779323"/>
            <a:ext cx="457200" cy="197984"/>
          </a:xfrm>
          <a:prstGeom prst="rect">
            <a:avLst/>
          </a:prstGeom>
          <a:solidFill>
            <a:srgbClr val="0298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descr="level at exceeding expectation"/>
          <p:cNvSpPr/>
          <p:nvPr/>
        </p:nvSpPr>
        <p:spPr>
          <a:xfrm>
            <a:off x="3038475" y="1798146"/>
            <a:ext cx="457200" cy="179160"/>
          </a:xfrm>
          <a:prstGeom prst="rect">
            <a:avLst/>
          </a:prstGeom>
          <a:solidFill>
            <a:srgbClr val="0298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descr="level at exceeding expectation"/>
          <p:cNvSpPr/>
          <p:nvPr/>
        </p:nvSpPr>
        <p:spPr>
          <a:xfrm>
            <a:off x="6719207" y="1779323"/>
            <a:ext cx="457200" cy="200498"/>
          </a:xfrm>
          <a:prstGeom prst="rect">
            <a:avLst/>
          </a:prstGeom>
          <a:solidFill>
            <a:srgbClr val="0298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descr="level at not meeting expectation"/>
          <p:cNvSpPr/>
          <p:nvPr/>
        </p:nvSpPr>
        <p:spPr>
          <a:xfrm>
            <a:off x="2117725" y="5273976"/>
            <a:ext cx="533400" cy="21000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descr="level at not meeting expectation"/>
          <p:cNvSpPr/>
          <p:nvPr/>
        </p:nvSpPr>
        <p:spPr>
          <a:xfrm>
            <a:off x="3132137" y="5273976"/>
            <a:ext cx="434975" cy="18906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descr="level at not meeting expectation"/>
          <p:cNvSpPr/>
          <p:nvPr/>
        </p:nvSpPr>
        <p:spPr>
          <a:xfrm>
            <a:off x="4874673" y="5234440"/>
            <a:ext cx="457200" cy="2286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descr="level at not meeting expectation"/>
          <p:cNvSpPr/>
          <p:nvPr/>
        </p:nvSpPr>
        <p:spPr>
          <a:xfrm>
            <a:off x="5822497" y="5201594"/>
            <a:ext cx="411302" cy="2286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descr="level at not meeting expectation"/>
          <p:cNvSpPr/>
          <p:nvPr/>
        </p:nvSpPr>
        <p:spPr>
          <a:xfrm>
            <a:off x="6733948" y="5225709"/>
            <a:ext cx="427717" cy="2286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ooter Placeholder 29"/>
          <p:cNvSpPr>
            <a:spLocks noGrp="1"/>
          </p:cNvSpPr>
          <p:nvPr>
            <p:ph type="ftr" sz="quarter" idx="11"/>
          </p:nvPr>
        </p:nvSpPr>
        <p:spPr/>
        <p:txBody>
          <a:bodyPr/>
          <a:lstStyle/>
          <a:p>
            <a:r>
              <a:rPr lang="en-US" smtClean="0"/>
              <a:t>Massachusetts Department of Elementary and Secondary Education</a:t>
            </a:r>
            <a:endParaRPr lang="en-US"/>
          </a:p>
        </p:txBody>
      </p:sp>
      <p:sp>
        <p:nvSpPr>
          <p:cNvPr id="31" name="Slide Number Placeholder 30"/>
          <p:cNvSpPr>
            <a:spLocks noGrp="1"/>
          </p:cNvSpPr>
          <p:nvPr>
            <p:ph type="sldNum" sz="quarter" idx="12"/>
          </p:nvPr>
        </p:nvSpPr>
        <p:spPr/>
        <p:txBody>
          <a:bodyPr/>
          <a:lstStyle/>
          <a:p>
            <a:fld id="{BD26C40E-487C-40A4-A841-8174FD7B7142}" type="slidenum">
              <a:rPr lang="en-US" smtClean="0"/>
              <a:pPr/>
              <a:t>12</a:t>
            </a:fld>
            <a:endParaRPr lang="en-US"/>
          </a:p>
        </p:txBody>
      </p:sp>
    </p:spTree>
    <p:extLst>
      <p:ext uri="{BB962C8B-B14F-4D97-AF65-F5344CB8AC3E}">
        <p14:creationId xmlns:p14="http://schemas.microsoft.com/office/powerpoint/2010/main" val="1551377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Interpreting the Projected Results (Part 1)</a:t>
            </a:r>
            <a:endParaRPr lang="en-US" dirty="0"/>
          </a:p>
        </p:txBody>
      </p:sp>
      <p:sp>
        <p:nvSpPr>
          <p:cNvPr id="3" name="Content Placeholder 2"/>
          <p:cNvSpPr>
            <a:spLocks noGrp="1"/>
          </p:cNvSpPr>
          <p:nvPr>
            <p:ph idx="1"/>
          </p:nvPr>
        </p:nvSpPr>
        <p:spPr>
          <a:xfrm>
            <a:off x="609600" y="1524000"/>
            <a:ext cx="7924800" cy="5029200"/>
          </a:xfrm>
        </p:spPr>
        <p:txBody>
          <a:bodyPr>
            <a:normAutofit/>
          </a:bodyPr>
          <a:lstStyle/>
          <a:p>
            <a:r>
              <a:rPr lang="en-US" sz="2000" b="1" dirty="0" smtClean="0"/>
              <a:t>The results do NOT mean that students learned less</a:t>
            </a:r>
            <a:r>
              <a:rPr lang="en-US" sz="2000" dirty="0" smtClean="0"/>
              <a:t>; the next-generation MCAS </a:t>
            </a:r>
            <a:r>
              <a:rPr lang="en-US" sz="2000" b="1" dirty="0" smtClean="0"/>
              <a:t>measures in a different way </a:t>
            </a:r>
          </a:p>
          <a:p>
            <a:r>
              <a:rPr lang="en-US" sz="2000" dirty="0" smtClean="0"/>
              <a:t>Remember</a:t>
            </a:r>
            <a:r>
              <a:rPr lang="en-US" sz="2000" b="1" dirty="0" smtClean="0"/>
              <a:t>: 2017 is the baseline year </a:t>
            </a:r>
            <a:r>
              <a:rPr lang="en-US" sz="2000" dirty="0" smtClean="0"/>
              <a:t>— the first year of a new assessment — and we expect scores to change over time, as occurred when the legacy MCAS debuted in 1998.</a:t>
            </a:r>
          </a:p>
          <a:p>
            <a:r>
              <a:rPr lang="en-US" sz="2000" b="1" dirty="0" smtClean="0"/>
              <a:t>Massachusetts educators</a:t>
            </a:r>
            <a:r>
              <a:rPr lang="en-US" sz="2000" dirty="0" smtClean="0"/>
              <a:t> set these standards, and they raised them in order to make sure our students will be college- and career- ready.</a:t>
            </a:r>
          </a:p>
          <a:p>
            <a:r>
              <a:rPr lang="en-US" sz="2000" b="1" dirty="0" smtClean="0"/>
              <a:t>In some grades and subjects </a:t>
            </a:r>
            <a:r>
              <a:rPr lang="en-US" sz="2000" dirty="0" smtClean="0"/>
              <a:t>(grade 4 English language arts and math, grade 7 math), </a:t>
            </a:r>
            <a:r>
              <a:rPr lang="en-US" sz="2000" b="1" dirty="0" smtClean="0"/>
              <a:t>the percent of students </a:t>
            </a:r>
            <a:r>
              <a:rPr lang="en-US" sz="2000" dirty="0" smtClean="0"/>
              <a:t>Meeting Expectations </a:t>
            </a:r>
            <a:r>
              <a:rPr lang="en-US" sz="2000" b="1" dirty="0" smtClean="0"/>
              <a:t>will likely be similar</a:t>
            </a:r>
            <a:r>
              <a:rPr lang="en-US" sz="2000" dirty="0" smtClean="0"/>
              <a:t> to the percent that were Proficient previously. </a:t>
            </a:r>
            <a:r>
              <a:rPr lang="en-US" sz="2000" b="1" dirty="0" smtClean="0"/>
              <a:t>In other grades and subjects </a:t>
            </a:r>
            <a:r>
              <a:rPr lang="en-US" sz="2000" dirty="0" smtClean="0"/>
              <a:t>(grade 8 English language arts), </a:t>
            </a:r>
            <a:r>
              <a:rPr lang="en-US" sz="2000" b="1" dirty="0" smtClean="0"/>
              <a:t>the percent </a:t>
            </a:r>
            <a:r>
              <a:rPr lang="en-US" sz="2000" dirty="0" smtClean="0"/>
              <a:t>who are in Meeting Expectations </a:t>
            </a:r>
            <a:r>
              <a:rPr lang="en-US" sz="2000" b="1" dirty="0" smtClean="0"/>
              <a:t>will likely be lower </a:t>
            </a:r>
            <a:r>
              <a:rPr lang="en-US" sz="2000" dirty="0" smtClean="0"/>
              <a:t>than the previous percent of Proficient students.</a:t>
            </a:r>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p>
            <a:fld id="{BD26C40E-487C-40A4-A841-8174FD7B7142}" type="slidenum">
              <a:rPr lang="en-US" smtClean="0"/>
              <a:pPr/>
              <a:t>13</a:t>
            </a:fld>
            <a:endParaRPr lang="en-US"/>
          </a:p>
        </p:txBody>
      </p:sp>
    </p:spTree>
    <p:extLst>
      <p:ext uri="{BB962C8B-B14F-4D97-AF65-F5344CB8AC3E}">
        <p14:creationId xmlns:p14="http://schemas.microsoft.com/office/powerpoint/2010/main" val="12167155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Interpreting the Projected Results (Part 2)</a:t>
            </a:r>
            <a:endParaRPr lang="en-US" dirty="0"/>
          </a:p>
        </p:txBody>
      </p:sp>
      <p:sp>
        <p:nvSpPr>
          <p:cNvPr id="3" name="Content Placeholder 2"/>
          <p:cNvSpPr>
            <a:spLocks noGrp="1"/>
          </p:cNvSpPr>
          <p:nvPr>
            <p:ph idx="1"/>
          </p:nvPr>
        </p:nvSpPr>
        <p:spPr/>
        <p:txBody>
          <a:bodyPr/>
          <a:lstStyle/>
          <a:p>
            <a:r>
              <a:rPr lang="en-US" sz="2000" dirty="0" smtClean="0"/>
              <a:t>The roughly equivalent proportion of students in each grade and subject area reflect:</a:t>
            </a:r>
          </a:p>
          <a:p>
            <a:pPr lvl="1"/>
            <a:r>
              <a:rPr lang="en-US" sz="1800" dirty="0" smtClean="0"/>
              <a:t>A standard setting process involving </a:t>
            </a:r>
            <a:r>
              <a:rPr lang="en-US" sz="1800" b="1" dirty="0" smtClean="0"/>
              <a:t>panels of educators </a:t>
            </a:r>
            <a:r>
              <a:rPr lang="en-US" sz="1800" dirty="0" smtClean="0"/>
              <a:t>who valued a clear progression of learning expectations from grade to grade;</a:t>
            </a:r>
          </a:p>
          <a:p>
            <a:pPr lvl="1"/>
            <a:r>
              <a:rPr lang="en-US" sz="1800" b="1" dirty="0" smtClean="0"/>
              <a:t>Panelists’ consistent application of the standards </a:t>
            </a:r>
            <a:r>
              <a:rPr lang="en-US" sz="1800" dirty="0" smtClean="0"/>
              <a:t>as they made expert judgments about student achievement on the new tests;</a:t>
            </a:r>
          </a:p>
          <a:p>
            <a:pPr lvl="1"/>
            <a:r>
              <a:rPr lang="en-US" sz="1800" dirty="0" smtClean="0"/>
              <a:t>The fact that standards were set for all these tests </a:t>
            </a:r>
            <a:r>
              <a:rPr lang="en-US" sz="1800" b="1" dirty="0" smtClean="0"/>
              <a:t>at the same time</a:t>
            </a:r>
            <a:r>
              <a:rPr lang="en-US" sz="1800" dirty="0" smtClean="0"/>
              <a:t>, unlike with the legacy MCAS</a:t>
            </a:r>
            <a:endParaRPr lang="en-US" sz="2000" dirty="0" smtClean="0"/>
          </a:p>
          <a:p>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82499"/>
            <a:ext cx="8153400" cy="1143000"/>
          </a:xfrm>
        </p:spPr>
        <p:txBody>
          <a:bodyPr>
            <a:noAutofit/>
          </a:bodyPr>
          <a:lstStyle/>
          <a:p>
            <a:r>
              <a:rPr lang="en-US" sz="2800" dirty="0" smtClean="0"/>
              <a:t>Projected Next-Gen MCAS Results Look More Like Massachusetts’s 2015 NAEP Results…</a:t>
            </a:r>
            <a:endParaRPr lang="en-US" sz="2800" dirty="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18" name="Slide Number Placeholder 17"/>
          <p:cNvSpPr>
            <a:spLocks noGrp="1"/>
          </p:cNvSpPr>
          <p:nvPr>
            <p:ph type="sldNum" sz="quarter" idx="12"/>
          </p:nvPr>
        </p:nvSpPr>
        <p:spPr/>
        <p:txBody>
          <a:bodyPr/>
          <a:lstStyle/>
          <a:p>
            <a:fld id="{BD26C40E-487C-40A4-A841-8174FD7B7142}" type="slidenum">
              <a:rPr lang="en-US" smtClean="0"/>
              <a:pPr/>
              <a:t>15</a:t>
            </a:fld>
            <a:endParaRPr lang="en-US"/>
          </a:p>
        </p:txBody>
      </p:sp>
      <p:pic>
        <p:nvPicPr>
          <p:cNvPr id="21" name="Picture 20" descr="bar graph of 2015 NAEP results against projected next-gen MCAS results"/>
          <p:cNvPicPr/>
          <p:nvPr/>
        </p:nvPicPr>
        <p:blipFill>
          <a:blip r:embed="rId3"/>
          <a:stretch>
            <a:fillRect/>
          </a:stretch>
        </p:blipFill>
        <p:spPr>
          <a:xfrm>
            <a:off x="990600" y="1635760"/>
            <a:ext cx="7848600" cy="4720590"/>
          </a:xfrm>
          <a:prstGeom prst="rect">
            <a:avLst/>
          </a:prstGeom>
        </p:spPr>
      </p:pic>
    </p:spTree>
    <p:extLst>
      <p:ext uri="{BB962C8B-B14F-4D97-AF65-F5344CB8AC3E}">
        <p14:creationId xmlns:p14="http://schemas.microsoft.com/office/powerpoint/2010/main" val="16777394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924800" cy="1143000"/>
          </a:xfrm>
        </p:spPr>
        <p:txBody>
          <a:bodyPr>
            <a:noAutofit/>
          </a:bodyPr>
          <a:lstStyle/>
          <a:p>
            <a:r>
              <a:rPr lang="en-US" sz="2800" dirty="0" smtClean="0"/>
              <a:t>…and Less Like Legacy MCAS Results (2015)</a:t>
            </a:r>
            <a:endParaRPr lang="en-US" sz="2800" dirty="0"/>
          </a:p>
        </p:txBody>
      </p:sp>
      <p:sp>
        <p:nvSpPr>
          <p:cNvPr id="7" name="Footer Placeholder 6"/>
          <p:cNvSpPr>
            <a:spLocks noGrp="1"/>
          </p:cNvSpPr>
          <p:nvPr>
            <p:ph type="ftr" sz="quarter" idx="11"/>
          </p:nvPr>
        </p:nvSpPr>
        <p:spPr/>
        <p:txBody>
          <a:bodyPr/>
          <a:lstStyle/>
          <a:p>
            <a:r>
              <a:rPr lang="en-US" smtClean="0"/>
              <a:t>Massachusetts Department of Elementary and Secondary Education</a:t>
            </a:r>
            <a:endParaRPr lang="en-US"/>
          </a:p>
        </p:txBody>
      </p:sp>
      <p:sp>
        <p:nvSpPr>
          <p:cNvPr id="9" name="Slide Number Placeholder 8"/>
          <p:cNvSpPr>
            <a:spLocks noGrp="1"/>
          </p:cNvSpPr>
          <p:nvPr>
            <p:ph type="sldNum" sz="quarter" idx="12"/>
          </p:nvPr>
        </p:nvSpPr>
        <p:spPr/>
        <p:txBody>
          <a:bodyPr/>
          <a:lstStyle/>
          <a:p>
            <a:fld id="{BD26C40E-487C-40A4-A841-8174FD7B7142}" type="slidenum">
              <a:rPr lang="en-US" smtClean="0"/>
              <a:pPr/>
              <a:t>16</a:t>
            </a:fld>
            <a:endParaRPr lang="en-US"/>
          </a:p>
        </p:txBody>
      </p:sp>
      <p:pic>
        <p:nvPicPr>
          <p:cNvPr id="10" name="Content Placeholder 9" descr="bar graph of ela, math and science achievement levels and what they look like against MCAS 2015 legacy results."/>
          <p:cNvPicPr>
            <a:picLocks noGrp="1"/>
          </p:cNvPicPr>
          <p:nvPr>
            <p:ph idx="1"/>
          </p:nvPr>
        </p:nvPicPr>
        <p:blipFill>
          <a:blip r:embed="rId3"/>
          <a:stretch>
            <a:fillRect/>
          </a:stretch>
        </p:blipFill>
        <p:spPr>
          <a:xfrm>
            <a:off x="971990" y="1600200"/>
            <a:ext cx="7562410" cy="4602163"/>
          </a:xfrm>
          <a:prstGeom prst="rect">
            <a:avLst/>
          </a:prstGeom>
        </p:spPr>
      </p:pic>
    </p:spTree>
    <p:extLst>
      <p:ext uri="{BB962C8B-B14F-4D97-AF65-F5344CB8AC3E}">
        <p14:creationId xmlns:p14="http://schemas.microsoft.com/office/powerpoint/2010/main" val="9231252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Looking Beyond Scores</a:t>
            </a:r>
            <a:endParaRPr lang="en-US" dirty="0"/>
          </a:p>
        </p:txBody>
      </p:sp>
      <p:sp>
        <p:nvSpPr>
          <p:cNvPr id="3" name="Content Placeholder 2"/>
          <p:cNvSpPr>
            <a:spLocks noGrp="1"/>
          </p:cNvSpPr>
          <p:nvPr>
            <p:ph idx="1"/>
          </p:nvPr>
        </p:nvSpPr>
        <p:spPr/>
        <p:txBody>
          <a:bodyPr>
            <a:normAutofit lnSpcReduction="10000"/>
          </a:bodyPr>
          <a:lstStyle/>
          <a:p>
            <a:r>
              <a:rPr lang="en-US" dirty="0" smtClean="0"/>
              <a:t>Scores can identify areas where students need academic support, but scores can also reflect </a:t>
            </a:r>
            <a:r>
              <a:rPr lang="en-US" b="1" dirty="0" smtClean="0"/>
              <a:t>non-academic barriers to learning</a:t>
            </a:r>
            <a:r>
              <a:rPr lang="en-US" dirty="0" smtClean="0"/>
              <a:t>.</a:t>
            </a:r>
          </a:p>
          <a:p>
            <a:r>
              <a:rPr lang="en-US" dirty="0" smtClean="0"/>
              <a:t>ESE and districts continue to work together to:</a:t>
            </a:r>
          </a:p>
          <a:p>
            <a:pPr lvl="1"/>
            <a:r>
              <a:rPr lang="en-US" dirty="0" smtClean="0"/>
              <a:t>teach with poverty in mind,</a:t>
            </a:r>
          </a:p>
          <a:p>
            <a:pPr lvl="1"/>
            <a:r>
              <a:rPr lang="en-US" dirty="0" smtClean="0"/>
              <a:t>build cultural competency, </a:t>
            </a:r>
          </a:p>
          <a:p>
            <a:pPr lvl="1"/>
            <a:r>
              <a:rPr lang="en-US" dirty="0" smtClean="0"/>
              <a:t>address disproportionate and excessive student suspensions, </a:t>
            </a:r>
          </a:p>
          <a:p>
            <a:pPr lvl="1"/>
            <a:r>
              <a:rPr lang="en-US" dirty="0" smtClean="0"/>
              <a:t>support homeless students, and</a:t>
            </a:r>
          </a:p>
          <a:p>
            <a:pPr lvl="1"/>
            <a:r>
              <a:rPr lang="en-US" dirty="0" smtClean="0"/>
              <a:t>make schools safe for vulnerable students, such as LGBTQ students, recent immigrants, and others.</a:t>
            </a:r>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Accountability &amp; the Next-Generation MCAS		</a:t>
            </a:r>
            <a:endParaRPr lang="en-US" dirty="0"/>
          </a:p>
        </p:txBody>
      </p:sp>
      <p:sp>
        <p:nvSpPr>
          <p:cNvPr id="3" name="Content Placeholder 2"/>
          <p:cNvSpPr>
            <a:spLocks noGrp="1"/>
          </p:cNvSpPr>
          <p:nvPr>
            <p:ph idx="1"/>
          </p:nvPr>
        </p:nvSpPr>
        <p:spPr/>
        <p:txBody>
          <a:bodyPr>
            <a:normAutofit/>
          </a:bodyPr>
          <a:lstStyle/>
          <a:p>
            <a:r>
              <a:rPr lang="en-US" dirty="0" smtClean="0"/>
              <a:t>Because of the new assessment, </a:t>
            </a:r>
            <a:r>
              <a:rPr lang="en-US" b="1" dirty="0" smtClean="0"/>
              <a:t>there will not be any new grades K-8 Level 4 schools this year.</a:t>
            </a:r>
          </a:p>
          <a:p>
            <a:r>
              <a:rPr lang="en-US" dirty="0" smtClean="0"/>
              <a:t>Student growth percentiles, which measure how much progress a student made in a year, can still be compared across years.</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I Learn More?</a:t>
            </a:r>
            <a:endParaRPr lang="en-US" dirty="0"/>
          </a:p>
        </p:txBody>
      </p:sp>
      <p:sp>
        <p:nvSpPr>
          <p:cNvPr id="3" name="Content Placeholder 2"/>
          <p:cNvSpPr>
            <a:spLocks noGrp="1"/>
          </p:cNvSpPr>
          <p:nvPr>
            <p:ph idx="1"/>
          </p:nvPr>
        </p:nvSpPr>
        <p:spPr/>
        <p:txBody>
          <a:bodyPr>
            <a:normAutofit lnSpcReduction="10000"/>
          </a:bodyPr>
          <a:lstStyle/>
          <a:p>
            <a:r>
              <a:rPr lang="en-US" dirty="0" smtClean="0"/>
              <a:t>MCAS Parents Page </a:t>
            </a:r>
            <a:r>
              <a:rPr lang="en-US" dirty="0" smtClean="0">
                <a:hlinkClick r:id="rId2"/>
              </a:rPr>
              <a:t>http://www.doe.mass.edu/mcas/parents/</a:t>
            </a:r>
            <a:endParaRPr lang="en-US" dirty="0" smtClean="0"/>
          </a:p>
          <a:p>
            <a:pPr lvl="1"/>
            <a:r>
              <a:rPr lang="en-US" dirty="0" smtClean="0"/>
              <a:t>Resources coming soon include: </a:t>
            </a:r>
          </a:p>
          <a:p>
            <a:pPr lvl="2"/>
            <a:r>
              <a:rPr lang="en-US" dirty="0" smtClean="0"/>
              <a:t>Annotated Parent/Guardian Report</a:t>
            </a:r>
          </a:p>
          <a:p>
            <a:pPr lvl="2"/>
            <a:r>
              <a:rPr lang="en-US" dirty="0" smtClean="0"/>
              <a:t>Frequently Asked Questions (FAQs)</a:t>
            </a:r>
          </a:p>
          <a:p>
            <a:pPr lvl="2"/>
            <a:r>
              <a:rPr lang="en-US" dirty="0" smtClean="0"/>
              <a:t>Item Descriptions</a:t>
            </a:r>
          </a:p>
          <a:p>
            <a:endParaRPr lang="en-US" dirty="0" smtClean="0"/>
          </a:p>
          <a:p>
            <a:r>
              <a:rPr lang="en-US" dirty="0" smtClean="0"/>
              <a:t>MCAS Parent Guide (available in several languages): </a:t>
            </a:r>
            <a:r>
              <a:rPr lang="en-US" dirty="0" smtClean="0">
                <a:hlinkClick r:id="rId3"/>
              </a:rPr>
              <a:t>http://www.doe.mass.edu/commissioner/Back-to-School/</a:t>
            </a:r>
            <a:endParaRPr lang="en-US" dirty="0" smtClean="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Contents</a:t>
            </a:r>
            <a:endParaRPr lang="en-US" dirty="0"/>
          </a:p>
        </p:txBody>
      </p:sp>
      <p:sp>
        <p:nvSpPr>
          <p:cNvPr id="7" name="Content Placeholder 6"/>
          <p:cNvSpPr>
            <a:spLocks noGrp="1"/>
          </p:cNvSpPr>
          <p:nvPr>
            <p:ph idx="1"/>
          </p:nvPr>
        </p:nvSpPr>
        <p:spPr/>
        <p:txBody>
          <a:bodyPr/>
          <a:lstStyle/>
          <a:p>
            <a:pPr>
              <a:buNone/>
            </a:pPr>
            <a:r>
              <a:rPr lang="en-US" dirty="0" smtClean="0"/>
              <a:t>What is the next-generation MCAS?.......	  </a:t>
            </a:r>
            <a:r>
              <a:rPr lang="en-US" b="1" dirty="0" smtClean="0"/>
              <a:t>3</a:t>
            </a:r>
          </a:p>
          <a:p>
            <a:pPr>
              <a:buNone/>
            </a:pPr>
            <a:r>
              <a:rPr lang="en-US" dirty="0" smtClean="0"/>
              <a:t>Score release…………………………………….	  </a:t>
            </a:r>
            <a:r>
              <a:rPr lang="en-US" b="1" dirty="0" smtClean="0"/>
              <a:t>6</a:t>
            </a:r>
          </a:p>
          <a:p>
            <a:pPr>
              <a:buNone/>
            </a:pPr>
            <a:r>
              <a:rPr lang="en-US" dirty="0" smtClean="0"/>
              <a:t>Parent reports…………………………………...	  </a:t>
            </a:r>
            <a:r>
              <a:rPr lang="en-US" b="1" dirty="0" smtClean="0"/>
              <a:t>9</a:t>
            </a:r>
          </a:p>
          <a:p>
            <a:pPr>
              <a:buNone/>
            </a:pPr>
            <a:r>
              <a:rPr lang="en-US" dirty="0" smtClean="0"/>
              <a:t>Projected statewide results………………….</a:t>
            </a:r>
            <a:r>
              <a:rPr lang="en-US" b="1" dirty="0" smtClean="0"/>
              <a:t>	12</a:t>
            </a:r>
          </a:p>
          <a:p>
            <a:pPr>
              <a:buNone/>
            </a:pPr>
            <a:r>
              <a:rPr lang="en-US" dirty="0" smtClean="0"/>
              <a:t>Beyond scores……………………………………	</a:t>
            </a:r>
            <a:r>
              <a:rPr lang="en-US" b="1" dirty="0" smtClean="0"/>
              <a:t>17</a:t>
            </a:r>
          </a:p>
          <a:p>
            <a:pPr>
              <a:buNone/>
            </a:pPr>
            <a:r>
              <a:rPr lang="en-US" dirty="0" smtClean="0"/>
              <a:t>Accountability…………………………………….	</a:t>
            </a:r>
            <a:r>
              <a:rPr lang="en-US" b="1" dirty="0" smtClean="0"/>
              <a:t>18</a:t>
            </a:r>
          </a:p>
          <a:p>
            <a:pPr>
              <a:buNone/>
            </a:pPr>
            <a:r>
              <a:rPr lang="en-US" dirty="0" smtClean="0"/>
              <a:t>Learning more……………………………………	</a:t>
            </a:r>
            <a:r>
              <a:rPr lang="en-US" b="1" dirty="0" smtClean="0"/>
              <a:t>19</a:t>
            </a:r>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Next-Generation MCAS?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Updated version of the nearly 20-year-old MCAS assessment </a:t>
            </a:r>
          </a:p>
          <a:p>
            <a:r>
              <a:rPr lang="en-US" dirty="0" smtClean="0"/>
              <a:t>Focuses on students’ </a:t>
            </a:r>
            <a:r>
              <a:rPr lang="en-US" b="1" dirty="0" smtClean="0"/>
              <a:t>critical thinking abilities</a:t>
            </a:r>
            <a:r>
              <a:rPr lang="en-US" dirty="0" smtClean="0"/>
              <a:t>, </a:t>
            </a:r>
            <a:r>
              <a:rPr lang="en-US" b="1" dirty="0" smtClean="0"/>
              <a:t>application of knowledge</a:t>
            </a:r>
            <a:r>
              <a:rPr lang="en-US" dirty="0" smtClean="0"/>
              <a:t>, and ability to make </a:t>
            </a:r>
            <a:r>
              <a:rPr lang="en-US" b="1" dirty="0" smtClean="0"/>
              <a:t>connections between reading and writing</a:t>
            </a:r>
          </a:p>
          <a:p>
            <a:r>
              <a:rPr lang="en-US" dirty="0" smtClean="0"/>
              <a:t>Gives a </a:t>
            </a:r>
            <a:r>
              <a:rPr lang="en-US" b="1" dirty="0" smtClean="0"/>
              <a:t>clearer signal of readiness </a:t>
            </a:r>
            <a:r>
              <a:rPr lang="en-US" dirty="0" smtClean="0"/>
              <a:t>for the next grade level or college and career </a:t>
            </a:r>
          </a:p>
          <a:p>
            <a:r>
              <a:rPr lang="en-US" dirty="0" smtClean="0"/>
              <a:t>Designed to be given on a </a:t>
            </a:r>
            <a:r>
              <a:rPr lang="en-US" b="1" dirty="0" smtClean="0"/>
              <a:t>computer</a:t>
            </a:r>
            <a:r>
              <a:rPr lang="en-US" dirty="0" smtClean="0"/>
              <a:t> (though paper versions remain available)</a:t>
            </a:r>
          </a:p>
          <a:p>
            <a:r>
              <a:rPr lang="en-US" dirty="0" smtClean="0"/>
              <a:t>First given in </a:t>
            </a:r>
            <a:r>
              <a:rPr lang="en-US" b="1" dirty="0" smtClean="0"/>
              <a:t>spring 2017 </a:t>
            </a:r>
            <a:r>
              <a:rPr lang="en-US" dirty="0" smtClean="0"/>
              <a:t>in grades 3-8 in English language arts and math</a:t>
            </a:r>
          </a:p>
          <a:p>
            <a:r>
              <a:rPr lang="en-US" dirty="0" smtClean="0"/>
              <a:t>Will eventually replace all older (“legacy”) MCAS tests in grades 3-10</a:t>
            </a:r>
          </a:p>
          <a:p>
            <a:pPr lvl="1"/>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p>
            <a:fld id="{BD26C40E-487C-40A4-A841-8174FD7B7142}" type="slidenum">
              <a:rPr lang="en-US" smtClean="0"/>
              <a:pPr/>
              <a:t>3</a:t>
            </a:fld>
            <a:endParaRPr lang="en-US"/>
          </a:p>
        </p:txBody>
      </p:sp>
    </p:spTree>
    <p:extLst>
      <p:ext uri="{BB962C8B-B14F-4D97-AF65-F5344CB8AC3E}">
        <p14:creationId xmlns:p14="http://schemas.microsoft.com/office/powerpoint/2010/main" val="15908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Computer-Based Testing</a:t>
            </a:r>
            <a:endParaRPr lang="en-US" dirty="0"/>
          </a:p>
        </p:txBody>
      </p:sp>
      <p:sp>
        <p:nvSpPr>
          <p:cNvPr id="3" name="Content Placeholder 2"/>
          <p:cNvSpPr>
            <a:spLocks noGrp="1"/>
          </p:cNvSpPr>
          <p:nvPr>
            <p:ph idx="1"/>
          </p:nvPr>
        </p:nvSpPr>
        <p:spPr>
          <a:xfrm>
            <a:off x="609600" y="1524000"/>
            <a:ext cx="7924800" cy="4832350"/>
          </a:xfrm>
        </p:spPr>
        <p:txBody>
          <a:bodyPr>
            <a:normAutofit/>
          </a:bodyPr>
          <a:lstStyle/>
          <a:p>
            <a:r>
              <a:rPr lang="en-US" dirty="0" smtClean="0"/>
              <a:t>Spring 2017:			</a:t>
            </a:r>
          </a:p>
          <a:p>
            <a:pPr lvl="1"/>
            <a:r>
              <a:rPr lang="en-US" dirty="0" smtClean="0"/>
              <a:t>60% of all grades 3-8 students took the test on computers; &gt;93% in grades 4 and 8</a:t>
            </a:r>
          </a:p>
          <a:p>
            <a:r>
              <a:rPr lang="en-US" dirty="0" smtClean="0"/>
              <a:t>Phasing in computer-based testing by grade level</a:t>
            </a:r>
          </a:p>
          <a:p>
            <a:pPr lvl="1"/>
            <a:r>
              <a:rPr lang="en-US" dirty="0" smtClean="0"/>
              <a:t>Spring 2017: Grades 4 and 8 English language arts (ELA) and math</a:t>
            </a:r>
          </a:p>
          <a:p>
            <a:pPr lvl="1"/>
            <a:r>
              <a:rPr lang="en-US" dirty="0" smtClean="0"/>
              <a:t>Spring 2018: Grades 4-5 and 7-8 in ELA and math and grades 5 and 8 in science and tech/eng </a:t>
            </a:r>
            <a:endParaRPr lang="en-US" dirty="0" smtClean="0">
              <a:solidFill>
                <a:srgbClr val="002060"/>
              </a:solidFill>
            </a:endParaRPr>
          </a:p>
          <a:p>
            <a:pPr lvl="1"/>
            <a:r>
              <a:rPr lang="en-US" dirty="0" smtClean="0">
                <a:solidFill>
                  <a:srgbClr val="002060"/>
                </a:solidFill>
              </a:rPr>
              <a:t>Spring 2019: All tests in grades 3-8, grade 10 ELA and math</a:t>
            </a:r>
          </a:p>
          <a:p>
            <a:pPr lvl="2"/>
            <a:endParaRPr lang="en-US" dirty="0">
              <a:solidFill>
                <a:srgbClr val="FF0000"/>
              </a:solidFill>
            </a:endParaRPr>
          </a:p>
          <a:p>
            <a:endParaRPr lang="en-US" dirty="0" smtClean="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pic>
        <p:nvPicPr>
          <p:cNvPr id="1029" name="Picture 5" descr="computer moniter"/>
          <p:cNvPicPr>
            <a:picLocks noChangeAspect="1" noChangeArrowheads="1"/>
          </p:cNvPicPr>
          <p:nvPr/>
        </p:nvPicPr>
        <p:blipFill>
          <a:blip r:embed="rId2" cstate="print"/>
          <a:srcRect/>
          <a:stretch>
            <a:fillRect/>
          </a:stretch>
        </p:blipFill>
        <p:spPr bwMode="auto">
          <a:xfrm>
            <a:off x="7010400" y="533400"/>
            <a:ext cx="1387668" cy="1447800"/>
          </a:xfrm>
          <a:prstGeom prst="rect">
            <a:avLst/>
          </a:prstGeom>
          <a:noFill/>
        </p:spPr>
      </p:pic>
      <p:sp>
        <p:nvSpPr>
          <p:cNvPr id="7" name="Slide Number Placeholder 6"/>
          <p:cNvSpPr>
            <a:spLocks noGrp="1"/>
          </p:cNvSpPr>
          <p:nvPr>
            <p:ph type="sldNum" sz="quarter" idx="12"/>
          </p:nvPr>
        </p:nvSpPr>
        <p:spPr/>
        <p:txBody>
          <a:bodyPr/>
          <a:lstStyle/>
          <a:p>
            <a:fld id="{BD26C40E-487C-40A4-A841-8174FD7B7142}" type="slidenum">
              <a:rPr lang="en-US" smtClean="0"/>
              <a:pPr/>
              <a:t>4</a:t>
            </a:fld>
            <a:endParaRPr lang="en-US"/>
          </a:p>
        </p:txBody>
      </p:sp>
    </p:spTree>
    <p:extLst>
      <p:ext uri="{BB962C8B-B14F-4D97-AF65-F5344CB8AC3E}">
        <p14:creationId xmlns:p14="http://schemas.microsoft.com/office/powerpoint/2010/main" val="41827131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Equating of Computer- and Paper-Based Test Forms</a:t>
            </a:r>
            <a:endParaRPr lang="en-US" sz="3600" dirty="0"/>
          </a:p>
        </p:txBody>
      </p:sp>
      <p:sp>
        <p:nvSpPr>
          <p:cNvPr id="3" name="Content Placeholder 2"/>
          <p:cNvSpPr>
            <a:spLocks noGrp="1"/>
          </p:cNvSpPr>
          <p:nvPr>
            <p:ph idx="1"/>
          </p:nvPr>
        </p:nvSpPr>
        <p:spPr>
          <a:xfrm>
            <a:off x="609600" y="1676400"/>
            <a:ext cx="8077200" cy="4572000"/>
          </a:xfrm>
        </p:spPr>
        <p:txBody>
          <a:bodyPr>
            <a:normAutofit/>
          </a:bodyPr>
          <a:lstStyle/>
          <a:p>
            <a:r>
              <a:rPr lang="en-US" sz="2400" dirty="0" smtClean="0"/>
              <a:t>Ensure fairness regardless of test form (computer or paper)</a:t>
            </a:r>
          </a:p>
          <a:p>
            <a:r>
              <a:rPr lang="en-US" sz="2400" dirty="0" smtClean="0"/>
              <a:t>Applied in grades where schools could choose to administer computer-based or paper-based tests (grades 3, 5, 6, and 7)</a:t>
            </a:r>
          </a:p>
          <a:p>
            <a:pPr lvl="0"/>
            <a:r>
              <a:rPr lang="en-US" sz="2400" dirty="0" smtClean="0"/>
              <a:t>Used </a:t>
            </a:r>
            <a:r>
              <a:rPr lang="en-US" sz="2400" dirty="0"/>
              <a:t>the results </a:t>
            </a:r>
            <a:r>
              <a:rPr lang="en-US" sz="2400" dirty="0" smtClean="0"/>
              <a:t>from parts </a:t>
            </a:r>
            <a:r>
              <a:rPr lang="en-US" sz="2400" dirty="0"/>
              <a:t>of the test that are </a:t>
            </a:r>
            <a:r>
              <a:rPr lang="en-US" sz="2400" b="1" dirty="0"/>
              <a:t>similar </a:t>
            </a:r>
            <a:r>
              <a:rPr lang="en-US" sz="2400" dirty="0"/>
              <a:t>to </a:t>
            </a:r>
            <a:r>
              <a:rPr lang="en-US" sz="2400" dirty="0" smtClean="0"/>
              <a:t>help adjust the scoring on parts </a:t>
            </a:r>
            <a:r>
              <a:rPr lang="en-US" sz="2400" dirty="0"/>
              <a:t>of the test </a:t>
            </a:r>
            <a:r>
              <a:rPr lang="en-US" sz="2400" dirty="0" smtClean="0"/>
              <a:t>that vary by format.</a:t>
            </a:r>
            <a:endParaRPr lang="en-US" sz="2400" dirty="0"/>
          </a:p>
        </p:txBody>
      </p:sp>
      <p:pic>
        <p:nvPicPr>
          <p:cNvPr id="2050" name="Picture 2" descr="computer moniter"/>
          <p:cNvPicPr>
            <a:picLocks noChangeAspect="1" noChangeArrowheads="1"/>
          </p:cNvPicPr>
          <p:nvPr/>
        </p:nvPicPr>
        <p:blipFill>
          <a:blip r:embed="rId2" cstate="print"/>
          <a:srcRect/>
          <a:stretch>
            <a:fillRect/>
          </a:stretch>
        </p:blipFill>
        <p:spPr bwMode="auto">
          <a:xfrm>
            <a:off x="4648200" y="4953000"/>
            <a:ext cx="1219200" cy="1272032"/>
          </a:xfrm>
          <a:prstGeom prst="rect">
            <a:avLst/>
          </a:prstGeom>
          <a:noFill/>
        </p:spPr>
      </p:pic>
      <p:pic>
        <p:nvPicPr>
          <p:cNvPr id="2053" name="Picture 5" descr="equal sign"/>
          <p:cNvPicPr>
            <a:picLocks noChangeAspect="1" noChangeArrowheads="1"/>
          </p:cNvPicPr>
          <p:nvPr/>
        </p:nvPicPr>
        <p:blipFill>
          <a:blip r:embed="rId3" cstate="print"/>
          <a:srcRect/>
          <a:stretch>
            <a:fillRect/>
          </a:stretch>
        </p:blipFill>
        <p:spPr bwMode="auto">
          <a:xfrm>
            <a:off x="3581400" y="4953000"/>
            <a:ext cx="896169" cy="1160148"/>
          </a:xfrm>
          <a:prstGeom prst="rect">
            <a:avLst/>
          </a:prstGeom>
          <a:noFill/>
        </p:spPr>
      </p:pic>
      <p:pic>
        <p:nvPicPr>
          <p:cNvPr id="2054" name="Picture 6" descr="paper and pencil"/>
          <p:cNvPicPr>
            <a:picLocks noChangeAspect="1" noChangeArrowheads="1"/>
          </p:cNvPicPr>
          <p:nvPr/>
        </p:nvPicPr>
        <p:blipFill>
          <a:blip r:embed="rId4" cstate="print"/>
          <a:srcRect/>
          <a:stretch>
            <a:fillRect/>
          </a:stretch>
        </p:blipFill>
        <p:spPr bwMode="auto">
          <a:xfrm>
            <a:off x="2286000" y="5029200"/>
            <a:ext cx="1143000" cy="1216639"/>
          </a:xfrm>
          <a:prstGeom prst="rect">
            <a:avLst/>
          </a:prstGeom>
          <a:noFill/>
        </p:spPr>
      </p:pic>
      <p:sp>
        <p:nvSpPr>
          <p:cNvPr id="8" name="Footer Placeholder 7"/>
          <p:cNvSpPr>
            <a:spLocks noGrp="1"/>
          </p:cNvSpPr>
          <p:nvPr>
            <p:ph type="ftr" sz="quarter" idx="11"/>
          </p:nvPr>
        </p:nvSpPr>
        <p:spPr/>
        <p:txBody>
          <a:bodyPr/>
          <a:lstStyle/>
          <a:p>
            <a:r>
              <a:rPr lang="en-US" smtClean="0"/>
              <a:t>Massachusetts Department of Elementary and Secondary Education</a:t>
            </a:r>
            <a:endParaRPr lang="en-US"/>
          </a:p>
        </p:txBody>
      </p:sp>
      <p:sp>
        <p:nvSpPr>
          <p:cNvPr id="9" name="Slide Number Placeholder 8"/>
          <p:cNvSpPr>
            <a:spLocks noGrp="1"/>
          </p:cNvSpPr>
          <p:nvPr>
            <p:ph type="sldNum" sz="quarter" idx="12"/>
          </p:nvPr>
        </p:nvSpPr>
        <p:spPr/>
        <p:txBody>
          <a:bodyPr/>
          <a:lstStyle/>
          <a:p>
            <a:fld id="{BD26C40E-487C-40A4-A841-8174FD7B7142}" type="slidenum">
              <a:rPr lang="en-US" smtClean="0"/>
              <a:pPr/>
              <a:t>5</a:t>
            </a:fld>
            <a:endParaRPr lang="en-US"/>
          </a:p>
        </p:txBody>
      </p:sp>
    </p:spTree>
    <p:extLst>
      <p:ext uri="{BB962C8B-B14F-4D97-AF65-F5344CB8AC3E}">
        <p14:creationId xmlns:p14="http://schemas.microsoft.com/office/powerpoint/2010/main" val="1877380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Scores Are Being Released This Month for Tests Students Took in Spring 2017</a:t>
            </a:r>
            <a:endParaRPr lang="en-US" sz="3200" dirty="0"/>
          </a:p>
        </p:txBody>
      </p:sp>
      <p:sp>
        <p:nvSpPr>
          <p:cNvPr id="7" name="Content Placeholder 6"/>
          <p:cNvSpPr>
            <a:spLocks noGrp="1"/>
          </p:cNvSpPr>
          <p:nvPr>
            <p:ph sz="half" idx="2"/>
          </p:nvPr>
        </p:nvSpPr>
        <p:spPr>
          <a:xfrm>
            <a:off x="762000" y="1524000"/>
            <a:ext cx="7315200" cy="4525963"/>
          </a:xfrm>
        </p:spPr>
        <p:txBody>
          <a:bodyPr>
            <a:normAutofit/>
          </a:bodyPr>
          <a:lstStyle/>
          <a:p>
            <a:r>
              <a:rPr lang="en-US" dirty="0" smtClean="0"/>
              <a:t>Next-Gen MCAS</a:t>
            </a:r>
          </a:p>
          <a:p>
            <a:pPr lvl="1"/>
            <a:r>
              <a:rPr lang="en-US" dirty="0" smtClean="0"/>
              <a:t>English language arts and math, grades 3-8</a:t>
            </a:r>
          </a:p>
          <a:p>
            <a:r>
              <a:rPr lang="en-US" dirty="0" smtClean="0"/>
              <a:t>Legacy MCAS</a:t>
            </a:r>
          </a:p>
          <a:p>
            <a:pPr lvl="1"/>
            <a:r>
              <a:rPr lang="en-US" dirty="0" smtClean="0"/>
              <a:t>Science and tech/eng in grades 5 and 8</a:t>
            </a:r>
          </a:p>
          <a:p>
            <a:pPr lvl="1"/>
            <a:r>
              <a:rPr lang="en-US" dirty="0" smtClean="0"/>
              <a:t>All high school MCAS (English language arts, math, and science and tech/eng)</a:t>
            </a:r>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What will the scores look like?</a:t>
            </a:r>
            <a:endParaRPr lang="en-US" dirty="0"/>
          </a:p>
        </p:txBody>
      </p:sp>
      <p:sp>
        <p:nvSpPr>
          <p:cNvPr id="8" name="Content Placeholder 7"/>
          <p:cNvSpPr>
            <a:spLocks noGrp="1"/>
          </p:cNvSpPr>
          <p:nvPr>
            <p:ph idx="1"/>
          </p:nvPr>
        </p:nvSpPr>
        <p:spPr/>
        <p:txBody>
          <a:bodyPr/>
          <a:lstStyle/>
          <a:p>
            <a:r>
              <a:rPr lang="en-US" dirty="0" smtClean="0"/>
              <a:t>Achievement levels</a:t>
            </a:r>
          </a:p>
          <a:p>
            <a:r>
              <a:rPr lang="en-US" dirty="0" smtClean="0"/>
              <a:t>Parent report</a:t>
            </a:r>
          </a:p>
          <a:p>
            <a:r>
              <a:rPr lang="en-US" dirty="0" smtClean="0"/>
              <a:t>Aggregate results for schools, districts, and the state</a:t>
            </a:r>
            <a:endParaRPr lang="en-US" dirty="0"/>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p>
            <a:fld id="{BD26C40E-487C-40A4-A841-8174FD7B7142}"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924800" cy="914400"/>
          </a:xfrm>
        </p:spPr>
        <p:txBody>
          <a:bodyPr>
            <a:normAutofit/>
          </a:bodyPr>
          <a:lstStyle/>
          <a:p>
            <a:r>
              <a:rPr lang="en-US" sz="3600" dirty="0" smtClean="0"/>
              <a:t>MCAS Achievement Levels</a:t>
            </a:r>
            <a:endParaRPr lang="en-US" sz="3600" dirty="0"/>
          </a:p>
        </p:txBody>
      </p:sp>
      <p:sp>
        <p:nvSpPr>
          <p:cNvPr id="3" name="Content Placeholder 2"/>
          <p:cNvSpPr>
            <a:spLocks noGrp="1"/>
          </p:cNvSpPr>
          <p:nvPr>
            <p:ph idx="1"/>
          </p:nvPr>
        </p:nvSpPr>
        <p:spPr>
          <a:xfrm>
            <a:off x="381000" y="1371600"/>
            <a:ext cx="3733800" cy="5257800"/>
          </a:xfrm>
        </p:spPr>
        <p:txBody>
          <a:bodyPr>
            <a:normAutofit fontScale="70000" lnSpcReduction="20000"/>
          </a:bodyPr>
          <a:lstStyle/>
          <a:p>
            <a:pPr marL="0">
              <a:buNone/>
            </a:pPr>
            <a:r>
              <a:rPr lang="en-US" dirty="0" smtClean="0">
                <a:solidFill>
                  <a:srgbClr val="0D1969"/>
                </a:solidFill>
              </a:rPr>
              <a:t>Advanced</a:t>
            </a:r>
          </a:p>
          <a:p>
            <a:pPr marL="0">
              <a:buNone/>
            </a:pPr>
            <a:r>
              <a:rPr lang="en-US" sz="2300" dirty="0" smtClean="0"/>
              <a:t>Students at this level demonstrate a comprehensive and in-depth understanding of rigorous subject matter, and provide sophisticated solutions to complex problems. </a:t>
            </a:r>
          </a:p>
          <a:p>
            <a:pPr marL="0"/>
            <a:endParaRPr lang="en-US" sz="1100" dirty="0" smtClean="0"/>
          </a:p>
          <a:p>
            <a:pPr marL="0">
              <a:buNone/>
            </a:pPr>
            <a:r>
              <a:rPr lang="en-US" dirty="0" smtClean="0">
                <a:solidFill>
                  <a:srgbClr val="0D1969"/>
                </a:solidFill>
              </a:rPr>
              <a:t>Proficient</a:t>
            </a:r>
            <a:r>
              <a:rPr lang="en-US" dirty="0" smtClean="0"/>
              <a:t/>
            </a:r>
            <a:br>
              <a:rPr lang="en-US" dirty="0" smtClean="0"/>
            </a:br>
            <a:r>
              <a:rPr lang="en-US" sz="2300" dirty="0" smtClean="0"/>
              <a:t>Students at this level demonstrate a solid understanding of challenging subject matter and solve a wide variety of problems. </a:t>
            </a:r>
          </a:p>
          <a:p>
            <a:pPr marL="0"/>
            <a:endParaRPr lang="en-US" sz="1100" dirty="0" smtClean="0"/>
          </a:p>
          <a:p>
            <a:pPr marL="0">
              <a:buNone/>
            </a:pPr>
            <a:r>
              <a:rPr lang="en-US" dirty="0" smtClean="0">
                <a:solidFill>
                  <a:srgbClr val="0D1969"/>
                </a:solidFill>
              </a:rPr>
              <a:t>Needs Improvement</a:t>
            </a:r>
            <a:r>
              <a:rPr lang="en-US" sz="1100" dirty="0" smtClean="0"/>
              <a:t/>
            </a:r>
            <a:br>
              <a:rPr lang="en-US" sz="1100" dirty="0" smtClean="0"/>
            </a:br>
            <a:r>
              <a:rPr lang="en-US" sz="2300" dirty="0" smtClean="0"/>
              <a:t>Students at this level demonstrate a partial understanding of subject matter and solve some simple problems.</a:t>
            </a:r>
          </a:p>
          <a:p>
            <a:pPr marL="0">
              <a:buNone/>
            </a:pPr>
            <a:endParaRPr lang="en-US" sz="1100" dirty="0" smtClean="0"/>
          </a:p>
          <a:p>
            <a:pPr marL="0">
              <a:buNone/>
            </a:pPr>
            <a:r>
              <a:rPr lang="en-US" dirty="0" smtClean="0">
                <a:solidFill>
                  <a:srgbClr val="0D1969"/>
                </a:solidFill>
              </a:rPr>
              <a:t>Warning</a:t>
            </a:r>
            <a:r>
              <a:rPr lang="en-US" dirty="0" smtClean="0"/>
              <a:t/>
            </a:r>
            <a:br>
              <a:rPr lang="en-US" dirty="0" smtClean="0"/>
            </a:br>
            <a:r>
              <a:rPr lang="en-US" sz="2300" dirty="0" smtClean="0"/>
              <a:t>Students at this level demonstrate a minimal understanding of subject matter and do not solve simple problems. </a:t>
            </a:r>
          </a:p>
          <a:p>
            <a:endParaRPr lang="en-US" dirty="0" smtClean="0"/>
          </a:p>
        </p:txBody>
      </p:sp>
      <p:sp>
        <p:nvSpPr>
          <p:cNvPr id="6" name="Content Placeholder 2"/>
          <p:cNvSpPr txBox="1">
            <a:spLocks/>
          </p:cNvSpPr>
          <p:nvPr/>
        </p:nvSpPr>
        <p:spPr>
          <a:xfrm>
            <a:off x="4191000" y="1371600"/>
            <a:ext cx="4953000" cy="5486400"/>
          </a:xfrm>
          <a:prstGeom prst="rect">
            <a:avLst/>
          </a:prstGeom>
        </p:spPr>
        <p:txBody>
          <a:bodyPr vert="horz" lIns="91440" tIns="45720" rIns="91440" bIns="45720" rtlCol="0">
            <a:normAutofit fontScale="62500" lnSpcReduction="20000"/>
          </a:bodyPr>
          <a:lstStyle/>
          <a:p>
            <a:pPr lvl="0" indent="-342900">
              <a:spcBef>
                <a:spcPct val="20000"/>
              </a:spcBef>
              <a:buClr>
                <a:schemeClr val="accent1"/>
              </a:buClr>
            </a:pPr>
            <a:r>
              <a:rPr kumimoji="0" lang="en-US" sz="3200" b="1" i="0" u="none" strike="noStrike" kern="1200" cap="none" spc="0" normalizeH="0" noProof="0" dirty="0" smtClean="0">
                <a:ln>
                  <a:noFill/>
                </a:ln>
                <a:solidFill>
                  <a:srgbClr val="0D1969"/>
                </a:solidFill>
                <a:effectLst/>
                <a:uLnTx/>
                <a:uFillTx/>
                <a:latin typeface="Tahoma" pitchFamily="34" charset="0"/>
                <a:ea typeface="Tahoma" pitchFamily="34" charset="0"/>
                <a:cs typeface="Tahoma" pitchFamily="34" charset="0"/>
              </a:rPr>
              <a:t>Exceeding Expectations</a:t>
            </a:r>
            <a:r>
              <a:rPr kumimoji="0" lang="en-US" sz="28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
            </a:r>
            <a:br>
              <a:rPr kumimoji="0" lang="en-US" sz="28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br>
            <a:r>
              <a:rPr lang="en-US" sz="2600" dirty="0" smtClean="0"/>
              <a:t>A student who performed at this level exceeded grade-level expectations by demonstrating mastery of the subject matter.</a:t>
            </a:r>
            <a:endParaRPr kumimoji="0" lang="en-US" sz="26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endParaRPr>
          </a:p>
          <a:p>
            <a:pPr marR="0" lvl="0" indent="-342900"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a:pPr>
            <a:endParaRPr kumimoji="0" lang="en-US" sz="1100" b="0" i="0" u="none" strike="noStrike" kern="1200" cap="none" spc="0" normalizeH="0" baseline="0" noProof="0" dirty="0" smtClean="0">
              <a:ln>
                <a:noFill/>
              </a:ln>
              <a:solidFill>
                <a:srgbClr val="0D1969"/>
              </a:solidFill>
              <a:effectLst/>
              <a:uLnTx/>
              <a:uFillTx/>
              <a:latin typeface="Tahoma" pitchFamily="34" charset="0"/>
              <a:ea typeface="Tahoma" pitchFamily="34" charset="0"/>
              <a:cs typeface="Tahoma" pitchFamily="34" charset="0"/>
            </a:endParaRPr>
          </a:p>
          <a:p>
            <a:pPr lvl="0" indent="-342900">
              <a:spcBef>
                <a:spcPct val="20000"/>
              </a:spcBef>
              <a:buClr>
                <a:schemeClr val="accent1"/>
              </a:buClr>
            </a:pPr>
            <a:r>
              <a:rPr kumimoji="0" lang="en-US" sz="3200" b="1" i="0" u="none" strike="noStrike" kern="1200" cap="none" spc="0" normalizeH="0" baseline="0" noProof="0" dirty="0" smtClean="0">
                <a:ln>
                  <a:noFill/>
                </a:ln>
                <a:solidFill>
                  <a:srgbClr val="0D1969"/>
                </a:solidFill>
                <a:effectLst/>
                <a:uLnTx/>
                <a:uFillTx/>
                <a:latin typeface="Tahoma" pitchFamily="34" charset="0"/>
                <a:ea typeface="Tahoma" pitchFamily="34" charset="0"/>
                <a:cs typeface="Tahoma" pitchFamily="34" charset="0"/>
              </a:rPr>
              <a:t>Meeting Expectations</a:t>
            </a:r>
            <a:r>
              <a:rPr kumimoji="0" lang="en-US" sz="28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
            </a:r>
            <a:br>
              <a:rPr kumimoji="0" lang="en-US" sz="28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br>
            <a:r>
              <a:rPr lang="en-US" sz="2600" dirty="0" smtClean="0"/>
              <a:t>A student who performed at this level met grade-level expectations and is academically on track to succeed in the current grade in this subject.</a:t>
            </a:r>
            <a:endParaRPr kumimoji="0" lang="en-US" sz="26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endParaRPr>
          </a:p>
          <a:p>
            <a:pPr marR="0" lvl="0" indent="-342900"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a:pPr>
            <a:endParaRPr kumimoji="0" lang="en-US" sz="1100" b="0" i="0" u="none" strike="noStrike" kern="1200" cap="none" spc="0" normalizeH="0" baseline="0" noProof="0" dirty="0" smtClean="0">
              <a:ln>
                <a:noFill/>
              </a:ln>
              <a:solidFill>
                <a:srgbClr val="0D1969"/>
              </a:solidFill>
              <a:effectLst/>
              <a:uLnTx/>
              <a:uFillTx/>
              <a:latin typeface="Tahoma" pitchFamily="34" charset="0"/>
              <a:ea typeface="Tahoma" pitchFamily="34" charset="0"/>
              <a:cs typeface="Tahoma" pitchFamily="34" charset="0"/>
            </a:endParaRPr>
          </a:p>
          <a:p>
            <a:pPr lvl="0" indent="-342900">
              <a:spcBef>
                <a:spcPct val="20000"/>
              </a:spcBef>
              <a:buClr>
                <a:schemeClr val="accent1"/>
              </a:buClr>
            </a:pPr>
            <a:r>
              <a:rPr kumimoji="0" lang="en-US" sz="3200" b="1" i="0" u="none" strike="noStrike" kern="1200" cap="none" spc="0" normalizeH="0" baseline="0" noProof="0" dirty="0" smtClean="0">
                <a:ln>
                  <a:noFill/>
                </a:ln>
                <a:solidFill>
                  <a:srgbClr val="0D1969"/>
                </a:solidFill>
                <a:effectLst/>
                <a:uLnTx/>
                <a:uFillTx/>
                <a:latin typeface="Tahoma" pitchFamily="34" charset="0"/>
                <a:ea typeface="Tahoma" pitchFamily="34" charset="0"/>
                <a:cs typeface="Tahoma" pitchFamily="34" charset="0"/>
              </a:rPr>
              <a:t>Partially Meeting Expectations</a:t>
            </a:r>
            <a:r>
              <a:rPr kumimoji="0" lang="en-US" sz="11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
            </a:r>
            <a:br>
              <a:rPr kumimoji="0" lang="en-US" sz="11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br>
            <a:r>
              <a:rPr lang="en-US" sz="2600" dirty="0" smtClean="0"/>
              <a:t>A student who performed at this level partially met grade-level expectations in this subject. </a:t>
            </a:r>
            <a:r>
              <a:rPr lang="en-US" sz="2600" dirty="0" smtClean="0">
                <a:solidFill>
                  <a:srgbClr val="C00000"/>
                </a:solidFill>
              </a:rPr>
              <a:t>The school, in consultation with the student's parent/guardian, should consider whether the student needs additional academic assistance to succeed in this subject.</a:t>
            </a:r>
            <a:endParaRPr kumimoji="0" lang="en-US" sz="2600" u="none" strike="noStrike" kern="1200" cap="none" spc="0" normalizeH="0" baseline="0" noProof="0" dirty="0" smtClean="0">
              <a:ln>
                <a:noFill/>
              </a:ln>
              <a:solidFill>
                <a:srgbClr val="C00000"/>
              </a:solidFill>
              <a:effectLst/>
              <a:uLnTx/>
              <a:uFillTx/>
              <a:latin typeface="Tahoma" pitchFamily="34" charset="0"/>
              <a:ea typeface="Tahoma" pitchFamily="34" charset="0"/>
              <a:cs typeface="Tahoma" pitchFamily="34" charset="0"/>
            </a:endParaRPr>
          </a:p>
          <a:p>
            <a:pPr marR="0" lvl="0" indent="-342900" algn="l" defTabSz="914400" rtl="0" eaLnBrk="1" fontAlgn="auto" latinLnBrk="0" hangingPunct="1">
              <a:lnSpc>
                <a:spcPct val="100000"/>
              </a:lnSpc>
              <a:spcBef>
                <a:spcPct val="20000"/>
              </a:spcBef>
              <a:spcAft>
                <a:spcPts val="0"/>
              </a:spcAft>
              <a:buClr>
                <a:schemeClr val="accent1"/>
              </a:buClr>
              <a:buSzTx/>
              <a:buFont typeface="Wingdings 2" pitchFamily="18" charset="2"/>
              <a:buNone/>
              <a:tabLst/>
              <a:defRPr/>
            </a:pPr>
            <a:endParaRPr kumimoji="0" lang="en-US" sz="13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endParaRPr>
          </a:p>
          <a:p>
            <a:pPr lvl="0" indent="-342900">
              <a:spcBef>
                <a:spcPct val="20000"/>
              </a:spcBef>
              <a:buClr>
                <a:schemeClr val="accent1"/>
              </a:buClr>
            </a:pPr>
            <a:r>
              <a:rPr lang="en-US" sz="3200" b="1" dirty="0" smtClean="0">
                <a:solidFill>
                  <a:srgbClr val="0D1969"/>
                </a:solidFill>
                <a:latin typeface="Tahoma" pitchFamily="34" charset="0"/>
                <a:ea typeface="Tahoma" pitchFamily="34" charset="0"/>
                <a:cs typeface="Tahoma" pitchFamily="34" charset="0"/>
              </a:rPr>
              <a:t>Not Meeting Expectations</a:t>
            </a:r>
            <a:r>
              <a:rPr kumimoji="0" lang="en-US" sz="28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
            </a:r>
            <a:br>
              <a:rPr kumimoji="0" lang="en-US" sz="28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br>
            <a:r>
              <a:rPr lang="en-US" sz="2600" dirty="0" smtClean="0"/>
              <a:t>A student who performed at this level did not meet grade-level expectations in this subject. </a:t>
            </a:r>
            <a:r>
              <a:rPr lang="en-US" sz="2600" dirty="0" smtClean="0">
                <a:solidFill>
                  <a:srgbClr val="C00000"/>
                </a:solidFill>
              </a:rPr>
              <a:t>The school, in consultation with the student's parent/guardian, should determine the coordinated academic assistance and/or additional instruction the student needs to succeed in this subject.</a:t>
            </a:r>
            <a:endParaRPr kumimoji="0" lang="en-US" sz="2600" b="0" i="0" u="none" strike="noStrike" kern="1200" cap="none" spc="0" normalizeH="0" baseline="0" noProof="0" dirty="0" smtClean="0">
              <a:ln>
                <a:noFill/>
              </a:ln>
              <a:solidFill>
                <a:srgbClr val="C00000"/>
              </a:solidFill>
              <a:effectLst/>
              <a:uLnTx/>
              <a:uFillTx/>
              <a:latin typeface="Tahoma" pitchFamily="34" charset="0"/>
              <a:ea typeface="Tahoma" pitchFamily="34" charset="0"/>
              <a:cs typeface="Tahoma" pitchFamily="34" charset="0"/>
            </a:endParaRPr>
          </a:p>
          <a:p>
            <a:pPr marL="342900" marR="0" lvl="0" indent="-342900"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a:pPr>
            <a:endParaRPr kumimoji="0" lang="en-US" sz="28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endParaRPr>
          </a:p>
        </p:txBody>
      </p:sp>
      <p:sp>
        <p:nvSpPr>
          <p:cNvPr id="5" name="Content Placeholder 2"/>
          <p:cNvSpPr txBox="1">
            <a:spLocks/>
          </p:cNvSpPr>
          <p:nvPr/>
        </p:nvSpPr>
        <p:spPr>
          <a:xfrm>
            <a:off x="457200" y="876300"/>
            <a:ext cx="3352800" cy="4572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a:pPr>
            <a:r>
              <a:rPr kumimoji="0" lang="en-US" sz="24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Legacy</a:t>
            </a:r>
            <a:endParaRPr kumimoji="0" lang="en-US" sz="2400" b="0" i="0" u="none" strike="noStrike" kern="1200" cap="none" spc="0" normalizeH="0" baseline="0" noProof="0" dirty="0">
              <a:ln>
                <a:noFill/>
              </a:ln>
              <a:solidFill>
                <a:schemeClr val="tx1"/>
              </a:solidFill>
              <a:effectLst/>
              <a:uLnTx/>
              <a:uFillTx/>
              <a:latin typeface="Tahoma" pitchFamily="34" charset="0"/>
              <a:ea typeface="Tahoma" pitchFamily="34" charset="0"/>
              <a:cs typeface="Tahoma" pitchFamily="34" charset="0"/>
            </a:endParaRPr>
          </a:p>
        </p:txBody>
      </p:sp>
      <p:sp>
        <p:nvSpPr>
          <p:cNvPr id="7" name="Content Placeholder 2"/>
          <p:cNvSpPr txBox="1">
            <a:spLocks/>
          </p:cNvSpPr>
          <p:nvPr/>
        </p:nvSpPr>
        <p:spPr>
          <a:xfrm>
            <a:off x="4267200" y="876300"/>
            <a:ext cx="3810000" cy="4572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a:pPr>
            <a:r>
              <a:rPr kumimoji="0" lang="en-US" sz="24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Next-generation</a:t>
            </a:r>
            <a:endParaRPr kumimoji="0" lang="en-US" sz="2400" b="0" i="0" u="none" strike="noStrike" kern="1200" cap="none" spc="0" normalizeH="0" baseline="0" noProof="0" dirty="0">
              <a:ln>
                <a:noFill/>
              </a:ln>
              <a:solidFill>
                <a:schemeClr val="tx1"/>
              </a:solidFill>
              <a:effectLst/>
              <a:uLnTx/>
              <a:uFillTx/>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778081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5"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explanation of child's achievement level"/>
          <p:cNvPicPr>
            <a:picLocks noChangeAspect="1"/>
          </p:cNvPicPr>
          <p:nvPr/>
        </p:nvPicPr>
        <p:blipFill>
          <a:blip r:embed="rId2" cstate="print"/>
          <a:stretch>
            <a:fillRect/>
          </a:stretch>
        </p:blipFill>
        <p:spPr>
          <a:xfrm>
            <a:off x="304800" y="304800"/>
            <a:ext cx="8556867" cy="6382316"/>
          </a:xfrm>
          <a:prstGeom prst="rect">
            <a:avLst/>
          </a:prstGeom>
        </p:spPr>
      </p:pic>
      <p:sp>
        <p:nvSpPr>
          <p:cNvPr id="5" name="Slide Number Placeholder 4"/>
          <p:cNvSpPr>
            <a:spLocks noGrp="1"/>
          </p:cNvSpPr>
          <p:nvPr>
            <p:ph type="sldNum" sz="quarter" idx="12"/>
          </p:nvPr>
        </p:nvSpPr>
        <p:spPr>
          <a:xfrm>
            <a:off x="8328267" y="6229916"/>
            <a:ext cx="533400" cy="457200"/>
          </a:xfrm>
        </p:spPr>
        <p:txBody>
          <a:bodyPr/>
          <a:lstStyle/>
          <a:p>
            <a:fld id="{BD26C40E-487C-40A4-A841-8174FD7B7142}" type="slidenum">
              <a:rPr lang="en-US" smtClean="0"/>
              <a:pPr/>
              <a:t>9</a:t>
            </a:fld>
            <a:endParaRPr lang="en-US" dirty="0"/>
          </a:p>
        </p:txBody>
      </p:sp>
    </p:spTree>
    <p:extLst>
      <p:ext uri="{BB962C8B-B14F-4D97-AF65-F5344CB8AC3E}">
        <p14:creationId xmlns:p14="http://schemas.microsoft.com/office/powerpoint/2010/main" val="264747367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2007_ESE_Template">
  <a:themeElements>
    <a:clrScheme name="ESE">
      <a:dk1>
        <a:srgbClr val="0D1969"/>
      </a:dk1>
      <a:lt1>
        <a:sysClr val="window" lastClr="FFFFFF"/>
      </a:lt1>
      <a:dk2>
        <a:srgbClr val="0D1969"/>
      </a:dk2>
      <a:lt2>
        <a:srgbClr val="EEECE1"/>
      </a:lt2>
      <a:accent1>
        <a:srgbClr val="E86B01"/>
      </a:accent1>
      <a:accent2>
        <a:srgbClr val="0D1969"/>
      </a:accent2>
      <a:accent3>
        <a:srgbClr val="FBC40E"/>
      </a:accent3>
      <a:accent4>
        <a:srgbClr val="006600"/>
      </a:accent4>
      <a:accent5>
        <a:srgbClr val="C00000"/>
      </a:accent5>
      <a:accent6>
        <a:srgbClr val="800080"/>
      </a:accent6>
      <a:hlink>
        <a:srgbClr val="0000FF"/>
      </a:hlink>
      <a:folHlink>
        <a:srgbClr val="7F7F7F"/>
      </a:folHlink>
    </a:clrScheme>
    <a:fontScheme name="ESE">
      <a:majorFont>
        <a:latin typeface="Georgi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24261BFE874874F899C38CF9C771BFF" ma:contentTypeVersion="7" ma:contentTypeDescription="Create a new document." ma:contentTypeScope="" ma:versionID="3a5a55f13e9bb649c79d8b6e4cc9fe8c">
  <xsd:schema xmlns:xsd="http://www.w3.org/2001/XMLSchema" xmlns:xs="http://www.w3.org/2001/XMLSchema" xmlns:p="http://schemas.microsoft.com/office/2006/metadata/properties" xmlns:ns2="0a4e05da-b9bc-4326-ad73-01ef31b95567" xmlns:ns3="733efe1c-5bbe-4968-87dc-d400e65c879f" targetNamespace="http://schemas.microsoft.com/office/2006/metadata/properties" ma:root="true" ma:fieldsID="9f746412060615af2bac066d19f8186c" ns2:_="" ns3:_="">
    <xsd:import namespace="0a4e05da-b9bc-4326-ad73-01ef31b95567"/>
    <xsd:import namespace="733efe1c-5bbe-4968-87dc-d400e65c879f"/>
    <xsd:element name="properties">
      <xsd:complexType>
        <xsd:sequence>
          <xsd:element name="documentManagement">
            <xsd:complexType>
              <xsd:all>
                <xsd:element ref="ns2:_vti_RoutingExistingPropertie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4e05da-b9bc-4326-ad73-01ef31b95567" elementFormDefault="qualified">
    <xsd:import namespace="http://schemas.microsoft.com/office/2006/documentManagement/types"/>
    <xsd:import namespace="http://schemas.microsoft.com/office/infopath/2007/PartnerControls"/>
    <xsd:element name="_vti_RoutingExistingProperties" ma:index="8" nillable="true" ma:displayName="Original Properties" ma:hidden="true" ma:internalName="_vti_RoutingExistingProperti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33efe1c-5bbe-4968-87dc-d400e65c879f"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_vti_RoutingExistingProperties xmlns="0a4e05da-b9bc-4326-ad73-01ef31b95567" xsi:nil="true"/>
    <_dlc_DocIdPersistId xmlns="733efe1c-5bbe-4968-87dc-d400e65c879f">true</_dlc_DocIdPersistId>
    <_dlc_DocId xmlns="733efe1c-5bbe-4968-87dc-d400e65c879f">DESE-231-37132</_dlc_DocId>
    <_dlc_DocIdUrl xmlns="733efe1c-5bbe-4968-87dc-d400e65c879f">
      <Url>https://sharepoint.doemass.org/ese/webteam/cps/_layouts/DocIdRedir.aspx?ID=DESE-231-37132</Url>
      <Description>DESE-231-37132</Description>
    </_dlc_DocIdUrl>
  </documentManagement>
</p:properties>
</file>

<file path=customXml/item4.xml><?xml version="1.0" encoding="utf-8"?>
<?mso-contentType ?>
<FormTemplates xmlns="http://schemas.microsoft.com/sharepoint/v3/contenttype/forms">
  <Display>DocumentLibraryForm</Display>
  <Edit>DropOffZoneRoutingForm</Edit>
  <New>DocumentLibraryForm</New>
</FormTemplates>
</file>

<file path=customXml/itemProps1.xml><?xml version="1.0" encoding="utf-8"?>
<ds:datastoreItem xmlns:ds="http://schemas.openxmlformats.org/officeDocument/2006/customXml" ds:itemID="{CE248D46-409C-47C9-B25D-0FB8DEB37A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4e05da-b9bc-4326-ad73-01ef31b95567"/>
    <ds:schemaRef ds:uri="733efe1c-5bbe-4968-87dc-d400e65c8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85CBCDC-ACE8-4FB7-A487-3BE620304581}">
  <ds:schemaRefs>
    <ds:schemaRef ds:uri="http://schemas.microsoft.com/sharepoint/events"/>
  </ds:schemaRefs>
</ds:datastoreItem>
</file>

<file path=customXml/itemProps3.xml><?xml version="1.0" encoding="utf-8"?>
<ds:datastoreItem xmlns:ds="http://schemas.openxmlformats.org/officeDocument/2006/customXml" ds:itemID="{F56A889A-105A-4611-8DE2-2EA515E57666}">
  <ds:schemaRefs>
    <ds:schemaRef ds:uri="http://purl.org/dc/terms/"/>
    <ds:schemaRef ds:uri="http://schemas.microsoft.com/office/2006/documentManagement/types"/>
    <ds:schemaRef ds:uri="http://purl.org/dc/elements/1.1/"/>
    <ds:schemaRef ds:uri="http://purl.org/dc/dcmitype/"/>
    <ds:schemaRef ds:uri="http://schemas.microsoft.com/office/infopath/2007/PartnerControls"/>
    <ds:schemaRef ds:uri="733efe1c-5bbe-4968-87dc-d400e65c879f"/>
    <ds:schemaRef ds:uri="http://schemas.microsoft.com/office/2006/metadata/properties"/>
    <ds:schemaRef ds:uri="http://www.w3.org/XML/1998/namespace"/>
    <ds:schemaRef ds:uri="http://schemas.openxmlformats.org/package/2006/metadata/core-properties"/>
    <ds:schemaRef ds:uri="0a4e05da-b9bc-4326-ad73-01ef31b95567"/>
  </ds:schemaRefs>
</ds:datastoreItem>
</file>

<file path=customXml/itemProps4.xml><?xml version="1.0" encoding="utf-8"?>
<ds:datastoreItem xmlns:ds="http://schemas.openxmlformats.org/officeDocument/2006/customXml" ds:itemID="{D2CB6EF2-0D4E-429D-AD58-BFF905F1520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2007_ESE_Template</Template>
  <TotalTime>3993</TotalTime>
  <Words>1142</Words>
  <Application>Microsoft Office PowerPoint</Application>
  <PresentationFormat>On-screen Show (4:3)</PresentationFormat>
  <Paragraphs>141</Paragraphs>
  <Slides>19</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Georgia</vt:lpstr>
      <vt:lpstr>Tahoma</vt:lpstr>
      <vt:lpstr>Wingdings 2</vt:lpstr>
      <vt:lpstr>2007_ESE_Template</vt:lpstr>
      <vt:lpstr>Understanding the Next-Generation MCAS </vt:lpstr>
      <vt:lpstr>Contents</vt:lpstr>
      <vt:lpstr>What is the Next-Generation MCAS?</vt:lpstr>
      <vt:lpstr>Computer-Based Testing</vt:lpstr>
      <vt:lpstr>Equating of Computer- and Paper-Based Test Forms</vt:lpstr>
      <vt:lpstr>Scores Are Being Released This Month for Tests Students Took in Spring 2017</vt:lpstr>
      <vt:lpstr>What will the scores look like?</vt:lpstr>
      <vt:lpstr>MCAS Achievement Levels</vt:lpstr>
      <vt:lpstr>PowerPoint Presentation</vt:lpstr>
      <vt:lpstr>PowerPoint Presentation</vt:lpstr>
      <vt:lpstr>Why Did My Child Score Proficient on the Older MCAS but Only Partially Meeting Expectations This Year?</vt:lpstr>
      <vt:lpstr>Projected Statewide 2017 Results for Grades 3-8 ELA and Math: Percent of students in each achievement level</vt:lpstr>
      <vt:lpstr>Interpreting the Projected Results (Part 1)</vt:lpstr>
      <vt:lpstr>Interpreting the Projected Results (Part 2)</vt:lpstr>
      <vt:lpstr>Projected Next-Gen MCAS Results Look More Like Massachusetts’s 2015 NAEP Results…</vt:lpstr>
      <vt:lpstr>…and Less Like Legacy MCAS Results (2015)</vt:lpstr>
      <vt:lpstr>Looking Beyond Scores</vt:lpstr>
      <vt:lpstr>Accountability &amp; the Next-Generation MCAS  </vt:lpstr>
      <vt:lpstr>How Do I Learn More?</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the Next-Generation MCAS: October 2017</dc:title>
  <dc:creator>ESE</dc:creator>
  <cp:lastModifiedBy>ESE</cp:lastModifiedBy>
  <cp:revision>474</cp:revision>
  <dcterms:created xsi:type="dcterms:W3CDTF">2017-08-01T17:27:06Z</dcterms:created>
  <dcterms:modified xsi:type="dcterms:W3CDTF">2017-10-17T20:08:51Z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0x010100524261BFE874874F899C38CF9C771BFF</vt:lpwstr>
  </property>
  <property fmtid="{D5CDD505-2E9C-101B-9397-08002B2CF9AE}" pid="3" name="_dlc_DocIdItemGuid">
    <vt:lpwstr>071e0beb-af58-4e82-8a29-691f532bf137</vt:lpwstr>
  </property>
  <property fmtid="{D5CDD505-2E9C-101B-9397-08002B2CF9AE}" pid="4" name="metadate">
    <vt:lpwstr>Oct 17 2017</vt:lpwstr>
  </property>
</Properties>
</file>