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1214" r:id="rId5"/>
    <p:sldId id="1193" r:id="rId6"/>
    <p:sldId id="1215" r:id="rId7"/>
    <p:sldId id="1205" r:id="rId8"/>
    <p:sldId id="1209" r:id="rId9"/>
    <p:sldId id="1206" r:id="rId10"/>
    <p:sldId id="1207" r:id="rId11"/>
    <p:sldId id="1211" r:id="rId12"/>
    <p:sldId id="1208" r:id="rId13"/>
    <p:sldId id="121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93ED6B-2774-A2DA-8CC8-44DF1A20EC89}" name="Stapel, Michol (DESE)" initials="SM(" userId="S::Michol.Stapel@mass.gov::d1044f1d-e774-462e-aad2-87ada66cdb3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647B6"/>
    <a:srgbClr val="8397E7"/>
    <a:srgbClr val="AFCBFD"/>
    <a:srgbClr val="93A9FF"/>
    <a:srgbClr val="86A9E2"/>
    <a:srgbClr val="494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6"/>
    <p:restoredTop sz="83196" autoAdjust="0"/>
  </p:normalViewPr>
  <p:slideViewPr>
    <p:cSldViewPr snapToGrid="0">
      <p:cViewPr varScale="1">
        <p:scale>
          <a:sx n="81" d="100"/>
          <a:sy n="81" d="100"/>
        </p:scale>
        <p:origin x="10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9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50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33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6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81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1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mcas/student/default.html" TargetMode="External"/><Relationship Id="rId2" Type="http://schemas.openxmlformats.org/officeDocument/2006/relationships/hyperlink" Target="https://www.doe.mass.edu/mcas/tdd/ela.html?section=rubrics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doe.mass.edu/mcas/tdd/default.html" TargetMode="External"/><Relationship Id="rId4" Type="http://schemas.openxmlformats.org/officeDocument/2006/relationships/hyperlink" Target="http://mcas.pearsonsupport.com/released-items/el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mcas/student/2021/grade3/ela-q12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mcas/student/2019/question.aspx?GradeID=7&amp;SubjectCode=ela&amp;QuestionID=61886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F545D-8C41-941D-7086-75F6927B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Expectations for MCAS ELA Narrative Essays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FAAB2-E396-BEFB-597A-EE4076EC80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Student Assessment Services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Fall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439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 dirty="0"/>
              <a:t>MCAS ELA Resources on DESE Website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AC1D94B-FCF5-920A-C186-4EEB655565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967327"/>
              </p:ext>
            </p:extLst>
          </p:nvPr>
        </p:nvGraphicFramePr>
        <p:xfrm>
          <a:off x="236640" y="1800834"/>
          <a:ext cx="11219736" cy="2564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8978">
                  <a:extLst>
                    <a:ext uri="{9D8B030D-6E8A-4147-A177-3AD203B41FA5}">
                      <a16:colId xmlns:a16="http://schemas.microsoft.com/office/drawing/2014/main" val="2808960961"/>
                    </a:ext>
                  </a:extLst>
                </a:gridCol>
                <a:gridCol w="8210758">
                  <a:extLst>
                    <a:ext uri="{9D8B030D-6E8A-4147-A177-3AD203B41FA5}">
                      <a16:colId xmlns:a16="http://schemas.microsoft.com/office/drawing/2014/main" val="1561384702"/>
                    </a:ext>
                  </a:extLst>
                </a:gridCol>
              </a:tblGrid>
              <a:tr h="415184">
                <a:tc>
                  <a:txBody>
                    <a:bodyPr/>
                    <a:lstStyle/>
                    <a:p>
                      <a:r>
                        <a:rPr lang="en-US" sz="2000" dirty="0"/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564153"/>
                  </a:ext>
                </a:extLst>
              </a:tr>
              <a:tr h="470229"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ELA Rubrics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+mn-lt"/>
                          <a:hlinkClick r:id="rId2"/>
                        </a:rPr>
                        <a:t>https://www.doe.mass.edu/mcas/tdd/ela.html?section=rubrics</a:t>
                      </a:r>
                      <a:r>
                        <a:rPr lang="en-US" sz="2200" dirty="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419482"/>
                  </a:ext>
                </a:extLst>
              </a:tr>
              <a:tr h="381806"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Student Work Samples and Annotations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latin typeface="+mn-lt"/>
                          <a:cs typeface="Arial" panose="020B0604020202020204" pitchFamily="34" charset="0"/>
                          <a:hlinkClick r:id="rId3"/>
                        </a:rPr>
                        <a:t>https://www.doe.mass.edu/mcas/student/default.html</a:t>
                      </a:r>
                      <a:r>
                        <a:rPr lang="en-US" sz="220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937276"/>
                  </a:ext>
                </a:extLst>
              </a:tr>
              <a:tr h="458634">
                <a:tc>
                  <a:txBody>
                    <a:bodyPr/>
                    <a:lstStyle/>
                    <a:p>
                      <a:r>
                        <a:rPr lang="en-US" sz="22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Released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+mn-lt"/>
                          <a:cs typeface="Arial" panose="020B0604020202020204" pitchFamily="34" charset="0"/>
                          <a:hlinkClick r:id="rId4"/>
                        </a:rPr>
                        <a:t>http://mcas.pearsonsupport.com/released-items/ela/</a:t>
                      </a:r>
                      <a:r>
                        <a:rPr lang="en-US" sz="220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161265"/>
                  </a:ext>
                </a:extLst>
              </a:tr>
              <a:tr h="458634"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ELA Test Designs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+mn-lt"/>
                          <a:cs typeface="Arial" panose="020B0604020202020204" pitchFamily="34" charset="0"/>
                          <a:hlinkClick r:id="rId5"/>
                        </a:rPr>
                        <a:t>https://www.doe.mass.edu/mcas/tdd/default.html</a:t>
                      </a:r>
                      <a:r>
                        <a:rPr lang="en-US" sz="220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23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61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General MCAS Essay Expectations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1385114" cy="474784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Arial"/>
                <a:cs typeface="Arial"/>
              </a:rPr>
              <a:t>Essays must be based only on the passage(s) presented.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Outside information does not count towards the student score.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latin typeface="Arial"/>
                <a:cs typeface="Arial"/>
              </a:rPr>
              <a:t>Essays must address the question </a:t>
            </a:r>
            <a:r>
              <a:rPr lang="en-US" b="1" dirty="0">
                <a:latin typeface="Arial"/>
                <a:cs typeface="Arial"/>
              </a:rPr>
              <a:t>and</a:t>
            </a:r>
            <a:r>
              <a:rPr lang="en-US" dirty="0">
                <a:latin typeface="Arial"/>
                <a:cs typeface="Arial"/>
              </a:rPr>
              <a:t> writing mode.</a:t>
            </a:r>
            <a:endParaRPr lang="en-US" dirty="0">
              <a:highlight>
                <a:srgbClr val="FFFF00"/>
              </a:highlight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Student directions for each writing mode (e.g., narrative, explanatory, argument) are standardized.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Summaries of passage(s) will receive a score of zero for Idea Development but may receive up to 3 points for Conventions.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Writing in the wrong mode will elicit a score of zero in Idea Development but may receive up to 3 points for Conventions.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Direct copy from the prompt or passage with no original words from the student will result in a score of zero. </a:t>
            </a:r>
          </a:p>
          <a:p>
            <a:pPr marL="914400" lvl="1" indent="-457200">
              <a:buChar char="•"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Responses should include multiple paragraphs to receive higher scores.</a:t>
            </a:r>
          </a:p>
          <a:p>
            <a:endParaRPr lang="en-US" dirty="0"/>
          </a:p>
          <a:p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3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Narrative MCAS Essay Expectations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1385114" cy="474784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>
                <a:latin typeface="Arial"/>
                <a:cs typeface="Arial"/>
              </a:rPr>
              <a:t>Grades 3–4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Narrative prompt will include “continue the story” or “write a story.”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Students at this level are </a:t>
            </a:r>
            <a:r>
              <a:rPr lang="en-US" u="sng" dirty="0">
                <a:solidFill>
                  <a:srgbClr val="000000"/>
                </a:solidFill>
              </a:rPr>
              <a:t>not</a:t>
            </a:r>
            <a:r>
              <a:rPr lang="en-US" dirty="0">
                <a:solidFill>
                  <a:srgbClr val="000000"/>
                </a:solidFill>
              </a:rPr>
              <a:t> expected to know the term “narrative.”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Responses that begin “I think that . . . ,” list predictions of what might happen, and do not include any narrative elements will receive a zero for Idea Development.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Responses should logically extend the passage and include narrative elements such as characters, dialogue, plot, and setting.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Grades 5 and Above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Students are expected to know the term “narrative.”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Responses that begin “I think that . . . ,” list predictions of what might happen, and do not include any narrative elements will receive a zero for Idea Development.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Responses should logically extend the passage and include narrative elements such as characters, dialogue, plot, and setting.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94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0" y="676257"/>
            <a:ext cx="10990385" cy="800851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/>
                <a:cs typeface="Arial"/>
              </a:rPr>
              <a:t>Sample MCAS Grade 3 Narrative Essay Question</a:t>
            </a:r>
          </a:p>
        </p:txBody>
      </p:sp>
      <p:pic>
        <p:nvPicPr>
          <p:cNvPr id="4" name="Picture 3" descr="Sample grade 3 narrative essay question">
            <a:extLst>
              <a:ext uri="{FF2B5EF4-FFF2-40B4-BE49-F238E27FC236}">
                <a16:creationId xmlns:a16="http://schemas.microsoft.com/office/drawing/2014/main" id="{D9BC9B67-B081-4A77-F634-0EB97F786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90" y="2593904"/>
            <a:ext cx="11354511" cy="12195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718A3F-775F-5DFB-FD17-7E0D101C2FFB}"/>
              </a:ext>
            </a:extLst>
          </p:cNvPr>
          <p:cNvSpPr txBox="1"/>
          <p:nvPr/>
        </p:nvSpPr>
        <p:spPr>
          <a:xfrm>
            <a:off x="465990" y="4607093"/>
            <a:ext cx="7909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passage, prompt, and student work samples can be found at </a:t>
            </a:r>
            <a:r>
              <a:rPr lang="en-US" sz="2000" dirty="0">
                <a:hlinkClick r:id="rId3"/>
              </a:rPr>
              <a:t>https://www.doe.mass.edu/mcas/student/2021/grade3/ela-q12.pdf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5822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/>
                <a:cs typeface="Arial"/>
              </a:rPr>
              <a:t>Example of Responding in Wrong Writing Mode </a:t>
            </a:r>
          </a:p>
        </p:txBody>
      </p:sp>
      <p:pic>
        <p:nvPicPr>
          <p:cNvPr id="10" name="Picture 9" descr="Sample grade 3 wrong writing mode">
            <a:extLst>
              <a:ext uri="{FF2B5EF4-FFF2-40B4-BE49-F238E27FC236}">
                <a16:creationId xmlns:a16="http://schemas.microsoft.com/office/drawing/2014/main" id="{82BCEDA8-E3BF-4C6E-369B-2A5B4E629D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52"/>
          <a:stretch/>
        </p:blipFill>
        <p:spPr>
          <a:xfrm>
            <a:off x="600807" y="1500720"/>
            <a:ext cx="10720752" cy="13464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54FB8A-A755-9713-E62D-859EEFB9466E}"/>
              </a:ext>
            </a:extLst>
          </p:cNvPr>
          <p:cNvSpPr txBox="1"/>
          <p:nvPr/>
        </p:nvSpPr>
        <p:spPr>
          <a:xfrm>
            <a:off x="465991" y="3074796"/>
            <a:ext cx="1138101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Scoring: Total score 1</a:t>
            </a:r>
          </a:p>
          <a:p>
            <a:endParaRPr lang="en-US" sz="2200" b="1" dirty="0">
              <a:latin typeface="Arial"/>
              <a:cs typeface="Arial"/>
            </a:endParaRPr>
          </a:p>
          <a:p>
            <a:r>
              <a:rPr lang="en-US" sz="2200" dirty="0">
                <a:latin typeface="Arial"/>
                <a:cs typeface="Arial"/>
              </a:rPr>
              <a:t>Response received a zero out of 4 in Idea Development. </a:t>
            </a:r>
          </a:p>
          <a:p>
            <a:r>
              <a:rPr lang="en-US" sz="2000" dirty="0">
                <a:latin typeface="Arial"/>
                <a:cs typeface="Arial"/>
              </a:rPr>
              <a:t>It is written in the form of a prediction instead of in the form of a story. It should have included the following elements to extend the story: </a:t>
            </a:r>
            <a:r>
              <a:rPr lang="en-US" sz="2000" i="1" dirty="0">
                <a:latin typeface="Arial"/>
                <a:cs typeface="Arial"/>
              </a:rPr>
              <a:t>plot, characters, setting, dialogue, action, and/or description</a:t>
            </a:r>
            <a:r>
              <a:rPr lang="en-US" sz="2000" dirty="0">
                <a:latin typeface="Arial"/>
                <a:cs typeface="Arial"/>
              </a:rPr>
              <a:t>.</a:t>
            </a:r>
            <a:r>
              <a:rPr lang="en-US" sz="2000" i="1" dirty="0"/>
              <a:t>  </a:t>
            </a:r>
          </a:p>
          <a:p>
            <a:endParaRPr lang="en-US" sz="2000" i="1" dirty="0"/>
          </a:p>
          <a:p>
            <a:r>
              <a:rPr lang="en-US" sz="2200" dirty="0">
                <a:latin typeface="Arial"/>
                <a:cs typeface="Arial"/>
              </a:rPr>
              <a:t>Response received a score of 1 in Conventions. </a:t>
            </a:r>
            <a:endParaRPr lang="en-US" sz="2200" dirty="0"/>
          </a:p>
          <a:p>
            <a:r>
              <a:rPr lang="en-US" sz="2000" dirty="0">
                <a:latin typeface="Arial"/>
                <a:cs typeface="Arial"/>
              </a:rPr>
              <a:t>The writing lacks the complexity or length to demonstrate more than minimal control of standard English conventions.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11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09" y="28740"/>
            <a:ext cx="11338886" cy="100042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/>
                <a:cs typeface="Arial"/>
              </a:rPr>
              <a:t>Example of Lower-Score Response in Correct Mode</a:t>
            </a:r>
          </a:p>
        </p:txBody>
      </p:sp>
      <p:pic>
        <p:nvPicPr>
          <p:cNvPr id="13" name="Picture 12" descr="Sample lower-score response">
            <a:extLst>
              <a:ext uri="{FF2B5EF4-FFF2-40B4-BE49-F238E27FC236}">
                <a16:creationId xmlns:a16="http://schemas.microsoft.com/office/drawing/2014/main" id="{D9974DA2-2670-940B-F5B8-C2758886B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17" y="1268773"/>
            <a:ext cx="9975566" cy="14053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14CD9D-DCD3-2AF8-132E-97C00520513F}"/>
              </a:ext>
            </a:extLst>
          </p:cNvPr>
          <p:cNvSpPr txBox="1"/>
          <p:nvPr/>
        </p:nvSpPr>
        <p:spPr>
          <a:xfrm>
            <a:off x="582804" y="2954215"/>
            <a:ext cx="1050097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Scoring: Total score 2</a:t>
            </a:r>
          </a:p>
          <a:p>
            <a:endParaRPr lang="en-US" sz="2000" b="1" dirty="0">
              <a:latin typeface="Arial"/>
              <a:cs typeface="Arial"/>
            </a:endParaRPr>
          </a:p>
          <a:p>
            <a:r>
              <a:rPr lang="en-US" sz="2200" dirty="0">
                <a:latin typeface="Arial"/>
                <a:cs typeface="Arial"/>
              </a:rPr>
              <a:t>Response received a score of 1 in Idea Development. </a:t>
            </a:r>
          </a:p>
          <a:p>
            <a:r>
              <a:rPr lang="en-US" sz="2000" dirty="0">
                <a:latin typeface="Arial"/>
                <a:cs typeface="Arial"/>
              </a:rPr>
              <a:t>Although written as a narrative in the form of a story, it lacks idea development. Response demonstrates a minimal understanding of writing a story.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200" dirty="0">
                <a:latin typeface="Arial"/>
                <a:cs typeface="Arial"/>
              </a:rPr>
              <a:t>Response received a score of 1 in Conventions. </a:t>
            </a:r>
          </a:p>
          <a:p>
            <a:r>
              <a:rPr lang="en-US" sz="2000" dirty="0">
                <a:latin typeface="Arial"/>
                <a:cs typeface="Arial"/>
              </a:rPr>
              <a:t>The writing lacks the complexity or length to demonstrate more than minimal control of standard English conventions, including scattered errors.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67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Sample MCAS Grade 7 Narrative Essay Question</a:t>
            </a:r>
          </a:p>
        </p:txBody>
      </p:sp>
      <p:pic>
        <p:nvPicPr>
          <p:cNvPr id="13" name="Picture 12" descr="Sample grade 7 narrative essay question">
            <a:extLst>
              <a:ext uri="{FF2B5EF4-FFF2-40B4-BE49-F238E27FC236}">
                <a16:creationId xmlns:a16="http://schemas.microsoft.com/office/drawing/2014/main" id="{EEF69DE9-1F88-4612-A3CE-9DDD7C1F5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272" y="2237874"/>
            <a:ext cx="9141872" cy="20192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6DE289-E3F6-0299-320F-EEBCB9418BD9}"/>
              </a:ext>
            </a:extLst>
          </p:cNvPr>
          <p:cNvSpPr txBox="1"/>
          <p:nvPr/>
        </p:nvSpPr>
        <p:spPr>
          <a:xfrm>
            <a:off x="1034981" y="4671215"/>
            <a:ext cx="7909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passage, prompt, and student work samples can be found at </a:t>
            </a:r>
            <a:r>
              <a:rPr lang="en-US" sz="2000" dirty="0">
                <a:hlinkClick r:id="rId3"/>
              </a:rPr>
              <a:t>https://www.doe.mass.edu/mcas/student/2019/question.aspx?GradeID=7&amp;SubjectCode=ela&amp;QuestionID=61886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8639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 dirty="0"/>
              <a:t>Example of Response in Wrong Writing Mode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E02D49-42E1-CE65-D38D-0313292509B3}"/>
              </a:ext>
            </a:extLst>
          </p:cNvPr>
          <p:cNvSpPr txBox="1"/>
          <p:nvPr/>
        </p:nvSpPr>
        <p:spPr>
          <a:xfrm>
            <a:off x="375652" y="2912340"/>
            <a:ext cx="1117106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Scoring: Total score 1</a:t>
            </a:r>
          </a:p>
          <a:p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Response received a zero out of 5 in Idea Development. </a:t>
            </a:r>
            <a:endParaRPr 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includes a prediction of what the student thinks will happen instead of a narrative. It should have taken the form of a narrative and included elements relating to plot, characters, setting, dialogue, action, and/or description.</a:t>
            </a:r>
          </a:p>
          <a:p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Response received a score of 1 in Conventions.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writing lacks the complexity or length to demonstrate more than minimal control of standard English conventions. 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 descr="Sample of wrong writing response">
            <a:extLst>
              <a:ext uri="{FF2B5EF4-FFF2-40B4-BE49-F238E27FC236}">
                <a16:creationId xmlns:a16="http://schemas.microsoft.com/office/drawing/2014/main" id="{9FD75419-293F-C51C-1A6B-90DE4B284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91" y="1201701"/>
            <a:ext cx="10990385" cy="152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59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22" y="58284"/>
            <a:ext cx="11733371" cy="800851"/>
          </a:xfrm>
        </p:spPr>
        <p:txBody>
          <a:bodyPr>
            <a:noAutofit/>
          </a:bodyPr>
          <a:lstStyle/>
          <a:p>
            <a:r>
              <a:rPr lang="en-US" sz="3400" dirty="0"/>
              <a:t>Example of Lower-Score Response in Correct Writing Mode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FCF1638-876A-FCBE-FC2A-D469D7DCBA04}"/>
              </a:ext>
            </a:extLst>
          </p:cNvPr>
          <p:cNvSpPr txBox="1">
            <a:spLocks/>
          </p:cNvSpPr>
          <p:nvPr/>
        </p:nvSpPr>
        <p:spPr>
          <a:xfrm>
            <a:off x="287806" y="3022260"/>
            <a:ext cx="11616387" cy="2976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latin typeface="Arial"/>
                <a:cs typeface="Arial"/>
              </a:rPr>
              <a:t>Scoring: Total score 2</a:t>
            </a:r>
          </a:p>
          <a:p>
            <a:endParaRPr lang="en-US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Response received a score of 1 in Idea Development.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Although written as a narrative, it is insufficiently developed and organized. There is little about the characters and the response jumps to the conclusion without clearly describing what happens next.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Response received a score of 1 in Conventions.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The writing contains spelling and grammatical errors throughout. </a:t>
            </a:r>
            <a:r>
              <a:rPr lang="en-US" sz="2000" dirty="0">
                <a:latin typeface="Arial"/>
                <a:cs typeface="Arial"/>
              </a:rPr>
              <a:t>It lacks the complexity or length to demonstrate more than minimal control of standard English conventions. </a:t>
            </a:r>
            <a:endParaRPr lang="en-US" sz="2000" dirty="0"/>
          </a:p>
        </p:txBody>
      </p:sp>
      <p:pic>
        <p:nvPicPr>
          <p:cNvPr id="4" name="Picture 3" descr="Sample lower-score correct writing mode">
            <a:extLst>
              <a:ext uri="{FF2B5EF4-FFF2-40B4-BE49-F238E27FC236}">
                <a16:creationId xmlns:a16="http://schemas.microsoft.com/office/drawing/2014/main" id="{A6B49AC8-D8C5-5CF3-2E7F-8DC161B75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918" y="1019908"/>
            <a:ext cx="8698162" cy="164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38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12eb2f-f040-4639-9fb2-5a6588dc8035">
      <UserInfo>
        <DisplayName>Bettencourt, Helene H. (DESE)</DisplayName>
        <AccountId>18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4FDFB0D707254C80754ACD9E71AC3D" ma:contentTypeVersion="4" ma:contentTypeDescription="Create a new document." ma:contentTypeScope="" ma:versionID="90987691395ef9d13566c31089604744">
  <xsd:schema xmlns:xsd="http://www.w3.org/2001/XMLSchema" xmlns:xs="http://www.w3.org/2001/XMLSchema" xmlns:p="http://schemas.microsoft.com/office/2006/metadata/properties" xmlns:ns2="1c210e20-2656-47be-8bfe-a34b7996932e" xmlns:ns3="7a12eb2f-f040-4639-9fb2-5a6588dc8035" targetNamespace="http://schemas.microsoft.com/office/2006/metadata/properties" ma:root="true" ma:fieldsID="4b17f0f7ee51ce18e3c3ee9caff53e10" ns2:_="" ns3:_="">
    <xsd:import namespace="1c210e20-2656-47be-8bfe-a34b7996932e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10e20-2656-47be-8bfe-a34b799693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434A98-F106-45CE-8E8A-DD686612E616}">
  <ds:schemaRefs>
    <ds:schemaRef ds:uri="7a12eb2f-f040-4639-9fb2-5a6588dc8035"/>
    <ds:schemaRef ds:uri="http://schemas.microsoft.com/office/2006/documentManagement/types"/>
    <ds:schemaRef ds:uri="http://purl.org/dc/terms/"/>
    <ds:schemaRef ds:uri="http://purl.org/dc/elements/1.1/"/>
    <ds:schemaRef ds:uri="1c210e20-2656-47be-8bfe-a34b7996932e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6B0AE15-BBE2-466D-95A3-06C747B4C5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210e20-2656-47be-8bfe-a34b7996932e"/>
    <ds:schemaRef ds:uri="7a12eb2f-f040-4639-9fb2-5a6588dc80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851</Words>
  <Application>Microsoft Office PowerPoint</Application>
  <PresentationFormat>Widescreen</PresentationFormat>
  <Paragraphs>82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Expectations for MCAS ELA Narrative Essays</vt:lpstr>
      <vt:lpstr>General MCAS Essay Expectations</vt:lpstr>
      <vt:lpstr>Narrative MCAS Essay Expectations</vt:lpstr>
      <vt:lpstr>Sample MCAS Grade 3 Narrative Essay Question</vt:lpstr>
      <vt:lpstr>Example of Responding in Wrong Writing Mode </vt:lpstr>
      <vt:lpstr>Example of Lower-Score Response in Correct Mode</vt:lpstr>
      <vt:lpstr>Sample MCAS Grade 7 Narrative Essay Question</vt:lpstr>
      <vt:lpstr>Example of Response in Wrong Writing Mode</vt:lpstr>
      <vt:lpstr>Example of Lower-Score Response in Correct Writing Mode</vt:lpstr>
      <vt:lpstr>MCAS ELA Resources on DESE Website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Expectations for MCAS ELA Narrative Essays</dc:title>
  <dc:creator>DESE</dc:creator>
  <cp:lastModifiedBy>Zou, Dong (EOE)</cp:lastModifiedBy>
  <cp:revision>173</cp:revision>
  <dcterms:created xsi:type="dcterms:W3CDTF">2022-10-11T20:32:22Z</dcterms:created>
  <dcterms:modified xsi:type="dcterms:W3CDTF">2023-10-06T18:51:29Z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Oct 6 2023 12:00AM</vt:lpwstr>
  </property>
</Properties>
</file>