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56" r:id="rId5"/>
    <p:sldId id="266"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FEF8B-8AC9-4883-8420-CC76F06B5EE7}" v="1" dt="2023-10-26T15:21:55.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84" d="100"/>
          <a:sy n="84" d="100"/>
        </p:scale>
        <p:origin x="106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10/26/2023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852397"/>
            <a:ext cx="9572440" cy="2738649"/>
          </a:xfrm>
        </p:spPr>
        <p:txBody>
          <a:bodyPr>
            <a:normAutofit fontScale="90000"/>
          </a:bodyPr>
          <a:lstStyle/>
          <a:p>
            <a:r>
              <a:rPr lang="en-US" dirty="0"/>
              <a:t>Topic 1 </a:t>
            </a:r>
            <a:br>
              <a:rPr lang="en-US" dirty="0"/>
            </a:br>
            <a:r>
              <a:rPr lang="en-US" dirty="0"/>
              <a:t>Philosophical Foundations of the U.S. Political System</a:t>
            </a:r>
            <a:br>
              <a:rPr lang="en-US" dirty="0"/>
            </a:br>
            <a:r>
              <a:rPr lang="en-US" dirty="0"/>
              <a:t>Local Task</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8</a:t>
            </a:r>
            <a:r>
              <a:rPr lang="en-US" baseline="30000" dirty="0"/>
              <a:t>th</a:t>
            </a:r>
            <a:r>
              <a:rPr lang="en-US" dirty="0"/>
              <a:t> Grade Civics</a:t>
            </a:r>
          </a:p>
        </p:txBody>
      </p:sp>
    </p:spTree>
    <p:extLst>
      <p:ext uri="{BB962C8B-B14F-4D97-AF65-F5344CB8AC3E}">
        <p14:creationId xmlns:p14="http://schemas.microsoft.com/office/powerpoint/2010/main" val="347205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3DEC73-40B9-CB58-9736-3820973ADD47}"/>
              </a:ext>
            </a:extLst>
          </p:cNvPr>
          <p:cNvSpPr>
            <a:spLocks noGrp="1"/>
          </p:cNvSpPr>
          <p:nvPr>
            <p:ph idx="1"/>
          </p:nvPr>
        </p:nvSpPr>
        <p:spPr>
          <a:xfrm>
            <a:off x="838200" y="2086984"/>
            <a:ext cx="10515600" cy="4405890"/>
          </a:xfrm>
        </p:spPr>
        <p:txBody>
          <a:bodyPr>
            <a:noAutofit/>
          </a:bodyPr>
          <a:lstStyle/>
          <a:p>
            <a:r>
              <a:rPr lang="en-US" dirty="0">
                <a:latin typeface="Calibri" panose="020F0502020204030204" pitchFamily="34" charset="0"/>
                <a:cs typeface="Calibri" panose="020F0502020204030204" pitchFamily="34" charset="0"/>
              </a:rPr>
              <a:t>You will complete two activities about the foundations of the U.S. political system. </a:t>
            </a:r>
          </a:p>
          <a:p>
            <a:r>
              <a:rPr lang="en-US" dirty="0">
                <a:latin typeface="Calibri" panose="020F0502020204030204" pitchFamily="34" charset="0"/>
                <a:cs typeface="Calibri" panose="020F0502020204030204" pitchFamily="34" charset="0"/>
              </a:rPr>
              <a:t>First, we will complete an activator activity where you will use Handout 1 to write down some ideas that influenced the Founders of the U.S. government. </a:t>
            </a:r>
          </a:p>
          <a:p>
            <a:r>
              <a:rPr lang="en-US" dirty="0">
                <a:latin typeface="Calibri" panose="020F0502020204030204" pitchFamily="34" charset="0"/>
                <a:cs typeface="Calibri" panose="020F0502020204030204" pitchFamily="34" charset="0"/>
              </a:rPr>
              <a:t>Next, you will be broken into small groups and given Handout 2. On Handout 2, you will examine sources about foundational ideas and discuss where these foundational ideas came from. You will then answer the questions on Handout 2. </a:t>
            </a:r>
          </a:p>
          <a:p>
            <a:r>
              <a:rPr lang="en-US" dirty="0">
                <a:latin typeface="Calibri" panose="020F0502020204030204" pitchFamily="34" charset="0"/>
                <a:cs typeface="Calibri" panose="020F0502020204030204" pitchFamily="34" charset="0"/>
              </a:rPr>
              <a:t>Finally, each group will share their ideas with the whole class.</a:t>
            </a:r>
          </a:p>
        </p:txBody>
      </p:sp>
      <p:sp>
        <p:nvSpPr>
          <p:cNvPr id="3" name="Title 2">
            <a:extLst>
              <a:ext uri="{FF2B5EF4-FFF2-40B4-BE49-F238E27FC236}">
                <a16:creationId xmlns:a16="http://schemas.microsoft.com/office/drawing/2014/main" id="{CF6B1E01-2557-AB77-2178-A7AF3DB9B1FD}"/>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64778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Handout 1</a:t>
            </a:r>
            <a:endParaRPr lang="en-US" dirty="0"/>
          </a:p>
        </p:txBody>
      </p:sp>
      <p:pic>
        <p:nvPicPr>
          <p:cNvPr id="7" name="Graphic 1" descr="Text on a parchment background. The text reads, &quot;Thomas Jefferson wrote that the Declaration of Independence was &quot;an expression of the American mind&quot; that brought together ideas about government developed by many different people, societies and governments. Identify one idea that influenced the Founders when they created the U.S. government and explain where that idea came from.&quot;">
            <a:extLst>
              <a:ext uri="{FF2B5EF4-FFF2-40B4-BE49-F238E27FC236}">
                <a16:creationId xmlns:a16="http://schemas.microsoft.com/office/drawing/2014/main" id="{6CACC383-BACF-7224-4D21-3B34294103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4485" y="1407978"/>
            <a:ext cx="9363029" cy="5266704"/>
          </a:xfrm>
          <a:prstGeom prst="rect">
            <a:avLst/>
          </a:prstGeom>
        </p:spPr>
      </p:pic>
    </p:spTree>
    <p:extLst>
      <p:ext uri="{BB962C8B-B14F-4D97-AF65-F5344CB8AC3E}">
        <p14:creationId xmlns:p14="http://schemas.microsoft.com/office/powerpoint/2010/main" val="176689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Handout 2</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659757" y="2086984"/>
            <a:ext cx="10694043" cy="4052559"/>
          </a:xfrm>
        </p:spPr>
        <p:txBody>
          <a:bodyPr>
            <a:normAutofit/>
          </a:bodyPr>
          <a:lstStyle/>
          <a:p>
            <a:pPr marL="0" indent="0" algn="ctr">
              <a:buNone/>
            </a:pPr>
            <a:r>
              <a:rPr lang="en-US" sz="3600" dirty="0">
                <a:solidFill>
                  <a:srgbClr val="000000"/>
                </a:solidFill>
                <a:effectLst/>
                <a:latin typeface="+mn-lt"/>
                <a:ea typeface="Calibri" panose="020F0502020204030204" pitchFamily="34" charset="0"/>
                <a:cs typeface="Calibri" panose="020F0502020204030204" pitchFamily="34" charset="0"/>
              </a:rPr>
              <a:t>Work with your small-group to complete Handout 2. </a:t>
            </a:r>
          </a:p>
          <a:p>
            <a:pPr marL="0" indent="0" algn="ctr">
              <a:buNone/>
            </a:pPr>
            <a:endParaRPr lang="en-US" sz="3600" dirty="0">
              <a:solidFill>
                <a:srgbClr val="000000"/>
              </a:solidFill>
              <a:latin typeface="+mn-lt"/>
              <a:ea typeface="Calibri" panose="020F0502020204030204" pitchFamily="34" charset="0"/>
              <a:cs typeface="Calibri" panose="020F0502020204030204" pitchFamily="34" charset="0"/>
            </a:endParaRPr>
          </a:p>
          <a:p>
            <a:pPr marL="0" indent="0" algn="ctr">
              <a:buNone/>
            </a:pPr>
            <a:r>
              <a:rPr lang="en-US" sz="3600" dirty="0">
                <a:solidFill>
                  <a:srgbClr val="000000"/>
                </a:solidFill>
                <a:effectLst/>
                <a:latin typeface="+mn-lt"/>
                <a:ea typeface="Calibri" panose="020F0502020204030204" pitchFamily="34" charset="0"/>
                <a:cs typeface="Calibri" panose="020F0502020204030204" pitchFamily="34" charset="0"/>
              </a:rPr>
              <a:t>Read and discuss the questions together, but each student should complete their own handout.</a:t>
            </a:r>
          </a:p>
          <a:p>
            <a:pPr marL="514350" indent="-514350">
              <a:buFont typeface="+mj-lt"/>
              <a:buAutoNum type="arabicPeriod"/>
            </a:pPr>
            <a:endParaRPr lang="en-US" sz="3200" dirty="0"/>
          </a:p>
        </p:txBody>
      </p:sp>
    </p:spTree>
    <p:extLst>
      <p:ext uri="{BB962C8B-B14F-4D97-AF65-F5344CB8AC3E}">
        <p14:creationId xmlns:p14="http://schemas.microsoft.com/office/powerpoint/2010/main" val="362194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Whole-Class Discussion</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991677"/>
            <a:ext cx="10515600" cy="3035049"/>
          </a:xfrm>
        </p:spPr>
        <p:txBody>
          <a:bodyPr>
            <a:normAutofit/>
          </a:bodyPr>
          <a:lstStyle/>
          <a:p>
            <a:pPr marL="0" indent="0" algn="ctr">
              <a:buNone/>
            </a:pPr>
            <a:r>
              <a:rPr lang="en-US" sz="4000" dirty="0">
                <a:latin typeface="+mn-lt"/>
              </a:rPr>
              <a:t>What ideas influenced the Founders of the U.S. political system? How are those ideas still present in our government today?</a:t>
            </a:r>
          </a:p>
        </p:txBody>
      </p:sp>
    </p:spTree>
    <p:extLst>
      <p:ext uri="{BB962C8B-B14F-4D97-AF65-F5344CB8AC3E}">
        <p14:creationId xmlns:p14="http://schemas.microsoft.com/office/powerpoint/2010/main" val="1696126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5" ma:contentTypeDescription="Create a new document." ma:contentTypeScope="" ma:versionID="283ffb677e09357bd91222392c4e6e58">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d9e359c9276b3549e6d95f50fdd1e3a1"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fdcd57df-05e8-4749-9cc8-5afe3dcd00a5"/>
    <ds:schemaRef ds:uri="b906d55b-a694-4ee1-a926-b6d0b5dbfc30"/>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A41D7147-F45B-4654-AF4C-673F91749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1258</TotalTime>
  <Words>181</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Topic 1  Philosophical Foundations of the U.S. Political System Local Task</vt:lpstr>
      <vt:lpstr>Overview</vt:lpstr>
      <vt:lpstr>Handout 1</vt:lpstr>
      <vt:lpstr>Handout 2</vt:lpstr>
      <vt:lpstr>Whole-Class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Civics</dc:title>
  <dc:creator>DESE</dc:creator>
  <cp:lastModifiedBy>Zou, Dong (EOE)</cp:lastModifiedBy>
  <cp:revision>7</cp:revision>
  <dcterms:created xsi:type="dcterms:W3CDTF">2022-10-11T20:32:22Z</dcterms:created>
  <dcterms:modified xsi:type="dcterms:W3CDTF">2023-10-26T17:37:03Z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26 2023 12:00AM</vt:lpwstr>
  </property>
</Properties>
</file>