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6" r:id="rId7"/>
    <p:sldId id="259" r:id="rId8"/>
    <p:sldId id="261" r:id="rId9"/>
    <p:sldId id="264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F8728-1FC8-4DA4-B1BF-4A3B4D8530B5}" v="1" dt="2023-10-26T17:16:10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9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6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78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18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2</a:t>
            </a:r>
            <a:br>
              <a:rPr lang="en-US" dirty="0"/>
            </a:br>
            <a:r>
              <a:rPr lang="en-US" dirty="0"/>
              <a:t>Development of the U.S. </a:t>
            </a:r>
            <a:r>
              <a:rPr lang="en-US"/>
              <a:t>Government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8</a:t>
            </a:r>
            <a:r>
              <a:rPr lang="en-US" baseline="30000"/>
              <a:t>th</a:t>
            </a:r>
            <a:r>
              <a:rPr lang="en-US"/>
              <a:t> Grade Civics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DEC73-40B9-CB58-9736-3820973A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completing two activities about the events that led to the development of the U.S. government.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first explain how an event led to the American Revolution. and answer the question on Handout 1. </a:t>
            </a:r>
          </a:p>
          <a:p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Next, you will break into small groups and read and analyze several sources </a:t>
            </a:r>
            <a:r>
              <a:rPr lang="en-US" dirty="0">
                <a:latin typeface="Calibri"/>
                <a:ea typeface="Calibri" panose="020F0502020204030204" pitchFamily="34" charset="0"/>
                <a:cs typeface="Arial"/>
              </a:rPr>
              <a:t>o</a:t>
            </a:r>
            <a:r>
              <a:rPr lang="en-US" dirty="0">
                <a:effectLst/>
                <a:latin typeface="Calibri"/>
                <a:ea typeface="Calibri" panose="020F0502020204030204" pitchFamily="34" charset="0"/>
                <a:cs typeface="Arial"/>
              </a:rPr>
              <a:t>n Handout 2 about how the U.S. government took shape. You will work in your groups to answer the questions on Handout 2.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Finally,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whole class will have a discussion.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B1E01-2557-AB77-2178-A7AF3DB9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477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48" y="-114547"/>
            <a:ext cx="10515600" cy="1141004"/>
          </a:xfrm>
        </p:spPr>
        <p:txBody>
          <a:bodyPr/>
          <a:lstStyle/>
          <a:p>
            <a:r>
              <a:rPr lang="en-US"/>
              <a:t>Activator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02179-0048-A880-6DF6-083A7062A9F7}"/>
              </a:ext>
            </a:extLst>
          </p:cNvPr>
          <p:cNvSpPr txBox="1"/>
          <p:nvPr/>
        </p:nvSpPr>
        <p:spPr>
          <a:xfrm>
            <a:off x="1605457" y="1331201"/>
            <a:ext cx="358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Stamp Act of 1765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E1F44-1071-48BD-E442-E2626950DB6D}"/>
              </a:ext>
            </a:extLst>
          </p:cNvPr>
          <p:cNvSpPr txBox="1"/>
          <p:nvPr/>
        </p:nvSpPr>
        <p:spPr>
          <a:xfrm>
            <a:off x="5928165" y="1331201"/>
            <a:ext cx="529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Boston Massacre, 1770</a:t>
            </a:r>
          </a:p>
        </p:txBody>
      </p:sp>
      <p:pic>
        <p:nvPicPr>
          <p:cNvPr id="3" name="Picture 2" descr="This image shows a scroll with the title &quot;Colonial Advertiser&quot; printed at the top. In the bottom right corner of the scroll there are two stamps. The stamp on the left is a circle with a crown on top with the text &quot;One Penny&quot;. The stamp on the right is a skull and crossbones with the text &quot;This is the place to put the STAMP&quot;.">
            <a:extLst>
              <a:ext uri="{FF2B5EF4-FFF2-40B4-BE49-F238E27FC236}">
                <a16:creationId xmlns:a16="http://schemas.microsoft.com/office/drawing/2014/main" id="{1B524597-D685-FB11-E434-77498D3E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57" y="1940054"/>
            <a:ext cx="3359948" cy="408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his image shows a line of British soldiers firing muskets at 3 men in colonial era clothing. The colonists are running and throwing rocks at the soldiers. City buildings are in the background.">
            <a:extLst>
              <a:ext uri="{FF2B5EF4-FFF2-40B4-BE49-F238E27FC236}">
                <a16:creationId xmlns:a16="http://schemas.microsoft.com/office/drawing/2014/main" id="{C41DFA52-6AC1-4130-8468-A66D45BF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65" y="1940054"/>
            <a:ext cx="4365172" cy="39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of the events that led to the American Revolution are shown. 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 and explain how it helped lead to the American Revolution.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information provided in the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illustration to support your explanation.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Working in a Small Group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40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work in a pair or in a group of 3 students on the next handout.</a:t>
            </a:r>
          </a:p>
          <a:p>
            <a:pPr marL="0" indent="0"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assign the following roles to each person in your group or pair (each person may need to do more than 1 role):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eading the questions aloud to the group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 an initial answer to a question on the Handout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eeping track of time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haring out the group’s answers with the whole class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EC5A6-BAF4-3B4B-91AF-D8D54AE9CBF4}"/>
              </a:ext>
            </a:extLst>
          </p:cNvPr>
          <p:cNvSpPr txBox="1"/>
          <p:nvPr/>
        </p:nvSpPr>
        <p:spPr>
          <a:xfrm>
            <a:off x="5220586" y="6124353"/>
            <a:ext cx="583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to educator: Remove or replace this slide if your class will use a different procedure for Handout 2</a:t>
            </a:r>
          </a:p>
        </p:txBody>
      </p:sp>
    </p:spTree>
    <p:extLst>
      <p:ext uri="{BB962C8B-B14F-4D97-AF65-F5344CB8AC3E}">
        <p14:creationId xmlns:p14="http://schemas.microsoft.com/office/powerpoint/2010/main" val="347571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your group to read the information provided and answer the questions.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group should read and discuss the information together, but each student should complete their own handout.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Whole-class discussion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846"/>
            <a:ext cx="10515600" cy="435208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did the new U.S. Constitution resolve </a:t>
            </a:r>
            <a:r>
              <a:rPr lang="en-US" sz="3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concerns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Founders of the U.S. government had based on their experiences under British rule or under the Articles of Confederation?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issues remained unresolved with the creation of the U.S. Constitution?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2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5" ma:contentTypeDescription="Create a new document." ma:contentTypeScope="" ma:versionID="283ffb677e09357bd91222392c4e6e5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d9e359c9276b3549e6d95f50fdd1e3a1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Props1.xml><?xml version="1.0" encoding="utf-8"?>
<ds:datastoreItem xmlns:ds="http://schemas.openxmlformats.org/officeDocument/2006/customXml" ds:itemID="{A43CA3BA-DAD5-415A-896A-361F5ACA4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fdcd57df-05e8-4749-9cc8-5afe3dcd00a5"/>
    <ds:schemaRef ds:uri="http://purl.org/dc/dcmitype/"/>
    <ds:schemaRef ds:uri="http://schemas.microsoft.com/office/infopath/2007/PartnerControls"/>
    <ds:schemaRef ds:uri="http://schemas.microsoft.com/office/2006/documentManagement/types"/>
    <ds:schemaRef ds:uri="b906d55b-a694-4ee1-a926-b6d0b5dbfc3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355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Topic 2 Development of the U.S. Government</vt:lpstr>
      <vt:lpstr>Overview</vt:lpstr>
      <vt:lpstr>Activator</vt:lpstr>
      <vt:lpstr>Handout 1</vt:lpstr>
      <vt:lpstr>Suggestions for Working in a Small Group</vt:lpstr>
      <vt:lpstr>Handout 2</vt:lpstr>
      <vt:lpstr>Whole-class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Civics Topic 2</dc:title>
  <dc:creator>DESE</dc:creator>
  <cp:lastModifiedBy>Zou, Dong (EOE)</cp:lastModifiedBy>
  <cp:revision>5</cp:revision>
  <dcterms:created xsi:type="dcterms:W3CDTF">2022-10-11T20:32:22Z</dcterms:created>
  <dcterms:modified xsi:type="dcterms:W3CDTF">2023-10-26T17:37:00Z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26 2023 12:00AM</vt:lpwstr>
  </property>
</Properties>
</file>