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256" r:id="rId5"/>
    <p:sldId id="266" r:id="rId6"/>
    <p:sldId id="261" r:id="rId7"/>
    <p:sldId id="263" r:id="rId8"/>
    <p:sldId id="262"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80455-DEEA-4311-947E-76F2B39B6FF4}" v="1" dt="2023-10-26T15:22:48.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84" d="100"/>
          <a:sy n="84" d="100"/>
        </p:scale>
        <p:origin x="1068"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la, Judith A (DESE)" userId="4a3324bc-101b-41c4-afa4-83f9c1727996" providerId="ADAL" clId="{27480455-DEEA-4311-947E-76F2B39B6FF4}"/>
    <pc:docChg chg="modSld">
      <pc:chgData name="Marcella, Judith A (DESE)" userId="4a3324bc-101b-41c4-afa4-83f9c1727996" providerId="ADAL" clId="{27480455-DEEA-4311-947E-76F2B39B6FF4}" dt="2023-10-26T15:23:26.134" v="47" actId="962"/>
      <pc:docMkLst>
        <pc:docMk/>
      </pc:docMkLst>
      <pc:sldChg chg="modSp mod">
        <pc:chgData name="Marcella, Judith A (DESE)" userId="4a3324bc-101b-41c4-afa4-83f9c1727996" providerId="ADAL" clId="{27480455-DEEA-4311-947E-76F2B39B6FF4}" dt="2023-10-26T15:23:26.134" v="47" actId="962"/>
        <pc:sldMkLst>
          <pc:docMk/>
          <pc:sldMk cId="3621943871" sldId="262"/>
        </pc:sldMkLst>
        <pc:picChg chg="mod">
          <ac:chgData name="Marcella, Judith A (DESE)" userId="4a3324bc-101b-41c4-afa4-83f9c1727996" providerId="ADAL" clId="{27480455-DEEA-4311-947E-76F2B39B6FF4}" dt="2023-10-26T15:23:26.134" v="47" actId="962"/>
          <ac:picMkLst>
            <pc:docMk/>
            <pc:sldMk cId="3621943871" sldId="262"/>
            <ac:picMk id="5" creationId="{B9A7D73B-C2C5-F7A1-3DC5-E9550A8FB27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10/26/2023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9572440" cy="2738649"/>
          </a:xfrm>
        </p:spPr>
        <p:txBody>
          <a:bodyPr>
            <a:normAutofit fontScale="90000"/>
          </a:bodyPr>
          <a:lstStyle/>
          <a:p>
            <a:r>
              <a:rPr lang="en-US" dirty="0"/>
              <a:t>Topic 3 </a:t>
            </a:r>
            <a:br>
              <a:rPr lang="en-US" dirty="0"/>
            </a:br>
            <a:r>
              <a:rPr lang="en-US" dirty="0"/>
              <a:t>Institutions of U.S. Government</a:t>
            </a:r>
            <a:br>
              <a:rPr lang="en-US" dirty="0"/>
            </a:br>
            <a:r>
              <a:rPr lang="en-US" dirty="0"/>
              <a:t>Local Task</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8</a:t>
            </a:r>
            <a:r>
              <a:rPr lang="en-US" baseline="30000" dirty="0"/>
              <a:t>th</a:t>
            </a:r>
            <a:r>
              <a:rPr lang="en-US" dirty="0"/>
              <a:t> Grade Civics</a:t>
            </a:r>
          </a:p>
        </p:txBody>
      </p:sp>
    </p:spTree>
    <p:extLst>
      <p:ext uri="{BB962C8B-B14F-4D97-AF65-F5344CB8AC3E}">
        <p14:creationId xmlns:p14="http://schemas.microsoft.com/office/powerpoint/2010/main" val="347205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3DEC73-40B9-CB58-9736-3820973ADD47}"/>
              </a:ext>
            </a:extLst>
          </p:cNvPr>
          <p:cNvSpPr>
            <a:spLocks noGrp="1"/>
          </p:cNvSpPr>
          <p:nvPr>
            <p:ph idx="1"/>
          </p:nvPr>
        </p:nvSpPr>
        <p:spPr/>
        <p:txBody>
          <a:bodyPr>
            <a:normAutofit/>
          </a:bodyPr>
          <a:lstStyle/>
          <a:p>
            <a:r>
              <a:rPr lang="en-US" dirty="0">
                <a:effectLst/>
                <a:latin typeface="Calibri" panose="020F0502020204030204" pitchFamily="34" charset="0"/>
                <a:ea typeface="MS Mincho" panose="02020609040205080304" pitchFamily="49" charset="-128"/>
              </a:rPr>
              <a:t>You will be completing an activity about the three branches of the federal government. </a:t>
            </a:r>
          </a:p>
          <a:p>
            <a:r>
              <a:rPr lang="en-US" dirty="0">
                <a:effectLst/>
                <a:latin typeface="Calibri" panose="020F0502020204030204" pitchFamily="34" charset="0"/>
                <a:ea typeface="MS Mincho" panose="02020609040205080304" pitchFamily="49" charset="-128"/>
              </a:rPr>
              <a:t>You will be given handouts to explore some ways that the federal government has responded to an important issue that affects the lives of people living in the United States. </a:t>
            </a:r>
          </a:p>
          <a:p>
            <a:r>
              <a:rPr lang="en-US" dirty="0">
                <a:effectLst/>
                <a:latin typeface="Calibri" panose="020F0502020204030204" pitchFamily="34" charset="0"/>
                <a:ea typeface="MS Mincho" panose="02020609040205080304" pitchFamily="49" charset="-128"/>
              </a:rPr>
              <a:t>You will work in groups to examine sources related to this issue, discuss the federal government’s constitutional powers used to address this issue, and answer the questions on the handouts. </a:t>
            </a:r>
          </a:p>
          <a:p>
            <a:r>
              <a:rPr lang="en-US" dirty="0">
                <a:effectLst/>
                <a:latin typeface="Calibri" panose="020F0502020204030204" pitchFamily="34" charset="0"/>
                <a:ea typeface="MS Mincho" panose="02020609040205080304" pitchFamily="49" charset="-128"/>
              </a:rPr>
              <a:t>We will then discuss the powers of the federal government as a class.</a:t>
            </a:r>
            <a:endParaRPr lang="en-US" sz="3600" dirty="0"/>
          </a:p>
        </p:txBody>
      </p:sp>
      <p:sp>
        <p:nvSpPr>
          <p:cNvPr id="3" name="Title 2">
            <a:extLst>
              <a:ext uri="{FF2B5EF4-FFF2-40B4-BE49-F238E27FC236}">
                <a16:creationId xmlns:a16="http://schemas.microsoft.com/office/drawing/2014/main" id="{CF6B1E01-2557-AB77-2178-A7AF3DB9B1FD}"/>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64778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Handout 1</a:t>
            </a:r>
            <a:endParaRPr lang="en-US" dirty="0"/>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357809" y="2126741"/>
            <a:ext cx="6096000" cy="3737345"/>
          </a:xfrm>
        </p:spPr>
        <p:txBody>
          <a:bodyPr>
            <a:normAutofit/>
          </a:bodyPr>
          <a:lstStyle/>
          <a:p>
            <a:pPr marL="0" indent="0">
              <a:buNone/>
            </a:pPr>
            <a:r>
              <a:rPr lang="en-US" sz="3200" dirty="0">
                <a:solidFill>
                  <a:srgbClr val="000000"/>
                </a:solidFill>
                <a:effectLst/>
                <a:latin typeface="+mn-lt"/>
                <a:ea typeface="Calibri" panose="020F0502020204030204" pitchFamily="34" charset="0"/>
                <a:cs typeface="Calibri" panose="020F0502020204030204" pitchFamily="34" charset="0"/>
              </a:rPr>
              <a:t>Work with your small-group to complete Handout 1. </a:t>
            </a:r>
          </a:p>
          <a:p>
            <a:pPr marL="0" indent="0">
              <a:buNone/>
            </a:pPr>
            <a:endParaRPr lang="en-US" sz="3200" dirty="0">
              <a:solidFill>
                <a:srgbClr val="000000"/>
              </a:solidFill>
              <a:latin typeface="+mn-lt"/>
              <a:ea typeface="Calibri" panose="020F0502020204030204" pitchFamily="34" charset="0"/>
              <a:cs typeface="Calibri" panose="020F0502020204030204" pitchFamily="34" charset="0"/>
            </a:endParaRPr>
          </a:p>
          <a:p>
            <a:pPr marL="0" indent="0">
              <a:buNone/>
            </a:pPr>
            <a:r>
              <a:rPr lang="en-US" sz="3200" dirty="0">
                <a:solidFill>
                  <a:srgbClr val="000000"/>
                </a:solidFill>
                <a:effectLst/>
                <a:latin typeface="+mn-lt"/>
                <a:ea typeface="Calibri" panose="020F0502020204030204" pitchFamily="34" charset="0"/>
                <a:cs typeface="Calibri" panose="020F0502020204030204" pitchFamily="34" charset="0"/>
              </a:rPr>
              <a:t>Read and discuss the questions together, but each student should complete their own handout.</a:t>
            </a:r>
          </a:p>
        </p:txBody>
      </p:sp>
      <p:pic>
        <p:nvPicPr>
          <p:cNvPr id="4" name="Picture 3" descr="A muddy, brown river with snow-capped mountains in the background. Trash such as cardboard boxes, plastic bags, and metal pipes line the edges of the river.">
            <a:extLst>
              <a:ext uri="{FF2B5EF4-FFF2-40B4-BE49-F238E27FC236}">
                <a16:creationId xmlns:a16="http://schemas.microsoft.com/office/drawing/2014/main" id="{A2A31DD3-92F9-8F40-6D1F-EF38F580A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0"/>
            <a:ext cx="4668078" cy="6830866"/>
          </a:xfrm>
          <a:prstGeom prst="rect">
            <a:avLst/>
          </a:prstGeom>
        </p:spPr>
      </p:pic>
    </p:spTree>
    <p:extLst>
      <p:ext uri="{BB962C8B-B14F-4D97-AF65-F5344CB8AC3E}">
        <p14:creationId xmlns:p14="http://schemas.microsoft.com/office/powerpoint/2010/main" val="176689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Whole-Class Discussion</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991677"/>
            <a:ext cx="10515600" cy="3035049"/>
          </a:xfrm>
        </p:spPr>
        <p:txBody>
          <a:bodyPr>
            <a:normAutofit/>
          </a:bodyPr>
          <a:lstStyle/>
          <a:p>
            <a:pPr marL="0" indent="0" algn="ctr">
              <a:buNone/>
            </a:pPr>
            <a:r>
              <a:rPr lang="en-US" sz="4000" dirty="0">
                <a:latin typeface="+mn-lt"/>
              </a:rPr>
              <a:t>What constitutional powers did the three branches of government exercise in their efforts to address water pollution?</a:t>
            </a:r>
          </a:p>
        </p:txBody>
      </p:sp>
    </p:spTree>
    <p:extLst>
      <p:ext uri="{BB962C8B-B14F-4D97-AF65-F5344CB8AC3E}">
        <p14:creationId xmlns:p14="http://schemas.microsoft.com/office/powerpoint/2010/main" val="169612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Handout 2a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5594684" y="2086984"/>
            <a:ext cx="5759116" cy="4052559"/>
          </a:xfrm>
        </p:spPr>
        <p:txBody>
          <a:bodyPr>
            <a:normAutofit/>
          </a:bodyPr>
          <a:lstStyle/>
          <a:p>
            <a:pPr marL="0" indent="0">
              <a:buNone/>
            </a:pPr>
            <a:r>
              <a:rPr lang="en-US" sz="3200" dirty="0">
                <a:solidFill>
                  <a:srgbClr val="000000"/>
                </a:solidFill>
                <a:effectLst/>
                <a:latin typeface="+mn-lt"/>
                <a:ea typeface="Calibri" panose="020F0502020204030204" pitchFamily="34" charset="0"/>
                <a:cs typeface="Calibri" panose="020F0502020204030204" pitchFamily="34" charset="0"/>
              </a:rPr>
              <a:t>Work with your small-group to complete Handout 2a. </a:t>
            </a:r>
          </a:p>
          <a:p>
            <a:pPr marL="0" indent="0">
              <a:buNone/>
            </a:pPr>
            <a:endParaRPr lang="en-US" sz="3200" dirty="0">
              <a:solidFill>
                <a:srgbClr val="000000"/>
              </a:solidFill>
              <a:latin typeface="+mn-lt"/>
              <a:ea typeface="Calibri" panose="020F0502020204030204" pitchFamily="34" charset="0"/>
              <a:cs typeface="Calibri" panose="020F0502020204030204" pitchFamily="34" charset="0"/>
            </a:endParaRPr>
          </a:p>
          <a:p>
            <a:pPr marL="0" indent="0">
              <a:buNone/>
            </a:pPr>
            <a:r>
              <a:rPr lang="en-US" sz="3200" dirty="0">
                <a:solidFill>
                  <a:srgbClr val="000000"/>
                </a:solidFill>
                <a:effectLst/>
                <a:latin typeface="+mn-lt"/>
                <a:ea typeface="Calibri" panose="020F0502020204030204" pitchFamily="34" charset="0"/>
                <a:cs typeface="Calibri" panose="020F0502020204030204" pitchFamily="34" charset="0"/>
              </a:rPr>
              <a:t>Read and discuss the chart together, but each student should complete their own handout.</a:t>
            </a:r>
          </a:p>
          <a:p>
            <a:pPr marL="514350" indent="-514350">
              <a:buFont typeface="+mj-lt"/>
              <a:buAutoNum type="arabicPeriod"/>
            </a:pPr>
            <a:endParaRPr lang="en-US" sz="3200" dirty="0"/>
          </a:p>
        </p:txBody>
      </p:sp>
      <p:pic>
        <p:nvPicPr>
          <p:cNvPr id="5" name="Picture 4" descr="Sample student workchart">
            <a:extLst>
              <a:ext uri="{FF2B5EF4-FFF2-40B4-BE49-F238E27FC236}">
                <a16:creationId xmlns:a16="http://schemas.microsoft.com/office/drawing/2014/main" id="{B9A7D73B-C2C5-F7A1-3DC5-E9550A8FB271}"/>
              </a:ext>
            </a:extLst>
          </p:cNvPr>
          <p:cNvPicPr>
            <a:picLocks noChangeAspect="1"/>
          </p:cNvPicPr>
          <p:nvPr/>
        </p:nvPicPr>
        <p:blipFill>
          <a:blip r:embed="rId2"/>
          <a:stretch>
            <a:fillRect/>
          </a:stretch>
        </p:blipFill>
        <p:spPr>
          <a:xfrm>
            <a:off x="838200" y="2086984"/>
            <a:ext cx="4660216" cy="3785628"/>
          </a:xfrm>
          <a:prstGeom prst="rect">
            <a:avLst/>
          </a:prstGeom>
        </p:spPr>
      </p:pic>
    </p:spTree>
    <p:extLst>
      <p:ext uri="{BB962C8B-B14F-4D97-AF65-F5344CB8AC3E}">
        <p14:creationId xmlns:p14="http://schemas.microsoft.com/office/powerpoint/2010/main" val="362194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Handout 2b (optional)</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r>
              <a:rPr lang="en-US" sz="3200" dirty="0"/>
              <a:t>Explain how the actions taken by the legislative, executive, and judicial branches, in relation to the Clean Water Act of 1972, show how the checks and balance system of the federal government works. </a:t>
            </a:r>
          </a:p>
          <a:p>
            <a:r>
              <a:rPr lang="en-US" sz="3200"/>
              <a:t>Describe </a:t>
            </a:r>
            <a:r>
              <a:rPr lang="en-US" sz="3200" dirty="0"/>
              <a:t>three examples of the checks and balances system, one for each branch of government</a:t>
            </a:r>
            <a:r>
              <a:rPr lang="en-US" sz="3200"/>
              <a:t>. </a:t>
            </a:r>
          </a:p>
          <a:p>
            <a:r>
              <a:rPr lang="en-US" sz="3200"/>
              <a:t>You </a:t>
            </a:r>
            <a:r>
              <a:rPr lang="en-US" sz="3200" dirty="0"/>
              <a:t>may use Handouts 1 and 2a to support your explanation.</a:t>
            </a:r>
          </a:p>
        </p:txBody>
      </p:sp>
    </p:spTree>
    <p:extLst>
      <p:ext uri="{BB962C8B-B14F-4D97-AF65-F5344CB8AC3E}">
        <p14:creationId xmlns:p14="http://schemas.microsoft.com/office/powerpoint/2010/main" val="485754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5" ma:contentTypeDescription="Create a new document." ma:contentTypeScope="" ma:versionID="283ffb677e09357bd91222392c4e6e58">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d9e359c9276b3549e6d95f50fdd1e3a1"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Bettencourt, Helene H. (DESE)</DisplayName>
        <AccountId>18</AccountId>
        <AccountType/>
      </UserInfo>
      <UserInfo>
        <DisplayName>Foley, Kinnon (DESE)</DisplayName>
        <AccountId>1477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D2DEA6-4ECC-4F13-98F9-6BF312BDE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434A98-F106-45CE-8E8A-DD686612E616}">
  <ds:schemaRefs>
    <ds:schemaRef ds:uri="http://schemas.microsoft.com/office/2006/metadata/properties"/>
    <ds:schemaRef ds:uri="http://schemas.microsoft.com/office/infopath/2007/PartnerControls"/>
    <ds:schemaRef ds:uri="http://purl.org/dc/terms/"/>
    <ds:schemaRef ds:uri="fdcd57df-05e8-4749-9cc8-5afe3dcd00a5"/>
    <ds:schemaRef ds:uri="http://purl.org/dc/dcmitype/"/>
    <ds:schemaRef ds:uri="http://schemas.microsoft.com/office/2006/documentManagement/types"/>
    <ds:schemaRef ds:uri="http://purl.org/dc/elements/1.1/"/>
    <ds:schemaRef ds:uri="http://schemas.openxmlformats.org/package/2006/metadata/core-properties"/>
    <ds:schemaRef ds:uri="b906d55b-a694-4ee1-a926-b6d0b5dbfc30"/>
    <ds:schemaRef ds:uri="http://www.w3.org/XML/1998/namespac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1256</TotalTime>
  <Words>256</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Topic 3  Institutions of U.S. Government Local Task</vt:lpstr>
      <vt:lpstr>Overview</vt:lpstr>
      <vt:lpstr>Handout 1</vt:lpstr>
      <vt:lpstr>Whole-Class Discussion</vt:lpstr>
      <vt:lpstr>Handout 2a</vt:lpstr>
      <vt:lpstr>Handout 2b (optional)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Civics - TOpic 3</dc:title>
  <dc:creator>DESE</dc:creator>
  <cp:lastModifiedBy>Zou, Dong (EOE)</cp:lastModifiedBy>
  <cp:revision>6</cp:revision>
  <dcterms:created xsi:type="dcterms:W3CDTF">2022-10-11T20:32:22Z</dcterms:created>
  <dcterms:modified xsi:type="dcterms:W3CDTF">2023-10-26T17:36:56Z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26 2023 12:00AM</vt:lpwstr>
  </property>
</Properties>
</file>