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6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89C70-47B1-4A25-9004-D9507CBE349D}" v="1" dt="2023-10-26T15:24:59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84" d="100"/>
          <a:sy n="84" d="100"/>
        </p:scale>
        <p:origin x="106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09" y="210438"/>
            <a:ext cx="11554982" cy="3310360"/>
          </a:xfrm>
        </p:spPr>
        <p:txBody>
          <a:bodyPr>
            <a:normAutofit/>
          </a:bodyPr>
          <a:lstStyle/>
          <a:p>
            <a:r>
              <a:rPr lang="en-US" dirty="0"/>
              <a:t>Topic 7 </a:t>
            </a:r>
            <a:br>
              <a:rPr lang="en-US" dirty="0"/>
            </a:br>
            <a:r>
              <a:rPr lang="en-US" dirty="0"/>
              <a:t>Freedom of the Press</a:t>
            </a:r>
            <a:br>
              <a:rPr lang="en-US" dirty="0"/>
            </a:br>
            <a:r>
              <a:rPr lang="en-US" dirty="0"/>
              <a:t>Local 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Civics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DEC73-40B9-CB58-9736-3820973A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be completing three activities about the freedom of the press.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will first analyze a political cartoon about a local town issue and answer the question on Handout 1. </a:t>
            </a:r>
          </a:p>
          <a:p>
            <a:r>
              <a:rPr lang="en-US" dirty="0">
                <a:effectLst/>
                <a:latin typeface="Calibri"/>
                <a:ea typeface="Calibri" panose="020F0502020204030204" pitchFamily="34" charset="0"/>
                <a:cs typeface="Arial"/>
              </a:rPr>
              <a:t>Next, you will break into small groups and read and analyze several sources in Handout 3 about a</a:t>
            </a:r>
            <a:r>
              <a:rPr lang="en-US" dirty="0">
                <a:latin typeface="Calibri"/>
                <a:ea typeface="Calibri" panose="020F0502020204030204" pitchFamily="34" charset="0"/>
                <a:cs typeface="Arial"/>
              </a:rPr>
              <a:t> public policy issue in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Arial"/>
              </a:rPr>
              <a:t> </a:t>
            </a:r>
            <a:r>
              <a:rPr lang="en-US" dirty="0">
                <a:latin typeface="Calibri"/>
                <a:ea typeface="Calibri" panose="020F0502020204030204" pitchFamily="34" charset="0"/>
                <a:cs typeface="Arial"/>
              </a:rPr>
              <a:t>the 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Arial"/>
              </a:rPr>
              <a:t>fictional town</a:t>
            </a:r>
            <a:r>
              <a:rPr lang="en-US" dirty="0">
                <a:latin typeface="Calibri"/>
                <a:ea typeface="Calibri" panose="020F0502020204030204" pitchFamily="34" charset="0"/>
                <a:cs typeface="Arial"/>
              </a:rPr>
              <a:t> of </a:t>
            </a:r>
            <a:r>
              <a:rPr lang="en-US" dirty="0" err="1">
                <a:effectLst/>
                <a:latin typeface="Calibri"/>
                <a:ea typeface="Calibri" panose="020F0502020204030204" pitchFamily="34" charset="0"/>
                <a:cs typeface="Arial"/>
              </a:rPr>
              <a:t>Cloverville</a:t>
            </a:r>
            <a:r>
              <a:rPr lang="en-US" dirty="0">
                <a:latin typeface="Calibri"/>
                <a:ea typeface="Calibri" panose="020F0502020204030204" pitchFamily="34" charset="0"/>
                <a:cs typeface="Arial"/>
              </a:rPr>
              <a:t>.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Arial"/>
              </a:rPr>
              <a:t> You will work in your groups to answer the questions on Handout 2.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Finally,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group will share their answers with the whole class.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B1E01-2557-AB77-2178-A7AF3DB9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64778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Political Cartoon Activator</a:t>
            </a:r>
            <a:br>
              <a:rPr lang="en-US" dirty="0"/>
            </a:br>
            <a:r>
              <a:rPr lang="en-US" sz="3600" dirty="0"/>
              <a:t>(Handout 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3074504"/>
            <a:ext cx="4237341" cy="2789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Examine the cartoon and answer the questions that follow.</a:t>
            </a:r>
          </a:p>
        </p:txBody>
      </p:sp>
      <p:pic>
        <p:nvPicPr>
          <p:cNvPr id="4" name="Picture 3" descr="A political cartoon of a middle school with a broken sidewalk. The cartoon is captioned &quot;Safely Getting to School.&quot; Three students are outside of the school and one student is in a wheelchair. A word bubble from one student says &quot;I wish someone would fix these sidewalks.&quot;">
            <a:extLst>
              <a:ext uri="{FF2B5EF4-FFF2-40B4-BE49-F238E27FC236}">
                <a16:creationId xmlns:a16="http://schemas.microsoft.com/office/drawing/2014/main" id="{0FF9506C-A36B-12A0-B163-F5F02CCA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16" y="1747718"/>
            <a:ext cx="6606776" cy="4721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about </a:t>
            </a:r>
            <a:r>
              <a:rPr lang="en-US" dirty="0" err="1"/>
              <a:t>Cloverville’s</a:t>
            </a:r>
            <a:r>
              <a:rPr lang="en-US" dirty="0"/>
              <a:t> Sidewalk Proposals</a:t>
            </a:r>
            <a:br>
              <a:rPr lang="en-US" dirty="0"/>
            </a:br>
            <a:r>
              <a:rPr lang="en-US" sz="3600" dirty="0"/>
              <a:t>(Handouts 2 and 3)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5" y="2086984"/>
            <a:ext cx="10798215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  <a:latin typeface="Calibri"/>
                <a:ea typeface="Calibri" panose="020F0502020204030204" pitchFamily="34" charset="0"/>
                <a:cs typeface="Arial"/>
              </a:rPr>
              <a:t>Now you will work in small groups to read, analyze, and discuss sources about a </a:t>
            </a:r>
            <a:r>
              <a:rPr lang="en-US" sz="3200" dirty="0">
                <a:latin typeface="Calibri"/>
                <a:ea typeface="Calibri" panose="020F0502020204030204" pitchFamily="34" charset="0"/>
                <a:cs typeface="Arial"/>
              </a:rPr>
              <a:t>public policy </a:t>
            </a:r>
            <a:r>
              <a:rPr lang="en-US" sz="3200" dirty="0">
                <a:effectLst/>
                <a:latin typeface="Calibri"/>
                <a:ea typeface="Calibri" panose="020F0502020204030204" pitchFamily="34" charset="0"/>
                <a:cs typeface="Arial"/>
              </a:rPr>
              <a:t>issue in the fictional town of </a:t>
            </a:r>
            <a:r>
              <a:rPr lang="en-US" sz="3200" dirty="0" err="1">
                <a:effectLst/>
                <a:latin typeface="Calibri"/>
                <a:ea typeface="Calibri" panose="020F0502020204030204" pitchFamily="34" charset="0"/>
                <a:cs typeface="Arial"/>
              </a:rPr>
              <a:t>Cloverville</a:t>
            </a:r>
            <a:r>
              <a:rPr lang="en-US" sz="3200" dirty="0">
                <a:effectLst/>
                <a:latin typeface="Calibri"/>
                <a:ea typeface="Calibri" panose="020F0502020204030204" pitchFamily="34" charset="0"/>
                <a:cs typeface="Arial"/>
              </a:rPr>
              <a:t>.</a:t>
            </a:r>
            <a:r>
              <a:rPr lang="en-US" sz="3200" dirty="0"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lang="en-US" sz="3200" dirty="0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As a group, read, analyze, and discuss each source in Handout 3.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On Handout 2, complete the chart and answer questions 1–5. Each student should fill out their own handout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194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Whole-Class Discussion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191"/>
            <a:ext cx="10515600" cy="3827536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Did your group vote in favor of or against the proposal to improve sidewalks? Why did your group vote the way that it did?</a:t>
            </a:r>
          </a:p>
          <a:p>
            <a:pPr marL="0" marR="0" indent="0" algn="ctr">
              <a:spcBef>
                <a:spcPts val="0"/>
              </a:spcBef>
              <a:spcAft>
                <a:spcPts val="1000"/>
              </a:spcAft>
              <a:buNone/>
            </a:pPr>
            <a:endParaRPr lang="en-US" sz="4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Why is freedom of the press important for a democratic society?</a:t>
            </a:r>
            <a:endParaRPr lang="en-US" sz="4000" dirty="0"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12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5447D6B8768478664A78055317902" ma:contentTypeVersion="15" ma:contentTypeDescription="Create a new document." ma:contentTypeScope="" ma:versionID="283ffb677e09357bd91222392c4e6e58">
  <xsd:schema xmlns:xsd="http://www.w3.org/2001/XMLSchema" xmlns:xs="http://www.w3.org/2001/XMLSchema" xmlns:p="http://schemas.microsoft.com/office/2006/metadata/properties" xmlns:ns2="b906d55b-a694-4ee1-a926-b6d0b5dbfc30" xmlns:ns3="fdcd57df-05e8-4749-9cc8-5afe3dcd00a5" targetNamespace="http://schemas.microsoft.com/office/2006/metadata/properties" ma:root="true" ma:fieldsID="d9e359c9276b3549e6d95f50fdd1e3a1" ns2:_="" ns3:_="">
    <xsd:import namespace="b906d55b-a694-4ee1-a926-b6d0b5dbfc3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6d55b-a694-4ee1-a926-b6d0b5dbf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lcf76f155ced4ddcb4097134ff3c332f xmlns="b906d55b-a694-4ee1-a926-b6d0b5dbfc30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4D85F7-A96E-4DF5-B39E-353305576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6d55b-a694-4ee1-a926-b6d0b5dbfc3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dcd57df-05e8-4749-9cc8-5afe3dcd00a5"/>
    <ds:schemaRef ds:uri="http://purl.org/dc/dcmitype/"/>
    <ds:schemaRef ds:uri="http://schemas.microsoft.com/office/infopath/2007/PartnerControls"/>
    <ds:schemaRef ds:uri="b906d55b-a694-4ee1-a926-b6d0b5dbfc3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237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Topic 7  Freedom of the Press Local Task</vt:lpstr>
      <vt:lpstr>Overview</vt:lpstr>
      <vt:lpstr>Political Cartoon Activator (Handout 1)</vt:lpstr>
      <vt:lpstr>Questions about Cloverville’s Sidewalk Proposals (Handouts 2 and 3)</vt:lpstr>
      <vt:lpstr>Whole-Class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MCAS-Civics Topic 7</dc:title>
  <dc:creator>DESE</dc:creator>
  <cp:lastModifiedBy>Zou, Dong (EOE)</cp:lastModifiedBy>
  <cp:revision>17</cp:revision>
  <dcterms:created xsi:type="dcterms:W3CDTF">2022-10-11T20:32:22Z</dcterms:created>
  <dcterms:modified xsi:type="dcterms:W3CDTF">2023-10-26T17:36:48Z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26 2023 12:00AM</vt:lpwstr>
  </property>
</Properties>
</file>