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8" r:id="rId5"/>
  </p:sldMasterIdLst>
  <p:notesMasterIdLst>
    <p:notesMasterId r:id="rId11"/>
  </p:notesMasterIdLst>
  <p:handoutMasterIdLst>
    <p:handoutMasterId r:id="rId12"/>
  </p:handoutMasterIdLst>
  <p:sldIdLst>
    <p:sldId id="268" r:id="rId6"/>
    <p:sldId id="267" r:id="rId7"/>
    <p:sldId id="264" r:id="rId8"/>
    <p:sldId id="265" r:id="rId9"/>
    <p:sldId id="26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350" y="60"/>
      </p:cViewPr>
      <p:guideLst>
        <p:guide orient="horz" pos="2160"/>
        <p:guide pos="3168"/>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38AE5D3-7EC3-498C-8A93-D1F55A96F4C1}" type="datetimeFigureOut">
              <a:rPr lang="en-US" smtClean="0"/>
              <a:pPr/>
              <a:t>11/1/2017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Massachusetts Department of Elementary and Secondary Education</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0820B25-C917-4208-BDDF-C72B78E7CCFD}" type="slidenum">
              <a:rPr lang="en-US" smtClean="0"/>
              <a:pPr/>
              <a:t>‹#›</a:t>
            </a:fld>
            <a:endParaRPr lang="en-US"/>
          </a:p>
        </p:txBody>
      </p:sp>
    </p:spTree>
    <p:extLst>
      <p:ext uri="{BB962C8B-B14F-4D97-AF65-F5344CB8AC3E}">
        <p14:creationId xmlns:p14="http://schemas.microsoft.com/office/powerpoint/2010/main" val="48561185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63F597-CE17-476A-A5CB-91589ED997B7}" type="datetimeFigureOut">
              <a:rPr lang="en-US" smtClean="0"/>
              <a:pPr/>
              <a:t>11/1/2017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Massachusetts Department of Elementary and Secondary Education</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5724FF-A098-4B60-9000-6891DF0985A5}" type="slidenum">
              <a:rPr lang="en-US" smtClean="0"/>
              <a:pPr/>
              <a:t>‹#›</a:t>
            </a:fld>
            <a:endParaRPr lang="en-US"/>
          </a:p>
        </p:txBody>
      </p:sp>
    </p:spTree>
    <p:extLst>
      <p:ext uri="{BB962C8B-B14F-4D97-AF65-F5344CB8AC3E}">
        <p14:creationId xmlns:p14="http://schemas.microsoft.com/office/powerpoint/2010/main" val="347001181"/>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6" name="Picture 5" descr="ESE Logo"/>
          <p:cNvPicPr>
            <a:picLocks noChangeAspect="1"/>
          </p:cNvPicPr>
          <p:nvPr/>
        </p:nvPicPr>
        <p:blipFill>
          <a:blip r:embed="rId2" cstate="print">
            <a:lum bright="20000"/>
          </a:blip>
          <a:srcRect r="77994"/>
          <a:stretch>
            <a:fillRect/>
          </a:stretch>
        </p:blipFill>
        <p:spPr>
          <a:xfrm>
            <a:off x="5867400" y="-381000"/>
            <a:ext cx="3505200" cy="7745744"/>
          </a:xfrm>
          <a:prstGeom prst="rect">
            <a:avLst/>
          </a:prstGeom>
        </p:spPr>
      </p:pic>
      <p:sp>
        <p:nvSpPr>
          <p:cNvPr id="9" name="Title 1"/>
          <p:cNvSpPr>
            <a:spLocks noGrp="1"/>
          </p:cNvSpPr>
          <p:nvPr>
            <p:ph type="ctrTitle"/>
          </p:nvPr>
        </p:nvSpPr>
        <p:spPr>
          <a:xfrm>
            <a:off x="533400" y="990601"/>
            <a:ext cx="7772400" cy="1905000"/>
          </a:xfrm>
        </p:spPr>
        <p:txBody>
          <a:bodyPr anchor="b" anchorCtr="0"/>
          <a:lstStyle>
            <a:lvl1pPr algn="l">
              <a:defRPr/>
            </a:lvl1pPr>
          </a:lstStyle>
          <a:p>
            <a:r>
              <a:rPr lang="en-US" smtClean="0"/>
              <a:t>Click to edit Master title style</a:t>
            </a:r>
            <a:endParaRPr lang="en-US" dirty="0"/>
          </a:p>
        </p:txBody>
      </p:sp>
      <p:sp>
        <p:nvSpPr>
          <p:cNvPr id="10" name="Subtitle 2"/>
          <p:cNvSpPr>
            <a:spLocks noGrp="1"/>
          </p:cNvSpPr>
          <p:nvPr>
            <p:ph type="subTitle" idx="1"/>
          </p:nvPr>
        </p:nvSpPr>
        <p:spPr>
          <a:xfrm>
            <a:off x="533400" y="2895600"/>
            <a:ext cx="6400800" cy="1066800"/>
          </a:xfrm>
        </p:spPr>
        <p:txBody>
          <a:bodyPr anchor="t" anchorCtr="0"/>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8" name="Picture 2" descr="Massachusetts Department of Elementary and Secondary Education"/>
          <p:cNvPicPr>
            <a:picLocks noChangeAspect="1"/>
          </p:cNvPicPr>
          <p:nvPr userDrawn="1"/>
        </p:nvPicPr>
        <p:blipFill>
          <a:blip r:embed="rId3" cstate="print"/>
          <a:srcRect/>
          <a:stretch>
            <a:fillRect/>
          </a:stretch>
        </p:blipFill>
        <p:spPr bwMode="auto">
          <a:xfrm>
            <a:off x="533400" y="5562600"/>
            <a:ext cx="2714625" cy="64770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on Left Half">
    <p:spTree>
      <p:nvGrpSpPr>
        <p:cNvPr id="1" name=""/>
        <p:cNvGrpSpPr/>
        <p:nvPr/>
      </p:nvGrpSpPr>
      <p:grpSpPr>
        <a:xfrm>
          <a:off x="0" y="0"/>
          <a:ext cx="0" cy="0"/>
          <a:chOff x="0" y="0"/>
          <a:chExt cx="0" cy="0"/>
        </a:xfrm>
      </p:grpSpPr>
      <p:sp>
        <p:nvSpPr>
          <p:cNvPr id="2" name="Title 1"/>
          <p:cNvSpPr>
            <a:spLocks noGrp="1"/>
          </p:cNvSpPr>
          <p:nvPr>
            <p:ph type="title"/>
          </p:nvPr>
        </p:nvSpPr>
        <p:spPr>
          <a:xfrm>
            <a:off x="4648200" y="285750"/>
            <a:ext cx="4191000" cy="1162050"/>
          </a:xfrm>
        </p:spPr>
        <p:txBody>
          <a:bodyPr anchor="b">
            <a:noAutofit/>
          </a:bodyPr>
          <a:lstStyle>
            <a:lvl1pPr algn="l">
              <a:defRPr sz="4400" b="1"/>
            </a:lvl1pPr>
          </a:lstStyle>
          <a:p>
            <a:r>
              <a:rPr lang="en-US" smtClean="0"/>
              <a:t>Click to edit Master title style</a:t>
            </a:r>
            <a:endParaRPr lang="en-US" dirty="0"/>
          </a:p>
        </p:txBody>
      </p:sp>
      <p:sp>
        <p:nvSpPr>
          <p:cNvPr id="3" name="Content Placeholder 2"/>
          <p:cNvSpPr>
            <a:spLocks noGrp="1"/>
          </p:cNvSpPr>
          <p:nvPr>
            <p:ph idx="1"/>
          </p:nvPr>
        </p:nvSpPr>
        <p:spPr>
          <a:xfrm>
            <a:off x="0" y="0"/>
            <a:ext cx="4572000" cy="6858000"/>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3B31CE43-016E-449F-9706-26248BFC54AD}" type="datetime1">
              <a:rPr lang="en-US" smtClean="0"/>
              <a:pPr/>
              <a:t>11/1/2017</a:t>
            </a:fld>
            <a:endParaRPr lang="en-US" dirty="0"/>
          </a:p>
        </p:txBody>
      </p:sp>
      <p:sp>
        <p:nvSpPr>
          <p:cNvPr id="9" name="Slide Number Placeholder 8"/>
          <p:cNvSpPr>
            <a:spLocks noGrp="1"/>
          </p:cNvSpPr>
          <p:nvPr>
            <p:ph type="sldNum" sz="quarter" idx="11"/>
          </p:nvPr>
        </p:nvSpPr>
        <p:spPr/>
        <p:txBody>
          <a:bodyPr/>
          <a:lstStyle>
            <a:lvl1pPr algn="ctr">
              <a:defRPr/>
            </a:lvl1pPr>
          </a:lstStyle>
          <a:p>
            <a:fld id="{BD26C40E-487C-40A4-A841-8174FD7B7142}" type="slidenum">
              <a:rPr lang="en-US" smtClean="0"/>
              <a:pPr/>
              <a:t>‹#›</a:t>
            </a:fld>
            <a:endParaRPr lang="en-US" dirty="0"/>
          </a:p>
        </p:txBody>
      </p:sp>
      <p:sp>
        <p:nvSpPr>
          <p:cNvPr id="10" name="Footer Placeholder 9"/>
          <p:cNvSpPr>
            <a:spLocks noGrp="1"/>
          </p:cNvSpPr>
          <p:nvPr>
            <p:ph type="ftr" sz="quarter" idx="12"/>
          </p:nvPr>
        </p:nvSpPr>
        <p:spPr/>
        <p:txBody>
          <a:bodyPr/>
          <a:lstStyle>
            <a:lvl1pPr>
              <a:defRPr sz="1100"/>
            </a:lvl1pPr>
          </a:lstStyle>
          <a:p>
            <a:r>
              <a:rPr lang="en-US" smtClean="0"/>
              <a:t>Massachusetts Department of Elementary and Secondary Education</a:t>
            </a:r>
            <a:endParaRPr lang="en-US" dirty="0"/>
          </a:p>
        </p:txBody>
      </p:sp>
      <p:sp>
        <p:nvSpPr>
          <p:cNvPr id="12" name="Text Placeholder 11"/>
          <p:cNvSpPr>
            <a:spLocks noGrp="1"/>
          </p:cNvSpPr>
          <p:nvPr>
            <p:ph type="body" sz="quarter" idx="13"/>
          </p:nvPr>
        </p:nvSpPr>
        <p:spPr>
          <a:xfrm>
            <a:off x="4648200" y="1524000"/>
            <a:ext cx="38862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800600"/>
            <a:ext cx="76200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85800" y="612775"/>
            <a:ext cx="76200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85800" y="5367338"/>
            <a:ext cx="76200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4E7493-33A3-4197-917E-EEF3957AB252}" type="datetime1">
              <a:rPr lang="en-US" smtClean="0"/>
              <a:pPr/>
              <a:t>11/1/2017</a:t>
            </a:fld>
            <a:endParaRPr lang="en-US"/>
          </a:p>
        </p:txBody>
      </p:sp>
      <p:sp>
        <p:nvSpPr>
          <p:cNvPr id="6" name="Footer Placeholder 5"/>
          <p:cNvSpPr>
            <a:spLocks noGrp="1"/>
          </p:cNvSpPr>
          <p:nvPr>
            <p:ph type="ftr" sz="quarter" idx="11"/>
          </p:nvPr>
        </p:nvSpPr>
        <p:spPr/>
        <p:txBody>
          <a:bodyPr/>
          <a:lstStyle/>
          <a:p>
            <a:r>
              <a:rPr lang="en-US" smtClean="0"/>
              <a:t>Massachusetts Department of Elementary and Secondary Education</a:t>
            </a:r>
            <a:endParaRPr lang="en-US"/>
          </a:p>
        </p:txBody>
      </p:sp>
      <p:sp>
        <p:nvSpPr>
          <p:cNvPr id="7" name="Slide Number Placeholder 6"/>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75A307-C7D7-48DF-9A27-B47F9B671EC5}" type="datetime1">
              <a:rPr lang="en-US" smtClean="0"/>
              <a:pPr/>
              <a:t>11/1/2017</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274638"/>
            <a:ext cx="5410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6FE243-CC59-4617-A96F-54AAA96641C8}" type="datetime1">
              <a:rPr lang="en-US" smtClean="0"/>
              <a:pPr/>
              <a:t>11/1/2017</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C73FCE0-82CF-4805-9DFB-E2B0729D46AD}" type="datetime1">
              <a:rPr lang="en-US" smtClean="0"/>
              <a:pPr/>
              <a:t>11/1/2017</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ubtitle,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5F4F7B-0081-4992-B1AA-BA7A5348C1F1}" type="datetime1">
              <a:rPr lang="en-US" smtClean="0"/>
              <a:pPr/>
              <a:t>11/1/2017</a:t>
            </a:fld>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a:t>
            </a:fld>
            <a:endParaRPr lang="en-US" dirty="0"/>
          </a:p>
        </p:txBody>
      </p:sp>
      <p:sp>
        <p:nvSpPr>
          <p:cNvPr id="6" name="Text Placeholder 2"/>
          <p:cNvSpPr>
            <a:spLocks noGrp="1"/>
          </p:cNvSpPr>
          <p:nvPr>
            <p:ph type="body" idx="1"/>
          </p:nvPr>
        </p:nvSpPr>
        <p:spPr>
          <a:xfrm>
            <a:off x="609600" y="1535113"/>
            <a:ext cx="79248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Content Placeholder 3"/>
          <p:cNvSpPr>
            <a:spLocks noGrp="1"/>
          </p:cNvSpPr>
          <p:nvPr>
            <p:ph sz="half" idx="2"/>
          </p:nvPr>
        </p:nvSpPr>
        <p:spPr>
          <a:xfrm>
            <a:off x="609600" y="2174875"/>
            <a:ext cx="79248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6" name="Picture 2" descr="Massachusetts Department of Elementary and Secondary Education"/>
          <p:cNvPicPr>
            <a:picLocks noChangeAspect="1"/>
          </p:cNvPicPr>
          <p:nvPr userDrawn="1"/>
        </p:nvPicPr>
        <p:blipFill>
          <a:blip r:embed="rId3" cstate="print"/>
          <a:srcRect/>
          <a:stretch>
            <a:fillRect/>
          </a:stretch>
        </p:blipFill>
        <p:spPr bwMode="auto">
          <a:xfrm>
            <a:off x="4800600" y="6019800"/>
            <a:ext cx="2514600" cy="599975"/>
          </a:xfrm>
          <a:prstGeom prst="rect">
            <a:avLst/>
          </a:prstGeom>
          <a:noFill/>
          <a:ln w="9525">
            <a:noFill/>
            <a:miter lim="800000"/>
            <a:headEnd/>
            <a:tailEnd/>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with Picture">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Content Placeholder 12"/>
          <p:cNvSpPr>
            <a:spLocks noGrp="1"/>
          </p:cNvSpPr>
          <p:nvPr>
            <p:ph sz="quarter" idx="10"/>
          </p:nvPr>
        </p:nvSpPr>
        <p:spPr>
          <a:xfrm>
            <a:off x="685800" y="381000"/>
            <a:ext cx="6781800" cy="228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9" name="Picture 2" descr="Massachusetts Department of Elementary and Secondary Education"/>
          <p:cNvPicPr>
            <a:picLocks noChangeAspect="1"/>
          </p:cNvPicPr>
          <p:nvPr userDrawn="1"/>
        </p:nvPicPr>
        <p:blipFill>
          <a:blip r:embed="rId3" cstate="print"/>
          <a:srcRect/>
          <a:stretch>
            <a:fillRect/>
          </a:stretch>
        </p:blipFill>
        <p:spPr bwMode="auto">
          <a:xfrm>
            <a:off x="4800600" y="6019800"/>
            <a:ext cx="2514600" cy="599975"/>
          </a:xfrm>
          <a:prstGeom prst="rect">
            <a:avLst/>
          </a:prstGeom>
          <a:noFill/>
          <a:ln w="9525">
            <a:noFill/>
            <a:miter lim="800000"/>
            <a:headEnd/>
            <a:tailEnd/>
          </a:ln>
        </p:spPr>
      </p:pic>
    </p:spTree>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244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C8B71EE-B44A-4B18-9AB0-96D87421065F}" type="datetime1">
              <a:rPr lang="en-US" smtClean="0"/>
              <a:pPr/>
              <a:t>11/1/2017</a:t>
            </a:fld>
            <a:endParaRPr lang="en-US"/>
          </a:p>
        </p:txBody>
      </p:sp>
      <p:sp>
        <p:nvSpPr>
          <p:cNvPr id="6" name="Footer Placeholder 5"/>
          <p:cNvSpPr>
            <a:spLocks noGrp="1"/>
          </p:cNvSpPr>
          <p:nvPr>
            <p:ph type="ftr" sz="quarter" idx="11"/>
          </p:nvPr>
        </p:nvSpPr>
        <p:spPr/>
        <p:txBody>
          <a:bodyPr/>
          <a:lstStyle/>
          <a:p>
            <a:r>
              <a:rPr lang="en-US" smtClean="0"/>
              <a:t>Massachusetts Department of Elementary and Secondary Education</a:t>
            </a:r>
            <a:endParaRPr lang="en-US"/>
          </a:p>
        </p:txBody>
      </p:sp>
      <p:sp>
        <p:nvSpPr>
          <p:cNvPr id="7" name="Slide Number Placeholder 6"/>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38100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38100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22904" y="1535113"/>
            <a:ext cx="3811496"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2904" y="2174875"/>
            <a:ext cx="3811496"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1AD7733-F36D-4647-94D7-3A813009224E}" type="datetime1">
              <a:rPr lang="en-US" smtClean="0"/>
              <a:pPr/>
              <a:t>11/1/2017</a:t>
            </a:fld>
            <a:endParaRPr lang="en-US"/>
          </a:p>
        </p:txBody>
      </p:sp>
      <p:sp>
        <p:nvSpPr>
          <p:cNvPr id="8" name="Footer Placeholder 7"/>
          <p:cNvSpPr>
            <a:spLocks noGrp="1"/>
          </p:cNvSpPr>
          <p:nvPr>
            <p:ph type="ftr" sz="quarter" idx="11"/>
          </p:nvPr>
        </p:nvSpPr>
        <p:spPr/>
        <p:txBody>
          <a:bodyPr/>
          <a:lstStyle/>
          <a:p>
            <a:r>
              <a:rPr lang="en-US" smtClean="0"/>
              <a:t>Massachusetts Department of Elementary and Secondary Education</a:t>
            </a:r>
            <a:endParaRPr lang="en-US"/>
          </a:p>
        </p:txBody>
      </p:sp>
      <p:sp>
        <p:nvSpPr>
          <p:cNvPr id="9" name="Slide Number Placeholder 8"/>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DBA47D-CCBB-410C-ABA0-8A0D02B57B23}" type="datetime1">
              <a:rPr lang="en-US" smtClean="0"/>
              <a:pPr/>
              <a:t>11/1/2017</a:t>
            </a:fld>
            <a:endParaRPr lang="en-US"/>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D1942B-042A-4609-9073-EEA1CBC01FF6}" type="datetime1">
              <a:rPr lang="en-US" smtClean="0"/>
              <a:pPr/>
              <a:t>11/1/2017</a:t>
            </a:fld>
            <a:endParaRPr lang="en-US"/>
          </a:p>
        </p:txBody>
      </p:sp>
      <p:sp>
        <p:nvSpPr>
          <p:cNvPr id="3" name="Footer Placeholder 2"/>
          <p:cNvSpPr>
            <a:spLocks noGrp="1"/>
          </p:cNvSpPr>
          <p:nvPr>
            <p:ph type="ftr" sz="quarter" idx="11"/>
          </p:nvPr>
        </p:nvSpPr>
        <p:spPr/>
        <p:txBody>
          <a:bodyPr/>
          <a:lstStyle/>
          <a:p>
            <a:r>
              <a:rPr lang="en-US" smtClean="0"/>
              <a:t>Massachusetts Department of Elementary and Secondary Education</a:t>
            </a:r>
            <a:endParaRPr lang="en-US"/>
          </a:p>
        </p:txBody>
      </p:sp>
      <p:sp>
        <p:nvSpPr>
          <p:cNvPr id="4" name="Slide Number Placeholder 3"/>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ESE_StarLogo_2881_1401_transparent_color.gif"/>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pic>
        <p:nvPicPr>
          <p:cNvPr id="8" name="Picture 7" descr="ESE_StarLogo_2881_1401_transparent_color.gif"/>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pic>
        <p:nvPicPr>
          <p:cNvPr id="7" name="Picture 6" descr="ESE Logo"/>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524000"/>
            <a:ext cx="7924800" cy="46021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522371-60CA-4147-A4C9-1D7022A867E1}" type="datetime1">
              <a:rPr lang="en-US" smtClean="0"/>
              <a:pPr/>
              <a:t>11/1/2017</a:t>
            </a:fld>
            <a:endParaRPr lang="en-US" dirty="0"/>
          </a:p>
        </p:txBody>
      </p:sp>
      <p:sp>
        <p:nvSpPr>
          <p:cNvPr id="5" name="Footer Placeholder 4"/>
          <p:cNvSpPr>
            <a:spLocks noGrp="1"/>
          </p:cNvSpPr>
          <p:nvPr>
            <p:ph type="ftr" sz="quarter" idx="3"/>
          </p:nvPr>
        </p:nvSpPr>
        <p:spPr>
          <a:xfrm>
            <a:off x="3124200" y="6356350"/>
            <a:ext cx="5410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smtClean="0"/>
              <a:t>Massachusetts Department of Elementary and Secondary Education</a:t>
            </a:r>
            <a:endParaRPr lang="en-US" dirty="0"/>
          </a:p>
        </p:txBody>
      </p:sp>
      <p:sp>
        <p:nvSpPr>
          <p:cNvPr id="6" name="Slide Number Placeholder 5"/>
          <p:cNvSpPr>
            <a:spLocks noGrp="1"/>
          </p:cNvSpPr>
          <p:nvPr>
            <p:ph type="sldNum" sz="quarter" idx="4"/>
          </p:nvPr>
        </p:nvSpPr>
        <p:spPr>
          <a:xfrm>
            <a:off x="8486688" y="5257800"/>
            <a:ext cx="533400" cy="457200"/>
          </a:xfrm>
          <a:prstGeom prst="rect">
            <a:avLst/>
          </a:prstGeom>
        </p:spPr>
        <p:txBody>
          <a:bodyPr vert="horz" lIns="91440" tIns="45720" rIns="91440" bIns="45720" rtlCol="0" anchor="ctr"/>
          <a:lstStyle>
            <a:lvl1pPr algn="ctr">
              <a:defRPr sz="1600">
                <a:solidFill>
                  <a:schemeClr val="tx1">
                    <a:tint val="75000"/>
                  </a:schemeClr>
                </a:solidFill>
                <a:latin typeface="+mj-lt"/>
              </a:defRPr>
            </a:lvl1pPr>
          </a:lstStyle>
          <a:p>
            <a:fld id="{BD26C40E-487C-40A4-A841-8174FD7B714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0" r:id="rId12"/>
    <p:sldLayoutId id="2147483761" r:id="rId13"/>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accent1"/>
        </a:buClr>
        <a:buFont typeface="Wingdings 2" pitchFamily="18" charset="2"/>
        <a:buChar char=""/>
        <a:defRPr sz="2800" kern="1200">
          <a:solidFill>
            <a:schemeClr val="tx1"/>
          </a:solidFill>
          <a:latin typeface="Tahoma" pitchFamily="34" charset="0"/>
          <a:ea typeface="Tahoma" pitchFamily="34" charset="0"/>
          <a:cs typeface="Tahoma" pitchFamily="34" charset="0"/>
        </a:defRPr>
      </a:lvl1pPr>
      <a:lvl2pPr marL="742950" indent="-285750" algn="l" defTabSz="914400" rtl="0" eaLnBrk="1" latinLnBrk="0" hangingPunct="1">
        <a:spcBef>
          <a:spcPct val="20000"/>
        </a:spcBef>
        <a:buClr>
          <a:schemeClr val="accent1"/>
        </a:buClr>
        <a:buFont typeface="Wingdings 2" pitchFamily="18" charset="2"/>
        <a:buChar char="ê"/>
        <a:defRPr sz="2400" kern="1200">
          <a:solidFill>
            <a:schemeClr val="tx1"/>
          </a:solidFill>
          <a:latin typeface="Tahoma" pitchFamily="34" charset="0"/>
          <a:ea typeface="Tahoma" pitchFamily="34" charset="0"/>
          <a:cs typeface="Tahoma" pitchFamily="34" charset="0"/>
        </a:defRPr>
      </a:lvl2pPr>
      <a:lvl3pPr marL="11430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3pPr>
      <a:lvl4pPr marL="16002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4pPr>
      <a:lvl5pPr marL="20574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MCAS Standard Setting Policy Committee</a:t>
            </a:r>
            <a:endParaRPr lang="en-US" dirty="0"/>
          </a:p>
        </p:txBody>
      </p:sp>
      <p:sp>
        <p:nvSpPr>
          <p:cNvPr id="3" name="Subtitle 2"/>
          <p:cNvSpPr>
            <a:spLocks noGrp="1"/>
          </p:cNvSpPr>
          <p:nvPr>
            <p:ph type="subTitle" idx="1"/>
          </p:nvPr>
        </p:nvSpPr>
        <p:spPr/>
        <p:txBody>
          <a:bodyPr/>
          <a:lstStyle/>
          <a:p>
            <a:r>
              <a:rPr lang="en-US" dirty="0" smtClean="0"/>
              <a:t>Guiding Principles for Determining New Achievement Levels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smtClean="0"/>
              <a:t>What are the guiding principles?</a:t>
            </a:r>
            <a:endParaRPr lang="en-US" dirty="0"/>
          </a:p>
        </p:txBody>
      </p:sp>
      <p:sp>
        <p:nvSpPr>
          <p:cNvPr id="7" name="Content Placeholder 6"/>
          <p:cNvSpPr>
            <a:spLocks noGrp="1"/>
          </p:cNvSpPr>
          <p:nvPr>
            <p:ph idx="1"/>
          </p:nvPr>
        </p:nvSpPr>
        <p:spPr>
          <a:xfrm>
            <a:off x="457200" y="1295400"/>
            <a:ext cx="8077200" cy="4876800"/>
          </a:xfrm>
        </p:spPr>
        <p:txBody>
          <a:bodyPr>
            <a:normAutofit fontScale="77500" lnSpcReduction="20000"/>
          </a:bodyPr>
          <a:lstStyle/>
          <a:p>
            <a:r>
              <a:rPr lang="en-US" dirty="0" smtClean="0"/>
              <a:t>The standard setting policy committee (SSPC) met </a:t>
            </a:r>
            <a:r>
              <a:rPr lang="en-US" smtClean="0"/>
              <a:t>in fall </a:t>
            </a:r>
            <a:r>
              <a:rPr lang="en-US" dirty="0" smtClean="0"/>
              <a:t>2016 for one and a half days of facilitated meetings, where they first heard background information on the MCAS program and the history of MCAS achievement levels, learned about the uses of descriptors and achievement levels, and examined examples from other assessment programs. </a:t>
            </a:r>
          </a:p>
          <a:p>
            <a:r>
              <a:rPr lang="en-US" dirty="0" smtClean="0"/>
              <a:t>The following slides were developed during these meetings as a set of guiding principles. Key among them are:</a:t>
            </a:r>
          </a:p>
          <a:p>
            <a:pPr lvl="1"/>
            <a:r>
              <a:rPr lang="en-US" dirty="0" smtClean="0"/>
              <a:t>the need to develop positive and motivating achievement level names;</a:t>
            </a:r>
          </a:p>
          <a:p>
            <a:pPr lvl="1"/>
            <a:r>
              <a:rPr lang="en-US" dirty="0" smtClean="0"/>
              <a:t>the importance of clear communication to parents and students regarding readiness to engage in academic activities at the next level; and </a:t>
            </a:r>
          </a:p>
          <a:p>
            <a:pPr lvl="1"/>
            <a:r>
              <a:rPr lang="en-US" dirty="0" smtClean="0"/>
              <a:t>the desire to communicate shared responsibility for student success. </a:t>
            </a:r>
          </a:p>
          <a:p>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Guiding Principles - 1</a:t>
            </a:r>
            <a:endParaRPr lang="en-US" dirty="0"/>
          </a:p>
        </p:txBody>
      </p:sp>
      <p:sp>
        <p:nvSpPr>
          <p:cNvPr id="3" name="Content Placeholder 2"/>
          <p:cNvSpPr>
            <a:spLocks noGrp="1"/>
          </p:cNvSpPr>
          <p:nvPr>
            <p:ph idx="1"/>
          </p:nvPr>
        </p:nvSpPr>
        <p:spPr>
          <a:xfrm>
            <a:off x="609600" y="1524000"/>
            <a:ext cx="7924800" cy="5029200"/>
          </a:xfrm>
        </p:spPr>
        <p:txBody>
          <a:bodyPr>
            <a:normAutofit fontScale="77500" lnSpcReduction="20000"/>
          </a:bodyPr>
          <a:lstStyle/>
          <a:p>
            <a:r>
              <a:rPr lang="en-US" sz="3100" dirty="0" smtClean="0"/>
              <a:t>A primary audience for the reporting of achievement level results is parents and students.</a:t>
            </a:r>
          </a:p>
          <a:p>
            <a:r>
              <a:rPr lang="en-US" sz="3100" dirty="0" smtClean="0"/>
              <a:t>At all grades, the reporting of achievement level results should convey information about student readiness to engage in academic activities at the next grade level.</a:t>
            </a:r>
          </a:p>
          <a:p>
            <a:r>
              <a:rPr lang="en-US" sz="3100" dirty="0" smtClean="0"/>
              <a:t>College readiness determinations should not be made based solely on grade 10 achievement, but graduation readiness can be signaled. </a:t>
            </a:r>
          </a:p>
          <a:p>
            <a:r>
              <a:rPr lang="en-US" sz="3100" dirty="0" smtClean="0"/>
              <a:t>Clear communication is essential.</a:t>
            </a:r>
          </a:p>
          <a:p>
            <a:r>
              <a:rPr lang="en-US" sz="3100" dirty="0" smtClean="0"/>
              <a:t>Achievement levels and reports should convey </a:t>
            </a:r>
          </a:p>
          <a:p>
            <a:pPr lvl="1"/>
            <a:r>
              <a:rPr lang="en-US" sz="3100" dirty="0" smtClean="0"/>
              <a:t>How the student performed</a:t>
            </a:r>
          </a:p>
          <a:p>
            <a:pPr lvl="1"/>
            <a:r>
              <a:rPr lang="en-US" sz="3100" dirty="0" smtClean="0"/>
              <a:t>Whether that is “good enough”</a:t>
            </a:r>
          </a:p>
          <a:p>
            <a:pPr lvl="1"/>
            <a:r>
              <a:rPr lang="en-US" sz="3100" dirty="0" smtClean="0"/>
              <a:t>How that performance compares to others</a:t>
            </a:r>
          </a:p>
          <a:p>
            <a:pPr lvl="1"/>
            <a:endParaRPr lang="en-US" dirty="0"/>
          </a:p>
        </p:txBody>
      </p:sp>
      <p:sp>
        <p:nvSpPr>
          <p:cNvPr id="4" name="Slide Number Placeholder 3"/>
          <p:cNvSpPr>
            <a:spLocks noGrp="1"/>
          </p:cNvSpPr>
          <p:nvPr>
            <p:ph type="sldNum" sz="quarter" idx="12"/>
          </p:nvPr>
        </p:nvSpPr>
        <p:spPr/>
        <p:txBody>
          <a:bodyPr/>
          <a:lstStyle/>
          <a:p>
            <a:fld id="{BD26C40E-487C-40A4-A841-8174FD7B7142}" type="slidenum">
              <a:rPr lang="en-US" smtClean="0"/>
              <a:pPr/>
              <a:t>3</a:t>
            </a:fld>
            <a:endParaRPr lang="en-US"/>
          </a:p>
        </p:txBody>
      </p:sp>
    </p:spTree>
    <p:extLst>
      <p:ext uri="{BB962C8B-B14F-4D97-AF65-F5344CB8AC3E}">
        <p14:creationId xmlns:p14="http://schemas.microsoft.com/office/powerpoint/2010/main" val="21944088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Guiding Principles - 2</a:t>
            </a:r>
            <a:endParaRPr lang="en-US" dirty="0"/>
          </a:p>
        </p:txBody>
      </p:sp>
      <p:sp>
        <p:nvSpPr>
          <p:cNvPr id="3" name="Content Placeholder 2"/>
          <p:cNvSpPr>
            <a:spLocks noGrp="1"/>
          </p:cNvSpPr>
          <p:nvPr>
            <p:ph idx="1"/>
          </p:nvPr>
        </p:nvSpPr>
        <p:spPr/>
        <p:txBody>
          <a:bodyPr>
            <a:normAutofit/>
          </a:bodyPr>
          <a:lstStyle/>
          <a:p>
            <a:r>
              <a:rPr lang="en-US" dirty="0" smtClean="0"/>
              <a:t>Achievement level names (labels) should be positive and motivating</a:t>
            </a:r>
          </a:p>
          <a:p>
            <a:r>
              <a:rPr lang="en-US" dirty="0" smtClean="0"/>
              <a:t>The </a:t>
            </a:r>
            <a:r>
              <a:rPr lang="en-US" dirty="0"/>
              <a:t>state must be mindful of the unintended consequences that achievement level labels can have on individual students, </a:t>
            </a:r>
            <a:r>
              <a:rPr lang="en-US" dirty="0" smtClean="0"/>
              <a:t>educators, schools</a:t>
            </a:r>
            <a:r>
              <a:rPr lang="en-US" dirty="0"/>
              <a:t>, and </a:t>
            </a:r>
            <a:r>
              <a:rPr lang="en-US" dirty="0" smtClean="0"/>
              <a:t>communities.</a:t>
            </a:r>
          </a:p>
          <a:p>
            <a:r>
              <a:rPr lang="en-US" dirty="0" smtClean="0"/>
              <a:t>There should be consistency across the assessment and accountability systems (e.g., Level 5 should not indicate high performance in one system and high need in the other).</a:t>
            </a:r>
            <a:endParaRPr lang="en-US" dirty="0"/>
          </a:p>
        </p:txBody>
      </p:sp>
      <p:sp>
        <p:nvSpPr>
          <p:cNvPr id="4" name="Slide Number Placeholder 3"/>
          <p:cNvSpPr>
            <a:spLocks noGrp="1"/>
          </p:cNvSpPr>
          <p:nvPr>
            <p:ph type="sldNum" sz="quarter" idx="12"/>
          </p:nvPr>
        </p:nvSpPr>
        <p:spPr/>
        <p:txBody>
          <a:bodyPr/>
          <a:lstStyle/>
          <a:p>
            <a:fld id="{BD26C40E-487C-40A4-A841-8174FD7B7142}" type="slidenum">
              <a:rPr lang="en-US" smtClean="0"/>
              <a:pPr/>
              <a:t>4</a:t>
            </a:fld>
            <a:endParaRPr lang="en-US"/>
          </a:p>
        </p:txBody>
      </p:sp>
    </p:spTree>
    <p:extLst>
      <p:ext uri="{BB962C8B-B14F-4D97-AF65-F5344CB8AC3E}">
        <p14:creationId xmlns:p14="http://schemas.microsoft.com/office/powerpoint/2010/main" val="4734266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Guiding Principles - 3</a:t>
            </a:r>
            <a:endParaRPr lang="en-US" dirty="0"/>
          </a:p>
        </p:txBody>
      </p:sp>
      <p:sp>
        <p:nvSpPr>
          <p:cNvPr id="3" name="Content Placeholder 2"/>
          <p:cNvSpPr>
            <a:spLocks noGrp="1"/>
          </p:cNvSpPr>
          <p:nvPr>
            <p:ph idx="1"/>
          </p:nvPr>
        </p:nvSpPr>
        <p:spPr/>
        <p:txBody>
          <a:bodyPr>
            <a:normAutofit lnSpcReduction="10000"/>
          </a:bodyPr>
          <a:lstStyle/>
          <a:p>
            <a:r>
              <a:rPr lang="en-US" dirty="0" smtClean="0"/>
              <a:t>Ensure that there is coherence in achievement level expectations across grade levels</a:t>
            </a:r>
            <a:endParaRPr lang="en-US" dirty="0" smtClean="0">
              <a:solidFill>
                <a:srgbClr val="FF0000"/>
              </a:solidFill>
            </a:endParaRPr>
          </a:p>
          <a:p>
            <a:r>
              <a:rPr lang="en-US" dirty="0" smtClean="0"/>
              <a:t>Over time, claims that students are “on track” or “prepared” should be supported by evidence and not based solely on judgment.</a:t>
            </a:r>
          </a:p>
          <a:p>
            <a:r>
              <a:rPr lang="en-US" dirty="0" smtClean="0"/>
              <a:t>Achievement standards should be monitored over time to ensure that claims are supported.</a:t>
            </a:r>
          </a:p>
          <a:p>
            <a:r>
              <a:rPr lang="en-US" dirty="0" smtClean="0"/>
              <a:t>The assessments must be part of a coherent system of high quality content standards, instruction, and student support.</a:t>
            </a:r>
          </a:p>
          <a:p>
            <a:endParaRPr lang="en-US" dirty="0"/>
          </a:p>
        </p:txBody>
      </p:sp>
      <p:sp>
        <p:nvSpPr>
          <p:cNvPr id="4" name="Slide Number Placeholder 3"/>
          <p:cNvSpPr>
            <a:spLocks noGrp="1"/>
          </p:cNvSpPr>
          <p:nvPr>
            <p:ph type="sldNum" sz="quarter" idx="12"/>
          </p:nvPr>
        </p:nvSpPr>
        <p:spPr/>
        <p:txBody>
          <a:bodyPr/>
          <a:lstStyle/>
          <a:p>
            <a:fld id="{BD26C40E-487C-40A4-A841-8174FD7B7142}" type="slidenum">
              <a:rPr lang="en-US" smtClean="0"/>
              <a:pPr/>
              <a:t>5</a:t>
            </a:fld>
            <a:endParaRPr lang="en-US"/>
          </a:p>
        </p:txBody>
      </p:sp>
    </p:spTree>
    <p:extLst>
      <p:ext uri="{BB962C8B-B14F-4D97-AF65-F5344CB8AC3E}">
        <p14:creationId xmlns:p14="http://schemas.microsoft.com/office/powerpoint/2010/main" val="96198904"/>
      </p:ext>
    </p:extLst>
  </p:cSld>
  <p:clrMapOvr>
    <a:masterClrMapping/>
  </p:clrMapOvr>
  <p:timing>
    <p:tnLst>
      <p:par>
        <p:cTn id="1" dur="indefinite" restart="never" nodeType="tmRoot"/>
      </p:par>
    </p:tnLst>
  </p:timing>
</p:sld>
</file>

<file path=ppt/theme/theme1.xml><?xml version="1.0" encoding="utf-8"?>
<a:theme xmlns:a="http://schemas.openxmlformats.org/drawingml/2006/main" name="2007_ESE_Template">
  <a:themeElements>
    <a:clrScheme name="ESE">
      <a:dk1>
        <a:srgbClr val="0D1969"/>
      </a:dk1>
      <a:lt1>
        <a:sysClr val="window" lastClr="FFFFFF"/>
      </a:lt1>
      <a:dk2>
        <a:srgbClr val="0D1969"/>
      </a:dk2>
      <a:lt2>
        <a:srgbClr val="EEECE1"/>
      </a:lt2>
      <a:accent1>
        <a:srgbClr val="E86B01"/>
      </a:accent1>
      <a:accent2>
        <a:srgbClr val="0D1969"/>
      </a:accent2>
      <a:accent3>
        <a:srgbClr val="FBC40E"/>
      </a:accent3>
      <a:accent4>
        <a:srgbClr val="006600"/>
      </a:accent4>
      <a:accent5>
        <a:srgbClr val="C00000"/>
      </a:accent5>
      <a:accent6>
        <a:srgbClr val="800080"/>
      </a:accent6>
      <a:hlink>
        <a:srgbClr val="0000FF"/>
      </a:hlink>
      <a:folHlink>
        <a:srgbClr val="7F7F7F"/>
      </a:folHlink>
    </a:clrScheme>
    <a:fontScheme name="ESE">
      <a:majorFont>
        <a:latin typeface="Georgi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DropOffZoneRoutingForm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24261BFE874874F899C38CF9C771BFF" ma:contentTypeVersion="7" ma:contentTypeDescription="Create a new document." ma:contentTypeScope="" ma:versionID="3a5a55f13e9bb649c79d8b6e4cc9fe8c">
  <xsd:schema xmlns:xsd="http://www.w3.org/2001/XMLSchema" xmlns:xs="http://www.w3.org/2001/XMLSchema" xmlns:p="http://schemas.microsoft.com/office/2006/metadata/properties" xmlns:ns2="0a4e05da-b9bc-4326-ad73-01ef31b95567" xmlns:ns3="733efe1c-5bbe-4968-87dc-d400e65c879f" targetNamespace="http://schemas.microsoft.com/office/2006/metadata/properties" ma:root="true" ma:fieldsID="9f746412060615af2bac066d19f8186c" ns2:_="" ns3:_="">
    <xsd:import namespace="0a4e05da-b9bc-4326-ad73-01ef31b95567"/>
    <xsd:import namespace="733efe1c-5bbe-4968-87dc-d400e65c879f"/>
    <xsd:element name="properties">
      <xsd:complexType>
        <xsd:sequence>
          <xsd:element name="documentManagement">
            <xsd:complexType>
              <xsd:all>
                <xsd:element ref="ns2:_vti_RoutingExistingPropertie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4e05da-b9bc-4326-ad73-01ef31b95567" elementFormDefault="qualified">
    <xsd:import namespace="http://schemas.microsoft.com/office/2006/documentManagement/types"/>
    <xsd:import namespace="http://schemas.microsoft.com/office/infopath/2007/PartnerControls"/>
    <xsd:element name="_vti_RoutingExistingProperties" ma:index="8" nillable="true" ma:displayName="Original Properties" ma:hidden="true" ma:internalName="_vti_RoutingExistingProperti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33efe1c-5bbe-4968-87dc-d400e65c879f"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vti_RoutingExistingProperties xmlns="0a4e05da-b9bc-4326-ad73-01ef31b95567" xsi:nil="true"/>
    <_dlc_DocIdPersistId xmlns="733efe1c-5bbe-4968-87dc-d400e65c879f">true</_dlc_DocIdPersistId>
    <_dlc_DocId xmlns="733efe1c-5bbe-4968-87dc-d400e65c879f">DESE-231-37263</_dlc_DocId>
    <_dlc_DocIdUrl xmlns="733efe1c-5bbe-4968-87dc-d400e65c879f">
      <Url>https://sharepoint.doemass.org/ese/webteam/cps/_layouts/DocIdRedir.aspx?ID=DESE-231-37263</Url>
      <Description>DESE-231-37263</Description>
    </_dlc_DocIdUrl>
  </documentManagement>
</p:properties>
</file>

<file path=customXml/itemProps1.xml><?xml version="1.0" encoding="utf-8"?>
<ds:datastoreItem xmlns:ds="http://schemas.openxmlformats.org/officeDocument/2006/customXml" ds:itemID="{5746EA6F-A0AD-4B30-9552-3714613242F1}">
  <ds:schemaRefs>
    <ds:schemaRef ds:uri="http://schemas.microsoft.com/sharepoint/events"/>
  </ds:schemaRefs>
</ds:datastoreItem>
</file>

<file path=customXml/itemProps2.xml><?xml version="1.0" encoding="utf-8"?>
<ds:datastoreItem xmlns:ds="http://schemas.openxmlformats.org/officeDocument/2006/customXml" ds:itemID="{30E9BE4A-9D2F-4993-BF06-28350E7DA7B6}">
  <ds:schemaRefs>
    <ds:schemaRef ds:uri="http://schemas.microsoft.com/sharepoint/v3/contenttype/forms"/>
  </ds:schemaRefs>
</ds:datastoreItem>
</file>

<file path=customXml/itemProps3.xml><?xml version="1.0" encoding="utf-8"?>
<ds:datastoreItem xmlns:ds="http://schemas.openxmlformats.org/officeDocument/2006/customXml" ds:itemID="{58D6E1C3-7806-477B-898A-4EEE650E5A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4e05da-b9bc-4326-ad73-01ef31b95567"/>
    <ds:schemaRef ds:uri="733efe1c-5bbe-4968-87dc-d400e65c8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6BB7DFDF-8268-4714-9F89-AB72B17A3857}">
  <ds:schemaRefs>
    <ds:schemaRef ds:uri="http://purl.org/dc/terms/"/>
    <ds:schemaRef ds:uri="0a4e05da-b9bc-4326-ad73-01ef31b95567"/>
    <ds:schemaRef ds:uri="http://www.w3.org/XML/1998/namespace"/>
    <ds:schemaRef ds:uri="http://purl.org/dc/dcmitype/"/>
    <ds:schemaRef ds:uri="http://schemas.microsoft.com/office/2006/metadata/properties"/>
    <ds:schemaRef ds:uri="http://schemas.microsoft.com/office/2006/documentManagement/types"/>
    <ds:schemaRef ds:uri="733efe1c-5bbe-4968-87dc-d400e65c879f"/>
    <ds:schemaRef ds:uri="http://schemas.microsoft.com/office/infopath/2007/PartnerControls"/>
    <ds:schemaRef ds:uri="http://schemas.openxmlformats.org/package/2006/metadata/core-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2007_ESE_Template</Template>
  <TotalTime>185</TotalTime>
  <Words>394</Words>
  <Application>Microsoft Office PowerPoint</Application>
  <PresentationFormat>On-screen Show (4:3)</PresentationFormat>
  <Paragraphs>31</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Georgia</vt:lpstr>
      <vt:lpstr>Tahoma</vt:lpstr>
      <vt:lpstr>Wingdings 2</vt:lpstr>
      <vt:lpstr>2007_ESE_Template</vt:lpstr>
      <vt:lpstr>MCAS Standard Setting Policy Committee</vt:lpstr>
      <vt:lpstr>What are the guiding principles?</vt:lpstr>
      <vt:lpstr>Guiding Principles - 1</vt:lpstr>
      <vt:lpstr>Guiding Principles - 2</vt:lpstr>
      <vt:lpstr>Guiding Principles - 3</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Guiding Principles by SSPC</dc:title>
  <dc:creator>ESE</dc:creator>
  <cp:lastModifiedBy>ESE</cp:lastModifiedBy>
  <cp:revision>29</cp:revision>
  <dcterms:created xsi:type="dcterms:W3CDTF">2016-10-18T17:33:07Z</dcterms:created>
  <dcterms:modified xsi:type="dcterms:W3CDTF">2017-11-01T21:46:51Z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0x010100524261BFE874874F899C38CF9C771BFF</vt:lpwstr>
  </property>
  <property fmtid="{D5CDD505-2E9C-101B-9397-08002B2CF9AE}" pid="3" name="_dlc_DocIdItemGuid">
    <vt:lpwstr>6d1a8d40-658f-4550-bdf6-f347464180be</vt:lpwstr>
  </property>
  <property fmtid="{D5CDD505-2E9C-101B-9397-08002B2CF9AE}" pid="4" name="metadate">
    <vt:lpwstr>Nov 1 2017</vt:lpwstr>
  </property>
</Properties>
</file>