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62"/>
  </p:notesMasterIdLst>
  <p:handoutMasterIdLst>
    <p:handoutMasterId r:id="rId63"/>
  </p:handoutMasterIdLst>
  <p:sldIdLst>
    <p:sldId id="380" r:id="rId5"/>
    <p:sldId id="256" r:id="rId6"/>
    <p:sldId id="401" r:id="rId7"/>
    <p:sldId id="275" r:id="rId8"/>
    <p:sldId id="1153" r:id="rId9"/>
    <p:sldId id="1155" r:id="rId10"/>
    <p:sldId id="1154" r:id="rId11"/>
    <p:sldId id="267" r:id="rId12"/>
    <p:sldId id="257" r:id="rId13"/>
    <p:sldId id="258" r:id="rId14"/>
    <p:sldId id="271" r:id="rId15"/>
    <p:sldId id="272" r:id="rId16"/>
    <p:sldId id="381" r:id="rId17"/>
    <p:sldId id="1160" r:id="rId18"/>
    <p:sldId id="1161" r:id="rId19"/>
    <p:sldId id="382" r:id="rId20"/>
    <p:sldId id="1079" r:id="rId21"/>
    <p:sldId id="1131" r:id="rId22"/>
    <p:sldId id="383" r:id="rId23"/>
    <p:sldId id="1074" r:id="rId24"/>
    <p:sldId id="388" r:id="rId25"/>
    <p:sldId id="1075" r:id="rId26"/>
    <p:sldId id="390" r:id="rId27"/>
    <p:sldId id="392" r:id="rId28"/>
    <p:sldId id="1068" r:id="rId29"/>
    <p:sldId id="394" r:id="rId30"/>
    <p:sldId id="395" r:id="rId31"/>
    <p:sldId id="1157" r:id="rId32"/>
    <p:sldId id="1151" r:id="rId33"/>
    <p:sldId id="1159" r:id="rId34"/>
    <p:sldId id="1158" r:id="rId35"/>
    <p:sldId id="283" r:id="rId36"/>
    <p:sldId id="398" r:id="rId37"/>
    <p:sldId id="264" r:id="rId38"/>
    <p:sldId id="384" r:id="rId39"/>
    <p:sldId id="386" r:id="rId40"/>
    <p:sldId id="1070" r:id="rId41"/>
    <p:sldId id="273" r:id="rId42"/>
    <p:sldId id="393" r:id="rId43"/>
    <p:sldId id="278" r:id="rId44"/>
    <p:sldId id="399" r:id="rId45"/>
    <p:sldId id="1136" r:id="rId46"/>
    <p:sldId id="1138" r:id="rId47"/>
    <p:sldId id="1081" r:id="rId48"/>
    <p:sldId id="1140" r:id="rId49"/>
    <p:sldId id="1143" r:id="rId50"/>
    <p:sldId id="1144" r:id="rId51"/>
    <p:sldId id="1145" r:id="rId52"/>
    <p:sldId id="1146" r:id="rId53"/>
    <p:sldId id="1084" r:id="rId54"/>
    <p:sldId id="1147" r:id="rId55"/>
    <p:sldId id="1085" r:id="rId56"/>
    <p:sldId id="1086" r:id="rId57"/>
    <p:sldId id="1087" r:id="rId58"/>
    <p:sldId id="1133" r:id="rId59"/>
    <p:sldId id="1150" r:id="rId60"/>
    <p:sldId id="277" r:id="rId6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201857-0226-EC5D-C27F-5E8B7A79CF9A}" name="Zalk, Jodie (DESE)" initials="Z(" userId="S::jodie.l.zalk@mass.gov::e1452584-4588-4fe8-8e76-c634323654f0" providerId="AD"/>
  <p188:author id="{BF065B60-68B2-033C-0531-4C24429BD042}" name="Cullen, Shannon (DESE)" initials="SC" userId="S::Shannon.Cullen@mass.gov::6b1ad6a8-5818-44b3-9274-ccefbf22d13d" providerId="AD"/>
  <p188:author id="{2DDAB86A-D521-A4F8-DC3C-FF0AD3E217C3}" name="Zalk, Jodie (DESE)" initials="JZ" userId="S::Jodie.L.Zalk@mass.gov::e1452584-4588-4fe8-8e76-c634323654f0" providerId="AD"/>
  <p188:author id="{8E0784C7-A4CA-7647-B0A9-222665956AEB}" name="Ragsdale, David (DESE)" initials="RD" userId="S::david.ragsdale@mass.gov::587e51b7-b7d7-43e1-8411-df89860897aa" providerId="AD"/>
  <p188:author id="{A2AB63E1-59F4-2BBC-B07B-799A89196A5C}" name="Ragsdale, David (DESE)" initials="RD(" userId="S::David.Ragsdale@mass.gov::587e51b7-b7d7-43e1-8411-df89860897a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alk, Jodie" initials="ZJ" lastIdx="5" clrIdx="0">
    <p:extLst>
      <p:ext uri="{19B8F6BF-5375-455C-9EA6-DF929625EA0E}">
        <p15:presenceInfo xmlns:p15="http://schemas.microsoft.com/office/powerpoint/2012/main" userId="Zalk, Jodie" providerId="None"/>
      </p:ext>
    </p:extLst>
  </p:cmAuthor>
  <p:cmAuthor id="2" name="Pelychaty, Robert" initials="PR" lastIdx="4" clrIdx="1">
    <p:extLst>
      <p:ext uri="{19B8F6BF-5375-455C-9EA6-DF929625EA0E}">
        <p15:presenceInfo xmlns:p15="http://schemas.microsoft.com/office/powerpoint/2012/main" userId="S-1-5-21-875326689-928589111-1252796590-18778" providerId="AD"/>
      </p:ext>
    </p:extLst>
  </p:cmAuthor>
  <p:cmAuthor id="3" name="Ragsdale, David (DESE)" initials="RD(" lastIdx="2" clrIdx="2">
    <p:extLst>
      <p:ext uri="{19B8F6BF-5375-455C-9EA6-DF929625EA0E}">
        <p15:presenceInfo xmlns:p15="http://schemas.microsoft.com/office/powerpoint/2012/main" userId="S::DRagsdale@doe.mass.edu::587e51b7-b7d7-43e1-8411-df89860897aa" providerId="AD"/>
      </p:ext>
    </p:extLst>
  </p:cmAuthor>
  <p:cmAuthor id="4" name="Zalk, Jodie (DESE)" initials="ZJ(" lastIdx="7" clrIdx="3">
    <p:extLst>
      <p:ext uri="{19B8F6BF-5375-455C-9EA6-DF929625EA0E}">
        <p15:presenceInfo xmlns:p15="http://schemas.microsoft.com/office/powerpoint/2012/main" userId="S::JZalk@doe.mass.edu::e1452584-4588-4fe8-8e76-c634323654f0" providerId="AD"/>
      </p:ext>
    </p:extLst>
  </p:cmAuthor>
  <p:cmAuthor id="5" name="Zalk, Jodie (DESE)" initials="ZJ( [2]" lastIdx="35" clrIdx="4">
    <p:extLst>
      <p:ext uri="{19B8F6BF-5375-455C-9EA6-DF929625EA0E}">
        <p15:presenceInfo xmlns:p15="http://schemas.microsoft.com/office/powerpoint/2012/main" userId="S::Jodie.L.Zalk@mass.gov::e1452584-4588-4fe8-8e76-c634323654f0" providerId="AD"/>
      </p:ext>
    </p:extLst>
  </p:cmAuthor>
  <p:cmAuthor id="6" name="Ragsdale, David (DESE)" initials="RD( [2]" lastIdx="5" clrIdx="5">
    <p:extLst>
      <p:ext uri="{19B8F6BF-5375-455C-9EA6-DF929625EA0E}">
        <p15:presenceInfo xmlns:p15="http://schemas.microsoft.com/office/powerpoint/2012/main" userId="S::David.Ragsdale@mass.gov::587e51b7-b7d7-43e1-8411-df89860897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E3D221-434D-4688-80D7-66074E9D9D3C}" v="1" dt="2025-02-28T18:58:28.4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44" y="33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3.xml"/><Relationship Id="rId71"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69"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 Id="rId7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lk, Jodie (DESE)" userId="e1452584-4588-4fe8-8e76-c634323654f0" providerId="ADAL" clId="{F1E3D221-434D-4688-80D7-66074E9D9D3C}"/>
    <pc:docChg chg="addSld delSld modSld">
      <pc:chgData name="Zalk, Jodie (DESE)" userId="e1452584-4588-4fe8-8e76-c634323654f0" providerId="ADAL" clId="{F1E3D221-434D-4688-80D7-66074E9D9D3C}" dt="2025-02-28T18:58:32.149" v="1" actId="47"/>
      <pc:docMkLst>
        <pc:docMk/>
      </pc:docMkLst>
      <pc:sldChg chg="del">
        <pc:chgData name="Zalk, Jodie (DESE)" userId="e1452584-4588-4fe8-8e76-c634323654f0" providerId="ADAL" clId="{F1E3D221-434D-4688-80D7-66074E9D9D3C}" dt="2025-02-28T18:58:32.149" v="1" actId="47"/>
        <pc:sldMkLst>
          <pc:docMk/>
          <pc:sldMk cId="1510468360" sldId="1152"/>
        </pc:sldMkLst>
      </pc:sldChg>
      <pc:sldChg chg="del">
        <pc:chgData name="Zalk, Jodie (DESE)" userId="e1452584-4588-4fe8-8e76-c634323654f0" providerId="ADAL" clId="{F1E3D221-434D-4688-80D7-66074E9D9D3C}" dt="2025-02-28T18:58:32.149" v="1" actId="47"/>
        <pc:sldMkLst>
          <pc:docMk/>
          <pc:sldMk cId="2575883467" sldId="1156"/>
        </pc:sldMkLst>
      </pc:sldChg>
      <pc:sldChg chg="add">
        <pc:chgData name="Zalk, Jodie (DESE)" userId="e1452584-4588-4fe8-8e76-c634323654f0" providerId="ADAL" clId="{F1E3D221-434D-4688-80D7-66074E9D9D3C}" dt="2025-02-28T18:58:28.434" v="0"/>
        <pc:sldMkLst>
          <pc:docMk/>
          <pc:sldMk cId="949728217" sldId="1160"/>
        </pc:sldMkLst>
      </pc:sldChg>
      <pc:sldChg chg="add">
        <pc:chgData name="Zalk, Jodie (DESE)" userId="e1452584-4588-4fe8-8e76-c634323654f0" providerId="ADAL" clId="{F1E3D221-434D-4688-80D7-66074E9D9D3C}" dt="2025-02-28T18:58:28.434" v="0"/>
        <pc:sldMkLst>
          <pc:docMk/>
          <pc:sldMk cId="2541784658" sldId="116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7CA62B-D9E3-43E2-AF17-4E9300ED2F0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5AF071-7316-4948-980E-1CAE9CAC8FDF}"/>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4311DBE-F2C6-458A-A243-211EDFC1DB3A}" type="datetimeFigureOut">
              <a:rPr lang="en-US" smtClean="0"/>
              <a:t>3/25/2025</a:t>
            </a:fld>
            <a:endParaRPr lang="en-US"/>
          </a:p>
        </p:txBody>
      </p:sp>
      <p:sp>
        <p:nvSpPr>
          <p:cNvPr id="4" name="Footer Placeholder 3">
            <a:extLst>
              <a:ext uri="{FF2B5EF4-FFF2-40B4-BE49-F238E27FC236}">
                <a16:creationId xmlns:a16="http://schemas.microsoft.com/office/drawing/2014/main" id="{1C317E86-BD3A-4EBE-AFFE-4E7F987CE08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867550F-2B2E-429F-A8E6-E6BA03387A49}"/>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21473BC-1216-42BE-AD2E-D9A0533934D1}" type="slidenum">
              <a:rPr lang="en-US" smtClean="0"/>
              <a:t>‹#›</a:t>
            </a:fld>
            <a:endParaRPr lang="en-US"/>
          </a:p>
        </p:txBody>
      </p:sp>
    </p:spTree>
    <p:extLst>
      <p:ext uri="{BB962C8B-B14F-4D97-AF65-F5344CB8AC3E}">
        <p14:creationId xmlns:p14="http://schemas.microsoft.com/office/powerpoint/2010/main" val="1517962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369A71C-F1F2-49D9-939E-DC17475DCF94}" type="datetimeFigureOut">
              <a:rPr lang="en-US" smtClean="0"/>
              <a:t>3/25/2025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29A95A7-0ABE-49D6-8954-9F350AB099D4}" type="slidenum">
              <a:rPr lang="en-US" smtClean="0"/>
              <a:t>‹#›</a:t>
            </a:fld>
            <a:endParaRPr lang="en-US"/>
          </a:p>
        </p:txBody>
      </p:sp>
    </p:spTree>
    <p:extLst>
      <p:ext uri="{BB962C8B-B14F-4D97-AF65-F5344CB8AC3E}">
        <p14:creationId xmlns:p14="http://schemas.microsoft.com/office/powerpoint/2010/main" val="4150218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9A95A7-0ABE-49D6-8954-9F350AB099D4}" type="slidenum">
              <a:rPr lang="en-US" smtClean="0"/>
              <a:t>31</a:t>
            </a:fld>
            <a:endParaRPr lang="en-US"/>
          </a:p>
        </p:txBody>
      </p:sp>
    </p:spTree>
    <p:extLst>
      <p:ext uri="{BB962C8B-B14F-4D97-AF65-F5344CB8AC3E}">
        <p14:creationId xmlns:p14="http://schemas.microsoft.com/office/powerpoint/2010/main" val="615869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9A95A7-0ABE-49D6-8954-9F350AB099D4}" type="slidenum">
              <a:rPr lang="en-US" smtClean="0"/>
              <a:t>41</a:t>
            </a:fld>
            <a:endParaRPr lang="en-US"/>
          </a:p>
        </p:txBody>
      </p:sp>
    </p:spTree>
    <p:extLst>
      <p:ext uri="{BB962C8B-B14F-4D97-AF65-F5344CB8AC3E}">
        <p14:creationId xmlns:p14="http://schemas.microsoft.com/office/powerpoint/2010/main" val="4156794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9A95A7-0ABE-49D6-8954-9F350AB099D4}" type="slidenum">
              <a:rPr lang="en-US" smtClean="0"/>
              <a:t>45</a:t>
            </a:fld>
            <a:endParaRPr lang="en-US"/>
          </a:p>
        </p:txBody>
      </p:sp>
    </p:spTree>
    <p:extLst>
      <p:ext uri="{BB962C8B-B14F-4D97-AF65-F5344CB8AC3E}">
        <p14:creationId xmlns:p14="http://schemas.microsoft.com/office/powerpoint/2010/main" val="1060002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DB79C-05F8-4B53-BD74-489BF58C8D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51020E-8E97-46BD-9DFE-51D9CCA0E4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70A364-DC0F-49A4-AD3B-88006F76F699}"/>
              </a:ext>
            </a:extLst>
          </p:cNvPr>
          <p:cNvSpPr>
            <a:spLocks noGrp="1"/>
          </p:cNvSpPr>
          <p:nvPr>
            <p:ph type="dt" sz="half" idx="10"/>
          </p:nvPr>
        </p:nvSpPr>
        <p:spPr/>
        <p:txBody>
          <a:bodyPr/>
          <a:lstStyle/>
          <a:p>
            <a:fld id="{7B978B1D-9310-49D6-B668-EF0F39FC5D2F}" type="datetime1">
              <a:rPr lang="en-US" smtClean="0"/>
              <a:t>3/25/2025</a:t>
            </a:fld>
            <a:endParaRPr lang="en-US"/>
          </a:p>
        </p:txBody>
      </p:sp>
      <p:sp>
        <p:nvSpPr>
          <p:cNvPr id="5" name="Footer Placeholder 4">
            <a:extLst>
              <a:ext uri="{FF2B5EF4-FFF2-40B4-BE49-F238E27FC236}">
                <a16:creationId xmlns:a16="http://schemas.microsoft.com/office/drawing/2014/main" id="{78819608-9700-49FC-88CC-387EB3938B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320CAA-4920-4327-8CD0-748713C9393B}"/>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41067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CEB2-153F-428D-A1F0-F5C07C1A4F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20C5B-0655-4D76-B407-7EE647CC8E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9FF39-94BB-4245-98BA-E921F272C47C}"/>
              </a:ext>
            </a:extLst>
          </p:cNvPr>
          <p:cNvSpPr>
            <a:spLocks noGrp="1"/>
          </p:cNvSpPr>
          <p:nvPr>
            <p:ph type="dt" sz="half" idx="10"/>
          </p:nvPr>
        </p:nvSpPr>
        <p:spPr/>
        <p:txBody>
          <a:bodyPr/>
          <a:lstStyle/>
          <a:p>
            <a:fld id="{AF16F81C-FDA7-4BE3-86A5-100B13AF025F}" type="datetime1">
              <a:rPr lang="en-US" smtClean="0"/>
              <a:t>3/25/2025</a:t>
            </a:fld>
            <a:endParaRPr lang="en-US"/>
          </a:p>
        </p:txBody>
      </p:sp>
      <p:sp>
        <p:nvSpPr>
          <p:cNvPr id="5" name="Footer Placeholder 4">
            <a:extLst>
              <a:ext uri="{FF2B5EF4-FFF2-40B4-BE49-F238E27FC236}">
                <a16:creationId xmlns:a16="http://schemas.microsoft.com/office/drawing/2014/main" id="{9BA415BD-18FC-44B2-A49F-9920D66EC1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3E471-ABF5-4E1C-8268-9482036635F7}"/>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1869415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AA3787-1855-4455-8D47-0B015E7081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33E142-022B-4AFF-A898-3698C389B8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75F2DD-D8EE-4365-9E06-36F35F4A1048}"/>
              </a:ext>
            </a:extLst>
          </p:cNvPr>
          <p:cNvSpPr>
            <a:spLocks noGrp="1"/>
          </p:cNvSpPr>
          <p:nvPr>
            <p:ph type="dt" sz="half" idx="10"/>
          </p:nvPr>
        </p:nvSpPr>
        <p:spPr/>
        <p:txBody>
          <a:bodyPr/>
          <a:lstStyle/>
          <a:p>
            <a:fld id="{01990153-629D-45C2-B0AC-FF4D34117E5F}" type="datetime1">
              <a:rPr lang="en-US" smtClean="0"/>
              <a:t>3/25/2025</a:t>
            </a:fld>
            <a:endParaRPr lang="en-US"/>
          </a:p>
        </p:txBody>
      </p:sp>
      <p:sp>
        <p:nvSpPr>
          <p:cNvPr id="5" name="Footer Placeholder 4">
            <a:extLst>
              <a:ext uri="{FF2B5EF4-FFF2-40B4-BE49-F238E27FC236}">
                <a16:creationId xmlns:a16="http://schemas.microsoft.com/office/drawing/2014/main" id="{BD953405-3931-4AD4-9F12-8D3350630E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D81B9-1CC9-4205-98E0-6510C18697F6}"/>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409151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51E1A-C366-40A8-BF29-E2A39F3A57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D887C-F4B8-4C57-84C9-91AEF0F03F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descr="date">
            <a:extLst>
              <a:ext uri="{FF2B5EF4-FFF2-40B4-BE49-F238E27FC236}">
                <a16:creationId xmlns:a16="http://schemas.microsoft.com/office/drawing/2014/main" id="{74354E7C-4F46-4B0E-A108-E48A31AA8EE5}"/>
              </a:ext>
            </a:extLst>
          </p:cNvPr>
          <p:cNvSpPr>
            <a:spLocks noGrp="1"/>
          </p:cNvSpPr>
          <p:nvPr>
            <p:ph type="dt" sz="half" idx="10"/>
          </p:nvPr>
        </p:nvSpPr>
        <p:spPr/>
        <p:txBody>
          <a:bodyPr/>
          <a:lstStyle/>
          <a:p>
            <a:fld id="{49FFC5F6-640E-4783-A09D-A2CB961201D2}" type="datetime1">
              <a:rPr lang="en-US" smtClean="0"/>
              <a:t>3/25/2025</a:t>
            </a:fld>
            <a:endParaRPr lang="en-US"/>
          </a:p>
        </p:txBody>
      </p:sp>
      <p:sp>
        <p:nvSpPr>
          <p:cNvPr id="5" name="Footer Placeholder 4">
            <a:extLst>
              <a:ext uri="{FF2B5EF4-FFF2-40B4-BE49-F238E27FC236}">
                <a16:creationId xmlns:a16="http://schemas.microsoft.com/office/drawing/2014/main" id="{55BC2367-F606-4C0F-80AB-3EE0931C67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5C424-1FCD-4A5C-BC5F-77A51B0A304E}"/>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2837772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40F7E-D60F-4A86-B5B9-659EB10347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F97660-FAA7-41F7-BD7C-B8A71E13DE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1A8789-6020-4CF6-906B-C4DDDB56CB48}"/>
              </a:ext>
            </a:extLst>
          </p:cNvPr>
          <p:cNvSpPr>
            <a:spLocks noGrp="1"/>
          </p:cNvSpPr>
          <p:nvPr>
            <p:ph type="dt" sz="half" idx="10"/>
          </p:nvPr>
        </p:nvSpPr>
        <p:spPr/>
        <p:txBody>
          <a:bodyPr/>
          <a:lstStyle/>
          <a:p>
            <a:fld id="{9CCE76B7-CF7F-47D1-B4CC-20A3ADC6895D}" type="datetime1">
              <a:rPr lang="en-US" smtClean="0"/>
              <a:t>3/25/2025</a:t>
            </a:fld>
            <a:endParaRPr lang="en-US"/>
          </a:p>
        </p:txBody>
      </p:sp>
      <p:sp>
        <p:nvSpPr>
          <p:cNvPr id="5" name="Footer Placeholder 4">
            <a:extLst>
              <a:ext uri="{FF2B5EF4-FFF2-40B4-BE49-F238E27FC236}">
                <a16:creationId xmlns:a16="http://schemas.microsoft.com/office/drawing/2014/main" id="{7C85FC9A-8A83-4C7F-85AE-27703845FF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256432-BDDC-41E1-A89A-7E178FE5D214}"/>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51340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3EF4-4D83-4E3C-B979-5844DD1E69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BB4569-3DA6-4F9E-B4B7-0401B10008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448695-1905-44D1-BA89-774737B9A2D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93A62E-C8C0-42D9-A562-AA275A79B717}"/>
              </a:ext>
            </a:extLst>
          </p:cNvPr>
          <p:cNvSpPr>
            <a:spLocks noGrp="1"/>
          </p:cNvSpPr>
          <p:nvPr>
            <p:ph type="dt" sz="half" idx="10"/>
          </p:nvPr>
        </p:nvSpPr>
        <p:spPr/>
        <p:txBody>
          <a:bodyPr/>
          <a:lstStyle/>
          <a:p>
            <a:fld id="{06CE418D-2181-4B1B-A023-61D57022A381}" type="datetime1">
              <a:rPr lang="en-US" smtClean="0"/>
              <a:t>3/25/2025</a:t>
            </a:fld>
            <a:endParaRPr lang="en-US"/>
          </a:p>
        </p:txBody>
      </p:sp>
      <p:sp>
        <p:nvSpPr>
          <p:cNvPr id="6" name="Footer Placeholder 5">
            <a:extLst>
              <a:ext uri="{FF2B5EF4-FFF2-40B4-BE49-F238E27FC236}">
                <a16:creationId xmlns:a16="http://schemas.microsoft.com/office/drawing/2014/main" id="{8B2E77AA-FC31-4D24-B2D3-A2688301B0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0E423-BEA1-48D4-8B4F-9104C2572CBF}"/>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1078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F124-B6BA-499F-94F1-F06F1845C9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864B84-DEF0-4064-83E4-95D9E6CB8A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3DB5A3-9178-4BD0-9634-0983B41CF9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65842E-29DC-4525-ABEF-5ACEB3CC4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F904703-DFC0-4015-B649-FF7C359522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766C13-035E-4A81-B49D-EA73B9AC3FA7}"/>
              </a:ext>
            </a:extLst>
          </p:cNvPr>
          <p:cNvSpPr>
            <a:spLocks noGrp="1"/>
          </p:cNvSpPr>
          <p:nvPr>
            <p:ph type="dt" sz="half" idx="10"/>
          </p:nvPr>
        </p:nvSpPr>
        <p:spPr/>
        <p:txBody>
          <a:bodyPr/>
          <a:lstStyle/>
          <a:p>
            <a:fld id="{4EFB7D63-3C79-4138-9E97-637CE05C094C}" type="datetime1">
              <a:rPr lang="en-US" smtClean="0"/>
              <a:t>3/25/2025</a:t>
            </a:fld>
            <a:endParaRPr lang="en-US"/>
          </a:p>
        </p:txBody>
      </p:sp>
      <p:sp>
        <p:nvSpPr>
          <p:cNvPr id="8" name="Footer Placeholder 7">
            <a:extLst>
              <a:ext uri="{FF2B5EF4-FFF2-40B4-BE49-F238E27FC236}">
                <a16:creationId xmlns:a16="http://schemas.microsoft.com/office/drawing/2014/main" id="{744AE361-6550-4D5D-8F2E-94643396E2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57C4F5-3122-427E-807E-6C6AA2BE8CAF}"/>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96892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4A34-355A-457A-AD2E-678AA42567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68D6E8-89A0-40A7-A0A8-379DE608FDC1}"/>
              </a:ext>
            </a:extLst>
          </p:cNvPr>
          <p:cNvSpPr>
            <a:spLocks noGrp="1"/>
          </p:cNvSpPr>
          <p:nvPr>
            <p:ph type="dt" sz="half" idx="10"/>
          </p:nvPr>
        </p:nvSpPr>
        <p:spPr/>
        <p:txBody>
          <a:bodyPr/>
          <a:lstStyle/>
          <a:p>
            <a:fld id="{6DCE0944-8208-4AF1-B5BA-FA853338969F}" type="datetime1">
              <a:rPr lang="en-US" smtClean="0"/>
              <a:t>3/25/2025</a:t>
            </a:fld>
            <a:endParaRPr lang="en-US"/>
          </a:p>
        </p:txBody>
      </p:sp>
      <p:sp>
        <p:nvSpPr>
          <p:cNvPr id="4" name="Footer Placeholder 3">
            <a:extLst>
              <a:ext uri="{FF2B5EF4-FFF2-40B4-BE49-F238E27FC236}">
                <a16:creationId xmlns:a16="http://schemas.microsoft.com/office/drawing/2014/main" id="{E1A21875-2AE7-46A2-A493-1BD53AAD62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84F7BD-9DE1-4E77-B8A2-33C537509A8C}"/>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4284405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F7BCDC-756E-400A-AAFE-4442DF5DD96F}"/>
              </a:ext>
            </a:extLst>
          </p:cNvPr>
          <p:cNvSpPr>
            <a:spLocks noGrp="1"/>
          </p:cNvSpPr>
          <p:nvPr>
            <p:ph type="dt" sz="half" idx="10"/>
          </p:nvPr>
        </p:nvSpPr>
        <p:spPr/>
        <p:txBody>
          <a:bodyPr/>
          <a:lstStyle/>
          <a:p>
            <a:fld id="{90579901-53F2-4064-89B0-070DAE04F662}" type="datetime1">
              <a:rPr lang="en-US" smtClean="0"/>
              <a:t>3/25/2025</a:t>
            </a:fld>
            <a:endParaRPr lang="en-US"/>
          </a:p>
        </p:txBody>
      </p:sp>
      <p:sp>
        <p:nvSpPr>
          <p:cNvPr id="3" name="Footer Placeholder 2">
            <a:extLst>
              <a:ext uri="{FF2B5EF4-FFF2-40B4-BE49-F238E27FC236}">
                <a16:creationId xmlns:a16="http://schemas.microsoft.com/office/drawing/2014/main" id="{5F96AACB-FC60-4B3D-8376-2CCD37E5D0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0899BA-FECF-4E91-9A9D-822FF30AEBC5}"/>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90036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3C54E-E8A5-4813-B526-662E983BA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911C68-4EC4-4AE4-A1AE-982F53A63F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699A30-632C-4758-945B-DE4D36E6B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0C6291-4829-4893-A284-958C526F6286}"/>
              </a:ext>
            </a:extLst>
          </p:cNvPr>
          <p:cNvSpPr>
            <a:spLocks noGrp="1"/>
          </p:cNvSpPr>
          <p:nvPr>
            <p:ph type="dt" sz="half" idx="10"/>
          </p:nvPr>
        </p:nvSpPr>
        <p:spPr/>
        <p:txBody>
          <a:bodyPr/>
          <a:lstStyle/>
          <a:p>
            <a:fld id="{4CF5C9D8-6C54-4297-9724-ACF25F649AEE}" type="datetime1">
              <a:rPr lang="en-US" smtClean="0"/>
              <a:t>3/25/2025</a:t>
            </a:fld>
            <a:endParaRPr lang="en-US"/>
          </a:p>
        </p:txBody>
      </p:sp>
      <p:sp>
        <p:nvSpPr>
          <p:cNvPr id="6" name="Footer Placeholder 5">
            <a:extLst>
              <a:ext uri="{FF2B5EF4-FFF2-40B4-BE49-F238E27FC236}">
                <a16:creationId xmlns:a16="http://schemas.microsoft.com/office/drawing/2014/main" id="{EAD4EA3C-8706-4545-911A-A28EA0E1B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D6421-4579-4D87-AD05-B8C2B8626D9F}"/>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236569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3C0C-A1D4-47B0-8FCD-C302E1F35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2DFB4D-C009-45B8-8A2A-E7B45B298F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20A7A3-23F2-4A36-A575-058E20DAC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E061CC-02AC-4A05-8308-69D9677643EA}"/>
              </a:ext>
            </a:extLst>
          </p:cNvPr>
          <p:cNvSpPr>
            <a:spLocks noGrp="1"/>
          </p:cNvSpPr>
          <p:nvPr>
            <p:ph type="dt" sz="half" idx="10"/>
          </p:nvPr>
        </p:nvSpPr>
        <p:spPr/>
        <p:txBody>
          <a:bodyPr/>
          <a:lstStyle/>
          <a:p>
            <a:fld id="{2A40035D-4884-4BCF-8271-418DE9E0FDDA}" type="datetime1">
              <a:rPr lang="en-US" smtClean="0"/>
              <a:t>3/25/2025</a:t>
            </a:fld>
            <a:endParaRPr lang="en-US"/>
          </a:p>
        </p:txBody>
      </p:sp>
      <p:sp>
        <p:nvSpPr>
          <p:cNvPr id="6" name="Footer Placeholder 5">
            <a:extLst>
              <a:ext uri="{FF2B5EF4-FFF2-40B4-BE49-F238E27FC236}">
                <a16:creationId xmlns:a16="http://schemas.microsoft.com/office/drawing/2014/main" id="{54D93A56-D0D4-4FC5-B50F-30B75AB6B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FB6900-6380-42EC-875B-D5E377C9371A}"/>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79003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D5A1BF-9744-4DFE-B97E-B5F0D9B9AD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827424-C348-46B3-B9F1-C66EA44655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E50D1-72E0-4AD9-BDBF-3E86441638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1C42-062B-4E59-A08F-00806614CE03}" type="datetime1">
              <a:rPr lang="en-US" smtClean="0"/>
              <a:t>3/25/2025</a:t>
            </a:fld>
            <a:endParaRPr lang="en-US"/>
          </a:p>
        </p:txBody>
      </p:sp>
      <p:sp>
        <p:nvSpPr>
          <p:cNvPr id="5" name="Footer Placeholder 4">
            <a:extLst>
              <a:ext uri="{FF2B5EF4-FFF2-40B4-BE49-F238E27FC236}">
                <a16:creationId xmlns:a16="http://schemas.microsoft.com/office/drawing/2014/main" id="{A67FFD2C-F72D-4349-9E50-FA45248690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C37308-DD3E-4E87-9F2A-3E6195F9B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3412F-6B7A-41B5-A4C8-E6A30A4D26B3}" type="slidenum">
              <a:rPr lang="en-US" smtClean="0"/>
              <a:t>‹#›</a:t>
            </a:fld>
            <a:endParaRPr lang="en-US"/>
          </a:p>
        </p:txBody>
      </p:sp>
    </p:spTree>
    <p:extLst>
      <p:ext uri="{BB962C8B-B14F-4D97-AF65-F5344CB8AC3E}">
        <p14:creationId xmlns:p14="http://schemas.microsoft.com/office/powerpoint/2010/main" val="177161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doe.mass.edu/mcas/testadmin/biology-physics/form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cas.onlinehelp.cognia.org/practice/" TargetMode="External"/><Relationship Id="rId2" Type="http://schemas.openxmlformats.org/officeDocument/2006/relationships/hyperlink" Target="http://www.doe.mass.edu/mcas/tdd/phys_formula.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doe.mass.edu/mcas/accessibility/reference/biology.pdf" TargetMode="External"/><Relationship Id="rId2" Type="http://schemas.openxmlformats.org/officeDocument/2006/relationships/hyperlink" Target="http://www.doe.mass.edu/mcas/accessibility/reference/physics.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cas.onlinehelp.cognia.org/train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doe.mass.edu/mcas/testadmin/biology-physics/manua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doe.mass.edu/mcas/testadmin/biology-physics/forms"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oe.mass.edu/mcas/testadmin/crosswalk-of-terminology.pdf"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doe.mass.edu/mcas/testadmin/biology-physics/form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mcas.onlinehelp.cognia.org/training/" TargetMode="External"/><Relationship Id="rId2" Type="http://schemas.openxmlformats.org/officeDocument/2006/relationships/hyperlink" Target="http://www.doe.mass.edu/mcas/testadmin/biology-physics/manual" TargetMode="External"/><Relationship Id="rId1" Type="http://schemas.openxmlformats.org/officeDocument/2006/relationships/slideLayout" Target="../slideLayouts/slideLayout2.xml"/><Relationship Id="rId4" Type="http://schemas.openxmlformats.org/officeDocument/2006/relationships/hyperlink" Target="http://www.doe.mass.edu/mcas/accessibility/"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5928-DDF6-4DDF-BCF5-BA80AD8DEC1E}"/>
              </a:ext>
            </a:extLst>
          </p:cNvPr>
          <p:cNvSpPr>
            <a:spLocks noGrp="1"/>
          </p:cNvSpPr>
          <p:nvPr>
            <p:ph type="ctrTitle"/>
          </p:nvPr>
        </p:nvSpPr>
        <p:spPr>
          <a:xfrm>
            <a:off x="888274" y="357051"/>
            <a:ext cx="9144000" cy="923517"/>
          </a:xfrm>
        </p:spPr>
        <p:txBody>
          <a:bodyPr>
            <a:normAutofit/>
          </a:bodyPr>
          <a:lstStyle/>
          <a:p>
            <a:pPr algn="l"/>
            <a:r>
              <a:rPr lang="en-US" sz="4400"/>
              <a:t>Instructions for Using These Slides</a:t>
            </a:r>
          </a:p>
        </p:txBody>
      </p:sp>
      <p:sp>
        <p:nvSpPr>
          <p:cNvPr id="3" name="Content Placeholder 2">
            <a:extLst>
              <a:ext uri="{FF2B5EF4-FFF2-40B4-BE49-F238E27FC236}">
                <a16:creationId xmlns:a16="http://schemas.microsoft.com/office/drawing/2014/main" id="{91BFDEC7-A82D-44D7-84F1-8F660FCE3252}"/>
              </a:ext>
            </a:extLst>
          </p:cNvPr>
          <p:cNvSpPr>
            <a:spLocks noGrp="1"/>
          </p:cNvSpPr>
          <p:nvPr>
            <p:ph type="subTitle" idx="1"/>
          </p:nvPr>
        </p:nvSpPr>
        <p:spPr>
          <a:xfrm>
            <a:off x="984069" y="1463826"/>
            <a:ext cx="9997440" cy="4797125"/>
          </a:xfrm>
        </p:spPr>
        <p:txBody>
          <a:bodyPr>
            <a:noAutofit/>
          </a:bodyPr>
          <a:lstStyle/>
          <a:p>
            <a:pPr marL="457200" indent="-457200" algn="l">
              <a:buFont typeface="Arial" panose="020B0604020202020204" pitchFamily="34" charset="0"/>
              <a:buChar char="•"/>
            </a:pPr>
            <a:r>
              <a:rPr lang="en-US" sz="2700"/>
              <a:t>These slides are intended to assist principals in preparing their school training for test administrators and others involved in MCAS administration.	 </a:t>
            </a:r>
          </a:p>
          <a:p>
            <a:pPr marL="457200" indent="-457200" algn="l">
              <a:buFont typeface="Arial" panose="020B0604020202020204" pitchFamily="34" charset="0"/>
              <a:buChar char="•"/>
            </a:pPr>
            <a:r>
              <a:rPr lang="en-US" sz="2700"/>
              <a:t>There is no requirement to use these slides; however, the information they contain must be conveyed during the training. </a:t>
            </a:r>
          </a:p>
          <a:p>
            <a:pPr marL="457200" indent="-457200" algn="l">
              <a:buFont typeface="Arial" panose="020B0604020202020204" pitchFamily="34" charset="0"/>
              <a:buChar char="•"/>
            </a:pPr>
            <a:r>
              <a:rPr lang="en-US" sz="2700"/>
              <a:t>Principals may add slides, delete slides, and adjust slides as needed.</a:t>
            </a:r>
          </a:p>
          <a:p>
            <a:pPr marL="457200" indent="-457200" algn="l">
              <a:buFont typeface="Arial" panose="020B0604020202020204" pitchFamily="34" charset="0"/>
              <a:buChar char="•"/>
            </a:pPr>
            <a:r>
              <a:rPr lang="en-US" sz="2700"/>
              <a:t>Although some slides can be used as is, many are meant to serve as a template to be filled in with school-specific procedures.  </a:t>
            </a:r>
          </a:p>
          <a:p>
            <a:pPr marL="914400" lvl="1" indent="-457200" algn="l">
              <a:buFont typeface="Arial" panose="020B0604020202020204" pitchFamily="34" charset="0"/>
              <a:buChar char="•"/>
            </a:pPr>
            <a:r>
              <a:rPr lang="en-US" sz="2700"/>
              <a:t>Areas where information is meant to be filled in by the school are generally presented in </a:t>
            </a:r>
            <a:r>
              <a:rPr lang="en-US" sz="2700">
                <a:solidFill>
                  <a:srgbClr val="FF0000"/>
                </a:solidFill>
              </a:rPr>
              <a:t>red text</a:t>
            </a:r>
            <a:r>
              <a:rPr lang="en-US" sz="2700"/>
              <a:t>.</a:t>
            </a:r>
          </a:p>
        </p:txBody>
      </p:sp>
    </p:spTree>
    <p:extLst>
      <p:ext uri="{BB962C8B-B14F-4D97-AF65-F5344CB8AC3E}">
        <p14:creationId xmlns:p14="http://schemas.microsoft.com/office/powerpoint/2010/main" val="134003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F41C-76AD-4776-9CFE-1BF6A10A2965}"/>
              </a:ext>
            </a:extLst>
          </p:cNvPr>
          <p:cNvSpPr>
            <a:spLocks noGrp="1"/>
          </p:cNvSpPr>
          <p:nvPr>
            <p:ph type="title"/>
          </p:nvPr>
        </p:nvSpPr>
        <p:spPr/>
        <p:txBody>
          <a:bodyPr/>
          <a:lstStyle/>
          <a:p>
            <a:r>
              <a:rPr lang="en-US"/>
              <a:t>Local Procedures related to Testing Times</a:t>
            </a:r>
          </a:p>
        </p:txBody>
      </p:sp>
      <p:sp>
        <p:nvSpPr>
          <p:cNvPr id="3" name="Content Placeholder 2">
            <a:extLst>
              <a:ext uri="{FF2B5EF4-FFF2-40B4-BE49-F238E27FC236}">
                <a16:creationId xmlns:a16="http://schemas.microsoft.com/office/drawing/2014/main" id="{2E59BBC9-63FD-46F7-AE54-7A38908FA577}"/>
              </a:ext>
            </a:extLst>
          </p:cNvPr>
          <p:cNvSpPr>
            <a:spLocks noGrp="1"/>
          </p:cNvSpPr>
          <p:nvPr>
            <p:ph idx="1"/>
          </p:nvPr>
        </p:nvSpPr>
        <p:spPr/>
        <p:txBody>
          <a:bodyPr>
            <a:normAutofit fontScale="92500" lnSpcReduction="10000"/>
          </a:bodyPr>
          <a:lstStyle/>
          <a:p>
            <a:r>
              <a:rPr lang="en-US">
                <a:solidFill>
                  <a:srgbClr val="FF0000"/>
                </a:solidFill>
              </a:rPr>
              <a:t>Insert the school’s length of time for each test session. </a:t>
            </a:r>
          </a:p>
          <a:p>
            <a:pPr lvl="1"/>
            <a:r>
              <a:rPr lang="en-US">
                <a:solidFill>
                  <a:srgbClr val="FF0000"/>
                </a:solidFill>
              </a:rPr>
              <a:t>See DESE recommended times on the following slide.</a:t>
            </a:r>
          </a:p>
          <a:p>
            <a:r>
              <a:rPr lang="en-US">
                <a:solidFill>
                  <a:srgbClr val="FF0000"/>
                </a:solidFill>
              </a:rPr>
              <a:t>Describe the procedure for any students who arrive late.</a:t>
            </a:r>
          </a:p>
          <a:p>
            <a:pPr lvl="1"/>
            <a:r>
              <a:rPr lang="en-US">
                <a:solidFill>
                  <a:srgbClr val="FF0000"/>
                </a:solidFill>
              </a:rPr>
              <a:t>Will the test administrator read the script quietly to these students in the room, read it to them outside the room, or will the students instead be scheduled for make-up testing?</a:t>
            </a:r>
          </a:p>
          <a:p>
            <a:r>
              <a:rPr lang="en-US">
                <a:solidFill>
                  <a:srgbClr val="FF0000"/>
                </a:solidFill>
              </a:rPr>
              <a:t>Describe the procedure for students who finish testing early.</a:t>
            </a:r>
          </a:p>
          <a:p>
            <a:pPr lvl="1"/>
            <a:r>
              <a:rPr lang="en-US">
                <a:solidFill>
                  <a:srgbClr val="FF0000"/>
                </a:solidFill>
              </a:rPr>
              <a:t>Will they be allowed to leave the room early, or will they stay in the room until the end of the session?</a:t>
            </a:r>
          </a:p>
          <a:p>
            <a:r>
              <a:rPr lang="en-US">
                <a:solidFill>
                  <a:srgbClr val="FF0000"/>
                </a:solidFill>
              </a:rPr>
              <a:t>Describe the procedure for students who need extended time.</a:t>
            </a:r>
          </a:p>
          <a:p>
            <a:pPr lvl="1"/>
            <a:r>
              <a:rPr lang="en-US">
                <a:solidFill>
                  <a:srgbClr val="FF0000"/>
                </a:solidFill>
              </a:rPr>
              <a:t>Will students who need more time stay in the same room to finish, or will they move to a different room?</a:t>
            </a:r>
          </a:p>
        </p:txBody>
      </p:sp>
      <p:sp>
        <p:nvSpPr>
          <p:cNvPr id="4" name="Slide Number Placeholder 3">
            <a:extLst>
              <a:ext uri="{FF2B5EF4-FFF2-40B4-BE49-F238E27FC236}">
                <a16:creationId xmlns:a16="http://schemas.microsoft.com/office/drawing/2014/main" id="{CA6AA881-5798-42F6-88B1-349C07BABDD5}"/>
              </a:ext>
            </a:extLst>
          </p:cNvPr>
          <p:cNvSpPr>
            <a:spLocks noGrp="1"/>
          </p:cNvSpPr>
          <p:nvPr>
            <p:ph type="sldNum" sz="quarter" idx="12"/>
          </p:nvPr>
        </p:nvSpPr>
        <p:spPr/>
        <p:txBody>
          <a:bodyPr/>
          <a:lstStyle/>
          <a:p>
            <a:fld id="{D0E3412F-6B7A-41B5-A4C8-E6A30A4D26B3}" type="slidenum">
              <a:rPr lang="en-US" smtClean="0"/>
              <a:t>9</a:t>
            </a:fld>
            <a:endParaRPr lang="en-US"/>
          </a:p>
        </p:txBody>
      </p:sp>
    </p:spTree>
    <p:extLst>
      <p:ext uri="{BB962C8B-B14F-4D97-AF65-F5344CB8AC3E}">
        <p14:creationId xmlns:p14="http://schemas.microsoft.com/office/powerpoint/2010/main" val="1348928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EF8DA8-205A-460A-ACB7-6F51C26E8464}"/>
              </a:ext>
            </a:extLst>
          </p:cNvPr>
          <p:cNvSpPr>
            <a:spLocks noGrp="1"/>
          </p:cNvSpPr>
          <p:nvPr>
            <p:ph type="title"/>
          </p:nvPr>
        </p:nvSpPr>
        <p:spPr>
          <a:xfrm>
            <a:off x="836675" y="703551"/>
            <a:ext cx="10515600" cy="1133693"/>
          </a:xfrm>
        </p:spPr>
        <p:txBody>
          <a:bodyPr>
            <a:normAutofit fontScale="90000"/>
          </a:bodyPr>
          <a:lstStyle/>
          <a:p>
            <a:r>
              <a:rPr lang="en-US" sz="4000"/>
              <a:t>DESE Recommended Testing Times: </a:t>
            </a:r>
            <a:br>
              <a:rPr lang="en-US" sz="4000"/>
            </a:br>
            <a:endParaRPr lang="en-US" sz="4000"/>
          </a:p>
        </p:txBody>
      </p:sp>
      <p:sp>
        <p:nvSpPr>
          <p:cNvPr id="3" name="Slide Number Placeholder 2">
            <a:extLst>
              <a:ext uri="{FF2B5EF4-FFF2-40B4-BE49-F238E27FC236}">
                <a16:creationId xmlns:a16="http://schemas.microsoft.com/office/drawing/2014/main" id="{15E52DE6-426C-472F-A3E7-7968CC6CC515}"/>
              </a:ext>
            </a:extLst>
          </p:cNvPr>
          <p:cNvSpPr>
            <a:spLocks noGrp="1"/>
          </p:cNvSpPr>
          <p:nvPr>
            <p:ph type="sldNum" sz="quarter" idx="12"/>
          </p:nvPr>
        </p:nvSpPr>
        <p:spPr>
          <a:xfrm>
            <a:off x="8610600" y="6356350"/>
            <a:ext cx="2743200" cy="365125"/>
          </a:xfrm>
        </p:spPr>
        <p:txBody>
          <a:bodyPr>
            <a:normAutofit/>
          </a:bodyPr>
          <a:lstStyle/>
          <a:p>
            <a:pPr>
              <a:spcAft>
                <a:spcPts val="600"/>
              </a:spcAft>
            </a:pPr>
            <a:fld id="{D0E3412F-6B7A-41B5-A4C8-E6A30A4D26B3}" type="slidenum">
              <a:rPr lang="en-US" smtClean="0"/>
              <a:pPr>
                <a:spcAft>
                  <a:spcPts val="600"/>
                </a:spcAft>
              </a:pPr>
              <a:t>10</a:t>
            </a:fld>
            <a:endParaRPr lang="en-US"/>
          </a:p>
        </p:txBody>
      </p:sp>
      <p:graphicFrame>
        <p:nvGraphicFramePr>
          <p:cNvPr id="7" name="Content Placeholder 6" descr="Grad 10 testing times">
            <a:extLst>
              <a:ext uri="{FF2B5EF4-FFF2-40B4-BE49-F238E27FC236}">
                <a16:creationId xmlns:a16="http://schemas.microsoft.com/office/drawing/2014/main" id="{B6BC843A-05B4-45D8-92B3-FCD36E227B6A}"/>
              </a:ext>
            </a:extLst>
          </p:cNvPr>
          <p:cNvGraphicFramePr>
            <a:graphicFrameLocks noGrp="1"/>
          </p:cNvGraphicFramePr>
          <p:nvPr>
            <p:ph idx="1"/>
            <p:extLst>
              <p:ext uri="{D42A27DB-BD31-4B8C-83A1-F6EECF244321}">
                <p14:modId xmlns:p14="http://schemas.microsoft.com/office/powerpoint/2010/main" val="702256756"/>
              </p:ext>
            </p:extLst>
          </p:nvPr>
        </p:nvGraphicFramePr>
        <p:xfrm>
          <a:off x="1030705" y="1973769"/>
          <a:ext cx="9687312" cy="3428410"/>
        </p:xfrm>
        <a:graphic>
          <a:graphicData uri="http://schemas.openxmlformats.org/drawingml/2006/table">
            <a:tbl>
              <a:tblPr firstRow="1" firstCol="1" bandRow="1"/>
              <a:tblGrid>
                <a:gridCol w="3399337">
                  <a:extLst>
                    <a:ext uri="{9D8B030D-6E8A-4147-A177-3AD203B41FA5}">
                      <a16:colId xmlns:a16="http://schemas.microsoft.com/office/drawing/2014/main" val="1842086386"/>
                    </a:ext>
                  </a:extLst>
                </a:gridCol>
                <a:gridCol w="2172623">
                  <a:extLst>
                    <a:ext uri="{9D8B030D-6E8A-4147-A177-3AD203B41FA5}">
                      <a16:colId xmlns:a16="http://schemas.microsoft.com/office/drawing/2014/main" val="32569261"/>
                    </a:ext>
                  </a:extLst>
                </a:gridCol>
                <a:gridCol w="4115352">
                  <a:extLst>
                    <a:ext uri="{9D8B030D-6E8A-4147-A177-3AD203B41FA5}">
                      <a16:colId xmlns:a16="http://schemas.microsoft.com/office/drawing/2014/main" val="812508317"/>
                    </a:ext>
                  </a:extLst>
                </a:gridCol>
              </a:tblGrid>
              <a:tr h="1050740">
                <a:tc>
                  <a:txBody>
                    <a:bodyPr/>
                    <a:lstStyle/>
                    <a:p>
                      <a:pPr marL="0" marR="0" algn="l" fontAlgn="t">
                        <a:lnSpc>
                          <a:spcPct val="107000"/>
                        </a:lnSpc>
                        <a:spcBef>
                          <a:spcPts val="0"/>
                        </a:spcBef>
                        <a:spcAft>
                          <a:spcPts val="0"/>
                        </a:spcAft>
                      </a:pPr>
                      <a:r>
                        <a:rPr lang="en-US" sz="30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MCAS Subject Area</a:t>
                      </a:r>
                      <a:endParaRPr lang="en-US" sz="4800" b="0" i="0" u="none" strike="noStrike">
                        <a:effectLst/>
                        <a:latin typeface="Arial" panose="020B0604020202020204" pitchFamily="34" charset="0"/>
                      </a:endParaRPr>
                    </a:p>
                  </a:txBody>
                  <a:tcPr marL="184263" marR="184263" marT="25592"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30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Sessions</a:t>
                      </a:r>
                      <a:endParaRPr lang="en-US" sz="4800" b="0" i="0" u="none" strike="noStrike">
                        <a:effectLst/>
                        <a:latin typeface="Arial" panose="020B0604020202020204" pitchFamily="34" charset="0"/>
                      </a:endParaRPr>
                    </a:p>
                  </a:txBody>
                  <a:tcPr marL="184263" marR="184263" marT="25592" marB="0">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30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Recommended Testing Time</a:t>
                      </a:r>
                      <a:endParaRPr lang="en-US" sz="4800" b="0" i="0" u="none" strike="noStrike">
                        <a:effectLst/>
                        <a:latin typeface="Arial" panose="020B0604020202020204" pitchFamily="34" charset="0"/>
                      </a:endParaRPr>
                    </a:p>
                  </a:txBody>
                  <a:tcPr marL="184263" marR="184263" marT="25592"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3500014597"/>
                  </a:ext>
                </a:extLst>
              </a:tr>
              <a:tr h="1037864">
                <a:tc>
                  <a:txBody>
                    <a:bodyPr/>
                    <a:lstStyle/>
                    <a:p>
                      <a:pPr marL="0" marR="0" algn="l" fontAlgn="ctr">
                        <a:lnSpc>
                          <a:spcPct val="107000"/>
                        </a:lnSpc>
                        <a:spcBef>
                          <a:spcPts val="0"/>
                        </a:spcBef>
                        <a:spcAft>
                          <a:spcPts val="0"/>
                        </a:spcAft>
                      </a:pPr>
                      <a:r>
                        <a:rPr lang="en-US" sz="3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Biology</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fontAlgn="ctr">
                        <a:lnSpc>
                          <a:spcPct val="107000"/>
                        </a:lnSpc>
                        <a:spcBef>
                          <a:spcPts val="0"/>
                        </a:spcBef>
                        <a:spcAft>
                          <a:spcPts val="0"/>
                        </a:spcAft>
                      </a:pPr>
                      <a:r>
                        <a:rPr lang="en-US" sz="30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30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1½ hours per session</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928053566"/>
                  </a:ext>
                </a:extLst>
              </a:tr>
              <a:tr h="1339806">
                <a:tc>
                  <a:txBody>
                    <a:bodyPr/>
                    <a:lstStyle/>
                    <a:p>
                      <a:pPr marL="0" marR="0" algn="l" fontAlgn="t">
                        <a:lnSpc>
                          <a:spcPct val="107000"/>
                        </a:lnSpc>
                        <a:spcBef>
                          <a:spcPts val="0"/>
                        </a:spcBef>
                        <a:spcAft>
                          <a:spcPts val="0"/>
                        </a:spcAft>
                      </a:pPr>
                      <a:r>
                        <a:rPr lang="en-US" sz="3000" b="1" i="0" u="none" strike="noStrike">
                          <a:effectLst/>
                          <a:latin typeface="Calibri" panose="020F0502020204030204" pitchFamily="34" charset="0"/>
                          <a:cs typeface="Times New Roman" panose="02020603050405020304" pitchFamily="18" charset="0"/>
                        </a:rPr>
                        <a:t>Introductory Physics</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3000" b="0" i="0" u="none" strike="noStrike">
                          <a:effectLst/>
                          <a:latin typeface="Calibri" panose="020F0502020204030204" pitchFamily="34" charset="0"/>
                          <a:ea typeface="Calibri" panose="020F0502020204030204" pitchFamily="34" charset="0"/>
                          <a:cs typeface="Times New Roman" panose="02020603050405020304" pitchFamily="18" charset="0"/>
                        </a:rPr>
                        <a:t>2</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l" fontAlgn="ctr">
                        <a:lnSpc>
                          <a:spcPct val="107000"/>
                        </a:lnSpc>
                        <a:spcBef>
                          <a:spcPts val="0"/>
                        </a:spcBef>
                        <a:spcAft>
                          <a:spcPts val="0"/>
                        </a:spcAft>
                      </a:pPr>
                      <a:r>
                        <a:rPr lang="en-US" sz="3000" b="0" i="0" u="none" strike="noStrike">
                          <a:effectLst/>
                          <a:latin typeface="Calibri" panose="020F0502020204030204" pitchFamily="34" charset="0"/>
                          <a:ea typeface="Calibri" panose="020F0502020204030204" pitchFamily="34" charset="0"/>
                          <a:cs typeface="Times New Roman" panose="02020603050405020304" pitchFamily="18" charset="0"/>
                        </a:rPr>
                        <a:t>1½ hours per session</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652094397"/>
                  </a:ext>
                </a:extLst>
              </a:tr>
            </a:tbl>
          </a:graphicData>
        </a:graphic>
      </p:graphicFrame>
    </p:spTree>
    <p:extLst>
      <p:ext uri="{BB962C8B-B14F-4D97-AF65-F5344CB8AC3E}">
        <p14:creationId xmlns:p14="http://schemas.microsoft.com/office/powerpoint/2010/main" val="1672887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2AE8-48EB-4F11-BCBE-FC6C8E435F12}"/>
              </a:ext>
            </a:extLst>
          </p:cNvPr>
          <p:cNvSpPr>
            <a:spLocks noGrp="1"/>
          </p:cNvSpPr>
          <p:nvPr>
            <p:ph type="title"/>
          </p:nvPr>
        </p:nvSpPr>
        <p:spPr/>
        <p:txBody>
          <a:bodyPr/>
          <a:lstStyle/>
          <a:p>
            <a:r>
              <a:rPr lang="en-US"/>
              <a:t>Breaks during a Session</a:t>
            </a:r>
          </a:p>
        </p:txBody>
      </p:sp>
      <p:sp>
        <p:nvSpPr>
          <p:cNvPr id="3" name="Content Placeholder 2">
            <a:extLst>
              <a:ext uri="{FF2B5EF4-FFF2-40B4-BE49-F238E27FC236}">
                <a16:creationId xmlns:a16="http://schemas.microsoft.com/office/drawing/2014/main" id="{83B241B2-D11F-4231-907D-AC1559FF0B21}"/>
              </a:ext>
            </a:extLst>
          </p:cNvPr>
          <p:cNvSpPr>
            <a:spLocks noGrp="1"/>
          </p:cNvSpPr>
          <p:nvPr>
            <p:ph idx="1"/>
          </p:nvPr>
        </p:nvSpPr>
        <p:spPr>
          <a:xfrm>
            <a:off x="838200" y="1825625"/>
            <a:ext cx="10703312" cy="4351338"/>
          </a:xfrm>
        </p:spPr>
        <p:txBody>
          <a:bodyPr vert="horz" lIns="91440" tIns="45720" rIns="91440" bIns="45720" rtlCol="0" anchor="t">
            <a:normAutofit fontScale="92500" lnSpcReduction="10000"/>
          </a:bodyPr>
          <a:lstStyle/>
          <a:p>
            <a:r>
              <a:rPr lang="en-US"/>
              <a:t>At the test administrator’s discretion, a break of 3</a:t>
            </a:r>
            <a:r>
              <a:rPr lang="en-US" b="0" i="0" u="none" strike="noStrike" baseline="0"/>
              <a:t>–</a:t>
            </a:r>
            <a:r>
              <a:rPr lang="en-US"/>
              <a:t>5 minutes is allowed approximately halfway through the session.</a:t>
            </a:r>
            <a:endParaRPr lang="en-US">
              <a:ea typeface="Calibri"/>
              <a:cs typeface="Calibri"/>
            </a:endParaRPr>
          </a:p>
          <a:p>
            <a:r>
              <a:rPr lang="en-US"/>
              <a:t>Students should not have conversations during the break.</a:t>
            </a:r>
            <a:endParaRPr lang="en-US">
              <a:ea typeface="Calibri"/>
              <a:cs typeface="Calibri"/>
            </a:endParaRPr>
          </a:p>
          <a:p>
            <a:r>
              <a:rPr lang="en-US"/>
              <a:t>The TAM scripts contain instructions that test administrators can read to students to explain how to pause their tests (see, e.g., page 33 in the CBT TAM). When student tests are paused, no content is visible on the screen.</a:t>
            </a:r>
            <a:endParaRPr lang="en-US">
              <a:ea typeface="Calibri"/>
              <a:cs typeface="Calibri"/>
            </a:endParaRPr>
          </a:p>
          <a:p>
            <a:r>
              <a:rPr lang="en-US">
                <a:solidFill>
                  <a:srgbClr val="FF0000"/>
                </a:solidFill>
              </a:rPr>
              <a:t>Discuss school procedures and what will be allowed/not allowed during breaks</a:t>
            </a:r>
            <a:endParaRPr lang="en-US">
              <a:solidFill>
                <a:srgbClr val="FF0000"/>
              </a:solidFill>
              <a:ea typeface="Calibri"/>
              <a:cs typeface="Calibri"/>
            </a:endParaRPr>
          </a:p>
          <a:p>
            <a:r>
              <a:rPr lang="en-US">
                <a:solidFill>
                  <a:srgbClr val="FF0000"/>
                </a:solidFill>
              </a:rPr>
              <a:t>How will security be maintained during a break?</a:t>
            </a:r>
            <a:endParaRPr lang="en-US">
              <a:solidFill>
                <a:srgbClr val="FF0000"/>
              </a:solidFill>
              <a:ea typeface="Calibri"/>
              <a:cs typeface="Calibri"/>
            </a:endParaRPr>
          </a:p>
          <a:p>
            <a:pPr lvl="1"/>
            <a:r>
              <a:rPr lang="en-US">
                <a:solidFill>
                  <a:srgbClr val="FF0000"/>
                </a:solidFill>
              </a:rPr>
              <a:t>Closing or lowering laptop lids? Placing something (e.g., manila folders) in front of the screens? Turning off computer monitors? Turning tablets face down?</a:t>
            </a:r>
          </a:p>
        </p:txBody>
      </p:sp>
      <p:sp>
        <p:nvSpPr>
          <p:cNvPr id="4" name="Slide Number Placeholder 3">
            <a:extLst>
              <a:ext uri="{FF2B5EF4-FFF2-40B4-BE49-F238E27FC236}">
                <a16:creationId xmlns:a16="http://schemas.microsoft.com/office/drawing/2014/main" id="{6DE91290-BBF5-4D07-97D9-4CF2BE496608}"/>
              </a:ext>
            </a:extLst>
          </p:cNvPr>
          <p:cNvSpPr>
            <a:spLocks noGrp="1"/>
          </p:cNvSpPr>
          <p:nvPr>
            <p:ph type="sldNum" sz="quarter" idx="12"/>
          </p:nvPr>
        </p:nvSpPr>
        <p:spPr/>
        <p:txBody>
          <a:bodyPr/>
          <a:lstStyle/>
          <a:p>
            <a:fld id="{D0E3412F-6B7A-41B5-A4C8-E6A30A4D26B3}" type="slidenum">
              <a:rPr lang="en-US" smtClean="0"/>
              <a:t>11</a:t>
            </a:fld>
            <a:endParaRPr lang="en-US"/>
          </a:p>
        </p:txBody>
      </p:sp>
    </p:spTree>
    <p:extLst>
      <p:ext uri="{BB962C8B-B14F-4D97-AF65-F5344CB8AC3E}">
        <p14:creationId xmlns:p14="http://schemas.microsoft.com/office/powerpoint/2010/main" val="2605586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0E82-743B-4334-8739-C5AC92821369}"/>
              </a:ext>
            </a:extLst>
          </p:cNvPr>
          <p:cNvSpPr>
            <a:spLocks noGrp="1"/>
          </p:cNvSpPr>
          <p:nvPr>
            <p:ph type="title"/>
          </p:nvPr>
        </p:nvSpPr>
        <p:spPr/>
        <p:txBody>
          <a:bodyPr/>
          <a:lstStyle/>
          <a:p>
            <a:r>
              <a:rPr lang="en-US"/>
              <a:t>Secure Content and Materials</a:t>
            </a:r>
          </a:p>
        </p:txBody>
      </p:sp>
      <p:sp>
        <p:nvSpPr>
          <p:cNvPr id="3" name="Content Placeholder 2">
            <a:extLst>
              <a:ext uri="{FF2B5EF4-FFF2-40B4-BE49-F238E27FC236}">
                <a16:creationId xmlns:a16="http://schemas.microsoft.com/office/drawing/2014/main" id="{9DCFE596-1A7F-4D40-B866-40521611BBA2}"/>
              </a:ext>
            </a:extLst>
          </p:cNvPr>
          <p:cNvSpPr>
            <a:spLocks noGrp="1"/>
          </p:cNvSpPr>
          <p:nvPr>
            <p:ph idx="1"/>
          </p:nvPr>
        </p:nvSpPr>
        <p:spPr>
          <a:xfrm>
            <a:off x="838200" y="1825625"/>
            <a:ext cx="10757598" cy="4351338"/>
          </a:xfrm>
        </p:spPr>
        <p:txBody>
          <a:bodyPr>
            <a:normAutofit fontScale="85000" lnSpcReduction="10000"/>
          </a:bodyPr>
          <a:lstStyle/>
          <a:p>
            <a:r>
              <a:rPr lang="en-US" sz="3600"/>
              <a:t>Secure content</a:t>
            </a:r>
          </a:p>
          <a:p>
            <a:pPr lvl="1"/>
            <a:r>
              <a:rPr lang="en-US" sz="3200"/>
              <a:t>MCAS questions not publicly released by the Department</a:t>
            </a:r>
          </a:p>
          <a:p>
            <a:pPr lvl="1"/>
            <a:r>
              <a:rPr lang="en-US" sz="3200"/>
              <a:t>student responses to test questions </a:t>
            </a:r>
          </a:p>
          <a:p>
            <a:pPr lvl="1"/>
            <a:r>
              <a:rPr lang="en-US" sz="3200"/>
              <a:t>passages, diagrams, graphics, writing prompts, and other test content</a:t>
            </a:r>
          </a:p>
          <a:p>
            <a:r>
              <a:rPr lang="en-US" sz="3600"/>
              <a:t>Secure materials</a:t>
            </a:r>
          </a:p>
          <a:p>
            <a:pPr lvl="1"/>
            <a:r>
              <a:rPr lang="en-US" sz="3200"/>
              <a:t>student logins and summary pages</a:t>
            </a:r>
          </a:p>
          <a:p>
            <a:pPr lvl="1"/>
            <a:r>
              <a:rPr lang="en-US" sz="3200"/>
              <a:t>test administrator logins (for test administrators who are administering the Human read-aloud or Human signer accommodation)</a:t>
            </a:r>
          </a:p>
          <a:p>
            <a:pPr lvl="1"/>
            <a:r>
              <a:rPr lang="en-US" sz="3200"/>
              <a:t>used scratch paper (i.e., after students have written on it)</a:t>
            </a:r>
          </a:p>
          <a:p>
            <a:pPr lvl="1"/>
            <a:r>
              <a:rPr lang="en-US" sz="3200"/>
              <a:t>test &amp; answer booklets (for PBT)</a:t>
            </a:r>
          </a:p>
          <a:p>
            <a:pPr lvl="1"/>
            <a:endParaRPr lang="en-US" sz="3200"/>
          </a:p>
          <a:p>
            <a:endParaRPr lang="en-US"/>
          </a:p>
        </p:txBody>
      </p:sp>
      <p:sp>
        <p:nvSpPr>
          <p:cNvPr id="4" name="Slide Number Placeholder 3">
            <a:extLst>
              <a:ext uri="{FF2B5EF4-FFF2-40B4-BE49-F238E27FC236}">
                <a16:creationId xmlns:a16="http://schemas.microsoft.com/office/drawing/2014/main" id="{A4B34085-E117-4F62-BA0A-D5CBE2D42A6C}"/>
              </a:ext>
            </a:extLst>
          </p:cNvPr>
          <p:cNvSpPr>
            <a:spLocks noGrp="1"/>
          </p:cNvSpPr>
          <p:nvPr>
            <p:ph type="sldNum" sz="quarter" idx="12"/>
          </p:nvPr>
        </p:nvSpPr>
        <p:spPr/>
        <p:txBody>
          <a:bodyPr/>
          <a:lstStyle/>
          <a:p>
            <a:fld id="{D0E3412F-6B7A-41B5-A4C8-E6A30A4D26B3}" type="slidenum">
              <a:rPr lang="en-US" smtClean="0"/>
              <a:t>12</a:t>
            </a:fld>
            <a:endParaRPr lang="en-US"/>
          </a:p>
        </p:txBody>
      </p:sp>
    </p:spTree>
    <p:extLst>
      <p:ext uri="{BB962C8B-B14F-4D97-AF65-F5344CB8AC3E}">
        <p14:creationId xmlns:p14="http://schemas.microsoft.com/office/powerpoint/2010/main" val="1563605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03908-1548-A28C-9F98-8CDC479A23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90E275-F6F6-680F-B3B6-5DFB68065B7F}"/>
              </a:ext>
            </a:extLst>
          </p:cNvPr>
          <p:cNvSpPr>
            <a:spLocks noGrp="1"/>
          </p:cNvSpPr>
          <p:nvPr>
            <p:ph type="title"/>
          </p:nvPr>
        </p:nvSpPr>
        <p:spPr/>
        <p:txBody>
          <a:bodyPr/>
          <a:lstStyle/>
          <a:p>
            <a:r>
              <a:rPr lang="en-US" dirty="0"/>
              <a:t>Sample Student Login</a:t>
            </a:r>
          </a:p>
        </p:txBody>
      </p:sp>
      <p:sp>
        <p:nvSpPr>
          <p:cNvPr id="4" name="Slide Number Placeholder 3">
            <a:extLst>
              <a:ext uri="{FF2B5EF4-FFF2-40B4-BE49-F238E27FC236}">
                <a16:creationId xmlns:a16="http://schemas.microsoft.com/office/drawing/2014/main" id="{5FBAED75-382B-1E2D-E9AD-521D1FFFCDB6}"/>
              </a:ext>
            </a:extLst>
          </p:cNvPr>
          <p:cNvSpPr>
            <a:spLocks noGrp="1"/>
          </p:cNvSpPr>
          <p:nvPr>
            <p:ph type="sldNum" sz="quarter" idx="12"/>
          </p:nvPr>
        </p:nvSpPr>
        <p:spPr/>
        <p:txBody>
          <a:bodyPr/>
          <a:lstStyle/>
          <a:p>
            <a:fld id="{D0E3412F-6B7A-41B5-A4C8-E6A30A4D26B3}" type="slidenum">
              <a:rPr lang="en-US" smtClean="0"/>
              <a:t>13</a:t>
            </a:fld>
            <a:endParaRPr lang="en-US"/>
          </a:p>
        </p:txBody>
      </p:sp>
      <p:pic>
        <p:nvPicPr>
          <p:cNvPr id="5" name="Picture 4" descr="Sample Student Login">
            <a:extLst>
              <a:ext uri="{FF2B5EF4-FFF2-40B4-BE49-F238E27FC236}">
                <a16:creationId xmlns:a16="http://schemas.microsoft.com/office/drawing/2014/main" id="{DB97BB05-53F8-E91E-8511-03D6F372D6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4049" y="1842135"/>
            <a:ext cx="6756904" cy="4362768"/>
          </a:xfrm>
          <a:prstGeom prst="rect">
            <a:avLst/>
          </a:prstGeom>
        </p:spPr>
      </p:pic>
    </p:spTree>
    <p:extLst>
      <p:ext uri="{BB962C8B-B14F-4D97-AF65-F5344CB8AC3E}">
        <p14:creationId xmlns:p14="http://schemas.microsoft.com/office/powerpoint/2010/main" val="949728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95750-4862-2A6F-9F3B-93A58C91C6E9}"/>
            </a:ext>
          </a:extLst>
        </p:cNvPr>
        <p:cNvGrpSpPr/>
        <p:nvPr/>
      </p:nvGrpSpPr>
      <p:grpSpPr>
        <a:xfrm>
          <a:off x="0" y="0"/>
          <a:ext cx="0" cy="0"/>
          <a:chOff x="0" y="0"/>
          <a:chExt cx="0" cy="0"/>
        </a:xfrm>
      </p:grpSpPr>
      <p:pic>
        <p:nvPicPr>
          <p:cNvPr id="10" name="Picture 9" descr="Sample Summary Page">
            <a:extLst>
              <a:ext uri="{FF2B5EF4-FFF2-40B4-BE49-F238E27FC236}">
                <a16:creationId xmlns:a16="http://schemas.microsoft.com/office/drawing/2014/main" id="{CF6B0691-EDBA-0484-A282-7D5626161C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3024" y="1528416"/>
            <a:ext cx="9505949" cy="4827933"/>
          </a:xfrm>
          <a:prstGeom prst="rect">
            <a:avLst/>
          </a:prstGeom>
        </p:spPr>
      </p:pic>
      <p:sp>
        <p:nvSpPr>
          <p:cNvPr id="2" name="Title 1">
            <a:extLst>
              <a:ext uri="{FF2B5EF4-FFF2-40B4-BE49-F238E27FC236}">
                <a16:creationId xmlns:a16="http://schemas.microsoft.com/office/drawing/2014/main" id="{856A9F8D-2D5F-2F3D-28E9-F25662225765}"/>
              </a:ext>
            </a:extLst>
          </p:cNvPr>
          <p:cNvSpPr>
            <a:spLocks noGrp="1"/>
          </p:cNvSpPr>
          <p:nvPr>
            <p:ph type="title"/>
          </p:nvPr>
        </p:nvSpPr>
        <p:spPr>
          <a:xfrm>
            <a:off x="838200" y="157584"/>
            <a:ext cx="10515600" cy="1325563"/>
          </a:xfrm>
        </p:spPr>
        <p:txBody>
          <a:bodyPr/>
          <a:lstStyle/>
          <a:p>
            <a:r>
              <a:rPr lang="en-US" dirty="0"/>
              <a:t>Sample Summary Page</a:t>
            </a:r>
          </a:p>
        </p:txBody>
      </p:sp>
      <p:sp>
        <p:nvSpPr>
          <p:cNvPr id="4" name="Slide Number Placeholder 3">
            <a:extLst>
              <a:ext uri="{FF2B5EF4-FFF2-40B4-BE49-F238E27FC236}">
                <a16:creationId xmlns:a16="http://schemas.microsoft.com/office/drawing/2014/main" id="{52B0B1C9-1376-FF45-6CCE-6B25E4D5DE03}"/>
              </a:ext>
            </a:extLst>
          </p:cNvPr>
          <p:cNvSpPr>
            <a:spLocks noGrp="1"/>
          </p:cNvSpPr>
          <p:nvPr>
            <p:ph type="sldNum" sz="quarter" idx="12"/>
          </p:nvPr>
        </p:nvSpPr>
        <p:spPr/>
        <p:txBody>
          <a:bodyPr/>
          <a:lstStyle/>
          <a:p>
            <a:fld id="{D0E3412F-6B7A-41B5-A4C8-E6A30A4D26B3}" type="slidenum">
              <a:rPr lang="en-US" smtClean="0"/>
              <a:t>14</a:t>
            </a:fld>
            <a:endParaRPr lang="en-US"/>
          </a:p>
        </p:txBody>
      </p:sp>
      <p:sp>
        <p:nvSpPr>
          <p:cNvPr id="5" name="Rectangle 4" descr="Screenshot of sample summary page">
            <a:extLst>
              <a:ext uri="{FF2B5EF4-FFF2-40B4-BE49-F238E27FC236}">
                <a16:creationId xmlns:a16="http://schemas.microsoft.com/office/drawing/2014/main" id="{0FF188EA-3865-8798-A2FF-B0FE473BDDAE}"/>
              </a:ext>
            </a:extLst>
          </p:cNvPr>
          <p:cNvSpPr/>
          <p:nvPr/>
        </p:nvSpPr>
        <p:spPr>
          <a:xfrm>
            <a:off x="4524375" y="3161207"/>
            <a:ext cx="4086225" cy="74295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descr="Screenshot of sample summary page">
            <a:extLst>
              <a:ext uri="{FF2B5EF4-FFF2-40B4-BE49-F238E27FC236}">
                <a16:creationId xmlns:a16="http://schemas.microsoft.com/office/drawing/2014/main" id="{40517EC5-2C12-1ED1-2360-BCD6AD110467}"/>
              </a:ext>
            </a:extLst>
          </p:cNvPr>
          <p:cNvSpPr/>
          <p:nvPr/>
        </p:nvSpPr>
        <p:spPr>
          <a:xfrm>
            <a:off x="9170534" y="4202982"/>
            <a:ext cx="1457325" cy="2108099"/>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descr="Screenshot of sample summary page">
            <a:extLst>
              <a:ext uri="{FF2B5EF4-FFF2-40B4-BE49-F238E27FC236}">
                <a16:creationId xmlns:a16="http://schemas.microsoft.com/office/drawing/2014/main" id="{DBFB8F56-CE84-A53E-23DF-984DC1EDB88F}"/>
              </a:ext>
            </a:extLst>
          </p:cNvPr>
          <p:cNvSpPr/>
          <p:nvPr/>
        </p:nvSpPr>
        <p:spPr>
          <a:xfrm flipH="1">
            <a:off x="5838826" y="4228798"/>
            <a:ext cx="3028950" cy="535499"/>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llout: Line 8">
            <a:extLst>
              <a:ext uri="{FF2B5EF4-FFF2-40B4-BE49-F238E27FC236}">
                <a16:creationId xmlns:a16="http://schemas.microsoft.com/office/drawing/2014/main" id="{18D8455C-6635-156B-3B7B-A4994BEA9066}"/>
              </a:ext>
            </a:extLst>
          </p:cNvPr>
          <p:cNvSpPr/>
          <p:nvPr/>
        </p:nvSpPr>
        <p:spPr>
          <a:xfrm>
            <a:off x="8658225" y="1530410"/>
            <a:ext cx="2190750" cy="1325562"/>
          </a:xfrm>
          <a:prstGeom prst="borderCallout1">
            <a:avLst>
              <a:gd name="adj1" fmla="val 18750"/>
              <a:gd name="adj2" fmla="val -8333"/>
              <a:gd name="adj3" fmla="val 112500"/>
              <a:gd name="adj4" fmla="val -2566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Test administrators will write the session access code on the board.</a:t>
            </a:r>
          </a:p>
        </p:txBody>
      </p:sp>
      <p:sp>
        <p:nvSpPr>
          <p:cNvPr id="11" name="Callout: Line 10" descr="Screenshot of sample summary page">
            <a:extLst>
              <a:ext uri="{FF2B5EF4-FFF2-40B4-BE49-F238E27FC236}">
                <a16:creationId xmlns:a16="http://schemas.microsoft.com/office/drawing/2014/main" id="{37551D02-8237-CA7F-0664-D0517EB4BD15}"/>
              </a:ext>
            </a:extLst>
          </p:cNvPr>
          <p:cNvSpPr/>
          <p:nvPr/>
        </p:nvSpPr>
        <p:spPr>
          <a:xfrm>
            <a:off x="5442858" y="5127027"/>
            <a:ext cx="2514600" cy="1051592"/>
          </a:xfrm>
          <a:prstGeom prst="borderCallout1">
            <a:avLst>
              <a:gd name="adj1" fmla="val 8345"/>
              <a:gd name="adj2" fmla="val 104329"/>
              <a:gd name="adj3" fmla="val 19752"/>
              <a:gd name="adj4" fmla="val 14575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Check that accommodations are correct before testing.</a:t>
            </a:r>
          </a:p>
        </p:txBody>
      </p:sp>
    </p:spTree>
    <p:extLst>
      <p:ext uri="{BB962C8B-B14F-4D97-AF65-F5344CB8AC3E}">
        <p14:creationId xmlns:p14="http://schemas.microsoft.com/office/powerpoint/2010/main" val="254178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25914-D496-474C-B089-C86ACA2B8AA9}"/>
              </a:ext>
            </a:extLst>
          </p:cNvPr>
          <p:cNvSpPr>
            <a:spLocks noGrp="1"/>
          </p:cNvSpPr>
          <p:nvPr>
            <p:ph type="title"/>
          </p:nvPr>
        </p:nvSpPr>
        <p:spPr>
          <a:xfrm>
            <a:off x="696686" y="173537"/>
            <a:ext cx="10981508" cy="1333046"/>
          </a:xfrm>
        </p:spPr>
        <p:txBody>
          <a:bodyPr>
            <a:normAutofit/>
          </a:bodyPr>
          <a:lstStyle/>
          <a:p>
            <a:r>
              <a:rPr lang="en-US"/>
              <a:t>Test content is confidential. The following things are prohibited:</a:t>
            </a:r>
          </a:p>
        </p:txBody>
      </p:sp>
      <p:sp>
        <p:nvSpPr>
          <p:cNvPr id="3" name="Content Placeholder 2">
            <a:extLst>
              <a:ext uri="{FF2B5EF4-FFF2-40B4-BE49-F238E27FC236}">
                <a16:creationId xmlns:a16="http://schemas.microsoft.com/office/drawing/2014/main" id="{D2176943-926C-4510-9083-DA7ADA9FB04F}"/>
              </a:ext>
            </a:extLst>
          </p:cNvPr>
          <p:cNvSpPr>
            <a:spLocks noGrp="1"/>
          </p:cNvSpPr>
          <p:nvPr>
            <p:ph idx="1"/>
          </p:nvPr>
        </p:nvSpPr>
        <p:spPr>
          <a:xfrm>
            <a:off x="696686" y="1593669"/>
            <a:ext cx="11216640" cy="5024845"/>
          </a:xfrm>
        </p:spPr>
        <p:txBody>
          <a:bodyPr>
            <a:normAutofit lnSpcReduction="10000"/>
          </a:bodyPr>
          <a:lstStyle/>
          <a:p>
            <a:r>
              <a:rPr lang="en-US" sz="3200"/>
              <a:t>Viewing test content (on screens or in booklets)</a:t>
            </a:r>
          </a:p>
          <a:p>
            <a:r>
              <a:rPr lang="en-US" sz="3200"/>
              <a:t>Duplicating or reproducing test content</a:t>
            </a:r>
          </a:p>
          <a:p>
            <a:pPr lvl="1"/>
            <a:r>
              <a:rPr lang="en-US" sz="2800"/>
              <a:t>School personnel may not copy questions by hand or photograph them.</a:t>
            </a:r>
          </a:p>
          <a:p>
            <a:pPr lvl="2"/>
            <a:r>
              <a:rPr lang="en-US" sz="2400"/>
              <a:t>Technology staff may not photograph computer screens even when troubleshooting a problem.</a:t>
            </a:r>
          </a:p>
          <a:p>
            <a:r>
              <a:rPr lang="en-US" sz="3200"/>
              <a:t>Discussing test content with anyone before, during, or after testing</a:t>
            </a:r>
          </a:p>
          <a:p>
            <a:pPr lvl="1"/>
            <a:r>
              <a:rPr lang="en-US" sz="2800"/>
              <a:t>School personnel may not discuss test content with each other.</a:t>
            </a:r>
          </a:p>
          <a:p>
            <a:pPr lvl="1"/>
            <a:r>
              <a:rPr lang="en-US" sz="2800"/>
              <a:t>Teachers may not review unreleased MCAS questions with students. </a:t>
            </a:r>
          </a:p>
          <a:p>
            <a:pPr lvl="2"/>
            <a:r>
              <a:rPr lang="en-US" sz="2400"/>
              <a:t>(e.g., “Were there any questions that you had on Session 1 that you want me to go over?”)</a:t>
            </a:r>
          </a:p>
          <a:p>
            <a:pPr lvl="1"/>
            <a:r>
              <a:rPr lang="en-US" sz="2800"/>
              <a:t>Exception: students reporting a concern about a test question</a:t>
            </a:r>
          </a:p>
          <a:p>
            <a:pPr lvl="2"/>
            <a:endParaRPr lang="en-US" sz="2400"/>
          </a:p>
          <a:p>
            <a:endParaRPr lang="en-US"/>
          </a:p>
        </p:txBody>
      </p:sp>
      <p:sp>
        <p:nvSpPr>
          <p:cNvPr id="4" name="Slide Number Placeholder 3">
            <a:extLst>
              <a:ext uri="{FF2B5EF4-FFF2-40B4-BE49-F238E27FC236}">
                <a16:creationId xmlns:a16="http://schemas.microsoft.com/office/drawing/2014/main" id="{C1121DE2-FD8B-489B-B461-9BEDCD096FDE}"/>
              </a:ext>
            </a:extLst>
          </p:cNvPr>
          <p:cNvSpPr>
            <a:spLocks noGrp="1"/>
          </p:cNvSpPr>
          <p:nvPr>
            <p:ph type="sldNum" sz="quarter" idx="12"/>
          </p:nvPr>
        </p:nvSpPr>
        <p:spPr/>
        <p:txBody>
          <a:bodyPr/>
          <a:lstStyle/>
          <a:p>
            <a:fld id="{D0E3412F-6B7A-41B5-A4C8-E6A30A4D26B3}" type="slidenum">
              <a:rPr lang="en-US" smtClean="0"/>
              <a:t>15</a:t>
            </a:fld>
            <a:endParaRPr lang="en-US"/>
          </a:p>
        </p:txBody>
      </p:sp>
    </p:spTree>
    <p:extLst>
      <p:ext uri="{BB962C8B-B14F-4D97-AF65-F5344CB8AC3E}">
        <p14:creationId xmlns:p14="http://schemas.microsoft.com/office/powerpoint/2010/main" val="1695267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B568-9226-44A9-8772-71F8F536658F}"/>
              </a:ext>
            </a:extLst>
          </p:cNvPr>
          <p:cNvSpPr>
            <a:spLocks noGrp="1"/>
          </p:cNvSpPr>
          <p:nvPr>
            <p:ph type="title"/>
          </p:nvPr>
        </p:nvSpPr>
        <p:spPr/>
        <p:txBody>
          <a:bodyPr>
            <a:normAutofit/>
          </a:bodyPr>
          <a:lstStyle/>
          <a:p>
            <a:r>
              <a:rPr lang="en-US"/>
              <a:t>If a Student Reports a Concern About a Test Question</a:t>
            </a:r>
          </a:p>
        </p:txBody>
      </p:sp>
      <p:sp>
        <p:nvSpPr>
          <p:cNvPr id="3" name="Content Placeholder 2">
            <a:extLst>
              <a:ext uri="{FF2B5EF4-FFF2-40B4-BE49-F238E27FC236}">
                <a16:creationId xmlns:a16="http://schemas.microsoft.com/office/drawing/2014/main" id="{C2E6622A-B32A-483A-98C3-554A3E24196F}"/>
              </a:ext>
            </a:extLst>
          </p:cNvPr>
          <p:cNvSpPr>
            <a:spLocks noGrp="1"/>
          </p:cNvSpPr>
          <p:nvPr>
            <p:ph idx="1"/>
          </p:nvPr>
        </p:nvSpPr>
        <p:spPr>
          <a:xfrm>
            <a:off x="838200" y="2047461"/>
            <a:ext cx="10515600" cy="4129501"/>
          </a:xfrm>
        </p:spPr>
        <p:txBody>
          <a:bodyPr>
            <a:normAutofit/>
          </a:bodyPr>
          <a:lstStyle/>
          <a:p>
            <a:r>
              <a:rPr lang="en-US"/>
              <a:t>If any students report that they have a concern with a test question (i.e., the student thinks there is a problem with the question, or the student is uncomfortable with the content of the question for a non-academic reason)</a:t>
            </a:r>
          </a:p>
          <a:p>
            <a:pPr lvl="1"/>
            <a:r>
              <a:rPr lang="en-US"/>
              <a:t>Note the form number and question number and inform the principal, who will contact DESE for guidance.</a:t>
            </a:r>
          </a:p>
          <a:p>
            <a:pPr lvl="1"/>
            <a:r>
              <a:rPr lang="en-US">
                <a:ea typeface="+mn-lt"/>
                <a:cs typeface="+mn-lt"/>
              </a:rPr>
              <a:t>Do not reproduce the question itself or the answer choices.</a:t>
            </a:r>
          </a:p>
          <a:p>
            <a:pPr lvl="1"/>
            <a:r>
              <a:rPr lang="en-US">
                <a:ea typeface="+mn-lt"/>
                <a:cs typeface="+mn-lt"/>
              </a:rPr>
              <a:t>Refrain from discussing the question except as needed to report the issue.</a:t>
            </a:r>
            <a:endParaRPr lang="en-US"/>
          </a:p>
          <a:p>
            <a:pPr lvl="1"/>
            <a:r>
              <a:rPr lang="en-US"/>
              <a:t>See also page 23 of the CBT TAM.</a:t>
            </a:r>
          </a:p>
          <a:p>
            <a:endParaRPr lang="en-US"/>
          </a:p>
        </p:txBody>
      </p:sp>
      <p:sp>
        <p:nvSpPr>
          <p:cNvPr id="4" name="Slide Number Placeholder 3">
            <a:extLst>
              <a:ext uri="{FF2B5EF4-FFF2-40B4-BE49-F238E27FC236}">
                <a16:creationId xmlns:a16="http://schemas.microsoft.com/office/drawing/2014/main" id="{B0EE7654-281E-451A-B59C-17471AAB9B18}"/>
              </a:ext>
            </a:extLst>
          </p:cNvPr>
          <p:cNvSpPr>
            <a:spLocks noGrp="1"/>
          </p:cNvSpPr>
          <p:nvPr>
            <p:ph type="sldNum" sz="quarter" idx="12"/>
          </p:nvPr>
        </p:nvSpPr>
        <p:spPr/>
        <p:txBody>
          <a:bodyPr/>
          <a:lstStyle/>
          <a:p>
            <a:fld id="{D0E3412F-6B7A-41B5-A4C8-E6A30A4D26B3}" type="slidenum">
              <a:rPr lang="en-US" smtClean="0"/>
              <a:t>16</a:t>
            </a:fld>
            <a:endParaRPr lang="en-US"/>
          </a:p>
        </p:txBody>
      </p:sp>
    </p:spTree>
    <p:extLst>
      <p:ext uri="{BB962C8B-B14F-4D97-AF65-F5344CB8AC3E}">
        <p14:creationId xmlns:p14="http://schemas.microsoft.com/office/powerpoint/2010/main" val="3818220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8A21F-CCC5-4238-A056-CCABC0E165E0}"/>
              </a:ext>
            </a:extLst>
          </p:cNvPr>
          <p:cNvSpPr>
            <a:spLocks noGrp="1"/>
          </p:cNvSpPr>
          <p:nvPr>
            <p:ph type="title"/>
          </p:nvPr>
        </p:nvSpPr>
        <p:spPr/>
        <p:txBody>
          <a:bodyPr>
            <a:normAutofit/>
          </a:bodyPr>
          <a:lstStyle/>
          <a:p>
            <a:r>
              <a:rPr lang="en-US" sz="3900"/>
              <a:t>Exceptions to Prohibition of Test Administrators Viewing MCAS Content</a:t>
            </a:r>
          </a:p>
        </p:txBody>
      </p:sp>
      <p:sp>
        <p:nvSpPr>
          <p:cNvPr id="3" name="Content Placeholder 2">
            <a:extLst>
              <a:ext uri="{FF2B5EF4-FFF2-40B4-BE49-F238E27FC236}">
                <a16:creationId xmlns:a16="http://schemas.microsoft.com/office/drawing/2014/main" id="{8569EAF3-E255-4AB1-BA46-9E5245FEB22E}"/>
              </a:ext>
            </a:extLst>
          </p:cNvPr>
          <p:cNvSpPr>
            <a:spLocks noGrp="1"/>
          </p:cNvSpPr>
          <p:nvPr>
            <p:ph idx="1"/>
          </p:nvPr>
        </p:nvSpPr>
        <p:spPr/>
        <p:txBody>
          <a:bodyPr>
            <a:normAutofit fontScale="92500"/>
          </a:bodyPr>
          <a:lstStyle/>
          <a:p>
            <a:r>
              <a:rPr lang="en-US" sz="3200"/>
              <a:t>Administering certain accommodations (Nondisclosure Acknowledgment form required)</a:t>
            </a:r>
          </a:p>
          <a:p>
            <a:pPr lvl="1"/>
            <a:r>
              <a:rPr lang="en-US" sz="2400">
                <a:cs typeface="Calibri"/>
              </a:rPr>
              <a:t>Accommodations A2, A3.1, A3.2, A3.3, A5, A6.1, A8, A10.1, A10.2, A11, A12, A13, A14, A15</a:t>
            </a:r>
          </a:p>
          <a:p>
            <a:pPr lvl="1"/>
            <a:r>
              <a:rPr lang="en-US" sz="2400">
                <a:cs typeface="Calibri"/>
              </a:rPr>
              <a:t>Special access accommodations SA1.2, SA2, SA3.1, SA3.2, SA6</a:t>
            </a:r>
          </a:p>
          <a:p>
            <a:pPr lvl="1"/>
            <a:r>
              <a:rPr lang="en-US" sz="2400">
                <a:cs typeface="Calibri"/>
              </a:rPr>
              <a:t>English learner accommodations EL3.2, EL4.1, EL4.2</a:t>
            </a:r>
            <a:endParaRPr lang="en-US"/>
          </a:p>
          <a:p>
            <a:r>
              <a:rPr lang="en-US" sz="3200"/>
              <a:t>Reading a word or phrase aloud on the </a:t>
            </a:r>
            <a:r>
              <a:rPr lang="en-US" sz="3200" b="1"/>
              <a:t>Biology or Introductory Physics test </a:t>
            </a:r>
            <a:r>
              <a:rPr lang="en-US" sz="3200"/>
              <a:t>– Universal Accessibility Feature 11 (UF11)</a:t>
            </a:r>
          </a:p>
          <a:p>
            <a:pPr lvl="1"/>
            <a:r>
              <a:rPr lang="en-US"/>
              <a:t>See page 83 of the PAM for the description of UF11.</a:t>
            </a:r>
          </a:p>
          <a:p>
            <a:r>
              <a:rPr lang="en-US" sz="3200"/>
              <a:t>Assisting a student with the computer interface during testing</a:t>
            </a:r>
          </a:p>
          <a:p>
            <a:pPr marL="0" indent="0">
              <a:buNone/>
            </a:pPr>
            <a:endParaRPr lang="en-US"/>
          </a:p>
        </p:txBody>
      </p:sp>
      <p:sp>
        <p:nvSpPr>
          <p:cNvPr id="4" name="Slide Number Placeholder 3">
            <a:extLst>
              <a:ext uri="{FF2B5EF4-FFF2-40B4-BE49-F238E27FC236}">
                <a16:creationId xmlns:a16="http://schemas.microsoft.com/office/drawing/2014/main" id="{27C632EA-4658-400F-88C2-F5A70CB5D932}"/>
              </a:ext>
            </a:extLst>
          </p:cNvPr>
          <p:cNvSpPr>
            <a:spLocks noGrp="1"/>
          </p:cNvSpPr>
          <p:nvPr>
            <p:ph type="sldNum" sz="quarter" idx="12"/>
          </p:nvPr>
        </p:nvSpPr>
        <p:spPr/>
        <p:txBody>
          <a:bodyPr/>
          <a:lstStyle/>
          <a:p>
            <a:fld id="{D0E3412F-6B7A-41B5-A4C8-E6A30A4D26B3}" type="slidenum">
              <a:rPr lang="en-US" smtClean="0"/>
              <a:t>17</a:t>
            </a:fld>
            <a:endParaRPr lang="en-US"/>
          </a:p>
        </p:txBody>
      </p:sp>
    </p:spTree>
    <p:extLst>
      <p:ext uri="{BB962C8B-B14F-4D97-AF65-F5344CB8AC3E}">
        <p14:creationId xmlns:p14="http://schemas.microsoft.com/office/powerpoint/2010/main" val="324540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AD2D8-D43C-42C0-B5AD-DCAEA48DE173}"/>
              </a:ext>
            </a:extLst>
          </p:cNvPr>
          <p:cNvSpPr>
            <a:spLocks noGrp="1"/>
          </p:cNvSpPr>
          <p:nvPr>
            <p:ph type="title"/>
          </p:nvPr>
        </p:nvSpPr>
        <p:spPr/>
        <p:txBody>
          <a:bodyPr/>
          <a:lstStyle/>
          <a:p>
            <a:r>
              <a:rPr lang="en-US"/>
              <a:t>Storage of Secure Materials </a:t>
            </a:r>
          </a:p>
        </p:txBody>
      </p:sp>
      <p:sp>
        <p:nvSpPr>
          <p:cNvPr id="3" name="Content Placeholder 2">
            <a:extLst>
              <a:ext uri="{FF2B5EF4-FFF2-40B4-BE49-F238E27FC236}">
                <a16:creationId xmlns:a16="http://schemas.microsoft.com/office/drawing/2014/main" id="{FB353A8B-F8C9-490F-9672-93CF7964B9E7}"/>
              </a:ext>
            </a:extLst>
          </p:cNvPr>
          <p:cNvSpPr>
            <a:spLocks noGrp="1"/>
          </p:cNvSpPr>
          <p:nvPr>
            <p:ph idx="1"/>
          </p:nvPr>
        </p:nvSpPr>
        <p:spPr/>
        <p:txBody>
          <a:bodyPr>
            <a:normAutofit lnSpcReduction="10000"/>
          </a:bodyPr>
          <a:lstStyle/>
          <a:p>
            <a:r>
              <a:rPr lang="en-US" sz="3200"/>
              <a:t>Secure materials (student logins, used scratch paper, PBT booklets) must be stored in a secure central location when tests are not being administered.</a:t>
            </a:r>
          </a:p>
          <a:p>
            <a:pPr lvl="1"/>
            <a:r>
              <a:rPr lang="en-US" sz="2800"/>
              <a:t>Secure materials cannot be stored in classrooms, even if classrooms are locked.</a:t>
            </a:r>
          </a:p>
          <a:p>
            <a:pPr lvl="1"/>
            <a:r>
              <a:rPr lang="en-US" sz="2800"/>
              <a:t>Access to the storage area must be restricted.</a:t>
            </a:r>
          </a:p>
          <a:p>
            <a:r>
              <a:rPr lang="en-US" sz="3200"/>
              <a:t>After each test session is completed, secure materials must be returned to the test coordinator.</a:t>
            </a:r>
          </a:p>
          <a:p>
            <a:r>
              <a:rPr lang="en-US" sz="3200"/>
              <a:t>Secure materials may not be left unattended when not in the central secure storage location.</a:t>
            </a:r>
          </a:p>
          <a:p>
            <a:endParaRPr lang="en-US"/>
          </a:p>
        </p:txBody>
      </p:sp>
      <p:sp>
        <p:nvSpPr>
          <p:cNvPr id="4" name="Slide Number Placeholder 3">
            <a:extLst>
              <a:ext uri="{FF2B5EF4-FFF2-40B4-BE49-F238E27FC236}">
                <a16:creationId xmlns:a16="http://schemas.microsoft.com/office/drawing/2014/main" id="{38A7E644-8434-4DD4-919F-5900006A5946}"/>
              </a:ext>
            </a:extLst>
          </p:cNvPr>
          <p:cNvSpPr>
            <a:spLocks noGrp="1"/>
          </p:cNvSpPr>
          <p:nvPr>
            <p:ph type="sldNum" sz="quarter" idx="12"/>
          </p:nvPr>
        </p:nvSpPr>
        <p:spPr/>
        <p:txBody>
          <a:bodyPr/>
          <a:lstStyle/>
          <a:p>
            <a:fld id="{D0E3412F-6B7A-41B5-A4C8-E6A30A4D26B3}" type="slidenum">
              <a:rPr lang="en-US" smtClean="0"/>
              <a:t>18</a:t>
            </a:fld>
            <a:endParaRPr lang="en-US"/>
          </a:p>
        </p:txBody>
      </p:sp>
    </p:spTree>
    <p:extLst>
      <p:ext uri="{BB962C8B-B14F-4D97-AF65-F5344CB8AC3E}">
        <p14:creationId xmlns:p14="http://schemas.microsoft.com/office/powerpoint/2010/main" val="112500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72A1-2A12-4ED1-8BBC-735693954876}"/>
              </a:ext>
            </a:extLst>
          </p:cNvPr>
          <p:cNvSpPr>
            <a:spLocks noGrp="1"/>
          </p:cNvSpPr>
          <p:nvPr>
            <p:ph type="ctrTitle"/>
          </p:nvPr>
        </p:nvSpPr>
        <p:spPr/>
        <p:txBody>
          <a:bodyPr>
            <a:normAutofit/>
          </a:bodyPr>
          <a:lstStyle/>
          <a:p>
            <a:r>
              <a:rPr lang="en-US"/>
              <a:t>MCAS Test Administration Training Session</a:t>
            </a:r>
          </a:p>
        </p:txBody>
      </p:sp>
      <p:sp>
        <p:nvSpPr>
          <p:cNvPr id="3" name="Subtitle 2">
            <a:extLst>
              <a:ext uri="{FF2B5EF4-FFF2-40B4-BE49-F238E27FC236}">
                <a16:creationId xmlns:a16="http://schemas.microsoft.com/office/drawing/2014/main" id="{91ECCDB4-0321-4819-A4E4-97283104B1F8}"/>
              </a:ext>
            </a:extLst>
          </p:cNvPr>
          <p:cNvSpPr>
            <a:spLocks noGrp="1"/>
          </p:cNvSpPr>
          <p:nvPr>
            <p:ph type="subTitle" idx="1"/>
          </p:nvPr>
        </p:nvSpPr>
        <p:spPr/>
        <p:txBody>
          <a:bodyPr>
            <a:normAutofit lnSpcReduction="10000"/>
          </a:bodyPr>
          <a:lstStyle/>
          <a:p>
            <a:r>
              <a:rPr lang="en-US"/>
              <a:t>For Test Administrators, Technology Staff, and Other School Personnel</a:t>
            </a:r>
          </a:p>
          <a:p>
            <a:endParaRPr lang="en-US"/>
          </a:p>
          <a:p>
            <a:r>
              <a:rPr lang="en-US"/>
              <a:t>February 2025 Science Tests</a:t>
            </a:r>
          </a:p>
          <a:p>
            <a:r>
              <a:rPr lang="en-US"/>
              <a:t>Biology and Introductory Physics</a:t>
            </a:r>
          </a:p>
        </p:txBody>
      </p:sp>
    </p:spTree>
    <p:extLst>
      <p:ext uri="{BB962C8B-B14F-4D97-AF65-F5344CB8AC3E}">
        <p14:creationId xmlns:p14="http://schemas.microsoft.com/office/powerpoint/2010/main" val="1117580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E3151-3A84-421E-89B8-D9F05496B4C8}"/>
              </a:ext>
            </a:extLst>
          </p:cNvPr>
          <p:cNvSpPr>
            <a:spLocks noGrp="1"/>
          </p:cNvSpPr>
          <p:nvPr>
            <p:ph type="title"/>
          </p:nvPr>
        </p:nvSpPr>
        <p:spPr/>
        <p:txBody>
          <a:bodyPr/>
          <a:lstStyle/>
          <a:p>
            <a:r>
              <a:rPr lang="en-US" sz="4000"/>
              <a:t>Tracking Secure Materials</a:t>
            </a:r>
            <a:r>
              <a:rPr lang="en-US"/>
              <a:t>	</a:t>
            </a:r>
          </a:p>
        </p:txBody>
      </p:sp>
      <p:sp>
        <p:nvSpPr>
          <p:cNvPr id="3" name="Content Placeholder 2">
            <a:extLst>
              <a:ext uri="{FF2B5EF4-FFF2-40B4-BE49-F238E27FC236}">
                <a16:creationId xmlns:a16="http://schemas.microsoft.com/office/drawing/2014/main" id="{4333E27E-6F6A-4500-AF21-A97E66D10E0A}"/>
              </a:ext>
            </a:extLst>
          </p:cNvPr>
          <p:cNvSpPr>
            <a:spLocks noGrp="1"/>
          </p:cNvSpPr>
          <p:nvPr>
            <p:ph idx="1"/>
          </p:nvPr>
        </p:nvSpPr>
        <p:spPr>
          <a:xfrm>
            <a:off x="838200" y="1604194"/>
            <a:ext cx="11049000" cy="4752156"/>
          </a:xfrm>
        </p:spPr>
        <p:txBody>
          <a:bodyPr>
            <a:normAutofit/>
          </a:bodyPr>
          <a:lstStyle/>
          <a:p>
            <a:r>
              <a:rPr lang="en-US" sz="3200"/>
              <a:t>The chain of custody of secure materials during test administration must be maintained.</a:t>
            </a:r>
          </a:p>
          <a:p>
            <a:r>
              <a:rPr lang="en-US" sz="3200"/>
              <a:t>Internal tracking forms must be used whenever secure materials are removed from, or returned to, secure storage.</a:t>
            </a:r>
          </a:p>
          <a:p>
            <a:pPr lvl="1"/>
            <a:r>
              <a:rPr lang="en-US" sz="2800"/>
              <a:t>Test administrators and the test coordinator must independently count student logins (or booklets for PBT) and record the separate counts on the tracking form before signing it.</a:t>
            </a:r>
          </a:p>
          <a:p>
            <a:pPr lvl="2"/>
            <a:r>
              <a:rPr lang="en-US" sz="2400"/>
              <a:t>Sheets of scratch paper do not need to be counted; however, the return of used scratch paper must be indicated on tracking forms.</a:t>
            </a:r>
          </a:p>
          <a:p>
            <a:pPr lvl="1"/>
            <a:r>
              <a:rPr lang="en-US" sz="2800"/>
              <a:t>The appropriate box on tracking forms must be checked when student logins and used scratch paper are destroyed after testing.</a:t>
            </a:r>
          </a:p>
          <a:p>
            <a:endParaRPr lang="en-US"/>
          </a:p>
        </p:txBody>
      </p:sp>
      <p:sp>
        <p:nvSpPr>
          <p:cNvPr id="4" name="Slide Number Placeholder 3">
            <a:extLst>
              <a:ext uri="{FF2B5EF4-FFF2-40B4-BE49-F238E27FC236}">
                <a16:creationId xmlns:a16="http://schemas.microsoft.com/office/drawing/2014/main" id="{1636B3FC-D271-46AC-B581-D6DBA8C02015}"/>
              </a:ext>
            </a:extLst>
          </p:cNvPr>
          <p:cNvSpPr>
            <a:spLocks noGrp="1"/>
          </p:cNvSpPr>
          <p:nvPr>
            <p:ph type="sldNum" sz="quarter" idx="12"/>
          </p:nvPr>
        </p:nvSpPr>
        <p:spPr/>
        <p:txBody>
          <a:bodyPr/>
          <a:lstStyle/>
          <a:p>
            <a:fld id="{D0E3412F-6B7A-41B5-A4C8-E6A30A4D26B3}" type="slidenum">
              <a:rPr lang="en-US" smtClean="0"/>
              <a:t>19</a:t>
            </a:fld>
            <a:endParaRPr lang="en-US"/>
          </a:p>
        </p:txBody>
      </p:sp>
    </p:spTree>
    <p:extLst>
      <p:ext uri="{BB962C8B-B14F-4D97-AF65-F5344CB8AC3E}">
        <p14:creationId xmlns:p14="http://schemas.microsoft.com/office/powerpoint/2010/main" val="1826291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84E6A-58C3-4FFA-A8DB-C9773C95C01F}"/>
              </a:ext>
            </a:extLst>
          </p:cNvPr>
          <p:cNvSpPr>
            <a:spLocks noGrp="1"/>
          </p:cNvSpPr>
          <p:nvPr>
            <p:ph type="title"/>
          </p:nvPr>
        </p:nvSpPr>
        <p:spPr/>
        <p:txBody>
          <a:bodyPr/>
          <a:lstStyle/>
          <a:p>
            <a:r>
              <a:rPr lang="en-US"/>
              <a:t>Monitoring Students Outside the Testing Room</a:t>
            </a:r>
          </a:p>
        </p:txBody>
      </p:sp>
      <p:sp>
        <p:nvSpPr>
          <p:cNvPr id="3" name="Content Placeholder 2">
            <a:extLst>
              <a:ext uri="{FF2B5EF4-FFF2-40B4-BE49-F238E27FC236}">
                <a16:creationId xmlns:a16="http://schemas.microsoft.com/office/drawing/2014/main" id="{9E00AF77-997D-4541-938B-D8982EBF5915}"/>
              </a:ext>
            </a:extLst>
          </p:cNvPr>
          <p:cNvSpPr>
            <a:spLocks noGrp="1"/>
          </p:cNvSpPr>
          <p:nvPr>
            <p:ph idx="1"/>
          </p:nvPr>
        </p:nvSpPr>
        <p:spPr>
          <a:xfrm>
            <a:off x="838199" y="1825625"/>
            <a:ext cx="10757171" cy="4351338"/>
          </a:xfrm>
        </p:spPr>
        <p:txBody>
          <a:bodyPr/>
          <a:lstStyle/>
          <a:p>
            <a:r>
              <a:rPr lang="en-US"/>
              <a:t>Students must be supervised at all times when they are out of the testing room (e.g., going to the restroom, going to the nurse, going to a lunch break, moving to a test completion room).</a:t>
            </a:r>
          </a:p>
          <a:p>
            <a:r>
              <a:rPr lang="en-US">
                <a:solidFill>
                  <a:srgbClr val="FF0000"/>
                </a:solidFill>
              </a:rPr>
              <a:t>Describe the school’s plan for monitoring students out of the testing room</a:t>
            </a:r>
          </a:p>
          <a:p>
            <a:pPr lvl="1"/>
            <a:r>
              <a:rPr lang="en-US">
                <a:solidFill>
                  <a:srgbClr val="FF0000"/>
                </a:solidFill>
              </a:rPr>
              <a:t>Hallway monitors?</a:t>
            </a:r>
          </a:p>
          <a:p>
            <a:pPr lvl="1"/>
            <a:r>
              <a:rPr lang="en-US">
                <a:solidFill>
                  <a:srgbClr val="FF0000"/>
                </a:solidFill>
              </a:rPr>
              <a:t>Restroom monitors with a view of testing rooms?</a:t>
            </a:r>
          </a:p>
          <a:p>
            <a:pPr lvl="1"/>
            <a:r>
              <a:rPr lang="en-US">
                <a:solidFill>
                  <a:srgbClr val="FF0000"/>
                </a:solidFill>
              </a:rPr>
              <a:t>Call main office for escort?</a:t>
            </a:r>
          </a:p>
          <a:p>
            <a:pPr lvl="1"/>
            <a:r>
              <a:rPr lang="en-US">
                <a:solidFill>
                  <a:srgbClr val="FF0000"/>
                </a:solidFill>
              </a:rPr>
              <a:t>Second test administrator escorts student (if two test administrators are used)?</a:t>
            </a:r>
          </a:p>
        </p:txBody>
      </p:sp>
      <p:sp>
        <p:nvSpPr>
          <p:cNvPr id="4" name="Slide Number Placeholder 3">
            <a:extLst>
              <a:ext uri="{FF2B5EF4-FFF2-40B4-BE49-F238E27FC236}">
                <a16:creationId xmlns:a16="http://schemas.microsoft.com/office/drawing/2014/main" id="{0BA69276-776B-4D9A-BD92-B11DE76FE803}"/>
              </a:ext>
            </a:extLst>
          </p:cNvPr>
          <p:cNvSpPr>
            <a:spLocks noGrp="1"/>
          </p:cNvSpPr>
          <p:nvPr>
            <p:ph type="sldNum" sz="quarter" idx="12"/>
          </p:nvPr>
        </p:nvSpPr>
        <p:spPr/>
        <p:txBody>
          <a:bodyPr/>
          <a:lstStyle/>
          <a:p>
            <a:fld id="{D0E3412F-6B7A-41B5-A4C8-E6A30A4D26B3}" type="slidenum">
              <a:rPr lang="en-US" smtClean="0"/>
              <a:t>20</a:t>
            </a:fld>
            <a:endParaRPr lang="en-US"/>
          </a:p>
        </p:txBody>
      </p:sp>
    </p:spTree>
    <p:extLst>
      <p:ext uri="{BB962C8B-B14F-4D97-AF65-F5344CB8AC3E}">
        <p14:creationId xmlns:p14="http://schemas.microsoft.com/office/powerpoint/2010/main" val="4220863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6FC04-05C0-4262-AC0B-E622519A03D7}"/>
              </a:ext>
            </a:extLst>
          </p:cNvPr>
          <p:cNvSpPr>
            <a:spLocks noGrp="1"/>
          </p:cNvSpPr>
          <p:nvPr>
            <p:ph type="title"/>
          </p:nvPr>
        </p:nvSpPr>
        <p:spPr/>
        <p:txBody>
          <a:bodyPr/>
          <a:lstStyle/>
          <a:p>
            <a:r>
              <a:rPr lang="en-US"/>
              <a:t>A Secure Environment in the Testing Room</a:t>
            </a:r>
          </a:p>
        </p:txBody>
      </p:sp>
      <p:sp>
        <p:nvSpPr>
          <p:cNvPr id="3" name="Content Placeholder 2">
            <a:extLst>
              <a:ext uri="{FF2B5EF4-FFF2-40B4-BE49-F238E27FC236}">
                <a16:creationId xmlns:a16="http://schemas.microsoft.com/office/drawing/2014/main" id="{827B6BFA-3A88-4D21-B996-CBC2D5FCDCDF}"/>
              </a:ext>
            </a:extLst>
          </p:cNvPr>
          <p:cNvSpPr>
            <a:spLocks noGrp="1"/>
          </p:cNvSpPr>
          <p:nvPr>
            <p:ph idx="1"/>
          </p:nvPr>
        </p:nvSpPr>
        <p:spPr/>
        <p:txBody>
          <a:bodyPr>
            <a:normAutofit fontScale="92500" lnSpcReduction="20000"/>
          </a:bodyPr>
          <a:lstStyle/>
          <a:p>
            <a:r>
              <a:rPr lang="en-US"/>
              <a:t>Cover or remove prohibited classroom displays.</a:t>
            </a:r>
          </a:p>
          <a:p>
            <a:pPr lvl="1"/>
            <a:r>
              <a:rPr lang="en-US">
                <a:solidFill>
                  <a:srgbClr val="FF0000"/>
                </a:solidFill>
              </a:rPr>
              <a:t>Describe how and when this will be done in the school.</a:t>
            </a:r>
          </a:p>
          <a:p>
            <a:pPr lvl="1"/>
            <a:r>
              <a:rPr lang="en-US"/>
              <a:t>See page 24 in the CBT TAM for examples of what must be covered or removed.</a:t>
            </a:r>
          </a:p>
          <a:p>
            <a:r>
              <a:rPr lang="en-US"/>
              <a:t>Unauthorized persons may not enter testing rooms, including </a:t>
            </a:r>
            <a:endParaRPr lang="en-US">
              <a:cs typeface="Calibri"/>
            </a:endParaRPr>
          </a:p>
          <a:p>
            <a:pPr lvl="1"/>
            <a:r>
              <a:rPr lang="en-US"/>
              <a:t>parents</a:t>
            </a:r>
            <a:endParaRPr lang="en-US">
              <a:cs typeface="Calibri"/>
            </a:endParaRPr>
          </a:p>
          <a:p>
            <a:pPr lvl="1"/>
            <a:r>
              <a:rPr lang="en-US"/>
              <a:t>non-testing students</a:t>
            </a:r>
          </a:p>
          <a:p>
            <a:pPr lvl="1"/>
            <a:r>
              <a:rPr lang="en-US"/>
              <a:t>teachers not assigned to the room as test administrators</a:t>
            </a:r>
          </a:p>
          <a:p>
            <a:r>
              <a:rPr lang="en-US"/>
              <a:t>Testing rooms may be entered by</a:t>
            </a:r>
          </a:p>
          <a:p>
            <a:pPr lvl="1"/>
            <a:r>
              <a:rPr lang="en-US"/>
              <a:t>school administrators (including the test coordinator, even if they do not have a formal administrative role at the school)</a:t>
            </a:r>
          </a:p>
          <a:p>
            <a:pPr lvl="1"/>
            <a:r>
              <a:rPr lang="en-US"/>
              <a:t>district staff</a:t>
            </a:r>
          </a:p>
          <a:p>
            <a:pPr lvl="1"/>
            <a:r>
              <a:rPr lang="en-US"/>
              <a:t>DESE observers</a:t>
            </a:r>
          </a:p>
          <a:p>
            <a:pPr lvl="1"/>
            <a:r>
              <a:rPr lang="en-US"/>
              <a:t>technology staff (to troubleshoot technology problems)</a:t>
            </a:r>
          </a:p>
          <a:p>
            <a:pPr marL="0" indent="0">
              <a:buNone/>
            </a:pPr>
            <a:endParaRPr lang="en-US"/>
          </a:p>
        </p:txBody>
      </p:sp>
      <p:sp>
        <p:nvSpPr>
          <p:cNvPr id="4" name="Slide Number Placeholder 3">
            <a:extLst>
              <a:ext uri="{FF2B5EF4-FFF2-40B4-BE49-F238E27FC236}">
                <a16:creationId xmlns:a16="http://schemas.microsoft.com/office/drawing/2014/main" id="{CE6677E5-AF45-4029-BB69-E6BAB2404F85}"/>
              </a:ext>
            </a:extLst>
          </p:cNvPr>
          <p:cNvSpPr>
            <a:spLocks noGrp="1"/>
          </p:cNvSpPr>
          <p:nvPr>
            <p:ph type="sldNum" sz="quarter" idx="12"/>
          </p:nvPr>
        </p:nvSpPr>
        <p:spPr/>
        <p:txBody>
          <a:bodyPr/>
          <a:lstStyle/>
          <a:p>
            <a:fld id="{D0E3412F-6B7A-41B5-A4C8-E6A30A4D26B3}" type="slidenum">
              <a:rPr lang="en-US" smtClean="0"/>
              <a:t>21</a:t>
            </a:fld>
            <a:endParaRPr lang="en-US"/>
          </a:p>
        </p:txBody>
      </p:sp>
    </p:spTree>
    <p:extLst>
      <p:ext uri="{BB962C8B-B14F-4D97-AF65-F5344CB8AC3E}">
        <p14:creationId xmlns:p14="http://schemas.microsoft.com/office/powerpoint/2010/main" val="879040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A71A4-F774-4321-B896-7B7D86FB4D08}"/>
              </a:ext>
            </a:extLst>
          </p:cNvPr>
          <p:cNvSpPr>
            <a:spLocks noGrp="1"/>
          </p:cNvSpPr>
          <p:nvPr>
            <p:ph type="title"/>
          </p:nvPr>
        </p:nvSpPr>
        <p:spPr/>
        <p:txBody>
          <a:bodyPr/>
          <a:lstStyle/>
          <a:p>
            <a:r>
              <a:rPr lang="en-US"/>
              <a:t>A Secure Environment in the Testing Room (continued)</a:t>
            </a:r>
          </a:p>
        </p:txBody>
      </p:sp>
      <p:sp>
        <p:nvSpPr>
          <p:cNvPr id="3" name="Content Placeholder 2">
            <a:extLst>
              <a:ext uri="{FF2B5EF4-FFF2-40B4-BE49-F238E27FC236}">
                <a16:creationId xmlns:a16="http://schemas.microsoft.com/office/drawing/2014/main" id="{674AFBB1-DFB3-4642-9470-A8E84A3CB588}"/>
              </a:ext>
            </a:extLst>
          </p:cNvPr>
          <p:cNvSpPr>
            <a:spLocks noGrp="1"/>
          </p:cNvSpPr>
          <p:nvPr>
            <p:ph idx="1"/>
          </p:nvPr>
        </p:nvSpPr>
        <p:spPr>
          <a:xfrm>
            <a:off x="838199" y="1825625"/>
            <a:ext cx="10996749" cy="4667250"/>
          </a:xfrm>
        </p:spPr>
        <p:txBody>
          <a:bodyPr>
            <a:normAutofit/>
          </a:bodyPr>
          <a:lstStyle/>
          <a:p>
            <a:r>
              <a:rPr lang="en-US"/>
              <a:t>Students must not be able to view any screen (or booklet) but their own.</a:t>
            </a:r>
          </a:p>
          <a:p>
            <a:r>
              <a:rPr lang="en-US">
                <a:solidFill>
                  <a:srgbClr val="FF0000"/>
                </a:solidFill>
              </a:rPr>
              <a:t>Describe how rooms will be set up to ensure a secure testing environment, or whether test administrators will set up their own rooms</a:t>
            </a:r>
          </a:p>
          <a:p>
            <a:pPr lvl="1"/>
            <a:r>
              <a:rPr lang="en-US"/>
              <a:t>Set up rooms in advance, if needed, to test out different seating arrangements.</a:t>
            </a:r>
          </a:p>
          <a:p>
            <a:pPr lvl="1"/>
            <a:r>
              <a:rPr lang="en-US">
                <a:solidFill>
                  <a:srgbClr val="FF0000"/>
                </a:solidFill>
              </a:rPr>
              <a:t>If test administrators will set up their own rooms, who will walk around at the start of testing and check all the rooms?</a:t>
            </a:r>
          </a:p>
          <a:p>
            <a:pPr lvl="1"/>
            <a:r>
              <a:rPr lang="en-US">
                <a:solidFill>
                  <a:srgbClr val="FF0000"/>
                </a:solidFill>
              </a:rPr>
              <a:t>Will students be separated by enough space to support secure testing?</a:t>
            </a:r>
          </a:p>
          <a:p>
            <a:pPr lvl="1"/>
            <a:r>
              <a:rPr lang="en-US">
                <a:solidFill>
                  <a:srgbClr val="FF0000"/>
                </a:solidFill>
              </a:rPr>
              <a:t>Will physical barriers (e.g., partitions, privacy screens, carrels) be used?</a:t>
            </a:r>
          </a:p>
          <a:p>
            <a:pPr marL="914400" lvl="2" indent="0">
              <a:buNone/>
            </a:pPr>
            <a:endParaRPr lang="en-US"/>
          </a:p>
        </p:txBody>
      </p:sp>
      <p:sp>
        <p:nvSpPr>
          <p:cNvPr id="4" name="Slide Number Placeholder 3">
            <a:extLst>
              <a:ext uri="{FF2B5EF4-FFF2-40B4-BE49-F238E27FC236}">
                <a16:creationId xmlns:a16="http://schemas.microsoft.com/office/drawing/2014/main" id="{F789D029-3E6E-4807-9D33-0B395440145A}"/>
              </a:ext>
            </a:extLst>
          </p:cNvPr>
          <p:cNvSpPr>
            <a:spLocks noGrp="1"/>
          </p:cNvSpPr>
          <p:nvPr>
            <p:ph type="sldNum" sz="quarter" idx="12"/>
          </p:nvPr>
        </p:nvSpPr>
        <p:spPr/>
        <p:txBody>
          <a:bodyPr/>
          <a:lstStyle/>
          <a:p>
            <a:fld id="{D0E3412F-6B7A-41B5-A4C8-E6A30A4D26B3}" type="slidenum">
              <a:rPr lang="en-US" smtClean="0"/>
              <a:t>22</a:t>
            </a:fld>
            <a:endParaRPr lang="en-US"/>
          </a:p>
        </p:txBody>
      </p:sp>
    </p:spTree>
    <p:extLst>
      <p:ext uri="{BB962C8B-B14F-4D97-AF65-F5344CB8AC3E}">
        <p14:creationId xmlns:p14="http://schemas.microsoft.com/office/powerpoint/2010/main" val="2885511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Prohibited Materials</a:t>
            </a:r>
          </a:p>
        </p:txBody>
      </p:sp>
      <p:sp>
        <p:nvSpPr>
          <p:cNvPr id="3" name="Content Placeholder 2"/>
          <p:cNvSpPr>
            <a:spLocks noGrp="1"/>
          </p:cNvSpPr>
          <p:nvPr>
            <p:ph idx="1"/>
          </p:nvPr>
        </p:nvSpPr>
        <p:spPr/>
        <p:txBody>
          <a:bodyPr>
            <a:normAutofit fontScale="92500"/>
          </a:bodyPr>
          <a:lstStyle/>
          <a:p>
            <a:r>
              <a:rPr lang="en-US"/>
              <a:t>Make sure students understand that they are not allowed to have</a:t>
            </a:r>
          </a:p>
          <a:p>
            <a:pPr lvl="1"/>
            <a:r>
              <a:rPr lang="en-US"/>
              <a:t>cell phones and other electronic devices (e.g., smartwatches, ear buds)</a:t>
            </a:r>
          </a:p>
          <a:p>
            <a:pPr lvl="1"/>
            <a:r>
              <a:rPr lang="en-US"/>
              <a:t>notes or reference material such as additional reference sheets other than what they have been given (except for certain accommodations)</a:t>
            </a:r>
          </a:p>
          <a:p>
            <a:pPr lvl="1"/>
            <a:r>
              <a:rPr lang="en-US"/>
              <a:t>dictionaries </a:t>
            </a:r>
          </a:p>
          <a:p>
            <a:pPr lvl="1"/>
            <a:r>
              <a:rPr lang="en-US"/>
              <a:t>other instructional materials</a:t>
            </a:r>
          </a:p>
          <a:p>
            <a:r>
              <a:rPr lang="en-US"/>
              <a:t>A more comprehensive list can be found on pages 15</a:t>
            </a:r>
            <a:r>
              <a:rPr lang="en-US" b="0" i="0" u="none" strike="noStrike" baseline="0">
                <a:solidFill>
                  <a:srgbClr val="000000"/>
                </a:solidFill>
              </a:rPr>
              <a:t>–</a:t>
            </a:r>
            <a:r>
              <a:rPr lang="en-US"/>
              <a:t>16 of the CBT TAM.</a:t>
            </a:r>
          </a:p>
          <a:p>
            <a:r>
              <a:rPr lang="en-US"/>
              <a:t>A poster showing examples of prohibited materials is available at </a:t>
            </a:r>
            <a:r>
              <a:rPr lang="en-US">
                <a:hlinkClick r:id="rId2"/>
              </a:rPr>
              <a:t>www.doe.mass.edu/mcas/testadmin/biology-physics/forms</a:t>
            </a:r>
            <a:endParaRPr lang="en-US"/>
          </a:p>
          <a:p>
            <a:pPr lvl="1"/>
            <a:r>
              <a:rPr lang="en-US">
                <a:solidFill>
                  <a:srgbClr val="FF0000"/>
                </a:solidFill>
              </a:rPr>
              <a:t>Inform staff whether the school will be using this poster during testing (recommended).</a:t>
            </a:r>
          </a:p>
          <a:p>
            <a:endParaRPr lang="en-US"/>
          </a:p>
        </p:txBody>
      </p:sp>
      <p:sp>
        <p:nvSpPr>
          <p:cNvPr id="4" name="Slide Number Placeholder 3">
            <a:extLst>
              <a:ext uri="{FF2B5EF4-FFF2-40B4-BE49-F238E27FC236}">
                <a16:creationId xmlns:a16="http://schemas.microsoft.com/office/drawing/2014/main" id="{14580823-AFD4-49C9-8AC7-20D8490E6B18}"/>
              </a:ext>
            </a:extLst>
          </p:cNvPr>
          <p:cNvSpPr>
            <a:spLocks noGrp="1"/>
          </p:cNvSpPr>
          <p:nvPr>
            <p:ph type="sldNum" sz="quarter" idx="12"/>
          </p:nvPr>
        </p:nvSpPr>
        <p:spPr/>
        <p:txBody>
          <a:bodyPr/>
          <a:lstStyle/>
          <a:p>
            <a:fld id="{D0E3412F-6B7A-41B5-A4C8-E6A30A4D26B3}" type="slidenum">
              <a:rPr lang="en-US" smtClean="0"/>
              <a:t>23</a:t>
            </a:fld>
            <a:endParaRPr lang="en-US"/>
          </a:p>
        </p:txBody>
      </p:sp>
    </p:spTree>
    <p:extLst>
      <p:ext uri="{BB962C8B-B14F-4D97-AF65-F5344CB8AC3E}">
        <p14:creationId xmlns:p14="http://schemas.microsoft.com/office/powerpoint/2010/main" val="177943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D2FE-4186-4A79-9A18-1B5A6A98A99E}"/>
              </a:ext>
            </a:extLst>
          </p:cNvPr>
          <p:cNvSpPr>
            <a:spLocks noGrp="1"/>
          </p:cNvSpPr>
          <p:nvPr>
            <p:ph type="title"/>
          </p:nvPr>
        </p:nvSpPr>
        <p:spPr/>
        <p:txBody>
          <a:bodyPr/>
          <a:lstStyle/>
          <a:p>
            <a:r>
              <a:rPr lang="en-US"/>
              <a:t>Cell Phones</a:t>
            </a:r>
          </a:p>
        </p:txBody>
      </p:sp>
      <p:sp>
        <p:nvSpPr>
          <p:cNvPr id="3" name="Content Placeholder 2">
            <a:extLst>
              <a:ext uri="{FF2B5EF4-FFF2-40B4-BE49-F238E27FC236}">
                <a16:creationId xmlns:a16="http://schemas.microsoft.com/office/drawing/2014/main" id="{4CEA2773-51D1-4B88-8EF9-D9AED4891BA6}"/>
              </a:ext>
            </a:extLst>
          </p:cNvPr>
          <p:cNvSpPr>
            <a:spLocks noGrp="1"/>
          </p:cNvSpPr>
          <p:nvPr>
            <p:ph idx="1"/>
          </p:nvPr>
        </p:nvSpPr>
        <p:spPr>
          <a:xfrm>
            <a:off x="838200" y="1825625"/>
            <a:ext cx="10892246" cy="4566466"/>
          </a:xfrm>
        </p:spPr>
        <p:txBody>
          <a:bodyPr>
            <a:normAutofit fontScale="92500" lnSpcReduction="20000"/>
          </a:bodyPr>
          <a:lstStyle/>
          <a:p>
            <a:r>
              <a:rPr lang="en-US"/>
              <a:t>Cell phones give students the ability to communicate with other students, to access the internet, and to access tools such as a calculator, camera, or dictionary. </a:t>
            </a:r>
          </a:p>
          <a:p>
            <a:r>
              <a:rPr lang="en-US">
                <a:solidFill>
                  <a:srgbClr val="FF0000"/>
                </a:solidFill>
              </a:rPr>
              <a:t>Inform test administrators how phones will be collected before testing and whether they will read the optional scripts in the TAMs.</a:t>
            </a:r>
          </a:p>
          <a:p>
            <a:pPr lvl="1"/>
            <a:r>
              <a:rPr lang="en-US">
                <a:solidFill>
                  <a:srgbClr val="FF0000"/>
                </a:solidFill>
              </a:rPr>
              <a:t>Will students put phones in backpacks and backpacks at the side of the room (included in the optional TAM script)?</a:t>
            </a:r>
          </a:p>
          <a:p>
            <a:pPr lvl="1"/>
            <a:r>
              <a:rPr lang="en-US">
                <a:solidFill>
                  <a:srgbClr val="FF0000"/>
                </a:solidFill>
              </a:rPr>
              <a:t>Will phones be collected and kept by the test administrator at the front of the room?</a:t>
            </a:r>
          </a:p>
          <a:p>
            <a:pPr lvl="1"/>
            <a:r>
              <a:rPr lang="en-US">
                <a:solidFill>
                  <a:srgbClr val="FF0000"/>
                </a:solidFill>
              </a:rPr>
              <a:t>Will phones be put away in lockers?</a:t>
            </a:r>
          </a:p>
          <a:p>
            <a:r>
              <a:rPr lang="en-US"/>
              <a:t>Convey to students that they may not have cell phones during testing and that they may not access phones, even to check the time, since their results may be invalidated.</a:t>
            </a:r>
          </a:p>
          <a:p>
            <a:r>
              <a:rPr lang="en-US"/>
              <a:t>Be aware that some students turn in a spare phone and retain their own.</a:t>
            </a:r>
          </a:p>
        </p:txBody>
      </p:sp>
      <p:sp>
        <p:nvSpPr>
          <p:cNvPr id="4" name="Slide Number Placeholder 3">
            <a:extLst>
              <a:ext uri="{FF2B5EF4-FFF2-40B4-BE49-F238E27FC236}">
                <a16:creationId xmlns:a16="http://schemas.microsoft.com/office/drawing/2014/main" id="{A6F7D2EC-84F0-47A9-A650-C0F9AE7FEBFC}"/>
              </a:ext>
            </a:extLst>
          </p:cNvPr>
          <p:cNvSpPr>
            <a:spLocks noGrp="1"/>
          </p:cNvSpPr>
          <p:nvPr>
            <p:ph type="sldNum" sz="quarter" idx="12"/>
          </p:nvPr>
        </p:nvSpPr>
        <p:spPr/>
        <p:txBody>
          <a:bodyPr/>
          <a:lstStyle/>
          <a:p>
            <a:fld id="{D0E3412F-6B7A-41B5-A4C8-E6A30A4D26B3}" type="slidenum">
              <a:rPr lang="en-US" smtClean="0"/>
              <a:t>24</a:t>
            </a:fld>
            <a:endParaRPr lang="en-US"/>
          </a:p>
        </p:txBody>
      </p:sp>
    </p:spTree>
    <p:extLst>
      <p:ext uri="{BB962C8B-B14F-4D97-AF65-F5344CB8AC3E}">
        <p14:creationId xmlns:p14="http://schemas.microsoft.com/office/powerpoint/2010/main" val="2583669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D8D8-2190-4331-8FEA-31ADE52A0E9B}"/>
              </a:ext>
            </a:extLst>
          </p:cNvPr>
          <p:cNvSpPr>
            <a:spLocks noGrp="1"/>
          </p:cNvSpPr>
          <p:nvPr>
            <p:ph type="title"/>
          </p:nvPr>
        </p:nvSpPr>
        <p:spPr/>
        <p:txBody>
          <a:bodyPr/>
          <a:lstStyle/>
          <a:p>
            <a:r>
              <a:rPr lang="en-US"/>
              <a:t>Allowable Materials</a:t>
            </a:r>
          </a:p>
        </p:txBody>
      </p:sp>
      <p:sp>
        <p:nvSpPr>
          <p:cNvPr id="3" name="Content Placeholder 2">
            <a:extLst>
              <a:ext uri="{FF2B5EF4-FFF2-40B4-BE49-F238E27FC236}">
                <a16:creationId xmlns:a16="http://schemas.microsoft.com/office/drawing/2014/main" id="{51032CEC-78B7-44B6-83CF-42F335288318}"/>
              </a:ext>
            </a:extLst>
          </p:cNvPr>
          <p:cNvSpPr>
            <a:spLocks noGrp="1"/>
          </p:cNvSpPr>
          <p:nvPr>
            <p:ph idx="1"/>
          </p:nvPr>
        </p:nvSpPr>
        <p:spPr/>
        <p:txBody>
          <a:bodyPr>
            <a:normAutofit fontScale="92500"/>
          </a:bodyPr>
          <a:lstStyle/>
          <a:p>
            <a:r>
              <a:rPr lang="en-US"/>
              <a:t>Scratch paper (blank, ruled, or graph)</a:t>
            </a:r>
          </a:p>
          <a:p>
            <a:pPr lvl="1"/>
            <a:r>
              <a:rPr lang="en-US"/>
              <a:t>Students receive one sheet of scratch paper at the start of testing. They may have up to three pieces at one time. If students need more than three pages, they will have to turn in sheets. </a:t>
            </a:r>
          </a:p>
          <a:p>
            <a:pPr lvl="1"/>
            <a:r>
              <a:rPr lang="en-US"/>
              <a:t>See page 13 of the CBT TAM for more information about scratch paper.</a:t>
            </a:r>
          </a:p>
          <a:p>
            <a:r>
              <a:rPr lang="en-US"/>
              <a:t>Pens, pencils, highlighters, colored pencils (for use on scratch paper)</a:t>
            </a:r>
          </a:p>
          <a:p>
            <a:r>
              <a:rPr lang="en-US"/>
              <a:t>Handheld calculators (for tests that allow calculators)</a:t>
            </a:r>
          </a:p>
          <a:p>
            <a:pPr lvl="1"/>
            <a:r>
              <a:rPr lang="en-US"/>
              <a:t>The MCAS Student Kiosk provides calculators, but students may use a handheld calculator if they want. (See pages 14</a:t>
            </a:r>
            <a:r>
              <a:rPr lang="en-US" b="0" i="0" u="none" strike="noStrike" baseline="0"/>
              <a:t>–15</a:t>
            </a:r>
            <a:r>
              <a:rPr lang="en-US"/>
              <a:t> of the CBT TAM for more information.)</a:t>
            </a:r>
          </a:p>
          <a:p>
            <a:r>
              <a:rPr lang="en-US"/>
              <a:t>Copies of bilingual word-to-word dictionaries (for students who are currently or were ever reported as ELs)</a:t>
            </a:r>
          </a:p>
          <a:p>
            <a:pPr lvl="1"/>
            <a:endParaRPr lang="en-US"/>
          </a:p>
        </p:txBody>
      </p:sp>
      <p:sp>
        <p:nvSpPr>
          <p:cNvPr id="4" name="Slide Number Placeholder 3">
            <a:extLst>
              <a:ext uri="{FF2B5EF4-FFF2-40B4-BE49-F238E27FC236}">
                <a16:creationId xmlns:a16="http://schemas.microsoft.com/office/drawing/2014/main" id="{C2FA4682-FBDF-41B1-8CEA-46D09CA3CA8E}"/>
              </a:ext>
            </a:extLst>
          </p:cNvPr>
          <p:cNvSpPr>
            <a:spLocks noGrp="1"/>
          </p:cNvSpPr>
          <p:nvPr>
            <p:ph type="sldNum" sz="quarter" idx="12"/>
          </p:nvPr>
        </p:nvSpPr>
        <p:spPr/>
        <p:txBody>
          <a:bodyPr/>
          <a:lstStyle/>
          <a:p>
            <a:fld id="{D0E3412F-6B7A-41B5-A4C8-E6A30A4D26B3}" type="slidenum">
              <a:rPr lang="en-US" smtClean="0"/>
              <a:t>25</a:t>
            </a:fld>
            <a:endParaRPr lang="en-US"/>
          </a:p>
        </p:txBody>
      </p:sp>
    </p:spTree>
    <p:extLst>
      <p:ext uri="{BB962C8B-B14F-4D97-AF65-F5344CB8AC3E}">
        <p14:creationId xmlns:p14="http://schemas.microsoft.com/office/powerpoint/2010/main" val="3926945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1CE2-383D-4480-8EAA-72396387DE2E}"/>
              </a:ext>
            </a:extLst>
          </p:cNvPr>
          <p:cNvSpPr>
            <a:spLocks noGrp="1"/>
          </p:cNvSpPr>
          <p:nvPr>
            <p:ph type="title"/>
          </p:nvPr>
        </p:nvSpPr>
        <p:spPr>
          <a:xfrm>
            <a:off x="838200" y="138579"/>
            <a:ext cx="10515600" cy="1325563"/>
          </a:xfrm>
        </p:spPr>
        <p:txBody>
          <a:bodyPr/>
          <a:lstStyle/>
          <a:p>
            <a:r>
              <a:rPr lang="en-US"/>
              <a:t>Allowable Materials (Continued)</a:t>
            </a:r>
          </a:p>
        </p:txBody>
      </p:sp>
      <p:sp>
        <p:nvSpPr>
          <p:cNvPr id="3" name="Content Placeholder 2">
            <a:extLst>
              <a:ext uri="{FF2B5EF4-FFF2-40B4-BE49-F238E27FC236}">
                <a16:creationId xmlns:a16="http://schemas.microsoft.com/office/drawing/2014/main" id="{697C8203-567C-47C8-814E-48C5C3CE434B}"/>
              </a:ext>
            </a:extLst>
          </p:cNvPr>
          <p:cNvSpPr>
            <a:spLocks noGrp="1"/>
          </p:cNvSpPr>
          <p:nvPr>
            <p:ph idx="1"/>
          </p:nvPr>
        </p:nvSpPr>
        <p:spPr>
          <a:xfrm>
            <a:off x="838200" y="1452282"/>
            <a:ext cx="10938468" cy="5267139"/>
          </a:xfrm>
        </p:spPr>
        <p:txBody>
          <a:bodyPr>
            <a:normAutofit lnSpcReduction="10000"/>
          </a:bodyPr>
          <a:lstStyle/>
          <a:p>
            <a:r>
              <a:rPr lang="en-US"/>
              <a:t>Printed reference sheets (for Introductory Physics)</a:t>
            </a:r>
          </a:p>
          <a:p>
            <a:pPr lvl="1"/>
            <a:r>
              <a:rPr lang="en-US">
                <a:solidFill>
                  <a:srgbClr val="FF0000"/>
                </a:solidFill>
              </a:rPr>
              <a:t>Although the Introductory Physics reference sheet is available by clicking the References icon in the MCAS Student Kiosk, the Department recommends that students also be given printed copies of the Introductory Physics reference sheet </a:t>
            </a:r>
            <a:r>
              <a:rPr lang="en-US"/>
              <a:t>(</a:t>
            </a:r>
            <a:r>
              <a:rPr lang="en-US">
                <a:solidFill>
                  <a:srgbClr val="FF0000"/>
                </a:solidFill>
              </a:rPr>
              <a:t>available at </a:t>
            </a:r>
            <a:r>
              <a:rPr lang="en-US">
                <a:hlinkClick r:id="rId2"/>
              </a:rPr>
              <a:t>www.doe.mass.edu/mcas/tdd/phys_formula.pdf</a:t>
            </a:r>
            <a:r>
              <a:rPr lang="en-US"/>
              <a:t>)</a:t>
            </a:r>
          </a:p>
          <a:p>
            <a:pPr lvl="1"/>
            <a:r>
              <a:rPr lang="en-US"/>
              <a:t>Students are not permitted to use additional reference sheets from class.</a:t>
            </a:r>
          </a:p>
          <a:p>
            <a:pPr lvl="1"/>
            <a:r>
              <a:rPr lang="en-US"/>
              <a:t>Students should not write on their reference sheets; they should use their scratch paper for any figuring they need to do.</a:t>
            </a:r>
          </a:p>
          <a:p>
            <a:r>
              <a:rPr lang="en-US"/>
              <a:t>Printed copies of equation editor guides and</a:t>
            </a:r>
            <a:r>
              <a:rPr lang="en-US">
                <a:effectLst/>
                <a:ea typeface="Calibri" panose="020F0502020204030204" pitchFamily="34" charset="0"/>
                <a:cs typeface="Times New Roman" panose="02020603050405020304" pitchFamily="18" charset="0"/>
              </a:rPr>
              <a:t>—</a:t>
            </a:r>
            <a:r>
              <a:rPr lang="en-US"/>
              <a:t>for students using tablets</a:t>
            </a:r>
            <a:r>
              <a:rPr lang="en-US">
                <a:effectLst/>
                <a:ea typeface="Calibri" panose="020F0502020204030204" pitchFamily="34" charset="0"/>
                <a:cs typeface="Times New Roman" panose="02020603050405020304" pitchFamily="18" charset="0"/>
              </a:rPr>
              <a:t>—</a:t>
            </a:r>
            <a:r>
              <a:rPr lang="en-US"/>
              <a:t>symbol keys (for Introductory Physics)</a:t>
            </a:r>
          </a:p>
          <a:p>
            <a:pPr lvl="1"/>
            <a:r>
              <a:rPr lang="en-US"/>
              <a:t>Reference sheets, equation editor guides, and symbol keys are available to print from </a:t>
            </a:r>
            <a:r>
              <a:rPr lang="en-US">
                <a:solidFill>
                  <a:srgbClr val="FF0000"/>
                </a:solidFill>
                <a:hlinkClick r:id="rId3"/>
              </a:rPr>
              <a:t>mcas.onlinehelp.cognia.org/practice</a:t>
            </a:r>
            <a:r>
              <a:rPr lang="en-US">
                <a:solidFill>
                  <a:srgbClr val="FF0000"/>
                </a:solidFill>
              </a:rPr>
              <a:t>.</a:t>
            </a:r>
          </a:p>
          <a:p>
            <a:pPr marL="0" indent="0">
              <a:buNone/>
            </a:pPr>
            <a:r>
              <a:rPr lang="en-US">
                <a:solidFill>
                  <a:srgbClr val="FF0000"/>
                </a:solidFill>
              </a:rPr>
              <a:t>Inform test administrators whether your school is going to give printed reference sheets, equation editor guides, or symbol keys to students.</a:t>
            </a:r>
          </a:p>
        </p:txBody>
      </p:sp>
      <p:sp>
        <p:nvSpPr>
          <p:cNvPr id="4" name="Slide Number Placeholder 3">
            <a:extLst>
              <a:ext uri="{FF2B5EF4-FFF2-40B4-BE49-F238E27FC236}">
                <a16:creationId xmlns:a16="http://schemas.microsoft.com/office/drawing/2014/main" id="{F76BB104-C605-404F-9C24-241A68AE64AA}"/>
              </a:ext>
            </a:extLst>
          </p:cNvPr>
          <p:cNvSpPr>
            <a:spLocks noGrp="1"/>
          </p:cNvSpPr>
          <p:nvPr>
            <p:ph type="sldNum" sz="quarter" idx="12"/>
          </p:nvPr>
        </p:nvSpPr>
        <p:spPr/>
        <p:txBody>
          <a:bodyPr/>
          <a:lstStyle/>
          <a:p>
            <a:fld id="{D0E3412F-6B7A-41B5-A4C8-E6A30A4D26B3}" type="slidenum">
              <a:rPr lang="en-US" smtClean="0"/>
              <a:t>26</a:t>
            </a:fld>
            <a:endParaRPr lang="en-US"/>
          </a:p>
        </p:txBody>
      </p:sp>
    </p:spTree>
    <p:extLst>
      <p:ext uri="{BB962C8B-B14F-4D97-AF65-F5344CB8AC3E}">
        <p14:creationId xmlns:p14="http://schemas.microsoft.com/office/powerpoint/2010/main" val="4233557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E7E57-6785-2998-B116-DDCD5F0B4B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F0029D-6F15-CFD1-FD4A-0C6152E79FEE}"/>
              </a:ext>
            </a:extLst>
          </p:cNvPr>
          <p:cNvSpPr>
            <a:spLocks noGrp="1"/>
          </p:cNvSpPr>
          <p:nvPr>
            <p:ph type="title"/>
          </p:nvPr>
        </p:nvSpPr>
        <p:spPr>
          <a:xfrm>
            <a:off x="838200" y="138579"/>
            <a:ext cx="10515600" cy="1325563"/>
          </a:xfrm>
        </p:spPr>
        <p:txBody>
          <a:bodyPr/>
          <a:lstStyle/>
          <a:p>
            <a:r>
              <a:rPr lang="en-US"/>
              <a:t>Allowable Materials (Continued)</a:t>
            </a:r>
          </a:p>
        </p:txBody>
      </p:sp>
      <p:sp>
        <p:nvSpPr>
          <p:cNvPr id="3" name="Content Placeholder 2">
            <a:extLst>
              <a:ext uri="{FF2B5EF4-FFF2-40B4-BE49-F238E27FC236}">
                <a16:creationId xmlns:a16="http://schemas.microsoft.com/office/drawing/2014/main" id="{8B064D99-110C-A4B8-CD56-4995F251E6BD}"/>
              </a:ext>
            </a:extLst>
          </p:cNvPr>
          <p:cNvSpPr>
            <a:spLocks noGrp="1"/>
          </p:cNvSpPr>
          <p:nvPr>
            <p:ph idx="1"/>
          </p:nvPr>
        </p:nvSpPr>
        <p:spPr>
          <a:xfrm>
            <a:off x="838200" y="1452282"/>
            <a:ext cx="10938468" cy="5267139"/>
          </a:xfrm>
        </p:spPr>
        <p:txBody>
          <a:bodyPr>
            <a:normAutofit/>
          </a:bodyPr>
          <a:lstStyle/>
          <a:p>
            <a:r>
              <a:rPr lang="en-US"/>
              <a:t>Students with accommodation A9 listed in their IEPs or 504 plans</a:t>
            </a:r>
            <a:r>
              <a:rPr lang="en-US">
                <a:effectLst/>
                <a:ea typeface="Calibri" panose="020F0502020204030204" pitchFamily="34" charset="0"/>
                <a:cs typeface="Times New Roman" panose="02020603050405020304" pitchFamily="18" charset="0"/>
              </a:rPr>
              <a:t>—and only these students—may use printed copies of the supplementa</a:t>
            </a:r>
            <a:r>
              <a:rPr lang="en-US">
                <a:ea typeface="Calibri" panose="020F0502020204030204" pitchFamily="34" charset="0"/>
                <a:cs typeface="Times New Roman" panose="02020603050405020304" pitchFamily="18" charset="0"/>
              </a:rPr>
              <a:t>l reference sheets. </a:t>
            </a:r>
          </a:p>
          <a:p>
            <a:pPr lvl="1"/>
            <a:r>
              <a:rPr lang="en-US"/>
              <a:t>See</a:t>
            </a:r>
            <a:r>
              <a:rPr lang="en-US">
                <a:solidFill>
                  <a:srgbClr val="C00000"/>
                </a:solidFill>
              </a:rPr>
              <a:t> </a:t>
            </a:r>
            <a:r>
              <a:rPr lang="en-US">
                <a:hlinkClick r:id="rId2"/>
              </a:rPr>
              <a:t>www.doe.mass.edu/mcas/accessibility/reference/physics.pdf</a:t>
            </a:r>
            <a:r>
              <a:rPr lang="en-US"/>
              <a:t> for the Introductory Physics supplemental reference sheet for accommodation A9.</a:t>
            </a:r>
          </a:p>
          <a:p>
            <a:pPr lvl="1"/>
            <a:r>
              <a:rPr lang="en-US"/>
              <a:t>See</a:t>
            </a:r>
            <a:r>
              <a:rPr lang="en-US">
                <a:solidFill>
                  <a:srgbClr val="FF0000"/>
                </a:solidFill>
              </a:rPr>
              <a:t> </a:t>
            </a:r>
            <a:r>
              <a:rPr lang="en-US">
                <a:solidFill>
                  <a:srgbClr val="0070C0"/>
                </a:solidFill>
                <a:hlinkClick r:id="rId3">
                  <a:extLst>
                    <a:ext uri="{A12FA001-AC4F-418D-AE19-62706E023703}">
                      <ahyp:hlinkClr xmlns:ahyp="http://schemas.microsoft.com/office/drawing/2018/hyperlinkcolor" val="tx"/>
                    </a:ext>
                  </a:extLst>
                </a:hlinkClick>
              </a:rPr>
              <a:t>www.doe.mass.edu/mcas/accessibility/reference/biology.pdf</a:t>
            </a:r>
            <a:r>
              <a:rPr lang="en-US">
                <a:solidFill>
                  <a:srgbClr val="0070C0"/>
                </a:solidFill>
              </a:rPr>
              <a:t> </a:t>
            </a:r>
            <a:r>
              <a:rPr lang="en-US"/>
              <a:t>for the Biology supplemental reference sheet for accommodation A9.</a:t>
            </a:r>
          </a:p>
          <a:p>
            <a:pPr lvl="1"/>
            <a:r>
              <a:rPr lang="en-US"/>
              <a:t>Supplemental reference sheets may not be filled in before testing. Test administrators should check that students receive “clean” copies of the reference sheets and do not use sheets that have previously been filled in.</a:t>
            </a:r>
          </a:p>
          <a:p>
            <a:endParaRPr lang="en-US">
              <a:solidFill>
                <a:srgbClr val="FF0000"/>
              </a:solidFill>
            </a:endParaRPr>
          </a:p>
        </p:txBody>
      </p:sp>
      <p:sp>
        <p:nvSpPr>
          <p:cNvPr id="4" name="Slide Number Placeholder 3">
            <a:extLst>
              <a:ext uri="{FF2B5EF4-FFF2-40B4-BE49-F238E27FC236}">
                <a16:creationId xmlns:a16="http://schemas.microsoft.com/office/drawing/2014/main" id="{A8030423-D4DD-797A-0614-BD38BA6FCB11}"/>
              </a:ext>
            </a:extLst>
          </p:cNvPr>
          <p:cNvSpPr>
            <a:spLocks noGrp="1"/>
          </p:cNvSpPr>
          <p:nvPr>
            <p:ph type="sldNum" sz="quarter" idx="12"/>
          </p:nvPr>
        </p:nvSpPr>
        <p:spPr/>
        <p:txBody>
          <a:bodyPr/>
          <a:lstStyle/>
          <a:p>
            <a:fld id="{D0E3412F-6B7A-41B5-A4C8-E6A30A4D26B3}" type="slidenum">
              <a:rPr lang="en-US" smtClean="0"/>
              <a:t>27</a:t>
            </a:fld>
            <a:endParaRPr lang="en-US"/>
          </a:p>
        </p:txBody>
      </p:sp>
    </p:spTree>
    <p:extLst>
      <p:ext uri="{BB962C8B-B14F-4D97-AF65-F5344CB8AC3E}">
        <p14:creationId xmlns:p14="http://schemas.microsoft.com/office/powerpoint/2010/main" val="4141975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9353F-506A-6062-9C17-274BF05C93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1F57B-12EC-5EF2-B2E8-3C609CF5D005}"/>
              </a:ext>
            </a:extLst>
          </p:cNvPr>
          <p:cNvSpPr>
            <a:spLocks noGrp="1"/>
          </p:cNvSpPr>
          <p:nvPr>
            <p:ph type="title"/>
          </p:nvPr>
        </p:nvSpPr>
        <p:spPr/>
        <p:txBody>
          <a:bodyPr>
            <a:normAutofit fontScale="90000"/>
          </a:bodyPr>
          <a:lstStyle/>
          <a:p>
            <a:r>
              <a:rPr lang="en-US" sz="4200"/>
              <a:t>Test Administrator Day-of-Testing Responsibilities Before Testing Begins, continued </a:t>
            </a:r>
            <a:endParaRPr lang="en-US"/>
          </a:p>
        </p:txBody>
      </p:sp>
      <p:sp>
        <p:nvSpPr>
          <p:cNvPr id="3" name="Content Placeholder 2">
            <a:extLst>
              <a:ext uri="{FF2B5EF4-FFF2-40B4-BE49-F238E27FC236}">
                <a16:creationId xmlns:a16="http://schemas.microsoft.com/office/drawing/2014/main" id="{76C89A56-54A6-9E76-7AC0-D9430822E51D}"/>
              </a:ext>
            </a:extLst>
          </p:cNvPr>
          <p:cNvSpPr>
            <a:spLocks noGrp="1"/>
          </p:cNvSpPr>
          <p:nvPr>
            <p:ph idx="1"/>
          </p:nvPr>
        </p:nvSpPr>
        <p:spPr>
          <a:xfrm>
            <a:off x="838200" y="1825625"/>
            <a:ext cx="10515600" cy="4536065"/>
          </a:xfrm>
        </p:spPr>
        <p:txBody>
          <a:bodyPr vert="horz" lIns="91440" tIns="45720" rIns="91440" bIns="45720" rtlCol="0" anchor="t">
            <a:normAutofit/>
          </a:bodyPr>
          <a:lstStyle/>
          <a:p>
            <a:r>
              <a:rPr lang="en-US"/>
              <a:t>Review the View Details/Summary page in the MCAS Portal for your scheduled class to ensure the students listed match your roster and that accommodated forms are assigned correctly.</a:t>
            </a:r>
            <a:r>
              <a:rPr lang="en-US" sz="2400"/>
              <a:t> </a:t>
            </a:r>
          </a:p>
          <a:p>
            <a:pPr lvl="1"/>
            <a:r>
              <a:rPr lang="en-US">
                <a:solidFill>
                  <a:srgbClr val="FF0000"/>
                </a:solidFill>
              </a:rPr>
              <a:t>Schools may choose to have the test coordinator complete this step.</a:t>
            </a:r>
            <a:endParaRPr lang="en-US">
              <a:solidFill>
                <a:srgbClr val="FF0000"/>
              </a:solidFill>
              <a:ea typeface="Calibri"/>
              <a:cs typeface="Calibri"/>
            </a:endParaRPr>
          </a:p>
          <a:p>
            <a:r>
              <a:rPr lang="en-US"/>
              <a:t>Review the printed student summary page to verify your roster and that accommodations are listed correctly. </a:t>
            </a:r>
          </a:p>
          <a:p>
            <a:pPr lvl="1"/>
            <a:r>
              <a:rPr lang="en-US"/>
              <a:t>The student summary page is the first page that is printed when printing a PDF of student logins from the MCAS Portal and contains the session access codes. </a:t>
            </a:r>
          </a:p>
          <a:p>
            <a:endParaRPr lang="en-US">
              <a:solidFill>
                <a:srgbClr val="FF0000"/>
              </a:solidFill>
              <a:ea typeface="Calibri"/>
              <a:cs typeface="Calibri"/>
            </a:endParaRPr>
          </a:p>
          <a:p>
            <a:endParaRPr lang="en-US"/>
          </a:p>
        </p:txBody>
      </p:sp>
      <p:sp>
        <p:nvSpPr>
          <p:cNvPr id="4" name="Slide Number Placeholder 3">
            <a:extLst>
              <a:ext uri="{FF2B5EF4-FFF2-40B4-BE49-F238E27FC236}">
                <a16:creationId xmlns:a16="http://schemas.microsoft.com/office/drawing/2014/main" id="{1E9B60EF-DAA4-920F-3F84-307B2CB4F038}"/>
              </a:ext>
            </a:extLst>
          </p:cNvPr>
          <p:cNvSpPr>
            <a:spLocks noGrp="1"/>
          </p:cNvSpPr>
          <p:nvPr>
            <p:ph type="sldNum" sz="quarter" idx="12"/>
          </p:nvPr>
        </p:nvSpPr>
        <p:spPr/>
        <p:txBody>
          <a:bodyPr/>
          <a:lstStyle/>
          <a:p>
            <a:fld id="{D0E3412F-6B7A-41B5-A4C8-E6A30A4D26B3}" type="slidenum">
              <a:rPr lang="en-US" smtClean="0"/>
              <a:t>28</a:t>
            </a:fld>
            <a:endParaRPr lang="en-US"/>
          </a:p>
        </p:txBody>
      </p:sp>
    </p:spTree>
    <p:extLst>
      <p:ext uri="{BB962C8B-B14F-4D97-AF65-F5344CB8AC3E}">
        <p14:creationId xmlns:p14="http://schemas.microsoft.com/office/powerpoint/2010/main" val="282055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F7B5E-4534-4119-B6B8-C06CC9D962CE}"/>
              </a:ext>
            </a:extLst>
          </p:cNvPr>
          <p:cNvSpPr>
            <a:spLocks noGrp="1"/>
          </p:cNvSpPr>
          <p:nvPr>
            <p:ph type="title"/>
          </p:nvPr>
        </p:nvSpPr>
        <p:spPr/>
        <p:txBody>
          <a:bodyPr/>
          <a:lstStyle/>
          <a:p>
            <a:r>
              <a:rPr lang="en-US"/>
              <a:t>Today’s Agenda</a:t>
            </a:r>
          </a:p>
        </p:txBody>
      </p:sp>
      <p:sp>
        <p:nvSpPr>
          <p:cNvPr id="3" name="Content Placeholder 2">
            <a:extLst>
              <a:ext uri="{FF2B5EF4-FFF2-40B4-BE49-F238E27FC236}">
                <a16:creationId xmlns:a16="http://schemas.microsoft.com/office/drawing/2014/main" id="{EB680A7C-C65E-4547-9262-E7AF52902888}"/>
              </a:ext>
            </a:extLst>
          </p:cNvPr>
          <p:cNvSpPr>
            <a:spLocks noGrp="1"/>
          </p:cNvSpPr>
          <p:nvPr>
            <p:ph idx="1"/>
          </p:nvPr>
        </p:nvSpPr>
        <p:spPr/>
        <p:txBody>
          <a:bodyPr>
            <a:normAutofit lnSpcReduction="10000"/>
          </a:bodyPr>
          <a:lstStyle/>
          <a:p>
            <a:r>
              <a:rPr lang="en-US"/>
              <a:t>MCAS Updates</a:t>
            </a:r>
          </a:p>
          <a:p>
            <a:r>
              <a:rPr lang="en-US"/>
              <a:t>Test security requirements – Part I of the </a:t>
            </a:r>
            <a:r>
              <a:rPr lang="en-US" i="1"/>
              <a:t>Test Administrator’s Manuals</a:t>
            </a:r>
            <a:r>
              <a:rPr lang="en-US"/>
              <a:t> (TAMs) </a:t>
            </a:r>
          </a:p>
          <a:p>
            <a:r>
              <a:rPr lang="en-US"/>
              <a:t>Test administration protocols – Part II of the TAMs</a:t>
            </a:r>
          </a:p>
          <a:p>
            <a:r>
              <a:rPr lang="en-US"/>
              <a:t>Tasks for test administrators </a:t>
            </a:r>
          </a:p>
          <a:p>
            <a:r>
              <a:rPr lang="en-US"/>
              <a:t>Local procedures and logistics for MCAS administration</a:t>
            </a:r>
          </a:p>
          <a:p>
            <a:r>
              <a:rPr lang="en-US"/>
              <a:t>Accessibility and accommodations </a:t>
            </a:r>
          </a:p>
          <a:p>
            <a:r>
              <a:rPr lang="en-US">
                <a:solidFill>
                  <a:srgbClr val="FF0000"/>
                </a:solidFill>
              </a:rPr>
              <a:t>Procedures for paper-based testing, if the school is doing PBT</a:t>
            </a:r>
          </a:p>
          <a:p>
            <a:r>
              <a:rPr lang="en-US"/>
              <a:t>Questions and answers </a:t>
            </a:r>
          </a:p>
        </p:txBody>
      </p:sp>
      <p:sp>
        <p:nvSpPr>
          <p:cNvPr id="4" name="Slide Number Placeholder 3">
            <a:extLst>
              <a:ext uri="{FF2B5EF4-FFF2-40B4-BE49-F238E27FC236}">
                <a16:creationId xmlns:a16="http://schemas.microsoft.com/office/drawing/2014/main" id="{A80BD6F1-D831-4E03-A96F-B6BFB5BCE0F9}"/>
              </a:ext>
            </a:extLst>
          </p:cNvPr>
          <p:cNvSpPr>
            <a:spLocks noGrp="1"/>
          </p:cNvSpPr>
          <p:nvPr>
            <p:ph type="sldNum" sz="quarter" idx="12"/>
          </p:nvPr>
        </p:nvSpPr>
        <p:spPr/>
        <p:txBody>
          <a:bodyPr/>
          <a:lstStyle/>
          <a:p>
            <a:fld id="{D0E3412F-6B7A-41B5-A4C8-E6A30A4D26B3}" type="slidenum">
              <a:rPr lang="en-US" smtClean="0"/>
              <a:t>2</a:t>
            </a:fld>
            <a:endParaRPr lang="en-US"/>
          </a:p>
        </p:txBody>
      </p:sp>
    </p:spTree>
    <p:extLst>
      <p:ext uri="{BB962C8B-B14F-4D97-AF65-F5344CB8AC3E}">
        <p14:creationId xmlns:p14="http://schemas.microsoft.com/office/powerpoint/2010/main" val="2501193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9353F-506A-6062-9C17-274BF05C93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1F57B-12EC-5EF2-B2E8-3C609CF5D005}"/>
              </a:ext>
            </a:extLst>
          </p:cNvPr>
          <p:cNvSpPr>
            <a:spLocks noGrp="1"/>
          </p:cNvSpPr>
          <p:nvPr>
            <p:ph type="title"/>
          </p:nvPr>
        </p:nvSpPr>
        <p:spPr/>
        <p:txBody>
          <a:bodyPr/>
          <a:lstStyle/>
          <a:p>
            <a:r>
              <a:rPr lang="en-US" sz="4200"/>
              <a:t>Test Administrator Day-of-Testing Responsibilities Before Testing Begins </a:t>
            </a:r>
            <a:endParaRPr lang="en-US"/>
          </a:p>
        </p:txBody>
      </p:sp>
      <p:sp>
        <p:nvSpPr>
          <p:cNvPr id="3" name="Content Placeholder 2">
            <a:extLst>
              <a:ext uri="{FF2B5EF4-FFF2-40B4-BE49-F238E27FC236}">
                <a16:creationId xmlns:a16="http://schemas.microsoft.com/office/drawing/2014/main" id="{76C89A56-54A6-9E76-7AC0-D9430822E51D}"/>
              </a:ext>
            </a:extLst>
          </p:cNvPr>
          <p:cNvSpPr>
            <a:spLocks noGrp="1"/>
          </p:cNvSpPr>
          <p:nvPr>
            <p:ph idx="1"/>
          </p:nvPr>
        </p:nvSpPr>
        <p:spPr>
          <a:xfrm>
            <a:off x="838200" y="1825625"/>
            <a:ext cx="10515600" cy="4536065"/>
          </a:xfrm>
        </p:spPr>
        <p:txBody>
          <a:bodyPr vert="horz" lIns="91440" tIns="45720" rIns="91440" bIns="45720" rtlCol="0" anchor="t">
            <a:normAutofit lnSpcReduction="10000"/>
          </a:bodyPr>
          <a:lstStyle/>
          <a:p>
            <a:r>
              <a:rPr lang="en-US">
                <a:solidFill>
                  <a:srgbClr val="FF0000"/>
                </a:solidFill>
              </a:rPr>
              <a:t>Include the following instructions for these steps from the CBT TAM (e.g., page 28</a:t>
            </a:r>
            <a:r>
              <a:rPr lang="en-US" b="0" i="0" u="none" strike="noStrike" baseline="0">
                <a:solidFill>
                  <a:srgbClr val="FF0000"/>
                </a:solidFill>
                <a:latin typeface="Calibri"/>
                <a:ea typeface="Calibri"/>
                <a:cs typeface="Calibri"/>
              </a:rPr>
              <a:t>–29</a:t>
            </a:r>
            <a:r>
              <a:rPr lang="en-US">
                <a:solidFill>
                  <a:srgbClr val="FF0000"/>
                </a:solidFill>
              </a:rPr>
              <a:t>) or give a demonstration on the training site.</a:t>
            </a:r>
            <a:endParaRPr lang="en-US"/>
          </a:p>
          <a:p>
            <a:pPr lvl="1"/>
            <a:r>
              <a:rPr lang="en-US"/>
              <a:t>On the test administrator device, sign in to the MCAS Portal and click </a:t>
            </a:r>
            <a:r>
              <a:rPr lang="en-US" b="1"/>
              <a:t>Administration</a:t>
            </a:r>
            <a:r>
              <a:rPr lang="en-US"/>
              <a:t>.  Go to </a:t>
            </a:r>
            <a:r>
              <a:rPr lang="en-US" b="1"/>
              <a:t>Test Scheduling </a:t>
            </a:r>
            <a:r>
              <a:rPr lang="en-US"/>
              <a:t>and select the scheduled test session from the drop-down menu.  Click </a:t>
            </a:r>
            <a:r>
              <a:rPr lang="en-US" b="1"/>
              <a:t>View Details/Student Logins </a:t>
            </a:r>
            <a:r>
              <a:rPr lang="en-US"/>
              <a:t>and review the students scheduled to take the test. Make sure the students listed here match those on the summary page you were given with your student logins. </a:t>
            </a:r>
          </a:p>
          <a:p>
            <a:pPr lvl="1"/>
            <a:r>
              <a:rPr lang="en-US"/>
              <a:t>Verify that the correct accommodated forms such as Screen Reader, Human Read-Aloud, and Human Signer are assigned to students, if applicable. This can be confirmed on the </a:t>
            </a:r>
            <a:r>
              <a:rPr lang="en-US" b="1"/>
              <a:t>View Details/Student Logins</a:t>
            </a:r>
            <a:r>
              <a:rPr lang="en-US"/>
              <a:t> page in the MCAS Portal. Also verify that students’ other accommodations such as Text-to-Speech are listed, if applicable. This can be confirmed on the </a:t>
            </a:r>
            <a:r>
              <a:rPr lang="en-US" b="1"/>
              <a:t>Edit Student </a:t>
            </a:r>
            <a:r>
              <a:rPr lang="en-US"/>
              <a:t>page in the MCAS Portal or the summary page you were given with your student logins.</a:t>
            </a:r>
          </a:p>
          <a:p>
            <a:endParaRPr lang="en-US"/>
          </a:p>
        </p:txBody>
      </p:sp>
      <p:sp>
        <p:nvSpPr>
          <p:cNvPr id="4" name="Slide Number Placeholder 3">
            <a:extLst>
              <a:ext uri="{FF2B5EF4-FFF2-40B4-BE49-F238E27FC236}">
                <a16:creationId xmlns:a16="http://schemas.microsoft.com/office/drawing/2014/main" id="{1E9B60EF-DAA4-920F-3F84-307B2CB4F038}"/>
              </a:ext>
            </a:extLst>
          </p:cNvPr>
          <p:cNvSpPr>
            <a:spLocks noGrp="1"/>
          </p:cNvSpPr>
          <p:nvPr>
            <p:ph type="sldNum" sz="quarter" idx="12"/>
          </p:nvPr>
        </p:nvSpPr>
        <p:spPr/>
        <p:txBody>
          <a:bodyPr/>
          <a:lstStyle/>
          <a:p>
            <a:fld id="{D0E3412F-6B7A-41B5-A4C8-E6A30A4D26B3}" type="slidenum">
              <a:rPr lang="en-US" smtClean="0"/>
              <a:t>29</a:t>
            </a:fld>
            <a:endParaRPr lang="en-US"/>
          </a:p>
        </p:txBody>
      </p:sp>
    </p:spTree>
    <p:extLst>
      <p:ext uri="{BB962C8B-B14F-4D97-AF65-F5344CB8AC3E}">
        <p14:creationId xmlns:p14="http://schemas.microsoft.com/office/powerpoint/2010/main" val="1121674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B97EE-6608-96D3-C4E0-E3DB172189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560628-E95A-58E3-1DFA-C3846ADE55B1}"/>
              </a:ext>
            </a:extLst>
          </p:cNvPr>
          <p:cNvSpPr>
            <a:spLocks noGrp="1"/>
          </p:cNvSpPr>
          <p:nvPr>
            <p:ph type="title"/>
          </p:nvPr>
        </p:nvSpPr>
        <p:spPr/>
        <p:txBody>
          <a:bodyPr>
            <a:normAutofit fontScale="90000"/>
          </a:bodyPr>
          <a:lstStyle/>
          <a:p>
            <a:r>
              <a:rPr lang="en-US" sz="4200"/>
              <a:t>Test Administrator Day-of-Testing Responsibilities Before Testing Begins, continued </a:t>
            </a:r>
            <a:endParaRPr lang="en-US"/>
          </a:p>
        </p:txBody>
      </p:sp>
      <p:sp>
        <p:nvSpPr>
          <p:cNvPr id="3" name="Content Placeholder 2">
            <a:extLst>
              <a:ext uri="{FF2B5EF4-FFF2-40B4-BE49-F238E27FC236}">
                <a16:creationId xmlns:a16="http://schemas.microsoft.com/office/drawing/2014/main" id="{6DA4DF13-59C3-0451-8AA6-312927A42BE0}"/>
              </a:ext>
            </a:extLst>
          </p:cNvPr>
          <p:cNvSpPr>
            <a:spLocks noGrp="1"/>
          </p:cNvSpPr>
          <p:nvPr>
            <p:ph idx="1"/>
          </p:nvPr>
        </p:nvSpPr>
        <p:spPr/>
        <p:txBody>
          <a:bodyPr>
            <a:normAutofit/>
          </a:bodyPr>
          <a:lstStyle/>
          <a:p>
            <a:r>
              <a:rPr lang="en-US"/>
              <a:t>Ensure that all students have the proper materials.</a:t>
            </a:r>
          </a:p>
          <a:p>
            <a:pPr lvl="1"/>
            <a:r>
              <a:rPr lang="en-US"/>
              <a:t>Verify that students have their </a:t>
            </a:r>
            <a:r>
              <a:rPr lang="en-US" b="1"/>
              <a:t>correct</a:t>
            </a:r>
            <a:r>
              <a:rPr lang="en-US"/>
              <a:t> student login.</a:t>
            </a:r>
          </a:p>
          <a:p>
            <a:r>
              <a:rPr lang="en-US"/>
              <a:t>Write the session access code on the board. </a:t>
            </a:r>
          </a:p>
          <a:p>
            <a:pPr lvl="1"/>
            <a:r>
              <a:rPr lang="en-US"/>
              <a:t>This can be found in the MCAS Portal and on the printed student summary page. </a:t>
            </a:r>
          </a:p>
          <a:p>
            <a:r>
              <a:rPr lang="en-US"/>
              <a:t>Collect cell phones and any other prohibited devices. </a:t>
            </a:r>
            <a:r>
              <a:rPr lang="en-US">
                <a:solidFill>
                  <a:srgbClr val="FF0000"/>
                </a:solidFill>
              </a:rPr>
              <a:t>Describe the procedures the school plans to use to prevent students from accessing phones.</a:t>
            </a:r>
          </a:p>
          <a:p>
            <a:endParaRPr lang="en-US"/>
          </a:p>
        </p:txBody>
      </p:sp>
      <p:sp>
        <p:nvSpPr>
          <p:cNvPr id="4" name="Slide Number Placeholder 3">
            <a:extLst>
              <a:ext uri="{FF2B5EF4-FFF2-40B4-BE49-F238E27FC236}">
                <a16:creationId xmlns:a16="http://schemas.microsoft.com/office/drawing/2014/main" id="{F5D3E8B4-5A60-AD43-F39C-B1287C7B237D}"/>
              </a:ext>
            </a:extLst>
          </p:cNvPr>
          <p:cNvSpPr>
            <a:spLocks noGrp="1"/>
          </p:cNvSpPr>
          <p:nvPr>
            <p:ph type="sldNum" sz="quarter" idx="12"/>
          </p:nvPr>
        </p:nvSpPr>
        <p:spPr/>
        <p:txBody>
          <a:bodyPr/>
          <a:lstStyle/>
          <a:p>
            <a:fld id="{D0E3412F-6B7A-41B5-A4C8-E6A30A4D26B3}" type="slidenum">
              <a:rPr lang="en-US" smtClean="0"/>
              <a:t>30</a:t>
            </a:fld>
            <a:endParaRPr lang="en-US"/>
          </a:p>
        </p:txBody>
      </p:sp>
    </p:spTree>
    <p:extLst>
      <p:ext uri="{BB962C8B-B14F-4D97-AF65-F5344CB8AC3E}">
        <p14:creationId xmlns:p14="http://schemas.microsoft.com/office/powerpoint/2010/main" val="2024095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5CFBF-AE91-4664-9D8A-02B324CF8D31}"/>
              </a:ext>
            </a:extLst>
          </p:cNvPr>
          <p:cNvSpPr>
            <a:spLocks noGrp="1"/>
          </p:cNvSpPr>
          <p:nvPr>
            <p:ph type="title"/>
          </p:nvPr>
        </p:nvSpPr>
        <p:spPr/>
        <p:txBody>
          <a:bodyPr/>
          <a:lstStyle/>
          <a:p>
            <a:r>
              <a:rPr lang="en-US"/>
              <a:t>Avoiding Common Issues during Testing</a:t>
            </a:r>
          </a:p>
        </p:txBody>
      </p:sp>
      <p:sp>
        <p:nvSpPr>
          <p:cNvPr id="3" name="Content Placeholder 2">
            <a:extLst>
              <a:ext uri="{FF2B5EF4-FFF2-40B4-BE49-F238E27FC236}">
                <a16:creationId xmlns:a16="http://schemas.microsoft.com/office/drawing/2014/main" id="{77657411-91F0-4CB4-AB42-D9009CEBB69F}"/>
              </a:ext>
            </a:extLst>
          </p:cNvPr>
          <p:cNvSpPr>
            <a:spLocks noGrp="1"/>
          </p:cNvSpPr>
          <p:nvPr>
            <p:ph idx="1"/>
          </p:nvPr>
        </p:nvSpPr>
        <p:spPr>
          <a:xfrm>
            <a:off x="838200" y="1519707"/>
            <a:ext cx="10750826" cy="5201768"/>
          </a:xfrm>
        </p:spPr>
        <p:txBody>
          <a:bodyPr>
            <a:normAutofit lnSpcReduction="10000"/>
          </a:bodyPr>
          <a:lstStyle/>
          <a:p>
            <a:r>
              <a:rPr lang="en-US" sz="3200"/>
              <a:t>At the start of testing, check that students do not have </a:t>
            </a:r>
          </a:p>
          <a:p>
            <a:pPr lvl="1"/>
            <a:r>
              <a:rPr lang="en-US" sz="2800"/>
              <a:t>smartwatches </a:t>
            </a:r>
          </a:p>
          <a:p>
            <a:pPr lvl="1"/>
            <a:r>
              <a:rPr lang="en-US" sz="2800"/>
              <a:t>wireless ear buds</a:t>
            </a:r>
          </a:p>
          <a:p>
            <a:r>
              <a:rPr lang="en-US" sz="3200"/>
              <a:t>Be especially aware of these issues while monitoring the room: </a:t>
            </a:r>
          </a:p>
          <a:p>
            <a:pPr lvl="1"/>
            <a:r>
              <a:rPr lang="en-US" sz="2800"/>
              <a:t>cell phone use </a:t>
            </a:r>
          </a:p>
          <a:p>
            <a:pPr lvl="2"/>
            <a:r>
              <a:rPr lang="en-US" sz="2400"/>
              <a:t>Observe whether students are looking in their laps or have their hands under their desks, even if they turned in a phone (they may have another one with them).</a:t>
            </a:r>
          </a:p>
          <a:p>
            <a:pPr lvl="1"/>
            <a:r>
              <a:rPr lang="en-US" sz="2800"/>
              <a:t>extra reference sheets/notes</a:t>
            </a:r>
          </a:p>
          <a:p>
            <a:pPr lvl="2"/>
            <a:r>
              <a:rPr lang="en-US" sz="2400"/>
              <a:t>Check that only students with accommodation A9 have a supplemental reference sheet, that these are the approved supplemental reference sheets, and that these supplemental reference sheets are blank when the test begins. </a:t>
            </a:r>
          </a:p>
          <a:p>
            <a:endParaRPr lang="en-US" sz="3200"/>
          </a:p>
        </p:txBody>
      </p:sp>
      <p:sp>
        <p:nvSpPr>
          <p:cNvPr id="4" name="Slide Number Placeholder 3">
            <a:extLst>
              <a:ext uri="{FF2B5EF4-FFF2-40B4-BE49-F238E27FC236}">
                <a16:creationId xmlns:a16="http://schemas.microsoft.com/office/drawing/2014/main" id="{26FB9AB7-83D9-4C12-AB40-27D81E1D4D6F}"/>
              </a:ext>
            </a:extLst>
          </p:cNvPr>
          <p:cNvSpPr>
            <a:spLocks noGrp="1"/>
          </p:cNvSpPr>
          <p:nvPr>
            <p:ph type="sldNum" sz="quarter" idx="12"/>
          </p:nvPr>
        </p:nvSpPr>
        <p:spPr/>
        <p:txBody>
          <a:bodyPr/>
          <a:lstStyle/>
          <a:p>
            <a:fld id="{D0E3412F-6B7A-41B5-A4C8-E6A30A4D26B3}" type="slidenum">
              <a:rPr lang="en-US" smtClean="0"/>
              <a:t>31</a:t>
            </a:fld>
            <a:endParaRPr lang="en-US"/>
          </a:p>
        </p:txBody>
      </p:sp>
    </p:spTree>
    <p:extLst>
      <p:ext uri="{BB962C8B-B14F-4D97-AF65-F5344CB8AC3E}">
        <p14:creationId xmlns:p14="http://schemas.microsoft.com/office/powerpoint/2010/main" val="3272162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a:t>Test Administrator Responsibilities During Testing</a:t>
            </a:r>
          </a:p>
        </p:txBody>
      </p:sp>
      <p:sp>
        <p:nvSpPr>
          <p:cNvPr id="3" name="Content Placeholder 2"/>
          <p:cNvSpPr>
            <a:spLocks noGrp="1"/>
          </p:cNvSpPr>
          <p:nvPr>
            <p:ph idx="1"/>
          </p:nvPr>
        </p:nvSpPr>
        <p:spPr>
          <a:xfrm>
            <a:off x="838200" y="1825625"/>
            <a:ext cx="10892246" cy="4505506"/>
          </a:xfrm>
        </p:spPr>
        <p:txBody>
          <a:bodyPr>
            <a:normAutofit/>
          </a:bodyPr>
          <a:lstStyle/>
          <a:p>
            <a:r>
              <a:rPr lang="en-US"/>
              <a:t>Read the scripts in the TAMs verbatim to students.</a:t>
            </a:r>
          </a:p>
          <a:p>
            <a:r>
              <a:rPr lang="en-US"/>
              <a:t>Focus full attention on the testing room for the full test session.</a:t>
            </a:r>
          </a:p>
          <a:p>
            <a:r>
              <a:rPr lang="en-US"/>
              <a:t>Circulate throughout the room periodically to prevent cheating and the use of prohibited materials.</a:t>
            </a:r>
          </a:p>
          <a:p>
            <a:r>
              <a:rPr lang="en-US"/>
              <a:t>Refrain from coaching students or influencing their responses in any way.</a:t>
            </a:r>
          </a:p>
          <a:p>
            <a:r>
              <a:rPr lang="en-US"/>
              <a:t>Complete tasks in the MCAS Portal</a:t>
            </a:r>
          </a:p>
          <a:p>
            <a:pPr lvl="1"/>
            <a:r>
              <a:rPr lang="en-US"/>
              <a:t>If needed, provide the proctor password (see pages 107</a:t>
            </a:r>
            <a:r>
              <a:rPr lang="en-US" b="0" i="0" u="none" strike="noStrike" baseline="0">
                <a:solidFill>
                  <a:srgbClr val="000000"/>
                </a:solidFill>
                <a:latin typeface="Calibri" panose="020F0502020204030204" pitchFamily="34" charset="0"/>
              </a:rPr>
              <a:t>–108 in the CBT TAM).</a:t>
            </a:r>
            <a:endParaRPr lang="en-US"/>
          </a:p>
          <a:p>
            <a:pPr lvl="1"/>
            <a:r>
              <a:rPr lang="en-US">
                <a:solidFill>
                  <a:srgbClr val="FF0000"/>
                </a:solidFill>
              </a:rPr>
              <a:t>Monitor student testing status (Not Started, In Progress, Finished)</a:t>
            </a:r>
          </a:p>
          <a:p>
            <a:endParaRPr lang="en-US"/>
          </a:p>
        </p:txBody>
      </p:sp>
      <p:sp>
        <p:nvSpPr>
          <p:cNvPr id="4" name="Slide Number Placeholder 3">
            <a:extLst>
              <a:ext uri="{FF2B5EF4-FFF2-40B4-BE49-F238E27FC236}">
                <a16:creationId xmlns:a16="http://schemas.microsoft.com/office/drawing/2014/main" id="{A73AF98B-3A16-4B94-8DAD-3C25AF6883EF}"/>
              </a:ext>
            </a:extLst>
          </p:cNvPr>
          <p:cNvSpPr>
            <a:spLocks noGrp="1"/>
          </p:cNvSpPr>
          <p:nvPr>
            <p:ph type="sldNum" sz="quarter" idx="12"/>
          </p:nvPr>
        </p:nvSpPr>
        <p:spPr/>
        <p:txBody>
          <a:bodyPr/>
          <a:lstStyle/>
          <a:p>
            <a:fld id="{D0E3412F-6B7A-41B5-A4C8-E6A30A4D26B3}" type="slidenum">
              <a:rPr lang="en-US" smtClean="0"/>
              <a:t>32</a:t>
            </a:fld>
            <a:endParaRPr lang="en-US"/>
          </a:p>
        </p:txBody>
      </p:sp>
    </p:spTree>
    <p:extLst>
      <p:ext uri="{BB962C8B-B14F-4D97-AF65-F5344CB8AC3E}">
        <p14:creationId xmlns:p14="http://schemas.microsoft.com/office/powerpoint/2010/main" val="1333895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50F1E5-EE63-45E5-B213-3061A5678DF4}"/>
              </a:ext>
            </a:extLst>
          </p:cNvPr>
          <p:cNvSpPr>
            <a:spLocks noGrp="1"/>
          </p:cNvSpPr>
          <p:nvPr>
            <p:ph type="title"/>
          </p:nvPr>
        </p:nvSpPr>
        <p:spPr/>
        <p:txBody>
          <a:bodyPr/>
          <a:lstStyle/>
          <a:p>
            <a:r>
              <a:rPr lang="en-US"/>
              <a:t>Coaching is not permitted on MCAS tests.</a:t>
            </a:r>
            <a:br>
              <a:rPr lang="en-US"/>
            </a:br>
            <a:r>
              <a:rPr lang="en-US" i="1"/>
              <a:t>What is coaching?</a:t>
            </a:r>
          </a:p>
        </p:txBody>
      </p:sp>
      <p:sp>
        <p:nvSpPr>
          <p:cNvPr id="5" name="Content Placeholder 4">
            <a:extLst>
              <a:ext uri="{FF2B5EF4-FFF2-40B4-BE49-F238E27FC236}">
                <a16:creationId xmlns:a16="http://schemas.microsoft.com/office/drawing/2014/main" id="{F7819774-23CA-4DB8-B1C3-F1105235C0BE}"/>
              </a:ext>
            </a:extLst>
          </p:cNvPr>
          <p:cNvSpPr>
            <a:spLocks noGrp="1"/>
          </p:cNvSpPr>
          <p:nvPr>
            <p:ph idx="1"/>
          </p:nvPr>
        </p:nvSpPr>
        <p:spPr>
          <a:xfrm>
            <a:off x="838200" y="1825624"/>
            <a:ext cx="10515600" cy="4530725"/>
          </a:xfrm>
        </p:spPr>
        <p:txBody>
          <a:bodyPr>
            <a:normAutofit fontScale="92500" lnSpcReduction="20000"/>
          </a:bodyPr>
          <a:lstStyle/>
          <a:p>
            <a:r>
              <a:rPr lang="en-US" sz="2400"/>
              <a:t>Providing hints or clues that might affect a student’s response</a:t>
            </a:r>
          </a:p>
          <a:p>
            <a:pPr lvl="1"/>
            <a:r>
              <a:rPr lang="en-US" sz="2000"/>
              <a:t>“Think about what we studied in class last week.” “What’s the acronym for order of operations?” “Consider it from the main character’s perspective.” “Be sure to use specific examples in your constructed response.” “Try to picture the photosynthesis chart in your mind.”</a:t>
            </a:r>
          </a:p>
          <a:p>
            <a:r>
              <a:rPr lang="en-US" sz="2400"/>
              <a:t>Indicating in any way that a student has answered a question incorrectly </a:t>
            </a:r>
          </a:p>
          <a:p>
            <a:pPr lvl="1"/>
            <a:r>
              <a:rPr lang="en-US" sz="2000"/>
              <a:t>“You might want to look at that one again.” </a:t>
            </a:r>
          </a:p>
          <a:p>
            <a:pPr lvl="1"/>
            <a:r>
              <a:rPr lang="en-US" sz="2000"/>
              <a:t>“You should review number 11.” </a:t>
            </a:r>
          </a:p>
          <a:p>
            <a:pPr lvl="1"/>
            <a:r>
              <a:rPr lang="en-US" sz="2000"/>
              <a:t>“Check your work.” </a:t>
            </a:r>
          </a:p>
          <a:p>
            <a:pPr lvl="2"/>
            <a:r>
              <a:rPr lang="en-US" sz="1500">
                <a:effectLst/>
                <a:latin typeface="Segoe UI" panose="020B0502040204020203" pitchFamily="34" charset="0"/>
              </a:rPr>
              <a:t>Note: This may be said aloud to the class but may not be said to an individual student working on a particular question (with the exception of reading the script instruction for a student to check their work before turning in their test)</a:t>
            </a:r>
            <a:endParaRPr lang="en-US" sz="1300"/>
          </a:p>
          <a:p>
            <a:r>
              <a:rPr lang="en-US" sz="2400"/>
              <a:t>Defining or spelling words </a:t>
            </a:r>
          </a:p>
          <a:p>
            <a:r>
              <a:rPr lang="en-US" sz="2400"/>
              <a:t>Explaining, simplifying, or paraphrasing any part of the test</a:t>
            </a:r>
          </a:p>
          <a:p>
            <a:r>
              <a:rPr lang="en-US" sz="2400"/>
              <a:t>Suggesting that a student write more</a:t>
            </a:r>
          </a:p>
          <a:p>
            <a:r>
              <a:rPr lang="en-US" sz="2400"/>
              <a:t>Influencing a student’s response through gestures, facial expressions, nods, body language, or changes in voice inflection</a:t>
            </a:r>
          </a:p>
          <a:p>
            <a:pPr marL="0" indent="0">
              <a:buNone/>
            </a:pPr>
            <a:endParaRPr lang="en-US" sz="2400"/>
          </a:p>
          <a:p>
            <a:pPr marL="0" indent="0">
              <a:buNone/>
            </a:pPr>
            <a:endParaRPr lang="en-US" sz="2400"/>
          </a:p>
        </p:txBody>
      </p:sp>
      <p:sp>
        <p:nvSpPr>
          <p:cNvPr id="2" name="Slide Number Placeholder 1">
            <a:extLst>
              <a:ext uri="{FF2B5EF4-FFF2-40B4-BE49-F238E27FC236}">
                <a16:creationId xmlns:a16="http://schemas.microsoft.com/office/drawing/2014/main" id="{010C519C-7C3E-440E-B576-B2679A61F171}"/>
              </a:ext>
            </a:extLst>
          </p:cNvPr>
          <p:cNvSpPr>
            <a:spLocks noGrp="1"/>
          </p:cNvSpPr>
          <p:nvPr>
            <p:ph type="sldNum" sz="quarter" idx="12"/>
          </p:nvPr>
        </p:nvSpPr>
        <p:spPr/>
        <p:txBody>
          <a:bodyPr/>
          <a:lstStyle/>
          <a:p>
            <a:fld id="{D0E3412F-6B7A-41B5-A4C8-E6A30A4D26B3}" type="slidenum">
              <a:rPr lang="en-US" smtClean="0"/>
              <a:t>33</a:t>
            </a:fld>
            <a:endParaRPr lang="en-US"/>
          </a:p>
        </p:txBody>
      </p:sp>
    </p:spTree>
    <p:extLst>
      <p:ext uri="{BB962C8B-B14F-4D97-AF65-F5344CB8AC3E}">
        <p14:creationId xmlns:p14="http://schemas.microsoft.com/office/powerpoint/2010/main" val="1558319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1F9D5-4D03-4B22-A7FC-08C54E4AFB8F}"/>
              </a:ext>
            </a:extLst>
          </p:cNvPr>
          <p:cNvSpPr>
            <a:spLocks noGrp="1"/>
          </p:cNvSpPr>
          <p:nvPr>
            <p:ph type="title"/>
          </p:nvPr>
        </p:nvSpPr>
        <p:spPr/>
        <p:txBody>
          <a:bodyPr/>
          <a:lstStyle/>
          <a:p>
            <a:r>
              <a:rPr lang="en-US"/>
              <a:t>What is permitted?</a:t>
            </a:r>
          </a:p>
        </p:txBody>
      </p:sp>
      <p:sp>
        <p:nvSpPr>
          <p:cNvPr id="3" name="Content Placeholder 2">
            <a:extLst>
              <a:ext uri="{FF2B5EF4-FFF2-40B4-BE49-F238E27FC236}">
                <a16:creationId xmlns:a16="http://schemas.microsoft.com/office/drawing/2014/main" id="{0E93CD94-2BFC-48B0-9AB2-6DD9742FCAD3}"/>
              </a:ext>
            </a:extLst>
          </p:cNvPr>
          <p:cNvSpPr>
            <a:spLocks noGrp="1"/>
          </p:cNvSpPr>
          <p:nvPr>
            <p:ph idx="1"/>
          </p:nvPr>
        </p:nvSpPr>
        <p:spPr>
          <a:xfrm>
            <a:off x="838200" y="1825625"/>
            <a:ext cx="10371268" cy="4351338"/>
          </a:xfrm>
        </p:spPr>
        <p:txBody>
          <a:bodyPr>
            <a:normAutofit lnSpcReduction="10000"/>
          </a:bodyPr>
          <a:lstStyle/>
          <a:p>
            <a:r>
              <a:rPr lang="en-US"/>
              <a:t>Reading a word or short phrase aloud –  Universal Accessibility Feature 11 (UF11). See page 83 of the PAM.</a:t>
            </a:r>
          </a:p>
          <a:p>
            <a:r>
              <a:rPr lang="en-US"/>
              <a:t>Assisting students with technology-related problems (see page 19 of the CBT TAM)</a:t>
            </a:r>
          </a:p>
          <a:p>
            <a:r>
              <a:rPr lang="en-US"/>
              <a:t>Re-reading part of the TAM script to students</a:t>
            </a:r>
          </a:p>
          <a:p>
            <a:pPr lvl="1"/>
            <a:r>
              <a:rPr lang="en-US">
                <a:cs typeface="Calibri"/>
              </a:rPr>
              <a:t>The TAM scripts all contain instructions to students to check their work if they finish early, so it is allowable to remind the whole class to check their work before submitting their tests.</a:t>
            </a:r>
            <a:endParaRPr lang="en-US"/>
          </a:p>
          <a:p>
            <a:r>
              <a:rPr lang="en-US"/>
              <a:t>Encouraging students if they ask questions about test content</a:t>
            </a:r>
          </a:p>
          <a:p>
            <a:pPr lvl="1"/>
            <a:r>
              <a:rPr lang="en-US"/>
              <a:t>“Just do your best.” “Give your best effort.” “Do the best you can.” “You can do this.” “You’ve got this.” “Just answer it as well as you can.”</a:t>
            </a:r>
          </a:p>
          <a:p>
            <a:endParaRPr lang="en-US"/>
          </a:p>
        </p:txBody>
      </p:sp>
      <p:sp>
        <p:nvSpPr>
          <p:cNvPr id="4" name="Slide Number Placeholder 3">
            <a:extLst>
              <a:ext uri="{FF2B5EF4-FFF2-40B4-BE49-F238E27FC236}">
                <a16:creationId xmlns:a16="http://schemas.microsoft.com/office/drawing/2014/main" id="{6A6937F4-F2F3-4207-8503-0C10502FA4EF}"/>
              </a:ext>
            </a:extLst>
          </p:cNvPr>
          <p:cNvSpPr>
            <a:spLocks noGrp="1"/>
          </p:cNvSpPr>
          <p:nvPr>
            <p:ph type="sldNum" sz="quarter" idx="12"/>
          </p:nvPr>
        </p:nvSpPr>
        <p:spPr/>
        <p:txBody>
          <a:bodyPr/>
          <a:lstStyle/>
          <a:p>
            <a:fld id="{D0E3412F-6B7A-41B5-A4C8-E6A30A4D26B3}" type="slidenum">
              <a:rPr lang="en-US" smtClean="0"/>
              <a:t>34</a:t>
            </a:fld>
            <a:endParaRPr lang="en-US"/>
          </a:p>
        </p:txBody>
      </p:sp>
    </p:spTree>
    <p:extLst>
      <p:ext uri="{BB962C8B-B14F-4D97-AF65-F5344CB8AC3E}">
        <p14:creationId xmlns:p14="http://schemas.microsoft.com/office/powerpoint/2010/main" val="4172299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32A4-B584-4A28-9D03-20B473CD438E}"/>
              </a:ext>
            </a:extLst>
          </p:cNvPr>
          <p:cNvSpPr>
            <a:spLocks noGrp="1"/>
          </p:cNvSpPr>
          <p:nvPr>
            <p:ph type="title"/>
          </p:nvPr>
        </p:nvSpPr>
        <p:spPr/>
        <p:txBody>
          <a:bodyPr/>
          <a:lstStyle/>
          <a:p>
            <a:r>
              <a:rPr lang="en-US"/>
              <a:t>Providing Technology-Related Help to Students</a:t>
            </a:r>
          </a:p>
        </p:txBody>
      </p:sp>
      <p:sp>
        <p:nvSpPr>
          <p:cNvPr id="3" name="Content Placeholder 2">
            <a:extLst>
              <a:ext uri="{FF2B5EF4-FFF2-40B4-BE49-F238E27FC236}">
                <a16:creationId xmlns:a16="http://schemas.microsoft.com/office/drawing/2014/main" id="{A860F15B-D476-475C-888B-D3C62A56397C}"/>
              </a:ext>
            </a:extLst>
          </p:cNvPr>
          <p:cNvSpPr>
            <a:spLocks noGrp="1"/>
          </p:cNvSpPr>
          <p:nvPr>
            <p:ph idx="1"/>
          </p:nvPr>
        </p:nvSpPr>
        <p:spPr>
          <a:xfrm>
            <a:off x="838200" y="1825625"/>
            <a:ext cx="10707356" cy="4667250"/>
          </a:xfrm>
        </p:spPr>
        <p:txBody>
          <a:bodyPr>
            <a:normAutofit fontScale="85000" lnSpcReduction="20000"/>
          </a:bodyPr>
          <a:lstStyle/>
          <a:p>
            <a:r>
              <a:rPr lang="en-US"/>
              <a:t>Students should be familiar with computer-based testing through practice tests, but test administrators may assist students during testing with technology-related problems. </a:t>
            </a:r>
          </a:p>
          <a:p>
            <a:r>
              <a:rPr lang="en-US"/>
              <a:t>Examples of allowable assistance:</a:t>
            </a:r>
          </a:p>
          <a:p>
            <a:pPr lvl="1"/>
            <a:r>
              <a:rPr lang="en-US"/>
              <a:t>Helping students sign in to the MCAS Student Kiosk (The test administrator may type in students’ usernames and passwords.)</a:t>
            </a:r>
          </a:p>
          <a:p>
            <a:pPr lvl="1"/>
            <a:r>
              <a:rPr lang="en-US"/>
              <a:t>pointing to a tool button that a student cannot find (e.g., the calculator)</a:t>
            </a:r>
          </a:p>
          <a:p>
            <a:pPr lvl="1"/>
            <a:r>
              <a:rPr lang="en-US"/>
              <a:t>explaining how to move through the test using the arrow keys</a:t>
            </a:r>
          </a:p>
          <a:p>
            <a:pPr lvl="1"/>
            <a:r>
              <a:rPr lang="en-US"/>
              <a:t>pointing to the fraction bar in the equation editor if a student does not know how to enter his or her answer as a fraction</a:t>
            </a:r>
          </a:p>
          <a:p>
            <a:pPr lvl="1"/>
            <a:r>
              <a:rPr lang="en-US"/>
              <a:t>Explaining how to navigate to a test question directly from the review screen</a:t>
            </a:r>
          </a:p>
          <a:p>
            <a:r>
              <a:rPr lang="en-US"/>
              <a:t>Examples of prohibited assistance</a:t>
            </a:r>
          </a:p>
          <a:p>
            <a:pPr lvl="1"/>
            <a:r>
              <a:rPr lang="en-US"/>
              <a:t>telling a student to use the calculator or a specific tool on a question</a:t>
            </a:r>
          </a:p>
          <a:p>
            <a:pPr lvl="1"/>
            <a:r>
              <a:rPr lang="en-US"/>
              <a:t>telling a student which ruler to use</a:t>
            </a:r>
          </a:p>
          <a:p>
            <a:pPr lvl="1"/>
            <a:r>
              <a:rPr lang="en-US"/>
              <a:t>typing any answers into the test or clicking any answer choices (Students should enter or choose all answers themselves.)</a:t>
            </a:r>
          </a:p>
        </p:txBody>
      </p:sp>
      <p:sp>
        <p:nvSpPr>
          <p:cNvPr id="4" name="Slide Number Placeholder 3">
            <a:extLst>
              <a:ext uri="{FF2B5EF4-FFF2-40B4-BE49-F238E27FC236}">
                <a16:creationId xmlns:a16="http://schemas.microsoft.com/office/drawing/2014/main" id="{3296F620-7F1E-4EFA-8A2E-520FC5E8F990}"/>
              </a:ext>
            </a:extLst>
          </p:cNvPr>
          <p:cNvSpPr>
            <a:spLocks noGrp="1"/>
          </p:cNvSpPr>
          <p:nvPr>
            <p:ph type="sldNum" sz="quarter" idx="12"/>
          </p:nvPr>
        </p:nvSpPr>
        <p:spPr/>
        <p:txBody>
          <a:bodyPr/>
          <a:lstStyle/>
          <a:p>
            <a:fld id="{D0E3412F-6B7A-41B5-A4C8-E6A30A4D26B3}" type="slidenum">
              <a:rPr lang="en-US" smtClean="0"/>
              <a:t>35</a:t>
            </a:fld>
            <a:endParaRPr lang="en-US"/>
          </a:p>
        </p:txBody>
      </p:sp>
    </p:spTree>
    <p:extLst>
      <p:ext uri="{BB962C8B-B14F-4D97-AF65-F5344CB8AC3E}">
        <p14:creationId xmlns:p14="http://schemas.microsoft.com/office/powerpoint/2010/main" val="3898336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51090-E374-4F34-9952-F39523A4044A}"/>
              </a:ext>
            </a:extLst>
          </p:cNvPr>
          <p:cNvSpPr>
            <a:spLocks noGrp="1"/>
          </p:cNvSpPr>
          <p:nvPr>
            <p:ph type="title"/>
          </p:nvPr>
        </p:nvSpPr>
        <p:spPr/>
        <p:txBody>
          <a:bodyPr/>
          <a:lstStyle/>
          <a:p>
            <a:r>
              <a:rPr lang="en-US"/>
              <a:t>Steps to Take in Case of Technology Problems</a:t>
            </a:r>
          </a:p>
        </p:txBody>
      </p:sp>
      <p:sp>
        <p:nvSpPr>
          <p:cNvPr id="3" name="Content Placeholder 2">
            <a:extLst>
              <a:ext uri="{FF2B5EF4-FFF2-40B4-BE49-F238E27FC236}">
                <a16:creationId xmlns:a16="http://schemas.microsoft.com/office/drawing/2014/main" id="{B5FE4F1C-1D40-4FDE-87B5-F6B2C7698145}"/>
              </a:ext>
            </a:extLst>
          </p:cNvPr>
          <p:cNvSpPr>
            <a:spLocks noGrp="1"/>
          </p:cNvSpPr>
          <p:nvPr>
            <p:ph idx="1"/>
          </p:nvPr>
        </p:nvSpPr>
        <p:spPr>
          <a:xfrm>
            <a:off x="838200" y="1825625"/>
            <a:ext cx="10880558" cy="4667250"/>
          </a:xfrm>
        </p:spPr>
        <p:txBody>
          <a:bodyPr>
            <a:normAutofit fontScale="77500" lnSpcReduction="20000"/>
          </a:bodyPr>
          <a:lstStyle/>
          <a:p>
            <a:r>
              <a:rPr lang="en-US">
                <a:solidFill>
                  <a:srgbClr val="FF0000"/>
                </a:solidFill>
              </a:rPr>
              <a:t>Who will be the designated technology support staff?</a:t>
            </a:r>
          </a:p>
          <a:p>
            <a:r>
              <a:rPr lang="en-US">
                <a:solidFill>
                  <a:srgbClr val="FF0000"/>
                </a:solidFill>
              </a:rPr>
              <a:t>How will the test administrators contact the designated technology support staff? </a:t>
            </a:r>
          </a:p>
          <a:p>
            <a:pPr lvl="1"/>
            <a:r>
              <a:rPr lang="en-US" sz="2600">
                <a:solidFill>
                  <a:srgbClr val="FF0000"/>
                </a:solidFill>
              </a:rPr>
              <a:t>One technology staff member in each wing of the school building? </a:t>
            </a:r>
          </a:p>
          <a:p>
            <a:pPr lvl="1"/>
            <a:r>
              <a:rPr lang="en-US" sz="2600">
                <a:solidFill>
                  <a:srgbClr val="FF0000"/>
                </a:solidFill>
              </a:rPr>
              <a:t>Call a technology staff member who is located centrally?</a:t>
            </a:r>
          </a:p>
          <a:p>
            <a:r>
              <a:rPr lang="en-US"/>
              <a:t>If a student experiences a technology error, resume testing on the same device, if possible.</a:t>
            </a:r>
          </a:p>
          <a:p>
            <a:pPr lvl="1"/>
            <a:r>
              <a:rPr lang="en-US" sz="2600"/>
              <a:t>If the original testing device cannot be used or if the original error is still occurring, then another device should be attempted. </a:t>
            </a:r>
          </a:p>
          <a:p>
            <a:r>
              <a:rPr lang="en-US"/>
              <a:t>Do not turn off the device.</a:t>
            </a:r>
          </a:p>
          <a:p>
            <a:r>
              <a:rPr lang="en-US"/>
              <a:t>Make note of which testing device the student was using.</a:t>
            </a:r>
          </a:p>
          <a:p>
            <a:r>
              <a:rPr lang="en-US"/>
              <a:t>If there is a situation in which a student is waiting for more than 15</a:t>
            </a:r>
            <a:r>
              <a:rPr lang="en-US" b="0" i="0" u="none" strike="noStrike" baseline="0"/>
              <a:t>–</a:t>
            </a:r>
            <a:r>
              <a:rPr lang="en-US"/>
              <a:t>20 minutes, then consult with the principal/test coordinator on scheduling the student to complete the session at a later time. </a:t>
            </a:r>
          </a:p>
          <a:p>
            <a:r>
              <a:rPr lang="en-US"/>
              <a:t>Note that staff may not take photographs of the MCAS Student Kiosk screen when troubleshooting technology issues.</a:t>
            </a:r>
          </a:p>
        </p:txBody>
      </p:sp>
      <p:sp>
        <p:nvSpPr>
          <p:cNvPr id="4" name="Slide Number Placeholder 3">
            <a:extLst>
              <a:ext uri="{FF2B5EF4-FFF2-40B4-BE49-F238E27FC236}">
                <a16:creationId xmlns:a16="http://schemas.microsoft.com/office/drawing/2014/main" id="{454CEEEF-EDAB-4EAD-8A29-C0CCBF21469D}"/>
              </a:ext>
            </a:extLst>
          </p:cNvPr>
          <p:cNvSpPr>
            <a:spLocks noGrp="1"/>
          </p:cNvSpPr>
          <p:nvPr>
            <p:ph type="sldNum" sz="quarter" idx="12"/>
          </p:nvPr>
        </p:nvSpPr>
        <p:spPr/>
        <p:txBody>
          <a:bodyPr/>
          <a:lstStyle/>
          <a:p>
            <a:fld id="{D0E3412F-6B7A-41B5-A4C8-E6A30A4D26B3}" type="slidenum">
              <a:rPr lang="en-US" smtClean="0"/>
              <a:t>36</a:t>
            </a:fld>
            <a:endParaRPr lang="en-US"/>
          </a:p>
        </p:txBody>
      </p:sp>
    </p:spTree>
    <p:extLst>
      <p:ext uri="{BB962C8B-B14F-4D97-AF65-F5344CB8AC3E}">
        <p14:creationId xmlns:p14="http://schemas.microsoft.com/office/powerpoint/2010/main" val="604192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1E752-8FDF-4271-B437-5EC97E7DEFE9}"/>
              </a:ext>
            </a:extLst>
          </p:cNvPr>
          <p:cNvSpPr>
            <a:spLocks noGrp="1"/>
          </p:cNvSpPr>
          <p:nvPr>
            <p:ph type="title"/>
          </p:nvPr>
        </p:nvSpPr>
        <p:spPr/>
        <p:txBody>
          <a:bodyPr/>
          <a:lstStyle/>
          <a:p>
            <a:r>
              <a:rPr lang="en-US"/>
              <a:t>Testing Irregularities</a:t>
            </a:r>
          </a:p>
        </p:txBody>
      </p:sp>
      <p:sp>
        <p:nvSpPr>
          <p:cNvPr id="3" name="Content Placeholder 2">
            <a:extLst>
              <a:ext uri="{FF2B5EF4-FFF2-40B4-BE49-F238E27FC236}">
                <a16:creationId xmlns:a16="http://schemas.microsoft.com/office/drawing/2014/main" id="{DF66758A-B593-4004-8ECC-3F10FB8C3582}"/>
              </a:ext>
            </a:extLst>
          </p:cNvPr>
          <p:cNvSpPr>
            <a:spLocks noGrp="1"/>
          </p:cNvSpPr>
          <p:nvPr>
            <p:ph idx="1"/>
          </p:nvPr>
        </p:nvSpPr>
        <p:spPr>
          <a:xfrm>
            <a:off x="838199" y="1825624"/>
            <a:ext cx="11140441" cy="4780916"/>
          </a:xfrm>
        </p:spPr>
        <p:txBody>
          <a:bodyPr>
            <a:normAutofit fontScale="92500" lnSpcReduction="10000"/>
          </a:bodyPr>
          <a:lstStyle/>
          <a:p>
            <a:r>
              <a:rPr lang="en-US"/>
              <a:t>Testing irregularities must be reported to the principal and then to DESE.</a:t>
            </a:r>
          </a:p>
          <a:p>
            <a:r>
              <a:rPr lang="en-US"/>
              <a:t>Test results may be </a:t>
            </a:r>
            <a:r>
              <a:rPr lang="en-US" b="1"/>
              <a:t>invalidated</a:t>
            </a:r>
            <a:r>
              <a:rPr lang="en-US"/>
              <a:t> if students do any of the following:</a:t>
            </a:r>
          </a:p>
          <a:p>
            <a:pPr lvl="1"/>
            <a:r>
              <a:rPr lang="en-US" sz="2600"/>
              <a:t>duplicating any portion of secure test content</a:t>
            </a:r>
          </a:p>
          <a:p>
            <a:pPr lvl="1"/>
            <a:r>
              <a:rPr lang="en-US" sz="2600"/>
              <a:t>accessing prohibited materials such as cell phones or other electronic devices</a:t>
            </a:r>
          </a:p>
          <a:p>
            <a:pPr lvl="1"/>
            <a:r>
              <a:rPr lang="en-US" sz="2600"/>
              <a:t>communicating with other students (e.g., talking, whispering, writing notes)</a:t>
            </a:r>
          </a:p>
          <a:p>
            <a:pPr lvl="1"/>
            <a:r>
              <a:rPr lang="en-US" sz="2600"/>
              <a:t>looking at any other student’s computer screen or test &amp; answer booklet</a:t>
            </a:r>
          </a:p>
          <a:p>
            <a:pPr lvl="1"/>
            <a:r>
              <a:rPr lang="en-US" sz="2600"/>
              <a:t>asking for or receiving help from anyone</a:t>
            </a:r>
          </a:p>
          <a:p>
            <a:pPr lvl="1"/>
            <a:r>
              <a:rPr lang="en-US" sz="2600"/>
              <a:t>providing help to another student</a:t>
            </a:r>
          </a:p>
          <a:p>
            <a:pPr lvl="1"/>
            <a:r>
              <a:rPr lang="en-US" sz="2600"/>
              <a:t>consulting notes, books, or instructional materials during testing</a:t>
            </a:r>
          </a:p>
          <a:p>
            <a:pPr lvl="1"/>
            <a:r>
              <a:rPr lang="en-US" sz="2600"/>
              <a:t>accessing the internet</a:t>
            </a:r>
          </a:p>
          <a:p>
            <a:r>
              <a:rPr lang="en-US"/>
              <a:t>Results may also be invalidated if students receive any impermissible assistance from test administrators (coaching), or receive accommodations they are not entitled to, especially special access accommodations.</a:t>
            </a:r>
          </a:p>
          <a:p>
            <a:pPr lvl="2"/>
            <a:endParaRPr lang="en-US"/>
          </a:p>
        </p:txBody>
      </p:sp>
      <p:sp>
        <p:nvSpPr>
          <p:cNvPr id="4" name="Slide Number Placeholder 3">
            <a:extLst>
              <a:ext uri="{FF2B5EF4-FFF2-40B4-BE49-F238E27FC236}">
                <a16:creationId xmlns:a16="http://schemas.microsoft.com/office/drawing/2014/main" id="{FC0A2F17-0400-46D5-8283-E0F7B4E993F7}"/>
              </a:ext>
            </a:extLst>
          </p:cNvPr>
          <p:cNvSpPr>
            <a:spLocks noGrp="1"/>
          </p:cNvSpPr>
          <p:nvPr>
            <p:ph type="sldNum" sz="quarter" idx="12"/>
          </p:nvPr>
        </p:nvSpPr>
        <p:spPr/>
        <p:txBody>
          <a:bodyPr/>
          <a:lstStyle/>
          <a:p>
            <a:fld id="{D0E3412F-6B7A-41B5-A4C8-E6A30A4D26B3}" type="slidenum">
              <a:rPr lang="en-US" smtClean="0"/>
              <a:t>37</a:t>
            </a:fld>
            <a:endParaRPr lang="en-US"/>
          </a:p>
        </p:txBody>
      </p:sp>
    </p:spTree>
    <p:extLst>
      <p:ext uri="{BB962C8B-B14F-4D97-AF65-F5344CB8AC3E}">
        <p14:creationId xmlns:p14="http://schemas.microsoft.com/office/powerpoint/2010/main" val="1463707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Responsibilities After the Session is Over</a:t>
            </a:r>
          </a:p>
        </p:txBody>
      </p:sp>
      <p:sp>
        <p:nvSpPr>
          <p:cNvPr id="3" name="Content Placeholder 2"/>
          <p:cNvSpPr>
            <a:spLocks noGrp="1"/>
          </p:cNvSpPr>
          <p:nvPr>
            <p:ph idx="1"/>
          </p:nvPr>
        </p:nvSpPr>
        <p:spPr/>
        <p:txBody>
          <a:bodyPr>
            <a:normAutofit/>
          </a:bodyPr>
          <a:lstStyle/>
          <a:p>
            <a:r>
              <a:rPr lang="en-US"/>
              <a:t>Make sure you have all student logins and used scratch paper.</a:t>
            </a:r>
          </a:p>
          <a:p>
            <a:r>
              <a:rPr lang="en-US"/>
              <a:t>Make a list of any students assigned to you that were absent. These students will need to be scheduled for make-up testing.</a:t>
            </a:r>
          </a:p>
          <a:p>
            <a:r>
              <a:rPr lang="en-US">
                <a:solidFill>
                  <a:srgbClr val="FF0000"/>
                </a:solidFill>
              </a:rPr>
              <a:t>Describe the procedures for how students who need more time will continue testing.</a:t>
            </a:r>
          </a:p>
          <a:p>
            <a:pPr lvl="1"/>
            <a:r>
              <a:rPr lang="en-US">
                <a:solidFill>
                  <a:srgbClr val="FF0000"/>
                </a:solidFill>
              </a:rPr>
              <a:t>Continue testing in the same room after other students leave?</a:t>
            </a:r>
          </a:p>
          <a:p>
            <a:pPr lvl="1"/>
            <a:r>
              <a:rPr lang="en-US">
                <a:solidFill>
                  <a:srgbClr val="FF0000"/>
                </a:solidFill>
              </a:rPr>
              <a:t>Moved into a test completion room?</a:t>
            </a:r>
          </a:p>
          <a:p>
            <a:r>
              <a:rPr lang="en-US"/>
              <a:t>Return student logins and used scratch paper to the test coordinator and sign the tracking form after independent counts are completed.</a:t>
            </a:r>
          </a:p>
          <a:p>
            <a:endParaRPr lang="en-US"/>
          </a:p>
        </p:txBody>
      </p:sp>
      <p:sp>
        <p:nvSpPr>
          <p:cNvPr id="4" name="Slide Number Placeholder 3">
            <a:extLst>
              <a:ext uri="{FF2B5EF4-FFF2-40B4-BE49-F238E27FC236}">
                <a16:creationId xmlns:a16="http://schemas.microsoft.com/office/drawing/2014/main" id="{748486A2-24DC-4723-A777-8BD35055BCE5}"/>
              </a:ext>
            </a:extLst>
          </p:cNvPr>
          <p:cNvSpPr>
            <a:spLocks noGrp="1"/>
          </p:cNvSpPr>
          <p:nvPr>
            <p:ph type="sldNum" sz="quarter" idx="12"/>
          </p:nvPr>
        </p:nvSpPr>
        <p:spPr/>
        <p:txBody>
          <a:bodyPr/>
          <a:lstStyle/>
          <a:p>
            <a:fld id="{D0E3412F-6B7A-41B5-A4C8-E6A30A4D26B3}" type="slidenum">
              <a:rPr lang="en-US" smtClean="0"/>
              <a:t>38</a:t>
            </a:fld>
            <a:endParaRPr lang="en-US"/>
          </a:p>
        </p:txBody>
      </p:sp>
    </p:spTree>
    <p:extLst>
      <p:ext uri="{BB962C8B-B14F-4D97-AF65-F5344CB8AC3E}">
        <p14:creationId xmlns:p14="http://schemas.microsoft.com/office/powerpoint/2010/main" val="179735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F7B5E-4534-4119-B6B8-C06CC9D962CE}"/>
              </a:ext>
            </a:extLst>
          </p:cNvPr>
          <p:cNvSpPr>
            <a:spLocks noGrp="1"/>
          </p:cNvSpPr>
          <p:nvPr>
            <p:ph type="title"/>
          </p:nvPr>
        </p:nvSpPr>
        <p:spPr/>
        <p:txBody>
          <a:bodyPr/>
          <a:lstStyle/>
          <a:p>
            <a:r>
              <a:rPr lang="en-US"/>
              <a:t>Goals for This Training </a:t>
            </a:r>
          </a:p>
        </p:txBody>
      </p:sp>
      <p:sp>
        <p:nvSpPr>
          <p:cNvPr id="3" name="Content Placeholder 2">
            <a:extLst>
              <a:ext uri="{FF2B5EF4-FFF2-40B4-BE49-F238E27FC236}">
                <a16:creationId xmlns:a16="http://schemas.microsoft.com/office/drawing/2014/main" id="{EB680A7C-C65E-4547-9262-E7AF52902888}"/>
              </a:ext>
            </a:extLst>
          </p:cNvPr>
          <p:cNvSpPr>
            <a:spLocks noGrp="1"/>
          </p:cNvSpPr>
          <p:nvPr>
            <p:ph idx="1"/>
          </p:nvPr>
        </p:nvSpPr>
        <p:spPr/>
        <p:txBody>
          <a:bodyPr>
            <a:normAutofit/>
          </a:bodyPr>
          <a:lstStyle/>
          <a:p>
            <a:r>
              <a:rPr lang="en-US"/>
              <a:t>Understanding procedures to follow before, during, and after testing</a:t>
            </a:r>
          </a:p>
          <a:p>
            <a:r>
              <a:rPr lang="en-US"/>
              <a:t>Understanding test security requirements and test administration protocols</a:t>
            </a:r>
          </a:p>
          <a:p>
            <a:r>
              <a:rPr lang="en-US"/>
              <a:t>Knowing which resources to review prior to testing, and how to find answers to questions </a:t>
            </a:r>
          </a:p>
          <a:p>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71F77707-7159-4577-A614-B096D85A5287}"/>
              </a:ext>
            </a:extLst>
          </p:cNvPr>
          <p:cNvSpPr>
            <a:spLocks noGrp="1"/>
          </p:cNvSpPr>
          <p:nvPr>
            <p:ph type="sldNum" sz="quarter" idx="12"/>
          </p:nvPr>
        </p:nvSpPr>
        <p:spPr/>
        <p:txBody>
          <a:bodyPr/>
          <a:lstStyle/>
          <a:p>
            <a:fld id="{D0E3412F-6B7A-41B5-A4C8-E6A30A4D26B3}" type="slidenum">
              <a:rPr lang="en-US" smtClean="0"/>
              <a:t>3</a:t>
            </a:fld>
            <a:endParaRPr lang="en-US"/>
          </a:p>
        </p:txBody>
      </p:sp>
    </p:spTree>
    <p:extLst>
      <p:ext uri="{BB962C8B-B14F-4D97-AF65-F5344CB8AC3E}">
        <p14:creationId xmlns:p14="http://schemas.microsoft.com/office/powerpoint/2010/main" val="14570915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1F5B9-BF26-4FD4-A293-1BADF3E86954}"/>
              </a:ext>
            </a:extLst>
          </p:cNvPr>
          <p:cNvSpPr>
            <a:spLocks noGrp="1"/>
          </p:cNvSpPr>
          <p:nvPr>
            <p:ph type="title"/>
          </p:nvPr>
        </p:nvSpPr>
        <p:spPr/>
        <p:txBody>
          <a:bodyPr/>
          <a:lstStyle/>
          <a:p>
            <a:r>
              <a:rPr lang="en-US"/>
              <a:t>Other School Procedures </a:t>
            </a:r>
          </a:p>
        </p:txBody>
      </p:sp>
      <p:sp>
        <p:nvSpPr>
          <p:cNvPr id="3" name="Content Placeholder 2">
            <a:extLst>
              <a:ext uri="{FF2B5EF4-FFF2-40B4-BE49-F238E27FC236}">
                <a16:creationId xmlns:a16="http://schemas.microsoft.com/office/drawing/2014/main" id="{8C85DE92-6ABE-4658-ABBE-E8C55C25AC4A}"/>
              </a:ext>
            </a:extLst>
          </p:cNvPr>
          <p:cNvSpPr>
            <a:spLocks noGrp="1"/>
          </p:cNvSpPr>
          <p:nvPr>
            <p:ph idx="1"/>
          </p:nvPr>
        </p:nvSpPr>
        <p:spPr/>
        <p:txBody>
          <a:bodyPr>
            <a:normAutofit fontScale="92500"/>
          </a:bodyPr>
          <a:lstStyle/>
          <a:p>
            <a:r>
              <a:rPr lang="en-US">
                <a:solidFill>
                  <a:srgbClr val="FF0000"/>
                </a:solidFill>
              </a:rPr>
              <a:t>The TAMs contain optional scripts as described below. Inform test administrators at the training session if they will read the scripts or if the school will develop an alternative version. </a:t>
            </a:r>
          </a:p>
          <a:p>
            <a:pPr lvl="1"/>
            <a:r>
              <a:rPr lang="en-US">
                <a:solidFill>
                  <a:srgbClr val="FF0000"/>
                </a:solidFill>
              </a:rPr>
              <a:t>whether test administrators will read the recommended script instructing students to put away cell phones and other electronic devices in their backpacks at the side of the room or if a locally developed script will be used instead </a:t>
            </a:r>
          </a:p>
          <a:p>
            <a:pPr lvl="1"/>
            <a:r>
              <a:rPr lang="en-US">
                <a:solidFill>
                  <a:srgbClr val="FF0000"/>
                </a:solidFill>
              </a:rPr>
              <a:t>whether test administrators will read the scripts for students going to a supervised lunch, students moving to a test completion room, and students going to the restroom </a:t>
            </a:r>
          </a:p>
          <a:p>
            <a:r>
              <a:rPr lang="en-US">
                <a:solidFill>
                  <a:srgbClr val="FF0000"/>
                </a:solidFill>
              </a:rPr>
              <a:t>Inform staff whether student logins will be collected from students after they sign in to the MCAS Student Kiosk, or students will retain their logins until the end of the session.</a:t>
            </a:r>
          </a:p>
        </p:txBody>
      </p:sp>
      <p:sp>
        <p:nvSpPr>
          <p:cNvPr id="4" name="Slide Number Placeholder 3">
            <a:extLst>
              <a:ext uri="{FF2B5EF4-FFF2-40B4-BE49-F238E27FC236}">
                <a16:creationId xmlns:a16="http://schemas.microsoft.com/office/drawing/2014/main" id="{74664AC7-A54A-4CB7-AA74-68985505FBB4}"/>
              </a:ext>
            </a:extLst>
          </p:cNvPr>
          <p:cNvSpPr>
            <a:spLocks noGrp="1"/>
          </p:cNvSpPr>
          <p:nvPr>
            <p:ph type="sldNum" sz="quarter" idx="12"/>
          </p:nvPr>
        </p:nvSpPr>
        <p:spPr/>
        <p:txBody>
          <a:bodyPr/>
          <a:lstStyle/>
          <a:p>
            <a:fld id="{D0E3412F-6B7A-41B5-A4C8-E6A30A4D26B3}" type="slidenum">
              <a:rPr lang="en-US" smtClean="0"/>
              <a:t>39</a:t>
            </a:fld>
            <a:endParaRPr lang="en-US"/>
          </a:p>
        </p:txBody>
      </p:sp>
    </p:spTree>
    <p:extLst>
      <p:ext uri="{BB962C8B-B14F-4D97-AF65-F5344CB8AC3E}">
        <p14:creationId xmlns:p14="http://schemas.microsoft.com/office/powerpoint/2010/main" val="20149492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FFD5D-4824-400D-9F0E-3CA5627F299D}"/>
              </a:ext>
            </a:extLst>
          </p:cNvPr>
          <p:cNvSpPr>
            <a:spLocks noGrp="1"/>
          </p:cNvSpPr>
          <p:nvPr>
            <p:ph type="title"/>
          </p:nvPr>
        </p:nvSpPr>
        <p:spPr/>
        <p:txBody>
          <a:bodyPr/>
          <a:lstStyle/>
          <a:p>
            <a:r>
              <a:rPr lang="en-US"/>
              <a:t>Other School Procedures (Continued) </a:t>
            </a:r>
          </a:p>
        </p:txBody>
      </p:sp>
      <p:sp>
        <p:nvSpPr>
          <p:cNvPr id="3" name="Content Placeholder 2">
            <a:extLst>
              <a:ext uri="{FF2B5EF4-FFF2-40B4-BE49-F238E27FC236}">
                <a16:creationId xmlns:a16="http://schemas.microsoft.com/office/drawing/2014/main" id="{3AB7CF79-0103-457C-9DAC-0B49A83D4B57}"/>
              </a:ext>
            </a:extLst>
          </p:cNvPr>
          <p:cNvSpPr>
            <a:spLocks noGrp="1"/>
          </p:cNvSpPr>
          <p:nvPr>
            <p:ph idx="1"/>
          </p:nvPr>
        </p:nvSpPr>
        <p:spPr/>
        <p:txBody>
          <a:bodyPr>
            <a:normAutofit fontScale="92500" lnSpcReduction="20000"/>
          </a:bodyPr>
          <a:lstStyle/>
          <a:p>
            <a:r>
              <a:rPr lang="en-US">
                <a:solidFill>
                  <a:srgbClr val="FF0000"/>
                </a:solidFill>
              </a:rPr>
              <a:t>Inform staff how to contact the school administration if there is a problem during testing.</a:t>
            </a:r>
          </a:p>
          <a:p>
            <a:pPr lvl="1"/>
            <a:r>
              <a:rPr lang="en-US">
                <a:solidFill>
                  <a:srgbClr val="FF0000"/>
                </a:solidFill>
              </a:rPr>
              <a:t>How will they contact technology staff if there is a technology problem?</a:t>
            </a:r>
          </a:p>
          <a:p>
            <a:r>
              <a:rPr lang="en-US">
                <a:solidFill>
                  <a:srgbClr val="FF0000"/>
                </a:solidFill>
              </a:rPr>
              <a:t>Inform staff whether they should come to the central secure storage area to pick up materials, or if materials will be delivered to them.</a:t>
            </a:r>
          </a:p>
          <a:p>
            <a:r>
              <a:rPr lang="en-US">
                <a:solidFill>
                  <a:srgbClr val="FF0000"/>
                </a:solidFill>
              </a:rPr>
              <a:t>Inform staff whether students who finish early may be dismissed or must wait until the end of the scheduled session.</a:t>
            </a:r>
          </a:p>
          <a:p>
            <a:pPr lvl="1"/>
            <a:r>
              <a:rPr lang="en-US">
                <a:solidFill>
                  <a:srgbClr val="FF0000"/>
                </a:solidFill>
              </a:rPr>
              <a:t>If students will wait until the end of the session to be dismissed, inform staff of what they may do and what they are allowed to have with them until then.</a:t>
            </a:r>
          </a:p>
          <a:p>
            <a:r>
              <a:rPr lang="en-US">
                <a:solidFill>
                  <a:srgbClr val="FF0000"/>
                </a:solidFill>
              </a:rPr>
              <a:t>Inform staff how lunch will be handled for students whose testing extends into the lunch period.</a:t>
            </a:r>
          </a:p>
          <a:p>
            <a:pPr lvl="1"/>
            <a:r>
              <a:rPr lang="en-US">
                <a:solidFill>
                  <a:srgbClr val="FF0000"/>
                </a:solidFill>
              </a:rPr>
              <a:t>lunch brought to the room?</a:t>
            </a:r>
          </a:p>
          <a:p>
            <a:pPr lvl="1"/>
            <a:r>
              <a:rPr lang="en-US">
                <a:solidFill>
                  <a:srgbClr val="FF0000"/>
                </a:solidFill>
              </a:rPr>
              <a:t>supervised lunch in the cafeteria?</a:t>
            </a:r>
          </a:p>
          <a:p>
            <a:pPr marL="0" indent="0">
              <a:buNone/>
            </a:pPr>
            <a:endParaRPr lang="en-US">
              <a:solidFill>
                <a:srgbClr val="FF0000"/>
              </a:solidFill>
            </a:endParaRPr>
          </a:p>
          <a:p>
            <a:pPr marL="0" indent="0">
              <a:buNone/>
            </a:pPr>
            <a:endParaRPr lang="en-US"/>
          </a:p>
        </p:txBody>
      </p:sp>
      <p:sp>
        <p:nvSpPr>
          <p:cNvPr id="4" name="Slide Number Placeholder 3">
            <a:extLst>
              <a:ext uri="{FF2B5EF4-FFF2-40B4-BE49-F238E27FC236}">
                <a16:creationId xmlns:a16="http://schemas.microsoft.com/office/drawing/2014/main" id="{9AC2AF24-8B32-47BE-B726-7B6D0E8DF06F}"/>
              </a:ext>
            </a:extLst>
          </p:cNvPr>
          <p:cNvSpPr>
            <a:spLocks noGrp="1"/>
          </p:cNvSpPr>
          <p:nvPr>
            <p:ph type="sldNum" sz="quarter" idx="12"/>
          </p:nvPr>
        </p:nvSpPr>
        <p:spPr/>
        <p:txBody>
          <a:bodyPr/>
          <a:lstStyle/>
          <a:p>
            <a:fld id="{D0E3412F-6B7A-41B5-A4C8-E6A30A4D26B3}" type="slidenum">
              <a:rPr lang="en-US" smtClean="0"/>
              <a:t>40</a:t>
            </a:fld>
            <a:endParaRPr lang="en-US"/>
          </a:p>
        </p:txBody>
      </p:sp>
    </p:spTree>
    <p:extLst>
      <p:ext uri="{BB962C8B-B14F-4D97-AF65-F5344CB8AC3E}">
        <p14:creationId xmlns:p14="http://schemas.microsoft.com/office/powerpoint/2010/main" val="2943346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798C-9E4C-9D35-9C84-64CBF17C9876}"/>
              </a:ext>
            </a:extLst>
          </p:cNvPr>
          <p:cNvSpPr>
            <a:spLocks noGrp="1"/>
          </p:cNvSpPr>
          <p:nvPr>
            <p:ph type="title"/>
          </p:nvPr>
        </p:nvSpPr>
        <p:spPr/>
        <p:txBody>
          <a:bodyPr>
            <a:normAutofit/>
          </a:bodyPr>
          <a:lstStyle/>
          <a:p>
            <a:r>
              <a:rPr lang="en-US" sz="4200"/>
              <a:t>Training Resources for Computer-Based Testing</a:t>
            </a:r>
          </a:p>
        </p:txBody>
      </p:sp>
      <p:sp>
        <p:nvSpPr>
          <p:cNvPr id="3" name="Content Placeholder 2">
            <a:extLst>
              <a:ext uri="{FF2B5EF4-FFF2-40B4-BE49-F238E27FC236}">
                <a16:creationId xmlns:a16="http://schemas.microsoft.com/office/drawing/2014/main" id="{B12EC621-C642-7DAC-AA56-61BCCE0C14A5}"/>
              </a:ext>
            </a:extLst>
          </p:cNvPr>
          <p:cNvSpPr>
            <a:spLocks noGrp="1"/>
          </p:cNvSpPr>
          <p:nvPr>
            <p:ph idx="1"/>
          </p:nvPr>
        </p:nvSpPr>
        <p:spPr>
          <a:xfrm>
            <a:off x="838200" y="1630476"/>
            <a:ext cx="10664536" cy="4624852"/>
          </a:xfrm>
        </p:spPr>
        <p:txBody>
          <a:bodyPr>
            <a:normAutofit/>
          </a:bodyPr>
          <a:lstStyle/>
          <a:p>
            <a:r>
              <a:rPr lang="en-US"/>
              <a:t>Training modules and recordings of training webinars are available at </a:t>
            </a:r>
            <a:r>
              <a:rPr lang="en-US">
                <a:hlinkClick r:id="rId3"/>
              </a:rPr>
              <a:t>https://mcas.onlinehelp.cognia.org/training/</a:t>
            </a:r>
            <a:r>
              <a:rPr lang="en-US"/>
              <a:t> </a:t>
            </a:r>
          </a:p>
        </p:txBody>
      </p:sp>
      <p:sp>
        <p:nvSpPr>
          <p:cNvPr id="4" name="Slide Number Placeholder 3">
            <a:extLst>
              <a:ext uri="{FF2B5EF4-FFF2-40B4-BE49-F238E27FC236}">
                <a16:creationId xmlns:a16="http://schemas.microsoft.com/office/drawing/2014/main" id="{3659EB6E-8407-0D9C-B1AD-C430D36F0166}"/>
              </a:ext>
            </a:extLst>
          </p:cNvPr>
          <p:cNvSpPr>
            <a:spLocks noGrp="1"/>
          </p:cNvSpPr>
          <p:nvPr>
            <p:ph type="sldNum" sz="quarter" idx="12"/>
          </p:nvPr>
        </p:nvSpPr>
        <p:spPr/>
        <p:txBody>
          <a:bodyPr/>
          <a:lstStyle/>
          <a:p>
            <a:fld id="{D0E3412F-6B7A-41B5-A4C8-E6A30A4D26B3}" type="slidenum">
              <a:rPr lang="en-US" smtClean="0"/>
              <a:t>41</a:t>
            </a:fld>
            <a:endParaRPr lang="en-US"/>
          </a:p>
        </p:txBody>
      </p:sp>
    </p:spTree>
    <p:extLst>
      <p:ext uri="{BB962C8B-B14F-4D97-AF65-F5344CB8AC3E}">
        <p14:creationId xmlns:p14="http://schemas.microsoft.com/office/powerpoint/2010/main" val="3104688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0BD6-83AE-4453-990F-4964CFFFBC95}"/>
              </a:ext>
            </a:extLst>
          </p:cNvPr>
          <p:cNvSpPr>
            <a:spLocks noGrp="1"/>
          </p:cNvSpPr>
          <p:nvPr>
            <p:ph type="title"/>
          </p:nvPr>
        </p:nvSpPr>
        <p:spPr>
          <a:xfrm>
            <a:off x="442785" y="231260"/>
            <a:ext cx="11031091" cy="1346157"/>
          </a:xfrm>
        </p:spPr>
        <p:txBody>
          <a:bodyPr>
            <a:noAutofit/>
          </a:bodyPr>
          <a:lstStyle/>
          <a:p>
            <a:r>
              <a:rPr lang="en-US" sz="4200"/>
              <a:t>Universal and Designated Accessibility Features </a:t>
            </a:r>
            <a:br>
              <a:rPr lang="en-US" sz="4200"/>
            </a:br>
            <a:r>
              <a:rPr lang="en-US" sz="4200"/>
              <a:t>for All Students </a:t>
            </a:r>
            <a:endParaRPr lang="en-US" sz="4200">
              <a:cs typeface="Calibri Light"/>
            </a:endParaRPr>
          </a:p>
        </p:txBody>
      </p:sp>
      <p:sp>
        <p:nvSpPr>
          <p:cNvPr id="3" name="Content Placeholder 2">
            <a:extLst>
              <a:ext uri="{FF2B5EF4-FFF2-40B4-BE49-F238E27FC236}">
                <a16:creationId xmlns:a16="http://schemas.microsoft.com/office/drawing/2014/main" id="{96A2D87E-1A44-4545-9AD0-FD292FD40205}"/>
              </a:ext>
            </a:extLst>
          </p:cNvPr>
          <p:cNvSpPr>
            <a:spLocks noGrp="1"/>
          </p:cNvSpPr>
          <p:nvPr>
            <p:ph idx="1"/>
          </p:nvPr>
        </p:nvSpPr>
        <p:spPr>
          <a:xfrm>
            <a:off x="838200" y="1578490"/>
            <a:ext cx="10515600" cy="4351338"/>
          </a:xfrm>
        </p:spPr>
        <p:txBody>
          <a:bodyPr vert="horz" lIns="91440" tIns="45720" rIns="91440" bIns="45720" rtlCol="0" anchor="t">
            <a:normAutofit/>
          </a:bodyPr>
          <a:lstStyle/>
          <a:p>
            <a:r>
              <a:rPr lang="en-US" sz="3200"/>
              <a:t>Accessibility Features for All Students </a:t>
            </a:r>
            <a:endParaRPr lang="en-US" sz="3200">
              <a:cs typeface="Calibri"/>
            </a:endParaRPr>
          </a:p>
          <a:p>
            <a:pPr lvl="1"/>
            <a:r>
              <a:rPr lang="en-US" sz="2800"/>
              <a:t>Universal Accessibility Features (UFs) are tools and supports available to </a:t>
            </a:r>
            <a:r>
              <a:rPr lang="en-US" sz="2800" b="1"/>
              <a:t>all</a:t>
            </a:r>
            <a:r>
              <a:rPr lang="en-US" sz="2800"/>
              <a:t> students that are either built into the computer testing platform or provided by a test administrator.</a:t>
            </a:r>
            <a:endParaRPr lang="en-US" sz="2800">
              <a:cs typeface="Calibri"/>
            </a:endParaRPr>
          </a:p>
          <a:p>
            <a:pPr lvl="1"/>
            <a:r>
              <a:rPr lang="en-US" sz="2800"/>
              <a:t>Designated Accessibility Features (DFs) are changes in scheduling, setting, group size, or other conditions of test administration that can be provided to any student at the principal’s discretion.</a:t>
            </a:r>
            <a:endParaRPr lang="en-US" sz="2800">
              <a:cs typeface="Calibri"/>
            </a:endParaRPr>
          </a:p>
        </p:txBody>
      </p:sp>
      <p:sp>
        <p:nvSpPr>
          <p:cNvPr id="4" name="Slide Number Placeholder 3">
            <a:extLst>
              <a:ext uri="{FF2B5EF4-FFF2-40B4-BE49-F238E27FC236}">
                <a16:creationId xmlns:a16="http://schemas.microsoft.com/office/drawing/2014/main" id="{5F269B26-22C5-4F74-8752-074AA7CEDC3F}"/>
              </a:ext>
            </a:extLst>
          </p:cNvPr>
          <p:cNvSpPr>
            <a:spLocks noGrp="1"/>
          </p:cNvSpPr>
          <p:nvPr>
            <p:ph type="sldNum" sz="quarter" idx="12"/>
          </p:nvPr>
        </p:nvSpPr>
        <p:spPr/>
        <p:txBody>
          <a:bodyPr/>
          <a:lstStyle/>
          <a:p>
            <a:fld id="{D0E3412F-6B7A-41B5-A4C8-E6A30A4D26B3}" type="slidenum">
              <a:rPr lang="en-US" smtClean="0"/>
              <a:t>42</a:t>
            </a:fld>
            <a:endParaRPr lang="en-US"/>
          </a:p>
        </p:txBody>
      </p:sp>
    </p:spTree>
    <p:extLst>
      <p:ext uri="{BB962C8B-B14F-4D97-AF65-F5344CB8AC3E}">
        <p14:creationId xmlns:p14="http://schemas.microsoft.com/office/powerpoint/2010/main" val="38655968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Universal Accessibility Features (UFs) – Available to All Students </a:t>
            </a:r>
          </a:p>
        </p:txBody>
      </p:sp>
      <p:sp>
        <p:nvSpPr>
          <p:cNvPr id="3" name="Content Placeholder 2"/>
          <p:cNvSpPr>
            <a:spLocks noGrp="1"/>
          </p:cNvSpPr>
          <p:nvPr>
            <p:ph idx="1"/>
          </p:nvPr>
        </p:nvSpPr>
        <p:spPr/>
        <p:txBody>
          <a:bodyPr numCol="2">
            <a:normAutofit fontScale="85000" lnSpcReduction="20000"/>
          </a:bodyPr>
          <a:lstStyle/>
          <a:p>
            <a:r>
              <a:rPr lang="en-US"/>
              <a:t>UF1 </a:t>
            </a:r>
            <a:r>
              <a:rPr lang="mr-IN"/>
              <a:t>–</a:t>
            </a:r>
            <a:r>
              <a:rPr lang="en-US"/>
              <a:t> Highlighter tool</a:t>
            </a:r>
          </a:p>
          <a:p>
            <a:r>
              <a:rPr lang="en-US"/>
              <a:t>UF2 </a:t>
            </a:r>
            <a:r>
              <a:rPr lang="mr-IN"/>
              <a:t>–</a:t>
            </a:r>
            <a:r>
              <a:rPr lang="en-US"/>
              <a:t> Color contrast</a:t>
            </a:r>
          </a:p>
          <a:p>
            <a:r>
              <a:rPr lang="en-US"/>
              <a:t>UF3 </a:t>
            </a:r>
            <a:r>
              <a:rPr lang="mr-IN"/>
              <a:t>–</a:t>
            </a:r>
            <a:r>
              <a:rPr lang="en-US"/>
              <a:t> Screen Zoom tool</a:t>
            </a:r>
          </a:p>
          <a:p>
            <a:r>
              <a:rPr lang="en-US"/>
              <a:t>UF4 – Enlarged cursor/Mouse pointer tool</a:t>
            </a:r>
          </a:p>
          <a:p>
            <a:r>
              <a:rPr lang="en-US"/>
              <a:t>UF5 </a:t>
            </a:r>
            <a:r>
              <a:rPr lang="mr-IN"/>
              <a:t>–</a:t>
            </a:r>
            <a:r>
              <a:rPr lang="en-US"/>
              <a:t> Line reader tool</a:t>
            </a:r>
          </a:p>
          <a:p>
            <a:r>
              <a:rPr lang="en-US"/>
              <a:t>UF6 </a:t>
            </a:r>
            <a:r>
              <a:rPr lang="mr-IN"/>
              <a:t>–</a:t>
            </a:r>
            <a:r>
              <a:rPr lang="en-US"/>
              <a:t> Answer masking</a:t>
            </a:r>
          </a:p>
          <a:p>
            <a:r>
              <a:rPr lang="en-US"/>
              <a:t>UF7 </a:t>
            </a:r>
            <a:r>
              <a:rPr lang="mr-IN"/>
              <a:t>–</a:t>
            </a:r>
            <a:r>
              <a:rPr lang="en-US"/>
              <a:t> Answer eliminator</a:t>
            </a:r>
          </a:p>
          <a:p>
            <a:r>
              <a:rPr lang="en-US"/>
              <a:t>UF8 </a:t>
            </a:r>
            <a:r>
              <a:rPr lang="mr-IN"/>
              <a:t>–</a:t>
            </a:r>
            <a:r>
              <a:rPr lang="en-US"/>
              <a:t> Item flag/bookmark</a:t>
            </a:r>
          </a:p>
          <a:p>
            <a:r>
              <a:rPr lang="en-US"/>
              <a:t>UF9 </a:t>
            </a:r>
            <a:r>
              <a:rPr lang="mr-IN"/>
              <a:t>–</a:t>
            </a:r>
            <a:r>
              <a:rPr lang="en-US"/>
              <a:t> Audio aid</a:t>
            </a:r>
          </a:p>
          <a:p>
            <a:r>
              <a:rPr lang="en-US"/>
              <a:t>UF10 </a:t>
            </a:r>
            <a:r>
              <a:rPr lang="mr-IN"/>
              <a:t>–</a:t>
            </a:r>
            <a:r>
              <a:rPr lang="en-US"/>
              <a:t> Notepad</a:t>
            </a:r>
          </a:p>
          <a:p>
            <a:r>
              <a:rPr lang="en-US"/>
              <a:t>UF11 </a:t>
            </a:r>
            <a:r>
              <a:rPr lang="mr-IN"/>
              <a:t>–</a:t>
            </a:r>
            <a:r>
              <a:rPr lang="en-US"/>
              <a:t> Test administrator reads aloud selected words on the Mathematics or STE Tests</a:t>
            </a:r>
          </a:p>
          <a:p>
            <a:r>
              <a:rPr lang="en-US"/>
              <a:t>UF12 </a:t>
            </a:r>
            <a:r>
              <a:rPr lang="mr-IN"/>
              <a:t>–</a:t>
            </a:r>
            <a:r>
              <a:rPr lang="en-US"/>
              <a:t> Test administrator redirects student’s attention to the test</a:t>
            </a:r>
          </a:p>
          <a:p>
            <a:r>
              <a:rPr lang="en-US"/>
              <a:t>UF13 </a:t>
            </a:r>
            <a:r>
              <a:rPr lang="mr-IN"/>
              <a:t>–</a:t>
            </a:r>
            <a:r>
              <a:rPr lang="en-US"/>
              <a:t> Test administrator reads aloud, repeats, or clarifies general test administration directions </a:t>
            </a:r>
            <a:r>
              <a:rPr lang="en-US" sz="2800" i="0" u="none" strike="noStrike" baseline="0"/>
              <a:t>from the </a:t>
            </a:r>
            <a:r>
              <a:rPr lang="en-US" sz="2800" i="1" u="none" strike="noStrike" baseline="0"/>
              <a:t>Test Administrator’s Manual </a:t>
            </a:r>
            <a:r>
              <a:rPr lang="en-US" sz="2800" i="0" u="none" strike="noStrike" baseline="0"/>
              <a:t>scripts to student, as needed.</a:t>
            </a:r>
          </a:p>
          <a:p>
            <a:r>
              <a:rPr lang="en-US"/>
              <a:t>UF14 – General masking</a:t>
            </a:r>
          </a:p>
          <a:p>
            <a:r>
              <a:rPr lang="en-US"/>
              <a:t>UF15 – Reverse contrast</a:t>
            </a:r>
          </a:p>
        </p:txBody>
      </p:sp>
      <p:sp>
        <p:nvSpPr>
          <p:cNvPr id="4" name="Slide Number Placeholder 3">
            <a:extLst>
              <a:ext uri="{FF2B5EF4-FFF2-40B4-BE49-F238E27FC236}">
                <a16:creationId xmlns:a16="http://schemas.microsoft.com/office/drawing/2014/main" id="{A69DF702-432D-4454-B6E6-DA5E800C714A}"/>
              </a:ext>
            </a:extLst>
          </p:cNvPr>
          <p:cNvSpPr>
            <a:spLocks noGrp="1"/>
          </p:cNvSpPr>
          <p:nvPr>
            <p:ph type="sldNum" sz="quarter" idx="12"/>
          </p:nvPr>
        </p:nvSpPr>
        <p:spPr/>
        <p:txBody>
          <a:bodyPr/>
          <a:lstStyle/>
          <a:p>
            <a:fld id="{D0E3412F-6B7A-41B5-A4C8-E6A30A4D26B3}" type="slidenum">
              <a:rPr lang="en-US" smtClean="0"/>
              <a:t>43</a:t>
            </a:fld>
            <a:endParaRPr lang="en-US"/>
          </a:p>
        </p:txBody>
      </p:sp>
      <p:sp>
        <p:nvSpPr>
          <p:cNvPr id="5" name="TextBox 4">
            <a:extLst>
              <a:ext uri="{FF2B5EF4-FFF2-40B4-BE49-F238E27FC236}">
                <a16:creationId xmlns:a16="http://schemas.microsoft.com/office/drawing/2014/main" id="{DD69D62C-0207-6EAD-E7F0-49268F16496C}"/>
              </a:ext>
            </a:extLst>
          </p:cNvPr>
          <p:cNvSpPr txBox="1"/>
          <p:nvPr/>
        </p:nvSpPr>
        <p:spPr>
          <a:xfrm>
            <a:off x="836752" y="6232732"/>
            <a:ext cx="1005454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Descriptions of these features can be found in Appendix C of the PAM on pages 82</a:t>
            </a:r>
            <a:r>
              <a:rPr lang="en-US" sz="2000">
                <a:latin typeface="Calibri"/>
                <a:cs typeface="Times New Roman"/>
              </a:rPr>
              <a:t>–83</a:t>
            </a:r>
            <a:r>
              <a:rPr lang="en-US" sz="2000">
                <a:latin typeface="Calibri"/>
                <a:cs typeface="Calibri"/>
              </a:rPr>
              <a:t>.</a:t>
            </a:r>
            <a:endParaRPr lang="en-US" sz="2000">
              <a:cs typeface="Calibri"/>
            </a:endParaRPr>
          </a:p>
        </p:txBody>
      </p:sp>
    </p:spTree>
    <p:extLst>
      <p:ext uri="{BB962C8B-B14F-4D97-AF65-F5344CB8AC3E}">
        <p14:creationId xmlns:p14="http://schemas.microsoft.com/office/powerpoint/2010/main" val="33647229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7490" cy="1325563"/>
          </a:xfrm>
        </p:spPr>
        <p:txBody>
          <a:bodyPr>
            <a:normAutofit fontScale="90000"/>
          </a:bodyPr>
          <a:lstStyle/>
          <a:p>
            <a:r>
              <a:rPr lang="en-US"/>
              <a:t>Designated Accessibility Features (DFs) – </a:t>
            </a:r>
            <a:br>
              <a:rPr lang="en-US"/>
            </a:br>
            <a:r>
              <a:rPr lang="en-US"/>
              <a:t>Available to All Students, at the Principal’s Discretion</a:t>
            </a:r>
          </a:p>
        </p:txBody>
      </p:sp>
      <p:sp>
        <p:nvSpPr>
          <p:cNvPr id="3" name="Content Placeholder 2"/>
          <p:cNvSpPr>
            <a:spLocks noGrp="1"/>
          </p:cNvSpPr>
          <p:nvPr>
            <p:ph idx="1"/>
          </p:nvPr>
        </p:nvSpPr>
        <p:spPr>
          <a:xfrm>
            <a:off x="838200" y="1825624"/>
            <a:ext cx="10515600" cy="4530725"/>
          </a:xfrm>
        </p:spPr>
        <p:txBody>
          <a:bodyPr>
            <a:normAutofit fontScale="70000" lnSpcReduction="20000"/>
          </a:bodyPr>
          <a:lstStyle/>
          <a:p>
            <a:r>
              <a:rPr lang="en-US"/>
              <a:t>DF1 </a:t>
            </a:r>
            <a:r>
              <a:rPr lang="mr-IN"/>
              <a:t>–</a:t>
            </a:r>
            <a:r>
              <a:rPr lang="en-US"/>
              <a:t> Small group test administration</a:t>
            </a:r>
          </a:p>
          <a:p>
            <a:r>
              <a:rPr lang="en-US"/>
              <a:t>DF2 </a:t>
            </a:r>
            <a:r>
              <a:rPr lang="mr-IN"/>
              <a:t>–</a:t>
            </a:r>
            <a:r>
              <a:rPr lang="en-US"/>
              <a:t> Individual (one-to-one) test administration</a:t>
            </a:r>
          </a:p>
          <a:p>
            <a:r>
              <a:rPr lang="en-US"/>
              <a:t>DF3 </a:t>
            </a:r>
            <a:r>
              <a:rPr lang="mr-IN"/>
              <a:t>–</a:t>
            </a:r>
            <a:r>
              <a:rPr lang="en-US"/>
              <a:t> Frequent brief supervised breaks</a:t>
            </a:r>
          </a:p>
          <a:p>
            <a:r>
              <a:rPr lang="en-US"/>
              <a:t>DF4 </a:t>
            </a:r>
            <a:r>
              <a:rPr lang="mr-IN"/>
              <a:t>–</a:t>
            </a:r>
            <a:r>
              <a:rPr lang="en-US"/>
              <a:t> Separate or alternate test location</a:t>
            </a:r>
          </a:p>
          <a:p>
            <a:r>
              <a:rPr lang="en-US"/>
              <a:t>DF5 </a:t>
            </a:r>
            <a:r>
              <a:rPr lang="mr-IN"/>
              <a:t>–</a:t>
            </a:r>
            <a:r>
              <a:rPr lang="en-US"/>
              <a:t> Seating in a specific area of the testing room</a:t>
            </a:r>
          </a:p>
          <a:p>
            <a:r>
              <a:rPr lang="en-US"/>
              <a:t>DF6 </a:t>
            </a:r>
            <a:r>
              <a:rPr lang="mr-IN"/>
              <a:t>–</a:t>
            </a:r>
            <a:r>
              <a:rPr lang="en-US"/>
              <a:t> Adaptive or specialized furniture</a:t>
            </a:r>
          </a:p>
          <a:p>
            <a:r>
              <a:rPr lang="en-US"/>
              <a:t>DF7 </a:t>
            </a:r>
            <a:r>
              <a:rPr lang="mr-IN"/>
              <a:t>–</a:t>
            </a:r>
            <a:r>
              <a:rPr lang="en-US"/>
              <a:t> Noise buffer, such as noise-canceling earmuffs/headphones or white noise</a:t>
            </a:r>
          </a:p>
          <a:p>
            <a:r>
              <a:rPr lang="en-US"/>
              <a:t>DF8 </a:t>
            </a:r>
            <a:r>
              <a:rPr lang="mr-IN"/>
              <a:t>–</a:t>
            </a:r>
            <a:r>
              <a:rPr lang="en-US"/>
              <a:t> Familiar test administrator</a:t>
            </a:r>
          </a:p>
          <a:p>
            <a:r>
              <a:rPr lang="en-US"/>
              <a:t>DF9 </a:t>
            </a:r>
            <a:r>
              <a:rPr lang="mr-IN"/>
              <a:t>–</a:t>
            </a:r>
            <a:r>
              <a:rPr lang="en-US"/>
              <a:t> Student reads test aloud to self</a:t>
            </a:r>
          </a:p>
          <a:p>
            <a:r>
              <a:rPr lang="en-US"/>
              <a:t>DF 10 </a:t>
            </a:r>
            <a:r>
              <a:rPr lang="mr-IN"/>
              <a:t>–</a:t>
            </a:r>
            <a:r>
              <a:rPr lang="en-US"/>
              <a:t> Specific time of day</a:t>
            </a:r>
          </a:p>
          <a:p>
            <a:r>
              <a:rPr lang="en-US"/>
              <a:t>DF 11 </a:t>
            </a:r>
            <a:r>
              <a:rPr lang="mr-IN"/>
              <a:t>–</a:t>
            </a:r>
            <a:r>
              <a:rPr lang="en-US"/>
              <a:t> “Stop Testing” policy</a:t>
            </a:r>
          </a:p>
          <a:p>
            <a:endParaRPr lang="en-US"/>
          </a:p>
          <a:p>
            <a:pPr marL="0" indent="0">
              <a:buNone/>
            </a:pPr>
            <a:r>
              <a:rPr lang="en-US"/>
              <a:t>Descriptions of these features can be found in Appendix C of the PAM on pages 83</a:t>
            </a:r>
            <a:r>
              <a:rPr lang="en-US" b="0" i="0" u="none" strike="noStrike" baseline="0"/>
              <a:t>–84.</a:t>
            </a:r>
            <a:endParaRPr lang="en-US"/>
          </a:p>
        </p:txBody>
      </p:sp>
      <p:sp>
        <p:nvSpPr>
          <p:cNvPr id="4" name="Slide Number Placeholder 3">
            <a:extLst>
              <a:ext uri="{FF2B5EF4-FFF2-40B4-BE49-F238E27FC236}">
                <a16:creationId xmlns:a16="http://schemas.microsoft.com/office/drawing/2014/main" id="{06DCB445-8156-4BFE-9DE7-0DF800817DF5}"/>
              </a:ext>
            </a:extLst>
          </p:cNvPr>
          <p:cNvSpPr>
            <a:spLocks noGrp="1"/>
          </p:cNvSpPr>
          <p:nvPr>
            <p:ph type="sldNum" sz="quarter" idx="12"/>
          </p:nvPr>
        </p:nvSpPr>
        <p:spPr/>
        <p:txBody>
          <a:bodyPr/>
          <a:lstStyle/>
          <a:p>
            <a:fld id="{D0E3412F-6B7A-41B5-A4C8-E6A30A4D26B3}" type="slidenum">
              <a:rPr lang="en-US" smtClean="0"/>
              <a:t>44</a:t>
            </a:fld>
            <a:endParaRPr lang="en-US"/>
          </a:p>
        </p:txBody>
      </p:sp>
    </p:spTree>
    <p:extLst>
      <p:ext uri="{BB962C8B-B14F-4D97-AF65-F5344CB8AC3E}">
        <p14:creationId xmlns:p14="http://schemas.microsoft.com/office/powerpoint/2010/main" val="17435215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A5A2-1C68-41E0-A6BC-9D7E47F23232}"/>
              </a:ext>
            </a:extLst>
          </p:cNvPr>
          <p:cNvSpPr>
            <a:spLocks noGrp="1"/>
          </p:cNvSpPr>
          <p:nvPr>
            <p:ph type="title"/>
          </p:nvPr>
        </p:nvSpPr>
        <p:spPr>
          <a:xfrm>
            <a:off x="838199" y="365125"/>
            <a:ext cx="10813869" cy="1325563"/>
          </a:xfrm>
        </p:spPr>
        <p:txBody>
          <a:bodyPr/>
          <a:lstStyle/>
          <a:p>
            <a:r>
              <a:rPr lang="en-US"/>
              <a:t>Preparing to Administer Accommodations </a:t>
            </a:r>
            <a:endParaRPr lang="en-US">
              <a:cs typeface="Calibri Light"/>
            </a:endParaRPr>
          </a:p>
        </p:txBody>
      </p:sp>
      <p:sp>
        <p:nvSpPr>
          <p:cNvPr id="3" name="Content Placeholder 2">
            <a:extLst>
              <a:ext uri="{FF2B5EF4-FFF2-40B4-BE49-F238E27FC236}">
                <a16:creationId xmlns:a16="http://schemas.microsoft.com/office/drawing/2014/main" id="{B1D82917-0EBE-4B84-BC8B-B2106216DA0A}"/>
              </a:ext>
            </a:extLst>
          </p:cNvPr>
          <p:cNvSpPr>
            <a:spLocks noGrp="1"/>
          </p:cNvSpPr>
          <p:nvPr>
            <p:ph idx="1"/>
          </p:nvPr>
        </p:nvSpPr>
        <p:spPr>
          <a:xfrm>
            <a:off x="670561" y="1686847"/>
            <a:ext cx="11268890" cy="4914251"/>
          </a:xfrm>
        </p:spPr>
        <p:txBody>
          <a:bodyPr vert="horz" lIns="91440" tIns="45720" rIns="91440" bIns="45720" rtlCol="0" anchor="t">
            <a:normAutofit fontScale="92500" lnSpcReduction="10000"/>
          </a:bodyPr>
          <a:lstStyle/>
          <a:p>
            <a:r>
              <a:rPr lang="en-US">
                <a:ea typeface="+mn-lt"/>
                <a:cs typeface="+mn-lt"/>
              </a:rPr>
              <a:t>Test administrators who administer certain accommodations (listed on page 85 of the PAM and on slide 17) must</a:t>
            </a:r>
          </a:p>
          <a:p>
            <a:pPr lvl="1"/>
            <a:r>
              <a:rPr lang="en-US">
                <a:ea typeface="+mn-lt"/>
                <a:cs typeface="+mn-lt"/>
              </a:rPr>
              <a:t>sign a Nondisclosure Acknowledgment Form</a:t>
            </a:r>
          </a:p>
          <a:p>
            <a:pPr lvl="1"/>
            <a:r>
              <a:rPr lang="en-US">
                <a:ea typeface="+mn-lt"/>
                <a:cs typeface="+mn-lt"/>
              </a:rPr>
              <a:t>receive additional training on what is and is not permitted</a:t>
            </a:r>
          </a:p>
          <a:p>
            <a:r>
              <a:rPr lang="en-US">
                <a:solidFill>
                  <a:srgbClr val="FF0000"/>
                </a:solidFill>
              </a:rPr>
              <a:t>Who will provide additional training on accommodations and when?</a:t>
            </a:r>
            <a:endParaRPr lang="en-US">
              <a:cs typeface="Calibri"/>
            </a:endParaRPr>
          </a:p>
          <a:p>
            <a:r>
              <a:rPr lang="en-US">
                <a:solidFill>
                  <a:srgbClr val="FF0000"/>
                </a:solidFill>
              </a:rPr>
              <a:t>How will descriptions of students’ accommodations be provided – e.g., will test administrators be given copies of Appendix C of the PAM (available as a separate PDF at </a:t>
            </a:r>
            <a:r>
              <a:rPr lang="en-US">
                <a:solidFill>
                  <a:srgbClr val="FF0000"/>
                </a:solidFill>
                <a:hlinkClick r:id="rId3"/>
              </a:rPr>
              <a:t>www.doe.mass.edu/mcas/testadmin/biology-physics/manual</a:t>
            </a:r>
            <a:r>
              <a:rPr lang="en-US">
                <a:solidFill>
                  <a:srgbClr val="FF0000"/>
                </a:solidFill>
              </a:rPr>
              <a:t>)?  </a:t>
            </a:r>
            <a:endParaRPr lang="en-US">
              <a:solidFill>
                <a:srgbClr val="FF0000"/>
              </a:solidFill>
              <a:cs typeface="Calibri"/>
            </a:endParaRPr>
          </a:p>
          <a:p>
            <a:r>
              <a:rPr lang="en-US">
                <a:solidFill>
                  <a:srgbClr val="FF0000"/>
                </a:solidFill>
              </a:rPr>
              <a:t>Who should test administrators contact if they discover an accommodation is not given correctly? (There may be some additional steps for CBT.)</a:t>
            </a:r>
            <a:endParaRPr lang="en-US">
              <a:solidFill>
                <a:srgbClr val="FF0000"/>
              </a:solidFill>
              <a:cs typeface="Calibri"/>
            </a:endParaRPr>
          </a:p>
          <a:p>
            <a:r>
              <a:rPr lang="en-US">
                <a:solidFill>
                  <a:srgbClr val="FF0000"/>
                </a:solidFill>
              </a:rPr>
              <a:t>How will accommodation refusals be handled? Will the sample DESE form be used? (Refusals by students should be documented in writing and kept on file.)</a:t>
            </a:r>
            <a:endParaRPr lang="en-US">
              <a:solidFill>
                <a:srgbClr val="FF0000"/>
              </a:solidFill>
              <a:cs typeface="Calibri"/>
            </a:endParaRPr>
          </a:p>
          <a:p>
            <a:pPr lvl="1"/>
            <a:r>
              <a:rPr lang="en-US">
                <a:solidFill>
                  <a:srgbClr val="FF0000"/>
                </a:solidFill>
                <a:hlinkClick r:id="rId4"/>
              </a:rPr>
              <a:t>www.doe.mass.edu/mcas/testadmin/biology-physics/forms</a:t>
            </a:r>
            <a:r>
              <a:rPr lang="en-US">
                <a:solidFill>
                  <a:srgbClr val="FF0000"/>
                </a:solidFill>
              </a:rPr>
              <a:t> </a:t>
            </a:r>
            <a:endParaRPr lang="en-US">
              <a:solidFill>
                <a:srgbClr val="FF0000"/>
              </a:solidFill>
              <a:cs typeface="Calibri"/>
            </a:endParaRPr>
          </a:p>
        </p:txBody>
      </p:sp>
      <p:sp>
        <p:nvSpPr>
          <p:cNvPr id="6" name="Slide Number Placeholder 5">
            <a:extLst>
              <a:ext uri="{FF2B5EF4-FFF2-40B4-BE49-F238E27FC236}">
                <a16:creationId xmlns:a16="http://schemas.microsoft.com/office/drawing/2014/main" id="{F106B655-6A0A-4592-8305-369C613AB8A0}"/>
              </a:ext>
            </a:extLst>
          </p:cNvPr>
          <p:cNvSpPr>
            <a:spLocks noGrp="1"/>
          </p:cNvSpPr>
          <p:nvPr>
            <p:ph type="sldNum" sz="quarter" idx="12"/>
          </p:nvPr>
        </p:nvSpPr>
        <p:spPr/>
        <p:txBody>
          <a:bodyPr/>
          <a:lstStyle/>
          <a:p>
            <a:fld id="{D0E3412F-6B7A-41B5-A4C8-E6A30A4D26B3}" type="slidenum">
              <a:rPr lang="en-US" smtClean="0"/>
              <a:t>45</a:t>
            </a:fld>
            <a:endParaRPr lang="en-US"/>
          </a:p>
        </p:txBody>
      </p:sp>
    </p:spTree>
    <p:extLst>
      <p:ext uri="{BB962C8B-B14F-4D97-AF65-F5344CB8AC3E}">
        <p14:creationId xmlns:p14="http://schemas.microsoft.com/office/powerpoint/2010/main" val="43727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A5A2-1C68-41E0-A6BC-9D7E47F23232}"/>
              </a:ext>
            </a:extLst>
          </p:cNvPr>
          <p:cNvSpPr>
            <a:spLocks noGrp="1"/>
          </p:cNvSpPr>
          <p:nvPr>
            <p:ph type="title"/>
          </p:nvPr>
        </p:nvSpPr>
        <p:spPr>
          <a:xfrm>
            <a:off x="838199" y="365125"/>
            <a:ext cx="10813869" cy="1325563"/>
          </a:xfrm>
        </p:spPr>
        <p:txBody>
          <a:bodyPr/>
          <a:lstStyle/>
          <a:p>
            <a:r>
              <a:rPr lang="en-US"/>
              <a:t>Accommodations for Students with Disabilities  </a:t>
            </a:r>
          </a:p>
        </p:txBody>
      </p:sp>
      <p:sp>
        <p:nvSpPr>
          <p:cNvPr id="3" name="Content Placeholder 2">
            <a:extLst>
              <a:ext uri="{FF2B5EF4-FFF2-40B4-BE49-F238E27FC236}">
                <a16:creationId xmlns:a16="http://schemas.microsoft.com/office/drawing/2014/main" id="{B1D82917-0EBE-4B84-BC8B-B2106216DA0A}"/>
              </a:ext>
            </a:extLst>
          </p:cNvPr>
          <p:cNvSpPr>
            <a:spLocks noGrp="1"/>
          </p:cNvSpPr>
          <p:nvPr>
            <p:ph idx="1"/>
          </p:nvPr>
        </p:nvSpPr>
        <p:spPr>
          <a:xfrm>
            <a:off x="670561" y="1541418"/>
            <a:ext cx="11268890" cy="5059680"/>
          </a:xfrm>
        </p:spPr>
        <p:txBody>
          <a:bodyPr vert="horz" lIns="91440" tIns="45720" rIns="91440" bIns="45720" rtlCol="0" anchor="t">
            <a:normAutofit/>
          </a:bodyPr>
          <a:lstStyle/>
          <a:p>
            <a:r>
              <a:rPr lang="en-US" sz="3200"/>
              <a:t>Full descriptions of accommodations can be found in Appendix C of the PAM. Categories are as follows:</a:t>
            </a:r>
          </a:p>
          <a:p>
            <a:pPr marL="914400" lvl="1" indent="-457200">
              <a:buFont typeface="+mj-lt"/>
              <a:buAutoNum type="arabicPeriod"/>
            </a:pPr>
            <a:r>
              <a:rPr lang="en-US" sz="2800"/>
              <a:t>Test presentation accommodations</a:t>
            </a:r>
            <a:endParaRPr lang="en-US" sz="2800">
              <a:cs typeface="Calibri"/>
            </a:endParaRPr>
          </a:p>
          <a:p>
            <a:pPr lvl="2"/>
            <a:r>
              <a:rPr lang="en-US" sz="2400"/>
              <a:t>e.g., Braille edition, text-to-speech</a:t>
            </a:r>
            <a:endParaRPr lang="en-US" sz="2400">
              <a:cs typeface="Calibri"/>
            </a:endParaRPr>
          </a:p>
          <a:p>
            <a:pPr marL="914400" lvl="1" indent="-457200">
              <a:buFont typeface="+mj-lt"/>
              <a:buAutoNum type="arabicPeriod"/>
            </a:pPr>
            <a:r>
              <a:rPr lang="en-US" sz="2800"/>
              <a:t>Response accommodations</a:t>
            </a:r>
            <a:endParaRPr lang="en-US" sz="2800">
              <a:cs typeface="Calibri"/>
            </a:endParaRPr>
          </a:p>
          <a:p>
            <a:pPr lvl="2"/>
            <a:r>
              <a:rPr lang="en-US" sz="2400"/>
              <a:t>e.g., graphic organizers, scribe </a:t>
            </a:r>
          </a:p>
          <a:p>
            <a:pPr marL="971550" lvl="1" indent="-514350">
              <a:buFont typeface="+mj-lt"/>
              <a:buAutoNum type="arabicPeriod"/>
            </a:pPr>
            <a:r>
              <a:rPr lang="en-US" sz="3200"/>
              <a:t>Special access accommodations </a:t>
            </a:r>
            <a:endParaRPr lang="en-US" sz="3200">
              <a:cs typeface="Calibri"/>
            </a:endParaRPr>
          </a:p>
          <a:p>
            <a:pPr lvl="2"/>
            <a:r>
              <a:rPr lang="en-US" sz="2400"/>
              <a:t>e.g., text-to-speech or human read-aloud for the ELA tests</a:t>
            </a:r>
            <a:endParaRPr lang="en-US" sz="2400">
              <a:cs typeface="Calibri"/>
            </a:endParaRPr>
          </a:p>
          <a:p>
            <a:r>
              <a:rPr lang="en-US" sz="3200"/>
              <a:t>Only provide accommodations listed in a student’s approved IEP or 504 plan.</a:t>
            </a:r>
            <a:endParaRPr lang="en-US" sz="3200">
              <a:cs typeface="Calibri"/>
            </a:endParaRPr>
          </a:p>
        </p:txBody>
      </p:sp>
      <p:sp>
        <p:nvSpPr>
          <p:cNvPr id="6" name="Slide Number Placeholder 5">
            <a:extLst>
              <a:ext uri="{FF2B5EF4-FFF2-40B4-BE49-F238E27FC236}">
                <a16:creationId xmlns:a16="http://schemas.microsoft.com/office/drawing/2014/main" id="{F106B655-6A0A-4592-8305-369C613AB8A0}"/>
              </a:ext>
            </a:extLst>
          </p:cNvPr>
          <p:cNvSpPr>
            <a:spLocks noGrp="1"/>
          </p:cNvSpPr>
          <p:nvPr>
            <p:ph type="sldNum" sz="quarter" idx="12"/>
          </p:nvPr>
        </p:nvSpPr>
        <p:spPr/>
        <p:txBody>
          <a:bodyPr/>
          <a:lstStyle/>
          <a:p>
            <a:fld id="{D0E3412F-6B7A-41B5-A4C8-E6A30A4D26B3}" type="slidenum">
              <a:rPr lang="en-US" smtClean="0"/>
              <a:t>46</a:t>
            </a:fld>
            <a:endParaRPr lang="en-US"/>
          </a:p>
        </p:txBody>
      </p:sp>
    </p:spTree>
    <p:extLst>
      <p:ext uri="{BB962C8B-B14F-4D97-AF65-F5344CB8AC3E}">
        <p14:creationId xmlns:p14="http://schemas.microsoft.com/office/powerpoint/2010/main" val="21589443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EC333-13B4-460F-A4CF-54814DBAACA4}"/>
              </a:ext>
            </a:extLst>
          </p:cNvPr>
          <p:cNvSpPr>
            <a:spLocks noGrp="1"/>
          </p:cNvSpPr>
          <p:nvPr>
            <p:ph type="title"/>
          </p:nvPr>
        </p:nvSpPr>
        <p:spPr>
          <a:xfrm>
            <a:off x="838200" y="365125"/>
            <a:ext cx="10752437" cy="1346157"/>
          </a:xfrm>
        </p:spPr>
        <p:txBody>
          <a:bodyPr/>
          <a:lstStyle/>
          <a:p>
            <a:r>
              <a:rPr lang="en-US">
                <a:cs typeface="Calibri Light"/>
              </a:rPr>
              <a:t>List of Accommodations for Students with Disabilities</a:t>
            </a:r>
            <a:endParaRPr lang="en-US"/>
          </a:p>
        </p:txBody>
      </p:sp>
      <p:sp>
        <p:nvSpPr>
          <p:cNvPr id="3" name="Content Placeholder 2">
            <a:extLst>
              <a:ext uri="{FF2B5EF4-FFF2-40B4-BE49-F238E27FC236}">
                <a16:creationId xmlns:a16="http://schemas.microsoft.com/office/drawing/2014/main" id="{60E6B256-AABB-45F5-866C-1FA01653256D}"/>
              </a:ext>
            </a:extLst>
          </p:cNvPr>
          <p:cNvSpPr>
            <a:spLocks noGrp="1"/>
          </p:cNvSpPr>
          <p:nvPr>
            <p:ph sz="half" idx="1"/>
          </p:nvPr>
        </p:nvSpPr>
        <p:spPr>
          <a:xfrm>
            <a:off x="838200" y="1825625"/>
            <a:ext cx="5181600" cy="4004098"/>
          </a:xfrm>
        </p:spPr>
        <p:txBody>
          <a:bodyPr vert="horz" lIns="91440" tIns="45720" rIns="91440" bIns="45720" rtlCol="0" anchor="t">
            <a:normAutofit/>
          </a:bodyPr>
          <a:lstStyle/>
          <a:p>
            <a:r>
              <a:rPr lang="en-US" sz="1800">
                <a:cs typeface="Calibri"/>
              </a:rPr>
              <a:t>A1 – Paper-based edition of the test</a:t>
            </a:r>
          </a:p>
          <a:p>
            <a:r>
              <a:rPr lang="en-US" sz="1800">
                <a:cs typeface="Calibri"/>
              </a:rPr>
              <a:t>A2 </a:t>
            </a:r>
            <a:r>
              <a:rPr lang="en-US" sz="1800">
                <a:ea typeface="+mn-lt"/>
                <a:cs typeface="+mn-lt"/>
              </a:rPr>
              <a:t>– Large-print edition (only applicable to PBT)</a:t>
            </a:r>
          </a:p>
          <a:p>
            <a:r>
              <a:rPr lang="en-US" sz="1800">
                <a:cs typeface="Calibri"/>
              </a:rPr>
              <a:t>A3.1 </a:t>
            </a:r>
            <a:r>
              <a:rPr lang="en-US" sz="1800">
                <a:ea typeface="+mn-lt"/>
                <a:cs typeface="+mn-lt"/>
              </a:rPr>
              <a:t>–  Screen reader; A3.2 – Braille edition; A3.3 –       	Assistive technology</a:t>
            </a:r>
          </a:p>
          <a:p>
            <a:r>
              <a:rPr lang="en-US" sz="1800">
                <a:ea typeface="+mn-lt"/>
                <a:cs typeface="+mn-lt"/>
              </a:rPr>
              <a:t>A4 – Text-to-speech (for Math and Science)</a:t>
            </a:r>
          </a:p>
          <a:p>
            <a:r>
              <a:rPr lang="en-US" sz="1800">
                <a:ea typeface="+mn-lt"/>
                <a:cs typeface="+mn-lt"/>
              </a:rPr>
              <a:t>A5 – Human read-aloud (for Math and Science)</a:t>
            </a:r>
          </a:p>
          <a:p>
            <a:r>
              <a:rPr lang="en-US" sz="1800">
                <a:ea typeface="+mn-lt"/>
                <a:cs typeface="+mn-lt"/>
              </a:rPr>
              <a:t>A6.1 – Human signer (for Math and Science)</a:t>
            </a:r>
          </a:p>
          <a:p>
            <a:r>
              <a:rPr lang="en-US" sz="1800">
                <a:ea typeface="+mn-lt"/>
                <a:cs typeface="+mn-lt"/>
              </a:rPr>
              <a:t>A7 – Human signer for test directions only</a:t>
            </a:r>
          </a:p>
          <a:p>
            <a:r>
              <a:rPr lang="en-US" sz="1800">
                <a:ea typeface="+mn-lt"/>
                <a:cs typeface="+mn-lt"/>
              </a:rPr>
              <a:t>A8 – Track student progress</a:t>
            </a:r>
          </a:p>
          <a:p>
            <a:r>
              <a:rPr lang="en-US" sz="1800">
                <a:ea typeface="+mn-lt"/>
                <a:cs typeface="+mn-lt"/>
              </a:rPr>
              <a:t>A9 – Graphic organizer, checklist, or supplemental reference sheet</a:t>
            </a:r>
          </a:p>
          <a:p>
            <a:endParaRPr lang="en-US" sz="1800">
              <a:ea typeface="+mn-lt"/>
              <a:cs typeface="+mn-lt"/>
            </a:endParaRPr>
          </a:p>
          <a:p>
            <a:endParaRPr lang="en-US" sz="1800">
              <a:ea typeface="+mn-lt"/>
              <a:cs typeface="+mn-lt"/>
            </a:endParaRPr>
          </a:p>
        </p:txBody>
      </p:sp>
      <p:sp>
        <p:nvSpPr>
          <p:cNvPr id="4" name="Content Placeholder 3">
            <a:extLst>
              <a:ext uri="{FF2B5EF4-FFF2-40B4-BE49-F238E27FC236}">
                <a16:creationId xmlns:a16="http://schemas.microsoft.com/office/drawing/2014/main" id="{A4E98EB5-18EE-4426-B9EB-EB8147113601}"/>
              </a:ext>
            </a:extLst>
          </p:cNvPr>
          <p:cNvSpPr>
            <a:spLocks noGrp="1"/>
          </p:cNvSpPr>
          <p:nvPr>
            <p:ph sz="half" idx="2"/>
          </p:nvPr>
        </p:nvSpPr>
        <p:spPr/>
        <p:txBody>
          <a:bodyPr vert="horz" lIns="91440" tIns="45720" rIns="91440" bIns="45720" rtlCol="0" anchor="t">
            <a:normAutofit/>
          </a:bodyPr>
          <a:lstStyle/>
          <a:p>
            <a:r>
              <a:rPr lang="en-US" sz="1800">
                <a:cs typeface="Calibri"/>
              </a:rPr>
              <a:t>A10.1 – Human scribe; A10.2 – Speech-to-text (for Math and Science)</a:t>
            </a:r>
            <a:endParaRPr lang="en-US"/>
          </a:p>
          <a:p>
            <a:r>
              <a:rPr lang="en-US" sz="1800">
                <a:cs typeface="Calibri"/>
              </a:rPr>
              <a:t>A11 </a:t>
            </a:r>
            <a:r>
              <a:rPr lang="en-US" sz="1800">
                <a:ea typeface="+mn-lt"/>
                <a:cs typeface="+mn-lt"/>
              </a:rPr>
              <a:t>– Responses recorded by student on special paper (only applicable to PBT)</a:t>
            </a:r>
            <a:endParaRPr lang="en-US"/>
          </a:p>
          <a:p>
            <a:r>
              <a:rPr lang="en-US" sz="1800">
                <a:cs typeface="Calibri"/>
              </a:rPr>
              <a:t>A12 </a:t>
            </a:r>
            <a:r>
              <a:rPr lang="en-US" sz="1800">
                <a:ea typeface="+mn-lt"/>
                <a:cs typeface="+mn-lt"/>
              </a:rPr>
              <a:t>– Typed responses (only applicable to PBT)</a:t>
            </a:r>
          </a:p>
          <a:p>
            <a:r>
              <a:rPr lang="en-US" sz="1800">
                <a:ea typeface="+mn-lt"/>
                <a:cs typeface="+mn-lt"/>
              </a:rPr>
              <a:t>A13 – Student records responses on an external recording device</a:t>
            </a:r>
          </a:p>
          <a:p>
            <a:r>
              <a:rPr lang="en-US" sz="1800">
                <a:ea typeface="+mn-lt"/>
                <a:cs typeface="+mn-lt"/>
              </a:rPr>
              <a:t>A14 – Responses signed onto video</a:t>
            </a:r>
          </a:p>
          <a:p>
            <a:r>
              <a:rPr lang="en-US" sz="1800">
                <a:ea typeface="+mn-lt"/>
                <a:cs typeface="+mn-lt"/>
              </a:rPr>
              <a:t>A15 – Monitor placement of responses</a:t>
            </a:r>
          </a:p>
          <a:p>
            <a:r>
              <a:rPr lang="en-US" sz="1800">
                <a:ea typeface="+mn-lt"/>
                <a:cs typeface="+mn-lt"/>
              </a:rPr>
              <a:t>A16 – Refreshable Braille display/Braille note-taker</a:t>
            </a:r>
          </a:p>
          <a:p>
            <a:r>
              <a:rPr lang="en-US" sz="1800">
                <a:ea typeface="+mn-lt"/>
                <a:cs typeface="+mn-lt"/>
              </a:rPr>
              <a:t>A17 – Braille writer</a:t>
            </a:r>
          </a:p>
          <a:p>
            <a:r>
              <a:rPr lang="en-US" sz="1800">
                <a:ea typeface="+mn-lt"/>
                <a:cs typeface="+mn-lt"/>
              </a:rPr>
              <a:t>A18 – Word prediction for Science</a:t>
            </a:r>
          </a:p>
          <a:p>
            <a:endParaRPr lang="en-US" sz="1800">
              <a:ea typeface="+mn-lt"/>
              <a:cs typeface="+mn-lt"/>
            </a:endParaRPr>
          </a:p>
        </p:txBody>
      </p:sp>
      <p:sp>
        <p:nvSpPr>
          <p:cNvPr id="5" name="Slide Number Placeholder 4">
            <a:extLst>
              <a:ext uri="{FF2B5EF4-FFF2-40B4-BE49-F238E27FC236}">
                <a16:creationId xmlns:a16="http://schemas.microsoft.com/office/drawing/2014/main" id="{8303A1FE-60F2-4BF2-B43E-8852D1CF9C52}"/>
              </a:ext>
            </a:extLst>
          </p:cNvPr>
          <p:cNvSpPr>
            <a:spLocks noGrp="1"/>
          </p:cNvSpPr>
          <p:nvPr>
            <p:ph type="sldNum" sz="quarter" idx="12"/>
          </p:nvPr>
        </p:nvSpPr>
        <p:spPr/>
        <p:txBody>
          <a:bodyPr/>
          <a:lstStyle/>
          <a:p>
            <a:fld id="{D0E3412F-6B7A-41B5-A4C8-E6A30A4D26B3}" type="slidenum">
              <a:rPr lang="en-US" smtClean="0"/>
              <a:t>47</a:t>
            </a:fld>
            <a:endParaRPr lang="en-US"/>
          </a:p>
        </p:txBody>
      </p:sp>
      <p:sp>
        <p:nvSpPr>
          <p:cNvPr id="6" name="TextBox 5">
            <a:extLst>
              <a:ext uri="{FF2B5EF4-FFF2-40B4-BE49-F238E27FC236}">
                <a16:creationId xmlns:a16="http://schemas.microsoft.com/office/drawing/2014/main" id="{A71E5D50-13F7-23C9-7E93-BDEF871281A4}"/>
              </a:ext>
            </a:extLst>
          </p:cNvPr>
          <p:cNvSpPr txBox="1"/>
          <p:nvPr/>
        </p:nvSpPr>
        <p:spPr>
          <a:xfrm>
            <a:off x="979769" y="6002443"/>
            <a:ext cx="1046929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Descriptions of these accommodations can be found in Appendix C of the PAM on pages 86</a:t>
            </a:r>
            <a:r>
              <a:rPr lang="en-US" sz="2000">
                <a:latin typeface="Calibri"/>
                <a:cs typeface="Times New Roman"/>
              </a:rPr>
              <a:t>–</a:t>
            </a:r>
            <a:r>
              <a:rPr lang="en-US" sz="2000">
                <a:latin typeface="Calibri"/>
                <a:cs typeface="Calibri"/>
              </a:rPr>
              <a:t>92.</a:t>
            </a:r>
            <a:endParaRPr lang="en-US" sz="2000">
              <a:cs typeface="Calibri"/>
            </a:endParaRPr>
          </a:p>
        </p:txBody>
      </p:sp>
    </p:spTree>
    <p:extLst>
      <p:ext uri="{BB962C8B-B14F-4D97-AF65-F5344CB8AC3E}">
        <p14:creationId xmlns:p14="http://schemas.microsoft.com/office/powerpoint/2010/main" val="26566973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C677-6D63-45C4-8808-C7AD13C1D49B}"/>
              </a:ext>
            </a:extLst>
          </p:cNvPr>
          <p:cNvSpPr>
            <a:spLocks noGrp="1"/>
          </p:cNvSpPr>
          <p:nvPr>
            <p:ph type="title"/>
          </p:nvPr>
        </p:nvSpPr>
        <p:spPr/>
        <p:txBody>
          <a:bodyPr>
            <a:normAutofit/>
          </a:bodyPr>
          <a:lstStyle/>
          <a:p>
            <a:r>
              <a:rPr lang="en-US">
                <a:cs typeface="Calibri Light"/>
              </a:rPr>
              <a:t>Special Access Accommodations </a:t>
            </a:r>
            <a:endParaRPr lang="en-US" sz="2800">
              <a:cs typeface="Calibri Light"/>
            </a:endParaRPr>
          </a:p>
        </p:txBody>
      </p:sp>
      <p:sp>
        <p:nvSpPr>
          <p:cNvPr id="3" name="Content Placeholder 2">
            <a:extLst>
              <a:ext uri="{FF2B5EF4-FFF2-40B4-BE49-F238E27FC236}">
                <a16:creationId xmlns:a16="http://schemas.microsoft.com/office/drawing/2014/main" id="{65BABDEC-F35D-4F71-8312-5A2E02612B8F}"/>
              </a:ext>
            </a:extLst>
          </p:cNvPr>
          <p:cNvSpPr>
            <a:spLocks noGrp="1"/>
          </p:cNvSpPr>
          <p:nvPr>
            <p:ph idx="1"/>
          </p:nvPr>
        </p:nvSpPr>
        <p:spPr>
          <a:xfrm>
            <a:off x="838200" y="1603777"/>
            <a:ext cx="10515600" cy="4351338"/>
          </a:xfrm>
        </p:spPr>
        <p:txBody>
          <a:bodyPr vert="horz" lIns="91440" tIns="45720" rIns="91440" bIns="45720" rtlCol="0" anchor="t">
            <a:normAutofit/>
          </a:bodyPr>
          <a:lstStyle/>
          <a:p>
            <a:r>
              <a:rPr lang="en-US" sz="2400">
                <a:ea typeface="+mn-lt"/>
                <a:cs typeface="+mn-lt"/>
              </a:rPr>
              <a:t>Special access accommodations are intended for use by a </a:t>
            </a:r>
            <a:r>
              <a:rPr lang="en-US" sz="2400" b="1">
                <a:ea typeface="+mn-lt"/>
                <a:cs typeface="+mn-lt"/>
              </a:rPr>
              <a:t>very small number of students with the most significant cognitive disabilities</a:t>
            </a:r>
            <a:r>
              <a:rPr lang="en-US" sz="2400">
                <a:ea typeface="+mn-lt"/>
                <a:cs typeface="+mn-lt"/>
              </a:rPr>
              <a:t> who would otherwise not be able to access the test because a disability severely limits or prevents them from performing the skill in question.</a:t>
            </a:r>
          </a:p>
          <a:p>
            <a:pPr lvl="1"/>
            <a:endParaRPr lang="en-US" sz="2000">
              <a:cs typeface="Calibri"/>
            </a:endParaRPr>
          </a:p>
          <a:p>
            <a:pPr lvl="1"/>
            <a:r>
              <a:rPr lang="en-US" sz="2000">
                <a:cs typeface="Calibri"/>
              </a:rPr>
              <a:t>SA1.1 – Text-to-speech for ELA; SA1.2 Human read-aloud for ELA</a:t>
            </a:r>
          </a:p>
          <a:p>
            <a:pPr lvl="1"/>
            <a:r>
              <a:rPr lang="en-US" sz="2000">
                <a:cs typeface="Calibri"/>
              </a:rPr>
              <a:t>SA2 </a:t>
            </a:r>
            <a:r>
              <a:rPr lang="en-US" sz="2000">
                <a:ea typeface="+mn-lt"/>
                <a:cs typeface="+mn-lt"/>
              </a:rPr>
              <a:t>– Human signer for ELA (passages, not questions)</a:t>
            </a:r>
          </a:p>
          <a:p>
            <a:pPr lvl="1"/>
            <a:r>
              <a:rPr lang="en-US" sz="2000">
                <a:ea typeface="+mn-lt"/>
                <a:cs typeface="+mn-lt"/>
              </a:rPr>
              <a:t>SA3.1 – Human scribe for ELA; Speech-to-text for ELA</a:t>
            </a:r>
          </a:p>
          <a:p>
            <a:pPr lvl="1"/>
            <a:r>
              <a:rPr lang="en-US" sz="2000">
                <a:ea typeface="+mn-lt"/>
                <a:cs typeface="+mn-lt"/>
              </a:rPr>
              <a:t>SA4 – Calculation device on a </a:t>
            </a:r>
            <a:r>
              <a:rPr lang="en-US" sz="2000" err="1">
                <a:ea typeface="+mn-lt"/>
                <a:cs typeface="+mn-lt"/>
              </a:rPr>
              <a:t>noncalculator</a:t>
            </a:r>
            <a:r>
              <a:rPr lang="en-US" sz="2000">
                <a:ea typeface="+mn-lt"/>
                <a:cs typeface="+mn-lt"/>
              </a:rPr>
              <a:t> session</a:t>
            </a:r>
          </a:p>
          <a:p>
            <a:pPr lvl="1"/>
            <a:r>
              <a:rPr lang="en-US" sz="2000">
                <a:ea typeface="+mn-lt"/>
                <a:cs typeface="+mn-lt"/>
              </a:rPr>
              <a:t>SA5 –  Spell-checker for ELA</a:t>
            </a:r>
          </a:p>
          <a:p>
            <a:pPr lvl="1"/>
            <a:r>
              <a:rPr lang="en-US" sz="2000">
                <a:ea typeface="+mn-lt"/>
                <a:cs typeface="+mn-lt"/>
              </a:rPr>
              <a:t>SA6 – Word prediction for ELA</a:t>
            </a:r>
          </a:p>
        </p:txBody>
      </p:sp>
      <p:sp>
        <p:nvSpPr>
          <p:cNvPr id="4" name="Slide Number Placeholder 3">
            <a:extLst>
              <a:ext uri="{FF2B5EF4-FFF2-40B4-BE49-F238E27FC236}">
                <a16:creationId xmlns:a16="http://schemas.microsoft.com/office/drawing/2014/main" id="{48D3458F-C950-4F7D-B64C-B5CFF3225207}"/>
              </a:ext>
            </a:extLst>
          </p:cNvPr>
          <p:cNvSpPr>
            <a:spLocks noGrp="1"/>
          </p:cNvSpPr>
          <p:nvPr>
            <p:ph type="sldNum" sz="quarter" idx="12"/>
          </p:nvPr>
        </p:nvSpPr>
        <p:spPr/>
        <p:txBody>
          <a:bodyPr/>
          <a:lstStyle/>
          <a:p>
            <a:fld id="{D0E3412F-6B7A-41B5-A4C8-E6A30A4D26B3}" type="slidenum">
              <a:rPr lang="en-US" smtClean="0"/>
              <a:t>48</a:t>
            </a:fld>
            <a:endParaRPr lang="en-US"/>
          </a:p>
        </p:txBody>
      </p:sp>
      <p:sp>
        <p:nvSpPr>
          <p:cNvPr id="5" name="TextBox 4">
            <a:extLst>
              <a:ext uri="{FF2B5EF4-FFF2-40B4-BE49-F238E27FC236}">
                <a16:creationId xmlns:a16="http://schemas.microsoft.com/office/drawing/2014/main" id="{D90DD04E-1AC4-E0B3-B95C-61C916618ACB}"/>
              </a:ext>
            </a:extLst>
          </p:cNvPr>
          <p:cNvSpPr txBox="1"/>
          <p:nvPr/>
        </p:nvSpPr>
        <p:spPr>
          <a:xfrm>
            <a:off x="702198" y="5750351"/>
            <a:ext cx="1065256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 Descriptions of these accommodations can be found in Appendix C of the PAM on pages 93</a:t>
            </a:r>
            <a:r>
              <a:rPr lang="en-US" sz="2000">
                <a:latin typeface="Calibri"/>
                <a:cs typeface="Times New Roman"/>
              </a:rPr>
              <a:t>–</a:t>
            </a:r>
            <a:r>
              <a:rPr lang="en-US" sz="2000">
                <a:latin typeface="Calibri"/>
                <a:cs typeface="Calibri"/>
              </a:rPr>
              <a:t>96</a:t>
            </a:r>
            <a:r>
              <a:rPr lang="en-US" sz="2000"/>
              <a:t>.</a:t>
            </a:r>
            <a:endParaRPr lang="en-US" sz="2000">
              <a:cs typeface="Calibri"/>
            </a:endParaRPr>
          </a:p>
        </p:txBody>
      </p:sp>
    </p:spTree>
    <p:extLst>
      <p:ext uri="{BB962C8B-B14F-4D97-AF65-F5344CB8AC3E}">
        <p14:creationId xmlns:p14="http://schemas.microsoft.com/office/powerpoint/2010/main" val="88767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028E-333A-BB1C-9580-43320C24C9BC}"/>
              </a:ext>
            </a:extLst>
          </p:cNvPr>
          <p:cNvSpPr>
            <a:spLocks noGrp="1"/>
          </p:cNvSpPr>
          <p:nvPr>
            <p:ph type="title"/>
          </p:nvPr>
        </p:nvSpPr>
        <p:spPr/>
        <p:txBody>
          <a:bodyPr/>
          <a:lstStyle/>
          <a:p>
            <a:r>
              <a:rPr lang="en-US"/>
              <a:t>MCAS Program Updates</a:t>
            </a:r>
          </a:p>
        </p:txBody>
      </p:sp>
      <p:sp>
        <p:nvSpPr>
          <p:cNvPr id="3" name="Content Placeholder 2">
            <a:extLst>
              <a:ext uri="{FF2B5EF4-FFF2-40B4-BE49-F238E27FC236}">
                <a16:creationId xmlns:a16="http://schemas.microsoft.com/office/drawing/2014/main" id="{CCE70A29-F855-78B9-5EA2-EFBD40F39F95}"/>
              </a:ext>
            </a:extLst>
          </p:cNvPr>
          <p:cNvSpPr>
            <a:spLocks noGrp="1"/>
          </p:cNvSpPr>
          <p:nvPr>
            <p:ph idx="1"/>
          </p:nvPr>
        </p:nvSpPr>
        <p:spPr>
          <a:xfrm>
            <a:off x="838199" y="1547446"/>
            <a:ext cx="10797792" cy="4808904"/>
          </a:xfrm>
        </p:spPr>
        <p:txBody>
          <a:bodyPr>
            <a:normAutofit fontScale="92500" lnSpcReduction="20000"/>
          </a:bodyPr>
          <a:lstStyle/>
          <a:p>
            <a:r>
              <a:rPr lang="en-US"/>
              <a:t>The MCAS Portal (mcas.cognia.org) is the new test administration management platform beginning in 2025. </a:t>
            </a:r>
          </a:p>
          <a:p>
            <a:pPr lvl="1"/>
            <a:r>
              <a:rPr lang="en-US"/>
              <a:t>Refer to the </a:t>
            </a:r>
            <a:r>
              <a:rPr lang="en-US" i="1"/>
              <a:t>Crosswalk of Terminology for MCAS Tests Beginning in 2025 </a:t>
            </a:r>
            <a:r>
              <a:rPr lang="en-US"/>
              <a:t>(</a:t>
            </a:r>
            <a:r>
              <a:rPr lang="en-US">
                <a:hlinkClick r:id="rId2"/>
              </a:rPr>
              <a:t>www.doe.mass.edu/mcas/testadmin/crosswalk-of-terminology.pdf</a:t>
            </a:r>
            <a:r>
              <a:rPr lang="en-US"/>
              <a:t>).</a:t>
            </a:r>
          </a:p>
          <a:p>
            <a:r>
              <a:rPr lang="en-US"/>
              <a:t>Many tasks that were part of administering tests through </a:t>
            </a:r>
            <a:r>
              <a:rPr lang="en-US" err="1"/>
              <a:t>PearsonAccess</a:t>
            </a:r>
            <a:r>
              <a:rPr lang="en-US"/>
              <a:t> Next are not necessary in the MCAS Portal. Among these are</a:t>
            </a:r>
          </a:p>
          <a:p>
            <a:pPr lvl="1"/>
            <a:r>
              <a:rPr lang="en-US"/>
              <a:t>Preparing sessions</a:t>
            </a:r>
          </a:p>
          <a:p>
            <a:pPr lvl="1"/>
            <a:r>
              <a:rPr lang="en-US"/>
              <a:t>Starting and stopping sessions</a:t>
            </a:r>
          </a:p>
          <a:p>
            <a:pPr lvl="1"/>
            <a:r>
              <a:rPr lang="en-US"/>
              <a:t>Locking and unlocking sessions</a:t>
            </a:r>
          </a:p>
          <a:p>
            <a:pPr lvl="1"/>
            <a:r>
              <a:rPr lang="en-US"/>
              <a:t>Resuming students</a:t>
            </a:r>
          </a:p>
          <a:p>
            <a:pPr lvl="1"/>
            <a:r>
              <a:rPr lang="en-US"/>
              <a:t>Marking tests complete</a:t>
            </a:r>
          </a:p>
          <a:p>
            <a:r>
              <a:rPr lang="en-US"/>
              <a:t>New tasks (performed by the test coordinator) include</a:t>
            </a:r>
          </a:p>
          <a:p>
            <a:pPr lvl="1"/>
            <a:r>
              <a:rPr lang="en-US"/>
              <a:t>Creating classes</a:t>
            </a:r>
          </a:p>
          <a:p>
            <a:pPr lvl="1"/>
            <a:r>
              <a:rPr lang="en-US"/>
              <a:t>“Scheduling” classes</a:t>
            </a:r>
          </a:p>
          <a:p>
            <a:endParaRPr lang="en-US"/>
          </a:p>
        </p:txBody>
      </p:sp>
      <p:sp>
        <p:nvSpPr>
          <p:cNvPr id="4" name="Slide Number Placeholder 3">
            <a:extLst>
              <a:ext uri="{FF2B5EF4-FFF2-40B4-BE49-F238E27FC236}">
                <a16:creationId xmlns:a16="http://schemas.microsoft.com/office/drawing/2014/main" id="{9930E3DD-0D97-8EFF-67E2-D540B315FD49}"/>
              </a:ext>
            </a:extLst>
          </p:cNvPr>
          <p:cNvSpPr>
            <a:spLocks noGrp="1"/>
          </p:cNvSpPr>
          <p:nvPr>
            <p:ph type="sldNum" sz="quarter" idx="12"/>
          </p:nvPr>
        </p:nvSpPr>
        <p:spPr/>
        <p:txBody>
          <a:bodyPr/>
          <a:lstStyle/>
          <a:p>
            <a:fld id="{D0E3412F-6B7A-41B5-A4C8-E6A30A4D26B3}" type="slidenum">
              <a:rPr lang="en-US" smtClean="0"/>
              <a:t>4</a:t>
            </a:fld>
            <a:endParaRPr lang="en-US"/>
          </a:p>
        </p:txBody>
      </p:sp>
    </p:spTree>
    <p:extLst>
      <p:ext uri="{BB962C8B-B14F-4D97-AF65-F5344CB8AC3E}">
        <p14:creationId xmlns:p14="http://schemas.microsoft.com/office/powerpoint/2010/main" val="11116274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A5A2-1C68-41E0-A6BC-9D7E47F23232}"/>
              </a:ext>
            </a:extLst>
          </p:cNvPr>
          <p:cNvSpPr>
            <a:spLocks noGrp="1"/>
          </p:cNvSpPr>
          <p:nvPr>
            <p:ph type="title"/>
          </p:nvPr>
        </p:nvSpPr>
        <p:spPr>
          <a:xfrm>
            <a:off x="838199" y="365125"/>
            <a:ext cx="10813869" cy="1325563"/>
          </a:xfrm>
        </p:spPr>
        <p:txBody>
          <a:bodyPr/>
          <a:lstStyle/>
          <a:p>
            <a:r>
              <a:rPr lang="en-US"/>
              <a:t>Accommodations for English Learners</a:t>
            </a:r>
          </a:p>
        </p:txBody>
      </p:sp>
      <p:sp>
        <p:nvSpPr>
          <p:cNvPr id="3" name="Content Placeholder 2">
            <a:extLst>
              <a:ext uri="{FF2B5EF4-FFF2-40B4-BE49-F238E27FC236}">
                <a16:creationId xmlns:a16="http://schemas.microsoft.com/office/drawing/2014/main" id="{B1D82917-0EBE-4B84-BC8B-B2106216DA0A}"/>
              </a:ext>
            </a:extLst>
          </p:cNvPr>
          <p:cNvSpPr>
            <a:spLocks noGrp="1"/>
          </p:cNvSpPr>
          <p:nvPr>
            <p:ph idx="1"/>
          </p:nvPr>
        </p:nvSpPr>
        <p:spPr>
          <a:xfrm>
            <a:off x="838199" y="1825624"/>
            <a:ext cx="10970623" cy="4549049"/>
          </a:xfrm>
        </p:spPr>
        <p:txBody>
          <a:bodyPr vert="horz" lIns="91440" tIns="45720" rIns="91440" bIns="45720" rtlCol="0" anchor="t">
            <a:normAutofit/>
          </a:bodyPr>
          <a:lstStyle/>
          <a:p>
            <a:r>
              <a:rPr lang="en-US"/>
              <a:t>Accommodations for EL students</a:t>
            </a:r>
          </a:p>
          <a:p>
            <a:pPr lvl="1"/>
            <a:r>
              <a:rPr lang="en-US"/>
              <a:t>Documentation of EL accommodations must be kept at the school.</a:t>
            </a:r>
          </a:p>
          <a:p>
            <a:pPr lvl="1"/>
            <a:r>
              <a:rPr lang="en-US"/>
              <a:t>Bilingual word-to-word dictionaries available for any student who was identified as an English learner</a:t>
            </a:r>
          </a:p>
          <a:p>
            <a:pPr lvl="2"/>
            <a:r>
              <a:rPr lang="en-US"/>
              <a:t>Be sure that students have an opportunity to practice with the bilingual word-to-word dictionary prior to taking MCAS tests.</a:t>
            </a:r>
          </a:p>
          <a:p>
            <a:pPr lvl="1"/>
            <a:r>
              <a:rPr lang="en-US"/>
              <a:t>Spanish/English editions of the Biology and Introductory Physics tests are available for CBT and PBT.</a:t>
            </a:r>
            <a:endParaRPr lang="en-US">
              <a:cs typeface="Calibri"/>
            </a:endParaRPr>
          </a:p>
          <a:p>
            <a:r>
              <a:rPr lang="en-US">
                <a:solidFill>
                  <a:srgbClr val="FF0000"/>
                </a:solidFill>
              </a:rPr>
              <a:t>Who will provide additional training on accommodations and when?</a:t>
            </a:r>
          </a:p>
          <a:p>
            <a:r>
              <a:rPr lang="en-US">
                <a:solidFill>
                  <a:srgbClr val="FF0000"/>
                </a:solidFill>
              </a:rPr>
              <a:t>How will test administrators know which accommodations to provide to which students? </a:t>
            </a:r>
          </a:p>
          <a:p>
            <a:endParaRPr lang="en-US"/>
          </a:p>
        </p:txBody>
      </p:sp>
      <p:sp>
        <p:nvSpPr>
          <p:cNvPr id="4" name="Slide Number Placeholder 3">
            <a:extLst>
              <a:ext uri="{FF2B5EF4-FFF2-40B4-BE49-F238E27FC236}">
                <a16:creationId xmlns:a16="http://schemas.microsoft.com/office/drawing/2014/main" id="{41E2C3A2-EC0F-462D-81BE-2877C751DEA7}"/>
              </a:ext>
            </a:extLst>
          </p:cNvPr>
          <p:cNvSpPr>
            <a:spLocks noGrp="1"/>
          </p:cNvSpPr>
          <p:nvPr>
            <p:ph type="sldNum" sz="quarter" idx="12"/>
          </p:nvPr>
        </p:nvSpPr>
        <p:spPr/>
        <p:txBody>
          <a:bodyPr/>
          <a:lstStyle/>
          <a:p>
            <a:fld id="{D0E3412F-6B7A-41B5-A4C8-E6A30A4D26B3}" type="slidenum">
              <a:rPr lang="en-US" smtClean="0"/>
              <a:t>49</a:t>
            </a:fld>
            <a:endParaRPr lang="en-US"/>
          </a:p>
        </p:txBody>
      </p:sp>
    </p:spTree>
    <p:extLst>
      <p:ext uri="{BB962C8B-B14F-4D97-AF65-F5344CB8AC3E}">
        <p14:creationId xmlns:p14="http://schemas.microsoft.com/office/powerpoint/2010/main" val="24716929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2FA62-9E6E-4745-8BAC-AAFA9A753ACB}"/>
              </a:ext>
            </a:extLst>
          </p:cNvPr>
          <p:cNvSpPr>
            <a:spLocks noGrp="1"/>
          </p:cNvSpPr>
          <p:nvPr>
            <p:ph type="title"/>
          </p:nvPr>
        </p:nvSpPr>
        <p:spPr>
          <a:xfrm>
            <a:off x="793830" y="83790"/>
            <a:ext cx="10515600" cy="1325563"/>
          </a:xfrm>
        </p:spPr>
        <p:txBody>
          <a:bodyPr/>
          <a:lstStyle/>
          <a:p>
            <a:r>
              <a:rPr lang="en-US">
                <a:cs typeface="Calibri Light"/>
              </a:rPr>
              <a:t>List of EL Accommodations</a:t>
            </a:r>
            <a:endParaRPr lang="en-US"/>
          </a:p>
        </p:txBody>
      </p:sp>
      <p:sp>
        <p:nvSpPr>
          <p:cNvPr id="3" name="Content Placeholder 2">
            <a:extLst>
              <a:ext uri="{FF2B5EF4-FFF2-40B4-BE49-F238E27FC236}">
                <a16:creationId xmlns:a16="http://schemas.microsoft.com/office/drawing/2014/main" id="{3942931A-E3D2-4FC3-BB11-F0D26D8D0373}"/>
              </a:ext>
            </a:extLst>
          </p:cNvPr>
          <p:cNvSpPr>
            <a:spLocks noGrp="1"/>
          </p:cNvSpPr>
          <p:nvPr>
            <p:ph idx="1"/>
          </p:nvPr>
        </p:nvSpPr>
        <p:spPr>
          <a:xfrm>
            <a:off x="838199" y="1409353"/>
            <a:ext cx="10515600" cy="4351338"/>
          </a:xfrm>
        </p:spPr>
        <p:txBody>
          <a:bodyPr vert="horz" lIns="91440" tIns="45720" rIns="91440" bIns="45720" rtlCol="0" anchor="t">
            <a:noAutofit/>
          </a:bodyPr>
          <a:lstStyle/>
          <a:p>
            <a:r>
              <a:rPr lang="en-US" sz="2200">
                <a:cs typeface="Calibri"/>
              </a:rPr>
              <a:t>EL1 </a:t>
            </a:r>
            <a:r>
              <a:rPr lang="en-US" sz="2200">
                <a:ea typeface="+mn-lt"/>
                <a:cs typeface="+mn-lt"/>
              </a:rPr>
              <a:t>– Paper-based test</a:t>
            </a:r>
            <a:endParaRPr lang="en-US" sz="2200">
              <a:cs typeface="Calibri"/>
            </a:endParaRPr>
          </a:p>
          <a:p>
            <a:r>
              <a:rPr lang="en-US" sz="2200">
                <a:ea typeface="+mn-lt"/>
                <a:cs typeface="+mn-lt"/>
              </a:rPr>
              <a:t>EL2 – Approved bilingual word-to-word dictionary or glossary</a:t>
            </a:r>
          </a:p>
          <a:p>
            <a:r>
              <a:rPr lang="en-US" sz="2200">
                <a:ea typeface="+mn-lt"/>
                <a:cs typeface="+mn-lt"/>
              </a:rPr>
              <a:t>EL3.1 – Text-to-speech for Biology or Introductory Physics; EL3.2 – Human read-aloud for Biology or Introductory Physics</a:t>
            </a:r>
          </a:p>
          <a:p>
            <a:r>
              <a:rPr lang="en-US" sz="2200">
                <a:ea typeface="+mn-lt"/>
                <a:cs typeface="+mn-lt"/>
              </a:rPr>
              <a:t>EL4.1 – Scribe for Biology or Introductory Physics; EL4.2 – Speech-to-text for Biology or Introductory Physics</a:t>
            </a:r>
          </a:p>
          <a:p>
            <a:r>
              <a:rPr lang="en-US" sz="2200">
                <a:ea typeface="+mn-lt"/>
                <a:cs typeface="+mn-lt"/>
              </a:rPr>
              <a:t>EL5 – Test administrator reads aloud/repeats/clarifies general administration directions in English (from TAM)</a:t>
            </a:r>
          </a:p>
          <a:p>
            <a:r>
              <a:rPr lang="en-US" sz="2200">
                <a:ea typeface="+mn-lt"/>
                <a:cs typeface="+mn-lt"/>
              </a:rPr>
              <a:t>EL6 – Test administrator reads aloud/repeats/clarifies general administration directions in student's native language</a:t>
            </a:r>
          </a:p>
          <a:p>
            <a:r>
              <a:rPr lang="en-US" sz="2200">
                <a:ea typeface="+mn-lt"/>
                <a:cs typeface="+mn-lt"/>
              </a:rPr>
              <a:t>EL7 – Spanish/English edition of the Biology test or the Introductory Physics test</a:t>
            </a:r>
          </a:p>
          <a:p>
            <a:r>
              <a:rPr lang="en-US" sz="2200">
                <a:ea typeface="+mn-lt"/>
                <a:cs typeface="+mn-lt"/>
              </a:rPr>
              <a:t>EL8 – Word prediction for Biology or Introductory Physics</a:t>
            </a:r>
          </a:p>
        </p:txBody>
      </p:sp>
      <p:sp>
        <p:nvSpPr>
          <p:cNvPr id="4" name="Slide Number Placeholder 3">
            <a:extLst>
              <a:ext uri="{FF2B5EF4-FFF2-40B4-BE49-F238E27FC236}">
                <a16:creationId xmlns:a16="http://schemas.microsoft.com/office/drawing/2014/main" id="{02F29655-A57E-41E4-AC94-E0C6C272D589}"/>
              </a:ext>
            </a:extLst>
          </p:cNvPr>
          <p:cNvSpPr>
            <a:spLocks noGrp="1"/>
          </p:cNvSpPr>
          <p:nvPr>
            <p:ph type="sldNum" sz="quarter" idx="12"/>
          </p:nvPr>
        </p:nvSpPr>
        <p:spPr/>
        <p:txBody>
          <a:bodyPr/>
          <a:lstStyle/>
          <a:p>
            <a:fld id="{D0E3412F-6B7A-41B5-A4C8-E6A30A4D26B3}" type="slidenum">
              <a:rPr lang="en-US" smtClean="0"/>
              <a:t>50</a:t>
            </a:fld>
            <a:endParaRPr lang="en-US"/>
          </a:p>
        </p:txBody>
      </p:sp>
      <p:sp>
        <p:nvSpPr>
          <p:cNvPr id="5" name="TextBox 4">
            <a:extLst>
              <a:ext uri="{FF2B5EF4-FFF2-40B4-BE49-F238E27FC236}">
                <a16:creationId xmlns:a16="http://schemas.microsoft.com/office/drawing/2014/main" id="{DF939F9C-6C0A-6B57-19A5-67BE07786384}"/>
              </a:ext>
            </a:extLst>
          </p:cNvPr>
          <p:cNvSpPr txBox="1"/>
          <p:nvPr/>
        </p:nvSpPr>
        <p:spPr>
          <a:xfrm>
            <a:off x="793830" y="6156295"/>
            <a:ext cx="1060433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 Descriptions of these accommodations can be found in Appendix C of the PAM on pages 104</a:t>
            </a:r>
            <a:r>
              <a:rPr lang="en-US" sz="2000">
                <a:latin typeface="Calibri"/>
                <a:cs typeface="Times New Roman"/>
              </a:rPr>
              <a:t>–</a:t>
            </a:r>
            <a:r>
              <a:rPr lang="en-US" sz="2000">
                <a:latin typeface="Calibri"/>
                <a:cs typeface="Calibri"/>
              </a:rPr>
              <a:t>105</a:t>
            </a:r>
            <a:r>
              <a:rPr lang="en-US" sz="2000"/>
              <a:t>.</a:t>
            </a:r>
            <a:endParaRPr lang="en-US" sz="2000">
              <a:cs typeface="Calibri"/>
            </a:endParaRPr>
          </a:p>
        </p:txBody>
      </p:sp>
    </p:spTree>
    <p:extLst>
      <p:ext uri="{BB962C8B-B14F-4D97-AF65-F5344CB8AC3E}">
        <p14:creationId xmlns:p14="http://schemas.microsoft.com/office/powerpoint/2010/main" val="34301626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ED6EA-25DD-4E3C-ABF7-4206933DA27B}"/>
              </a:ext>
            </a:extLst>
          </p:cNvPr>
          <p:cNvSpPr>
            <a:spLocks noGrp="1"/>
          </p:cNvSpPr>
          <p:nvPr>
            <p:ph type="title"/>
          </p:nvPr>
        </p:nvSpPr>
        <p:spPr/>
        <p:txBody>
          <a:bodyPr/>
          <a:lstStyle/>
          <a:p>
            <a:r>
              <a:rPr lang="en-US"/>
              <a:t>Special Instructions for Human Read-Aloud and Human Signer Accommodations</a:t>
            </a:r>
          </a:p>
        </p:txBody>
      </p:sp>
      <p:sp>
        <p:nvSpPr>
          <p:cNvPr id="3" name="Content Placeholder 2">
            <a:extLst>
              <a:ext uri="{FF2B5EF4-FFF2-40B4-BE49-F238E27FC236}">
                <a16:creationId xmlns:a16="http://schemas.microsoft.com/office/drawing/2014/main" id="{F94F53AD-7388-4A5E-A53C-1F5D491EAF35}"/>
              </a:ext>
            </a:extLst>
          </p:cNvPr>
          <p:cNvSpPr>
            <a:spLocks noGrp="1"/>
          </p:cNvSpPr>
          <p:nvPr>
            <p:ph idx="1"/>
          </p:nvPr>
        </p:nvSpPr>
        <p:spPr>
          <a:xfrm>
            <a:off x="838200" y="1825625"/>
            <a:ext cx="10970342" cy="4351338"/>
          </a:xfrm>
        </p:spPr>
        <p:txBody>
          <a:bodyPr/>
          <a:lstStyle/>
          <a:p>
            <a:r>
              <a:rPr lang="en-US" sz="2600"/>
              <a:t>Special instructions are found in Appendix C of the CBT TAM. </a:t>
            </a:r>
          </a:p>
          <a:p>
            <a:r>
              <a:rPr lang="en-US" sz="2600"/>
              <a:t>Test administrators who provide these accommodations may either read over the student’s shoulder or use their own computer and print their own test administrator login to access a “test administrator” edition of the test. </a:t>
            </a:r>
          </a:p>
          <a:p>
            <a:pPr lvl="1"/>
            <a:r>
              <a:rPr lang="en-US" sz="2300"/>
              <a:t>A separate class for “Human Read-Aloud” or “Human Signer” must be created.</a:t>
            </a:r>
          </a:p>
          <a:p>
            <a:pPr lvl="1"/>
            <a:r>
              <a:rPr lang="en-US" sz="2300"/>
              <a:t>Students will use their own student login to sign in to their test. </a:t>
            </a:r>
          </a:p>
          <a:p>
            <a:pPr lvl="1"/>
            <a:r>
              <a:rPr lang="en-US" sz="2300"/>
              <a:t>Do not confuse the student login with test administrator login.  </a:t>
            </a:r>
          </a:p>
          <a:p>
            <a:endParaRPr lang="en-US"/>
          </a:p>
        </p:txBody>
      </p:sp>
      <p:sp>
        <p:nvSpPr>
          <p:cNvPr id="9" name="Slide Number Placeholder 8">
            <a:extLst>
              <a:ext uri="{FF2B5EF4-FFF2-40B4-BE49-F238E27FC236}">
                <a16:creationId xmlns:a16="http://schemas.microsoft.com/office/drawing/2014/main" id="{72E97523-2FD1-4D9C-8854-26C4071DB92E}"/>
              </a:ext>
            </a:extLst>
          </p:cNvPr>
          <p:cNvSpPr>
            <a:spLocks noGrp="1"/>
          </p:cNvSpPr>
          <p:nvPr>
            <p:ph type="sldNum" sz="quarter" idx="12"/>
          </p:nvPr>
        </p:nvSpPr>
        <p:spPr/>
        <p:txBody>
          <a:bodyPr/>
          <a:lstStyle/>
          <a:p>
            <a:fld id="{D0E3412F-6B7A-41B5-A4C8-E6A30A4D26B3}" type="slidenum">
              <a:rPr lang="en-US" smtClean="0"/>
              <a:t>51</a:t>
            </a:fld>
            <a:endParaRPr lang="en-US"/>
          </a:p>
        </p:txBody>
      </p:sp>
    </p:spTree>
    <p:extLst>
      <p:ext uri="{BB962C8B-B14F-4D97-AF65-F5344CB8AC3E}">
        <p14:creationId xmlns:p14="http://schemas.microsoft.com/office/powerpoint/2010/main" val="425711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If a Student Refuses an Accommodation </a:t>
            </a:r>
          </a:p>
        </p:txBody>
      </p:sp>
      <p:sp>
        <p:nvSpPr>
          <p:cNvPr id="3" name="Content Placeholder 2"/>
          <p:cNvSpPr>
            <a:spLocks noGrp="1"/>
          </p:cNvSpPr>
          <p:nvPr>
            <p:ph idx="1"/>
          </p:nvPr>
        </p:nvSpPr>
        <p:spPr>
          <a:xfrm>
            <a:off x="838200" y="1553497"/>
            <a:ext cx="10515600" cy="4623466"/>
          </a:xfrm>
        </p:spPr>
        <p:txBody>
          <a:bodyPr>
            <a:normAutofit fontScale="92500" lnSpcReduction="10000"/>
          </a:bodyPr>
          <a:lstStyle/>
          <a:p>
            <a:r>
              <a:rPr lang="en-US"/>
              <a:t>Document the student’s refusal in writing; keep in student’s file.</a:t>
            </a:r>
          </a:p>
          <a:p>
            <a:pPr lvl="1"/>
            <a:r>
              <a:rPr lang="en-US"/>
              <a:t>Sample refusal form — available at </a:t>
            </a:r>
            <a:r>
              <a:rPr lang="en-US">
                <a:hlinkClick r:id="rId2"/>
              </a:rPr>
              <a:t>www.doe.mass.edu/mcas/testadmin/biology-physics/forms</a:t>
            </a:r>
            <a:endParaRPr lang="en-US"/>
          </a:p>
          <a:p>
            <a:pPr lvl="1"/>
            <a:r>
              <a:rPr lang="en-US"/>
              <a:t>Do not ask student to sign any forms.</a:t>
            </a:r>
          </a:p>
          <a:p>
            <a:r>
              <a:rPr lang="en-US"/>
              <a:t>Continue to make accommodation available for remainder of test administration.</a:t>
            </a:r>
          </a:p>
          <a:p>
            <a:r>
              <a:rPr lang="en-US"/>
              <a:t>Update information in student’s SR/PNP, if an accommodation was entered incorrectly or was not used.</a:t>
            </a:r>
          </a:p>
          <a:p>
            <a:r>
              <a:rPr lang="en-US"/>
              <a:t>Notify parent/guardian of student’s refusal.</a:t>
            </a:r>
          </a:p>
          <a:p>
            <a:r>
              <a:rPr lang="en-US"/>
              <a:t>Amend IEP/504 plan for future testing.</a:t>
            </a:r>
          </a:p>
          <a:p>
            <a:pPr lvl="1"/>
            <a:r>
              <a:rPr lang="en-US"/>
              <a:t>If appropriate, list the accommodation in the IEP/504 plan “as requested by student,” or remove it.</a:t>
            </a:r>
          </a:p>
          <a:p>
            <a:endParaRPr lang="en-US"/>
          </a:p>
        </p:txBody>
      </p:sp>
      <p:sp>
        <p:nvSpPr>
          <p:cNvPr id="8" name="Slide Number Placeholder 7">
            <a:extLst>
              <a:ext uri="{FF2B5EF4-FFF2-40B4-BE49-F238E27FC236}">
                <a16:creationId xmlns:a16="http://schemas.microsoft.com/office/drawing/2014/main" id="{72DAAA26-5DCA-40B5-B194-1EF16BD158F4}"/>
              </a:ext>
            </a:extLst>
          </p:cNvPr>
          <p:cNvSpPr>
            <a:spLocks noGrp="1"/>
          </p:cNvSpPr>
          <p:nvPr>
            <p:ph type="sldNum" sz="quarter" idx="12"/>
          </p:nvPr>
        </p:nvSpPr>
        <p:spPr/>
        <p:txBody>
          <a:bodyPr/>
          <a:lstStyle/>
          <a:p>
            <a:fld id="{D0E3412F-6B7A-41B5-A4C8-E6A30A4D26B3}" type="slidenum">
              <a:rPr lang="en-US" smtClean="0"/>
              <a:t>52</a:t>
            </a:fld>
            <a:endParaRPr lang="en-US"/>
          </a:p>
        </p:txBody>
      </p:sp>
    </p:spTree>
    <p:extLst>
      <p:ext uri="{BB962C8B-B14F-4D97-AF65-F5344CB8AC3E}">
        <p14:creationId xmlns:p14="http://schemas.microsoft.com/office/powerpoint/2010/main" val="7906005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C217-0E68-4779-BF3F-4513781A446B}"/>
              </a:ext>
            </a:extLst>
          </p:cNvPr>
          <p:cNvSpPr>
            <a:spLocks noGrp="1"/>
          </p:cNvSpPr>
          <p:nvPr>
            <p:ph type="title"/>
          </p:nvPr>
        </p:nvSpPr>
        <p:spPr/>
        <p:txBody>
          <a:bodyPr/>
          <a:lstStyle/>
          <a:p>
            <a:r>
              <a:rPr lang="en-US"/>
              <a:t>Additional Resources for Accommodations</a:t>
            </a:r>
          </a:p>
        </p:txBody>
      </p:sp>
      <p:graphicFrame>
        <p:nvGraphicFramePr>
          <p:cNvPr id="4" name="Content Placeholder 3" descr="Additional resources for accomodations">
            <a:extLst>
              <a:ext uri="{FF2B5EF4-FFF2-40B4-BE49-F238E27FC236}">
                <a16:creationId xmlns:a16="http://schemas.microsoft.com/office/drawing/2014/main" id="{14B960D3-B173-46BD-B2CA-EFA63BB6B111}"/>
              </a:ext>
            </a:extLst>
          </p:cNvPr>
          <p:cNvGraphicFramePr>
            <a:graphicFrameLocks noGrp="1"/>
          </p:cNvGraphicFramePr>
          <p:nvPr>
            <p:ph idx="1"/>
            <p:extLst>
              <p:ext uri="{D42A27DB-BD31-4B8C-83A1-F6EECF244321}">
                <p14:modId xmlns:p14="http://schemas.microsoft.com/office/powerpoint/2010/main" val="3429942087"/>
              </p:ext>
            </p:extLst>
          </p:nvPr>
        </p:nvGraphicFramePr>
        <p:xfrm>
          <a:off x="838200" y="1825625"/>
          <a:ext cx="10634330" cy="2499360"/>
        </p:xfrm>
        <a:graphic>
          <a:graphicData uri="http://schemas.openxmlformats.org/drawingml/2006/table">
            <a:tbl>
              <a:tblPr firstRow="1" bandRow="1">
                <a:tableStyleId>{5C22544A-7EE6-4342-B048-85BDC9FD1C3A}</a:tableStyleId>
              </a:tblPr>
              <a:tblGrid>
                <a:gridCol w="5317165">
                  <a:extLst>
                    <a:ext uri="{9D8B030D-6E8A-4147-A177-3AD203B41FA5}">
                      <a16:colId xmlns:a16="http://schemas.microsoft.com/office/drawing/2014/main" val="2321898620"/>
                    </a:ext>
                  </a:extLst>
                </a:gridCol>
                <a:gridCol w="5317165">
                  <a:extLst>
                    <a:ext uri="{9D8B030D-6E8A-4147-A177-3AD203B41FA5}">
                      <a16:colId xmlns:a16="http://schemas.microsoft.com/office/drawing/2014/main" val="970774749"/>
                    </a:ext>
                  </a:extLst>
                </a:gridCol>
              </a:tblGrid>
              <a:tr h="370840">
                <a:tc>
                  <a:txBody>
                    <a:bodyPr/>
                    <a:lstStyle/>
                    <a:p>
                      <a:r>
                        <a:rPr lang="en-US" sz="2000"/>
                        <a:t>Resource</a:t>
                      </a:r>
                    </a:p>
                  </a:txBody>
                  <a:tcPr/>
                </a:tc>
                <a:tc>
                  <a:txBody>
                    <a:bodyPr/>
                    <a:lstStyle/>
                    <a:p>
                      <a:r>
                        <a:rPr lang="en-US" sz="2000"/>
                        <a:t>Link</a:t>
                      </a:r>
                    </a:p>
                  </a:txBody>
                  <a:tcPr/>
                </a:tc>
                <a:extLst>
                  <a:ext uri="{0D108BD9-81ED-4DB2-BD59-A6C34878D82A}">
                    <a16:rowId xmlns:a16="http://schemas.microsoft.com/office/drawing/2014/main" val="4232575936"/>
                  </a:ext>
                </a:extLst>
              </a:tr>
              <a:tr h="370840">
                <a:tc>
                  <a:txBody>
                    <a:bodyPr/>
                    <a:lstStyle/>
                    <a:p>
                      <a:r>
                        <a:rPr lang="en-US" sz="2000"/>
                        <a:t>List of accessibility features and accommodations in Appendix C of the </a:t>
                      </a:r>
                      <a:r>
                        <a:rPr lang="en-US" sz="2000" i="1"/>
                        <a:t>Principal’s Administration Manual</a:t>
                      </a:r>
                    </a:p>
                  </a:txBody>
                  <a:tcPr/>
                </a:tc>
                <a:tc>
                  <a:txBody>
                    <a:bodyPr/>
                    <a:lstStyle/>
                    <a:p>
                      <a:r>
                        <a:rPr lang="en-US" sz="2000">
                          <a:hlinkClick r:id="rId2"/>
                        </a:rPr>
                        <a:t>www.doe.mass.edu/mcas/testadmin/biology-physics/manual</a:t>
                      </a:r>
                      <a:r>
                        <a:rPr lang="en-US" sz="2000"/>
                        <a:t> </a:t>
                      </a:r>
                    </a:p>
                  </a:txBody>
                  <a:tcPr/>
                </a:tc>
                <a:extLst>
                  <a:ext uri="{0D108BD9-81ED-4DB2-BD59-A6C34878D82A}">
                    <a16:rowId xmlns:a16="http://schemas.microsoft.com/office/drawing/2014/main" val="23320279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Recordings of previously offered accessibility and accommodations training sessions</a:t>
                      </a:r>
                    </a:p>
                  </a:txBody>
                  <a:tcPr/>
                </a:tc>
                <a:tc>
                  <a:txBody>
                    <a:bodyPr/>
                    <a:lstStyle/>
                    <a:p>
                      <a:r>
                        <a:rPr lang="en-US" sz="2000" u="none">
                          <a:hlinkClick r:id="rId3"/>
                        </a:rPr>
                        <a:t>mcas.onlinehelp.cognia.org/training</a:t>
                      </a:r>
                      <a:endParaRPr lang="en-US" sz="2000" u="none"/>
                    </a:p>
                  </a:txBody>
                  <a:tcPr/>
                </a:tc>
                <a:extLst>
                  <a:ext uri="{0D108BD9-81ED-4DB2-BD59-A6C34878D82A}">
                    <a16:rowId xmlns:a16="http://schemas.microsoft.com/office/drawing/2014/main" val="5694959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Accessibility and accommodations </a:t>
                      </a:r>
                    </a:p>
                  </a:txBody>
                  <a:tcPr/>
                </a:tc>
                <a:tc>
                  <a:txBody>
                    <a:bodyPr/>
                    <a:lstStyle/>
                    <a:p>
                      <a:r>
                        <a:rPr lang="en-US" sz="2000">
                          <a:hlinkClick r:id="rId4"/>
                        </a:rPr>
                        <a:t>www.doe.mass.edu/mcas/accessibility</a:t>
                      </a:r>
                      <a:r>
                        <a:rPr lang="en-US" sz="2000"/>
                        <a:t> </a:t>
                      </a:r>
                    </a:p>
                  </a:txBody>
                  <a:tcPr/>
                </a:tc>
                <a:extLst>
                  <a:ext uri="{0D108BD9-81ED-4DB2-BD59-A6C34878D82A}">
                    <a16:rowId xmlns:a16="http://schemas.microsoft.com/office/drawing/2014/main" val="2481087377"/>
                  </a:ext>
                </a:extLst>
              </a:tr>
            </a:tbl>
          </a:graphicData>
        </a:graphic>
      </p:graphicFrame>
      <p:sp>
        <p:nvSpPr>
          <p:cNvPr id="5" name="Slide Number Placeholder 4">
            <a:extLst>
              <a:ext uri="{FF2B5EF4-FFF2-40B4-BE49-F238E27FC236}">
                <a16:creationId xmlns:a16="http://schemas.microsoft.com/office/drawing/2014/main" id="{A438D857-790F-4A95-AD1D-B13523563611}"/>
              </a:ext>
            </a:extLst>
          </p:cNvPr>
          <p:cNvSpPr>
            <a:spLocks noGrp="1"/>
          </p:cNvSpPr>
          <p:nvPr>
            <p:ph type="sldNum" sz="quarter" idx="12"/>
          </p:nvPr>
        </p:nvSpPr>
        <p:spPr/>
        <p:txBody>
          <a:bodyPr/>
          <a:lstStyle/>
          <a:p>
            <a:fld id="{D0E3412F-6B7A-41B5-A4C8-E6A30A4D26B3}" type="slidenum">
              <a:rPr lang="en-US" smtClean="0"/>
              <a:t>53</a:t>
            </a:fld>
            <a:endParaRPr lang="en-US"/>
          </a:p>
        </p:txBody>
      </p:sp>
    </p:spTree>
    <p:extLst>
      <p:ext uri="{BB962C8B-B14F-4D97-AF65-F5344CB8AC3E}">
        <p14:creationId xmlns:p14="http://schemas.microsoft.com/office/powerpoint/2010/main" val="5166379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4509-0985-47D5-BA82-88C91C2102DC}"/>
              </a:ext>
            </a:extLst>
          </p:cNvPr>
          <p:cNvSpPr>
            <a:spLocks noGrp="1"/>
          </p:cNvSpPr>
          <p:nvPr>
            <p:ph type="title"/>
          </p:nvPr>
        </p:nvSpPr>
        <p:spPr/>
        <p:txBody>
          <a:bodyPr/>
          <a:lstStyle/>
          <a:p>
            <a:r>
              <a:rPr lang="en-US"/>
              <a:t>Paper-Based Testing</a:t>
            </a:r>
          </a:p>
        </p:txBody>
      </p:sp>
      <p:sp>
        <p:nvSpPr>
          <p:cNvPr id="3" name="Content Placeholder 2">
            <a:extLst>
              <a:ext uri="{FF2B5EF4-FFF2-40B4-BE49-F238E27FC236}">
                <a16:creationId xmlns:a16="http://schemas.microsoft.com/office/drawing/2014/main" id="{53D70293-2932-4AEB-AF96-BFD5BA667799}"/>
              </a:ext>
            </a:extLst>
          </p:cNvPr>
          <p:cNvSpPr>
            <a:spLocks noGrp="1"/>
          </p:cNvSpPr>
          <p:nvPr>
            <p:ph idx="1"/>
          </p:nvPr>
        </p:nvSpPr>
        <p:spPr/>
        <p:txBody>
          <a:bodyPr>
            <a:normAutofit fontScale="85000" lnSpcReduction="10000"/>
          </a:bodyPr>
          <a:lstStyle/>
          <a:p>
            <a:r>
              <a:rPr lang="en-US">
                <a:solidFill>
                  <a:srgbClr val="FF0000"/>
                </a:solidFill>
              </a:rPr>
              <a:t>Discuss the following:</a:t>
            </a:r>
          </a:p>
          <a:p>
            <a:pPr lvl="1"/>
            <a:r>
              <a:rPr lang="en-US">
                <a:solidFill>
                  <a:srgbClr val="FF0000"/>
                </a:solidFill>
              </a:rPr>
              <a:t>whether Student ID Labels will be applied before test sessions or applied by students after test &amp; answer booklets are distributed </a:t>
            </a:r>
          </a:p>
          <a:p>
            <a:pPr lvl="1"/>
            <a:r>
              <a:rPr lang="en-US">
                <a:solidFill>
                  <a:srgbClr val="FF0000"/>
                </a:solidFill>
              </a:rPr>
              <a:t>who to contact in the event that test materials become contaminated </a:t>
            </a:r>
          </a:p>
          <a:p>
            <a:r>
              <a:rPr lang="en-US"/>
              <a:t>MCAS booklets are secure and must be tracked on internal tracking forms.</a:t>
            </a:r>
          </a:p>
          <a:p>
            <a:r>
              <a:rPr lang="en-US"/>
              <a:t>Yellow highlighters and colored pencils may be used in booklets; however, all answers must be written with a #2 pencil only.</a:t>
            </a:r>
          </a:p>
          <a:p>
            <a:r>
              <a:rPr lang="en-US"/>
              <a:t>Test administrators must monitor students during testing to ensure that they do not view one another’s booklets.</a:t>
            </a:r>
          </a:p>
          <a:p>
            <a:r>
              <a:rPr lang="en-US"/>
              <a:t>Test administrators must write their names as well as the school and district name on the board for students to copy onto their booklets at the start of testing.</a:t>
            </a:r>
          </a:p>
          <a:p>
            <a:r>
              <a:rPr lang="en-US"/>
              <a:t>Most UFs and DFs have paper-based equivalents listed in Appendix C of the PAM.</a:t>
            </a:r>
          </a:p>
        </p:txBody>
      </p:sp>
      <p:sp>
        <p:nvSpPr>
          <p:cNvPr id="4" name="Slide Number Placeholder 3">
            <a:extLst>
              <a:ext uri="{FF2B5EF4-FFF2-40B4-BE49-F238E27FC236}">
                <a16:creationId xmlns:a16="http://schemas.microsoft.com/office/drawing/2014/main" id="{655F74B9-AC6D-4835-8141-5F4D72D19D3C}"/>
              </a:ext>
            </a:extLst>
          </p:cNvPr>
          <p:cNvSpPr>
            <a:spLocks noGrp="1"/>
          </p:cNvSpPr>
          <p:nvPr>
            <p:ph type="sldNum" sz="quarter" idx="12"/>
          </p:nvPr>
        </p:nvSpPr>
        <p:spPr/>
        <p:txBody>
          <a:bodyPr/>
          <a:lstStyle/>
          <a:p>
            <a:fld id="{D0E3412F-6B7A-41B5-A4C8-E6A30A4D26B3}" type="slidenum">
              <a:rPr lang="en-US" smtClean="0"/>
              <a:t>54</a:t>
            </a:fld>
            <a:endParaRPr lang="en-US"/>
          </a:p>
        </p:txBody>
      </p:sp>
    </p:spTree>
    <p:extLst>
      <p:ext uri="{BB962C8B-B14F-4D97-AF65-F5344CB8AC3E}">
        <p14:creationId xmlns:p14="http://schemas.microsoft.com/office/powerpoint/2010/main" val="28891362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8C658-B648-E6C6-45EA-9F1363B8643F}"/>
              </a:ext>
            </a:extLst>
          </p:cNvPr>
          <p:cNvSpPr>
            <a:spLocks noGrp="1"/>
          </p:cNvSpPr>
          <p:nvPr>
            <p:ph type="title"/>
          </p:nvPr>
        </p:nvSpPr>
        <p:spPr/>
        <p:txBody>
          <a:bodyPr/>
          <a:lstStyle/>
          <a:p>
            <a:r>
              <a:rPr lang="en-US"/>
              <a:t>Paper-Based Testing</a:t>
            </a:r>
          </a:p>
        </p:txBody>
      </p:sp>
      <p:sp>
        <p:nvSpPr>
          <p:cNvPr id="3" name="Slide Number Placeholder 2">
            <a:extLst>
              <a:ext uri="{FF2B5EF4-FFF2-40B4-BE49-F238E27FC236}">
                <a16:creationId xmlns:a16="http://schemas.microsoft.com/office/drawing/2014/main" id="{7235190B-5271-0BE8-2155-93574AD18BCC}"/>
              </a:ext>
            </a:extLst>
          </p:cNvPr>
          <p:cNvSpPr>
            <a:spLocks noGrp="1"/>
          </p:cNvSpPr>
          <p:nvPr>
            <p:ph type="sldNum" sz="quarter" idx="12"/>
          </p:nvPr>
        </p:nvSpPr>
        <p:spPr/>
        <p:txBody>
          <a:bodyPr/>
          <a:lstStyle/>
          <a:p>
            <a:fld id="{D0E3412F-6B7A-41B5-A4C8-E6A30A4D26B3}" type="slidenum">
              <a:rPr lang="en-US" smtClean="0"/>
              <a:t>55</a:t>
            </a:fld>
            <a:endParaRPr lang="en-US"/>
          </a:p>
        </p:txBody>
      </p:sp>
      <p:graphicFrame>
        <p:nvGraphicFramePr>
          <p:cNvPr id="4" name="Table 3">
            <a:extLst>
              <a:ext uri="{FF2B5EF4-FFF2-40B4-BE49-F238E27FC236}">
                <a16:creationId xmlns:a16="http://schemas.microsoft.com/office/drawing/2014/main" id="{042DA084-A05F-E5F5-721D-9B6F90A1C2A5}"/>
              </a:ext>
            </a:extLst>
          </p:cNvPr>
          <p:cNvGraphicFramePr>
            <a:graphicFrameLocks noGrp="1"/>
          </p:cNvGraphicFramePr>
          <p:nvPr>
            <p:extLst>
              <p:ext uri="{D42A27DB-BD31-4B8C-83A1-F6EECF244321}">
                <p14:modId xmlns:p14="http://schemas.microsoft.com/office/powerpoint/2010/main" val="524127645"/>
              </p:ext>
            </p:extLst>
          </p:nvPr>
        </p:nvGraphicFramePr>
        <p:xfrm>
          <a:off x="838200" y="2829717"/>
          <a:ext cx="10274787" cy="3025960"/>
        </p:xfrm>
        <a:graphic>
          <a:graphicData uri="http://schemas.openxmlformats.org/drawingml/2006/table">
            <a:tbl>
              <a:tblPr firstRow="1" firstCol="1" bandRow="1"/>
              <a:tblGrid>
                <a:gridCol w="3095010">
                  <a:extLst>
                    <a:ext uri="{9D8B030D-6E8A-4147-A177-3AD203B41FA5}">
                      <a16:colId xmlns:a16="http://schemas.microsoft.com/office/drawing/2014/main" val="1570155595"/>
                    </a:ext>
                  </a:extLst>
                </a:gridCol>
                <a:gridCol w="2648981">
                  <a:extLst>
                    <a:ext uri="{9D8B030D-6E8A-4147-A177-3AD203B41FA5}">
                      <a16:colId xmlns:a16="http://schemas.microsoft.com/office/drawing/2014/main" val="1940963143"/>
                    </a:ext>
                  </a:extLst>
                </a:gridCol>
                <a:gridCol w="4530796">
                  <a:extLst>
                    <a:ext uri="{9D8B030D-6E8A-4147-A177-3AD203B41FA5}">
                      <a16:colId xmlns:a16="http://schemas.microsoft.com/office/drawing/2014/main" val="4068051495"/>
                    </a:ext>
                  </a:extLst>
                </a:gridCol>
              </a:tblGrid>
              <a:tr h="660103">
                <a:tc>
                  <a:txBody>
                    <a:bodyPr/>
                    <a:lstStyle/>
                    <a:p>
                      <a:pPr marL="0" marR="0" algn="l" fontAlgn="t">
                        <a:lnSpc>
                          <a:spcPct val="107000"/>
                        </a:lnSpc>
                        <a:spcBef>
                          <a:spcPts val="0"/>
                        </a:spcBef>
                        <a:spcAft>
                          <a:spcPts val="0"/>
                        </a:spcAft>
                      </a:pPr>
                      <a:r>
                        <a:rPr lang="en-US" sz="2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Subjects</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l" fontAlgn="t">
                        <a:lnSpc>
                          <a:spcPct val="107000"/>
                        </a:lnSpc>
                        <a:spcBef>
                          <a:spcPts val="0"/>
                        </a:spcBef>
                        <a:spcAft>
                          <a:spcPts val="0"/>
                        </a:spcAft>
                      </a:pPr>
                      <a:r>
                        <a:rPr lang="en-US" sz="2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Types of Booklets</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l" fontAlgn="t">
                        <a:lnSpc>
                          <a:spcPct val="107000"/>
                        </a:lnSpc>
                        <a:spcBef>
                          <a:spcPts val="0"/>
                        </a:spcBef>
                        <a:spcAft>
                          <a:spcPts val="0"/>
                        </a:spcAft>
                      </a:pPr>
                      <a:r>
                        <a:rPr lang="en-US" sz="2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Number of Booklets and Description</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949732076"/>
                  </a:ext>
                </a:extLst>
              </a:tr>
              <a:tr h="1207793">
                <a:tc>
                  <a:txBody>
                    <a:bodyPr/>
                    <a:lstStyle/>
                    <a:p>
                      <a:pPr marL="0" marR="0" algn="l" fontAlgn="t">
                        <a:lnSpc>
                          <a:spcPct val="107000"/>
                        </a:lnSpc>
                        <a:spcBef>
                          <a:spcPts val="0"/>
                        </a:spcBef>
                        <a:spcAft>
                          <a:spcPts val="0"/>
                        </a:spcAft>
                      </a:pPr>
                      <a:r>
                        <a:rPr lang="en-US" sz="2100" b="1" i="0" u="none" strike="noStrike">
                          <a:effectLst/>
                          <a:latin typeface="Calibri" panose="020F0502020204030204" pitchFamily="34" charset="0"/>
                          <a:ea typeface="Calibri" panose="020F0502020204030204" pitchFamily="34" charset="0"/>
                          <a:cs typeface="Times New Roman" panose="02020603050405020304" pitchFamily="18" charset="0"/>
                        </a:rPr>
                        <a:t>Biology and Introductory Physics</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Bef>
                          <a:spcPts val="0"/>
                        </a:spcBef>
                        <a:spcAft>
                          <a:spcPts val="0"/>
                        </a:spcAft>
                      </a:pPr>
                      <a:r>
                        <a:rPr lang="en-US" sz="2100" b="0" i="0" u="none" strike="noStrike">
                          <a:effectLst/>
                          <a:latin typeface="Calibri" panose="020F0502020204030204" pitchFamily="34" charset="0"/>
                          <a:ea typeface="Calibri" panose="020F0502020204030204" pitchFamily="34" charset="0"/>
                          <a:cs typeface="Times New Roman" panose="02020603050405020304" pitchFamily="18" charset="0"/>
                        </a:rPr>
                        <a:t>Combined test &amp; answer booklets</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Bef>
                          <a:spcPts val="0"/>
                        </a:spcBef>
                        <a:spcAft>
                          <a:spcPts val="0"/>
                        </a:spcAft>
                      </a:pPr>
                      <a:r>
                        <a:rPr lang="en-US" sz="2100" b="0" i="0" u="none" strike="noStrike">
                          <a:effectLst/>
                          <a:latin typeface="Calibri" panose="020F0502020204030204" pitchFamily="34" charset="0"/>
                          <a:ea typeface="Calibri" panose="020F0502020204030204" pitchFamily="34" charset="0"/>
                          <a:cs typeface="Times New Roman" panose="02020603050405020304" pitchFamily="18" charset="0"/>
                        </a:rPr>
                        <a:t>For each subject, one combined test &amp; answer booklet for each session (two booklets total)</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5754252"/>
                  </a:ext>
                </a:extLst>
              </a:tr>
              <a:tr h="1158064">
                <a:tc>
                  <a:txBody>
                    <a:bodyPr/>
                    <a:lstStyle/>
                    <a:p>
                      <a:pPr marL="0" marR="0" algn="l" fontAlgn="t">
                        <a:lnSpc>
                          <a:spcPct val="107000"/>
                        </a:lnSpc>
                        <a:spcBef>
                          <a:spcPts val="0"/>
                        </a:spcBef>
                        <a:spcAft>
                          <a:spcPts val="0"/>
                        </a:spcAft>
                      </a:pPr>
                      <a:r>
                        <a:rPr lang="en-US" sz="2100" b="1" i="0" u="none" strike="noStrike">
                          <a:effectLst/>
                          <a:latin typeface="Calibri" panose="020F0502020204030204" pitchFamily="34" charset="0"/>
                          <a:ea typeface="Calibri" panose="020F0502020204030204" pitchFamily="34" charset="0"/>
                          <a:cs typeface="Times New Roman" panose="02020603050405020304" pitchFamily="18" charset="0"/>
                        </a:rPr>
                        <a:t>Biology and Introductory Physics – Spanish/English editions</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Bef>
                          <a:spcPts val="0"/>
                        </a:spcBef>
                        <a:spcAft>
                          <a:spcPts val="0"/>
                        </a:spcAft>
                      </a:pPr>
                      <a:r>
                        <a:rPr lang="en-US" sz="2100" b="0" i="0" u="none" strike="noStrike">
                          <a:effectLst/>
                          <a:latin typeface="Calibri" panose="020F0502020204030204" pitchFamily="34" charset="0"/>
                          <a:ea typeface="Calibri" panose="020F0502020204030204" pitchFamily="34" charset="0"/>
                          <a:cs typeface="Times New Roman" panose="02020603050405020304" pitchFamily="18" charset="0"/>
                        </a:rPr>
                        <a:t>Separate test booklets and answer booklets</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lnSpc>
                          <a:spcPct val="107000"/>
                        </a:lnSpc>
                        <a:spcBef>
                          <a:spcPts val="0"/>
                        </a:spcBef>
                        <a:spcAft>
                          <a:spcPts val="0"/>
                        </a:spcAft>
                      </a:pPr>
                      <a:r>
                        <a:rPr lang="en-US" sz="2100" b="0" i="0" u="none" strike="noStrike">
                          <a:effectLst/>
                          <a:latin typeface="Calibri" panose="020F0502020204030204" pitchFamily="34" charset="0"/>
                          <a:ea typeface="Calibri" panose="020F0502020204030204" pitchFamily="34" charset="0"/>
                          <a:cs typeface="Times New Roman" panose="02020603050405020304" pitchFamily="18" charset="0"/>
                        </a:rPr>
                        <a:t>For each subject, one test booklet and one answer booklet for each session (four booklets total)</a:t>
                      </a:r>
                      <a:endParaRPr lang="en-US" sz="3400" b="0" i="0" u="none" strike="noStrike">
                        <a:effectLst/>
                        <a:latin typeface="Arial" panose="020B0604020202020204" pitchFamily="34" charset="0"/>
                      </a:endParaRPr>
                    </a:p>
                  </a:txBody>
                  <a:tcPr marL="128854" marR="128854" marT="178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4184965"/>
                  </a:ext>
                </a:extLst>
              </a:tr>
            </a:tbl>
          </a:graphicData>
        </a:graphic>
      </p:graphicFrame>
      <p:sp>
        <p:nvSpPr>
          <p:cNvPr id="5" name="TextBox 4">
            <a:extLst>
              <a:ext uri="{FF2B5EF4-FFF2-40B4-BE49-F238E27FC236}">
                <a16:creationId xmlns:a16="http://schemas.microsoft.com/office/drawing/2014/main" id="{B6E67D3F-0440-AC3E-14C9-89C8FA7B1AE4}"/>
              </a:ext>
            </a:extLst>
          </p:cNvPr>
          <p:cNvSpPr txBox="1"/>
          <p:nvPr/>
        </p:nvSpPr>
        <p:spPr>
          <a:xfrm>
            <a:off x="4609962" y="1998592"/>
            <a:ext cx="2731261" cy="523220"/>
          </a:xfrm>
          <a:prstGeom prst="rect">
            <a:avLst/>
          </a:prstGeom>
          <a:noFill/>
        </p:spPr>
        <p:txBody>
          <a:bodyPr wrap="none" rtlCol="0">
            <a:spAutoFit/>
          </a:bodyPr>
          <a:lstStyle/>
          <a:p>
            <a:r>
              <a:rPr lang="en-US" sz="2800"/>
              <a:t>Types of Booklets</a:t>
            </a:r>
          </a:p>
        </p:txBody>
      </p:sp>
    </p:spTree>
    <p:extLst>
      <p:ext uri="{BB962C8B-B14F-4D97-AF65-F5344CB8AC3E}">
        <p14:creationId xmlns:p14="http://schemas.microsoft.com/office/powerpoint/2010/main" val="29386487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21656-A833-4E25-9FE9-26E880B31499}"/>
              </a:ext>
            </a:extLst>
          </p:cNvPr>
          <p:cNvSpPr>
            <a:spLocks noGrp="1"/>
          </p:cNvSpPr>
          <p:nvPr>
            <p:ph type="title"/>
          </p:nvPr>
        </p:nvSpPr>
        <p:spPr/>
        <p:txBody>
          <a:bodyPr/>
          <a:lstStyle/>
          <a:p>
            <a:r>
              <a:rPr lang="en-US"/>
              <a:t>Questions and Answers</a:t>
            </a:r>
          </a:p>
        </p:txBody>
      </p:sp>
      <p:sp>
        <p:nvSpPr>
          <p:cNvPr id="3" name="Content Placeholder 2">
            <a:extLst>
              <a:ext uri="{FF2B5EF4-FFF2-40B4-BE49-F238E27FC236}">
                <a16:creationId xmlns:a16="http://schemas.microsoft.com/office/drawing/2014/main" id="{5F70B52F-ED5C-4769-B95C-4B8AC2CA6B7D}"/>
              </a:ext>
            </a:extLst>
          </p:cNvPr>
          <p:cNvSpPr>
            <a:spLocks noGrp="1"/>
          </p:cNvSpPr>
          <p:nvPr>
            <p:ph idx="1"/>
          </p:nvPr>
        </p:nvSpPr>
        <p:spPr/>
        <p:txBody>
          <a:bodyPr/>
          <a:lstStyle/>
          <a:p>
            <a:r>
              <a:rPr lang="en-US"/>
              <a:t>Opportunity for questions on material covered</a:t>
            </a:r>
          </a:p>
          <a:p>
            <a:r>
              <a:rPr lang="en-US">
                <a:solidFill>
                  <a:srgbClr val="FF0000"/>
                </a:solidFill>
              </a:rPr>
              <a:t>Additional topics as needed</a:t>
            </a:r>
          </a:p>
        </p:txBody>
      </p:sp>
      <p:sp>
        <p:nvSpPr>
          <p:cNvPr id="4" name="Slide Number Placeholder 3">
            <a:extLst>
              <a:ext uri="{FF2B5EF4-FFF2-40B4-BE49-F238E27FC236}">
                <a16:creationId xmlns:a16="http://schemas.microsoft.com/office/drawing/2014/main" id="{5BB4E20F-4536-4DC0-A450-47F3D9F61E99}"/>
              </a:ext>
            </a:extLst>
          </p:cNvPr>
          <p:cNvSpPr>
            <a:spLocks noGrp="1"/>
          </p:cNvSpPr>
          <p:nvPr>
            <p:ph type="sldNum" sz="quarter" idx="12"/>
          </p:nvPr>
        </p:nvSpPr>
        <p:spPr/>
        <p:txBody>
          <a:bodyPr/>
          <a:lstStyle/>
          <a:p>
            <a:fld id="{D0E3412F-6B7A-41B5-A4C8-E6A30A4D26B3}" type="slidenum">
              <a:rPr lang="en-US" smtClean="0"/>
              <a:t>56</a:t>
            </a:fld>
            <a:endParaRPr lang="en-US"/>
          </a:p>
        </p:txBody>
      </p:sp>
    </p:spTree>
    <p:extLst>
      <p:ext uri="{BB962C8B-B14F-4D97-AF65-F5344CB8AC3E}">
        <p14:creationId xmlns:p14="http://schemas.microsoft.com/office/powerpoint/2010/main" val="377310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7EAF-C353-3BA9-6236-C857074E3C21}"/>
              </a:ext>
            </a:extLst>
          </p:cNvPr>
          <p:cNvSpPr>
            <a:spLocks noGrp="1"/>
          </p:cNvSpPr>
          <p:nvPr>
            <p:ph type="title"/>
          </p:nvPr>
        </p:nvSpPr>
        <p:spPr/>
        <p:txBody>
          <a:bodyPr/>
          <a:lstStyle/>
          <a:p>
            <a:r>
              <a:rPr lang="en-US"/>
              <a:t>New Testing Systems and Terms</a:t>
            </a:r>
          </a:p>
        </p:txBody>
      </p:sp>
      <p:sp>
        <p:nvSpPr>
          <p:cNvPr id="3" name="Content Placeholder 2">
            <a:extLst>
              <a:ext uri="{FF2B5EF4-FFF2-40B4-BE49-F238E27FC236}">
                <a16:creationId xmlns:a16="http://schemas.microsoft.com/office/drawing/2014/main" id="{21183E0F-88B8-C390-048A-E9CA61A453AB}"/>
              </a:ext>
            </a:extLst>
          </p:cNvPr>
          <p:cNvSpPr>
            <a:spLocks noGrp="1"/>
          </p:cNvSpPr>
          <p:nvPr>
            <p:ph idx="1"/>
          </p:nvPr>
        </p:nvSpPr>
        <p:spPr>
          <a:xfrm>
            <a:off x="838199" y="1689671"/>
            <a:ext cx="10737501" cy="4803593"/>
          </a:xfrm>
        </p:spPr>
        <p:txBody>
          <a:bodyPr vert="horz" lIns="91440" tIns="45720" rIns="91440" bIns="45720" rtlCol="0" anchor="t">
            <a:normAutofit fontScale="85000" lnSpcReduction="20000"/>
          </a:bodyPr>
          <a:lstStyle/>
          <a:p>
            <a:r>
              <a:rPr lang="en-US" b="1"/>
              <a:t>MCAS Portal </a:t>
            </a:r>
            <a:r>
              <a:rPr lang="en-US"/>
              <a:t>– The test administration and management website for district test coordinators, technology coordinators, principals/school test coordinators, test administrators, and other staff as needed (replacement for </a:t>
            </a:r>
            <a:r>
              <a:rPr lang="en-US" err="1"/>
              <a:t>PearsonAccess</a:t>
            </a:r>
            <a:r>
              <a:rPr lang="en-US"/>
              <a:t> Next/PAN)</a:t>
            </a:r>
          </a:p>
          <a:p>
            <a:pPr lvl="1"/>
            <a:r>
              <a:rPr lang="en-US"/>
              <a:t>There is also an </a:t>
            </a:r>
            <a:r>
              <a:rPr lang="en-US" b="1"/>
              <a:t>MCAS Training Site </a:t>
            </a:r>
            <a:r>
              <a:rPr lang="en-US"/>
              <a:t>that can be used to set up practice tests and to practice with tasks that schools will complete in the MCAS Portal. </a:t>
            </a:r>
          </a:p>
          <a:p>
            <a:r>
              <a:rPr lang="en-US" b="1"/>
              <a:t>MCAS Student Kiosk </a:t>
            </a:r>
            <a:r>
              <a:rPr lang="en-US"/>
              <a:t>– The student testing platform in which students will take their MCAS tests (replacement for TestNav)</a:t>
            </a:r>
          </a:p>
          <a:p>
            <a:r>
              <a:rPr lang="en-US" b="1"/>
              <a:t>Student logins </a:t>
            </a:r>
            <a:r>
              <a:rPr lang="en-US"/>
              <a:t>– Contain the usernames and passwords for students to sign in to the MCAS Student Kiosk for testing (replacement for student testing tickets)</a:t>
            </a:r>
            <a:endParaRPr lang="en-US">
              <a:ea typeface="Calibri"/>
              <a:cs typeface="Calibri"/>
            </a:endParaRPr>
          </a:p>
          <a:p>
            <a:r>
              <a:rPr lang="en-US" b="1">
                <a:ea typeface="Calibri"/>
                <a:cs typeface="Calibri"/>
              </a:rPr>
              <a:t>Test administrator logins</a:t>
            </a:r>
            <a:r>
              <a:rPr lang="en-US">
                <a:ea typeface="Calibri"/>
                <a:cs typeface="Calibri"/>
              </a:rPr>
              <a:t> – Allow a test administrator to access a test in the MCAS Student Kiosk to read aloud or sign the test to students (replacement for proctor testing tickets)</a:t>
            </a:r>
          </a:p>
          <a:p>
            <a:r>
              <a:rPr lang="en-US" b="1"/>
              <a:t>Classes</a:t>
            </a:r>
            <a:r>
              <a:rPr lang="en-US"/>
              <a:t> – Groups of students testing together in the same place at the same time (replacement for PAN Sessions)</a:t>
            </a:r>
          </a:p>
        </p:txBody>
      </p:sp>
      <p:sp>
        <p:nvSpPr>
          <p:cNvPr id="4" name="Slide Number Placeholder 3">
            <a:extLst>
              <a:ext uri="{FF2B5EF4-FFF2-40B4-BE49-F238E27FC236}">
                <a16:creationId xmlns:a16="http://schemas.microsoft.com/office/drawing/2014/main" id="{B4EAC63B-E54C-E201-8E0D-083BDE6E2769}"/>
              </a:ext>
            </a:extLst>
          </p:cNvPr>
          <p:cNvSpPr>
            <a:spLocks noGrp="1"/>
          </p:cNvSpPr>
          <p:nvPr>
            <p:ph type="sldNum" sz="quarter" idx="12"/>
          </p:nvPr>
        </p:nvSpPr>
        <p:spPr/>
        <p:txBody>
          <a:bodyPr/>
          <a:lstStyle/>
          <a:p>
            <a:fld id="{D0E3412F-6B7A-41B5-A4C8-E6A30A4D26B3}" type="slidenum">
              <a:rPr lang="en-US" smtClean="0"/>
              <a:t>5</a:t>
            </a:fld>
            <a:endParaRPr lang="en-US"/>
          </a:p>
        </p:txBody>
      </p:sp>
    </p:spTree>
    <p:extLst>
      <p:ext uri="{BB962C8B-B14F-4D97-AF65-F5344CB8AC3E}">
        <p14:creationId xmlns:p14="http://schemas.microsoft.com/office/powerpoint/2010/main" val="18257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0FF61-8C43-9B5B-9708-46D95CAD5E06}"/>
              </a:ext>
            </a:extLst>
          </p:cNvPr>
          <p:cNvSpPr>
            <a:spLocks noGrp="1"/>
          </p:cNvSpPr>
          <p:nvPr>
            <p:ph type="title"/>
          </p:nvPr>
        </p:nvSpPr>
        <p:spPr/>
        <p:txBody>
          <a:bodyPr/>
          <a:lstStyle/>
          <a:p>
            <a:r>
              <a:rPr lang="en-US"/>
              <a:t>New Testing Procedures</a:t>
            </a:r>
          </a:p>
        </p:txBody>
      </p:sp>
      <p:sp>
        <p:nvSpPr>
          <p:cNvPr id="3" name="Content Placeholder 2">
            <a:extLst>
              <a:ext uri="{FF2B5EF4-FFF2-40B4-BE49-F238E27FC236}">
                <a16:creationId xmlns:a16="http://schemas.microsoft.com/office/drawing/2014/main" id="{D3E3C6DC-D12C-A0A7-6689-1CD7C2C2760B}"/>
              </a:ext>
            </a:extLst>
          </p:cNvPr>
          <p:cNvSpPr>
            <a:spLocks noGrp="1"/>
          </p:cNvSpPr>
          <p:nvPr>
            <p:ph idx="1"/>
          </p:nvPr>
        </p:nvSpPr>
        <p:spPr/>
        <p:txBody>
          <a:bodyPr>
            <a:normAutofit fontScale="85000" lnSpcReduction="20000"/>
          </a:bodyPr>
          <a:lstStyle/>
          <a:p>
            <a:r>
              <a:rPr lang="en-US"/>
              <a:t>After entering their usernames and passwords, students will enter a session access code (that test administrators will write on the board) in order to access their tests. </a:t>
            </a:r>
          </a:p>
          <a:p>
            <a:r>
              <a:rPr lang="en-US"/>
              <a:t>Students will have the ability to pause their tests (e.g., during a break or during lunch). If a test is paused for less than 60 minutes, students will only need to enter their passwords to resume testing.</a:t>
            </a:r>
          </a:p>
          <a:p>
            <a:r>
              <a:rPr lang="en-US"/>
              <a:t>In some circumstances, students or test administrators will need to enter a special password (the “proctor password”) in order for students to sign back in to the test. The proctor password can be found in the MCAS Portal (see pages 107</a:t>
            </a:r>
            <a:r>
              <a:rPr lang="en-US" b="0" i="0" u="none" strike="noStrike" baseline="0">
                <a:solidFill>
                  <a:srgbClr val="000000"/>
                </a:solidFill>
              </a:rPr>
              <a:t>–</a:t>
            </a:r>
            <a:r>
              <a:rPr lang="en-US"/>
              <a:t>108 in the CBT TAM).</a:t>
            </a:r>
          </a:p>
          <a:p>
            <a:r>
              <a:rPr lang="en-US"/>
              <a:t>Notes entered in the notepad and any highlights made by a student with the highlighter tool will be lost if a student pauses a test for more than 60 minutes, signs out of a test, submits a test, or if there is a circumstance that abruptly closes the kiosk (e.g., the device shutting down due to low battery).</a:t>
            </a:r>
          </a:p>
        </p:txBody>
      </p:sp>
      <p:sp>
        <p:nvSpPr>
          <p:cNvPr id="4" name="Slide Number Placeholder 3">
            <a:extLst>
              <a:ext uri="{FF2B5EF4-FFF2-40B4-BE49-F238E27FC236}">
                <a16:creationId xmlns:a16="http://schemas.microsoft.com/office/drawing/2014/main" id="{1159FA5A-E0A0-DED1-B796-30940E9AE041}"/>
              </a:ext>
            </a:extLst>
          </p:cNvPr>
          <p:cNvSpPr>
            <a:spLocks noGrp="1"/>
          </p:cNvSpPr>
          <p:nvPr>
            <p:ph type="sldNum" sz="quarter" idx="12"/>
          </p:nvPr>
        </p:nvSpPr>
        <p:spPr/>
        <p:txBody>
          <a:bodyPr/>
          <a:lstStyle/>
          <a:p>
            <a:fld id="{D0E3412F-6B7A-41B5-A4C8-E6A30A4D26B3}" type="slidenum">
              <a:rPr lang="en-US" smtClean="0"/>
              <a:t>6</a:t>
            </a:fld>
            <a:endParaRPr lang="en-US"/>
          </a:p>
        </p:txBody>
      </p:sp>
    </p:spTree>
    <p:extLst>
      <p:ext uri="{BB962C8B-B14F-4D97-AF65-F5344CB8AC3E}">
        <p14:creationId xmlns:p14="http://schemas.microsoft.com/office/powerpoint/2010/main" val="220947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A3E1B-A559-4B68-A52F-E6C1CA244802}"/>
              </a:ext>
            </a:extLst>
          </p:cNvPr>
          <p:cNvSpPr>
            <a:spLocks noGrp="1"/>
          </p:cNvSpPr>
          <p:nvPr>
            <p:ph type="title"/>
          </p:nvPr>
        </p:nvSpPr>
        <p:spPr/>
        <p:txBody>
          <a:bodyPr/>
          <a:lstStyle/>
          <a:p>
            <a:r>
              <a:rPr lang="en-US"/>
              <a:t>Training and Documentation Requirement</a:t>
            </a:r>
          </a:p>
        </p:txBody>
      </p:sp>
      <p:sp>
        <p:nvSpPr>
          <p:cNvPr id="3" name="Content Placeholder 2">
            <a:extLst>
              <a:ext uri="{FF2B5EF4-FFF2-40B4-BE49-F238E27FC236}">
                <a16:creationId xmlns:a16="http://schemas.microsoft.com/office/drawing/2014/main" id="{197330F0-BB15-4594-9138-5FCC3CC8166C}"/>
              </a:ext>
            </a:extLst>
          </p:cNvPr>
          <p:cNvSpPr>
            <a:spLocks noGrp="1"/>
          </p:cNvSpPr>
          <p:nvPr>
            <p:ph idx="1"/>
          </p:nvPr>
        </p:nvSpPr>
        <p:spPr>
          <a:xfrm>
            <a:off x="838199" y="1451113"/>
            <a:ext cx="11127377" cy="5270362"/>
          </a:xfrm>
        </p:spPr>
        <p:txBody>
          <a:bodyPr>
            <a:normAutofit/>
          </a:bodyPr>
          <a:lstStyle/>
          <a:p>
            <a:r>
              <a:rPr lang="en-US" sz="2600"/>
              <a:t>All school personnel involved in MCAS test administration must participate in a school training session before test administration.</a:t>
            </a:r>
          </a:p>
          <a:p>
            <a:r>
              <a:rPr lang="en-US" sz="2600"/>
              <a:t>Today the following must be documented:</a:t>
            </a:r>
          </a:p>
          <a:p>
            <a:pPr lvl="1"/>
            <a:r>
              <a:rPr lang="en-US"/>
              <a:t>You are being trained.</a:t>
            </a:r>
          </a:p>
          <a:p>
            <a:pPr lvl="1"/>
            <a:r>
              <a:rPr lang="en-US"/>
              <a:t>You received your </a:t>
            </a:r>
            <a:r>
              <a:rPr lang="en-US" i="1"/>
              <a:t>Test Administrator’s Manual </a:t>
            </a:r>
            <a:r>
              <a:rPr lang="en-US"/>
              <a:t>(TAM)/test security requirements.</a:t>
            </a:r>
          </a:p>
          <a:p>
            <a:pPr lvl="1"/>
            <a:r>
              <a:rPr lang="en-US">
                <a:solidFill>
                  <a:srgbClr val="FF0000"/>
                </a:solidFill>
              </a:rPr>
              <a:t>How will you document staff participation in training? Will the sample DESE forms be used? Electronic forms?</a:t>
            </a:r>
          </a:p>
          <a:p>
            <a:r>
              <a:rPr lang="en-US" sz="2600"/>
              <a:t>Before today’s session, you received the following:</a:t>
            </a:r>
          </a:p>
          <a:p>
            <a:pPr lvl="1"/>
            <a:r>
              <a:rPr lang="en-US" b="1"/>
              <a:t>For test administrators: </a:t>
            </a:r>
            <a:r>
              <a:rPr lang="en-US"/>
              <a:t>the TAM for the test(s) you will administer</a:t>
            </a:r>
          </a:p>
          <a:p>
            <a:pPr lvl="1"/>
            <a:r>
              <a:rPr lang="en-US" b="1"/>
              <a:t>For hallway monitors and others: </a:t>
            </a:r>
            <a:r>
              <a:rPr lang="en-US"/>
              <a:t>test security requirements</a:t>
            </a:r>
          </a:p>
          <a:p>
            <a:pPr lvl="1"/>
            <a:r>
              <a:rPr lang="en-US" b="1"/>
              <a:t>For technology staff: </a:t>
            </a:r>
            <a:r>
              <a:rPr lang="en-US"/>
              <a:t>test security requirements and relevant technology troubleshooting steps</a:t>
            </a:r>
          </a:p>
          <a:p>
            <a:r>
              <a:rPr lang="en-US" sz="2600"/>
              <a:t>If you did not receive your documents, let us know.</a:t>
            </a:r>
          </a:p>
          <a:p>
            <a:endParaRPr lang="en-US"/>
          </a:p>
          <a:p>
            <a:endParaRPr lang="en-US"/>
          </a:p>
        </p:txBody>
      </p:sp>
      <p:sp>
        <p:nvSpPr>
          <p:cNvPr id="5" name="Slide Number Placeholder 4">
            <a:extLst>
              <a:ext uri="{FF2B5EF4-FFF2-40B4-BE49-F238E27FC236}">
                <a16:creationId xmlns:a16="http://schemas.microsoft.com/office/drawing/2014/main" id="{3EFF84CC-3EC5-4FBF-B8F7-C1AA416EFCFB}"/>
              </a:ext>
            </a:extLst>
          </p:cNvPr>
          <p:cNvSpPr>
            <a:spLocks noGrp="1"/>
          </p:cNvSpPr>
          <p:nvPr>
            <p:ph type="sldNum" sz="quarter" idx="12"/>
          </p:nvPr>
        </p:nvSpPr>
        <p:spPr/>
        <p:txBody>
          <a:bodyPr/>
          <a:lstStyle/>
          <a:p>
            <a:fld id="{D0E3412F-6B7A-41B5-A4C8-E6A30A4D26B3}" type="slidenum">
              <a:rPr lang="en-US" smtClean="0"/>
              <a:t>7</a:t>
            </a:fld>
            <a:endParaRPr lang="en-US"/>
          </a:p>
        </p:txBody>
      </p:sp>
    </p:spTree>
    <p:extLst>
      <p:ext uri="{BB962C8B-B14F-4D97-AF65-F5344CB8AC3E}">
        <p14:creationId xmlns:p14="http://schemas.microsoft.com/office/powerpoint/2010/main" val="3707344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1FBB8-20EF-4D42-B8EE-9E125E6CDDF8}"/>
              </a:ext>
            </a:extLst>
          </p:cNvPr>
          <p:cNvSpPr>
            <a:spLocks noGrp="1"/>
          </p:cNvSpPr>
          <p:nvPr>
            <p:ph type="title"/>
          </p:nvPr>
        </p:nvSpPr>
        <p:spPr/>
        <p:txBody>
          <a:bodyPr/>
          <a:lstStyle/>
          <a:p>
            <a:r>
              <a:rPr lang="en-US"/>
              <a:t>Test Administration Dates</a:t>
            </a:r>
          </a:p>
        </p:txBody>
      </p:sp>
      <p:sp>
        <p:nvSpPr>
          <p:cNvPr id="3" name="Content Placeholder 2">
            <a:extLst>
              <a:ext uri="{FF2B5EF4-FFF2-40B4-BE49-F238E27FC236}">
                <a16:creationId xmlns:a16="http://schemas.microsoft.com/office/drawing/2014/main" id="{A0B76551-1D84-4CB3-AF88-7519CC100A30}"/>
              </a:ext>
            </a:extLst>
          </p:cNvPr>
          <p:cNvSpPr>
            <a:spLocks noGrp="1"/>
          </p:cNvSpPr>
          <p:nvPr>
            <p:ph idx="1"/>
          </p:nvPr>
        </p:nvSpPr>
        <p:spPr/>
        <p:txBody>
          <a:bodyPr vert="horz" lIns="91440" tIns="45720" rIns="91440" bIns="45720" rtlCol="0" anchor="t">
            <a:normAutofit/>
          </a:bodyPr>
          <a:lstStyle/>
          <a:p>
            <a:r>
              <a:rPr lang="en-US">
                <a:solidFill>
                  <a:srgbClr val="FF0000"/>
                </a:solidFill>
              </a:rPr>
              <a:t>Insert dates for practice tests, if applicable</a:t>
            </a:r>
            <a:endParaRPr lang="en-US">
              <a:solidFill>
                <a:srgbClr val="FF0000"/>
              </a:solidFill>
              <a:ea typeface="Calibri"/>
              <a:cs typeface="Calibri"/>
            </a:endParaRPr>
          </a:p>
          <a:p>
            <a:r>
              <a:rPr lang="en-US"/>
              <a:t>Test Administration Dates</a:t>
            </a:r>
            <a:endParaRPr lang="en-US">
              <a:ea typeface="Calibri"/>
              <a:cs typeface="Calibri"/>
            </a:endParaRPr>
          </a:p>
          <a:p>
            <a:pPr lvl="1"/>
            <a:r>
              <a:rPr lang="en-US"/>
              <a:t>Session 1 – February 4</a:t>
            </a:r>
            <a:endParaRPr lang="en-US">
              <a:ea typeface="Calibri"/>
              <a:cs typeface="Calibri"/>
            </a:endParaRPr>
          </a:p>
          <a:p>
            <a:pPr lvl="1"/>
            <a:r>
              <a:rPr lang="en-US"/>
              <a:t>Session 2 – February 5</a:t>
            </a:r>
            <a:endParaRPr lang="en-US">
              <a:ea typeface="Calibri"/>
              <a:cs typeface="Calibri"/>
            </a:endParaRPr>
          </a:p>
          <a:p>
            <a:r>
              <a:rPr lang="en-US">
                <a:solidFill>
                  <a:srgbClr val="FF0000"/>
                </a:solidFill>
              </a:rPr>
              <a:t>Make-up testing dates</a:t>
            </a:r>
            <a:endParaRPr lang="en-US">
              <a:solidFill>
                <a:srgbClr val="FF0000"/>
              </a:solidFill>
              <a:ea typeface="Calibri"/>
              <a:cs typeface="Calibri"/>
            </a:endParaRPr>
          </a:p>
          <a:p>
            <a:endParaRPr lang="en-US"/>
          </a:p>
        </p:txBody>
      </p:sp>
      <p:sp>
        <p:nvSpPr>
          <p:cNvPr id="4" name="Slide Number Placeholder 3">
            <a:extLst>
              <a:ext uri="{FF2B5EF4-FFF2-40B4-BE49-F238E27FC236}">
                <a16:creationId xmlns:a16="http://schemas.microsoft.com/office/drawing/2014/main" id="{25813574-D827-4DE1-B64D-5F4C94C0C929}"/>
              </a:ext>
            </a:extLst>
          </p:cNvPr>
          <p:cNvSpPr>
            <a:spLocks noGrp="1"/>
          </p:cNvSpPr>
          <p:nvPr>
            <p:ph type="sldNum" sz="quarter" idx="12"/>
          </p:nvPr>
        </p:nvSpPr>
        <p:spPr/>
        <p:txBody>
          <a:bodyPr/>
          <a:lstStyle/>
          <a:p>
            <a:fld id="{D0E3412F-6B7A-41B5-A4C8-E6A30A4D26B3}" type="slidenum">
              <a:rPr lang="en-US" smtClean="0"/>
              <a:t>8</a:t>
            </a:fld>
            <a:endParaRPr lang="en-US"/>
          </a:p>
        </p:txBody>
      </p:sp>
    </p:spTree>
    <p:extLst>
      <p:ext uri="{BB962C8B-B14F-4D97-AF65-F5344CB8AC3E}">
        <p14:creationId xmlns:p14="http://schemas.microsoft.com/office/powerpoint/2010/main" val="2099555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32492CAC103A49A985C1EA3C99F8E6" ma:contentTypeVersion="14" ma:contentTypeDescription="Create a new document." ma:contentTypeScope="" ma:versionID="029ab163fe53dea6eac6a50caa86fa3a">
  <xsd:schema xmlns:xsd="http://www.w3.org/2001/XMLSchema" xmlns:xs="http://www.w3.org/2001/XMLSchema" xmlns:p="http://schemas.microsoft.com/office/2006/metadata/properties" xmlns:ns2="e77133ba-eec1-4d51-86ef-7b6d23495175" xmlns:ns3="049449a1-970d-4061-91c8-87f7c4621d9d" targetNamespace="http://schemas.microsoft.com/office/2006/metadata/properties" ma:root="true" ma:fieldsID="96eeb4d8f957f047a37b3907739772c3" ns2:_="" ns3:_="">
    <xsd:import namespace="e77133ba-eec1-4d51-86ef-7b6d23495175"/>
    <xsd:import namespace="049449a1-970d-4061-91c8-87f7c4621d9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7133ba-eec1-4d51-86ef-7b6d234951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449a1-970d-4061-91c8-87f7c4621d9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844dd94a-ad39-4ee4-bc43-d261aca497bd}" ma:internalName="TaxCatchAll" ma:showField="CatchAllData" ma:web="049449a1-970d-4061-91c8-87f7c4621d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77133ba-eec1-4d51-86ef-7b6d23495175">
      <Terms xmlns="http://schemas.microsoft.com/office/infopath/2007/PartnerControls"/>
    </lcf76f155ced4ddcb4097134ff3c332f>
    <TaxCatchAll xmlns="049449a1-970d-4061-91c8-87f7c4621d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977167-5E1F-41C2-BD6D-00CD73CED0CC}">
  <ds:schemaRefs>
    <ds:schemaRef ds:uri="049449a1-970d-4061-91c8-87f7c4621d9d"/>
    <ds:schemaRef ds:uri="e77133ba-eec1-4d51-86ef-7b6d234951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C4F01F8-6C95-4879-ADD4-EEF52D5424FF}">
  <ds:schemaRefs>
    <ds:schemaRef ds:uri="http://purl.org/dc/dcmitype/"/>
    <ds:schemaRef ds:uri="http://purl.org/dc/elements/1.1/"/>
    <ds:schemaRef ds:uri="http://schemas.microsoft.com/office/2006/documentManagement/types"/>
    <ds:schemaRef ds:uri="http://schemas.microsoft.com/office/infopath/2007/PartnerControls"/>
    <ds:schemaRef ds:uri="e77133ba-eec1-4d51-86ef-7b6d23495175"/>
    <ds:schemaRef ds:uri="http://purl.org/dc/terms/"/>
    <ds:schemaRef ds:uri="http://www.w3.org/XML/1998/namespace"/>
    <ds:schemaRef ds:uri="http://schemas.openxmlformats.org/package/2006/metadata/core-properties"/>
    <ds:schemaRef ds:uri="049449a1-970d-4061-91c8-87f7c4621d9d"/>
    <ds:schemaRef ds:uri="http://schemas.microsoft.com/office/2006/metadata/properties"/>
  </ds:schemaRefs>
</ds:datastoreItem>
</file>

<file path=customXml/itemProps3.xml><?xml version="1.0" encoding="utf-8"?>
<ds:datastoreItem xmlns:ds="http://schemas.openxmlformats.org/officeDocument/2006/customXml" ds:itemID="{48CED370-4195-484E-AF55-2C70129E6F96}">
  <ds:schemaRefs>
    <ds:schemaRef ds:uri="http://schemas.microsoft.com/sharepoint/v3/contenttype/forms"/>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6</TotalTime>
  <Words>6237</Words>
  <Application>Microsoft Office PowerPoint</Application>
  <PresentationFormat>Widescreen</PresentationFormat>
  <Paragraphs>523</Paragraphs>
  <Slides>57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Calibri Light</vt:lpstr>
      <vt:lpstr>Segoe UI</vt:lpstr>
      <vt:lpstr>Office Theme</vt:lpstr>
      <vt:lpstr>Instructions for Using These Slides</vt:lpstr>
      <vt:lpstr>MCAS Test Administration Training Session</vt:lpstr>
      <vt:lpstr>Today’s Agenda</vt:lpstr>
      <vt:lpstr>Goals for This Training </vt:lpstr>
      <vt:lpstr>MCAS Program Updates</vt:lpstr>
      <vt:lpstr>New Testing Systems and Terms</vt:lpstr>
      <vt:lpstr>New Testing Procedures</vt:lpstr>
      <vt:lpstr>Training and Documentation Requirement</vt:lpstr>
      <vt:lpstr>Test Administration Dates</vt:lpstr>
      <vt:lpstr>Local Procedures related to Testing Times</vt:lpstr>
      <vt:lpstr>DESE Recommended Testing Times:  </vt:lpstr>
      <vt:lpstr>Breaks during a Session</vt:lpstr>
      <vt:lpstr>Secure Content and Materials</vt:lpstr>
      <vt:lpstr>Sample Student Login</vt:lpstr>
      <vt:lpstr>Sample Summary Page</vt:lpstr>
      <vt:lpstr>Test content is confidential. The following things are prohibited:</vt:lpstr>
      <vt:lpstr>If a Student Reports a Concern About a Test Question</vt:lpstr>
      <vt:lpstr>Exceptions to Prohibition of Test Administrators Viewing MCAS Content</vt:lpstr>
      <vt:lpstr>Storage of Secure Materials </vt:lpstr>
      <vt:lpstr>Tracking Secure Materials </vt:lpstr>
      <vt:lpstr>Monitoring Students Outside the Testing Room</vt:lpstr>
      <vt:lpstr>A Secure Environment in the Testing Room</vt:lpstr>
      <vt:lpstr>A Secure Environment in the Testing Room (continued)</vt:lpstr>
      <vt:lpstr>Prohibited Materials</vt:lpstr>
      <vt:lpstr>Cell Phones</vt:lpstr>
      <vt:lpstr>Allowable Materials</vt:lpstr>
      <vt:lpstr>Allowable Materials (Continued)</vt:lpstr>
      <vt:lpstr>Allowable Materials (Continued)</vt:lpstr>
      <vt:lpstr>Test Administrator Day-of-Testing Responsibilities Before Testing Begins, continued </vt:lpstr>
      <vt:lpstr>Test Administrator Day-of-Testing Responsibilities Before Testing Begins </vt:lpstr>
      <vt:lpstr>Test Administrator Day-of-Testing Responsibilities Before Testing Begins, continued </vt:lpstr>
      <vt:lpstr>Avoiding Common Issues during Testing</vt:lpstr>
      <vt:lpstr>Test Administrator Responsibilities During Testing</vt:lpstr>
      <vt:lpstr>Coaching is not permitted on MCAS tests. What is coaching?</vt:lpstr>
      <vt:lpstr>What is permitted?</vt:lpstr>
      <vt:lpstr>Providing Technology-Related Help to Students</vt:lpstr>
      <vt:lpstr>Steps to Take in Case of Technology Problems</vt:lpstr>
      <vt:lpstr>Testing Irregularities</vt:lpstr>
      <vt:lpstr>Responsibilities After the Session is Over</vt:lpstr>
      <vt:lpstr>Other School Procedures </vt:lpstr>
      <vt:lpstr>Other School Procedures (Continued) </vt:lpstr>
      <vt:lpstr>Training Resources for Computer-Based Testing</vt:lpstr>
      <vt:lpstr>Universal and Designated Accessibility Features  for All Students </vt:lpstr>
      <vt:lpstr>Universal Accessibility Features (UFs) – Available to All Students </vt:lpstr>
      <vt:lpstr>Designated Accessibility Features (DFs) –  Available to All Students, at the Principal’s Discretion</vt:lpstr>
      <vt:lpstr>Preparing to Administer Accommodations </vt:lpstr>
      <vt:lpstr>Accommodations for Students with Disabilities  </vt:lpstr>
      <vt:lpstr>List of Accommodations for Students with Disabilities</vt:lpstr>
      <vt:lpstr>Special Access Accommodations </vt:lpstr>
      <vt:lpstr>Accommodations for English Learners</vt:lpstr>
      <vt:lpstr>List of EL Accommodations</vt:lpstr>
      <vt:lpstr>Special Instructions for Human Read-Aloud and Human Signer Accommodations</vt:lpstr>
      <vt:lpstr>If a Student Refuses an Accommodation </vt:lpstr>
      <vt:lpstr>Additional Resources for Accommodations</vt:lpstr>
      <vt:lpstr>Paper-Based Testing</vt:lpstr>
      <vt:lpstr>Paper-Based Testing</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MCAS February 2025 Test Administration Training Slides</dc:title>
  <dc:creator>DESE</dc:creator>
  <cp:lastModifiedBy>Zou, Dong (EOE)</cp:lastModifiedBy>
  <cp:revision>4</cp:revision>
  <dcterms:created xsi:type="dcterms:W3CDTF">2021-03-01T21:49:11Z</dcterms:created>
  <dcterms:modified xsi:type="dcterms:W3CDTF">2025-03-25T14:07:55Z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Mar 25 2025 12:00AM</vt:lpwstr>
  </property>
</Properties>
</file>