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5"/>
  </p:sldMasterIdLst>
  <p:handoutMasterIdLst>
    <p:handoutMasterId r:id="rId22"/>
  </p:handoutMasterIdLst>
  <p:sldIdLst>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 id="27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81" autoAdjust="0"/>
    <p:restoredTop sz="94660"/>
  </p:normalViewPr>
  <p:slideViewPr>
    <p:cSldViewPr>
      <p:cViewPr varScale="1">
        <p:scale>
          <a:sx n="131" d="100"/>
          <a:sy n="131" d="100"/>
        </p:scale>
        <p:origin x="648"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0569D10-45AD-4FBD-9ADA-D33D9F52FE5E}" type="datetimeFigureOut">
              <a:rPr lang="en-US" smtClean="0"/>
              <a:pPr/>
              <a:t>3/16/2018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A9FB219-927D-4F93-A858-6DEE71841622}" type="slidenum">
              <a:rPr lang="en-US" smtClean="0"/>
              <a:pPr/>
              <a:t>‹#›</a:t>
            </a:fld>
            <a:endParaRPr lang="en-US"/>
          </a:p>
        </p:txBody>
      </p:sp>
    </p:spTree>
    <p:extLst>
      <p:ext uri="{BB962C8B-B14F-4D97-AF65-F5344CB8AC3E}">
        <p14:creationId xmlns:p14="http://schemas.microsoft.com/office/powerpoint/2010/main" val="19964084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F36D2D3-3DD2-4BA9-AA25-FAB1E3735494}" type="slidenum">
              <a:rPr lang="en-US" smtClean="0"/>
              <a:pPr/>
              <a:t>‹#›</a:t>
            </a:fld>
            <a:endParaRPr lang="en-US" dirty="0"/>
          </a:p>
        </p:txBody>
      </p:sp>
      <p:sp>
        <p:nvSpPr>
          <p:cNvPr id="7" name="Rectangle 6" descr="orange box"/>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6D2D3-3DD2-4BA9-AA25-FAB1E373549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6D2D3-3DD2-4BA9-AA25-FAB1E373549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bg2">
                    <a:lumMod val="25000"/>
                  </a:schemeClr>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6D2D3-3DD2-4BA9-AA25-FAB1E3735494}"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1F36D2D3-3DD2-4BA9-AA25-FAB1E373549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36D2D3-3DD2-4BA9-AA25-FAB1E3735494}"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36D2D3-3DD2-4BA9-AA25-FAB1E3735494}"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36D2D3-3DD2-4BA9-AA25-FAB1E373549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36D2D3-3DD2-4BA9-AA25-FAB1E373549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36D2D3-3DD2-4BA9-AA25-FAB1E3735494}"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29B21E-5E4C-42DF-934A-A3713EC61FE6}" type="datetimeFigureOut">
              <a:rPr lang="en-US" smtClean="0"/>
              <a:pPr/>
              <a:t>3/16/2018</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1F36D2D3-3DD2-4BA9-AA25-FAB1E3735494}" type="slidenum">
              <a:rPr lang="en-US" smtClean="0"/>
              <a:pPr/>
              <a:t>‹#›</a:t>
            </a:fld>
            <a:endParaRPr lang="en-US" dirty="0"/>
          </a:p>
        </p:txBody>
      </p:sp>
      <p:grpSp>
        <p:nvGrpSpPr>
          <p:cNvPr id="8" name="Group 7" descr="border"/>
          <p:cNvGrpSpPr/>
          <p:nvPr userDrawn="1"/>
        </p:nvGrpSpPr>
        <p:grpSpPr>
          <a:xfrm>
            <a:off x="68307" y="4650474"/>
            <a:ext cx="9006840" cy="171557"/>
            <a:chOff x="68307" y="4650474"/>
            <a:chExt cx="9006840" cy="171557"/>
          </a:xfrm>
        </p:grpSpPr>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grpSp>
      <p:sp>
        <p:nvSpPr>
          <p:cNvPr id="3" name="Picture Placeholder 2" descr="grey box"/>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descr="decorative border"/>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129B21E-5E4C-42DF-934A-A3713EC61FE6}" type="datetimeFigureOut">
              <a:rPr lang="en-US" smtClean="0"/>
              <a:pPr/>
              <a:t>3/16/2018</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descr="orange circle"/>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F36D2D3-3DD2-4BA9-AA25-FAB1E373549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essica_Greenfield@tlcdeaf.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NUL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660797" y="1660922"/>
            <a:ext cx="7813477" cy="3482578"/>
          </a:xfrm>
        </p:spPr>
        <p:txBody>
          <a:bodyPr/>
          <a:lstStyle/>
          <a:p>
            <a:pPr eaLnBrk="1" hangingPunct="1">
              <a:defRPr/>
            </a:pPr>
            <a:r>
              <a:rPr lang="en-US" dirty="0" smtClean="0">
                <a:sym typeface="Optima" charset="0"/>
              </a:rPr>
              <a:t>MCAS Administration Training</a:t>
            </a:r>
            <a:br>
              <a:rPr lang="en-US" dirty="0" smtClean="0">
                <a:sym typeface="Optima" charset="0"/>
              </a:rPr>
            </a:br>
            <a:r>
              <a:rPr lang="en-US" dirty="0" smtClean="0">
                <a:sym typeface="Optima" charset="0"/>
              </a:rPr>
              <a:t/>
            </a:r>
            <a:br>
              <a:rPr lang="en-US" dirty="0" smtClean="0">
                <a:sym typeface="Optima" charset="0"/>
              </a:rPr>
            </a:br>
            <a:endParaRPr lang="en-US" sz="2500" dirty="0">
              <a:sym typeface="Optima" charset="0"/>
            </a:endParaRPr>
          </a:p>
        </p:txBody>
      </p:sp>
      <p:sp>
        <p:nvSpPr>
          <p:cNvPr id="3" name="TextBox 2" descr="Submitted by The Learning Center for Deaf Students&#10;Contact Jessica Greenfield at&#10;Jessica Greenfield@tlcdeaf.org with questions. &#10;"/>
          <p:cNvSpPr txBox="1"/>
          <p:nvPr/>
        </p:nvSpPr>
        <p:spPr>
          <a:xfrm>
            <a:off x="3657600" y="5486400"/>
            <a:ext cx="5105400" cy="830997"/>
          </a:xfrm>
          <a:prstGeom prst="rect">
            <a:avLst/>
          </a:prstGeom>
          <a:noFill/>
          <a:ln>
            <a:solidFill>
              <a:schemeClr val="accent1"/>
            </a:solidFill>
          </a:ln>
        </p:spPr>
        <p:txBody>
          <a:bodyPr wrap="square" rtlCol="0">
            <a:spAutoFit/>
          </a:bodyPr>
          <a:lstStyle/>
          <a:p>
            <a:r>
              <a:rPr lang="en-US" sz="1600" dirty="0" smtClean="0">
                <a:solidFill>
                  <a:srgbClr val="002060"/>
                </a:solidFill>
                <a:latin typeface="Tahoma" pitchFamily="34" charset="0"/>
                <a:ea typeface="Tahoma" pitchFamily="34" charset="0"/>
                <a:cs typeface="Tahoma" pitchFamily="34" charset="0"/>
              </a:rPr>
              <a:t>Submitted by The Learning Center for Deaf Students</a:t>
            </a:r>
          </a:p>
          <a:p>
            <a:r>
              <a:rPr lang="en-US" sz="1600" dirty="0" smtClean="0">
                <a:solidFill>
                  <a:srgbClr val="002060"/>
                </a:solidFill>
                <a:latin typeface="Tahoma" pitchFamily="34" charset="0"/>
                <a:ea typeface="Tahoma" pitchFamily="34" charset="0"/>
                <a:cs typeface="Tahoma" pitchFamily="34" charset="0"/>
              </a:rPr>
              <a:t>Contact Jessica Greenfield at</a:t>
            </a:r>
          </a:p>
          <a:p>
            <a:r>
              <a:rPr lang="en-US" sz="1600" dirty="0" smtClean="0">
                <a:solidFill>
                  <a:srgbClr val="002060"/>
                </a:solidFill>
                <a:latin typeface="Tahoma" pitchFamily="34" charset="0"/>
                <a:ea typeface="Tahoma" pitchFamily="34" charset="0"/>
                <a:cs typeface="Tahoma" pitchFamily="34" charset="0"/>
                <a:hlinkClick r:id="rId2"/>
              </a:rPr>
              <a:t>Jessica_Greenfield@tlcdeaf.org</a:t>
            </a:r>
            <a:r>
              <a:rPr lang="en-US" sz="1600" dirty="0" smtClean="0">
                <a:solidFill>
                  <a:srgbClr val="002060"/>
                </a:solidFill>
                <a:latin typeface="Tahoma" pitchFamily="34" charset="0"/>
                <a:ea typeface="Tahoma" pitchFamily="34" charset="0"/>
                <a:cs typeface="Tahoma" pitchFamily="34" charset="0"/>
              </a:rPr>
              <a:t> with questions. </a:t>
            </a:r>
            <a:endParaRPr lang="en-US" sz="1600" dirty="0">
              <a:solidFill>
                <a:srgbClr val="00206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p:txBody>
          <a:bodyPr>
            <a:normAutofit fontScale="90000"/>
          </a:bodyPr>
          <a:lstStyle/>
          <a:p>
            <a:pPr eaLnBrk="1" hangingPunct="1">
              <a:defRPr/>
            </a:pPr>
            <a:r>
              <a:rPr lang="en-US" sz="5100" dirty="0" smtClean="0">
                <a:sym typeface="Optima" charset="0"/>
              </a:rPr>
              <a:t>Before Day of Testing</a:t>
            </a:r>
            <a:br>
              <a:rPr lang="en-US" sz="5100" dirty="0" smtClean="0">
                <a:sym typeface="Optima" charset="0"/>
              </a:rPr>
            </a:br>
            <a:r>
              <a:rPr lang="en-US" sz="3400" dirty="0" smtClean="0">
                <a:sym typeface="Optima" charset="0"/>
              </a:rPr>
              <a:t>for test administrators</a:t>
            </a:r>
            <a:endParaRPr lang="en-US" sz="3400" dirty="0">
              <a:sym typeface="Optima" charset="0"/>
            </a:endParaRPr>
          </a:p>
        </p:txBody>
      </p:sp>
      <p:sp>
        <p:nvSpPr>
          <p:cNvPr id="22530" name="Rectangle 2"/>
          <p:cNvSpPr>
            <a:spLocks noGrp="1" noChangeArrowheads="1"/>
          </p:cNvSpPr>
          <p:nvPr>
            <p:ph sz="quarter" idx="1"/>
          </p:nvPr>
        </p:nvSpPr>
        <p:spPr>
          <a:xfrm>
            <a:off x="589359" y="1768078"/>
            <a:ext cx="8358188" cy="4661297"/>
          </a:xfrm>
        </p:spPr>
        <p:txBody>
          <a:bodyPr>
            <a:normAutofit fontScale="92500" lnSpcReduction="10000"/>
          </a:bodyPr>
          <a:lstStyle/>
          <a:p>
            <a:pPr marL="519020">
              <a:lnSpc>
                <a:spcPct val="90000"/>
              </a:lnSpc>
            </a:pPr>
            <a:r>
              <a:rPr lang="en-US" dirty="0" smtClean="0"/>
              <a:t>Attend training and sign to acknowledge that you attended the training, received the Test Administrator</a:t>
            </a:r>
            <a:r>
              <a:rPr lang="en-US" altLang="en-US" dirty="0" smtClean="0"/>
              <a:t>’</a:t>
            </a:r>
            <a:r>
              <a:rPr lang="en-US" dirty="0" smtClean="0"/>
              <a:t>s Manual, and will follow security procedures</a:t>
            </a:r>
          </a:p>
          <a:p>
            <a:pPr marL="519020">
              <a:lnSpc>
                <a:spcPct val="90000"/>
              </a:lnSpc>
            </a:pPr>
            <a:r>
              <a:rPr lang="en-US" dirty="0" smtClean="0"/>
              <a:t>Read Test Administrator</a:t>
            </a:r>
            <a:r>
              <a:rPr lang="ja-JP" altLang="en-US" smtClean="0">
                <a:latin typeface="Arial" pitchFamily="34" charset="0"/>
              </a:rPr>
              <a:t>’</a:t>
            </a:r>
            <a:r>
              <a:rPr lang="en-US" altLang="ja-JP" dirty="0" smtClean="0"/>
              <a:t>s Manual and contact MCAS Coordinator with any questions</a:t>
            </a:r>
          </a:p>
          <a:p>
            <a:pPr marL="519020">
              <a:lnSpc>
                <a:spcPct val="90000"/>
              </a:lnSpc>
            </a:pPr>
            <a:r>
              <a:rPr lang="en-US" dirty="0" smtClean="0"/>
              <a:t>Review accommodations for students in your group and procedures for providing accommodations, and contact MCAS Coordinator with any questions</a:t>
            </a:r>
          </a:p>
          <a:p>
            <a:pPr marL="519020">
              <a:lnSpc>
                <a:spcPct val="90000"/>
              </a:lnSpc>
            </a:pPr>
            <a:r>
              <a:rPr lang="en-US" dirty="0" smtClean="0"/>
              <a:t>Sign Non-Disclosure Agreement and return to MCAS Coordinator before viewing the test at ASL translation meetings</a:t>
            </a:r>
          </a:p>
          <a:p>
            <a:pPr marL="519020">
              <a:lnSpc>
                <a:spcPct val="90000"/>
              </a:lnSpc>
            </a:pPr>
            <a:r>
              <a:rPr lang="en-US" dirty="0" smtClean="0"/>
              <a:t>Attend ASL translation meetings and sign in on Tracking Form</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p:txBody>
          <a:bodyPr>
            <a:normAutofit fontScale="90000"/>
          </a:bodyPr>
          <a:lstStyle/>
          <a:p>
            <a:pPr eaLnBrk="1" hangingPunct="1">
              <a:defRPr/>
            </a:pPr>
            <a:r>
              <a:rPr lang="en-US" sz="5100" dirty="0" smtClean="0">
                <a:sym typeface="Optima" charset="0"/>
              </a:rPr>
              <a:t>Morning of Testing </a:t>
            </a:r>
            <a:br>
              <a:rPr lang="en-US" sz="5100" dirty="0" smtClean="0">
                <a:sym typeface="Optima" charset="0"/>
              </a:rPr>
            </a:br>
            <a:r>
              <a:rPr lang="en-US" sz="3400" dirty="0">
                <a:sym typeface="Optima" charset="0"/>
              </a:rPr>
              <a:t>for test administrators</a:t>
            </a:r>
          </a:p>
        </p:txBody>
      </p:sp>
      <p:sp>
        <p:nvSpPr>
          <p:cNvPr id="23554" name="Rectangle 2"/>
          <p:cNvSpPr>
            <a:spLocks noGrp="1" noChangeArrowheads="1"/>
          </p:cNvSpPr>
          <p:nvPr>
            <p:ph sz="quarter" idx="1"/>
          </p:nvPr>
        </p:nvSpPr>
        <p:spPr>
          <a:xfrm>
            <a:off x="589360" y="1928812"/>
            <a:ext cx="8304609" cy="4580930"/>
          </a:xfrm>
        </p:spPr>
        <p:txBody>
          <a:bodyPr>
            <a:normAutofit/>
          </a:bodyPr>
          <a:lstStyle/>
          <a:p>
            <a:pPr marL="519020">
              <a:lnSpc>
                <a:spcPct val="90000"/>
              </a:lnSpc>
              <a:buFont typeface="Optima" charset="0"/>
              <a:buChar char="•"/>
              <a:defRPr/>
            </a:pPr>
            <a:r>
              <a:rPr lang="en-US" sz="2400" dirty="0">
                <a:sym typeface="Optima" charset="0"/>
              </a:rPr>
              <a:t>Leave classroom set up for sub</a:t>
            </a:r>
          </a:p>
          <a:p>
            <a:pPr marL="519020">
              <a:lnSpc>
                <a:spcPct val="90000"/>
              </a:lnSpc>
              <a:buFont typeface="Optima" charset="0"/>
              <a:buChar char="•"/>
              <a:defRPr/>
            </a:pPr>
            <a:r>
              <a:rPr lang="en-US" sz="2400" dirty="0">
                <a:sym typeface="Optima" charset="0"/>
              </a:rPr>
              <a:t>Pick up testing materials from locked </a:t>
            </a:r>
            <a:r>
              <a:rPr lang="en-US" sz="2400" dirty="0" smtClean="0">
                <a:sym typeface="Optima" charset="0"/>
              </a:rPr>
              <a:t>storage </a:t>
            </a:r>
            <a:endParaRPr lang="en-US" sz="2400" dirty="0">
              <a:sym typeface="Optima" charset="0"/>
            </a:endParaRPr>
          </a:p>
          <a:p>
            <a:pPr marL="519020">
              <a:lnSpc>
                <a:spcPct val="90000"/>
              </a:lnSpc>
              <a:buFont typeface="Optima" charset="0"/>
              <a:buChar char="•"/>
              <a:defRPr/>
            </a:pPr>
            <a:r>
              <a:rPr lang="en-US" sz="2400" dirty="0">
                <a:sym typeface="Optima" charset="0"/>
              </a:rPr>
              <a:t>Bring calculators or dictionaries (if appropriate)</a:t>
            </a:r>
          </a:p>
          <a:p>
            <a:pPr marL="519020">
              <a:lnSpc>
                <a:spcPct val="90000"/>
              </a:lnSpc>
              <a:buFont typeface="Optima" charset="0"/>
              <a:buChar char="•"/>
              <a:defRPr/>
            </a:pPr>
            <a:r>
              <a:rPr lang="en-US" sz="2400" dirty="0">
                <a:sym typeface="Optima" charset="0"/>
              </a:rPr>
              <a:t>Fill out Materials Tracking Form</a:t>
            </a:r>
          </a:p>
          <a:p>
            <a:pPr marL="519020">
              <a:lnSpc>
                <a:spcPct val="90000"/>
              </a:lnSpc>
              <a:buFont typeface="Optima" charset="0"/>
              <a:buChar char="•"/>
              <a:defRPr/>
            </a:pPr>
            <a:r>
              <a:rPr lang="en-US" sz="2400" dirty="0">
                <a:sym typeface="Optima" charset="0"/>
              </a:rPr>
              <a:t>Gather students and bring them to testing </a:t>
            </a:r>
            <a:r>
              <a:rPr lang="en-US" sz="2400" dirty="0" smtClean="0">
                <a:sym typeface="Optima" charset="0"/>
              </a:rPr>
              <a:t>location</a:t>
            </a:r>
            <a:endParaRPr lang="en-US" sz="2400" dirty="0">
              <a:sym typeface="Optima" charset="0"/>
            </a:endParaRPr>
          </a:p>
          <a:p>
            <a:pPr marL="519020">
              <a:lnSpc>
                <a:spcPct val="90000"/>
              </a:lnSpc>
              <a:buFont typeface="Optima" charset="0"/>
              <a:buChar char="•"/>
              <a:defRPr/>
            </a:pPr>
            <a:r>
              <a:rPr lang="en-US" sz="2400" dirty="0">
                <a:sym typeface="Optima" charset="0"/>
              </a:rPr>
              <a:t>Make sure testing location is set up correctly and fix setup if needed (including posting Do Not Disturb signs)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Optima" charset="0"/>
              </a:rPr>
              <a:t>Timing of Testing</a:t>
            </a:r>
          </a:p>
        </p:txBody>
      </p:sp>
      <p:sp>
        <p:nvSpPr>
          <p:cNvPr id="3" name="Content Placeholder 2"/>
          <p:cNvSpPr>
            <a:spLocks noGrp="1"/>
          </p:cNvSpPr>
          <p:nvPr>
            <p:ph sz="quarter" idx="1"/>
          </p:nvPr>
        </p:nvSpPr>
        <p:spPr/>
        <p:txBody>
          <a:bodyPr/>
          <a:lstStyle/>
          <a:p>
            <a:r>
              <a:rPr lang="en-US" dirty="0" smtClean="0">
                <a:sym typeface="Optima" charset="0"/>
              </a:rPr>
              <a:t>Aim to begin testing at 8:30am</a:t>
            </a:r>
          </a:p>
          <a:p>
            <a:r>
              <a:rPr lang="en-US" dirty="0" smtClean="0">
                <a:sym typeface="Optima" charset="0"/>
              </a:rPr>
              <a:t>If students in your group have not arrived by 8:20am, please contact MCAS Coordinator and Secondary secretary to determine whether the student is absent or will arrive late. </a:t>
            </a:r>
          </a:p>
          <a:p>
            <a:r>
              <a:rPr lang="en-US" dirty="0" smtClean="0">
                <a:sym typeface="Optima" charset="0"/>
              </a:rPr>
              <a:t>If students have not arrived by 8:30, begin testing anyway unless you know that the missing student(s) will be arriving shortly. Let MCAS Coordinator know either way!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900" dirty="0" smtClean="0">
                <a:sym typeface="Optima" charset="0"/>
              </a:rPr>
              <a:t>Breaks During Testing</a:t>
            </a:r>
            <a:endParaRPr lang="en-US" sz="4900" dirty="0">
              <a:sym typeface="Optima" charset="0"/>
            </a:endParaRPr>
          </a:p>
        </p:txBody>
      </p:sp>
      <p:sp>
        <p:nvSpPr>
          <p:cNvPr id="3" name="Content Placeholder 2"/>
          <p:cNvSpPr>
            <a:spLocks noGrp="1"/>
          </p:cNvSpPr>
          <p:nvPr>
            <p:ph sz="quarter" idx="1"/>
          </p:nvPr>
        </p:nvSpPr>
        <p:spPr>
          <a:xfrm>
            <a:off x="928688" y="1928813"/>
            <a:ext cx="7715250" cy="4107656"/>
          </a:xfrm>
        </p:spPr>
        <p:txBody>
          <a:bodyPr>
            <a:normAutofit/>
          </a:bodyPr>
          <a:lstStyle/>
          <a:p>
            <a:pPr marL="169658" indent="0">
              <a:buNone/>
            </a:pPr>
            <a:r>
              <a:rPr lang="en-US" i="1" dirty="0" smtClean="0"/>
              <a:t>From the Principal</a:t>
            </a:r>
            <a:r>
              <a:rPr lang="en-US" altLang="en-US" i="1" dirty="0" smtClean="0"/>
              <a:t>’</a:t>
            </a:r>
            <a:r>
              <a:rPr lang="en-US" i="1" dirty="0" smtClean="0"/>
              <a:t>s Administration Manual:</a:t>
            </a:r>
          </a:p>
          <a:p>
            <a:pPr marL="169658" indent="0">
              <a:buNone/>
            </a:pPr>
            <a:r>
              <a:rPr lang="en-US" sz="2500" dirty="0" smtClean="0"/>
              <a:t>Breaks may not be scheduled in the middle of a session. It is recommended that students be provided snacks, drinks, and the opportunity to use the restroom </a:t>
            </a:r>
            <a:r>
              <a:rPr lang="en-US" sz="2500" b="1" dirty="0" smtClean="0"/>
              <a:t>before the beginning of the test session. </a:t>
            </a:r>
            <a:r>
              <a:rPr lang="en-US" sz="2500" dirty="0" smtClean="0"/>
              <a:t>During the session, students must be supervised at all times. However, they may be permitted to use the restroom one student at a time. </a:t>
            </a:r>
            <a:endParaRPr lang="en-US" sz="25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a:normAutofit fontScale="90000"/>
          </a:bodyPr>
          <a:lstStyle/>
          <a:p>
            <a:r>
              <a:rPr lang="en-US" dirty="0" smtClean="0">
                <a:sym typeface="Optima" charset="0"/>
              </a:rPr>
              <a:t>After Testing</a:t>
            </a:r>
            <a:br>
              <a:rPr lang="en-US" dirty="0" smtClean="0">
                <a:sym typeface="Optima" charset="0"/>
              </a:rPr>
            </a:br>
            <a:r>
              <a:rPr lang="en-US" dirty="0" smtClean="0">
                <a:sym typeface="Optima" charset="0"/>
              </a:rPr>
              <a:t>for test administrators</a:t>
            </a:r>
            <a:endParaRPr lang="en-US" dirty="0">
              <a:sym typeface="Optima" charset="0"/>
            </a:endParaRPr>
          </a:p>
        </p:txBody>
      </p:sp>
      <p:sp>
        <p:nvSpPr>
          <p:cNvPr id="24578" name="Rectangle 2"/>
          <p:cNvSpPr>
            <a:spLocks noGrp="1" noChangeArrowheads="1"/>
          </p:cNvSpPr>
          <p:nvPr>
            <p:ph sz="quarter" idx="1"/>
          </p:nvPr>
        </p:nvSpPr>
        <p:spPr/>
        <p:txBody>
          <a:bodyPr/>
          <a:lstStyle/>
          <a:p>
            <a:r>
              <a:rPr lang="en-US" dirty="0" smtClean="0">
                <a:sym typeface="Optima" charset="0"/>
              </a:rPr>
              <a:t>Complete Accommodations Tracking form </a:t>
            </a:r>
          </a:p>
          <a:p>
            <a:r>
              <a:rPr lang="en-US" dirty="0" smtClean="0">
                <a:sym typeface="Optima" charset="0"/>
              </a:rPr>
              <a:t>Bubble in accommodations in student answer booklets (on last day of that subject)</a:t>
            </a:r>
          </a:p>
          <a:p>
            <a:r>
              <a:rPr lang="en-US" dirty="0" smtClean="0">
                <a:sym typeface="Optima" charset="0"/>
              </a:rPr>
              <a:t>Return materials to locked storage</a:t>
            </a:r>
          </a:p>
          <a:p>
            <a:r>
              <a:rPr lang="en-US" dirty="0" smtClean="0">
                <a:sym typeface="Optima" charset="0"/>
              </a:rPr>
              <a:t>Fill out Materials Tracking Form</a:t>
            </a:r>
          </a:p>
          <a:p>
            <a:r>
              <a:rPr lang="en-US" dirty="0" smtClean="0">
                <a:sym typeface="Optima" charset="0"/>
              </a:rPr>
              <a:t>Contact MCAS Coordinator if any follow-up is needed</a:t>
            </a:r>
            <a:endParaRPr lang="en-US" dirty="0">
              <a:sym typeface="Optima"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5" name="Rectangle 7"/>
          <p:cNvSpPr>
            <a:spLocks/>
          </p:cNvSpPr>
          <p:nvPr/>
        </p:nvSpPr>
        <p:spPr bwMode="auto">
          <a:xfrm>
            <a:off x="1143000" y="5685085"/>
            <a:ext cx="2286000" cy="895917"/>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64291" tIns="32146" rIns="64291" bIns="32146">
            <a:spAutoFit/>
          </a:bodyPr>
          <a:lstStyle/>
          <a:p>
            <a:r>
              <a:rPr lang="en-US" b="1" dirty="0">
                <a:solidFill>
                  <a:schemeClr val="tx1"/>
                </a:solidFill>
                <a:effectLst>
                  <a:outerShdw blurRad="38100" dist="38100" dir="2700000" algn="tl">
                    <a:srgbClr val="000000"/>
                  </a:outerShdw>
                </a:effectLst>
              </a:rPr>
              <a:t>Approved Math </a:t>
            </a:r>
          </a:p>
          <a:p>
            <a:r>
              <a:rPr lang="en-US" b="1" dirty="0">
                <a:solidFill>
                  <a:schemeClr val="tx1"/>
                </a:solidFill>
                <a:effectLst>
                  <a:outerShdw blurRad="38100" dist="38100" dir="2700000" algn="tl">
                    <a:srgbClr val="000000"/>
                  </a:outerShdw>
                </a:effectLst>
              </a:rPr>
              <a:t>Graphic Organizer</a:t>
            </a:r>
          </a:p>
          <a:p>
            <a:r>
              <a:rPr lang="en-US" b="1" dirty="0">
                <a:solidFill>
                  <a:schemeClr val="tx1"/>
                </a:solidFill>
                <a:effectLst>
                  <a:outerShdw blurRad="38100" dist="38100" dir="2700000" algn="tl">
                    <a:srgbClr val="000000"/>
                  </a:outerShdw>
                </a:effectLst>
              </a:rPr>
              <a:t>(same for MS and HS)</a:t>
            </a:r>
          </a:p>
        </p:txBody>
      </p:sp>
      <p:sp>
        <p:nvSpPr>
          <p:cNvPr id="73736" name="Rectangle 8"/>
          <p:cNvSpPr>
            <a:spLocks/>
          </p:cNvSpPr>
          <p:nvPr/>
        </p:nvSpPr>
        <p:spPr bwMode="auto">
          <a:xfrm>
            <a:off x="3962400" y="5867400"/>
            <a:ext cx="2872978" cy="618918"/>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64291" tIns="32146" rIns="64291" bIns="32146">
            <a:spAutoFit/>
          </a:bodyPr>
          <a:lstStyle/>
          <a:p>
            <a:r>
              <a:rPr lang="en-US" b="1" dirty="0">
                <a:solidFill>
                  <a:schemeClr val="tx1"/>
                </a:solidFill>
                <a:effectLst>
                  <a:outerShdw blurRad="38100" dist="38100" dir="2700000" algn="tl">
                    <a:srgbClr val="000000"/>
                  </a:outerShdw>
                </a:effectLst>
              </a:rPr>
              <a:t>Folders to put your </a:t>
            </a:r>
          </a:p>
          <a:p>
            <a:r>
              <a:rPr lang="en-US" b="1" dirty="0">
                <a:solidFill>
                  <a:schemeClr val="tx1"/>
                </a:solidFill>
                <a:effectLst>
                  <a:outerShdw blurRad="38100" dist="38100" dir="2700000" algn="tl">
                    <a:srgbClr val="000000"/>
                  </a:outerShdw>
                </a:effectLst>
              </a:rPr>
              <a:t>testing materials in</a:t>
            </a:r>
          </a:p>
        </p:txBody>
      </p:sp>
      <p:grpSp>
        <p:nvGrpSpPr>
          <p:cNvPr id="9" name="Group 8" descr="Sample of MCAS inventory closet"/>
          <p:cNvGrpSpPr/>
          <p:nvPr/>
        </p:nvGrpSpPr>
        <p:grpSpPr>
          <a:xfrm>
            <a:off x="533400" y="1143000"/>
            <a:ext cx="8304609" cy="4666878"/>
            <a:chOff x="762000" y="1676400"/>
            <a:chExt cx="8304609" cy="4666878"/>
          </a:xfrm>
        </p:grpSpPr>
        <p:pic>
          <p:nvPicPr>
            <p:cNvPr id="73743" name="Picture 15" descr="Sample folders and empty box for packing material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676400"/>
              <a:ext cx="8304609" cy="4666878"/>
            </a:xfrm>
            <a:prstGeom prst="rect">
              <a:avLst/>
            </a:prstGeom>
            <a:noFill/>
            <a:ln>
              <a:noFill/>
            </a:ln>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73737" name="Line 9"/>
            <p:cNvSpPr>
              <a:spLocks noChangeShapeType="1"/>
            </p:cNvSpPr>
            <p:nvPr/>
          </p:nvSpPr>
          <p:spPr bwMode="auto">
            <a:xfrm flipV="1">
              <a:off x="2303859" y="4982766"/>
              <a:ext cx="803672" cy="535781"/>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64291" tIns="32146" rIns="64291" bIns="32146" anchor="ctr"/>
            <a:lstStyle/>
            <a:p>
              <a:pPr>
                <a:defRPr/>
              </a:pPr>
              <a:endParaRPr lang="en-US" dirty="0">
                <a:latin typeface="Optima" charset="0"/>
                <a:ea typeface="ヒラギノ角ゴ ProN W3" charset="0"/>
                <a:sym typeface="Optima" charset="0"/>
              </a:endParaRPr>
            </a:p>
          </p:txBody>
        </p:sp>
        <p:sp>
          <p:nvSpPr>
            <p:cNvPr id="73738" name="Line 10"/>
            <p:cNvSpPr>
              <a:spLocks noChangeShapeType="1"/>
            </p:cNvSpPr>
            <p:nvPr/>
          </p:nvSpPr>
          <p:spPr bwMode="auto">
            <a:xfrm flipV="1">
              <a:off x="5411391" y="4232672"/>
              <a:ext cx="53578" cy="1232297"/>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64291" tIns="32146" rIns="64291" bIns="32146" anchor="ctr"/>
            <a:lstStyle/>
            <a:p>
              <a:pPr>
                <a:defRPr/>
              </a:pPr>
              <a:endParaRPr lang="en-US" dirty="0">
                <a:latin typeface="Optima" charset="0"/>
                <a:ea typeface="ヒラギノ角ゴ ProN W3" charset="0"/>
                <a:sym typeface="Optima" charset="0"/>
              </a:endParaRPr>
            </a:p>
          </p:txBody>
        </p:sp>
      </p:grpSp>
      <p:sp>
        <p:nvSpPr>
          <p:cNvPr id="73744" name="Rectangle 16"/>
          <p:cNvSpPr>
            <a:spLocks/>
          </p:cNvSpPr>
          <p:nvPr/>
        </p:nvSpPr>
        <p:spPr bwMode="auto">
          <a:xfrm>
            <a:off x="6143625" y="3375422"/>
            <a:ext cx="2696766" cy="618918"/>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64291" tIns="32146" rIns="64291" bIns="32146">
            <a:spAutoFit/>
          </a:bodyPr>
          <a:lstStyle/>
          <a:p>
            <a:r>
              <a:rPr lang="en-US" b="1" dirty="0">
                <a:solidFill>
                  <a:schemeClr val="bg1"/>
                </a:solidFill>
                <a:effectLst>
                  <a:outerShdw blurRad="38100" dist="38100" dir="2700000" algn="tl">
                    <a:srgbClr val="000000"/>
                  </a:outerShdw>
                </a:effectLst>
              </a:rPr>
              <a:t>Empty box - please do not take</a:t>
            </a:r>
          </a:p>
        </p:txBody>
      </p:sp>
      <p:sp>
        <p:nvSpPr>
          <p:cNvPr id="11" name="Rectangle 2"/>
          <p:cNvSpPr>
            <a:spLocks noGrp="1" noChangeArrowheads="1"/>
          </p:cNvSpPr>
          <p:nvPr>
            <p:ph type="title"/>
          </p:nvPr>
        </p:nvSpPr>
        <p:spPr>
          <a:xfrm>
            <a:off x="0" y="381000"/>
            <a:ext cx="9144000" cy="838200"/>
          </a:xfrm>
        </p:spPr>
        <p:txBody>
          <a:bodyPr>
            <a:normAutofit fontScale="90000"/>
          </a:bodyPr>
          <a:lstStyle/>
          <a:p>
            <a:pPr algn="ctr" eaLnBrk="1" hangingPunct="1">
              <a:defRPr/>
            </a:pPr>
            <a:r>
              <a:rPr lang="en-US" sz="5000" dirty="0" smtClean="0">
                <a:solidFill>
                  <a:schemeClr val="bg2">
                    <a:lumMod val="25000"/>
                  </a:schemeClr>
                </a:solidFill>
                <a:sym typeface="Optima" charset="0"/>
              </a:rPr>
              <a:t>The MCAS Closet </a:t>
            </a:r>
            <a:r>
              <a:rPr lang="en-US" dirty="0" smtClean="0">
                <a:solidFill>
                  <a:schemeClr val="bg2">
                    <a:lumMod val="25000"/>
                  </a:schemeClr>
                </a:solidFill>
                <a:sym typeface="Optima" charset="0"/>
              </a:rPr>
              <a:t/>
            </a:r>
            <a:br>
              <a:rPr lang="en-US" dirty="0" smtClean="0">
                <a:solidFill>
                  <a:schemeClr val="bg2">
                    <a:lumMod val="25000"/>
                  </a:schemeClr>
                </a:solidFill>
                <a:sym typeface="Optima" charset="0"/>
              </a:rPr>
            </a:br>
            <a:r>
              <a:rPr lang="en-US" sz="2100" dirty="0">
                <a:solidFill>
                  <a:schemeClr val="bg2">
                    <a:lumMod val="25000"/>
                  </a:schemeClr>
                </a:solidFill>
                <a:sym typeface="Optima" charset="0"/>
              </a:rPr>
              <a:t>(a sample of what it might look like)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1437680" y="107156"/>
            <a:ext cx="6732984" cy="5420320"/>
          </a:xfrm>
        </p:spPr>
        <p:txBody>
          <a:bodyPr/>
          <a:lstStyle/>
          <a:p>
            <a:pPr eaLnBrk="1" hangingPunct="1">
              <a:defRPr/>
            </a:pPr>
            <a:r>
              <a:rPr lang="en-US" sz="6700" dirty="0">
                <a:sym typeface="Optima" charset="0"/>
              </a:rPr>
              <a:t>Questions?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Optima" charset="0"/>
              </a:rPr>
              <a:t>Make-Up Testing</a:t>
            </a:r>
            <a:endParaRPr lang="en-US" dirty="0">
              <a:sym typeface="Optima" charset="0"/>
            </a:endParaRPr>
          </a:p>
        </p:txBody>
      </p:sp>
      <p:sp>
        <p:nvSpPr>
          <p:cNvPr id="3" name="Content Placeholder 2"/>
          <p:cNvSpPr>
            <a:spLocks noGrp="1"/>
          </p:cNvSpPr>
          <p:nvPr>
            <p:ph sz="quarter" idx="1"/>
          </p:nvPr>
        </p:nvSpPr>
        <p:spPr/>
        <p:txBody>
          <a:bodyPr>
            <a:normAutofit fontScale="77500" lnSpcReduction="20000"/>
          </a:bodyPr>
          <a:lstStyle/>
          <a:p>
            <a:endParaRPr lang="en-US" dirty="0" smtClean="0"/>
          </a:p>
          <a:p>
            <a:r>
              <a:rPr lang="en-US" dirty="0" smtClean="0"/>
              <a:t>Students who are absent on the date scheduled for testing for any reason (including illness or other medical condition) must be scheduled for make-up testing as soon as they return to school. Make-up tests may be administered at any time after the scheduled testing date and before the end of the test administration window. </a:t>
            </a:r>
          </a:p>
          <a:p>
            <a:r>
              <a:rPr lang="en-US" dirty="0" smtClean="0"/>
              <a:t>If a student is absent for a session of a test, he or she should take the remaining session(s) of the test according to the prescribed administration schedule and take the missed session during the make-up period. </a:t>
            </a:r>
          </a:p>
          <a:p>
            <a:r>
              <a:rPr lang="en-US" dirty="0" smtClean="0"/>
              <a:t>The only exception to the make-up testing policy above is for the ELA Composition retests. If a student is absent for any reason other than a documented medical absence, a school must receive prior written approval from the Department to administer the ELA Composition as a make-up. </a:t>
            </a:r>
          </a:p>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a:lstStyle/>
          <a:p>
            <a:r>
              <a:rPr lang="en-US" dirty="0" smtClean="0">
                <a:sym typeface="Optima" charset="0"/>
              </a:rPr>
              <a:t>Security Requirements</a:t>
            </a:r>
            <a:endParaRPr lang="en-US" dirty="0">
              <a:sym typeface="Optima" charset="0"/>
            </a:endParaRPr>
          </a:p>
        </p:txBody>
      </p:sp>
      <p:sp>
        <p:nvSpPr>
          <p:cNvPr id="16386" name="Rectangle 2"/>
          <p:cNvSpPr>
            <a:spLocks noGrp="1" noChangeArrowheads="1"/>
          </p:cNvSpPr>
          <p:nvPr>
            <p:ph sz="quarter" idx="1"/>
          </p:nvPr>
        </p:nvSpPr>
        <p:spPr/>
        <p:txBody>
          <a:bodyPr>
            <a:normAutofit/>
          </a:bodyPr>
          <a:lstStyle/>
          <a:p>
            <a:r>
              <a:rPr lang="en-US" dirty="0" smtClean="0"/>
              <a:t>Keep MCAS test materials in locked storage when not in use (cabinet outside principal</a:t>
            </a:r>
            <a:r>
              <a:rPr lang="en-US" altLang="en-US" dirty="0" smtClean="0"/>
              <a:t>’</a:t>
            </a:r>
            <a:r>
              <a:rPr lang="en-US" dirty="0" smtClean="0"/>
              <a:t>s office)</a:t>
            </a:r>
          </a:p>
          <a:p>
            <a:r>
              <a:rPr lang="en-US" dirty="0" smtClean="0"/>
              <a:t>Document the location of secure materials (fill out tracking form when you take and return materials)</a:t>
            </a:r>
          </a:p>
          <a:p>
            <a:r>
              <a:rPr lang="en-US" dirty="0" smtClean="0"/>
              <a:t>Ensure the security of the testing environment and testing materials</a:t>
            </a:r>
          </a:p>
          <a:p>
            <a:pPr lvl="2"/>
            <a:r>
              <a:rPr lang="en-US" dirty="0" smtClean="0"/>
              <a:t>Don</a:t>
            </a:r>
            <a:r>
              <a:rPr lang="ja-JP" altLang="en-US" smtClean="0"/>
              <a:t>’</a:t>
            </a:r>
            <a:r>
              <a:rPr lang="en-US" altLang="ja-JP" dirty="0" smtClean="0"/>
              <a:t>t leave materials unattended</a:t>
            </a:r>
          </a:p>
          <a:p>
            <a:pPr lvl="2"/>
            <a:r>
              <a:rPr lang="en-US" dirty="0" smtClean="0"/>
              <a:t>Don</a:t>
            </a:r>
            <a:r>
              <a:rPr lang="ja-JP" altLang="en-US" smtClean="0"/>
              <a:t>’</a:t>
            </a:r>
            <a:r>
              <a:rPr lang="en-US" altLang="ja-JP" dirty="0" smtClean="0"/>
              <a:t>t discuss the contents of the test, outside of American Sign Language (ASL) translation meetings </a:t>
            </a:r>
            <a:br>
              <a:rPr lang="en-US" altLang="ja-JP" dirty="0" smtClean="0"/>
            </a:br>
            <a:r>
              <a:rPr lang="en-US" altLang="ja-JP" sz="1400" i="1" dirty="0" smtClean="0"/>
              <a:t>[ESE note: There are special procedures related to signing the test for students who are deaf or hard of hearing, and all students at this school have the test signed to them. Except for test administrators administering the tests to students with disabilities using certain accommodations, test administrators do not review test materials.]</a:t>
            </a:r>
            <a:endParaRPr lang="en-US" sz="1400" i="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lstStyle/>
          <a:p>
            <a:r>
              <a:rPr lang="en-US" dirty="0" smtClean="0">
                <a:sym typeface="Optima" charset="0"/>
              </a:rPr>
              <a:t>Security Requirements, continued</a:t>
            </a:r>
            <a:endParaRPr lang="en-US" dirty="0">
              <a:sym typeface="Optima" charset="0"/>
            </a:endParaRPr>
          </a:p>
        </p:txBody>
      </p:sp>
      <p:sp>
        <p:nvSpPr>
          <p:cNvPr id="17410" name="Rectangle 2"/>
          <p:cNvSpPr>
            <a:spLocks noGrp="1" noChangeArrowheads="1"/>
          </p:cNvSpPr>
          <p:nvPr>
            <p:ph sz="quarter" idx="1"/>
          </p:nvPr>
        </p:nvSpPr>
        <p:spPr/>
        <p:txBody>
          <a:bodyPr/>
          <a:lstStyle/>
          <a:p>
            <a:r>
              <a:rPr lang="en-US" dirty="0" smtClean="0"/>
              <a:t>Attend administrator training (now!) </a:t>
            </a:r>
          </a:p>
          <a:p>
            <a:r>
              <a:rPr lang="en-US" dirty="0" smtClean="0"/>
              <a:t>Read Test Administrator</a:t>
            </a:r>
            <a:r>
              <a:rPr lang="ja-JP" altLang="en-US" smtClean="0"/>
              <a:t>’</a:t>
            </a:r>
            <a:r>
              <a:rPr lang="en-US" altLang="ja-JP" dirty="0" smtClean="0"/>
              <a:t>s Manual before testing </a:t>
            </a:r>
          </a:p>
          <a:p>
            <a:r>
              <a:rPr lang="en-US" dirty="0" smtClean="0"/>
              <a:t>Review accommodations for students in your group before testing and follow procedures for accommodations during testing</a:t>
            </a:r>
          </a:p>
          <a:p>
            <a:r>
              <a:rPr lang="en-US" dirty="0" smtClean="0"/>
              <a:t>Administer tests according to policies and procedures in Test Administrator</a:t>
            </a:r>
            <a:r>
              <a:rPr lang="ja-JP" altLang="en-US" smtClean="0"/>
              <a:t>’</a:t>
            </a:r>
            <a:r>
              <a:rPr lang="en-US" altLang="ja-JP" dirty="0" smtClean="0"/>
              <a:t>s Manual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p:txBody>
          <a:bodyPr/>
          <a:lstStyle/>
          <a:p>
            <a:r>
              <a:rPr lang="en-US" dirty="0" smtClean="0">
                <a:sym typeface="Optima" charset="0"/>
              </a:rPr>
              <a:t>Testing Irregularities</a:t>
            </a:r>
          </a:p>
        </p:txBody>
      </p:sp>
      <p:sp>
        <p:nvSpPr>
          <p:cNvPr id="18434" name="Rectangle 2"/>
          <p:cNvSpPr>
            <a:spLocks noGrp="1" noChangeArrowheads="1"/>
          </p:cNvSpPr>
          <p:nvPr>
            <p:ph sz="quarter" idx="1"/>
          </p:nvPr>
        </p:nvSpPr>
        <p:spPr/>
        <p:txBody>
          <a:bodyPr/>
          <a:lstStyle/>
          <a:p>
            <a:r>
              <a:rPr lang="en-US" dirty="0" smtClean="0">
                <a:sym typeface="Optima" charset="0"/>
              </a:rPr>
              <a:t>A testing irregularity is any deviation from prescribed testing procedures.</a:t>
            </a:r>
          </a:p>
          <a:p>
            <a:r>
              <a:rPr lang="en-US" dirty="0" smtClean="0">
                <a:sym typeface="Optima" charset="0"/>
              </a:rPr>
              <a:t>Report any irregularities to the MCAS Coordinator immediately</a:t>
            </a:r>
          </a:p>
          <a:p>
            <a:r>
              <a:rPr lang="en-US" dirty="0" smtClean="0">
                <a:sym typeface="Optima" charset="0"/>
              </a:rPr>
              <a:t>MCAS Coordinator will contact ESE</a:t>
            </a:r>
            <a:endParaRPr lang="en-US" dirty="0">
              <a:sym typeface="Optima"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sym typeface="Optima" charset="0"/>
              </a:rPr>
              <a:t>Supervising Test Administration</a:t>
            </a:r>
          </a:p>
        </p:txBody>
      </p:sp>
      <p:sp>
        <p:nvSpPr>
          <p:cNvPr id="40963" name="Rectangle 3"/>
          <p:cNvSpPr>
            <a:spLocks noGrp="1" noChangeArrowheads="1"/>
          </p:cNvSpPr>
          <p:nvPr>
            <p:ph sz="quarter" idx="1"/>
          </p:nvPr>
        </p:nvSpPr>
        <p:spPr/>
        <p:txBody>
          <a:bodyPr>
            <a:normAutofit fontScale="92500" lnSpcReduction="20000"/>
          </a:bodyPr>
          <a:lstStyle/>
          <a:p>
            <a:r>
              <a:rPr lang="en-US" dirty="0" smtClean="0"/>
              <a:t>It is the test administrator</a:t>
            </a:r>
            <a:r>
              <a:rPr lang="ja-JP" altLang="en-US" smtClean="0"/>
              <a:t>’</a:t>
            </a:r>
            <a:r>
              <a:rPr lang="en-US" altLang="ja-JP" dirty="0" smtClean="0"/>
              <a:t>s responsibility to oversee his or her assigned test sessions. This includes:</a:t>
            </a:r>
          </a:p>
          <a:p>
            <a:pPr lvl="1"/>
            <a:r>
              <a:rPr lang="en-US" dirty="0" smtClean="0"/>
              <a:t>Understand and enforce the test security requirements</a:t>
            </a:r>
          </a:p>
          <a:p>
            <a:pPr lvl="1"/>
            <a:r>
              <a:rPr lang="en-US" dirty="0" smtClean="0"/>
              <a:t>Cover/remove classroom displays related to the content of the test</a:t>
            </a:r>
          </a:p>
          <a:p>
            <a:pPr lvl="1"/>
            <a:r>
              <a:rPr lang="en-US" dirty="0" smtClean="0"/>
              <a:t>Prevent use of unapproved materials (no cell phones/pagers). The use of cell phones during testing for any purpose is prohibited and must be reported to the Department. Results will be invalidated for students who use cell phones during testing. </a:t>
            </a:r>
          </a:p>
          <a:p>
            <a:pPr lvl="1"/>
            <a:r>
              <a:rPr lang="en-US" dirty="0" smtClean="0"/>
              <a:t>Monitor testing process</a:t>
            </a:r>
          </a:p>
          <a:p>
            <a:pPr lvl="1"/>
            <a:r>
              <a:rPr lang="en-US" dirty="0" smtClean="0"/>
              <a:t>Supervise students at all times to prevent cheating</a:t>
            </a:r>
          </a:p>
          <a:p>
            <a:pPr lvl="1"/>
            <a:r>
              <a:rPr lang="en-US" dirty="0" smtClean="0"/>
              <a:t>Administer accommodations to students according to their IEPs</a:t>
            </a:r>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normAutofit fontScale="90000"/>
          </a:bodyPr>
          <a:lstStyle/>
          <a:p>
            <a:r>
              <a:rPr lang="en-US" dirty="0" smtClean="0">
                <a:sym typeface="Optima" charset="0"/>
              </a:rPr>
              <a:t>Supervising Test Administration, continued</a:t>
            </a:r>
          </a:p>
        </p:txBody>
      </p:sp>
      <p:sp>
        <p:nvSpPr>
          <p:cNvPr id="41987" name="Rectangle 1027"/>
          <p:cNvSpPr>
            <a:spLocks noGrp="1" noChangeArrowheads="1"/>
          </p:cNvSpPr>
          <p:nvPr>
            <p:ph sz="quarter" idx="1"/>
          </p:nvPr>
        </p:nvSpPr>
        <p:spPr/>
        <p:txBody>
          <a:bodyPr>
            <a:normAutofit lnSpcReduction="10000"/>
          </a:bodyPr>
          <a:lstStyle/>
          <a:p>
            <a:pPr lvl="1"/>
            <a:r>
              <a:rPr lang="en-US" dirty="0" smtClean="0"/>
              <a:t>Read the scripts contained in the Test Administrators Manual verbatim to students (translate into ASL)</a:t>
            </a:r>
          </a:p>
          <a:p>
            <a:pPr lvl="1"/>
            <a:r>
              <a:rPr lang="en-US" dirty="0" smtClean="0"/>
              <a:t>Follow all other instructions contained in the Test Administrator’s Manual</a:t>
            </a:r>
          </a:p>
          <a:p>
            <a:pPr lvl="1"/>
            <a:r>
              <a:rPr lang="en-US" dirty="0" smtClean="0"/>
              <a:t>Do not coach students or alter responses.</a:t>
            </a:r>
          </a:p>
          <a:p>
            <a:pPr lvl="1"/>
            <a:r>
              <a:rPr lang="en-US" dirty="0" smtClean="0"/>
              <a:t>Monitor students to make sure they are working in the correct session, but do not check students</a:t>
            </a:r>
            <a:r>
              <a:rPr lang="ja-JP" altLang="en-US" smtClean="0"/>
              <a:t>’</a:t>
            </a:r>
            <a:r>
              <a:rPr lang="en-US" altLang="ja-JP" dirty="0" smtClean="0"/>
              <a:t> answer booklets to make sure they are answering in the right place or have answered all questions (unless the student has Accommodation #14 </a:t>
            </a:r>
            <a:br>
              <a:rPr lang="en-US" altLang="ja-JP" dirty="0" smtClean="0"/>
            </a:br>
            <a:r>
              <a:rPr lang="en-US" altLang="ja-JP" dirty="0" smtClean="0"/>
              <a:t>or #22)</a:t>
            </a:r>
          </a:p>
          <a:p>
            <a:pPr lvl="2"/>
            <a:endParaRPr lang="en-US" dirty="0" smtClean="0"/>
          </a:p>
          <a:p>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lstStyle/>
          <a:p>
            <a:r>
              <a:rPr lang="en-US" dirty="0" smtClean="0">
                <a:sym typeface="Optima" charset="0"/>
              </a:rPr>
              <a:t>Approved Resource Materials</a:t>
            </a:r>
          </a:p>
        </p:txBody>
      </p:sp>
      <p:sp>
        <p:nvSpPr>
          <p:cNvPr id="43011" name="Rectangle 1027"/>
          <p:cNvSpPr>
            <a:spLocks noGrp="1" noChangeArrowheads="1"/>
          </p:cNvSpPr>
          <p:nvPr>
            <p:ph sz="quarter" idx="1"/>
          </p:nvPr>
        </p:nvSpPr>
        <p:spPr/>
        <p:txBody>
          <a:bodyPr/>
          <a:lstStyle/>
          <a:p>
            <a:r>
              <a:rPr lang="en-US" dirty="0" smtClean="0">
                <a:sym typeface="Optima" charset="0"/>
              </a:rPr>
              <a:t>The following are approved for student use:</a:t>
            </a:r>
          </a:p>
          <a:p>
            <a:pPr lvl="1"/>
            <a:r>
              <a:rPr lang="en-US" dirty="0" smtClean="0">
                <a:sym typeface="Optima" charset="0"/>
              </a:rPr>
              <a:t>#2 pencils (must be used in answer booklets)</a:t>
            </a:r>
          </a:p>
          <a:p>
            <a:pPr lvl="1"/>
            <a:r>
              <a:rPr lang="en-US" dirty="0" smtClean="0">
                <a:sym typeface="Optima" charset="0"/>
              </a:rPr>
              <a:t>Pens and highlighters in test booklets only</a:t>
            </a:r>
          </a:p>
          <a:p>
            <a:pPr lvl="1"/>
            <a:r>
              <a:rPr lang="en-US" dirty="0" smtClean="0">
                <a:sym typeface="Optima" charset="0"/>
              </a:rPr>
              <a:t>Printed copies of English dictionaries for ELA Composition only</a:t>
            </a:r>
          </a:p>
          <a:p>
            <a:pPr lvl="1"/>
            <a:r>
              <a:rPr lang="en-US" dirty="0" smtClean="0">
                <a:sym typeface="Optima" charset="0"/>
              </a:rPr>
              <a:t>Calculators for Mathematics Session 2 only (unless the student has Accommodation #30)</a:t>
            </a:r>
          </a:p>
          <a:p>
            <a:pPr lvl="1"/>
            <a:r>
              <a:rPr lang="en-US" dirty="0" smtClean="0">
                <a:sym typeface="Optima" charset="0"/>
              </a:rPr>
              <a:t>Approved ELA graphic organizers and Mathematics Reference Sheet (for students who have Accommodation #20)</a:t>
            </a:r>
          </a:p>
          <a:p>
            <a:endParaRPr lang="en-US" dirty="0">
              <a:sym typeface="Optima"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p:txBody>
          <a:bodyPr>
            <a:normAutofit fontScale="90000"/>
          </a:bodyPr>
          <a:lstStyle/>
          <a:p>
            <a:r>
              <a:rPr lang="en-US" sz="5100" dirty="0" smtClean="0">
                <a:sym typeface="Optima" charset="0"/>
              </a:rPr>
              <a:t>Before Day of Testing</a:t>
            </a:r>
            <a:r>
              <a:rPr lang="en-US" dirty="0" smtClean="0">
                <a:sym typeface="Optima" charset="0"/>
              </a:rPr>
              <a:t/>
            </a:r>
            <a:br>
              <a:rPr lang="en-US" dirty="0" smtClean="0">
                <a:sym typeface="Optima" charset="0"/>
              </a:rPr>
            </a:br>
            <a:r>
              <a:rPr lang="en-US" sz="3400" b="0" dirty="0" smtClean="0">
                <a:sym typeface="Optima" charset="0"/>
              </a:rPr>
              <a:t>for MCAS Coordinator</a:t>
            </a:r>
            <a:endParaRPr lang="en-US" sz="3400" b="0" dirty="0">
              <a:sym typeface="Optima" charset="0"/>
            </a:endParaRPr>
          </a:p>
        </p:txBody>
      </p:sp>
      <p:sp>
        <p:nvSpPr>
          <p:cNvPr id="21506" name="Rectangle 2"/>
          <p:cNvSpPr>
            <a:spLocks noGrp="1" noChangeArrowheads="1"/>
          </p:cNvSpPr>
          <p:nvPr>
            <p:ph sz="quarter" idx="1"/>
          </p:nvPr>
        </p:nvSpPr>
        <p:spPr/>
        <p:txBody>
          <a:bodyPr/>
          <a:lstStyle/>
          <a:p>
            <a:r>
              <a:rPr lang="en-US" dirty="0" smtClean="0">
                <a:sym typeface="Optima" charset="0"/>
              </a:rPr>
              <a:t>Provide training for test administrators and organize ASL translation meetings</a:t>
            </a:r>
          </a:p>
          <a:p>
            <a:r>
              <a:rPr lang="en-US" dirty="0" smtClean="0">
                <a:sym typeface="Optima" charset="0"/>
              </a:rPr>
              <a:t>Inform principal of staff coverage needs</a:t>
            </a:r>
          </a:p>
          <a:p>
            <a:r>
              <a:rPr lang="en-US" dirty="0" smtClean="0">
                <a:sym typeface="Optima" charset="0"/>
              </a:rPr>
              <a:t>Collect testing materials (accommodations pages, graphic organizers, pencils, do not disturb signs, etc.) and leave in locked storage *except dictionaries and calculators*</a:t>
            </a:r>
          </a:p>
          <a:p>
            <a:r>
              <a:rPr lang="en-US" dirty="0" smtClean="0">
                <a:sym typeface="Optima" charset="0"/>
              </a:rPr>
              <a:t>Reserve and request setup for testing location</a:t>
            </a:r>
          </a:p>
          <a:p>
            <a:r>
              <a:rPr lang="en-US" dirty="0" smtClean="0">
                <a:sym typeface="Optima" charset="0"/>
              </a:rPr>
              <a:t>Pre-label student answer booklets</a:t>
            </a:r>
            <a:endParaRPr lang="en-US" dirty="0">
              <a:sym typeface="Optima" charset="0"/>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DropOffZoneRoutingForm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DESE-231-40625</_dlc_DocId>
    <_dlc_DocIdUrl xmlns="733efe1c-5bbe-4968-87dc-d400e65c879f">
      <Url>https://sharepoint.doemass.org/ese/webteam/cps/_layouts/DocIdRedir.aspx?ID=DESE-231-40625</Url>
      <Description>DESE-231-40625</Description>
    </_dlc_DocIdUrl>
  </documentManagement>
</p:properties>
</file>

<file path=customXml/itemProps1.xml><?xml version="1.0" encoding="utf-8"?>
<ds:datastoreItem xmlns:ds="http://schemas.openxmlformats.org/officeDocument/2006/customXml" ds:itemID="{F427C397-373F-48BF-8456-6EE71428F939}">
  <ds:schemaRefs>
    <ds:schemaRef ds:uri="http://schemas.microsoft.com/sharepoint/events"/>
  </ds:schemaRefs>
</ds:datastoreItem>
</file>

<file path=customXml/itemProps2.xml><?xml version="1.0" encoding="utf-8"?>
<ds:datastoreItem xmlns:ds="http://schemas.openxmlformats.org/officeDocument/2006/customXml" ds:itemID="{A22C82B4-081C-4E51-B5D9-C051E4A57771}">
  <ds:schemaRefs>
    <ds:schemaRef ds:uri="http://schemas.microsoft.com/sharepoint/v3/contenttype/forms"/>
  </ds:schemaRefs>
</ds:datastoreItem>
</file>

<file path=customXml/itemProps3.xml><?xml version="1.0" encoding="utf-8"?>
<ds:datastoreItem xmlns:ds="http://schemas.openxmlformats.org/officeDocument/2006/customXml" ds:itemID="{6535C3D3-47BA-409A-A274-FD2546DA7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52B8776-4914-449D-856D-EAA50ECED375}">
  <ds:schemaRefs>
    <ds:schemaRef ds:uri="http://schemas.microsoft.com/office/2006/metadata/properties"/>
    <ds:schemaRef ds:uri="0a4e05da-b9bc-4326-ad73-01ef31b95567"/>
    <ds:schemaRef ds:uri="http://purl.org/dc/terms/"/>
    <ds:schemaRef ds:uri="http://schemas.microsoft.com/office/2006/documentManagement/types"/>
    <ds:schemaRef ds:uri="http://purl.org/dc/dcmitype/"/>
    <ds:schemaRef ds:uri="733efe1c-5bbe-4968-87dc-d400e65c879f"/>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Equity</Template>
  <TotalTime>37</TotalTime>
  <Words>990</Words>
  <Application>Microsoft Office PowerPoint</Application>
  <PresentationFormat>On-screen Show (4:3)</PresentationFormat>
  <Paragraphs>84</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HG創英ﾌﾟﾚｾﾞﾝｽEB</vt:lpstr>
      <vt:lpstr>Optima</vt:lpstr>
      <vt:lpstr>ヒラギノ角ゴ ProN W3</vt:lpstr>
      <vt:lpstr>Arial</vt:lpstr>
      <vt:lpstr>Calibri</vt:lpstr>
      <vt:lpstr>Franklin Gothic Book</vt:lpstr>
      <vt:lpstr>Perpetua</vt:lpstr>
      <vt:lpstr>Tahoma</vt:lpstr>
      <vt:lpstr>Wingdings 2</vt:lpstr>
      <vt:lpstr>Equity</vt:lpstr>
      <vt:lpstr>MCAS Administration Training  </vt:lpstr>
      <vt:lpstr>Make-Up Testing</vt:lpstr>
      <vt:lpstr>Security Requirements</vt:lpstr>
      <vt:lpstr>Security Requirements, continued</vt:lpstr>
      <vt:lpstr>Testing Irregularities</vt:lpstr>
      <vt:lpstr>Supervising Test Administration</vt:lpstr>
      <vt:lpstr>Supervising Test Administration, continued</vt:lpstr>
      <vt:lpstr>Approved Resource Materials</vt:lpstr>
      <vt:lpstr>Before Day of Testing for MCAS Coordinator</vt:lpstr>
      <vt:lpstr>Before Day of Testing for test administrators</vt:lpstr>
      <vt:lpstr>Morning of Testing  for test administrators</vt:lpstr>
      <vt:lpstr>Timing of Testing</vt:lpstr>
      <vt:lpstr>Breaks During Testing</vt:lpstr>
      <vt:lpstr>After Testing for test administrators</vt:lpstr>
      <vt:lpstr>The MCAS Closet  (a sample of what it might look like)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Administration Training 2018 Learning Center for the Deaf training slides 2013 </dc:title>
  <dc:creator>DESE</dc:creator>
  <cp:lastModifiedBy>Zou, Dong</cp:lastModifiedBy>
  <cp:revision>16</cp:revision>
  <dcterms:created xsi:type="dcterms:W3CDTF">2013-01-30T15:47:22Z</dcterms:created>
  <dcterms:modified xsi:type="dcterms:W3CDTF">2018-03-16T19:46:20Z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16 2018</vt:lpwstr>
  </property>
</Properties>
</file>