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1152" r:id="rId6"/>
    <p:sldId id="1153" r:id="rId7"/>
    <p:sldId id="1138" r:id="rId8"/>
    <p:sldId id="1139" r:id="rId9"/>
    <p:sldId id="1157" r:id="rId10"/>
    <p:sldId id="1141" r:id="rId11"/>
    <p:sldId id="1142" r:id="rId12"/>
    <p:sldId id="1108" r:id="rId13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77" clrIdx="0"/>
  <p:cmAuthor id="1" name="Zalk, Jodie" initials="ZJ" lastIdx="98" clrIdx="1">
    <p:extLst>
      <p:ext uri="{19B8F6BF-5375-455C-9EA6-DF929625EA0E}">
        <p15:presenceInfo xmlns:p15="http://schemas.microsoft.com/office/powerpoint/2012/main" userId="S-1-5-21-875326689-928589111-1252796590-2668" providerId="AD"/>
      </p:ext>
    </p:extLst>
  </p:cmAuthor>
  <p:cmAuthor id="2" name="Zalk, Jodie" initials="ZJ [2]" lastIdx="19" clrIdx="2">
    <p:extLst>
      <p:ext uri="{19B8F6BF-5375-455C-9EA6-DF929625EA0E}">
        <p15:presenceInfo xmlns:p15="http://schemas.microsoft.com/office/powerpoint/2012/main" userId="Zalk, Jodie" providerId="None"/>
      </p:ext>
    </p:extLst>
  </p:cmAuthor>
  <p:cmAuthor id="3" name="Zalk, Jodie (DESE)" initials="ZJ(" lastIdx="2" clrIdx="3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6400" autoAdjust="0"/>
  </p:normalViewPr>
  <p:slideViewPr>
    <p:cSldViewPr snapToGrid="0">
      <p:cViewPr varScale="1">
        <p:scale>
          <a:sx n="111" d="100"/>
          <a:sy n="111" d="100"/>
        </p:scale>
        <p:origin x="3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406DF-9B43-44E9-B3C7-398A43171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Massachusetts Department of Elementary and Secondary Education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5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184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 descr="Date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3/12/2020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cas.pearsonsupport.com/student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dwhite@cbrsd.or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2450031"/>
          </a:xfrm>
        </p:spPr>
        <p:txBody>
          <a:bodyPr/>
          <a:lstStyle/>
          <a:p>
            <a:r>
              <a:rPr lang="en-US" altLang="zh-CN" dirty="0"/>
              <a:t>A District’s Perspective: </a:t>
            </a:r>
            <a:br>
              <a:rPr lang="en-US" altLang="zh-CN" dirty="0"/>
            </a:br>
            <a:r>
              <a:rPr lang="en-US" altLang="zh-CN" dirty="0" err="1"/>
              <a:t>Nessacus</a:t>
            </a:r>
            <a:r>
              <a:rPr lang="en-US" altLang="zh-CN" dirty="0"/>
              <a:t> Regional Middle School</a:t>
            </a:r>
            <a:endParaRPr lang="en-US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4565311"/>
            <a:ext cx="6659592" cy="826214"/>
          </a:xfrm>
        </p:spPr>
        <p:txBody>
          <a:bodyPr/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January 2020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2" descr="School Logo">
            <a:extLst>
              <a:ext uri="{FF2B5EF4-FFF2-40B4-BE49-F238E27FC236}">
                <a16:creationId xmlns:a16="http://schemas.microsoft.com/office/drawing/2014/main" id="{E1B39820-E3D9-42DA-99E9-6095B231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445" y="4969882"/>
            <a:ext cx="1617502" cy="16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7173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Deborah White, Principal </a:t>
            </a:r>
          </a:p>
          <a:p>
            <a:pPr lvl="1"/>
            <a:r>
              <a:rPr lang="en-US" dirty="0" err="1"/>
              <a:t>Nessacus</a:t>
            </a:r>
            <a:r>
              <a:rPr lang="en-US" dirty="0"/>
              <a:t> Regional Middle School, Central Berkshire Regional School District </a:t>
            </a:r>
          </a:p>
          <a:p>
            <a:pPr lvl="1"/>
            <a:r>
              <a:rPr lang="en-US" dirty="0"/>
              <a:t>Located in Dalton, MA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185-97CB-44E3-AB43-049A70E20DA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School Logo">
            <a:extLst>
              <a:ext uri="{FF2B5EF4-FFF2-40B4-BE49-F238E27FC236}">
                <a16:creationId xmlns:a16="http://schemas.microsoft.com/office/drawing/2014/main" id="{B912D6A8-BE02-4D8B-87FB-0C707CB1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8475" y="129301"/>
            <a:ext cx="965782" cy="9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F523-A9E6-49E9-A2B4-C69A286D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Computer Based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C4E7-D424-49D5-A147-0FD6F3663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Rely on Tech department to ensure computers are set up and the bandwidth is sufficient.</a:t>
            </a:r>
          </a:p>
          <a:p>
            <a:r>
              <a:rPr lang="en-US" sz="2800" dirty="0"/>
              <a:t>Have all students take practice tests (</a:t>
            </a:r>
            <a:r>
              <a:rPr lang="en-US" sz="2800" dirty="0">
                <a:hlinkClick r:id="rId2"/>
              </a:rPr>
              <a:t>MCAS Resource Center</a:t>
            </a:r>
            <a:r>
              <a:rPr lang="en-US" sz="2800" dirty="0"/>
              <a:t>).</a:t>
            </a:r>
          </a:p>
          <a:p>
            <a:r>
              <a:rPr lang="en-US" sz="2800" dirty="0"/>
              <a:t>Plan for staff to be available for glitches.</a:t>
            </a:r>
          </a:p>
          <a:p>
            <a:pPr lvl="1"/>
            <a:r>
              <a:rPr lang="en-US" sz="2200" dirty="0"/>
              <a:t>Students may need their test restarted or have other minor problems.  </a:t>
            </a:r>
          </a:p>
          <a:p>
            <a:pPr lvl="1"/>
            <a:r>
              <a:rPr lang="en-US" sz="2200" dirty="0"/>
              <a:t>Have staff in hallways with access to restart the tests and troubleshoot other issues.</a:t>
            </a:r>
          </a:p>
          <a:p>
            <a:r>
              <a:rPr lang="en-US" sz="2800" dirty="0"/>
              <a:t>Over prepare!</a:t>
            </a:r>
          </a:p>
          <a:p>
            <a:pPr lvl="1"/>
            <a:r>
              <a:rPr lang="en-US" sz="2200" dirty="0"/>
              <a:t>Reduce stress for yourself and staff.</a:t>
            </a:r>
          </a:p>
          <a:p>
            <a:pPr lvl="1"/>
            <a:r>
              <a:rPr lang="en-US" sz="2200" dirty="0"/>
              <a:t>Ensure all staff are clear on the procedures:</a:t>
            </a:r>
          </a:p>
          <a:p>
            <a:pPr lvl="2"/>
            <a:r>
              <a:rPr lang="en-US" sz="2000" dirty="0"/>
              <a:t>Picking up materials</a:t>
            </a:r>
          </a:p>
          <a:p>
            <a:pPr lvl="2"/>
            <a:r>
              <a:rPr lang="en-US" sz="2000" dirty="0"/>
              <a:t>Locations for small groups and test administrators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CD823-3FDD-49B7-942A-F49653E5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5" name="Picture 2" descr="School Logo">
            <a:extLst>
              <a:ext uri="{FF2B5EF4-FFF2-40B4-BE49-F238E27FC236}">
                <a16:creationId xmlns:a16="http://schemas.microsoft.com/office/drawing/2014/main" id="{B74C35F6-9889-4888-9097-EEFAD75B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8475" y="129301"/>
            <a:ext cx="965782" cy="9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2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B2F1-FF34-428D-8C02-9487A59C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Test Administrators’ Folders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6BA99-573B-486C-91DE-472AC47A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5" name="Picture 2" descr="School Logo">
            <a:extLst>
              <a:ext uri="{FF2B5EF4-FFF2-40B4-BE49-F238E27FC236}">
                <a16:creationId xmlns:a16="http://schemas.microsoft.com/office/drawing/2014/main" id="{1CD9EE6C-9BF0-4C8D-938F-B184D066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8475" y="129301"/>
            <a:ext cx="965782" cy="9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ample administration folders">
            <a:extLst>
              <a:ext uri="{FF2B5EF4-FFF2-40B4-BE49-F238E27FC236}">
                <a16:creationId xmlns:a16="http://schemas.microsoft.com/office/drawing/2014/main" id="{D442FA0B-E8A0-4D50-917C-672CA6F5F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259241"/>
            <a:ext cx="11477625" cy="47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B2F1-FF34-428D-8C02-9487A59C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Test Administrators and Staff Available </a:t>
            </a:r>
            <a:br>
              <a:rPr lang="en-US" dirty="0"/>
            </a:br>
            <a:r>
              <a:rPr lang="en-US" dirty="0"/>
              <a:t>to Troubleshoot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6BA99-573B-486C-91DE-472AC47A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5" name="Picture 2" descr="School Logo">
            <a:extLst>
              <a:ext uri="{FF2B5EF4-FFF2-40B4-BE49-F238E27FC236}">
                <a16:creationId xmlns:a16="http://schemas.microsoft.com/office/drawing/2014/main" id="{1CD9EE6C-9BF0-4C8D-938F-B184D066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8475" y="129301"/>
            <a:ext cx="965782" cy="9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taff available to troubleshoot">
            <a:extLst>
              <a:ext uri="{FF2B5EF4-FFF2-40B4-BE49-F238E27FC236}">
                <a16:creationId xmlns:a16="http://schemas.microsoft.com/office/drawing/2014/main" id="{1E1D528C-B9CC-4C74-A4D0-7D843EDDC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1" y="1693471"/>
            <a:ext cx="11648048" cy="43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7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CB1B7B4-9310-4EC7-B83D-5EAF63F5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– Steps to Take </a:t>
            </a:r>
            <a:r>
              <a:rPr lang="en-US" u="sng" dirty="0"/>
              <a:t>Prior to</a:t>
            </a:r>
            <a:r>
              <a:rPr lang="en-US" dirty="0"/>
              <a:t> Testing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066B3-A1C5-4257-AF7C-ECAFD1DB9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 preparation is key. Make sure you do an Infrastructure Trial to minimize issues.</a:t>
            </a:r>
          </a:p>
          <a:p>
            <a:r>
              <a:rPr lang="en-US" dirty="0"/>
              <a:t>Ensure staff are aware of who to contact for testing issues and make sure there is more than 1 person available to troubleshoot.</a:t>
            </a:r>
          </a:p>
          <a:p>
            <a:r>
              <a:rPr lang="en-US" dirty="0"/>
              <a:t>Put the time into preparing folders and communicating accommodations and testing groups.</a:t>
            </a:r>
          </a:p>
          <a:p>
            <a:r>
              <a:rPr lang="en-US" dirty="0"/>
              <a:t>Train all staff, even those you don’t think you will be using.</a:t>
            </a:r>
          </a:p>
          <a:p>
            <a:pPr lvl="1"/>
            <a:r>
              <a:rPr lang="en-US" dirty="0"/>
              <a:t>Having additional trained staff helps when you are short-staffed due to illness.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F84B-A325-447D-8622-FEEF1EB1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7" name="Picture 2" descr="School Logo">
            <a:extLst>
              <a:ext uri="{FF2B5EF4-FFF2-40B4-BE49-F238E27FC236}">
                <a16:creationId xmlns:a16="http://schemas.microsoft.com/office/drawing/2014/main" id="{EC1682CB-2DE9-42D0-AE8B-D86B7C89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8475" y="129301"/>
            <a:ext cx="965782" cy="9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9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CB1B7B4-9310-4EC7-B83D-5EAF63F5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– Steps to Take </a:t>
            </a:r>
            <a:r>
              <a:rPr lang="en-US" u="sng" dirty="0"/>
              <a:t>During</a:t>
            </a:r>
            <a:r>
              <a:rPr lang="en-US" dirty="0"/>
              <a:t> Testing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066B3-A1C5-4257-AF7C-ECAFD1DB9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189763"/>
            <a:ext cx="11370972" cy="5049746"/>
          </a:xfrm>
        </p:spPr>
        <p:txBody>
          <a:bodyPr/>
          <a:lstStyle/>
          <a:p>
            <a:r>
              <a:rPr lang="en-US" sz="2800" dirty="0"/>
              <a:t>Active presence of administration and/or tech staff helps staff feel supported, minimize disruptions in the hallways, and support supervision of student bathroom breaks.</a:t>
            </a:r>
          </a:p>
          <a:p>
            <a:r>
              <a:rPr lang="en-US" sz="2800" dirty="0"/>
              <a:t>Have at least 1 person actively looking at PearsonAccess Next for student progress and to minimize time to restart a test.</a:t>
            </a:r>
          </a:p>
          <a:p>
            <a:r>
              <a:rPr lang="en-US" sz="2800" dirty="0"/>
              <a:t>If staffing allows, assign a staff person as a “floater” to give teachers breaks.</a:t>
            </a:r>
          </a:p>
          <a:p>
            <a:r>
              <a:rPr lang="en-US" sz="2800" dirty="0"/>
              <a:t>Primary role of administration during the test is to keep people calm and create a secure testing environment.</a:t>
            </a:r>
          </a:p>
          <a:p>
            <a:r>
              <a:rPr lang="en-US" sz="2800" dirty="0"/>
              <a:t>It is helpful to have a space that some students can go to when they complete the test.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F84B-A325-447D-8622-FEEF1EB1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7" name="Picture 2" descr="School Logo">
            <a:extLst>
              <a:ext uri="{FF2B5EF4-FFF2-40B4-BE49-F238E27FC236}">
                <a16:creationId xmlns:a16="http://schemas.microsoft.com/office/drawing/2014/main" id="{EC1682CB-2DE9-42D0-AE8B-D86B7C89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8475" y="129301"/>
            <a:ext cx="965782" cy="9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5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3834-2D73-7B47-AF79-579CEEF7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for </a:t>
            </a:r>
            <a:r>
              <a:rPr lang="en-US" dirty="0" err="1"/>
              <a:t>Nessacus</a:t>
            </a:r>
            <a:r>
              <a:rPr lang="en-US" dirty="0"/>
              <a:t> Reg. Middle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6536E-4633-BE4A-9D69-5218332D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Deborah White, Principal </a:t>
            </a:r>
          </a:p>
          <a:p>
            <a:pPr lvl="1"/>
            <a:r>
              <a:rPr lang="en-US" dirty="0">
                <a:hlinkClick r:id="rId2"/>
              </a:rPr>
              <a:t>dwhite@cbrsd.org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40F47-8E17-BE49-A118-C3F18F3C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6" name="Picture 2" descr="School Logo">
            <a:extLst>
              <a:ext uri="{FF2B5EF4-FFF2-40B4-BE49-F238E27FC236}">
                <a16:creationId xmlns:a16="http://schemas.microsoft.com/office/drawing/2014/main" id="{B37962A1-9063-4867-A2C6-C9921759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8475" y="129301"/>
            <a:ext cx="965782" cy="9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30086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DESE-231-58772</_dlc_DocId>
    <_dlc_DocIdUrl xmlns="733efe1c-5bbe-4968-87dc-d400e65c879f">
      <Url>https://sharepoint.doemass.org/ese/webteam/cps/_layouts/DocIdRedir.aspx?ID=DESE-231-58772</Url>
      <Description>DESE-231-58772</Description>
    </_dlc_DocIdUrl>
  </documentManagement>
</p:properties>
</file>

<file path=customXml/itemProps1.xml><?xml version="1.0" encoding="utf-8"?>
<ds:datastoreItem xmlns:ds="http://schemas.openxmlformats.org/officeDocument/2006/customXml" ds:itemID="{826CAA2D-8E30-4895-AA39-97423ADE22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8F6700-2D7B-439C-B790-9B52DAAA6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302A2-CB21-46D9-A02B-91EF6680EF3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ADADE4D-2187-42FA-AD2B-26483E13904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0a4e05da-b9bc-4326-ad73-01ef31b95567"/>
    <ds:schemaRef ds:uri="http://schemas.openxmlformats.org/package/2006/metadata/core-properties"/>
    <ds:schemaRef ds:uri="733efe1c-5bbe-4968-87dc-d400e65c87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5753</TotalTime>
  <Words>378</Words>
  <Application>Microsoft Office PowerPoint</Application>
  <PresentationFormat>Widescreen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 PowerPoint Template 2017</vt:lpstr>
      <vt:lpstr>A District’s Perspective:  Nessacus Regional Middle School</vt:lpstr>
      <vt:lpstr>Presenters</vt:lpstr>
      <vt:lpstr>Preparing for Computer Based Testing</vt:lpstr>
      <vt:lpstr>Prepare Test Administrators’ Folders</vt:lpstr>
      <vt:lpstr>Assign Test Administrators and Staff Available  to Troubleshoot</vt:lpstr>
      <vt:lpstr>Lessons Learned – Steps to Take Prior to Testing </vt:lpstr>
      <vt:lpstr>Lessons Learned – Steps to Take During Testing </vt:lpstr>
      <vt:lpstr>Contact Information for Nessacus Reg. Middle School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2020 Nessacus Sample Materials</dc:title>
  <dc:creator>DESE</dc:creator>
  <cp:lastModifiedBy>Giovanni, Danielle (EOE)</cp:lastModifiedBy>
  <cp:revision>814</cp:revision>
  <cp:lastPrinted>2020-01-30T00:49:41Z</cp:lastPrinted>
  <dcterms:created xsi:type="dcterms:W3CDTF">2017-12-28T15:48:59Z</dcterms:created>
  <dcterms:modified xsi:type="dcterms:W3CDTF">2020-03-12T17:41:45Z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0x010100524261BFE874874F899C38CF9C771BFF</vt:lpwstr>
  </property>
  <property fmtid="{D5CDD505-2E9C-101B-9397-08002B2CF9AE}" pid="3" name="_dlc_DocIdItemGuid">
    <vt:lpwstr>0a71ac71-b339-49f5-b67c-0227333bd235</vt:lpwstr>
  </property>
  <property fmtid="{D5CDD505-2E9C-101B-9397-08002B2CF9AE}" pid="4" name="metadate">
    <vt:lpwstr>Mar 12 2020</vt:lpwstr>
  </property>
</Properties>
</file>