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7"/>
  </p:notesMasterIdLst>
  <p:handoutMasterIdLst>
    <p:handoutMasterId r:id="rId18"/>
  </p:handoutMasterIdLst>
  <p:sldIdLst>
    <p:sldId id="256" r:id="rId6"/>
    <p:sldId id="262" r:id="rId7"/>
    <p:sldId id="266" r:id="rId8"/>
    <p:sldId id="257" r:id="rId9"/>
    <p:sldId id="258" r:id="rId10"/>
    <p:sldId id="263" r:id="rId11"/>
    <p:sldId id="259" r:id="rId12"/>
    <p:sldId id="260" r:id="rId13"/>
    <p:sldId id="261" r:id="rId14"/>
    <p:sldId id="264" r:id="rId15"/>
    <p:sldId id="26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460" autoAdjust="0"/>
    <p:restoredTop sz="94660"/>
  </p:normalViewPr>
  <p:slideViewPr>
    <p:cSldViewPr>
      <p:cViewPr varScale="1">
        <p:scale>
          <a:sx n="124" d="100"/>
          <a:sy n="124" d="100"/>
        </p:scale>
        <p:origin x="117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3172" tIns="46586" rIns="93172" bIns="465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1456" y="0"/>
            <a:ext cx="3037366" cy="465294"/>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A70A8B52-792F-4C5F-8CAE-21921FF3DBE1}" type="datetimeFigureOut">
              <a:rPr lang="en-US"/>
              <a:pPr>
                <a:defRPr/>
              </a:pPr>
              <a:t>3/16/2018</a:t>
            </a:fld>
            <a:endParaRPr lang="en-US" dirty="0"/>
          </a:p>
        </p:txBody>
      </p:sp>
      <p:sp>
        <p:nvSpPr>
          <p:cNvPr id="4" name="Footer Placeholder 3"/>
          <p:cNvSpPr>
            <a:spLocks noGrp="1"/>
          </p:cNvSpPr>
          <p:nvPr>
            <p:ph type="ftr" sz="quarter" idx="2"/>
          </p:nvPr>
        </p:nvSpPr>
        <p:spPr>
          <a:xfrm>
            <a:off x="0" y="8829530"/>
            <a:ext cx="3037367" cy="465294"/>
          </a:xfrm>
          <a:prstGeom prst="rect">
            <a:avLst/>
          </a:prstGeom>
        </p:spPr>
        <p:txBody>
          <a:bodyPr vert="horz" lIns="93172" tIns="46586" rIns="93172" bIns="465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1456" y="8829530"/>
            <a:ext cx="3037366" cy="465294"/>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3D1570AE-874E-4F3B-9F23-8633BD898184}" type="slidenum">
              <a:rPr lang="en-US"/>
              <a:pPr>
                <a:defRPr/>
              </a:pPr>
              <a:t>‹#›</a:t>
            </a:fld>
            <a:endParaRPr lang="en-US" dirty="0"/>
          </a:p>
        </p:txBody>
      </p:sp>
    </p:spTree>
    <p:extLst>
      <p:ext uri="{BB962C8B-B14F-4D97-AF65-F5344CB8AC3E}">
        <p14:creationId xmlns:p14="http://schemas.microsoft.com/office/powerpoint/2010/main" val="359546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3172" tIns="46586" rIns="93172" bIns="465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1456" y="0"/>
            <a:ext cx="3037366" cy="465294"/>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69262464-B0F0-4CFA-93DC-B9B80C0A316E}" type="datetimeFigureOut">
              <a:rPr lang="en-US"/>
              <a:pPr>
                <a:defRPr/>
              </a:pPr>
              <a:t>3/16/2018</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0567" y="4416342"/>
            <a:ext cx="5609267" cy="4182907"/>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530"/>
            <a:ext cx="3037367" cy="465294"/>
          </a:xfrm>
          <a:prstGeom prst="rect">
            <a:avLst/>
          </a:prstGeom>
        </p:spPr>
        <p:txBody>
          <a:bodyPr vert="horz" lIns="93172" tIns="46586" rIns="93172" bIns="465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1456" y="8829530"/>
            <a:ext cx="3037366" cy="465294"/>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B24917AD-8C01-4657-8CF5-C1D2FD082B0D}" type="slidenum">
              <a:rPr lang="en-US"/>
              <a:pPr>
                <a:defRPr/>
              </a:pPr>
              <a:t>‹#›</a:t>
            </a:fld>
            <a:endParaRPr lang="en-US" dirty="0"/>
          </a:p>
        </p:txBody>
      </p:sp>
    </p:spTree>
    <p:extLst>
      <p:ext uri="{BB962C8B-B14F-4D97-AF65-F5344CB8AC3E}">
        <p14:creationId xmlns:p14="http://schemas.microsoft.com/office/powerpoint/2010/main" val="37987399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244D75-CE70-42B9-815B-00C036386DEE}" type="slidenum">
              <a:rPr lang="en-US">
                <a:ea typeface="ＭＳ Ｐゴシック" charset="-128"/>
                <a:cs typeface="ＭＳ Ｐゴシック" charset="-128"/>
              </a:rPr>
              <a:pPr fontAlgn="base">
                <a:spcBef>
                  <a:spcPct val="0"/>
                </a:spcBef>
                <a:spcAft>
                  <a:spcPct val="0"/>
                </a:spcAft>
              </a:pPr>
              <a:t>9</a:t>
            </a:fld>
            <a:endParaRPr lang="en-US" dirty="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20ED03-186A-4063-A975-702396693472}"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41F8F3-FF3E-439A-8EF4-AE22119CED1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D8E09E-C8C8-441B-BABC-D80B5807E656}"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92F92CD-1ED2-4766-BC0B-D29FA68B1C3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040B21-3673-487D-8D53-BD02E1312520}"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923087-1506-455D-A8E0-DEC546E875F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28A808-4685-4A8E-99BB-75AE63B2E841}"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EE8564-4934-4FE7-8436-B8C4E07F602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94FA779-C90F-4018-BD83-B5BCC6BD1146}"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4A553A-CBD1-462B-9643-D7D70BBD190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E4EF924-6B76-4758-8E0E-930790E5D84E}" type="datetimeFigureOut">
              <a:rPr lang="en-US"/>
              <a:pPr>
                <a:defRPr/>
              </a:pPr>
              <a:t>3/16/2018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BE6930F-E019-4CBD-88F1-B98FE97FA54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FEEFBB-0623-409D-A6CA-3E7B94C2A591}" type="datetimeFigureOut">
              <a:rPr lang="en-US"/>
              <a:pPr>
                <a:defRPr/>
              </a:pPr>
              <a:t>3/16/2018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F83EF17-C8CB-452B-A978-62A8E341851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C7C618-665E-490A-BFBC-6913954AA400}" type="datetimeFigureOut">
              <a:rPr lang="en-US"/>
              <a:pPr>
                <a:defRPr/>
              </a:pPr>
              <a:t>3/16/2018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BBA349D-21B6-4CEE-AAC0-26F0A3C3691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C6525A-B218-4D1F-B501-FA6EB178304B}" type="datetimeFigureOut">
              <a:rPr lang="en-US"/>
              <a:pPr>
                <a:defRPr/>
              </a:pPr>
              <a:t>3/16/2018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7315AB3-0665-4595-B553-CBA7E674BE8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CC5A83-1C08-46B8-9706-702B8F9E3639}" type="datetimeFigureOut">
              <a:rPr lang="en-US"/>
              <a:pPr>
                <a:defRPr/>
              </a:pPr>
              <a:t>3/16/2018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5E81C0-5B6F-4693-825F-4962756D6AB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Oval 4" descr="decorative circles"/>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descr="decorative circles"/>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6" descr="decorative circles"/>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descr="decorative circles"/>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descr="decorative circles"/>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descr="decorative circles"/>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descr="decorative circles"/>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descr="decorative circles"/>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descr="decorative circles"/>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p>
            <a:pPr lvl="0"/>
            <a:r>
              <a:rPr lang="en-US" noProof="0" dirty="0" smtClean="0"/>
              <a:t>Click icon to add picture</a:t>
            </a:r>
            <a:endParaRPr lang="en-US" noProof="0" dirty="0"/>
          </a:p>
        </p:txBody>
      </p:sp>
      <p:sp>
        <p:nvSpPr>
          <p:cNvPr id="13" name="Date Placeholder 4"/>
          <p:cNvSpPr>
            <a:spLocks noGrp="1"/>
          </p:cNvSpPr>
          <p:nvPr>
            <p:ph type="dt" sz="half" idx="15"/>
          </p:nvPr>
        </p:nvSpPr>
        <p:spPr/>
        <p:txBody>
          <a:bodyPr/>
          <a:lstStyle>
            <a:lvl1pPr>
              <a:defRPr/>
            </a:lvl1pPr>
          </a:lstStyle>
          <a:p>
            <a:pPr>
              <a:defRPr/>
            </a:pPr>
            <a:fld id="{47C633A8-36BA-4DE9-8B48-842A78B456F0}" type="datetimeFigureOut">
              <a:rPr lang="en-US"/>
              <a:pPr>
                <a:defRPr/>
              </a:pPr>
              <a:t>3/16/2018</a:t>
            </a:fld>
            <a:endParaRPr lang="en-US" dirty="0"/>
          </a:p>
        </p:txBody>
      </p:sp>
      <p:sp>
        <p:nvSpPr>
          <p:cNvPr id="14" name="Footer Placeholder 5"/>
          <p:cNvSpPr>
            <a:spLocks noGrp="1"/>
          </p:cNvSpPr>
          <p:nvPr>
            <p:ph type="ftr" sz="quarter" idx="16"/>
          </p:nvPr>
        </p:nvSpPr>
        <p:spPr/>
        <p:txBody>
          <a:bodyPr/>
          <a:lstStyle>
            <a:lvl1pPr>
              <a:defRPr/>
            </a:lvl1pPr>
          </a:lstStyle>
          <a:p>
            <a:pPr>
              <a:defRPr/>
            </a:pPr>
            <a:endParaRPr lang="en-US" dirty="0"/>
          </a:p>
        </p:txBody>
      </p:sp>
      <p:sp>
        <p:nvSpPr>
          <p:cNvPr id="15" name="Slide Number Placeholder 6"/>
          <p:cNvSpPr>
            <a:spLocks noGrp="1"/>
          </p:cNvSpPr>
          <p:nvPr>
            <p:ph type="sldNum" sz="quarter" idx="17"/>
          </p:nvPr>
        </p:nvSpPr>
        <p:spPr/>
        <p:txBody>
          <a:bodyPr/>
          <a:lstStyle>
            <a:lvl1pPr>
              <a:defRPr/>
            </a:lvl1pPr>
          </a:lstStyle>
          <a:p>
            <a:pPr>
              <a:defRPr/>
            </a:pPr>
            <a:fld id="{53038CF1-E27C-4A66-9E3A-C9E8B3DE240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smtClean="0">
                <a:solidFill>
                  <a:schemeClr val="tx1">
                    <a:tint val="75000"/>
                  </a:schemeClr>
                </a:solidFill>
                <a:latin typeface="+mn-lt"/>
                <a:ea typeface="+mn-ea"/>
                <a:cs typeface="+mn-cs"/>
              </a:defRPr>
            </a:lvl1pPr>
          </a:lstStyle>
          <a:p>
            <a:pPr>
              <a:defRPr/>
            </a:pPr>
            <a:fld id="{6C7F45F1-B7FD-4AAD-894D-AF87733722F7}" type="datetimeFigureOut">
              <a:rPr lang="en-US"/>
              <a:pPr>
                <a:defRPr/>
              </a:pPr>
              <a:t>3/16/2018</a:t>
            </a:fld>
            <a:endParaRPr lang="en-US" dirty="0"/>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smtClean="0">
                <a:solidFill>
                  <a:schemeClr val="tx1">
                    <a:tint val="75000"/>
                  </a:schemeClr>
                </a:solidFill>
                <a:latin typeface="+mn-lt"/>
                <a:ea typeface="+mn-ea"/>
                <a:cs typeface="+mn-cs"/>
              </a:defRPr>
            </a:lvl1pPr>
          </a:lstStyle>
          <a:p>
            <a:pPr>
              <a:defRPr/>
            </a:pPr>
            <a:fld id="{DCB28FFD-1D2A-4D4B-80E6-BFF5A33083B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txStyles>
    <p:titleStyle>
      <a:lvl1pPr algn="l" defTabSz="457200" rtl="0" fontAlgn="base">
        <a:spcBef>
          <a:spcPct val="0"/>
        </a:spcBef>
        <a:spcAft>
          <a:spcPct val="0"/>
        </a:spcAft>
        <a:defRPr sz="3200" kern="1200">
          <a:solidFill>
            <a:schemeClr val="tx1"/>
          </a:solidFill>
          <a:latin typeface="+mj-lt"/>
          <a:ea typeface="ＭＳ Ｐゴシック" charset="-128"/>
          <a:cs typeface="ＭＳ Ｐゴシック" charset="-128"/>
        </a:defRPr>
      </a:lvl1pPr>
      <a:lvl2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2pPr>
      <a:lvl3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3pPr>
      <a:lvl4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4pPr>
      <a:lvl5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tx2"/>
        </a:buClr>
        <a:buFont typeface="Wingdings 2" charset="2"/>
        <a:buChar char=""/>
        <a:defRPr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ts val="600"/>
        </a:spcAft>
        <a:buClr>
          <a:schemeClr val="tx2"/>
        </a:buClr>
        <a:buFont typeface="Wingdings 2" charset="2"/>
        <a:buChar char=""/>
        <a:defRPr sz="1600" kern="1200">
          <a:solidFill>
            <a:schemeClr val="tx1"/>
          </a:solidFill>
          <a:latin typeface="+mn-lt"/>
          <a:ea typeface="ＭＳ Ｐゴシック" charset="-128"/>
          <a:cs typeface="+mn-cs"/>
        </a:defRPr>
      </a:lvl2pPr>
      <a:lvl3pPr marL="1143000" indent="-228600" algn="l" defTabSz="457200" rtl="0" fontAlgn="base">
        <a:spcBef>
          <a:spcPct val="20000"/>
        </a:spcBef>
        <a:spcAft>
          <a:spcPts val="600"/>
        </a:spcAft>
        <a:buClr>
          <a:schemeClr val="tx2"/>
        </a:buClr>
        <a:buFont typeface="Wingdings 2" charset="2"/>
        <a:buChar char=""/>
        <a:defRPr sz="1400" kern="1200">
          <a:solidFill>
            <a:schemeClr val="tx1"/>
          </a:solidFill>
          <a:latin typeface="+mn-lt"/>
          <a:ea typeface="ＭＳ Ｐゴシック" charset="-128"/>
          <a:cs typeface="+mn-cs"/>
        </a:defRPr>
      </a:lvl3pPr>
      <a:lvl4pPr marL="1600200" indent="-228600" algn="l" defTabSz="457200" rtl="0" fontAlgn="base">
        <a:spcBef>
          <a:spcPct val="20000"/>
        </a:spcBef>
        <a:spcAft>
          <a:spcPts val="600"/>
        </a:spcAft>
        <a:buClr>
          <a:schemeClr val="tx2"/>
        </a:buClr>
        <a:buFont typeface="Wingdings 2" charset="2"/>
        <a:buChar char=""/>
        <a:defRPr sz="1200" kern="1200">
          <a:solidFill>
            <a:schemeClr val="tx1"/>
          </a:solidFill>
          <a:latin typeface="+mn-lt"/>
          <a:ea typeface="ＭＳ Ｐゴシック" charset="-128"/>
          <a:cs typeface="+mn-cs"/>
        </a:defRPr>
      </a:lvl4pPr>
      <a:lvl5pPr marL="2057400" indent="-228600" algn="l" defTabSz="457200" rtl="0" fontAlgn="base">
        <a:spcBef>
          <a:spcPct val="20000"/>
        </a:spcBef>
        <a:spcAft>
          <a:spcPts val="600"/>
        </a:spcAft>
        <a:buClr>
          <a:schemeClr val="tx2"/>
        </a:buClr>
        <a:buFont typeface="Wingdings 2" charset="2"/>
        <a:buChar char=""/>
        <a:defRPr sz="12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ibano@sharon.k12.m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09600" y="1600200"/>
            <a:ext cx="7116763" cy="685800"/>
          </a:xfrm>
        </p:spPr>
        <p:txBody>
          <a:bodyPr/>
          <a:lstStyle/>
          <a:p>
            <a:r>
              <a:rPr lang="en-US" sz="4400" b="1" dirty="0" smtClean="0">
                <a:solidFill>
                  <a:srgbClr val="FFFF00"/>
                </a:solidFill>
              </a:rPr>
              <a:t>MCAS Test Administration</a:t>
            </a:r>
          </a:p>
        </p:txBody>
      </p:sp>
      <p:sp>
        <p:nvSpPr>
          <p:cNvPr id="3" name="Subtitle 2"/>
          <p:cNvSpPr>
            <a:spLocks noGrp="1"/>
          </p:cNvSpPr>
          <p:nvPr>
            <p:ph type="subTitle" idx="1"/>
          </p:nvPr>
        </p:nvSpPr>
        <p:spPr>
          <a:xfrm>
            <a:off x="609600" y="2590800"/>
            <a:ext cx="7239000" cy="2895600"/>
          </a:xfrm>
        </p:spPr>
        <p:txBody>
          <a:bodyPr/>
          <a:lstStyle/>
          <a:p>
            <a:pPr>
              <a:lnSpc>
                <a:spcPct val="80000"/>
              </a:lnSpc>
            </a:pPr>
            <a:r>
              <a:rPr lang="en-US" sz="2200" b="1" dirty="0" smtClean="0">
                <a:solidFill>
                  <a:schemeClr val="tx1"/>
                </a:solidFill>
              </a:rPr>
              <a:t>General Information and</a:t>
            </a:r>
          </a:p>
          <a:p>
            <a:pPr>
              <a:lnSpc>
                <a:spcPct val="80000"/>
              </a:lnSpc>
            </a:pPr>
            <a:r>
              <a:rPr lang="en-US" sz="2200" b="1" dirty="0" smtClean="0">
                <a:solidFill>
                  <a:schemeClr val="tx1"/>
                </a:solidFill>
              </a:rPr>
              <a:t>Responsibilities &amp; Expectations</a:t>
            </a:r>
          </a:p>
          <a:p>
            <a:pPr>
              <a:lnSpc>
                <a:spcPct val="80000"/>
              </a:lnSpc>
            </a:pPr>
            <a:r>
              <a:rPr lang="en-US" sz="2200" b="1" dirty="0" smtClean="0">
                <a:solidFill>
                  <a:schemeClr val="tx1"/>
                </a:solidFill>
              </a:rPr>
              <a:t>of Room Proctors/Test Administrators </a:t>
            </a:r>
          </a:p>
          <a:p>
            <a:pPr>
              <a:lnSpc>
                <a:spcPct val="80000"/>
              </a:lnSpc>
            </a:pPr>
            <a:endParaRPr lang="en-US" sz="2200" b="1" dirty="0" smtClean="0">
              <a:solidFill>
                <a:srgbClr val="203A4E"/>
              </a:solidFill>
            </a:endParaRPr>
          </a:p>
          <a:p>
            <a:pPr>
              <a:lnSpc>
                <a:spcPct val="80000"/>
              </a:lnSpc>
            </a:pPr>
            <a:r>
              <a:rPr lang="en-US" sz="2200" b="1" dirty="0" smtClean="0">
                <a:solidFill>
                  <a:schemeClr val="bg1"/>
                </a:solidFill>
              </a:rPr>
              <a:t>	</a:t>
            </a:r>
          </a:p>
        </p:txBody>
      </p:sp>
      <p:sp>
        <p:nvSpPr>
          <p:cNvPr id="4" name="TextBox 3"/>
          <p:cNvSpPr txBox="1"/>
          <p:nvPr/>
        </p:nvSpPr>
        <p:spPr>
          <a:xfrm>
            <a:off x="3995936" y="5373216"/>
            <a:ext cx="3744416" cy="738664"/>
          </a:xfrm>
          <a:prstGeom prst="rect">
            <a:avLst/>
          </a:prstGeom>
          <a:noFill/>
          <a:ln>
            <a:solidFill>
              <a:schemeClr val="accent1">
                <a:lumMod val="25000"/>
              </a:schemeClr>
            </a:solidFill>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a:lstStyle>
          <a:p>
            <a:pPr>
              <a:defRPr/>
            </a:pPr>
            <a:r>
              <a:rPr lang="en-US" sz="1400" dirty="0">
                <a:solidFill>
                  <a:schemeClr val="bg1"/>
                </a:solidFill>
                <a:latin typeface="Tahoma" pitchFamily="34" charset="0"/>
                <a:ea typeface="Tahoma" pitchFamily="34" charset="0"/>
                <a:cs typeface="Tahoma" pitchFamily="34" charset="0"/>
              </a:rPr>
              <a:t>Submitted by </a:t>
            </a:r>
            <a:r>
              <a:rPr lang="en-US" sz="1400" dirty="0" smtClean="0">
                <a:solidFill>
                  <a:schemeClr val="bg1"/>
                </a:solidFill>
                <a:latin typeface="Tahoma" pitchFamily="34" charset="0"/>
                <a:ea typeface="Tahoma" pitchFamily="34" charset="0"/>
                <a:cs typeface="Tahoma" pitchFamily="34" charset="0"/>
              </a:rPr>
              <a:t>Sharon High </a:t>
            </a:r>
            <a:r>
              <a:rPr lang="en-US" sz="1400" dirty="0">
                <a:solidFill>
                  <a:schemeClr val="bg1"/>
                </a:solidFill>
                <a:latin typeface="Tahoma" pitchFamily="34" charset="0"/>
                <a:ea typeface="Tahoma" pitchFamily="34" charset="0"/>
                <a:cs typeface="Tahoma" pitchFamily="34" charset="0"/>
              </a:rPr>
              <a:t>School</a:t>
            </a:r>
          </a:p>
          <a:p>
            <a:pPr>
              <a:defRPr/>
            </a:pPr>
            <a:r>
              <a:rPr lang="en-US" sz="1400" dirty="0" smtClean="0">
                <a:solidFill>
                  <a:schemeClr val="bg1"/>
                </a:solidFill>
                <a:latin typeface="Tahoma" pitchFamily="34" charset="0"/>
                <a:ea typeface="Tahoma" pitchFamily="34" charset="0"/>
                <a:cs typeface="Tahoma" pitchFamily="34" charset="0"/>
              </a:rPr>
              <a:t>Contact Principal </a:t>
            </a:r>
            <a:r>
              <a:rPr lang="en-US" sz="1400" dirty="0" smtClean="0">
                <a:solidFill>
                  <a:schemeClr val="bg1"/>
                </a:solidFill>
              </a:rPr>
              <a:t>Jose Libano at </a:t>
            </a:r>
            <a:r>
              <a:rPr lang="en-US" sz="1400" dirty="0" smtClean="0">
                <a:solidFill>
                  <a:schemeClr val="bg1"/>
                </a:solidFill>
                <a:hlinkClick r:id="rId2"/>
              </a:rPr>
              <a:t>libano@sharon.k12.ma.us</a:t>
            </a:r>
            <a:r>
              <a:rPr lang="en-US" sz="1400" dirty="0" smtClean="0">
                <a:solidFill>
                  <a:schemeClr val="bg1"/>
                </a:solidFill>
              </a:rPr>
              <a:t> with </a:t>
            </a:r>
            <a:r>
              <a:rPr lang="en-US" sz="1400" dirty="0">
                <a:solidFill>
                  <a:schemeClr val="bg1"/>
                </a:solidFill>
              </a:rPr>
              <a:t>questions</a:t>
            </a:r>
            <a:r>
              <a:rPr lang="en-US" sz="1400" dirty="0" smtClean="0">
                <a:solidFill>
                  <a:schemeClr val="bg1"/>
                </a:solidFill>
              </a:rPr>
              <a:t>.</a:t>
            </a:r>
            <a:r>
              <a:rPr lang="en-US" sz="1400" dirty="0" smtClean="0">
                <a:solidFill>
                  <a:schemeClr val="bg1"/>
                </a:solidFill>
                <a:latin typeface="Tahoma" pitchFamily="34" charset="0"/>
                <a:ea typeface="Tahoma" pitchFamily="34" charset="0"/>
                <a:cs typeface="Tahoma" pitchFamily="34" charset="0"/>
              </a:rPr>
              <a:t> </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533400" y="304800"/>
            <a:ext cx="7116763" cy="784225"/>
          </a:xfrm>
        </p:spPr>
        <p:txBody>
          <a:bodyPr/>
          <a:lstStyle/>
          <a:p>
            <a:r>
              <a:rPr lang="en-US" sz="3600" b="1" dirty="0" smtClean="0">
                <a:solidFill>
                  <a:srgbClr val="FFFF00"/>
                </a:solidFill>
              </a:rPr>
              <a:t>Important Notes</a:t>
            </a:r>
          </a:p>
        </p:txBody>
      </p:sp>
      <p:sp>
        <p:nvSpPr>
          <p:cNvPr id="3" name="Subtitle 2"/>
          <p:cNvSpPr>
            <a:spLocks noGrp="1"/>
          </p:cNvSpPr>
          <p:nvPr>
            <p:ph type="subTitle" idx="1"/>
          </p:nvPr>
        </p:nvSpPr>
        <p:spPr>
          <a:xfrm>
            <a:off x="381000" y="1219200"/>
            <a:ext cx="7696200" cy="5638800"/>
          </a:xfrm>
        </p:spPr>
        <p:txBody>
          <a:bodyPr rtlCol="0">
            <a:normAutofit fontScale="85000" lnSpcReduction="20000"/>
          </a:bodyPr>
          <a:lstStyle/>
          <a:p>
            <a:pPr marL="342900" indent="-342900" fontAlgn="auto">
              <a:spcAft>
                <a:spcPts val="1200"/>
              </a:spcAft>
              <a:buFont typeface="Arial" pitchFamily="34" charset="0"/>
              <a:buChar char="•"/>
              <a:defRPr/>
            </a:pPr>
            <a:r>
              <a:rPr lang="en-US" b="1" dirty="0" smtClean="0">
                <a:solidFill>
                  <a:schemeClr val="tx1"/>
                </a:solidFill>
                <a:ea typeface="+mn-ea"/>
                <a:cs typeface="+mn-cs"/>
              </a:rPr>
              <a:t>The DESE may stop in to review testing conditions and adherence to expected protocols and procedures.</a:t>
            </a:r>
          </a:p>
          <a:p>
            <a:pPr marL="342900" indent="-342900" fontAlgn="auto">
              <a:spcAft>
                <a:spcPts val="1200"/>
              </a:spcAft>
              <a:buFont typeface="Arial" pitchFamily="34" charset="0"/>
              <a:buChar char="•"/>
              <a:defRPr/>
            </a:pPr>
            <a:r>
              <a:rPr lang="en-US" b="1" dirty="0" smtClean="0">
                <a:solidFill>
                  <a:schemeClr val="tx1"/>
                </a:solidFill>
                <a:ea typeface="+mn-ea"/>
                <a:cs typeface="+mn-cs"/>
              </a:rPr>
              <a:t>In an emergency situation (</a:t>
            </a:r>
            <a:r>
              <a:rPr lang="en-US" b="1" smtClean="0">
                <a:solidFill>
                  <a:schemeClr val="tx1"/>
                </a:solidFill>
                <a:ea typeface="+mn-ea"/>
                <a:cs typeface="+mn-cs"/>
              </a:rPr>
              <a:t>i.e., </a:t>
            </a:r>
            <a:r>
              <a:rPr lang="en-US" b="1" dirty="0" smtClean="0">
                <a:solidFill>
                  <a:schemeClr val="tx1"/>
                </a:solidFill>
                <a:ea typeface="+mn-ea"/>
                <a:cs typeface="+mn-cs"/>
              </a:rPr>
              <a:t>evacuation), all test and answer booklets should be collected and secured by the room proctor. </a:t>
            </a:r>
          </a:p>
          <a:p>
            <a:pPr marL="342900" indent="-342900" fontAlgn="auto">
              <a:spcAft>
                <a:spcPts val="1200"/>
              </a:spcAft>
              <a:buFont typeface="Arial" pitchFamily="34" charset="0"/>
              <a:buChar char="•"/>
              <a:defRPr/>
            </a:pPr>
            <a:r>
              <a:rPr lang="en-US" b="1" dirty="0" smtClean="0">
                <a:solidFill>
                  <a:schemeClr val="tx1"/>
                </a:solidFill>
                <a:ea typeface="+mn-ea"/>
                <a:cs typeface="+mn-cs"/>
              </a:rPr>
              <a:t>During the ELA Composition session, there is a brief supervised break.  At no time, may students discuss the writing prompt/subject of the test.</a:t>
            </a:r>
          </a:p>
          <a:p>
            <a:pPr marL="342900" indent="-342900" fontAlgn="auto">
              <a:spcAft>
                <a:spcPts val="1200"/>
              </a:spcAft>
              <a:buFont typeface="Arial" pitchFamily="34" charset="0"/>
              <a:buChar char="•"/>
              <a:defRPr/>
            </a:pPr>
            <a:r>
              <a:rPr lang="en-US" b="1" dirty="0" smtClean="0">
                <a:solidFill>
                  <a:schemeClr val="tx1"/>
                </a:solidFill>
                <a:ea typeface="+mn-ea"/>
                <a:cs typeface="+mn-cs"/>
              </a:rPr>
              <a:t>The use of dictionaries is allowed during the ELA Composition session.  There are not enough to distribute to each student.  Students may use them one at a time and should return them to the designated spot in the classroom as soon as reasonably possible so that </a:t>
            </a:r>
            <a:r>
              <a:rPr lang="en-US" b="1" dirty="0">
                <a:solidFill>
                  <a:schemeClr val="tx1"/>
                </a:solidFill>
                <a:ea typeface="+mn-ea"/>
                <a:cs typeface="+mn-cs"/>
              </a:rPr>
              <a:t>o</a:t>
            </a:r>
            <a:r>
              <a:rPr lang="en-US" b="1" dirty="0" smtClean="0">
                <a:solidFill>
                  <a:schemeClr val="tx1"/>
                </a:solidFill>
                <a:ea typeface="+mn-ea"/>
                <a:cs typeface="+mn-cs"/>
              </a:rPr>
              <a:t>thers may use them. </a:t>
            </a:r>
          </a:p>
          <a:p>
            <a:pPr marL="342900" indent="-342900" fontAlgn="auto">
              <a:spcAft>
                <a:spcPts val="1200"/>
              </a:spcAft>
              <a:buFont typeface="Arial" pitchFamily="34" charset="0"/>
              <a:buChar char="•"/>
              <a:defRPr/>
            </a:pPr>
            <a:r>
              <a:rPr lang="en-US" b="1" dirty="0" smtClean="0">
                <a:solidFill>
                  <a:schemeClr val="tx1"/>
                </a:solidFill>
                <a:ea typeface="+mn-ea"/>
                <a:cs typeface="+mn-cs"/>
              </a:rPr>
              <a:t>During the Math and Science sessions, calculators may be used during testing sessions in which they are allowed.  Students may </a:t>
            </a:r>
            <a:r>
              <a:rPr lang="en-US" b="1" u="sng" dirty="0" smtClean="0">
                <a:solidFill>
                  <a:schemeClr val="tx1"/>
                </a:solidFill>
                <a:ea typeface="+mn-ea"/>
                <a:cs typeface="+mn-cs"/>
              </a:rPr>
              <a:t>not</a:t>
            </a:r>
            <a:r>
              <a:rPr lang="en-US" b="1" dirty="0" smtClean="0">
                <a:solidFill>
                  <a:schemeClr val="tx1"/>
                </a:solidFill>
                <a:ea typeface="+mn-ea"/>
                <a:cs typeface="+mn-cs"/>
              </a:rPr>
              <a:t> share calculators.</a:t>
            </a:r>
          </a:p>
          <a:p>
            <a:pPr marL="342900" indent="-342900" fontAlgn="auto">
              <a:spcAft>
                <a:spcPts val="1200"/>
              </a:spcAft>
              <a:buFont typeface="Arial" pitchFamily="34" charset="0"/>
              <a:buChar char="•"/>
              <a:defRPr/>
            </a:pPr>
            <a:r>
              <a:rPr lang="en-US" b="1" dirty="0" smtClean="0">
                <a:solidFill>
                  <a:schemeClr val="tx1"/>
                </a:solidFill>
                <a:ea typeface="+mn-ea"/>
                <a:cs typeface="+mn-cs"/>
              </a:rPr>
              <a:t>Between testing sessions/days, materials must be re-organized.  The collection of pencils, as well as the alphabetical ordering of any collected test and answer booklets is always appreciated!  </a:t>
            </a:r>
          </a:p>
          <a:p>
            <a:pPr marL="342900" indent="-342900" fontAlgn="auto">
              <a:spcAft>
                <a:spcPts val="1200"/>
              </a:spcAft>
              <a:buFont typeface="Arial" pitchFamily="34" charset="0"/>
              <a:buChar char="•"/>
              <a:defRPr/>
            </a:pPr>
            <a:endParaRPr lang="en-US" b="1" dirty="0">
              <a:solidFill>
                <a:schemeClr val="tx1"/>
              </a:solidFill>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685800" y="1219200"/>
            <a:ext cx="7116763" cy="860425"/>
          </a:xfrm>
        </p:spPr>
        <p:txBody>
          <a:bodyPr/>
          <a:lstStyle/>
          <a:p>
            <a:pPr algn="ctr"/>
            <a:r>
              <a:rPr lang="en-US" sz="3600" b="1" dirty="0" smtClean="0">
                <a:solidFill>
                  <a:srgbClr val="FFFF00"/>
                </a:solidFill>
              </a:rPr>
              <a:t>Questions?</a:t>
            </a:r>
          </a:p>
        </p:txBody>
      </p:sp>
      <p:sp>
        <p:nvSpPr>
          <p:cNvPr id="25602" name="Subtitle 2"/>
          <p:cNvSpPr>
            <a:spLocks noGrp="1"/>
          </p:cNvSpPr>
          <p:nvPr>
            <p:ph type="subTitle" idx="1"/>
          </p:nvPr>
        </p:nvSpPr>
        <p:spPr>
          <a:xfrm>
            <a:off x="838200" y="2590800"/>
            <a:ext cx="7116763" cy="2667000"/>
          </a:xfrm>
        </p:spPr>
        <p:txBody>
          <a:bodyPr/>
          <a:lstStyle/>
          <a:p>
            <a:pPr algn="ctr"/>
            <a:r>
              <a:rPr lang="en-US" sz="2400" b="1" dirty="0" smtClean="0">
                <a:solidFill>
                  <a:schemeClr val="tx1"/>
                </a:solidFill>
              </a:rPr>
              <a:t>Thanks for all of your assistance, understanding, and patience with all of the necessary inconveniences and mandated procedures!</a:t>
            </a:r>
          </a:p>
          <a:p>
            <a:pPr algn="ctr"/>
            <a:endParaRPr lang="en-US" sz="2400" b="1" dirty="0" smtClean="0">
              <a:solidFill>
                <a:schemeClr val="tx1"/>
              </a:solidFill>
            </a:endParaRPr>
          </a:p>
          <a:p>
            <a:pPr algn="ctr"/>
            <a:r>
              <a:rPr lang="en-US" sz="2400" b="1" dirty="0" smtClean="0">
                <a:solidFill>
                  <a:schemeClr val="tx1"/>
                </a:solidFill>
              </a:rPr>
              <a:t>It is appreciated!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457200" y="381000"/>
            <a:ext cx="7116763" cy="784225"/>
          </a:xfrm>
        </p:spPr>
        <p:txBody>
          <a:bodyPr/>
          <a:lstStyle/>
          <a:p>
            <a:r>
              <a:rPr lang="en-US" sz="3600" b="1" dirty="0" smtClean="0">
                <a:solidFill>
                  <a:srgbClr val="FFFF00"/>
                </a:solidFill>
              </a:rPr>
              <a:t>ELA Schedule</a:t>
            </a:r>
          </a:p>
        </p:txBody>
      </p:sp>
      <p:sp>
        <p:nvSpPr>
          <p:cNvPr id="3" name="Subtitle 2"/>
          <p:cNvSpPr>
            <a:spLocks noGrp="1"/>
          </p:cNvSpPr>
          <p:nvPr>
            <p:ph type="subTitle" idx="1"/>
          </p:nvPr>
        </p:nvSpPr>
        <p:spPr>
          <a:xfrm>
            <a:off x="609600" y="1295400"/>
            <a:ext cx="7562800" cy="5334000"/>
          </a:xfrm>
          <a:ln>
            <a:solidFill>
              <a:schemeClr val="tx1"/>
            </a:solidFill>
          </a:ln>
        </p:spPr>
        <p:txBody>
          <a:bodyPr/>
          <a:lstStyle/>
          <a:p>
            <a:pPr>
              <a:lnSpc>
                <a:spcPct val="90000"/>
              </a:lnSpc>
            </a:pPr>
            <a:r>
              <a:rPr lang="en-US" sz="1900" b="1" dirty="0" smtClean="0">
                <a:solidFill>
                  <a:schemeClr val="bg1"/>
                </a:solidFill>
              </a:rPr>
              <a:t>	ELA Composition (B Day)</a:t>
            </a:r>
          </a:p>
          <a:p>
            <a:pPr marL="342900" indent="-342900">
              <a:lnSpc>
                <a:spcPct val="90000"/>
              </a:lnSpc>
              <a:buFont typeface="Wingdings" charset="2"/>
              <a:buChar char="Ø"/>
            </a:pPr>
            <a:r>
              <a:rPr lang="en-US" sz="1900" b="1" dirty="0" smtClean="0">
                <a:solidFill>
                  <a:schemeClr val="tx1"/>
                </a:solidFill>
              </a:rPr>
              <a:t>In classrooms, 8:05 – 11:43</a:t>
            </a:r>
          </a:p>
          <a:p>
            <a:pPr marL="342900" indent="-342900">
              <a:lnSpc>
                <a:spcPct val="90000"/>
              </a:lnSpc>
              <a:buFont typeface="Wingdings" charset="2"/>
              <a:buChar char="Ø"/>
            </a:pPr>
            <a:r>
              <a:rPr lang="en-US" sz="1900" b="1" dirty="0" smtClean="0">
                <a:solidFill>
                  <a:schemeClr val="tx1"/>
                </a:solidFill>
              </a:rPr>
              <a:t>Library closed: 11:20 – end of day</a:t>
            </a:r>
          </a:p>
          <a:p>
            <a:pPr>
              <a:lnSpc>
                <a:spcPct val="90000"/>
              </a:lnSpc>
            </a:pPr>
            <a:r>
              <a:rPr lang="en-US" sz="1900" b="1" dirty="0" smtClean="0">
                <a:solidFill>
                  <a:schemeClr val="bg1"/>
                </a:solidFill>
              </a:rPr>
              <a:t>	ELA Reading Comprehension Sess. 1 &amp; 2 (C Day)</a:t>
            </a:r>
          </a:p>
          <a:p>
            <a:pPr marL="342900" indent="-342900">
              <a:lnSpc>
                <a:spcPct val="90000"/>
              </a:lnSpc>
              <a:buFont typeface="Wingdings" charset="2"/>
              <a:buChar char="Ø"/>
            </a:pPr>
            <a:r>
              <a:rPr lang="en-US" sz="1900" b="1" dirty="0" smtClean="0">
                <a:solidFill>
                  <a:schemeClr val="tx1"/>
                </a:solidFill>
              </a:rPr>
              <a:t>In classrooms, 8:05 – 10:43 &amp; 11:47 – 2:40</a:t>
            </a:r>
          </a:p>
          <a:p>
            <a:pPr marL="342900" indent="-342900">
              <a:lnSpc>
                <a:spcPct val="90000"/>
              </a:lnSpc>
              <a:buFont typeface="Wingdings" charset="2"/>
              <a:buChar char="Ø"/>
            </a:pPr>
            <a:r>
              <a:rPr lang="en-US" sz="1900" b="1" dirty="0" smtClean="0">
                <a:solidFill>
                  <a:schemeClr val="tx1"/>
                </a:solidFill>
              </a:rPr>
              <a:t>Library closed: 10:20 – 11:45</a:t>
            </a:r>
          </a:p>
          <a:p>
            <a:pPr marL="342900" indent="-342900">
              <a:lnSpc>
                <a:spcPct val="90000"/>
              </a:lnSpc>
              <a:buFont typeface="Wingdings" charset="2"/>
              <a:buChar char="Ø"/>
            </a:pPr>
            <a:r>
              <a:rPr lang="en-US" sz="1900" b="1" dirty="0" smtClean="0">
                <a:solidFill>
                  <a:schemeClr val="tx1"/>
                </a:solidFill>
              </a:rPr>
              <a:t>Sophomores &amp; Juniors switch lunches </a:t>
            </a:r>
          </a:p>
          <a:p>
            <a:pPr>
              <a:lnSpc>
                <a:spcPct val="90000"/>
              </a:lnSpc>
            </a:pPr>
            <a:r>
              <a:rPr lang="en-US" sz="1900" b="1" dirty="0" smtClean="0">
                <a:solidFill>
                  <a:schemeClr val="bg1"/>
                </a:solidFill>
              </a:rPr>
              <a:t>	 ELA Reading Comprehension Sess. 3 (E Day)</a:t>
            </a:r>
          </a:p>
          <a:p>
            <a:pPr marL="342900" indent="-342900">
              <a:lnSpc>
                <a:spcPct val="90000"/>
              </a:lnSpc>
              <a:buFont typeface="Wingdings" charset="2"/>
              <a:buChar char="Ø"/>
            </a:pPr>
            <a:r>
              <a:rPr lang="en-US" sz="1900" b="1" dirty="0" smtClean="0">
                <a:solidFill>
                  <a:schemeClr val="tx1"/>
                </a:solidFill>
              </a:rPr>
              <a:t>In classrooms, 8:05 – 10:43</a:t>
            </a:r>
          </a:p>
          <a:p>
            <a:pPr marL="342900" indent="-342900">
              <a:lnSpc>
                <a:spcPct val="90000"/>
              </a:lnSpc>
              <a:buFont typeface="Wingdings" charset="2"/>
              <a:buChar char="Ø"/>
            </a:pPr>
            <a:r>
              <a:rPr lang="en-US" sz="1900" b="1" dirty="0" smtClean="0">
                <a:solidFill>
                  <a:schemeClr val="tx1"/>
                </a:solidFill>
              </a:rPr>
              <a:t>Library closed: 10:20 – 11:45</a:t>
            </a:r>
          </a:p>
          <a:p>
            <a:pPr marL="342900" indent="-342900">
              <a:lnSpc>
                <a:spcPct val="90000"/>
              </a:lnSpc>
              <a:buFont typeface="Wingdings" charset="2"/>
              <a:buChar char="Ø"/>
            </a:pPr>
            <a:endParaRPr lang="en-US" sz="19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Math &amp; Science Schedules</a:t>
            </a:r>
            <a:endParaRPr lang="en-US" dirty="0"/>
          </a:p>
        </p:txBody>
      </p:sp>
      <p:sp>
        <p:nvSpPr>
          <p:cNvPr id="3" name="Content Placeholder 2"/>
          <p:cNvSpPr>
            <a:spLocks noGrp="1"/>
          </p:cNvSpPr>
          <p:nvPr>
            <p:ph idx="1"/>
          </p:nvPr>
        </p:nvSpPr>
        <p:spPr>
          <a:xfrm>
            <a:off x="1009650" y="1806575"/>
            <a:ext cx="7124700" cy="2846561"/>
          </a:xfrm>
        </p:spPr>
        <p:txBody>
          <a:bodyPr/>
          <a:lstStyle/>
          <a:p>
            <a:pPr marL="463550" indent="-463550">
              <a:buFont typeface="Wingdings" charset="2"/>
              <a:buChar char="Ø"/>
            </a:pPr>
            <a:r>
              <a:rPr lang="en-US" sz="3600" dirty="0" smtClean="0"/>
              <a:t>To be released as the testing dates approach!</a:t>
            </a:r>
            <a:endParaRPr lang="en-US" sz="3600" dirty="0"/>
          </a:p>
        </p:txBody>
      </p:sp>
    </p:spTree>
    <p:extLst>
      <p:ext uri="{BB962C8B-B14F-4D97-AF65-F5344CB8AC3E}">
        <p14:creationId xmlns:p14="http://schemas.microsoft.com/office/powerpoint/2010/main" val="30766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533400" y="914400"/>
            <a:ext cx="7345363" cy="838200"/>
          </a:xfrm>
        </p:spPr>
        <p:txBody>
          <a:bodyPr/>
          <a:lstStyle/>
          <a:p>
            <a:r>
              <a:rPr lang="en-US" sz="3600" b="1" dirty="0" smtClean="0">
                <a:solidFill>
                  <a:srgbClr val="FFFF00"/>
                </a:solidFill>
              </a:rPr>
              <a:t>Pre-Administration Requirements</a:t>
            </a:r>
          </a:p>
        </p:txBody>
      </p:sp>
      <p:sp>
        <p:nvSpPr>
          <p:cNvPr id="3" name="Subtitle 2"/>
          <p:cNvSpPr>
            <a:spLocks noGrp="1"/>
          </p:cNvSpPr>
          <p:nvPr>
            <p:ph type="subTitle" idx="1"/>
          </p:nvPr>
        </p:nvSpPr>
        <p:spPr>
          <a:xfrm>
            <a:off x="304800" y="1981200"/>
            <a:ext cx="7573963" cy="4724400"/>
          </a:xfrm>
        </p:spPr>
        <p:txBody>
          <a:bodyPr rtlCol="0">
            <a:normAutofit fontScale="85000" lnSpcReduction="20000"/>
          </a:bodyPr>
          <a:lstStyle/>
          <a:p>
            <a:pPr marL="342900" indent="-342900" fontAlgn="auto">
              <a:spcAft>
                <a:spcPts val="1800"/>
              </a:spcAft>
              <a:buFont typeface="Arial" pitchFamily="34" charset="0"/>
              <a:buChar char="•"/>
              <a:defRPr/>
            </a:pPr>
            <a:r>
              <a:rPr lang="en-US" sz="2300" b="1" dirty="0">
                <a:solidFill>
                  <a:schemeClr val="tx1"/>
                </a:solidFill>
              </a:rPr>
              <a:t>Everyone should review this </a:t>
            </a:r>
            <a:r>
              <a:rPr lang="en-US" sz="2300" b="1" dirty="0" smtClean="0">
                <a:solidFill>
                  <a:schemeClr val="tx1"/>
                </a:solidFill>
              </a:rPr>
              <a:t>presentation.</a:t>
            </a:r>
            <a:endParaRPr lang="en-US" sz="2300" b="1" dirty="0" smtClean="0">
              <a:solidFill>
                <a:schemeClr val="tx1"/>
              </a:solidFill>
              <a:ea typeface="+mn-ea"/>
              <a:cs typeface="+mn-cs"/>
            </a:endParaRPr>
          </a:p>
          <a:p>
            <a:pPr marL="342900" indent="-342900" fontAlgn="auto">
              <a:spcAft>
                <a:spcPts val="1800"/>
              </a:spcAft>
              <a:buFont typeface="Arial" pitchFamily="34" charset="0"/>
              <a:buChar char="•"/>
              <a:defRPr/>
            </a:pPr>
            <a:r>
              <a:rPr lang="en-US" sz="2300" b="1" dirty="0" smtClean="0">
                <a:solidFill>
                  <a:schemeClr val="tx1"/>
                </a:solidFill>
                <a:ea typeface="+mn-ea"/>
                <a:cs typeface="+mn-cs"/>
              </a:rPr>
              <a:t>Room proctors and test administrators must sign that they have reviewed this presentation and received the </a:t>
            </a:r>
            <a:r>
              <a:rPr lang="en-US" sz="2300" b="1" i="1" dirty="0" smtClean="0">
                <a:solidFill>
                  <a:schemeClr val="tx1"/>
                </a:solidFill>
                <a:ea typeface="+mn-ea"/>
                <a:cs typeface="+mn-cs"/>
              </a:rPr>
              <a:t>Test Administrator’s Manual</a:t>
            </a:r>
            <a:r>
              <a:rPr lang="en-US" sz="2300" b="1" dirty="0" smtClean="0">
                <a:solidFill>
                  <a:schemeClr val="tx1"/>
                </a:solidFill>
                <a:ea typeface="+mn-ea"/>
                <a:cs typeface="+mn-cs"/>
              </a:rPr>
              <a:t>.</a:t>
            </a:r>
            <a:endParaRPr lang="en-US" sz="2300" b="1" i="1" dirty="0" smtClean="0">
              <a:solidFill>
                <a:schemeClr val="tx1"/>
              </a:solidFill>
              <a:ea typeface="+mn-ea"/>
              <a:cs typeface="+mn-cs"/>
            </a:endParaRPr>
          </a:p>
          <a:p>
            <a:pPr marL="342900" indent="-342900" fontAlgn="auto">
              <a:spcAft>
                <a:spcPts val="1800"/>
              </a:spcAft>
              <a:buFont typeface="Arial" pitchFamily="34" charset="0"/>
              <a:buChar char="•"/>
              <a:defRPr/>
            </a:pPr>
            <a:r>
              <a:rPr lang="en-US" sz="2300" b="1" u="sng" dirty="0" smtClean="0">
                <a:solidFill>
                  <a:schemeClr val="tx1"/>
                </a:solidFill>
                <a:ea typeface="+mn-ea"/>
                <a:cs typeface="+mn-cs"/>
              </a:rPr>
              <a:t>Test administrators must also acknowledge</a:t>
            </a:r>
            <a:r>
              <a:rPr lang="en-US" sz="2300" b="1" dirty="0" smtClean="0">
                <a:solidFill>
                  <a:schemeClr val="tx1"/>
                </a:solidFill>
                <a:ea typeface="+mn-ea"/>
                <a:cs typeface="+mn-cs"/>
              </a:rPr>
              <a:t> receipt of the </a:t>
            </a:r>
            <a:r>
              <a:rPr lang="en-US" sz="2300" b="1" i="1" dirty="0" smtClean="0">
                <a:solidFill>
                  <a:schemeClr val="tx1"/>
                </a:solidFill>
                <a:ea typeface="+mn-ea"/>
                <a:cs typeface="+mn-cs"/>
              </a:rPr>
              <a:t>MCAS Test Security Requirements</a:t>
            </a:r>
            <a:r>
              <a:rPr lang="en-US" sz="2300" b="1" dirty="0" smtClean="0">
                <a:solidFill>
                  <a:schemeClr val="tx1"/>
                </a:solidFill>
                <a:ea typeface="+mn-ea"/>
                <a:cs typeface="+mn-cs"/>
              </a:rPr>
              <a:t>.</a:t>
            </a:r>
            <a:endParaRPr lang="en-US" sz="2300" b="1" i="1" dirty="0" smtClean="0">
              <a:solidFill>
                <a:schemeClr val="tx1"/>
              </a:solidFill>
              <a:ea typeface="+mn-ea"/>
              <a:cs typeface="+mn-cs"/>
            </a:endParaRPr>
          </a:p>
          <a:p>
            <a:pPr marL="342900" indent="-342900" fontAlgn="auto">
              <a:spcAft>
                <a:spcPts val="1800"/>
              </a:spcAft>
              <a:buFont typeface="Arial" pitchFamily="34" charset="0"/>
              <a:buChar char="•"/>
              <a:defRPr/>
            </a:pPr>
            <a:r>
              <a:rPr lang="en-US" sz="2300" b="1" u="sng" dirty="0" smtClean="0">
                <a:solidFill>
                  <a:schemeClr val="tx1"/>
                </a:solidFill>
                <a:ea typeface="+mn-ea"/>
                <a:cs typeface="+mn-cs"/>
              </a:rPr>
              <a:t>Some</a:t>
            </a:r>
            <a:r>
              <a:rPr lang="en-US" sz="2300" b="1" dirty="0" smtClean="0">
                <a:solidFill>
                  <a:schemeClr val="tx1"/>
                </a:solidFill>
                <a:ea typeface="+mn-ea"/>
                <a:cs typeface="+mn-cs"/>
              </a:rPr>
              <a:t> test administrators must review and sign the </a:t>
            </a:r>
            <a:r>
              <a:rPr lang="en-US" sz="2300" b="1" i="1" dirty="0" smtClean="0">
                <a:solidFill>
                  <a:schemeClr val="tx1"/>
                </a:solidFill>
                <a:ea typeface="+mn-ea"/>
                <a:cs typeface="+mn-cs"/>
              </a:rPr>
              <a:t>MCAS Non-Disclosure Agreement</a:t>
            </a:r>
            <a:r>
              <a:rPr lang="en-US" sz="2300" b="1" dirty="0" smtClean="0">
                <a:solidFill>
                  <a:schemeClr val="tx1"/>
                </a:solidFill>
                <a:ea typeface="+mn-ea"/>
                <a:cs typeface="+mn-cs"/>
              </a:rPr>
              <a:t>.</a:t>
            </a:r>
          </a:p>
          <a:p>
            <a:pPr marL="342900" indent="-342900" fontAlgn="auto">
              <a:spcAft>
                <a:spcPts val="1800"/>
              </a:spcAft>
              <a:buFont typeface="Arial" pitchFamily="34" charset="0"/>
              <a:buChar char="•"/>
              <a:defRPr/>
            </a:pPr>
            <a:r>
              <a:rPr lang="en-US" sz="2300" b="1" dirty="0" smtClean="0">
                <a:solidFill>
                  <a:schemeClr val="tx1"/>
                </a:solidFill>
                <a:ea typeface="+mn-ea"/>
                <a:cs typeface="+mn-cs"/>
              </a:rPr>
              <a:t>Everyone should review and familiarize themselves with the materials that they receive.</a:t>
            </a:r>
          </a:p>
          <a:p>
            <a:pPr marL="342900" indent="-342900" fontAlgn="auto">
              <a:spcAft>
                <a:spcPts val="1800"/>
              </a:spcAft>
              <a:buFont typeface="Arial" pitchFamily="34" charset="0"/>
              <a:buChar char="•"/>
              <a:defRPr/>
            </a:pPr>
            <a:r>
              <a:rPr lang="en-US" sz="2300" b="1" dirty="0" smtClean="0">
                <a:solidFill>
                  <a:schemeClr val="tx1"/>
                </a:solidFill>
                <a:ea typeface="+mn-ea"/>
                <a:cs typeface="+mn-cs"/>
              </a:rPr>
              <a:t>Everyone should review the planned testing schedule &amp; room assignments.</a:t>
            </a:r>
          </a:p>
          <a:p>
            <a:pPr marL="342900" indent="-342900" fontAlgn="auto">
              <a:buFont typeface="Arial" pitchFamily="34" charset="0"/>
              <a:buChar char="•"/>
              <a:defRPr/>
            </a:pPr>
            <a:endParaRPr lang="en-US" b="1" i="1" dirty="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533400" y="304800"/>
            <a:ext cx="7269163" cy="1317625"/>
          </a:xfrm>
        </p:spPr>
        <p:txBody>
          <a:bodyPr/>
          <a:lstStyle/>
          <a:p>
            <a:r>
              <a:rPr lang="en-US" sz="3600" b="1" dirty="0" smtClean="0">
                <a:solidFill>
                  <a:srgbClr val="FFFF00"/>
                </a:solidFill>
              </a:rPr>
              <a:t>Picking Up </a:t>
            </a:r>
            <a:br>
              <a:rPr lang="en-US" sz="3600" b="1" dirty="0" smtClean="0">
                <a:solidFill>
                  <a:srgbClr val="FFFF00"/>
                </a:solidFill>
              </a:rPr>
            </a:br>
            <a:r>
              <a:rPr lang="en-US" sz="3600" b="1" dirty="0" smtClean="0">
                <a:solidFill>
                  <a:srgbClr val="FFFF00"/>
                </a:solidFill>
              </a:rPr>
              <a:t>Testing Materials</a:t>
            </a:r>
          </a:p>
        </p:txBody>
      </p:sp>
      <p:sp>
        <p:nvSpPr>
          <p:cNvPr id="5" name="Subtitle 4"/>
          <p:cNvSpPr>
            <a:spLocks noGrp="1"/>
          </p:cNvSpPr>
          <p:nvPr>
            <p:ph type="subTitle" idx="1"/>
          </p:nvPr>
        </p:nvSpPr>
        <p:spPr>
          <a:xfrm>
            <a:off x="304800" y="1828800"/>
            <a:ext cx="7669213" cy="4876800"/>
          </a:xfrm>
        </p:spPr>
        <p:txBody>
          <a:bodyPr rtlCol="0">
            <a:normAutofit fontScale="92500" lnSpcReduction="10000"/>
          </a:bodyPr>
          <a:lstStyle/>
          <a:p>
            <a:pPr marL="342900" indent="-342900" fontAlgn="auto">
              <a:spcAft>
                <a:spcPts val="1200"/>
              </a:spcAft>
              <a:buFont typeface="Arial" pitchFamily="34" charset="0"/>
              <a:buChar char="•"/>
              <a:defRPr/>
            </a:pPr>
            <a:r>
              <a:rPr lang="en-US" b="1" dirty="0" smtClean="0">
                <a:solidFill>
                  <a:schemeClr val="tx1"/>
                </a:solidFill>
                <a:ea typeface="+mn-ea"/>
                <a:cs typeface="+mn-cs"/>
              </a:rPr>
              <a:t>If you are proctoring a room or administering one of the tests </a:t>
            </a:r>
            <a:r>
              <a:rPr lang="en-US" b="1" u="sng" dirty="0" smtClean="0">
                <a:solidFill>
                  <a:schemeClr val="tx1"/>
                </a:solidFill>
                <a:ea typeface="+mn-ea"/>
                <a:cs typeface="+mn-cs"/>
              </a:rPr>
              <a:t>at the start of a testing session</a:t>
            </a:r>
            <a:r>
              <a:rPr lang="en-US" b="1" dirty="0" smtClean="0">
                <a:solidFill>
                  <a:schemeClr val="tx1"/>
                </a:solidFill>
                <a:ea typeface="+mn-ea"/>
                <a:cs typeface="+mn-cs"/>
              </a:rPr>
              <a:t>, it will be necessary to come to the Main Office and get the appropriate materials.  Please do so no sooner than 15 minutes before the scheduled start of the testing session.</a:t>
            </a:r>
          </a:p>
          <a:p>
            <a:pPr marL="342900" indent="-342900" fontAlgn="auto">
              <a:spcAft>
                <a:spcPts val="1200"/>
              </a:spcAft>
              <a:buFont typeface="Arial" pitchFamily="34" charset="0"/>
              <a:buChar char="•"/>
              <a:defRPr/>
            </a:pPr>
            <a:r>
              <a:rPr lang="en-US" b="1" dirty="0" smtClean="0">
                <a:solidFill>
                  <a:schemeClr val="tx1"/>
                </a:solidFill>
                <a:ea typeface="+mn-ea"/>
                <a:cs typeface="+mn-cs"/>
              </a:rPr>
              <a:t>Materials will be packaged in a manila envelope for the appropriate testing venue.  </a:t>
            </a:r>
          </a:p>
          <a:p>
            <a:pPr marL="342900" indent="-342900" fontAlgn="auto">
              <a:spcAft>
                <a:spcPts val="1200"/>
              </a:spcAft>
              <a:buFont typeface="Arial" pitchFamily="34" charset="0"/>
              <a:buChar char="•"/>
              <a:defRPr/>
            </a:pPr>
            <a:r>
              <a:rPr lang="en-US" b="1" dirty="0" smtClean="0">
                <a:solidFill>
                  <a:schemeClr val="tx1"/>
                </a:solidFill>
                <a:ea typeface="+mn-ea"/>
                <a:cs typeface="+mn-cs"/>
              </a:rPr>
              <a:t>Test booklets, answer booklets, an attendance roster, and pencils will be included.  Questionnaires</a:t>
            </a:r>
            <a:r>
              <a:rPr lang="en-US" b="1" dirty="0">
                <a:solidFill>
                  <a:schemeClr val="tx1"/>
                </a:solidFill>
                <a:ea typeface="+mn-ea"/>
                <a:cs typeface="+mn-cs"/>
              </a:rPr>
              <a:t> </a:t>
            </a:r>
            <a:r>
              <a:rPr lang="en-US" b="1" dirty="0" smtClean="0">
                <a:solidFill>
                  <a:schemeClr val="tx1"/>
                </a:solidFill>
                <a:ea typeface="+mn-ea"/>
                <a:cs typeface="+mn-cs"/>
              </a:rPr>
              <a:t>and reference/formula sheets </a:t>
            </a:r>
            <a:r>
              <a:rPr lang="en-US" b="1" i="1" dirty="0" smtClean="0">
                <a:solidFill>
                  <a:schemeClr val="tx1"/>
                </a:solidFill>
                <a:ea typeface="+mn-ea"/>
                <a:cs typeface="+mn-cs"/>
              </a:rPr>
              <a:t>may</a:t>
            </a:r>
            <a:r>
              <a:rPr lang="en-US" b="1" dirty="0" smtClean="0">
                <a:solidFill>
                  <a:schemeClr val="tx1"/>
                </a:solidFill>
                <a:ea typeface="+mn-ea"/>
                <a:cs typeface="+mn-cs"/>
              </a:rPr>
              <a:t> be included.  It depends on the test.   </a:t>
            </a:r>
          </a:p>
          <a:p>
            <a:pPr marL="342900" indent="-342900" fontAlgn="auto">
              <a:spcAft>
                <a:spcPts val="1200"/>
              </a:spcAft>
              <a:buFont typeface="Arial" pitchFamily="34" charset="0"/>
              <a:buChar char="•"/>
              <a:defRPr/>
            </a:pPr>
            <a:r>
              <a:rPr lang="en-US" b="1" dirty="0" smtClean="0">
                <a:solidFill>
                  <a:schemeClr val="tx1"/>
                </a:solidFill>
                <a:ea typeface="+mn-ea"/>
                <a:cs typeface="+mn-cs"/>
              </a:rPr>
              <a:t>Signature verification that you have received the materials is necessary.  At that point, you are responsible for the security of the tests. </a:t>
            </a:r>
            <a:endParaRPr lang="en-US" b="1" dirty="0">
              <a:solidFill>
                <a:schemeClr val="tx1"/>
              </a:solidFill>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381000" y="381000"/>
            <a:ext cx="7116763" cy="762000"/>
          </a:xfrm>
        </p:spPr>
        <p:txBody>
          <a:bodyPr/>
          <a:lstStyle/>
          <a:p>
            <a:r>
              <a:rPr lang="en-US" sz="3600" b="1" dirty="0" smtClean="0">
                <a:solidFill>
                  <a:srgbClr val="FFFF00"/>
                </a:solidFill>
              </a:rPr>
              <a:t>Set-Up of Testing Space </a:t>
            </a:r>
          </a:p>
        </p:txBody>
      </p:sp>
      <p:sp>
        <p:nvSpPr>
          <p:cNvPr id="3" name="Subtitle 2"/>
          <p:cNvSpPr>
            <a:spLocks noGrp="1"/>
          </p:cNvSpPr>
          <p:nvPr>
            <p:ph type="subTitle" idx="1"/>
          </p:nvPr>
        </p:nvSpPr>
        <p:spPr>
          <a:xfrm>
            <a:off x="381000" y="1371600"/>
            <a:ext cx="7848600" cy="5622925"/>
          </a:xfrm>
        </p:spPr>
        <p:txBody>
          <a:bodyPr rtlCol="0">
            <a:normAutofit fontScale="77500" lnSpcReduction="20000"/>
          </a:bodyPr>
          <a:lstStyle/>
          <a:p>
            <a:pPr marL="342900" indent="-342900" fontAlgn="auto">
              <a:spcAft>
                <a:spcPts val="1200"/>
              </a:spcAft>
              <a:buFont typeface="Arial" pitchFamily="34" charset="0"/>
              <a:buChar char="•"/>
              <a:defRPr/>
            </a:pPr>
            <a:r>
              <a:rPr lang="en-US" b="1" dirty="0" smtClean="0">
                <a:solidFill>
                  <a:schemeClr val="tx1"/>
                </a:solidFill>
                <a:ea typeface="+mn-ea"/>
                <a:cs typeface="+mn-cs"/>
              </a:rPr>
              <a:t>Desks should be arranged in standard rows all facing the same direction and separated.</a:t>
            </a:r>
          </a:p>
          <a:p>
            <a:pPr marL="342900" indent="-342900" fontAlgn="auto">
              <a:spcAft>
                <a:spcPts val="1200"/>
              </a:spcAft>
              <a:buFont typeface="Arial" pitchFamily="34" charset="0"/>
              <a:buChar char="•"/>
              <a:defRPr/>
            </a:pPr>
            <a:r>
              <a:rPr lang="en-US" b="1" dirty="0" smtClean="0">
                <a:solidFill>
                  <a:schemeClr val="tx1"/>
                </a:solidFill>
                <a:ea typeface="+mn-ea"/>
                <a:cs typeface="+mn-cs"/>
              </a:rPr>
              <a:t>TV’s (or projectors) should be on, as well as tuned to the correct channel.</a:t>
            </a:r>
          </a:p>
          <a:p>
            <a:pPr marL="342900" indent="-342900" fontAlgn="auto">
              <a:spcAft>
                <a:spcPts val="1200"/>
              </a:spcAft>
              <a:buFont typeface="Arial" pitchFamily="34" charset="0"/>
              <a:buChar char="•"/>
              <a:defRPr/>
            </a:pPr>
            <a:r>
              <a:rPr lang="en-US" b="1" dirty="0" smtClean="0">
                <a:solidFill>
                  <a:schemeClr val="tx1"/>
                </a:solidFill>
                <a:ea typeface="+mn-ea"/>
                <a:cs typeface="+mn-cs"/>
              </a:rPr>
              <a:t>The </a:t>
            </a:r>
            <a:r>
              <a:rPr lang="en-US" b="1" dirty="0">
                <a:solidFill>
                  <a:schemeClr val="tx1"/>
                </a:solidFill>
                <a:ea typeface="+mn-ea"/>
                <a:cs typeface="+mn-cs"/>
              </a:rPr>
              <a:t>date, the </a:t>
            </a:r>
            <a:r>
              <a:rPr lang="en-US" b="1" dirty="0" smtClean="0">
                <a:solidFill>
                  <a:schemeClr val="tx1"/>
                </a:solidFill>
                <a:ea typeface="+mn-ea"/>
                <a:cs typeface="+mn-cs"/>
              </a:rPr>
              <a:t>appropriate question </a:t>
            </a:r>
            <a:r>
              <a:rPr lang="en-US" b="1" dirty="0">
                <a:solidFill>
                  <a:schemeClr val="tx1"/>
                </a:solidFill>
                <a:ea typeface="+mn-ea"/>
                <a:cs typeface="+mn-cs"/>
              </a:rPr>
              <a:t>numbers for the </a:t>
            </a:r>
            <a:r>
              <a:rPr lang="en-US" b="1" dirty="0" smtClean="0">
                <a:solidFill>
                  <a:schemeClr val="tx1"/>
                </a:solidFill>
                <a:ea typeface="+mn-ea"/>
                <a:cs typeface="+mn-cs"/>
              </a:rPr>
              <a:t>testing session, and the name of </a:t>
            </a:r>
            <a:r>
              <a:rPr lang="en-US" b="1" u="sng" dirty="0" smtClean="0">
                <a:solidFill>
                  <a:schemeClr val="tx1"/>
                </a:solidFill>
                <a:ea typeface="+mn-ea"/>
                <a:cs typeface="+mn-cs"/>
              </a:rPr>
              <a:t>the test administrator or 1</a:t>
            </a:r>
            <a:r>
              <a:rPr lang="en-US" b="1" u="sng" baseline="30000" dirty="0" smtClean="0">
                <a:solidFill>
                  <a:schemeClr val="tx1"/>
                </a:solidFill>
                <a:ea typeface="+mn-ea"/>
                <a:cs typeface="+mn-cs"/>
              </a:rPr>
              <a:t>st</a:t>
            </a:r>
            <a:r>
              <a:rPr lang="en-US" b="1" u="sng" dirty="0" smtClean="0">
                <a:solidFill>
                  <a:schemeClr val="tx1"/>
                </a:solidFill>
                <a:ea typeface="+mn-ea"/>
                <a:cs typeface="+mn-cs"/>
              </a:rPr>
              <a:t> proctor of the day</a:t>
            </a:r>
            <a:r>
              <a:rPr lang="en-US" b="1" dirty="0" smtClean="0">
                <a:solidFill>
                  <a:schemeClr val="tx1"/>
                </a:solidFill>
                <a:ea typeface="+mn-ea"/>
                <a:cs typeface="+mn-cs"/>
              </a:rPr>
              <a:t> will be written on the board.</a:t>
            </a:r>
          </a:p>
          <a:p>
            <a:pPr marL="342900" indent="-342900" fontAlgn="auto">
              <a:spcAft>
                <a:spcPts val="1200"/>
              </a:spcAft>
              <a:buFont typeface="Arial" pitchFamily="34" charset="0"/>
              <a:buChar char="•"/>
              <a:defRPr/>
            </a:pPr>
            <a:r>
              <a:rPr lang="en-US" b="1" dirty="0" smtClean="0">
                <a:solidFill>
                  <a:schemeClr val="tx1"/>
                </a:solidFill>
                <a:ea typeface="+mn-ea"/>
                <a:cs typeface="+mn-cs"/>
              </a:rPr>
              <a:t>Dictionaries and calculators will be present for use when the testing session allows them.  Available dictionaries should be placed where they can be easily accessed/returned.</a:t>
            </a:r>
          </a:p>
          <a:p>
            <a:pPr marL="342900" indent="-342900" fontAlgn="auto">
              <a:spcAft>
                <a:spcPts val="1200"/>
              </a:spcAft>
              <a:buFont typeface="Arial" pitchFamily="34" charset="0"/>
              <a:buChar char="•"/>
              <a:defRPr/>
            </a:pPr>
            <a:r>
              <a:rPr lang="en-US" b="1" dirty="0" smtClean="0">
                <a:solidFill>
                  <a:schemeClr val="tx1"/>
                </a:solidFill>
                <a:ea typeface="+mn-ea"/>
                <a:cs typeface="+mn-cs"/>
              </a:rPr>
              <a:t>Room proctors are asked to be mindful of temperature, ventilation, and noise….act accordingly or contact the main office with any concerns.</a:t>
            </a:r>
          </a:p>
          <a:p>
            <a:pPr marL="342900" indent="-342900" fontAlgn="auto">
              <a:spcAft>
                <a:spcPts val="1200"/>
              </a:spcAft>
              <a:buFont typeface="Arial" pitchFamily="34" charset="0"/>
              <a:buChar char="•"/>
              <a:defRPr/>
            </a:pPr>
            <a:r>
              <a:rPr lang="en-US" b="1" dirty="0" smtClean="0">
                <a:solidFill>
                  <a:schemeClr val="tx1"/>
                </a:solidFill>
                <a:ea typeface="+mn-ea"/>
                <a:cs typeface="+mn-cs"/>
              </a:rPr>
              <a:t>All student belongings (i.e., book-bags, electronics) should be placed against a wall </a:t>
            </a:r>
            <a:r>
              <a:rPr lang="en-US" b="1" u="sng" dirty="0" smtClean="0">
                <a:solidFill>
                  <a:schemeClr val="tx1"/>
                </a:solidFill>
                <a:ea typeface="+mn-ea"/>
                <a:cs typeface="+mn-cs"/>
              </a:rPr>
              <a:t>prior</a:t>
            </a:r>
            <a:r>
              <a:rPr lang="en-US" b="1" dirty="0" smtClean="0">
                <a:solidFill>
                  <a:schemeClr val="tx1"/>
                </a:solidFill>
                <a:ea typeface="+mn-ea"/>
                <a:cs typeface="+mn-cs"/>
              </a:rPr>
              <a:t> to the distribution of test and answer booklets.  Desks should be clear of all items, except for pencils, calculators (when allowed), and any bottled water.</a:t>
            </a:r>
          </a:p>
          <a:p>
            <a:pPr marL="342900" indent="-342900" fontAlgn="auto">
              <a:spcAft>
                <a:spcPts val="1200"/>
              </a:spcAft>
              <a:buFont typeface="Arial" pitchFamily="34" charset="0"/>
              <a:buChar char="•"/>
              <a:defRPr/>
            </a:pPr>
            <a:r>
              <a:rPr lang="en-US" b="1" dirty="0" smtClean="0">
                <a:solidFill>
                  <a:schemeClr val="tx1"/>
                </a:solidFill>
                <a:ea typeface="+mn-ea"/>
                <a:cs typeface="+mn-cs"/>
              </a:rPr>
              <a:t>Reading books brought by a student for the purpose of passing time once he/she has returned his/her testing materials should be placed on the teacher desk.  </a:t>
            </a:r>
          </a:p>
          <a:p>
            <a:pPr marL="342900" indent="-342900" fontAlgn="auto">
              <a:spcAft>
                <a:spcPts val="1800"/>
              </a:spcAft>
              <a:buFont typeface="Arial" pitchFamily="34" charset="0"/>
              <a:buChar char="•"/>
              <a:defRPr/>
            </a:pPr>
            <a:endParaRPr lang="en-US" b="1" dirty="0" smtClean="0">
              <a:solidFill>
                <a:schemeClr val="tx1"/>
              </a:solidFill>
              <a:ea typeface="+mn-ea"/>
              <a:cs typeface="+mn-cs"/>
            </a:endParaRPr>
          </a:p>
          <a:p>
            <a:pPr marL="342900" indent="-342900" fontAlgn="auto">
              <a:buFont typeface="Arial" pitchFamily="34" charset="0"/>
              <a:buChar char="•"/>
              <a:defRPr/>
            </a:pPr>
            <a:endParaRPr lang="en-US" b="1" dirty="0">
              <a:solidFill>
                <a:schemeClr val="tx1"/>
              </a:solidFill>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ctrTitle"/>
          </p:nvPr>
        </p:nvSpPr>
        <p:spPr>
          <a:xfrm>
            <a:off x="457200" y="228600"/>
            <a:ext cx="7116763" cy="1219200"/>
          </a:xfrm>
        </p:spPr>
        <p:txBody>
          <a:bodyPr/>
          <a:lstStyle/>
          <a:p>
            <a:r>
              <a:rPr lang="en-US" sz="3600" b="1" dirty="0" smtClean="0">
                <a:solidFill>
                  <a:srgbClr val="FFFF00"/>
                </a:solidFill>
              </a:rPr>
              <a:t>Distribution of Materials   &amp; Getting Started</a:t>
            </a:r>
          </a:p>
        </p:txBody>
      </p:sp>
      <p:sp>
        <p:nvSpPr>
          <p:cNvPr id="5" name="Subtitle 4"/>
          <p:cNvSpPr>
            <a:spLocks noGrp="1"/>
          </p:cNvSpPr>
          <p:nvPr>
            <p:ph type="subTitle" idx="1"/>
          </p:nvPr>
        </p:nvSpPr>
        <p:spPr>
          <a:xfrm>
            <a:off x="228600" y="1524000"/>
            <a:ext cx="7924800" cy="5334000"/>
          </a:xfrm>
        </p:spPr>
        <p:txBody>
          <a:bodyPr>
            <a:normAutofit lnSpcReduction="10000"/>
          </a:bodyPr>
          <a:lstStyle/>
          <a:p>
            <a:pPr marL="342900" indent="-342900">
              <a:lnSpc>
                <a:spcPct val="80000"/>
              </a:lnSpc>
              <a:spcAft>
                <a:spcPts val="800"/>
              </a:spcAft>
              <a:buFont typeface="Arial" charset="0"/>
              <a:buChar char="•"/>
            </a:pPr>
            <a:r>
              <a:rPr lang="en-US" sz="1900" b="1" dirty="0" smtClean="0">
                <a:solidFill>
                  <a:schemeClr val="tx1"/>
                </a:solidFill>
              </a:rPr>
              <a:t>All rooms will receive instructions via the TV’s.</a:t>
            </a:r>
          </a:p>
          <a:p>
            <a:pPr marL="342900" indent="-342900">
              <a:lnSpc>
                <a:spcPct val="80000"/>
              </a:lnSpc>
              <a:spcAft>
                <a:spcPts val="800"/>
              </a:spcAft>
              <a:buFont typeface="Arial" charset="0"/>
              <a:buChar char="•"/>
            </a:pPr>
            <a:r>
              <a:rPr lang="en-US" sz="1900" b="1" dirty="0">
                <a:solidFill>
                  <a:schemeClr val="tx1"/>
                </a:solidFill>
              </a:rPr>
              <a:t>Q</a:t>
            </a:r>
            <a:r>
              <a:rPr lang="en-US" sz="1900" b="1" dirty="0" smtClean="0">
                <a:solidFill>
                  <a:schemeClr val="tx1"/>
                </a:solidFill>
              </a:rPr>
              <a:t>uestionnaires, test booklets, answer booklets, and reference/formula sheets should </a:t>
            </a:r>
            <a:r>
              <a:rPr lang="en-US" sz="1900" b="1" u="sng" dirty="0" smtClean="0">
                <a:solidFill>
                  <a:schemeClr val="tx1"/>
                </a:solidFill>
              </a:rPr>
              <a:t>not</a:t>
            </a:r>
            <a:r>
              <a:rPr lang="en-US" sz="1900" b="1" dirty="0" smtClean="0">
                <a:solidFill>
                  <a:schemeClr val="tx1"/>
                </a:solidFill>
              </a:rPr>
              <a:t> be distributed until instructions to do so are given.</a:t>
            </a:r>
          </a:p>
          <a:p>
            <a:pPr marL="342900" indent="-342900">
              <a:lnSpc>
                <a:spcPct val="80000"/>
              </a:lnSpc>
              <a:spcAft>
                <a:spcPts val="800"/>
              </a:spcAft>
              <a:buFont typeface="Arial" charset="0"/>
              <a:buChar char="•"/>
            </a:pPr>
            <a:r>
              <a:rPr lang="en-US" sz="1900" b="1" u="sng" dirty="0" smtClean="0">
                <a:solidFill>
                  <a:schemeClr val="tx1"/>
                </a:solidFill>
              </a:rPr>
              <a:t>Prior</a:t>
            </a:r>
            <a:r>
              <a:rPr lang="en-US" sz="1900" b="1" dirty="0" smtClean="0">
                <a:solidFill>
                  <a:schemeClr val="tx1"/>
                </a:solidFill>
              </a:rPr>
              <a:t> to the delivery of formal instructions via the TV’S, the following things can be done:</a:t>
            </a:r>
          </a:p>
          <a:p>
            <a:pPr marL="1143000" indent="-336550">
              <a:lnSpc>
                <a:spcPct val="80000"/>
              </a:lnSpc>
              <a:spcAft>
                <a:spcPts val="800"/>
              </a:spcAft>
              <a:buFont typeface="Wingdings" charset="2"/>
              <a:buChar char="Ø"/>
            </a:pPr>
            <a:r>
              <a:rPr lang="en-US" sz="1900" b="1" dirty="0">
                <a:solidFill>
                  <a:schemeClr val="tx1"/>
                </a:solidFill>
              </a:rPr>
              <a:t>a</a:t>
            </a:r>
            <a:r>
              <a:rPr lang="en-US" sz="1900" b="1" dirty="0" smtClean="0">
                <a:solidFill>
                  <a:schemeClr val="tx1"/>
                </a:solidFill>
              </a:rPr>
              <a:t>ttendance </a:t>
            </a:r>
            <a:r>
              <a:rPr lang="en-US" sz="1900" b="1" dirty="0">
                <a:solidFill>
                  <a:schemeClr val="tx1"/>
                </a:solidFill>
              </a:rPr>
              <a:t>should be taken/documented  </a:t>
            </a:r>
          </a:p>
          <a:p>
            <a:pPr marL="1143000" indent="-336550">
              <a:lnSpc>
                <a:spcPct val="80000"/>
              </a:lnSpc>
              <a:spcAft>
                <a:spcPts val="800"/>
              </a:spcAft>
              <a:buFont typeface="Wingdings" charset="2"/>
              <a:buChar char="Ø"/>
            </a:pPr>
            <a:r>
              <a:rPr lang="en-US" sz="1900" b="1" dirty="0" smtClean="0">
                <a:solidFill>
                  <a:schemeClr val="tx1"/>
                </a:solidFill>
              </a:rPr>
              <a:t>students should be seated alphabetically</a:t>
            </a:r>
          </a:p>
          <a:p>
            <a:pPr marL="1143000" indent="-336550">
              <a:lnSpc>
                <a:spcPct val="80000"/>
              </a:lnSpc>
              <a:spcAft>
                <a:spcPts val="800"/>
              </a:spcAft>
              <a:buFont typeface="Wingdings" charset="2"/>
              <a:buChar char="Ø"/>
            </a:pPr>
            <a:r>
              <a:rPr lang="en-US" sz="1900" b="1" dirty="0" smtClean="0">
                <a:solidFill>
                  <a:schemeClr val="tx1"/>
                </a:solidFill>
              </a:rPr>
              <a:t>pencils and calculators should be distributed</a:t>
            </a:r>
          </a:p>
          <a:p>
            <a:pPr marL="1143000" indent="-336550">
              <a:lnSpc>
                <a:spcPct val="80000"/>
              </a:lnSpc>
              <a:spcAft>
                <a:spcPts val="800"/>
              </a:spcAft>
              <a:buFont typeface="Wingdings" charset="2"/>
              <a:buChar char="Ø"/>
            </a:pPr>
            <a:r>
              <a:rPr lang="en-US" sz="1900" b="1" dirty="0" smtClean="0">
                <a:solidFill>
                  <a:schemeClr val="tx1"/>
                </a:solidFill>
              </a:rPr>
              <a:t>reading books should be placed on the teacher desk; these books can be accessed once the students complete and return the exam</a:t>
            </a:r>
          </a:p>
          <a:p>
            <a:pPr marL="1143000" indent="-336550">
              <a:lnSpc>
                <a:spcPct val="80000"/>
              </a:lnSpc>
              <a:spcAft>
                <a:spcPts val="800"/>
              </a:spcAft>
              <a:buFont typeface="Wingdings" charset="2"/>
              <a:buChar char="Ø"/>
            </a:pPr>
            <a:r>
              <a:rPr lang="en-US" sz="1900" b="1" dirty="0" smtClean="0">
                <a:solidFill>
                  <a:schemeClr val="tx1"/>
                </a:solidFill>
              </a:rPr>
              <a:t>all other personal belongings (i.e., book-bags,     electronics) should be placed against a wall</a:t>
            </a:r>
          </a:p>
          <a:p>
            <a:pPr marL="342900" indent="-342900">
              <a:lnSpc>
                <a:spcPct val="80000"/>
              </a:lnSpc>
              <a:spcAft>
                <a:spcPts val="800"/>
              </a:spcAft>
              <a:buFont typeface="Arial" charset="0"/>
              <a:buChar char="•"/>
            </a:pPr>
            <a:r>
              <a:rPr lang="en-US" sz="1900" b="1" dirty="0" smtClean="0">
                <a:solidFill>
                  <a:schemeClr val="tx1"/>
                </a:solidFill>
              </a:rPr>
              <a:t>Ensuing instructions from the TV will dictate distribution of testing materials, the documentation of such, and the actual starting time for students. </a:t>
            </a:r>
          </a:p>
          <a:p>
            <a:pPr marL="342900" indent="-342900">
              <a:lnSpc>
                <a:spcPct val="80000"/>
              </a:lnSpc>
              <a:buFont typeface="Arial" charset="0"/>
              <a:buChar char="•"/>
            </a:pPr>
            <a:endParaRPr lang="en-US" sz="1900" b="1" dirty="0">
              <a:solidFill>
                <a:srgbClr val="203A4E"/>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381000" y="228600"/>
            <a:ext cx="7116763" cy="838200"/>
          </a:xfrm>
        </p:spPr>
        <p:txBody>
          <a:bodyPr/>
          <a:lstStyle/>
          <a:p>
            <a:r>
              <a:rPr lang="en-US" sz="3600" b="1" dirty="0" smtClean="0">
                <a:solidFill>
                  <a:srgbClr val="FFFF00"/>
                </a:solidFill>
              </a:rPr>
              <a:t>During the Test</a:t>
            </a:r>
          </a:p>
        </p:txBody>
      </p:sp>
      <p:sp>
        <p:nvSpPr>
          <p:cNvPr id="3" name="Content Placeholder 2"/>
          <p:cNvSpPr>
            <a:spLocks noGrp="1"/>
          </p:cNvSpPr>
          <p:nvPr>
            <p:ph type="subTitle" idx="1"/>
          </p:nvPr>
        </p:nvSpPr>
        <p:spPr>
          <a:xfrm>
            <a:off x="304800" y="1219200"/>
            <a:ext cx="7821613" cy="5486400"/>
          </a:xfrm>
        </p:spPr>
        <p:txBody>
          <a:bodyPr>
            <a:normAutofit lnSpcReduction="10000"/>
          </a:bodyPr>
          <a:lstStyle/>
          <a:p>
            <a:pPr marL="346075" indent="-346075">
              <a:lnSpc>
                <a:spcPct val="80000"/>
              </a:lnSpc>
              <a:spcBef>
                <a:spcPct val="0"/>
              </a:spcBef>
              <a:spcAft>
                <a:spcPts val="1200"/>
              </a:spcAft>
              <a:buFont typeface="Arial" charset="0"/>
              <a:buChar char="•"/>
            </a:pPr>
            <a:r>
              <a:rPr lang="en-US" sz="1700" b="1" dirty="0">
                <a:solidFill>
                  <a:schemeClr val="tx1"/>
                </a:solidFill>
              </a:rPr>
              <a:t>The room should </a:t>
            </a:r>
            <a:r>
              <a:rPr lang="en-US" sz="1700" b="1" u="sng" dirty="0">
                <a:solidFill>
                  <a:schemeClr val="tx1"/>
                </a:solidFill>
              </a:rPr>
              <a:t>never</a:t>
            </a:r>
            <a:r>
              <a:rPr lang="en-US" sz="1700" b="1" dirty="0">
                <a:solidFill>
                  <a:schemeClr val="tx1"/>
                </a:solidFill>
              </a:rPr>
              <a:t> be left </a:t>
            </a:r>
            <a:r>
              <a:rPr lang="en-US" sz="1700" b="1" dirty="0" smtClean="0">
                <a:solidFill>
                  <a:schemeClr val="tx1"/>
                </a:solidFill>
              </a:rPr>
              <a:t>unattended.</a:t>
            </a:r>
          </a:p>
          <a:p>
            <a:pPr marL="346075" indent="-346075">
              <a:lnSpc>
                <a:spcPct val="80000"/>
              </a:lnSpc>
              <a:spcBef>
                <a:spcPct val="0"/>
              </a:spcBef>
              <a:spcAft>
                <a:spcPts val="1200"/>
              </a:spcAft>
              <a:buFont typeface="Arial" charset="0"/>
              <a:buChar char="•"/>
            </a:pPr>
            <a:r>
              <a:rPr lang="en-US" sz="1700" b="1" dirty="0">
                <a:solidFill>
                  <a:schemeClr val="tx1"/>
                </a:solidFill>
              </a:rPr>
              <a:t>The administration will make </a:t>
            </a:r>
            <a:r>
              <a:rPr lang="en-US" sz="1700" b="1" dirty="0" smtClean="0">
                <a:solidFill>
                  <a:schemeClr val="tx1"/>
                </a:solidFill>
              </a:rPr>
              <a:t>testing decisions about </a:t>
            </a:r>
            <a:r>
              <a:rPr lang="en-US" sz="1700" b="1" dirty="0">
                <a:solidFill>
                  <a:schemeClr val="tx1"/>
                </a:solidFill>
              </a:rPr>
              <a:t>students who arrive late to </a:t>
            </a:r>
            <a:r>
              <a:rPr lang="en-US" sz="1700" b="1" dirty="0" smtClean="0">
                <a:solidFill>
                  <a:schemeClr val="tx1"/>
                </a:solidFill>
              </a:rPr>
              <a:t>school. </a:t>
            </a:r>
          </a:p>
          <a:p>
            <a:pPr marL="346075" indent="-346075">
              <a:lnSpc>
                <a:spcPct val="80000"/>
              </a:lnSpc>
              <a:spcBef>
                <a:spcPct val="0"/>
              </a:spcBef>
              <a:spcAft>
                <a:spcPts val="1200"/>
              </a:spcAft>
              <a:buFont typeface="Arial" charset="0"/>
              <a:buChar char="•"/>
            </a:pPr>
            <a:r>
              <a:rPr lang="en-US" sz="1700" b="1" dirty="0" smtClean="0">
                <a:solidFill>
                  <a:schemeClr val="tx1"/>
                </a:solidFill>
              </a:rPr>
              <a:t>At all times, </a:t>
            </a:r>
            <a:r>
              <a:rPr lang="en-US" sz="1700" b="1" dirty="0">
                <a:solidFill>
                  <a:schemeClr val="tx1"/>
                </a:solidFill>
              </a:rPr>
              <a:t>r</a:t>
            </a:r>
            <a:r>
              <a:rPr lang="en-US" sz="1700" b="1" dirty="0" smtClean="0">
                <a:solidFill>
                  <a:schemeClr val="tx1"/>
                </a:solidFill>
              </a:rPr>
              <a:t>oom proctors are expected to actively and closely monitor what is happening, moving about the room approximately every 10 minutes to ensure that students are working in the correct section and complying with all other expectations.</a:t>
            </a:r>
          </a:p>
          <a:p>
            <a:pPr marL="346075" indent="-346075">
              <a:lnSpc>
                <a:spcPct val="80000"/>
              </a:lnSpc>
              <a:spcBef>
                <a:spcPct val="0"/>
              </a:spcBef>
              <a:spcAft>
                <a:spcPts val="1200"/>
              </a:spcAft>
              <a:buFont typeface="Arial" charset="0"/>
              <a:buChar char="•"/>
            </a:pPr>
            <a:r>
              <a:rPr lang="en-US" sz="1700" b="1" dirty="0" smtClean="0">
                <a:solidFill>
                  <a:schemeClr val="tx1"/>
                </a:solidFill>
              </a:rPr>
              <a:t>The Main </a:t>
            </a:r>
            <a:r>
              <a:rPr lang="en-US" sz="1700" b="1" dirty="0">
                <a:solidFill>
                  <a:schemeClr val="tx1"/>
                </a:solidFill>
              </a:rPr>
              <a:t>O</a:t>
            </a:r>
            <a:r>
              <a:rPr lang="en-US" sz="1700" b="1" dirty="0" smtClean="0">
                <a:solidFill>
                  <a:schemeClr val="tx1"/>
                </a:solidFill>
              </a:rPr>
              <a:t>ffice can be reached by calling x8005.</a:t>
            </a:r>
          </a:p>
          <a:p>
            <a:pPr marL="346075" indent="-346075">
              <a:lnSpc>
                <a:spcPct val="80000"/>
              </a:lnSpc>
              <a:spcBef>
                <a:spcPct val="0"/>
              </a:spcBef>
              <a:spcAft>
                <a:spcPts val="1200"/>
              </a:spcAft>
              <a:buFont typeface="Arial" charset="0"/>
              <a:buChar char="•"/>
            </a:pPr>
            <a:r>
              <a:rPr lang="en-US" sz="1700" b="1" dirty="0">
                <a:solidFill>
                  <a:schemeClr val="tx1"/>
                </a:solidFill>
              </a:rPr>
              <a:t>An administrator should be contacted immediately if an indiscretion </a:t>
            </a:r>
            <a:r>
              <a:rPr lang="en-US" sz="1700" b="1" dirty="0" smtClean="0">
                <a:solidFill>
                  <a:schemeClr val="tx1"/>
                </a:solidFill>
              </a:rPr>
              <a:t>of any kind is </a:t>
            </a:r>
            <a:r>
              <a:rPr lang="en-US" sz="1700" b="1" dirty="0">
                <a:solidFill>
                  <a:schemeClr val="tx1"/>
                </a:solidFill>
              </a:rPr>
              <a:t>suspected.   </a:t>
            </a:r>
            <a:endParaRPr lang="en-US" sz="1700" b="1" dirty="0" smtClean="0">
              <a:solidFill>
                <a:schemeClr val="tx1"/>
              </a:solidFill>
            </a:endParaRPr>
          </a:p>
          <a:p>
            <a:pPr marL="346075" indent="-346075">
              <a:lnSpc>
                <a:spcPct val="80000"/>
              </a:lnSpc>
              <a:spcBef>
                <a:spcPct val="0"/>
              </a:spcBef>
              <a:spcAft>
                <a:spcPts val="1200"/>
              </a:spcAft>
              <a:buFont typeface="Arial" charset="0"/>
              <a:buChar char="•"/>
            </a:pPr>
            <a:r>
              <a:rPr lang="en-US" sz="1700" b="1" dirty="0" smtClean="0">
                <a:solidFill>
                  <a:schemeClr val="tx1"/>
                </a:solidFill>
              </a:rPr>
              <a:t>Students who need to use the restroom may do so one at a time.</a:t>
            </a:r>
          </a:p>
          <a:p>
            <a:pPr marL="346075" indent="-346075">
              <a:lnSpc>
                <a:spcPct val="80000"/>
              </a:lnSpc>
              <a:spcBef>
                <a:spcPct val="0"/>
              </a:spcBef>
              <a:spcAft>
                <a:spcPts val="1200"/>
              </a:spcAft>
              <a:buFont typeface="Arial" charset="0"/>
              <a:buChar char="•"/>
            </a:pPr>
            <a:r>
              <a:rPr lang="en-US" sz="1700" b="1" dirty="0" smtClean="0">
                <a:solidFill>
                  <a:schemeClr val="tx1"/>
                </a:solidFill>
              </a:rPr>
              <a:t>Students may bring/consume bottled water or use the water fountain one at a time. </a:t>
            </a:r>
          </a:p>
          <a:p>
            <a:pPr marL="346075" indent="-346075">
              <a:lnSpc>
                <a:spcPct val="80000"/>
              </a:lnSpc>
              <a:spcBef>
                <a:spcPct val="0"/>
              </a:spcBef>
              <a:spcAft>
                <a:spcPts val="1200"/>
              </a:spcAft>
              <a:buFont typeface="Arial" charset="0"/>
              <a:buChar char="•"/>
            </a:pPr>
            <a:r>
              <a:rPr lang="en-US" sz="1700" b="1" dirty="0" smtClean="0">
                <a:solidFill>
                  <a:schemeClr val="tx1"/>
                </a:solidFill>
              </a:rPr>
              <a:t>Students who finish the test early </a:t>
            </a:r>
            <a:r>
              <a:rPr lang="en-US" sz="1700" b="1" dirty="0">
                <a:solidFill>
                  <a:schemeClr val="tx1"/>
                </a:solidFill>
              </a:rPr>
              <a:t>may </a:t>
            </a:r>
            <a:r>
              <a:rPr lang="en-US" sz="1700" b="1" u="sng" dirty="0">
                <a:solidFill>
                  <a:schemeClr val="tx1"/>
                </a:solidFill>
              </a:rPr>
              <a:t>not</a:t>
            </a:r>
            <a:r>
              <a:rPr lang="en-US" sz="1700" b="1" dirty="0">
                <a:solidFill>
                  <a:schemeClr val="tx1"/>
                </a:solidFill>
              </a:rPr>
              <a:t> review an upcoming session, return to a completed session, </a:t>
            </a:r>
            <a:r>
              <a:rPr lang="en-US" sz="1700" b="1" dirty="0" smtClean="0">
                <a:solidFill>
                  <a:schemeClr val="tx1"/>
                </a:solidFill>
              </a:rPr>
              <a:t>or </a:t>
            </a:r>
            <a:r>
              <a:rPr lang="en-US" sz="1700" b="1" dirty="0">
                <a:solidFill>
                  <a:schemeClr val="tx1"/>
                </a:solidFill>
              </a:rPr>
              <a:t>use electronic equipment of any kind</a:t>
            </a:r>
            <a:r>
              <a:rPr lang="en-US" sz="1700" b="1" dirty="0" smtClean="0">
                <a:solidFill>
                  <a:schemeClr val="tx1"/>
                </a:solidFill>
              </a:rPr>
              <a:t>.  They may review work from the current testing session, read a book (see below), or sit quietly.  </a:t>
            </a:r>
          </a:p>
          <a:p>
            <a:pPr marL="346075" indent="-346075">
              <a:lnSpc>
                <a:spcPct val="80000"/>
              </a:lnSpc>
              <a:spcBef>
                <a:spcPct val="0"/>
              </a:spcBef>
              <a:spcAft>
                <a:spcPts val="1200"/>
              </a:spcAft>
              <a:buFont typeface="Arial" charset="0"/>
              <a:buChar char="•"/>
            </a:pPr>
            <a:r>
              <a:rPr lang="en-US" sz="1700" b="1" dirty="0" smtClean="0">
                <a:solidFill>
                  <a:schemeClr val="tx1"/>
                </a:solidFill>
              </a:rPr>
              <a:t>Students who finish early may </a:t>
            </a:r>
            <a:r>
              <a:rPr lang="en-US" sz="1700" b="1" u="sng" dirty="0" smtClean="0">
                <a:solidFill>
                  <a:schemeClr val="tx1"/>
                </a:solidFill>
              </a:rPr>
              <a:t>exchange</a:t>
            </a:r>
            <a:r>
              <a:rPr lang="en-US" sz="1700" b="1" dirty="0" smtClean="0">
                <a:solidFill>
                  <a:schemeClr val="tx1"/>
                </a:solidFill>
              </a:rPr>
              <a:t> their testing materials for the book that they placed on the teacher desk prior to the start of the testing session.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457200" y="304800"/>
            <a:ext cx="7116763" cy="1214438"/>
          </a:xfrm>
        </p:spPr>
        <p:txBody>
          <a:bodyPr/>
          <a:lstStyle/>
          <a:p>
            <a:r>
              <a:rPr lang="en-US" sz="3600" b="1" dirty="0" smtClean="0">
                <a:solidFill>
                  <a:srgbClr val="FFFF00"/>
                </a:solidFill>
              </a:rPr>
              <a:t>Collection of Materials &amp; Moving to the Library</a:t>
            </a:r>
          </a:p>
        </p:txBody>
      </p:sp>
      <p:sp>
        <p:nvSpPr>
          <p:cNvPr id="4" name="Subtitle 3"/>
          <p:cNvSpPr>
            <a:spLocks noGrp="1"/>
          </p:cNvSpPr>
          <p:nvPr>
            <p:ph type="subTitle" idx="1"/>
          </p:nvPr>
        </p:nvSpPr>
        <p:spPr>
          <a:xfrm>
            <a:off x="228600" y="1752600"/>
            <a:ext cx="8077200" cy="4953000"/>
          </a:xfrm>
        </p:spPr>
        <p:txBody>
          <a:bodyPr/>
          <a:lstStyle/>
          <a:p>
            <a:pPr marL="342900" indent="-342900">
              <a:lnSpc>
                <a:spcPct val="80000"/>
              </a:lnSpc>
              <a:spcAft>
                <a:spcPts val="1200"/>
              </a:spcAft>
              <a:buFont typeface="Arial" charset="0"/>
              <a:buChar char="•"/>
            </a:pPr>
            <a:r>
              <a:rPr lang="en-US" sz="1900" b="1" dirty="0" smtClean="0">
                <a:solidFill>
                  <a:schemeClr val="tx1"/>
                </a:solidFill>
              </a:rPr>
              <a:t>Instructions for collecting/organizing testing materials and related items will occur via the TV’s.  Likewise, protocols will be provided via the TV’s for students who need more time and will move to the library. </a:t>
            </a:r>
          </a:p>
          <a:p>
            <a:pPr marL="342900" indent="-342900">
              <a:lnSpc>
                <a:spcPct val="80000"/>
              </a:lnSpc>
              <a:spcAft>
                <a:spcPts val="1200"/>
              </a:spcAft>
              <a:buFont typeface="Arial" charset="0"/>
              <a:buChar char="•"/>
            </a:pPr>
            <a:r>
              <a:rPr lang="en-US" sz="1900" b="1" dirty="0" smtClean="0">
                <a:solidFill>
                  <a:schemeClr val="tx1"/>
                </a:solidFill>
              </a:rPr>
              <a:t>Students </a:t>
            </a:r>
            <a:r>
              <a:rPr lang="en-US" sz="1900" b="1" dirty="0">
                <a:solidFill>
                  <a:schemeClr val="tx1"/>
                </a:solidFill>
              </a:rPr>
              <a:t>who finish early may </a:t>
            </a:r>
            <a:r>
              <a:rPr lang="en-US" sz="1900" b="1" u="sng" dirty="0">
                <a:solidFill>
                  <a:schemeClr val="tx1"/>
                </a:solidFill>
              </a:rPr>
              <a:t>exchange</a:t>
            </a:r>
            <a:r>
              <a:rPr lang="en-US" sz="1900" b="1" dirty="0">
                <a:solidFill>
                  <a:schemeClr val="tx1"/>
                </a:solidFill>
              </a:rPr>
              <a:t> their testing materials for the book that they placed on the teacher desk prior to the start of the testing session. </a:t>
            </a:r>
            <a:endParaRPr lang="en-US" sz="1900" b="1" dirty="0" smtClean="0">
              <a:solidFill>
                <a:schemeClr val="tx1"/>
              </a:solidFill>
            </a:endParaRPr>
          </a:p>
          <a:p>
            <a:pPr marL="342900" indent="-342900">
              <a:lnSpc>
                <a:spcPct val="80000"/>
              </a:lnSpc>
              <a:spcAft>
                <a:spcPts val="1200"/>
              </a:spcAft>
              <a:buFont typeface="Arial" charset="0"/>
              <a:buChar char="•"/>
            </a:pPr>
            <a:r>
              <a:rPr lang="en-US" sz="1900" b="1" dirty="0" smtClean="0">
                <a:solidFill>
                  <a:schemeClr val="tx1"/>
                </a:solidFill>
              </a:rPr>
              <a:t>Room </a:t>
            </a:r>
            <a:r>
              <a:rPr lang="en-US" sz="1900" b="1" dirty="0">
                <a:solidFill>
                  <a:schemeClr val="tx1"/>
                </a:solidFill>
              </a:rPr>
              <a:t>proctors must </a:t>
            </a:r>
            <a:r>
              <a:rPr lang="en-US" sz="1900" b="1" dirty="0" smtClean="0">
                <a:solidFill>
                  <a:schemeClr val="tx1"/>
                </a:solidFill>
              </a:rPr>
              <a:t>help track the testing materials by documenting who finished in the classroom and who needed extra time in the library.  </a:t>
            </a:r>
          </a:p>
          <a:p>
            <a:pPr marL="342900" indent="-342900">
              <a:lnSpc>
                <a:spcPct val="80000"/>
              </a:lnSpc>
              <a:spcAft>
                <a:spcPts val="1200"/>
              </a:spcAft>
              <a:buFont typeface="Arial" charset="0"/>
              <a:buChar char="•"/>
            </a:pPr>
            <a:r>
              <a:rPr lang="en-US" sz="1900" b="1" dirty="0" smtClean="0">
                <a:solidFill>
                  <a:schemeClr val="tx1"/>
                </a:solidFill>
              </a:rPr>
              <a:t>Counselors and administrators will assist in the transport of testing materials and students to the library.  Students may carry pencils/calculators.  They may </a:t>
            </a:r>
            <a:r>
              <a:rPr lang="en-US" sz="1900" b="1" u="sng" dirty="0" smtClean="0">
                <a:solidFill>
                  <a:schemeClr val="tx1"/>
                </a:solidFill>
              </a:rPr>
              <a:t>not</a:t>
            </a:r>
            <a:r>
              <a:rPr lang="en-US" sz="1900" b="1" dirty="0" smtClean="0">
                <a:solidFill>
                  <a:schemeClr val="tx1"/>
                </a:solidFill>
              </a:rPr>
              <a:t> transport their test or answer booklets.</a:t>
            </a:r>
          </a:p>
          <a:p>
            <a:pPr marL="342900" indent="-342900">
              <a:lnSpc>
                <a:spcPct val="80000"/>
              </a:lnSpc>
              <a:spcAft>
                <a:spcPts val="1200"/>
              </a:spcAft>
              <a:buFont typeface="Arial" charset="0"/>
              <a:buChar char="•"/>
            </a:pPr>
            <a:r>
              <a:rPr lang="en-US" sz="1900" b="1" dirty="0" smtClean="0">
                <a:solidFill>
                  <a:schemeClr val="tx1"/>
                </a:solidFill>
              </a:rPr>
              <a:t>The testing materials of those who finished in the classroom will be collected by someone before the bell to transition to the next period.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DESE-231-40626</_dlc_DocId>
    <_dlc_DocIdUrl xmlns="733efe1c-5bbe-4968-87dc-d400e65c879f">
      <Url>https://sharepoint.doemass.org/ese/webteam/cps/_layouts/DocIdRedir.aspx?ID=DESE-231-40626</Url>
      <Description>DESE-231-40626</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7F837B8F-645D-4CA4-BB1B-FFF6F55CECF8}">
  <ds:schemaRefs>
    <ds:schemaRef ds:uri="http://schemas.microsoft.com/sharepoint/events"/>
  </ds:schemaRefs>
</ds:datastoreItem>
</file>

<file path=customXml/itemProps2.xml><?xml version="1.0" encoding="utf-8"?>
<ds:datastoreItem xmlns:ds="http://schemas.openxmlformats.org/officeDocument/2006/customXml" ds:itemID="{02320E31-CA36-4DBB-A8C4-EAED8F555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40735B-3CC1-466E-BDFA-224606DFB9BD}">
  <ds:schemaRefs>
    <ds:schemaRef ds:uri="0a4e05da-b9bc-4326-ad73-01ef31b95567"/>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733efe1c-5bbe-4968-87dc-d400e65c879f"/>
    <ds:schemaRef ds:uri="http://purl.org/dc/dcmitype/"/>
    <ds:schemaRef ds:uri="http://purl.org/dc/terms/"/>
  </ds:schemaRefs>
</ds:datastoreItem>
</file>

<file path=customXml/itemProps4.xml><?xml version="1.0" encoding="utf-8"?>
<ds:datastoreItem xmlns:ds="http://schemas.openxmlformats.org/officeDocument/2006/customXml" ds:itemID="{6F893A33-4594-451F-B39A-407CB9A5B6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Thatch</Template>
  <TotalTime>1787</TotalTime>
  <Words>1135</Words>
  <Application>Microsoft Office PowerPoint</Application>
  <PresentationFormat>On-screen Show (4:3)</PresentationFormat>
  <Paragraphs>79</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Calibri</vt:lpstr>
      <vt:lpstr>Courier New</vt:lpstr>
      <vt:lpstr>Tahoma</vt:lpstr>
      <vt:lpstr>Verdana</vt:lpstr>
      <vt:lpstr>Wingdings</vt:lpstr>
      <vt:lpstr>Wingdings 2</vt:lpstr>
      <vt:lpstr>Winter</vt:lpstr>
      <vt:lpstr>MCAS Test Administration</vt:lpstr>
      <vt:lpstr>ELA Schedule</vt:lpstr>
      <vt:lpstr>Math &amp; Science Schedules</vt:lpstr>
      <vt:lpstr>Pre-Administration Requirements</vt:lpstr>
      <vt:lpstr>Picking Up  Testing Materials</vt:lpstr>
      <vt:lpstr>Set-Up of Testing Space </vt:lpstr>
      <vt:lpstr>Distribution of Materials   &amp; Getting Started</vt:lpstr>
      <vt:lpstr>During the Test</vt:lpstr>
      <vt:lpstr>Collection of Materials &amp; Moving to the Library</vt:lpstr>
      <vt:lpstr>Important Notes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2018 Test Administration Training Sharon High School</dc:title>
  <dc:creator>DESE</dc:creator>
  <cp:lastModifiedBy>Zou, Dong</cp:lastModifiedBy>
  <cp:revision>75</cp:revision>
  <cp:lastPrinted>2012-03-14T17:33:14Z</cp:lastPrinted>
  <dcterms:created xsi:type="dcterms:W3CDTF">2012-03-01T13:24:17Z</dcterms:created>
  <dcterms:modified xsi:type="dcterms:W3CDTF">2018-03-16T19:47:04Z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16 2018</vt:lpwstr>
  </property>
</Properties>
</file>