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5"/>
  </p:sldMasterIdLst>
  <p:notesMasterIdLst>
    <p:notesMasterId r:id="rId29"/>
  </p:notesMasterIdLst>
  <p:handoutMasterIdLst>
    <p:handoutMasterId r:id="rId30"/>
  </p:handoutMasterIdLst>
  <p:sldIdLst>
    <p:sldId id="273" r:id="rId6"/>
    <p:sldId id="267" r:id="rId7"/>
    <p:sldId id="268" r:id="rId8"/>
    <p:sldId id="259" r:id="rId9"/>
    <p:sldId id="260" r:id="rId10"/>
    <p:sldId id="261" r:id="rId11"/>
    <p:sldId id="263" r:id="rId12"/>
    <p:sldId id="264" r:id="rId13"/>
    <p:sldId id="265" r:id="rId14"/>
    <p:sldId id="281" r:id="rId15"/>
    <p:sldId id="276" r:id="rId16"/>
    <p:sldId id="277" r:id="rId17"/>
    <p:sldId id="278" r:id="rId18"/>
    <p:sldId id="279" r:id="rId19"/>
    <p:sldId id="280" r:id="rId20"/>
    <p:sldId id="282" r:id="rId21"/>
    <p:sldId id="283" r:id="rId22"/>
    <p:sldId id="284" r:id="rId23"/>
    <p:sldId id="285" r:id="rId24"/>
    <p:sldId id="286" r:id="rId25"/>
    <p:sldId id="287" r:id="rId26"/>
    <p:sldId id="269" r:id="rId27"/>
    <p:sldId id="270"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0000" autoAdjust="0"/>
  </p:normalViewPr>
  <p:slideViewPr>
    <p:cSldViewPr>
      <p:cViewPr>
        <p:scale>
          <a:sx n="80" d="100"/>
          <a:sy n="80" d="100"/>
        </p:scale>
        <p:origin x="-2526" y="-9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vl1pPr>
          </a:lstStyle>
          <a:p>
            <a:endParaRPr lang="en-US"/>
          </a:p>
        </p:txBody>
      </p:sp>
      <p:sp>
        <p:nvSpPr>
          <p:cNvPr id="7065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endParaRPr lang="en-US"/>
          </a:p>
        </p:txBody>
      </p:sp>
      <p:sp>
        <p:nvSpPr>
          <p:cNvPr id="7066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vl1pPr>
          </a:lstStyle>
          <a:p>
            <a:endParaRPr lang="en-US"/>
          </a:p>
        </p:txBody>
      </p:sp>
      <p:sp>
        <p:nvSpPr>
          <p:cNvPr id="7066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50E9EA8F-7549-43E4-9345-B2C4CA0DAD8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vl1pPr>
          </a:lstStyle>
          <a:p>
            <a:endParaRPr lang="en-US"/>
          </a:p>
        </p:txBody>
      </p:sp>
      <p:sp>
        <p:nvSpPr>
          <p:cNvPr id="51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vl1pPr>
          </a:lstStyle>
          <a:p>
            <a:endParaRPr lang="en-US"/>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B5E684F4-2D71-4228-901B-F7E7001C8A7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76D99275-176D-4653-94D1-F7815AAD4010}" type="slidenum">
              <a:rPr lang="en-US"/>
              <a:pPr/>
              <a:t>2</a:t>
            </a:fld>
            <a:endParaRPr lang="en-US"/>
          </a:p>
        </p:txBody>
      </p:sp>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p:txBody>
          <a:bodyPr lIns="93175" tIns="46588" rIns="93175" bIns="46588"/>
          <a:lstStyle/>
          <a:p>
            <a:pPr>
              <a:spcBef>
                <a:spcPct val="0"/>
              </a:spcBef>
            </a:pPr>
            <a:endParaRPr lang="en-US"/>
          </a:p>
        </p:txBody>
      </p:sp>
      <p:sp>
        <p:nvSpPr>
          <p:cNvPr id="26628" name="Footer Placeholder 3"/>
          <p:cNvSpPr txBox="1">
            <a:spLocks noGrp="1"/>
          </p:cNvSpPr>
          <p:nvPr/>
        </p:nvSpPr>
        <p:spPr bwMode="auto">
          <a:xfrm>
            <a:off x="0" y="8829675"/>
            <a:ext cx="3038475" cy="465138"/>
          </a:xfrm>
          <a:prstGeom prst="rect">
            <a:avLst/>
          </a:prstGeom>
          <a:noFill/>
          <a:ln w="9525">
            <a:noFill/>
            <a:miter lim="800000"/>
            <a:headEnd/>
            <a:tailEnd/>
          </a:ln>
        </p:spPr>
        <p:txBody>
          <a:bodyPr lIns="93175" tIns="46588" rIns="93175" bIns="46588" anchor="b"/>
          <a:lstStyle/>
          <a:p>
            <a:pPr defTabSz="922338" eaLnBrk="1" hangingPunct="1"/>
            <a:r>
              <a:rPr lang="en-US" sz="1200">
                <a:latin typeface="Calibri" pitchFamily="34" charset="0"/>
              </a:rPr>
              <a:t>Massachusetts Department of Elementary and Secondary Education</a:t>
            </a:r>
          </a:p>
        </p:txBody>
      </p:sp>
      <p:sp>
        <p:nvSpPr>
          <p:cNvPr id="26629" name="Slide Number Placeholder 4"/>
          <p:cNvSpPr txBox="1">
            <a:spLocks noGrp="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F71BA720-9CA7-4D24-B581-9C9DBFBEE792}" type="slidenum">
              <a:rPr lang="en-US" sz="1200">
                <a:latin typeface="Calibri" pitchFamily="34" charset="0"/>
              </a:rPr>
              <a:pPr algn="r" defTabSz="922338" eaLnBrk="1" hangingPunct="1"/>
              <a:t>2</a:t>
            </a:fld>
            <a:endParaRPr 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078E19-F571-4EBB-97CD-F78D7D9D7568}" type="slidenum">
              <a:rPr lang="en-US"/>
              <a:pPr/>
              <a:t>16</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a:t>Connected rooms- please do not open doors to chat or watch each others room. Call your ATA. </a:t>
            </a:r>
          </a:p>
          <a:p>
            <a:r>
              <a:rPr lang="en-US"/>
              <a:t>Thank you kindly!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02710-09FF-4DB9-B091-1D0B6E45CD5F}" type="slidenum">
              <a:rPr lang="en-US"/>
              <a:pPr/>
              <a:t>17</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EC787-8D9E-43B1-891A-0CD0DE183E60}" type="slidenum">
              <a:rPr lang="en-US"/>
              <a:pPr/>
              <a:t>20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b="1" u="sng"/>
              <a:t>TUESDAY ONLY WE WILL HOLD STUDENTS UNTIL 11:10 IN THE CAFETERIA. CLASSES WILL BEGIN AT 11:15. </a:t>
            </a:r>
          </a:p>
          <a:p>
            <a:r>
              <a:rPr lang="en-US" b="1" u="sng"/>
              <a:t>WED-THURS AT 10:55 WE WILL ALLOW STUDENTS IN THE CAFÉ TO GO TO LOCKERS AND GET TO CLASS</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635C0D2-5584-4CE3-8720-1A4E18A19FF5}" type="slidenum">
              <a:rPr lang="en-US"/>
              <a:pPr/>
              <a:t>22</a:t>
            </a:fld>
            <a:endParaRPr lang="en-US"/>
          </a:p>
        </p:txBody>
      </p:sp>
      <p:sp>
        <p:nvSpPr>
          <p:cNvPr id="30722"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B7F9B411-7F84-4791-9E66-3F70E27D39F0}" type="slidenum">
              <a:rPr lang="en-US" sz="1200">
                <a:latin typeface="Calibri" pitchFamily="34" charset="0"/>
              </a:rPr>
              <a:pPr algn="r" defTabSz="922338" eaLnBrk="1" hangingPunct="1"/>
              <a:t>22</a:t>
            </a:fld>
            <a:endParaRPr lang="en-US" sz="1200">
              <a:latin typeface="Calibri" pitchFamily="34" charset="0"/>
            </a:endParaRPr>
          </a:p>
        </p:txBody>
      </p:sp>
      <p:sp>
        <p:nvSpPr>
          <p:cNvPr id="30723" name="Rectangle 2"/>
          <p:cNvSpPr>
            <a:spLocks noGrp="1" noRot="1" noChangeAspect="1" noChangeArrowheads="1" noTextEdit="1"/>
          </p:cNvSpPr>
          <p:nvPr>
            <p:ph type="sldImg"/>
          </p:nvPr>
        </p:nvSpPr>
        <p:spPr>
          <a:xfrm>
            <a:off x="1182688" y="696913"/>
            <a:ext cx="4648200" cy="3486150"/>
          </a:xfrm>
          <a:ln/>
        </p:spPr>
      </p:sp>
      <p:sp>
        <p:nvSpPr>
          <p:cNvPr id="30724" name="Rectangle 3"/>
          <p:cNvSpPr>
            <a:spLocks noGrp="1" noChangeArrowheads="1"/>
          </p:cNvSpPr>
          <p:nvPr>
            <p:ph type="body" idx="1"/>
          </p:nvPr>
        </p:nvSpPr>
        <p:spPr/>
        <p:txBody>
          <a:bodyPr lIns="93175" tIns="46588" rIns="93175" bIns="46588"/>
          <a:lstStyle/>
          <a:p>
            <a:pPr>
              <a:spcBef>
                <a:spcPct val="0"/>
              </a:spcBef>
            </a:pPr>
            <a:endParaRPr lang="en-US">
              <a:solidFill>
                <a:schemeClr val="accent2"/>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C6E2E6D2-4B86-434B-8826-3CC6EBD6AD43}" type="slidenum">
              <a:rPr lang="en-US"/>
              <a:pPr/>
              <a:t>23</a:t>
            </a:fld>
            <a:endParaRPr lang="en-US"/>
          </a:p>
        </p:txBody>
      </p:sp>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p:txBody>
          <a:bodyPr lIns="93175" tIns="46588" rIns="93175" bIns="46588"/>
          <a:lstStyle/>
          <a:p>
            <a:pPr>
              <a:spcBef>
                <a:spcPct val="0"/>
              </a:spcBef>
            </a:pPr>
            <a:endParaRPr lang="en-US"/>
          </a:p>
        </p:txBody>
      </p:sp>
      <p:sp>
        <p:nvSpPr>
          <p:cNvPr id="32772" name="Footer Placeholder 3"/>
          <p:cNvSpPr txBox="1">
            <a:spLocks noGrp="1"/>
          </p:cNvSpPr>
          <p:nvPr/>
        </p:nvSpPr>
        <p:spPr bwMode="auto">
          <a:xfrm>
            <a:off x="0" y="8829675"/>
            <a:ext cx="3038475" cy="465138"/>
          </a:xfrm>
          <a:prstGeom prst="rect">
            <a:avLst/>
          </a:prstGeom>
          <a:noFill/>
          <a:ln w="9525">
            <a:noFill/>
            <a:miter lim="800000"/>
            <a:headEnd/>
            <a:tailEnd/>
          </a:ln>
        </p:spPr>
        <p:txBody>
          <a:bodyPr lIns="93175" tIns="46588" rIns="93175" bIns="46588" anchor="b"/>
          <a:lstStyle/>
          <a:p>
            <a:pPr defTabSz="922338" eaLnBrk="1" hangingPunct="1"/>
            <a:r>
              <a:rPr lang="en-US" sz="1200">
                <a:latin typeface="Calibri" pitchFamily="34" charset="0"/>
              </a:rPr>
              <a:t>Massachusetts Department of Elementary and Secondary Education</a:t>
            </a:r>
          </a:p>
        </p:txBody>
      </p:sp>
      <p:sp>
        <p:nvSpPr>
          <p:cNvPr id="32773" name="Slide Number Placeholder 4"/>
          <p:cNvSpPr txBox="1">
            <a:spLocks noGrp="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14A9A6C8-330D-4685-9677-570E14C45B94}" type="slidenum">
              <a:rPr lang="en-US" sz="1200">
                <a:latin typeface="Calibri" pitchFamily="34" charset="0"/>
              </a:rPr>
              <a:pPr algn="r" defTabSz="922338" eaLnBrk="1" hangingPunct="1"/>
              <a:t>23</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1372DA-DB3A-4F86-8C42-2716FD797E53}" type="slidenum">
              <a:rPr lang="en-US"/>
              <a:pPr/>
              <a:t>3</a:t>
            </a:fld>
            <a:endParaRPr lang="en-US"/>
          </a:p>
        </p:txBody>
      </p:sp>
      <p:sp>
        <p:nvSpPr>
          <p:cNvPr id="2867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C07D3C00-68B6-44FA-B947-9DDB9C95D10C}" type="slidenum">
              <a:rPr lang="en-US" sz="1200">
                <a:latin typeface="Calibri" pitchFamily="34" charset="0"/>
              </a:rPr>
              <a:pPr algn="r" defTabSz="922338" eaLnBrk="1" hangingPunct="1"/>
              <a:t>3</a:t>
            </a:fld>
            <a:endParaRPr lang="en-US" sz="1200">
              <a:latin typeface="Calibri" pitchFamily="34" charset="0"/>
            </a:endParaRPr>
          </a:p>
        </p:txBody>
      </p:sp>
      <p:sp>
        <p:nvSpPr>
          <p:cNvPr id="28675" name="Rectangle 2"/>
          <p:cNvSpPr>
            <a:spLocks noGrp="1" noRot="1" noChangeAspect="1" noChangeArrowheads="1" noTextEdit="1"/>
          </p:cNvSpPr>
          <p:nvPr>
            <p:ph type="sldImg"/>
          </p:nvPr>
        </p:nvSpPr>
        <p:spPr>
          <a:xfrm>
            <a:off x="1182688" y="696913"/>
            <a:ext cx="4648200" cy="3486150"/>
          </a:xfrm>
          <a:ln/>
        </p:spPr>
      </p:sp>
      <p:sp>
        <p:nvSpPr>
          <p:cNvPr id="28676" name="Rectangle 3"/>
          <p:cNvSpPr>
            <a:spLocks noGrp="1" noChangeArrowheads="1"/>
          </p:cNvSpPr>
          <p:nvPr>
            <p:ph type="body" idx="1"/>
          </p:nvPr>
        </p:nvSpPr>
        <p:spPr/>
        <p:txBody>
          <a:bodyPr lIns="93175" tIns="46588" rIns="93175" bIns="46588"/>
          <a:lstStyle/>
          <a:p>
            <a:pPr>
              <a:spcBef>
                <a:spcPct val="0"/>
              </a:spcBef>
            </a:pPr>
            <a:endParaRPr lang="en-US">
              <a:solidFill>
                <a:schemeClr val="accent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24E6DD1-39A7-4B21-8D29-A13ECE61E3EB}" type="slidenum">
              <a:rPr lang="en-US"/>
              <a:pPr/>
              <a:t>4</a:t>
            </a:fld>
            <a:endParaRPr lang="en-US"/>
          </a:p>
        </p:txBody>
      </p:sp>
      <p:sp>
        <p:nvSpPr>
          <p:cNvPr id="10242"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B9C6B1BA-93EC-4A67-967D-FB5450B79DF9}" type="slidenum">
              <a:rPr lang="en-US" sz="1200">
                <a:latin typeface="Calibri" pitchFamily="34" charset="0"/>
              </a:rPr>
              <a:pPr algn="r" defTabSz="922338" eaLnBrk="1" hangingPunct="1"/>
              <a:t>4</a:t>
            </a:fld>
            <a:endParaRPr lang="en-US" sz="1200">
              <a:latin typeface="Calibri"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p:txBody>
          <a:bodyPr lIns="93175" tIns="46588" rIns="93175" bIns="46588"/>
          <a:lstStyle/>
          <a:p>
            <a:pPr>
              <a:spcBef>
                <a:spcPct val="0"/>
              </a:spcBef>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FBCB5A54-F83E-4A0A-AD5B-8F61E0F7538D}" type="slidenum">
              <a:rPr lang="en-US"/>
              <a:pPr/>
              <a:t>5</a:t>
            </a:fld>
            <a:endParaRPr lang="en-US"/>
          </a:p>
        </p:txBody>
      </p:sp>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p:txBody>
          <a:bodyPr lIns="93175" tIns="46588" rIns="93175" bIns="46588"/>
          <a:lstStyle/>
          <a:p>
            <a:pPr>
              <a:spcBef>
                <a:spcPct val="0"/>
              </a:spcBef>
            </a:pPr>
            <a:endParaRPr lang="en-US"/>
          </a:p>
        </p:txBody>
      </p:sp>
      <p:sp>
        <p:nvSpPr>
          <p:cNvPr id="12292" name="Footer Placeholder 3"/>
          <p:cNvSpPr txBox="1">
            <a:spLocks noGrp="1"/>
          </p:cNvSpPr>
          <p:nvPr/>
        </p:nvSpPr>
        <p:spPr bwMode="auto">
          <a:xfrm>
            <a:off x="0" y="8829675"/>
            <a:ext cx="3038475" cy="465138"/>
          </a:xfrm>
          <a:prstGeom prst="rect">
            <a:avLst/>
          </a:prstGeom>
          <a:noFill/>
          <a:ln w="9525">
            <a:noFill/>
            <a:miter lim="800000"/>
            <a:headEnd/>
            <a:tailEnd/>
          </a:ln>
        </p:spPr>
        <p:txBody>
          <a:bodyPr lIns="93175" tIns="46588" rIns="93175" bIns="46588" anchor="b"/>
          <a:lstStyle/>
          <a:p>
            <a:pPr defTabSz="922338" eaLnBrk="1" hangingPunct="1"/>
            <a:r>
              <a:rPr lang="en-US" sz="1200">
                <a:latin typeface="Calibri" pitchFamily="34" charset="0"/>
              </a:rPr>
              <a:t>Massachusetts Department of Elementary and Secondary Education</a:t>
            </a:r>
          </a:p>
        </p:txBody>
      </p:sp>
      <p:sp>
        <p:nvSpPr>
          <p:cNvPr id="12293" name="Slide Number Placeholder 4"/>
          <p:cNvSpPr txBox="1">
            <a:spLocks noGrp="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2CBC0705-5D76-4D39-B829-7013E9E1EDD9}" type="slidenum">
              <a:rPr lang="en-US" sz="1200">
                <a:latin typeface="Calibri" pitchFamily="34" charset="0"/>
              </a:rPr>
              <a:pPr algn="r" defTabSz="922338" eaLnBrk="1" hangingPunct="1"/>
              <a:t>5</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96641564-6744-41C0-8D8A-2AA53829C401}" type="slidenum">
              <a:rPr lang="en-US"/>
              <a:pPr/>
              <a:t>6</a:t>
            </a:fld>
            <a:endParaRPr lang="en-US"/>
          </a:p>
        </p:txBody>
      </p:sp>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p:txBody>
          <a:bodyPr lIns="93175" tIns="46588" rIns="93175" bIns="46588"/>
          <a:lstStyle/>
          <a:p>
            <a:pPr>
              <a:spcBef>
                <a:spcPct val="0"/>
              </a:spcBef>
            </a:pPr>
            <a:endParaRPr lang="en-US"/>
          </a:p>
        </p:txBody>
      </p:sp>
      <p:sp>
        <p:nvSpPr>
          <p:cNvPr id="14340" name="Footer Placeholder 3"/>
          <p:cNvSpPr txBox="1">
            <a:spLocks noGrp="1"/>
          </p:cNvSpPr>
          <p:nvPr/>
        </p:nvSpPr>
        <p:spPr bwMode="auto">
          <a:xfrm>
            <a:off x="0" y="8829675"/>
            <a:ext cx="3038475" cy="465138"/>
          </a:xfrm>
          <a:prstGeom prst="rect">
            <a:avLst/>
          </a:prstGeom>
          <a:noFill/>
          <a:ln w="9525">
            <a:noFill/>
            <a:miter lim="800000"/>
            <a:headEnd/>
            <a:tailEnd/>
          </a:ln>
        </p:spPr>
        <p:txBody>
          <a:bodyPr lIns="93175" tIns="46588" rIns="93175" bIns="46588" anchor="b"/>
          <a:lstStyle/>
          <a:p>
            <a:pPr defTabSz="922338" eaLnBrk="1" hangingPunct="1"/>
            <a:r>
              <a:rPr lang="en-US" sz="1200">
                <a:latin typeface="Calibri" pitchFamily="34" charset="0"/>
              </a:rPr>
              <a:t>Massachusetts Department of Elementary and Secondary Education</a:t>
            </a:r>
          </a:p>
        </p:txBody>
      </p:sp>
      <p:sp>
        <p:nvSpPr>
          <p:cNvPr id="14341" name="Slide Number Placeholder 4"/>
          <p:cNvSpPr txBox="1">
            <a:spLocks noGrp="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C598CBFE-0B98-4566-A8C8-BE8441B238D6}" type="slidenum">
              <a:rPr lang="en-US" sz="1200">
                <a:latin typeface="Calibri" pitchFamily="34" charset="0"/>
              </a:rPr>
              <a:pPr algn="r" defTabSz="922338" eaLnBrk="1" hangingPunct="1"/>
              <a:t>6</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8D572F6-D604-48BE-8BD1-9A446502C922}" type="slidenum">
              <a:rPr lang="en-US"/>
              <a:pPr/>
              <a:t>7</a:t>
            </a:fld>
            <a:endParaRPr lang="en-US"/>
          </a:p>
        </p:txBody>
      </p:sp>
      <p:sp>
        <p:nvSpPr>
          <p:cNvPr id="1843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FBC4F174-2D72-44F2-BB84-96A0CEF7E771}" type="slidenum">
              <a:rPr lang="en-US" sz="1200">
                <a:latin typeface="Calibri" pitchFamily="34" charset="0"/>
              </a:rPr>
              <a:pPr algn="r" defTabSz="922338" eaLnBrk="1" hangingPunct="1"/>
              <a:t>7</a:t>
            </a:fld>
            <a:endParaRPr lang="en-US" sz="1200">
              <a:latin typeface="Calibri" pitchFamily="34" charset="0"/>
            </a:endParaRPr>
          </a:p>
        </p:txBody>
      </p:sp>
      <p:sp>
        <p:nvSpPr>
          <p:cNvPr id="18435" name="Rectangle 2"/>
          <p:cNvSpPr>
            <a:spLocks noGrp="1" noRot="1" noChangeAspect="1" noChangeArrowheads="1" noTextEdit="1"/>
          </p:cNvSpPr>
          <p:nvPr>
            <p:ph type="sldImg"/>
          </p:nvPr>
        </p:nvSpPr>
        <p:spPr>
          <a:xfrm>
            <a:off x="1182688" y="696913"/>
            <a:ext cx="4648200" cy="3486150"/>
          </a:xfrm>
          <a:ln/>
        </p:spPr>
      </p:sp>
      <p:sp>
        <p:nvSpPr>
          <p:cNvPr id="18436" name="Rectangle 3"/>
          <p:cNvSpPr>
            <a:spLocks noGrp="1" noChangeArrowheads="1"/>
          </p:cNvSpPr>
          <p:nvPr>
            <p:ph type="body" idx="1"/>
          </p:nvPr>
        </p:nvSpPr>
        <p:spPr/>
        <p:txBody>
          <a:bodyPr lIns="93175" tIns="46588" rIns="93175" bIns="46588"/>
          <a:lstStyle/>
          <a:p>
            <a:pPr>
              <a:spcBef>
                <a:spcPct val="0"/>
              </a:spcBef>
            </a:pPr>
            <a:endParaRPr lang="en-US">
              <a:solidFill>
                <a:schemeClr val="accent2"/>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63A1FD2-2423-4AC4-BEAF-2FFE7F11C22A}" type="slidenum">
              <a:rPr lang="en-US"/>
              <a:pPr/>
              <a:t>8</a:t>
            </a:fld>
            <a:endParaRPr lang="en-US"/>
          </a:p>
        </p:txBody>
      </p:sp>
      <p:sp>
        <p:nvSpPr>
          <p:cNvPr id="20482"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7F2F2009-C19E-4EF4-89EC-8AD376D6385E}" type="slidenum">
              <a:rPr lang="en-US" sz="1200">
                <a:latin typeface="Calibri" pitchFamily="34" charset="0"/>
              </a:rPr>
              <a:pPr algn="r" defTabSz="922338" eaLnBrk="1" hangingPunct="1"/>
              <a:t>8</a:t>
            </a:fld>
            <a:endParaRPr lang="en-US" sz="1200">
              <a:latin typeface="Calibri" pitchFamily="34" charset="0"/>
            </a:endParaRPr>
          </a:p>
        </p:txBody>
      </p:sp>
      <p:sp>
        <p:nvSpPr>
          <p:cNvPr id="20483" name="Rectangle 2"/>
          <p:cNvSpPr>
            <a:spLocks noGrp="1" noRot="1" noChangeAspect="1" noChangeArrowheads="1" noTextEdit="1"/>
          </p:cNvSpPr>
          <p:nvPr>
            <p:ph type="sldImg"/>
          </p:nvPr>
        </p:nvSpPr>
        <p:spPr>
          <a:xfrm>
            <a:off x="1182688" y="696913"/>
            <a:ext cx="4648200" cy="3486150"/>
          </a:xfrm>
          <a:ln/>
        </p:spPr>
      </p:sp>
      <p:sp>
        <p:nvSpPr>
          <p:cNvPr id="20484" name="Rectangle 3"/>
          <p:cNvSpPr>
            <a:spLocks noGrp="1" noChangeArrowheads="1"/>
          </p:cNvSpPr>
          <p:nvPr>
            <p:ph type="body" idx="1"/>
          </p:nvPr>
        </p:nvSpPr>
        <p:spPr/>
        <p:txBody>
          <a:bodyPr lIns="93175" tIns="46588" rIns="93175" bIns="46588"/>
          <a:lstStyle/>
          <a:p>
            <a:pPr>
              <a:spcBef>
                <a:spcPct val="0"/>
              </a:spcBef>
            </a:pPr>
            <a:endParaRPr lang="en-US" sz="1300">
              <a:solidFill>
                <a:srgbClr val="0000FF"/>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44DF8A3A-5A4B-462D-B69B-2C41A9920829}" type="slidenum">
              <a:rPr lang="en-US"/>
              <a:pPr/>
              <a:t>9</a:t>
            </a:fld>
            <a:endParaRPr lang="en-US"/>
          </a:p>
        </p:txBody>
      </p:sp>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p:txBody>
          <a:bodyPr lIns="93175" tIns="46588" rIns="93175" bIns="46588"/>
          <a:lstStyle/>
          <a:p>
            <a:pPr>
              <a:spcBef>
                <a:spcPct val="0"/>
              </a:spcBef>
            </a:pPr>
            <a:endParaRPr lang="en-US"/>
          </a:p>
        </p:txBody>
      </p:sp>
      <p:sp>
        <p:nvSpPr>
          <p:cNvPr id="22532" name="Footer Placeholder 3"/>
          <p:cNvSpPr txBox="1">
            <a:spLocks noGrp="1"/>
          </p:cNvSpPr>
          <p:nvPr/>
        </p:nvSpPr>
        <p:spPr bwMode="auto">
          <a:xfrm>
            <a:off x="0" y="8829675"/>
            <a:ext cx="3038475" cy="465138"/>
          </a:xfrm>
          <a:prstGeom prst="rect">
            <a:avLst/>
          </a:prstGeom>
          <a:noFill/>
          <a:ln w="9525">
            <a:noFill/>
            <a:miter lim="800000"/>
            <a:headEnd/>
            <a:tailEnd/>
          </a:ln>
        </p:spPr>
        <p:txBody>
          <a:bodyPr lIns="93175" tIns="46588" rIns="93175" bIns="46588" anchor="b"/>
          <a:lstStyle/>
          <a:p>
            <a:pPr defTabSz="922338" eaLnBrk="1" hangingPunct="1"/>
            <a:r>
              <a:rPr lang="en-US" sz="1200">
                <a:latin typeface="Calibri" pitchFamily="34" charset="0"/>
              </a:rPr>
              <a:t>Massachusetts Department of Elementary and Secondary Education</a:t>
            </a:r>
          </a:p>
        </p:txBody>
      </p:sp>
      <p:sp>
        <p:nvSpPr>
          <p:cNvPr id="22533" name="Slide Number Placeholder 4"/>
          <p:cNvSpPr txBox="1">
            <a:spLocks noGrp="1"/>
          </p:cNvSpPr>
          <p:nvPr/>
        </p:nvSpPr>
        <p:spPr bwMode="auto">
          <a:xfrm>
            <a:off x="3970338" y="8829675"/>
            <a:ext cx="3038475" cy="465138"/>
          </a:xfrm>
          <a:prstGeom prst="rect">
            <a:avLst/>
          </a:prstGeom>
          <a:noFill/>
          <a:ln w="9525">
            <a:noFill/>
            <a:miter lim="800000"/>
            <a:headEnd/>
            <a:tailEnd/>
          </a:ln>
        </p:spPr>
        <p:txBody>
          <a:bodyPr lIns="93175" tIns="46588" rIns="93175" bIns="46588" anchor="b"/>
          <a:lstStyle/>
          <a:p>
            <a:pPr algn="r" defTabSz="922338" eaLnBrk="1" hangingPunct="1"/>
            <a:fld id="{DE9C8F18-CBFD-4C9A-9CA9-BC089F4E2745}" type="slidenum">
              <a:rPr lang="en-US" sz="1200">
                <a:latin typeface="Calibri" pitchFamily="34" charset="0"/>
              </a:rPr>
              <a:pPr algn="r" defTabSz="922338" eaLnBrk="1" hangingPunct="1"/>
              <a:t>9</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C44A4-0D45-4599-B8B4-66F9511617C6}"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1138" name="Group 2"/>
          <p:cNvGrpSpPr>
            <a:grpSpLocks/>
          </p:cNvGrpSpPr>
          <p:nvPr/>
        </p:nvGrpSpPr>
        <p:grpSpPr bwMode="auto">
          <a:xfrm>
            <a:off x="0" y="0"/>
            <a:ext cx="9144000" cy="6858000"/>
            <a:chOff x="0" y="0"/>
            <a:chExt cx="5760" cy="4320"/>
          </a:xfrm>
        </p:grpSpPr>
        <p:sp>
          <p:nvSpPr>
            <p:cNvPr id="9113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91140" name="Rectangle 4" descr="Decorative Box"/>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91141" name="Group 5"/>
            <p:cNvGrpSpPr>
              <a:grpSpLocks/>
            </p:cNvGrpSpPr>
            <p:nvPr/>
          </p:nvGrpSpPr>
          <p:grpSpPr bwMode="auto">
            <a:xfrm>
              <a:off x="0" y="672"/>
              <a:ext cx="1806" cy="1989"/>
              <a:chOff x="0" y="672"/>
              <a:chExt cx="1806" cy="1989"/>
            </a:xfrm>
          </p:grpSpPr>
          <p:sp>
            <p:nvSpPr>
              <p:cNvPr id="91142" name="Rectangle 6" descr="Decorative Box"/>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91143" name="Rectangle 7" descr="Decorative Box"/>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91144" name="Rectangle 8" descr="Decorative Box"/>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91145" name="Rectangle 9" descr="Decorative Box"/>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91146" name="Rectangle 10" descr="Decorative Box"/>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91147" name="Rectangle 11" descr="Decorative Box"/>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91148" name="Rectangle 12" descr="Decorative Box"/>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91149" name="Rectangle 13" descr="Decorative Box"/>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91150" name="Rectangle 14" descr="Decorative Box"/>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91151" name="Rectangle 15" descr="Decorative Box"/>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9115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1153" name="Rectangle 17"/>
          <p:cNvSpPr>
            <a:spLocks noGrp="1" noChangeArrowheads="1"/>
          </p:cNvSpPr>
          <p:nvPr>
            <p:ph type="ftr" sz="quarter" idx="3"/>
          </p:nvPr>
        </p:nvSpPr>
        <p:spPr/>
        <p:txBody>
          <a:bodyPr/>
          <a:lstStyle>
            <a:lvl1pPr>
              <a:defRPr/>
            </a:lvl1pPr>
          </a:lstStyle>
          <a:p>
            <a:endParaRPr lang="en-US"/>
          </a:p>
        </p:txBody>
      </p:sp>
      <p:sp>
        <p:nvSpPr>
          <p:cNvPr id="91154" name="Rectangle 18"/>
          <p:cNvSpPr>
            <a:spLocks noGrp="1" noChangeArrowheads="1"/>
          </p:cNvSpPr>
          <p:nvPr>
            <p:ph type="sldNum" sz="quarter" idx="4"/>
          </p:nvPr>
        </p:nvSpPr>
        <p:spPr/>
        <p:txBody>
          <a:bodyPr/>
          <a:lstStyle>
            <a:lvl1pPr>
              <a:defRPr/>
            </a:lvl1pPr>
          </a:lstStyle>
          <a:p>
            <a:fld id="{E9BB298A-37BA-4C4E-A45E-347B1FD4D2C9}" type="slidenum">
              <a:rPr lang="en-US"/>
              <a:pPr/>
              <a:t>‹#›</a:t>
            </a:fld>
            <a:endParaRPr lang="en-US"/>
          </a:p>
        </p:txBody>
      </p:sp>
      <p:sp>
        <p:nvSpPr>
          <p:cNvPr id="911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911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7821265-090F-4A43-991A-249E6AAADFA8}"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578EC40-5686-4C8D-AB95-6908D3939D4C}"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94E5ED1-E7CE-4BF3-9340-08EA17FAE3F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C34A9C3-39EE-4C0F-A95B-0012309DDF9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1C82B14-60E6-44FA-A9C6-5300E14823EA}"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33BDF89-B7CD-4AE4-BDD4-469C51845D5A}"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EEB6C450-374C-4AD0-85E1-FEC508C64D75}"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240AD298-EDFD-41E7-8F1C-FBE2C457BC4E}"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AA3417B-C9BF-4E61-B545-B062C6E9054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68809A9-F072-42B0-BA25-1BE1B3B0E9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901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905D142C-641D-4AE3-8492-D3E35CC9A182}" type="slidenum">
              <a:rPr lang="en-US"/>
              <a:pPr/>
              <a:t>‹#›</a:t>
            </a:fld>
            <a:endParaRPr lang="en-US"/>
          </a:p>
        </p:txBody>
      </p:sp>
      <p:grpSp>
        <p:nvGrpSpPr>
          <p:cNvPr id="90116" name="Group 4" descr="Decorative Bar"/>
          <p:cNvGrpSpPr>
            <a:grpSpLocks/>
          </p:cNvGrpSpPr>
          <p:nvPr/>
        </p:nvGrpSpPr>
        <p:grpSpPr bwMode="auto">
          <a:xfrm>
            <a:off x="0" y="0"/>
            <a:ext cx="9144000" cy="546100"/>
            <a:chOff x="0" y="0"/>
            <a:chExt cx="5760" cy="344"/>
          </a:xfrm>
        </p:grpSpPr>
        <p:sp>
          <p:nvSpPr>
            <p:cNvPr id="901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901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901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901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901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901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901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901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901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9012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012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01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ckey@swampscott.k12.ma.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0" y="0"/>
            <a:ext cx="7772400" cy="1470025"/>
          </a:xfrm>
        </p:spPr>
        <p:txBody>
          <a:bodyPr/>
          <a:lstStyle/>
          <a:p>
            <a:r>
              <a:rPr lang="en-US" sz="4600" b="1">
                <a:solidFill>
                  <a:schemeClr val="bg2"/>
                </a:solidFill>
              </a:rPr>
              <a:t>SWAMPSCOTT</a:t>
            </a:r>
            <a:br>
              <a:rPr lang="en-US" sz="4600" b="1">
                <a:solidFill>
                  <a:schemeClr val="bg2"/>
                </a:solidFill>
              </a:rPr>
            </a:br>
            <a:r>
              <a:rPr lang="en-US" sz="4600" b="1">
                <a:solidFill>
                  <a:schemeClr val="bg2"/>
                </a:solidFill>
              </a:rPr>
              <a:t> HIGH SCHOOL</a:t>
            </a:r>
          </a:p>
        </p:txBody>
      </p:sp>
      <p:sp>
        <p:nvSpPr>
          <p:cNvPr id="36867" name="Rectangle 3"/>
          <p:cNvSpPr>
            <a:spLocks noGrp="1" noChangeArrowheads="1"/>
          </p:cNvSpPr>
          <p:nvPr>
            <p:ph type="subTitle" idx="1"/>
          </p:nvPr>
        </p:nvSpPr>
        <p:spPr>
          <a:xfrm>
            <a:off x="1752600" y="2514600"/>
            <a:ext cx="6400800" cy="1219200"/>
          </a:xfrm>
        </p:spPr>
        <p:txBody>
          <a:bodyPr/>
          <a:lstStyle/>
          <a:p>
            <a:r>
              <a:rPr lang="en-US" dirty="0">
                <a:solidFill>
                  <a:schemeClr val="bg1"/>
                </a:solidFill>
              </a:rPr>
              <a:t>MCAS TEST ADMINISTRATOR TRAINING SESSION </a:t>
            </a:r>
          </a:p>
        </p:txBody>
      </p:sp>
      <p:sp>
        <p:nvSpPr>
          <p:cNvPr id="36868" name="Text Box 4"/>
          <p:cNvSpPr txBox="1">
            <a:spLocks noChangeArrowheads="1"/>
          </p:cNvSpPr>
          <p:nvPr/>
        </p:nvSpPr>
        <p:spPr bwMode="auto">
          <a:xfrm>
            <a:off x="533400" y="4343400"/>
            <a:ext cx="8077200" cy="1015663"/>
          </a:xfrm>
          <a:prstGeom prst="rect">
            <a:avLst/>
          </a:prstGeom>
          <a:noFill/>
          <a:ln w="9525">
            <a:noFill/>
            <a:miter lim="800000"/>
            <a:headEnd/>
            <a:tailEnd/>
          </a:ln>
          <a:effectLst/>
        </p:spPr>
        <p:txBody>
          <a:bodyPr>
            <a:spAutoFit/>
          </a:bodyPr>
          <a:lstStyle/>
          <a:p>
            <a:pPr algn="ctr"/>
            <a:r>
              <a:rPr lang="en-US" sz="3000" dirty="0">
                <a:solidFill>
                  <a:srgbClr val="FF33CC"/>
                </a:solidFill>
                <a:latin typeface="Tahoma" pitchFamily="34" charset="0"/>
              </a:rPr>
              <a:t>Sign in and take a packet on the end of row 2</a:t>
            </a:r>
          </a:p>
          <a:p>
            <a:pPr algn="ctr"/>
            <a:r>
              <a:rPr lang="en-US" sz="3000" dirty="0">
                <a:solidFill>
                  <a:srgbClr val="FF33CC"/>
                </a:solidFill>
                <a:latin typeface="Tahoma" pitchFamily="34" charset="0"/>
              </a:rPr>
              <a:t>Please sit close (rows 3-5)</a:t>
            </a:r>
          </a:p>
        </p:txBody>
      </p:sp>
      <p:sp>
        <p:nvSpPr>
          <p:cNvPr id="7" name="TextBox 6"/>
          <p:cNvSpPr txBox="1"/>
          <p:nvPr/>
        </p:nvSpPr>
        <p:spPr>
          <a:xfrm>
            <a:off x="3690850" y="5911362"/>
            <a:ext cx="5105400" cy="830997"/>
          </a:xfrm>
          <a:prstGeom prst="rect">
            <a:avLst/>
          </a:prstGeom>
          <a:noFill/>
          <a:ln>
            <a:solidFill>
              <a:schemeClr val="accent1">
                <a:lumMod val="25000"/>
              </a:schemeClr>
            </a:solidFill>
          </a:ln>
        </p:spPr>
        <p:txBody>
          <a:bodyPr>
            <a:spAutoFit/>
          </a:bodyPr>
          <a:lstStyle/>
          <a:p>
            <a:pPr>
              <a:defRPr/>
            </a:pPr>
            <a:r>
              <a:rPr lang="en-US" sz="1600" dirty="0">
                <a:solidFill>
                  <a:srgbClr val="002060"/>
                </a:solidFill>
                <a:latin typeface="Tahoma" pitchFamily="34" charset="0"/>
                <a:ea typeface="Tahoma" pitchFamily="34" charset="0"/>
                <a:cs typeface="Tahoma" pitchFamily="34" charset="0"/>
              </a:rPr>
              <a:t>Submitted by </a:t>
            </a:r>
            <a:r>
              <a:rPr lang="en-US" sz="1600" dirty="0" smtClean="0">
                <a:solidFill>
                  <a:srgbClr val="002060"/>
                </a:solidFill>
                <a:latin typeface="Tahoma" pitchFamily="34" charset="0"/>
                <a:ea typeface="Tahoma" pitchFamily="34" charset="0"/>
                <a:cs typeface="Tahoma" pitchFamily="34" charset="0"/>
              </a:rPr>
              <a:t>Swampscott High </a:t>
            </a:r>
            <a:r>
              <a:rPr lang="en-US" sz="1600" dirty="0">
                <a:solidFill>
                  <a:srgbClr val="002060"/>
                </a:solidFill>
                <a:latin typeface="Tahoma" pitchFamily="34" charset="0"/>
                <a:ea typeface="Tahoma" pitchFamily="34" charset="0"/>
                <a:cs typeface="Tahoma" pitchFamily="34" charset="0"/>
              </a:rPr>
              <a:t>School</a:t>
            </a:r>
          </a:p>
          <a:p>
            <a:pPr>
              <a:defRPr/>
            </a:pPr>
            <a:r>
              <a:rPr lang="en-US" sz="1600">
                <a:solidFill>
                  <a:srgbClr val="002060"/>
                </a:solidFill>
                <a:latin typeface="Tahoma" pitchFamily="34" charset="0"/>
                <a:ea typeface="Tahoma" pitchFamily="34" charset="0"/>
                <a:cs typeface="Tahoma" pitchFamily="34" charset="0"/>
              </a:rPr>
              <a:t>Contact </a:t>
            </a:r>
            <a:r>
              <a:rPr lang="en-US" sz="1600" smtClean="0">
                <a:solidFill>
                  <a:srgbClr val="002060"/>
                </a:solidFill>
              </a:rPr>
              <a:t>Lytania</a:t>
            </a:r>
            <a:r>
              <a:rPr lang="en-US" sz="1600" dirty="0" smtClean="0">
                <a:solidFill>
                  <a:srgbClr val="002060"/>
                </a:solidFill>
              </a:rPr>
              <a:t> </a:t>
            </a:r>
            <a:r>
              <a:rPr lang="en-US" sz="1600" dirty="0">
                <a:solidFill>
                  <a:srgbClr val="002060"/>
                </a:solidFill>
              </a:rPr>
              <a:t>Mackey at </a:t>
            </a:r>
            <a:r>
              <a:rPr lang="en-US" sz="1600" u="sng" dirty="0">
                <a:solidFill>
                  <a:srgbClr val="002060"/>
                </a:solidFill>
                <a:hlinkClick r:id="rId2"/>
              </a:rPr>
              <a:t>mackey@swampscott.k12.ma.us</a:t>
            </a:r>
            <a:r>
              <a:rPr lang="en-US" sz="1600" dirty="0">
                <a:solidFill>
                  <a:srgbClr val="002060"/>
                </a:solidFill>
              </a:rPr>
              <a:t> with questions</a:t>
            </a:r>
            <a:r>
              <a:rPr lang="en-US" sz="1600" dirty="0" smtClean="0">
                <a:solidFill>
                  <a:srgbClr val="002060"/>
                </a:solidFill>
              </a:rPr>
              <a:t>.</a:t>
            </a:r>
            <a:r>
              <a:rPr lang="en-US" sz="1600" dirty="0" smtClean="0">
                <a:solidFill>
                  <a:srgbClr val="002060"/>
                </a:solidFill>
                <a:latin typeface="Tahoma" pitchFamily="34" charset="0"/>
                <a:ea typeface="Tahoma" pitchFamily="34" charset="0"/>
                <a:cs typeface="Tahoma" pitchFamily="34" charset="0"/>
              </a:rPr>
              <a:t> </a:t>
            </a:r>
            <a:endParaRPr lang="en-US" sz="1600" dirty="0">
              <a:solidFill>
                <a:srgbClr val="00206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7347" name="Object 3"/>
          <p:cNvGraphicFramePr>
            <a:graphicFrameLocks noChangeAspect="1"/>
          </p:cNvGraphicFramePr>
          <p:nvPr>
            <p:ph idx="4294967295"/>
          </p:nvPr>
        </p:nvGraphicFramePr>
        <p:xfrm>
          <a:off x="1219200" y="331788"/>
          <a:ext cx="6781800" cy="6526212"/>
        </p:xfrm>
        <a:graphic>
          <a:graphicData uri="http://schemas.openxmlformats.org/presentationml/2006/ole">
            <p:oleObj spid="_x0000_s57347" name="Document" r:id="rId3" imgW="5698464" imgH="5209358" progId="Word.Documen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Setting up Rooms</a:t>
            </a:r>
          </a:p>
        </p:txBody>
      </p:sp>
      <p:sp>
        <p:nvSpPr>
          <p:cNvPr id="52227" name="Rectangle 3"/>
          <p:cNvSpPr>
            <a:spLocks noGrp="1" noChangeArrowheads="1"/>
          </p:cNvSpPr>
          <p:nvPr>
            <p:ph type="body" idx="1"/>
          </p:nvPr>
        </p:nvSpPr>
        <p:spPr/>
        <p:txBody>
          <a:bodyPr/>
          <a:lstStyle/>
          <a:p>
            <a:pPr>
              <a:lnSpc>
                <a:spcPct val="90000"/>
              </a:lnSpc>
            </a:pPr>
            <a:r>
              <a:rPr lang="en-US" sz="2800"/>
              <a:t>WALL DISPLAYS</a:t>
            </a:r>
          </a:p>
          <a:p>
            <a:pPr lvl="1">
              <a:lnSpc>
                <a:spcPct val="90000"/>
              </a:lnSpc>
            </a:pPr>
            <a:r>
              <a:rPr lang="en-US" sz="2400"/>
              <a:t>Remove or cover helpful information or subject matter related to the test</a:t>
            </a:r>
          </a:p>
          <a:p>
            <a:pPr>
              <a:lnSpc>
                <a:spcPct val="90000"/>
              </a:lnSpc>
            </a:pPr>
            <a:r>
              <a:rPr lang="en-US" sz="2800"/>
              <a:t>SEATING </a:t>
            </a:r>
          </a:p>
          <a:p>
            <a:pPr lvl="1">
              <a:lnSpc>
                <a:spcPct val="90000"/>
              </a:lnSpc>
            </a:pPr>
            <a:r>
              <a:rPr lang="en-US" sz="2400"/>
              <a:t>Keep a chart (included in folder)</a:t>
            </a:r>
          </a:p>
          <a:p>
            <a:pPr lvl="1">
              <a:lnSpc>
                <a:spcPct val="90000"/>
              </a:lnSpc>
            </a:pPr>
            <a:r>
              <a:rPr lang="en-US" sz="2400"/>
              <a:t>Students should be in the same seat each day</a:t>
            </a:r>
          </a:p>
          <a:p>
            <a:pPr lvl="1">
              <a:lnSpc>
                <a:spcPct val="90000"/>
              </a:lnSpc>
            </a:pPr>
            <a:r>
              <a:rPr lang="en-US" sz="2400"/>
              <a:t>Students must be spaced evenly apart</a:t>
            </a:r>
          </a:p>
          <a:p>
            <a:pPr>
              <a:lnSpc>
                <a:spcPct val="90000"/>
              </a:lnSpc>
            </a:pPr>
            <a:r>
              <a:rPr lang="en-US" sz="2800"/>
              <a:t>COLLECTION OF MATERIALS</a:t>
            </a:r>
          </a:p>
          <a:p>
            <a:pPr lvl="1">
              <a:lnSpc>
                <a:spcPct val="90000"/>
              </a:lnSpc>
            </a:pPr>
            <a:r>
              <a:rPr lang="en-US" sz="2400"/>
              <a:t>Cell phones must be collected (box/label)</a:t>
            </a:r>
          </a:p>
          <a:p>
            <a:pPr lvl="1">
              <a:lnSpc>
                <a:spcPct val="90000"/>
              </a:lnSpc>
            </a:pPr>
            <a:r>
              <a:rPr lang="en-US" sz="2400"/>
              <a:t>Books and reading for early finish (collect, should not be under chair)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Test Security</a:t>
            </a:r>
          </a:p>
        </p:txBody>
      </p:sp>
      <p:sp>
        <p:nvSpPr>
          <p:cNvPr id="53251" name="Rectangle 3"/>
          <p:cNvSpPr>
            <a:spLocks noGrp="1" noChangeArrowheads="1"/>
          </p:cNvSpPr>
          <p:nvPr>
            <p:ph type="body" idx="1"/>
          </p:nvPr>
        </p:nvSpPr>
        <p:spPr/>
        <p:txBody>
          <a:bodyPr/>
          <a:lstStyle/>
          <a:p>
            <a:pPr>
              <a:lnSpc>
                <a:spcPct val="90000"/>
              </a:lnSpc>
            </a:pPr>
            <a:r>
              <a:rPr lang="en-US"/>
              <a:t>TEST MATERIALS (INSIDE THE CRATE)</a:t>
            </a:r>
          </a:p>
          <a:p>
            <a:pPr lvl="1">
              <a:lnSpc>
                <a:spcPct val="90000"/>
              </a:lnSpc>
            </a:pPr>
            <a:r>
              <a:rPr lang="en-US"/>
              <a:t>The crates are in guidance and should only go to your room, then back to guidance. </a:t>
            </a:r>
          </a:p>
          <a:p>
            <a:pPr lvl="1">
              <a:lnSpc>
                <a:spcPct val="90000"/>
              </a:lnSpc>
              <a:buFont typeface="Wingdings" pitchFamily="2" charset="2"/>
              <a:buNone/>
            </a:pPr>
            <a:endParaRPr lang="en-US"/>
          </a:p>
          <a:p>
            <a:pPr lvl="1">
              <a:lnSpc>
                <a:spcPct val="90000"/>
              </a:lnSpc>
            </a:pPr>
            <a:r>
              <a:rPr lang="en-US"/>
              <a:t>PROTECTION OF THE CRATE</a:t>
            </a:r>
          </a:p>
          <a:p>
            <a:pPr lvl="2">
              <a:lnSpc>
                <a:spcPct val="90000"/>
              </a:lnSpc>
            </a:pPr>
            <a:r>
              <a:rPr lang="en-US"/>
              <a:t>PTA/ATA should never leave (even if you lock) the room with materials inside unsupervised. </a:t>
            </a:r>
          </a:p>
          <a:p>
            <a:pPr lvl="2">
              <a:lnSpc>
                <a:spcPct val="90000"/>
              </a:lnSpc>
            </a:pPr>
            <a:endParaRPr lang="en-US" sz="3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Morning of the Test</a:t>
            </a:r>
          </a:p>
        </p:txBody>
      </p:sp>
      <p:sp>
        <p:nvSpPr>
          <p:cNvPr id="54275" name="Rectangle 3"/>
          <p:cNvSpPr>
            <a:spLocks noGrp="1" noChangeArrowheads="1"/>
          </p:cNvSpPr>
          <p:nvPr>
            <p:ph type="body" idx="1"/>
          </p:nvPr>
        </p:nvSpPr>
        <p:spPr/>
        <p:txBody>
          <a:bodyPr/>
          <a:lstStyle/>
          <a:p>
            <a:r>
              <a:rPr lang="en-US" altLang="ja-JP" dirty="0">
                <a:ea typeface="ＭＳ Ｐゴシック" charset="-128"/>
              </a:rPr>
              <a:t>PTA-Please arrive to obtain crate at </a:t>
            </a:r>
            <a:r>
              <a:rPr lang="en-US" altLang="ja-JP" dirty="0" smtClean="0">
                <a:ea typeface="ＭＳ Ｐゴシック" charset="-128"/>
              </a:rPr>
              <a:t/>
            </a:r>
            <a:br>
              <a:rPr lang="en-US" altLang="ja-JP" dirty="0" smtClean="0">
                <a:ea typeface="ＭＳ Ｐゴシック" charset="-128"/>
              </a:rPr>
            </a:br>
            <a:r>
              <a:rPr lang="en-US" altLang="ja-JP" dirty="0" smtClean="0">
                <a:ea typeface="ＭＳ Ｐゴシック" charset="-128"/>
              </a:rPr>
              <a:t>7:45 AM</a:t>
            </a:r>
            <a:endParaRPr lang="en-US" altLang="ja-JP" dirty="0">
              <a:ea typeface="ＭＳ Ｐゴシック" charset="-128"/>
            </a:endParaRPr>
          </a:p>
          <a:p>
            <a:r>
              <a:rPr lang="en-US" dirty="0"/>
              <a:t>Make sure boards are entirely cleaned and empty with just the MCAS info on board (see </a:t>
            </a:r>
            <a:r>
              <a:rPr lang="en-US"/>
              <a:t>the </a:t>
            </a:r>
            <a:r>
              <a:rPr lang="en-US" smtClean="0"/>
              <a:t>“before </a:t>
            </a:r>
            <a:r>
              <a:rPr lang="en-US" dirty="0"/>
              <a:t>you </a:t>
            </a:r>
            <a:r>
              <a:rPr lang="en-US"/>
              <a:t>begin </a:t>
            </a:r>
            <a:r>
              <a:rPr lang="en-US" smtClean="0"/>
              <a:t>testing” </a:t>
            </a:r>
            <a:r>
              <a:rPr lang="en-US" dirty="0"/>
              <a:t>sheet)</a:t>
            </a:r>
          </a:p>
          <a:p>
            <a:r>
              <a:rPr lang="en-US" dirty="0"/>
              <a:t>Important to look in folders in crate and read everything so you are prepared for the test.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457200"/>
            <a:ext cx="8229600" cy="838200"/>
          </a:xfrm>
        </p:spPr>
        <p:txBody>
          <a:bodyPr/>
          <a:lstStyle/>
          <a:p>
            <a:r>
              <a:rPr lang="en-US"/>
              <a:t>Administration of Test</a:t>
            </a:r>
          </a:p>
        </p:txBody>
      </p:sp>
      <p:sp>
        <p:nvSpPr>
          <p:cNvPr id="55299" name="Rectangle 3"/>
          <p:cNvSpPr>
            <a:spLocks noGrp="1" noChangeArrowheads="1"/>
          </p:cNvSpPr>
          <p:nvPr>
            <p:ph type="body" idx="1"/>
          </p:nvPr>
        </p:nvSpPr>
        <p:spPr>
          <a:xfrm>
            <a:off x="457200" y="1600200"/>
            <a:ext cx="8229600" cy="4800600"/>
          </a:xfrm>
        </p:spPr>
        <p:txBody>
          <a:bodyPr/>
          <a:lstStyle/>
          <a:p>
            <a:pPr>
              <a:lnSpc>
                <a:spcPct val="90000"/>
              </a:lnSpc>
            </a:pPr>
            <a:r>
              <a:rPr lang="en-US" sz="2400" dirty="0"/>
              <a:t>Do NOT </a:t>
            </a:r>
            <a:r>
              <a:rPr lang="en-US" sz="2400" dirty="0" smtClean="0"/>
              <a:t>pass </a:t>
            </a:r>
            <a:r>
              <a:rPr lang="en-US" sz="2400" dirty="0"/>
              <a:t>out anything </a:t>
            </a:r>
            <a:r>
              <a:rPr lang="en-US" sz="2400" dirty="0" smtClean="0"/>
              <a:t>before scripts tell you to, or </a:t>
            </a:r>
            <a:r>
              <a:rPr lang="en-US" sz="2400" dirty="0"/>
              <a:t>place any materials on desks. </a:t>
            </a:r>
          </a:p>
          <a:p>
            <a:pPr>
              <a:lnSpc>
                <a:spcPct val="90000"/>
              </a:lnSpc>
            </a:pPr>
            <a:r>
              <a:rPr lang="en-US" sz="2400" dirty="0"/>
              <a:t>You must follow the directions IN THE MANUAL EXACTLY. You must read directions </a:t>
            </a:r>
            <a:r>
              <a:rPr lang="en-US" sz="2400" dirty="0" smtClean="0"/>
              <a:t>verbatim. </a:t>
            </a:r>
            <a:endParaRPr lang="en-US" sz="2400" dirty="0"/>
          </a:p>
          <a:p>
            <a:pPr>
              <a:lnSpc>
                <a:spcPct val="90000"/>
              </a:lnSpc>
            </a:pPr>
            <a:r>
              <a:rPr lang="en-US" sz="2400" dirty="0"/>
              <a:t>Take attendance carefully. </a:t>
            </a:r>
          </a:p>
          <a:p>
            <a:pPr>
              <a:lnSpc>
                <a:spcPct val="90000"/>
              </a:lnSpc>
            </a:pPr>
            <a:r>
              <a:rPr lang="en-US" sz="2400" dirty="0"/>
              <a:t>Begin on time- as close to 8:10 as possible. </a:t>
            </a:r>
          </a:p>
          <a:p>
            <a:pPr>
              <a:lnSpc>
                <a:spcPct val="90000"/>
              </a:lnSpc>
            </a:pPr>
            <a:r>
              <a:rPr lang="en-US" sz="2400" dirty="0"/>
              <a:t>Late students </a:t>
            </a:r>
            <a:r>
              <a:rPr lang="en-US" sz="2400" u="sng" dirty="0"/>
              <a:t>cannot enter</a:t>
            </a:r>
            <a:r>
              <a:rPr lang="en-US" sz="2400" dirty="0"/>
              <a:t> if directions have started. </a:t>
            </a:r>
          </a:p>
          <a:p>
            <a:pPr>
              <a:lnSpc>
                <a:spcPct val="90000"/>
              </a:lnSpc>
            </a:pPr>
            <a:r>
              <a:rPr lang="en-US" sz="2400" b="1" u="sng" dirty="0"/>
              <a:t>New</a:t>
            </a:r>
            <a:r>
              <a:rPr lang="en-US" sz="2400" b="1" dirty="0"/>
              <a:t> </a:t>
            </a:r>
            <a:r>
              <a:rPr lang="en-US" sz="2400" dirty="0"/>
              <a:t>form this year students sign about cheating</a:t>
            </a:r>
          </a:p>
          <a:p>
            <a:pPr>
              <a:lnSpc>
                <a:spcPct val="90000"/>
              </a:lnSpc>
            </a:pPr>
            <a:r>
              <a:rPr lang="en-US" sz="2000" dirty="0"/>
              <a:t>This test is important, please do not personalize the administration of it or mock the test. We want to encourage students to do their best. This is </a:t>
            </a:r>
            <a:r>
              <a:rPr lang="en-US" sz="2000" dirty="0" smtClean="0"/>
              <a:t>serious </a:t>
            </a:r>
            <a:r>
              <a:rPr lang="en-US" sz="2000" dirty="0"/>
              <a:t>as graduation from high school is dependent on these three exams. Whether or not you agree is not a discussion topic for these three days.</a:t>
            </a:r>
            <a:r>
              <a:rPr lang="en-US" sz="2400"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Bubbling &amp; Labels</a:t>
            </a:r>
          </a:p>
        </p:txBody>
      </p:sp>
      <p:sp>
        <p:nvSpPr>
          <p:cNvPr id="56323" name="Rectangle 3"/>
          <p:cNvSpPr>
            <a:spLocks noGrp="1" noChangeArrowheads="1"/>
          </p:cNvSpPr>
          <p:nvPr>
            <p:ph type="body" idx="1"/>
          </p:nvPr>
        </p:nvSpPr>
        <p:spPr/>
        <p:txBody>
          <a:bodyPr/>
          <a:lstStyle/>
          <a:p>
            <a:r>
              <a:rPr lang="en-US" dirty="0"/>
              <a:t>NO BUBBLING IN ANYTHING (all tests are labeled)</a:t>
            </a:r>
          </a:p>
          <a:p>
            <a:pPr lvl="1"/>
            <a:r>
              <a:rPr lang="en-US" dirty="0"/>
              <a:t>Students should write name on answer booklet and fill in school and district name, but no bubbling on the cover!</a:t>
            </a:r>
          </a:p>
          <a:p>
            <a:pPr lvl="1"/>
            <a:r>
              <a:rPr lang="en-US" dirty="0"/>
              <a:t>Bubble in answers and the form # on answer booklet only. </a:t>
            </a:r>
          </a:p>
          <a:p>
            <a:pPr lvl="1"/>
            <a:r>
              <a:rPr lang="en-US" dirty="0"/>
              <a:t>NO bubbling in name, </a:t>
            </a:r>
            <a:r>
              <a:rPr lang="en-US" dirty="0" smtClean="0"/>
              <a:t>SASID</a:t>
            </a:r>
            <a:r>
              <a:rPr lang="en-US" dirty="0"/>
              <a:t>, or birthday.</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BATHROOM</a:t>
            </a:r>
          </a:p>
        </p:txBody>
      </p:sp>
      <p:sp>
        <p:nvSpPr>
          <p:cNvPr id="58371" name="Rectangle 3"/>
          <p:cNvSpPr>
            <a:spLocks noGrp="1" noChangeArrowheads="1"/>
          </p:cNvSpPr>
          <p:nvPr>
            <p:ph type="body" idx="1"/>
          </p:nvPr>
        </p:nvSpPr>
        <p:spPr>
          <a:xfrm>
            <a:off x="301625" y="1600200"/>
            <a:ext cx="8540750" cy="4800600"/>
          </a:xfrm>
        </p:spPr>
        <p:txBody>
          <a:bodyPr/>
          <a:lstStyle/>
          <a:p>
            <a:r>
              <a:rPr lang="en-US" dirty="0"/>
              <a:t>BATHROOM BREAKS</a:t>
            </a:r>
          </a:p>
          <a:p>
            <a:pPr lvl="1"/>
            <a:r>
              <a:rPr lang="en-US" dirty="0"/>
              <a:t>One student at a time</a:t>
            </a:r>
          </a:p>
          <a:p>
            <a:pPr lvl="1"/>
            <a:r>
              <a:rPr lang="en-US" dirty="0"/>
              <a:t>Cell phones have been collected so they should </a:t>
            </a:r>
            <a:r>
              <a:rPr lang="en-US" dirty="0" smtClean="0"/>
              <a:t>not be </a:t>
            </a:r>
            <a:r>
              <a:rPr lang="en-US" dirty="0"/>
              <a:t>an issue. </a:t>
            </a:r>
          </a:p>
          <a:p>
            <a:pPr lvl="1"/>
            <a:r>
              <a:rPr lang="en-US" dirty="0"/>
              <a:t>Students must have the pass from the crate</a:t>
            </a:r>
          </a:p>
          <a:p>
            <a:pPr lvl="1"/>
            <a:r>
              <a:rPr lang="en-US" dirty="0"/>
              <a:t>To obtain pass they need to hand you the test and answer booklet on their desks </a:t>
            </a:r>
          </a:p>
          <a:p>
            <a:r>
              <a:rPr lang="en-US" dirty="0"/>
              <a:t>PTA BATHROOM BREAK</a:t>
            </a:r>
          </a:p>
          <a:p>
            <a:pPr lvl="1"/>
            <a:r>
              <a:rPr lang="en-US" dirty="0"/>
              <a:t>ATA should be called to cover room for you!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57200"/>
            <a:ext cx="8229600" cy="533400"/>
          </a:xfrm>
        </p:spPr>
        <p:txBody>
          <a:bodyPr/>
          <a:lstStyle/>
          <a:p>
            <a:r>
              <a:rPr lang="en-US" sz="3200" i="1"/>
              <a:t>Breaks and the two test sessions</a:t>
            </a:r>
          </a:p>
        </p:txBody>
      </p:sp>
      <p:sp>
        <p:nvSpPr>
          <p:cNvPr id="59395" name="Rectangle 3"/>
          <p:cNvSpPr>
            <a:spLocks noGrp="1" noChangeArrowheads="1"/>
          </p:cNvSpPr>
          <p:nvPr>
            <p:ph type="body" idx="1"/>
          </p:nvPr>
        </p:nvSpPr>
        <p:spPr>
          <a:xfrm>
            <a:off x="457200" y="1371600"/>
            <a:ext cx="8229600" cy="4800600"/>
          </a:xfrm>
        </p:spPr>
        <p:txBody>
          <a:bodyPr/>
          <a:lstStyle/>
          <a:p>
            <a:pPr lvl="1"/>
            <a:r>
              <a:rPr lang="en-US"/>
              <a:t>ATA AND PTA both have a prep period in the middle of the test session (8:40-9:40). Return promptly at 9:40. </a:t>
            </a:r>
          </a:p>
          <a:p>
            <a:pPr lvl="1"/>
            <a:r>
              <a:rPr lang="en-US"/>
              <a:t>Call ATA to assist when second session begins on Tuesday-Wednesday. </a:t>
            </a:r>
          </a:p>
          <a:p>
            <a:pPr lvl="1"/>
            <a:r>
              <a:rPr lang="en-US"/>
              <a:t>ATA needs to come back for the end of the second test (close to 11) to collect books and move the students to the extra time room in B129.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EXTRA TIME PROCEDURE</a:t>
            </a:r>
          </a:p>
        </p:txBody>
      </p:sp>
      <p:sp>
        <p:nvSpPr>
          <p:cNvPr id="61443" name="Rectangle 3"/>
          <p:cNvSpPr>
            <a:spLocks noGrp="1" noChangeArrowheads="1"/>
          </p:cNvSpPr>
          <p:nvPr>
            <p:ph type="body" idx="1"/>
          </p:nvPr>
        </p:nvSpPr>
        <p:spPr>
          <a:xfrm>
            <a:off x="381000" y="1524000"/>
            <a:ext cx="8540750" cy="5105400"/>
          </a:xfrm>
        </p:spPr>
        <p:txBody>
          <a:bodyPr/>
          <a:lstStyle/>
          <a:p>
            <a:pPr>
              <a:lnSpc>
                <a:spcPct val="80000"/>
              </a:lnSpc>
            </a:pPr>
            <a:r>
              <a:rPr lang="en-US" sz="2400">
                <a:latin typeface="Times New Roman" pitchFamily="18" charset="0"/>
              </a:rPr>
              <a:t>WHEN TEST SESSION B/2 ENDS, ATA WILL COLLECT ANY EXTRA TIME STUDENTS AND WALK THEM DOWN TO B129. </a:t>
            </a:r>
          </a:p>
          <a:p>
            <a:pPr lvl="1">
              <a:lnSpc>
                <a:spcPct val="80000"/>
              </a:lnSpc>
            </a:pPr>
            <a:r>
              <a:rPr lang="en-US" sz="2000">
                <a:latin typeface="Times New Roman" pitchFamily="18" charset="0"/>
              </a:rPr>
              <a:t>The ATA will also bring the booklets down.  </a:t>
            </a:r>
          </a:p>
          <a:p>
            <a:pPr lvl="1">
              <a:lnSpc>
                <a:spcPct val="80000"/>
              </a:lnSpc>
            </a:pPr>
            <a:r>
              <a:rPr lang="en-US" sz="2000">
                <a:latin typeface="Times New Roman" pitchFamily="18" charset="0"/>
              </a:rPr>
              <a:t>The room should remain silent while the ATA gathers booklets for extra time students. </a:t>
            </a:r>
          </a:p>
          <a:p>
            <a:pPr lvl="1">
              <a:lnSpc>
                <a:spcPct val="80000"/>
              </a:lnSpc>
            </a:pPr>
            <a:r>
              <a:rPr lang="en-US" sz="2000">
                <a:latin typeface="Times New Roman" pitchFamily="18" charset="0"/>
              </a:rPr>
              <a:t>NO bathroom breaks on way down and no chatting</a:t>
            </a:r>
          </a:p>
          <a:p>
            <a:pPr lvl="1">
              <a:lnSpc>
                <a:spcPct val="80000"/>
              </a:lnSpc>
            </a:pPr>
            <a:r>
              <a:rPr lang="en-US" sz="2000">
                <a:latin typeface="Times New Roman" pitchFamily="18" charset="0"/>
              </a:rPr>
              <a:t>Once in the room, secure a seat for each test taker, then hand them test and answer booklet. </a:t>
            </a:r>
          </a:p>
          <a:p>
            <a:pPr lvl="1">
              <a:lnSpc>
                <a:spcPct val="80000"/>
              </a:lnSpc>
            </a:pPr>
            <a:r>
              <a:rPr lang="en-US" sz="2000">
                <a:latin typeface="Times New Roman" pitchFamily="18" charset="0"/>
              </a:rPr>
              <a:t>Students should not carry their own booklets or chat</a:t>
            </a:r>
          </a:p>
          <a:p>
            <a:pPr lvl="1">
              <a:lnSpc>
                <a:spcPct val="80000"/>
              </a:lnSpc>
              <a:buFont typeface="Wingdings" pitchFamily="2" charset="2"/>
              <a:buNone/>
            </a:pPr>
            <a:endParaRPr lang="en-US" sz="2000">
              <a:latin typeface="Times New Roman" pitchFamily="18" charset="0"/>
            </a:endParaRPr>
          </a:p>
          <a:p>
            <a:pPr>
              <a:lnSpc>
                <a:spcPct val="80000"/>
              </a:lnSpc>
            </a:pPr>
            <a:r>
              <a:rPr lang="en-US" sz="2400">
                <a:latin typeface="Times New Roman" pitchFamily="18" charset="0"/>
              </a:rPr>
              <a:t>THE PTA WILL DROP OFF THE CRATE IN GUIDANCE </a:t>
            </a:r>
          </a:p>
          <a:p>
            <a:pPr lvl="1">
              <a:lnSpc>
                <a:spcPct val="80000"/>
              </a:lnSpc>
            </a:pPr>
            <a:r>
              <a:rPr lang="en-US" sz="2000">
                <a:latin typeface="Times New Roman" pitchFamily="18" charset="0"/>
              </a:rPr>
              <a:t>Fill out the list of the extra time test takers that is in your crate. Drop the ETTT on top of your crate in guidance (this way it is easy to place those booklets back in your crate). </a:t>
            </a:r>
          </a:p>
          <a:p>
            <a:pPr lvl="1">
              <a:lnSpc>
                <a:spcPct val="80000"/>
              </a:lnSpc>
            </a:pPr>
            <a:r>
              <a:rPr lang="en-US" sz="2000">
                <a:latin typeface="Times New Roman" pitchFamily="18" charset="0"/>
              </a:rPr>
              <a:t>SIGN THE CRATE back in the security test administration form.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457200"/>
            <a:ext cx="8229600" cy="609600"/>
          </a:xfrm>
        </p:spPr>
        <p:txBody>
          <a:bodyPr/>
          <a:lstStyle/>
          <a:p>
            <a:r>
              <a:rPr lang="en-US" sz="3600"/>
              <a:t>TEST CONCLUSION PROCEDURES</a:t>
            </a:r>
          </a:p>
        </p:txBody>
      </p:sp>
      <p:sp>
        <p:nvSpPr>
          <p:cNvPr id="62467" name="Rectangle 3"/>
          <p:cNvSpPr>
            <a:spLocks noGrp="1" noChangeArrowheads="1"/>
          </p:cNvSpPr>
          <p:nvPr>
            <p:ph type="body" idx="1"/>
          </p:nvPr>
        </p:nvSpPr>
        <p:spPr>
          <a:xfrm>
            <a:off x="301625" y="1219200"/>
            <a:ext cx="8540750" cy="5334000"/>
          </a:xfrm>
        </p:spPr>
        <p:txBody>
          <a:bodyPr/>
          <a:lstStyle/>
          <a:p>
            <a:pPr>
              <a:lnSpc>
                <a:spcPct val="90000"/>
              </a:lnSpc>
            </a:pPr>
            <a:r>
              <a:rPr lang="en-US" sz="2800" b="1" u="sng"/>
              <a:t>CHECK OUT PROCESS </a:t>
            </a:r>
          </a:p>
          <a:p>
            <a:pPr>
              <a:lnSpc>
                <a:spcPct val="90000"/>
              </a:lnSpc>
              <a:buFont typeface="Wingdings" pitchFamily="2" charset="2"/>
              <a:buNone/>
            </a:pPr>
            <a:endParaRPr lang="en-US" sz="2800"/>
          </a:p>
          <a:p>
            <a:pPr lvl="1">
              <a:lnSpc>
                <a:spcPct val="90000"/>
              </a:lnSpc>
            </a:pPr>
            <a:r>
              <a:rPr lang="en-US" sz="2400"/>
              <a:t>Stay in seat and raise hand</a:t>
            </a:r>
          </a:p>
          <a:p>
            <a:pPr lvl="1">
              <a:lnSpc>
                <a:spcPct val="90000"/>
              </a:lnSpc>
            </a:pPr>
            <a:r>
              <a:rPr lang="en-US" sz="2400"/>
              <a:t>Proctor will come to you and collect your materials. You will sign the sheet, and the proctor will hand you your reading materials if there is still time to stay in the room. If you are finished and it is time, you can collect your cell phones and head to the cafeteria. </a:t>
            </a:r>
          </a:p>
          <a:p>
            <a:pPr lvl="1">
              <a:lnSpc>
                <a:spcPct val="90000"/>
              </a:lnSpc>
            </a:pPr>
            <a:r>
              <a:rPr lang="en-US" sz="2400"/>
              <a:t>Proctor will record the time you signed out. </a:t>
            </a:r>
          </a:p>
          <a:p>
            <a:pPr lvl="1">
              <a:lnSpc>
                <a:spcPct val="90000"/>
              </a:lnSpc>
            </a:pPr>
            <a:r>
              <a:rPr lang="en-US" sz="2400"/>
              <a:t>No locker or bathroom breaks in the MCAS test areas, please head to café and go to locker later. </a:t>
            </a:r>
          </a:p>
          <a:p>
            <a:pPr lvl="1">
              <a:lnSpc>
                <a:spcPct val="90000"/>
              </a:lnSpc>
            </a:pPr>
            <a:r>
              <a:rPr lang="en-US" sz="2400"/>
              <a:t>Extra time students should keep working until they are instructed to stop for moving.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381000" y="228600"/>
            <a:ext cx="8229600" cy="1143000"/>
          </a:xfrm>
        </p:spPr>
        <p:txBody>
          <a:bodyPr/>
          <a:lstStyle/>
          <a:p>
            <a:r>
              <a:rPr lang="en-US"/>
              <a:t>Train Test Administrators</a:t>
            </a:r>
          </a:p>
        </p:txBody>
      </p:sp>
      <p:sp>
        <p:nvSpPr>
          <p:cNvPr id="25603" name="Content Placeholder 2"/>
          <p:cNvSpPr>
            <a:spLocks noGrp="1"/>
          </p:cNvSpPr>
          <p:nvPr>
            <p:ph idx="4294967295"/>
          </p:nvPr>
        </p:nvSpPr>
        <p:spPr>
          <a:xfrm>
            <a:off x="381000" y="1219200"/>
            <a:ext cx="8305800" cy="5257800"/>
          </a:xfrm>
        </p:spPr>
        <p:txBody>
          <a:bodyPr/>
          <a:lstStyle/>
          <a:p>
            <a:r>
              <a:rPr lang="en-US" dirty="0"/>
              <a:t>All individuals involved in test administration must participate in training.</a:t>
            </a:r>
          </a:p>
          <a:p>
            <a:pPr lvl="1"/>
            <a:r>
              <a:rPr lang="en-US" i="1" dirty="0"/>
              <a:t>Sign in to prove you have attended training</a:t>
            </a:r>
          </a:p>
          <a:p>
            <a:r>
              <a:rPr lang="en-US" dirty="0"/>
              <a:t>New forms requiring signoff by test administrators</a:t>
            </a:r>
          </a:p>
          <a:p>
            <a:pPr lvl="1"/>
            <a:r>
              <a:rPr lang="en-US" dirty="0"/>
              <a:t>Participated in training</a:t>
            </a:r>
          </a:p>
          <a:p>
            <a:pPr lvl="1"/>
            <a:r>
              <a:rPr lang="en-US" dirty="0"/>
              <a:t>Received their TAMs (Test Admin Manual)</a:t>
            </a:r>
          </a:p>
          <a:p>
            <a:pPr lvl="1"/>
            <a:r>
              <a:rPr lang="en-US" dirty="0"/>
              <a:t>Signed a nondisclosure agreement, if providing </a:t>
            </a:r>
            <a:r>
              <a:rPr lang="en-US" dirty="0" smtClean="0"/>
              <a:t>certain accommodations </a:t>
            </a:r>
            <a:r>
              <a:rPr lang="en-US" dirty="0"/>
              <a:t>(special education </a:t>
            </a:r>
            <a:r>
              <a:rPr lang="en-US" dirty="0" smtClean="0"/>
              <a:t>proctors)</a:t>
            </a:r>
            <a:endParaRPr lang="en-US" dirty="0"/>
          </a:p>
        </p:txBody>
      </p:sp>
      <p:sp>
        <p:nvSpPr>
          <p:cNvPr id="4" name="Footer Placeholder 3"/>
          <p:cNvSpPr txBox="1">
            <a:spLocks noGrp="1"/>
          </p:cNvSpPr>
          <p:nvPr/>
        </p:nvSpPr>
        <p:spPr>
          <a:xfrm>
            <a:off x="3124200" y="6356350"/>
            <a:ext cx="5410200" cy="365125"/>
          </a:xfrm>
          <a:prstGeom prst="rect">
            <a:avLst/>
          </a:prstGeom>
          <a:noFill/>
        </p:spPr>
        <p:txBody>
          <a:bodyPr anchor="ctr"/>
          <a:lstStyle/>
          <a:p>
            <a:pPr algn="r" eaLnBrk="1" fontAlgn="auto" hangingPunct="1">
              <a:spcBef>
                <a:spcPts val="0"/>
              </a:spcBef>
              <a:spcAft>
                <a:spcPts val="0"/>
              </a:spcAft>
              <a:defRPr/>
            </a:pPr>
            <a:r>
              <a:rPr lang="en-US" sz="1200" dirty="0">
                <a:solidFill>
                  <a:schemeClr val="tx1">
                    <a:tint val="75000"/>
                  </a:schemeClr>
                </a:solidFill>
                <a:latin typeface="+mn-lt"/>
              </a:rPr>
              <a:t>Massachusetts Department of Elementary and Secondary Education </a:t>
            </a:r>
          </a:p>
        </p:txBody>
      </p:sp>
      <p:sp>
        <p:nvSpPr>
          <p:cNvPr id="5" name="Slide Number Placeholder 4"/>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6088D07D-F7E6-4474-9B93-DA96A0ABAF6A}" type="slidenum">
              <a:rPr lang="en-US" sz="1600">
                <a:solidFill>
                  <a:schemeClr val="tx1">
                    <a:tint val="75000"/>
                  </a:schemeClr>
                </a:solidFill>
                <a:latin typeface="+mj-lt"/>
              </a:rPr>
              <a:pPr algn="ctr" eaLnBrk="1" fontAlgn="auto" hangingPunct="1">
                <a:spcBef>
                  <a:spcPts val="0"/>
                </a:spcBef>
                <a:spcAft>
                  <a:spcPts val="0"/>
                </a:spcAft>
                <a:defRPr/>
              </a:pPr>
              <a:t>2</a:t>
            </a:fld>
            <a:endParaRPr lang="en-US" sz="1600" dirty="0">
              <a:solidFill>
                <a:schemeClr val="tx1">
                  <a:tint val="75000"/>
                </a:schemeClr>
              </a:solidFill>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4000" b="1" u="sng"/>
              <a:t>FLOOR MONITORS</a:t>
            </a:r>
            <a:r>
              <a:rPr lang="en-US" sz="4000"/>
              <a:t/>
            </a:r>
            <a:br>
              <a:rPr lang="en-US" sz="4000"/>
            </a:br>
            <a:endParaRPr lang="en-US" sz="4000"/>
          </a:p>
        </p:txBody>
      </p:sp>
      <p:sp>
        <p:nvSpPr>
          <p:cNvPr id="63491" name="Rectangle 3"/>
          <p:cNvSpPr>
            <a:spLocks noGrp="1" noChangeArrowheads="1"/>
          </p:cNvSpPr>
          <p:nvPr>
            <p:ph type="body" idx="1"/>
          </p:nvPr>
        </p:nvSpPr>
        <p:spPr/>
        <p:txBody>
          <a:bodyPr/>
          <a:lstStyle/>
          <a:p>
            <a:pPr>
              <a:lnSpc>
                <a:spcPct val="80000"/>
              </a:lnSpc>
            </a:pPr>
            <a:r>
              <a:rPr lang="en-US" sz="2400" dirty="0" smtClean="0"/>
              <a:t>[test administrator name redacted] will </a:t>
            </a:r>
            <a:r>
              <a:rPr lang="en-US" sz="2400" dirty="0"/>
              <a:t>monitor the second nook to check for passes to and from the bathroom and to make sure students are not at lockers</a:t>
            </a:r>
          </a:p>
          <a:p>
            <a:pPr>
              <a:lnSpc>
                <a:spcPct val="80000"/>
              </a:lnSpc>
            </a:pPr>
            <a:r>
              <a:rPr lang="en-US" sz="2400" dirty="0" smtClean="0"/>
              <a:t>[test administrator name redacted] will </a:t>
            </a:r>
            <a:r>
              <a:rPr lang="en-US" sz="2400" dirty="0"/>
              <a:t>monitor the third floor nook to check for passes to and from the bathroom and to make sure students are not at lockers. </a:t>
            </a:r>
          </a:p>
          <a:p>
            <a:pPr>
              <a:lnSpc>
                <a:spcPct val="80000"/>
              </a:lnSpc>
            </a:pPr>
            <a:r>
              <a:rPr lang="en-US" sz="2400" dirty="0" smtClean="0"/>
              <a:t>[test administrator name redacted] will </a:t>
            </a:r>
            <a:r>
              <a:rPr lang="en-US" sz="2400" dirty="0"/>
              <a:t>monitor the front door and keep students from entering the academic wing from 8-11:20 ON TUESDAY and 8:00-10:55 AM Wednesday and Thursday. </a:t>
            </a:r>
          </a:p>
          <a:p>
            <a:pPr>
              <a:lnSpc>
                <a:spcPct val="80000"/>
              </a:lnSpc>
            </a:pPr>
            <a:r>
              <a:rPr lang="en-US" sz="2400" dirty="0" smtClean="0"/>
              <a:t>[test administrator name redacted] will </a:t>
            </a:r>
            <a:r>
              <a:rPr lang="en-US" sz="2400" dirty="0"/>
              <a:t>supervise the cafeteria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Be Wary of….</a:t>
            </a:r>
          </a:p>
        </p:txBody>
      </p:sp>
      <p:sp>
        <p:nvSpPr>
          <p:cNvPr id="65539" name="Rectangle 3"/>
          <p:cNvSpPr>
            <a:spLocks noGrp="1" noChangeArrowheads="1"/>
          </p:cNvSpPr>
          <p:nvPr>
            <p:ph type="body" idx="1"/>
          </p:nvPr>
        </p:nvSpPr>
        <p:spPr>
          <a:xfrm>
            <a:off x="457200" y="1676400"/>
            <a:ext cx="8229600" cy="4191000"/>
          </a:xfrm>
        </p:spPr>
        <p:txBody>
          <a:bodyPr/>
          <a:lstStyle/>
          <a:p>
            <a:pPr lvl="1"/>
            <a:r>
              <a:rPr lang="en-US" sz="2400"/>
              <a:t>NO LOOKING AT THE TEST</a:t>
            </a:r>
          </a:p>
          <a:p>
            <a:pPr lvl="1"/>
            <a:r>
              <a:rPr lang="en-US" sz="2400"/>
              <a:t>NO TALKING TO STUDENTS/GUIDING/COACHING DURING THE TEST</a:t>
            </a:r>
          </a:p>
          <a:p>
            <a:pPr lvl="1"/>
            <a:r>
              <a:rPr lang="en-US" sz="2400"/>
              <a:t>NO MONITORING OF STUDENT PROGRESS (Hey, you didn’t finish the essay!?)</a:t>
            </a:r>
          </a:p>
          <a:p>
            <a:pPr lvl="1"/>
            <a:r>
              <a:rPr lang="en-US" sz="2400"/>
              <a:t>ADULT SUPERVISION</a:t>
            </a:r>
          </a:p>
          <a:p>
            <a:pPr lvl="2"/>
            <a:r>
              <a:rPr lang="en-US" sz="2000"/>
              <a:t>PERIODICALLY WALK AROUND ROOM AND CHECK ON STUDENTS </a:t>
            </a:r>
          </a:p>
          <a:p>
            <a:pPr lvl="2"/>
            <a:r>
              <a:rPr lang="en-US" sz="2000"/>
              <a:t>QUIET IS IMPORTANT</a:t>
            </a:r>
          </a:p>
          <a:p>
            <a:pPr lvl="2"/>
            <a:r>
              <a:rPr lang="en-US" sz="2000"/>
              <a:t>ADULTS – NO PHONES OUT OR USED DURING TEST </a:t>
            </a:r>
          </a:p>
          <a:p>
            <a:pPr lvl="2">
              <a:buFont typeface="Wingdings" pitchFamily="2" charset="2"/>
              <a:buNone/>
            </a:pPr>
            <a:r>
              <a:rPr lang="en-US" sz="2000"/>
              <a:t> </a:t>
            </a:r>
          </a:p>
          <a:p>
            <a:pPr lvl="1"/>
            <a:endParaRPr lang="en-US"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2946" name="Rectangle 2"/>
          <p:cNvSpPr>
            <a:spLocks noGrp="1" noChangeArrowheads="1"/>
          </p:cNvSpPr>
          <p:nvPr>
            <p:ph type="title" idx="4294967295"/>
          </p:nvPr>
        </p:nvSpPr>
        <p:spPr/>
        <p:txBody>
          <a:bodyPr>
            <a:normAutofit/>
          </a:bodyPr>
          <a:lstStyle/>
          <a:p>
            <a:r>
              <a:rPr lang="en-US" sz="4000"/>
              <a:t>Before Testing</a:t>
            </a:r>
            <a:br>
              <a:rPr lang="en-US" sz="4000"/>
            </a:br>
            <a:r>
              <a:rPr lang="en-US" sz="2000"/>
              <a:t>There is a detailed sheet in folder with duties</a:t>
            </a:r>
          </a:p>
        </p:txBody>
      </p:sp>
      <p:sp>
        <p:nvSpPr>
          <p:cNvPr id="29699" name="Rectangle 3"/>
          <p:cNvSpPr>
            <a:spLocks noGrp="1" noChangeArrowheads="1"/>
          </p:cNvSpPr>
          <p:nvPr>
            <p:ph type="body" idx="4294967295"/>
          </p:nvPr>
        </p:nvSpPr>
        <p:spPr>
          <a:xfrm>
            <a:off x="457200" y="1676400"/>
            <a:ext cx="8153400" cy="4602163"/>
          </a:xfrm>
        </p:spPr>
        <p:txBody>
          <a:bodyPr/>
          <a:lstStyle/>
          <a:p>
            <a:pPr>
              <a:lnSpc>
                <a:spcPct val="80000"/>
              </a:lnSpc>
            </a:pPr>
            <a:r>
              <a:rPr lang="en-US" sz="2400" dirty="0"/>
              <a:t>Remind students to </a:t>
            </a:r>
          </a:p>
          <a:p>
            <a:pPr lvl="1">
              <a:lnSpc>
                <a:spcPct val="80000"/>
              </a:lnSpc>
            </a:pPr>
            <a:r>
              <a:rPr lang="en-US" sz="2400" dirty="0"/>
              <a:t>Try their best. </a:t>
            </a:r>
          </a:p>
          <a:p>
            <a:pPr lvl="1">
              <a:lnSpc>
                <a:spcPct val="80000"/>
              </a:lnSpc>
            </a:pPr>
            <a:r>
              <a:rPr lang="en-US" sz="2400" dirty="0"/>
              <a:t>Work until stop sign on test booklet pages.</a:t>
            </a:r>
          </a:p>
          <a:p>
            <a:pPr lvl="1">
              <a:lnSpc>
                <a:spcPct val="80000"/>
              </a:lnSpc>
            </a:pPr>
            <a:r>
              <a:rPr lang="en-US" sz="2400" dirty="0"/>
              <a:t>Respond directly to the MCAS ELA Composition prompt.</a:t>
            </a:r>
          </a:p>
          <a:p>
            <a:pPr lvl="1">
              <a:lnSpc>
                <a:spcPct val="80000"/>
              </a:lnSpc>
              <a:buFont typeface="Wingdings" pitchFamily="2" charset="2"/>
              <a:buNone/>
            </a:pPr>
            <a:endParaRPr lang="en-US" sz="2400" dirty="0"/>
          </a:p>
          <a:p>
            <a:pPr>
              <a:lnSpc>
                <a:spcPct val="80000"/>
              </a:lnSpc>
            </a:pPr>
            <a:r>
              <a:rPr lang="en-US" sz="2400" dirty="0"/>
              <a:t>Students must not </a:t>
            </a:r>
          </a:p>
          <a:p>
            <a:pPr lvl="1">
              <a:lnSpc>
                <a:spcPct val="80000"/>
              </a:lnSpc>
            </a:pPr>
            <a:r>
              <a:rPr lang="en-US" sz="2400" dirty="0"/>
              <a:t>Preview test materials</a:t>
            </a:r>
          </a:p>
          <a:p>
            <a:pPr lvl="1">
              <a:lnSpc>
                <a:spcPct val="80000"/>
              </a:lnSpc>
            </a:pPr>
            <a:r>
              <a:rPr lang="en-US" sz="2400" dirty="0"/>
              <a:t>Copy others’ work</a:t>
            </a:r>
          </a:p>
          <a:p>
            <a:pPr lvl="1">
              <a:lnSpc>
                <a:spcPct val="80000"/>
              </a:lnSpc>
            </a:pPr>
            <a:r>
              <a:rPr lang="en-US" sz="2400" dirty="0"/>
              <a:t>Accept any coaching or let someone else answer for them</a:t>
            </a:r>
          </a:p>
          <a:p>
            <a:pPr lvl="1">
              <a:lnSpc>
                <a:spcPct val="80000"/>
              </a:lnSpc>
            </a:pPr>
            <a:r>
              <a:rPr lang="en-US" sz="2400" dirty="0"/>
              <a:t>Use unapproved materials</a:t>
            </a:r>
          </a:p>
        </p:txBody>
      </p:sp>
      <p:sp>
        <p:nvSpPr>
          <p:cNvPr id="2" name="Footer Placeholder 1"/>
          <p:cNvSpPr txBox="1">
            <a:spLocks noGrp="1"/>
          </p:cNvSpPr>
          <p:nvPr/>
        </p:nvSpPr>
        <p:spPr>
          <a:xfrm>
            <a:off x="3124200" y="6356350"/>
            <a:ext cx="5410200" cy="365125"/>
          </a:xfrm>
          <a:prstGeom prst="rect">
            <a:avLst/>
          </a:prstGeom>
          <a:noFill/>
        </p:spPr>
        <p:txBody>
          <a:bodyPr anchor="ctr"/>
          <a:lstStyle/>
          <a:p>
            <a:pPr algn="r" eaLnBrk="1" fontAlgn="auto" hangingPunct="1">
              <a:spcBef>
                <a:spcPts val="0"/>
              </a:spcBef>
              <a:spcAft>
                <a:spcPts val="0"/>
              </a:spcAft>
              <a:defRPr/>
            </a:pPr>
            <a:r>
              <a:rPr lang="en-US" sz="1200" dirty="0">
                <a:solidFill>
                  <a:schemeClr val="tx1">
                    <a:tint val="75000"/>
                  </a:schemeClr>
                </a:solidFill>
                <a:latin typeface="+mn-lt"/>
              </a:rPr>
              <a:t>Massachusetts Department of Elementary and Secondary Education </a:t>
            </a:r>
          </a:p>
        </p:txBody>
      </p:sp>
      <p:sp>
        <p:nvSpPr>
          <p:cNvPr id="3" name="Slide Number Placeholder 2"/>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88158C1F-C0A6-439A-B250-50561BF4231C}" type="slidenum">
              <a:rPr lang="en-US" sz="1600">
                <a:solidFill>
                  <a:schemeClr val="tx1">
                    <a:tint val="75000"/>
                  </a:schemeClr>
                </a:solidFill>
                <a:latin typeface="+mj-lt"/>
              </a:rPr>
              <a:pPr algn="ctr" eaLnBrk="1" fontAlgn="auto" hangingPunct="1">
                <a:spcBef>
                  <a:spcPts val="0"/>
                </a:spcBef>
                <a:spcAft>
                  <a:spcPts val="0"/>
                </a:spcAft>
                <a:defRPr/>
              </a:pPr>
              <a:t>22</a:t>
            </a:fld>
            <a:endParaRPr lang="en-US" sz="1600" dirty="0">
              <a:solidFill>
                <a:schemeClr val="tx1">
                  <a:tint val="75000"/>
                </a:schemeClr>
              </a:solidFill>
              <a:latin typeface="+mj-l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3"/>
          <p:cNvSpPr>
            <a:spLocks noGrp="1"/>
          </p:cNvSpPr>
          <p:nvPr>
            <p:ph type="title" idx="4294967295"/>
          </p:nvPr>
        </p:nvSpPr>
        <p:spPr>
          <a:xfrm>
            <a:off x="838200" y="609600"/>
            <a:ext cx="7697788" cy="990600"/>
          </a:xfrm>
        </p:spPr>
        <p:txBody>
          <a:bodyPr/>
          <a:lstStyle/>
          <a:p>
            <a:r>
              <a:rPr lang="en-US" sz="3400" dirty="0"/>
              <a:t>Results are </a:t>
            </a:r>
            <a:r>
              <a:rPr lang="en-US" sz="3400" b="1" dirty="0"/>
              <a:t>invalidated </a:t>
            </a:r>
            <a:r>
              <a:rPr lang="en-US" sz="3400" dirty="0"/>
              <a:t>for students using any electronic device during testing.</a:t>
            </a:r>
          </a:p>
        </p:txBody>
      </p:sp>
      <p:sp>
        <p:nvSpPr>
          <p:cNvPr id="4" name="Footer Placeholder 3"/>
          <p:cNvSpPr txBox="1">
            <a:spLocks noGrp="1"/>
          </p:cNvSpPr>
          <p:nvPr/>
        </p:nvSpPr>
        <p:spPr>
          <a:xfrm>
            <a:off x="3124200" y="6356350"/>
            <a:ext cx="5410200" cy="365125"/>
          </a:xfrm>
          <a:prstGeom prst="rect">
            <a:avLst/>
          </a:prstGeom>
          <a:noFill/>
        </p:spPr>
        <p:txBody>
          <a:bodyPr anchor="ctr"/>
          <a:lstStyle/>
          <a:p>
            <a:pPr algn="r" eaLnBrk="1" fontAlgn="auto" hangingPunct="1">
              <a:spcBef>
                <a:spcPts val="0"/>
              </a:spcBef>
              <a:spcAft>
                <a:spcPts val="0"/>
              </a:spcAft>
              <a:defRPr/>
            </a:pPr>
            <a:r>
              <a:rPr lang="en-US" sz="1200" dirty="0">
                <a:solidFill>
                  <a:schemeClr val="tx1">
                    <a:tint val="75000"/>
                  </a:schemeClr>
                </a:solidFill>
                <a:latin typeface="+mn-lt"/>
              </a:rPr>
              <a:t>Massachusetts Department of Elementary and Secondary Education </a:t>
            </a:r>
          </a:p>
        </p:txBody>
      </p:sp>
      <p:sp>
        <p:nvSpPr>
          <p:cNvPr id="5" name="Slide Number Placeholder 4"/>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303EC5E9-2E68-465B-A155-71AAEA135F85}" type="slidenum">
              <a:rPr lang="en-US" sz="1600">
                <a:solidFill>
                  <a:schemeClr val="tx1">
                    <a:tint val="75000"/>
                  </a:schemeClr>
                </a:solidFill>
                <a:latin typeface="+mj-lt"/>
              </a:rPr>
              <a:pPr algn="ctr" eaLnBrk="1" fontAlgn="auto" hangingPunct="1">
                <a:spcBef>
                  <a:spcPts val="0"/>
                </a:spcBef>
                <a:spcAft>
                  <a:spcPts val="0"/>
                </a:spcAft>
                <a:defRPr/>
              </a:pPr>
              <a:t>23</a:t>
            </a:fld>
            <a:endParaRPr lang="en-US" sz="1600" dirty="0">
              <a:solidFill>
                <a:schemeClr val="tx1">
                  <a:tint val="75000"/>
                </a:schemeClr>
              </a:solidFill>
              <a:latin typeface="+mj-lt"/>
            </a:endParaRPr>
          </a:p>
        </p:txBody>
      </p:sp>
      <p:grpSp>
        <p:nvGrpSpPr>
          <p:cNvPr id="31749" name="Group 18" descr="Pile of cell phones with red &quot;do not use&quot; indicator "/>
          <p:cNvGrpSpPr>
            <a:grpSpLocks/>
          </p:cNvGrpSpPr>
          <p:nvPr/>
        </p:nvGrpSpPr>
        <p:grpSpPr bwMode="auto">
          <a:xfrm>
            <a:off x="1524000" y="1866900"/>
            <a:ext cx="5638800" cy="4419600"/>
            <a:chOff x="1524000" y="1867574"/>
            <a:chExt cx="5639587" cy="4418926"/>
          </a:xfrm>
        </p:grpSpPr>
        <p:pic>
          <p:nvPicPr>
            <p:cNvPr id="31750" name="Picture 2" descr="Pile of cell phones with red &quot;do not use&quot; indicator"/>
            <p:cNvPicPr>
              <a:picLocks noChangeAspect="1" noChangeArrowheads="1"/>
            </p:cNvPicPr>
            <p:nvPr/>
          </p:nvPicPr>
          <p:blipFill>
            <a:blip r:embed="rId3" cstate="print"/>
            <a:srcRect/>
            <a:stretch>
              <a:fillRect/>
            </a:stretch>
          </p:blipFill>
          <p:spPr bwMode="auto">
            <a:xfrm>
              <a:off x="1524000" y="1905000"/>
              <a:ext cx="5639587" cy="4381500"/>
            </a:xfrm>
            <a:prstGeom prst="rect">
              <a:avLst/>
            </a:prstGeom>
            <a:noFill/>
            <a:ln w="9525">
              <a:noFill/>
              <a:miter lim="800000"/>
              <a:headEnd/>
              <a:tailEnd/>
            </a:ln>
          </p:spPr>
        </p:pic>
        <p:sp>
          <p:nvSpPr>
            <p:cNvPr id="31751" name="Oval 7" descr="Pile of cell phones with red &quot;do not use&quot; indicator "/>
            <p:cNvSpPr>
              <a:spLocks noChangeArrowheads="1"/>
            </p:cNvSpPr>
            <p:nvPr/>
          </p:nvSpPr>
          <p:spPr bwMode="auto">
            <a:xfrm>
              <a:off x="2286000" y="1867574"/>
              <a:ext cx="4343400" cy="4342726"/>
            </a:xfrm>
            <a:prstGeom prst="ellipse">
              <a:avLst/>
            </a:prstGeom>
            <a:noFill/>
            <a:ln w="190500">
              <a:solidFill>
                <a:srgbClr val="FF0000"/>
              </a:solidFill>
              <a:round/>
              <a:headEnd/>
              <a:tailEnd/>
            </a:ln>
          </p:spPr>
          <p:txBody>
            <a:bodyPr wrap="none" anchor="ctr"/>
            <a:lstStyle/>
            <a:p>
              <a:pPr eaLnBrk="1" hangingPunct="1"/>
              <a:endParaRPr lang="en-US">
                <a:latin typeface="Tahoma" pitchFamily="34" charset="0"/>
              </a:endParaRPr>
            </a:p>
          </p:txBody>
        </p:sp>
      </p:grpSp>
      <p:sp>
        <p:nvSpPr>
          <p:cNvPr id="31752" name="Line 8"/>
          <p:cNvSpPr>
            <a:spLocks noChangeShapeType="1"/>
          </p:cNvSpPr>
          <p:nvPr/>
        </p:nvSpPr>
        <p:spPr bwMode="auto">
          <a:xfrm>
            <a:off x="2874963" y="2565400"/>
            <a:ext cx="3092450" cy="3035300"/>
          </a:xfrm>
          <a:prstGeom prst="line">
            <a:avLst/>
          </a:prstGeom>
          <a:noFill/>
          <a:ln w="19050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7200" y="160338"/>
            <a:ext cx="8229600" cy="1143000"/>
          </a:xfrm>
        </p:spPr>
        <p:txBody>
          <a:bodyPr/>
          <a:lstStyle/>
          <a:p>
            <a:r>
              <a:rPr lang="en-US" sz="4000"/>
              <a:t>Test Administrator Responsibilities</a:t>
            </a:r>
            <a:endParaRPr lang="en-US" sz="4000" u="sng"/>
          </a:p>
        </p:txBody>
      </p:sp>
      <p:sp>
        <p:nvSpPr>
          <p:cNvPr id="1362947" name="Rectangle 3"/>
          <p:cNvSpPr>
            <a:spLocks noGrp="1" noChangeArrowheads="1"/>
          </p:cNvSpPr>
          <p:nvPr>
            <p:ph type="body" idx="4294967295"/>
          </p:nvPr>
        </p:nvSpPr>
        <p:spPr>
          <a:xfrm>
            <a:off x="342900" y="1417638"/>
            <a:ext cx="8496300" cy="4525962"/>
          </a:xfrm>
        </p:spPr>
        <p:txBody>
          <a:bodyPr>
            <a:normAutofit/>
          </a:bodyPr>
          <a:lstStyle/>
          <a:p>
            <a:pPr>
              <a:lnSpc>
                <a:spcPct val="80000"/>
              </a:lnSpc>
            </a:pPr>
            <a:r>
              <a:rPr lang="en-US" sz="2400"/>
              <a:t>Take care of items on the before the test begins sheet in folder</a:t>
            </a:r>
          </a:p>
          <a:p>
            <a:pPr>
              <a:lnSpc>
                <a:spcPct val="80000"/>
              </a:lnSpc>
            </a:pPr>
            <a:r>
              <a:rPr lang="en-US" sz="2400"/>
              <a:t>Follow directions in TAM’s and read scripts verbatim</a:t>
            </a:r>
          </a:p>
          <a:p>
            <a:pPr>
              <a:lnSpc>
                <a:spcPct val="80000"/>
              </a:lnSpc>
            </a:pPr>
            <a:r>
              <a:rPr lang="en-US" sz="2400"/>
              <a:t>Prevent use of unapproved materials. </a:t>
            </a:r>
          </a:p>
          <a:p>
            <a:pPr lvl="1">
              <a:lnSpc>
                <a:spcPct val="80000"/>
              </a:lnSpc>
            </a:pPr>
            <a:r>
              <a:rPr lang="en-US" sz="2400"/>
              <a:t>No cell phones- collect before test begins</a:t>
            </a:r>
          </a:p>
          <a:p>
            <a:pPr>
              <a:lnSpc>
                <a:spcPct val="80000"/>
              </a:lnSpc>
            </a:pPr>
            <a:r>
              <a:rPr lang="en-US" sz="2400"/>
              <a:t>Monitor testing process- actively- looking to make sure students are on the correct test session.</a:t>
            </a:r>
          </a:p>
          <a:p>
            <a:pPr>
              <a:lnSpc>
                <a:spcPct val="80000"/>
              </a:lnSpc>
            </a:pPr>
            <a:r>
              <a:rPr lang="en-US" sz="2400"/>
              <a:t>Supervise students at all times to prevent cheating.</a:t>
            </a:r>
          </a:p>
          <a:p>
            <a:pPr>
              <a:lnSpc>
                <a:spcPct val="80000"/>
              </a:lnSpc>
            </a:pPr>
            <a:r>
              <a:rPr lang="en-US" sz="2400"/>
              <a:t>Do not coach students or alter responses.</a:t>
            </a:r>
          </a:p>
          <a:p>
            <a:pPr lvl="1">
              <a:lnSpc>
                <a:spcPct val="80000"/>
              </a:lnSpc>
            </a:pPr>
            <a:r>
              <a:rPr lang="en-US" sz="2400"/>
              <a:t>Write on board the question #s for each testing session and read this as part of the script. </a:t>
            </a:r>
          </a:p>
          <a:p>
            <a:pPr lvl="1">
              <a:lnSpc>
                <a:spcPct val="80000"/>
              </a:lnSpc>
            </a:pPr>
            <a:r>
              <a:rPr lang="en-US" sz="2400"/>
              <a:t>Do not check students’ booklets for completeness.</a:t>
            </a:r>
          </a:p>
        </p:txBody>
      </p:sp>
      <p:sp>
        <p:nvSpPr>
          <p:cNvPr id="3" name="Slide Number Placeholder 2"/>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6D715877-D255-47A5-8A7D-3A849CA478C3}" type="slidenum">
              <a:rPr lang="en-US" sz="1600">
                <a:solidFill>
                  <a:schemeClr val="tx1">
                    <a:tint val="75000"/>
                  </a:schemeClr>
                </a:solidFill>
                <a:latin typeface="+mj-lt"/>
              </a:rPr>
              <a:pPr algn="ctr" eaLnBrk="1" fontAlgn="auto" hangingPunct="1">
                <a:spcBef>
                  <a:spcPts val="0"/>
                </a:spcBef>
                <a:spcAft>
                  <a:spcPts val="0"/>
                </a:spcAft>
                <a:defRPr/>
              </a:pPr>
              <a:t>3</a:t>
            </a:fld>
            <a:endParaRPr lang="en-US" sz="1600" dirty="0">
              <a:solidFill>
                <a:schemeClr val="tx1">
                  <a:tint val="75000"/>
                </a:schemeClr>
              </a:solidFill>
              <a:latin typeface="+mj-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33400" y="381000"/>
            <a:ext cx="8610600" cy="1143000"/>
          </a:xfrm>
        </p:spPr>
        <p:txBody>
          <a:bodyPr/>
          <a:lstStyle/>
          <a:p>
            <a:r>
              <a:rPr lang="en-US" sz="4000"/>
              <a:t>Increased Emphasis on Test Security</a:t>
            </a:r>
          </a:p>
        </p:txBody>
      </p:sp>
      <p:sp>
        <p:nvSpPr>
          <p:cNvPr id="9219" name="Rectangle 3"/>
          <p:cNvSpPr>
            <a:spLocks noGrp="1" noChangeArrowheads="1"/>
          </p:cNvSpPr>
          <p:nvPr>
            <p:ph type="body" idx="4294967295"/>
          </p:nvPr>
        </p:nvSpPr>
        <p:spPr>
          <a:xfrm>
            <a:off x="754063" y="2112963"/>
            <a:ext cx="7783512" cy="2698750"/>
          </a:xfrm>
        </p:spPr>
        <p:txBody>
          <a:bodyPr/>
          <a:lstStyle/>
          <a:p>
            <a:r>
              <a:rPr lang="en-US" b="1" dirty="0"/>
              <a:t>National level:</a:t>
            </a:r>
          </a:p>
          <a:p>
            <a:pPr lvl="1"/>
            <a:r>
              <a:rPr lang="en-US" sz="3200" dirty="0"/>
              <a:t>Numerous examples of widespread cheating</a:t>
            </a:r>
          </a:p>
          <a:p>
            <a:pPr lvl="1"/>
            <a:r>
              <a:rPr lang="en-US" sz="3200" dirty="0"/>
              <a:t>June 24, 2011, letter from Secretary Duncan</a:t>
            </a:r>
            <a:br>
              <a:rPr lang="en-US" sz="3200" dirty="0"/>
            </a:br>
            <a:endParaRPr lang="en-US" sz="2400" dirty="0"/>
          </a:p>
          <a:p>
            <a:endParaRPr lang="en-US" sz="2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9220" name="Text Box 4" descr="“…even the hint of testing irregularities and misconduct in the test administration process could call into question school reform efforts and undermine the State accountability systems that you have painstakingly built over the past decade.” &#10;"/>
          <p:cNvSpPr txBox="1">
            <a:spLocks noChangeArrowheads="1"/>
          </p:cNvSpPr>
          <p:nvPr/>
        </p:nvSpPr>
        <p:spPr bwMode="auto">
          <a:xfrm>
            <a:off x="838200" y="4953000"/>
            <a:ext cx="7010400" cy="1474788"/>
          </a:xfrm>
          <a:prstGeom prst="rect">
            <a:avLst/>
          </a:prstGeom>
          <a:noFill/>
          <a:ln w="9525">
            <a:solidFill>
              <a:srgbClr val="000000"/>
            </a:solidFill>
            <a:miter lim="800000"/>
            <a:headEnd/>
            <a:tailEnd/>
          </a:ln>
        </p:spPr>
        <p:txBody>
          <a:bodyPr>
            <a:spAutoFit/>
          </a:bodyPr>
          <a:lstStyle/>
          <a:p>
            <a:pPr eaLnBrk="1" hangingPunct="1">
              <a:lnSpc>
                <a:spcPct val="90000"/>
              </a:lnSpc>
              <a:spcBef>
                <a:spcPct val="20000"/>
              </a:spcBef>
            </a:pPr>
            <a:r>
              <a:rPr lang="en-US" sz="2000" dirty="0">
                <a:solidFill>
                  <a:srgbClr val="FF0000"/>
                </a:solidFill>
                <a:latin typeface="Tahoma" pitchFamily="34" charset="0"/>
              </a:rPr>
              <a:t>“…even the hint of testing irregularities and misconduct in the test administration process could call into question school reform efforts and undermine the State accountability systems that you have painstakingly built over the past decade.” </a:t>
            </a:r>
          </a:p>
        </p:txBody>
      </p:sp>
      <p:sp>
        <p:nvSpPr>
          <p:cNvPr id="3" name="Slide Number Placeholder 2"/>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F60037F6-F845-4991-B2BF-AE5DDF7F8B43}" type="slidenum">
              <a:rPr lang="en-US" sz="1600">
                <a:solidFill>
                  <a:schemeClr val="tx1">
                    <a:tint val="75000"/>
                  </a:schemeClr>
                </a:solidFill>
                <a:latin typeface="+mj-lt"/>
              </a:rPr>
              <a:pPr algn="ctr" eaLnBrk="1" fontAlgn="auto" hangingPunct="1">
                <a:spcBef>
                  <a:spcPts val="0"/>
                </a:spcBef>
                <a:spcAft>
                  <a:spcPts val="0"/>
                </a:spcAft>
                <a:defRPr/>
              </a:pPr>
              <a:t>4</a:t>
            </a:fld>
            <a:endParaRPr lang="en-US" sz="1600" dirty="0">
              <a:solidFill>
                <a:schemeClr val="tx1">
                  <a:tint val="75000"/>
                </a:schemeClr>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sz="4000"/>
              <a:t>Consequences for Test Security Violations</a:t>
            </a:r>
          </a:p>
        </p:txBody>
      </p:sp>
      <p:sp>
        <p:nvSpPr>
          <p:cNvPr id="11267" name="Content Placeholder 2"/>
          <p:cNvSpPr>
            <a:spLocks noGrp="1"/>
          </p:cNvSpPr>
          <p:nvPr>
            <p:ph idx="4294967295"/>
          </p:nvPr>
        </p:nvSpPr>
        <p:spPr/>
        <p:txBody>
          <a:bodyPr/>
          <a:lstStyle/>
          <a:p>
            <a:r>
              <a:rPr lang="en-US"/>
              <a:t>Delay in reporting results</a:t>
            </a:r>
          </a:p>
          <a:p>
            <a:r>
              <a:rPr lang="en-US"/>
              <a:t>Invalidation of results</a:t>
            </a:r>
          </a:p>
          <a:p>
            <a:r>
              <a:rPr lang="en-US"/>
              <a:t>Prohibiting school personnel from participating in future MCAS test administrations</a:t>
            </a:r>
          </a:p>
          <a:p>
            <a:r>
              <a:rPr lang="en-US" u="sng"/>
              <a:t>Licensure sanctions for licensed educators</a:t>
            </a:r>
          </a:p>
          <a:p>
            <a:endParaRPr lang="en-US"/>
          </a:p>
        </p:txBody>
      </p:sp>
      <p:sp>
        <p:nvSpPr>
          <p:cNvPr id="4" name="Footer Placeholder 3"/>
          <p:cNvSpPr txBox="1">
            <a:spLocks noGrp="1"/>
          </p:cNvSpPr>
          <p:nvPr/>
        </p:nvSpPr>
        <p:spPr>
          <a:xfrm>
            <a:off x="3124200" y="6356350"/>
            <a:ext cx="5410200" cy="365125"/>
          </a:xfrm>
          <a:prstGeom prst="rect">
            <a:avLst/>
          </a:prstGeom>
          <a:noFill/>
        </p:spPr>
        <p:txBody>
          <a:bodyPr anchor="ctr"/>
          <a:lstStyle/>
          <a:p>
            <a:pPr algn="r" eaLnBrk="1" fontAlgn="auto" hangingPunct="1">
              <a:spcBef>
                <a:spcPts val="0"/>
              </a:spcBef>
              <a:spcAft>
                <a:spcPts val="0"/>
              </a:spcAft>
              <a:defRPr/>
            </a:pPr>
            <a:r>
              <a:rPr lang="en-US" sz="1200" dirty="0">
                <a:solidFill>
                  <a:schemeClr val="tx1">
                    <a:tint val="75000"/>
                  </a:schemeClr>
                </a:solidFill>
                <a:latin typeface="+mn-lt"/>
              </a:rPr>
              <a:t>Massachusetts Department of Elementary and Secondary Education </a:t>
            </a:r>
          </a:p>
        </p:txBody>
      </p:sp>
      <p:sp>
        <p:nvSpPr>
          <p:cNvPr id="5" name="Slide Number Placeholder 4"/>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4B19FD8A-39E2-4FC9-B125-22ACD2B17648}" type="slidenum">
              <a:rPr lang="en-US" sz="1600">
                <a:solidFill>
                  <a:schemeClr val="tx1">
                    <a:tint val="75000"/>
                  </a:schemeClr>
                </a:solidFill>
                <a:latin typeface="+mj-lt"/>
              </a:rPr>
              <a:pPr algn="ctr" eaLnBrk="1" fontAlgn="auto" hangingPunct="1">
                <a:spcBef>
                  <a:spcPts val="0"/>
                </a:spcBef>
                <a:spcAft>
                  <a:spcPts val="0"/>
                </a:spcAft>
                <a:defRPr/>
              </a:pPr>
              <a:t>5</a:t>
            </a:fld>
            <a:endParaRPr lang="en-US" sz="1600" dirty="0">
              <a:solidFill>
                <a:schemeClr val="tx1">
                  <a:tint val="75000"/>
                </a:schemeClr>
              </a:solidFill>
              <a:latin typeface="+mj-lt"/>
            </a:endParaRPr>
          </a:p>
        </p:txBody>
      </p:sp>
      <p:sp>
        <p:nvSpPr>
          <p:cNvPr id="11270" name="Rectangle 5"/>
          <p:cNvSpPr>
            <a:spLocks noChangeArrowheads="1"/>
          </p:cNvSpPr>
          <p:nvPr/>
        </p:nvSpPr>
        <p:spPr bwMode="auto">
          <a:xfrm>
            <a:off x="990600" y="5257800"/>
            <a:ext cx="6858000" cy="1196975"/>
          </a:xfrm>
          <a:prstGeom prst="rect">
            <a:avLst/>
          </a:prstGeom>
          <a:noFill/>
          <a:ln w="9525">
            <a:solidFill>
              <a:srgbClr val="002060"/>
            </a:solidFill>
            <a:miter lim="800000"/>
            <a:headEnd/>
            <a:tailEnd/>
          </a:ln>
        </p:spPr>
        <p:txBody>
          <a:bodyPr>
            <a:spAutoFit/>
          </a:bodyPr>
          <a:lstStyle/>
          <a:p>
            <a:pPr eaLnBrk="1" hangingPunct="1"/>
            <a:r>
              <a:rPr lang="en-US" sz="2400" b="1">
                <a:solidFill>
                  <a:srgbClr val="FF0000"/>
                </a:solidFill>
                <a:latin typeface="Tahoma" pitchFamily="34" charset="0"/>
              </a:rPr>
              <a:t>Consequences/sanctions imposed by the Department do not limit a local district’s authority to impose its own sanctions.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r>
              <a:rPr lang="en-US"/>
              <a:t>Invalidations of MCAS Results</a:t>
            </a:r>
          </a:p>
        </p:txBody>
      </p:sp>
      <p:graphicFrame>
        <p:nvGraphicFramePr>
          <p:cNvPr id="13342" name="Group 30"/>
          <p:cNvGraphicFramePr>
            <a:graphicFrameLocks noGrp="1"/>
          </p:cNvGraphicFramePr>
          <p:nvPr>
            <p:ph idx="4294967295"/>
          </p:nvPr>
        </p:nvGraphicFramePr>
        <p:xfrm>
          <a:off x="381000" y="1447801"/>
          <a:ext cx="8534400" cy="4221480"/>
        </p:xfrm>
        <a:graphic>
          <a:graphicData uri="http://schemas.openxmlformats.org/drawingml/2006/table">
            <a:tbl>
              <a:tblPr/>
              <a:tblGrid>
                <a:gridCol w="1970088"/>
                <a:gridCol w="6564312"/>
              </a:tblGrid>
              <a:tr h="2148840">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600" b="1" i="0" u="none" strike="noStrike" cap="none" normalizeH="0" baseline="0" dirty="0" smtClean="0">
                          <a:ln>
                            <a:noFill/>
                          </a:ln>
                          <a:solidFill>
                            <a:schemeClr val="bg1"/>
                          </a:solidFill>
                          <a:effectLst/>
                          <a:latin typeface="Arial" charset="0"/>
                        </a:rPr>
                        <a:t>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600" b="1" i="0" u="none" strike="noStrike" cap="none" normalizeH="0" baseline="0" dirty="0" smtClean="0">
                          <a:ln>
                            <a:noFill/>
                          </a:ln>
                          <a:solidFill>
                            <a:schemeClr val="bg1"/>
                          </a:solidFill>
                          <a:effectLst/>
                          <a:latin typeface="Arial" charset="0"/>
                        </a:rPr>
                        <a:t># of Student Score Invalidations because of </a:t>
                      </a:r>
                      <a:br>
                        <a:rPr kumimoji="0" lang="en-US" sz="2600" b="1" i="0" u="none" strike="noStrike" cap="none" normalizeH="0" baseline="0" dirty="0" smtClean="0">
                          <a:ln>
                            <a:noFill/>
                          </a:ln>
                          <a:solidFill>
                            <a:schemeClr val="bg1"/>
                          </a:solidFill>
                          <a:effectLst/>
                          <a:latin typeface="Arial" charset="0"/>
                        </a:rPr>
                      </a:br>
                      <a:r>
                        <a:rPr kumimoji="0" lang="en-US" sz="2600" b="1" i="0" u="none" strike="noStrike" cap="none" normalizeH="0" baseline="0" dirty="0" smtClean="0">
                          <a:ln>
                            <a:noFill/>
                          </a:ln>
                          <a:solidFill>
                            <a:schemeClr val="bg1"/>
                          </a:solidFill>
                          <a:effectLst/>
                          <a:latin typeface="Arial" charset="0"/>
                        </a:rPr>
                        <a:t>Student Cheating, Accommodation Given to Ineligible Students, Teacher Coaching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800" b="0" i="0" u="none" strike="noStrike" cap="none" normalizeH="0" baseline="0" smtClean="0">
                          <a:ln>
                            <a:noFill/>
                          </a:ln>
                          <a:solidFill>
                            <a:srgbClr val="0D1969"/>
                          </a:solidFill>
                          <a:effectLst/>
                          <a:latin typeface="Arial" charset="0"/>
                        </a:rPr>
                        <a:t>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D4CB"/>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800" b="0" i="0" u="none" strike="noStrike" cap="none" normalizeH="0" baseline="0" dirty="0" smtClean="0">
                          <a:ln>
                            <a:noFill/>
                          </a:ln>
                          <a:solidFill>
                            <a:srgbClr val="0D1969"/>
                          </a:solidFill>
                          <a:effectLst/>
                          <a:latin typeface="Arial" charset="0"/>
                        </a:rPr>
                        <a:t>312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D4CB"/>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800" b="0" i="0" u="none" strike="noStrike" cap="none" normalizeH="0" baseline="0" dirty="0" smtClean="0">
                          <a:ln>
                            <a:noFill/>
                          </a:ln>
                          <a:solidFill>
                            <a:srgbClr val="0D1969"/>
                          </a:solidFill>
                          <a:effectLst/>
                          <a:latin typeface="Arial" charset="0"/>
                        </a:rPr>
                        <a:t>2009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BE7"/>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800" b="0" i="0" u="none" strike="noStrike" cap="none" normalizeH="0" baseline="0" dirty="0" smtClean="0">
                          <a:ln>
                            <a:noFill/>
                          </a:ln>
                          <a:solidFill>
                            <a:srgbClr val="0D1969"/>
                          </a:solidFill>
                          <a:effectLst/>
                          <a:latin typeface="Arial" charset="0"/>
                        </a:rPr>
                        <a:t>598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BE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800" b="0" i="0" u="none" strike="noStrike" cap="none" normalizeH="0" baseline="0" smtClean="0">
                          <a:ln>
                            <a:noFill/>
                          </a:ln>
                          <a:solidFill>
                            <a:srgbClr val="0D1969"/>
                          </a:solidFill>
                          <a:effectLst/>
                          <a:latin typeface="Arial" charset="0"/>
                        </a:rPr>
                        <a:t>2010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D4CB"/>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800" b="0" i="0" u="none" strike="noStrike" cap="none" normalizeH="0" baseline="0" dirty="0" smtClean="0">
                          <a:ln>
                            <a:noFill/>
                          </a:ln>
                          <a:solidFill>
                            <a:srgbClr val="0D1969"/>
                          </a:solidFill>
                          <a:effectLst/>
                          <a:latin typeface="Arial" charset="0"/>
                        </a:rPr>
                        <a:t>1,350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D4CB"/>
                    </a:solidFill>
                  </a:tcPr>
                </a:tc>
              </a:tr>
              <a:tr h="457200">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800" b="0" i="0" u="none" strike="noStrike" cap="none" normalizeH="0" baseline="0" smtClean="0">
                          <a:ln>
                            <a:noFill/>
                          </a:ln>
                          <a:solidFill>
                            <a:srgbClr val="0D1969"/>
                          </a:solidFill>
                          <a:effectLst/>
                          <a:latin typeface="Arial" charset="0"/>
                        </a:rPr>
                        <a:t>2011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BE7"/>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800" b="0" i="0" u="none" strike="noStrike" cap="none" normalizeH="0" baseline="0" dirty="0" smtClean="0">
                          <a:ln>
                            <a:noFill/>
                          </a:ln>
                          <a:solidFill>
                            <a:srgbClr val="0D1969"/>
                          </a:solidFill>
                          <a:effectLst/>
                          <a:latin typeface="Arial" charset="0"/>
                        </a:rPr>
                        <a:t>354*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BE7"/>
                    </a:solidFill>
                  </a:tcPr>
                </a:tc>
              </a:tr>
            </a:tbl>
          </a:graphicData>
        </a:graphic>
      </p:graphicFrame>
      <p:sp>
        <p:nvSpPr>
          <p:cNvPr id="4" name="Footer Placeholder 3"/>
          <p:cNvSpPr txBox="1">
            <a:spLocks noGrp="1"/>
          </p:cNvSpPr>
          <p:nvPr/>
        </p:nvSpPr>
        <p:spPr>
          <a:xfrm>
            <a:off x="3124200" y="6356350"/>
            <a:ext cx="5410200" cy="365125"/>
          </a:xfrm>
          <a:prstGeom prst="rect">
            <a:avLst/>
          </a:prstGeom>
          <a:noFill/>
        </p:spPr>
        <p:txBody>
          <a:bodyPr anchor="ctr"/>
          <a:lstStyle/>
          <a:p>
            <a:pPr algn="r" eaLnBrk="1" fontAlgn="auto" hangingPunct="1">
              <a:spcBef>
                <a:spcPts val="0"/>
              </a:spcBef>
              <a:spcAft>
                <a:spcPts val="0"/>
              </a:spcAft>
              <a:defRPr/>
            </a:pPr>
            <a:r>
              <a:rPr lang="en-US" sz="1200" dirty="0">
                <a:solidFill>
                  <a:schemeClr val="tx1">
                    <a:tint val="75000"/>
                  </a:schemeClr>
                </a:solidFill>
                <a:latin typeface="+mn-lt"/>
              </a:rPr>
              <a:t>Massachusetts Department of Elementary and Secondary Education </a:t>
            </a:r>
          </a:p>
        </p:txBody>
      </p:sp>
      <p:sp>
        <p:nvSpPr>
          <p:cNvPr id="5" name="Slide Number Placeholder 4"/>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AD0DE6F3-FD64-4E01-B4C5-B246DA8D6865}" type="slidenum">
              <a:rPr lang="en-US" sz="1600">
                <a:solidFill>
                  <a:schemeClr val="tx1">
                    <a:tint val="75000"/>
                  </a:schemeClr>
                </a:solidFill>
                <a:latin typeface="+mj-lt"/>
              </a:rPr>
              <a:pPr algn="ctr" eaLnBrk="1" fontAlgn="auto" hangingPunct="1">
                <a:spcBef>
                  <a:spcPts val="0"/>
                </a:spcBef>
                <a:spcAft>
                  <a:spcPts val="0"/>
                </a:spcAft>
                <a:defRPr/>
              </a:pPr>
              <a:t>6</a:t>
            </a:fld>
            <a:endParaRPr lang="en-US" sz="1600" dirty="0">
              <a:solidFill>
                <a:schemeClr val="tx1">
                  <a:tint val="75000"/>
                </a:schemeClr>
              </a:solidFill>
              <a:latin typeface="+mj-lt"/>
            </a:endParaRPr>
          </a:p>
        </p:txBody>
      </p:sp>
      <p:sp>
        <p:nvSpPr>
          <p:cNvPr id="13337" name="TextBox 6"/>
          <p:cNvSpPr txBox="1">
            <a:spLocks noChangeArrowheads="1"/>
          </p:cNvSpPr>
          <p:nvPr/>
        </p:nvSpPr>
        <p:spPr bwMode="auto">
          <a:xfrm>
            <a:off x="914400" y="5867400"/>
            <a:ext cx="6781800" cy="711200"/>
          </a:xfrm>
          <a:prstGeom prst="rect">
            <a:avLst/>
          </a:prstGeom>
          <a:noFill/>
          <a:ln w="9525">
            <a:solidFill>
              <a:schemeClr val="accent1"/>
            </a:solidFill>
            <a:miter lim="800000"/>
            <a:headEnd/>
            <a:tailEnd/>
          </a:ln>
        </p:spPr>
        <p:txBody>
          <a:bodyPr>
            <a:spAutoFit/>
          </a:bodyPr>
          <a:lstStyle/>
          <a:p>
            <a:pPr eaLnBrk="1" hangingPunct="1"/>
            <a:r>
              <a:rPr lang="en-US" sz="2000">
                <a:solidFill>
                  <a:srgbClr val="FF0000"/>
                </a:solidFill>
                <a:latin typeface="Tahoma" pitchFamily="34" charset="0"/>
              </a:rPr>
              <a:t>* Of these students, </a:t>
            </a:r>
            <a:r>
              <a:rPr lang="en-US" sz="2000" b="1">
                <a:solidFill>
                  <a:srgbClr val="FF0000"/>
                </a:solidFill>
                <a:latin typeface="Tahoma" pitchFamily="34" charset="0"/>
              </a:rPr>
              <a:t>111 </a:t>
            </a:r>
            <a:r>
              <a:rPr lang="en-US" sz="2000">
                <a:solidFill>
                  <a:srgbClr val="FF0000"/>
                </a:solidFill>
                <a:latin typeface="Tahoma" pitchFamily="34" charset="0"/>
              </a:rPr>
              <a:t>had results invalidated because they used electronic devices, including cell phones.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algn="ctr"/>
            <a:r>
              <a:rPr lang="en-US"/>
              <a:t>Maintain a Secure Testing Environment (my job)</a:t>
            </a:r>
          </a:p>
        </p:txBody>
      </p:sp>
      <p:sp>
        <p:nvSpPr>
          <p:cNvPr id="17411" name="Rectangle 3"/>
          <p:cNvSpPr>
            <a:spLocks noGrp="1" noChangeArrowheads="1"/>
          </p:cNvSpPr>
          <p:nvPr>
            <p:ph type="body" idx="4294967295"/>
          </p:nvPr>
        </p:nvSpPr>
        <p:spPr>
          <a:xfrm>
            <a:off x="609600" y="1828800"/>
            <a:ext cx="7924800" cy="4602163"/>
          </a:xfrm>
        </p:spPr>
        <p:txBody>
          <a:bodyPr/>
          <a:lstStyle/>
          <a:p>
            <a:pPr>
              <a:lnSpc>
                <a:spcPct val="90000"/>
              </a:lnSpc>
            </a:pPr>
            <a:r>
              <a:rPr lang="en-US"/>
              <a:t>Develop local policies to ensure maximum test security</a:t>
            </a:r>
          </a:p>
          <a:p>
            <a:pPr lvl="1">
              <a:lnSpc>
                <a:spcPct val="90000"/>
              </a:lnSpc>
            </a:pPr>
            <a:r>
              <a:rPr lang="en-US"/>
              <a:t>Breaks (lunch, restroom)</a:t>
            </a:r>
          </a:p>
          <a:p>
            <a:pPr lvl="1">
              <a:lnSpc>
                <a:spcPct val="90000"/>
              </a:lnSpc>
            </a:pPr>
            <a:r>
              <a:rPr lang="en-US"/>
              <a:t>Students who need extra time</a:t>
            </a:r>
          </a:p>
          <a:p>
            <a:pPr lvl="1">
              <a:lnSpc>
                <a:spcPct val="90000"/>
              </a:lnSpc>
            </a:pPr>
            <a:r>
              <a:rPr lang="en-US"/>
              <a:t>No visitors</a:t>
            </a:r>
          </a:p>
          <a:p>
            <a:pPr lvl="1">
              <a:lnSpc>
                <a:spcPct val="90000"/>
              </a:lnSpc>
            </a:pPr>
            <a:r>
              <a:rPr lang="en-US"/>
              <a:t>Cell Phones</a:t>
            </a:r>
          </a:p>
          <a:p>
            <a:pPr lvl="1">
              <a:lnSpc>
                <a:spcPct val="90000"/>
              </a:lnSpc>
            </a:pPr>
            <a:r>
              <a:rPr lang="en-US"/>
              <a:t>Adult supervision</a:t>
            </a:r>
          </a:p>
          <a:p>
            <a:pPr lvl="1">
              <a:lnSpc>
                <a:spcPct val="90000"/>
              </a:lnSpc>
            </a:pPr>
            <a:r>
              <a:rPr lang="en-US"/>
              <a:t>Coaching, etc. </a:t>
            </a:r>
          </a:p>
          <a:p>
            <a:pPr lvl="1">
              <a:lnSpc>
                <a:spcPct val="90000"/>
              </a:lnSpc>
            </a:pPr>
            <a:r>
              <a:rPr lang="en-US"/>
              <a:t>Material security</a:t>
            </a:r>
          </a:p>
        </p:txBody>
      </p:sp>
      <p:sp>
        <p:nvSpPr>
          <p:cNvPr id="2" name="Footer Placeholder 1"/>
          <p:cNvSpPr txBox="1">
            <a:spLocks noGrp="1"/>
          </p:cNvSpPr>
          <p:nvPr/>
        </p:nvSpPr>
        <p:spPr>
          <a:xfrm>
            <a:off x="3124200" y="6356350"/>
            <a:ext cx="5410200" cy="365125"/>
          </a:xfrm>
          <a:prstGeom prst="rect">
            <a:avLst/>
          </a:prstGeom>
          <a:noFill/>
        </p:spPr>
        <p:txBody>
          <a:bodyPr anchor="ctr"/>
          <a:lstStyle/>
          <a:p>
            <a:pPr algn="r" eaLnBrk="1" fontAlgn="auto" hangingPunct="1">
              <a:spcBef>
                <a:spcPts val="0"/>
              </a:spcBef>
              <a:spcAft>
                <a:spcPts val="0"/>
              </a:spcAft>
              <a:defRPr/>
            </a:pPr>
            <a:r>
              <a:rPr lang="en-US" sz="1200" dirty="0">
                <a:solidFill>
                  <a:schemeClr val="tx1">
                    <a:tint val="75000"/>
                  </a:schemeClr>
                </a:solidFill>
                <a:latin typeface="+mn-lt"/>
              </a:rPr>
              <a:t>Massachusetts Department of Elementary and Secondary Education </a:t>
            </a:r>
          </a:p>
        </p:txBody>
      </p:sp>
      <p:sp>
        <p:nvSpPr>
          <p:cNvPr id="3" name="Slide Number Placeholder 2"/>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98C384A0-9DA5-46A0-BF87-DCABE456CD06}" type="slidenum">
              <a:rPr lang="en-US" sz="1600">
                <a:solidFill>
                  <a:schemeClr val="tx1">
                    <a:tint val="75000"/>
                  </a:schemeClr>
                </a:solidFill>
                <a:latin typeface="+mj-lt"/>
              </a:rPr>
              <a:pPr algn="ctr" eaLnBrk="1" fontAlgn="auto" hangingPunct="1">
                <a:spcBef>
                  <a:spcPts val="0"/>
                </a:spcBef>
                <a:spcAft>
                  <a:spcPts val="0"/>
                </a:spcAft>
                <a:defRPr/>
              </a:pPr>
              <a:t>7</a:t>
            </a:fld>
            <a:endParaRPr lang="en-US" sz="1600" dirty="0">
              <a:solidFill>
                <a:schemeClr val="tx1">
                  <a:tint val="75000"/>
                </a:schemeClr>
              </a:solidFill>
              <a:latin typeface="+mj-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457200"/>
            <a:ext cx="8229600" cy="914400"/>
          </a:xfrm>
        </p:spPr>
        <p:txBody>
          <a:bodyPr/>
          <a:lstStyle/>
          <a:p>
            <a:r>
              <a:rPr lang="en-US"/>
              <a:t>Test Materials</a:t>
            </a:r>
          </a:p>
        </p:txBody>
      </p:sp>
      <p:sp>
        <p:nvSpPr>
          <p:cNvPr id="1356803" name="Rectangle 3"/>
          <p:cNvSpPr>
            <a:spLocks noGrp="1" noChangeArrowheads="1"/>
          </p:cNvSpPr>
          <p:nvPr>
            <p:ph type="body" idx="4294967295"/>
          </p:nvPr>
        </p:nvSpPr>
        <p:spPr>
          <a:xfrm>
            <a:off x="609600" y="1371600"/>
            <a:ext cx="7924800" cy="4876800"/>
          </a:xfrm>
        </p:spPr>
        <p:txBody>
          <a:bodyPr>
            <a:normAutofit lnSpcReduction="10000"/>
          </a:bodyPr>
          <a:lstStyle/>
          <a:p>
            <a:pPr>
              <a:lnSpc>
                <a:spcPct val="90000"/>
              </a:lnSpc>
              <a:spcBef>
                <a:spcPts val="600"/>
              </a:spcBef>
            </a:pPr>
            <a:r>
              <a:rPr lang="en-US" sz="2400"/>
              <a:t>Store all test materials in a central location each day.</a:t>
            </a:r>
          </a:p>
          <a:p>
            <a:pPr lvl="1">
              <a:lnSpc>
                <a:spcPct val="90000"/>
              </a:lnSpc>
              <a:spcBef>
                <a:spcPts val="600"/>
              </a:spcBef>
            </a:pPr>
            <a:r>
              <a:rPr lang="en-US" sz="2400"/>
              <a:t>Locked 24/7- restricted access</a:t>
            </a:r>
          </a:p>
          <a:p>
            <a:pPr>
              <a:lnSpc>
                <a:spcPct val="90000"/>
              </a:lnSpc>
              <a:spcBef>
                <a:spcPts val="600"/>
              </a:spcBef>
            </a:pPr>
            <a:r>
              <a:rPr lang="en-US" sz="2400"/>
              <a:t>Maintain chain of custody of materials during test administration.</a:t>
            </a:r>
          </a:p>
          <a:p>
            <a:pPr lvl="1">
              <a:lnSpc>
                <a:spcPct val="90000"/>
              </a:lnSpc>
              <a:spcBef>
                <a:spcPts val="600"/>
              </a:spcBef>
            </a:pPr>
            <a:r>
              <a:rPr lang="en-US" sz="2400"/>
              <a:t>Reconcile quantities of test materials shipped/received.</a:t>
            </a:r>
          </a:p>
          <a:p>
            <a:pPr lvl="1">
              <a:lnSpc>
                <a:spcPct val="90000"/>
              </a:lnSpc>
              <a:spcBef>
                <a:spcPts val="600"/>
              </a:spcBef>
            </a:pPr>
            <a:r>
              <a:rPr lang="en-US" sz="2400"/>
              <a:t>Do not remove test materials from school.</a:t>
            </a:r>
          </a:p>
          <a:p>
            <a:pPr lvl="1">
              <a:lnSpc>
                <a:spcPct val="90000"/>
              </a:lnSpc>
              <a:spcBef>
                <a:spcPts val="600"/>
              </a:spcBef>
            </a:pPr>
            <a:r>
              <a:rPr lang="en-US" sz="2400"/>
              <a:t>Do not leave test materials unattended.</a:t>
            </a:r>
          </a:p>
          <a:p>
            <a:pPr>
              <a:lnSpc>
                <a:spcPct val="90000"/>
              </a:lnSpc>
              <a:spcBef>
                <a:spcPts val="600"/>
              </a:spcBef>
            </a:pPr>
            <a:r>
              <a:rPr lang="en-US" sz="2400" b="1"/>
              <a:t>NEW: </a:t>
            </a:r>
            <a:r>
              <a:rPr lang="en-US" sz="2400"/>
              <a:t>Retain your school’s test administration files for three years.</a:t>
            </a:r>
          </a:p>
          <a:p>
            <a:pPr lvl="1">
              <a:lnSpc>
                <a:spcPct val="90000"/>
              </a:lnSpc>
              <a:spcBef>
                <a:spcPts val="600"/>
              </a:spcBef>
            </a:pPr>
            <a:r>
              <a:rPr lang="en-US" sz="2400"/>
              <a:t>Records may be requested if a report of testing irregularities or security breach results in an investigation.</a:t>
            </a:r>
          </a:p>
        </p:txBody>
      </p:sp>
      <p:sp>
        <p:nvSpPr>
          <p:cNvPr id="3" name="Slide Number Placeholder 2"/>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1C303428-DBDB-4984-BA1E-5ECBB42A9128}" type="slidenum">
              <a:rPr lang="en-US" sz="1600">
                <a:solidFill>
                  <a:schemeClr val="tx1">
                    <a:tint val="75000"/>
                  </a:schemeClr>
                </a:solidFill>
                <a:latin typeface="+mj-lt"/>
              </a:rPr>
              <a:pPr algn="ctr" eaLnBrk="1" fontAlgn="auto" hangingPunct="1">
                <a:spcBef>
                  <a:spcPts val="0"/>
                </a:spcBef>
                <a:spcAft>
                  <a:spcPts val="0"/>
                </a:spcAft>
                <a:defRPr/>
              </a:pPr>
              <a:t>8</a:t>
            </a:fld>
            <a:endParaRPr lang="en-US" sz="1600" dirty="0">
              <a:solidFill>
                <a:schemeClr val="tx1">
                  <a:tint val="75000"/>
                </a:schemeClr>
              </a:solidFill>
              <a:latin typeface="+mj-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idx="4294967295"/>
          </p:nvPr>
        </p:nvSpPr>
        <p:spPr>
          <a:xfrm>
            <a:off x="457200" y="457200"/>
            <a:ext cx="8229600" cy="762000"/>
          </a:xfrm>
        </p:spPr>
        <p:txBody>
          <a:bodyPr/>
          <a:lstStyle/>
          <a:p>
            <a:r>
              <a:rPr lang="en-US"/>
              <a:t>Confidentiality of Booklets</a:t>
            </a:r>
          </a:p>
        </p:txBody>
      </p:sp>
      <p:sp>
        <p:nvSpPr>
          <p:cNvPr id="5" name="Content Placeholder 4"/>
          <p:cNvSpPr>
            <a:spLocks noGrp="1"/>
          </p:cNvSpPr>
          <p:nvPr>
            <p:ph idx="4294967295"/>
          </p:nvPr>
        </p:nvSpPr>
        <p:spPr/>
        <p:txBody>
          <a:bodyPr>
            <a:normAutofit/>
          </a:bodyPr>
          <a:lstStyle/>
          <a:p>
            <a:pPr>
              <a:buFont typeface="Wingdings" pitchFamily="2" charset="2"/>
              <a:buNone/>
            </a:pPr>
            <a:r>
              <a:rPr lang="en-US" b="1"/>
              <a:t>Do </a:t>
            </a:r>
            <a:r>
              <a:rPr lang="en-US" b="1" u="sng"/>
              <a:t>not</a:t>
            </a:r>
          </a:p>
          <a:p>
            <a:r>
              <a:rPr lang="en-US" sz="2400"/>
              <a:t>Review the content in any test booklets or answer booklets before, during, or after testing.</a:t>
            </a:r>
          </a:p>
          <a:p>
            <a:pPr lvl="1"/>
            <a:r>
              <a:rPr lang="en-US" sz="2400"/>
              <a:t>Exceptions: Braille, signing the test, large-print transcription</a:t>
            </a:r>
          </a:p>
          <a:p>
            <a:r>
              <a:rPr lang="en-US" sz="2400"/>
              <a:t>Provide students access to tests before testing.</a:t>
            </a:r>
          </a:p>
          <a:p>
            <a:r>
              <a:rPr lang="en-US" sz="2400"/>
              <a:t>Duplicate test materials.</a:t>
            </a:r>
          </a:p>
          <a:p>
            <a:r>
              <a:rPr lang="en-US" sz="2400"/>
              <a:t>Retain, recycle, remove, or destroy test materials.</a:t>
            </a:r>
          </a:p>
        </p:txBody>
      </p:sp>
      <p:sp>
        <p:nvSpPr>
          <p:cNvPr id="2" name="Footer Placeholder 1"/>
          <p:cNvSpPr txBox="1">
            <a:spLocks noGrp="1"/>
          </p:cNvSpPr>
          <p:nvPr/>
        </p:nvSpPr>
        <p:spPr>
          <a:xfrm>
            <a:off x="3124200" y="6356350"/>
            <a:ext cx="5410200" cy="365125"/>
          </a:xfrm>
          <a:prstGeom prst="rect">
            <a:avLst/>
          </a:prstGeom>
          <a:noFill/>
        </p:spPr>
        <p:txBody>
          <a:bodyPr anchor="ctr"/>
          <a:lstStyle/>
          <a:p>
            <a:pPr algn="r" eaLnBrk="1" fontAlgn="auto" hangingPunct="1">
              <a:spcBef>
                <a:spcPts val="0"/>
              </a:spcBef>
              <a:spcAft>
                <a:spcPts val="0"/>
              </a:spcAft>
              <a:defRPr/>
            </a:pPr>
            <a:r>
              <a:rPr lang="en-US" sz="1200" dirty="0">
                <a:solidFill>
                  <a:schemeClr val="tx1">
                    <a:tint val="75000"/>
                  </a:schemeClr>
                </a:solidFill>
                <a:latin typeface="+mn-lt"/>
              </a:rPr>
              <a:t>Massachusetts Department of Elementary and Secondary Education </a:t>
            </a:r>
          </a:p>
        </p:txBody>
      </p:sp>
      <p:sp>
        <p:nvSpPr>
          <p:cNvPr id="3" name="Slide Number Placeholder 2"/>
          <p:cNvSpPr txBox="1">
            <a:spLocks noGrp="1"/>
          </p:cNvSpPr>
          <p:nvPr/>
        </p:nvSpPr>
        <p:spPr>
          <a:xfrm>
            <a:off x="8486775" y="5257800"/>
            <a:ext cx="533400" cy="457200"/>
          </a:xfrm>
          <a:prstGeom prst="rect">
            <a:avLst/>
          </a:prstGeom>
          <a:noFill/>
        </p:spPr>
        <p:txBody>
          <a:bodyPr anchor="ctr"/>
          <a:lstStyle/>
          <a:p>
            <a:pPr algn="ctr" eaLnBrk="1" fontAlgn="auto" hangingPunct="1">
              <a:spcBef>
                <a:spcPts val="0"/>
              </a:spcBef>
              <a:spcAft>
                <a:spcPts val="0"/>
              </a:spcAft>
              <a:defRPr/>
            </a:pPr>
            <a:fld id="{1E03ACE6-D99B-441C-BD1F-0FEF69C0F0FA}" type="slidenum">
              <a:rPr lang="en-US" sz="1600">
                <a:solidFill>
                  <a:schemeClr val="tx1">
                    <a:tint val="75000"/>
                  </a:schemeClr>
                </a:solidFill>
                <a:latin typeface="+mj-lt"/>
              </a:rPr>
              <a:pPr algn="ctr" eaLnBrk="1" fontAlgn="auto" hangingPunct="1">
                <a:spcBef>
                  <a:spcPts val="0"/>
                </a:spcBef>
                <a:spcAft>
                  <a:spcPts val="0"/>
                </a:spcAft>
                <a:defRPr/>
              </a:pPr>
              <a:t>9</a:t>
            </a:fld>
            <a:endParaRPr lang="en-US" sz="1600" dirty="0">
              <a:solidFill>
                <a:schemeClr val="tx1">
                  <a:tint val="75000"/>
                </a:schemeClr>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DESE-231-5856</_dlc_DocId>
    <_dlc_DocIdUrl xmlns="733efe1c-5bbe-4968-87dc-d400e65c879f">
      <Url>https://sharepoint.doemass.org/ese/webteam/cps/_layouts/DocIdRedir.aspx?ID=DESE-231-5856</Url>
      <Description>DESE-231-5856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6" ma:contentTypeDescription="Create a new document." ma:contentTypeScope="" ma:versionID="4c477b597e7c222eca25c8df3a89c345">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895ef87827c111c756b1dee6e4b4097d"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9439FD63-1E87-435B-8B13-3E88BF7385D4}">
  <ds:schemaRefs>
    <ds:schemaRef ds:uri="http://schemas.microsoft.com/office/2006/metadata/properties"/>
    <ds:schemaRef ds:uri="http://schemas.microsoft.com/office/infopath/2007/PartnerControls"/>
    <ds:schemaRef ds:uri="0a4e05da-b9bc-4326-ad73-01ef31b95567"/>
    <ds:schemaRef ds:uri="733efe1c-5bbe-4968-87dc-d400e65c879f"/>
  </ds:schemaRefs>
</ds:datastoreItem>
</file>

<file path=customXml/itemProps2.xml><?xml version="1.0" encoding="utf-8"?>
<ds:datastoreItem xmlns:ds="http://schemas.openxmlformats.org/officeDocument/2006/customXml" ds:itemID="{C331F23B-9F49-4910-B61B-DE7F1FEAA5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0F85DE-0F7C-4A49-90D7-88D62802D0A9}">
  <ds:schemaRefs>
    <ds:schemaRef ds:uri="http://schemas.microsoft.com/sharepoint/events"/>
  </ds:schemaRefs>
</ds:datastoreItem>
</file>

<file path=customXml/itemProps4.xml><?xml version="1.0" encoding="utf-8"?>
<ds:datastoreItem xmlns:ds="http://schemas.openxmlformats.org/officeDocument/2006/customXml" ds:itemID="{7E998FC3-0DD1-4C3C-B395-BA3AB9F704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Pixel</Template>
  <TotalTime>988</TotalTime>
  <Words>1603</Words>
  <Application>Microsoft Office PowerPoint</Application>
  <PresentationFormat>On-screen Show (4:3)</PresentationFormat>
  <Paragraphs>216</Paragraphs>
  <Slides>23</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Pixel</vt:lpstr>
      <vt:lpstr>Document</vt:lpstr>
      <vt:lpstr>SWAMPSCOTT  HIGH SCHOOL</vt:lpstr>
      <vt:lpstr>Train Test Administrators</vt:lpstr>
      <vt:lpstr>Test Administrator Responsibilities</vt:lpstr>
      <vt:lpstr>Increased Emphasis on Test Security</vt:lpstr>
      <vt:lpstr>Consequences for Test Security Violations</vt:lpstr>
      <vt:lpstr>Invalidations of MCAS Results</vt:lpstr>
      <vt:lpstr>Maintain a Secure Testing Environment (my job)</vt:lpstr>
      <vt:lpstr>Test Materials</vt:lpstr>
      <vt:lpstr>Confidentiality of Booklets</vt:lpstr>
      <vt:lpstr>Slide 10</vt:lpstr>
      <vt:lpstr>Setting up Rooms</vt:lpstr>
      <vt:lpstr>Test Security</vt:lpstr>
      <vt:lpstr>Morning of the Test</vt:lpstr>
      <vt:lpstr>Administration of Test</vt:lpstr>
      <vt:lpstr>Bubbling &amp; Labels</vt:lpstr>
      <vt:lpstr>BATHROOM</vt:lpstr>
      <vt:lpstr>Breaks and the two test sessions</vt:lpstr>
      <vt:lpstr>EXTRA TIME PROCEDURE</vt:lpstr>
      <vt:lpstr>TEST CONCLUSION PROCEDURES</vt:lpstr>
      <vt:lpstr>FLOOR MONITORS </vt:lpstr>
      <vt:lpstr>Be Wary of….</vt:lpstr>
      <vt:lpstr>Before Testing There is a detailed sheet in folder with duties</vt:lpstr>
      <vt:lpstr>Results are invalidated for students using any electronic device during testing.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Test Administrator Training Slides Swampscott HS 2013 </dc:title>
  <dc:creator>ESE</dc:creator>
  <cp:lastModifiedBy>dzou</cp:lastModifiedBy>
  <cp:revision>95</cp:revision>
  <dcterms:created xsi:type="dcterms:W3CDTF">2012-02-24T16:47:28Z</dcterms:created>
  <dcterms:modified xsi:type="dcterms:W3CDTF">2014-04-10T17:09:37Z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Apr 10 2014</vt:lpwstr>
  </property>
</Properties>
</file>