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5"/>
  </p:sldMasterIdLst>
  <p:notesMasterIdLst>
    <p:notesMasterId r:id="rId38"/>
  </p:notesMasterIdLst>
  <p:handoutMasterIdLst>
    <p:handoutMasterId r:id="rId39"/>
  </p:handoutMasterIdLst>
  <p:sldIdLst>
    <p:sldId id="843" r:id="rId6"/>
    <p:sldId id="1046" r:id="rId7"/>
    <p:sldId id="1047" r:id="rId8"/>
    <p:sldId id="1048" r:id="rId9"/>
    <p:sldId id="1049" r:id="rId10"/>
    <p:sldId id="1052" r:id="rId11"/>
    <p:sldId id="1050" r:id="rId12"/>
    <p:sldId id="1084" r:id="rId13"/>
    <p:sldId id="1087" r:id="rId14"/>
    <p:sldId id="1088" r:id="rId15"/>
    <p:sldId id="988" r:id="rId16"/>
    <p:sldId id="1055" r:id="rId17"/>
    <p:sldId id="1089" r:id="rId18"/>
    <p:sldId id="989" r:id="rId19"/>
    <p:sldId id="990" r:id="rId20"/>
    <p:sldId id="1017" r:id="rId21"/>
    <p:sldId id="1053" r:id="rId22"/>
    <p:sldId id="1029" r:id="rId23"/>
    <p:sldId id="1054" r:id="rId24"/>
    <p:sldId id="1091" r:id="rId25"/>
    <p:sldId id="1024" r:id="rId26"/>
    <p:sldId id="1093" r:id="rId27"/>
    <p:sldId id="1018" r:id="rId28"/>
    <p:sldId id="1020" r:id="rId29"/>
    <p:sldId id="1051" r:id="rId30"/>
    <p:sldId id="1026" r:id="rId31"/>
    <p:sldId id="1027" r:id="rId32"/>
    <p:sldId id="1028" r:id="rId33"/>
    <p:sldId id="1095" r:id="rId34"/>
    <p:sldId id="1094" r:id="rId35"/>
    <p:sldId id="1096" r:id="rId36"/>
    <p:sldId id="1081" r:id="rId3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88C"/>
    <a:srgbClr val="162459"/>
    <a:srgbClr val="FFFFFF"/>
    <a:srgbClr val="0E183C"/>
    <a:srgbClr val="13204F"/>
    <a:srgbClr val="263D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8" autoAdjust="0"/>
    <p:restoredTop sz="84400" autoAdjust="0"/>
  </p:normalViewPr>
  <p:slideViewPr>
    <p:cSldViewPr snapToGrid="0" snapToObjects="1">
      <p:cViewPr varScale="1">
        <p:scale>
          <a:sx n="125" d="100"/>
          <a:sy n="125" d="100"/>
        </p:scale>
        <p:origin x="108" y="47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96DD0D-AA73-6241-98AE-21E8D1D22F24}" type="datetimeFigureOut">
              <a:rPr lang="en-US" smtClean="0"/>
              <a:t>6/27/2018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7418AF-E243-C749-B165-DE9BC48121C2}" type="slidenum">
              <a:rPr lang="en-US" smtClean="0"/>
              <a:t>‹#›</a:t>
            </a:fld>
            <a:endParaRPr lang="en-US"/>
          </a:p>
        </p:txBody>
      </p:sp>
    </p:spTree>
    <p:extLst>
      <p:ext uri="{BB962C8B-B14F-4D97-AF65-F5344CB8AC3E}">
        <p14:creationId xmlns:p14="http://schemas.microsoft.com/office/powerpoint/2010/main" val="925951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5B305-B545-7F47-9565-1AB697E0E894}" type="datetimeFigureOut">
              <a:rPr lang="en-US" smtClean="0"/>
              <a:t>6/27/2018</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18E82-3184-6247-99A9-6E7F619A821D}" type="slidenum">
              <a:rPr lang="en-US" smtClean="0"/>
              <a:t>‹#›</a:t>
            </a:fld>
            <a:endParaRPr lang="en-US"/>
          </a:p>
        </p:txBody>
      </p:sp>
    </p:spTree>
    <p:extLst>
      <p:ext uri="{BB962C8B-B14F-4D97-AF65-F5344CB8AC3E}">
        <p14:creationId xmlns:p14="http://schemas.microsoft.com/office/powerpoint/2010/main" val="17127637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918E82-3184-6247-99A9-6E7F619A821D}" type="slidenum">
              <a:rPr lang="en-US" smtClean="0"/>
              <a:t>2</a:t>
            </a:fld>
            <a:endParaRPr lang="en-US"/>
          </a:p>
        </p:txBody>
      </p:sp>
    </p:spTree>
    <p:extLst>
      <p:ext uri="{BB962C8B-B14F-4D97-AF65-F5344CB8AC3E}">
        <p14:creationId xmlns:p14="http://schemas.microsoft.com/office/powerpoint/2010/main" val="36396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918E82-3184-6247-99A9-6E7F619A821D}" type="slidenum">
              <a:rPr lang="en-US" smtClean="0"/>
              <a:t>11</a:t>
            </a:fld>
            <a:endParaRPr lang="en-US"/>
          </a:p>
        </p:txBody>
      </p:sp>
    </p:spTree>
    <p:extLst>
      <p:ext uri="{BB962C8B-B14F-4D97-AF65-F5344CB8AC3E}">
        <p14:creationId xmlns:p14="http://schemas.microsoft.com/office/powerpoint/2010/main" val="206041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918E82-3184-6247-99A9-6E7F619A821D}" type="slidenum">
              <a:rPr lang="en-US" smtClean="0"/>
              <a:t>25</a:t>
            </a:fld>
            <a:endParaRPr lang="en-US"/>
          </a:p>
        </p:txBody>
      </p:sp>
    </p:spTree>
    <p:extLst>
      <p:ext uri="{BB962C8B-B14F-4D97-AF65-F5344CB8AC3E}">
        <p14:creationId xmlns:p14="http://schemas.microsoft.com/office/powerpoint/2010/main" val="104360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918E82-3184-6247-99A9-6E7F619A821D}" type="slidenum">
              <a:rPr lang="en-US" smtClean="0"/>
              <a:t>28</a:t>
            </a:fld>
            <a:endParaRPr lang="en-US"/>
          </a:p>
        </p:txBody>
      </p:sp>
    </p:spTree>
    <p:extLst>
      <p:ext uri="{BB962C8B-B14F-4D97-AF65-F5344CB8AC3E}">
        <p14:creationId xmlns:p14="http://schemas.microsoft.com/office/powerpoint/2010/main" val="319987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918E82-3184-6247-99A9-6E7F619A821D}" type="slidenum">
              <a:rPr lang="en-US" smtClean="0"/>
              <a:t>32</a:t>
            </a:fld>
            <a:endParaRPr lang="en-US"/>
          </a:p>
        </p:txBody>
      </p:sp>
    </p:spTree>
    <p:extLst>
      <p:ext uri="{BB962C8B-B14F-4D97-AF65-F5344CB8AC3E}">
        <p14:creationId xmlns:p14="http://schemas.microsoft.com/office/powerpoint/2010/main" val="1226205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8" name="Rectangle 17"/>
          <p:cNvSpPr/>
          <p:nvPr userDrawn="1"/>
        </p:nvSpPr>
        <p:spPr>
          <a:xfrm>
            <a:off x="-4764" y="135631"/>
            <a:ext cx="9145588" cy="3974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Teacher and Student"/>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83" y="1509521"/>
            <a:ext cx="9169921" cy="4214118"/>
          </a:xfrm>
          <a:prstGeom prst="rect">
            <a:avLst/>
          </a:prstGeom>
        </p:spPr>
      </p:pic>
      <p:pic>
        <p:nvPicPr>
          <p:cNvPr id="11" name="Picture 28" descr="template_cove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7883" y="481294"/>
            <a:ext cx="9169921" cy="198959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21"/>
          <p:cNvSpPr>
            <a:spLocks noChangeArrowheads="1"/>
          </p:cNvSpPr>
          <p:nvPr userDrawn="1"/>
        </p:nvSpPr>
        <p:spPr bwMode="auto">
          <a:xfrm>
            <a:off x="-3176" y="5266439"/>
            <a:ext cx="9155214" cy="457200"/>
          </a:xfrm>
          <a:prstGeom prst="rect">
            <a:avLst/>
          </a:prstGeom>
          <a:solidFill>
            <a:schemeClr val="tx1">
              <a:lumMod val="75000"/>
              <a:lumOff val="25000"/>
              <a:alpha val="60001"/>
            </a:schemeClr>
          </a:solidFill>
          <a:ln>
            <a:noFill/>
          </a:ln>
          <a:effectLst/>
        </p:spPr>
        <p:txBody>
          <a:bodyPr wrap="none" lIns="0" tIns="0" rIns="0" bIns="0" anchor="ctr"/>
          <a:lstStyle/>
          <a:p>
            <a:endParaRPr lang="en-US"/>
          </a:p>
        </p:txBody>
      </p:sp>
      <p:sp>
        <p:nvSpPr>
          <p:cNvPr id="19" name="Title 18"/>
          <p:cNvSpPr>
            <a:spLocks noGrp="1"/>
          </p:cNvSpPr>
          <p:nvPr>
            <p:ph type="title"/>
          </p:nvPr>
        </p:nvSpPr>
        <p:spPr>
          <a:xfrm>
            <a:off x="227012" y="262315"/>
            <a:ext cx="6477364" cy="952500"/>
          </a:xfrm>
          <a:prstGeom prst="rect">
            <a:avLst/>
          </a:prstGeom>
        </p:spPr>
        <p:txBody>
          <a:bodyPr vert="horz"/>
          <a:lstStyle>
            <a:lvl1pPr algn="l">
              <a:defRPr sz="3600">
                <a:solidFill>
                  <a:schemeClr val="tx1">
                    <a:lumMod val="75000"/>
                    <a:lumOff val="25000"/>
                  </a:schemeClr>
                </a:solidFill>
              </a:defRPr>
            </a:lvl1pPr>
          </a:lstStyle>
          <a:p>
            <a:r>
              <a:rPr lang="en-US" dirty="0" smtClean="0"/>
              <a:t>Click to edit Master title style</a:t>
            </a:r>
            <a:endParaRPr lang="en-US" dirty="0"/>
          </a:p>
        </p:txBody>
      </p:sp>
      <p:sp>
        <p:nvSpPr>
          <p:cNvPr id="24" name="Text Placeholder 23"/>
          <p:cNvSpPr>
            <a:spLocks noGrp="1"/>
          </p:cNvSpPr>
          <p:nvPr>
            <p:ph type="body" sz="quarter" idx="11" hasCustomPrompt="1"/>
          </p:nvPr>
        </p:nvSpPr>
        <p:spPr>
          <a:xfrm>
            <a:off x="227012" y="1509521"/>
            <a:ext cx="3706812" cy="493713"/>
          </a:xfrm>
          <a:prstGeom prst="rect">
            <a:avLst/>
          </a:prstGeom>
        </p:spPr>
        <p:txBody>
          <a:bodyPr vert="horz"/>
          <a:lstStyle>
            <a:lvl1pPr marL="0" indent="0">
              <a:buNone/>
              <a:defRPr sz="1800">
                <a:solidFill>
                  <a:srgbClr val="800000"/>
                </a:solidFill>
              </a:defRPr>
            </a:lvl1pPr>
          </a:lstStyle>
          <a:p>
            <a:r>
              <a:rPr lang="en-US" dirty="0" smtClean="0">
                <a:latin typeface="David"/>
                <a:cs typeface="David"/>
              </a:rPr>
              <a:t>Click to add subtitle</a:t>
            </a:r>
          </a:p>
        </p:txBody>
      </p:sp>
    </p:spTree>
    <p:extLst>
      <p:ext uri="{BB962C8B-B14F-4D97-AF65-F5344CB8AC3E}">
        <p14:creationId xmlns:p14="http://schemas.microsoft.com/office/powerpoint/2010/main" val="17795900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867"/>
            <a:ext cx="8229600" cy="519527"/>
          </a:xfrm>
          <a:prstGeom prst="rect">
            <a:avLst/>
          </a:prstGeom>
        </p:spPr>
        <p:txBody>
          <a:bodyPr/>
          <a:lstStyle>
            <a:lvl1pPr algn="l">
              <a:defRPr sz="3200">
                <a:solidFill>
                  <a:schemeClr val="tx1">
                    <a:lumMod val="75000"/>
                    <a:lumOff val="25000"/>
                  </a:schemeClr>
                </a:solidFill>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333500"/>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8" name="Content Placeholder 2"/>
          <p:cNvSpPr>
            <a:spLocks noGrp="1"/>
          </p:cNvSpPr>
          <p:nvPr>
            <p:ph sz="half" idx="13" hasCustomPrompt="1"/>
          </p:nvPr>
        </p:nvSpPr>
        <p:spPr>
          <a:xfrm>
            <a:off x="4648200" y="1333415"/>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11" name="Text Placeholder 10"/>
          <p:cNvSpPr>
            <a:spLocks noGrp="1"/>
          </p:cNvSpPr>
          <p:nvPr>
            <p:ph type="body" sz="quarter" idx="14" hasCustomPrompt="1"/>
          </p:nvPr>
        </p:nvSpPr>
        <p:spPr>
          <a:xfrm>
            <a:off x="457200" y="747713"/>
            <a:ext cx="8229600" cy="585787"/>
          </a:xfrm>
          <a:prstGeom prst="rect">
            <a:avLst/>
          </a:prstGeom>
        </p:spPr>
        <p:txBody>
          <a:bodyPr vert="horz"/>
          <a:lstStyle>
            <a:lvl1pPr marL="0" indent="0">
              <a:buNone/>
              <a:defRPr sz="3200">
                <a:solidFill>
                  <a:srgbClr val="800000"/>
                </a:solidFill>
              </a:defRPr>
            </a:lvl1pPr>
          </a:lstStyle>
          <a:p>
            <a:r>
              <a:rPr lang="en-US" sz="1800" dirty="0" smtClean="0"/>
              <a:t>Click to add subtitle</a:t>
            </a:r>
            <a:endParaRPr lang="en-US" dirty="0"/>
          </a:p>
        </p:txBody>
      </p:sp>
      <p:sp>
        <p:nvSpPr>
          <p:cNvPr id="9" name="TextBox 8"/>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chemeClr val="bg1"/>
                </a:solidFill>
                <a:cs typeface="Calibri" charset="0"/>
              </a:rPr>
              <a:t>@</a:t>
            </a:r>
            <a:r>
              <a:rPr lang="en-US" sz="1400" dirty="0" err="1" smtClean="0">
                <a:solidFill>
                  <a:schemeClr val="bg1"/>
                </a:solidFill>
                <a:cs typeface="Calibri" charset="0"/>
              </a:rPr>
              <a:t>michaelbhorn</a:t>
            </a:r>
            <a:endParaRPr lang="en-US" sz="1400" dirty="0">
              <a:solidFill>
                <a:schemeClr val="bg1"/>
              </a:solidFill>
              <a:cs typeface="Calibri" charset="0"/>
            </a:endParaRPr>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85063" y="5374096"/>
            <a:ext cx="298533" cy="243305"/>
          </a:xfrm>
          <a:prstGeom prst="rect">
            <a:avLst/>
          </a:prstGeom>
        </p:spPr>
      </p:pic>
    </p:spTree>
    <p:extLst>
      <p:ext uri="{BB962C8B-B14F-4D97-AF65-F5344CB8AC3E}">
        <p14:creationId xmlns:p14="http://schemas.microsoft.com/office/powerpoint/2010/main" val="25104208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33500"/>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8" name="Content Placeholder 2"/>
          <p:cNvSpPr>
            <a:spLocks noGrp="1"/>
          </p:cNvSpPr>
          <p:nvPr>
            <p:ph sz="half" idx="13" hasCustomPrompt="1"/>
          </p:nvPr>
        </p:nvSpPr>
        <p:spPr>
          <a:xfrm>
            <a:off x="4648200" y="1333415"/>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9" name="TextBox 8"/>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chemeClr val="bg1"/>
                </a:solidFill>
                <a:cs typeface="Calibri" charset="0"/>
              </a:rPr>
              <a:t>@</a:t>
            </a:r>
            <a:r>
              <a:rPr lang="en-US" sz="1400" dirty="0" err="1" smtClean="0">
                <a:solidFill>
                  <a:schemeClr val="bg1"/>
                </a:solidFill>
                <a:cs typeface="Calibri" charset="0"/>
              </a:rPr>
              <a:t>michaelbhorn</a:t>
            </a:r>
            <a:endParaRPr lang="en-US" sz="1400" dirty="0">
              <a:solidFill>
                <a:schemeClr val="bg1"/>
              </a:solidFill>
              <a:cs typeface="Calibri" charset="0"/>
            </a:endParaRPr>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85063" y="5374096"/>
            <a:ext cx="298533" cy="243305"/>
          </a:xfrm>
          <a:prstGeom prst="rect">
            <a:avLst/>
          </a:prstGeom>
        </p:spPr>
      </p:pic>
      <p:sp>
        <p:nvSpPr>
          <p:cNvPr id="13" name="Text Placeholder 4"/>
          <p:cNvSpPr>
            <a:spLocks noGrp="1"/>
          </p:cNvSpPr>
          <p:nvPr>
            <p:ph type="body" sz="quarter" idx="15"/>
          </p:nvPr>
        </p:nvSpPr>
        <p:spPr>
          <a:xfrm>
            <a:off x="457200" y="229981"/>
            <a:ext cx="8229600" cy="499589"/>
          </a:xfrm>
          <a:prstGeom prst="rect">
            <a:avLst/>
          </a:prstGeom>
        </p:spPr>
        <p:txBody>
          <a:bodyPr vert="horz"/>
          <a:lstStyle>
            <a:lvl1pPr marL="0" indent="0">
              <a:buNone/>
              <a:defRPr lang="en-US" sz="3200" kern="1200" dirty="0">
                <a:solidFill>
                  <a:schemeClr val="tx1">
                    <a:lumMod val="75000"/>
                    <a:lumOff val="25000"/>
                  </a:schemeClr>
                </a:solidFill>
                <a:latin typeface="+mj-lt"/>
                <a:ea typeface="+mj-ea"/>
                <a:cs typeface="+mj-cs"/>
              </a:defRPr>
            </a:lvl1pPr>
          </a:lstStyle>
          <a:p>
            <a:pPr lvl="0"/>
            <a:r>
              <a:rPr lang="en-US" dirty="0" smtClean="0"/>
              <a:t>Click to edit Master text styles</a:t>
            </a:r>
            <a:endParaRPr lang="en-US" dirty="0"/>
          </a:p>
        </p:txBody>
      </p:sp>
      <p:sp>
        <p:nvSpPr>
          <p:cNvPr id="14" name="Text Placeholder 16"/>
          <p:cNvSpPr>
            <a:spLocks noGrp="1"/>
          </p:cNvSpPr>
          <p:nvPr>
            <p:ph type="body" sz="quarter" idx="16"/>
          </p:nvPr>
        </p:nvSpPr>
        <p:spPr>
          <a:xfrm>
            <a:off x="457200" y="743761"/>
            <a:ext cx="8229600" cy="431665"/>
          </a:xfrm>
          <a:prstGeom prst="rect">
            <a:avLst/>
          </a:prstGeom>
        </p:spPr>
        <p:txBody>
          <a:bodyPr vert="horz"/>
          <a:lstStyle>
            <a:lvl1pPr marL="0" indent="0" algn="l" defTabSz="457200" rtl="0" eaLnBrk="1" latinLnBrk="0" hangingPunct="1">
              <a:spcBef>
                <a:spcPct val="20000"/>
              </a:spcBef>
              <a:buFont typeface="Arial"/>
              <a:buNone/>
              <a:defRPr lang="en-US" sz="1800" kern="1200" dirty="0" smtClean="0">
                <a:solidFill>
                  <a:srgbClr val="800000"/>
                </a:solidFill>
                <a:latin typeface="+mn-lt"/>
                <a:ea typeface="+mn-ea"/>
                <a:cs typeface="+mn-cs"/>
              </a:defRPr>
            </a:lvl1pPr>
            <a:lvl2pPr marL="0" indent="0" algn="l" defTabSz="457200" rtl="0" eaLnBrk="1" latinLnBrk="0" hangingPunct="1">
              <a:spcBef>
                <a:spcPct val="20000"/>
              </a:spcBef>
              <a:buFont typeface="Arial"/>
              <a:buNone/>
              <a:defRPr lang="en-US" sz="1800" kern="1200" dirty="0" smtClean="0">
                <a:solidFill>
                  <a:srgbClr val="4F6228"/>
                </a:solidFill>
                <a:latin typeface="+mn-lt"/>
                <a:ea typeface="+mn-ea"/>
                <a:cs typeface="+mn-cs"/>
              </a:defRPr>
            </a:lvl2pPr>
          </a:lstStyle>
          <a:p>
            <a:pPr lvl="0"/>
            <a:r>
              <a:rPr lang="en-US" dirty="0" smtClean="0"/>
              <a:t>Click to edit Master text styles</a:t>
            </a:r>
            <a:endParaRPr lang="en-US" dirty="0"/>
          </a:p>
        </p:txBody>
      </p:sp>
    </p:spTree>
    <p:extLst>
      <p:ext uri="{BB962C8B-B14F-4D97-AF65-F5344CB8AC3E}">
        <p14:creationId xmlns:p14="http://schemas.microsoft.com/office/powerpoint/2010/main" val="34558480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33500"/>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8" name="Content Placeholder 2"/>
          <p:cNvSpPr>
            <a:spLocks noGrp="1"/>
          </p:cNvSpPr>
          <p:nvPr>
            <p:ph sz="half" idx="13" hasCustomPrompt="1"/>
          </p:nvPr>
        </p:nvSpPr>
        <p:spPr>
          <a:xfrm>
            <a:off x="4648200" y="1333415"/>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9" name="TextBox 8"/>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chemeClr val="bg1"/>
                </a:solidFill>
                <a:cs typeface="Calibri" charset="0"/>
              </a:rPr>
              <a:t>@</a:t>
            </a:r>
            <a:r>
              <a:rPr lang="en-US" sz="1400" dirty="0" err="1" smtClean="0">
                <a:solidFill>
                  <a:schemeClr val="bg1"/>
                </a:solidFill>
                <a:cs typeface="Calibri" charset="0"/>
              </a:rPr>
              <a:t>michaelbhorn</a:t>
            </a:r>
            <a:endParaRPr lang="en-US" sz="1400" dirty="0">
              <a:solidFill>
                <a:schemeClr val="bg1"/>
              </a:solidFill>
              <a:cs typeface="Calibri" charset="0"/>
            </a:endParaRPr>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85063" y="5374096"/>
            <a:ext cx="298533" cy="243305"/>
          </a:xfrm>
          <a:prstGeom prst="rect">
            <a:avLst/>
          </a:prstGeom>
        </p:spPr>
      </p:pic>
      <p:sp>
        <p:nvSpPr>
          <p:cNvPr id="13" name="Text Placeholder 4"/>
          <p:cNvSpPr>
            <a:spLocks noGrp="1"/>
          </p:cNvSpPr>
          <p:nvPr>
            <p:ph type="body" sz="quarter" idx="15"/>
          </p:nvPr>
        </p:nvSpPr>
        <p:spPr>
          <a:xfrm>
            <a:off x="457200" y="229981"/>
            <a:ext cx="8229600" cy="499589"/>
          </a:xfrm>
          <a:prstGeom prst="rect">
            <a:avLst/>
          </a:prstGeom>
        </p:spPr>
        <p:txBody>
          <a:bodyPr vert="horz"/>
          <a:lstStyle>
            <a:lvl1pPr marL="0" indent="0">
              <a:buNone/>
              <a:defRPr lang="en-US" sz="3200" kern="1200" dirty="0">
                <a:solidFill>
                  <a:schemeClr val="tx1">
                    <a:lumMod val="75000"/>
                    <a:lumOff val="25000"/>
                  </a:schemeClr>
                </a:solidFill>
                <a:latin typeface="+mj-lt"/>
                <a:ea typeface="+mj-ea"/>
                <a:cs typeface="+mj-cs"/>
              </a:defRPr>
            </a:lvl1pPr>
          </a:lstStyle>
          <a:p>
            <a:pPr lvl="0"/>
            <a:r>
              <a:rPr lang="en-US" dirty="0" smtClean="0"/>
              <a:t>Click to edit Master text styles</a:t>
            </a:r>
            <a:endParaRPr lang="en-US" dirty="0"/>
          </a:p>
        </p:txBody>
      </p:sp>
      <p:sp>
        <p:nvSpPr>
          <p:cNvPr id="14" name="Text Placeholder 16"/>
          <p:cNvSpPr>
            <a:spLocks noGrp="1"/>
          </p:cNvSpPr>
          <p:nvPr>
            <p:ph type="body" sz="quarter" idx="16"/>
          </p:nvPr>
        </p:nvSpPr>
        <p:spPr>
          <a:xfrm>
            <a:off x="457200" y="743761"/>
            <a:ext cx="8229600" cy="431665"/>
          </a:xfrm>
          <a:prstGeom prst="rect">
            <a:avLst/>
          </a:prstGeom>
        </p:spPr>
        <p:txBody>
          <a:bodyPr vert="horz"/>
          <a:lstStyle>
            <a:lvl1pPr marL="0" indent="0" algn="l" defTabSz="457200" rtl="0" eaLnBrk="1" latinLnBrk="0" hangingPunct="1">
              <a:spcBef>
                <a:spcPct val="20000"/>
              </a:spcBef>
              <a:buFont typeface="Arial"/>
              <a:buNone/>
              <a:defRPr lang="en-US" sz="1800" kern="1200" dirty="0" smtClean="0">
                <a:solidFill>
                  <a:srgbClr val="800000"/>
                </a:solidFill>
                <a:latin typeface="+mn-lt"/>
                <a:ea typeface="+mn-ea"/>
                <a:cs typeface="+mn-cs"/>
              </a:defRPr>
            </a:lvl1pPr>
            <a:lvl2pPr marL="0" indent="0" algn="l" defTabSz="457200" rtl="0" eaLnBrk="1" latinLnBrk="0" hangingPunct="1">
              <a:spcBef>
                <a:spcPct val="20000"/>
              </a:spcBef>
              <a:buFont typeface="Arial"/>
              <a:buNone/>
              <a:defRPr lang="en-US" sz="1800" kern="1200" dirty="0" smtClean="0">
                <a:solidFill>
                  <a:srgbClr val="4F6228"/>
                </a:solidFill>
                <a:latin typeface="+mn-lt"/>
                <a:ea typeface="+mn-ea"/>
                <a:cs typeface="+mn-cs"/>
              </a:defRPr>
            </a:lvl2pPr>
          </a:lstStyle>
          <a:p>
            <a:pPr lvl="0"/>
            <a:r>
              <a:rPr lang="en-US" dirty="0" smtClean="0"/>
              <a:t>Click to edit Master text styles</a:t>
            </a:r>
            <a:endParaRPr lang="en-US" dirty="0"/>
          </a:p>
        </p:txBody>
      </p:sp>
    </p:spTree>
    <p:extLst>
      <p:ext uri="{BB962C8B-B14F-4D97-AF65-F5344CB8AC3E}">
        <p14:creationId xmlns:p14="http://schemas.microsoft.com/office/powerpoint/2010/main" val="41883334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33500"/>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8" name="Content Placeholder 2"/>
          <p:cNvSpPr>
            <a:spLocks noGrp="1"/>
          </p:cNvSpPr>
          <p:nvPr>
            <p:ph sz="half" idx="13" hasCustomPrompt="1"/>
          </p:nvPr>
        </p:nvSpPr>
        <p:spPr>
          <a:xfrm>
            <a:off x="4648200" y="1333415"/>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9" name="TextBox 8"/>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chemeClr val="bg1"/>
                </a:solidFill>
                <a:cs typeface="Calibri" charset="0"/>
              </a:rPr>
              <a:t>@</a:t>
            </a:r>
            <a:r>
              <a:rPr lang="en-US" sz="1400" dirty="0" err="1" smtClean="0">
                <a:solidFill>
                  <a:schemeClr val="bg1"/>
                </a:solidFill>
                <a:cs typeface="Calibri" charset="0"/>
              </a:rPr>
              <a:t>michaelbhorn</a:t>
            </a:r>
            <a:endParaRPr lang="en-US" sz="1400" dirty="0">
              <a:solidFill>
                <a:schemeClr val="bg1"/>
              </a:solidFill>
              <a:cs typeface="Calibri" charset="0"/>
            </a:endParaRPr>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85063" y="5374096"/>
            <a:ext cx="298533" cy="243305"/>
          </a:xfrm>
          <a:prstGeom prst="rect">
            <a:avLst/>
          </a:prstGeom>
        </p:spPr>
      </p:pic>
      <p:sp>
        <p:nvSpPr>
          <p:cNvPr id="13" name="Text Placeholder 4"/>
          <p:cNvSpPr>
            <a:spLocks noGrp="1"/>
          </p:cNvSpPr>
          <p:nvPr>
            <p:ph type="body" sz="quarter" idx="15"/>
          </p:nvPr>
        </p:nvSpPr>
        <p:spPr>
          <a:xfrm>
            <a:off x="457200" y="229981"/>
            <a:ext cx="8229600" cy="499589"/>
          </a:xfrm>
          <a:prstGeom prst="rect">
            <a:avLst/>
          </a:prstGeom>
        </p:spPr>
        <p:txBody>
          <a:bodyPr vert="horz"/>
          <a:lstStyle>
            <a:lvl1pPr marL="0" indent="0">
              <a:buNone/>
              <a:defRPr lang="en-US" sz="3200" kern="1200" dirty="0">
                <a:solidFill>
                  <a:schemeClr val="tx1">
                    <a:lumMod val="75000"/>
                    <a:lumOff val="25000"/>
                  </a:schemeClr>
                </a:solidFill>
                <a:latin typeface="+mj-lt"/>
                <a:ea typeface="+mj-ea"/>
                <a:cs typeface="+mj-cs"/>
              </a:defRPr>
            </a:lvl1pPr>
          </a:lstStyle>
          <a:p>
            <a:pPr lvl="0"/>
            <a:r>
              <a:rPr lang="en-US" dirty="0" smtClean="0"/>
              <a:t>Click to edit Master text styles</a:t>
            </a:r>
            <a:endParaRPr lang="en-US" dirty="0"/>
          </a:p>
        </p:txBody>
      </p:sp>
      <p:sp>
        <p:nvSpPr>
          <p:cNvPr id="14" name="Text Placeholder 16"/>
          <p:cNvSpPr>
            <a:spLocks noGrp="1"/>
          </p:cNvSpPr>
          <p:nvPr>
            <p:ph type="body" sz="quarter" idx="16"/>
          </p:nvPr>
        </p:nvSpPr>
        <p:spPr>
          <a:xfrm>
            <a:off x="457200" y="743761"/>
            <a:ext cx="8229600" cy="431665"/>
          </a:xfrm>
          <a:prstGeom prst="rect">
            <a:avLst/>
          </a:prstGeom>
        </p:spPr>
        <p:txBody>
          <a:bodyPr vert="horz"/>
          <a:lstStyle>
            <a:lvl1pPr marL="0" indent="0" algn="l" defTabSz="457200" rtl="0" eaLnBrk="1" latinLnBrk="0" hangingPunct="1">
              <a:spcBef>
                <a:spcPct val="20000"/>
              </a:spcBef>
              <a:buFont typeface="Arial"/>
              <a:buNone/>
              <a:defRPr lang="en-US" sz="1800" kern="1200" dirty="0" smtClean="0">
                <a:solidFill>
                  <a:srgbClr val="800000"/>
                </a:solidFill>
                <a:latin typeface="+mn-lt"/>
                <a:ea typeface="+mn-ea"/>
                <a:cs typeface="+mn-cs"/>
              </a:defRPr>
            </a:lvl1pPr>
            <a:lvl2pPr marL="0" indent="0" algn="l" defTabSz="457200" rtl="0" eaLnBrk="1" latinLnBrk="0" hangingPunct="1">
              <a:spcBef>
                <a:spcPct val="20000"/>
              </a:spcBef>
              <a:buFont typeface="Arial"/>
              <a:buNone/>
              <a:defRPr lang="en-US" sz="1800" kern="1200" dirty="0" smtClean="0">
                <a:solidFill>
                  <a:srgbClr val="4F6228"/>
                </a:solidFill>
                <a:latin typeface="+mn-lt"/>
                <a:ea typeface="+mn-ea"/>
                <a:cs typeface="+mn-cs"/>
              </a:defRPr>
            </a:lvl2pPr>
          </a:lstStyle>
          <a:p>
            <a:pPr lvl="0"/>
            <a:r>
              <a:rPr lang="en-US" dirty="0" smtClean="0"/>
              <a:t>Click to edit Master text styles</a:t>
            </a:r>
            <a:endParaRPr lang="en-US" dirty="0"/>
          </a:p>
        </p:txBody>
      </p:sp>
    </p:spTree>
    <p:extLst>
      <p:ext uri="{BB962C8B-B14F-4D97-AF65-F5344CB8AC3E}">
        <p14:creationId xmlns:p14="http://schemas.microsoft.com/office/powerpoint/2010/main" val="12317897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867"/>
            <a:ext cx="8229600" cy="519527"/>
          </a:xfrm>
          <a:prstGeom prst="rect">
            <a:avLst/>
          </a:prstGeom>
        </p:spPr>
        <p:txBody>
          <a:bodyPr/>
          <a:lstStyle>
            <a:lvl1pPr algn="l">
              <a:defRPr sz="3200">
                <a:solidFill>
                  <a:srgbClr val="0E183C"/>
                </a:solidFill>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333500"/>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8" name="Content Placeholder 2"/>
          <p:cNvSpPr>
            <a:spLocks noGrp="1"/>
          </p:cNvSpPr>
          <p:nvPr>
            <p:ph sz="half" idx="13" hasCustomPrompt="1"/>
          </p:nvPr>
        </p:nvSpPr>
        <p:spPr>
          <a:xfrm>
            <a:off x="4648200" y="1333415"/>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11" name="Text Placeholder 10"/>
          <p:cNvSpPr>
            <a:spLocks noGrp="1"/>
          </p:cNvSpPr>
          <p:nvPr>
            <p:ph type="body" sz="quarter" idx="14" hasCustomPrompt="1"/>
          </p:nvPr>
        </p:nvSpPr>
        <p:spPr>
          <a:xfrm>
            <a:off x="457200" y="747713"/>
            <a:ext cx="8229600" cy="585787"/>
          </a:xfrm>
          <a:prstGeom prst="rect">
            <a:avLst/>
          </a:prstGeom>
        </p:spPr>
        <p:txBody>
          <a:bodyPr vert="horz"/>
          <a:lstStyle>
            <a:lvl1pPr marL="0" indent="0">
              <a:buNone/>
              <a:defRPr sz="3200">
                <a:solidFill>
                  <a:schemeClr val="accent3">
                    <a:lumMod val="50000"/>
                  </a:schemeClr>
                </a:solidFill>
              </a:defRPr>
            </a:lvl1pPr>
          </a:lstStyle>
          <a:p>
            <a:r>
              <a:rPr lang="en-US" sz="1800" dirty="0" smtClean="0"/>
              <a:t>Click to add subtitle</a:t>
            </a:r>
            <a:endParaRPr lang="en-US" dirty="0"/>
          </a:p>
        </p:txBody>
      </p:sp>
      <p:sp>
        <p:nvSpPr>
          <p:cNvPr id="9" name="TextBox 8"/>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chemeClr val="bg1"/>
                </a:solidFill>
                <a:cs typeface="Calibri" charset="0"/>
              </a:rPr>
              <a:t>@</a:t>
            </a:r>
            <a:r>
              <a:rPr lang="en-US" sz="1400" dirty="0" err="1" smtClean="0">
                <a:solidFill>
                  <a:schemeClr val="bg1"/>
                </a:solidFill>
                <a:cs typeface="Calibri" charset="0"/>
              </a:rPr>
              <a:t>michaelbhorn</a:t>
            </a:r>
            <a:endParaRPr lang="en-US" sz="1400" dirty="0">
              <a:solidFill>
                <a:schemeClr val="bg1"/>
              </a:solidFill>
              <a:cs typeface="Calibri" charset="0"/>
            </a:endParaRPr>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85063" y="5374096"/>
            <a:ext cx="298533" cy="243305"/>
          </a:xfrm>
          <a:prstGeom prst="rect">
            <a:avLst/>
          </a:prstGeom>
        </p:spPr>
      </p:pic>
    </p:spTree>
    <p:extLst>
      <p:ext uri="{BB962C8B-B14F-4D97-AF65-F5344CB8AC3E}">
        <p14:creationId xmlns:p14="http://schemas.microsoft.com/office/powerpoint/2010/main" val="39025905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descr="Happy Student and Teache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276" y="1035229"/>
            <a:ext cx="9179458" cy="4706674"/>
          </a:xfrm>
          <a:prstGeom prst="rect">
            <a:avLst/>
          </a:prstGeom>
        </p:spPr>
      </p:pic>
      <p:pic>
        <p:nvPicPr>
          <p:cNvPr id="11" name="Picture 28" descr="template_cove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7884" y="481294"/>
            <a:ext cx="9179066" cy="199157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21"/>
          <p:cNvSpPr>
            <a:spLocks noChangeArrowheads="1"/>
          </p:cNvSpPr>
          <p:nvPr userDrawn="1"/>
        </p:nvSpPr>
        <p:spPr bwMode="auto">
          <a:xfrm>
            <a:off x="-3176" y="5266439"/>
            <a:ext cx="9155214" cy="475464"/>
          </a:xfrm>
          <a:prstGeom prst="rect">
            <a:avLst/>
          </a:prstGeom>
          <a:solidFill>
            <a:schemeClr val="tx1">
              <a:lumMod val="75000"/>
              <a:lumOff val="25000"/>
              <a:alpha val="82000"/>
            </a:schemeClr>
          </a:solidFill>
          <a:ln>
            <a:noFill/>
          </a:ln>
          <a:effectLst/>
        </p:spPr>
        <p:txBody>
          <a:bodyPr wrap="none" lIns="0" tIns="0" rIns="0" bIns="0" anchor="ctr"/>
          <a:lstStyle/>
          <a:p>
            <a:endParaRPr lang="en-US"/>
          </a:p>
        </p:txBody>
      </p:sp>
      <p:sp>
        <p:nvSpPr>
          <p:cNvPr id="18" name="Rectangle 17"/>
          <p:cNvSpPr/>
          <p:nvPr userDrawn="1"/>
        </p:nvSpPr>
        <p:spPr>
          <a:xfrm>
            <a:off x="-18276" y="135631"/>
            <a:ext cx="9179458" cy="3974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8"/>
          <p:cNvSpPr>
            <a:spLocks noGrp="1"/>
          </p:cNvSpPr>
          <p:nvPr>
            <p:ph type="title"/>
          </p:nvPr>
        </p:nvSpPr>
        <p:spPr>
          <a:xfrm>
            <a:off x="227012" y="262315"/>
            <a:ext cx="6477364" cy="952500"/>
          </a:xfrm>
          <a:prstGeom prst="rect">
            <a:avLst/>
          </a:prstGeom>
        </p:spPr>
        <p:txBody>
          <a:bodyPr vert="horz"/>
          <a:lstStyle>
            <a:lvl1pPr algn="l">
              <a:defRPr sz="3600">
                <a:solidFill>
                  <a:schemeClr val="tx1">
                    <a:lumMod val="75000"/>
                    <a:lumOff val="25000"/>
                  </a:schemeClr>
                </a:solidFill>
              </a:defRPr>
            </a:lvl1pPr>
          </a:lstStyle>
          <a:p>
            <a:r>
              <a:rPr lang="en-US" dirty="0" smtClean="0"/>
              <a:t>Click to edit Master title style</a:t>
            </a:r>
            <a:endParaRPr lang="en-US" dirty="0"/>
          </a:p>
        </p:txBody>
      </p:sp>
      <p:sp>
        <p:nvSpPr>
          <p:cNvPr id="24" name="Text Placeholder 23"/>
          <p:cNvSpPr>
            <a:spLocks noGrp="1"/>
          </p:cNvSpPr>
          <p:nvPr>
            <p:ph type="body" sz="quarter" idx="11" hasCustomPrompt="1"/>
          </p:nvPr>
        </p:nvSpPr>
        <p:spPr>
          <a:xfrm>
            <a:off x="227012" y="1509521"/>
            <a:ext cx="3706812" cy="493713"/>
          </a:xfrm>
          <a:prstGeom prst="rect">
            <a:avLst/>
          </a:prstGeom>
        </p:spPr>
        <p:txBody>
          <a:bodyPr vert="horz"/>
          <a:lstStyle>
            <a:lvl1pPr marL="0" indent="0">
              <a:buNone/>
              <a:defRPr sz="1800">
                <a:solidFill>
                  <a:srgbClr val="800000"/>
                </a:solidFill>
              </a:defRPr>
            </a:lvl1pPr>
          </a:lstStyle>
          <a:p>
            <a:r>
              <a:rPr lang="en-US" dirty="0" smtClean="0">
                <a:latin typeface="David"/>
                <a:cs typeface="David"/>
              </a:rPr>
              <a:t>Click to add subtitle</a:t>
            </a:r>
          </a:p>
        </p:txBody>
      </p:sp>
    </p:spTree>
    <p:extLst>
      <p:ext uri="{BB962C8B-B14F-4D97-AF65-F5344CB8AC3E}">
        <p14:creationId xmlns:p14="http://schemas.microsoft.com/office/powerpoint/2010/main" val="1057238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33500"/>
            <a:ext cx="4038600" cy="3771636"/>
          </a:xfrm>
          <a:prstGeom prst="rect">
            <a:avLst/>
          </a:prstGeom>
        </p:spPr>
        <p:txBody>
          <a:bodyPr/>
          <a:lstStyle>
            <a:lvl1pPr marL="0" indent="0">
              <a:buNone/>
              <a:defRPr sz="24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8" name="Content Placeholder 2"/>
          <p:cNvSpPr>
            <a:spLocks noGrp="1"/>
          </p:cNvSpPr>
          <p:nvPr>
            <p:ph sz="half" idx="13" hasCustomPrompt="1"/>
          </p:nvPr>
        </p:nvSpPr>
        <p:spPr>
          <a:xfrm>
            <a:off x="4648200" y="1333414"/>
            <a:ext cx="4038600" cy="3771636"/>
          </a:xfrm>
          <a:prstGeom prst="rect">
            <a:avLst/>
          </a:prstGeom>
        </p:spPr>
        <p:txBody>
          <a:bodyPr/>
          <a:lstStyle>
            <a:lvl1pPr marL="0" indent="0">
              <a:buNone/>
              <a:defRPr sz="24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10" name="TextBox 9"/>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chemeClr val="bg1"/>
                </a:solidFill>
                <a:cs typeface="Calibri" charset="0"/>
              </a:rPr>
              <a:t>@</a:t>
            </a:r>
            <a:r>
              <a:rPr lang="en-US" sz="1400" dirty="0" err="1" smtClean="0">
                <a:solidFill>
                  <a:schemeClr val="bg1"/>
                </a:solidFill>
                <a:cs typeface="Calibri" charset="0"/>
              </a:rPr>
              <a:t>michaelbhorn</a:t>
            </a:r>
            <a:endParaRPr lang="en-US" sz="1400" dirty="0">
              <a:solidFill>
                <a:schemeClr val="bg1"/>
              </a:solidFill>
              <a:cs typeface="Calibri" charset="0"/>
            </a:endParaRPr>
          </a:p>
        </p:txBody>
      </p:sp>
      <p:pic>
        <p:nvPicPr>
          <p:cNvPr id="13" name="Picture 12"/>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85063" y="5374096"/>
            <a:ext cx="298533" cy="243305"/>
          </a:xfrm>
          <a:prstGeom prst="rect">
            <a:avLst/>
          </a:prstGeom>
        </p:spPr>
      </p:pic>
      <p:sp>
        <p:nvSpPr>
          <p:cNvPr id="15" name="Text Placeholder 4"/>
          <p:cNvSpPr>
            <a:spLocks noGrp="1"/>
          </p:cNvSpPr>
          <p:nvPr>
            <p:ph type="body" sz="quarter" idx="15"/>
          </p:nvPr>
        </p:nvSpPr>
        <p:spPr>
          <a:xfrm>
            <a:off x="457200" y="229981"/>
            <a:ext cx="8229600" cy="499589"/>
          </a:xfrm>
          <a:prstGeom prst="rect">
            <a:avLst/>
          </a:prstGeom>
        </p:spPr>
        <p:txBody>
          <a:bodyPr vert="horz"/>
          <a:lstStyle>
            <a:lvl1pPr marL="0" indent="0">
              <a:buNone/>
              <a:defRPr lang="en-US" sz="3200" kern="1200" dirty="0">
                <a:solidFill>
                  <a:schemeClr val="tx1">
                    <a:lumMod val="75000"/>
                    <a:lumOff val="25000"/>
                  </a:schemeClr>
                </a:solidFill>
                <a:latin typeface="+mj-lt"/>
                <a:ea typeface="+mj-ea"/>
                <a:cs typeface="+mj-cs"/>
              </a:defRPr>
            </a:lvl1pPr>
          </a:lstStyle>
          <a:p>
            <a:pPr lvl="0"/>
            <a:r>
              <a:rPr lang="en-US" dirty="0" smtClean="0"/>
              <a:t>Click to edit Master text styles</a:t>
            </a:r>
            <a:endParaRPr lang="en-US" dirty="0"/>
          </a:p>
        </p:txBody>
      </p:sp>
      <p:sp>
        <p:nvSpPr>
          <p:cNvPr id="17" name="Text Placeholder 16"/>
          <p:cNvSpPr>
            <a:spLocks noGrp="1"/>
          </p:cNvSpPr>
          <p:nvPr>
            <p:ph type="body" sz="quarter" idx="16"/>
          </p:nvPr>
        </p:nvSpPr>
        <p:spPr>
          <a:xfrm>
            <a:off x="457200" y="743761"/>
            <a:ext cx="8229600" cy="431665"/>
          </a:xfrm>
          <a:prstGeom prst="rect">
            <a:avLst/>
          </a:prstGeom>
        </p:spPr>
        <p:txBody>
          <a:bodyPr vert="horz"/>
          <a:lstStyle>
            <a:lvl1pPr marL="0" indent="0" algn="l" defTabSz="457200" rtl="0" eaLnBrk="1" latinLnBrk="0" hangingPunct="1">
              <a:spcBef>
                <a:spcPct val="20000"/>
              </a:spcBef>
              <a:buFont typeface="Arial"/>
              <a:buNone/>
              <a:defRPr lang="en-US" sz="1800" kern="1200" dirty="0" smtClean="0">
                <a:solidFill>
                  <a:srgbClr val="800000"/>
                </a:solidFill>
                <a:latin typeface="+mn-lt"/>
                <a:ea typeface="+mn-ea"/>
                <a:cs typeface="+mn-cs"/>
              </a:defRPr>
            </a:lvl1pPr>
            <a:lvl2pPr marL="0" indent="0" algn="l" defTabSz="457200" rtl="0" eaLnBrk="1" latinLnBrk="0" hangingPunct="1">
              <a:spcBef>
                <a:spcPct val="20000"/>
              </a:spcBef>
              <a:buFont typeface="Arial"/>
              <a:buNone/>
              <a:defRPr lang="en-US" sz="1800" kern="1200" dirty="0" smtClean="0">
                <a:solidFill>
                  <a:srgbClr val="4F6228"/>
                </a:solidFill>
                <a:latin typeface="+mn-lt"/>
                <a:ea typeface="+mn-ea"/>
                <a:cs typeface="+mn-cs"/>
              </a:defRPr>
            </a:lvl2pPr>
          </a:lstStyle>
          <a:p>
            <a:pPr lvl="0"/>
            <a:r>
              <a:rPr lang="en-US" dirty="0" smtClean="0"/>
              <a:t>Click to edit Master text styles</a:t>
            </a:r>
            <a:endParaRPr lang="en-US" dirty="0"/>
          </a:p>
        </p:txBody>
      </p:sp>
      <p:sp>
        <p:nvSpPr>
          <p:cNvPr id="2" name="Title 1"/>
          <p:cNvSpPr>
            <a:spLocks noGrp="1"/>
          </p:cNvSpPr>
          <p:nvPr>
            <p:ph type="title"/>
          </p:nvPr>
        </p:nvSpPr>
        <p:spPr>
          <a:xfrm>
            <a:off x="628650" y="304800"/>
            <a:ext cx="7886700" cy="11049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655502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33500"/>
            <a:ext cx="3204453"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8" name="Content Placeholder 2"/>
          <p:cNvSpPr>
            <a:spLocks noGrp="1"/>
          </p:cNvSpPr>
          <p:nvPr>
            <p:ph sz="half" idx="13"/>
          </p:nvPr>
        </p:nvSpPr>
        <p:spPr>
          <a:xfrm>
            <a:off x="3891351" y="1333414"/>
            <a:ext cx="4795449"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endParaRPr lang="en-US" dirty="0"/>
          </a:p>
        </p:txBody>
      </p:sp>
      <p:sp>
        <p:nvSpPr>
          <p:cNvPr id="13" name="TextBox 12"/>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chemeClr val="bg1"/>
                </a:solidFill>
                <a:cs typeface="Calibri" charset="0"/>
              </a:rPr>
              <a:t>@</a:t>
            </a:r>
            <a:r>
              <a:rPr lang="en-US" sz="1400" dirty="0" err="1" smtClean="0">
                <a:solidFill>
                  <a:schemeClr val="bg1"/>
                </a:solidFill>
                <a:cs typeface="Calibri" charset="0"/>
              </a:rPr>
              <a:t>michaelbhorn</a:t>
            </a:r>
            <a:endParaRPr lang="en-US" sz="1400" dirty="0">
              <a:solidFill>
                <a:schemeClr val="bg1"/>
              </a:solidFill>
              <a:cs typeface="Calibri" charset="0"/>
            </a:endParaRPr>
          </a:p>
        </p:txBody>
      </p:sp>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85063" y="5374096"/>
            <a:ext cx="298533" cy="243305"/>
          </a:xfrm>
          <a:prstGeom prst="rect">
            <a:avLst/>
          </a:prstGeom>
        </p:spPr>
      </p:pic>
      <p:sp>
        <p:nvSpPr>
          <p:cNvPr id="15" name="Text Placeholder 4"/>
          <p:cNvSpPr>
            <a:spLocks noGrp="1"/>
          </p:cNvSpPr>
          <p:nvPr>
            <p:ph type="body" sz="quarter" idx="15"/>
          </p:nvPr>
        </p:nvSpPr>
        <p:spPr>
          <a:xfrm>
            <a:off x="457200" y="229981"/>
            <a:ext cx="8229600" cy="499589"/>
          </a:xfrm>
          <a:prstGeom prst="rect">
            <a:avLst/>
          </a:prstGeom>
        </p:spPr>
        <p:txBody>
          <a:bodyPr vert="horz"/>
          <a:lstStyle>
            <a:lvl1pPr marL="0" indent="0">
              <a:buNone/>
              <a:defRPr lang="en-US" sz="3200" kern="1200" dirty="0">
                <a:solidFill>
                  <a:schemeClr val="tx1">
                    <a:lumMod val="75000"/>
                    <a:lumOff val="25000"/>
                  </a:schemeClr>
                </a:solidFill>
                <a:latin typeface="+mj-lt"/>
                <a:ea typeface="+mj-ea"/>
                <a:cs typeface="+mj-cs"/>
              </a:defRPr>
            </a:lvl1pPr>
          </a:lstStyle>
          <a:p>
            <a:pPr lvl="0"/>
            <a:r>
              <a:rPr lang="en-US" dirty="0" smtClean="0"/>
              <a:t>Click to edit Master text styles</a:t>
            </a:r>
            <a:endParaRPr lang="en-US" dirty="0"/>
          </a:p>
        </p:txBody>
      </p:sp>
      <p:sp>
        <p:nvSpPr>
          <p:cNvPr id="16" name="Text Placeholder 16"/>
          <p:cNvSpPr>
            <a:spLocks noGrp="1"/>
          </p:cNvSpPr>
          <p:nvPr>
            <p:ph type="body" sz="quarter" idx="16"/>
          </p:nvPr>
        </p:nvSpPr>
        <p:spPr>
          <a:xfrm>
            <a:off x="457200" y="743761"/>
            <a:ext cx="8229600" cy="431665"/>
          </a:xfrm>
          <a:prstGeom prst="rect">
            <a:avLst/>
          </a:prstGeom>
        </p:spPr>
        <p:txBody>
          <a:bodyPr vert="horz"/>
          <a:lstStyle>
            <a:lvl1pPr marL="0" indent="0" algn="l" defTabSz="457200" rtl="0" eaLnBrk="1" latinLnBrk="0" hangingPunct="1">
              <a:spcBef>
                <a:spcPct val="20000"/>
              </a:spcBef>
              <a:buFont typeface="Arial"/>
              <a:buNone/>
              <a:defRPr lang="en-US" sz="1800" kern="1200" dirty="0" smtClean="0">
                <a:solidFill>
                  <a:srgbClr val="800000"/>
                </a:solidFill>
                <a:latin typeface="+mn-lt"/>
                <a:ea typeface="+mn-ea"/>
                <a:cs typeface="+mn-cs"/>
              </a:defRPr>
            </a:lvl1pPr>
            <a:lvl2pPr marL="0" indent="0" algn="l" defTabSz="457200" rtl="0" eaLnBrk="1" latinLnBrk="0" hangingPunct="1">
              <a:spcBef>
                <a:spcPct val="20000"/>
              </a:spcBef>
              <a:buFont typeface="Arial"/>
              <a:buNone/>
              <a:defRPr lang="en-US" sz="1800" kern="1200" dirty="0" smtClean="0">
                <a:solidFill>
                  <a:srgbClr val="4F6228"/>
                </a:solidFill>
                <a:latin typeface="+mn-lt"/>
                <a:ea typeface="+mn-ea"/>
                <a:cs typeface="+mn-cs"/>
              </a:defRPr>
            </a:lvl2pPr>
          </a:lstStyle>
          <a:p>
            <a:pPr lvl="0"/>
            <a:r>
              <a:rPr lang="en-US" dirty="0" smtClean="0"/>
              <a:t>Click to edit Master text styles</a:t>
            </a:r>
            <a:endParaRPr lang="en-US" dirty="0"/>
          </a:p>
        </p:txBody>
      </p:sp>
    </p:spTree>
    <p:extLst>
      <p:ext uri="{BB962C8B-B14F-4D97-AF65-F5344CB8AC3E}">
        <p14:creationId xmlns:p14="http://schemas.microsoft.com/office/powerpoint/2010/main" val="2762755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33500"/>
            <a:ext cx="8229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10" name="TextBox 9"/>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chemeClr val="bg1"/>
                </a:solidFill>
                <a:cs typeface="Calibri" charset="0"/>
              </a:rPr>
              <a:t>@</a:t>
            </a:r>
            <a:r>
              <a:rPr lang="en-US" sz="1400" dirty="0" err="1" smtClean="0">
                <a:solidFill>
                  <a:schemeClr val="bg1"/>
                </a:solidFill>
                <a:cs typeface="Calibri" charset="0"/>
              </a:rPr>
              <a:t>michaelbhorn</a:t>
            </a:r>
            <a:endParaRPr lang="en-US" sz="1400" dirty="0">
              <a:solidFill>
                <a:schemeClr val="bg1"/>
              </a:solidFill>
              <a:cs typeface="Calibri" charset="0"/>
            </a:endParaRPr>
          </a:p>
        </p:txBody>
      </p:sp>
      <p:pic>
        <p:nvPicPr>
          <p:cNvPr id="12" name="Picture 11"/>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85063" y="5374096"/>
            <a:ext cx="298533" cy="243305"/>
          </a:xfrm>
          <a:prstGeom prst="rect">
            <a:avLst/>
          </a:prstGeom>
        </p:spPr>
      </p:pic>
      <p:sp>
        <p:nvSpPr>
          <p:cNvPr id="14" name="Text Placeholder 4"/>
          <p:cNvSpPr>
            <a:spLocks noGrp="1"/>
          </p:cNvSpPr>
          <p:nvPr>
            <p:ph type="body" sz="quarter" idx="15"/>
          </p:nvPr>
        </p:nvSpPr>
        <p:spPr>
          <a:xfrm>
            <a:off x="457200" y="229981"/>
            <a:ext cx="8229600" cy="499589"/>
          </a:xfrm>
          <a:prstGeom prst="rect">
            <a:avLst/>
          </a:prstGeom>
        </p:spPr>
        <p:txBody>
          <a:bodyPr vert="horz"/>
          <a:lstStyle>
            <a:lvl1pPr marL="0" indent="0">
              <a:buNone/>
              <a:defRPr lang="en-US" sz="3200" kern="1200" dirty="0">
                <a:solidFill>
                  <a:schemeClr val="tx1">
                    <a:lumMod val="75000"/>
                    <a:lumOff val="25000"/>
                  </a:schemeClr>
                </a:solidFill>
                <a:latin typeface="+mj-lt"/>
                <a:ea typeface="+mj-ea"/>
                <a:cs typeface="+mj-cs"/>
              </a:defRPr>
            </a:lvl1pPr>
          </a:lstStyle>
          <a:p>
            <a:pPr lvl="0"/>
            <a:r>
              <a:rPr lang="en-US" dirty="0" smtClean="0"/>
              <a:t>Click to edit Master text styles</a:t>
            </a:r>
            <a:endParaRPr lang="en-US" dirty="0"/>
          </a:p>
        </p:txBody>
      </p:sp>
      <p:sp>
        <p:nvSpPr>
          <p:cNvPr id="15" name="Text Placeholder 16"/>
          <p:cNvSpPr>
            <a:spLocks noGrp="1"/>
          </p:cNvSpPr>
          <p:nvPr>
            <p:ph type="body" sz="quarter" idx="16"/>
          </p:nvPr>
        </p:nvSpPr>
        <p:spPr>
          <a:xfrm>
            <a:off x="457200" y="743761"/>
            <a:ext cx="8229600" cy="431665"/>
          </a:xfrm>
          <a:prstGeom prst="rect">
            <a:avLst/>
          </a:prstGeom>
        </p:spPr>
        <p:txBody>
          <a:bodyPr vert="horz"/>
          <a:lstStyle>
            <a:lvl1pPr marL="0" indent="0" algn="l" defTabSz="457200" rtl="0" eaLnBrk="1" latinLnBrk="0" hangingPunct="1">
              <a:spcBef>
                <a:spcPct val="20000"/>
              </a:spcBef>
              <a:buFont typeface="Arial"/>
              <a:buNone/>
              <a:defRPr lang="en-US" sz="1800" kern="1200" dirty="0" smtClean="0">
                <a:solidFill>
                  <a:srgbClr val="800000"/>
                </a:solidFill>
                <a:latin typeface="+mn-lt"/>
                <a:ea typeface="+mn-ea"/>
                <a:cs typeface="+mn-cs"/>
              </a:defRPr>
            </a:lvl1pPr>
            <a:lvl2pPr marL="0" indent="0" algn="l" defTabSz="457200" rtl="0" eaLnBrk="1" latinLnBrk="0" hangingPunct="1">
              <a:spcBef>
                <a:spcPct val="20000"/>
              </a:spcBef>
              <a:buFont typeface="Arial"/>
              <a:buNone/>
              <a:defRPr lang="en-US" sz="1800" kern="1200" dirty="0" smtClean="0">
                <a:solidFill>
                  <a:srgbClr val="4F6228"/>
                </a:solidFill>
                <a:latin typeface="+mn-lt"/>
                <a:ea typeface="+mn-ea"/>
                <a:cs typeface="+mn-cs"/>
              </a:defRPr>
            </a:lvl2pPr>
          </a:lstStyle>
          <a:p>
            <a:pPr lvl="0"/>
            <a:r>
              <a:rPr lang="en-US" dirty="0" smtClean="0"/>
              <a:t>Click to edit Master text styles</a:t>
            </a:r>
            <a:endParaRPr lang="en-US" dirty="0"/>
          </a:p>
        </p:txBody>
      </p:sp>
      <p:sp>
        <p:nvSpPr>
          <p:cNvPr id="2" name="Title 1"/>
          <p:cNvSpPr>
            <a:spLocks noGrp="1"/>
          </p:cNvSpPr>
          <p:nvPr>
            <p:ph type="title"/>
          </p:nvPr>
        </p:nvSpPr>
        <p:spPr>
          <a:xfrm>
            <a:off x="628650" y="304800"/>
            <a:ext cx="7886700"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81311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000500"/>
            <a:ext cx="5486400" cy="472282"/>
          </a:xfrm>
          <a:prstGeom prst="rect">
            <a:avLst/>
          </a:prstGeom>
        </p:spPr>
        <p:txBody>
          <a:bodyPr anchor="b"/>
          <a:lstStyle>
            <a:lvl1pPr algn="l">
              <a:defRPr sz="2000" b="1">
                <a:solidFill>
                  <a:schemeClr val="tx1">
                    <a:lumMod val="75000"/>
                    <a:lumOff val="25000"/>
                  </a:schemeClr>
                </a:solidFill>
              </a:defRPr>
            </a:lvl1pPr>
          </a:lstStyle>
          <a:p>
            <a:r>
              <a:rPr lang="en-US" dirty="0" smtClean="0"/>
              <a:t>Click to add picture title</a:t>
            </a:r>
            <a:endParaRPr lang="en-US" dirty="0"/>
          </a:p>
        </p:txBody>
      </p:sp>
      <p:sp>
        <p:nvSpPr>
          <p:cNvPr id="3" name="Picture Placeholder 2"/>
          <p:cNvSpPr>
            <a:spLocks noGrp="1"/>
          </p:cNvSpPr>
          <p:nvPr>
            <p:ph type="pic" idx="1"/>
          </p:nvPr>
        </p:nvSpPr>
        <p:spPr>
          <a:xfrm>
            <a:off x="1792288" y="510646"/>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picture description</a:t>
            </a:r>
          </a:p>
        </p:txBody>
      </p:sp>
      <p:sp>
        <p:nvSpPr>
          <p:cNvPr id="10" name="TextBox 9"/>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chemeClr val="bg1"/>
                </a:solidFill>
                <a:cs typeface="Calibri" charset="0"/>
              </a:rPr>
              <a:t>@</a:t>
            </a:r>
            <a:r>
              <a:rPr lang="en-US" sz="1400" dirty="0" err="1" smtClean="0">
                <a:solidFill>
                  <a:schemeClr val="bg1"/>
                </a:solidFill>
                <a:cs typeface="Calibri" charset="0"/>
              </a:rPr>
              <a:t>michaelbhorn</a:t>
            </a:r>
            <a:endParaRPr lang="en-US" sz="1400" dirty="0">
              <a:solidFill>
                <a:schemeClr val="bg1"/>
              </a:solidFill>
              <a:cs typeface="Calibri" charset="0"/>
            </a:endParaRPr>
          </a:p>
        </p:txBody>
      </p:sp>
      <p:pic>
        <p:nvPicPr>
          <p:cNvPr id="11" name="Picture 10"/>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85063" y="5374096"/>
            <a:ext cx="298533" cy="243305"/>
          </a:xfrm>
          <a:prstGeom prst="rect">
            <a:avLst/>
          </a:prstGeom>
        </p:spPr>
      </p:pic>
    </p:spTree>
    <p:extLst>
      <p:ext uri="{BB962C8B-B14F-4D97-AF65-F5344CB8AC3E}">
        <p14:creationId xmlns:p14="http://schemas.microsoft.com/office/powerpoint/2010/main" val="29783952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52400" y="854074"/>
            <a:ext cx="2438400" cy="1116965"/>
          </a:xfrm>
          <a:prstGeom prst="rect">
            <a:avLst/>
          </a:prstGeom>
        </p:spPr>
        <p:txBody>
          <a:bodyPr vert="horz"/>
          <a:lstStyle>
            <a:lvl1pPr marL="0" indent="0">
              <a:buNone/>
              <a:defRPr sz="2000" baseline="0">
                <a:solidFill>
                  <a:schemeClr val="tx1">
                    <a:lumMod val="75000"/>
                    <a:lumOff val="25000"/>
                  </a:schemeClr>
                </a:solidFill>
              </a:defRPr>
            </a:lvl1pPr>
          </a:lstStyle>
          <a:p>
            <a:pPr lvl="0"/>
            <a:r>
              <a:rPr lang="en-US" dirty="0" smtClean="0"/>
              <a:t>Click to add transition text or segue</a:t>
            </a:r>
            <a:endParaRPr lang="en-US" dirty="0"/>
          </a:p>
        </p:txBody>
      </p:sp>
      <p:pic>
        <p:nvPicPr>
          <p:cNvPr id="5" name="Picture 4" descr="Light bulb"/>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87321" y="750198"/>
            <a:ext cx="3064958" cy="4086610"/>
          </a:xfrm>
          <a:prstGeom prst="rect">
            <a:avLst/>
          </a:prstGeom>
        </p:spPr>
      </p:pic>
      <p:sp>
        <p:nvSpPr>
          <p:cNvPr id="10" name="TextBox 9"/>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chemeClr val="bg1"/>
                </a:solidFill>
                <a:cs typeface="Calibri" charset="0"/>
              </a:rPr>
              <a:t>@</a:t>
            </a:r>
            <a:r>
              <a:rPr lang="en-US" sz="1400" dirty="0" err="1" smtClean="0">
                <a:solidFill>
                  <a:schemeClr val="bg1"/>
                </a:solidFill>
                <a:cs typeface="Calibri" charset="0"/>
              </a:rPr>
              <a:t>michaelbhorn</a:t>
            </a:r>
            <a:endParaRPr lang="en-US" sz="1400" dirty="0">
              <a:solidFill>
                <a:schemeClr val="bg1"/>
              </a:solidFill>
              <a:cs typeface="Calibri" charset="0"/>
            </a:endParaRPr>
          </a:p>
        </p:txBody>
      </p:sp>
      <p:pic>
        <p:nvPicPr>
          <p:cNvPr id="11" name="Picture 10"/>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85063" y="5374096"/>
            <a:ext cx="298533" cy="243305"/>
          </a:xfrm>
          <a:prstGeom prst="rect">
            <a:avLst/>
          </a:prstGeom>
        </p:spPr>
      </p:pic>
      <p:sp>
        <p:nvSpPr>
          <p:cNvPr id="2" name="Title 1"/>
          <p:cNvSpPr>
            <a:spLocks noGrp="1"/>
          </p:cNvSpPr>
          <p:nvPr>
            <p:ph type="title"/>
          </p:nvPr>
        </p:nvSpPr>
        <p:spPr>
          <a:xfrm>
            <a:off x="628650" y="304800"/>
            <a:ext cx="7886700"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453364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0E5E8-20F1-FD41-A18A-38E4EDDED747}" type="slidenum">
              <a:rPr lang="en-US" smtClean="0"/>
              <a:t>‹#›</a:t>
            </a:fld>
            <a:endParaRPr lang="en-US"/>
          </a:p>
        </p:txBody>
      </p:sp>
      <p:sp>
        <p:nvSpPr>
          <p:cNvPr id="7" name="Text Placeholder 6"/>
          <p:cNvSpPr>
            <a:spLocks noGrp="1"/>
          </p:cNvSpPr>
          <p:nvPr>
            <p:ph type="body" sz="quarter" idx="13" hasCustomPrompt="1"/>
          </p:nvPr>
        </p:nvSpPr>
        <p:spPr>
          <a:xfrm>
            <a:off x="152400" y="854074"/>
            <a:ext cx="2438400" cy="1116965"/>
          </a:xfrm>
          <a:prstGeom prst="rect">
            <a:avLst/>
          </a:prstGeom>
        </p:spPr>
        <p:txBody>
          <a:bodyPr vert="horz"/>
          <a:lstStyle>
            <a:lvl1pPr marL="0" indent="0">
              <a:buNone/>
              <a:defRPr sz="2000" baseline="0"/>
            </a:lvl1pPr>
          </a:lstStyle>
          <a:p>
            <a:pPr lvl="0"/>
            <a:r>
              <a:rPr lang="en-US" dirty="0" smtClean="0"/>
              <a:t>Click to add transition text or segue</a:t>
            </a:r>
            <a:endParaRPr lang="en-US" dirty="0"/>
          </a:p>
        </p:txBody>
      </p:sp>
      <p:pic>
        <p:nvPicPr>
          <p:cNvPr id="5" name="Picture 4" descr="Drawing of a light bulb"/>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1" y="123475"/>
            <a:ext cx="9163515" cy="5601318"/>
          </a:xfrm>
          <a:prstGeom prst="rect">
            <a:avLst/>
          </a:prstGeom>
        </p:spPr>
      </p:pic>
      <p:sp>
        <p:nvSpPr>
          <p:cNvPr id="8" name="TextBox 9"/>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rgbClr val="800000"/>
                </a:solidFill>
                <a:cs typeface="Calibri" charset="0"/>
              </a:rPr>
              <a:t>@</a:t>
            </a:r>
            <a:r>
              <a:rPr lang="en-US" sz="1400" dirty="0" err="1" smtClean="0">
                <a:solidFill>
                  <a:srgbClr val="800000"/>
                </a:solidFill>
                <a:cs typeface="Calibri" charset="0"/>
              </a:rPr>
              <a:t>michaelbhorn</a:t>
            </a:r>
            <a:endParaRPr lang="en-US" sz="1400" dirty="0">
              <a:solidFill>
                <a:srgbClr val="800000"/>
              </a:solidFill>
              <a:cs typeface="Calibri" charset="0"/>
            </a:endParaRPr>
          </a:p>
        </p:txBody>
      </p:sp>
      <p:pic>
        <p:nvPicPr>
          <p:cNvPr id="9" name="Picture 8"/>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85063" y="5374096"/>
            <a:ext cx="298533" cy="243305"/>
          </a:xfrm>
          <a:prstGeom prst="rect">
            <a:avLst/>
          </a:prstGeom>
        </p:spPr>
      </p:pic>
      <p:sp>
        <p:nvSpPr>
          <p:cNvPr id="2" name="Title 1"/>
          <p:cNvSpPr>
            <a:spLocks noGrp="1"/>
          </p:cNvSpPr>
          <p:nvPr>
            <p:ph type="title"/>
          </p:nvPr>
        </p:nvSpPr>
        <p:spPr>
          <a:xfrm>
            <a:off x="628650" y="304800"/>
            <a:ext cx="7886700"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641379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33500"/>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8" name="Content Placeholder 2"/>
          <p:cNvSpPr>
            <a:spLocks noGrp="1"/>
          </p:cNvSpPr>
          <p:nvPr>
            <p:ph sz="half" idx="13" hasCustomPrompt="1"/>
          </p:nvPr>
        </p:nvSpPr>
        <p:spPr>
          <a:xfrm>
            <a:off x="4648200" y="1333415"/>
            <a:ext cx="4038600" cy="3771636"/>
          </a:xfrm>
          <a:prstGeom prst="rect">
            <a:avLst/>
          </a:prstGeom>
        </p:spPr>
        <p:txBody>
          <a:bodyPr/>
          <a:lstStyle>
            <a:lvl1pPr marL="0" indent="0">
              <a:buNone/>
              <a:defRPr sz="2800"/>
            </a:lvl1pPr>
            <a:lvl2pPr marL="457200" indent="-223838">
              <a:buSzPct val="80000"/>
              <a:buFont typeface="Arial"/>
              <a:buChar char="•"/>
              <a:defRPr sz="2000"/>
            </a:lvl2pPr>
            <a:lvl3pPr marL="919163" indent="-228600">
              <a:buFont typeface="Lucida Grande"/>
              <a:buChar char="-"/>
              <a:tabLst>
                <a:tab pos="1089025" algn="l"/>
              </a:tabLst>
              <a:defRPr sz="1600"/>
            </a:lvl3pPr>
            <a:lvl4pPr marL="1314450" indent="-228600">
              <a:buSzPct val="80000"/>
              <a:buFont typeface="Wingdings" charset="2"/>
              <a:buChar char="§"/>
              <a:defRPr sz="1400" i="1"/>
            </a:lvl4pPr>
            <a:lvl5pPr marL="1263650" indent="-228600">
              <a:defRPr sz="14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4"/>
            <a:r>
              <a:rPr lang="en-US" dirty="0" smtClean="0"/>
              <a:t>Fourth level</a:t>
            </a:r>
            <a:endParaRPr lang="en-US" dirty="0"/>
          </a:p>
        </p:txBody>
      </p:sp>
      <p:sp>
        <p:nvSpPr>
          <p:cNvPr id="9" name="TextBox 8"/>
          <p:cNvSpPr txBox="1">
            <a:spLocks noChangeArrowheads="1"/>
          </p:cNvSpPr>
          <p:nvPr userDrawn="1"/>
        </p:nvSpPr>
        <p:spPr bwMode="auto">
          <a:xfrm>
            <a:off x="474818" y="5324574"/>
            <a:ext cx="1356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en-US" sz="1400" dirty="0" smtClean="0">
                <a:solidFill>
                  <a:schemeClr val="bg1"/>
                </a:solidFill>
                <a:cs typeface="Calibri" charset="0"/>
              </a:rPr>
              <a:t>@</a:t>
            </a:r>
            <a:r>
              <a:rPr lang="en-US" sz="1400" dirty="0" err="1" smtClean="0">
                <a:solidFill>
                  <a:schemeClr val="bg1"/>
                </a:solidFill>
                <a:cs typeface="Calibri" charset="0"/>
              </a:rPr>
              <a:t>michaelbhorn</a:t>
            </a:r>
            <a:endParaRPr lang="en-US" sz="1400" dirty="0">
              <a:solidFill>
                <a:schemeClr val="bg1"/>
              </a:solidFill>
              <a:cs typeface="Calibri" charset="0"/>
            </a:endParaRPr>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85063" y="5374096"/>
            <a:ext cx="298533" cy="243305"/>
          </a:xfrm>
          <a:prstGeom prst="rect">
            <a:avLst/>
          </a:prstGeom>
        </p:spPr>
      </p:pic>
      <p:sp>
        <p:nvSpPr>
          <p:cNvPr id="13" name="Text Placeholder 4"/>
          <p:cNvSpPr>
            <a:spLocks noGrp="1"/>
          </p:cNvSpPr>
          <p:nvPr>
            <p:ph type="body" sz="quarter" idx="15"/>
          </p:nvPr>
        </p:nvSpPr>
        <p:spPr>
          <a:xfrm>
            <a:off x="457200" y="229981"/>
            <a:ext cx="8229600" cy="499589"/>
          </a:xfrm>
          <a:prstGeom prst="rect">
            <a:avLst/>
          </a:prstGeom>
        </p:spPr>
        <p:txBody>
          <a:bodyPr vert="horz"/>
          <a:lstStyle>
            <a:lvl1pPr marL="0" indent="0">
              <a:buNone/>
              <a:defRPr lang="en-US" sz="3200" kern="1200" dirty="0">
                <a:solidFill>
                  <a:schemeClr val="tx1">
                    <a:lumMod val="75000"/>
                    <a:lumOff val="25000"/>
                  </a:schemeClr>
                </a:solidFill>
                <a:latin typeface="+mj-lt"/>
                <a:ea typeface="+mj-ea"/>
                <a:cs typeface="+mj-cs"/>
              </a:defRPr>
            </a:lvl1pPr>
          </a:lstStyle>
          <a:p>
            <a:pPr lvl="0"/>
            <a:r>
              <a:rPr lang="en-US" dirty="0" smtClean="0"/>
              <a:t>Click to edit Master text styles</a:t>
            </a:r>
            <a:endParaRPr lang="en-US" dirty="0"/>
          </a:p>
        </p:txBody>
      </p:sp>
      <p:sp>
        <p:nvSpPr>
          <p:cNvPr id="14" name="Text Placeholder 16"/>
          <p:cNvSpPr>
            <a:spLocks noGrp="1"/>
          </p:cNvSpPr>
          <p:nvPr>
            <p:ph type="body" sz="quarter" idx="16"/>
          </p:nvPr>
        </p:nvSpPr>
        <p:spPr>
          <a:xfrm>
            <a:off x="457200" y="743761"/>
            <a:ext cx="8229600" cy="431665"/>
          </a:xfrm>
          <a:prstGeom prst="rect">
            <a:avLst/>
          </a:prstGeom>
        </p:spPr>
        <p:txBody>
          <a:bodyPr vert="horz"/>
          <a:lstStyle>
            <a:lvl1pPr marL="0" indent="0" algn="l" defTabSz="457200" rtl="0" eaLnBrk="1" latinLnBrk="0" hangingPunct="1">
              <a:spcBef>
                <a:spcPct val="20000"/>
              </a:spcBef>
              <a:buFont typeface="Arial"/>
              <a:buNone/>
              <a:defRPr lang="en-US" sz="1800" kern="1200" dirty="0" smtClean="0">
                <a:solidFill>
                  <a:srgbClr val="800000"/>
                </a:solidFill>
                <a:latin typeface="+mn-lt"/>
                <a:ea typeface="+mn-ea"/>
                <a:cs typeface="+mn-cs"/>
              </a:defRPr>
            </a:lvl1pPr>
            <a:lvl2pPr marL="0" indent="0" algn="l" defTabSz="457200" rtl="0" eaLnBrk="1" latinLnBrk="0" hangingPunct="1">
              <a:spcBef>
                <a:spcPct val="20000"/>
              </a:spcBef>
              <a:buFont typeface="Arial"/>
              <a:buNone/>
              <a:defRPr lang="en-US" sz="1800" kern="1200" dirty="0" smtClean="0">
                <a:solidFill>
                  <a:srgbClr val="4F6228"/>
                </a:solidFill>
                <a:latin typeface="+mn-lt"/>
                <a:ea typeface="+mn-ea"/>
                <a:cs typeface="+mn-cs"/>
              </a:defRPr>
            </a:lvl2pPr>
          </a:lstStyle>
          <a:p>
            <a:pPr lvl="0"/>
            <a:r>
              <a:rPr lang="en-US" dirty="0" smtClean="0"/>
              <a:t>Click to edit Master text styles</a:t>
            </a:r>
            <a:endParaRPr lang="en-US" dirty="0"/>
          </a:p>
        </p:txBody>
      </p:sp>
      <p:sp>
        <p:nvSpPr>
          <p:cNvPr id="2" name="Title 1"/>
          <p:cNvSpPr>
            <a:spLocks noGrp="1"/>
          </p:cNvSpPr>
          <p:nvPr>
            <p:ph type="title"/>
          </p:nvPr>
        </p:nvSpPr>
        <p:spPr>
          <a:xfrm>
            <a:off x="628650" y="304800"/>
            <a:ext cx="7886700"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76849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136BFB1-E4A7-A34B-B3DA-8F292EB953C3}" type="datetimeFigureOut">
              <a:rPr lang="en-US" smtClean="0"/>
              <a:t>6/27/2018</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1030E5E8-20F1-FD41-A18A-38E4EDDED747}" type="slidenum">
              <a:rPr lang="en-US" smtClean="0"/>
              <a:t>‹#›</a:t>
            </a:fld>
            <a:endParaRPr lang="en-US"/>
          </a:p>
        </p:txBody>
      </p:sp>
      <p:sp>
        <p:nvSpPr>
          <p:cNvPr id="9" name="Rectangle 8"/>
          <p:cNvSpPr/>
          <p:nvPr userDrawn="1"/>
        </p:nvSpPr>
        <p:spPr>
          <a:xfrm>
            <a:off x="-8037" y="5278768"/>
            <a:ext cx="9169219" cy="45351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52038" cy="135631"/>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413158"/>
      </p:ext>
    </p:extLst>
  </p:cSld>
  <p:clrMap bg1="lt1" tx1="dk1" bg2="lt2" tx2="dk2" accent1="accent1" accent2="accent2" accent3="accent3" accent4="accent4" accent5="accent5" accent6="accent6" hlink="hlink" folHlink="folHlink"/>
  <p:sldLayoutIdLst>
    <p:sldLayoutId id="2147483660" r:id="rId1"/>
    <p:sldLayoutId id="2147483684" r:id="rId2"/>
    <p:sldLayoutId id="2147483652" r:id="rId3"/>
    <p:sldLayoutId id="2147483673" r:id="rId4"/>
    <p:sldLayoutId id="2147483674" r:id="rId5"/>
    <p:sldLayoutId id="2147483657" r:id="rId6"/>
    <p:sldLayoutId id="2147483672" r:id="rId7"/>
    <p:sldLayoutId id="2147483671" r:id="rId8"/>
    <p:sldLayoutId id="2147483910" r:id="rId9"/>
    <p:sldLayoutId id="2147483912" r:id="rId10"/>
    <p:sldLayoutId id="2147483913" r:id="rId11"/>
    <p:sldLayoutId id="2147483914" r:id="rId12"/>
    <p:sldLayoutId id="2147483915" r:id="rId13"/>
    <p:sldLayoutId id="2147483916" r:id="rId1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62315"/>
            <a:ext cx="6477364" cy="757829"/>
          </a:xfrm>
        </p:spPr>
        <p:txBody>
          <a:bodyPr/>
          <a:lstStyle/>
          <a:p>
            <a:r>
              <a:rPr lang="en-US" dirty="0" smtClean="0"/>
              <a:t>The future of education</a:t>
            </a:r>
            <a:endParaRPr lang="en-US" dirty="0"/>
          </a:p>
        </p:txBody>
      </p:sp>
      <p:sp>
        <p:nvSpPr>
          <p:cNvPr id="3" name="Text Placeholder 2"/>
          <p:cNvSpPr>
            <a:spLocks noGrp="1"/>
          </p:cNvSpPr>
          <p:nvPr>
            <p:ph type="body" sz="quarter" idx="11"/>
          </p:nvPr>
        </p:nvSpPr>
        <p:spPr>
          <a:xfrm>
            <a:off x="227011" y="879033"/>
            <a:ext cx="7768599" cy="493713"/>
          </a:xfrm>
        </p:spPr>
        <p:txBody>
          <a:bodyPr/>
          <a:lstStyle/>
          <a:p>
            <a:r>
              <a:rPr lang="en-US" sz="2400" i="1" dirty="0" smtClean="0"/>
              <a:t>The opportunity for all students to fulfill their potential</a:t>
            </a:r>
            <a:endParaRPr lang="en-US" sz="2400" i="1" dirty="0"/>
          </a:p>
        </p:txBody>
      </p:sp>
      <p:sp>
        <p:nvSpPr>
          <p:cNvPr id="4" name="Text Placeholder 3"/>
          <p:cNvSpPr txBox="1">
            <a:spLocks/>
          </p:cNvSpPr>
          <p:nvPr/>
        </p:nvSpPr>
        <p:spPr>
          <a:xfrm>
            <a:off x="0" y="5334000"/>
            <a:ext cx="9144000" cy="381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800" dirty="0" smtClean="0">
                <a:solidFill>
                  <a:schemeClr val="bg1"/>
                </a:solidFill>
              </a:rPr>
              <a:t>Michael B. Horn  |  Twitter: @</a:t>
            </a:r>
            <a:r>
              <a:rPr lang="en-US" sz="1800" dirty="0" err="1" smtClean="0">
                <a:solidFill>
                  <a:schemeClr val="bg1"/>
                </a:solidFill>
              </a:rPr>
              <a:t>michaelbhorn</a:t>
            </a:r>
            <a:endParaRPr lang="en-US" sz="1800" dirty="0">
              <a:solidFill>
                <a:schemeClr val="bg1"/>
              </a:solidFill>
            </a:endParaRPr>
          </a:p>
        </p:txBody>
      </p:sp>
    </p:spTree>
    <p:extLst>
      <p:ext uri="{BB962C8B-B14F-4D97-AF65-F5344CB8AC3E}">
        <p14:creationId xmlns:p14="http://schemas.microsoft.com/office/powerpoint/2010/main" val="2312627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In Massachusetts, personalized learning includes high standards, multiple pathways, and competency, leading to equity." title="Personalized learning as an equity strategy"/>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341605"/>
            <a:ext cx="8229600" cy="3755690"/>
          </a:xfrm>
        </p:spPr>
      </p:pic>
      <p:sp>
        <p:nvSpPr>
          <p:cNvPr id="4" name="Text Placeholder 3"/>
          <p:cNvSpPr>
            <a:spLocks noGrp="1"/>
          </p:cNvSpPr>
          <p:nvPr>
            <p:ph type="body" sz="quarter" idx="16"/>
          </p:nvPr>
        </p:nvSpPr>
        <p:spPr/>
        <p:txBody>
          <a:bodyPr/>
          <a:lstStyle/>
          <a:p>
            <a:r>
              <a:rPr lang="en-US" smtClean="0"/>
              <a:t>Rigorous standards, personalization, mastery equals better learning for all students</a:t>
            </a:r>
            <a:endParaRPr lang="en-US" dirty="0"/>
          </a:p>
        </p:txBody>
      </p:sp>
      <p:sp>
        <p:nvSpPr>
          <p:cNvPr id="10" name="Title 9"/>
          <p:cNvSpPr>
            <a:spLocks noGrp="1"/>
          </p:cNvSpPr>
          <p:nvPr>
            <p:ph type="title"/>
          </p:nvPr>
        </p:nvSpPr>
        <p:spPr>
          <a:xfrm>
            <a:off x="-825246" y="304800"/>
            <a:ext cx="7886700" cy="1104900"/>
          </a:xfrm>
        </p:spPr>
        <p:txBody>
          <a:bodyPr/>
          <a:lstStyle/>
          <a:p>
            <a:pPr lvl="0">
              <a:spcBef>
                <a:spcPct val="20000"/>
              </a:spcBef>
            </a:pPr>
            <a:r>
              <a:rPr lang="en-US" sz="3200" dirty="0">
                <a:solidFill>
                  <a:prstClr val="black">
                    <a:lumMod val="75000"/>
                    <a:lumOff val="25000"/>
                  </a:prstClr>
                </a:solidFill>
              </a:rPr>
              <a:t>The Massachusetts </a:t>
            </a:r>
            <a:r>
              <a:rPr lang="en-US" sz="3200" dirty="0" smtClean="0">
                <a:solidFill>
                  <a:prstClr val="black">
                    <a:lumMod val="75000"/>
                    <a:lumOff val="25000"/>
                  </a:prstClr>
                </a:solidFill>
              </a:rPr>
              <a:t>opportunity</a:t>
            </a:r>
            <a:endParaRPr lang="en-US" dirty="0"/>
          </a:p>
        </p:txBody>
      </p:sp>
    </p:spTree>
    <p:extLst>
      <p:ext uri="{BB962C8B-B14F-4D97-AF65-F5344CB8AC3E}">
        <p14:creationId xmlns:p14="http://schemas.microsoft.com/office/powerpoint/2010/main" val="322187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1570" y="1328928"/>
            <a:ext cx="2068830" cy="1104900"/>
          </a:xfrm>
        </p:spPr>
        <p:txBody>
          <a:bodyPr/>
          <a:lstStyle/>
          <a:p>
            <a:pPr lvl="0">
              <a:spcBef>
                <a:spcPct val="20000"/>
              </a:spcBef>
            </a:pPr>
            <a:r>
              <a:rPr lang="en-US" sz="2000" dirty="0">
                <a:solidFill>
                  <a:prstClr val="black">
                    <a:lumMod val="75000"/>
                    <a:lumOff val="25000"/>
                  </a:prstClr>
                </a:solidFill>
                <a:ea typeface="+mn-ea"/>
                <a:cs typeface="+mn-cs"/>
              </a:rPr>
              <a:t>An historic opportunity to </a:t>
            </a:r>
            <a:r>
              <a:rPr lang="en-US" sz="2000" dirty="0" smtClean="0">
                <a:solidFill>
                  <a:prstClr val="black">
                    <a:lumMod val="75000"/>
                    <a:lumOff val="25000"/>
                  </a:prstClr>
                </a:solidFill>
                <a:ea typeface="+mn-ea"/>
                <a:cs typeface="+mn-cs"/>
              </a:rPr>
              <a:t>innovate</a:t>
            </a:r>
            <a:endParaRPr lang="en-US" dirty="0"/>
          </a:p>
        </p:txBody>
      </p:sp>
    </p:spTree>
    <p:extLst>
      <p:ext uri="{BB962C8B-B14F-4D97-AF65-F5344CB8AC3E}">
        <p14:creationId xmlns:p14="http://schemas.microsoft.com/office/powerpoint/2010/main" val="2627108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3242" y="857250"/>
            <a:ext cx="1812798" cy="1104900"/>
          </a:xfrm>
        </p:spPr>
        <p:txBody>
          <a:bodyPr/>
          <a:lstStyle/>
          <a:p>
            <a:pPr lvl="0">
              <a:spcBef>
                <a:spcPct val="20000"/>
              </a:spcBef>
            </a:pPr>
            <a:r>
              <a:rPr lang="en-US" sz="2000" dirty="0">
                <a:solidFill>
                  <a:prstClr val="black">
                    <a:lumMod val="75000"/>
                    <a:lumOff val="25000"/>
                  </a:prstClr>
                </a:solidFill>
                <a:ea typeface="+mn-ea"/>
                <a:cs typeface="+mn-cs"/>
              </a:rPr>
              <a:t>Disruptive </a:t>
            </a:r>
            <a:r>
              <a:rPr lang="en-US" sz="2000" dirty="0" smtClean="0">
                <a:solidFill>
                  <a:prstClr val="black">
                    <a:lumMod val="75000"/>
                    <a:lumOff val="25000"/>
                  </a:prstClr>
                </a:solidFill>
                <a:ea typeface="+mn-ea"/>
                <a:cs typeface="+mn-cs"/>
              </a:rPr>
              <a:t>innovation</a:t>
            </a:r>
            <a:endParaRPr lang="en-US" dirty="0"/>
          </a:p>
        </p:txBody>
      </p:sp>
    </p:spTree>
    <p:extLst>
      <p:ext uri="{BB962C8B-B14F-4D97-AF65-F5344CB8AC3E}">
        <p14:creationId xmlns:p14="http://schemas.microsoft.com/office/powerpoint/2010/main" val="32631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404040"/>
                </a:solidFill>
              </a:rPr>
              <a:t>Personalized learning in Massachusetts</a:t>
            </a:r>
            <a:endParaRPr lang="en-US" dirty="0">
              <a:solidFill>
                <a:srgbClr val="404040"/>
              </a:solidFill>
            </a:endParaRPr>
          </a:p>
        </p:txBody>
      </p:sp>
      <p:sp>
        <p:nvSpPr>
          <p:cNvPr id="12" name="Content Placeholder 2"/>
          <p:cNvSpPr>
            <a:spLocks noGrp="1"/>
          </p:cNvSpPr>
          <p:nvPr>
            <p:ph sz="half" idx="1"/>
          </p:nvPr>
        </p:nvSpPr>
        <p:spPr>
          <a:xfrm>
            <a:off x="316097" y="941525"/>
            <a:ext cx="5202439" cy="3771636"/>
          </a:xfrm>
        </p:spPr>
        <p:txBody>
          <a:bodyPr/>
          <a:lstStyle/>
          <a:p>
            <a:pPr>
              <a:spcBef>
                <a:spcPts val="0"/>
              </a:spcBef>
            </a:pPr>
            <a:r>
              <a:rPr lang="en-US" altLang="en-US" sz="1600" dirty="0">
                <a:ea typeface="MS PGothic" charset="-128"/>
              </a:rPr>
              <a:t>Personalized learning seeks to accelerate student learning by tailoring the instructional environment – what, when, how and where students learn – to address the individual needs, skills and interests of each student. </a:t>
            </a:r>
          </a:p>
          <a:p>
            <a:pPr>
              <a:spcBef>
                <a:spcPts val="0"/>
              </a:spcBef>
            </a:pPr>
            <a:endParaRPr lang="en-US" altLang="en-US" sz="1600" dirty="0">
              <a:ea typeface="MS PGothic" charset="-128"/>
            </a:endParaRPr>
          </a:p>
          <a:p>
            <a:pPr>
              <a:spcBef>
                <a:spcPts val="0"/>
              </a:spcBef>
            </a:pPr>
            <a:r>
              <a:rPr lang="en-US" altLang="en-US" sz="1600" dirty="0">
                <a:ea typeface="MS PGothic" charset="-128"/>
              </a:rPr>
              <a:t>Within a framework of established curriculum standards and high expectations, personalized learning motivates students to reach their goals</a:t>
            </a:r>
            <a:r>
              <a:rPr lang="en-US" altLang="en-US" sz="1600" i="1" dirty="0">
                <a:ea typeface="MS PGothic" charset="-128"/>
              </a:rPr>
              <a:t>. </a:t>
            </a:r>
            <a:r>
              <a:rPr lang="en-US" altLang="en-US" sz="1600" dirty="0">
                <a:ea typeface="MS PGothic" charset="-128"/>
              </a:rPr>
              <a:t>Students take ownership of their own learning and develop deep, personal connections with each other, their teachers and other adults.</a:t>
            </a:r>
          </a:p>
          <a:p>
            <a:pPr>
              <a:spcBef>
                <a:spcPts val="0"/>
              </a:spcBef>
            </a:pPr>
            <a:endParaRPr lang="en-US" altLang="en-US" sz="1600" dirty="0">
              <a:ea typeface="MS PGothic" charset="-128"/>
            </a:endParaRPr>
          </a:p>
          <a:p>
            <a:pPr>
              <a:spcBef>
                <a:spcPts val="0"/>
              </a:spcBef>
            </a:pPr>
            <a:r>
              <a:rPr lang="en-US" altLang="en-US" sz="1600" b="1" dirty="0">
                <a:solidFill>
                  <a:srgbClr val="FF0000"/>
                </a:solidFill>
              </a:rPr>
              <a:t>Technology is necessary to implement personalized learning effectively, affordably, and at significant scale. </a:t>
            </a:r>
            <a:r>
              <a:rPr lang="en-US" altLang="en-US" sz="1600" dirty="0"/>
              <a:t>Teachers leverage technology to gain detailed and timely knowledge of their students that guides instruction. Effective use of technology allows teachers and students to focus more on creativity, critical thinking, and collaboration.</a:t>
            </a:r>
          </a:p>
          <a:p>
            <a:pPr>
              <a:spcBef>
                <a:spcPts val="0"/>
              </a:spcBef>
            </a:pPr>
            <a:endParaRPr lang="en-US" altLang="en-US" sz="1600" dirty="0">
              <a:ea typeface="MS PGothic" charset="-128"/>
            </a:endParaRPr>
          </a:p>
          <a:p>
            <a:pPr marL="457200" indent="-457200">
              <a:buFont typeface="Arial"/>
              <a:buChar char="•"/>
            </a:pPr>
            <a:endParaRPr lang="en-US" sz="1600" dirty="0"/>
          </a:p>
        </p:txBody>
      </p:sp>
      <p:pic>
        <p:nvPicPr>
          <p:cNvPr id="5" name="Picture 4" descr="The elements of a personalized learning model include include competency-based progression, personal connections, learner profiles, flexible learning environments, and personal learning paths, supported by technology." title="Massachusetts Personalized Learning Edtech Consortium (MAPL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172" y="1020530"/>
            <a:ext cx="3594572" cy="4151276"/>
          </a:xfrm>
          <a:prstGeom prst="rect">
            <a:avLst/>
          </a:prstGeom>
        </p:spPr>
      </p:pic>
    </p:spTree>
    <p:extLst>
      <p:ext uri="{BB962C8B-B14F-4D97-AF65-F5344CB8AC3E}">
        <p14:creationId xmlns:p14="http://schemas.microsoft.com/office/powerpoint/2010/main" val="39534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smtClean="0"/>
              <a:t>Definition of blended learning</a:t>
            </a:r>
            <a:endParaRPr lang="en-US" dirty="0"/>
          </a:p>
        </p:txBody>
      </p:sp>
      <p:sp>
        <p:nvSpPr>
          <p:cNvPr id="19" name="Title 18"/>
          <p:cNvSpPr>
            <a:spLocks noGrp="1"/>
          </p:cNvSpPr>
          <p:nvPr>
            <p:ph type="title"/>
          </p:nvPr>
        </p:nvSpPr>
        <p:spPr>
          <a:xfrm>
            <a:off x="536098" y="211780"/>
            <a:ext cx="7907861" cy="538341"/>
          </a:xfrm>
        </p:spPr>
        <p:txBody>
          <a:bodyPr/>
          <a:lstStyle/>
          <a:p>
            <a:pPr lvl="0" algn="l">
              <a:spcBef>
                <a:spcPct val="20000"/>
              </a:spcBef>
            </a:pPr>
            <a:r>
              <a:rPr lang="en-US" sz="3200" dirty="0">
                <a:solidFill>
                  <a:prstClr val="black">
                    <a:lumMod val="75000"/>
                    <a:lumOff val="25000"/>
                  </a:prstClr>
                </a:solidFill>
              </a:rPr>
              <a:t>The rise of K–12 blended </a:t>
            </a:r>
            <a:r>
              <a:rPr lang="en-US" sz="3200" dirty="0" smtClean="0">
                <a:solidFill>
                  <a:prstClr val="black">
                    <a:lumMod val="75000"/>
                    <a:lumOff val="25000"/>
                  </a:prstClr>
                </a:solidFill>
              </a:rPr>
              <a:t>learning</a:t>
            </a:r>
            <a:endParaRPr lang="en-US" dirty="0"/>
          </a:p>
        </p:txBody>
      </p:sp>
      <p:pic>
        <p:nvPicPr>
          <p:cNvPr id="2" name="Picture 1" descr="Blended learning combines online with face to face learning, with the modalities connected to provide an integrated learning experience." title="Blended learning"/>
          <p:cNvPicPr>
            <a:picLocks noChangeAspect="1"/>
          </p:cNvPicPr>
          <p:nvPr/>
        </p:nvPicPr>
        <p:blipFill>
          <a:blip r:embed="rId2"/>
          <a:stretch>
            <a:fillRect/>
          </a:stretch>
        </p:blipFill>
        <p:spPr>
          <a:xfrm>
            <a:off x="536098" y="1083410"/>
            <a:ext cx="8071804" cy="3548180"/>
          </a:xfrm>
          <a:prstGeom prst="rect">
            <a:avLst/>
          </a:prstGeom>
        </p:spPr>
      </p:pic>
    </p:spTree>
    <p:extLst>
      <p:ext uri="{BB962C8B-B14F-4D97-AF65-F5344CB8AC3E}">
        <p14:creationId xmlns:p14="http://schemas.microsoft.com/office/powerpoint/2010/main" val="1024804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sz="half" idx="1"/>
          </p:nvPr>
        </p:nvSpPr>
        <p:spPr/>
        <p:txBody>
          <a:bodyPr/>
          <a:lstStyle/>
          <a:p>
            <a:endParaRPr lang="en-US"/>
          </a:p>
        </p:txBody>
      </p:sp>
      <p:sp>
        <p:nvSpPr>
          <p:cNvPr id="22" name="Text Placeholder 21"/>
          <p:cNvSpPr>
            <a:spLocks noGrp="1"/>
          </p:cNvSpPr>
          <p:nvPr>
            <p:ph type="body" sz="quarter" idx="16"/>
          </p:nvPr>
        </p:nvSpPr>
        <p:spPr/>
        <p:txBody>
          <a:bodyPr/>
          <a:lstStyle/>
          <a:p>
            <a:endParaRPr lang="en-US"/>
          </a:p>
        </p:txBody>
      </p:sp>
      <p:sp>
        <p:nvSpPr>
          <p:cNvPr id="20" name="Title 19"/>
          <p:cNvSpPr>
            <a:spLocks noGrp="1"/>
          </p:cNvSpPr>
          <p:nvPr>
            <p:ph type="title"/>
          </p:nvPr>
        </p:nvSpPr>
        <p:spPr>
          <a:xfrm>
            <a:off x="0" y="107726"/>
            <a:ext cx="7886700" cy="640838"/>
          </a:xfrm>
        </p:spPr>
        <p:txBody>
          <a:bodyPr/>
          <a:lstStyle/>
          <a:p>
            <a:pPr lvl="0" algn="l">
              <a:spcBef>
                <a:spcPct val="20000"/>
              </a:spcBef>
            </a:pPr>
            <a:r>
              <a:rPr lang="en-US" sz="3200" dirty="0">
                <a:solidFill>
                  <a:prstClr val="black">
                    <a:lumMod val="75000"/>
                    <a:lumOff val="25000"/>
                  </a:prstClr>
                </a:solidFill>
              </a:rPr>
              <a:t>Blended learning is not</a:t>
            </a:r>
            <a:r>
              <a:rPr lang="en-US" sz="3200" dirty="0" smtClean="0">
                <a:solidFill>
                  <a:prstClr val="black">
                    <a:lumMod val="75000"/>
                    <a:lumOff val="25000"/>
                  </a:prstClr>
                </a:solidFill>
              </a:rPr>
              <a:t>…</a:t>
            </a:r>
            <a:endParaRPr lang="en-US" dirty="0"/>
          </a:p>
        </p:txBody>
      </p:sp>
      <p:pic>
        <p:nvPicPr>
          <p:cNvPr id="2" name="Picture 1" descr="Blended learning is more than a traditional classroom with computers." title="What blended learning is not"/>
          <p:cNvPicPr>
            <a:picLocks noChangeAspect="1"/>
          </p:cNvPicPr>
          <p:nvPr/>
        </p:nvPicPr>
        <p:blipFill>
          <a:blip r:embed="rId2"/>
          <a:stretch>
            <a:fillRect/>
          </a:stretch>
        </p:blipFill>
        <p:spPr>
          <a:xfrm>
            <a:off x="-9541" y="656653"/>
            <a:ext cx="9163082" cy="4401693"/>
          </a:xfrm>
          <a:prstGeom prst="rect">
            <a:avLst/>
          </a:prstGeom>
        </p:spPr>
      </p:pic>
    </p:spTree>
    <p:extLst>
      <p:ext uri="{BB962C8B-B14F-4D97-AF65-F5344CB8AC3E}">
        <p14:creationId xmlns:p14="http://schemas.microsoft.com/office/powerpoint/2010/main" val="1815198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sz="3200" dirty="0">
                <a:solidFill>
                  <a:prstClr val="black">
                    <a:lumMod val="75000"/>
                    <a:lumOff val="25000"/>
                  </a:prstClr>
                </a:solidFill>
              </a:rPr>
              <a:t>Why blend?</a:t>
            </a:r>
            <a:endParaRPr lang="en-US" dirty="0"/>
          </a:p>
        </p:txBody>
      </p:sp>
      <p:sp>
        <p:nvSpPr>
          <p:cNvPr id="2" name="TextBox 1"/>
          <p:cNvSpPr txBox="1"/>
          <p:nvPr/>
        </p:nvSpPr>
        <p:spPr>
          <a:xfrm>
            <a:off x="877949" y="2336173"/>
            <a:ext cx="7352827" cy="707886"/>
          </a:xfrm>
          <a:prstGeom prst="rect">
            <a:avLst/>
          </a:prstGeom>
          <a:noFill/>
        </p:spPr>
        <p:txBody>
          <a:bodyPr wrap="square" rtlCol="0">
            <a:spAutoFit/>
          </a:bodyPr>
          <a:lstStyle/>
          <a:p>
            <a:pPr algn="ctr"/>
            <a:r>
              <a:rPr lang="en-US" sz="4000" dirty="0" smtClean="0"/>
              <a:t>To personalize at scale</a:t>
            </a:r>
            <a:endParaRPr lang="en-US" sz="4000" dirty="0"/>
          </a:p>
        </p:txBody>
      </p:sp>
    </p:spTree>
    <p:extLst>
      <p:ext uri="{BB962C8B-B14F-4D97-AF65-F5344CB8AC3E}">
        <p14:creationId xmlns:p14="http://schemas.microsoft.com/office/powerpoint/2010/main" val="365328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857250"/>
            <a:ext cx="2974086" cy="1104900"/>
          </a:xfrm>
        </p:spPr>
        <p:txBody>
          <a:bodyPr/>
          <a:lstStyle/>
          <a:p>
            <a:pPr lvl="0">
              <a:spcBef>
                <a:spcPct val="20000"/>
              </a:spcBef>
            </a:pPr>
            <a:r>
              <a:rPr lang="en-US" sz="2000" dirty="0">
                <a:solidFill>
                  <a:prstClr val="black">
                    <a:lumMod val="75000"/>
                    <a:lumOff val="25000"/>
                  </a:prstClr>
                </a:solidFill>
                <a:ea typeface="+mn-ea"/>
                <a:cs typeface="+mn-cs"/>
              </a:rPr>
              <a:t>Personalized learning isn’t a “thing” or the </a:t>
            </a:r>
            <a:r>
              <a:rPr lang="en-US" sz="2000" dirty="0" smtClean="0">
                <a:solidFill>
                  <a:prstClr val="black">
                    <a:lumMod val="75000"/>
                    <a:lumOff val="25000"/>
                  </a:prstClr>
                </a:solidFill>
                <a:ea typeface="+mn-ea"/>
                <a:cs typeface="+mn-cs"/>
              </a:rPr>
              <a:t>goal</a:t>
            </a:r>
            <a:endParaRPr lang="en-US" dirty="0"/>
          </a:p>
        </p:txBody>
      </p:sp>
    </p:spTree>
    <p:extLst>
      <p:ext uri="{BB962C8B-B14F-4D97-AF65-F5344CB8AC3E}">
        <p14:creationId xmlns:p14="http://schemas.microsoft.com/office/powerpoint/2010/main" val="3798321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228867"/>
            <a:ext cx="8229600" cy="519527"/>
          </a:xfrm>
          <a:prstGeom prst="rect">
            <a:avLst/>
          </a:prstGeom>
        </p:spPr>
        <p:txBody>
          <a:bodyPr/>
          <a:lstStyle/>
          <a:p>
            <a:pPr algn="l"/>
            <a:r>
              <a:rPr lang="en-US" sz="3600" dirty="0">
                <a:solidFill>
                  <a:schemeClr val="tx1">
                    <a:lumMod val="75000"/>
                    <a:lumOff val="25000"/>
                  </a:schemeClr>
                </a:solidFill>
              </a:rPr>
              <a:t>Different l</a:t>
            </a:r>
            <a:r>
              <a:rPr lang="en-US" sz="3600" dirty="0" smtClean="0">
                <a:solidFill>
                  <a:schemeClr val="tx1">
                    <a:lumMod val="75000"/>
                    <a:lumOff val="25000"/>
                  </a:schemeClr>
                </a:solidFill>
              </a:rPr>
              <a:t>earning </a:t>
            </a:r>
            <a:r>
              <a:rPr lang="en-US" sz="3600" dirty="0">
                <a:solidFill>
                  <a:schemeClr val="tx1">
                    <a:lumMod val="75000"/>
                    <a:lumOff val="25000"/>
                  </a:schemeClr>
                </a:solidFill>
              </a:rPr>
              <a:t>n</a:t>
            </a:r>
            <a:r>
              <a:rPr lang="en-US" sz="3600" dirty="0" smtClean="0">
                <a:solidFill>
                  <a:schemeClr val="tx1">
                    <a:lumMod val="75000"/>
                    <a:lumOff val="25000"/>
                  </a:schemeClr>
                </a:solidFill>
              </a:rPr>
              <a:t>eeds </a:t>
            </a:r>
            <a:r>
              <a:rPr lang="en-US" sz="3600" dirty="0">
                <a:solidFill>
                  <a:schemeClr val="tx1">
                    <a:lumMod val="75000"/>
                    <a:lumOff val="25000"/>
                  </a:schemeClr>
                </a:solidFill>
              </a:rPr>
              <a:t>a</a:t>
            </a:r>
            <a:r>
              <a:rPr lang="en-US" sz="3600" dirty="0" smtClean="0">
                <a:solidFill>
                  <a:schemeClr val="tx1">
                    <a:lumMod val="75000"/>
                    <a:lumOff val="25000"/>
                  </a:schemeClr>
                </a:solidFill>
              </a:rPr>
              <a:t>t </a:t>
            </a:r>
            <a:r>
              <a:rPr lang="en-US" sz="3600" dirty="0">
                <a:solidFill>
                  <a:schemeClr val="tx1">
                    <a:lumMod val="75000"/>
                    <a:lumOff val="25000"/>
                  </a:schemeClr>
                </a:solidFill>
              </a:rPr>
              <a:t>d</a:t>
            </a:r>
            <a:r>
              <a:rPr lang="en-US" sz="3600" dirty="0" smtClean="0">
                <a:solidFill>
                  <a:schemeClr val="tx1">
                    <a:lumMod val="75000"/>
                    <a:lumOff val="25000"/>
                  </a:schemeClr>
                </a:solidFill>
              </a:rPr>
              <a:t>ifferent </a:t>
            </a:r>
            <a:r>
              <a:rPr lang="en-US" sz="3600" dirty="0">
                <a:solidFill>
                  <a:schemeClr val="tx1">
                    <a:lumMod val="75000"/>
                    <a:lumOff val="25000"/>
                  </a:schemeClr>
                </a:solidFill>
              </a:rPr>
              <a:t>t</a:t>
            </a:r>
            <a:r>
              <a:rPr lang="en-US" sz="3600" dirty="0" smtClean="0">
                <a:solidFill>
                  <a:schemeClr val="tx1">
                    <a:lumMod val="75000"/>
                    <a:lumOff val="25000"/>
                  </a:schemeClr>
                </a:solidFill>
              </a:rPr>
              <a:t>imes</a:t>
            </a:r>
            <a:endParaRPr lang="en-US" sz="3600" dirty="0">
              <a:solidFill>
                <a:schemeClr val="tx1">
                  <a:lumMod val="75000"/>
                  <a:lumOff val="25000"/>
                </a:schemeClr>
              </a:solidFill>
            </a:endParaRPr>
          </a:p>
        </p:txBody>
      </p:sp>
      <p:pic>
        <p:nvPicPr>
          <p:cNvPr id="7" name="Picture 6" descr="Students have different learning needs at different times; sometimes they can progress more quickly, other times more slowly." title="Fixed learning, variable time"/>
          <p:cNvPicPr>
            <a:picLocks noChangeAspect="1"/>
          </p:cNvPicPr>
          <p:nvPr/>
        </p:nvPicPr>
        <p:blipFill>
          <a:blip r:embed="rId2"/>
          <a:stretch>
            <a:fillRect/>
          </a:stretch>
        </p:blipFill>
        <p:spPr>
          <a:xfrm>
            <a:off x="27038" y="735908"/>
            <a:ext cx="9089924" cy="4243184"/>
          </a:xfrm>
          <a:prstGeom prst="rect">
            <a:avLst/>
          </a:prstGeom>
        </p:spPr>
      </p:pic>
    </p:spTree>
    <p:extLst>
      <p:ext uri="{BB962C8B-B14F-4D97-AF65-F5344CB8AC3E}">
        <p14:creationId xmlns:p14="http://schemas.microsoft.com/office/powerpoint/2010/main" val="1259950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404040"/>
                </a:solidFill>
              </a:rPr>
              <a:t>We can personalize along many dimensions</a:t>
            </a:r>
            <a:endParaRPr lang="en-US" dirty="0">
              <a:solidFill>
                <a:srgbClr val="404040"/>
              </a:solidFill>
            </a:endParaRPr>
          </a:p>
        </p:txBody>
      </p:sp>
      <p:sp>
        <p:nvSpPr>
          <p:cNvPr id="12" name="Content Placeholder 2"/>
          <p:cNvSpPr>
            <a:spLocks noGrp="1"/>
          </p:cNvSpPr>
          <p:nvPr>
            <p:ph sz="half" idx="1"/>
          </p:nvPr>
        </p:nvSpPr>
        <p:spPr>
          <a:xfrm>
            <a:off x="457200" y="1333500"/>
            <a:ext cx="8229600" cy="3771636"/>
          </a:xfrm>
        </p:spPr>
        <p:txBody>
          <a:bodyPr/>
          <a:lstStyle/>
          <a:p>
            <a:pPr marL="342900" lvl="0" indent="-342900">
              <a:buFont typeface="Arial"/>
              <a:buChar char="•"/>
            </a:pPr>
            <a:r>
              <a:rPr lang="en-US" dirty="0" smtClean="0"/>
              <a:t>Time, place, path, pace</a:t>
            </a:r>
            <a:endParaRPr lang="en-US" dirty="0"/>
          </a:p>
          <a:p>
            <a:pPr marL="342900" lvl="0" indent="-342900">
              <a:buFont typeface="Arial"/>
              <a:buChar char="•"/>
            </a:pPr>
            <a:r>
              <a:rPr lang="en-US" dirty="0" smtClean="0"/>
              <a:t>Student </a:t>
            </a:r>
            <a:r>
              <a:rPr lang="en-US" dirty="0"/>
              <a:t>c</a:t>
            </a:r>
            <a:r>
              <a:rPr lang="en-US" dirty="0" smtClean="0"/>
              <a:t>hoice over how to learn, choice over what to learn</a:t>
            </a:r>
            <a:endParaRPr lang="en-US" dirty="0"/>
          </a:p>
          <a:p>
            <a:pPr marL="342900" lvl="0" indent="-342900">
              <a:buFont typeface="Arial"/>
              <a:buChar char="•"/>
            </a:pPr>
            <a:r>
              <a:rPr lang="en-US" dirty="0" smtClean="0"/>
              <a:t>Student voice</a:t>
            </a:r>
            <a:endParaRPr lang="en-US" dirty="0"/>
          </a:p>
          <a:p>
            <a:pPr marL="342900" lvl="0" indent="-342900">
              <a:buFont typeface="Arial"/>
              <a:buChar char="•"/>
            </a:pPr>
            <a:r>
              <a:rPr lang="en-US" dirty="0" smtClean="0"/>
              <a:t>Learner connected, learner focused, learner demonstrated, learner led</a:t>
            </a:r>
          </a:p>
          <a:p>
            <a:pPr marL="342900" lvl="0" indent="-342900">
              <a:buFont typeface="Arial"/>
              <a:buChar char="•"/>
            </a:pPr>
            <a:r>
              <a:rPr lang="en-US" dirty="0" smtClean="0"/>
              <a:t>Social-emotional learning, cognitive domain, executive function, student background</a:t>
            </a:r>
            <a:endParaRPr lang="en-US" dirty="0"/>
          </a:p>
        </p:txBody>
      </p:sp>
      <p:sp>
        <p:nvSpPr>
          <p:cNvPr id="14" name="Text Placeholder 4"/>
          <p:cNvSpPr>
            <a:spLocks noGrp="1"/>
          </p:cNvSpPr>
          <p:nvPr>
            <p:ph type="body" sz="quarter" idx="14"/>
          </p:nvPr>
        </p:nvSpPr>
        <p:spPr>
          <a:xfrm>
            <a:off x="457200" y="747713"/>
            <a:ext cx="8229600" cy="585787"/>
          </a:xfrm>
        </p:spPr>
        <p:txBody>
          <a:bodyPr/>
          <a:lstStyle/>
          <a:p>
            <a:r>
              <a:rPr lang="en-US" sz="2400" dirty="0" smtClean="0">
                <a:solidFill>
                  <a:srgbClr val="800000"/>
                </a:solidFill>
              </a:rPr>
              <a:t>We need to observe, document, measure to create “standards”</a:t>
            </a:r>
            <a:endParaRPr lang="en-US" sz="2400" dirty="0">
              <a:solidFill>
                <a:srgbClr val="800000"/>
              </a:solidFill>
            </a:endParaRPr>
          </a:p>
        </p:txBody>
      </p:sp>
    </p:spTree>
    <p:extLst>
      <p:ext uri="{BB962C8B-B14F-4D97-AF65-F5344CB8AC3E}">
        <p14:creationId xmlns:p14="http://schemas.microsoft.com/office/powerpoint/2010/main" val="2625411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85850" y="990600"/>
            <a:ext cx="2269998" cy="1104900"/>
          </a:xfrm>
        </p:spPr>
        <p:txBody>
          <a:bodyPr/>
          <a:lstStyle/>
          <a:p>
            <a:r>
              <a:rPr lang="en-US" sz="2000" dirty="0">
                <a:solidFill>
                  <a:schemeClr val="tx1">
                    <a:lumMod val="75000"/>
                    <a:lumOff val="25000"/>
                  </a:schemeClr>
                </a:solidFill>
                <a:latin typeface="+mn-lt"/>
                <a:ea typeface="+mn-ea"/>
                <a:cs typeface="+mn-cs"/>
              </a:rPr>
              <a:t>Schools were not built for learning</a:t>
            </a:r>
          </a:p>
        </p:txBody>
      </p:sp>
    </p:spTree>
    <p:extLst>
      <p:ext uri="{BB962C8B-B14F-4D97-AF65-F5344CB8AC3E}">
        <p14:creationId xmlns:p14="http://schemas.microsoft.com/office/powerpoint/2010/main" val="3728490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404040"/>
                </a:solidFill>
              </a:rPr>
              <a:t>Personalized learning in Massachusetts</a:t>
            </a:r>
            <a:endParaRPr lang="en-US" dirty="0">
              <a:solidFill>
                <a:srgbClr val="404040"/>
              </a:solidFill>
            </a:endParaRPr>
          </a:p>
        </p:txBody>
      </p:sp>
      <p:sp>
        <p:nvSpPr>
          <p:cNvPr id="12" name="Content Placeholder 2"/>
          <p:cNvSpPr>
            <a:spLocks noGrp="1"/>
          </p:cNvSpPr>
          <p:nvPr>
            <p:ph sz="half" idx="1"/>
          </p:nvPr>
        </p:nvSpPr>
        <p:spPr>
          <a:xfrm>
            <a:off x="316097" y="941525"/>
            <a:ext cx="5202439" cy="3771636"/>
          </a:xfrm>
        </p:spPr>
        <p:txBody>
          <a:bodyPr/>
          <a:lstStyle/>
          <a:p>
            <a:pPr>
              <a:spcBef>
                <a:spcPts val="0"/>
              </a:spcBef>
            </a:pPr>
            <a:r>
              <a:rPr lang="en-US" altLang="en-US" sz="1600" dirty="0">
                <a:ea typeface="MS PGothic" charset="-128"/>
              </a:rPr>
              <a:t>Personalized learning seeks to accelerate student learning by tailoring the instructional environment – what, when, how and where students learn – to address the individual needs, skills and interests of each student. </a:t>
            </a:r>
          </a:p>
          <a:p>
            <a:pPr>
              <a:spcBef>
                <a:spcPts val="0"/>
              </a:spcBef>
            </a:pPr>
            <a:endParaRPr lang="en-US" altLang="en-US" sz="1600" dirty="0">
              <a:ea typeface="MS PGothic" charset="-128"/>
            </a:endParaRPr>
          </a:p>
          <a:p>
            <a:pPr>
              <a:spcBef>
                <a:spcPts val="0"/>
              </a:spcBef>
            </a:pPr>
            <a:r>
              <a:rPr lang="en-US" altLang="en-US" sz="1600" b="1" dirty="0">
                <a:solidFill>
                  <a:srgbClr val="FF0000"/>
                </a:solidFill>
                <a:ea typeface="MS PGothic" charset="-128"/>
              </a:rPr>
              <a:t>Within a framework of established curriculum standards and high expectations</a:t>
            </a:r>
            <a:r>
              <a:rPr lang="en-US" altLang="en-US" sz="1600" dirty="0">
                <a:ea typeface="MS PGothic" charset="-128"/>
              </a:rPr>
              <a:t>, personalized learning motivates students to reach their goals</a:t>
            </a:r>
            <a:r>
              <a:rPr lang="en-US" altLang="en-US" sz="1600" i="1" dirty="0">
                <a:ea typeface="MS PGothic" charset="-128"/>
              </a:rPr>
              <a:t>. </a:t>
            </a:r>
            <a:r>
              <a:rPr lang="en-US" altLang="en-US" sz="1600" dirty="0">
                <a:ea typeface="MS PGothic" charset="-128"/>
              </a:rPr>
              <a:t>Students take ownership of their own learning and develop deep, personal connections with each other, their teachers and other adults.</a:t>
            </a:r>
          </a:p>
          <a:p>
            <a:pPr>
              <a:spcBef>
                <a:spcPts val="0"/>
              </a:spcBef>
            </a:pPr>
            <a:endParaRPr lang="en-US" altLang="en-US" sz="1600" dirty="0">
              <a:ea typeface="MS PGothic" charset="-128"/>
            </a:endParaRPr>
          </a:p>
          <a:p>
            <a:pPr>
              <a:spcBef>
                <a:spcPts val="0"/>
              </a:spcBef>
            </a:pPr>
            <a:r>
              <a:rPr lang="en-US" altLang="en-US" sz="1600" dirty="0"/>
              <a:t>Technology is necessary to implement personalized learning effectively, affordably, and at significant scale. Teachers leverage technology to gain detailed and timely knowledge of their students that guides instruction. Effective use of technology allows teachers and students to focus more on creativity, critical thinking, and collaboration.</a:t>
            </a:r>
          </a:p>
          <a:p>
            <a:pPr>
              <a:spcBef>
                <a:spcPts val="0"/>
              </a:spcBef>
            </a:pPr>
            <a:endParaRPr lang="en-US" altLang="en-US" sz="1600" dirty="0">
              <a:ea typeface="MS PGothic" charset="-128"/>
            </a:endParaRPr>
          </a:p>
          <a:p>
            <a:pPr marL="457200" indent="-457200">
              <a:buFont typeface="Arial"/>
              <a:buChar char="•"/>
            </a:pPr>
            <a:endParaRPr lang="en-US" sz="1600" dirty="0"/>
          </a:p>
        </p:txBody>
      </p:sp>
      <p:pic>
        <p:nvPicPr>
          <p:cNvPr id="5" name="Picture 4" descr="The elements of a personalized learning model include include competency-based progression, personal connections, learner profiles, flexible learning environments, and personal learning paths, supported by technology." title="Massachusetts Personalized Learning Edtech Consortium (MAPL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172" y="1020530"/>
            <a:ext cx="3594572" cy="4151276"/>
          </a:xfrm>
          <a:prstGeom prst="rect">
            <a:avLst/>
          </a:prstGeom>
        </p:spPr>
      </p:pic>
    </p:spTree>
    <p:extLst>
      <p:ext uri="{BB962C8B-B14F-4D97-AF65-F5344CB8AC3E}">
        <p14:creationId xmlns:p14="http://schemas.microsoft.com/office/powerpoint/2010/main" val="266650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p:cNvSpPr>
            <a:spLocks noGrp="1"/>
          </p:cNvSpPr>
          <p:nvPr>
            <p:ph type="body" sz="quarter" idx="14"/>
          </p:nvPr>
        </p:nvSpPr>
        <p:spPr>
          <a:xfrm>
            <a:off x="457200" y="747713"/>
            <a:ext cx="8229600" cy="585787"/>
          </a:xfrm>
        </p:spPr>
        <p:txBody>
          <a:bodyPr/>
          <a:lstStyle/>
          <a:p>
            <a:r>
              <a:rPr lang="en-US" sz="2000" dirty="0" smtClean="0"/>
              <a:t>Personalization through modularity</a:t>
            </a:r>
            <a:endParaRPr lang="en-US" sz="2000" dirty="0"/>
          </a:p>
        </p:txBody>
      </p:sp>
      <p:sp>
        <p:nvSpPr>
          <p:cNvPr id="7" name="Title 5"/>
          <p:cNvSpPr>
            <a:spLocks noGrp="1"/>
          </p:cNvSpPr>
          <p:nvPr>
            <p:ph type="title"/>
          </p:nvPr>
        </p:nvSpPr>
        <p:spPr>
          <a:xfrm>
            <a:off x="457200" y="228867"/>
            <a:ext cx="8229600" cy="519527"/>
          </a:xfrm>
        </p:spPr>
        <p:txBody>
          <a:bodyPr/>
          <a:lstStyle/>
          <a:p>
            <a:r>
              <a:rPr lang="en-US" dirty="0" smtClean="0"/>
              <a:t>Benefits of online and blended learning</a:t>
            </a:r>
            <a:endParaRPr lang="en-US" dirty="0"/>
          </a:p>
        </p:txBody>
      </p:sp>
      <p:pic>
        <p:nvPicPr>
          <p:cNvPr id="8" name="Content Placeholder 6" descr="Image of a chart with horizontal lines showing the progression of different students' learning from left to right." title="Student learning over time"/>
          <p:cNvPicPr>
            <a:picLocks noGrp="1" noChangeAspect="1"/>
          </p:cNvPicPr>
          <p:nvPr>
            <p:ph idx="1"/>
          </p:nvPr>
        </p:nvPicPr>
        <p:blipFill>
          <a:blip r:embed="rId2"/>
          <a:srcRect l="-6822" r="-6822"/>
          <a:stretch>
            <a:fillRect/>
          </a:stretch>
        </p:blipFill>
        <p:spPr>
          <a:xfrm>
            <a:off x="430338" y="1359404"/>
            <a:ext cx="8229600" cy="3771636"/>
          </a:xfrm>
        </p:spPr>
      </p:pic>
    </p:spTree>
    <p:extLst>
      <p:ext uri="{BB962C8B-B14F-4D97-AF65-F5344CB8AC3E}">
        <p14:creationId xmlns:p14="http://schemas.microsoft.com/office/powerpoint/2010/main" val="378047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Individualized instruction shows effect sizes ranging from 0.65 to 2.0 standard deviation units (SDUs)</a:t>
            </a:r>
          </a:p>
          <a:p>
            <a:pPr lvl="1"/>
            <a:r>
              <a:rPr lang="en-US" dirty="0" smtClean="0"/>
              <a:t>Bloom, B. S. (1984). The 2 sigma problem: The search for methods of group instruction as effective as one-to-one tutoring. Educational Researcher, 13(6), 4–16</a:t>
            </a:r>
          </a:p>
          <a:p>
            <a:pPr lvl="1"/>
            <a:r>
              <a:rPr lang="en-US" dirty="0" smtClean="0"/>
              <a:t>Hattie, J. (2003, October). Teachers make a difference: what is the research evidence? Paper presented at the annual meeting of Australian Council for Educational Research, Melbourne, Australia</a:t>
            </a:r>
          </a:p>
          <a:p>
            <a:pPr lvl="1"/>
            <a:r>
              <a:rPr lang="en-US" dirty="0" smtClean="0"/>
              <a:t>More recent meta-analysis suggests average effect size is around 0.79</a:t>
            </a:r>
          </a:p>
          <a:p>
            <a:r>
              <a:rPr lang="en-US" dirty="0" smtClean="0"/>
              <a:t>Machine-based tutoring shows effect sizes of 0.35 to 0.75 SDUs</a:t>
            </a:r>
          </a:p>
          <a:p>
            <a:pPr lvl="1"/>
            <a:r>
              <a:rPr lang="en-US" dirty="0" err="1" smtClean="0"/>
              <a:t>VanLehn</a:t>
            </a:r>
            <a:r>
              <a:rPr lang="en-US" dirty="0" smtClean="0"/>
              <a:t>, K (2011, October). The relative effectiveness of human tutoring, intelligent tutoring systems, and other tutoring systems. Educational Psychologist (197-221)</a:t>
            </a:r>
          </a:p>
        </p:txBody>
      </p:sp>
      <p:sp>
        <p:nvSpPr>
          <p:cNvPr id="6" name="Title 5"/>
          <p:cNvSpPr>
            <a:spLocks noGrp="1"/>
          </p:cNvSpPr>
          <p:nvPr>
            <p:ph type="title"/>
          </p:nvPr>
        </p:nvSpPr>
        <p:spPr>
          <a:xfrm>
            <a:off x="457200" y="251175"/>
            <a:ext cx="7886700" cy="492586"/>
          </a:xfrm>
        </p:spPr>
        <p:txBody>
          <a:bodyPr/>
          <a:lstStyle/>
          <a:p>
            <a:pPr lvl="0" algn="l">
              <a:spcBef>
                <a:spcPct val="20000"/>
              </a:spcBef>
            </a:pPr>
            <a:r>
              <a:rPr lang="en-US" sz="3200" dirty="0">
                <a:solidFill>
                  <a:prstClr val="black">
                    <a:lumMod val="75000"/>
                    <a:lumOff val="25000"/>
                  </a:prstClr>
                </a:solidFill>
              </a:rPr>
              <a:t>Research base for </a:t>
            </a:r>
            <a:r>
              <a:rPr lang="en-US" sz="3200" dirty="0" smtClean="0">
                <a:solidFill>
                  <a:prstClr val="black">
                    <a:lumMod val="75000"/>
                    <a:lumOff val="25000"/>
                  </a:prstClr>
                </a:solidFill>
              </a:rPr>
              <a:t>personalization</a:t>
            </a:r>
            <a:endParaRPr lang="en-US" dirty="0"/>
          </a:p>
        </p:txBody>
      </p:sp>
    </p:spTree>
    <p:extLst>
      <p:ext uri="{BB962C8B-B14F-4D97-AF65-F5344CB8AC3E}">
        <p14:creationId xmlns:p14="http://schemas.microsoft.com/office/powerpoint/2010/main" val="52831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gn="l">
              <a:spcBef>
                <a:spcPct val="20000"/>
              </a:spcBef>
            </a:pPr>
            <a:r>
              <a:rPr lang="en-US" sz="3200" dirty="0">
                <a:solidFill>
                  <a:prstClr val="black">
                    <a:lumMod val="75000"/>
                    <a:lumOff val="25000"/>
                  </a:prstClr>
                </a:solidFill>
              </a:rPr>
              <a:t>Why blend</a:t>
            </a:r>
            <a:r>
              <a:rPr lang="en-US" sz="3200" dirty="0" smtClean="0">
                <a:solidFill>
                  <a:prstClr val="black">
                    <a:lumMod val="75000"/>
                    <a:lumOff val="25000"/>
                  </a:prstClr>
                </a:solidFill>
              </a:rPr>
              <a:t>?</a:t>
            </a:r>
            <a:endParaRPr lang="en-US" dirty="0"/>
          </a:p>
        </p:txBody>
      </p:sp>
      <p:sp>
        <p:nvSpPr>
          <p:cNvPr id="2" name="TextBox 1"/>
          <p:cNvSpPr txBox="1"/>
          <p:nvPr/>
        </p:nvSpPr>
        <p:spPr>
          <a:xfrm>
            <a:off x="877949" y="2257778"/>
            <a:ext cx="7352827" cy="1323439"/>
          </a:xfrm>
          <a:prstGeom prst="rect">
            <a:avLst/>
          </a:prstGeom>
          <a:noFill/>
        </p:spPr>
        <p:txBody>
          <a:bodyPr wrap="square" rtlCol="0">
            <a:spAutoFit/>
          </a:bodyPr>
          <a:lstStyle/>
          <a:p>
            <a:pPr algn="ctr"/>
            <a:r>
              <a:rPr lang="en-US" sz="4000" dirty="0" smtClean="0"/>
              <a:t>Competency-based learning</a:t>
            </a:r>
          </a:p>
          <a:p>
            <a:pPr algn="ctr"/>
            <a:r>
              <a:rPr lang="en-US" sz="4000" dirty="0" smtClean="0"/>
              <a:t>at scale</a:t>
            </a:r>
            <a:endParaRPr lang="en-US" sz="4000" dirty="0"/>
          </a:p>
        </p:txBody>
      </p:sp>
    </p:spTree>
    <p:extLst>
      <p:ext uri="{BB962C8B-B14F-4D97-AF65-F5344CB8AC3E}">
        <p14:creationId xmlns:p14="http://schemas.microsoft.com/office/powerpoint/2010/main" val="347479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p:cNvSpPr>
            <a:spLocks noGrp="1"/>
          </p:cNvSpPr>
          <p:nvPr>
            <p:ph type="title"/>
          </p:nvPr>
        </p:nvSpPr>
        <p:spPr>
          <a:xfrm>
            <a:off x="409194" y="304800"/>
            <a:ext cx="7886700" cy="1104900"/>
          </a:xfrm>
        </p:spPr>
        <p:txBody>
          <a:bodyPr/>
          <a:lstStyle/>
          <a:p>
            <a:pPr algn="l"/>
            <a:r>
              <a:rPr lang="en-US" sz="3200" dirty="0">
                <a:solidFill>
                  <a:srgbClr val="404040"/>
                </a:solidFill>
              </a:rPr>
              <a:t>Fixed-time, variable learning</a:t>
            </a:r>
          </a:p>
        </p:txBody>
      </p:sp>
      <p:pic>
        <p:nvPicPr>
          <p:cNvPr id="15" name="Picture 14" descr="In such a system, teachers deliver content, followed by testing and assessment, followed by students progressing to the next grade, subject, or body of material, followed by results." title="Fixed-time, variable learning"/>
          <p:cNvPicPr>
            <a:picLocks noChangeAspect="1"/>
          </p:cNvPicPr>
          <p:nvPr/>
        </p:nvPicPr>
        <p:blipFill>
          <a:blip r:embed="rId2"/>
          <a:stretch>
            <a:fillRect/>
          </a:stretch>
        </p:blipFill>
        <p:spPr>
          <a:xfrm>
            <a:off x="212982" y="921935"/>
            <a:ext cx="8718036" cy="4243184"/>
          </a:xfrm>
          <a:prstGeom prst="rect">
            <a:avLst/>
          </a:prstGeom>
        </p:spPr>
      </p:pic>
    </p:spTree>
    <p:extLst>
      <p:ext uri="{BB962C8B-B14F-4D97-AF65-F5344CB8AC3E}">
        <p14:creationId xmlns:p14="http://schemas.microsoft.com/office/powerpoint/2010/main" val="2685583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title="Competency-based learning"/>
          <p:cNvSpPr txBox="1">
            <a:spLocks/>
          </p:cNvSpPr>
          <p:nvPr/>
        </p:nvSpPr>
        <p:spPr>
          <a:xfrm>
            <a:off x="274320" y="128283"/>
            <a:ext cx="8229600" cy="519527"/>
          </a:xfrm>
          <a:prstGeom prst="rect">
            <a:avLst/>
          </a:prstGeom>
        </p:spPr>
        <p:txBody>
          <a:bodyPr/>
          <a:lstStyle>
            <a:lvl1pPr algn="l" defTabSz="457200" rtl="0" eaLnBrk="1" latinLnBrk="0" hangingPunct="1">
              <a:spcBef>
                <a:spcPct val="0"/>
              </a:spcBef>
              <a:buNone/>
              <a:defRPr sz="3200" kern="1200">
                <a:solidFill>
                  <a:srgbClr val="0E183C"/>
                </a:solidFill>
                <a:latin typeface="+mj-lt"/>
                <a:ea typeface="+mj-ea"/>
                <a:cs typeface="+mj-cs"/>
              </a:defRPr>
            </a:lvl1pPr>
          </a:lstStyle>
          <a:p>
            <a:endParaRPr lang="en-US" dirty="0">
              <a:solidFill>
                <a:srgbClr val="404040"/>
              </a:solidFill>
            </a:endParaRPr>
          </a:p>
        </p:txBody>
      </p:sp>
      <p:pic>
        <p:nvPicPr>
          <p:cNvPr id="2" name="Picture 1" descr="In competency based learning, learning experiences offered to students are followed by testing and assessments and by real-time interactive feedback, and students progress to the next body of material based on what they learned." title="Learning is fixed and time is variable"/>
          <p:cNvPicPr>
            <a:picLocks noChangeAspect="1"/>
          </p:cNvPicPr>
          <p:nvPr/>
        </p:nvPicPr>
        <p:blipFill>
          <a:blip r:embed="rId3"/>
          <a:stretch>
            <a:fillRect/>
          </a:stretch>
        </p:blipFill>
        <p:spPr>
          <a:xfrm>
            <a:off x="191644" y="495095"/>
            <a:ext cx="8760711" cy="4724809"/>
          </a:xfrm>
          <a:prstGeom prst="rect">
            <a:avLst/>
          </a:prstGeom>
        </p:spPr>
      </p:pic>
      <p:sp>
        <p:nvSpPr>
          <p:cNvPr id="7" name="Title 6"/>
          <p:cNvSpPr>
            <a:spLocks noGrp="1"/>
          </p:cNvSpPr>
          <p:nvPr>
            <p:ph type="title"/>
          </p:nvPr>
        </p:nvSpPr>
        <p:spPr>
          <a:xfrm>
            <a:off x="274320" y="259080"/>
            <a:ext cx="7886700" cy="1104900"/>
          </a:xfrm>
        </p:spPr>
        <p:txBody>
          <a:bodyPr/>
          <a:lstStyle/>
          <a:p>
            <a:pPr lvl="0" algn="l">
              <a:spcBef>
                <a:spcPts val="0"/>
              </a:spcBef>
            </a:pPr>
            <a:r>
              <a:rPr lang="en-US" sz="1800" dirty="0">
                <a:solidFill>
                  <a:srgbClr val="404040"/>
                </a:solidFill>
                <a:ea typeface="+mn-ea"/>
                <a:cs typeface="+mn-cs"/>
              </a:rPr>
              <a:t>Competency-based </a:t>
            </a:r>
            <a:r>
              <a:rPr lang="en-US" sz="1800" dirty="0" smtClean="0">
                <a:solidFill>
                  <a:srgbClr val="404040"/>
                </a:solidFill>
                <a:ea typeface="+mn-ea"/>
                <a:cs typeface="+mn-cs"/>
              </a:rPr>
              <a:t>learning</a:t>
            </a:r>
            <a:endParaRPr lang="en-US" dirty="0"/>
          </a:p>
        </p:txBody>
      </p:sp>
    </p:spTree>
    <p:extLst>
      <p:ext uri="{BB962C8B-B14F-4D97-AF65-F5344CB8AC3E}">
        <p14:creationId xmlns:p14="http://schemas.microsoft.com/office/powerpoint/2010/main" val="481891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57200" y="744538"/>
            <a:ext cx="8229600" cy="430212"/>
          </a:xfrm>
        </p:spPr>
        <p:txBody>
          <a:bodyPr/>
          <a:lstStyle/>
          <a:p>
            <a:r>
              <a:rPr lang="en-US" smtClean="0"/>
              <a:t>Systems of assessments</a:t>
            </a:r>
            <a:endParaRPr lang="en-US" dirty="0"/>
          </a:p>
        </p:txBody>
      </p:sp>
      <p:sp>
        <p:nvSpPr>
          <p:cNvPr id="7" name="Title 6"/>
          <p:cNvSpPr>
            <a:spLocks noGrp="1"/>
          </p:cNvSpPr>
          <p:nvPr>
            <p:ph type="title"/>
          </p:nvPr>
        </p:nvSpPr>
        <p:spPr>
          <a:xfrm>
            <a:off x="457200" y="277142"/>
            <a:ext cx="7886700" cy="1104900"/>
          </a:xfrm>
        </p:spPr>
        <p:txBody>
          <a:bodyPr/>
          <a:lstStyle/>
          <a:p>
            <a:pPr lvl="0" algn="l">
              <a:spcBef>
                <a:spcPct val="20000"/>
              </a:spcBef>
            </a:pPr>
            <a:r>
              <a:rPr lang="en-US" sz="3200" dirty="0">
                <a:solidFill>
                  <a:prstClr val="black">
                    <a:lumMod val="75000"/>
                    <a:lumOff val="25000"/>
                  </a:prstClr>
                </a:solidFill>
              </a:rPr>
              <a:t>The future of </a:t>
            </a:r>
            <a:r>
              <a:rPr lang="en-US" sz="3200" dirty="0" smtClean="0">
                <a:solidFill>
                  <a:prstClr val="black">
                    <a:lumMod val="75000"/>
                    <a:lumOff val="25000"/>
                  </a:prstClr>
                </a:solidFill>
              </a:rPr>
              <a:t>assessments</a:t>
            </a:r>
            <a:endParaRPr lang="en-US" dirty="0"/>
          </a:p>
        </p:txBody>
      </p:sp>
      <p:sp>
        <p:nvSpPr>
          <p:cNvPr id="2" name="TextBox 1"/>
          <p:cNvSpPr txBox="1"/>
          <p:nvPr/>
        </p:nvSpPr>
        <p:spPr>
          <a:xfrm>
            <a:off x="877949" y="1724691"/>
            <a:ext cx="7352827" cy="1938992"/>
          </a:xfrm>
          <a:prstGeom prst="rect">
            <a:avLst/>
          </a:prstGeom>
          <a:noFill/>
        </p:spPr>
        <p:txBody>
          <a:bodyPr wrap="square" rtlCol="0">
            <a:spAutoFit/>
          </a:bodyPr>
          <a:lstStyle/>
          <a:p>
            <a:pPr algn="ctr"/>
            <a:r>
              <a:rPr lang="en-US" sz="4000" dirty="0" smtClean="0"/>
              <a:t>Smaller</a:t>
            </a:r>
          </a:p>
          <a:p>
            <a:pPr algn="ctr"/>
            <a:r>
              <a:rPr lang="en-US" sz="4000" dirty="0" smtClean="0"/>
              <a:t>Frequent</a:t>
            </a:r>
          </a:p>
          <a:p>
            <a:pPr algn="ctr"/>
            <a:r>
              <a:rPr lang="en-US" sz="4000" dirty="0" smtClean="0"/>
              <a:t>Both FOR and OF learning</a:t>
            </a:r>
          </a:p>
        </p:txBody>
      </p:sp>
    </p:spTree>
    <p:extLst>
      <p:ext uri="{BB962C8B-B14F-4D97-AF65-F5344CB8AC3E}">
        <p14:creationId xmlns:p14="http://schemas.microsoft.com/office/powerpoint/2010/main" val="33674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lvl="0" algn="l">
              <a:spcBef>
                <a:spcPct val="20000"/>
              </a:spcBef>
            </a:pPr>
            <a:r>
              <a:rPr lang="en-US" sz="3200" dirty="0">
                <a:solidFill>
                  <a:prstClr val="black">
                    <a:lumMod val="75000"/>
                    <a:lumOff val="25000"/>
                  </a:prstClr>
                </a:solidFill>
              </a:rPr>
              <a:t>A case </a:t>
            </a:r>
            <a:r>
              <a:rPr lang="en-US" sz="3200" dirty="0" smtClean="0">
                <a:solidFill>
                  <a:prstClr val="black">
                    <a:lumMod val="75000"/>
                    <a:lumOff val="25000"/>
                  </a:prstClr>
                </a:solidFill>
              </a:rPr>
              <a:t>study</a:t>
            </a:r>
            <a:endParaRPr lang="en-US" dirty="0"/>
          </a:p>
        </p:txBody>
      </p:sp>
      <p:pic>
        <p:nvPicPr>
          <p:cNvPr id="2" name="Picture 1" descr="Western Governors University uses a combination of objective and formative assessments to deliver a competency-based program." title="Logo of Western Governors University"/>
          <p:cNvPicPr>
            <a:picLocks noChangeAspect="1"/>
          </p:cNvPicPr>
          <p:nvPr/>
        </p:nvPicPr>
        <p:blipFill>
          <a:blip r:embed="rId2"/>
          <a:stretch>
            <a:fillRect/>
          </a:stretch>
        </p:blipFill>
        <p:spPr>
          <a:xfrm>
            <a:off x="194692" y="857250"/>
            <a:ext cx="8754615" cy="4212701"/>
          </a:xfrm>
          <a:prstGeom prst="rect">
            <a:avLst/>
          </a:prstGeom>
        </p:spPr>
      </p:pic>
    </p:spTree>
    <p:extLst>
      <p:ext uri="{BB962C8B-B14F-4D97-AF65-F5344CB8AC3E}">
        <p14:creationId xmlns:p14="http://schemas.microsoft.com/office/powerpoint/2010/main" val="3874169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lgn="l">
              <a:spcBef>
                <a:spcPct val="20000"/>
              </a:spcBef>
            </a:pPr>
            <a:r>
              <a:rPr lang="en-US" sz="3200" dirty="0" smtClean="0">
                <a:solidFill>
                  <a:prstClr val="black">
                    <a:lumMod val="75000"/>
                    <a:lumOff val="25000"/>
                  </a:prstClr>
                </a:solidFill>
              </a:rPr>
              <a:t>Outcomes</a:t>
            </a:r>
            <a:endParaRPr lang="en-US" dirty="0"/>
          </a:p>
        </p:txBody>
      </p:sp>
      <p:sp>
        <p:nvSpPr>
          <p:cNvPr id="2" name="TextBox 1"/>
          <p:cNvSpPr txBox="1"/>
          <p:nvPr/>
        </p:nvSpPr>
        <p:spPr>
          <a:xfrm>
            <a:off x="877949" y="1489506"/>
            <a:ext cx="7352827" cy="1938992"/>
          </a:xfrm>
          <a:prstGeom prst="rect">
            <a:avLst/>
          </a:prstGeom>
          <a:noFill/>
        </p:spPr>
        <p:txBody>
          <a:bodyPr wrap="square" rtlCol="0">
            <a:spAutoFit/>
          </a:bodyPr>
          <a:lstStyle/>
          <a:p>
            <a:pPr algn="ctr"/>
            <a:r>
              <a:rPr lang="en-US" sz="4000" dirty="0" smtClean="0"/>
              <a:t>Grit</a:t>
            </a:r>
          </a:p>
          <a:p>
            <a:pPr algn="ctr"/>
            <a:r>
              <a:rPr lang="en-US" sz="4000" dirty="0" smtClean="0"/>
              <a:t>Perseverance</a:t>
            </a:r>
          </a:p>
          <a:p>
            <a:pPr algn="ctr"/>
            <a:r>
              <a:rPr lang="en-US" sz="4000" dirty="0" smtClean="0"/>
              <a:t>Student agency</a:t>
            </a:r>
          </a:p>
        </p:txBody>
      </p:sp>
      <p:sp>
        <p:nvSpPr>
          <p:cNvPr id="4" name="TextBox 3"/>
          <p:cNvSpPr txBox="1"/>
          <p:nvPr/>
        </p:nvSpPr>
        <p:spPr>
          <a:xfrm>
            <a:off x="0" y="3841358"/>
            <a:ext cx="9128322" cy="1077218"/>
          </a:xfrm>
          <a:prstGeom prst="rect">
            <a:avLst/>
          </a:prstGeom>
          <a:noFill/>
        </p:spPr>
        <p:txBody>
          <a:bodyPr wrap="square" rtlCol="0">
            <a:spAutoFit/>
          </a:bodyPr>
          <a:lstStyle/>
          <a:p>
            <a:pPr algn="ctr"/>
            <a:r>
              <a:rPr lang="en-US" sz="3200" i="1" dirty="0" smtClean="0"/>
              <a:t>In short, lifelong learners fit for today’s society</a:t>
            </a:r>
            <a:r>
              <a:rPr lang="mr-IN" sz="3200" i="1" dirty="0" smtClean="0"/>
              <a:t>…</a:t>
            </a:r>
            <a:r>
              <a:rPr lang="en-US" sz="3200" i="1" dirty="0" smtClean="0"/>
              <a:t> </a:t>
            </a:r>
          </a:p>
          <a:p>
            <a:pPr algn="ctr"/>
            <a:r>
              <a:rPr lang="en-US" sz="3200" i="1" dirty="0" smtClean="0"/>
              <a:t>and tomorrow’s</a:t>
            </a:r>
            <a:endParaRPr lang="en-US" sz="3200" i="1" dirty="0"/>
          </a:p>
        </p:txBody>
      </p:sp>
    </p:spTree>
    <p:extLst>
      <p:ext uri="{BB962C8B-B14F-4D97-AF65-F5344CB8AC3E}">
        <p14:creationId xmlns:p14="http://schemas.microsoft.com/office/powerpoint/2010/main" val="20596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404040"/>
                </a:solidFill>
              </a:rPr>
              <a:t>Personalized learning in Massachusetts</a:t>
            </a:r>
            <a:endParaRPr lang="en-US" dirty="0">
              <a:solidFill>
                <a:srgbClr val="404040"/>
              </a:solidFill>
            </a:endParaRPr>
          </a:p>
        </p:txBody>
      </p:sp>
      <p:sp>
        <p:nvSpPr>
          <p:cNvPr id="12" name="Content Placeholder 2"/>
          <p:cNvSpPr>
            <a:spLocks noGrp="1"/>
          </p:cNvSpPr>
          <p:nvPr>
            <p:ph sz="half" idx="1"/>
          </p:nvPr>
        </p:nvSpPr>
        <p:spPr>
          <a:xfrm>
            <a:off x="316097" y="941525"/>
            <a:ext cx="5202439" cy="3771636"/>
          </a:xfrm>
        </p:spPr>
        <p:txBody>
          <a:bodyPr/>
          <a:lstStyle/>
          <a:p>
            <a:pPr>
              <a:spcBef>
                <a:spcPts val="0"/>
              </a:spcBef>
            </a:pPr>
            <a:r>
              <a:rPr lang="en-US" altLang="en-US" sz="1600" dirty="0">
                <a:ea typeface="MS PGothic" charset="-128"/>
              </a:rPr>
              <a:t>Personalized learning seeks to accelerate student learning by tailoring the instructional environment – what, when, how and where students learn – to address the individual needs, skills and interests of each student. </a:t>
            </a:r>
          </a:p>
          <a:p>
            <a:pPr>
              <a:spcBef>
                <a:spcPts val="0"/>
              </a:spcBef>
            </a:pPr>
            <a:endParaRPr lang="en-US" altLang="en-US" sz="1600" dirty="0">
              <a:ea typeface="MS PGothic" charset="-128"/>
            </a:endParaRPr>
          </a:p>
          <a:p>
            <a:pPr>
              <a:spcBef>
                <a:spcPts val="0"/>
              </a:spcBef>
            </a:pPr>
            <a:r>
              <a:rPr lang="en-US" altLang="en-US" sz="1600" dirty="0">
                <a:ea typeface="MS PGothic" charset="-128"/>
              </a:rPr>
              <a:t>Within a framework of established curriculum standards and high expectations, personalized learning motivates students to reach their goals</a:t>
            </a:r>
            <a:r>
              <a:rPr lang="en-US" altLang="en-US" sz="1600" i="1" dirty="0">
                <a:ea typeface="MS PGothic" charset="-128"/>
              </a:rPr>
              <a:t>. </a:t>
            </a:r>
            <a:r>
              <a:rPr lang="en-US" altLang="en-US" sz="1600" b="1" dirty="0">
                <a:solidFill>
                  <a:srgbClr val="FF0000"/>
                </a:solidFill>
                <a:ea typeface="MS PGothic" charset="-128"/>
              </a:rPr>
              <a:t>Students take ownership of their own learning and develop deep, personal connections with each other, their teachers and other adults.</a:t>
            </a:r>
          </a:p>
          <a:p>
            <a:pPr>
              <a:spcBef>
                <a:spcPts val="0"/>
              </a:spcBef>
            </a:pPr>
            <a:endParaRPr lang="en-US" altLang="en-US" sz="1600" dirty="0">
              <a:ea typeface="MS PGothic" charset="-128"/>
            </a:endParaRPr>
          </a:p>
          <a:p>
            <a:pPr>
              <a:spcBef>
                <a:spcPts val="0"/>
              </a:spcBef>
            </a:pPr>
            <a:r>
              <a:rPr lang="en-US" altLang="en-US" sz="1600" dirty="0"/>
              <a:t>Technology is necessary to implement personalized learning effectively, affordably, and at significant scale. Teachers leverage technology to gain detailed and timely knowledge of their students that guides instruction. </a:t>
            </a:r>
            <a:r>
              <a:rPr lang="en-US" altLang="en-US" sz="1600" b="1" dirty="0">
                <a:solidFill>
                  <a:srgbClr val="FF0000"/>
                </a:solidFill>
              </a:rPr>
              <a:t>Effective use of technology allows teachers and students to focus more on creativity, critical thinking, and collaboration.</a:t>
            </a:r>
          </a:p>
          <a:p>
            <a:pPr>
              <a:spcBef>
                <a:spcPts val="0"/>
              </a:spcBef>
            </a:pPr>
            <a:endParaRPr lang="en-US" altLang="en-US" sz="1600" b="1" dirty="0">
              <a:ea typeface="MS PGothic" charset="-128"/>
            </a:endParaRPr>
          </a:p>
          <a:p>
            <a:pPr marL="457200" indent="-457200">
              <a:buFont typeface="Arial"/>
              <a:buChar char="•"/>
            </a:pPr>
            <a:endParaRPr lang="en-US" sz="1600" dirty="0"/>
          </a:p>
        </p:txBody>
      </p:sp>
      <p:pic>
        <p:nvPicPr>
          <p:cNvPr id="5" name="Picture 4" descr="The elements of a personalized learning model include include competency-based progression, personal connections, learner profiles, flexible learning environments, and personal learning paths, supported by technology." title="Massachusetts Personalized Learning Edtech Consortium (MAPL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172" y="1020530"/>
            <a:ext cx="3594572" cy="4151276"/>
          </a:xfrm>
          <a:prstGeom prst="rect">
            <a:avLst/>
          </a:prstGeom>
        </p:spPr>
      </p:pic>
    </p:spTree>
    <p:extLst>
      <p:ext uri="{BB962C8B-B14F-4D97-AF65-F5344CB8AC3E}">
        <p14:creationId xmlns:p14="http://schemas.microsoft.com/office/powerpoint/2010/main" val="221092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228867"/>
            <a:ext cx="8229600" cy="519527"/>
          </a:xfrm>
          <a:prstGeom prst="rect">
            <a:avLst/>
          </a:prstGeom>
        </p:spPr>
        <p:txBody>
          <a:bodyPr/>
          <a:lstStyle/>
          <a:p>
            <a:pPr algn="l"/>
            <a:r>
              <a:rPr lang="en-US" sz="3200" dirty="0">
                <a:solidFill>
                  <a:srgbClr val="404040"/>
                </a:solidFill>
              </a:rPr>
              <a:t>Learning environments modeled upon factories</a:t>
            </a:r>
          </a:p>
        </p:txBody>
      </p:sp>
      <p:sp>
        <p:nvSpPr>
          <p:cNvPr id="9" name="Text Placeholder 8"/>
          <p:cNvSpPr>
            <a:spLocks noGrp="1"/>
          </p:cNvSpPr>
          <p:nvPr>
            <p:ph type="body" sz="quarter" idx="4294967295"/>
          </p:nvPr>
        </p:nvSpPr>
        <p:spPr>
          <a:xfrm>
            <a:off x="457200" y="747713"/>
            <a:ext cx="8229600" cy="585787"/>
          </a:xfrm>
          <a:prstGeom prst="rect">
            <a:avLst/>
          </a:prstGeom>
        </p:spPr>
        <p:txBody>
          <a:bodyPr/>
          <a:lstStyle/>
          <a:p>
            <a:pPr marL="0" indent="0">
              <a:buNone/>
            </a:pPr>
            <a:r>
              <a:rPr lang="en-US" sz="2000" dirty="0">
                <a:solidFill>
                  <a:srgbClr val="800000"/>
                </a:solidFill>
              </a:rPr>
              <a:t>Current system was built to standardize</a:t>
            </a:r>
          </a:p>
        </p:txBody>
      </p:sp>
      <p:pic>
        <p:nvPicPr>
          <p:cNvPr id="7" name="Picture 2" descr="assembly line" title="Factory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098" y="1219200"/>
            <a:ext cx="5000625" cy="38338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48503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US" dirty="0" smtClean="0"/>
              <a:t>Frequent assessment and feedback shows effect sizes ranging from 0.41 to 1.13 SDUs</a:t>
            </a:r>
          </a:p>
          <a:p>
            <a:pPr lvl="1"/>
            <a:r>
              <a:rPr lang="en-US" dirty="0" smtClean="0"/>
              <a:t>Hattie, J. (2003, October). Teachers make a difference: what is the research evidence? Paper presented at the annual meeting of Australian Council for Educational Research, Melbourne, Australia</a:t>
            </a:r>
          </a:p>
          <a:p>
            <a:pPr lvl="1"/>
            <a:r>
              <a:rPr lang="en-US" dirty="0" err="1" smtClean="0"/>
              <a:t>Marzano</a:t>
            </a:r>
            <a:r>
              <a:rPr lang="en-US" dirty="0" smtClean="0"/>
              <a:t>, R. J., Pickering, D., &amp; Pollock, J. E. (2001). Classroom instruction that works: Research-based strategies for increasing student achievement. Alexandria, VA: Association for Supervision and Curriculum Development</a:t>
            </a:r>
          </a:p>
          <a:p>
            <a:r>
              <a:rPr lang="en-US" dirty="0" smtClean="0"/>
              <a:t>Active learning and mastery learning shows effect sizes of 0.5 to 0.61 SDUs</a:t>
            </a:r>
          </a:p>
          <a:p>
            <a:pPr lvl="1"/>
            <a:r>
              <a:rPr lang="en-US" dirty="0" smtClean="0"/>
              <a:t>Hattie, J. (2003, October). Teachers make a difference: what is the research evidence? Paper presented at the annual meeting of Australian Council for Educational Research, Melbourne, Australia</a:t>
            </a:r>
          </a:p>
          <a:p>
            <a:pPr lvl="1"/>
            <a:r>
              <a:rPr lang="en-US" dirty="0" err="1" smtClean="0"/>
              <a:t>Marzano</a:t>
            </a:r>
            <a:r>
              <a:rPr lang="en-US" dirty="0" smtClean="0"/>
              <a:t>, R. J., Pickering, D., &amp; Pollock, J. E. (2001). Classroom instruction that works: </a:t>
            </a:r>
            <a:r>
              <a:rPr lang="en-US" dirty="0" err="1" smtClean="0"/>
              <a:t>Researchbased</a:t>
            </a:r>
            <a:r>
              <a:rPr lang="en-US" dirty="0" smtClean="0"/>
              <a:t> strategies for increasing student achievement. Alexandria, VA: Association for Supervision and Curriculum Development</a:t>
            </a:r>
          </a:p>
          <a:p>
            <a:endParaRPr lang="en-US" dirty="0"/>
          </a:p>
        </p:txBody>
      </p:sp>
      <p:sp>
        <p:nvSpPr>
          <p:cNvPr id="6" name="Title 5"/>
          <p:cNvSpPr>
            <a:spLocks noGrp="1"/>
          </p:cNvSpPr>
          <p:nvPr>
            <p:ph type="title"/>
          </p:nvPr>
        </p:nvSpPr>
        <p:spPr>
          <a:xfrm>
            <a:off x="457200" y="569976"/>
            <a:ext cx="7886700" cy="1104900"/>
          </a:xfrm>
        </p:spPr>
        <p:txBody>
          <a:bodyPr/>
          <a:lstStyle/>
          <a:p>
            <a:pPr lvl="0" algn="l">
              <a:spcBef>
                <a:spcPct val="20000"/>
              </a:spcBef>
            </a:pPr>
            <a:r>
              <a:rPr lang="en-US" sz="3200" dirty="0">
                <a:solidFill>
                  <a:prstClr val="black">
                    <a:lumMod val="75000"/>
                    <a:lumOff val="25000"/>
                  </a:prstClr>
                </a:solidFill>
              </a:rPr>
              <a:t>Research base for mastery </a:t>
            </a:r>
            <a:r>
              <a:rPr lang="en-US" sz="3200" dirty="0" smtClean="0">
                <a:solidFill>
                  <a:prstClr val="black">
                    <a:lumMod val="75000"/>
                    <a:lumOff val="25000"/>
                  </a:prstClr>
                </a:solidFill>
              </a:rPr>
              <a:t>learning</a:t>
            </a:r>
            <a:endParaRPr lang="en-US" dirty="0"/>
          </a:p>
        </p:txBody>
      </p:sp>
    </p:spTree>
    <p:extLst>
      <p:ext uri="{BB962C8B-B14F-4D97-AF65-F5344CB8AC3E}">
        <p14:creationId xmlns:p14="http://schemas.microsoft.com/office/powerpoint/2010/main" val="2621464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In Massachusetts, personalized learning includes high standards, multiple pathways, and competency, leading to equity." title="Personalized learning as an equity strategy"/>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341605"/>
            <a:ext cx="8229600" cy="3755690"/>
          </a:xfrm>
        </p:spPr>
      </p:pic>
      <p:sp>
        <p:nvSpPr>
          <p:cNvPr id="4" name="Text Placeholder 3"/>
          <p:cNvSpPr>
            <a:spLocks noGrp="1"/>
          </p:cNvSpPr>
          <p:nvPr>
            <p:ph type="body" sz="quarter" idx="16"/>
          </p:nvPr>
        </p:nvSpPr>
        <p:spPr>
          <a:xfrm>
            <a:off x="457200" y="789154"/>
            <a:ext cx="8229600" cy="431665"/>
          </a:xfrm>
        </p:spPr>
        <p:txBody>
          <a:bodyPr/>
          <a:lstStyle/>
          <a:p>
            <a:r>
              <a:rPr lang="en-US" dirty="0" smtClean="0"/>
              <a:t>Rigorous standards, personalization, mastery equals better learning for all students</a:t>
            </a:r>
            <a:endParaRPr lang="en-US" dirty="0"/>
          </a:p>
        </p:txBody>
      </p:sp>
      <p:sp>
        <p:nvSpPr>
          <p:cNvPr id="10" name="Title 9"/>
          <p:cNvSpPr>
            <a:spLocks noGrp="1"/>
          </p:cNvSpPr>
          <p:nvPr>
            <p:ph type="title"/>
          </p:nvPr>
        </p:nvSpPr>
        <p:spPr>
          <a:xfrm>
            <a:off x="628650" y="236704"/>
            <a:ext cx="7886700" cy="1104900"/>
          </a:xfrm>
        </p:spPr>
        <p:txBody>
          <a:bodyPr/>
          <a:lstStyle/>
          <a:p>
            <a:pPr lvl="0">
              <a:spcBef>
                <a:spcPct val="20000"/>
              </a:spcBef>
            </a:pPr>
            <a:r>
              <a:rPr lang="en-US" sz="3200" dirty="0">
                <a:solidFill>
                  <a:prstClr val="black">
                    <a:lumMod val="75000"/>
                    <a:lumOff val="25000"/>
                  </a:prstClr>
                </a:solidFill>
              </a:rPr>
              <a:t>The Massachusetts </a:t>
            </a:r>
            <a:r>
              <a:rPr lang="en-US" sz="3200" dirty="0" smtClean="0">
                <a:solidFill>
                  <a:prstClr val="black">
                    <a:lumMod val="75000"/>
                    <a:lumOff val="25000"/>
                  </a:prstClr>
                </a:solidFill>
              </a:rPr>
              <a:t>opportunity</a:t>
            </a:r>
            <a:endParaRPr lang="en-US" dirty="0"/>
          </a:p>
        </p:txBody>
      </p:sp>
    </p:spTree>
    <p:extLst>
      <p:ext uri="{BB962C8B-B14F-4D97-AF65-F5344CB8AC3E}">
        <p14:creationId xmlns:p14="http://schemas.microsoft.com/office/powerpoint/2010/main" val="3256955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title="The future of education"/>
          <p:cNvSpPr txBox="1">
            <a:spLocks/>
          </p:cNvSpPr>
          <p:nvPr/>
        </p:nvSpPr>
        <p:spPr>
          <a:xfrm>
            <a:off x="5029110" y="379992"/>
            <a:ext cx="4114889" cy="952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dirty="0">
              <a:solidFill>
                <a:srgbClr val="404040"/>
              </a:solidFill>
            </a:endParaRPr>
          </a:p>
        </p:txBody>
      </p:sp>
      <p:sp>
        <p:nvSpPr>
          <p:cNvPr id="10" name="Title 9" title="The future of education"/>
          <p:cNvSpPr>
            <a:spLocks noGrp="1"/>
          </p:cNvSpPr>
          <p:nvPr>
            <p:ph type="title"/>
          </p:nvPr>
        </p:nvSpPr>
        <p:spPr>
          <a:xfrm>
            <a:off x="4572000" y="508008"/>
            <a:ext cx="4601718" cy="1104900"/>
          </a:xfrm>
        </p:spPr>
        <p:txBody>
          <a:bodyPr/>
          <a:lstStyle/>
          <a:p>
            <a:pPr lvl="0">
              <a:spcBef>
                <a:spcPts val="0"/>
              </a:spcBef>
            </a:pPr>
            <a:r>
              <a:rPr lang="en-US" sz="4000" dirty="0">
                <a:solidFill>
                  <a:srgbClr val="404040"/>
                </a:solidFill>
                <a:ea typeface="+mn-ea"/>
                <a:cs typeface="+mn-cs"/>
              </a:rPr>
              <a:t>The future of </a:t>
            </a:r>
            <a:r>
              <a:rPr lang="en-US" sz="4000" dirty="0" smtClean="0">
                <a:solidFill>
                  <a:srgbClr val="404040"/>
                </a:solidFill>
                <a:ea typeface="+mn-ea"/>
                <a:cs typeface="+mn-cs"/>
              </a:rPr>
              <a:t>education</a:t>
            </a:r>
            <a:endParaRPr lang="en-US" dirty="0"/>
          </a:p>
        </p:txBody>
      </p:sp>
    </p:spTree>
    <p:extLst>
      <p:ext uri="{BB962C8B-B14F-4D97-AF65-F5344CB8AC3E}">
        <p14:creationId xmlns:p14="http://schemas.microsoft.com/office/powerpoint/2010/main" val="1891752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p:cNvSpPr>
            <a:spLocks noGrp="1"/>
          </p:cNvSpPr>
          <p:nvPr>
            <p:ph type="title"/>
          </p:nvPr>
        </p:nvSpPr>
        <p:spPr>
          <a:xfrm>
            <a:off x="457200" y="228867"/>
            <a:ext cx="8229600" cy="519527"/>
          </a:xfrm>
          <a:prstGeom prst="rect">
            <a:avLst/>
          </a:prstGeom>
        </p:spPr>
        <p:txBody>
          <a:bodyPr/>
          <a:lstStyle/>
          <a:p>
            <a:pPr algn="l"/>
            <a:r>
              <a:rPr lang="en-US" sz="3600" dirty="0">
                <a:solidFill>
                  <a:schemeClr val="tx1">
                    <a:lumMod val="75000"/>
                    <a:lumOff val="25000"/>
                  </a:schemeClr>
                </a:solidFill>
              </a:rPr>
              <a:t>Fixed-time, variable learning</a:t>
            </a:r>
          </a:p>
        </p:txBody>
      </p:sp>
      <p:pic>
        <p:nvPicPr>
          <p:cNvPr id="4" name="Picture 3" descr="In such a system, teachers deliver content, followed by testing and assessment, followed by students progressing to the next grade, subject, or body of material, followed by results." title="Fixed-time, variable learning"/>
          <p:cNvPicPr>
            <a:picLocks noChangeAspect="1"/>
          </p:cNvPicPr>
          <p:nvPr/>
        </p:nvPicPr>
        <p:blipFill>
          <a:blip r:embed="rId2"/>
          <a:stretch>
            <a:fillRect/>
          </a:stretch>
        </p:blipFill>
        <p:spPr>
          <a:xfrm>
            <a:off x="212982" y="735908"/>
            <a:ext cx="8718036" cy="4243184"/>
          </a:xfrm>
          <a:prstGeom prst="rect">
            <a:avLst/>
          </a:prstGeom>
        </p:spPr>
      </p:pic>
    </p:spTree>
    <p:extLst>
      <p:ext uri="{BB962C8B-B14F-4D97-AF65-F5344CB8AC3E}">
        <p14:creationId xmlns:p14="http://schemas.microsoft.com/office/powerpoint/2010/main" val="3436218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228867"/>
            <a:ext cx="8229600" cy="519527"/>
          </a:xfrm>
          <a:prstGeom prst="rect">
            <a:avLst/>
          </a:prstGeom>
        </p:spPr>
        <p:txBody>
          <a:bodyPr/>
          <a:lstStyle/>
          <a:p>
            <a:pPr algn="l"/>
            <a:r>
              <a:rPr lang="en-US" sz="3600" dirty="0">
                <a:solidFill>
                  <a:schemeClr val="tx1">
                    <a:lumMod val="75000"/>
                    <a:lumOff val="25000"/>
                  </a:schemeClr>
                </a:solidFill>
              </a:rPr>
              <a:t>Different learning needs at different times</a:t>
            </a:r>
          </a:p>
        </p:txBody>
      </p:sp>
      <p:pic>
        <p:nvPicPr>
          <p:cNvPr id="4" name="Picture 3" descr="Students have different learning needs at different times; sometimes they can progress more quickly, other times more slowly." title="Fixed learning, variable time"/>
          <p:cNvPicPr>
            <a:picLocks noChangeAspect="1"/>
          </p:cNvPicPr>
          <p:nvPr/>
        </p:nvPicPr>
        <p:blipFill>
          <a:blip r:embed="rId2"/>
          <a:stretch>
            <a:fillRect/>
          </a:stretch>
        </p:blipFill>
        <p:spPr>
          <a:xfrm>
            <a:off x="27038" y="735908"/>
            <a:ext cx="9089924" cy="4243184"/>
          </a:xfrm>
          <a:prstGeom prst="rect">
            <a:avLst/>
          </a:prstGeom>
        </p:spPr>
      </p:pic>
    </p:spTree>
    <p:extLst>
      <p:ext uri="{BB962C8B-B14F-4D97-AF65-F5344CB8AC3E}">
        <p14:creationId xmlns:p14="http://schemas.microsoft.com/office/powerpoint/2010/main" val="2788133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utor and student" title="Picture of a tuto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2987" y="1338564"/>
            <a:ext cx="8218025" cy="3761772"/>
          </a:xfrm>
        </p:spPr>
      </p:pic>
      <p:sp>
        <p:nvSpPr>
          <p:cNvPr id="4" name="Text Placeholder 3"/>
          <p:cNvSpPr>
            <a:spLocks noGrp="1"/>
          </p:cNvSpPr>
          <p:nvPr>
            <p:ph type="body" sz="quarter" idx="16"/>
          </p:nvPr>
        </p:nvSpPr>
        <p:spPr/>
        <p:txBody>
          <a:bodyPr/>
          <a:lstStyle/>
          <a:p>
            <a:r>
              <a:rPr lang="en-US" smtClean="0"/>
              <a:t>Prohibitively expensive for every student</a:t>
            </a:r>
            <a:endParaRPr lang="en-US" dirty="0"/>
          </a:p>
        </p:txBody>
      </p:sp>
      <p:sp>
        <p:nvSpPr>
          <p:cNvPr id="11" name="Title 10"/>
          <p:cNvSpPr>
            <a:spLocks noGrp="1"/>
          </p:cNvSpPr>
          <p:nvPr>
            <p:ph type="title"/>
          </p:nvPr>
        </p:nvSpPr>
        <p:spPr>
          <a:xfrm>
            <a:off x="-1675638" y="235594"/>
            <a:ext cx="7886700" cy="1104900"/>
          </a:xfrm>
        </p:spPr>
        <p:txBody>
          <a:bodyPr/>
          <a:lstStyle/>
          <a:p>
            <a:r>
              <a:rPr lang="en-US" sz="3200" dirty="0">
                <a:solidFill>
                  <a:schemeClr val="tx1">
                    <a:lumMod val="75000"/>
                    <a:lumOff val="25000"/>
                  </a:schemeClr>
                </a:solidFill>
              </a:rPr>
              <a:t>The power of a tutor</a:t>
            </a:r>
          </a:p>
        </p:txBody>
      </p:sp>
    </p:spTree>
    <p:extLst>
      <p:ext uri="{BB962C8B-B14F-4D97-AF65-F5344CB8AC3E}">
        <p14:creationId xmlns:p14="http://schemas.microsoft.com/office/powerpoint/2010/main" val="24172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867"/>
            <a:ext cx="8229600" cy="519527"/>
          </a:xfrm>
          <a:prstGeom prst="rect">
            <a:avLst/>
          </a:prstGeom>
        </p:spPr>
        <p:txBody>
          <a:bodyPr/>
          <a:lstStyle/>
          <a:p>
            <a:pPr algn="l"/>
            <a:r>
              <a:rPr lang="en-US" sz="3600" dirty="0">
                <a:solidFill>
                  <a:srgbClr val="404040"/>
                </a:solidFill>
              </a:rPr>
              <a:t>The “Swiss-cheese problem” in education</a:t>
            </a:r>
          </a:p>
        </p:txBody>
      </p:sp>
      <p:sp>
        <p:nvSpPr>
          <p:cNvPr id="5" name="Text Placeholder 4"/>
          <p:cNvSpPr>
            <a:spLocks noGrp="1"/>
          </p:cNvSpPr>
          <p:nvPr>
            <p:ph type="body" sz="quarter" idx="4294967295"/>
          </p:nvPr>
        </p:nvSpPr>
        <p:spPr>
          <a:xfrm>
            <a:off x="457200" y="747713"/>
            <a:ext cx="8229600" cy="585787"/>
          </a:xfrm>
          <a:prstGeom prst="rect">
            <a:avLst/>
          </a:prstGeom>
        </p:spPr>
        <p:txBody>
          <a:bodyPr/>
          <a:lstStyle/>
          <a:p>
            <a:pPr marL="0" indent="0">
              <a:buNone/>
            </a:pPr>
            <a:r>
              <a:rPr lang="en-US" sz="2000" dirty="0">
                <a:solidFill>
                  <a:srgbClr val="800000"/>
                </a:solidFill>
              </a:rPr>
              <a:t>Students develop holes in their learning</a:t>
            </a:r>
          </a:p>
        </p:txBody>
      </p:sp>
      <p:pic>
        <p:nvPicPr>
          <p:cNvPr id="6" name="Picture 5" descr="Swiss cheese" title="Picture of Swiss chee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474551"/>
            <a:ext cx="3352800" cy="3651504"/>
          </a:xfrm>
          <a:prstGeom prst="rect">
            <a:avLst/>
          </a:prstGeom>
        </p:spPr>
      </p:pic>
    </p:spTree>
    <p:extLst>
      <p:ext uri="{BB962C8B-B14F-4D97-AF65-F5344CB8AC3E}">
        <p14:creationId xmlns:p14="http://schemas.microsoft.com/office/powerpoint/2010/main" val="1876997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half" idx="1"/>
          </p:nvPr>
        </p:nvSpPr>
        <p:spPr/>
        <p:txBody>
          <a:bodyPr/>
          <a:lstStyle/>
          <a:p>
            <a:endParaRPr lang="en-US"/>
          </a:p>
        </p:txBody>
      </p:sp>
      <p:sp>
        <p:nvSpPr>
          <p:cNvPr id="18" name="Content Placeholder 17"/>
          <p:cNvSpPr>
            <a:spLocks noGrp="1"/>
          </p:cNvSpPr>
          <p:nvPr>
            <p:ph sz="half" idx="13"/>
          </p:nvPr>
        </p:nvSpPr>
        <p:spPr/>
        <p:txBody>
          <a:bodyPr/>
          <a:lstStyle/>
          <a:p>
            <a:endParaRPr lang="en-US"/>
          </a:p>
        </p:txBody>
      </p:sp>
      <p:sp>
        <p:nvSpPr>
          <p:cNvPr id="5" name="Text Placeholder 4"/>
          <p:cNvSpPr>
            <a:spLocks noGrp="1"/>
          </p:cNvSpPr>
          <p:nvPr>
            <p:ph type="body" sz="quarter" idx="16"/>
          </p:nvPr>
        </p:nvSpPr>
        <p:spPr/>
        <p:txBody>
          <a:bodyPr/>
          <a:lstStyle/>
          <a:p>
            <a:r>
              <a:rPr lang="en-US" smtClean="0"/>
              <a:t>But that’s now changing as we move from</a:t>
            </a:r>
            <a:r>
              <a:rPr lang="mr-IN" smtClean="0"/>
              <a:t>…</a:t>
            </a:r>
            <a:r>
              <a:rPr lang="en-US" smtClean="0"/>
              <a:t>.</a:t>
            </a:r>
            <a:endParaRPr lang="en-US" dirty="0"/>
          </a:p>
        </p:txBody>
      </p:sp>
      <p:sp>
        <p:nvSpPr>
          <p:cNvPr id="16" name="Title 15"/>
          <p:cNvSpPr>
            <a:spLocks noGrp="1"/>
          </p:cNvSpPr>
          <p:nvPr>
            <p:ph type="title"/>
          </p:nvPr>
        </p:nvSpPr>
        <p:spPr>
          <a:xfrm>
            <a:off x="180594" y="228514"/>
            <a:ext cx="7886700" cy="1104900"/>
          </a:xfrm>
        </p:spPr>
        <p:txBody>
          <a:bodyPr/>
          <a:lstStyle/>
          <a:p>
            <a:pPr lvl="0">
              <a:spcBef>
                <a:spcPct val="20000"/>
              </a:spcBef>
            </a:pPr>
            <a:r>
              <a:rPr lang="en-US" sz="3200" dirty="0">
                <a:solidFill>
                  <a:prstClr val="black">
                    <a:lumMod val="75000"/>
                    <a:lumOff val="25000"/>
                  </a:prstClr>
                </a:solidFill>
              </a:rPr>
              <a:t>Despite all this, the system was successful</a:t>
            </a:r>
            <a:r>
              <a:rPr lang="mr-IN" sz="3200" dirty="0" smtClean="0">
                <a:solidFill>
                  <a:prstClr val="black">
                    <a:lumMod val="75000"/>
                    <a:lumOff val="25000"/>
                  </a:prstClr>
                </a:solidFill>
              </a:rPr>
              <a:t>…</a:t>
            </a:r>
            <a:endParaRPr lang="en-US" dirty="0"/>
          </a:p>
        </p:txBody>
      </p:sp>
      <p:pic>
        <p:nvPicPr>
          <p:cNvPr id="8" name="Picture 7" descr="Picture of assembly line next to a picture of people collaborating." title="Montage"/>
          <p:cNvPicPr>
            <a:picLocks noChangeAspect="1"/>
          </p:cNvPicPr>
          <p:nvPr/>
        </p:nvPicPr>
        <p:blipFill>
          <a:blip r:embed="rId2"/>
          <a:stretch>
            <a:fillRect/>
          </a:stretch>
        </p:blipFill>
        <p:spPr>
          <a:xfrm>
            <a:off x="654980" y="1461395"/>
            <a:ext cx="7834039" cy="2792210"/>
          </a:xfrm>
          <a:prstGeom prst="rect">
            <a:avLst/>
          </a:prstGeom>
        </p:spPr>
      </p:pic>
    </p:spTree>
    <p:extLst>
      <p:ext uri="{BB962C8B-B14F-4D97-AF65-F5344CB8AC3E}">
        <p14:creationId xmlns:p14="http://schemas.microsoft.com/office/powerpoint/2010/main" val="1158383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404040"/>
                </a:solidFill>
              </a:rPr>
              <a:t>Personalized learning in Massachusetts</a:t>
            </a:r>
            <a:endParaRPr lang="en-US" dirty="0">
              <a:solidFill>
                <a:srgbClr val="404040"/>
              </a:solidFill>
            </a:endParaRPr>
          </a:p>
        </p:txBody>
      </p:sp>
      <p:sp>
        <p:nvSpPr>
          <p:cNvPr id="12" name="Content Placeholder 2"/>
          <p:cNvSpPr>
            <a:spLocks noGrp="1"/>
          </p:cNvSpPr>
          <p:nvPr>
            <p:ph sz="half" idx="1"/>
          </p:nvPr>
        </p:nvSpPr>
        <p:spPr>
          <a:xfrm>
            <a:off x="316097" y="941525"/>
            <a:ext cx="5202439" cy="3771636"/>
          </a:xfrm>
        </p:spPr>
        <p:txBody>
          <a:bodyPr/>
          <a:lstStyle/>
          <a:p>
            <a:pPr>
              <a:spcBef>
                <a:spcPts val="0"/>
              </a:spcBef>
            </a:pPr>
            <a:r>
              <a:rPr lang="en-US" altLang="en-US" sz="1600" dirty="0">
                <a:ea typeface="MS PGothic" charset="-128"/>
              </a:rPr>
              <a:t>Personalized learning seeks to accelerate student learning by tailoring the instructional environment – what, when, how and where students learn – to address the individual needs, skills and interests of each student. </a:t>
            </a:r>
          </a:p>
          <a:p>
            <a:pPr>
              <a:spcBef>
                <a:spcPts val="0"/>
              </a:spcBef>
            </a:pPr>
            <a:endParaRPr lang="en-US" altLang="en-US" sz="1600" dirty="0">
              <a:ea typeface="MS PGothic" charset="-128"/>
            </a:endParaRPr>
          </a:p>
          <a:p>
            <a:pPr>
              <a:spcBef>
                <a:spcPts val="0"/>
              </a:spcBef>
            </a:pPr>
            <a:r>
              <a:rPr lang="en-US" altLang="en-US" sz="1600" dirty="0">
                <a:ea typeface="MS PGothic" charset="-128"/>
              </a:rPr>
              <a:t>Within a framework of established curriculum standards and high expectations, personalized learning motivates students to reach their goals</a:t>
            </a:r>
            <a:r>
              <a:rPr lang="en-US" altLang="en-US" sz="1600" i="1" dirty="0">
                <a:ea typeface="MS PGothic" charset="-128"/>
              </a:rPr>
              <a:t>. </a:t>
            </a:r>
            <a:r>
              <a:rPr lang="en-US" altLang="en-US" sz="1600" dirty="0">
                <a:ea typeface="MS PGothic" charset="-128"/>
              </a:rPr>
              <a:t>Students take ownership of their own learning and develop deep, personal connections with each other, their teachers and other adults.</a:t>
            </a:r>
          </a:p>
          <a:p>
            <a:pPr>
              <a:spcBef>
                <a:spcPts val="0"/>
              </a:spcBef>
            </a:pPr>
            <a:endParaRPr lang="en-US" altLang="en-US" sz="1600" dirty="0">
              <a:ea typeface="MS PGothic" charset="-128"/>
            </a:endParaRPr>
          </a:p>
          <a:p>
            <a:pPr>
              <a:spcBef>
                <a:spcPts val="0"/>
              </a:spcBef>
            </a:pPr>
            <a:r>
              <a:rPr lang="en-US" altLang="en-US" sz="1600" dirty="0"/>
              <a:t>Technology is necessary to implement personalized learning effectively, affordably, and at significant scale. Teachers leverage technology to gain detailed and timely knowledge of their students that guides instruction. Effective use of technology allows teachers and students to focus more on creativity, critical thinking, and collaboration.</a:t>
            </a:r>
          </a:p>
          <a:p>
            <a:pPr>
              <a:spcBef>
                <a:spcPts val="0"/>
              </a:spcBef>
            </a:pPr>
            <a:endParaRPr lang="en-US" altLang="en-US" sz="1600" dirty="0">
              <a:ea typeface="MS PGothic" charset="-128"/>
            </a:endParaRPr>
          </a:p>
          <a:p>
            <a:pPr marL="457200" indent="-457200">
              <a:buFont typeface="Arial"/>
              <a:buChar char="•"/>
            </a:pPr>
            <a:endParaRPr lang="en-US" sz="1600" dirty="0"/>
          </a:p>
        </p:txBody>
      </p:sp>
      <p:pic>
        <p:nvPicPr>
          <p:cNvPr id="7" name="Picture 6" descr="The elements of a personalized learning model include include competency-based progression, personal connections, learner profiles, flexible learning environments, and personal learning paths, supported by technology." title="Massachusetts Personalized Learning Edtech Consortium (MAPL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172" y="1020530"/>
            <a:ext cx="3594572" cy="4151276"/>
          </a:xfrm>
          <a:prstGeom prst="rect">
            <a:avLst/>
          </a:prstGeom>
        </p:spPr>
      </p:pic>
    </p:spTree>
    <p:extLst>
      <p:ext uri="{BB962C8B-B14F-4D97-AF65-F5344CB8AC3E}">
        <p14:creationId xmlns:p14="http://schemas.microsoft.com/office/powerpoint/2010/main" val="268673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DESE-231-42720</_dlc_DocId>
    <_dlc_DocIdUrl xmlns="733efe1c-5bbe-4968-87dc-d400e65c879f">
      <Url>https://sharepoint.doemass.org/ese/webteam/cps/_layouts/DocIdRedir.aspx?ID=DESE-231-42720</Url>
      <Description>DESE-231-42720</Description>
    </_dlc_DocIdUrl>
  </documentManagement>
</p:propertie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96E3C73-E42E-404A-9BB8-05FA551C6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F484F6-5381-41A9-9DE2-5FCF6AD01D1C}">
  <ds:schemaRefs>
    <ds:schemaRef ds:uri="http://schemas.openxmlformats.org/package/2006/metadata/core-properties"/>
    <ds:schemaRef ds:uri="http://www.w3.org/XML/1998/namespace"/>
    <ds:schemaRef ds:uri="http://schemas.microsoft.com/office/2006/documentManagement/types"/>
    <ds:schemaRef ds:uri="http://purl.org/dc/dcmitype/"/>
    <ds:schemaRef ds:uri="http://purl.org/dc/elements/1.1/"/>
    <ds:schemaRef ds:uri="0a4e05da-b9bc-4326-ad73-01ef31b95567"/>
    <ds:schemaRef ds:uri="http://purl.org/dc/terms/"/>
    <ds:schemaRef ds:uri="http://schemas.microsoft.com/office/infopath/2007/PartnerControls"/>
    <ds:schemaRef ds:uri="733efe1c-5bbe-4968-87dc-d400e65c879f"/>
    <ds:schemaRef ds:uri="http://schemas.microsoft.com/office/2006/metadata/properties"/>
  </ds:schemaRefs>
</ds:datastoreItem>
</file>

<file path=customXml/itemProps3.xml><?xml version="1.0" encoding="utf-8"?>
<ds:datastoreItem xmlns:ds="http://schemas.openxmlformats.org/officeDocument/2006/customXml" ds:itemID="{4B8F7AEF-8D18-4426-B0C4-A7CAB2A950C5}">
  <ds:schemaRefs>
    <ds:schemaRef ds:uri="http://schemas.microsoft.com/sharepoint/v3/contenttype/forms"/>
  </ds:schemaRefs>
</ds:datastoreItem>
</file>

<file path=customXml/itemProps4.xml><?xml version="1.0" encoding="utf-8"?>
<ds:datastoreItem xmlns:ds="http://schemas.openxmlformats.org/officeDocument/2006/customXml" ds:itemID="{1B62F0EC-9CCD-41F6-A536-067D0C96C01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1158</Words>
  <Application>Microsoft Office PowerPoint</Application>
  <PresentationFormat>On-screen Show (16:10)</PresentationFormat>
  <Paragraphs>97</Paragraphs>
  <Slides>32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MS PGothic</vt:lpstr>
      <vt:lpstr>MS PGothic</vt:lpstr>
      <vt:lpstr>Arial</vt:lpstr>
      <vt:lpstr>Calibri</vt:lpstr>
      <vt:lpstr>David</vt:lpstr>
      <vt:lpstr>Lucida Grande</vt:lpstr>
      <vt:lpstr>Mangal</vt:lpstr>
      <vt:lpstr>Wingdings</vt:lpstr>
      <vt:lpstr>Office Theme</vt:lpstr>
      <vt:lpstr>The future of education</vt:lpstr>
      <vt:lpstr>Schools were not built for learning</vt:lpstr>
      <vt:lpstr>Learning environments modeled upon factories</vt:lpstr>
      <vt:lpstr>Fixed-time, variable learning</vt:lpstr>
      <vt:lpstr>Different learning needs at different times</vt:lpstr>
      <vt:lpstr>The power of a tutor</vt:lpstr>
      <vt:lpstr>The “Swiss-cheese problem” in education</vt:lpstr>
      <vt:lpstr>Despite all this, the system was successful…</vt:lpstr>
      <vt:lpstr>Personalized learning in Massachusetts</vt:lpstr>
      <vt:lpstr>The Massachusetts opportunity</vt:lpstr>
      <vt:lpstr>An historic opportunity to innovate</vt:lpstr>
      <vt:lpstr>Disruptive innovation</vt:lpstr>
      <vt:lpstr>Personalized learning in Massachusetts</vt:lpstr>
      <vt:lpstr>The rise of K–12 blended learning</vt:lpstr>
      <vt:lpstr>Blended learning is not…</vt:lpstr>
      <vt:lpstr>Why blend?</vt:lpstr>
      <vt:lpstr>Personalized learning isn’t a “thing” or the goal</vt:lpstr>
      <vt:lpstr>Different learning needs at different times</vt:lpstr>
      <vt:lpstr>We can personalize along many dimensions</vt:lpstr>
      <vt:lpstr>Personalized learning in Massachusetts</vt:lpstr>
      <vt:lpstr>Benefits of online and blended learning</vt:lpstr>
      <vt:lpstr>Research base for personalization</vt:lpstr>
      <vt:lpstr>Why blend?</vt:lpstr>
      <vt:lpstr>Fixed-time, variable learning</vt:lpstr>
      <vt:lpstr>Competency-based learning</vt:lpstr>
      <vt:lpstr>The future of assessments</vt:lpstr>
      <vt:lpstr>A case study</vt:lpstr>
      <vt:lpstr>Outcomes</vt:lpstr>
      <vt:lpstr>Personalized learning in Massachusetts</vt:lpstr>
      <vt:lpstr>Research base for mastery learning</vt:lpstr>
      <vt:lpstr>The Massachusetts opportunity</vt:lpstr>
      <vt:lpstr>The future of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Personalizing to Meet High Standards</dc:title>
  <dc:creator/>
  <cp:lastModifiedBy/>
  <cp:revision>1</cp:revision>
  <dcterms:created xsi:type="dcterms:W3CDTF">2018-06-18T18:46:25Z</dcterms:created>
  <dcterms:modified xsi:type="dcterms:W3CDTF">2018-06-27T20:44:44Z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0x010100524261BFE874874F899C38CF9C771BFF</vt:lpwstr>
  </property>
  <property fmtid="{D5CDD505-2E9C-101B-9397-08002B2CF9AE}" pid="3" name="_dlc_DocIdItemGuid">
    <vt:lpwstr>ef4824a4-d78a-405c-9b53-df6fe0aad27e</vt:lpwstr>
  </property>
  <property fmtid="{D5CDD505-2E9C-101B-9397-08002B2CF9AE}" pid="4" name="metadate">
    <vt:lpwstr>Jun 27 2018</vt:lpwstr>
  </property>
</Properties>
</file>