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6" r:id="rId5"/>
    <p:sldMasterId id="2147483815" r:id="rId6"/>
  </p:sldMasterIdLst>
  <p:notesMasterIdLst>
    <p:notesMasterId r:id="rId25"/>
  </p:notesMasterIdLst>
  <p:handoutMasterIdLst>
    <p:handoutMasterId r:id="rId26"/>
  </p:handoutMasterIdLst>
  <p:sldIdLst>
    <p:sldId id="262" r:id="rId7"/>
    <p:sldId id="332" r:id="rId8"/>
    <p:sldId id="318" r:id="rId9"/>
    <p:sldId id="329" r:id="rId10"/>
    <p:sldId id="305" r:id="rId11"/>
    <p:sldId id="319" r:id="rId12"/>
    <p:sldId id="323" r:id="rId13"/>
    <p:sldId id="334" r:id="rId14"/>
    <p:sldId id="333" r:id="rId15"/>
    <p:sldId id="291" r:id="rId16"/>
    <p:sldId id="330" r:id="rId17"/>
    <p:sldId id="331" r:id="rId18"/>
    <p:sldId id="294" r:id="rId19"/>
    <p:sldId id="264" r:id="rId20"/>
    <p:sldId id="289" r:id="rId21"/>
    <p:sldId id="327" r:id="rId22"/>
    <p:sldId id="297" r:id="rId23"/>
    <p:sldId id="32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6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Gasperin" initials="SG" lastIdx="4" clrIdx="0"/>
  <p:cmAuthor id="1" name="Stephen Kelley" initials="SK"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0000"/>
    <a:srgbClr val="284986"/>
    <a:srgbClr val="213D6C"/>
    <a:srgbClr val="3F589C"/>
    <a:srgbClr val="4A7EBB"/>
    <a:srgbClr val="3C6092"/>
    <a:srgbClr val="003CB4"/>
    <a:srgbClr val="003399"/>
    <a:srgbClr val="00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3" autoAdjust="0"/>
    <p:restoredTop sz="94082" autoAdjust="0"/>
  </p:normalViewPr>
  <p:slideViewPr>
    <p:cSldViewPr>
      <p:cViewPr varScale="1">
        <p:scale>
          <a:sx n="121" d="100"/>
          <a:sy n="121" d="100"/>
        </p:scale>
        <p:origin x="-1314" y="-96"/>
      </p:cViewPr>
      <p:guideLst>
        <p:guide orient="horz" pos="2160"/>
        <p:guide pos="3168"/>
      </p:guideLst>
    </p:cSldViewPr>
  </p:slideViewPr>
  <p:outlineViewPr>
    <p:cViewPr>
      <p:scale>
        <a:sx n="33" d="100"/>
        <a:sy n="33" d="100"/>
      </p:scale>
      <p:origin x="0" y="5730"/>
    </p:cViewPr>
  </p:outlineViewPr>
  <p:notesTextViewPr>
    <p:cViewPr>
      <p:scale>
        <a:sx n="3" d="2"/>
        <a:sy n="3" d="2"/>
      </p:scale>
      <p:origin x="0" y="0"/>
    </p:cViewPr>
  </p:notesTextViewPr>
  <p:sorterViewPr>
    <p:cViewPr>
      <p:scale>
        <a:sx n="100" d="100"/>
        <a:sy n="100" d="100"/>
      </p:scale>
      <p:origin x="0" y="-4286"/>
    </p:cViewPr>
  </p:sorterViewPr>
  <p:notesViewPr>
    <p:cSldViewPr>
      <p:cViewPr varScale="1">
        <p:scale>
          <a:sx n="54" d="100"/>
          <a:sy n="54" d="100"/>
        </p:scale>
        <p:origin x="1684" y="5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2" tIns="46587" rIns="93172" bIns="46587" rtlCol="0"/>
          <a:lstStyle>
            <a:lvl1pPr algn="r">
              <a:defRPr sz="1200"/>
            </a:lvl1pPr>
          </a:lstStyle>
          <a:p>
            <a:fld id="{938AE5D3-7EC3-498C-8A93-D1F55A96F4C1}" type="datetimeFigureOut">
              <a:rPr lang="en-US" smtClean="0"/>
              <a:pPr/>
              <a:t>12/3/2015</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2" tIns="46587" rIns="93172" bIns="46587" rtlCol="0" anchor="b"/>
          <a:lstStyle>
            <a:lvl1pPr algn="l">
              <a:defRPr sz="1200"/>
            </a:lvl1p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2" tIns="46587" rIns="93172" bIns="46587" rtlCol="0" anchor="b"/>
          <a:lstStyle>
            <a:lvl1pPr algn="r">
              <a:defRPr sz="1200"/>
            </a:lvl1pPr>
          </a:lstStyle>
          <a:p>
            <a:fld id="{B0820B25-C917-4208-BDDF-C72B78E7CCFD}" type="slidenum">
              <a:rPr lang="en-US" smtClean="0"/>
              <a:pPr/>
              <a:t>‹#›</a:t>
            </a:fld>
            <a:endParaRPr lang="en-US" dirty="0"/>
          </a:p>
        </p:txBody>
      </p:sp>
    </p:spTree>
    <p:extLst>
      <p:ext uri="{BB962C8B-B14F-4D97-AF65-F5344CB8AC3E}">
        <p14:creationId xmlns=""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2" tIns="46587" rIns="93172" bIns="46587" rtlCol="0"/>
          <a:lstStyle>
            <a:lvl1pPr algn="r">
              <a:defRPr sz="1200"/>
            </a:lvl1pPr>
          </a:lstStyle>
          <a:p>
            <a:fld id="{0063F597-CE17-476A-A5CB-91589ED997B7}" type="datetimeFigureOut">
              <a:rPr lang="en-US" smtClean="0"/>
              <a:pPr/>
              <a:t>12/3/2015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2" tIns="46587" rIns="93172" bIns="46587" rtlCol="0" anchor="b"/>
          <a:lstStyle>
            <a:lvl1pPr algn="l">
              <a:defRPr sz="1200"/>
            </a:lvl1p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2" tIns="46587" rIns="93172" bIns="46587" rtlCol="0" anchor="b"/>
          <a:lstStyle>
            <a:lvl1pPr algn="r">
              <a:defRPr sz="1200"/>
            </a:lvl1pPr>
          </a:lstStyle>
          <a:p>
            <a:fld id="{145724FF-A098-4B60-9000-6891DF0985A5}" type="slidenum">
              <a:rPr lang="en-US" smtClean="0"/>
              <a:pPr/>
              <a:t>‹#›</a:t>
            </a:fld>
            <a:endParaRPr lang="en-US" dirty="0"/>
          </a:p>
        </p:txBody>
      </p:sp>
    </p:spTree>
    <p:extLst>
      <p:ext uri="{BB962C8B-B14F-4D97-AF65-F5344CB8AC3E}">
        <p14:creationId xmlns=""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cc.gov/document/fcc-releases-e-rate-modernization-order"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fcc.gov/page/summary-second-e-rate-modernization-order" TargetMode="External"/><Relationship Id="rId4" Type="http://schemas.openxmlformats.org/officeDocument/2006/relationships/hyperlink" Target="https://www.fcc.gov/document/fcc-continues-e-rate-reboot-meet-nations-digital-learning-need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baseline="0" dirty="0" smtClean="0"/>
              <a:t>This presentation is designed to explain changes in E-rate funding.  It also encourages superintendents to implement a robust broadband and Wi-Fi infrastructure significantly paid for by E-rate funds to support digital learning and college and career readiness.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During this presentation, we are going to show you how to quickly determine much funding your district will be eligible for category 2 funding.  </a:t>
            </a:r>
          </a:p>
          <a:p>
            <a:endParaRPr lang="en-US" baseline="0" dirty="0" smtClean="0"/>
          </a:p>
          <a:p>
            <a:pPr marL="171450" indent="-171450">
              <a:buFont typeface="Wingdings" panose="05000000000000000000" pitchFamily="2" charset="2"/>
              <a:buChar char="Ø"/>
            </a:pPr>
            <a:r>
              <a:rPr lang="en-US" baseline="0" dirty="0" smtClean="0"/>
              <a:t>Presenter – ask the audience to:</a:t>
            </a:r>
          </a:p>
          <a:p>
            <a:pPr marL="628650" lvl="1" indent="-171450">
              <a:buFont typeface="Arial" panose="020B0604020202020204" pitchFamily="34" charset="0"/>
              <a:buChar char="•"/>
            </a:pPr>
            <a:r>
              <a:rPr lang="en-US" baseline="0" dirty="0" smtClean="0"/>
              <a:t>think about their experiences with E-rate in the past.   </a:t>
            </a:r>
          </a:p>
          <a:p>
            <a:pPr marL="628650" lvl="1" indent="-171450">
              <a:buFont typeface="Arial" panose="020B0604020202020204" pitchFamily="34" charset="0"/>
              <a:buChar char="•"/>
            </a:pPr>
            <a:r>
              <a:rPr lang="en-US" baseline="0" dirty="0" smtClean="0"/>
              <a:t>Write down two things:  1)  do you think your district can get any funding and 2) how much funding do you think you can get.</a:t>
            </a: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dirty="0"/>
          </a:p>
        </p:txBody>
      </p:sp>
    </p:spTree>
    <p:extLst>
      <p:ext uri="{BB962C8B-B14F-4D97-AF65-F5344CB8AC3E}">
        <p14:creationId xmlns="" xmlns:p14="http://schemas.microsoft.com/office/powerpoint/2010/main" val="212402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E28521"/>
                </a:solidFill>
              </a:rPr>
              <a:t>Almost all districts will receive 40% or more.</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E2852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E28521"/>
                </a:solidFill>
              </a:rPr>
              <a:t>For</a:t>
            </a:r>
            <a:r>
              <a:rPr lang="en-US" i="0" baseline="0" dirty="0" smtClean="0">
                <a:solidFill>
                  <a:srgbClr val="E28521"/>
                </a:solidFill>
              </a:rPr>
              <a:t> almost every district in the state, the E-rate application process will yield significant funding.</a:t>
            </a:r>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dirty="0"/>
          </a:p>
        </p:txBody>
      </p:sp>
    </p:spTree>
    <p:extLst>
      <p:ext uri="{BB962C8B-B14F-4D97-AF65-F5344CB8AC3E}">
        <p14:creationId xmlns="" xmlns:p14="http://schemas.microsoft.com/office/powerpoint/2010/main" val="84874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0">
              <a:lnSpc>
                <a:spcPct val="100000"/>
              </a:lnSpc>
              <a:spcBef>
                <a:spcPts val="600"/>
              </a:spcBef>
              <a:spcAft>
                <a:spcPts val="1200"/>
              </a:spcAft>
              <a:buClrTx/>
              <a:buSzTx/>
              <a:buFont typeface="Wingdings" panose="05000000000000000000" pitchFamily="2" charset="2"/>
              <a:buChar char="Ø"/>
              <a:tabLst/>
              <a:defRPr/>
            </a:pPr>
            <a:r>
              <a:rPr lang="en-US" baseline="0" dirty="0" smtClean="0"/>
              <a:t>Work with your school committee and town hall to identify matching funds that will enable you to take advantage of the dramatic changes in E-rate.</a:t>
            </a:r>
          </a:p>
          <a:p>
            <a:pPr marL="171450" marR="0" lvl="0" indent="-171450" algn="l" defTabSz="914400" rtl="0" eaLnBrk="1" fontAlgn="auto" latinLnBrk="0" hangingPunct="0">
              <a:lnSpc>
                <a:spcPct val="100000"/>
              </a:lnSpc>
              <a:spcBef>
                <a:spcPts val="600"/>
              </a:spcBef>
              <a:spcAft>
                <a:spcPts val="1200"/>
              </a:spcAft>
              <a:buClrTx/>
              <a:buSzTx/>
              <a:buFont typeface="Wingdings" panose="05000000000000000000" pitchFamily="2" charset="2"/>
              <a:buChar char="Ø"/>
              <a:tabLst/>
              <a:defRPr/>
            </a:pPr>
            <a:endParaRPr lang="en-US" dirty="0" smtClean="0"/>
          </a:p>
          <a:p>
            <a:pPr marL="171450" lvl="0" indent="-171450" hangingPunct="0">
              <a:spcBef>
                <a:spcPts val="600"/>
              </a:spcBef>
              <a:spcAft>
                <a:spcPts val="1200"/>
              </a:spcAft>
              <a:buFont typeface="Wingdings" panose="05000000000000000000" pitchFamily="2" charset="2"/>
              <a:buChar char="Ø"/>
            </a:pPr>
            <a:r>
              <a:rPr lang="en-US" sz="12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School/municipal budget discussions should begin no later than the fall in order to complete the process of filing an application for funding in March.</a:t>
            </a:r>
          </a:p>
          <a:p>
            <a:pPr marL="171450" lvl="0" indent="-171450" hangingPunct="0">
              <a:spcBef>
                <a:spcPts val="600"/>
              </a:spcBef>
              <a:spcAft>
                <a:spcPts val="1200"/>
              </a:spcAft>
              <a:buFont typeface="Wingdings" panose="05000000000000000000" pitchFamily="2" charset="2"/>
              <a:buChar char="Ø"/>
            </a:pPr>
            <a:endParaRPr lang="en-US" sz="1200" dirty="0" smtClean="0">
              <a:solidFill>
                <a:srgbClr val="010000"/>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0">
              <a:lnSpc>
                <a:spcPct val="100000"/>
              </a:lnSpc>
              <a:spcBef>
                <a:spcPts val="600"/>
              </a:spcBef>
              <a:spcAft>
                <a:spcPts val="1200"/>
              </a:spcAft>
              <a:buClrTx/>
              <a:buSzTx/>
              <a:buFont typeface="Wingdings" panose="05000000000000000000" pitchFamily="2" charset="2"/>
              <a:buChar char="Ø"/>
              <a:tabLst/>
              <a:defRPr/>
            </a:pPr>
            <a:r>
              <a:rPr lang="en-US" sz="12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Reimbursements for Wi-Fi and Broadband expenses should be reserved to pay for educational technology initiatives: devices, professional development, and assistive technology (for students with disabilities).</a:t>
            </a:r>
          </a:p>
          <a:p>
            <a:pPr marL="171450" lvl="0" indent="-171450" hangingPunct="0">
              <a:spcBef>
                <a:spcPts val="600"/>
              </a:spcBef>
              <a:spcAft>
                <a:spcPts val="1200"/>
              </a:spcAft>
              <a:buFont typeface="Wingdings" panose="05000000000000000000" pitchFamily="2" charset="2"/>
              <a:buChar char="Ø"/>
            </a:pPr>
            <a:endParaRPr lang="en-US" sz="1200" dirty="0" smtClean="0">
              <a:solidFill>
                <a:srgbClr val="010000"/>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endParaRPr lang="en-US" baseline="0" dirty="0" smtClean="0"/>
          </a:p>
          <a:p>
            <a:endParaRPr lang="en-US"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dirty="0"/>
          </a:p>
        </p:txBody>
      </p:sp>
    </p:spTree>
    <p:extLst>
      <p:ext uri="{BB962C8B-B14F-4D97-AF65-F5344CB8AC3E}">
        <p14:creationId xmlns="" xmlns:p14="http://schemas.microsoft.com/office/powerpoint/2010/main" val="130764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How fast does your internet connection have to be to provide good response to all users?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This tool provides a guide to determining your needed speed.  It recommends bandwidth based on the number of students in a building.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The recommendations come from the State Education Technology Directors Association (SETDA) and have been adopted by the Federal Communications Commission in E-rate 2.0.</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Walk through the calculator.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NOTE:  These tools will not run on mobile devices.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smtClean="0"/>
          </a:p>
          <a:p>
            <a:pPr marL="171450" indent="-171450">
              <a:buFont typeface="Wingdings" panose="05000000000000000000" pitchFamily="2" charset="2"/>
              <a:buChar char="Ø"/>
            </a:pP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dirty="0"/>
          </a:p>
        </p:txBody>
      </p:sp>
    </p:spTree>
    <p:extLst>
      <p:ext uri="{BB962C8B-B14F-4D97-AF65-F5344CB8AC3E}">
        <p14:creationId xmlns="" xmlns:p14="http://schemas.microsoft.com/office/powerpoint/2010/main" val="276490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dirty="0" smtClean="0"/>
              <a:t>Let’s look at the specifics of what E-rate funding can help you provide</a:t>
            </a:r>
            <a:r>
              <a:rPr lang="en-US" baseline="0" dirty="0" smtClean="0"/>
              <a:t> for your district.</a:t>
            </a:r>
          </a:p>
          <a:p>
            <a:pPr marL="171450" indent="-171450">
              <a:buFont typeface="Wingdings" panose="05000000000000000000" pitchFamily="2" charset="2"/>
              <a:buChar char="Ø"/>
            </a:pPr>
            <a:endParaRPr lang="en-US" dirty="0" smtClean="0"/>
          </a:p>
          <a:p>
            <a:pPr marL="171450" indent="-171450">
              <a:buFont typeface="Wingdings" panose="05000000000000000000" pitchFamily="2" charset="2"/>
              <a:buChar char="Ø"/>
            </a:pPr>
            <a:r>
              <a:rPr lang="en-US" baseline="0" dirty="0" smtClean="0"/>
              <a:t>High speed internet and Wi-Fi lay the foundation upon that so many instructional initiatives depend, and E-rate can help you pay for them.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Work with your school committee and town hall to identify matching funds that will enable you to take advantage of the dramatic changes in E-rate.</a:t>
            </a:r>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dirty="0"/>
          </a:p>
        </p:txBody>
      </p:sp>
    </p:spTree>
    <p:extLst>
      <p:ext uri="{BB962C8B-B14F-4D97-AF65-F5344CB8AC3E}">
        <p14:creationId xmlns="" xmlns:p14="http://schemas.microsoft.com/office/powerpoint/2010/main" val="116244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Wingdings" panose="05000000000000000000" pitchFamily="2" charset="2"/>
              <a:buChar char="Ø"/>
            </a:pPr>
            <a:r>
              <a:rPr lang="en-US" dirty="0" smtClean="0"/>
              <a:t>With E-Rate 2.0, the </a:t>
            </a:r>
            <a:r>
              <a:rPr lang="en-US" baseline="0" dirty="0" smtClean="0"/>
              <a:t>FCC set increasing bandwidth to schools and placing Wi-Fi in all schools as a major priority.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 The FCC is eliminating or phasing out E-rate funding for services that do not support their new priorities (e.g., phone, cell phone, web hosting, email, voicemail, etc.), thus freeing up funding for their priorities.  Many Massachusetts districts had relied on these funds and will now have to find ways to make up the shortfall.</a:t>
            </a:r>
          </a:p>
          <a:p>
            <a:pPr marL="171450" indent="-171450">
              <a:buFont typeface="Arial" panose="020B0604020202020204" pitchFamily="34" charset="0"/>
              <a:buChar char="•"/>
            </a:pPr>
            <a:endParaRPr lang="en-US" baseline="0" dirty="0" smtClean="0"/>
          </a:p>
          <a:p>
            <a:pPr marL="171450" lvl="0" indent="-171450" hangingPunct="0">
              <a:spcBef>
                <a:spcPts val="1000"/>
              </a:spcBef>
              <a:spcAft>
                <a:spcPts val="1000"/>
              </a:spcAft>
              <a:buFont typeface="Wingdings" panose="05000000000000000000" pitchFamily="2" charset="2"/>
              <a:buChar char="Ø"/>
            </a:pPr>
            <a:r>
              <a:rPr lang="en-US" sz="1200" dirty="0" smtClean="0"/>
              <a:t>Changes:</a:t>
            </a:r>
          </a:p>
          <a:p>
            <a:pPr marL="628650" lvl="1" indent="-171450" hangingPunct="0">
              <a:spcBef>
                <a:spcPts val="1000"/>
              </a:spcBef>
              <a:spcAft>
                <a:spcPts val="1000"/>
              </a:spcAft>
              <a:buFont typeface="Arial" panose="020B0604020202020204" pitchFamily="34" charset="0"/>
              <a:buChar char="•"/>
            </a:pPr>
            <a:r>
              <a:rPr lang="en-US" sz="1200" dirty="0" smtClean="0"/>
              <a:t>Phone / Centrex / VoIP and cell phone subsidy phased out 20% a year.</a:t>
            </a:r>
          </a:p>
          <a:p>
            <a:pPr marL="171450" lvl="0" indent="-171450" hangingPunct="0">
              <a:spcBef>
                <a:spcPts val="1000"/>
              </a:spcBef>
              <a:spcAft>
                <a:spcPts val="1000"/>
              </a:spcAft>
              <a:buFont typeface="Arial" panose="020B0604020202020204" pitchFamily="34" charset="0"/>
              <a:buChar char="•"/>
            </a:pPr>
            <a:endParaRPr lang="en-US" sz="1200" dirty="0" smtClean="0"/>
          </a:p>
          <a:p>
            <a:pPr marL="628650" lvl="1" indent="-171450" hangingPunct="0">
              <a:spcBef>
                <a:spcPts val="1000"/>
              </a:spcBef>
              <a:spcAft>
                <a:spcPts val="1000"/>
              </a:spcAft>
              <a:buFont typeface="Arial" panose="020B0604020202020204" pitchFamily="34" charset="0"/>
              <a:buChar char="•"/>
            </a:pPr>
            <a:r>
              <a:rPr lang="en-US" sz="1200" dirty="0" smtClean="0"/>
              <a:t>For 2016-2017, 40% discount districts will receive no voice discounts.</a:t>
            </a:r>
          </a:p>
          <a:p>
            <a:pPr marL="171450" lvl="0" indent="-171450" hangingPunct="0">
              <a:spcBef>
                <a:spcPts val="1000"/>
              </a:spcBef>
              <a:spcAft>
                <a:spcPts val="1000"/>
              </a:spcAft>
              <a:buFont typeface="Arial" panose="020B0604020202020204" pitchFamily="34" charset="0"/>
              <a:buChar char="•"/>
            </a:pPr>
            <a:endParaRPr lang="en-US" sz="1200" dirty="0" smtClean="0"/>
          </a:p>
          <a:p>
            <a:pPr marL="171450" lvl="0" indent="-171450" hangingPunct="0">
              <a:spcBef>
                <a:spcPts val="1000"/>
              </a:spcBef>
              <a:spcAft>
                <a:spcPts val="1000"/>
              </a:spcAft>
              <a:buFont typeface="Wingdings" panose="05000000000000000000" pitchFamily="2" charset="2"/>
              <a:buChar char="Ø"/>
            </a:pPr>
            <a:r>
              <a:rPr lang="en-US" sz="1200" dirty="0" smtClean="0"/>
              <a:t>Challenges:  </a:t>
            </a:r>
          </a:p>
          <a:p>
            <a:pPr marL="628650" lvl="1" indent="-171450" hangingPunct="0">
              <a:spcBef>
                <a:spcPts val="1000"/>
              </a:spcBef>
              <a:spcAft>
                <a:spcPts val="1000"/>
              </a:spcAft>
              <a:buFont typeface="Arial" panose="020B0604020202020204" pitchFamily="34" charset="0"/>
              <a:buChar char="•"/>
            </a:pPr>
            <a:r>
              <a:rPr lang="en-US" sz="1200" dirty="0" smtClean="0"/>
              <a:t>Many districts’ voice costs exceed data costs.</a:t>
            </a:r>
          </a:p>
          <a:p>
            <a:pPr marL="457200" lvl="1" indent="0" hangingPunct="0">
              <a:spcBef>
                <a:spcPts val="1000"/>
              </a:spcBef>
              <a:spcAft>
                <a:spcPts val="1000"/>
              </a:spcAft>
              <a:buFont typeface="Arial" panose="020B0604020202020204" pitchFamily="34" charset="0"/>
              <a:buNone/>
            </a:pPr>
            <a:endParaRPr lang="en-US" sz="1200" dirty="0" smtClean="0"/>
          </a:p>
          <a:p>
            <a:pPr marL="628650" lvl="1" indent="-171450" hangingPunct="0">
              <a:spcBef>
                <a:spcPts val="1000"/>
              </a:spcBef>
              <a:spcAft>
                <a:spcPts val="1000"/>
              </a:spcAft>
              <a:buFont typeface="Arial" panose="020B0604020202020204" pitchFamily="34" charset="0"/>
              <a:buChar char="•"/>
            </a:pPr>
            <a:r>
              <a:rPr lang="en-US" sz="1200" b="0" dirty="0" smtClean="0"/>
              <a:t>Potentially Large Budget Impact.</a:t>
            </a:r>
            <a:r>
              <a:rPr lang="en-US" b="0" baseline="0" dirty="0" smtClean="0"/>
              <a:t> </a:t>
            </a:r>
            <a:endParaRPr lang="en-US" b="0" i="1" dirty="0" smtClean="0">
              <a:solidFill>
                <a:srgbClr val="E28521"/>
              </a:solidFill>
            </a:endParaRPr>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dirty="0"/>
          </a:p>
        </p:txBody>
      </p:sp>
    </p:spTree>
    <p:extLst>
      <p:ext uri="{BB962C8B-B14F-4D97-AF65-F5344CB8AC3E}">
        <p14:creationId xmlns="" xmlns:p14="http://schemas.microsoft.com/office/powerpoint/2010/main" val="214517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baseline="0" dirty="0" smtClean="0"/>
              <a:t>There are ways to mitigate some of what E-rate no longer covers.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Note that E-rate does NOT fund VoIP</a:t>
            </a:r>
          </a:p>
          <a:p>
            <a:pPr marL="0" indent="0">
              <a:buFont typeface="Wingdings" panose="05000000000000000000" pitchFamily="2" charset="2"/>
              <a:buNone/>
            </a:pPr>
            <a:endParaRPr lang="en-US" baseline="0" dirty="0" smtClean="0"/>
          </a:p>
          <a:p>
            <a:pPr marL="171450" indent="-171450">
              <a:buFont typeface="Wingdings" panose="05000000000000000000" pitchFamily="2" charset="2"/>
              <a:buChar char="Ø"/>
            </a:pPr>
            <a:r>
              <a:rPr lang="en-US" baseline="0" dirty="0" smtClean="0"/>
              <a:t>Since none of these services are covered by E-rate, all the more reason to apply for E-Rate</a:t>
            </a:r>
          </a:p>
          <a:p>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dirty="0"/>
          </a:p>
        </p:txBody>
      </p:sp>
    </p:spTree>
    <p:extLst>
      <p:ext uri="{BB962C8B-B14F-4D97-AF65-F5344CB8AC3E}">
        <p14:creationId xmlns="" xmlns:p14="http://schemas.microsoft.com/office/powerpoint/2010/main" val="1682882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This graphic illustrates the timeline for major E-rate events.</a:t>
            </a:r>
          </a:p>
          <a:p>
            <a:pPr marL="171450" indent="-171450">
              <a:buFont typeface="Wingdings" panose="05000000000000000000" pitchFamily="2" charset="2"/>
              <a:buChar char="Ø"/>
            </a:pPr>
            <a:endParaRPr lang="en-US" dirty="0" smtClean="0"/>
          </a:p>
          <a:p>
            <a:pPr marL="171450" indent="-171450">
              <a:buFont typeface="Wingdings" panose="05000000000000000000" pitchFamily="2" charset="2"/>
              <a:buChar char="Ø"/>
            </a:pPr>
            <a:r>
              <a:rPr lang="en-US" dirty="0" smtClean="0"/>
              <a:t>Since one E-rate</a:t>
            </a:r>
            <a:r>
              <a:rPr lang="en-US" baseline="0" dirty="0" smtClean="0"/>
              <a:t> year takes almost 2 years to prepare and complete, districts are dealing with three applications during any one fiscal year. Make this a build</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I’m going to walk you through a typical scenario that the person filing for E-rate will have to do for this school year.</a:t>
            </a:r>
          </a:p>
          <a:p>
            <a:pPr marL="171450" indent="-171450">
              <a:buFont typeface="Wingdings" panose="05000000000000000000" pitchFamily="2" charset="2"/>
              <a:buChar char="Ø"/>
            </a:pPr>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dirty="0"/>
          </a:p>
        </p:txBody>
      </p:sp>
    </p:spTree>
    <p:extLst>
      <p:ext uri="{BB962C8B-B14F-4D97-AF65-F5344CB8AC3E}">
        <p14:creationId xmlns="" xmlns:p14="http://schemas.microsoft.com/office/powerpoint/2010/main" val="398036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hangingPunct="0">
              <a:spcBef>
                <a:spcPts val="1200"/>
              </a:spcBef>
              <a:spcAft>
                <a:spcPts val="1200"/>
              </a:spcAft>
            </a:pPr>
            <a:r>
              <a:rPr lang="en-US" baseline="0" dirty="0" smtClean="0"/>
              <a:t>E-rate preparation is analogous to tax preparation, time-consuming and extremely detail-oriented. </a:t>
            </a:r>
          </a:p>
          <a:p>
            <a:pPr lvl="0" hangingPunct="0">
              <a:spcBef>
                <a:spcPts val="1200"/>
              </a:spcBef>
              <a:spcAft>
                <a:spcPts val="1200"/>
              </a:spcAft>
            </a:pPr>
            <a:endParaRPr lang="en-US" baseline="0" dirty="0" smtClean="0"/>
          </a:p>
          <a:p>
            <a:pPr marL="0" marR="0" lvl="0" indent="0" algn="l" defTabSz="914400" rtl="0" eaLnBrk="1" fontAlgn="auto" latinLnBrk="0" hangingPunct="0">
              <a:lnSpc>
                <a:spcPct val="100000"/>
              </a:lnSpc>
              <a:spcBef>
                <a:spcPts val="1200"/>
              </a:spcBef>
              <a:spcAft>
                <a:spcPts val="1200"/>
              </a:spcAft>
              <a:buClrTx/>
              <a:buSzTx/>
              <a:buFontTx/>
              <a:buNone/>
              <a:tabLst/>
              <a:defRPr/>
            </a:pPr>
            <a:r>
              <a:rPr lang="en-US" baseline="0" dirty="0" smtClean="0"/>
              <a:t>Typical activities in preparing E-rate application and</a:t>
            </a:r>
            <a:endParaRPr lang="en-US" dirty="0" smtClean="0"/>
          </a:p>
          <a:p>
            <a:pPr lvl="1" hangingPunct="0">
              <a:spcBef>
                <a:spcPts val="1200"/>
              </a:spcBef>
              <a:spcAft>
                <a:spcPts val="1200"/>
              </a:spcAft>
            </a:pPr>
            <a:r>
              <a:rPr lang="en-US" dirty="0" smtClean="0"/>
              <a:t>E-rate funding strategy</a:t>
            </a:r>
          </a:p>
          <a:p>
            <a:pPr lvl="1" hangingPunct="0">
              <a:spcBef>
                <a:spcPts val="1200"/>
              </a:spcBef>
              <a:spcAft>
                <a:spcPts val="1200"/>
              </a:spcAft>
            </a:pPr>
            <a:r>
              <a:rPr lang="en-US" dirty="0" smtClean="0"/>
              <a:t>Wi-Fi &amp; broadband design</a:t>
            </a:r>
          </a:p>
          <a:p>
            <a:pPr lvl="1" hangingPunct="0">
              <a:spcBef>
                <a:spcPts val="1200"/>
              </a:spcBef>
              <a:spcAft>
                <a:spcPts val="1200"/>
              </a:spcAft>
            </a:pPr>
            <a:r>
              <a:rPr lang="en-US" dirty="0" smtClean="0"/>
              <a:t>Procurement</a:t>
            </a:r>
          </a:p>
          <a:p>
            <a:pPr lvl="1" hangingPunct="0">
              <a:spcBef>
                <a:spcPts val="1200"/>
              </a:spcBef>
              <a:spcAft>
                <a:spcPts val="1200"/>
              </a:spcAft>
            </a:pPr>
            <a:r>
              <a:rPr lang="en-US" dirty="0" smtClean="0"/>
              <a:t>RFP Specs &amp; evaluation</a:t>
            </a:r>
          </a:p>
          <a:p>
            <a:pPr lvl="1" hangingPunct="0">
              <a:spcBef>
                <a:spcPts val="1200"/>
              </a:spcBef>
              <a:spcAft>
                <a:spcPts val="1200"/>
              </a:spcAft>
            </a:pPr>
            <a:r>
              <a:rPr lang="en-US" dirty="0" smtClean="0"/>
              <a:t>Forms preparation</a:t>
            </a:r>
          </a:p>
          <a:p>
            <a:pPr lvl="1" hangingPunct="0">
              <a:spcBef>
                <a:spcPts val="1200"/>
              </a:spcBef>
              <a:spcAft>
                <a:spcPts val="1200"/>
              </a:spcAft>
            </a:pPr>
            <a:r>
              <a:rPr lang="en-US" dirty="0" smtClean="0"/>
              <a:t>Deadline compliance</a:t>
            </a:r>
          </a:p>
          <a:p>
            <a:pPr lvl="1" hangingPunct="0">
              <a:spcBef>
                <a:spcPts val="1200"/>
              </a:spcBef>
              <a:spcAft>
                <a:spcPts val="1200"/>
              </a:spcAft>
            </a:pPr>
            <a:r>
              <a:rPr lang="en-US" dirty="0" smtClean="0"/>
              <a:t>Funds tracking</a:t>
            </a:r>
          </a:p>
          <a:p>
            <a:pPr lvl="1" hangingPunct="0">
              <a:spcBef>
                <a:spcPts val="1200"/>
              </a:spcBef>
              <a:spcAft>
                <a:spcPts val="1200"/>
              </a:spcAft>
            </a:pPr>
            <a:r>
              <a:rPr lang="en-US" dirty="0" smtClean="0"/>
              <a:t>Work with SLD</a:t>
            </a:r>
          </a:p>
          <a:p>
            <a:pPr lvl="1" hangingPunct="0">
              <a:spcBef>
                <a:spcPts val="1200"/>
              </a:spcBef>
              <a:spcAft>
                <a:spcPts val="1200"/>
              </a:spcAft>
            </a:pPr>
            <a:r>
              <a:rPr lang="en-US" dirty="0" smtClean="0"/>
              <a:t>Preparing reimbursement claims or working with vendors to receive reimbursements on bills</a:t>
            </a:r>
          </a:p>
          <a:p>
            <a:pPr lvl="1" hangingPunct="0">
              <a:spcBef>
                <a:spcPts val="1200"/>
              </a:spcBef>
              <a:spcAft>
                <a:spcPts val="1200"/>
              </a:spcAft>
            </a:pPr>
            <a:r>
              <a:rPr lang="en-US" dirty="0" smtClean="0"/>
              <a:t>Appeal, if needed</a:t>
            </a:r>
          </a:p>
          <a:p>
            <a:pPr lvl="1" hangingPunct="0">
              <a:spcBef>
                <a:spcPts val="1200"/>
              </a:spcBef>
              <a:spcAft>
                <a:spcPts val="1200"/>
              </a:spcAft>
            </a:pPr>
            <a:r>
              <a:rPr lang="en-US" dirty="0" smtClean="0"/>
              <a:t>Audit support</a:t>
            </a:r>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dirty="0"/>
          </a:p>
        </p:txBody>
      </p:sp>
    </p:spTree>
    <p:extLst>
      <p:ext uri="{BB962C8B-B14F-4D97-AF65-F5344CB8AC3E}">
        <p14:creationId xmlns="" xmlns:p14="http://schemas.microsoft.com/office/powerpoint/2010/main" val="70546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smtClean="0"/>
          </a:p>
          <a:p>
            <a:pPr>
              <a:spcBef>
                <a:spcPts val="600"/>
              </a:spcBef>
              <a:spcAft>
                <a:spcPts val="600"/>
              </a:spcAft>
            </a:pPr>
            <a:endParaRPr lang="en-US"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dirty="0"/>
          </a:p>
        </p:txBody>
      </p:sp>
    </p:spTree>
    <p:extLst>
      <p:ext uri="{BB962C8B-B14F-4D97-AF65-F5344CB8AC3E}">
        <p14:creationId xmlns="" xmlns:p14="http://schemas.microsoft.com/office/powerpoint/2010/main" val="62815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We can</a:t>
            </a:r>
            <a:r>
              <a:rPr lang="en-US" baseline="0" dirty="0" smtClean="0"/>
              <a:t> all relate to driving to the Cape in the summer.  The destinations, the traffic…..Just getting there!    You think about the Cape as a destination with all its interesting sites.  (Beaches, hotels, restaurants, golf courses, water sports, sailing, fishing, museums, funky towns……)  In fact, many of you were there in July at M.A.S.S.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Let’s imagine the Cape as the cloud and all the destinations as content and resources in that cloud that education</a:t>
            </a:r>
            <a:r>
              <a:rPr lang="en-US" baseline="0" dirty="0" smtClean="0"/>
              <a:t> stakeholders need to reach. Here are just a few examples of resources that are or soon will be in the cloud, rather than residing on a server.</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Many of these “destinations” are bandwidth-hungry media like streaming video.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baseline="0" dirty="0" smtClean="0">
                <a:solidFill>
                  <a:srgbClr val="FF0000"/>
                </a:solidFill>
              </a:rPr>
              <a:t>Cloud-based resources save teachers and tech specialists enormous amounts of time because they are continually updated and require no maintenance.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 And many of these programs are now filling essential functions in the classroom.  In fact, technological advances are driving how instruction is delivered.   For example, the Horizon report cites adoption of an increased use of Hybrid/blended learning designs and Makerspaces within  one year or less and 3D Printing and Adaptive Learning Technologies 2 to 3 years away.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dirty="0"/>
          </a:p>
        </p:txBody>
      </p:sp>
    </p:spTree>
    <p:extLst>
      <p:ext uri="{BB962C8B-B14F-4D97-AF65-F5344CB8AC3E}">
        <p14:creationId xmlns="" xmlns:p14="http://schemas.microsoft.com/office/powerpoint/2010/main" val="292133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dirty="0" smtClean="0"/>
              <a:t>Some of the reasons driving</a:t>
            </a:r>
            <a:r>
              <a:rPr lang="en-US" baseline="0" dirty="0" smtClean="0"/>
              <a:t> purchasing decisions is that to</a:t>
            </a:r>
            <a:r>
              <a:rPr lang="en-US" dirty="0" smtClean="0"/>
              <a:t>day schools need more</a:t>
            </a:r>
            <a:r>
              <a:rPr lang="en-US" baseline="0" dirty="0" smtClean="0"/>
              <a:t> than just 4 desktops in the back of the classroom.  Each student needs a device participate in class, at least part of the day.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 Between devices purchased by districts and devices brought from home, many believe each student will have at least one device in the coming years, if not now.   According to the 2015 K-12 Horizon Report, time-to-adoption for BYOD is one year or less.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number of devices with high speed access to the internet from all devices in a school (classrooms, library media center, offices, cafeteria, nurse, gym, auditorium, etc.) is rapidly becoming a necessity in order to meet educational goals. </a:t>
            </a:r>
          </a:p>
          <a:p>
            <a:pPr marL="171450" indent="-171450">
              <a:buFont typeface="Wingdings" panose="05000000000000000000" pitchFamily="2" charset="2"/>
              <a:buChar char="Ø"/>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If the number of devices will be increasing, will your Internet and Wi-Fi networks be able to keep up?</a:t>
            </a:r>
          </a:p>
          <a:p>
            <a:pPr marL="171450" indent="-171450">
              <a:buFont typeface="Wingdings" panose="05000000000000000000" pitchFamily="2" charset="2"/>
              <a:buChar char="Ø"/>
            </a:pPr>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dirty="0"/>
          </a:p>
        </p:txBody>
      </p:sp>
    </p:spTree>
    <p:extLst>
      <p:ext uri="{BB962C8B-B14F-4D97-AF65-F5344CB8AC3E}">
        <p14:creationId xmlns="" xmlns:p14="http://schemas.microsoft.com/office/powerpoint/2010/main" val="383024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aseline="0" dirty="0" smtClean="0"/>
              <a:t>Or will your education stakeholders get stuck in traffic trying to reach their destinations</a:t>
            </a:r>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dirty="0"/>
          </a:p>
        </p:txBody>
      </p:sp>
    </p:spTree>
    <p:extLst>
      <p:ext uri="{BB962C8B-B14F-4D97-AF65-F5344CB8AC3E}">
        <p14:creationId xmlns="" xmlns:p14="http://schemas.microsoft.com/office/powerpoint/2010/main" val="135818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anose="05000000000000000000" pitchFamily="2" charset="2"/>
              <a:buChar char="Ø"/>
            </a:pPr>
            <a:r>
              <a:rPr lang="en-US" dirty="0" smtClean="0"/>
              <a:t>So when you add more devices and more content, you end up with a need for more bandwidth and more Wi-Fi.</a:t>
            </a:r>
            <a:r>
              <a:rPr lang="en-US" baseline="0" dirty="0" smtClean="0"/>
              <a:t>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Without high speed internet, the hardware is useless and essential resources that reside in the cloud can’t be accessed.</a:t>
            </a:r>
          </a:p>
          <a:p>
            <a:pPr marL="171450" indent="-171450">
              <a:buFont typeface="Wingdings" panose="05000000000000000000" pitchFamily="2" charset="2"/>
              <a:buChar char="Ø"/>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Slow internet speeds in the classroom can lead to a cycle of frustration, making it less likely for teachers to try to use technology as their efforts don’t work and students turn off because the technology they use outside of school may be faster and more up-to-date.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So what’s your district doing to get ready? Where will you get the money meet the bandwidth and Wi-Fi needs in the classrooms?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dirty="0"/>
          </a:p>
        </p:txBody>
      </p:sp>
    </p:spTree>
    <p:extLst>
      <p:ext uri="{BB962C8B-B14F-4D97-AF65-F5344CB8AC3E}">
        <p14:creationId xmlns="" xmlns:p14="http://schemas.microsoft.com/office/powerpoint/2010/main" val="422855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Speaking of funding, how about</a:t>
            </a:r>
            <a:r>
              <a:rPr lang="en-US" baseline="0" dirty="0" smtClean="0"/>
              <a:t> a b</a:t>
            </a:r>
            <a:r>
              <a:rPr lang="en-US" dirty="0" smtClean="0"/>
              <a:t>ake</a:t>
            </a:r>
            <a:r>
              <a:rPr lang="en-US" baseline="0" dirty="0" smtClean="0"/>
              <a:t> sale?   Maybe not!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Or maybe there’s another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dirty="0"/>
          </a:p>
        </p:txBody>
      </p:sp>
    </p:spTree>
    <p:extLst>
      <p:ext uri="{BB962C8B-B14F-4D97-AF65-F5344CB8AC3E}">
        <p14:creationId xmlns="" xmlns:p14="http://schemas.microsoft.com/office/powerpoint/2010/main" val="320343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Introducing E-rate 2.0.  In 2014,</a:t>
            </a:r>
            <a:r>
              <a:rPr lang="en-US" baseline="0" dirty="0" smtClean="0"/>
              <a:t> based on strong advocacy  from Senators Markey and Rockefeller (both were instrumental in creating the program in 1996) and organizations such as SETDA, CoSN, ISTE, ALA, the FCC issued its first two modernization orders since the legislation was passed in 1996. </a:t>
            </a:r>
            <a:r>
              <a:rPr lang="en-US" sz="1200" i="1" dirty="0" smtClean="0">
                <a:solidFill>
                  <a:srgbClr val="E28521"/>
                </a:solidFill>
              </a:rPr>
              <a:t>“FCC issued the first E-rate Modernization Order on July 11, 2014 &amp; the Second E-rate Modernization Order on December 11, 2014 .”</a:t>
            </a:r>
          </a:p>
          <a:p>
            <a:pPr marL="171450" indent="-171450">
              <a:buFont typeface="Wingdings" panose="05000000000000000000" pitchFamily="2" charset="2"/>
              <a:buChar char="Ø"/>
            </a:pPr>
            <a:endParaRPr lang="en-US" dirty="0" smtClean="0"/>
          </a:p>
          <a:p>
            <a:pPr marL="171450" indent="-171450">
              <a:buFont typeface="Wingdings" panose="05000000000000000000" pitchFamily="2" charset="2"/>
              <a:buChar char="Ø"/>
            </a:pPr>
            <a:r>
              <a:rPr lang="en-US" dirty="0" smtClean="0"/>
              <a:t>E-Rate is a federal program administered by Federal Communications Commission to provide funding for Internet and some internal infrastructure services for all eligible schools and public libraries. E-Rate is </a:t>
            </a:r>
            <a:r>
              <a:rPr lang="en-US" b="0" dirty="0" smtClean="0"/>
              <a:t>NOT</a:t>
            </a:r>
            <a:r>
              <a:rPr lang="en-US" dirty="0" smtClean="0"/>
              <a:t> an entitlement program.  You receive discounts on actual expenditures  based on a funding</a:t>
            </a:r>
            <a:r>
              <a:rPr lang="en-US" baseline="0" dirty="0" smtClean="0"/>
              <a:t> formula that includes </a:t>
            </a:r>
            <a:r>
              <a:rPr lang="en-US" dirty="0" smtClean="0"/>
              <a:t>Free</a:t>
            </a:r>
            <a:r>
              <a:rPr lang="en-US" baseline="0" dirty="0" smtClean="0"/>
              <a:t> and Reduced Lunch discounts and urban or rural status</a:t>
            </a:r>
            <a:r>
              <a:rPr lang="en-US" dirty="0" smtClean="0"/>
              <a:t>-- but only if you apply.</a:t>
            </a:r>
          </a:p>
          <a:p>
            <a:pPr marL="171450" indent="-171450">
              <a:buFont typeface="Wingdings" panose="05000000000000000000" pitchFamily="2" charset="2"/>
              <a:buChar char="Ø"/>
            </a:pPr>
            <a:endParaRPr lang="en-US" dirty="0" smtClean="0"/>
          </a:p>
          <a:p>
            <a:pPr marL="171450" indent="-171450">
              <a:buFont typeface="Wingdings" panose="05000000000000000000" pitchFamily="2" charset="2"/>
              <a:buChar char="Ø"/>
            </a:pPr>
            <a:r>
              <a:rPr lang="en-US" baseline="0" dirty="0" smtClean="0"/>
              <a:t>In the past, only the poorest schools received funding for internal infrastructure such as Wi-Fi; for the last 2 years, no schools in MA received funding. The FCC is now committed to make sure all schools can have broadband and Wi-Fi.</a:t>
            </a:r>
          </a:p>
          <a:p>
            <a:pPr marL="171450" indent="-171450">
              <a:buFont typeface="Wingdings" panose="05000000000000000000" pitchFamily="2" charset="2"/>
              <a:buChar char="Ø"/>
            </a:pPr>
            <a:endParaRPr lang="en-US" dirty="0" smtClean="0"/>
          </a:p>
          <a:p>
            <a:pPr marL="171450" indent="-171450">
              <a:buFont typeface="Wingdings" panose="05000000000000000000" pitchFamily="2" charset="2"/>
              <a:buChar char="Ø"/>
            </a:pPr>
            <a:r>
              <a:rPr lang="en-US" dirty="0" smtClean="0"/>
              <a:t>E-Rate 2.0 provides </a:t>
            </a:r>
            <a:r>
              <a:rPr lang="en-US" b="0" baseline="0" dirty="0" smtClean="0"/>
              <a:t>massive </a:t>
            </a:r>
            <a:r>
              <a:rPr lang="en-US" baseline="0" dirty="0" smtClean="0"/>
              <a:t>funding to </a:t>
            </a:r>
            <a:r>
              <a:rPr lang="en-US" dirty="0" smtClean="0"/>
              <a:t>give all schools a budget of $150 per student over a 5 year period</a:t>
            </a:r>
            <a:r>
              <a:rPr lang="en-US" baseline="0" dirty="0" smtClean="0"/>
              <a:t> (there are now 4 years remaining)</a:t>
            </a:r>
            <a:r>
              <a:rPr lang="en-US" dirty="0" smtClean="0"/>
              <a:t>, to improve Internet</a:t>
            </a:r>
            <a:r>
              <a:rPr lang="en-US" baseline="0" dirty="0" smtClean="0"/>
              <a:t> access and  Wi-Fi.</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NOTE:  If you already have Wi-Fi, this funding is available at any time during the five years to upgrade or to add more stations, for example beyond the library and cafeteria to every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 typeface="Wingdings" panose="05000000000000000000" pitchFamily="2" charset="2"/>
              <a:buChar char="Ø"/>
            </a:pPr>
            <a:r>
              <a:rPr lang="en-US" sz="1200" b="0" i="0" kern="1200" dirty="0" smtClean="0">
                <a:solidFill>
                  <a:schemeClr val="tx1"/>
                </a:solidFill>
                <a:effectLst/>
                <a:latin typeface="+mn-lt"/>
                <a:ea typeface="+mn-ea"/>
                <a:cs typeface="+mn-cs"/>
              </a:rPr>
              <a:t>The Federal Communications Commission (FCC) adopted the </a:t>
            </a:r>
            <a:r>
              <a:rPr lang="en-US" sz="1200" b="0" i="1" kern="1200" dirty="0" smtClean="0">
                <a:solidFill>
                  <a:schemeClr val="tx1"/>
                </a:solidFill>
                <a:effectLst/>
                <a:latin typeface="+mn-lt"/>
                <a:ea typeface="+mn-ea"/>
                <a:cs typeface="+mn-cs"/>
              </a:rPr>
              <a:t>E-rate Modernization Order </a:t>
            </a:r>
            <a:r>
              <a:rPr lang="en-US" sz="1200" b="0" i="0" kern="1200" dirty="0" smtClean="0">
                <a:solidFill>
                  <a:schemeClr val="tx1"/>
                </a:solidFill>
                <a:effectLst/>
                <a:latin typeface="+mn-lt"/>
                <a:ea typeface="+mn-ea"/>
                <a:cs typeface="+mn-cs"/>
              </a:rPr>
              <a:t>on July 11, 2014 (</a:t>
            </a:r>
            <a:r>
              <a:rPr lang="en-US" sz="1200" b="0" i="0" u="none" strike="noStrike" kern="1200" dirty="0" smtClean="0">
                <a:solidFill>
                  <a:schemeClr val="tx1"/>
                </a:solidFill>
                <a:effectLst/>
                <a:latin typeface="+mn-lt"/>
                <a:ea typeface="+mn-ea"/>
                <a:cs typeface="+mn-cs"/>
                <a:hlinkClick r:id="rId3" tooltip="https://www.fcc.gov/document/fcc-releases-e-rate-modernization-order"/>
              </a:rPr>
              <a:t>https://www.fcc.gov/document/fcc-releases-e-rate-modernization-order</a:t>
            </a:r>
            <a:r>
              <a:rPr lang="en-US" sz="1200" b="0" i="0" kern="1200" dirty="0" smtClean="0">
                <a:solidFill>
                  <a:schemeClr val="tx1"/>
                </a:solidFill>
                <a:effectLst/>
                <a:latin typeface="+mn-lt"/>
                <a:ea typeface="+mn-ea"/>
                <a:cs typeface="+mn-cs"/>
              </a:rPr>
              <a:t>) and the Second E-rate Modernization Order on December 11, 2014 (</a:t>
            </a:r>
            <a:r>
              <a:rPr lang="en-US" sz="1200" b="0" i="0" u="none" strike="noStrike" kern="1200" dirty="0" smtClean="0">
                <a:solidFill>
                  <a:schemeClr val="tx1"/>
                </a:solidFill>
                <a:effectLst/>
                <a:latin typeface="+mn-lt"/>
                <a:ea typeface="+mn-ea"/>
                <a:cs typeface="+mn-cs"/>
                <a:hlinkClick r:id="rId4" tooltip="https://www.fcc.gov/document/fcc-continues-e-rate-reboot-meet-nations-digital-learning-needs"/>
              </a:rPr>
              <a:t>https://www.fcc.gov/document/fcc-continues-e-rate-reboot-meet-nations-digital-learning-needs</a:t>
            </a:r>
            <a:r>
              <a:rPr lang="en-US" sz="1200" b="0" i="0" kern="1200" dirty="0" smtClean="0">
                <a:solidFill>
                  <a:schemeClr val="tx1"/>
                </a:solidFill>
                <a:effectLst/>
                <a:latin typeface="+mn-lt"/>
                <a:ea typeface="+mn-ea"/>
                <a:cs typeface="+mn-cs"/>
              </a:rPr>
              <a:t>). This is a summary of the Order adopted in July, which has been updated to account for changes made in the Second Order. </a:t>
            </a:r>
          </a:p>
          <a:p>
            <a:pPr marL="171450" indent="-171450">
              <a:buFont typeface="Wingdings" panose="05000000000000000000" pitchFamily="2" charset="2"/>
              <a:buChar char="Ø"/>
            </a:pPr>
            <a:endParaRPr lang="en-US"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smtClean="0">
                <a:solidFill>
                  <a:schemeClr val="tx1"/>
                </a:solidFill>
                <a:effectLst/>
                <a:latin typeface="+mn-lt"/>
                <a:ea typeface="+mn-ea"/>
                <a:cs typeface="+mn-cs"/>
              </a:rPr>
              <a:t>For a summary of the Second E-rate Modernization Order, please go to </a:t>
            </a:r>
            <a:r>
              <a:rPr lang="en-US" sz="1200" b="0" i="0" u="none" strike="noStrike" kern="1200" dirty="0" smtClean="0">
                <a:solidFill>
                  <a:schemeClr val="tx1"/>
                </a:solidFill>
                <a:effectLst/>
                <a:latin typeface="+mn-lt"/>
                <a:ea typeface="+mn-ea"/>
                <a:cs typeface="+mn-cs"/>
                <a:hlinkClick r:id="rId5" tooltip="https://www.fcc.gov/page/summary-second-e-rate-modernization-order"/>
              </a:rPr>
              <a:t>https://www.fcc.gov/page/summary-second-e-rate-modernization-order</a:t>
            </a:r>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extLst>
      <p:ext uri="{BB962C8B-B14F-4D97-AF65-F5344CB8AC3E}">
        <p14:creationId xmlns="" xmlns:p14="http://schemas.microsoft.com/office/powerpoint/2010/main" val="250245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Wingdings" panose="05000000000000000000" pitchFamily="2" charset="2"/>
              <a:buChar char="Ø"/>
            </a:pPr>
            <a:r>
              <a:rPr lang="en-US" baseline="0" dirty="0" smtClean="0"/>
              <a:t>Formula:  $150 per student over 5 years (4 remaining)  As example, in a school with 500 students at $150 each, a total budget would be $75,000. With the district’s 40% discount, they would receive $30,000 towards WiFi.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sz="1200" kern="1200" dirty="0" smtClean="0">
                <a:solidFill>
                  <a:schemeClr val="tx1"/>
                </a:solidFill>
                <a:effectLst/>
                <a:latin typeface="+mn-lt"/>
                <a:ea typeface="+mn-ea"/>
                <a:cs typeface="+mn-cs"/>
              </a:rPr>
              <a:t>We are going to highlight a few examples of the 110 out of 404 districts in Massachusetts that have already applied for Category 2 funding.  </a:t>
            </a:r>
          </a:p>
          <a:p>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 </a:t>
            </a:r>
            <a:r>
              <a:rPr lang="en-US" sz="1200" kern="1200" dirty="0" smtClean="0">
                <a:solidFill>
                  <a:schemeClr val="tx1"/>
                </a:solidFill>
                <a:effectLst/>
                <a:latin typeface="+mn-lt"/>
                <a:ea typeface="+mn-ea"/>
                <a:cs typeface="+mn-cs"/>
              </a:rPr>
              <a:t>The first district is Blackstone-Millville Regional School District, a rural district of 1,775 students with a 50% discount. The district has 3 elementary schools, one Middle School and one High School.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Superintendent Allen Himmelberger has  made technology one of his highest priorities.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Last December, he hired a new network administrator who was very knowledgeable about the E-rate program, especially the new rules for Category 2 funding.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person immediately assessed the district’s need for increased WiFi to each classroom and increased bandwidth to the district.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just 2.5 months, he started a new job and performed all of the time consuming activities of preparing an E-rate application and applied for ALL of the district’s funding in year 1 to upgrade WiFi throughout all the schools and increase bandwidth to 400 Mbps, well above the minimum recommended Internet speed for a district of its size!</a:t>
            </a:r>
          </a:p>
          <a:p>
            <a:r>
              <a:rPr lang="en-US" sz="1200" kern="1200" dirty="0" smtClean="0">
                <a:solidFill>
                  <a:schemeClr val="tx1"/>
                </a:solidFill>
                <a:effectLst/>
                <a:latin typeface="+mn-lt"/>
                <a:ea typeface="+mn-ea"/>
                <a:cs typeface="+mn-cs"/>
              </a:rPr>
              <a:t> </a:t>
            </a:r>
            <a:endParaRPr lang="en-US" baseline="0" dirty="0" smtClean="0"/>
          </a:p>
          <a:p>
            <a:pPr marL="171450" indent="-171450">
              <a:buFont typeface="Wingdings" panose="05000000000000000000" pitchFamily="2" charset="2"/>
              <a:buChar char="Ø"/>
            </a:pPr>
            <a:r>
              <a:rPr lang="en-US" baseline="0" dirty="0" smtClean="0"/>
              <a:t>Urban placeholder</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40% district example – perhaps a district represented by someone at the meeting </a:t>
            </a:r>
          </a:p>
          <a:p>
            <a:pPr marL="0" indent="0">
              <a:buFont typeface="Wingdings" panose="05000000000000000000" pitchFamily="2" charset="2"/>
              <a:buNone/>
            </a:pPr>
            <a:endParaRPr lang="en-US" baseline="0" dirty="0" smtClean="0"/>
          </a:p>
          <a:p>
            <a:pPr marL="171450" indent="-171450">
              <a:buFont typeface="Wingdings" panose="05000000000000000000" pitchFamily="2" charset="2"/>
              <a:buChar char="Ø"/>
            </a:pPr>
            <a:r>
              <a:rPr lang="en-US" baseline="0" dirty="0" smtClean="0"/>
              <a:t>So is it worth it for your district to apply? Only one school district in Massachusetts is at the 20% level. All the other districts are eligible to receive at least 40% in funding for Category 2, with many above that number. </a:t>
            </a:r>
          </a:p>
          <a:p>
            <a:pPr marL="171450" indent="-171450">
              <a:buFont typeface="Wingdings" panose="05000000000000000000" pitchFamily="2" charset="2"/>
              <a:buChar char="Ø"/>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 At the end of this slide ask the audience if they are ready to see how to quickly determine much funding your district will be eligible for category 2 funding.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dirty="0"/>
          </a:p>
        </p:txBody>
      </p:sp>
    </p:spTree>
    <p:extLst>
      <p:ext uri="{BB962C8B-B14F-4D97-AF65-F5344CB8AC3E}">
        <p14:creationId xmlns="" xmlns:p14="http://schemas.microsoft.com/office/powerpoint/2010/main" val="361094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Walk through the calculator.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E-rate can provide significant funding, but a lot of this federal money is left on the table because the application process can be complicated. To help you decide to pursue funding, you can will soon be able to use calculator.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You can select your district and can automatically determine your Category 2 budget.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I urge you all to work with your school committee and municipal officials to identify funds that will enable you to take advantage of the dramatic changes in E-rate.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School/municipal budget discussions should begin no later than the fall in order to complete the process of filing an application for funding in March.</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Reimbursements for WiFi and Broadband expenses should be reserved to pay for educational technology initiatives: devices, professional development, and assistive technology (for students with disabilities).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Ensuring that reimbursed funds for WiFi and Broadband go to schools may require discussions with municipal officials.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NOTE:  These tools will not run on mobile devices.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smtClean="0"/>
          </a:p>
          <a:p>
            <a:pPr marL="171450" indent="-171450">
              <a:buFont typeface="Wingdings" panose="05000000000000000000" pitchFamily="2" charset="2"/>
              <a:buChar char="Ø"/>
            </a:pP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dirty="0"/>
          </a:p>
        </p:txBody>
      </p:sp>
    </p:spTree>
    <p:extLst>
      <p:ext uri="{BB962C8B-B14F-4D97-AF65-F5344CB8AC3E}">
        <p14:creationId xmlns="" xmlns:p14="http://schemas.microsoft.com/office/powerpoint/2010/main" val="250061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defRPr sz="2800" b="1">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defRPr>
            </a:lvl1pPr>
          </a:lstStyle>
          <a:p>
            <a:fld id="{87490DF0-123D-4244-96F9-26CDCAD73F4D}" type="slidenum">
              <a:rPr lang="en-US" smtClean="0"/>
              <a:pPr/>
              <a:t>‹#›</a:t>
            </a:fld>
            <a:endParaRPr lang="en-US" dirty="0"/>
          </a:p>
        </p:txBody>
      </p:sp>
    </p:spTree>
    <p:extLst>
      <p:ext uri="{BB962C8B-B14F-4D97-AF65-F5344CB8AC3E}">
        <p14:creationId xmlns="" xmlns:p14="http://schemas.microsoft.com/office/powerpoint/2010/main" val="1239691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7" name="Picture 6" descr="orange-background-star.png"/>
          <p:cNvPicPr>
            <a:picLocks noChangeAspect="1"/>
          </p:cNvPicPr>
          <p:nvPr userDrawn="1"/>
        </p:nvPicPr>
        <p:blipFill rotWithShape="1">
          <a:blip r:embed="rId2" cstate="print">
            <a:alphaModFix/>
            <a:extLst>
              <a:ext uri="{28A0092B-C50C-407E-A947-70E740481C1C}">
                <a14:useLocalDpi xmlns="" xmlns:a14="http://schemas.microsoft.com/office/drawing/2010/main" val="0"/>
              </a:ext>
            </a:extLst>
          </a:blip>
          <a:srcRect l="2216" t="2126" b="10069"/>
          <a:stretch/>
        </p:blipFill>
        <p:spPr>
          <a:xfrm>
            <a:off x="0" y="0"/>
            <a:ext cx="9164918" cy="6172200"/>
          </a:xfrm>
          <a:prstGeom prst="rect">
            <a:avLst/>
          </a:prstGeom>
        </p:spPr>
      </p:pic>
      <p:pic>
        <p:nvPicPr>
          <p:cNvPr id="6" name="Picture 5" descr="star_ese.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5"/>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
        <p:nvSpPr>
          <p:cNvPr id="11" name="Text Placeholder 10"/>
          <p:cNvSpPr>
            <a:spLocks noGrp="1"/>
          </p:cNvSpPr>
          <p:nvPr>
            <p:ph type="body" sz="quarter" idx="14"/>
          </p:nvPr>
        </p:nvSpPr>
        <p:spPr>
          <a:xfrm>
            <a:off x="1219200" y="1295400"/>
            <a:ext cx="7010400" cy="2895600"/>
          </a:xfrm>
          <a:prstGeom prst="rect">
            <a:avLst/>
          </a:prstGeom>
        </p:spPr>
        <p:txBody>
          <a:bodyPr vert="horz"/>
          <a:lstStyle>
            <a:lvl1pPr marL="0" indent="0" algn="ctr">
              <a:buNone/>
              <a:defRPr sz="2800" b="0" i="1">
                <a:latin typeface="Verdana"/>
                <a:cs typeface="Verdana"/>
              </a:defRPr>
            </a:lvl1pPr>
          </a:lstStyle>
          <a:p>
            <a:pPr lvl="0"/>
            <a:r>
              <a:rPr lang="en-US" dirty="0" smtClean="0"/>
              <a:t>Click to edit Master text styles</a:t>
            </a:r>
          </a:p>
        </p:txBody>
      </p:sp>
    </p:spTree>
    <p:extLst>
      <p:ext uri="{BB962C8B-B14F-4D97-AF65-F5344CB8AC3E}">
        <p14:creationId xmlns="" xmlns:p14="http://schemas.microsoft.com/office/powerpoint/2010/main" val="675884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0" y="304800"/>
            <a:ext cx="4876800" cy="1143000"/>
          </a:xfrm>
          <a:prstGeom prst="rect">
            <a:avLst/>
          </a:prstGeom>
        </p:spPr>
        <p:txBody>
          <a:bodyPr/>
          <a:lstStyle>
            <a:lvl1pPr algn="r">
              <a:defRPr sz="2800" b="1">
                <a:latin typeface="Verdana"/>
                <a:cs typeface="Verdana"/>
              </a:defRPr>
            </a:lvl1pPr>
          </a:lstStyle>
          <a:p>
            <a:r>
              <a:rPr lang="en-US" dirty="0" smtClean="0"/>
              <a:t>Click to edit Master title style</a:t>
            </a:r>
            <a:endParaRPr lang="en-US" dirty="0"/>
          </a:p>
        </p:txBody>
      </p:sp>
      <p:pic>
        <p:nvPicPr>
          <p:cNvPr id="8" name="Picture 7" descr="orange-background-star.png"/>
          <p:cNvPicPr>
            <a:picLocks noChangeAspect="1"/>
          </p:cNvPicPr>
          <p:nvPr userDrawn="1"/>
        </p:nvPicPr>
        <p:blipFill rotWithShape="1">
          <a:blip r:embed="rId2" cstate="print">
            <a:alphaModFix/>
            <a:extLst>
              <a:ext uri="{28A0092B-C50C-407E-A947-70E740481C1C}">
                <a14:useLocalDpi xmlns="" xmlns:a14="http://schemas.microsoft.com/office/drawing/2010/main" val="0"/>
              </a:ext>
            </a:extLst>
          </a:blip>
          <a:srcRect l="15017" r="54168" b="12428"/>
          <a:stretch/>
        </p:blipFill>
        <p:spPr>
          <a:xfrm>
            <a:off x="-19424" y="0"/>
            <a:ext cx="2888130" cy="6172200"/>
          </a:xfrm>
          <a:prstGeom prst="rect">
            <a:avLst/>
          </a:prstGeom>
        </p:spPr>
      </p:pic>
      <p:pic>
        <p:nvPicPr>
          <p:cNvPr id="3" name="Picture 2" descr="star_ese.png"/>
          <p:cNvPicPr>
            <a:picLocks noChangeAspect="1"/>
          </p:cNvPicPr>
          <p:nvPr userDrawn="1"/>
        </p:nvPicPr>
        <p:blipFill rotWithShape="1">
          <a:blip r:embed="rId3" cstate="print">
            <a:alphaModFix amt="23000"/>
            <a:extLst>
              <a:ext uri="{28A0092B-C50C-407E-A947-70E740481C1C}">
                <a14:useLocalDpi xmlns="" xmlns:a14="http://schemas.microsoft.com/office/drawing/2010/main" val="0"/>
              </a:ext>
            </a:extLst>
          </a:blip>
          <a:srcRect l="50000" b="10809"/>
          <a:stretch/>
        </p:blipFill>
        <p:spPr>
          <a:xfrm>
            <a:off x="0" y="3505200"/>
            <a:ext cx="1485900" cy="2650565"/>
          </a:xfrm>
          <a:prstGeom prst="rect">
            <a:avLst/>
          </a:prstGeom>
        </p:spPr>
      </p:pic>
      <p:sp>
        <p:nvSpPr>
          <p:cNvPr id="10" name="Content Placeholder 2"/>
          <p:cNvSpPr>
            <a:spLocks noGrp="1"/>
          </p:cNvSpPr>
          <p:nvPr>
            <p:ph idx="1"/>
          </p:nvPr>
        </p:nvSpPr>
        <p:spPr>
          <a:xfrm>
            <a:off x="3200400" y="1600200"/>
            <a:ext cx="5486400" cy="4343399"/>
          </a:xfrm>
          <a:prstGeom prst="rect">
            <a:avLst/>
          </a:prstGeom>
        </p:spPr>
        <p:txBody>
          <a:bodyPr/>
          <a:lstStyle>
            <a:lvl1pPr marL="342900" indent="-342900">
              <a:buFont typeface="Wingdings" panose="05000000000000000000" pitchFamily="2" charset="2"/>
              <a:buChar char="Ø"/>
              <a:defRPr sz="2400">
                <a:latin typeface="Verdana" panose="020B0604030504040204" pitchFamily="34" charset="0"/>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p:txBody>
      </p:sp>
      <p:pic>
        <p:nvPicPr>
          <p:cNvPr id="9" name="Picture 8" descr="Star with page number in it"/>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Tree>
    <p:extLst>
      <p:ext uri="{BB962C8B-B14F-4D97-AF65-F5344CB8AC3E}">
        <p14:creationId xmlns="" xmlns:p14="http://schemas.microsoft.com/office/powerpoint/2010/main" val="40008295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0167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star_ese.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6" name="Slide Number Placeholder 5" descr="Star with page number in it"/>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Tree>
    <p:extLst>
      <p:ext uri="{BB962C8B-B14F-4D97-AF65-F5344CB8AC3E}">
        <p14:creationId xmlns="" xmlns:p14="http://schemas.microsoft.com/office/powerpoint/2010/main" val="109944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star_ese.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chor="ctr"/>
          <a:lstStyle>
            <a:lvl1pPr algn="r">
              <a:defRPr sz="2800" b="1">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Wingdings" charset="2"/>
              <a:buChar char="Ø"/>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descr="Star with page number in it"/>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Tree>
    <p:extLst>
      <p:ext uri="{BB962C8B-B14F-4D97-AF65-F5344CB8AC3E}">
        <p14:creationId xmlns="" xmlns:p14="http://schemas.microsoft.com/office/powerpoint/2010/main" val="2974222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star_ese.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5" descr="Star with page number in it"/>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Tree>
    <p:extLst>
      <p:ext uri="{BB962C8B-B14F-4D97-AF65-F5344CB8AC3E}">
        <p14:creationId xmlns="" xmlns:p14="http://schemas.microsoft.com/office/powerpoint/2010/main" val="29679805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lstStyle/>
          <a:p>
            <a:r>
              <a:rPr lang="en-US" dirty="0" smtClean="0"/>
              <a:t>Click to edit Master title style</a:t>
            </a:r>
            <a:endParaRPr lang="en-US" dirty="0"/>
          </a:p>
        </p:txBody>
      </p:sp>
      <p:pic>
        <p:nvPicPr>
          <p:cNvPr id="5" name="Picture 4" descr="Star with page number in it"/>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4" name="Slide Number Placeholder 5"/>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
        <p:nvSpPr>
          <p:cNvPr id="6" name="Content Placeholder 2"/>
          <p:cNvSpPr>
            <a:spLocks noGrp="1"/>
          </p:cNvSpPr>
          <p:nvPr>
            <p:ph idx="1"/>
          </p:nvPr>
        </p:nvSpPr>
        <p:spPr>
          <a:xfrm>
            <a:off x="457200" y="1600201"/>
            <a:ext cx="8229600" cy="4038600"/>
          </a:xfrm>
          <a:prstGeom prst="rect">
            <a:avLst/>
          </a:prstGeom>
        </p:spPr>
        <p:txBody>
          <a:bodyPr/>
          <a:lstStyle>
            <a:lvl1pPr marL="342900" indent="-342900">
              <a:buFont typeface="Wingdings" charset="2"/>
              <a:buChar char="Ø"/>
              <a:defRPr sz="2400">
                <a:latin typeface="Verdana"/>
                <a:cs typeface="Verdana"/>
              </a:defRPr>
            </a:lvl1pPr>
            <a:lvl2pPr marL="742950" indent="-285750">
              <a:buFont typeface="Arial" panose="020B0604020202020204" pitchFamily="34" charset="0"/>
              <a:buChar char="•"/>
              <a:defRPr sz="20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stStyle>
          <a:p>
            <a:pPr lvl="0"/>
            <a:r>
              <a:rPr lang="en-US" dirty="0" smtClean="0"/>
              <a:t>Click to edit Master text styles</a:t>
            </a:r>
          </a:p>
          <a:p>
            <a:pPr lvl="1"/>
            <a:r>
              <a:rPr lang="en-US" dirty="0" smtClean="0"/>
              <a:t>Second level</a:t>
            </a:r>
          </a:p>
          <a:p>
            <a:pPr lvl="2"/>
            <a:endParaRPr lang="en-US" dirty="0"/>
          </a:p>
        </p:txBody>
      </p:sp>
    </p:spTree>
    <p:extLst>
      <p:ext uri="{BB962C8B-B14F-4D97-AF65-F5344CB8AC3E}">
        <p14:creationId xmlns="" xmlns:p14="http://schemas.microsoft.com/office/powerpoint/2010/main" val="39759171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0" y="304800"/>
            <a:ext cx="4876800" cy="1143000"/>
          </a:xfrm>
          <a:prstGeom prst="rect">
            <a:avLst/>
          </a:prstGeom>
        </p:spPr>
        <p:txBody>
          <a:bodyPr/>
          <a:lstStyle>
            <a:lvl1pPr algn="r">
              <a:defRPr sz="2800" b="1">
                <a:latin typeface="Verdana"/>
                <a:cs typeface="Verdana"/>
              </a:defRPr>
            </a:lvl1pPr>
          </a:lstStyle>
          <a:p>
            <a:r>
              <a:rPr lang="en-US" dirty="0" smtClean="0"/>
              <a:t>Click to edit Master title style</a:t>
            </a:r>
            <a:endParaRPr lang="en-US" dirty="0"/>
          </a:p>
        </p:txBody>
      </p:sp>
      <p:pic>
        <p:nvPicPr>
          <p:cNvPr id="8" name="Picture 7" descr="orange background with stars"/>
          <p:cNvPicPr>
            <a:picLocks noChangeAspect="1"/>
          </p:cNvPicPr>
          <p:nvPr userDrawn="1"/>
        </p:nvPicPr>
        <p:blipFill rotWithShape="1">
          <a:blip r:embed="rId2" cstate="print">
            <a:alphaModFix/>
            <a:extLst>
              <a:ext uri="{28A0092B-C50C-407E-A947-70E740481C1C}">
                <a14:useLocalDpi xmlns="" xmlns:a14="http://schemas.microsoft.com/office/drawing/2010/main" val="0"/>
              </a:ext>
            </a:extLst>
          </a:blip>
          <a:srcRect l="15017" r="54168" b="12428"/>
          <a:stretch/>
        </p:blipFill>
        <p:spPr>
          <a:xfrm>
            <a:off x="-19424" y="0"/>
            <a:ext cx="2888130" cy="6172200"/>
          </a:xfrm>
          <a:prstGeom prst="rect">
            <a:avLst/>
          </a:prstGeom>
        </p:spPr>
      </p:pic>
      <p:pic>
        <p:nvPicPr>
          <p:cNvPr id="3" name="Picture 2" descr="star_ese.png"/>
          <p:cNvPicPr>
            <a:picLocks noChangeAspect="1"/>
          </p:cNvPicPr>
          <p:nvPr userDrawn="1"/>
        </p:nvPicPr>
        <p:blipFill rotWithShape="1">
          <a:blip r:embed="rId3" cstate="print">
            <a:alphaModFix amt="23000"/>
            <a:extLst>
              <a:ext uri="{28A0092B-C50C-407E-A947-70E740481C1C}">
                <a14:useLocalDpi xmlns="" xmlns:a14="http://schemas.microsoft.com/office/drawing/2010/main" val="0"/>
              </a:ext>
            </a:extLst>
          </a:blip>
          <a:srcRect l="50000" b="10809"/>
          <a:stretch/>
        </p:blipFill>
        <p:spPr>
          <a:xfrm>
            <a:off x="0" y="3505200"/>
            <a:ext cx="1485900" cy="2650565"/>
          </a:xfrm>
          <a:prstGeom prst="rect">
            <a:avLst/>
          </a:prstGeom>
        </p:spPr>
      </p:pic>
      <p:sp>
        <p:nvSpPr>
          <p:cNvPr id="10" name="Content Placeholder 2"/>
          <p:cNvSpPr>
            <a:spLocks noGrp="1"/>
          </p:cNvSpPr>
          <p:nvPr>
            <p:ph idx="1"/>
          </p:nvPr>
        </p:nvSpPr>
        <p:spPr>
          <a:xfrm>
            <a:off x="3200400" y="1600200"/>
            <a:ext cx="5486400" cy="4343399"/>
          </a:xfrm>
          <a:prstGeom prst="rect">
            <a:avLst/>
          </a:prstGeom>
        </p:spPr>
        <p:txBody>
          <a:bodyPr/>
          <a:lstStyle>
            <a:lvl1pPr marL="342900" indent="-342900">
              <a:buFont typeface="Wingdings" panose="05000000000000000000" pitchFamily="2" charset="2"/>
              <a:buChar char="Ø"/>
              <a:defRPr sz="2400">
                <a:latin typeface="Verdana" panose="020B0604030504040204" pitchFamily="34" charset="0"/>
                <a:ea typeface="Verdana" panose="020B0604030504040204" pitchFamily="34" charset="0"/>
                <a:cs typeface="Verdana" panose="020B0604030504040204" pitchFamily="34" charset="0"/>
              </a:defRPr>
            </a:lvl1pPr>
            <a:lvl2pPr marL="742950" indent="-285750">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p:txBody>
      </p:sp>
      <p:pic>
        <p:nvPicPr>
          <p:cNvPr id="9" name="Picture 8" descr="Star with page number in it"/>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Tree>
    <p:extLst>
      <p:ext uri="{BB962C8B-B14F-4D97-AF65-F5344CB8AC3E}">
        <p14:creationId xmlns="" xmlns:p14="http://schemas.microsoft.com/office/powerpoint/2010/main" val="10007983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228600"/>
            <a:ext cx="4876800" cy="1143000"/>
          </a:xfrm>
          <a:prstGeom prst="rect">
            <a:avLst/>
          </a:prstGeom>
        </p:spPr>
        <p:txBody>
          <a:bodyPr/>
          <a:lstStyle>
            <a:lvl1pPr algn="r">
              <a:defRPr sz="3600" b="1">
                <a:latin typeface="Verdana"/>
                <a:cs typeface="Verdana"/>
              </a:defRPr>
            </a:lvl1pPr>
          </a:lstStyle>
          <a:p>
            <a:r>
              <a:rPr lang="en-US" dirty="0" smtClean="0"/>
              <a:t>Click to edit Master title style</a:t>
            </a:r>
            <a:endParaRPr lang="en-US" dirty="0"/>
          </a:p>
        </p:txBody>
      </p:sp>
      <p:pic>
        <p:nvPicPr>
          <p:cNvPr id="7" name="Picture 6" descr="Star with page number in it"/>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5"/>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pic>
        <p:nvPicPr>
          <p:cNvPr id="8" name="Picture 7" descr="orange background with stars"/>
          <p:cNvPicPr>
            <a:picLocks noChangeAspect="1"/>
          </p:cNvPicPr>
          <p:nvPr userDrawn="1"/>
        </p:nvPicPr>
        <p:blipFill rotWithShape="1">
          <a:blip r:embed="rId3" cstate="print">
            <a:alphaModFix/>
            <a:extLst>
              <a:ext uri="{28A0092B-C50C-407E-A947-70E740481C1C}">
                <a14:useLocalDpi xmlns="" xmlns:a14="http://schemas.microsoft.com/office/drawing/2010/main" val="0"/>
              </a:ext>
            </a:extLst>
          </a:blip>
          <a:srcRect l="15018" r="37588" b="12428"/>
          <a:stretch/>
        </p:blipFill>
        <p:spPr>
          <a:xfrm>
            <a:off x="-19424" y="0"/>
            <a:ext cx="4442012" cy="6155765"/>
          </a:xfrm>
          <a:prstGeom prst="rect">
            <a:avLst/>
          </a:prstGeom>
        </p:spPr>
      </p:pic>
    </p:spTree>
    <p:extLst>
      <p:ext uri="{BB962C8B-B14F-4D97-AF65-F5344CB8AC3E}">
        <p14:creationId xmlns="" xmlns:p14="http://schemas.microsoft.com/office/powerpoint/2010/main" val="31085760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defRPr sz="3600" b="1">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962400"/>
          </a:xfrm>
          <a:prstGeom prst="rect">
            <a:avLst/>
          </a:prstGeo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tar_ese.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6" name="Slide Number Placeholder 5" descr="Star with page number in it"/>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Tree>
    <p:extLst>
      <p:ext uri="{BB962C8B-B14F-4D97-AF65-F5344CB8AC3E}">
        <p14:creationId xmlns="" xmlns:p14="http://schemas.microsoft.com/office/powerpoint/2010/main" val="31760438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r">
              <a:defRPr sz="2800" b="1">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Wingdings" charset="2"/>
              <a:buChar char="Ø"/>
              <a:defRPr sz="2000">
                <a:latin typeface="Verdana"/>
                <a:cs typeface="Verdana"/>
              </a:defRPr>
            </a:lvl1pPr>
            <a:lvl2pPr marL="742950" indent="-285750">
              <a:buFont typeface="Arial" panose="020B0604020202020204" pitchFamily="34" charset="0"/>
              <a:buChar cha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stStyle>
          <a:p>
            <a:pPr lvl="0"/>
            <a:r>
              <a:rPr lang="en-US" dirty="0" smtClean="0"/>
              <a:t>Click to edit Master text styles</a:t>
            </a:r>
          </a:p>
          <a:p>
            <a:pPr lvl="1"/>
            <a:r>
              <a:rPr lang="en-US" dirty="0" smtClean="0"/>
              <a:t>Second level</a:t>
            </a:r>
          </a:p>
          <a:p>
            <a:pPr lvl="2"/>
            <a:endParaRPr lang="en-US" dirty="0"/>
          </a:p>
        </p:txBody>
      </p:sp>
      <p:sp>
        <p:nvSpPr>
          <p:cNvPr id="4" name="Slide Number Placeholder 2"/>
          <p:cNvSpPr>
            <a:spLocks noGrp="1"/>
          </p:cNvSpPr>
          <p:nvPr>
            <p:ph type="sldNum" sz="quarter" idx="10"/>
          </p:nvPr>
        </p:nvSpPr>
        <p:spPr>
          <a:xfrm>
            <a:off x="8153400" y="5943600"/>
            <a:ext cx="533400" cy="457200"/>
          </a:xfrm>
        </p:spPr>
        <p:txBody>
          <a:bodyPr anchor="ctr"/>
          <a:lstStyle>
            <a:lvl1pPr>
              <a:defRPr sz="1200"/>
            </a:lvl1pPr>
          </a:lstStyle>
          <a:p>
            <a:fld id="{BD26C40E-487C-40A4-A841-8174FD7B7142}" type="slidenum">
              <a:rPr lang="en-US" smtClean="0"/>
              <a:pPr/>
              <a:t>‹#›</a:t>
            </a:fld>
            <a:endParaRPr lang="en-US" dirty="0"/>
          </a:p>
        </p:txBody>
      </p:sp>
    </p:spTree>
    <p:extLst>
      <p:ext uri="{BB962C8B-B14F-4D97-AF65-F5344CB8AC3E}">
        <p14:creationId xmlns="" xmlns:p14="http://schemas.microsoft.com/office/powerpoint/2010/main" val="3292571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descr="orange background with stars"/>
          <p:cNvPicPr>
            <a:picLocks noChangeAspect="1"/>
          </p:cNvPicPr>
          <p:nvPr userDrawn="1"/>
        </p:nvPicPr>
        <p:blipFill rotWithShape="1">
          <a:blip r:embed="rId2" cstate="print">
            <a:alphaModFix/>
            <a:extLst>
              <a:ext uri="{28A0092B-C50C-407E-A947-70E740481C1C}">
                <a14:useLocalDpi xmlns="" xmlns:a14="http://schemas.microsoft.com/office/drawing/2010/main" val="0"/>
              </a:ext>
            </a:extLst>
          </a:blip>
          <a:srcRect l="2216" t="2126" b="10069"/>
          <a:stretch/>
        </p:blipFill>
        <p:spPr>
          <a:xfrm>
            <a:off x="0" y="0"/>
            <a:ext cx="9164918" cy="6172200"/>
          </a:xfrm>
          <a:prstGeom prst="rect">
            <a:avLst/>
          </a:prstGeom>
        </p:spPr>
      </p:pic>
      <p:pic>
        <p:nvPicPr>
          <p:cNvPr id="6" name="Picture 5" descr="Star with page number in it"/>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5"/>
          <p:cNvSpPr>
            <a:spLocks noGrp="1"/>
          </p:cNvSpPr>
          <p:nvPr>
            <p:ph type="sldNum" sz="quarter" idx="12"/>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87490DF0-123D-4244-96F9-26CDCAD73F4D}" type="slidenum">
              <a:rPr lang="en-US" smtClean="0"/>
              <a:pPr/>
              <a:t>‹#›</a:t>
            </a:fld>
            <a:endParaRPr lang="en-US" dirty="0"/>
          </a:p>
        </p:txBody>
      </p:sp>
      <p:sp>
        <p:nvSpPr>
          <p:cNvPr id="11" name="Text Placeholder 10"/>
          <p:cNvSpPr>
            <a:spLocks noGrp="1"/>
          </p:cNvSpPr>
          <p:nvPr>
            <p:ph type="body" sz="quarter" idx="14"/>
          </p:nvPr>
        </p:nvSpPr>
        <p:spPr>
          <a:xfrm>
            <a:off x="1219200" y="1295400"/>
            <a:ext cx="7010400" cy="2895600"/>
          </a:xfrm>
          <a:prstGeom prst="rect">
            <a:avLst/>
          </a:prstGeom>
        </p:spPr>
        <p:txBody>
          <a:bodyPr vert="horz"/>
          <a:lstStyle>
            <a:lvl1pPr marL="0" indent="0" algn="ctr">
              <a:buNone/>
              <a:defRPr sz="2800" b="0" i="1">
                <a:latin typeface="Verdana"/>
                <a:cs typeface="Verdana"/>
              </a:defRPr>
            </a:lvl1pPr>
          </a:lstStyle>
          <a:p>
            <a:pPr lvl="0"/>
            <a:r>
              <a:rPr lang="en-US" dirty="0" smtClean="0"/>
              <a:t>Click to edit Master text styles</a:t>
            </a:r>
          </a:p>
        </p:txBody>
      </p:sp>
    </p:spTree>
    <p:extLst>
      <p:ext uri="{BB962C8B-B14F-4D97-AF65-F5344CB8AC3E}">
        <p14:creationId xmlns="" xmlns:p14="http://schemas.microsoft.com/office/powerpoint/2010/main" val="370028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600" b="1" cap="all">
                <a:latin typeface="Verdana"/>
                <a:cs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 xmlns:p14="http://schemas.microsoft.com/office/powerpoint/2010/main" val="49573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lstStyle>
            <a:lvl1pPr>
              <a:defRPr sz="2800" b="1">
                <a:latin typeface="Verdana"/>
                <a:cs typeface="Verdana"/>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D26C40E-487C-40A4-A841-8174FD7B7142}" type="slidenum">
              <a:rPr lang="en-US" smtClean="0"/>
              <a:pPr/>
              <a:t>‹#›</a:t>
            </a:fld>
            <a:endParaRPr lang="en-US" dirty="0"/>
          </a:p>
        </p:txBody>
      </p:sp>
      <p:sp>
        <p:nvSpPr>
          <p:cNvPr id="4" name="Content Placeholder 2"/>
          <p:cNvSpPr>
            <a:spLocks noGrp="1"/>
          </p:cNvSpPr>
          <p:nvPr>
            <p:ph idx="1"/>
          </p:nvPr>
        </p:nvSpPr>
        <p:spPr>
          <a:xfrm>
            <a:off x="457200" y="1600201"/>
            <a:ext cx="8229600" cy="4038600"/>
          </a:xfrm>
          <a:prstGeom prst="rect">
            <a:avLst/>
          </a:prstGeom>
        </p:spPr>
        <p:txBody>
          <a:bodyPr/>
          <a:lstStyle>
            <a:lvl1pPr marL="342900" indent="-342900">
              <a:buFont typeface="Wingdings" charset="2"/>
              <a:buChar char="Ø"/>
              <a:defRPr sz="2400">
                <a:latin typeface="Verdana"/>
                <a:cs typeface="Verdana"/>
              </a:defRPr>
            </a:lvl1pPr>
            <a:lvl2pPr marL="742950" indent="-285750">
              <a:buFont typeface="Arial" panose="020B0604020202020204" pitchFamily="34" charset="0"/>
              <a:buChar char="•"/>
              <a:defRPr sz="20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stStyle>
          <a:p>
            <a:pPr lvl="0"/>
            <a:r>
              <a:rPr lang="en-US" dirty="0" smtClean="0"/>
              <a:t>Click to edit Master text styles</a:t>
            </a:r>
          </a:p>
          <a:p>
            <a:pPr lvl="1"/>
            <a:r>
              <a:rPr lang="en-US" dirty="0" smtClean="0"/>
              <a:t>Second level</a:t>
            </a:r>
          </a:p>
          <a:p>
            <a:pPr lvl="2"/>
            <a:endParaRPr lang="en-US" dirty="0"/>
          </a:p>
        </p:txBody>
      </p:sp>
    </p:spTree>
    <p:extLst>
      <p:ext uri="{BB962C8B-B14F-4D97-AF65-F5344CB8AC3E}">
        <p14:creationId xmlns="" xmlns:p14="http://schemas.microsoft.com/office/powerpoint/2010/main" val="3666618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8153400" y="5943600"/>
            <a:ext cx="533400" cy="457200"/>
          </a:xfrm>
        </p:spPr>
        <p:txBody>
          <a:bodyPr/>
          <a:lstStyle/>
          <a:p>
            <a:fld id="{BD26C40E-487C-40A4-A841-8174FD7B7142}" type="slidenum">
              <a:rPr lang="en-US" smtClean="0"/>
              <a:pPr/>
              <a:t>‹#›</a:t>
            </a:fld>
            <a:endParaRPr lang="en-US" dirty="0"/>
          </a:p>
        </p:txBody>
      </p:sp>
    </p:spTree>
    <p:extLst>
      <p:ext uri="{BB962C8B-B14F-4D97-AF65-F5344CB8AC3E}">
        <p14:creationId xmlns="" xmlns:p14="http://schemas.microsoft.com/office/powerpoint/2010/main" val="62013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defRPr sz="3600" b="1">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3962400"/>
          </a:xfrm>
          <a:prstGeom prst="rect">
            <a:avLst/>
          </a:prstGeom>
        </p:spPr>
        <p:txBody>
          <a:bodyPr/>
          <a:lstStyle>
            <a:lvl1pPr marL="342900" indent="-342900">
              <a:buFont typeface="Wingdings" charset="2"/>
              <a:buChar char="Ø"/>
              <a:defRPr sz="20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962400"/>
          </a:xfrm>
          <a:prstGeom prst="rect">
            <a:avLst/>
          </a:prstGeom>
        </p:spPr>
        <p:txBody>
          <a:bodyPr/>
          <a:lstStyle>
            <a:lvl1pPr marL="342900" indent="-342900">
              <a:buFont typeface="Wingdings" charset="2"/>
              <a:buChar char="Ø"/>
              <a:defRPr sz="2000">
                <a:latin typeface="Verdana"/>
                <a:cs typeface="Verdana"/>
              </a:defRPr>
            </a:lvl1pPr>
            <a:lvl2pPr>
              <a:defRPr sz="1800">
                <a:latin typeface="Verdana"/>
                <a:cs typeface="Verdana"/>
              </a:defRPr>
            </a:lvl2pPr>
            <a:lvl3pPr>
              <a:defRPr sz="1600">
                <a:latin typeface="Verdana"/>
                <a:cs typeface="Verdana"/>
              </a:defRPr>
            </a:lvl3pPr>
            <a:lvl4pPr>
              <a:defRPr sz="1400">
                <a:latin typeface="Verdana"/>
                <a:cs typeface="Verdana"/>
              </a:defRPr>
            </a:lvl4pPr>
            <a:lvl5pPr>
              <a:defRPr sz="14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10"/>
          </p:nvPr>
        </p:nvSpPr>
        <p:spPr>
          <a:xfrm>
            <a:off x="8153400" y="5943600"/>
            <a:ext cx="533400" cy="457200"/>
          </a:xfrm>
        </p:spPr>
        <p:txBody>
          <a:bodyPr/>
          <a:lstStyle/>
          <a:p>
            <a:fld id="{BD26C40E-487C-40A4-A841-8174FD7B7142}" type="slidenum">
              <a:rPr lang="en-US" smtClean="0"/>
              <a:pPr/>
              <a:t>‹#›</a:t>
            </a:fld>
            <a:endParaRPr lang="en-US" dirty="0"/>
          </a:p>
        </p:txBody>
      </p:sp>
    </p:spTree>
    <p:extLst>
      <p:ext uri="{BB962C8B-B14F-4D97-AF65-F5344CB8AC3E}">
        <p14:creationId xmlns="" xmlns:p14="http://schemas.microsoft.com/office/powerpoint/2010/main" val="30006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8153400" y="5943600"/>
            <a:ext cx="533400" cy="457200"/>
          </a:xfrm>
        </p:spPr>
        <p:txBody>
          <a:bodyPr/>
          <a:lstStyle/>
          <a:p>
            <a:fld id="{BD26C40E-487C-40A4-A841-8174FD7B7142}" type="slidenum">
              <a:rPr lang="en-US" smtClean="0"/>
              <a:pPr/>
              <a:t>‹#›</a:t>
            </a:fld>
            <a:endParaRPr lang="en-US" dirty="0"/>
          </a:p>
        </p:txBody>
      </p:sp>
    </p:spTree>
    <p:extLst>
      <p:ext uri="{BB962C8B-B14F-4D97-AF65-F5344CB8AC3E}">
        <p14:creationId xmlns="" xmlns:p14="http://schemas.microsoft.com/office/powerpoint/2010/main" val="41439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a:prstGeom prst="rect">
            <a:avLst/>
          </a:prstGeo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a:prstGeom prst="rect">
            <a:avLst/>
          </a:prstGeo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a:xfrm>
            <a:off x="685800" y="6356350"/>
            <a:ext cx="2133600" cy="365125"/>
          </a:xfrm>
          <a:prstGeom prst="rect">
            <a:avLst/>
          </a:prstGeom>
        </p:spPr>
        <p:txBody>
          <a:bodyPr/>
          <a:lstStyle/>
          <a:p>
            <a:fld id="{2990C720-56E2-2D47-8168-70E37843BEFF}" type="datetime1">
              <a:rPr lang="en-US" smtClean="0"/>
              <a:pPr/>
              <a:t>12/3/2015</a:t>
            </a:fld>
            <a:endParaRPr lang="en-US" dirty="0"/>
          </a:p>
        </p:txBody>
      </p:sp>
      <p:sp>
        <p:nvSpPr>
          <p:cNvPr id="9" name="Slide Number Placeholder 8" descr="MA ESE logo"/>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a:xfrm>
            <a:off x="3124200" y="6356350"/>
            <a:ext cx="5410200" cy="365125"/>
          </a:xfrm>
          <a:prstGeom prst="rect">
            <a:avLst/>
          </a:prstGeom>
        </p:spPr>
        <p:txBody>
          <a:bodyPr/>
          <a:lstStyle>
            <a:lvl1pPr>
              <a:defRPr sz="1100"/>
            </a:lvl1pPr>
          </a:lstStyle>
          <a:p>
            <a:r>
              <a:rPr lang="en-US" dirty="0"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a:prstGeom prst="rect">
            <a:avLst/>
          </a:prstGeo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6649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61929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tars on the background"/>
          <p:cNvPicPr>
            <a:picLocks noChangeAspect="1"/>
          </p:cNvPicPr>
          <p:nvPr userDrawn="1"/>
        </p:nvPicPr>
        <p:blipFill>
          <a:blip r:embed="rId13" cstate="print">
            <a:alphaModFix amt="15000"/>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6172200"/>
            <a:ext cx="9144000"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descr="horizontal line"/>
          <p:cNvSpPr/>
          <p:nvPr userDrawn="1"/>
        </p:nvSpPr>
        <p:spPr>
          <a:xfrm flipV="1">
            <a:off x="0" y="6172200"/>
            <a:ext cx="9144000" cy="45719"/>
          </a:xfrm>
          <a:prstGeom prst="rect">
            <a:avLst/>
          </a:prstGeom>
          <a:solidFill>
            <a:srgbClr val="1C3C79"/>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4" name="Picture 3" descr="Star, within contain the page number"/>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14" name="Slide Number Placeholder 4"/>
          <p:cNvSpPr>
            <a:spLocks noGrp="1"/>
          </p:cNvSpPr>
          <p:nvPr>
            <p:ph type="sldNum" sz="quarter" idx="4"/>
          </p:nvPr>
        </p:nvSpPr>
        <p:spPr>
          <a:xfrm>
            <a:off x="8153400" y="5943600"/>
            <a:ext cx="533400" cy="457200"/>
          </a:xfrm>
          <a:prstGeom prst="rect">
            <a:avLst/>
          </a:prstGeom>
        </p:spPr>
        <p:txBody>
          <a:bodyPr anchor="ctr"/>
          <a:lstStyle>
            <a:lvl1pPr algn="ctr">
              <a:defRPr sz="1200">
                <a:solidFill>
                  <a:srgbClr val="FFFFFF"/>
                </a:solidFill>
                <a:latin typeface="Verdana"/>
                <a:cs typeface="Verdana"/>
              </a:defRPr>
            </a:lvl1pPr>
          </a:lstStyle>
          <a:p>
            <a:fld id="{BD26C40E-487C-40A4-A841-8174FD7B7142}" type="slidenum">
              <a:rPr lang="en-US" smtClean="0"/>
              <a:pPr/>
              <a:t>‹#›</a:t>
            </a:fld>
            <a:endParaRPr lang="en-US" dirty="0"/>
          </a:p>
        </p:txBody>
      </p:sp>
      <p:pic>
        <p:nvPicPr>
          <p:cNvPr id="8" name="Picture 7" descr="ESE logo"/>
          <p:cNvPicPr>
            <a:picLocks noChangeAspect="1"/>
          </p:cNvPicPr>
          <p:nvPr userDrawn="1"/>
        </p:nvPicPr>
        <p:blipFill rotWithShape="1">
          <a:blip r:embed="rId15" cstate="print">
            <a:extLst>
              <a:ext uri="{28A0092B-C50C-407E-A947-70E740481C1C}">
                <a14:useLocalDpi xmlns="" xmlns:a14="http://schemas.microsoft.com/office/drawing/2010/main" val="0"/>
              </a:ext>
            </a:extLst>
          </a:blip>
          <a:srcRect l="16619" t="33432" b="21598"/>
          <a:stretch/>
        </p:blipFill>
        <p:spPr>
          <a:xfrm>
            <a:off x="228600" y="6282834"/>
            <a:ext cx="1828800" cy="479686"/>
          </a:xfrm>
          <a:prstGeom prst="rect">
            <a:avLst/>
          </a:prstGeom>
        </p:spPr>
      </p:pic>
    </p:spTree>
    <p:extLst>
      <p:ext uri="{BB962C8B-B14F-4D97-AF65-F5344CB8AC3E}">
        <p14:creationId xmlns="" xmlns:p14="http://schemas.microsoft.com/office/powerpoint/2010/main" val="386546412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24" r:id="rId9"/>
    <p:sldLayoutId id="2147483826" r:id="rId10"/>
    <p:sldLayoutId id="214748382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172200"/>
            <a:ext cx="9144000"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descr="horizontal line"/>
          <p:cNvSpPr/>
          <p:nvPr userDrawn="1"/>
        </p:nvSpPr>
        <p:spPr>
          <a:xfrm flipV="1">
            <a:off x="0" y="6172200"/>
            <a:ext cx="9144000" cy="45719"/>
          </a:xfrm>
          <a:prstGeom prst="rect">
            <a:avLst/>
          </a:prstGeom>
          <a:solidFill>
            <a:srgbClr val="1C3C79"/>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7" name="Picture 6" descr="ESE logo"/>
          <p:cNvPicPr>
            <a:picLocks noChangeAspect="1"/>
          </p:cNvPicPr>
          <p:nvPr userDrawn="1"/>
        </p:nvPicPr>
        <p:blipFill rotWithShape="1">
          <a:blip r:embed="rId11" cstate="print">
            <a:extLst>
              <a:ext uri="{28A0092B-C50C-407E-A947-70E740481C1C}">
                <a14:useLocalDpi xmlns="" xmlns:a14="http://schemas.microsoft.com/office/drawing/2010/main" val="0"/>
              </a:ext>
            </a:extLst>
          </a:blip>
          <a:srcRect l="16619" t="33432" b="21598"/>
          <a:stretch/>
        </p:blipFill>
        <p:spPr>
          <a:xfrm>
            <a:off x="228600" y="6282834"/>
            <a:ext cx="1828800" cy="479686"/>
          </a:xfrm>
          <a:prstGeom prst="rect">
            <a:avLst/>
          </a:prstGeom>
        </p:spPr>
      </p:pic>
    </p:spTree>
    <p:extLst>
      <p:ext uri="{BB962C8B-B14F-4D97-AF65-F5344CB8AC3E}">
        <p14:creationId xmlns="" xmlns:p14="http://schemas.microsoft.com/office/powerpoint/2010/main" val="1506831550"/>
      </p:ext>
    </p:extLst>
  </p:cSld>
  <p:clrMap bg1="lt1" tx1="dk1" bg2="lt2" tx2="dk2" accent1="accent1" accent2="accent2" accent3="accent3" accent4="accent4" accent5="accent5" accent6="accent6" hlink="hlink" folHlink="folHlink"/>
  <p:sldLayoutIdLst>
    <p:sldLayoutId id="214748382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hyperlink" Target="http://www.tecedge.net/E-rateBandwidthCalculator.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www.usac.org/sl/"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youtu.be/yrD5m0kUws8" TargetMode="External"/><Relationship Id="rId5" Type="http://schemas.openxmlformats.org/officeDocument/2006/relationships/hyperlink" Target="http://www.doe.mass.edu/odl/grants/e-rate.html" TargetMode="External"/><Relationship Id="rId4" Type="http://schemas.openxmlformats.org/officeDocument/2006/relationships/hyperlink" Target="http://www.usac.org/sl/t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tecedge.net/E-rateCategory2Estimator.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609600"/>
            <a:ext cx="7772400" cy="1905000"/>
          </a:xfrm>
          <a:prstGeom prst="rect">
            <a:avLst/>
          </a:prstGeom>
        </p:spPr>
        <p:txBody>
          <a:bodyPr>
            <a:normAutofit/>
          </a:bodyPr>
          <a:lstStyle/>
          <a:p>
            <a:pPr algn="r">
              <a:lnSpc>
                <a:spcPct val="120000"/>
              </a:lnSpc>
            </a:pPr>
            <a:r>
              <a:rPr lang="en-US" sz="4000" b="1" dirty="0" smtClean="0">
                <a:solidFill>
                  <a:srgbClr val="000000"/>
                </a:solidFill>
                <a:latin typeface="Verdana"/>
                <a:cs typeface="Verdana"/>
              </a:rPr>
              <a:t>E-rate 2.0 </a:t>
            </a:r>
            <a:r>
              <a:rPr lang="en-US" sz="2800" b="1" dirty="0" smtClean="0">
                <a:solidFill>
                  <a:srgbClr val="000000"/>
                </a:solidFill>
                <a:latin typeface="Verdana"/>
                <a:cs typeface="Verdana"/>
              </a:rPr>
              <a:t/>
            </a:r>
            <a:br>
              <a:rPr lang="en-US" sz="2800" b="1" dirty="0" smtClean="0">
                <a:solidFill>
                  <a:srgbClr val="000000"/>
                </a:solidFill>
                <a:latin typeface="Verdana"/>
                <a:cs typeface="Verdana"/>
              </a:rPr>
            </a:br>
            <a:r>
              <a:rPr lang="en-US" sz="2800" b="0" dirty="0" smtClean="0">
                <a:solidFill>
                  <a:srgbClr val="000000"/>
                </a:solidFill>
                <a:latin typeface="Verdana"/>
                <a:cs typeface="Verdana"/>
              </a:rPr>
              <a:t>Funding to Support </a:t>
            </a:r>
            <a:br>
              <a:rPr lang="en-US" sz="2800" b="0" dirty="0" smtClean="0">
                <a:solidFill>
                  <a:srgbClr val="000000"/>
                </a:solidFill>
                <a:latin typeface="Verdana"/>
                <a:cs typeface="Verdana"/>
              </a:rPr>
            </a:br>
            <a:r>
              <a:rPr lang="en-US" sz="2800" b="0" dirty="0" smtClean="0">
                <a:solidFill>
                  <a:srgbClr val="000000"/>
                </a:solidFill>
                <a:latin typeface="Verdana"/>
                <a:cs typeface="Verdana"/>
              </a:rPr>
              <a:t>High Speed Internet &amp; Wi-Fi</a:t>
            </a:r>
            <a:endParaRPr lang="en-US" sz="2800" b="0" dirty="0">
              <a:solidFill>
                <a:srgbClr val="000000"/>
              </a:solidFill>
              <a:latin typeface="Verdana"/>
              <a:cs typeface="Verdana"/>
            </a:endParaRPr>
          </a:p>
        </p:txBody>
      </p:sp>
      <p:pic>
        <p:nvPicPr>
          <p:cNvPr id="11" name="Picture 10" descr="A group of young adults are shown looking at their handheld device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11678" y="2971800"/>
            <a:ext cx="2362200" cy="1474218"/>
          </a:xfrm>
          <a:prstGeom prst="rect">
            <a:avLst/>
          </a:prstGeom>
        </p:spPr>
      </p:pic>
      <p:pic>
        <p:nvPicPr>
          <p:cNvPr id="14" name="Picture 13" descr="Students are shown looking at computers."/>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971799"/>
            <a:ext cx="2028836" cy="1475668"/>
          </a:xfrm>
          <a:prstGeom prst="rect">
            <a:avLst/>
          </a:prstGeom>
        </p:spPr>
      </p:pic>
      <p:pic>
        <p:nvPicPr>
          <p:cNvPr id="16" name="Picture 15" descr="A teacher smiles at her student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34200" y="2971799"/>
            <a:ext cx="2209800" cy="1472659"/>
          </a:xfrm>
          <a:prstGeom prst="rect">
            <a:avLst/>
          </a:prstGeom>
        </p:spPr>
      </p:pic>
      <p:pic>
        <p:nvPicPr>
          <p:cNvPr id="4" name="Picture 3" descr="Students are shown typing on the keys on a compute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089157" y="2971799"/>
            <a:ext cx="2362200" cy="1472589"/>
          </a:xfrm>
          <a:prstGeom prst="rect">
            <a:avLst/>
          </a:prstGeom>
        </p:spPr>
      </p:pic>
      <p:sp>
        <p:nvSpPr>
          <p:cNvPr id="5" name="Rectangle 4"/>
          <p:cNvSpPr/>
          <p:nvPr/>
        </p:nvSpPr>
        <p:spPr>
          <a:xfrm>
            <a:off x="0" y="5867400"/>
            <a:ext cx="9144000" cy="990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4294967295"/>
          </p:nvPr>
        </p:nvSpPr>
        <p:spPr>
          <a:xfrm>
            <a:off x="4800600" y="5486400"/>
            <a:ext cx="3733800" cy="914400"/>
          </a:xfrm>
          <a:prstGeom prst="rect">
            <a:avLst/>
          </a:prstGeom>
        </p:spPr>
        <p:txBody>
          <a:bodyPr anchor="b">
            <a:normAutofit/>
          </a:bodyPr>
          <a:lstStyle/>
          <a:p>
            <a:pPr marL="0" indent="0" algn="r">
              <a:buNone/>
            </a:pPr>
            <a:r>
              <a:rPr lang="en-US" sz="1800" b="0" dirty="0" smtClean="0">
                <a:solidFill>
                  <a:srgbClr val="010000"/>
                </a:solidFill>
                <a:latin typeface="Verdana"/>
                <a:cs typeface="Verdana"/>
              </a:rPr>
              <a:t>date 2015</a:t>
            </a:r>
          </a:p>
          <a:p>
            <a:pPr marL="0" indent="0" algn="r">
              <a:buNone/>
            </a:pPr>
            <a:r>
              <a:rPr lang="en-US" sz="1800" b="0" dirty="0" smtClean="0">
                <a:solidFill>
                  <a:srgbClr val="010000"/>
                </a:solidFill>
                <a:latin typeface="Verdana"/>
                <a:cs typeface="Verdana"/>
              </a:rPr>
              <a:t>Presented by: Name</a:t>
            </a:r>
          </a:p>
          <a:p>
            <a:pPr marL="0" indent="0" algn="r">
              <a:buNone/>
            </a:pPr>
            <a:r>
              <a:rPr lang="en-US" sz="1100" dirty="0">
                <a:latin typeface="Verdana"/>
                <a:cs typeface="Verdana"/>
              </a:rPr>
              <a:t>Last revised </a:t>
            </a:r>
            <a:r>
              <a:rPr lang="en-US" sz="1100" dirty="0" smtClean="0">
                <a:latin typeface="Verdana"/>
                <a:cs typeface="Verdana"/>
              </a:rPr>
              <a:t>11/11/2015</a:t>
            </a:r>
            <a:endParaRPr lang="en-US" sz="2400" dirty="0" smtClean="0">
              <a:latin typeface="Verdana"/>
              <a:cs typeface="Verdana"/>
            </a:endParaRPr>
          </a:p>
        </p:txBody>
      </p:sp>
      <p:pic>
        <p:nvPicPr>
          <p:cNvPr id="6" name="Picture 5" descr="Department of Elementary and Secondary Education logo"/>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8600" y="5029200"/>
            <a:ext cx="2831592" cy="1499616"/>
          </a:xfrm>
          <a:prstGeom prst="rect">
            <a:avLst/>
          </a:prstGeom>
        </p:spPr>
      </p:pic>
    </p:spTree>
    <p:extLst>
      <p:ext uri="{BB962C8B-B14F-4D97-AF65-F5344CB8AC3E}">
        <p14:creationId xmlns="" xmlns:p14="http://schemas.microsoft.com/office/powerpoint/2010/main" val="2759272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143000"/>
            <a:ext cx="7696200" cy="3200400"/>
          </a:xfrm>
          <a:prstGeom prst="rect">
            <a:avLst/>
          </a:prstGeom>
        </p:spPr>
        <p:txBody>
          <a:bodyPr anchor="b" anchorCtr="0">
            <a:noAutofit/>
          </a:bodyPr>
          <a:lstStyle>
            <a:lvl1pPr algn="l" defTabSz="914400" rtl="0" eaLnBrk="1" latinLnBrk="0" hangingPunct="1">
              <a:spcBef>
                <a:spcPct val="0"/>
              </a:spcBef>
              <a:buNone/>
              <a:defRPr lang="en-US" sz="4400" kern="1200">
                <a:solidFill>
                  <a:schemeClr val="tx1"/>
                </a:solidFill>
                <a:latin typeface="+mj-lt"/>
                <a:ea typeface="+mj-ea"/>
                <a:cs typeface="+mj-cs"/>
              </a:defRPr>
            </a:lvl1pPr>
          </a:lstStyle>
          <a:p>
            <a:pPr algn="ctr">
              <a:lnSpc>
                <a:spcPct val="120000"/>
              </a:lnSpc>
            </a:pPr>
            <a:r>
              <a:rPr lang="en-US" sz="2800" b="1" i="1" dirty="0" smtClean="0">
                <a:ln w="17780" cmpd="sng">
                  <a:noFill/>
                  <a:prstDash val="solid"/>
                  <a:miter lim="800000"/>
                </a:ln>
                <a:solidFill>
                  <a:srgbClr val="010000"/>
                </a:solidFill>
                <a:latin typeface="Verdana"/>
                <a:cs typeface="Verdana"/>
              </a:rPr>
              <a:t>“For most MA districts, this will be the first time they can get E-rate funds for Wi-Fi network infrastructure.  It’s like a sale on </a:t>
            </a:r>
            <a:br>
              <a:rPr lang="en-US" sz="2800" b="1" i="1" dirty="0" smtClean="0">
                <a:ln w="17780" cmpd="sng">
                  <a:noFill/>
                  <a:prstDash val="solid"/>
                  <a:miter lim="800000"/>
                </a:ln>
                <a:solidFill>
                  <a:srgbClr val="010000"/>
                </a:solidFill>
                <a:latin typeface="Verdana"/>
                <a:cs typeface="Verdana"/>
              </a:rPr>
            </a:br>
            <a:r>
              <a:rPr lang="en-US" sz="2800" b="1" i="1" dirty="0" smtClean="0">
                <a:ln w="17780" cmpd="sng">
                  <a:noFill/>
                  <a:prstDash val="solid"/>
                  <a:miter lim="800000"/>
                </a:ln>
                <a:solidFill>
                  <a:srgbClr val="010000"/>
                </a:solidFill>
                <a:latin typeface="Verdana"/>
                <a:cs typeface="Verdana"/>
              </a:rPr>
              <a:t>Wi-Fi ranging from 40% to 85% off.”</a:t>
            </a:r>
            <a:endParaRPr lang="en-US" sz="2800" b="1" i="1" dirty="0">
              <a:ln w="17780" cmpd="sng">
                <a:noFill/>
                <a:prstDash val="solid"/>
                <a:miter lim="800000"/>
              </a:ln>
              <a:solidFill>
                <a:srgbClr val="010000"/>
              </a:solidFill>
              <a:latin typeface="Verdana"/>
              <a:cs typeface="Verdana"/>
            </a:endParaRPr>
          </a:p>
        </p:txBody>
      </p:sp>
      <p:sp>
        <p:nvSpPr>
          <p:cNvPr id="5" name="Text Placeholder 2"/>
          <p:cNvSpPr>
            <a:spLocks noGrp="1"/>
          </p:cNvSpPr>
          <p:nvPr>
            <p:ph type="body" sz="quarter" idx="14"/>
          </p:nvPr>
        </p:nvSpPr>
        <p:spPr>
          <a:xfrm>
            <a:off x="1981200" y="4572000"/>
            <a:ext cx="6019800" cy="457200"/>
          </a:xfrm>
        </p:spPr>
        <p:txBody>
          <a:bodyPr/>
          <a:lstStyle/>
          <a:p>
            <a:pPr marL="0" indent="0" algn="r">
              <a:buNone/>
            </a:pPr>
            <a:r>
              <a:rPr lang="en-US" sz="1800" b="0" dirty="0" smtClean="0"/>
              <a:t>-Stephen Kelley, TECedge</a:t>
            </a:r>
            <a:endParaRPr lang="en-US" sz="1800" b="0" dirty="0"/>
          </a:p>
        </p:txBody>
      </p:sp>
      <p:sp>
        <p:nvSpPr>
          <p:cNvPr id="3" name="Slide Number Placeholder 2"/>
          <p:cNvSpPr>
            <a:spLocks noGrp="1"/>
          </p:cNvSpPr>
          <p:nvPr>
            <p:ph type="sldNum" sz="quarter" idx="12"/>
          </p:nvPr>
        </p:nvSpPr>
        <p:spPr/>
        <p:txBody>
          <a:bodyPr/>
          <a:lstStyle/>
          <a:p>
            <a:fld id="{87490DF0-123D-4244-96F9-26CDCAD73F4D}" type="slidenum">
              <a:rPr lang="en-US" sz="1000" b="1" smtClean="0"/>
              <a:pPr/>
              <a:t>10</a:t>
            </a:fld>
            <a:endParaRPr lang="en-US" sz="1000" b="1" dirty="0"/>
          </a:p>
        </p:txBody>
      </p:sp>
    </p:spTree>
    <p:extLst>
      <p:ext uri="{BB962C8B-B14F-4D97-AF65-F5344CB8AC3E}">
        <p14:creationId xmlns="" xmlns:p14="http://schemas.microsoft.com/office/powerpoint/2010/main" val="1782522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Getting Local Funding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495800"/>
          </a:xfrm>
        </p:spPr>
        <p:txBody>
          <a:bodyPr>
            <a:normAutofit/>
          </a:bodyPr>
          <a:lstStyle/>
          <a:p>
            <a:pPr lvl="0" hangingPunct="0">
              <a:spcBef>
                <a:spcPts val="600"/>
              </a:spcBef>
              <a:spcAft>
                <a:spcPts val="1200"/>
              </a:spcAft>
            </a:pP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Work with </a:t>
            </a: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your school committee and municipal officials to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identify local share of funds.</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lvl="0" hangingPunct="0">
              <a:spcBef>
                <a:spcPts val="600"/>
              </a:spcBef>
              <a:spcAft>
                <a:spcPts val="1200"/>
              </a:spcAft>
            </a:pP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Start in the fall </a:t>
            </a: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in order to complete the process of filing an application for funding in March.</a:t>
            </a:r>
          </a:p>
          <a:p>
            <a:pPr lvl="0" hangingPunct="0">
              <a:spcBef>
                <a:spcPts val="600"/>
              </a:spcBef>
              <a:spcAft>
                <a:spcPts val="1200"/>
              </a:spcAft>
            </a:pP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Negotiate with town/city to use reimbursements</a:t>
            </a: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for school technology.   </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D26C40E-487C-40A4-A841-8174FD7B7142}" type="slidenum">
              <a:rPr lang="en-US" sz="1000" b="1" smtClean="0"/>
              <a:pPr/>
              <a:t>11</a:t>
            </a:fld>
            <a:endParaRPr lang="en-US" sz="1000" b="1" dirty="0"/>
          </a:p>
        </p:txBody>
      </p:sp>
    </p:spTree>
    <p:extLst>
      <p:ext uri="{BB962C8B-B14F-4D97-AF65-F5344CB8AC3E}">
        <p14:creationId xmlns="" xmlns:p14="http://schemas.microsoft.com/office/powerpoint/2010/main" val="3918635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r_es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4"/>
          <p:cNvSpPr>
            <a:spLocks noGrp="1"/>
          </p:cNvSpPr>
          <p:nvPr>
            <p:ph type="sldNum" sz="quarter" idx="12"/>
          </p:nvPr>
        </p:nvSpPr>
        <p:spPr>
          <a:prstGeom prst="rect">
            <a:avLst/>
          </a:prstGeom>
        </p:spPr>
        <p:txBody>
          <a:bodyPr anchor="ctr"/>
          <a:lstStyle/>
          <a:p>
            <a:pPr algn="ctr"/>
            <a:fld id="{BD26C40E-487C-40A4-A841-8174FD7B7142}" type="slidenum">
              <a:rPr lang="en-US" sz="1000" b="1" smtClean="0">
                <a:solidFill>
                  <a:srgbClr val="FFFFFF"/>
                </a:solidFill>
                <a:latin typeface="Verdana"/>
                <a:cs typeface="Verdana"/>
              </a:rPr>
              <a:pPr algn="ctr"/>
              <a:t>12</a:t>
            </a:fld>
            <a:endParaRPr lang="en-US" sz="1000" b="1" dirty="0">
              <a:solidFill>
                <a:srgbClr val="FFFFFF"/>
              </a:solidFill>
              <a:latin typeface="Verdana"/>
              <a:cs typeface="Verdana"/>
            </a:endParaRPr>
          </a:p>
        </p:txBody>
      </p:sp>
      <p:sp>
        <p:nvSpPr>
          <p:cNvPr id="8" name="Title 1"/>
          <p:cNvSpPr txBox="1">
            <a:spLocks/>
          </p:cNvSpPr>
          <p:nvPr/>
        </p:nvSpPr>
        <p:spPr>
          <a:xfrm>
            <a:off x="0" y="685800"/>
            <a:ext cx="9118600" cy="990600"/>
          </a:xfrm>
          <a:prstGeom prst="rect">
            <a:avLst/>
          </a:prstGeom>
        </p:spPr>
        <p:txBody>
          <a:bodyPr>
            <a:noAutofit/>
          </a:bodyPr>
          <a:lstStyle>
            <a:lvl1pPr algn="r" defTabSz="457200" rtl="0" eaLnBrk="1" latinLnBrk="0" hangingPunct="1">
              <a:spcBef>
                <a:spcPct val="0"/>
              </a:spcBef>
              <a:buNone/>
              <a:defRPr sz="2800" b="1" kern="1200">
                <a:solidFill>
                  <a:schemeClr val="tx1"/>
                </a:solidFill>
                <a:latin typeface="Verdana"/>
                <a:ea typeface="+mj-ea"/>
                <a:cs typeface="Verdana"/>
              </a:defRPr>
            </a:lvl1pPr>
          </a:lstStyle>
          <a:p>
            <a:pPr algn="ctr"/>
            <a:r>
              <a:rPr lang="en-US" dirty="0" smtClean="0">
                <a:solidFill>
                  <a:srgbClr val="000000"/>
                </a:solidFill>
              </a:rPr>
              <a:t>The New Recommended Bandwidth Tool!</a:t>
            </a:r>
          </a:p>
        </p:txBody>
      </p:sp>
      <p:sp>
        <p:nvSpPr>
          <p:cNvPr id="3" name="TextBox 2"/>
          <p:cNvSpPr txBox="1"/>
          <p:nvPr/>
        </p:nvSpPr>
        <p:spPr>
          <a:xfrm>
            <a:off x="457200" y="1219200"/>
            <a:ext cx="8153400" cy="1077218"/>
          </a:xfrm>
          <a:prstGeom prst="rect">
            <a:avLst/>
          </a:prstGeom>
          <a:noFill/>
        </p:spPr>
        <p:txBody>
          <a:bodyPr wrap="square" rtlCol="0">
            <a:spAutoFit/>
          </a:bodyPr>
          <a:lstStyle/>
          <a:p>
            <a:r>
              <a:rPr lang="en-US" sz="1400" dirty="0">
                <a:latin typeface="Verdana"/>
                <a:cs typeface="Verdana"/>
              </a:rPr>
              <a:t>This </a:t>
            </a:r>
            <a:r>
              <a:rPr lang="en-US" sz="1400" dirty="0" smtClean="0">
                <a:latin typeface="Verdana"/>
                <a:cs typeface="Verdana"/>
              </a:rPr>
              <a:t>Recommended Bandwidth Tool was developed by TECedge </a:t>
            </a:r>
            <a:r>
              <a:rPr lang="en-US" sz="1400" dirty="0">
                <a:latin typeface="Verdana"/>
                <a:cs typeface="Verdana"/>
              </a:rPr>
              <a:t>in partnership with the MA Department of Elementary and Secondary Education for Massachusetts districts.</a:t>
            </a:r>
          </a:p>
          <a:p>
            <a:endParaRPr lang="en-US" dirty="0"/>
          </a:p>
          <a:p>
            <a:endParaRPr lang="en-US" dirty="0"/>
          </a:p>
        </p:txBody>
      </p:sp>
      <p:sp>
        <p:nvSpPr>
          <p:cNvPr id="18" name="TextBox 17"/>
          <p:cNvSpPr txBox="1"/>
          <p:nvPr/>
        </p:nvSpPr>
        <p:spPr>
          <a:xfrm>
            <a:off x="347137" y="5334000"/>
            <a:ext cx="3115725" cy="369332"/>
          </a:xfrm>
          <a:prstGeom prst="rect">
            <a:avLst/>
          </a:prstGeom>
          <a:noFill/>
        </p:spPr>
        <p:txBody>
          <a:bodyPr wrap="none" rtlCol="0">
            <a:spAutoFit/>
          </a:bodyPr>
          <a:lstStyle/>
          <a:p>
            <a:r>
              <a:rPr lang="en-US" dirty="0" smtClean="0">
                <a:hlinkClick r:id="rId4"/>
              </a:rPr>
              <a:t>Recommended Bandwidth Tool</a:t>
            </a:r>
            <a:endParaRPr lang="en-US" dirty="0"/>
          </a:p>
        </p:txBody>
      </p:sp>
      <p:pic>
        <p:nvPicPr>
          <p:cNvPr id="11" name="Picture 10" descr="Introducing.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1000" y="0"/>
            <a:ext cx="2895600" cy="764266"/>
          </a:xfrm>
          <a:prstGeom prst="rect">
            <a:avLst/>
          </a:prstGeom>
        </p:spPr>
      </p:pic>
      <p:pic>
        <p:nvPicPr>
          <p:cNvPr id="2" name="Picture 1" descr="bandwidth.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7200" y="2057400"/>
            <a:ext cx="2911002" cy="2667000"/>
          </a:xfrm>
          <a:prstGeom prst="rect">
            <a:avLst/>
          </a:prstGeom>
        </p:spPr>
      </p:pic>
      <p:pic>
        <p:nvPicPr>
          <p:cNvPr id="4" name="Picture 3" descr="A screenshot of the bandwidth tool."/>
          <p:cNvPicPr>
            <a:picLocks noChangeAspect="1"/>
          </p:cNvPicPr>
          <p:nvPr/>
        </p:nvPicPr>
        <p:blipFill>
          <a:blip r:embed="rId7" cstate="print"/>
          <a:stretch>
            <a:fillRect/>
          </a:stretch>
        </p:blipFill>
        <p:spPr>
          <a:xfrm>
            <a:off x="3886200" y="1759974"/>
            <a:ext cx="4633686" cy="4185265"/>
          </a:xfrm>
          <a:prstGeom prst="rect">
            <a:avLst/>
          </a:prstGeom>
        </p:spPr>
      </p:pic>
    </p:spTree>
    <p:extLst>
      <p:ext uri="{BB962C8B-B14F-4D97-AF65-F5344CB8AC3E}">
        <p14:creationId xmlns="" xmlns:p14="http://schemas.microsoft.com/office/powerpoint/2010/main" val="3524569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Benefits of E-rate 2.0 Funding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495800"/>
          </a:xfrm>
        </p:spPr>
        <p:txBody>
          <a:bodyPr>
            <a:normAutofit/>
          </a:bodyPr>
          <a:lstStyle/>
          <a:p>
            <a:pPr lvl="0" hangingPunct="0">
              <a:spcBef>
                <a:spcPts val="600"/>
              </a:spcBef>
              <a:spcAft>
                <a:spcPts val="1200"/>
              </a:spcAft>
            </a:pP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Faster Wi-Fi </a:t>
            </a: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and Internet for ALL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classrooms.</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lvl="0" hangingPunct="0">
              <a:spcBef>
                <a:spcPts val="600"/>
              </a:spcBef>
              <a:spcAft>
                <a:spcPts val="1200"/>
              </a:spcAft>
            </a:pP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Opportunity to rethink delivery of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teaching, learning, and professional development.</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lvl="0" hangingPunct="0">
              <a:spcBef>
                <a:spcPts val="600"/>
              </a:spcBef>
              <a:spcAft>
                <a:spcPts val="1200"/>
              </a:spcAft>
            </a:pP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Leverage </a:t>
            </a: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technology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for communication and collaboration.</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lvl="0" hangingPunct="0">
              <a:spcBef>
                <a:spcPts val="600"/>
              </a:spcBef>
              <a:spcAft>
                <a:spcPts val="1200"/>
              </a:spcAft>
            </a:pP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Makes cloud applications and websites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faster.</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lvl="0" hangingPunct="0">
              <a:spcBef>
                <a:spcPts val="600"/>
              </a:spcBef>
              <a:spcAft>
                <a:spcPts val="1200"/>
              </a:spcAft>
            </a:pP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Strengthens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1 to 1 </a:t>
            </a:r>
            <a:r>
              <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rPr>
              <a:t>and/or bring-your-own-device (BYOD) </a:t>
            </a:r>
            <a:r>
              <a:rPr lang="en-US" sz="240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initiatives.</a:t>
            </a:r>
            <a:endParaRPr lang="en-US" sz="240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600"/>
              </a:spcBef>
              <a:spcAft>
                <a:spcPts val="1200"/>
              </a:spcAft>
              <a:buNone/>
            </a:pPr>
            <a:endParaRPr lang="en-US" dirty="0"/>
          </a:p>
          <a:p>
            <a:endParaRPr lang="en-US" dirty="0"/>
          </a:p>
          <a:p>
            <a:endParaRPr lang="en-US" dirty="0" smtClean="0"/>
          </a:p>
        </p:txBody>
      </p:sp>
      <p:sp>
        <p:nvSpPr>
          <p:cNvPr id="4" name="Slide Number Placeholder 3"/>
          <p:cNvSpPr>
            <a:spLocks noGrp="1"/>
          </p:cNvSpPr>
          <p:nvPr>
            <p:ph type="sldNum" sz="quarter" idx="10"/>
          </p:nvPr>
        </p:nvSpPr>
        <p:spPr/>
        <p:txBody>
          <a:bodyPr/>
          <a:lstStyle/>
          <a:p>
            <a:fld id="{BD26C40E-487C-40A4-A841-8174FD7B7142}" type="slidenum">
              <a:rPr lang="en-US" sz="1000" b="1" smtClean="0"/>
              <a:pPr/>
              <a:t>13</a:t>
            </a:fld>
            <a:endParaRPr lang="en-US" sz="1000" b="1" dirty="0"/>
          </a:p>
        </p:txBody>
      </p:sp>
    </p:spTree>
    <p:extLst>
      <p:ext uri="{BB962C8B-B14F-4D97-AF65-F5344CB8AC3E}">
        <p14:creationId xmlns="" xmlns:p14="http://schemas.microsoft.com/office/powerpoint/2010/main" val="2673640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Changes in Subsidies</a:t>
            </a:r>
            <a:endParaRPr lang="en-US" dirty="0"/>
          </a:p>
        </p:txBody>
      </p:sp>
      <p:sp>
        <p:nvSpPr>
          <p:cNvPr id="3" name="Content Placeholder 2"/>
          <p:cNvSpPr>
            <a:spLocks noGrp="1"/>
          </p:cNvSpPr>
          <p:nvPr>
            <p:ph idx="1"/>
          </p:nvPr>
        </p:nvSpPr>
        <p:spPr>
          <a:xfrm>
            <a:off x="457200" y="1600200"/>
            <a:ext cx="8229600" cy="4572000"/>
          </a:xfrm>
        </p:spPr>
        <p:txBody>
          <a:bodyPr>
            <a:normAutofit/>
          </a:bodyPr>
          <a:lstStyle/>
          <a:p>
            <a:pPr>
              <a:spcBef>
                <a:spcPts val="1200"/>
              </a:spcBef>
              <a:spcAft>
                <a:spcPts val="1200"/>
              </a:spcAft>
            </a:pPr>
            <a:r>
              <a:rPr lang="en-US" sz="2400" dirty="0">
                <a:solidFill>
                  <a:srgbClr val="010000"/>
                </a:solidFill>
              </a:rPr>
              <a:t>E-Rate 2.0 funding supports a major focus on FCC priorities: increasing Broadband and </a:t>
            </a:r>
            <a:r>
              <a:rPr lang="en-US" sz="2400" dirty="0" smtClean="0">
                <a:solidFill>
                  <a:srgbClr val="010000"/>
                </a:solidFill>
              </a:rPr>
              <a:t>Wi-Fi </a:t>
            </a:r>
            <a:r>
              <a:rPr lang="en-US" sz="2400" dirty="0">
                <a:solidFill>
                  <a:srgbClr val="010000"/>
                </a:solidFill>
              </a:rPr>
              <a:t>to increase internet speed. </a:t>
            </a:r>
          </a:p>
          <a:p>
            <a:pPr>
              <a:spcBef>
                <a:spcPts val="1200"/>
              </a:spcBef>
              <a:spcAft>
                <a:spcPts val="1200"/>
              </a:spcAft>
            </a:pPr>
            <a:r>
              <a:rPr lang="en-US" sz="2400" dirty="0">
                <a:solidFill>
                  <a:srgbClr val="010000"/>
                </a:solidFill>
              </a:rPr>
              <a:t>To fund these efforts, the FCC is eliminating subsidies for </a:t>
            </a:r>
            <a:r>
              <a:rPr lang="en-US" sz="2400" dirty="0" smtClean="0">
                <a:solidFill>
                  <a:srgbClr val="010000"/>
                </a:solidFill>
              </a:rPr>
              <a:t>phones, </a:t>
            </a:r>
            <a:r>
              <a:rPr lang="en-US" sz="2400" dirty="0">
                <a:solidFill>
                  <a:srgbClr val="010000"/>
                </a:solidFill>
              </a:rPr>
              <a:t>cell </a:t>
            </a:r>
            <a:r>
              <a:rPr lang="en-US" sz="2400" dirty="0" smtClean="0">
                <a:solidFill>
                  <a:srgbClr val="010000"/>
                </a:solidFill>
              </a:rPr>
              <a:t>phones, </a:t>
            </a:r>
            <a:r>
              <a:rPr lang="en-US" sz="2400" dirty="0">
                <a:solidFill>
                  <a:srgbClr val="010000"/>
                </a:solidFill>
              </a:rPr>
              <a:t>web hosting, email, and voicemail.</a:t>
            </a:r>
          </a:p>
          <a:p>
            <a:pPr>
              <a:spcBef>
                <a:spcPts val="1200"/>
              </a:spcBef>
              <a:spcAft>
                <a:spcPts val="1200"/>
              </a:spcAft>
            </a:pPr>
            <a:r>
              <a:rPr lang="en-US" sz="2400" dirty="0" smtClean="0">
                <a:solidFill>
                  <a:srgbClr val="010000"/>
                </a:solidFill>
              </a:rPr>
              <a:t>Biggest fiscal impact is phase out of phone/cell phone subsidies. </a:t>
            </a:r>
            <a:endParaRPr lang="en-US" sz="2400" dirty="0">
              <a:solidFill>
                <a:srgbClr val="010000"/>
              </a:solidFill>
            </a:endParaRPr>
          </a:p>
          <a:p>
            <a:pPr>
              <a:spcAft>
                <a:spcPts val="1200"/>
              </a:spcAft>
            </a:pPr>
            <a:r>
              <a:rPr lang="en-US" sz="2400" dirty="0">
                <a:solidFill>
                  <a:srgbClr val="010000"/>
                </a:solidFill>
              </a:rPr>
              <a:t>Potentially a large impact on </a:t>
            </a:r>
            <a:r>
              <a:rPr lang="en-US" sz="2400" dirty="0" smtClean="0">
                <a:solidFill>
                  <a:srgbClr val="010000"/>
                </a:solidFill>
              </a:rPr>
              <a:t>budgets.</a:t>
            </a:r>
          </a:p>
        </p:txBody>
      </p:sp>
      <p:sp>
        <p:nvSpPr>
          <p:cNvPr id="5" name="Slide Number Placeholder 4"/>
          <p:cNvSpPr>
            <a:spLocks noGrp="1"/>
          </p:cNvSpPr>
          <p:nvPr>
            <p:ph type="sldNum" sz="quarter" idx="10"/>
          </p:nvPr>
        </p:nvSpPr>
        <p:spPr/>
        <p:txBody>
          <a:bodyPr/>
          <a:lstStyle/>
          <a:p>
            <a:fld id="{BD26C40E-487C-40A4-A841-8174FD7B7142}" type="slidenum">
              <a:rPr lang="en-US" sz="1000" b="1" smtClean="0"/>
              <a:pPr/>
              <a:t>14</a:t>
            </a:fld>
            <a:endParaRPr lang="en-US" sz="1000" b="1" dirty="0"/>
          </a:p>
        </p:txBody>
      </p:sp>
    </p:spTree>
    <p:extLst>
      <p:ext uri="{BB962C8B-B14F-4D97-AF65-F5344CB8AC3E}">
        <p14:creationId xmlns="" xmlns:p14="http://schemas.microsoft.com/office/powerpoint/2010/main" val="2775325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Mitigating Loss of Phone Subsidies</a:t>
            </a:r>
            <a:endParaRPr lang="en-US" dirty="0"/>
          </a:p>
        </p:txBody>
      </p:sp>
      <p:sp>
        <p:nvSpPr>
          <p:cNvPr id="3" name="Content Placeholder 2"/>
          <p:cNvSpPr>
            <a:spLocks noGrp="1"/>
          </p:cNvSpPr>
          <p:nvPr>
            <p:ph idx="1"/>
          </p:nvPr>
        </p:nvSpPr>
        <p:spPr>
          <a:xfrm>
            <a:off x="457200" y="1600200"/>
            <a:ext cx="8229600" cy="4343399"/>
          </a:xfrm>
        </p:spPr>
        <p:txBody>
          <a:bodyPr>
            <a:normAutofit/>
          </a:bodyPr>
          <a:lstStyle/>
          <a:p>
            <a:pPr lvl="0" hangingPunct="0">
              <a:spcBef>
                <a:spcPts val="1200"/>
              </a:spcBef>
              <a:spcAft>
                <a:spcPts val="1200"/>
              </a:spcAft>
            </a:pPr>
            <a:r>
              <a:rPr lang="en-US" sz="2400" dirty="0">
                <a:solidFill>
                  <a:srgbClr val="010000"/>
                </a:solidFill>
              </a:rPr>
              <a:t>Explore alternative technologies such as Voice over IP (</a:t>
            </a:r>
            <a:r>
              <a:rPr lang="en-US" sz="2400" dirty="0" smtClean="0">
                <a:solidFill>
                  <a:srgbClr val="010000"/>
                </a:solidFill>
              </a:rPr>
              <a:t>VoIP), which </a:t>
            </a:r>
            <a:r>
              <a:rPr lang="en-US" sz="2400" dirty="0">
                <a:solidFill>
                  <a:srgbClr val="010000"/>
                </a:solidFill>
              </a:rPr>
              <a:t>is often less expensive than traditional phone </a:t>
            </a:r>
            <a:r>
              <a:rPr lang="en-US" sz="2400" dirty="0" smtClean="0">
                <a:solidFill>
                  <a:srgbClr val="010000"/>
                </a:solidFill>
              </a:rPr>
              <a:t>service.</a:t>
            </a:r>
            <a:endParaRPr lang="en-US" sz="2400" dirty="0">
              <a:solidFill>
                <a:srgbClr val="010000"/>
              </a:solidFill>
            </a:endParaRPr>
          </a:p>
          <a:p>
            <a:pPr lvl="0" hangingPunct="0">
              <a:spcBef>
                <a:spcPts val="1200"/>
              </a:spcBef>
              <a:spcAft>
                <a:spcPts val="1200"/>
              </a:spcAft>
            </a:pPr>
            <a:r>
              <a:rPr lang="en-US" sz="2400" dirty="0">
                <a:solidFill>
                  <a:srgbClr val="010000"/>
                </a:solidFill>
              </a:rPr>
              <a:t>Proactively examine phone and cell phone </a:t>
            </a:r>
            <a:r>
              <a:rPr lang="en-US" sz="2400" dirty="0" smtClean="0">
                <a:solidFill>
                  <a:srgbClr val="010000"/>
                </a:solidFill>
              </a:rPr>
              <a:t>contracts, reducing quantities if possible.</a:t>
            </a:r>
            <a:endParaRPr lang="en-US" sz="2400" dirty="0">
              <a:solidFill>
                <a:srgbClr val="010000"/>
              </a:solidFill>
            </a:endParaRPr>
          </a:p>
          <a:p>
            <a:pPr lvl="0" hangingPunct="0">
              <a:spcBef>
                <a:spcPts val="1200"/>
              </a:spcBef>
              <a:spcAft>
                <a:spcPts val="1200"/>
              </a:spcAft>
            </a:pPr>
            <a:r>
              <a:rPr lang="en-US" sz="2400" dirty="0">
                <a:solidFill>
                  <a:srgbClr val="010000"/>
                </a:solidFill>
              </a:rPr>
              <a:t>Conduct “mini bid” for land line and cell phones under state contract </a:t>
            </a:r>
            <a:r>
              <a:rPr lang="en-US" sz="2400" dirty="0" smtClean="0">
                <a:solidFill>
                  <a:srgbClr val="010000"/>
                </a:solidFill>
              </a:rPr>
              <a:t>ITT46, using price </a:t>
            </a:r>
            <a:r>
              <a:rPr lang="en-US" sz="2400" dirty="0">
                <a:solidFill>
                  <a:srgbClr val="010000"/>
                </a:solidFill>
              </a:rPr>
              <a:t>as the primary award </a:t>
            </a:r>
            <a:r>
              <a:rPr lang="en-US" sz="2400" dirty="0" smtClean="0">
                <a:solidFill>
                  <a:srgbClr val="010000"/>
                </a:solidFill>
              </a:rPr>
              <a:t>factor.  </a:t>
            </a:r>
          </a:p>
        </p:txBody>
      </p:sp>
      <p:sp>
        <p:nvSpPr>
          <p:cNvPr id="5" name="Slide Number Placeholder 4"/>
          <p:cNvSpPr>
            <a:spLocks noGrp="1"/>
          </p:cNvSpPr>
          <p:nvPr>
            <p:ph type="sldNum" sz="quarter" idx="10"/>
          </p:nvPr>
        </p:nvSpPr>
        <p:spPr/>
        <p:txBody>
          <a:bodyPr/>
          <a:lstStyle/>
          <a:p>
            <a:fld id="{BD26C40E-487C-40A4-A841-8174FD7B7142}" type="slidenum">
              <a:rPr lang="en-US" sz="1000" b="1" smtClean="0"/>
              <a:pPr/>
              <a:t>15</a:t>
            </a:fld>
            <a:endParaRPr lang="en-US" sz="1000" b="1" dirty="0"/>
          </a:p>
        </p:txBody>
      </p:sp>
    </p:spTree>
    <p:extLst>
      <p:ext uri="{BB962C8B-B14F-4D97-AF65-F5344CB8AC3E}">
        <p14:creationId xmlns="" xmlns:p14="http://schemas.microsoft.com/office/powerpoint/2010/main" val="66042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This graphic illustrates the timeline for major E-rate events. Since one E-rate year takes almost 2 years to prepare and complete, districts are dealing with three applications during any one fiscal year. "/>
          <p:cNvPicPr>
            <a:picLocks noChangeAspect="1"/>
          </p:cNvPicPr>
          <p:nvPr/>
        </p:nvPicPr>
        <p:blipFill>
          <a:blip r:embed="rId3" cstate="print"/>
          <a:stretch>
            <a:fillRect/>
          </a:stretch>
        </p:blipFill>
        <p:spPr>
          <a:xfrm>
            <a:off x="-1600200" y="304800"/>
            <a:ext cx="12881964" cy="6401355"/>
          </a:xfrm>
          <a:prstGeom prst="rect">
            <a:avLst/>
          </a:prstGeom>
        </p:spPr>
      </p:pic>
    </p:spTree>
    <p:extLst>
      <p:ext uri="{BB962C8B-B14F-4D97-AF65-F5344CB8AC3E}">
        <p14:creationId xmlns="" xmlns:p14="http://schemas.microsoft.com/office/powerpoint/2010/main" val="3208528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486400" cy="1143000"/>
          </a:xfrm>
        </p:spPr>
        <p:txBody>
          <a:bodyPr>
            <a:normAutofit/>
          </a:bodyPr>
          <a:lstStyle/>
          <a:p>
            <a:pPr algn="ctr"/>
            <a:r>
              <a:rPr lang="en-US" dirty="0" smtClean="0"/>
              <a:t>Don’t Miss </a:t>
            </a:r>
            <a:r>
              <a:rPr lang="en-US" dirty="0"/>
              <a:t>O</a:t>
            </a:r>
            <a:r>
              <a:rPr lang="en-US" dirty="0" smtClean="0"/>
              <a:t>ut!</a:t>
            </a:r>
            <a:endParaRPr lang="en-US" dirty="0"/>
          </a:p>
        </p:txBody>
      </p:sp>
      <p:sp>
        <p:nvSpPr>
          <p:cNvPr id="5" name="Slide Number Placeholder 4"/>
          <p:cNvSpPr>
            <a:spLocks noGrp="1"/>
          </p:cNvSpPr>
          <p:nvPr>
            <p:ph type="sldNum" sz="quarter" idx="4294967295"/>
          </p:nvPr>
        </p:nvSpPr>
        <p:spPr>
          <a:xfrm>
            <a:off x="8153400" y="5943600"/>
            <a:ext cx="533400" cy="457200"/>
          </a:xfrm>
          <a:prstGeom prst="rect">
            <a:avLst/>
          </a:prstGeom>
        </p:spPr>
        <p:txBody>
          <a:bodyPr anchor="ctr"/>
          <a:lstStyle/>
          <a:p>
            <a:pPr algn="ctr"/>
            <a:fld id="{BD26C40E-487C-40A4-A841-8174FD7B7142}" type="slidenum">
              <a:rPr lang="en-US" sz="1000" b="1" smtClean="0">
                <a:solidFill>
                  <a:srgbClr val="FFFFFF"/>
                </a:solidFill>
                <a:latin typeface="Verdana"/>
                <a:cs typeface="Verdana"/>
              </a:rPr>
              <a:pPr algn="ctr"/>
              <a:t>17</a:t>
            </a:fld>
            <a:endParaRPr lang="en-US" sz="1000" b="1" dirty="0">
              <a:solidFill>
                <a:srgbClr val="FFFFFF"/>
              </a:solidFill>
              <a:latin typeface="Verdana"/>
              <a:cs typeface="Verdana"/>
            </a:endParaRPr>
          </a:p>
        </p:txBody>
      </p:sp>
      <p:sp>
        <p:nvSpPr>
          <p:cNvPr id="3" name="TextBox 2"/>
          <p:cNvSpPr txBox="1"/>
          <p:nvPr/>
        </p:nvSpPr>
        <p:spPr>
          <a:xfrm>
            <a:off x="304800" y="1524000"/>
            <a:ext cx="2409669" cy="2692147"/>
          </a:xfrm>
          <a:prstGeom prst="rect">
            <a:avLst/>
          </a:prstGeom>
          <a:noFill/>
        </p:spPr>
        <p:txBody>
          <a:bodyPr wrap="square" rtlCol="0">
            <a:spAutoFit/>
          </a:bodyPr>
          <a:lstStyle/>
          <a:p>
            <a:pPr>
              <a:lnSpc>
                <a:spcPct val="110000"/>
              </a:lnSpc>
            </a:pPr>
            <a:r>
              <a:rPr lang="en-US" sz="2600" i="1" dirty="0" smtClean="0">
                <a:latin typeface="Verdana" panose="020B0604030504040204" pitchFamily="34" charset="0"/>
                <a:ea typeface="Verdana" panose="020B0604030504040204" pitchFamily="34" charset="0"/>
                <a:cs typeface="Verdana" panose="020B0604030504040204" pitchFamily="34" charset="0"/>
              </a:rPr>
              <a:t>So far, 110 out of 404 </a:t>
            </a:r>
            <a:br>
              <a:rPr lang="en-US" sz="2600" i="1" dirty="0" smtClean="0">
                <a:latin typeface="Verdana" panose="020B0604030504040204" pitchFamily="34" charset="0"/>
                <a:ea typeface="Verdana" panose="020B0604030504040204" pitchFamily="34" charset="0"/>
                <a:cs typeface="Verdana" panose="020B0604030504040204" pitchFamily="34" charset="0"/>
              </a:rPr>
            </a:br>
            <a:r>
              <a:rPr lang="en-US" sz="2600" i="1" dirty="0" smtClean="0">
                <a:latin typeface="Verdana" panose="020B0604030504040204" pitchFamily="34" charset="0"/>
                <a:ea typeface="Verdana" panose="020B0604030504040204" pitchFamily="34" charset="0"/>
                <a:cs typeface="Verdana" panose="020B0604030504040204" pitchFamily="34" charset="0"/>
              </a:rPr>
              <a:t>MA districts applied for Category 2 funding!</a:t>
            </a:r>
            <a:endParaRPr lang="en-US" sz="26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idx="1"/>
          </p:nvPr>
        </p:nvSpPr>
        <p:spPr>
          <a:xfrm>
            <a:off x="3009900" y="1524000"/>
            <a:ext cx="5486400" cy="4343399"/>
          </a:xfrm>
        </p:spPr>
        <p:txBody>
          <a:bodyPr/>
          <a:lstStyle/>
          <a:p>
            <a:pPr>
              <a:spcBef>
                <a:spcPts val="600"/>
              </a:spcBef>
              <a:spcAft>
                <a:spcPts val="1200"/>
              </a:spcAft>
              <a:buClrTx/>
            </a:pPr>
            <a:r>
              <a:rPr lang="en-US" dirty="0">
                <a:solidFill>
                  <a:srgbClr val="010000"/>
                </a:solidFill>
              </a:rPr>
              <a:t>Identify E-rate support:</a:t>
            </a:r>
          </a:p>
          <a:p>
            <a:pPr lvl="1">
              <a:spcBef>
                <a:spcPts val="600"/>
              </a:spcBef>
              <a:spcAft>
                <a:spcPts val="1200"/>
              </a:spcAft>
              <a:buClrTx/>
            </a:pPr>
            <a:r>
              <a:rPr lang="en-US" sz="2000" dirty="0" smtClean="0">
                <a:solidFill>
                  <a:srgbClr val="010000"/>
                </a:solidFill>
              </a:rPr>
              <a:t>Use </a:t>
            </a:r>
            <a:r>
              <a:rPr lang="en-US" sz="2000" dirty="0">
                <a:solidFill>
                  <a:srgbClr val="010000"/>
                </a:solidFill>
              </a:rPr>
              <a:t>internal staff.</a:t>
            </a:r>
          </a:p>
          <a:p>
            <a:pPr lvl="1">
              <a:spcBef>
                <a:spcPts val="600"/>
              </a:spcBef>
              <a:spcAft>
                <a:spcPts val="1200"/>
              </a:spcAft>
              <a:buClrTx/>
            </a:pPr>
            <a:r>
              <a:rPr lang="en-US" sz="2000" dirty="0" smtClean="0">
                <a:solidFill>
                  <a:srgbClr val="010000"/>
                </a:solidFill>
              </a:rPr>
              <a:t>Hire </a:t>
            </a:r>
            <a:r>
              <a:rPr lang="en-US" sz="2000" dirty="0">
                <a:solidFill>
                  <a:srgbClr val="010000"/>
                </a:solidFill>
              </a:rPr>
              <a:t>a consultant.</a:t>
            </a:r>
          </a:p>
          <a:p>
            <a:pPr>
              <a:spcBef>
                <a:spcPts val="600"/>
              </a:spcBef>
              <a:spcAft>
                <a:spcPts val="1200"/>
              </a:spcAft>
              <a:buClrTx/>
            </a:pPr>
            <a:r>
              <a:rPr lang="en-US" dirty="0">
                <a:solidFill>
                  <a:srgbClr val="010000"/>
                </a:solidFill>
              </a:rPr>
              <a:t>Determine how best to reap the rewards of this critical </a:t>
            </a:r>
            <a:r>
              <a:rPr lang="en-US" dirty="0" smtClean="0">
                <a:solidFill>
                  <a:srgbClr val="010000"/>
                </a:solidFill>
              </a:rPr>
              <a:t>program.</a:t>
            </a:r>
            <a:endParaRPr lang="en-US" dirty="0"/>
          </a:p>
        </p:txBody>
      </p:sp>
    </p:spTree>
    <p:extLst>
      <p:ext uri="{BB962C8B-B14F-4D97-AF65-F5344CB8AC3E}">
        <p14:creationId xmlns="" xmlns:p14="http://schemas.microsoft.com/office/powerpoint/2010/main" val="1536314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z="1000" b="1" smtClean="0"/>
              <a:pPr/>
              <a:t>18</a:t>
            </a:fld>
            <a:endParaRPr lang="en-US" sz="1000" b="1" dirty="0"/>
          </a:p>
        </p:txBody>
      </p:sp>
      <p:sp>
        <p:nvSpPr>
          <p:cNvPr id="6" name="Content Placeholder 5"/>
          <p:cNvSpPr>
            <a:spLocks noGrp="1"/>
          </p:cNvSpPr>
          <p:nvPr>
            <p:ph type="body" sz="quarter" idx="14"/>
          </p:nvPr>
        </p:nvSpPr>
        <p:spPr>
          <a:xfrm>
            <a:off x="609600" y="1981200"/>
            <a:ext cx="8001000" cy="3657600"/>
          </a:xfrm>
          <a:prstGeom prst="rect">
            <a:avLst/>
          </a:prstGeom>
        </p:spPr>
        <p:txBody>
          <a:bodyPr>
            <a:noAutofit/>
          </a:bodyPr>
          <a:lstStyle/>
          <a:p>
            <a:pPr marL="457200" indent="-457200" algn="l">
              <a:spcBef>
                <a:spcPts val="600"/>
              </a:spcBef>
              <a:spcAft>
                <a:spcPts val="1200"/>
              </a:spcAft>
              <a:buFont typeface="Wingdings" charset="2"/>
              <a:buChar char="Ø"/>
            </a:pPr>
            <a:r>
              <a:rPr lang="en-US" sz="2400" b="1" dirty="0">
                <a:solidFill>
                  <a:srgbClr val="010000"/>
                </a:solidFill>
              </a:rPr>
              <a:t>Filing Deadline: </a:t>
            </a:r>
            <a:r>
              <a:rPr lang="en-US" sz="2400" dirty="0">
                <a:solidFill>
                  <a:srgbClr val="010000"/>
                </a:solidFill>
              </a:rPr>
              <a:t>March 2016 tbd by FCC </a:t>
            </a:r>
            <a:br>
              <a:rPr lang="en-US" sz="2400" dirty="0">
                <a:solidFill>
                  <a:srgbClr val="010000"/>
                </a:solidFill>
              </a:rPr>
            </a:br>
            <a:r>
              <a:rPr lang="en-US" sz="2400" dirty="0" smtClean="0">
                <a:solidFill>
                  <a:srgbClr val="010000"/>
                </a:solidFill>
              </a:rPr>
              <a:t>(</a:t>
            </a:r>
            <a:r>
              <a:rPr lang="en-US" sz="2400" dirty="0">
                <a:solidFill>
                  <a:srgbClr val="010000"/>
                </a:solidFill>
              </a:rPr>
              <a:t>for </a:t>
            </a:r>
            <a:r>
              <a:rPr lang="en-US" sz="2400" dirty="0" smtClean="0">
                <a:solidFill>
                  <a:srgbClr val="010000"/>
                </a:solidFill>
              </a:rPr>
              <a:t>2016-2017 </a:t>
            </a:r>
            <a:r>
              <a:rPr lang="en-US" sz="2400" dirty="0">
                <a:solidFill>
                  <a:srgbClr val="010000"/>
                </a:solidFill>
              </a:rPr>
              <a:t>projects)</a:t>
            </a:r>
          </a:p>
          <a:p>
            <a:pPr marL="457200" indent="-457200" algn="l">
              <a:spcBef>
                <a:spcPts val="600"/>
              </a:spcBef>
              <a:spcAft>
                <a:spcPts val="1200"/>
              </a:spcAft>
              <a:buFont typeface="Wingdings" charset="2"/>
              <a:buChar char="Ø"/>
            </a:pPr>
            <a:r>
              <a:rPr lang="en-US" sz="2400" dirty="0" smtClean="0">
                <a:solidFill>
                  <a:srgbClr val="0033CC"/>
                </a:solidFill>
                <a:hlinkClick r:id="rId3"/>
              </a:rPr>
              <a:t>USAC Website</a:t>
            </a:r>
            <a:r>
              <a:rPr lang="en-US" sz="2400" dirty="0" smtClean="0">
                <a:solidFill>
                  <a:srgbClr val="0033CC"/>
                </a:solidFill>
              </a:rPr>
              <a:t>  (</a:t>
            </a:r>
            <a:r>
              <a:rPr lang="en-US" sz="2400" dirty="0" smtClean="0">
                <a:solidFill>
                  <a:srgbClr val="0033CC"/>
                </a:solidFill>
                <a:hlinkClick r:id="rId4"/>
              </a:rPr>
              <a:t>USAC Search Tools</a:t>
            </a:r>
            <a:r>
              <a:rPr lang="en-US" sz="2400" dirty="0" smtClean="0"/>
              <a:t>)</a:t>
            </a:r>
            <a:endParaRPr lang="en-US" sz="2400" dirty="0"/>
          </a:p>
          <a:p>
            <a:pPr marL="457200" indent="-457200" algn="l">
              <a:spcBef>
                <a:spcPts val="600"/>
              </a:spcBef>
              <a:spcAft>
                <a:spcPts val="1200"/>
              </a:spcAft>
              <a:buFont typeface="Wingdings" charset="2"/>
              <a:buChar char="Ø"/>
            </a:pPr>
            <a:r>
              <a:rPr lang="en-US" sz="2400" dirty="0" smtClean="0">
                <a:solidFill>
                  <a:srgbClr val="010000"/>
                </a:solidFill>
                <a:hlinkClick r:id="rId5"/>
              </a:rPr>
              <a:t>ESE E-rate Site</a:t>
            </a:r>
            <a:r>
              <a:rPr lang="en-US" sz="2400" dirty="0" smtClean="0">
                <a:solidFill>
                  <a:srgbClr val="010000"/>
                </a:solidFill>
              </a:rPr>
              <a:t> </a:t>
            </a:r>
          </a:p>
          <a:p>
            <a:pPr marL="457200" indent="-457200" algn="l">
              <a:spcBef>
                <a:spcPts val="600"/>
              </a:spcBef>
              <a:spcAft>
                <a:spcPts val="1200"/>
              </a:spcAft>
              <a:buFont typeface="Wingdings" charset="2"/>
              <a:buChar char="Ø"/>
            </a:pPr>
            <a:r>
              <a:rPr lang="en-US" sz="2400" dirty="0" smtClean="0">
                <a:solidFill>
                  <a:srgbClr val="010000"/>
                </a:solidFill>
                <a:hlinkClick r:id="rId6"/>
              </a:rPr>
              <a:t>ESE E-rate Video</a:t>
            </a:r>
            <a:endParaRPr lang="en-US" sz="2400" dirty="0" smtClean="0">
              <a:solidFill>
                <a:srgbClr val="010000"/>
              </a:solidFill>
            </a:endParaRPr>
          </a:p>
          <a:p>
            <a:pPr marL="457200" indent="-457200" algn="l">
              <a:spcBef>
                <a:spcPts val="600"/>
              </a:spcBef>
              <a:spcAft>
                <a:spcPts val="1200"/>
              </a:spcAft>
              <a:buFont typeface="Wingdings" charset="2"/>
              <a:buChar char="Ø"/>
            </a:pPr>
            <a:r>
              <a:rPr lang="en-US" sz="2400" dirty="0" smtClean="0">
                <a:solidFill>
                  <a:srgbClr val="010000"/>
                </a:solidFill>
              </a:rPr>
              <a:t>For </a:t>
            </a:r>
            <a:r>
              <a:rPr lang="en-US" sz="2400" dirty="0">
                <a:solidFill>
                  <a:srgbClr val="010000"/>
                </a:solidFill>
              </a:rPr>
              <a:t>more information: odl@doe.mass.edu </a:t>
            </a:r>
          </a:p>
          <a:p>
            <a:pPr marL="457200" indent="-457200" algn="l">
              <a:spcBef>
                <a:spcPts val="600"/>
              </a:spcBef>
              <a:spcAft>
                <a:spcPts val="1200"/>
              </a:spcAft>
              <a:buFont typeface="Wingdings" charset="2"/>
              <a:buChar char="Ø"/>
            </a:pPr>
            <a:endParaRPr lang="en-US" sz="2400" dirty="0" smtClean="0">
              <a:solidFill>
                <a:srgbClr val="010000"/>
              </a:solidFill>
            </a:endParaRPr>
          </a:p>
        </p:txBody>
      </p:sp>
      <p:sp>
        <p:nvSpPr>
          <p:cNvPr id="2" name="Title 1"/>
          <p:cNvSpPr>
            <a:spLocks noGrp="1"/>
          </p:cNvSpPr>
          <p:nvPr>
            <p:ph type="title" idx="4294967295"/>
          </p:nvPr>
        </p:nvSpPr>
        <p:spPr>
          <a:xfrm>
            <a:off x="0" y="381000"/>
            <a:ext cx="9144000" cy="1143000"/>
          </a:xfrm>
          <a:prstGeom prst="rect">
            <a:avLst/>
          </a:prstGeom>
        </p:spPr>
        <p:txBody>
          <a:bodyPr>
            <a:normAutofit/>
          </a:bodyPr>
          <a:lstStyle/>
          <a:p>
            <a:pPr algn="ctr"/>
            <a:r>
              <a:rPr lang="en-US" sz="2800" b="1" dirty="0" smtClean="0">
                <a:latin typeface="Verdana"/>
                <a:cs typeface="Verdana"/>
              </a:rPr>
              <a:t>Further Information</a:t>
            </a:r>
            <a:endParaRPr lang="en-US" sz="2800" b="1" dirty="0">
              <a:latin typeface="Verdana"/>
              <a:cs typeface="Verdana"/>
            </a:endParaRPr>
          </a:p>
        </p:txBody>
      </p:sp>
    </p:spTree>
    <p:extLst>
      <p:ext uri="{BB962C8B-B14F-4D97-AF65-F5344CB8AC3E}">
        <p14:creationId xmlns="" xmlns:p14="http://schemas.microsoft.com/office/powerpoint/2010/main" val="4000012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Desirable Destinations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294967295"/>
          </p:nvPr>
        </p:nvSpPr>
        <p:spPr>
          <a:xfrm>
            <a:off x="8153400" y="6019800"/>
            <a:ext cx="533400" cy="457200"/>
          </a:xfrm>
          <a:prstGeom prst="rect">
            <a:avLst/>
          </a:prstGeom>
        </p:spPr>
        <p:txBody>
          <a:bodyPr/>
          <a:lstStyle/>
          <a:p>
            <a:pPr algn="ctr"/>
            <a:fld id="{87490DF0-123D-4244-96F9-26CDCAD73F4D}" type="slidenum">
              <a:rPr lang="en-US" sz="1200" b="1" smtClean="0">
                <a:solidFill>
                  <a:schemeClr val="bg1"/>
                </a:solidFill>
              </a:rPr>
              <a:pPr algn="ctr"/>
              <a:t>2</a:t>
            </a:fld>
            <a:endParaRPr lang="en-US" sz="1200" b="1" dirty="0">
              <a:solidFill>
                <a:schemeClr val="bg1"/>
              </a:solidFill>
              <a:latin typeface="Verdana"/>
              <a:cs typeface="Verdana"/>
            </a:endParaRPr>
          </a:p>
        </p:txBody>
      </p:sp>
      <p:sp>
        <p:nvSpPr>
          <p:cNvPr id="4" name="Content Placeholder 2"/>
          <p:cNvSpPr txBox="1">
            <a:spLocks/>
          </p:cNvSpPr>
          <p:nvPr/>
        </p:nvSpPr>
        <p:spPr>
          <a:xfrm>
            <a:off x="0" y="0"/>
            <a:ext cx="27432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C3C79"/>
              </a:buClr>
              <a:buFont typeface="Wingdings" charset="2"/>
              <a:buChar char="Ø"/>
              <a:defRPr sz="2400" b="1" kern="1200">
                <a:solidFill>
                  <a:srgbClr val="1C3C79"/>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E28521"/>
              </a:buClr>
              <a:buSzPct val="150000"/>
              <a:buFont typeface="Arial"/>
              <a:buChar char="•"/>
              <a:defRPr sz="2400" kern="1200">
                <a:solidFill>
                  <a:srgbClr val="E2852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E28521"/>
              </a:buClr>
              <a:buSzPct val="100000"/>
              <a:buFont typeface="Wingdings" charset="2"/>
              <a:buChar char="Ø"/>
              <a:defRPr sz="2000" kern="1200">
                <a:solidFill>
                  <a:srgbClr val="E2852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Courier New"/>
              <a:buChar char="o"/>
              <a:defRPr sz="2000" kern="1200">
                <a:solidFill>
                  <a:srgbClr val="E2852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rgbClr val="E2852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endParaRPr lang="en-US" sz="1800" b="0" dirty="0" smtClean="0">
              <a:solidFill>
                <a:schemeClr val="tx1"/>
              </a:solidFill>
              <a:latin typeface="Verdana"/>
              <a:cs typeface="Verdana"/>
            </a:endParaRPr>
          </a:p>
          <a:p>
            <a:pPr>
              <a:buClrTx/>
            </a:pPr>
            <a:r>
              <a:rPr lang="en-US" sz="1800" b="0" dirty="0" smtClean="0">
                <a:solidFill>
                  <a:schemeClr val="tx1"/>
                </a:solidFill>
                <a:latin typeface="Verdana"/>
                <a:cs typeface="Verdana"/>
              </a:rPr>
              <a:t>More and more educational resources in the cloud.</a:t>
            </a:r>
          </a:p>
          <a:p>
            <a:pPr marL="0" indent="0">
              <a:buClrTx/>
              <a:buFont typeface="Wingdings" charset="2"/>
              <a:buNone/>
            </a:pPr>
            <a:endParaRPr lang="en-US" sz="1800" b="0" dirty="0" smtClean="0">
              <a:solidFill>
                <a:schemeClr val="tx1"/>
              </a:solidFill>
              <a:latin typeface="Verdana"/>
              <a:cs typeface="Verdana"/>
            </a:endParaRPr>
          </a:p>
          <a:p>
            <a:pPr>
              <a:buClrTx/>
            </a:pPr>
            <a:r>
              <a:rPr lang="en-US" sz="1800" b="0" dirty="0" smtClean="0">
                <a:solidFill>
                  <a:schemeClr val="tx1"/>
                </a:solidFill>
                <a:latin typeface="Verdana"/>
                <a:cs typeface="Verdana"/>
              </a:rPr>
              <a:t>Pedagogical shifts in teaching, learning, &amp; PD.</a:t>
            </a:r>
          </a:p>
          <a:p>
            <a:pPr>
              <a:buClrTx/>
            </a:pPr>
            <a:endParaRPr lang="en-US" sz="1800" b="0" dirty="0" smtClean="0">
              <a:solidFill>
                <a:schemeClr val="tx1"/>
              </a:solidFill>
              <a:latin typeface="Verdana"/>
              <a:cs typeface="Verdana"/>
            </a:endParaRPr>
          </a:p>
          <a:p>
            <a:pPr>
              <a:buClrTx/>
            </a:pPr>
            <a:r>
              <a:rPr lang="en-US" sz="1800" b="0" dirty="0" smtClean="0">
                <a:solidFill>
                  <a:schemeClr val="tx1"/>
                </a:solidFill>
                <a:latin typeface="Verdana"/>
                <a:cs typeface="Verdana"/>
              </a:rPr>
              <a:t>How well is your district reaching the cloud?</a:t>
            </a:r>
          </a:p>
          <a:p>
            <a:pPr>
              <a:buClrTx/>
            </a:pPr>
            <a:endParaRPr lang="en-US" sz="1800" b="0" dirty="0">
              <a:solidFill>
                <a:schemeClr val="tx1"/>
              </a:solidFill>
              <a:latin typeface="Verdana"/>
              <a:cs typeface="Verdana"/>
            </a:endParaRPr>
          </a:p>
          <a:p>
            <a:pPr>
              <a:buClrTx/>
            </a:pPr>
            <a:r>
              <a:rPr lang="en-US" sz="1800" b="0" dirty="0" smtClean="0">
                <a:solidFill>
                  <a:schemeClr val="tx1"/>
                </a:solidFill>
                <a:latin typeface="Verdana"/>
                <a:cs typeface="Verdana"/>
              </a:rPr>
              <a:t>What’s </a:t>
            </a:r>
            <a:r>
              <a:rPr lang="en-US" sz="1800" b="0" dirty="0">
                <a:solidFill>
                  <a:schemeClr val="tx1"/>
                </a:solidFill>
                <a:latin typeface="Verdana"/>
                <a:cs typeface="Verdana"/>
              </a:rPr>
              <a:t>driving your technology purchasing decisions?</a:t>
            </a:r>
          </a:p>
        </p:txBody>
      </p:sp>
      <p:pic>
        <p:nvPicPr>
          <p:cNvPr id="5" name="Picture 4" descr="Let’s imagine the Cape as the cloud and all the destinations as content and resources in that cloud that education stakeholders need to reach. However, these destinations are only accessible given the conduits we provide. In the Cape analogy, the conduits are bridges and ferrys. In schools, the conduit to the cloud is WiFi and broadband."/>
          <p:cNvPicPr>
            <a:picLocks noChangeAspect="1"/>
          </p:cNvPicPr>
          <p:nvPr/>
        </p:nvPicPr>
        <p:blipFill rotWithShape="1">
          <a:blip r:embed="rId3" cstate="print">
            <a:extLst>
              <a:ext uri="{28A0092B-C50C-407E-A947-70E740481C1C}">
                <a14:useLocalDpi xmlns="" xmlns:a14="http://schemas.microsoft.com/office/drawing/2010/main" val="0"/>
              </a:ext>
            </a:extLst>
          </a:blip>
          <a:srcRect r="8198"/>
          <a:stretch/>
        </p:blipFill>
        <p:spPr>
          <a:xfrm>
            <a:off x="2362200" y="762000"/>
            <a:ext cx="6528064" cy="5334000"/>
          </a:xfrm>
          <a:prstGeom prst="rect">
            <a:avLst/>
          </a:prstGeom>
        </p:spPr>
      </p:pic>
      <p:pic>
        <p:nvPicPr>
          <p:cNvPr id="7" name="Picture 6" descr="symbol bridge sydney harbou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3733800" y="3276600"/>
            <a:ext cx="1125621" cy="444500"/>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1083653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hands holding up devices in the air."/>
          <p:cNvPicPr>
            <a:picLocks noChangeAspect="1"/>
          </p:cNvPicPr>
          <p:nvPr/>
        </p:nvPicPr>
        <p:blipFill rotWithShape="1">
          <a:blip r:embed="rId3" cstate="print">
            <a:extLst>
              <a:ext uri="{28A0092B-C50C-407E-A947-70E740481C1C}">
                <a14:useLocalDpi xmlns="" xmlns:a14="http://schemas.microsoft.com/office/drawing/2010/main" val="0"/>
              </a:ext>
            </a:extLst>
          </a:blip>
          <a:srcRect t="52059"/>
          <a:stretch/>
        </p:blipFill>
        <p:spPr>
          <a:xfrm>
            <a:off x="0" y="4113789"/>
            <a:ext cx="9144000" cy="2058411"/>
          </a:xfrm>
          <a:prstGeom prst="rect">
            <a:avLst/>
          </a:prstGeom>
        </p:spPr>
      </p:pic>
      <p:pic>
        <p:nvPicPr>
          <p:cNvPr id="9" name="Picture 8" descr="star_es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2" name="Title 1"/>
          <p:cNvSpPr>
            <a:spLocks noGrp="1"/>
          </p:cNvSpPr>
          <p:nvPr>
            <p:ph type="title"/>
          </p:nvPr>
        </p:nvSpPr>
        <p:spPr/>
        <p:txBody>
          <a:bodyPr>
            <a:normAutofit/>
          </a:bodyPr>
          <a:lstStyle/>
          <a:p>
            <a:r>
              <a:rPr lang="en-US" dirty="0" smtClean="0"/>
              <a:t>More Devices</a:t>
            </a:r>
            <a:endParaRPr lang="en-US" dirty="0"/>
          </a:p>
        </p:txBody>
      </p:sp>
      <p:sp>
        <p:nvSpPr>
          <p:cNvPr id="3" name="Content Placeholder 2"/>
          <p:cNvSpPr>
            <a:spLocks noGrp="1"/>
          </p:cNvSpPr>
          <p:nvPr>
            <p:ph type="subTitle" idx="4294967295"/>
          </p:nvPr>
        </p:nvSpPr>
        <p:spPr>
          <a:xfrm>
            <a:off x="1447800" y="1905000"/>
            <a:ext cx="6400800" cy="1752600"/>
          </a:xfrm>
          <a:prstGeom prst="rect">
            <a:avLst/>
          </a:prstGeom>
        </p:spPr>
        <p:txBody>
          <a:bodyPr/>
          <a:lstStyle/>
          <a:p>
            <a:pPr marL="0" indent="0" algn="ctr">
              <a:buNone/>
            </a:pPr>
            <a:r>
              <a:rPr lang="en-US" sz="2700" dirty="0" smtClean="0">
                <a:latin typeface="Verdana" panose="020B0604030504040204" pitchFamily="34" charset="0"/>
                <a:ea typeface="Verdana" panose="020B0604030504040204" pitchFamily="34" charset="0"/>
                <a:cs typeface="Verdana" panose="020B0604030504040204" pitchFamily="34" charset="0"/>
              </a:rPr>
              <a:t>Students may have </a:t>
            </a:r>
            <a:r>
              <a:rPr lang="en-US" sz="2700" dirty="0">
                <a:latin typeface="Verdana" panose="020B0604030504040204" pitchFamily="34" charset="0"/>
                <a:ea typeface="Verdana" panose="020B0604030504040204" pitchFamily="34" charset="0"/>
                <a:cs typeface="Verdana" panose="020B0604030504040204" pitchFamily="34" charset="0"/>
              </a:rPr>
              <a:t>devices, but how many of </a:t>
            </a:r>
            <a:r>
              <a:rPr lang="en-US" sz="2700" dirty="0" smtClean="0">
                <a:latin typeface="Verdana" panose="020B0604030504040204" pitchFamily="34" charset="0"/>
                <a:ea typeface="Verdana" panose="020B0604030504040204" pitchFamily="34" charset="0"/>
                <a:cs typeface="Verdana" panose="020B0604030504040204" pitchFamily="34" charset="0"/>
              </a:rPr>
              <a:t>them will </a:t>
            </a:r>
            <a:r>
              <a:rPr lang="en-US" sz="2700" dirty="0">
                <a:latin typeface="Verdana" panose="020B0604030504040204" pitchFamily="34" charset="0"/>
                <a:ea typeface="Verdana" panose="020B0604030504040204" pitchFamily="34" charset="0"/>
                <a:cs typeface="Verdana" panose="020B0604030504040204" pitchFamily="34" charset="0"/>
              </a:rPr>
              <a:t>be able to </a:t>
            </a:r>
            <a:r>
              <a:rPr lang="en-US" sz="2700" dirty="0" smtClean="0">
                <a:latin typeface="Verdana" panose="020B0604030504040204" pitchFamily="34" charset="0"/>
                <a:ea typeface="Verdana" panose="020B0604030504040204" pitchFamily="34" charset="0"/>
                <a:cs typeface="Verdana" panose="020B0604030504040204" pitchFamily="34" charset="0"/>
              </a:rPr>
              <a:t>reach their destinations on time? </a:t>
            </a:r>
            <a:endParaRPr lang="en-US" sz="27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5" name="Slide Number Placeholder 4"/>
          <p:cNvSpPr>
            <a:spLocks noGrp="1"/>
          </p:cNvSpPr>
          <p:nvPr>
            <p:ph type="sldNum" sz="quarter" idx="10"/>
          </p:nvPr>
        </p:nvSpPr>
        <p:spPr/>
        <p:txBody>
          <a:bodyPr/>
          <a:lstStyle/>
          <a:p>
            <a:fld id="{BD26C40E-487C-40A4-A841-8174FD7B7142}" type="slidenum">
              <a:rPr lang="en-US" sz="1000" b="1" smtClean="0"/>
              <a:pPr/>
              <a:t>3</a:t>
            </a:fld>
            <a:endParaRPr lang="en-US" sz="1000" b="1" dirty="0"/>
          </a:p>
        </p:txBody>
      </p:sp>
    </p:spTree>
    <p:extLst>
      <p:ext uri="{BB962C8B-B14F-4D97-AF65-F5344CB8AC3E}">
        <p14:creationId xmlns="" xmlns:p14="http://schemas.microsoft.com/office/powerpoint/2010/main" val="427311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r="3657"/>
          <a:stretch/>
        </p:blipFill>
        <p:spPr>
          <a:xfrm>
            <a:off x="-3313" y="0"/>
            <a:ext cx="9147313" cy="6191250"/>
          </a:xfrm>
          <a:prstGeom prst="rect">
            <a:avLst/>
          </a:prstGeom>
        </p:spPr>
      </p:pic>
      <p:pic>
        <p:nvPicPr>
          <p:cNvPr id="5" name="Picture 4" descr="Cars are shown sitting in traffic waiting to cross the bridge to the Cape."/>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13" y="0"/>
            <a:ext cx="9144000" cy="6172200"/>
          </a:xfrm>
          <a:prstGeom prst="rect">
            <a:avLst/>
          </a:prstGeom>
        </p:spPr>
      </p:pic>
      <p:pic>
        <p:nvPicPr>
          <p:cNvPr id="3" name="Picture 2" descr="star_es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4" name="Slide Number Placeholder 3"/>
          <p:cNvSpPr>
            <a:spLocks noGrp="1"/>
          </p:cNvSpPr>
          <p:nvPr>
            <p:ph type="sldNum" sz="quarter" idx="10"/>
          </p:nvPr>
        </p:nvSpPr>
        <p:spPr/>
        <p:txBody>
          <a:bodyPr/>
          <a:lstStyle/>
          <a:p>
            <a:fld id="{BD26C40E-487C-40A4-A841-8174FD7B7142}" type="slidenum">
              <a:rPr lang="en-US" sz="1000" b="1" smtClean="0"/>
              <a:pPr/>
              <a:t>4</a:t>
            </a:fld>
            <a:endParaRPr lang="en-US" sz="1000" b="1" dirty="0"/>
          </a:p>
        </p:txBody>
      </p:sp>
      <p:sp>
        <p:nvSpPr>
          <p:cNvPr id="7" name="Title 1"/>
          <p:cNvSpPr txBox="1">
            <a:spLocks/>
          </p:cNvSpPr>
          <p:nvPr/>
        </p:nvSpPr>
        <p:spPr>
          <a:xfrm>
            <a:off x="304800" y="209550"/>
            <a:ext cx="7086600" cy="9906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4800" b="1" dirty="0" smtClean="0">
                <a:ln>
                  <a:solidFill>
                    <a:schemeClr val="tx1"/>
                  </a:solidFill>
                </a:ln>
                <a:solidFill>
                  <a:srgbClr val="FFC000"/>
                </a:solidFill>
                <a:effectLst>
                  <a:outerShdw blurRad="63500" sx="102000" sy="102000" algn="c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Are we there yet?</a:t>
            </a:r>
            <a:endParaRPr lang="en-US" sz="4800" dirty="0">
              <a:ln>
                <a:solidFill>
                  <a:schemeClr val="tx1"/>
                </a:solidFill>
              </a:ln>
              <a:solidFill>
                <a:srgbClr val="FFC000"/>
              </a:solidFill>
              <a:effectLst>
                <a:outerShdw blurRad="63500" sx="102000" sy="102000" algn="c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6601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7162" y="533400"/>
            <a:ext cx="2357438" cy="4800600"/>
          </a:xfrm>
          <a:prstGeom prst="rect">
            <a:avLst/>
          </a:prstGeom>
        </p:spPr>
        <p:txBody>
          <a:bodyPr>
            <a:noAutofit/>
          </a:bodyPr>
          <a:lstStyle/>
          <a:p>
            <a:pPr>
              <a:buFont typeface="Wingdings" charset="2"/>
              <a:buChar char="Ø"/>
            </a:pPr>
            <a:r>
              <a:rPr lang="en-US" sz="1800" dirty="0">
                <a:solidFill>
                  <a:srgbClr val="010000"/>
                </a:solidFill>
                <a:latin typeface="Verdana"/>
                <a:cs typeface="Verdana"/>
              </a:rPr>
              <a:t>More devices and content requires  more bandwidth &amp;</a:t>
            </a:r>
            <a:r>
              <a:rPr lang="en-US" sz="1800" dirty="0" smtClean="0">
                <a:solidFill>
                  <a:srgbClr val="010000"/>
                </a:solidFill>
                <a:latin typeface="Verdana"/>
                <a:cs typeface="Verdana"/>
              </a:rPr>
              <a:t> Wi-Fi.</a:t>
            </a:r>
          </a:p>
          <a:p>
            <a:pPr>
              <a:buFont typeface="Wingdings" charset="2"/>
              <a:buChar char="Ø"/>
            </a:pPr>
            <a:endParaRPr lang="en-US" sz="1800" dirty="0" smtClean="0">
              <a:latin typeface="Verdana"/>
              <a:cs typeface="Verdana"/>
            </a:endParaRPr>
          </a:p>
          <a:p>
            <a:pPr>
              <a:buFont typeface="Wingdings" charset="2"/>
              <a:buChar char="Ø"/>
            </a:pPr>
            <a:endParaRPr lang="en-US" sz="1800" dirty="0">
              <a:latin typeface="Verdana"/>
              <a:cs typeface="Verdana"/>
            </a:endParaRPr>
          </a:p>
          <a:p>
            <a:pPr>
              <a:buFont typeface="Wingdings" charset="2"/>
              <a:buChar char="Ø"/>
            </a:pPr>
            <a:r>
              <a:rPr lang="en-US" sz="1800" b="0" dirty="0" smtClean="0">
                <a:solidFill>
                  <a:schemeClr val="tx1"/>
                </a:solidFill>
                <a:latin typeface="Verdana"/>
                <a:cs typeface="Verdana"/>
              </a:rPr>
              <a:t>Is </a:t>
            </a:r>
            <a:r>
              <a:rPr lang="en-US" sz="1800" b="0" dirty="0">
                <a:solidFill>
                  <a:schemeClr val="tx1"/>
                </a:solidFill>
                <a:latin typeface="Verdana"/>
                <a:cs typeface="Verdana"/>
              </a:rPr>
              <a:t>your district ready</a:t>
            </a:r>
            <a:r>
              <a:rPr lang="en-US" sz="1800" b="0" dirty="0" smtClean="0">
                <a:solidFill>
                  <a:schemeClr val="tx1"/>
                </a:solidFill>
                <a:latin typeface="Verdana"/>
                <a:cs typeface="Verdana"/>
              </a:rPr>
              <a:t>?</a:t>
            </a:r>
          </a:p>
          <a:p>
            <a:pPr>
              <a:buFont typeface="Wingdings" charset="2"/>
              <a:buChar char="Ø"/>
            </a:pPr>
            <a:endParaRPr lang="en-US" sz="1800" b="0" dirty="0" smtClean="0">
              <a:solidFill>
                <a:schemeClr val="tx1"/>
              </a:solidFill>
              <a:latin typeface="Verdana"/>
              <a:cs typeface="Verdana"/>
            </a:endParaRPr>
          </a:p>
          <a:p>
            <a:pPr>
              <a:buFont typeface="Wingdings" charset="2"/>
              <a:buChar char="Ø"/>
            </a:pPr>
            <a:endParaRPr lang="en-US" sz="1800" b="0" dirty="0" smtClean="0">
              <a:solidFill>
                <a:schemeClr val="tx1"/>
              </a:solidFill>
              <a:latin typeface="Verdana"/>
              <a:cs typeface="Verdana"/>
            </a:endParaRPr>
          </a:p>
          <a:p>
            <a:pPr>
              <a:buFont typeface="Wingdings" charset="2"/>
              <a:buChar char="Ø"/>
            </a:pPr>
            <a:r>
              <a:rPr lang="en-US" sz="1800" b="0" dirty="0" smtClean="0">
                <a:solidFill>
                  <a:schemeClr val="tx1"/>
                </a:solidFill>
                <a:latin typeface="Verdana"/>
                <a:cs typeface="Verdana"/>
              </a:rPr>
              <a:t>Where will you get the money</a:t>
            </a:r>
            <a:r>
              <a:rPr lang="en-US" sz="1800" b="0" dirty="0">
                <a:solidFill>
                  <a:schemeClr val="tx1"/>
                </a:solidFill>
                <a:latin typeface="Verdana"/>
                <a:cs typeface="Verdana"/>
              </a:rPr>
              <a:t>?</a:t>
            </a:r>
          </a:p>
        </p:txBody>
      </p:sp>
      <p:grpSp>
        <p:nvGrpSpPr>
          <p:cNvPr id="2" name="Group 1" descr="A student holds her head in her hand in frustration while her computer downloads information from the web."/>
          <p:cNvGrpSpPr/>
          <p:nvPr/>
        </p:nvGrpSpPr>
        <p:grpSpPr>
          <a:xfrm>
            <a:off x="2921508" y="2057400"/>
            <a:ext cx="6298692" cy="4114800"/>
            <a:chOff x="2845308" y="2057400"/>
            <a:chExt cx="6298692" cy="4114800"/>
          </a:xfrm>
        </p:grpSpPr>
        <p:pic>
          <p:nvPicPr>
            <p:cNvPr id="6" name="Picture 5" descr="AdobeStock_70367949 copy copy.jpg"/>
            <p:cNvPicPr>
              <a:picLocks noChangeAspect="1"/>
            </p:cNvPicPr>
            <p:nvPr/>
          </p:nvPicPr>
          <p:blipFill rotWithShape="1">
            <a:blip r:embed="rId3" cstate="print">
              <a:extLst>
                <a:ext uri="{28A0092B-C50C-407E-A947-70E740481C1C}">
                  <a14:useLocalDpi xmlns="" xmlns:a14="http://schemas.microsoft.com/office/drawing/2010/main" val="0"/>
                </a:ext>
              </a:extLst>
            </a:blip>
            <a:srcRect l="1252" t="7253" r="1180" b="10117"/>
            <a:stretch/>
          </p:blipFill>
          <p:spPr>
            <a:xfrm>
              <a:off x="2845308" y="2057400"/>
              <a:ext cx="6298692" cy="4114800"/>
            </a:xfrm>
            <a:prstGeom prst="rect">
              <a:avLst/>
            </a:prstGeom>
          </p:spPr>
        </p:pic>
        <p:pic>
          <p:nvPicPr>
            <p:cNvPr id="7" name="Picture 6"/>
            <p:cNvPicPr>
              <a:picLocks noChangeAspect="1"/>
            </p:cNvPicPr>
            <p:nvPr/>
          </p:nvPicPr>
          <p:blipFill rotWithShape="1">
            <a:blip r:embed="rId4" cstate="print"/>
            <a:srcRect l="9804" t="7625"/>
            <a:stretch/>
          </p:blipFill>
          <p:spPr>
            <a:xfrm>
              <a:off x="7754471" y="3762188"/>
              <a:ext cx="1237129" cy="1267012"/>
            </a:xfrm>
            <a:prstGeom prst="rect">
              <a:avLst/>
            </a:prstGeom>
            <a:scene3d>
              <a:camera prst="perspectiveHeroicExtremeLeftFacing"/>
              <a:lightRig rig="threePt" dir="t"/>
            </a:scene3d>
          </p:spPr>
        </p:pic>
      </p:grpSp>
      <p:sp>
        <p:nvSpPr>
          <p:cNvPr id="4" name="Rectangle 3"/>
          <p:cNvSpPr/>
          <p:nvPr/>
        </p:nvSpPr>
        <p:spPr>
          <a:xfrm>
            <a:off x="2845308" y="228600"/>
            <a:ext cx="5917692" cy="1107996"/>
          </a:xfrm>
          <a:prstGeom prst="rect">
            <a:avLst/>
          </a:prstGeom>
        </p:spPr>
        <p:txBody>
          <a:bodyPr wrap="square">
            <a:spAutoFit/>
          </a:bodyPr>
          <a:lstStyle/>
          <a:p>
            <a:pPr algn="r"/>
            <a:endParaRPr lang="en-US" dirty="0">
              <a:latin typeface="Verdana"/>
              <a:cs typeface="Verdana"/>
            </a:endParaRPr>
          </a:p>
          <a:p>
            <a:pPr algn="r"/>
            <a:r>
              <a:rPr lang="en-US" sz="2400" b="1" dirty="0">
                <a:latin typeface="Verdana"/>
                <a:cs typeface="Verdana"/>
              </a:rPr>
              <a:t>Resources and tools are only as good as the network they run </a:t>
            </a:r>
            <a:r>
              <a:rPr lang="en-US" sz="2400" b="1" dirty="0" smtClean="0">
                <a:latin typeface="Verdana"/>
                <a:cs typeface="Verdana"/>
              </a:rPr>
              <a:t>on</a:t>
            </a:r>
            <a:endParaRPr lang="en-US" sz="2400" b="1" dirty="0">
              <a:latin typeface="Verdana"/>
              <a:cs typeface="Verdana"/>
            </a:endParaRPr>
          </a:p>
        </p:txBody>
      </p:sp>
      <p:pic>
        <p:nvPicPr>
          <p:cNvPr id="9" name="Picture 8" descr="star_es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4"/>
          <p:cNvSpPr>
            <a:spLocks noGrp="1"/>
          </p:cNvSpPr>
          <p:nvPr>
            <p:ph type="sldNum" sz="quarter" idx="4294967295"/>
          </p:nvPr>
        </p:nvSpPr>
        <p:spPr>
          <a:xfrm>
            <a:off x="8153400" y="5943600"/>
            <a:ext cx="533400" cy="457200"/>
          </a:xfrm>
          <a:prstGeom prst="rect">
            <a:avLst/>
          </a:prstGeom>
        </p:spPr>
        <p:txBody>
          <a:bodyPr anchor="ctr"/>
          <a:lstStyle/>
          <a:p>
            <a:pPr algn="ctr"/>
            <a:fld id="{BD26C40E-487C-40A4-A841-8174FD7B7142}" type="slidenum">
              <a:rPr lang="en-US" sz="1000" b="1" smtClean="0">
                <a:solidFill>
                  <a:srgbClr val="FFFFFF"/>
                </a:solidFill>
                <a:latin typeface="Verdana"/>
                <a:cs typeface="Verdana"/>
              </a:rPr>
              <a:pPr algn="ctr"/>
              <a:t>5</a:t>
            </a:fld>
            <a:endParaRPr lang="en-US" sz="1000" b="1" dirty="0">
              <a:solidFill>
                <a:srgbClr val="FFFFFF"/>
              </a:solidFill>
              <a:latin typeface="Verdana"/>
              <a:cs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3276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It is not realistic to assume that schools can hold a bake sale to raise money for WiFi and broadband."/>
          <p:cNvPicPr>
            <a:picLocks noChangeAspect="1" noChangeArrowheads="1"/>
          </p:cNvPicPr>
          <p:nvPr/>
        </p:nvPicPr>
        <p:blipFill rotWithShape="1">
          <a:blip r:embed="rId3" cstate="print"/>
          <a:srcRect l="5324" r="5322" b="18327"/>
          <a:stretch/>
        </p:blipFill>
        <p:spPr bwMode="auto">
          <a:xfrm>
            <a:off x="2095500" y="0"/>
            <a:ext cx="5222875" cy="6176296"/>
          </a:xfrm>
          <a:prstGeom prst="rect">
            <a:avLst/>
          </a:prstGeom>
          <a:noFill/>
        </p:spPr>
      </p:pic>
      <p:sp>
        <p:nvSpPr>
          <p:cNvPr id="7" name="Slide Number Placeholder 6"/>
          <p:cNvSpPr>
            <a:spLocks noGrp="1"/>
          </p:cNvSpPr>
          <p:nvPr>
            <p:ph type="sldNum" sz="quarter" idx="12"/>
          </p:nvPr>
        </p:nvSpPr>
        <p:spPr/>
        <p:txBody>
          <a:bodyPr/>
          <a:lstStyle/>
          <a:p>
            <a:fld id="{87490DF0-123D-4244-96F9-26CDCAD73F4D}" type="slidenum">
              <a:rPr lang="en-US" sz="1000" b="1" smtClean="0"/>
              <a:pPr/>
              <a:t>6</a:t>
            </a:fld>
            <a:endParaRPr lang="en-US" sz="1000" b="1" dirty="0"/>
          </a:p>
        </p:txBody>
      </p:sp>
    </p:spTree>
    <p:extLst>
      <p:ext uri="{BB962C8B-B14F-4D97-AF65-F5344CB8AC3E}">
        <p14:creationId xmlns="" xmlns:p14="http://schemas.microsoft.com/office/powerpoint/2010/main" val="356825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aftDay Free Money Banner"/>
          <p:cNvPicPr>
            <a:picLocks noChangeAspect="1"/>
          </p:cNvPicPr>
          <p:nvPr/>
        </p:nvPicPr>
        <p:blipFill rotWithShape="1">
          <a:blip r:embed="rId3" cstate="print">
            <a:alphaModFix amt="20000"/>
            <a:extLst>
              <a:ext uri="{BEBA8EAE-BF5A-486C-A8C5-ECC9F3942E4B}">
                <a14:imgProps xmlns="" xmlns:a14="http://schemas.microsoft.com/office/drawing/2010/main">
                  <a14:imgLayer r:embed="rId4">
                    <a14:imgEffect>
                      <a14:artisticCrisscrossEtching/>
                    </a14:imgEffect>
                  </a14:imgLayer>
                </a14:imgProps>
              </a:ext>
              <a:ext uri="{28A0092B-C50C-407E-A947-70E740481C1C}">
                <a14:useLocalDpi xmlns="" xmlns:a14="http://schemas.microsoft.com/office/drawing/2010/main" val="0"/>
              </a:ext>
            </a:extLst>
          </a:blip>
          <a:srcRect l="9815" t="15530" r="16565" b="20209"/>
          <a:stretch/>
        </p:blipFill>
        <p:spPr>
          <a:xfrm>
            <a:off x="-32872" y="0"/>
            <a:ext cx="9176871" cy="6172200"/>
          </a:xfrm>
          <a:prstGeom prst="rect">
            <a:avLst/>
          </a:prstGeom>
        </p:spPr>
      </p:pic>
      <p:sp>
        <p:nvSpPr>
          <p:cNvPr id="2" name="Title 1"/>
          <p:cNvSpPr>
            <a:spLocks noGrp="1"/>
          </p:cNvSpPr>
          <p:nvPr>
            <p:ph type="title"/>
          </p:nvPr>
        </p:nvSpPr>
        <p:spPr/>
        <p:txBody>
          <a:bodyPr>
            <a:no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E-Rate </a:t>
            </a:r>
            <a:r>
              <a:rPr lang="en-US" sz="4000" dirty="0" smtClean="0">
                <a:latin typeface="Verdana" panose="020B0604030504040204" pitchFamily="34" charset="0"/>
                <a:ea typeface="Verdana" panose="020B0604030504040204" pitchFamily="34" charset="0"/>
                <a:cs typeface="Verdana" panose="020B0604030504040204" pitchFamily="34" charset="0"/>
              </a:rPr>
              <a:t>2.0</a:t>
            </a:r>
            <a:br>
              <a:rPr lang="en-US" sz="4000" dirty="0" smtClean="0">
                <a:latin typeface="Verdana" panose="020B0604030504040204" pitchFamily="34" charset="0"/>
                <a:ea typeface="Verdana" panose="020B0604030504040204" pitchFamily="34" charset="0"/>
                <a:cs typeface="Verdana" panose="020B0604030504040204" pitchFamily="34" charset="0"/>
              </a:rPr>
            </a:br>
            <a:r>
              <a:rPr lang="en-US" sz="4000" dirty="0" smtClean="0">
                <a:latin typeface="Verdana" panose="020B0604030504040204" pitchFamily="34" charset="0"/>
                <a:ea typeface="Verdana" panose="020B0604030504040204" pitchFamily="34" charset="0"/>
                <a:cs typeface="Verdana" panose="020B0604030504040204" pitchFamily="34" charset="0"/>
              </a:rPr>
              <a:t/>
            </a:r>
            <a:br>
              <a:rPr lang="en-US" sz="4000" dirty="0" smtClean="0">
                <a:latin typeface="Verdana" panose="020B0604030504040204" pitchFamily="34" charset="0"/>
                <a:ea typeface="Verdana" panose="020B0604030504040204" pitchFamily="34" charset="0"/>
                <a:cs typeface="Verdana" panose="020B0604030504040204" pitchFamily="34" charset="0"/>
              </a:rPr>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a:p>
        </p:txBody>
      </p:sp>
      <p:sp>
        <p:nvSpPr>
          <p:cNvPr id="3" name="Content Placeholder 2"/>
          <p:cNvSpPr>
            <a:spLocks noGrp="1"/>
          </p:cNvSpPr>
          <p:nvPr>
            <p:ph idx="1"/>
          </p:nvPr>
        </p:nvSpPr>
        <p:spPr>
          <a:xfrm>
            <a:off x="381000" y="1447800"/>
            <a:ext cx="7010400" cy="4267200"/>
          </a:xfrm>
        </p:spPr>
        <p:txBody>
          <a:bodyPr>
            <a:noAutofit/>
          </a:bodyPr>
          <a:lstStyle/>
          <a:p>
            <a:pPr>
              <a:spcBef>
                <a:spcPts val="600"/>
              </a:spcBef>
              <a:spcAft>
                <a:spcPts val="1200"/>
              </a:spcAft>
            </a:pPr>
            <a:r>
              <a:rPr lang="en-US" sz="2200" dirty="0" smtClean="0">
                <a:solidFill>
                  <a:srgbClr val="010000"/>
                </a:solidFill>
              </a:rPr>
              <a:t>2014 FCC Modernization Order:  new game, new rules, more funding for all schools.</a:t>
            </a:r>
          </a:p>
          <a:p>
            <a:pPr>
              <a:spcBef>
                <a:spcPts val="600"/>
              </a:spcBef>
              <a:spcAft>
                <a:spcPts val="1200"/>
              </a:spcAft>
            </a:pPr>
            <a:r>
              <a:rPr lang="en-US" sz="2200" dirty="0">
                <a:solidFill>
                  <a:srgbClr val="010000"/>
                </a:solidFill>
              </a:rPr>
              <a:t>Focused on </a:t>
            </a:r>
            <a:r>
              <a:rPr lang="en-US" sz="2200" dirty="0" smtClean="0">
                <a:solidFill>
                  <a:srgbClr val="010000"/>
                </a:solidFill>
              </a:rPr>
              <a:t>Wi-Fi </a:t>
            </a:r>
            <a:r>
              <a:rPr lang="en-US" sz="2200" dirty="0">
                <a:solidFill>
                  <a:srgbClr val="010000"/>
                </a:solidFill>
              </a:rPr>
              <a:t>and broadband services for </a:t>
            </a:r>
            <a:r>
              <a:rPr lang="en-US" sz="2200" b="1" dirty="0">
                <a:solidFill>
                  <a:srgbClr val="010000"/>
                </a:solidFill>
              </a:rPr>
              <a:t>ALL</a:t>
            </a:r>
            <a:r>
              <a:rPr lang="en-US" sz="2200" dirty="0">
                <a:solidFill>
                  <a:srgbClr val="010000"/>
                </a:solidFill>
              </a:rPr>
              <a:t> school </a:t>
            </a:r>
            <a:r>
              <a:rPr lang="en-US" sz="2200" dirty="0" smtClean="0">
                <a:solidFill>
                  <a:srgbClr val="010000"/>
                </a:solidFill>
              </a:rPr>
              <a:t>districts. </a:t>
            </a:r>
            <a:endParaRPr lang="en-US" sz="2200" dirty="0">
              <a:solidFill>
                <a:srgbClr val="010000"/>
              </a:solidFill>
            </a:endParaRPr>
          </a:p>
          <a:p>
            <a:pPr>
              <a:spcBef>
                <a:spcPts val="600"/>
              </a:spcBef>
              <a:spcAft>
                <a:spcPts val="1200"/>
              </a:spcAft>
            </a:pPr>
            <a:r>
              <a:rPr lang="en-US" sz="2200" dirty="0">
                <a:solidFill>
                  <a:srgbClr val="010000"/>
                </a:solidFill>
              </a:rPr>
              <a:t>60% increase in </a:t>
            </a:r>
            <a:r>
              <a:rPr lang="en-US" sz="2200" dirty="0" smtClean="0">
                <a:solidFill>
                  <a:srgbClr val="010000"/>
                </a:solidFill>
              </a:rPr>
              <a:t>funding </a:t>
            </a:r>
            <a:r>
              <a:rPr lang="en-US" sz="2200" dirty="0">
                <a:solidFill>
                  <a:srgbClr val="010000"/>
                </a:solidFill>
              </a:rPr>
              <a:t>to $3.9 billion </a:t>
            </a:r>
            <a:r>
              <a:rPr lang="en-US" sz="2200" dirty="0" smtClean="0">
                <a:solidFill>
                  <a:srgbClr val="010000"/>
                </a:solidFill>
              </a:rPr>
              <a:t>annually.</a:t>
            </a:r>
          </a:p>
          <a:p>
            <a:pPr>
              <a:spcBef>
                <a:spcPts val="600"/>
              </a:spcBef>
              <a:spcAft>
                <a:spcPts val="1200"/>
              </a:spcAft>
            </a:pPr>
            <a:r>
              <a:rPr lang="en-US" sz="2200" dirty="0">
                <a:solidFill>
                  <a:srgbClr val="010000"/>
                </a:solidFill>
              </a:rPr>
              <a:t>All schools receive a budget of $150 per student </a:t>
            </a:r>
            <a:r>
              <a:rPr lang="en-US" sz="2200" dirty="0" smtClean="0">
                <a:solidFill>
                  <a:srgbClr val="010000"/>
                </a:solidFill>
              </a:rPr>
              <a:t>for next 4 years.</a:t>
            </a:r>
          </a:p>
          <a:p>
            <a:pPr>
              <a:spcBef>
                <a:spcPts val="600"/>
              </a:spcBef>
              <a:spcAft>
                <a:spcPts val="1200"/>
              </a:spcAft>
            </a:pPr>
            <a:r>
              <a:rPr lang="en-US" sz="2200" dirty="0" smtClean="0">
                <a:solidFill>
                  <a:srgbClr val="010000"/>
                </a:solidFill>
              </a:rPr>
              <a:t>Funding </a:t>
            </a:r>
            <a:r>
              <a:rPr lang="en-US" sz="2200" dirty="0">
                <a:solidFill>
                  <a:srgbClr val="010000"/>
                </a:solidFill>
              </a:rPr>
              <a:t>depends on the district </a:t>
            </a:r>
            <a:r>
              <a:rPr lang="en-US" sz="2200" dirty="0" smtClean="0">
                <a:solidFill>
                  <a:srgbClr val="010000"/>
                </a:solidFill>
              </a:rPr>
              <a:t>discount. But </a:t>
            </a:r>
            <a:r>
              <a:rPr lang="en-US" sz="2200" dirty="0">
                <a:solidFill>
                  <a:srgbClr val="010000"/>
                </a:solidFill>
              </a:rPr>
              <a:t>you must apply to receive funds!</a:t>
            </a:r>
          </a:p>
          <a:p>
            <a:endParaRPr lang="en-US" dirty="0"/>
          </a:p>
          <a:p>
            <a:endParaRPr lang="en-US" i="1" dirty="0"/>
          </a:p>
        </p:txBody>
      </p:sp>
      <p:sp>
        <p:nvSpPr>
          <p:cNvPr id="5" name="Slide Number Placeholder 4"/>
          <p:cNvSpPr>
            <a:spLocks noGrp="1"/>
          </p:cNvSpPr>
          <p:nvPr>
            <p:ph type="sldNum" sz="quarter" idx="10"/>
          </p:nvPr>
        </p:nvSpPr>
        <p:spPr/>
        <p:txBody>
          <a:bodyPr/>
          <a:lstStyle/>
          <a:p>
            <a:fld id="{BD26C40E-487C-40A4-A841-8174FD7B7142}" type="slidenum">
              <a:rPr lang="en-US" sz="1000" b="1" smtClean="0"/>
              <a:pPr/>
              <a:t>7</a:t>
            </a:fld>
            <a:endParaRPr lang="en-US" sz="1000" b="1" dirty="0"/>
          </a:p>
        </p:txBody>
      </p:sp>
      <p:pic>
        <p:nvPicPr>
          <p:cNvPr id="4" name="Picture 3" descr="Applying for E-rate funding provides faster Wi-Fi and Internet for all classroom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81800" y="0"/>
            <a:ext cx="2186517" cy="2186517"/>
          </a:xfrm>
          <a:prstGeom prst="rect">
            <a:avLst/>
          </a:prstGeom>
        </p:spPr>
      </p:pic>
    </p:spTree>
    <p:extLst>
      <p:ext uri="{BB962C8B-B14F-4D97-AF65-F5344CB8AC3E}">
        <p14:creationId xmlns="" xmlns:p14="http://schemas.microsoft.com/office/powerpoint/2010/main" val="400832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000000"/>
                </a:solidFill>
              </a:rPr>
              <a:t>How Much Category 2 Funding Can a District Get?</a:t>
            </a:r>
          </a:p>
        </p:txBody>
      </p:sp>
      <p:sp>
        <p:nvSpPr>
          <p:cNvPr id="5" name="Slide Number Placeholder 4"/>
          <p:cNvSpPr>
            <a:spLocks noGrp="1"/>
          </p:cNvSpPr>
          <p:nvPr>
            <p:ph type="sldNum" sz="quarter" idx="4294967295"/>
          </p:nvPr>
        </p:nvSpPr>
        <p:spPr>
          <a:xfrm>
            <a:off x="8153400" y="5943600"/>
            <a:ext cx="533400" cy="457200"/>
          </a:xfrm>
          <a:prstGeom prst="rect">
            <a:avLst/>
          </a:prstGeom>
        </p:spPr>
        <p:txBody>
          <a:bodyPr anchor="ctr"/>
          <a:lstStyle/>
          <a:p>
            <a:pPr algn="ctr"/>
            <a:fld id="{BD26C40E-487C-40A4-A841-8174FD7B7142}" type="slidenum">
              <a:rPr lang="en-US" sz="1000" b="1" smtClean="0">
                <a:solidFill>
                  <a:srgbClr val="FFFFFF"/>
                </a:solidFill>
                <a:latin typeface="Verdana"/>
                <a:cs typeface="Verdana"/>
              </a:rPr>
              <a:pPr algn="ctr"/>
              <a:t>8</a:t>
            </a:fld>
            <a:endParaRPr lang="en-US" sz="1000" b="1" dirty="0">
              <a:solidFill>
                <a:srgbClr val="FFFFFF"/>
              </a:solidFill>
              <a:latin typeface="Verdana"/>
              <a:cs typeface="Verdana"/>
            </a:endParaRPr>
          </a:p>
        </p:txBody>
      </p:sp>
      <p:sp>
        <p:nvSpPr>
          <p:cNvPr id="9" name="Content Placeholder 2"/>
          <p:cNvSpPr txBox="1">
            <a:spLocks/>
          </p:cNvSpPr>
          <p:nvPr/>
        </p:nvSpPr>
        <p:spPr>
          <a:xfrm>
            <a:off x="3276600" y="1752600"/>
            <a:ext cx="5669194" cy="4343400"/>
          </a:xfrm>
          <a:prstGeom prst="rect">
            <a:avLst/>
          </a:prstGeom>
        </p:spPr>
        <p:txBody>
          <a:bodyPr>
            <a:normAutofit fontScale="92500" lnSpcReduction="20000"/>
          </a:bodyPr>
          <a:lstStyle>
            <a:lvl1pPr marL="342900" indent="-342900" algn="l" defTabSz="914400" rtl="0" eaLnBrk="1" latinLnBrk="0" hangingPunct="1">
              <a:spcBef>
                <a:spcPct val="20000"/>
              </a:spcBef>
              <a:buClr>
                <a:srgbClr val="1C3C79"/>
              </a:buClr>
              <a:buFont typeface="Wingdings" charset="2"/>
              <a:buChar char="Ø"/>
              <a:defRPr sz="2400" b="1" kern="1200">
                <a:solidFill>
                  <a:srgbClr val="1C3C79"/>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E28521"/>
              </a:buClr>
              <a:buSzPct val="150000"/>
              <a:buFont typeface="Arial"/>
              <a:buChar char="•"/>
              <a:defRPr sz="2400" kern="1200">
                <a:solidFill>
                  <a:srgbClr val="E2852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E28521"/>
              </a:buClr>
              <a:buSzPct val="100000"/>
              <a:buFont typeface="Wingdings" charset="2"/>
              <a:buChar char="Ø"/>
              <a:defRPr sz="2000" kern="1200">
                <a:solidFill>
                  <a:srgbClr val="E2852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Courier New"/>
              <a:buChar char="o"/>
              <a:defRPr sz="2000" kern="1200">
                <a:solidFill>
                  <a:srgbClr val="E2852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rgbClr val="E2852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ClrTx/>
            </a:pP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Blackstone Millville Regional School District, a rural </a:t>
            </a:r>
            <a:r>
              <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rPr>
              <a:t>district </a:t>
            </a: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with 1,775 students and 50% discount, </a:t>
            </a:r>
            <a:r>
              <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rPr>
              <a:t>has applied for </a:t>
            </a: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ALL of its funding</a:t>
            </a:r>
            <a:r>
              <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 $133,135.</a:t>
            </a:r>
            <a:endPar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1200"/>
              </a:spcAft>
              <a:buClrTx/>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Fitchburg Public Schools, an urban district with 5,041 students and 85% discount, has applied for almost all of its Category 2 funding.</a:t>
            </a:r>
          </a:p>
          <a:p>
            <a:pPr>
              <a:spcBef>
                <a:spcPts val="600"/>
              </a:spcBef>
              <a:spcAft>
                <a:spcPts val="1200"/>
              </a:spcAft>
              <a:buClrTx/>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Wayland Public Schools, a suburban district with 2,659 students and 40% discount has begun to apply for its funding.</a:t>
            </a:r>
          </a:p>
          <a:p>
            <a:pPr>
              <a:spcBef>
                <a:spcPts val="600"/>
              </a:spcBef>
              <a:spcAft>
                <a:spcPts val="1200"/>
              </a:spcAft>
              <a:buClrTx/>
            </a:pP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Districts </a:t>
            </a:r>
            <a:r>
              <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rPr>
              <a:t>in </a:t>
            </a: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MA </a:t>
            </a:r>
            <a:r>
              <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rPr>
              <a:t>are eligible to receive </a:t>
            </a:r>
            <a:r>
              <a:rPr lang="en-US" sz="20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40-85% </a:t>
            </a:r>
            <a:r>
              <a:rPr lang="en-US" sz="2000" b="0" dirty="0">
                <a:solidFill>
                  <a:srgbClr val="010000"/>
                </a:solidFill>
                <a:latin typeface="Verdana" panose="020B0604030504040204" pitchFamily="34" charset="0"/>
                <a:ea typeface="Verdana" panose="020B0604030504040204" pitchFamily="34" charset="0"/>
                <a:cs typeface="Verdana" panose="020B0604030504040204" pitchFamily="34" charset="0"/>
              </a:rPr>
              <a:t>in funding</a:t>
            </a:r>
            <a:r>
              <a:rPr lang="en-US" sz="1800" b="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1800" b="0" dirty="0" smtClean="0">
                <a:solidFill>
                  <a:srgbClr val="010000"/>
                </a:solidFill>
                <a:latin typeface="Verdana" panose="020B0604030504040204" pitchFamily="34" charset="0"/>
                <a:ea typeface="Verdana" panose="020B0604030504040204" pitchFamily="34" charset="0"/>
                <a:cs typeface="Verdana" panose="020B0604030504040204" pitchFamily="34" charset="0"/>
              </a:rPr>
              <a:t> </a:t>
            </a:r>
            <a:endParaRPr lang="en-US" b="0" dirty="0" smtClean="0"/>
          </a:p>
          <a:p>
            <a:pPr>
              <a:buFont typeface="Arial" panose="020B0604020202020204" pitchFamily="34" charset="0"/>
              <a:buChar char="•"/>
            </a:pPr>
            <a:endParaRPr lang="en-US" b="0" i="1" dirty="0"/>
          </a:p>
        </p:txBody>
      </p:sp>
      <p:sp>
        <p:nvSpPr>
          <p:cNvPr id="6" name="TextBox 5"/>
          <p:cNvSpPr txBox="1"/>
          <p:nvPr/>
        </p:nvSpPr>
        <p:spPr>
          <a:xfrm>
            <a:off x="228600" y="1752600"/>
            <a:ext cx="2438400" cy="3534942"/>
          </a:xfrm>
          <a:prstGeom prst="rect">
            <a:avLst/>
          </a:prstGeom>
          <a:noFill/>
        </p:spPr>
        <p:txBody>
          <a:bodyPr wrap="square" rtlCol="0">
            <a:spAutoFit/>
          </a:bodyPr>
          <a:lstStyle/>
          <a:p>
            <a:pPr>
              <a:lnSpc>
                <a:spcPct val="120000"/>
              </a:lnSpc>
              <a:spcAft>
                <a:spcPts val="600"/>
              </a:spcAft>
            </a:pPr>
            <a:r>
              <a:rPr lang="en-US" dirty="0" smtClean="0">
                <a:latin typeface="Verdana"/>
                <a:cs typeface="Verdana"/>
              </a:rPr>
              <a:t>If a School has 500 students, its budget would be $75K ($150x500). </a:t>
            </a:r>
          </a:p>
          <a:p>
            <a:pPr>
              <a:lnSpc>
                <a:spcPct val="120000"/>
              </a:lnSpc>
              <a:spcAft>
                <a:spcPts val="600"/>
              </a:spcAft>
            </a:pPr>
            <a:endParaRPr lang="en-US" dirty="0" smtClean="0">
              <a:latin typeface="Verdana"/>
              <a:cs typeface="Verdana"/>
            </a:endParaRPr>
          </a:p>
          <a:p>
            <a:pPr>
              <a:lnSpc>
                <a:spcPct val="120000"/>
              </a:lnSpc>
              <a:spcAft>
                <a:spcPts val="600"/>
              </a:spcAft>
            </a:pPr>
            <a:r>
              <a:rPr lang="en-US" dirty="0" smtClean="0">
                <a:latin typeface="Verdana"/>
                <a:cs typeface="Verdana"/>
              </a:rPr>
              <a:t>A district with a 40% discount would receive $30K for Category 2 WiFi.</a:t>
            </a:r>
            <a:endParaRPr lang="en-US" dirty="0">
              <a:latin typeface="Verdana"/>
              <a:cs typeface="Verdana"/>
            </a:endParaRPr>
          </a:p>
        </p:txBody>
      </p:sp>
      <p:pic>
        <p:nvPicPr>
          <p:cNvPr id="7" name="Picture 6" descr="Exampl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9600"/>
            <a:ext cx="2701159" cy="783336"/>
          </a:xfrm>
          <a:prstGeom prst="rect">
            <a:avLst/>
          </a:prstGeom>
        </p:spPr>
      </p:pic>
    </p:spTree>
    <p:extLst>
      <p:ext uri="{BB962C8B-B14F-4D97-AF65-F5344CB8AC3E}">
        <p14:creationId xmlns="" xmlns:p14="http://schemas.microsoft.com/office/powerpoint/2010/main" val="782649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r_es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91500" y="5943600"/>
            <a:ext cx="457200" cy="457200"/>
          </a:xfrm>
          <a:prstGeom prst="rect">
            <a:avLst/>
          </a:prstGeom>
        </p:spPr>
      </p:pic>
      <p:sp>
        <p:nvSpPr>
          <p:cNvPr id="5" name="Slide Number Placeholder 4"/>
          <p:cNvSpPr>
            <a:spLocks noGrp="1"/>
          </p:cNvSpPr>
          <p:nvPr>
            <p:ph type="sldNum" sz="quarter" idx="12"/>
          </p:nvPr>
        </p:nvSpPr>
        <p:spPr>
          <a:prstGeom prst="rect">
            <a:avLst/>
          </a:prstGeom>
        </p:spPr>
        <p:txBody>
          <a:bodyPr anchor="ctr"/>
          <a:lstStyle/>
          <a:p>
            <a:pPr algn="ctr"/>
            <a:fld id="{BD26C40E-487C-40A4-A841-8174FD7B7142}" type="slidenum">
              <a:rPr lang="en-US" sz="1000" b="1" smtClean="0">
                <a:solidFill>
                  <a:srgbClr val="FFFFFF"/>
                </a:solidFill>
                <a:latin typeface="Verdana"/>
                <a:cs typeface="Verdana"/>
              </a:rPr>
              <a:pPr algn="ctr"/>
              <a:t>9</a:t>
            </a:fld>
            <a:endParaRPr lang="en-US" sz="1000" b="1" dirty="0">
              <a:solidFill>
                <a:srgbClr val="FFFFFF"/>
              </a:solidFill>
              <a:latin typeface="Verdana"/>
              <a:cs typeface="Verdana"/>
            </a:endParaRPr>
          </a:p>
        </p:txBody>
      </p:sp>
      <p:sp>
        <p:nvSpPr>
          <p:cNvPr id="8" name="Title 1"/>
          <p:cNvSpPr txBox="1">
            <a:spLocks/>
          </p:cNvSpPr>
          <p:nvPr/>
        </p:nvSpPr>
        <p:spPr>
          <a:xfrm>
            <a:off x="0" y="685800"/>
            <a:ext cx="9118600" cy="990600"/>
          </a:xfrm>
          <a:prstGeom prst="rect">
            <a:avLst/>
          </a:prstGeom>
        </p:spPr>
        <p:txBody>
          <a:bodyPr>
            <a:noAutofit/>
          </a:bodyPr>
          <a:lstStyle>
            <a:lvl1pPr algn="r" defTabSz="457200" rtl="0" eaLnBrk="1" latinLnBrk="0" hangingPunct="1">
              <a:spcBef>
                <a:spcPct val="0"/>
              </a:spcBef>
              <a:buNone/>
              <a:defRPr sz="2800" b="1" kern="1200">
                <a:solidFill>
                  <a:schemeClr val="tx1"/>
                </a:solidFill>
                <a:latin typeface="Verdana"/>
                <a:ea typeface="+mj-ea"/>
                <a:cs typeface="Verdana"/>
              </a:defRPr>
            </a:lvl1pPr>
          </a:lstStyle>
          <a:p>
            <a:pPr algn="ctr"/>
            <a:r>
              <a:rPr lang="en-US" dirty="0" smtClean="0">
                <a:solidFill>
                  <a:srgbClr val="000000"/>
                </a:solidFill>
              </a:rPr>
              <a:t>The New Category 2  Funding Estimator!</a:t>
            </a:r>
          </a:p>
        </p:txBody>
      </p:sp>
      <p:sp>
        <p:nvSpPr>
          <p:cNvPr id="3" name="TextBox 2"/>
          <p:cNvSpPr txBox="1"/>
          <p:nvPr/>
        </p:nvSpPr>
        <p:spPr>
          <a:xfrm>
            <a:off x="457200" y="1219200"/>
            <a:ext cx="8153400" cy="1077218"/>
          </a:xfrm>
          <a:prstGeom prst="rect">
            <a:avLst/>
          </a:prstGeom>
          <a:noFill/>
        </p:spPr>
        <p:txBody>
          <a:bodyPr wrap="square" rtlCol="0">
            <a:spAutoFit/>
          </a:bodyPr>
          <a:lstStyle/>
          <a:p>
            <a:r>
              <a:rPr lang="en-US" sz="1400" dirty="0">
                <a:latin typeface="Verdana"/>
                <a:cs typeface="Verdana"/>
              </a:rPr>
              <a:t>This Category 2 Funding Estimator tool was </a:t>
            </a:r>
            <a:r>
              <a:rPr lang="en-US" sz="1400" dirty="0" smtClean="0">
                <a:latin typeface="Verdana"/>
                <a:cs typeface="Verdana"/>
              </a:rPr>
              <a:t>developed by TECedge </a:t>
            </a:r>
            <a:r>
              <a:rPr lang="en-US" sz="1400" dirty="0">
                <a:latin typeface="Verdana"/>
                <a:cs typeface="Verdana"/>
              </a:rPr>
              <a:t>in partnership with the MA Department of Elementary and Secondary Education for Massachusetts districts.</a:t>
            </a:r>
          </a:p>
          <a:p>
            <a:endParaRPr lang="en-US" dirty="0"/>
          </a:p>
          <a:p>
            <a:endParaRPr lang="en-US" dirty="0"/>
          </a:p>
        </p:txBody>
      </p:sp>
      <p:sp>
        <p:nvSpPr>
          <p:cNvPr id="17" name="TextBox 16"/>
          <p:cNvSpPr txBox="1"/>
          <p:nvPr/>
        </p:nvSpPr>
        <p:spPr>
          <a:xfrm>
            <a:off x="381000" y="5105400"/>
            <a:ext cx="2958262" cy="369332"/>
          </a:xfrm>
          <a:prstGeom prst="rect">
            <a:avLst/>
          </a:prstGeom>
          <a:noFill/>
        </p:spPr>
        <p:txBody>
          <a:bodyPr wrap="none" rtlCol="0">
            <a:spAutoFit/>
          </a:bodyPr>
          <a:lstStyle/>
          <a:p>
            <a:r>
              <a:rPr lang="en-US" dirty="0" smtClean="0">
                <a:hlinkClick r:id="rId4"/>
              </a:rPr>
              <a:t>Category 2 Funding Estimator</a:t>
            </a:r>
            <a:endParaRPr lang="en-US" dirty="0"/>
          </a:p>
        </p:txBody>
      </p:sp>
      <p:pic>
        <p:nvPicPr>
          <p:cNvPr id="4" name="Picture 3" descr="Category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1000" y="1981200"/>
            <a:ext cx="3434588" cy="2943209"/>
          </a:xfrm>
          <a:prstGeom prst="rect">
            <a:avLst/>
          </a:prstGeom>
        </p:spPr>
      </p:pic>
      <p:pic>
        <p:nvPicPr>
          <p:cNvPr id="6" name="Picture 5" descr="Introducing.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81000" y="11296"/>
            <a:ext cx="2895600" cy="764266"/>
          </a:xfrm>
          <a:prstGeom prst="rect">
            <a:avLst/>
          </a:prstGeom>
        </p:spPr>
      </p:pic>
      <p:pic>
        <p:nvPicPr>
          <p:cNvPr id="9" name="Picture 8" descr="Category 2 funding estimator"/>
          <p:cNvPicPr>
            <a:picLocks noChangeAspect="1"/>
          </p:cNvPicPr>
          <p:nvPr/>
        </p:nvPicPr>
        <p:blipFill>
          <a:blip r:embed="rId7" cstate="print"/>
          <a:srcRect l="57674" t="48985" b="-736"/>
          <a:stretch>
            <a:fillRect/>
          </a:stretch>
        </p:blipFill>
        <p:spPr>
          <a:xfrm>
            <a:off x="3657600" y="1905000"/>
            <a:ext cx="4953000" cy="3886200"/>
          </a:xfrm>
          <a:prstGeom prst="rect">
            <a:avLst/>
          </a:prstGeom>
        </p:spPr>
      </p:pic>
    </p:spTree>
    <p:extLst>
      <p:ext uri="{BB962C8B-B14F-4D97-AF65-F5344CB8AC3E}">
        <p14:creationId xmlns="" xmlns:p14="http://schemas.microsoft.com/office/powerpoint/2010/main" val="3962740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DESE-231-4501</_dlc_DocId>
    <_dlc_DocIdUrl xmlns="733efe1c-5bbe-4968-87dc-d400e65c879f">
      <Url>https://sharepoint.doemass.org/ese/webteam/cps/_layouts/DocIdRedir.aspx?ID=DESE-231-4501</Url>
      <Description>DESE-231-4501</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DB34B-B7DC-46B9-8E91-C4750D6DEBA9}">
  <ds:schemaRefs>
    <ds:schemaRef ds:uri="http://schemas.microsoft.com/sharepoint/events"/>
  </ds:schemaRefs>
</ds:datastoreItem>
</file>

<file path=customXml/itemProps2.xml><?xml version="1.0" encoding="utf-8"?>
<ds:datastoreItem xmlns:ds="http://schemas.openxmlformats.org/officeDocument/2006/customXml" ds:itemID="{F8E71BE2-47BC-4FE2-A8E8-752515AB5B2F}">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3.xml><?xml version="1.0" encoding="utf-8"?>
<ds:datastoreItem xmlns:ds="http://schemas.openxmlformats.org/officeDocument/2006/customXml" ds:itemID="{8F4DD859-728B-4714-B890-2C23DCE8A706}">
  <ds:schemaRefs>
    <ds:schemaRef ds:uri="http://schemas.microsoft.com/sharepoint/v3/contenttype/forms"/>
  </ds:schemaRefs>
</ds:datastoreItem>
</file>

<file path=customXml/itemProps4.xml><?xml version="1.0" encoding="utf-8"?>
<ds:datastoreItem xmlns:ds="http://schemas.openxmlformats.org/officeDocument/2006/customXml" ds:itemID="{93B2CFD2-A90B-4F85-A7B6-7C0FAAC95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2007_ESE_Template</Template>
  <TotalTime>17995</TotalTime>
  <Words>2719</Words>
  <Application>Microsoft Office PowerPoint</Application>
  <PresentationFormat>On-screen Show (4:3)</PresentationFormat>
  <Paragraphs>290</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2_Custom Design</vt:lpstr>
      <vt:lpstr>3_Custom Design</vt:lpstr>
      <vt:lpstr>E-rate 2.0  Funding to Support  High Speed Internet &amp; Wi-Fi</vt:lpstr>
      <vt:lpstr>Desirable Destinations</vt:lpstr>
      <vt:lpstr>More Devices</vt:lpstr>
      <vt:lpstr>Slide 4</vt:lpstr>
      <vt:lpstr>Slide 5</vt:lpstr>
      <vt:lpstr>Slide 6</vt:lpstr>
      <vt:lpstr>E-Rate 2.0      </vt:lpstr>
      <vt:lpstr>How Much Category 2 Funding Can a District Get?</vt:lpstr>
      <vt:lpstr>Slide 9</vt:lpstr>
      <vt:lpstr>Slide 10</vt:lpstr>
      <vt:lpstr>Getting Local Funding</vt:lpstr>
      <vt:lpstr>Slide 12</vt:lpstr>
      <vt:lpstr>Benefits of E-rate 2.0 Funding</vt:lpstr>
      <vt:lpstr>Changes in Subsidies</vt:lpstr>
      <vt:lpstr>Mitigating Loss of Phone Subsidies</vt:lpstr>
      <vt:lpstr>Slide 16</vt:lpstr>
      <vt:lpstr>Don’t Miss Out!</vt:lpstr>
      <vt:lpstr>Further Information</vt:lpstr>
    </vt:vector>
  </TitlesOfParts>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Slides for Superintendents - Updated 11-11-15</dc:title>
  <dc:creator>ESE</dc:creator>
  <cp:lastModifiedBy>dzou</cp:lastModifiedBy>
  <cp:revision>3133</cp:revision>
  <cp:lastPrinted>2015-09-11T19:14:48Z</cp:lastPrinted>
  <dcterms:created xsi:type="dcterms:W3CDTF">2015-08-30T15:18:52Z</dcterms:created>
  <dcterms:modified xsi:type="dcterms:W3CDTF">2015-12-03T19:55:21Z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3 2015</vt:lpwstr>
  </property>
</Properties>
</file>