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6"/>
  </p:sldMasterIdLst>
  <p:notesMasterIdLst>
    <p:notesMasterId r:id="rId35"/>
  </p:notesMasterIdLst>
  <p:handoutMasterIdLst>
    <p:handoutMasterId r:id="rId36"/>
  </p:handoutMasterIdLst>
  <p:sldIdLst>
    <p:sldId id="333" r:id="rId7"/>
    <p:sldId id="336" r:id="rId8"/>
    <p:sldId id="335" r:id="rId9"/>
    <p:sldId id="398" r:id="rId10"/>
    <p:sldId id="399" r:id="rId11"/>
    <p:sldId id="402" r:id="rId12"/>
    <p:sldId id="403" r:id="rId13"/>
    <p:sldId id="417" r:id="rId14"/>
    <p:sldId id="341" r:id="rId15"/>
    <p:sldId id="431" r:id="rId16"/>
    <p:sldId id="405" r:id="rId17"/>
    <p:sldId id="423" r:id="rId18"/>
    <p:sldId id="411" r:id="rId19"/>
    <p:sldId id="425" r:id="rId20"/>
    <p:sldId id="422" r:id="rId21"/>
    <p:sldId id="426" r:id="rId22"/>
    <p:sldId id="435" r:id="rId23"/>
    <p:sldId id="401" r:id="rId24"/>
    <p:sldId id="419" r:id="rId25"/>
    <p:sldId id="427" r:id="rId26"/>
    <p:sldId id="421" r:id="rId27"/>
    <p:sldId id="432" r:id="rId28"/>
    <p:sldId id="436" r:id="rId29"/>
    <p:sldId id="429" r:id="rId30"/>
    <p:sldId id="433" r:id="rId31"/>
    <p:sldId id="418" r:id="rId32"/>
    <p:sldId id="434" r:id="rId33"/>
    <p:sldId id="360" r:id="rId34"/>
  </p:sldIdLst>
  <p:sldSz cx="9144000" cy="6858000" type="screen4x3"/>
  <p:notesSz cx="7010400" cy="9296400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ggshall, Jane (McConnochie)" initials="CJ(" lastIdx="4" clrIdx="0"/>
  <p:cmAuthor id="2" name="Linda Pady" initials="lkp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0A2D"/>
    <a:srgbClr val="008000"/>
    <a:srgbClr val="0D1969"/>
    <a:srgbClr val="156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7" autoAdjust="0"/>
    <p:restoredTop sz="92068" autoAdjust="0"/>
  </p:normalViewPr>
  <p:slideViewPr>
    <p:cSldViewPr showGuides="1">
      <p:cViewPr varScale="1">
        <p:scale>
          <a:sx n="101" d="100"/>
          <a:sy n="101" d="100"/>
        </p:scale>
        <p:origin x="1116" y="108"/>
      </p:cViewPr>
      <p:guideLst>
        <p:guide orient="horz" pos="2160"/>
        <p:guide pos="3168"/>
      </p:guideLst>
    </p:cSldViewPr>
  </p:slideViewPr>
  <p:outlineViewPr>
    <p:cViewPr>
      <p:scale>
        <a:sx n="33" d="100"/>
        <a:sy n="33" d="100"/>
      </p:scale>
      <p:origin x="0" y="220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309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ags" Target="tags/tag1.xml"/><Relationship Id="rId40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9B74C7-7E9E-4C39-948C-0F6CB955A71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9BEA0FA-FF40-4DED-82E5-807EFBB85842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District leaders collaborate with school leaders, teachers, the School Committee, and other stakeholders to set or refine district strategic goals.</a:t>
          </a:r>
        </a:p>
      </dgm:t>
    </dgm:pt>
    <dgm:pt modelId="{943F2954-2769-4DE1-A131-F7202E278A95}" type="parTrans" cxnId="{8AFE40F9-16D6-4C51-9C43-EF6FCEDD2EAB}">
      <dgm:prSet/>
      <dgm:spPr/>
      <dgm:t>
        <a:bodyPr/>
        <a:lstStyle/>
        <a:p>
          <a:endParaRPr lang="en-US"/>
        </a:p>
      </dgm:t>
    </dgm:pt>
    <dgm:pt modelId="{44A1FC0A-D018-4F85-96A9-062A920F609B}" type="sibTrans" cxnId="{8AFE40F9-16D6-4C51-9C43-EF6FCEDD2EAB}">
      <dgm:prSet/>
      <dgm:spPr/>
      <dgm:t>
        <a:bodyPr/>
        <a:lstStyle/>
        <a:p>
          <a:endParaRPr lang="en-US"/>
        </a:p>
      </dgm:t>
    </dgm:pt>
    <dgm:pt modelId="{3EC2C5A3-DD1F-4121-A71A-8389AE7472C5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HQPD goals for individuals and teams. </a:t>
          </a:r>
        </a:p>
      </dgm:t>
    </dgm:pt>
    <dgm:pt modelId="{6707BBD6-9003-48B5-BF9C-A28BE332E9C2}" type="parTrans" cxnId="{DF1018F6-F459-46A1-AAF7-12766305A885}">
      <dgm:prSet/>
      <dgm:spPr/>
      <dgm:t>
        <a:bodyPr/>
        <a:lstStyle/>
        <a:p>
          <a:endParaRPr lang="en-US"/>
        </a:p>
      </dgm:t>
    </dgm:pt>
    <dgm:pt modelId="{A116C6F6-EDFF-4FD8-A8B4-EEA663856B9C}" type="sibTrans" cxnId="{DF1018F6-F459-46A1-AAF7-12766305A885}">
      <dgm:prSet/>
      <dgm:spPr/>
      <dgm:t>
        <a:bodyPr/>
        <a:lstStyle/>
        <a:p>
          <a:endParaRPr lang="en-US"/>
        </a:p>
      </dgm:t>
    </dgm:pt>
    <dgm:pt modelId="{793A21A9-3D13-41C3-B744-25DB97D3CA1D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Principals, in collaboration with other administrators and teachers, set schoolwide goals, which map to the district goals. </a:t>
          </a:r>
        </a:p>
      </dgm:t>
    </dgm:pt>
    <dgm:pt modelId="{E89D7170-ABED-4AAC-B629-1458521637FC}" type="parTrans" cxnId="{ADD49FCD-A30A-4815-890B-878D4561DB47}">
      <dgm:prSet/>
      <dgm:spPr/>
      <dgm:t>
        <a:bodyPr/>
        <a:lstStyle/>
        <a:p>
          <a:endParaRPr lang="en-US"/>
        </a:p>
      </dgm:t>
    </dgm:pt>
    <dgm:pt modelId="{7B689CBE-724C-4E6D-9184-3ED332B9392D}" type="sibTrans" cxnId="{ADD49FCD-A30A-4815-890B-878D4561DB47}">
      <dgm:prSet/>
      <dgm:spPr/>
      <dgm:t>
        <a:bodyPr/>
        <a:lstStyle/>
        <a:p>
          <a:endParaRPr lang="en-US"/>
        </a:p>
      </dgm:t>
    </dgm:pt>
    <dgm:pt modelId="{2FCA5613-A2CC-488A-A773-B657521F098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Individual educators set their own Educator Plan goals, which often map to the district and school goals for student learning.</a:t>
          </a:r>
        </a:p>
      </dgm:t>
    </dgm:pt>
    <dgm:pt modelId="{966686DE-BD25-414C-8BE2-7726BCC7AB2A}" type="parTrans" cxnId="{787786DF-4362-40F9-A452-4AA1B4114D21}">
      <dgm:prSet/>
      <dgm:spPr/>
      <dgm:t>
        <a:bodyPr/>
        <a:lstStyle/>
        <a:p>
          <a:endParaRPr lang="en-US"/>
        </a:p>
      </dgm:t>
    </dgm:pt>
    <dgm:pt modelId="{955EEF5E-A471-4EAF-A4D2-4F98F0001000}" type="sibTrans" cxnId="{787786DF-4362-40F9-A452-4AA1B4114D21}">
      <dgm:prSet/>
      <dgm:spPr/>
      <dgm:t>
        <a:bodyPr/>
        <a:lstStyle/>
        <a:p>
          <a:endParaRPr lang="en-US"/>
        </a:p>
      </dgm:t>
    </dgm:pt>
    <dgm:pt modelId="{88C1F727-AA80-4F55-AFA4-499B1174E656}" type="pres">
      <dgm:prSet presAssocID="{819B74C7-7E9E-4C39-948C-0F6CB955A71B}" presName="CompostProcess" presStyleCnt="0">
        <dgm:presLayoutVars>
          <dgm:dir/>
          <dgm:resizeHandles val="exact"/>
        </dgm:presLayoutVars>
      </dgm:prSet>
      <dgm:spPr/>
    </dgm:pt>
    <dgm:pt modelId="{62F26E7D-694D-4CC0-88E0-C5187D82140F}" type="pres">
      <dgm:prSet presAssocID="{819B74C7-7E9E-4C39-948C-0F6CB955A71B}" presName="arrow" presStyleLbl="bgShp" presStyleIdx="0" presStyleCnt="1"/>
      <dgm:spPr/>
    </dgm:pt>
    <dgm:pt modelId="{8F70811B-2352-4C1E-A0A6-2448F05B6D3A}" type="pres">
      <dgm:prSet presAssocID="{819B74C7-7E9E-4C39-948C-0F6CB955A71B}" presName="linearProcess" presStyleCnt="0"/>
      <dgm:spPr/>
    </dgm:pt>
    <dgm:pt modelId="{AD13A11F-9CD8-40A5-BBE1-80FE7EF9AF9E}" type="pres">
      <dgm:prSet presAssocID="{19BEA0FA-FF40-4DED-82E5-807EFBB85842}" presName="textNode" presStyleLbl="node1" presStyleIdx="0" presStyleCnt="4">
        <dgm:presLayoutVars>
          <dgm:bulletEnabled val="1"/>
        </dgm:presLayoutVars>
      </dgm:prSet>
      <dgm:spPr/>
    </dgm:pt>
    <dgm:pt modelId="{0D1CEA42-BE37-447B-9A5A-CAD87EDB846B}" type="pres">
      <dgm:prSet presAssocID="{44A1FC0A-D018-4F85-96A9-062A920F609B}" presName="sibTrans" presStyleCnt="0"/>
      <dgm:spPr/>
    </dgm:pt>
    <dgm:pt modelId="{C855209A-250C-42BF-89CF-44666723CED7}" type="pres">
      <dgm:prSet presAssocID="{793A21A9-3D13-41C3-B744-25DB97D3CA1D}" presName="textNode" presStyleLbl="node1" presStyleIdx="1" presStyleCnt="4">
        <dgm:presLayoutVars>
          <dgm:bulletEnabled val="1"/>
        </dgm:presLayoutVars>
      </dgm:prSet>
      <dgm:spPr/>
    </dgm:pt>
    <dgm:pt modelId="{C3C88DBE-7A17-4D40-9AA8-12FB638A7BD6}" type="pres">
      <dgm:prSet presAssocID="{7B689CBE-724C-4E6D-9184-3ED332B9392D}" presName="sibTrans" presStyleCnt="0"/>
      <dgm:spPr/>
    </dgm:pt>
    <dgm:pt modelId="{178931B9-935D-4C9F-A1FA-920855946BF7}" type="pres">
      <dgm:prSet presAssocID="{2FCA5613-A2CC-488A-A773-B657521F098F}" presName="textNode" presStyleLbl="node1" presStyleIdx="2" presStyleCnt="4">
        <dgm:presLayoutVars>
          <dgm:bulletEnabled val="1"/>
        </dgm:presLayoutVars>
      </dgm:prSet>
      <dgm:spPr/>
    </dgm:pt>
    <dgm:pt modelId="{AAA6E084-8845-4019-AA4B-0566B94539B0}" type="pres">
      <dgm:prSet presAssocID="{955EEF5E-A471-4EAF-A4D2-4F98F0001000}" presName="sibTrans" presStyleCnt="0"/>
      <dgm:spPr/>
    </dgm:pt>
    <dgm:pt modelId="{7F06E42E-B0B2-4580-B8F4-AD8D831D23AB}" type="pres">
      <dgm:prSet presAssocID="{3EC2C5A3-DD1F-4121-A71A-8389AE7472C5}" presName="textNode" presStyleLbl="node1" presStyleIdx="3" presStyleCnt="4" custLinFactX="2893" custLinFactNeighborX="100000" custLinFactNeighborY="758">
        <dgm:presLayoutVars>
          <dgm:bulletEnabled val="1"/>
        </dgm:presLayoutVars>
      </dgm:prSet>
      <dgm:spPr/>
    </dgm:pt>
  </dgm:ptLst>
  <dgm:cxnLst>
    <dgm:cxn modelId="{C5D6A85E-B167-44C9-A92D-0491B291A226}" type="presOf" srcId="{3EC2C5A3-DD1F-4121-A71A-8389AE7472C5}" destId="{7F06E42E-B0B2-4580-B8F4-AD8D831D23AB}" srcOrd="0" destOrd="0" presId="urn:microsoft.com/office/officeart/2005/8/layout/hProcess9"/>
    <dgm:cxn modelId="{4A09B374-ED6F-4D04-AC1F-D6F6B4FA6CA5}" type="presOf" srcId="{19BEA0FA-FF40-4DED-82E5-807EFBB85842}" destId="{AD13A11F-9CD8-40A5-BBE1-80FE7EF9AF9E}" srcOrd="0" destOrd="0" presId="urn:microsoft.com/office/officeart/2005/8/layout/hProcess9"/>
    <dgm:cxn modelId="{87824BB4-6504-4E6A-8ECD-D19917478627}" type="presOf" srcId="{819B74C7-7E9E-4C39-948C-0F6CB955A71B}" destId="{88C1F727-AA80-4F55-AFA4-499B1174E656}" srcOrd="0" destOrd="0" presId="urn:microsoft.com/office/officeart/2005/8/layout/hProcess9"/>
    <dgm:cxn modelId="{E06F1FC7-C603-4159-8F32-6824449676B2}" type="presOf" srcId="{793A21A9-3D13-41C3-B744-25DB97D3CA1D}" destId="{C855209A-250C-42BF-89CF-44666723CED7}" srcOrd="0" destOrd="0" presId="urn:microsoft.com/office/officeart/2005/8/layout/hProcess9"/>
    <dgm:cxn modelId="{FDD34FC7-CE38-4D70-A668-C4D2C419230F}" type="presOf" srcId="{2FCA5613-A2CC-488A-A773-B657521F098F}" destId="{178931B9-935D-4C9F-A1FA-920855946BF7}" srcOrd="0" destOrd="0" presId="urn:microsoft.com/office/officeart/2005/8/layout/hProcess9"/>
    <dgm:cxn modelId="{ADD49FCD-A30A-4815-890B-878D4561DB47}" srcId="{819B74C7-7E9E-4C39-948C-0F6CB955A71B}" destId="{793A21A9-3D13-41C3-B744-25DB97D3CA1D}" srcOrd="1" destOrd="0" parTransId="{E89D7170-ABED-4AAC-B629-1458521637FC}" sibTransId="{7B689CBE-724C-4E6D-9184-3ED332B9392D}"/>
    <dgm:cxn modelId="{787786DF-4362-40F9-A452-4AA1B4114D21}" srcId="{819B74C7-7E9E-4C39-948C-0F6CB955A71B}" destId="{2FCA5613-A2CC-488A-A773-B657521F098F}" srcOrd="2" destOrd="0" parTransId="{966686DE-BD25-414C-8BE2-7726BCC7AB2A}" sibTransId="{955EEF5E-A471-4EAF-A4D2-4F98F0001000}"/>
    <dgm:cxn modelId="{DF1018F6-F459-46A1-AAF7-12766305A885}" srcId="{819B74C7-7E9E-4C39-948C-0F6CB955A71B}" destId="{3EC2C5A3-DD1F-4121-A71A-8389AE7472C5}" srcOrd="3" destOrd="0" parTransId="{6707BBD6-9003-48B5-BF9C-A28BE332E9C2}" sibTransId="{A116C6F6-EDFF-4FD8-A8B4-EEA663856B9C}"/>
    <dgm:cxn modelId="{8AFE40F9-16D6-4C51-9C43-EF6FCEDD2EAB}" srcId="{819B74C7-7E9E-4C39-948C-0F6CB955A71B}" destId="{19BEA0FA-FF40-4DED-82E5-807EFBB85842}" srcOrd="0" destOrd="0" parTransId="{943F2954-2769-4DE1-A131-F7202E278A95}" sibTransId="{44A1FC0A-D018-4F85-96A9-062A920F609B}"/>
    <dgm:cxn modelId="{D95FD43B-7E22-4CB7-8DC8-C2B2E9FE29A1}" type="presParOf" srcId="{88C1F727-AA80-4F55-AFA4-499B1174E656}" destId="{62F26E7D-694D-4CC0-88E0-C5187D82140F}" srcOrd="0" destOrd="0" presId="urn:microsoft.com/office/officeart/2005/8/layout/hProcess9"/>
    <dgm:cxn modelId="{5982EC07-B361-4D81-A5C9-3AE6316697EB}" type="presParOf" srcId="{88C1F727-AA80-4F55-AFA4-499B1174E656}" destId="{8F70811B-2352-4C1E-A0A6-2448F05B6D3A}" srcOrd="1" destOrd="0" presId="urn:microsoft.com/office/officeart/2005/8/layout/hProcess9"/>
    <dgm:cxn modelId="{3D082EC0-281F-4684-A51B-9E4B35E94A3A}" type="presParOf" srcId="{8F70811B-2352-4C1E-A0A6-2448F05B6D3A}" destId="{AD13A11F-9CD8-40A5-BBE1-80FE7EF9AF9E}" srcOrd="0" destOrd="0" presId="urn:microsoft.com/office/officeart/2005/8/layout/hProcess9"/>
    <dgm:cxn modelId="{EFC32A03-80E3-4F5E-9066-3942190D6C38}" type="presParOf" srcId="{8F70811B-2352-4C1E-A0A6-2448F05B6D3A}" destId="{0D1CEA42-BE37-447B-9A5A-CAD87EDB846B}" srcOrd="1" destOrd="0" presId="urn:microsoft.com/office/officeart/2005/8/layout/hProcess9"/>
    <dgm:cxn modelId="{F07AF053-9F5C-4E11-8674-C5F48BD9F452}" type="presParOf" srcId="{8F70811B-2352-4C1E-A0A6-2448F05B6D3A}" destId="{C855209A-250C-42BF-89CF-44666723CED7}" srcOrd="2" destOrd="0" presId="urn:microsoft.com/office/officeart/2005/8/layout/hProcess9"/>
    <dgm:cxn modelId="{AD90ACD2-C28A-4CA1-97E9-5F9030FE76DD}" type="presParOf" srcId="{8F70811B-2352-4C1E-A0A6-2448F05B6D3A}" destId="{C3C88DBE-7A17-4D40-9AA8-12FB638A7BD6}" srcOrd="3" destOrd="0" presId="urn:microsoft.com/office/officeart/2005/8/layout/hProcess9"/>
    <dgm:cxn modelId="{BB160C1D-B126-42AF-8145-196D5536D2AE}" type="presParOf" srcId="{8F70811B-2352-4C1E-A0A6-2448F05B6D3A}" destId="{178931B9-935D-4C9F-A1FA-920855946BF7}" srcOrd="4" destOrd="0" presId="urn:microsoft.com/office/officeart/2005/8/layout/hProcess9"/>
    <dgm:cxn modelId="{57FE2B9B-F2BA-4235-8BB8-F893B11C17F7}" type="presParOf" srcId="{8F70811B-2352-4C1E-A0A6-2448F05B6D3A}" destId="{AAA6E084-8845-4019-AA4B-0566B94539B0}" srcOrd="5" destOrd="0" presId="urn:microsoft.com/office/officeart/2005/8/layout/hProcess9"/>
    <dgm:cxn modelId="{2B821EBD-7201-48FA-B9A5-F59D9B8C9164}" type="presParOf" srcId="{8F70811B-2352-4C1E-A0A6-2448F05B6D3A}" destId="{7F06E42E-B0B2-4580-B8F4-AD8D831D23A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26E7D-694D-4CC0-88E0-C5187D82140F}">
      <dsp:nvSpPr>
        <dsp:cNvPr id="0" name=""/>
        <dsp:cNvSpPr/>
      </dsp:nvSpPr>
      <dsp:spPr>
        <a:xfrm>
          <a:off x="617219" y="0"/>
          <a:ext cx="6995160" cy="50291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13A11F-9CD8-40A5-BBE1-80FE7EF9AF9E}">
      <dsp:nvSpPr>
        <dsp:cNvPr id="0" name=""/>
        <dsp:cNvSpPr/>
      </dsp:nvSpPr>
      <dsp:spPr>
        <a:xfrm>
          <a:off x="4118" y="1508759"/>
          <a:ext cx="1981051" cy="201168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District leaders collaborate with school leaders, teachers, the School Committee, and other stakeholders to set or refine district strategic goals.</a:t>
          </a:r>
        </a:p>
      </dsp:txBody>
      <dsp:txXfrm>
        <a:off x="100825" y="1605466"/>
        <a:ext cx="1787637" cy="1818266"/>
      </dsp:txXfrm>
    </dsp:sp>
    <dsp:sp modelId="{C855209A-250C-42BF-89CF-44666723CED7}">
      <dsp:nvSpPr>
        <dsp:cNvPr id="0" name=""/>
        <dsp:cNvSpPr/>
      </dsp:nvSpPr>
      <dsp:spPr>
        <a:xfrm>
          <a:off x="2084222" y="1508759"/>
          <a:ext cx="1981051" cy="201168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Principals, in collaboration with other administrators and teachers, set schoolwide goals, which map to the district goals. </a:t>
          </a:r>
        </a:p>
      </dsp:txBody>
      <dsp:txXfrm>
        <a:off x="2180929" y="1605466"/>
        <a:ext cx="1787637" cy="1818266"/>
      </dsp:txXfrm>
    </dsp:sp>
    <dsp:sp modelId="{178931B9-935D-4C9F-A1FA-920855946BF7}">
      <dsp:nvSpPr>
        <dsp:cNvPr id="0" name=""/>
        <dsp:cNvSpPr/>
      </dsp:nvSpPr>
      <dsp:spPr>
        <a:xfrm>
          <a:off x="4164326" y="1508759"/>
          <a:ext cx="1981051" cy="201168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Individual educators set their own Educator Plan goals, which often map to the district and school goals for student learning.</a:t>
          </a:r>
        </a:p>
      </dsp:txBody>
      <dsp:txXfrm>
        <a:off x="4261033" y="1605466"/>
        <a:ext cx="1787637" cy="1818266"/>
      </dsp:txXfrm>
    </dsp:sp>
    <dsp:sp modelId="{7F06E42E-B0B2-4580-B8F4-AD8D831D23AB}">
      <dsp:nvSpPr>
        <dsp:cNvPr id="0" name=""/>
        <dsp:cNvSpPr/>
      </dsp:nvSpPr>
      <dsp:spPr>
        <a:xfrm>
          <a:off x="6248548" y="1524008"/>
          <a:ext cx="1981051" cy="201168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HQPD goals for individuals and teams. </a:t>
          </a:r>
        </a:p>
      </dsp:txBody>
      <dsp:txXfrm>
        <a:off x="6345255" y="1620715"/>
        <a:ext cx="1787637" cy="1818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03D19FF-07F0-4603-BFE4-93A59A421DE2}" type="datetime1">
              <a:rPr lang="en-US"/>
              <a:pPr>
                <a:defRPr/>
              </a:pPr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CD84B7-B019-484D-A7EF-FC0A5F42A4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3060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053E75C-AE13-4397-BD8C-AB44FF998D19}" type="datetime1">
              <a:rPr lang="en-US"/>
              <a:pPr>
                <a:defRPr/>
              </a:pPr>
              <a:t>5/23/2023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4B0959-5878-4E17-91DA-435F7A8234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20934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 txBox="1">
            <a:spLocks noGrp="1"/>
          </p:cNvSpPr>
          <p:nvPr/>
        </p:nvSpPr>
        <p:spPr>
          <a:xfrm>
            <a:off x="0" y="8829675"/>
            <a:ext cx="3038475" cy="465138"/>
          </a:xfrm>
          <a:prstGeom prst="rect">
            <a:avLst/>
          </a:prstGeom>
          <a:noFill/>
        </p:spPr>
        <p:txBody>
          <a:bodyPr anchor="b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  <a:cs typeface="+mn-cs"/>
              </a:rPr>
              <a:t>Massachusetts Department of Elementary and Secondary Education</a:t>
            </a:r>
          </a:p>
        </p:txBody>
      </p:sp>
      <p:sp>
        <p:nvSpPr>
          <p:cNvPr id="6149" name="Slide Number Placeholder 4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5124337-FA11-48FC-8E8D-B68D24810A42}" type="slidenum">
              <a:rPr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191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E4EFB92-93AE-4BC4-B902-DCC4E5420FFB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786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9AB40C5-D703-4C2A-B525-FDFE228053C6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772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D060477-7801-4A23-82F1-64BA60CDE719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45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7B1D05-B8FB-4DBD-83A0-A07BD559D460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890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EE8431-9DCA-4145-9555-898734DDF2FA}" type="slidenum">
              <a:rPr lang="en-US" altLang="en-US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45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D62F20B-C284-4575-874A-426554B37CAA}" type="slidenum">
              <a:rPr lang="en-US" altLang="en-US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451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1F78BE-BAC9-455A-99B7-A4ED70D806B8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619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661D398-E2A5-45F7-8A03-8F4E7A07B36E}" type="slidenum">
              <a:rPr lang="en-US" altLang="en-US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5094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CF84FA-EF90-40E7-9340-918F9A226D0C}" type="slidenum">
              <a:rPr lang="en-US" altLang="en-US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7574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4B8AF7E-9AC9-486F-A398-C25004895197}" type="slidenum">
              <a:rPr lang="en-US" altLang="en-US">
                <a:latin typeface="Calibri" panose="020F0502020204030204" pitchFamily="34" charset="0"/>
              </a:rPr>
              <a:pPr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92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14B679C-B431-4AC3-A1CC-E9E2B64D05CE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5336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4506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E715E8D-2FCE-41EB-9B5C-220D90D8B7DA}" type="slidenum">
              <a:rPr lang="en-US" altLang="en-US">
                <a:latin typeface="Calibri" panose="020F0502020204030204" pitchFamily="34" charset="0"/>
              </a:rPr>
              <a:pPr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1558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B310A0F-D011-4A5C-B97F-A1394E9D8DEE}" type="slidenum">
              <a:rPr lang="en-US" altLang="en-US">
                <a:latin typeface="Calibri" panose="020F0502020204030204" pitchFamily="34" charset="0"/>
              </a:rPr>
              <a:pPr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670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DFC1936-CC9E-4400-B138-BED9E0B353A9}" type="slidenum">
              <a:rPr lang="en-US" altLang="en-US">
                <a:latin typeface="Calibri" panose="020F0502020204030204" pitchFamily="34" charset="0"/>
              </a:rPr>
              <a:pPr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451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718F1BF-72C2-4E9F-9FE3-3A8DBB02FF75}" type="slidenum">
              <a:rPr lang="en-US" altLang="en-US">
                <a:latin typeface="Calibri" panose="020F0502020204030204" pitchFamily="34" charset="0"/>
              </a:rPr>
              <a:pPr/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903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51F5E7D-E3D0-4F2E-A575-8EDD7A44FA27}" type="slidenum">
              <a:rPr lang="en-US" altLang="en-US">
                <a:latin typeface="Calibri" panose="020F0502020204030204" pitchFamily="34" charset="0"/>
              </a:rPr>
              <a:pPr/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3543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10832F-60A4-4D7E-9ADB-F8A7D67A9D3A}" type="slidenum">
              <a:rPr lang="en-US" altLang="en-US">
                <a:latin typeface="Calibri" panose="020F0502020204030204" pitchFamily="34" charset="0"/>
              </a:rPr>
              <a:pPr/>
              <a:t>26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846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32C1C1B-4EA5-4975-842B-55591F38DED7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6650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6042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72EBA6F-F7FC-470F-BED0-A95D72ECD49C}" type="slidenum">
              <a:rPr lang="en-US" altLang="en-US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736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C7589FF-220F-4B47-BC8E-5FA7875478AE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576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0000933-FD6E-40A2-80BF-559EC786283C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842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3EED16E-80C1-44F7-8445-DE1E24708A96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924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FB1D64-B6B9-4447-A70A-4B453E782358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303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DCD954-FCA0-48FD-9FD7-2E570BB84B34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2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867DEB-E746-45ED-B2C3-6D287DDD8724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13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A89F99F-B700-4246-9230-FD9D1B61975D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0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ESE Logo"/>
          <p:cNvPicPr>
            <a:picLocks noChangeAspect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994"/>
          <a:stretch>
            <a:fillRect/>
          </a:stretch>
        </p:blipFill>
        <p:spPr bwMode="auto">
          <a:xfrm>
            <a:off x="5867400" y="-381000"/>
            <a:ext cx="3505200" cy="774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ES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74" t="42899"/>
          <a:stretch>
            <a:fillRect/>
          </a:stretch>
        </p:blipFill>
        <p:spPr bwMode="auto">
          <a:xfrm>
            <a:off x="533400" y="5322888"/>
            <a:ext cx="2611438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5715000" cy="289559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4267200"/>
            <a:ext cx="6400800" cy="1066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8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F4B21-6062-4760-8D23-727CA41C70AA}" type="datetime1">
              <a:rPr lang="en-US"/>
              <a:pPr>
                <a:defRPr/>
              </a:pPr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9D8FE-69B1-4A87-8DED-21E7E8032C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97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E262-6ED6-4CAF-9800-99D18EA75DD0}" type="datetime1">
              <a:rPr lang="en-US"/>
              <a:pPr>
                <a:defRPr/>
              </a:pPr>
              <a:t>5/23/2023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B3322-5857-4FEA-8D13-3CBEF6119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62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79CE-6DD6-4C8F-899F-9E898BECA8C6}" type="datetime1">
              <a:rPr lang="en-US"/>
              <a:pPr>
                <a:defRPr/>
              </a:pPr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4AABC-75AF-498E-B805-412505C4B8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37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7924800" cy="2224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00488"/>
            <a:ext cx="7924800" cy="2225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E45C5-B2ED-45E5-8409-44E5AC5F31ED}" type="datetime1">
              <a:rPr lang="en-US"/>
              <a:pPr>
                <a:defRPr/>
              </a:pPr>
              <a:t>5/23/2023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C67D9-DA48-4A0D-A59C-9BD8EDC9A3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94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86200" cy="4602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86200" cy="4602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66430-6353-426D-B1F8-8CD81396A308}" type="datetime1">
              <a:rPr lang="en-US"/>
              <a:pPr>
                <a:defRPr/>
              </a:pPr>
              <a:t>5/23/2023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46084-3A6C-495E-8CB4-D81FBEB059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29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SE_StarLogo_2881_1401_transparent_color.gif"/>
          <p:cNvPicPr>
            <a:picLocks noChangeAspect="1"/>
          </p:cNvPicPr>
          <p:nvPr/>
        </p:nvPicPr>
        <p:blipFill>
          <a:blip r:embed="rId8" cstate="print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031"/>
          <a:stretch>
            <a:fillRect/>
          </a:stretch>
        </p:blipFill>
        <p:spPr bwMode="auto">
          <a:xfrm>
            <a:off x="8258175" y="4953000"/>
            <a:ext cx="914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 descr="ESE_StarLogo_2881_1401_transparent_color.gif"/>
          <p:cNvPicPr>
            <a:picLocks noChangeAspect="1"/>
          </p:cNvPicPr>
          <p:nvPr/>
        </p:nvPicPr>
        <p:blipFill>
          <a:blip r:embed="rId8" cstate="print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031"/>
          <a:stretch>
            <a:fillRect/>
          </a:stretch>
        </p:blipFill>
        <p:spPr bwMode="auto">
          <a:xfrm>
            <a:off x="8258175" y="4953000"/>
            <a:ext cx="914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6" descr="ESE Logo"/>
          <p:cNvPicPr>
            <a:picLocks noChangeAspect="1"/>
          </p:cNvPicPr>
          <p:nvPr/>
        </p:nvPicPr>
        <p:blipFill>
          <a:blip r:embed="rId8" cstate="print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031"/>
          <a:stretch>
            <a:fillRect/>
          </a:stretch>
        </p:blipFill>
        <p:spPr bwMode="auto">
          <a:xfrm>
            <a:off x="8258175" y="4953000"/>
            <a:ext cx="914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524000"/>
            <a:ext cx="7924800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A8BA1"/>
                </a:solidFill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fld id="{6F0290C0-314A-4D39-83E3-E7C470E4026B}" type="datetime1">
              <a:rPr lang="en-US"/>
              <a:pPr>
                <a:defRPr/>
              </a:pPr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10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A8BA1"/>
                </a:solidFill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Massachusetts Department of Elementary and Secondary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775" y="5257800"/>
            <a:ext cx="5334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2000" smtClean="0">
                <a:solidFill>
                  <a:srgbClr val="8A8BA1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BFFF0E71-4BE4-4A2E-BCFF-0DF8E99C5D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3997" r:id="rId2"/>
    <p:sldLayoutId id="2147483998" r:id="rId3"/>
    <p:sldLayoutId id="2147483999" r:id="rId4"/>
    <p:sldLayoutId id="2147484000" r:id="rId5"/>
    <p:sldLayoutId id="2147484001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  <a:cs typeface="MS PGothic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  <a:cs typeface="MS PGothic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  <a:cs typeface="MS PGothic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  <a:cs typeface="MS PGothic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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Tahoma" panose="020B0604030504040204" pitchFamily="34" charset="0"/>
        <a:buChar char="̶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oe.mass.edu/edeval/resources/implementation/EducatorEvaluation.pdf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www.doe.mass.edu/edeval/resources/QRG-EducatorPlans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oe.mass.edu/edeval/resources/QRG-5StepCycle.pdf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edeval/resources/QRG-5StepCycle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oe.mass.edu/edeval/resources/QRG-SummativeRating.docx" TargetMode="External"/><Relationship Id="rId5" Type="http://schemas.openxmlformats.org/officeDocument/2006/relationships/hyperlink" Target="http://www.doe.mass.edu/lawsregs/603cmr35.html?section=04" TargetMode="External"/><Relationship Id="rId4" Type="http://schemas.openxmlformats.org/officeDocument/2006/relationships/hyperlink" Target="http://www.doe.mass.edu/lawsregs/603cmr35.html?section=0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apa/dart/walk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apa/ucd/CSESelf-Assesment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9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lawsregs/603cmr35.html?section=03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e.mass.edu/lawsregs/603cmr35.html?section=04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edeval/resources/QRG-5StepCycle.pdf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e.mass.edu/edeval/model/PartIII_AppxC.pdf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pd/standard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arningforward.org/standard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pd/leaders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rofdev@doe.mass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pd/leader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pd/standard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pd/leader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pd/standard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mass.edu/pd/standard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6324600" cy="2895600"/>
          </a:xfrm>
        </p:spPr>
        <p:txBody>
          <a:bodyPr/>
          <a:lstStyle/>
          <a:p>
            <a:pPr eaLnBrk="1" hangingPunct="1"/>
            <a:r>
              <a:rPr lang="en-US" altLang="en-US" sz="3600" b="1"/>
              <a:t>Using Data to Plan </a:t>
            </a:r>
            <a:br>
              <a:rPr lang="en-US" altLang="en-US" sz="3600" b="1"/>
            </a:br>
            <a:r>
              <a:rPr lang="en-US" altLang="en-US" sz="3600" b="1"/>
              <a:t>High Quality Professional Development</a:t>
            </a:r>
            <a:br>
              <a:rPr lang="en-US" altLang="en-US" sz="3600" b="1"/>
            </a:br>
            <a:br>
              <a:rPr lang="en-US" altLang="en-US" sz="3200" b="1"/>
            </a:br>
            <a:r>
              <a:rPr lang="en-US" altLang="en-US" sz="3200"/>
              <a:t>Findings From Interviews With Massachusetts Educators</a:t>
            </a:r>
            <a:br>
              <a:rPr lang="en-US" altLang="en-US" sz="3200"/>
            </a:br>
            <a:endParaRPr lang="en-US" altLang="en-US" sz="3200" b="1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6400800" cy="10668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8A8BA1"/>
                </a:solidFill>
              </a:rPr>
              <a:t>May 2015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10600" y="6400800"/>
            <a:ext cx="533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F0234A0-9511-45CC-A5B4-7EBED2E20A8B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HQPD Formats Are Used in the Profiled Sites?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Courses </a:t>
            </a:r>
          </a:p>
          <a:p>
            <a:pPr>
              <a:defRPr/>
            </a:pPr>
            <a:r>
              <a:rPr lang="en-US" dirty="0"/>
              <a:t>Internally and externally led workshops and summer institutes </a:t>
            </a:r>
          </a:p>
          <a:p>
            <a:pPr>
              <a:defRPr/>
            </a:pPr>
            <a:r>
              <a:rPr lang="en-US" dirty="0"/>
              <a:t>Multi-year induction programs </a:t>
            </a:r>
          </a:p>
          <a:p>
            <a:pPr>
              <a:defRPr/>
            </a:pPr>
            <a:r>
              <a:rPr lang="en-US" dirty="0"/>
              <a:t>Professional Learning Communities</a:t>
            </a:r>
          </a:p>
          <a:p>
            <a:pPr>
              <a:defRPr/>
            </a:pPr>
            <a:r>
              <a:rPr lang="en-US" dirty="0"/>
              <a:t>Action research  </a:t>
            </a:r>
          </a:p>
          <a:p>
            <a:pPr>
              <a:defRPr/>
            </a:pPr>
            <a:r>
              <a:rPr lang="en-US" dirty="0"/>
              <a:t>Lesson study</a:t>
            </a:r>
          </a:p>
          <a:p>
            <a:pPr>
              <a:defRPr/>
            </a:pPr>
            <a:r>
              <a:rPr lang="en-US" dirty="0"/>
              <a:t>Coaching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97649D-B05D-482A-8350-54766B785D7A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23558" name="TextBox 5"/>
          <p:cNvSpPr txBox="1">
            <a:spLocks noChangeArrowheads="1"/>
          </p:cNvSpPr>
          <p:nvPr/>
        </p:nvSpPr>
        <p:spPr bwMode="auto">
          <a:xfrm>
            <a:off x="4953000" y="45720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* Some sites use some formats more than others depending on HQPD goals.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196850"/>
            <a:ext cx="7924800" cy="1143000"/>
          </a:xfrm>
        </p:spPr>
        <p:txBody>
          <a:bodyPr/>
          <a:lstStyle/>
          <a:p>
            <a:r>
              <a:rPr lang="en-US" altLang="en-US" sz="4000"/>
              <a:t>What Are Educator Plans?</a:t>
            </a:r>
            <a:endParaRPr lang="en-US" altLang="en-US" sz="3200"/>
          </a:p>
        </p:txBody>
      </p:sp>
      <p:pic>
        <p:nvPicPr>
          <p:cNvPr id="25603" name="Content Placeholder 5" descr="Student Learning Goal(s) Planned Activity Form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12"/>
          <a:stretch/>
        </p:blipFill>
        <p:spPr>
          <a:xfrm>
            <a:off x="184150" y="2957513"/>
            <a:ext cx="5562600" cy="3367087"/>
          </a:xfrm>
        </p:spPr>
      </p:pic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6637B13-DBE3-41E2-8E4A-64D95ED85EA8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pic>
        <p:nvPicPr>
          <p:cNvPr id="25606" name="Picture 6" descr=" Professional Practice Goal(s) Planned Activity form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070"/>
          <a:stretch/>
        </p:blipFill>
        <p:spPr bwMode="auto">
          <a:xfrm>
            <a:off x="2057400" y="4738688"/>
            <a:ext cx="6145213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 descr="SMART Goals are&#10;S: Smart and Strategic&#10;M: Measurable&#10;A: Action Oriented&#10;R: Rigorous, Realistic, and Results Focused (the 3 Rs)&#10;T: Timed and Tracked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67400" y="1371601"/>
            <a:ext cx="3154611" cy="2054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TextBox 8"/>
          <p:cNvSpPr txBox="1">
            <a:spLocks noChangeArrowheads="1"/>
          </p:cNvSpPr>
          <p:nvPr/>
        </p:nvSpPr>
        <p:spPr bwMode="auto">
          <a:xfrm>
            <a:off x="228600" y="1235075"/>
            <a:ext cx="5765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Part of the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5-Step Cycle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of evaluation, each educator develops an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Educator Plan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which is differentiated based on experience and past performance, and includes individual or team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S.M.A.R.T. goals for professional practice and student learning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as well as key action steps for achieving the goals.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Are Summative Performance Ratings?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1800"/>
              <a:t>The Summative Performance Rating is the final step of the </a:t>
            </a:r>
            <a:r>
              <a:rPr lang="en-US" altLang="en-US" sz="1800" u="sng">
                <a:hlinkClick r:id="rId3"/>
              </a:rPr>
              <a:t>5-Step Cycle</a:t>
            </a:r>
            <a:r>
              <a:rPr lang="en-US" altLang="en-US" sz="1800"/>
              <a:t> of educator evaluation. </a:t>
            </a:r>
          </a:p>
          <a:p>
            <a:pPr>
              <a:spcBef>
                <a:spcPts val="600"/>
              </a:spcBef>
            </a:pPr>
            <a:r>
              <a:rPr lang="en-US" altLang="en-US" sz="1800"/>
              <a:t>Upon consideration of an educator’s evidence of practice and progress toward goals, evaluators apply professional judgment and assign one of four possible overall ratings to each educator:</a:t>
            </a:r>
          </a:p>
          <a:p>
            <a:pPr lvl="1">
              <a:spcBef>
                <a:spcPts val="600"/>
              </a:spcBef>
            </a:pPr>
            <a:r>
              <a:rPr lang="en-US" altLang="en-US" sz="1800"/>
              <a:t>Exemplary</a:t>
            </a:r>
          </a:p>
          <a:p>
            <a:pPr lvl="1">
              <a:spcBef>
                <a:spcPts val="600"/>
              </a:spcBef>
            </a:pPr>
            <a:r>
              <a:rPr lang="en-US" altLang="en-US" sz="1800"/>
              <a:t>Proficient</a:t>
            </a:r>
          </a:p>
          <a:p>
            <a:pPr lvl="1">
              <a:spcBef>
                <a:spcPts val="600"/>
              </a:spcBef>
            </a:pPr>
            <a:r>
              <a:rPr lang="en-US" altLang="en-US" sz="1800"/>
              <a:t>Needs Improvement</a:t>
            </a:r>
          </a:p>
          <a:p>
            <a:pPr lvl="1">
              <a:spcBef>
                <a:spcPts val="600"/>
              </a:spcBef>
            </a:pPr>
            <a:r>
              <a:rPr lang="en-US" altLang="en-US" sz="1800"/>
              <a:t>Unsatisfactory </a:t>
            </a:r>
          </a:p>
          <a:p>
            <a:pPr>
              <a:spcBef>
                <a:spcPts val="600"/>
              </a:spcBef>
            </a:pPr>
            <a:r>
              <a:rPr lang="en-US" altLang="en-US" sz="1800"/>
              <a:t>Educators also are assigned a rating for each of the four standards of effective practice for </a:t>
            </a:r>
            <a:r>
              <a:rPr lang="en-US" altLang="en-US" sz="1800">
                <a:hlinkClick r:id="rId4"/>
              </a:rPr>
              <a:t>teaching </a:t>
            </a:r>
            <a:r>
              <a:rPr lang="en-US" altLang="en-US" sz="1800"/>
              <a:t>or </a:t>
            </a:r>
            <a:r>
              <a:rPr lang="en-US" altLang="en-US" sz="1800">
                <a:hlinkClick r:id="rId5"/>
              </a:rPr>
              <a:t>administrative leadership</a:t>
            </a:r>
            <a:r>
              <a:rPr lang="en-US" altLang="en-US" sz="1800"/>
              <a:t>.</a:t>
            </a:r>
          </a:p>
          <a:p>
            <a:r>
              <a:rPr lang="en-US" altLang="en-US" sz="1800"/>
              <a:t>For more information see the </a:t>
            </a:r>
            <a:r>
              <a:rPr lang="en-US" altLang="en-US" sz="1800">
                <a:hlinkClick r:id="rId6"/>
              </a:rPr>
              <a:t>Quick Reference Guide on Performance Ratings</a:t>
            </a:r>
            <a:r>
              <a:rPr lang="en-US" altLang="en-US" sz="1800"/>
              <a:t>.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B67908-BA1B-4C29-8C91-4438AE6EBE04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Are Learning Walkthroughs (or Learning Walks)?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000">
                <a:hlinkClick r:id="rId3"/>
              </a:rPr>
              <a:t>Learning Walkthroughs </a:t>
            </a:r>
            <a:r>
              <a:rPr lang="en-US" altLang="en-US" sz="2000"/>
              <a:t>are a systematic and coordinated method of gathering data on student learning and instructional practice to inform district and school-level decisions.</a:t>
            </a:r>
          </a:p>
          <a:p>
            <a:pPr>
              <a:spcBef>
                <a:spcPts val="1200"/>
              </a:spcBef>
            </a:pPr>
            <a:r>
              <a:rPr lang="en-US" altLang="en-US" sz="2000"/>
              <a:t>During the walkthroughs, a team of teachers and administrators visits a sample of classrooms for periods of 20 minutes each. </a:t>
            </a:r>
          </a:p>
          <a:p>
            <a:pPr>
              <a:spcBef>
                <a:spcPts val="1200"/>
              </a:spcBef>
            </a:pPr>
            <a:r>
              <a:rPr lang="en-US" altLang="en-US" sz="2000"/>
              <a:t>Observations are recorded on a protocol designed to capture a variety of teacher and student behaviors related to specific learning goals.</a:t>
            </a:r>
          </a:p>
          <a:p>
            <a:pPr>
              <a:spcBef>
                <a:spcPts val="1200"/>
              </a:spcBef>
            </a:pPr>
            <a:r>
              <a:rPr lang="en-US" altLang="en-US" sz="2000"/>
              <a:t>At the end of the walkthrough day, the team meets to debrief about their observations and discuss what they learned.</a:t>
            </a:r>
          </a:p>
          <a:p>
            <a:pPr>
              <a:spcBef>
                <a:spcPts val="1200"/>
              </a:spcBef>
            </a:pPr>
            <a:r>
              <a:rPr lang="en-US" altLang="en-US" sz="2000"/>
              <a:t>The Learning Walkthroughs enable the leadership team to gather critical data about classroom practice to identify HQPD needs at the school.</a:t>
            </a:r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76223D7-623F-43BE-BDEA-1A0D00293BDE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Are Two Other Sources of Data Used in Planning HQPD?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000" dirty="0"/>
              <a:t>TELL MASS Survey: A statewide survey of school-based educators to determine if they have the supports necessary for effective teaching. The online survey was a source of information used in HQPD planning in several sites.</a:t>
            </a:r>
          </a:p>
          <a:p>
            <a:pPr>
              <a:spcBef>
                <a:spcPts val="1200"/>
              </a:spcBef>
            </a:pPr>
            <a:r>
              <a:rPr lang="en-US" altLang="en-US" sz="2000" dirty="0">
                <a:hlinkClick r:id="rId3"/>
              </a:rPr>
              <a:t>Conditions for School Effectiveness Self-Assessment</a:t>
            </a:r>
            <a:r>
              <a:rPr lang="en-US" altLang="en-US" sz="2000" dirty="0"/>
              <a:t>: This tool is designed to be used at the school level by leaders, those responsible for day-to-day instruction, and key stakeholders. It is a tool for conducting a scan of current practice, identifying areas of strength, and highlighting areas requiring greater focus. the tool delineates the level of development of each condition along a continuum: 1 (Little Evidence), 2 (Developing), 3 (Providing), and 4 (Sustaining)</a:t>
            </a: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88F0748-33EF-4CEA-A382-12E335330244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/>
              <a:t>How Do the Profiled Sites Use Data to Plan HQPD (Lever 6)?</a:t>
            </a:r>
          </a:p>
        </p:txBody>
      </p:sp>
      <p:sp>
        <p:nvSpPr>
          <p:cNvPr id="33795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Key Cross-Site Observations</a:t>
            </a:r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C8A1E1-A5C0-448E-B5E5-60C7C1AC7564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Using Data for Planning HQPD: Key Observations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Wingdings 2" panose="05020102010507070707" pitchFamily="18" charset="2"/>
              <a:buAutoNum type="arabicPeriod"/>
            </a:pPr>
            <a:r>
              <a:rPr lang="en-US" altLang="en-US" sz="2400" dirty="0"/>
              <a:t>Site leaders use multiple and varied sources of data, evidence, and standards to set goals and plan HQPD.</a:t>
            </a:r>
          </a:p>
          <a:p>
            <a:pPr>
              <a:spcBef>
                <a:spcPts val="1200"/>
              </a:spcBef>
              <a:buFont typeface="Wingdings 2" panose="05020102010507070707" pitchFamily="18" charset="2"/>
              <a:buAutoNum type="arabicPeriod"/>
            </a:pPr>
            <a:r>
              <a:rPr lang="en-US" altLang="en-US" sz="2400" dirty="0"/>
              <a:t>Site leaders work to align HQPD goals with Educator Plan goals (i.e., professional practice and student learning S.M.A.R.T. goals), which often map to school goals, which map to district goals.</a:t>
            </a:r>
          </a:p>
          <a:p>
            <a:pPr>
              <a:spcBef>
                <a:spcPts val="1200"/>
              </a:spcBef>
              <a:buFont typeface="Wingdings 2" panose="05020102010507070707" pitchFamily="18" charset="2"/>
              <a:buAutoNum type="arabicPeriod"/>
            </a:pPr>
            <a:r>
              <a:rPr lang="en-US" altLang="en-US" sz="2400" dirty="0"/>
              <a:t>District, school, educator, and HQPD goals are informed by the careful review of student learning data from multiple sources.</a:t>
            </a:r>
          </a:p>
          <a:p>
            <a:pPr>
              <a:spcBef>
                <a:spcPts val="1200"/>
              </a:spcBef>
              <a:buFont typeface="Wingdings 2" panose="05020102010507070707" pitchFamily="18" charset="2"/>
              <a:buAutoNum type="arabicPeriod"/>
            </a:pPr>
            <a:r>
              <a:rPr lang="en-US" altLang="en-US" sz="2400" dirty="0"/>
              <a:t>Once goals are articulated, PD leaders and PD Committees work to design or select HQPD.</a:t>
            </a:r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0448B4D-EBCC-488B-BE19-E1B787FD6869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Using Data for Planning HQPD: Key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1200"/>
              </a:spcBef>
              <a:buFont typeface="+mj-lt"/>
              <a:buAutoNum type="arabicPeriod" startAt="5"/>
              <a:defRPr/>
            </a:pPr>
            <a:r>
              <a:rPr lang="en-US" sz="2400" dirty="0"/>
              <a:t>Educator feedback (from formal surveys as well as anecdotal input) informs HQPD planning decisions.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5"/>
              <a:defRPr/>
            </a:pPr>
            <a:r>
              <a:rPr lang="en-US" sz="2400" dirty="0"/>
              <a:t>Evaluators bring the patterns they see in teachers’ performance ratings from educator evaluation to site leaders to inform HQPD goal setting and planning.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5"/>
              <a:defRPr/>
            </a:pPr>
            <a:r>
              <a:rPr lang="en-US" sz="2400" dirty="0"/>
              <a:t>Site leaders see the HQPD Standards as a tool for HQPD planning &amp; assessment.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Each of these key observations are described more fully in the slides </a:t>
            </a:r>
            <a:r>
              <a:rPr lang="en-US" sz="2400"/>
              <a:t>that follow.</a:t>
            </a:r>
            <a:endParaRPr lang="en-US" dirty="0"/>
          </a:p>
        </p:txBody>
      </p:sp>
      <p:sp>
        <p:nvSpPr>
          <p:cNvPr id="3789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D44F08F-2E8A-498D-AAA1-F6E1B767656E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0050" indent="-400050"/>
            <a:r>
              <a:rPr lang="en-US" altLang="en-US" sz="2800" dirty="0">
                <a:solidFill>
                  <a:schemeClr val="accent1"/>
                </a:solidFill>
              </a:rPr>
              <a:t>1. </a:t>
            </a:r>
            <a:r>
              <a:rPr lang="en-US" altLang="en-US" sz="2800" dirty="0"/>
              <a:t>Site leaders use multiple and various sources of data, evidence, and standards to set goals and plan HQPD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Font typeface="Wingdings 2" panose="05020102010507070707" pitchFamily="18" charset="2"/>
              <a:buNone/>
              <a:defRPr/>
            </a:pPr>
            <a:endParaRPr lang="en-US" sz="700" dirty="0"/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dirty="0"/>
              <a:t>The lists below contain the sources of information that have been used to inform each planning activity: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pic>
        <p:nvPicPr>
          <p:cNvPr id="3074" name="Picture 2" descr="Setting HQPD Goals:&#10;• Goals from Educator Plans&#10;• School and district goals &#10;• Changes in curriculum, assessments, interventions, extensions, &amp; technology &#10;• Student learning data&#10;• Data from Learning Walkthroughs&#10;• Working conditions survey data (e.g., TELL MASS or Conditions for School Effectiveness Self-Assessment)&#10;Planning HQPD Goals:&#10;• Educator data (subject area, induction status, performance ratings, etc.)&#10;• Professional development standards &amp; research on teaching and learning&#10;• Results of past professional development assessment activities (e.g., exit survey data) and ad hoc educator feedb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37" y="2596754"/>
            <a:ext cx="785812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F1525E5-5932-4FBF-8106-3453D8CD3256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0050" indent="-400050"/>
            <a:r>
              <a:rPr lang="en-US" altLang="en-US" sz="2800" dirty="0">
                <a:solidFill>
                  <a:schemeClr val="accent1"/>
                </a:solidFill>
              </a:rPr>
              <a:t>2. </a:t>
            </a:r>
            <a:r>
              <a:rPr lang="en-US" altLang="en-US" sz="2800" dirty="0"/>
              <a:t>Site leaders work to align HQPD goals with educator goals, which often map to school goals, which map to district goals </a:t>
            </a:r>
          </a:p>
        </p:txBody>
      </p:sp>
      <p:graphicFrame>
        <p:nvGraphicFramePr>
          <p:cNvPr id="10" name="Diagram 9" descr="Process arrow showing four steps:&#10;1. District leaders collaborate with school leaders, teachers, the School Committee, and other stakeholders to set or refine district strategic goals.&#10;2. Principals, in collaboration with other administrators and teachers, set schoolwide goals, which map to the district goals. &#10;3. Individual educators set their own Educator Plan goals, which often map to the district and school goals for student learning.&#10;4. HQPD goals for individuals and teams. "/>
          <p:cNvGraphicFramePr/>
          <p:nvPr>
            <p:extLst>
              <p:ext uri="{D42A27DB-BD31-4B8C-83A1-F6EECF244321}">
                <p14:modId xmlns:p14="http://schemas.microsoft.com/office/powerpoint/2010/main" val="1863196241"/>
              </p:ext>
            </p:extLst>
          </p:nvPr>
        </p:nvGraphicFramePr>
        <p:xfrm>
          <a:off x="381000" y="16002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9CAC5A-4B42-4A31-B5FB-51F1D5294FBB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Background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000" dirty="0"/>
              <a:t>The purpose of this set of three presentations to is to convey key findings from a study conducted by the American Institutes for Research and the Concord Evaluation Group on behalf of the Massachusetts Department of Elementary and Secondary Education. </a:t>
            </a:r>
          </a:p>
          <a:p>
            <a:pPr>
              <a:spcBef>
                <a:spcPts val="1200"/>
              </a:spcBef>
            </a:pPr>
            <a:r>
              <a:rPr lang="en-US" altLang="en-US" sz="2000" dirty="0"/>
              <a:t>These presentations are one component of a larger project to help Massachusetts educators envision what it takes to ensure that all educators have access to </a:t>
            </a:r>
            <a:r>
              <a:rPr lang="en-US" altLang="en-US" sz="2000" b="1" dirty="0"/>
              <a:t>high quality professional development (HQPD)</a:t>
            </a:r>
            <a:r>
              <a:rPr lang="en-US" altLang="en-US" sz="2000" dirty="0"/>
              <a:t>.</a:t>
            </a:r>
            <a:r>
              <a:rPr lang="en-US" altLang="en-US" sz="2000" b="1" dirty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/>
              <a:t>The focus of this presentation is on how educators in four nominated sites in Massachusetts use data to plan HQPD. </a:t>
            </a:r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902B218-6FBE-419C-9868-847003F8C080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altLang="en-US" sz="2800" dirty="0">
                <a:solidFill>
                  <a:schemeClr val="accent1"/>
                </a:solidFill>
              </a:rPr>
              <a:t>3. </a:t>
            </a:r>
            <a:r>
              <a:rPr lang="en-US" altLang="en-US" sz="2800" dirty="0"/>
              <a:t>District, school, educator, and HQPD goals are informed by the careful review of student learning data from multiple sources: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Statewide and national assessments</a:t>
            </a:r>
          </a:p>
          <a:p>
            <a:pPr lvl="1"/>
            <a:r>
              <a:rPr lang="en-US" altLang="en-US" sz="1800"/>
              <a:t>Massachusetts Comprehensive Assessment System (MCAS) data</a:t>
            </a:r>
          </a:p>
          <a:p>
            <a:pPr lvl="1"/>
            <a:r>
              <a:rPr lang="en-US" altLang="en-US" sz="1800"/>
              <a:t>Preliminary SAT/National Merit Scholarship Qualifying Test (PSAT/NMSQT) data</a:t>
            </a:r>
          </a:p>
          <a:p>
            <a:pPr lvl="1"/>
            <a:r>
              <a:rPr lang="en-US" altLang="en-US" sz="1800"/>
              <a:t>SAT data</a:t>
            </a:r>
          </a:p>
          <a:p>
            <a:pPr lvl="1"/>
            <a:r>
              <a:rPr lang="en-US" altLang="en-US" sz="1800"/>
              <a:t>Advanced Placement (AP) data (participation rates and scores)</a:t>
            </a:r>
          </a:p>
          <a:p>
            <a:r>
              <a:rPr lang="en-US" altLang="en-US" sz="2000"/>
              <a:t>District benchmark assessments </a:t>
            </a:r>
          </a:p>
          <a:p>
            <a:r>
              <a:rPr lang="en-US" altLang="en-US" sz="2000"/>
              <a:t>Reviews of student work (e.g., end-of-unit assessments, writing samples, problem sets, lesson quizzes)</a:t>
            </a:r>
          </a:p>
          <a:p>
            <a:r>
              <a:rPr lang="en-US" altLang="en-US" sz="2000"/>
              <a:t>Data from Learning Walkthroughs</a:t>
            </a:r>
            <a:endParaRPr lang="en-US" altLang="en-US" sz="2400">
              <a:solidFill>
                <a:srgbClr val="FF0000"/>
              </a:solidFill>
            </a:endParaRPr>
          </a:p>
        </p:txBody>
      </p:sp>
      <p:sp>
        <p:nvSpPr>
          <p:cNvPr id="4403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A2CB4A-DD22-4BA0-A809-4D32CB38F4E9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altLang="en-US" sz="2800" dirty="0">
                <a:solidFill>
                  <a:schemeClr val="accent1"/>
                </a:solidFill>
              </a:rPr>
              <a:t>4. </a:t>
            </a:r>
            <a:r>
              <a:rPr lang="en-US" altLang="en-US" sz="2800" dirty="0"/>
              <a:t>Once goals are articulated, PD leaders and PD Committees work to design or select HQPD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In the selected districts, assistant superintendents tended to have chief responsibility for planning HQPD, often working with a district-level HQPD coordinator. </a:t>
            </a:r>
          </a:p>
          <a:p>
            <a:pPr>
              <a:spcBef>
                <a:spcPts val="1200"/>
              </a:spcBef>
            </a:pPr>
            <a:r>
              <a:rPr lang="en-US" altLang="en-US" sz="2000"/>
              <a:t>These HPQD leaders worked closely with or were members themselves of the Professional Development Committees, which: </a:t>
            </a:r>
          </a:p>
          <a:p>
            <a:pPr lvl="1"/>
            <a:r>
              <a:rPr lang="en-US" altLang="en-US" sz="1800"/>
              <a:t>Review and approve educators’ proposals for HQPD</a:t>
            </a:r>
          </a:p>
          <a:p>
            <a:pPr lvl="1"/>
            <a:r>
              <a:rPr lang="en-US" altLang="en-US" sz="1800"/>
              <a:t>Plan district-wide HQPD and other initiatives to meet HQPD goals</a:t>
            </a:r>
          </a:p>
          <a:p>
            <a:pPr lvl="1"/>
            <a:r>
              <a:rPr lang="en-US" altLang="en-US" sz="1800"/>
              <a:t>Relay anecdotal feedback on HQPD to district leadership</a:t>
            </a:r>
          </a:p>
          <a:p>
            <a:pPr>
              <a:spcBef>
                <a:spcPts val="1200"/>
              </a:spcBef>
            </a:pPr>
            <a:r>
              <a:rPr lang="en-US" altLang="en-US" sz="2000"/>
              <a:t>In Easthampton High School, the principal and a teacher leader plan HQPD in collaboration with a learning walk team and the data Team. </a:t>
            </a:r>
          </a:p>
          <a:p>
            <a:endParaRPr lang="en-US" altLang="en-US"/>
          </a:p>
        </p:txBody>
      </p:sp>
      <p:sp>
        <p:nvSpPr>
          <p:cNvPr id="4608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4608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E81899-19F2-4A82-9D5F-E39E5B165D6B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altLang="en-US" sz="2800" dirty="0">
                <a:solidFill>
                  <a:schemeClr val="accent1"/>
                </a:solidFill>
              </a:rPr>
              <a:t>4. </a:t>
            </a:r>
            <a:r>
              <a:rPr lang="en-US" altLang="en-US" sz="2800" dirty="0"/>
              <a:t>PD Committees’ and leaders’ work, continued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1800"/>
              <a:t>In the selected district sites, there is a formal proposal and review process for district-sponsored HQPD courses. </a:t>
            </a:r>
          </a:p>
          <a:p>
            <a:pPr>
              <a:spcBef>
                <a:spcPts val="600"/>
              </a:spcBef>
            </a:pPr>
            <a:r>
              <a:rPr lang="en-US" altLang="en-US" sz="1800"/>
              <a:t>Teachers and administrators are encouraged to propose courses or workshops for the district to provide or support. </a:t>
            </a:r>
          </a:p>
          <a:p>
            <a:pPr>
              <a:spcBef>
                <a:spcPts val="600"/>
              </a:spcBef>
            </a:pPr>
            <a:r>
              <a:rPr lang="en-US" altLang="en-US" sz="1800"/>
              <a:t>Course proposal forms typically require:</a:t>
            </a:r>
          </a:p>
          <a:p>
            <a:pPr lvl="1">
              <a:spcBef>
                <a:spcPts val="600"/>
              </a:spcBef>
            </a:pPr>
            <a:r>
              <a:rPr lang="en-US" altLang="en-US" sz="1400"/>
              <a:t>Proposed course title and instructor(s) and target audience</a:t>
            </a:r>
          </a:p>
          <a:p>
            <a:pPr lvl="1">
              <a:spcBef>
                <a:spcPts val="600"/>
              </a:spcBef>
            </a:pPr>
            <a:r>
              <a:rPr lang="en-US" altLang="en-US" sz="1400"/>
              <a:t>Number of sessions/hours and course timeline</a:t>
            </a:r>
          </a:p>
          <a:p>
            <a:pPr lvl="1">
              <a:spcBef>
                <a:spcPts val="600"/>
              </a:spcBef>
            </a:pPr>
            <a:r>
              <a:rPr lang="en-US" altLang="en-US" sz="1400"/>
              <a:t>Course objectives and rationale</a:t>
            </a:r>
          </a:p>
          <a:p>
            <a:pPr lvl="1">
              <a:spcBef>
                <a:spcPts val="600"/>
              </a:spcBef>
            </a:pPr>
            <a:r>
              <a:rPr lang="en-US" altLang="en-US" sz="1400"/>
              <a:t>Description of the relevance to school or district goals</a:t>
            </a:r>
          </a:p>
          <a:p>
            <a:pPr lvl="1">
              <a:spcBef>
                <a:spcPts val="600"/>
              </a:spcBef>
            </a:pPr>
            <a:r>
              <a:rPr lang="en-US" altLang="en-US" sz="1400"/>
              <a:t>Description of the documentation or artifact produced as a result of the course</a:t>
            </a:r>
          </a:p>
          <a:p>
            <a:pPr lvl="1">
              <a:spcBef>
                <a:spcPts val="600"/>
              </a:spcBef>
            </a:pPr>
            <a:r>
              <a:rPr lang="en-US" altLang="en-US" sz="1400"/>
              <a:t>Number of Professional Development Points offered </a:t>
            </a:r>
          </a:p>
          <a:p>
            <a:pPr>
              <a:spcBef>
                <a:spcPts val="600"/>
              </a:spcBef>
            </a:pPr>
            <a:r>
              <a:rPr lang="en-US" altLang="en-US" sz="1800"/>
              <a:t>New in 2015 in Cambridge Public Schools is an electronic proposal form that requires proposers to indicate which standard(s) of effective practice for </a:t>
            </a:r>
            <a:r>
              <a:rPr lang="en-US" altLang="en-US" sz="1800">
                <a:hlinkClick r:id="rId3"/>
              </a:rPr>
              <a:t>teaching </a:t>
            </a:r>
            <a:r>
              <a:rPr lang="en-US" altLang="en-US" sz="1800"/>
              <a:t>or </a:t>
            </a:r>
            <a:r>
              <a:rPr lang="en-US" altLang="en-US" sz="1800">
                <a:hlinkClick r:id="rId4"/>
              </a:rPr>
              <a:t>administrative leadership</a:t>
            </a:r>
            <a:r>
              <a:rPr lang="en-US" altLang="en-US" sz="1800"/>
              <a:t> the course addresses.</a:t>
            </a:r>
          </a:p>
          <a:p>
            <a:pPr>
              <a:spcBef>
                <a:spcPts val="600"/>
              </a:spcBef>
            </a:pPr>
            <a:endParaRPr lang="en-US" altLang="en-US" sz="1800"/>
          </a:p>
          <a:p>
            <a:endParaRPr lang="en-US" altLang="en-US" sz="1500"/>
          </a:p>
          <a:p>
            <a:endParaRPr lang="en-US" altLang="en-US" sz="1500"/>
          </a:p>
        </p:txBody>
      </p:sp>
      <p:sp>
        <p:nvSpPr>
          <p:cNvPr id="4813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D03A04-1361-4679-AD24-6316D087C3CD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68325" indent="-568325"/>
            <a:r>
              <a:rPr lang="en-US" altLang="en-US" sz="2800" dirty="0">
                <a:solidFill>
                  <a:schemeClr val="accent1"/>
                </a:solidFill>
              </a:rPr>
              <a:t>4. </a:t>
            </a:r>
            <a:r>
              <a:rPr lang="en-US" altLang="en-US" sz="2800" dirty="0"/>
              <a:t>PD Committees’ and leaders’ work, continued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2000"/>
              <a:t>PD Committees and leaders reference district and school goals and student learning data when collaboratively reviewing proposals. They also discuss whether the proposed course relates to a sufficient number of educators’ HQPD goals.</a:t>
            </a:r>
          </a:p>
          <a:p>
            <a:pPr>
              <a:spcBef>
                <a:spcPts val="600"/>
              </a:spcBef>
            </a:pPr>
            <a:r>
              <a:rPr lang="en-US" altLang="en-US" sz="2000"/>
              <a:t>In some cases, PD leaders work with proposers to revise their offerings.</a:t>
            </a:r>
          </a:p>
        </p:txBody>
      </p:sp>
      <p:sp>
        <p:nvSpPr>
          <p:cNvPr id="5018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142208-088E-4749-93A9-E5BC3252A924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1963" indent="-461963"/>
            <a:r>
              <a:rPr lang="en-US" altLang="en-US" sz="2800" dirty="0">
                <a:solidFill>
                  <a:schemeClr val="accent1"/>
                </a:solidFill>
              </a:rPr>
              <a:t>5. </a:t>
            </a:r>
            <a:r>
              <a:rPr lang="en-US" altLang="en-US" sz="2800" dirty="0"/>
              <a:t>Educator feedback (from formal surveys as well as anecdotal input) informs HQPD planning decisions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200"/>
              <a:t>PD Committee members in the sites are often participants in HQPD themselves, and can provide crucial anecdotal information to planners.</a:t>
            </a:r>
          </a:p>
          <a:p>
            <a:pPr>
              <a:spcBef>
                <a:spcPts val="1200"/>
              </a:spcBef>
            </a:pPr>
            <a:r>
              <a:rPr lang="en-US" altLang="en-US" sz="2200"/>
              <a:t>Feedback surveys on previous courses are also reviewed to help decide which formats are most helpful, which instructors to engage again, and which courses to offer again.</a:t>
            </a:r>
          </a:p>
          <a:p>
            <a:pPr>
              <a:spcBef>
                <a:spcPts val="1200"/>
              </a:spcBef>
            </a:pPr>
            <a:r>
              <a:rPr lang="en-US" altLang="en-US" sz="2200"/>
              <a:t>Cambridge Public Schools sets HQPD goals in part based on findings from the MASS TELL Survey. In fact, findings on that survey sparked a major overhaul of their HQPD system.</a:t>
            </a:r>
          </a:p>
          <a:p>
            <a:endParaRPr lang="en-US" altLang="en-US" sz="2400"/>
          </a:p>
        </p:txBody>
      </p:sp>
      <p:sp>
        <p:nvSpPr>
          <p:cNvPr id="5120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D795D9D-3039-4E7C-9734-7FD1247AAC15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609600" y="507050"/>
            <a:ext cx="7924800" cy="1143000"/>
          </a:xfrm>
        </p:spPr>
        <p:txBody>
          <a:bodyPr/>
          <a:lstStyle/>
          <a:p>
            <a:pPr marL="461963" indent="-461963"/>
            <a:r>
              <a:rPr lang="en-US" altLang="en-US" sz="2800" dirty="0">
                <a:solidFill>
                  <a:schemeClr val="accent1"/>
                </a:solidFill>
              </a:rPr>
              <a:t>6. </a:t>
            </a:r>
            <a:r>
              <a:rPr lang="en-US" altLang="en-US" sz="2800" dirty="0"/>
              <a:t>Evaluators bring the patterns they see in teachers’ performance ratings from educator evaluation to site leaders to inform HQPD goal setting and planning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609600" y="1756412"/>
            <a:ext cx="7924800" cy="4602163"/>
          </a:xfrm>
        </p:spPr>
        <p:txBody>
          <a:bodyPr/>
          <a:lstStyle/>
          <a:p>
            <a:r>
              <a:rPr lang="en-US" altLang="en-US" sz="2000"/>
              <a:t>Through the </a:t>
            </a:r>
            <a:r>
              <a:rPr lang="en-US" altLang="en-US" sz="2000" u="sng">
                <a:hlinkClick r:id="rId3"/>
              </a:rPr>
              <a:t>5-Step Cycle</a:t>
            </a:r>
            <a:r>
              <a:rPr lang="en-US" altLang="en-US" sz="2000"/>
              <a:t> of evaluation, principals and other evaluators get to know the strengths of educators as they observe their performance and review the artifacts they submit.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2000"/>
              <a:t>Patterns in performance ratings are shared with PD leaders and PD Committees to inform HQPD. (This is aggregated data, not individual educator-level data.)</a:t>
            </a:r>
          </a:p>
          <a:p>
            <a:pPr lvl="1"/>
            <a:r>
              <a:rPr lang="en-US" altLang="en-US" sz="1600"/>
              <a:t>For example, in Melrose Public Schools, leaders noticed that a significant proportion of new teachers across the district were receiving low ratings on the </a:t>
            </a:r>
            <a:r>
              <a:rPr lang="en-US" altLang="en-US" sz="1600">
                <a:hlinkClick r:id="rId4"/>
              </a:rPr>
              <a:t>teacher practice rubric </a:t>
            </a:r>
            <a:r>
              <a:rPr lang="en-US" altLang="en-US" sz="1600"/>
              <a:t>element of effective teaching 1-A-4: Well-Structured Lessons. The district responded by adding a component to the induction program that provides additional guidance on lesson planning, </a:t>
            </a:r>
            <a:br>
              <a:rPr lang="en-US" altLang="en-US" sz="1600"/>
            </a:br>
            <a:r>
              <a:rPr lang="en-US" altLang="en-US" sz="1600"/>
              <a:t>and added a performance-assessment task consisting of planning and implementing a lesson to a group of colleagues.</a:t>
            </a:r>
          </a:p>
          <a:p>
            <a:endParaRPr lang="en-US" altLang="en-US"/>
          </a:p>
        </p:txBody>
      </p:sp>
      <p:sp>
        <p:nvSpPr>
          <p:cNvPr id="5325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E72110E-5482-4AE5-BD70-899BBD87DB7D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altLang="en-US" sz="2800" dirty="0">
                <a:solidFill>
                  <a:schemeClr val="accent1"/>
                </a:solidFill>
              </a:rPr>
              <a:t>7. </a:t>
            </a:r>
            <a:r>
              <a:rPr lang="en-US" altLang="en-US" sz="2800" dirty="0"/>
              <a:t>Site leaders see the HQPD standards as a tool for HQPD planning &amp; assessment 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400" dirty="0"/>
              <a:t>At the time of the interviews, none of the sites were using the </a:t>
            </a:r>
            <a:r>
              <a:rPr lang="en-US" altLang="en-US" sz="2400" dirty="0">
                <a:hlinkClick r:id="rId3"/>
              </a:rPr>
              <a:t>HQPD standards </a:t>
            </a:r>
            <a:r>
              <a:rPr lang="en-US" altLang="en-US" sz="2400" dirty="0"/>
              <a:t>to plan their professional development.</a:t>
            </a:r>
          </a:p>
          <a:p>
            <a:pPr>
              <a:spcBef>
                <a:spcPts val="1200"/>
              </a:spcBef>
            </a:pPr>
            <a:r>
              <a:rPr lang="en-US" altLang="en-US" sz="2400" dirty="0"/>
              <a:t>Some had designed their HQPD using Learning Forward’s </a:t>
            </a:r>
            <a:r>
              <a:rPr lang="en-US" altLang="en-US" sz="2400" u="sng" dirty="0">
                <a:hlinkClick r:id="rId4"/>
              </a:rPr>
              <a:t>Standards for Professional Learning</a:t>
            </a:r>
            <a:r>
              <a:rPr lang="en-US" altLang="en-US" sz="2400" dirty="0"/>
              <a:t> as a guide. </a:t>
            </a:r>
          </a:p>
          <a:p>
            <a:pPr>
              <a:spcBef>
                <a:spcPts val="1200"/>
              </a:spcBef>
            </a:pPr>
            <a:r>
              <a:rPr lang="en-US" altLang="en-US" sz="2400" dirty="0"/>
              <a:t>All four sites used the HQPD standards as a check to make sure they were on the right track. </a:t>
            </a:r>
          </a:p>
          <a:p>
            <a:endParaRPr lang="en-US" altLang="en-US" dirty="0"/>
          </a:p>
        </p:txBody>
      </p:sp>
      <p:sp>
        <p:nvSpPr>
          <p:cNvPr id="5530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0F30979-CB7A-4151-AC80-E021B9B255F9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Looking Ahead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The third slide presentation in this series explores how the profiled sites used data for HQPD assessment.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07988" y="2967038"/>
            <a:ext cx="3581400" cy="28924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/>
              <a:t>Assess: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Examining the quality and impact of HQPD for the purposes of improvement and future planning.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Reflect: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/>
              <a:t>Reflecting on the results of the assessment process to inform continuous improvement</a:t>
            </a:r>
            <a:r>
              <a:rPr lang="en-US" sz="2000" dirty="0"/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71925" y="5865813"/>
            <a:ext cx="4800600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The HQPD Planning &amp; Assessment Process </a:t>
            </a:r>
          </a:p>
        </p:txBody>
      </p:sp>
      <p:pic>
        <p:nvPicPr>
          <p:cNvPr id="2050" name="Picture 2" descr="HQPD Implementation cycle highlighting the Reflect and Assess aspects of building an HQPD Planning and Assessment Process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540" y="2362200"/>
            <a:ext cx="436245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64B74C-1824-4BC7-A7FE-63556AF9E2F7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706562"/>
          </a:xfrm>
        </p:spPr>
        <p:txBody>
          <a:bodyPr/>
          <a:lstStyle/>
          <a:p>
            <a:pPr algn="ctr" eaLnBrk="1" hangingPunct="1"/>
            <a:r>
              <a:rPr lang="en-US" altLang="en-US" sz="4000"/>
              <a:t>For more information about this project and to read the site profiles: 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7924800" cy="3840163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Please see ESE’s </a:t>
            </a:r>
            <a:r>
              <a:rPr lang="en-US" dirty="0">
                <a:hlinkClick r:id="rId3"/>
              </a:rPr>
              <a:t>Resources for PD Leaders and Educators </a:t>
            </a:r>
            <a:r>
              <a:rPr lang="en-US" dirty="0"/>
              <a:t>page for relevant PD resources, including the full case studies.</a:t>
            </a:r>
            <a:endParaRPr lang="en-US" dirty="0">
              <a:solidFill>
                <a:schemeClr val="accent1"/>
              </a:solidFill>
            </a:endParaRPr>
          </a:p>
          <a:p>
            <a:pPr eaLnBrk="1" hangingPunct="1">
              <a:defRPr/>
            </a:pPr>
            <a:r>
              <a:rPr lang="en-US" dirty="0"/>
              <a:t>Email: </a:t>
            </a:r>
            <a:r>
              <a:rPr lang="en-US" dirty="0">
                <a:hlinkClick r:id="rId4"/>
              </a:rPr>
              <a:t>profdev@doe.mass.edu</a:t>
            </a:r>
            <a:endParaRPr lang="en-US" dirty="0"/>
          </a:p>
          <a:p>
            <a:pPr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939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86402B6-7EF6-458C-9F06-D5C1DBE1FE2C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About This Project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  <a:defRPr/>
            </a:pPr>
            <a:r>
              <a:rPr lang="en-US" sz="1800" b="1" dirty="0"/>
              <a:t>What is it?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Font typeface="Wingdings 2" panose="05020102010507070707" pitchFamily="18" charset="2"/>
              <a:buNone/>
              <a:defRPr/>
            </a:pPr>
            <a:r>
              <a:rPr lang="en-US" sz="1800" dirty="0"/>
              <a:t>Case profiles of four sites engaged in building systems to support HQPD. The case profiles are based on interviews and collected documents.</a:t>
            </a:r>
            <a:endParaRPr lang="en-US" sz="11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  <a:defRPr/>
            </a:pPr>
            <a:r>
              <a:rPr lang="en-US" sz="1800" b="1" dirty="0"/>
              <a:t>What are the goals of the project?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  <a:defRPr/>
            </a:pPr>
            <a:r>
              <a:rPr lang="en-US" sz="1800" dirty="0"/>
              <a:t>To highlight for professional learning leaders across the Commonwealth how some Massachusetts educators are working to establish HQPD in their schools and districts. </a:t>
            </a:r>
            <a:endParaRPr lang="en-US" sz="1800" b="1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8FD10DA-82E8-4BF1-AE86-87D04334391F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9600" y="4267200"/>
            <a:ext cx="4800600" cy="22018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"/>
              <a:defRPr sz="28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Tahoma" panose="020B0604030504040204" pitchFamily="34" charset="0"/>
              <a:buChar char="̶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  <a:defRPr/>
            </a:pPr>
            <a:r>
              <a:rPr lang="en-US" sz="1800" b="1" dirty="0"/>
              <a:t>Which sites participated?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/>
              <a:t>Cambridge Public Schools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Easthampton High School of Easthampton Public Schools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Lexington Public Schools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Melrose Public Schools</a:t>
            </a:r>
            <a:endParaRPr lang="en-US" sz="1800" b="1" dirty="0"/>
          </a:p>
          <a:p>
            <a:pPr>
              <a:defRPr/>
            </a:pPr>
            <a:endParaRPr lang="en-US" dirty="0"/>
          </a:p>
        </p:txBody>
      </p:sp>
      <p:sp>
        <p:nvSpPr>
          <p:cNvPr id="2" name="TextBox 1" descr="Please see ESE’s Resources for PD Leaders and Educators page for relevant PD resources, including the full case studies.&#10;"/>
          <p:cNvSpPr txBox="1"/>
          <p:nvPr/>
        </p:nvSpPr>
        <p:spPr>
          <a:xfrm>
            <a:off x="5410200" y="4092575"/>
            <a:ext cx="2667000" cy="17541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/>
              <a:t>Please see ESE’s </a:t>
            </a:r>
            <a:r>
              <a:rPr lang="en-US" dirty="0">
                <a:hlinkClick r:id="rId3"/>
              </a:rPr>
              <a:t>Resources for PD Leaders and Educators </a:t>
            </a:r>
            <a:r>
              <a:rPr lang="en-US" dirty="0"/>
              <a:t>page for relevant PD resources, including the full case studies.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About the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1800" b="1" dirty="0"/>
              <a:t>How were sites selected?</a:t>
            </a:r>
            <a:endParaRPr lang="en-US" sz="1800" dirty="0"/>
          </a:p>
          <a:p>
            <a:pPr marL="0" indent="0">
              <a:spcBef>
                <a:spcPts val="600"/>
              </a:spcBef>
              <a:buFont typeface="Wingdings 2" panose="05020102010507070707" pitchFamily="18" charset="2"/>
              <a:buNone/>
              <a:defRPr/>
            </a:pPr>
            <a:r>
              <a:rPr lang="en-US" sz="1600" dirty="0"/>
              <a:t>Teacher and Principal Advisory Cabinet members nominated districts or schools that were making consistent use of the </a:t>
            </a:r>
            <a:r>
              <a:rPr lang="en-US" sz="1600" dirty="0">
                <a:hlinkClick r:id="rId3"/>
              </a:rPr>
              <a:t>Massachusetts Standards for Professional Development</a:t>
            </a:r>
            <a:r>
              <a:rPr lang="en-US" sz="1600" dirty="0"/>
              <a:t> to inform professional learning by doing things such as: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Building internal staff capacity to facilitate high quality, results-oriented professional development in creative ways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Doing an exceptional job coordinating/managing professional development and creating the conditions for educators to engage in deep learning, and/or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/>
              <a:t>Thoughtfully using educator evaluation data to inform planning and delivery of professional development</a:t>
            </a:r>
          </a:p>
          <a:p>
            <a:pPr marL="0" indent="0">
              <a:spcBef>
                <a:spcPts val="600"/>
              </a:spcBef>
              <a:buFont typeface="Wingdings 2" panose="05020102010507070707" pitchFamily="18" charset="2"/>
              <a:buNone/>
              <a:defRPr/>
            </a:pPr>
            <a:r>
              <a:rPr lang="en-US" sz="1600" dirty="0"/>
              <a:t>ESE, in collaboration with AIR, selected four sites from among the many nominated based on the comprehensiveness of their approach.</a:t>
            </a:r>
          </a:p>
          <a:p>
            <a:pPr marL="0" indent="0">
              <a:spcBef>
                <a:spcPts val="600"/>
              </a:spcBef>
              <a:buFont typeface="Wingdings 2" panose="05020102010507070707" pitchFamily="18" charset="2"/>
              <a:buNone/>
              <a:defRPr/>
            </a:pPr>
            <a:endParaRPr lang="en-US" sz="1600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1800" b="1" dirty="0"/>
              <a:t>What were the key themes observed across the sites?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1600" dirty="0"/>
              <a:t>Seven key themes were identified as important levers in ensuring HQPD; </a:t>
            </a:r>
            <a:br>
              <a:rPr lang="en-US" sz="1600" dirty="0"/>
            </a:br>
            <a:r>
              <a:rPr lang="en-US" sz="1600" dirty="0"/>
              <a:t>they are listed on the next slide.</a:t>
            </a:r>
            <a:endParaRPr lang="en-US" sz="2400" dirty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080C472-09B1-4270-A298-C971393570F6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Seven Key Levers the Profiled Sites Used for Establishing HQPD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/>
              <a:t>Instilling a “growth mindset” among educators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/>
              <a:t>Collaborating for change using data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/>
              <a:t>Making time for learning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/>
              <a:t>Embedding professional learning in educators’ daily work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/>
              <a:t>Empowering teachers to choose their own path toward growth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b="1" dirty="0">
                <a:solidFill>
                  <a:schemeClr val="accent1"/>
                </a:solidFill>
              </a:rPr>
              <a:t>Using data (including goals, evidence, and standards) to plan HQPD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/>
              <a:t>Using data to assess HQPD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8A0F44-68E2-4032-8469-2120917FEC57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About This Presentation</a:t>
            </a:r>
          </a:p>
        </p:txBody>
      </p:sp>
      <p:sp>
        <p:nvSpPr>
          <p:cNvPr id="1536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Some useful definitions (slides 7–14)</a:t>
            </a:r>
          </a:p>
          <a:p>
            <a:r>
              <a:rPr lang="en-US" altLang="en-US"/>
              <a:t>How the profiled sites used data to plan HQPD </a:t>
            </a:r>
            <a:r>
              <a:rPr lang="en-US" altLang="en-US">
                <a:solidFill>
                  <a:schemeClr val="accent1"/>
                </a:solidFill>
              </a:rPr>
              <a:t>(Lever 6) </a:t>
            </a:r>
            <a:r>
              <a:rPr lang="en-US" altLang="en-US"/>
              <a:t>(Slides 15–26)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901927A-B80C-4A97-8E2D-1E8B041E2B73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5366" name="Content Placeholder 2"/>
          <p:cNvSpPr txBox="1">
            <a:spLocks/>
          </p:cNvSpPr>
          <p:nvPr/>
        </p:nvSpPr>
        <p:spPr bwMode="auto">
          <a:xfrm>
            <a:off x="723900" y="3932238"/>
            <a:ext cx="6629400" cy="1630362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2400" dirty="0"/>
              <a:t>Please see ESE’s </a:t>
            </a:r>
            <a:r>
              <a:rPr lang="en-US" sz="2400" dirty="0">
                <a:hlinkClick r:id="rId3"/>
              </a:rPr>
              <a:t>Resources for PD Leaders and Educators </a:t>
            </a:r>
            <a:r>
              <a:rPr lang="en-US" sz="2400" dirty="0"/>
              <a:t>page for relevant PD resources, including the full case studies.</a:t>
            </a:r>
            <a:endParaRPr lang="en-US" sz="2400" dirty="0">
              <a:solidFill>
                <a:schemeClr val="accent1"/>
              </a:solidFill>
            </a:endParaRP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Is HQPD?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High Quality Professional Development (HQPD)</a:t>
            </a:r>
            <a:r>
              <a:rPr lang="en-US" dirty="0"/>
              <a:t> is a set of coherent learning experiences that is systematic, purposeful, and structured over a sustained period of time with the goal of improving educator practice and student outcomes.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/>
              <a:t> </a:t>
            </a:r>
          </a:p>
          <a:p>
            <a:pPr>
              <a:defRPr/>
            </a:pPr>
            <a:r>
              <a:rPr lang="en-US" dirty="0"/>
              <a:t>Source: </a:t>
            </a:r>
            <a:r>
              <a:rPr lang="en-US" u="sng" dirty="0">
                <a:hlinkClick r:id="rId3"/>
              </a:rPr>
              <a:t>http://www.doe.mass.edu/pd/standards.html</a:t>
            </a:r>
            <a:r>
              <a:rPr lang="en-US" dirty="0"/>
              <a:t>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AC453D-091B-4A84-BD75-6BF98C6DC23E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Are the Massachusetts HQPD Standards?</a:t>
            </a:r>
          </a:p>
        </p:txBody>
      </p:sp>
      <p:sp>
        <p:nvSpPr>
          <p:cNvPr id="1946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194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783CED-6199-464A-930B-E8B22316FF59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86200" cy="4602163"/>
          </a:xfrm>
        </p:spPr>
        <p:txBody>
          <a:bodyPr/>
          <a:lstStyle/>
          <a:p>
            <a:pPr lvl="0">
              <a:buClr>
                <a:srgbClr val="E86B01"/>
              </a:buClr>
              <a:defRPr/>
            </a:pPr>
            <a:r>
              <a:rPr lang="en-US" sz="1800" dirty="0">
                <a:solidFill>
                  <a:srgbClr val="0D1969"/>
                </a:solidFill>
              </a:rPr>
              <a:t>Released in 2013, the Massachusetts Standards for Professional Development describe the research-based features of HQPD.</a:t>
            </a:r>
          </a:p>
          <a:p>
            <a:pPr lvl="0">
              <a:buClr>
                <a:srgbClr val="E86B01"/>
              </a:buClr>
              <a:defRPr/>
            </a:pPr>
            <a:endParaRPr lang="en-US" sz="1800" dirty="0">
              <a:solidFill>
                <a:srgbClr val="0D1969"/>
              </a:solidFill>
            </a:endParaRPr>
          </a:p>
          <a:p>
            <a:pPr marL="0" lvl="0" indent="0">
              <a:buClr>
                <a:srgbClr val="E86B01"/>
              </a:buClr>
              <a:buNone/>
              <a:defRPr/>
            </a:pPr>
            <a:endParaRPr lang="en-US" sz="1800" dirty="0">
              <a:solidFill>
                <a:srgbClr val="0D1969"/>
              </a:solidFill>
            </a:endParaRPr>
          </a:p>
          <a:p>
            <a:pPr lvl="0">
              <a:buClr>
                <a:srgbClr val="E86B01"/>
              </a:buClr>
              <a:defRPr/>
            </a:pPr>
            <a:endParaRPr lang="en-US" sz="1800" dirty="0">
              <a:solidFill>
                <a:srgbClr val="0D1969"/>
              </a:solidFill>
            </a:endParaRPr>
          </a:p>
          <a:p>
            <a:pPr lvl="0">
              <a:buClr>
                <a:srgbClr val="E86B01"/>
              </a:buClr>
              <a:defRPr/>
            </a:pPr>
            <a:endParaRPr lang="en-US" sz="1800" dirty="0">
              <a:solidFill>
                <a:srgbClr val="0D1969"/>
              </a:solidFill>
            </a:endParaRPr>
          </a:p>
          <a:p>
            <a:pPr lvl="0">
              <a:buClr>
                <a:srgbClr val="E86B01"/>
              </a:buClr>
              <a:defRPr/>
            </a:pPr>
            <a:r>
              <a:rPr lang="en-US" sz="1800" dirty="0">
                <a:solidFill>
                  <a:srgbClr val="0D1969"/>
                </a:solidFill>
              </a:rPr>
              <a:t>For more information visit: </a:t>
            </a:r>
            <a:r>
              <a:rPr lang="en-US" sz="1800" dirty="0">
                <a:solidFill>
                  <a:srgbClr val="0D1969"/>
                </a:solidFill>
                <a:hlinkClick r:id="rId3"/>
              </a:rPr>
              <a:t>http://www.doe.mass.edu/pd/standards.html</a:t>
            </a:r>
            <a:r>
              <a:rPr lang="en-US" sz="1800" dirty="0">
                <a:solidFill>
                  <a:srgbClr val="0D1969"/>
                </a:solidFill>
              </a:rPr>
              <a:t> </a:t>
            </a:r>
          </a:p>
        </p:txBody>
      </p:sp>
      <p:pic>
        <p:nvPicPr>
          <p:cNvPr id="10" name="Content Placeholder 4" descr="Massachusetts Standards for High Quality Professional Development (HQPD).&#10;Characteristics of High Quality PD:&#10;1. Has SMART goals relevant to student outcomes.&#10;2. Aligned with goals and priorities.&#10;3. Designed based on the analysis of data. (Item number three is circled to highlight it.)&#10;4. Assessed to ensure goals met&#10;5. Promotes collaboration&#10;6. Advances an educator's ability to apply learnings.&#10;7. Models good pedagogical practice.&#10;8. Makes use of relevant resources to meet goals.&#10;9. Facilitated by knowledgeable professionals.&#10;10. Is coherent and connected.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105400" y="1524000"/>
            <a:ext cx="2990960" cy="43034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What Is HQPD Planning? </a:t>
            </a:r>
            <a:endParaRPr lang="en-US" alt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715000" y="1749425"/>
            <a:ext cx="2819400" cy="3754438"/>
          </a:xfrm>
          <a:ln w="25400">
            <a:solidFill>
              <a:schemeClr val="accent1"/>
            </a:solidFill>
          </a:ln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1800" dirty="0">
                <a:solidFill>
                  <a:srgbClr val="0D1969"/>
                </a:solidFill>
                <a:latin typeface="Tahoma"/>
              </a:rPr>
              <a:t>This slide deck focuses on two aspects of building an HQPD system: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  <a:defRPr/>
            </a:pPr>
            <a:endParaRPr lang="en-US" sz="1800" dirty="0">
              <a:solidFill>
                <a:srgbClr val="0D1969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1800" dirty="0">
                <a:solidFill>
                  <a:srgbClr val="0D1969"/>
                </a:solidFill>
                <a:latin typeface="Tahoma"/>
              </a:rPr>
              <a:t>Set goals: 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D1969"/>
                </a:solidFill>
                <a:latin typeface="Tahoma"/>
              </a:rPr>
              <a:t>Identifying areas of strength and challenge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D1969"/>
                </a:solidFill>
                <a:latin typeface="Tahoma"/>
              </a:rPr>
              <a:t>Setting goals for student &amp; educator learning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  <a:defRPr/>
            </a:pPr>
            <a:endParaRPr lang="en-US" sz="1800" dirty="0">
              <a:solidFill>
                <a:srgbClr val="0D1969"/>
              </a:solidFill>
              <a:latin typeface="Tahoma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1800" dirty="0">
                <a:solidFill>
                  <a:srgbClr val="0D1969"/>
                </a:solidFill>
                <a:latin typeface="Tahoma"/>
              </a:rPr>
              <a:t>Plan: 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D1969"/>
                </a:solidFill>
                <a:latin typeface="Tahoma"/>
              </a:rPr>
              <a:t>Designing and selecting offerings and formats 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D1969"/>
                </a:solidFill>
                <a:latin typeface="Tahoma"/>
              </a:rPr>
              <a:t>Differentiating HQPD according to goals</a:t>
            </a:r>
          </a:p>
        </p:txBody>
      </p:sp>
      <p:pic>
        <p:nvPicPr>
          <p:cNvPr id="12" name="Picture 2" descr="HQPD Implementation cycle highlighting the Set Goals and Plan aspects of building an HQPD Planning and Assessment Process.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39" y="1650565"/>
            <a:ext cx="4953000" cy="398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73896" y="5639945"/>
            <a:ext cx="4495526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The HQPD Planning &amp; Assessment Process 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rgbClr val="8A8BA1"/>
                </a:solidFill>
                <a:cs typeface="Arial" panose="020B0604020202020204" pitchFamily="34" charset="0"/>
              </a:rPr>
              <a:t>Massachusetts Department of Elementary and Secondary Education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"/>
              <a:defRPr sz="28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̶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ê"/>
              <a:defRPr sz="200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81AEA1-4284-48AC-AC6D-1C2F626491CF}" type="slidenum">
              <a:rPr lang="en-US" altLang="en-US" sz="2000">
                <a:solidFill>
                  <a:srgbClr val="8A8BA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2000">
              <a:solidFill>
                <a:srgbClr val="8A8BA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A EE_ESE PP template for modules_from Getting Started Workshop_2012 1 24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ESE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fe35eebca4745372fa53d5050364ca0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69b118e19905d1ad78f6c228cdaca311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 xmlns="733efe1c-5bbe-4968-87dc-d400e65c879f">DESE-231-16023</_dlc_DocId>
    <_dlc_DocIdUrl xmlns="733efe1c-5bbe-4968-87dc-d400e65c879f">
      <Url>https://sharepoint.doemass.org/ese/webteam/cps/_layouts/DocIdRedir.aspx?ID=DESE-231-16023</Url>
      <Description>DESE-231-16023</Description>
    </_dlc_DocIdUrl>
    <_dlc_DocIdPersistId xmlns="733efe1c-5bbe-4968-87dc-d400e65c879f">true</_dlc_DocIdPersistId>
  </documentManagement>
</p:properties>
</file>

<file path=customXml/item5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Props1.xml><?xml version="1.0" encoding="utf-8"?>
<ds:datastoreItem xmlns:ds="http://schemas.openxmlformats.org/officeDocument/2006/customXml" ds:itemID="{0C94708A-D75B-4F50-87DF-C46DDB32F60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980EB1D-2AAE-4DE1-826B-0F160B3C61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12F6BA-7D41-4276-ABB9-C6A91ED446E5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10F401CB-74BF-4356-BDF2-4B07669A0AD3}">
  <ds:schemaRefs>
    <ds:schemaRef ds:uri="0a4e05da-b9bc-4326-ad73-01ef31b95567"/>
    <ds:schemaRef ds:uri="http://purl.org/dc/terms/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53F739D0-B218-4576-AF5A-5CF395428D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 EE_ESE PP template for modules_from Getting Started Workshop_2012 1 24</Template>
  <TotalTime>26104</TotalTime>
  <Words>2715</Words>
  <Application>Microsoft Office PowerPoint</Application>
  <PresentationFormat>On-screen Show (4:3)</PresentationFormat>
  <Paragraphs>278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Courier New</vt:lpstr>
      <vt:lpstr>Georgia</vt:lpstr>
      <vt:lpstr>Tahoma</vt:lpstr>
      <vt:lpstr>Wingdings</vt:lpstr>
      <vt:lpstr>Wingdings 2</vt:lpstr>
      <vt:lpstr>MA EE_ESE PP template for modules_from Getting Started Workshop_2012 1 24</vt:lpstr>
      <vt:lpstr>Using Data to Plan  High Quality Professional Development  Findings From Interviews With Massachusetts Educators </vt:lpstr>
      <vt:lpstr>Background </vt:lpstr>
      <vt:lpstr>About This Project</vt:lpstr>
      <vt:lpstr>About the Project</vt:lpstr>
      <vt:lpstr>Seven Key Levers the Profiled Sites Used for Establishing HQPD </vt:lpstr>
      <vt:lpstr>About This Presentation</vt:lpstr>
      <vt:lpstr>What Is HQPD?</vt:lpstr>
      <vt:lpstr>What Are the Massachusetts HQPD Standards?</vt:lpstr>
      <vt:lpstr>What Is HQPD Planning? </vt:lpstr>
      <vt:lpstr>What HQPD Formats Are Used in the Profiled Sites?</vt:lpstr>
      <vt:lpstr>What Are Educator Plans?</vt:lpstr>
      <vt:lpstr>What Are Summative Performance Ratings?</vt:lpstr>
      <vt:lpstr>What Are Learning Walkthroughs (or Learning Walks)?</vt:lpstr>
      <vt:lpstr>What Are Two Other Sources of Data Used in Planning HQPD?</vt:lpstr>
      <vt:lpstr>How Do the Profiled Sites Use Data to Plan HQPD (Lever 6)?</vt:lpstr>
      <vt:lpstr>Using Data for Planning HQPD: Key Observations</vt:lpstr>
      <vt:lpstr>Using Data for Planning HQPD: Key Observations</vt:lpstr>
      <vt:lpstr>1. Site leaders use multiple and various sources of data, evidence, and standards to set goals and plan HQPD</vt:lpstr>
      <vt:lpstr>2. Site leaders work to align HQPD goals with educator goals, which often map to school goals, which map to district goals </vt:lpstr>
      <vt:lpstr>3. District, school, educator, and HQPD goals are informed by the careful review of student learning data from multiple sources: </vt:lpstr>
      <vt:lpstr>4. Once goals are articulated, PD leaders and PD Committees work to design or select HQPD</vt:lpstr>
      <vt:lpstr>4. PD Committees’ and leaders’ work, continued</vt:lpstr>
      <vt:lpstr>4. PD Committees’ and leaders’ work, continued</vt:lpstr>
      <vt:lpstr>5. Educator feedback (from formal surveys as well as anecdotal input) informs HQPD planning decisions</vt:lpstr>
      <vt:lpstr>6. Evaluators bring the patterns they see in teachers’ performance ratings from educator evaluation to site leaders to inform HQPD goal setting and planning </vt:lpstr>
      <vt:lpstr>7. Site leaders see the HQPD standards as a tool for HQPD planning &amp; assessment </vt:lpstr>
      <vt:lpstr>Looking Ahead</vt:lpstr>
      <vt:lpstr>For more information about this project and to read the site profiles: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High Quality Professional Development</dc:title>
  <dc:creator>DESE</dc:creator>
  <cp:lastModifiedBy>Zou, Dong (EOE)</cp:lastModifiedBy>
  <cp:revision>620</cp:revision>
  <dcterms:created xsi:type="dcterms:W3CDTF">2012-02-28T15:22:38Z</dcterms:created>
  <dcterms:modified xsi:type="dcterms:W3CDTF">2023-05-23T21:34:32Z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May 23 2023 12:00AM</vt:lpwstr>
  </property>
</Properties>
</file>