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9" r:id="rId1"/>
  </p:sldMasterIdLst>
  <p:notesMasterIdLst>
    <p:notesMasterId r:id="rId37"/>
  </p:notesMasterIdLst>
  <p:sldIdLst>
    <p:sldId id="256" r:id="rId2"/>
    <p:sldId id="4683" r:id="rId3"/>
    <p:sldId id="4732" r:id="rId4"/>
    <p:sldId id="4702" r:id="rId5"/>
    <p:sldId id="335" r:id="rId6"/>
    <p:sldId id="4605" r:id="rId7"/>
    <p:sldId id="4682" r:id="rId8"/>
    <p:sldId id="4684" r:id="rId9"/>
    <p:sldId id="4685" r:id="rId10"/>
    <p:sldId id="4681" r:id="rId11"/>
    <p:sldId id="4693" r:id="rId12"/>
    <p:sldId id="4687" r:id="rId13"/>
    <p:sldId id="4679" r:id="rId14"/>
    <p:sldId id="4694" r:id="rId15"/>
    <p:sldId id="4696" r:id="rId16"/>
    <p:sldId id="4704" r:id="rId17"/>
    <p:sldId id="4705" r:id="rId18"/>
    <p:sldId id="4698" r:id="rId19"/>
    <p:sldId id="4627" r:id="rId20"/>
    <p:sldId id="4729" r:id="rId21"/>
    <p:sldId id="4733" r:id="rId22"/>
    <p:sldId id="4734" r:id="rId23"/>
    <p:sldId id="4614" r:id="rId24"/>
    <p:sldId id="4668" r:id="rId25"/>
    <p:sldId id="4735" r:id="rId26"/>
    <p:sldId id="4736" r:id="rId27"/>
    <p:sldId id="4731" r:id="rId28"/>
    <p:sldId id="4616" r:id="rId29"/>
    <p:sldId id="338" r:id="rId30"/>
    <p:sldId id="4727" r:id="rId31"/>
    <p:sldId id="4728" r:id="rId32"/>
    <p:sldId id="4700" r:id="rId33"/>
    <p:sldId id="4715" r:id="rId34"/>
    <p:sldId id="4703" r:id="rId35"/>
    <p:sldId id="467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7C80"/>
    <a:srgbClr val="B5DFF3"/>
    <a:srgbClr val="347AB6"/>
    <a:srgbClr val="FF5F1F"/>
    <a:srgbClr val="FF9933"/>
    <a:srgbClr val="A02B93"/>
    <a:srgbClr val="1E4782"/>
    <a:srgbClr val="EFBC49"/>
    <a:srgbClr val="EFF8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B5C235-48B8-4F2E-AC6B-6B5F92C2134C}" v="7" dt="2026-02-24T18:21:03.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382" autoAdjust="0"/>
  </p:normalViewPr>
  <p:slideViewPr>
    <p:cSldViewPr snapToGrid="0">
      <p:cViewPr varScale="1">
        <p:scale>
          <a:sx n="76" d="100"/>
          <a:sy n="76" d="100"/>
        </p:scale>
        <p:origin x="11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951651-38FE-44FD-AD58-C4B92E057C2D}" type="doc">
      <dgm:prSet loTypeId="urn:microsoft.com/office/officeart/2005/8/layout/default" loCatId="list" qsTypeId="urn:microsoft.com/office/officeart/2005/8/quickstyle/3d1" qsCatId="3D" csTypeId="urn:microsoft.com/office/officeart/2005/8/colors/accent4_2" csCatId="accent4" phldr="1"/>
      <dgm:spPr/>
      <dgm:t>
        <a:bodyPr/>
        <a:lstStyle/>
        <a:p>
          <a:endParaRPr lang="en-US"/>
        </a:p>
      </dgm:t>
    </dgm:pt>
    <dgm:pt modelId="{B7EC5870-FEFE-4725-A128-7BC561F6ADDF}">
      <dgm:prSet phldrT="[Text]" phldr="0"/>
      <dgm:spPr/>
      <dgm:t>
        <a:bodyPr/>
        <a:lstStyle/>
        <a:p>
          <a:r>
            <a:rPr lang="en-US"/>
            <a:t>2 </a:t>
          </a:r>
        </a:p>
        <a:p>
          <a:r>
            <a:rPr lang="en-US"/>
            <a:t>Managers</a:t>
          </a:r>
        </a:p>
      </dgm:t>
    </dgm:pt>
    <dgm:pt modelId="{99538435-4A3A-451B-B216-638122FE62B9}" type="parTrans" cxnId="{880F1351-0BB0-4AD3-A49F-0FE16DB81942}">
      <dgm:prSet/>
      <dgm:spPr/>
      <dgm:t>
        <a:bodyPr/>
        <a:lstStyle/>
        <a:p>
          <a:endParaRPr lang="en-US"/>
        </a:p>
      </dgm:t>
    </dgm:pt>
    <dgm:pt modelId="{9EA5A2FD-0C2B-4096-B277-DD5784B112C4}" type="sibTrans" cxnId="{880F1351-0BB0-4AD3-A49F-0FE16DB81942}">
      <dgm:prSet/>
      <dgm:spPr/>
      <dgm:t>
        <a:bodyPr/>
        <a:lstStyle/>
        <a:p>
          <a:endParaRPr lang="en-US"/>
        </a:p>
      </dgm:t>
    </dgm:pt>
    <dgm:pt modelId="{9C4FE385-E40D-45CA-B98C-5E0C6047F153}">
      <dgm:prSet phldrT="[Text]" phldr="0"/>
      <dgm:spPr/>
      <dgm:t>
        <a:bodyPr/>
        <a:lstStyle/>
        <a:p>
          <a:r>
            <a:rPr lang="en-US"/>
            <a:t>4 </a:t>
          </a:r>
        </a:p>
        <a:p>
          <a:r>
            <a:rPr lang="en-US"/>
            <a:t>Investigation Teams</a:t>
          </a:r>
        </a:p>
      </dgm:t>
    </dgm:pt>
    <dgm:pt modelId="{9A4B582A-967A-47A8-A44C-8BECA980E9D4}" type="parTrans" cxnId="{1710F8A7-D4F4-479B-8B2C-CA7BEEB1AB44}">
      <dgm:prSet/>
      <dgm:spPr/>
      <dgm:t>
        <a:bodyPr/>
        <a:lstStyle/>
        <a:p>
          <a:endParaRPr lang="en-US"/>
        </a:p>
      </dgm:t>
    </dgm:pt>
    <dgm:pt modelId="{953DDE51-D6BB-47C0-AD61-B55684510914}" type="sibTrans" cxnId="{1710F8A7-D4F4-479B-8B2C-CA7BEEB1AB44}">
      <dgm:prSet/>
      <dgm:spPr/>
      <dgm:t>
        <a:bodyPr/>
        <a:lstStyle/>
        <a:p>
          <a:endParaRPr lang="en-US"/>
        </a:p>
      </dgm:t>
    </dgm:pt>
    <dgm:pt modelId="{192050B3-7C47-4AC0-B361-6ABB96849DD0}">
      <dgm:prSet phldrT="[Text]" phldr="0"/>
      <dgm:spPr/>
      <dgm:t>
        <a:bodyPr/>
        <a:lstStyle/>
        <a:p>
          <a:r>
            <a:rPr lang="en-US"/>
            <a:t>1 </a:t>
          </a:r>
        </a:p>
        <a:p>
          <a:r>
            <a:rPr lang="en-US"/>
            <a:t>Corrective Action Team </a:t>
          </a:r>
        </a:p>
      </dgm:t>
    </dgm:pt>
    <dgm:pt modelId="{64907E96-7119-43AD-9898-B353E20F7231}" type="parTrans" cxnId="{289A3177-5B0A-487F-B3CA-46DFA5D2FD4F}">
      <dgm:prSet/>
      <dgm:spPr/>
      <dgm:t>
        <a:bodyPr/>
        <a:lstStyle/>
        <a:p>
          <a:endParaRPr lang="en-US"/>
        </a:p>
      </dgm:t>
    </dgm:pt>
    <dgm:pt modelId="{C790D73D-81EE-49C4-BBAB-3C427AF71448}" type="sibTrans" cxnId="{289A3177-5B0A-487F-B3CA-46DFA5D2FD4F}">
      <dgm:prSet/>
      <dgm:spPr/>
      <dgm:t>
        <a:bodyPr/>
        <a:lstStyle/>
        <a:p>
          <a:endParaRPr lang="en-US"/>
        </a:p>
      </dgm:t>
    </dgm:pt>
    <dgm:pt modelId="{24425A16-F22A-48B0-AF8D-03A544154D3F}">
      <dgm:prSet phldrT="[Text]" phldr="0"/>
      <dgm:spPr/>
      <dgm:t>
        <a:bodyPr/>
        <a:lstStyle/>
        <a:p>
          <a:r>
            <a:rPr lang="en-US"/>
            <a:t>1 </a:t>
          </a:r>
        </a:p>
        <a:p>
          <a:r>
            <a:rPr lang="en-US"/>
            <a:t>Technical Assistance Team</a:t>
          </a:r>
        </a:p>
      </dgm:t>
    </dgm:pt>
    <dgm:pt modelId="{66F6F95D-159E-4D5C-B403-F98B944D5978}" type="parTrans" cxnId="{CD0C48A4-F8DE-4851-B694-81428F368794}">
      <dgm:prSet/>
      <dgm:spPr/>
      <dgm:t>
        <a:bodyPr/>
        <a:lstStyle/>
        <a:p>
          <a:endParaRPr lang="en-US"/>
        </a:p>
      </dgm:t>
    </dgm:pt>
    <dgm:pt modelId="{52A11A06-CA75-4D8D-BC84-303A2761D534}" type="sibTrans" cxnId="{CD0C48A4-F8DE-4851-B694-81428F368794}">
      <dgm:prSet/>
      <dgm:spPr/>
      <dgm:t>
        <a:bodyPr/>
        <a:lstStyle/>
        <a:p>
          <a:endParaRPr lang="en-US"/>
        </a:p>
      </dgm:t>
    </dgm:pt>
    <dgm:pt modelId="{AB4D077B-D188-456F-83CE-4104515D7B51}">
      <dgm:prSet phldrT="[Text]" phldr="0"/>
      <dgm:spPr/>
      <dgm:t>
        <a:bodyPr/>
        <a:lstStyle/>
        <a:p>
          <a:r>
            <a:rPr lang="en-US"/>
            <a:t>1 </a:t>
          </a:r>
        </a:p>
        <a:p>
          <a:r>
            <a:rPr lang="en-US"/>
            <a:t>Support Staff Team</a:t>
          </a:r>
        </a:p>
      </dgm:t>
    </dgm:pt>
    <dgm:pt modelId="{2D56A789-0988-4E58-8673-335ADFD34B97}" type="parTrans" cxnId="{5BF430AE-1631-447D-8431-B09F86DBE814}">
      <dgm:prSet/>
      <dgm:spPr/>
      <dgm:t>
        <a:bodyPr/>
        <a:lstStyle/>
        <a:p>
          <a:endParaRPr lang="en-US"/>
        </a:p>
      </dgm:t>
    </dgm:pt>
    <dgm:pt modelId="{990A2BB7-989F-4C61-B83E-9D15CC693071}" type="sibTrans" cxnId="{5BF430AE-1631-447D-8431-B09F86DBE814}">
      <dgm:prSet/>
      <dgm:spPr/>
      <dgm:t>
        <a:bodyPr/>
        <a:lstStyle/>
        <a:p>
          <a:endParaRPr lang="en-US"/>
        </a:p>
      </dgm:t>
    </dgm:pt>
    <dgm:pt modelId="{DFF55E7E-3CEE-4956-A452-ADC9EEBA6F19}" type="pres">
      <dgm:prSet presAssocID="{2D951651-38FE-44FD-AD58-C4B92E057C2D}" presName="diagram" presStyleCnt="0">
        <dgm:presLayoutVars>
          <dgm:dir/>
          <dgm:resizeHandles val="exact"/>
        </dgm:presLayoutVars>
      </dgm:prSet>
      <dgm:spPr/>
    </dgm:pt>
    <dgm:pt modelId="{C5E8A475-27E2-429C-AD33-DA1492D3A3A9}" type="pres">
      <dgm:prSet presAssocID="{B7EC5870-FEFE-4725-A128-7BC561F6ADDF}" presName="node" presStyleLbl="node1" presStyleIdx="0" presStyleCnt="5">
        <dgm:presLayoutVars>
          <dgm:bulletEnabled val="1"/>
        </dgm:presLayoutVars>
      </dgm:prSet>
      <dgm:spPr/>
    </dgm:pt>
    <dgm:pt modelId="{E3FC0D77-52DA-4E6C-BD1C-82D96BD78175}" type="pres">
      <dgm:prSet presAssocID="{9EA5A2FD-0C2B-4096-B277-DD5784B112C4}" presName="sibTrans" presStyleCnt="0"/>
      <dgm:spPr/>
    </dgm:pt>
    <dgm:pt modelId="{EC1F2210-4DAC-43B5-B4F4-BB388FA5075D}" type="pres">
      <dgm:prSet presAssocID="{9C4FE385-E40D-45CA-B98C-5E0C6047F153}" presName="node" presStyleLbl="node1" presStyleIdx="1" presStyleCnt="5">
        <dgm:presLayoutVars>
          <dgm:bulletEnabled val="1"/>
        </dgm:presLayoutVars>
      </dgm:prSet>
      <dgm:spPr/>
    </dgm:pt>
    <dgm:pt modelId="{5AEFBD2D-D097-481E-A527-D43F0B966683}" type="pres">
      <dgm:prSet presAssocID="{953DDE51-D6BB-47C0-AD61-B55684510914}" presName="sibTrans" presStyleCnt="0"/>
      <dgm:spPr/>
    </dgm:pt>
    <dgm:pt modelId="{E4AFABFC-720E-4488-B1BA-4B508DC6446E}" type="pres">
      <dgm:prSet presAssocID="{192050B3-7C47-4AC0-B361-6ABB96849DD0}" presName="node" presStyleLbl="node1" presStyleIdx="2" presStyleCnt="5">
        <dgm:presLayoutVars>
          <dgm:bulletEnabled val="1"/>
        </dgm:presLayoutVars>
      </dgm:prSet>
      <dgm:spPr/>
    </dgm:pt>
    <dgm:pt modelId="{54B3EBC6-A254-4103-A269-ACE78E3317DC}" type="pres">
      <dgm:prSet presAssocID="{C790D73D-81EE-49C4-BBAB-3C427AF71448}" presName="sibTrans" presStyleCnt="0"/>
      <dgm:spPr/>
    </dgm:pt>
    <dgm:pt modelId="{2010CD00-38F3-4A07-97A5-5FA516E71F4F}" type="pres">
      <dgm:prSet presAssocID="{24425A16-F22A-48B0-AF8D-03A544154D3F}" presName="node" presStyleLbl="node1" presStyleIdx="3" presStyleCnt="5">
        <dgm:presLayoutVars>
          <dgm:bulletEnabled val="1"/>
        </dgm:presLayoutVars>
      </dgm:prSet>
      <dgm:spPr/>
    </dgm:pt>
    <dgm:pt modelId="{106A9542-7A2F-42DA-969E-F3C9F318016D}" type="pres">
      <dgm:prSet presAssocID="{52A11A06-CA75-4D8D-BC84-303A2761D534}" presName="sibTrans" presStyleCnt="0"/>
      <dgm:spPr/>
    </dgm:pt>
    <dgm:pt modelId="{F6ED616E-C97E-446D-8E28-2445725D8F3C}" type="pres">
      <dgm:prSet presAssocID="{AB4D077B-D188-456F-83CE-4104515D7B51}" presName="node" presStyleLbl="node1" presStyleIdx="4" presStyleCnt="5">
        <dgm:presLayoutVars>
          <dgm:bulletEnabled val="1"/>
        </dgm:presLayoutVars>
      </dgm:prSet>
      <dgm:spPr/>
    </dgm:pt>
  </dgm:ptLst>
  <dgm:cxnLst>
    <dgm:cxn modelId="{4135940F-BAE9-4B0C-AE2D-1799C53594B2}" type="presOf" srcId="{192050B3-7C47-4AC0-B361-6ABB96849DD0}" destId="{E4AFABFC-720E-4488-B1BA-4B508DC6446E}" srcOrd="0" destOrd="0" presId="urn:microsoft.com/office/officeart/2005/8/layout/default"/>
    <dgm:cxn modelId="{07581743-A5A2-45EA-8936-DC567561A220}" type="presOf" srcId="{AB4D077B-D188-456F-83CE-4104515D7B51}" destId="{F6ED616E-C97E-446D-8E28-2445725D8F3C}" srcOrd="0" destOrd="0" presId="urn:microsoft.com/office/officeart/2005/8/layout/default"/>
    <dgm:cxn modelId="{880F1351-0BB0-4AD3-A49F-0FE16DB81942}" srcId="{2D951651-38FE-44FD-AD58-C4B92E057C2D}" destId="{B7EC5870-FEFE-4725-A128-7BC561F6ADDF}" srcOrd="0" destOrd="0" parTransId="{99538435-4A3A-451B-B216-638122FE62B9}" sibTransId="{9EA5A2FD-0C2B-4096-B277-DD5784B112C4}"/>
    <dgm:cxn modelId="{18239653-BAAE-49C4-84FF-9C34B0291B98}" type="presOf" srcId="{B7EC5870-FEFE-4725-A128-7BC561F6ADDF}" destId="{C5E8A475-27E2-429C-AD33-DA1492D3A3A9}" srcOrd="0" destOrd="0" presId="urn:microsoft.com/office/officeart/2005/8/layout/default"/>
    <dgm:cxn modelId="{289A3177-5B0A-487F-B3CA-46DFA5D2FD4F}" srcId="{2D951651-38FE-44FD-AD58-C4B92E057C2D}" destId="{192050B3-7C47-4AC0-B361-6ABB96849DD0}" srcOrd="2" destOrd="0" parTransId="{64907E96-7119-43AD-9898-B353E20F7231}" sibTransId="{C790D73D-81EE-49C4-BBAB-3C427AF71448}"/>
    <dgm:cxn modelId="{3579D87A-EA57-4863-95CB-89E10DDA3636}" type="presOf" srcId="{24425A16-F22A-48B0-AF8D-03A544154D3F}" destId="{2010CD00-38F3-4A07-97A5-5FA516E71F4F}" srcOrd="0" destOrd="0" presId="urn:microsoft.com/office/officeart/2005/8/layout/default"/>
    <dgm:cxn modelId="{5C6ACC84-7C67-4580-BA87-D3B6AC26A393}" type="presOf" srcId="{2D951651-38FE-44FD-AD58-C4B92E057C2D}" destId="{DFF55E7E-3CEE-4956-A452-ADC9EEBA6F19}" srcOrd="0" destOrd="0" presId="urn:microsoft.com/office/officeart/2005/8/layout/default"/>
    <dgm:cxn modelId="{CD0C48A4-F8DE-4851-B694-81428F368794}" srcId="{2D951651-38FE-44FD-AD58-C4B92E057C2D}" destId="{24425A16-F22A-48B0-AF8D-03A544154D3F}" srcOrd="3" destOrd="0" parTransId="{66F6F95D-159E-4D5C-B403-F98B944D5978}" sibTransId="{52A11A06-CA75-4D8D-BC84-303A2761D534}"/>
    <dgm:cxn modelId="{1710F8A7-D4F4-479B-8B2C-CA7BEEB1AB44}" srcId="{2D951651-38FE-44FD-AD58-C4B92E057C2D}" destId="{9C4FE385-E40D-45CA-B98C-5E0C6047F153}" srcOrd="1" destOrd="0" parTransId="{9A4B582A-967A-47A8-A44C-8BECA980E9D4}" sibTransId="{953DDE51-D6BB-47C0-AD61-B55684510914}"/>
    <dgm:cxn modelId="{E6557AAB-4E29-43C0-84A0-2DF6FF50A18F}" type="presOf" srcId="{9C4FE385-E40D-45CA-B98C-5E0C6047F153}" destId="{EC1F2210-4DAC-43B5-B4F4-BB388FA5075D}" srcOrd="0" destOrd="0" presId="urn:microsoft.com/office/officeart/2005/8/layout/default"/>
    <dgm:cxn modelId="{5BF430AE-1631-447D-8431-B09F86DBE814}" srcId="{2D951651-38FE-44FD-AD58-C4B92E057C2D}" destId="{AB4D077B-D188-456F-83CE-4104515D7B51}" srcOrd="4" destOrd="0" parTransId="{2D56A789-0988-4E58-8673-335ADFD34B97}" sibTransId="{990A2BB7-989F-4C61-B83E-9D15CC693071}"/>
    <dgm:cxn modelId="{E0FE5E81-7995-479A-B50C-1E794649AF9D}" type="presParOf" srcId="{DFF55E7E-3CEE-4956-A452-ADC9EEBA6F19}" destId="{C5E8A475-27E2-429C-AD33-DA1492D3A3A9}" srcOrd="0" destOrd="0" presId="urn:microsoft.com/office/officeart/2005/8/layout/default"/>
    <dgm:cxn modelId="{D2F06B7E-F3A3-4251-B5FB-EF5FF242529C}" type="presParOf" srcId="{DFF55E7E-3CEE-4956-A452-ADC9EEBA6F19}" destId="{E3FC0D77-52DA-4E6C-BD1C-82D96BD78175}" srcOrd="1" destOrd="0" presId="urn:microsoft.com/office/officeart/2005/8/layout/default"/>
    <dgm:cxn modelId="{8C92781B-BC6F-40CC-BC45-E20031B736AF}" type="presParOf" srcId="{DFF55E7E-3CEE-4956-A452-ADC9EEBA6F19}" destId="{EC1F2210-4DAC-43B5-B4F4-BB388FA5075D}" srcOrd="2" destOrd="0" presId="urn:microsoft.com/office/officeart/2005/8/layout/default"/>
    <dgm:cxn modelId="{3C7B8A71-B607-4C6C-ACD4-ABC048DCBA49}" type="presParOf" srcId="{DFF55E7E-3CEE-4956-A452-ADC9EEBA6F19}" destId="{5AEFBD2D-D097-481E-A527-D43F0B966683}" srcOrd="3" destOrd="0" presId="urn:microsoft.com/office/officeart/2005/8/layout/default"/>
    <dgm:cxn modelId="{421B02DA-493F-4E7A-9C23-14A5F2551A4F}" type="presParOf" srcId="{DFF55E7E-3CEE-4956-A452-ADC9EEBA6F19}" destId="{E4AFABFC-720E-4488-B1BA-4B508DC6446E}" srcOrd="4" destOrd="0" presId="urn:microsoft.com/office/officeart/2005/8/layout/default"/>
    <dgm:cxn modelId="{BF671462-86B9-4C24-AA23-6910EF9A5AF4}" type="presParOf" srcId="{DFF55E7E-3CEE-4956-A452-ADC9EEBA6F19}" destId="{54B3EBC6-A254-4103-A269-ACE78E3317DC}" srcOrd="5" destOrd="0" presId="urn:microsoft.com/office/officeart/2005/8/layout/default"/>
    <dgm:cxn modelId="{3F4DAD7D-B32E-433B-B717-5E7C38271DC4}" type="presParOf" srcId="{DFF55E7E-3CEE-4956-A452-ADC9EEBA6F19}" destId="{2010CD00-38F3-4A07-97A5-5FA516E71F4F}" srcOrd="6" destOrd="0" presId="urn:microsoft.com/office/officeart/2005/8/layout/default"/>
    <dgm:cxn modelId="{496AA6BE-09C1-406B-B370-D1FAAFC11950}" type="presParOf" srcId="{DFF55E7E-3CEE-4956-A452-ADC9EEBA6F19}" destId="{106A9542-7A2F-42DA-969E-F3C9F318016D}" srcOrd="7" destOrd="0" presId="urn:microsoft.com/office/officeart/2005/8/layout/default"/>
    <dgm:cxn modelId="{AB06F362-751E-4698-B109-78A93745C317}" type="presParOf" srcId="{DFF55E7E-3CEE-4956-A452-ADC9EEBA6F19}" destId="{F6ED616E-C97E-446D-8E28-2445725D8F3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9B5C7F-9268-45C2-A9DB-C64F2C1DE359}" type="doc">
      <dgm:prSet loTypeId="urn:microsoft.com/office/officeart/2005/8/layout/hierarchy2" loCatId="hierarchy" qsTypeId="urn:microsoft.com/office/officeart/2005/8/quickstyle/simple1" qsCatId="simple" csTypeId="urn:microsoft.com/office/officeart/2005/8/colors/accent4_2" csCatId="accent4" phldr="1"/>
      <dgm:spPr/>
      <dgm:t>
        <a:bodyPr/>
        <a:lstStyle/>
        <a:p>
          <a:endParaRPr lang="en-US"/>
        </a:p>
      </dgm:t>
    </dgm:pt>
    <dgm:pt modelId="{1A6D7568-621C-4374-A5AA-C6A8EFB4DA7E}">
      <dgm:prSet phldrT="[Text]" phldr="0" custT="1"/>
      <dgm:spPr/>
      <dgm:t>
        <a:bodyPr/>
        <a:lstStyle/>
        <a:p>
          <a:r>
            <a:rPr lang="en-US" sz="1800">
              <a:latin typeface="Arial" panose="020B0604020202020204" pitchFamily="34" charset="0"/>
              <a:cs typeface="Arial" panose="020B0604020202020204" pitchFamily="34" charset="0"/>
            </a:rPr>
            <a:t>Intake Received</a:t>
          </a:r>
        </a:p>
      </dgm:t>
    </dgm:pt>
    <dgm:pt modelId="{63E58DB0-E6FF-4BEC-9E36-A0C7C8934F27}" type="parTrans" cxnId="{61E2870A-A74F-4F4A-A4A8-98E68B73E512}">
      <dgm:prSet/>
      <dgm:spPr/>
      <dgm:t>
        <a:bodyPr/>
        <a:lstStyle/>
        <a:p>
          <a:endParaRPr lang="en-US"/>
        </a:p>
      </dgm:t>
    </dgm:pt>
    <dgm:pt modelId="{B1806F81-3B1D-4E9C-AE64-28A282A961F4}" type="sibTrans" cxnId="{61E2870A-A74F-4F4A-A4A8-98E68B73E512}">
      <dgm:prSet/>
      <dgm:spPr/>
      <dgm:t>
        <a:bodyPr/>
        <a:lstStyle/>
        <a:p>
          <a:endParaRPr lang="en-US"/>
        </a:p>
      </dgm:t>
    </dgm:pt>
    <dgm:pt modelId="{CEEED8E2-4BC7-4F23-805B-FA17FC3B4248}">
      <dgm:prSet phldrT="[Text]" phldr="0" custT="1"/>
      <dgm:spPr/>
      <dgm:t>
        <a:bodyPr/>
        <a:lstStyle/>
        <a:p>
          <a:r>
            <a:rPr lang="en-US" sz="1800">
              <a:latin typeface="Arial" panose="020B0604020202020204" pitchFamily="34" charset="0"/>
              <a:cs typeface="Arial" panose="020B0604020202020204" pitchFamily="34" charset="0"/>
            </a:rPr>
            <a:t>Assigned to an Investigator</a:t>
          </a:r>
        </a:p>
      </dgm:t>
    </dgm:pt>
    <dgm:pt modelId="{9E4C98AD-EE35-4765-A9EC-2CE162FE0069}" type="parTrans" cxnId="{EAEC41F2-B09A-4370-898B-DB448A17734D}">
      <dgm:prSet custT="1"/>
      <dgm:spPr/>
      <dgm:t>
        <a:bodyPr/>
        <a:lstStyle/>
        <a:p>
          <a:endParaRPr lang="en-US" sz="1800">
            <a:latin typeface="Arial" panose="020B0604020202020204" pitchFamily="34" charset="0"/>
            <a:cs typeface="Arial" panose="020B0604020202020204" pitchFamily="34" charset="0"/>
          </a:endParaRPr>
        </a:p>
      </dgm:t>
    </dgm:pt>
    <dgm:pt modelId="{15E50119-1617-4D30-BD5F-460416379FC6}" type="sibTrans" cxnId="{EAEC41F2-B09A-4370-898B-DB448A17734D}">
      <dgm:prSet/>
      <dgm:spPr/>
      <dgm:t>
        <a:bodyPr/>
        <a:lstStyle/>
        <a:p>
          <a:endParaRPr lang="en-US"/>
        </a:p>
      </dgm:t>
    </dgm:pt>
    <dgm:pt modelId="{EC90B534-AB28-4D45-BEA2-39CF04CC6FD7}">
      <dgm:prSet phldrT="[Text]" phldr="0" custT="1"/>
      <dgm:spPr/>
      <dgm:t>
        <a:bodyPr/>
        <a:lstStyle/>
        <a:p>
          <a:r>
            <a:rPr lang="en-US" sz="1800">
              <a:latin typeface="Arial" panose="020B0604020202020204" pitchFamily="34" charset="0"/>
              <a:cs typeface="Arial" panose="020B0604020202020204" pitchFamily="34" charset="0"/>
            </a:rPr>
            <a:t>Reviewed for Minimum Requirements</a:t>
          </a:r>
        </a:p>
      </dgm:t>
    </dgm:pt>
    <dgm:pt modelId="{1407F146-1DD6-4D02-8939-588F0FAA769C}" type="parTrans" cxnId="{94F74272-E22B-444B-B13D-F396CDD9EDF8}">
      <dgm:prSet custT="1"/>
      <dgm:spPr/>
      <dgm:t>
        <a:bodyPr/>
        <a:lstStyle/>
        <a:p>
          <a:endParaRPr lang="en-US" sz="1800">
            <a:latin typeface="Arial" panose="020B0604020202020204" pitchFamily="34" charset="0"/>
            <a:cs typeface="Arial" panose="020B0604020202020204" pitchFamily="34" charset="0"/>
          </a:endParaRPr>
        </a:p>
      </dgm:t>
    </dgm:pt>
    <dgm:pt modelId="{5175FD44-7D97-4AA0-861A-50C75A2317E5}" type="sibTrans" cxnId="{94F74272-E22B-444B-B13D-F396CDD9EDF8}">
      <dgm:prSet/>
      <dgm:spPr/>
      <dgm:t>
        <a:bodyPr/>
        <a:lstStyle/>
        <a:p>
          <a:endParaRPr lang="en-US"/>
        </a:p>
      </dgm:t>
    </dgm:pt>
    <dgm:pt modelId="{E11321C5-A812-4523-A507-940CE4370D91}">
      <dgm:prSet phldrT="[Text]" custT="1"/>
      <dgm:spPr/>
      <dgm:t>
        <a:bodyPr/>
        <a:lstStyle/>
        <a:p>
          <a:r>
            <a:rPr lang="en-US" sz="1800">
              <a:latin typeface="Arial" panose="020B0604020202020204" pitchFamily="34" charset="0"/>
              <a:cs typeface="Arial" panose="020B0604020202020204" pitchFamily="34" charset="0"/>
            </a:rPr>
            <a:t>If missing the minimum requirements: </a:t>
          </a:r>
        </a:p>
        <a:p>
          <a:r>
            <a:rPr lang="en-US" sz="1800">
              <a:latin typeface="Arial" panose="020B0604020202020204" pitchFamily="34" charset="0"/>
              <a:cs typeface="Arial" panose="020B0604020202020204" pitchFamily="34" charset="0"/>
            </a:rPr>
            <a:t>PRS will issue a No Further Action Letter (NFA)</a:t>
          </a:r>
        </a:p>
      </dgm:t>
    </dgm:pt>
    <dgm:pt modelId="{3AD142FF-E3A6-47E5-B725-07BC347EBA81}" type="parTrans" cxnId="{1C7DC480-C227-40C1-B9DE-A24066D274A6}">
      <dgm:prSet custT="1"/>
      <dgm:spPr/>
      <dgm:t>
        <a:bodyPr/>
        <a:lstStyle/>
        <a:p>
          <a:endParaRPr lang="en-US" sz="1800">
            <a:latin typeface="Arial" panose="020B0604020202020204" pitchFamily="34" charset="0"/>
            <a:cs typeface="Arial" panose="020B0604020202020204" pitchFamily="34" charset="0"/>
          </a:endParaRPr>
        </a:p>
      </dgm:t>
    </dgm:pt>
    <dgm:pt modelId="{A731DFB0-BFF7-4208-A5E9-3F24A898F945}" type="sibTrans" cxnId="{1C7DC480-C227-40C1-B9DE-A24066D274A6}">
      <dgm:prSet/>
      <dgm:spPr/>
      <dgm:t>
        <a:bodyPr/>
        <a:lstStyle/>
        <a:p>
          <a:endParaRPr lang="en-US"/>
        </a:p>
      </dgm:t>
    </dgm:pt>
    <dgm:pt modelId="{89E242EC-A92E-4937-8D41-C2B414B78F98}">
      <dgm:prSet custT="1"/>
      <dgm:spPr/>
      <dgm:t>
        <a:bodyPr/>
        <a:lstStyle/>
        <a:p>
          <a:r>
            <a:rPr lang="en-US" sz="1800">
              <a:latin typeface="Arial" panose="020B0604020202020204" pitchFamily="34" charset="0"/>
              <a:cs typeface="Arial" panose="020B0604020202020204" pitchFamily="34" charset="0"/>
            </a:rPr>
            <a:t>If the complaint contains the minimum requirements: </a:t>
          </a:r>
        </a:p>
        <a:p>
          <a:r>
            <a:rPr lang="en-US" sz="1800">
              <a:latin typeface="Arial" panose="020B0604020202020204" pitchFamily="34" charset="0"/>
              <a:cs typeface="Arial" panose="020B0604020202020204" pitchFamily="34" charset="0"/>
            </a:rPr>
            <a:t> The matter is open for investigation. </a:t>
          </a:r>
        </a:p>
      </dgm:t>
    </dgm:pt>
    <dgm:pt modelId="{D28C39DC-43A2-4765-8A00-B9F2994F8307}" type="parTrans" cxnId="{181FDBFE-8F67-4496-A2EF-ACAAD8766AAC}">
      <dgm:prSet custT="1"/>
      <dgm:spPr/>
      <dgm:t>
        <a:bodyPr/>
        <a:lstStyle/>
        <a:p>
          <a:endParaRPr lang="en-US" sz="1800">
            <a:latin typeface="Arial" panose="020B0604020202020204" pitchFamily="34" charset="0"/>
            <a:cs typeface="Arial" panose="020B0604020202020204" pitchFamily="34" charset="0"/>
          </a:endParaRPr>
        </a:p>
      </dgm:t>
    </dgm:pt>
    <dgm:pt modelId="{60A76DB1-717B-4B03-9CD3-5BB085B2BE78}" type="sibTrans" cxnId="{181FDBFE-8F67-4496-A2EF-ACAAD8766AAC}">
      <dgm:prSet/>
      <dgm:spPr/>
      <dgm:t>
        <a:bodyPr/>
        <a:lstStyle/>
        <a:p>
          <a:endParaRPr lang="en-US"/>
        </a:p>
      </dgm:t>
    </dgm:pt>
    <dgm:pt modelId="{2B81364F-343B-4CC2-83E2-A5D49B7D8049}" type="pres">
      <dgm:prSet presAssocID="{9D9B5C7F-9268-45C2-A9DB-C64F2C1DE359}" presName="diagram" presStyleCnt="0">
        <dgm:presLayoutVars>
          <dgm:chPref val="1"/>
          <dgm:dir/>
          <dgm:animOne val="branch"/>
          <dgm:animLvl val="lvl"/>
          <dgm:resizeHandles val="exact"/>
        </dgm:presLayoutVars>
      </dgm:prSet>
      <dgm:spPr/>
    </dgm:pt>
    <dgm:pt modelId="{8E3E2182-CE64-45A3-AC8D-A90C2CC218FA}" type="pres">
      <dgm:prSet presAssocID="{1A6D7568-621C-4374-A5AA-C6A8EFB4DA7E}" presName="root1" presStyleCnt="0"/>
      <dgm:spPr/>
    </dgm:pt>
    <dgm:pt modelId="{F906CCCF-04D4-480F-B07E-32FD8FB77395}" type="pres">
      <dgm:prSet presAssocID="{1A6D7568-621C-4374-A5AA-C6A8EFB4DA7E}" presName="LevelOneTextNode" presStyleLbl="node0" presStyleIdx="0" presStyleCnt="1" custScaleX="75132" custScaleY="75132">
        <dgm:presLayoutVars>
          <dgm:chPref val="3"/>
        </dgm:presLayoutVars>
      </dgm:prSet>
      <dgm:spPr/>
    </dgm:pt>
    <dgm:pt modelId="{03352804-E74B-4AD0-8815-16B33B5BBE46}" type="pres">
      <dgm:prSet presAssocID="{1A6D7568-621C-4374-A5AA-C6A8EFB4DA7E}" presName="level2hierChild" presStyleCnt="0"/>
      <dgm:spPr/>
    </dgm:pt>
    <dgm:pt modelId="{A9CE2A9C-F80C-4BAC-89E2-FC2F59C1B831}" type="pres">
      <dgm:prSet presAssocID="{9E4C98AD-EE35-4765-A9EC-2CE162FE0069}" presName="conn2-1" presStyleLbl="parChTrans1D2" presStyleIdx="0" presStyleCnt="1"/>
      <dgm:spPr/>
    </dgm:pt>
    <dgm:pt modelId="{8F90E537-1C96-400B-9FA6-FD5E31053CD2}" type="pres">
      <dgm:prSet presAssocID="{9E4C98AD-EE35-4765-A9EC-2CE162FE0069}" presName="connTx" presStyleLbl="parChTrans1D2" presStyleIdx="0" presStyleCnt="1"/>
      <dgm:spPr/>
    </dgm:pt>
    <dgm:pt modelId="{9BDEE97D-E817-4B4A-8ADB-5D75108534D6}" type="pres">
      <dgm:prSet presAssocID="{CEEED8E2-4BC7-4F23-805B-FA17FC3B4248}" presName="root2" presStyleCnt="0"/>
      <dgm:spPr/>
    </dgm:pt>
    <dgm:pt modelId="{C534F65F-C802-407D-B792-23B12E68263A}" type="pres">
      <dgm:prSet presAssocID="{CEEED8E2-4BC7-4F23-805B-FA17FC3B4248}" presName="LevelTwoTextNode" presStyleLbl="node2" presStyleIdx="0" presStyleCnt="1">
        <dgm:presLayoutVars>
          <dgm:chPref val="3"/>
        </dgm:presLayoutVars>
      </dgm:prSet>
      <dgm:spPr/>
    </dgm:pt>
    <dgm:pt modelId="{64ABC77C-8FA7-46A3-9761-633542966E73}" type="pres">
      <dgm:prSet presAssocID="{CEEED8E2-4BC7-4F23-805B-FA17FC3B4248}" presName="level3hierChild" presStyleCnt="0"/>
      <dgm:spPr/>
    </dgm:pt>
    <dgm:pt modelId="{BA5F21ED-CC58-44A1-920E-8E63ECE6F2F4}" type="pres">
      <dgm:prSet presAssocID="{1407F146-1DD6-4D02-8939-588F0FAA769C}" presName="conn2-1" presStyleLbl="parChTrans1D3" presStyleIdx="0" presStyleCnt="1"/>
      <dgm:spPr/>
    </dgm:pt>
    <dgm:pt modelId="{925F292B-5A7E-4D49-8D68-0E6183B834C8}" type="pres">
      <dgm:prSet presAssocID="{1407F146-1DD6-4D02-8939-588F0FAA769C}" presName="connTx" presStyleLbl="parChTrans1D3" presStyleIdx="0" presStyleCnt="1"/>
      <dgm:spPr/>
    </dgm:pt>
    <dgm:pt modelId="{2F80F1C8-CD31-460A-BF60-20F2A3FBCB0B}" type="pres">
      <dgm:prSet presAssocID="{EC90B534-AB28-4D45-BEA2-39CF04CC6FD7}" presName="root2" presStyleCnt="0"/>
      <dgm:spPr/>
    </dgm:pt>
    <dgm:pt modelId="{64CACB1B-6340-4BB5-900B-780244C18738}" type="pres">
      <dgm:prSet presAssocID="{EC90B534-AB28-4D45-BEA2-39CF04CC6FD7}" presName="LevelTwoTextNode" presStyleLbl="node3" presStyleIdx="0" presStyleCnt="1">
        <dgm:presLayoutVars>
          <dgm:chPref val="3"/>
        </dgm:presLayoutVars>
      </dgm:prSet>
      <dgm:spPr/>
    </dgm:pt>
    <dgm:pt modelId="{841A2E48-D413-4DFA-A130-DC0E5B0720C7}" type="pres">
      <dgm:prSet presAssocID="{EC90B534-AB28-4D45-BEA2-39CF04CC6FD7}" presName="level3hierChild" presStyleCnt="0"/>
      <dgm:spPr/>
    </dgm:pt>
    <dgm:pt modelId="{13F15B4E-BB06-4A88-93F4-2F1D058ADDAA}" type="pres">
      <dgm:prSet presAssocID="{3AD142FF-E3A6-47E5-B725-07BC347EBA81}" presName="conn2-1" presStyleLbl="parChTrans1D4" presStyleIdx="0" presStyleCnt="2"/>
      <dgm:spPr/>
    </dgm:pt>
    <dgm:pt modelId="{CEFD811A-C950-4B7A-A577-B0A67E9C139B}" type="pres">
      <dgm:prSet presAssocID="{3AD142FF-E3A6-47E5-B725-07BC347EBA81}" presName="connTx" presStyleLbl="parChTrans1D4" presStyleIdx="0" presStyleCnt="2"/>
      <dgm:spPr/>
    </dgm:pt>
    <dgm:pt modelId="{6E92AEEC-0C51-4F57-8F62-6524C1705A62}" type="pres">
      <dgm:prSet presAssocID="{E11321C5-A812-4523-A507-940CE4370D91}" presName="root2" presStyleCnt="0"/>
      <dgm:spPr/>
    </dgm:pt>
    <dgm:pt modelId="{1249EA3B-FD0F-4176-B838-B620DA1373DD}" type="pres">
      <dgm:prSet presAssocID="{E11321C5-A812-4523-A507-940CE4370D91}" presName="LevelTwoTextNode" presStyleLbl="node4" presStyleIdx="0" presStyleCnt="2" custScaleX="146410" custScaleY="146410">
        <dgm:presLayoutVars>
          <dgm:chPref val="3"/>
        </dgm:presLayoutVars>
      </dgm:prSet>
      <dgm:spPr/>
    </dgm:pt>
    <dgm:pt modelId="{153ED0B6-4BE8-4A4C-8CFF-4FD8751775A1}" type="pres">
      <dgm:prSet presAssocID="{E11321C5-A812-4523-A507-940CE4370D91}" presName="level3hierChild" presStyleCnt="0"/>
      <dgm:spPr/>
    </dgm:pt>
    <dgm:pt modelId="{E126115D-742E-4FA6-970D-72A07530A589}" type="pres">
      <dgm:prSet presAssocID="{D28C39DC-43A2-4765-8A00-B9F2994F8307}" presName="conn2-1" presStyleLbl="parChTrans1D4" presStyleIdx="1" presStyleCnt="2"/>
      <dgm:spPr/>
    </dgm:pt>
    <dgm:pt modelId="{92E1776C-02D6-4D39-8D9C-E8BE04803E88}" type="pres">
      <dgm:prSet presAssocID="{D28C39DC-43A2-4765-8A00-B9F2994F8307}" presName="connTx" presStyleLbl="parChTrans1D4" presStyleIdx="1" presStyleCnt="2"/>
      <dgm:spPr/>
    </dgm:pt>
    <dgm:pt modelId="{9459E55C-416F-4946-80A3-CF80D2413445}" type="pres">
      <dgm:prSet presAssocID="{89E242EC-A92E-4937-8D41-C2B414B78F98}" presName="root2" presStyleCnt="0"/>
      <dgm:spPr/>
    </dgm:pt>
    <dgm:pt modelId="{C3355B2E-853C-4210-B307-C850560ECD5A}" type="pres">
      <dgm:prSet presAssocID="{89E242EC-A92E-4937-8D41-C2B414B78F98}" presName="LevelTwoTextNode" presStyleLbl="node4" presStyleIdx="1" presStyleCnt="2" custScaleX="146410" custScaleY="146410">
        <dgm:presLayoutVars>
          <dgm:chPref val="3"/>
        </dgm:presLayoutVars>
      </dgm:prSet>
      <dgm:spPr/>
    </dgm:pt>
    <dgm:pt modelId="{55ED7105-8099-4DB3-B698-95E35A087135}" type="pres">
      <dgm:prSet presAssocID="{89E242EC-A92E-4937-8D41-C2B414B78F98}" presName="level3hierChild" presStyleCnt="0"/>
      <dgm:spPr/>
    </dgm:pt>
  </dgm:ptLst>
  <dgm:cxnLst>
    <dgm:cxn modelId="{61E2870A-A74F-4F4A-A4A8-98E68B73E512}" srcId="{9D9B5C7F-9268-45C2-A9DB-C64F2C1DE359}" destId="{1A6D7568-621C-4374-A5AA-C6A8EFB4DA7E}" srcOrd="0" destOrd="0" parTransId="{63E58DB0-E6FF-4BEC-9E36-A0C7C8934F27}" sibTransId="{B1806F81-3B1D-4E9C-AE64-28A282A961F4}"/>
    <dgm:cxn modelId="{084A075C-400E-4C3B-B08E-22234A5F1A3A}" type="presOf" srcId="{3AD142FF-E3A6-47E5-B725-07BC347EBA81}" destId="{13F15B4E-BB06-4A88-93F4-2F1D058ADDAA}" srcOrd="0" destOrd="0" presId="urn:microsoft.com/office/officeart/2005/8/layout/hierarchy2"/>
    <dgm:cxn modelId="{94F74272-E22B-444B-B13D-F396CDD9EDF8}" srcId="{CEEED8E2-4BC7-4F23-805B-FA17FC3B4248}" destId="{EC90B534-AB28-4D45-BEA2-39CF04CC6FD7}" srcOrd="0" destOrd="0" parTransId="{1407F146-1DD6-4D02-8939-588F0FAA769C}" sibTransId="{5175FD44-7D97-4AA0-861A-50C75A2317E5}"/>
    <dgm:cxn modelId="{F5FEA474-44B9-435D-B543-DB2E3FFA6832}" type="presOf" srcId="{9D9B5C7F-9268-45C2-A9DB-C64F2C1DE359}" destId="{2B81364F-343B-4CC2-83E2-A5D49B7D8049}" srcOrd="0" destOrd="0" presId="urn:microsoft.com/office/officeart/2005/8/layout/hierarchy2"/>
    <dgm:cxn modelId="{80B88D56-5A82-48F1-9256-60BF27CEC95A}" type="presOf" srcId="{1407F146-1DD6-4D02-8939-588F0FAA769C}" destId="{BA5F21ED-CC58-44A1-920E-8E63ECE6F2F4}" srcOrd="0" destOrd="0" presId="urn:microsoft.com/office/officeart/2005/8/layout/hierarchy2"/>
    <dgm:cxn modelId="{1C7DC480-C227-40C1-B9DE-A24066D274A6}" srcId="{EC90B534-AB28-4D45-BEA2-39CF04CC6FD7}" destId="{E11321C5-A812-4523-A507-940CE4370D91}" srcOrd="0" destOrd="0" parTransId="{3AD142FF-E3A6-47E5-B725-07BC347EBA81}" sibTransId="{A731DFB0-BFF7-4208-A5E9-3F24A898F945}"/>
    <dgm:cxn modelId="{57151183-0A23-4C70-ADB7-E75A573D9295}" type="presOf" srcId="{9E4C98AD-EE35-4765-A9EC-2CE162FE0069}" destId="{8F90E537-1C96-400B-9FA6-FD5E31053CD2}" srcOrd="1" destOrd="0" presId="urn:microsoft.com/office/officeart/2005/8/layout/hierarchy2"/>
    <dgm:cxn modelId="{AEF5FA86-6A06-43AD-839F-B3B01186B6C5}" type="presOf" srcId="{EC90B534-AB28-4D45-BEA2-39CF04CC6FD7}" destId="{64CACB1B-6340-4BB5-900B-780244C18738}" srcOrd="0" destOrd="0" presId="urn:microsoft.com/office/officeart/2005/8/layout/hierarchy2"/>
    <dgm:cxn modelId="{3A537B87-A0D8-4213-9594-C03DF588FFCD}" type="presOf" srcId="{E11321C5-A812-4523-A507-940CE4370D91}" destId="{1249EA3B-FD0F-4176-B838-B620DA1373DD}" srcOrd="0" destOrd="0" presId="urn:microsoft.com/office/officeart/2005/8/layout/hierarchy2"/>
    <dgm:cxn modelId="{BF872A89-6B5B-42AE-956C-142A85356488}" type="presOf" srcId="{9E4C98AD-EE35-4765-A9EC-2CE162FE0069}" destId="{A9CE2A9C-F80C-4BAC-89E2-FC2F59C1B831}" srcOrd="0" destOrd="0" presId="urn:microsoft.com/office/officeart/2005/8/layout/hierarchy2"/>
    <dgm:cxn modelId="{2BD95889-5EB9-4C18-B422-AF7F672C27DA}" type="presOf" srcId="{D28C39DC-43A2-4765-8A00-B9F2994F8307}" destId="{E126115D-742E-4FA6-970D-72A07530A589}" srcOrd="0" destOrd="0" presId="urn:microsoft.com/office/officeart/2005/8/layout/hierarchy2"/>
    <dgm:cxn modelId="{8482958A-D34C-43CF-9418-79094E58449D}" type="presOf" srcId="{D28C39DC-43A2-4765-8A00-B9F2994F8307}" destId="{92E1776C-02D6-4D39-8D9C-E8BE04803E88}" srcOrd="1" destOrd="0" presId="urn:microsoft.com/office/officeart/2005/8/layout/hierarchy2"/>
    <dgm:cxn modelId="{418FC5A1-4F1C-4155-8617-83D7C7F8BB14}" type="presOf" srcId="{CEEED8E2-4BC7-4F23-805B-FA17FC3B4248}" destId="{C534F65F-C802-407D-B792-23B12E68263A}" srcOrd="0" destOrd="0" presId="urn:microsoft.com/office/officeart/2005/8/layout/hierarchy2"/>
    <dgm:cxn modelId="{5C162AAC-EAAA-4FBD-B0B7-63016A8E6E01}" type="presOf" srcId="{1407F146-1DD6-4D02-8939-588F0FAA769C}" destId="{925F292B-5A7E-4D49-8D68-0E6183B834C8}" srcOrd="1" destOrd="0" presId="urn:microsoft.com/office/officeart/2005/8/layout/hierarchy2"/>
    <dgm:cxn modelId="{389027B2-FFEE-4397-9B28-C5CA453EA8A1}" type="presOf" srcId="{89E242EC-A92E-4937-8D41-C2B414B78F98}" destId="{C3355B2E-853C-4210-B307-C850560ECD5A}" srcOrd="0" destOrd="0" presId="urn:microsoft.com/office/officeart/2005/8/layout/hierarchy2"/>
    <dgm:cxn modelId="{5BB758C1-892D-4A83-9F42-DEE407ADDD72}" type="presOf" srcId="{3AD142FF-E3A6-47E5-B725-07BC347EBA81}" destId="{CEFD811A-C950-4B7A-A577-B0A67E9C139B}" srcOrd="1" destOrd="0" presId="urn:microsoft.com/office/officeart/2005/8/layout/hierarchy2"/>
    <dgm:cxn modelId="{EAEC41F2-B09A-4370-898B-DB448A17734D}" srcId="{1A6D7568-621C-4374-A5AA-C6A8EFB4DA7E}" destId="{CEEED8E2-4BC7-4F23-805B-FA17FC3B4248}" srcOrd="0" destOrd="0" parTransId="{9E4C98AD-EE35-4765-A9EC-2CE162FE0069}" sibTransId="{15E50119-1617-4D30-BD5F-460416379FC6}"/>
    <dgm:cxn modelId="{E2D49DF8-9FCA-4455-9423-3187FC62D1D2}" type="presOf" srcId="{1A6D7568-621C-4374-A5AA-C6A8EFB4DA7E}" destId="{F906CCCF-04D4-480F-B07E-32FD8FB77395}" srcOrd="0" destOrd="0" presId="urn:microsoft.com/office/officeart/2005/8/layout/hierarchy2"/>
    <dgm:cxn modelId="{181FDBFE-8F67-4496-A2EF-ACAAD8766AAC}" srcId="{EC90B534-AB28-4D45-BEA2-39CF04CC6FD7}" destId="{89E242EC-A92E-4937-8D41-C2B414B78F98}" srcOrd="1" destOrd="0" parTransId="{D28C39DC-43A2-4765-8A00-B9F2994F8307}" sibTransId="{60A76DB1-717B-4B03-9CD3-5BB085B2BE78}"/>
    <dgm:cxn modelId="{E43666E0-613C-4824-A9B9-20AA09809709}" type="presParOf" srcId="{2B81364F-343B-4CC2-83E2-A5D49B7D8049}" destId="{8E3E2182-CE64-45A3-AC8D-A90C2CC218FA}" srcOrd="0" destOrd="0" presId="urn:microsoft.com/office/officeart/2005/8/layout/hierarchy2"/>
    <dgm:cxn modelId="{710DE0EA-7297-4C2A-9A15-4574B65C1DCA}" type="presParOf" srcId="{8E3E2182-CE64-45A3-AC8D-A90C2CC218FA}" destId="{F906CCCF-04D4-480F-B07E-32FD8FB77395}" srcOrd="0" destOrd="0" presId="urn:microsoft.com/office/officeart/2005/8/layout/hierarchy2"/>
    <dgm:cxn modelId="{80F4898F-955D-420B-9AE5-340DACF85835}" type="presParOf" srcId="{8E3E2182-CE64-45A3-AC8D-A90C2CC218FA}" destId="{03352804-E74B-4AD0-8815-16B33B5BBE46}" srcOrd="1" destOrd="0" presId="urn:microsoft.com/office/officeart/2005/8/layout/hierarchy2"/>
    <dgm:cxn modelId="{615AFFEE-EBB8-416A-9ADC-FB3A2BA611D6}" type="presParOf" srcId="{03352804-E74B-4AD0-8815-16B33B5BBE46}" destId="{A9CE2A9C-F80C-4BAC-89E2-FC2F59C1B831}" srcOrd="0" destOrd="0" presId="urn:microsoft.com/office/officeart/2005/8/layout/hierarchy2"/>
    <dgm:cxn modelId="{B2C062A4-1E5A-420D-81A3-05161C1B69C7}" type="presParOf" srcId="{A9CE2A9C-F80C-4BAC-89E2-FC2F59C1B831}" destId="{8F90E537-1C96-400B-9FA6-FD5E31053CD2}" srcOrd="0" destOrd="0" presId="urn:microsoft.com/office/officeart/2005/8/layout/hierarchy2"/>
    <dgm:cxn modelId="{4281CC6D-2F9D-484D-8000-FCA6AB523F91}" type="presParOf" srcId="{03352804-E74B-4AD0-8815-16B33B5BBE46}" destId="{9BDEE97D-E817-4B4A-8ADB-5D75108534D6}" srcOrd="1" destOrd="0" presId="urn:microsoft.com/office/officeart/2005/8/layout/hierarchy2"/>
    <dgm:cxn modelId="{1D216EB4-5879-4C46-995E-9C6EFACFBDD4}" type="presParOf" srcId="{9BDEE97D-E817-4B4A-8ADB-5D75108534D6}" destId="{C534F65F-C802-407D-B792-23B12E68263A}" srcOrd="0" destOrd="0" presId="urn:microsoft.com/office/officeart/2005/8/layout/hierarchy2"/>
    <dgm:cxn modelId="{D47D225E-5DA0-49DC-AD55-4F90B32189F1}" type="presParOf" srcId="{9BDEE97D-E817-4B4A-8ADB-5D75108534D6}" destId="{64ABC77C-8FA7-46A3-9761-633542966E73}" srcOrd="1" destOrd="0" presId="urn:microsoft.com/office/officeart/2005/8/layout/hierarchy2"/>
    <dgm:cxn modelId="{15E86896-FB6F-4A5E-98D9-4D8D6649A56F}" type="presParOf" srcId="{64ABC77C-8FA7-46A3-9761-633542966E73}" destId="{BA5F21ED-CC58-44A1-920E-8E63ECE6F2F4}" srcOrd="0" destOrd="0" presId="urn:microsoft.com/office/officeart/2005/8/layout/hierarchy2"/>
    <dgm:cxn modelId="{08655BDF-722B-4C8C-8213-3DAE32556DC3}" type="presParOf" srcId="{BA5F21ED-CC58-44A1-920E-8E63ECE6F2F4}" destId="{925F292B-5A7E-4D49-8D68-0E6183B834C8}" srcOrd="0" destOrd="0" presId="urn:microsoft.com/office/officeart/2005/8/layout/hierarchy2"/>
    <dgm:cxn modelId="{7309C20C-DDCE-47E0-AC8D-DA928C515AC4}" type="presParOf" srcId="{64ABC77C-8FA7-46A3-9761-633542966E73}" destId="{2F80F1C8-CD31-460A-BF60-20F2A3FBCB0B}" srcOrd="1" destOrd="0" presId="urn:microsoft.com/office/officeart/2005/8/layout/hierarchy2"/>
    <dgm:cxn modelId="{9B5C1DCF-7E19-4C28-ABEF-1FDD315206E9}" type="presParOf" srcId="{2F80F1C8-CD31-460A-BF60-20F2A3FBCB0B}" destId="{64CACB1B-6340-4BB5-900B-780244C18738}" srcOrd="0" destOrd="0" presId="urn:microsoft.com/office/officeart/2005/8/layout/hierarchy2"/>
    <dgm:cxn modelId="{7D540A9D-B1CE-49EA-A94B-1916403ADA69}" type="presParOf" srcId="{2F80F1C8-CD31-460A-BF60-20F2A3FBCB0B}" destId="{841A2E48-D413-4DFA-A130-DC0E5B0720C7}" srcOrd="1" destOrd="0" presId="urn:microsoft.com/office/officeart/2005/8/layout/hierarchy2"/>
    <dgm:cxn modelId="{BEB6D06C-F37E-48CB-8434-96C760264A6B}" type="presParOf" srcId="{841A2E48-D413-4DFA-A130-DC0E5B0720C7}" destId="{13F15B4E-BB06-4A88-93F4-2F1D058ADDAA}" srcOrd="0" destOrd="0" presId="urn:microsoft.com/office/officeart/2005/8/layout/hierarchy2"/>
    <dgm:cxn modelId="{B2D0BC5F-A686-4B4E-BD47-3D0C3E889C89}" type="presParOf" srcId="{13F15B4E-BB06-4A88-93F4-2F1D058ADDAA}" destId="{CEFD811A-C950-4B7A-A577-B0A67E9C139B}" srcOrd="0" destOrd="0" presId="urn:microsoft.com/office/officeart/2005/8/layout/hierarchy2"/>
    <dgm:cxn modelId="{DF104BA9-82E8-4A56-897E-696F4C3353BB}" type="presParOf" srcId="{841A2E48-D413-4DFA-A130-DC0E5B0720C7}" destId="{6E92AEEC-0C51-4F57-8F62-6524C1705A62}" srcOrd="1" destOrd="0" presId="urn:microsoft.com/office/officeart/2005/8/layout/hierarchy2"/>
    <dgm:cxn modelId="{0EF91CC2-9D0E-4E05-BCFD-034EEBF2CEDE}" type="presParOf" srcId="{6E92AEEC-0C51-4F57-8F62-6524C1705A62}" destId="{1249EA3B-FD0F-4176-B838-B620DA1373DD}" srcOrd="0" destOrd="0" presId="urn:microsoft.com/office/officeart/2005/8/layout/hierarchy2"/>
    <dgm:cxn modelId="{AA21A635-557D-435A-B754-341EED0DF102}" type="presParOf" srcId="{6E92AEEC-0C51-4F57-8F62-6524C1705A62}" destId="{153ED0B6-4BE8-4A4C-8CFF-4FD8751775A1}" srcOrd="1" destOrd="0" presId="urn:microsoft.com/office/officeart/2005/8/layout/hierarchy2"/>
    <dgm:cxn modelId="{834622F5-05CD-4D12-B5AB-452529454A3E}" type="presParOf" srcId="{841A2E48-D413-4DFA-A130-DC0E5B0720C7}" destId="{E126115D-742E-4FA6-970D-72A07530A589}" srcOrd="2" destOrd="0" presId="urn:microsoft.com/office/officeart/2005/8/layout/hierarchy2"/>
    <dgm:cxn modelId="{97E71507-F87E-4CBE-BAD6-B2A3440E5F68}" type="presParOf" srcId="{E126115D-742E-4FA6-970D-72A07530A589}" destId="{92E1776C-02D6-4D39-8D9C-E8BE04803E88}" srcOrd="0" destOrd="0" presId="urn:microsoft.com/office/officeart/2005/8/layout/hierarchy2"/>
    <dgm:cxn modelId="{2EE0AC6B-2A09-4C2B-B8C7-CFAF77A83405}" type="presParOf" srcId="{841A2E48-D413-4DFA-A130-DC0E5B0720C7}" destId="{9459E55C-416F-4946-80A3-CF80D2413445}" srcOrd="3" destOrd="0" presId="urn:microsoft.com/office/officeart/2005/8/layout/hierarchy2"/>
    <dgm:cxn modelId="{097B5028-4B57-4DCA-A48E-C73960C47406}" type="presParOf" srcId="{9459E55C-416F-4946-80A3-CF80D2413445}" destId="{C3355B2E-853C-4210-B307-C850560ECD5A}" srcOrd="0" destOrd="0" presId="urn:microsoft.com/office/officeart/2005/8/layout/hierarchy2"/>
    <dgm:cxn modelId="{6320A486-63FA-4A71-86FF-08CADFAB409C}" type="presParOf" srcId="{9459E55C-416F-4946-80A3-CF80D2413445}" destId="{55ED7105-8099-4DB3-B698-95E35A08713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9B5C7F-9268-45C2-A9DB-C64F2C1DE359}" type="doc">
      <dgm:prSet loTypeId="urn:microsoft.com/office/officeart/2009/3/layout/HorizontalOrganizationChart" loCatId="hierarchy" qsTypeId="urn:microsoft.com/office/officeart/2005/8/quickstyle/simple1" qsCatId="simple" csTypeId="urn:microsoft.com/office/officeart/2005/8/colors/accent4_2" csCatId="accent4" phldr="1"/>
      <dgm:spPr/>
      <dgm:t>
        <a:bodyPr/>
        <a:lstStyle/>
        <a:p>
          <a:endParaRPr lang="en-US"/>
        </a:p>
      </dgm:t>
    </dgm:pt>
    <dgm:pt modelId="{CEEED8E2-4BC7-4F23-805B-FA17FC3B4248}">
      <dgm:prSet phldrT="[Text]" phldr="0"/>
      <dgm:spPr/>
      <dgm:t>
        <a:bodyPr/>
        <a:lstStyle/>
        <a:p>
          <a:r>
            <a:rPr lang="en-US" b="1" u="sng">
              <a:latin typeface="Arial" panose="020B0604020202020204" pitchFamily="34" charset="0"/>
              <a:cs typeface="Arial" panose="020B0604020202020204" pitchFamily="34" charset="0"/>
            </a:rPr>
            <a:t>PRS Investigates</a:t>
          </a:r>
        </a:p>
        <a:p>
          <a:r>
            <a:rPr lang="en-US">
              <a:latin typeface="Arial" panose="020B0604020202020204" pitchFamily="34" charset="0"/>
              <a:cs typeface="Arial" panose="020B0604020202020204" pitchFamily="34" charset="0"/>
            </a:rPr>
            <a:t>PRS will review all relevant information and make an independent determination whether the school district or school violated the applicable special education laws or regulations.  </a:t>
          </a:r>
        </a:p>
        <a:p>
          <a:endParaRPr lang="en-US">
            <a:latin typeface="Arial" panose="020B0604020202020204" pitchFamily="34" charset="0"/>
            <a:cs typeface="Arial" panose="020B0604020202020204" pitchFamily="34" charset="0"/>
          </a:endParaRPr>
        </a:p>
      </dgm:t>
    </dgm:pt>
    <dgm:pt modelId="{9E4C98AD-EE35-4765-A9EC-2CE162FE0069}" type="parTrans" cxnId="{EAEC41F2-B09A-4370-898B-DB448A17734D}">
      <dgm:prSet/>
      <dgm:spPr/>
      <dgm:t>
        <a:bodyPr/>
        <a:lstStyle/>
        <a:p>
          <a:endParaRPr lang="en-US">
            <a:latin typeface="Arial" panose="020B0604020202020204" pitchFamily="34" charset="0"/>
            <a:cs typeface="Arial" panose="020B0604020202020204" pitchFamily="34" charset="0"/>
          </a:endParaRPr>
        </a:p>
      </dgm:t>
    </dgm:pt>
    <dgm:pt modelId="{15E50119-1617-4D30-BD5F-460416379FC6}" type="sibTrans" cxnId="{EAEC41F2-B09A-4370-898B-DB448A17734D}">
      <dgm:prSet/>
      <dgm:spPr/>
      <dgm:t>
        <a:bodyPr/>
        <a:lstStyle/>
        <a:p>
          <a:endParaRPr lang="en-US">
            <a:latin typeface="Arial" panose="020B0604020202020204" pitchFamily="34" charset="0"/>
            <a:cs typeface="Arial" panose="020B0604020202020204" pitchFamily="34" charset="0"/>
          </a:endParaRPr>
        </a:p>
      </dgm:t>
    </dgm:pt>
    <dgm:pt modelId="{1C70FC24-B172-4AE2-B953-25E44E327058}">
      <dgm:prSet/>
      <dgm:spPr/>
      <dgm:t>
        <a:bodyPr/>
        <a:lstStyle/>
        <a:p>
          <a:pPr algn="l"/>
          <a:r>
            <a:rPr lang="en-US">
              <a:latin typeface="Arial" panose="020B0604020202020204" pitchFamily="34" charset="0"/>
              <a:cs typeface="Arial" panose="020B0604020202020204" pitchFamily="34" charset="0"/>
            </a:rPr>
            <a:t>PRS </a:t>
          </a:r>
          <a:r>
            <a:rPr lang="en-US" i="1">
              <a:latin typeface="Arial" panose="020B0604020202020204" pitchFamily="34" charset="0"/>
              <a:cs typeface="Arial" panose="020B0604020202020204" pitchFamily="34" charset="0"/>
            </a:rPr>
            <a:t>must</a:t>
          </a:r>
          <a:r>
            <a:rPr lang="en-US">
              <a:latin typeface="Arial" panose="020B0604020202020204" pitchFamily="34" charset="0"/>
              <a:cs typeface="Arial" panose="020B0604020202020204" pitchFamily="34" charset="0"/>
            </a:rPr>
            <a:t>: </a:t>
          </a:r>
        </a:p>
        <a:p>
          <a:pPr algn="l"/>
          <a:r>
            <a:rPr lang="en-US">
              <a:latin typeface="Arial" panose="020B0604020202020204" pitchFamily="34" charset="0"/>
              <a:cs typeface="Arial" panose="020B0604020202020204" pitchFamily="34" charset="0"/>
            </a:rPr>
            <a:t>1. Provide the complainant the opportunity to submit additional information, either orally or in writing, about the allegations in the complaint.</a:t>
          </a:r>
        </a:p>
        <a:p>
          <a:pPr algn="l"/>
          <a:r>
            <a:rPr lang="en-US">
              <a:latin typeface="Arial" panose="020B0604020202020204" pitchFamily="34" charset="0"/>
              <a:cs typeface="Arial" panose="020B0604020202020204" pitchFamily="34" charset="0"/>
            </a:rPr>
            <a:t>2. Provide the public agency with the opportunity to respond to the complaint. </a:t>
          </a:r>
        </a:p>
      </dgm:t>
    </dgm:pt>
    <dgm:pt modelId="{1441A8D6-218A-40F6-8422-764E368A6058}" type="parTrans" cxnId="{07C13731-19F2-4E21-8970-CF627715C1D6}">
      <dgm:prSet/>
      <dgm:spPr/>
      <dgm:t>
        <a:bodyPr/>
        <a:lstStyle/>
        <a:p>
          <a:endParaRPr lang="en-US">
            <a:latin typeface="Arial" panose="020B0604020202020204" pitchFamily="34" charset="0"/>
            <a:cs typeface="Arial" panose="020B0604020202020204" pitchFamily="34" charset="0"/>
          </a:endParaRPr>
        </a:p>
      </dgm:t>
    </dgm:pt>
    <dgm:pt modelId="{AD645C93-C00F-49F1-ABA8-013E01AF352C}" type="sibTrans" cxnId="{07C13731-19F2-4E21-8970-CF627715C1D6}">
      <dgm:prSet/>
      <dgm:spPr/>
      <dgm:t>
        <a:bodyPr/>
        <a:lstStyle/>
        <a:p>
          <a:endParaRPr lang="en-US">
            <a:latin typeface="Arial" panose="020B0604020202020204" pitchFamily="34" charset="0"/>
            <a:cs typeface="Arial" panose="020B0604020202020204" pitchFamily="34" charset="0"/>
          </a:endParaRPr>
        </a:p>
      </dgm:t>
    </dgm:pt>
    <dgm:pt modelId="{31856A41-07C1-4B6E-844C-2C5A0D79EB40}">
      <dgm:prSet/>
      <dgm:spPr/>
      <dgm:t>
        <a:bodyPr/>
        <a:lstStyle/>
        <a:p>
          <a:pPr algn="l"/>
          <a:r>
            <a:rPr lang="en-US">
              <a:latin typeface="Arial" panose="020B0604020202020204" pitchFamily="34" charset="0"/>
              <a:cs typeface="Arial" panose="020B0604020202020204" pitchFamily="34" charset="0"/>
            </a:rPr>
            <a:t>PRS </a:t>
          </a:r>
          <a:r>
            <a:rPr lang="en-US" i="1">
              <a:latin typeface="Arial" panose="020B0604020202020204" pitchFamily="34" charset="0"/>
              <a:cs typeface="Arial" panose="020B0604020202020204" pitchFamily="34" charset="0"/>
            </a:rPr>
            <a:t>may</a:t>
          </a:r>
          <a:r>
            <a:rPr lang="en-US">
              <a:latin typeface="Arial" panose="020B0604020202020204" pitchFamily="34" charset="0"/>
              <a:cs typeface="Arial" panose="020B0604020202020204" pitchFamily="34" charset="0"/>
            </a:rPr>
            <a:t>:</a:t>
          </a:r>
        </a:p>
        <a:p>
          <a:pPr algn="l"/>
          <a:r>
            <a:rPr lang="en-US">
              <a:latin typeface="Arial" panose="020B0604020202020204" pitchFamily="34" charset="0"/>
              <a:cs typeface="Arial" panose="020B0604020202020204" pitchFamily="34" charset="0"/>
            </a:rPr>
            <a:t>Issue a Request for Local Response (RLR)</a:t>
          </a:r>
        </a:p>
        <a:p>
          <a:pPr algn="l"/>
          <a:r>
            <a:rPr lang="en-US">
              <a:latin typeface="Arial" panose="020B0604020202020204" pitchFamily="34" charset="0"/>
              <a:cs typeface="Arial" panose="020B0604020202020204" pitchFamily="34" charset="0"/>
            </a:rPr>
            <a:t>Conduct interviews and/or an on-site investigation.</a:t>
          </a:r>
        </a:p>
        <a:p>
          <a:pPr algn="l"/>
          <a:r>
            <a:rPr lang="en-US">
              <a:latin typeface="Arial" panose="020B0604020202020204" pitchFamily="34" charset="0"/>
              <a:cs typeface="Arial" panose="020B0604020202020204" pitchFamily="34" charset="0"/>
            </a:rPr>
            <a:t>Other investigatory steps, as needed. </a:t>
          </a:r>
        </a:p>
      </dgm:t>
    </dgm:pt>
    <dgm:pt modelId="{F3292793-9B43-4617-82E9-E989F4678DE3}" type="parTrans" cxnId="{923D3D5D-6C7E-44D8-AA4C-84EDD47B4B49}">
      <dgm:prSet/>
      <dgm:spPr/>
      <dgm:t>
        <a:bodyPr/>
        <a:lstStyle/>
        <a:p>
          <a:endParaRPr lang="en-US">
            <a:latin typeface="Arial" panose="020B0604020202020204" pitchFamily="34" charset="0"/>
            <a:cs typeface="Arial" panose="020B0604020202020204" pitchFamily="34" charset="0"/>
          </a:endParaRPr>
        </a:p>
      </dgm:t>
    </dgm:pt>
    <dgm:pt modelId="{A5DA0483-A81F-46BA-B21D-707489E9FA1A}" type="sibTrans" cxnId="{923D3D5D-6C7E-44D8-AA4C-84EDD47B4B49}">
      <dgm:prSet/>
      <dgm:spPr/>
      <dgm:t>
        <a:bodyPr/>
        <a:lstStyle/>
        <a:p>
          <a:endParaRPr lang="en-US">
            <a:latin typeface="Arial" panose="020B0604020202020204" pitchFamily="34" charset="0"/>
            <a:cs typeface="Arial" panose="020B0604020202020204" pitchFamily="34" charset="0"/>
          </a:endParaRPr>
        </a:p>
      </dgm:t>
    </dgm:pt>
    <dgm:pt modelId="{946A960B-AD2E-4A6A-802D-7BAA89013B97}" type="pres">
      <dgm:prSet presAssocID="{9D9B5C7F-9268-45C2-A9DB-C64F2C1DE359}" presName="hierChild1" presStyleCnt="0">
        <dgm:presLayoutVars>
          <dgm:orgChart val="1"/>
          <dgm:chPref val="1"/>
          <dgm:dir/>
          <dgm:animOne val="branch"/>
          <dgm:animLvl val="lvl"/>
          <dgm:resizeHandles/>
        </dgm:presLayoutVars>
      </dgm:prSet>
      <dgm:spPr/>
    </dgm:pt>
    <dgm:pt modelId="{02536AFB-2878-4473-8FA0-E495FDE16357}" type="pres">
      <dgm:prSet presAssocID="{CEEED8E2-4BC7-4F23-805B-FA17FC3B4248}" presName="hierRoot1" presStyleCnt="0">
        <dgm:presLayoutVars>
          <dgm:hierBranch val="init"/>
        </dgm:presLayoutVars>
      </dgm:prSet>
      <dgm:spPr/>
    </dgm:pt>
    <dgm:pt modelId="{DFA4DA4B-1FD4-4763-A3FD-DD6E0E873206}" type="pres">
      <dgm:prSet presAssocID="{CEEED8E2-4BC7-4F23-805B-FA17FC3B4248}" presName="rootComposite1" presStyleCnt="0"/>
      <dgm:spPr/>
    </dgm:pt>
    <dgm:pt modelId="{9858516A-FC42-4F76-A8C3-41ED2458E8B2}" type="pres">
      <dgm:prSet presAssocID="{CEEED8E2-4BC7-4F23-805B-FA17FC3B4248}" presName="rootText1" presStyleLbl="node0" presStyleIdx="0" presStyleCnt="1">
        <dgm:presLayoutVars>
          <dgm:chPref val="3"/>
        </dgm:presLayoutVars>
      </dgm:prSet>
      <dgm:spPr/>
    </dgm:pt>
    <dgm:pt modelId="{F0CC89D8-4474-4DA0-BFB0-605AAF9CEFA5}" type="pres">
      <dgm:prSet presAssocID="{CEEED8E2-4BC7-4F23-805B-FA17FC3B4248}" presName="rootConnector1" presStyleLbl="node1" presStyleIdx="0" presStyleCnt="0"/>
      <dgm:spPr/>
    </dgm:pt>
    <dgm:pt modelId="{6F790F56-5573-425C-ACAE-274AA71329CD}" type="pres">
      <dgm:prSet presAssocID="{CEEED8E2-4BC7-4F23-805B-FA17FC3B4248}" presName="hierChild2" presStyleCnt="0"/>
      <dgm:spPr/>
    </dgm:pt>
    <dgm:pt modelId="{00663195-4FA7-4ECC-8E16-C342941DB6C4}" type="pres">
      <dgm:prSet presAssocID="{1441A8D6-218A-40F6-8422-764E368A6058}" presName="Name64" presStyleLbl="parChTrans1D2" presStyleIdx="0" presStyleCnt="2"/>
      <dgm:spPr/>
    </dgm:pt>
    <dgm:pt modelId="{26328530-8DFB-4C54-AE03-D7316B545E60}" type="pres">
      <dgm:prSet presAssocID="{1C70FC24-B172-4AE2-B953-25E44E327058}" presName="hierRoot2" presStyleCnt="0">
        <dgm:presLayoutVars>
          <dgm:hierBranch val="init"/>
        </dgm:presLayoutVars>
      </dgm:prSet>
      <dgm:spPr/>
    </dgm:pt>
    <dgm:pt modelId="{6C9EE956-7460-4EAF-8E5D-7D8A9B619BBE}" type="pres">
      <dgm:prSet presAssocID="{1C70FC24-B172-4AE2-B953-25E44E327058}" presName="rootComposite" presStyleCnt="0"/>
      <dgm:spPr/>
    </dgm:pt>
    <dgm:pt modelId="{5E2AE0C2-609C-485A-9A41-FB1B390898C5}" type="pres">
      <dgm:prSet presAssocID="{1C70FC24-B172-4AE2-B953-25E44E327058}" presName="rootText" presStyleLbl="node2" presStyleIdx="0" presStyleCnt="2">
        <dgm:presLayoutVars>
          <dgm:chPref val="3"/>
        </dgm:presLayoutVars>
      </dgm:prSet>
      <dgm:spPr/>
    </dgm:pt>
    <dgm:pt modelId="{0D433F77-D1BF-43D6-BF8E-D4077AFDE2DD}" type="pres">
      <dgm:prSet presAssocID="{1C70FC24-B172-4AE2-B953-25E44E327058}" presName="rootConnector" presStyleLbl="node2" presStyleIdx="0" presStyleCnt="2"/>
      <dgm:spPr/>
    </dgm:pt>
    <dgm:pt modelId="{8B0639A7-1982-4F1A-AB19-E8D180D0AAAD}" type="pres">
      <dgm:prSet presAssocID="{1C70FC24-B172-4AE2-B953-25E44E327058}" presName="hierChild4" presStyleCnt="0"/>
      <dgm:spPr/>
    </dgm:pt>
    <dgm:pt modelId="{A08E1537-55C6-4196-B7B2-2E787CEB4811}" type="pres">
      <dgm:prSet presAssocID="{1C70FC24-B172-4AE2-B953-25E44E327058}" presName="hierChild5" presStyleCnt="0"/>
      <dgm:spPr/>
    </dgm:pt>
    <dgm:pt modelId="{1DFA3BD9-655F-47E4-85FB-B30852677953}" type="pres">
      <dgm:prSet presAssocID="{F3292793-9B43-4617-82E9-E989F4678DE3}" presName="Name64" presStyleLbl="parChTrans1D2" presStyleIdx="1" presStyleCnt="2"/>
      <dgm:spPr/>
    </dgm:pt>
    <dgm:pt modelId="{4E91E6BB-E245-4C05-89F0-B4791AA1A309}" type="pres">
      <dgm:prSet presAssocID="{31856A41-07C1-4B6E-844C-2C5A0D79EB40}" presName="hierRoot2" presStyleCnt="0">
        <dgm:presLayoutVars>
          <dgm:hierBranch val="init"/>
        </dgm:presLayoutVars>
      </dgm:prSet>
      <dgm:spPr/>
    </dgm:pt>
    <dgm:pt modelId="{CAC332E4-D629-407C-B444-55EDB53486CF}" type="pres">
      <dgm:prSet presAssocID="{31856A41-07C1-4B6E-844C-2C5A0D79EB40}" presName="rootComposite" presStyleCnt="0"/>
      <dgm:spPr/>
    </dgm:pt>
    <dgm:pt modelId="{79D2B0C7-AB20-4473-A04E-768AD35B683B}" type="pres">
      <dgm:prSet presAssocID="{31856A41-07C1-4B6E-844C-2C5A0D79EB40}" presName="rootText" presStyleLbl="node2" presStyleIdx="1" presStyleCnt="2">
        <dgm:presLayoutVars>
          <dgm:chPref val="3"/>
        </dgm:presLayoutVars>
      </dgm:prSet>
      <dgm:spPr/>
    </dgm:pt>
    <dgm:pt modelId="{B27C115C-22A6-49DA-AC03-1AF183B98F8F}" type="pres">
      <dgm:prSet presAssocID="{31856A41-07C1-4B6E-844C-2C5A0D79EB40}" presName="rootConnector" presStyleLbl="node2" presStyleIdx="1" presStyleCnt="2"/>
      <dgm:spPr/>
    </dgm:pt>
    <dgm:pt modelId="{03ABA483-590B-4A51-979D-B4BE6FF52FDE}" type="pres">
      <dgm:prSet presAssocID="{31856A41-07C1-4B6E-844C-2C5A0D79EB40}" presName="hierChild4" presStyleCnt="0"/>
      <dgm:spPr/>
    </dgm:pt>
    <dgm:pt modelId="{7D141B7F-E4AF-4913-8F76-817464186553}" type="pres">
      <dgm:prSet presAssocID="{31856A41-07C1-4B6E-844C-2C5A0D79EB40}" presName="hierChild5" presStyleCnt="0"/>
      <dgm:spPr/>
    </dgm:pt>
    <dgm:pt modelId="{BE3B4B65-6F84-4930-BCC4-1E2BF71F0F1A}" type="pres">
      <dgm:prSet presAssocID="{CEEED8E2-4BC7-4F23-805B-FA17FC3B4248}" presName="hierChild3" presStyleCnt="0"/>
      <dgm:spPr/>
    </dgm:pt>
  </dgm:ptLst>
  <dgm:cxnLst>
    <dgm:cxn modelId="{F97F9A11-6A88-48EF-B705-5CCC7C204256}" type="presOf" srcId="{1C70FC24-B172-4AE2-B953-25E44E327058}" destId="{0D433F77-D1BF-43D6-BF8E-D4077AFDE2DD}" srcOrd="1" destOrd="0" presId="urn:microsoft.com/office/officeart/2009/3/layout/HorizontalOrganizationChart"/>
    <dgm:cxn modelId="{07C13731-19F2-4E21-8970-CF627715C1D6}" srcId="{CEEED8E2-4BC7-4F23-805B-FA17FC3B4248}" destId="{1C70FC24-B172-4AE2-B953-25E44E327058}" srcOrd="0" destOrd="0" parTransId="{1441A8D6-218A-40F6-8422-764E368A6058}" sibTransId="{AD645C93-C00F-49F1-ABA8-013E01AF352C}"/>
    <dgm:cxn modelId="{EC33CA34-215A-4B8B-BA60-A265B254653D}" type="presOf" srcId="{9D9B5C7F-9268-45C2-A9DB-C64F2C1DE359}" destId="{946A960B-AD2E-4A6A-802D-7BAA89013B97}" srcOrd="0" destOrd="0" presId="urn:microsoft.com/office/officeart/2009/3/layout/HorizontalOrganizationChart"/>
    <dgm:cxn modelId="{E14D793C-2F47-4878-920B-CCD3054A902B}" type="presOf" srcId="{CEEED8E2-4BC7-4F23-805B-FA17FC3B4248}" destId="{F0CC89D8-4474-4DA0-BFB0-605AAF9CEFA5}" srcOrd="1" destOrd="0" presId="urn:microsoft.com/office/officeart/2009/3/layout/HorizontalOrganizationChart"/>
    <dgm:cxn modelId="{923D3D5D-6C7E-44D8-AA4C-84EDD47B4B49}" srcId="{CEEED8E2-4BC7-4F23-805B-FA17FC3B4248}" destId="{31856A41-07C1-4B6E-844C-2C5A0D79EB40}" srcOrd="1" destOrd="0" parTransId="{F3292793-9B43-4617-82E9-E989F4678DE3}" sibTransId="{A5DA0483-A81F-46BA-B21D-707489E9FA1A}"/>
    <dgm:cxn modelId="{E3FB0571-0B43-47B9-A0DD-CA6A5CEDB7D0}" type="presOf" srcId="{CEEED8E2-4BC7-4F23-805B-FA17FC3B4248}" destId="{9858516A-FC42-4F76-A8C3-41ED2458E8B2}" srcOrd="0" destOrd="0" presId="urn:microsoft.com/office/officeart/2009/3/layout/HorizontalOrganizationChart"/>
    <dgm:cxn modelId="{EE0B3053-9ABB-481D-B13F-4F507CD5CC04}" type="presOf" srcId="{31856A41-07C1-4B6E-844C-2C5A0D79EB40}" destId="{B27C115C-22A6-49DA-AC03-1AF183B98F8F}" srcOrd="1" destOrd="0" presId="urn:microsoft.com/office/officeart/2009/3/layout/HorizontalOrganizationChart"/>
    <dgm:cxn modelId="{19A6F954-FF58-48A6-A8BB-829A2221206E}" type="presOf" srcId="{1441A8D6-218A-40F6-8422-764E368A6058}" destId="{00663195-4FA7-4ECC-8E16-C342941DB6C4}" srcOrd="0" destOrd="0" presId="urn:microsoft.com/office/officeart/2009/3/layout/HorizontalOrganizationChart"/>
    <dgm:cxn modelId="{17AE7375-009C-4F21-9C90-48B37440AD30}" type="presOf" srcId="{31856A41-07C1-4B6E-844C-2C5A0D79EB40}" destId="{79D2B0C7-AB20-4473-A04E-768AD35B683B}" srcOrd="0" destOrd="0" presId="urn:microsoft.com/office/officeart/2009/3/layout/HorizontalOrganizationChart"/>
    <dgm:cxn modelId="{5E959DA2-2861-4299-8BC8-907EA55B42D0}" type="presOf" srcId="{1C70FC24-B172-4AE2-B953-25E44E327058}" destId="{5E2AE0C2-609C-485A-9A41-FB1B390898C5}" srcOrd="0" destOrd="0" presId="urn:microsoft.com/office/officeart/2009/3/layout/HorizontalOrganizationChart"/>
    <dgm:cxn modelId="{F320F6D3-714D-41C8-8A4D-0A187894042D}" type="presOf" srcId="{F3292793-9B43-4617-82E9-E989F4678DE3}" destId="{1DFA3BD9-655F-47E4-85FB-B30852677953}" srcOrd="0" destOrd="0" presId="urn:microsoft.com/office/officeart/2009/3/layout/HorizontalOrganizationChart"/>
    <dgm:cxn modelId="{EAEC41F2-B09A-4370-898B-DB448A17734D}" srcId="{9D9B5C7F-9268-45C2-A9DB-C64F2C1DE359}" destId="{CEEED8E2-4BC7-4F23-805B-FA17FC3B4248}" srcOrd="0" destOrd="0" parTransId="{9E4C98AD-EE35-4765-A9EC-2CE162FE0069}" sibTransId="{15E50119-1617-4D30-BD5F-460416379FC6}"/>
    <dgm:cxn modelId="{72F54185-24DE-445F-AF00-7266889125D5}" type="presParOf" srcId="{946A960B-AD2E-4A6A-802D-7BAA89013B97}" destId="{02536AFB-2878-4473-8FA0-E495FDE16357}" srcOrd="0" destOrd="0" presId="urn:microsoft.com/office/officeart/2009/3/layout/HorizontalOrganizationChart"/>
    <dgm:cxn modelId="{9425C46B-0EB2-4EB0-8A69-67AC46B64217}" type="presParOf" srcId="{02536AFB-2878-4473-8FA0-E495FDE16357}" destId="{DFA4DA4B-1FD4-4763-A3FD-DD6E0E873206}" srcOrd="0" destOrd="0" presId="urn:microsoft.com/office/officeart/2009/3/layout/HorizontalOrganizationChart"/>
    <dgm:cxn modelId="{797745FA-6FA0-400E-A49E-A02D49DBF4F5}" type="presParOf" srcId="{DFA4DA4B-1FD4-4763-A3FD-DD6E0E873206}" destId="{9858516A-FC42-4F76-A8C3-41ED2458E8B2}" srcOrd="0" destOrd="0" presId="urn:microsoft.com/office/officeart/2009/3/layout/HorizontalOrganizationChart"/>
    <dgm:cxn modelId="{D19B8918-48F6-4156-A34D-C261863E6D7E}" type="presParOf" srcId="{DFA4DA4B-1FD4-4763-A3FD-DD6E0E873206}" destId="{F0CC89D8-4474-4DA0-BFB0-605AAF9CEFA5}" srcOrd="1" destOrd="0" presId="urn:microsoft.com/office/officeart/2009/3/layout/HorizontalOrganizationChart"/>
    <dgm:cxn modelId="{1E70DAE5-7552-4529-9B2F-5E87FCA2E49E}" type="presParOf" srcId="{02536AFB-2878-4473-8FA0-E495FDE16357}" destId="{6F790F56-5573-425C-ACAE-274AA71329CD}" srcOrd="1" destOrd="0" presId="urn:microsoft.com/office/officeart/2009/3/layout/HorizontalOrganizationChart"/>
    <dgm:cxn modelId="{FA9D9406-D426-4D84-9E3C-61CE62498EFF}" type="presParOf" srcId="{6F790F56-5573-425C-ACAE-274AA71329CD}" destId="{00663195-4FA7-4ECC-8E16-C342941DB6C4}" srcOrd="0" destOrd="0" presId="urn:microsoft.com/office/officeart/2009/3/layout/HorizontalOrganizationChart"/>
    <dgm:cxn modelId="{D8B0A160-6CAB-48F7-B1D0-735535252EF0}" type="presParOf" srcId="{6F790F56-5573-425C-ACAE-274AA71329CD}" destId="{26328530-8DFB-4C54-AE03-D7316B545E60}" srcOrd="1" destOrd="0" presId="urn:microsoft.com/office/officeart/2009/3/layout/HorizontalOrganizationChart"/>
    <dgm:cxn modelId="{994B806B-7086-416F-A590-CC6684335FF0}" type="presParOf" srcId="{26328530-8DFB-4C54-AE03-D7316B545E60}" destId="{6C9EE956-7460-4EAF-8E5D-7D8A9B619BBE}" srcOrd="0" destOrd="0" presId="urn:microsoft.com/office/officeart/2009/3/layout/HorizontalOrganizationChart"/>
    <dgm:cxn modelId="{A6A04177-69C6-4864-9576-F5C6A5D84473}" type="presParOf" srcId="{6C9EE956-7460-4EAF-8E5D-7D8A9B619BBE}" destId="{5E2AE0C2-609C-485A-9A41-FB1B390898C5}" srcOrd="0" destOrd="0" presId="urn:microsoft.com/office/officeart/2009/3/layout/HorizontalOrganizationChart"/>
    <dgm:cxn modelId="{70BD5EEC-A5F2-4943-8F8A-B166F8A99455}" type="presParOf" srcId="{6C9EE956-7460-4EAF-8E5D-7D8A9B619BBE}" destId="{0D433F77-D1BF-43D6-BF8E-D4077AFDE2DD}" srcOrd="1" destOrd="0" presId="urn:microsoft.com/office/officeart/2009/3/layout/HorizontalOrganizationChart"/>
    <dgm:cxn modelId="{691526A4-1948-45E7-9A3E-5C737638F879}" type="presParOf" srcId="{26328530-8DFB-4C54-AE03-D7316B545E60}" destId="{8B0639A7-1982-4F1A-AB19-E8D180D0AAAD}" srcOrd="1" destOrd="0" presId="urn:microsoft.com/office/officeart/2009/3/layout/HorizontalOrganizationChart"/>
    <dgm:cxn modelId="{731AB565-7DA1-4459-9446-3581240AB596}" type="presParOf" srcId="{26328530-8DFB-4C54-AE03-D7316B545E60}" destId="{A08E1537-55C6-4196-B7B2-2E787CEB4811}" srcOrd="2" destOrd="0" presId="urn:microsoft.com/office/officeart/2009/3/layout/HorizontalOrganizationChart"/>
    <dgm:cxn modelId="{8F2AEFB8-E735-4BEA-88F5-6F51305E5DAA}" type="presParOf" srcId="{6F790F56-5573-425C-ACAE-274AA71329CD}" destId="{1DFA3BD9-655F-47E4-85FB-B30852677953}" srcOrd="2" destOrd="0" presId="urn:microsoft.com/office/officeart/2009/3/layout/HorizontalOrganizationChart"/>
    <dgm:cxn modelId="{B6C56B24-45D1-4E8B-80DA-4D8D74BEA8A7}" type="presParOf" srcId="{6F790F56-5573-425C-ACAE-274AA71329CD}" destId="{4E91E6BB-E245-4C05-89F0-B4791AA1A309}" srcOrd="3" destOrd="0" presId="urn:microsoft.com/office/officeart/2009/3/layout/HorizontalOrganizationChart"/>
    <dgm:cxn modelId="{1EE30264-7850-437F-9CAC-0CC4D85D418B}" type="presParOf" srcId="{4E91E6BB-E245-4C05-89F0-B4791AA1A309}" destId="{CAC332E4-D629-407C-B444-55EDB53486CF}" srcOrd="0" destOrd="0" presId="urn:microsoft.com/office/officeart/2009/3/layout/HorizontalOrganizationChart"/>
    <dgm:cxn modelId="{9B008C77-ED98-4498-88B7-57BE6DD94BEE}" type="presParOf" srcId="{CAC332E4-D629-407C-B444-55EDB53486CF}" destId="{79D2B0C7-AB20-4473-A04E-768AD35B683B}" srcOrd="0" destOrd="0" presId="urn:microsoft.com/office/officeart/2009/3/layout/HorizontalOrganizationChart"/>
    <dgm:cxn modelId="{953E45C4-71CE-4503-A40D-C65330E68570}" type="presParOf" srcId="{CAC332E4-D629-407C-B444-55EDB53486CF}" destId="{B27C115C-22A6-49DA-AC03-1AF183B98F8F}" srcOrd="1" destOrd="0" presId="urn:microsoft.com/office/officeart/2009/3/layout/HorizontalOrganizationChart"/>
    <dgm:cxn modelId="{F86518E4-F5A6-427B-804E-FF0289362B76}" type="presParOf" srcId="{4E91E6BB-E245-4C05-89F0-B4791AA1A309}" destId="{03ABA483-590B-4A51-979D-B4BE6FF52FDE}" srcOrd="1" destOrd="0" presId="urn:microsoft.com/office/officeart/2009/3/layout/HorizontalOrganizationChart"/>
    <dgm:cxn modelId="{E16FB037-9C7F-423B-A4A5-DC1B3002FD72}" type="presParOf" srcId="{4E91E6BB-E245-4C05-89F0-B4791AA1A309}" destId="{7D141B7F-E4AF-4913-8F76-817464186553}" srcOrd="2" destOrd="0" presId="urn:microsoft.com/office/officeart/2009/3/layout/HorizontalOrganizationChart"/>
    <dgm:cxn modelId="{3FC47677-EA97-477E-9942-9AF7974CF0D1}" type="presParOf" srcId="{02536AFB-2878-4473-8FA0-E495FDE16357}" destId="{BE3B4B65-6F84-4930-BCC4-1E2BF71F0F1A}"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9B5C7F-9268-45C2-A9DB-C64F2C1DE359}" type="doc">
      <dgm:prSet loTypeId="urn:microsoft.com/office/officeart/2008/layout/HorizontalMultiLevelHierarchy" loCatId="hierarchy" qsTypeId="urn:microsoft.com/office/officeart/2005/8/quickstyle/simple1" qsCatId="simple" csTypeId="urn:microsoft.com/office/officeart/2005/8/colors/accent4_2" csCatId="accent4" phldr="1"/>
      <dgm:spPr/>
      <dgm:t>
        <a:bodyPr/>
        <a:lstStyle/>
        <a:p>
          <a:endParaRPr lang="en-US"/>
        </a:p>
      </dgm:t>
    </dgm:pt>
    <dgm:pt modelId="{1A6D7568-621C-4374-A5AA-C6A8EFB4DA7E}">
      <dgm:prSet phldrT="[Text]" phldr="0" custT="1"/>
      <dgm:spPr/>
      <dgm:t>
        <a:bodyPr/>
        <a:lstStyle/>
        <a:p>
          <a:r>
            <a:rPr lang="en-US" sz="1800">
              <a:latin typeface="Arial" panose="020B0604020202020204" pitchFamily="34" charset="0"/>
              <a:cs typeface="Arial" panose="020B0604020202020204" pitchFamily="34" charset="0"/>
            </a:rPr>
            <a:t>PRS reviews all information</a:t>
          </a:r>
        </a:p>
      </dgm:t>
    </dgm:pt>
    <dgm:pt modelId="{63E58DB0-E6FF-4BEC-9E36-A0C7C8934F27}" type="parTrans" cxnId="{61E2870A-A74F-4F4A-A4A8-98E68B73E512}">
      <dgm:prSet/>
      <dgm:spPr/>
      <dgm:t>
        <a:bodyPr/>
        <a:lstStyle/>
        <a:p>
          <a:endParaRPr lang="en-US" sz="1800">
            <a:latin typeface="Arial" panose="020B0604020202020204" pitchFamily="34" charset="0"/>
            <a:cs typeface="Arial" panose="020B0604020202020204" pitchFamily="34" charset="0"/>
          </a:endParaRPr>
        </a:p>
      </dgm:t>
    </dgm:pt>
    <dgm:pt modelId="{B1806F81-3B1D-4E9C-AE64-28A282A961F4}" type="sibTrans" cxnId="{61E2870A-A74F-4F4A-A4A8-98E68B73E512}">
      <dgm:prSet/>
      <dgm:spPr/>
      <dgm:t>
        <a:bodyPr/>
        <a:lstStyle/>
        <a:p>
          <a:endParaRPr lang="en-US" sz="1800">
            <a:latin typeface="Arial" panose="020B0604020202020204" pitchFamily="34" charset="0"/>
            <a:cs typeface="Arial" panose="020B0604020202020204" pitchFamily="34" charset="0"/>
          </a:endParaRPr>
        </a:p>
      </dgm:t>
    </dgm:pt>
    <dgm:pt modelId="{CEEED8E2-4BC7-4F23-805B-FA17FC3B4248}">
      <dgm:prSet phldrT="[Text]" phldr="0" custT="1"/>
      <dgm:spPr/>
      <dgm:t>
        <a:bodyPr/>
        <a:lstStyle/>
        <a:p>
          <a:pPr algn="l">
            <a:lnSpc>
              <a:spcPct val="90000"/>
            </a:lnSpc>
          </a:pPr>
          <a:r>
            <a:rPr lang="en-US" sz="1800">
              <a:latin typeface="Arial" panose="020B0604020202020204" pitchFamily="34" charset="0"/>
              <a:cs typeface="Arial" panose="020B0604020202020204" pitchFamily="34" charset="0"/>
            </a:rPr>
            <a:t>Drafts a determination that includes: </a:t>
          </a:r>
        </a:p>
        <a:p>
          <a:pPr algn="l">
            <a:lnSpc>
              <a:spcPct val="100000"/>
            </a:lnSpc>
          </a:pPr>
          <a:r>
            <a:rPr lang="en-US" sz="1800">
              <a:latin typeface="Arial" panose="020B0604020202020204" pitchFamily="34" charset="0"/>
              <a:cs typeface="Arial" panose="020B0604020202020204" pitchFamily="34" charset="0"/>
            </a:rPr>
            <a:t>1. findings of fact</a:t>
          </a:r>
        </a:p>
        <a:p>
          <a:pPr algn="l">
            <a:lnSpc>
              <a:spcPct val="100000"/>
            </a:lnSpc>
          </a:pPr>
          <a:r>
            <a:rPr lang="en-US" sz="1800">
              <a:latin typeface="Arial" panose="020B0604020202020204" pitchFamily="34" charset="0"/>
              <a:cs typeface="Arial" panose="020B0604020202020204" pitchFamily="34" charset="0"/>
            </a:rPr>
            <a:t>2. conclusions, and</a:t>
          </a:r>
        </a:p>
        <a:p>
          <a:pPr algn="l">
            <a:lnSpc>
              <a:spcPct val="100000"/>
            </a:lnSpc>
          </a:pPr>
          <a:r>
            <a:rPr lang="en-US" sz="1800">
              <a:latin typeface="Arial" panose="020B0604020202020204" pitchFamily="34" charset="0"/>
              <a:cs typeface="Arial" panose="020B0604020202020204" pitchFamily="34" charset="0"/>
            </a:rPr>
            <a:t>3. reasons for the final decision. </a:t>
          </a:r>
        </a:p>
      </dgm:t>
    </dgm:pt>
    <dgm:pt modelId="{9E4C98AD-EE35-4765-A9EC-2CE162FE0069}" type="parTrans" cxnId="{EAEC41F2-B09A-4370-898B-DB448A17734D}">
      <dgm:prSet custT="1"/>
      <dgm:spPr/>
      <dgm:t>
        <a:bodyPr/>
        <a:lstStyle/>
        <a:p>
          <a:endParaRPr lang="en-US" sz="1800">
            <a:latin typeface="Arial" panose="020B0604020202020204" pitchFamily="34" charset="0"/>
            <a:cs typeface="Arial" panose="020B0604020202020204" pitchFamily="34" charset="0"/>
          </a:endParaRPr>
        </a:p>
      </dgm:t>
    </dgm:pt>
    <dgm:pt modelId="{15E50119-1617-4D30-BD5F-460416379FC6}" type="sibTrans" cxnId="{EAEC41F2-B09A-4370-898B-DB448A17734D}">
      <dgm:prSet/>
      <dgm:spPr/>
      <dgm:t>
        <a:bodyPr/>
        <a:lstStyle/>
        <a:p>
          <a:endParaRPr lang="en-US" sz="1800">
            <a:latin typeface="Arial" panose="020B0604020202020204" pitchFamily="34" charset="0"/>
            <a:cs typeface="Arial" panose="020B0604020202020204" pitchFamily="34" charset="0"/>
          </a:endParaRPr>
        </a:p>
      </dgm:t>
    </dgm:pt>
    <dgm:pt modelId="{E11321C5-A812-4523-A507-940CE4370D91}">
      <dgm:prSet phldrT="[Text]" custT="1"/>
      <dgm:spPr/>
      <dgm:t>
        <a:bodyPr/>
        <a:lstStyle/>
        <a:p>
          <a:r>
            <a:rPr lang="en-US" sz="1800">
              <a:latin typeface="Arial" panose="020B0604020202020204" pitchFamily="34" charset="0"/>
              <a:cs typeface="Arial" panose="020B0604020202020204" pitchFamily="34" charset="0"/>
            </a:rPr>
            <a:t>Determination is reviewed internally for accuracy, consistency, and clarity. </a:t>
          </a:r>
        </a:p>
      </dgm:t>
    </dgm:pt>
    <dgm:pt modelId="{3AD142FF-E3A6-47E5-B725-07BC347EBA81}" type="parTrans" cxnId="{1C7DC480-C227-40C1-B9DE-A24066D274A6}">
      <dgm:prSet custT="1"/>
      <dgm:spPr/>
      <dgm:t>
        <a:bodyPr/>
        <a:lstStyle/>
        <a:p>
          <a:endParaRPr lang="en-US" sz="1800">
            <a:latin typeface="Arial" panose="020B0604020202020204" pitchFamily="34" charset="0"/>
            <a:cs typeface="Arial" panose="020B0604020202020204" pitchFamily="34" charset="0"/>
          </a:endParaRPr>
        </a:p>
      </dgm:t>
    </dgm:pt>
    <dgm:pt modelId="{A731DFB0-BFF7-4208-A5E9-3F24A898F945}" type="sibTrans" cxnId="{1C7DC480-C227-40C1-B9DE-A24066D274A6}">
      <dgm:prSet/>
      <dgm:spPr/>
      <dgm:t>
        <a:bodyPr/>
        <a:lstStyle/>
        <a:p>
          <a:endParaRPr lang="en-US" sz="1800">
            <a:latin typeface="Arial" panose="020B0604020202020204" pitchFamily="34" charset="0"/>
            <a:cs typeface="Arial" panose="020B0604020202020204" pitchFamily="34" charset="0"/>
          </a:endParaRPr>
        </a:p>
      </dgm:t>
    </dgm:pt>
    <dgm:pt modelId="{89E242EC-A92E-4937-8D41-C2B414B78F98}">
      <dgm:prSet custT="1"/>
      <dgm:spPr/>
      <dgm:t>
        <a:bodyPr/>
        <a:lstStyle/>
        <a:p>
          <a:r>
            <a:rPr lang="en-US" sz="1800">
              <a:latin typeface="Arial" panose="020B0604020202020204" pitchFamily="34" charset="0"/>
              <a:cs typeface="Arial" panose="020B0604020202020204" pitchFamily="34" charset="0"/>
            </a:rPr>
            <a:t>The determination is issued to both parties</a:t>
          </a:r>
        </a:p>
      </dgm:t>
    </dgm:pt>
    <dgm:pt modelId="{D28C39DC-43A2-4765-8A00-B9F2994F8307}" type="parTrans" cxnId="{181FDBFE-8F67-4496-A2EF-ACAAD8766AAC}">
      <dgm:prSet custT="1"/>
      <dgm:spPr/>
      <dgm:t>
        <a:bodyPr/>
        <a:lstStyle/>
        <a:p>
          <a:endParaRPr lang="en-US" sz="1800">
            <a:latin typeface="Arial" panose="020B0604020202020204" pitchFamily="34" charset="0"/>
            <a:cs typeface="Arial" panose="020B0604020202020204" pitchFamily="34" charset="0"/>
          </a:endParaRPr>
        </a:p>
      </dgm:t>
    </dgm:pt>
    <dgm:pt modelId="{60A76DB1-717B-4B03-9CD3-5BB085B2BE78}" type="sibTrans" cxnId="{181FDBFE-8F67-4496-A2EF-ACAAD8766AAC}">
      <dgm:prSet/>
      <dgm:spPr/>
      <dgm:t>
        <a:bodyPr/>
        <a:lstStyle/>
        <a:p>
          <a:endParaRPr lang="en-US" sz="1800">
            <a:latin typeface="Arial" panose="020B0604020202020204" pitchFamily="34" charset="0"/>
            <a:cs typeface="Arial" panose="020B0604020202020204" pitchFamily="34" charset="0"/>
          </a:endParaRPr>
        </a:p>
      </dgm:t>
    </dgm:pt>
    <dgm:pt modelId="{69FAD268-5F35-4FBE-AE0D-23A9AFB3FB68}" type="pres">
      <dgm:prSet presAssocID="{9D9B5C7F-9268-45C2-A9DB-C64F2C1DE359}" presName="Name0" presStyleCnt="0">
        <dgm:presLayoutVars>
          <dgm:chPref val="1"/>
          <dgm:dir/>
          <dgm:animOne val="branch"/>
          <dgm:animLvl val="lvl"/>
          <dgm:resizeHandles val="exact"/>
        </dgm:presLayoutVars>
      </dgm:prSet>
      <dgm:spPr/>
    </dgm:pt>
    <dgm:pt modelId="{E013E71F-A282-4DE3-A034-553DC68A44F0}" type="pres">
      <dgm:prSet presAssocID="{1A6D7568-621C-4374-A5AA-C6A8EFB4DA7E}" presName="root1" presStyleCnt="0"/>
      <dgm:spPr/>
    </dgm:pt>
    <dgm:pt modelId="{4E8D3C80-EA30-49A7-8DB1-2CA67D82EA6A}" type="pres">
      <dgm:prSet presAssocID="{1A6D7568-621C-4374-A5AA-C6A8EFB4DA7E}" presName="LevelOneTextNode" presStyleLbl="node0" presStyleIdx="0" presStyleCnt="1" custScaleX="75132" custScaleY="75132">
        <dgm:presLayoutVars>
          <dgm:chPref val="3"/>
        </dgm:presLayoutVars>
      </dgm:prSet>
      <dgm:spPr/>
    </dgm:pt>
    <dgm:pt modelId="{9E09C364-C23C-4E75-B94F-CB92033E12D3}" type="pres">
      <dgm:prSet presAssocID="{1A6D7568-621C-4374-A5AA-C6A8EFB4DA7E}" presName="level2hierChild" presStyleCnt="0"/>
      <dgm:spPr/>
    </dgm:pt>
    <dgm:pt modelId="{EA631380-A0C3-4786-B925-3DF7036F6716}" type="pres">
      <dgm:prSet presAssocID="{9E4C98AD-EE35-4765-A9EC-2CE162FE0069}" presName="conn2-1" presStyleLbl="parChTrans1D2" presStyleIdx="0" presStyleCnt="1"/>
      <dgm:spPr/>
    </dgm:pt>
    <dgm:pt modelId="{4CA86700-6924-450B-B063-4D63BCB408BB}" type="pres">
      <dgm:prSet presAssocID="{9E4C98AD-EE35-4765-A9EC-2CE162FE0069}" presName="connTx" presStyleLbl="parChTrans1D2" presStyleIdx="0" presStyleCnt="1"/>
      <dgm:spPr/>
    </dgm:pt>
    <dgm:pt modelId="{F32DA1CC-3C5A-468E-9093-30F8C693F5BF}" type="pres">
      <dgm:prSet presAssocID="{CEEED8E2-4BC7-4F23-805B-FA17FC3B4248}" presName="root2" presStyleCnt="0"/>
      <dgm:spPr/>
    </dgm:pt>
    <dgm:pt modelId="{567FFD17-A9ED-4033-89FC-7DEC3B218FC2}" type="pres">
      <dgm:prSet presAssocID="{CEEED8E2-4BC7-4F23-805B-FA17FC3B4248}" presName="LevelTwoTextNode" presStyleLbl="node2" presStyleIdx="0" presStyleCnt="1" custScaleX="194872" custScaleY="194872">
        <dgm:presLayoutVars>
          <dgm:chPref val="3"/>
        </dgm:presLayoutVars>
      </dgm:prSet>
      <dgm:spPr/>
    </dgm:pt>
    <dgm:pt modelId="{40AA52A2-D6A8-4C92-AA7B-D68BB1ECE98A}" type="pres">
      <dgm:prSet presAssocID="{CEEED8E2-4BC7-4F23-805B-FA17FC3B4248}" presName="level3hierChild" presStyleCnt="0"/>
      <dgm:spPr/>
    </dgm:pt>
    <dgm:pt modelId="{EF80C001-A861-4A3C-8921-2C8B8CCE43D9}" type="pres">
      <dgm:prSet presAssocID="{3AD142FF-E3A6-47E5-B725-07BC347EBA81}" presName="conn2-1" presStyleLbl="parChTrans1D3" presStyleIdx="0" presStyleCnt="1"/>
      <dgm:spPr/>
    </dgm:pt>
    <dgm:pt modelId="{17F3F50B-89DE-4C7A-B9D2-B35DBDE40D92}" type="pres">
      <dgm:prSet presAssocID="{3AD142FF-E3A6-47E5-B725-07BC347EBA81}" presName="connTx" presStyleLbl="parChTrans1D3" presStyleIdx="0" presStyleCnt="1"/>
      <dgm:spPr/>
    </dgm:pt>
    <dgm:pt modelId="{04CCDDBF-6536-4EF5-ABC0-6F0EE80D0926}" type="pres">
      <dgm:prSet presAssocID="{E11321C5-A812-4523-A507-940CE4370D91}" presName="root2" presStyleCnt="0"/>
      <dgm:spPr/>
    </dgm:pt>
    <dgm:pt modelId="{8073D97C-5A54-4CA9-BAAD-A567D70DEDD7}" type="pres">
      <dgm:prSet presAssocID="{E11321C5-A812-4523-A507-940CE4370D91}" presName="LevelTwoTextNode" presStyleLbl="node3" presStyleIdx="0" presStyleCnt="1" custScaleX="121000" custScaleY="121000">
        <dgm:presLayoutVars>
          <dgm:chPref val="3"/>
        </dgm:presLayoutVars>
      </dgm:prSet>
      <dgm:spPr/>
    </dgm:pt>
    <dgm:pt modelId="{5F812700-0295-46DD-A153-B93089B8B86E}" type="pres">
      <dgm:prSet presAssocID="{E11321C5-A812-4523-A507-940CE4370D91}" presName="level3hierChild" presStyleCnt="0"/>
      <dgm:spPr/>
    </dgm:pt>
    <dgm:pt modelId="{DBF9CB5C-EA7B-437A-A8F9-BD5E94EB6BE0}" type="pres">
      <dgm:prSet presAssocID="{D28C39DC-43A2-4765-8A00-B9F2994F8307}" presName="conn2-1" presStyleLbl="parChTrans1D4" presStyleIdx="0" presStyleCnt="1"/>
      <dgm:spPr/>
    </dgm:pt>
    <dgm:pt modelId="{3C62BCC2-5D34-4D9C-A879-FC600600629C}" type="pres">
      <dgm:prSet presAssocID="{D28C39DC-43A2-4765-8A00-B9F2994F8307}" presName="connTx" presStyleLbl="parChTrans1D4" presStyleIdx="0" presStyleCnt="1"/>
      <dgm:spPr/>
    </dgm:pt>
    <dgm:pt modelId="{AA0967B9-FE72-4441-BF4C-FEBBFA4CFCF5}" type="pres">
      <dgm:prSet presAssocID="{89E242EC-A92E-4937-8D41-C2B414B78F98}" presName="root2" presStyleCnt="0"/>
      <dgm:spPr/>
    </dgm:pt>
    <dgm:pt modelId="{6768CBA4-6BDA-4CB0-AFCC-6AC3144D85C3}" type="pres">
      <dgm:prSet presAssocID="{89E242EC-A92E-4937-8D41-C2B414B78F98}" presName="LevelTwoTextNode" presStyleLbl="node4" presStyleIdx="0" presStyleCnt="1">
        <dgm:presLayoutVars>
          <dgm:chPref val="3"/>
        </dgm:presLayoutVars>
      </dgm:prSet>
      <dgm:spPr/>
    </dgm:pt>
    <dgm:pt modelId="{982FFDC5-6C08-4401-A4AB-A854F9E08992}" type="pres">
      <dgm:prSet presAssocID="{89E242EC-A92E-4937-8D41-C2B414B78F98}" presName="level3hierChild" presStyleCnt="0"/>
      <dgm:spPr/>
    </dgm:pt>
  </dgm:ptLst>
  <dgm:cxnLst>
    <dgm:cxn modelId="{93969A07-AAF1-408B-AF25-3A17132ADB82}" type="presOf" srcId="{3AD142FF-E3A6-47E5-B725-07BC347EBA81}" destId="{17F3F50B-89DE-4C7A-B9D2-B35DBDE40D92}" srcOrd="1" destOrd="0" presId="urn:microsoft.com/office/officeart/2008/layout/HorizontalMultiLevelHierarchy"/>
    <dgm:cxn modelId="{61E2870A-A74F-4F4A-A4A8-98E68B73E512}" srcId="{9D9B5C7F-9268-45C2-A9DB-C64F2C1DE359}" destId="{1A6D7568-621C-4374-A5AA-C6A8EFB4DA7E}" srcOrd="0" destOrd="0" parTransId="{63E58DB0-E6FF-4BEC-9E36-A0C7C8934F27}" sibTransId="{B1806F81-3B1D-4E9C-AE64-28A282A961F4}"/>
    <dgm:cxn modelId="{42879819-BF0D-4AC1-B127-E2CD8EEEF4FF}" type="presOf" srcId="{9E4C98AD-EE35-4765-A9EC-2CE162FE0069}" destId="{4CA86700-6924-450B-B063-4D63BCB408BB}" srcOrd="1" destOrd="0" presId="urn:microsoft.com/office/officeart/2008/layout/HorizontalMultiLevelHierarchy"/>
    <dgm:cxn modelId="{F02E285B-091D-4B56-9BB9-2D8CA20E0F8F}" type="presOf" srcId="{E11321C5-A812-4523-A507-940CE4370D91}" destId="{8073D97C-5A54-4CA9-BAAD-A567D70DEDD7}" srcOrd="0" destOrd="0" presId="urn:microsoft.com/office/officeart/2008/layout/HorizontalMultiLevelHierarchy"/>
    <dgm:cxn modelId="{91CBDA5E-2E9B-4BF6-83A1-471383835EB8}" type="presOf" srcId="{9D9B5C7F-9268-45C2-A9DB-C64F2C1DE359}" destId="{69FAD268-5F35-4FBE-AE0D-23A9AFB3FB68}" srcOrd="0" destOrd="0" presId="urn:microsoft.com/office/officeart/2008/layout/HorizontalMultiLevelHierarchy"/>
    <dgm:cxn modelId="{C8FED442-1836-450F-A546-9034A1A3F63D}" type="presOf" srcId="{3AD142FF-E3A6-47E5-B725-07BC347EBA81}" destId="{EF80C001-A861-4A3C-8921-2C8B8CCE43D9}" srcOrd="0" destOrd="0" presId="urn:microsoft.com/office/officeart/2008/layout/HorizontalMultiLevelHierarchy"/>
    <dgm:cxn modelId="{1C7DC480-C227-40C1-B9DE-A24066D274A6}" srcId="{CEEED8E2-4BC7-4F23-805B-FA17FC3B4248}" destId="{E11321C5-A812-4523-A507-940CE4370D91}" srcOrd="0" destOrd="0" parTransId="{3AD142FF-E3A6-47E5-B725-07BC347EBA81}" sibTransId="{A731DFB0-BFF7-4208-A5E9-3F24A898F945}"/>
    <dgm:cxn modelId="{57B02F8C-691E-44CA-B036-8D197CDE67A7}" type="presOf" srcId="{89E242EC-A92E-4937-8D41-C2B414B78F98}" destId="{6768CBA4-6BDA-4CB0-AFCC-6AC3144D85C3}" srcOrd="0" destOrd="0" presId="urn:microsoft.com/office/officeart/2008/layout/HorizontalMultiLevelHierarchy"/>
    <dgm:cxn modelId="{E7133A97-FFD2-42DD-9C7B-AD93F3852BD0}" type="presOf" srcId="{D28C39DC-43A2-4765-8A00-B9F2994F8307}" destId="{DBF9CB5C-EA7B-437A-A8F9-BD5E94EB6BE0}" srcOrd="0" destOrd="0" presId="urn:microsoft.com/office/officeart/2008/layout/HorizontalMultiLevelHierarchy"/>
    <dgm:cxn modelId="{D388D2B3-974A-467E-A6AB-AAF5CD10480A}" type="presOf" srcId="{CEEED8E2-4BC7-4F23-805B-FA17FC3B4248}" destId="{567FFD17-A9ED-4033-89FC-7DEC3B218FC2}" srcOrd="0" destOrd="0" presId="urn:microsoft.com/office/officeart/2008/layout/HorizontalMultiLevelHierarchy"/>
    <dgm:cxn modelId="{E7D5BEBC-1F5E-40A6-A2E0-D7D243EFC510}" type="presOf" srcId="{9E4C98AD-EE35-4765-A9EC-2CE162FE0069}" destId="{EA631380-A0C3-4786-B925-3DF7036F6716}" srcOrd="0" destOrd="0" presId="urn:microsoft.com/office/officeart/2008/layout/HorizontalMultiLevelHierarchy"/>
    <dgm:cxn modelId="{40B8B8BE-AFC3-4012-8BDF-80B5089C46F9}" type="presOf" srcId="{D28C39DC-43A2-4765-8A00-B9F2994F8307}" destId="{3C62BCC2-5D34-4D9C-A879-FC600600629C}" srcOrd="1" destOrd="0" presId="urn:microsoft.com/office/officeart/2008/layout/HorizontalMultiLevelHierarchy"/>
    <dgm:cxn modelId="{A564E3D0-3AF0-47EB-8F02-37C93F5DFB4A}" type="presOf" srcId="{1A6D7568-621C-4374-A5AA-C6A8EFB4DA7E}" destId="{4E8D3C80-EA30-49A7-8DB1-2CA67D82EA6A}" srcOrd="0" destOrd="0" presId="urn:microsoft.com/office/officeart/2008/layout/HorizontalMultiLevelHierarchy"/>
    <dgm:cxn modelId="{EAEC41F2-B09A-4370-898B-DB448A17734D}" srcId="{1A6D7568-621C-4374-A5AA-C6A8EFB4DA7E}" destId="{CEEED8E2-4BC7-4F23-805B-FA17FC3B4248}" srcOrd="0" destOrd="0" parTransId="{9E4C98AD-EE35-4765-A9EC-2CE162FE0069}" sibTransId="{15E50119-1617-4D30-BD5F-460416379FC6}"/>
    <dgm:cxn modelId="{181FDBFE-8F67-4496-A2EF-ACAAD8766AAC}" srcId="{E11321C5-A812-4523-A507-940CE4370D91}" destId="{89E242EC-A92E-4937-8D41-C2B414B78F98}" srcOrd="0" destOrd="0" parTransId="{D28C39DC-43A2-4765-8A00-B9F2994F8307}" sibTransId="{60A76DB1-717B-4B03-9CD3-5BB085B2BE78}"/>
    <dgm:cxn modelId="{3C3193AD-45B3-4CD7-9F77-5E59D3515F69}" type="presParOf" srcId="{69FAD268-5F35-4FBE-AE0D-23A9AFB3FB68}" destId="{E013E71F-A282-4DE3-A034-553DC68A44F0}" srcOrd="0" destOrd="0" presId="urn:microsoft.com/office/officeart/2008/layout/HorizontalMultiLevelHierarchy"/>
    <dgm:cxn modelId="{B830EBDE-7CCB-453D-858A-2910C4C6B6C6}" type="presParOf" srcId="{E013E71F-A282-4DE3-A034-553DC68A44F0}" destId="{4E8D3C80-EA30-49A7-8DB1-2CA67D82EA6A}" srcOrd="0" destOrd="0" presId="urn:microsoft.com/office/officeart/2008/layout/HorizontalMultiLevelHierarchy"/>
    <dgm:cxn modelId="{8EB87238-3B0D-478B-95D9-2BE09FA4F5C1}" type="presParOf" srcId="{E013E71F-A282-4DE3-A034-553DC68A44F0}" destId="{9E09C364-C23C-4E75-B94F-CB92033E12D3}" srcOrd="1" destOrd="0" presId="urn:microsoft.com/office/officeart/2008/layout/HorizontalMultiLevelHierarchy"/>
    <dgm:cxn modelId="{1D3508A4-E1A9-439B-81D0-37A1D106390D}" type="presParOf" srcId="{9E09C364-C23C-4E75-B94F-CB92033E12D3}" destId="{EA631380-A0C3-4786-B925-3DF7036F6716}" srcOrd="0" destOrd="0" presId="urn:microsoft.com/office/officeart/2008/layout/HorizontalMultiLevelHierarchy"/>
    <dgm:cxn modelId="{28A5FAF6-B54A-41DC-82EE-D9105C26F297}" type="presParOf" srcId="{EA631380-A0C3-4786-B925-3DF7036F6716}" destId="{4CA86700-6924-450B-B063-4D63BCB408BB}" srcOrd="0" destOrd="0" presId="urn:microsoft.com/office/officeart/2008/layout/HorizontalMultiLevelHierarchy"/>
    <dgm:cxn modelId="{6218B781-B50B-4F98-BF7C-3BD04AC14EC6}" type="presParOf" srcId="{9E09C364-C23C-4E75-B94F-CB92033E12D3}" destId="{F32DA1CC-3C5A-468E-9093-30F8C693F5BF}" srcOrd="1" destOrd="0" presId="urn:microsoft.com/office/officeart/2008/layout/HorizontalMultiLevelHierarchy"/>
    <dgm:cxn modelId="{229E2851-74E7-4CD9-87AD-1FDFE74C945A}" type="presParOf" srcId="{F32DA1CC-3C5A-468E-9093-30F8C693F5BF}" destId="{567FFD17-A9ED-4033-89FC-7DEC3B218FC2}" srcOrd="0" destOrd="0" presId="urn:microsoft.com/office/officeart/2008/layout/HorizontalMultiLevelHierarchy"/>
    <dgm:cxn modelId="{4C2650EF-7073-4404-98D0-E11505B3447C}" type="presParOf" srcId="{F32DA1CC-3C5A-468E-9093-30F8C693F5BF}" destId="{40AA52A2-D6A8-4C92-AA7B-D68BB1ECE98A}" srcOrd="1" destOrd="0" presId="urn:microsoft.com/office/officeart/2008/layout/HorizontalMultiLevelHierarchy"/>
    <dgm:cxn modelId="{BDCBCF7B-D69E-4009-BE17-D0EEA1AEB9D9}" type="presParOf" srcId="{40AA52A2-D6A8-4C92-AA7B-D68BB1ECE98A}" destId="{EF80C001-A861-4A3C-8921-2C8B8CCE43D9}" srcOrd="0" destOrd="0" presId="urn:microsoft.com/office/officeart/2008/layout/HorizontalMultiLevelHierarchy"/>
    <dgm:cxn modelId="{B8998B9A-75AF-4588-A6FF-330FE6BB8A58}" type="presParOf" srcId="{EF80C001-A861-4A3C-8921-2C8B8CCE43D9}" destId="{17F3F50B-89DE-4C7A-B9D2-B35DBDE40D92}" srcOrd="0" destOrd="0" presId="urn:microsoft.com/office/officeart/2008/layout/HorizontalMultiLevelHierarchy"/>
    <dgm:cxn modelId="{05A55876-23BE-4F64-9938-C925D75D7989}" type="presParOf" srcId="{40AA52A2-D6A8-4C92-AA7B-D68BB1ECE98A}" destId="{04CCDDBF-6536-4EF5-ABC0-6F0EE80D0926}" srcOrd="1" destOrd="0" presId="urn:microsoft.com/office/officeart/2008/layout/HorizontalMultiLevelHierarchy"/>
    <dgm:cxn modelId="{BE7941B6-711A-4CB7-B06F-2A70CCD360F4}" type="presParOf" srcId="{04CCDDBF-6536-4EF5-ABC0-6F0EE80D0926}" destId="{8073D97C-5A54-4CA9-BAAD-A567D70DEDD7}" srcOrd="0" destOrd="0" presId="urn:microsoft.com/office/officeart/2008/layout/HorizontalMultiLevelHierarchy"/>
    <dgm:cxn modelId="{F9C90057-1C91-4FA1-A7E1-E329DD3BFA88}" type="presParOf" srcId="{04CCDDBF-6536-4EF5-ABC0-6F0EE80D0926}" destId="{5F812700-0295-46DD-A153-B93089B8B86E}" srcOrd="1" destOrd="0" presId="urn:microsoft.com/office/officeart/2008/layout/HorizontalMultiLevelHierarchy"/>
    <dgm:cxn modelId="{C65815AD-5172-48F9-A983-E6327B9844EB}" type="presParOf" srcId="{5F812700-0295-46DD-A153-B93089B8B86E}" destId="{DBF9CB5C-EA7B-437A-A8F9-BD5E94EB6BE0}" srcOrd="0" destOrd="0" presId="urn:microsoft.com/office/officeart/2008/layout/HorizontalMultiLevelHierarchy"/>
    <dgm:cxn modelId="{04A099D7-2F88-4C44-9CE7-6B56EA3DDCE3}" type="presParOf" srcId="{DBF9CB5C-EA7B-437A-A8F9-BD5E94EB6BE0}" destId="{3C62BCC2-5D34-4D9C-A879-FC600600629C}" srcOrd="0" destOrd="0" presId="urn:microsoft.com/office/officeart/2008/layout/HorizontalMultiLevelHierarchy"/>
    <dgm:cxn modelId="{71BF5B9E-7D82-4E68-A36D-260FE61ED37D}" type="presParOf" srcId="{5F812700-0295-46DD-A153-B93089B8B86E}" destId="{AA0967B9-FE72-4441-BF4C-FEBBFA4CFCF5}" srcOrd="1" destOrd="0" presId="urn:microsoft.com/office/officeart/2008/layout/HorizontalMultiLevelHierarchy"/>
    <dgm:cxn modelId="{2C63DE9A-699F-430A-8D06-0C49FA1DE911}" type="presParOf" srcId="{AA0967B9-FE72-4441-BF4C-FEBBFA4CFCF5}" destId="{6768CBA4-6BDA-4CB0-AFCC-6AC3144D85C3}" srcOrd="0" destOrd="0" presId="urn:microsoft.com/office/officeart/2008/layout/HorizontalMultiLevelHierarchy"/>
    <dgm:cxn modelId="{DD07B1EF-16A4-4A7A-8C68-975A6F053CE9}" type="presParOf" srcId="{AA0967B9-FE72-4441-BF4C-FEBBFA4CFCF5}" destId="{982FFDC5-6C08-4401-A4AB-A854F9E0899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8A475-27E2-429C-AD33-DA1492D3A3A9}">
      <dsp:nvSpPr>
        <dsp:cNvPr id="0" name=""/>
        <dsp:cNvSpPr/>
      </dsp:nvSpPr>
      <dsp:spPr>
        <a:xfrm>
          <a:off x="520203" y="3519"/>
          <a:ext cx="3390614" cy="203436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2 </a:t>
          </a:r>
        </a:p>
        <a:p>
          <a:pPr marL="0" lvl="0" indent="0" algn="ctr" defTabSz="1466850">
            <a:lnSpc>
              <a:spcPct val="90000"/>
            </a:lnSpc>
            <a:spcBef>
              <a:spcPct val="0"/>
            </a:spcBef>
            <a:spcAft>
              <a:spcPct val="35000"/>
            </a:spcAft>
            <a:buNone/>
          </a:pPr>
          <a:r>
            <a:rPr lang="en-US" sz="3300" kern="1200"/>
            <a:t>Managers</a:t>
          </a:r>
        </a:p>
      </dsp:txBody>
      <dsp:txXfrm>
        <a:off x="520203" y="3519"/>
        <a:ext cx="3390614" cy="2034368"/>
      </dsp:txXfrm>
    </dsp:sp>
    <dsp:sp modelId="{EC1F2210-4DAC-43B5-B4F4-BB388FA5075D}">
      <dsp:nvSpPr>
        <dsp:cNvPr id="0" name=""/>
        <dsp:cNvSpPr/>
      </dsp:nvSpPr>
      <dsp:spPr>
        <a:xfrm>
          <a:off x="4249880" y="3519"/>
          <a:ext cx="3390614" cy="203436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4 </a:t>
          </a:r>
        </a:p>
        <a:p>
          <a:pPr marL="0" lvl="0" indent="0" algn="ctr" defTabSz="1466850">
            <a:lnSpc>
              <a:spcPct val="90000"/>
            </a:lnSpc>
            <a:spcBef>
              <a:spcPct val="0"/>
            </a:spcBef>
            <a:spcAft>
              <a:spcPct val="35000"/>
            </a:spcAft>
            <a:buNone/>
          </a:pPr>
          <a:r>
            <a:rPr lang="en-US" sz="3300" kern="1200"/>
            <a:t>Investigation Teams</a:t>
          </a:r>
        </a:p>
      </dsp:txBody>
      <dsp:txXfrm>
        <a:off x="4249880" y="3519"/>
        <a:ext cx="3390614" cy="2034368"/>
      </dsp:txXfrm>
    </dsp:sp>
    <dsp:sp modelId="{E4AFABFC-720E-4488-B1BA-4B508DC6446E}">
      <dsp:nvSpPr>
        <dsp:cNvPr id="0" name=""/>
        <dsp:cNvSpPr/>
      </dsp:nvSpPr>
      <dsp:spPr>
        <a:xfrm>
          <a:off x="7979556" y="3519"/>
          <a:ext cx="3390614" cy="203436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1 </a:t>
          </a:r>
        </a:p>
        <a:p>
          <a:pPr marL="0" lvl="0" indent="0" algn="ctr" defTabSz="1466850">
            <a:lnSpc>
              <a:spcPct val="90000"/>
            </a:lnSpc>
            <a:spcBef>
              <a:spcPct val="0"/>
            </a:spcBef>
            <a:spcAft>
              <a:spcPct val="35000"/>
            </a:spcAft>
            <a:buNone/>
          </a:pPr>
          <a:r>
            <a:rPr lang="en-US" sz="3300" kern="1200"/>
            <a:t>Corrective Action Team </a:t>
          </a:r>
        </a:p>
      </dsp:txBody>
      <dsp:txXfrm>
        <a:off x="7979556" y="3519"/>
        <a:ext cx="3390614" cy="2034368"/>
      </dsp:txXfrm>
    </dsp:sp>
    <dsp:sp modelId="{2010CD00-38F3-4A07-97A5-5FA516E71F4F}">
      <dsp:nvSpPr>
        <dsp:cNvPr id="0" name=""/>
        <dsp:cNvSpPr/>
      </dsp:nvSpPr>
      <dsp:spPr>
        <a:xfrm>
          <a:off x="2385042" y="2376949"/>
          <a:ext cx="3390614" cy="203436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1 </a:t>
          </a:r>
        </a:p>
        <a:p>
          <a:pPr marL="0" lvl="0" indent="0" algn="ctr" defTabSz="1466850">
            <a:lnSpc>
              <a:spcPct val="90000"/>
            </a:lnSpc>
            <a:spcBef>
              <a:spcPct val="0"/>
            </a:spcBef>
            <a:spcAft>
              <a:spcPct val="35000"/>
            </a:spcAft>
            <a:buNone/>
          </a:pPr>
          <a:r>
            <a:rPr lang="en-US" sz="3300" kern="1200"/>
            <a:t>Technical Assistance Team</a:t>
          </a:r>
        </a:p>
      </dsp:txBody>
      <dsp:txXfrm>
        <a:off x="2385042" y="2376949"/>
        <a:ext cx="3390614" cy="2034368"/>
      </dsp:txXfrm>
    </dsp:sp>
    <dsp:sp modelId="{F6ED616E-C97E-446D-8E28-2445725D8F3C}">
      <dsp:nvSpPr>
        <dsp:cNvPr id="0" name=""/>
        <dsp:cNvSpPr/>
      </dsp:nvSpPr>
      <dsp:spPr>
        <a:xfrm>
          <a:off x="6114718" y="2376949"/>
          <a:ext cx="3390614" cy="203436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1 </a:t>
          </a:r>
        </a:p>
        <a:p>
          <a:pPr marL="0" lvl="0" indent="0" algn="ctr" defTabSz="1466850">
            <a:lnSpc>
              <a:spcPct val="90000"/>
            </a:lnSpc>
            <a:spcBef>
              <a:spcPct val="0"/>
            </a:spcBef>
            <a:spcAft>
              <a:spcPct val="35000"/>
            </a:spcAft>
            <a:buNone/>
          </a:pPr>
          <a:r>
            <a:rPr lang="en-US" sz="3300" kern="1200"/>
            <a:t>Support Staff Team</a:t>
          </a:r>
        </a:p>
      </dsp:txBody>
      <dsp:txXfrm>
        <a:off x="6114718" y="2376949"/>
        <a:ext cx="3390614" cy="2034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6CCCF-04D4-480F-B07E-32FD8FB77395}">
      <dsp:nvSpPr>
        <dsp:cNvPr id="0" name=""/>
        <dsp:cNvSpPr/>
      </dsp:nvSpPr>
      <dsp:spPr>
        <a:xfrm>
          <a:off x="9551" y="2110059"/>
          <a:ext cx="1646986" cy="82349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Intake Received</a:t>
          </a:r>
        </a:p>
      </dsp:txBody>
      <dsp:txXfrm>
        <a:off x="33670" y="2134178"/>
        <a:ext cx="1598748" cy="775255"/>
      </dsp:txXfrm>
    </dsp:sp>
    <dsp:sp modelId="{A9CE2A9C-F80C-4BAC-89E2-FC2F59C1B831}">
      <dsp:nvSpPr>
        <dsp:cNvPr id="0" name=""/>
        <dsp:cNvSpPr/>
      </dsp:nvSpPr>
      <dsp:spPr>
        <a:xfrm>
          <a:off x="1656538" y="2502247"/>
          <a:ext cx="876849" cy="39117"/>
        </a:xfrm>
        <a:custGeom>
          <a:avLst/>
          <a:gdLst/>
          <a:ahLst/>
          <a:cxnLst/>
          <a:rect l="0" t="0" r="0" b="0"/>
          <a:pathLst>
            <a:path>
              <a:moveTo>
                <a:pt x="0" y="19558"/>
              </a:moveTo>
              <a:lnTo>
                <a:pt x="876849" y="19558"/>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Arial" panose="020B0604020202020204" pitchFamily="34" charset="0"/>
            <a:cs typeface="Arial" panose="020B0604020202020204" pitchFamily="34" charset="0"/>
          </a:endParaRPr>
        </a:p>
      </dsp:txBody>
      <dsp:txXfrm>
        <a:off x="2073041" y="2499884"/>
        <a:ext cx="43842" cy="43842"/>
      </dsp:txXfrm>
    </dsp:sp>
    <dsp:sp modelId="{C534F65F-C802-407D-B792-23B12E68263A}">
      <dsp:nvSpPr>
        <dsp:cNvPr id="0" name=""/>
        <dsp:cNvSpPr/>
      </dsp:nvSpPr>
      <dsp:spPr>
        <a:xfrm>
          <a:off x="2533387" y="1973775"/>
          <a:ext cx="2192123" cy="109606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Assigned to an Investigator</a:t>
          </a:r>
        </a:p>
      </dsp:txBody>
      <dsp:txXfrm>
        <a:off x="2565490" y="2005878"/>
        <a:ext cx="2127917" cy="1031855"/>
      </dsp:txXfrm>
    </dsp:sp>
    <dsp:sp modelId="{BA5F21ED-CC58-44A1-920E-8E63ECE6F2F4}">
      <dsp:nvSpPr>
        <dsp:cNvPr id="0" name=""/>
        <dsp:cNvSpPr/>
      </dsp:nvSpPr>
      <dsp:spPr>
        <a:xfrm>
          <a:off x="4725511" y="2502247"/>
          <a:ext cx="876849" cy="39117"/>
        </a:xfrm>
        <a:custGeom>
          <a:avLst/>
          <a:gdLst/>
          <a:ahLst/>
          <a:cxnLst/>
          <a:rect l="0" t="0" r="0" b="0"/>
          <a:pathLst>
            <a:path>
              <a:moveTo>
                <a:pt x="0" y="19558"/>
              </a:moveTo>
              <a:lnTo>
                <a:pt x="876849" y="19558"/>
              </a:lnTo>
            </a:path>
          </a:pathLst>
        </a:custGeom>
        <a:no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Arial" panose="020B0604020202020204" pitchFamily="34" charset="0"/>
            <a:cs typeface="Arial" panose="020B0604020202020204" pitchFamily="34" charset="0"/>
          </a:endParaRPr>
        </a:p>
      </dsp:txBody>
      <dsp:txXfrm>
        <a:off x="5142015" y="2499884"/>
        <a:ext cx="43842" cy="43842"/>
      </dsp:txXfrm>
    </dsp:sp>
    <dsp:sp modelId="{64CACB1B-6340-4BB5-900B-780244C18738}">
      <dsp:nvSpPr>
        <dsp:cNvPr id="0" name=""/>
        <dsp:cNvSpPr/>
      </dsp:nvSpPr>
      <dsp:spPr>
        <a:xfrm>
          <a:off x="5602361" y="1973775"/>
          <a:ext cx="2192123" cy="109606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Reviewed for Minimum Requirements</a:t>
          </a:r>
        </a:p>
      </dsp:txBody>
      <dsp:txXfrm>
        <a:off x="5634464" y="2005878"/>
        <a:ext cx="2127917" cy="1031855"/>
      </dsp:txXfrm>
    </dsp:sp>
    <dsp:sp modelId="{13F15B4E-BB06-4A88-93F4-2F1D058ADDAA}">
      <dsp:nvSpPr>
        <dsp:cNvPr id="0" name=""/>
        <dsp:cNvSpPr/>
      </dsp:nvSpPr>
      <dsp:spPr>
        <a:xfrm rot="18884919">
          <a:off x="7610145" y="2059959"/>
          <a:ext cx="1245528" cy="39117"/>
        </a:xfrm>
        <a:custGeom>
          <a:avLst/>
          <a:gdLst/>
          <a:ahLst/>
          <a:cxnLst/>
          <a:rect l="0" t="0" r="0" b="0"/>
          <a:pathLst>
            <a:path>
              <a:moveTo>
                <a:pt x="0" y="19558"/>
              </a:moveTo>
              <a:lnTo>
                <a:pt x="1245528" y="19558"/>
              </a:lnTo>
            </a:path>
          </a:pathLst>
        </a:custGeom>
        <a:no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Arial" panose="020B0604020202020204" pitchFamily="34" charset="0"/>
            <a:cs typeface="Arial" panose="020B0604020202020204" pitchFamily="34" charset="0"/>
          </a:endParaRPr>
        </a:p>
      </dsp:txBody>
      <dsp:txXfrm>
        <a:off x="8201771" y="2048379"/>
        <a:ext cx="62276" cy="62276"/>
      </dsp:txXfrm>
    </dsp:sp>
    <dsp:sp modelId="{1249EA3B-FD0F-4176-B838-B620DA1373DD}">
      <dsp:nvSpPr>
        <dsp:cNvPr id="0" name=""/>
        <dsp:cNvSpPr/>
      </dsp:nvSpPr>
      <dsp:spPr>
        <a:xfrm>
          <a:off x="8671334" y="834857"/>
          <a:ext cx="3209488" cy="160474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If missing the minimum requirements: </a:t>
          </a:r>
        </a:p>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PRS will issue a No Further Action Letter (NFA)</a:t>
          </a:r>
        </a:p>
      </dsp:txBody>
      <dsp:txXfrm>
        <a:off x="8718335" y="881858"/>
        <a:ext cx="3115486" cy="1510742"/>
      </dsp:txXfrm>
    </dsp:sp>
    <dsp:sp modelId="{E126115D-742E-4FA6-970D-72A07530A589}">
      <dsp:nvSpPr>
        <dsp:cNvPr id="0" name=""/>
        <dsp:cNvSpPr/>
      </dsp:nvSpPr>
      <dsp:spPr>
        <a:xfrm rot="2715081">
          <a:off x="7610145" y="2944535"/>
          <a:ext cx="1245528" cy="39117"/>
        </a:xfrm>
        <a:custGeom>
          <a:avLst/>
          <a:gdLst/>
          <a:ahLst/>
          <a:cxnLst/>
          <a:rect l="0" t="0" r="0" b="0"/>
          <a:pathLst>
            <a:path>
              <a:moveTo>
                <a:pt x="0" y="19558"/>
              </a:moveTo>
              <a:lnTo>
                <a:pt x="1245528" y="19558"/>
              </a:lnTo>
            </a:path>
          </a:pathLst>
        </a:custGeom>
        <a:no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Arial" panose="020B0604020202020204" pitchFamily="34" charset="0"/>
            <a:cs typeface="Arial" panose="020B0604020202020204" pitchFamily="34" charset="0"/>
          </a:endParaRPr>
        </a:p>
      </dsp:txBody>
      <dsp:txXfrm>
        <a:off x="8201771" y="2932956"/>
        <a:ext cx="62276" cy="62276"/>
      </dsp:txXfrm>
    </dsp:sp>
    <dsp:sp modelId="{C3355B2E-853C-4210-B307-C850560ECD5A}">
      <dsp:nvSpPr>
        <dsp:cNvPr id="0" name=""/>
        <dsp:cNvSpPr/>
      </dsp:nvSpPr>
      <dsp:spPr>
        <a:xfrm>
          <a:off x="8671334" y="2604010"/>
          <a:ext cx="3209488" cy="160474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If the complaint contains the minimum requirements: </a:t>
          </a:r>
        </a:p>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 The matter is open for investigation. </a:t>
          </a:r>
        </a:p>
      </dsp:txBody>
      <dsp:txXfrm>
        <a:off x="8718335" y="2651011"/>
        <a:ext cx="3115486" cy="1510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A3BD9-655F-47E4-85FB-B30852677953}">
      <dsp:nvSpPr>
        <dsp:cNvPr id="0" name=""/>
        <dsp:cNvSpPr/>
      </dsp:nvSpPr>
      <dsp:spPr>
        <a:xfrm>
          <a:off x="5405243" y="2207419"/>
          <a:ext cx="1079887" cy="1160879"/>
        </a:xfrm>
        <a:custGeom>
          <a:avLst/>
          <a:gdLst/>
          <a:ahLst/>
          <a:cxnLst/>
          <a:rect l="0" t="0" r="0" b="0"/>
          <a:pathLst>
            <a:path>
              <a:moveTo>
                <a:pt x="0" y="0"/>
              </a:moveTo>
              <a:lnTo>
                <a:pt x="539943" y="0"/>
              </a:lnTo>
              <a:lnTo>
                <a:pt x="539943" y="1160879"/>
              </a:lnTo>
              <a:lnTo>
                <a:pt x="1079887" y="1160879"/>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663195-4FA7-4ECC-8E16-C342941DB6C4}">
      <dsp:nvSpPr>
        <dsp:cNvPr id="0" name=""/>
        <dsp:cNvSpPr/>
      </dsp:nvSpPr>
      <dsp:spPr>
        <a:xfrm>
          <a:off x="5405243" y="1046539"/>
          <a:ext cx="1079887" cy="1160879"/>
        </a:xfrm>
        <a:custGeom>
          <a:avLst/>
          <a:gdLst/>
          <a:ahLst/>
          <a:cxnLst/>
          <a:rect l="0" t="0" r="0" b="0"/>
          <a:pathLst>
            <a:path>
              <a:moveTo>
                <a:pt x="0" y="1160879"/>
              </a:moveTo>
              <a:lnTo>
                <a:pt x="539943" y="1160879"/>
              </a:lnTo>
              <a:lnTo>
                <a:pt x="539943" y="0"/>
              </a:lnTo>
              <a:lnTo>
                <a:pt x="1079887" y="0"/>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58516A-FC42-4F76-A8C3-41ED2458E8B2}">
      <dsp:nvSpPr>
        <dsp:cNvPr id="0" name=""/>
        <dsp:cNvSpPr/>
      </dsp:nvSpPr>
      <dsp:spPr>
        <a:xfrm>
          <a:off x="5805" y="1384004"/>
          <a:ext cx="5399437" cy="164682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u="sng" kern="1200">
              <a:latin typeface="Arial" panose="020B0604020202020204" pitchFamily="34" charset="0"/>
              <a:cs typeface="Arial" panose="020B0604020202020204" pitchFamily="34" charset="0"/>
            </a:rPr>
            <a:t>PRS Investigates</a:t>
          </a:r>
        </a:p>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PRS will review all relevant information and make an independent determination whether the school district or school violated the applicable special education laws or regulations.  </a:t>
          </a:r>
        </a:p>
        <a:p>
          <a:pPr marL="0" lvl="0" indent="0" algn="ctr" defTabSz="800100">
            <a:lnSpc>
              <a:spcPct val="90000"/>
            </a:lnSpc>
            <a:spcBef>
              <a:spcPct val="0"/>
            </a:spcBef>
            <a:spcAft>
              <a:spcPct val="35000"/>
            </a:spcAft>
            <a:buNone/>
          </a:pPr>
          <a:endParaRPr lang="en-US" sz="1800" kern="1200">
            <a:latin typeface="Arial" panose="020B0604020202020204" pitchFamily="34" charset="0"/>
            <a:cs typeface="Arial" panose="020B0604020202020204" pitchFamily="34" charset="0"/>
          </a:endParaRPr>
        </a:p>
      </dsp:txBody>
      <dsp:txXfrm>
        <a:off x="5805" y="1384004"/>
        <a:ext cx="5399437" cy="1646828"/>
      </dsp:txXfrm>
    </dsp:sp>
    <dsp:sp modelId="{5E2AE0C2-609C-485A-9A41-FB1B390898C5}">
      <dsp:nvSpPr>
        <dsp:cNvPr id="0" name=""/>
        <dsp:cNvSpPr/>
      </dsp:nvSpPr>
      <dsp:spPr>
        <a:xfrm>
          <a:off x="6485131" y="223125"/>
          <a:ext cx="5399437" cy="164682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PRS </a:t>
          </a:r>
          <a:r>
            <a:rPr lang="en-US" sz="1800" i="1" kern="1200">
              <a:latin typeface="Arial" panose="020B0604020202020204" pitchFamily="34" charset="0"/>
              <a:cs typeface="Arial" panose="020B0604020202020204" pitchFamily="34" charset="0"/>
            </a:rPr>
            <a:t>must</a:t>
          </a:r>
          <a:r>
            <a:rPr lang="en-US" sz="1800" kern="1200">
              <a:latin typeface="Arial" panose="020B0604020202020204" pitchFamily="34" charset="0"/>
              <a:cs typeface="Arial" panose="020B0604020202020204" pitchFamily="34" charset="0"/>
            </a:rPr>
            <a:t>: </a:t>
          </a:r>
        </a:p>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1. Provide the complainant the opportunity to submit additional information, either orally or in writing, about the allegations in the complaint.</a:t>
          </a:r>
        </a:p>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2. Provide the public agency with the opportunity to respond to the complaint. </a:t>
          </a:r>
        </a:p>
      </dsp:txBody>
      <dsp:txXfrm>
        <a:off x="6485131" y="223125"/>
        <a:ext cx="5399437" cy="1646828"/>
      </dsp:txXfrm>
    </dsp:sp>
    <dsp:sp modelId="{79D2B0C7-AB20-4473-A04E-768AD35B683B}">
      <dsp:nvSpPr>
        <dsp:cNvPr id="0" name=""/>
        <dsp:cNvSpPr/>
      </dsp:nvSpPr>
      <dsp:spPr>
        <a:xfrm>
          <a:off x="6485131" y="2544883"/>
          <a:ext cx="5399437" cy="164682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PRS </a:t>
          </a:r>
          <a:r>
            <a:rPr lang="en-US" sz="1800" i="1" kern="1200">
              <a:latin typeface="Arial" panose="020B0604020202020204" pitchFamily="34" charset="0"/>
              <a:cs typeface="Arial" panose="020B0604020202020204" pitchFamily="34" charset="0"/>
            </a:rPr>
            <a:t>may</a:t>
          </a:r>
          <a:r>
            <a:rPr lang="en-US" sz="1800" kern="1200">
              <a:latin typeface="Arial" panose="020B0604020202020204" pitchFamily="34" charset="0"/>
              <a:cs typeface="Arial" panose="020B0604020202020204" pitchFamily="34" charset="0"/>
            </a:rPr>
            <a:t>:</a:t>
          </a:r>
        </a:p>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Issue a Request for Local Response (RLR)</a:t>
          </a:r>
        </a:p>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Conduct interviews and/or an on-site investigation.</a:t>
          </a:r>
        </a:p>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Other investigatory steps, as needed. </a:t>
          </a:r>
        </a:p>
      </dsp:txBody>
      <dsp:txXfrm>
        <a:off x="6485131" y="2544883"/>
        <a:ext cx="5399437" cy="16468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9CB5C-EA7B-437A-A8F9-BD5E94EB6BE0}">
      <dsp:nvSpPr>
        <dsp:cNvPr id="0" name=""/>
        <dsp:cNvSpPr/>
      </dsp:nvSpPr>
      <dsp:spPr>
        <a:xfrm>
          <a:off x="9024147" y="2476086"/>
          <a:ext cx="475922" cy="91440"/>
        </a:xfrm>
        <a:custGeom>
          <a:avLst/>
          <a:gdLst/>
          <a:ahLst/>
          <a:cxnLst/>
          <a:rect l="0" t="0" r="0" b="0"/>
          <a:pathLst>
            <a:path>
              <a:moveTo>
                <a:pt x="0" y="45720"/>
              </a:moveTo>
              <a:lnTo>
                <a:pt x="475922" y="45720"/>
              </a:lnTo>
            </a:path>
          </a:pathLst>
        </a:custGeom>
        <a:no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Arial" panose="020B0604020202020204" pitchFamily="34" charset="0"/>
            <a:cs typeface="Arial" panose="020B0604020202020204" pitchFamily="34" charset="0"/>
          </a:endParaRPr>
        </a:p>
      </dsp:txBody>
      <dsp:txXfrm>
        <a:off x="9250211" y="2509907"/>
        <a:ext cx="23796" cy="23796"/>
      </dsp:txXfrm>
    </dsp:sp>
    <dsp:sp modelId="{EF80C001-A861-4A3C-8921-2C8B8CCE43D9}">
      <dsp:nvSpPr>
        <dsp:cNvPr id="0" name=""/>
        <dsp:cNvSpPr/>
      </dsp:nvSpPr>
      <dsp:spPr>
        <a:xfrm>
          <a:off x="5668891" y="2476086"/>
          <a:ext cx="475922" cy="91440"/>
        </a:xfrm>
        <a:custGeom>
          <a:avLst/>
          <a:gdLst/>
          <a:ahLst/>
          <a:cxnLst/>
          <a:rect l="0" t="0" r="0" b="0"/>
          <a:pathLst>
            <a:path>
              <a:moveTo>
                <a:pt x="0" y="45720"/>
              </a:moveTo>
              <a:lnTo>
                <a:pt x="475922" y="45720"/>
              </a:lnTo>
            </a:path>
          </a:pathLst>
        </a:custGeom>
        <a:no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Arial" panose="020B0604020202020204" pitchFamily="34" charset="0"/>
            <a:cs typeface="Arial" panose="020B0604020202020204" pitchFamily="34" charset="0"/>
          </a:endParaRPr>
        </a:p>
      </dsp:txBody>
      <dsp:txXfrm>
        <a:off x="5894955" y="2509907"/>
        <a:ext cx="23796" cy="23796"/>
      </dsp:txXfrm>
    </dsp:sp>
    <dsp:sp modelId="{EA631380-A0C3-4786-B925-3DF7036F6716}">
      <dsp:nvSpPr>
        <dsp:cNvPr id="0" name=""/>
        <dsp:cNvSpPr/>
      </dsp:nvSpPr>
      <dsp:spPr>
        <a:xfrm>
          <a:off x="555766" y="2476086"/>
          <a:ext cx="475922" cy="91440"/>
        </a:xfrm>
        <a:custGeom>
          <a:avLst/>
          <a:gdLst/>
          <a:ahLst/>
          <a:cxnLst/>
          <a:rect l="0" t="0" r="0" b="0"/>
          <a:pathLst>
            <a:path>
              <a:moveTo>
                <a:pt x="0" y="45720"/>
              </a:moveTo>
              <a:lnTo>
                <a:pt x="475922" y="45720"/>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Arial" panose="020B0604020202020204" pitchFamily="34" charset="0"/>
            <a:cs typeface="Arial" panose="020B0604020202020204" pitchFamily="34" charset="0"/>
          </a:endParaRPr>
        </a:p>
      </dsp:txBody>
      <dsp:txXfrm>
        <a:off x="781830" y="2509907"/>
        <a:ext cx="23796" cy="23796"/>
      </dsp:txXfrm>
    </dsp:sp>
    <dsp:sp modelId="{4E8D3C80-EA30-49A7-8DB1-2CA67D82EA6A}">
      <dsp:nvSpPr>
        <dsp:cNvPr id="0" name=""/>
        <dsp:cNvSpPr/>
      </dsp:nvSpPr>
      <dsp:spPr>
        <a:xfrm rot="16200000">
          <a:off x="-1151183" y="2249267"/>
          <a:ext cx="2868825" cy="54507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PRS reviews all information</a:t>
          </a:r>
        </a:p>
      </dsp:txBody>
      <dsp:txXfrm>
        <a:off x="-1151183" y="2249267"/>
        <a:ext cx="2868825" cy="545076"/>
      </dsp:txXfrm>
    </dsp:sp>
    <dsp:sp modelId="{567FFD17-A9ED-4033-89FC-7DEC3B218FC2}">
      <dsp:nvSpPr>
        <dsp:cNvPr id="0" name=""/>
        <dsp:cNvSpPr/>
      </dsp:nvSpPr>
      <dsp:spPr>
        <a:xfrm>
          <a:off x="1031689" y="1814915"/>
          <a:ext cx="4637201" cy="141378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Drafts a determination that includes: </a:t>
          </a:r>
        </a:p>
        <a:p>
          <a:pPr marL="0" lvl="0" indent="0" algn="l" defTabSz="800100">
            <a:lnSpc>
              <a:spcPct val="100000"/>
            </a:lnSpc>
            <a:spcBef>
              <a:spcPct val="0"/>
            </a:spcBef>
            <a:spcAft>
              <a:spcPct val="35000"/>
            </a:spcAft>
            <a:buNone/>
          </a:pPr>
          <a:r>
            <a:rPr lang="en-US" sz="1800" kern="1200">
              <a:latin typeface="Arial" panose="020B0604020202020204" pitchFamily="34" charset="0"/>
              <a:cs typeface="Arial" panose="020B0604020202020204" pitchFamily="34" charset="0"/>
            </a:rPr>
            <a:t>1. findings of fact</a:t>
          </a:r>
        </a:p>
        <a:p>
          <a:pPr marL="0" lvl="0" indent="0" algn="l" defTabSz="800100">
            <a:lnSpc>
              <a:spcPct val="100000"/>
            </a:lnSpc>
            <a:spcBef>
              <a:spcPct val="0"/>
            </a:spcBef>
            <a:spcAft>
              <a:spcPct val="35000"/>
            </a:spcAft>
            <a:buNone/>
          </a:pPr>
          <a:r>
            <a:rPr lang="en-US" sz="1800" kern="1200">
              <a:latin typeface="Arial" panose="020B0604020202020204" pitchFamily="34" charset="0"/>
              <a:cs typeface="Arial" panose="020B0604020202020204" pitchFamily="34" charset="0"/>
            </a:rPr>
            <a:t>2. conclusions, and</a:t>
          </a:r>
        </a:p>
        <a:p>
          <a:pPr marL="0" lvl="0" indent="0" algn="l" defTabSz="800100">
            <a:lnSpc>
              <a:spcPct val="100000"/>
            </a:lnSpc>
            <a:spcBef>
              <a:spcPct val="0"/>
            </a:spcBef>
            <a:spcAft>
              <a:spcPct val="35000"/>
            </a:spcAft>
            <a:buNone/>
          </a:pPr>
          <a:r>
            <a:rPr lang="en-US" sz="1800" kern="1200">
              <a:latin typeface="Arial" panose="020B0604020202020204" pitchFamily="34" charset="0"/>
              <a:cs typeface="Arial" panose="020B0604020202020204" pitchFamily="34" charset="0"/>
            </a:rPr>
            <a:t>3. reasons for the final decision. </a:t>
          </a:r>
        </a:p>
      </dsp:txBody>
      <dsp:txXfrm>
        <a:off x="1031689" y="1814915"/>
        <a:ext cx="4637201" cy="1413781"/>
      </dsp:txXfrm>
    </dsp:sp>
    <dsp:sp modelId="{8073D97C-5A54-4CA9-BAAD-A567D70DEDD7}">
      <dsp:nvSpPr>
        <dsp:cNvPr id="0" name=""/>
        <dsp:cNvSpPr/>
      </dsp:nvSpPr>
      <dsp:spPr>
        <a:xfrm>
          <a:off x="6144814" y="2082883"/>
          <a:ext cx="2879333" cy="87784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Determination is reviewed internally for accuracy, consistency, and clarity. </a:t>
          </a:r>
        </a:p>
      </dsp:txBody>
      <dsp:txXfrm>
        <a:off x="6144814" y="2082883"/>
        <a:ext cx="2879333" cy="877845"/>
      </dsp:txXfrm>
    </dsp:sp>
    <dsp:sp modelId="{6768CBA4-6BDA-4CB0-AFCC-6AC3144D85C3}">
      <dsp:nvSpPr>
        <dsp:cNvPr id="0" name=""/>
        <dsp:cNvSpPr/>
      </dsp:nvSpPr>
      <dsp:spPr>
        <a:xfrm>
          <a:off x="9500070" y="2159059"/>
          <a:ext cx="2379614" cy="725492"/>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The determination is issued to both parties</a:t>
          </a:r>
        </a:p>
      </dsp:txBody>
      <dsp:txXfrm>
        <a:off x="9500070" y="2159059"/>
        <a:ext cx="2379614" cy="72549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ED407B44-A9F9-6344-868B-44BA300F2CC7}" type="datetimeFigureOut">
              <a:rPr lang="en-US" smtClean="0"/>
              <a:pPr/>
              <a:t>3/16/2026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9B6DB38A-5D4A-D140-AE31-7200571C691E}" type="slidenum">
              <a:rPr lang="en-US" smtClean="0"/>
              <a:pPr/>
              <a:t>‹#›</a:t>
            </a:fld>
            <a:endParaRPr lang="en-US"/>
          </a:p>
        </p:txBody>
      </p:sp>
    </p:spTree>
    <p:extLst>
      <p:ext uri="{BB962C8B-B14F-4D97-AF65-F5344CB8AC3E}">
        <p14:creationId xmlns:p14="http://schemas.microsoft.com/office/powerpoint/2010/main" val="202887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1</a:t>
            </a:fld>
            <a:endParaRPr lang="en-US"/>
          </a:p>
        </p:txBody>
      </p:sp>
    </p:spTree>
    <p:extLst>
      <p:ext uri="{BB962C8B-B14F-4D97-AF65-F5344CB8AC3E}">
        <p14:creationId xmlns:p14="http://schemas.microsoft.com/office/powerpoint/2010/main" val="3612339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pPr/>
              <a:t>16</a:t>
            </a:fld>
            <a:endParaRPr lang="en-US"/>
          </a:p>
        </p:txBody>
      </p:sp>
    </p:spTree>
    <p:extLst>
      <p:ext uri="{BB962C8B-B14F-4D97-AF65-F5344CB8AC3E}">
        <p14:creationId xmlns:p14="http://schemas.microsoft.com/office/powerpoint/2010/main" val="2248486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pPr/>
              <a:t>17</a:t>
            </a:fld>
            <a:endParaRPr lang="en-US"/>
          </a:p>
        </p:txBody>
      </p:sp>
    </p:spTree>
    <p:extLst>
      <p:ext uri="{BB962C8B-B14F-4D97-AF65-F5344CB8AC3E}">
        <p14:creationId xmlns:p14="http://schemas.microsoft.com/office/powerpoint/2010/main" val="875595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19</a:t>
            </a:fld>
            <a:endParaRPr lang="en-US"/>
          </a:p>
        </p:txBody>
      </p:sp>
    </p:spTree>
    <p:extLst>
      <p:ext uri="{BB962C8B-B14F-4D97-AF65-F5344CB8AC3E}">
        <p14:creationId xmlns:p14="http://schemas.microsoft.com/office/powerpoint/2010/main" val="1673240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50000"/>
              </a:lnSpc>
              <a:spcBef>
                <a:spcPts val="0"/>
              </a:spcBef>
              <a:spcAft>
                <a:spcPts val="600"/>
              </a:spcAft>
            </a:pP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23</a:t>
            </a:fld>
            <a:endParaRPr lang="en-US"/>
          </a:p>
        </p:txBody>
      </p:sp>
    </p:spTree>
    <p:extLst>
      <p:ext uri="{BB962C8B-B14F-4D97-AF65-F5344CB8AC3E}">
        <p14:creationId xmlns:p14="http://schemas.microsoft.com/office/powerpoint/2010/main" val="1129129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24</a:t>
            </a:fld>
            <a:endParaRPr lang="en-US"/>
          </a:p>
        </p:txBody>
      </p:sp>
    </p:spTree>
    <p:extLst>
      <p:ext uri="{BB962C8B-B14F-4D97-AF65-F5344CB8AC3E}">
        <p14:creationId xmlns:p14="http://schemas.microsoft.com/office/powerpoint/2010/main" val="681095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F5F78-6DD1-E867-E32F-22988B002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AE000B-AC5F-CF53-DA0F-12F9FA0B043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547D8CB-40FD-1EBA-DF4A-4307A47BB3B3}"/>
              </a:ext>
            </a:extLst>
          </p:cNvPr>
          <p:cNvSpPr>
            <a:spLocks noGrp="1"/>
          </p:cNvSpPr>
          <p:nvPr>
            <p:ph type="body" idx="1"/>
          </p:nvPr>
        </p:nvSpPr>
        <p:spPr/>
        <p:txBody>
          <a:bodyPr/>
          <a:lstStyle/>
          <a:p>
            <a:pPr marL="0" marR="0">
              <a:lnSpc>
                <a:spcPct val="150000"/>
              </a:lnSpc>
              <a:spcBef>
                <a:spcPts val="0"/>
              </a:spcBef>
              <a:spcAft>
                <a:spcPts val="600"/>
              </a:spcAft>
            </a:pPr>
            <a:endParaRPr lang="en-US"/>
          </a:p>
        </p:txBody>
      </p:sp>
      <p:sp>
        <p:nvSpPr>
          <p:cNvPr id="4" name="Slide Number Placeholder 3">
            <a:extLst>
              <a:ext uri="{FF2B5EF4-FFF2-40B4-BE49-F238E27FC236}">
                <a16:creationId xmlns:a16="http://schemas.microsoft.com/office/drawing/2014/main" id="{30EC4205-94AF-B110-A846-F6BDE1231AF6}"/>
              </a:ext>
            </a:extLst>
          </p:cNvPr>
          <p:cNvSpPr>
            <a:spLocks noGrp="1"/>
          </p:cNvSpPr>
          <p:nvPr>
            <p:ph type="sldNum" sz="quarter" idx="5"/>
          </p:nvPr>
        </p:nvSpPr>
        <p:spPr/>
        <p:txBody>
          <a:bodyPr/>
          <a:lstStyle/>
          <a:p>
            <a:fld id="{825FC15E-7FD1-034A-9729-2C6FA6821FBB}" type="slidenum">
              <a:rPr lang="en-US" smtClean="0"/>
              <a:t>28</a:t>
            </a:fld>
            <a:endParaRPr lang="en-US"/>
          </a:p>
        </p:txBody>
      </p:sp>
    </p:spTree>
    <p:extLst>
      <p:ext uri="{BB962C8B-B14F-4D97-AF65-F5344CB8AC3E}">
        <p14:creationId xmlns:p14="http://schemas.microsoft.com/office/powerpoint/2010/main" val="3105495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pPr/>
              <a:t>29</a:t>
            </a:fld>
            <a:endParaRPr lang="en-US"/>
          </a:p>
        </p:txBody>
      </p:sp>
    </p:spTree>
    <p:extLst>
      <p:ext uri="{BB962C8B-B14F-4D97-AF65-F5344CB8AC3E}">
        <p14:creationId xmlns:p14="http://schemas.microsoft.com/office/powerpoint/2010/main" val="1924143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33</a:t>
            </a:fld>
            <a:endParaRPr lang="en-US"/>
          </a:p>
        </p:txBody>
      </p:sp>
    </p:spTree>
    <p:extLst>
      <p:ext uri="{BB962C8B-B14F-4D97-AF65-F5344CB8AC3E}">
        <p14:creationId xmlns:p14="http://schemas.microsoft.com/office/powerpoint/2010/main" val="2842160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pPr/>
              <a:t>2</a:t>
            </a:fld>
            <a:endParaRPr lang="en-US"/>
          </a:p>
        </p:txBody>
      </p:sp>
    </p:spTree>
    <p:extLst>
      <p:ext uri="{BB962C8B-B14F-4D97-AF65-F5344CB8AC3E}">
        <p14:creationId xmlns:p14="http://schemas.microsoft.com/office/powerpoint/2010/main" val="2911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pPr/>
              <a:t>3</a:t>
            </a:fld>
            <a:endParaRPr lang="en-US"/>
          </a:p>
        </p:txBody>
      </p:sp>
    </p:spTree>
    <p:extLst>
      <p:ext uri="{BB962C8B-B14F-4D97-AF65-F5344CB8AC3E}">
        <p14:creationId xmlns:p14="http://schemas.microsoft.com/office/powerpoint/2010/main" val="1590535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8CD56-942B-B174-F956-634E62E09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C1D48-1BD6-6C7A-51E6-67DB6F6DF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0B1452-7B72-ADE7-CF88-A9926D2B61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987BE5-10E9-045F-B816-161363996CCD}"/>
              </a:ext>
            </a:extLst>
          </p:cNvPr>
          <p:cNvSpPr>
            <a:spLocks noGrp="1"/>
          </p:cNvSpPr>
          <p:nvPr>
            <p:ph type="sldNum" sz="quarter" idx="5"/>
          </p:nvPr>
        </p:nvSpPr>
        <p:spPr/>
        <p:txBody>
          <a:bodyPr/>
          <a:lstStyle/>
          <a:p>
            <a:fld id="{9B6DB38A-5D4A-D140-AE31-7200571C691E}" type="slidenum">
              <a:rPr lang="en-US" smtClean="0"/>
              <a:pPr/>
              <a:t>4</a:t>
            </a:fld>
            <a:endParaRPr lang="en-US"/>
          </a:p>
        </p:txBody>
      </p:sp>
    </p:spTree>
    <p:extLst>
      <p:ext uri="{BB962C8B-B14F-4D97-AF65-F5344CB8AC3E}">
        <p14:creationId xmlns:p14="http://schemas.microsoft.com/office/powerpoint/2010/main" val="4154162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5</a:t>
            </a:fld>
            <a:endParaRPr lang="en-US"/>
          </a:p>
        </p:txBody>
      </p:sp>
    </p:spTree>
    <p:extLst>
      <p:ext uri="{BB962C8B-B14F-4D97-AF65-F5344CB8AC3E}">
        <p14:creationId xmlns:p14="http://schemas.microsoft.com/office/powerpoint/2010/main" val="3902441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sz="1800" kern="0">
              <a:effectLst/>
              <a:ea typeface="Calibri" panose="020F0502020204030204" pitchFamily="34"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3240162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342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pPr/>
              <a:t>9</a:t>
            </a:fld>
            <a:endParaRPr lang="en-US"/>
          </a:p>
        </p:txBody>
      </p:sp>
    </p:spTree>
    <p:extLst>
      <p:ext uri="{BB962C8B-B14F-4D97-AF65-F5344CB8AC3E}">
        <p14:creationId xmlns:p14="http://schemas.microsoft.com/office/powerpoint/2010/main" val="385064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496445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2776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9933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9854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1975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1383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6005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351026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0728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57375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3381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9651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541371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latin typeface="Arial" panose="020B0604020202020204" pitchFamily="34" charset="0"/>
              </a:rPr>
              <a:pPr algn="ctr"/>
              <a:t>‹#›</a:t>
            </a:fld>
            <a:endParaRPr lang="en-US" sz="2000" b="1">
              <a:solidFill>
                <a:srgbClr val="8397E7"/>
              </a:solidFill>
              <a:latin typeface="Arial" panose="020B0604020202020204" pitchFamily="34" charset="0"/>
            </a:endParaRPr>
          </a:p>
        </p:txBody>
      </p:sp>
    </p:spTree>
    <p:extLst>
      <p:ext uri="{BB962C8B-B14F-4D97-AF65-F5344CB8AC3E}">
        <p14:creationId xmlns:p14="http://schemas.microsoft.com/office/powerpoint/2010/main" val="344262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4718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41524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7414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621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Shape&#10;&#10;AI-generated content may be incorrect.">
            <a:extLst>
              <a:ext uri="{FF2B5EF4-FFF2-40B4-BE49-F238E27FC236}">
                <a16:creationId xmlns:a16="http://schemas.microsoft.com/office/drawing/2014/main" id="{A6104FB5-1528-7DE1-824E-7AD7C56D3D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0292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60667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9444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shape&#10;&#10;AI-generated content may be incorrect.">
            <a:extLst>
              <a:ext uri="{FF2B5EF4-FFF2-40B4-BE49-F238E27FC236}">
                <a16:creationId xmlns:a16="http://schemas.microsoft.com/office/drawing/2014/main" id="{51D4DCB4-D71E-80F2-CD14-980FA57C2A14}"/>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6999186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84" r:id="rId3"/>
    <p:sldLayoutId id="2147483685" r:id="rId4"/>
    <p:sldLayoutId id="2147483692" r:id="rId5"/>
    <p:sldLayoutId id="2147483676" r:id="rId6"/>
    <p:sldLayoutId id="2147483677" r:id="rId7"/>
    <p:sldLayoutId id="2147483682" r:id="rId8"/>
    <p:sldLayoutId id="2147483681" r:id="rId9"/>
    <p:sldLayoutId id="2147483683" r:id="rId10"/>
    <p:sldLayoutId id="2147483656" r:id="rId11"/>
    <p:sldLayoutId id="2147483678" r:id="rId12"/>
    <p:sldLayoutId id="2147483661" r:id="rId13"/>
    <p:sldLayoutId id="2147483657" r:id="rId14"/>
    <p:sldLayoutId id="2147483686" r:id="rId15"/>
    <p:sldLayoutId id="2147483679" r:id="rId16"/>
    <p:sldLayoutId id="2147483687" r:id="rId17"/>
    <p:sldLayoutId id="2147483680" r:id="rId18"/>
    <p:sldLayoutId id="2147483688" r:id="rId19"/>
    <p:sldLayoutId id="2147483706" r:id="rId20"/>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sites.ed.gov/idea/idea-files/osep-memo-and-qa-on-dispute-resolution/" TargetMode="Externa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sites.ed.gov/idea/files/idea/policy/speced/guid/idea/memosdcltrs/acc-13-020871r-me-reillystatecomplaints.pdf"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doe.mass.edu/prs/agreements/default.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mailto:DESECompliance@mas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mailto:Kelsey.LoDuca-Towne@mass.gov" TargetMode="External"/><Relationship Id="rId2" Type="http://schemas.openxmlformats.org/officeDocument/2006/relationships/hyperlink" Target="https://www.doe.mass.edu/prs" TargetMode="External"/><Relationship Id="rId1" Type="http://schemas.openxmlformats.org/officeDocument/2006/relationships/slideLayout" Target="../slideLayouts/slideLayout1.xml"/><Relationship Id="rId4" Type="http://schemas.openxmlformats.org/officeDocument/2006/relationships/hyperlink" Target="mailto:Julie.L.Garell@mass.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B2B-9E86-B31F-8494-E95DE385C2EA}"/>
              </a:ext>
              <a:ext uri="{C183D7F6-B498-43B3-948B-1728B52AA6E4}">
                <adec:decorative xmlns:adec="http://schemas.microsoft.com/office/drawing/2017/decorative" val="1"/>
              </a:ext>
            </a:extLst>
          </p:cNvPr>
          <p:cNvSpPr>
            <a:spLocks noGrp="1"/>
          </p:cNvSpPr>
          <p:nvPr>
            <p:ph type="ctrTitle"/>
          </p:nvPr>
        </p:nvSpPr>
        <p:spPr/>
        <p:txBody>
          <a:bodyPr>
            <a:normAutofit fontScale="90000"/>
          </a:bodyPr>
          <a:lstStyle/>
          <a:p>
            <a:br>
              <a:rPr lang="en-US" sz="4400" dirty="0">
                <a:latin typeface="Arial"/>
                <a:cs typeface="Arial"/>
              </a:rPr>
            </a:br>
            <a:br>
              <a:rPr lang="en-US" sz="4400" dirty="0">
                <a:latin typeface="Arial"/>
                <a:cs typeface="Arial"/>
              </a:rPr>
            </a:br>
            <a:br>
              <a:rPr lang="en-US" sz="4400" dirty="0">
                <a:latin typeface="Arial"/>
                <a:cs typeface="Arial"/>
              </a:rPr>
            </a:br>
            <a:br>
              <a:rPr lang="en-US" sz="4400" dirty="0">
                <a:latin typeface="Arial"/>
                <a:cs typeface="Arial"/>
              </a:rPr>
            </a:br>
            <a:br>
              <a:rPr lang="en-US" sz="4400" dirty="0">
                <a:latin typeface="Arial"/>
                <a:cs typeface="Arial"/>
              </a:rPr>
            </a:br>
            <a:br>
              <a:rPr lang="en-US" sz="4400" dirty="0">
                <a:latin typeface="Arial"/>
                <a:cs typeface="Arial"/>
              </a:rPr>
            </a:br>
            <a:br>
              <a:rPr lang="en-US" sz="4400" dirty="0">
                <a:latin typeface="Arial"/>
                <a:cs typeface="Arial"/>
              </a:rPr>
            </a:br>
            <a:br>
              <a:rPr lang="en-US" sz="4400" dirty="0">
                <a:latin typeface="Arial"/>
                <a:cs typeface="Arial"/>
              </a:rPr>
            </a:br>
            <a:br>
              <a:rPr lang="en-US" sz="4400" dirty="0">
                <a:latin typeface="Arial"/>
                <a:cs typeface="Arial"/>
              </a:rPr>
            </a:br>
            <a:br>
              <a:rPr lang="en-US" sz="4400" dirty="0">
                <a:latin typeface="Arial"/>
                <a:cs typeface="Arial"/>
              </a:rPr>
            </a:br>
            <a:br>
              <a:rPr lang="en-US" sz="4400" dirty="0">
                <a:latin typeface="Arial"/>
                <a:cs typeface="Arial"/>
              </a:rPr>
            </a:br>
            <a:br>
              <a:rPr lang="en-US" sz="4400" dirty="0">
                <a:latin typeface="Arial"/>
                <a:cs typeface="Arial"/>
              </a:rPr>
            </a:br>
            <a:br>
              <a:rPr lang="en-US" sz="4400" dirty="0">
                <a:latin typeface="Arial"/>
                <a:cs typeface="Arial"/>
              </a:rPr>
            </a:br>
            <a:r>
              <a:rPr lang="en-US" sz="4400" dirty="0">
                <a:latin typeface="Arial"/>
                <a:cs typeface="Arial"/>
              </a:rPr>
              <a:t>Reimagining and Recalibrating the Massachusetts State Complaint System: The Problem Resolution System (PRS)</a:t>
            </a:r>
            <a:endParaRPr lang="en-US" sz="4400" dirty="0"/>
          </a:p>
        </p:txBody>
      </p:sp>
      <p:sp>
        <p:nvSpPr>
          <p:cNvPr id="6" name="Subtitle 5">
            <a:extLst>
              <a:ext uri="{FF2B5EF4-FFF2-40B4-BE49-F238E27FC236}">
                <a16:creationId xmlns:a16="http://schemas.microsoft.com/office/drawing/2014/main" id="{8951B7AC-367E-3865-A09B-93229C7840A6}"/>
              </a:ext>
            </a:extLst>
          </p:cNvPr>
          <p:cNvSpPr>
            <a:spLocks noGrp="1"/>
          </p:cNvSpPr>
          <p:nvPr>
            <p:ph type="subTitle" idx="1"/>
          </p:nvPr>
        </p:nvSpPr>
        <p:spPr>
          <a:xfrm>
            <a:off x="308004" y="4792534"/>
            <a:ext cx="6940402" cy="1558636"/>
          </a:xfrm>
        </p:spPr>
        <p:txBody>
          <a:bodyPr vert="horz" lIns="91440" tIns="45720" rIns="91440" bIns="45720" rtlCol="0" anchor="t">
            <a:noAutofit/>
          </a:bodyPr>
          <a:lstStyle/>
          <a:p>
            <a:r>
              <a:rPr lang="en-US" sz="4000">
                <a:solidFill>
                  <a:srgbClr val="347AB6"/>
                </a:solidFill>
                <a:latin typeface="Arial"/>
                <a:cs typeface="Arial"/>
              </a:rPr>
              <a:t>February 10, 2026</a:t>
            </a:r>
            <a:endParaRPr lang="en-US" sz="4400">
              <a:solidFill>
                <a:srgbClr val="347AB6"/>
              </a:solidFill>
            </a:endParaRPr>
          </a:p>
        </p:txBody>
      </p:sp>
      <p:pic>
        <p:nvPicPr>
          <p:cNvPr id="7" name="Graphic 6" descr="Thought with solid fill">
            <a:extLst>
              <a:ext uri="{FF2B5EF4-FFF2-40B4-BE49-F238E27FC236}">
                <a16:creationId xmlns:a16="http://schemas.microsoft.com/office/drawing/2014/main" id="{CA10ED98-CDA7-6376-19CB-70F6FB2D7F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97442" y="3938157"/>
            <a:ext cx="2913738" cy="2913738"/>
          </a:xfrm>
          <a:prstGeom prst="rect">
            <a:avLst/>
          </a:prstGeom>
        </p:spPr>
      </p:pic>
    </p:spTree>
    <p:extLst>
      <p:ext uri="{BB962C8B-B14F-4D97-AF65-F5344CB8AC3E}">
        <p14:creationId xmlns:p14="http://schemas.microsoft.com/office/powerpoint/2010/main" val="263610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9">
            <a:extLst>
              <a:ext uri="{FF2B5EF4-FFF2-40B4-BE49-F238E27FC236}">
                <a16:creationId xmlns:a16="http://schemas.microsoft.com/office/drawing/2014/main" id="{D0FB3CFF-75DB-991A-0F67-995EBF045BF0}"/>
              </a:ext>
            </a:extLst>
          </p:cNvPr>
          <p:cNvSpPr>
            <a:spLocks noGrp="1"/>
          </p:cNvSpPr>
          <p:nvPr>
            <p:ph type="title"/>
          </p:nvPr>
        </p:nvSpPr>
        <p:spPr>
          <a:xfrm>
            <a:off x="226719" y="903404"/>
            <a:ext cx="4241372" cy="1766454"/>
          </a:xfrm>
        </p:spPr>
        <p:txBody>
          <a:bodyPr/>
          <a:lstStyle/>
          <a:p>
            <a:r>
              <a:rPr lang="en-US"/>
              <a:t>What are the requirements for filing a complaint? </a:t>
            </a:r>
          </a:p>
        </p:txBody>
      </p:sp>
      <p:sp>
        <p:nvSpPr>
          <p:cNvPr id="22" name="Freeform: Shape 21">
            <a:extLst>
              <a:ext uri="{FF2B5EF4-FFF2-40B4-BE49-F238E27FC236}">
                <a16:creationId xmlns:a16="http://schemas.microsoft.com/office/drawing/2014/main" id="{0BDAE264-2BD2-538E-886F-97C47F546C6B}"/>
              </a:ext>
            </a:extLst>
          </p:cNvPr>
          <p:cNvSpPr/>
          <p:nvPr/>
        </p:nvSpPr>
        <p:spPr>
          <a:xfrm>
            <a:off x="533664" y="2965889"/>
            <a:ext cx="1920067" cy="1817690"/>
          </a:xfrm>
          <a:custGeom>
            <a:avLst/>
            <a:gdLst>
              <a:gd name="csX0" fmla="*/ 0 w 1243212"/>
              <a:gd name="csY0" fmla="*/ 540797 h 1081594"/>
              <a:gd name="csX1" fmla="*/ 270399 w 1243212"/>
              <a:gd name="csY1" fmla="*/ 0 h 1081594"/>
              <a:gd name="csX2" fmla="*/ 972814 w 1243212"/>
              <a:gd name="csY2" fmla="*/ 0 h 1081594"/>
              <a:gd name="csX3" fmla="*/ 1243212 w 1243212"/>
              <a:gd name="csY3" fmla="*/ 540797 h 1081594"/>
              <a:gd name="csX4" fmla="*/ 972814 w 1243212"/>
              <a:gd name="csY4" fmla="*/ 1081594 h 1081594"/>
              <a:gd name="csX5" fmla="*/ 270399 w 1243212"/>
              <a:gd name="csY5" fmla="*/ 1081594 h 1081594"/>
              <a:gd name="csX6" fmla="*/ 0 w 1243212"/>
              <a:gd name="csY6" fmla="*/ 540797 h 108159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43212" h="1081594">
                <a:moveTo>
                  <a:pt x="621606" y="0"/>
                </a:moveTo>
                <a:lnTo>
                  <a:pt x="1243212" y="235247"/>
                </a:lnTo>
                <a:lnTo>
                  <a:pt x="1243212" y="846348"/>
                </a:lnTo>
                <a:lnTo>
                  <a:pt x="621606" y="1081594"/>
                </a:lnTo>
                <a:lnTo>
                  <a:pt x="0" y="846348"/>
                </a:lnTo>
                <a:lnTo>
                  <a:pt x="0" y="235247"/>
                </a:lnTo>
                <a:lnTo>
                  <a:pt x="621606" y="0"/>
                </a:lnTo>
                <a:close/>
              </a:path>
            </a:pathLst>
          </a:custGeom>
          <a:solidFill>
            <a:srgbClr val="FF7C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548" tIns="193734" rIns="168548" bIns="193734" numCol="1" spcCol="1270" anchor="ctr" anchorCtr="0">
            <a:noAutofit/>
          </a:bodyPr>
          <a:lstStyle/>
          <a:p>
            <a:pPr marL="0" lvl="0" indent="0" algn="ctr" defTabSz="488950">
              <a:lnSpc>
                <a:spcPct val="90000"/>
              </a:lnSpc>
              <a:spcBef>
                <a:spcPct val="0"/>
              </a:spcBef>
              <a:spcAft>
                <a:spcPct val="35000"/>
              </a:spcAft>
              <a:buNone/>
            </a:pPr>
            <a:r>
              <a:rPr lang="en-US" kern="1200">
                <a:solidFill>
                  <a:srgbClr val="002060"/>
                </a:solidFill>
                <a:latin typeface="Arial" panose="020B0604020202020204" pitchFamily="34" charset="0"/>
                <a:cs typeface="Arial" panose="020B0604020202020204" pitchFamily="34" charset="0"/>
              </a:rPr>
              <a:t>Alleges violation of Part B of the IDEA w/in one year</a:t>
            </a:r>
          </a:p>
        </p:txBody>
      </p:sp>
      <p:sp>
        <p:nvSpPr>
          <p:cNvPr id="23" name="Freeform: Shape 22">
            <a:extLst>
              <a:ext uri="{FF2B5EF4-FFF2-40B4-BE49-F238E27FC236}">
                <a16:creationId xmlns:a16="http://schemas.microsoft.com/office/drawing/2014/main" id="{FDA0E69F-14B9-431A-623E-DDB8687EE305}"/>
              </a:ext>
            </a:extLst>
          </p:cNvPr>
          <p:cNvSpPr/>
          <p:nvPr/>
        </p:nvSpPr>
        <p:spPr>
          <a:xfrm>
            <a:off x="2548024" y="4229601"/>
            <a:ext cx="1920067" cy="1817690"/>
          </a:xfrm>
          <a:custGeom>
            <a:avLst/>
            <a:gdLst>
              <a:gd name="csX0" fmla="*/ 0 w 1243212"/>
              <a:gd name="csY0" fmla="*/ 540797 h 1081594"/>
              <a:gd name="csX1" fmla="*/ 270399 w 1243212"/>
              <a:gd name="csY1" fmla="*/ 0 h 1081594"/>
              <a:gd name="csX2" fmla="*/ 972814 w 1243212"/>
              <a:gd name="csY2" fmla="*/ 0 h 1081594"/>
              <a:gd name="csX3" fmla="*/ 1243212 w 1243212"/>
              <a:gd name="csY3" fmla="*/ 540797 h 1081594"/>
              <a:gd name="csX4" fmla="*/ 972814 w 1243212"/>
              <a:gd name="csY4" fmla="*/ 1081594 h 1081594"/>
              <a:gd name="csX5" fmla="*/ 270399 w 1243212"/>
              <a:gd name="csY5" fmla="*/ 1081594 h 1081594"/>
              <a:gd name="csX6" fmla="*/ 0 w 1243212"/>
              <a:gd name="csY6" fmla="*/ 540797 h 108159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43212" h="1081594">
                <a:moveTo>
                  <a:pt x="621606" y="0"/>
                </a:moveTo>
                <a:lnTo>
                  <a:pt x="1243212" y="235247"/>
                </a:lnTo>
                <a:lnTo>
                  <a:pt x="1243212" y="846348"/>
                </a:lnTo>
                <a:lnTo>
                  <a:pt x="621606" y="1081594"/>
                </a:lnTo>
                <a:lnTo>
                  <a:pt x="0" y="846348"/>
                </a:lnTo>
                <a:lnTo>
                  <a:pt x="0" y="235247"/>
                </a:lnTo>
                <a:lnTo>
                  <a:pt x="621606" y="0"/>
                </a:lnTo>
                <a:close/>
              </a:path>
            </a:pathLst>
          </a:custGeom>
          <a:solidFill>
            <a:schemeClr val="accent5">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548" tIns="193734" rIns="168548" bIns="193734" numCol="1" spcCol="1270" anchor="ctr" anchorCtr="0">
            <a:noAutofit/>
          </a:bodyPr>
          <a:lstStyle/>
          <a:p>
            <a:pPr marL="0" lvl="0" indent="0" algn="ctr" defTabSz="444500">
              <a:lnSpc>
                <a:spcPct val="90000"/>
              </a:lnSpc>
              <a:spcBef>
                <a:spcPct val="0"/>
              </a:spcBef>
              <a:spcAft>
                <a:spcPct val="35000"/>
              </a:spcAft>
              <a:buNone/>
            </a:pPr>
            <a:r>
              <a:rPr lang="en-US" kern="1200">
                <a:solidFill>
                  <a:srgbClr val="002060"/>
                </a:solidFill>
                <a:latin typeface="Arial" panose="020B0604020202020204" pitchFamily="34" charset="0"/>
                <a:cs typeface="Arial" panose="020B0604020202020204" pitchFamily="34" charset="0"/>
              </a:rPr>
              <a:t>No limits to filing outside of regulatory filing requirements</a:t>
            </a:r>
          </a:p>
        </p:txBody>
      </p:sp>
      <p:pic>
        <p:nvPicPr>
          <p:cNvPr id="9" name="Picture 8" descr="What are the requirements for filing a complaint?">
            <a:extLst>
              <a:ext uri="{FF2B5EF4-FFF2-40B4-BE49-F238E27FC236}">
                <a16:creationId xmlns:a16="http://schemas.microsoft.com/office/drawing/2014/main" id="{0F49A58A-31A7-6661-A8B2-50E8490688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1256" y="1786631"/>
            <a:ext cx="5464949" cy="4361042"/>
          </a:xfrm>
          <a:prstGeom prst="rect">
            <a:avLst/>
          </a:prstGeom>
        </p:spPr>
      </p:pic>
      <p:pic>
        <p:nvPicPr>
          <p:cNvPr id="12" name="Picture 11" descr="What are the requirements for filing a complaint?">
            <a:extLst>
              <a:ext uri="{FF2B5EF4-FFF2-40B4-BE49-F238E27FC236}">
                <a16:creationId xmlns:a16="http://schemas.microsoft.com/office/drawing/2014/main" id="{3F2E478B-6C4B-CA0D-ACF5-D54486DAC791}"/>
              </a:ext>
            </a:extLst>
          </p:cNvPr>
          <p:cNvPicPr>
            <a:picLocks noChangeAspect="1"/>
          </p:cNvPicPr>
          <p:nvPr/>
        </p:nvPicPr>
        <p:blipFill>
          <a:blip r:embed="rId4" cstate="screen">
            <a:extLst>
              <a:ext uri="{28A0092B-C50C-407E-A947-70E740481C1C}">
                <a14:useLocalDpi xmlns:a14="http://schemas.microsoft.com/office/drawing/2010/main"/>
              </a:ext>
            </a:extLst>
          </a:blip>
          <a:srcRect t="-3565" b="-2895"/>
          <a:stretch>
            <a:fillRect/>
          </a:stretch>
        </p:blipFill>
        <p:spPr>
          <a:xfrm>
            <a:off x="5651255" y="618887"/>
            <a:ext cx="5464949" cy="974782"/>
          </a:xfrm>
          <a:prstGeom prst="rect">
            <a:avLst/>
          </a:prstGeom>
        </p:spPr>
      </p:pic>
      <p:sp>
        <p:nvSpPr>
          <p:cNvPr id="19" name="Rectangle 18">
            <a:extLst>
              <a:ext uri="{FF2B5EF4-FFF2-40B4-BE49-F238E27FC236}">
                <a16:creationId xmlns:a16="http://schemas.microsoft.com/office/drawing/2014/main" id="{E8878E0F-7882-3E67-04AD-EB81F59ABC37}"/>
              </a:ext>
              <a:ext uri="{C183D7F6-B498-43B3-948B-1728B52AA6E4}">
                <adec:decorative xmlns:adec="http://schemas.microsoft.com/office/drawing/2017/decorative" val="1"/>
              </a:ext>
            </a:extLst>
          </p:cNvPr>
          <p:cNvSpPr/>
          <p:nvPr/>
        </p:nvSpPr>
        <p:spPr>
          <a:xfrm>
            <a:off x="5811689" y="2080329"/>
            <a:ext cx="5144079" cy="398239"/>
          </a:xfrm>
          <a:prstGeom prst="rect">
            <a:avLst/>
          </a:prstGeom>
          <a:solidFill>
            <a:srgbClr val="FFFF00">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Rectangle 20">
            <a:extLst>
              <a:ext uri="{FF2B5EF4-FFF2-40B4-BE49-F238E27FC236}">
                <a16:creationId xmlns:a16="http://schemas.microsoft.com/office/drawing/2014/main" id="{AF242ECB-9407-A488-E5D1-C90B173FBF37}"/>
              </a:ext>
              <a:ext uri="{C183D7F6-B498-43B3-948B-1728B52AA6E4}">
                <adec:decorative xmlns:adec="http://schemas.microsoft.com/office/drawing/2017/decorative" val="1"/>
              </a:ext>
            </a:extLst>
          </p:cNvPr>
          <p:cNvSpPr/>
          <p:nvPr/>
        </p:nvSpPr>
        <p:spPr>
          <a:xfrm>
            <a:off x="6174574" y="5358700"/>
            <a:ext cx="4781194" cy="350231"/>
          </a:xfrm>
          <a:prstGeom prst="rect">
            <a:avLst/>
          </a:prstGeom>
          <a:solidFill>
            <a:srgbClr val="FFFF00">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BC096C31-BCE4-8AD5-DFB4-E4E410004974}"/>
              </a:ext>
              <a:ext uri="{C183D7F6-B498-43B3-948B-1728B52AA6E4}">
                <adec:decorative xmlns:adec="http://schemas.microsoft.com/office/drawing/2017/decorative" val="1"/>
              </a:ext>
            </a:extLst>
          </p:cNvPr>
          <p:cNvSpPr/>
          <p:nvPr/>
        </p:nvSpPr>
        <p:spPr>
          <a:xfrm>
            <a:off x="6174574" y="5795334"/>
            <a:ext cx="4781194" cy="350231"/>
          </a:xfrm>
          <a:prstGeom prst="rect">
            <a:avLst/>
          </a:prstGeom>
          <a:solidFill>
            <a:srgbClr val="FFFF00">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237121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C2FF6773-9841-7A0C-AC84-EAF0963877FC}"/>
              </a:ext>
            </a:extLst>
          </p:cNvPr>
          <p:cNvSpPr>
            <a:spLocks noGrp="1"/>
          </p:cNvSpPr>
          <p:nvPr>
            <p:ph type="title"/>
          </p:nvPr>
        </p:nvSpPr>
        <p:spPr>
          <a:xfrm>
            <a:off x="211311" y="597988"/>
            <a:ext cx="4522971" cy="1766888"/>
          </a:xfrm>
        </p:spPr>
        <p:txBody>
          <a:bodyPr/>
          <a:lstStyle/>
          <a:p>
            <a:r>
              <a:rPr lang="en-US"/>
              <a:t>What are the requirements for an investigation? </a:t>
            </a:r>
          </a:p>
        </p:txBody>
      </p:sp>
      <p:sp>
        <p:nvSpPr>
          <p:cNvPr id="20" name="Freeform: Shape 19">
            <a:extLst>
              <a:ext uri="{FF2B5EF4-FFF2-40B4-BE49-F238E27FC236}">
                <a16:creationId xmlns:a16="http://schemas.microsoft.com/office/drawing/2014/main" id="{93F58468-417A-F6D2-7A5B-85C3441FF1D1}"/>
              </a:ext>
            </a:extLst>
          </p:cNvPr>
          <p:cNvSpPr/>
          <p:nvPr/>
        </p:nvSpPr>
        <p:spPr>
          <a:xfrm>
            <a:off x="329059" y="2520155"/>
            <a:ext cx="1920067" cy="1817690"/>
          </a:xfrm>
          <a:custGeom>
            <a:avLst/>
            <a:gdLst>
              <a:gd name="csX0" fmla="*/ 0 w 1243212"/>
              <a:gd name="csY0" fmla="*/ 540797 h 1081594"/>
              <a:gd name="csX1" fmla="*/ 270399 w 1243212"/>
              <a:gd name="csY1" fmla="*/ 0 h 1081594"/>
              <a:gd name="csX2" fmla="*/ 972814 w 1243212"/>
              <a:gd name="csY2" fmla="*/ 0 h 1081594"/>
              <a:gd name="csX3" fmla="*/ 1243212 w 1243212"/>
              <a:gd name="csY3" fmla="*/ 540797 h 1081594"/>
              <a:gd name="csX4" fmla="*/ 972814 w 1243212"/>
              <a:gd name="csY4" fmla="*/ 1081594 h 1081594"/>
              <a:gd name="csX5" fmla="*/ 270399 w 1243212"/>
              <a:gd name="csY5" fmla="*/ 1081594 h 1081594"/>
              <a:gd name="csX6" fmla="*/ 0 w 1243212"/>
              <a:gd name="csY6" fmla="*/ 540797 h 108159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43212" h="1081594">
                <a:moveTo>
                  <a:pt x="621606" y="0"/>
                </a:moveTo>
                <a:lnTo>
                  <a:pt x="1243212" y="235247"/>
                </a:lnTo>
                <a:lnTo>
                  <a:pt x="1243212" y="846348"/>
                </a:lnTo>
                <a:lnTo>
                  <a:pt x="621606" y="1081594"/>
                </a:lnTo>
                <a:lnTo>
                  <a:pt x="0" y="846348"/>
                </a:lnTo>
                <a:lnTo>
                  <a:pt x="0" y="235247"/>
                </a:lnTo>
                <a:lnTo>
                  <a:pt x="621606" y="0"/>
                </a:lnTo>
                <a:close/>
              </a:path>
            </a:pathLst>
          </a:custGeom>
          <a:solidFill>
            <a:schemeClr val="accent6">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2838" tIns="228024" rIns="202838" bIns="228024" numCol="1" spcCol="1270" anchor="ctr" anchorCtr="0">
            <a:noAutofit/>
          </a:bodyPr>
          <a:lstStyle/>
          <a:p>
            <a:pPr marL="0" lvl="0" indent="0" algn="ctr" defTabSz="400050">
              <a:lnSpc>
                <a:spcPct val="90000"/>
              </a:lnSpc>
              <a:spcBef>
                <a:spcPct val="0"/>
              </a:spcBef>
              <a:spcAft>
                <a:spcPct val="35000"/>
              </a:spcAft>
              <a:buNone/>
            </a:pPr>
            <a:r>
              <a:rPr lang="en-US" kern="1200">
                <a:solidFill>
                  <a:srgbClr val="002060"/>
                </a:solidFill>
                <a:latin typeface="Arial" panose="020B0604020202020204" pitchFamily="34" charset="0"/>
                <a:cs typeface="Arial" panose="020B0604020202020204" pitchFamily="34" charset="0"/>
              </a:rPr>
              <a:t>Investigation has two minimum requirements</a:t>
            </a:r>
          </a:p>
        </p:txBody>
      </p:sp>
      <p:pic>
        <p:nvPicPr>
          <p:cNvPr id="7" name="Content Placeholder 6" descr="What are the requirements for an investigation?">
            <a:extLst>
              <a:ext uri="{FF2B5EF4-FFF2-40B4-BE49-F238E27FC236}">
                <a16:creationId xmlns:a16="http://schemas.microsoft.com/office/drawing/2014/main" id="{6C698763-C347-A8AA-520A-0D0AB0B6A140}"/>
              </a:ext>
            </a:extLst>
          </p:cNvPr>
          <p:cNvPicPr>
            <a:picLocks noGrp="1" noChangeAspect="1"/>
          </p:cNvPicPr>
          <p:nvPr>
            <p:ph idx="1"/>
          </p:nvPr>
        </p:nvPicPr>
        <p:blipFill>
          <a:blip r:embed="rId2"/>
          <a:stretch>
            <a:fillRect/>
          </a:stretch>
        </p:blipFill>
        <p:spPr>
          <a:xfrm>
            <a:off x="4943840" y="967565"/>
            <a:ext cx="6919101" cy="4189624"/>
          </a:xfrm>
          <a:prstGeom prst="rect">
            <a:avLst/>
          </a:prstGeom>
        </p:spPr>
      </p:pic>
      <p:sp>
        <p:nvSpPr>
          <p:cNvPr id="5" name="Slide Number Placeholder 4">
            <a:extLst>
              <a:ext uri="{FF2B5EF4-FFF2-40B4-BE49-F238E27FC236}">
                <a16:creationId xmlns:a16="http://schemas.microsoft.com/office/drawing/2014/main" id="{7D7A7538-B630-0E25-2B63-8E504F6CAA01}"/>
              </a:ext>
            </a:extLst>
          </p:cNvPr>
          <p:cNvSpPr>
            <a:spLocks noGrp="1"/>
          </p:cNvSpPr>
          <p:nvPr>
            <p:ph type="sldNum" sz="quarter" idx="12"/>
          </p:nvPr>
        </p:nvSpPr>
        <p:spPr/>
        <p:txBody>
          <a:bodyPr/>
          <a:lstStyle/>
          <a:p>
            <a:fld id="{68A8D22E-6BC5-9E47-900C-2BB94685D9F5}" type="slidenum">
              <a:rPr lang="en-US" smtClean="0"/>
              <a:t>11</a:t>
            </a:fld>
            <a:endParaRPr lang="en-US"/>
          </a:p>
        </p:txBody>
      </p:sp>
      <p:sp>
        <p:nvSpPr>
          <p:cNvPr id="9" name="Rectangle 8">
            <a:extLst>
              <a:ext uri="{FF2B5EF4-FFF2-40B4-BE49-F238E27FC236}">
                <a16:creationId xmlns:a16="http://schemas.microsoft.com/office/drawing/2014/main" id="{EA54C704-18AD-1ABF-B7BE-F38E2C18AE8A}"/>
              </a:ext>
              <a:ext uri="{C183D7F6-B498-43B3-948B-1728B52AA6E4}">
                <adec:decorative xmlns:adec="http://schemas.microsoft.com/office/drawing/2017/decorative" val="1"/>
              </a:ext>
            </a:extLst>
          </p:cNvPr>
          <p:cNvSpPr/>
          <p:nvPr/>
        </p:nvSpPr>
        <p:spPr>
          <a:xfrm>
            <a:off x="5362955" y="2120227"/>
            <a:ext cx="5886292" cy="489298"/>
          </a:xfrm>
          <a:prstGeom prst="rect">
            <a:avLst/>
          </a:prstGeom>
          <a:solidFill>
            <a:srgbClr val="FFFF00">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Rectangle 9">
            <a:extLst>
              <a:ext uri="{FF2B5EF4-FFF2-40B4-BE49-F238E27FC236}">
                <a16:creationId xmlns:a16="http://schemas.microsoft.com/office/drawing/2014/main" id="{43D1EC14-D205-385E-E8A6-8404EA16FAF8}"/>
              </a:ext>
              <a:ext uri="{C183D7F6-B498-43B3-948B-1728B52AA6E4}">
                <adec:decorative xmlns:adec="http://schemas.microsoft.com/office/drawing/2017/decorative" val="1"/>
              </a:ext>
            </a:extLst>
          </p:cNvPr>
          <p:cNvSpPr/>
          <p:nvPr/>
        </p:nvSpPr>
        <p:spPr>
          <a:xfrm>
            <a:off x="5362955" y="2609525"/>
            <a:ext cx="5886292" cy="1116216"/>
          </a:xfrm>
          <a:prstGeom prst="rect">
            <a:avLst/>
          </a:prstGeom>
          <a:solidFill>
            <a:srgbClr val="FFFF00">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573005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20310A-3040-3E12-3523-346E3475EF06}"/>
              </a:ext>
            </a:extLst>
          </p:cNvPr>
          <p:cNvSpPr>
            <a:spLocks noGrp="1"/>
          </p:cNvSpPr>
          <p:nvPr>
            <p:ph type="title"/>
          </p:nvPr>
        </p:nvSpPr>
        <p:spPr>
          <a:xfrm>
            <a:off x="226719" y="589182"/>
            <a:ext cx="4241372" cy="1766454"/>
          </a:xfrm>
        </p:spPr>
        <p:txBody>
          <a:bodyPr>
            <a:normAutofit fontScale="90000"/>
          </a:bodyPr>
          <a:lstStyle/>
          <a:p>
            <a:r>
              <a:rPr lang="en-US"/>
              <a:t>What is the scope of our authority according to the guidance?</a:t>
            </a:r>
          </a:p>
        </p:txBody>
      </p:sp>
      <p:sp>
        <p:nvSpPr>
          <p:cNvPr id="18" name="Freeform: Shape 17">
            <a:extLst>
              <a:ext uri="{FF2B5EF4-FFF2-40B4-BE49-F238E27FC236}">
                <a16:creationId xmlns:a16="http://schemas.microsoft.com/office/drawing/2014/main" id="{13AFE26C-247C-5221-CE58-D5591BBE68B7}"/>
              </a:ext>
            </a:extLst>
          </p:cNvPr>
          <p:cNvSpPr/>
          <p:nvPr/>
        </p:nvSpPr>
        <p:spPr>
          <a:xfrm>
            <a:off x="342277" y="2520155"/>
            <a:ext cx="1920067" cy="1817690"/>
          </a:xfrm>
          <a:custGeom>
            <a:avLst/>
            <a:gdLst>
              <a:gd name="csX0" fmla="*/ 0 w 1243212"/>
              <a:gd name="csY0" fmla="*/ 540797 h 1081594"/>
              <a:gd name="csX1" fmla="*/ 270399 w 1243212"/>
              <a:gd name="csY1" fmla="*/ 0 h 1081594"/>
              <a:gd name="csX2" fmla="*/ 972814 w 1243212"/>
              <a:gd name="csY2" fmla="*/ 0 h 1081594"/>
              <a:gd name="csX3" fmla="*/ 1243212 w 1243212"/>
              <a:gd name="csY3" fmla="*/ 540797 h 1081594"/>
              <a:gd name="csX4" fmla="*/ 972814 w 1243212"/>
              <a:gd name="csY4" fmla="*/ 1081594 h 1081594"/>
              <a:gd name="csX5" fmla="*/ 270399 w 1243212"/>
              <a:gd name="csY5" fmla="*/ 1081594 h 1081594"/>
              <a:gd name="csX6" fmla="*/ 0 w 1243212"/>
              <a:gd name="csY6" fmla="*/ 540797 h 108159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43212" h="1081594">
                <a:moveTo>
                  <a:pt x="621606" y="0"/>
                </a:moveTo>
                <a:lnTo>
                  <a:pt x="1243212" y="235247"/>
                </a:lnTo>
                <a:lnTo>
                  <a:pt x="1243212" y="846348"/>
                </a:lnTo>
                <a:lnTo>
                  <a:pt x="621606" y="1081594"/>
                </a:lnTo>
                <a:lnTo>
                  <a:pt x="0" y="846348"/>
                </a:lnTo>
                <a:lnTo>
                  <a:pt x="0" y="235247"/>
                </a:lnTo>
                <a:lnTo>
                  <a:pt x="621606" y="0"/>
                </a:lnTo>
                <a:close/>
              </a:path>
            </a:pathLst>
          </a:custGeom>
          <a:solidFill>
            <a:srgbClr val="FFFF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2838" tIns="228024" rIns="202838" bIns="228024" numCol="1" spcCol="1270" anchor="ctr" anchorCtr="0">
            <a:noAutofit/>
          </a:bodyPr>
          <a:lstStyle/>
          <a:p>
            <a:pPr marL="0" lvl="0" indent="0" algn="ctr" defTabSz="400050">
              <a:lnSpc>
                <a:spcPct val="90000"/>
              </a:lnSpc>
              <a:spcBef>
                <a:spcPct val="0"/>
              </a:spcBef>
              <a:spcAft>
                <a:spcPct val="35000"/>
              </a:spcAft>
              <a:buNone/>
            </a:pPr>
            <a:r>
              <a:rPr lang="en-US" kern="1200">
                <a:solidFill>
                  <a:srgbClr val="002060"/>
                </a:solidFill>
                <a:latin typeface="Arial" panose="020B0604020202020204" pitchFamily="34" charset="0"/>
                <a:cs typeface="Arial" panose="020B0604020202020204" pitchFamily="34" charset="0"/>
              </a:rPr>
              <a:t>More can be filed as a complaint than due process</a:t>
            </a:r>
            <a:endParaRPr lang="en-US" kern="12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E22F6DF-76A2-0963-BB3B-7D826E826365}"/>
              </a:ext>
            </a:extLst>
          </p:cNvPr>
          <p:cNvSpPr txBox="1"/>
          <p:nvPr/>
        </p:nvSpPr>
        <p:spPr>
          <a:xfrm>
            <a:off x="358542" y="5003308"/>
            <a:ext cx="3807604" cy="878574"/>
          </a:xfrm>
          <a:prstGeom prst="rect">
            <a:avLst/>
          </a:prstGeom>
          <a:noFill/>
        </p:spPr>
        <p:txBody>
          <a:bodyPr wrap="square">
            <a:spAutoFit/>
          </a:bodyPr>
          <a:lstStyle/>
          <a:p>
            <a:pPr>
              <a:lnSpc>
                <a:spcPct val="150000"/>
              </a:lnSpc>
              <a:spcAft>
                <a:spcPts val="600"/>
              </a:spcAft>
            </a:pPr>
            <a:r>
              <a:rPr lang="en-US" u="sng">
                <a:solidFill>
                  <a:schemeClr val="bg1"/>
                </a:solidFill>
                <a:latin typeface="Arial" panose="020B0604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OSEP Memo and Q&amp;A on Dispute Resolution (July 23, 2013)</a:t>
            </a:r>
            <a:endParaRPr lang="en-US">
              <a:solidFill>
                <a:schemeClr val="bg1"/>
              </a:solidFill>
              <a:latin typeface="Arial" panose="020B0604020202020204" pitchFamily="34" charset="0"/>
            </a:endParaRPr>
          </a:p>
        </p:txBody>
      </p:sp>
      <p:pic>
        <p:nvPicPr>
          <p:cNvPr id="19" name="Content Placeholder 5" descr="What is the scope of our authority according to the guidance?">
            <a:extLst>
              <a:ext uri="{FF2B5EF4-FFF2-40B4-BE49-F238E27FC236}">
                <a16:creationId xmlns:a16="http://schemas.microsoft.com/office/drawing/2014/main" id="{812A21F0-A77F-9D40-3B12-75E8E691A758}"/>
              </a:ext>
            </a:extLst>
          </p:cNvPr>
          <p:cNvPicPr>
            <a:picLocks noChangeAspect="1"/>
          </p:cNvPicPr>
          <p:nvPr/>
        </p:nvPicPr>
        <p:blipFill>
          <a:blip r:embed="rId3"/>
          <a:stretch>
            <a:fillRect/>
          </a:stretch>
        </p:blipFill>
        <p:spPr>
          <a:xfrm>
            <a:off x="5063694" y="88809"/>
            <a:ext cx="6901587" cy="3634664"/>
          </a:xfrm>
          <a:prstGeom prst="rect">
            <a:avLst/>
          </a:prstGeom>
        </p:spPr>
      </p:pic>
      <p:pic>
        <p:nvPicPr>
          <p:cNvPr id="5" name="Content Placeholder 4" descr="What is the scope of our authority according to the guidance?">
            <a:extLst>
              <a:ext uri="{FF2B5EF4-FFF2-40B4-BE49-F238E27FC236}">
                <a16:creationId xmlns:a16="http://schemas.microsoft.com/office/drawing/2014/main" id="{F182640D-494A-20B7-9D25-30790E060593}"/>
              </a:ext>
            </a:extLst>
          </p:cNvPr>
          <p:cNvPicPr>
            <a:picLocks noGrp="1" noChangeAspect="1"/>
          </p:cNvPicPr>
          <p:nvPr>
            <p:ph idx="1"/>
          </p:nvPr>
        </p:nvPicPr>
        <p:blipFill>
          <a:blip r:embed="rId4"/>
          <a:stretch>
            <a:fillRect/>
          </a:stretch>
        </p:blipFill>
        <p:spPr>
          <a:xfrm>
            <a:off x="5046664" y="4093301"/>
            <a:ext cx="6918618" cy="1788581"/>
          </a:xfrm>
        </p:spPr>
      </p:pic>
      <p:sp>
        <p:nvSpPr>
          <p:cNvPr id="8" name="Rectangle 7">
            <a:extLst>
              <a:ext uri="{FF2B5EF4-FFF2-40B4-BE49-F238E27FC236}">
                <a16:creationId xmlns:a16="http://schemas.microsoft.com/office/drawing/2014/main" id="{37A97032-62F5-EFF7-B9A8-FEB8016EC4CD}"/>
              </a:ext>
              <a:ext uri="{C183D7F6-B498-43B3-948B-1728B52AA6E4}">
                <adec:decorative xmlns:adec="http://schemas.microsoft.com/office/drawing/2017/decorative" val="1"/>
              </a:ext>
            </a:extLst>
          </p:cNvPr>
          <p:cNvSpPr/>
          <p:nvPr/>
        </p:nvSpPr>
        <p:spPr>
          <a:xfrm>
            <a:off x="6264865" y="4795906"/>
            <a:ext cx="5568593" cy="987355"/>
          </a:xfrm>
          <a:prstGeom prst="rect">
            <a:avLst/>
          </a:prstGeom>
          <a:solidFill>
            <a:srgbClr val="FFFF00">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Rectangle 20">
            <a:extLst>
              <a:ext uri="{FF2B5EF4-FFF2-40B4-BE49-F238E27FC236}">
                <a16:creationId xmlns:a16="http://schemas.microsoft.com/office/drawing/2014/main" id="{F3775668-D004-B08C-D028-0C59568B9738}"/>
              </a:ext>
              <a:ext uri="{C183D7F6-B498-43B3-948B-1728B52AA6E4}">
                <adec:decorative xmlns:adec="http://schemas.microsoft.com/office/drawing/2017/decorative" val="1"/>
              </a:ext>
            </a:extLst>
          </p:cNvPr>
          <p:cNvSpPr/>
          <p:nvPr/>
        </p:nvSpPr>
        <p:spPr>
          <a:xfrm>
            <a:off x="6602819" y="1124049"/>
            <a:ext cx="2775097" cy="202019"/>
          </a:xfrm>
          <a:prstGeom prst="rect">
            <a:avLst/>
          </a:prstGeom>
          <a:solidFill>
            <a:srgbClr val="FFFF00">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2" name="Rectangle 21">
            <a:extLst>
              <a:ext uri="{FF2B5EF4-FFF2-40B4-BE49-F238E27FC236}">
                <a16:creationId xmlns:a16="http://schemas.microsoft.com/office/drawing/2014/main" id="{ED6D2232-DAB2-D717-3042-69B434258E3A}"/>
              </a:ext>
              <a:ext uri="{C183D7F6-B498-43B3-948B-1728B52AA6E4}">
                <adec:decorative xmlns:adec="http://schemas.microsoft.com/office/drawing/2017/decorative" val="1"/>
              </a:ext>
            </a:extLst>
          </p:cNvPr>
          <p:cNvSpPr/>
          <p:nvPr/>
        </p:nvSpPr>
        <p:spPr>
          <a:xfrm>
            <a:off x="9087802" y="922030"/>
            <a:ext cx="2150811" cy="202019"/>
          </a:xfrm>
          <a:prstGeom prst="rect">
            <a:avLst/>
          </a:prstGeom>
          <a:solidFill>
            <a:srgbClr val="FFFF00">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26B1ACEE-5D61-A18E-F957-83EF916EE619}"/>
              </a:ext>
              <a:ext uri="{C183D7F6-B498-43B3-948B-1728B52AA6E4}">
                <adec:decorative xmlns:adec="http://schemas.microsoft.com/office/drawing/2017/decorative" val="1"/>
              </a:ext>
            </a:extLst>
          </p:cNvPr>
          <p:cNvSpPr/>
          <p:nvPr/>
        </p:nvSpPr>
        <p:spPr>
          <a:xfrm>
            <a:off x="6602820" y="3287954"/>
            <a:ext cx="4710222" cy="337748"/>
          </a:xfrm>
          <a:prstGeom prst="rect">
            <a:avLst/>
          </a:prstGeom>
          <a:solidFill>
            <a:srgbClr val="FFFF00">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4072098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6987091-3AC1-ED68-C38B-C2B71D47A17E}"/>
              </a:ext>
            </a:extLst>
          </p:cNvPr>
          <p:cNvSpPr>
            <a:spLocks noGrp="1"/>
          </p:cNvSpPr>
          <p:nvPr>
            <p:ph type="title"/>
          </p:nvPr>
        </p:nvSpPr>
        <p:spPr>
          <a:xfrm>
            <a:off x="226719" y="574158"/>
            <a:ext cx="4241372" cy="1766454"/>
          </a:xfrm>
        </p:spPr>
        <p:txBody>
          <a:bodyPr/>
          <a:lstStyle/>
          <a:p>
            <a:r>
              <a:rPr lang="en-US"/>
              <a:t>What is this process supposed to look like?</a:t>
            </a:r>
          </a:p>
        </p:txBody>
      </p:sp>
      <p:sp>
        <p:nvSpPr>
          <p:cNvPr id="8" name="Freeform: Shape 7">
            <a:extLst>
              <a:ext uri="{FF2B5EF4-FFF2-40B4-BE49-F238E27FC236}">
                <a16:creationId xmlns:a16="http://schemas.microsoft.com/office/drawing/2014/main" id="{DD00FDE1-170C-EA25-122E-7E1FBBB03B0E}"/>
              </a:ext>
            </a:extLst>
          </p:cNvPr>
          <p:cNvSpPr/>
          <p:nvPr/>
        </p:nvSpPr>
        <p:spPr>
          <a:xfrm>
            <a:off x="226719" y="2278622"/>
            <a:ext cx="1920067" cy="1817690"/>
          </a:xfrm>
          <a:custGeom>
            <a:avLst/>
            <a:gdLst>
              <a:gd name="csX0" fmla="*/ 0 w 1243212"/>
              <a:gd name="csY0" fmla="*/ 540797 h 1081594"/>
              <a:gd name="csX1" fmla="*/ 270399 w 1243212"/>
              <a:gd name="csY1" fmla="*/ 0 h 1081594"/>
              <a:gd name="csX2" fmla="*/ 972814 w 1243212"/>
              <a:gd name="csY2" fmla="*/ 0 h 1081594"/>
              <a:gd name="csX3" fmla="*/ 1243212 w 1243212"/>
              <a:gd name="csY3" fmla="*/ 540797 h 1081594"/>
              <a:gd name="csX4" fmla="*/ 972814 w 1243212"/>
              <a:gd name="csY4" fmla="*/ 1081594 h 1081594"/>
              <a:gd name="csX5" fmla="*/ 270399 w 1243212"/>
              <a:gd name="csY5" fmla="*/ 1081594 h 1081594"/>
              <a:gd name="csX6" fmla="*/ 0 w 1243212"/>
              <a:gd name="csY6" fmla="*/ 540797 h 108159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43212" h="1081594">
                <a:moveTo>
                  <a:pt x="621606" y="0"/>
                </a:moveTo>
                <a:lnTo>
                  <a:pt x="1243212" y="235247"/>
                </a:lnTo>
                <a:lnTo>
                  <a:pt x="1243212" y="846348"/>
                </a:lnTo>
                <a:lnTo>
                  <a:pt x="621606" y="1081594"/>
                </a:lnTo>
                <a:lnTo>
                  <a:pt x="0" y="846348"/>
                </a:lnTo>
                <a:lnTo>
                  <a:pt x="0" y="235247"/>
                </a:lnTo>
                <a:lnTo>
                  <a:pt x="621606"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2838" tIns="228024" rIns="202838" bIns="228024" numCol="1" spcCol="1270" anchor="ctr" anchorCtr="0">
            <a:noAutofit/>
          </a:bodyPr>
          <a:lstStyle/>
          <a:p>
            <a:pPr marL="0" lvl="0" indent="0" algn="ctr" defTabSz="400050">
              <a:lnSpc>
                <a:spcPct val="90000"/>
              </a:lnSpc>
              <a:spcBef>
                <a:spcPct val="0"/>
              </a:spcBef>
              <a:spcAft>
                <a:spcPct val="35000"/>
              </a:spcAft>
              <a:buNone/>
            </a:pPr>
            <a:r>
              <a:rPr lang="en-US" kern="1200">
                <a:solidFill>
                  <a:srgbClr val="002060"/>
                </a:solidFill>
                <a:latin typeface="Arial" panose="020B0604020202020204" pitchFamily="34" charset="0"/>
                <a:cs typeface="Arial" panose="020B0604020202020204" pitchFamily="34" charset="0"/>
              </a:rPr>
              <a:t>SEA’s Obligation</a:t>
            </a:r>
          </a:p>
        </p:txBody>
      </p:sp>
      <p:sp>
        <p:nvSpPr>
          <p:cNvPr id="7" name="Freeform: Shape 6">
            <a:extLst>
              <a:ext uri="{FF2B5EF4-FFF2-40B4-BE49-F238E27FC236}">
                <a16:creationId xmlns:a16="http://schemas.microsoft.com/office/drawing/2014/main" id="{A6A9CA17-D97D-F292-68C9-12B30944E050}"/>
              </a:ext>
            </a:extLst>
          </p:cNvPr>
          <p:cNvSpPr/>
          <p:nvPr/>
        </p:nvSpPr>
        <p:spPr>
          <a:xfrm>
            <a:off x="2460241" y="3264672"/>
            <a:ext cx="1920067" cy="1817690"/>
          </a:xfrm>
          <a:custGeom>
            <a:avLst/>
            <a:gdLst>
              <a:gd name="csX0" fmla="*/ 0 w 1243212"/>
              <a:gd name="csY0" fmla="*/ 540797 h 1081594"/>
              <a:gd name="csX1" fmla="*/ 270399 w 1243212"/>
              <a:gd name="csY1" fmla="*/ 0 h 1081594"/>
              <a:gd name="csX2" fmla="*/ 972814 w 1243212"/>
              <a:gd name="csY2" fmla="*/ 0 h 1081594"/>
              <a:gd name="csX3" fmla="*/ 1243212 w 1243212"/>
              <a:gd name="csY3" fmla="*/ 540797 h 1081594"/>
              <a:gd name="csX4" fmla="*/ 972814 w 1243212"/>
              <a:gd name="csY4" fmla="*/ 1081594 h 1081594"/>
              <a:gd name="csX5" fmla="*/ 270399 w 1243212"/>
              <a:gd name="csY5" fmla="*/ 1081594 h 1081594"/>
              <a:gd name="csX6" fmla="*/ 0 w 1243212"/>
              <a:gd name="csY6" fmla="*/ 540797 h 108159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43212" h="1081594">
                <a:moveTo>
                  <a:pt x="621606" y="0"/>
                </a:moveTo>
                <a:lnTo>
                  <a:pt x="1243212" y="235247"/>
                </a:lnTo>
                <a:lnTo>
                  <a:pt x="1243212" y="846348"/>
                </a:lnTo>
                <a:lnTo>
                  <a:pt x="621606" y="1081594"/>
                </a:lnTo>
                <a:lnTo>
                  <a:pt x="0" y="846348"/>
                </a:lnTo>
                <a:lnTo>
                  <a:pt x="0" y="235247"/>
                </a:lnTo>
                <a:lnTo>
                  <a:pt x="621606" y="0"/>
                </a:lnTo>
                <a:close/>
              </a:path>
            </a:pathLst>
          </a:custGeom>
          <a:solidFill>
            <a:srgbClr val="B5DFF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548" tIns="193734" rIns="168548" bIns="193734" numCol="1" spcCol="1270" anchor="ctr" anchorCtr="0">
            <a:noAutofit/>
          </a:bodyPr>
          <a:lstStyle/>
          <a:p>
            <a:pPr marL="0" lvl="0" indent="0" algn="ctr" defTabSz="533400">
              <a:lnSpc>
                <a:spcPct val="90000"/>
              </a:lnSpc>
              <a:spcBef>
                <a:spcPct val="0"/>
              </a:spcBef>
              <a:spcAft>
                <a:spcPct val="35000"/>
              </a:spcAft>
              <a:buNone/>
            </a:pPr>
            <a:r>
              <a:rPr lang="en-US" kern="1200">
                <a:solidFill>
                  <a:srgbClr val="002060"/>
                </a:solidFill>
                <a:latin typeface="Arial" panose="020B0604020202020204" pitchFamily="34" charset="0"/>
                <a:cs typeface="Arial" panose="020B0604020202020204" pitchFamily="34" charset="0"/>
              </a:rPr>
              <a:t>Intended to be less adversarial </a:t>
            </a:r>
          </a:p>
        </p:txBody>
      </p:sp>
      <p:sp>
        <p:nvSpPr>
          <p:cNvPr id="15" name="Text Placeholder 14">
            <a:extLst>
              <a:ext uri="{FF2B5EF4-FFF2-40B4-BE49-F238E27FC236}">
                <a16:creationId xmlns:a16="http://schemas.microsoft.com/office/drawing/2014/main" id="{25DE46C3-A73C-0C05-8643-3E436AFD1B33}"/>
              </a:ext>
            </a:extLst>
          </p:cNvPr>
          <p:cNvSpPr>
            <a:spLocks noGrp="1"/>
          </p:cNvSpPr>
          <p:nvPr>
            <p:ph type="body" sz="half" idx="2"/>
          </p:nvPr>
        </p:nvSpPr>
        <p:spPr>
          <a:xfrm>
            <a:off x="226719" y="5407463"/>
            <a:ext cx="4241372" cy="786625"/>
          </a:xfrm>
        </p:spPr>
        <p:txBody>
          <a:bodyPr/>
          <a:lstStyle/>
          <a:p>
            <a:r>
              <a:rPr lang="en-US" i="1">
                <a:solidFill>
                  <a:schemeClr val="bg1">
                    <a:lumMod val="95000"/>
                  </a:schemeClr>
                </a:solidFill>
              </a:rPr>
              <a:t>71 Fed. Reg. 46540, 46605 (Aug. 14, 2006) </a:t>
            </a:r>
            <a:r>
              <a:rPr lang="en-US" i="1" u="sng">
                <a:solidFill>
                  <a:schemeClr val="bg1">
                    <a:lumMod val="95000"/>
                  </a:schemeClr>
                </a:solidFill>
                <a:hlinkClick r:id="rId2">
                  <a:extLst>
                    <a:ext uri="{A12FA001-AC4F-418D-AE19-62706E023703}">
                      <ahyp:hlinkClr xmlns:ahyp="http://schemas.microsoft.com/office/drawing/2018/hyperlinkcolor" val="tx"/>
                    </a:ext>
                  </a:extLst>
                </a:hlinkClick>
              </a:rPr>
              <a:t>Letter to Reilly</a:t>
            </a:r>
            <a:r>
              <a:rPr lang="en-US" u="sng">
                <a:solidFill>
                  <a:schemeClr val="bg1">
                    <a:lumMod val="95000"/>
                  </a:schemeClr>
                </a:solidFill>
                <a:hlinkClick r:id="rId2">
                  <a:extLst>
                    <a:ext uri="{A12FA001-AC4F-418D-AE19-62706E023703}">
                      <ahyp:hlinkClr xmlns:ahyp="http://schemas.microsoft.com/office/drawing/2018/hyperlinkcolor" val="tx"/>
                    </a:ext>
                  </a:extLst>
                </a:hlinkClick>
              </a:rPr>
              <a:t> (OSEP 2014)</a:t>
            </a:r>
            <a:r>
              <a:rPr lang="en-US" u="sng">
                <a:solidFill>
                  <a:schemeClr val="bg1">
                    <a:lumMod val="95000"/>
                  </a:schemeClr>
                </a:solidFill>
              </a:rPr>
              <a:t>.</a:t>
            </a:r>
            <a:endParaRPr lang="en-US"/>
          </a:p>
        </p:txBody>
      </p:sp>
      <p:pic>
        <p:nvPicPr>
          <p:cNvPr id="6" name="Content Placeholder 5" descr="What is the SEA process supposed to look like?">
            <a:extLst>
              <a:ext uri="{FF2B5EF4-FFF2-40B4-BE49-F238E27FC236}">
                <a16:creationId xmlns:a16="http://schemas.microsoft.com/office/drawing/2014/main" id="{0BCEC1D0-1644-0968-97EB-30FFB391EC4A}"/>
              </a:ext>
            </a:extLst>
          </p:cNvPr>
          <p:cNvPicPr>
            <a:picLocks noGrp="1" noChangeAspect="1"/>
          </p:cNvPicPr>
          <p:nvPr>
            <p:ph idx="1"/>
          </p:nvPr>
        </p:nvPicPr>
        <p:blipFill>
          <a:blip r:embed="rId3"/>
          <a:stretch>
            <a:fillRect/>
          </a:stretch>
        </p:blipFill>
        <p:spPr>
          <a:xfrm>
            <a:off x="5741580" y="118630"/>
            <a:ext cx="5199321" cy="6736620"/>
          </a:xfrm>
          <a:prstGeom prst="rect">
            <a:avLst/>
          </a:prstGeom>
        </p:spPr>
      </p:pic>
      <p:sp>
        <p:nvSpPr>
          <p:cNvPr id="4" name="Slide Number Placeholder 3">
            <a:extLst>
              <a:ext uri="{FF2B5EF4-FFF2-40B4-BE49-F238E27FC236}">
                <a16:creationId xmlns:a16="http://schemas.microsoft.com/office/drawing/2014/main" id="{4ADBA462-59AD-9619-6DB6-47EBD5A92F7A}"/>
              </a:ext>
            </a:extLst>
          </p:cNvPr>
          <p:cNvSpPr>
            <a:spLocks noGrp="1"/>
          </p:cNvSpPr>
          <p:nvPr>
            <p:ph type="sldNum" sz="quarter" idx="12"/>
          </p:nvPr>
        </p:nvSpPr>
        <p:spPr/>
        <p:txBody>
          <a:bodyPr/>
          <a:lstStyle/>
          <a:p>
            <a:fld id="{68A8D22E-6BC5-9E47-900C-2BB94685D9F5}" type="slidenum">
              <a:rPr lang="en-US" smtClean="0"/>
              <a:t>13</a:t>
            </a:fld>
            <a:endParaRPr lang="en-US"/>
          </a:p>
        </p:txBody>
      </p:sp>
      <p:sp>
        <p:nvSpPr>
          <p:cNvPr id="11" name="Rectangle 10">
            <a:extLst>
              <a:ext uri="{FF2B5EF4-FFF2-40B4-BE49-F238E27FC236}">
                <a16:creationId xmlns:a16="http://schemas.microsoft.com/office/drawing/2014/main" id="{31224238-74EC-E4F6-FD7A-CAA21C25A9FB}"/>
              </a:ext>
              <a:ext uri="{C183D7F6-B498-43B3-948B-1728B52AA6E4}">
                <adec:decorative xmlns:adec="http://schemas.microsoft.com/office/drawing/2017/decorative" val="1"/>
              </a:ext>
            </a:extLst>
          </p:cNvPr>
          <p:cNvSpPr/>
          <p:nvPr/>
        </p:nvSpPr>
        <p:spPr>
          <a:xfrm>
            <a:off x="6311849" y="5429619"/>
            <a:ext cx="4094067" cy="1063256"/>
          </a:xfrm>
          <a:prstGeom prst="rect">
            <a:avLst/>
          </a:prstGeom>
          <a:solidFill>
            <a:srgbClr val="FFFF00">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6" name="Rectangle 15">
            <a:extLst>
              <a:ext uri="{FF2B5EF4-FFF2-40B4-BE49-F238E27FC236}">
                <a16:creationId xmlns:a16="http://schemas.microsoft.com/office/drawing/2014/main" id="{3CCF954C-25C4-0E8D-CF97-27AD0AD49D76}"/>
              </a:ext>
              <a:ext uri="{C183D7F6-B498-43B3-948B-1728B52AA6E4}">
                <adec:decorative xmlns:adec="http://schemas.microsoft.com/office/drawing/2017/decorative" val="1"/>
              </a:ext>
            </a:extLst>
          </p:cNvPr>
          <p:cNvSpPr/>
          <p:nvPr/>
        </p:nvSpPr>
        <p:spPr>
          <a:xfrm>
            <a:off x="6311849" y="4019106"/>
            <a:ext cx="4094067" cy="1048138"/>
          </a:xfrm>
          <a:prstGeom prst="rect">
            <a:avLst/>
          </a:prstGeom>
          <a:solidFill>
            <a:srgbClr val="FFFF00">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331001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0B7DEC-A6A7-149B-CC1C-FEF217168F07}"/>
              </a:ext>
            </a:extLst>
          </p:cNvPr>
          <p:cNvSpPr>
            <a:spLocks noGrp="1"/>
          </p:cNvSpPr>
          <p:nvPr>
            <p:ph type="title" idx="4294967295"/>
          </p:nvPr>
        </p:nvSpPr>
        <p:spPr>
          <a:xfrm>
            <a:off x="9632950" y="6492875"/>
            <a:ext cx="2324100" cy="2460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8D22E-6BC5-9E47-900C-2BB94685D9F5}" type="slidenum">
              <a:rPr kumimoji="0" lang="en-US" sz="1200" b="1" i="0" u="none" strike="noStrike" kern="1200" cap="none" spc="0" normalizeH="0" baseline="0" noProof="0" smtClean="0">
                <a:ln>
                  <a:noFill/>
                </a:ln>
                <a:solidFill>
                  <a:srgbClr val="1E478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srgbClr val="1E4782"/>
              </a:solidFill>
              <a:effectLst/>
              <a:uLnTx/>
              <a:uFillTx/>
              <a:latin typeface="Arial" panose="020B0604020202020204" pitchFamily="34" charset="0"/>
              <a:ea typeface="+mn-ea"/>
              <a:cs typeface="Arial" panose="020B0604020202020204" pitchFamily="34" charset="0"/>
            </a:endParaRPr>
          </a:p>
        </p:txBody>
      </p:sp>
      <p:grpSp>
        <p:nvGrpSpPr>
          <p:cNvPr id="20" name="Group 19" descr="SEA's Obligation">
            <a:extLst>
              <a:ext uri="{FF2B5EF4-FFF2-40B4-BE49-F238E27FC236}">
                <a16:creationId xmlns:a16="http://schemas.microsoft.com/office/drawing/2014/main" id="{A80F6D88-C000-C80F-60F8-881AFFBCAE0B}"/>
              </a:ext>
            </a:extLst>
          </p:cNvPr>
          <p:cNvGrpSpPr/>
          <p:nvPr/>
        </p:nvGrpSpPr>
        <p:grpSpPr>
          <a:xfrm>
            <a:off x="1999394" y="301956"/>
            <a:ext cx="7945111" cy="7262036"/>
            <a:chOff x="3296093" y="502574"/>
            <a:chExt cx="6096000" cy="5120880"/>
          </a:xfrm>
        </p:grpSpPr>
        <p:sp>
          <p:nvSpPr>
            <p:cNvPr id="4" name="Freeform: Shape 3">
              <a:extLst>
                <a:ext uri="{FF2B5EF4-FFF2-40B4-BE49-F238E27FC236}">
                  <a16:creationId xmlns:a16="http://schemas.microsoft.com/office/drawing/2014/main" id="{14743FB4-61FE-45C1-1B63-2A19A507DF2C}"/>
                </a:ext>
              </a:extLst>
            </p:cNvPr>
            <p:cNvSpPr/>
            <p:nvPr/>
          </p:nvSpPr>
          <p:spPr>
            <a:xfrm>
              <a:off x="7502334" y="502574"/>
              <a:ext cx="1889759" cy="769055"/>
            </a:xfrm>
            <a:custGeom>
              <a:avLst/>
              <a:gdLst>
                <a:gd name="csX0" fmla="*/ 0 w 1387424"/>
                <a:gd name="csY0" fmla="*/ 0 h 745927"/>
                <a:gd name="csX1" fmla="*/ 1387424 w 1387424"/>
                <a:gd name="csY1" fmla="*/ 0 h 745927"/>
                <a:gd name="csX2" fmla="*/ 1387424 w 1387424"/>
                <a:gd name="csY2" fmla="*/ 745927 h 745927"/>
                <a:gd name="csX3" fmla="*/ 0 w 1387424"/>
                <a:gd name="csY3" fmla="*/ 745927 h 745927"/>
                <a:gd name="csX4" fmla="*/ 0 w 1387424"/>
                <a:gd name="csY4" fmla="*/ 0 h 745927"/>
              </a:gdLst>
              <a:ahLst/>
              <a:cxnLst>
                <a:cxn ang="0">
                  <a:pos x="csX0" y="csY0"/>
                </a:cxn>
                <a:cxn ang="0">
                  <a:pos x="csX1" y="csY1"/>
                </a:cxn>
                <a:cxn ang="0">
                  <a:pos x="csX2" y="csY2"/>
                </a:cxn>
                <a:cxn ang="0">
                  <a:pos x="csX3" y="csY3"/>
                </a:cxn>
                <a:cxn ang="0">
                  <a:pos x="csX4" y="csY4"/>
                </a:cxn>
              </a:cxnLst>
              <a:rect l="l" t="t" r="r" b="b"/>
              <a:pathLst>
                <a:path w="1387424" h="745927">
                  <a:moveTo>
                    <a:pt x="0" y="0"/>
                  </a:moveTo>
                  <a:lnTo>
                    <a:pt x="1387424" y="0"/>
                  </a:lnTo>
                  <a:lnTo>
                    <a:pt x="1387424" y="745927"/>
                  </a:lnTo>
                  <a:lnTo>
                    <a:pt x="0" y="7459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endParaRPr lang="en-US" sz="1200" kern="1200">
                <a:latin typeface="Arial" panose="020B0604020202020204" pitchFamily="34" charset="0"/>
                <a:cs typeface="Arial" panose="020B0604020202020204" pitchFamily="34" charset="0"/>
              </a:endParaRPr>
            </a:p>
          </p:txBody>
        </p:sp>
        <p:sp>
          <p:nvSpPr>
            <p:cNvPr id="6" name="Freeform: Shape 5">
              <a:extLst>
                <a:ext uri="{FF2B5EF4-FFF2-40B4-BE49-F238E27FC236}">
                  <a16:creationId xmlns:a16="http://schemas.microsoft.com/office/drawing/2014/main" id="{F39D9AB7-1D12-41D8-323C-F4A0AAC1405D}"/>
                </a:ext>
              </a:extLst>
            </p:cNvPr>
            <p:cNvSpPr/>
            <p:nvPr/>
          </p:nvSpPr>
          <p:spPr>
            <a:xfrm>
              <a:off x="3735896" y="1781256"/>
              <a:ext cx="1473199" cy="1281758"/>
            </a:xfrm>
            <a:custGeom>
              <a:avLst/>
              <a:gdLst>
                <a:gd name="csX0" fmla="*/ 0 w 1243212"/>
                <a:gd name="csY0" fmla="*/ 540797 h 1081594"/>
                <a:gd name="csX1" fmla="*/ 270399 w 1243212"/>
                <a:gd name="csY1" fmla="*/ 0 h 1081594"/>
                <a:gd name="csX2" fmla="*/ 972814 w 1243212"/>
                <a:gd name="csY2" fmla="*/ 0 h 1081594"/>
                <a:gd name="csX3" fmla="*/ 1243212 w 1243212"/>
                <a:gd name="csY3" fmla="*/ 540797 h 1081594"/>
                <a:gd name="csX4" fmla="*/ 972814 w 1243212"/>
                <a:gd name="csY4" fmla="*/ 1081594 h 1081594"/>
                <a:gd name="csX5" fmla="*/ 270399 w 1243212"/>
                <a:gd name="csY5" fmla="*/ 1081594 h 1081594"/>
                <a:gd name="csX6" fmla="*/ 0 w 1243212"/>
                <a:gd name="csY6" fmla="*/ 540797 h 108159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43212" h="1081594">
                  <a:moveTo>
                    <a:pt x="621606" y="0"/>
                  </a:moveTo>
                  <a:lnTo>
                    <a:pt x="1243212" y="235247"/>
                  </a:lnTo>
                  <a:lnTo>
                    <a:pt x="1243212" y="846348"/>
                  </a:lnTo>
                  <a:lnTo>
                    <a:pt x="621606" y="1081594"/>
                  </a:lnTo>
                  <a:lnTo>
                    <a:pt x="0" y="846348"/>
                  </a:lnTo>
                  <a:lnTo>
                    <a:pt x="0" y="235247"/>
                  </a:lnTo>
                  <a:lnTo>
                    <a:pt x="621606" y="0"/>
                  </a:lnTo>
                  <a:close/>
                </a:path>
              </a:pathLst>
            </a:custGeom>
            <a:solidFill>
              <a:srgbClr val="FF7C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548" tIns="193734" rIns="168548" bIns="193734" numCol="1" spcCol="1270" anchor="ctr" anchorCtr="0">
              <a:noAutofit/>
            </a:bodyPr>
            <a:lstStyle/>
            <a:p>
              <a:pPr marL="0" lvl="0" indent="0" algn="ctr" defTabSz="488950">
                <a:lnSpc>
                  <a:spcPct val="90000"/>
                </a:lnSpc>
                <a:spcBef>
                  <a:spcPct val="0"/>
                </a:spcBef>
                <a:spcAft>
                  <a:spcPct val="35000"/>
                </a:spcAft>
                <a:buNone/>
              </a:pPr>
              <a:r>
                <a:rPr lang="en-US" kern="1200">
                  <a:solidFill>
                    <a:srgbClr val="002060"/>
                  </a:solidFill>
                  <a:latin typeface="Arial" panose="020B0604020202020204" pitchFamily="34" charset="0"/>
                  <a:cs typeface="Arial" panose="020B0604020202020204" pitchFamily="34" charset="0"/>
                </a:rPr>
                <a:t>Alleges violation of Part B of the IDEA w/in one year</a:t>
              </a:r>
            </a:p>
          </p:txBody>
        </p:sp>
        <p:sp>
          <p:nvSpPr>
            <p:cNvPr id="7" name="Freeform: Shape 6">
              <a:extLst>
                <a:ext uri="{FF2B5EF4-FFF2-40B4-BE49-F238E27FC236}">
                  <a16:creationId xmlns:a16="http://schemas.microsoft.com/office/drawing/2014/main" id="{55909A8B-216C-2972-4340-BE08453ABBC7}"/>
                </a:ext>
              </a:extLst>
            </p:cNvPr>
            <p:cNvSpPr/>
            <p:nvPr/>
          </p:nvSpPr>
          <p:spPr>
            <a:xfrm>
              <a:off x="6897346" y="1781256"/>
              <a:ext cx="1473199" cy="1281758"/>
            </a:xfrm>
            <a:custGeom>
              <a:avLst/>
              <a:gdLst>
                <a:gd name="csX0" fmla="*/ 0 w 1243212"/>
                <a:gd name="csY0" fmla="*/ 540797 h 1081594"/>
                <a:gd name="csX1" fmla="*/ 270399 w 1243212"/>
                <a:gd name="csY1" fmla="*/ 0 h 1081594"/>
                <a:gd name="csX2" fmla="*/ 972814 w 1243212"/>
                <a:gd name="csY2" fmla="*/ 0 h 1081594"/>
                <a:gd name="csX3" fmla="*/ 1243212 w 1243212"/>
                <a:gd name="csY3" fmla="*/ 540797 h 1081594"/>
                <a:gd name="csX4" fmla="*/ 972814 w 1243212"/>
                <a:gd name="csY4" fmla="*/ 1081594 h 1081594"/>
                <a:gd name="csX5" fmla="*/ 270399 w 1243212"/>
                <a:gd name="csY5" fmla="*/ 1081594 h 1081594"/>
                <a:gd name="csX6" fmla="*/ 0 w 1243212"/>
                <a:gd name="csY6" fmla="*/ 540797 h 108159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43212" h="1081594">
                  <a:moveTo>
                    <a:pt x="621606" y="0"/>
                  </a:moveTo>
                  <a:lnTo>
                    <a:pt x="1243212" y="235247"/>
                  </a:lnTo>
                  <a:lnTo>
                    <a:pt x="1243212" y="846348"/>
                  </a:lnTo>
                  <a:lnTo>
                    <a:pt x="621606" y="1081594"/>
                  </a:lnTo>
                  <a:lnTo>
                    <a:pt x="0" y="846348"/>
                  </a:lnTo>
                  <a:lnTo>
                    <a:pt x="0" y="235247"/>
                  </a:lnTo>
                  <a:lnTo>
                    <a:pt x="621606" y="0"/>
                  </a:lnTo>
                  <a:close/>
                </a:path>
              </a:pathLst>
            </a:custGeom>
            <a:solidFill>
              <a:srgbClr val="FFFF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2838" tIns="228024" rIns="202838" bIns="228024" numCol="1" spcCol="1270" anchor="ctr" anchorCtr="0">
              <a:noAutofit/>
            </a:bodyPr>
            <a:lstStyle/>
            <a:p>
              <a:pPr marL="0" lvl="0" indent="0" algn="ctr" defTabSz="400050">
                <a:lnSpc>
                  <a:spcPct val="90000"/>
                </a:lnSpc>
                <a:spcBef>
                  <a:spcPct val="0"/>
                </a:spcBef>
                <a:spcAft>
                  <a:spcPct val="35000"/>
                </a:spcAft>
                <a:buNone/>
              </a:pPr>
              <a:r>
                <a:rPr lang="en-US" kern="1200">
                  <a:solidFill>
                    <a:srgbClr val="002060"/>
                  </a:solidFill>
                  <a:latin typeface="Arial" panose="020B0604020202020204" pitchFamily="34" charset="0"/>
                  <a:cs typeface="Arial" panose="020B0604020202020204" pitchFamily="34" charset="0"/>
                </a:rPr>
                <a:t>More can be filed as a complaint than due process</a:t>
              </a:r>
              <a:endParaRPr lang="en-US" kern="1200">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90C64DE6-90A1-9AB6-5381-879EDE4BE371}"/>
                </a:ext>
              </a:extLst>
            </p:cNvPr>
            <p:cNvSpPr/>
            <p:nvPr/>
          </p:nvSpPr>
          <p:spPr>
            <a:xfrm>
              <a:off x="6099491" y="693299"/>
              <a:ext cx="1473199" cy="1281758"/>
            </a:xfrm>
            <a:custGeom>
              <a:avLst/>
              <a:gdLst>
                <a:gd name="csX0" fmla="*/ 0 w 1243212"/>
                <a:gd name="csY0" fmla="*/ 540797 h 1081594"/>
                <a:gd name="csX1" fmla="*/ 270399 w 1243212"/>
                <a:gd name="csY1" fmla="*/ 0 h 1081594"/>
                <a:gd name="csX2" fmla="*/ 972814 w 1243212"/>
                <a:gd name="csY2" fmla="*/ 0 h 1081594"/>
                <a:gd name="csX3" fmla="*/ 1243212 w 1243212"/>
                <a:gd name="csY3" fmla="*/ 540797 h 1081594"/>
                <a:gd name="csX4" fmla="*/ 972814 w 1243212"/>
                <a:gd name="csY4" fmla="*/ 1081594 h 1081594"/>
                <a:gd name="csX5" fmla="*/ 270399 w 1243212"/>
                <a:gd name="csY5" fmla="*/ 1081594 h 1081594"/>
                <a:gd name="csX6" fmla="*/ 0 w 1243212"/>
                <a:gd name="csY6" fmla="*/ 540797 h 108159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43212" h="1081594">
                  <a:moveTo>
                    <a:pt x="621606" y="0"/>
                  </a:moveTo>
                  <a:lnTo>
                    <a:pt x="1243212" y="235247"/>
                  </a:lnTo>
                  <a:lnTo>
                    <a:pt x="1243212" y="846348"/>
                  </a:lnTo>
                  <a:lnTo>
                    <a:pt x="621606" y="1081594"/>
                  </a:lnTo>
                  <a:lnTo>
                    <a:pt x="0" y="846348"/>
                  </a:lnTo>
                  <a:lnTo>
                    <a:pt x="0" y="235247"/>
                  </a:lnTo>
                  <a:lnTo>
                    <a:pt x="621606" y="0"/>
                  </a:lnTo>
                  <a:close/>
                </a:path>
              </a:pathLst>
            </a:custGeom>
            <a:solidFill>
              <a:srgbClr val="B5DFF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548" tIns="193734" rIns="168548" bIns="193734" numCol="1" spcCol="1270" anchor="ctr" anchorCtr="0">
              <a:noAutofit/>
            </a:bodyPr>
            <a:lstStyle/>
            <a:p>
              <a:pPr marL="0" lvl="0" indent="0" algn="ctr" defTabSz="533400">
                <a:lnSpc>
                  <a:spcPct val="90000"/>
                </a:lnSpc>
                <a:spcBef>
                  <a:spcPct val="0"/>
                </a:spcBef>
                <a:spcAft>
                  <a:spcPct val="35000"/>
                </a:spcAft>
                <a:buNone/>
              </a:pPr>
              <a:r>
                <a:rPr lang="en-US" kern="1200">
                  <a:solidFill>
                    <a:srgbClr val="002060"/>
                  </a:solidFill>
                  <a:latin typeface="Arial" panose="020B0604020202020204" pitchFamily="34" charset="0"/>
                  <a:cs typeface="Arial" panose="020B0604020202020204" pitchFamily="34" charset="0"/>
                </a:rPr>
                <a:t>Intended to be less adversarial </a:t>
              </a:r>
            </a:p>
          </p:txBody>
        </p:sp>
        <p:sp>
          <p:nvSpPr>
            <p:cNvPr id="11" name="Freeform: Shape 10">
              <a:extLst>
                <a:ext uri="{FF2B5EF4-FFF2-40B4-BE49-F238E27FC236}">
                  <a16:creationId xmlns:a16="http://schemas.microsoft.com/office/drawing/2014/main" id="{0658FD6E-6CAD-2FA4-55E5-21BF8676EADD}"/>
                </a:ext>
              </a:extLst>
            </p:cNvPr>
            <p:cNvSpPr/>
            <p:nvPr/>
          </p:nvSpPr>
          <p:spPr>
            <a:xfrm>
              <a:off x="4516182" y="695487"/>
              <a:ext cx="1473199" cy="1281758"/>
            </a:xfrm>
            <a:custGeom>
              <a:avLst/>
              <a:gdLst>
                <a:gd name="csX0" fmla="*/ 0 w 1243212"/>
                <a:gd name="csY0" fmla="*/ 540797 h 1081594"/>
                <a:gd name="csX1" fmla="*/ 270399 w 1243212"/>
                <a:gd name="csY1" fmla="*/ 0 h 1081594"/>
                <a:gd name="csX2" fmla="*/ 972814 w 1243212"/>
                <a:gd name="csY2" fmla="*/ 0 h 1081594"/>
                <a:gd name="csX3" fmla="*/ 1243212 w 1243212"/>
                <a:gd name="csY3" fmla="*/ 540797 h 1081594"/>
                <a:gd name="csX4" fmla="*/ 972814 w 1243212"/>
                <a:gd name="csY4" fmla="*/ 1081594 h 1081594"/>
                <a:gd name="csX5" fmla="*/ 270399 w 1243212"/>
                <a:gd name="csY5" fmla="*/ 1081594 h 1081594"/>
                <a:gd name="csX6" fmla="*/ 0 w 1243212"/>
                <a:gd name="csY6" fmla="*/ 540797 h 108159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43212" h="1081594">
                  <a:moveTo>
                    <a:pt x="621606" y="0"/>
                  </a:moveTo>
                  <a:lnTo>
                    <a:pt x="1243212" y="235247"/>
                  </a:lnTo>
                  <a:lnTo>
                    <a:pt x="1243212" y="846348"/>
                  </a:lnTo>
                  <a:lnTo>
                    <a:pt x="621606" y="1081594"/>
                  </a:lnTo>
                  <a:lnTo>
                    <a:pt x="0" y="846348"/>
                  </a:lnTo>
                  <a:lnTo>
                    <a:pt x="0" y="235247"/>
                  </a:lnTo>
                  <a:lnTo>
                    <a:pt x="621606"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2838" tIns="228024" rIns="202838" bIns="228024" numCol="1" spcCol="1270" anchor="ctr" anchorCtr="0">
              <a:noAutofit/>
            </a:bodyPr>
            <a:lstStyle/>
            <a:p>
              <a:pPr marL="0" lvl="0" indent="0" algn="ctr" defTabSz="400050">
                <a:lnSpc>
                  <a:spcPct val="90000"/>
                </a:lnSpc>
                <a:spcBef>
                  <a:spcPct val="0"/>
                </a:spcBef>
                <a:spcAft>
                  <a:spcPct val="35000"/>
                </a:spcAft>
                <a:buNone/>
              </a:pPr>
              <a:r>
                <a:rPr lang="en-US" kern="1200">
                  <a:solidFill>
                    <a:srgbClr val="002060"/>
                  </a:solidFill>
                  <a:latin typeface="Arial" panose="020B0604020202020204" pitchFamily="34" charset="0"/>
                  <a:cs typeface="Arial" panose="020B0604020202020204" pitchFamily="34" charset="0"/>
                </a:rPr>
                <a:t>SEA’s Obligation</a:t>
              </a:r>
            </a:p>
          </p:txBody>
        </p:sp>
        <p:sp>
          <p:nvSpPr>
            <p:cNvPr id="12" name="Freeform: Shape 11">
              <a:extLst>
                <a:ext uri="{FF2B5EF4-FFF2-40B4-BE49-F238E27FC236}">
                  <a16:creationId xmlns:a16="http://schemas.microsoft.com/office/drawing/2014/main" id="{6C7E342F-3866-8CE8-687B-D808D9F1691C}"/>
                </a:ext>
              </a:extLst>
            </p:cNvPr>
            <p:cNvSpPr/>
            <p:nvPr/>
          </p:nvSpPr>
          <p:spPr>
            <a:xfrm>
              <a:off x="7502334" y="2678487"/>
              <a:ext cx="1889759" cy="769055"/>
            </a:xfrm>
            <a:custGeom>
              <a:avLst/>
              <a:gdLst>
                <a:gd name="csX0" fmla="*/ 0 w 1387424"/>
                <a:gd name="csY0" fmla="*/ 0 h 745927"/>
                <a:gd name="csX1" fmla="*/ 1387424 w 1387424"/>
                <a:gd name="csY1" fmla="*/ 0 h 745927"/>
                <a:gd name="csX2" fmla="*/ 1387424 w 1387424"/>
                <a:gd name="csY2" fmla="*/ 745927 h 745927"/>
                <a:gd name="csX3" fmla="*/ 0 w 1387424"/>
                <a:gd name="csY3" fmla="*/ 745927 h 745927"/>
                <a:gd name="csX4" fmla="*/ 0 w 1387424"/>
                <a:gd name="csY4" fmla="*/ 0 h 745927"/>
              </a:gdLst>
              <a:ahLst/>
              <a:cxnLst>
                <a:cxn ang="0">
                  <a:pos x="csX0" y="csY0"/>
                </a:cxn>
                <a:cxn ang="0">
                  <a:pos x="csX1" y="csY1"/>
                </a:cxn>
                <a:cxn ang="0">
                  <a:pos x="csX2" y="csY2"/>
                </a:cxn>
                <a:cxn ang="0">
                  <a:pos x="csX3" y="csY3"/>
                </a:cxn>
                <a:cxn ang="0">
                  <a:pos x="csX4" y="csY4"/>
                </a:cxn>
              </a:cxnLst>
              <a:rect l="l" t="t" r="r" b="b"/>
              <a:pathLst>
                <a:path w="1387424" h="745927">
                  <a:moveTo>
                    <a:pt x="0" y="0"/>
                  </a:moveTo>
                  <a:lnTo>
                    <a:pt x="1387424" y="0"/>
                  </a:lnTo>
                  <a:lnTo>
                    <a:pt x="1387424" y="745927"/>
                  </a:lnTo>
                  <a:lnTo>
                    <a:pt x="0" y="7459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endParaRPr lang="en-US" sz="1200" kern="1200">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1911A4C6-390A-3DA3-2100-7BA8216BEF01}"/>
                </a:ext>
              </a:extLst>
            </p:cNvPr>
            <p:cNvSpPr/>
            <p:nvPr/>
          </p:nvSpPr>
          <p:spPr>
            <a:xfrm>
              <a:off x="6127305" y="2855733"/>
              <a:ext cx="1473199" cy="1281758"/>
            </a:xfrm>
            <a:custGeom>
              <a:avLst/>
              <a:gdLst>
                <a:gd name="csX0" fmla="*/ 0 w 1243212"/>
                <a:gd name="csY0" fmla="*/ 540797 h 1081594"/>
                <a:gd name="csX1" fmla="*/ 270399 w 1243212"/>
                <a:gd name="csY1" fmla="*/ 0 h 1081594"/>
                <a:gd name="csX2" fmla="*/ 972814 w 1243212"/>
                <a:gd name="csY2" fmla="*/ 0 h 1081594"/>
                <a:gd name="csX3" fmla="*/ 1243212 w 1243212"/>
                <a:gd name="csY3" fmla="*/ 540797 h 1081594"/>
                <a:gd name="csX4" fmla="*/ 972814 w 1243212"/>
                <a:gd name="csY4" fmla="*/ 1081594 h 1081594"/>
                <a:gd name="csX5" fmla="*/ 270399 w 1243212"/>
                <a:gd name="csY5" fmla="*/ 1081594 h 1081594"/>
                <a:gd name="csX6" fmla="*/ 0 w 1243212"/>
                <a:gd name="csY6" fmla="*/ 540797 h 108159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43212" h="1081594">
                  <a:moveTo>
                    <a:pt x="621606" y="0"/>
                  </a:moveTo>
                  <a:lnTo>
                    <a:pt x="1243212" y="235247"/>
                  </a:lnTo>
                  <a:lnTo>
                    <a:pt x="1243212" y="846348"/>
                  </a:lnTo>
                  <a:lnTo>
                    <a:pt x="621606" y="1081594"/>
                  </a:lnTo>
                  <a:lnTo>
                    <a:pt x="0" y="846348"/>
                  </a:lnTo>
                  <a:lnTo>
                    <a:pt x="0" y="235247"/>
                  </a:lnTo>
                  <a:lnTo>
                    <a:pt x="621606" y="0"/>
                  </a:lnTo>
                  <a:close/>
                </a:path>
              </a:pathLst>
            </a:custGeom>
            <a:solidFill>
              <a:schemeClr val="accent5">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548" tIns="193734" rIns="168548" bIns="193734" numCol="1" spcCol="1270" anchor="ctr" anchorCtr="0">
              <a:noAutofit/>
            </a:bodyPr>
            <a:lstStyle/>
            <a:p>
              <a:pPr marL="0" lvl="0" indent="0" algn="ctr" defTabSz="444500">
                <a:lnSpc>
                  <a:spcPct val="90000"/>
                </a:lnSpc>
                <a:spcBef>
                  <a:spcPct val="0"/>
                </a:spcBef>
                <a:spcAft>
                  <a:spcPct val="35000"/>
                </a:spcAft>
                <a:buNone/>
              </a:pPr>
              <a:r>
                <a:rPr lang="en-US" kern="1200">
                  <a:solidFill>
                    <a:srgbClr val="002060"/>
                  </a:solidFill>
                  <a:latin typeface="Arial" panose="020B0604020202020204" pitchFamily="34" charset="0"/>
                  <a:cs typeface="Arial" panose="020B0604020202020204" pitchFamily="34" charset="0"/>
                </a:rPr>
                <a:t>No limits to filing outside of regulatory filing requirements</a:t>
              </a:r>
            </a:p>
          </p:txBody>
        </p:sp>
        <p:sp>
          <p:nvSpPr>
            <p:cNvPr id="14" name="Freeform: Shape 13">
              <a:extLst>
                <a:ext uri="{FF2B5EF4-FFF2-40B4-BE49-F238E27FC236}">
                  <a16:creationId xmlns:a16="http://schemas.microsoft.com/office/drawing/2014/main" id="{CF6D21B7-F45B-3BA6-3B72-3A05B80A56EB}"/>
                </a:ext>
              </a:extLst>
            </p:cNvPr>
            <p:cNvSpPr/>
            <p:nvPr/>
          </p:nvSpPr>
          <p:spPr>
            <a:xfrm>
              <a:off x="4549164" y="2867025"/>
              <a:ext cx="1473199" cy="1281758"/>
            </a:xfrm>
            <a:custGeom>
              <a:avLst/>
              <a:gdLst>
                <a:gd name="csX0" fmla="*/ 0 w 1243212"/>
                <a:gd name="csY0" fmla="*/ 540797 h 1081594"/>
                <a:gd name="csX1" fmla="*/ 270399 w 1243212"/>
                <a:gd name="csY1" fmla="*/ 0 h 1081594"/>
                <a:gd name="csX2" fmla="*/ 972814 w 1243212"/>
                <a:gd name="csY2" fmla="*/ 0 h 1081594"/>
                <a:gd name="csX3" fmla="*/ 1243212 w 1243212"/>
                <a:gd name="csY3" fmla="*/ 540797 h 1081594"/>
                <a:gd name="csX4" fmla="*/ 972814 w 1243212"/>
                <a:gd name="csY4" fmla="*/ 1081594 h 1081594"/>
                <a:gd name="csX5" fmla="*/ 270399 w 1243212"/>
                <a:gd name="csY5" fmla="*/ 1081594 h 1081594"/>
                <a:gd name="csX6" fmla="*/ 0 w 1243212"/>
                <a:gd name="csY6" fmla="*/ 540797 h 108159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43212" h="1081594">
                  <a:moveTo>
                    <a:pt x="621606" y="0"/>
                  </a:moveTo>
                  <a:lnTo>
                    <a:pt x="1243212" y="235247"/>
                  </a:lnTo>
                  <a:lnTo>
                    <a:pt x="1243212" y="846348"/>
                  </a:lnTo>
                  <a:lnTo>
                    <a:pt x="621606" y="1081594"/>
                  </a:lnTo>
                  <a:lnTo>
                    <a:pt x="0" y="846348"/>
                  </a:lnTo>
                  <a:lnTo>
                    <a:pt x="0" y="235247"/>
                  </a:lnTo>
                  <a:lnTo>
                    <a:pt x="621606" y="0"/>
                  </a:lnTo>
                  <a:close/>
                </a:path>
              </a:pathLst>
            </a:custGeom>
            <a:solidFill>
              <a:schemeClr val="accent6">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2838" tIns="228024" rIns="202838" bIns="228024" numCol="1" spcCol="1270" anchor="ctr" anchorCtr="0">
              <a:noAutofit/>
            </a:bodyPr>
            <a:lstStyle/>
            <a:p>
              <a:pPr marL="0" lvl="0" indent="0" algn="ctr" defTabSz="400050">
                <a:lnSpc>
                  <a:spcPct val="90000"/>
                </a:lnSpc>
                <a:spcBef>
                  <a:spcPct val="0"/>
                </a:spcBef>
                <a:spcAft>
                  <a:spcPct val="35000"/>
                </a:spcAft>
                <a:buNone/>
              </a:pPr>
              <a:r>
                <a:rPr lang="en-US" kern="1200">
                  <a:solidFill>
                    <a:srgbClr val="002060"/>
                  </a:solidFill>
                  <a:latin typeface="Arial" panose="020B0604020202020204" pitchFamily="34" charset="0"/>
                  <a:cs typeface="Arial" panose="020B0604020202020204" pitchFamily="34" charset="0"/>
                </a:rPr>
                <a:t>Investigation has two minimum requirements</a:t>
              </a:r>
            </a:p>
          </p:txBody>
        </p:sp>
        <p:sp>
          <p:nvSpPr>
            <p:cNvPr id="15" name="Freeform: Shape 14">
              <a:extLst>
                <a:ext uri="{FF2B5EF4-FFF2-40B4-BE49-F238E27FC236}">
                  <a16:creationId xmlns:a16="http://schemas.microsoft.com/office/drawing/2014/main" id="{4CB3BC8F-649B-821E-527D-A22E2CB1A5F2}"/>
                </a:ext>
              </a:extLst>
            </p:cNvPr>
            <p:cNvSpPr/>
            <p:nvPr/>
          </p:nvSpPr>
          <p:spPr>
            <a:xfrm>
              <a:off x="3296093" y="3766443"/>
              <a:ext cx="1828800" cy="769055"/>
            </a:xfrm>
            <a:custGeom>
              <a:avLst/>
              <a:gdLst>
                <a:gd name="csX0" fmla="*/ 0 w 1342669"/>
                <a:gd name="csY0" fmla="*/ 0 h 745927"/>
                <a:gd name="csX1" fmla="*/ 1342669 w 1342669"/>
                <a:gd name="csY1" fmla="*/ 0 h 745927"/>
                <a:gd name="csX2" fmla="*/ 1342669 w 1342669"/>
                <a:gd name="csY2" fmla="*/ 745927 h 745927"/>
                <a:gd name="csX3" fmla="*/ 0 w 1342669"/>
                <a:gd name="csY3" fmla="*/ 745927 h 745927"/>
                <a:gd name="csX4" fmla="*/ 0 w 1342669"/>
                <a:gd name="csY4" fmla="*/ 0 h 745927"/>
              </a:gdLst>
              <a:ahLst/>
              <a:cxnLst>
                <a:cxn ang="0">
                  <a:pos x="csX0" y="csY0"/>
                </a:cxn>
                <a:cxn ang="0">
                  <a:pos x="csX1" y="csY1"/>
                </a:cxn>
                <a:cxn ang="0">
                  <a:pos x="csX2" y="csY2"/>
                </a:cxn>
                <a:cxn ang="0">
                  <a:pos x="csX3" y="csY3"/>
                </a:cxn>
                <a:cxn ang="0">
                  <a:pos x="csX4" y="csY4"/>
                </a:cxn>
              </a:cxnLst>
              <a:rect l="l" t="t" r="r" b="b"/>
              <a:pathLst>
                <a:path w="1342669" h="745927">
                  <a:moveTo>
                    <a:pt x="0" y="0"/>
                  </a:moveTo>
                  <a:lnTo>
                    <a:pt x="1342669" y="0"/>
                  </a:lnTo>
                  <a:lnTo>
                    <a:pt x="1342669" y="745927"/>
                  </a:lnTo>
                  <a:lnTo>
                    <a:pt x="0" y="7459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0" lvl="0" indent="0" algn="r" defTabSz="400050">
                <a:lnSpc>
                  <a:spcPct val="90000"/>
                </a:lnSpc>
                <a:spcBef>
                  <a:spcPct val="0"/>
                </a:spcBef>
                <a:spcAft>
                  <a:spcPct val="35000"/>
                </a:spcAft>
                <a:buNone/>
              </a:pPr>
              <a:endParaRPr lang="en-US" sz="1200" kern="120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B5E30A80-DC32-D166-FCD6-8547E1B24EAC}"/>
                </a:ext>
              </a:extLst>
            </p:cNvPr>
            <p:cNvSpPr/>
            <p:nvPr/>
          </p:nvSpPr>
          <p:spPr>
            <a:xfrm>
              <a:off x="7502334" y="4854399"/>
              <a:ext cx="1889759" cy="76905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200">
                <a:latin typeface="Arial" panose="020B0604020202020204" pitchFamily="34" charset="0"/>
                <a:cs typeface="Arial" panose="020B0604020202020204" pitchFamily="34" charset="0"/>
              </a:endParaRPr>
            </a:p>
          </p:txBody>
        </p:sp>
        <p:sp>
          <p:nvSpPr>
            <p:cNvPr id="19" name="Freeform: Shape 18">
              <a:extLst>
                <a:ext uri="{FF2B5EF4-FFF2-40B4-BE49-F238E27FC236}">
                  <a16:creationId xmlns:a16="http://schemas.microsoft.com/office/drawing/2014/main" id="{7AF58DAC-614E-5A91-FF47-DE791C2B6D62}"/>
                </a:ext>
              </a:extLst>
            </p:cNvPr>
            <p:cNvSpPr/>
            <p:nvPr/>
          </p:nvSpPr>
          <p:spPr>
            <a:xfrm>
              <a:off x="5319205" y="1781256"/>
              <a:ext cx="1473199" cy="1281758"/>
            </a:xfrm>
            <a:custGeom>
              <a:avLst/>
              <a:gdLst>
                <a:gd name="csX0" fmla="*/ 0 w 1243212"/>
                <a:gd name="csY0" fmla="*/ 540797 h 1081594"/>
                <a:gd name="csX1" fmla="*/ 270399 w 1243212"/>
                <a:gd name="csY1" fmla="*/ 0 h 1081594"/>
                <a:gd name="csX2" fmla="*/ 972814 w 1243212"/>
                <a:gd name="csY2" fmla="*/ 0 h 1081594"/>
                <a:gd name="csX3" fmla="*/ 1243212 w 1243212"/>
                <a:gd name="csY3" fmla="*/ 540797 h 1081594"/>
                <a:gd name="csX4" fmla="*/ 972814 w 1243212"/>
                <a:gd name="csY4" fmla="*/ 1081594 h 1081594"/>
                <a:gd name="csX5" fmla="*/ 270399 w 1243212"/>
                <a:gd name="csY5" fmla="*/ 1081594 h 1081594"/>
                <a:gd name="csX6" fmla="*/ 0 w 1243212"/>
                <a:gd name="csY6" fmla="*/ 540797 h 108159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43212" h="1081594">
                  <a:moveTo>
                    <a:pt x="621606" y="0"/>
                  </a:moveTo>
                  <a:lnTo>
                    <a:pt x="1243212" y="235247"/>
                  </a:lnTo>
                  <a:lnTo>
                    <a:pt x="1243212" y="846348"/>
                  </a:lnTo>
                  <a:lnTo>
                    <a:pt x="621606" y="1081594"/>
                  </a:lnTo>
                  <a:lnTo>
                    <a:pt x="0" y="846348"/>
                  </a:lnTo>
                  <a:lnTo>
                    <a:pt x="0" y="235247"/>
                  </a:lnTo>
                  <a:lnTo>
                    <a:pt x="621606" y="0"/>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548" tIns="193734" rIns="168548" bIns="193734" numCol="1" spcCol="1270" anchor="ctr" anchorCtr="0">
              <a:noAutofit/>
            </a:bodyPr>
            <a:lstStyle/>
            <a:p>
              <a:pPr marL="0" lvl="0" indent="0" algn="ctr" defTabSz="1600200">
                <a:lnSpc>
                  <a:spcPct val="90000"/>
                </a:lnSpc>
                <a:spcBef>
                  <a:spcPct val="0"/>
                </a:spcBef>
                <a:spcAft>
                  <a:spcPct val="35000"/>
                </a:spcAft>
                <a:buNone/>
              </a:pPr>
              <a:r>
                <a:rPr lang="en-US" sz="2200" b="1" kern="1200">
                  <a:solidFill>
                    <a:srgbClr val="002060"/>
                  </a:solidFill>
                  <a:latin typeface="Arial" panose="020B0604020202020204" pitchFamily="34" charset="0"/>
                  <a:cs typeface="Arial" panose="020B0604020202020204" pitchFamily="34" charset="0"/>
                </a:rPr>
                <a:t>State Complaints</a:t>
              </a:r>
            </a:p>
          </p:txBody>
        </p:sp>
      </p:grpSp>
    </p:spTree>
    <p:extLst>
      <p:ext uri="{BB962C8B-B14F-4D97-AF65-F5344CB8AC3E}">
        <p14:creationId xmlns:p14="http://schemas.microsoft.com/office/powerpoint/2010/main" val="2007781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E134C-A1C9-8B43-93D7-52A56760834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214B60A-CE3F-5129-B75A-BB8344811A54}"/>
              </a:ext>
            </a:extLst>
          </p:cNvPr>
          <p:cNvSpPr>
            <a:spLocks noGrp="1"/>
          </p:cNvSpPr>
          <p:nvPr>
            <p:ph type="ctrTitle"/>
          </p:nvPr>
        </p:nvSpPr>
        <p:spPr/>
        <p:txBody>
          <a:bodyPr>
            <a:normAutofit/>
          </a:bodyPr>
          <a:lstStyle/>
          <a:p>
            <a:r>
              <a:rPr lang="en-US"/>
              <a:t>Let’s recalibrate.</a:t>
            </a:r>
            <a:br>
              <a:rPr lang="en-US"/>
            </a:br>
            <a:r>
              <a:rPr lang="en-US" sz="4000"/>
              <a:t>How do we meet these requirements?</a:t>
            </a:r>
            <a:endParaRPr lang="en-US"/>
          </a:p>
        </p:txBody>
      </p:sp>
      <p:pic>
        <p:nvPicPr>
          <p:cNvPr id="3" name="Graphic 2" descr="Gears outline">
            <a:extLst>
              <a:ext uri="{FF2B5EF4-FFF2-40B4-BE49-F238E27FC236}">
                <a16:creationId xmlns:a16="http://schemas.microsoft.com/office/drawing/2014/main" id="{6EB993C5-01B2-14DB-C2AC-05E4A5BD67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01013" y="3429000"/>
            <a:ext cx="1301283" cy="1301283"/>
          </a:xfrm>
          <a:prstGeom prst="rect">
            <a:avLst/>
          </a:prstGeom>
        </p:spPr>
      </p:pic>
      <p:sp>
        <p:nvSpPr>
          <p:cNvPr id="4" name="Slide Number Placeholder 3">
            <a:extLst>
              <a:ext uri="{FF2B5EF4-FFF2-40B4-BE49-F238E27FC236}">
                <a16:creationId xmlns:a16="http://schemas.microsoft.com/office/drawing/2014/main" id="{970992A9-5133-0E5E-B221-12AD91AF6DC7}"/>
              </a:ext>
            </a:extLst>
          </p:cNvPr>
          <p:cNvSpPr>
            <a:spLocks noGrp="1"/>
          </p:cNvSpPr>
          <p:nvPr>
            <p:ph type="sldNum" sz="quarter" idx="12"/>
          </p:nvPr>
        </p:nvSpPr>
        <p:spPr/>
        <p:txBody>
          <a:bodyPr/>
          <a:lstStyle/>
          <a:p>
            <a:fld id="{68A8D22E-6BC5-9E47-900C-2BB94685D9F5}" type="slidenum">
              <a:rPr lang="en-US" smtClean="0"/>
              <a:t>15</a:t>
            </a:fld>
            <a:endParaRPr lang="en-US"/>
          </a:p>
        </p:txBody>
      </p:sp>
    </p:spTree>
    <p:extLst>
      <p:ext uri="{BB962C8B-B14F-4D97-AF65-F5344CB8AC3E}">
        <p14:creationId xmlns:p14="http://schemas.microsoft.com/office/powerpoint/2010/main" val="998266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FFC40F6B-E691-8D97-2724-72DA1FA61539}"/>
              </a:ext>
            </a:extLst>
          </p:cNvPr>
          <p:cNvSpPr txBox="1">
            <a:spLocks noGrp="1"/>
          </p:cNvSpPr>
          <p:nvPr>
            <p:ph type="title"/>
          </p:nvPr>
        </p:nvSpPr>
        <p:spPr>
          <a:xfrm>
            <a:off x="173038" y="307975"/>
            <a:ext cx="10515600" cy="8620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8000" b="1" i="0" kern="1200" spc="-15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150" normalizeH="0" baseline="0" noProof="0">
                <a:ln>
                  <a:noFill/>
                </a:ln>
                <a:solidFill>
                  <a:sysClr val="window" lastClr="FFFFFF"/>
                </a:solidFill>
                <a:effectLst/>
                <a:uLnTx/>
                <a:uFillTx/>
                <a:latin typeface="Arial" panose="020B0604020202020204" pitchFamily="34" charset="0"/>
                <a:ea typeface="+mj-ea"/>
                <a:cs typeface="Arial" panose="020B0604020202020204" pitchFamily="34" charset="0"/>
              </a:rPr>
              <a:t>PRS Team</a:t>
            </a:r>
          </a:p>
        </p:txBody>
      </p:sp>
      <p:graphicFrame>
        <p:nvGraphicFramePr>
          <p:cNvPr id="6" name="Content Placeholder 5" descr="PRS Team Chart">
            <a:extLst>
              <a:ext uri="{FF2B5EF4-FFF2-40B4-BE49-F238E27FC236}">
                <a16:creationId xmlns:a16="http://schemas.microsoft.com/office/drawing/2014/main" id="{CD9BA414-2E54-9F33-5430-996E9D4036E1}"/>
              </a:ext>
            </a:extLst>
          </p:cNvPr>
          <p:cNvGraphicFramePr>
            <a:graphicFrameLocks noGrp="1"/>
          </p:cNvGraphicFramePr>
          <p:nvPr>
            <p:ph idx="1"/>
            <p:extLst>
              <p:ext uri="{D42A27DB-BD31-4B8C-83A1-F6EECF244321}">
                <p14:modId xmlns:p14="http://schemas.microsoft.com/office/powerpoint/2010/main" val="3411528869"/>
              </p:ext>
            </p:extLst>
          </p:nvPr>
        </p:nvGraphicFramePr>
        <p:xfrm>
          <a:off x="173038" y="1590675"/>
          <a:ext cx="11890375" cy="4414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6961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F543D23-6421-057A-08A0-365C52004291}"/>
              </a:ext>
            </a:extLst>
          </p:cNvPr>
          <p:cNvSpPr>
            <a:spLocks noGrp="1"/>
          </p:cNvSpPr>
          <p:nvPr>
            <p:ph type="title" idx="4294967295"/>
          </p:nvPr>
        </p:nvSpPr>
        <p:spPr>
          <a:xfrm>
            <a:off x="188913" y="4430713"/>
            <a:ext cx="5391150" cy="1655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solidFill>
                  <a:srgbClr val="1E4782"/>
                </a:solidFill>
                <a:effectLst/>
                <a:uLnTx/>
                <a:uFillTx/>
                <a:latin typeface="Arial" panose="020B0604020202020204" pitchFamily="34" charset="0"/>
                <a:ea typeface="+mn-ea"/>
                <a:cs typeface="Arial" panose="020B0604020202020204" pitchFamily="34" charset="0"/>
              </a:rPr>
              <a:t>PRS Specialist: Minimum Entrance Requirements </a:t>
            </a:r>
          </a:p>
        </p:txBody>
      </p:sp>
      <p:sp>
        <p:nvSpPr>
          <p:cNvPr id="4" name="Slide Number Placeholder 3">
            <a:extLst>
              <a:ext uri="{FF2B5EF4-FFF2-40B4-BE49-F238E27FC236}">
                <a16:creationId xmlns:a16="http://schemas.microsoft.com/office/drawing/2014/main" id="{69D6D3BF-CAD5-4865-A25B-0B3393BA9D32}"/>
              </a:ext>
            </a:extLst>
          </p:cNvPr>
          <p:cNvSpPr>
            <a:spLocks noGrp="1"/>
          </p:cNvSpPr>
          <p:nvPr>
            <p:ph type="sldNum" sz="quarter" idx="12"/>
          </p:nvPr>
        </p:nvSpPr>
        <p:spPr/>
        <p:txBody>
          <a:bodyPr/>
          <a:lstStyle/>
          <a:p>
            <a:fld id="{68A8D22E-6BC5-9E47-900C-2BB94685D9F5}" type="slidenum">
              <a:rPr lang="en-US" smtClean="0"/>
              <a:pPr/>
              <a:t>17</a:t>
            </a:fld>
            <a:endParaRPr lang="en-US"/>
          </a:p>
        </p:txBody>
      </p:sp>
      <p:pic>
        <p:nvPicPr>
          <p:cNvPr id="6" name="Content Placeholder 5" descr="PRS Specialist Minimum Entrance Requirements">
            <a:extLst>
              <a:ext uri="{FF2B5EF4-FFF2-40B4-BE49-F238E27FC236}">
                <a16:creationId xmlns:a16="http://schemas.microsoft.com/office/drawing/2014/main" id="{BA9993AF-39F9-9E98-060B-D95519F1767D}"/>
              </a:ext>
            </a:extLst>
          </p:cNvPr>
          <p:cNvPicPr>
            <a:picLocks noGrp="1" noChangeAspect="1"/>
          </p:cNvPicPr>
          <p:nvPr>
            <p:ph type="media" sz="quarter" idx="13"/>
          </p:nvPr>
        </p:nvPicPr>
        <p:blipFill>
          <a:blip r:embed="rId3" cstate="screen">
            <a:extLst>
              <a:ext uri="{28A0092B-C50C-407E-A947-70E740481C1C}">
                <a14:useLocalDpi xmlns:a14="http://schemas.microsoft.com/office/drawing/2010/main"/>
              </a:ext>
            </a:extLst>
          </a:blip>
          <a:srcRect/>
          <a:stretch>
            <a:fillRect/>
          </a:stretch>
        </p:blipFill>
        <p:spPr>
          <a:xfrm>
            <a:off x="4429496" y="430169"/>
            <a:ext cx="7362599" cy="3899116"/>
          </a:xfrm>
          <a:prstGeom prst="rect">
            <a:avLst/>
          </a:prstGeom>
        </p:spPr>
      </p:pic>
    </p:spTree>
    <p:extLst>
      <p:ext uri="{BB962C8B-B14F-4D97-AF65-F5344CB8AC3E}">
        <p14:creationId xmlns:p14="http://schemas.microsoft.com/office/powerpoint/2010/main" val="2350306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3B14-D088-1AE2-0413-8E0FAD6514F3}"/>
              </a:ext>
            </a:extLst>
          </p:cNvPr>
          <p:cNvSpPr>
            <a:spLocks noGrp="1"/>
          </p:cNvSpPr>
          <p:nvPr>
            <p:ph type="title"/>
          </p:nvPr>
        </p:nvSpPr>
        <p:spPr/>
        <p:txBody>
          <a:bodyPr>
            <a:normAutofit fontScale="90000"/>
          </a:bodyPr>
          <a:lstStyle/>
          <a:p>
            <a:r>
              <a:rPr lang="en-US"/>
              <a:t>Launch Clear and Comprehensive Procedures</a:t>
            </a:r>
          </a:p>
        </p:txBody>
      </p:sp>
      <p:pic>
        <p:nvPicPr>
          <p:cNvPr id="6" name="Content Placeholder 5" descr="Special Education Complaint Procedures Guide webpage">
            <a:extLst>
              <a:ext uri="{FF2B5EF4-FFF2-40B4-BE49-F238E27FC236}">
                <a16:creationId xmlns:a16="http://schemas.microsoft.com/office/drawing/2014/main" id="{B20724B8-2218-6EE7-89C2-C6B2AAEB4FF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472943" y="1590675"/>
            <a:ext cx="9290565" cy="4414838"/>
          </a:xfrm>
          <a:prstGeom prst="rect">
            <a:avLst/>
          </a:prstGeom>
        </p:spPr>
      </p:pic>
      <p:sp>
        <p:nvSpPr>
          <p:cNvPr id="4" name="Slide Number Placeholder 3">
            <a:extLst>
              <a:ext uri="{FF2B5EF4-FFF2-40B4-BE49-F238E27FC236}">
                <a16:creationId xmlns:a16="http://schemas.microsoft.com/office/drawing/2014/main" id="{6A0D0946-DC5C-47A7-1344-DD027783C9FF}"/>
              </a:ext>
            </a:extLst>
          </p:cNvPr>
          <p:cNvSpPr>
            <a:spLocks noGrp="1"/>
          </p:cNvSpPr>
          <p:nvPr>
            <p:ph type="sldNum" sz="quarter" idx="12"/>
          </p:nvPr>
        </p:nvSpPr>
        <p:spPr/>
        <p:txBody>
          <a:bodyPr/>
          <a:lstStyle/>
          <a:p>
            <a:fld id="{68A8D22E-6BC5-9E47-900C-2BB94685D9F5}" type="slidenum">
              <a:rPr lang="en-US" smtClean="0"/>
              <a:t>18</a:t>
            </a:fld>
            <a:endParaRPr lang="en-US"/>
          </a:p>
        </p:txBody>
      </p:sp>
      <p:sp>
        <p:nvSpPr>
          <p:cNvPr id="3" name="Rectangle 2">
            <a:extLst>
              <a:ext uri="{FF2B5EF4-FFF2-40B4-BE49-F238E27FC236}">
                <a16:creationId xmlns:a16="http://schemas.microsoft.com/office/drawing/2014/main" id="{1CE22EBA-31B3-B526-80CA-C65DBF7F8FFD}"/>
              </a:ext>
              <a:ext uri="{C183D7F6-B498-43B3-948B-1728B52AA6E4}">
                <adec:decorative xmlns:adec="http://schemas.microsoft.com/office/drawing/2017/decorative" val="1"/>
              </a:ext>
            </a:extLst>
          </p:cNvPr>
          <p:cNvSpPr/>
          <p:nvPr/>
        </p:nvSpPr>
        <p:spPr>
          <a:xfrm>
            <a:off x="1472943" y="3429000"/>
            <a:ext cx="2155781" cy="305602"/>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437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id="{C89A3095-3594-69D1-E817-67D4E1296E5B}"/>
              </a:ext>
            </a:extLst>
          </p:cNvPr>
          <p:cNvSpPr>
            <a:spLocks noGrp="1"/>
          </p:cNvSpPr>
          <p:nvPr>
            <p:ph type="title" idx="4294967295"/>
          </p:nvPr>
        </p:nvSpPr>
        <p:spPr>
          <a:xfrm>
            <a:off x="9632950" y="6492875"/>
            <a:ext cx="2324100" cy="2460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0000000-1234-1234-1234-123412341234}" type="slidenum">
              <a:rPr kumimoji="0" lang="en" sz="1400" b="1" i="0" u="none" strike="noStrike" kern="1200" cap="none" spc="0" normalizeH="0" baseline="0" noProof="0" smtClean="0">
                <a:ln>
                  <a:noFill/>
                </a:ln>
                <a:solidFill>
                  <a:srgbClr val="1E478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 sz="1400" b="1" i="0" u="none" strike="noStrike" kern="1200" cap="none" spc="0" normalizeH="0" baseline="0" noProof="0" dirty="0">
              <a:ln>
                <a:noFill/>
              </a:ln>
              <a:solidFill>
                <a:srgbClr val="1E4782"/>
              </a:solidFill>
              <a:effectLst/>
              <a:uLnTx/>
              <a:uFillTx/>
              <a:latin typeface="Arial" panose="020B0604020202020204" pitchFamily="34" charset="0"/>
              <a:ea typeface="+mn-ea"/>
              <a:cs typeface="Arial" panose="020B0604020202020204" pitchFamily="34" charset="0"/>
            </a:endParaRPr>
          </a:p>
        </p:txBody>
      </p:sp>
      <p:pic>
        <p:nvPicPr>
          <p:cNvPr id="15" name="Picture 14" descr="File a complaint webpage">
            <a:extLst>
              <a:ext uri="{FF2B5EF4-FFF2-40B4-BE49-F238E27FC236}">
                <a16:creationId xmlns:a16="http://schemas.microsoft.com/office/drawing/2014/main" id="{FE55DE47-CA60-C6AC-2348-9C4AD704D57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90210" y="570839"/>
            <a:ext cx="11523736" cy="5334544"/>
          </a:xfrm>
          <a:prstGeom prst="rect">
            <a:avLst/>
          </a:prstGeom>
        </p:spPr>
      </p:pic>
      <p:sp>
        <p:nvSpPr>
          <p:cNvPr id="18" name="Rectangle 17">
            <a:extLst>
              <a:ext uri="{FF2B5EF4-FFF2-40B4-BE49-F238E27FC236}">
                <a16:creationId xmlns:a16="http://schemas.microsoft.com/office/drawing/2014/main" id="{05BC762E-41FF-6EA1-E4A5-A8A51860AC9A}"/>
              </a:ext>
              <a:ext uri="{C183D7F6-B498-43B3-948B-1728B52AA6E4}">
                <adec:decorative xmlns:adec="http://schemas.microsoft.com/office/drawing/2017/decorative" val="1"/>
              </a:ext>
            </a:extLst>
          </p:cNvPr>
          <p:cNvSpPr/>
          <p:nvPr/>
        </p:nvSpPr>
        <p:spPr>
          <a:xfrm>
            <a:off x="3054097" y="3067571"/>
            <a:ext cx="1837943" cy="471157"/>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BFE5CEB-B11F-D47E-5856-00323F5DC8A4}"/>
              </a:ext>
              <a:ext uri="{C183D7F6-B498-43B3-948B-1728B52AA6E4}">
                <adec:decorative xmlns:adec="http://schemas.microsoft.com/office/drawing/2017/decorative" val="1"/>
              </a:ext>
            </a:extLst>
          </p:cNvPr>
          <p:cNvSpPr/>
          <p:nvPr/>
        </p:nvSpPr>
        <p:spPr>
          <a:xfrm>
            <a:off x="190210" y="2048256"/>
            <a:ext cx="1837943" cy="301752"/>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26D8BE1-DFE1-AB05-B53F-6BB6C07D9F64}"/>
              </a:ext>
              <a:ext uri="{C183D7F6-B498-43B3-948B-1728B52AA6E4}">
                <adec:decorative xmlns:adec="http://schemas.microsoft.com/office/drawing/2017/decorative" val="1"/>
              </a:ext>
            </a:extLst>
          </p:cNvPr>
          <p:cNvSpPr/>
          <p:nvPr/>
        </p:nvSpPr>
        <p:spPr>
          <a:xfrm>
            <a:off x="3054097" y="3695459"/>
            <a:ext cx="3383279" cy="977125"/>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518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03F1-8D6E-FB39-AA68-A971B280A66F}"/>
              </a:ext>
            </a:extLst>
          </p:cNvPr>
          <p:cNvSpPr>
            <a:spLocks noGrp="1"/>
          </p:cNvSpPr>
          <p:nvPr>
            <p:ph type="title"/>
          </p:nvPr>
        </p:nvSpPr>
        <p:spPr/>
        <p:txBody>
          <a:bodyPr/>
          <a:lstStyle/>
          <a:p>
            <a:r>
              <a:rPr lang="en-US"/>
              <a:t>Agenda </a:t>
            </a:r>
          </a:p>
        </p:txBody>
      </p:sp>
      <p:sp>
        <p:nvSpPr>
          <p:cNvPr id="9" name="Content Placeholder 8">
            <a:extLst>
              <a:ext uri="{FF2B5EF4-FFF2-40B4-BE49-F238E27FC236}">
                <a16:creationId xmlns:a16="http://schemas.microsoft.com/office/drawing/2014/main" id="{11EF0C07-0F15-6EF8-8093-F5DAFFF5127B}"/>
              </a:ext>
            </a:extLst>
          </p:cNvPr>
          <p:cNvSpPr>
            <a:spLocks noGrp="1"/>
          </p:cNvSpPr>
          <p:nvPr>
            <p:ph idx="1"/>
          </p:nvPr>
        </p:nvSpPr>
        <p:spPr/>
        <p:txBody>
          <a:bodyPr/>
          <a:lstStyle/>
          <a:p>
            <a:r>
              <a:rPr lang="en-US"/>
              <a:t>Introductions and Goals</a:t>
            </a:r>
          </a:p>
          <a:p>
            <a:r>
              <a:rPr lang="en-US"/>
              <a:t>Remembering our roots</a:t>
            </a:r>
          </a:p>
          <a:p>
            <a:r>
              <a:rPr lang="en-US"/>
              <a:t>Reimagining PRS </a:t>
            </a:r>
          </a:p>
          <a:p>
            <a:r>
              <a:rPr lang="en-US"/>
              <a:t>Recalibrating PRS</a:t>
            </a:r>
          </a:p>
          <a:p>
            <a:r>
              <a:rPr lang="en-US"/>
              <a:t>Reflecting on the changes to PRS </a:t>
            </a:r>
          </a:p>
          <a:p>
            <a:r>
              <a:rPr lang="en-US"/>
              <a:t>Questions </a:t>
            </a:r>
          </a:p>
          <a:p>
            <a:endParaRPr lang="en-US"/>
          </a:p>
        </p:txBody>
      </p:sp>
      <p:sp>
        <p:nvSpPr>
          <p:cNvPr id="4" name="Slide Number Placeholder 3">
            <a:extLst>
              <a:ext uri="{FF2B5EF4-FFF2-40B4-BE49-F238E27FC236}">
                <a16:creationId xmlns:a16="http://schemas.microsoft.com/office/drawing/2014/main" id="{80585344-2C5A-0FE1-410E-39D3EBDBFC2B}"/>
              </a:ext>
            </a:extLst>
          </p:cNvPr>
          <p:cNvSpPr>
            <a:spLocks noGrp="1"/>
          </p:cNvSpPr>
          <p:nvPr>
            <p:ph type="sldNum" sz="quarter" idx="12"/>
          </p:nvPr>
        </p:nvSpPr>
        <p:spPr/>
        <p:txBody>
          <a:bodyPr/>
          <a:lstStyle/>
          <a:p>
            <a:fld id="{68A8D22E-6BC5-9E47-900C-2BB94685D9F5}" type="slidenum">
              <a:rPr lang="en-US" smtClean="0"/>
              <a:t>2</a:t>
            </a:fld>
            <a:endParaRPr lang="en-US"/>
          </a:p>
        </p:txBody>
      </p:sp>
    </p:spTree>
    <p:extLst>
      <p:ext uri="{BB962C8B-B14F-4D97-AF65-F5344CB8AC3E}">
        <p14:creationId xmlns:p14="http://schemas.microsoft.com/office/powerpoint/2010/main" val="3832196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1A74-DCAB-B9D2-F074-5521BA14F79B}"/>
              </a:ext>
            </a:extLst>
          </p:cNvPr>
          <p:cNvSpPr>
            <a:spLocks noGrp="1"/>
          </p:cNvSpPr>
          <p:nvPr>
            <p:ph type="title"/>
          </p:nvPr>
        </p:nvSpPr>
        <p:spPr/>
        <p:txBody>
          <a:bodyPr>
            <a:normAutofit fontScale="90000"/>
          </a:bodyPr>
          <a:lstStyle/>
          <a:p>
            <a:r>
              <a:rPr lang="en-US"/>
              <a:t>Overview of the SE Complaint Process:</a:t>
            </a:r>
            <a:br>
              <a:rPr lang="en-US"/>
            </a:br>
            <a:r>
              <a:rPr lang="en-US"/>
              <a:t>The Intake</a:t>
            </a:r>
          </a:p>
        </p:txBody>
      </p:sp>
      <p:graphicFrame>
        <p:nvGraphicFramePr>
          <p:cNvPr id="5" name="Content Placeholder 4" descr="Overview of Special Education Complaint Process">
            <a:extLst>
              <a:ext uri="{FF2B5EF4-FFF2-40B4-BE49-F238E27FC236}">
                <a16:creationId xmlns:a16="http://schemas.microsoft.com/office/drawing/2014/main" id="{AEACE058-5600-E463-F0EC-F1B19AD0CEAE}"/>
              </a:ext>
            </a:extLst>
          </p:cNvPr>
          <p:cNvGraphicFramePr>
            <a:graphicFrameLocks noGrp="1"/>
          </p:cNvGraphicFramePr>
          <p:nvPr>
            <p:ph idx="1"/>
            <p:extLst>
              <p:ext uri="{D42A27DB-BD31-4B8C-83A1-F6EECF244321}">
                <p14:modId xmlns:p14="http://schemas.microsoft.com/office/powerpoint/2010/main" val="3186790610"/>
              </p:ext>
            </p:extLst>
          </p:nvPr>
        </p:nvGraphicFramePr>
        <p:xfrm>
          <a:off x="173038" y="961901"/>
          <a:ext cx="11890375" cy="5043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9D20C6F-EF68-4E8F-21D5-B38FE7AFCB8F}"/>
              </a:ext>
            </a:extLst>
          </p:cNvPr>
          <p:cNvSpPr>
            <a:spLocks noGrp="1"/>
          </p:cNvSpPr>
          <p:nvPr>
            <p:ph type="sldNum" sz="quarter" idx="12"/>
          </p:nvPr>
        </p:nvSpPr>
        <p:spPr/>
        <p:txBody>
          <a:bodyPr/>
          <a:lstStyle/>
          <a:p>
            <a:fld id="{68A8D22E-6BC5-9E47-900C-2BB94685D9F5}" type="slidenum">
              <a:rPr lang="en-US" smtClean="0"/>
              <a:pPr/>
              <a:t>20</a:t>
            </a:fld>
            <a:endParaRPr lang="en-US"/>
          </a:p>
        </p:txBody>
      </p:sp>
    </p:spTree>
    <p:extLst>
      <p:ext uri="{BB962C8B-B14F-4D97-AF65-F5344CB8AC3E}">
        <p14:creationId xmlns:p14="http://schemas.microsoft.com/office/powerpoint/2010/main" val="681093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A565-0756-2FAF-2BB2-F8F428152F25}"/>
              </a:ext>
            </a:extLst>
          </p:cNvPr>
          <p:cNvSpPr>
            <a:spLocks noGrp="1"/>
          </p:cNvSpPr>
          <p:nvPr>
            <p:ph type="title"/>
          </p:nvPr>
        </p:nvSpPr>
        <p:spPr/>
        <p:txBody>
          <a:bodyPr>
            <a:normAutofit fontScale="90000"/>
          </a:bodyPr>
          <a:lstStyle/>
          <a:p>
            <a:r>
              <a:rPr lang="en-US"/>
              <a:t>Overview of SE Complaint Process: </a:t>
            </a:r>
            <a:br>
              <a:rPr lang="en-US"/>
            </a:br>
            <a:r>
              <a:rPr lang="en-US"/>
              <a:t>The Investigation</a:t>
            </a:r>
          </a:p>
        </p:txBody>
      </p:sp>
      <p:sp>
        <p:nvSpPr>
          <p:cNvPr id="4" name="Slide Number Placeholder 3">
            <a:extLst>
              <a:ext uri="{FF2B5EF4-FFF2-40B4-BE49-F238E27FC236}">
                <a16:creationId xmlns:a16="http://schemas.microsoft.com/office/drawing/2014/main" id="{860FC5D5-9C54-64B2-9D60-62B3321B00B6}"/>
              </a:ext>
            </a:extLst>
          </p:cNvPr>
          <p:cNvSpPr>
            <a:spLocks noGrp="1"/>
          </p:cNvSpPr>
          <p:nvPr>
            <p:ph type="sldNum" sz="quarter" idx="12"/>
          </p:nvPr>
        </p:nvSpPr>
        <p:spPr/>
        <p:txBody>
          <a:bodyPr/>
          <a:lstStyle/>
          <a:p>
            <a:fld id="{68A8D22E-6BC5-9E47-900C-2BB94685D9F5}" type="slidenum">
              <a:rPr lang="en-US" smtClean="0"/>
              <a:pPr/>
              <a:t>21</a:t>
            </a:fld>
            <a:endParaRPr lang="en-US"/>
          </a:p>
        </p:txBody>
      </p:sp>
      <p:graphicFrame>
        <p:nvGraphicFramePr>
          <p:cNvPr id="5" name="Content Placeholder 4" descr="Overview of Special Education Complaint Process">
            <a:extLst>
              <a:ext uri="{FF2B5EF4-FFF2-40B4-BE49-F238E27FC236}">
                <a16:creationId xmlns:a16="http://schemas.microsoft.com/office/drawing/2014/main" id="{2423C3EE-FBC7-2106-117A-FE20E099387D}"/>
              </a:ext>
            </a:extLst>
          </p:cNvPr>
          <p:cNvGraphicFramePr>
            <a:graphicFrameLocks noGrp="1"/>
          </p:cNvGraphicFramePr>
          <p:nvPr>
            <p:ph idx="1"/>
            <p:extLst>
              <p:ext uri="{D42A27DB-BD31-4B8C-83A1-F6EECF244321}">
                <p14:modId xmlns:p14="http://schemas.microsoft.com/office/powerpoint/2010/main" val="3134658855"/>
              </p:ext>
            </p:extLst>
          </p:nvPr>
        </p:nvGraphicFramePr>
        <p:xfrm>
          <a:off x="173038" y="1590675"/>
          <a:ext cx="11890375" cy="4414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5076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B29F9-AB75-2272-F707-34786C6AF93F}"/>
              </a:ext>
            </a:extLst>
          </p:cNvPr>
          <p:cNvSpPr>
            <a:spLocks noGrp="1"/>
          </p:cNvSpPr>
          <p:nvPr>
            <p:ph type="title"/>
          </p:nvPr>
        </p:nvSpPr>
        <p:spPr/>
        <p:txBody>
          <a:bodyPr>
            <a:normAutofit fontScale="90000"/>
          </a:bodyPr>
          <a:lstStyle/>
          <a:p>
            <a:r>
              <a:rPr lang="en-US"/>
              <a:t>Overview of Complaint Process: </a:t>
            </a:r>
            <a:br>
              <a:rPr lang="en-US"/>
            </a:br>
            <a:r>
              <a:rPr lang="en-US"/>
              <a:t>The Determination </a:t>
            </a:r>
          </a:p>
        </p:txBody>
      </p:sp>
      <p:sp>
        <p:nvSpPr>
          <p:cNvPr id="4" name="Slide Number Placeholder 3">
            <a:extLst>
              <a:ext uri="{FF2B5EF4-FFF2-40B4-BE49-F238E27FC236}">
                <a16:creationId xmlns:a16="http://schemas.microsoft.com/office/drawing/2014/main" id="{D5AF7F8A-23A3-9A8B-9D5B-77F528D0E128}"/>
              </a:ext>
            </a:extLst>
          </p:cNvPr>
          <p:cNvSpPr>
            <a:spLocks noGrp="1"/>
          </p:cNvSpPr>
          <p:nvPr>
            <p:ph type="sldNum" sz="quarter" idx="12"/>
          </p:nvPr>
        </p:nvSpPr>
        <p:spPr/>
        <p:txBody>
          <a:bodyPr/>
          <a:lstStyle/>
          <a:p>
            <a:fld id="{68A8D22E-6BC5-9E47-900C-2BB94685D9F5}" type="slidenum">
              <a:rPr lang="en-US" smtClean="0"/>
              <a:pPr/>
              <a:t>22</a:t>
            </a:fld>
            <a:endParaRPr lang="en-US"/>
          </a:p>
        </p:txBody>
      </p:sp>
      <p:graphicFrame>
        <p:nvGraphicFramePr>
          <p:cNvPr id="6" name="Content Placeholder 4" descr="Overview of Complaint Process">
            <a:extLst>
              <a:ext uri="{FF2B5EF4-FFF2-40B4-BE49-F238E27FC236}">
                <a16:creationId xmlns:a16="http://schemas.microsoft.com/office/drawing/2014/main" id="{9D0B39B0-3C30-FAB6-B56C-53D7C67F4A59}"/>
              </a:ext>
            </a:extLst>
          </p:cNvPr>
          <p:cNvGraphicFramePr>
            <a:graphicFrameLocks noGrp="1"/>
          </p:cNvGraphicFramePr>
          <p:nvPr>
            <p:ph idx="1"/>
            <p:extLst>
              <p:ext uri="{D42A27DB-BD31-4B8C-83A1-F6EECF244321}">
                <p14:modId xmlns:p14="http://schemas.microsoft.com/office/powerpoint/2010/main" val="94966554"/>
              </p:ext>
            </p:extLst>
          </p:nvPr>
        </p:nvGraphicFramePr>
        <p:xfrm>
          <a:off x="173038" y="961901"/>
          <a:ext cx="11890375" cy="5043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97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EB9520-CFB7-EA73-EA6A-D6C4060FE34A}"/>
              </a:ext>
            </a:extLst>
          </p:cNvPr>
          <p:cNvSpPr>
            <a:spLocks noGrp="1"/>
          </p:cNvSpPr>
          <p:nvPr>
            <p:ph type="title"/>
          </p:nvPr>
        </p:nvSpPr>
        <p:spPr/>
        <p:txBody>
          <a:bodyPr>
            <a:normAutofit/>
          </a:bodyPr>
          <a:lstStyle/>
          <a:p>
            <a:r>
              <a:rPr lang="en-US" sz="4000"/>
              <a:t>PRS Determinations </a:t>
            </a:r>
          </a:p>
        </p:txBody>
      </p:sp>
      <p:sp>
        <p:nvSpPr>
          <p:cNvPr id="2" name="Content Placeholder 1">
            <a:extLst>
              <a:ext uri="{FF2B5EF4-FFF2-40B4-BE49-F238E27FC236}">
                <a16:creationId xmlns:a16="http://schemas.microsoft.com/office/drawing/2014/main" id="{C2606A9C-54A1-9968-3972-69C20BD971EF}"/>
              </a:ext>
            </a:extLst>
          </p:cNvPr>
          <p:cNvSpPr>
            <a:spLocks noGrp="1"/>
          </p:cNvSpPr>
          <p:nvPr>
            <p:ph idx="1"/>
          </p:nvPr>
        </p:nvSpPr>
        <p:spPr/>
        <p:txBody>
          <a:bodyPr vert="horz" lIns="91440" tIns="45720" rIns="91440" bIns="45720" rtlCol="0" anchor="t">
            <a:normAutofit/>
          </a:bodyPr>
          <a:lstStyle/>
          <a:p>
            <a:endParaRPr lang="en-US"/>
          </a:p>
          <a:p>
            <a:r>
              <a:rPr lang="en-US"/>
              <a:t>Finding of compliance: PRS determines that a school district, school, or other entity complied with the applicable legal requirements.</a:t>
            </a:r>
          </a:p>
          <a:p>
            <a:endParaRPr lang="en-US"/>
          </a:p>
          <a:p>
            <a:r>
              <a:rPr lang="en-US">
                <a:latin typeface="Arial"/>
                <a:cs typeface="Arial"/>
              </a:rPr>
              <a:t>Finding of noncompliance: PRS determines that a school district, school, or other entity did not comply with the applicable legal requirements.</a:t>
            </a:r>
          </a:p>
          <a:p>
            <a:pPr lvl="1"/>
            <a:r>
              <a:rPr lang="en-US" sz="2800">
                <a:latin typeface="Arial"/>
                <a:cs typeface="Arial"/>
              </a:rPr>
              <a:t>Corrective Action Plan (“CAP”): PRS directs the district, school, or other entity as to what actions are necessary to remedy the identified non-compliance. </a:t>
            </a:r>
            <a:endParaRPr lang="en-US" sz="2800"/>
          </a:p>
        </p:txBody>
      </p:sp>
    </p:spTree>
    <p:extLst>
      <p:ext uri="{BB962C8B-B14F-4D97-AF65-F5344CB8AC3E}">
        <p14:creationId xmlns:p14="http://schemas.microsoft.com/office/powerpoint/2010/main" val="3434896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36223B-F449-F8EE-CBE2-0DA0377B280C}"/>
              </a:ext>
            </a:extLst>
          </p:cNvPr>
          <p:cNvSpPr>
            <a:spLocks noGrp="1"/>
          </p:cNvSpPr>
          <p:nvPr>
            <p:ph type="title"/>
          </p:nvPr>
        </p:nvSpPr>
        <p:spPr>
          <a:xfrm>
            <a:off x="0" y="421553"/>
            <a:ext cx="10515600" cy="861002"/>
          </a:xfrm>
        </p:spPr>
        <p:txBody>
          <a:bodyPr anchor="ctr">
            <a:normAutofit fontScale="90000"/>
          </a:bodyPr>
          <a:lstStyle/>
          <a:p>
            <a:r>
              <a:rPr lang="en-US"/>
              <a:t>Orders of Corrective Action in Special Education Matters</a:t>
            </a:r>
          </a:p>
        </p:txBody>
      </p:sp>
      <p:sp>
        <p:nvSpPr>
          <p:cNvPr id="4" name="Text Placeholder 3">
            <a:extLst>
              <a:ext uri="{FF2B5EF4-FFF2-40B4-BE49-F238E27FC236}">
                <a16:creationId xmlns:a16="http://schemas.microsoft.com/office/drawing/2014/main" id="{28A143B7-0A9A-88A5-1CCD-A6B74F6CAF5D}"/>
              </a:ext>
            </a:extLst>
          </p:cNvPr>
          <p:cNvSpPr>
            <a:spLocks noGrp="1"/>
          </p:cNvSpPr>
          <p:nvPr>
            <p:ph idx="1"/>
          </p:nvPr>
        </p:nvSpPr>
        <p:spPr/>
        <p:txBody>
          <a:bodyPr>
            <a:normAutofit/>
          </a:bodyPr>
          <a:lstStyle/>
          <a:p>
            <a:pPr marL="0" marR="0">
              <a:buNone/>
            </a:pPr>
            <a:r>
              <a:rPr lang="en-US">
                <a:effectLst/>
              </a:rPr>
              <a:t>PRS has broad authority to determine the corrective action(s) necessary to resolve the non-compliance identified in a specific complaint. Corrective action is developed to address a noncompliant procedure, policy, or process, provide student-level remedies, or both, and must address: </a:t>
            </a:r>
          </a:p>
          <a:p>
            <a:pPr marL="0" marR="0">
              <a:buNone/>
            </a:pPr>
            <a:endParaRPr lang="en-US">
              <a:effectLst/>
            </a:endParaRPr>
          </a:p>
          <a:p>
            <a:pPr marL="742950" lvl="1" indent="-514350">
              <a:buFont typeface="+mj-lt"/>
              <a:buAutoNum type="arabicPeriod"/>
            </a:pPr>
            <a:r>
              <a:rPr lang="en-US" sz="2800">
                <a:effectLst/>
              </a:rPr>
              <a:t>the failure to provide appropriate services, including corrective action(s) appropriate to address </a:t>
            </a:r>
            <a:r>
              <a:rPr lang="en-US" sz="2800" b="1">
                <a:effectLst/>
              </a:rPr>
              <a:t>the needs of the child</a:t>
            </a:r>
            <a:r>
              <a:rPr lang="en-US" sz="2800">
                <a:effectLst/>
              </a:rPr>
              <a:t> (such as compensatory services or monetary reimbursement); and </a:t>
            </a:r>
          </a:p>
          <a:p>
            <a:pPr marL="742950" lvl="1" indent="-514350">
              <a:buFont typeface="+mj-lt"/>
              <a:buAutoNum type="arabicPeriod"/>
            </a:pPr>
            <a:r>
              <a:rPr lang="en-US" sz="2800">
                <a:effectLst/>
              </a:rPr>
              <a:t>appropriate future provision of services for </a:t>
            </a:r>
            <a:r>
              <a:rPr lang="en-US" sz="2800" b="1">
                <a:effectLst/>
              </a:rPr>
              <a:t>all students with disabilities</a:t>
            </a:r>
            <a:r>
              <a:rPr lang="en-US" sz="2800">
                <a:effectLst/>
              </a:rPr>
              <a:t>. </a:t>
            </a:r>
          </a:p>
          <a:p>
            <a:endParaRPr lang="en-US" sz="1800"/>
          </a:p>
        </p:txBody>
      </p:sp>
    </p:spTree>
    <p:extLst>
      <p:ext uri="{BB962C8B-B14F-4D97-AF65-F5344CB8AC3E}">
        <p14:creationId xmlns:p14="http://schemas.microsoft.com/office/powerpoint/2010/main" val="3451146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F3A65-9E79-DF96-AFB3-10A9E0255400}"/>
              </a:ext>
            </a:extLst>
          </p:cNvPr>
          <p:cNvSpPr>
            <a:spLocks noGrp="1"/>
          </p:cNvSpPr>
          <p:nvPr>
            <p:ph type="title"/>
          </p:nvPr>
        </p:nvSpPr>
        <p:spPr/>
        <p:txBody>
          <a:bodyPr>
            <a:normAutofit fontScale="90000"/>
          </a:bodyPr>
          <a:lstStyle/>
          <a:p>
            <a:r>
              <a:rPr lang="en-US"/>
              <a:t>Overview of SE Complaint Process: Timelines</a:t>
            </a:r>
          </a:p>
        </p:txBody>
      </p:sp>
      <p:sp>
        <p:nvSpPr>
          <p:cNvPr id="3" name="Content Placeholder 2">
            <a:extLst>
              <a:ext uri="{FF2B5EF4-FFF2-40B4-BE49-F238E27FC236}">
                <a16:creationId xmlns:a16="http://schemas.microsoft.com/office/drawing/2014/main" id="{311C6F6F-968F-FC61-4FDF-7A9BA091CA15}"/>
              </a:ext>
            </a:extLst>
          </p:cNvPr>
          <p:cNvSpPr>
            <a:spLocks noGrp="1"/>
          </p:cNvSpPr>
          <p:nvPr>
            <p:ph idx="1"/>
          </p:nvPr>
        </p:nvSpPr>
        <p:spPr/>
        <p:txBody>
          <a:bodyPr/>
          <a:lstStyle/>
          <a:p>
            <a:r>
              <a:rPr lang="en-US"/>
              <a:t>PRS will issue a written decision within sixty (60) calendar days of receiving the special education complaint, unless subject to an allowable extension or set aside for due process proceedings on the same issue. </a:t>
            </a:r>
          </a:p>
          <a:p>
            <a:pPr lvl="1"/>
            <a:r>
              <a:rPr lang="en-US"/>
              <a:t>Reasons for extension are: </a:t>
            </a:r>
          </a:p>
          <a:p>
            <a:pPr marL="914400" lvl="2" indent="0">
              <a:buNone/>
            </a:pPr>
            <a:r>
              <a:rPr lang="en-US"/>
              <a:t>1. State-sponsored mediation and by agreement; or </a:t>
            </a:r>
          </a:p>
          <a:p>
            <a:pPr marL="914400" lvl="2" indent="0">
              <a:buNone/>
            </a:pPr>
            <a:r>
              <a:rPr lang="en-US"/>
              <a:t>2. Exceptional circumstances as determined by PRS on a case-by-case basis.</a:t>
            </a:r>
          </a:p>
          <a:p>
            <a:r>
              <a:rPr lang="en-US"/>
              <a:t>Except for the sixty (60) day timeline, any due dates related to the complaint investigation are at the discretion of PRS.</a:t>
            </a:r>
          </a:p>
        </p:txBody>
      </p:sp>
      <p:sp>
        <p:nvSpPr>
          <p:cNvPr id="4" name="Slide Number Placeholder 3">
            <a:extLst>
              <a:ext uri="{FF2B5EF4-FFF2-40B4-BE49-F238E27FC236}">
                <a16:creationId xmlns:a16="http://schemas.microsoft.com/office/drawing/2014/main" id="{5F8B4379-3630-E713-B640-1A252BA6DD7D}"/>
              </a:ext>
            </a:extLst>
          </p:cNvPr>
          <p:cNvSpPr>
            <a:spLocks noGrp="1"/>
          </p:cNvSpPr>
          <p:nvPr>
            <p:ph type="sldNum" sz="quarter" idx="12"/>
          </p:nvPr>
        </p:nvSpPr>
        <p:spPr/>
        <p:txBody>
          <a:bodyPr/>
          <a:lstStyle/>
          <a:p>
            <a:fld id="{68A8D22E-6BC5-9E47-900C-2BB94685D9F5}" type="slidenum">
              <a:rPr lang="en-US" smtClean="0"/>
              <a:pPr/>
              <a:t>25</a:t>
            </a:fld>
            <a:endParaRPr lang="en-US"/>
          </a:p>
        </p:txBody>
      </p:sp>
    </p:spTree>
    <p:extLst>
      <p:ext uri="{BB962C8B-B14F-4D97-AF65-F5344CB8AC3E}">
        <p14:creationId xmlns:p14="http://schemas.microsoft.com/office/powerpoint/2010/main" val="2253198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7DDB-18D0-3280-55EB-7A23464FA6F4}"/>
              </a:ext>
            </a:extLst>
          </p:cNvPr>
          <p:cNvSpPr>
            <a:spLocks noGrp="1"/>
          </p:cNvSpPr>
          <p:nvPr>
            <p:ph type="title"/>
          </p:nvPr>
        </p:nvSpPr>
        <p:spPr/>
        <p:txBody>
          <a:bodyPr/>
          <a:lstStyle/>
          <a:p>
            <a:r>
              <a:rPr lang="en-US"/>
              <a:t>Request for Factual Correction </a:t>
            </a:r>
          </a:p>
        </p:txBody>
      </p:sp>
      <p:sp>
        <p:nvSpPr>
          <p:cNvPr id="3" name="Content Placeholder 2">
            <a:extLst>
              <a:ext uri="{FF2B5EF4-FFF2-40B4-BE49-F238E27FC236}">
                <a16:creationId xmlns:a16="http://schemas.microsoft.com/office/drawing/2014/main" id="{3169F4DD-4FBA-D679-87C9-68381194EC06}"/>
              </a:ext>
            </a:extLst>
          </p:cNvPr>
          <p:cNvSpPr>
            <a:spLocks noGrp="1"/>
          </p:cNvSpPr>
          <p:nvPr>
            <p:ph idx="1"/>
          </p:nvPr>
        </p:nvSpPr>
        <p:spPr/>
        <p:txBody>
          <a:bodyPr>
            <a:normAutofit fontScale="92500" lnSpcReduction="20000"/>
          </a:bodyPr>
          <a:lstStyle/>
          <a:p>
            <a:r>
              <a:rPr lang="en-US" sz="2400"/>
              <a:t>If a party believes that any findings of fact in PRS’s written final decision contradict the documentation provided to PRS during its investigation and would impact the outcome and conclusion, they may notify PRS in writing within ten (10) calendar days of the date of the written decision. </a:t>
            </a:r>
          </a:p>
          <a:p>
            <a:r>
              <a:rPr lang="en-US" sz="2400"/>
              <a:t>A factual correction is not to:</a:t>
            </a:r>
          </a:p>
          <a:p>
            <a:pPr lvl="1"/>
            <a:r>
              <a:rPr lang="en-US" sz="1800"/>
              <a:t>Revisit or challenge the legal standard(s) applied in the decision;</a:t>
            </a:r>
          </a:p>
          <a:p>
            <a:pPr lvl="1"/>
            <a:r>
              <a:rPr lang="en-US" sz="1800"/>
              <a:t>Disagree with PRS’s analysis, conclusion(s), or overall finding(s);</a:t>
            </a:r>
          </a:p>
          <a:p>
            <a:pPr lvl="1"/>
            <a:r>
              <a:rPr lang="en-US" sz="1800"/>
              <a:t>Request reconsideration of the outcome or corrective actions;</a:t>
            </a:r>
          </a:p>
          <a:p>
            <a:pPr lvl="1"/>
            <a:r>
              <a:rPr lang="en-US" sz="1800"/>
              <a:t>Introduce new information not already part of the original record.</a:t>
            </a:r>
            <a:endParaRPr lang="en-US"/>
          </a:p>
          <a:p>
            <a:r>
              <a:rPr lang="en-US" sz="2400"/>
              <a:t>Notice must:</a:t>
            </a:r>
          </a:p>
          <a:p>
            <a:pPr lvl="1"/>
            <a:r>
              <a:rPr lang="en-US" sz="1800"/>
              <a:t>Identify the finding of fact, including the page number and section of the written final decision where it appears, and reference where in the documentation submitted during the investigation the contradiction exists;</a:t>
            </a:r>
          </a:p>
          <a:p>
            <a:pPr lvl="1"/>
            <a:r>
              <a:rPr lang="en-US" sz="1800"/>
              <a:t>explain why the party believes the finding of fact is a contradiction; and</a:t>
            </a:r>
          </a:p>
          <a:p>
            <a:pPr lvl="1"/>
            <a:r>
              <a:rPr lang="en-US" sz="1800"/>
              <a:t>Indicate how the contradicted finding of fact impacts the outcome and conclusion(s).</a:t>
            </a:r>
            <a:endParaRPr lang="en-US"/>
          </a:p>
          <a:p>
            <a:r>
              <a:rPr lang="en-US" sz="2400"/>
              <a:t>PRS may elect to correct any findings of fact that contradict the record </a:t>
            </a:r>
            <a:r>
              <a:rPr lang="en-US" sz="2400" b="1" u="sng"/>
              <a:t>and impact the outcome and conclusion(s)</a:t>
            </a:r>
            <a:r>
              <a:rPr lang="en-US" sz="2400"/>
              <a:t> in the written final decision.</a:t>
            </a:r>
          </a:p>
        </p:txBody>
      </p:sp>
      <p:sp>
        <p:nvSpPr>
          <p:cNvPr id="4" name="Slide Number Placeholder 3">
            <a:extLst>
              <a:ext uri="{FF2B5EF4-FFF2-40B4-BE49-F238E27FC236}">
                <a16:creationId xmlns:a16="http://schemas.microsoft.com/office/drawing/2014/main" id="{276B950B-7C1D-E094-4387-48C05CDEA5BD}"/>
              </a:ext>
            </a:extLst>
          </p:cNvPr>
          <p:cNvSpPr>
            <a:spLocks noGrp="1"/>
          </p:cNvSpPr>
          <p:nvPr>
            <p:ph type="sldNum" sz="quarter" idx="12"/>
          </p:nvPr>
        </p:nvSpPr>
        <p:spPr/>
        <p:txBody>
          <a:bodyPr/>
          <a:lstStyle/>
          <a:p>
            <a:fld id="{68A8D22E-6BC5-9E47-900C-2BB94685D9F5}" type="slidenum">
              <a:rPr lang="en-US" smtClean="0"/>
              <a:pPr/>
              <a:t>26</a:t>
            </a:fld>
            <a:endParaRPr lang="en-US"/>
          </a:p>
        </p:txBody>
      </p:sp>
    </p:spTree>
    <p:extLst>
      <p:ext uri="{BB962C8B-B14F-4D97-AF65-F5344CB8AC3E}">
        <p14:creationId xmlns:p14="http://schemas.microsoft.com/office/powerpoint/2010/main" val="2396034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AEED-0CF6-22F6-8694-3A98AD1666B4}"/>
              </a:ext>
            </a:extLst>
          </p:cNvPr>
          <p:cNvSpPr>
            <a:spLocks noGrp="1"/>
          </p:cNvSpPr>
          <p:nvPr>
            <p:ph type="title"/>
          </p:nvPr>
        </p:nvSpPr>
        <p:spPr/>
        <p:txBody>
          <a:bodyPr/>
          <a:lstStyle/>
          <a:p>
            <a:r>
              <a:rPr lang="en-US"/>
              <a:t>Finality of Decision </a:t>
            </a:r>
          </a:p>
        </p:txBody>
      </p:sp>
      <p:sp>
        <p:nvSpPr>
          <p:cNvPr id="3" name="Content Placeholder 2">
            <a:extLst>
              <a:ext uri="{FF2B5EF4-FFF2-40B4-BE49-F238E27FC236}">
                <a16:creationId xmlns:a16="http://schemas.microsoft.com/office/drawing/2014/main" id="{5EB41017-6F1A-1EE4-CEE9-51FB0CDD7D48}"/>
              </a:ext>
            </a:extLst>
          </p:cNvPr>
          <p:cNvSpPr>
            <a:spLocks noGrp="1"/>
          </p:cNvSpPr>
          <p:nvPr>
            <p:ph idx="1"/>
          </p:nvPr>
        </p:nvSpPr>
        <p:spPr/>
        <p:txBody>
          <a:bodyPr/>
          <a:lstStyle/>
          <a:p>
            <a:r>
              <a:rPr lang="en-US" b="1"/>
              <a:t>PRS decisions are final and may not be appealed.</a:t>
            </a:r>
            <a:r>
              <a:rPr lang="en-US"/>
              <a:t> However, either or both of the parties may seek mediation or a due process hearing through the Bureau of Special Education Appeals (BSEA) on the same issues addressed by PRS. A due process hearing would be a new proceeding and not for the purpose of reviewing PRS’s decision. The BSEA’s due process hearing decision would be binding on the parties and may be appealed.</a:t>
            </a:r>
          </a:p>
          <a:p>
            <a:endParaRPr lang="en-US"/>
          </a:p>
          <a:p>
            <a:pPr marL="0" indent="0">
              <a:buNone/>
            </a:pPr>
            <a:endParaRPr lang="en-US"/>
          </a:p>
        </p:txBody>
      </p:sp>
      <p:sp>
        <p:nvSpPr>
          <p:cNvPr id="4" name="Slide Number Placeholder 3">
            <a:extLst>
              <a:ext uri="{FF2B5EF4-FFF2-40B4-BE49-F238E27FC236}">
                <a16:creationId xmlns:a16="http://schemas.microsoft.com/office/drawing/2014/main" id="{74A8D93F-A210-0BBC-7993-03711032E1D1}"/>
              </a:ext>
            </a:extLst>
          </p:cNvPr>
          <p:cNvSpPr>
            <a:spLocks noGrp="1"/>
          </p:cNvSpPr>
          <p:nvPr>
            <p:ph type="sldNum" sz="quarter" idx="12"/>
          </p:nvPr>
        </p:nvSpPr>
        <p:spPr/>
        <p:txBody>
          <a:bodyPr/>
          <a:lstStyle/>
          <a:p>
            <a:fld id="{68A8D22E-6BC5-9E47-900C-2BB94685D9F5}" type="slidenum">
              <a:rPr lang="en-US" smtClean="0"/>
              <a:pPr/>
              <a:t>27</a:t>
            </a:fld>
            <a:endParaRPr lang="en-US"/>
          </a:p>
        </p:txBody>
      </p:sp>
    </p:spTree>
    <p:extLst>
      <p:ext uri="{BB962C8B-B14F-4D97-AF65-F5344CB8AC3E}">
        <p14:creationId xmlns:p14="http://schemas.microsoft.com/office/powerpoint/2010/main" val="2754238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6815C-6C36-9EB0-03F7-7A7EF919EF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A11C7E-6E46-1C77-750D-7D1355643EB4}"/>
              </a:ext>
            </a:extLst>
          </p:cNvPr>
          <p:cNvSpPr>
            <a:spLocks noGrp="1"/>
          </p:cNvSpPr>
          <p:nvPr>
            <p:ph type="title"/>
          </p:nvPr>
        </p:nvSpPr>
        <p:spPr/>
        <p:txBody>
          <a:bodyPr>
            <a:normAutofit fontScale="90000"/>
          </a:bodyPr>
          <a:lstStyle/>
          <a:p>
            <a:r>
              <a:rPr lang="en-US"/>
              <a:t>Compliance with Ordered Corrective Action</a:t>
            </a:r>
          </a:p>
        </p:txBody>
      </p:sp>
      <p:sp>
        <p:nvSpPr>
          <p:cNvPr id="2" name="Content Placeholder 1">
            <a:extLst>
              <a:ext uri="{FF2B5EF4-FFF2-40B4-BE49-F238E27FC236}">
                <a16:creationId xmlns:a16="http://schemas.microsoft.com/office/drawing/2014/main" id="{8E8B5B21-D12E-3955-03AA-EBDDC72BEA68}"/>
              </a:ext>
            </a:extLst>
          </p:cNvPr>
          <p:cNvSpPr>
            <a:spLocks noGrp="1"/>
          </p:cNvSpPr>
          <p:nvPr>
            <p:ph idx="1"/>
          </p:nvPr>
        </p:nvSpPr>
        <p:spPr/>
        <p:txBody>
          <a:bodyPr>
            <a:normAutofit fontScale="92500" lnSpcReduction="10000"/>
          </a:bodyPr>
          <a:lstStyle/>
          <a:p>
            <a:r>
              <a:rPr lang="en-US"/>
              <a:t>The PRS CAP Team reviews and determines whether the district, school, or public agency complied </a:t>
            </a:r>
            <a:r>
              <a:rPr lang="en-US">
                <a:ea typeface="Aptos" panose="020B0004020202020204" pitchFamily="34" charset="0"/>
              </a:rPr>
              <a:t>with Corrective Action Plans to ensure compliance. The assigned specialist may:</a:t>
            </a:r>
            <a:endParaRPr lang="en-US"/>
          </a:p>
          <a:p>
            <a:pPr lvl="1"/>
            <a:r>
              <a:rPr lang="en-US" sz="2800">
                <a:effectLst/>
                <a:ea typeface="Aptos" panose="020B0004020202020204" pitchFamily="34" charset="0"/>
              </a:rPr>
              <a:t>provide technical assistance, </a:t>
            </a:r>
          </a:p>
          <a:p>
            <a:pPr lvl="1"/>
            <a:r>
              <a:rPr lang="en-US" sz="2800">
                <a:effectLst/>
                <a:ea typeface="Aptos" panose="020B0004020202020204" pitchFamily="34" charset="0"/>
              </a:rPr>
              <a:t>issue order(s), </a:t>
            </a:r>
          </a:p>
          <a:p>
            <a:pPr lvl="1"/>
            <a:r>
              <a:rPr lang="en-US" sz="2800">
                <a:effectLst/>
                <a:ea typeface="Aptos" panose="020B0004020202020204" pitchFamily="34" charset="0"/>
              </a:rPr>
              <a:t>issue additional corrective action(s), and/or </a:t>
            </a:r>
          </a:p>
          <a:p>
            <a:pPr lvl="1"/>
            <a:r>
              <a:rPr lang="en-US" sz="2800">
                <a:effectLst/>
                <a:ea typeface="Aptos" panose="020B0004020202020204" pitchFamily="34" charset="0"/>
              </a:rPr>
              <a:t>take other actions necessary to achieve compliance.</a:t>
            </a:r>
            <a:endParaRPr lang="en-US" sz="2800">
              <a:ea typeface="Aptos" panose="020B0004020202020204" pitchFamily="34" charset="0"/>
            </a:endParaRPr>
          </a:p>
          <a:p>
            <a:r>
              <a:rPr lang="en-US" sz="2600">
                <a:effectLst/>
                <a:ea typeface="Calibri" panose="020F0502020204030204" pitchFamily="34" charset="0"/>
                <a:cs typeface="Arial" panose="020B0604020202020204" pitchFamily="34" charset="0"/>
              </a:rPr>
              <a:t>Noncompliance identified by PRS must be corrected as soon as possible, and in no case later than one year after PRS identifies the noncompliance (</a:t>
            </a:r>
            <a:r>
              <a:rPr lang="en-US" sz="2300">
                <a:effectLst/>
                <a:ea typeface="Calibri" panose="020F0502020204030204" pitchFamily="34" charset="0"/>
                <a:cs typeface="Arial" panose="020B0604020202020204" pitchFamily="34" charset="0"/>
              </a:rPr>
              <a:t>34 C.F.R. §300.600(e))  </a:t>
            </a:r>
          </a:p>
          <a:p>
            <a:r>
              <a:rPr lang="en-US" sz="2600">
                <a:effectLst/>
                <a:ea typeface="Calibri" panose="020F0502020204030204" pitchFamily="34" charset="0"/>
                <a:cs typeface="Arial" panose="020B0604020202020204" pitchFamily="34" charset="0"/>
              </a:rPr>
              <a:t>Once PRS has determined that the district, school, or public agency has reached full compliance with the required corrective action(s), PRS will issue a Letter of Closure.</a:t>
            </a:r>
          </a:p>
          <a:p>
            <a:pPr marL="457200" lvl="1" indent="0">
              <a:buNone/>
            </a:pPr>
            <a:endParaRPr lang="en-US"/>
          </a:p>
        </p:txBody>
      </p:sp>
    </p:spTree>
    <p:extLst>
      <p:ext uri="{BB962C8B-B14F-4D97-AF65-F5344CB8AC3E}">
        <p14:creationId xmlns:p14="http://schemas.microsoft.com/office/powerpoint/2010/main" val="1190666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53FAA-642B-41FB-D7E0-9A68901DC5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C6B375D-8A34-B8EA-CEEF-4989487BB4E2}"/>
              </a:ext>
            </a:extLst>
          </p:cNvPr>
          <p:cNvSpPr>
            <a:spLocks noGrp="1"/>
          </p:cNvSpPr>
          <p:nvPr>
            <p:ph type="title"/>
          </p:nvPr>
        </p:nvSpPr>
        <p:spPr/>
        <p:txBody>
          <a:bodyPr>
            <a:normAutofit/>
          </a:bodyPr>
          <a:lstStyle/>
          <a:p>
            <a:r>
              <a:rPr lang="en-US" sz="4000"/>
              <a:t>Tips for Navigating PRS Complaints</a:t>
            </a:r>
          </a:p>
        </p:txBody>
      </p:sp>
      <p:sp>
        <p:nvSpPr>
          <p:cNvPr id="6" name="Content Placeholder 5">
            <a:extLst>
              <a:ext uri="{FF2B5EF4-FFF2-40B4-BE49-F238E27FC236}">
                <a16:creationId xmlns:a16="http://schemas.microsoft.com/office/drawing/2014/main" id="{9B59CFAB-7A86-2E40-61A5-0C8296AC98FA}"/>
              </a:ext>
            </a:extLst>
          </p:cNvPr>
          <p:cNvSpPr>
            <a:spLocks noGrp="1"/>
          </p:cNvSpPr>
          <p:nvPr>
            <p:ph idx="1"/>
          </p:nvPr>
        </p:nvSpPr>
        <p:spPr/>
        <p:txBody>
          <a:bodyPr>
            <a:normAutofit/>
          </a:bodyPr>
          <a:lstStyle/>
          <a:p>
            <a:r>
              <a:rPr lang="en-US" sz="3000" b="1"/>
              <a:t>Work together </a:t>
            </a:r>
            <a:r>
              <a:rPr lang="en-US" sz="3000"/>
              <a:t>to resolve disputes </a:t>
            </a:r>
            <a:r>
              <a:rPr lang="en-US" sz="3000" i="1"/>
              <a:t>before, during, and after</a:t>
            </a:r>
            <a:r>
              <a:rPr lang="en-US" sz="3000"/>
              <a:t> a complaint has been filed. </a:t>
            </a:r>
          </a:p>
          <a:p>
            <a:pPr lvl="1"/>
            <a:r>
              <a:rPr lang="en-US" sz="2600"/>
              <a:t>A complainant can withdraw </a:t>
            </a:r>
            <a:r>
              <a:rPr lang="en-US" sz="2600" i="1"/>
              <a:t>some or all </a:t>
            </a:r>
            <a:r>
              <a:rPr lang="en-US" sz="2600"/>
              <a:t>their concerns at any time before a determination. </a:t>
            </a:r>
            <a:r>
              <a:rPr lang="en-US" sz="2600">
                <a:hlinkClick r:id="rId3"/>
              </a:rPr>
              <a:t>Local Agreement Form </a:t>
            </a:r>
            <a:r>
              <a:rPr lang="en-US" sz="2600"/>
              <a:t>or email the Specialist. </a:t>
            </a:r>
            <a:endParaRPr lang="en-US" sz="3000"/>
          </a:p>
          <a:p>
            <a:r>
              <a:rPr lang="en-US" sz="3000" b="1"/>
              <a:t>Communicate</a:t>
            </a:r>
            <a:r>
              <a:rPr lang="en-US" sz="3000"/>
              <a:t> with the specialist assigned to the complaint. </a:t>
            </a:r>
          </a:p>
          <a:p>
            <a:r>
              <a:rPr lang="en-US" sz="3000" b="1"/>
              <a:t>Frame </a:t>
            </a:r>
            <a:r>
              <a:rPr lang="en-US" sz="3000"/>
              <a:t>your exchanges with PRS as if the investigator has no prior knowledge of what happened. </a:t>
            </a:r>
            <a:endParaRPr lang="en-US">
              <a:hlinkClick r:id="rId4"/>
            </a:endParaRPr>
          </a:p>
          <a:p>
            <a:endParaRPr lang="en-US"/>
          </a:p>
        </p:txBody>
      </p:sp>
      <p:sp>
        <p:nvSpPr>
          <p:cNvPr id="4" name="Slide Number Placeholder 3">
            <a:extLst>
              <a:ext uri="{FF2B5EF4-FFF2-40B4-BE49-F238E27FC236}">
                <a16:creationId xmlns:a16="http://schemas.microsoft.com/office/drawing/2014/main" id="{56CEC9C6-CF8C-A2FE-7F18-9D83FDF19998}"/>
              </a:ext>
            </a:extLst>
          </p:cNvPr>
          <p:cNvSpPr>
            <a:spLocks noGrp="1"/>
          </p:cNvSpPr>
          <p:nvPr>
            <p:ph type="sldNum" sz="quarter" idx="12"/>
          </p:nvPr>
        </p:nvSpPr>
        <p:spPr/>
        <p:txBody>
          <a:bodyPr/>
          <a:lstStyle/>
          <a:p>
            <a:fld id="{68A8D22E-6BC5-9E47-900C-2BB94685D9F5}" type="slidenum">
              <a:rPr lang="en-US" smtClean="0"/>
              <a:t>29</a:t>
            </a:fld>
            <a:endParaRPr lang="en-US"/>
          </a:p>
        </p:txBody>
      </p:sp>
    </p:spTree>
    <p:extLst>
      <p:ext uri="{BB962C8B-B14F-4D97-AF65-F5344CB8AC3E}">
        <p14:creationId xmlns:p14="http://schemas.microsoft.com/office/powerpoint/2010/main" val="4057842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9635BE-C8BA-C205-7CF8-AAF9AB82E7BD}"/>
              </a:ext>
            </a:extLst>
          </p:cNvPr>
          <p:cNvSpPr>
            <a:spLocks noGrp="1"/>
          </p:cNvSpPr>
          <p:nvPr>
            <p:ph type="ctrTitle"/>
          </p:nvPr>
        </p:nvSpPr>
        <p:spPr/>
        <p:txBody>
          <a:bodyPr/>
          <a:lstStyle/>
          <a:p>
            <a:r>
              <a:rPr lang="en-US"/>
              <a:t>Introductions and Goals</a:t>
            </a:r>
          </a:p>
        </p:txBody>
      </p:sp>
      <p:sp>
        <p:nvSpPr>
          <p:cNvPr id="6" name="Subtitle 5">
            <a:extLst>
              <a:ext uri="{FF2B5EF4-FFF2-40B4-BE49-F238E27FC236}">
                <a16:creationId xmlns:a16="http://schemas.microsoft.com/office/drawing/2014/main" id="{0F909962-D29E-D160-55D4-4B7FA2824C90}"/>
              </a:ext>
            </a:extLst>
          </p:cNvPr>
          <p:cNvSpPr>
            <a:spLocks noGrp="1"/>
          </p:cNvSpPr>
          <p:nvPr>
            <p:ph type="subTitle" idx="1"/>
          </p:nvPr>
        </p:nvSpPr>
        <p:spPr/>
        <p:txBody>
          <a:bodyPr/>
          <a:lstStyle/>
          <a:p>
            <a:r>
              <a:rPr lang="en-US"/>
              <a:t>Kelsey LoDuca-Towne, Esq., Director </a:t>
            </a:r>
          </a:p>
          <a:p>
            <a:r>
              <a:rPr lang="en-US"/>
              <a:t>Julie Garell, Ed.D., Assistant Director</a:t>
            </a:r>
          </a:p>
        </p:txBody>
      </p:sp>
      <p:sp>
        <p:nvSpPr>
          <p:cNvPr id="4" name="Slide Number Placeholder 3">
            <a:extLst>
              <a:ext uri="{FF2B5EF4-FFF2-40B4-BE49-F238E27FC236}">
                <a16:creationId xmlns:a16="http://schemas.microsoft.com/office/drawing/2014/main" id="{E936552B-95D8-BC0A-C2E7-D2D89926023A}"/>
              </a:ext>
            </a:extLst>
          </p:cNvPr>
          <p:cNvSpPr>
            <a:spLocks noGrp="1"/>
          </p:cNvSpPr>
          <p:nvPr>
            <p:ph type="sldNum" sz="quarter" idx="12"/>
          </p:nvPr>
        </p:nvSpPr>
        <p:spPr/>
        <p:txBody>
          <a:bodyPr/>
          <a:lstStyle/>
          <a:p>
            <a:fld id="{68A8D22E-6BC5-9E47-900C-2BB94685D9F5}" type="slidenum">
              <a:rPr lang="en-US" smtClean="0"/>
              <a:pPr/>
              <a:t>3</a:t>
            </a:fld>
            <a:endParaRPr lang="en-US"/>
          </a:p>
        </p:txBody>
      </p:sp>
    </p:spTree>
    <p:extLst>
      <p:ext uri="{BB962C8B-B14F-4D97-AF65-F5344CB8AC3E}">
        <p14:creationId xmlns:p14="http://schemas.microsoft.com/office/powerpoint/2010/main" val="2616594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7712-C9E1-6DB9-59C9-C8E9EC094A7D}"/>
              </a:ext>
            </a:extLst>
          </p:cNvPr>
          <p:cNvSpPr>
            <a:spLocks noGrp="1"/>
          </p:cNvSpPr>
          <p:nvPr>
            <p:ph type="title"/>
          </p:nvPr>
        </p:nvSpPr>
        <p:spPr/>
        <p:txBody>
          <a:bodyPr/>
          <a:lstStyle/>
          <a:p>
            <a:r>
              <a:rPr lang="en-US"/>
              <a:t>Technical Assistance Team (TA Team) </a:t>
            </a:r>
          </a:p>
        </p:txBody>
      </p:sp>
      <p:sp>
        <p:nvSpPr>
          <p:cNvPr id="9" name="Content Placeholder 8">
            <a:extLst>
              <a:ext uri="{FF2B5EF4-FFF2-40B4-BE49-F238E27FC236}">
                <a16:creationId xmlns:a16="http://schemas.microsoft.com/office/drawing/2014/main" id="{B385E617-366F-1CFB-34A6-7188AE8D9A0B}"/>
              </a:ext>
            </a:extLst>
          </p:cNvPr>
          <p:cNvSpPr>
            <a:spLocks noGrp="1"/>
          </p:cNvSpPr>
          <p:nvPr>
            <p:ph sz="half" idx="1"/>
          </p:nvPr>
        </p:nvSpPr>
        <p:spPr>
          <a:xfrm>
            <a:off x="621525" y="1149595"/>
            <a:ext cx="4790447" cy="4966855"/>
          </a:xfrm>
        </p:spPr>
        <p:txBody>
          <a:bodyPr>
            <a:noAutofit/>
          </a:bodyPr>
          <a:lstStyle/>
          <a:p>
            <a:pPr marL="0" indent="0" algn="ctr">
              <a:buNone/>
            </a:pPr>
            <a:r>
              <a:rPr lang="en-US" sz="2400" b="1" u="sng"/>
              <a:t>What We Do </a:t>
            </a:r>
          </a:p>
          <a:p>
            <a:pPr marL="0" indent="0">
              <a:lnSpc>
                <a:spcPct val="120000"/>
              </a:lnSpc>
              <a:buNone/>
            </a:pPr>
            <a:r>
              <a:rPr lang="en-US" sz="1800"/>
              <a:t>Responds to parents, guardians, public school district personnel, advocates, attorneys, outside agencies, and other members of the public who are seeking information about educational requirements or may have concerns related to educational compliance. The TA Team provides timely, professional, and impartial technical assistance in response to requests received by PRS. Technical Assistance is typically provided on the phone and/or via email</a:t>
            </a:r>
            <a:r>
              <a:rPr lang="en-US" sz="1600"/>
              <a:t>. </a:t>
            </a:r>
          </a:p>
        </p:txBody>
      </p:sp>
      <p:sp>
        <p:nvSpPr>
          <p:cNvPr id="10" name="Content Placeholder 9">
            <a:extLst>
              <a:ext uri="{FF2B5EF4-FFF2-40B4-BE49-F238E27FC236}">
                <a16:creationId xmlns:a16="http://schemas.microsoft.com/office/drawing/2014/main" id="{9EF32DB2-387A-C011-1BC0-78FBB435FCF1}"/>
              </a:ext>
            </a:extLst>
          </p:cNvPr>
          <p:cNvSpPr>
            <a:spLocks noGrp="1"/>
          </p:cNvSpPr>
          <p:nvPr>
            <p:ph sz="half" idx="2"/>
          </p:nvPr>
        </p:nvSpPr>
        <p:spPr>
          <a:xfrm>
            <a:off x="5507180" y="1149595"/>
            <a:ext cx="5181600" cy="4966855"/>
          </a:xfrm>
        </p:spPr>
        <p:txBody>
          <a:bodyPr>
            <a:normAutofit fontScale="25000" lnSpcReduction="20000"/>
          </a:bodyPr>
          <a:lstStyle/>
          <a:p>
            <a:pPr marL="0" indent="0" algn="ctr">
              <a:buNone/>
            </a:pPr>
            <a:r>
              <a:rPr lang="en-US" sz="9600" b="1" u="sng"/>
              <a:t>How We Do It</a:t>
            </a:r>
          </a:p>
          <a:p>
            <a:pPr marL="0" indent="0">
              <a:lnSpc>
                <a:spcPct val="120000"/>
              </a:lnSpc>
              <a:buNone/>
            </a:pPr>
            <a:r>
              <a:rPr lang="en-US" sz="7200"/>
              <a:t>Examples of information and resources frequently shared as technical assistance: </a:t>
            </a:r>
          </a:p>
          <a:p>
            <a:pPr>
              <a:lnSpc>
                <a:spcPct val="120000"/>
              </a:lnSpc>
            </a:pPr>
            <a:r>
              <a:rPr lang="en-US" sz="7200"/>
              <a:t>District resources, policies, and contact information </a:t>
            </a:r>
          </a:p>
          <a:p>
            <a:pPr>
              <a:lnSpc>
                <a:spcPct val="120000"/>
              </a:lnSpc>
            </a:pPr>
            <a:r>
              <a:rPr lang="en-US" sz="7200"/>
              <a:t>Federal and state education laws, regulations, and guidance </a:t>
            </a:r>
          </a:p>
          <a:p>
            <a:pPr>
              <a:lnSpc>
                <a:spcPct val="120000"/>
              </a:lnSpc>
            </a:pPr>
            <a:r>
              <a:rPr lang="en-US" sz="7200"/>
              <a:t>Guidance issued by the Department </a:t>
            </a:r>
          </a:p>
          <a:p>
            <a:pPr>
              <a:lnSpc>
                <a:spcPct val="120000"/>
              </a:lnSpc>
            </a:pPr>
            <a:r>
              <a:rPr lang="en-US" sz="7200"/>
              <a:t>State-level dispute resolution options </a:t>
            </a:r>
          </a:p>
          <a:p>
            <a:pPr>
              <a:lnSpc>
                <a:spcPct val="120000"/>
              </a:lnSpc>
            </a:pPr>
            <a:r>
              <a:rPr lang="en-US" sz="7200"/>
              <a:t>Clarification of PRS’s role and the complaint process</a:t>
            </a:r>
          </a:p>
          <a:p>
            <a:pPr>
              <a:lnSpc>
                <a:spcPct val="120000"/>
              </a:lnSpc>
            </a:pPr>
            <a:r>
              <a:rPr lang="en-US" sz="7200"/>
              <a:t>Referrals to other state or federal agencies</a:t>
            </a:r>
          </a:p>
          <a:p>
            <a:pPr>
              <a:lnSpc>
                <a:spcPct val="120000"/>
              </a:lnSpc>
            </a:pPr>
            <a:r>
              <a:rPr lang="en-US" sz="7200"/>
              <a:t>Information regarding advocacy resources </a:t>
            </a:r>
            <a:endParaRPr lang="en-US" sz="3200"/>
          </a:p>
        </p:txBody>
      </p:sp>
      <p:sp>
        <p:nvSpPr>
          <p:cNvPr id="4" name="Slide Number Placeholder 3">
            <a:extLst>
              <a:ext uri="{FF2B5EF4-FFF2-40B4-BE49-F238E27FC236}">
                <a16:creationId xmlns:a16="http://schemas.microsoft.com/office/drawing/2014/main" id="{A663F257-C7D4-5AA6-17AC-D4D58F11170B}"/>
              </a:ext>
            </a:extLst>
          </p:cNvPr>
          <p:cNvSpPr>
            <a:spLocks noGrp="1"/>
          </p:cNvSpPr>
          <p:nvPr>
            <p:ph type="sldNum" sz="quarter" idx="12"/>
          </p:nvPr>
        </p:nvSpPr>
        <p:spPr/>
        <p:txBody>
          <a:bodyPr/>
          <a:lstStyle/>
          <a:p>
            <a:fld id="{68A8D22E-6BC5-9E47-900C-2BB94685D9F5}" type="slidenum">
              <a:rPr lang="en-US" smtClean="0"/>
              <a:t>30</a:t>
            </a:fld>
            <a:endParaRPr lang="en-US"/>
          </a:p>
        </p:txBody>
      </p:sp>
    </p:spTree>
    <p:extLst>
      <p:ext uri="{BB962C8B-B14F-4D97-AF65-F5344CB8AC3E}">
        <p14:creationId xmlns:p14="http://schemas.microsoft.com/office/powerpoint/2010/main" val="1105060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76B170-39D9-E979-25B8-DD783725FBFC}"/>
              </a:ext>
            </a:extLst>
          </p:cNvPr>
          <p:cNvSpPr>
            <a:spLocks noGrp="1"/>
          </p:cNvSpPr>
          <p:nvPr>
            <p:ph type="title"/>
          </p:nvPr>
        </p:nvSpPr>
        <p:spPr/>
        <p:txBody>
          <a:bodyPr/>
          <a:lstStyle/>
          <a:p>
            <a:r>
              <a:rPr lang="en-US"/>
              <a:t>2025 PRS Customer Service Update</a:t>
            </a:r>
          </a:p>
        </p:txBody>
      </p:sp>
      <p:sp>
        <p:nvSpPr>
          <p:cNvPr id="7" name="Content Placeholder 6">
            <a:extLst>
              <a:ext uri="{FF2B5EF4-FFF2-40B4-BE49-F238E27FC236}">
                <a16:creationId xmlns:a16="http://schemas.microsoft.com/office/drawing/2014/main" id="{DA20DFA8-0488-AD0C-82E1-9A17403391D6}"/>
              </a:ext>
            </a:extLst>
          </p:cNvPr>
          <p:cNvSpPr>
            <a:spLocks noGrp="1"/>
          </p:cNvSpPr>
          <p:nvPr>
            <p:ph idx="1"/>
          </p:nvPr>
        </p:nvSpPr>
        <p:spPr/>
        <p:txBody>
          <a:bodyPr>
            <a:normAutofit fontScale="62500" lnSpcReduction="20000"/>
          </a:bodyPr>
          <a:lstStyle/>
          <a:p>
            <a:pPr marL="0" indent="0">
              <a:buNone/>
            </a:pPr>
            <a:r>
              <a:rPr lang="en-US"/>
              <a:t>When callers contact PRS at (781) 338-3700, they will hear the following message during business hours:  </a:t>
            </a:r>
          </a:p>
          <a:p>
            <a:endParaRPr lang="en-US"/>
          </a:p>
          <a:p>
            <a:r>
              <a:rPr lang="en-US" i="1"/>
              <a:t>Thank you for calling the Problem Resolution System office. To continue in:  </a:t>
            </a:r>
          </a:p>
          <a:p>
            <a:pPr lvl="1">
              <a:lnSpc>
                <a:spcPct val="120000"/>
              </a:lnSpc>
            </a:pPr>
            <a:r>
              <a:rPr lang="en-US" i="1"/>
              <a:t>English, press 1  </a:t>
            </a:r>
          </a:p>
          <a:p>
            <a:pPr lvl="1">
              <a:lnSpc>
                <a:spcPct val="120000"/>
              </a:lnSpc>
            </a:pPr>
            <a:r>
              <a:rPr lang="en-US" i="1"/>
              <a:t>Spanish, press 2 </a:t>
            </a:r>
          </a:p>
          <a:p>
            <a:pPr lvl="1">
              <a:lnSpc>
                <a:spcPct val="120000"/>
              </a:lnSpc>
            </a:pPr>
            <a:r>
              <a:rPr lang="en-US" i="1"/>
              <a:t>Portuguese, press 3 </a:t>
            </a:r>
          </a:p>
          <a:p>
            <a:pPr lvl="1">
              <a:lnSpc>
                <a:spcPct val="120000"/>
              </a:lnSpc>
            </a:pPr>
            <a:r>
              <a:rPr lang="en-US" i="1"/>
              <a:t>Haitian Creole, press 4 </a:t>
            </a:r>
          </a:p>
          <a:p>
            <a:pPr lvl="1">
              <a:lnSpc>
                <a:spcPct val="120000"/>
              </a:lnSpc>
            </a:pPr>
            <a:r>
              <a:rPr lang="en-US" i="1"/>
              <a:t>Cantonese, press 5 </a:t>
            </a:r>
          </a:p>
          <a:p>
            <a:pPr lvl="1">
              <a:lnSpc>
                <a:spcPct val="120000"/>
              </a:lnSpc>
            </a:pPr>
            <a:r>
              <a:rPr lang="en-US" i="1"/>
              <a:t>Mandarin, press 6 </a:t>
            </a:r>
          </a:p>
          <a:p>
            <a:pPr lvl="1">
              <a:lnSpc>
                <a:spcPct val="120000"/>
              </a:lnSpc>
            </a:pPr>
            <a:r>
              <a:rPr lang="en-US" i="1"/>
              <a:t>Cape Verdean Creole, press 7 </a:t>
            </a:r>
          </a:p>
          <a:p>
            <a:pPr lvl="1">
              <a:lnSpc>
                <a:spcPct val="120000"/>
              </a:lnSpc>
            </a:pPr>
            <a:r>
              <a:rPr lang="en-US" i="1"/>
              <a:t>Vietnamese, press 8 </a:t>
            </a:r>
          </a:p>
          <a:p>
            <a:r>
              <a:rPr lang="en-US"/>
              <a:t>Callers then hear the following message in the language selected:   </a:t>
            </a:r>
          </a:p>
          <a:p>
            <a:pPr marL="0" indent="0">
              <a:buNone/>
            </a:pPr>
            <a:r>
              <a:rPr lang="en-US" i="1"/>
              <a:t>Thank you for contacting the Problem Resolution System Office with the Department of Elementary and Secondary Education. Please leave a message with your name, phone number, email, and the subject of your call, and an education specialist will contact you within two business days.    </a:t>
            </a:r>
          </a:p>
        </p:txBody>
      </p:sp>
      <p:sp>
        <p:nvSpPr>
          <p:cNvPr id="5" name="Slide Number Placeholder 4">
            <a:extLst>
              <a:ext uri="{FF2B5EF4-FFF2-40B4-BE49-F238E27FC236}">
                <a16:creationId xmlns:a16="http://schemas.microsoft.com/office/drawing/2014/main" id="{4677140B-A2A3-CE3E-B5D7-0EED99B1BC76}"/>
              </a:ext>
            </a:extLst>
          </p:cNvPr>
          <p:cNvSpPr>
            <a:spLocks noGrp="1"/>
          </p:cNvSpPr>
          <p:nvPr>
            <p:ph type="sldNum" sz="quarter" idx="12"/>
          </p:nvPr>
        </p:nvSpPr>
        <p:spPr/>
        <p:txBody>
          <a:bodyPr/>
          <a:lstStyle/>
          <a:p>
            <a:fld id="{68A8D22E-6BC5-9E47-900C-2BB94685D9F5}" type="slidenum">
              <a:rPr lang="en-US" smtClean="0"/>
              <a:t>31</a:t>
            </a:fld>
            <a:endParaRPr lang="en-US"/>
          </a:p>
        </p:txBody>
      </p:sp>
    </p:spTree>
    <p:extLst>
      <p:ext uri="{BB962C8B-B14F-4D97-AF65-F5344CB8AC3E}">
        <p14:creationId xmlns:p14="http://schemas.microsoft.com/office/powerpoint/2010/main" val="3628505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F36253-EB25-4497-6BEE-BF90D023493B}"/>
              </a:ext>
            </a:extLst>
          </p:cNvPr>
          <p:cNvSpPr>
            <a:spLocks noGrp="1"/>
          </p:cNvSpPr>
          <p:nvPr>
            <p:ph type="ctrTitle"/>
          </p:nvPr>
        </p:nvSpPr>
        <p:spPr>
          <a:xfrm>
            <a:off x="111199" y="1037277"/>
            <a:ext cx="11969602" cy="2560638"/>
          </a:xfrm>
        </p:spPr>
        <p:txBody>
          <a:bodyPr>
            <a:normAutofit/>
          </a:bodyPr>
          <a:lstStyle/>
          <a:p>
            <a:r>
              <a:rPr lang="en-US"/>
              <a:t>Let’s reflect.  </a:t>
            </a:r>
            <a:br>
              <a:rPr lang="en-US"/>
            </a:br>
            <a:r>
              <a:rPr lang="en-US" sz="4400"/>
              <a:t>What does the data show?</a:t>
            </a:r>
            <a:endParaRPr lang="en-US"/>
          </a:p>
        </p:txBody>
      </p:sp>
      <p:pic>
        <p:nvPicPr>
          <p:cNvPr id="3" name="Graphic 2" descr="Agriculture outline">
            <a:extLst>
              <a:ext uri="{FF2B5EF4-FFF2-40B4-BE49-F238E27FC236}">
                <a16:creationId xmlns:a16="http://schemas.microsoft.com/office/drawing/2014/main" id="{6E4F5026-637D-83B5-FF78-096B97B46B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4720" y="1850236"/>
            <a:ext cx="1025044" cy="1025044"/>
          </a:xfrm>
          <a:prstGeom prst="rect">
            <a:avLst/>
          </a:prstGeom>
        </p:spPr>
      </p:pic>
      <p:sp>
        <p:nvSpPr>
          <p:cNvPr id="4" name="Slide Number Placeholder 3">
            <a:extLst>
              <a:ext uri="{FF2B5EF4-FFF2-40B4-BE49-F238E27FC236}">
                <a16:creationId xmlns:a16="http://schemas.microsoft.com/office/drawing/2014/main" id="{312A1E8E-BA18-018E-08AA-F4B268C4211E}"/>
              </a:ext>
            </a:extLst>
          </p:cNvPr>
          <p:cNvSpPr>
            <a:spLocks noGrp="1"/>
          </p:cNvSpPr>
          <p:nvPr>
            <p:ph type="sldNum" sz="quarter" idx="12"/>
          </p:nvPr>
        </p:nvSpPr>
        <p:spPr/>
        <p:txBody>
          <a:bodyPr/>
          <a:lstStyle/>
          <a:p>
            <a:fld id="{68A8D22E-6BC5-9E47-900C-2BB94685D9F5}" type="slidenum">
              <a:rPr lang="en-US" smtClean="0"/>
              <a:t>32</a:t>
            </a:fld>
            <a:endParaRPr lang="en-US"/>
          </a:p>
        </p:txBody>
      </p:sp>
    </p:spTree>
    <p:extLst>
      <p:ext uri="{BB962C8B-B14F-4D97-AF65-F5344CB8AC3E}">
        <p14:creationId xmlns:p14="http://schemas.microsoft.com/office/powerpoint/2010/main" val="1726475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1C03A48-F6D6-CCE3-7719-A0FDFB4BD54B}"/>
              </a:ext>
            </a:extLst>
          </p:cNvPr>
          <p:cNvSpPr>
            <a:spLocks noGrp="1"/>
          </p:cNvSpPr>
          <p:nvPr>
            <p:ph type="title"/>
          </p:nvPr>
        </p:nvSpPr>
        <p:spPr>
          <a:xfrm>
            <a:off x="165228" y="420017"/>
            <a:ext cx="10515600" cy="861002"/>
          </a:xfrm>
        </p:spPr>
        <p:txBody>
          <a:bodyPr>
            <a:normAutofit fontScale="90000"/>
          </a:bodyPr>
          <a:lstStyle/>
          <a:p>
            <a:r>
              <a:rPr lang="en-US"/>
              <a:t>April 2025 to January 2026 Comparisons</a:t>
            </a:r>
          </a:p>
        </p:txBody>
      </p:sp>
      <p:pic>
        <p:nvPicPr>
          <p:cNvPr id="3" name="Picture 2" descr="Snapshot of Investigation Timelines April 2025 to January 2026 Comparison">
            <a:extLst>
              <a:ext uri="{FF2B5EF4-FFF2-40B4-BE49-F238E27FC236}">
                <a16:creationId xmlns:a16="http://schemas.microsoft.com/office/drawing/2014/main" id="{597F1C49-39A7-49F0-F523-21DD5F4FF2E6}"/>
              </a:ext>
            </a:extLst>
          </p:cNvPr>
          <p:cNvPicPr>
            <a:picLocks noChangeAspect="1"/>
          </p:cNvPicPr>
          <p:nvPr/>
        </p:nvPicPr>
        <p:blipFill>
          <a:blip r:embed="rId3"/>
          <a:stretch>
            <a:fillRect/>
          </a:stretch>
        </p:blipFill>
        <p:spPr>
          <a:xfrm>
            <a:off x="165228" y="1667068"/>
            <a:ext cx="11673278" cy="4474651"/>
          </a:xfrm>
          <a:prstGeom prst="rect">
            <a:avLst/>
          </a:prstGeom>
        </p:spPr>
      </p:pic>
    </p:spTree>
    <p:extLst>
      <p:ext uri="{BB962C8B-B14F-4D97-AF65-F5344CB8AC3E}">
        <p14:creationId xmlns:p14="http://schemas.microsoft.com/office/powerpoint/2010/main" val="61391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F40C57-2C63-BCA4-4434-628A38F689D2}"/>
              </a:ext>
            </a:extLst>
          </p:cNvPr>
          <p:cNvSpPr>
            <a:spLocks noGrp="1"/>
          </p:cNvSpPr>
          <p:nvPr>
            <p:ph type="ctrTitle"/>
          </p:nvPr>
        </p:nvSpPr>
        <p:spPr>
          <a:xfrm>
            <a:off x="502389" y="207938"/>
            <a:ext cx="10079182" cy="2560638"/>
          </a:xfrm>
        </p:spPr>
        <p:txBody>
          <a:bodyPr/>
          <a:lstStyle/>
          <a:p>
            <a:pPr algn="ctr"/>
            <a:r>
              <a:rPr lang="en-US"/>
              <a:t>Questions</a:t>
            </a:r>
          </a:p>
        </p:txBody>
      </p:sp>
      <p:pic>
        <p:nvPicPr>
          <p:cNvPr id="8" name="Graphic 7" descr="Badge Question Mark outline">
            <a:extLst>
              <a:ext uri="{FF2B5EF4-FFF2-40B4-BE49-F238E27FC236}">
                <a16:creationId xmlns:a16="http://schemas.microsoft.com/office/drawing/2014/main" id="{EA779FC5-1CB0-895B-35AF-E89C5F3132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10251" y="2630106"/>
            <a:ext cx="2918637" cy="2918637"/>
          </a:xfrm>
          <a:prstGeom prst="rect">
            <a:avLst/>
          </a:prstGeom>
        </p:spPr>
      </p:pic>
      <p:sp>
        <p:nvSpPr>
          <p:cNvPr id="4" name="Slide Number Placeholder 3">
            <a:extLst>
              <a:ext uri="{FF2B5EF4-FFF2-40B4-BE49-F238E27FC236}">
                <a16:creationId xmlns:a16="http://schemas.microsoft.com/office/drawing/2014/main" id="{1412602C-70C1-F5C3-DDF6-9E9E2C1B8870}"/>
              </a:ext>
            </a:extLst>
          </p:cNvPr>
          <p:cNvSpPr>
            <a:spLocks noGrp="1"/>
          </p:cNvSpPr>
          <p:nvPr>
            <p:ph type="sldNum" sz="quarter" idx="12"/>
          </p:nvPr>
        </p:nvSpPr>
        <p:spPr/>
        <p:txBody>
          <a:bodyPr/>
          <a:lstStyle/>
          <a:p>
            <a:fld id="{68A8D22E-6BC5-9E47-900C-2BB94685D9F5}" type="slidenum">
              <a:rPr lang="en-US" smtClean="0"/>
              <a:t>34</a:t>
            </a:fld>
            <a:endParaRPr lang="en-US"/>
          </a:p>
        </p:txBody>
      </p:sp>
    </p:spTree>
    <p:extLst>
      <p:ext uri="{BB962C8B-B14F-4D97-AF65-F5344CB8AC3E}">
        <p14:creationId xmlns:p14="http://schemas.microsoft.com/office/powerpoint/2010/main" val="1314016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81E381-5D01-B56B-6CCB-A7BD415451B7}"/>
              </a:ext>
            </a:extLst>
          </p:cNvPr>
          <p:cNvSpPr>
            <a:spLocks noGrp="1"/>
          </p:cNvSpPr>
          <p:nvPr>
            <p:ph type="title" idx="4294967295"/>
          </p:nvPr>
        </p:nvSpPr>
        <p:spPr>
          <a:xfrm>
            <a:off x="9632950" y="6492875"/>
            <a:ext cx="2324100" cy="2460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8D22E-6BC5-9E47-900C-2BB94685D9F5}" type="slidenum">
              <a:rPr kumimoji="0" lang="en-US" sz="1400" b="1" i="0" u="none" strike="noStrike" kern="1200" cap="none" spc="0" normalizeH="0" baseline="0" noProof="0" smtClean="0">
                <a:ln>
                  <a:noFill/>
                </a:ln>
                <a:solidFill>
                  <a:srgbClr val="1E478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400" b="1" i="0" u="none" strike="noStrike" kern="1200" cap="none" spc="0" normalizeH="0" baseline="0" noProof="0" dirty="0">
              <a:ln>
                <a:noFill/>
              </a:ln>
              <a:solidFill>
                <a:srgbClr val="1E4782"/>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673A192F-3F6F-AA5E-E6F2-0C0196502034}"/>
              </a:ext>
            </a:extLst>
          </p:cNvPr>
          <p:cNvSpPr>
            <a:spLocks noGrp="1"/>
          </p:cNvSpPr>
          <p:nvPr>
            <p:ph type="subTitle" idx="1"/>
          </p:nvPr>
        </p:nvSpPr>
        <p:spPr>
          <a:xfrm>
            <a:off x="1127760" y="479442"/>
            <a:ext cx="9839855" cy="5352398"/>
          </a:xfrm>
        </p:spPr>
        <p:txBody>
          <a:bodyPr vert="horz" lIns="91440" tIns="45720" rIns="91440" bIns="45720" rtlCol="0" anchor="t">
            <a:normAutofit/>
          </a:bodyPr>
          <a:lstStyle/>
          <a:p>
            <a:pPr algn="ctr">
              <a:lnSpc>
                <a:spcPct val="100000"/>
              </a:lnSpc>
              <a:spcBef>
                <a:spcPts val="0"/>
              </a:spcBef>
            </a:pPr>
            <a:r>
              <a:rPr lang="en-US" b="1">
                <a:solidFill>
                  <a:schemeClr val="bg1"/>
                </a:solidFill>
                <a:latin typeface="Arial"/>
                <a:cs typeface="Arial"/>
              </a:rPr>
              <a:t>Problem Resolution System Office</a:t>
            </a:r>
          </a:p>
          <a:p>
            <a:pPr algn="ctr">
              <a:lnSpc>
                <a:spcPct val="100000"/>
              </a:lnSpc>
              <a:spcBef>
                <a:spcPts val="0"/>
              </a:spcBef>
            </a:pPr>
            <a:r>
              <a:rPr lang="en-US">
                <a:solidFill>
                  <a:schemeClr val="bg1"/>
                </a:solidFill>
                <a:latin typeface="Arial"/>
                <a:cs typeface="Arial"/>
              </a:rPr>
              <a:t>Massachusetts Department of Elementary and Secondary Education</a:t>
            </a:r>
          </a:p>
          <a:p>
            <a:pPr algn="ctr">
              <a:lnSpc>
                <a:spcPct val="100000"/>
              </a:lnSpc>
              <a:spcBef>
                <a:spcPts val="0"/>
              </a:spcBef>
            </a:pPr>
            <a:r>
              <a:rPr lang="en-US">
                <a:solidFill>
                  <a:schemeClr val="bg1"/>
                </a:solidFill>
                <a:latin typeface="Arial"/>
                <a:cs typeface="Arial"/>
              </a:rPr>
              <a:t>135 Santilli Highway, Everett, MA 02149</a:t>
            </a:r>
          </a:p>
          <a:p>
            <a:pPr algn="ctr">
              <a:lnSpc>
                <a:spcPct val="100000"/>
              </a:lnSpc>
              <a:spcBef>
                <a:spcPts val="0"/>
              </a:spcBef>
            </a:pPr>
            <a:r>
              <a:rPr lang="en-US">
                <a:solidFill>
                  <a:schemeClr val="bg1"/>
                </a:solidFill>
                <a:latin typeface="Arial"/>
                <a:cs typeface="Arial"/>
              </a:rPr>
              <a:t>Main Telephone: 781-338-3700</a:t>
            </a:r>
          </a:p>
          <a:p>
            <a:pPr algn="ctr">
              <a:lnSpc>
                <a:spcPct val="100000"/>
              </a:lnSpc>
              <a:spcBef>
                <a:spcPts val="0"/>
              </a:spcBef>
            </a:pPr>
            <a:r>
              <a:rPr lang="en-US">
                <a:solidFill>
                  <a:schemeClr val="bg1"/>
                </a:solidFill>
              </a:rPr>
              <a:t>TTY: N.E.T. Relay: 1-800-439-2370</a:t>
            </a:r>
          </a:p>
          <a:p>
            <a:pPr algn="ctr">
              <a:lnSpc>
                <a:spcPct val="100000"/>
              </a:lnSpc>
              <a:spcBef>
                <a:spcPts val="0"/>
              </a:spcBef>
            </a:pPr>
            <a:endParaRPr lang="en-US">
              <a:solidFill>
                <a:schemeClr val="bg1"/>
              </a:solidFill>
              <a:latin typeface="Arial"/>
              <a:cs typeface="Arial"/>
            </a:endParaRPr>
          </a:p>
          <a:p>
            <a:pPr algn="ctr">
              <a:lnSpc>
                <a:spcPct val="100000"/>
              </a:lnSpc>
              <a:spcBef>
                <a:spcPts val="0"/>
              </a:spcBef>
            </a:pPr>
            <a:r>
              <a:rPr lang="en-US">
                <a:solidFill>
                  <a:schemeClr val="bg1"/>
                </a:solidFill>
                <a:latin typeface="Arial"/>
                <a:cs typeface="Arial"/>
              </a:rPr>
              <a:t>Email: DESECompliance@mass.gov </a:t>
            </a:r>
          </a:p>
          <a:p>
            <a:pPr algn="ctr">
              <a:lnSpc>
                <a:spcPct val="100000"/>
              </a:lnSpc>
              <a:spcBef>
                <a:spcPts val="0"/>
              </a:spcBef>
            </a:pPr>
            <a:r>
              <a:rPr lang="en-US">
                <a:solidFill>
                  <a:schemeClr val="bg1"/>
                </a:solidFill>
                <a:latin typeface="Arial"/>
                <a:cs typeface="Arial"/>
                <a:hlinkClick r:id="rId2">
                  <a:extLst>
                    <a:ext uri="{A12FA001-AC4F-418D-AE19-62706E023703}">
                      <ahyp:hlinkClr xmlns:ahyp="http://schemas.microsoft.com/office/drawing/2018/hyperlinkcolor" val="tx"/>
                    </a:ext>
                  </a:extLst>
                </a:hlinkClick>
              </a:rPr>
              <a:t>PRS Website</a:t>
            </a:r>
            <a:endParaRPr lang="en-US">
              <a:solidFill>
                <a:schemeClr val="bg1"/>
              </a:solidFill>
              <a:latin typeface="Arial"/>
              <a:cs typeface="Arial"/>
            </a:endParaRPr>
          </a:p>
          <a:p>
            <a:pPr algn="ctr">
              <a:lnSpc>
                <a:spcPct val="100000"/>
              </a:lnSpc>
              <a:spcBef>
                <a:spcPts val="0"/>
              </a:spcBef>
            </a:pPr>
            <a:endParaRPr lang="en-US">
              <a:solidFill>
                <a:schemeClr val="bg1"/>
              </a:solidFill>
            </a:endParaRPr>
          </a:p>
          <a:p>
            <a:pPr algn="ctr">
              <a:lnSpc>
                <a:spcPct val="100000"/>
              </a:lnSpc>
              <a:spcBef>
                <a:spcPts val="0"/>
              </a:spcBef>
            </a:pPr>
            <a:r>
              <a:rPr lang="en-US" sz="2000">
                <a:solidFill>
                  <a:schemeClr val="bg1"/>
                </a:solidFill>
                <a:latin typeface="Arial"/>
                <a:cs typeface="Arial"/>
              </a:rPr>
              <a:t>Kelsey LoDuca-Towne, Esq., Director</a:t>
            </a:r>
          </a:p>
          <a:p>
            <a:pPr algn="ctr">
              <a:lnSpc>
                <a:spcPct val="100000"/>
              </a:lnSpc>
              <a:spcBef>
                <a:spcPts val="0"/>
              </a:spcBef>
            </a:pPr>
            <a:r>
              <a:rPr lang="en-US" sz="2000">
                <a:solidFill>
                  <a:schemeClr val="bg1"/>
                </a:solidFill>
                <a:latin typeface="Arial"/>
                <a:cs typeface="Arial"/>
              </a:rPr>
              <a:t>Email: </a:t>
            </a:r>
            <a:r>
              <a:rPr lang="en-US" sz="2000">
                <a:solidFill>
                  <a:schemeClr val="bg1"/>
                </a:solidFill>
                <a:latin typeface="Arial"/>
                <a:cs typeface="Arial"/>
                <a:hlinkClick r:id="rId3">
                  <a:extLst>
                    <a:ext uri="{A12FA001-AC4F-418D-AE19-62706E023703}">
                      <ahyp:hlinkClr xmlns:ahyp="http://schemas.microsoft.com/office/drawing/2018/hyperlinkcolor" val="tx"/>
                    </a:ext>
                  </a:extLst>
                </a:hlinkClick>
              </a:rPr>
              <a:t>Kelsey.LoDuca-Towne@mass.gov</a:t>
            </a:r>
            <a:r>
              <a:rPr lang="en-US" sz="2000">
                <a:solidFill>
                  <a:schemeClr val="bg1"/>
                </a:solidFill>
                <a:latin typeface="Arial"/>
                <a:cs typeface="Arial"/>
              </a:rPr>
              <a:t> </a:t>
            </a:r>
          </a:p>
          <a:p>
            <a:pPr algn="ctr">
              <a:lnSpc>
                <a:spcPct val="100000"/>
              </a:lnSpc>
              <a:spcBef>
                <a:spcPts val="0"/>
              </a:spcBef>
            </a:pPr>
            <a:endParaRPr lang="en-US" sz="2000">
              <a:solidFill>
                <a:schemeClr val="bg1"/>
              </a:solidFill>
            </a:endParaRPr>
          </a:p>
          <a:p>
            <a:pPr algn="ctr">
              <a:lnSpc>
                <a:spcPct val="100000"/>
              </a:lnSpc>
              <a:spcBef>
                <a:spcPts val="0"/>
              </a:spcBef>
            </a:pPr>
            <a:r>
              <a:rPr lang="en-US" sz="2000">
                <a:solidFill>
                  <a:schemeClr val="bg1"/>
                </a:solidFill>
                <a:latin typeface="Arial"/>
                <a:cs typeface="Arial"/>
              </a:rPr>
              <a:t> </a:t>
            </a:r>
          </a:p>
          <a:p>
            <a:pPr algn="ctr">
              <a:lnSpc>
                <a:spcPct val="100000"/>
              </a:lnSpc>
              <a:spcBef>
                <a:spcPts val="0"/>
              </a:spcBef>
            </a:pPr>
            <a:r>
              <a:rPr lang="en-US" sz="2000">
                <a:solidFill>
                  <a:schemeClr val="bg1"/>
                </a:solidFill>
                <a:latin typeface="Arial"/>
                <a:cs typeface="Arial"/>
              </a:rPr>
              <a:t>Julie Garell, Ed.D., Assistant Director</a:t>
            </a:r>
          </a:p>
          <a:p>
            <a:pPr algn="ctr">
              <a:lnSpc>
                <a:spcPct val="100000"/>
              </a:lnSpc>
              <a:spcBef>
                <a:spcPts val="0"/>
              </a:spcBef>
            </a:pPr>
            <a:r>
              <a:rPr lang="en-US" sz="2000">
                <a:solidFill>
                  <a:schemeClr val="bg1"/>
                </a:solidFill>
                <a:latin typeface="Arial"/>
                <a:cs typeface="Arial"/>
              </a:rPr>
              <a:t>Email: </a:t>
            </a:r>
            <a:r>
              <a:rPr lang="en-US" sz="2000">
                <a:solidFill>
                  <a:schemeClr val="bg1"/>
                </a:solidFill>
                <a:latin typeface="Arial"/>
                <a:cs typeface="Arial"/>
                <a:hlinkClick r:id="rId4">
                  <a:extLst>
                    <a:ext uri="{A12FA001-AC4F-418D-AE19-62706E023703}">
                      <ahyp:hlinkClr xmlns:ahyp="http://schemas.microsoft.com/office/drawing/2018/hyperlinkcolor" val="tx"/>
                    </a:ext>
                  </a:extLst>
                </a:hlinkClick>
              </a:rPr>
              <a:t>Julie.L.Garell@mass.gov</a:t>
            </a:r>
            <a:endParaRPr lang="en-US" sz="2000">
              <a:solidFill>
                <a:schemeClr val="bg1"/>
              </a:solidFill>
              <a:latin typeface="Arial"/>
              <a:cs typeface="Arial"/>
            </a:endParaRPr>
          </a:p>
          <a:p>
            <a:pPr algn="ctr">
              <a:lnSpc>
                <a:spcPct val="100000"/>
              </a:lnSpc>
              <a:spcBef>
                <a:spcPts val="0"/>
              </a:spcBef>
            </a:pPr>
            <a:endParaRPr lang="en-US" sz="2000">
              <a:solidFill>
                <a:schemeClr val="bg1"/>
              </a:solidFill>
            </a:endParaRPr>
          </a:p>
          <a:p>
            <a:pPr algn="ctr">
              <a:lnSpc>
                <a:spcPct val="100000"/>
              </a:lnSpc>
              <a:spcBef>
                <a:spcPts val="0"/>
              </a:spcBef>
            </a:pPr>
            <a:endParaRPr lang="en-US" sz="2000">
              <a:solidFill>
                <a:schemeClr val="bg1"/>
              </a:solidFill>
            </a:endParaRPr>
          </a:p>
          <a:p>
            <a:pPr algn="ctr">
              <a:lnSpc>
                <a:spcPct val="100000"/>
              </a:lnSpc>
              <a:spcBef>
                <a:spcPts val="0"/>
              </a:spcBef>
            </a:pPr>
            <a:endParaRPr lang="en-US">
              <a:solidFill>
                <a:schemeClr val="bg1"/>
              </a:solidFill>
            </a:endParaRPr>
          </a:p>
        </p:txBody>
      </p:sp>
    </p:spTree>
    <p:extLst>
      <p:ext uri="{BB962C8B-B14F-4D97-AF65-F5344CB8AC3E}">
        <p14:creationId xmlns:p14="http://schemas.microsoft.com/office/powerpoint/2010/main" val="2602154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DBE3E-3A42-E0D8-11A7-B82F818FCE6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BBBD9AE-DB58-6E78-1A6D-F5AA0EFE53D2}"/>
              </a:ext>
            </a:extLst>
          </p:cNvPr>
          <p:cNvSpPr>
            <a:spLocks noGrp="1"/>
          </p:cNvSpPr>
          <p:nvPr>
            <p:ph type="ctrTitle"/>
          </p:nvPr>
        </p:nvSpPr>
        <p:spPr/>
        <p:txBody>
          <a:bodyPr>
            <a:normAutofit/>
          </a:bodyPr>
          <a:lstStyle/>
          <a:p>
            <a:r>
              <a:rPr lang="en-US"/>
              <a:t>Let’s remember. </a:t>
            </a:r>
            <a:br>
              <a:rPr lang="en-US"/>
            </a:br>
            <a:r>
              <a:rPr lang="en-US" sz="4000"/>
              <a:t>How do our roots inform our next chapter?</a:t>
            </a:r>
          </a:p>
        </p:txBody>
      </p:sp>
      <p:pic>
        <p:nvPicPr>
          <p:cNvPr id="10" name="Graphic 9" descr="Plant With Roots outline">
            <a:extLst>
              <a:ext uri="{FF2B5EF4-FFF2-40B4-BE49-F238E27FC236}">
                <a16:creationId xmlns:a16="http://schemas.microsoft.com/office/drawing/2014/main" id="{15666082-9700-0CFC-8B63-F2A1EE296E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8172" y="1828800"/>
            <a:ext cx="1600200" cy="1600200"/>
          </a:xfrm>
          <a:prstGeom prst="rect">
            <a:avLst/>
          </a:prstGeom>
        </p:spPr>
      </p:pic>
      <p:sp>
        <p:nvSpPr>
          <p:cNvPr id="4" name="Slide Number Placeholder 3">
            <a:extLst>
              <a:ext uri="{FF2B5EF4-FFF2-40B4-BE49-F238E27FC236}">
                <a16:creationId xmlns:a16="http://schemas.microsoft.com/office/drawing/2014/main" id="{9816383A-04E4-81B6-E7CF-19E01D4D1F3B}"/>
              </a:ext>
            </a:extLst>
          </p:cNvPr>
          <p:cNvSpPr>
            <a:spLocks noGrp="1"/>
          </p:cNvSpPr>
          <p:nvPr>
            <p:ph type="sldNum" sz="quarter" idx="12"/>
          </p:nvPr>
        </p:nvSpPr>
        <p:spPr/>
        <p:txBody>
          <a:bodyPr/>
          <a:lstStyle/>
          <a:p>
            <a:fld id="{68A8D22E-6BC5-9E47-900C-2BB94685D9F5}" type="slidenum">
              <a:rPr lang="en-US" smtClean="0"/>
              <a:t>4</a:t>
            </a:fld>
            <a:endParaRPr lang="en-US"/>
          </a:p>
        </p:txBody>
      </p:sp>
    </p:spTree>
    <p:extLst>
      <p:ext uri="{BB962C8B-B14F-4D97-AF65-F5344CB8AC3E}">
        <p14:creationId xmlns:p14="http://schemas.microsoft.com/office/powerpoint/2010/main" val="2877128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8BAD3-FAB1-61D5-0FC4-FDD7B767CE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DABDAE-CBE4-1A80-C03E-441999C3E8AF}"/>
              </a:ext>
            </a:extLst>
          </p:cNvPr>
          <p:cNvSpPr>
            <a:spLocks noGrp="1"/>
          </p:cNvSpPr>
          <p:nvPr>
            <p:ph type="title"/>
          </p:nvPr>
        </p:nvSpPr>
        <p:spPr/>
        <p:txBody>
          <a:bodyPr>
            <a:normAutofit/>
          </a:bodyPr>
          <a:lstStyle/>
          <a:p>
            <a:r>
              <a:rPr lang="en-US">
                <a:latin typeface="Arial"/>
                <a:cs typeface="Arial"/>
              </a:rPr>
              <a:t>PRS Mission Statement</a:t>
            </a:r>
          </a:p>
        </p:txBody>
      </p:sp>
      <p:sp>
        <p:nvSpPr>
          <p:cNvPr id="3" name="Content Placeholder 2">
            <a:extLst>
              <a:ext uri="{FF2B5EF4-FFF2-40B4-BE49-F238E27FC236}">
                <a16:creationId xmlns:a16="http://schemas.microsoft.com/office/drawing/2014/main" id="{9BB799CC-104B-D761-4EB5-C198A5A9421A}"/>
              </a:ext>
            </a:extLst>
          </p:cNvPr>
          <p:cNvSpPr>
            <a:spLocks noGrp="1"/>
          </p:cNvSpPr>
          <p:nvPr>
            <p:ph idx="1"/>
          </p:nvPr>
        </p:nvSpPr>
        <p:spPr>
          <a:xfrm>
            <a:off x="4819801" y="457200"/>
            <a:ext cx="7145480" cy="5917045"/>
          </a:xfrm>
        </p:spPr>
        <p:txBody>
          <a:bodyPr vert="horz" lIns="91440" tIns="45720" rIns="91440" bIns="45720" rtlCol="0" anchor="t">
            <a:noAutofit/>
          </a:bodyPr>
          <a:lstStyle/>
          <a:p>
            <a:pPr marL="0" indent="0">
              <a:buNone/>
            </a:pPr>
            <a:endParaRPr lang="en-US"/>
          </a:p>
          <a:p>
            <a:pPr marL="0" indent="0">
              <a:buNone/>
            </a:pPr>
            <a:endParaRPr lang="en-US"/>
          </a:p>
          <a:p>
            <a:pPr marL="0" indent="0">
              <a:buNone/>
            </a:pPr>
            <a:r>
              <a:rPr lang="en-US" sz="2800">
                <a:latin typeface="Arial"/>
                <a:cs typeface="Arial"/>
              </a:rPr>
              <a:t>The Problem Resolution System (PRS) Office provides students, families, school districts, and other community members with access to information regarding students' rights and educational options and access to a forum for the resolution of disputes that is prompt, accurate, and fair.</a:t>
            </a:r>
          </a:p>
          <a:p>
            <a:pPr marL="457200" lvl="1" indent="0">
              <a:buNone/>
            </a:pPr>
            <a:endParaRPr lang="en-US"/>
          </a:p>
        </p:txBody>
      </p:sp>
      <p:sp>
        <p:nvSpPr>
          <p:cNvPr id="4" name="Slide Number Placeholder 3">
            <a:extLst>
              <a:ext uri="{FF2B5EF4-FFF2-40B4-BE49-F238E27FC236}">
                <a16:creationId xmlns:a16="http://schemas.microsoft.com/office/drawing/2014/main" id="{A89B47F6-7271-C577-C492-95ADE0C477F5}"/>
              </a:ext>
            </a:extLst>
          </p:cNvPr>
          <p:cNvSpPr>
            <a:spLocks noGrp="1"/>
          </p:cNvSpPr>
          <p:nvPr>
            <p:ph type="sldNum" sz="quarter" idx="12"/>
          </p:nvPr>
        </p:nvSpPr>
        <p:spPr/>
        <p:txBody>
          <a:bodyPr/>
          <a:lstStyle/>
          <a:p>
            <a:fld id="{68A8D22E-6BC5-9E47-900C-2BB94685D9F5}" type="slidenum">
              <a:rPr lang="en-US" smtClean="0"/>
              <a:t>5</a:t>
            </a:fld>
            <a:endParaRPr lang="en-US"/>
          </a:p>
        </p:txBody>
      </p:sp>
    </p:spTree>
    <p:extLst>
      <p:ext uri="{BB962C8B-B14F-4D97-AF65-F5344CB8AC3E}">
        <p14:creationId xmlns:p14="http://schemas.microsoft.com/office/powerpoint/2010/main" val="3300981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50BBC6-8E3D-20A9-11E0-EF1C071A5174}"/>
              </a:ext>
            </a:extLst>
          </p:cNvPr>
          <p:cNvSpPr>
            <a:spLocks noGrp="1"/>
          </p:cNvSpPr>
          <p:nvPr>
            <p:ph type="title"/>
          </p:nvPr>
        </p:nvSpPr>
        <p:spPr/>
        <p:txBody>
          <a:bodyPr>
            <a:normAutofit fontScale="90000"/>
          </a:bodyPr>
          <a:lstStyle/>
          <a:p>
            <a:r>
              <a:rPr lang="en-US"/>
              <a:t>Key Governing Authority for</a:t>
            </a:r>
            <a:br>
              <a:rPr lang="en-US"/>
            </a:br>
            <a:r>
              <a:rPr lang="en-US"/>
              <a:t>Special Education Complaints</a:t>
            </a:r>
          </a:p>
        </p:txBody>
      </p:sp>
      <p:sp>
        <p:nvSpPr>
          <p:cNvPr id="2" name="Content Placeholder 1">
            <a:extLst>
              <a:ext uri="{FF2B5EF4-FFF2-40B4-BE49-F238E27FC236}">
                <a16:creationId xmlns:a16="http://schemas.microsoft.com/office/drawing/2014/main" id="{142555E2-4D62-5733-0A43-32B05F608008}"/>
              </a:ext>
            </a:extLst>
          </p:cNvPr>
          <p:cNvSpPr>
            <a:spLocks noGrp="1"/>
          </p:cNvSpPr>
          <p:nvPr>
            <p:ph idx="1"/>
          </p:nvPr>
        </p:nvSpPr>
        <p:spPr/>
        <p:txBody>
          <a:bodyPr>
            <a:normAutofit/>
          </a:bodyPr>
          <a:lstStyle/>
          <a:p>
            <a:pPr marL="0" indent="0">
              <a:buNone/>
            </a:pPr>
            <a:r>
              <a:rPr lang="en-US" b="1"/>
              <a:t>Special Education Complaints</a:t>
            </a:r>
            <a:r>
              <a:rPr lang="en-US"/>
              <a:t>: Federal regulation</a:t>
            </a:r>
            <a:r>
              <a:rPr lang="en-US" i="1"/>
              <a:t> </a:t>
            </a:r>
            <a:r>
              <a:rPr lang="en-US"/>
              <a:t>requires each state education agency to maintain a state complaint process to investigate complaints filed </a:t>
            </a:r>
            <a:r>
              <a:rPr lang="en-US" u="sng"/>
              <a:t>alleging a violation of the Individuals with Disabilities Education Act, Part B</a:t>
            </a:r>
            <a:r>
              <a:rPr lang="en-US"/>
              <a:t>. (34 C.F.R. §§ 300.151 - 300.153) </a:t>
            </a:r>
          </a:p>
          <a:p>
            <a:pPr lvl="1"/>
            <a:r>
              <a:rPr lang="en-US" sz="2800" kern="0">
                <a:ea typeface="Calibri" panose="020F0502020204030204" pitchFamily="34" charset="0"/>
              </a:rPr>
              <a:t>State special education laws</a:t>
            </a:r>
          </a:p>
          <a:p>
            <a:pPr lvl="1"/>
            <a:r>
              <a:rPr lang="en-US" sz="2800" kern="0">
                <a:ea typeface="Calibri" panose="020F0502020204030204" pitchFamily="34" charset="0"/>
              </a:rPr>
              <a:t>State special education regulations</a:t>
            </a:r>
            <a:endParaRPr lang="en-US" sz="2800"/>
          </a:p>
          <a:p>
            <a:pPr marL="0" indent="0">
              <a:buNone/>
            </a:pPr>
            <a:endParaRPr lang="en-US"/>
          </a:p>
          <a:p>
            <a:pPr marL="0" indent="0">
              <a:buNone/>
            </a:pPr>
            <a:endParaRPr lang="en-US"/>
          </a:p>
          <a:p>
            <a:pPr marL="0" indent="0">
              <a:buNone/>
            </a:pPr>
            <a:endParaRPr lang="en-US" sz="2600"/>
          </a:p>
        </p:txBody>
      </p:sp>
    </p:spTree>
    <p:extLst>
      <p:ext uri="{BB962C8B-B14F-4D97-AF65-F5344CB8AC3E}">
        <p14:creationId xmlns:p14="http://schemas.microsoft.com/office/powerpoint/2010/main" val="219687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CC654D-52DB-ED4E-8587-2270EAE2CDD8}"/>
              </a:ext>
            </a:extLst>
          </p:cNvPr>
          <p:cNvSpPr>
            <a:spLocks noGrp="1"/>
          </p:cNvSpPr>
          <p:nvPr>
            <p:ph type="ctrTitle"/>
          </p:nvPr>
        </p:nvSpPr>
        <p:spPr>
          <a:xfrm>
            <a:off x="342900" y="212270"/>
            <a:ext cx="10079182" cy="1250693"/>
          </a:xfrm>
        </p:spPr>
        <p:txBody>
          <a:bodyPr vert="horz" lIns="91440" tIns="45720" rIns="91440" bIns="45720" rtlCol="0" anchor="b">
            <a:normAutofit/>
          </a:bodyPr>
          <a:lstStyle/>
          <a:p>
            <a:r>
              <a:rPr lang="en-US" sz="4000" dirty="0"/>
              <a:t>Why States Required to Have Procedures</a:t>
            </a:r>
          </a:p>
        </p:txBody>
      </p:sp>
      <p:pic>
        <p:nvPicPr>
          <p:cNvPr id="10" name="Content Placeholder 6" descr="Why are states required to have complaint procedures?">
            <a:extLst>
              <a:ext uri="{FF2B5EF4-FFF2-40B4-BE49-F238E27FC236}">
                <a16:creationId xmlns:a16="http://schemas.microsoft.com/office/drawing/2014/main" id="{68782A25-35AE-28EF-09E1-ADD6DF61B424}"/>
              </a:ext>
            </a:extLst>
          </p:cNvPr>
          <p:cNvPicPr>
            <a:picLocks noGrp="1" noChangeAspect="1"/>
          </p:cNvPicPr>
          <p:nvPr>
            <p:ph idx="4294967295"/>
          </p:nvPr>
        </p:nvPicPr>
        <p:blipFill>
          <a:blip r:embed="rId2"/>
          <a:stretch>
            <a:fillRect/>
          </a:stretch>
        </p:blipFill>
        <p:spPr>
          <a:xfrm>
            <a:off x="656618" y="1639615"/>
            <a:ext cx="10878764" cy="2240053"/>
          </a:xfrm>
          <a:prstGeom prst="rect">
            <a:avLst/>
          </a:prstGeom>
        </p:spPr>
      </p:pic>
      <p:pic>
        <p:nvPicPr>
          <p:cNvPr id="13" name="Picture 12" descr="Why are states required to have complaint procedures?">
            <a:extLst>
              <a:ext uri="{FF2B5EF4-FFF2-40B4-BE49-F238E27FC236}">
                <a16:creationId xmlns:a16="http://schemas.microsoft.com/office/drawing/2014/main" id="{42105D3A-75DC-5B7C-3284-CC9D9099CDC6}"/>
              </a:ext>
            </a:extLst>
          </p:cNvPr>
          <p:cNvPicPr>
            <a:picLocks noChangeAspect="1"/>
          </p:cNvPicPr>
          <p:nvPr/>
        </p:nvPicPr>
        <p:blipFill>
          <a:blip r:embed="rId3"/>
          <a:stretch>
            <a:fillRect/>
          </a:stretch>
        </p:blipFill>
        <p:spPr>
          <a:xfrm>
            <a:off x="4406899" y="4056319"/>
            <a:ext cx="6761109" cy="2324131"/>
          </a:xfrm>
          <a:prstGeom prst="rect">
            <a:avLst/>
          </a:prstGeom>
        </p:spPr>
      </p:pic>
      <p:sp>
        <p:nvSpPr>
          <p:cNvPr id="11" name="Rectangle 10">
            <a:extLst>
              <a:ext uri="{FF2B5EF4-FFF2-40B4-BE49-F238E27FC236}">
                <a16:creationId xmlns:a16="http://schemas.microsoft.com/office/drawing/2014/main" id="{35E7618A-4028-FA4E-8A24-A815864B8716}"/>
              </a:ext>
              <a:ext uri="{C183D7F6-B498-43B3-948B-1728B52AA6E4}">
                <adec:decorative xmlns:adec="http://schemas.microsoft.com/office/drawing/2017/decorative" val="1"/>
              </a:ext>
            </a:extLst>
          </p:cNvPr>
          <p:cNvSpPr/>
          <p:nvPr/>
        </p:nvSpPr>
        <p:spPr>
          <a:xfrm>
            <a:off x="5118100" y="3606800"/>
            <a:ext cx="6049908" cy="2728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 panose="020B0604020202020204" pitchFamily="34" charset="0"/>
            </a:endParaRPr>
          </a:p>
        </p:txBody>
      </p:sp>
      <p:sp>
        <p:nvSpPr>
          <p:cNvPr id="14" name="Rectangle 13">
            <a:extLst>
              <a:ext uri="{FF2B5EF4-FFF2-40B4-BE49-F238E27FC236}">
                <a16:creationId xmlns:a16="http://schemas.microsoft.com/office/drawing/2014/main" id="{1E8B1277-574F-A075-75E5-17328263F849}"/>
              </a:ext>
              <a:ext uri="{C183D7F6-B498-43B3-948B-1728B52AA6E4}">
                <adec:decorative xmlns:adec="http://schemas.microsoft.com/office/drawing/2017/decorative" val="1"/>
              </a:ext>
            </a:extLst>
          </p:cNvPr>
          <p:cNvSpPr/>
          <p:nvPr/>
        </p:nvSpPr>
        <p:spPr>
          <a:xfrm>
            <a:off x="9410120" y="4952999"/>
            <a:ext cx="1626179" cy="222265"/>
          </a:xfrm>
          <a:prstGeom prst="rect">
            <a:avLst/>
          </a:prstGeom>
          <a:solidFill>
            <a:srgbClr val="FFFF00">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5" name="Rectangle 14">
            <a:extLst>
              <a:ext uri="{FF2B5EF4-FFF2-40B4-BE49-F238E27FC236}">
                <a16:creationId xmlns:a16="http://schemas.microsoft.com/office/drawing/2014/main" id="{37CE2927-F2D3-52DC-D6DB-2412F7F53C39}"/>
              </a:ext>
              <a:ext uri="{C183D7F6-B498-43B3-948B-1728B52AA6E4}">
                <adec:decorative xmlns:adec="http://schemas.microsoft.com/office/drawing/2017/decorative" val="1"/>
              </a:ext>
            </a:extLst>
          </p:cNvPr>
          <p:cNvSpPr/>
          <p:nvPr/>
        </p:nvSpPr>
        <p:spPr>
          <a:xfrm>
            <a:off x="4832059" y="5175264"/>
            <a:ext cx="6204240" cy="1042716"/>
          </a:xfrm>
          <a:prstGeom prst="rect">
            <a:avLst/>
          </a:prstGeom>
          <a:solidFill>
            <a:srgbClr val="FFFF00">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6" name="Oval 15">
            <a:extLst>
              <a:ext uri="{FF2B5EF4-FFF2-40B4-BE49-F238E27FC236}">
                <a16:creationId xmlns:a16="http://schemas.microsoft.com/office/drawing/2014/main" id="{987A7C42-1008-C014-8513-490A6CA2356D}"/>
              </a:ext>
              <a:ext uri="{C183D7F6-B498-43B3-948B-1728B52AA6E4}">
                <adec:decorative xmlns:adec="http://schemas.microsoft.com/office/drawing/2017/decorative" val="1"/>
              </a:ext>
            </a:extLst>
          </p:cNvPr>
          <p:cNvSpPr/>
          <p:nvPr/>
        </p:nvSpPr>
        <p:spPr>
          <a:xfrm>
            <a:off x="9632372" y="2852398"/>
            <a:ext cx="1403927" cy="643270"/>
          </a:xfrm>
          <a:prstGeom prst="ellipse">
            <a:avLst/>
          </a:prstGeom>
          <a:solidFill>
            <a:srgbClr val="FFFF00">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58560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914B8FDF-355F-D6A7-A457-DD5DD103A286}"/>
              </a:ext>
            </a:extLst>
          </p:cNvPr>
          <p:cNvSpPr>
            <a:spLocks noGrp="1"/>
          </p:cNvSpPr>
          <p:nvPr>
            <p:ph type="title"/>
          </p:nvPr>
        </p:nvSpPr>
        <p:spPr/>
        <p:txBody>
          <a:bodyPr>
            <a:normAutofit fontScale="90000"/>
          </a:bodyPr>
          <a:lstStyle/>
          <a:p>
            <a:r>
              <a:rPr lang="en-US"/>
              <a:t>Complaint Intakes Received FY10-FY25</a:t>
            </a:r>
          </a:p>
        </p:txBody>
      </p:sp>
      <p:pic>
        <p:nvPicPr>
          <p:cNvPr id="2" name="Picture 1" descr="Chart showing complaints received from the 2010 school/fiscal year through the 2025 school/fiscal year">
            <a:extLst>
              <a:ext uri="{FF2B5EF4-FFF2-40B4-BE49-F238E27FC236}">
                <a16:creationId xmlns:a16="http://schemas.microsoft.com/office/drawing/2014/main" id="{E6B3EF00-8547-151F-86A7-AC85EC46B0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179" y="1576793"/>
            <a:ext cx="12192000" cy="4618813"/>
          </a:xfrm>
          <a:prstGeom prst="rect">
            <a:avLst/>
          </a:prstGeom>
        </p:spPr>
      </p:pic>
    </p:spTree>
    <p:extLst>
      <p:ext uri="{BB962C8B-B14F-4D97-AF65-F5344CB8AC3E}">
        <p14:creationId xmlns:p14="http://schemas.microsoft.com/office/powerpoint/2010/main" val="1689239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E8F64C-F14C-421A-203E-E6F04623A887}"/>
              </a:ext>
            </a:extLst>
          </p:cNvPr>
          <p:cNvSpPr>
            <a:spLocks noGrp="1"/>
          </p:cNvSpPr>
          <p:nvPr>
            <p:ph type="ctrTitle"/>
          </p:nvPr>
        </p:nvSpPr>
        <p:spPr/>
        <p:txBody>
          <a:bodyPr/>
          <a:lstStyle/>
          <a:p>
            <a:r>
              <a:rPr lang="en-US"/>
              <a:t>Let’s reimagine.</a:t>
            </a:r>
            <a:br>
              <a:rPr lang="en-US"/>
            </a:br>
            <a:r>
              <a:rPr lang="en-US" sz="4000"/>
              <a:t>How do we refocus on the IDEA?</a:t>
            </a:r>
            <a:endParaRPr lang="en-US"/>
          </a:p>
        </p:txBody>
      </p:sp>
      <p:pic>
        <p:nvPicPr>
          <p:cNvPr id="8" name="Graphic 7" descr="A lightbulb">
            <a:extLst>
              <a:ext uri="{FF2B5EF4-FFF2-40B4-BE49-F238E27FC236}">
                <a16:creationId xmlns:a16="http://schemas.microsoft.com/office/drawing/2014/main" id="{23F25382-2B92-63DD-C00A-0E2A4F6582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10708">
            <a:off x="6484088" y="68699"/>
            <a:ext cx="3021419" cy="3021419"/>
          </a:xfrm>
          <a:prstGeom prst="rect">
            <a:avLst/>
          </a:prstGeom>
        </p:spPr>
      </p:pic>
      <p:sp>
        <p:nvSpPr>
          <p:cNvPr id="4" name="Slide Number Placeholder 3">
            <a:extLst>
              <a:ext uri="{FF2B5EF4-FFF2-40B4-BE49-F238E27FC236}">
                <a16:creationId xmlns:a16="http://schemas.microsoft.com/office/drawing/2014/main" id="{94BA6993-9647-69A7-83FB-3A08FC20E7BD}"/>
              </a:ext>
            </a:extLst>
          </p:cNvPr>
          <p:cNvSpPr>
            <a:spLocks noGrp="1"/>
          </p:cNvSpPr>
          <p:nvPr>
            <p:ph type="sldNum" sz="quarter" idx="12"/>
          </p:nvPr>
        </p:nvSpPr>
        <p:spPr/>
        <p:txBody>
          <a:bodyPr/>
          <a:lstStyle/>
          <a:p>
            <a:fld id="{68A8D22E-6BC5-9E47-900C-2BB94685D9F5}" type="slidenum">
              <a:rPr lang="en-US" smtClean="0"/>
              <a:t>9</a:t>
            </a:fld>
            <a:endParaRPr lang="en-US"/>
          </a:p>
        </p:txBody>
      </p:sp>
    </p:spTree>
    <p:extLst>
      <p:ext uri="{BB962C8B-B14F-4D97-AF65-F5344CB8AC3E}">
        <p14:creationId xmlns:p14="http://schemas.microsoft.com/office/powerpoint/2010/main" val="2652777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TotalTime>
  <Words>1830</Words>
  <Application>Microsoft Office PowerPoint</Application>
  <PresentationFormat>Widescreen</PresentationFormat>
  <Paragraphs>214</Paragraphs>
  <Slides>35</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Aptos</vt:lpstr>
      <vt:lpstr>Arial</vt:lpstr>
      <vt:lpstr>Calibri</vt:lpstr>
      <vt:lpstr>Office Theme</vt:lpstr>
      <vt:lpstr>             Reimagining and Recalibrating the Massachusetts State Complaint System: The Problem Resolution System (PRS)</vt:lpstr>
      <vt:lpstr>Agenda </vt:lpstr>
      <vt:lpstr>Introductions and Goals</vt:lpstr>
      <vt:lpstr>Let’s remember.  How do our roots inform our next chapter?</vt:lpstr>
      <vt:lpstr>PRS Mission Statement</vt:lpstr>
      <vt:lpstr>Key Governing Authority for Special Education Complaints</vt:lpstr>
      <vt:lpstr>Why States Required to Have Procedures</vt:lpstr>
      <vt:lpstr>Complaint Intakes Received FY10-FY25</vt:lpstr>
      <vt:lpstr>Let’s reimagine. How do we refocus on the IDEA?</vt:lpstr>
      <vt:lpstr>What are the requirements for filing a complaint? </vt:lpstr>
      <vt:lpstr>What are the requirements for an investigation? </vt:lpstr>
      <vt:lpstr>What is the scope of our authority according to the guidance?</vt:lpstr>
      <vt:lpstr>What is this process supposed to look like?</vt:lpstr>
      <vt:lpstr>14</vt:lpstr>
      <vt:lpstr>Let’s recalibrate. How do we meet these requirements?</vt:lpstr>
      <vt:lpstr>PRS Team</vt:lpstr>
      <vt:lpstr>PRS Specialist: Minimum Entrance Requirements </vt:lpstr>
      <vt:lpstr>Launch Clear and Comprehensive Procedures</vt:lpstr>
      <vt:lpstr>19</vt:lpstr>
      <vt:lpstr>Overview of the SE Complaint Process: The Intake</vt:lpstr>
      <vt:lpstr>Overview of SE Complaint Process:  The Investigation</vt:lpstr>
      <vt:lpstr>Overview of Complaint Process:  The Determination </vt:lpstr>
      <vt:lpstr>PRS Determinations </vt:lpstr>
      <vt:lpstr>Orders of Corrective Action in Special Education Matters</vt:lpstr>
      <vt:lpstr>Overview of SE Complaint Process: Timelines</vt:lpstr>
      <vt:lpstr>Request for Factual Correction </vt:lpstr>
      <vt:lpstr>Finality of Decision </vt:lpstr>
      <vt:lpstr>Compliance with Ordered Corrective Action</vt:lpstr>
      <vt:lpstr>Tips for Navigating PRS Complaints</vt:lpstr>
      <vt:lpstr>Technical Assistance Team (TA Team) </vt:lpstr>
      <vt:lpstr>2025 PRS Customer Service Update</vt:lpstr>
      <vt:lpstr>Let’s reflect.   What does the data show?</vt:lpstr>
      <vt:lpstr>April 2025 to January 2026 Comparisons</vt:lpstr>
      <vt:lpstr>Questions</vt:lpstr>
      <vt:lpstr>35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Reimagining and Recalibrating the Massachusetts State Complaint System: The Problem Resolution System (PRS)</dc:title>
  <dc:creator>DESE</dc:creator>
  <cp:lastModifiedBy>Zou, Dong (EOE)</cp:lastModifiedBy>
  <cp:revision>3</cp:revision>
  <dcterms:created xsi:type="dcterms:W3CDTF">2026-02-24T18:15:56Z</dcterms:created>
  <dcterms:modified xsi:type="dcterms:W3CDTF">2026-03-16T15:01:36Z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Mar 16 2026 12:00AM</vt:lpwstr>
  </property>
</Properties>
</file>