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3239" r:id="rId5"/>
    <p:sldId id="337" r:id="rId6"/>
    <p:sldId id="3225" r:id="rId7"/>
    <p:sldId id="3230" r:id="rId8"/>
    <p:sldId id="3228" r:id="rId9"/>
    <p:sldId id="3229" r:id="rId10"/>
    <p:sldId id="3231" r:id="rId11"/>
    <p:sldId id="3232" r:id="rId12"/>
    <p:sldId id="3233" r:id="rId13"/>
    <p:sldId id="3237" r:id="rId14"/>
    <p:sldId id="3227" r:id="rId15"/>
    <p:sldId id="3235" r:id="rId16"/>
    <p:sldId id="3234" r:id="rId17"/>
    <p:sldId id="323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14806-901B-511F-B222-B84A12E5B7B8}" name="Alvarez, Iraida (DESE)" initials="AI" userId="S::iraida.j.alvarez@mass.gov::66b89c24-7507-40c7-9620-66ed0feaf784" providerId="AD"/>
  <p188:author id="{DC6CD306-81AD-BC7D-16A2-05D9847175B0}" name="Woo, Lauren (DESE)" initials="WL" userId="S::lauren.woo@mass.gov::891b1bf9-83ca-4481-960c-a0625b521a43" providerId="AD"/>
  <p188:author id="{A5F34446-3393-BAE8-FB62-0AD708AA3B1A}" name="Camacho, Jamie L. (DESE)" initials="C(" userId="S::jamie.l.camacho@mass.gov::21f49f1e-e593-4860-b32e-bdd5656b5338" providerId="AD"/>
  <p188:author id="{3F602C5C-ED15-FC16-4B03-46E9ADDE3930}" name="Christo, Dimitri D. (DESE)" initials="CDD(" userId="S::dimitri.d.christo@mass.gov::f6874029-da51-4205-b36d-b8ddc7839279" providerId="AD"/>
  <p188:author id="{F0D0A25C-1152-AB87-4A03-191442AE67D4}" name="Daigle, Martha (DESE)" initials="DM" userId="S::martha.s.daigle@mass.gov::30cc7468-3554-4040-b5ec-110ac3e947d8" providerId="AD"/>
  <p188:author id="{9073805F-FBDA-A7B5-E1AA-1EF058F02B67}" name="Alvarez, Iraida (DESE)" initials="IA" userId="S::Iraida.J.Alvarez@mass.gov::66b89c24-7507-40c7-9620-66ed0feaf784" providerId="AD"/>
  <p188:author id="{7961FF5F-6533-BF5A-5B4D-A8A6AEABBD13}" name="Cruz, Jenny (DESE)" initials="CJ" userId="S::jenny.cruz@mass.gov::9acc5e5d-1e16-45d5-8416-f07c61d324d0" providerId="AD"/>
  <p188:author id="{41499271-2D33-ED90-2441-AF2210F20A6F}" name="Rastogi-Kelly, Vandana (DESE)" initials="VR" userId="S::Vandana.R.Rastogi-Kelly@mass.gov::04ea3925-efd3-4cb6-91ff-2bb834262727" providerId="AD"/>
  <p188:author id="{34E2AC71-14A6-BAF0-FE8D-5B7FC4B39284}" name="Camacho, Jamie L. (DESE)" initials="JC" userId="S::Jamie.L.Camacho@mass.gov::21f49f1e-e593-4860-b32e-bdd5656b5338" providerId="AD"/>
  <p188:author id="{D91404A8-0AE6-BF7D-4A56-40226C5453BA}" name="Castner, Kristin (DESE)" initials="KC" userId="S::Kristin.Castner@mass.gov::1d8d5ffd-bb00-4b2f-9ec9-0da637ba0a15" providerId="AD"/>
  <p188:author id="{118240D0-E13A-E888-F9C3-C4467F0E3506}" name="Krukonis, Amy (DESE)" initials="AK" userId="S::Amy.B.Krukonis@mass.gov::d9b96bdb-a535-4288-a4dc-bebdc678f1c3" providerId="AD"/>
  <p188:author id="{9CA43CE2-546B-A27E-FF66-ADBBE95484C9}" name="Sahni, Amrita D. (DESE)" initials="AS" userId="S::Amrita.D.Sahni@mass.gov::6313d7e8-2463-49dd-9257-e9ab299d51d0" providerId="AD"/>
  <p188:author id="{9F436EFF-930C-36C1-66C6-F21515F9BCF9}" name="Paulin, Amy (DESE)" initials="AP" userId="S::Amy.Paulin@mass.gov::413fd8f3-7766-456d-8089-880581646c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C64"/>
    <a:srgbClr val="000000"/>
    <a:srgbClr val="2F77B3"/>
    <a:srgbClr val="347AB6"/>
    <a:srgbClr val="EFBC49"/>
    <a:srgbClr val="1E4782"/>
    <a:srgbClr val="B5DFF3"/>
    <a:srgbClr val="EFF8F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C5513-D96E-494E-9A31-175F52480AF8}" v="6" dt="2025-11-12T19:03:44.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86"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1770A-AE37-4792-A44F-A59C35210A2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F5AA580-FB47-404D-B0B9-B93E8E52FCD8}">
      <dgm:prSet phldrT="[Text]"/>
      <dgm:spPr/>
      <dgm:t>
        <a:bodyPr/>
        <a:lstStyle/>
        <a:p>
          <a:r>
            <a:rPr lang="en-US"/>
            <a:t>Group A</a:t>
          </a:r>
        </a:p>
        <a:p>
          <a:r>
            <a:rPr lang="en-US"/>
            <a:t>Year One: Discovery</a:t>
          </a:r>
        </a:p>
      </dgm:t>
    </dgm:pt>
    <dgm:pt modelId="{27DEB714-6EEB-459C-8FFB-EF73669CF60F}" type="parTrans" cxnId="{D7774388-3482-4A41-9C95-B39AEC2343E9}">
      <dgm:prSet/>
      <dgm:spPr/>
      <dgm:t>
        <a:bodyPr/>
        <a:lstStyle/>
        <a:p>
          <a:endParaRPr lang="en-US"/>
        </a:p>
      </dgm:t>
    </dgm:pt>
    <dgm:pt modelId="{F4D4F713-F03B-4A9D-8B54-96B173522CA0}" type="sibTrans" cxnId="{D7774388-3482-4A41-9C95-B39AEC2343E9}">
      <dgm:prSet/>
      <dgm:spPr/>
      <dgm:t>
        <a:bodyPr/>
        <a:lstStyle/>
        <a:p>
          <a:endParaRPr lang="en-US"/>
        </a:p>
      </dgm:t>
    </dgm:pt>
    <dgm:pt modelId="{A4B52E8F-153D-4572-84D8-2D7274F6F80E}">
      <dgm:prSet phldrT="[Text]"/>
      <dgm:spPr/>
      <dgm:t>
        <a:bodyPr/>
        <a:lstStyle/>
        <a:p>
          <a:r>
            <a:rPr lang="en-US"/>
            <a:t>Year Two: Discovery/Engagement</a:t>
          </a:r>
        </a:p>
      </dgm:t>
    </dgm:pt>
    <dgm:pt modelId="{4FFC345C-A5A9-4818-87AC-321EEE377E41}" type="parTrans" cxnId="{01C91830-B23B-457C-8E4A-E22B40512336}">
      <dgm:prSet/>
      <dgm:spPr/>
      <dgm:t>
        <a:bodyPr/>
        <a:lstStyle/>
        <a:p>
          <a:endParaRPr lang="en-US"/>
        </a:p>
      </dgm:t>
    </dgm:pt>
    <dgm:pt modelId="{87AECB4B-C953-4B29-BB76-B0CDF650C3B8}" type="sibTrans" cxnId="{01C91830-B23B-457C-8E4A-E22B40512336}">
      <dgm:prSet/>
      <dgm:spPr/>
      <dgm:t>
        <a:bodyPr/>
        <a:lstStyle/>
        <a:p>
          <a:endParaRPr lang="en-US"/>
        </a:p>
      </dgm:t>
    </dgm:pt>
    <dgm:pt modelId="{F839F58D-5E80-46B4-B344-774F760622D1}">
      <dgm:prSet phldrT="[Text]"/>
      <dgm:spPr/>
      <dgm:t>
        <a:bodyPr/>
        <a:lstStyle/>
        <a:p>
          <a:r>
            <a:rPr lang="en-US"/>
            <a:t>Year Three: Close-Out</a:t>
          </a:r>
        </a:p>
      </dgm:t>
    </dgm:pt>
    <dgm:pt modelId="{2710E98B-3AD1-4BE0-8423-401418B7971A}" type="parTrans" cxnId="{C248F8E7-1B0E-4DB7-98F3-BE77F093589C}">
      <dgm:prSet/>
      <dgm:spPr/>
      <dgm:t>
        <a:bodyPr/>
        <a:lstStyle/>
        <a:p>
          <a:endParaRPr lang="en-US"/>
        </a:p>
      </dgm:t>
    </dgm:pt>
    <dgm:pt modelId="{93A80BBB-6D44-4BEE-8D02-7A619CC86917}" type="sibTrans" cxnId="{C248F8E7-1B0E-4DB7-98F3-BE77F093589C}">
      <dgm:prSet/>
      <dgm:spPr/>
      <dgm:t>
        <a:bodyPr/>
        <a:lstStyle/>
        <a:p>
          <a:endParaRPr lang="en-US"/>
        </a:p>
      </dgm:t>
    </dgm:pt>
    <dgm:pt modelId="{693B62D3-787B-480C-AB54-D6243B49CDBF}">
      <dgm:prSet phldrT="[Text]"/>
      <dgm:spPr/>
      <dgm:t>
        <a:bodyPr/>
        <a:lstStyle/>
        <a:p>
          <a:r>
            <a:rPr lang="en-US"/>
            <a:t>Group B</a:t>
          </a:r>
        </a:p>
        <a:p>
          <a:r>
            <a:rPr lang="en-US"/>
            <a:t>Year Four: Discovery</a:t>
          </a:r>
        </a:p>
      </dgm:t>
    </dgm:pt>
    <dgm:pt modelId="{9B26211A-6F53-4546-87C8-800D9A42C264}" type="parTrans" cxnId="{032F5B6E-3554-4D04-BE7B-3924291B5DA3}">
      <dgm:prSet/>
      <dgm:spPr/>
      <dgm:t>
        <a:bodyPr/>
        <a:lstStyle/>
        <a:p>
          <a:endParaRPr lang="en-US"/>
        </a:p>
      </dgm:t>
    </dgm:pt>
    <dgm:pt modelId="{10013486-DC49-4F90-98E2-A1974272E353}" type="sibTrans" cxnId="{032F5B6E-3554-4D04-BE7B-3924291B5DA3}">
      <dgm:prSet/>
      <dgm:spPr/>
      <dgm:t>
        <a:bodyPr/>
        <a:lstStyle/>
        <a:p>
          <a:endParaRPr lang="en-US"/>
        </a:p>
      </dgm:t>
    </dgm:pt>
    <dgm:pt modelId="{51576C2E-2097-485A-A3DE-40EF6920D1D1}">
      <dgm:prSet phldrT="[Text]"/>
      <dgm:spPr/>
      <dgm:t>
        <a:bodyPr/>
        <a:lstStyle/>
        <a:p>
          <a:r>
            <a:rPr lang="en-US"/>
            <a:t>Year Five:</a:t>
          </a:r>
        </a:p>
        <a:p>
          <a:r>
            <a:rPr lang="en-US"/>
            <a:t>Discovery/Engagement</a:t>
          </a:r>
        </a:p>
      </dgm:t>
    </dgm:pt>
    <dgm:pt modelId="{C14E0E61-7D34-4FAB-91C7-A4E6235A1B72}" type="parTrans" cxnId="{EB467C03-7A86-40DD-BCE1-1DE1CF53A752}">
      <dgm:prSet/>
      <dgm:spPr/>
      <dgm:t>
        <a:bodyPr/>
        <a:lstStyle/>
        <a:p>
          <a:endParaRPr lang="en-US"/>
        </a:p>
      </dgm:t>
    </dgm:pt>
    <dgm:pt modelId="{4F34D467-2810-4DAF-932F-7D4A2C0AAC6E}" type="sibTrans" cxnId="{EB467C03-7A86-40DD-BCE1-1DE1CF53A752}">
      <dgm:prSet/>
      <dgm:spPr/>
      <dgm:t>
        <a:bodyPr/>
        <a:lstStyle/>
        <a:p>
          <a:endParaRPr lang="en-US"/>
        </a:p>
      </dgm:t>
    </dgm:pt>
    <dgm:pt modelId="{35188E34-83C2-45C9-B291-793C80775BB2}">
      <dgm:prSet phldrT="[Text]"/>
      <dgm:spPr/>
      <dgm:t>
        <a:bodyPr/>
        <a:lstStyle/>
        <a:p>
          <a:r>
            <a:rPr lang="en-US"/>
            <a:t>Year Six: Close-Out </a:t>
          </a:r>
        </a:p>
      </dgm:t>
    </dgm:pt>
    <dgm:pt modelId="{EC1C787E-1DE1-4398-AD61-D6E4BA8A6F62}" type="parTrans" cxnId="{FCAE9D66-3233-416E-8B9D-40F84635A16C}">
      <dgm:prSet/>
      <dgm:spPr/>
      <dgm:t>
        <a:bodyPr/>
        <a:lstStyle/>
        <a:p>
          <a:endParaRPr lang="en-US"/>
        </a:p>
      </dgm:t>
    </dgm:pt>
    <dgm:pt modelId="{54CD9699-07D4-4DAC-B35E-188E7E731BD5}" type="sibTrans" cxnId="{FCAE9D66-3233-416E-8B9D-40F84635A16C}">
      <dgm:prSet/>
      <dgm:spPr/>
      <dgm:t>
        <a:bodyPr/>
        <a:lstStyle/>
        <a:p>
          <a:endParaRPr lang="en-US"/>
        </a:p>
      </dgm:t>
    </dgm:pt>
    <dgm:pt modelId="{F8740B92-FD2A-49F4-9E21-58C6450D0B97}" type="pres">
      <dgm:prSet presAssocID="{6C91770A-AE37-4792-A44F-A59C35210A2D}" presName="Name0" presStyleCnt="0">
        <dgm:presLayoutVars>
          <dgm:dir/>
          <dgm:resizeHandles val="exact"/>
        </dgm:presLayoutVars>
      </dgm:prSet>
      <dgm:spPr/>
    </dgm:pt>
    <dgm:pt modelId="{396F5940-8170-416E-B3D9-7333C8318167}" type="pres">
      <dgm:prSet presAssocID="{6C91770A-AE37-4792-A44F-A59C35210A2D}" presName="cycle" presStyleCnt="0"/>
      <dgm:spPr/>
    </dgm:pt>
    <dgm:pt modelId="{706D1740-6350-4CDA-AD7E-33EF83F36BB8}" type="pres">
      <dgm:prSet presAssocID="{2F5AA580-FB47-404D-B0B9-B93E8E52FCD8}" presName="nodeFirstNode" presStyleLbl="node1" presStyleIdx="0" presStyleCnt="6">
        <dgm:presLayoutVars>
          <dgm:bulletEnabled val="1"/>
        </dgm:presLayoutVars>
      </dgm:prSet>
      <dgm:spPr/>
    </dgm:pt>
    <dgm:pt modelId="{E3914F2A-D6F4-498B-960C-C5392EA13E32}" type="pres">
      <dgm:prSet presAssocID="{F4D4F713-F03B-4A9D-8B54-96B173522CA0}" presName="sibTransFirstNode" presStyleLbl="bgShp" presStyleIdx="0" presStyleCnt="1"/>
      <dgm:spPr/>
    </dgm:pt>
    <dgm:pt modelId="{514635BD-7C81-4CFF-9885-164FB1DDE39A}" type="pres">
      <dgm:prSet presAssocID="{A4B52E8F-153D-4572-84D8-2D7274F6F80E}" presName="nodeFollowingNodes" presStyleLbl="node1" presStyleIdx="1" presStyleCnt="6">
        <dgm:presLayoutVars>
          <dgm:bulletEnabled val="1"/>
        </dgm:presLayoutVars>
      </dgm:prSet>
      <dgm:spPr/>
    </dgm:pt>
    <dgm:pt modelId="{D84155DB-B479-47D7-B20E-0B4C52C4A74B}" type="pres">
      <dgm:prSet presAssocID="{F839F58D-5E80-46B4-B344-774F760622D1}" presName="nodeFollowingNodes" presStyleLbl="node1" presStyleIdx="2" presStyleCnt="6">
        <dgm:presLayoutVars>
          <dgm:bulletEnabled val="1"/>
        </dgm:presLayoutVars>
      </dgm:prSet>
      <dgm:spPr/>
    </dgm:pt>
    <dgm:pt modelId="{687ECF33-7FB8-447A-B75E-B2E7475AF9EB}" type="pres">
      <dgm:prSet presAssocID="{693B62D3-787B-480C-AB54-D6243B49CDBF}" presName="nodeFollowingNodes" presStyleLbl="node1" presStyleIdx="3" presStyleCnt="6">
        <dgm:presLayoutVars>
          <dgm:bulletEnabled val="1"/>
        </dgm:presLayoutVars>
      </dgm:prSet>
      <dgm:spPr/>
    </dgm:pt>
    <dgm:pt modelId="{6772D106-223E-4F21-A0FB-5AF2FCDA7427}" type="pres">
      <dgm:prSet presAssocID="{51576C2E-2097-485A-A3DE-40EF6920D1D1}" presName="nodeFollowingNodes" presStyleLbl="node1" presStyleIdx="4" presStyleCnt="6">
        <dgm:presLayoutVars>
          <dgm:bulletEnabled val="1"/>
        </dgm:presLayoutVars>
      </dgm:prSet>
      <dgm:spPr/>
    </dgm:pt>
    <dgm:pt modelId="{55CB9DE0-8BF0-482F-86C4-EF628207FC8F}" type="pres">
      <dgm:prSet presAssocID="{35188E34-83C2-45C9-B291-793C80775BB2}" presName="nodeFollowingNodes" presStyleLbl="node1" presStyleIdx="5" presStyleCnt="6">
        <dgm:presLayoutVars>
          <dgm:bulletEnabled val="1"/>
        </dgm:presLayoutVars>
      </dgm:prSet>
      <dgm:spPr/>
    </dgm:pt>
  </dgm:ptLst>
  <dgm:cxnLst>
    <dgm:cxn modelId="{29838002-8E5D-4248-B154-BD54F0344C06}" type="presOf" srcId="{51576C2E-2097-485A-A3DE-40EF6920D1D1}" destId="{6772D106-223E-4F21-A0FB-5AF2FCDA7427}" srcOrd="0" destOrd="0" presId="urn:microsoft.com/office/officeart/2005/8/layout/cycle3"/>
    <dgm:cxn modelId="{EB467C03-7A86-40DD-BCE1-1DE1CF53A752}" srcId="{6C91770A-AE37-4792-A44F-A59C35210A2D}" destId="{51576C2E-2097-485A-A3DE-40EF6920D1D1}" srcOrd="4" destOrd="0" parTransId="{C14E0E61-7D34-4FAB-91C7-A4E6235A1B72}" sibTransId="{4F34D467-2810-4DAF-932F-7D4A2C0AAC6E}"/>
    <dgm:cxn modelId="{93441106-2472-4675-BCA3-9B9C6BE72699}" type="presOf" srcId="{693B62D3-787B-480C-AB54-D6243B49CDBF}" destId="{687ECF33-7FB8-447A-B75E-B2E7475AF9EB}" srcOrd="0" destOrd="0" presId="urn:microsoft.com/office/officeart/2005/8/layout/cycle3"/>
    <dgm:cxn modelId="{D0148C1F-5528-49DC-9166-40ED6A29C1E1}" type="presOf" srcId="{35188E34-83C2-45C9-B291-793C80775BB2}" destId="{55CB9DE0-8BF0-482F-86C4-EF628207FC8F}" srcOrd="0" destOrd="0" presId="urn:microsoft.com/office/officeart/2005/8/layout/cycle3"/>
    <dgm:cxn modelId="{01C91830-B23B-457C-8E4A-E22B40512336}" srcId="{6C91770A-AE37-4792-A44F-A59C35210A2D}" destId="{A4B52E8F-153D-4572-84D8-2D7274F6F80E}" srcOrd="1" destOrd="0" parTransId="{4FFC345C-A5A9-4818-87AC-321EEE377E41}" sibTransId="{87AECB4B-C953-4B29-BB76-B0CDF650C3B8}"/>
    <dgm:cxn modelId="{FCAE9D66-3233-416E-8B9D-40F84635A16C}" srcId="{6C91770A-AE37-4792-A44F-A59C35210A2D}" destId="{35188E34-83C2-45C9-B291-793C80775BB2}" srcOrd="5" destOrd="0" parTransId="{EC1C787E-1DE1-4398-AD61-D6E4BA8A6F62}" sibTransId="{54CD9699-07D4-4DAC-B35E-188E7E731BD5}"/>
    <dgm:cxn modelId="{F9A32669-9EFD-4C80-82A2-918C58E79CA7}" type="presOf" srcId="{A4B52E8F-153D-4572-84D8-2D7274F6F80E}" destId="{514635BD-7C81-4CFF-9885-164FB1DDE39A}" srcOrd="0" destOrd="0" presId="urn:microsoft.com/office/officeart/2005/8/layout/cycle3"/>
    <dgm:cxn modelId="{032F5B6E-3554-4D04-BE7B-3924291B5DA3}" srcId="{6C91770A-AE37-4792-A44F-A59C35210A2D}" destId="{693B62D3-787B-480C-AB54-D6243B49CDBF}" srcOrd="3" destOrd="0" parTransId="{9B26211A-6F53-4546-87C8-800D9A42C264}" sibTransId="{10013486-DC49-4F90-98E2-A1974272E353}"/>
    <dgm:cxn modelId="{25F8AF87-9D6F-4DF3-AB79-C56A95E9224D}" type="presOf" srcId="{2F5AA580-FB47-404D-B0B9-B93E8E52FCD8}" destId="{706D1740-6350-4CDA-AD7E-33EF83F36BB8}" srcOrd="0" destOrd="0" presId="urn:microsoft.com/office/officeart/2005/8/layout/cycle3"/>
    <dgm:cxn modelId="{D7774388-3482-4A41-9C95-B39AEC2343E9}" srcId="{6C91770A-AE37-4792-A44F-A59C35210A2D}" destId="{2F5AA580-FB47-404D-B0B9-B93E8E52FCD8}" srcOrd="0" destOrd="0" parTransId="{27DEB714-6EEB-459C-8FFB-EF73669CF60F}" sibTransId="{F4D4F713-F03B-4A9D-8B54-96B173522CA0}"/>
    <dgm:cxn modelId="{A425D1CC-464C-4ED5-A291-96EE05A38E21}" type="presOf" srcId="{F839F58D-5E80-46B4-B344-774F760622D1}" destId="{D84155DB-B479-47D7-B20E-0B4C52C4A74B}" srcOrd="0" destOrd="0" presId="urn:microsoft.com/office/officeart/2005/8/layout/cycle3"/>
    <dgm:cxn modelId="{C248F8E7-1B0E-4DB7-98F3-BE77F093589C}" srcId="{6C91770A-AE37-4792-A44F-A59C35210A2D}" destId="{F839F58D-5E80-46B4-B344-774F760622D1}" srcOrd="2" destOrd="0" parTransId="{2710E98B-3AD1-4BE0-8423-401418B7971A}" sibTransId="{93A80BBB-6D44-4BEE-8D02-7A619CC86917}"/>
    <dgm:cxn modelId="{B13DA9F5-34F1-4249-B3DF-9181845DDC93}" type="presOf" srcId="{6C91770A-AE37-4792-A44F-A59C35210A2D}" destId="{F8740B92-FD2A-49F4-9E21-58C6450D0B97}" srcOrd="0" destOrd="0" presId="urn:microsoft.com/office/officeart/2005/8/layout/cycle3"/>
    <dgm:cxn modelId="{4CC401F6-7D6A-4797-87E0-46BBEF3B9D9B}" type="presOf" srcId="{F4D4F713-F03B-4A9D-8B54-96B173522CA0}" destId="{E3914F2A-D6F4-498B-960C-C5392EA13E32}" srcOrd="0" destOrd="0" presId="urn:microsoft.com/office/officeart/2005/8/layout/cycle3"/>
    <dgm:cxn modelId="{9A9D7F77-9870-4F78-8E3B-67688A48A8E2}" type="presParOf" srcId="{F8740B92-FD2A-49F4-9E21-58C6450D0B97}" destId="{396F5940-8170-416E-B3D9-7333C8318167}" srcOrd="0" destOrd="0" presId="urn:microsoft.com/office/officeart/2005/8/layout/cycle3"/>
    <dgm:cxn modelId="{ADBA888A-5BBF-4E49-8415-5859D96BBFC9}" type="presParOf" srcId="{396F5940-8170-416E-B3D9-7333C8318167}" destId="{706D1740-6350-4CDA-AD7E-33EF83F36BB8}" srcOrd="0" destOrd="0" presId="urn:microsoft.com/office/officeart/2005/8/layout/cycle3"/>
    <dgm:cxn modelId="{F460DB43-7ACB-45EF-8F65-69FF0C6346E2}" type="presParOf" srcId="{396F5940-8170-416E-B3D9-7333C8318167}" destId="{E3914F2A-D6F4-498B-960C-C5392EA13E32}" srcOrd="1" destOrd="0" presId="urn:microsoft.com/office/officeart/2005/8/layout/cycle3"/>
    <dgm:cxn modelId="{0CF47622-6613-446B-8DE5-30F172CD719D}" type="presParOf" srcId="{396F5940-8170-416E-B3D9-7333C8318167}" destId="{514635BD-7C81-4CFF-9885-164FB1DDE39A}" srcOrd="2" destOrd="0" presId="urn:microsoft.com/office/officeart/2005/8/layout/cycle3"/>
    <dgm:cxn modelId="{1399E67F-2D6E-45B8-908B-C07112C45665}" type="presParOf" srcId="{396F5940-8170-416E-B3D9-7333C8318167}" destId="{D84155DB-B479-47D7-B20E-0B4C52C4A74B}" srcOrd="3" destOrd="0" presId="urn:microsoft.com/office/officeart/2005/8/layout/cycle3"/>
    <dgm:cxn modelId="{1120379D-1B9B-4DC4-8B36-31E5EEB62D02}" type="presParOf" srcId="{396F5940-8170-416E-B3D9-7333C8318167}" destId="{687ECF33-7FB8-447A-B75E-B2E7475AF9EB}" srcOrd="4" destOrd="0" presId="urn:microsoft.com/office/officeart/2005/8/layout/cycle3"/>
    <dgm:cxn modelId="{9E3F25C2-9D4F-43F8-9C7D-1FBC1E06F82A}" type="presParOf" srcId="{396F5940-8170-416E-B3D9-7333C8318167}" destId="{6772D106-223E-4F21-A0FB-5AF2FCDA7427}" srcOrd="5" destOrd="0" presId="urn:microsoft.com/office/officeart/2005/8/layout/cycle3"/>
    <dgm:cxn modelId="{9322F394-ADBC-4AA6-8760-15E651C2FCE2}" type="presParOf" srcId="{396F5940-8170-416E-B3D9-7333C8318167}" destId="{55CB9DE0-8BF0-482F-86C4-EF628207FC8F}"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14F2A-D6F4-498B-960C-C5392EA13E32}">
      <dsp:nvSpPr>
        <dsp:cNvPr id="0" name=""/>
        <dsp:cNvSpPr/>
      </dsp:nvSpPr>
      <dsp:spPr>
        <a:xfrm>
          <a:off x="3740652" y="-3341"/>
          <a:ext cx="5309626" cy="5309626"/>
        </a:xfrm>
        <a:prstGeom prst="circularArrow">
          <a:avLst>
            <a:gd name="adj1" fmla="val 5274"/>
            <a:gd name="adj2" fmla="val 312630"/>
            <a:gd name="adj3" fmla="val 14188271"/>
            <a:gd name="adj4" fmla="val 17150382"/>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6D1740-6350-4CDA-AD7E-33EF83F36BB8}">
      <dsp:nvSpPr>
        <dsp:cNvPr id="0" name=""/>
        <dsp:cNvSpPr/>
      </dsp:nvSpPr>
      <dsp:spPr>
        <a:xfrm>
          <a:off x="5363385" y="2615"/>
          <a:ext cx="2064161" cy="1032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Group A</a:t>
          </a:r>
        </a:p>
        <a:p>
          <a:pPr marL="0" lvl="0" indent="0" algn="ctr" defTabSz="622300">
            <a:lnSpc>
              <a:spcPct val="90000"/>
            </a:lnSpc>
            <a:spcBef>
              <a:spcPct val="0"/>
            </a:spcBef>
            <a:spcAft>
              <a:spcPct val="35000"/>
            </a:spcAft>
            <a:buNone/>
          </a:pPr>
          <a:r>
            <a:rPr lang="en-US" sz="1400" kern="1200"/>
            <a:t>Year One: Discovery</a:t>
          </a:r>
        </a:p>
      </dsp:txBody>
      <dsp:txXfrm>
        <a:off x="5413767" y="52997"/>
        <a:ext cx="1963397" cy="931316"/>
      </dsp:txXfrm>
    </dsp:sp>
    <dsp:sp modelId="{514635BD-7C81-4CFF-9885-164FB1DDE39A}">
      <dsp:nvSpPr>
        <dsp:cNvPr id="0" name=""/>
        <dsp:cNvSpPr/>
      </dsp:nvSpPr>
      <dsp:spPr>
        <a:xfrm>
          <a:off x="7228809" y="1079619"/>
          <a:ext cx="2064161" cy="1032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Year Two: Discovery/Engagement</a:t>
          </a:r>
        </a:p>
      </dsp:txBody>
      <dsp:txXfrm>
        <a:off x="7279191" y="1130001"/>
        <a:ext cx="1963397" cy="931316"/>
      </dsp:txXfrm>
    </dsp:sp>
    <dsp:sp modelId="{D84155DB-B479-47D7-B20E-0B4C52C4A74B}">
      <dsp:nvSpPr>
        <dsp:cNvPr id="0" name=""/>
        <dsp:cNvSpPr/>
      </dsp:nvSpPr>
      <dsp:spPr>
        <a:xfrm>
          <a:off x="7228809" y="3233626"/>
          <a:ext cx="2064161" cy="1032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Year Three: Close-Out</a:t>
          </a:r>
        </a:p>
      </dsp:txBody>
      <dsp:txXfrm>
        <a:off x="7279191" y="3284008"/>
        <a:ext cx="1963397" cy="931316"/>
      </dsp:txXfrm>
    </dsp:sp>
    <dsp:sp modelId="{687ECF33-7FB8-447A-B75E-B2E7475AF9EB}">
      <dsp:nvSpPr>
        <dsp:cNvPr id="0" name=""/>
        <dsp:cNvSpPr/>
      </dsp:nvSpPr>
      <dsp:spPr>
        <a:xfrm>
          <a:off x="5363385" y="4310629"/>
          <a:ext cx="2064161" cy="1032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Group B</a:t>
          </a:r>
        </a:p>
        <a:p>
          <a:pPr marL="0" lvl="0" indent="0" algn="ctr" defTabSz="622300">
            <a:lnSpc>
              <a:spcPct val="90000"/>
            </a:lnSpc>
            <a:spcBef>
              <a:spcPct val="0"/>
            </a:spcBef>
            <a:spcAft>
              <a:spcPct val="35000"/>
            </a:spcAft>
            <a:buNone/>
          </a:pPr>
          <a:r>
            <a:rPr lang="en-US" sz="1400" kern="1200"/>
            <a:t>Year Four: Discovery</a:t>
          </a:r>
        </a:p>
      </dsp:txBody>
      <dsp:txXfrm>
        <a:off x="5413767" y="4361011"/>
        <a:ext cx="1963397" cy="931316"/>
      </dsp:txXfrm>
    </dsp:sp>
    <dsp:sp modelId="{6772D106-223E-4F21-A0FB-5AF2FCDA7427}">
      <dsp:nvSpPr>
        <dsp:cNvPr id="0" name=""/>
        <dsp:cNvSpPr/>
      </dsp:nvSpPr>
      <dsp:spPr>
        <a:xfrm>
          <a:off x="3497960" y="3233626"/>
          <a:ext cx="2064161" cy="1032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Year Five:</a:t>
          </a:r>
        </a:p>
        <a:p>
          <a:pPr marL="0" lvl="0" indent="0" algn="ctr" defTabSz="622300">
            <a:lnSpc>
              <a:spcPct val="90000"/>
            </a:lnSpc>
            <a:spcBef>
              <a:spcPct val="0"/>
            </a:spcBef>
            <a:spcAft>
              <a:spcPct val="35000"/>
            </a:spcAft>
            <a:buNone/>
          </a:pPr>
          <a:r>
            <a:rPr lang="en-US" sz="1400" kern="1200"/>
            <a:t>Discovery/Engagement</a:t>
          </a:r>
        </a:p>
      </dsp:txBody>
      <dsp:txXfrm>
        <a:off x="3548342" y="3284008"/>
        <a:ext cx="1963397" cy="931316"/>
      </dsp:txXfrm>
    </dsp:sp>
    <dsp:sp modelId="{55CB9DE0-8BF0-482F-86C4-EF628207FC8F}">
      <dsp:nvSpPr>
        <dsp:cNvPr id="0" name=""/>
        <dsp:cNvSpPr/>
      </dsp:nvSpPr>
      <dsp:spPr>
        <a:xfrm>
          <a:off x="3497960" y="1079619"/>
          <a:ext cx="2064161" cy="1032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Year Six: Close-Out </a:t>
          </a:r>
        </a:p>
      </dsp:txBody>
      <dsp:txXfrm>
        <a:off x="3548342" y="1130001"/>
        <a:ext cx="1963397" cy="93131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07B44-A9F9-6344-868B-44BA300F2CC7}" type="datetimeFigureOut">
              <a:rPr lang="en-US" smtClean="0"/>
              <a:t>11/24/2025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DB38A-5D4A-D140-AE31-7200571C691E}" type="slidenum">
              <a:rPr lang="en-US" smtClean="0"/>
              <a:t>‹#›</a:t>
            </a:fld>
            <a:endParaRPr lang="en-US"/>
          </a:p>
        </p:txBody>
      </p:sp>
    </p:spTree>
    <p:extLst>
      <p:ext uri="{BB962C8B-B14F-4D97-AF65-F5344CB8AC3E}">
        <p14:creationId xmlns:p14="http://schemas.microsoft.com/office/powerpoint/2010/main" val="202887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Shape&#10;&#10;AI-generated content may be incorrect.">
            <a:extLst>
              <a:ext uri="{FF2B5EF4-FFF2-40B4-BE49-F238E27FC236}">
                <a16:creationId xmlns:a16="http://schemas.microsoft.com/office/drawing/2014/main" id="{A6104FB5-1528-7DE1-824E-7AD7C56D3D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AI-generated content may be incorrect.">
            <a:extLst>
              <a:ext uri="{FF2B5EF4-FFF2-40B4-BE49-F238E27FC236}">
                <a16:creationId xmlns:a16="http://schemas.microsoft.com/office/drawing/2014/main" id="{51D4DCB4-D71E-80F2-CD14-980FA57C2A14}"/>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2" r:id="rId5"/>
    <p:sldLayoutId id="2147483653" r:id="rId6"/>
    <p:sldLayoutId id="2147483655" r:id="rId7"/>
    <p:sldLayoutId id="2147483665" r:id="rId8"/>
    <p:sldLayoutId id="2147483664" r:id="rId9"/>
    <p:sldLayoutId id="2147483666" r:id="rId10"/>
    <p:sldLayoutId id="2147483656" r:id="rId11"/>
    <p:sldLayoutId id="2147483660" r:id="rId12"/>
    <p:sldLayoutId id="2147483661" r:id="rId13"/>
    <p:sldLayoutId id="2147483657" r:id="rId14"/>
    <p:sldLayoutId id="2147483669" r:id="rId15"/>
    <p:sldLayoutId id="2147483662" r:id="rId16"/>
    <p:sldLayoutId id="2147483670" r:id="rId17"/>
    <p:sldLayoutId id="2147483663" r:id="rId18"/>
    <p:sldLayoutId id="2147483671"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doe.mass.edu/psm/tfm/cap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doe.mass.edu/psm/contact-info.html" TargetMode="External"/><Relationship Id="rId2" Type="http://schemas.openxmlformats.org/officeDocument/2006/relationships/hyperlink" Target="https://www.doe.mass.edu/psm/procedures.docx"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doe.mass.edu/psm/tfm/3yrcycle.html"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doe.mass.edu/psm/integrated/procedures.docx" TargetMode="External"/><Relationship Id="rId2" Type="http://schemas.openxmlformats.org/officeDocument/2006/relationships/hyperlink" Target="https://www.doe.mass.edu/psm/integrated/default.html"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doe.mass.edu/specialeducation/reporting/spp-apr/indicators/indicator12/" TargetMode="External"/><Relationship Id="rId2" Type="http://schemas.openxmlformats.org/officeDocument/2006/relationships/hyperlink" Target="https://www.doe.mass.edu/specialeducation/reporting/spp-apr/indicators/indicator11/" TargetMode="External"/><Relationship Id="rId1" Type="http://schemas.openxmlformats.org/officeDocument/2006/relationships/slideLayout" Target="../slideLayouts/slideLayout3.xml"/><Relationship Id="rId4" Type="http://schemas.openxmlformats.org/officeDocument/2006/relationships/hyperlink" Target="https://www.doe.mass.edu/specialeducation/reporting/spp-apr/indicators/indicator13/https:/www.doe.mass.edu/specialeducation/reporting/spp-apr/indicators/indicator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ffice of Public School Monitoring">
            <a:extLst>
              <a:ext uri="{FF2B5EF4-FFF2-40B4-BE49-F238E27FC236}">
                <a16:creationId xmlns:a16="http://schemas.microsoft.com/office/drawing/2014/main" id="{536E77D1-E80F-47F8-61A5-85ABA5185323}"/>
              </a:ext>
            </a:extLst>
          </p:cNvPr>
          <p:cNvSpPr>
            <a:spLocks noGrp="1"/>
          </p:cNvSpPr>
          <p:nvPr>
            <p:ph type="ctrTitle"/>
          </p:nvPr>
        </p:nvSpPr>
        <p:spPr/>
        <p:txBody>
          <a:bodyPr/>
          <a:lstStyle/>
          <a:p>
            <a:r>
              <a:rPr lang="en-US" dirty="0"/>
              <a:t>Office of Public School Monitoring</a:t>
            </a:r>
          </a:p>
        </p:txBody>
      </p:sp>
      <p:sp>
        <p:nvSpPr>
          <p:cNvPr id="3" name="Subtitle 2">
            <a:extLst>
              <a:ext uri="{FF2B5EF4-FFF2-40B4-BE49-F238E27FC236}">
                <a16:creationId xmlns:a16="http://schemas.microsoft.com/office/drawing/2014/main" id="{2A872ED8-0EF0-8CEF-1F67-30FEB7EFCAFD}"/>
              </a:ext>
            </a:extLst>
          </p:cNvPr>
          <p:cNvSpPr>
            <a:spLocks noGrp="1"/>
          </p:cNvSpPr>
          <p:nvPr>
            <p:ph type="subTitle" idx="1"/>
          </p:nvPr>
        </p:nvSpPr>
        <p:spPr/>
        <p:txBody>
          <a:bodyPr/>
          <a:lstStyle/>
          <a:p>
            <a:r>
              <a:rPr lang="en-US" dirty="0"/>
              <a:t>Integrated Monitoring Review</a:t>
            </a:r>
          </a:p>
        </p:txBody>
      </p:sp>
    </p:spTree>
    <p:extLst>
      <p:ext uri="{BB962C8B-B14F-4D97-AF65-F5344CB8AC3E}">
        <p14:creationId xmlns:p14="http://schemas.microsoft.com/office/powerpoint/2010/main" val="1524705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71F1C-CAB4-EED0-FE29-0D2B500F3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F4CC4-DE67-9385-0D98-E60139B82FA2}"/>
              </a:ext>
              <a:ext uri="{C183D7F6-B498-43B3-948B-1728B52AA6E4}">
                <adec:decorative xmlns:adec="http://schemas.microsoft.com/office/drawing/2017/decorative" val="1"/>
              </a:ext>
            </a:extLst>
          </p:cNvPr>
          <p:cNvSpPr>
            <a:spLocks/>
          </p:cNvSpPr>
          <p:nvPr/>
        </p:nvSpPr>
        <p:spPr>
          <a:xfrm>
            <a:off x="173179" y="212650"/>
            <a:ext cx="11180621" cy="10845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67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8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br>
              <a:rPr kumimoji="0" lang="en-US" sz="44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44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endParaRPr>
          </a:p>
        </p:txBody>
      </p:sp>
      <p:sp>
        <p:nvSpPr>
          <p:cNvPr id="6" name="Title 5" descr="PSM IMR Phases">
            <a:extLst>
              <a:ext uri="{FF2B5EF4-FFF2-40B4-BE49-F238E27FC236}">
                <a16:creationId xmlns:a16="http://schemas.microsoft.com/office/drawing/2014/main" id="{FD3C0382-0BAC-CD9E-8F4A-F9BDD98C4C74}"/>
              </a:ext>
            </a:extLst>
          </p:cNvPr>
          <p:cNvSpPr txBox="1">
            <a:spLocks noGrp="1"/>
          </p:cNvSpPr>
          <p:nvPr>
            <p:ph type="title" idx="4294967295"/>
          </p:nvPr>
        </p:nvSpPr>
        <p:spPr>
          <a:xfrm>
            <a:off x="173179" y="122786"/>
            <a:ext cx="9379458" cy="15388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Public School Monitoring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IMR Phases</a:t>
            </a:r>
            <a:b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8">
            <a:extLst>
              <a:ext uri="{FF2B5EF4-FFF2-40B4-BE49-F238E27FC236}">
                <a16:creationId xmlns:a16="http://schemas.microsoft.com/office/drawing/2014/main" id="{A622A5B7-75A4-3072-9585-1468891FCFBD}"/>
              </a:ext>
            </a:extLst>
          </p:cNvPr>
          <p:cNvSpPr>
            <a:spLocks noGrp="1"/>
          </p:cNvSpPr>
          <p:nvPr>
            <p:ph idx="1"/>
          </p:nvPr>
        </p:nvSpPr>
        <p:spPr/>
        <p:txBody>
          <a:bodyPr/>
          <a:lstStyle/>
          <a:p>
            <a:pPr marL="0" indent="0">
              <a:buNone/>
            </a:pPr>
            <a:r>
              <a:rPr lang="en-US" dirty="0"/>
              <a:t>Integrated Monitoring Reviews are Organized into </a:t>
            </a:r>
            <a:r>
              <a:rPr lang="en-US" b="1" dirty="0">
                <a:solidFill>
                  <a:srgbClr val="EFBC49"/>
                </a:solidFill>
              </a:rPr>
              <a:t>Three</a:t>
            </a:r>
            <a:r>
              <a:rPr lang="en-US" dirty="0"/>
              <a:t> Phases:</a:t>
            </a:r>
          </a:p>
          <a:p>
            <a:pPr marL="0" indent="0">
              <a:buNone/>
            </a:pPr>
            <a:endParaRPr lang="en-US" b="1" dirty="0">
              <a:solidFill>
                <a:srgbClr val="EFBC49"/>
              </a:solidFill>
            </a:endParaRPr>
          </a:p>
          <a:p>
            <a:pPr marL="0" indent="0">
              <a:buNone/>
            </a:pPr>
            <a:r>
              <a:rPr lang="en-US" b="1" dirty="0">
                <a:solidFill>
                  <a:srgbClr val="EFBC49"/>
                </a:solidFill>
              </a:rPr>
              <a:t>Discovery: </a:t>
            </a:r>
            <a:r>
              <a:rPr lang="en-US" dirty="0"/>
              <a:t>Prior to onsite; PSM staff review of system-wide data to develop the plan for onsite monitoring and to determine whether to target additional areas of monitoring.</a:t>
            </a:r>
          </a:p>
          <a:p>
            <a:pPr marL="0" indent="0">
              <a:buNone/>
            </a:pPr>
            <a:r>
              <a:rPr lang="en-US" b="1" dirty="0">
                <a:solidFill>
                  <a:srgbClr val="EFBC49"/>
                </a:solidFill>
              </a:rPr>
              <a:t>Engagement: </a:t>
            </a:r>
            <a:r>
              <a:rPr lang="en-US" dirty="0"/>
              <a:t>All activities that occur onsite and/or virtually through the issuance of the report, including interviews, review of student records, and observations.</a:t>
            </a:r>
          </a:p>
          <a:p>
            <a:pPr marL="0" indent="0">
              <a:buNone/>
            </a:pPr>
            <a:r>
              <a:rPr lang="en-US" b="1" dirty="0">
                <a:solidFill>
                  <a:srgbClr val="EFBC49"/>
                </a:solidFill>
              </a:rPr>
              <a:t>Close-out: </a:t>
            </a:r>
            <a:r>
              <a:rPr lang="en-US" dirty="0"/>
              <a:t>Corrective action and progress reporting.</a:t>
            </a:r>
          </a:p>
          <a:p>
            <a:pPr marL="0" indent="0">
              <a:buNone/>
            </a:pPr>
            <a:endParaRPr lang="en-US" dirty="0"/>
          </a:p>
        </p:txBody>
      </p:sp>
      <p:sp>
        <p:nvSpPr>
          <p:cNvPr id="4" name="Slide Number Placeholder 3">
            <a:extLst>
              <a:ext uri="{FF2B5EF4-FFF2-40B4-BE49-F238E27FC236}">
                <a16:creationId xmlns:a16="http://schemas.microsoft.com/office/drawing/2014/main" id="{9407C1E1-9F64-D862-4814-3E23F4ECF7F1}"/>
              </a:ext>
            </a:extLst>
          </p:cNvPr>
          <p:cNvSpPr>
            <a:spLocks noGrp="1"/>
          </p:cNvSpPr>
          <p:nvPr>
            <p:ph type="sldNum" sz="quarter" idx="12"/>
          </p:nvPr>
        </p:nvSpPr>
        <p:spPr/>
        <p:txBody>
          <a:bodyPr/>
          <a:lstStyle/>
          <a:p>
            <a:fld id="{68A8D22E-6BC5-9E47-900C-2BB94685D9F5}" type="slidenum">
              <a:rPr lang="en-US" smtClean="0"/>
              <a:t>10</a:t>
            </a:fld>
            <a:endParaRPr lang="en-US"/>
          </a:p>
        </p:txBody>
      </p:sp>
    </p:spTree>
    <p:extLst>
      <p:ext uri="{BB962C8B-B14F-4D97-AF65-F5344CB8AC3E}">
        <p14:creationId xmlns:p14="http://schemas.microsoft.com/office/powerpoint/2010/main" val="2668726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FD1D-6E7E-A0F7-5CEE-CD0E1439D130}"/>
              </a:ext>
              <a:ext uri="{C183D7F6-B498-43B3-948B-1728B52AA6E4}">
                <adec:decorative xmlns:adec="http://schemas.microsoft.com/office/drawing/2017/decorative" val="1"/>
              </a:ext>
            </a:extLst>
          </p:cNvPr>
          <p:cNvSpPr>
            <a:spLocks/>
          </p:cNvSpPr>
          <p:nvPr/>
        </p:nvSpPr>
        <p:spPr>
          <a:xfrm>
            <a:off x="173178" y="202019"/>
            <a:ext cx="11180622" cy="11483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750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8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br>
              <a:rPr kumimoji="0" lang="en-US" sz="44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44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endParaRPr>
          </a:p>
        </p:txBody>
      </p:sp>
      <p:sp>
        <p:nvSpPr>
          <p:cNvPr id="6" name="Title 5" descr="PSM IMR Discovery Phase">
            <a:extLst>
              <a:ext uri="{FF2B5EF4-FFF2-40B4-BE49-F238E27FC236}">
                <a16:creationId xmlns:a16="http://schemas.microsoft.com/office/drawing/2014/main" id="{053C7F87-3C35-8D59-332E-5C1596E833B9}"/>
              </a:ext>
            </a:extLst>
          </p:cNvPr>
          <p:cNvSpPr txBox="1">
            <a:spLocks noGrp="1"/>
          </p:cNvSpPr>
          <p:nvPr>
            <p:ph type="title" idx="4294967295"/>
          </p:nvPr>
        </p:nvSpPr>
        <p:spPr>
          <a:xfrm>
            <a:off x="173178" y="122786"/>
            <a:ext cx="10790477" cy="15388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Public School Monitoring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IMR </a:t>
            </a:r>
            <a:r>
              <a:rPr kumimoji="0" lang="en-US" sz="3800" b="1" i="0" u="none" strike="noStrike" kern="1200" cap="none" spc="0" normalizeH="0" baseline="0" noProof="0" dirty="0">
                <a:ln>
                  <a:noFill/>
                </a:ln>
                <a:solidFill>
                  <a:srgbClr val="EFBC49"/>
                </a:solidFill>
                <a:effectLst/>
                <a:uLnTx/>
                <a:uFillTx/>
                <a:latin typeface="Arial" panose="020B0604020202020204" pitchFamily="34" charset="0"/>
                <a:ea typeface="+mj-ea"/>
                <a:cs typeface="Arial" panose="020B0604020202020204" pitchFamily="34" charset="0"/>
              </a:rPr>
              <a:t>Discovery</a:t>
            </a: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 Phase</a:t>
            </a:r>
            <a:b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8">
            <a:extLst>
              <a:ext uri="{FF2B5EF4-FFF2-40B4-BE49-F238E27FC236}">
                <a16:creationId xmlns:a16="http://schemas.microsoft.com/office/drawing/2014/main" id="{33137A19-983B-8A74-5412-4DBED63DA7BA}"/>
              </a:ext>
            </a:extLst>
          </p:cNvPr>
          <p:cNvSpPr>
            <a:spLocks noGrp="1"/>
          </p:cNvSpPr>
          <p:nvPr>
            <p:ph idx="1"/>
          </p:nvPr>
        </p:nvSpPr>
        <p:spPr>
          <a:xfrm>
            <a:off x="173178" y="1520839"/>
            <a:ext cx="11890665" cy="4414692"/>
          </a:xfrm>
        </p:spPr>
        <p:txBody>
          <a:bodyPr>
            <a:normAutofit fontScale="92500" lnSpcReduction="10000"/>
          </a:bodyPr>
          <a:lstStyle/>
          <a:p>
            <a:r>
              <a:rPr lang="en-US" sz="3200" dirty="0"/>
              <a:t>PSM and LEA staff contact who will serve as the chairperson for your review. </a:t>
            </a:r>
          </a:p>
          <a:p>
            <a:r>
              <a:rPr lang="en-US" sz="3200" dirty="0"/>
              <a:t>LEAs submit a civil rights self-assessment and special education documents. </a:t>
            </a:r>
          </a:p>
          <a:p>
            <a:r>
              <a:rPr lang="en-US" sz="3200" dirty="0"/>
              <a:t>PSM Chairperson reviews the following:</a:t>
            </a:r>
          </a:p>
          <a:p>
            <a:pPr lvl="1"/>
            <a:r>
              <a:rPr lang="en-US" sz="3000" dirty="0">
                <a:solidFill>
                  <a:srgbClr val="347AB6"/>
                </a:solidFill>
              </a:rPr>
              <a:t>Civil rights self-assessment and special education documents.</a:t>
            </a:r>
          </a:p>
          <a:p>
            <a:pPr lvl="1"/>
            <a:r>
              <a:rPr lang="en-US" sz="3000" dirty="0">
                <a:solidFill>
                  <a:srgbClr val="347AB6"/>
                </a:solidFill>
              </a:rPr>
              <a:t>Relevant school-wide data including special education placement, graduation, attendance, and drop-out rates.</a:t>
            </a:r>
          </a:p>
          <a:p>
            <a:pPr marL="457200" lvl="1" indent="0">
              <a:buNone/>
            </a:pPr>
            <a:endParaRPr lang="en-US" sz="2800" dirty="0"/>
          </a:p>
          <a:p>
            <a:pPr marL="0" indent="0">
              <a:buNone/>
            </a:pPr>
            <a:r>
              <a:rPr lang="en-US" sz="3200" i="1" dirty="0">
                <a:solidFill>
                  <a:srgbClr val="347AB6"/>
                </a:solidFill>
              </a:rPr>
              <a:t> </a:t>
            </a:r>
            <a:endParaRPr lang="en-US" sz="3200" i="1" dirty="0"/>
          </a:p>
          <a:p>
            <a:pPr marL="0" indent="0">
              <a:buNone/>
            </a:pPr>
            <a:endParaRPr lang="en-US" dirty="0"/>
          </a:p>
        </p:txBody>
      </p:sp>
      <p:sp>
        <p:nvSpPr>
          <p:cNvPr id="4" name="Slide Number Placeholder 3">
            <a:extLst>
              <a:ext uri="{FF2B5EF4-FFF2-40B4-BE49-F238E27FC236}">
                <a16:creationId xmlns:a16="http://schemas.microsoft.com/office/drawing/2014/main" id="{F355F9DF-8A65-447D-211B-E95E5CC2FCF7}"/>
              </a:ext>
            </a:extLst>
          </p:cNvPr>
          <p:cNvSpPr>
            <a:spLocks noGrp="1"/>
          </p:cNvSpPr>
          <p:nvPr>
            <p:ph type="sldNum" sz="quarter" idx="12"/>
          </p:nvPr>
        </p:nvSpPr>
        <p:spPr/>
        <p:txBody>
          <a:bodyPr/>
          <a:lstStyle/>
          <a:p>
            <a:fld id="{68A8D22E-6BC5-9E47-900C-2BB94685D9F5}" type="slidenum">
              <a:rPr lang="en-US" smtClean="0"/>
              <a:t>11</a:t>
            </a:fld>
            <a:endParaRPr lang="en-US"/>
          </a:p>
        </p:txBody>
      </p:sp>
    </p:spTree>
    <p:extLst>
      <p:ext uri="{BB962C8B-B14F-4D97-AF65-F5344CB8AC3E}">
        <p14:creationId xmlns:p14="http://schemas.microsoft.com/office/powerpoint/2010/main" val="2648305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E2510-55A4-6C49-B0CF-650F8DDA3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543E0-9C5C-C9BC-826E-68C63CDA4324}"/>
              </a:ext>
              <a:ext uri="{C183D7F6-B498-43B3-948B-1728B52AA6E4}">
                <adec:decorative xmlns:adec="http://schemas.microsoft.com/office/drawing/2017/decorative" val="1"/>
              </a:ext>
            </a:extLst>
          </p:cNvPr>
          <p:cNvSpPr>
            <a:spLocks/>
          </p:cNvSpPr>
          <p:nvPr/>
        </p:nvSpPr>
        <p:spPr>
          <a:xfrm>
            <a:off x="173179" y="118630"/>
            <a:ext cx="11180621" cy="11998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82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8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br>
              <a:rPr kumimoji="0" lang="en-US" sz="44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44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endParaRPr>
          </a:p>
        </p:txBody>
      </p:sp>
      <p:sp>
        <p:nvSpPr>
          <p:cNvPr id="6" name="Title 5" descr="PSM IMR Engagement Phase">
            <a:extLst>
              <a:ext uri="{FF2B5EF4-FFF2-40B4-BE49-F238E27FC236}">
                <a16:creationId xmlns:a16="http://schemas.microsoft.com/office/drawing/2014/main" id="{B9D7D6E4-4F91-BF6D-D85F-1C442811738B}"/>
              </a:ext>
            </a:extLst>
          </p:cNvPr>
          <p:cNvSpPr txBox="1">
            <a:spLocks noGrp="1"/>
          </p:cNvSpPr>
          <p:nvPr>
            <p:ph type="title" idx="4294967295"/>
          </p:nvPr>
        </p:nvSpPr>
        <p:spPr>
          <a:xfrm>
            <a:off x="173179" y="122786"/>
            <a:ext cx="9379458" cy="15388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Public School Monitoring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IMR </a:t>
            </a:r>
            <a:r>
              <a:rPr kumimoji="0" lang="en-US" sz="3800" b="1" i="0" u="none" strike="noStrike" kern="1200" cap="none" spc="0" normalizeH="0" baseline="0" noProof="0" dirty="0">
                <a:ln>
                  <a:noFill/>
                </a:ln>
                <a:solidFill>
                  <a:srgbClr val="EFBC49"/>
                </a:solidFill>
                <a:effectLst/>
                <a:uLnTx/>
                <a:uFillTx/>
                <a:latin typeface="Arial" panose="020B0604020202020204" pitchFamily="34" charset="0"/>
                <a:ea typeface="+mj-ea"/>
                <a:cs typeface="Arial" panose="020B0604020202020204" pitchFamily="34" charset="0"/>
              </a:rPr>
              <a:t>Engagement</a:t>
            </a: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 Phase</a:t>
            </a:r>
            <a:b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8">
            <a:extLst>
              <a:ext uri="{FF2B5EF4-FFF2-40B4-BE49-F238E27FC236}">
                <a16:creationId xmlns:a16="http://schemas.microsoft.com/office/drawing/2014/main" id="{E6786E7F-9609-7254-B9CC-31D035CD6C5A}"/>
              </a:ext>
            </a:extLst>
          </p:cNvPr>
          <p:cNvSpPr>
            <a:spLocks noGrp="1"/>
          </p:cNvSpPr>
          <p:nvPr>
            <p:ph idx="1"/>
          </p:nvPr>
        </p:nvSpPr>
        <p:spPr>
          <a:xfrm>
            <a:off x="173179" y="1591253"/>
            <a:ext cx="11951765" cy="5023423"/>
          </a:xfrm>
        </p:spPr>
        <p:txBody>
          <a:bodyPr>
            <a:normAutofit/>
          </a:bodyPr>
          <a:lstStyle/>
          <a:p>
            <a:pPr marL="0" indent="0">
              <a:buNone/>
            </a:pPr>
            <a:r>
              <a:rPr lang="en-US" dirty="0"/>
              <a:t>PSM staff will conduct a series of activities during the scheduled onsite and/or virtual visit which may include record reviews, interviews, observations, and focus groups.  </a:t>
            </a:r>
          </a:p>
          <a:p>
            <a:pPr marL="0" indent="0">
              <a:buNone/>
            </a:pPr>
            <a:endParaRPr lang="en-US" dirty="0"/>
          </a:p>
          <a:p>
            <a:pPr marL="0" indent="0">
              <a:buNone/>
            </a:pPr>
            <a:r>
              <a:rPr lang="en-US" dirty="0"/>
              <a:t>Upon the completion of the onsite portion of the Integrating Monitoring Review, PSM staff will do the following: </a:t>
            </a:r>
          </a:p>
          <a:p>
            <a:pPr lvl="1"/>
            <a:r>
              <a:rPr lang="en-US" dirty="0">
                <a:solidFill>
                  <a:srgbClr val="347AB6"/>
                </a:solidFill>
              </a:rPr>
              <a:t>Determine compliance for criteria reviewed.</a:t>
            </a:r>
          </a:p>
          <a:p>
            <a:pPr lvl="1"/>
            <a:r>
              <a:rPr lang="en-US" dirty="0">
                <a:solidFill>
                  <a:srgbClr val="347AB6"/>
                </a:solidFill>
              </a:rPr>
              <a:t>Hold a Debrief meeting with LEA leadership.</a:t>
            </a:r>
          </a:p>
          <a:p>
            <a:pPr lvl="1"/>
            <a:r>
              <a:rPr lang="en-US" dirty="0">
                <a:solidFill>
                  <a:srgbClr val="347AB6"/>
                </a:solidFill>
              </a:rPr>
              <a:t>Send a Proposed Findings report that includes a rating for all criteria reviewed. </a:t>
            </a:r>
          </a:p>
          <a:p>
            <a:pPr lvl="1"/>
            <a:r>
              <a:rPr lang="en-US" dirty="0">
                <a:solidFill>
                  <a:srgbClr val="347AB6"/>
                </a:solidFill>
              </a:rPr>
              <a:t>Issue the final Integrated Monitoring Review Report to the school. </a:t>
            </a:r>
          </a:p>
          <a:p>
            <a:endParaRPr lang="en-US" dirty="0"/>
          </a:p>
          <a:p>
            <a:endParaRPr lang="en-US" dirty="0"/>
          </a:p>
        </p:txBody>
      </p:sp>
      <p:sp>
        <p:nvSpPr>
          <p:cNvPr id="4" name="Slide Number Placeholder 3">
            <a:extLst>
              <a:ext uri="{FF2B5EF4-FFF2-40B4-BE49-F238E27FC236}">
                <a16:creationId xmlns:a16="http://schemas.microsoft.com/office/drawing/2014/main" id="{B6B49E42-4271-3B08-BB6F-039C934AF31C}"/>
              </a:ext>
            </a:extLst>
          </p:cNvPr>
          <p:cNvSpPr>
            <a:spLocks noGrp="1"/>
          </p:cNvSpPr>
          <p:nvPr>
            <p:ph type="sldNum" sz="quarter" idx="12"/>
          </p:nvPr>
        </p:nvSpPr>
        <p:spPr/>
        <p:txBody>
          <a:bodyPr/>
          <a:lstStyle/>
          <a:p>
            <a:fld id="{68A8D22E-6BC5-9E47-900C-2BB94685D9F5}" type="slidenum">
              <a:rPr lang="en-US" smtClean="0"/>
              <a:t>12</a:t>
            </a:fld>
            <a:endParaRPr lang="en-US"/>
          </a:p>
        </p:txBody>
      </p:sp>
    </p:spTree>
    <p:extLst>
      <p:ext uri="{BB962C8B-B14F-4D97-AF65-F5344CB8AC3E}">
        <p14:creationId xmlns:p14="http://schemas.microsoft.com/office/powerpoint/2010/main" val="50694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9EFDA-C4C3-7426-F0A9-12EEA2DA74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6C4A8E-AA6F-0319-31BC-6CCAB09193C7}"/>
              </a:ext>
              <a:ext uri="{C183D7F6-B498-43B3-948B-1728B52AA6E4}">
                <adec:decorative xmlns:adec="http://schemas.microsoft.com/office/drawing/2017/decorative" val="1"/>
              </a:ext>
            </a:extLst>
          </p:cNvPr>
          <p:cNvSpPr>
            <a:spLocks/>
          </p:cNvSpPr>
          <p:nvPr/>
        </p:nvSpPr>
        <p:spPr>
          <a:xfrm>
            <a:off x="173177" y="276446"/>
            <a:ext cx="11180623" cy="10951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67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8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br>
              <a:rPr kumimoji="0" lang="en-US" sz="44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44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endParaRPr>
          </a:p>
        </p:txBody>
      </p:sp>
      <p:sp>
        <p:nvSpPr>
          <p:cNvPr id="6" name="Title 5" descr="PSM IMR Close-Out Phase">
            <a:extLst>
              <a:ext uri="{FF2B5EF4-FFF2-40B4-BE49-F238E27FC236}">
                <a16:creationId xmlns:a16="http://schemas.microsoft.com/office/drawing/2014/main" id="{668B93FC-45E2-3DC8-871B-07DD57AB3279}"/>
              </a:ext>
            </a:extLst>
          </p:cNvPr>
          <p:cNvSpPr txBox="1">
            <a:spLocks noGrp="1"/>
          </p:cNvSpPr>
          <p:nvPr>
            <p:ph type="title" idx="4294967295"/>
          </p:nvPr>
        </p:nvSpPr>
        <p:spPr>
          <a:xfrm>
            <a:off x="173178" y="122786"/>
            <a:ext cx="11180621" cy="15388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Public School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IMR </a:t>
            </a:r>
            <a:r>
              <a:rPr kumimoji="0" lang="en-US" sz="3800" b="1" i="0" u="none" strike="noStrike" kern="1200" cap="none" spc="0" normalizeH="0" baseline="0" noProof="0" dirty="0">
                <a:ln>
                  <a:noFill/>
                </a:ln>
                <a:solidFill>
                  <a:srgbClr val="EFBC49"/>
                </a:solidFill>
                <a:effectLst/>
                <a:uLnTx/>
                <a:uFillTx/>
                <a:latin typeface="Arial" panose="020B0604020202020204" pitchFamily="34" charset="0"/>
                <a:ea typeface="+mj-ea"/>
                <a:cs typeface="Arial" panose="020B0604020202020204" pitchFamily="34" charset="0"/>
              </a:rPr>
              <a:t>Close-Out</a:t>
            </a: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 Phase</a:t>
            </a:r>
            <a:b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8">
            <a:extLst>
              <a:ext uri="{FF2B5EF4-FFF2-40B4-BE49-F238E27FC236}">
                <a16:creationId xmlns:a16="http://schemas.microsoft.com/office/drawing/2014/main" id="{36C555F7-3F25-BA15-354D-C1B3150AE993}"/>
              </a:ext>
            </a:extLst>
          </p:cNvPr>
          <p:cNvSpPr>
            <a:spLocks noGrp="1"/>
          </p:cNvSpPr>
          <p:nvPr>
            <p:ph idx="1"/>
          </p:nvPr>
        </p:nvSpPr>
        <p:spPr/>
        <p:txBody>
          <a:bodyPr>
            <a:normAutofit lnSpcReduction="10000"/>
          </a:bodyPr>
          <a:lstStyle/>
          <a:p>
            <a:pPr marL="0" indent="0">
              <a:buNone/>
            </a:pPr>
            <a:endParaRPr lang="en-US" dirty="0"/>
          </a:p>
          <a:p>
            <a:pPr marL="0" indent="0">
              <a:buNone/>
            </a:pPr>
            <a:r>
              <a:rPr lang="en-US" dirty="0"/>
              <a:t>For any noncompliant criterion, the PSM Chairperson works with appropriate staff from the LEA to develop a Corrective Action Plan (CAP).</a:t>
            </a:r>
          </a:p>
          <a:p>
            <a:pPr marL="0" indent="0">
              <a:buNone/>
            </a:pPr>
            <a:endParaRPr lang="en-US" dirty="0"/>
          </a:p>
          <a:p>
            <a:pPr marL="0" indent="0">
              <a:buNone/>
            </a:pPr>
            <a:r>
              <a:rPr lang="en-US" dirty="0"/>
              <a:t>The CAP will include a series of progress reports for the LEA to complete. </a:t>
            </a:r>
          </a:p>
          <a:p>
            <a:pPr marL="0" indent="0">
              <a:buNone/>
            </a:pPr>
            <a:endParaRPr lang="en-US" dirty="0"/>
          </a:p>
          <a:p>
            <a:pPr marL="0" indent="0">
              <a:buNone/>
            </a:pPr>
            <a:r>
              <a:rPr lang="en-US" dirty="0"/>
              <a:t>All instances of noncompliance must be resolved within one-year of the issuance of the Integrated Monitoring Review Report.</a:t>
            </a:r>
          </a:p>
          <a:p>
            <a:pPr marL="0" indent="0">
              <a:buNone/>
            </a:pPr>
            <a:endParaRPr lang="en-US" dirty="0"/>
          </a:p>
          <a:p>
            <a:pPr marL="0" indent="0">
              <a:buNone/>
            </a:pPr>
            <a:r>
              <a:rPr lang="en-US" dirty="0">
                <a:hlinkClick r:id="rId2"/>
              </a:rPr>
              <a:t>Corrective Action Plans </a:t>
            </a:r>
            <a:r>
              <a:rPr lang="en-US" dirty="0"/>
              <a:t>are available on the PSM website.  </a:t>
            </a:r>
          </a:p>
        </p:txBody>
      </p:sp>
      <p:sp>
        <p:nvSpPr>
          <p:cNvPr id="4" name="Slide Number Placeholder 3">
            <a:extLst>
              <a:ext uri="{FF2B5EF4-FFF2-40B4-BE49-F238E27FC236}">
                <a16:creationId xmlns:a16="http://schemas.microsoft.com/office/drawing/2014/main" id="{E057AA9B-43D9-7EB6-6D2A-AA29FA445E72}"/>
              </a:ext>
            </a:extLst>
          </p:cNvPr>
          <p:cNvSpPr>
            <a:spLocks noGrp="1"/>
          </p:cNvSpPr>
          <p:nvPr>
            <p:ph type="sldNum" sz="quarter" idx="12"/>
          </p:nvPr>
        </p:nvSpPr>
        <p:spPr/>
        <p:txBody>
          <a:bodyPr/>
          <a:lstStyle/>
          <a:p>
            <a:fld id="{68A8D22E-6BC5-9E47-900C-2BB94685D9F5}" type="slidenum">
              <a:rPr lang="en-US" smtClean="0"/>
              <a:t>13</a:t>
            </a:fld>
            <a:endParaRPr lang="en-US"/>
          </a:p>
        </p:txBody>
      </p:sp>
    </p:spTree>
    <p:extLst>
      <p:ext uri="{BB962C8B-B14F-4D97-AF65-F5344CB8AC3E}">
        <p14:creationId xmlns:p14="http://schemas.microsoft.com/office/powerpoint/2010/main" val="2985504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mmon Acronyms">
            <a:extLst>
              <a:ext uri="{FF2B5EF4-FFF2-40B4-BE49-F238E27FC236}">
                <a16:creationId xmlns:a16="http://schemas.microsoft.com/office/drawing/2014/main" id="{32E5E3C6-BF49-4EFA-37B7-C61CC13D2531}"/>
              </a:ext>
            </a:extLst>
          </p:cNvPr>
          <p:cNvSpPr>
            <a:spLocks noGrp="1"/>
          </p:cNvSpPr>
          <p:nvPr>
            <p:ph type="title"/>
          </p:nvPr>
        </p:nvSpPr>
        <p:spPr/>
        <p:txBody>
          <a:bodyPr/>
          <a:lstStyle/>
          <a:p>
            <a:r>
              <a:rPr lang="en-US" dirty="0"/>
              <a:t>Common Acronyms</a:t>
            </a:r>
          </a:p>
        </p:txBody>
      </p:sp>
      <p:sp>
        <p:nvSpPr>
          <p:cNvPr id="3" name="Content Placeholder 2">
            <a:extLst>
              <a:ext uri="{FF2B5EF4-FFF2-40B4-BE49-F238E27FC236}">
                <a16:creationId xmlns:a16="http://schemas.microsoft.com/office/drawing/2014/main" id="{B4D6D517-4061-E95E-4950-48B5F46519F6}"/>
              </a:ext>
            </a:extLst>
          </p:cNvPr>
          <p:cNvSpPr>
            <a:spLocks noGrp="1"/>
          </p:cNvSpPr>
          <p:nvPr>
            <p:ph idx="1"/>
          </p:nvPr>
        </p:nvSpPr>
        <p:spPr/>
        <p:txBody>
          <a:bodyPr>
            <a:normAutofit lnSpcReduction="10000"/>
          </a:bodyPr>
          <a:lstStyle/>
          <a:p>
            <a:pPr marL="0" indent="0">
              <a:buNone/>
            </a:pPr>
            <a:r>
              <a:rPr lang="en-US" b="1">
                <a:solidFill>
                  <a:srgbClr val="347AB6"/>
                </a:solidFill>
              </a:rPr>
              <a:t>PSM: </a:t>
            </a:r>
            <a:r>
              <a:rPr lang="en-US"/>
              <a:t>Public School Monitoring</a:t>
            </a:r>
          </a:p>
          <a:p>
            <a:pPr marL="0" indent="0">
              <a:buNone/>
            </a:pPr>
            <a:r>
              <a:rPr lang="en-US" b="1">
                <a:solidFill>
                  <a:srgbClr val="347AB6"/>
                </a:solidFill>
              </a:rPr>
              <a:t>IMR: </a:t>
            </a:r>
            <a:r>
              <a:rPr lang="en-US"/>
              <a:t>Integrated Monitoring Review</a:t>
            </a:r>
          </a:p>
          <a:p>
            <a:pPr marL="0" indent="0">
              <a:buNone/>
            </a:pPr>
            <a:r>
              <a:rPr lang="en-US" b="1">
                <a:solidFill>
                  <a:srgbClr val="347AB6"/>
                </a:solidFill>
              </a:rPr>
              <a:t>WBMS: </a:t>
            </a:r>
            <a:r>
              <a:rPr lang="en-US"/>
              <a:t>Web-based Monitoring System </a:t>
            </a:r>
          </a:p>
          <a:p>
            <a:pPr marL="0" indent="0">
              <a:buNone/>
            </a:pPr>
            <a:r>
              <a:rPr lang="en-US" b="1">
                <a:solidFill>
                  <a:srgbClr val="347AB6"/>
                </a:solidFill>
              </a:rPr>
              <a:t>CAP: </a:t>
            </a:r>
            <a:r>
              <a:rPr lang="en-US"/>
              <a:t>Corrective Action Plan</a:t>
            </a:r>
          </a:p>
          <a:p>
            <a:pPr marL="0" indent="0">
              <a:buNone/>
            </a:pPr>
            <a:r>
              <a:rPr lang="en-US" b="1">
                <a:solidFill>
                  <a:srgbClr val="347AB6"/>
                </a:solidFill>
              </a:rPr>
              <a:t>OSEP: </a:t>
            </a:r>
            <a:r>
              <a:rPr lang="en-US"/>
              <a:t>Office of Special Education Programs</a:t>
            </a:r>
          </a:p>
          <a:p>
            <a:pPr marL="0" indent="0">
              <a:buNone/>
            </a:pPr>
            <a:r>
              <a:rPr lang="en-US" b="1">
                <a:solidFill>
                  <a:srgbClr val="347AB6"/>
                </a:solidFill>
              </a:rPr>
              <a:t>PRS: </a:t>
            </a:r>
            <a:r>
              <a:rPr lang="en-US"/>
              <a:t>Problem Resolution System</a:t>
            </a:r>
          </a:p>
          <a:p>
            <a:pPr marL="0" indent="0">
              <a:buNone/>
            </a:pPr>
            <a:r>
              <a:rPr lang="en-US" b="1">
                <a:solidFill>
                  <a:srgbClr val="347AB6"/>
                </a:solidFill>
              </a:rPr>
              <a:t>SEPP: </a:t>
            </a:r>
            <a:r>
              <a:rPr lang="en-US"/>
              <a:t>Special Education Planning and Policy</a:t>
            </a:r>
          </a:p>
          <a:p>
            <a:pPr marL="0" indent="0">
              <a:buNone/>
            </a:pPr>
            <a:r>
              <a:rPr lang="en-US" b="1">
                <a:solidFill>
                  <a:srgbClr val="347AB6"/>
                </a:solidFill>
              </a:rPr>
              <a:t>LEA: </a:t>
            </a:r>
            <a:r>
              <a:rPr lang="en-US"/>
              <a:t>Local Education Agency</a:t>
            </a:r>
          </a:p>
          <a:p>
            <a:pPr marL="0" indent="0">
              <a:buNone/>
            </a:pPr>
            <a:r>
              <a:rPr lang="en-US" b="1">
                <a:solidFill>
                  <a:srgbClr val="347AB6"/>
                </a:solidFill>
              </a:rPr>
              <a:t>SEA: </a:t>
            </a:r>
            <a:r>
              <a:rPr lang="en-US"/>
              <a:t>State Education Agency</a:t>
            </a:r>
          </a:p>
          <a:p>
            <a:endParaRPr lang="en-US"/>
          </a:p>
        </p:txBody>
      </p:sp>
      <p:sp>
        <p:nvSpPr>
          <p:cNvPr id="4" name="Slide Number Placeholder 3">
            <a:extLst>
              <a:ext uri="{FF2B5EF4-FFF2-40B4-BE49-F238E27FC236}">
                <a16:creationId xmlns:a16="http://schemas.microsoft.com/office/drawing/2014/main" id="{A33BF8FC-2F98-5BE6-571B-1B96ACAD0CB7}"/>
              </a:ext>
            </a:extLst>
          </p:cNvPr>
          <p:cNvSpPr>
            <a:spLocks noGrp="1"/>
          </p:cNvSpPr>
          <p:nvPr>
            <p:ph type="sldNum" sz="quarter" idx="12"/>
          </p:nvPr>
        </p:nvSpPr>
        <p:spPr/>
        <p:txBody>
          <a:bodyPr/>
          <a:lstStyle/>
          <a:p>
            <a:fld id="{68A8D22E-6BC5-9E47-900C-2BB94685D9F5}" type="slidenum">
              <a:rPr lang="en-US" smtClean="0"/>
              <a:t>14</a:t>
            </a:fld>
            <a:endParaRPr lang="en-US"/>
          </a:p>
        </p:txBody>
      </p:sp>
    </p:spTree>
    <p:extLst>
      <p:ext uri="{BB962C8B-B14F-4D97-AF65-F5344CB8AC3E}">
        <p14:creationId xmlns:p14="http://schemas.microsoft.com/office/powerpoint/2010/main" val="730086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What do We Do">
            <a:extLst>
              <a:ext uri="{FF2B5EF4-FFF2-40B4-BE49-F238E27FC236}">
                <a16:creationId xmlns:a16="http://schemas.microsoft.com/office/drawing/2014/main" id="{1C3FB183-CC44-10F8-12EA-46E934FBCE76}"/>
              </a:ext>
            </a:extLst>
          </p:cNvPr>
          <p:cNvSpPr>
            <a:spLocks noGrp="1"/>
          </p:cNvSpPr>
          <p:nvPr>
            <p:ph type="title"/>
          </p:nvPr>
        </p:nvSpPr>
        <p:spPr>
          <a:xfrm>
            <a:off x="933109" y="424070"/>
            <a:ext cx="9299027" cy="823407"/>
          </a:xfrm>
        </p:spPr>
        <p:txBody>
          <a:bodyPr>
            <a:normAutofit fontScale="90000"/>
          </a:bodyPr>
          <a:lstStyle/>
          <a:p>
            <a:r>
              <a:rPr lang="en-US" sz="3733" dirty="0"/>
              <a:t>Public School Monitoring: What Do We Do? </a:t>
            </a:r>
            <a:br>
              <a:rPr lang="en-US" sz="3733" dirty="0"/>
            </a:br>
            <a:endParaRPr lang="en-US" sz="3733" dirty="0"/>
          </a:p>
        </p:txBody>
      </p:sp>
      <p:sp>
        <p:nvSpPr>
          <p:cNvPr id="2" name="Slide Number Placeholder 1">
            <a:extLst>
              <a:ext uri="{FF2B5EF4-FFF2-40B4-BE49-F238E27FC236}">
                <a16:creationId xmlns:a16="http://schemas.microsoft.com/office/drawing/2014/main" id="{7393AEBF-9F16-675E-8B20-EA15EEB14655}"/>
              </a:ext>
            </a:extLst>
          </p:cNvPr>
          <p:cNvSpPr>
            <a:spLocks noGrp="1"/>
          </p:cNvSpPr>
          <p:nvPr>
            <p:ph type="sldNum" sz="quarter" idx="4"/>
          </p:nvPr>
        </p:nvSpPr>
        <p:spPr>
          <a:xfrm>
            <a:off x="8468443" y="4570934"/>
            <a:ext cx="372533"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462FEB-C181-8347-9EC4-DEDFCFCD9AD1}" type="slidenum">
              <a:rPr lang="en-US" smtClean="0"/>
              <a:pPr/>
              <a:t>2</a:t>
            </a:fld>
            <a:endParaRPr lang="en-US"/>
          </a:p>
        </p:txBody>
      </p:sp>
      <p:sp>
        <p:nvSpPr>
          <p:cNvPr id="4" name="Content Placeholder 3">
            <a:extLst>
              <a:ext uri="{FF2B5EF4-FFF2-40B4-BE49-F238E27FC236}">
                <a16:creationId xmlns:a16="http://schemas.microsoft.com/office/drawing/2014/main" id="{579D24C8-C49D-8654-9F76-677C65D9A476}"/>
              </a:ext>
            </a:extLst>
          </p:cNvPr>
          <p:cNvSpPr>
            <a:spLocks noGrp="1"/>
          </p:cNvSpPr>
          <p:nvPr>
            <p:ph idx="1"/>
          </p:nvPr>
        </p:nvSpPr>
        <p:spPr>
          <a:xfrm>
            <a:off x="425663" y="1580431"/>
            <a:ext cx="11340674" cy="4652331"/>
          </a:xfrm>
        </p:spPr>
        <p:txBody>
          <a:bodyPr>
            <a:noAutofit/>
          </a:bodyPr>
          <a:lstStyle/>
          <a:p>
            <a:pPr lvl="0"/>
            <a:r>
              <a:rPr lang="en-US" sz="3200" dirty="0"/>
              <a:t>Conduct Integrated Monitoring Reviews (IMRs) focusing on state and federal regulatory requirements in the areas of:</a:t>
            </a:r>
          </a:p>
          <a:p>
            <a:pPr lvl="1"/>
            <a:r>
              <a:rPr lang="en-US" sz="2800" dirty="0">
                <a:solidFill>
                  <a:srgbClr val="347AB6"/>
                </a:solidFill>
              </a:rPr>
              <a:t>Special Education</a:t>
            </a:r>
          </a:p>
          <a:p>
            <a:pPr lvl="1"/>
            <a:r>
              <a:rPr lang="en-US" sz="2800" dirty="0">
                <a:solidFill>
                  <a:srgbClr val="347AB6"/>
                </a:solidFill>
              </a:rPr>
              <a:t>Civil Rights</a:t>
            </a:r>
          </a:p>
          <a:p>
            <a:pPr lvl="0"/>
            <a:r>
              <a:rPr lang="en-US" sz="3200" dirty="0"/>
              <a:t>With an emphasis on </a:t>
            </a:r>
            <a:r>
              <a:rPr lang="en-US" sz="3200" dirty="0">
                <a:solidFill>
                  <a:srgbClr val="347AB6"/>
                </a:solidFill>
              </a:rPr>
              <a:t>educational results</a:t>
            </a:r>
            <a:r>
              <a:rPr lang="en-US" sz="3200" dirty="0"/>
              <a:t>, </a:t>
            </a:r>
            <a:r>
              <a:rPr lang="en-US" sz="3200" dirty="0">
                <a:solidFill>
                  <a:srgbClr val="347AB6"/>
                </a:solidFill>
              </a:rPr>
              <a:t>functional outcomes</a:t>
            </a:r>
            <a:r>
              <a:rPr lang="en-US" sz="3200" dirty="0"/>
              <a:t>, and </a:t>
            </a:r>
            <a:r>
              <a:rPr lang="en-US" sz="3200" dirty="0">
                <a:solidFill>
                  <a:srgbClr val="347AB6"/>
                </a:solidFill>
              </a:rPr>
              <a:t>compliance</a:t>
            </a:r>
            <a:r>
              <a:rPr lang="en-US" sz="3200" dirty="0"/>
              <a:t>, the Integrated Monitoring Review Process serves:</a:t>
            </a:r>
          </a:p>
          <a:p>
            <a:pPr marL="800100" lvl="1" indent="-342900"/>
            <a:r>
              <a:rPr lang="en-US" sz="2800" dirty="0">
                <a:solidFill>
                  <a:srgbClr val="347AB6"/>
                </a:solidFill>
              </a:rPr>
              <a:t>Students and Families</a:t>
            </a:r>
          </a:p>
          <a:p>
            <a:pPr marL="800100" lvl="1" indent="-342900"/>
            <a:r>
              <a:rPr lang="en-US" sz="2800" dirty="0">
                <a:solidFill>
                  <a:srgbClr val="347AB6"/>
                </a:solidFill>
              </a:rPr>
              <a:t>Educators</a:t>
            </a:r>
          </a:p>
          <a:p>
            <a:pPr marL="800100" lvl="1" indent="-342900"/>
            <a:r>
              <a:rPr lang="en-US" sz="2800" dirty="0">
                <a:solidFill>
                  <a:srgbClr val="347AB6"/>
                </a:solidFill>
              </a:rPr>
              <a:t>Local Education Agencies (LEAs)* </a:t>
            </a:r>
          </a:p>
          <a:p>
            <a:pPr marL="914400" lvl="2" indent="0">
              <a:buNone/>
            </a:pPr>
            <a:r>
              <a:rPr lang="en-US" sz="2400" dirty="0">
                <a:solidFill>
                  <a:srgbClr val="347AB6"/>
                </a:solidFill>
              </a:rPr>
              <a:t>               *Also known as school districts and charter schools</a:t>
            </a:r>
          </a:p>
          <a:p>
            <a:pPr lvl="0"/>
            <a:endParaRPr lang="en-US" sz="3200" dirty="0"/>
          </a:p>
        </p:txBody>
      </p:sp>
    </p:spTree>
    <p:extLst>
      <p:ext uri="{BB962C8B-B14F-4D97-AF65-F5344CB8AC3E}">
        <p14:creationId xmlns:p14="http://schemas.microsoft.com/office/powerpoint/2010/main" val="105686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tegrated Monitoring Review">
            <a:extLst>
              <a:ext uri="{FF2B5EF4-FFF2-40B4-BE49-F238E27FC236}">
                <a16:creationId xmlns:a16="http://schemas.microsoft.com/office/drawing/2014/main" id="{42E3F412-DDA0-5606-0BB8-FB97F6581279}"/>
              </a:ext>
            </a:extLst>
          </p:cNvPr>
          <p:cNvSpPr>
            <a:spLocks noGrp="1"/>
          </p:cNvSpPr>
          <p:nvPr>
            <p:ph type="title"/>
          </p:nvPr>
        </p:nvSpPr>
        <p:spPr>
          <a:xfrm>
            <a:off x="838200" y="243323"/>
            <a:ext cx="10756392" cy="861002"/>
          </a:xfrm>
        </p:spPr>
        <p:txBody>
          <a:bodyPr>
            <a:normAutofit fontScale="90000"/>
          </a:bodyPr>
          <a:lstStyle/>
          <a:p>
            <a:r>
              <a:rPr lang="en-US" sz="3400" dirty="0"/>
              <a:t>Public School Monitoring: </a:t>
            </a:r>
            <a:br>
              <a:rPr lang="en-US" sz="3400" dirty="0"/>
            </a:br>
            <a:r>
              <a:rPr lang="en-US" sz="3400" dirty="0"/>
              <a:t>Integrated Monitoring Review</a:t>
            </a:r>
          </a:p>
        </p:txBody>
      </p:sp>
      <p:sp>
        <p:nvSpPr>
          <p:cNvPr id="3" name="Content Placeholder 2">
            <a:extLst>
              <a:ext uri="{FF2B5EF4-FFF2-40B4-BE49-F238E27FC236}">
                <a16:creationId xmlns:a16="http://schemas.microsoft.com/office/drawing/2014/main" id="{C317A79D-6086-5A04-2B7E-8C47CAA587FC}"/>
              </a:ext>
            </a:extLst>
          </p:cNvPr>
          <p:cNvSpPr>
            <a:spLocks noGrp="1"/>
          </p:cNvSpPr>
          <p:nvPr>
            <p:ph idx="1"/>
          </p:nvPr>
        </p:nvSpPr>
        <p:spPr/>
        <p:txBody>
          <a:bodyPr>
            <a:normAutofit/>
          </a:bodyPr>
          <a:lstStyle/>
          <a:p>
            <a:pPr marL="0" lvl="0" indent="0">
              <a:buNone/>
            </a:pPr>
            <a:r>
              <a:rPr lang="en-US"/>
              <a:t>Integrated Monitoring Review (IMR) Process:</a:t>
            </a:r>
          </a:p>
          <a:p>
            <a:pPr lvl="1"/>
            <a:r>
              <a:rPr lang="en-US" b="1">
                <a:solidFill>
                  <a:srgbClr val="347AB6"/>
                </a:solidFill>
              </a:rPr>
              <a:t>One of the components of the state’s general supervision system:</a:t>
            </a:r>
            <a:br>
              <a:rPr lang="en-US"/>
            </a:br>
            <a:r>
              <a:rPr lang="en-US" i="1"/>
              <a:t>Per the federal Office of Special Education Programs (OSEP), states must have a system of general supervision – an accountability and support system – that monitors local education agencies (LEAs) and assists LEAs to implement the Individuals with Disabilities Education Act (IDEA).</a:t>
            </a:r>
          </a:p>
          <a:p>
            <a:pPr lvl="1"/>
            <a:endParaRPr lang="en-US" i="1"/>
          </a:p>
          <a:p>
            <a:pPr lvl="1"/>
            <a:r>
              <a:rPr lang="en-US" b="1">
                <a:solidFill>
                  <a:srgbClr val="347AB6"/>
                </a:solidFill>
              </a:rPr>
              <a:t>Work in tandem with the Department’s:</a:t>
            </a:r>
          </a:p>
          <a:p>
            <a:pPr lvl="2"/>
            <a:r>
              <a:rPr lang="en-US" sz="2400"/>
              <a:t>Office of Special Education Planning and Policy (SEPP)</a:t>
            </a:r>
          </a:p>
          <a:p>
            <a:pPr lvl="2"/>
            <a:r>
              <a:rPr lang="en-US" sz="2400"/>
              <a:t>Problem Resolution System (PRS)</a:t>
            </a:r>
          </a:p>
          <a:p>
            <a:pPr lvl="2"/>
            <a:r>
              <a:rPr lang="en-US" sz="2400"/>
              <a:t>Office of Approved Special Education Schools (OASES)</a:t>
            </a:r>
          </a:p>
          <a:p>
            <a:pPr lvl="1"/>
            <a:endParaRPr lang="en-US" sz="2800"/>
          </a:p>
        </p:txBody>
      </p:sp>
      <p:sp>
        <p:nvSpPr>
          <p:cNvPr id="4" name="Slide Number Placeholder 3">
            <a:extLst>
              <a:ext uri="{FF2B5EF4-FFF2-40B4-BE49-F238E27FC236}">
                <a16:creationId xmlns:a16="http://schemas.microsoft.com/office/drawing/2014/main" id="{030908D5-07C1-CBC8-C488-3B66FA3AA584}"/>
              </a:ext>
            </a:extLst>
          </p:cNvPr>
          <p:cNvSpPr>
            <a:spLocks noGrp="1"/>
          </p:cNvSpPr>
          <p:nvPr>
            <p:ph type="sldNum" sz="quarter" idx="12"/>
          </p:nvPr>
        </p:nvSpPr>
        <p:spPr/>
        <p:txBody>
          <a:bodyPr/>
          <a:lstStyle/>
          <a:p>
            <a:fld id="{68A8D22E-6BC5-9E47-900C-2BB94685D9F5}" type="slidenum">
              <a:rPr lang="en-US" smtClean="0"/>
              <a:t>3</a:t>
            </a:fld>
            <a:endParaRPr lang="en-US"/>
          </a:p>
        </p:txBody>
      </p:sp>
    </p:spTree>
    <p:extLst>
      <p:ext uri="{BB962C8B-B14F-4D97-AF65-F5344CB8AC3E}">
        <p14:creationId xmlns:p14="http://schemas.microsoft.com/office/powerpoint/2010/main" val="112478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73EBD-9F3D-7C6F-1141-B712E9504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81B2C-7E06-ED14-2670-A0CD01EDE066}"/>
              </a:ext>
              <a:ext uri="{C183D7F6-B498-43B3-948B-1728B52AA6E4}">
                <adec:decorative xmlns:adec="http://schemas.microsoft.com/office/drawing/2017/decorative" val="1"/>
              </a:ext>
            </a:extLst>
          </p:cNvPr>
          <p:cNvSpPr>
            <a:spLocks/>
          </p:cNvSpPr>
          <p:nvPr/>
        </p:nvSpPr>
        <p:spPr>
          <a:xfrm>
            <a:off x="150667" y="297711"/>
            <a:ext cx="11203133" cy="10526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67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8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br>
              <a:rPr kumimoji="0" lang="en-US" sz="44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44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endParaRPr>
          </a:p>
        </p:txBody>
      </p:sp>
      <p:sp>
        <p:nvSpPr>
          <p:cNvPr id="6" name="Title 5" descr="Foundational Resources">
            <a:extLst>
              <a:ext uri="{FF2B5EF4-FFF2-40B4-BE49-F238E27FC236}">
                <a16:creationId xmlns:a16="http://schemas.microsoft.com/office/drawing/2014/main" id="{0AEB6086-589C-4370-BD88-5BF0EFA38977}"/>
              </a:ext>
            </a:extLst>
          </p:cNvPr>
          <p:cNvSpPr txBox="1">
            <a:spLocks noGrp="1"/>
          </p:cNvSpPr>
          <p:nvPr>
            <p:ph type="title" idx="4294967295"/>
          </p:nvPr>
        </p:nvSpPr>
        <p:spPr>
          <a:xfrm>
            <a:off x="173179" y="118630"/>
            <a:ext cx="10726470" cy="15388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Public School Monitoring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Foundational Resources</a:t>
            </a:r>
            <a:b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1BF96487-2349-307E-E4B1-5E855BFEA39A}"/>
              </a:ext>
            </a:extLst>
          </p:cNvPr>
          <p:cNvSpPr>
            <a:spLocks noGrp="1"/>
          </p:cNvSpPr>
          <p:nvPr>
            <p:ph idx="1"/>
          </p:nvPr>
        </p:nvSpPr>
        <p:spPr>
          <a:xfrm>
            <a:off x="150667" y="1673550"/>
            <a:ext cx="11890665" cy="4414692"/>
          </a:xfrm>
        </p:spPr>
        <p:txBody>
          <a:bodyPr>
            <a:normAutofit lnSpcReduction="10000"/>
          </a:bodyPr>
          <a:lstStyle/>
          <a:p>
            <a:pPr marL="0" indent="0">
              <a:buNone/>
            </a:pPr>
            <a:r>
              <a:rPr lang="en-US" dirty="0"/>
              <a:t>The </a:t>
            </a:r>
            <a:r>
              <a:rPr lang="en-US" dirty="0">
                <a:solidFill>
                  <a:srgbClr val="347AB6"/>
                </a:solidFill>
                <a:hlinkClick r:id="rId2">
                  <a:extLst>
                    <a:ext uri="{A12FA001-AC4F-418D-AE19-62706E023703}">
                      <ahyp:hlinkClr xmlns:ahyp="http://schemas.microsoft.com/office/drawing/2018/hyperlinkcolor" val="tx"/>
                    </a:ext>
                  </a:extLst>
                </a:hlinkClick>
              </a:rPr>
              <a:t>Office of Public School Monitoring Procedures</a:t>
            </a:r>
            <a:r>
              <a:rPr lang="en-US" dirty="0">
                <a:solidFill>
                  <a:srgbClr val="347AB6"/>
                </a:solidFill>
              </a:rPr>
              <a:t> </a:t>
            </a:r>
            <a:r>
              <a:rPr lang="en-US" dirty="0"/>
              <a:t>provide an overview of the Integrated Monitoring Review Process (IMR).</a:t>
            </a:r>
          </a:p>
          <a:p>
            <a:pPr marL="0" indent="0">
              <a:buNone/>
            </a:pPr>
            <a:endParaRPr lang="en-US" dirty="0"/>
          </a:p>
          <a:p>
            <a:pPr marL="0" indent="0">
              <a:buNone/>
            </a:pPr>
            <a:r>
              <a:rPr lang="en-US" dirty="0"/>
              <a:t>The </a:t>
            </a:r>
            <a:r>
              <a:rPr lang="en-US" dirty="0">
                <a:solidFill>
                  <a:srgbClr val="347AB6"/>
                </a:solidFill>
                <a:hlinkClick r:id="rId3">
                  <a:extLst>
                    <a:ext uri="{A12FA001-AC4F-418D-AE19-62706E023703}">
                      <ahyp:hlinkClr xmlns:ahyp="http://schemas.microsoft.com/office/drawing/2018/hyperlinkcolor" val="tx"/>
                    </a:ext>
                  </a:extLst>
                </a:hlinkClick>
              </a:rPr>
              <a:t>Office of Public School Monitoring webpage* </a:t>
            </a:r>
            <a:r>
              <a:rPr lang="en-US" dirty="0"/>
              <a:t>provides information for LEAs and the community including:</a:t>
            </a:r>
          </a:p>
          <a:p>
            <a:pPr lvl="1"/>
            <a:r>
              <a:rPr lang="en-US" dirty="0">
                <a:solidFill>
                  <a:srgbClr val="347AB6"/>
                </a:solidFill>
              </a:rPr>
              <a:t>Integrated Monitoring Review Reports</a:t>
            </a:r>
          </a:p>
          <a:p>
            <a:pPr lvl="1"/>
            <a:r>
              <a:rPr lang="en-US" dirty="0">
                <a:solidFill>
                  <a:srgbClr val="347AB6"/>
                </a:solidFill>
              </a:rPr>
              <a:t>Corrective Action Plans</a:t>
            </a:r>
          </a:p>
          <a:p>
            <a:pPr lvl="1"/>
            <a:r>
              <a:rPr lang="en-US" dirty="0">
                <a:solidFill>
                  <a:srgbClr val="347AB6"/>
                </a:solidFill>
              </a:rPr>
              <a:t>Three-year Monitoring Cycle </a:t>
            </a:r>
          </a:p>
          <a:p>
            <a:pPr lvl="1"/>
            <a:endParaRPr lang="en-US" b="1" i="1" dirty="0">
              <a:solidFill>
                <a:srgbClr val="347AB6"/>
              </a:solidFill>
            </a:endParaRPr>
          </a:p>
          <a:p>
            <a:pPr marL="457200" lvl="1" indent="0">
              <a:buNone/>
            </a:pPr>
            <a:r>
              <a:rPr lang="en-US" b="1" i="1" dirty="0">
                <a:solidFill>
                  <a:srgbClr val="EFBC49"/>
                </a:solidFill>
              </a:rPr>
              <a:t>* You can view specific LEAs past reports and any relevant Corrective Action Plans (CAPs) here.  </a:t>
            </a:r>
          </a:p>
          <a:p>
            <a:pPr marL="457200" lvl="1" indent="0">
              <a:buNone/>
            </a:pPr>
            <a:endParaRPr lang="en-US" dirty="0">
              <a:solidFill>
                <a:srgbClr val="EFBC49"/>
              </a:solidFill>
            </a:endParaRPr>
          </a:p>
        </p:txBody>
      </p:sp>
      <p:sp>
        <p:nvSpPr>
          <p:cNvPr id="4" name="Slide Number Placeholder 3">
            <a:extLst>
              <a:ext uri="{FF2B5EF4-FFF2-40B4-BE49-F238E27FC236}">
                <a16:creationId xmlns:a16="http://schemas.microsoft.com/office/drawing/2014/main" id="{48EB266D-DEB8-05E1-A362-7BA8FB6D2722}"/>
              </a:ext>
            </a:extLst>
          </p:cNvPr>
          <p:cNvSpPr>
            <a:spLocks noGrp="1"/>
          </p:cNvSpPr>
          <p:nvPr>
            <p:ph type="sldNum" sz="quarter" idx="12"/>
          </p:nvPr>
        </p:nvSpPr>
        <p:spPr/>
        <p:txBody>
          <a:bodyPr/>
          <a:lstStyle/>
          <a:p>
            <a:fld id="{68A8D22E-6BC5-9E47-900C-2BB94685D9F5}" type="slidenum">
              <a:rPr lang="en-US" smtClean="0"/>
              <a:t>4</a:t>
            </a:fld>
            <a:endParaRPr lang="en-US"/>
          </a:p>
        </p:txBody>
      </p:sp>
    </p:spTree>
    <p:extLst>
      <p:ext uri="{BB962C8B-B14F-4D97-AF65-F5344CB8AC3E}">
        <p14:creationId xmlns:p14="http://schemas.microsoft.com/office/powerpoint/2010/main" val="4135459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9EE7C-2157-36FA-81D6-45B6A6C0F7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5EFE2-7EAC-4624-1D67-17EAAAD71675}"/>
              </a:ext>
              <a:ext uri="{C183D7F6-B498-43B3-948B-1728B52AA6E4}">
                <adec:decorative xmlns:adec="http://schemas.microsoft.com/office/drawing/2017/decorative" val="1"/>
              </a:ext>
            </a:extLst>
          </p:cNvPr>
          <p:cNvSpPr>
            <a:spLocks/>
          </p:cNvSpPr>
          <p:nvPr/>
        </p:nvSpPr>
        <p:spPr>
          <a:xfrm>
            <a:off x="173177" y="255181"/>
            <a:ext cx="11180623" cy="11434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750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8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br>
              <a:rPr kumimoji="0" lang="en-US" sz="44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44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endParaRPr>
          </a:p>
        </p:txBody>
      </p:sp>
      <p:sp>
        <p:nvSpPr>
          <p:cNvPr id="6" name="Title 5" descr="PSM IMR Visit Schedule">
            <a:extLst>
              <a:ext uri="{FF2B5EF4-FFF2-40B4-BE49-F238E27FC236}">
                <a16:creationId xmlns:a16="http://schemas.microsoft.com/office/drawing/2014/main" id="{FC0E5D30-5FBE-6C91-B03C-AF929D19051E}"/>
              </a:ext>
            </a:extLst>
          </p:cNvPr>
          <p:cNvSpPr txBox="1">
            <a:spLocks noGrp="1"/>
          </p:cNvSpPr>
          <p:nvPr>
            <p:ph type="title" idx="4294967295"/>
          </p:nvPr>
        </p:nvSpPr>
        <p:spPr>
          <a:xfrm>
            <a:off x="173178" y="122786"/>
            <a:ext cx="10726470" cy="15388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Public School Monitoring: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IMR Visit Schedule</a:t>
            </a:r>
            <a:b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E5DFFF49-9C4D-AE57-0A30-AAAB3205CF47}"/>
              </a:ext>
            </a:extLst>
          </p:cNvPr>
          <p:cNvSpPr>
            <a:spLocks noGrp="1"/>
          </p:cNvSpPr>
          <p:nvPr>
            <p:ph idx="1"/>
          </p:nvPr>
        </p:nvSpPr>
        <p:spPr>
          <a:xfrm>
            <a:off x="173179" y="1591254"/>
            <a:ext cx="11890665" cy="4708962"/>
          </a:xfrm>
        </p:spPr>
        <p:txBody>
          <a:bodyPr>
            <a:normAutofit lnSpcReduction="10000"/>
          </a:bodyPr>
          <a:lstStyle/>
          <a:p>
            <a:pPr marL="0" indent="0">
              <a:buNone/>
            </a:pPr>
            <a:r>
              <a:rPr lang="en-US" sz="2400" b="1" dirty="0"/>
              <a:t>All Local Education Agencies (LEAs) participate in a PSM Integrated Monitoring Review (IMR) every three years</a:t>
            </a:r>
            <a:r>
              <a:rPr lang="en-US" sz="2400" dirty="0"/>
              <a:t>. </a:t>
            </a:r>
          </a:p>
          <a:p>
            <a:pPr marL="0" indent="0">
              <a:buNone/>
            </a:pPr>
            <a:endParaRPr lang="en-US" sz="2400" dirty="0"/>
          </a:p>
          <a:p>
            <a:pPr marL="0" indent="0">
              <a:buNone/>
            </a:pPr>
            <a:r>
              <a:rPr lang="en-US" sz="2400" b="1" i="1" dirty="0"/>
              <a:t>How do I know which school year a specific LEA will be monitored?</a:t>
            </a:r>
          </a:p>
          <a:p>
            <a:pPr marL="0" indent="0">
              <a:buNone/>
            </a:pPr>
            <a:r>
              <a:rPr lang="en-US" sz="2400" dirty="0">
                <a:solidFill>
                  <a:srgbClr val="347AB6"/>
                </a:solidFill>
              </a:rPr>
              <a:t>Check the </a:t>
            </a:r>
            <a:r>
              <a:rPr lang="en-US" sz="2400" b="1" dirty="0">
                <a:solidFill>
                  <a:srgbClr val="EFBC49"/>
                </a:solidFill>
                <a:hlinkClick r:id="rId2">
                  <a:extLst>
                    <a:ext uri="{A12FA001-AC4F-418D-AE19-62706E023703}">
                      <ahyp:hlinkClr xmlns:ahyp="http://schemas.microsoft.com/office/drawing/2018/hyperlinkcolor" val="tx"/>
                    </a:ext>
                  </a:extLst>
                </a:hlinkClick>
              </a:rPr>
              <a:t>three-year cycle </a:t>
            </a:r>
            <a:r>
              <a:rPr lang="en-US" sz="2400" dirty="0">
                <a:solidFill>
                  <a:srgbClr val="347AB6"/>
                </a:solidFill>
              </a:rPr>
              <a:t>on the PSM webpage.</a:t>
            </a:r>
          </a:p>
          <a:p>
            <a:pPr marL="0" indent="0">
              <a:buNone/>
            </a:pPr>
            <a:endParaRPr lang="en-US" sz="2400" b="1" dirty="0">
              <a:solidFill>
                <a:srgbClr val="EFBC49"/>
              </a:solidFill>
            </a:endParaRPr>
          </a:p>
          <a:p>
            <a:pPr marL="0" indent="0">
              <a:buNone/>
            </a:pPr>
            <a:r>
              <a:rPr lang="en-US" sz="2400" b="1" i="1" dirty="0"/>
              <a:t>How is the school community notified of the Integrated Monitoring Review? </a:t>
            </a:r>
          </a:p>
          <a:p>
            <a:pPr marL="0" indent="0">
              <a:buNone/>
            </a:pPr>
            <a:r>
              <a:rPr lang="en-US" sz="2400" dirty="0">
                <a:solidFill>
                  <a:srgbClr val="347AB6"/>
                </a:solidFill>
              </a:rPr>
              <a:t>All LEAs are expected to make an announcement regarding the IMR to the school community several weeks prior to the onsite monitoring visit. This announcement can be done through the LEA’s website, social media accounts, town paper, etc. The announcement includes PSM contact information so that school community members can schedule an interview.  </a:t>
            </a:r>
          </a:p>
          <a:p>
            <a:pPr marL="0" indent="0">
              <a:buNone/>
            </a:pPr>
            <a:endParaRPr lang="en-US" b="1" dirty="0">
              <a:solidFill>
                <a:srgbClr val="EFBC49"/>
              </a:solidFill>
            </a:endParaRPr>
          </a:p>
        </p:txBody>
      </p:sp>
      <p:sp>
        <p:nvSpPr>
          <p:cNvPr id="4" name="Slide Number Placeholder 3">
            <a:extLst>
              <a:ext uri="{FF2B5EF4-FFF2-40B4-BE49-F238E27FC236}">
                <a16:creationId xmlns:a16="http://schemas.microsoft.com/office/drawing/2014/main" id="{B358257C-19D3-C637-2010-781A87FBEAF9}"/>
              </a:ext>
            </a:extLst>
          </p:cNvPr>
          <p:cNvSpPr>
            <a:spLocks noGrp="1"/>
          </p:cNvSpPr>
          <p:nvPr>
            <p:ph type="sldNum" sz="quarter" idx="12"/>
          </p:nvPr>
        </p:nvSpPr>
        <p:spPr/>
        <p:txBody>
          <a:bodyPr/>
          <a:lstStyle/>
          <a:p>
            <a:fld id="{68A8D22E-6BC5-9E47-900C-2BB94685D9F5}" type="slidenum">
              <a:rPr lang="en-US" smtClean="0"/>
              <a:t>5</a:t>
            </a:fld>
            <a:endParaRPr lang="en-US"/>
          </a:p>
        </p:txBody>
      </p:sp>
    </p:spTree>
    <p:extLst>
      <p:ext uri="{BB962C8B-B14F-4D97-AF65-F5344CB8AC3E}">
        <p14:creationId xmlns:p14="http://schemas.microsoft.com/office/powerpoint/2010/main" val="716104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84E98-FA44-B4F4-CED9-0D99AB5323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487965-7D50-A55B-171B-07D2130D427D}"/>
              </a:ext>
              <a:ext uri="{C183D7F6-B498-43B3-948B-1728B52AA6E4}">
                <adec:decorative xmlns:adec="http://schemas.microsoft.com/office/drawing/2017/decorative" val="1"/>
              </a:ext>
            </a:extLst>
          </p:cNvPr>
          <p:cNvSpPr>
            <a:spLocks/>
          </p:cNvSpPr>
          <p:nvPr/>
        </p:nvSpPr>
        <p:spPr>
          <a:xfrm>
            <a:off x="173177" y="255181"/>
            <a:ext cx="11180623" cy="10951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67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8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br>
              <a:rPr kumimoji="0" lang="en-US" sz="44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44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endParaRPr>
          </a:p>
        </p:txBody>
      </p:sp>
      <p:sp>
        <p:nvSpPr>
          <p:cNvPr id="6" name="Title 5" descr="PSM IMR Visit Schedule, continues">
            <a:extLst>
              <a:ext uri="{FF2B5EF4-FFF2-40B4-BE49-F238E27FC236}">
                <a16:creationId xmlns:a16="http://schemas.microsoft.com/office/drawing/2014/main" id="{973C7442-C65E-B115-1661-60F6E58C2970}"/>
              </a:ext>
            </a:extLst>
          </p:cNvPr>
          <p:cNvSpPr txBox="1">
            <a:spLocks noGrp="1"/>
          </p:cNvSpPr>
          <p:nvPr>
            <p:ph type="title" idx="4294967295"/>
          </p:nvPr>
        </p:nvSpPr>
        <p:spPr>
          <a:xfrm>
            <a:off x="173178" y="122786"/>
            <a:ext cx="10726470" cy="15388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Public School Monitoring: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IMR Visit Schedule, cont.</a:t>
            </a:r>
            <a:b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FA87B3A5-DBB4-34EE-BCAB-D587F5BDE577}"/>
              </a:ext>
            </a:extLst>
          </p:cNvPr>
          <p:cNvSpPr>
            <a:spLocks noGrp="1"/>
          </p:cNvSpPr>
          <p:nvPr>
            <p:ph idx="1"/>
          </p:nvPr>
        </p:nvSpPr>
        <p:spPr/>
        <p:txBody>
          <a:bodyPr>
            <a:normAutofit/>
          </a:bodyPr>
          <a:lstStyle/>
          <a:p>
            <a:pPr marL="0" indent="0">
              <a:buNone/>
            </a:pPr>
            <a:r>
              <a:rPr lang="en-US" sz="2400" b="1" i="1" dirty="0"/>
              <a:t>I checked the schedule online and it looks like my community school is up for a review this school year and I would like to be involved. What should I do?</a:t>
            </a:r>
          </a:p>
          <a:p>
            <a:pPr marL="0" indent="0">
              <a:buNone/>
            </a:pPr>
            <a:r>
              <a:rPr lang="en-US" sz="2400" dirty="0">
                <a:solidFill>
                  <a:srgbClr val="347AB6"/>
                </a:solidFill>
              </a:rPr>
              <a:t>Check the </a:t>
            </a:r>
            <a:r>
              <a:rPr lang="en-US" sz="2400" dirty="0">
                <a:solidFill>
                  <a:srgbClr val="347AB6"/>
                </a:solidFill>
                <a:hlinkClick r:id="rId2"/>
              </a:rPr>
              <a:t>Integrated Monitoring Review </a:t>
            </a:r>
            <a:r>
              <a:rPr lang="en-US" sz="2400" dirty="0">
                <a:solidFill>
                  <a:srgbClr val="347AB6"/>
                </a:solidFill>
              </a:rPr>
              <a:t>schedule on the PSM website. The week of the onsite review will be made available here. </a:t>
            </a:r>
          </a:p>
          <a:p>
            <a:pPr marL="0" indent="0">
              <a:buNone/>
            </a:pPr>
            <a:endParaRPr lang="en-US" sz="2400" dirty="0">
              <a:solidFill>
                <a:srgbClr val="347AB6"/>
              </a:solidFill>
            </a:endParaRPr>
          </a:p>
          <a:p>
            <a:pPr marL="0" indent="0">
              <a:buNone/>
            </a:pPr>
            <a:r>
              <a:rPr lang="en-US" sz="2400" dirty="0">
                <a:solidFill>
                  <a:srgbClr val="347AB6"/>
                </a:solidFill>
              </a:rPr>
              <a:t>Read through the </a:t>
            </a:r>
            <a:r>
              <a:rPr lang="en-US" sz="2400" dirty="0">
                <a:solidFill>
                  <a:srgbClr val="347AB6"/>
                </a:solidFill>
                <a:hlinkClick r:id="rId3"/>
              </a:rPr>
              <a:t>PSM Monitoring Procedures</a:t>
            </a:r>
            <a:r>
              <a:rPr lang="en-US" sz="2400" dirty="0">
                <a:solidFill>
                  <a:srgbClr val="347AB6"/>
                </a:solidFill>
              </a:rPr>
              <a:t>. </a:t>
            </a:r>
          </a:p>
          <a:p>
            <a:pPr marL="0" indent="0">
              <a:buNone/>
            </a:pPr>
            <a:endParaRPr lang="en-US" sz="2400" dirty="0">
              <a:solidFill>
                <a:srgbClr val="347AB6"/>
              </a:solidFill>
            </a:endParaRPr>
          </a:p>
          <a:p>
            <a:pPr marL="0" indent="0">
              <a:buNone/>
            </a:pPr>
            <a:r>
              <a:rPr lang="en-US" sz="2400" dirty="0">
                <a:solidFill>
                  <a:srgbClr val="347AB6"/>
                </a:solidFill>
              </a:rPr>
              <a:t>Keep an eye out for the school community announcement regarding the IMR. </a:t>
            </a:r>
          </a:p>
          <a:p>
            <a:pPr marL="0" indent="0">
              <a:buNone/>
            </a:pPr>
            <a:endParaRPr lang="en-US" sz="2400" dirty="0">
              <a:solidFill>
                <a:srgbClr val="347AB6"/>
              </a:solidFill>
            </a:endParaRPr>
          </a:p>
          <a:p>
            <a:pPr marL="0" indent="0">
              <a:buNone/>
            </a:pPr>
            <a:endParaRPr lang="en-US" sz="2400" b="1" dirty="0"/>
          </a:p>
          <a:p>
            <a:pPr marL="0" indent="0">
              <a:buNone/>
            </a:pPr>
            <a:endParaRPr lang="en-US" b="1" dirty="0">
              <a:solidFill>
                <a:srgbClr val="EFBC49"/>
              </a:solidFill>
            </a:endParaRPr>
          </a:p>
        </p:txBody>
      </p:sp>
      <p:sp>
        <p:nvSpPr>
          <p:cNvPr id="4" name="Slide Number Placeholder 3">
            <a:extLst>
              <a:ext uri="{FF2B5EF4-FFF2-40B4-BE49-F238E27FC236}">
                <a16:creationId xmlns:a16="http://schemas.microsoft.com/office/drawing/2014/main" id="{65158AB2-FD7B-E8B8-9FF6-91010AB84B6E}"/>
              </a:ext>
            </a:extLst>
          </p:cNvPr>
          <p:cNvSpPr>
            <a:spLocks noGrp="1"/>
          </p:cNvSpPr>
          <p:nvPr>
            <p:ph type="sldNum" sz="quarter" idx="12"/>
          </p:nvPr>
        </p:nvSpPr>
        <p:spPr/>
        <p:txBody>
          <a:bodyPr/>
          <a:lstStyle/>
          <a:p>
            <a:fld id="{68A8D22E-6BC5-9E47-900C-2BB94685D9F5}" type="slidenum">
              <a:rPr lang="en-US" smtClean="0"/>
              <a:t>6</a:t>
            </a:fld>
            <a:endParaRPr lang="en-US"/>
          </a:p>
        </p:txBody>
      </p:sp>
    </p:spTree>
    <p:extLst>
      <p:ext uri="{BB962C8B-B14F-4D97-AF65-F5344CB8AC3E}">
        <p14:creationId xmlns:p14="http://schemas.microsoft.com/office/powerpoint/2010/main" val="15984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CB6DC-73DC-5C76-574F-1E9C812F52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A29951-26A1-8F84-261C-FBCB77FC974D}"/>
              </a:ext>
              <a:ext uri="{C183D7F6-B498-43B3-948B-1728B52AA6E4}">
                <adec:decorative xmlns:adec="http://schemas.microsoft.com/office/drawing/2017/decorative" val="1"/>
              </a:ext>
            </a:extLst>
          </p:cNvPr>
          <p:cNvSpPr>
            <a:spLocks/>
          </p:cNvSpPr>
          <p:nvPr/>
        </p:nvSpPr>
        <p:spPr>
          <a:xfrm>
            <a:off x="0" y="118630"/>
            <a:ext cx="11353800" cy="12671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82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8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br>
              <a:rPr kumimoji="0" lang="en-US" sz="44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44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endParaRPr>
          </a:p>
        </p:txBody>
      </p:sp>
      <p:sp>
        <p:nvSpPr>
          <p:cNvPr id="6" name="Title 5" descr="PSM IMR Cycle">
            <a:extLst>
              <a:ext uri="{FF2B5EF4-FFF2-40B4-BE49-F238E27FC236}">
                <a16:creationId xmlns:a16="http://schemas.microsoft.com/office/drawing/2014/main" id="{957F0218-1528-05EC-02BB-EB2E72570A6F}"/>
              </a:ext>
            </a:extLst>
          </p:cNvPr>
          <p:cNvSpPr txBox="1">
            <a:spLocks noGrp="1"/>
          </p:cNvSpPr>
          <p:nvPr>
            <p:ph type="title" idx="4294967295"/>
          </p:nvPr>
        </p:nvSpPr>
        <p:spPr>
          <a:xfrm>
            <a:off x="173179" y="122786"/>
            <a:ext cx="9379458" cy="15388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Public School Monitoring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IMR Cycle</a:t>
            </a:r>
            <a:b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Content Placeholder 7" descr="Public School Monotoring IMR Cycle">
            <a:extLst>
              <a:ext uri="{FF2B5EF4-FFF2-40B4-BE49-F238E27FC236}">
                <a16:creationId xmlns:a16="http://schemas.microsoft.com/office/drawing/2014/main" id="{234BD2FE-3207-1F54-C0F2-A3BCB82940B3}"/>
              </a:ext>
            </a:extLst>
          </p:cNvPr>
          <p:cNvGraphicFramePr>
            <a:graphicFrameLocks noGrp="1"/>
          </p:cNvGraphicFramePr>
          <p:nvPr>
            <p:ph idx="1"/>
            <p:extLst>
              <p:ext uri="{D42A27DB-BD31-4B8C-83A1-F6EECF244321}">
                <p14:modId xmlns:p14="http://schemas.microsoft.com/office/powerpoint/2010/main" val="174697760"/>
              </p:ext>
            </p:extLst>
          </p:nvPr>
        </p:nvGraphicFramePr>
        <p:xfrm>
          <a:off x="-355092" y="1389888"/>
          <a:ext cx="12790932" cy="5345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2DDA36A-E7A3-219A-E060-FB30009B34BE}"/>
              </a:ext>
            </a:extLst>
          </p:cNvPr>
          <p:cNvSpPr txBox="1"/>
          <p:nvPr/>
        </p:nvSpPr>
        <p:spPr>
          <a:xfrm>
            <a:off x="274320" y="2688336"/>
            <a:ext cx="2532888" cy="1815882"/>
          </a:xfrm>
          <a:prstGeom prst="rect">
            <a:avLst/>
          </a:prstGeom>
          <a:noFill/>
          <a:ln w="57150">
            <a:solidFill>
              <a:srgbClr val="EFBC49"/>
            </a:solidFill>
          </a:ln>
        </p:spPr>
        <p:txBody>
          <a:bodyPr wrap="square" rtlCol="0">
            <a:spAutoFit/>
          </a:bodyPr>
          <a:lstStyle/>
          <a:p>
            <a:r>
              <a:rPr lang="en-US" sz="2800" b="1" dirty="0">
                <a:solidFill>
                  <a:srgbClr val="347AB6"/>
                </a:solidFill>
              </a:rPr>
              <a:t>LEAs are monitored by PSM every three years.</a:t>
            </a:r>
          </a:p>
        </p:txBody>
      </p:sp>
      <p:sp>
        <p:nvSpPr>
          <p:cNvPr id="4" name="Slide Number Placeholder 3">
            <a:extLst>
              <a:ext uri="{FF2B5EF4-FFF2-40B4-BE49-F238E27FC236}">
                <a16:creationId xmlns:a16="http://schemas.microsoft.com/office/drawing/2014/main" id="{64CD282B-227A-5AB5-9360-FCE79E19FA3E}"/>
              </a:ext>
            </a:extLst>
          </p:cNvPr>
          <p:cNvSpPr>
            <a:spLocks noGrp="1"/>
          </p:cNvSpPr>
          <p:nvPr>
            <p:ph type="sldNum" sz="quarter" idx="12"/>
          </p:nvPr>
        </p:nvSpPr>
        <p:spPr/>
        <p:txBody>
          <a:bodyPr/>
          <a:lstStyle/>
          <a:p>
            <a:fld id="{68A8D22E-6BC5-9E47-900C-2BB94685D9F5}" type="slidenum">
              <a:rPr lang="en-US" smtClean="0"/>
              <a:t>7</a:t>
            </a:fld>
            <a:endParaRPr lang="en-US"/>
          </a:p>
        </p:txBody>
      </p:sp>
    </p:spTree>
    <p:extLst>
      <p:ext uri="{BB962C8B-B14F-4D97-AF65-F5344CB8AC3E}">
        <p14:creationId xmlns:p14="http://schemas.microsoft.com/office/powerpoint/2010/main" val="3681620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F0C28-8FD6-74C2-D109-3ACF6357BAE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73DEF78-43D3-C03C-EA13-D1AEA452AEAC}"/>
              </a:ext>
            </a:extLst>
          </p:cNvPr>
          <p:cNvSpPr>
            <a:spLocks noGrp="1" noRot="1" noMove="1" noResize="1" noEditPoints="1" noAdjustHandles="1" noChangeArrowheads="1" noChangeShapeType="1"/>
          </p:cNvSpPr>
          <p:nvPr>
            <p:ph idx="1"/>
          </p:nvPr>
        </p:nvSpPr>
        <p:spPr>
          <a:xfrm>
            <a:off x="65806" y="1546666"/>
            <a:ext cx="12232874" cy="1330953"/>
          </a:xfrm>
        </p:spPr>
        <p:txBody>
          <a:bodyPr>
            <a:normAutofit fontScale="85000" lnSpcReduction="20000"/>
          </a:bodyPr>
          <a:lstStyle/>
          <a:p>
            <a:pPr marL="0" indent="0">
              <a:buNone/>
            </a:pPr>
            <a:r>
              <a:rPr lang="en-US" sz="2600" dirty="0"/>
              <a:t>When an LEA is scheduled for an Integrated Monitoring Review (IMR) the IMR will either be a “Group A” or a “Group B.”</a:t>
            </a:r>
          </a:p>
          <a:p>
            <a:pPr marL="0" indent="0">
              <a:buNone/>
            </a:pPr>
            <a:endParaRPr lang="en-US" sz="2600" dirty="0"/>
          </a:p>
          <a:p>
            <a:pPr marL="0" indent="0">
              <a:buNone/>
            </a:pPr>
            <a:r>
              <a:rPr lang="en-US" sz="2600" dirty="0"/>
              <a:t>All LEAs go through both the Group A and Group B IMRs every six years. </a:t>
            </a:r>
          </a:p>
        </p:txBody>
      </p:sp>
      <p:sp>
        <p:nvSpPr>
          <p:cNvPr id="6" name="Title 5" descr="PSM Groups A and B">
            <a:extLst>
              <a:ext uri="{FF2B5EF4-FFF2-40B4-BE49-F238E27FC236}">
                <a16:creationId xmlns:a16="http://schemas.microsoft.com/office/drawing/2014/main" id="{A464038A-90D6-B778-86CA-E56D43F424CA}"/>
              </a:ext>
            </a:extLst>
          </p:cNvPr>
          <p:cNvSpPr txBox="1">
            <a:spLocks noGrp="1" noRot="1" noMove="1" noResize="1" noEditPoints="1" noAdjustHandles="1" noChangeArrowheads="1" noChangeShapeType="1"/>
          </p:cNvSpPr>
          <p:nvPr>
            <p:ph type="title" idx="4294967295"/>
          </p:nvPr>
        </p:nvSpPr>
        <p:spPr>
          <a:xfrm>
            <a:off x="173178" y="122786"/>
            <a:ext cx="9885221" cy="15388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Public School Monitoring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Groups A and B</a:t>
            </a:r>
            <a:b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descr="PSM Groups A and B">
            <a:extLst>
              <a:ext uri="{FF2B5EF4-FFF2-40B4-BE49-F238E27FC236}">
                <a16:creationId xmlns:a16="http://schemas.microsoft.com/office/drawing/2014/main" id="{43B303C4-4665-E38E-594B-2B7C07D6AA99}"/>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nvSpPr>
        <p:spPr>
          <a:xfrm>
            <a:off x="173178" y="212651"/>
            <a:ext cx="11180622" cy="11376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750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8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br>
              <a:rPr kumimoji="0" lang="en-US" sz="44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44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endParaRPr>
          </a:p>
        </p:txBody>
      </p:sp>
      <p:graphicFrame>
        <p:nvGraphicFramePr>
          <p:cNvPr id="7" name="Table 6">
            <a:extLst>
              <a:ext uri="{FF2B5EF4-FFF2-40B4-BE49-F238E27FC236}">
                <a16:creationId xmlns:a16="http://schemas.microsoft.com/office/drawing/2014/main" id="{EBEA446C-0E6A-DB02-6738-9BA982049680}"/>
              </a:ext>
            </a:extLst>
          </p:cNvPr>
          <p:cNvGraphicFramePr>
            <a:graphicFrameLocks noGrp="1" noDrilldown="1" noMove="1" noResize="1"/>
          </p:cNvGraphicFramePr>
          <p:nvPr>
            <p:extLst>
              <p:ext uri="{D42A27DB-BD31-4B8C-83A1-F6EECF244321}">
                <p14:modId xmlns:p14="http://schemas.microsoft.com/office/powerpoint/2010/main" val="2484275210"/>
              </p:ext>
            </p:extLst>
          </p:nvPr>
        </p:nvGraphicFramePr>
        <p:xfrm>
          <a:off x="114228" y="2846886"/>
          <a:ext cx="10680193" cy="4011114"/>
        </p:xfrm>
        <a:graphic>
          <a:graphicData uri="http://schemas.openxmlformats.org/drawingml/2006/table">
            <a:tbl>
              <a:tblPr firstRow="1" bandRow="1">
                <a:tableStyleId>{5C22544A-7EE6-4342-B048-85BDC9FD1C3A}</a:tableStyleId>
              </a:tblPr>
              <a:tblGrid>
                <a:gridCol w="1799828">
                  <a:extLst>
                    <a:ext uri="{9D8B030D-6E8A-4147-A177-3AD203B41FA5}">
                      <a16:colId xmlns:a16="http://schemas.microsoft.com/office/drawing/2014/main" val="2505038630"/>
                    </a:ext>
                  </a:extLst>
                </a:gridCol>
                <a:gridCol w="4239187">
                  <a:extLst>
                    <a:ext uri="{9D8B030D-6E8A-4147-A177-3AD203B41FA5}">
                      <a16:colId xmlns:a16="http://schemas.microsoft.com/office/drawing/2014/main" val="3468124543"/>
                    </a:ext>
                  </a:extLst>
                </a:gridCol>
                <a:gridCol w="4641178">
                  <a:extLst>
                    <a:ext uri="{9D8B030D-6E8A-4147-A177-3AD203B41FA5}">
                      <a16:colId xmlns:a16="http://schemas.microsoft.com/office/drawing/2014/main" val="859683641"/>
                    </a:ext>
                  </a:extLst>
                </a:gridCol>
              </a:tblGrid>
              <a:tr h="620980">
                <a:tc>
                  <a:txBody>
                    <a:bodyPr/>
                    <a:lstStyle/>
                    <a:p>
                      <a:r>
                        <a:rPr lang="en-US" dirty="0">
                          <a:solidFill>
                            <a:srgbClr val="FECC64"/>
                          </a:solidFill>
                          <a:latin typeface="Arial" panose="020B0604020202020204" pitchFamily="34" charset="0"/>
                          <a:cs typeface="Arial" panose="020B0604020202020204" pitchFamily="34" charset="0"/>
                        </a:rPr>
                        <a:t>Monitoring Components</a:t>
                      </a:r>
                    </a:p>
                  </a:txBody>
                  <a:tcPr>
                    <a:solidFill>
                      <a:srgbClr val="347AB6"/>
                    </a:solidFill>
                  </a:tcPr>
                </a:tc>
                <a:tc>
                  <a:txBody>
                    <a:bodyPr/>
                    <a:lstStyle/>
                    <a:p>
                      <a:r>
                        <a:rPr lang="en-US" dirty="0">
                          <a:solidFill>
                            <a:srgbClr val="000000"/>
                          </a:solidFill>
                          <a:latin typeface="Arial" panose="020B0604020202020204" pitchFamily="34" charset="0"/>
                          <a:cs typeface="Arial" panose="020B0604020202020204" pitchFamily="34" charset="0"/>
                        </a:rPr>
                        <a:t>Group A</a:t>
                      </a:r>
                    </a:p>
                  </a:txBody>
                  <a:tcPr>
                    <a:solidFill>
                      <a:srgbClr val="347AB6"/>
                    </a:solidFill>
                  </a:tcPr>
                </a:tc>
                <a:tc>
                  <a:txBody>
                    <a:bodyPr/>
                    <a:lstStyle/>
                    <a:p>
                      <a:r>
                        <a:rPr lang="en-US" dirty="0">
                          <a:solidFill>
                            <a:srgbClr val="000000"/>
                          </a:solidFill>
                          <a:latin typeface="Arial" panose="020B0604020202020204" pitchFamily="34" charset="0"/>
                          <a:cs typeface="Arial" panose="020B0604020202020204" pitchFamily="34" charset="0"/>
                        </a:rPr>
                        <a:t>Group B</a:t>
                      </a:r>
                    </a:p>
                  </a:txBody>
                  <a:tcPr>
                    <a:solidFill>
                      <a:srgbClr val="347AB6"/>
                    </a:solidFill>
                  </a:tcPr>
                </a:tc>
                <a:extLst>
                  <a:ext uri="{0D108BD9-81ED-4DB2-BD59-A6C34878D82A}">
                    <a16:rowId xmlns:a16="http://schemas.microsoft.com/office/drawing/2014/main" val="3686078829"/>
                  </a:ext>
                </a:extLst>
              </a:tr>
              <a:tr h="1685517">
                <a:tc>
                  <a:txBody>
                    <a:bodyPr/>
                    <a:lstStyle/>
                    <a:p>
                      <a:r>
                        <a:rPr lang="en-US" b="1" dirty="0">
                          <a:solidFill>
                            <a:srgbClr val="2F77B3"/>
                          </a:solidFill>
                          <a:latin typeface="Arial" panose="020B0604020202020204" pitchFamily="34" charset="0"/>
                          <a:cs typeface="Arial" panose="020B0604020202020204" pitchFamily="34" charset="0"/>
                        </a:rPr>
                        <a:t>Focus of </a:t>
                      </a:r>
                    </a:p>
                    <a:p>
                      <a:r>
                        <a:rPr lang="en-US" b="1" dirty="0">
                          <a:solidFill>
                            <a:srgbClr val="2F77B3"/>
                          </a:solidFill>
                          <a:latin typeface="Arial" panose="020B0604020202020204" pitchFamily="34" charset="0"/>
                          <a:cs typeface="Arial" panose="020B0604020202020204" pitchFamily="34" charset="0"/>
                        </a:rPr>
                        <a:t>Monitoring</a:t>
                      </a:r>
                    </a:p>
                  </a:txBody>
                  <a:tcPr/>
                </a:tc>
                <a:tc>
                  <a:txBody>
                    <a:bodyPr/>
                    <a:lstStyle/>
                    <a:p>
                      <a:r>
                        <a:rPr lang="en-US">
                          <a:latin typeface="Arial" panose="020B0604020202020204" pitchFamily="34" charset="0"/>
                          <a:cs typeface="Arial" panose="020B0604020202020204" pitchFamily="34" charset="0"/>
                        </a:rPr>
                        <a:t>Identification ​</a:t>
                      </a:r>
                    </a:p>
                    <a:p>
                      <a:r>
                        <a:rPr lang="en-US">
                          <a:latin typeface="Arial" panose="020B0604020202020204" pitchFamily="34" charset="0"/>
                          <a:cs typeface="Arial" panose="020B0604020202020204" pitchFamily="34" charset="0"/>
                        </a:rPr>
                        <a:t>IEP Development​</a:t>
                      </a:r>
                    </a:p>
                    <a:p>
                      <a:r>
                        <a:rPr lang="en-US">
                          <a:latin typeface="Arial" panose="020B0604020202020204" pitchFamily="34" charset="0"/>
                          <a:cs typeface="Arial" panose="020B0604020202020204" pitchFamily="34" charset="0"/>
                        </a:rPr>
                        <a:t>Programming &amp; Support Services​</a:t>
                      </a:r>
                    </a:p>
                    <a:p>
                      <a:endParaRPr lang="en-US">
                        <a:latin typeface="Arial" panose="020B0604020202020204" pitchFamily="34" charset="0"/>
                        <a:cs typeface="Arial" panose="020B0604020202020204" pitchFamily="34" charset="0"/>
                      </a:endParaRPr>
                    </a:p>
                  </a:txBody>
                  <a:tcPr/>
                </a:tc>
                <a:tc>
                  <a:txBody>
                    <a:bodyPr/>
                    <a:lstStyle/>
                    <a:p>
                      <a:r>
                        <a:rPr lang="en-US">
                          <a:latin typeface="Arial" panose="020B0604020202020204" pitchFamily="34" charset="0"/>
                          <a:cs typeface="Arial" panose="020B0604020202020204" pitchFamily="34" charset="0"/>
                        </a:rPr>
                        <a:t>Licensure and Professional Development​</a:t>
                      </a:r>
                    </a:p>
                    <a:p>
                      <a:r>
                        <a:rPr lang="en-US">
                          <a:latin typeface="Arial" panose="020B0604020202020204" pitchFamily="34" charset="0"/>
                          <a:cs typeface="Arial" panose="020B0604020202020204" pitchFamily="34" charset="0"/>
                        </a:rPr>
                        <a:t>Parent/Student/​Community Engagement​</a:t>
                      </a:r>
                    </a:p>
                    <a:p>
                      <a:r>
                        <a:rPr lang="en-US">
                          <a:latin typeface="Arial" panose="020B0604020202020204" pitchFamily="34" charset="0"/>
                          <a:cs typeface="Arial" panose="020B0604020202020204" pitchFamily="34" charset="0"/>
                        </a:rPr>
                        <a:t>Observations​</a:t>
                      </a:r>
                    </a:p>
                    <a:p>
                      <a:r>
                        <a:rPr lang="en-US">
                          <a:latin typeface="Arial" panose="020B0604020202020204" pitchFamily="34" charset="0"/>
                          <a:cs typeface="Arial" panose="020B0604020202020204" pitchFamily="34" charset="0"/>
                        </a:rPr>
                        <a:t>Oversight​</a:t>
                      </a:r>
                    </a:p>
                  </a:txBody>
                  <a:tcPr/>
                </a:tc>
                <a:extLst>
                  <a:ext uri="{0D108BD9-81ED-4DB2-BD59-A6C34878D82A}">
                    <a16:rowId xmlns:a16="http://schemas.microsoft.com/office/drawing/2014/main" val="1228628181"/>
                  </a:ext>
                </a:extLst>
              </a:tr>
              <a:tr h="1685517">
                <a:tc>
                  <a:txBody>
                    <a:bodyPr/>
                    <a:lstStyle/>
                    <a:p>
                      <a:r>
                        <a:rPr lang="en-US" b="1">
                          <a:solidFill>
                            <a:srgbClr val="347AB6"/>
                          </a:solidFill>
                          <a:latin typeface="Arial" panose="020B0604020202020204" pitchFamily="34" charset="0"/>
                          <a:cs typeface="Arial" panose="020B0604020202020204" pitchFamily="34" charset="0"/>
                        </a:rPr>
                        <a:t>Examples of </a:t>
                      </a:r>
                    </a:p>
                    <a:p>
                      <a:r>
                        <a:rPr lang="en-US" b="1">
                          <a:solidFill>
                            <a:srgbClr val="347AB6"/>
                          </a:solidFill>
                          <a:latin typeface="Arial" panose="020B0604020202020204" pitchFamily="34" charset="0"/>
                          <a:cs typeface="Arial" panose="020B0604020202020204" pitchFamily="34" charset="0"/>
                        </a:rPr>
                        <a:t>Monitoring </a:t>
                      </a:r>
                    </a:p>
                    <a:p>
                      <a:r>
                        <a:rPr lang="en-US" b="1">
                          <a:solidFill>
                            <a:srgbClr val="347AB6"/>
                          </a:solidFill>
                          <a:latin typeface="Arial" panose="020B0604020202020204" pitchFamily="34" charset="0"/>
                          <a:cs typeface="Arial" panose="020B0604020202020204" pitchFamily="34" charset="0"/>
                        </a:rPr>
                        <a:t>Activities </a:t>
                      </a:r>
                    </a:p>
                  </a:txBody>
                  <a:tcPr/>
                </a:tc>
                <a:tc>
                  <a:txBody>
                    <a:bodyPr/>
                    <a:lstStyle/>
                    <a:p>
                      <a:r>
                        <a:rPr lang="en-US">
                          <a:latin typeface="Arial" panose="020B0604020202020204" pitchFamily="34" charset="0"/>
                          <a:cs typeface="Arial" panose="020B0604020202020204" pitchFamily="34" charset="0"/>
                        </a:rPr>
                        <a:t>Student Record Review​</a:t>
                      </a:r>
                    </a:p>
                    <a:p>
                      <a:r>
                        <a:rPr lang="en-US">
                          <a:latin typeface="Arial" panose="020B0604020202020204" pitchFamily="34" charset="0"/>
                          <a:cs typeface="Arial" panose="020B0604020202020204" pitchFamily="34" charset="0"/>
                        </a:rPr>
                        <a:t>Interviews, as appropriate​</a:t>
                      </a:r>
                    </a:p>
                    <a:p>
                      <a:r>
                        <a:rPr lang="en-US">
                          <a:latin typeface="Arial" panose="020B0604020202020204" pitchFamily="34" charset="0"/>
                          <a:cs typeface="Arial" panose="020B0604020202020204" pitchFamily="34" charset="0"/>
                        </a:rPr>
                        <a:t>Observations</a:t>
                      </a:r>
                    </a:p>
                    <a:p>
                      <a:r>
                        <a:rPr lang="en-US">
                          <a:latin typeface="Arial" panose="020B0604020202020204" pitchFamily="34" charset="0"/>
                          <a:cs typeface="Arial" panose="020B0604020202020204" pitchFamily="34" charset="0"/>
                        </a:rPr>
                        <a:t>Document Review</a:t>
                      </a:r>
                    </a:p>
                    <a:p>
                      <a:r>
                        <a:rPr lang="en-US">
                          <a:latin typeface="Arial" panose="020B0604020202020204" pitchFamily="34" charset="0"/>
                          <a:cs typeface="Arial" panose="020B0604020202020204" pitchFamily="34" charset="0"/>
                        </a:rPr>
                        <a:t>Additional activities, as appropriate​</a:t>
                      </a:r>
                    </a:p>
                  </a:txBody>
                  <a:tcPr/>
                </a:tc>
                <a:tc>
                  <a:txBody>
                    <a:bodyPr/>
                    <a:lstStyle/>
                    <a:p>
                      <a:r>
                        <a:rPr lang="en-US" dirty="0">
                          <a:latin typeface="Arial" panose="020B0604020202020204" pitchFamily="34" charset="0"/>
                          <a:cs typeface="Arial" panose="020B0604020202020204" pitchFamily="34" charset="0"/>
                        </a:rPr>
                        <a:t>Student Record Review​</a:t>
                      </a:r>
                    </a:p>
                    <a:p>
                      <a:r>
                        <a:rPr lang="en-US" dirty="0">
                          <a:latin typeface="Arial" panose="020B0604020202020204" pitchFamily="34" charset="0"/>
                          <a:cs typeface="Arial" panose="020B0604020202020204" pitchFamily="34" charset="0"/>
                        </a:rPr>
                        <a:t>Interviews, as appropriate​</a:t>
                      </a:r>
                    </a:p>
                    <a:p>
                      <a:r>
                        <a:rPr lang="en-US" dirty="0">
                          <a:latin typeface="Arial" panose="020B0604020202020204" pitchFamily="34" charset="0"/>
                          <a:cs typeface="Arial" panose="020B0604020202020204" pitchFamily="34" charset="0"/>
                        </a:rPr>
                        <a:t>Observations</a:t>
                      </a:r>
                    </a:p>
                    <a:p>
                      <a:r>
                        <a:rPr lang="en-US" dirty="0">
                          <a:latin typeface="Arial" panose="020B0604020202020204" pitchFamily="34" charset="0"/>
                          <a:cs typeface="Arial" panose="020B0604020202020204" pitchFamily="34" charset="0"/>
                        </a:rPr>
                        <a:t>Document Review</a:t>
                      </a:r>
                    </a:p>
                    <a:p>
                      <a:r>
                        <a:rPr lang="en-US" dirty="0">
                          <a:latin typeface="Arial" panose="020B0604020202020204" pitchFamily="34" charset="0"/>
                          <a:cs typeface="Arial" panose="020B0604020202020204" pitchFamily="34" charset="0"/>
                        </a:rPr>
                        <a:t>Additional activities, as appropriate​</a:t>
                      </a:r>
                    </a:p>
                  </a:txBody>
                  <a:tcPr/>
                </a:tc>
                <a:extLst>
                  <a:ext uri="{0D108BD9-81ED-4DB2-BD59-A6C34878D82A}">
                    <a16:rowId xmlns:a16="http://schemas.microsoft.com/office/drawing/2014/main" val="1707930512"/>
                  </a:ext>
                </a:extLst>
              </a:tr>
            </a:tbl>
          </a:graphicData>
        </a:graphic>
      </p:graphicFrame>
      <p:sp>
        <p:nvSpPr>
          <p:cNvPr id="4" name="Slide Number Placeholder 3">
            <a:extLst>
              <a:ext uri="{FF2B5EF4-FFF2-40B4-BE49-F238E27FC236}">
                <a16:creationId xmlns:a16="http://schemas.microsoft.com/office/drawing/2014/main" id="{A663273F-F65F-8ADE-7F16-12278AD5191A}"/>
              </a:ext>
            </a:extLst>
          </p:cNvPr>
          <p:cNvSpPr>
            <a:spLocks noGrp="1" noRot="1" noMove="1" noResize="1" noEditPoints="1" noAdjustHandles="1" noChangeArrowheads="1" noChangeShapeType="1"/>
          </p:cNvSpPr>
          <p:nvPr>
            <p:ph type="sldNum" sz="quarter" idx="12"/>
          </p:nvPr>
        </p:nvSpPr>
        <p:spPr/>
        <p:txBody>
          <a:bodyPr/>
          <a:lstStyle/>
          <a:p>
            <a:fld id="{68A8D22E-6BC5-9E47-900C-2BB94685D9F5}" type="slidenum">
              <a:rPr lang="en-US" smtClean="0"/>
              <a:t>8</a:t>
            </a:fld>
            <a:endParaRPr lang="en-US"/>
          </a:p>
        </p:txBody>
      </p:sp>
    </p:spTree>
    <p:extLst>
      <p:ext uri="{BB962C8B-B14F-4D97-AF65-F5344CB8AC3E}">
        <p14:creationId xmlns:p14="http://schemas.microsoft.com/office/powerpoint/2010/main" val="3103387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48F53-CF4C-C0A6-4A76-3F78DB03F2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5782E9-0658-AE0D-66F5-96EDE417887B}"/>
              </a:ext>
              <a:ext uri="{C183D7F6-B498-43B3-948B-1728B52AA6E4}">
                <adec:decorative xmlns:adec="http://schemas.microsoft.com/office/drawing/2017/decorative" val="1"/>
              </a:ext>
            </a:extLst>
          </p:cNvPr>
          <p:cNvSpPr>
            <a:spLocks/>
          </p:cNvSpPr>
          <p:nvPr/>
        </p:nvSpPr>
        <p:spPr>
          <a:xfrm>
            <a:off x="0" y="453617"/>
            <a:ext cx="11180623" cy="7968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450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8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br>
              <a:rPr kumimoji="0" lang="en-US" sz="44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44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endParaRPr>
          </a:p>
        </p:txBody>
      </p:sp>
      <p:sp>
        <p:nvSpPr>
          <p:cNvPr id="6" name="Title 5" descr="PSM Groups A and B, continues">
            <a:extLst>
              <a:ext uri="{FF2B5EF4-FFF2-40B4-BE49-F238E27FC236}">
                <a16:creationId xmlns:a16="http://schemas.microsoft.com/office/drawing/2014/main" id="{9458A8A9-CC6C-199C-3968-1B6B3909094B}"/>
              </a:ext>
            </a:extLst>
          </p:cNvPr>
          <p:cNvSpPr txBox="1">
            <a:spLocks noGrp="1"/>
          </p:cNvSpPr>
          <p:nvPr>
            <p:ph type="title" idx="4294967295"/>
          </p:nvPr>
        </p:nvSpPr>
        <p:spPr>
          <a:xfrm>
            <a:off x="173178" y="122786"/>
            <a:ext cx="9885221" cy="15388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Public School Monitoring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t>Groups A and B, cont.</a:t>
            </a:r>
            <a:br>
              <a:rPr kumimoji="0" lang="en-US" sz="3800" b="1" i="0" u="none" strike="noStrike" kern="1200" cap="none" spc="0" normalizeH="0" baseline="0" noProof="0" dirty="0">
                <a:ln>
                  <a:noFill/>
                </a:ln>
                <a:solidFill>
                  <a:srgbClr val="F3F3F3"/>
                </a:solidFill>
                <a:effectLst/>
                <a:uLnTx/>
                <a:uFillTx/>
                <a:latin typeface="Arial" panose="020B0604020202020204" pitchFamily="34" charset="0"/>
                <a:ea typeface="+mj-ea"/>
                <a:cs typeface="Arial" panose="020B0604020202020204" pitchFamily="34" charset="0"/>
              </a:rPr>
            </a:b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id="{56C3ADB5-A875-42D1-FAE1-E3BADA38D15F}"/>
              </a:ext>
            </a:extLst>
          </p:cNvPr>
          <p:cNvSpPr>
            <a:spLocks noGrp="1"/>
          </p:cNvSpPr>
          <p:nvPr>
            <p:ph idx="1"/>
          </p:nvPr>
        </p:nvSpPr>
        <p:spPr/>
        <p:txBody>
          <a:bodyPr>
            <a:normAutofit/>
          </a:bodyPr>
          <a:lstStyle/>
          <a:p>
            <a:pPr marL="0" indent="0">
              <a:buNone/>
            </a:pPr>
            <a:r>
              <a:rPr lang="en-US" sz="3600"/>
              <a:t>Each element that is monitored through the Integrated Monitoring Review is called a criterion. </a:t>
            </a:r>
          </a:p>
          <a:p>
            <a:pPr marL="0" indent="0">
              <a:buNone/>
            </a:pPr>
            <a:endParaRPr lang="en-US" sz="2400"/>
          </a:p>
          <a:p>
            <a:pPr marL="0" indent="0">
              <a:buNone/>
            </a:pPr>
            <a:endParaRPr lang="en-US" sz="2400"/>
          </a:p>
          <a:p>
            <a:pPr marL="0" indent="0">
              <a:buNone/>
            </a:pPr>
            <a:endParaRPr lang="en-US" sz="2400"/>
          </a:p>
        </p:txBody>
      </p:sp>
      <p:sp>
        <p:nvSpPr>
          <p:cNvPr id="8" name="TextBox 7">
            <a:extLst>
              <a:ext uri="{FF2B5EF4-FFF2-40B4-BE49-F238E27FC236}">
                <a16:creationId xmlns:a16="http://schemas.microsoft.com/office/drawing/2014/main" id="{80BDE53E-0085-5F0C-AB82-9A511E67E6E2}"/>
              </a:ext>
            </a:extLst>
          </p:cNvPr>
          <p:cNvSpPr txBox="1"/>
          <p:nvPr/>
        </p:nvSpPr>
        <p:spPr>
          <a:xfrm>
            <a:off x="398044" y="3130137"/>
            <a:ext cx="6129528" cy="1200329"/>
          </a:xfrm>
          <a:prstGeom prst="rect">
            <a:avLst/>
          </a:prstGeom>
          <a:noFill/>
          <a:ln w="57150">
            <a:solidFill>
              <a:srgbClr val="EFBC49"/>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E4782"/>
                </a:solidFill>
                <a:effectLst/>
                <a:uLnTx/>
                <a:uFillTx/>
                <a:latin typeface="Arial" panose="020B0604020202020204" pitchFamily="34" charset="0"/>
                <a:ea typeface="+mn-ea"/>
                <a:cs typeface="Arial" panose="020B0604020202020204" pitchFamily="34" charset="0"/>
              </a:rPr>
              <a:t>LEAs undergoing a Group A IMR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E4782"/>
                </a:solidFill>
                <a:effectLst/>
                <a:uLnTx/>
                <a:uFillTx/>
                <a:latin typeface="Arial" panose="020B0604020202020204" pitchFamily="34" charset="0"/>
                <a:ea typeface="+mn-ea"/>
                <a:cs typeface="Arial" panose="020B0604020202020204" pitchFamily="34" charset="0"/>
              </a:rPr>
              <a:t>must also submit data for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E4782"/>
                </a:solidFill>
                <a:effectLst/>
                <a:uLnTx/>
                <a:uFillTx/>
                <a:latin typeface="Arial" panose="020B0604020202020204" pitchFamily="34" charset="0"/>
                <a:ea typeface="+mn-ea"/>
                <a:cs typeface="Arial" panose="020B0604020202020204" pitchFamily="34" charset="0"/>
              </a:rPr>
              <a:t>Indicators 11,12, and 13 to PSM staff. </a:t>
            </a:r>
          </a:p>
        </p:txBody>
      </p:sp>
      <p:sp>
        <p:nvSpPr>
          <p:cNvPr id="3" name="TextBox 2">
            <a:extLst>
              <a:ext uri="{FF2B5EF4-FFF2-40B4-BE49-F238E27FC236}">
                <a16:creationId xmlns:a16="http://schemas.microsoft.com/office/drawing/2014/main" id="{6771A317-C3E4-D95A-B0AE-C7D50690E053}"/>
              </a:ext>
            </a:extLst>
          </p:cNvPr>
          <p:cNvSpPr txBox="1"/>
          <p:nvPr/>
        </p:nvSpPr>
        <p:spPr>
          <a:xfrm>
            <a:off x="7005136" y="2945471"/>
            <a:ext cx="4873752" cy="1938992"/>
          </a:xfrm>
          <a:prstGeom prst="rect">
            <a:avLst/>
          </a:prstGeom>
          <a:noFill/>
          <a:ln w="57150">
            <a:solidFill>
              <a:srgbClr val="EFBC49"/>
            </a:solidFill>
          </a:ln>
        </p:spPr>
        <p:txBody>
          <a:bodyPr wrap="square" rtlCol="0">
            <a:spAutoFit/>
          </a:bodyPr>
          <a:lstStyle/>
          <a:p>
            <a:r>
              <a:rPr lang="en-US" sz="2400">
                <a:solidFill>
                  <a:srgbClr val="1E4782"/>
                </a:solidFill>
                <a:latin typeface="Arial" panose="020B0604020202020204" pitchFamily="34" charset="0"/>
                <a:cs typeface="Arial" panose="020B0604020202020204" pitchFamily="34" charset="0"/>
              </a:rPr>
              <a:t>For more information on these Indicators, access the links below:</a:t>
            </a:r>
          </a:p>
          <a:p>
            <a:r>
              <a:rPr lang="en-US" sz="2400">
                <a:solidFill>
                  <a:srgbClr val="347AB6"/>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Indicator 11</a:t>
            </a:r>
            <a:endParaRPr lang="en-US" sz="2400">
              <a:solidFill>
                <a:srgbClr val="347AB6"/>
              </a:solidFill>
              <a:latin typeface="Arial" panose="020B0604020202020204" pitchFamily="34" charset="0"/>
              <a:cs typeface="Arial" panose="020B0604020202020204" pitchFamily="34" charset="0"/>
            </a:endParaRPr>
          </a:p>
          <a:p>
            <a:r>
              <a:rPr lang="en-US" sz="2400">
                <a:solidFill>
                  <a:srgbClr val="347AB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Indicator 12</a:t>
            </a:r>
            <a:endParaRPr lang="en-US" sz="2400">
              <a:solidFill>
                <a:srgbClr val="347AB6"/>
              </a:solidFill>
              <a:latin typeface="Arial" panose="020B0604020202020204" pitchFamily="34" charset="0"/>
              <a:cs typeface="Arial" panose="020B0604020202020204" pitchFamily="34" charset="0"/>
            </a:endParaRPr>
          </a:p>
          <a:p>
            <a:r>
              <a:rPr lang="en-US" sz="2400">
                <a:solidFill>
                  <a:srgbClr val="347AB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Indicator 13 </a:t>
            </a:r>
            <a:endParaRPr lang="en-US" sz="2400">
              <a:solidFill>
                <a:srgbClr val="347AB6"/>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6C35073-B07D-0DC2-21CF-417AD60511C8}"/>
              </a:ext>
            </a:extLst>
          </p:cNvPr>
          <p:cNvSpPr>
            <a:spLocks noGrp="1"/>
          </p:cNvSpPr>
          <p:nvPr>
            <p:ph type="sldNum" sz="quarter" idx="12"/>
          </p:nvPr>
        </p:nvSpPr>
        <p:spPr/>
        <p:txBody>
          <a:bodyPr/>
          <a:lstStyle/>
          <a:p>
            <a:fld id="{68A8D22E-6BC5-9E47-900C-2BB94685D9F5}" type="slidenum">
              <a:rPr lang="en-US" smtClean="0"/>
              <a:t>9</a:t>
            </a:fld>
            <a:endParaRPr lang="en-US"/>
          </a:p>
        </p:txBody>
      </p:sp>
    </p:spTree>
    <p:extLst>
      <p:ext uri="{BB962C8B-B14F-4D97-AF65-F5344CB8AC3E}">
        <p14:creationId xmlns:p14="http://schemas.microsoft.com/office/powerpoint/2010/main" val="223312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7" ma:contentTypeDescription="Create a new document." ma:contentTypeScope="" ma:versionID="a00f25eda28bf867cb9e31291eac974c">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2132cf9887008d2706eff1fa5f385005"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98D21F-1B6C-4306-9254-F6E9DAD8DCB1}">
  <ds:schemaRefs>
    <ds:schemaRef ds:uri="http://schemas.microsoft.com/sharepoint/v3/contenttype/forms"/>
  </ds:schemaRefs>
</ds:datastoreItem>
</file>

<file path=customXml/itemProps2.xml><?xml version="1.0" encoding="utf-8"?>
<ds:datastoreItem xmlns:ds="http://schemas.openxmlformats.org/officeDocument/2006/customXml" ds:itemID="{6D65CF2F-E10A-47D1-A459-B594D07F8F4F}">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494D0F-5B2D-44F5-A6E4-06E511D698B6}">
  <ds:schemaRefs>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c7223b7f-d29a-40a7-89e9-7fcbaea795a5"/>
    <ds:schemaRef ds:uri="http://www.w3.org/XML/1998/namespace"/>
    <ds:schemaRef ds:uri="6cc6ac48-9972-4fdd-8495-0ab5ba7fdac9"/>
    <ds:schemaRef ds:uri="http://purl.org/dc/dcmitype/"/>
    <ds:schemaRef ds:uri="http://purl.org/dc/elements/1.1/"/>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57</TotalTime>
  <Words>1113</Words>
  <Application>Microsoft Office PowerPoint</Application>
  <PresentationFormat>Widescreen</PresentationFormat>
  <Paragraphs>168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Aptos</vt:lpstr>
      <vt:lpstr>Arial</vt:lpstr>
      <vt:lpstr>Office Theme</vt:lpstr>
      <vt:lpstr>Office of Public School Monitoring</vt:lpstr>
      <vt:lpstr>Public School Monitoring: What Do We Do?  </vt:lpstr>
      <vt:lpstr>Public School Monitoring:  Integrated Monitoring Review</vt:lpstr>
      <vt:lpstr>Public School Monitoring  Foundational Resources </vt:lpstr>
      <vt:lpstr>Public School Monitoring:  IMR Visit Schedule </vt:lpstr>
      <vt:lpstr>Public School Monitoring:  IMR Visit Schedule, cont. </vt:lpstr>
      <vt:lpstr>Public School Monitoring  IMR Cycle </vt:lpstr>
      <vt:lpstr>Public School Monitoring  Groups A and B </vt:lpstr>
      <vt:lpstr>Public School Monitoring  Groups A and B, cont. </vt:lpstr>
      <vt:lpstr>Public School Monitoring  IMR Phases </vt:lpstr>
      <vt:lpstr>Public School Monitoring  IMR Discovery Phase </vt:lpstr>
      <vt:lpstr>Public School Monitoring  IMR Engagement Phase </vt:lpstr>
      <vt:lpstr>Public School Monitoring: IMR Close-Out Phase </vt:lpstr>
      <vt:lpstr>Common Acronyms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PSM Integrated Monitoring Review General Information</dc:title>
  <dc:creator>DESE</dc:creator>
  <cp:lastModifiedBy>Zou, Dong (EOE)</cp:lastModifiedBy>
  <cp:revision>6</cp:revision>
  <dcterms:created xsi:type="dcterms:W3CDTF">2025-04-29T19:14:04Z</dcterms:created>
  <dcterms:modified xsi:type="dcterms:W3CDTF">2025-11-24T21:30:42Z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24 2025 12:00AM</vt:lpwstr>
  </property>
</Properties>
</file>