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3.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5"/>
  </p:sldMasterIdLst>
  <p:notesMasterIdLst>
    <p:notesMasterId r:id="rId23"/>
  </p:notesMasterIdLst>
  <p:handoutMasterIdLst>
    <p:handoutMasterId r:id="rId24"/>
  </p:handoutMasterIdLst>
  <p:sldIdLst>
    <p:sldId id="258" r:id="rId6"/>
    <p:sldId id="274" r:id="rId7"/>
    <p:sldId id="275" r:id="rId8"/>
    <p:sldId id="276" r:id="rId9"/>
    <p:sldId id="280" r:id="rId10"/>
    <p:sldId id="282" r:id="rId11"/>
    <p:sldId id="283" r:id="rId12"/>
    <p:sldId id="265" r:id="rId13"/>
    <p:sldId id="266" r:id="rId14"/>
    <p:sldId id="267" r:id="rId15"/>
    <p:sldId id="268" r:id="rId16"/>
    <p:sldId id="269" r:id="rId17"/>
    <p:sldId id="270" r:id="rId18"/>
    <p:sldId id="271" r:id="rId19"/>
    <p:sldId id="285" r:id="rId20"/>
    <p:sldId id="273"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h" initial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230" y="-90"/>
      </p:cViewPr>
      <p:guideLst>
        <p:guide orient="horz" pos="2160"/>
        <p:guide pos="3168"/>
      </p:guideLst>
    </p:cSldViewPr>
  </p:slideViewPr>
  <p:notesTextViewPr>
    <p:cViewPr>
      <p:scale>
        <a:sx n="300" d="100"/>
        <a:sy n="3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1-10T16:45:31.066" idx="1">
    <p:pos x="1736" y="3340"/>
    <p:text>who is the contact?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1-11T08:17:36.774" idx="3">
    <p:pos x="5428" y="888"/>
    <p:text>I can't get star bullets....Eeek!</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1-11T09:06:43.613" idx="4">
    <p:pos x="786" y="1164"/>
    <p:text>What does this stand for???????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8AE5D3-7EC3-498C-8A93-D1F55A96F4C1}" type="datetimeFigureOut">
              <a:rPr lang="en-US" smtClean="0"/>
              <a:pPr/>
              <a:t>2/22/2017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820B25-C917-4208-BDDF-C72B78E7CCFD}" type="slidenum">
              <a:rPr lang="en-US" smtClean="0"/>
              <a:pPr/>
              <a:t>‹#›</a:t>
            </a:fld>
            <a:endParaRPr lang="en-US" dirty="0"/>
          </a:p>
        </p:txBody>
      </p:sp>
    </p:spTree>
    <p:extLst>
      <p:ext uri="{BB962C8B-B14F-4D97-AF65-F5344CB8AC3E}">
        <p14:creationId xmlns:p14="http://schemas.microsoft.com/office/powerpoint/2010/main" xmlns=""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3F597-CE17-476A-A5CB-91589ED997B7}" type="datetimeFigureOut">
              <a:rPr lang="en-US" smtClean="0"/>
              <a:pPr/>
              <a:t>2/22/2017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5724FF-A098-4B60-9000-6891DF0985A5}" type="slidenum">
              <a:rPr lang="en-US" smtClean="0"/>
              <a:pPr/>
              <a:t>‹#›</a:t>
            </a:fld>
            <a:endParaRPr lang="en-US" dirty="0"/>
          </a:p>
        </p:txBody>
      </p:sp>
    </p:spTree>
    <p:extLst>
      <p:ext uri="{BB962C8B-B14F-4D97-AF65-F5344CB8AC3E}">
        <p14:creationId xmlns:p14="http://schemas.microsoft.com/office/powerpoint/2010/main" xmlns=""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1" y="55626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smtClean="0"/>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2/22/2017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dirty="0" smtClean="0"/>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1"/>
            <a:ext cx="7620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367339"/>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2/22/2017</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5A307-C7D7-48DF-9A27-B47F9B671EC5}" type="datetime1">
              <a:rPr lang="en-US" smtClean="0"/>
              <a:pPr/>
              <a:t>2/22/2017</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9"/>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FE243-CC59-4617-A96F-54AAA96641C8}" type="datetime1">
              <a:rPr lang="en-US" smtClean="0"/>
              <a:pPr/>
              <a:t>2/22/2017</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2/22/2017</a:t>
            </a:fld>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5F4F7B-0081-4992-B1AA-BA7A5348C1F1}" type="datetime1">
              <a:rPr lang="en-US" smtClean="0"/>
              <a:pPr/>
              <a:t>2/22/2017</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1"/>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smtClean="0"/>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4800600" y="6019801"/>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1"/>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524001"/>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2/22/2017</a:t>
            </a:fld>
            <a:endParaRPr lang="en-US" dirty="0"/>
          </a:p>
        </p:txBody>
      </p:sp>
      <p:sp>
        <p:nvSpPr>
          <p:cNvPr id="6" name="Footer Placeholder 5"/>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2/22/2017</a:t>
            </a:fld>
            <a:endParaRPr lang="en-US" dirty="0"/>
          </a:p>
        </p:txBody>
      </p:sp>
      <p:sp>
        <p:nvSpPr>
          <p:cNvPr id="8" name="Footer Placeholder 7"/>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BA47D-CCBB-410C-ABA0-8A0D02B57B23}" type="datetime1">
              <a:rPr lang="en-US" smtClean="0"/>
              <a:pPr/>
              <a:t>2/22/2017</a:t>
            </a:fld>
            <a:endParaRPr lang="en-US" dirty="0"/>
          </a:p>
        </p:txBody>
      </p:sp>
      <p:sp>
        <p:nvSpPr>
          <p:cNvPr id="4" name="Footer Placeholder 3"/>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2/22/2017</a:t>
            </a:fld>
            <a:endParaRPr lang="en-US" dirty="0"/>
          </a:p>
        </p:txBody>
      </p:sp>
      <p:sp>
        <p:nvSpPr>
          <p:cNvPr id="3" name="Footer Placeholder 2"/>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524001"/>
            <a:ext cx="79248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2/22/2017</a:t>
            </a:fld>
            <a:endParaRPr lang="en-US" dirty="0"/>
          </a:p>
        </p:txBody>
      </p:sp>
      <p:sp>
        <p:nvSpPr>
          <p:cNvPr id="5" name="Footer Placeholder 4"/>
          <p:cNvSpPr>
            <a:spLocks noGrp="1"/>
          </p:cNvSpPr>
          <p:nvPr>
            <p:ph type="ftr" sz="quarter" idx="3"/>
          </p:nvPr>
        </p:nvSpPr>
        <p:spPr>
          <a:xfrm>
            <a:off x="3124200" y="6356351"/>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rhersh@doe.mass.edu" TargetMode="External"/><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Turnaround@bostonpublicschools.org" TargetMode="External"/><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bquirk@revere.mec.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mailto:glennburns@salemk12.org" TargetMode="External"/><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mailto:chursthiller@ccscambridge.org" TargetMode="Externa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Dissemination Fair Displays </a:t>
            </a:r>
            <a:endParaRPr lang="en-US" dirty="0"/>
          </a:p>
        </p:txBody>
      </p:sp>
      <p:sp>
        <p:nvSpPr>
          <p:cNvPr id="3" name="Subtitle 2"/>
          <p:cNvSpPr>
            <a:spLocks noGrp="1"/>
          </p:cNvSpPr>
          <p:nvPr>
            <p:ph type="subTitle" idx="1"/>
          </p:nvPr>
        </p:nvSpPr>
        <p:spPr/>
        <p:txBody>
          <a:bodyPr/>
          <a:lstStyle/>
          <a:p>
            <a:r>
              <a:rPr lang="en-US" dirty="0" smtClean="0"/>
              <a:t>November 18, 2016</a:t>
            </a:r>
            <a:endParaRPr lang="en-US" dirty="0"/>
          </a:p>
        </p:txBody>
      </p:sp>
    </p:spTree>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MATCH (Boston, PK-12)</a:t>
            </a:r>
            <a:endParaRPr lang="en-US" sz="3600" b="1" dirty="0"/>
          </a:p>
        </p:txBody>
      </p:sp>
      <p:sp>
        <p:nvSpPr>
          <p:cNvPr id="3" name="Text Placeholder 2"/>
          <p:cNvSpPr>
            <a:spLocks noGrp="1"/>
          </p:cNvSpPr>
          <p:nvPr>
            <p:ph type="body" idx="1"/>
          </p:nvPr>
        </p:nvSpPr>
        <p:spPr>
          <a:xfrm>
            <a:off x="609600" y="1981200"/>
            <a:ext cx="3810000" cy="750887"/>
          </a:xfrm>
        </p:spPr>
        <p:txBody>
          <a:bodyPr>
            <a:normAutofit fontScale="25000" lnSpcReduction="20000"/>
          </a:bodyPr>
          <a:lstStyle/>
          <a:p>
            <a:endParaRPr lang="en-US"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4300" b="0" dirty="0" smtClean="0"/>
          </a:p>
          <a:p>
            <a:pPr marL="60325" indent="-60325">
              <a:buFont typeface="Wingdings" pitchFamily="2" charset="2"/>
              <a:buChar char="§"/>
            </a:pPr>
            <a:endParaRPr lang="en-US" sz="5600" b="0" dirty="0" smtClean="0"/>
          </a:p>
          <a:p>
            <a:pPr marL="60325" indent="-60325">
              <a:buFont typeface="Wingdings" pitchFamily="2" charset="2"/>
              <a:buChar char="§"/>
            </a:pPr>
            <a:endParaRPr lang="en-US" sz="5600" b="0" dirty="0" smtClean="0"/>
          </a:p>
          <a:p>
            <a:pPr marL="60325" indent="-60325">
              <a:buFont typeface="Wingdings" pitchFamily="2" charset="2"/>
              <a:buChar char="§"/>
            </a:pPr>
            <a:r>
              <a:rPr lang="en-US" sz="5600" b="0" dirty="0" smtClean="0"/>
              <a:t>Sharing knowledge with educators everywhere with a mix of free online resources, workshops, and partnerships</a:t>
            </a:r>
          </a:p>
          <a:p>
            <a:pPr marL="517525" lvl="1" indent="-60325">
              <a:buFont typeface="Wingdings" pitchFamily="2" charset="2"/>
              <a:buChar char="§"/>
            </a:pPr>
            <a:r>
              <a:rPr lang="en-US" sz="4800" b="0" dirty="0" smtClean="0"/>
              <a:t>MATCH minis</a:t>
            </a:r>
          </a:p>
          <a:p>
            <a:pPr marL="517525" lvl="1" indent="-60325">
              <a:buFont typeface="Wingdings" pitchFamily="2" charset="2"/>
              <a:buChar char="§"/>
            </a:pPr>
            <a:r>
              <a:rPr lang="en-US" sz="4800" b="0" dirty="0" smtClean="0"/>
              <a:t>MATCH fishtank</a:t>
            </a:r>
          </a:p>
          <a:p>
            <a:pPr marL="517525" lvl="1" indent="-60325">
              <a:buFont typeface="Wingdings" pitchFamily="2" charset="2"/>
              <a:buChar char="§"/>
            </a:pPr>
            <a:r>
              <a:rPr lang="en-US" sz="4800" b="0" dirty="0" smtClean="0"/>
              <a:t>MATCH workshops </a:t>
            </a:r>
          </a:p>
          <a:p>
            <a:pPr marL="517525" lvl="1" indent="-60325">
              <a:buFont typeface="Wingdings" pitchFamily="2" charset="2"/>
              <a:buChar char="§"/>
            </a:pPr>
            <a:r>
              <a:rPr lang="en-US" sz="4800" b="0" dirty="0" smtClean="0"/>
              <a:t>Download full courses, unit plans, daily lesson frames, assessments and more…</a:t>
            </a:r>
          </a:p>
          <a:p>
            <a:endParaRPr lang="en-US" dirty="0"/>
          </a:p>
        </p:txBody>
      </p:sp>
      <p:pic>
        <p:nvPicPr>
          <p:cNvPr id="7" name="Content Placeholder 6" descr="MATCH #1.JPG - Visual Display for the Massachusetts Dissemination  Fair, November 18, 2016. MATCH Education is connected to the MATCH charter school - the display indicates their willingness to share what they have learned. "/>
          <p:cNvPicPr>
            <a:picLocks noGrp="1" noChangeAspect="1"/>
          </p:cNvPicPr>
          <p:nvPr>
            <p:ph sz="half" idx="2"/>
          </p:nvPr>
        </p:nvPicPr>
        <p:blipFill>
          <a:blip r:embed="rId2" cstate="print"/>
          <a:stretch>
            <a:fillRect/>
          </a:stretch>
        </p:blipFill>
        <p:spPr>
          <a:xfrm>
            <a:off x="5334000" y="1600200"/>
            <a:ext cx="2622379" cy="3951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Content Placeholder 7" descr="MATCH #2.JPG  Executive Director of MATCH Education talking with the Associate Commissioner for the DESE, standing infront of a Visual Display for the Massachusetts Dissemination  Fair, November 18, 2016. MATCH is a charter school in Boston willing to share their knowledge - picture #1 . "/>
          <p:cNvPicPr>
            <a:picLocks noGrp="1" noChangeAspect="1"/>
          </p:cNvPicPr>
          <p:nvPr>
            <p:ph sz="quarter" idx="4"/>
          </p:nvPr>
        </p:nvPicPr>
        <p:blipFill>
          <a:blip r:embed="rId3" cstate="print"/>
          <a:stretch>
            <a:fillRect/>
          </a:stretch>
        </p:blipFill>
        <p:spPr>
          <a:xfrm>
            <a:off x="533400" y="2819400"/>
            <a:ext cx="4041775" cy="2682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4343400" y="5715000"/>
            <a:ext cx="3810000" cy="646331"/>
          </a:xfrm>
          <a:prstGeom prst="rect">
            <a:avLst/>
          </a:prstGeom>
          <a:noFill/>
        </p:spPr>
        <p:txBody>
          <a:bodyPr wrap="square" rtlCol="0">
            <a:spAutoFit/>
          </a:bodyPr>
          <a:lstStyle/>
          <a:p>
            <a:r>
              <a:rPr lang="en-US" dirty="0" smtClean="0"/>
              <a:t>Want to learn more? Contact: claire.kaplan@matcheducation.org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smtClean="0"/>
              <a:t>McKay Arts Academy          (Fitchburg, PK-8)</a:t>
            </a:r>
            <a:endParaRPr lang="en-US" sz="3200" b="1" dirty="0"/>
          </a:p>
        </p:txBody>
      </p:sp>
      <p:pic>
        <p:nvPicPr>
          <p:cNvPr id="12" name="Content Placeholder 11" descr="McKay Arts #1.jpg - Picture #1 two people from McKay Arts Academy, an innovation school in Fitchburg standing in front of a Visual Display for the Massachusetts Dissemination  Fair, November 18, 2016. "/>
          <p:cNvPicPr>
            <a:picLocks noGrp="1" noChangeAspect="1"/>
          </p:cNvPicPr>
          <p:nvPr>
            <p:ph sz="half" idx="2"/>
          </p:nvPr>
        </p:nvPicPr>
        <p:blipFill>
          <a:blip r:embed="rId2" cstate="print"/>
          <a:stretch>
            <a:fillRect/>
          </a:stretch>
        </p:blipFill>
        <p:spPr>
          <a:xfrm>
            <a:off x="457201" y="1905000"/>
            <a:ext cx="4040188" cy="303014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Placeholder 9"/>
          <p:cNvSpPr>
            <a:spLocks noGrp="1"/>
          </p:cNvSpPr>
          <p:nvPr>
            <p:ph type="body" sz="quarter" idx="3"/>
          </p:nvPr>
        </p:nvSpPr>
        <p:spPr>
          <a:xfrm>
            <a:off x="4722904" y="1371600"/>
            <a:ext cx="3811496" cy="1219199"/>
          </a:xfrm>
        </p:spPr>
        <p:txBody>
          <a:bodyPr>
            <a:normAutofit fontScale="55000" lnSpcReduction="20000"/>
          </a:bodyPr>
          <a:lstStyle/>
          <a:p>
            <a:pPr marL="169863" indent="-169863">
              <a:buFont typeface="Wingdings" pitchFamily="2" charset="2"/>
              <a:buChar char="§"/>
            </a:pPr>
            <a:r>
              <a:rPr lang="en-US" sz="3300" b="0" dirty="0" smtClean="0"/>
              <a:t>Tessellations: An Arts Integrated Math Project</a:t>
            </a:r>
          </a:p>
          <a:p>
            <a:pPr marL="169863" indent="-169863">
              <a:buFont typeface="Wingdings" pitchFamily="2" charset="2"/>
              <a:buChar char="§"/>
            </a:pPr>
            <a:r>
              <a:rPr lang="en-US" sz="3300" b="0" dirty="0" smtClean="0"/>
              <a:t>Math standards </a:t>
            </a:r>
          </a:p>
          <a:p>
            <a:pPr marL="169863" indent="-169863">
              <a:buFont typeface="Wingdings" pitchFamily="2" charset="2"/>
              <a:buChar char="§"/>
            </a:pPr>
            <a:r>
              <a:rPr lang="en-US" sz="3300" b="0" dirty="0" smtClean="0"/>
              <a:t>Art standards</a:t>
            </a:r>
          </a:p>
          <a:p>
            <a:endParaRPr lang="en-US" dirty="0"/>
          </a:p>
        </p:txBody>
      </p:sp>
      <p:pic>
        <p:nvPicPr>
          <p:cNvPr id="13" name="Content Placeholder 12" descr="McKay Arts #2.JPG- Picture #2 a picture of a slide from a slide show by McKay Arts Academy, in Fitchburg. The slide is part of . Visual Display for the Massachusetts Dissemination  Fair, November 18, 2016. It is about Art Collaboration Standards - art and geometry standards."/>
          <p:cNvPicPr>
            <a:picLocks noGrp="1" noChangeAspect="1"/>
          </p:cNvPicPr>
          <p:nvPr>
            <p:ph sz="quarter" idx="4"/>
          </p:nvPr>
        </p:nvPicPr>
        <p:blipFill>
          <a:blip r:embed="rId3" cstate="print"/>
          <a:stretch>
            <a:fillRect/>
          </a:stretch>
        </p:blipFill>
        <p:spPr>
          <a:xfrm>
            <a:off x="4645026" y="2809302"/>
            <a:ext cx="4041775" cy="26824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2133600" y="5943600"/>
            <a:ext cx="6400800" cy="369332"/>
          </a:xfrm>
          <a:prstGeom prst="rect">
            <a:avLst/>
          </a:prstGeom>
          <a:noFill/>
        </p:spPr>
        <p:txBody>
          <a:bodyPr wrap="square" rtlCol="0">
            <a:spAutoFit/>
          </a:bodyPr>
          <a:lstStyle/>
          <a:p>
            <a:r>
              <a:rPr lang="en-US" dirty="0" smtClean="0"/>
              <a:t>Want to learn more? Contact: ramirezl@fitchburg.k12.ma.us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Parthum Elementary School (Lawrence, K-4)</a:t>
            </a:r>
            <a:endParaRPr lang="en-US" sz="3200" b="1" dirty="0"/>
          </a:p>
        </p:txBody>
      </p:sp>
      <p:pic>
        <p:nvPicPr>
          <p:cNvPr id="8" name="Content Placeholder 7" descr="Parthum Elementary School.JPG.- This is a Visual Display for the Massachusetts Dissemination  Fair, November 18, 2016. It is a collage from Parthum Elementary School in Lawrence at 21st Century ELT school. "/>
          <p:cNvPicPr>
            <a:picLocks noGrp="1" noChangeAspect="1"/>
          </p:cNvPicPr>
          <p:nvPr>
            <p:ph idx="1"/>
          </p:nvPr>
        </p:nvPicPr>
        <p:blipFill>
          <a:blip r:embed="rId2" cstate="print"/>
          <a:stretch>
            <a:fillRect/>
          </a:stretch>
        </p:blipFill>
        <p:spPr>
          <a:xfrm>
            <a:off x="304800" y="1447800"/>
            <a:ext cx="6305365" cy="41847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6705600" y="1524000"/>
            <a:ext cx="2286000" cy="3970318"/>
          </a:xfrm>
          <a:prstGeom prst="rect">
            <a:avLst/>
          </a:prstGeom>
          <a:noFill/>
        </p:spPr>
        <p:txBody>
          <a:bodyPr wrap="square" rtlCol="0">
            <a:spAutoFit/>
          </a:bodyPr>
          <a:lstStyle/>
          <a:p>
            <a:pPr marL="115888" indent="-115888">
              <a:buClr>
                <a:schemeClr val="accent1"/>
              </a:buClr>
              <a:buFont typeface="Wingdings" pitchFamily="2" charset="2"/>
              <a:buChar char="§"/>
            </a:pPr>
            <a:r>
              <a:rPr lang="en-US" dirty="0" smtClean="0"/>
              <a:t>21</a:t>
            </a:r>
            <a:r>
              <a:rPr lang="en-US" baseline="30000" dirty="0" smtClean="0"/>
              <a:t>st</a:t>
            </a:r>
            <a:r>
              <a:rPr lang="en-US" dirty="0" smtClean="0"/>
              <a:t> Century Community Learning Center ELT</a:t>
            </a:r>
          </a:p>
          <a:p>
            <a:pPr marL="115888" indent="-115888">
              <a:buClr>
                <a:schemeClr val="accent1"/>
              </a:buClr>
              <a:buFont typeface="Wingdings" pitchFamily="2" charset="2"/>
              <a:buChar char="§"/>
            </a:pPr>
            <a:r>
              <a:rPr lang="en-US" dirty="0" smtClean="0"/>
              <a:t>Maximize Teacher Collaboration Time</a:t>
            </a:r>
          </a:p>
          <a:p>
            <a:pPr marL="115888" indent="-115888">
              <a:buClr>
                <a:schemeClr val="accent1"/>
              </a:buClr>
              <a:buFont typeface="Wingdings" pitchFamily="2" charset="2"/>
              <a:buChar char="§"/>
            </a:pPr>
            <a:r>
              <a:rPr lang="en-US" dirty="0" smtClean="0"/>
              <a:t>Create a professional learning community structure to support teachers</a:t>
            </a:r>
          </a:p>
          <a:p>
            <a:pPr marL="115888" indent="-115888">
              <a:buClr>
                <a:schemeClr val="accent1"/>
              </a:buClr>
              <a:buFont typeface="Wingdings" pitchFamily="2" charset="2"/>
              <a:buChar char="§"/>
            </a:pPr>
            <a:r>
              <a:rPr lang="en-US" dirty="0" smtClean="0"/>
              <a:t>Engaging Enrichment</a:t>
            </a:r>
            <a:endParaRPr lang="en-US" dirty="0"/>
          </a:p>
        </p:txBody>
      </p:sp>
      <p:sp>
        <p:nvSpPr>
          <p:cNvPr id="7" name="TextBox 6"/>
          <p:cNvSpPr txBox="1"/>
          <p:nvPr/>
        </p:nvSpPr>
        <p:spPr>
          <a:xfrm>
            <a:off x="990600" y="5867400"/>
            <a:ext cx="6477000" cy="646331"/>
          </a:xfrm>
          <a:prstGeom prst="rect">
            <a:avLst/>
          </a:prstGeom>
          <a:noFill/>
        </p:spPr>
        <p:txBody>
          <a:bodyPr wrap="square" rtlCol="0">
            <a:spAutoFit/>
          </a:bodyPr>
          <a:lstStyle/>
          <a:p>
            <a:r>
              <a:rPr lang="en-US" dirty="0" smtClean="0"/>
              <a:t>Want to learn more? Contact: maria.calobrisi@lawrence.k12.ma.us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Pioneer Charter School of Science (Everett, 7-12) </a:t>
            </a:r>
            <a:endParaRPr lang="en-US" sz="3200" b="1" dirty="0"/>
          </a:p>
        </p:txBody>
      </p:sp>
      <p:sp>
        <p:nvSpPr>
          <p:cNvPr id="3" name="Text Placeholder 2"/>
          <p:cNvSpPr>
            <a:spLocks noGrp="1"/>
          </p:cNvSpPr>
          <p:nvPr>
            <p:ph type="body" idx="1"/>
          </p:nvPr>
        </p:nvSpPr>
        <p:spPr>
          <a:xfrm>
            <a:off x="533400" y="2713038"/>
            <a:ext cx="3810000" cy="639762"/>
          </a:xfrm>
        </p:spPr>
        <p:txBody>
          <a:bodyPr>
            <a:noAutofit/>
          </a:bodyPr>
          <a:lstStyle/>
          <a:p>
            <a:pPr>
              <a:buFont typeface="Wingdings" pitchFamily="2" charset="2"/>
              <a:buChar char="§"/>
            </a:pPr>
            <a:r>
              <a:rPr lang="en-US" sz="1600" b="0" dirty="0" smtClean="0"/>
              <a:t>STEM</a:t>
            </a:r>
          </a:p>
          <a:p>
            <a:pPr lvl="1">
              <a:buFont typeface="Wingdings" pitchFamily="2" charset="2"/>
              <a:buChar char="§"/>
            </a:pPr>
            <a:r>
              <a:rPr lang="en-US" sz="1600" b="0" dirty="0" smtClean="0"/>
              <a:t>Mad Science Day</a:t>
            </a:r>
          </a:p>
          <a:p>
            <a:pPr marL="571500" lvl="1" indent="-114300">
              <a:buFont typeface="Wingdings" pitchFamily="2" charset="2"/>
              <a:buChar char="§"/>
            </a:pPr>
            <a:r>
              <a:rPr lang="en-US" sz="1600" b="0" dirty="0" smtClean="0"/>
              <a:t>Schoolwide Science &amp;   Engineering Fair</a:t>
            </a:r>
          </a:p>
          <a:p>
            <a:pPr lvl="1">
              <a:buFont typeface="Wingdings" pitchFamily="2" charset="2"/>
              <a:buChar char="§"/>
            </a:pPr>
            <a:r>
              <a:rPr lang="en-US" sz="1600" b="0" dirty="0" smtClean="0"/>
              <a:t>Science Olympiad</a:t>
            </a:r>
          </a:p>
          <a:p>
            <a:pPr lvl="1">
              <a:buFont typeface="Wingdings" pitchFamily="2" charset="2"/>
              <a:buChar char="§"/>
            </a:pPr>
            <a:r>
              <a:rPr lang="en-US" sz="1600" b="0" dirty="0" smtClean="0"/>
              <a:t>Science Speaker Series</a:t>
            </a:r>
          </a:p>
          <a:p>
            <a:pPr>
              <a:buFont typeface="Wingdings" pitchFamily="2" charset="2"/>
              <a:buChar char="§"/>
            </a:pPr>
            <a:r>
              <a:rPr lang="en-US" sz="1600" b="0" dirty="0" smtClean="0"/>
              <a:t>CMT and teaching civic responsibility </a:t>
            </a:r>
            <a:endParaRPr lang="en-US" sz="1600" b="0" dirty="0"/>
          </a:p>
        </p:txBody>
      </p:sp>
      <p:pic>
        <p:nvPicPr>
          <p:cNvPr id="9" name="Content Placeholder 8" descr="Pioneer Charter School of Science #1.JPG - Picture #1 is part of a Visual Display for the Massachusetts Dissemination Fair, November 18, 2016. Pioneer Charter School of Science, located in Everett, MA describes their STEM program."/>
          <p:cNvPicPr>
            <a:picLocks noGrp="1" noChangeAspect="1"/>
          </p:cNvPicPr>
          <p:nvPr>
            <p:ph sz="half" idx="2"/>
          </p:nvPr>
        </p:nvPicPr>
        <p:blipFill>
          <a:blip r:embed="rId2" cstate="print"/>
          <a:stretch>
            <a:fillRect/>
          </a:stretch>
        </p:blipFill>
        <p:spPr>
          <a:xfrm>
            <a:off x="457201" y="3414620"/>
            <a:ext cx="4040188" cy="26813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Content Placeholder 9" descr="Pioneer Charter School of Science #2.JPG - Picture #2 is part of a Visual Display for the Massachusetts Dissemination Fair, November 18, 2016. Pioneer Charter School of Science, located in Everett, MA describes Civic Responsibility Lessons. "/>
          <p:cNvPicPr>
            <a:picLocks noGrp="1" noChangeAspect="1"/>
          </p:cNvPicPr>
          <p:nvPr>
            <p:ph sz="quarter" idx="4"/>
          </p:nvPr>
        </p:nvPicPr>
        <p:blipFill>
          <a:blip r:embed="rId3" cstate="print"/>
          <a:stretch>
            <a:fillRect/>
          </a:stretch>
        </p:blipFill>
        <p:spPr>
          <a:xfrm>
            <a:off x="5354724" y="1143000"/>
            <a:ext cx="2622379" cy="3951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4648200" y="5867400"/>
            <a:ext cx="3810000" cy="646331"/>
          </a:xfrm>
          <a:prstGeom prst="rect">
            <a:avLst/>
          </a:prstGeom>
          <a:noFill/>
        </p:spPr>
        <p:txBody>
          <a:bodyPr wrap="square" rtlCol="0">
            <a:spAutoFit/>
          </a:bodyPr>
          <a:lstStyle/>
          <a:p>
            <a:r>
              <a:rPr lang="en-US" dirty="0" smtClean="0"/>
              <a:t>Want to learn more? Contact: mbekin@pioneercss.org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River Valley Charter School </a:t>
            </a:r>
            <a:br>
              <a:rPr lang="en-US" sz="3200" b="1" dirty="0" smtClean="0"/>
            </a:br>
            <a:r>
              <a:rPr lang="en-US" sz="3200" b="1" dirty="0" smtClean="0"/>
              <a:t>(Newburyport, K-8)</a:t>
            </a:r>
            <a:endParaRPr lang="en-US" sz="3200" b="1" dirty="0"/>
          </a:p>
        </p:txBody>
      </p:sp>
      <p:pic>
        <p:nvPicPr>
          <p:cNvPr id="4" name="Content Placeholder 3" descr="River Valley Charter School.JPG This is a Visual Display for the Massachusetts Dissemination Fair, November 18, 2016. River Valley Charter School in Newburyport is showing student work from a public Montessori school. "/>
          <p:cNvPicPr>
            <a:picLocks noGrp="1" noChangeAspect="1"/>
          </p:cNvPicPr>
          <p:nvPr>
            <p:ph idx="1"/>
          </p:nvPr>
        </p:nvPicPr>
        <p:blipFill>
          <a:blip r:embed="rId2" cstate="print"/>
          <a:stretch>
            <a:fillRect/>
          </a:stretch>
        </p:blipFill>
        <p:spPr>
          <a:xfrm>
            <a:off x="304800" y="1600200"/>
            <a:ext cx="5619562" cy="37295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6096000" y="1143000"/>
            <a:ext cx="2590800" cy="5078313"/>
          </a:xfrm>
          <a:prstGeom prst="rect">
            <a:avLst/>
          </a:prstGeom>
          <a:noFill/>
        </p:spPr>
        <p:txBody>
          <a:bodyPr wrap="square" rtlCol="0">
            <a:spAutoFit/>
          </a:bodyPr>
          <a:lstStyle/>
          <a:p>
            <a:pPr marL="114300" indent="-114300">
              <a:buClr>
                <a:schemeClr val="accent1"/>
              </a:buClr>
              <a:buFont typeface="Wingdings" pitchFamily="2" charset="2"/>
              <a:buChar char="§"/>
            </a:pPr>
            <a:endParaRPr lang="en-US" dirty="0" smtClean="0"/>
          </a:p>
          <a:p>
            <a:pPr marL="114300" indent="-114300">
              <a:buClr>
                <a:schemeClr val="accent1"/>
              </a:buClr>
              <a:buFont typeface="Wingdings" pitchFamily="2" charset="2"/>
              <a:buChar char="§"/>
            </a:pPr>
            <a:r>
              <a:rPr lang="en-US" dirty="0" smtClean="0"/>
              <a:t>“Montessori made public” </a:t>
            </a:r>
          </a:p>
          <a:p>
            <a:pPr marL="114300" indent="-114300">
              <a:buClr>
                <a:schemeClr val="accent1"/>
              </a:buClr>
              <a:buFont typeface="Wingdings" pitchFamily="2" charset="2"/>
              <a:buChar char="§"/>
            </a:pPr>
            <a:r>
              <a:rPr lang="en-US" dirty="0" smtClean="0"/>
              <a:t>Introducing project based learning in core subjects</a:t>
            </a:r>
          </a:p>
          <a:p>
            <a:pPr marL="114300" indent="-114300">
              <a:buClr>
                <a:schemeClr val="accent1"/>
              </a:buClr>
              <a:buFont typeface="Wingdings" pitchFamily="2" charset="2"/>
              <a:buChar char="§"/>
            </a:pPr>
            <a:r>
              <a:rPr lang="en-US" dirty="0" smtClean="0"/>
              <a:t>One of River Valley’s project based themes tries to answer the following essential question: How have humans and the natural environment shaped and changed our place in the Merrimack River Valley? </a:t>
            </a:r>
          </a:p>
          <a:p>
            <a:pPr marL="114300" indent="-114300">
              <a:buClr>
                <a:schemeClr val="accent1"/>
              </a:buClr>
              <a:buFont typeface="Wingdings" pitchFamily="2" charset="2"/>
              <a:buChar char="§"/>
            </a:pPr>
            <a:endParaRPr lang="en-US" dirty="0"/>
          </a:p>
        </p:txBody>
      </p:sp>
      <p:sp>
        <p:nvSpPr>
          <p:cNvPr id="6" name="TextBox 5"/>
          <p:cNvSpPr txBox="1"/>
          <p:nvPr/>
        </p:nvSpPr>
        <p:spPr>
          <a:xfrm>
            <a:off x="1371600" y="5754469"/>
            <a:ext cx="3810000" cy="646331"/>
          </a:xfrm>
          <a:prstGeom prst="rect">
            <a:avLst/>
          </a:prstGeom>
          <a:noFill/>
        </p:spPr>
        <p:txBody>
          <a:bodyPr wrap="square" rtlCol="0">
            <a:spAutoFit/>
          </a:bodyPr>
          <a:lstStyle/>
          <a:p>
            <a:r>
              <a:rPr lang="en-US" dirty="0" smtClean="0"/>
              <a:t>Want to learn more? Contact: awillemsen@rivervalleycharter.org</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a:r>
            <a:br>
              <a:rPr lang="en-US" sz="3200" b="1" dirty="0" smtClean="0"/>
            </a:br>
            <a:r>
              <a:rPr lang="en-US" sz="3200" b="1" dirty="0" smtClean="0"/>
              <a:t>Academy of Science Technology &amp; Health (Worcester East Middle School, 7-8)</a:t>
            </a:r>
            <a:endParaRPr lang="en-US" sz="3200" dirty="0"/>
          </a:p>
        </p:txBody>
      </p:sp>
      <p:pic>
        <p:nvPicPr>
          <p:cNvPr id="7" name="Content Placeholder 6" descr="Worcester East Middle - Academy of Science Tech, and Health.JPG - Person reading material in front of a Visual Display for the Massachusetts Dissemination Fair, November 18, 2016. Academy of Science Technology &amp; Health is an innovation academy. "/>
          <p:cNvPicPr>
            <a:picLocks noGrp="1" noChangeAspect="1"/>
          </p:cNvPicPr>
          <p:nvPr>
            <p:ph sz="half" idx="1"/>
          </p:nvPr>
        </p:nvPicPr>
        <p:blipFill>
          <a:blip r:embed="rId2" cstate="print"/>
          <a:srcRect l="34000"/>
          <a:stretch>
            <a:fillRect/>
          </a:stretch>
        </p:blipFill>
        <p:spPr>
          <a:xfrm>
            <a:off x="1143000" y="2514600"/>
            <a:ext cx="2514600" cy="2528610"/>
          </a:xfrm>
          <a:prstGeom prst="rect">
            <a:avLst/>
          </a:prstGeom>
          <a:ln w="88900" cap="sq" cmpd="thickThin">
            <a:solidFill>
              <a:srgbClr val="000000"/>
            </a:solidFill>
            <a:prstDash val="solid"/>
            <a:miter lim="800000"/>
          </a:ln>
          <a:effectLst>
            <a:innerShdw blurRad="76200">
              <a:srgbClr val="000000"/>
            </a:innerShdw>
          </a:effectLst>
        </p:spPr>
      </p:pic>
      <p:sp>
        <p:nvSpPr>
          <p:cNvPr id="4" name="Content Placeholder 3"/>
          <p:cNvSpPr>
            <a:spLocks noGrp="1"/>
          </p:cNvSpPr>
          <p:nvPr>
            <p:ph sz="half" idx="2"/>
          </p:nvPr>
        </p:nvSpPr>
        <p:spPr/>
        <p:txBody>
          <a:bodyPr/>
          <a:lstStyle/>
          <a:p>
            <a:r>
              <a:rPr lang="en-US" dirty="0" smtClean="0"/>
              <a:t>Innovation Academy</a:t>
            </a:r>
          </a:p>
          <a:p>
            <a:r>
              <a:rPr lang="en-US" dirty="0" smtClean="0"/>
              <a:t>Project block segments – time for structured extensions and enrichments to core curricula</a:t>
            </a:r>
          </a:p>
          <a:p>
            <a:r>
              <a:rPr lang="en-US" dirty="0" smtClean="0"/>
              <a:t>Advisory</a:t>
            </a:r>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p>
            <a:fld id="{BD26C40E-487C-40A4-A841-8174FD7B7142}" type="slidenum">
              <a:rPr lang="en-US" smtClean="0"/>
              <a:pPr/>
              <a:t>15</a:t>
            </a:fld>
            <a:endParaRPr lang="en-US" dirty="0"/>
          </a:p>
        </p:txBody>
      </p:sp>
      <p:sp>
        <p:nvSpPr>
          <p:cNvPr id="8" name="TextBox 7"/>
          <p:cNvSpPr txBox="1"/>
          <p:nvPr/>
        </p:nvSpPr>
        <p:spPr>
          <a:xfrm>
            <a:off x="533400" y="5334000"/>
            <a:ext cx="3352800" cy="646331"/>
          </a:xfrm>
          <a:prstGeom prst="rect">
            <a:avLst/>
          </a:prstGeom>
          <a:noFill/>
        </p:spPr>
        <p:txBody>
          <a:bodyPr wrap="square" rtlCol="0">
            <a:spAutoFit/>
          </a:bodyPr>
          <a:lstStyle/>
          <a:p>
            <a:r>
              <a:rPr lang="en-US" dirty="0" smtClean="0"/>
              <a:t>Want to learn more? Contact: dawkinsr@worc.k12.ma.us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Young Achievers Science and Math Pilot School (Boston, PK -8)</a:t>
            </a:r>
            <a:endParaRPr lang="en-US" sz="3200" b="1" dirty="0"/>
          </a:p>
        </p:txBody>
      </p:sp>
      <p:sp>
        <p:nvSpPr>
          <p:cNvPr id="3" name="Text Placeholder 2"/>
          <p:cNvSpPr>
            <a:spLocks noGrp="1"/>
          </p:cNvSpPr>
          <p:nvPr>
            <p:ph type="body" idx="1"/>
          </p:nvPr>
        </p:nvSpPr>
        <p:spPr>
          <a:xfrm>
            <a:off x="609600" y="1981200"/>
            <a:ext cx="3810000" cy="639762"/>
          </a:xfrm>
        </p:spPr>
        <p:txBody>
          <a:bodyPr>
            <a:noAutofit/>
          </a:bodyPr>
          <a:lstStyle/>
          <a:p>
            <a:pPr marL="114300" indent="-114300">
              <a:buFont typeface="Wingdings" pitchFamily="2" charset="2"/>
              <a:buChar char="§"/>
            </a:pPr>
            <a:r>
              <a:rPr lang="en-US" sz="1400" b="0" dirty="0" smtClean="0"/>
              <a:t>Partners and Enrichment Experiences</a:t>
            </a:r>
          </a:p>
          <a:p>
            <a:pPr marL="114300" indent="-114300">
              <a:buFont typeface="Wingdings" pitchFamily="2" charset="2"/>
              <a:buChar char="§"/>
            </a:pPr>
            <a:r>
              <a:rPr lang="en-US" sz="1400" b="0" dirty="0" smtClean="0"/>
              <a:t>Closing the Opportunity and Achievement Gaps</a:t>
            </a:r>
          </a:p>
          <a:p>
            <a:pPr marL="114300" indent="-114300">
              <a:buFont typeface="Wingdings" pitchFamily="2" charset="2"/>
              <a:buChar char="§"/>
            </a:pPr>
            <a:r>
              <a:rPr lang="en-US" sz="1400" b="0" dirty="0" smtClean="0"/>
              <a:t>Focus on school culture</a:t>
            </a:r>
            <a:endParaRPr lang="en-US" sz="1400" b="0" dirty="0"/>
          </a:p>
        </p:txBody>
      </p:sp>
      <p:pic>
        <p:nvPicPr>
          <p:cNvPr id="7" name="Content Placeholder 6" descr="Young Achievers #1.JPG Picture #1 is part of a Visual Display for the Massachusetts Dissemination Fair, November 18, 2016. Young Achievers Science and Math Pilot School is an ELT school in Boston.  There is a brief overview about the school and pictures of kids engaged."/>
          <p:cNvPicPr>
            <a:picLocks noGrp="1" noChangeAspect="1"/>
          </p:cNvPicPr>
          <p:nvPr>
            <p:ph sz="half" idx="2"/>
          </p:nvPr>
        </p:nvPicPr>
        <p:blipFill>
          <a:blip r:embed="rId2" cstate="print"/>
          <a:stretch>
            <a:fillRect/>
          </a:stretch>
        </p:blipFill>
        <p:spPr>
          <a:xfrm>
            <a:off x="457201" y="2809829"/>
            <a:ext cx="4040188" cy="26813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 Placeholder 4"/>
          <p:cNvSpPr>
            <a:spLocks noGrp="1"/>
          </p:cNvSpPr>
          <p:nvPr>
            <p:ph type="body" sz="quarter" idx="3"/>
          </p:nvPr>
        </p:nvSpPr>
        <p:spPr>
          <a:xfrm>
            <a:off x="2590800" y="5943600"/>
            <a:ext cx="3811496" cy="639762"/>
          </a:xfrm>
        </p:spPr>
        <p:txBody>
          <a:bodyPr>
            <a:normAutofit fontScale="62500" lnSpcReduction="20000"/>
          </a:bodyPr>
          <a:lstStyle/>
          <a:p>
            <a:r>
              <a:rPr lang="en-US" b="0" dirty="0" smtClean="0"/>
              <a:t>Want to learn more? Contact: </a:t>
            </a:r>
          </a:p>
          <a:p>
            <a:r>
              <a:rPr lang="en-US" b="0" dirty="0" smtClean="0"/>
              <a:t>bhoppin@youngachieversschool.org</a:t>
            </a:r>
            <a:endParaRPr lang="en-US" b="0" dirty="0"/>
          </a:p>
        </p:txBody>
      </p:sp>
      <p:pic>
        <p:nvPicPr>
          <p:cNvPr id="8" name="Content Placeholder 7" descr="Young Achievers #2.JPG Picture #2 is part of a Visual Display for the Massachusetts Dissemination Fair, November 18, 2016. Young Achievers Science and Math Pilot School is an ELT school in Boston. This picture describes the work they have done on School Culture. "/>
          <p:cNvPicPr>
            <a:picLocks noGrp="1" noChangeAspect="1"/>
          </p:cNvPicPr>
          <p:nvPr>
            <p:ph sz="quarter" idx="4"/>
          </p:nvPr>
        </p:nvPicPr>
        <p:blipFill>
          <a:blip r:embed="rId3" cstate="print"/>
          <a:stretch>
            <a:fillRect/>
          </a:stretch>
        </p:blipFill>
        <p:spPr>
          <a:xfrm>
            <a:off x="4572000" y="1981200"/>
            <a:ext cx="4041775" cy="26824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Dissemination: Let’s share what works! </a:t>
            </a:r>
            <a:endParaRPr lang="en-US" b="1" dirty="0"/>
          </a:p>
        </p:txBody>
      </p:sp>
      <p:pic>
        <p:nvPicPr>
          <p:cNvPr id="7" name="Content Placeholder 6" descr="Tyler Zachary-thumbs up.jpg  Clip art picture of two young students giving a &quot;thumbs up&quot; sign. "/>
          <p:cNvPicPr>
            <a:picLocks noGrp="1" noChangeAspect="1"/>
          </p:cNvPicPr>
          <p:nvPr>
            <p:ph sz="half" idx="1"/>
          </p:nvPr>
        </p:nvPicPr>
        <p:blipFill>
          <a:blip r:embed="rId2" cstate="print"/>
          <a:stretch>
            <a:fillRect/>
          </a:stretch>
        </p:blipFill>
        <p:spPr>
          <a:xfrm>
            <a:off x="609600" y="2409938"/>
            <a:ext cx="3810000" cy="2754086"/>
          </a:xfrm>
        </p:spPr>
      </p:pic>
      <p:sp>
        <p:nvSpPr>
          <p:cNvPr id="4" name="Content Placeholder 3"/>
          <p:cNvSpPr>
            <a:spLocks noGrp="1"/>
          </p:cNvSpPr>
          <p:nvPr>
            <p:ph sz="half" idx="2"/>
          </p:nvPr>
        </p:nvSpPr>
        <p:spPr>
          <a:xfrm>
            <a:off x="4724400" y="1524001"/>
            <a:ext cx="4038600" cy="4525963"/>
          </a:xfrm>
        </p:spPr>
        <p:txBody>
          <a:bodyPr/>
          <a:lstStyle/>
          <a:p>
            <a:endParaRPr lang="en-US" dirty="0" smtClean="0"/>
          </a:p>
          <a:p>
            <a:endParaRPr lang="en-US" dirty="0" smtClean="0"/>
          </a:p>
          <a:p>
            <a:endParaRPr lang="en-US" dirty="0" smtClean="0"/>
          </a:p>
          <a:p>
            <a:r>
              <a:rPr lang="en-US" sz="2400" dirty="0" smtClean="0"/>
              <a:t>If you have any questions, please contact:  Ruth Hersh at </a:t>
            </a:r>
            <a:r>
              <a:rPr lang="en-US" sz="2400" dirty="0" smtClean="0">
                <a:hlinkClick r:id="rId3"/>
              </a:rPr>
              <a:t>rhersh@doe.mass.edu</a:t>
            </a:r>
            <a:r>
              <a:rPr lang="en-US" sz="2400" dirty="0" smtClean="0"/>
              <a:t> </a:t>
            </a:r>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p>
            <a:fld id="{BD26C40E-487C-40A4-A841-8174FD7B7142}" type="slidenum">
              <a:rPr lang="en-US" smtClean="0"/>
              <a:pPr/>
              <a:t>17</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924800" cy="1295400"/>
          </a:xfrm>
        </p:spPr>
        <p:txBody>
          <a:bodyPr/>
          <a:lstStyle/>
          <a:p>
            <a:r>
              <a:rPr lang="en-US" sz="3200" dirty="0" smtClean="0"/>
              <a:t>Boston Public Schools Turnaround</a:t>
            </a:r>
            <a:endParaRPr lang="en-US" sz="3200" dirty="0"/>
          </a:p>
        </p:txBody>
      </p:sp>
      <p:pic>
        <p:nvPicPr>
          <p:cNvPr id="7" name="Content Placeholder 6" descr="Boston Public Schools.JPG  - Visual Display for Massachusetts Dissemination Fair, November 18, 2016. Boston Public Schools on  Technical Assistance Teams and Turnarould. "/>
          <p:cNvPicPr>
            <a:picLocks noGrp="1" noChangeAspect="1"/>
          </p:cNvPicPr>
          <p:nvPr>
            <p:ph idx="1"/>
          </p:nvPr>
        </p:nvPicPr>
        <p:blipFill>
          <a:blip r:embed="rId2" cstate="print"/>
          <a:stretch>
            <a:fillRect/>
          </a:stretch>
        </p:blipFill>
        <p:spPr>
          <a:xfrm>
            <a:off x="172199" y="1524000"/>
            <a:ext cx="4399801" cy="3345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Slide Number Placeholder 3"/>
          <p:cNvSpPr>
            <a:spLocks noGrp="1"/>
          </p:cNvSpPr>
          <p:nvPr>
            <p:ph type="sldNum" sz="quarter" idx="11"/>
          </p:nvPr>
        </p:nvSpPr>
        <p:spPr/>
        <p:txBody>
          <a:bodyPr/>
          <a:lstStyle/>
          <a:p>
            <a:fld id="{BD26C40E-487C-40A4-A841-8174FD7B7142}" type="slidenum">
              <a:rPr lang="en-US" smtClean="0"/>
              <a:pPr/>
              <a:t>2</a:t>
            </a:fld>
            <a:endParaRPr lang="en-US" dirty="0"/>
          </a:p>
        </p:txBody>
      </p:sp>
      <p:sp>
        <p:nvSpPr>
          <p:cNvPr id="5" name="Footer Placeholder 4"/>
          <p:cNvSpPr>
            <a:spLocks noGrp="1"/>
          </p:cNvSpPr>
          <p:nvPr>
            <p:ph type="ftr" sz="quarter" idx="12"/>
          </p:nvPr>
        </p:nvSpPr>
        <p:spPr/>
        <p:txBody>
          <a:bodyPr/>
          <a:lstStyle/>
          <a:p>
            <a:r>
              <a:rPr lang="en-US" dirty="0" smtClean="0"/>
              <a:t>Massachusetts Department of Elementary and Secondary Education</a:t>
            </a:r>
            <a:endParaRPr lang="en-US" dirty="0"/>
          </a:p>
        </p:txBody>
      </p:sp>
      <p:sp>
        <p:nvSpPr>
          <p:cNvPr id="6" name="Text Placeholder 5"/>
          <p:cNvSpPr>
            <a:spLocks noGrp="1"/>
          </p:cNvSpPr>
          <p:nvPr>
            <p:ph type="body" sz="quarter" idx="13"/>
          </p:nvPr>
        </p:nvSpPr>
        <p:spPr>
          <a:xfrm>
            <a:off x="4648200" y="1295400"/>
            <a:ext cx="4495800" cy="4953000"/>
          </a:xfrm>
        </p:spPr>
        <p:txBody>
          <a:bodyPr/>
          <a:lstStyle/>
          <a:p>
            <a:r>
              <a:rPr lang="en-US" sz="2400" dirty="0" smtClean="0"/>
              <a:t>Technical Assistance Team (TAT)</a:t>
            </a:r>
          </a:p>
          <a:p>
            <a:r>
              <a:rPr lang="en-US" sz="2400" dirty="0" smtClean="0"/>
              <a:t>Who is on a TAT?</a:t>
            </a:r>
          </a:p>
          <a:p>
            <a:r>
              <a:rPr lang="en-US" sz="2400" dirty="0" smtClean="0"/>
              <a:t>What does a TAT do?</a:t>
            </a:r>
          </a:p>
          <a:p>
            <a:r>
              <a:rPr lang="en-US" sz="2400" dirty="0" smtClean="0"/>
              <a:t>How do TATs track schools’ progress?</a:t>
            </a:r>
          </a:p>
          <a:p>
            <a:r>
              <a:rPr lang="en-US" sz="2400" dirty="0" smtClean="0"/>
              <a:t>How do we measure TAT impact?</a:t>
            </a:r>
          </a:p>
          <a:p>
            <a:r>
              <a:rPr lang="en-US" sz="2400" dirty="0" smtClean="0"/>
              <a:t>What happens when TAT meets? </a:t>
            </a:r>
          </a:p>
          <a:p>
            <a:r>
              <a:rPr lang="en-US" sz="2400" dirty="0" smtClean="0"/>
              <a:t>What is a Turnaround Plan, anyway?</a:t>
            </a:r>
          </a:p>
          <a:p>
            <a:endParaRPr lang="en-US" sz="2400" dirty="0" smtClean="0"/>
          </a:p>
          <a:p>
            <a:endParaRPr lang="en-US" dirty="0"/>
          </a:p>
        </p:txBody>
      </p:sp>
      <p:sp>
        <p:nvSpPr>
          <p:cNvPr id="8" name="TextBox 7"/>
          <p:cNvSpPr txBox="1"/>
          <p:nvPr/>
        </p:nvSpPr>
        <p:spPr>
          <a:xfrm>
            <a:off x="228600" y="5401270"/>
            <a:ext cx="4114800" cy="923330"/>
          </a:xfrm>
          <a:prstGeom prst="rect">
            <a:avLst/>
          </a:prstGeom>
          <a:noFill/>
        </p:spPr>
        <p:txBody>
          <a:bodyPr wrap="square" rtlCol="0">
            <a:spAutoFit/>
          </a:bodyPr>
          <a:lstStyle/>
          <a:p>
            <a:r>
              <a:rPr lang="en-US" dirty="0" smtClean="0"/>
              <a:t>Want to learn more? Contact:</a:t>
            </a:r>
          </a:p>
          <a:p>
            <a:r>
              <a:rPr lang="en-US" dirty="0" smtClean="0">
                <a:hlinkClick r:id="rId3"/>
              </a:rPr>
              <a:t>Turnaround@bostonpublicschools.org</a:t>
            </a:r>
            <a:endParaRPr lang="en-US" dirty="0" smtClean="0"/>
          </a:p>
          <a:p>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85750"/>
            <a:ext cx="4267200" cy="857250"/>
          </a:xfrm>
        </p:spPr>
        <p:txBody>
          <a:bodyPr/>
          <a:lstStyle/>
          <a:p>
            <a:pPr algn="r"/>
            <a:r>
              <a:rPr lang="en-US" sz="3200" dirty="0" smtClean="0"/>
              <a:t>Paul Revere School (Revere K-5) </a:t>
            </a:r>
            <a:endParaRPr lang="en-US" sz="3200" dirty="0"/>
          </a:p>
        </p:txBody>
      </p:sp>
      <p:sp>
        <p:nvSpPr>
          <p:cNvPr id="4" name="Slide Number Placeholder 3"/>
          <p:cNvSpPr>
            <a:spLocks noGrp="1"/>
          </p:cNvSpPr>
          <p:nvPr>
            <p:ph type="sldNum" sz="quarter" idx="11"/>
          </p:nvPr>
        </p:nvSpPr>
        <p:spPr/>
        <p:txBody>
          <a:bodyPr/>
          <a:lstStyle/>
          <a:p>
            <a:fld id="{BD26C40E-487C-40A4-A841-8174FD7B7142}" type="slidenum">
              <a:rPr lang="en-US" smtClean="0"/>
              <a:pPr/>
              <a:t>3</a:t>
            </a:fld>
            <a:endParaRPr lang="en-US" dirty="0"/>
          </a:p>
        </p:txBody>
      </p:sp>
      <p:sp>
        <p:nvSpPr>
          <p:cNvPr id="5" name="Footer Placeholder 4"/>
          <p:cNvSpPr>
            <a:spLocks noGrp="1"/>
          </p:cNvSpPr>
          <p:nvPr>
            <p:ph type="ftr" sz="quarter" idx="12"/>
          </p:nvPr>
        </p:nvSpPr>
        <p:spPr/>
        <p:txBody>
          <a:bodyPr/>
          <a:lstStyle/>
          <a:p>
            <a:r>
              <a:rPr lang="en-US" dirty="0" smtClean="0"/>
              <a:t>Massachusetts Department of Elementary and Secondary Education</a:t>
            </a:r>
            <a:endParaRPr lang="en-US" dirty="0"/>
          </a:p>
        </p:txBody>
      </p:sp>
      <p:sp>
        <p:nvSpPr>
          <p:cNvPr id="6" name="Text Placeholder 5"/>
          <p:cNvSpPr>
            <a:spLocks noGrp="1"/>
          </p:cNvSpPr>
          <p:nvPr>
            <p:ph type="body" sz="quarter" idx="13"/>
          </p:nvPr>
        </p:nvSpPr>
        <p:spPr/>
        <p:txBody>
          <a:bodyPr>
            <a:normAutofit fontScale="92500"/>
          </a:bodyPr>
          <a:lstStyle/>
          <a:p>
            <a:r>
              <a:rPr lang="en-US" sz="2400" dirty="0" smtClean="0"/>
              <a:t>Innovation School</a:t>
            </a:r>
          </a:p>
          <a:p>
            <a:r>
              <a:rPr lang="en-US" sz="2400" dirty="0" smtClean="0"/>
              <a:t>Year long project based learning</a:t>
            </a:r>
          </a:p>
          <a:p>
            <a:r>
              <a:rPr lang="en-US" sz="2400" dirty="0" smtClean="0"/>
              <a:t>Peer Assisted Review</a:t>
            </a:r>
          </a:p>
          <a:p>
            <a:r>
              <a:rPr lang="en-US" sz="2400" dirty="0" smtClean="0"/>
              <a:t>Leading Together</a:t>
            </a:r>
          </a:p>
          <a:p>
            <a:r>
              <a:rPr lang="en-US" sz="2400" dirty="0" smtClean="0"/>
              <a:t>Electronic English language learning portfolio </a:t>
            </a:r>
          </a:p>
          <a:p>
            <a:r>
              <a:rPr lang="en-US" sz="2400" dirty="0" smtClean="0"/>
              <a:t>Different school calendar and weekly schedule </a:t>
            </a:r>
          </a:p>
          <a:p>
            <a:endParaRPr lang="en-US" sz="2400" dirty="0" smtClean="0"/>
          </a:p>
          <a:p>
            <a:pPr>
              <a:buNone/>
            </a:pPr>
            <a:r>
              <a:rPr lang="en-US" sz="2400" dirty="0" smtClean="0"/>
              <a:t>Want to learn more? Contact: </a:t>
            </a:r>
          </a:p>
          <a:p>
            <a:pPr>
              <a:buNone/>
            </a:pPr>
            <a:r>
              <a:rPr lang="en-US" sz="2400" dirty="0" smtClean="0">
                <a:hlinkClick r:id="rId3"/>
              </a:rPr>
              <a:t>bquirk@revere.mec.edu</a:t>
            </a:r>
            <a:endParaRPr lang="en-US" sz="2400" dirty="0" smtClean="0"/>
          </a:p>
          <a:p>
            <a:pPr>
              <a:buNone/>
            </a:pPr>
            <a:endParaRPr lang="en-US" sz="2400" dirty="0" smtClean="0"/>
          </a:p>
          <a:p>
            <a:pPr>
              <a:buNone/>
            </a:pPr>
            <a:endParaRPr lang="en-US" sz="2400" dirty="0" smtClean="0"/>
          </a:p>
          <a:p>
            <a:endParaRPr lang="en-US" sz="2400" dirty="0" smtClean="0"/>
          </a:p>
          <a:p>
            <a:endParaRPr lang="en-US" sz="2400" dirty="0"/>
          </a:p>
        </p:txBody>
      </p:sp>
      <p:pic>
        <p:nvPicPr>
          <p:cNvPr id="9" name="Content Placeholder 8" descr="Both Paul Revere School Displays.JPG  Paul Revere School is an innovation school in Revere, Massachusetts - Visual Display for Massachusetts Dissemination Fair, November 18, 2016."/>
          <p:cNvPicPr>
            <a:picLocks noGrp="1" noChangeAspect="1"/>
          </p:cNvPicPr>
          <p:nvPr>
            <p:ph idx="1"/>
          </p:nvPr>
        </p:nvPicPr>
        <p:blipFill>
          <a:blip r:embed="rId4" cstate="print"/>
          <a:stretch>
            <a:fillRect/>
          </a:stretch>
        </p:blipFill>
        <p:spPr>
          <a:xfrm>
            <a:off x="10251" y="0"/>
            <a:ext cx="4551499"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62050"/>
          </a:xfrm>
        </p:spPr>
        <p:txBody>
          <a:bodyPr/>
          <a:lstStyle/>
          <a:p>
            <a:r>
              <a:rPr lang="en-US" sz="3200" dirty="0" smtClean="0"/>
              <a:t>Collins Middle School (Salem 6-8)</a:t>
            </a:r>
            <a:endParaRPr lang="en-US" sz="3200" dirty="0"/>
          </a:p>
        </p:txBody>
      </p:sp>
      <p:pic>
        <p:nvPicPr>
          <p:cNvPr id="7" name="Content Placeholder 6" descr="Collins.jpg Visual Display for Massachusetts Dissemination  Fair, November 18, 2016. Collins Middle School, and ELT school, in Salem, MA"/>
          <p:cNvPicPr>
            <a:picLocks noGrp="1" noChangeAspect="1"/>
          </p:cNvPicPr>
          <p:nvPr>
            <p:ph idx="1"/>
          </p:nvPr>
        </p:nvPicPr>
        <p:blipFill>
          <a:blip r:embed="rId2" cstate="print"/>
          <a:stretch>
            <a:fillRect/>
          </a:stretch>
        </p:blipFill>
        <p:spPr>
          <a:xfrm>
            <a:off x="50800" y="1714500"/>
            <a:ext cx="4521200" cy="3390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1"/>
          </p:nvPr>
        </p:nvSpPr>
        <p:spPr/>
        <p:txBody>
          <a:bodyPr/>
          <a:lstStyle/>
          <a:p>
            <a:fld id="{BD26C40E-487C-40A4-A841-8174FD7B7142}" type="slidenum">
              <a:rPr lang="en-US" smtClean="0"/>
              <a:pPr/>
              <a:t>4</a:t>
            </a:fld>
            <a:endParaRPr lang="en-US" dirty="0"/>
          </a:p>
        </p:txBody>
      </p:sp>
      <p:sp>
        <p:nvSpPr>
          <p:cNvPr id="5" name="Footer Placeholder 4"/>
          <p:cNvSpPr>
            <a:spLocks noGrp="1"/>
          </p:cNvSpPr>
          <p:nvPr>
            <p:ph type="ftr" sz="quarter" idx="12"/>
          </p:nvPr>
        </p:nvSpPr>
        <p:spPr/>
        <p:txBody>
          <a:bodyPr/>
          <a:lstStyle/>
          <a:p>
            <a:r>
              <a:rPr lang="en-US" dirty="0" smtClean="0"/>
              <a:t>Massachusetts Department of Elementary and Secondary Education</a:t>
            </a:r>
            <a:endParaRPr lang="en-US" dirty="0"/>
          </a:p>
        </p:txBody>
      </p:sp>
      <p:sp>
        <p:nvSpPr>
          <p:cNvPr id="6" name="Text Placeholder 5"/>
          <p:cNvSpPr>
            <a:spLocks noGrp="1"/>
          </p:cNvSpPr>
          <p:nvPr>
            <p:ph type="body" sz="quarter" idx="13"/>
          </p:nvPr>
        </p:nvSpPr>
        <p:spPr/>
        <p:txBody>
          <a:bodyPr>
            <a:normAutofit fontScale="92500" lnSpcReduction="10000"/>
          </a:bodyPr>
          <a:lstStyle/>
          <a:p>
            <a:endParaRPr lang="en-US" sz="2400" dirty="0" smtClean="0"/>
          </a:p>
          <a:p>
            <a:r>
              <a:rPr lang="en-US" sz="2400" dirty="0" smtClean="0"/>
              <a:t>Expanded Learning Time</a:t>
            </a:r>
          </a:p>
          <a:p>
            <a:r>
              <a:rPr lang="en-US" sz="2400" dirty="0" smtClean="0"/>
              <a:t>Designing  Teacher and Student Schedules</a:t>
            </a:r>
          </a:p>
          <a:p>
            <a:r>
              <a:rPr lang="en-US" sz="2400" dirty="0" smtClean="0"/>
              <a:t>Embedded teacher collaboration time, intervention, and acceleration time.</a:t>
            </a:r>
          </a:p>
          <a:p>
            <a:endParaRPr lang="en-US" dirty="0" smtClean="0"/>
          </a:p>
          <a:p>
            <a:pPr>
              <a:buNone/>
            </a:pPr>
            <a:endParaRPr lang="en-US" sz="2400" dirty="0" smtClean="0"/>
          </a:p>
          <a:p>
            <a:pPr>
              <a:buNone/>
            </a:pPr>
            <a:endParaRPr lang="en-US" sz="2400" dirty="0" smtClean="0"/>
          </a:p>
          <a:p>
            <a:pPr>
              <a:buNone/>
            </a:pPr>
            <a:r>
              <a:rPr lang="en-US" sz="1900" dirty="0" smtClean="0"/>
              <a:t>Want to learn more?  Contact:</a:t>
            </a:r>
          </a:p>
          <a:p>
            <a:pPr>
              <a:buNone/>
            </a:pPr>
            <a:r>
              <a:rPr lang="en-US" sz="1900" dirty="0" smtClean="0">
                <a:hlinkClick r:id="rId3"/>
              </a:rPr>
              <a:t>glennburns@salemk12.org</a:t>
            </a:r>
            <a:endParaRPr lang="en-US" sz="1900" dirty="0" smtClean="0"/>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Community Charter School of Cambridge (6-12)</a:t>
            </a:r>
            <a:endParaRPr lang="en-US" sz="3200" b="1" dirty="0"/>
          </a:p>
        </p:txBody>
      </p:sp>
      <p:pic>
        <p:nvPicPr>
          <p:cNvPr id="7" name="Content Placeholder 6" descr="Community Charter School of Cambridge.JPG - Visual Display for Massachusetts Dissemination  Fair, November 18, 2016. Community Charter School of Cambridge on teaching students to craft high quality thesis statements. "/>
          <p:cNvPicPr>
            <a:picLocks noGrp="1" noChangeAspect="1"/>
          </p:cNvPicPr>
          <p:nvPr>
            <p:ph sz="half" idx="1"/>
          </p:nvPr>
        </p:nvPicPr>
        <p:blipFill>
          <a:blip r:embed="rId2" cstate="print"/>
          <a:stretch>
            <a:fillRect/>
          </a:stretch>
        </p:blipFill>
        <p:spPr>
          <a:xfrm>
            <a:off x="68804" y="2209800"/>
            <a:ext cx="4592594" cy="304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2"/>
          </p:nvPr>
        </p:nvSpPr>
        <p:spPr/>
        <p:txBody>
          <a:bodyPr>
            <a:normAutofit fontScale="85000" lnSpcReduction="20000"/>
          </a:bodyPr>
          <a:lstStyle/>
          <a:p>
            <a:endParaRPr lang="en-US" dirty="0" smtClean="0"/>
          </a:p>
          <a:p>
            <a:r>
              <a:rPr lang="en-US" dirty="0" smtClean="0"/>
              <a:t>Teaching students to craft high quality thesis statements</a:t>
            </a:r>
          </a:p>
          <a:p>
            <a:r>
              <a:rPr lang="en-US" dirty="0" smtClean="0"/>
              <a:t>Developing and presenting several resources</a:t>
            </a:r>
          </a:p>
          <a:p>
            <a:r>
              <a:rPr lang="en-US" dirty="0" smtClean="0"/>
              <a:t>Systematically teaching a menu of thesis types </a:t>
            </a:r>
          </a:p>
          <a:p>
            <a:pPr>
              <a:buNone/>
            </a:pPr>
            <a:endParaRPr lang="en-US" dirty="0" smtClean="0"/>
          </a:p>
          <a:p>
            <a:pPr>
              <a:buNone/>
            </a:pPr>
            <a:endParaRPr lang="en-US" dirty="0" smtClean="0"/>
          </a:p>
          <a:p>
            <a:pPr>
              <a:buNone/>
            </a:pPr>
            <a:r>
              <a:rPr lang="en-US" sz="2200" dirty="0" smtClean="0"/>
              <a:t>Want to learn more?</a:t>
            </a:r>
          </a:p>
          <a:p>
            <a:pPr>
              <a:buNone/>
            </a:pPr>
            <a:r>
              <a:rPr lang="en-US" sz="2200" dirty="0" smtClean="0">
                <a:hlinkClick r:id="rId3"/>
              </a:rPr>
              <a:t>chursthiller@ccscambridge.org</a:t>
            </a:r>
            <a:r>
              <a:rPr lang="en-US" sz="2200" dirty="0" smtClean="0"/>
              <a:t> </a:t>
            </a:r>
          </a:p>
          <a:p>
            <a:endParaRPr lang="en-US" dirty="0"/>
          </a:p>
        </p:txBody>
      </p:sp>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p>
            <a:fld id="{BD26C40E-487C-40A4-A841-8174FD7B7142}"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458200" cy="1162050"/>
          </a:xfrm>
        </p:spPr>
        <p:txBody>
          <a:bodyPr/>
          <a:lstStyle/>
          <a:p>
            <a:r>
              <a:rPr lang="en-US" sz="3200" dirty="0" smtClean="0"/>
              <a:t>Community Day Charter School(s) (Lawrence K-8)</a:t>
            </a:r>
            <a:endParaRPr lang="en-US" sz="3200" dirty="0"/>
          </a:p>
        </p:txBody>
      </p:sp>
      <p:pic>
        <p:nvPicPr>
          <p:cNvPr id="7" name="Content Placeholder 6" descr="Community Day Charter Schools.JPG - Visual Display for Massachusetts Dissemination Fair, November 18, 2016. Community Day Charter School in Lawrence on Engaging Parents as Partners."/>
          <p:cNvPicPr>
            <a:picLocks noGrp="1" noChangeAspect="1"/>
          </p:cNvPicPr>
          <p:nvPr>
            <p:ph idx="1"/>
          </p:nvPr>
        </p:nvPicPr>
        <p:blipFill>
          <a:blip r:embed="rId2" cstate="print"/>
          <a:stretch>
            <a:fillRect/>
          </a:stretch>
        </p:blipFill>
        <p:spPr>
          <a:xfrm rot="1159224">
            <a:off x="0" y="2057400"/>
            <a:ext cx="4572000" cy="30343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1"/>
          </p:nvPr>
        </p:nvSpPr>
        <p:spPr/>
        <p:txBody>
          <a:bodyPr/>
          <a:lstStyle/>
          <a:p>
            <a:fld id="{BD26C40E-487C-40A4-A841-8174FD7B7142}" type="slidenum">
              <a:rPr lang="en-US" smtClean="0"/>
              <a:pPr/>
              <a:t>6</a:t>
            </a:fld>
            <a:endParaRPr lang="en-US" dirty="0"/>
          </a:p>
        </p:txBody>
      </p:sp>
      <p:sp>
        <p:nvSpPr>
          <p:cNvPr id="5" name="Footer Placeholder 4"/>
          <p:cNvSpPr>
            <a:spLocks noGrp="1"/>
          </p:cNvSpPr>
          <p:nvPr>
            <p:ph type="ftr" sz="quarter" idx="12"/>
          </p:nvPr>
        </p:nvSpPr>
        <p:spPr/>
        <p:txBody>
          <a:bodyPr/>
          <a:lstStyle/>
          <a:p>
            <a:r>
              <a:rPr lang="en-US" dirty="0" smtClean="0"/>
              <a:t>Massachusetts Department of Elementary and Secondary Education</a:t>
            </a:r>
            <a:endParaRPr lang="en-US" dirty="0"/>
          </a:p>
        </p:txBody>
      </p:sp>
      <p:sp>
        <p:nvSpPr>
          <p:cNvPr id="6" name="Text Placeholder 5"/>
          <p:cNvSpPr>
            <a:spLocks noGrp="1"/>
          </p:cNvSpPr>
          <p:nvPr>
            <p:ph type="body" sz="quarter" idx="13"/>
          </p:nvPr>
        </p:nvSpPr>
        <p:spPr/>
        <p:txBody>
          <a:bodyPr/>
          <a:lstStyle/>
          <a:p>
            <a:endParaRPr lang="en-US" dirty="0" smtClean="0"/>
          </a:p>
          <a:p>
            <a:r>
              <a:rPr lang="en-US" dirty="0" smtClean="0"/>
              <a:t>Engage parents as partners.</a:t>
            </a:r>
          </a:p>
          <a:p>
            <a:r>
              <a:rPr lang="en-US" dirty="0" smtClean="0"/>
              <a:t>Ensure that parents are invested. Make them a part of  your community.</a:t>
            </a:r>
          </a:p>
          <a:p>
            <a:r>
              <a:rPr lang="en-US" dirty="0" smtClean="0"/>
              <a:t>Know your parents needs.</a:t>
            </a:r>
            <a:endParaRPr lang="en-US" dirty="0"/>
          </a:p>
        </p:txBody>
      </p:sp>
      <p:sp>
        <p:nvSpPr>
          <p:cNvPr id="8" name="TextBox 7"/>
          <p:cNvSpPr txBox="1"/>
          <p:nvPr/>
        </p:nvSpPr>
        <p:spPr>
          <a:xfrm>
            <a:off x="533400" y="5486400"/>
            <a:ext cx="3352800" cy="646331"/>
          </a:xfrm>
          <a:prstGeom prst="rect">
            <a:avLst/>
          </a:prstGeom>
          <a:noFill/>
        </p:spPr>
        <p:txBody>
          <a:bodyPr wrap="square" rtlCol="0">
            <a:spAutoFit/>
          </a:bodyPr>
          <a:lstStyle/>
          <a:p>
            <a:pPr>
              <a:buNone/>
            </a:pPr>
            <a:r>
              <a:rPr lang="en-US" dirty="0" smtClean="0"/>
              <a:t>Want to learn more? Contact:</a:t>
            </a:r>
          </a:p>
          <a:p>
            <a:pPr>
              <a:buNone/>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5715000" cy="1143000"/>
          </a:xfrm>
        </p:spPr>
        <p:txBody>
          <a:bodyPr>
            <a:normAutofit/>
          </a:bodyPr>
          <a:lstStyle/>
          <a:p>
            <a:r>
              <a:rPr lang="en-US" sz="3200" b="1" dirty="0" smtClean="0"/>
              <a:t>Garfield Middle School (Revere, 6-8) </a:t>
            </a:r>
            <a:endParaRPr lang="en-US" sz="3200" b="1" dirty="0"/>
          </a:p>
        </p:txBody>
      </p:sp>
      <p:sp>
        <p:nvSpPr>
          <p:cNvPr id="3" name="Content Placeholder 2"/>
          <p:cNvSpPr>
            <a:spLocks noGrp="1"/>
          </p:cNvSpPr>
          <p:nvPr>
            <p:ph sz="half" idx="1"/>
          </p:nvPr>
        </p:nvSpPr>
        <p:spPr>
          <a:xfrm>
            <a:off x="381000" y="1524001"/>
            <a:ext cx="4419600" cy="4525963"/>
          </a:xfrm>
        </p:spPr>
        <p:txBody>
          <a:bodyPr/>
          <a:lstStyle/>
          <a:p>
            <a:r>
              <a:rPr lang="en-US" dirty="0" smtClean="0"/>
              <a:t>Support struggling mathematicians</a:t>
            </a:r>
          </a:p>
          <a:p>
            <a:r>
              <a:rPr lang="en-US" dirty="0" smtClean="0"/>
              <a:t>Work with special populations in the general math classroom</a:t>
            </a:r>
          </a:p>
          <a:p>
            <a:r>
              <a:rPr lang="en-US" dirty="0" smtClean="0"/>
              <a:t>Focus on environment</a:t>
            </a:r>
          </a:p>
          <a:p>
            <a:r>
              <a:rPr lang="en-US" dirty="0" smtClean="0"/>
              <a:t>Do not assume</a:t>
            </a:r>
          </a:p>
          <a:p>
            <a:r>
              <a:rPr lang="en-US" dirty="0" smtClean="0"/>
              <a:t>Utilize multiple representations </a:t>
            </a:r>
          </a:p>
          <a:p>
            <a:endParaRPr lang="en-US" dirty="0" smtClean="0"/>
          </a:p>
          <a:p>
            <a:endParaRPr lang="en-US" dirty="0" smtClean="0"/>
          </a:p>
          <a:p>
            <a:endParaRPr lang="en-US" dirty="0" smtClean="0"/>
          </a:p>
        </p:txBody>
      </p:sp>
      <p:pic>
        <p:nvPicPr>
          <p:cNvPr id="7" name="Content Placeholder 6" descr="Garfield Middle School.JPG - Visual Display for Massachusetts Dissemination Fair, November 18, 2016. Garfield Middle School is an ELT schooll in Revere, Massachusetts. Display focuses on special education populations in general education classrooms."/>
          <p:cNvPicPr>
            <a:picLocks noGrp="1" noChangeAspect="1"/>
          </p:cNvPicPr>
          <p:nvPr>
            <p:ph sz="half" idx="2"/>
          </p:nvPr>
        </p:nvPicPr>
        <p:blipFill>
          <a:blip r:embed="rId2" cstate="print"/>
          <a:stretch>
            <a:fillRect/>
          </a:stretch>
        </p:blipFill>
        <p:spPr>
          <a:xfrm rot="598171">
            <a:off x="5260046" y="1098263"/>
            <a:ext cx="3458928" cy="52117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ooter Placeholder 4"/>
          <p:cNvSpPr>
            <a:spLocks noGrp="1"/>
          </p:cNvSpPr>
          <p:nvPr>
            <p:ph type="ftr" sz="quarter" idx="11"/>
          </p:nvPr>
        </p:nvSpPr>
        <p:spPr/>
        <p:txBody>
          <a:bodyPr/>
          <a:lstStyle/>
          <a:p>
            <a:r>
              <a:rPr lang="en-US" dirty="0" smtClean="0"/>
              <a:t>Massachusetts Department of Elementary and Secondary Education</a:t>
            </a:r>
            <a:endParaRPr lang="en-US" dirty="0"/>
          </a:p>
        </p:txBody>
      </p:sp>
      <p:sp>
        <p:nvSpPr>
          <p:cNvPr id="6" name="Slide Number Placeholder 5"/>
          <p:cNvSpPr>
            <a:spLocks noGrp="1"/>
          </p:cNvSpPr>
          <p:nvPr>
            <p:ph type="sldNum" sz="quarter" idx="12"/>
          </p:nvPr>
        </p:nvSpPr>
        <p:spPr/>
        <p:txBody>
          <a:bodyPr/>
          <a:lstStyle/>
          <a:p>
            <a:fld id="{BD26C40E-487C-40A4-A841-8174FD7B7142}" type="slidenum">
              <a:rPr lang="en-US" smtClean="0"/>
              <a:pPr/>
              <a:t>7</a:t>
            </a:fld>
            <a:endParaRPr lang="en-US" dirty="0"/>
          </a:p>
        </p:txBody>
      </p:sp>
      <p:sp>
        <p:nvSpPr>
          <p:cNvPr id="8" name="TextBox 7"/>
          <p:cNvSpPr txBox="1"/>
          <p:nvPr/>
        </p:nvSpPr>
        <p:spPr>
          <a:xfrm>
            <a:off x="228600" y="5943600"/>
            <a:ext cx="4038600" cy="646331"/>
          </a:xfrm>
          <a:prstGeom prst="rect">
            <a:avLst/>
          </a:prstGeom>
          <a:noFill/>
        </p:spPr>
        <p:txBody>
          <a:bodyPr wrap="square" rtlCol="0">
            <a:spAutoFit/>
          </a:bodyPr>
          <a:lstStyle/>
          <a:p>
            <a:r>
              <a:rPr lang="en-US" dirty="0" smtClean="0"/>
              <a:t>Want to learn more? Contact: mcarroll@revere.mec.edu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Huntington Elementary (Brockton K-5)  </a:t>
            </a:r>
            <a:endParaRPr lang="en-US" sz="3200" b="1" dirty="0"/>
          </a:p>
        </p:txBody>
      </p:sp>
      <p:sp>
        <p:nvSpPr>
          <p:cNvPr id="3" name="Text Placeholder 2"/>
          <p:cNvSpPr>
            <a:spLocks noGrp="1"/>
          </p:cNvSpPr>
          <p:nvPr>
            <p:ph type="body" idx="1"/>
          </p:nvPr>
        </p:nvSpPr>
        <p:spPr/>
        <p:txBody>
          <a:bodyPr>
            <a:normAutofit fontScale="77500" lnSpcReduction="20000"/>
          </a:bodyPr>
          <a:lstStyle/>
          <a:p>
            <a:r>
              <a:rPr lang="en-US" dirty="0" smtClean="0"/>
              <a:t>A Variety of Social-Emotional Programs </a:t>
            </a:r>
            <a:endParaRPr lang="en-US" dirty="0"/>
          </a:p>
        </p:txBody>
      </p:sp>
      <p:pic>
        <p:nvPicPr>
          <p:cNvPr id="7" name="Content Placeholder 6" descr="Huntington #1.JPG- Visual Display for Massachusetts Dissemination  Fair, November 18, 2016. Huntington Elementary School, an ELT school in Brockton, MA - picture #1 broad view of display onn successful practices at the school. "/>
          <p:cNvPicPr>
            <a:picLocks noGrp="1" noChangeAspect="1"/>
          </p:cNvPicPr>
          <p:nvPr>
            <p:ph sz="half" idx="2"/>
          </p:nvPr>
        </p:nvPicPr>
        <p:blipFill>
          <a:blip r:embed="rId2" cstate="print"/>
          <a:stretch>
            <a:fillRect/>
          </a:stretch>
        </p:blipFill>
        <p:spPr>
          <a:xfrm>
            <a:off x="457201" y="2809829"/>
            <a:ext cx="4040188" cy="26813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Placeholder 4"/>
          <p:cNvSpPr>
            <a:spLocks noGrp="1"/>
          </p:cNvSpPr>
          <p:nvPr>
            <p:ph type="body" sz="quarter" idx="3"/>
          </p:nvPr>
        </p:nvSpPr>
        <p:spPr>
          <a:xfrm>
            <a:off x="4722904" y="1219200"/>
            <a:ext cx="3811496" cy="1523999"/>
          </a:xfrm>
        </p:spPr>
        <p:txBody>
          <a:bodyPr>
            <a:normAutofit/>
          </a:bodyPr>
          <a:lstStyle/>
          <a:p>
            <a:endParaRPr lang="en-US" sz="6400" b="0" dirty="0" smtClean="0"/>
          </a:p>
          <a:p>
            <a:endParaRPr lang="en-US" sz="6400" b="0" dirty="0" smtClean="0"/>
          </a:p>
          <a:p>
            <a:endParaRPr lang="en-US" dirty="0"/>
          </a:p>
        </p:txBody>
      </p:sp>
      <p:pic>
        <p:nvPicPr>
          <p:cNvPr id="8" name="Content Placeholder 7" descr="Huntington #2.JPG - Visual Display for Massachusetts Dissemination Fair, November 18, 2016. Huntington Elementary School, and ELT school in Brockton, MA - picture #2 a close-up picture focusing on &quot;About Huntington&quot; and &quot;Huntington at a glance&quot;. "/>
          <p:cNvPicPr>
            <a:picLocks noGrp="1" noChangeAspect="1"/>
          </p:cNvPicPr>
          <p:nvPr>
            <p:ph sz="quarter" idx="4"/>
          </p:nvPr>
        </p:nvPicPr>
        <p:blipFill>
          <a:blip r:embed="rId3" cstate="print"/>
          <a:stretch>
            <a:fillRect/>
          </a:stretch>
        </p:blipFill>
        <p:spPr>
          <a:xfrm>
            <a:off x="4648200" y="2819400"/>
            <a:ext cx="4041775" cy="26824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457200" y="5638800"/>
            <a:ext cx="8305800" cy="1384995"/>
          </a:xfrm>
          <a:prstGeom prst="rect">
            <a:avLst/>
          </a:prstGeom>
          <a:noFill/>
        </p:spPr>
        <p:txBody>
          <a:bodyPr wrap="square" rtlCol="0">
            <a:spAutoFit/>
          </a:bodyPr>
          <a:lstStyle/>
          <a:p>
            <a:endParaRPr lang="en-US" sz="2400" dirty="0" smtClean="0">
              <a:solidFill>
                <a:schemeClr val="tx2"/>
              </a:solidFill>
            </a:endParaRPr>
          </a:p>
          <a:p>
            <a:r>
              <a:rPr lang="en-US" dirty="0" smtClean="0">
                <a:solidFill>
                  <a:schemeClr val="tx2"/>
                </a:solidFill>
              </a:rPr>
              <a:t>Want to learn more? Contact: marybethobrien@bpsma.org</a:t>
            </a:r>
          </a:p>
          <a:p>
            <a:endParaRPr lang="en-US" sz="2400" dirty="0" smtClean="0"/>
          </a:p>
          <a:p>
            <a:endParaRPr lang="en-US" dirty="0"/>
          </a:p>
        </p:txBody>
      </p:sp>
      <p:sp>
        <p:nvSpPr>
          <p:cNvPr id="10" name="Rectangle 9"/>
          <p:cNvSpPr/>
          <p:nvPr/>
        </p:nvSpPr>
        <p:spPr>
          <a:xfrm>
            <a:off x="4419600" y="914400"/>
            <a:ext cx="4572000" cy="1754326"/>
          </a:xfrm>
          <a:prstGeom prst="rect">
            <a:avLst/>
          </a:prstGeom>
        </p:spPr>
        <p:txBody>
          <a:bodyPr>
            <a:spAutoFit/>
          </a:bodyPr>
          <a:lstStyle/>
          <a:p>
            <a:r>
              <a:rPr lang="en-US" dirty="0" smtClean="0"/>
              <a:t>A closer look…</a:t>
            </a:r>
          </a:p>
          <a:p>
            <a:pPr>
              <a:buClr>
                <a:schemeClr val="accent1"/>
              </a:buClr>
              <a:buFont typeface="Wingdings" pitchFamily="2" charset="2"/>
              <a:buChar char="§"/>
            </a:pPr>
            <a:r>
              <a:rPr lang="en-US" dirty="0" smtClean="0"/>
              <a:t>Trauma sensitive learning environment</a:t>
            </a:r>
          </a:p>
          <a:p>
            <a:pPr>
              <a:buClr>
                <a:schemeClr val="accent1"/>
              </a:buClr>
              <a:buFont typeface="Wingdings" pitchFamily="2" charset="2"/>
              <a:buChar char="§"/>
            </a:pPr>
            <a:r>
              <a:rPr lang="en-US" dirty="0" smtClean="0"/>
              <a:t>Flexible frameworks</a:t>
            </a:r>
          </a:p>
          <a:p>
            <a:pPr>
              <a:buClr>
                <a:schemeClr val="accent1"/>
              </a:buClr>
              <a:buFont typeface="Wingdings" pitchFamily="2" charset="2"/>
              <a:buChar char="§"/>
            </a:pPr>
            <a:r>
              <a:rPr lang="en-US" dirty="0" smtClean="0"/>
              <a:t>Recognition boards</a:t>
            </a:r>
          </a:p>
          <a:p>
            <a:pPr>
              <a:buClr>
                <a:schemeClr val="accent1"/>
              </a:buClr>
              <a:buFont typeface="Wingdings" pitchFamily="2" charset="2"/>
              <a:buChar char="§"/>
            </a:pPr>
            <a:r>
              <a:rPr lang="en-US" dirty="0" smtClean="0"/>
              <a:t>Caring Adults in safe places</a:t>
            </a:r>
          </a:p>
          <a:p>
            <a:pPr>
              <a:buClr>
                <a:schemeClr val="accent1"/>
              </a:buClr>
              <a:buFont typeface="Wingdings" pitchFamily="2" charset="2"/>
              <a:buChar char="§"/>
            </a:pPr>
            <a:r>
              <a:rPr lang="en-US" dirty="0" smtClean="0"/>
              <a:t>The Hawk’s Mentor Club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Marblehead Community Public Charter School (4-8)</a:t>
            </a:r>
            <a:endParaRPr lang="en-US" sz="3200" b="1" dirty="0"/>
          </a:p>
        </p:txBody>
      </p:sp>
      <p:sp>
        <p:nvSpPr>
          <p:cNvPr id="3" name="Text Placeholder 2"/>
          <p:cNvSpPr>
            <a:spLocks noGrp="1"/>
          </p:cNvSpPr>
          <p:nvPr>
            <p:ph type="body" idx="1"/>
          </p:nvPr>
        </p:nvSpPr>
        <p:spPr>
          <a:xfrm>
            <a:off x="609600" y="1371600"/>
            <a:ext cx="3810000" cy="1371599"/>
          </a:xfrm>
        </p:spPr>
        <p:txBody>
          <a:bodyPr>
            <a:normAutofit/>
          </a:bodyPr>
          <a:lstStyle/>
          <a:p>
            <a:endParaRPr lang="en-US" dirty="0" smtClean="0"/>
          </a:p>
          <a:p>
            <a:endParaRPr lang="en-US" sz="5600" b="0" dirty="0"/>
          </a:p>
        </p:txBody>
      </p:sp>
      <p:pic>
        <p:nvPicPr>
          <p:cNvPr id="7" name="Content Placeholder 6" descr="Marblehead Community Charter #1.JPG Visual Display for Massachusetts Dissemination  Fair, November 18, 2016. Marblehead Community Public Charter School, in Marblehead, MA  - picture #1 examples of student work products - culminating exhibition of project based learning. "/>
          <p:cNvPicPr>
            <a:picLocks noGrp="1" noChangeAspect="1"/>
          </p:cNvPicPr>
          <p:nvPr>
            <p:ph sz="half" idx="2"/>
          </p:nvPr>
        </p:nvPicPr>
        <p:blipFill>
          <a:blip r:embed="rId2" cstate="print"/>
          <a:stretch>
            <a:fillRect/>
          </a:stretch>
        </p:blipFill>
        <p:spPr>
          <a:xfrm>
            <a:off x="457201" y="2809829"/>
            <a:ext cx="4040188" cy="2681380"/>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a:xfrm>
            <a:off x="4722904" y="762000"/>
            <a:ext cx="3811496" cy="2133600"/>
          </a:xfrm>
        </p:spPr>
        <p:txBody>
          <a:bodyPr>
            <a:normAutofit fontScale="40000" lnSpcReduction="20000"/>
          </a:bodyPr>
          <a:lstStyle/>
          <a:p>
            <a:pPr>
              <a:buFont typeface="Wingdings" pitchFamily="2" charset="2"/>
              <a:buChar char="§"/>
            </a:pPr>
            <a:endParaRPr lang="en-US" b="0" dirty="0" smtClean="0"/>
          </a:p>
          <a:p>
            <a:pPr>
              <a:buFont typeface="Wingdings" pitchFamily="2" charset="2"/>
              <a:buChar char="§"/>
            </a:pPr>
            <a:endParaRPr lang="en-US" b="0" dirty="0" smtClean="0"/>
          </a:p>
          <a:p>
            <a:pPr marL="114300" indent="-114300">
              <a:buFont typeface="Wingdings" pitchFamily="2" charset="2"/>
              <a:buChar char="§"/>
            </a:pPr>
            <a:r>
              <a:rPr lang="en-US" sz="3500" b="0" dirty="0" smtClean="0"/>
              <a:t>Standards driven project-based learning</a:t>
            </a:r>
          </a:p>
          <a:p>
            <a:pPr marL="114300" indent="-114300">
              <a:buFont typeface="Wingdings" pitchFamily="2" charset="2"/>
              <a:buChar char="§"/>
            </a:pPr>
            <a:r>
              <a:rPr lang="en-US" sz="3500" b="0" dirty="0" smtClean="0"/>
              <a:t>Ensuring students are learning deeply and remain fully engaged</a:t>
            </a:r>
          </a:p>
          <a:p>
            <a:pPr marL="114300" indent="-114300">
              <a:buFont typeface="Wingdings" pitchFamily="2" charset="2"/>
              <a:buChar char="§"/>
            </a:pPr>
            <a:r>
              <a:rPr lang="en-US" sz="3500" b="0" dirty="0" smtClean="0"/>
              <a:t>Developing and using systems, tools and rubrics</a:t>
            </a:r>
          </a:p>
          <a:p>
            <a:pPr marL="114300" indent="-114300">
              <a:buFont typeface="Wingdings" pitchFamily="2" charset="2"/>
              <a:buChar char="§"/>
            </a:pPr>
            <a:r>
              <a:rPr lang="en-US" sz="3500" b="0" dirty="0" smtClean="0"/>
              <a:t>Culminating exhibitions were PBL is celebrated across the school</a:t>
            </a:r>
          </a:p>
          <a:p>
            <a:endParaRPr lang="en-US" dirty="0"/>
          </a:p>
        </p:txBody>
      </p:sp>
      <p:pic>
        <p:nvPicPr>
          <p:cNvPr id="8" name="Content Placeholder 7" descr="Marblehead Community Charter #2.JPG Visual Display for Massachusetts Dissemination  Fair, November 18, 2016. Marblehead Community Public Charter School, in Marblehead, MA  - picture #2 examples of student work products - culminating exhibition of project based learning. "/>
          <p:cNvPicPr>
            <a:picLocks noGrp="1" noChangeAspect="1"/>
          </p:cNvPicPr>
          <p:nvPr>
            <p:ph sz="quarter" idx="4"/>
          </p:nvPr>
        </p:nvPicPr>
        <p:blipFill>
          <a:blip r:embed="rId3" cstate="print"/>
          <a:stretch>
            <a:fillRect/>
          </a:stretch>
        </p:blipFill>
        <p:spPr>
          <a:xfrm>
            <a:off x="4648200" y="2819400"/>
            <a:ext cx="4041775" cy="2682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381000" y="5791200"/>
            <a:ext cx="4038600" cy="646331"/>
          </a:xfrm>
          <a:prstGeom prst="rect">
            <a:avLst/>
          </a:prstGeom>
          <a:noFill/>
        </p:spPr>
        <p:txBody>
          <a:bodyPr wrap="square" rtlCol="0">
            <a:spAutoFit/>
          </a:bodyPr>
          <a:lstStyle/>
          <a:p>
            <a:r>
              <a:rPr lang="en-US" dirty="0" smtClean="0"/>
              <a:t>Want to learn more? Contact:</a:t>
            </a:r>
          </a:p>
          <a:p>
            <a:r>
              <a:rPr lang="en-US" dirty="0" smtClean="0"/>
              <a:t>nch@marbleheadcharter.com</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DESE-231-31359</_dlc_DocId>
    <_dlc_DocIdUrl xmlns="733efe1c-5bbe-4968-87dc-d400e65c879f">
      <Url>https://sharepoint.doemass.org/ese/webteam/cps/_layouts/DocIdRedir.aspx?ID=DESE-231-31359</Url>
      <Description>DESE-231-31359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AF853B48-EA22-48E4-B3CD-B8F2F7CCA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7EDFAC-3061-43CF-95EB-9DC0FFC86D7E}">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3.xml><?xml version="1.0" encoding="utf-8"?>
<ds:datastoreItem xmlns:ds="http://schemas.openxmlformats.org/officeDocument/2006/customXml" ds:itemID="{A5DC1430-B53D-4419-90B8-F021D273DAB5}">
  <ds:schemaRefs>
    <ds:schemaRef ds:uri="http://schemas.microsoft.com/sharepoint/events"/>
  </ds:schemaRefs>
</ds:datastoreItem>
</file>

<file path=customXml/itemProps4.xml><?xml version="1.0" encoding="utf-8"?>
<ds:datastoreItem xmlns:ds="http://schemas.openxmlformats.org/officeDocument/2006/customXml" ds:itemID="{BD44792E-E59A-4E7E-AD28-257A8E0091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2007_ESE_Template</Template>
  <TotalTime>711</TotalTime>
  <Words>698</Words>
  <Application>Microsoft Office PowerPoint</Application>
  <PresentationFormat>On-screen Show (4:3)</PresentationFormat>
  <Paragraphs>154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2007_ESE_Template</vt:lpstr>
      <vt:lpstr>Dissemination Fair Displays </vt:lpstr>
      <vt:lpstr>Boston Public Schools Turnaround</vt:lpstr>
      <vt:lpstr>Paul Revere School (Revere K-5) </vt:lpstr>
      <vt:lpstr>Collins Middle School (Salem 6-8)</vt:lpstr>
      <vt:lpstr>Community Charter School of Cambridge (6-12)</vt:lpstr>
      <vt:lpstr>Community Day Charter School(s) (Lawrence K-8)</vt:lpstr>
      <vt:lpstr>Garfield Middle School (Revere, 6-8) </vt:lpstr>
      <vt:lpstr>Huntington Elementary (Brockton K-5)  </vt:lpstr>
      <vt:lpstr>Marblehead Community Public Charter School (4-8)</vt:lpstr>
      <vt:lpstr>MATCH (Boston, PK-12)</vt:lpstr>
      <vt:lpstr>McKay Arts Academy          (Fitchburg, PK-8)</vt:lpstr>
      <vt:lpstr>Parthum Elementary School (Lawrence, K-4)</vt:lpstr>
      <vt:lpstr>Pioneer Charter School of Science (Everett, 7-12) </vt:lpstr>
      <vt:lpstr>River Valley Charter School  (Newburyport, K-8)</vt:lpstr>
      <vt:lpstr> Academy of Science Technology &amp; Health (Worcester East Middle School, 7-8)</vt:lpstr>
      <vt:lpstr>Young Achievers Science and Math Pilot School (Boston, PK -8)</vt:lpstr>
      <vt:lpstr>Dissemination: Let’s share what works!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Dissemination Fair Displays</dc:title>
  <dc:creator>ESE</dc:creator>
  <cp:lastModifiedBy>dzou</cp:lastModifiedBy>
  <cp:revision>168</cp:revision>
  <dcterms:created xsi:type="dcterms:W3CDTF">2016-12-19T20:21:00Z</dcterms:created>
  <dcterms:modified xsi:type="dcterms:W3CDTF">2017-02-22T18:54:30Z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22 2017</vt:lpwstr>
  </property>
</Properties>
</file>