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45"/>
  </p:notesMasterIdLst>
  <p:sldIdLst>
    <p:sldId id="256" r:id="rId2"/>
    <p:sldId id="257" r:id="rId3"/>
    <p:sldId id="258" r:id="rId4"/>
    <p:sldId id="436" r:id="rId5"/>
    <p:sldId id="443" r:id="rId6"/>
    <p:sldId id="457" r:id="rId7"/>
    <p:sldId id="398" r:id="rId8"/>
    <p:sldId id="458" r:id="rId9"/>
    <p:sldId id="460" r:id="rId10"/>
    <p:sldId id="454" r:id="rId11"/>
    <p:sldId id="462" r:id="rId12"/>
    <p:sldId id="266" r:id="rId13"/>
    <p:sldId id="435" r:id="rId14"/>
    <p:sldId id="459" r:id="rId15"/>
    <p:sldId id="461" r:id="rId16"/>
    <p:sldId id="463" r:id="rId17"/>
    <p:sldId id="430" r:id="rId18"/>
    <p:sldId id="464" r:id="rId19"/>
    <p:sldId id="465" r:id="rId20"/>
    <p:sldId id="466" r:id="rId21"/>
    <p:sldId id="259" r:id="rId22"/>
    <p:sldId id="268" r:id="rId23"/>
    <p:sldId id="260" r:id="rId24"/>
    <p:sldId id="476" r:id="rId25"/>
    <p:sldId id="262" r:id="rId26"/>
    <p:sldId id="263" r:id="rId27"/>
    <p:sldId id="264" r:id="rId28"/>
    <p:sldId id="265" r:id="rId29"/>
    <p:sldId id="468" r:id="rId30"/>
    <p:sldId id="267" r:id="rId31"/>
    <p:sldId id="269" r:id="rId32"/>
    <p:sldId id="271" r:id="rId33"/>
    <p:sldId id="270" r:id="rId34"/>
    <p:sldId id="447" r:id="rId35"/>
    <p:sldId id="469" r:id="rId36"/>
    <p:sldId id="470" r:id="rId37"/>
    <p:sldId id="471" r:id="rId38"/>
    <p:sldId id="472" r:id="rId39"/>
    <p:sldId id="473" r:id="rId40"/>
    <p:sldId id="261" r:id="rId41"/>
    <p:sldId id="474" r:id="rId42"/>
    <p:sldId id="475" r:id="rId43"/>
    <p:sldId id="283" r:id="rId44"/>
  </p:sldIdLst>
  <p:sldSz cx="9144000" cy="5143500" type="screen16x9"/>
  <p:notesSz cx="7077075" cy="9363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91C"/>
    <a:srgbClr val="203B6A"/>
    <a:srgbClr val="FFFFFF"/>
    <a:srgbClr val="094771"/>
    <a:srgbClr val="E9F5DB"/>
    <a:srgbClr val="E3F3D1"/>
    <a:srgbClr val="DDF0C8"/>
    <a:srgbClr val="D3E8FD"/>
    <a:srgbClr val="6AB2FA"/>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7E378-19CC-45C8-BCEA-5519975EDB76}" v="884" dt="2022-06-09T14:29:09.530"/>
  </p1510:revLst>
</p1510:revInfo>
</file>

<file path=ppt/tableStyles.xml><?xml version="1.0" encoding="utf-8"?>
<a:tblStyleLst xmlns:a="http://schemas.openxmlformats.org/drawingml/2006/main" def="{4D3A4113-6E4E-437B-9265-5931566C675C}">
  <a:tblStyle styleId="{4D3A4113-6E4E-437B-9265-5931566C675C}" styleName="Table_0">
    <a:wholeTbl>
      <a:tcTxStyle b="off" i="off">
        <a:font>
          <a:latin typeface="Segoe UI"/>
          <a:ea typeface="Segoe UI"/>
          <a:cs typeface="Segoe U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A"/>
          </a:solidFill>
        </a:fill>
      </a:tcStyle>
    </a:wholeTbl>
    <a:band1H>
      <a:tcTxStyle/>
      <a:tcStyle>
        <a:tcBdr/>
        <a:fill>
          <a:solidFill>
            <a:srgbClr val="CBCDD3"/>
          </a:solidFill>
        </a:fill>
      </a:tcStyle>
    </a:band1H>
    <a:band2H>
      <a:tcTxStyle/>
      <a:tcStyle>
        <a:tcBdr/>
      </a:tcStyle>
    </a:band2H>
    <a:band1V>
      <a:tcTxStyle/>
      <a:tcStyle>
        <a:tcBdr/>
        <a:fill>
          <a:solidFill>
            <a:srgbClr val="CBCDD3"/>
          </a:solidFill>
        </a:fill>
      </a:tcStyle>
    </a:band1V>
    <a:band2V>
      <a:tcTxStyle/>
      <a:tcStyle>
        <a:tcBdr/>
      </a:tcStyle>
    </a:band2V>
    <a:lastCol>
      <a:tcTxStyle b="on" i="off">
        <a:font>
          <a:latin typeface="Segoe UI"/>
          <a:ea typeface="Segoe UI"/>
          <a:cs typeface="Segoe UI"/>
        </a:font>
        <a:schemeClr val="lt1"/>
      </a:tcTxStyle>
      <a:tcStyle>
        <a:tcBdr/>
        <a:fill>
          <a:solidFill>
            <a:schemeClr val="accent1"/>
          </a:solidFill>
        </a:fill>
      </a:tcStyle>
    </a:lastCol>
    <a:firstCol>
      <a:tcTxStyle b="on" i="off">
        <a:font>
          <a:latin typeface="Segoe UI"/>
          <a:ea typeface="Segoe UI"/>
          <a:cs typeface="Segoe UI"/>
        </a:font>
        <a:schemeClr val="lt1"/>
      </a:tcTxStyle>
      <a:tcStyle>
        <a:tcBdr/>
        <a:fill>
          <a:solidFill>
            <a:schemeClr val="accent1"/>
          </a:solidFill>
        </a:fill>
      </a:tcStyle>
    </a:firstCol>
    <a:lastRow>
      <a:tcTxStyle b="on" i="off">
        <a:font>
          <a:latin typeface="Segoe UI"/>
          <a:ea typeface="Segoe UI"/>
          <a:cs typeface="Segoe U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a:ea typeface="Segoe UI"/>
          <a:cs typeface="Segoe U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F0E9DE9-4DFC-47C8-A649-2D20B3378DD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414" autoAdjust="0"/>
  </p:normalViewPr>
  <p:slideViewPr>
    <p:cSldViewPr snapToGrid="0">
      <p:cViewPr varScale="1">
        <p:scale>
          <a:sx n="120" d="100"/>
          <a:sy n="120" d="100"/>
        </p:scale>
        <p:origin x="96" y="186"/>
      </p:cViewPr>
      <p:guideLst>
        <p:guide orient="horz" pos="1620"/>
        <p:guide pos="2880"/>
      </p:guideLst>
    </p:cSldViewPr>
  </p:slideViewPr>
  <p:outlineViewPr>
    <p:cViewPr>
      <p:scale>
        <a:sx n="33" d="100"/>
        <a:sy n="33" d="100"/>
      </p:scale>
      <p:origin x="0" y="-282"/>
    </p:cViewPr>
  </p:outlineViewPr>
  <p:notesTextViewPr>
    <p:cViewPr>
      <p:scale>
        <a:sx n="1" d="1"/>
        <a:sy n="1" d="1"/>
      </p:scale>
      <p:origin x="0" y="0"/>
    </p:cViewPr>
  </p:notesTextViewPr>
  <p:notesViewPr>
    <p:cSldViewPr snapToGrid="0">
      <p:cViewPr varScale="1">
        <p:scale>
          <a:sx n="57" d="100"/>
          <a:sy n="57" d="100"/>
        </p:scale>
        <p:origin x="3221"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solidFill>
                <a:srgbClr val="09477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Emerging
(&lt;=400)</c:v>
                </c:pt>
                <c:pt idx="1">
                  <c:v>Developing
(401 - 500)</c:v>
                </c:pt>
                <c:pt idx="2">
                  <c:v>Developed
(501 - 600)</c:v>
                </c:pt>
                <c:pt idx="3">
                  <c:v>Highly Developed
(&gt;600)</c:v>
                </c:pt>
              </c:strCache>
            </c:strRef>
          </c:cat>
          <c:val>
            <c:numRef>
              <c:f>Sheet1!$B$2:$B$5</c:f>
              <c:numCache>
                <c:formatCode>General</c:formatCode>
                <c:ptCount val="4"/>
                <c:pt idx="0">
                  <c:v>2</c:v>
                </c:pt>
                <c:pt idx="1">
                  <c:v>32</c:v>
                </c:pt>
                <c:pt idx="2">
                  <c:v>53</c:v>
                </c:pt>
                <c:pt idx="3">
                  <c:v>13</c:v>
                </c:pt>
              </c:numCache>
            </c:numRef>
          </c:val>
          <c:extLst>
            <c:ext xmlns:c16="http://schemas.microsoft.com/office/drawing/2014/chart" uri="{C3380CC4-5D6E-409C-BE32-E72D297353CC}">
              <c16:uniqueId val="{00000000-96C8-4386-8721-C821BA8D33F4}"/>
            </c:ext>
          </c:extLst>
        </c:ser>
        <c:dLbls>
          <c:showLegendKey val="0"/>
          <c:showVal val="0"/>
          <c:showCatName val="0"/>
          <c:showSerName val="0"/>
          <c:showPercent val="0"/>
          <c:showBubbleSize val="0"/>
        </c:dLbls>
        <c:gapWidth val="75"/>
        <c:axId val="1427413824"/>
        <c:axId val="1427409664"/>
      </c:barChart>
      <c:catAx>
        <c:axId val="142741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427409664"/>
        <c:crosses val="autoZero"/>
        <c:auto val="1"/>
        <c:lblAlgn val="ctr"/>
        <c:lblOffset val="100"/>
        <c:noMultiLvlLbl val="0"/>
      </c:catAx>
      <c:valAx>
        <c:axId val="1427409664"/>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r>
                  <a:rPr lang="en-US" dirty="0">
                    <a:solidFill>
                      <a:schemeClr val="bg2"/>
                    </a:solidFill>
                  </a:rPr>
                  <a:t>Percent of students</a:t>
                </a:r>
              </a:p>
            </c:rich>
          </c:tx>
          <c:layout>
            <c:manualLayout>
              <c:xMode val="edge"/>
              <c:yMode val="edge"/>
              <c:x val="7.4762955073498019E-3"/>
              <c:y val="0.24784646491431606"/>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en-US"/>
          </a:p>
        </c:txPr>
        <c:crossAx val="142741382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9477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0" i="0" dirty="0">
                <a:effectLst/>
                <a:latin typeface="+mn-lt"/>
              </a:rPr>
              <a:t>Spring 2021 data (N = 3,381) </a:t>
            </a:r>
            <a:endParaRPr lang="en-US" sz="1600" dirty="0">
              <a:effectLst/>
              <a:latin typeface="+mn-lt"/>
            </a:endParaRPr>
          </a:p>
        </c:rich>
      </c:tx>
      <c:layout>
        <c:manualLayout>
          <c:xMode val="edge"/>
          <c:yMode val="edge"/>
          <c:x val="0.31249443509008129"/>
          <c:y val="3.030925784745931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060"/>
            </a:solidFill>
            <a:ln>
              <a:solidFill>
                <a:srgbClr val="09477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Emerging
(&lt;=400)</c:v>
                </c:pt>
                <c:pt idx="1">
                  <c:v>Developing
(401 - 500)</c:v>
                </c:pt>
                <c:pt idx="2">
                  <c:v>Developed
(501 - 600)</c:v>
                </c:pt>
                <c:pt idx="3">
                  <c:v>Highly Developed
(&gt;600)</c:v>
                </c:pt>
              </c:strCache>
            </c:strRef>
          </c:cat>
          <c:val>
            <c:numRef>
              <c:f>Sheet1!$B$2:$B$5</c:f>
              <c:numCache>
                <c:formatCode>General</c:formatCode>
                <c:ptCount val="4"/>
                <c:pt idx="0">
                  <c:v>1</c:v>
                </c:pt>
                <c:pt idx="1">
                  <c:v>30</c:v>
                </c:pt>
                <c:pt idx="2">
                  <c:v>56</c:v>
                </c:pt>
                <c:pt idx="3">
                  <c:v>13</c:v>
                </c:pt>
              </c:numCache>
            </c:numRef>
          </c:val>
          <c:extLst>
            <c:ext xmlns:c16="http://schemas.microsoft.com/office/drawing/2014/chart" uri="{C3380CC4-5D6E-409C-BE32-E72D297353CC}">
              <c16:uniqueId val="{00000000-4420-4C92-ACC0-3065CD100933}"/>
            </c:ext>
          </c:extLst>
        </c:ser>
        <c:dLbls>
          <c:showLegendKey val="0"/>
          <c:showVal val="0"/>
          <c:showCatName val="0"/>
          <c:showSerName val="0"/>
          <c:showPercent val="0"/>
          <c:showBubbleSize val="0"/>
        </c:dLbls>
        <c:gapWidth val="75"/>
        <c:axId val="1427413824"/>
        <c:axId val="1427409664"/>
      </c:barChart>
      <c:catAx>
        <c:axId val="142741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427409664"/>
        <c:crosses val="autoZero"/>
        <c:auto val="1"/>
        <c:lblAlgn val="ctr"/>
        <c:lblOffset val="100"/>
        <c:noMultiLvlLbl val="0"/>
      </c:catAx>
      <c:valAx>
        <c:axId val="1427409664"/>
        <c:scaling>
          <c:orientation val="minMax"/>
          <c:max val="100"/>
        </c:scaling>
        <c:delete val="0"/>
        <c:axPos val="l"/>
        <c:majorGridlines>
          <c:spPr>
            <a:ln w="9525" cap="flat" cmpd="sng" algn="ctr">
              <a:solidFill>
                <a:schemeClr val="bg1">
                  <a:lumMod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Percent of students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27413824"/>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94771"/>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7513" y="701675"/>
            <a:ext cx="6243637"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7708" y="4447461"/>
            <a:ext cx="5661660" cy="4213384"/>
          </a:xfrm>
          <a:prstGeom prst="rect">
            <a:avLst/>
          </a:prstGeom>
          <a:noFill/>
          <a:ln>
            <a:noFill/>
          </a:ln>
        </p:spPr>
        <p:txBody>
          <a:bodyPr spcFirstLastPara="1" wrap="square" lIns="93921" tIns="93921" rIns="93921" bIns="9392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bbc137530_2_71: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5bbc137530_2_71: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800" dirty="0"/>
          </a:p>
        </p:txBody>
      </p:sp>
      <p:sp>
        <p:nvSpPr>
          <p:cNvPr id="124" name="Google Shape;124;g5bbc137530_2_71: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400"/>
          </a:p>
        </p:txBody>
      </p:sp>
      <p:sp>
        <p:nvSpPr>
          <p:cNvPr id="225" name="Google Shape;225;g5bbc137530_2_190: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13</a:t>
            </a:fld>
            <a:endParaRPr/>
          </a:p>
        </p:txBody>
      </p:sp>
    </p:spTree>
    <p:extLst>
      <p:ext uri="{BB962C8B-B14F-4D97-AF65-F5344CB8AC3E}">
        <p14:creationId xmlns:p14="http://schemas.microsoft.com/office/powerpoint/2010/main" val="3362379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26633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bbc137530_2_261: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5bbc137530_2_261: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400" dirty="0"/>
          </a:p>
        </p:txBody>
      </p:sp>
      <p:sp>
        <p:nvSpPr>
          <p:cNvPr id="321" name="Google Shape;321;g5bbc137530_2_261: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15</a:t>
            </a:fld>
            <a:endParaRPr/>
          </a:p>
        </p:txBody>
      </p:sp>
    </p:spTree>
    <p:extLst>
      <p:ext uri="{BB962C8B-B14F-4D97-AF65-F5344CB8AC3E}">
        <p14:creationId xmlns:p14="http://schemas.microsoft.com/office/powerpoint/2010/main" val="305414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32948413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32948413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600" dirty="0">
                <a:solidFill>
                  <a:srgbClr val="1A1A1A"/>
                </a:solidFill>
                <a:highlight>
                  <a:srgbClr val="FFFFFF"/>
                </a:highlight>
                <a:latin typeface="Times New Roman"/>
                <a:ea typeface="Times New Roman"/>
                <a:cs typeface="Times New Roman"/>
                <a:sym typeface="Times New Roman"/>
              </a:rPr>
              <a:t>SELIS project/data in your district? </a:t>
            </a:r>
            <a:endParaRPr sz="1600" dirty="0">
              <a:solidFill>
                <a:srgbClr val="1A1A1A"/>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600" dirty="0">
                <a:solidFill>
                  <a:srgbClr val="1A1A1A"/>
                </a:solidFill>
                <a:highlight>
                  <a:srgbClr val="FFFFFF"/>
                </a:highlight>
                <a:latin typeface="Times New Roman"/>
                <a:ea typeface="Times New Roman"/>
                <a:cs typeface="Times New Roman"/>
                <a:sym typeface="Times New Roman"/>
              </a:rPr>
              <a:t>Shared vision/buy-in? </a:t>
            </a:r>
            <a:endParaRPr sz="1600" dirty="0">
              <a:solidFill>
                <a:srgbClr val="1A1A1A"/>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1600" dirty="0">
                <a:solidFill>
                  <a:srgbClr val="1A1A1A"/>
                </a:solidFill>
                <a:highlight>
                  <a:srgbClr val="FFFFFF"/>
                </a:highlight>
                <a:latin typeface="Times New Roman"/>
                <a:ea typeface="Times New Roman"/>
                <a:cs typeface="Times New Roman"/>
                <a:sym typeface="Times New Roman"/>
              </a:rPr>
              <a:t>What went well in your district’s role out of the project? </a:t>
            </a:r>
            <a:endParaRPr sz="1600" dirty="0">
              <a:solidFill>
                <a:srgbClr val="1A1A1A"/>
              </a:solidFill>
              <a:highlight>
                <a:srgbClr val="FFFFFF"/>
              </a:highligh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en" sz="1600" dirty="0">
                <a:solidFill>
                  <a:srgbClr val="1A1A1A"/>
                </a:solidFill>
                <a:highlight>
                  <a:srgbClr val="FFFFFF"/>
                </a:highlight>
                <a:latin typeface="Times New Roman"/>
                <a:ea typeface="Times New Roman"/>
                <a:cs typeface="Times New Roman"/>
                <a:sym typeface="Times New Roman"/>
              </a:rPr>
              <a:t>What was challenging?</a:t>
            </a:r>
            <a:endParaRPr sz="1600" dirty="0">
              <a:solidFill>
                <a:srgbClr val="1A1A1A"/>
              </a:solidFill>
              <a:highlight>
                <a:srgbClr val="FFFFFF"/>
              </a:highlight>
              <a:latin typeface="Times New Roman"/>
              <a:ea typeface="Times New Roman"/>
              <a:cs typeface="Times New Roman"/>
              <a:sym typeface="Times New Roman"/>
            </a:endParaRPr>
          </a:p>
          <a:p>
            <a:pPr marL="0" lvl="0" indent="0" algn="l" rtl="0">
              <a:lnSpc>
                <a:spcPct val="200000"/>
              </a:lnSpc>
              <a:spcBef>
                <a:spcPts val="1200"/>
              </a:spcBef>
              <a:spcAft>
                <a:spcPts val="0"/>
              </a:spcAft>
              <a:buNone/>
            </a:pPr>
            <a:r>
              <a:rPr lang="en" sz="1600" dirty="0">
                <a:solidFill>
                  <a:srgbClr val="222222"/>
                </a:solidFill>
                <a:highlight>
                  <a:srgbClr val="FFFFFF"/>
                </a:highlight>
                <a:latin typeface="Times New Roman"/>
                <a:ea typeface="Times New Roman"/>
                <a:cs typeface="Times New Roman"/>
                <a:sym typeface="Times New Roman"/>
              </a:rPr>
              <a:t>Most effective/illuminating data use? </a:t>
            </a:r>
            <a:endParaRPr sz="1600" dirty="0">
              <a:solidFill>
                <a:srgbClr val="1A1A1A"/>
              </a:solidFill>
              <a:highlight>
                <a:srgbClr val="FFFFFF"/>
              </a:highlight>
              <a:latin typeface="Times New Roman"/>
              <a:ea typeface="Times New Roman"/>
              <a:cs typeface="Times New Roman"/>
              <a:sym typeface="Times New Roman"/>
            </a:endParaRPr>
          </a:p>
          <a:p>
            <a:pPr marL="0" lvl="0" indent="0" algn="l" rtl="0">
              <a:lnSpc>
                <a:spcPct val="200000"/>
              </a:lnSpc>
              <a:spcBef>
                <a:spcPts val="0"/>
              </a:spcBef>
              <a:spcAft>
                <a:spcPts val="0"/>
              </a:spcAft>
              <a:buNone/>
            </a:pPr>
            <a:r>
              <a:rPr lang="en" sz="1600" dirty="0">
                <a:solidFill>
                  <a:srgbClr val="222222"/>
                </a:solidFill>
                <a:highlight>
                  <a:srgbClr val="FFFFFF"/>
                </a:highlight>
                <a:latin typeface="Times New Roman"/>
                <a:ea typeface="Times New Roman"/>
                <a:cs typeface="Times New Roman"/>
                <a:sym typeface="Times New Roman"/>
              </a:rPr>
              <a:t>Surprised you when you analyzed the data? </a:t>
            </a:r>
            <a:endParaRPr sz="1600" dirty="0">
              <a:solidFill>
                <a:srgbClr val="1A1A1A"/>
              </a:solidFill>
              <a:highlight>
                <a:srgbClr val="FFFFFF"/>
              </a:highlight>
              <a:latin typeface="Times New Roman"/>
              <a:ea typeface="Times New Roman"/>
              <a:cs typeface="Times New Roman"/>
              <a:sym typeface="Times New Roman"/>
            </a:endParaRPr>
          </a:p>
          <a:p>
            <a:pPr marL="0" lvl="0" indent="0" algn="l" rtl="0">
              <a:lnSpc>
                <a:spcPct val="200000"/>
              </a:lnSpc>
              <a:spcBef>
                <a:spcPts val="0"/>
              </a:spcBef>
              <a:spcAft>
                <a:spcPts val="0"/>
              </a:spcAft>
              <a:buClr>
                <a:schemeClr val="dk1"/>
              </a:buClr>
              <a:buSzPts val="1100"/>
              <a:buFont typeface="Arial"/>
              <a:buNone/>
            </a:pPr>
            <a:r>
              <a:rPr lang="en" sz="1600" dirty="0">
                <a:solidFill>
                  <a:srgbClr val="222222"/>
                </a:solidFill>
                <a:highlight>
                  <a:srgbClr val="FFFFFF"/>
                </a:highlight>
                <a:latin typeface="Times New Roman"/>
                <a:ea typeface="Times New Roman"/>
                <a:cs typeface="Times New Roman"/>
                <a:sym typeface="Times New Roman"/>
              </a:rPr>
              <a:t>Data confirm some suppositions you had about your students?</a:t>
            </a:r>
            <a:endParaRPr sz="1600" dirty="0">
              <a:solidFill>
                <a:srgbClr val="1A1A1A"/>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bbc137530_2_261: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5bbc137530_2_261: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400" dirty="0"/>
          </a:p>
        </p:txBody>
      </p:sp>
      <p:sp>
        <p:nvSpPr>
          <p:cNvPr id="321" name="Google Shape;321;g5bbc137530_2_261: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17</a:t>
            </a:fld>
            <a:endParaRPr/>
          </a:p>
        </p:txBody>
      </p:sp>
    </p:spTree>
    <p:extLst>
      <p:ext uri="{BB962C8B-B14F-4D97-AF65-F5344CB8AC3E}">
        <p14:creationId xmlns:p14="http://schemas.microsoft.com/office/powerpoint/2010/main" val="117518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a099cc353_0_2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ba099cc353_0_2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ba099cc353_0_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ba099cc353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a099cc353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a099cc353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15e53f4a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15e53f4a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56d8a494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56d8a494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bbc137530_2_79: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5bbc137530_2_79:notes"/>
          <p:cNvSpPr txBox="1">
            <a:spLocks noGrp="1"/>
          </p:cNvSpPr>
          <p:nvPr>
            <p:ph type="body" idx="1"/>
          </p:nvPr>
        </p:nvSpPr>
        <p:spPr>
          <a:xfrm>
            <a:off x="707708" y="4505979"/>
            <a:ext cx="5791946" cy="3686711"/>
          </a:xfrm>
          <a:prstGeom prst="rect">
            <a:avLst/>
          </a:prstGeom>
          <a:noFill/>
          <a:ln>
            <a:noFill/>
          </a:ln>
        </p:spPr>
        <p:txBody>
          <a:bodyPr spcFirstLastPara="1" wrap="square" lIns="93741" tIns="46871" rIns="93741" bIns="46871" anchor="t" anchorCtr="0">
            <a:noAutofit/>
          </a:bodyPr>
          <a:lstStyle/>
          <a:p>
            <a:pPr marL="0" indent="0">
              <a:buNone/>
            </a:pPr>
            <a:endParaRPr sz="1400" dirty="0"/>
          </a:p>
        </p:txBody>
      </p:sp>
      <p:sp>
        <p:nvSpPr>
          <p:cNvPr id="132" name="Google Shape;132;g5bbc137530_2_79: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a099cc353_0_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a099cc353_0_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cf9b2925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cf9b2925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1341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cf9b2925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cf9b2925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1154a5b46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1154a5b46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a099cc353_0_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a099cc353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a099cc353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a099cc353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a099cc353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a099cc353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a099cc353_0_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a099cc353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a099cc353_0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a099cc353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b8f29d0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b8f29d0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bbc137530_2_102: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5bbc137530_2_102: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400" dirty="0"/>
          </a:p>
        </p:txBody>
      </p:sp>
      <p:sp>
        <p:nvSpPr>
          <p:cNvPr id="156" name="Google Shape;156;g5bbc137530_2_102: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a099cc353_0_1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a099cc353_0_1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5bbc137530_2_261: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5bbc137530_2_261: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400" dirty="0"/>
          </a:p>
        </p:txBody>
      </p:sp>
      <p:sp>
        <p:nvSpPr>
          <p:cNvPr id="321" name="Google Shape;321;g5bbc137530_2_261: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34</a:t>
            </a:fld>
            <a:endParaRPr/>
          </a:p>
        </p:txBody>
      </p:sp>
    </p:spTree>
    <p:extLst>
      <p:ext uri="{BB962C8B-B14F-4D97-AF65-F5344CB8AC3E}">
        <p14:creationId xmlns:p14="http://schemas.microsoft.com/office/powerpoint/2010/main" val="3362534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f87997393_0_7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f8799739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f87997393_0_7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f87997393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f87997393_0_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f87997393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3136af911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3136af91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136af911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136af911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3136af911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3136af911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30ba8d3f5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30ba8d3f5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f87997393_0_1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f87997393_0_1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87346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5bbc137530_2_273:notes"/>
          <p:cNvSpPr txBox="1">
            <a:spLocks noGrp="1"/>
          </p:cNvSpPr>
          <p:nvPr>
            <p:ph type="body" idx="1"/>
          </p:nvPr>
        </p:nvSpPr>
        <p:spPr>
          <a:xfrm>
            <a:off x="707708" y="4505979"/>
            <a:ext cx="5661660" cy="3686711"/>
          </a:xfrm>
          <a:prstGeom prst="rect">
            <a:avLst/>
          </a:prstGeom>
        </p:spPr>
        <p:txBody>
          <a:bodyPr spcFirstLastPara="1" wrap="square" lIns="91250" tIns="91250" rIns="91250" bIns="91250" anchor="t" anchorCtr="0">
            <a:noAutofit/>
          </a:bodyPr>
          <a:lstStyle/>
          <a:p>
            <a:pPr marL="0" indent="0">
              <a:buNone/>
            </a:pPr>
            <a:endParaRPr/>
          </a:p>
        </p:txBody>
      </p:sp>
      <p:sp>
        <p:nvSpPr>
          <p:cNvPr id="410" name="Google Shape;410;g5bbc137530_2_273: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pPr marL="158750" indent="0">
              <a:buNone/>
            </a:pPr>
            <a:r>
              <a:rPr lang="en-US" dirty="0"/>
              <a:t>.</a:t>
            </a:r>
          </a:p>
          <a:p>
            <a:endParaRPr lang="en-US" dirty="0"/>
          </a:p>
        </p:txBody>
      </p:sp>
    </p:spTree>
    <p:extLst>
      <p:ext uri="{BB962C8B-B14F-4D97-AF65-F5344CB8AC3E}">
        <p14:creationId xmlns:p14="http://schemas.microsoft.com/office/powerpoint/2010/main" val="193526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161354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223104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1675"/>
            <a:ext cx="6240463" cy="3511550"/>
          </a:xfrm>
        </p:spPr>
      </p:sp>
      <p:sp>
        <p:nvSpPr>
          <p:cNvPr id="3" name="Notes Placeholder 2"/>
          <p:cNvSpPr>
            <a:spLocks noGrp="1"/>
          </p:cNvSpPr>
          <p:nvPr>
            <p:ph type="body" idx="1"/>
          </p:nvPr>
        </p:nvSpPr>
        <p:spPr/>
        <p:txBody>
          <a:bodyPr/>
          <a:lstStyle/>
          <a:p>
            <a:pPr marL="158750" indent="0">
              <a:buNone/>
            </a:pPr>
            <a:endParaRPr lang="en-US" dirty="0"/>
          </a:p>
          <a:p>
            <a:pPr marL="158750" indent="0">
              <a:buNone/>
            </a:pPr>
            <a:endParaRPr lang="en-US" dirty="0"/>
          </a:p>
        </p:txBody>
      </p:sp>
    </p:spTree>
    <p:extLst>
      <p:ext uri="{BB962C8B-B14F-4D97-AF65-F5344CB8AC3E}">
        <p14:creationId xmlns:p14="http://schemas.microsoft.com/office/powerpoint/2010/main" val="2213670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bbc137530_2_190:notes"/>
          <p:cNvSpPr>
            <a:spLocks noGrp="1" noRot="1" noChangeAspect="1"/>
          </p:cNvSpPr>
          <p:nvPr>
            <p:ph type="sldImg" idx="2"/>
          </p:nvPr>
        </p:nvSpPr>
        <p:spPr>
          <a:xfrm>
            <a:off x="731838" y="1169988"/>
            <a:ext cx="5613400" cy="3159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5bbc137530_2_190:notes"/>
          <p:cNvSpPr txBox="1">
            <a:spLocks noGrp="1"/>
          </p:cNvSpPr>
          <p:nvPr>
            <p:ph type="body" idx="1"/>
          </p:nvPr>
        </p:nvSpPr>
        <p:spPr>
          <a:xfrm>
            <a:off x="707708" y="4505979"/>
            <a:ext cx="5661660" cy="3686711"/>
          </a:xfrm>
          <a:prstGeom prst="rect">
            <a:avLst/>
          </a:prstGeom>
          <a:noFill/>
          <a:ln>
            <a:noFill/>
          </a:ln>
        </p:spPr>
        <p:txBody>
          <a:bodyPr spcFirstLastPara="1" wrap="square" lIns="93741" tIns="46871" rIns="93741" bIns="46871" anchor="t" anchorCtr="0">
            <a:noAutofit/>
          </a:bodyPr>
          <a:lstStyle/>
          <a:p>
            <a:pPr marL="0" indent="0">
              <a:buNone/>
            </a:pPr>
            <a:endParaRPr sz="1400" dirty="0"/>
          </a:p>
        </p:txBody>
      </p:sp>
      <p:sp>
        <p:nvSpPr>
          <p:cNvPr id="225" name="Google Shape;225;g5bbc137530_2_190:notes"/>
          <p:cNvSpPr txBox="1">
            <a:spLocks noGrp="1"/>
          </p:cNvSpPr>
          <p:nvPr>
            <p:ph type="sldNum" idx="12"/>
          </p:nvPr>
        </p:nvSpPr>
        <p:spPr>
          <a:xfrm>
            <a:off x="4008705" y="8893297"/>
            <a:ext cx="3066733" cy="469778"/>
          </a:xfrm>
          <a:prstGeom prst="rect">
            <a:avLst/>
          </a:prstGeom>
          <a:noFill/>
          <a:ln>
            <a:noFill/>
          </a:ln>
        </p:spPr>
        <p:txBody>
          <a:bodyPr spcFirstLastPara="1" wrap="square" lIns="93741" tIns="46871" rIns="93741" bIns="46871" anchor="b" anchorCtr="0">
            <a:noAutofit/>
          </a:bodyPr>
          <a:lstStyle/>
          <a:p>
            <a:pPr algn="r"/>
            <a:fld id="{00000000-1234-1234-1234-123412341234}" type="slidenum">
              <a:rPr lang="en"/>
              <a:pPr algn="r"/>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age" type="title">
  <p:cSld name="TITLE">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14" descr="ESE logo."/>
          <p:cNvPicPr preferRelativeResize="0"/>
          <p:nvPr/>
        </p:nvPicPr>
        <p:blipFill rotWithShape="1">
          <a:blip r:embed="rId3">
            <a:alphaModFix/>
          </a:blip>
          <a:srcRect/>
          <a:stretch/>
        </p:blipFill>
        <p:spPr>
          <a:xfrm>
            <a:off x="6785204" y="3933873"/>
            <a:ext cx="1813026" cy="881731"/>
          </a:xfrm>
          <a:prstGeom prst="rect">
            <a:avLst/>
          </a:prstGeom>
          <a:noFill/>
          <a:ln>
            <a:noFill/>
          </a:ln>
        </p:spPr>
      </p:pic>
      <p:pic>
        <p:nvPicPr>
          <p:cNvPr id="58" name="Google Shape;58;p14" descr="Massachusetts map."/>
          <p:cNvPicPr preferRelativeResize="0"/>
          <p:nvPr/>
        </p:nvPicPr>
        <p:blipFill rotWithShape="1">
          <a:blip r:embed="rId4">
            <a:alphaModFix/>
          </a:blip>
          <a:srcRect/>
          <a:stretch/>
        </p:blipFill>
        <p:spPr>
          <a:xfrm>
            <a:off x="200347" y="1441408"/>
            <a:ext cx="3051426" cy="1922974"/>
          </a:xfrm>
          <a:prstGeom prst="rect">
            <a:avLst/>
          </a:prstGeom>
          <a:noFill/>
          <a:ln>
            <a:noFill/>
          </a:ln>
        </p:spPr>
      </p:pic>
      <p:sp>
        <p:nvSpPr>
          <p:cNvPr id="59" name="Google Shape;59;p14" descr="Colored blackground box."/>
          <p:cNvSpPr/>
          <p:nvPr/>
        </p:nvSpPr>
        <p:spPr>
          <a:xfrm>
            <a:off x="3976100" y="1441408"/>
            <a:ext cx="5167900" cy="1941358"/>
          </a:xfrm>
          <a:prstGeom prst="rect">
            <a:avLst/>
          </a:prstGeom>
          <a:solidFill>
            <a:srgbClr val="101D34"/>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b="0" i="0" u="none" strike="noStrike" cap="none">
              <a:solidFill>
                <a:schemeClr val="lt1"/>
              </a:solidFill>
              <a:latin typeface="Quattrocento Sans"/>
              <a:ea typeface="Quattrocento Sans"/>
              <a:cs typeface="Quattrocento Sans"/>
              <a:sym typeface="Quattrocento Sans"/>
            </a:endParaRPr>
          </a:p>
        </p:txBody>
      </p:sp>
      <p:sp>
        <p:nvSpPr>
          <p:cNvPr id="60" name="Google Shape;60;p14" descr="Graphic bar."/>
          <p:cNvSpPr/>
          <p:nvPr/>
        </p:nvSpPr>
        <p:spPr>
          <a:xfrm>
            <a:off x="3714749" y="1441408"/>
            <a:ext cx="129886" cy="1941358"/>
          </a:xfrm>
          <a:prstGeom prst="rect">
            <a:avLst/>
          </a:prstGeom>
          <a:solidFill>
            <a:srgbClr val="101D34"/>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b="0" i="0" u="none" strike="noStrike" cap="none">
              <a:solidFill>
                <a:schemeClr val="lt1"/>
              </a:solidFill>
              <a:latin typeface="Quattrocento Sans"/>
              <a:ea typeface="Quattrocento Sans"/>
              <a:cs typeface="Quattrocento Sans"/>
              <a:sym typeface="Quattrocento Sans"/>
            </a:endParaRPr>
          </a:p>
        </p:txBody>
      </p:sp>
      <p:sp>
        <p:nvSpPr>
          <p:cNvPr id="61" name="Google Shape;61;p14"/>
          <p:cNvSpPr txBox="1">
            <a:spLocks noGrp="1"/>
          </p:cNvSpPr>
          <p:nvPr>
            <p:ph type="ctrTitle"/>
          </p:nvPr>
        </p:nvSpPr>
        <p:spPr>
          <a:xfrm>
            <a:off x="4054991" y="1468647"/>
            <a:ext cx="5009214" cy="124220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3000"/>
              <a:buFont typeface="Quattrocento Sans"/>
              <a:buNone/>
              <a:defRPr sz="3001" b="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4"/>
          <p:cNvSpPr txBox="1">
            <a:spLocks noGrp="1"/>
          </p:cNvSpPr>
          <p:nvPr>
            <p:ph type="subTitle" idx="1"/>
          </p:nvPr>
        </p:nvSpPr>
        <p:spPr>
          <a:xfrm>
            <a:off x="4063043" y="2738171"/>
            <a:ext cx="4994693" cy="619660"/>
          </a:xfrm>
          <a:prstGeom prst="rect">
            <a:avLst/>
          </a:prstGeom>
          <a:noFill/>
          <a:ln>
            <a:noFill/>
          </a:ln>
        </p:spPr>
        <p:txBody>
          <a:bodyPr spcFirstLastPara="1" wrap="square" lIns="68575" tIns="34275" rIns="68575" bIns="34275" anchor="t" anchorCtr="0">
            <a:noAutofit/>
          </a:bodyPr>
          <a:lstStyle>
            <a:lvl1pPr lvl="0" algn="l">
              <a:lnSpc>
                <a:spcPct val="90000"/>
              </a:lnSpc>
              <a:spcBef>
                <a:spcPts val="800"/>
              </a:spcBef>
              <a:spcAft>
                <a:spcPts val="0"/>
              </a:spcAft>
              <a:buSzPts val="1800"/>
              <a:buNone/>
              <a:defRPr sz="1801">
                <a:solidFill>
                  <a:schemeClr val="lt1"/>
                </a:solidFill>
                <a:latin typeface="Quattrocento Sans"/>
                <a:ea typeface="Quattrocento Sans"/>
                <a:cs typeface="Quattrocento Sans"/>
                <a:sym typeface="Quattrocento Sans"/>
              </a:defRPr>
            </a:lvl1pPr>
            <a:lvl2pPr lvl="1" algn="l">
              <a:lnSpc>
                <a:spcPct val="90000"/>
              </a:lnSpc>
              <a:spcBef>
                <a:spcPts val="400"/>
              </a:spcBef>
              <a:spcAft>
                <a:spcPts val="0"/>
              </a:spcAft>
              <a:buSzPts val="1400"/>
              <a:buChar char="o"/>
              <a:defRPr/>
            </a:lvl2pPr>
            <a:lvl3pPr lvl="2" algn="l">
              <a:lnSpc>
                <a:spcPct val="90000"/>
              </a:lnSpc>
              <a:spcBef>
                <a:spcPts val="400"/>
              </a:spcBef>
              <a:spcAft>
                <a:spcPts val="0"/>
              </a:spcAft>
              <a:buSzPts val="1400"/>
              <a:buChar char="▪"/>
              <a:defRPr/>
            </a:lvl3pPr>
            <a:lvl4pPr lvl="3" algn="l">
              <a:lnSpc>
                <a:spcPct val="90000"/>
              </a:lnSpc>
              <a:spcBef>
                <a:spcPts val="400"/>
              </a:spcBef>
              <a:spcAft>
                <a:spcPts val="0"/>
              </a:spcAft>
              <a:buSzPts val="1400"/>
              <a:buChar char="⮚"/>
              <a:defRPr/>
            </a:lvl4pPr>
            <a:lvl5pPr lvl="4" algn="l">
              <a:lnSpc>
                <a:spcPct val="90000"/>
              </a:lnSpc>
              <a:spcBef>
                <a:spcPts val="400"/>
              </a:spcBef>
              <a:spcAft>
                <a:spcPts val="0"/>
              </a:spcAft>
              <a:buSzPts val="1400"/>
              <a:buChar char="❖"/>
              <a:defRPr/>
            </a:lvl5pPr>
            <a:lvl6pPr lvl="5" algn="l">
              <a:lnSpc>
                <a:spcPct val="90000"/>
              </a:lnSpc>
              <a:spcBef>
                <a:spcPts val="400"/>
              </a:spcBef>
              <a:spcAft>
                <a:spcPts val="0"/>
              </a:spcAft>
              <a:buClr>
                <a:schemeClr val="dk1"/>
              </a:buClr>
              <a:buSzPts val="1400"/>
              <a:buChar char="•"/>
              <a:defRPr/>
            </a:lvl6pPr>
            <a:lvl7pPr lvl="6" algn="l">
              <a:lnSpc>
                <a:spcPct val="90000"/>
              </a:lnSpc>
              <a:spcBef>
                <a:spcPts val="400"/>
              </a:spcBef>
              <a:spcAft>
                <a:spcPts val="0"/>
              </a:spcAft>
              <a:buClr>
                <a:schemeClr val="dk1"/>
              </a:buClr>
              <a:buSzPts val="1400"/>
              <a:buChar char="•"/>
              <a:defRPr/>
            </a:lvl7pPr>
            <a:lvl8pPr lvl="7" algn="l">
              <a:lnSpc>
                <a:spcPct val="90000"/>
              </a:lnSpc>
              <a:spcBef>
                <a:spcPts val="400"/>
              </a:spcBef>
              <a:spcAft>
                <a:spcPts val="0"/>
              </a:spcAft>
              <a:buClr>
                <a:schemeClr val="dk1"/>
              </a:buClr>
              <a:buSzPts val="1400"/>
              <a:buChar char="•"/>
              <a:defRPr/>
            </a:lvl8pPr>
            <a:lvl9pPr lvl="8"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5" name="Google Shape;85;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2074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OC">
  <p:cSld name="TOC">
    <p:spTree>
      <p:nvGrpSpPr>
        <p:cNvPr id="1" name="Shape 43"/>
        <p:cNvGrpSpPr/>
        <p:nvPr/>
      </p:nvGrpSpPr>
      <p:grpSpPr>
        <a:xfrm>
          <a:off x="0" y="0"/>
          <a:ext cx="0" cy="0"/>
          <a:chOff x="0" y="0"/>
          <a:chExt cx="0" cy="0"/>
        </a:xfrm>
      </p:grpSpPr>
      <p:grpSp>
        <p:nvGrpSpPr>
          <p:cNvPr id="44" name="Google Shape;44;p4"/>
          <p:cNvGrpSpPr/>
          <p:nvPr/>
        </p:nvGrpSpPr>
        <p:grpSpPr>
          <a:xfrm>
            <a:off x="4406400" y="0"/>
            <a:ext cx="4737600" cy="5143065"/>
            <a:chOff x="4406400" y="0"/>
            <a:chExt cx="4737600" cy="5143065"/>
          </a:xfrm>
        </p:grpSpPr>
        <p:sp>
          <p:nvSpPr>
            <p:cNvPr id="45" name="Google Shape;45;p4"/>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43314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_alt3">
  <p:cSld name="Title and body_alt3">
    <p:spTree>
      <p:nvGrpSpPr>
        <p:cNvPr id="1" name="Shape 212"/>
        <p:cNvGrpSpPr/>
        <p:nvPr/>
      </p:nvGrpSpPr>
      <p:grpSpPr>
        <a:xfrm>
          <a:off x="0" y="0"/>
          <a:ext cx="0" cy="0"/>
          <a:chOff x="0" y="0"/>
          <a:chExt cx="0" cy="0"/>
        </a:xfrm>
      </p:grpSpPr>
      <p:pic>
        <p:nvPicPr>
          <p:cNvPr id="213" name="Google Shape;213;p16" descr="offset_comp_343059.jpg"/>
          <p:cNvPicPr preferRelativeResize="0"/>
          <p:nvPr/>
        </p:nvPicPr>
        <p:blipFill rotWithShape="1">
          <a:blip r:embed="rId2">
            <a:alphaModFix amt="80000"/>
          </a:blip>
          <a:srcRect l="30474" t="11955" r="30474" b="25870"/>
          <a:stretch/>
        </p:blipFill>
        <p:spPr>
          <a:xfrm rot="-5400000">
            <a:off x="113630" y="-105700"/>
            <a:ext cx="5142300" cy="5364300"/>
          </a:xfrm>
          <a:prstGeom prst="diagStripe">
            <a:avLst>
              <a:gd name="adj" fmla="val 50343"/>
            </a:avLst>
          </a:prstGeom>
          <a:noFill/>
          <a:ln>
            <a:noFill/>
          </a:ln>
        </p:spPr>
      </p:pic>
      <p:sp>
        <p:nvSpPr>
          <p:cNvPr id="214" name="Google Shape;214;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6"/>
          <p:cNvSpPr txBox="1">
            <a:spLocks noGrp="1"/>
          </p:cNvSpPr>
          <p:nvPr>
            <p:ph type="body" idx="1"/>
          </p:nvPr>
        </p:nvSpPr>
        <p:spPr>
          <a:xfrm>
            <a:off x="4018025" y="1567550"/>
            <a:ext cx="4318500" cy="1766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dk2"/>
              </a:buClr>
              <a:buSzPts val="1300"/>
              <a:buChar char="●"/>
              <a:defRPr>
                <a:solidFill>
                  <a:schemeClr val="dk2"/>
                </a:solidFill>
              </a:defRPr>
            </a:lvl1pPr>
            <a:lvl2pPr marL="914400" lvl="1" indent="-298450" rtl="0">
              <a:spcBef>
                <a:spcPts val="1600"/>
              </a:spcBef>
              <a:spcAft>
                <a:spcPts val="0"/>
              </a:spcAft>
              <a:buClr>
                <a:schemeClr val="dk2"/>
              </a:buClr>
              <a:buSzPts val="1100"/>
              <a:buChar char="○"/>
              <a:defRPr>
                <a:solidFill>
                  <a:schemeClr val="dk2"/>
                </a:solidFill>
              </a:defRPr>
            </a:lvl2pPr>
            <a:lvl3pPr marL="1371600" lvl="2" indent="-298450" rtl="0">
              <a:spcBef>
                <a:spcPts val="1600"/>
              </a:spcBef>
              <a:spcAft>
                <a:spcPts val="0"/>
              </a:spcAft>
              <a:buClr>
                <a:schemeClr val="dk2"/>
              </a:buClr>
              <a:buSzPts val="1100"/>
              <a:buChar char="■"/>
              <a:defRPr>
                <a:solidFill>
                  <a:schemeClr val="dk2"/>
                </a:solidFill>
              </a:defRPr>
            </a:lvl3pPr>
            <a:lvl4pPr marL="1828800" lvl="3" indent="-298450" rtl="0">
              <a:spcBef>
                <a:spcPts val="1600"/>
              </a:spcBef>
              <a:spcAft>
                <a:spcPts val="0"/>
              </a:spcAft>
              <a:buClr>
                <a:schemeClr val="dk2"/>
              </a:buClr>
              <a:buSzPts val="1100"/>
              <a:buChar char="●"/>
              <a:defRPr>
                <a:solidFill>
                  <a:schemeClr val="dk2"/>
                </a:solidFill>
              </a:defRPr>
            </a:lvl4pPr>
            <a:lvl5pPr marL="2286000" lvl="4" indent="-298450" rtl="0">
              <a:spcBef>
                <a:spcPts val="1600"/>
              </a:spcBef>
              <a:spcAft>
                <a:spcPts val="0"/>
              </a:spcAft>
              <a:buClr>
                <a:schemeClr val="dk2"/>
              </a:buClr>
              <a:buSzPts val="1100"/>
              <a:buChar char="○"/>
              <a:defRPr>
                <a:solidFill>
                  <a:schemeClr val="dk2"/>
                </a:solidFill>
              </a:defRPr>
            </a:lvl5pPr>
            <a:lvl6pPr marL="2743200" lvl="5" indent="-298450" rtl="0">
              <a:spcBef>
                <a:spcPts val="1600"/>
              </a:spcBef>
              <a:spcAft>
                <a:spcPts val="0"/>
              </a:spcAft>
              <a:buClr>
                <a:schemeClr val="dk2"/>
              </a:buClr>
              <a:buSzPts val="1100"/>
              <a:buChar char="■"/>
              <a:defRPr>
                <a:solidFill>
                  <a:schemeClr val="dk2"/>
                </a:solidFill>
              </a:defRPr>
            </a:lvl6pPr>
            <a:lvl7pPr marL="3200400" lvl="6" indent="-298450" rtl="0">
              <a:spcBef>
                <a:spcPts val="1600"/>
              </a:spcBef>
              <a:spcAft>
                <a:spcPts val="0"/>
              </a:spcAft>
              <a:buClr>
                <a:schemeClr val="dk2"/>
              </a:buClr>
              <a:buSzPts val="1100"/>
              <a:buChar char="●"/>
              <a:defRPr>
                <a:solidFill>
                  <a:schemeClr val="dk2"/>
                </a:solidFill>
              </a:defRPr>
            </a:lvl7pPr>
            <a:lvl8pPr marL="3657600" lvl="7" indent="-298450" rtl="0">
              <a:spcBef>
                <a:spcPts val="1600"/>
              </a:spcBef>
              <a:spcAft>
                <a:spcPts val="0"/>
              </a:spcAft>
              <a:buClr>
                <a:schemeClr val="dk2"/>
              </a:buClr>
              <a:buSzPts val="1100"/>
              <a:buChar char="○"/>
              <a:defRPr>
                <a:solidFill>
                  <a:schemeClr val="dk2"/>
                </a:solidFill>
              </a:defRPr>
            </a:lvl8pPr>
            <a:lvl9pPr marL="4114800" lvl="8" indent="-298450" rtl="0">
              <a:spcBef>
                <a:spcPts val="1600"/>
              </a:spcBef>
              <a:spcAft>
                <a:spcPts val="1600"/>
              </a:spcAft>
              <a:buClr>
                <a:schemeClr val="dk2"/>
              </a:buClr>
              <a:buSzPts val="1100"/>
              <a:buChar char="■"/>
              <a:defRPr>
                <a:solidFill>
                  <a:schemeClr val="dk2"/>
                </a:solidFill>
              </a:defRPr>
            </a:lvl9pPr>
          </a:lstStyle>
          <a:p>
            <a:endParaRPr/>
          </a:p>
        </p:txBody>
      </p:sp>
      <p:sp>
        <p:nvSpPr>
          <p:cNvPr id="216" name="Google Shape;21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17" name="Google Shape;217;p16">
            <a:hlinkClick r:id="rId3"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a:hlinkClick r:id="rId3"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a:hlinkClick r:id="rId3"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a:hlinkClick r:id="rId3"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16"/>
          <p:cNvGrpSpPr/>
          <p:nvPr/>
        </p:nvGrpSpPr>
        <p:grpSpPr>
          <a:xfrm>
            <a:off x="0" y="381001"/>
            <a:ext cx="1037850" cy="1016287"/>
            <a:chOff x="0" y="381001"/>
            <a:chExt cx="1037850" cy="1016287"/>
          </a:xfrm>
        </p:grpSpPr>
        <p:sp>
          <p:nvSpPr>
            <p:cNvPr id="222" name="Google Shape;222;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91151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24"/>
        <p:cNvGrpSpPr/>
        <p:nvPr/>
      </p:nvGrpSpPr>
      <p:grpSpPr>
        <a:xfrm>
          <a:off x="0" y="0"/>
          <a:ext cx="0" cy="0"/>
          <a:chOff x="0" y="0"/>
          <a:chExt cx="0" cy="0"/>
        </a:xfrm>
      </p:grpSpPr>
      <p:sp>
        <p:nvSpPr>
          <p:cNvPr id="125" name="Google Shape;125;p10">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10"/>
          <p:cNvGrpSpPr/>
          <p:nvPr/>
        </p:nvGrpSpPr>
        <p:grpSpPr>
          <a:xfrm>
            <a:off x="0" y="381001"/>
            <a:ext cx="1037850" cy="1016287"/>
            <a:chOff x="0" y="381001"/>
            <a:chExt cx="1037850" cy="1016287"/>
          </a:xfrm>
        </p:grpSpPr>
        <p:sp>
          <p:nvSpPr>
            <p:cNvPr id="130" name="Google Shape;130;p1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0"/>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3" name="Google Shape;133;p10"/>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32008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type="blank">
  <p:cSld name="BLANK">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5" descr="Colored background box."/>
          <p:cNvSpPr/>
          <p:nvPr/>
        </p:nvSpPr>
        <p:spPr>
          <a:xfrm>
            <a:off x="2" y="-1"/>
            <a:ext cx="2105696" cy="5143501"/>
          </a:xfrm>
          <a:prstGeom prst="rect">
            <a:avLst/>
          </a:prstGeom>
          <a:solidFill>
            <a:srgbClr val="101D34"/>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b="0" i="0" u="none" strike="noStrike" cap="non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descr="Colored background box."/>
          <p:cNvSpPr/>
          <p:nvPr/>
        </p:nvSpPr>
        <p:spPr>
          <a:xfrm>
            <a:off x="3" y="1461407"/>
            <a:ext cx="1526146" cy="1502228"/>
          </a:xfrm>
          <a:prstGeom prst="rect">
            <a:avLst/>
          </a:prstGeom>
          <a:solidFill>
            <a:srgbClr val="E38526"/>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ne column bullet points" type="obj">
  <p:cSld name="OBJECT">
    <p:spTree>
      <p:nvGrpSpPr>
        <p:cNvPr id="1" name="Shape 78"/>
        <p:cNvGrpSpPr/>
        <p:nvPr/>
      </p:nvGrpSpPr>
      <p:grpSpPr>
        <a:xfrm>
          <a:off x="0" y="0"/>
          <a:ext cx="0" cy="0"/>
          <a:chOff x="0" y="0"/>
          <a:chExt cx="0" cy="0"/>
        </a:xfrm>
      </p:grpSpPr>
      <p:pic>
        <p:nvPicPr>
          <p:cNvPr id="79" name="Google Shape;79;p18" descr="The star in the ESE logo."/>
          <p:cNvPicPr preferRelativeResize="0"/>
          <p:nvPr/>
        </p:nvPicPr>
        <p:blipFill rotWithShape="1">
          <a:blip r:embed="rId2">
            <a:alphaModFix/>
          </a:blip>
          <a:srcRect/>
          <a:stretch/>
        </p:blipFill>
        <p:spPr>
          <a:xfrm rot="-361683">
            <a:off x="8133083" y="4599264"/>
            <a:ext cx="567435" cy="583646"/>
          </a:xfrm>
          <a:prstGeom prst="rect">
            <a:avLst/>
          </a:prstGeom>
          <a:noFill/>
          <a:ln>
            <a:noFill/>
          </a:ln>
        </p:spPr>
      </p:pic>
      <p:sp>
        <p:nvSpPr>
          <p:cNvPr id="80" name="Google Shape;80;p18" descr="Colored background box."/>
          <p:cNvSpPr/>
          <p:nvPr/>
        </p:nvSpPr>
        <p:spPr>
          <a:xfrm>
            <a:off x="1" y="159545"/>
            <a:ext cx="187778" cy="624228"/>
          </a:xfrm>
          <a:prstGeom prst="rect">
            <a:avLst/>
          </a:prstGeom>
          <a:solidFill>
            <a:srgbClr val="E38526"/>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sp>
        <p:nvSpPr>
          <p:cNvPr id="81" name="Google Shape;81;p18" descr="Colored backgrouond box."/>
          <p:cNvSpPr/>
          <p:nvPr/>
        </p:nvSpPr>
        <p:spPr>
          <a:xfrm>
            <a:off x="326573" y="159545"/>
            <a:ext cx="8817428" cy="624228"/>
          </a:xfrm>
          <a:prstGeom prst="rect">
            <a:avLst/>
          </a:prstGeom>
          <a:solidFill>
            <a:srgbClr val="101D34"/>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sp>
        <p:nvSpPr>
          <p:cNvPr id="82" name="Google Shape;82;p18"/>
          <p:cNvSpPr txBox="1">
            <a:spLocks noGrp="1"/>
          </p:cNvSpPr>
          <p:nvPr>
            <p:ph type="title"/>
          </p:nvPr>
        </p:nvSpPr>
        <p:spPr>
          <a:xfrm>
            <a:off x="425809" y="216695"/>
            <a:ext cx="8528229" cy="509929"/>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425809" y="922803"/>
            <a:ext cx="8528229" cy="3787309"/>
          </a:xfrm>
          <a:prstGeom prst="rect">
            <a:avLst/>
          </a:prstGeom>
          <a:noFill/>
          <a:ln>
            <a:noFill/>
          </a:ln>
        </p:spPr>
        <p:txBody>
          <a:bodyPr spcFirstLastPara="1" wrap="square" lIns="68575" tIns="34275" rIns="68575" bIns="34275" anchor="t" anchorCtr="0">
            <a:noAutofit/>
          </a:bodyPr>
          <a:lstStyle>
            <a:lvl1pPr marL="457206" lvl="0" indent="-381006" algn="l">
              <a:lnSpc>
                <a:spcPct val="100000"/>
              </a:lnSpc>
              <a:spcBef>
                <a:spcPts val="800"/>
              </a:spcBef>
              <a:spcAft>
                <a:spcPts val="0"/>
              </a:spcAft>
              <a:buClr>
                <a:srgbClr val="E38526"/>
              </a:buClr>
              <a:buSzPts val="2400"/>
              <a:buFont typeface="Arial"/>
              <a:buChar char="•"/>
              <a:defRPr sz="2400">
                <a:solidFill>
                  <a:srgbClr val="101D34"/>
                </a:solidFill>
                <a:latin typeface="Quattrocento Sans"/>
                <a:ea typeface="Quattrocento Sans"/>
                <a:cs typeface="Quattrocento Sans"/>
                <a:sym typeface="Quattrocento Sans"/>
              </a:defRPr>
            </a:lvl1pPr>
            <a:lvl2pPr marL="914411" lvl="1" indent="-361955" algn="l">
              <a:lnSpc>
                <a:spcPct val="100000"/>
              </a:lnSpc>
              <a:spcBef>
                <a:spcPts val="400"/>
              </a:spcBef>
              <a:spcAft>
                <a:spcPts val="0"/>
              </a:spcAft>
              <a:buClr>
                <a:srgbClr val="E38526"/>
              </a:buClr>
              <a:buSzPts val="2100"/>
              <a:buFont typeface="Courier New"/>
              <a:buChar char="o"/>
              <a:defRPr sz="2100">
                <a:solidFill>
                  <a:srgbClr val="101D34"/>
                </a:solidFill>
                <a:latin typeface="Quattrocento Sans"/>
                <a:ea typeface="Quattrocento Sans"/>
                <a:cs typeface="Quattrocento Sans"/>
                <a:sym typeface="Quattrocento Sans"/>
              </a:defRPr>
            </a:lvl2pPr>
            <a:lvl3pPr marL="1371617" lvl="2" indent="-342904" algn="l">
              <a:lnSpc>
                <a:spcPct val="100000"/>
              </a:lnSpc>
              <a:spcBef>
                <a:spcPts val="400"/>
              </a:spcBef>
              <a:spcAft>
                <a:spcPts val="0"/>
              </a:spcAft>
              <a:buClr>
                <a:srgbClr val="E38526"/>
              </a:buClr>
              <a:buSzPts val="1800"/>
              <a:buFont typeface="Noto Sans Symbols"/>
              <a:buChar char="▪"/>
              <a:defRPr sz="1801">
                <a:solidFill>
                  <a:srgbClr val="101D34"/>
                </a:solidFill>
                <a:latin typeface="Quattrocento Sans"/>
                <a:ea typeface="Quattrocento Sans"/>
                <a:cs typeface="Quattrocento Sans"/>
                <a:sym typeface="Quattrocento Sans"/>
              </a:defRPr>
            </a:lvl3pPr>
            <a:lvl4pPr marL="1828823" lvl="3" indent="-323855"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4pPr>
            <a:lvl5pPr marL="2286029" lvl="4" indent="-323855" algn="l">
              <a:lnSpc>
                <a:spcPct val="100000"/>
              </a:lnSpc>
              <a:spcBef>
                <a:spcPts val="400"/>
              </a:spcBef>
              <a:spcAft>
                <a:spcPts val="0"/>
              </a:spcAft>
              <a:buClr>
                <a:srgbClr val="E38526"/>
              </a:buClr>
              <a:buSzPts val="1500"/>
              <a:buFont typeface="Noto Sans Symbols"/>
              <a:buChar char="❖"/>
              <a:defRPr sz="1500">
                <a:solidFill>
                  <a:srgbClr val="101D34"/>
                </a:solidFill>
                <a:latin typeface="Quattrocento Sans"/>
                <a:ea typeface="Quattrocento Sans"/>
                <a:cs typeface="Quattrocento Sans"/>
                <a:sym typeface="Quattrocento Sans"/>
              </a:defRPr>
            </a:lvl5pPr>
            <a:lvl6pPr marL="2743234" lvl="5" indent="-317504" algn="l">
              <a:lnSpc>
                <a:spcPct val="90000"/>
              </a:lnSpc>
              <a:spcBef>
                <a:spcPts val="400"/>
              </a:spcBef>
              <a:spcAft>
                <a:spcPts val="0"/>
              </a:spcAft>
              <a:buClr>
                <a:schemeClr val="dk1"/>
              </a:buClr>
              <a:buSzPts val="1400"/>
              <a:buChar char="•"/>
              <a:defRPr/>
            </a:lvl6pPr>
            <a:lvl7pPr marL="3200440" lvl="6" indent="-317504" algn="l">
              <a:lnSpc>
                <a:spcPct val="90000"/>
              </a:lnSpc>
              <a:spcBef>
                <a:spcPts val="400"/>
              </a:spcBef>
              <a:spcAft>
                <a:spcPts val="0"/>
              </a:spcAft>
              <a:buClr>
                <a:schemeClr val="dk1"/>
              </a:buClr>
              <a:buSzPts val="1400"/>
              <a:buChar char="•"/>
              <a:defRPr/>
            </a:lvl7pPr>
            <a:lvl8pPr marL="3657646" lvl="7" indent="-317504" algn="l">
              <a:lnSpc>
                <a:spcPct val="90000"/>
              </a:lnSpc>
              <a:spcBef>
                <a:spcPts val="400"/>
              </a:spcBef>
              <a:spcAft>
                <a:spcPts val="0"/>
              </a:spcAft>
              <a:buClr>
                <a:schemeClr val="dk1"/>
              </a:buClr>
              <a:buSzPts val="1400"/>
              <a:buChar char="•"/>
              <a:defRPr/>
            </a:lvl8pPr>
            <a:lvl9pPr marL="4114851" lvl="8" indent="-317504" algn="l">
              <a:lnSpc>
                <a:spcPct val="90000"/>
              </a:lnSpc>
              <a:spcBef>
                <a:spcPts val="400"/>
              </a:spcBef>
              <a:spcAft>
                <a:spcPts val="0"/>
              </a:spcAft>
              <a:buClr>
                <a:schemeClr val="dk1"/>
              </a:buClr>
              <a:buSzPts val="1400"/>
              <a:buChar char="•"/>
              <a:defRPr/>
            </a:lvl9pPr>
          </a:lstStyle>
          <a:p>
            <a:endParaRPr/>
          </a:p>
        </p:txBody>
      </p:sp>
      <p:sp>
        <p:nvSpPr>
          <p:cNvPr id="84" name="Google Shape;84;p18"/>
          <p:cNvSpPr txBox="1">
            <a:spLocks noGrp="1"/>
          </p:cNvSpPr>
          <p:nvPr>
            <p:ph type="sldNum" idx="12"/>
          </p:nvPr>
        </p:nvSpPr>
        <p:spPr>
          <a:xfrm>
            <a:off x="6457950" y="4767263"/>
            <a:ext cx="205740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fld id="{00000000-1234-1234-1234-123412341234}" type="slidenum">
              <a:rPr lang="en" smtClean="0"/>
              <a:pPr/>
              <a:t>‹#›</a:t>
            </a:fld>
            <a:endParaRPr lang="en"/>
          </a:p>
        </p:txBody>
      </p:sp>
      <p:sp>
        <p:nvSpPr>
          <p:cNvPr id="85" name="Google Shape;85;p18"/>
          <p:cNvSpPr txBox="1"/>
          <p:nvPr/>
        </p:nvSpPr>
        <p:spPr>
          <a:xfrm>
            <a:off x="187779" y="4767264"/>
            <a:ext cx="5785029" cy="276999"/>
          </a:xfrm>
          <a:prstGeom prst="rect">
            <a:avLst/>
          </a:prstGeom>
          <a:noFill/>
          <a:ln>
            <a:noFill/>
          </a:ln>
        </p:spPr>
        <p:txBody>
          <a:bodyPr spcFirstLastPara="1" wrap="square" lIns="68574" tIns="34276" rIns="68574" bIns="34276" anchor="t"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1">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1">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1">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1">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page">
  <p:cSld name="End page">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19" descr="The ESE logo."/>
          <p:cNvPicPr preferRelativeResize="0"/>
          <p:nvPr/>
        </p:nvPicPr>
        <p:blipFill rotWithShape="1">
          <a:blip r:embed="rId3">
            <a:alphaModFix/>
          </a:blip>
          <a:srcRect/>
          <a:stretch/>
        </p:blipFill>
        <p:spPr>
          <a:xfrm>
            <a:off x="5137940" y="4021277"/>
            <a:ext cx="1813026" cy="881731"/>
          </a:xfrm>
          <a:prstGeom prst="rect">
            <a:avLst/>
          </a:prstGeom>
          <a:noFill/>
          <a:ln>
            <a:noFill/>
          </a:ln>
        </p:spPr>
      </p:pic>
      <p:sp>
        <p:nvSpPr>
          <p:cNvPr id="88" name="Google Shape;88;p19" descr="Colored background box."/>
          <p:cNvSpPr/>
          <p:nvPr/>
        </p:nvSpPr>
        <p:spPr>
          <a:xfrm>
            <a:off x="0" y="618213"/>
            <a:ext cx="9144000" cy="1623434"/>
          </a:xfrm>
          <a:prstGeom prst="rect">
            <a:avLst/>
          </a:prstGeom>
          <a:solidFill>
            <a:srgbClr val="101D34"/>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sp>
        <p:nvSpPr>
          <p:cNvPr id="89" name="Google Shape;89;p19" descr="Colored background box."/>
          <p:cNvSpPr/>
          <p:nvPr/>
        </p:nvSpPr>
        <p:spPr>
          <a:xfrm>
            <a:off x="0" y="2221174"/>
            <a:ext cx="9144000" cy="1582542"/>
          </a:xfrm>
          <a:prstGeom prst="rect">
            <a:avLst/>
          </a:prstGeom>
          <a:solidFill>
            <a:srgbClr val="E38526"/>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cxnSp>
        <p:nvCxnSpPr>
          <p:cNvPr id="90" name="Google Shape;90;p19" descr="White graphic line."/>
          <p:cNvCxnSpPr/>
          <p:nvPr/>
        </p:nvCxnSpPr>
        <p:spPr>
          <a:xfrm>
            <a:off x="1494430" y="2800780"/>
            <a:ext cx="6182436"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page 2">
  <p:cSld name="Cover page 2">
    <p:bg>
      <p:bgPr>
        <a:blipFill>
          <a:blip r:embed="rId2">
            <a:alphaModFix/>
          </a:blip>
          <a:stretch>
            <a:fillRect/>
          </a:stretch>
        </a:blipFill>
        <a:effectLst/>
      </p:bgPr>
    </p:bg>
    <p:spTree>
      <p:nvGrpSpPr>
        <p:cNvPr id="1" name="Shape 91"/>
        <p:cNvGrpSpPr/>
        <p:nvPr/>
      </p:nvGrpSpPr>
      <p:grpSpPr>
        <a:xfrm>
          <a:off x="0" y="0"/>
          <a:ext cx="0" cy="0"/>
          <a:chOff x="0" y="0"/>
          <a:chExt cx="0" cy="0"/>
        </a:xfrm>
      </p:grpSpPr>
      <p:pic>
        <p:nvPicPr>
          <p:cNvPr id="92" name="Google Shape;92;p20" descr="ESE logo."/>
          <p:cNvPicPr preferRelativeResize="0"/>
          <p:nvPr/>
        </p:nvPicPr>
        <p:blipFill rotWithShape="1">
          <a:blip r:embed="rId3">
            <a:alphaModFix/>
          </a:blip>
          <a:srcRect/>
          <a:stretch/>
        </p:blipFill>
        <p:spPr>
          <a:xfrm>
            <a:off x="3665489" y="4222983"/>
            <a:ext cx="1813026" cy="881731"/>
          </a:xfrm>
          <a:prstGeom prst="rect">
            <a:avLst/>
          </a:prstGeom>
          <a:noFill/>
          <a:ln>
            <a:noFill/>
          </a:ln>
        </p:spPr>
      </p:pic>
      <p:pic>
        <p:nvPicPr>
          <p:cNvPr id="93" name="Google Shape;93;p20" descr="Massachusetts map."/>
          <p:cNvPicPr preferRelativeResize="0"/>
          <p:nvPr/>
        </p:nvPicPr>
        <p:blipFill rotWithShape="1">
          <a:blip r:embed="rId4">
            <a:alphaModFix/>
          </a:blip>
          <a:srcRect/>
          <a:stretch/>
        </p:blipFill>
        <p:spPr>
          <a:xfrm>
            <a:off x="200347" y="1441408"/>
            <a:ext cx="3051426" cy="1922974"/>
          </a:xfrm>
          <a:prstGeom prst="rect">
            <a:avLst/>
          </a:prstGeom>
          <a:noFill/>
          <a:ln>
            <a:noFill/>
          </a:ln>
        </p:spPr>
      </p:pic>
      <p:sp>
        <p:nvSpPr>
          <p:cNvPr id="94" name="Google Shape;94;p20" descr="Colored blackground box."/>
          <p:cNvSpPr/>
          <p:nvPr/>
        </p:nvSpPr>
        <p:spPr>
          <a:xfrm>
            <a:off x="3976100" y="1441408"/>
            <a:ext cx="5167900" cy="1941358"/>
          </a:xfrm>
          <a:prstGeom prst="rect">
            <a:avLst/>
          </a:prstGeom>
          <a:solidFill>
            <a:srgbClr val="101D34"/>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sp>
        <p:nvSpPr>
          <p:cNvPr id="95" name="Google Shape;95;p20" descr="Graphic bar."/>
          <p:cNvSpPr/>
          <p:nvPr/>
        </p:nvSpPr>
        <p:spPr>
          <a:xfrm>
            <a:off x="3714749" y="1441408"/>
            <a:ext cx="129886" cy="1941358"/>
          </a:xfrm>
          <a:prstGeom prst="rect">
            <a:avLst/>
          </a:prstGeom>
          <a:solidFill>
            <a:srgbClr val="101D34"/>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sp>
        <p:nvSpPr>
          <p:cNvPr id="96" name="Google Shape;96;p20"/>
          <p:cNvSpPr txBox="1"/>
          <p:nvPr/>
        </p:nvSpPr>
        <p:spPr>
          <a:xfrm>
            <a:off x="4063155" y="1642294"/>
            <a:ext cx="5004706" cy="1546577"/>
          </a:xfrm>
          <a:prstGeom prst="rect">
            <a:avLst/>
          </a:prstGeom>
          <a:noFill/>
          <a:ln>
            <a:noFill/>
          </a:ln>
        </p:spPr>
        <p:txBody>
          <a:bodyPr spcFirstLastPara="1" wrap="square" lIns="68574" tIns="34276" rIns="68574" bIns="34276" anchor="t" anchorCtr="0">
            <a:noAutofit/>
          </a:bodyPr>
          <a:lstStyle/>
          <a:p>
            <a:pPr marL="0" marR="0" lvl="0" indent="0" algn="l" rtl="0">
              <a:spcBef>
                <a:spcPts val="0"/>
              </a:spcBef>
              <a:spcAft>
                <a:spcPts val="0"/>
              </a:spcAft>
              <a:buNone/>
            </a:pPr>
            <a:r>
              <a:rPr lang="en" sz="24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2400">
              <a:solidFill>
                <a:schemeClr val="lt1"/>
              </a:solidFill>
              <a:latin typeface="Quattrocento Sans"/>
              <a:ea typeface="Quattrocento Sans"/>
              <a:cs typeface="Quattrocento Sans"/>
              <a:sym typeface="Quattrocento Sans"/>
            </a:endParaRPr>
          </a:p>
        </p:txBody>
      </p:sp>
      <p:sp>
        <p:nvSpPr>
          <p:cNvPr id="97" name="Google Shape;97;p20"/>
          <p:cNvSpPr txBox="1"/>
          <p:nvPr/>
        </p:nvSpPr>
        <p:spPr>
          <a:xfrm>
            <a:off x="4063155" y="3414345"/>
            <a:ext cx="5004706" cy="346249"/>
          </a:xfrm>
          <a:prstGeom prst="rect">
            <a:avLst/>
          </a:prstGeom>
          <a:noFill/>
          <a:ln>
            <a:noFill/>
          </a:ln>
        </p:spPr>
        <p:txBody>
          <a:bodyPr spcFirstLastPara="1" wrap="square" lIns="68574" tIns="34276" rIns="68574" bIns="34276" anchor="t" anchorCtr="0">
            <a:noAutofit/>
          </a:bodyPr>
          <a:lstStyle/>
          <a:p>
            <a:pPr marL="0" marR="0" lvl="0" indent="0" algn="l" rtl="0">
              <a:spcBef>
                <a:spcPts val="0"/>
              </a:spcBef>
              <a:spcAft>
                <a:spcPts val="0"/>
              </a:spcAft>
              <a:buNone/>
            </a:pPr>
            <a:r>
              <a:rPr lang="en" sz="1801">
                <a:solidFill>
                  <a:srgbClr val="101D34"/>
                </a:solidFill>
                <a:latin typeface="Quattrocento Sans"/>
                <a:ea typeface="Quattrocento Sans"/>
                <a:cs typeface="Quattrocento Sans"/>
                <a:sym typeface="Quattrocento Sans"/>
              </a:rPr>
              <a:t>Place Subtitle/Host/Date Here</a:t>
            </a:r>
            <a:endParaRPr sz="1801">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Picture">
  <p:cSld name="Title and Picture">
    <p:spTree>
      <p:nvGrpSpPr>
        <p:cNvPr id="1" name="Shape 106"/>
        <p:cNvGrpSpPr/>
        <p:nvPr/>
      </p:nvGrpSpPr>
      <p:grpSpPr>
        <a:xfrm>
          <a:off x="0" y="0"/>
          <a:ext cx="0" cy="0"/>
          <a:chOff x="0" y="0"/>
          <a:chExt cx="0" cy="0"/>
        </a:xfrm>
      </p:grpSpPr>
      <p:pic>
        <p:nvPicPr>
          <p:cNvPr id="107" name="Google Shape;107;p22" descr="The star in the ESE logo."/>
          <p:cNvPicPr preferRelativeResize="0"/>
          <p:nvPr/>
        </p:nvPicPr>
        <p:blipFill rotWithShape="1">
          <a:blip r:embed="rId2">
            <a:alphaModFix/>
          </a:blip>
          <a:srcRect/>
          <a:stretch/>
        </p:blipFill>
        <p:spPr>
          <a:xfrm rot="-361683">
            <a:off x="8133083" y="4599264"/>
            <a:ext cx="567435" cy="583646"/>
          </a:xfrm>
          <a:prstGeom prst="rect">
            <a:avLst/>
          </a:prstGeom>
          <a:noFill/>
          <a:ln>
            <a:noFill/>
          </a:ln>
        </p:spPr>
      </p:pic>
      <p:sp>
        <p:nvSpPr>
          <p:cNvPr id="108" name="Google Shape;108;p22"/>
          <p:cNvSpPr>
            <a:spLocks noGrp="1"/>
          </p:cNvSpPr>
          <p:nvPr>
            <p:ph type="pic" idx="2"/>
          </p:nvPr>
        </p:nvSpPr>
        <p:spPr>
          <a:xfrm>
            <a:off x="3887391" y="1010162"/>
            <a:ext cx="4629150" cy="3385626"/>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rgbClr val="E38526"/>
              </a:buClr>
              <a:buSzPts val="2400"/>
              <a:buFont typeface="Arial"/>
              <a:buNone/>
              <a:defRPr sz="2400" b="0" i="0" u="none" strike="noStrike" cap="none">
                <a:solidFill>
                  <a:srgbClr val="101D34"/>
                </a:solidFill>
                <a:latin typeface="Quattrocento Sans"/>
                <a:ea typeface="Quattrocento Sans"/>
                <a:cs typeface="Quattrocento Sans"/>
                <a:sym typeface="Quattrocento Sans"/>
              </a:defRPr>
            </a:lvl1pPr>
            <a:lvl2pPr marR="0" lvl="1" algn="l" rtl="0">
              <a:lnSpc>
                <a:spcPct val="90000"/>
              </a:lnSpc>
              <a:spcBef>
                <a:spcPts val="400"/>
              </a:spcBef>
              <a:spcAft>
                <a:spcPts val="0"/>
              </a:spcAft>
              <a:buClr>
                <a:srgbClr val="E38526"/>
              </a:buClr>
              <a:buSzPts val="2100"/>
              <a:buFont typeface="Courier New"/>
              <a:buNone/>
              <a:defRPr sz="2100" b="0" i="0" u="none" strike="noStrike" cap="none">
                <a:solidFill>
                  <a:srgbClr val="101D34"/>
                </a:solidFill>
                <a:latin typeface="Quattrocento Sans"/>
                <a:ea typeface="Quattrocento Sans"/>
                <a:cs typeface="Quattrocento Sans"/>
                <a:sym typeface="Quattrocento Sans"/>
              </a:defRPr>
            </a:lvl2pPr>
            <a:lvl3pPr marR="0" lvl="2" algn="l" rtl="0">
              <a:lnSpc>
                <a:spcPct val="90000"/>
              </a:lnSpc>
              <a:spcBef>
                <a:spcPts val="400"/>
              </a:spcBef>
              <a:spcAft>
                <a:spcPts val="0"/>
              </a:spcAft>
              <a:buClr>
                <a:srgbClr val="E38526"/>
              </a:buClr>
              <a:buSzPts val="1800"/>
              <a:buFont typeface="Noto Sans Symbols"/>
              <a:buNone/>
              <a:defRPr sz="1801" b="0" i="0" u="none" strike="noStrike" cap="none">
                <a:solidFill>
                  <a:srgbClr val="101D34"/>
                </a:solidFill>
                <a:latin typeface="Quattrocento Sans"/>
                <a:ea typeface="Quattrocento Sans"/>
                <a:cs typeface="Quattrocento Sans"/>
                <a:sym typeface="Quattrocento Sans"/>
              </a:defRPr>
            </a:lvl3pPr>
            <a:lvl4pPr marR="0" lvl="3"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4pPr>
            <a:lvl5pPr marR="0" lvl="4" algn="l" rtl="0">
              <a:lnSpc>
                <a:spcPct val="90000"/>
              </a:lnSpc>
              <a:spcBef>
                <a:spcPts val="400"/>
              </a:spcBef>
              <a:spcAft>
                <a:spcPts val="0"/>
              </a:spcAft>
              <a:buClr>
                <a:srgbClr val="E38526"/>
              </a:buClr>
              <a:buSzPts val="1500"/>
              <a:buFont typeface="Noto Sans Symbols"/>
              <a:buNone/>
              <a:defRPr sz="1500" b="0" i="0" u="none" strike="noStrike" cap="none">
                <a:solidFill>
                  <a:srgbClr val="101D34"/>
                </a:solidFill>
                <a:latin typeface="Quattrocento Sans"/>
                <a:ea typeface="Quattrocento Sans"/>
                <a:cs typeface="Quattrocento Sans"/>
                <a:sym typeface="Quattrocento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9" name="Google Shape;109;p22"/>
          <p:cNvSpPr txBox="1">
            <a:spLocks noGrp="1"/>
          </p:cNvSpPr>
          <p:nvPr>
            <p:ph type="body" idx="1"/>
          </p:nvPr>
        </p:nvSpPr>
        <p:spPr>
          <a:xfrm>
            <a:off x="629841" y="2052979"/>
            <a:ext cx="2949179" cy="2348762"/>
          </a:xfrm>
          <a:prstGeom prst="rect">
            <a:avLst/>
          </a:prstGeom>
          <a:noFill/>
          <a:ln>
            <a:noFill/>
          </a:ln>
        </p:spPr>
        <p:txBody>
          <a:bodyPr spcFirstLastPara="1" wrap="square" lIns="68575" tIns="34275" rIns="68575" bIns="34275" anchor="t" anchorCtr="0">
            <a:noAutofit/>
          </a:bodyPr>
          <a:lstStyle>
            <a:lvl1pPr marL="457206" lvl="0" indent="-228604" algn="l">
              <a:lnSpc>
                <a:spcPct val="100000"/>
              </a:lnSpc>
              <a:spcBef>
                <a:spcPts val="0"/>
              </a:spcBef>
              <a:spcAft>
                <a:spcPts val="0"/>
              </a:spcAft>
              <a:buSzPts val="1800"/>
              <a:buNone/>
              <a:defRPr sz="1801">
                <a:solidFill>
                  <a:srgbClr val="101D34"/>
                </a:solidFill>
                <a:latin typeface="Quattrocento Sans"/>
                <a:ea typeface="Quattrocento Sans"/>
                <a:cs typeface="Quattrocento Sans"/>
                <a:sym typeface="Quattrocento Sans"/>
              </a:defRPr>
            </a:lvl1pPr>
            <a:lvl2pPr marL="914411" lvl="1" indent="-228604" algn="l">
              <a:lnSpc>
                <a:spcPct val="90000"/>
              </a:lnSpc>
              <a:spcBef>
                <a:spcPts val="400"/>
              </a:spcBef>
              <a:spcAft>
                <a:spcPts val="0"/>
              </a:spcAft>
              <a:buSzPts val="1100"/>
              <a:buNone/>
              <a:defRPr sz="1100"/>
            </a:lvl2pPr>
            <a:lvl3pPr marL="1371617" lvl="2" indent="-228604" algn="l">
              <a:lnSpc>
                <a:spcPct val="90000"/>
              </a:lnSpc>
              <a:spcBef>
                <a:spcPts val="400"/>
              </a:spcBef>
              <a:spcAft>
                <a:spcPts val="0"/>
              </a:spcAft>
              <a:buSzPts val="900"/>
              <a:buNone/>
              <a:defRPr sz="900"/>
            </a:lvl3pPr>
            <a:lvl4pPr marL="1828823" lvl="3" indent="-228604" algn="l">
              <a:lnSpc>
                <a:spcPct val="90000"/>
              </a:lnSpc>
              <a:spcBef>
                <a:spcPts val="400"/>
              </a:spcBef>
              <a:spcAft>
                <a:spcPts val="0"/>
              </a:spcAft>
              <a:buSzPts val="800"/>
              <a:buNone/>
              <a:defRPr sz="800"/>
            </a:lvl4pPr>
            <a:lvl5pPr marL="2286029" lvl="4" indent="-228604" algn="l">
              <a:lnSpc>
                <a:spcPct val="90000"/>
              </a:lnSpc>
              <a:spcBef>
                <a:spcPts val="400"/>
              </a:spcBef>
              <a:spcAft>
                <a:spcPts val="0"/>
              </a:spcAft>
              <a:buSzPts val="800"/>
              <a:buNone/>
              <a:defRPr sz="800"/>
            </a:lvl5pPr>
            <a:lvl6pPr marL="2743234" lvl="5" indent="-228604" algn="l">
              <a:lnSpc>
                <a:spcPct val="90000"/>
              </a:lnSpc>
              <a:spcBef>
                <a:spcPts val="400"/>
              </a:spcBef>
              <a:spcAft>
                <a:spcPts val="0"/>
              </a:spcAft>
              <a:buClr>
                <a:schemeClr val="dk1"/>
              </a:buClr>
              <a:buSzPts val="800"/>
              <a:buNone/>
              <a:defRPr sz="800"/>
            </a:lvl6pPr>
            <a:lvl7pPr marL="3200440" lvl="6" indent="-228604" algn="l">
              <a:lnSpc>
                <a:spcPct val="90000"/>
              </a:lnSpc>
              <a:spcBef>
                <a:spcPts val="400"/>
              </a:spcBef>
              <a:spcAft>
                <a:spcPts val="0"/>
              </a:spcAft>
              <a:buClr>
                <a:schemeClr val="dk1"/>
              </a:buClr>
              <a:buSzPts val="800"/>
              <a:buNone/>
              <a:defRPr sz="800"/>
            </a:lvl7pPr>
            <a:lvl8pPr marL="3657646" lvl="7" indent="-228604" algn="l">
              <a:lnSpc>
                <a:spcPct val="90000"/>
              </a:lnSpc>
              <a:spcBef>
                <a:spcPts val="400"/>
              </a:spcBef>
              <a:spcAft>
                <a:spcPts val="0"/>
              </a:spcAft>
              <a:buClr>
                <a:schemeClr val="dk1"/>
              </a:buClr>
              <a:buSzPts val="800"/>
              <a:buNone/>
              <a:defRPr sz="800"/>
            </a:lvl8pPr>
            <a:lvl9pPr marL="4114851" lvl="8" indent="-228604"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sldNum" idx="12"/>
          </p:nvPr>
        </p:nvSpPr>
        <p:spPr>
          <a:xfrm>
            <a:off x="6457950" y="4767263"/>
            <a:ext cx="2057401"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00">
                <a:solidFill>
                  <a:schemeClr val="dk1"/>
                </a:solidFill>
                <a:latin typeface="Quattrocento Sans"/>
                <a:ea typeface="Quattrocento Sans"/>
                <a:cs typeface="Quattrocento Sans"/>
                <a:sym typeface="Quattrocento Sans"/>
              </a:defRPr>
            </a:lvl1pPr>
            <a:lvl2pPr marL="0" lvl="1" indent="0" algn="r">
              <a:spcBef>
                <a:spcPts val="0"/>
              </a:spcBef>
              <a:buNone/>
              <a:defRPr sz="900">
                <a:solidFill>
                  <a:schemeClr val="dk1"/>
                </a:solidFill>
                <a:latin typeface="Quattrocento Sans"/>
                <a:ea typeface="Quattrocento Sans"/>
                <a:cs typeface="Quattrocento Sans"/>
                <a:sym typeface="Quattrocento Sans"/>
              </a:defRPr>
            </a:lvl2pPr>
            <a:lvl3pPr marL="0" lvl="2" indent="0" algn="r">
              <a:spcBef>
                <a:spcPts val="0"/>
              </a:spcBef>
              <a:buNone/>
              <a:defRPr sz="900">
                <a:solidFill>
                  <a:schemeClr val="dk1"/>
                </a:solidFill>
                <a:latin typeface="Quattrocento Sans"/>
                <a:ea typeface="Quattrocento Sans"/>
                <a:cs typeface="Quattrocento Sans"/>
                <a:sym typeface="Quattrocento Sans"/>
              </a:defRPr>
            </a:lvl3pPr>
            <a:lvl4pPr marL="0" lvl="3" indent="0" algn="r">
              <a:spcBef>
                <a:spcPts val="0"/>
              </a:spcBef>
              <a:buNone/>
              <a:defRPr sz="900">
                <a:solidFill>
                  <a:schemeClr val="dk1"/>
                </a:solidFill>
                <a:latin typeface="Quattrocento Sans"/>
                <a:ea typeface="Quattrocento Sans"/>
                <a:cs typeface="Quattrocento Sans"/>
                <a:sym typeface="Quattrocento Sans"/>
              </a:defRPr>
            </a:lvl4pPr>
            <a:lvl5pPr marL="0" lvl="4" indent="0" algn="r">
              <a:spcBef>
                <a:spcPts val="0"/>
              </a:spcBef>
              <a:buNone/>
              <a:defRPr sz="900">
                <a:solidFill>
                  <a:schemeClr val="dk1"/>
                </a:solidFill>
                <a:latin typeface="Quattrocento Sans"/>
                <a:ea typeface="Quattrocento Sans"/>
                <a:cs typeface="Quattrocento Sans"/>
                <a:sym typeface="Quattrocento Sans"/>
              </a:defRPr>
            </a:lvl5pPr>
            <a:lvl6pPr marL="0" lvl="5" indent="0" algn="r">
              <a:spcBef>
                <a:spcPts val="0"/>
              </a:spcBef>
              <a:buNone/>
              <a:defRPr sz="900">
                <a:solidFill>
                  <a:schemeClr val="dk1"/>
                </a:solidFill>
                <a:latin typeface="Quattrocento Sans"/>
                <a:ea typeface="Quattrocento Sans"/>
                <a:cs typeface="Quattrocento Sans"/>
                <a:sym typeface="Quattrocento Sans"/>
              </a:defRPr>
            </a:lvl6pPr>
            <a:lvl7pPr marL="0" lvl="6" indent="0" algn="r">
              <a:spcBef>
                <a:spcPts val="0"/>
              </a:spcBef>
              <a:buNone/>
              <a:defRPr sz="900">
                <a:solidFill>
                  <a:schemeClr val="dk1"/>
                </a:solidFill>
                <a:latin typeface="Quattrocento Sans"/>
                <a:ea typeface="Quattrocento Sans"/>
                <a:cs typeface="Quattrocento Sans"/>
                <a:sym typeface="Quattrocento Sans"/>
              </a:defRPr>
            </a:lvl7pPr>
            <a:lvl8pPr marL="0" lvl="7" indent="0" algn="r">
              <a:spcBef>
                <a:spcPts val="0"/>
              </a:spcBef>
              <a:buNone/>
              <a:defRPr sz="900">
                <a:solidFill>
                  <a:schemeClr val="dk1"/>
                </a:solidFill>
                <a:latin typeface="Quattrocento Sans"/>
                <a:ea typeface="Quattrocento Sans"/>
                <a:cs typeface="Quattrocento Sans"/>
                <a:sym typeface="Quattrocento Sans"/>
              </a:defRPr>
            </a:lvl8pPr>
            <a:lvl9pPr marL="0" lvl="8" indent="0" algn="r">
              <a:spcBef>
                <a:spcPts val="0"/>
              </a:spcBef>
              <a:buNone/>
              <a:defRPr sz="900">
                <a:solidFill>
                  <a:schemeClr val="dk1"/>
                </a:solidFill>
                <a:latin typeface="Quattrocento Sans"/>
                <a:ea typeface="Quattrocento Sans"/>
                <a:cs typeface="Quattrocento Sans"/>
                <a:sym typeface="Quattrocento Sans"/>
              </a:defRPr>
            </a:lvl9pPr>
          </a:lstStyle>
          <a:p>
            <a:fld id="{00000000-1234-1234-1234-123412341234}" type="slidenum">
              <a:rPr lang="en" smtClean="0"/>
              <a:pPr/>
              <a:t>‹#›</a:t>
            </a:fld>
            <a:endParaRPr lang="en"/>
          </a:p>
        </p:txBody>
      </p:sp>
      <p:sp>
        <p:nvSpPr>
          <p:cNvPr id="111" name="Google Shape;111;p22" descr="Colored background box."/>
          <p:cNvSpPr/>
          <p:nvPr/>
        </p:nvSpPr>
        <p:spPr>
          <a:xfrm>
            <a:off x="1" y="159545"/>
            <a:ext cx="187778" cy="624228"/>
          </a:xfrm>
          <a:prstGeom prst="rect">
            <a:avLst/>
          </a:prstGeom>
          <a:solidFill>
            <a:srgbClr val="E38526"/>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sp>
        <p:nvSpPr>
          <p:cNvPr id="112" name="Google Shape;112;p22" descr="Colored background box."/>
          <p:cNvSpPr/>
          <p:nvPr/>
        </p:nvSpPr>
        <p:spPr>
          <a:xfrm>
            <a:off x="326573" y="159545"/>
            <a:ext cx="8817428" cy="624228"/>
          </a:xfrm>
          <a:prstGeom prst="rect">
            <a:avLst/>
          </a:prstGeom>
          <a:solidFill>
            <a:srgbClr val="101D34"/>
          </a:solidFill>
          <a:ln>
            <a:noFill/>
          </a:ln>
        </p:spPr>
        <p:txBody>
          <a:bodyPr spcFirstLastPara="1" wrap="square" lIns="68574" tIns="34276" rIns="68574" bIns="34276" anchor="ctr" anchorCtr="0">
            <a:noAutofit/>
          </a:bodyPr>
          <a:lstStyle/>
          <a:p>
            <a:pPr marL="0" marR="0" lvl="0" indent="0" algn="ctr" rtl="0">
              <a:spcBef>
                <a:spcPts val="0"/>
              </a:spcBef>
              <a:spcAft>
                <a:spcPts val="0"/>
              </a:spcAft>
              <a:buNone/>
            </a:pPr>
            <a:endParaRPr sz="1401">
              <a:solidFill>
                <a:schemeClr val="lt1"/>
              </a:solidFill>
              <a:latin typeface="Quattrocento Sans"/>
              <a:ea typeface="Quattrocento Sans"/>
              <a:cs typeface="Quattrocento Sans"/>
              <a:sym typeface="Quattrocento Sans"/>
            </a:endParaRPr>
          </a:p>
        </p:txBody>
      </p:sp>
      <p:sp>
        <p:nvSpPr>
          <p:cNvPr id="113" name="Google Shape;113;p22"/>
          <p:cNvSpPr txBox="1">
            <a:spLocks noGrp="1"/>
          </p:cNvSpPr>
          <p:nvPr>
            <p:ph type="title"/>
          </p:nvPr>
        </p:nvSpPr>
        <p:spPr>
          <a:xfrm>
            <a:off x="425809" y="268364"/>
            <a:ext cx="8528229" cy="4142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lt1"/>
              </a:buClr>
              <a:buSzPts val="2300"/>
              <a:buFont typeface="Quattrocento Sans"/>
              <a:buNone/>
              <a:defRPr sz="2300">
                <a:solidFill>
                  <a:schemeClr val="lt1"/>
                </a:solidFill>
                <a:latin typeface="Quattrocento Sans"/>
                <a:ea typeface="Quattrocento Sans"/>
                <a:cs typeface="Quattrocento Sans"/>
                <a:sym typeface="Quattrocento Sans"/>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4" name="Google Shape;114;p22"/>
          <p:cNvSpPr txBox="1">
            <a:spLocks noGrp="1"/>
          </p:cNvSpPr>
          <p:nvPr>
            <p:ph type="body" idx="3"/>
          </p:nvPr>
        </p:nvSpPr>
        <p:spPr>
          <a:xfrm>
            <a:off x="629841" y="1010162"/>
            <a:ext cx="2949179" cy="941650"/>
          </a:xfrm>
          <a:prstGeom prst="rect">
            <a:avLst/>
          </a:prstGeom>
          <a:noFill/>
          <a:ln>
            <a:noFill/>
          </a:ln>
        </p:spPr>
        <p:txBody>
          <a:bodyPr spcFirstLastPara="1" wrap="square" lIns="68575" tIns="34275" rIns="68575" bIns="34275" anchor="t" anchorCtr="0">
            <a:noAutofit/>
          </a:bodyPr>
          <a:lstStyle>
            <a:lvl1pPr marL="457206" lvl="0" indent="-228604" algn="l">
              <a:lnSpc>
                <a:spcPct val="90000"/>
              </a:lnSpc>
              <a:spcBef>
                <a:spcPts val="800"/>
              </a:spcBef>
              <a:spcAft>
                <a:spcPts val="0"/>
              </a:spcAft>
              <a:buSzPts val="2100"/>
              <a:buNone/>
              <a:defRPr sz="2100" b="1">
                <a:solidFill>
                  <a:srgbClr val="101D34"/>
                </a:solidFill>
                <a:latin typeface="Quattrocento Sans"/>
                <a:ea typeface="Quattrocento Sans"/>
                <a:cs typeface="Quattrocento Sans"/>
                <a:sym typeface="Quattrocento Sans"/>
              </a:defRPr>
            </a:lvl1pPr>
            <a:lvl2pPr marL="914411" lvl="1" indent="-228604" algn="l">
              <a:lnSpc>
                <a:spcPct val="90000"/>
              </a:lnSpc>
              <a:spcBef>
                <a:spcPts val="400"/>
              </a:spcBef>
              <a:spcAft>
                <a:spcPts val="0"/>
              </a:spcAft>
              <a:buSzPts val="1100"/>
              <a:buNone/>
              <a:defRPr sz="1100"/>
            </a:lvl2pPr>
            <a:lvl3pPr marL="1371617" lvl="2" indent="-228604" algn="l">
              <a:lnSpc>
                <a:spcPct val="90000"/>
              </a:lnSpc>
              <a:spcBef>
                <a:spcPts val="400"/>
              </a:spcBef>
              <a:spcAft>
                <a:spcPts val="0"/>
              </a:spcAft>
              <a:buSzPts val="900"/>
              <a:buNone/>
              <a:defRPr sz="900"/>
            </a:lvl3pPr>
            <a:lvl4pPr marL="1828823" lvl="3" indent="-228604" algn="l">
              <a:lnSpc>
                <a:spcPct val="90000"/>
              </a:lnSpc>
              <a:spcBef>
                <a:spcPts val="400"/>
              </a:spcBef>
              <a:spcAft>
                <a:spcPts val="0"/>
              </a:spcAft>
              <a:buSzPts val="800"/>
              <a:buNone/>
              <a:defRPr sz="800"/>
            </a:lvl4pPr>
            <a:lvl5pPr marL="2286029" lvl="4" indent="-228604" algn="l">
              <a:lnSpc>
                <a:spcPct val="90000"/>
              </a:lnSpc>
              <a:spcBef>
                <a:spcPts val="400"/>
              </a:spcBef>
              <a:spcAft>
                <a:spcPts val="0"/>
              </a:spcAft>
              <a:buSzPts val="800"/>
              <a:buNone/>
              <a:defRPr sz="800"/>
            </a:lvl5pPr>
            <a:lvl6pPr marL="2743234" lvl="5" indent="-228604" algn="l">
              <a:lnSpc>
                <a:spcPct val="90000"/>
              </a:lnSpc>
              <a:spcBef>
                <a:spcPts val="400"/>
              </a:spcBef>
              <a:spcAft>
                <a:spcPts val="0"/>
              </a:spcAft>
              <a:buClr>
                <a:schemeClr val="dk1"/>
              </a:buClr>
              <a:buSzPts val="800"/>
              <a:buNone/>
              <a:defRPr sz="800"/>
            </a:lvl6pPr>
            <a:lvl7pPr marL="3200440" lvl="6" indent="-228604" algn="l">
              <a:lnSpc>
                <a:spcPct val="90000"/>
              </a:lnSpc>
              <a:spcBef>
                <a:spcPts val="400"/>
              </a:spcBef>
              <a:spcAft>
                <a:spcPts val="0"/>
              </a:spcAft>
              <a:buClr>
                <a:schemeClr val="dk1"/>
              </a:buClr>
              <a:buSzPts val="800"/>
              <a:buNone/>
              <a:defRPr sz="800"/>
            </a:lvl7pPr>
            <a:lvl8pPr marL="3657646" lvl="7" indent="-228604" algn="l">
              <a:lnSpc>
                <a:spcPct val="90000"/>
              </a:lnSpc>
              <a:spcBef>
                <a:spcPts val="400"/>
              </a:spcBef>
              <a:spcAft>
                <a:spcPts val="0"/>
              </a:spcAft>
              <a:buClr>
                <a:schemeClr val="dk1"/>
              </a:buClr>
              <a:buSzPts val="800"/>
              <a:buNone/>
              <a:defRPr sz="800"/>
            </a:lvl8pPr>
            <a:lvl9pPr marL="4114851" lvl="8" indent="-228604" algn="l">
              <a:lnSpc>
                <a:spcPct val="90000"/>
              </a:lnSpc>
              <a:spcBef>
                <a:spcPts val="400"/>
              </a:spcBef>
              <a:spcAft>
                <a:spcPts val="0"/>
              </a:spcAft>
              <a:buClr>
                <a:schemeClr val="dk1"/>
              </a:buClr>
              <a:buSzPts val="800"/>
              <a:buNone/>
              <a:defRPr sz="800"/>
            </a:lvl9pPr>
          </a:lstStyle>
          <a:p>
            <a:endParaRPr/>
          </a:p>
        </p:txBody>
      </p:sp>
      <p:sp>
        <p:nvSpPr>
          <p:cNvPr id="115" name="Google Shape;115;p22"/>
          <p:cNvSpPr txBox="1"/>
          <p:nvPr/>
        </p:nvSpPr>
        <p:spPr>
          <a:xfrm>
            <a:off x="187779" y="4764108"/>
            <a:ext cx="5785029" cy="276999"/>
          </a:xfrm>
          <a:prstGeom prst="rect">
            <a:avLst/>
          </a:prstGeom>
          <a:noFill/>
          <a:ln>
            <a:noFill/>
          </a:ln>
        </p:spPr>
        <p:txBody>
          <a:bodyPr spcFirstLastPara="1" wrap="square" lIns="68574" tIns="34276" rIns="68574" bIns="34276" anchor="ctr" anchorCtr="0">
            <a:noAutofit/>
          </a:bodyPr>
          <a:lstStyle/>
          <a:p>
            <a:pPr marL="0" marR="0" lvl="0" indent="0" algn="l" rtl="0">
              <a:spcBef>
                <a:spcPts val="0"/>
              </a:spcBef>
              <a:spcAft>
                <a:spcPts val="0"/>
              </a:spcAft>
              <a:buNone/>
            </a:pPr>
            <a:r>
              <a:rPr lang="en" sz="900">
                <a:solidFill>
                  <a:srgbClr val="8A8FA0"/>
                </a:solidFill>
                <a:latin typeface="Quattrocento Sans"/>
                <a:ea typeface="Quattrocento Sans"/>
                <a:cs typeface="Quattrocento Sans"/>
                <a:sym typeface="Quattrocento Sans"/>
              </a:rPr>
              <a:t>Massachusetts Department of</a:t>
            </a:r>
            <a:r>
              <a:rPr lang="en" sz="1401">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Elementary</a:t>
            </a:r>
            <a:r>
              <a:rPr lang="en" sz="1401">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and</a:t>
            </a:r>
            <a:r>
              <a:rPr lang="en" sz="1401">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Secondary</a:t>
            </a:r>
            <a:r>
              <a:rPr lang="en" sz="1401">
                <a:solidFill>
                  <a:schemeClr val="dk1"/>
                </a:solidFill>
                <a:latin typeface="Quattrocento Sans"/>
                <a:ea typeface="Quattrocento Sans"/>
                <a:cs typeface="Quattrocento Sans"/>
                <a:sym typeface="Quattrocento Sans"/>
              </a:rPr>
              <a:t> </a:t>
            </a:r>
            <a:r>
              <a:rPr lang="en" sz="900">
                <a:solidFill>
                  <a:srgbClr val="8A8FA0"/>
                </a:solidFill>
                <a:latin typeface="Quattrocento Sans"/>
                <a:ea typeface="Quattrocento Sans"/>
                <a:cs typeface="Quattrocento Sans"/>
                <a:sym typeface="Quattrocento Sans"/>
              </a:rPr>
              <a:t>Education</a:t>
            </a:r>
            <a:endParaRPr sz="11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bg>
      <p:bgPr>
        <a:blipFill>
          <a:blip r:embed="rId2">
            <a:alphaModFix/>
          </a:blip>
          <a:stretch>
            <a:fillRect/>
          </a:stretch>
        </a:blip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6210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2" y="273844"/>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2300"/>
              <a:buFont typeface="Quattrocento Sans"/>
              <a:buNone/>
              <a:defRPr sz="23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2" y="1369219"/>
            <a:ext cx="7886700" cy="3263504"/>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rgbClr val="E38526"/>
              </a:buClr>
              <a:buSzPts val="2400"/>
              <a:buFont typeface="Arial"/>
              <a:buChar char="•"/>
              <a:defRPr sz="2400" b="0" i="0" u="none" strike="noStrike" cap="none">
                <a:solidFill>
                  <a:srgbClr val="101D34"/>
                </a:solidFill>
                <a:latin typeface="Quattrocento Sans"/>
                <a:ea typeface="Quattrocento Sans"/>
                <a:cs typeface="Quattrocento Sans"/>
                <a:sym typeface="Quattrocento Sans"/>
              </a:defRPr>
            </a:lvl1pPr>
            <a:lvl2pPr marL="914400" marR="0" lvl="1" indent="-361950" algn="l" rtl="0">
              <a:lnSpc>
                <a:spcPct val="90000"/>
              </a:lnSpc>
              <a:spcBef>
                <a:spcPts val="400"/>
              </a:spcBef>
              <a:spcAft>
                <a:spcPts val="0"/>
              </a:spcAft>
              <a:buClr>
                <a:srgbClr val="E38526"/>
              </a:buClr>
              <a:buSzPts val="2100"/>
              <a:buFont typeface="Courier New"/>
              <a:buChar char="o"/>
              <a:defRPr sz="2100" b="0" i="0" u="none" strike="noStrike" cap="none">
                <a:solidFill>
                  <a:srgbClr val="101D34"/>
                </a:solidFill>
                <a:latin typeface="Quattrocento Sans"/>
                <a:ea typeface="Quattrocento Sans"/>
                <a:cs typeface="Quattrocento Sans"/>
                <a:sym typeface="Quattrocento Sans"/>
              </a:defRPr>
            </a:lvl2pPr>
            <a:lvl3pPr marL="1371600" marR="0" lvl="2" indent="-342900" algn="l" rtl="0">
              <a:lnSpc>
                <a:spcPct val="90000"/>
              </a:lnSpc>
              <a:spcBef>
                <a:spcPts val="400"/>
              </a:spcBef>
              <a:spcAft>
                <a:spcPts val="0"/>
              </a:spcAft>
              <a:buClr>
                <a:srgbClr val="E38526"/>
              </a:buClr>
              <a:buSzPts val="1800"/>
              <a:buFont typeface="Noto Sans Symbols"/>
              <a:buChar char="▪"/>
              <a:defRPr sz="1800" b="0" i="0" u="none" strike="noStrike" cap="none">
                <a:solidFill>
                  <a:srgbClr val="101D34"/>
                </a:solidFill>
                <a:latin typeface="Quattrocento Sans"/>
                <a:ea typeface="Quattrocento Sans"/>
                <a:cs typeface="Quattrocento Sans"/>
                <a:sym typeface="Quattrocento Sans"/>
              </a:defRPr>
            </a:lvl3pPr>
            <a:lvl4pPr marL="1828800" marR="0" lvl="3"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4pPr>
            <a:lvl5pPr marL="2286000" marR="0" lvl="4" indent="-323850" algn="l" rtl="0">
              <a:lnSpc>
                <a:spcPct val="90000"/>
              </a:lnSpc>
              <a:spcBef>
                <a:spcPts val="400"/>
              </a:spcBef>
              <a:spcAft>
                <a:spcPts val="0"/>
              </a:spcAft>
              <a:buClr>
                <a:srgbClr val="E38526"/>
              </a:buClr>
              <a:buSzPts val="1500"/>
              <a:buFont typeface="Noto Sans Symbols"/>
              <a:buChar char="❖"/>
              <a:defRPr sz="1500" b="0" i="0" u="none" strike="noStrike" cap="none">
                <a:solidFill>
                  <a:srgbClr val="101D34"/>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3" name="Google Shape;53;p13"/>
          <p:cNvSpPr txBox="1">
            <a:spLocks noGrp="1"/>
          </p:cNvSpPr>
          <p:nvPr>
            <p:ph type="dt" idx="10"/>
          </p:nvPr>
        </p:nvSpPr>
        <p:spPr>
          <a:xfrm>
            <a:off x="628649" y="4767263"/>
            <a:ext cx="2057401"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9pPr>
          </a:lstStyle>
          <a:p>
            <a:endParaRPr/>
          </a:p>
        </p:txBody>
      </p:sp>
      <p:sp>
        <p:nvSpPr>
          <p:cNvPr id="54" name="Google Shape;54;p13"/>
          <p:cNvSpPr txBox="1">
            <a:spLocks noGrp="1"/>
          </p:cNvSpPr>
          <p:nvPr>
            <p:ph type="ftr" idx="11"/>
          </p:nvPr>
        </p:nvSpPr>
        <p:spPr>
          <a:xfrm>
            <a:off x="3028952"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A8FA0"/>
                </a:solidFill>
                <a:latin typeface="Quattrocento Sans"/>
                <a:ea typeface="Quattrocento Sans"/>
                <a:cs typeface="Quattrocento Sans"/>
                <a:sym typeface="Quattrocento Sans"/>
              </a:defRPr>
            </a:lvl1pPr>
            <a:lvl2pPr marR="0" lvl="1"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100"/>
              <a:buNone/>
              <a:defRPr sz="1401" b="0" i="0" u="none" strike="noStrike" cap="none">
                <a:solidFill>
                  <a:schemeClr val="dk1"/>
                </a:solidFill>
                <a:latin typeface="Quattrocento Sans"/>
                <a:ea typeface="Quattrocento Sans"/>
                <a:cs typeface="Quattrocento Sans"/>
                <a:sym typeface="Quattrocento Sans"/>
              </a:defRPr>
            </a:lvl9pPr>
          </a:lstStyle>
          <a:p>
            <a:endParaRPr/>
          </a:p>
        </p:txBody>
      </p:sp>
      <p:sp>
        <p:nvSpPr>
          <p:cNvPr id="55" name="Google Shape;55;p13"/>
          <p:cNvSpPr txBox="1">
            <a:spLocks noGrp="1"/>
          </p:cNvSpPr>
          <p:nvPr>
            <p:ph type="sldNum" idx="12"/>
          </p:nvPr>
        </p:nvSpPr>
        <p:spPr>
          <a:xfrm>
            <a:off x="6457950" y="4767263"/>
            <a:ext cx="2057401"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1pPr>
            <a:lvl2pPr marL="0" marR="0" lvl="1"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2pPr>
            <a:lvl3pPr marL="0" marR="0" lvl="2"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3pPr>
            <a:lvl4pPr marL="0" marR="0" lvl="3"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4pPr>
            <a:lvl5pPr marL="0" marR="0" lvl="4"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5pPr>
            <a:lvl6pPr marL="0" marR="0" lvl="5"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6pPr>
            <a:lvl7pPr marL="0" marR="0" lvl="6"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7pPr>
            <a:lvl8pPr marL="0" marR="0" lvl="7"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8pPr>
            <a:lvl9pPr marL="0" marR="0" lvl="8" indent="0" algn="r" rtl="0">
              <a:spcBef>
                <a:spcPts val="0"/>
              </a:spcBef>
              <a:buNone/>
              <a:defRPr sz="900" b="0" i="0" u="none" strike="noStrike" cap="none">
                <a:solidFill>
                  <a:srgbClr val="8A8FA0"/>
                </a:solidFill>
                <a:latin typeface="Quattrocento Sans"/>
                <a:ea typeface="Quattrocento Sans"/>
                <a:cs typeface="Quattrocento Sans"/>
                <a:sym typeface="Quattrocento Sans"/>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3" r:id="rId4"/>
    <p:sldLayoutId id="2147483664" r:id="rId5"/>
    <p:sldLayoutId id="2147483665" r:id="rId6"/>
    <p:sldLayoutId id="2147483667" r:id="rId7"/>
    <p:sldLayoutId id="2147483668"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mass.edu/grants/current.html" TargetMode="External"/><Relationship Id="rId7" Type="http://schemas.openxmlformats.org/officeDocument/2006/relationships/hyperlink" Target="https://www.doe.mass.edu/sfss/prof-dev/selb-academy-at-a-glance.doc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doe.mass.edu/sfss/prof-dev/?section=s3" TargetMode="External"/><Relationship Id="rId5" Type="http://schemas.openxmlformats.org/officeDocument/2006/relationships/hyperlink" Target="https://www.doe.mass.edu/research/selis/selfawareness.docx" TargetMode="External"/><Relationship Id="rId4" Type="http://schemas.openxmlformats.org/officeDocument/2006/relationships/hyperlink" Target="https://www.doe.mass.edu/research/selis/default.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presentation/d/1SZXDqs9_tkNsSUDVsR0t9VQLxGJoQ5BEXWx_gj3yD_Y/edit?usp=sharing" TargetMode="External"/><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s://docs.google.com/document/d/1Ga6WbY2uiST3Xz0abvyU9ekGsTS6wAk_kot5CJaGHwk/edit?usp=sharing" TargetMode="External"/><Relationship Id="rId5" Type="http://schemas.openxmlformats.org/officeDocument/2006/relationships/hyperlink" Target="http://www.theshapesystem.com/" TargetMode="External"/><Relationship Id="rId4" Type="http://schemas.openxmlformats.org/officeDocument/2006/relationships/hyperlink" Target="https://docs.google.com/presentation/d/1xKohrkR2Pmy797MDg8ReyJfyr0I-3G7AxR_SyDxbC5g/edit?usp=shar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zOOTrU5P5n4Z5X-wSZyA0PE9v4lJoi_Gxh7cE6uSif0/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docs.google.com/document/d/1Ga6WbY2uiST3Xz0abvyU9ekGsTS6wAk_kot5CJaGHwk/edit?usp=sharin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mailto:jncrocker@methuen.k12.ma.u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docs.google.com/document/d/1owk8CS_8vpWbhULZxqqP2KX3J51bKbIwMFUnAbhBiGA/edit?usp=sharing" TargetMode="External"/><Relationship Id="rId3" Type="http://schemas.openxmlformats.org/officeDocument/2006/relationships/hyperlink" Target="https://docs.google.com/document/d/1zOOTrU5P5n4Z5X-wSZyA0PE9v4lJoi_Gxh7cE6uSif0/edit?usp=sharing" TargetMode="External"/><Relationship Id="rId7" Type="http://schemas.openxmlformats.org/officeDocument/2006/relationships/hyperlink" Target="https://drive.google.com/file/d/1XyuNlBLRpBGmVctAVQtTe6bWW94gsIgE/view?usp=sharing" TargetMode="External"/><Relationship Id="rId12" Type="http://schemas.openxmlformats.org/officeDocument/2006/relationships/hyperlink" Target="https://drive.google.com/drive/folders/1Xilnj4LmSuJ5ImhjkUXJnkevQmwvILug?usp=sharing"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www.theshapesystem.com/" TargetMode="External"/><Relationship Id="rId11" Type="http://schemas.openxmlformats.org/officeDocument/2006/relationships/hyperlink" Target="https://drive.google.com/file/d/1xfU76ZHsyVpzFbQN9vdVl42Ht0I1FaEF/view" TargetMode="External"/><Relationship Id="rId5" Type="http://schemas.openxmlformats.org/officeDocument/2006/relationships/hyperlink" Target="http://www.schoolmentalhealth.org/media/SOM/Microsites/NCSMH/Documents/Quality-Guides/Screening-1.27.20.pdf" TargetMode="External"/><Relationship Id="rId10" Type="http://schemas.openxmlformats.org/officeDocument/2006/relationships/hyperlink" Target="http://www.methuen.k12.ma.us/departments/special-education/guidance/dese-annual-report-resource-page" TargetMode="External"/><Relationship Id="rId4" Type="http://schemas.openxmlformats.org/officeDocument/2006/relationships/hyperlink" Target="https://docs.google.com/document/d/1m-n1cxrPEVn4ARrRh1TtqjktnQcxsWtg6ezocW1teRo/edit?usp=sharing" TargetMode="External"/><Relationship Id="rId9" Type="http://schemas.openxmlformats.org/officeDocument/2006/relationships/hyperlink" Target="http://www.masmhc.or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e.mass.edu/grants/2021/15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doe.mass.edu/grants/current.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hyperlink" Target="https://casel.org/fundamentals-of-sel/what-is-the-casel-framework/#the-casel-5"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doe.mass.edu/sfss/mtss/blueprint.pdf"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4054991" y="1468646"/>
            <a:ext cx="5009214" cy="1242204"/>
          </a:xfrm>
          <a:prstGeom prst="rect">
            <a:avLst/>
          </a:prstGeom>
          <a:noFill/>
          <a:ln>
            <a:noFill/>
          </a:ln>
        </p:spPr>
        <p:txBody>
          <a:bodyPr spcFirstLastPara="1" wrap="square" lIns="68574" tIns="34276" rIns="68574" bIns="34276" anchor="ctr" anchorCtr="0">
            <a:noAutofit/>
          </a:bodyPr>
          <a:lstStyle/>
          <a:p>
            <a:pPr>
              <a:buSzPts val="2700"/>
            </a:pPr>
            <a:r>
              <a:rPr lang="en-US" sz="2700" dirty="0"/>
              <a:t>Social and Emotional Learning Indicator System (SELIS)</a:t>
            </a:r>
            <a:r>
              <a:rPr lang="en" sz="2700" dirty="0"/>
              <a:t> </a:t>
            </a:r>
            <a:r>
              <a:rPr lang="en-US" sz="2700" dirty="0"/>
              <a:t>Webinar</a:t>
            </a:r>
            <a:endParaRPr sz="1100" dirty="0"/>
          </a:p>
        </p:txBody>
      </p:sp>
      <p:sp>
        <p:nvSpPr>
          <p:cNvPr id="127" name="Google Shape;127;p25"/>
          <p:cNvSpPr txBox="1">
            <a:spLocks noGrp="1"/>
          </p:cNvSpPr>
          <p:nvPr>
            <p:ph type="subTitle" idx="1"/>
          </p:nvPr>
        </p:nvSpPr>
        <p:spPr>
          <a:xfrm>
            <a:off x="4063043" y="2738172"/>
            <a:ext cx="4994693" cy="619660"/>
          </a:xfrm>
          <a:prstGeom prst="rect">
            <a:avLst/>
          </a:prstGeom>
          <a:noFill/>
          <a:ln>
            <a:noFill/>
          </a:ln>
        </p:spPr>
        <p:txBody>
          <a:bodyPr spcFirstLastPara="1" wrap="square" lIns="68574" tIns="34276" rIns="68574" bIns="34276" anchor="t" anchorCtr="0">
            <a:noAutofit/>
          </a:bodyPr>
          <a:lstStyle/>
          <a:p>
            <a:pPr marL="0" indent="0">
              <a:spcBef>
                <a:spcPts val="0"/>
              </a:spcBef>
            </a:pPr>
            <a:r>
              <a:rPr lang="en-US" sz="1600" dirty="0"/>
              <a:t>June 7, 2022</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Segoe UI" panose="020B0502040204020203" pitchFamily="34" charset="0"/>
                <a:cs typeface="Segoe UI" panose="020B0502040204020203" pitchFamily="34" charset="0"/>
                <a:sym typeface="Georgia"/>
              </a:rPr>
              <a:t>Resources:</a:t>
            </a:r>
            <a:endParaRPr lang="en-US" sz="20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a:xfrm>
            <a:off x="8273493" y="4789886"/>
            <a:ext cx="251934" cy="273844"/>
          </a:xfrm>
        </p:spPr>
        <p:txBody>
          <a:bodyPr/>
          <a:lstStyle/>
          <a:p>
            <a:fld id="{FF27229C-EC7B-4063-A33B-28A5E87E32ED}" type="slidenum">
              <a:rPr lang="zh-CN" altLang="en-US" smtClean="0">
                <a:latin typeface="Segoe UI" panose="020B0502040204020203" pitchFamily="34" charset="0"/>
                <a:cs typeface="Segoe UI" panose="020B0502040204020203" pitchFamily="34" charset="0"/>
              </a:rPr>
              <a:pPr/>
              <a:t>10</a:t>
            </a:fld>
            <a:endParaRPr lang="zh-CN" alt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50BFB066-96E5-4431-967B-B65DA4A61BCC}"/>
              </a:ext>
            </a:extLst>
          </p:cNvPr>
          <p:cNvSpPr txBox="1"/>
          <p:nvPr/>
        </p:nvSpPr>
        <p:spPr>
          <a:xfrm>
            <a:off x="283848" y="788470"/>
            <a:ext cx="8741205" cy="4124206"/>
          </a:xfrm>
          <a:prstGeom prst="rect">
            <a:avLst/>
          </a:prstGeom>
          <a:solidFill>
            <a:schemeClr val="bg1"/>
          </a:solidFill>
        </p:spPr>
        <p:txBody>
          <a:bodyPr wrap="square" rtlCol="0">
            <a:spAutoFit/>
          </a:bodyPr>
          <a:lstStyle/>
          <a:p>
            <a:pPr marL="285750" indent="-285750">
              <a:spcAft>
                <a:spcPts val="600"/>
              </a:spcAft>
              <a:buClr>
                <a:schemeClr val="accent2"/>
              </a:buClr>
              <a:buFont typeface="Wingdings 2" panose="05020102010507070707" pitchFamily="18" charset="2"/>
              <a:buChar char="ê"/>
            </a:pPr>
            <a:r>
              <a:rPr lang="en-US" sz="1600" dirty="0">
                <a:solidFill>
                  <a:srgbClr val="002060"/>
                </a:solidFill>
                <a:latin typeface="Segoe" panose="020B0503040204020203"/>
                <a:cs typeface="Segoe UI" panose="020B0502040204020203" pitchFamily="34" charset="0"/>
                <a:hlinkClick r:id="rId3"/>
              </a:rPr>
              <a:t>2022/23: Integrating SEL into Academic Learning Grant Opportunity</a:t>
            </a:r>
            <a:r>
              <a:rPr lang="en-US" sz="1600" dirty="0">
                <a:solidFill>
                  <a:srgbClr val="002060"/>
                </a:solidFill>
                <a:latin typeface="Segoe" panose="020B0503040204020203"/>
                <a:cs typeface="Segoe UI" panose="020B0502040204020203" pitchFamily="34" charset="0"/>
              </a:rPr>
              <a:t> (will be posted soon!)</a:t>
            </a:r>
            <a:endParaRPr lang="en-US" sz="1600" b="1" dirty="0">
              <a:solidFill>
                <a:srgbClr val="002060"/>
              </a:solidFill>
              <a:latin typeface="Segoe" panose="020B0503040204020203"/>
              <a:cs typeface="Segoe UI" panose="020B0502040204020203" pitchFamily="34" charset="0"/>
            </a:endParaRPr>
          </a:p>
          <a:p>
            <a:pPr marL="855663" lvl="1" indent="-342900">
              <a:spcAft>
                <a:spcPts val="600"/>
              </a:spcAft>
              <a:buClr>
                <a:schemeClr val="accent2"/>
              </a:buClr>
              <a:buFont typeface="Courier New" panose="02070309020205020404" pitchFamily="49" charset="0"/>
              <a:buChar char="o"/>
            </a:pPr>
            <a:r>
              <a:rPr lang="en-US" sz="1600" dirty="0">
                <a:latin typeface="Segoe UI" panose="020B0502040204020203" pitchFamily="34" charset="0"/>
                <a:cs typeface="Segoe UI" panose="020B0502040204020203" pitchFamily="34" charset="0"/>
              </a:rPr>
              <a:t>Priority: Integrating SEL through Service Learning </a:t>
            </a:r>
          </a:p>
          <a:p>
            <a:pPr marL="855663" lvl="1" indent="-342900">
              <a:spcAft>
                <a:spcPts val="1800"/>
              </a:spcAft>
              <a:buClr>
                <a:schemeClr val="accent2"/>
              </a:buClr>
              <a:buFont typeface="Courier New" panose="02070309020205020404" pitchFamily="49" charset="0"/>
              <a:buChar char="o"/>
            </a:pPr>
            <a:r>
              <a:rPr lang="en-US" sz="1600" dirty="0">
                <a:latin typeface="Segoe UI" panose="020B0502040204020203" pitchFamily="34" charset="0"/>
                <a:cs typeface="Segoe UI" panose="020B0502040204020203" pitchFamily="34" charset="0"/>
              </a:rPr>
              <a:t>Priority: Measuring student’s SEL skills (</a:t>
            </a:r>
            <a:r>
              <a:rPr lang="en-US" sz="1600" b="1" dirty="0">
                <a:latin typeface="Segoe UI" panose="020B0502040204020203" pitchFamily="34" charset="0"/>
                <a:cs typeface="Segoe UI" panose="020B0502040204020203" pitchFamily="34" charset="0"/>
              </a:rPr>
              <a:t>SELIS project</a:t>
            </a:r>
            <a:r>
              <a:rPr lang="en-US" sz="1600" dirty="0">
                <a:latin typeface="Segoe UI" panose="020B0502040204020203" pitchFamily="34" charset="0"/>
                <a:cs typeface="Segoe UI" panose="020B0502040204020203" pitchFamily="34" charset="0"/>
              </a:rPr>
              <a:t>). DESE supports survey administration, data reporting, and provides data analyses trainings</a:t>
            </a:r>
            <a:endParaRPr lang="en-US" sz="1600" dirty="0">
              <a:latin typeface="Segoe UI" panose="020B0502040204020203" pitchFamily="34" charset="0"/>
              <a:cs typeface="Segoe UI" panose="020B0502040204020203" pitchFamily="34" charset="0"/>
              <a:hlinkClick r:id="rId4"/>
            </a:endParaRPr>
          </a:p>
          <a:p>
            <a:pPr marL="230188" lvl="1" indent="-230188">
              <a:spcAft>
                <a:spcPts val="601"/>
              </a:spcAft>
              <a:buClr>
                <a:schemeClr val="accent2"/>
              </a:buClr>
              <a:buFont typeface="Wingdings 2" panose="05020102010507070707" pitchFamily="18" charset="2"/>
              <a:buChar char="ê"/>
            </a:pPr>
            <a:r>
              <a:rPr lang="en-US" sz="1600" dirty="0">
                <a:latin typeface="Segoe UI" panose="020B0502040204020203" pitchFamily="34" charset="0"/>
                <a:cs typeface="Segoe UI" panose="020B0502040204020203" pitchFamily="34" charset="0"/>
                <a:hlinkClick r:id="rId4"/>
              </a:rPr>
              <a:t>SELIS webpage</a:t>
            </a:r>
            <a:endParaRPr lang="en-US" sz="1600" dirty="0">
              <a:latin typeface="Segoe UI" panose="020B0502040204020203" pitchFamily="34" charset="0"/>
              <a:cs typeface="Segoe UI" panose="020B0502040204020203" pitchFamily="34" charset="0"/>
            </a:endParaRPr>
          </a:p>
          <a:p>
            <a:pPr marL="855663" lvl="1" indent="-282575">
              <a:spcAft>
                <a:spcPts val="600"/>
              </a:spcAft>
              <a:buClr>
                <a:schemeClr val="accent2"/>
              </a:buClr>
              <a:buFont typeface="Courier New" panose="02070309020205020404" pitchFamily="49" charset="0"/>
              <a:buChar char="o"/>
            </a:pPr>
            <a:r>
              <a:rPr lang="en-US" sz="1600" dirty="0">
                <a:latin typeface="Segoe UI" panose="020B0502040204020203" pitchFamily="34" charset="0"/>
                <a:cs typeface="Segoe UI" panose="020B0502040204020203" pitchFamily="34" charset="0"/>
              </a:rPr>
              <a:t>SELIS Validity Study</a:t>
            </a:r>
          </a:p>
          <a:p>
            <a:pPr marL="855663" lvl="1" indent="-282575">
              <a:spcAft>
                <a:spcPts val="600"/>
              </a:spcAft>
              <a:buClr>
                <a:schemeClr val="accent2"/>
              </a:buClr>
              <a:buFont typeface="Courier New" panose="02070309020205020404" pitchFamily="49" charset="0"/>
              <a:buChar char="o"/>
            </a:pPr>
            <a:r>
              <a:rPr lang="en-US" sz="1600" dirty="0">
                <a:latin typeface="Segoe UI" panose="020B0502040204020203" pitchFamily="34" charset="0"/>
                <a:cs typeface="Segoe UI" panose="020B0502040204020203" pitchFamily="34" charset="0"/>
              </a:rPr>
              <a:t>Survey Item Prompts</a:t>
            </a:r>
          </a:p>
          <a:p>
            <a:pPr marL="855663" lvl="1" indent="-282575">
              <a:spcAft>
                <a:spcPts val="600"/>
              </a:spcAft>
              <a:buClr>
                <a:schemeClr val="accent2"/>
              </a:buClr>
              <a:buFont typeface="Courier New" panose="02070309020205020404" pitchFamily="49" charset="0"/>
              <a:buChar char="o"/>
            </a:pPr>
            <a:r>
              <a:rPr lang="en-US" sz="1600" dirty="0">
                <a:latin typeface="Segoe UI" panose="020B0502040204020203" pitchFamily="34" charset="0"/>
                <a:cs typeface="Segoe UI" panose="020B0502040204020203" pitchFamily="34" charset="0"/>
              </a:rPr>
              <a:t>Dimension-level interpretive narratives for five benchmark scores on the scale</a:t>
            </a:r>
          </a:p>
          <a:p>
            <a:pPr marL="1196975" lvl="2" indent="-341313">
              <a:spcAft>
                <a:spcPts val="1800"/>
              </a:spcAft>
              <a:buClr>
                <a:schemeClr val="accent2"/>
              </a:buClr>
              <a:buFont typeface="Courier New" panose="02070309020205020404" pitchFamily="49" charset="0"/>
              <a:buChar char="o"/>
            </a:pPr>
            <a:r>
              <a:rPr lang="en-US" sz="1600" dirty="0">
                <a:latin typeface="Segoe UI" panose="020B0502040204020203" pitchFamily="34" charset="0"/>
                <a:cs typeface="Segoe UI" panose="020B0502040204020203" pitchFamily="34" charset="0"/>
              </a:rPr>
              <a:t>E.g., </a:t>
            </a:r>
            <a:r>
              <a:rPr lang="en-US" sz="1600" dirty="0">
                <a:latin typeface="Segoe UI" panose="020B0502040204020203" pitchFamily="34" charset="0"/>
                <a:cs typeface="Segoe UI" panose="020B0502040204020203" pitchFamily="34" charset="0"/>
                <a:hlinkClick r:id="rId5"/>
              </a:rPr>
              <a:t>Self-awareness narrative</a:t>
            </a:r>
            <a:endParaRPr lang="en-US" sz="1600" dirty="0">
              <a:latin typeface="Segoe UI" panose="020B0502040204020203" pitchFamily="34" charset="0"/>
              <a:cs typeface="Segoe UI" panose="020B0502040204020203" pitchFamily="34" charset="0"/>
            </a:endParaRPr>
          </a:p>
          <a:p>
            <a:pPr marL="230188" lvl="1" indent="-230188">
              <a:spcAft>
                <a:spcPts val="601"/>
              </a:spcAft>
              <a:buClr>
                <a:schemeClr val="accent2"/>
              </a:buClr>
              <a:buFont typeface="Wingdings 2" panose="05020102010507070707" pitchFamily="18" charset="2"/>
              <a:buChar char="ê"/>
            </a:pPr>
            <a:r>
              <a:rPr lang="en-US" sz="1600" dirty="0">
                <a:latin typeface="Segoe UI" panose="020B0502040204020203" pitchFamily="34" charset="0"/>
                <a:cs typeface="Segoe UI" panose="020B0502040204020203" pitchFamily="34" charset="0"/>
              </a:rPr>
              <a:t>DESE Supports (</a:t>
            </a:r>
            <a:r>
              <a:rPr lang="en-US" sz="1600" dirty="0">
                <a:latin typeface="Segoe UI" panose="020B0502040204020203" pitchFamily="34" charset="0"/>
                <a:cs typeface="Segoe UI" panose="020B0502040204020203" pitchFamily="34" charset="0"/>
                <a:hlinkClick r:id="rId6"/>
              </a:rPr>
              <a:t>MTSS Academies</a:t>
            </a:r>
            <a:r>
              <a:rPr lang="en-US" sz="1600" dirty="0">
                <a:latin typeface="Segoe UI" panose="020B0502040204020203" pitchFamily="34" charset="0"/>
                <a:cs typeface="Segoe UI" panose="020B0502040204020203" pitchFamily="34" charset="0"/>
              </a:rPr>
              <a:t>)</a:t>
            </a:r>
          </a:p>
          <a:p>
            <a:pPr marL="855663" lvl="4" indent="-342900">
              <a:spcAft>
                <a:spcPts val="600"/>
              </a:spcAft>
              <a:buClr>
                <a:schemeClr val="accent2"/>
              </a:buClr>
              <a:buFont typeface="Courier New" panose="02070309020205020404" pitchFamily="49" charset="0"/>
              <a:buChar char="o"/>
            </a:pPr>
            <a:r>
              <a:rPr lang="en-US" sz="1600" dirty="0">
                <a:latin typeface="Segoe UI" panose="020B0502040204020203" pitchFamily="34" charset="0"/>
                <a:cs typeface="Segoe UI" panose="020B0502040204020203" pitchFamily="34" charset="0"/>
                <a:hlinkClick r:id="rId7"/>
              </a:rPr>
              <a:t>Social, Emotional, and Behavioral Academy</a:t>
            </a:r>
            <a:r>
              <a:rPr lang="en-US" sz="1600" dirty="0">
                <a:latin typeface="Segoe UI" panose="020B0502040204020203" pitchFamily="34" charset="0"/>
                <a:cs typeface="Segoe UI" panose="020B0502040204020203" pitchFamily="34" charset="0"/>
              </a:rPr>
              <a:t> (uses SEL and PBIS frameworks)</a:t>
            </a:r>
          </a:p>
          <a:p>
            <a:pPr marL="855663" lvl="4" indent="-342900">
              <a:spcAft>
                <a:spcPts val="600"/>
              </a:spcAft>
              <a:buClr>
                <a:schemeClr val="accent2"/>
              </a:buClr>
              <a:buFont typeface="Courier New" panose="02070309020205020404" pitchFamily="49" charset="0"/>
              <a:buChar char="o"/>
            </a:pPr>
            <a:r>
              <a:rPr lang="en-US" sz="1600" dirty="0">
                <a:latin typeface="Segoe UI" panose="020B0502040204020203" pitchFamily="34" charset="0"/>
                <a:cs typeface="Segoe UI" panose="020B0502040204020203" pitchFamily="34" charset="0"/>
              </a:rPr>
              <a:t>June 14 application deadline</a:t>
            </a:r>
          </a:p>
        </p:txBody>
      </p:sp>
    </p:spTree>
    <p:extLst>
      <p:ext uri="{BB962C8B-B14F-4D97-AF65-F5344CB8AC3E}">
        <p14:creationId xmlns:p14="http://schemas.microsoft.com/office/powerpoint/2010/main" val="210785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Segoe UI" panose="020B0502040204020203" pitchFamily="34" charset="0"/>
                <a:cs typeface="Segoe UI" panose="020B0502040204020203" pitchFamily="34" charset="0"/>
                <a:sym typeface="Georgia"/>
              </a:rPr>
              <a:t>References:</a:t>
            </a:r>
            <a:endParaRPr lang="en-US" sz="20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a:xfrm>
            <a:off x="8273493" y="4789886"/>
            <a:ext cx="251934" cy="273844"/>
          </a:xfrm>
        </p:spPr>
        <p:txBody>
          <a:bodyPr/>
          <a:lstStyle/>
          <a:p>
            <a:fld id="{FF27229C-EC7B-4063-A33B-28A5E87E32ED}" type="slidenum">
              <a:rPr lang="zh-CN" altLang="en-US" smtClean="0">
                <a:latin typeface="Segoe UI" panose="020B0502040204020203" pitchFamily="34" charset="0"/>
                <a:cs typeface="Segoe UI" panose="020B0502040204020203" pitchFamily="34" charset="0"/>
              </a:rPr>
              <a:pPr/>
              <a:t>11</a:t>
            </a:fld>
            <a:endParaRPr lang="zh-CN" altLang="en-US"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3E2B762E-2B31-C081-B35F-C7732013C985}"/>
              </a:ext>
            </a:extLst>
          </p:cNvPr>
          <p:cNvSpPr txBox="1"/>
          <p:nvPr/>
        </p:nvSpPr>
        <p:spPr>
          <a:xfrm>
            <a:off x="815141" y="1032867"/>
            <a:ext cx="7219813" cy="3077766"/>
          </a:xfrm>
          <a:prstGeom prst="rect">
            <a:avLst/>
          </a:prstGeom>
          <a:noFill/>
        </p:spPr>
        <p:txBody>
          <a:bodyPr wrap="square" rtlCol="0">
            <a:spAutoFit/>
          </a:bodyPr>
          <a:lstStyle/>
          <a:p>
            <a:pPr marL="463550" indent="-463550"/>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Chowder, M. K., Gordon, R. A., Domitrovich, C. E., Brown, R. D. &amp; Davidson, L. A. (2019). Linking social and emotional learning standards to the WCSD Social-Emotional Competency Assessment: A Rasch approach.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School Psychology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34 (3), 281 – 295.</a:t>
            </a:r>
          </a:p>
          <a:p>
            <a:endParaRPr lang="en-US" sz="1800" dirty="0">
              <a:latin typeface="Times New Roman" panose="02020603050405020304" pitchFamily="18" charset="0"/>
              <a:ea typeface="Times New Roman" panose="02020603050405020304" pitchFamily="18" charset="0"/>
              <a:cs typeface="Times New Roman" panose="02020603050405020304" pitchFamily="18" charset="0"/>
            </a:endParaRPr>
          </a:p>
          <a:p>
            <a:pPr marL="463550" indent="-463550"/>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Davidson, A. D., Crowder, M. K., Gordon, R. A., Domitrovich, C. E., Brown, R. D., Hayes, B. I. (2018). A continuous improvement approach to social and emotional competency measurement. </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Journal of Applied Developmental Psychology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55, 93 – 106.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14960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6"/>
            <a:ext cx="1005300" cy="761700"/>
          </a:xfrm>
          <a:prstGeom prst="rect">
            <a:avLst/>
          </a:prstGeom>
          <a:noFill/>
          <a:ln>
            <a:noFill/>
          </a:ln>
        </p:spPr>
        <p:txBody>
          <a:bodyPr spcFirstLastPara="1" wrap="square" lIns="68574" tIns="34276" rIns="68574" bIns="34276" anchor="t" anchorCtr="0">
            <a:noAutofit/>
          </a:bodyPr>
          <a:lstStyle/>
          <a:p>
            <a:r>
              <a:rPr lang="en" sz="4500" dirty="0">
                <a:solidFill>
                  <a:schemeClr val="lt1"/>
                </a:solidFill>
                <a:latin typeface="Quattrocento Sans"/>
                <a:ea typeface="Quattrocento Sans"/>
                <a:cs typeface="Quattrocento Sans"/>
                <a:sym typeface="Quattrocento Sans"/>
              </a:rPr>
              <a:t>02</a:t>
            </a:r>
            <a:endParaRPr sz="4500" dirty="0">
              <a:solidFill>
                <a:schemeClr val="lt1"/>
              </a:solidFill>
              <a:latin typeface="Quattrocento Sans"/>
              <a:ea typeface="Quattrocento Sans"/>
              <a:cs typeface="Quattrocento Sans"/>
              <a:sym typeface="Quattrocento Sans"/>
            </a:endParaRPr>
          </a:p>
        </p:txBody>
      </p:sp>
      <p:sp>
        <p:nvSpPr>
          <p:cNvPr id="228" name="Google Shape;228;p35">
            <a:extLst>
              <a:ext uri="{C183D7F6-B498-43B3-948B-1728B52AA6E4}">
                <adec:decorative xmlns:adec="http://schemas.microsoft.com/office/drawing/2017/decorative" val="1"/>
              </a:ext>
            </a:extLst>
          </p:cNvPr>
          <p:cNvSpPr txBox="1"/>
          <p:nvPr/>
        </p:nvSpPr>
        <p:spPr>
          <a:xfrm>
            <a:off x="1690671" y="1475882"/>
            <a:ext cx="7350917" cy="1500188"/>
          </a:xfrm>
          <a:prstGeom prst="rect">
            <a:avLst/>
          </a:prstGeom>
          <a:noFill/>
          <a:ln>
            <a:noFill/>
          </a:ln>
        </p:spPr>
        <p:txBody>
          <a:bodyPr spcFirstLastPara="1" wrap="square" lIns="68574" tIns="34276" rIns="68574" bIns="34276" anchor="ctr" anchorCtr="0">
            <a:noAutofit/>
          </a:bodyPr>
          <a:lstStyle/>
          <a:p>
            <a:endParaRPr sz="2800"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4" name="Google Shape;137;p26">
            <a:extLst>
              <a:ext uri="{FF2B5EF4-FFF2-40B4-BE49-F238E27FC236}">
                <a16:creationId xmlns:a16="http://schemas.microsoft.com/office/drawing/2014/main" id="{A4313E9C-329F-C65E-E2C9-4D998391DD65}"/>
              </a:ext>
            </a:extLst>
          </p:cNvPr>
          <p:cNvSpPr txBox="1">
            <a:spLocks noGrp="1"/>
          </p:cNvSpPr>
          <p:nvPr>
            <p:ph type="title" idx="4294967295"/>
          </p:nvPr>
        </p:nvSpPr>
        <p:spPr>
          <a:xfrm>
            <a:off x="1690670" y="1845126"/>
            <a:ext cx="6868713" cy="607093"/>
          </a:xfrm>
          <a:prstGeom prst="rect">
            <a:avLst/>
          </a:prstGeom>
          <a:noFill/>
          <a:ln>
            <a:noFill/>
            <a:prstDash/>
          </a:ln>
          <a:effectLst/>
        </p:spPr>
        <p:txBody>
          <a:bodyPr rot="0" spcFirstLastPara="1" vertOverflow="overflow" horzOverflow="overflow" vert="horz" wrap="square" lIns="68574" tIns="34276" rIns="68574" bIns="34276"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Melissa Maguire (Director of Student Services)/</a:t>
            </a: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Melanie Collura </a:t>
            </a:r>
            <a:r>
              <a:rPr kumimoji="0" lang="en-US" sz="2400" b="0"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a:sym typeface="Arial"/>
              </a:rPr>
              <a:t>(</a:t>
            </a: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Calibri" panose="020F0502020204030204" pitchFamily="34" charset="0"/>
                <a:cs typeface="Segoe UI" panose="020B0502040204020203" pitchFamily="34" charset="0"/>
                <a:sym typeface="Arial"/>
              </a:rPr>
              <a:t>Sch. Adjustment Counselor</a:t>
            </a:r>
            <a:r>
              <a:rPr kumimoji="0" lang="en-US" sz="2400" b="0" i="0" u="none" strike="noStrike" kern="0" cap="none" spc="0" normalizeH="0" baseline="0" noProof="0" dirty="0">
                <a:ln>
                  <a:noFill/>
                </a:ln>
                <a:solidFill>
                  <a:srgbClr val="002060"/>
                </a:solidFill>
                <a:effectLst/>
                <a:uLnTx/>
                <a:uFillTx/>
                <a:latin typeface="Arial" panose="020B0604020202020204" pitchFamily="34" charset="0"/>
                <a:ea typeface="Calibri" panose="020F0502020204030204" pitchFamily="34" charset="0"/>
                <a:cs typeface="Arial"/>
                <a:sym typeface="Arial"/>
              </a:rPr>
              <a:t>)</a:t>
            </a: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 Monomoy Regional School District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p:nvPr/>
        </p:nvSpPr>
        <p:spPr>
          <a:xfrm>
            <a:off x="419652" y="1845126"/>
            <a:ext cx="1005300" cy="761700"/>
          </a:xfrm>
          <a:prstGeom prst="rect">
            <a:avLst/>
          </a:prstGeom>
          <a:noFill/>
          <a:ln>
            <a:noFill/>
          </a:ln>
        </p:spPr>
        <p:txBody>
          <a:bodyPr spcFirstLastPara="1" wrap="square" lIns="68574" tIns="34276" rIns="68574" bIns="34276" anchor="t" anchorCtr="0">
            <a:noAutofit/>
          </a:bodyPr>
          <a:lstStyle/>
          <a:p>
            <a:r>
              <a:rPr lang="en" sz="4500" dirty="0">
                <a:solidFill>
                  <a:schemeClr val="lt1"/>
                </a:solidFill>
                <a:latin typeface="Quattrocento Sans"/>
                <a:ea typeface="Quattrocento Sans"/>
                <a:cs typeface="Quattrocento Sans"/>
                <a:sym typeface="Quattrocento Sans"/>
              </a:rPr>
              <a:t>03</a:t>
            </a:r>
            <a:endParaRPr sz="4500" dirty="0">
              <a:solidFill>
                <a:schemeClr val="lt1"/>
              </a:solidFill>
              <a:latin typeface="Quattrocento Sans"/>
              <a:ea typeface="Quattrocento Sans"/>
              <a:cs typeface="Quattrocento Sans"/>
              <a:sym typeface="Quattrocento Sans"/>
            </a:endParaRPr>
          </a:p>
        </p:txBody>
      </p:sp>
      <p:sp>
        <p:nvSpPr>
          <p:cNvPr id="4" name="Google Shape;152;p26">
            <a:extLst>
              <a:ext uri="{FF2B5EF4-FFF2-40B4-BE49-F238E27FC236}">
                <a16:creationId xmlns:a16="http://schemas.microsoft.com/office/drawing/2014/main" id="{B474DB5C-44BB-B50A-9198-012BBEE55D01}"/>
              </a:ext>
            </a:extLst>
          </p:cNvPr>
          <p:cNvSpPr txBox="1">
            <a:spLocks noGrp="1"/>
          </p:cNvSpPr>
          <p:nvPr>
            <p:ph type="title" idx="4294967295"/>
          </p:nvPr>
        </p:nvSpPr>
        <p:spPr>
          <a:xfrm>
            <a:off x="1793084" y="2026544"/>
            <a:ext cx="5777826" cy="398864"/>
          </a:xfrm>
          <a:prstGeom prst="rect">
            <a:avLst/>
          </a:prstGeom>
          <a:noFill/>
          <a:ln>
            <a:noFill/>
            <a:prstDash/>
          </a:ln>
          <a:effectLst/>
        </p:spPr>
        <p:txBody>
          <a:bodyPr rot="0" spcFirstLastPara="1" vertOverflow="overflow" horzOverflow="overflow" vert="horz" wrap="square" lIns="68574" tIns="34276" rIns="68574" bIns="34276"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Q &amp; A_Dr. Linda Watt (School Psychologist): Taunton Public Schools</a:t>
            </a:r>
          </a:p>
        </p:txBody>
      </p:sp>
    </p:spTree>
    <p:extLst>
      <p:ext uri="{BB962C8B-B14F-4D97-AF65-F5344CB8AC3E}">
        <p14:creationId xmlns:p14="http://schemas.microsoft.com/office/powerpoint/2010/main" val="992099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Segoe UI" panose="020B0502040204020203" pitchFamily="34" charset="0"/>
                <a:cs typeface="Segoe UI" panose="020B0502040204020203" pitchFamily="34" charset="0"/>
                <a:sym typeface="Georgia"/>
              </a:rPr>
              <a:t>Q &amp; A: Dr. Linda Watt (Taunton Public Schools)</a:t>
            </a:r>
            <a:endParaRPr lang="en-US" sz="20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a:xfrm>
            <a:off x="8273493" y="4789886"/>
            <a:ext cx="251934" cy="273844"/>
          </a:xfrm>
        </p:spPr>
        <p:txBody>
          <a:bodyPr/>
          <a:lstStyle/>
          <a:p>
            <a:fld id="{FF27229C-EC7B-4063-A33B-28A5E87E32ED}" type="slidenum">
              <a:rPr lang="zh-CN" altLang="en-US" smtClean="0">
                <a:latin typeface="Segoe UI" panose="020B0502040204020203" pitchFamily="34" charset="0"/>
                <a:cs typeface="Segoe UI" panose="020B0502040204020203" pitchFamily="34" charset="0"/>
              </a:rPr>
              <a:pPr/>
              <a:t>14</a:t>
            </a:fld>
            <a:endParaRPr lang="zh-CN" altLang="en-US" dirty="0">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50BFB066-96E5-4431-967B-B65DA4A61BCC}"/>
              </a:ext>
            </a:extLst>
          </p:cNvPr>
          <p:cNvSpPr txBox="1"/>
          <p:nvPr/>
        </p:nvSpPr>
        <p:spPr>
          <a:xfrm>
            <a:off x="319320" y="1208195"/>
            <a:ext cx="8741205" cy="3170099"/>
          </a:xfrm>
          <a:prstGeom prst="rect">
            <a:avLst/>
          </a:prstGeom>
          <a:solidFill>
            <a:schemeClr val="bg1"/>
          </a:solidFill>
        </p:spPr>
        <p:txBody>
          <a:bodyPr wrap="square" rtlCol="0">
            <a:spAutoFit/>
          </a:bodyPr>
          <a:lstStyle/>
          <a:p>
            <a:pPr marL="342900" lvl="1" indent="-342900">
              <a:spcAft>
                <a:spcPts val="1200"/>
              </a:spcAft>
              <a:buClr>
                <a:schemeClr val="accent2"/>
              </a:buClr>
              <a:buFont typeface="+mj-lt"/>
              <a:buAutoNum type="arabicPeriod"/>
            </a:pPr>
            <a:r>
              <a:rPr lang="en-US" sz="1600" dirty="0">
                <a:latin typeface="Segoe UI" panose="020B0502040204020203" pitchFamily="34" charset="0"/>
                <a:cs typeface="Segoe UI" panose="020B0502040204020203" pitchFamily="34" charset="0"/>
              </a:rPr>
              <a:t>Why did your district decide to apply for the SELIS grant in 2020? What was the need that the SELIS data could help address?</a:t>
            </a:r>
          </a:p>
          <a:p>
            <a:pPr marL="342900" lvl="1" indent="-342900">
              <a:spcAft>
                <a:spcPts val="1200"/>
              </a:spcAft>
              <a:buClr>
                <a:schemeClr val="accent2"/>
              </a:buClr>
              <a:buFont typeface="+mj-lt"/>
              <a:buAutoNum type="arabicPeriod"/>
            </a:pPr>
            <a:r>
              <a:rPr lang="en-US" sz="1600" dirty="0">
                <a:latin typeface="Segoe UI" panose="020B0502040204020203" pitchFamily="34" charset="0"/>
                <a:cs typeface="Segoe UI" panose="020B0502040204020203" pitchFamily="34" charset="0"/>
              </a:rPr>
              <a:t>When Taunton joined the SELIS project in 2020-2021, it administered SELIS in the four required grades (G4, G5, G8, and G10). What went into this decision and what factors helped you decide to expand to grades 3 through 12 in the 2021-2022 school year?</a:t>
            </a:r>
          </a:p>
          <a:p>
            <a:pPr marL="342900" lvl="1" indent="-342900">
              <a:spcAft>
                <a:spcPts val="1200"/>
              </a:spcAft>
              <a:buClr>
                <a:schemeClr val="accent2"/>
              </a:buClr>
              <a:buFont typeface="+mj-lt"/>
              <a:buAutoNum type="arabicPeriod"/>
            </a:pPr>
            <a:r>
              <a:rPr lang="en-US" sz="1600" dirty="0">
                <a:latin typeface="Segoe UI" panose="020B0502040204020203" pitchFamily="34" charset="0"/>
                <a:cs typeface="Segoe UI" panose="020B0502040204020203" pitchFamily="34" charset="0"/>
              </a:rPr>
              <a:t>Taunton has 11 schools in the district. What do you need set up in the district to successfully administer SELIS in your schools? Logistics? People? Other resources?</a:t>
            </a:r>
          </a:p>
          <a:p>
            <a:pPr marL="342900" lvl="1" indent="-342900">
              <a:spcAft>
                <a:spcPts val="1200"/>
              </a:spcAft>
              <a:buClr>
                <a:schemeClr val="accent2"/>
              </a:buClr>
              <a:buFont typeface="+mj-lt"/>
              <a:buAutoNum type="arabicPeriod"/>
            </a:pPr>
            <a:r>
              <a:rPr lang="en-US" sz="1600" dirty="0">
                <a:latin typeface="Segoe UI" panose="020B0502040204020203" pitchFamily="34" charset="0"/>
                <a:cs typeface="Segoe UI" panose="020B0502040204020203" pitchFamily="34" charset="0"/>
              </a:rPr>
              <a:t>How do you use SELIS data in your district? Who uses the data? How do you use the data in your role as a School Psychologist? What kinds of decisions does the data help inform? </a:t>
            </a:r>
          </a:p>
          <a:p>
            <a:pPr marL="342900" lvl="1" indent="-342900">
              <a:spcAft>
                <a:spcPts val="601"/>
              </a:spcAft>
              <a:buClr>
                <a:schemeClr val="accent2"/>
              </a:buClr>
              <a:buFont typeface="+mj-lt"/>
              <a:buAutoNum type="arabicPeriod"/>
            </a:pPr>
            <a:r>
              <a:rPr lang="en-US" sz="1600" dirty="0">
                <a:latin typeface="Segoe UI" panose="020B0502040204020203" pitchFamily="34" charset="0"/>
                <a:cs typeface="Segoe UI" panose="020B0502040204020203" pitchFamily="34" charset="0"/>
              </a:rPr>
              <a:t>How do you plan to use the data going forward? </a:t>
            </a:r>
          </a:p>
        </p:txBody>
      </p:sp>
    </p:spTree>
    <p:extLst>
      <p:ext uri="{BB962C8B-B14F-4D97-AF65-F5344CB8AC3E}">
        <p14:creationId xmlns:p14="http://schemas.microsoft.com/office/powerpoint/2010/main" val="54309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p:nvPr/>
        </p:nvSpPr>
        <p:spPr>
          <a:xfrm>
            <a:off x="419652" y="1845126"/>
            <a:ext cx="1053001" cy="761700"/>
          </a:xfrm>
          <a:prstGeom prst="rect">
            <a:avLst/>
          </a:prstGeom>
          <a:noFill/>
          <a:ln>
            <a:noFill/>
          </a:ln>
        </p:spPr>
        <p:txBody>
          <a:bodyPr spcFirstLastPara="1" wrap="square" lIns="68574" tIns="34276" rIns="68574" bIns="34276" anchor="t" anchorCtr="0">
            <a:noAutofit/>
          </a:bodyPr>
          <a:lstStyle/>
          <a:p>
            <a:r>
              <a:rPr lang="en" sz="4500" dirty="0">
                <a:solidFill>
                  <a:schemeClr val="lt1"/>
                </a:solidFill>
                <a:latin typeface="Quattrocento Sans"/>
                <a:ea typeface="Quattrocento Sans"/>
                <a:cs typeface="Quattrocento Sans"/>
                <a:sym typeface="Quattrocento Sans"/>
              </a:rPr>
              <a:t>04</a:t>
            </a:r>
            <a:endParaRPr sz="4500" dirty="0">
              <a:solidFill>
                <a:schemeClr val="lt1"/>
              </a:solidFill>
              <a:latin typeface="Quattrocento Sans"/>
              <a:ea typeface="Quattrocento Sans"/>
              <a:cs typeface="Quattrocento Sans"/>
              <a:sym typeface="Quattrocento Sans"/>
            </a:endParaRPr>
          </a:p>
        </p:txBody>
      </p:sp>
      <p:sp>
        <p:nvSpPr>
          <p:cNvPr id="324" name="Google Shape;324;p41">
            <a:extLst>
              <a:ext uri="{C183D7F6-B498-43B3-948B-1728B52AA6E4}">
                <adec:decorative xmlns:adec="http://schemas.microsoft.com/office/drawing/2017/decorative" val="1"/>
              </a:ext>
            </a:extLst>
          </p:cNvPr>
          <p:cNvSpPr txBox="1"/>
          <p:nvPr/>
        </p:nvSpPr>
        <p:spPr>
          <a:xfrm>
            <a:off x="1706010" y="1845129"/>
            <a:ext cx="7437990" cy="865022"/>
          </a:xfrm>
          <a:prstGeom prst="rect">
            <a:avLst/>
          </a:prstGeom>
          <a:noFill/>
          <a:ln>
            <a:noFill/>
          </a:ln>
        </p:spPr>
        <p:txBody>
          <a:bodyPr spcFirstLastPara="1" wrap="square" lIns="68574" tIns="34276" rIns="68574" bIns="34276" anchor="ctr" anchorCtr="0">
            <a:noAutofit/>
          </a:bodyPr>
          <a:lstStyle/>
          <a:p>
            <a:endParaRPr lang="en-US" sz="2800"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4" name="Google Shape;147;p26">
            <a:extLst>
              <a:ext uri="{FF2B5EF4-FFF2-40B4-BE49-F238E27FC236}">
                <a16:creationId xmlns:a16="http://schemas.microsoft.com/office/drawing/2014/main" id="{AB9D7018-05A6-BF3B-0E87-5A84FECF149A}"/>
              </a:ext>
            </a:extLst>
          </p:cNvPr>
          <p:cNvSpPr>
            <a:spLocks noGrp="1"/>
          </p:cNvSpPr>
          <p:nvPr>
            <p:ph type="title" idx="4294967295"/>
          </p:nvPr>
        </p:nvSpPr>
        <p:spPr>
          <a:xfrm>
            <a:off x="1706010" y="1597908"/>
            <a:ext cx="6034914" cy="1249370"/>
          </a:xfrm>
          <a:prstGeom prst="rect">
            <a:avLst/>
          </a:prstGeom>
          <a:noFill/>
          <a:ln>
            <a:noFill/>
            <a:prstDash/>
          </a:ln>
          <a:effectLst/>
        </p:spPr>
        <p:txBody>
          <a:bodyPr rot="0" spcFirstLastPara="1" vertOverflow="overflow" horzOverflow="overflow" vert="horz" wrap="square" lIns="68574" tIns="34276" rIns="68574" bIns="34276"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Kim Garrison (Behavioral Health Coordinator &amp; Research Specialist): Martha’s Vineyard Public Schools</a:t>
            </a:r>
          </a:p>
        </p:txBody>
      </p:sp>
    </p:spTree>
    <p:extLst>
      <p:ext uri="{BB962C8B-B14F-4D97-AF65-F5344CB8AC3E}">
        <p14:creationId xmlns:p14="http://schemas.microsoft.com/office/powerpoint/2010/main" val="27942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7405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latin typeface="Times New Roman"/>
                <a:ea typeface="Times New Roman"/>
                <a:cs typeface="Times New Roman"/>
                <a:sym typeface="Times New Roman"/>
              </a:rPr>
              <a:t>BUILDING A CULTURE OF SEL (MVYPS)</a:t>
            </a:r>
            <a:endParaRPr dirty="0">
              <a:latin typeface="Times New Roman"/>
              <a:ea typeface="Times New Roman"/>
              <a:cs typeface="Times New Roman"/>
              <a:sym typeface="Times New Roman"/>
            </a:endParaRPr>
          </a:p>
        </p:txBody>
      </p:sp>
      <p:sp>
        <p:nvSpPr>
          <p:cNvPr id="55" name="Google Shape;55;p13"/>
          <p:cNvSpPr txBox="1">
            <a:spLocks noGrp="1"/>
          </p:cNvSpPr>
          <p:nvPr>
            <p:ph type="body" idx="1"/>
          </p:nvPr>
        </p:nvSpPr>
        <p:spPr>
          <a:xfrm>
            <a:off x="311700" y="786000"/>
            <a:ext cx="8520600" cy="3416400"/>
          </a:xfrm>
          <a:prstGeom prst="rect">
            <a:avLst/>
          </a:prstGeom>
        </p:spPr>
        <p:txBody>
          <a:bodyPr spcFirstLastPara="1" wrap="square" lIns="91425" tIns="91425" rIns="91425" bIns="91425" anchor="t" anchorCtr="0">
            <a:normAutofit/>
          </a:bodyPr>
          <a:lstStyle/>
          <a:p>
            <a:pPr marL="457200" lvl="0" indent="-330200" algn="l" rtl="0">
              <a:spcBef>
                <a:spcPts val="1200"/>
              </a:spcBef>
              <a:spcAft>
                <a:spcPts val="0"/>
              </a:spcAft>
              <a:buClr>
                <a:srgbClr val="1A1A1A"/>
              </a:buClr>
              <a:buSzPts val="1600"/>
              <a:buFont typeface="Times New Roman"/>
              <a:buChar char="➔"/>
            </a:pPr>
            <a:r>
              <a:rPr lang="en" sz="1600" b="1">
                <a:solidFill>
                  <a:srgbClr val="1A1A1A"/>
                </a:solidFill>
                <a:highlight>
                  <a:srgbClr val="FFFFFF"/>
                </a:highlight>
                <a:latin typeface="Times New Roman"/>
                <a:ea typeface="Times New Roman"/>
                <a:cs typeface="Times New Roman"/>
                <a:sym typeface="Times New Roman"/>
              </a:rPr>
              <a:t>Evaluation: </a:t>
            </a:r>
            <a:r>
              <a:rPr lang="en" sz="1600">
                <a:solidFill>
                  <a:srgbClr val="1A1A1A"/>
                </a:solidFill>
                <a:highlight>
                  <a:srgbClr val="FFFFFF"/>
                </a:highlight>
                <a:latin typeface="Times New Roman"/>
                <a:ea typeface="Times New Roman"/>
                <a:cs typeface="Times New Roman"/>
                <a:sym typeface="Times New Roman"/>
              </a:rPr>
              <a:t>MedStar Evaluation (2018) recommendation- focus on/improve SEL</a:t>
            </a:r>
            <a:endParaRPr sz="1600">
              <a:solidFill>
                <a:srgbClr val="1A1A1A"/>
              </a:solidFill>
              <a:highlight>
                <a:srgbClr val="FFFFFF"/>
              </a:highlight>
              <a:latin typeface="Times New Roman"/>
              <a:ea typeface="Times New Roman"/>
              <a:cs typeface="Times New Roman"/>
              <a:sym typeface="Times New Roman"/>
            </a:endParaRPr>
          </a:p>
          <a:p>
            <a:pPr marL="457200" lvl="0" indent="-330200" algn="l" rtl="0">
              <a:spcBef>
                <a:spcPts val="0"/>
              </a:spcBef>
              <a:spcAft>
                <a:spcPts val="0"/>
              </a:spcAft>
              <a:buClr>
                <a:srgbClr val="1A1A1A"/>
              </a:buClr>
              <a:buSzPts val="1600"/>
              <a:buFont typeface="Times New Roman"/>
              <a:buChar char="➔"/>
            </a:pPr>
            <a:r>
              <a:rPr lang="en" sz="1600" b="1">
                <a:solidFill>
                  <a:srgbClr val="1A1A1A"/>
                </a:solidFill>
                <a:highlight>
                  <a:srgbClr val="FFFFFF"/>
                </a:highlight>
                <a:latin typeface="Times New Roman"/>
                <a:ea typeface="Times New Roman"/>
                <a:cs typeface="Times New Roman"/>
                <a:sym typeface="Times New Roman"/>
              </a:rPr>
              <a:t>Equity:</a:t>
            </a:r>
            <a:r>
              <a:rPr lang="en" sz="1600">
                <a:solidFill>
                  <a:srgbClr val="1A1A1A"/>
                </a:solidFill>
                <a:highlight>
                  <a:srgbClr val="FFFFFF"/>
                </a:highlight>
                <a:latin typeface="Times New Roman"/>
                <a:ea typeface="Times New Roman"/>
                <a:cs typeface="Times New Roman"/>
                <a:sym typeface="Times New Roman"/>
              </a:rPr>
              <a:t> Student voice/cultural responsiveness/youth development</a:t>
            </a:r>
            <a:endParaRPr sz="1600">
              <a:solidFill>
                <a:srgbClr val="1A1A1A"/>
              </a:solidFill>
              <a:highlight>
                <a:srgbClr val="FFFFFF"/>
              </a:highlight>
              <a:latin typeface="Times New Roman"/>
              <a:ea typeface="Times New Roman"/>
              <a:cs typeface="Times New Roman"/>
              <a:sym typeface="Times New Roman"/>
            </a:endParaRPr>
          </a:p>
          <a:p>
            <a:pPr marL="457200" lvl="0" indent="-330200" algn="l" rtl="0">
              <a:spcBef>
                <a:spcPts val="0"/>
              </a:spcBef>
              <a:spcAft>
                <a:spcPts val="0"/>
              </a:spcAft>
              <a:buClr>
                <a:srgbClr val="1A1A1A"/>
              </a:buClr>
              <a:buSzPts val="1600"/>
              <a:buFont typeface="Times New Roman"/>
              <a:buChar char="➔"/>
            </a:pPr>
            <a:r>
              <a:rPr lang="en" sz="1600" b="1">
                <a:solidFill>
                  <a:srgbClr val="1A1A1A"/>
                </a:solidFill>
                <a:highlight>
                  <a:srgbClr val="FFFFFF"/>
                </a:highlight>
                <a:latin typeface="Times New Roman"/>
                <a:ea typeface="Times New Roman"/>
                <a:cs typeface="Times New Roman"/>
                <a:sym typeface="Times New Roman"/>
              </a:rPr>
              <a:t>Culture: </a:t>
            </a:r>
            <a:r>
              <a:rPr lang="en" sz="1600">
                <a:solidFill>
                  <a:srgbClr val="1A1A1A"/>
                </a:solidFill>
                <a:highlight>
                  <a:srgbClr val="FFFFFF"/>
                </a:highlight>
                <a:latin typeface="Times New Roman"/>
                <a:ea typeface="Times New Roman"/>
                <a:cs typeface="Times New Roman"/>
                <a:sym typeface="Times New Roman"/>
              </a:rPr>
              <a:t>Common working definition, language, and measure of SEL</a:t>
            </a:r>
            <a:endParaRPr sz="1600">
              <a:solidFill>
                <a:srgbClr val="1A1A1A"/>
              </a:solidFill>
              <a:highlight>
                <a:srgbClr val="FFFFFF"/>
              </a:highlight>
              <a:latin typeface="Times New Roman"/>
              <a:ea typeface="Times New Roman"/>
              <a:cs typeface="Times New Roman"/>
              <a:sym typeface="Times New Roman"/>
            </a:endParaRPr>
          </a:p>
          <a:p>
            <a:pPr marL="457200" lvl="0" indent="-330200" algn="l" rtl="0">
              <a:spcBef>
                <a:spcPts val="0"/>
              </a:spcBef>
              <a:spcAft>
                <a:spcPts val="0"/>
              </a:spcAft>
              <a:buClr>
                <a:srgbClr val="1A1A1A"/>
              </a:buClr>
              <a:buSzPts val="1600"/>
              <a:buFont typeface="Times New Roman"/>
              <a:buChar char="➔"/>
            </a:pPr>
            <a:r>
              <a:rPr lang="en" sz="1600" b="1">
                <a:solidFill>
                  <a:srgbClr val="1A1A1A"/>
                </a:solidFill>
                <a:highlight>
                  <a:srgbClr val="FFFFFF"/>
                </a:highlight>
                <a:latin typeface="Times New Roman"/>
                <a:ea typeface="Times New Roman"/>
                <a:cs typeface="Times New Roman"/>
                <a:sym typeface="Times New Roman"/>
              </a:rPr>
              <a:t>Planning/Resource Allocation: </a:t>
            </a:r>
            <a:r>
              <a:rPr lang="en" sz="1600">
                <a:solidFill>
                  <a:srgbClr val="1A1A1A"/>
                </a:solidFill>
                <a:highlight>
                  <a:srgbClr val="FFFFFF"/>
                </a:highlight>
                <a:latin typeface="Times New Roman"/>
                <a:ea typeface="Times New Roman"/>
                <a:cs typeface="Times New Roman"/>
                <a:sym typeface="Times New Roman"/>
              </a:rPr>
              <a:t>Strategic recommendations for our schools</a:t>
            </a:r>
            <a:endParaRPr sz="1600">
              <a:solidFill>
                <a:srgbClr val="1A1A1A"/>
              </a:solidFill>
              <a:highlight>
                <a:srgbClr val="FFFFFF"/>
              </a:highlight>
              <a:latin typeface="Times New Roman"/>
              <a:ea typeface="Times New Roman"/>
              <a:cs typeface="Times New Roman"/>
              <a:sym typeface="Times New Roman"/>
            </a:endParaRPr>
          </a:p>
          <a:p>
            <a:pPr marL="457200" lvl="0" indent="-330200" algn="l" rtl="0">
              <a:spcBef>
                <a:spcPts val="0"/>
              </a:spcBef>
              <a:spcAft>
                <a:spcPts val="0"/>
              </a:spcAft>
              <a:buClr>
                <a:srgbClr val="1A1A1A"/>
              </a:buClr>
              <a:buSzPts val="1600"/>
              <a:buFont typeface="Times New Roman"/>
              <a:buChar char="➔"/>
            </a:pPr>
            <a:r>
              <a:rPr lang="en" sz="1600" b="1">
                <a:solidFill>
                  <a:srgbClr val="1A1A1A"/>
                </a:solidFill>
                <a:highlight>
                  <a:srgbClr val="FFFFFF"/>
                </a:highlight>
                <a:latin typeface="Times New Roman"/>
                <a:ea typeface="Times New Roman"/>
                <a:cs typeface="Times New Roman"/>
                <a:sym typeface="Times New Roman"/>
              </a:rPr>
              <a:t>Practice: </a:t>
            </a:r>
            <a:r>
              <a:rPr lang="en" sz="1600">
                <a:solidFill>
                  <a:srgbClr val="1A1A1A"/>
                </a:solidFill>
                <a:highlight>
                  <a:srgbClr val="FFFFFF"/>
                </a:highlight>
                <a:latin typeface="Times New Roman"/>
                <a:ea typeface="Times New Roman"/>
                <a:cs typeface="Times New Roman"/>
                <a:sym typeface="Times New Roman"/>
              </a:rPr>
              <a:t>Integrating SEL into Academic Instruction (middle/high school)</a:t>
            </a:r>
            <a:endParaRPr sz="1600">
              <a:solidFill>
                <a:srgbClr val="1A1A1A"/>
              </a:solidFill>
              <a:highlight>
                <a:srgbClr val="FFFFFF"/>
              </a:highlight>
              <a:latin typeface="Times New Roman"/>
              <a:ea typeface="Times New Roman"/>
              <a:cs typeface="Times New Roman"/>
              <a:sym typeface="Times New Roman"/>
            </a:endParaRPr>
          </a:p>
          <a:p>
            <a:pPr marL="1371600" marR="558800" lvl="0" indent="0" algn="l" rtl="0">
              <a:lnSpc>
                <a:spcPct val="100000"/>
              </a:lnSpc>
              <a:spcBef>
                <a:spcPts val="1200"/>
              </a:spcBef>
              <a:spcAft>
                <a:spcPts val="1800"/>
              </a:spcAft>
              <a:buNone/>
            </a:pPr>
            <a:endParaRPr sz="1400">
              <a:latin typeface="Times New Roman"/>
              <a:ea typeface="Times New Roman"/>
              <a:cs typeface="Times New Roman"/>
              <a:sym typeface="Times New Roman"/>
            </a:endParaRPr>
          </a:p>
        </p:txBody>
      </p:sp>
      <p:graphicFrame>
        <p:nvGraphicFramePr>
          <p:cNvPr id="56" name="Google Shape;56;p13"/>
          <p:cNvGraphicFramePr/>
          <p:nvPr>
            <p:extLst>
              <p:ext uri="{D42A27DB-BD31-4B8C-83A1-F6EECF244321}">
                <p14:modId xmlns:p14="http://schemas.microsoft.com/office/powerpoint/2010/main" val="1557392058"/>
              </p:ext>
            </p:extLst>
          </p:nvPr>
        </p:nvGraphicFramePr>
        <p:xfrm>
          <a:off x="1636225" y="2486275"/>
          <a:ext cx="5871550" cy="2392650"/>
        </p:xfrm>
        <a:graphic>
          <a:graphicData uri="http://schemas.openxmlformats.org/drawingml/2006/table">
            <a:tbl>
              <a:tblPr firstRow="1">
                <a:noFill/>
              </a:tblPr>
              <a:tblGrid>
                <a:gridCol w="2935775">
                  <a:extLst>
                    <a:ext uri="{9D8B030D-6E8A-4147-A177-3AD203B41FA5}">
                      <a16:colId xmlns:a16="http://schemas.microsoft.com/office/drawing/2014/main" val="20000"/>
                    </a:ext>
                  </a:extLst>
                </a:gridCol>
                <a:gridCol w="2935775">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sz="1000"/>
                        <a:t>“SEL is the process..acquire and apply the knowledge, skills, and attitudes to develop:”</a:t>
                      </a:r>
                      <a:endParaRPr sz="1000"/>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1000"/>
                        <a:t>“healthy identities;”</a:t>
                      </a:r>
                      <a:endParaRPr sz="1000"/>
                    </a:p>
                  </a:txBody>
                  <a:tcPr marL="91425" marR="91425" marT="91425" marB="91425"/>
                </a:tc>
                <a:tc>
                  <a:txBody>
                    <a:bodyPr/>
                    <a:lstStyle/>
                    <a:p>
                      <a:pPr marL="0" lvl="0" indent="0" algn="l" rtl="0">
                        <a:spcBef>
                          <a:spcPts val="0"/>
                        </a:spcBef>
                        <a:spcAft>
                          <a:spcPts val="0"/>
                        </a:spcAft>
                        <a:buNone/>
                      </a:pPr>
                      <a:r>
                        <a:rPr lang="en" sz="1000"/>
                        <a:t>Self-Awareness</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sz="1000"/>
                        <a:t>“manage emotions/achieve personal and collective goals;”</a:t>
                      </a:r>
                      <a:endParaRPr sz="1000"/>
                    </a:p>
                  </a:txBody>
                  <a:tcPr marL="91425" marR="91425" marT="91425" marB="91425"/>
                </a:tc>
                <a:tc>
                  <a:txBody>
                    <a:bodyPr/>
                    <a:lstStyle/>
                    <a:p>
                      <a:pPr marL="0" lvl="0" indent="0" algn="l" rtl="0">
                        <a:spcBef>
                          <a:spcPts val="0"/>
                        </a:spcBef>
                        <a:spcAft>
                          <a:spcPts val="0"/>
                        </a:spcAft>
                        <a:buNone/>
                      </a:pPr>
                      <a:r>
                        <a:rPr lang="en" sz="1000"/>
                        <a:t>Self-Management</a:t>
                      </a: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sz="1000"/>
                        <a:t>“feel/show empathy for others;”</a:t>
                      </a:r>
                      <a:endParaRPr sz="1000"/>
                    </a:p>
                  </a:txBody>
                  <a:tcPr marL="91425" marR="91425" marT="91425" marB="91425"/>
                </a:tc>
                <a:tc>
                  <a:txBody>
                    <a:bodyPr/>
                    <a:lstStyle/>
                    <a:p>
                      <a:pPr marL="0" lvl="0" indent="0" algn="l" rtl="0">
                        <a:spcBef>
                          <a:spcPts val="0"/>
                        </a:spcBef>
                        <a:spcAft>
                          <a:spcPts val="0"/>
                        </a:spcAft>
                        <a:buNone/>
                      </a:pPr>
                      <a:r>
                        <a:rPr lang="en" sz="1000"/>
                        <a:t>Social Awareness</a:t>
                      </a: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sz="1000"/>
                        <a:t>“establish/maintain supportive relationships; and”</a:t>
                      </a:r>
                      <a:endParaRPr sz="1000"/>
                    </a:p>
                  </a:txBody>
                  <a:tcPr marL="91425" marR="91425" marT="91425" marB="91425"/>
                </a:tc>
                <a:tc>
                  <a:txBody>
                    <a:bodyPr/>
                    <a:lstStyle/>
                    <a:p>
                      <a:pPr marL="0" lvl="0" indent="0" algn="l" rtl="0">
                        <a:spcBef>
                          <a:spcPts val="0"/>
                        </a:spcBef>
                        <a:spcAft>
                          <a:spcPts val="0"/>
                        </a:spcAft>
                        <a:buNone/>
                      </a:pPr>
                      <a:r>
                        <a:rPr lang="en" sz="1000"/>
                        <a:t>Relationship Skills</a:t>
                      </a:r>
                      <a:endParaRPr sz="1000"/>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sz="1000"/>
                        <a:t>“make responsible/caring decisions”</a:t>
                      </a:r>
                      <a:endParaRPr sz="1000"/>
                    </a:p>
                  </a:txBody>
                  <a:tcPr marL="91425" marR="91425" marT="91425" marB="91425"/>
                </a:tc>
                <a:tc>
                  <a:txBody>
                    <a:bodyPr/>
                    <a:lstStyle/>
                    <a:p>
                      <a:pPr marL="0" lvl="0" indent="0" algn="l" rtl="0">
                        <a:spcBef>
                          <a:spcPts val="0"/>
                        </a:spcBef>
                        <a:spcAft>
                          <a:spcPts val="0"/>
                        </a:spcAft>
                        <a:buNone/>
                      </a:pPr>
                      <a:r>
                        <a:rPr lang="en" sz="1000" dirty="0"/>
                        <a:t>Responsible Decision Making</a:t>
                      </a:r>
                      <a:endParaRPr sz="10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p:nvPr/>
        </p:nvSpPr>
        <p:spPr>
          <a:xfrm>
            <a:off x="419652" y="1845126"/>
            <a:ext cx="1053001" cy="761700"/>
          </a:xfrm>
          <a:prstGeom prst="rect">
            <a:avLst/>
          </a:prstGeom>
          <a:noFill/>
          <a:ln>
            <a:noFill/>
          </a:ln>
        </p:spPr>
        <p:txBody>
          <a:bodyPr spcFirstLastPara="1" wrap="square" lIns="68574" tIns="34276" rIns="68574" bIns="34276" anchor="t" anchorCtr="0">
            <a:noAutofit/>
          </a:bodyPr>
          <a:lstStyle/>
          <a:p>
            <a:r>
              <a:rPr lang="en" sz="4500" dirty="0">
                <a:solidFill>
                  <a:schemeClr val="lt1"/>
                </a:solidFill>
                <a:latin typeface="Quattrocento Sans"/>
                <a:ea typeface="Quattrocento Sans"/>
                <a:cs typeface="Quattrocento Sans"/>
                <a:sym typeface="Quattrocento Sans"/>
              </a:rPr>
              <a:t>05</a:t>
            </a:r>
            <a:endParaRPr sz="4500" dirty="0">
              <a:solidFill>
                <a:schemeClr val="lt1"/>
              </a:solidFill>
              <a:latin typeface="Quattrocento Sans"/>
              <a:ea typeface="Quattrocento Sans"/>
              <a:cs typeface="Quattrocento Sans"/>
              <a:sym typeface="Quattrocento Sans"/>
            </a:endParaRPr>
          </a:p>
        </p:txBody>
      </p:sp>
      <p:sp>
        <p:nvSpPr>
          <p:cNvPr id="324" name="Google Shape;324;p41">
            <a:extLst>
              <a:ext uri="{C183D7F6-B498-43B3-948B-1728B52AA6E4}">
                <adec:decorative xmlns:adec="http://schemas.microsoft.com/office/drawing/2017/decorative" val="1"/>
              </a:ext>
            </a:extLst>
          </p:cNvPr>
          <p:cNvSpPr txBox="1"/>
          <p:nvPr/>
        </p:nvSpPr>
        <p:spPr>
          <a:xfrm>
            <a:off x="1706010" y="1845129"/>
            <a:ext cx="7437990" cy="865022"/>
          </a:xfrm>
          <a:prstGeom prst="rect">
            <a:avLst/>
          </a:prstGeom>
          <a:noFill/>
          <a:ln>
            <a:noFill/>
          </a:ln>
        </p:spPr>
        <p:txBody>
          <a:bodyPr spcFirstLastPara="1" wrap="square" lIns="68574" tIns="34276" rIns="68574" bIns="34276" anchor="ctr" anchorCtr="0">
            <a:noAutofit/>
          </a:bodyPr>
          <a:lstStyle/>
          <a:p>
            <a:endParaRPr lang="en-US" sz="2800"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4" name="Google Shape;147;p26">
            <a:extLst>
              <a:ext uri="{FF2B5EF4-FFF2-40B4-BE49-F238E27FC236}">
                <a16:creationId xmlns:a16="http://schemas.microsoft.com/office/drawing/2014/main" id="{AB9D7018-05A6-BF3B-0E87-5A84FECF149A}"/>
              </a:ext>
            </a:extLst>
          </p:cNvPr>
          <p:cNvSpPr>
            <a:spLocks noGrp="1"/>
          </p:cNvSpPr>
          <p:nvPr>
            <p:ph type="title" idx="4294967295"/>
          </p:nvPr>
        </p:nvSpPr>
        <p:spPr>
          <a:xfrm>
            <a:off x="1706010" y="1597908"/>
            <a:ext cx="6034914" cy="494436"/>
          </a:xfrm>
          <a:prstGeom prst="rect">
            <a:avLst/>
          </a:prstGeom>
          <a:noFill/>
          <a:ln>
            <a:noFill/>
            <a:prstDash/>
          </a:ln>
          <a:effectLst/>
        </p:spPr>
        <p:txBody>
          <a:bodyPr rot="0" spcFirstLastPara="1" vertOverflow="overflow" horzOverflow="overflow" vert="horz" wrap="square" lIns="68574" tIns="34276" rIns="68574" bIns="34276"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John Crocker (Director of School Mental Health and Behavioral Services):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Methuen Public Schools</a:t>
            </a:r>
          </a:p>
        </p:txBody>
      </p:sp>
    </p:spTree>
    <p:extLst>
      <p:ext uri="{BB962C8B-B14F-4D97-AF65-F5344CB8AC3E}">
        <p14:creationId xmlns:p14="http://schemas.microsoft.com/office/powerpoint/2010/main" val="2902721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58900" y="1500188"/>
            <a:ext cx="2143125" cy="2143125"/>
          </a:xfrm>
          <a:prstGeom prst="rect">
            <a:avLst/>
          </a:prstGeom>
          <a:noFill/>
          <a:ln>
            <a:noFill/>
          </a:ln>
        </p:spPr>
      </p:pic>
      <p:sp>
        <p:nvSpPr>
          <p:cNvPr id="123" name="Google Shape;123;p26"/>
          <p:cNvSpPr txBox="1">
            <a:spLocks noGrp="1"/>
          </p:cNvSpPr>
          <p:nvPr>
            <p:ph type="title" idx="4294967295"/>
          </p:nvPr>
        </p:nvSpPr>
        <p:spPr>
          <a:xfrm>
            <a:off x="3648550" y="1879038"/>
            <a:ext cx="5084400" cy="1385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rgbClr val="000000"/>
                </a:solidFill>
                <a:effectLst/>
                <a:uLnTx/>
                <a:uFillTx/>
                <a:latin typeface="Open Sans"/>
                <a:ea typeface="Open Sans"/>
                <a:cs typeface="Open Sans"/>
                <a:sym typeface="Open Sans"/>
              </a:rPr>
              <a:t>Methuen Public Schools: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dirty="0">
                <a:ln>
                  <a:noFill/>
                </a:ln>
                <a:solidFill>
                  <a:srgbClr val="000000"/>
                </a:solidFill>
                <a:effectLst/>
                <a:uLnTx/>
                <a:uFillTx/>
                <a:latin typeface="Open Sans"/>
                <a:ea typeface="Open Sans"/>
                <a:cs typeface="Open Sans"/>
                <a:sym typeface="Open Sans"/>
              </a:rPr>
              <a:t>Incorporating SELIS into Our Screening Program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7"/>
          <p:cNvSpPr txBox="1">
            <a:spLocks noGrp="1"/>
          </p:cNvSpPr>
          <p:nvPr>
            <p:ph type="title"/>
          </p:nvPr>
        </p:nvSpPr>
        <p:spPr>
          <a:xfrm>
            <a:off x="311700" y="315925"/>
            <a:ext cx="8520600" cy="51800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Defining Universal Mental Health Screening</a:t>
            </a:r>
            <a:endParaRPr sz="2400" dirty="0"/>
          </a:p>
        </p:txBody>
      </p:sp>
      <p:sp>
        <p:nvSpPr>
          <p:cNvPr id="129" name="Google Shape;129;p27"/>
          <p:cNvSpPr txBox="1">
            <a:spLocks noGrp="1"/>
          </p:cNvSpPr>
          <p:nvPr>
            <p:ph type="body" idx="1"/>
          </p:nvPr>
        </p:nvSpPr>
        <p:spPr>
          <a:xfrm>
            <a:off x="311700" y="1225225"/>
            <a:ext cx="8520600" cy="218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900" b="1" dirty="0"/>
              <a:t>“Using a tool or process employed with an entire population, such as a school’s student body, to identify student strengths and needs. Screening is often used to identify students at risk for a mental health or substance use concern.”</a:t>
            </a:r>
            <a:endParaRPr sz="1900" b="1" dirty="0"/>
          </a:p>
          <a:p>
            <a:pPr marL="0" lvl="0" indent="0" algn="l" rtl="0">
              <a:spcBef>
                <a:spcPts val="1600"/>
              </a:spcBef>
              <a:spcAft>
                <a:spcPts val="1600"/>
              </a:spcAft>
              <a:buNone/>
            </a:pPr>
            <a:r>
              <a:rPr lang="en" sz="1500" i="1" dirty="0"/>
              <a:t>-National Center for School Mental Health and MHTTC Network Coordinating Office (2019)</a:t>
            </a:r>
            <a:endParaRPr sz="1900" i="1" dirty="0"/>
          </a:p>
        </p:txBody>
      </p:sp>
      <p:pic>
        <p:nvPicPr>
          <p:cNvPr id="130" name="Google Shape;130;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57662" y="3488725"/>
            <a:ext cx="3028675" cy="124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idx="4294967295"/>
          </p:nvPr>
        </p:nvSpPr>
        <p:spPr>
          <a:xfrm>
            <a:off x="3" y="2393037"/>
            <a:ext cx="2076809" cy="530916"/>
          </a:xfrm>
          <a:prstGeom prst="rect">
            <a:avLst/>
          </a:prstGeom>
          <a:noFill/>
          <a:ln>
            <a:noFill/>
            <a:prstDash/>
          </a:ln>
          <a:effectLst/>
        </p:spPr>
        <p:txBody>
          <a:bodyPr rot="0" spcFirstLastPara="1" vertOverflow="overflow" horzOverflow="overflow" vert="horz" wrap="square" lIns="68574" tIns="34276" rIns="68574" bIns="34276"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1" b="0" i="0" u="none" strike="noStrike" kern="0" cap="none" spc="0" normalizeH="0" baseline="0" noProof="0" dirty="0">
                <a:ln>
                  <a:noFill/>
                </a:ln>
                <a:solidFill>
                  <a:schemeClr val="lt1"/>
                </a:solidFill>
                <a:effectLst/>
                <a:uLnTx/>
                <a:uFillTx/>
                <a:latin typeface="Quattrocento Sans"/>
                <a:ea typeface="Quattrocento Sans"/>
                <a:cs typeface="Quattrocento Sans"/>
                <a:sym typeface="Quattrocento Sans"/>
              </a:rPr>
              <a:t>CONTENT</a:t>
            </a:r>
          </a:p>
        </p:txBody>
      </p:sp>
      <p:sp>
        <p:nvSpPr>
          <p:cNvPr id="136" name="Google Shape;136;p26"/>
          <p:cNvSpPr/>
          <p:nvPr/>
        </p:nvSpPr>
        <p:spPr>
          <a:xfrm>
            <a:off x="2283213" y="557871"/>
            <a:ext cx="607093" cy="607093"/>
          </a:xfrm>
          <a:prstGeom prst="rect">
            <a:avLst/>
          </a:prstGeom>
          <a:solidFill>
            <a:srgbClr val="D6791C"/>
          </a:solidFill>
          <a:ln>
            <a:noFill/>
          </a:ln>
        </p:spPr>
        <p:txBody>
          <a:bodyPr spcFirstLastPara="1" wrap="square" lIns="68574" tIns="34276" rIns="68574" bIns="34276" anchor="ctr" anchorCtr="0">
            <a:noAutofit/>
          </a:bodyPr>
          <a:lstStyle/>
          <a:p>
            <a:pPr algn="ctr"/>
            <a:r>
              <a:rPr lang="en" sz="2400" dirty="0">
                <a:solidFill>
                  <a:schemeClr val="lt1"/>
                </a:solidFill>
                <a:latin typeface="Segoe UI" panose="020B0502040204020203" pitchFamily="34" charset="0"/>
                <a:ea typeface="Quattrocento Sans"/>
                <a:cs typeface="Segoe UI" panose="020B0502040204020203" pitchFamily="34" charset="0"/>
                <a:sym typeface="Quattrocento Sans"/>
              </a:rPr>
              <a:t>01</a:t>
            </a:r>
            <a:endParaRPr sz="24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37" name="Google Shape;137;p26"/>
          <p:cNvSpPr txBox="1"/>
          <p:nvPr/>
        </p:nvSpPr>
        <p:spPr>
          <a:xfrm>
            <a:off x="3029291" y="1333115"/>
            <a:ext cx="6137650" cy="607093"/>
          </a:xfrm>
          <a:prstGeom prst="rect">
            <a:avLst/>
          </a:prstGeom>
          <a:noFill/>
          <a:ln>
            <a:noFill/>
          </a:ln>
        </p:spPr>
        <p:txBody>
          <a:bodyPr spcFirstLastPara="1" wrap="square" lIns="68574" tIns="34276" rIns="68574" bIns="34276" anchor="ctr" anchorCtr="0">
            <a:noAutofit/>
          </a:bodyPr>
          <a:lstStyle/>
          <a:p>
            <a:pPr lvl="0"/>
            <a:r>
              <a:rPr lang="en-US" sz="1600" dirty="0">
                <a:solidFill>
                  <a:srgbClr val="002060"/>
                </a:solidFill>
                <a:latin typeface="Segoe UI" panose="020B0502040204020203" pitchFamily="34" charset="0"/>
                <a:ea typeface="Quattrocento Sans"/>
                <a:cs typeface="Segoe UI" panose="020B0502040204020203" pitchFamily="34" charset="0"/>
                <a:sym typeface="Quattrocento Sans"/>
              </a:rPr>
              <a:t>Melissa Maguire (Director of Student Services)/</a:t>
            </a:r>
            <a:r>
              <a:rPr lang="en-US" sz="16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Melanie Collura </a:t>
            </a:r>
            <a:r>
              <a:rPr lang="en-US" sz="1600" dirty="0">
                <a:solidFill>
                  <a:srgbClr val="002060"/>
                </a:solidFill>
                <a:effectLst/>
                <a:latin typeface="Arial" panose="020B0604020202020204" pitchFamily="34" charset="0"/>
                <a:ea typeface="Calibri" panose="020F0502020204030204" pitchFamily="34" charset="0"/>
              </a:rPr>
              <a:t>(</a:t>
            </a:r>
            <a:r>
              <a:rPr lang="en-US" sz="1600" dirty="0">
                <a:solidFill>
                  <a:srgbClr val="002060"/>
                </a:solidFill>
                <a:effectLst/>
                <a:latin typeface="Segoe UI" panose="020B0502040204020203" pitchFamily="34" charset="0"/>
                <a:ea typeface="Calibri" panose="020F0502020204030204" pitchFamily="34" charset="0"/>
                <a:cs typeface="Segoe UI" panose="020B0502040204020203" pitchFamily="34" charset="0"/>
              </a:rPr>
              <a:t>Sch. Adjustment Counselor</a:t>
            </a:r>
            <a:r>
              <a:rPr lang="en-US" sz="1600" dirty="0">
                <a:solidFill>
                  <a:srgbClr val="002060"/>
                </a:solidFill>
                <a:effectLst/>
                <a:latin typeface="Arial" panose="020B0604020202020204" pitchFamily="34" charset="0"/>
                <a:ea typeface="Calibri" panose="020F0502020204030204" pitchFamily="34" charset="0"/>
              </a:rPr>
              <a:t>)</a:t>
            </a:r>
            <a:r>
              <a:rPr lang="en-US" sz="1600" dirty="0">
                <a:solidFill>
                  <a:srgbClr val="002060"/>
                </a:solidFill>
                <a:latin typeface="Segoe UI" panose="020B0502040204020203" pitchFamily="34" charset="0"/>
                <a:ea typeface="Quattrocento Sans"/>
                <a:cs typeface="Segoe UI" panose="020B0502040204020203" pitchFamily="34" charset="0"/>
                <a:sym typeface="Quattrocento Sans"/>
              </a:rPr>
              <a:t>: Monomoy Regional School District</a:t>
            </a:r>
          </a:p>
        </p:txBody>
      </p:sp>
      <p:sp>
        <p:nvSpPr>
          <p:cNvPr id="139" name="Google Shape;139;p26"/>
          <p:cNvSpPr/>
          <p:nvPr/>
        </p:nvSpPr>
        <p:spPr>
          <a:xfrm>
            <a:off x="2283211" y="1333115"/>
            <a:ext cx="628284" cy="607093"/>
          </a:xfrm>
          <a:prstGeom prst="rect">
            <a:avLst/>
          </a:prstGeom>
          <a:solidFill>
            <a:srgbClr val="D6791C"/>
          </a:solidFill>
          <a:ln>
            <a:noFill/>
          </a:ln>
        </p:spPr>
        <p:txBody>
          <a:bodyPr spcFirstLastPara="1" wrap="square" lIns="68574" tIns="34276" rIns="68574" bIns="34276" anchor="ctr" anchorCtr="0">
            <a:noAutofit/>
          </a:bodyPr>
          <a:lstStyle/>
          <a:p>
            <a:pPr algn="ctr"/>
            <a:r>
              <a:rPr lang="en" sz="2400" dirty="0">
                <a:solidFill>
                  <a:schemeClr val="lt1"/>
                </a:solidFill>
                <a:latin typeface="Segoe UI" panose="020B0502040204020203" pitchFamily="34" charset="0"/>
                <a:ea typeface="Quattrocento Sans"/>
                <a:cs typeface="Segoe UI" panose="020B0502040204020203" pitchFamily="34" charset="0"/>
                <a:sym typeface="Quattrocento Sans"/>
              </a:rPr>
              <a:t>02</a:t>
            </a:r>
            <a:endParaRPr sz="24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140" name="Google Shape;140;p26"/>
          <p:cNvSpPr txBox="1"/>
          <p:nvPr/>
        </p:nvSpPr>
        <p:spPr>
          <a:xfrm>
            <a:off x="3029291" y="561151"/>
            <a:ext cx="5922204" cy="607093"/>
          </a:xfrm>
          <a:prstGeom prst="rect">
            <a:avLst/>
          </a:prstGeom>
          <a:noFill/>
          <a:ln>
            <a:noFill/>
          </a:ln>
        </p:spPr>
        <p:txBody>
          <a:bodyPr spcFirstLastPara="1" wrap="square" lIns="68574" tIns="34276" rIns="68574" bIns="34276" anchor="ctr" anchorCtr="0">
            <a:noAutofit/>
          </a:bodyPr>
          <a:lstStyle/>
          <a:p>
            <a:r>
              <a:rPr lang="en-US" sz="1600" dirty="0">
                <a:solidFill>
                  <a:srgbClr val="002060"/>
                </a:solidFill>
                <a:latin typeface="Segoe UI" panose="020B0502040204020203" pitchFamily="34" charset="0"/>
                <a:ea typeface="Quattrocento Sans"/>
                <a:cs typeface="Segoe UI" panose="020B0502040204020203" pitchFamily="34" charset="0"/>
                <a:sym typeface="Quattrocento Sans"/>
              </a:rPr>
              <a:t>Introduction to SELIS Project</a:t>
            </a:r>
            <a:endParaRPr sz="1600" dirty="0">
              <a:solidFill>
                <a:srgbClr val="002060"/>
              </a:solidFill>
              <a:latin typeface="Segoe UI" panose="020B0502040204020203" pitchFamily="34" charset="0"/>
              <a:ea typeface="Quattrocento Sans"/>
              <a:cs typeface="Segoe UI" panose="020B0502040204020203" pitchFamily="34" charset="0"/>
              <a:sym typeface="Quattrocento Sans"/>
            </a:endParaRPr>
          </a:p>
        </p:txBody>
      </p:sp>
      <p:sp>
        <p:nvSpPr>
          <p:cNvPr id="142" name="Google Shape;142;p26"/>
          <p:cNvSpPr/>
          <p:nvPr/>
        </p:nvSpPr>
        <p:spPr>
          <a:xfrm>
            <a:off x="2283211" y="2111544"/>
            <a:ext cx="607093" cy="607093"/>
          </a:xfrm>
          <a:prstGeom prst="rect">
            <a:avLst/>
          </a:prstGeom>
          <a:solidFill>
            <a:srgbClr val="D6791C"/>
          </a:solidFill>
          <a:ln>
            <a:noFill/>
          </a:ln>
        </p:spPr>
        <p:txBody>
          <a:bodyPr spcFirstLastPara="1" wrap="square" lIns="68574" tIns="34276" rIns="68574" bIns="34276" anchor="ctr" anchorCtr="0">
            <a:noAutofit/>
          </a:bodyPr>
          <a:lstStyle/>
          <a:p>
            <a:pPr algn="ctr"/>
            <a:r>
              <a:rPr lang="en" sz="2400" dirty="0">
                <a:solidFill>
                  <a:schemeClr val="lt1"/>
                </a:solidFill>
                <a:latin typeface="Quattrocento Sans"/>
                <a:ea typeface="Quattrocento Sans"/>
                <a:cs typeface="Quattrocento Sans"/>
                <a:sym typeface="Quattrocento Sans"/>
              </a:rPr>
              <a:t>03</a:t>
            </a:r>
            <a:endParaRPr sz="2400" dirty="0">
              <a:solidFill>
                <a:schemeClr val="lt1"/>
              </a:solidFill>
              <a:latin typeface="Quattrocento Sans"/>
              <a:ea typeface="Quattrocento Sans"/>
              <a:cs typeface="Quattrocento Sans"/>
              <a:sym typeface="Quattrocento Sans"/>
            </a:endParaRPr>
          </a:p>
        </p:txBody>
      </p:sp>
      <p:sp>
        <p:nvSpPr>
          <p:cNvPr id="147" name="Google Shape;147;p26"/>
          <p:cNvSpPr/>
          <p:nvPr/>
        </p:nvSpPr>
        <p:spPr>
          <a:xfrm>
            <a:off x="3029291" y="3675388"/>
            <a:ext cx="6034914" cy="494436"/>
          </a:xfrm>
          <a:prstGeom prst="rect">
            <a:avLst/>
          </a:prstGeom>
          <a:noFill/>
          <a:ln>
            <a:noFill/>
          </a:ln>
        </p:spPr>
        <p:txBody>
          <a:bodyPr spcFirstLastPara="1" wrap="square" lIns="68574" tIns="34276" rIns="68574" bIns="34276" anchor="t" anchorCtr="0">
            <a:noAutofit/>
          </a:bodyPr>
          <a:lstStyle/>
          <a:p>
            <a:pPr lvl="0"/>
            <a:r>
              <a:rPr lang="en-US" sz="1600" dirty="0">
                <a:solidFill>
                  <a:srgbClr val="002060"/>
                </a:solidFill>
                <a:latin typeface="Segoe UI" panose="020B0502040204020203" pitchFamily="34" charset="0"/>
                <a:ea typeface="Quattrocento Sans"/>
                <a:cs typeface="Segoe UI" panose="020B0502040204020203" pitchFamily="34" charset="0"/>
                <a:sym typeface="Quattrocento Sans"/>
              </a:rPr>
              <a:t>John Crocker (Director of School Mental Health and Behavioral Services): Methuen Public Schools</a:t>
            </a:r>
          </a:p>
        </p:txBody>
      </p:sp>
      <p:sp>
        <p:nvSpPr>
          <p:cNvPr id="151" name="Google Shape;151;p26"/>
          <p:cNvSpPr/>
          <p:nvPr/>
        </p:nvSpPr>
        <p:spPr>
          <a:xfrm>
            <a:off x="2283211" y="4374241"/>
            <a:ext cx="628284" cy="607093"/>
          </a:xfrm>
          <a:prstGeom prst="rect">
            <a:avLst/>
          </a:prstGeom>
          <a:solidFill>
            <a:srgbClr val="D6791C"/>
          </a:solidFill>
          <a:ln>
            <a:noFill/>
          </a:ln>
        </p:spPr>
        <p:txBody>
          <a:bodyPr spcFirstLastPara="1" wrap="square" lIns="68574" tIns="34276" rIns="68574" bIns="34276" anchor="ctr" anchorCtr="0">
            <a:noAutofit/>
          </a:bodyPr>
          <a:lstStyle/>
          <a:p>
            <a:pPr algn="ctr"/>
            <a:r>
              <a:rPr lang="en" sz="2400" dirty="0">
                <a:solidFill>
                  <a:schemeClr val="lt1"/>
                </a:solidFill>
                <a:latin typeface="Quattrocento Sans"/>
                <a:ea typeface="Quattrocento Sans"/>
                <a:cs typeface="Quattrocento Sans"/>
                <a:sym typeface="Quattrocento Sans"/>
              </a:rPr>
              <a:t>06</a:t>
            </a:r>
            <a:endParaRPr sz="2400" dirty="0">
              <a:solidFill>
                <a:schemeClr val="lt1"/>
              </a:solidFill>
              <a:latin typeface="Quattrocento Sans"/>
              <a:ea typeface="Quattrocento Sans"/>
              <a:cs typeface="Quattrocento Sans"/>
              <a:sym typeface="Quattrocento Sans"/>
            </a:endParaRPr>
          </a:p>
        </p:txBody>
      </p:sp>
      <p:sp>
        <p:nvSpPr>
          <p:cNvPr id="152" name="Google Shape;152;p26"/>
          <p:cNvSpPr txBox="1"/>
          <p:nvPr/>
        </p:nvSpPr>
        <p:spPr>
          <a:xfrm>
            <a:off x="3029291" y="2215658"/>
            <a:ext cx="5777826" cy="398864"/>
          </a:xfrm>
          <a:prstGeom prst="rect">
            <a:avLst/>
          </a:prstGeom>
          <a:noFill/>
          <a:ln>
            <a:noFill/>
          </a:ln>
        </p:spPr>
        <p:txBody>
          <a:bodyPr spcFirstLastPara="1" wrap="square" lIns="68574" tIns="34276" rIns="68574" bIns="34276" anchor="ctr" anchorCtr="0">
            <a:noAutofit/>
          </a:bodyPr>
          <a:lstStyle/>
          <a:p>
            <a:pPr lvl="0"/>
            <a:r>
              <a:rPr lang="en-US" sz="1600" dirty="0">
                <a:solidFill>
                  <a:srgbClr val="002060"/>
                </a:solidFill>
                <a:latin typeface="Segoe UI" panose="020B0502040204020203" pitchFamily="34" charset="0"/>
                <a:ea typeface="Quattrocento Sans"/>
                <a:cs typeface="Segoe UI" panose="020B0502040204020203" pitchFamily="34" charset="0"/>
                <a:sym typeface="Quattrocento Sans"/>
              </a:rPr>
              <a:t>Q &amp; A_Dr. Linda Watt (School Psychologist): Taunton Public Schools</a:t>
            </a:r>
          </a:p>
        </p:txBody>
      </p:sp>
      <p:sp>
        <p:nvSpPr>
          <p:cNvPr id="17" name="Google Shape;151;p26">
            <a:extLst>
              <a:ext uri="{FF2B5EF4-FFF2-40B4-BE49-F238E27FC236}">
                <a16:creationId xmlns:a16="http://schemas.microsoft.com/office/drawing/2014/main" id="{0C29C30A-F868-4CBB-85A0-137678FB4EB6}"/>
              </a:ext>
            </a:extLst>
          </p:cNvPr>
          <p:cNvSpPr/>
          <p:nvPr/>
        </p:nvSpPr>
        <p:spPr>
          <a:xfrm>
            <a:off x="2284544" y="2906358"/>
            <a:ext cx="628284" cy="607093"/>
          </a:xfrm>
          <a:prstGeom prst="rect">
            <a:avLst/>
          </a:prstGeom>
          <a:solidFill>
            <a:srgbClr val="D6791C"/>
          </a:solidFill>
          <a:ln>
            <a:noFill/>
          </a:ln>
        </p:spPr>
        <p:txBody>
          <a:bodyPr spcFirstLastPara="1" wrap="square" lIns="68574" tIns="34276" rIns="68574" bIns="34276" anchor="ctr" anchorCtr="0">
            <a:noAutofit/>
          </a:bodyPr>
          <a:lstStyle/>
          <a:p>
            <a:pPr algn="ctr"/>
            <a:r>
              <a:rPr lang="en" sz="2400" dirty="0">
                <a:solidFill>
                  <a:schemeClr val="lt1"/>
                </a:solidFill>
                <a:latin typeface="Quattrocento Sans"/>
                <a:ea typeface="Quattrocento Sans"/>
                <a:cs typeface="Quattrocento Sans"/>
                <a:sym typeface="Quattrocento Sans"/>
              </a:rPr>
              <a:t>04</a:t>
            </a:r>
            <a:endParaRPr sz="2400" dirty="0">
              <a:solidFill>
                <a:schemeClr val="lt1"/>
              </a:solidFill>
              <a:latin typeface="Quattrocento Sans"/>
              <a:ea typeface="Quattrocento Sans"/>
              <a:cs typeface="Quattrocento Sans"/>
              <a:sym typeface="Quattrocento Sans"/>
            </a:endParaRPr>
          </a:p>
        </p:txBody>
      </p:sp>
      <p:sp>
        <p:nvSpPr>
          <p:cNvPr id="18" name="Google Shape;152;p26">
            <a:extLst>
              <a:ext uri="{FF2B5EF4-FFF2-40B4-BE49-F238E27FC236}">
                <a16:creationId xmlns:a16="http://schemas.microsoft.com/office/drawing/2014/main" id="{E5250A43-272A-4389-A7B4-8305BF4C0FBE}"/>
              </a:ext>
            </a:extLst>
          </p:cNvPr>
          <p:cNvSpPr txBox="1"/>
          <p:nvPr/>
        </p:nvSpPr>
        <p:spPr>
          <a:xfrm>
            <a:off x="3029291" y="2972907"/>
            <a:ext cx="5807781" cy="473995"/>
          </a:xfrm>
          <a:prstGeom prst="rect">
            <a:avLst/>
          </a:prstGeom>
          <a:noFill/>
          <a:ln>
            <a:noFill/>
          </a:ln>
        </p:spPr>
        <p:txBody>
          <a:bodyPr spcFirstLastPara="1" wrap="square" lIns="68574" tIns="34276" rIns="68574" bIns="34276" anchor="ctr" anchorCtr="0">
            <a:noAutofit/>
          </a:bodyPr>
          <a:lstStyle/>
          <a:p>
            <a:pPr lvl="0"/>
            <a:r>
              <a:rPr lang="en-US" sz="1600" dirty="0">
                <a:solidFill>
                  <a:srgbClr val="002060"/>
                </a:solidFill>
                <a:latin typeface="Segoe UI" panose="020B0502040204020203" pitchFamily="34" charset="0"/>
                <a:ea typeface="Quattrocento Sans"/>
                <a:cs typeface="Segoe UI" panose="020B0502040204020203" pitchFamily="34" charset="0"/>
                <a:sym typeface="Quattrocento Sans"/>
              </a:rPr>
              <a:t>Kim Garrison (Behavioral Health Coordinator &amp; Research Specialist): Martha’s Vineyard Public Schools</a:t>
            </a:r>
          </a:p>
        </p:txBody>
      </p:sp>
      <p:sp>
        <p:nvSpPr>
          <p:cNvPr id="24" name="Google Shape;152;p26">
            <a:extLst>
              <a:ext uri="{FF2B5EF4-FFF2-40B4-BE49-F238E27FC236}">
                <a16:creationId xmlns:a16="http://schemas.microsoft.com/office/drawing/2014/main" id="{D69FE378-2396-4B2E-91E1-AF121BCCBAA4}"/>
              </a:ext>
            </a:extLst>
          </p:cNvPr>
          <p:cNvSpPr txBox="1"/>
          <p:nvPr/>
        </p:nvSpPr>
        <p:spPr>
          <a:xfrm>
            <a:off x="3029291" y="4393285"/>
            <a:ext cx="5777826" cy="569004"/>
          </a:xfrm>
          <a:prstGeom prst="rect">
            <a:avLst/>
          </a:prstGeom>
          <a:noFill/>
          <a:ln>
            <a:noFill/>
          </a:ln>
        </p:spPr>
        <p:txBody>
          <a:bodyPr spcFirstLastPara="1" wrap="square" lIns="68574" tIns="34276" rIns="68574" bIns="34276" anchor="ctr" anchorCtr="0">
            <a:noAutofit/>
          </a:bodyPr>
          <a:lstStyle/>
          <a:p>
            <a:pPr lvl="0"/>
            <a:r>
              <a:rPr lang="en-US" sz="1600" dirty="0">
                <a:solidFill>
                  <a:srgbClr val="002060"/>
                </a:solidFill>
                <a:latin typeface="Segoe UI" panose="020B0502040204020203" pitchFamily="34" charset="0"/>
                <a:ea typeface="Quattrocento Sans"/>
                <a:cs typeface="Segoe UI" panose="020B0502040204020203" pitchFamily="34" charset="0"/>
                <a:sym typeface="Quattrocento Sans"/>
              </a:rPr>
              <a:t>Dr. Chris Lord (</a:t>
            </a:r>
            <a:r>
              <a:rPr lang="en-US" sz="1600" b="0" i="0" dirty="0">
                <a:solidFill>
                  <a:srgbClr val="002060"/>
                </a:solidFill>
                <a:effectLst/>
                <a:latin typeface="Segoe UI" panose="020B0502040204020203" pitchFamily="34" charset="0"/>
                <a:cs typeface="Segoe UI" panose="020B0502040204020203" pitchFamily="34" charset="0"/>
              </a:rPr>
              <a:t>Executive Director of Remote Learning &amp; External Partnerships)</a:t>
            </a:r>
            <a:r>
              <a:rPr lang="en-US" sz="1600" dirty="0">
                <a:solidFill>
                  <a:srgbClr val="002060"/>
                </a:solidFill>
                <a:latin typeface="Segoe UI" panose="020B0502040204020203" pitchFamily="34" charset="0"/>
                <a:ea typeface="Quattrocento Sans"/>
                <a:cs typeface="Segoe UI" panose="020B0502040204020203" pitchFamily="34" charset="0"/>
                <a:sym typeface="Quattrocento Sans"/>
              </a:rPr>
              <a:t>: Peabody Public Schools</a:t>
            </a:r>
          </a:p>
        </p:txBody>
      </p:sp>
      <p:sp>
        <p:nvSpPr>
          <p:cNvPr id="25" name="Google Shape;151;p26">
            <a:extLst>
              <a:ext uri="{FF2B5EF4-FFF2-40B4-BE49-F238E27FC236}">
                <a16:creationId xmlns:a16="http://schemas.microsoft.com/office/drawing/2014/main" id="{7EFA3AA1-FE2C-45BD-8556-AC7B6DB9D04E}"/>
              </a:ext>
            </a:extLst>
          </p:cNvPr>
          <p:cNvSpPr/>
          <p:nvPr/>
        </p:nvSpPr>
        <p:spPr>
          <a:xfrm>
            <a:off x="2284544" y="3619060"/>
            <a:ext cx="628284" cy="607093"/>
          </a:xfrm>
          <a:prstGeom prst="rect">
            <a:avLst/>
          </a:prstGeom>
          <a:solidFill>
            <a:srgbClr val="D6791C"/>
          </a:solidFill>
          <a:ln>
            <a:noFill/>
          </a:ln>
        </p:spPr>
        <p:txBody>
          <a:bodyPr spcFirstLastPara="1" wrap="square" lIns="68574" tIns="34276" rIns="68574" bIns="34276" anchor="ctr" anchorCtr="0">
            <a:noAutofit/>
          </a:bodyPr>
          <a:lstStyle/>
          <a:p>
            <a:pPr algn="ctr"/>
            <a:r>
              <a:rPr lang="en" sz="2400" dirty="0">
                <a:solidFill>
                  <a:schemeClr val="lt1"/>
                </a:solidFill>
                <a:latin typeface="Quattrocento Sans"/>
                <a:ea typeface="Quattrocento Sans"/>
                <a:cs typeface="Quattrocento Sans"/>
                <a:sym typeface="Quattrocento Sans"/>
              </a:rPr>
              <a:t>05</a:t>
            </a:r>
            <a:endParaRPr sz="2400" dirty="0">
              <a:solidFill>
                <a:schemeClr val="lt1"/>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311700" y="215800"/>
            <a:ext cx="8520600" cy="5050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Critical Components of Universal SEL/MH Screening</a:t>
            </a:r>
            <a:endParaRPr sz="2400" dirty="0"/>
          </a:p>
        </p:txBody>
      </p:sp>
      <p:sp>
        <p:nvSpPr>
          <p:cNvPr id="136" name="Google Shape;136;p28"/>
          <p:cNvSpPr txBox="1">
            <a:spLocks noGrp="1"/>
          </p:cNvSpPr>
          <p:nvPr>
            <p:ph type="body" idx="4294967295"/>
          </p:nvPr>
        </p:nvSpPr>
        <p:spPr>
          <a:xfrm>
            <a:off x="377014" y="867346"/>
            <a:ext cx="8520600" cy="37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dirty="0">
                <a:latin typeface="Times New Roman"/>
                <a:ea typeface="Times New Roman"/>
                <a:cs typeface="Times New Roman"/>
                <a:sym typeface="Times New Roman"/>
              </a:rPr>
              <a:t>Successfully implementing universal </a:t>
            </a:r>
            <a:r>
              <a:rPr lang="en" sz="1500" dirty="0">
                <a:solidFill>
                  <a:schemeClr val="tx1"/>
                </a:solidFill>
                <a:latin typeface="Times New Roman"/>
                <a:ea typeface="Times New Roman"/>
                <a:cs typeface="Times New Roman"/>
                <a:sym typeface="Times New Roman"/>
              </a:rPr>
              <a:t>social and emotional </a:t>
            </a:r>
            <a:r>
              <a:rPr lang="en" sz="1500" dirty="0">
                <a:latin typeface="Times New Roman"/>
                <a:ea typeface="Times New Roman"/>
                <a:cs typeface="Times New Roman"/>
                <a:sym typeface="Times New Roman"/>
              </a:rPr>
              <a:t>and mental health screening will require consideration of the following:  </a:t>
            </a:r>
            <a:endParaRPr sz="1500" dirty="0">
              <a:latin typeface="Times New Roman"/>
              <a:ea typeface="Times New Roman"/>
              <a:cs typeface="Times New Roman"/>
              <a:sym typeface="Times New Roman"/>
            </a:endParaRPr>
          </a:p>
          <a:p>
            <a:pPr marL="457200" lvl="0" indent="-317500" algn="l" rtl="0">
              <a:spcBef>
                <a:spcPts val="1200"/>
              </a:spcBef>
              <a:spcAft>
                <a:spcPts val="0"/>
              </a:spcAft>
              <a:buSzPts val="1400"/>
              <a:buFont typeface="Times New Roman"/>
              <a:buAutoNum type="arabicPeriod"/>
            </a:pPr>
            <a:r>
              <a:rPr lang="en" sz="1400" dirty="0">
                <a:latin typeface="Times New Roman"/>
                <a:ea typeface="Times New Roman"/>
                <a:cs typeface="Times New Roman"/>
                <a:sym typeface="Times New Roman"/>
              </a:rPr>
              <a:t>Developing a team to support screening</a:t>
            </a:r>
            <a:endParaRPr sz="1400" dirty="0">
              <a:latin typeface="Times New Roman"/>
              <a:ea typeface="Times New Roman"/>
              <a:cs typeface="Times New Roman"/>
              <a:sym typeface="Times New Roman"/>
            </a:endParaRPr>
          </a:p>
          <a:p>
            <a:pPr marL="457200" lvl="0" indent="-317500" algn="l" rtl="0">
              <a:spcBef>
                <a:spcPts val="1000"/>
              </a:spcBef>
              <a:spcAft>
                <a:spcPts val="0"/>
              </a:spcAft>
              <a:buSzPts val="1400"/>
              <a:buFont typeface="Times New Roman"/>
              <a:buAutoNum type="arabicPeriod"/>
            </a:pPr>
            <a:r>
              <a:rPr lang="en" sz="1400" u="sng" dirty="0">
                <a:solidFill>
                  <a:schemeClr val="hlink"/>
                </a:solidFill>
                <a:latin typeface="Times New Roman"/>
                <a:ea typeface="Times New Roman"/>
                <a:cs typeface="Times New Roman"/>
                <a:sym typeface="Times New Roman"/>
                <a:hlinkClick r:id="rId3"/>
              </a:rPr>
              <a:t>Generating buy-in from school and community stakeholders</a:t>
            </a:r>
            <a:endParaRPr sz="1400" dirty="0">
              <a:latin typeface="Times New Roman"/>
              <a:ea typeface="Times New Roman"/>
              <a:cs typeface="Times New Roman"/>
              <a:sym typeface="Times New Roman"/>
            </a:endParaRPr>
          </a:p>
          <a:p>
            <a:pPr marL="457200" lvl="0" indent="-317500" algn="l" rtl="0">
              <a:spcBef>
                <a:spcPts val="1000"/>
              </a:spcBef>
              <a:spcAft>
                <a:spcPts val="0"/>
              </a:spcAft>
              <a:buSzPts val="1400"/>
              <a:buFont typeface="Times New Roman"/>
              <a:buAutoNum type="arabicPeriod"/>
            </a:pPr>
            <a:r>
              <a:rPr lang="en" sz="1400" u="sng" dirty="0">
                <a:solidFill>
                  <a:srgbClr val="57BB8A"/>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Providing professional development and technical assistance to ensure SEL/MH staff readiness</a:t>
            </a:r>
            <a:endParaRPr sz="1400" dirty="0">
              <a:latin typeface="Times New Roman"/>
              <a:ea typeface="Times New Roman"/>
              <a:cs typeface="Times New Roman"/>
              <a:sym typeface="Times New Roman"/>
            </a:endParaRPr>
          </a:p>
          <a:p>
            <a:pPr marL="457200" lvl="0" indent="-317500" algn="l" rtl="0">
              <a:spcBef>
                <a:spcPts val="1000"/>
              </a:spcBef>
              <a:spcAft>
                <a:spcPts val="0"/>
              </a:spcAft>
              <a:buSzPts val="1400"/>
              <a:buFont typeface="Times New Roman"/>
              <a:buAutoNum type="arabicPeriod"/>
            </a:pPr>
            <a:r>
              <a:rPr lang="en" sz="1400" dirty="0">
                <a:latin typeface="Times New Roman"/>
                <a:ea typeface="Times New Roman"/>
                <a:cs typeface="Times New Roman"/>
                <a:sym typeface="Times New Roman"/>
              </a:rPr>
              <a:t>Selection of the population to screen</a:t>
            </a:r>
            <a:endParaRPr sz="1400" dirty="0">
              <a:latin typeface="Times New Roman"/>
              <a:ea typeface="Times New Roman"/>
              <a:cs typeface="Times New Roman"/>
              <a:sym typeface="Times New Roman"/>
            </a:endParaRPr>
          </a:p>
          <a:p>
            <a:pPr marL="457200" lvl="0" indent="-317500" algn="l" rtl="0">
              <a:spcBef>
                <a:spcPts val="1000"/>
              </a:spcBef>
              <a:spcAft>
                <a:spcPts val="0"/>
              </a:spcAft>
              <a:buSzPts val="1400"/>
              <a:buFont typeface="Times New Roman"/>
              <a:buAutoNum type="arabicPeriod"/>
            </a:pPr>
            <a:r>
              <a:rPr lang="en" sz="1400" u="sng" dirty="0">
                <a:solidFill>
                  <a:schemeClr val="hlink"/>
                </a:solidFill>
                <a:latin typeface="Times New Roman"/>
                <a:ea typeface="Times New Roman"/>
                <a:cs typeface="Times New Roman"/>
                <a:sym typeface="Times New Roman"/>
                <a:hlinkClick r:id="rId5"/>
              </a:rPr>
              <a:t>Selection of a screening measure</a:t>
            </a:r>
            <a:endParaRPr sz="1400" dirty="0">
              <a:latin typeface="Times New Roman"/>
              <a:ea typeface="Times New Roman"/>
              <a:cs typeface="Times New Roman"/>
              <a:sym typeface="Times New Roman"/>
            </a:endParaRPr>
          </a:p>
          <a:p>
            <a:pPr marL="457200" lvl="0" indent="-317500" algn="l" rtl="0">
              <a:spcBef>
                <a:spcPts val="1000"/>
              </a:spcBef>
              <a:spcAft>
                <a:spcPts val="0"/>
              </a:spcAft>
              <a:buSzPts val="1400"/>
              <a:buFont typeface="Times New Roman"/>
              <a:buAutoNum type="arabicPeriod"/>
            </a:pPr>
            <a:r>
              <a:rPr lang="en" sz="1400" dirty="0">
                <a:latin typeface="Times New Roman"/>
                <a:ea typeface="Times New Roman"/>
                <a:cs typeface="Times New Roman"/>
                <a:sym typeface="Times New Roman"/>
              </a:rPr>
              <a:t>Design and adoption of consent procedures</a:t>
            </a:r>
            <a:endParaRPr sz="1400" dirty="0">
              <a:latin typeface="Times New Roman"/>
              <a:ea typeface="Times New Roman"/>
              <a:cs typeface="Times New Roman"/>
              <a:sym typeface="Times New Roman"/>
            </a:endParaRPr>
          </a:p>
          <a:p>
            <a:pPr marL="457200" lvl="0" indent="-317500" algn="l" rtl="0">
              <a:spcBef>
                <a:spcPts val="1000"/>
              </a:spcBef>
              <a:spcAft>
                <a:spcPts val="0"/>
              </a:spcAft>
              <a:buSzPts val="1400"/>
              <a:buFont typeface="Times New Roman"/>
              <a:buAutoNum type="arabicPeriod"/>
            </a:pPr>
            <a:r>
              <a:rPr lang="en" sz="1400" u="sng" dirty="0">
                <a:solidFill>
                  <a:schemeClr val="hlink"/>
                </a:solidFill>
                <a:latin typeface="Times New Roman"/>
                <a:ea typeface="Times New Roman"/>
                <a:cs typeface="Times New Roman"/>
                <a:sym typeface="Times New Roman"/>
                <a:hlinkClick r:id="rId6"/>
              </a:rPr>
              <a:t>Planning for the administration of screening</a:t>
            </a:r>
            <a:endParaRPr sz="1400" dirty="0">
              <a:latin typeface="Times New Roman"/>
              <a:ea typeface="Times New Roman"/>
              <a:cs typeface="Times New Roman"/>
              <a:sym typeface="Times New Roman"/>
            </a:endParaRPr>
          </a:p>
          <a:p>
            <a:pPr marL="457200" lvl="0" indent="-317500" algn="l" rtl="0">
              <a:spcBef>
                <a:spcPts val="1000"/>
              </a:spcBef>
              <a:spcAft>
                <a:spcPts val="0"/>
              </a:spcAft>
              <a:buSzPts val="1400"/>
              <a:buFont typeface="Times New Roman"/>
              <a:buAutoNum type="arabicPeriod"/>
            </a:pPr>
            <a:r>
              <a:rPr lang="en" sz="1400" dirty="0">
                <a:latin typeface="Times New Roman"/>
                <a:ea typeface="Times New Roman"/>
                <a:cs typeface="Times New Roman"/>
                <a:sym typeface="Times New Roman"/>
              </a:rPr>
              <a:t>Data collection, analysis, and warehousing considerations</a:t>
            </a:r>
            <a:endParaRPr sz="1400" dirty="0">
              <a:latin typeface="Times New Roman"/>
              <a:ea typeface="Times New Roman"/>
              <a:cs typeface="Times New Roman"/>
              <a:sym typeface="Times New Roman"/>
            </a:endParaRPr>
          </a:p>
          <a:p>
            <a:pPr marL="457200" lvl="0" indent="-317500" algn="l" rtl="0">
              <a:spcBef>
                <a:spcPts val="1200"/>
              </a:spcBef>
              <a:spcAft>
                <a:spcPts val="0"/>
              </a:spcAft>
              <a:buSzPts val="1400"/>
              <a:buFont typeface="Times New Roman"/>
              <a:buAutoNum type="arabicPeriod"/>
            </a:pPr>
            <a:r>
              <a:rPr lang="en" sz="1400" dirty="0">
                <a:latin typeface="Times New Roman"/>
                <a:ea typeface="Times New Roman"/>
                <a:cs typeface="Times New Roman"/>
                <a:sym typeface="Times New Roman"/>
              </a:rPr>
              <a:t>Conducting a coordinated follow up to address the needs of identified students</a:t>
            </a:r>
            <a:endParaRPr sz="1400" dirty="0">
              <a:latin typeface="Times New Roman"/>
              <a:ea typeface="Times New Roman"/>
              <a:cs typeface="Times New Roman"/>
              <a:sym typeface="Times New Roman"/>
            </a:endParaRPr>
          </a:p>
          <a:p>
            <a:pPr marL="0" lvl="0" indent="0" algn="l" rtl="0">
              <a:spcBef>
                <a:spcPts val="1000"/>
              </a:spcBef>
              <a:spcAft>
                <a:spcPts val="1600"/>
              </a:spcAft>
              <a:buNone/>
            </a:pPr>
            <a:endParaRPr sz="1600" dirty="0"/>
          </a:p>
        </p:txBody>
      </p:sp>
      <p:pic>
        <p:nvPicPr>
          <p:cNvPr id="137" name="Google Shape;137;p28">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6330197" y="3339925"/>
            <a:ext cx="2299050" cy="1082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311700" y="123625"/>
            <a:ext cx="8520600" cy="59326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Major Components of the MPS Screening System</a:t>
            </a:r>
            <a:endParaRPr sz="2400" dirty="0"/>
          </a:p>
        </p:txBody>
      </p:sp>
      <p:sp>
        <p:nvSpPr>
          <p:cNvPr id="143" name="Google Shape;143;p29"/>
          <p:cNvSpPr txBox="1"/>
          <p:nvPr/>
        </p:nvSpPr>
        <p:spPr>
          <a:xfrm>
            <a:off x="311700" y="908364"/>
            <a:ext cx="7555043" cy="3693300"/>
          </a:xfrm>
          <a:prstGeom prst="rect">
            <a:avLst/>
          </a:prstGeom>
          <a:no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Font typeface="Open Sans"/>
              <a:buChar char="●"/>
            </a:pPr>
            <a:r>
              <a:rPr lang="en" sz="1300" dirty="0">
                <a:solidFill>
                  <a:schemeClr val="tx1"/>
                </a:solidFill>
                <a:latin typeface="Open Sans"/>
                <a:ea typeface="Open Sans"/>
                <a:cs typeface="Open Sans"/>
                <a:sym typeface="Open Sans"/>
              </a:rPr>
              <a:t>SEL/MH screening is </a:t>
            </a:r>
            <a:r>
              <a:rPr lang="en" sz="1300" dirty="0">
                <a:latin typeface="Open Sans"/>
                <a:ea typeface="Open Sans"/>
                <a:cs typeface="Open Sans"/>
                <a:sym typeface="Open Sans"/>
              </a:rPr>
              <a:t>part of a much larger system of support - Methuen has developed a Comprehensive School Mental Health System (CSMHS)</a:t>
            </a:r>
            <a:endParaRPr sz="1300" dirty="0">
              <a:latin typeface="Open Sans"/>
              <a:ea typeface="Open Sans"/>
              <a:cs typeface="Open Sans"/>
              <a:sym typeface="Open Sans"/>
            </a:endParaRPr>
          </a:p>
          <a:p>
            <a:pPr marL="457200" lvl="0" indent="-311150" algn="l" rtl="0">
              <a:spcBef>
                <a:spcPts val="1000"/>
              </a:spcBef>
              <a:spcAft>
                <a:spcPts val="0"/>
              </a:spcAft>
              <a:buSzPts val="1300"/>
              <a:buFont typeface="Open Sans"/>
              <a:buChar char="●"/>
            </a:pPr>
            <a:r>
              <a:rPr lang="en" sz="1300" dirty="0">
                <a:latin typeface="Open Sans"/>
                <a:ea typeface="Open Sans"/>
                <a:cs typeface="Open Sans"/>
                <a:sym typeface="Open Sans"/>
              </a:rPr>
              <a:t>K-12 screening is conducted multiple times per year </a:t>
            </a:r>
            <a:r>
              <a:rPr lang="en" sz="1300" dirty="0">
                <a:solidFill>
                  <a:schemeClr val="tx1"/>
                </a:solidFill>
                <a:latin typeface="Open Sans"/>
                <a:ea typeface="Open Sans"/>
                <a:cs typeface="Open Sans"/>
                <a:sym typeface="Open Sans"/>
              </a:rPr>
              <a:t>(SELIS is fall and spring)</a:t>
            </a:r>
            <a:endParaRPr sz="1300" dirty="0">
              <a:solidFill>
                <a:schemeClr val="tx1"/>
              </a:solidFill>
              <a:latin typeface="Open Sans"/>
              <a:ea typeface="Open Sans"/>
              <a:cs typeface="Open Sans"/>
              <a:sym typeface="Open Sans"/>
            </a:endParaRPr>
          </a:p>
          <a:p>
            <a:pPr marL="457200" lvl="0" indent="-311150" algn="l" rtl="0">
              <a:spcBef>
                <a:spcPts val="1000"/>
              </a:spcBef>
              <a:spcAft>
                <a:spcPts val="0"/>
              </a:spcAft>
              <a:buSzPts val="1300"/>
              <a:buFont typeface="Open Sans"/>
              <a:buChar char="●"/>
            </a:pPr>
            <a:r>
              <a:rPr lang="en" sz="1300" dirty="0">
                <a:latin typeface="Open Sans"/>
                <a:ea typeface="Open Sans"/>
                <a:cs typeface="Open Sans"/>
                <a:sym typeface="Open Sans"/>
              </a:rPr>
              <a:t>Screening measures focus primarily on internalizing concerns</a:t>
            </a:r>
            <a:endParaRPr sz="1300" dirty="0">
              <a:latin typeface="Open Sans"/>
              <a:ea typeface="Open Sans"/>
              <a:cs typeface="Open Sans"/>
              <a:sym typeface="Open Sans"/>
            </a:endParaRPr>
          </a:p>
          <a:p>
            <a:pPr marL="457200" lvl="0" indent="-311150" algn="l" rtl="0">
              <a:spcBef>
                <a:spcPts val="1000"/>
              </a:spcBef>
              <a:spcAft>
                <a:spcPts val="0"/>
              </a:spcAft>
              <a:buSzPts val="1300"/>
              <a:buFont typeface="Open Sans"/>
              <a:buChar char="●"/>
            </a:pPr>
            <a:r>
              <a:rPr lang="en" sz="1300" dirty="0">
                <a:latin typeface="Open Sans"/>
                <a:ea typeface="Open Sans"/>
                <a:cs typeface="Open Sans"/>
                <a:sym typeface="Open Sans"/>
              </a:rPr>
              <a:t>Social emotional competence is measured using SELIS to generate a more comprehensive dataset that includes both symptom specific and prosocial data</a:t>
            </a:r>
            <a:endParaRPr sz="1300" dirty="0">
              <a:latin typeface="Open Sans"/>
              <a:ea typeface="Open Sans"/>
              <a:cs typeface="Open Sans"/>
              <a:sym typeface="Open Sans"/>
            </a:endParaRPr>
          </a:p>
          <a:p>
            <a:pPr marL="457200" lvl="0" indent="-311150" algn="l" rtl="0">
              <a:spcBef>
                <a:spcPts val="1000"/>
              </a:spcBef>
              <a:spcAft>
                <a:spcPts val="0"/>
              </a:spcAft>
              <a:buSzPts val="1300"/>
              <a:buFont typeface="Open Sans"/>
              <a:buChar char="●"/>
            </a:pPr>
            <a:r>
              <a:rPr lang="en" sz="1300" dirty="0">
                <a:latin typeface="Open Sans"/>
                <a:ea typeface="Open Sans"/>
                <a:cs typeface="Open Sans"/>
                <a:sym typeface="Open Sans"/>
              </a:rPr>
              <a:t>Screening measures exclusively rely on student self report</a:t>
            </a:r>
            <a:endParaRPr sz="1300" dirty="0">
              <a:latin typeface="Open Sans"/>
              <a:ea typeface="Open Sans"/>
              <a:cs typeface="Open Sans"/>
              <a:sym typeface="Open Sans"/>
            </a:endParaRPr>
          </a:p>
          <a:p>
            <a:pPr marL="457200" lvl="0" indent="-311150" algn="l" rtl="0">
              <a:spcBef>
                <a:spcPts val="1000"/>
              </a:spcBef>
              <a:spcAft>
                <a:spcPts val="0"/>
              </a:spcAft>
              <a:buSzPts val="1300"/>
              <a:buFont typeface="Open Sans"/>
              <a:buChar char="●"/>
            </a:pPr>
            <a:r>
              <a:rPr lang="en" sz="1300" dirty="0">
                <a:latin typeface="Open Sans"/>
                <a:ea typeface="Open Sans"/>
                <a:cs typeface="Open Sans"/>
                <a:sym typeface="Open Sans"/>
              </a:rPr>
              <a:t>Passive consent with opt-out procedures were adopted as screening was scaled up</a:t>
            </a:r>
            <a:endParaRPr sz="1300" dirty="0">
              <a:latin typeface="Open Sans"/>
              <a:ea typeface="Open Sans"/>
              <a:cs typeface="Open Sans"/>
              <a:sym typeface="Open Sans"/>
            </a:endParaRPr>
          </a:p>
          <a:p>
            <a:pPr marL="457200" lvl="0" indent="-311150" algn="l" rtl="0">
              <a:spcBef>
                <a:spcPts val="1000"/>
              </a:spcBef>
              <a:spcAft>
                <a:spcPts val="0"/>
              </a:spcAft>
              <a:buSzPts val="1300"/>
              <a:buFont typeface="Open Sans"/>
              <a:buChar char="●"/>
            </a:pPr>
            <a:r>
              <a:rPr lang="en" sz="1300" dirty="0">
                <a:latin typeface="Open Sans"/>
                <a:ea typeface="Open Sans"/>
                <a:cs typeface="Open Sans"/>
                <a:sym typeface="Open Sans"/>
              </a:rPr>
              <a:t>Screening is administered using web-based tools (Google tools, </a:t>
            </a:r>
            <a:r>
              <a:rPr lang="en" sz="1300" dirty="0">
                <a:solidFill>
                  <a:schemeClr val="tx1"/>
                </a:solidFill>
                <a:latin typeface="Open Sans"/>
                <a:ea typeface="Open Sans"/>
                <a:cs typeface="Open Sans"/>
                <a:sym typeface="Open Sans"/>
              </a:rPr>
              <a:t>SELIS supported by DESE</a:t>
            </a:r>
            <a:r>
              <a:rPr lang="en" sz="1300" dirty="0">
                <a:latin typeface="Open Sans"/>
                <a:ea typeface="Open Sans"/>
                <a:cs typeface="Open Sans"/>
                <a:sym typeface="Open Sans"/>
              </a:rPr>
              <a:t>) - Methuen is a Google  Enterprise district (data is stored on our servers)</a:t>
            </a:r>
            <a:endParaRPr sz="1300" dirty="0">
              <a:latin typeface="Open Sans"/>
              <a:ea typeface="Open Sans"/>
              <a:cs typeface="Open Sans"/>
              <a:sym typeface="Open Sans"/>
            </a:endParaRPr>
          </a:p>
          <a:p>
            <a:pPr marL="457200" lvl="0" indent="-311150" algn="l" rtl="0">
              <a:spcBef>
                <a:spcPts val="1000"/>
              </a:spcBef>
              <a:spcAft>
                <a:spcPts val="0"/>
              </a:spcAft>
              <a:buSzPts val="1300"/>
              <a:buFont typeface="Open Sans"/>
              <a:buChar char="●"/>
            </a:pPr>
            <a:r>
              <a:rPr lang="en" sz="1300" dirty="0">
                <a:latin typeface="Open Sans"/>
                <a:ea typeface="Open Sans"/>
                <a:cs typeface="Open Sans"/>
                <a:sym typeface="Open Sans"/>
              </a:rPr>
              <a:t>Students scoring in the moderate/severe range receive follow up; any indication of SI or self harm results in immediate follow up</a:t>
            </a:r>
            <a:endParaRPr sz="1300" dirty="0">
              <a:solidFill>
                <a:srgbClr val="C00000"/>
              </a:solidFill>
              <a:latin typeface="Open Sans"/>
              <a:ea typeface="Open Sans"/>
              <a:cs typeface="Open Sans"/>
              <a:sym typeface="Open Sans"/>
            </a:endParaRPr>
          </a:p>
          <a:p>
            <a:pPr marL="457200" lvl="0" indent="-311150" algn="l" rtl="0">
              <a:spcBef>
                <a:spcPts val="1000"/>
              </a:spcBef>
              <a:spcAft>
                <a:spcPts val="1000"/>
              </a:spcAft>
              <a:buSzPts val="1300"/>
              <a:buFont typeface="Open Sans"/>
              <a:buChar char="●"/>
            </a:pPr>
            <a:r>
              <a:rPr lang="en" sz="1300" dirty="0">
                <a:latin typeface="Open Sans"/>
                <a:ea typeface="Open Sans"/>
                <a:cs typeface="Open Sans"/>
                <a:sym typeface="Open Sans"/>
              </a:rPr>
              <a:t>School-based MH staff (school counselors, adjustment counselors/school social workers, and school psychologists) conduct the clinical follow up and enroll students in school-based MH services</a:t>
            </a:r>
            <a:endParaRPr sz="1300" dirty="0">
              <a:latin typeface="Open Sans"/>
              <a:ea typeface="Open Sans"/>
              <a:cs typeface="Open Sans"/>
              <a:sym typeface="Open Sans"/>
            </a:endParaRPr>
          </a:p>
        </p:txBody>
      </p:sp>
      <p:pic>
        <p:nvPicPr>
          <p:cNvPr id="144" name="Google Shape;144;p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99829" y="2485486"/>
            <a:ext cx="1300946" cy="67137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8"/>
          <p:cNvSpPr txBox="1">
            <a:spLocks noGrp="1"/>
          </p:cNvSpPr>
          <p:nvPr>
            <p:ph type="title"/>
          </p:nvPr>
        </p:nvSpPr>
        <p:spPr>
          <a:xfrm>
            <a:off x="351150" y="0"/>
            <a:ext cx="8520600" cy="59253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2021-2022: What do we screen for in Methuen?</a:t>
            </a:r>
            <a:endParaRPr sz="2400" dirty="0"/>
          </a:p>
        </p:txBody>
      </p:sp>
      <p:sp>
        <p:nvSpPr>
          <p:cNvPr id="214" name="Google Shape;214;p38"/>
          <p:cNvSpPr txBox="1"/>
          <p:nvPr/>
        </p:nvSpPr>
        <p:spPr>
          <a:xfrm>
            <a:off x="351150" y="692800"/>
            <a:ext cx="8520600" cy="1070686"/>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600"/>
              </a:spcAft>
              <a:buSzPts val="1200"/>
              <a:buFont typeface="Open Sans"/>
              <a:buChar char="●"/>
            </a:pPr>
            <a:r>
              <a:rPr lang="en" sz="1200" dirty="0">
                <a:latin typeface="Open Sans"/>
                <a:ea typeface="Open Sans"/>
                <a:cs typeface="Open Sans"/>
                <a:sym typeface="Open Sans"/>
              </a:rPr>
              <a:t>Screening represents one of the only practices to proactively identify mental health concerns.</a:t>
            </a:r>
            <a:endParaRPr sz="1200" dirty="0">
              <a:latin typeface="Open Sans"/>
              <a:ea typeface="Open Sans"/>
              <a:cs typeface="Open Sans"/>
              <a:sym typeface="Open Sans"/>
            </a:endParaRPr>
          </a:p>
          <a:p>
            <a:pPr marL="457200" lvl="0" indent="-304800" algn="l" rtl="0">
              <a:spcAft>
                <a:spcPts val="600"/>
              </a:spcAft>
              <a:buSzPts val="1200"/>
              <a:buFont typeface="Open Sans"/>
              <a:buChar char="●"/>
            </a:pPr>
            <a:r>
              <a:rPr lang="en" sz="1200" dirty="0">
                <a:latin typeface="Open Sans"/>
                <a:ea typeface="Open Sans"/>
                <a:cs typeface="Open Sans"/>
                <a:sym typeface="Open Sans"/>
              </a:rPr>
              <a:t>When we are sensitive to emerging concerns, we can provide preventative services and supports to reduce the likelihood that students will develop more serious mental health problems and reduce instances of crisis</a:t>
            </a:r>
            <a:r>
              <a:rPr lang="en" dirty="0">
                <a:latin typeface="Open Sans"/>
                <a:ea typeface="Open Sans"/>
                <a:cs typeface="Open Sans"/>
                <a:sym typeface="Open Sans"/>
              </a:rPr>
              <a:t>.</a:t>
            </a:r>
          </a:p>
          <a:p>
            <a:pPr marL="457200" lvl="0" indent="-304800" algn="l" rtl="0">
              <a:buSzPts val="1200"/>
              <a:buFont typeface="Open Sans"/>
              <a:buChar char="●"/>
            </a:pPr>
            <a:r>
              <a:rPr lang="en" sz="1200" dirty="0">
                <a:latin typeface="Open Sans"/>
                <a:ea typeface="Open Sans"/>
                <a:cs typeface="Open Sans"/>
                <a:sym typeface="Open Sans"/>
              </a:rPr>
              <a:t>SELIS data provides us with a more comprehensive understanding of our students’ well-being.</a:t>
            </a:r>
          </a:p>
          <a:p>
            <a:pPr marL="457200" lvl="0" indent="-304800" algn="l" rtl="0">
              <a:spcBef>
                <a:spcPts val="1000"/>
              </a:spcBef>
              <a:spcAft>
                <a:spcPts val="1000"/>
              </a:spcAft>
              <a:buSzPts val="1200"/>
              <a:buFont typeface="Open Sans"/>
              <a:buChar char="●"/>
            </a:pPr>
            <a:endParaRPr dirty="0">
              <a:latin typeface="Open Sans"/>
              <a:ea typeface="Open Sans"/>
              <a:cs typeface="Open Sans"/>
              <a:sym typeface="Open Sans"/>
            </a:endParaRPr>
          </a:p>
        </p:txBody>
      </p:sp>
      <p:sp>
        <p:nvSpPr>
          <p:cNvPr id="215" name="Google Shape;215;p38"/>
          <p:cNvSpPr txBox="1"/>
          <p:nvPr/>
        </p:nvSpPr>
        <p:spPr>
          <a:xfrm>
            <a:off x="196925" y="4450700"/>
            <a:ext cx="8743200" cy="57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rgbClr val="0000FF"/>
                </a:solidFill>
                <a:latin typeface="Open Sans"/>
                <a:ea typeface="Open Sans"/>
                <a:cs typeface="Open Sans"/>
                <a:sym typeface="Open Sans"/>
              </a:rPr>
              <a:t>According to NIMH, how long does it take, on average, for students to get care after they start to experience symptoms of a mental health concern?</a:t>
            </a:r>
            <a:endParaRPr sz="1200" b="1">
              <a:solidFill>
                <a:srgbClr val="0000FF"/>
              </a:solidFill>
              <a:latin typeface="Open Sans"/>
              <a:ea typeface="Open Sans"/>
              <a:cs typeface="Open Sans"/>
              <a:sym typeface="Open Sans"/>
            </a:endParaRPr>
          </a:p>
        </p:txBody>
      </p:sp>
      <p:pic>
        <p:nvPicPr>
          <p:cNvPr id="216" name="Google Shape;216;p38" descr="This table shows the types of screeners used in Methuen broken out by grade. SELIS measures social and emotional competence across grades 3 through 12."/>
          <p:cNvPicPr preferRelativeResize="0"/>
          <p:nvPr/>
        </p:nvPicPr>
        <p:blipFill>
          <a:blip r:embed="rId3">
            <a:alphaModFix/>
          </a:blip>
          <a:stretch>
            <a:fillRect/>
          </a:stretch>
        </p:blipFill>
        <p:spPr>
          <a:xfrm>
            <a:off x="351150" y="1763487"/>
            <a:ext cx="8477674" cy="268721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0"/>
          <p:cNvSpPr txBox="1">
            <a:spLocks noGrp="1"/>
          </p:cNvSpPr>
          <p:nvPr>
            <p:ph type="title"/>
          </p:nvPr>
        </p:nvSpPr>
        <p:spPr>
          <a:xfrm>
            <a:off x="1076500" y="315925"/>
            <a:ext cx="7755900" cy="7155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rgbClr val="203B6A"/>
                </a:solidFill>
              </a:rPr>
              <a:t>Identifying</a:t>
            </a:r>
            <a:r>
              <a:rPr lang="en" sz="2400" dirty="0"/>
              <a:t> Students, Fostering Prevention, Improving Collaborative Case Management</a:t>
            </a:r>
            <a:endParaRPr sz="2400" dirty="0"/>
          </a:p>
        </p:txBody>
      </p:sp>
      <p:sp>
        <p:nvSpPr>
          <p:cNvPr id="150" name="Google Shape;150;p30"/>
          <p:cNvSpPr txBox="1">
            <a:spLocks noGrp="1"/>
          </p:cNvSpPr>
          <p:nvPr>
            <p:ph type="body" idx="1"/>
          </p:nvPr>
        </p:nvSpPr>
        <p:spPr>
          <a:xfrm>
            <a:off x="311800" y="1105940"/>
            <a:ext cx="8520600" cy="3918300"/>
          </a:xfrm>
          <a:prstGeom prst="rect">
            <a:avLst/>
          </a:prstGeom>
        </p:spPr>
        <p:txBody>
          <a:bodyPr spcFirstLastPara="1" wrap="square" lIns="91425" tIns="91425" rIns="91425" bIns="91425" anchor="t" anchorCtr="0">
            <a:noAutofit/>
          </a:bodyPr>
          <a:lstStyle/>
          <a:p>
            <a:pPr marL="457200" lvl="0" indent="-330200" algn="l" rtl="0">
              <a:lnSpc>
                <a:spcPct val="105000"/>
              </a:lnSpc>
              <a:spcBef>
                <a:spcPts val="0"/>
              </a:spcBef>
              <a:spcAft>
                <a:spcPts val="0"/>
              </a:spcAft>
              <a:buSzPts val="1600"/>
              <a:buChar char="●"/>
            </a:pPr>
            <a:r>
              <a:rPr lang="en" sz="1400" dirty="0"/>
              <a:t>Screening fosters early identification of students with emerging </a:t>
            </a:r>
            <a:r>
              <a:rPr lang="en" sz="1400" dirty="0">
                <a:solidFill>
                  <a:schemeClr val="tx1"/>
                </a:solidFill>
              </a:rPr>
              <a:t>social and emotional </a:t>
            </a:r>
            <a:r>
              <a:rPr lang="en" sz="1400" dirty="0"/>
              <a:t>and mental health concerns and increases the opportunity for proactive services.</a:t>
            </a:r>
            <a:endParaRPr sz="1400" dirty="0"/>
          </a:p>
          <a:p>
            <a:pPr marL="457200" lvl="0" indent="-330200" algn="l" rtl="0">
              <a:lnSpc>
                <a:spcPct val="105000"/>
              </a:lnSpc>
              <a:spcBef>
                <a:spcPts val="1000"/>
              </a:spcBef>
              <a:spcAft>
                <a:spcPts val="0"/>
              </a:spcAft>
              <a:buSzPts val="1600"/>
              <a:buChar char="●"/>
            </a:pPr>
            <a:r>
              <a:rPr lang="en" sz="1400" dirty="0">
                <a:solidFill>
                  <a:schemeClr val="tx1"/>
                </a:solidFill>
              </a:rPr>
              <a:t>Assessing students’ social and emotional competence supports districts in monitoring the efficacy of their SEL curriculum.</a:t>
            </a:r>
          </a:p>
          <a:p>
            <a:pPr marL="457200" lvl="0" indent="-330200" algn="l" rtl="0">
              <a:lnSpc>
                <a:spcPct val="105000"/>
              </a:lnSpc>
              <a:spcBef>
                <a:spcPts val="1000"/>
              </a:spcBef>
              <a:spcAft>
                <a:spcPts val="0"/>
              </a:spcAft>
              <a:buSzPts val="1600"/>
              <a:buChar char="●"/>
            </a:pPr>
            <a:r>
              <a:rPr lang="en" sz="1400" dirty="0"/>
              <a:t>Schools are the prevention arm of the mental health system </a:t>
            </a:r>
            <a:r>
              <a:rPr lang="en" sz="1400" i="1" dirty="0"/>
              <a:t>writ large</a:t>
            </a:r>
            <a:r>
              <a:rPr lang="en" sz="1400" dirty="0"/>
              <a:t> and do not need to wait for crisis and diagnosis to engage in services.</a:t>
            </a:r>
            <a:endParaRPr sz="1400" dirty="0"/>
          </a:p>
          <a:p>
            <a:pPr marL="457200" lvl="0" indent="-330200" algn="l" rtl="0">
              <a:lnSpc>
                <a:spcPct val="105000"/>
              </a:lnSpc>
              <a:spcBef>
                <a:spcPts val="1000"/>
              </a:spcBef>
              <a:spcAft>
                <a:spcPts val="0"/>
              </a:spcAft>
              <a:buSzPts val="1600"/>
              <a:buChar char="●"/>
            </a:pPr>
            <a:r>
              <a:rPr lang="en" sz="1400" dirty="0"/>
              <a:t>Early identification reduces instances of crisis through preventative care and decreases the larger impact of crises on the school as a whole.</a:t>
            </a:r>
            <a:endParaRPr sz="1400" dirty="0"/>
          </a:p>
          <a:p>
            <a:pPr marL="457200" lvl="0" indent="-330200" algn="l" rtl="0">
              <a:lnSpc>
                <a:spcPct val="105000"/>
              </a:lnSpc>
              <a:spcBef>
                <a:spcPts val="1000"/>
              </a:spcBef>
              <a:spcAft>
                <a:spcPts val="0"/>
              </a:spcAft>
              <a:buSzPts val="1600"/>
              <a:buChar char="●"/>
            </a:pPr>
            <a:r>
              <a:rPr lang="en" sz="1400" dirty="0"/>
              <a:t>MPS reported a 63% increase in the identification of students who were eligible for mental health services for internalizing concerns following implementation of mental health screening in 16-17.</a:t>
            </a:r>
            <a:endParaRPr sz="1400" dirty="0"/>
          </a:p>
          <a:p>
            <a:pPr marL="457200" lvl="0" indent="-330200" algn="l" rtl="0">
              <a:lnSpc>
                <a:spcPct val="105000"/>
              </a:lnSpc>
              <a:spcBef>
                <a:spcPts val="1000"/>
              </a:spcBef>
              <a:spcAft>
                <a:spcPts val="1000"/>
              </a:spcAft>
              <a:buSzPts val="1600"/>
              <a:buChar char="●"/>
            </a:pPr>
            <a:r>
              <a:rPr lang="en" sz="1400" dirty="0"/>
              <a:t>Data can be shared with stakeholders after securing a release to improve collaborative case management and expedite access to care in a community-based setting if indicated.</a:t>
            </a:r>
            <a:endParaRPr sz="1400" dirty="0"/>
          </a:p>
        </p:txBody>
      </p:sp>
      <p:pic>
        <p:nvPicPr>
          <p:cNvPr id="151" name="Google Shape;151;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40322" y="40672"/>
            <a:ext cx="1144475" cy="1144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3" name="Title 22">
            <a:extLst>
              <a:ext uri="{FF2B5EF4-FFF2-40B4-BE49-F238E27FC236}">
                <a16:creationId xmlns:a16="http://schemas.microsoft.com/office/drawing/2014/main" id="{92029577-9BAE-4419-B19E-5D41838117A5}"/>
              </a:ext>
            </a:extLst>
          </p:cNvPr>
          <p:cNvSpPr txBox="1">
            <a:spLocks noGrp="1"/>
          </p:cNvSpPr>
          <p:nvPr>
            <p:ph type="title" idx="4294967295"/>
          </p:nvPr>
        </p:nvSpPr>
        <p:spPr>
          <a:xfrm>
            <a:off x="559612" y="159126"/>
            <a:ext cx="8272688"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dirty="0">
                <a:ln>
                  <a:noFill/>
                </a:ln>
                <a:solidFill>
                  <a:srgbClr val="203B6A"/>
                </a:solidFill>
                <a:effectLst/>
                <a:uLnTx/>
                <a:uFillTx/>
                <a:latin typeface="Quattrocento Sans" panose="020B0502050000020003" pitchFamily="34" charset="0"/>
                <a:ea typeface="Open Sans" panose="020B0606030504020204" pitchFamily="34" charset="0"/>
                <a:cs typeface="Open Sans" panose="020B0606030504020204" pitchFamily="34" charset="0"/>
                <a:sym typeface="Arial"/>
              </a:rPr>
              <a:t>SELIS Data Use: </a:t>
            </a:r>
            <a:r>
              <a:rPr kumimoji="0" lang="en-US" sz="2400" b="0" i="0" u="none" strike="noStrike" kern="0" cap="none" spc="0" normalizeH="0" baseline="0" noProof="0" dirty="0">
                <a:ln>
                  <a:noFill/>
                </a:ln>
                <a:solidFill>
                  <a:srgbClr val="203B6A"/>
                </a:solidFill>
                <a:effectLst/>
                <a:uLnTx/>
                <a:uFillTx/>
                <a:latin typeface="Quattrocento Sans" panose="020B0502050000020003" pitchFamily="34" charset="0"/>
                <a:ea typeface="Arial"/>
                <a:cs typeface="Arial"/>
                <a:sym typeface="Arial"/>
              </a:rPr>
              <a:t>Assessing students’ overall social and emotional well-being in the district (</a:t>
            </a:r>
            <a:r>
              <a:rPr kumimoji="0" lang="en-US" sz="2400" b="0" i="0" u="none" strike="noStrike" kern="0" cap="none" spc="0" normalizeH="0" baseline="0" noProof="0" dirty="0">
                <a:ln>
                  <a:noFill/>
                </a:ln>
                <a:solidFill>
                  <a:srgbClr val="203B6A"/>
                </a:solidFill>
                <a:effectLst/>
                <a:uLnTx/>
                <a:uFillTx/>
                <a:latin typeface="Quattrocento Sans" panose="020B0502050000020003" pitchFamily="34" charset="0"/>
                <a:ea typeface="Arial"/>
                <a:cs typeface="Times New Roman" panose="02020603050405020304" pitchFamily="18" charset="0"/>
                <a:sym typeface="Arial"/>
              </a:rPr>
              <a:t>Tier</a:t>
            </a:r>
            <a:r>
              <a:rPr kumimoji="0" lang="en-US" sz="2400" b="0" i="0" u="none" strike="noStrike" kern="0" cap="none" spc="0" normalizeH="0" baseline="0" noProof="0" dirty="0">
                <a:ln>
                  <a:noFill/>
                </a:ln>
                <a:solidFill>
                  <a:srgbClr val="203B6A"/>
                </a:solidFill>
                <a:effectLst/>
                <a:uLnTx/>
                <a:uFillTx/>
                <a:latin typeface="Quattrocento Sans" panose="020B0502050000020003" pitchFamily="34" charset="0"/>
                <a:ea typeface="Arial"/>
                <a:cs typeface="Arial"/>
                <a:sym typeface="Arial"/>
              </a:rPr>
              <a:t> </a:t>
            </a:r>
            <a:r>
              <a:rPr kumimoji="0" lang="en-US" sz="2400" b="0" i="0" u="none" strike="noStrike" kern="0" cap="none" spc="0" normalizeH="0" baseline="0" noProof="0" dirty="0">
                <a:ln>
                  <a:noFill/>
                </a:ln>
                <a:solidFill>
                  <a:srgbClr val="203B6A"/>
                </a:solidFill>
                <a:effectLst/>
                <a:uLnTx/>
                <a:uFillTx/>
                <a:latin typeface="Quattrocento Sans" panose="020B0502050000020003" pitchFamily="34" charset="0"/>
                <a:ea typeface="Arial"/>
                <a:cs typeface="Times New Roman" panose="02020603050405020304" pitchFamily="18" charset="0"/>
                <a:sym typeface="Arial"/>
              </a:rPr>
              <a:t>I</a:t>
            </a:r>
            <a:r>
              <a:rPr kumimoji="0" lang="en-US" sz="2400" b="0" i="0" u="none" strike="noStrike" kern="0" cap="none" spc="0" normalizeH="0" baseline="0" noProof="0" dirty="0">
                <a:ln>
                  <a:noFill/>
                </a:ln>
                <a:solidFill>
                  <a:srgbClr val="203B6A"/>
                </a:solidFill>
                <a:effectLst/>
                <a:uLnTx/>
                <a:uFillTx/>
                <a:latin typeface="Quattrocento Sans" panose="020B0502050000020003" pitchFamily="34" charset="0"/>
                <a:ea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25" name="Chart 24" descr="This shows Methuen District's distribution of SELIS scores broken into four categories, Emerging, Developing, Developed and Highly Developed.">
            <a:extLst>
              <a:ext uri="{FF2B5EF4-FFF2-40B4-BE49-F238E27FC236}">
                <a16:creationId xmlns:a16="http://schemas.microsoft.com/office/drawing/2014/main" id="{DB35473F-D7ED-08CF-D192-5D7113A20F56}"/>
              </a:ext>
            </a:extLst>
          </p:cNvPr>
          <p:cNvGraphicFramePr/>
          <p:nvPr>
            <p:extLst>
              <p:ext uri="{D42A27DB-BD31-4B8C-83A1-F6EECF244321}">
                <p14:modId xmlns:p14="http://schemas.microsoft.com/office/powerpoint/2010/main" val="2058185333"/>
              </p:ext>
            </p:extLst>
          </p:nvPr>
        </p:nvGraphicFramePr>
        <p:xfrm>
          <a:off x="1085385" y="990123"/>
          <a:ext cx="6794809" cy="3771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4307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134862" y="21021"/>
            <a:ext cx="3239938" cy="108650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br>
              <a:rPr lang="en" sz="2400" dirty="0">
                <a:solidFill>
                  <a:schemeClr val="tx1"/>
                </a:solidFill>
              </a:rPr>
            </a:br>
            <a:r>
              <a:rPr lang="en"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SELIS Data Use: Assessing if student groups (Tier </a:t>
            </a:r>
            <a:r>
              <a:rPr lang="en" sz="2000" dirty="0">
                <a:solidFill>
                  <a:schemeClr val="tx1"/>
                </a:solidFill>
                <a:latin typeface="Times New Roman" panose="02020603050405020304" pitchFamily="18" charset="0"/>
                <a:ea typeface="Open Sans" panose="020B0606030504020204" pitchFamily="34" charset="0"/>
                <a:cs typeface="Times New Roman" panose="02020603050405020304" pitchFamily="18" charset="0"/>
              </a:rPr>
              <a:t>II</a:t>
            </a:r>
            <a:r>
              <a:rPr lang="en"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need support</a:t>
            </a:r>
            <a:endParaRPr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Google Shape;170;p32"/>
          <p:cNvSpPr txBox="1">
            <a:spLocks noGrp="1"/>
          </p:cNvSpPr>
          <p:nvPr>
            <p:ph type="body" idx="1"/>
          </p:nvPr>
        </p:nvSpPr>
        <p:spPr>
          <a:xfrm>
            <a:off x="125800" y="1225225"/>
            <a:ext cx="32490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Supported our understanding of the relative lack of disproportionality between student subgroups</a:t>
            </a:r>
            <a:endParaRPr dirty="0"/>
          </a:p>
          <a:p>
            <a:pPr marL="457200" lvl="0" indent="-342900" algn="l" rtl="0">
              <a:spcBef>
                <a:spcPts val="1000"/>
              </a:spcBef>
              <a:spcAft>
                <a:spcPts val="1000"/>
              </a:spcAft>
              <a:buSzPts val="1800"/>
              <a:buChar char="●"/>
            </a:pPr>
            <a:r>
              <a:rPr lang="en" dirty="0"/>
              <a:t>Informed our approach to designing equitable SEL instructional opportunities</a:t>
            </a:r>
            <a:endParaRPr dirty="0"/>
          </a:p>
        </p:txBody>
      </p:sp>
      <p:grpSp>
        <p:nvGrpSpPr>
          <p:cNvPr id="27" name="Group 26" descr="This picture provides information on the size of SELIS score gaps between student groups in Methuen. The number (e.g., 0.15) denotes the gap in standard deviation units; the number in parentheses is percentile difference, a narrative description is provided using the color coding.">
            <a:extLst>
              <a:ext uri="{FF2B5EF4-FFF2-40B4-BE49-F238E27FC236}">
                <a16:creationId xmlns:a16="http://schemas.microsoft.com/office/drawing/2014/main" id="{1E515B00-CA34-E19B-2F01-2BA56CF94480}"/>
              </a:ext>
            </a:extLst>
          </p:cNvPr>
          <p:cNvGrpSpPr/>
          <p:nvPr/>
        </p:nvGrpSpPr>
        <p:grpSpPr>
          <a:xfrm>
            <a:off x="3526971" y="156079"/>
            <a:ext cx="5080000" cy="4706207"/>
            <a:chOff x="3526971" y="156079"/>
            <a:chExt cx="5080000" cy="4706207"/>
          </a:xfrm>
        </p:grpSpPr>
        <p:grpSp>
          <p:nvGrpSpPr>
            <p:cNvPr id="16" name="Group 15">
              <a:extLst>
                <a:ext uri="{FF2B5EF4-FFF2-40B4-BE49-F238E27FC236}">
                  <a16:creationId xmlns:a16="http://schemas.microsoft.com/office/drawing/2014/main" id="{0A2B8238-F78F-9E96-AA6A-AE1DB9044325}"/>
                </a:ext>
              </a:extLst>
            </p:cNvPr>
            <p:cNvGrpSpPr/>
            <p:nvPr/>
          </p:nvGrpSpPr>
          <p:grpSpPr>
            <a:xfrm>
              <a:off x="3526971" y="156079"/>
              <a:ext cx="5080000" cy="4706207"/>
              <a:chOff x="3526971" y="156079"/>
              <a:chExt cx="5080000" cy="4706207"/>
            </a:xfrm>
          </p:grpSpPr>
          <p:pic>
            <p:nvPicPr>
              <p:cNvPr id="11" name="Picture 10">
                <a:extLst>
                  <a:ext uri="{FF2B5EF4-FFF2-40B4-BE49-F238E27FC236}">
                    <a16:creationId xmlns:a16="http://schemas.microsoft.com/office/drawing/2014/main" id="{290E9853-A4D6-6A25-346E-FA8958FEB570}"/>
                  </a:ext>
                </a:extLst>
              </p:cNvPr>
              <p:cNvPicPr>
                <a:picLocks noChangeAspect="1"/>
              </p:cNvPicPr>
              <p:nvPr/>
            </p:nvPicPr>
            <p:blipFill rotWithShape="1">
              <a:blip r:embed="rId3"/>
              <a:srcRect b="2590"/>
              <a:stretch/>
            </p:blipFill>
            <p:spPr>
              <a:xfrm>
                <a:off x="3528588" y="156079"/>
                <a:ext cx="5078383" cy="4706207"/>
              </a:xfrm>
              <a:prstGeom prst="rect">
                <a:avLst/>
              </a:prstGeom>
            </p:spPr>
          </p:pic>
          <p:cxnSp>
            <p:nvCxnSpPr>
              <p:cNvPr id="15" name="Straight Connector 14">
                <a:extLst>
                  <a:ext uri="{FF2B5EF4-FFF2-40B4-BE49-F238E27FC236}">
                    <a16:creationId xmlns:a16="http://schemas.microsoft.com/office/drawing/2014/main" id="{C5F3E393-54AB-E4EF-F08B-38AE5559BFB0}"/>
                  </a:ext>
                </a:extLst>
              </p:cNvPr>
              <p:cNvCxnSpPr/>
              <p:nvPr/>
            </p:nvCxnSpPr>
            <p:spPr>
              <a:xfrm>
                <a:off x="3526971" y="2402114"/>
                <a:ext cx="5050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B79265A-0676-6B2C-4DF7-C69FBA0321E3}"/>
                  </a:ext>
                </a:extLst>
              </p:cNvPr>
              <p:cNvCxnSpPr/>
              <p:nvPr/>
            </p:nvCxnSpPr>
            <p:spPr>
              <a:xfrm>
                <a:off x="3534231" y="2677883"/>
                <a:ext cx="5050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74984EA-2461-40C0-D792-69290F863350}"/>
                  </a:ext>
                </a:extLst>
              </p:cNvPr>
              <p:cNvCxnSpPr/>
              <p:nvPr/>
            </p:nvCxnSpPr>
            <p:spPr>
              <a:xfrm>
                <a:off x="3534231" y="3664858"/>
                <a:ext cx="5050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40AC55B-626E-2077-6CA1-4DCBA47D5C98}"/>
                  </a:ext>
                </a:extLst>
              </p:cNvPr>
              <p:cNvCxnSpPr/>
              <p:nvPr/>
            </p:nvCxnSpPr>
            <p:spPr>
              <a:xfrm>
                <a:off x="3534231" y="3933370"/>
                <a:ext cx="5050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0688294-E2A3-F1D5-64DE-DAF21B10B6C5}"/>
                  </a:ext>
                </a:extLst>
              </p:cNvPr>
              <p:cNvCxnSpPr/>
              <p:nvPr/>
            </p:nvCxnSpPr>
            <p:spPr>
              <a:xfrm>
                <a:off x="3526974" y="4760678"/>
                <a:ext cx="50509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BF4DAF1C-B4CD-D0EE-1FA5-4AB84FB3448E}"/>
                </a:ext>
              </a:extLst>
            </p:cNvPr>
            <p:cNvCxnSpPr>
              <a:cxnSpLocks/>
            </p:cNvCxnSpPr>
            <p:nvPr/>
          </p:nvCxnSpPr>
          <p:spPr>
            <a:xfrm>
              <a:off x="6785429" y="1719943"/>
              <a:ext cx="0" cy="2547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CF6728D-E403-C4AD-D466-494FE9B3A565}"/>
                </a:ext>
              </a:extLst>
            </p:cNvPr>
            <p:cNvCxnSpPr>
              <a:cxnSpLocks/>
            </p:cNvCxnSpPr>
            <p:nvPr/>
          </p:nvCxnSpPr>
          <p:spPr>
            <a:xfrm>
              <a:off x="7670800" y="1719942"/>
              <a:ext cx="0" cy="2547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3714B3E-2EA3-F45B-C02A-B528CA6518CC}"/>
                </a:ext>
              </a:extLst>
            </p:cNvPr>
            <p:cNvCxnSpPr>
              <a:cxnSpLocks/>
            </p:cNvCxnSpPr>
            <p:nvPr/>
          </p:nvCxnSpPr>
          <p:spPr>
            <a:xfrm>
              <a:off x="5101771" y="1719944"/>
              <a:ext cx="0" cy="2598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311700" y="115625"/>
            <a:ext cx="8520600" cy="476906"/>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t>One student, one measure, one day…</a:t>
            </a:r>
            <a:endParaRPr sz="2400" dirty="0"/>
          </a:p>
        </p:txBody>
      </p:sp>
      <p:sp>
        <p:nvSpPr>
          <p:cNvPr id="177" name="Google Shape;177;p33"/>
          <p:cNvSpPr txBox="1">
            <a:spLocks noGrp="1"/>
          </p:cNvSpPr>
          <p:nvPr>
            <p:ph type="body" idx="1"/>
          </p:nvPr>
        </p:nvSpPr>
        <p:spPr>
          <a:xfrm>
            <a:off x="311700" y="776700"/>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Keeping your first test of change small (screening one student) does not mean it will yield negligible knowledge or data. Screening one student improves knowledge and practice related to:</a:t>
            </a:r>
            <a:endParaRPr dirty="0"/>
          </a:p>
          <a:p>
            <a:pPr marL="457200" lvl="0" indent="-342900" algn="l" rtl="0">
              <a:spcBef>
                <a:spcPts val="1600"/>
              </a:spcBef>
              <a:spcAft>
                <a:spcPts val="0"/>
              </a:spcAft>
              <a:buSzPts val="1800"/>
              <a:buChar char="●"/>
            </a:pPr>
            <a:r>
              <a:rPr lang="en" dirty="0"/>
              <a:t>Selection of measure</a:t>
            </a:r>
            <a:endParaRPr dirty="0"/>
          </a:p>
          <a:p>
            <a:pPr marL="457200" lvl="0" indent="-342900" algn="l" rtl="0">
              <a:spcBef>
                <a:spcPts val="1000"/>
              </a:spcBef>
              <a:spcAft>
                <a:spcPts val="0"/>
              </a:spcAft>
              <a:buSzPts val="1800"/>
              <a:buChar char="●"/>
            </a:pPr>
            <a:r>
              <a:rPr lang="en" dirty="0"/>
              <a:t>Administration and scoring</a:t>
            </a:r>
            <a:endParaRPr dirty="0"/>
          </a:p>
          <a:p>
            <a:pPr marL="457200" lvl="0" indent="-342900" algn="l" rtl="0">
              <a:spcBef>
                <a:spcPts val="1000"/>
              </a:spcBef>
              <a:spcAft>
                <a:spcPts val="0"/>
              </a:spcAft>
              <a:buSzPts val="1800"/>
              <a:buChar char="●"/>
            </a:pPr>
            <a:r>
              <a:rPr lang="en" dirty="0"/>
              <a:t>Consent procedures</a:t>
            </a:r>
            <a:endParaRPr dirty="0"/>
          </a:p>
          <a:p>
            <a:pPr marL="457200" lvl="0" indent="-342900" algn="l" rtl="0">
              <a:spcBef>
                <a:spcPts val="1000"/>
              </a:spcBef>
              <a:spcAft>
                <a:spcPts val="0"/>
              </a:spcAft>
              <a:buSzPts val="1800"/>
              <a:buChar char="●"/>
            </a:pPr>
            <a:r>
              <a:rPr lang="en" dirty="0"/>
              <a:t>Data warehousing</a:t>
            </a:r>
            <a:endParaRPr dirty="0"/>
          </a:p>
          <a:p>
            <a:pPr marL="457200" lvl="0" indent="-342900" algn="l" rtl="0">
              <a:spcBef>
                <a:spcPts val="1000"/>
              </a:spcBef>
              <a:spcAft>
                <a:spcPts val="0"/>
              </a:spcAft>
              <a:buSzPts val="1800"/>
              <a:buChar char="●"/>
            </a:pPr>
            <a:r>
              <a:rPr lang="en" dirty="0"/>
              <a:t>Interpretation of scores</a:t>
            </a:r>
            <a:endParaRPr dirty="0"/>
          </a:p>
          <a:p>
            <a:pPr marL="457200" lvl="0" indent="-342900" algn="l" rtl="0">
              <a:spcBef>
                <a:spcPts val="1000"/>
              </a:spcBef>
              <a:spcAft>
                <a:spcPts val="1000"/>
              </a:spcAft>
              <a:buSzPts val="1800"/>
              <a:buChar char="●"/>
            </a:pPr>
            <a:r>
              <a:rPr lang="en" dirty="0"/>
              <a:t>Use of data to inform clinical decision making</a:t>
            </a:r>
            <a:endParaRPr dirty="0"/>
          </a:p>
        </p:txBody>
      </p:sp>
      <p:pic>
        <p:nvPicPr>
          <p:cNvPr id="178" name="Google Shape;178;p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069188" y="2518950"/>
            <a:ext cx="2466975" cy="184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311700" y="117900"/>
            <a:ext cx="8520600" cy="481946"/>
          </a:xfrm>
          <a:prstGeom prst="rect">
            <a:avLst/>
          </a:prstGeom>
          <a:noFill/>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Implementing Universal Screening: Starting Small</a:t>
            </a:r>
            <a:endParaRPr sz="2400" dirty="0"/>
          </a:p>
        </p:txBody>
      </p:sp>
      <p:sp>
        <p:nvSpPr>
          <p:cNvPr id="184" name="Google Shape;184;p34"/>
          <p:cNvSpPr txBox="1">
            <a:spLocks noGrp="1"/>
          </p:cNvSpPr>
          <p:nvPr>
            <p:ph type="body" idx="1"/>
          </p:nvPr>
        </p:nvSpPr>
        <p:spPr>
          <a:xfrm>
            <a:off x="384851" y="576300"/>
            <a:ext cx="6845400" cy="3990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dirty="0"/>
              <a:t>Rapidly testing at the micro-level allows the team to:</a:t>
            </a:r>
            <a:endParaRPr sz="2000" dirty="0"/>
          </a:p>
          <a:p>
            <a:pPr marL="457200" lvl="0" indent="-342900" algn="l" rtl="0">
              <a:lnSpc>
                <a:spcPct val="115000"/>
              </a:lnSpc>
              <a:spcBef>
                <a:spcPts val="1000"/>
              </a:spcBef>
              <a:spcAft>
                <a:spcPts val="0"/>
              </a:spcAft>
              <a:buSzPts val="1800"/>
              <a:buChar char="●"/>
            </a:pPr>
            <a:r>
              <a:rPr lang="en" sz="2000" dirty="0"/>
              <a:t>Identifies areas to improve</a:t>
            </a:r>
            <a:endParaRPr sz="2000" dirty="0"/>
          </a:p>
          <a:p>
            <a:pPr marL="457200" lvl="0" indent="-342900" algn="l" rtl="0">
              <a:lnSpc>
                <a:spcPct val="115000"/>
              </a:lnSpc>
              <a:spcBef>
                <a:spcPts val="1000"/>
              </a:spcBef>
              <a:spcAft>
                <a:spcPts val="0"/>
              </a:spcAft>
              <a:buSzPts val="1800"/>
              <a:buChar char="●"/>
            </a:pPr>
            <a:r>
              <a:rPr lang="en" sz="2000" dirty="0"/>
              <a:t>Establishes systems to make screening efficient and sustainable</a:t>
            </a:r>
            <a:endParaRPr sz="2000" dirty="0"/>
          </a:p>
          <a:p>
            <a:pPr marL="457200" lvl="0" indent="-342900" algn="l" rtl="0">
              <a:lnSpc>
                <a:spcPct val="115000"/>
              </a:lnSpc>
              <a:spcBef>
                <a:spcPts val="1000"/>
              </a:spcBef>
              <a:spcAft>
                <a:spcPts val="0"/>
              </a:spcAft>
              <a:buSzPts val="1800"/>
              <a:buChar char="●"/>
            </a:pPr>
            <a:r>
              <a:rPr lang="en" sz="2000" dirty="0"/>
              <a:t>Builds off of successes to ensure sustainability after scaling up</a:t>
            </a:r>
            <a:endParaRPr sz="2000" dirty="0"/>
          </a:p>
          <a:p>
            <a:pPr marL="457200" lvl="0" indent="-342900" algn="l" rtl="0">
              <a:lnSpc>
                <a:spcPct val="115000"/>
              </a:lnSpc>
              <a:spcBef>
                <a:spcPts val="1000"/>
              </a:spcBef>
              <a:spcAft>
                <a:spcPts val="0"/>
              </a:spcAft>
              <a:buSzPts val="1800"/>
              <a:buChar char="●"/>
            </a:pPr>
            <a:r>
              <a:rPr lang="en" sz="2000" dirty="0"/>
              <a:t>Allows the team to assess the utility of various measures/processes</a:t>
            </a:r>
            <a:endParaRPr sz="2000" dirty="0"/>
          </a:p>
          <a:p>
            <a:pPr marL="457200" lvl="0" indent="-342900" algn="l" rtl="0">
              <a:lnSpc>
                <a:spcPct val="115000"/>
              </a:lnSpc>
              <a:spcBef>
                <a:spcPts val="1000"/>
              </a:spcBef>
              <a:spcAft>
                <a:spcPts val="1000"/>
              </a:spcAft>
              <a:buSzPts val="1800"/>
              <a:buChar char="●"/>
            </a:pPr>
            <a:r>
              <a:rPr lang="en" sz="2000" dirty="0"/>
              <a:t>Exposes the team to variations in the process of screening at a manageable scale</a:t>
            </a:r>
            <a:endParaRPr sz="2000" dirty="0"/>
          </a:p>
        </p:txBody>
      </p:sp>
      <p:pic>
        <p:nvPicPr>
          <p:cNvPr id="185" name="Google Shape;185;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073976" y="1352451"/>
            <a:ext cx="1879350" cy="1879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5"/>
          <p:cNvSpPr txBox="1">
            <a:spLocks noGrp="1"/>
          </p:cNvSpPr>
          <p:nvPr>
            <p:ph type="title"/>
          </p:nvPr>
        </p:nvSpPr>
        <p:spPr>
          <a:xfrm>
            <a:off x="311700" y="315925"/>
            <a:ext cx="8520600" cy="4302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Action Planning and PDSA Cycles</a:t>
            </a:r>
            <a:endParaRPr dirty="0"/>
          </a:p>
        </p:txBody>
      </p:sp>
      <p:sp>
        <p:nvSpPr>
          <p:cNvPr id="191" name="Google Shape;191;p35"/>
          <p:cNvSpPr txBox="1">
            <a:spLocks noGrp="1"/>
          </p:cNvSpPr>
          <p:nvPr>
            <p:ph type="body" idx="1"/>
          </p:nvPr>
        </p:nvSpPr>
        <p:spPr>
          <a:xfrm>
            <a:off x="392168" y="976509"/>
            <a:ext cx="8520600" cy="3608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dirty="0"/>
              <a:t>Plan</a:t>
            </a:r>
            <a:endParaRPr sz="1400" b="1" dirty="0"/>
          </a:p>
          <a:p>
            <a:pPr marL="914400" lvl="1" indent="-317500" algn="l" rtl="0">
              <a:spcBef>
                <a:spcPts val="0"/>
              </a:spcBef>
              <a:spcAft>
                <a:spcPts val="0"/>
              </a:spcAft>
              <a:buSzPts val="1400"/>
              <a:buChar char="○"/>
            </a:pPr>
            <a:r>
              <a:rPr lang="en" dirty="0"/>
              <a:t>Define the objective, questions, and</a:t>
            </a:r>
            <a:br>
              <a:rPr lang="en" dirty="0"/>
            </a:br>
            <a:r>
              <a:rPr lang="en" dirty="0"/>
              <a:t>predictions</a:t>
            </a:r>
            <a:endParaRPr dirty="0"/>
          </a:p>
          <a:p>
            <a:pPr marL="914400" lvl="1" indent="-317500" algn="l" rtl="0">
              <a:spcBef>
                <a:spcPts val="0"/>
              </a:spcBef>
              <a:spcAft>
                <a:spcPts val="0"/>
              </a:spcAft>
              <a:buSzPts val="1400"/>
              <a:buChar char="○"/>
            </a:pPr>
            <a:r>
              <a:rPr lang="en" dirty="0"/>
              <a:t>Plan for data collection</a:t>
            </a:r>
            <a:endParaRPr dirty="0"/>
          </a:p>
          <a:p>
            <a:pPr marL="457200" lvl="0" indent="-317500" algn="l" rtl="0">
              <a:spcBef>
                <a:spcPts val="0"/>
              </a:spcBef>
              <a:spcAft>
                <a:spcPts val="0"/>
              </a:spcAft>
              <a:buSzPts val="1400"/>
              <a:buChar char="●"/>
            </a:pPr>
            <a:r>
              <a:rPr lang="en" sz="1400" b="1" dirty="0"/>
              <a:t>Do</a:t>
            </a:r>
            <a:endParaRPr sz="1400" b="1" dirty="0"/>
          </a:p>
          <a:p>
            <a:pPr marL="914400" lvl="1" indent="-317500" algn="l" rtl="0">
              <a:spcBef>
                <a:spcPts val="0"/>
              </a:spcBef>
              <a:spcAft>
                <a:spcPts val="0"/>
              </a:spcAft>
              <a:buSzPts val="1400"/>
              <a:buChar char="○"/>
            </a:pPr>
            <a:r>
              <a:rPr lang="en" dirty="0"/>
              <a:t>Carry out the plan</a:t>
            </a:r>
            <a:endParaRPr dirty="0"/>
          </a:p>
          <a:p>
            <a:pPr marL="914400" lvl="1" indent="-317500" algn="l" rtl="0">
              <a:spcBef>
                <a:spcPts val="0"/>
              </a:spcBef>
              <a:spcAft>
                <a:spcPts val="0"/>
              </a:spcAft>
              <a:buSzPts val="1400"/>
              <a:buChar char="○"/>
            </a:pPr>
            <a:r>
              <a:rPr lang="en" dirty="0"/>
              <a:t>Collect and analyze data</a:t>
            </a:r>
            <a:endParaRPr dirty="0"/>
          </a:p>
          <a:p>
            <a:pPr marL="457200" lvl="0" indent="-317500" algn="l" rtl="0">
              <a:spcBef>
                <a:spcPts val="0"/>
              </a:spcBef>
              <a:spcAft>
                <a:spcPts val="0"/>
              </a:spcAft>
              <a:buSzPts val="1400"/>
              <a:buChar char="●"/>
            </a:pPr>
            <a:r>
              <a:rPr lang="en" sz="1400" b="1" dirty="0"/>
              <a:t>Study</a:t>
            </a:r>
            <a:endParaRPr sz="1400" b="1" dirty="0"/>
          </a:p>
          <a:p>
            <a:pPr marL="914400" lvl="1" indent="-317500" algn="l" rtl="0">
              <a:spcBef>
                <a:spcPts val="0"/>
              </a:spcBef>
              <a:spcAft>
                <a:spcPts val="0"/>
              </a:spcAft>
              <a:buSzPts val="1400"/>
              <a:buChar char="○"/>
            </a:pPr>
            <a:r>
              <a:rPr lang="en" dirty="0"/>
              <a:t>Complete the analysis of the data and</a:t>
            </a:r>
            <a:br>
              <a:rPr lang="en" dirty="0"/>
            </a:br>
            <a:r>
              <a:rPr lang="en" dirty="0"/>
              <a:t>compare the results to the predictions</a:t>
            </a:r>
            <a:endParaRPr dirty="0"/>
          </a:p>
          <a:p>
            <a:pPr marL="914400" lvl="1" indent="-317500" algn="l" rtl="0">
              <a:spcBef>
                <a:spcPts val="0"/>
              </a:spcBef>
              <a:spcAft>
                <a:spcPts val="0"/>
              </a:spcAft>
              <a:buSzPts val="1400"/>
              <a:buChar char="○"/>
            </a:pPr>
            <a:r>
              <a:rPr lang="en" dirty="0"/>
              <a:t>Summarize what was learned</a:t>
            </a:r>
            <a:endParaRPr dirty="0"/>
          </a:p>
          <a:p>
            <a:pPr marL="457200" lvl="0" indent="-317500" algn="l" rtl="0">
              <a:spcBef>
                <a:spcPts val="0"/>
              </a:spcBef>
              <a:spcAft>
                <a:spcPts val="0"/>
              </a:spcAft>
              <a:buSzPts val="1400"/>
              <a:buChar char="●"/>
            </a:pPr>
            <a:r>
              <a:rPr lang="en" sz="1400" b="1" dirty="0"/>
              <a:t>Act</a:t>
            </a:r>
            <a:endParaRPr sz="1400" b="1" dirty="0"/>
          </a:p>
          <a:p>
            <a:pPr marL="914400" lvl="1" indent="-317500" algn="l" rtl="0">
              <a:spcBef>
                <a:spcPts val="0"/>
              </a:spcBef>
              <a:spcAft>
                <a:spcPts val="0"/>
              </a:spcAft>
              <a:buSzPts val="1400"/>
              <a:buChar char="○"/>
            </a:pPr>
            <a:r>
              <a:rPr lang="en" dirty="0"/>
              <a:t>Determine whether the change will be</a:t>
            </a:r>
            <a:br>
              <a:rPr lang="en" dirty="0"/>
            </a:br>
            <a:r>
              <a:rPr lang="en" dirty="0"/>
              <a:t>abandoned, adapted, or adopted</a:t>
            </a:r>
            <a:endParaRPr dirty="0"/>
          </a:p>
        </p:txBody>
      </p:sp>
      <p:pic>
        <p:nvPicPr>
          <p:cNvPr id="192" name="Google Shape;192;p35" descr="This graphic describes the process of PDSA cycle: Plan, Do, Study, Act. The arrows indicate that it is a continuous process."/>
          <p:cNvPicPr preferRelativeResize="0"/>
          <p:nvPr/>
        </p:nvPicPr>
        <p:blipFill>
          <a:blip r:embed="rId3">
            <a:alphaModFix/>
          </a:blip>
          <a:stretch>
            <a:fillRect/>
          </a:stretch>
        </p:blipFill>
        <p:spPr>
          <a:xfrm>
            <a:off x="4800925" y="1061375"/>
            <a:ext cx="4272925" cy="3771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6" descr="The graphic indicates that when you have an improvement idea, it is best to test it out in a small scale, learn from the test, and then scale up."/>
          <p:cNvPicPr preferRelativeResize="0"/>
          <p:nvPr/>
        </p:nvPicPr>
        <p:blipFill>
          <a:blip r:embed="rId3">
            <a:alphaModFix/>
          </a:blip>
          <a:stretch>
            <a:fillRect/>
          </a:stretch>
        </p:blipFill>
        <p:spPr>
          <a:xfrm>
            <a:off x="719925" y="101887"/>
            <a:ext cx="7704149" cy="4939725"/>
          </a:xfrm>
          <a:prstGeom prst="rect">
            <a:avLst/>
          </a:prstGeom>
          <a:noFill/>
          <a:ln>
            <a:noFill/>
          </a:ln>
        </p:spPr>
      </p:pic>
      <p:sp>
        <p:nvSpPr>
          <p:cNvPr id="2" name="Title 1">
            <a:extLst>
              <a:ext uri="{FF2B5EF4-FFF2-40B4-BE49-F238E27FC236}">
                <a16:creationId xmlns:a16="http://schemas.microsoft.com/office/drawing/2014/main" id="{F06B03CB-501F-29A2-8F0C-D8328FDB4CFF}"/>
              </a:ext>
            </a:extLst>
          </p:cNvPr>
          <p:cNvSpPr>
            <a:spLocks noGrp="1"/>
          </p:cNvSpPr>
          <p:nvPr>
            <p:ph type="title"/>
          </p:nvPr>
        </p:nvSpPr>
        <p:spPr/>
        <p:txBody>
          <a:bodyPr/>
          <a:lstStyle/>
          <a:p>
            <a:r>
              <a:rPr lang="en-US" dirty="0"/>
              <a:t>PDSA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p:nvPr/>
        </p:nvSpPr>
        <p:spPr>
          <a:xfrm>
            <a:off x="419645" y="1845128"/>
            <a:ext cx="783772" cy="761748"/>
          </a:xfrm>
          <a:prstGeom prst="rect">
            <a:avLst/>
          </a:prstGeom>
          <a:noFill/>
          <a:ln>
            <a:noFill/>
          </a:ln>
        </p:spPr>
        <p:txBody>
          <a:bodyPr spcFirstLastPara="1" wrap="square" lIns="68574" tIns="34276" rIns="68574" bIns="34276" anchor="t" anchorCtr="0">
            <a:noAutofit/>
          </a:bodyPr>
          <a:lstStyle/>
          <a:p>
            <a:r>
              <a:rPr lang="en" sz="4500">
                <a:solidFill>
                  <a:schemeClr val="lt1"/>
                </a:solidFill>
                <a:latin typeface="Quattrocento Sans"/>
                <a:ea typeface="Quattrocento Sans"/>
                <a:cs typeface="Quattrocento Sans"/>
                <a:sym typeface="Quattrocento Sans"/>
              </a:rPr>
              <a:t>01</a:t>
            </a:r>
            <a:endParaRPr sz="4500">
              <a:solidFill>
                <a:schemeClr val="lt1"/>
              </a:solidFill>
              <a:latin typeface="Quattrocento Sans"/>
              <a:ea typeface="Quattrocento Sans"/>
              <a:cs typeface="Quattrocento Sans"/>
              <a:sym typeface="Quattrocento Sans"/>
            </a:endParaRPr>
          </a:p>
        </p:txBody>
      </p:sp>
      <p:sp>
        <p:nvSpPr>
          <p:cNvPr id="159" name="Google Shape;159;p27"/>
          <p:cNvSpPr txBox="1">
            <a:spLocks noGrp="1"/>
          </p:cNvSpPr>
          <p:nvPr>
            <p:ph type="title" idx="4294967295"/>
          </p:nvPr>
        </p:nvSpPr>
        <p:spPr>
          <a:xfrm>
            <a:off x="1678203" y="1671451"/>
            <a:ext cx="7350917" cy="935425"/>
          </a:xfrm>
          <a:prstGeom prst="rect">
            <a:avLst/>
          </a:prstGeom>
          <a:noFill/>
          <a:ln>
            <a:noFill/>
            <a:prstDash/>
          </a:ln>
          <a:effectLst/>
        </p:spPr>
        <p:txBody>
          <a:bodyPr rot="0" spcFirstLastPara="1" vertOverflow="overflow" horzOverflow="overflow" vert="horz" wrap="square" lIns="68574" tIns="34276" rIns="68574" bIns="34276"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Introduction: Context, SEL Framework, Survey Design &amp; Reporting, Resources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a:off x="311700" y="315925"/>
            <a:ext cx="8520600" cy="3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Evolving Practice: Seeking Innovative Strategies</a:t>
            </a:r>
            <a:endParaRPr dirty="0"/>
          </a:p>
        </p:txBody>
      </p:sp>
      <p:sp>
        <p:nvSpPr>
          <p:cNvPr id="203" name="Google Shape;203;p37"/>
          <p:cNvSpPr txBox="1">
            <a:spLocks noGrp="1"/>
          </p:cNvSpPr>
          <p:nvPr>
            <p:ph type="body" idx="1"/>
          </p:nvPr>
        </p:nvSpPr>
        <p:spPr>
          <a:xfrm>
            <a:off x="187815" y="829225"/>
            <a:ext cx="4067699" cy="381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203B6A"/>
                </a:solidFill>
                <a:latin typeface="Open Sans" panose="020B0606030504020204" pitchFamily="34" charset="0"/>
                <a:ea typeface="Open Sans" panose="020B0606030504020204" pitchFamily="34" charset="0"/>
                <a:cs typeface="Open Sans" panose="020B0606030504020204" pitchFamily="34" charset="0"/>
              </a:rPr>
              <a:t>Initial Phase of Implementation</a:t>
            </a:r>
            <a:endParaRPr sz="1800" b="1" dirty="0">
              <a:solidFill>
                <a:srgbClr val="203B6A"/>
              </a:solidFill>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lnSpc>
                <a:spcPct val="200000"/>
              </a:lnSpc>
              <a:spcBef>
                <a:spcPts val="1600"/>
              </a:spcBef>
              <a:spcAft>
                <a:spcPts val="0"/>
              </a:spcAft>
              <a:buClrTx/>
              <a:buSzPts val="1800"/>
              <a:buChar char="●"/>
            </a:pPr>
            <a:r>
              <a:rPr lang="en" sz="1800" dirty="0">
                <a:latin typeface="Open Sans" panose="020B0606030504020204" pitchFamily="34" charset="0"/>
                <a:ea typeface="Open Sans" panose="020B0606030504020204" pitchFamily="34" charset="0"/>
                <a:cs typeface="Open Sans" panose="020B0606030504020204" pitchFamily="34" charset="0"/>
              </a:rPr>
              <a:t>Active Consent</a:t>
            </a:r>
            <a:endParaRPr sz="18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lnSpc>
                <a:spcPct val="200000"/>
              </a:lnSpc>
              <a:spcBef>
                <a:spcPts val="1000"/>
              </a:spcBef>
              <a:spcAft>
                <a:spcPts val="0"/>
              </a:spcAft>
              <a:buClrTx/>
              <a:buSzPts val="1800"/>
              <a:buChar char="●"/>
            </a:pPr>
            <a:r>
              <a:rPr lang="en" sz="1800" dirty="0">
                <a:latin typeface="Open Sans" panose="020B0606030504020204" pitchFamily="34" charset="0"/>
                <a:ea typeface="Open Sans" panose="020B0606030504020204" pitchFamily="34" charset="0"/>
                <a:cs typeface="Open Sans" panose="020B0606030504020204" pitchFamily="34" charset="0"/>
              </a:rPr>
              <a:t>Paper and pencil screening</a:t>
            </a:r>
            <a:endParaRPr sz="18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lnSpc>
                <a:spcPct val="150000"/>
              </a:lnSpc>
              <a:spcBef>
                <a:spcPts val="1000"/>
              </a:spcBef>
              <a:spcAft>
                <a:spcPts val="0"/>
              </a:spcAft>
              <a:buClrTx/>
              <a:buSzPts val="1800"/>
              <a:buChar char="●"/>
            </a:pPr>
            <a:r>
              <a:rPr lang="en" sz="1800" dirty="0">
                <a:latin typeface="Open Sans" panose="020B0606030504020204" pitchFamily="34" charset="0"/>
                <a:ea typeface="Open Sans" panose="020B0606030504020204" pitchFamily="34" charset="0"/>
                <a:cs typeface="Open Sans" panose="020B0606030504020204" pitchFamily="34" charset="0"/>
              </a:rPr>
              <a:t>Single-student or small group screening</a:t>
            </a:r>
            <a:endParaRPr sz="1800" dirty="0">
              <a:latin typeface="Open Sans" panose="020B0606030504020204" pitchFamily="34" charset="0"/>
              <a:ea typeface="Open Sans" panose="020B0606030504020204" pitchFamily="34" charset="0"/>
              <a:cs typeface="Open Sans" panose="020B0606030504020204" pitchFamily="34" charset="0"/>
            </a:endParaRPr>
          </a:p>
          <a:p>
            <a:pPr marL="457200" lvl="0" indent="-342900" algn="l" rtl="0">
              <a:lnSpc>
                <a:spcPct val="150000"/>
              </a:lnSpc>
              <a:spcBef>
                <a:spcPts val="1000"/>
              </a:spcBef>
              <a:spcAft>
                <a:spcPts val="1000"/>
              </a:spcAft>
              <a:buClrTx/>
              <a:buSzPts val="1800"/>
              <a:buChar char="●"/>
            </a:pPr>
            <a:r>
              <a:rPr lang="en" sz="1800" dirty="0">
                <a:latin typeface="Open Sans" panose="020B0606030504020204" pitchFamily="34" charset="0"/>
                <a:ea typeface="Open Sans" panose="020B0606030504020204" pitchFamily="34" charset="0"/>
                <a:cs typeface="Open Sans" panose="020B0606030504020204" pitchFamily="34" charset="0"/>
              </a:rPr>
              <a:t>Administration facilitated by SMH staff</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204" name="Google Shape;204;p37"/>
          <p:cNvSpPr txBox="1"/>
          <p:nvPr/>
        </p:nvSpPr>
        <p:spPr>
          <a:xfrm>
            <a:off x="4952566" y="829225"/>
            <a:ext cx="4067700" cy="381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800" b="1" dirty="0">
                <a:solidFill>
                  <a:schemeClr val="dk1"/>
                </a:solidFill>
                <a:latin typeface="Open Sans"/>
                <a:ea typeface="Open Sans"/>
                <a:cs typeface="Open Sans"/>
                <a:sym typeface="Open Sans"/>
              </a:rPr>
              <a:t>Improved Practices</a:t>
            </a:r>
            <a:endParaRPr sz="1800" b="1" dirty="0">
              <a:solidFill>
                <a:schemeClr val="dk1"/>
              </a:solidFill>
              <a:latin typeface="Open Sans"/>
              <a:ea typeface="Open Sans"/>
              <a:cs typeface="Open Sans"/>
              <a:sym typeface="Open Sans"/>
            </a:endParaRPr>
          </a:p>
          <a:p>
            <a:pPr marL="457200" lvl="0" indent="-342900" algn="l" rtl="0">
              <a:lnSpc>
                <a:spcPct val="200000"/>
              </a:lnSpc>
              <a:spcBef>
                <a:spcPts val="1600"/>
              </a:spcBef>
              <a:spcAft>
                <a:spcPts val="0"/>
              </a:spcAft>
              <a:buClr>
                <a:schemeClr val="dk1"/>
              </a:buClr>
              <a:buSzPts val="1800"/>
              <a:buFont typeface="Open Sans"/>
              <a:buChar char="●"/>
            </a:pPr>
            <a:r>
              <a:rPr lang="en" sz="1800" dirty="0">
                <a:solidFill>
                  <a:srgbClr val="203B6A"/>
                </a:solidFill>
                <a:latin typeface="Open Sans"/>
                <a:ea typeface="Open Sans"/>
                <a:cs typeface="Open Sans"/>
                <a:sym typeface="Open Sans"/>
              </a:rPr>
              <a:t>Passive Consent and Opt-out </a:t>
            </a:r>
            <a:endParaRPr sz="1800" dirty="0">
              <a:solidFill>
                <a:srgbClr val="203B6A"/>
              </a:solidFill>
              <a:latin typeface="Open Sans"/>
              <a:ea typeface="Open Sans"/>
              <a:cs typeface="Open Sans"/>
              <a:sym typeface="Open Sans"/>
            </a:endParaRPr>
          </a:p>
          <a:p>
            <a:pPr marL="457200" lvl="0" indent="-342900" algn="l" rtl="0">
              <a:lnSpc>
                <a:spcPct val="200000"/>
              </a:lnSpc>
              <a:spcBef>
                <a:spcPts val="1000"/>
              </a:spcBef>
              <a:spcAft>
                <a:spcPts val="0"/>
              </a:spcAft>
              <a:buSzPts val="1800"/>
              <a:buFont typeface="Open Sans"/>
              <a:buChar char="●"/>
            </a:pPr>
            <a:r>
              <a:rPr lang="en" sz="1800" dirty="0">
                <a:solidFill>
                  <a:srgbClr val="203B6A"/>
                </a:solidFill>
                <a:latin typeface="Open Sans"/>
                <a:ea typeface="Open Sans"/>
                <a:cs typeface="Open Sans"/>
                <a:sym typeface="Open Sans"/>
              </a:rPr>
              <a:t>Web-based screening</a:t>
            </a:r>
            <a:endParaRPr sz="1800" dirty="0">
              <a:solidFill>
                <a:srgbClr val="203B6A"/>
              </a:solidFill>
              <a:latin typeface="Open Sans"/>
              <a:ea typeface="Open Sans"/>
              <a:cs typeface="Open Sans"/>
              <a:sym typeface="Open Sans"/>
            </a:endParaRPr>
          </a:p>
          <a:p>
            <a:pPr marL="457200" lvl="0" indent="-342900" algn="l" rtl="0">
              <a:lnSpc>
                <a:spcPct val="150000"/>
              </a:lnSpc>
              <a:spcBef>
                <a:spcPts val="1000"/>
              </a:spcBef>
              <a:spcAft>
                <a:spcPts val="0"/>
              </a:spcAft>
              <a:buSzPts val="1800"/>
              <a:buFont typeface="Open Sans"/>
              <a:buChar char="●"/>
            </a:pPr>
            <a:r>
              <a:rPr lang="en" sz="1800" dirty="0">
                <a:solidFill>
                  <a:srgbClr val="203B6A"/>
                </a:solidFill>
                <a:latin typeface="Open Sans"/>
                <a:ea typeface="Open Sans"/>
                <a:cs typeface="Open Sans"/>
                <a:sym typeface="Open Sans"/>
              </a:rPr>
              <a:t>Grade-level or school-wide screening</a:t>
            </a:r>
            <a:endParaRPr sz="1800" dirty="0">
              <a:solidFill>
                <a:srgbClr val="203B6A"/>
              </a:solidFill>
              <a:latin typeface="Open Sans"/>
              <a:ea typeface="Open Sans"/>
              <a:cs typeface="Open Sans"/>
              <a:sym typeface="Open Sans"/>
            </a:endParaRPr>
          </a:p>
          <a:p>
            <a:pPr marL="457200" lvl="0" indent="-342900" algn="l" rtl="0">
              <a:lnSpc>
                <a:spcPct val="150000"/>
              </a:lnSpc>
              <a:spcBef>
                <a:spcPts val="1000"/>
              </a:spcBef>
              <a:spcAft>
                <a:spcPts val="1000"/>
              </a:spcAft>
              <a:buSzPts val="1800"/>
              <a:buFont typeface="Open Sans"/>
              <a:buChar char="●"/>
            </a:pPr>
            <a:r>
              <a:rPr lang="en" sz="1800" dirty="0">
                <a:solidFill>
                  <a:srgbClr val="203B6A"/>
                </a:solidFill>
                <a:latin typeface="Open Sans"/>
                <a:ea typeface="Open Sans"/>
                <a:cs typeface="Open Sans"/>
                <a:sym typeface="Open Sans"/>
              </a:rPr>
              <a:t>Administration through advisory and tech courses</a:t>
            </a:r>
            <a:endParaRPr sz="1800" dirty="0">
              <a:solidFill>
                <a:srgbClr val="203B6A"/>
              </a:solidFill>
              <a:latin typeface="Open Sans"/>
              <a:ea typeface="Open Sans"/>
              <a:cs typeface="Open Sans"/>
              <a:sym typeface="Open Sans"/>
            </a:endParaRPr>
          </a:p>
        </p:txBody>
      </p:sp>
      <p:sp>
        <p:nvSpPr>
          <p:cNvPr id="205" name="Google Shape;205;p37">
            <a:extLst>
              <a:ext uri="{C183D7F6-B498-43B3-948B-1728B52AA6E4}">
                <adec:decorative xmlns:adec="http://schemas.microsoft.com/office/drawing/2017/decorative" val="1"/>
              </a:ext>
            </a:extLst>
          </p:cNvPr>
          <p:cNvSpPr/>
          <p:nvPr/>
        </p:nvSpPr>
        <p:spPr>
          <a:xfrm>
            <a:off x="4111516" y="1414575"/>
            <a:ext cx="636600" cy="3960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7">
            <a:extLst>
              <a:ext uri="{C183D7F6-B498-43B3-948B-1728B52AA6E4}">
                <adec:decorative xmlns:adec="http://schemas.microsoft.com/office/drawing/2017/decorative" val="1"/>
              </a:ext>
            </a:extLst>
          </p:cNvPr>
          <p:cNvSpPr/>
          <p:nvPr/>
        </p:nvSpPr>
        <p:spPr>
          <a:xfrm>
            <a:off x="4111516" y="2083825"/>
            <a:ext cx="636600" cy="3960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7">
            <a:extLst>
              <a:ext uri="{C183D7F6-B498-43B3-948B-1728B52AA6E4}">
                <adec:decorative xmlns:adec="http://schemas.microsoft.com/office/drawing/2017/decorative" val="1"/>
              </a:ext>
            </a:extLst>
          </p:cNvPr>
          <p:cNvSpPr/>
          <p:nvPr/>
        </p:nvSpPr>
        <p:spPr>
          <a:xfrm>
            <a:off x="4111516" y="2753075"/>
            <a:ext cx="636600" cy="3960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7">
            <a:extLst>
              <a:ext uri="{C183D7F6-B498-43B3-948B-1728B52AA6E4}">
                <adec:decorative xmlns:adec="http://schemas.microsoft.com/office/drawing/2017/decorative" val="1"/>
              </a:ext>
            </a:extLst>
          </p:cNvPr>
          <p:cNvSpPr/>
          <p:nvPr/>
        </p:nvSpPr>
        <p:spPr>
          <a:xfrm>
            <a:off x="4111516" y="3693300"/>
            <a:ext cx="636600" cy="396000"/>
          </a:xfrm>
          <a:prstGeom prst="rightArrow">
            <a:avLst>
              <a:gd name="adj1" fmla="val 50000"/>
              <a:gd name="adj2" fmla="val 50000"/>
            </a:avLst>
          </a:prstGeom>
          <a:solidFill>
            <a:srgbClr val="FF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129450" y="3429000"/>
            <a:ext cx="8885100" cy="157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00" i="1" u="sng">
                <a:solidFill>
                  <a:schemeClr val="hlink"/>
                </a:solidFill>
                <a:hlinkClick r:id="rId3"/>
              </a:rPr>
              <a:t>MASMHC Universal Mental Health Screening Resource Guide</a:t>
            </a:r>
            <a:endParaRPr sz="3300" i="1"/>
          </a:p>
          <a:p>
            <a:pPr marL="0" lvl="0" indent="0" algn="ctr" rtl="0">
              <a:spcBef>
                <a:spcPts val="0"/>
              </a:spcBef>
              <a:spcAft>
                <a:spcPts val="0"/>
              </a:spcAft>
              <a:buNone/>
            </a:pPr>
            <a:r>
              <a:rPr lang="en" sz="3300" i="1"/>
              <a:t>&amp;</a:t>
            </a:r>
            <a:endParaRPr sz="3300" i="1"/>
          </a:p>
          <a:p>
            <a:pPr marL="0" lvl="0" indent="0" algn="ctr" rtl="0">
              <a:spcBef>
                <a:spcPts val="0"/>
              </a:spcBef>
              <a:spcAft>
                <a:spcPts val="0"/>
              </a:spcAft>
              <a:buNone/>
            </a:pPr>
            <a:r>
              <a:rPr lang="en" sz="3300" i="1" u="sng">
                <a:solidFill>
                  <a:schemeClr val="hlink"/>
                </a:solidFill>
                <a:hlinkClick r:id="rId4"/>
              </a:rPr>
              <a:t>MASMHC Universal Mental Health Screening Implementation Guide</a:t>
            </a:r>
            <a:endParaRPr sz="3300" i="1"/>
          </a:p>
        </p:txBody>
      </p:sp>
      <p:pic>
        <p:nvPicPr>
          <p:cNvPr id="222" name="Google Shape;222;p39" descr="Graphic shows MASMHC districts."/>
          <p:cNvPicPr preferRelativeResize="0"/>
          <p:nvPr/>
        </p:nvPicPr>
        <p:blipFill>
          <a:blip r:embed="rId5">
            <a:alphaModFix/>
          </a:blip>
          <a:stretch>
            <a:fillRect/>
          </a:stretch>
        </p:blipFill>
        <p:spPr>
          <a:xfrm>
            <a:off x="1998500" y="274275"/>
            <a:ext cx="5146999" cy="3043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p:nvPr/>
        </p:nvSpPr>
        <p:spPr>
          <a:xfrm>
            <a:off x="6398650" y="2206350"/>
            <a:ext cx="2667300" cy="73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solidFill>
                  <a:srgbClr val="0000FF"/>
                </a:solidFill>
                <a:latin typeface="Open Sans"/>
                <a:ea typeface="Open Sans"/>
                <a:cs typeface="Open Sans"/>
                <a:sym typeface="Open Sans"/>
              </a:rPr>
              <a:t>@MassSMHC</a:t>
            </a:r>
            <a:endParaRPr sz="3000" b="1">
              <a:solidFill>
                <a:srgbClr val="0000FF"/>
              </a:solidFill>
              <a:latin typeface="Open Sans"/>
              <a:ea typeface="Open Sans"/>
              <a:cs typeface="Open Sans"/>
              <a:sym typeface="Open Sans"/>
            </a:endParaRPr>
          </a:p>
        </p:txBody>
      </p:sp>
      <p:pic>
        <p:nvPicPr>
          <p:cNvPr id="235" name="Google Shape;235;p41" descr="Graphic shows MASMHC districts."/>
          <p:cNvPicPr preferRelativeResize="0"/>
          <p:nvPr/>
        </p:nvPicPr>
        <p:blipFill>
          <a:blip r:embed="rId3">
            <a:alphaModFix/>
          </a:blip>
          <a:stretch>
            <a:fillRect/>
          </a:stretch>
        </p:blipFill>
        <p:spPr>
          <a:xfrm>
            <a:off x="5892800" y="2318825"/>
            <a:ext cx="505850" cy="505850"/>
          </a:xfrm>
          <a:prstGeom prst="rect">
            <a:avLst/>
          </a:prstGeom>
          <a:noFill/>
          <a:ln>
            <a:noFill/>
          </a:ln>
        </p:spPr>
      </p:pic>
      <p:sp>
        <p:nvSpPr>
          <p:cNvPr id="236" name="Google Shape;236;p41"/>
          <p:cNvSpPr txBox="1"/>
          <p:nvPr/>
        </p:nvSpPr>
        <p:spPr>
          <a:xfrm>
            <a:off x="5978625" y="3151025"/>
            <a:ext cx="2997000" cy="6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Open Sans"/>
                <a:ea typeface="Open Sans"/>
                <a:cs typeface="Open Sans"/>
                <a:sym typeface="Open Sans"/>
              </a:rPr>
              <a:t>www.masmhc.org</a:t>
            </a:r>
            <a:endParaRPr sz="2400" b="1">
              <a:latin typeface="Open Sans"/>
              <a:ea typeface="Open Sans"/>
              <a:cs typeface="Open Sans"/>
              <a:sym typeface="Open Sans"/>
            </a:endParaRPr>
          </a:p>
        </p:txBody>
      </p:sp>
      <p:sp>
        <p:nvSpPr>
          <p:cNvPr id="237" name="Google Shape;237;p41"/>
          <p:cNvSpPr txBox="1">
            <a:spLocks noGrp="1"/>
          </p:cNvSpPr>
          <p:nvPr>
            <p:ph type="title" idx="4294967295"/>
          </p:nvPr>
        </p:nvSpPr>
        <p:spPr>
          <a:xfrm>
            <a:off x="78150" y="196500"/>
            <a:ext cx="8987700" cy="730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srgbClr val="0000FF"/>
                </a:solidFill>
                <a:effectLst/>
                <a:uLnTx/>
                <a:uFillTx/>
                <a:latin typeface="Times New Roman"/>
                <a:ea typeface="Times New Roman"/>
                <a:cs typeface="Times New Roman"/>
                <a:sym typeface="Times New Roman"/>
              </a:rPr>
              <a:t>MA</a:t>
            </a:r>
            <a:r>
              <a:rPr kumimoji="0" lang="en-US" sz="3200" b="1"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ssachusetts</a:t>
            </a:r>
            <a:r>
              <a:rPr kumimoji="0" lang="en-US" sz="32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3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S</a:t>
            </a:r>
            <a:r>
              <a:rPr kumimoji="0" lang="en-US" sz="32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chool </a:t>
            </a:r>
            <a:r>
              <a:rPr kumimoji="0" lang="en-US" sz="3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M</a:t>
            </a:r>
            <a:r>
              <a:rPr kumimoji="0" lang="en-US" sz="32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ental </a:t>
            </a:r>
            <a:r>
              <a:rPr kumimoji="0" lang="en-US" sz="3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H</a:t>
            </a:r>
            <a:r>
              <a:rPr kumimoji="0" lang="en-US" sz="32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ealth </a:t>
            </a:r>
            <a:r>
              <a:rPr kumimoji="0" lang="en-US" sz="3200" b="1" i="0" u="none" strike="noStrike" kern="0" cap="none" spc="0" normalizeH="0" baseline="0" noProof="0" dirty="0">
                <a:ln>
                  <a:noFill/>
                </a:ln>
                <a:solidFill>
                  <a:srgbClr val="0000FF"/>
                </a:solidFill>
                <a:effectLst/>
                <a:uLnTx/>
                <a:uFillTx/>
                <a:latin typeface="Times New Roman"/>
                <a:ea typeface="Times New Roman"/>
                <a:cs typeface="Times New Roman"/>
                <a:sym typeface="Times New Roman"/>
              </a:rPr>
              <a:t>C</a:t>
            </a:r>
            <a:r>
              <a:rPr kumimoji="0" lang="en-US" sz="32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onsortium</a:t>
            </a:r>
          </a:p>
        </p:txBody>
      </p:sp>
      <p:sp>
        <p:nvSpPr>
          <p:cNvPr id="238" name="Google Shape;238;p41"/>
          <p:cNvSpPr txBox="1"/>
          <p:nvPr/>
        </p:nvSpPr>
        <p:spPr>
          <a:xfrm>
            <a:off x="5978625" y="4017100"/>
            <a:ext cx="2997000" cy="83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John Crocker: </a:t>
            </a:r>
            <a:r>
              <a:rPr lang="en" b="1" u="sng">
                <a:solidFill>
                  <a:schemeClr val="hlink"/>
                </a:solidFill>
                <a:latin typeface="Open Sans"/>
                <a:ea typeface="Open Sans"/>
                <a:cs typeface="Open Sans"/>
                <a:sym typeface="Open Sans"/>
                <a:hlinkClick r:id="rId4"/>
              </a:rPr>
              <a:t>jncrocker@methuen.k12.ma.us</a:t>
            </a:r>
            <a:endParaRPr b="1">
              <a:latin typeface="Open Sans"/>
              <a:ea typeface="Open Sans"/>
              <a:cs typeface="Open Sans"/>
              <a:sym typeface="Open Sans"/>
            </a:endParaRPr>
          </a:p>
          <a:p>
            <a:pPr marL="0" lvl="0" indent="0" algn="ctr" rtl="0">
              <a:spcBef>
                <a:spcPts val="0"/>
              </a:spcBef>
              <a:spcAft>
                <a:spcPts val="0"/>
              </a:spcAft>
              <a:buNone/>
            </a:pPr>
            <a:r>
              <a:rPr lang="en" b="1">
                <a:latin typeface="Open Sans"/>
                <a:ea typeface="Open Sans"/>
                <a:cs typeface="Open Sans"/>
                <a:sym typeface="Open Sans"/>
              </a:rPr>
              <a:t>978-722-6000 ext: 1154</a:t>
            </a:r>
            <a:endParaRPr b="1">
              <a:latin typeface="Open Sans"/>
              <a:ea typeface="Open Sans"/>
              <a:cs typeface="Open Sans"/>
              <a:sym typeface="Open Sans"/>
            </a:endParaRPr>
          </a:p>
        </p:txBody>
      </p:sp>
      <p:pic>
        <p:nvPicPr>
          <p:cNvPr id="239" name="Google Shape;239;p41" descr="Graphic shows MASMHC districts."/>
          <p:cNvPicPr preferRelativeResize="0"/>
          <p:nvPr/>
        </p:nvPicPr>
        <p:blipFill>
          <a:blip r:embed="rId5">
            <a:alphaModFix/>
          </a:blip>
          <a:stretch>
            <a:fillRect/>
          </a:stretch>
        </p:blipFill>
        <p:spPr>
          <a:xfrm>
            <a:off x="152400" y="1352100"/>
            <a:ext cx="5588000" cy="330457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txBox="1">
            <a:spLocks noGrp="1"/>
          </p:cNvSpPr>
          <p:nvPr>
            <p:ph type="title"/>
          </p:nvPr>
        </p:nvSpPr>
        <p:spPr>
          <a:xfrm>
            <a:off x="146275" y="1191300"/>
            <a:ext cx="23592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Resources</a:t>
            </a:r>
            <a:endParaRPr/>
          </a:p>
        </p:txBody>
      </p:sp>
      <p:sp>
        <p:nvSpPr>
          <p:cNvPr id="228" name="Google Shape;228;p40"/>
          <p:cNvSpPr txBox="1">
            <a:spLocks noGrp="1"/>
          </p:cNvSpPr>
          <p:nvPr>
            <p:ph type="body" idx="1"/>
          </p:nvPr>
        </p:nvSpPr>
        <p:spPr>
          <a:xfrm>
            <a:off x="2670925" y="128600"/>
            <a:ext cx="6360300" cy="4805700"/>
          </a:xfrm>
          <a:prstGeom prst="rect">
            <a:avLst/>
          </a:prstGeom>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n" sz="1500" u="sng">
                <a:solidFill>
                  <a:schemeClr val="hlink"/>
                </a:solidFill>
                <a:hlinkClick r:id="rId3"/>
              </a:rPr>
              <a:t>MASMHC Universal Mental Health Screening Resource Guide</a:t>
            </a:r>
            <a:endParaRPr sz="1500"/>
          </a:p>
          <a:p>
            <a:pPr marL="457200" lvl="0" indent="-323850" algn="l" rtl="0">
              <a:spcBef>
                <a:spcPts val="1000"/>
              </a:spcBef>
              <a:spcAft>
                <a:spcPts val="0"/>
              </a:spcAft>
              <a:buSzPts val="1500"/>
              <a:buChar char="●"/>
            </a:pPr>
            <a:r>
              <a:rPr lang="en" sz="1500" u="sng">
                <a:solidFill>
                  <a:schemeClr val="hlink"/>
                </a:solidFill>
                <a:hlinkClick r:id="rId4"/>
              </a:rPr>
              <a:t>MASMHC Universal Mental Health Screening Implementation Guide</a:t>
            </a:r>
            <a:endParaRPr sz="1500"/>
          </a:p>
          <a:p>
            <a:pPr marL="457200" lvl="0" indent="-323850" algn="l" rtl="0">
              <a:spcBef>
                <a:spcPts val="1000"/>
              </a:spcBef>
              <a:spcAft>
                <a:spcPts val="0"/>
              </a:spcAft>
              <a:buSzPts val="1500"/>
              <a:buChar char="●"/>
            </a:pPr>
            <a:r>
              <a:rPr lang="en" sz="1500" u="sng">
                <a:solidFill>
                  <a:schemeClr val="hlink"/>
                </a:solidFill>
                <a:hlinkClick r:id="rId5"/>
              </a:rPr>
              <a:t>National Center for School Mental Health: Screening Playbook</a:t>
            </a:r>
            <a:endParaRPr sz="1500"/>
          </a:p>
          <a:p>
            <a:pPr marL="457200" lvl="0" indent="-323850" algn="l" rtl="0">
              <a:spcBef>
                <a:spcPts val="1000"/>
              </a:spcBef>
              <a:spcAft>
                <a:spcPts val="0"/>
              </a:spcAft>
              <a:buSzPts val="1500"/>
              <a:buChar char="●"/>
            </a:pPr>
            <a:r>
              <a:rPr lang="en" sz="1500" u="sng">
                <a:solidFill>
                  <a:schemeClr val="hlink"/>
                </a:solidFill>
                <a:hlinkClick r:id="rId6"/>
              </a:rPr>
              <a:t>www.TheSHAPESystem.com</a:t>
            </a:r>
            <a:endParaRPr sz="1500"/>
          </a:p>
          <a:p>
            <a:pPr marL="457200" lvl="0" indent="-323850" algn="l" rtl="0">
              <a:spcBef>
                <a:spcPts val="1000"/>
              </a:spcBef>
              <a:spcAft>
                <a:spcPts val="0"/>
              </a:spcAft>
              <a:buSzPts val="1500"/>
              <a:buChar char="●"/>
            </a:pPr>
            <a:r>
              <a:rPr lang="en" sz="1500" u="sng">
                <a:solidFill>
                  <a:schemeClr val="hlink"/>
                </a:solidFill>
                <a:hlinkClick r:id="rId7"/>
              </a:rPr>
              <a:t>PDSA Worksheet</a:t>
            </a:r>
            <a:endParaRPr sz="1500"/>
          </a:p>
          <a:p>
            <a:pPr marL="457200" lvl="0" indent="-323850" algn="l" rtl="0">
              <a:lnSpc>
                <a:spcPct val="150000"/>
              </a:lnSpc>
              <a:spcBef>
                <a:spcPts val="1000"/>
              </a:spcBef>
              <a:spcAft>
                <a:spcPts val="0"/>
              </a:spcAft>
              <a:buSzPts val="1500"/>
              <a:buChar char="●"/>
            </a:pPr>
            <a:r>
              <a:rPr lang="en" sz="1500" u="sng">
                <a:solidFill>
                  <a:schemeClr val="hlink"/>
                </a:solidFill>
                <a:hlinkClick r:id="rId8"/>
              </a:rPr>
              <a:t>Methuen Public Schools: Screening Coordinated Follow-up Guide</a:t>
            </a:r>
            <a:endParaRPr sz="1500"/>
          </a:p>
          <a:p>
            <a:pPr marL="457200" lvl="0" indent="-323850" algn="l" rtl="0">
              <a:spcBef>
                <a:spcPts val="1000"/>
              </a:spcBef>
              <a:spcAft>
                <a:spcPts val="0"/>
              </a:spcAft>
              <a:buSzPts val="1500"/>
              <a:buChar char="●"/>
            </a:pPr>
            <a:r>
              <a:rPr lang="en" sz="1500" u="sng">
                <a:solidFill>
                  <a:schemeClr val="hlink"/>
                </a:solidFill>
                <a:hlinkClick r:id="rId9"/>
              </a:rPr>
              <a:t>www.masmhc.org</a:t>
            </a:r>
            <a:endParaRPr sz="1500"/>
          </a:p>
          <a:p>
            <a:pPr marL="457200" lvl="0" indent="-323850" algn="l" rtl="0">
              <a:spcBef>
                <a:spcPts val="1000"/>
              </a:spcBef>
              <a:spcAft>
                <a:spcPts val="0"/>
              </a:spcAft>
              <a:buSzPts val="1500"/>
              <a:buChar char="●"/>
            </a:pPr>
            <a:r>
              <a:rPr lang="en" sz="1500" u="sng">
                <a:solidFill>
                  <a:schemeClr val="hlink"/>
                </a:solidFill>
                <a:hlinkClick r:id="rId10"/>
              </a:rPr>
              <a:t>MPS CSMHS Resource Page</a:t>
            </a:r>
            <a:endParaRPr sz="1500"/>
          </a:p>
          <a:p>
            <a:pPr marL="457200" lvl="0" indent="-323850" algn="l" rtl="0">
              <a:spcBef>
                <a:spcPts val="1000"/>
              </a:spcBef>
              <a:spcAft>
                <a:spcPts val="0"/>
              </a:spcAft>
              <a:buSzPts val="1500"/>
              <a:buChar char="●"/>
            </a:pPr>
            <a:r>
              <a:rPr lang="en" sz="1500" u="sng">
                <a:solidFill>
                  <a:schemeClr val="accent5"/>
                </a:solidFill>
                <a:hlinkClick r:id="rId11">
                  <a:extLst>
                    <a:ext uri="{A12FA001-AC4F-418D-AE19-62706E023703}">
                      <ahyp:hlinkClr xmlns:ahyp="http://schemas.microsoft.com/office/drawing/2018/hyperlinkcolor" val="tx"/>
                    </a:ext>
                  </a:extLst>
                </a:hlinkClick>
              </a:rPr>
              <a:t>Video guide for prepping screening data in Google sheets</a:t>
            </a:r>
            <a:endParaRPr sz="1500"/>
          </a:p>
          <a:p>
            <a:pPr marL="457200" lvl="0" indent="-336550" algn="l" rtl="0">
              <a:spcBef>
                <a:spcPts val="1000"/>
              </a:spcBef>
              <a:spcAft>
                <a:spcPts val="1000"/>
              </a:spcAft>
              <a:buSzPts val="1700"/>
              <a:buChar char="●"/>
            </a:pPr>
            <a:r>
              <a:rPr lang="en" sz="1700" u="sng">
                <a:solidFill>
                  <a:schemeClr val="hlink"/>
                </a:solidFill>
                <a:hlinkClick r:id="rId12"/>
              </a:rPr>
              <a:t>Progress monitoring templates</a:t>
            </a:r>
            <a:endParaRPr sz="2100"/>
          </a:p>
        </p:txBody>
      </p:sp>
      <p:sp>
        <p:nvSpPr>
          <p:cNvPr id="229" name="Google Shape;229;p40"/>
          <p:cNvSpPr txBox="1"/>
          <p:nvPr/>
        </p:nvSpPr>
        <p:spPr>
          <a:xfrm>
            <a:off x="70825" y="2076150"/>
            <a:ext cx="2510100" cy="1111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000"/>
              </a:spcAft>
              <a:buNone/>
            </a:pPr>
            <a:r>
              <a:rPr lang="en" sz="2800" b="1">
                <a:solidFill>
                  <a:srgbClr val="0000FF"/>
                </a:solidFill>
                <a:latin typeface="Alex Brush"/>
                <a:ea typeface="Alex Brush"/>
                <a:cs typeface="Alex Brush"/>
                <a:sym typeface="Alex Brush"/>
              </a:rPr>
              <a:t>“Share seamlessly, steal shamelessly…”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p:nvPr/>
        </p:nvSpPr>
        <p:spPr>
          <a:xfrm>
            <a:off x="419652" y="1845126"/>
            <a:ext cx="1053001" cy="761700"/>
          </a:xfrm>
          <a:prstGeom prst="rect">
            <a:avLst/>
          </a:prstGeom>
          <a:noFill/>
          <a:ln>
            <a:noFill/>
          </a:ln>
        </p:spPr>
        <p:txBody>
          <a:bodyPr spcFirstLastPara="1" wrap="square" lIns="68574" tIns="34276" rIns="68574" bIns="34276" anchor="t" anchorCtr="0">
            <a:noAutofit/>
          </a:bodyPr>
          <a:lstStyle/>
          <a:p>
            <a:r>
              <a:rPr lang="en" sz="4500" dirty="0">
                <a:solidFill>
                  <a:schemeClr val="lt1"/>
                </a:solidFill>
                <a:latin typeface="Quattrocento Sans"/>
                <a:ea typeface="Quattrocento Sans"/>
                <a:cs typeface="Quattrocento Sans"/>
                <a:sym typeface="Quattrocento Sans"/>
              </a:rPr>
              <a:t>06</a:t>
            </a:r>
            <a:endParaRPr sz="4500" dirty="0">
              <a:solidFill>
                <a:schemeClr val="lt1"/>
              </a:solidFill>
              <a:latin typeface="Quattrocento Sans"/>
              <a:ea typeface="Quattrocento Sans"/>
              <a:cs typeface="Quattrocento Sans"/>
              <a:sym typeface="Quattrocento Sans"/>
            </a:endParaRPr>
          </a:p>
        </p:txBody>
      </p:sp>
      <p:sp>
        <p:nvSpPr>
          <p:cNvPr id="4" name="Google Shape;152;p26">
            <a:extLst>
              <a:ext uri="{FF2B5EF4-FFF2-40B4-BE49-F238E27FC236}">
                <a16:creationId xmlns:a16="http://schemas.microsoft.com/office/drawing/2014/main" id="{0646BC1E-E727-D3B7-A8C3-7484FB92C68E}"/>
              </a:ext>
            </a:extLst>
          </p:cNvPr>
          <p:cNvSpPr txBox="1">
            <a:spLocks noGrp="1"/>
          </p:cNvSpPr>
          <p:nvPr>
            <p:ph type="title" idx="4294967295"/>
          </p:nvPr>
        </p:nvSpPr>
        <p:spPr>
          <a:xfrm>
            <a:off x="1697989" y="1934227"/>
            <a:ext cx="7350916" cy="569004"/>
          </a:xfrm>
          <a:prstGeom prst="rect">
            <a:avLst/>
          </a:prstGeom>
          <a:noFill/>
          <a:ln>
            <a:noFill/>
            <a:prstDash/>
          </a:ln>
          <a:effectLst/>
        </p:spPr>
        <p:txBody>
          <a:bodyPr rot="0" spcFirstLastPara="1" vertOverflow="overflow" horzOverflow="overflow" vert="horz" wrap="square" lIns="68574" tIns="34276" rIns="68574" bIns="34276"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Dr. Chris Lord (</a:t>
            </a: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Arial"/>
                <a:cs typeface="Segoe UI" panose="020B0502040204020203" pitchFamily="34" charset="0"/>
                <a:sym typeface="Arial"/>
              </a:rPr>
              <a:t>Executive Director of Remote Learning &amp; External Partnerships)</a:t>
            </a:r>
            <a:r>
              <a:rPr kumimoji="0" lang="en-US" sz="2400" b="0" i="0" u="none" strike="noStrike" kern="0" cap="none" spc="0" normalizeH="0" baseline="0" noProof="0" dirty="0">
                <a:ln>
                  <a:noFill/>
                </a:ln>
                <a:solidFill>
                  <a:srgbClr val="002060"/>
                </a:solidFill>
                <a:effectLst/>
                <a:uLnTx/>
                <a:uFillTx/>
                <a:latin typeface="Segoe UI" panose="020B0502040204020203" pitchFamily="34" charset="0"/>
                <a:ea typeface="Quattrocento Sans"/>
                <a:cs typeface="Segoe UI" panose="020B0502040204020203" pitchFamily="34" charset="0"/>
                <a:sym typeface="Quattrocento Sans"/>
              </a:rPr>
              <a:t>: Peabody Public Schools</a:t>
            </a:r>
          </a:p>
        </p:txBody>
      </p:sp>
    </p:spTree>
    <p:extLst>
      <p:ext uri="{BB962C8B-B14F-4D97-AF65-F5344CB8AC3E}">
        <p14:creationId xmlns:p14="http://schemas.microsoft.com/office/powerpoint/2010/main" val="252265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ctrTitle"/>
          </p:nvPr>
        </p:nvSpPr>
        <p:spPr>
          <a:xfrm>
            <a:off x="4086475" y="1578400"/>
            <a:ext cx="4951508" cy="15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t>Social Emotional Learning in Peabody Schools 2021-22</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8"/>
          <p:cNvSpPr txBox="1">
            <a:spLocks noGrp="1"/>
          </p:cNvSpPr>
          <p:nvPr>
            <p:ph type="title"/>
          </p:nvPr>
        </p:nvSpPr>
        <p:spPr>
          <a:xfrm>
            <a:off x="665450" y="533275"/>
            <a:ext cx="7038900" cy="4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900" b="1">
                <a:solidFill>
                  <a:srgbClr val="002060"/>
                </a:solidFill>
              </a:rPr>
              <a:t>Summer 2021 Planning</a:t>
            </a:r>
            <a:endParaRPr sz="2900" b="1">
              <a:solidFill>
                <a:srgbClr val="002060"/>
              </a:solidFill>
            </a:endParaRPr>
          </a:p>
        </p:txBody>
      </p:sp>
      <p:sp>
        <p:nvSpPr>
          <p:cNvPr id="234" name="Google Shape;234;p18"/>
          <p:cNvSpPr txBox="1"/>
          <p:nvPr/>
        </p:nvSpPr>
        <p:spPr>
          <a:xfrm>
            <a:off x="904475" y="1334750"/>
            <a:ext cx="42717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b="1">
                <a:solidFill>
                  <a:srgbClr val="002060"/>
                </a:solidFill>
                <a:latin typeface="Montserrat"/>
                <a:ea typeface="Montserrat"/>
                <a:cs typeface="Montserrat"/>
                <a:sym typeface="Montserrat"/>
              </a:rPr>
              <a:t>Spring 2021 SELIS Data</a:t>
            </a:r>
            <a:endParaRPr sz="2000" b="1">
              <a:solidFill>
                <a:srgbClr val="002060"/>
              </a:solidFill>
              <a:latin typeface="Average"/>
              <a:ea typeface="Average"/>
              <a:cs typeface="Average"/>
              <a:sym typeface="Average"/>
            </a:endParaRPr>
          </a:p>
        </p:txBody>
      </p:sp>
      <p:sp>
        <p:nvSpPr>
          <p:cNvPr id="235" name="Google Shape;235;p18"/>
          <p:cNvSpPr txBox="1"/>
          <p:nvPr/>
        </p:nvSpPr>
        <p:spPr>
          <a:xfrm>
            <a:off x="1830600" y="3796100"/>
            <a:ext cx="38382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002060"/>
                </a:solidFill>
                <a:latin typeface="Montserrat"/>
                <a:ea typeface="Montserrat"/>
                <a:cs typeface="Montserrat"/>
                <a:sym typeface="Montserrat"/>
              </a:rPr>
              <a:t>Perseverance</a:t>
            </a:r>
            <a:endParaRPr b="1">
              <a:solidFill>
                <a:srgbClr val="002060"/>
              </a:solidFill>
              <a:latin typeface="Montserrat"/>
              <a:ea typeface="Montserrat"/>
              <a:cs typeface="Montserrat"/>
              <a:sym typeface="Montserrat"/>
            </a:endParaRPr>
          </a:p>
        </p:txBody>
      </p:sp>
      <p:sp>
        <p:nvSpPr>
          <p:cNvPr id="236" name="Google Shape;236;p18"/>
          <p:cNvSpPr txBox="1"/>
          <p:nvPr/>
        </p:nvSpPr>
        <p:spPr>
          <a:xfrm>
            <a:off x="1508100" y="1772075"/>
            <a:ext cx="37116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002060"/>
                </a:solidFill>
                <a:latin typeface="Montserrat"/>
                <a:ea typeface="Montserrat"/>
                <a:cs typeface="Montserrat"/>
                <a:sym typeface="Montserrat"/>
              </a:rPr>
              <a:t>Guidance Scanning Student Records</a:t>
            </a:r>
            <a:endParaRPr b="1">
              <a:solidFill>
                <a:srgbClr val="002060"/>
              </a:solidFill>
              <a:latin typeface="Montserrat"/>
              <a:ea typeface="Montserrat"/>
              <a:cs typeface="Montserrat"/>
              <a:sym typeface="Montserrat"/>
            </a:endParaRPr>
          </a:p>
        </p:txBody>
      </p:sp>
      <p:sp>
        <p:nvSpPr>
          <p:cNvPr id="237" name="Google Shape;237;p18"/>
          <p:cNvSpPr txBox="1"/>
          <p:nvPr/>
        </p:nvSpPr>
        <p:spPr>
          <a:xfrm>
            <a:off x="1854751" y="2210027"/>
            <a:ext cx="30183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002060"/>
                </a:solidFill>
                <a:latin typeface="Montserrat"/>
                <a:ea typeface="Montserrat"/>
                <a:cs typeface="Montserrat"/>
                <a:sym typeface="Montserrat"/>
              </a:rPr>
              <a:t>Individual Interventions</a:t>
            </a:r>
            <a:endParaRPr b="1">
              <a:solidFill>
                <a:srgbClr val="002060"/>
              </a:solidFill>
              <a:latin typeface="Average"/>
              <a:ea typeface="Average"/>
              <a:cs typeface="Average"/>
              <a:sym typeface="Average"/>
            </a:endParaRPr>
          </a:p>
        </p:txBody>
      </p:sp>
      <p:sp>
        <p:nvSpPr>
          <p:cNvPr id="238" name="Google Shape;238;p18"/>
          <p:cNvSpPr txBox="1"/>
          <p:nvPr/>
        </p:nvSpPr>
        <p:spPr>
          <a:xfrm>
            <a:off x="1854750" y="2667225"/>
            <a:ext cx="37899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b="1">
                <a:solidFill>
                  <a:srgbClr val="002060"/>
                </a:solidFill>
                <a:latin typeface="Montserrat"/>
                <a:ea typeface="Montserrat"/>
                <a:cs typeface="Montserrat"/>
                <a:sym typeface="Montserrat"/>
              </a:rPr>
              <a:t>SWON Maps to IEP/504/IST Meetings</a:t>
            </a:r>
            <a:endParaRPr b="1">
              <a:solidFill>
                <a:srgbClr val="002060"/>
              </a:solidFill>
              <a:latin typeface="Average"/>
              <a:ea typeface="Average"/>
              <a:cs typeface="Average"/>
              <a:sym typeface="Average"/>
            </a:endParaRPr>
          </a:p>
        </p:txBody>
      </p:sp>
      <p:sp>
        <p:nvSpPr>
          <p:cNvPr id="239" name="Google Shape;239;p18"/>
          <p:cNvSpPr txBox="1"/>
          <p:nvPr/>
        </p:nvSpPr>
        <p:spPr>
          <a:xfrm>
            <a:off x="968575" y="3348150"/>
            <a:ext cx="42717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600" b="1">
                <a:solidFill>
                  <a:srgbClr val="002060"/>
                </a:solidFill>
                <a:latin typeface="Montserrat"/>
                <a:ea typeface="Montserrat"/>
                <a:cs typeface="Montserrat"/>
                <a:sym typeface="Montserrat"/>
              </a:rPr>
              <a:t>Spring 2021 Self Manager Data</a:t>
            </a:r>
            <a:endParaRPr sz="2000" b="1">
              <a:solidFill>
                <a:srgbClr val="002060"/>
              </a:solidFill>
              <a:latin typeface="Average"/>
              <a:ea typeface="Average"/>
              <a:cs typeface="Average"/>
              <a:sym typeface="Averag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Social Emotional Learning in all School Improvement Plans</a:t>
            </a:r>
            <a:endParaRPr/>
          </a:p>
        </p:txBody>
      </p:sp>
      <p:sp>
        <p:nvSpPr>
          <p:cNvPr id="245" name="Google Shape;245;p19"/>
          <p:cNvSpPr txBox="1">
            <a:spLocks noGrp="1"/>
          </p:cNvSpPr>
          <p:nvPr>
            <p:ph type="body" idx="1"/>
          </p:nvPr>
        </p:nvSpPr>
        <p:spPr>
          <a:xfrm>
            <a:off x="1413300" y="1645600"/>
            <a:ext cx="7086600" cy="30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a:t>Staff presentations on CASEL Indicators</a:t>
            </a:r>
            <a:endParaRPr sz="1600" b="1"/>
          </a:p>
          <a:p>
            <a:pPr marL="0" lvl="0" indent="0" algn="l" rtl="0">
              <a:spcBef>
                <a:spcPts val="1600"/>
              </a:spcBef>
              <a:spcAft>
                <a:spcPts val="0"/>
              </a:spcAft>
              <a:buNone/>
            </a:pPr>
            <a:r>
              <a:rPr lang="en-GB" sz="1700" b="1"/>
              <a:t>SEL Libraries to all elementary schools funded by PEF</a:t>
            </a:r>
            <a:endParaRPr sz="1700" b="1"/>
          </a:p>
          <a:p>
            <a:pPr marL="0" lvl="0" indent="0" algn="l" rtl="0">
              <a:spcBef>
                <a:spcPts val="1600"/>
              </a:spcBef>
              <a:spcAft>
                <a:spcPts val="0"/>
              </a:spcAft>
              <a:buNone/>
            </a:pPr>
            <a:r>
              <a:rPr lang="en-GB" sz="1700" b="1"/>
              <a:t>Rob Surette–Hero Art presentation funded by the PEF for grades K-8</a:t>
            </a:r>
            <a:endParaRPr sz="1700" b="1"/>
          </a:p>
          <a:p>
            <a:pPr marL="0" lvl="0" indent="0" algn="l" rtl="0">
              <a:spcBef>
                <a:spcPts val="1600"/>
              </a:spcBef>
              <a:spcAft>
                <a:spcPts val="0"/>
              </a:spcAft>
              <a:buNone/>
            </a:pPr>
            <a:r>
              <a:rPr lang="en-GB" sz="1600" b="1"/>
              <a:t>Grades 9-12 Advisory Focus on SEL</a:t>
            </a:r>
            <a:endParaRPr sz="1600" b="1"/>
          </a:p>
          <a:p>
            <a:pPr marL="0" lvl="0" indent="0" algn="l" rtl="0">
              <a:spcBef>
                <a:spcPts val="1600"/>
              </a:spcBef>
              <a:spcAft>
                <a:spcPts val="0"/>
              </a:spcAft>
              <a:buNone/>
            </a:pPr>
            <a:r>
              <a:rPr lang="en-GB" sz="1600" b="1"/>
              <a:t>Guest Speaker Norm Bossio presentation funded by the PEF for grades 9-12</a:t>
            </a:r>
            <a:endParaRPr sz="1600" b="1"/>
          </a:p>
          <a:p>
            <a:pPr marL="0" lvl="0" indent="0" algn="l" rtl="0">
              <a:spcBef>
                <a:spcPts val="1600"/>
              </a:spcBef>
              <a:spcAft>
                <a:spcPts val="1600"/>
              </a:spcAft>
              <a:buNone/>
            </a:pPr>
            <a:endParaRPr sz="16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1297500" y="2413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District SELIS Data Fall 2021 and Spring 2022</a:t>
            </a:r>
            <a:endParaRPr/>
          </a:p>
          <a:p>
            <a:pPr marL="0" lvl="0" indent="0" algn="ctr" rtl="0">
              <a:spcBef>
                <a:spcPts val="0"/>
              </a:spcBef>
              <a:spcAft>
                <a:spcPts val="0"/>
              </a:spcAft>
              <a:buNone/>
            </a:pPr>
            <a:r>
              <a:rPr lang="en-GB"/>
              <a:t>The Students Perspective of Themselves</a:t>
            </a:r>
            <a:endParaRPr/>
          </a:p>
        </p:txBody>
      </p:sp>
      <p:pic>
        <p:nvPicPr>
          <p:cNvPr id="251" name="Google Shape;251;p20" title="Chart"/>
          <p:cNvPicPr preferRelativeResize="0"/>
          <p:nvPr/>
        </p:nvPicPr>
        <p:blipFill>
          <a:blip r:embed="rId3">
            <a:alphaModFix/>
          </a:blip>
          <a:stretch>
            <a:fillRect/>
          </a:stretch>
        </p:blipFill>
        <p:spPr>
          <a:xfrm>
            <a:off x="1716863" y="1198700"/>
            <a:ext cx="5710269" cy="35308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1002550" y="48975"/>
            <a:ext cx="7758900" cy="12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District Self Manager Data </a:t>
            </a:r>
            <a:endParaRPr/>
          </a:p>
          <a:p>
            <a:pPr marL="0" lvl="0" indent="0" algn="ctr" rtl="0">
              <a:spcBef>
                <a:spcPts val="0"/>
              </a:spcBef>
              <a:spcAft>
                <a:spcPts val="0"/>
              </a:spcAft>
              <a:buNone/>
            </a:pPr>
            <a:r>
              <a:rPr lang="en-GB"/>
              <a:t>Fall 2021 and Spring 2022</a:t>
            </a:r>
            <a:endParaRPr/>
          </a:p>
          <a:p>
            <a:pPr marL="0" lvl="0" indent="0" algn="ctr" rtl="0">
              <a:spcBef>
                <a:spcPts val="0"/>
              </a:spcBef>
              <a:spcAft>
                <a:spcPts val="0"/>
              </a:spcAft>
              <a:buNone/>
            </a:pPr>
            <a:r>
              <a:rPr lang="en-GB"/>
              <a:t>The Teacher’s Perspective of Their Students</a:t>
            </a:r>
            <a:endParaRPr/>
          </a:p>
          <a:p>
            <a:pPr marL="0" lvl="0" indent="0" algn="ctr" rtl="0">
              <a:spcBef>
                <a:spcPts val="0"/>
              </a:spcBef>
              <a:spcAft>
                <a:spcPts val="0"/>
              </a:spcAft>
              <a:buNone/>
            </a:pPr>
            <a:endParaRPr/>
          </a:p>
        </p:txBody>
      </p:sp>
      <p:pic>
        <p:nvPicPr>
          <p:cNvPr id="257" name="Google Shape;257;p21" title="Chart"/>
          <p:cNvPicPr preferRelativeResize="0"/>
          <p:nvPr/>
        </p:nvPicPr>
        <p:blipFill>
          <a:blip r:embed="rId3">
            <a:alphaModFix/>
          </a:blip>
          <a:stretch>
            <a:fillRect/>
          </a:stretch>
        </p:blipFill>
        <p:spPr>
          <a:xfrm>
            <a:off x="1716863" y="1481925"/>
            <a:ext cx="5710269" cy="3530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cs typeface="Segoe UI" panose="020B0502040204020203" pitchFamily="34" charset="0"/>
              </a:rPr>
              <a:t>SELIS Context: Evolution of SELIS Project</a:t>
            </a:r>
          </a:p>
        </p:txBody>
      </p:sp>
      <p:sp>
        <p:nvSpPr>
          <p:cNvPr id="2" name="Slide Number Placeholder 1"/>
          <p:cNvSpPr>
            <a:spLocks noGrp="1"/>
          </p:cNvSpPr>
          <p:nvPr>
            <p:ph type="sldNum" sz="quarter" idx="12"/>
          </p:nvPr>
        </p:nvSpPr>
        <p:spPr>
          <a:xfrm>
            <a:off x="8314414" y="4760750"/>
            <a:ext cx="213561" cy="268581"/>
          </a:xfrm>
        </p:spPr>
        <p:txBody>
          <a:bodyPr/>
          <a:lstStyle/>
          <a:p>
            <a:fld id="{FF27229C-EC7B-4063-A33B-28A5E87E32ED}" type="slidenum">
              <a:rPr lang="zh-CN" altLang="en-US" sz="1300" smtClean="0">
                <a:latin typeface="Segoe" panose="020B0503040204020203"/>
                <a:cs typeface="Segoe UI" panose="020B0502040204020203" pitchFamily="34" charset="0"/>
              </a:rPr>
              <a:pPr/>
              <a:t>4</a:t>
            </a:fld>
            <a:endParaRPr lang="zh-CN" altLang="en-US" sz="1300" dirty="0">
              <a:latin typeface="Segoe" panose="020B0503040204020203"/>
              <a:cs typeface="Segoe UI" panose="020B0502040204020203" pitchFamily="34" charset="0"/>
            </a:endParaRPr>
          </a:p>
        </p:txBody>
      </p:sp>
      <p:grpSp>
        <p:nvGrpSpPr>
          <p:cNvPr id="22" name="Group 21">
            <a:extLst>
              <a:ext uri="{FF2B5EF4-FFF2-40B4-BE49-F238E27FC236}">
                <a16:creationId xmlns:a16="http://schemas.microsoft.com/office/drawing/2014/main" id="{FDB29648-6745-9AA2-6E26-0E09114E8D65}"/>
              </a:ext>
              <a:ext uri="{C183D7F6-B498-43B3-948B-1728B52AA6E4}">
                <adec:decorative xmlns:adec="http://schemas.microsoft.com/office/drawing/2017/decorative" val="1"/>
              </a:ext>
            </a:extLst>
          </p:cNvPr>
          <p:cNvGrpSpPr/>
          <p:nvPr/>
        </p:nvGrpSpPr>
        <p:grpSpPr>
          <a:xfrm>
            <a:off x="3303526" y="903961"/>
            <a:ext cx="2219363" cy="1348454"/>
            <a:chOff x="4029307" y="889557"/>
            <a:chExt cx="2219363" cy="1348454"/>
          </a:xfrm>
        </p:grpSpPr>
        <p:sp>
          <p:nvSpPr>
            <p:cNvPr id="55" name="Speech Bubble: Rectangle 54">
              <a:extLst>
                <a:ext uri="{FF2B5EF4-FFF2-40B4-BE49-F238E27FC236}">
                  <a16:creationId xmlns:a16="http://schemas.microsoft.com/office/drawing/2014/main" id="{82107E9B-63EC-4EEC-BBA8-64CFD838989E}"/>
                </a:ext>
              </a:extLst>
            </p:cNvPr>
            <p:cNvSpPr/>
            <p:nvPr/>
          </p:nvSpPr>
          <p:spPr>
            <a:xfrm>
              <a:off x="4029307" y="889557"/>
              <a:ext cx="2219363" cy="1348454"/>
            </a:xfrm>
            <a:prstGeom prst="wedgeRectCallout">
              <a:avLst>
                <a:gd name="adj1" fmla="val -6693"/>
                <a:gd name="adj2" fmla="val 77587"/>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Segoe" panose="020B0503040204020203"/>
              </a:endParaRPr>
            </a:p>
          </p:txBody>
        </p:sp>
        <p:sp>
          <p:nvSpPr>
            <p:cNvPr id="11" name="TextBox 10" descr="Grant allowed SELIS to expand in 2020 with 10 districts onboarded.">
              <a:extLst>
                <a:ext uri="{FF2B5EF4-FFF2-40B4-BE49-F238E27FC236}">
                  <a16:creationId xmlns:a16="http://schemas.microsoft.com/office/drawing/2014/main" id="{F6D880DF-4BEC-4EF0-8AF6-5B9028697599}"/>
                </a:ext>
              </a:extLst>
            </p:cNvPr>
            <p:cNvSpPr txBox="1"/>
            <p:nvPr/>
          </p:nvSpPr>
          <p:spPr>
            <a:xfrm>
              <a:off x="4069755" y="951770"/>
              <a:ext cx="2152625" cy="1246495"/>
            </a:xfrm>
            <a:prstGeom prst="rect">
              <a:avLst/>
            </a:prstGeom>
            <a:solidFill>
              <a:srgbClr val="002060"/>
            </a:solidFill>
          </p:spPr>
          <p:txBody>
            <a:bodyPr wrap="square" rtlCol="0">
              <a:spAutoFit/>
            </a:bodyPr>
            <a:lstStyle/>
            <a:p>
              <a:pPr>
                <a:spcAft>
                  <a:spcPts val="600"/>
                </a:spcAft>
              </a:pPr>
              <a:r>
                <a:rPr lang="en-US" sz="1300" dirty="0">
                  <a:solidFill>
                    <a:schemeClr val="bg1"/>
                  </a:solidFill>
                  <a:latin typeface="Segoe" panose="020B0503040204020203"/>
                  <a:cs typeface="Segoe UI" panose="020B0502040204020203" pitchFamily="34" charset="0"/>
                  <a:hlinkClick r:id="rId3">
                    <a:extLst>
                      <a:ext uri="{A12FA001-AC4F-418D-AE19-62706E023703}">
                        <ahyp:hlinkClr xmlns:ahyp="http://schemas.microsoft.com/office/drawing/2018/hyperlinkcolor" val="tx"/>
                      </a:ext>
                    </a:extLst>
                  </a:hlinkClick>
                </a:rPr>
                <a:t>Integrating SEL into Academic Learning Grant</a:t>
              </a:r>
              <a:endParaRPr lang="en-US" sz="1300" dirty="0">
                <a:solidFill>
                  <a:schemeClr val="accent3"/>
                </a:solidFill>
                <a:latin typeface="Segoe" panose="020B0503040204020203"/>
                <a:cs typeface="Segoe UI" panose="020B0502040204020203" pitchFamily="34" charset="0"/>
              </a:endParaRPr>
            </a:p>
            <a:p>
              <a:pPr>
                <a:spcAft>
                  <a:spcPts val="600"/>
                </a:spcAft>
              </a:pPr>
              <a:r>
                <a:rPr lang="en-US" sz="1300" dirty="0">
                  <a:solidFill>
                    <a:schemeClr val="accent3"/>
                  </a:solidFill>
                  <a:latin typeface="Segoe" panose="020B0503040204020203"/>
                  <a:cs typeface="Segoe UI" panose="020B0502040204020203" pitchFamily="34" charset="0"/>
                </a:rPr>
                <a:t>SELIS Cohort 1 (Yr. 1 Pilot)</a:t>
              </a:r>
            </a:p>
            <a:p>
              <a:pPr marL="225429" indent="-225429"/>
              <a:r>
                <a:rPr lang="en-US" sz="1300" dirty="0">
                  <a:solidFill>
                    <a:schemeClr val="bg1"/>
                  </a:solidFill>
                  <a:latin typeface="Segoe" panose="020B0503040204020203"/>
                  <a:cs typeface="Segoe UI" panose="020B0502040204020203" pitchFamily="34" charset="0"/>
                </a:rPr>
                <a:t>10 Districts  </a:t>
              </a:r>
            </a:p>
            <a:p>
              <a:pPr marL="225429" indent="-225429"/>
              <a:r>
                <a:rPr lang="en-US" sz="1300" dirty="0">
                  <a:solidFill>
                    <a:schemeClr val="bg1"/>
                  </a:solidFill>
                  <a:latin typeface="Segoe" panose="020B0503040204020203"/>
                  <a:cs typeface="Segoe UI" panose="020B0502040204020203" pitchFamily="34" charset="0"/>
                </a:rPr>
                <a:t>Spr. 2021 admin./Trainings  </a:t>
              </a:r>
            </a:p>
          </p:txBody>
        </p:sp>
      </p:grpSp>
      <p:sp>
        <p:nvSpPr>
          <p:cNvPr id="4" name="Arrow: Right 3">
            <a:extLst>
              <a:ext uri="{FF2B5EF4-FFF2-40B4-BE49-F238E27FC236}">
                <a16:creationId xmlns:a16="http://schemas.microsoft.com/office/drawing/2014/main" id="{07982E97-C9DA-4F84-A97A-F8D980BE5805}"/>
              </a:ext>
              <a:ext uri="{C183D7F6-B498-43B3-948B-1728B52AA6E4}">
                <adec:decorative xmlns:adec="http://schemas.microsoft.com/office/drawing/2017/decorative" val="1"/>
              </a:ext>
            </a:extLst>
          </p:cNvPr>
          <p:cNvSpPr/>
          <p:nvPr/>
        </p:nvSpPr>
        <p:spPr>
          <a:xfrm>
            <a:off x="186891" y="2643333"/>
            <a:ext cx="8767148" cy="509929"/>
          </a:xfrm>
          <a:prstGeom prst="rightArrow">
            <a:avLst/>
          </a:prstGeom>
          <a:solidFill>
            <a:srgbClr val="9FB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Segoe" panose="020B0503040204020203"/>
              <a:cs typeface="Segoe UI" panose="020B0502040204020203" pitchFamily="34" charset="0"/>
            </a:endParaRPr>
          </a:p>
        </p:txBody>
      </p:sp>
      <p:grpSp>
        <p:nvGrpSpPr>
          <p:cNvPr id="25" name="Group 24">
            <a:extLst>
              <a:ext uri="{FF2B5EF4-FFF2-40B4-BE49-F238E27FC236}">
                <a16:creationId xmlns:a16="http://schemas.microsoft.com/office/drawing/2014/main" id="{6DB83C39-A9C2-4F66-9444-FC28BD729A04}"/>
              </a:ext>
              <a:ext uri="{C183D7F6-B498-43B3-948B-1728B52AA6E4}">
                <adec:decorative xmlns:adec="http://schemas.microsoft.com/office/drawing/2017/decorative" val="1"/>
              </a:ext>
            </a:extLst>
          </p:cNvPr>
          <p:cNvGrpSpPr/>
          <p:nvPr/>
        </p:nvGrpSpPr>
        <p:grpSpPr>
          <a:xfrm>
            <a:off x="983629" y="2621298"/>
            <a:ext cx="784593" cy="553998"/>
            <a:chOff x="552596" y="1883203"/>
            <a:chExt cx="792439" cy="553998"/>
          </a:xfrm>
        </p:grpSpPr>
        <p:sp>
          <p:nvSpPr>
            <p:cNvPr id="26" name="Dodecagon 25">
              <a:extLst>
                <a:ext uri="{FF2B5EF4-FFF2-40B4-BE49-F238E27FC236}">
                  <a16:creationId xmlns:a16="http://schemas.microsoft.com/office/drawing/2014/main" id="{3A331236-DB82-447A-B8DE-10BB63A78453}"/>
                </a:ext>
              </a:extLst>
            </p:cNvPr>
            <p:cNvSpPr/>
            <p:nvPr/>
          </p:nvSpPr>
          <p:spPr>
            <a:xfrm>
              <a:off x="552596" y="1883203"/>
              <a:ext cx="768535" cy="553998"/>
            </a:xfrm>
            <a:prstGeom prst="dodecagon">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dirty="0">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469BBC71-ACF3-4DD3-89FD-66E726718BE8}"/>
                </a:ext>
              </a:extLst>
            </p:cNvPr>
            <p:cNvSpPr txBox="1"/>
            <p:nvPr/>
          </p:nvSpPr>
          <p:spPr>
            <a:xfrm>
              <a:off x="579024" y="1975535"/>
              <a:ext cx="766011" cy="369460"/>
            </a:xfrm>
            <a:prstGeom prst="rect">
              <a:avLst/>
            </a:prstGeom>
            <a:noFill/>
            <a:ln>
              <a:noFill/>
            </a:ln>
          </p:spPr>
          <p:txBody>
            <a:bodyPr wrap="square" rtlCol="0">
              <a:spAutoFit/>
            </a:bodyPr>
            <a:lstStyle/>
            <a:p>
              <a:r>
                <a:rPr lang="en-US" sz="1801" dirty="0">
                  <a:solidFill>
                    <a:schemeClr val="bg1"/>
                  </a:solidFill>
                  <a:latin typeface="Segoe UI" panose="020B0502040204020203" pitchFamily="34" charset="0"/>
                  <a:cs typeface="Segoe UI" panose="020B0502040204020203" pitchFamily="34" charset="0"/>
                </a:rPr>
                <a:t>2018</a:t>
              </a:r>
            </a:p>
          </p:txBody>
        </p:sp>
      </p:grpSp>
      <p:grpSp>
        <p:nvGrpSpPr>
          <p:cNvPr id="28" name="Group 27">
            <a:extLst>
              <a:ext uri="{FF2B5EF4-FFF2-40B4-BE49-F238E27FC236}">
                <a16:creationId xmlns:a16="http://schemas.microsoft.com/office/drawing/2014/main" id="{225075AA-0B0D-4AEC-97AE-E8F64E9E70EE}"/>
              </a:ext>
              <a:ext uri="{C183D7F6-B498-43B3-948B-1728B52AA6E4}">
                <adec:decorative xmlns:adec="http://schemas.microsoft.com/office/drawing/2017/decorative" val="1"/>
              </a:ext>
            </a:extLst>
          </p:cNvPr>
          <p:cNvGrpSpPr/>
          <p:nvPr/>
        </p:nvGrpSpPr>
        <p:grpSpPr>
          <a:xfrm>
            <a:off x="2344690" y="2621298"/>
            <a:ext cx="858969" cy="553998"/>
            <a:chOff x="552596" y="1883203"/>
            <a:chExt cx="784050" cy="553998"/>
          </a:xfrm>
        </p:grpSpPr>
        <p:sp>
          <p:nvSpPr>
            <p:cNvPr id="29" name="Dodecagon 28">
              <a:extLst>
                <a:ext uri="{FF2B5EF4-FFF2-40B4-BE49-F238E27FC236}">
                  <a16:creationId xmlns:a16="http://schemas.microsoft.com/office/drawing/2014/main" id="{DC47FCED-BFFF-49AC-B2FD-536679F83862}"/>
                </a:ext>
              </a:extLst>
            </p:cNvPr>
            <p:cNvSpPr/>
            <p:nvPr/>
          </p:nvSpPr>
          <p:spPr>
            <a:xfrm>
              <a:off x="552596" y="1883203"/>
              <a:ext cx="768535" cy="553998"/>
            </a:xfrm>
            <a:prstGeom prst="dodecagon">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dirty="0">
                <a:latin typeface="Segoe UI" panose="020B0502040204020203" pitchFamily="34" charset="0"/>
                <a:cs typeface="Segoe UI" panose="020B0502040204020203" pitchFamily="34" charset="0"/>
              </a:endParaRPr>
            </a:p>
          </p:txBody>
        </p:sp>
        <p:sp>
          <p:nvSpPr>
            <p:cNvPr id="30" name="TextBox 29">
              <a:extLst>
                <a:ext uri="{FF2B5EF4-FFF2-40B4-BE49-F238E27FC236}">
                  <a16:creationId xmlns:a16="http://schemas.microsoft.com/office/drawing/2014/main" id="{CFF54F1A-389E-4697-89D6-850A0A7562B4}"/>
                </a:ext>
              </a:extLst>
            </p:cNvPr>
            <p:cNvSpPr txBox="1"/>
            <p:nvPr/>
          </p:nvSpPr>
          <p:spPr>
            <a:xfrm>
              <a:off x="570635" y="1975535"/>
              <a:ext cx="766011" cy="369460"/>
            </a:xfrm>
            <a:prstGeom prst="rect">
              <a:avLst/>
            </a:prstGeom>
            <a:noFill/>
            <a:ln>
              <a:noFill/>
            </a:ln>
          </p:spPr>
          <p:txBody>
            <a:bodyPr wrap="square" rtlCol="0">
              <a:spAutoFit/>
            </a:bodyPr>
            <a:lstStyle/>
            <a:p>
              <a:r>
                <a:rPr lang="en-US" sz="1801" dirty="0">
                  <a:solidFill>
                    <a:schemeClr val="bg1"/>
                  </a:solidFill>
                  <a:latin typeface="Segoe UI" panose="020B0502040204020203" pitchFamily="34" charset="0"/>
                  <a:cs typeface="Segoe UI" panose="020B0502040204020203" pitchFamily="34" charset="0"/>
                </a:rPr>
                <a:t>2019</a:t>
              </a:r>
            </a:p>
          </p:txBody>
        </p:sp>
      </p:grpSp>
      <p:grpSp>
        <p:nvGrpSpPr>
          <p:cNvPr id="34" name="Group 33">
            <a:extLst>
              <a:ext uri="{FF2B5EF4-FFF2-40B4-BE49-F238E27FC236}">
                <a16:creationId xmlns:a16="http://schemas.microsoft.com/office/drawing/2014/main" id="{BA749D0C-FE35-4603-96A5-4C757AAD0441}"/>
              </a:ext>
              <a:ext uri="{C183D7F6-B498-43B3-948B-1728B52AA6E4}">
                <adec:decorative xmlns:adec="http://schemas.microsoft.com/office/drawing/2017/decorative" val="1"/>
              </a:ext>
            </a:extLst>
          </p:cNvPr>
          <p:cNvGrpSpPr/>
          <p:nvPr/>
        </p:nvGrpSpPr>
        <p:grpSpPr>
          <a:xfrm>
            <a:off x="3884699" y="2621298"/>
            <a:ext cx="831440" cy="553998"/>
            <a:chOff x="552596" y="1883203"/>
            <a:chExt cx="831440" cy="553998"/>
          </a:xfrm>
        </p:grpSpPr>
        <p:sp>
          <p:nvSpPr>
            <p:cNvPr id="35" name="Dodecagon 34">
              <a:extLst>
                <a:ext uri="{FF2B5EF4-FFF2-40B4-BE49-F238E27FC236}">
                  <a16:creationId xmlns:a16="http://schemas.microsoft.com/office/drawing/2014/main" id="{58720927-01E6-4813-A736-2E422BC0DA2A}"/>
                </a:ext>
              </a:extLst>
            </p:cNvPr>
            <p:cNvSpPr/>
            <p:nvPr/>
          </p:nvSpPr>
          <p:spPr>
            <a:xfrm>
              <a:off x="552596" y="1883203"/>
              <a:ext cx="768535" cy="553998"/>
            </a:xfrm>
            <a:prstGeom prst="dodecagon">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dirty="0">
                <a:latin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id="{774DD1C3-28E0-4957-AE29-1C37954512FA}"/>
                </a:ext>
              </a:extLst>
            </p:cNvPr>
            <p:cNvSpPr txBox="1"/>
            <p:nvPr/>
          </p:nvSpPr>
          <p:spPr>
            <a:xfrm>
              <a:off x="618025" y="1975535"/>
              <a:ext cx="766011" cy="369460"/>
            </a:xfrm>
            <a:prstGeom prst="rect">
              <a:avLst/>
            </a:prstGeom>
            <a:noFill/>
            <a:ln>
              <a:noFill/>
            </a:ln>
          </p:spPr>
          <p:txBody>
            <a:bodyPr wrap="square" rtlCol="0">
              <a:spAutoFit/>
            </a:bodyPr>
            <a:lstStyle/>
            <a:p>
              <a:r>
                <a:rPr lang="en-US" sz="1801" dirty="0">
                  <a:solidFill>
                    <a:schemeClr val="bg1"/>
                  </a:solidFill>
                  <a:latin typeface="Segoe UI" panose="020B0502040204020203" pitchFamily="34" charset="0"/>
                  <a:cs typeface="Segoe UI" panose="020B0502040204020203" pitchFamily="34" charset="0"/>
                </a:rPr>
                <a:t>2020</a:t>
              </a:r>
            </a:p>
          </p:txBody>
        </p:sp>
      </p:grpSp>
      <p:grpSp>
        <p:nvGrpSpPr>
          <p:cNvPr id="19" name="Group 18" descr="SELIS started with collaboration with Monomoy in 2018.">
            <a:extLst>
              <a:ext uri="{FF2B5EF4-FFF2-40B4-BE49-F238E27FC236}">
                <a16:creationId xmlns:a16="http://schemas.microsoft.com/office/drawing/2014/main" id="{F497A573-B911-CC68-71B4-ECB8E43BE00F}"/>
              </a:ext>
            </a:extLst>
          </p:cNvPr>
          <p:cNvGrpSpPr/>
          <p:nvPr/>
        </p:nvGrpSpPr>
        <p:grpSpPr>
          <a:xfrm>
            <a:off x="425809" y="903961"/>
            <a:ext cx="1450929" cy="1348454"/>
            <a:chOff x="372921" y="1677551"/>
            <a:chExt cx="1465438" cy="1348454"/>
          </a:xfrm>
        </p:grpSpPr>
        <p:sp>
          <p:nvSpPr>
            <p:cNvPr id="45" name="Speech Bubble: Rectangle 44">
              <a:extLst>
                <a:ext uri="{FF2B5EF4-FFF2-40B4-BE49-F238E27FC236}">
                  <a16:creationId xmlns:a16="http://schemas.microsoft.com/office/drawing/2014/main" id="{ECD88385-45A0-40D3-88F6-35548951D292}"/>
                </a:ext>
              </a:extLst>
            </p:cNvPr>
            <p:cNvSpPr/>
            <p:nvPr/>
          </p:nvSpPr>
          <p:spPr>
            <a:xfrm>
              <a:off x="372921" y="1677551"/>
              <a:ext cx="1465438" cy="1348454"/>
            </a:xfrm>
            <a:prstGeom prst="wedgeRectCallout">
              <a:avLst>
                <a:gd name="adj1" fmla="val -2228"/>
                <a:gd name="adj2" fmla="val 80345"/>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Segoe" panose="020B0503040204020203"/>
              </a:endParaRPr>
            </a:p>
          </p:txBody>
        </p:sp>
        <p:sp>
          <p:nvSpPr>
            <p:cNvPr id="46" name="TextBox 45">
              <a:extLst>
                <a:ext uri="{FF2B5EF4-FFF2-40B4-BE49-F238E27FC236}">
                  <a16:creationId xmlns:a16="http://schemas.microsoft.com/office/drawing/2014/main" id="{5CE1851B-5682-4536-9A8E-62DD3DB3619B}"/>
                </a:ext>
              </a:extLst>
            </p:cNvPr>
            <p:cNvSpPr txBox="1"/>
            <p:nvPr/>
          </p:nvSpPr>
          <p:spPr>
            <a:xfrm>
              <a:off x="408172" y="1692484"/>
              <a:ext cx="1394935" cy="1169551"/>
            </a:xfrm>
            <a:prstGeom prst="rect">
              <a:avLst/>
            </a:prstGeom>
            <a:solidFill>
              <a:srgbClr val="002060"/>
            </a:solidFill>
            <a:ln>
              <a:noFill/>
            </a:ln>
          </p:spPr>
          <p:txBody>
            <a:bodyPr wrap="square" rtlCol="0">
              <a:spAutoFit/>
            </a:bodyPr>
            <a:lstStyle/>
            <a:p>
              <a:pPr>
                <a:spcAft>
                  <a:spcPts val="600"/>
                </a:spcAft>
              </a:pPr>
              <a:r>
                <a:rPr lang="en-US" sz="1300" dirty="0">
                  <a:solidFill>
                    <a:schemeClr val="bg1"/>
                  </a:solidFill>
                  <a:latin typeface="Segoe" panose="020B0503040204020203"/>
                  <a:cs typeface="Segoe UI" panose="020B0502040204020203" pitchFamily="34" charset="0"/>
                </a:rPr>
                <a:t>Monomoy Regional School District </a:t>
              </a:r>
            </a:p>
            <a:p>
              <a:r>
                <a:rPr lang="en-US" sz="1300" dirty="0">
                  <a:solidFill>
                    <a:schemeClr val="bg1"/>
                  </a:solidFill>
                  <a:latin typeface="Segoe" panose="020B0503040204020203"/>
                  <a:cs typeface="Segoe UI" panose="020B0502040204020203" pitchFamily="34" charset="0"/>
                </a:rPr>
                <a:t>Fall administration</a:t>
              </a:r>
            </a:p>
          </p:txBody>
        </p:sp>
      </p:grpSp>
      <p:sp>
        <p:nvSpPr>
          <p:cNvPr id="56" name="Speech Bubble: Rectangle 55" descr="2019, Monomoy did 2 administrations and SELIS was improved by adding items to improve reliability and validity of assessment.">
            <a:extLst>
              <a:ext uri="{FF2B5EF4-FFF2-40B4-BE49-F238E27FC236}">
                <a16:creationId xmlns:a16="http://schemas.microsoft.com/office/drawing/2014/main" id="{191F253F-479E-4F96-BF3F-254445C91F97}"/>
              </a:ext>
            </a:extLst>
          </p:cNvPr>
          <p:cNvSpPr/>
          <p:nvPr/>
        </p:nvSpPr>
        <p:spPr>
          <a:xfrm>
            <a:off x="836142" y="3483526"/>
            <a:ext cx="2163337" cy="1194149"/>
          </a:xfrm>
          <a:prstGeom prst="wedgeRectCallout">
            <a:avLst>
              <a:gd name="adj1" fmla="val 35685"/>
              <a:gd name="adj2" fmla="val -74982"/>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800"/>
              </a:spcAft>
            </a:pPr>
            <a:r>
              <a:rPr lang="en-US" sz="1300" dirty="0">
                <a:solidFill>
                  <a:schemeClr val="accent3"/>
                </a:solidFill>
                <a:latin typeface="Segoe" panose="020B0503040204020203"/>
                <a:cs typeface="Segoe UI" panose="020B0502040204020203" pitchFamily="34" charset="0"/>
              </a:rPr>
              <a:t>SELIS survey development</a:t>
            </a:r>
          </a:p>
          <a:p>
            <a:pPr>
              <a:spcAft>
                <a:spcPts val="600"/>
              </a:spcAft>
            </a:pPr>
            <a:r>
              <a:rPr lang="en-US" sz="1300" dirty="0">
                <a:solidFill>
                  <a:schemeClr val="bg1"/>
                </a:solidFill>
                <a:latin typeface="Segoe" panose="020B0503040204020203"/>
                <a:cs typeface="Segoe UI" panose="020B0502040204020203" pitchFamily="34" charset="0"/>
              </a:rPr>
              <a:t>Monomoy: Annual Fall and Spring Administrations</a:t>
            </a:r>
          </a:p>
        </p:txBody>
      </p:sp>
      <p:grpSp>
        <p:nvGrpSpPr>
          <p:cNvPr id="52" name="Group 51">
            <a:extLst>
              <a:ext uri="{FF2B5EF4-FFF2-40B4-BE49-F238E27FC236}">
                <a16:creationId xmlns:a16="http://schemas.microsoft.com/office/drawing/2014/main" id="{98FE50C3-B61A-604B-239B-10A2BA7FE72D}"/>
              </a:ext>
              <a:ext uri="{C183D7F6-B498-43B3-948B-1728B52AA6E4}">
                <adec:decorative xmlns:adec="http://schemas.microsoft.com/office/drawing/2017/decorative" val="1"/>
              </a:ext>
            </a:extLst>
          </p:cNvPr>
          <p:cNvGrpSpPr/>
          <p:nvPr/>
        </p:nvGrpSpPr>
        <p:grpSpPr>
          <a:xfrm>
            <a:off x="5764755" y="2621298"/>
            <a:ext cx="831440" cy="553998"/>
            <a:chOff x="552596" y="1883203"/>
            <a:chExt cx="831440" cy="553998"/>
          </a:xfrm>
        </p:grpSpPr>
        <p:sp>
          <p:nvSpPr>
            <p:cNvPr id="53" name="Dodecagon 52">
              <a:extLst>
                <a:ext uri="{FF2B5EF4-FFF2-40B4-BE49-F238E27FC236}">
                  <a16:creationId xmlns:a16="http://schemas.microsoft.com/office/drawing/2014/main" id="{4BF5B949-C6D7-3B59-7D5F-7C5A76EE4242}"/>
                </a:ext>
              </a:extLst>
            </p:cNvPr>
            <p:cNvSpPr/>
            <p:nvPr/>
          </p:nvSpPr>
          <p:spPr>
            <a:xfrm>
              <a:off x="552596" y="1883203"/>
              <a:ext cx="768535" cy="553998"/>
            </a:xfrm>
            <a:prstGeom prst="dodecagon">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dirty="0">
                <a:latin typeface="Segoe UI" panose="020B0502040204020203" pitchFamily="34" charset="0"/>
                <a:cs typeface="Segoe UI" panose="020B0502040204020203" pitchFamily="34" charset="0"/>
              </a:endParaRPr>
            </a:p>
          </p:txBody>
        </p:sp>
        <p:sp>
          <p:nvSpPr>
            <p:cNvPr id="54" name="TextBox 53">
              <a:extLst>
                <a:ext uri="{FF2B5EF4-FFF2-40B4-BE49-F238E27FC236}">
                  <a16:creationId xmlns:a16="http://schemas.microsoft.com/office/drawing/2014/main" id="{5CE1C957-5861-84BA-2B13-BAB911F96FC0}"/>
                </a:ext>
              </a:extLst>
            </p:cNvPr>
            <p:cNvSpPr txBox="1"/>
            <p:nvPr/>
          </p:nvSpPr>
          <p:spPr>
            <a:xfrm>
              <a:off x="618025" y="1975535"/>
              <a:ext cx="766011" cy="369460"/>
            </a:xfrm>
            <a:prstGeom prst="rect">
              <a:avLst/>
            </a:prstGeom>
            <a:noFill/>
            <a:ln>
              <a:noFill/>
            </a:ln>
          </p:spPr>
          <p:txBody>
            <a:bodyPr wrap="square" rtlCol="0">
              <a:spAutoFit/>
            </a:bodyPr>
            <a:lstStyle/>
            <a:p>
              <a:r>
                <a:rPr lang="en-US" sz="1801" dirty="0">
                  <a:solidFill>
                    <a:schemeClr val="bg1"/>
                  </a:solidFill>
                  <a:latin typeface="Segoe UI" panose="020B0502040204020203" pitchFamily="34" charset="0"/>
                  <a:cs typeface="Segoe UI" panose="020B0502040204020203" pitchFamily="34" charset="0"/>
                </a:rPr>
                <a:t>2021</a:t>
              </a:r>
            </a:p>
          </p:txBody>
        </p:sp>
      </p:grpSp>
      <p:grpSp>
        <p:nvGrpSpPr>
          <p:cNvPr id="58" name="Group 57">
            <a:extLst>
              <a:ext uri="{FF2B5EF4-FFF2-40B4-BE49-F238E27FC236}">
                <a16:creationId xmlns:a16="http://schemas.microsoft.com/office/drawing/2014/main" id="{A0B6F43F-8F30-9493-F4E9-3E7A9E04A272}"/>
              </a:ext>
              <a:ext uri="{C183D7F6-B498-43B3-948B-1728B52AA6E4}">
                <adec:decorative xmlns:adec="http://schemas.microsoft.com/office/drawing/2017/decorative" val="1"/>
              </a:ext>
            </a:extLst>
          </p:cNvPr>
          <p:cNvGrpSpPr/>
          <p:nvPr/>
        </p:nvGrpSpPr>
        <p:grpSpPr>
          <a:xfrm>
            <a:off x="7380121" y="2621298"/>
            <a:ext cx="831440" cy="553998"/>
            <a:chOff x="552596" y="1883203"/>
            <a:chExt cx="831440" cy="553998"/>
          </a:xfrm>
        </p:grpSpPr>
        <p:sp>
          <p:nvSpPr>
            <p:cNvPr id="59" name="Dodecagon 58">
              <a:extLst>
                <a:ext uri="{FF2B5EF4-FFF2-40B4-BE49-F238E27FC236}">
                  <a16:creationId xmlns:a16="http://schemas.microsoft.com/office/drawing/2014/main" id="{70A64999-FE45-43E1-7126-938154A92349}"/>
                </a:ext>
              </a:extLst>
            </p:cNvPr>
            <p:cNvSpPr/>
            <p:nvPr/>
          </p:nvSpPr>
          <p:spPr>
            <a:xfrm>
              <a:off x="552596" y="1883203"/>
              <a:ext cx="768535" cy="553998"/>
            </a:xfrm>
            <a:prstGeom prst="dodecagon">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dirty="0">
                <a:latin typeface="Segoe UI" panose="020B0502040204020203" pitchFamily="34" charset="0"/>
                <a:cs typeface="Segoe UI" panose="020B0502040204020203" pitchFamily="34" charset="0"/>
              </a:endParaRPr>
            </a:p>
          </p:txBody>
        </p:sp>
        <p:sp>
          <p:nvSpPr>
            <p:cNvPr id="60" name="TextBox 59">
              <a:extLst>
                <a:ext uri="{FF2B5EF4-FFF2-40B4-BE49-F238E27FC236}">
                  <a16:creationId xmlns:a16="http://schemas.microsoft.com/office/drawing/2014/main" id="{1E6A863C-8684-4895-7B1D-0E91F2F31EAC}"/>
                </a:ext>
              </a:extLst>
            </p:cNvPr>
            <p:cNvSpPr txBox="1"/>
            <p:nvPr/>
          </p:nvSpPr>
          <p:spPr>
            <a:xfrm>
              <a:off x="618025" y="1975535"/>
              <a:ext cx="766011" cy="369460"/>
            </a:xfrm>
            <a:prstGeom prst="rect">
              <a:avLst/>
            </a:prstGeom>
            <a:noFill/>
            <a:ln>
              <a:noFill/>
            </a:ln>
          </p:spPr>
          <p:txBody>
            <a:bodyPr wrap="square" rtlCol="0">
              <a:spAutoFit/>
            </a:bodyPr>
            <a:lstStyle/>
            <a:p>
              <a:r>
                <a:rPr lang="en-US" sz="1801" dirty="0">
                  <a:solidFill>
                    <a:schemeClr val="bg1"/>
                  </a:solidFill>
                  <a:latin typeface="Segoe UI" panose="020B0502040204020203" pitchFamily="34" charset="0"/>
                  <a:cs typeface="Segoe UI" panose="020B0502040204020203" pitchFamily="34" charset="0"/>
                </a:rPr>
                <a:t>2022</a:t>
              </a:r>
            </a:p>
          </p:txBody>
        </p:sp>
      </p:grpSp>
      <p:grpSp>
        <p:nvGrpSpPr>
          <p:cNvPr id="6" name="Group 5" descr="8 Districts participated in the second year of Pilot. Two administrations and trainings offered to educators by DESE.">
            <a:extLst>
              <a:ext uri="{FF2B5EF4-FFF2-40B4-BE49-F238E27FC236}">
                <a16:creationId xmlns:a16="http://schemas.microsoft.com/office/drawing/2014/main" id="{7F0C986D-B15C-2DC0-55CB-BE5218E6E4FE}"/>
              </a:ext>
            </a:extLst>
          </p:cNvPr>
          <p:cNvGrpSpPr/>
          <p:nvPr/>
        </p:nvGrpSpPr>
        <p:grpSpPr>
          <a:xfrm>
            <a:off x="5163032" y="3412965"/>
            <a:ext cx="2532562" cy="1264710"/>
            <a:chOff x="5280072" y="3412965"/>
            <a:chExt cx="2532562" cy="1264710"/>
          </a:xfrm>
        </p:grpSpPr>
        <p:sp>
          <p:nvSpPr>
            <p:cNvPr id="61" name="Speech Bubble: Rectangle 60">
              <a:extLst>
                <a:ext uri="{FF2B5EF4-FFF2-40B4-BE49-F238E27FC236}">
                  <a16:creationId xmlns:a16="http://schemas.microsoft.com/office/drawing/2014/main" id="{8741214C-F008-8D4F-644A-3F902EA911C8}"/>
                </a:ext>
              </a:extLst>
            </p:cNvPr>
            <p:cNvSpPr/>
            <p:nvPr/>
          </p:nvSpPr>
          <p:spPr>
            <a:xfrm>
              <a:off x="5280072" y="3412965"/>
              <a:ext cx="2532562" cy="1264710"/>
            </a:xfrm>
            <a:prstGeom prst="wedgeRectCallout">
              <a:avLst>
                <a:gd name="adj1" fmla="val 1015"/>
                <a:gd name="adj2" fmla="val -77509"/>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Segoe" panose="020B0503040204020203"/>
              </a:endParaRPr>
            </a:p>
          </p:txBody>
        </p:sp>
        <p:sp>
          <p:nvSpPr>
            <p:cNvPr id="65" name="TextBox 64">
              <a:extLst>
                <a:ext uri="{FF2B5EF4-FFF2-40B4-BE49-F238E27FC236}">
                  <a16:creationId xmlns:a16="http://schemas.microsoft.com/office/drawing/2014/main" id="{B398DA55-09C1-5DE0-B2B4-4C95BAA72778}"/>
                </a:ext>
              </a:extLst>
            </p:cNvPr>
            <p:cNvSpPr txBox="1"/>
            <p:nvPr/>
          </p:nvSpPr>
          <p:spPr>
            <a:xfrm>
              <a:off x="5348711" y="3439636"/>
              <a:ext cx="2368825" cy="1176255"/>
            </a:xfrm>
            <a:prstGeom prst="rect">
              <a:avLst/>
            </a:prstGeom>
            <a:solidFill>
              <a:srgbClr val="002060"/>
            </a:solidFill>
          </p:spPr>
          <p:txBody>
            <a:bodyPr wrap="square" rtlCol="0">
              <a:spAutoFit/>
            </a:bodyPr>
            <a:lstStyle/>
            <a:p>
              <a:pPr>
                <a:spcAft>
                  <a:spcPts val="600"/>
                </a:spcAft>
              </a:pPr>
              <a:r>
                <a:rPr lang="en-US" sz="1300" dirty="0">
                  <a:solidFill>
                    <a:schemeClr val="accent3"/>
                  </a:solidFill>
                  <a:latin typeface="Segoe" panose="020B0503040204020203"/>
                  <a:cs typeface="Segoe UI" panose="020B0502040204020203" pitchFamily="34" charset="0"/>
                </a:rPr>
                <a:t>SELIS Cohort 1 (Yr. 2 Pilot)</a:t>
              </a:r>
            </a:p>
            <a:p>
              <a:pPr marL="225429" indent="-225429"/>
              <a:r>
                <a:rPr lang="en-US" sz="1300" dirty="0">
                  <a:solidFill>
                    <a:schemeClr val="bg1"/>
                  </a:solidFill>
                  <a:latin typeface="Segoe" panose="020B0503040204020203"/>
                  <a:cs typeface="Segoe UI" panose="020B0502040204020203" pitchFamily="34" charset="0"/>
                </a:rPr>
                <a:t>8 Districts:  </a:t>
              </a:r>
            </a:p>
            <a:p>
              <a:pPr marL="225429" indent="-225429"/>
              <a:r>
                <a:rPr lang="en-US" sz="1300" dirty="0">
                  <a:solidFill>
                    <a:schemeClr val="bg1"/>
                  </a:solidFill>
                  <a:latin typeface="Segoe" panose="020B0503040204020203"/>
                  <a:cs typeface="Segoe UI" panose="020B0502040204020203" pitchFamily="34" charset="0"/>
                </a:rPr>
                <a:t>Fall 2021 admin.</a:t>
              </a:r>
            </a:p>
            <a:p>
              <a:pPr marL="225429" indent="-225429"/>
              <a:r>
                <a:rPr lang="en-US" sz="1300" dirty="0">
                  <a:solidFill>
                    <a:schemeClr val="bg1"/>
                  </a:solidFill>
                  <a:latin typeface="Segoe" panose="020B0503040204020203"/>
                  <a:cs typeface="Segoe UI" panose="020B0502040204020203" pitchFamily="34" charset="0"/>
                </a:rPr>
                <a:t>Spring 2022 admin.</a:t>
              </a:r>
            </a:p>
            <a:p>
              <a:pPr marL="225429" indent="-225429"/>
              <a:r>
                <a:rPr lang="en-US" sz="1300" dirty="0">
                  <a:solidFill>
                    <a:schemeClr val="bg1"/>
                  </a:solidFill>
                  <a:latin typeface="Segoe" panose="020B0503040204020203"/>
                  <a:cs typeface="Segoe UI" panose="020B0502040204020203" pitchFamily="34" charset="0"/>
                </a:rPr>
                <a:t>Trainings/Analyses</a:t>
              </a:r>
            </a:p>
          </p:txBody>
        </p:sp>
      </p:grpSp>
      <p:sp>
        <p:nvSpPr>
          <p:cNvPr id="66" name="Speech Bubble: Rectangle 65" descr="New SELIS grant for 2022/23 year. Onboard another 8-10 districts for SELIS project.">
            <a:extLst>
              <a:ext uri="{FF2B5EF4-FFF2-40B4-BE49-F238E27FC236}">
                <a16:creationId xmlns:a16="http://schemas.microsoft.com/office/drawing/2014/main" id="{4088A4A8-B781-6233-3A44-3056CED2714D}"/>
              </a:ext>
            </a:extLst>
          </p:cNvPr>
          <p:cNvSpPr/>
          <p:nvPr/>
        </p:nvSpPr>
        <p:spPr>
          <a:xfrm>
            <a:off x="6385933" y="903961"/>
            <a:ext cx="2536275" cy="1348454"/>
          </a:xfrm>
          <a:prstGeom prst="wedgeRectCallout">
            <a:avLst>
              <a:gd name="adj1" fmla="val 4442"/>
              <a:gd name="adj2" fmla="val 76894"/>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a:latin typeface="Segoe" panose="020B0503040204020203"/>
            </a:endParaRPr>
          </a:p>
        </p:txBody>
      </p:sp>
      <p:sp>
        <p:nvSpPr>
          <p:cNvPr id="67" name="TextBox 66">
            <a:extLst>
              <a:ext uri="{FF2B5EF4-FFF2-40B4-BE49-F238E27FC236}">
                <a16:creationId xmlns:a16="http://schemas.microsoft.com/office/drawing/2014/main" id="{47D9DE28-2D2B-2C85-981A-7A44C97F8A0A}"/>
              </a:ext>
            </a:extLst>
          </p:cNvPr>
          <p:cNvSpPr txBox="1"/>
          <p:nvPr/>
        </p:nvSpPr>
        <p:spPr>
          <a:xfrm>
            <a:off x="6445405" y="951770"/>
            <a:ext cx="2476803" cy="1246495"/>
          </a:xfrm>
          <a:prstGeom prst="rect">
            <a:avLst/>
          </a:prstGeom>
          <a:solidFill>
            <a:srgbClr val="002060"/>
          </a:solidFill>
        </p:spPr>
        <p:txBody>
          <a:bodyPr wrap="square" rtlCol="0">
            <a:spAutoFit/>
          </a:bodyPr>
          <a:lstStyle/>
          <a:p>
            <a:pPr marL="225429" indent="-225429"/>
            <a:r>
              <a:rPr lang="en-US" sz="1300" u="sng" dirty="0">
                <a:solidFill>
                  <a:schemeClr val="bg1"/>
                </a:solidFill>
                <a:latin typeface="Segoe" panose="020B0503040204020203"/>
                <a:cs typeface="Segoe UI" panose="020B0502040204020203" pitchFamily="34" charset="0"/>
                <a:hlinkClick r:id="rId3">
                  <a:extLst>
                    <a:ext uri="{A12FA001-AC4F-418D-AE19-62706E023703}">
                      <ahyp:hlinkClr xmlns:ahyp="http://schemas.microsoft.com/office/drawing/2018/hyperlinkcolor" val="tx"/>
                    </a:ext>
                  </a:extLst>
                </a:hlinkClick>
              </a:rPr>
              <a:t>New Grant Opportunity</a:t>
            </a:r>
            <a:r>
              <a:rPr lang="en-US" sz="1300" dirty="0">
                <a:solidFill>
                  <a:schemeClr val="bg1"/>
                </a:solidFill>
                <a:latin typeface="Segoe" panose="020B0503040204020203"/>
                <a:cs typeface="Segoe UI" panose="020B0502040204020203" pitchFamily="34" charset="0"/>
                <a:hlinkClick r:id="rId3">
                  <a:extLst>
                    <a:ext uri="{A12FA001-AC4F-418D-AE19-62706E023703}">
                      <ahyp:hlinkClr xmlns:ahyp="http://schemas.microsoft.com/office/drawing/2018/hyperlinkcolor" val="tx"/>
                    </a:ext>
                  </a:extLst>
                </a:hlinkClick>
              </a:rPr>
              <a:t>:</a:t>
            </a:r>
          </a:p>
          <a:p>
            <a:pPr marL="225429" indent="-225429">
              <a:spcAft>
                <a:spcPts val="600"/>
              </a:spcAft>
            </a:pPr>
            <a:r>
              <a:rPr lang="en-US" sz="1300" dirty="0">
                <a:solidFill>
                  <a:schemeClr val="bg1"/>
                </a:solidFill>
                <a:latin typeface="Segoe" panose="020B0503040204020203"/>
                <a:cs typeface="Segoe UI" panose="020B0502040204020203" pitchFamily="34" charset="0"/>
                <a:hlinkClick r:id="rId4">
                  <a:extLst>
                    <a:ext uri="{A12FA001-AC4F-418D-AE19-62706E023703}">
                      <ahyp:hlinkClr xmlns:ahyp="http://schemas.microsoft.com/office/drawing/2018/hyperlinkcolor" val="tx"/>
                    </a:ext>
                  </a:extLst>
                </a:hlinkClick>
              </a:rPr>
              <a:t>Integrating SEL into Academic Learning Grant</a:t>
            </a:r>
            <a:r>
              <a:rPr lang="en-US" sz="1300" dirty="0">
                <a:solidFill>
                  <a:schemeClr val="bg1"/>
                </a:solidFill>
                <a:latin typeface="Segoe" panose="020B0503040204020203"/>
                <a:cs typeface="Segoe UI" panose="020B0502040204020203" pitchFamily="34" charset="0"/>
              </a:rPr>
              <a:t> 22/23</a:t>
            </a:r>
            <a:endParaRPr lang="en-US" sz="1300" b="1" dirty="0">
              <a:solidFill>
                <a:schemeClr val="accent3"/>
              </a:solidFill>
              <a:latin typeface="Segoe" panose="020B0503040204020203"/>
              <a:cs typeface="Segoe UI" panose="020B0502040204020203" pitchFamily="34" charset="0"/>
            </a:endParaRPr>
          </a:p>
          <a:p>
            <a:pPr marL="225429" indent="-225429">
              <a:spcAft>
                <a:spcPts val="600"/>
              </a:spcAft>
            </a:pPr>
            <a:r>
              <a:rPr lang="en-US" sz="1300" dirty="0">
                <a:solidFill>
                  <a:schemeClr val="accent3"/>
                </a:solidFill>
                <a:latin typeface="Segoe" panose="020B0503040204020203"/>
                <a:cs typeface="Segoe UI" panose="020B0502040204020203" pitchFamily="34" charset="0"/>
              </a:rPr>
              <a:t>Cohort 2: Year 1 (8-10 districts)</a:t>
            </a:r>
            <a:endParaRPr lang="en-US" sz="1300" dirty="0">
              <a:solidFill>
                <a:schemeClr val="bg1"/>
              </a:solidFill>
              <a:latin typeface="Segoe" panose="020B0503040204020203"/>
              <a:cs typeface="Segoe UI" panose="020B0502040204020203" pitchFamily="34" charset="0"/>
            </a:endParaRPr>
          </a:p>
          <a:p>
            <a:pPr marL="225429" indent="-225429"/>
            <a:r>
              <a:rPr lang="en-US" sz="1300" dirty="0">
                <a:solidFill>
                  <a:schemeClr val="bg1"/>
                </a:solidFill>
                <a:latin typeface="Segoe" panose="020B0503040204020203"/>
                <a:cs typeface="Segoe UI" panose="020B0502040204020203" pitchFamily="34" charset="0"/>
              </a:rPr>
              <a:t>Cohort 1: Year 3</a:t>
            </a:r>
          </a:p>
        </p:txBody>
      </p:sp>
    </p:spTree>
    <p:extLst>
      <p:ext uri="{BB962C8B-B14F-4D97-AF65-F5344CB8AC3E}">
        <p14:creationId xmlns:p14="http://schemas.microsoft.com/office/powerpoint/2010/main" val="6007728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2"/>
          <p:cNvSpPr txBox="1">
            <a:spLocks noGrp="1"/>
          </p:cNvSpPr>
          <p:nvPr>
            <p:ph type="title"/>
          </p:nvPr>
        </p:nvSpPr>
        <p:spPr>
          <a:xfrm>
            <a:off x="1297500" y="1651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t>Grade 7 Correlation </a:t>
            </a:r>
            <a:endParaRPr/>
          </a:p>
          <a:p>
            <a:pPr marL="0" lvl="0" indent="0" algn="ctr" rtl="0">
              <a:spcBef>
                <a:spcPts val="0"/>
              </a:spcBef>
              <a:spcAft>
                <a:spcPts val="0"/>
              </a:spcAft>
              <a:buNone/>
            </a:pPr>
            <a:r>
              <a:rPr lang="en-GB"/>
              <a:t>Between Teacher and Student Perspective</a:t>
            </a:r>
            <a:endParaRPr/>
          </a:p>
        </p:txBody>
      </p:sp>
      <p:pic>
        <p:nvPicPr>
          <p:cNvPr id="263" name="Google Shape;263;p22" descr="The graphic shows the correlation between students' self management scores as reported by students versus those reported by their teachers. Grade 7 data - correlation is moderate in size."/>
          <p:cNvPicPr preferRelativeResize="0"/>
          <p:nvPr/>
        </p:nvPicPr>
        <p:blipFill>
          <a:blip r:embed="rId3">
            <a:alphaModFix/>
          </a:blip>
          <a:stretch>
            <a:fillRect/>
          </a:stretch>
        </p:blipFill>
        <p:spPr>
          <a:xfrm>
            <a:off x="1695187" y="1147500"/>
            <a:ext cx="5753626" cy="38463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3"/>
          <p:cNvSpPr txBox="1">
            <a:spLocks noGrp="1"/>
          </p:cNvSpPr>
          <p:nvPr>
            <p:ph type="title"/>
          </p:nvPr>
        </p:nvSpPr>
        <p:spPr>
          <a:xfrm>
            <a:off x="665450" y="533275"/>
            <a:ext cx="7038900" cy="4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900" b="1"/>
              <a:t>Summer 2022 Planning</a:t>
            </a:r>
            <a:endParaRPr sz="2900" b="1"/>
          </a:p>
        </p:txBody>
      </p:sp>
      <p:sp>
        <p:nvSpPr>
          <p:cNvPr id="269" name="Google Shape;269;p23"/>
          <p:cNvSpPr txBox="1"/>
          <p:nvPr/>
        </p:nvSpPr>
        <p:spPr>
          <a:xfrm>
            <a:off x="599675" y="1460225"/>
            <a:ext cx="5307000" cy="3388500"/>
          </a:xfrm>
          <a:prstGeom prst="rect">
            <a:avLst/>
          </a:prstGeom>
          <a:noFill/>
          <a:ln>
            <a:noFill/>
          </a:ln>
        </p:spPr>
        <p:txBody>
          <a:bodyPr spcFirstLastPara="1" wrap="square" lIns="91425" tIns="91425" rIns="91425" bIns="91425" anchor="ctr" anchorCtr="0">
            <a:noAutofit/>
          </a:bodyPr>
          <a:lstStyle/>
          <a:p>
            <a:pPr marL="457200" lvl="0" indent="-330200" algn="l" rtl="0">
              <a:spcBef>
                <a:spcPts val="0"/>
              </a:spcBef>
              <a:spcAft>
                <a:spcPts val="0"/>
              </a:spcAft>
              <a:buClr>
                <a:schemeClr val="lt1"/>
              </a:buClr>
              <a:buSzPts val="1600"/>
              <a:buFont typeface="Montserrat"/>
              <a:buChar char="●"/>
            </a:pPr>
            <a:r>
              <a:rPr lang="en-GB" sz="1600" b="1" dirty="0">
                <a:solidFill>
                  <a:srgbClr val="002060"/>
                </a:solidFill>
                <a:latin typeface="Montserrat"/>
                <a:ea typeface="Montserrat"/>
                <a:cs typeface="Montserrat"/>
                <a:sym typeface="Montserrat"/>
              </a:rPr>
              <a:t>How will SELIS and Self Manager data inform your School Improvement Plans next year?</a:t>
            </a:r>
            <a:endParaRPr sz="1600" b="1" dirty="0">
              <a:solidFill>
                <a:srgbClr val="002060"/>
              </a:solidFill>
              <a:latin typeface="Montserrat"/>
              <a:ea typeface="Montserrat"/>
              <a:cs typeface="Montserrat"/>
              <a:sym typeface="Montserrat"/>
            </a:endParaRPr>
          </a:p>
          <a:p>
            <a:pPr marL="457200" lvl="0" indent="-330200" algn="l" rtl="0">
              <a:spcBef>
                <a:spcPts val="0"/>
              </a:spcBef>
              <a:spcAft>
                <a:spcPts val="0"/>
              </a:spcAft>
              <a:buClr>
                <a:schemeClr val="lt1"/>
              </a:buClr>
              <a:buSzPts val="1600"/>
              <a:buFont typeface="Montserrat"/>
              <a:buChar char="●"/>
            </a:pPr>
            <a:r>
              <a:rPr lang="en-GB" sz="1600" b="1" dirty="0">
                <a:solidFill>
                  <a:srgbClr val="002060"/>
                </a:solidFill>
                <a:latin typeface="Montserrat"/>
                <a:ea typeface="Montserrat"/>
                <a:cs typeface="Montserrat"/>
                <a:sym typeface="Montserrat"/>
              </a:rPr>
              <a:t>When will guidance staff review the latest individual SELIS student results for possible interventions?</a:t>
            </a:r>
            <a:endParaRPr sz="1600" b="1" dirty="0">
              <a:solidFill>
                <a:srgbClr val="002060"/>
              </a:solidFill>
              <a:latin typeface="Montserrat"/>
              <a:ea typeface="Montserrat"/>
              <a:cs typeface="Montserrat"/>
              <a:sym typeface="Montserrat"/>
            </a:endParaRPr>
          </a:p>
          <a:p>
            <a:pPr marL="457200" lvl="0" indent="-330200" algn="l" rtl="0">
              <a:spcBef>
                <a:spcPts val="0"/>
              </a:spcBef>
              <a:spcAft>
                <a:spcPts val="0"/>
              </a:spcAft>
              <a:buClr>
                <a:schemeClr val="lt1"/>
              </a:buClr>
              <a:buSzPts val="1600"/>
              <a:buFont typeface="Montserrat"/>
              <a:buChar char="●"/>
            </a:pPr>
            <a:r>
              <a:rPr lang="en-GB" sz="1600" b="1" dirty="0">
                <a:solidFill>
                  <a:srgbClr val="002060"/>
                </a:solidFill>
                <a:latin typeface="Montserrat"/>
                <a:ea typeface="Montserrat"/>
                <a:cs typeface="Montserrat"/>
                <a:sym typeface="Montserrat"/>
              </a:rPr>
              <a:t>Are SWON Maps of value to your teachers and if so, how will they get into the hands of next year’s homeroom teachers before school starts?</a:t>
            </a:r>
            <a:endParaRPr sz="1600" b="1" dirty="0">
              <a:solidFill>
                <a:srgbClr val="002060"/>
              </a:solidFill>
              <a:latin typeface="Montserrat"/>
              <a:ea typeface="Montserrat"/>
              <a:cs typeface="Montserrat"/>
              <a:sym typeface="Montserrat"/>
            </a:endParaRPr>
          </a:p>
          <a:p>
            <a:pPr marL="457200" lvl="0" indent="-330200" algn="l" rtl="0">
              <a:spcBef>
                <a:spcPts val="0"/>
              </a:spcBef>
              <a:spcAft>
                <a:spcPts val="0"/>
              </a:spcAft>
              <a:buClr>
                <a:schemeClr val="lt1"/>
              </a:buClr>
              <a:buSzPts val="1600"/>
              <a:buFont typeface="Montserrat"/>
              <a:buChar char="●"/>
            </a:pPr>
            <a:r>
              <a:rPr lang="en-GB" sz="1600" b="1" dirty="0">
                <a:solidFill>
                  <a:srgbClr val="002060"/>
                </a:solidFill>
                <a:latin typeface="Montserrat"/>
                <a:ea typeface="Montserrat"/>
                <a:cs typeface="Montserrat"/>
                <a:sym typeface="Montserrat"/>
              </a:rPr>
              <a:t>How will Self Manager data be presented to homeroom teachers before school starts?</a:t>
            </a:r>
            <a:endParaRPr sz="1600" b="1" dirty="0">
              <a:solidFill>
                <a:srgbClr val="002060"/>
              </a:solidFill>
              <a:latin typeface="Montserrat"/>
              <a:ea typeface="Montserrat"/>
              <a:cs typeface="Montserrat"/>
              <a:sym typeface="Montserrat"/>
            </a:endParaRPr>
          </a:p>
          <a:p>
            <a:pPr marL="0" lvl="0" indent="0" algn="l" rtl="0">
              <a:spcBef>
                <a:spcPts val="0"/>
              </a:spcBef>
              <a:spcAft>
                <a:spcPts val="0"/>
              </a:spcAft>
              <a:buNone/>
            </a:pPr>
            <a:endParaRPr sz="1600" b="1" dirty="0">
              <a:solidFill>
                <a:srgbClr val="002060"/>
              </a:solidFill>
              <a:latin typeface="Montserrat"/>
              <a:ea typeface="Montserrat"/>
              <a:cs typeface="Montserrat"/>
              <a:sym typeface="Montserrat"/>
            </a:endParaRPr>
          </a:p>
          <a:p>
            <a:pPr marL="0" lvl="0" indent="0" algn="l" rtl="0">
              <a:spcBef>
                <a:spcPts val="0"/>
              </a:spcBef>
              <a:spcAft>
                <a:spcPts val="0"/>
              </a:spcAft>
              <a:buNone/>
            </a:pPr>
            <a:endParaRPr sz="1600" b="1" dirty="0">
              <a:solidFill>
                <a:srgbClr val="002060"/>
              </a:solidFill>
              <a:latin typeface="Montserrat"/>
              <a:ea typeface="Montserrat"/>
              <a:cs typeface="Montserrat"/>
              <a:sym typeface="Montserra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4"/>
          <p:cNvSpPr txBox="1">
            <a:spLocks noGrp="1"/>
          </p:cNvSpPr>
          <p:nvPr>
            <p:ph type="title"/>
          </p:nvPr>
        </p:nvSpPr>
        <p:spPr>
          <a:xfrm>
            <a:off x="645300" y="1833775"/>
            <a:ext cx="3063300" cy="69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b="1"/>
              <a:t>Questions?</a:t>
            </a:r>
            <a:endParaRPr sz="3000" b="1"/>
          </a:p>
        </p:txBody>
      </p:sp>
      <p:grpSp>
        <p:nvGrpSpPr>
          <p:cNvPr id="275" name="Google Shape;275;p24">
            <a:extLst>
              <a:ext uri="{C183D7F6-B498-43B3-948B-1728B52AA6E4}">
                <adec:decorative xmlns:adec="http://schemas.microsoft.com/office/drawing/2017/decorative" val="1"/>
              </a:ext>
            </a:extLst>
          </p:cNvPr>
          <p:cNvGrpSpPr/>
          <p:nvPr/>
        </p:nvGrpSpPr>
        <p:grpSpPr>
          <a:xfrm>
            <a:off x="4066820" y="1553491"/>
            <a:ext cx="3159984" cy="2439109"/>
            <a:chOff x="3553042" y="1657806"/>
            <a:chExt cx="3461100" cy="2671532"/>
          </a:xfrm>
        </p:grpSpPr>
        <p:sp>
          <p:nvSpPr>
            <p:cNvPr id="276" name="Google Shape;276;p24"/>
            <p:cNvSpPr/>
            <p:nvPr/>
          </p:nvSpPr>
          <p:spPr>
            <a:xfrm>
              <a:off x="4856024" y="3625653"/>
              <a:ext cx="944700" cy="663300"/>
            </a:xfrm>
            <a:prstGeom prst="trapezoid">
              <a:avLst>
                <a:gd name="adj" fmla="val 25000"/>
              </a:avLst>
            </a:pr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rot="10800000">
              <a:off x="4953871" y="3681997"/>
              <a:ext cx="400200" cy="606600"/>
            </a:xfrm>
            <a:prstGeom prst="triangle">
              <a:avLst>
                <a:gd name="adj" fmla="val 96745"/>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4767796" y="3681816"/>
              <a:ext cx="163500" cy="606600"/>
            </a:xfrm>
            <a:prstGeom prst="triangle">
              <a:avLst>
                <a:gd name="adj" fmla="val 98558"/>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rot="10800000">
              <a:off x="4678237" y="4276102"/>
              <a:ext cx="1210800" cy="456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rot="10800000">
              <a:off x="4668343" y="4283738"/>
              <a:ext cx="1230600" cy="45600"/>
            </a:xfrm>
            <a:prstGeom prst="roundRect">
              <a:avLst>
                <a:gd name="adj" fmla="val 5000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926950" y="3681915"/>
              <a:ext cx="42900" cy="594300"/>
            </a:xfrm>
            <a:prstGeom prst="rect">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3553042" y="1674645"/>
              <a:ext cx="3461100" cy="2014500"/>
            </a:xfrm>
            <a:prstGeom prst="roundRect">
              <a:avLst>
                <a:gd name="adj" fmla="val 1882"/>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4"/>
            <p:cNvSpPr/>
            <p:nvPr/>
          </p:nvSpPr>
          <p:spPr>
            <a:xfrm>
              <a:off x="3553042" y="1657806"/>
              <a:ext cx="3461100" cy="2014500"/>
            </a:xfrm>
            <a:prstGeom prst="roundRect">
              <a:avLst>
                <a:gd name="adj" fmla="val 1764"/>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84" name="Google Shape;284;p24">
            <a:extLst>
              <a:ext uri="{C183D7F6-B498-43B3-948B-1728B52AA6E4}">
                <adec:decorative xmlns:adec="http://schemas.microsoft.com/office/drawing/2017/decorative" val="1"/>
              </a:ext>
            </a:extLst>
          </p:cNvPr>
          <p:cNvPicPr preferRelativeResize="0"/>
          <p:nvPr/>
        </p:nvPicPr>
        <p:blipFill rotWithShape="1">
          <a:blip r:embed="rId3">
            <a:alphaModFix/>
          </a:blip>
          <a:srcRect l="45356" t="50734" r="19582" b="26215"/>
          <a:stretch/>
        </p:blipFill>
        <p:spPr>
          <a:xfrm>
            <a:off x="4115130" y="1605638"/>
            <a:ext cx="3063300" cy="1745700"/>
          </a:xfrm>
          <a:prstGeom prst="rect">
            <a:avLst/>
          </a:prstGeom>
          <a:noFill/>
          <a:ln>
            <a:noFill/>
          </a:ln>
        </p:spPr>
      </p:pic>
      <p:sp>
        <p:nvSpPr>
          <p:cNvPr id="285" name="Google Shape;285;p24">
            <a:extLst>
              <a:ext uri="{C183D7F6-B498-43B3-948B-1728B52AA6E4}">
                <adec:decorative xmlns:adec="http://schemas.microsoft.com/office/drawing/2017/decorative" val="1"/>
              </a:ext>
            </a:extLst>
          </p:cNvPr>
          <p:cNvSpPr/>
          <p:nvPr/>
        </p:nvSpPr>
        <p:spPr>
          <a:xfrm flipH="1">
            <a:off x="4114917" y="1606596"/>
            <a:ext cx="3063300" cy="1743300"/>
          </a:xfrm>
          <a:prstGeom prst="rtTriangle">
            <a:avLst/>
          </a:prstGeom>
          <a:solidFill>
            <a:srgbClr val="000000">
              <a:alpha val="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24">
            <a:extLst>
              <a:ext uri="{C183D7F6-B498-43B3-948B-1728B52AA6E4}">
                <adec:decorative xmlns:adec="http://schemas.microsoft.com/office/drawing/2017/decorative" val="1"/>
              </a:ext>
            </a:extLst>
          </p:cNvPr>
          <p:cNvGrpSpPr/>
          <p:nvPr/>
        </p:nvGrpSpPr>
        <p:grpSpPr>
          <a:xfrm>
            <a:off x="6762480" y="2546254"/>
            <a:ext cx="1024386" cy="1522884"/>
            <a:chOff x="6505573" y="2745170"/>
            <a:chExt cx="1122000" cy="1668000"/>
          </a:xfrm>
        </p:grpSpPr>
        <p:sp>
          <p:nvSpPr>
            <p:cNvPr id="287" name="Google Shape;287;p24"/>
            <p:cNvSpPr/>
            <p:nvPr/>
          </p:nvSpPr>
          <p:spPr>
            <a:xfrm>
              <a:off x="6517841" y="2745170"/>
              <a:ext cx="1109700" cy="1668000"/>
            </a:xfrm>
            <a:prstGeom prst="roundRect">
              <a:avLst>
                <a:gd name="adj" fmla="val 5402"/>
              </a:avLst>
            </a:prstGeom>
            <a:solidFill>
              <a:srgbClr val="1B212C"/>
            </a:solidFill>
            <a:ln>
              <a:noFill/>
            </a:ln>
            <a:effectLst>
              <a:outerShdw blurRad="387350" dist="38100" dir="8100000" sx="107000" sy="107000" algn="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4"/>
            <p:cNvSpPr/>
            <p:nvPr/>
          </p:nvSpPr>
          <p:spPr>
            <a:xfrm rot="-5400000">
              <a:off x="6238873" y="3024453"/>
              <a:ext cx="1655400" cy="1122000"/>
            </a:xfrm>
            <a:prstGeom prst="roundRect">
              <a:avLst>
                <a:gd name="adj" fmla="val 4551"/>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5400000">
              <a:off x="6238873" y="3012061"/>
              <a:ext cx="1655400" cy="1122000"/>
            </a:xfrm>
            <a:prstGeom prst="roundRect">
              <a:avLst>
                <a:gd name="adj" fmla="val 4551"/>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p:nvPr/>
          </p:nvSpPr>
          <p:spPr>
            <a:xfrm>
              <a:off x="6954127" y="4329594"/>
              <a:ext cx="224700" cy="315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1" name="Google Shape;291;p24">
            <a:extLst>
              <a:ext uri="{C183D7F6-B498-43B3-948B-1728B52AA6E4}">
                <adec:decorative xmlns:adec="http://schemas.microsoft.com/office/drawing/2017/decorative" val="1"/>
              </a:ext>
            </a:extLst>
          </p:cNvPr>
          <p:cNvPicPr preferRelativeResize="0"/>
          <p:nvPr/>
        </p:nvPicPr>
        <p:blipFill rotWithShape="1">
          <a:blip r:embed="rId3">
            <a:alphaModFix/>
          </a:blip>
          <a:srcRect l="53168" t="53058" r="26238" b="16020"/>
          <a:stretch/>
        </p:blipFill>
        <p:spPr>
          <a:xfrm>
            <a:off x="6762097" y="2613771"/>
            <a:ext cx="1024200" cy="1333200"/>
          </a:xfrm>
          <a:prstGeom prst="rect">
            <a:avLst/>
          </a:prstGeom>
          <a:noFill/>
          <a:ln>
            <a:noFill/>
          </a:ln>
        </p:spPr>
      </p:pic>
      <p:sp>
        <p:nvSpPr>
          <p:cNvPr id="292" name="Google Shape;292;p24">
            <a:extLst>
              <a:ext uri="{C183D7F6-B498-43B3-948B-1728B52AA6E4}">
                <adec:decorative xmlns:adec="http://schemas.microsoft.com/office/drawing/2017/decorative" val="1"/>
              </a:ext>
            </a:extLst>
          </p:cNvPr>
          <p:cNvSpPr/>
          <p:nvPr/>
        </p:nvSpPr>
        <p:spPr>
          <a:xfrm flipH="1">
            <a:off x="6762011" y="2613990"/>
            <a:ext cx="1024200" cy="1333200"/>
          </a:xfrm>
          <a:prstGeom prst="rtTriangle">
            <a:avLst/>
          </a:prstGeom>
          <a:solidFill>
            <a:srgbClr val="000000">
              <a:alpha val="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93;p24">
            <a:extLst>
              <a:ext uri="{C183D7F6-B498-43B3-948B-1728B52AA6E4}">
                <adec:decorative xmlns:adec="http://schemas.microsoft.com/office/drawing/2017/decorative" val="1"/>
              </a:ext>
            </a:extLst>
          </p:cNvPr>
          <p:cNvGrpSpPr/>
          <p:nvPr/>
        </p:nvGrpSpPr>
        <p:grpSpPr>
          <a:xfrm>
            <a:off x="6405845" y="3121897"/>
            <a:ext cx="520684" cy="1036470"/>
            <a:chOff x="9543736" y="4486132"/>
            <a:chExt cx="570300" cy="1135235"/>
          </a:xfrm>
        </p:grpSpPr>
        <p:sp>
          <p:nvSpPr>
            <p:cNvPr id="294" name="Google Shape;294;p24"/>
            <p:cNvSpPr/>
            <p:nvPr/>
          </p:nvSpPr>
          <p:spPr>
            <a:xfrm>
              <a:off x="9543736" y="4487212"/>
              <a:ext cx="570300" cy="1132800"/>
            </a:xfrm>
            <a:prstGeom prst="roundRect">
              <a:avLst>
                <a:gd name="adj" fmla="val 5402"/>
              </a:avLst>
            </a:prstGeom>
            <a:solidFill>
              <a:srgbClr val="1B212C"/>
            </a:solidFill>
            <a:ln>
              <a:noFill/>
            </a:ln>
            <a:effectLst>
              <a:outerShdw blurRad="387350" dist="38100" dir="8100000" sx="107000" sy="107000" algn="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4"/>
            <p:cNvSpPr/>
            <p:nvPr/>
          </p:nvSpPr>
          <p:spPr>
            <a:xfrm rot="-5400000">
              <a:off x="9265568" y="4772968"/>
              <a:ext cx="1126800" cy="570000"/>
            </a:xfrm>
            <a:prstGeom prst="roundRect">
              <a:avLst>
                <a:gd name="adj" fmla="val 4551"/>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rot="-5400000">
              <a:off x="9265568" y="4764532"/>
              <a:ext cx="1126800" cy="570000"/>
            </a:xfrm>
            <a:prstGeom prst="roundRect">
              <a:avLst>
                <a:gd name="adj" fmla="val 4551"/>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a:off x="9736876" y="5519757"/>
              <a:ext cx="186300" cy="30300"/>
            </a:xfrm>
            <a:prstGeom prst="roundRect">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8" name="Google Shape;298;p24">
            <a:extLst>
              <a:ext uri="{C183D7F6-B498-43B3-948B-1728B52AA6E4}">
                <adec:decorative xmlns:adec="http://schemas.microsoft.com/office/drawing/2017/decorative" val="1"/>
              </a:ext>
            </a:extLst>
          </p:cNvPr>
          <p:cNvPicPr preferRelativeResize="0"/>
          <p:nvPr/>
        </p:nvPicPr>
        <p:blipFill rotWithShape="1">
          <a:blip r:embed="rId3">
            <a:alphaModFix/>
          </a:blip>
          <a:srcRect l="41330" t="42211" r="47980" b="36733"/>
          <a:stretch/>
        </p:blipFill>
        <p:spPr>
          <a:xfrm>
            <a:off x="6405412" y="3121559"/>
            <a:ext cx="520500" cy="888900"/>
          </a:xfrm>
          <a:prstGeom prst="round2SameRect">
            <a:avLst>
              <a:gd name="adj1" fmla="val 4129"/>
              <a:gd name="adj2" fmla="val 0"/>
            </a:avLst>
          </a:prstGeom>
          <a:noFill/>
          <a:ln>
            <a:noFill/>
          </a:ln>
        </p:spPr>
      </p:pic>
      <p:sp>
        <p:nvSpPr>
          <p:cNvPr id="299" name="Google Shape;299;p24">
            <a:extLst>
              <a:ext uri="{C183D7F6-B498-43B3-948B-1728B52AA6E4}">
                <adec:decorative xmlns:adec="http://schemas.microsoft.com/office/drawing/2017/decorative" val="1"/>
              </a:ext>
            </a:extLst>
          </p:cNvPr>
          <p:cNvSpPr/>
          <p:nvPr/>
        </p:nvSpPr>
        <p:spPr>
          <a:xfrm flipH="1">
            <a:off x="6405284" y="3142709"/>
            <a:ext cx="520500" cy="867900"/>
          </a:xfrm>
          <a:prstGeom prst="rtTriangle">
            <a:avLst/>
          </a:prstGeom>
          <a:solidFill>
            <a:srgbClr val="000000">
              <a:alpha val="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24">
            <a:extLst>
              <a:ext uri="{C183D7F6-B498-43B3-948B-1728B52AA6E4}">
                <adec:decorative xmlns:adec="http://schemas.microsoft.com/office/drawing/2017/decorative" val="1"/>
              </a:ext>
            </a:extLst>
          </p:cNvPr>
          <p:cNvGrpSpPr/>
          <p:nvPr/>
        </p:nvGrpSpPr>
        <p:grpSpPr>
          <a:xfrm>
            <a:off x="7564804" y="3443361"/>
            <a:ext cx="455496" cy="692277"/>
            <a:chOff x="7384375" y="3728000"/>
            <a:chExt cx="498900" cy="758244"/>
          </a:xfrm>
        </p:grpSpPr>
        <p:sp>
          <p:nvSpPr>
            <p:cNvPr id="301" name="Google Shape;301;p24"/>
            <p:cNvSpPr/>
            <p:nvPr/>
          </p:nvSpPr>
          <p:spPr>
            <a:xfrm rot="10800000">
              <a:off x="7475552" y="4233644"/>
              <a:ext cx="316500" cy="252600"/>
            </a:xfrm>
            <a:prstGeom prst="round2SameRect">
              <a:avLst>
                <a:gd name="adj1" fmla="val 16667"/>
                <a:gd name="adj2" fmla="val 0"/>
              </a:avLst>
            </a:pr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4"/>
            <p:cNvSpPr/>
            <p:nvPr/>
          </p:nvSpPr>
          <p:spPr>
            <a:xfrm rot="5400000">
              <a:off x="7506587" y="4276887"/>
              <a:ext cx="140700" cy="201900"/>
            </a:xfrm>
            <a:prstGeom prst="triangle">
              <a:avLst>
                <a:gd name="adj" fmla="val 27359"/>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4"/>
            <p:cNvSpPr/>
            <p:nvPr/>
          </p:nvSpPr>
          <p:spPr>
            <a:xfrm>
              <a:off x="7475548" y="3728000"/>
              <a:ext cx="316500" cy="252600"/>
            </a:xfrm>
            <a:prstGeom prst="round2SameRect">
              <a:avLst>
                <a:gd name="adj1" fmla="val 16667"/>
                <a:gd name="adj2" fmla="val 0"/>
              </a:avLst>
            </a:pr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a:off x="7384375" y="3860325"/>
              <a:ext cx="498900" cy="498900"/>
            </a:xfrm>
            <a:prstGeom prst="ellipse">
              <a:avLst/>
            </a:prstGeom>
            <a:solidFill>
              <a:srgbClr val="1B212C"/>
            </a:solidFill>
            <a:ln>
              <a:noFill/>
            </a:ln>
            <a:effectLst>
              <a:outerShdw blurRad="387350" dist="38100" dir="8100000" sx="107000" sy="107000" algn="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4">
            <a:extLst>
              <a:ext uri="{C183D7F6-B498-43B3-948B-1728B52AA6E4}">
                <adec:decorative xmlns:adec="http://schemas.microsoft.com/office/drawing/2017/decorative" val="1"/>
              </a:ext>
            </a:extLst>
          </p:cNvPr>
          <p:cNvGrpSpPr/>
          <p:nvPr/>
        </p:nvGrpSpPr>
        <p:grpSpPr>
          <a:xfrm>
            <a:off x="7564836" y="3561758"/>
            <a:ext cx="478081" cy="462776"/>
            <a:chOff x="7384385" y="3857442"/>
            <a:chExt cx="523637" cy="506874"/>
          </a:xfrm>
        </p:grpSpPr>
        <p:sp>
          <p:nvSpPr>
            <p:cNvPr id="306" name="Google Shape;306;p24"/>
            <p:cNvSpPr/>
            <p:nvPr/>
          </p:nvSpPr>
          <p:spPr>
            <a:xfrm>
              <a:off x="7384385" y="3865416"/>
              <a:ext cx="498900" cy="4989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24"/>
            <p:cNvGrpSpPr/>
            <p:nvPr/>
          </p:nvGrpSpPr>
          <p:grpSpPr>
            <a:xfrm>
              <a:off x="7384385" y="3857442"/>
              <a:ext cx="523637" cy="498900"/>
              <a:chOff x="7384385" y="3857442"/>
              <a:chExt cx="523637" cy="498900"/>
            </a:xfrm>
          </p:grpSpPr>
          <p:sp>
            <p:nvSpPr>
              <p:cNvPr id="308" name="Google Shape;308;p24"/>
              <p:cNvSpPr/>
              <p:nvPr/>
            </p:nvSpPr>
            <p:spPr>
              <a:xfrm>
                <a:off x="7384385" y="3857442"/>
                <a:ext cx="498900" cy="4989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4"/>
              <p:cNvSpPr/>
              <p:nvPr/>
            </p:nvSpPr>
            <p:spPr>
              <a:xfrm>
                <a:off x="7856422" y="4081138"/>
                <a:ext cx="51600" cy="51600"/>
              </a:xfrm>
              <a:prstGeom prst="flowChartDelay">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10" name="Google Shape;310;p24">
            <a:extLst>
              <a:ext uri="{C183D7F6-B498-43B3-948B-1728B52AA6E4}">
                <adec:decorative xmlns:adec="http://schemas.microsoft.com/office/drawing/2017/decorative" val="1"/>
              </a:ext>
            </a:extLst>
          </p:cNvPr>
          <p:cNvPicPr preferRelativeResize="0"/>
          <p:nvPr/>
        </p:nvPicPr>
        <p:blipFill rotWithShape="1">
          <a:blip r:embed="rId3">
            <a:alphaModFix/>
          </a:blip>
          <a:srcRect l="48584" t="47335" r="37425" b="36557"/>
          <a:stretch/>
        </p:blipFill>
        <p:spPr>
          <a:xfrm>
            <a:off x="7591905" y="3590541"/>
            <a:ext cx="400500" cy="399300"/>
          </a:xfrm>
          <a:prstGeom prst="ellipse">
            <a:avLst/>
          </a:prstGeom>
          <a:noFill/>
          <a:ln w="9525" cap="flat" cmpd="sng">
            <a:solidFill>
              <a:srgbClr val="FFFFFF"/>
            </a:solidFill>
            <a:prstDash val="solid"/>
            <a:round/>
            <a:headEnd type="none" w="sm" len="sm"/>
            <a:tailEnd type="none" w="sm" len="sm"/>
          </a:ln>
        </p:spPr>
      </p:pic>
      <p:grpSp>
        <p:nvGrpSpPr>
          <p:cNvPr id="311" name="Google Shape;311;p24">
            <a:extLst>
              <a:ext uri="{C183D7F6-B498-43B3-948B-1728B52AA6E4}">
                <adec:decorative xmlns:adec="http://schemas.microsoft.com/office/drawing/2017/decorative" val="1"/>
              </a:ext>
            </a:extLst>
          </p:cNvPr>
          <p:cNvGrpSpPr/>
          <p:nvPr/>
        </p:nvGrpSpPr>
        <p:grpSpPr>
          <a:xfrm>
            <a:off x="8110843" y="3443361"/>
            <a:ext cx="435785" cy="692277"/>
            <a:chOff x="7982421" y="3727763"/>
            <a:chExt cx="477311" cy="758244"/>
          </a:xfrm>
        </p:grpSpPr>
        <p:sp>
          <p:nvSpPr>
            <p:cNvPr id="312" name="Google Shape;312;p24"/>
            <p:cNvSpPr/>
            <p:nvPr/>
          </p:nvSpPr>
          <p:spPr>
            <a:xfrm>
              <a:off x="8054507" y="3728825"/>
              <a:ext cx="316500" cy="756600"/>
            </a:xfrm>
            <a:prstGeom prst="roundRect">
              <a:avLst>
                <a:gd name="adj" fmla="val 15418"/>
              </a:avLst>
            </a:prstGeom>
            <a:solidFill>
              <a:srgbClr val="1B212C"/>
            </a:solidFill>
            <a:ln>
              <a:noFill/>
            </a:ln>
            <a:effectLst>
              <a:outerShdw blurRad="387350" dist="38100" dir="8100000" sx="107000" sy="107000" algn="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4"/>
            <p:cNvSpPr/>
            <p:nvPr/>
          </p:nvSpPr>
          <p:spPr>
            <a:xfrm rot="10800000">
              <a:off x="8054264" y="4233407"/>
              <a:ext cx="316500" cy="252600"/>
            </a:xfrm>
            <a:prstGeom prst="round2SameRect">
              <a:avLst>
                <a:gd name="adj1" fmla="val 16667"/>
                <a:gd name="adj2" fmla="val 0"/>
              </a:avLst>
            </a:pr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4"/>
            <p:cNvSpPr/>
            <p:nvPr/>
          </p:nvSpPr>
          <p:spPr>
            <a:xfrm rot="5400000">
              <a:off x="8085300" y="4276650"/>
              <a:ext cx="140700" cy="201900"/>
            </a:xfrm>
            <a:prstGeom prst="triangle">
              <a:avLst>
                <a:gd name="adj" fmla="val 27359"/>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4"/>
            <p:cNvSpPr/>
            <p:nvPr/>
          </p:nvSpPr>
          <p:spPr>
            <a:xfrm>
              <a:off x="8054261" y="3727763"/>
              <a:ext cx="316500" cy="252600"/>
            </a:xfrm>
            <a:prstGeom prst="round2SameRect">
              <a:avLst>
                <a:gd name="adj1" fmla="val 16667"/>
                <a:gd name="adj2" fmla="val 0"/>
              </a:avLst>
            </a:pr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4"/>
            <p:cNvSpPr/>
            <p:nvPr/>
          </p:nvSpPr>
          <p:spPr>
            <a:xfrm>
              <a:off x="7991115" y="3866003"/>
              <a:ext cx="434400" cy="486900"/>
            </a:xfrm>
            <a:prstGeom prst="roundRect">
              <a:avLst>
                <a:gd name="adj" fmla="val 12273"/>
              </a:avLst>
            </a:prstGeom>
            <a:solidFill>
              <a:srgbClr val="1B212C"/>
            </a:solidFill>
            <a:ln>
              <a:noFill/>
            </a:ln>
            <a:effectLst>
              <a:outerShdw blurRad="387350" dist="38100" dir="8100000" sx="107000" sy="107000" algn="tr"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4"/>
            <p:cNvSpPr/>
            <p:nvPr/>
          </p:nvSpPr>
          <p:spPr>
            <a:xfrm>
              <a:off x="7982425" y="3884047"/>
              <a:ext cx="451800" cy="499800"/>
            </a:xfrm>
            <a:prstGeom prst="roundRect">
              <a:avLst>
                <a:gd name="adj" fmla="val 10240"/>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4"/>
            <p:cNvSpPr/>
            <p:nvPr/>
          </p:nvSpPr>
          <p:spPr>
            <a:xfrm>
              <a:off x="8408132" y="4081081"/>
              <a:ext cx="51600" cy="51600"/>
            </a:xfrm>
            <a:prstGeom prst="flowChartDelay">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4"/>
            <p:cNvSpPr/>
            <p:nvPr/>
          </p:nvSpPr>
          <p:spPr>
            <a:xfrm>
              <a:off x="7982421" y="3863888"/>
              <a:ext cx="451800" cy="513900"/>
            </a:xfrm>
            <a:prstGeom prst="roundRect">
              <a:avLst>
                <a:gd name="adj" fmla="val 1024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0" name="Google Shape;320;p24">
            <a:extLst>
              <a:ext uri="{C183D7F6-B498-43B3-948B-1728B52AA6E4}">
                <adec:decorative xmlns:adec="http://schemas.microsoft.com/office/drawing/2017/decorative" val="1"/>
              </a:ext>
            </a:extLst>
          </p:cNvPr>
          <p:cNvPicPr preferRelativeResize="0"/>
          <p:nvPr/>
        </p:nvPicPr>
        <p:blipFill rotWithShape="1">
          <a:blip r:embed="rId3">
            <a:alphaModFix/>
          </a:blip>
          <a:srcRect l="49668" t="55915" r="37351" b="27092"/>
          <a:stretch/>
        </p:blipFill>
        <p:spPr>
          <a:xfrm>
            <a:off x="8127235" y="3586562"/>
            <a:ext cx="379200" cy="429900"/>
          </a:xfrm>
          <a:prstGeom prst="roundRect">
            <a:avLst>
              <a:gd name="adj" fmla="val 7794"/>
            </a:avLst>
          </a:prstGeom>
          <a:noFill/>
          <a:ln w="9525" cap="flat" cmpd="sng">
            <a:solidFill>
              <a:srgbClr val="FFFFFF"/>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52"/>
          <p:cNvSpPr txBox="1">
            <a:spLocks noGrp="1"/>
          </p:cNvSpPr>
          <p:nvPr>
            <p:ph type="title" idx="4294967295"/>
          </p:nvPr>
        </p:nvSpPr>
        <p:spPr>
          <a:xfrm>
            <a:off x="3" y="928946"/>
            <a:ext cx="9143998" cy="992580"/>
          </a:xfrm>
          <a:prstGeom prst="rect">
            <a:avLst/>
          </a:prstGeom>
          <a:noFill/>
          <a:ln>
            <a:noFill/>
            <a:prstDash/>
          </a:ln>
          <a:effectLst/>
        </p:spPr>
        <p:txBody>
          <a:bodyPr rot="0" spcFirstLastPara="1" vertOverflow="overflow" horzOverflow="overflow" vert="horz" wrap="square" lIns="68574" tIns="34276" rIns="68574" bIns="34276"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0" normalizeH="0" baseline="0" noProof="0" dirty="0">
                <a:ln>
                  <a:noFill/>
                </a:ln>
                <a:solidFill>
                  <a:schemeClr val="lt1"/>
                </a:solidFill>
                <a:effectLst/>
                <a:uLnTx/>
                <a:uFillTx/>
                <a:latin typeface="Segoe UI" panose="020B0502040204020203" pitchFamily="34" charset="0"/>
                <a:ea typeface="Quattrocento Sans"/>
                <a:cs typeface="Segoe UI" panose="020B0502040204020203" pitchFamily="34" charset="0"/>
                <a:sym typeface="Quattrocento Sans"/>
              </a:rPr>
              <a:t>Questions? Thank you!</a:t>
            </a:r>
          </a:p>
        </p:txBody>
      </p:sp>
      <p:pic>
        <p:nvPicPr>
          <p:cNvPr id="413" name="Google Shape;413;p52" descr="Phone icon"/>
          <p:cNvPicPr preferRelativeResize="0"/>
          <p:nvPr/>
        </p:nvPicPr>
        <p:blipFill rotWithShape="1">
          <a:blip r:embed="rId3">
            <a:alphaModFix/>
          </a:blip>
          <a:srcRect l="24891" t="25979" r="24248" b="25362"/>
          <a:stretch/>
        </p:blipFill>
        <p:spPr>
          <a:xfrm>
            <a:off x="1507095" y="3026189"/>
            <a:ext cx="252057" cy="241156"/>
          </a:xfrm>
          <a:prstGeom prst="rect">
            <a:avLst/>
          </a:prstGeom>
          <a:noFill/>
          <a:ln>
            <a:noFill/>
          </a:ln>
        </p:spPr>
      </p:pic>
      <p:sp>
        <p:nvSpPr>
          <p:cNvPr id="414" name="Google Shape;414;p52"/>
          <p:cNvSpPr txBox="1"/>
          <p:nvPr/>
        </p:nvSpPr>
        <p:spPr>
          <a:xfrm>
            <a:off x="1759153" y="2996726"/>
            <a:ext cx="1767525" cy="300082"/>
          </a:xfrm>
          <a:prstGeom prst="rect">
            <a:avLst/>
          </a:prstGeom>
          <a:noFill/>
          <a:ln>
            <a:noFill/>
          </a:ln>
        </p:spPr>
        <p:txBody>
          <a:bodyPr spcFirstLastPara="1" wrap="square" lIns="68574" tIns="34276" rIns="68574" bIns="34276" anchor="t" anchorCtr="0">
            <a:noAutofit/>
          </a:bodyPr>
          <a:lstStyle/>
          <a:p>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781-338-3119</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pic>
        <p:nvPicPr>
          <p:cNvPr id="415" name="Google Shape;415;p52" descr="email icon"/>
          <p:cNvPicPr preferRelativeResize="0"/>
          <p:nvPr/>
        </p:nvPicPr>
        <p:blipFill rotWithShape="1">
          <a:blip r:embed="rId4">
            <a:alphaModFix/>
          </a:blip>
          <a:srcRect l="22060" t="19266" r="18307" b="28002"/>
          <a:stretch/>
        </p:blipFill>
        <p:spPr>
          <a:xfrm>
            <a:off x="3778735" y="2967263"/>
            <a:ext cx="317797" cy="281017"/>
          </a:xfrm>
          <a:prstGeom prst="rect">
            <a:avLst/>
          </a:prstGeom>
          <a:noFill/>
          <a:ln>
            <a:noFill/>
          </a:ln>
        </p:spPr>
      </p:pic>
      <p:sp>
        <p:nvSpPr>
          <p:cNvPr id="416" name="Google Shape;416;p52"/>
          <p:cNvSpPr txBox="1"/>
          <p:nvPr/>
        </p:nvSpPr>
        <p:spPr>
          <a:xfrm>
            <a:off x="4030789" y="2967263"/>
            <a:ext cx="2413902" cy="300082"/>
          </a:xfrm>
          <a:prstGeom prst="rect">
            <a:avLst/>
          </a:prstGeom>
          <a:noFill/>
          <a:ln>
            <a:noFill/>
          </a:ln>
        </p:spPr>
        <p:txBody>
          <a:bodyPr spcFirstLastPara="1" wrap="square" lIns="68574" tIns="34276" rIns="68574" bIns="34276" anchor="t" anchorCtr="0">
            <a:noAutofit/>
          </a:bodyPr>
          <a:lstStyle/>
          <a:p>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speoples@doe.mass.edu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417" name="Google Shape;417;p52"/>
          <p:cNvSpPr txBox="1"/>
          <p:nvPr/>
        </p:nvSpPr>
        <p:spPr>
          <a:xfrm>
            <a:off x="1421153" y="2460337"/>
            <a:ext cx="4365172" cy="438581"/>
          </a:xfrm>
          <a:prstGeom prst="rect">
            <a:avLst/>
          </a:prstGeom>
          <a:noFill/>
          <a:ln>
            <a:noFill/>
          </a:ln>
        </p:spPr>
        <p:txBody>
          <a:bodyPr spcFirstLastPara="1" wrap="square" lIns="68574" tIns="34276" rIns="68574" bIns="34276" anchor="t" anchorCtr="0">
            <a:noAutofit/>
          </a:bodyPr>
          <a:lstStyle/>
          <a:p>
            <a:r>
              <a:rPr lang="en" sz="1600" b="1" dirty="0">
                <a:solidFill>
                  <a:schemeClr val="lt1"/>
                </a:solidFill>
                <a:latin typeface="Segoe UI" panose="020B0502040204020203" pitchFamily="34" charset="0"/>
                <a:ea typeface="Quattrocento Sans"/>
                <a:cs typeface="Segoe UI" panose="020B0502040204020203" pitchFamily="34" charset="0"/>
                <a:sym typeface="Quattrocento Sans"/>
              </a:rPr>
              <a:t>Shelagh Peoples, Psychometric Coordinator  		</a:t>
            </a:r>
            <a:endParaRPr sz="1600" b="1"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
        <p:nvSpPr>
          <p:cNvPr id="8" name="Google Shape;416;p52">
            <a:extLst>
              <a:ext uri="{FF2B5EF4-FFF2-40B4-BE49-F238E27FC236}">
                <a16:creationId xmlns:a16="http://schemas.microsoft.com/office/drawing/2014/main" id="{D94938CB-7CAC-47BF-A80B-4A62ED08E74D}"/>
              </a:ext>
            </a:extLst>
          </p:cNvPr>
          <p:cNvSpPr txBox="1"/>
          <p:nvPr/>
        </p:nvSpPr>
        <p:spPr>
          <a:xfrm>
            <a:off x="4030789" y="3296808"/>
            <a:ext cx="2693145" cy="300082"/>
          </a:xfrm>
          <a:prstGeom prst="rect">
            <a:avLst/>
          </a:prstGeom>
          <a:noFill/>
          <a:ln>
            <a:noFill/>
          </a:ln>
        </p:spPr>
        <p:txBody>
          <a:bodyPr spcFirstLastPara="1" wrap="square" lIns="68574" tIns="34276" rIns="68574" bIns="34276" anchor="t" anchorCtr="0">
            <a:noAutofit/>
          </a:bodyPr>
          <a:lstStyle/>
          <a:p>
            <a:r>
              <a:rPr lang="en-US" sz="1600" dirty="0">
                <a:solidFill>
                  <a:schemeClr val="lt1"/>
                </a:solidFill>
                <a:latin typeface="Segoe UI" panose="020B0502040204020203" pitchFamily="34" charset="0"/>
                <a:ea typeface="Quattrocento Sans"/>
                <a:cs typeface="Segoe UI" panose="020B0502040204020203" pitchFamily="34" charset="0"/>
                <a:sym typeface="Quattrocento Sans"/>
              </a:rPr>
              <a:t>vocalsurvey</a:t>
            </a:r>
            <a:r>
              <a:rPr lang="en" sz="1600" dirty="0">
                <a:solidFill>
                  <a:schemeClr val="lt1"/>
                </a:solidFill>
                <a:latin typeface="Segoe UI" panose="020B0502040204020203" pitchFamily="34" charset="0"/>
                <a:ea typeface="Quattrocento Sans"/>
                <a:cs typeface="Segoe UI" panose="020B0502040204020203" pitchFamily="34" charset="0"/>
                <a:sym typeface="Quattrocento Sans"/>
              </a:rPr>
              <a:t>@doe.mass.edu</a:t>
            </a:r>
            <a:endParaRPr sz="1600" dirty="0">
              <a:solidFill>
                <a:schemeClr val="lt1"/>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Georgia" panose="02040502050405020303" pitchFamily="18" charset="0"/>
                <a:cs typeface="Segoe UI" panose="020B0502040204020203" pitchFamily="34" charset="0"/>
              </a:rPr>
              <a:t>The CASEL* Five Framework: what we are measuring!</a:t>
            </a:r>
          </a:p>
        </p:txBody>
      </p:sp>
      <p:sp>
        <p:nvSpPr>
          <p:cNvPr id="2" name="Slide Number Placeholder 1"/>
          <p:cNvSpPr>
            <a:spLocks noGrp="1"/>
          </p:cNvSpPr>
          <p:nvPr>
            <p:ph type="sldNum" sz="quarter" idx="12"/>
          </p:nvPr>
        </p:nvSpPr>
        <p:spPr>
          <a:xfrm>
            <a:off x="8314414" y="4760750"/>
            <a:ext cx="213561" cy="268581"/>
          </a:xfrm>
        </p:spPr>
        <p:txBody>
          <a:bodyPr/>
          <a:lstStyle/>
          <a:p>
            <a:fld id="{FF27229C-EC7B-4063-A33B-28A5E87E32ED}" type="slidenum">
              <a:rPr lang="zh-CN" altLang="en-US" smtClean="0">
                <a:latin typeface="Segoe UI" panose="020B0502040204020203" pitchFamily="34" charset="0"/>
                <a:cs typeface="Segoe UI" panose="020B0502040204020203" pitchFamily="34" charset="0"/>
              </a:rPr>
              <a:pPr/>
              <a:t>5</a:t>
            </a:fld>
            <a:endParaRPr lang="zh-CN" altLang="en-US" dirty="0">
              <a:latin typeface="Segoe UI" panose="020B0502040204020203" pitchFamily="34" charset="0"/>
              <a:cs typeface="Segoe UI" panose="020B0502040204020203" pitchFamily="34" charset="0"/>
            </a:endParaRPr>
          </a:p>
        </p:txBody>
      </p:sp>
      <p:grpSp>
        <p:nvGrpSpPr>
          <p:cNvPr id="24" name="Group 23" descr="The graphic is the inner core of the CASEL wheel and shows the five core SEL competencies. The text is CASEL's definition for each competency.">
            <a:extLst>
              <a:ext uri="{FF2B5EF4-FFF2-40B4-BE49-F238E27FC236}">
                <a16:creationId xmlns:a16="http://schemas.microsoft.com/office/drawing/2014/main" id="{45074556-D13B-C8D9-DC56-DC47BFEB806F}"/>
              </a:ext>
            </a:extLst>
          </p:cNvPr>
          <p:cNvGrpSpPr/>
          <p:nvPr/>
        </p:nvGrpSpPr>
        <p:grpSpPr>
          <a:xfrm>
            <a:off x="47410" y="818977"/>
            <a:ext cx="9096591" cy="4252575"/>
            <a:chOff x="47410" y="818977"/>
            <a:chExt cx="9096591" cy="4252575"/>
          </a:xfrm>
        </p:grpSpPr>
        <p:sp>
          <p:nvSpPr>
            <p:cNvPr id="93" name="TextBox 92">
              <a:extLst>
                <a:ext uri="{FF2B5EF4-FFF2-40B4-BE49-F238E27FC236}">
                  <a16:creationId xmlns:a16="http://schemas.microsoft.com/office/drawing/2014/main" id="{B7F7768D-3B4B-4458-916D-07DB19ECDF80}"/>
                </a:ext>
              </a:extLst>
            </p:cNvPr>
            <p:cNvSpPr txBox="1"/>
            <p:nvPr/>
          </p:nvSpPr>
          <p:spPr>
            <a:xfrm>
              <a:off x="1635819" y="4548075"/>
              <a:ext cx="6725673" cy="523477"/>
            </a:xfrm>
            <a:prstGeom prst="rect">
              <a:avLst/>
            </a:prstGeom>
            <a:solidFill>
              <a:schemeClr val="bg1"/>
            </a:solidFill>
          </p:spPr>
          <p:txBody>
            <a:bodyPr wrap="square" rtlCol="0">
              <a:spAutoFit/>
            </a:bodyPr>
            <a:lstStyle/>
            <a:p>
              <a:pPr>
                <a:spcAft>
                  <a:spcPts val="1200"/>
                </a:spcAft>
                <a:buClr>
                  <a:schemeClr val="accent2"/>
                </a:buClr>
              </a:pPr>
              <a:r>
                <a:rPr lang="en-US" sz="1401" b="1" dirty="0">
                  <a:solidFill>
                    <a:schemeClr val="bg2"/>
                  </a:solidFill>
                  <a:latin typeface="Segoe UI" panose="020B0502040204020203" pitchFamily="34" charset="0"/>
                  <a:cs typeface="Segoe UI" panose="020B0502040204020203" pitchFamily="34" charset="0"/>
                </a:rPr>
                <a:t>Relationship skills: </a:t>
              </a:r>
              <a:r>
                <a:rPr lang="en-US" sz="1401" dirty="0">
                  <a:latin typeface="Segoe UI" panose="020B0502040204020203" pitchFamily="34" charset="0"/>
                  <a:cs typeface="Segoe UI" panose="020B0502040204020203" pitchFamily="34" charset="0"/>
                </a:rPr>
                <a:t>The ability to establish and maintain healthy and supportive relationships and to effectively navigate settings with diverse individuals &amp; groups.</a:t>
              </a:r>
            </a:p>
          </p:txBody>
        </p:sp>
        <p:sp>
          <p:nvSpPr>
            <p:cNvPr id="31" name="Freeform: Shape 30">
              <a:extLst>
                <a:ext uri="{FF2B5EF4-FFF2-40B4-BE49-F238E27FC236}">
                  <a16:creationId xmlns:a16="http://schemas.microsoft.com/office/drawing/2014/main" id="{82F62BF3-C6BF-AFE3-A4B4-2856C0C7CE99}"/>
                </a:ext>
              </a:extLst>
            </p:cNvPr>
            <p:cNvSpPr/>
            <p:nvPr/>
          </p:nvSpPr>
          <p:spPr>
            <a:xfrm rot="17387168">
              <a:off x="2812494" y="959705"/>
              <a:ext cx="3642905" cy="3617448"/>
            </a:xfrm>
            <a:custGeom>
              <a:avLst/>
              <a:gdLst>
                <a:gd name="connsiteX0" fmla="*/ 783728 w 3662991"/>
                <a:gd name="connsiteY0" fmla="*/ 3200403 h 3516548"/>
                <a:gd name="connsiteX1" fmla="*/ 96668 w 3662991"/>
                <a:gd name="connsiteY1" fmla="*/ 1194594 h 3516548"/>
                <a:gd name="connsiteX2" fmla="*/ 1831496 w 3662991"/>
                <a:gd name="connsiteY2" fmla="*/ 1758274 h 3516548"/>
                <a:gd name="connsiteX3" fmla="*/ 783728 w 3662991"/>
                <a:gd name="connsiteY3" fmla="*/ 3200403 h 3516548"/>
              </a:gdLst>
              <a:ahLst/>
              <a:cxnLst>
                <a:cxn ang="0">
                  <a:pos x="connsiteX0" y="connsiteY0"/>
                </a:cxn>
                <a:cxn ang="0">
                  <a:pos x="connsiteX1" y="connsiteY1"/>
                </a:cxn>
                <a:cxn ang="0">
                  <a:pos x="connsiteX2" y="connsiteY2"/>
                </a:cxn>
                <a:cxn ang="0">
                  <a:pos x="connsiteX3" y="connsiteY3"/>
                </a:cxn>
              </a:cxnLst>
              <a:rect l="l" t="t" r="r" b="b"/>
              <a:pathLst>
                <a:path w="3662991" h="3516548">
                  <a:moveTo>
                    <a:pt x="783728" y="3200403"/>
                  </a:moveTo>
                  <a:cubicBezTo>
                    <a:pt x="115478" y="2752936"/>
                    <a:pt x="-164529" y="1935482"/>
                    <a:pt x="96668" y="1194594"/>
                  </a:cubicBezTo>
                  <a:lnTo>
                    <a:pt x="1831496" y="1758274"/>
                  </a:lnTo>
                  <a:lnTo>
                    <a:pt x="783728" y="3200403"/>
                  </a:lnTo>
                  <a:close/>
                </a:path>
              </a:pathLst>
            </a:custGeom>
            <a:solidFill>
              <a:schemeClr val="accent4">
                <a:lumMod val="60000"/>
                <a:lumOff val="40000"/>
              </a:schemeClr>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3478" tIns="1773699" rIns="2417438" bIns="1061456" numCol="1" spcCol="1270" anchor="ctr" anchorCtr="0">
              <a:noAutofit/>
            </a:bodyPr>
            <a:lstStyle/>
            <a:p>
              <a:pPr marL="0" lvl="0" indent="0" algn="ctr" defTabSz="666750">
                <a:lnSpc>
                  <a:spcPct val="90000"/>
                </a:lnSpc>
                <a:spcBef>
                  <a:spcPct val="0"/>
                </a:spcBef>
                <a:spcAft>
                  <a:spcPct val="35000"/>
                </a:spcAft>
                <a:buNone/>
              </a:pPr>
              <a:endParaRPr lang="en-US" sz="1500" kern="1200" dirty="0">
                <a:solidFill>
                  <a:schemeClr val="bg2"/>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75FD662B-90A7-42AF-A0C8-8D5F8B632514}"/>
                </a:ext>
              </a:extLst>
            </p:cNvPr>
            <p:cNvSpPr txBox="1"/>
            <p:nvPr/>
          </p:nvSpPr>
          <p:spPr>
            <a:xfrm>
              <a:off x="130495" y="818977"/>
              <a:ext cx="2584311" cy="1170192"/>
            </a:xfrm>
            <a:prstGeom prst="rect">
              <a:avLst/>
            </a:prstGeom>
            <a:noFill/>
          </p:spPr>
          <p:txBody>
            <a:bodyPr wrap="square" rtlCol="0">
              <a:spAutoFit/>
            </a:bodyPr>
            <a:lstStyle/>
            <a:p>
              <a:r>
                <a:rPr lang="en-US" sz="1401" b="1" dirty="0">
                  <a:solidFill>
                    <a:schemeClr val="bg2"/>
                  </a:solidFill>
                  <a:latin typeface="Segoe UI" panose="020B0502040204020203" pitchFamily="34" charset="0"/>
                  <a:cs typeface="Segoe UI" panose="020B0502040204020203" pitchFamily="34" charset="0"/>
                </a:rPr>
                <a:t>Self-Awareness: </a:t>
              </a:r>
              <a:r>
                <a:rPr lang="en-US" sz="1401" dirty="0">
                  <a:latin typeface="Segoe UI" panose="020B0502040204020203" pitchFamily="34" charset="0"/>
                  <a:cs typeface="Segoe UI" panose="020B0502040204020203" pitchFamily="34" charset="0"/>
                </a:rPr>
                <a:t>The ability to understand one’s own emotions, thoughts, and values and how they influence behavior across contexts. </a:t>
              </a:r>
            </a:p>
          </p:txBody>
        </p:sp>
        <p:sp>
          <p:nvSpPr>
            <p:cNvPr id="91" name="TextBox 90">
              <a:extLst>
                <a:ext uri="{FF2B5EF4-FFF2-40B4-BE49-F238E27FC236}">
                  <a16:creationId xmlns:a16="http://schemas.microsoft.com/office/drawing/2014/main" id="{C0B2DFFB-9E46-4B81-BD39-D1350AB423CF}"/>
                </a:ext>
              </a:extLst>
            </p:cNvPr>
            <p:cNvSpPr txBox="1"/>
            <p:nvPr/>
          </p:nvSpPr>
          <p:spPr>
            <a:xfrm>
              <a:off x="6514649" y="818977"/>
              <a:ext cx="2629352" cy="1385764"/>
            </a:xfrm>
            <a:prstGeom prst="rect">
              <a:avLst/>
            </a:prstGeom>
            <a:noFill/>
          </p:spPr>
          <p:txBody>
            <a:bodyPr wrap="square" rtlCol="0">
              <a:spAutoFit/>
            </a:bodyPr>
            <a:lstStyle/>
            <a:p>
              <a:pPr>
                <a:spcAft>
                  <a:spcPts val="1200"/>
                </a:spcAft>
                <a:buClr>
                  <a:schemeClr val="accent2"/>
                </a:buClr>
              </a:pPr>
              <a:r>
                <a:rPr lang="en-US" sz="1401" b="1" dirty="0">
                  <a:solidFill>
                    <a:schemeClr val="bg2"/>
                  </a:solidFill>
                  <a:latin typeface="Segoe UI" panose="020B0502040204020203" pitchFamily="34" charset="0"/>
                  <a:ea typeface="Calibri" panose="020F0502020204030204" pitchFamily="34" charset="0"/>
                  <a:cs typeface="Segoe UI" panose="020B0502040204020203" pitchFamily="34" charset="0"/>
                </a:rPr>
                <a:t>Self-Management: </a:t>
              </a:r>
              <a:r>
                <a:rPr lang="en-US" sz="1401" dirty="0">
                  <a:latin typeface="Segoe UI" panose="020B0502040204020203" pitchFamily="34" charset="0"/>
                  <a:ea typeface="Calibri" panose="020F0502020204030204" pitchFamily="34" charset="0"/>
                  <a:cs typeface="Segoe UI" panose="020B0502040204020203" pitchFamily="34" charset="0"/>
                </a:rPr>
                <a:t>The ability to manage one’s emotions, thoughts, and behaviors effectively in different situations and to achieve goals and aspirations.</a:t>
              </a:r>
            </a:p>
          </p:txBody>
        </p:sp>
        <p:sp>
          <p:nvSpPr>
            <p:cNvPr id="92" name="TextBox 91">
              <a:extLst>
                <a:ext uri="{FF2B5EF4-FFF2-40B4-BE49-F238E27FC236}">
                  <a16:creationId xmlns:a16="http://schemas.microsoft.com/office/drawing/2014/main" id="{49C9064C-ABE3-4DB6-B672-47ADB8CA0DC4}"/>
                </a:ext>
              </a:extLst>
            </p:cNvPr>
            <p:cNvSpPr txBox="1"/>
            <p:nvPr/>
          </p:nvSpPr>
          <p:spPr>
            <a:xfrm>
              <a:off x="143062" y="2498398"/>
              <a:ext cx="2648556" cy="1385764"/>
            </a:xfrm>
            <a:prstGeom prst="rect">
              <a:avLst/>
            </a:prstGeom>
            <a:noFill/>
          </p:spPr>
          <p:txBody>
            <a:bodyPr wrap="square" rtlCol="0">
              <a:spAutoFit/>
            </a:bodyPr>
            <a:lstStyle/>
            <a:p>
              <a:pPr>
                <a:spcAft>
                  <a:spcPts val="1200"/>
                </a:spcAft>
                <a:buClr>
                  <a:schemeClr val="accent2"/>
                </a:buClr>
              </a:pPr>
              <a:r>
                <a:rPr lang="en-US" sz="1401" b="1" dirty="0">
                  <a:solidFill>
                    <a:schemeClr val="bg2"/>
                  </a:solidFill>
                  <a:latin typeface="Segoe UI" panose="020B0502040204020203" pitchFamily="34" charset="0"/>
                  <a:cs typeface="Segoe UI" panose="020B0502040204020203" pitchFamily="34" charset="0"/>
                </a:rPr>
                <a:t>Social Awareness: </a:t>
              </a:r>
              <a:r>
                <a:rPr lang="en-US" sz="1401" dirty="0">
                  <a:latin typeface="Segoe UI" panose="020B0502040204020203" pitchFamily="34" charset="0"/>
                  <a:cs typeface="Segoe UI" panose="020B0502040204020203" pitchFamily="34" charset="0"/>
                </a:rPr>
                <a:t>The ability to understand the perspectives of and empathize with others, including those from diverse backgrounds, cultures, &amp; contexts</a:t>
              </a:r>
              <a:r>
                <a:rPr lang="en-US" sz="1401" dirty="0">
                  <a:latin typeface="Segoe UI" panose="020B0502040204020203" pitchFamily="34" charset="0"/>
                  <a:ea typeface="Calibri" panose="020F0502020204030204" pitchFamily="34" charset="0"/>
                  <a:cs typeface="Segoe UI" panose="020B0502040204020203" pitchFamily="34" charset="0"/>
                </a:rPr>
                <a:t>.</a:t>
              </a:r>
            </a:p>
          </p:txBody>
        </p:sp>
        <p:sp>
          <p:nvSpPr>
            <p:cNvPr id="94" name="TextBox 93">
              <a:extLst>
                <a:ext uri="{FF2B5EF4-FFF2-40B4-BE49-F238E27FC236}">
                  <a16:creationId xmlns:a16="http://schemas.microsoft.com/office/drawing/2014/main" id="{E7FC8E2A-1685-4A66-8671-E0565C9E2923}"/>
                </a:ext>
              </a:extLst>
            </p:cNvPr>
            <p:cNvSpPr txBox="1"/>
            <p:nvPr/>
          </p:nvSpPr>
          <p:spPr>
            <a:xfrm>
              <a:off x="6514648" y="2498398"/>
              <a:ext cx="2629352" cy="1601336"/>
            </a:xfrm>
            <a:prstGeom prst="rect">
              <a:avLst/>
            </a:prstGeom>
            <a:noFill/>
          </p:spPr>
          <p:txBody>
            <a:bodyPr wrap="square" rtlCol="0">
              <a:spAutoFit/>
            </a:bodyPr>
            <a:lstStyle/>
            <a:p>
              <a:pPr>
                <a:spcAft>
                  <a:spcPts val="1200"/>
                </a:spcAft>
                <a:buClr>
                  <a:schemeClr val="accent2"/>
                </a:buClr>
              </a:pPr>
              <a:r>
                <a:rPr lang="en-US" sz="1401" b="1" dirty="0">
                  <a:solidFill>
                    <a:schemeClr val="bg2"/>
                  </a:solidFill>
                  <a:latin typeface="Segoe UI" panose="020B0502040204020203" pitchFamily="34" charset="0"/>
                  <a:cs typeface="Segoe UI" panose="020B0502040204020203" pitchFamily="34" charset="0"/>
                </a:rPr>
                <a:t>Responsible Decision-making:</a:t>
              </a:r>
              <a:r>
                <a:rPr lang="en-US" sz="1401" b="1" dirty="0">
                  <a:solidFill>
                    <a:schemeClr val="accent3"/>
                  </a:solidFill>
                  <a:latin typeface="Segoe UI" panose="020B0502040204020203" pitchFamily="34" charset="0"/>
                  <a:cs typeface="Segoe UI" panose="020B0502040204020203" pitchFamily="34" charset="0"/>
                </a:rPr>
                <a:t> </a:t>
              </a:r>
              <a:r>
                <a:rPr lang="en-US" sz="1401" dirty="0">
                  <a:latin typeface="Segoe UI" panose="020B0502040204020203" pitchFamily="34" charset="0"/>
                  <a:cs typeface="Segoe UI" panose="020B0502040204020203" pitchFamily="34" charset="0"/>
                </a:rPr>
                <a:t>The ability to make caring and constructive choices about personal behavior and social interactions across diverse situations.</a:t>
              </a:r>
              <a:endParaRPr lang="en-US" sz="1401" dirty="0">
                <a:solidFill>
                  <a:schemeClr val="accent2"/>
                </a:solidFill>
                <a:latin typeface="Segoe UI" panose="020B0502040204020203" pitchFamily="34" charset="0"/>
                <a:cs typeface="Segoe UI" panose="020B0502040204020203" pitchFamily="34" charset="0"/>
              </a:endParaRPr>
            </a:p>
          </p:txBody>
        </p:sp>
        <p:sp>
          <p:nvSpPr>
            <p:cNvPr id="18" name="Freeform: Shape 17">
              <a:extLst>
                <a:ext uri="{FF2B5EF4-FFF2-40B4-BE49-F238E27FC236}">
                  <a16:creationId xmlns:a16="http://schemas.microsoft.com/office/drawing/2014/main" id="{0001E970-2573-0ACF-BB62-DCCADBAFEAEF}"/>
                </a:ext>
              </a:extLst>
            </p:cNvPr>
            <p:cNvSpPr/>
            <p:nvPr/>
          </p:nvSpPr>
          <p:spPr>
            <a:xfrm>
              <a:off x="2644474" y="909035"/>
              <a:ext cx="3894281" cy="3779023"/>
            </a:xfrm>
            <a:custGeom>
              <a:avLst/>
              <a:gdLst>
                <a:gd name="connsiteX0" fmla="*/ 1949134 w 3898268"/>
                <a:gd name="connsiteY0" fmla="*/ 0 h 3780102"/>
                <a:gd name="connsiteX1" fmla="*/ 3797276 w 3898268"/>
                <a:gd name="connsiteY1" fmla="*/ 1289553 h 3780102"/>
                <a:gd name="connsiteX2" fmla="*/ 1949134 w 3898268"/>
                <a:gd name="connsiteY2" fmla="*/ 1890051 h 3780102"/>
                <a:gd name="connsiteX3" fmla="*/ 1949134 w 3898268"/>
                <a:gd name="connsiteY3" fmla="*/ 0 h 3780102"/>
              </a:gdLst>
              <a:ahLst/>
              <a:cxnLst>
                <a:cxn ang="0">
                  <a:pos x="connsiteX0" y="connsiteY0"/>
                </a:cxn>
                <a:cxn ang="0">
                  <a:pos x="connsiteX1" y="connsiteY1"/>
                </a:cxn>
                <a:cxn ang="0">
                  <a:pos x="connsiteX2" y="connsiteY2"/>
                </a:cxn>
                <a:cxn ang="0">
                  <a:pos x="connsiteX3" y="connsiteY3"/>
                </a:cxn>
              </a:cxnLst>
              <a:rect l="l" t="t" r="r" b="b"/>
              <a:pathLst>
                <a:path w="3898268" h="3780102">
                  <a:moveTo>
                    <a:pt x="1949134" y="0"/>
                  </a:moveTo>
                  <a:cubicBezTo>
                    <a:pt x="2786976" y="0"/>
                    <a:pt x="3531081" y="519204"/>
                    <a:pt x="3797276" y="1289553"/>
                  </a:cubicBezTo>
                  <a:lnTo>
                    <a:pt x="1949134" y="1890051"/>
                  </a:lnTo>
                  <a:lnTo>
                    <a:pt x="1949134" y="0"/>
                  </a:lnTo>
                  <a:close/>
                </a:path>
              </a:pathLst>
            </a:custGeom>
            <a:solidFill>
              <a:schemeClr val="accent2">
                <a:lumMod val="60000"/>
                <a:lumOff val="40000"/>
              </a:schemeClr>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17377" tIns="583816" rIns="596365" bIns="2612133" numCol="1" spcCol="1270" anchor="ctr" anchorCtr="0">
              <a:noAutofit/>
            </a:bodyPr>
            <a:lstStyle/>
            <a:p>
              <a:pPr marL="0" lvl="0" indent="0" algn="ctr" defTabSz="666750">
                <a:lnSpc>
                  <a:spcPct val="100000"/>
                </a:lnSpc>
                <a:spcBef>
                  <a:spcPct val="0"/>
                </a:spcBef>
                <a:spcAft>
                  <a:spcPts val="0"/>
                </a:spcAft>
                <a:buNone/>
              </a:pPr>
              <a:r>
                <a:rPr lang="en-US" sz="1500" kern="1200" dirty="0">
                  <a:solidFill>
                    <a:schemeClr val="bg2"/>
                  </a:solidFill>
                  <a:latin typeface="Segoe UI" panose="020B0502040204020203" pitchFamily="34" charset="0"/>
                  <a:cs typeface="Segoe UI" panose="020B0502040204020203" pitchFamily="34" charset="0"/>
                </a:rPr>
                <a:t>Self-</a:t>
              </a:r>
            </a:p>
            <a:p>
              <a:pPr marL="0" lvl="0" indent="0" algn="ctr" defTabSz="666750">
                <a:lnSpc>
                  <a:spcPct val="100000"/>
                </a:lnSpc>
                <a:spcBef>
                  <a:spcPct val="0"/>
                </a:spcBef>
                <a:spcAft>
                  <a:spcPts val="0"/>
                </a:spcAft>
                <a:buNone/>
              </a:pPr>
              <a:r>
                <a:rPr lang="en-US" sz="1500" kern="1200" dirty="0">
                  <a:solidFill>
                    <a:schemeClr val="bg2"/>
                  </a:solidFill>
                  <a:latin typeface="Segoe UI" panose="020B0502040204020203" pitchFamily="34" charset="0"/>
                  <a:cs typeface="Segoe UI" panose="020B0502040204020203" pitchFamily="34" charset="0"/>
                </a:rPr>
                <a:t>Management</a:t>
              </a:r>
            </a:p>
          </p:txBody>
        </p:sp>
        <p:sp>
          <p:nvSpPr>
            <p:cNvPr id="19" name="Freeform: Shape 18">
              <a:extLst>
                <a:ext uri="{FF2B5EF4-FFF2-40B4-BE49-F238E27FC236}">
                  <a16:creationId xmlns:a16="http://schemas.microsoft.com/office/drawing/2014/main" id="{0012AB0F-AB80-9F71-61C3-318DD8474545}"/>
                </a:ext>
              </a:extLst>
            </p:cNvPr>
            <p:cNvSpPr/>
            <p:nvPr/>
          </p:nvSpPr>
          <p:spPr>
            <a:xfrm>
              <a:off x="2630406" y="988738"/>
              <a:ext cx="3908349" cy="3566182"/>
            </a:xfrm>
            <a:custGeom>
              <a:avLst/>
              <a:gdLst>
                <a:gd name="connsiteX0" fmla="*/ 3795113 w 3908349"/>
                <a:gd name="connsiteY0" fmla="*/ 1184934 h 3566182"/>
                <a:gd name="connsiteX1" fmla="*/ 3033944 w 3908349"/>
                <a:gd name="connsiteY1" fmla="*/ 3269267 h 3566182"/>
                <a:gd name="connsiteX2" fmla="*/ 1954175 w 3908349"/>
                <a:gd name="connsiteY2" fmla="*/ 1783091 h 3566182"/>
                <a:gd name="connsiteX3" fmla="*/ 3795113 w 3908349"/>
                <a:gd name="connsiteY3" fmla="*/ 1184934 h 3566182"/>
              </a:gdLst>
              <a:ahLst/>
              <a:cxnLst>
                <a:cxn ang="0">
                  <a:pos x="connsiteX0" y="connsiteY0"/>
                </a:cxn>
                <a:cxn ang="0">
                  <a:pos x="connsiteX1" y="connsiteY1"/>
                </a:cxn>
                <a:cxn ang="0">
                  <a:pos x="connsiteX2" y="connsiteY2"/>
                </a:cxn>
                <a:cxn ang="0">
                  <a:pos x="connsiteX3" y="connsiteY3"/>
                </a:cxn>
              </a:cxnLst>
              <a:rect l="l" t="t" r="r" b="b"/>
              <a:pathLst>
                <a:path w="3908349" h="3566182">
                  <a:moveTo>
                    <a:pt x="3795113" y="1184934"/>
                  </a:moveTo>
                  <a:cubicBezTo>
                    <a:pt x="4096329" y="1956764"/>
                    <a:pt x="3782342" y="2816564"/>
                    <a:pt x="3033944" y="3269267"/>
                  </a:cubicBezTo>
                  <a:lnTo>
                    <a:pt x="1954175" y="1783091"/>
                  </a:lnTo>
                  <a:lnTo>
                    <a:pt x="3795113" y="1184934"/>
                  </a:lnTo>
                  <a:close/>
                </a:path>
              </a:pathLst>
            </a:custGeom>
            <a:solidFill>
              <a:srgbClr val="92D050"/>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645826" tIns="1979033" rIns="190764" bIns="1076168"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latin typeface="Segoe UI" panose="020B0502040204020203" pitchFamily="34" charset="0"/>
                  <a:cs typeface="Segoe UI" panose="020B0502040204020203" pitchFamily="34" charset="0"/>
                </a:rPr>
                <a:t>Responsible Decision-making</a:t>
              </a:r>
            </a:p>
          </p:txBody>
        </p:sp>
        <p:sp>
          <p:nvSpPr>
            <p:cNvPr id="21" name="Freeform: Shape 20">
              <a:extLst>
                <a:ext uri="{FF2B5EF4-FFF2-40B4-BE49-F238E27FC236}">
                  <a16:creationId xmlns:a16="http://schemas.microsoft.com/office/drawing/2014/main" id="{E12BAD9D-12E7-F619-309F-B92D247184E7}"/>
                </a:ext>
              </a:extLst>
            </p:cNvPr>
            <p:cNvSpPr/>
            <p:nvPr/>
          </p:nvSpPr>
          <p:spPr>
            <a:xfrm>
              <a:off x="2753085" y="1013555"/>
              <a:ext cx="3662991" cy="3516548"/>
            </a:xfrm>
            <a:custGeom>
              <a:avLst/>
              <a:gdLst>
                <a:gd name="connsiteX0" fmla="*/ 783728 w 3662991"/>
                <a:gd name="connsiteY0" fmla="*/ 3200403 h 3516548"/>
                <a:gd name="connsiteX1" fmla="*/ 96668 w 3662991"/>
                <a:gd name="connsiteY1" fmla="*/ 1194594 h 3516548"/>
                <a:gd name="connsiteX2" fmla="*/ 1831496 w 3662991"/>
                <a:gd name="connsiteY2" fmla="*/ 1758274 h 3516548"/>
                <a:gd name="connsiteX3" fmla="*/ 783728 w 3662991"/>
                <a:gd name="connsiteY3" fmla="*/ 3200403 h 3516548"/>
              </a:gdLst>
              <a:ahLst/>
              <a:cxnLst>
                <a:cxn ang="0">
                  <a:pos x="connsiteX0" y="connsiteY0"/>
                </a:cxn>
                <a:cxn ang="0">
                  <a:pos x="connsiteX1" y="connsiteY1"/>
                </a:cxn>
                <a:cxn ang="0">
                  <a:pos x="connsiteX2" y="connsiteY2"/>
                </a:cxn>
                <a:cxn ang="0">
                  <a:pos x="connsiteX3" y="connsiteY3"/>
                </a:cxn>
              </a:cxnLst>
              <a:rect l="l" t="t" r="r" b="b"/>
              <a:pathLst>
                <a:path w="3662991" h="3516548">
                  <a:moveTo>
                    <a:pt x="783728" y="3200403"/>
                  </a:moveTo>
                  <a:cubicBezTo>
                    <a:pt x="115478" y="2752936"/>
                    <a:pt x="-164529" y="1935482"/>
                    <a:pt x="96668" y="1194594"/>
                  </a:cubicBezTo>
                  <a:lnTo>
                    <a:pt x="1831496" y="1758274"/>
                  </a:lnTo>
                  <a:lnTo>
                    <a:pt x="783728" y="3200403"/>
                  </a:lnTo>
                  <a:close/>
                </a:path>
              </a:pathLst>
            </a:custGeom>
            <a:solidFill>
              <a:srgbClr val="EAC9C4"/>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93478" tIns="1773699" rIns="2417438" bIns="1061456"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latin typeface="Segoe UI" panose="020B0502040204020203" pitchFamily="34" charset="0"/>
                  <a:cs typeface="Segoe UI" panose="020B0502040204020203" pitchFamily="34" charset="0"/>
                </a:rPr>
                <a:t>Social Awareness</a:t>
              </a:r>
            </a:p>
          </p:txBody>
        </p:sp>
        <p:sp>
          <p:nvSpPr>
            <p:cNvPr id="22" name="Freeform: Shape 21">
              <a:extLst>
                <a:ext uri="{FF2B5EF4-FFF2-40B4-BE49-F238E27FC236}">
                  <a16:creationId xmlns:a16="http://schemas.microsoft.com/office/drawing/2014/main" id="{81BA1F30-5983-3824-79EF-C28586E7B924}"/>
                </a:ext>
              </a:extLst>
            </p:cNvPr>
            <p:cNvSpPr/>
            <p:nvPr/>
          </p:nvSpPr>
          <p:spPr>
            <a:xfrm>
              <a:off x="2764869" y="909036"/>
              <a:ext cx="3639421" cy="3737108"/>
            </a:xfrm>
            <a:custGeom>
              <a:avLst/>
              <a:gdLst>
                <a:gd name="connsiteX0" fmla="*/ 84784 w 3639421"/>
                <a:gd name="connsiteY0" fmla="*/ 1304842 h 3737108"/>
                <a:gd name="connsiteX1" fmla="*/ 1819711 w 3639421"/>
                <a:gd name="connsiteY1" fmla="*/ 0 h 3737108"/>
                <a:gd name="connsiteX2" fmla="*/ 1819711 w 3639421"/>
                <a:gd name="connsiteY2" fmla="*/ 1868554 h 3737108"/>
                <a:gd name="connsiteX3" fmla="*/ 84784 w 3639421"/>
                <a:gd name="connsiteY3" fmla="*/ 1304842 h 3737108"/>
              </a:gdLst>
              <a:ahLst/>
              <a:cxnLst>
                <a:cxn ang="0">
                  <a:pos x="connsiteX0" y="connsiteY0"/>
                </a:cxn>
                <a:cxn ang="0">
                  <a:pos x="connsiteX1" y="connsiteY1"/>
                </a:cxn>
                <a:cxn ang="0">
                  <a:pos x="connsiteX2" y="connsiteY2"/>
                </a:cxn>
                <a:cxn ang="0">
                  <a:pos x="connsiteX3" y="connsiteY3"/>
                </a:cxn>
              </a:cxnLst>
              <a:rect l="l" t="t" r="r" b="b"/>
              <a:pathLst>
                <a:path w="3639421" h="3737108">
                  <a:moveTo>
                    <a:pt x="84784" y="1304842"/>
                  </a:moveTo>
                  <a:cubicBezTo>
                    <a:pt x="324174" y="527993"/>
                    <a:pt x="1026197" y="0"/>
                    <a:pt x="1819711" y="0"/>
                  </a:cubicBezTo>
                  <a:lnTo>
                    <a:pt x="1819711" y="1868554"/>
                  </a:lnTo>
                  <a:lnTo>
                    <a:pt x="84784" y="1304842"/>
                  </a:lnTo>
                  <a:close/>
                </a:path>
              </a:pathLst>
            </a:custGeom>
            <a:solidFill>
              <a:schemeClr val="accent6">
                <a:lumMod val="40000"/>
                <a:lumOff val="60000"/>
              </a:schemeClr>
            </a:solid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9799" tIns="588514" rIns="1892919" bIns="2574422"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latin typeface="Segoe UI" panose="020B0502040204020203" pitchFamily="34" charset="0"/>
                  <a:cs typeface="Segoe UI" panose="020B0502040204020203" pitchFamily="34" charset="0"/>
                </a:rPr>
                <a:t>Self-Awareness</a:t>
              </a:r>
            </a:p>
          </p:txBody>
        </p:sp>
        <p:sp>
          <p:nvSpPr>
            <p:cNvPr id="95" name="Oval 94">
              <a:extLst>
                <a:ext uri="{FF2B5EF4-FFF2-40B4-BE49-F238E27FC236}">
                  <a16:creationId xmlns:a16="http://schemas.microsoft.com/office/drawing/2014/main" id="{FE8AA4D6-CD84-4EFA-84A9-EF372E9E36BC}"/>
                </a:ext>
              </a:extLst>
            </p:cNvPr>
            <p:cNvSpPr/>
            <p:nvPr/>
          </p:nvSpPr>
          <p:spPr>
            <a:xfrm>
              <a:off x="3852502" y="2109084"/>
              <a:ext cx="1479893" cy="1191070"/>
            </a:xfrm>
            <a:prstGeom prst="ellipse">
              <a:avLst/>
            </a:prstGeom>
            <a:solidFill>
              <a:srgbClr val="DCC5E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1" dirty="0">
                  <a:solidFill>
                    <a:schemeClr val="bg2"/>
                  </a:solidFill>
                </a:rPr>
                <a:t>Social and Emotional Construct</a:t>
              </a:r>
            </a:p>
          </p:txBody>
        </p:sp>
        <p:sp>
          <p:nvSpPr>
            <p:cNvPr id="100" name="Rectangle 99">
              <a:extLst>
                <a:ext uri="{FF2B5EF4-FFF2-40B4-BE49-F238E27FC236}">
                  <a16:creationId xmlns:a16="http://schemas.microsoft.com/office/drawing/2014/main" id="{C9C6BC4E-0FFD-4EED-BEB3-02225B8EF2ED}"/>
                </a:ext>
              </a:extLst>
            </p:cNvPr>
            <p:cNvSpPr/>
            <p:nvPr/>
          </p:nvSpPr>
          <p:spPr>
            <a:xfrm>
              <a:off x="47410" y="4422993"/>
              <a:ext cx="1480580" cy="556499"/>
            </a:xfrm>
            <a:prstGeom prst="rect">
              <a:avLst/>
            </a:prstGeom>
            <a:solidFill>
              <a:srgbClr val="002060"/>
            </a:solidFill>
            <a:ln>
              <a:solidFill>
                <a:schemeClr val="accent2"/>
              </a:solidFill>
            </a:ln>
          </p:spPr>
          <p:txBody>
            <a:bodyPr wrap="square">
              <a:spAutoFit/>
            </a:bodyPr>
            <a:lstStyle/>
            <a:p>
              <a:pPr>
                <a:lnSpc>
                  <a:spcPct val="115000"/>
                </a:lnSpc>
              </a:pPr>
              <a:r>
                <a:rPr lang="en-US" sz="900" baseline="30000" dirty="0">
                  <a:solidFill>
                    <a:schemeClr val="bg1"/>
                  </a:solidFill>
                  <a:latin typeface="Segoe UI" panose="020B0502040204020203" pitchFamily="34" charset="0"/>
                  <a:ea typeface="Arial" panose="020B0604020202020204" pitchFamily="34" charset="0"/>
                  <a:cs typeface="Segoe UI" panose="020B0502040204020203" pitchFamily="34" charset="0"/>
                </a:rPr>
                <a:t>*</a:t>
              </a:r>
              <a:r>
                <a:rPr lang="en-US" sz="900" dirty="0">
                  <a:solidFill>
                    <a:schemeClr val="bg1"/>
                  </a:solidFill>
                  <a:latin typeface="Segoe UI" panose="020B0502040204020203" pitchFamily="34" charset="0"/>
                  <a:ea typeface="Arial" panose="020B0604020202020204" pitchFamily="34" charset="0"/>
                  <a:cs typeface="Segoe UI" panose="020B0502040204020203" pitchFamily="34" charset="0"/>
                  <a:hlinkClick r:id="rId3">
                    <a:extLst>
                      <a:ext uri="{A12FA001-AC4F-418D-AE19-62706E023703}">
                        <ahyp:hlinkClr xmlns:ahyp="http://schemas.microsoft.com/office/drawing/2018/hyperlinkcolor" val="tx"/>
                      </a:ext>
                    </a:extLst>
                  </a:hlinkClick>
                </a:rPr>
                <a:t>Collaborative for Academic and Social and Emotional Learning</a:t>
              </a:r>
              <a:endParaRPr lang="en-US" sz="90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
          <p:nvSpPr>
            <p:cNvPr id="101" name="Rectangle 100">
              <a:extLst>
                <a:ext uri="{FF2B5EF4-FFF2-40B4-BE49-F238E27FC236}">
                  <a16:creationId xmlns:a16="http://schemas.microsoft.com/office/drawing/2014/main" id="{8BC00C11-F0D8-4AB9-81DD-5BB9AB1B0169}"/>
                </a:ext>
              </a:extLst>
            </p:cNvPr>
            <p:cNvSpPr/>
            <p:nvPr/>
          </p:nvSpPr>
          <p:spPr>
            <a:xfrm>
              <a:off x="1544032" y="4895040"/>
              <a:ext cx="91787" cy="146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
          <p:nvSpPr>
            <p:cNvPr id="23" name="TextBox 22">
              <a:extLst>
                <a:ext uri="{FF2B5EF4-FFF2-40B4-BE49-F238E27FC236}">
                  <a16:creationId xmlns:a16="http://schemas.microsoft.com/office/drawing/2014/main" id="{BF981510-F76C-7D84-B48D-6F9A853074E5}"/>
                </a:ext>
              </a:extLst>
            </p:cNvPr>
            <p:cNvSpPr txBox="1"/>
            <p:nvPr/>
          </p:nvSpPr>
          <p:spPr>
            <a:xfrm>
              <a:off x="4044087" y="3668804"/>
              <a:ext cx="1227814" cy="523220"/>
            </a:xfrm>
            <a:prstGeom prst="rect">
              <a:avLst/>
            </a:prstGeom>
            <a:noFill/>
          </p:spPr>
          <p:txBody>
            <a:bodyPr wrap="square" rtlCol="0">
              <a:spAutoFit/>
            </a:bodyPr>
            <a:lstStyle/>
            <a:p>
              <a:pPr algn="ctr"/>
              <a:r>
                <a:rPr lang="en-US" dirty="0">
                  <a:solidFill>
                    <a:schemeClr val="bg2"/>
                  </a:solidFill>
                </a:rPr>
                <a:t>Relationship Skills</a:t>
              </a:r>
            </a:p>
          </p:txBody>
        </p:sp>
      </p:grpSp>
    </p:spTree>
    <p:extLst>
      <p:ext uri="{BB962C8B-B14F-4D97-AF65-F5344CB8AC3E}">
        <p14:creationId xmlns:p14="http://schemas.microsoft.com/office/powerpoint/2010/main" val="3281593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6DFA-EB86-47D0-5C2E-C9477DF5A776}"/>
              </a:ext>
            </a:extLst>
          </p:cNvPr>
          <p:cNvSpPr>
            <a:spLocks noGrp="1"/>
          </p:cNvSpPr>
          <p:nvPr>
            <p:ph type="title"/>
          </p:nvPr>
        </p:nvSpPr>
        <p:spPr>
          <a:xfrm>
            <a:off x="312234" y="211241"/>
            <a:ext cx="8528229" cy="509929"/>
          </a:xfrm>
        </p:spPr>
        <p:txBody>
          <a:bodyPr/>
          <a:lstStyle/>
          <a:p>
            <a:r>
              <a:rPr lang="en-US" sz="2000" dirty="0">
                <a:latin typeface="Georgia" panose="02040502050405020303" pitchFamily="18" charset="0"/>
              </a:rPr>
              <a:t>Survey Design: Examples of items measuring the 5 core competencies</a:t>
            </a:r>
          </a:p>
        </p:txBody>
      </p:sp>
      <p:graphicFrame>
        <p:nvGraphicFramePr>
          <p:cNvPr id="4" name="Table 4">
            <a:extLst>
              <a:ext uri="{FF2B5EF4-FFF2-40B4-BE49-F238E27FC236}">
                <a16:creationId xmlns:a16="http://schemas.microsoft.com/office/drawing/2014/main" id="{A4C88F3E-7C03-2D5A-1074-BA8D7D969DC9}"/>
              </a:ext>
            </a:extLst>
          </p:cNvPr>
          <p:cNvGraphicFramePr>
            <a:graphicFrameLocks noGrp="1"/>
          </p:cNvGraphicFramePr>
          <p:nvPr>
            <p:extLst>
              <p:ext uri="{D42A27DB-BD31-4B8C-83A1-F6EECF244321}">
                <p14:modId xmlns:p14="http://schemas.microsoft.com/office/powerpoint/2010/main" val="1592784083"/>
              </p:ext>
            </p:extLst>
          </p:nvPr>
        </p:nvGraphicFramePr>
        <p:xfrm>
          <a:off x="312234" y="889155"/>
          <a:ext cx="8641804" cy="3193681"/>
        </p:xfrm>
        <a:graphic>
          <a:graphicData uri="http://schemas.openxmlformats.org/drawingml/2006/table">
            <a:tbl>
              <a:tblPr firstRow="1" bandRow="1">
                <a:tableStyleId>{4D3A4113-6E4E-437B-9265-5931566C675C}</a:tableStyleId>
              </a:tblPr>
              <a:tblGrid>
                <a:gridCol w="4320902">
                  <a:extLst>
                    <a:ext uri="{9D8B030D-6E8A-4147-A177-3AD203B41FA5}">
                      <a16:colId xmlns:a16="http://schemas.microsoft.com/office/drawing/2014/main" val="2066558754"/>
                    </a:ext>
                  </a:extLst>
                </a:gridCol>
                <a:gridCol w="4320902">
                  <a:extLst>
                    <a:ext uri="{9D8B030D-6E8A-4147-A177-3AD203B41FA5}">
                      <a16:colId xmlns:a16="http://schemas.microsoft.com/office/drawing/2014/main" val="319406537"/>
                    </a:ext>
                  </a:extLst>
                </a:gridCol>
              </a:tblGrid>
              <a:tr h="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2060"/>
                          </a:solidFill>
                          <a:latin typeface="Segoe UI" panose="020B0502040204020203" pitchFamily="34" charset="0"/>
                          <a:cs typeface="Segoe UI" panose="020B0502040204020203" pitchFamily="34" charset="0"/>
                        </a:rPr>
                        <a:t>Self-Awareness (SA):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rgbClr val="002060"/>
                          </a:solidFill>
                          <a:latin typeface="Segoe UI" panose="020B0502040204020203" pitchFamily="34" charset="0"/>
                          <a:cs typeface="Segoe UI" panose="020B0502040204020203" pitchFamily="34" charset="0"/>
                        </a:rPr>
                        <a:t>Self-Management (SM):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823683702"/>
                  </a:ext>
                </a:extLst>
              </a:tr>
              <a:tr h="29287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rgbClr val="002060"/>
                          </a:solidFill>
                          <a:effectLst/>
                          <a:latin typeface="Segoe UI" panose="020B0502040204020203" pitchFamily="34" charset="0"/>
                          <a:cs typeface="Segoe UI" panose="020B0502040204020203" pitchFamily="34" charset="0"/>
                        </a:rPr>
                        <a:t>Knowing ways to make myself feel better when I am sad</a:t>
                      </a: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rgbClr val="002060"/>
                          </a:solidFill>
                          <a:latin typeface="Segoe UI" panose="020B0502040204020203" pitchFamily="34" charset="0"/>
                          <a:cs typeface="Segoe UI" panose="020B0502040204020203" pitchFamily="34" charset="0"/>
                        </a:rPr>
                        <a:t>Staying calm when I feel stressed</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814468105"/>
                  </a:ext>
                </a:extLst>
              </a:tr>
              <a:tr h="28249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rgbClr val="002060"/>
                          </a:solidFill>
                          <a:effectLst/>
                          <a:latin typeface="Segoe UI" panose="020B0502040204020203" pitchFamily="34" charset="0"/>
                          <a:cs typeface="Segoe UI" panose="020B0502040204020203" pitchFamily="34" charset="0"/>
                        </a:rPr>
                        <a:t>Offering an answer even though I am not sure I am right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u="none" strike="noStrike" dirty="0">
                          <a:solidFill>
                            <a:srgbClr val="002060"/>
                          </a:solidFill>
                          <a:effectLst/>
                          <a:latin typeface="Segoe UI" panose="020B0502040204020203" pitchFamily="34" charset="0"/>
                          <a:cs typeface="Segoe UI" panose="020B0502040204020203" pitchFamily="34" charset="0"/>
                        </a:rPr>
                        <a:t>Working on assignments even when they are hard</a:t>
                      </a:r>
                    </a:p>
                  </a:txBody>
                  <a:tcPr>
                    <a:solidFill>
                      <a:schemeClr val="accent2">
                        <a:lumMod val="20000"/>
                        <a:lumOff val="80000"/>
                      </a:schemeClr>
                    </a:solidFill>
                  </a:tcPr>
                </a:tc>
                <a:extLst>
                  <a:ext uri="{0D108BD9-81ED-4DB2-BD59-A6C34878D82A}">
                    <a16:rowId xmlns:a16="http://schemas.microsoft.com/office/drawing/2014/main" val="4205829709"/>
                  </a:ext>
                </a:extLst>
              </a:tr>
              <a:tr h="26056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dirty="0">
                          <a:solidFill>
                            <a:srgbClr val="002060"/>
                          </a:solidFill>
                          <a:effectLst/>
                          <a:latin typeface="Segoe UI" panose="020B0502040204020203" pitchFamily="34" charset="0"/>
                          <a:cs typeface="Segoe UI" panose="020B0502040204020203" pitchFamily="34" charset="0"/>
                        </a:rPr>
                        <a:t>Knowing what my strengths are</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u="none" strike="noStrike" dirty="0">
                          <a:solidFill>
                            <a:srgbClr val="002060"/>
                          </a:solidFill>
                          <a:effectLst/>
                          <a:latin typeface="Segoe UI" panose="020B0502040204020203" pitchFamily="34" charset="0"/>
                          <a:cs typeface="Segoe UI" panose="020B0502040204020203" pitchFamily="34" charset="0"/>
                        </a:rPr>
                        <a:t>Thinking through the steps it will take to reach my goals</a:t>
                      </a: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1093643"/>
                  </a:ext>
                </a:extLst>
              </a:tr>
              <a:tr h="2720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rgbClr val="002060"/>
                          </a:solidFill>
                          <a:effectLst/>
                          <a:latin typeface="Segoe UI" panose="020B0502040204020203" pitchFamily="34" charset="0"/>
                          <a:cs typeface="Segoe UI" panose="020B0502040204020203" pitchFamily="34" charset="0"/>
                        </a:rPr>
                        <a:t>Social Awareness (SOC):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9B9"/>
                    </a:solidFill>
                  </a:tcPr>
                </a:tc>
                <a:tc>
                  <a:txBody>
                    <a:bodyPr/>
                    <a:lstStyle/>
                    <a:p>
                      <a:r>
                        <a:rPr lang="en-US" b="1" dirty="0">
                          <a:solidFill>
                            <a:srgbClr val="002060"/>
                          </a:solidFill>
                        </a:rPr>
                        <a:t>Relationship Skills (RSK):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AB2FA"/>
                    </a:solidFill>
                  </a:tcPr>
                </a:tc>
                <a:extLst>
                  <a:ext uri="{0D108BD9-81ED-4DB2-BD59-A6C34878D82A}">
                    <a16:rowId xmlns:a16="http://schemas.microsoft.com/office/drawing/2014/main" val="320985802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solidFill>
                            <a:srgbClr val="002060"/>
                          </a:solidFill>
                          <a:effectLst/>
                          <a:latin typeface="Segoe UI" panose="020B0502040204020203" pitchFamily="34" charset="0"/>
                          <a:cs typeface="Segoe UI" panose="020B0502040204020203" pitchFamily="34" charset="0"/>
                        </a:rPr>
                        <a:t>Learning from people with different opinions than me</a:t>
                      </a:r>
                    </a:p>
                  </a:txBody>
                  <a:tcPr>
                    <a:lnT w="12700" cap="flat" cmpd="sng" algn="ctr">
                      <a:solidFill>
                        <a:schemeClr val="tx1"/>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solidFill>
                            <a:srgbClr val="002060"/>
                          </a:solidFill>
                          <a:latin typeface="Segoe UI" panose="020B0502040204020203" pitchFamily="34" charset="0"/>
                          <a:cs typeface="Segoe UI" panose="020B0502040204020203" pitchFamily="34" charset="0"/>
                        </a:rPr>
                        <a:t>Being welcoming to someone I don’t usually eat lunch with</a:t>
                      </a: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7448814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solidFill>
                            <a:srgbClr val="002060"/>
                          </a:solidFill>
                          <a:effectLst/>
                          <a:latin typeface="Segoe UI" panose="020B0502040204020203" pitchFamily="34" charset="0"/>
                          <a:cs typeface="Segoe UI" panose="020B0502040204020203" pitchFamily="34" charset="0"/>
                        </a:rPr>
                        <a:t>Knowing when someone needs help</a:t>
                      </a:r>
                    </a:p>
                  </a:txBody>
                  <a:tcPr>
                    <a:lnB w="12700" cap="flat" cmpd="sng" algn="ctr">
                      <a:solidFill>
                        <a:schemeClr val="tx1"/>
                      </a:solidFill>
                      <a:prstDash val="solid"/>
                      <a:round/>
                      <a:headEnd type="none" w="med" len="med"/>
                      <a:tailEnd type="none" w="med" len="med"/>
                    </a:lnB>
                    <a:solidFill>
                      <a:srgbClr val="FFEBEB"/>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solidFill>
                            <a:srgbClr val="002060"/>
                          </a:solidFill>
                          <a:latin typeface="Segoe UI" panose="020B0502040204020203" pitchFamily="34" charset="0"/>
                          <a:cs typeface="Segoe UI" panose="020B0502040204020203" pitchFamily="34" charset="0"/>
                        </a:rPr>
                        <a:t>Sharing what I am feeling with others</a:t>
                      </a:r>
                    </a:p>
                  </a:txBody>
                  <a:tcPr>
                    <a:lnB w="12700" cap="flat" cmpd="sng" algn="ctr">
                      <a:solidFill>
                        <a:schemeClr val="tx1"/>
                      </a:solidFill>
                      <a:prstDash val="solid"/>
                      <a:round/>
                      <a:headEnd type="none" w="med" len="med"/>
                      <a:tailEnd type="none" w="med" len="med"/>
                    </a:lnB>
                    <a:solidFill>
                      <a:srgbClr val="D3E8FD"/>
                    </a:solidFill>
                  </a:tcPr>
                </a:tc>
                <a:extLst>
                  <a:ext uri="{0D108BD9-81ED-4DB2-BD59-A6C34878D82A}">
                    <a16:rowId xmlns:a16="http://schemas.microsoft.com/office/drawing/2014/main" val="1068"/>
                  </a:ext>
                </a:extLst>
              </a:tr>
              <a:tr h="23042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rgbClr val="002060"/>
                          </a:solidFill>
                          <a:effectLst/>
                          <a:latin typeface="Segoe UI" panose="020B0502040204020203" pitchFamily="34" charset="0"/>
                          <a:cs typeface="Segoe UI" panose="020B0502040204020203" pitchFamily="34" charset="0"/>
                        </a:rPr>
                        <a:t>Responsible Decision-Making (RDM):</a:t>
                      </a:r>
                    </a:p>
                  </a:txBody>
                  <a:tcPr>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solidFill>
                            <a:srgbClr val="002060"/>
                          </a:solidFill>
                          <a:effectLst/>
                          <a:latin typeface="Segoe UI" panose="020B0502040204020203" pitchFamily="34" charset="0"/>
                          <a:cs typeface="Segoe UI" panose="020B0502040204020203" pitchFamily="34" charset="0"/>
                        </a:rPr>
                        <a:t>Responsible Decision-Making (RDM):</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82742040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solidFill>
                            <a:srgbClr val="002060"/>
                          </a:solidFill>
                          <a:effectLst/>
                          <a:latin typeface="Segoe UI" panose="020B0502040204020203" pitchFamily="34" charset="0"/>
                          <a:cs typeface="Segoe UI" panose="020B0502040204020203" pitchFamily="34" charset="0"/>
                        </a:rPr>
                        <a:t>Thinking about what might happen before making a decision</a:t>
                      </a:r>
                    </a:p>
                  </a:txBody>
                  <a:tcPr>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dirty="0">
                          <a:solidFill>
                            <a:srgbClr val="002060"/>
                          </a:solidFill>
                          <a:effectLst/>
                          <a:latin typeface="Segoe UI" panose="020B0502040204020203" pitchFamily="34" charset="0"/>
                          <a:cs typeface="Segoe UI" panose="020B0502040204020203" pitchFamily="34" charset="0"/>
                        </a:rPr>
                        <a:t>Knowing when people’s actions are “right” or “wrong” (e.g., helpful or harmful)</a:t>
                      </a:r>
                    </a:p>
                  </a:txBody>
                  <a:tcP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0536303"/>
                  </a:ext>
                </a:extLst>
              </a:tr>
            </a:tbl>
          </a:graphicData>
        </a:graphic>
      </p:graphicFrame>
      <p:sp>
        <p:nvSpPr>
          <p:cNvPr id="5" name="TextBox 4">
            <a:extLst>
              <a:ext uri="{FF2B5EF4-FFF2-40B4-BE49-F238E27FC236}">
                <a16:creationId xmlns:a16="http://schemas.microsoft.com/office/drawing/2014/main" id="{BB615744-A4AC-F1DA-8727-014A14DF3DD6}"/>
              </a:ext>
            </a:extLst>
          </p:cNvPr>
          <p:cNvSpPr txBox="1"/>
          <p:nvPr/>
        </p:nvSpPr>
        <p:spPr>
          <a:xfrm>
            <a:off x="228105" y="4160586"/>
            <a:ext cx="8682185" cy="892552"/>
          </a:xfrm>
          <a:prstGeom prst="rect">
            <a:avLst/>
          </a:prstGeom>
          <a:solidFill>
            <a:schemeClr val="bg1"/>
          </a:solidFill>
        </p:spPr>
        <p:txBody>
          <a:bodyPr wrap="none" rtlCol="0">
            <a:spAutoFit/>
          </a:bodyPr>
          <a:lstStyle/>
          <a:p>
            <a:pPr marL="285750" indent="-285750">
              <a:spcAft>
                <a:spcPts val="600"/>
              </a:spcAft>
              <a:buClr>
                <a:schemeClr val="accent2"/>
              </a:buClr>
              <a:buFont typeface="Wingdings 2" panose="05020102010507070707" pitchFamily="18" charset="2"/>
              <a:buChar char="ê"/>
            </a:pPr>
            <a:r>
              <a:rPr lang="en-US" sz="1400" b="1" dirty="0">
                <a:solidFill>
                  <a:srgbClr val="002060"/>
                </a:solidFill>
                <a:latin typeface="Segoe UI" panose="020B0502040204020203" pitchFamily="34" charset="0"/>
                <a:cs typeface="Segoe UI" panose="020B0502040204020203" pitchFamily="34" charset="0"/>
              </a:rPr>
              <a:t>SELIS is based on: </a:t>
            </a:r>
            <a:r>
              <a:rPr lang="en-US" sz="1400" dirty="0">
                <a:solidFill>
                  <a:srgbClr val="002060"/>
                </a:solidFill>
                <a:latin typeface="Segoe UI" panose="020B0502040204020203" pitchFamily="34" charset="0"/>
                <a:cs typeface="Segoe UI" panose="020B0502040204020203" pitchFamily="34" charset="0"/>
              </a:rPr>
              <a:t>The Social and Emotional Competency Assessment </a:t>
            </a:r>
            <a:r>
              <a:rPr lang="en-US" sz="1000" dirty="0">
                <a:solidFill>
                  <a:srgbClr val="002060"/>
                </a:solidFill>
                <a:latin typeface="Segoe UI" panose="020B0502040204020203" pitchFamily="34" charset="0"/>
                <a:cs typeface="Segoe UI" panose="020B0502040204020203" pitchFamily="34" charset="0"/>
              </a:rPr>
              <a:t>(Chowder et al, 2019; Davidson et al, 2018)</a:t>
            </a:r>
            <a:endParaRPr lang="en-US" sz="1400" dirty="0">
              <a:solidFill>
                <a:srgbClr val="002060"/>
              </a:solidFill>
              <a:latin typeface="Segoe UI" panose="020B0502040204020203" pitchFamily="34" charset="0"/>
              <a:cs typeface="Segoe UI" panose="020B0502040204020203" pitchFamily="34" charset="0"/>
            </a:endParaRPr>
          </a:p>
          <a:p>
            <a:pPr marL="285750" indent="-285750">
              <a:spcAft>
                <a:spcPts val="600"/>
              </a:spcAft>
              <a:buClr>
                <a:schemeClr val="accent2"/>
              </a:buClr>
              <a:buFont typeface="Wingdings 2" panose="05020102010507070707" pitchFamily="18" charset="2"/>
              <a:buChar char="ê"/>
            </a:pPr>
            <a:r>
              <a:rPr lang="en-US" b="1" dirty="0">
                <a:solidFill>
                  <a:srgbClr val="002060"/>
                </a:solidFill>
              </a:rPr>
              <a:t>Four response options: “</a:t>
            </a:r>
            <a:r>
              <a:rPr lang="en-US" dirty="0">
                <a:solidFill>
                  <a:srgbClr val="002060"/>
                </a:solidFill>
              </a:rPr>
              <a:t>Very easy”, “Easy”, “Hard”, or “Very hard”</a:t>
            </a:r>
          </a:p>
          <a:p>
            <a:pPr marL="285750" indent="-285750">
              <a:spcAft>
                <a:spcPts val="600"/>
              </a:spcAft>
              <a:buClr>
                <a:schemeClr val="accent2"/>
              </a:buClr>
              <a:buFont typeface="Wingdings 2" panose="05020102010507070707" pitchFamily="18" charset="2"/>
              <a:buChar char="ê"/>
            </a:pPr>
            <a:r>
              <a:rPr lang="en-US" b="1" dirty="0">
                <a:solidFill>
                  <a:srgbClr val="002060"/>
                </a:solidFill>
              </a:rPr>
              <a:t>Total number of items: </a:t>
            </a:r>
            <a:r>
              <a:rPr lang="en-US" dirty="0">
                <a:solidFill>
                  <a:srgbClr val="002060"/>
                </a:solidFill>
              </a:rPr>
              <a:t>G3-G5 (45 items); G6-G8 (48 items); G9-G12 (50 items)</a:t>
            </a:r>
          </a:p>
        </p:txBody>
      </p:sp>
      <p:sp>
        <p:nvSpPr>
          <p:cNvPr id="6" name="Slide Number Placeholder 1">
            <a:extLst>
              <a:ext uri="{FF2B5EF4-FFF2-40B4-BE49-F238E27FC236}">
                <a16:creationId xmlns:a16="http://schemas.microsoft.com/office/drawing/2014/main" id="{0AD5C82D-C97E-1811-D292-A7CB5ED8D0D1}"/>
              </a:ext>
            </a:extLst>
          </p:cNvPr>
          <p:cNvSpPr>
            <a:spLocks noGrp="1"/>
          </p:cNvSpPr>
          <p:nvPr>
            <p:ph type="sldNum" sz="quarter" idx="12"/>
          </p:nvPr>
        </p:nvSpPr>
        <p:spPr>
          <a:xfrm>
            <a:off x="8314414" y="4760750"/>
            <a:ext cx="213561" cy="268581"/>
          </a:xfrm>
        </p:spPr>
        <p:txBody>
          <a:bodyPr/>
          <a:lstStyle/>
          <a:p>
            <a:fld id="{FF27229C-EC7B-4063-A33B-28A5E87E32ED}" type="slidenum">
              <a:rPr lang="zh-CN" altLang="en-US" smtClean="0">
                <a:latin typeface="Segoe UI" panose="020B0502040204020203" pitchFamily="34" charset="0"/>
                <a:cs typeface="Segoe UI" panose="020B0502040204020203" pitchFamily="34" charset="0"/>
              </a:rPr>
              <a:pPr/>
              <a:t>6</a:t>
            </a:fld>
            <a:endParaRPr lang="zh-CN" alt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8723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000" dirty="0">
                <a:latin typeface="Segoe UI" panose="020B0502040204020203" pitchFamily="34" charset="0"/>
                <a:cs typeface="Segoe UI" panose="020B0502040204020203" pitchFamily="34" charset="0"/>
                <a:sym typeface="Georgia"/>
              </a:rPr>
              <a:t>Reporting: Two types of data</a:t>
            </a:r>
            <a:endParaRPr lang="en-US" sz="2000" dirty="0">
              <a:latin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12"/>
          </p:nvPr>
        </p:nvSpPr>
        <p:spPr>
          <a:xfrm>
            <a:off x="8273493" y="4789886"/>
            <a:ext cx="251934" cy="273844"/>
          </a:xfrm>
        </p:spPr>
        <p:txBody>
          <a:bodyPr/>
          <a:lstStyle/>
          <a:p>
            <a:fld id="{FF27229C-EC7B-4063-A33B-28A5E87E32ED}" type="slidenum">
              <a:rPr lang="zh-CN" altLang="en-US" smtClean="0">
                <a:latin typeface="Segoe"/>
                <a:cs typeface="Segoe UI" panose="020B0502040204020203" pitchFamily="34" charset="0"/>
              </a:rPr>
              <a:pPr/>
              <a:t>7</a:t>
            </a:fld>
            <a:endParaRPr lang="zh-CN" altLang="en-US" dirty="0">
              <a:latin typeface="Segoe"/>
              <a:cs typeface="Segoe UI" panose="020B0502040204020203" pitchFamily="34" charset="0"/>
            </a:endParaRPr>
          </a:p>
        </p:txBody>
      </p:sp>
      <p:sp>
        <p:nvSpPr>
          <p:cNvPr id="4" name="TextBox 3">
            <a:extLst>
              <a:ext uri="{FF2B5EF4-FFF2-40B4-BE49-F238E27FC236}">
                <a16:creationId xmlns:a16="http://schemas.microsoft.com/office/drawing/2014/main" id="{50BFB066-96E5-4431-967B-B65DA4A61BCC}"/>
              </a:ext>
            </a:extLst>
          </p:cNvPr>
          <p:cNvSpPr txBox="1"/>
          <p:nvPr/>
        </p:nvSpPr>
        <p:spPr>
          <a:xfrm>
            <a:off x="272709" y="866973"/>
            <a:ext cx="8834427" cy="3493264"/>
          </a:xfrm>
          <a:prstGeom prst="rect">
            <a:avLst/>
          </a:prstGeom>
          <a:noFill/>
        </p:spPr>
        <p:txBody>
          <a:bodyPr wrap="square" rtlCol="0">
            <a:spAutoFit/>
          </a:bodyPr>
          <a:lstStyle/>
          <a:p>
            <a:pPr marL="230188" lvl="1" indent="-230188">
              <a:spcAft>
                <a:spcPts val="601"/>
              </a:spcAft>
              <a:buClr>
                <a:schemeClr val="accent2"/>
              </a:buClr>
              <a:buFont typeface="Wingdings 2" panose="05020102010507070707" pitchFamily="18" charset="2"/>
              <a:buChar char="ê"/>
            </a:pPr>
            <a:r>
              <a:rPr lang="en-US" sz="1600" dirty="0">
                <a:latin typeface="Segoe"/>
                <a:cs typeface="Segoe UI" panose="020B0502040204020203" pitchFamily="34" charset="0"/>
              </a:rPr>
              <a:t>Overall social and emotional score or </a:t>
            </a:r>
            <a:r>
              <a:rPr lang="en-US" sz="1600" b="1" dirty="0">
                <a:solidFill>
                  <a:srgbClr val="002060"/>
                </a:solidFill>
                <a:latin typeface="Segoe"/>
                <a:cs typeface="Segoe UI" panose="020B0502040204020203" pitchFamily="34" charset="0"/>
              </a:rPr>
              <a:t>SE</a:t>
            </a:r>
            <a:r>
              <a:rPr lang="en-US" sz="1600" dirty="0">
                <a:latin typeface="Segoe"/>
                <a:cs typeface="Segoe UI" panose="020B0502040204020203" pitchFamily="34" charset="0"/>
              </a:rPr>
              <a:t> </a:t>
            </a:r>
            <a:r>
              <a:rPr lang="en-US" sz="1600" b="1" dirty="0">
                <a:solidFill>
                  <a:srgbClr val="002060"/>
                </a:solidFill>
                <a:latin typeface="Segoe"/>
                <a:cs typeface="Segoe UI" panose="020B0502040204020203" pitchFamily="34" charset="0"/>
              </a:rPr>
              <a:t>construct</a:t>
            </a:r>
            <a:r>
              <a:rPr lang="en-US" sz="1600" dirty="0">
                <a:latin typeface="Segoe"/>
                <a:cs typeface="Segoe UI" panose="020B0502040204020203" pitchFamily="34" charset="0"/>
              </a:rPr>
              <a:t> scaled score and five-dimension scores:</a:t>
            </a:r>
          </a:p>
          <a:p>
            <a:pPr marL="855663" lvl="2" indent="-282575">
              <a:spcAft>
                <a:spcPts val="600"/>
              </a:spcAft>
              <a:buClr>
                <a:schemeClr val="accent2"/>
              </a:buClr>
              <a:buFont typeface="Courier New" panose="02070309020205020404" pitchFamily="49" charset="0"/>
              <a:buChar char="o"/>
            </a:pPr>
            <a:r>
              <a:rPr lang="en-US" sz="1600" dirty="0">
                <a:latin typeface="Segoe"/>
                <a:cs typeface="Segoe UI" panose="020B0502040204020203" pitchFamily="34" charset="0"/>
              </a:rPr>
              <a:t>	Self-awareness (SA); Self-management (SM); Social awareness (SOC);</a:t>
            </a:r>
          </a:p>
          <a:p>
            <a:pPr marL="573088" lvl="2">
              <a:spcAft>
                <a:spcPts val="600"/>
              </a:spcAft>
              <a:buClr>
                <a:schemeClr val="accent2"/>
              </a:buClr>
            </a:pPr>
            <a:r>
              <a:rPr lang="en-US" sz="1600" dirty="0">
                <a:latin typeface="Segoe"/>
                <a:cs typeface="Segoe UI" panose="020B0502040204020203" pitchFamily="34" charset="0"/>
              </a:rPr>
              <a:t>	Relationship skills (RSK); Responsible decision-making (RDM)</a:t>
            </a:r>
          </a:p>
          <a:p>
            <a:pPr marL="573088" lvl="2">
              <a:spcAft>
                <a:spcPts val="600"/>
              </a:spcAft>
              <a:buClr>
                <a:schemeClr val="accent2"/>
              </a:buClr>
            </a:pPr>
            <a:endParaRPr lang="en-US" sz="1600" dirty="0">
              <a:latin typeface="Segoe"/>
              <a:cs typeface="Segoe UI" panose="020B0502040204020203" pitchFamily="34" charset="0"/>
            </a:endParaRPr>
          </a:p>
          <a:p>
            <a:pPr marL="914400" lvl="1" indent="-341313">
              <a:spcAft>
                <a:spcPts val="600"/>
              </a:spcAft>
              <a:buClr>
                <a:schemeClr val="accent2"/>
              </a:buClr>
              <a:buFont typeface="Courier New" panose="02070309020205020404" pitchFamily="49" charset="0"/>
              <a:buChar char="o"/>
            </a:pPr>
            <a:r>
              <a:rPr lang="en-US" sz="1600" dirty="0">
                <a:latin typeface="Segoe"/>
                <a:cs typeface="Segoe UI" panose="020B0502040204020203" pitchFamily="34" charset="0"/>
              </a:rPr>
              <a:t>All students and items are anchored on the same scale</a:t>
            </a:r>
          </a:p>
          <a:p>
            <a:pPr marL="573088" lvl="1">
              <a:spcAft>
                <a:spcPts val="600"/>
              </a:spcAft>
              <a:buClr>
                <a:schemeClr val="accent2"/>
              </a:buClr>
            </a:pPr>
            <a:endParaRPr lang="en-US" sz="1600" dirty="0">
              <a:latin typeface="Segoe"/>
              <a:cs typeface="Segoe UI" panose="020B0502040204020203" pitchFamily="34" charset="0"/>
            </a:endParaRPr>
          </a:p>
          <a:p>
            <a:pPr marL="573088" lvl="1">
              <a:spcAft>
                <a:spcPts val="600"/>
              </a:spcAft>
              <a:buClr>
                <a:schemeClr val="accent2"/>
              </a:buClr>
            </a:pPr>
            <a:endParaRPr lang="en-US" sz="1600" dirty="0">
              <a:latin typeface="Segoe"/>
              <a:cs typeface="Segoe UI" panose="020B0502040204020203" pitchFamily="34" charset="0"/>
            </a:endParaRPr>
          </a:p>
          <a:p>
            <a:pPr marL="285750" indent="-285750">
              <a:spcAft>
                <a:spcPts val="600"/>
              </a:spcAft>
              <a:buClr>
                <a:schemeClr val="accent2"/>
              </a:buClr>
              <a:buFont typeface="Wingdings 2" panose="05020102010507070707" pitchFamily="18" charset="2"/>
              <a:buChar char="ê"/>
            </a:pPr>
            <a:endParaRPr lang="en-US" sz="1600" dirty="0">
              <a:latin typeface="Segoe"/>
              <a:cs typeface="Segoe UI" panose="020B0502040204020203" pitchFamily="34" charset="0"/>
            </a:endParaRPr>
          </a:p>
          <a:p>
            <a:pPr marL="285750" indent="-285750">
              <a:spcAft>
                <a:spcPts val="600"/>
              </a:spcAft>
              <a:buClr>
                <a:schemeClr val="accent2"/>
              </a:buClr>
              <a:buFont typeface="Wingdings 2" panose="05020102010507070707" pitchFamily="18" charset="2"/>
              <a:buChar char="ê"/>
            </a:pPr>
            <a:r>
              <a:rPr lang="en-US" sz="1600" dirty="0">
                <a:latin typeface="Segoe"/>
                <a:cs typeface="Segoe UI" panose="020B0502040204020203" pitchFamily="34" charset="0"/>
              </a:rPr>
              <a:t>Data visualization maps of individual students’ responses (SWON maps)</a:t>
            </a:r>
          </a:p>
          <a:p>
            <a:pPr marL="973138" lvl="2" indent="-401638">
              <a:spcAft>
                <a:spcPts val="600"/>
              </a:spcAft>
              <a:buClr>
                <a:schemeClr val="accent2"/>
              </a:buClr>
              <a:buFont typeface="Courier New" panose="02070309020205020404" pitchFamily="49" charset="0"/>
              <a:buChar char="o"/>
            </a:pPr>
            <a:r>
              <a:rPr lang="en-US" sz="1600" dirty="0">
                <a:latin typeface="Segoe"/>
                <a:cs typeface="Segoe UI" panose="020B0502040204020203" pitchFamily="34" charset="0"/>
              </a:rPr>
              <a:t>Asset-based maps that highlight students’ social and emotional strengths and areas in need of support and development</a:t>
            </a:r>
          </a:p>
        </p:txBody>
      </p:sp>
      <p:grpSp>
        <p:nvGrpSpPr>
          <p:cNvPr id="17" name="Group 16" descr="This shows the SELIS scale. It ranges from 1 to 999 with an average around 500. More scores reside between 400 and 600.">
            <a:extLst>
              <a:ext uri="{FF2B5EF4-FFF2-40B4-BE49-F238E27FC236}">
                <a16:creationId xmlns:a16="http://schemas.microsoft.com/office/drawing/2014/main" id="{86C6B417-F806-B18E-C5EE-EB88EC462965}"/>
              </a:ext>
            </a:extLst>
          </p:cNvPr>
          <p:cNvGrpSpPr/>
          <p:nvPr/>
        </p:nvGrpSpPr>
        <p:grpSpPr>
          <a:xfrm>
            <a:off x="979753" y="2625259"/>
            <a:ext cx="7689178" cy="307777"/>
            <a:chOff x="1009489" y="2654055"/>
            <a:chExt cx="7689178" cy="307777"/>
          </a:xfrm>
        </p:grpSpPr>
        <p:cxnSp>
          <p:nvCxnSpPr>
            <p:cNvPr id="5" name="Straight Connector 4">
              <a:extLst>
                <a:ext uri="{FF2B5EF4-FFF2-40B4-BE49-F238E27FC236}">
                  <a16:creationId xmlns:a16="http://schemas.microsoft.com/office/drawing/2014/main" id="{72F55E72-74D6-7F47-BFBF-4E553128B74E}"/>
                </a:ext>
              </a:extLst>
            </p:cNvPr>
            <p:cNvCxnSpPr>
              <a:cxnSpLocks/>
            </p:cNvCxnSpPr>
            <p:nvPr/>
          </p:nvCxnSpPr>
          <p:spPr>
            <a:xfrm>
              <a:off x="1293541" y="2807943"/>
              <a:ext cx="6996658"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0E48B10B-0E31-A62C-75AD-F647F7F5CC5C}"/>
                </a:ext>
              </a:extLst>
            </p:cNvPr>
            <p:cNvSpPr/>
            <p:nvPr/>
          </p:nvSpPr>
          <p:spPr>
            <a:xfrm>
              <a:off x="4542826" y="2681291"/>
              <a:ext cx="571866" cy="23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a:rPr>
                <a:t>5XX</a:t>
              </a:r>
            </a:p>
          </p:txBody>
        </p:sp>
        <p:sp>
          <p:nvSpPr>
            <p:cNvPr id="7" name="TextBox 6">
              <a:extLst>
                <a:ext uri="{FF2B5EF4-FFF2-40B4-BE49-F238E27FC236}">
                  <a16:creationId xmlns:a16="http://schemas.microsoft.com/office/drawing/2014/main" id="{F719945B-6E09-898E-1668-4E16731878F4}"/>
                </a:ext>
              </a:extLst>
            </p:cNvPr>
            <p:cNvSpPr txBox="1"/>
            <p:nvPr/>
          </p:nvSpPr>
          <p:spPr>
            <a:xfrm>
              <a:off x="1009489" y="2654055"/>
              <a:ext cx="284052" cy="307777"/>
            </a:xfrm>
            <a:prstGeom prst="rect">
              <a:avLst/>
            </a:prstGeom>
            <a:noFill/>
          </p:spPr>
          <p:txBody>
            <a:bodyPr wrap="none" rtlCol="0">
              <a:spAutoFit/>
            </a:bodyPr>
            <a:lstStyle/>
            <a:p>
              <a:r>
                <a:rPr lang="en-US" dirty="0">
                  <a:latin typeface="Segoe"/>
                </a:rPr>
                <a:t>1</a:t>
              </a:r>
            </a:p>
          </p:txBody>
        </p:sp>
        <p:sp>
          <p:nvSpPr>
            <p:cNvPr id="11" name="Rectangle: Rounded Corners 10">
              <a:extLst>
                <a:ext uri="{FF2B5EF4-FFF2-40B4-BE49-F238E27FC236}">
                  <a16:creationId xmlns:a16="http://schemas.microsoft.com/office/drawing/2014/main" id="{E06E960A-A9A4-88C8-1C62-C7D20DDD9FD4}"/>
                </a:ext>
              </a:extLst>
            </p:cNvPr>
            <p:cNvSpPr/>
            <p:nvPr/>
          </p:nvSpPr>
          <p:spPr>
            <a:xfrm>
              <a:off x="3199597" y="2682509"/>
              <a:ext cx="498087" cy="23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a:rPr>
                <a:t>400</a:t>
              </a:r>
            </a:p>
          </p:txBody>
        </p:sp>
        <p:sp>
          <p:nvSpPr>
            <p:cNvPr id="12" name="Rectangle: Rounded Corners 11">
              <a:extLst>
                <a:ext uri="{FF2B5EF4-FFF2-40B4-BE49-F238E27FC236}">
                  <a16:creationId xmlns:a16="http://schemas.microsoft.com/office/drawing/2014/main" id="{D638575F-8C3A-BCD3-1D7B-D69D2A6F28F8}"/>
                </a:ext>
              </a:extLst>
            </p:cNvPr>
            <p:cNvSpPr/>
            <p:nvPr/>
          </p:nvSpPr>
          <p:spPr>
            <a:xfrm>
              <a:off x="5972724" y="2681290"/>
              <a:ext cx="498087" cy="2378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a:rPr>
                <a:t>600</a:t>
              </a:r>
            </a:p>
          </p:txBody>
        </p:sp>
        <p:sp>
          <p:nvSpPr>
            <p:cNvPr id="13" name="TextBox 12">
              <a:extLst>
                <a:ext uri="{FF2B5EF4-FFF2-40B4-BE49-F238E27FC236}">
                  <a16:creationId xmlns:a16="http://schemas.microsoft.com/office/drawing/2014/main" id="{D30E91F1-C992-8CA8-3922-271BDF22F81A}"/>
                </a:ext>
              </a:extLst>
            </p:cNvPr>
            <p:cNvSpPr txBox="1"/>
            <p:nvPr/>
          </p:nvSpPr>
          <p:spPr>
            <a:xfrm>
              <a:off x="8225461" y="2654055"/>
              <a:ext cx="473206" cy="307777"/>
            </a:xfrm>
            <a:prstGeom prst="rect">
              <a:avLst/>
            </a:prstGeom>
            <a:noFill/>
          </p:spPr>
          <p:txBody>
            <a:bodyPr wrap="none" rtlCol="0">
              <a:spAutoFit/>
            </a:bodyPr>
            <a:lstStyle/>
            <a:p>
              <a:r>
                <a:rPr lang="en-US" dirty="0">
                  <a:latin typeface="Segoe"/>
                </a:rPr>
                <a:t>999</a:t>
              </a:r>
            </a:p>
          </p:txBody>
        </p:sp>
      </p:grpSp>
    </p:spTree>
    <p:extLst>
      <p:ext uri="{BB962C8B-B14F-4D97-AF65-F5344CB8AC3E}">
        <p14:creationId xmlns:p14="http://schemas.microsoft.com/office/powerpoint/2010/main" val="406638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D54F-B8E0-12AD-7759-1C9AB89C31B8}"/>
              </a:ext>
            </a:extLst>
          </p:cNvPr>
          <p:cNvSpPr>
            <a:spLocks noGrp="1"/>
          </p:cNvSpPr>
          <p:nvPr>
            <p:ph type="title"/>
          </p:nvPr>
        </p:nvSpPr>
        <p:spPr/>
        <p:txBody>
          <a:bodyPr/>
          <a:lstStyle/>
          <a:p>
            <a:r>
              <a:rPr lang="en-US" dirty="0"/>
              <a:t>Distribution of students’ SE scores (Spring 2022, N = 18,064)</a:t>
            </a:r>
          </a:p>
        </p:txBody>
      </p:sp>
      <p:sp>
        <p:nvSpPr>
          <p:cNvPr id="4" name="Slide Number Placeholder 1">
            <a:extLst>
              <a:ext uri="{FF2B5EF4-FFF2-40B4-BE49-F238E27FC236}">
                <a16:creationId xmlns:a16="http://schemas.microsoft.com/office/drawing/2014/main" id="{4116C945-7FBE-EBD5-11CB-7A44A2D1DAC4}"/>
              </a:ext>
            </a:extLst>
          </p:cNvPr>
          <p:cNvSpPr>
            <a:spLocks noGrp="1"/>
          </p:cNvSpPr>
          <p:nvPr>
            <p:ph type="sldNum" sz="quarter" idx="12"/>
          </p:nvPr>
        </p:nvSpPr>
        <p:spPr>
          <a:xfrm>
            <a:off x="8273493" y="4789886"/>
            <a:ext cx="251934" cy="273844"/>
          </a:xfrm>
        </p:spPr>
        <p:txBody>
          <a:bodyPr/>
          <a:lstStyle/>
          <a:p>
            <a:fld id="{FF27229C-EC7B-4063-A33B-28A5E87E32ED}" type="slidenum">
              <a:rPr lang="zh-CN" altLang="en-US" smtClean="0">
                <a:latin typeface="Segoe"/>
                <a:cs typeface="Segoe UI" panose="020B0502040204020203" pitchFamily="34" charset="0"/>
              </a:rPr>
              <a:pPr/>
              <a:t>8</a:t>
            </a:fld>
            <a:endParaRPr lang="zh-CN" altLang="en-US" dirty="0">
              <a:latin typeface="Segoe"/>
              <a:cs typeface="Segoe UI" panose="020B0502040204020203" pitchFamily="34" charset="0"/>
            </a:endParaRPr>
          </a:p>
        </p:txBody>
      </p:sp>
      <p:graphicFrame>
        <p:nvGraphicFramePr>
          <p:cNvPr id="7" name="Chart 6" descr="This chart shows the distribution of student's SELIS scores across the 10 SELIS districts. Four scoring categories are created by using 30, 50, and 70 as cut scores (Emerging, Developing, Developed, Highly Developed).">
            <a:extLst>
              <a:ext uri="{FF2B5EF4-FFF2-40B4-BE49-F238E27FC236}">
                <a16:creationId xmlns:a16="http://schemas.microsoft.com/office/drawing/2014/main" id="{B4760BA1-F7AA-355F-FFC4-75EB06473D9F}"/>
              </a:ext>
            </a:extLst>
          </p:cNvPr>
          <p:cNvGraphicFramePr/>
          <p:nvPr>
            <p:extLst>
              <p:ext uri="{D42A27DB-BD31-4B8C-83A1-F6EECF244321}">
                <p14:modId xmlns:p14="http://schemas.microsoft.com/office/powerpoint/2010/main" val="3470190436"/>
              </p:ext>
            </p:extLst>
          </p:nvPr>
        </p:nvGraphicFramePr>
        <p:xfrm>
          <a:off x="1085385" y="872692"/>
          <a:ext cx="6794809" cy="3771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7413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D54F-B8E0-12AD-7759-1C9AB89C31B8}"/>
              </a:ext>
            </a:extLst>
          </p:cNvPr>
          <p:cNvSpPr>
            <a:spLocks noGrp="1"/>
          </p:cNvSpPr>
          <p:nvPr>
            <p:ph type="title"/>
          </p:nvPr>
        </p:nvSpPr>
        <p:spPr/>
        <p:txBody>
          <a:bodyPr/>
          <a:lstStyle/>
          <a:p>
            <a:r>
              <a:rPr lang="en-US" dirty="0"/>
              <a:t>Multi-tiered systems of support (MTSS) framework</a:t>
            </a:r>
          </a:p>
        </p:txBody>
      </p:sp>
      <p:sp>
        <p:nvSpPr>
          <p:cNvPr id="4" name="Slide Number Placeholder 1">
            <a:extLst>
              <a:ext uri="{FF2B5EF4-FFF2-40B4-BE49-F238E27FC236}">
                <a16:creationId xmlns:a16="http://schemas.microsoft.com/office/drawing/2014/main" id="{4116C945-7FBE-EBD5-11CB-7A44A2D1DAC4}"/>
              </a:ext>
            </a:extLst>
          </p:cNvPr>
          <p:cNvSpPr>
            <a:spLocks noGrp="1"/>
          </p:cNvSpPr>
          <p:nvPr>
            <p:ph type="sldNum" sz="quarter" idx="12"/>
          </p:nvPr>
        </p:nvSpPr>
        <p:spPr>
          <a:xfrm>
            <a:off x="8273493" y="4789886"/>
            <a:ext cx="251934" cy="273844"/>
          </a:xfrm>
        </p:spPr>
        <p:txBody>
          <a:bodyPr/>
          <a:lstStyle/>
          <a:p>
            <a:fld id="{FF27229C-EC7B-4063-A33B-28A5E87E32ED}" type="slidenum">
              <a:rPr lang="zh-CN" altLang="en-US" smtClean="0">
                <a:latin typeface="Segoe"/>
                <a:cs typeface="Segoe UI" panose="020B0502040204020203" pitchFamily="34" charset="0"/>
              </a:rPr>
              <a:pPr/>
              <a:t>9</a:t>
            </a:fld>
            <a:endParaRPr lang="zh-CN" altLang="en-US" dirty="0">
              <a:latin typeface="Segoe"/>
              <a:cs typeface="Segoe UI" panose="020B0502040204020203" pitchFamily="34" charset="0"/>
            </a:endParaRPr>
          </a:p>
        </p:txBody>
      </p:sp>
      <p:pic>
        <p:nvPicPr>
          <p:cNvPr id="5" name="Picture 4" descr="This shows the three tiers of supports that are needed in a Multi-tiered Support System for students.">
            <a:extLst>
              <a:ext uri="{FF2B5EF4-FFF2-40B4-BE49-F238E27FC236}">
                <a16:creationId xmlns:a16="http://schemas.microsoft.com/office/drawing/2014/main" id="{2D2784EA-136A-34E2-A5A5-E8CC6DF0DF1C}"/>
              </a:ext>
            </a:extLst>
          </p:cNvPr>
          <p:cNvPicPr>
            <a:picLocks noChangeAspect="1"/>
          </p:cNvPicPr>
          <p:nvPr/>
        </p:nvPicPr>
        <p:blipFill rotWithShape="1">
          <a:blip r:embed="rId2">
            <a:extLst>
              <a:ext uri="{28A0092B-C50C-407E-A947-70E740481C1C}">
                <a14:useLocalDpi xmlns:a14="http://schemas.microsoft.com/office/drawing/2010/main" val="0"/>
              </a:ext>
            </a:extLst>
          </a:blip>
          <a:srcRect r="35581"/>
          <a:stretch/>
        </p:blipFill>
        <p:spPr bwMode="auto">
          <a:xfrm>
            <a:off x="896989" y="977899"/>
            <a:ext cx="4789435" cy="3810399"/>
          </a:xfrm>
          <a:prstGeom prst="triangle">
            <a:avLst/>
          </a:prstGeom>
          <a:noFill/>
          <a:ln>
            <a:solidFill>
              <a:srgbClr val="002060"/>
            </a:solidFill>
          </a:ln>
        </p:spPr>
      </p:pic>
      <p:sp>
        <p:nvSpPr>
          <p:cNvPr id="3" name="Arrow: Up 2" descr="Highlights that the intensity of student support increases as you move from Tier 1 to Tier 3.">
            <a:extLst>
              <a:ext uri="{FF2B5EF4-FFF2-40B4-BE49-F238E27FC236}">
                <a16:creationId xmlns:a16="http://schemas.microsoft.com/office/drawing/2014/main" id="{D1C75175-CA0F-B478-D337-F98EC35273FD}"/>
              </a:ext>
            </a:extLst>
          </p:cNvPr>
          <p:cNvSpPr/>
          <p:nvPr/>
        </p:nvSpPr>
        <p:spPr>
          <a:xfrm>
            <a:off x="534987" y="1129110"/>
            <a:ext cx="362003" cy="3659188"/>
          </a:xfrm>
          <a:prstGeom prst="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a:extLst>
              <a:ext uri="{FF2B5EF4-FFF2-40B4-BE49-F238E27FC236}">
                <a16:creationId xmlns:a16="http://schemas.microsoft.com/office/drawing/2014/main" id="{C2C8E834-F78A-A0AC-760B-8E904EB3063A}"/>
              </a:ext>
            </a:extLst>
          </p:cNvPr>
          <p:cNvSpPr txBox="1"/>
          <p:nvPr/>
        </p:nvSpPr>
        <p:spPr>
          <a:xfrm rot="16200000">
            <a:off x="-564972" y="2804815"/>
            <a:ext cx="2561920" cy="307777"/>
          </a:xfrm>
          <a:prstGeom prst="rect">
            <a:avLst/>
          </a:prstGeom>
          <a:noFill/>
        </p:spPr>
        <p:txBody>
          <a:bodyPr wrap="none" rtlCol="0">
            <a:spAutoFit/>
          </a:bodyPr>
          <a:lstStyle/>
          <a:p>
            <a:r>
              <a:rPr lang="en-US" dirty="0">
                <a:solidFill>
                  <a:schemeClr val="bg1"/>
                </a:solidFill>
              </a:rPr>
              <a:t>Increasing intensity of support</a:t>
            </a:r>
          </a:p>
        </p:txBody>
      </p:sp>
      <p:sp>
        <p:nvSpPr>
          <p:cNvPr id="9" name="TextBox 8">
            <a:extLst>
              <a:ext uri="{FF2B5EF4-FFF2-40B4-BE49-F238E27FC236}">
                <a16:creationId xmlns:a16="http://schemas.microsoft.com/office/drawing/2014/main" id="{DBB7F00B-0C7E-822F-12EE-610280E7B595}"/>
              </a:ext>
            </a:extLst>
          </p:cNvPr>
          <p:cNvSpPr txBox="1"/>
          <p:nvPr/>
        </p:nvSpPr>
        <p:spPr>
          <a:xfrm>
            <a:off x="4382038" y="1186755"/>
            <a:ext cx="4572000" cy="1384995"/>
          </a:xfrm>
          <a:prstGeom prst="rect">
            <a:avLst/>
          </a:prstGeom>
          <a:noFill/>
        </p:spPr>
        <p:txBody>
          <a:bodyPr wrap="square">
            <a:spAutoFit/>
          </a:bodyPr>
          <a:lstStyle/>
          <a:p>
            <a:r>
              <a:rPr lang="en-US" sz="1200" dirty="0">
                <a:effectLst/>
                <a:latin typeface="Segoe UI" panose="020B0502040204020203" pitchFamily="34" charset="0"/>
                <a:ea typeface="Calibri" panose="020F0502020204030204" pitchFamily="34" charset="0"/>
                <a:cs typeface="Segoe UI" panose="020B0502040204020203" pitchFamily="34" charset="0"/>
              </a:rPr>
              <a:t>“MTSS is a framework designed to meet the needs of all students by ensuring that schools optimize data-driven decision-making, progress monitoring, and evidence-based supports and strategies with increasing intensity to sustain student growth. MTSS is not just about tiered interventions, but rather how all the systems in a school or district fit together to ensure a high-quality education for all students.” (</a:t>
            </a:r>
            <a:r>
              <a:rPr lang="en-US" sz="1200" dirty="0">
                <a:effectLst/>
                <a:latin typeface="Segoe UI" panose="020B0502040204020203" pitchFamily="34" charset="0"/>
                <a:ea typeface="Calibri" panose="020F0502020204030204" pitchFamily="34" charset="0"/>
                <a:cs typeface="Segoe UI" panose="020B0502040204020203" pitchFamily="34" charset="0"/>
                <a:hlinkClick r:id="rId3"/>
              </a:rPr>
              <a:t>DESE, 2019</a:t>
            </a:r>
            <a:r>
              <a:rPr lang="en-US" sz="1200" dirty="0">
                <a:effectLst/>
                <a:latin typeface="Segoe UI" panose="020B0502040204020203" pitchFamily="34" charset="0"/>
                <a:ea typeface="Calibri" panose="020F0502020204030204" pitchFamily="34" charset="0"/>
                <a:cs typeface="Segoe UI" panose="020B0502040204020203" pitchFamily="34" charset="0"/>
              </a:rPr>
              <a:t>)</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46968111"/>
      </p:ext>
    </p:extLst>
  </p:cSld>
  <p:clrMapOvr>
    <a:masterClrMapping/>
  </p:clrMapOvr>
</p:sld>
</file>

<file path=ppt/theme/theme1.xml><?xml version="1.0" encoding="utf-8"?>
<a:theme xmlns:a="http://schemas.openxmlformats.org/drawingml/2006/main"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11903</TotalTime>
  <Words>2705</Words>
  <Application>Microsoft Office PowerPoint</Application>
  <PresentationFormat>On-screen Show (16:9)</PresentationFormat>
  <Paragraphs>307</Paragraphs>
  <Slides>43</Slides>
  <Notes>40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43</vt:i4>
      </vt:variant>
    </vt:vector>
  </HeadingPairs>
  <TitlesOfParts>
    <vt:vector size="58" baseType="lpstr">
      <vt:lpstr>Alex Brush</vt:lpstr>
      <vt:lpstr>Arial</vt:lpstr>
      <vt:lpstr>Average</vt:lpstr>
      <vt:lpstr>Calibri</vt:lpstr>
      <vt:lpstr>Courier New</vt:lpstr>
      <vt:lpstr>Georgia</vt:lpstr>
      <vt:lpstr>Montserrat</vt:lpstr>
      <vt:lpstr>Noto Sans Symbols</vt:lpstr>
      <vt:lpstr>Open Sans</vt:lpstr>
      <vt:lpstr>Quattrocento Sans</vt:lpstr>
      <vt:lpstr>Segoe</vt:lpstr>
      <vt:lpstr>Segoe UI</vt:lpstr>
      <vt:lpstr>Times New Roman</vt:lpstr>
      <vt:lpstr>Wingdings 2</vt:lpstr>
      <vt:lpstr>ESE​​</vt:lpstr>
      <vt:lpstr>Social and Emotional Learning Indicator System (SELIS) Webinar</vt:lpstr>
      <vt:lpstr>CONTENT</vt:lpstr>
      <vt:lpstr>Introduction: Context, SEL Framework, Survey Design &amp; Reporting, Resources</vt:lpstr>
      <vt:lpstr>SELIS Context: Evolution of SELIS Project</vt:lpstr>
      <vt:lpstr>The CASEL* Five Framework: what we are measuring!</vt:lpstr>
      <vt:lpstr>Survey Design: Examples of items measuring the 5 core competencies</vt:lpstr>
      <vt:lpstr>Reporting: Two types of data</vt:lpstr>
      <vt:lpstr>Distribution of students’ SE scores (Spring 2022, N = 18,064)</vt:lpstr>
      <vt:lpstr>Multi-tiered systems of support (MTSS) framework</vt:lpstr>
      <vt:lpstr>Resources:</vt:lpstr>
      <vt:lpstr>References:</vt:lpstr>
      <vt:lpstr>Melissa Maguire (Director of Student Services)/Melanie Collura (Sch. Adjustment Counselor): Monomoy Regional School District</vt:lpstr>
      <vt:lpstr>Q &amp; A_Dr. Linda Watt (School Psychologist): Taunton Public Schools</vt:lpstr>
      <vt:lpstr>Q &amp; A: Dr. Linda Watt (Taunton Public Schools)</vt:lpstr>
      <vt:lpstr>Kim Garrison (Behavioral Health Coordinator &amp; Research Specialist): Martha’s Vineyard Public Schools</vt:lpstr>
      <vt:lpstr>BUILDING A CULTURE OF SEL (MVYPS)</vt:lpstr>
      <vt:lpstr>John Crocker (Director of School Mental Health and Behavioral Services):  Methuen Public Schools</vt:lpstr>
      <vt:lpstr>Methuen Public Schools: Incorporating SELIS into Our Screening Program</vt:lpstr>
      <vt:lpstr>Defining Universal Mental Health Screening</vt:lpstr>
      <vt:lpstr>Critical Components of Universal SEL/MH Screening</vt:lpstr>
      <vt:lpstr>Major Components of the MPS Screening System</vt:lpstr>
      <vt:lpstr>2021-2022: What do we screen for in Methuen?</vt:lpstr>
      <vt:lpstr>Identifying Students, Fostering Prevention, Improving Collaborative Case Management</vt:lpstr>
      <vt:lpstr>SELIS Data Use: Assessing students’ overall social and emotional well-being in the district (Tier I)</vt:lpstr>
      <vt:lpstr> SELIS Data Use: Assessing if student groups (Tier II) need support</vt:lpstr>
      <vt:lpstr>One student, one measure, one day…</vt:lpstr>
      <vt:lpstr>Implementing Universal Screening: Starting Small</vt:lpstr>
      <vt:lpstr>Action Planning and PDSA Cycles</vt:lpstr>
      <vt:lpstr>PDSA process</vt:lpstr>
      <vt:lpstr>Evolving Practice: Seeking Innovative Strategies</vt:lpstr>
      <vt:lpstr>MASMHC Universal Mental Health Screening Resource Guide &amp; MASMHC Universal Mental Health Screening Implementation Guide</vt:lpstr>
      <vt:lpstr>MAssachusetts School Mental Health Consortium</vt:lpstr>
      <vt:lpstr>Resources</vt:lpstr>
      <vt:lpstr>Dr. Chris Lord (Executive Director of Remote Learning &amp; External Partnerships): Peabody Public Schools</vt:lpstr>
      <vt:lpstr>Social Emotional Learning in Peabody Schools 2021-22</vt:lpstr>
      <vt:lpstr>Summer 2021 Planning</vt:lpstr>
      <vt:lpstr>Social Emotional Learning in all School Improvement Plans</vt:lpstr>
      <vt:lpstr>District SELIS Data Fall 2021 and Spring 2022 The Students Perspective of Themselves</vt:lpstr>
      <vt:lpstr>District Self Manager Data  Fall 2021 and Spring 2022 The Teacher’s Perspective of Their Students </vt:lpstr>
      <vt:lpstr>Grade 7 Correlation  Between Teacher and Student Perspective</vt:lpstr>
      <vt:lpstr>Summer 2022 Planning</vt:lpstr>
      <vt:lpstr>Questions?</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SELIS Webinar</dc:title>
  <dc:creator>DESE</dc:creator>
  <cp:lastModifiedBy>Zou, Dong (EOE)</cp:lastModifiedBy>
  <cp:revision>776</cp:revision>
  <cp:lastPrinted>2019-09-18T01:25:32Z</cp:lastPrinted>
  <dcterms:modified xsi:type="dcterms:W3CDTF">2022-06-10T15:41:49Z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10 2022</vt:lpwstr>
  </property>
</Properties>
</file>