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5"/>
  </p:sldMasterIdLst>
  <p:notesMasterIdLst>
    <p:notesMasterId r:id="rId52"/>
  </p:notesMasterIdLst>
  <p:handoutMasterIdLst>
    <p:handoutMasterId r:id="rId53"/>
  </p:handoutMasterIdLst>
  <p:sldIdLst>
    <p:sldId id="256" r:id="rId6"/>
    <p:sldId id="257" r:id="rId7"/>
    <p:sldId id="258" r:id="rId8"/>
    <p:sldId id="433" r:id="rId9"/>
    <p:sldId id="388" r:id="rId10"/>
    <p:sldId id="260" r:id="rId11"/>
    <p:sldId id="286" r:id="rId12"/>
    <p:sldId id="386" r:id="rId13"/>
    <p:sldId id="396" r:id="rId14"/>
    <p:sldId id="397" r:id="rId15"/>
    <p:sldId id="429" r:id="rId16"/>
    <p:sldId id="266" r:id="rId17"/>
    <p:sldId id="464" r:id="rId18"/>
    <p:sldId id="467" r:id="rId19"/>
    <p:sldId id="363" r:id="rId20"/>
    <p:sldId id="466" r:id="rId21"/>
    <p:sldId id="452" r:id="rId22"/>
    <p:sldId id="356" r:id="rId23"/>
    <p:sldId id="462" r:id="rId24"/>
    <p:sldId id="463" r:id="rId25"/>
    <p:sldId id="468" r:id="rId26"/>
    <p:sldId id="469" r:id="rId27"/>
    <p:sldId id="470" r:id="rId28"/>
    <p:sldId id="471" r:id="rId29"/>
    <p:sldId id="472" r:id="rId30"/>
    <p:sldId id="473" r:id="rId31"/>
    <p:sldId id="494" r:id="rId32"/>
    <p:sldId id="495" r:id="rId33"/>
    <p:sldId id="497" r:id="rId34"/>
    <p:sldId id="496" r:id="rId35"/>
    <p:sldId id="499" r:id="rId36"/>
    <p:sldId id="481" r:id="rId37"/>
    <p:sldId id="482" r:id="rId38"/>
    <p:sldId id="486" r:id="rId39"/>
    <p:sldId id="483" r:id="rId40"/>
    <p:sldId id="491" r:id="rId41"/>
    <p:sldId id="484" r:id="rId42"/>
    <p:sldId id="490" r:id="rId43"/>
    <p:sldId id="485" r:id="rId44"/>
    <p:sldId id="493" r:id="rId45"/>
    <p:sldId id="489" r:id="rId46"/>
    <p:sldId id="500" r:id="rId47"/>
    <p:sldId id="501" r:id="rId48"/>
    <p:sldId id="431" r:id="rId49"/>
    <p:sldId id="498" r:id="rId50"/>
    <p:sldId id="283" r:id="rId5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oples, Shelagh (DESE)" initials="PS(" lastIdx="0" clrIdx="0">
    <p:extLst>
      <p:ext uri="{19B8F6BF-5375-455C-9EA6-DF929625EA0E}">
        <p15:presenceInfo xmlns:p15="http://schemas.microsoft.com/office/powerpoint/2012/main" userId="S::SPeoples@doe.mass.edu::30e4376d-90d2-4e3f-a1ac-d39e1e9ac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F5"/>
    <a:srgbClr val="000000"/>
    <a:srgbClr val="B9540F"/>
    <a:srgbClr val="D5D000"/>
    <a:srgbClr val="BDDEED"/>
    <a:srgbClr val="FFFFE7"/>
    <a:srgbClr val="3D1C05"/>
    <a:srgbClr val="EDF7E1"/>
    <a:srgbClr val="C6E6A2"/>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1" autoAdjust="0"/>
    <p:restoredTop sz="94601" autoAdjust="0"/>
  </p:normalViewPr>
  <p:slideViewPr>
    <p:cSldViewPr snapToGrid="0">
      <p:cViewPr varScale="1">
        <p:scale>
          <a:sx n="116" d="100"/>
          <a:sy n="116" d="100"/>
        </p:scale>
        <p:origin x="86" y="2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1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8575" cap="rnd">
              <a:solidFill>
                <a:srgbClr val="002060"/>
              </a:solidFill>
              <a:round/>
            </a:ln>
            <a:effectLst/>
          </c:spPr>
          <c:marker>
            <c:symbol val="diamond"/>
            <c:size val="6"/>
            <c:spPr>
              <a:solidFill>
                <a:schemeClr val="accent1"/>
              </a:solidFill>
              <a:ln w="82550">
                <a:solidFill>
                  <a:srgbClr val="002060"/>
                </a:solidFill>
                <a:round/>
              </a:ln>
              <a:effectLst/>
            </c:spPr>
          </c:marker>
          <c:dLbls>
            <c:dLbl>
              <c:idx val="0"/>
              <c:layout>
                <c:manualLayout>
                  <c:x val="-3.4785488699033348E-2"/>
                  <c:y val="-6.5787572392230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00-4A85-BBFB-542D575BD0C9}"/>
                </c:ext>
              </c:extLst>
            </c:dLbl>
            <c:dLbl>
              <c:idx val="1"/>
              <c:layout>
                <c:manualLayout>
                  <c:x val="-3.9229487577186049E-2"/>
                  <c:y val="-5.8862564771995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00-4A85-BBFB-542D575BD0C9}"/>
                </c:ext>
              </c:extLst>
            </c:dLbl>
            <c:dLbl>
              <c:idx val="2"/>
              <c:layout>
                <c:manualLayout>
                  <c:x val="-3.4785488699033244E-2"/>
                  <c:y val="-5.540006096187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00-4A85-BBFB-542D575BD0C9}"/>
                </c:ext>
              </c:extLst>
            </c:dLbl>
            <c:dLbl>
              <c:idx val="3"/>
              <c:layout>
                <c:manualLayout>
                  <c:x val="-3.9229487577186049E-2"/>
                  <c:y val="-4.847505334164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00-4A85-BBFB-542D575BD0C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Grade 4</c:v>
                </c:pt>
                <c:pt idx="1">
                  <c:v>Grade 5</c:v>
                </c:pt>
                <c:pt idx="2">
                  <c:v>Grade 8</c:v>
                </c:pt>
                <c:pt idx="3">
                  <c:v>Grade 10</c:v>
                </c:pt>
              </c:strCache>
            </c:strRef>
          </c:cat>
          <c:val>
            <c:numRef>
              <c:f>Sheet1!$B$2:$B$5</c:f>
              <c:numCache>
                <c:formatCode>General</c:formatCode>
                <c:ptCount val="4"/>
                <c:pt idx="0">
                  <c:v>59</c:v>
                </c:pt>
                <c:pt idx="1">
                  <c:v>55</c:v>
                </c:pt>
                <c:pt idx="2">
                  <c:v>44</c:v>
                </c:pt>
                <c:pt idx="3">
                  <c:v>45</c:v>
                </c:pt>
              </c:numCache>
            </c:numRef>
          </c:val>
          <c:smooth val="0"/>
          <c:extLst>
            <c:ext xmlns:c16="http://schemas.microsoft.com/office/drawing/2014/chart" uri="{C3380CC4-5D6E-409C-BE32-E72D297353CC}">
              <c16:uniqueId val="{00000000-D500-4A85-BBFB-542D575BD0C9}"/>
            </c:ext>
          </c:extLst>
        </c:ser>
        <c:dLbls>
          <c:dLblPos val="ctr"/>
          <c:showLegendKey val="0"/>
          <c:showVal val="1"/>
          <c:showCatName val="0"/>
          <c:showSerName val="0"/>
          <c:showPercent val="0"/>
          <c:showBubbleSize val="0"/>
        </c:dLbls>
        <c:marker val="1"/>
        <c:smooth val="0"/>
        <c:axId val="542609320"/>
        <c:axId val="542609648"/>
      </c:lineChart>
      <c:catAx>
        <c:axId val="542609320"/>
        <c:scaling>
          <c:orientation val="minMax"/>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542609648"/>
        <c:crosses val="autoZero"/>
        <c:auto val="1"/>
        <c:lblAlgn val="ctr"/>
        <c:lblOffset val="100"/>
        <c:noMultiLvlLbl val="0"/>
      </c:catAx>
      <c:valAx>
        <c:axId val="542609648"/>
        <c:scaling>
          <c:orientation val="minMax"/>
          <c:max val="70"/>
          <c:min val="30"/>
        </c:scaling>
        <c:delete val="0"/>
        <c:axPos val="l"/>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dirty="0">
                    <a:solidFill>
                      <a:schemeClr val="tx1"/>
                    </a:solidFill>
                  </a:rPr>
                  <a:t>Engagement</a:t>
                </a:r>
                <a:r>
                  <a:rPr lang="en-US" baseline="0" dirty="0">
                    <a:solidFill>
                      <a:schemeClr val="tx1"/>
                    </a:solidFill>
                  </a:rPr>
                  <a:t> index score</a:t>
                </a:r>
                <a:endParaRPr lang="en-US" dirty="0">
                  <a:solidFill>
                    <a:schemeClr val="tx1"/>
                  </a:solidFill>
                </a:endParaRPr>
              </a:p>
            </c:rich>
          </c:tx>
          <c:layout>
            <c:manualLayout>
              <c:xMode val="edge"/>
              <c:yMode val="edge"/>
              <c:x val="2.3652012227531613E-3"/>
              <c:y val="0.1267817950083280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4260932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25042167454857E-2"/>
          <c:y val="3.1042603423234429E-2"/>
          <c:w val="0.90772789539005194"/>
          <c:h val="0.87144787416513769"/>
        </c:manualLayout>
      </c:layout>
      <c:barChart>
        <c:barDir val="bar"/>
        <c:grouping val="clustered"/>
        <c:varyColors val="0"/>
        <c:ser>
          <c:idx val="0"/>
          <c:order val="0"/>
          <c:tx>
            <c:strRef>
              <c:f>Sheet1!$B$1</c:f>
              <c:strCache>
                <c:ptCount val="1"/>
                <c:pt idx="0">
                  <c:v>Series 1</c:v>
                </c:pt>
              </c:strCache>
            </c:strRef>
          </c:tx>
          <c:spPr>
            <a:solidFill>
              <a:schemeClr val="accent1"/>
            </a:solidFill>
            <a:ln w="12700">
              <a:solidFill>
                <a:schemeClr val="accent1"/>
              </a:solidFill>
            </a:ln>
            <a:effectLst/>
          </c:spPr>
          <c:invertIfNegative val="0"/>
          <c:dPt>
            <c:idx val="0"/>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6-885E-470C-AEBC-4FB3D8E9A4E1}"/>
              </c:ext>
            </c:extLst>
          </c:dPt>
          <c:dPt>
            <c:idx val="1"/>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7-885E-470C-AEBC-4FB3D8E9A4E1}"/>
              </c:ext>
            </c:extLst>
          </c:dPt>
          <c:dPt>
            <c:idx val="2"/>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8-885E-470C-AEBC-4FB3D8E9A4E1}"/>
              </c:ext>
            </c:extLst>
          </c:dPt>
          <c:dPt>
            <c:idx val="3"/>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5-885E-470C-AEBC-4FB3D8E9A4E1}"/>
              </c:ext>
            </c:extLst>
          </c:dPt>
          <c:dPt>
            <c:idx val="4"/>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3-885E-470C-AEBC-4FB3D8E9A4E1}"/>
              </c:ext>
            </c:extLst>
          </c:dPt>
          <c:dPt>
            <c:idx val="5"/>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4-885E-470C-AEBC-4FB3D8E9A4E1}"/>
              </c:ext>
            </c:extLst>
          </c:dPt>
          <c:dPt>
            <c:idx val="6"/>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9-885E-470C-AEBC-4FB3D8E9A4E1}"/>
              </c:ext>
            </c:extLst>
          </c:dPt>
          <c:dPt>
            <c:idx val="7"/>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A-885E-470C-AEBC-4FB3D8E9A4E1}"/>
              </c:ext>
            </c:extLst>
          </c:dPt>
          <c:dPt>
            <c:idx val="8"/>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B-885E-470C-AEBC-4FB3D8E9A4E1}"/>
              </c:ext>
            </c:extLst>
          </c:dPt>
          <c:dLbls>
            <c:dLbl>
              <c:idx val="0"/>
              <c:layout>
                <c:manualLayout>
                  <c:x val="-4.74915576277331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5E-470C-AEBC-4FB3D8E9A4E1}"/>
                </c:ext>
              </c:extLst>
            </c:dLbl>
            <c:dLbl>
              <c:idx val="2"/>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5E-470C-AEBC-4FB3D8E9A4E1}"/>
                </c:ext>
              </c:extLst>
            </c:dLbl>
            <c:dLbl>
              <c:idx val="3"/>
              <c:layout>
                <c:manualLayout>
                  <c:x val="-7.12373364415996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5E-470C-AEBC-4FB3D8E9A4E1}"/>
                </c:ext>
              </c:extLst>
            </c:dLbl>
            <c:dLbl>
              <c:idx val="4"/>
              <c:layout>
                <c:manualLayout>
                  <c:x val="-4.7489687881369395E-3"/>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5E-470C-AEBC-4FB3D8E9A4E1}"/>
                </c:ext>
              </c:extLst>
            </c:dLbl>
            <c:dLbl>
              <c:idx val="5"/>
              <c:layout>
                <c:manualLayout>
                  <c:x val="1.4247467288319937E-2"/>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5E-470C-AEBC-4FB3D8E9A4E1}"/>
                </c:ext>
              </c:extLst>
            </c:dLbl>
            <c:dLbl>
              <c:idx val="6"/>
              <c:layout>
                <c:manualLayout>
                  <c:x val="-2.10207971654695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5E-470C-AEBC-4FB3D8E9A4E1}"/>
                </c:ext>
              </c:extLst>
            </c:dLbl>
            <c:dLbl>
              <c:idx val="7"/>
              <c:layout>
                <c:manualLayout>
                  <c:x val="-4.7491557627733121E-3"/>
                  <c:y val="-3.43383313492877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5E-470C-AEBC-4FB3D8E9A4E1}"/>
                </c:ext>
              </c:extLst>
            </c:dLbl>
            <c:dLbl>
              <c:idx val="8"/>
              <c:layout>
                <c:manualLayout>
                  <c:x val="-2.3743909067503264E-3"/>
                  <c:y val="3.7460430576678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5E-470C-AEBC-4FB3D8E9A4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Sego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CLC</c:v>
                </c:pt>
                <c:pt idx="1">
                  <c:v>REL</c:v>
                </c:pt>
                <c:pt idx="2">
                  <c:v>PAR</c:v>
                </c:pt>
                <c:pt idx="3">
                  <c:v>EMO</c:v>
                </c:pt>
                <c:pt idx="4">
                  <c:v>PSF</c:v>
                </c:pt>
                <c:pt idx="5">
                  <c:v>BUL</c:v>
                </c:pt>
                <c:pt idx="6">
                  <c:v>INS</c:v>
                </c:pt>
                <c:pt idx="7">
                  <c:v>MEN</c:v>
                </c:pt>
                <c:pt idx="8">
                  <c:v>DIS</c:v>
                </c:pt>
              </c:strCache>
            </c:strRef>
          </c:cat>
          <c:val>
            <c:numRef>
              <c:f>Sheet1!$B$2:$B$10</c:f>
              <c:numCache>
                <c:formatCode>0.00</c:formatCode>
                <c:ptCount val="9"/>
                <c:pt idx="0">
                  <c:v>-0.32</c:v>
                </c:pt>
                <c:pt idx="1">
                  <c:v>-0.21</c:v>
                </c:pt>
                <c:pt idx="2">
                  <c:v>0.06</c:v>
                </c:pt>
                <c:pt idx="3">
                  <c:v>-0.06</c:v>
                </c:pt>
                <c:pt idx="4">
                  <c:v>-0.31</c:v>
                </c:pt>
                <c:pt idx="5">
                  <c:v>-0.11</c:v>
                </c:pt>
                <c:pt idx="6">
                  <c:v>0.17</c:v>
                </c:pt>
                <c:pt idx="7">
                  <c:v>-0.1</c:v>
                </c:pt>
                <c:pt idx="8">
                  <c:v>0.03</c:v>
                </c:pt>
              </c:numCache>
            </c:numRef>
          </c:val>
          <c:extLst>
            <c:ext xmlns:c16="http://schemas.microsoft.com/office/drawing/2014/chart" uri="{C3380CC4-5D6E-409C-BE32-E72D297353CC}">
              <c16:uniqueId val="{00000000-885E-470C-AEBC-4FB3D8E9A4E1}"/>
            </c:ext>
          </c:extLst>
        </c:ser>
        <c:dLbls>
          <c:showLegendKey val="0"/>
          <c:showVal val="0"/>
          <c:showCatName val="0"/>
          <c:showSerName val="0"/>
          <c:showPercent val="0"/>
          <c:showBubbleSize val="0"/>
        </c:dLbls>
        <c:gapWidth val="0"/>
        <c:axId val="734083208"/>
        <c:axId val="734083864"/>
      </c:barChart>
      <c:catAx>
        <c:axId val="734083208"/>
        <c:scaling>
          <c:orientation val="minMax"/>
        </c:scaling>
        <c:delete val="1"/>
        <c:axPos val="l"/>
        <c:numFmt formatCode="General" sourceLinked="1"/>
        <c:majorTickMark val="none"/>
        <c:minorTickMark val="none"/>
        <c:tickLblPos val="nextTo"/>
        <c:crossAx val="734083864"/>
        <c:crosses val="autoZero"/>
        <c:auto val="1"/>
        <c:lblAlgn val="ctr"/>
        <c:lblOffset val="100"/>
        <c:noMultiLvlLbl val="0"/>
      </c:catAx>
      <c:valAx>
        <c:axId val="734083864"/>
        <c:scaling>
          <c:orientation val="minMax"/>
          <c:max val="0.2"/>
          <c:min val="-0.4"/>
        </c:scaling>
        <c:delete val="0"/>
        <c:axPos val="b"/>
        <c:majorGridlines>
          <c:spPr>
            <a:ln w="9525" cap="flat" cmpd="sng" algn="ctr">
              <a:solidFill>
                <a:schemeClr val="bg1">
                  <a:lumMod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73408320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25042167454857E-2"/>
          <c:y val="3.1042603423234429E-2"/>
          <c:w val="0.90772789539005194"/>
          <c:h val="0.87144787416513769"/>
        </c:manualLayout>
      </c:layout>
      <c:barChart>
        <c:barDir val="bar"/>
        <c:grouping val="clustered"/>
        <c:varyColors val="0"/>
        <c:ser>
          <c:idx val="0"/>
          <c:order val="0"/>
          <c:tx>
            <c:strRef>
              <c:f>Sheet1!$B$1</c:f>
              <c:strCache>
                <c:ptCount val="1"/>
                <c:pt idx="0">
                  <c:v>Series 1</c:v>
                </c:pt>
              </c:strCache>
            </c:strRef>
          </c:tx>
          <c:spPr>
            <a:solidFill>
              <a:schemeClr val="accent1"/>
            </a:solidFill>
            <a:ln w="12700">
              <a:solidFill>
                <a:schemeClr val="accent1"/>
              </a:solidFill>
            </a:ln>
            <a:effectLst/>
          </c:spPr>
          <c:invertIfNegative val="0"/>
          <c:dPt>
            <c:idx val="0"/>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1-B354-4CC0-AE47-5D6D664F6A94}"/>
              </c:ext>
            </c:extLst>
          </c:dPt>
          <c:dPt>
            <c:idx val="1"/>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3-B354-4CC0-AE47-5D6D664F6A94}"/>
              </c:ext>
            </c:extLst>
          </c:dPt>
          <c:dPt>
            <c:idx val="2"/>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5-B354-4CC0-AE47-5D6D664F6A94}"/>
              </c:ext>
            </c:extLst>
          </c:dPt>
          <c:dPt>
            <c:idx val="3"/>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7-B354-4CC0-AE47-5D6D664F6A94}"/>
              </c:ext>
            </c:extLst>
          </c:dPt>
          <c:dPt>
            <c:idx val="4"/>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9-B354-4CC0-AE47-5D6D664F6A94}"/>
              </c:ext>
            </c:extLst>
          </c:dPt>
          <c:dPt>
            <c:idx val="5"/>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B-B354-4CC0-AE47-5D6D664F6A94}"/>
              </c:ext>
            </c:extLst>
          </c:dPt>
          <c:dPt>
            <c:idx val="6"/>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D-B354-4CC0-AE47-5D6D664F6A94}"/>
              </c:ext>
            </c:extLst>
          </c:dPt>
          <c:dPt>
            <c:idx val="7"/>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F-B354-4CC0-AE47-5D6D664F6A94}"/>
              </c:ext>
            </c:extLst>
          </c:dPt>
          <c:dPt>
            <c:idx val="8"/>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11-B354-4CC0-AE47-5D6D664F6A94}"/>
              </c:ext>
            </c:extLst>
          </c:dPt>
          <c:dLbls>
            <c:dLbl>
              <c:idx val="0"/>
              <c:layout>
                <c:manualLayout>
                  <c:x val="-4.74915576277331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54-4CC0-AE47-5D6D664F6A94}"/>
                </c:ext>
              </c:extLst>
            </c:dLbl>
            <c:dLbl>
              <c:idx val="2"/>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54-4CC0-AE47-5D6D664F6A94}"/>
                </c:ext>
              </c:extLst>
            </c:dLbl>
            <c:dLbl>
              <c:idx val="3"/>
              <c:layout>
                <c:manualLayout>
                  <c:x val="-7.12373364415996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54-4CC0-AE47-5D6D664F6A94}"/>
                </c:ext>
              </c:extLst>
            </c:dLbl>
            <c:dLbl>
              <c:idx val="4"/>
              <c:layout>
                <c:manualLayout>
                  <c:x val="-4.7489687881369395E-3"/>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54-4CC0-AE47-5D6D664F6A94}"/>
                </c:ext>
              </c:extLst>
            </c:dLbl>
            <c:dLbl>
              <c:idx val="5"/>
              <c:layout>
                <c:manualLayout>
                  <c:x val="1.4247467288319937E-2"/>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354-4CC0-AE47-5D6D664F6A94}"/>
                </c:ext>
              </c:extLst>
            </c:dLbl>
            <c:dLbl>
              <c:idx val="6"/>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54-4CC0-AE47-5D6D664F6A94}"/>
                </c:ext>
              </c:extLst>
            </c:dLbl>
            <c:dLbl>
              <c:idx val="7"/>
              <c:layout>
                <c:manualLayout>
                  <c:x val="-4.7491557627733121E-3"/>
                  <c:y val="-3.43383313492877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54-4CC0-AE47-5D6D664F6A94}"/>
                </c:ext>
              </c:extLst>
            </c:dLbl>
            <c:dLbl>
              <c:idx val="8"/>
              <c:layout>
                <c:manualLayout>
                  <c:x val="2.1126384519812903E-2"/>
                  <c:y val="3.746067668481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354-4CC0-AE47-5D6D664F6A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Sego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CLC</c:v>
                </c:pt>
                <c:pt idx="1">
                  <c:v>REL</c:v>
                </c:pt>
                <c:pt idx="2">
                  <c:v>PAR</c:v>
                </c:pt>
                <c:pt idx="3">
                  <c:v>EMO</c:v>
                </c:pt>
                <c:pt idx="4">
                  <c:v>PSF</c:v>
                </c:pt>
                <c:pt idx="5">
                  <c:v>BUL</c:v>
                </c:pt>
                <c:pt idx="6">
                  <c:v>INS</c:v>
                </c:pt>
                <c:pt idx="7">
                  <c:v>MEN</c:v>
                </c:pt>
                <c:pt idx="8">
                  <c:v>DIS</c:v>
                </c:pt>
              </c:strCache>
            </c:strRef>
          </c:cat>
          <c:val>
            <c:numRef>
              <c:f>Sheet1!$B$2:$B$10</c:f>
              <c:numCache>
                <c:formatCode>0.00</c:formatCode>
                <c:ptCount val="9"/>
                <c:pt idx="0">
                  <c:v>-0.26</c:v>
                </c:pt>
                <c:pt idx="1">
                  <c:v>-0.1</c:v>
                </c:pt>
                <c:pt idx="2">
                  <c:v>0.16</c:v>
                </c:pt>
                <c:pt idx="3">
                  <c:v>-0.25</c:v>
                </c:pt>
                <c:pt idx="4">
                  <c:v>-0.21</c:v>
                </c:pt>
                <c:pt idx="5">
                  <c:v>-0.23</c:v>
                </c:pt>
                <c:pt idx="6">
                  <c:v>0.1</c:v>
                </c:pt>
                <c:pt idx="7">
                  <c:v>0</c:v>
                </c:pt>
                <c:pt idx="8">
                  <c:v>-0.05</c:v>
                </c:pt>
              </c:numCache>
            </c:numRef>
          </c:val>
          <c:extLst>
            <c:ext xmlns:c16="http://schemas.microsoft.com/office/drawing/2014/chart" uri="{C3380CC4-5D6E-409C-BE32-E72D297353CC}">
              <c16:uniqueId val="{00000012-B354-4CC0-AE47-5D6D664F6A94}"/>
            </c:ext>
          </c:extLst>
        </c:ser>
        <c:dLbls>
          <c:showLegendKey val="0"/>
          <c:showVal val="0"/>
          <c:showCatName val="0"/>
          <c:showSerName val="0"/>
          <c:showPercent val="0"/>
          <c:showBubbleSize val="0"/>
        </c:dLbls>
        <c:gapWidth val="0"/>
        <c:axId val="734083208"/>
        <c:axId val="734083864"/>
      </c:barChart>
      <c:catAx>
        <c:axId val="734083208"/>
        <c:scaling>
          <c:orientation val="minMax"/>
        </c:scaling>
        <c:delete val="1"/>
        <c:axPos val="l"/>
        <c:numFmt formatCode="General" sourceLinked="1"/>
        <c:majorTickMark val="none"/>
        <c:minorTickMark val="none"/>
        <c:tickLblPos val="nextTo"/>
        <c:crossAx val="734083864"/>
        <c:crosses val="autoZero"/>
        <c:auto val="1"/>
        <c:lblAlgn val="ctr"/>
        <c:lblOffset val="100"/>
        <c:noMultiLvlLbl val="0"/>
      </c:catAx>
      <c:valAx>
        <c:axId val="734083864"/>
        <c:scaling>
          <c:orientation val="minMax"/>
          <c:max val="0.2"/>
          <c:min val="-0.4"/>
        </c:scaling>
        <c:delete val="0"/>
        <c:axPos val="b"/>
        <c:majorGridlines>
          <c:spPr>
            <a:ln w="9525" cap="flat" cmpd="sng" algn="ctr">
              <a:solidFill>
                <a:schemeClr val="bg1">
                  <a:lumMod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73408320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G4</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D6AC-4806-B94E-A0CA8DD585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0-D6AC-4806-B94E-A0CA8DD5858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1-D6AC-4806-B94E-A0CA8DD5858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0-C7A4-47B3-A287-080BBEEE96A3}"/>
              </c:ext>
            </c:extLst>
          </c:dPt>
          <c:dLbls>
            <c:dLbl>
              <c:idx val="1"/>
              <c:layout>
                <c:manualLayout>
                  <c:x val="-2.0683959395648557E-17"/>
                  <c:y val="1.95724372821538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C-4806-B94E-A0CA8DD58587}"/>
                </c:ext>
              </c:extLst>
            </c:dLbl>
            <c:dLbl>
              <c:idx val="2"/>
              <c:layout>
                <c:manualLayout>
                  <c:x val="0"/>
                  <c:y val="1.19526186901310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AC-4806-B94E-A0CA8DD58587}"/>
                </c:ext>
              </c:extLst>
            </c:dLbl>
            <c:dLbl>
              <c:idx val="3"/>
              <c:layout>
                <c:manualLayout>
                  <c:x val="4.4279878968567716E-3"/>
                  <c:y val="1.52146161413530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A4-47B3-A287-080BBEEE96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Engagement</c:v>
                </c:pt>
                <c:pt idx="1">
                  <c:v>Participation</c:v>
                </c:pt>
                <c:pt idx="2">
                  <c:v>Relationships</c:v>
                </c:pt>
                <c:pt idx="3">
                  <c:v>Cultural competence</c:v>
                </c:pt>
              </c:strCache>
            </c:strRef>
          </c:cat>
          <c:val>
            <c:numRef>
              <c:f>Sheet1!$B$2:$B$5</c:f>
              <c:numCache>
                <c:formatCode>General</c:formatCode>
                <c:ptCount val="4"/>
                <c:pt idx="0">
                  <c:v>59</c:v>
                </c:pt>
                <c:pt idx="1">
                  <c:v>57</c:v>
                </c:pt>
                <c:pt idx="2">
                  <c:v>60</c:v>
                </c:pt>
                <c:pt idx="3">
                  <c:v>59</c:v>
                </c:pt>
              </c:numCache>
            </c:numRef>
          </c:val>
          <c:extLst>
            <c:ext xmlns:c16="http://schemas.microsoft.com/office/drawing/2014/chart" uri="{C3380CC4-5D6E-409C-BE32-E72D297353CC}">
              <c16:uniqueId val="{00000002-D6AC-4806-B94E-A0CA8DD58587}"/>
            </c:ext>
          </c:extLst>
        </c:ser>
        <c:ser>
          <c:idx val="1"/>
          <c:order val="1"/>
          <c:tx>
            <c:strRef>
              <c:f>Sheet1!$C$1</c:f>
              <c:strCache>
                <c:ptCount val="1"/>
                <c:pt idx="0">
                  <c:v>G5</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7A4-47B3-A287-080BBEEE96A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D6AC-4806-B94E-A0CA8DD5858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0-D61C-4C62-BA67-F415BA98F4A9}"/>
              </c:ext>
            </c:extLst>
          </c:dPt>
          <c:dLbls>
            <c:dLbl>
              <c:idx val="1"/>
              <c:layout>
                <c:manualLayout>
                  <c:x val="0"/>
                  <c:y val="2.06432704977614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4-47B3-A287-080BBEEE96A3}"/>
                </c:ext>
              </c:extLst>
            </c:dLbl>
            <c:dLbl>
              <c:idx val="3"/>
              <c:layout>
                <c:manualLayout>
                  <c:x val="7.5403897098407389E-3"/>
                  <c:y val="2.239824002178139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029362071141546E-2"/>
                      <c:h val="8.1142632569411718E-2"/>
                    </c:manualLayout>
                  </c15:layout>
                </c:ext>
                <c:ext xmlns:c16="http://schemas.microsoft.com/office/drawing/2014/chart" uri="{C3380CC4-5D6E-409C-BE32-E72D297353CC}">
                  <c16:uniqueId val="{00000000-D61C-4C62-BA67-F415BA98F4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Engagement</c:v>
                </c:pt>
                <c:pt idx="1">
                  <c:v>Participation</c:v>
                </c:pt>
                <c:pt idx="2">
                  <c:v>Relationships</c:v>
                </c:pt>
                <c:pt idx="3">
                  <c:v>Cultural competence</c:v>
                </c:pt>
              </c:strCache>
            </c:strRef>
          </c:cat>
          <c:val>
            <c:numRef>
              <c:f>Sheet1!$C$2:$C$5</c:f>
              <c:numCache>
                <c:formatCode>General</c:formatCode>
                <c:ptCount val="4"/>
                <c:pt idx="0">
                  <c:v>55</c:v>
                </c:pt>
                <c:pt idx="1">
                  <c:v>55</c:v>
                </c:pt>
                <c:pt idx="2">
                  <c:v>55</c:v>
                </c:pt>
                <c:pt idx="3">
                  <c:v>55</c:v>
                </c:pt>
              </c:numCache>
            </c:numRef>
          </c:val>
          <c:extLst>
            <c:ext xmlns:c16="http://schemas.microsoft.com/office/drawing/2014/chart" uri="{C3380CC4-5D6E-409C-BE32-E72D297353CC}">
              <c16:uniqueId val="{00000005-D6AC-4806-B94E-A0CA8DD58587}"/>
            </c:ext>
          </c:extLst>
        </c:ser>
        <c:ser>
          <c:idx val="2"/>
          <c:order val="2"/>
          <c:tx>
            <c:strRef>
              <c:f>Sheet1!$D$1</c:f>
              <c:strCache>
                <c:ptCount val="1"/>
                <c:pt idx="0">
                  <c:v>G8</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Participation</c:v>
                </c:pt>
                <c:pt idx="2">
                  <c:v>Relationships</c:v>
                </c:pt>
                <c:pt idx="3">
                  <c:v>Cultural competence</c:v>
                </c:pt>
              </c:strCache>
            </c:strRef>
          </c:cat>
          <c:val>
            <c:numRef>
              <c:f>Sheet1!$D$2:$D$5</c:f>
              <c:numCache>
                <c:formatCode>General</c:formatCode>
                <c:ptCount val="4"/>
                <c:pt idx="0">
                  <c:v>44</c:v>
                </c:pt>
                <c:pt idx="1">
                  <c:v>44</c:v>
                </c:pt>
                <c:pt idx="2">
                  <c:v>45</c:v>
                </c:pt>
                <c:pt idx="3">
                  <c:v>47</c:v>
                </c:pt>
              </c:numCache>
            </c:numRef>
          </c:val>
          <c:extLst>
            <c:ext xmlns:c16="http://schemas.microsoft.com/office/drawing/2014/chart" uri="{C3380CC4-5D6E-409C-BE32-E72D297353CC}">
              <c16:uniqueId val="{00000000-A121-4A5C-8B8F-D1DF3EBB8310}"/>
            </c:ext>
          </c:extLst>
        </c:ser>
        <c:ser>
          <c:idx val="3"/>
          <c:order val="3"/>
          <c:tx>
            <c:strRef>
              <c:f>Sheet1!$E$1</c:f>
              <c:strCache>
                <c:ptCount val="1"/>
                <c:pt idx="0">
                  <c:v>G10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Participation</c:v>
                </c:pt>
                <c:pt idx="2">
                  <c:v>Relationships</c:v>
                </c:pt>
                <c:pt idx="3">
                  <c:v>Cultural competence</c:v>
                </c:pt>
              </c:strCache>
            </c:strRef>
          </c:cat>
          <c:val>
            <c:numRef>
              <c:f>Sheet1!$E$2:$E$5</c:f>
              <c:numCache>
                <c:formatCode>General</c:formatCode>
                <c:ptCount val="4"/>
                <c:pt idx="0">
                  <c:v>45</c:v>
                </c:pt>
                <c:pt idx="1">
                  <c:v>45</c:v>
                </c:pt>
                <c:pt idx="2">
                  <c:v>47</c:v>
                </c:pt>
                <c:pt idx="3">
                  <c:v>47</c:v>
                </c:pt>
              </c:numCache>
            </c:numRef>
          </c:val>
          <c:extLst>
            <c:ext xmlns:c16="http://schemas.microsoft.com/office/drawing/2014/chart" uri="{C3380CC4-5D6E-409C-BE32-E72D297353CC}">
              <c16:uniqueId val="{00000002-A121-4A5C-8B8F-D1DF3EBB8310}"/>
            </c:ext>
          </c:extLst>
        </c:ser>
        <c:dLbls>
          <c:dLblPos val="outEnd"/>
          <c:showLegendKey val="0"/>
          <c:showVal val="1"/>
          <c:showCatName val="0"/>
          <c:showSerName val="0"/>
          <c:showPercent val="0"/>
          <c:showBubbleSize val="0"/>
        </c:dLbls>
        <c:gapWidth val="217"/>
        <c:axId val="594523952"/>
        <c:axId val="594524368"/>
      </c:barChart>
      <c:catAx>
        <c:axId val="59452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4524368"/>
        <c:crosses val="autoZero"/>
        <c:auto val="1"/>
        <c:lblAlgn val="ctr"/>
        <c:lblOffset val="100"/>
        <c:noMultiLvlLbl val="0"/>
      </c:catAx>
      <c:valAx>
        <c:axId val="5945243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Index scaled score</a:t>
                </a:r>
              </a:p>
            </c:rich>
          </c:tx>
          <c:layout>
            <c:manualLayout>
              <c:xMode val="edge"/>
              <c:yMode val="edge"/>
              <c:x val="6.7872101859832281E-3"/>
              <c:y val="0.2337115967975177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452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G4</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D6AC-4806-B94E-A0CA8DD585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0-D6AC-4806-B94E-A0CA8DD5858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1-D6AC-4806-B94E-A0CA8DD5858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0-C7A4-47B3-A287-080BBEEE96A3}"/>
              </c:ext>
            </c:extLst>
          </c:dPt>
          <c:dLbls>
            <c:dLbl>
              <c:idx val="1"/>
              <c:layout>
                <c:manualLayout>
                  <c:x val="-2.0683959395648557E-17"/>
                  <c:y val="1.95724372821538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C-4806-B94E-A0CA8DD58587}"/>
                </c:ext>
              </c:extLst>
            </c:dLbl>
            <c:dLbl>
              <c:idx val="2"/>
              <c:layout>
                <c:manualLayout>
                  <c:x val="0"/>
                  <c:y val="1.19526186901310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AC-4806-B94E-A0CA8DD58587}"/>
                </c:ext>
              </c:extLst>
            </c:dLbl>
            <c:dLbl>
              <c:idx val="3"/>
              <c:layout>
                <c:manualLayout>
                  <c:x val="4.4279878968567716E-3"/>
                  <c:y val="1.52146161413530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A4-47B3-A287-080BBEEE96A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Engagement</c:v>
                </c:pt>
                <c:pt idx="2">
                  <c:v>Safety</c:v>
                </c:pt>
                <c:pt idx="3">
                  <c:v>Environment</c:v>
                </c:pt>
              </c:strCache>
            </c:strRef>
          </c:cat>
          <c:val>
            <c:numRef>
              <c:f>Sheet1!$B$2:$B$5</c:f>
              <c:numCache>
                <c:formatCode>General</c:formatCode>
                <c:ptCount val="4"/>
                <c:pt idx="0">
                  <c:v>61</c:v>
                </c:pt>
                <c:pt idx="1">
                  <c:v>59</c:v>
                </c:pt>
                <c:pt idx="2">
                  <c:v>60</c:v>
                </c:pt>
                <c:pt idx="3">
                  <c:v>62</c:v>
                </c:pt>
              </c:numCache>
            </c:numRef>
          </c:val>
          <c:extLst>
            <c:ext xmlns:c16="http://schemas.microsoft.com/office/drawing/2014/chart" uri="{C3380CC4-5D6E-409C-BE32-E72D297353CC}">
              <c16:uniqueId val="{00000002-D6AC-4806-B94E-A0CA8DD58587}"/>
            </c:ext>
          </c:extLst>
        </c:ser>
        <c:ser>
          <c:idx val="1"/>
          <c:order val="1"/>
          <c:tx>
            <c:strRef>
              <c:f>Sheet1!$C$1</c:f>
              <c:strCache>
                <c:ptCount val="1"/>
                <c:pt idx="0">
                  <c:v>G5</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7A4-47B3-A287-080BBEEE96A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D6AC-4806-B94E-A0CA8DD5858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0-D61C-4C62-BA67-F415BA98F4A9}"/>
              </c:ext>
            </c:extLst>
          </c:dPt>
          <c:dLbls>
            <c:dLbl>
              <c:idx val="1"/>
              <c:layout>
                <c:manualLayout>
                  <c:x val="0"/>
                  <c:y val="2.06432704977614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4-47B3-A287-080BBEEE96A3}"/>
                </c:ext>
              </c:extLst>
            </c:dLbl>
            <c:dLbl>
              <c:idx val="3"/>
              <c:layout>
                <c:manualLayout>
                  <c:x val="7.5403897098407389E-3"/>
                  <c:y val="2.239824002178139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029362071141546E-2"/>
                      <c:h val="8.1142632569411718E-2"/>
                    </c:manualLayout>
                  </c15:layout>
                </c:ext>
                <c:ext xmlns:c16="http://schemas.microsoft.com/office/drawing/2014/chart" uri="{C3380CC4-5D6E-409C-BE32-E72D297353CC}">
                  <c16:uniqueId val="{00000000-D61C-4C62-BA67-F415BA98F4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Engagement</c:v>
                </c:pt>
                <c:pt idx="2">
                  <c:v>Safety</c:v>
                </c:pt>
                <c:pt idx="3">
                  <c:v>Environment</c:v>
                </c:pt>
              </c:strCache>
            </c:strRef>
          </c:cat>
          <c:val>
            <c:numRef>
              <c:f>Sheet1!$C$2:$C$5</c:f>
              <c:numCache>
                <c:formatCode>General</c:formatCode>
                <c:ptCount val="4"/>
                <c:pt idx="0">
                  <c:v>57</c:v>
                </c:pt>
                <c:pt idx="1">
                  <c:v>55</c:v>
                </c:pt>
                <c:pt idx="2">
                  <c:v>56</c:v>
                </c:pt>
                <c:pt idx="3">
                  <c:v>56</c:v>
                </c:pt>
              </c:numCache>
            </c:numRef>
          </c:val>
          <c:extLst>
            <c:ext xmlns:c16="http://schemas.microsoft.com/office/drawing/2014/chart" uri="{C3380CC4-5D6E-409C-BE32-E72D297353CC}">
              <c16:uniqueId val="{00000005-D6AC-4806-B94E-A0CA8DD58587}"/>
            </c:ext>
          </c:extLst>
        </c:ser>
        <c:ser>
          <c:idx val="2"/>
          <c:order val="2"/>
          <c:tx>
            <c:strRef>
              <c:f>Sheet1!$D$1</c:f>
              <c:strCache>
                <c:ptCount val="1"/>
                <c:pt idx="0">
                  <c:v>G8</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Engagement</c:v>
                </c:pt>
                <c:pt idx="2">
                  <c:v>Safety</c:v>
                </c:pt>
                <c:pt idx="3">
                  <c:v>Environment</c:v>
                </c:pt>
              </c:strCache>
            </c:strRef>
          </c:cat>
          <c:val>
            <c:numRef>
              <c:f>Sheet1!$D$2:$D$5</c:f>
              <c:numCache>
                <c:formatCode>General</c:formatCode>
                <c:ptCount val="4"/>
                <c:pt idx="0">
                  <c:v>43</c:v>
                </c:pt>
                <c:pt idx="1">
                  <c:v>44</c:v>
                </c:pt>
                <c:pt idx="2">
                  <c:v>44</c:v>
                </c:pt>
                <c:pt idx="3">
                  <c:v>44</c:v>
                </c:pt>
              </c:numCache>
            </c:numRef>
          </c:val>
          <c:extLst>
            <c:ext xmlns:c16="http://schemas.microsoft.com/office/drawing/2014/chart" uri="{C3380CC4-5D6E-409C-BE32-E72D297353CC}">
              <c16:uniqueId val="{00000000-A121-4A5C-8B8F-D1DF3EBB8310}"/>
            </c:ext>
          </c:extLst>
        </c:ser>
        <c:ser>
          <c:idx val="3"/>
          <c:order val="3"/>
          <c:tx>
            <c:strRef>
              <c:f>Sheet1!$E$1</c:f>
              <c:strCache>
                <c:ptCount val="1"/>
                <c:pt idx="0">
                  <c:v>G10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Engagement</c:v>
                </c:pt>
                <c:pt idx="2">
                  <c:v>Safety</c:v>
                </c:pt>
                <c:pt idx="3">
                  <c:v>Environment</c:v>
                </c:pt>
              </c:strCache>
            </c:strRef>
          </c:cat>
          <c:val>
            <c:numRef>
              <c:f>Sheet1!$E$2:$E$5</c:f>
              <c:numCache>
                <c:formatCode>General</c:formatCode>
                <c:ptCount val="4"/>
                <c:pt idx="0">
                  <c:v>44</c:v>
                </c:pt>
                <c:pt idx="1">
                  <c:v>45</c:v>
                </c:pt>
                <c:pt idx="2">
                  <c:v>43</c:v>
                </c:pt>
                <c:pt idx="3">
                  <c:v>45</c:v>
                </c:pt>
              </c:numCache>
            </c:numRef>
          </c:val>
          <c:extLst>
            <c:ext xmlns:c16="http://schemas.microsoft.com/office/drawing/2014/chart" uri="{C3380CC4-5D6E-409C-BE32-E72D297353CC}">
              <c16:uniqueId val="{00000002-A121-4A5C-8B8F-D1DF3EBB8310}"/>
            </c:ext>
          </c:extLst>
        </c:ser>
        <c:dLbls>
          <c:dLblPos val="outEnd"/>
          <c:showLegendKey val="0"/>
          <c:showVal val="1"/>
          <c:showCatName val="0"/>
          <c:showSerName val="0"/>
          <c:showPercent val="0"/>
          <c:showBubbleSize val="0"/>
        </c:dLbls>
        <c:gapWidth val="217"/>
        <c:axId val="594523952"/>
        <c:axId val="594524368"/>
      </c:barChart>
      <c:catAx>
        <c:axId val="59452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4524368"/>
        <c:crosses val="autoZero"/>
        <c:auto val="1"/>
        <c:lblAlgn val="ctr"/>
        <c:lblOffset val="100"/>
        <c:noMultiLvlLbl val="0"/>
      </c:catAx>
      <c:valAx>
        <c:axId val="5945243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Index scaled score</a:t>
                </a:r>
              </a:p>
            </c:rich>
          </c:tx>
          <c:layout>
            <c:manualLayout>
              <c:xMode val="edge"/>
              <c:yMode val="edge"/>
              <c:x val="6.7872101859832281E-3"/>
              <c:y val="0.2337115967975177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452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 (56.4%)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Sheet1!$B$2:$B$5</c:f>
              <c:numCache>
                <c:formatCode>General</c:formatCode>
                <c:ptCount val="4"/>
                <c:pt idx="0">
                  <c:v>59</c:v>
                </c:pt>
                <c:pt idx="1">
                  <c:v>59</c:v>
                </c:pt>
                <c:pt idx="2">
                  <c:v>61</c:v>
                </c:pt>
                <c:pt idx="3">
                  <c:v>56</c:v>
                </c:pt>
              </c:numCache>
            </c:numRef>
          </c:val>
          <c:extLst>
            <c:ext xmlns:c16="http://schemas.microsoft.com/office/drawing/2014/chart" uri="{C3380CC4-5D6E-409C-BE32-E72D297353CC}">
              <c16:uniqueId val="{00000000-4537-4E3B-8999-7BFE9D594ACD}"/>
            </c:ext>
          </c:extLst>
        </c:ser>
        <c:ser>
          <c:idx val="1"/>
          <c:order val="1"/>
          <c:tx>
            <c:strRef>
              <c:f>Sheet1!$C$1</c:f>
              <c:strCache>
                <c:ptCount val="1"/>
                <c:pt idx="0">
                  <c:v>Black (9.4%)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Sheet1!$C$2:$C$5</c:f>
              <c:numCache>
                <c:formatCode>General</c:formatCode>
                <c:ptCount val="4"/>
                <c:pt idx="0">
                  <c:v>58</c:v>
                </c:pt>
                <c:pt idx="1">
                  <c:v>58</c:v>
                </c:pt>
                <c:pt idx="2">
                  <c:v>54</c:v>
                </c:pt>
                <c:pt idx="3">
                  <c:v>59</c:v>
                </c:pt>
              </c:numCache>
            </c:numRef>
          </c:val>
          <c:extLst>
            <c:ext xmlns:c16="http://schemas.microsoft.com/office/drawing/2014/chart" uri="{C3380CC4-5D6E-409C-BE32-E72D297353CC}">
              <c16:uniqueId val="{00000001-4537-4E3B-8999-7BFE9D594ACD}"/>
            </c:ext>
          </c:extLst>
        </c:ser>
        <c:dLbls>
          <c:showLegendKey val="0"/>
          <c:showVal val="0"/>
          <c:showCatName val="0"/>
          <c:showSerName val="0"/>
          <c:showPercent val="0"/>
          <c:showBubbleSize val="0"/>
        </c:dLbls>
        <c:gapWidth val="50"/>
        <c:axId val="342073800"/>
        <c:axId val="342070192"/>
      </c:barChart>
      <c:catAx>
        <c:axId val="3420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0192"/>
        <c:crosses val="autoZero"/>
        <c:auto val="1"/>
        <c:lblAlgn val="ctr"/>
        <c:lblOffset val="100"/>
        <c:noMultiLvlLbl val="0"/>
      </c:catAx>
      <c:valAx>
        <c:axId val="3420701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3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 (58.7%)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Sheet1!$B$2:$B$5</c:f>
              <c:numCache>
                <c:formatCode>General</c:formatCode>
                <c:ptCount val="4"/>
                <c:pt idx="0">
                  <c:v>55</c:v>
                </c:pt>
                <c:pt idx="1">
                  <c:v>55</c:v>
                </c:pt>
                <c:pt idx="2">
                  <c:v>56</c:v>
                </c:pt>
                <c:pt idx="3">
                  <c:v>54</c:v>
                </c:pt>
              </c:numCache>
            </c:numRef>
          </c:val>
          <c:extLst>
            <c:ext xmlns:c16="http://schemas.microsoft.com/office/drawing/2014/chart" uri="{C3380CC4-5D6E-409C-BE32-E72D297353CC}">
              <c16:uniqueId val="{00000000-E70F-4C0E-8171-7646904110A8}"/>
            </c:ext>
          </c:extLst>
        </c:ser>
        <c:ser>
          <c:idx val="1"/>
          <c:order val="1"/>
          <c:tx>
            <c:strRef>
              <c:f>Sheet1!$C$1</c:f>
              <c:strCache>
                <c:ptCount val="1"/>
                <c:pt idx="0">
                  <c:v>Black (8.9%)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Sheet1!$C$2:$C$5</c:f>
              <c:numCache>
                <c:formatCode>General</c:formatCode>
                <c:ptCount val="4"/>
                <c:pt idx="0">
                  <c:v>54</c:v>
                </c:pt>
                <c:pt idx="1">
                  <c:v>54</c:v>
                </c:pt>
                <c:pt idx="2">
                  <c:v>49</c:v>
                </c:pt>
                <c:pt idx="3">
                  <c:v>56</c:v>
                </c:pt>
              </c:numCache>
            </c:numRef>
          </c:val>
          <c:extLst>
            <c:ext xmlns:c16="http://schemas.microsoft.com/office/drawing/2014/chart" uri="{C3380CC4-5D6E-409C-BE32-E72D297353CC}">
              <c16:uniqueId val="{00000001-E70F-4C0E-8171-7646904110A8}"/>
            </c:ext>
          </c:extLst>
        </c:ser>
        <c:dLbls>
          <c:showLegendKey val="0"/>
          <c:showVal val="0"/>
          <c:showCatName val="0"/>
          <c:showSerName val="0"/>
          <c:showPercent val="0"/>
          <c:showBubbleSize val="0"/>
        </c:dLbls>
        <c:gapWidth val="50"/>
        <c:axId val="342073800"/>
        <c:axId val="342070192"/>
      </c:barChart>
      <c:catAx>
        <c:axId val="3420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0192"/>
        <c:crosses val="autoZero"/>
        <c:auto val="1"/>
        <c:lblAlgn val="ctr"/>
        <c:lblOffset val="100"/>
        <c:noMultiLvlLbl val="0"/>
      </c:catAx>
      <c:valAx>
        <c:axId val="342070192"/>
        <c:scaling>
          <c:orientation val="minMax"/>
          <c:max val="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3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42531503318182E-2"/>
          <c:y val="1.6389665953595523E-2"/>
          <c:w val="0.90772789539005194"/>
          <c:h val="0.87144787416513769"/>
        </c:manualLayout>
      </c:layout>
      <c:barChart>
        <c:barDir val="bar"/>
        <c:grouping val="clustered"/>
        <c:varyColors val="0"/>
        <c:ser>
          <c:idx val="0"/>
          <c:order val="0"/>
          <c:tx>
            <c:strRef>
              <c:f>Sheet1!$B$1</c:f>
              <c:strCache>
                <c:ptCount val="1"/>
                <c:pt idx="0">
                  <c:v>Series 1</c:v>
                </c:pt>
              </c:strCache>
            </c:strRef>
          </c:tx>
          <c:spPr>
            <a:solidFill>
              <a:schemeClr val="accent1"/>
            </a:solidFill>
            <a:ln w="12700">
              <a:solidFill>
                <a:schemeClr val="accent1"/>
              </a:solidFill>
            </a:ln>
            <a:effectLst/>
          </c:spPr>
          <c:invertIfNegative val="0"/>
          <c:dPt>
            <c:idx val="0"/>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6-885E-470C-AEBC-4FB3D8E9A4E1}"/>
              </c:ext>
            </c:extLst>
          </c:dPt>
          <c:dPt>
            <c:idx val="1"/>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7-885E-470C-AEBC-4FB3D8E9A4E1}"/>
              </c:ext>
            </c:extLst>
          </c:dPt>
          <c:dPt>
            <c:idx val="2"/>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8-885E-470C-AEBC-4FB3D8E9A4E1}"/>
              </c:ext>
            </c:extLst>
          </c:dPt>
          <c:dPt>
            <c:idx val="3"/>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5-885E-470C-AEBC-4FB3D8E9A4E1}"/>
              </c:ext>
            </c:extLst>
          </c:dPt>
          <c:dPt>
            <c:idx val="4"/>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3-885E-470C-AEBC-4FB3D8E9A4E1}"/>
              </c:ext>
            </c:extLst>
          </c:dPt>
          <c:dPt>
            <c:idx val="5"/>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4-885E-470C-AEBC-4FB3D8E9A4E1}"/>
              </c:ext>
            </c:extLst>
          </c:dPt>
          <c:dPt>
            <c:idx val="6"/>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9-885E-470C-AEBC-4FB3D8E9A4E1}"/>
              </c:ext>
            </c:extLst>
          </c:dPt>
          <c:dPt>
            <c:idx val="7"/>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A-885E-470C-AEBC-4FB3D8E9A4E1}"/>
              </c:ext>
            </c:extLst>
          </c:dPt>
          <c:dPt>
            <c:idx val="8"/>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B-885E-470C-AEBC-4FB3D8E9A4E1}"/>
              </c:ext>
            </c:extLst>
          </c:dPt>
          <c:dLbls>
            <c:dLbl>
              <c:idx val="0"/>
              <c:layout>
                <c:manualLayout>
                  <c:x val="-4.74915576277331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5E-470C-AEBC-4FB3D8E9A4E1}"/>
                </c:ext>
              </c:extLst>
            </c:dLbl>
            <c:dLbl>
              <c:idx val="2"/>
              <c:layout>
                <c:manualLayout>
                  <c:x val="0"/>
                  <c:y val="-8.13140988590177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5E-470C-AEBC-4FB3D8E9A4E1}"/>
                </c:ext>
              </c:extLst>
            </c:dLbl>
            <c:dLbl>
              <c:idx val="3"/>
              <c:layout>
                <c:manualLayout>
                  <c:x val="-7.12373364415996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5E-470C-AEBC-4FB3D8E9A4E1}"/>
                </c:ext>
              </c:extLst>
            </c:dLbl>
            <c:dLbl>
              <c:idx val="4"/>
              <c:layout>
                <c:manualLayout>
                  <c:x val="-4.7489687881369395E-3"/>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5E-470C-AEBC-4FB3D8E9A4E1}"/>
                </c:ext>
              </c:extLst>
            </c:dLbl>
            <c:dLbl>
              <c:idx val="5"/>
              <c:layout>
                <c:manualLayout>
                  <c:x val="0"/>
                  <c:y val="4.4353657203504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5E-470C-AEBC-4FB3D8E9A4E1}"/>
                </c:ext>
              </c:extLst>
            </c:dLbl>
            <c:dLbl>
              <c:idx val="6"/>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5E-470C-AEBC-4FB3D8E9A4E1}"/>
                </c:ext>
              </c:extLst>
            </c:dLbl>
            <c:dLbl>
              <c:idx val="7"/>
              <c:layout>
                <c:manualLayout>
                  <c:x val="-4.7491557627733121E-3"/>
                  <c:y val="-3.43383313492877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5E-470C-AEBC-4FB3D8E9A4E1}"/>
                </c:ext>
              </c:extLst>
            </c:dLbl>
            <c:dLbl>
              <c:idx val="8"/>
              <c:layout>
                <c:manualLayout>
                  <c:x val="-2.3743909067503264E-3"/>
                  <c:y val="3.7460430576678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5E-470C-AEBC-4FB3D8E9A4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CLC</c:v>
                </c:pt>
                <c:pt idx="1">
                  <c:v>REL</c:v>
                </c:pt>
                <c:pt idx="2">
                  <c:v>PAR</c:v>
                </c:pt>
                <c:pt idx="3">
                  <c:v>EMO</c:v>
                </c:pt>
                <c:pt idx="4">
                  <c:v>PSF</c:v>
                </c:pt>
                <c:pt idx="5">
                  <c:v>BUL</c:v>
                </c:pt>
                <c:pt idx="6">
                  <c:v>INS</c:v>
                </c:pt>
                <c:pt idx="7">
                  <c:v>MEN</c:v>
                </c:pt>
                <c:pt idx="8">
                  <c:v>DIS</c:v>
                </c:pt>
              </c:strCache>
            </c:strRef>
          </c:cat>
          <c:val>
            <c:numRef>
              <c:f>Sheet1!$B$2:$B$10</c:f>
              <c:numCache>
                <c:formatCode>0.00</c:formatCode>
                <c:ptCount val="9"/>
                <c:pt idx="0">
                  <c:v>-0.05</c:v>
                </c:pt>
                <c:pt idx="1">
                  <c:v>-0.36</c:v>
                </c:pt>
                <c:pt idx="2">
                  <c:v>0.17</c:v>
                </c:pt>
                <c:pt idx="3">
                  <c:v>-0.09</c:v>
                </c:pt>
                <c:pt idx="4">
                  <c:v>-0.32</c:v>
                </c:pt>
                <c:pt idx="5">
                  <c:v>-0.37</c:v>
                </c:pt>
                <c:pt idx="6">
                  <c:v>0.1</c:v>
                </c:pt>
                <c:pt idx="7">
                  <c:v>-0.16</c:v>
                </c:pt>
                <c:pt idx="8">
                  <c:v>-0.1</c:v>
                </c:pt>
              </c:numCache>
            </c:numRef>
          </c:val>
          <c:extLst>
            <c:ext xmlns:c16="http://schemas.microsoft.com/office/drawing/2014/chart" uri="{C3380CC4-5D6E-409C-BE32-E72D297353CC}">
              <c16:uniqueId val="{00000000-885E-470C-AEBC-4FB3D8E9A4E1}"/>
            </c:ext>
          </c:extLst>
        </c:ser>
        <c:dLbls>
          <c:showLegendKey val="0"/>
          <c:showVal val="0"/>
          <c:showCatName val="0"/>
          <c:showSerName val="0"/>
          <c:showPercent val="0"/>
          <c:showBubbleSize val="0"/>
        </c:dLbls>
        <c:gapWidth val="0"/>
        <c:axId val="734083208"/>
        <c:axId val="734083864"/>
      </c:barChart>
      <c:catAx>
        <c:axId val="734083208"/>
        <c:scaling>
          <c:orientation val="minMax"/>
        </c:scaling>
        <c:delete val="1"/>
        <c:axPos val="l"/>
        <c:numFmt formatCode="General" sourceLinked="1"/>
        <c:majorTickMark val="none"/>
        <c:minorTickMark val="none"/>
        <c:tickLblPos val="nextTo"/>
        <c:crossAx val="734083864"/>
        <c:crosses val="autoZero"/>
        <c:auto val="1"/>
        <c:lblAlgn val="ctr"/>
        <c:lblOffset val="100"/>
        <c:noMultiLvlLbl val="0"/>
      </c:catAx>
      <c:valAx>
        <c:axId val="734083864"/>
        <c:scaling>
          <c:orientation val="minMax"/>
          <c:max val="0.2"/>
        </c:scaling>
        <c:delete val="0"/>
        <c:axPos val="b"/>
        <c:majorGridlines>
          <c:spPr>
            <a:ln w="9525" cap="flat" cmpd="sng" algn="ctr">
              <a:solidFill>
                <a:schemeClr val="bg1">
                  <a:lumMod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73408320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98359781746671E-2"/>
          <c:y val="0"/>
          <c:w val="0.90772789539005194"/>
          <c:h val="0.87144787416513769"/>
        </c:manualLayout>
      </c:layout>
      <c:barChart>
        <c:barDir val="bar"/>
        <c:grouping val="clustered"/>
        <c:varyColors val="0"/>
        <c:ser>
          <c:idx val="0"/>
          <c:order val="0"/>
          <c:tx>
            <c:strRef>
              <c:f>Sheet1!$B$1</c:f>
              <c:strCache>
                <c:ptCount val="1"/>
                <c:pt idx="0">
                  <c:v>Series 1</c:v>
                </c:pt>
              </c:strCache>
            </c:strRef>
          </c:tx>
          <c:spPr>
            <a:solidFill>
              <a:schemeClr val="accent1"/>
            </a:solidFill>
            <a:ln w="12700">
              <a:solidFill>
                <a:schemeClr val="accent1"/>
              </a:solidFill>
            </a:ln>
            <a:effectLst/>
          </c:spPr>
          <c:invertIfNegative val="0"/>
          <c:dPt>
            <c:idx val="0"/>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1-B354-4CC0-AE47-5D6D664F6A94}"/>
              </c:ext>
            </c:extLst>
          </c:dPt>
          <c:dPt>
            <c:idx val="1"/>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3-B354-4CC0-AE47-5D6D664F6A94}"/>
              </c:ext>
            </c:extLst>
          </c:dPt>
          <c:dPt>
            <c:idx val="2"/>
            <c:invertIfNegative val="0"/>
            <c:bubble3D val="0"/>
            <c:spPr>
              <a:solidFill>
                <a:srgbClr val="FFFF00"/>
              </a:solidFill>
              <a:ln w="12700">
                <a:solidFill>
                  <a:schemeClr val="accent1"/>
                </a:solidFill>
              </a:ln>
              <a:effectLst/>
            </c:spPr>
            <c:extLst>
              <c:ext xmlns:c16="http://schemas.microsoft.com/office/drawing/2014/chart" uri="{C3380CC4-5D6E-409C-BE32-E72D297353CC}">
                <c16:uniqueId val="{00000005-B354-4CC0-AE47-5D6D664F6A94}"/>
              </c:ext>
            </c:extLst>
          </c:dPt>
          <c:dPt>
            <c:idx val="3"/>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7-B354-4CC0-AE47-5D6D664F6A94}"/>
              </c:ext>
            </c:extLst>
          </c:dPt>
          <c:dPt>
            <c:idx val="4"/>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9-B354-4CC0-AE47-5D6D664F6A94}"/>
              </c:ext>
            </c:extLst>
          </c:dPt>
          <c:dPt>
            <c:idx val="5"/>
            <c:invertIfNegative val="0"/>
            <c:bubble3D val="0"/>
            <c:spPr>
              <a:solidFill>
                <a:srgbClr val="EAC9C4"/>
              </a:solidFill>
              <a:ln w="12700">
                <a:solidFill>
                  <a:schemeClr val="accent1"/>
                </a:solidFill>
              </a:ln>
              <a:effectLst/>
            </c:spPr>
            <c:extLst>
              <c:ext xmlns:c16="http://schemas.microsoft.com/office/drawing/2014/chart" uri="{C3380CC4-5D6E-409C-BE32-E72D297353CC}">
                <c16:uniqueId val="{0000000B-B354-4CC0-AE47-5D6D664F6A94}"/>
              </c:ext>
            </c:extLst>
          </c:dPt>
          <c:dPt>
            <c:idx val="6"/>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D-B354-4CC0-AE47-5D6D664F6A94}"/>
              </c:ext>
            </c:extLst>
          </c:dPt>
          <c:dPt>
            <c:idx val="7"/>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0F-B354-4CC0-AE47-5D6D664F6A94}"/>
              </c:ext>
            </c:extLst>
          </c:dPt>
          <c:dPt>
            <c:idx val="8"/>
            <c:invertIfNegative val="0"/>
            <c:bubble3D val="0"/>
            <c:spPr>
              <a:solidFill>
                <a:srgbClr val="92D050"/>
              </a:solidFill>
              <a:ln w="12700">
                <a:solidFill>
                  <a:schemeClr val="accent1"/>
                </a:solidFill>
              </a:ln>
              <a:effectLst/>
            </c:spPr>
            <c:extLst>
              <c:ext xmlns:c16="http://schemas.microsoft.com/office/drawing/2014/chart" uri="{C3380CC4-5D6E-409C-BE32-E72D297353CC}">
                <c16:uniqueId val="{00000011-B354-4CC0-AE47-5D6D664F6A94}"/>
              </c:ext>
            </c:extLst>
          </c:dPt>
          <c:dLbls>
            <c:dLbl>
              <c:idx val="0"/>
              <c:layout>
                <c:manualLayout>
                  <c:x val="-4.74915576277331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54-4CC0-AE47-5D6D664F6A94}"/>
                </c:ext>
              </c:extLst>
            </c:dLbl>
            <c:dLbl>
              <c:idx val="2"/>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54-4CC0-AE47-5D6D664F6A94}"/>
                </c:ext>
              </c:extLst>
            </c:dLbl>
            <c:dLbl>
              <c:idx val="3"/>
              <c:layout>
                <c:manualLayout>
                  <c:x val="-7.12373364415996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54-4CC0-AE47-5D6D664F6A94}"/>
                </c:ext>
              </c:extLst>
            </c:dLbl>
            <c:dLbl>
              <c:idx val="4"/>
              <c:layout>
                <c:manualLayout>
                  <c:x val="-4.8275671161358141E-3"/>
                  <c:y val="-4.3680948846513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54-4CC0-AE47-5D6D664F6A94}"/>
                </c:ext>
              </c:extLst>
            </c:dLbl>
            <c:dLbl>
              <c:idx val="5"/>
              <c:layout>
                <c:manualLayout>
                  <c:x val="1.4247467288319937E-2"/>
                  <c:y val="-6.86766626985755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354-4CC0-AE47-5D6D664F6A94}"/>
                </c:ext>
              </c:extLst>
            </c:dLbl>
            <c:dLbl>
              <c:idx val="6"/>
              <c:layout>
                <c:manualLayout>
                  <c:x val="-9.498311525546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54-4CC0-AE47-5D6D664F6A94}"/>
                </c:ext>
              </c:extLst>
            </c:dLbl>
            <c:dLbl>
              <c:idx val="7"/>
              <c:layout>
                <c:manualLayout>
                  <c:x val="-4.7491557627733121E-3"/>
                  <c:y val="-3.43383313492877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54-4CC0-AE47-5D6D664F6A94}"/>
                </c:ext>
              </c:extLst>
            </c:dLbl>
            <c:dLbl>
              <c:idx val="8"/>
              <c:layout>
                <c:manualLayout>
                  <c:x val="2.1126384519812903E-2"/>
                  <c:y val="3.746067668481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354-4CC0-AE47-5D6D664F6A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CLC</c:v>
                </c:pt>
                <c:pt idx="1">
                  <c:v>REL</c:v>
                </c:pt>
                <c:pt idx="2">
                  <c:v>PAR</c:v>
                </c:pt>
                <c:pt idx="3">
                  <c:v>EMO</c:v>
                </c:pt>
                <c:pt idx="4">
                  <c:v>PSF</c:v>
                </c:pt>
                <c:pt idx="5">
                  <c:v>BUL</c:v>
                </c:pt>
                <c:pt idx="6">
                  <c:v>INS</c:v>
                </c:pt>
                <c:pt idx="7">
                  <c:v>MEN</c:v>
                </c:pt>
                <c:pt idx="8">
                  <c:v>DIS</c:v>
                </c:pt>
              </c:strCache>
            </c:strRef>
          </c:cat>
          <c:val>
            <c:numRef>
              <c:f>Sheet1!$B$2:$B$10</c:f>
              <c:numCache>
                <c:formatCode>0.00</c:formatCode>
                <c:ptCount val="9"/>
                <c:pt idx="0">
                  <c:v>-0.05</c:v>
                </c:pt>
                <c:pt idx="1">
                  <c:v>-0.36</c:v>
                </c:pt>
                <c:pt idx="2">
                  <c:v>0.11</c:v>
                </c:pt>
                <c:pt idx="3">
                  <c:v>-0.14000000000000001</c:v>
                </c:pt>
                <c:pt idx="4">
                  <c:v>-0.37</c:v>
                </c:pt>
                <c:pt idx="5">
                  <c:v>-0.36</c:v>
                </c:pt>
                <c:pt idx="6">
                  <c:v>0.02</c:v>
                </c:pt>
                <c:pt idx="7">
                  <c:v>-0.26</c:v>
                </c:pt>
                <c:pt idx="8">
                  <c:v>-0.1</c:v>
                </c:pt>
              </c:numCache>
            </c:numRef>
          </c:val>
          <c:extLst>
            <c:ext xmlns:c16="http://schemas.microsoft.com/office/drawing/2014/chart" uri="{C3380CC4-5D6E-409C-BE32-E72D297353CC}">
              <c16:uniqueId val="{00000012-B354-4CC0-AE47-5D6D664F6A94}"/>
            </c:ext>
          </c:extLst>
        </c:ser>
        <c:dLbls>
          <c:showLegendKey val="0"/>
          <c:showVal val="0"/>
          <c:showCatName val="0"/>
          <c:showSerName val="0"/>
          <c:showPercent val="0"/>
          <c:showBubbleSize val="0"/>
        </c:dLbls>
        <c:gapWidth val="0"/>
        <c:axId val="734083208"/>
        <c:axId val="734083864"/>
      </c:barChart>
      <c:catAx>
        <c:axId val="734083208"/>
        <c:scaling>
          <c:orientation val="minMax"/>
        </c:scaling>
        <c:delete val="1"/>
        <c:axPos val="l"/>
        <c:numFmt formatCode="General" sourceLinked="1"/>
        <c:majorTickMark val="none"/>
        <c:minorTickMark val="none"/>
        <c:tickLblPos val="nextTo"/>
        <c:crossAx val="734083864"/>
        <c:crosses val="autoZero"/>
        <c:auto val="1"/>
        <c:lblAlgn val="ctr"/>
        <c:lblOffset val="100"/>
        <c:noMultiLvlLbl val="0"/>
      </c:catAx>
      <c:valAx>
        <c:axId val="734083864"/>
        <c:scaling>
          <c:orientation val="minMax"/>
          <c:max val="0.2"/>
          <c:min val="-0.4"/>
        </c:scaling>
        <c:delete val="0"/>
        <c:axPos val="b"/>
        <c:majorGridlines>
          <c:spPr>
            <a:ln w="9525" cap="flat" cmpd="sng" algn="ctr">
              <a:solidFill>
                <a:schemeClr val="bg1">
                  <a:lumMod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73408320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 (62.2%)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Sheet1!$B$2:$B$5</c:f>
              <c:numCache>
                <c:formatCode>General</c:formatCode>
                <c:ptCount val="4"/>
                <c:pt idx="0">
                  <c:v>44</c:v>
                </c:pt>
                <c:pt idx="1">
                  <c:v>48</c:v>
                </c:pt>
                <c:pt idx="2">
                  <c:v>45</c:v>
                </c:pt>
                <c:pt idx="3">
                  <c:v>43</c:v>
                </c:pt>
              </c:numCache>
            </c:numRef>
          </c:val>
          <c:extLst>
            <c:ext xmlns:c16="http://schemas.microsoft.com/office/drawing/2014/chart" uri="{C3380CC4-5D6E-409C-BE32-E72D297353CC}">
              <c16:uniqueId val="{00000000-4537-4E3B-8999-7BFE9D594ACD}"/>
            </c:ext>
          </c:extLst>
        </c:ser>
        <c:ser>
          <c:idx val="1"/>
          <c:order val="1"/>
          <c:tx>
            <c:strRef>
              <c:f>Sheet1!$C$1</c:f>
              <c:strCache>
                <c:ptCount val="1"/>
                <c:pt idx="0">
                  <c:v>Black (9.0%)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Sheet1!$C$2:$C$5</c:f>
              <c:numCache>
                <c:formatCode>General</c:formatCode>
                <c:ptCount val="4"/>
                <c:pt idx="0">
                  <c:v>41</c:v>
                </c:pt>
                <c:pt idx="1">
                  <c:v>42</c:v>
                </c:pt>
                <c:pt idx="2">
                  <c:v>41</c:v>
                </c:pt>
                <c:pt idx="3">
                  <c:v>44</c:v>
                </c:pt>
              </c:numCache>
            </c:numRef>
          </c:val>
          <c:extLst>
            <c:ext xmlns:c16="http://schemas.microsoft.com/office/drawing/2014/chart" uri="{C3380CC4-5D6E-409C-BE32-E72D297353CC}">
              <c16:uniqueId val="{00000001-4537-4E3B-8999-7BFE9D594ACD}"/>
            </c:ext>
          </c:extLst>
        </c:ser>
        <c:dLbls>
          <c:showLegendKey val="0"/>
          <c:showVal val="0"/>
          <c:showCatName val="0"/>
          <c:showSerName val="0"/>
          <c:showPercent val="0"/>
          <c:showBubbleSize val="0"/>
        </c:dLbls>
        <c:gapWidth val="50"/>
        <c:axId val="342073800"/>
        <c:axId val="342070192"/>
      </c:barChart>
      <c:catAx>
        <c:axId val="3420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0192"/>
        <c:crosses val="autoZero"/>
        <c:auto val="1"/>
        <c:lblAlgn val="ctr"/>
        <c:lblOffset val="100"/>
        <c:noMultiLvlLbl val="0"/>
      </c:catAx>
      <c:valAx>
        <c:axId val="342070192"/>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3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 (65.2%)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Sheet1!$B$2:$B$5</c:f>
              <c:numCache>
                <c:formatCode>General</c:formatCode>
                <c:ptCount val="4"/>
                <c:pt idx="0">
                  <c:v>45</c:v>
                </c:pt>
                <c:pt idx="1">
                  <c:v>48</c:v>
                </c:pt>
                <c:pt idx="2">
                  <c:v>46</c:v>
                </c:pt>
                <c:pt idx="3">
                  <c:v>44</c:v>
                </c:pt>
              </c:numCache>
            </c:numRef>
          </c:val>
          <c:extLst>
            <c:ext xmlns:c16="http://schemas.microsoft.com/office/drawing/2014/chart" uri="{C3380CC4-5D6E-409C-BE32-E72D297353CC}">
              <c16:uniqueId val="{00000000-E70F-4C0E-8171-7646904110A8}"/>
            </c:ext>
          </c:extLst>
        </c:ser>
        <c:ser>
          <c:idx val="1"/>
          <c:order val="1"/>
          <c:tx>
            <c:strRef>
              <c:f>Sheet1!$C$1</c:f>
              <c:strCache>
                <c:ptCount val="1"/>
                <c:pt idx="0">
                  <c:v>Black (8.1%)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Engagement</c:v>
                </c:pt>
                <c:pt idx="1">
                  <c:v>Cultural
competence</c:v>
                </c:pt>
                <c:pt idx="2">
                  <c:v>Relationships</c:v>
                </c:pt>
                <c:pt idx="3">
                  <c:v>Participation</c:v>
                </c:pt>
              </c:strCache>
            </c:strRef>
          </c:cat>
          <c:val>
            <c:numRef>
              <c:f>Sheet1!$C$2:$C$5</c:f>
              <c:numCache>
                <c:formatCode>General</c:formatCode>
                <c:ptCount val="4"/>
                <c:pt idx="0">
                  <c:v>44</c:v>
                </c:pt>
                <c:pt idx="1">
                  <c:v>43</c:v>
                </c:pt>
                <c:pt idx="2">
                  <c:v>44</c:v>
                </c:pt>
                <c:pt idx="3">
                  <c:v>47</c:v>
                </c:pt>
              </c:numCache>
            </c:numRef>
          </c:val>
          <c:extLst>
            <c:ext xmlns:c16="http://schemas.microsoft.com/office/drawing/2014/chart" uri="{C3380CC4-5D6E-409C-BE32-E72D297353CC}">
              <c16:uniqueId val="{00000001-E70F-4C0E-8171-7646904110A8}"/>
            </c:ext>
          </c:extLst>
        </c:ser>
        <c:dLbls>
          <c:showLegendKey val="0"/>
          <c:showVal val="0"/>
          <c:showCatName val="0"/>
          <c:showSerName val="0"/>
          <c:showPercent val="0"/>
          <c:showBubbleSize val="0"/>
        </c:dLbls>
        <c:gapWidth val="50"/>
        <c:axId val="342073800"/>
        <c:axId val="342070192"/>
      </c:barChart>
      <c:catAx>
        <c:axId val="3420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0192"/>
        <c:crosses val="autoZero"/>
        <c:auto val="1"/>
        <c:lblAlgn val="ctr"/>
        <c:lblOffset val="100"/>
        <c:noMultiLvlLbl val="0"/>
      </c:catAx>
      <c:valAx>
        <c:axId val="342070192"/>
        <c:scaling>
          <c:orientation val="minMax"/>
          <c:max val="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073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65409-4773-466F-AED4-6A49BBDFF69F}" type="doc">
      <dgm:prSet loTypeId="urn:microsoft.com/office/officeart/2005/8/layout/venn1" loCatId="relationship" qsTypeId="urn:microsoft.com/office/officeart/2005/8/quickstyle/simple1" qsCatId="simple" csTypeId="urn:microsoft.com/office/officeart/2005/8/colors/accent1_2" csCatId="accent1" phldr="1"/>
      <dgm:spPr/>
    </dgm:pt>
    <dgm:pt modelId="{40E8BC7B-78CA-4A6D-A067-379865B10589}">
      <dgm:prSet phldrT="[Text]" custT="1"/>
      <dgm:spPr>
        <a:solidFill>
          <a:srgbClr val="69B4D5">
            <a:alpha val="49804"/>
          </a:srgbClr>
        </a:solidFill>
      </dgm:spPr>
      <dgm:t>
        <a:bodyPr/>
        <a:lstStyle/>
        <a:p>
          <a:r>
            <a:rPr lang="en-US" sz="2000" dirty="0">
              <a:latin typeface="Segoe"/>
            </a:rPr>
            <a:t>Authentic</a:t>
          </a:r>
        </a:p>
        <a:p>
          <a:r>
            <a:rPr lang="en-US" sz="2000" dirty="0">
              <a:latin typeface="Segoe"/>
            </a:rPr>
            <a:t>work</a:t>
          </a:r>
        </a:p>
      </dgm:t>
    </dgm:pt>
    <dgm:pt modelId="{B67DDC41-2193-41EE-A92B-1FD64E05849B}" type="parTrans" cxnId="{A3FF56CB-F9E4-43D0-9227-B691D14A33FB}">
      <dgm:prSet/>
      <dgm:spPr/>
      <dgm:t>
        <a:bodyPr/>
        <a:lstStyle/>
        <a:p>
          <a:endParaRPr lang="en-US"/>
        </a:p>
      </dgm:t>
    </dgm:pt>
    <dgm:pt modelId="{729EC6CC-109C-474F-A59D-7208125CA2E4}" type="sibTrans" cxnId="{A3FF56CB-F9E4-43D0-9227-B691D14A33FB}">
      <dgm:prSet/>
      <dgm:spPr/>
      <dgm:t>
        <a:bodyPr/>
        <a:lstStyle/>
        <a:p>
          <a:endParaRPr lang="en-US"/>
        </a:p>
      </dgm:t>
    </dgm:pt>
    <dgm:pt modelId="{B271162E-E4A7-4DD9-BE16-5868E272A41A}">
      <dgm:prSet phldrT="[Text]" custT="1"/>
      <dgm:spPr>
        <a:solidFill>
          <a:srgbClr val="69B4D5">
            <a:alpha val="49804"/>
          </a:srgbClr>
        </a:solidFill>
      </dgm:spPr>
      <dgm:t>
        <a:bodyPr/>
        <a:lstStyle/>
        <a:p>
          <a:pPr>
            <a:lnSpc>
              <a:spcPct val="100000"/>
            </a:lnSpc>
            <a:spcAft>
              <a:spcPts val="0"/>
            </a:spcAft>
          </a:pPr>
          <a:r>
            <a:rPr lang="en-US" sz="2000" dirty="0">
              <a:latin typeface="Segoe"/>
            </a:rPr>
            <a:t>21</a:t>
          </a:r>
          <a:r>
            <a:rPr lang="en-US" sz="2000" baseline="30000" dirty="0">
              <a:latin typeface="Segoe"/>
            </a:rPr>
            <a:t>st</a:t>
          </a:r>
        </a:p>
        <a:p>
          <a:pPr>
            <a:lnSpc>
              <a:spcPct val="100000"/>
            </a:lnSpc>
            <a:spcAft>
              <a:spcPts val="0"/>
            </a:spcAft>
          </a:pPr>
          <a:r>
            <a:rPr lang="en-US" sz="2000" baseline="0" dirty="0">
              <a:latin typeface="Segoe"/>
            </a:rPr>
            <a:t>century</a:t>
          </a:r>
        </a:p>
        <a:p>
          <a:pPr>
            <a:lnSpc>
              <a:spcPct val="100000"/>
            </a:lnSpc>
            <a:spcAft>
              <a:spcPts val="0"/>
            </a:spcAft>
          </a:pPr>
          <a:r>
            <a:rPr lang="en-US" sz="2000" baseline="0" dirty="0">
              <a:latin typeface="Segoe"/>
            </a:rPr>
            <a:t>skills</a:t>
          </a:r>
        </a:p>
      </dgm:t>
    </dgm:pt>
    <dgm:pt modelId="{FA4F229C-0EA1-4220-9720-0416387C4C96}" type="parTrans" cxnId="{D2F810AD-421C-430A-8D7B-B84E0CEC320F}">
      <dgm:prSet/>
      <dgm:spPr/>
      <dgm:t>
        <a:bodyPr/>
        <a:lstStyle/>
        <a:p>
          <a:endParaRPr lang="en-US"/>
        </a:p>
      </dgm:t>
    </dgm:pt>
    <dgm:pt modelId="{F22189AB-DCE3-45E8-A1B5-44F10481A664}" type="sibTrans" cxnId="{D2F810AD-421C-430A-8D7B-B84E0CEC320F}">
      <dgm:prSet/>
      <dgm:spPr/>
      <dgm:t>
        <a:bodyPr/>
        <a:lstStyle/>
        <a:p>
          <a:endParaRPr lang="en-US"/>
        </a:p>
      </dgm:t>
    </dgm:pt>
    <dgm:pt modelId="{0F7D4ED7-C680-449E-B485-DDB7B61E7EEB}">
      <dgm:prSet phldrT="[Text]" custT="1"/>
      <dgm:spPr>
        <a:solidFill>
          <a:srgbClr val="69B4D5">
            <a:alpha val="49804"/>
          </a:srgbClr>
        </a:solidFill>
      </dgm:spPr>
      <dgm:t>
        <a:bodyPr/>
        <a:lstStyle/>
        <a:p>
          <a:pPr>
            <a:lnSpc>
              <a:spcPct val="100000"/>
            </a:lnSpc>
            <a:spcAft>
              <a:spcPts val="0"/>
            </a:spcAft>
          </a:pPr>
          <a:r>
            <a:rPr lang="en-US" sz="2000" dirty="0">
              <a:latin typeface="Segoe"/>
            </a:rPr>
            <a:t>Mastery of grade-level </a:t>
          </a:r>
        </a:p>
        <a:p>
          <a:pPr>
            <a:lnSpc>
              <a:spcPct val="100000"/>
            </a:lnSpc>
            <a:spcAft>
              <a:spcPts val="0"/>
            </a:spcAft>
          </a:pPr>
          <a:r>
            <a:rPr lang="en-US" sz="2000" dirty="0">
              <a:latin typeface="Segoe"/>
            </a:rPr>
            <a:t>standards</a:t>
          </a:r>
        </a:p>
      </dgm:t>
    </dgm:pt>
    <dgm:pt modelId="{A71378F3-C2AD-4054-A765-1A063BEBE8B4}" type="parTrans" cxnId="{20F00332-BF42-4C70-A413-05908C5D0F6A}">
      <dgm:prSet/>
      <dgm:spPr/>
      <dgm:t>
        <a:bodyPr/>
        <a:lstStyle/>
        <a:p>
          <a:endParaRPr lang="en-US"/>
        </a:p>
      </dgm:t>
    </dgm:pt>
    <dgm:pt modelId="{860AFADA-3269-4CD3-9DFE-E7ACFE712DFD}" type="sibTrans" cxnId="{20F00332-BF42-4C70-A413-05908C5D0F6A}">
      <dgm:prSet/>
      <dgm:spPr/>
      <dgm:t>
        <a:bodyPr/>
        <a:lstStyle/>
        <a:p>
          <a:endParaRPr lang="en-US"/>
        </a:p>
      </dgm:t>
    </dgm:pt>
    <dgm:pt modelId="{298BCF18-5CAF-4B07-83BE-403F7E4CC78B}" type="pres">
      <dgm:prSet presAssocID="{93565409-4773-466F-AED4-6A49BBDFF69F}" presName="compositeShape" presStyleCnt="0">
        <dgm:presLayoutVars>
          <dgm:chMax val="7"/>
          <dgm:dir/>
          <dgm:resizeHandles val="exact"/>
        </dgm:presLayoutVars>
      </dgm:prSet>
      <dgm:spPr/>
    </dgm:pt>
    <dgm:pt modelId="{06E30981-3223-48CB-88FA-278177558100}" type="pres">
      <dgm:prSet presAssocID="{40E8BC7B-78CA-4A6D-A067-379865B10589}" presName="circ1" presStyleLbl="vennNode1" presStyleIdx="0" presStyleCnt="3"/>
      <dgm:spPr/>
    </dgm:pt>
    <dgm:pt modelId="{545BD735-2403-4EB6-A2E6-A878F2CA16B5}" type="pres">
      <dgm:prSet presAssocID="{40E8BC7B-78CA-4A6D-A067-379865B10589}" presName="circ1Tx" presStyleLbl="revTx" presStyleIdx="0" presStyleCnt="0">
        <dgm:presLayoutVars>
          <dgm:chMax val="0"/>
          <dgm:chPref val="0"/>
          <dgm:bulletEnabled val="1"/>
        </dgm:presLayoutVars>
      </dgm:prSet>
      <dgm:spPr/>
    </dgm:pt>
    <dgm:pt modelId="{F648A40D-EAB9-4ED6-B6FC-2E9BD6709935}" type="pres">
      <dgm:prSet presAssocID="{B271162E-E4A7-4DD9-BE16-5868E272A41A}" presName="circ2" presStyleLbl="vennNode1" presStyleIdx="1" presStyleCnt="3"/>
      <dgm:spPr/>
    </dgm:pt>
    <dgm:pt modelId="{3EDEAFA1-7BA3-40B3-B86C-6EFCDB609D43}" type="pres">
      <dgm:prSet presAssocID="{B271162E-E4A7-4DD9-BE16-5868E272A41A}" presName="circ2Tx" presStyleLbl="revTx" presStyleIdx="0" presStyleCnt="0">
        <dgm:presLayoutVars>
          <dgm:chMax val="0"/>
          <dgm:chPref val="0"/>
          <dgm:bulletEnabled val="1"/>
        </dgm:presLayoutVars>
      </dgm:prSet>
      <dgm:spPr/>
    </dgm:pt>
    <dgm:pt modelId="{1C6F2974-E12D-4638-B7BD-54E42F91470B}" type="pres">
      <dgm:prSet presAssocID="{0F7D4ED7-C680-449E-B485-DDB7B61E7EEB}" presName="circ3" presStyleLbl="vennNode1" presStyleIdx="2" presStyleCnt="3" custScaleX="101479" custScaleY="98610"/>
      <dgm:spPr/>
    </dgm:pt>
    <dgm:pt modelId="{4153ACB4-3603-4988-AF88-F34E02835B92}" type="pres">
      <dgm:prSet presAssocID="{0F7D4ED7-C680-449E-B485-DDB7B61E7EEB}" presName="circ3Tx" presStyleLbl="revTx" presStyleIdx="0" presStyleCnt="0">
        <dgm:presLayoutVars>
          <dgm:chMax val="0"/>
          <dgm:chPref val="0"/>
          <dgm:bulletEnabled val="1"/>
        </dgm:presLayoutVars>
      </dgm:prSet>
      <dgm:spPr/>
    </dgm:pt>
  </dgm:ptLst>
  <dgm:cxnLst>
    <dgm:cxn modelId="{20F00332-BF42-4C70-A413-05908C5D0F6A}" srcId="{93565409-4773-466F-AED4-6A49BBDFF69F}" destId="{0F7D4ED7-C680-449E-B485-DDB7B61E7EEB}" srcOrd="2" destOrd="0" parTransId="{A71378F3-C2AD-4054-A765-1A063BEBE8B4}" sibTransId="{860AFADA-3269-4CD3-9DFE-E7ACFE712DFD}"/>
    <dgm:cxn modelId="{C2937A33-3624-4513-80DD-0C772D74305B}" type="presOf" srcId="{B271162E-E4A7-4DD9-BE16-5868E272A41A}" destId="{F648A40D-EAB9-4ED6-B6FC-2E9BD6709935}" srcOrd="0" destOrd="0" presId="urn:microsoft.com/office/officeart/2005/8/layout/venn1"/>
    <dgm:cxn modelId="{6CBE7A47-99BE-4672-8593-A7C183B87A0F}" type="presOf" srcId="{93565409-4773-466F-AED4-6A49BBDFF69F}" destId="{298BCF18-5CAF-4B07-83BE-403F7E4CC78B}" srcOrd="0" destOrd="0" presId="urn:microsoft.com/office/officeart/2005/8/layout/venn1"/>
    <dgm:cxn modelId="{7582C38D-DC7E-4D84-9152-E6FE50B2167A}" type="presOf" srcId="{0F7D4ED7-C680-449E-B485-DDB7B61E7EEB}" destId="{1C6F2974-E12D-4638-B7BD-54E42F91470B}" srcOrd="0" destOrd="0" presId="urn:microsoft.com/office/officeart/2005/8/layout/venn1"/>
    <dgm:cxn modelId="{C9D6C79C-D31D-4ECF-9C89-8029B5D631F6}" type="presOf" srcId="{40E8BC7B-78CA-4A6D-A067-379865B10589}" destId="{545BD735-2403-4EB6-A2E6-A878F2CA16B5}" srcOrd="1" destOrd="0" presId="urn:microsoft.com/office/officeart/2005/8/layout/venn1"/>
    <dgm:cxn modelId="{D2F810AD-421C-430A-8D7B-B84E0CEC320F}" srcId="{93565409-4773-466F-AED4-6A49BBDFF69F}" destId="{B271162E-E4A7-4DD9-BE16-5868E272A41A}" srcOrd="1" destOrd="0" parTransId="{FA4F229C-0EA1-4220-9720-0416387C4C96}" sibTransId="{F22189AB-DCE3-45E8-A1B5-44F10481A664}"/>
    <dgm:cxn modelId="{A3FF56CB-F9E4-43D0-9227-B691D14A33FB}" srcId="{93565409-4773-466F-AED4-6A49BBDFF69F}" destId="{40E8BC7B-78CA-4A6D-A067-379865B10589}" srcOrd="0" destOrd="0" parTransId="{B67DDC41-2193-41EE-A92B-1FD64E05849B}" sibTransId="{729EC6CC-109C-474F-A59D-7208125CA2E4}"/>
    <dgm:cxn modelId="{2E2E25E8-2AB9-42E8-8E0B-9E6C20789A40}" type="presOf" srcId="{B271162E-E4A7-4DD9-BE16-5868E272A41A}" destId="{3EDEAFA1-7BA3-40B3-B86C-6EFCDB609D43}" srcOrd="1" destOrd="0" presId="urn:microsoft.com/office/officeart/2005/8/layout/venn1"/>
    <dgm:cxn modelId="{170A6FE9-8B7C-4993-8B77-9D12A3CE6258}" type="presOf" srcId="{0F7D4ED7-C680-449E-B485-DDB7B61E7EEB}" destId="{4153ACB4-3603-4988-AF88-F34E02835B92}" srcOrd="1" destOrd="0" presId="urn:microsoft.com/office/officeart/2005/8/layout/venn1"/>
    <dgm:cxn modelId="{C76DDCEC-C261-4347-A833-B6C526AAD7E9}" type="presOf" srcId="{40E8BC7B-78CA-4A6D-A067-379865B10589}" destId="{06E30981-3223-48CB-88FA-278177558100}" srcOrd="0" destOrd="0" presId="urn:microsoft.com/office/officeart/2005/8/layout/venn1"/>
    <dgm:cxn modelId="{302E6D60-AA27-4415-8156-4DA84FB8DA93}" type="presParOf" srcId="{298BCF18-5CAF-4B07-83BE-403F7E4CC78B}" destId="{06E30981-3223-48CB-88FA-278177558100}" srcOrd="0" destOrd="0" presId="urn:microsoft.com/office/officeart/2005/8/layout/venn1"/>
    <dgm:cxn modelId="{C56A38F6-C3D9-43AC-A8A4-629ED37DF968}" type="presParOf" srcId="{298BCF18-5CAF-4B07-83BE-403F7E4CC78B}" destId="{545BD735-2403-4EB6-A2E6-A878F2CA16B5}" srcOrd="1" destOrd="0" presId="urn:microsoft.com/office/officeart/2005/8/layout/venn1"/>
    <dgm:cxn modelId="{768E1271-2743-491C-A02E-89C582A1D8A9}" type="presParOf" srcId="{298BCF18-5CAF-4B07-83BE-403F7E4CC78B}" destId="{F648A40D-EAB9-4ED6-B6FC-2E9BD6709935}" srcOrd="2" destOrd="0" presId="urn:microsoft.com/office/officeart/2005/8/layout/venn1"/>
    <dgm:cxn modelId="{97DC3568-C4B8-4BBB-A2AE-12DC2D654DEA}" type="presParOf" srcId="{298BCF18-5CAF-4B07-83BE-403F7E4CC78B}" destId="{3EDEAFA1-7BA3-40B3-B86C-6EFCDB609D43}" srcOrd="3" destOrd="0" presId="urn:microsoft.com/office/officeart/2005/8/layout/venn1"/>
    <dgm:cxn modelId="{5A064D00-6502-404A-81B0-F4FFCF0B30A9}" type="presParOf" srcId="{298BCF18-5CAF-4B07-83BE-403F7E4CC78B}" destId="{1C6F2974-E12D-4638-B7BD-54E42F91470B}" srcOrd="4" destOrd="0" presId="urn:microsoft.com/office/officeart/2005/8/layout/venn1"/>
    <dgm:cxn modelId="{33FC2CA9-5A44-4B81-B7B5-E7FEE77F3225}" type="presParOf" srcId="{298BCF18-5CAF-4B07-83BE-403F7E4CC78B}" destId="{4153ACB4-3603-4988-AF88-F34E02835B9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0981-3223-48CB-88FA-278177558100}">
      <dsp:nvSpPr>
        <dsp:cNvPr id="0" name=""/>
        <dsp:cNvSpPr/>
      </dsp:nvSpPr>
      <dsp:spPr>
        <a:xfrm>
          <a:off x="1430774" y="97906"/>
          <a:ext cx="2025646" cy="2025646"/>
        </a:xfrm>
        <a:prstGeom prst="ellipse">
          <a:avLst/>
        </a:prstGeom>
        <a:solidFill>
          <a:srgbClr val="69B4D5">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a:rPr>
            <a:t>Authentic</a:t>
          </a:r>
        </a:p>
        <a:p>
          <a:pPr marL="0" lvl="0" indent="0" algn="ctr" defTabSz="889000">
            <a:lnSpc>
              <a:spcPct val="90000"/>
            </a:lnSpc>
            <a:spcBef>
              <a:spcPct val="0"/>
            </a:spcBef>
            <a:spcAft>
              <a:spcPct val="35000"/>
            </a:spcAft>
            <a:buNone/>
          </a:pPr>
          <a:r>
            <a:rPr lang="en-US" sz="2000" kern="1200" dirty="0">
              <a:latin typeface="Segoe"/>
            </a:rPr>
            <a:t>work</a:t>
          </a:r>
        </a:p>
      </dsp:txBody>
      <dsp:txXfrm>
        <a:off x="1700860" y="452394"/>
        <a:ext cx="1485474" cy="911540"/>
      </dsp:txXfrm>
    </dsp:sp>
    <dsp:sp modelId="{F648A40D-EAB9-4ED6-B6FC-2E9BD6709935}">
      <dsp:nvSpPr>
        <dsp:cNvPr id="0" name=""/>
        <dsp:cNvSpPr/>
      </dsp:nvSpPr>
      <dsp:spPr>
        <a:xfrm>
          <a:off x="2161695" y="1363935"/>
          <a:ext cx="2025646" cy="2025646"/>
        </a:xfrm>
        <a:prstGeom prst="ellipse">
          <a:avLst/>
        </a:prstGeom>
        <a:solidFill>
          <a:srgbClr val="69B4D5">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ts val="0"/>
            </a:spcAft>
            <a:buNone/>
          </a:pPr>
          <a:r>
            <a:rPr lang="en-US" sz="2000" kern="1200" dirty="0">
              <a:latin typeface="Segoe"/>
            </a:rPr>
            <a:t>21</a:t>
          </a:r>
          <a:r>
            <a:rPr lang="en-US" sz="2000" kern="1200" baseline="30000" dirty="0">
              <a:latin typeface="Segoe"/>
            </a:rPr>
            <a:t>st</a:t>
          </a:r>
        </a:p>
        <a:p>
          <a:pPr marL="0" lvl="0" indent="0" algn="ctr" defTabSz="889000">
            <a:lnSpc>
              <a:spcPct val="100000"/>
            </a:lnSpc>
            <a:spcBef>
              <a:spcPct val="0"/>
            </a:spcBef>
            <a:spcAft>
              <a:spcPts val="0"/>
            </a:spcAft>
            <a:buNone/>
          </a:pPr>
          <a:r>
            <a:rPr lang="en-US" sz="2000" kern="1200" baseline="0" dirty="0">
              <a:latin typeface="Segoe"/>
            </a:rPr>
            <a:t>century</a:t>
          </a:r>
        </a:p>
        <a:p>
          <a:pPr marL="0" lvl="0" indent="0" algn="ctr" defTabSz="889000">
            <a:lnSpc>
              <a:spcPct val="100000"/>
            </a:lnSpc>
            <a:spcBef>
              <a:spcPct val="0"/>
            </a:spcBef>
            <a:spcAft>
              <a:spcPts val="0"/>
            </a:spcAft>
            <a:buNone/>
          </a:pPr>
          <a:r>
            <a:rPr lang="en-US" sz="2000" kern="1200" baseline="0" dirty="0">
              <a:latin typeface="Segoe"/>
            </a:rPr>
            <a:t>skills</a:t>
          </a:r>
        </a:p>
      </dsp:txBody>
      <dsp:txXfrm>
        <a:off x="2781205" y="1887227"/>
        <a:ext cx="1215387" cy="1114105"/>
      </dsp:txXfrm>
    </dsp:sp>
    <dsp:sp modelId="{1C6F2974-E12D-4638-B7BD-54E42F91470B}">
      <dsp:nvSpPr>
        <dsp:cNvPr id="0" name=""/>
        <dsp:cNvSpPr/>
      </dsp:nvSpPr>
      <dsp:spPr>
        <a:xfrm>
          <a:off x="684874" y="1378013"/>
          <a:ext cx="2055605" cy="1997489"/>
        </a:xfrm>
        <a:prstGeom prst="ellipse">
          <a:avLst/>
        </a:prstGeom>
        <a:solidFill>
          <a:srgbClr val="69B4D5">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ts val="0"/>
            </a:spcAft>
            <a:buNone/>
          </a:pPr>
          <a:r>
            <a:rPr lang="en-US" sz="2000" kern="1200" dirty="0">
              <a:latin typeface="Segoe"/>
            </a:rPr>
            <a:t>Mastery of grade-level </a:t>
          </a:r>
        </a:p>
        <a:p>
          <a:pPr marL="0" lvl="0" indent="0" algn="ctr" defTabSz="889000">
            <a:lnSpc>
              <a:spcPct val="100000"/>
            </a:lnSpc>
            <a:spcBef>
              <a:spcPct val="0"/>
            </a:spcBef>
            <a:spcAft>
              <a:spcPts val="0"/>
            </a:spcAft>
            <a:buNone/>
          </a:pPr>
          <a:r>
            <a:rPr lang="en-US" sz="2000" kern="1200" dirty="0">
              <a:latin typeface="Segoe"/>
            </a:rPr>
            <a:t>standards</a:t>
          </a:r>
        </a:p>
      </dsp:txBody>
      <dsp:txXfrm>
        <a:off x="878443" y="1894031"/>
        <a:ext cx="1233363" cy="10986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E9C1C-1DEE-47D3-BC78-FC476F627CB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E9575F-AF48-40C2-8D13-3DE02913BD6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EA8E03-3894-42EA-A18C-E835D662AC02}" type="datetimeFigureOut">
              <a:rPr lang="en-US" smtClean="0"/>
              <a:t>2/10/2020</a:t>
            </a:fld>
            <a:endParaRPr lang="en-US"/>
          </a:p>
        </p:txBody>
      </p:sp>
      <p:sp>
        <p:nvSpPr>
          <p:cNvPr id="4" name="Footer Placeholder 3">
            <a:extLst>
              <a:ext uri="{FF2B5EF4-FFF2-40B4-BE49-F238E27FC236}">
                <a16:creationId xmlns:a16="http://schemas.microsoft.com/office/drawing/2014/main" id="{470F891E-0F8A-40E1-AD38-236DD1E9756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B2D5CF-ECFA-4029-A202-40CD70FFA61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1BE7AA0-92D4-4128-9FAE-AE0EE843AB97}" type="slidenum">
              <a:rPr lang="en-US" smtClean="0"/>
              <a:t>‹#›</a:t>
            </a:fld>
            <a:endParaRPr lang="en-US"/>
          </a:p>
        </p:txBody>
      </p:sp>
    </p:spTree>
    <p:extLst>
      <p:ext uri="{BB962C8B-B14F-4D97-AF65-F5344CB8AC3E}">
        <p14:creationId xmlns:p14="http://schemas.microsoft.com/office/powerpoint/2010/main" val="255602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1" tIns="93151" rIns="93151" bIns="9315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01040" y="4473892"/>
            <a:ext cx="5608320" cy="3660458"/>
          </a:xfrm>
          <a:prstGeom prst="rect">
            <a:avLst/>
          </a:prstGeom>
          <a:noFill/>
          <a:ln>
            <a:noFill/>
          </a:ln>
        </p:spPr>
        <p:txBody>
          <a:bodyPr spcFirstLastPara="1" wrap="square" lIns="92972" tIns="46487" rIns="92972" bIns="46487" anchor="t" anchorCtr="0">
            <a:noAutofit/>
          </a:bodyPr>
          <a:lstStyle/>
          <a:p>
            <a:pPr marL="0" indent="0">
              <a:buNone/>
            </a:pPr>
            <a:r>
              <a:rPr lang="en-US" sz="1800" dirty="0"/>
              <a:t>Welcome to what I hope will be an annual event that looks at some aspect of the results from the Views of Climate and Learning or VOCAL survey that measures students’ perceptions of their school climates. This year’s topic is about student engagement.</a:t>
            </a:r>
            <a:endParaRPr sz="1800" dirty="0"/>
          </a:p>
        </p:txBody>
      </p:sp>
      <p:sp>
        <p:nvSpPr>
          <p:cNvPr id="124" name="Google Shape;124;g5bbc137530_2_71: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359520"/>
            <a:ext cx="5901372" cy="4653638"/>
          </a:xfrm>
        </p:spPr>
        <p:txBody>
          <a:bodyPr/>
          <a:lstStyle/>
          <a:p>
            <a:pPr marL="157448" indent="0">
              <a:buNone/>
            </a:pPr>
            <a:r>
              <a:rPr lang="en-US" dirty="0"/>
              <a:t>The third dimension of school climate looks at whether different aspects of the environment are set up in a manner that they support students’ learning and well-being. Perceptions of three aspects of the school environment are collected: the instructional environment, the mental-health environment, and the discipline environment.</a:t>
            </a:r>
          </a:p>
          <a:p>
            <a:pPr marL="157448" indent="0">
              <a:buNone/>
            </a:pPr>
            <a:endParaRPr lang="en-US" dirty="0"/>
          </a:p>
          <a:p>
            <a:pPr marL="384174" indent="-226725">
              <a:buFont typeface="+mj-lt"/>
              <a:buAutoNum type="arabicPeriod"/>
            </a:pPr>
            <a:r>
              <a:rPr lang="en-US" dirty="0"/>
              <a:t>The survey looks at whether the classroom environment supports collaborative, relevant, and challenging academic learning so all students can succeed.</a:t>
            </a:r>
          </a:p>
          <a:p>
            <a:pPr marL="384174" indent="-226725">
              <a:buFont typeface="+mj-lt"/>
              <a:buAutoNum type="arabicPeriod"/>
            </a:pPr>
            <a:r>
              <a:rPr lang="en-US" dirty="0"/>
              <a:t>The mental-health environment assesses whether schools have set up effective supports and systems that buttress students’ social and emotional well-being so they can participate in school and in their learning</a:t>
            </a:r>
          </a:p>
          <a:p>
            <a:pPr marL="384174" indent="-226725">
              <a:buFont typeface="+mj-lt"/>
              <a:buAutoNum type="arabicPeriod"/>
            </a:pPr>
            <a:r>
              <a:rPr lang="en-US" dirty="0"/>
              <a:t>The last aspect of the environment dimension looks at student perceptions of the discipline environment</a:t>
            </a:r>
            <a:r>
              <a:rPr lang="en-US" b="1" dirty="0"/>
              <a:t>. </a:t>
            </a:r>
            <a:r>
              <a:rPr lang="en-US" dirty="0"/>
              <a:t>Does the discipline environment support or potentially inhibit desired behavioral outcomes? Is discipline fair and consistent across all students so all students can attend and engage in their learning? </a:t>
            </a:r>
          </a:p>
          <a:p>
            <a:pPr marL="157448" indent="0">
              <a:buNone/>
            </a:pPr>
            <a:endParaRPr lang="en-US" dirty="0"/>
          </a:p>
          <a:p>
            <a:pPr marL="157448" indent="0">
              <a:buNone/>
            </a:pPr>
            <a:r>
              <a:rPr lang="en-US" dirty="0"/>
              <a:t>Before I move on, I want to point out that all these topics combine to help foster safe and supportive schools. The relationship between some of these topics are inherently more intertwined than others. For example, the mental-health environment is closely linked to students’ feelings of emotional security; one topic looks at the effectiveness of the supports provided by the school to support students’ emotional safety whereas the other looks at whether students personally feel emotionally secure within school. Another example of closely related topics can be found between the instructional environment and student participation (an engagement topic). The instructional environment assesses whether the conditions for learning are set up to encourage student engagement, whereas the participation topic is more personal and asks students if they feel they have opportunities for meaningfully participation in the classroom and school.</a:t>
            </a:r>
          </a:p>
        </p:txBody>
      </p:sp>
    </p:spTree>
    <p:extLst>
      <p:ext uri="{BB962C8B-B14F-4D97-AF65-F5344CB8AC3E}">
        <p14:creationId xmlns:p14="http://schemas.microsoft.com/office/powerpoint/2010/main" val="315162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Google Shape;231;g5bbc137530_2_1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D7E383BD-78AC-44B4-A53A-B1FBFFB86912}"/>
              </a:ext>
            </a:extLst>
          </p:cNvPr>
          <p:cNvSpPr>
            <a:spLocks noGrp="1"/>
          </p:cNvSpPr>
          <p:nvPr>
            <p:ph type="body" idx="1"/>
          </p:nvPr>
        </p:nvSpPr>
        <p:spPr>
          <a:xfrm>
            <a:off x="701040" y="4298950"/>
            <a:ext cx="5608320" cy="4628176"/>
          </a:xfrm>
        </p:spPr>
        <p:txBody>
          <a:bodyPr/>
          <a:lstStyle/>
          <a:p>
            <a:pPr marL="0" indent="0">
              <a:buNone/>
            </a:pPr>
            <a:r>
              <a:rPr lang="en-US" dirty="0"/>
              <a:t>It is important to understand what data is being used for the research study. Schools receive index or scaled-scores for the overall school climate, and for each of the three dimensions of school climate: engagement, safety, and environment. Because, I am using data that includes students from across the state, I also created scaled scores for the nine topic areas for this research project. I am not going into detail, but it is important to understand that the VOCAL index scores are designed to make reliable and accurate subgroup comparisons and to measure trends in student perceptions over time. The index scores are used to determine if differences observed between groups of students or trends observed over time are meaningful and statistically significant. The percent item response data provides great qualitative information that is actionable for schools and districts to use, but these measures are cohort dependent and are not appropriate to measure differences. I encourage those who would like to learn more about this to attend one of our fall workshops or attend our training webinar. </a:t>
            </a:r>
          </a:p>
          <a:p>
            <a:pPr marL="0" indent="0">
              <a:buNone/>
            </a:pPr>
            <a:endParaRPr lang="en-US" dirty="0"/>
          </a:p>
          <a:p>
            <a:pPr marL="0" indent="0">
              <a:buNone/>
            </a:pPr>
            <a:r>
              <a:rPr lang="en-US" dirty="0"/>
              <a:t>Student item responses are transformed to make an index score or scaled score and these scores range from 1 to 99. The 2018 VOCAL data is used as our baseline year and students’ responses from 2019 and future years are or will be anchored on the 2018 scale (so we can measure trends accurately). All students from all grades and all items administered across all grades are placed on the same scale to facilitate reliable comparisons. The scale in 2018 had a mean of 50 and a standard deviation of 20. Please remember that students respond to many common items (it is these items that are used to anchor all students on to the same scale), but students also respond to items that are unique to each grade-level survey. The addition of grade 4 in 2019 shifted the average score across the four grades, so the dimension scaled scores are now centered around 51 to 52 (fourth graders, on average, view their school climates more positively and this shifted the state score distribution upward).  </a:t>
            </a:r>
          </a:p>
          <a:p>
            <a:endParaRPr lang="en-US" dirty="0"/>
          </a:p>
        </p:txBody>
      </p:sp>
    </p:spTree>
    <p:extLst>
      <p:ext uri="{BB962C8B-B14F-4D97-AF65-F5344CB8AC3E}">
        <p14:creationId xmlns:p14="http://schemas.microsoft.com/office/powerpoint/2010/main" val="363633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1040" y="4473892"/>
            <a:ext cx="5608320" cy="3660458"/>
          </a:xfrm>
          <a:prstGeom prst="rect">
            <a:avLst/>
          </a:prstGeom>
          <a:noFill/>
          <a:ln>
            <a:noFill/>
          </a:ln>
        </p:spPr>
        <p:txBody>
          <a:bodyPr spcFirstLastPara="1" wrap="square" lIns="92972" tIns="46487" rIns="92972" bIns="46487" anchor="t" anchorCtr="0">
            <a:noAutofit/>
          </a:bodyPr>
          <a:lstStyle/>
          <a:p>
            <a:pPr marL="0" indent="0">
              <a:buNone/>
            </a:pPr>
            <a:r>
              <a:rPr lang="en-US" sz="1400" dirty="0"/>
              <a:t>This section provides the results from analyzing student responses to the engagement dimension of school climate. It provides summary data broken out by grade.</a:t>
            </a:r>
            <a:endParaRPr sz="1400" dirty="0"/>
          </a:p>
        </p:txBody>
      </p:sp>
      <p:sp>
        <p:nvSpPr>
          <p:cNvPr id="225" name="Google Shape;225;g5bbc137530_2_190: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3580" y="4415790"/>
            <a:ext cx="6184814" cy="4606352"/>
          </a:xfrm>
        </p:spPr>
        <p:txBody>
          <a:bodyPr/>
          <a:lstStyle/>
          <a:p>
            <a:pPr marL="157448" indent="0">
              <a:buNone/>
            </a:pPr>
            <a:r>
              <a:rPr lang="en-US" dirty="0"/>
              <a:t>This line graph plots the average engagement score for each grade. The engagement score is based on all items that were designed to measure student engagement on each grade-level survey. Student engagement responses are aggregated and transformed into an index scaled-score shown here. </a:t>
            </a:r>
          </a:p>
          <a:p>
            <a:pPr marL="157448" indent="0">
              <a:buNone/>
            </a:pPr>
            <a:endParaRPr lang="en-US" dirty="0"/>
          </a:p>
          <a:p>
            <a:pPr marL="157448" indent="0">
              <a:buNone/>
            </a:pPr>
            <a:r>
              <a:rPr lang="en-US" dirty="0"/>
              <a:t>As you can see, students in the upper grades view their engagement less favorably when compared to students in the lower grades. The 15-point gap between grade 4 and grade 8 students is equivalent to a 32-percentile difference, a considerable difference (the means are almost one-standard deviation apart). This trend is not unprecedented and not unique to Massachusetts. Researchers have found similar patterns of student engagement in other states and in nationally representative samples.</a:t>
            </a:r>
          </a:p>
          <a:p>
            <a:pPr marL="157448" indent="0">
              <a:buNone/>
            </a:pPr>
            <a:endParaRPr lang="en-US" dirty="0"/>
          </a:p>
          <a:p>
            <a:pPr marL="157448" indent="0">
              <a:buNone/>
            </a:pPr>
            <a:r>
              <a:rPr lang="en-US" dirty="0"/>
              <a:t>Why we see this is beyond the scope of this research study, but there are some interesting findings in the study that appear to differentiate students’ view of engagement across the grades. </a:t>
            </a:r>
          </a:p>
          <a:p>
            <a:pPr marL="157448" indent="0">
              <a:buNone/>
            </a:pPr>
            <a:endParaRPr lang="en-US" dirty="0"/>
          </a:p>
          <a:p>
            <a:pPr marL="157448" indent="0">
              <a:buNone/>
            </a:pPr>
            <a:r>
              <a:rPr lang="en-US" dirty="0"/>
              <a:t>I will provide one theory that has been written that may help explain the drop in student engagement in later grades. It is called the Person-Environment fit theory by Eccles. As students mature, they have an increasing desire for autonomy and social-acceptance. So this theory postulates that students’ well-being and ability to engage in school is maximized when students see and feel their personal characteristics, abilities, and interests or preferences are congruent with the social processes of the setting. The theory postulates that having caring, supportive, respectful relationships with adults and peers is particularly important for students in these later grades. School environments that adapt to the developmental needs of students are likely to be a better fit for students and engender better student outcomes. Of course this is one of many theories so the department is not espousing this particular one, but I highlight it because it made me think about the results on this slide and the ones we are about to see.</a:t>
            </a:r>
          </a:p>
        </p:txBody>
      </p:sp>
    </p:spTree>
    <p:extLst>
      <p:ext uri="{BB962C8B-B14F-4D97-AF65-F5344CB8AC3E}">
        <p14:creationId xmlns:p14="http://schemas.microsoft.com/office/powerpoint/2010/main" val="218812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Here, we have done a similar analysis, but broken out the engagement dimension data into its three topic areas. The results for the three topic areas mirror the overall pattern witnessed on the previous slide and on the left panel of the slide. Students in grade 8 and grade 10 have less favorable views of the quality of the relationships in their schools, of the respect for diversity in their schools, and of their opportunity to meaningfully participate in their classrooms and schools when compared to students in grade 4 and grade 5. Again, these results replicate what has been seen in other states and nationally.</a:t>
            </a:r>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85779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I show this slide to provide some context to the engagement results. When we look at students’ views of their safety and of how supportive the environment is in their schools, we again see that students in the upper grades, when compared to their peers in lower grades, are more likely to view their schools as less safe and ones where they feel less supported in their learning and well-being. The gaps between upper and lower grades in all three dimensions of school climate are sizeable; they are equivalent to a 30-percentile difference or more. The gap in environment scores between the upper and lower grades is equivalent to a whole standard deviation.</a:t>
            </a:r>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33933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086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1040" y="4473892"/>
            <a:ext cx="5608320" cy="3660458"/>
          </a:xfrm>
          <a:prstGeom prst="rect">
            <a:avLst/>
          </a:prstGeom>
          <a:noFill/>
          <a:ln>
            <a:noFill/>
          </a:ln>
        </p:spPr>
        <p:txBody>
          <a:bodyPr spcFirstLastPara="1" wrap="square" lIns="92972" tIns="46487" rIns="92972" bIns="46487" anchor="t" anchorCtr="0">
            <a:noAutofit/>
          </a:bodyPr>
          <a:lstStyle/>
          <a:p>
            <a:pPr marL="0" indent="0">
              <a:buNone/>
            </a:pPr>
            <a:r>
              <a:rPr lang="en-US" sz="1400" dirty="0"/>
              <a:t>This section takes a deeper look at student engagement. It provides the results of a research study conducted to examine whether subgroups of students have different views of their engagement in school and dives into what factors might help promote or inhibit student engagement. I emphasize the word “might”; these analyses are not causal so hopefully you will not hear me say something like: “if we improve teacher retention, student engagement will similarly improve”. These analyses do not support statements like these. We don’t know if improving teacher retention leads to improved student engagement or if improved student engagement leads to more teachers wanting to stay in the school. The analyses can only highlight factors that are associated with increases or decreases in student engagement. </a:t>
            </a:r>
            <a:endParaRPr sz="1400" dirty="0"/>
          </a:p>
        </p:txBody>
      </p:sp>
      <p:sp>
        <p:nvSpPr>
          <p:cNvPr id="225" name="Google Shape;225;g5bbc137530_2_190: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17</a:t>
            </a:fld>
            <a:endParaRPr/>
          </a:p>
        </p:txBody>
      </p:sp>
    </p:spTree>
    <p:extLst>
      <p:ext uri="{BB962C8B-B14F-4D97-AF65-F5344CB8AC3E}">
        <p14:creationId xmlns:p14="http://schemas.microsoft.com/office/powerpoint/2010/main" val="286627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13580" y="4415790"/>
            <a:ext cx="6184814" cy="4183380"/>
          </a:xfrm>
        </p:spPr>
        <p:txBody>
          <a:bodyPr/>
          <a:lstStyle/>
          <a:p>
            <a:pPr marL="157448" indent="0">
              <a:buNone/>
            </a:pPr>
            <a:r>
              <a:rPr lang="en-US" dirty="0"/>
              <a:t>The research study uses data from the VOCAL 2019 survey administration. Students in each grade responded to 13 engagement items in the upper grades and 14 within the lower grades. Item responses were aggregated and transformed into an index scaled-score for engagement for each student. </a:t>
            </a:r>
          </a:p>
          <a:p>
            <a:pPr marL="157448" indent="0">
              <a:buNone/>
            </a:pPr>
            <a:endParaRPr lang="en-US" dirty="0"/>
          </a:p>
          <a:p>
            <a:pPr marL="157448" indent="0">
              <a:buNone/>
            </a:pPr>
            <a:r>
              <a:rPr lang="en-US" dirty="0"/>
              <a:t>Upon administration, we had approximately 80% of students participating in the survey from each grade. However, some of these students were not included in this part of the study. To ensure that only reliable school-level data was included in the study, I excluded students in schools where there was less than 10 students participating in the survey or if the reliability of the school-level engagement scaled-score was less than 0.7 on a reliability scale of 0 to 1. These are the same criteria I use to report out scores to schools and districts. Schools do not receive a dimension score unless the score is reliable and based on 10 or more students. We include school-level factors such as whether a student attends a urban school or not in our analyses so we want to ensure that this data is accurate and reliable so we can make informed inferences about our results. Using these criteria, we lost a higher percentage of students in the lower grades than in the upper grades, but we still have over 70% of students from each grade included in the analyses and the students retained appear representative of our student population as a whole. </a:t>
            </a:r>
          </a:p>
          <a:p>
            <a:pPr marL="157448" indent="0">
              <a:buNone/>
            </a:pPr>
            <a:endParaRPr lang="en-US" dirty="0"/>
          </a:p>
          <a:p>
            <a:pPr marL="157448" indent="0">
              <a:buNone/>
            </a:pPr>
            <a:r>
              <a:rPr lang="en-US" dirty="0"/>
              <a:t>These students represent over 600 schools in the lower grades, 367 schools in grade 8, and 296 high schools.</a:t>
            </a:r>
          </a:p>
        </p:txBody>
      </p:sp>
    </p:spTree>
    <p:extLst>
      <p:ext uri="{BB962C8B-B14F-4D97-AF65-F5344CB8AC3E}">
        <p14:creationId xmlns:p14="http://schemas.microsoft.com/office/powerpoint/2010/main" val="243325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13580" y="4415790"/>
            <a:ext cx="5895781" cy="4183380"/>
          </a:xfrm>
        </p:spPr>
        <p:txBody>
          <a:bodyPr/>
          <a:lstStyle/>
          <a:p>
            <a:pPr marL="157448" indent="0">
              <a:buNone/>
            </a:pPr>
            <a:r>
              <a:rPr lang="en-US" dirty="0"/>
              <a:t>So the goal of the research study is to explain differences in engagement perceptions and to determine what factors might promote or inhibit student engagement. </a:t>
            </a:r>
            <a:r>
              <a:rPr lang="en-US" b="1" dirty="0"/>
              <a:t>These analyses are done separately for each grade. </a:t>
            </a:r>
          </a:p>
          <a:p>
            <a:pPr marL="157448" indent="0">
              <a:buNone/>
            </a:pPr>
            <a:endParaRPr lang="en-US" b="1" dirty="0"/>
          </a:p>
          <a:p>
            <a:pPr marL="157448" indent="0">
              <a:buNone/>
            </a:pPr>
            <a:r>
              <a:rPr lang="en-US" dirty="0"/>
              <a:t>The first question we wanted to answer is: Is most of the variation in students’ engagement scores within schools or is it between schools? The analyses revealed that most of the variation in engagement scores was due to differences among students within schools rather than among students between schools. Between 93% and 95% of the variation in student engagement scores resides within schools, with only 5 to 7% between schools. These results suggest that within a school, different students have diverse representations or lived experiences of the same school setting or have different views of what goes on in the setting or how well it is working for them based on who they are. </a:t>
            </a:r>
          </a:p>
          <a:p>
            <a:pPr marL="157448" indent="0">
              <a:buNone/>
            </a:pPr>
            <a:endParaRPr lang="en-US" dirty="0"/>
          </a:p>
          <a:p>
            <a:pPr marL="157448" indent="0">
              <a:buNone/>
            </a:pPr>
            <a:r>
              <a:rPr lang="en-US" dirty="0"/>
              <a:t>To give you some context for this division of the variation in engagement scores, approximately 20% of the variation in math achievement scores is between schools, with 80% of the variation in math scores within schools (26% in high schools). The variation in engagement scores between schools is much less than it is for achievement data.</a:t>
            </a:r>
          </a:p>
          <a:p>
            <a:pPr marL="157448" indent="0">
              <a:buNone/>
            </a:pPr>
            <a:endParaRPr lang="en-US" dirty="0"/>
          </a:p>
          <a:p>
            <a:pPr marL="157448" indent="0">
              <a:buNone/>
            </a:pPr>
            <a:r>
              <a:rPr lang="en-US" dirty="0"/>
              <a:t>The goal of the study is to determine what factors help explain the variation we find in engagement scores within and helps explain the variation in engagement scores between schools. We are looking at both the individual characteristics of students and school-level characteristics.</a:t>
            </a:r>
          </a:p>
          <a:p>
            <a:pPr marL="157448" indent="0">
              <a:buNone/>
            </a:pPr>
            <a:endParaRPr lang="en-US" dirty="0"/>
          </a:p>
        </p:txBody>
      </p:sp>
    </p:spTree>
    <p:extLst>
      <p:ext uri="{BB962C8B-B14F-4D97-AF65-F5344CB8AC3E}">
        <p14:creationId xmlns:p14="http://schemas.microsoft.com/office/powerpoint/2010/main" val="37491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bbc137530_2_79: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2</a:t>
            </a:fld>
            <a:endParaRPr/>
          </a:p>
        </p:txBody>
      </p:sp>
      <p:sp>
        <p:nvSpPr>
          <p:cNvPr id="2" name="Notes Placeholder 1">
            <a:extLst>
              <a:ext uri="{FF2B5EF4-FFF2-40B4-BE49-F238E27FC236}">
                <a16:creationId xmlns:a16="http://schemas.microsoft.com/office/drawing/2014/main" id="{E612701E-7972-4343-A708-1B04E4BB1E1F}"/>
              </a:ext>
            </a:extLst>
          </p:cNvPr>
          <p:cNvSpPr>
            <a:spLocks noGrp="1"/>
          </p:cNvSpPr>
          <p:nvPr>
            <p:ph type="body" idx="1"/>
          </p:nvPr>
        </p:nvSpPr>
        <p:spPr/>
        <p:txBody>
          <a:bodyPr/>
          <a:lstStyle/>
          <a:p>
            <a:pPr marL="0" indent="0">
              <a:buNone/>
            </a:pPr>
            <a:r>
              <a:rPr lang="en-US" dirty="0"/>
              <a:t>This is the agenda for the workshop. </a:t>
            </a:r>
          </a:p>
          <a:p>
            <a:pPr marL="340088" indent="-340088">
              <a:buAutoNum type="arabicPeriod"/>
            </a:pPr>
            <a:r>
              <a:rPr lang="en-US" dirty="0"/>
              <a:t>The first part provides how VOCAL fits in with the broader education reform initiatives that are currently underway in Massachusetts. It will also provide some background on how the VOCAL survey can provide information that can inform initiatives related to schools and districts’ social and emotional learning work.</a:t>
            </a:r>
          </a:p>
          <a:p>
            <a:pPr marL="340088" indent="-340088">
              <a:buAutoNum type="arabicPeriod"/>
            </a:pPr>
            <a:r>
              <a:rPr lang="en-US" dirty="0"/>
              <a:t>I will go through some of the basics of how the VOCAL survey is designed and what content is measured by the survey</a:t>
            </a:r>
          </a:p>
          <a:p>
            <a:pPr marL="340088" indent="-340088">
              <a:buAutoNum type="arabicPeriod"/>
            </a:pPr>
            <a:r>
              <a:rPr lang="en-US" dirty="0"/>
              <a:t>The third part provides information on the VOCAL scores that are used to make subgroup comparisons so we can reliably and accurately measure if different subgroups of students view their climate differently.</a:t>
            </a:r>
          </a:p>
          <a:p>
            <a:pPr marL="340088" indent="-340088">
              <a:buAutoNum type="arabicPeriod"/>
            </a:pPr>
            <a:r>
              <a:rPr lang="en-US" dirty="0"/>
              <a:t>The fourth part and fifth parts are the meat of the presentation and provide the results of the subgroup comparisons, discusses factors that “might” promote or inhibit student engagement, and then provides a more in-depth look at the differences observed between black and white students. I explicitly use the word “might” promote or inhibit student engagement. Some of the analyses do use some sophisticated regression models, but the results of the analyses do not indicate causality. To be able to say that something definitely promotes or inhibits student engagement would require us to randomly assign students to schools across the Commonwealth. Just a little problematic to do this, I would say. So, we have to be content with more descriptive </a:t>
            </a:r>
            <a:r>
              <a:rPr lang="en-US"/>
              <a:t>analyses.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06400" y="4183062"/>
            <a:ext cx="6317957" cy="4890599"/>
          </a:xfrm>
        </p:spPr>
        <p:txBody>
          <a:bodyPr/>
          <a:lstStyle/>
          <a:p>
            <a:pPr marL="0" indent="0">
              <a:buNone/>
            </a:pPr>
            <a:r>
              <a:rPr lang="en-US" dirty="0">
                <a:latin typeface="Times New Roman" panose="02020603050405020304" pitchFamily="18" charset="0"/>
                <a:cs typeface="Times New Roman" panose="02020603050405020304" pitchFamily="18" charset="0"/>
              </a:rPr>
              <a:t>These are all of the student and school-level characteristics or factors that were used in our research study. I am not going into technical details, but a series of regression models were performed with these factors added to the model in blocks. What happens in these models is that each of the factors fight it out among themselves on which ones have the strongest relationship with student engagement, that is which ones help explain the variation in student engagement scores the most after controlling for the variation explained by all other factors in the model. So the models help us quantify each factors unique contribution to explaining the variation in engagement scores above and beyond that explained by all the other factors.</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explain the variation in engagement scores within schools, we added several familiar subgroup indicators to our regression model. We added information about the students’ gender, race/ethnicity, poverty status, EL status, SWD status, if they were in the lowest performing group within their schools, if they had experienced an ISS or an OSS, their 2019 attendance percentage in school and for G8 and G10 only, if they indicated on the survey if they planned to attend a 2 or 4-year college when they graduated. </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We also took advantage of the rich information that was available from the VOCAL survey. We included in the model students’ individual scores for their perceptions of their safety and of how supportive they view their school environment. Individual student scores were added for emotional safety, physical safety, and bullying, and scores for their personal view of the instructional, mental-health and discipline environment. Could these factors help explain the variation of students’ engagement scores within schools?</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explain the variation between schools, we added blocks of characteristics associated with schools: for example whether the student was in an urban or charter school, the size of the school. We included the average discipline rates, chronic absence rates of the schools, the percentage of black or Hispanics in the schools. We also included some educator factors. We wanted to know, for example if teacher attendance or retention helps explain the differences in student engagement between schools. Finally, we added each schools’ average scores for the three safety topics and the three environment topics. We wanted to know if students were in schools that had higher average safety or environment scores, did being enrolled in these schools help support student engagement?</a:t>
            </a:r>
          </a:p>
        </p:txBody>
      </p:sp>
    </p:spTree>
    <p:extLst>
      <p:ext uri="{BB962C8B-B14F-4D97-AF65-F5344CB8AC3E}">
        <p14:creationId xmlns:p14="http://schemas.microsoft.com/office/powerpoint/2010/main" val="339246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17598" y="4183063"/>
            <a:ext cx="6184814" cy="4432788"/>
          </a:xfrm>
        </p:spPr>
        <p:txBody>
          <a:bodyPr/>
          <a:lstStyle/>
          <a:p>
            <a:pPr marL="0" indent="0">
              <a:buNone/>
            </a:pPr>
            <a:r>
              <a:rPr lang="en-US" dirty="0"/>
              <a:t>Before we get to the results, I wanted to provide some context for the differences we observe in the results that follow. I am not going to show numbers as it would take hour just to go through the one slide. What we want is to get a sense of the size of the effect each student or school characteristic has on student engagement and whether its relationship with student engagement is negative, positive or if it has no effect. If the relationship is NEGATIVE between the factor and student engagement, it means that when the characteristic is present (e.g., if a student is an EL student or a member of some other subgroup), these students will tend to report lower engagement in their school. For factors such as attendance it means that when a student has a higher level of attendance than their peers, the student is more likely to report lower student engagement. Conversely, if the relationship is POSITVE between the characteristic and student engagement, it means the presence of the characteristic (being an EL student) is associated with more positive engagement; Similarly, if the student has higher levels of attendance, the student will more likely report a greater level of student engagement when compared to their peers.</a:t>
            </a:r>
          </a:p>
          <a:p>
            <a:pPr marL="0" indent="0">
              <a:buNone/>
            </a:pPr>
            <a:endParaRPr lang="en-US" dirty="0"/>
          </a:p>
          <a:p>
            <a:pPr marL="0" indent="0">
              <a:buNone/>
            </a:pPr>
            <a:r>
              <a:rPr lang="en-US" dirty="0"/>
              <a:t>I have categorized the size of the difference in to five buckets and provided two ways to look at the magnitude of the differences. For those familiar with standard deviation unit differences, I have used them in the tables; for those who are not familiar with this unit of analysis, I have shown the equivalent difference in percentiles. For example, a moderate difference of tenth of a SD to less than a fifth of a standard deviation is equivalent to a difference of 4 to 8 percentiles. We are essentially making several simultaneous comparisons in these models and comparing for example the average reported engagement by an EL student with the average reported by a non-EL student and determining if the mean difference is statistically significant or meaningful. Please remember, irrespective of the size of the difference, the direction of the difference could be negative or positive. Okay, enough with the technical stuff and let’s move on to the results.</a:t>
            </a:r>
          </a:p>
        </p:txBody>
      </p:sp>
    </p:spTree>
    <p:extLst>
      <p:ext uri="{BB962C8B-B14F-4D97-AF65-F5344CB8AC3E}">
        <p14:creationId xmlns:p14="http://schemas.microsoft.com/office/powerpoint/2010/main" val="190885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254753" y="4255018"/>
            <a:ext cx="6491461" cy="5041382"/>
          </a:xfrm>
        </p:spPr>
        <p:txBody>
          <a:bodyPr/>
          <a:lstStyle/>
          <a:p>
            <a:pPr marL="157448" indent="0">
              <a:buNone/>
            </a:pPr>
            <a:r>
              <a:rPr lang="en-US" sz="1000" dirty="0">
                <a:latin typeface="Times New Roman" panose="02020603050405020304" pitchFamily="18" charset="0"/>
                <a:cs typeface="Times New Roman" panose="02020603050405020304" pitchFamily="18" charset="0"/>
              </a:rPr>
              <a:t>On this slide we summarize the results associated with individual student characteristics. I have highlighted the results that show an effect common to all four grades. If a student is an English Learner or is a student with a disability, they view their engagement in school more positively; the size of the EL effect is moderate in all grades except grade 10 where it is very large. The size of the positive effect of being a SWD student is small in all grades. Students who have experienced at least one ISS view their engagement less favorably and the size of this effect is large (v. large G8). FYI, the results for a students with an OSS are similar, but the effect size is moderate. The ISS effect is the only negative effect that is consistently of a large magnitude across all grades. Although there is no effect in grade 4, student attendance is positively associated with student engagement across the other three grades. </a:t>
            </a:r>
          </a:p>
          <a:p>
            <a:pPr marL="157448" indent="0">
              <a:buNone/>
            </a:pPr>
            <a:endParaRPr lang="en-US" sz="800" dirty="0">
              <a:latin typeface="Times New Roman" panose="02020603050405020304" pitchFamily="18" charset="0"/>
              <a:cs typeface="Times New Roman" panose="02020603050405020304" pitchFamily="18" charset="0"/>
            </a:endParaRPr>
          </a:p>
          <a:p>
            <a:pPr marL="157448" indent="0">
              <a:buNone/>
            </a:pPr>
            <a:r>
              <a:rPr lang="en-US" sz="1000" dirty="0">
                <a:latin typeface="Times New Roman" panose="02020603050405020304" pitchFamily="18" charset="0"/>
                <a:cs typeface="Times New Roman" panose="02020603050405020304" pitchFamily="18" charset="0"/>
              </a:rPr>
              <a:t>Interestingly, four characteristics appear to differentiate engagement between lower and upper grades; the direction or magnitude of the relationship with engagement scores changes. Being male in the lower grades has a negative association with student engagement; in the upper grades, it has a positive association with student engagement (the effect is moderate in G10 but small in the other three grades). Being among the lowest performers in a school is moderately associated with positive engagement in the lower grades, but this characteristic is associated with negative engagement in the upper grades. Students who are economically disadvantaged or who are Hispanic report more positive engagement than their peers in the lower grades, but this positive association is not present in the upper grades (no effect!). These interesting switches or differences between lower and upper grade results makes you wonder if this information could be leveraged to help narrow the gap in engagement identified earlier between the lower and upper grades.</a:t>
            </a:r>
          </a:p>
          <a:p>
            <a:pPr marL="157448" indent="0">
              <a:buNone/>
            </a:pPr>
            <a:endParaRPr lang="en-US" sz="800" dirty="0">
              <a:latin typeface="Times New Roman" panose="02020603050405020304" pitchFamily="18" charset="0"/>
              <a:cs typeface="Times New Roman" panose="02020603050405020304" pitchFamily="18" charset="0"/>
            </a:endParaRPr>
          </a:p>
          <a:p>
            <a:pPr marL="157448" indent="0">
              <a:buNone/>
            </a:pPr>
            <a:r>
              <a:rPr lang="en-US" sz="1000" dirty="0">
                <a:latin typeface="Times New Roman" panose="02020603050405020304" pitchFamily="18" charset="0"/>
                <a:cs typeface="Times New Roman" panose="02020603050405020304" pitchFamily="18" charset="0"/>
              </a:rPr>
              <a:t>With the exception of grade 4, if you a black or “NAMP”, you have less favorable views of your engagement in school than white students. The size of this negative effect increases from small in grade 5 to moderate in grades 8 and 10. “NAMP” captures Native American, mixed race, and Pacific Islander students.  Being Asian in high school is associated with more favorable views of engagement (small effect). The last student characteristic to discuss is the college plans effect in grade 8 and grade 10. Students who indicated that they plan to attend a two-or-four year college upon graduation expressed more positive views of their engagement. The size of the effect for high schoolers was large compared to moderate for eighth graders. Student characteristics appear to play a role in helping to explain the variation in engagement scores within schools. Depending on the characteristic of the student, the effect could be negative or positive. It is important to note that these effects are additive; if for example you are a black male student who has low attendance and received an ISS, this student is likely to report much lower engagement in school when compared to a black male student peer who has high attendance and no suspensions.</a:t>
            </a:r>
          </a:p>
        </p:txBody>
      </p:sp>
    </p:spTree>
    <p:extLst>
      <p:ext uri="{BB962C8B-B14F-4D97-AF65-F5344CB8AC3E}">
        <p14:creationId xmlns:p14="http://schemas.microsoft.com/office/powerpoint/2010/main" val="3527003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12793" y="4321219"/>
            <a:ext cx="6184814" cy="4780578"/>
          </a:xfrm>
        </p:spPr>
        <p:txBody>
          <a:bodyPr/>
          <a:lstStyle/>
          <a:p>
            <a:pPr marL="0" indent="0">
              <a:buNone/>
            </a:pPr>
            <a:r>
              <a:rPr lang="en-US" dirty="0">
                <a:latin typeface="Times New Roman" panose="02020603050405020304" pitchFamily="18" charset="0"/>
                <a:cs typeface="Times New Roman" panose="02020603050405020304" pitchFamily="18" charset="0"/>
              </a:rPr>
              <a:t>This slide summarizes the school-level factors that help explain the variation in student engagement between schools in each grade-level analysis. Several factors appear to have no relationship with student engagement; if a student is enrolled in an urban or charter school, if the percentage of black students in the school is high or low, students report similar levels of engagement. Similarly, the average percentage of teachers with a license in schools or their average attendance rate has no effect on students’ engagement. Whether schools are successful or not in retaining principals also has no effect.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is one school factor that is significant across all grades and is negatively related to student engagement. If students are schools with higher average student discipline rates, average student engagement is lower. This is the only significant factor that is significant across all grades.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Higher average chronic absence rates in schools are associated with lower average student engagement but this is only significant in high schools; similarly the larger the high school, the more likely student engagement is lower.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Two school-level factors are positively associated with student engagement, but only in the upper grades. If middle and high schools have a higher percentage of Hispanic students, students in these schools tend to report higher engagement scores. Similarly, teacher retention helps explain the variation in engagement scores between schools in the upper grades only. Students in schools who are better at retaining teachers, report higher engagement. The school-level effects are all small in size, but help explain the variation in engagement between schools.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Again, these effects are additive. So if a black male student with high attendance and no ISS is within a high school that has high chronic absence rates and high discipline rates, their engagement is negatively impacted and the student will more likely report lower engagement scores than if this same black male student with high attendance and no suspensions is in a high school with low chronic absence rates and low discipline rates. The school setting has impacted the student’s outcome.</a:t>
            </a:r>
          </a:p>
        </p:txBody>
      </p:sp>
    </p:spTree>
    <p:extLst>
      <p:ext uri="{BB962C8B-B14F-4D97-AF65-F5344CB8AC3E}">
        <p14:creationId xmlns:p14="http://schemas.microsoft.com/office/powerpoint/2010/main" val="387493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295421" y="4264475"/>
            <a:ext cx="6513341" cy="4921728"/>
          </a:xfrm>
        </p:spPr>
        <p:txBody>
          <a:bodyPr/>
          <a:lstStyle/>
          <a:p>
            <a:pPr marL="0" indent="0">
              <a:buNone/>
            </a:pPr>
            <a:r>
              <a:rPr lang="en-US" dirty="0"/>
              <a:t>Here we are looking at the relationship between student engagement and the block of factors related to students’ perceptions of their safety in school and of their views of how supportive the environment is in their schools. The first thing to note is that the direction of the effect is positive for all facets of safety and environment. So for example, when students report a more favorable bullying climate within their school, they are more likely to report more positive views of their engagement in their school. (a higher bullying climate score is a more positive outcome)</a:t>
            </a:r>
          </a:p>
          <a:p>
            <a:pPr marL="0" indent="0">
              <a:buNone/>
            </a:pPr>
            <a:endParaRPr lang="en-US" dirty="0"/>
          </a:p>
          <a:p>
            <a:pPr marL="0" indent="0">
              <a:buNone/>
            </a:pPr>
            <a:r>
              <a:rPr lang="en-US" dirty="0"/>
              <a:t>It is interesting to note that the positive relationship between the instructional environment and engagement is very large. This is to be expected as the instructional environment topic on the survey asks students about whether teachers have set up a supportive learning environment in the classroom – is the instruction relevant, supportive, and challenging and is the learning happening in a collaborative setting? The engagement dimension is asking students whether they feel they have the opportunity to engage meaningfully in their classroom learning and whether they feel their identity is respected in the classroom and in the school setting as a whole. A student who views their instructional environment more positively reports being more engaged in school. </a:t>
            </a:r>
          </a:p>
          <a:p>
            <a:pPr marL="0" indent="0">
              <a:buNone/>
            </a:pPr>
            <a:endParaRPr lang="en-US" dirty="0"/>
          </a:p>
          <a:p>
            <a:pPr marL="0" indent="0">
              <a:buNone/>
            </a:pPr>
            <a:r>
              <a:rPr lang="en-US" dirty="0"/>
              <a:t>Student views of the discipline environment within their schools are also positively related to student engagement; the effect is large across all grades. If a student views their discipline environment as supportive, fair and the norms for behavior are consistently applied, this student is more likely to report more positive views of their engagement in school. Similarly for three of the four grades, a student within a school who perceives the mental-health resources of the school as supportive and effective is more likely to report higher levels of engagement when compared to a student who perceives the mental-health resources as less supportive or effective.</a:t>
            </a:r>
          </a:p>
          <a:p>
            <a:pPr marL="0" indent="0">
              <a:buNone/>
            </a:pPr>
            <a:endParaRPr lang="en-US" dirty="0"/>
          </a:p>
          <a:p>
            <a:pPr marL="0" indent="0">
              <a:buNone/>
            </a:pPr>
            <a:r>
              <a:rPr lang="en-US" dirty="0"/>
              <a:t>If a student feels emotionally secure, physically safe in school and are within a school where there is a positive bullying climate, the student will more likely report higher levels of engagement when compared to a student who views these factors less favorably. The size of the positive safety effect is moderate for emotional safety and for the bullying climate; it is very small for physical safety. </a:t>
            </a:r>
          </a:p>
        </p:txBody>
      </p:sp>
    </p:spTree>
    <p:extLst>
      <p:ext uri="{BB962C8B-B14F-4D97-AF65-F5344CB8AC3E}">
        <p14:creationId xmlns:p14="http://schemas.microsoft.com/office/powerpoint/2010/main" val="1148382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13579" y="4311760"/>
            <a:ext cx="6310777" cy="4832239"/>
          </a:xfrm>
        </p:spPr>
        <p:txBody>
          <a:bodyPr/>
          <a:lstStyle/>
          <a:p>
            <a:pPr marL="0" indent="0">
              <a:buNone/>
            </a:pPr>
            <a:r>
              <a:rPr lang="en-US" dirty="0"/>
              <a:t>This last table shows the effect of a student being in a school which reports higher average scores in safety and environment versus if the </a:t>
            </a:r>
            <a:r>
              <a:rPr lang="en-US" u="sng" dirty="0"/>
              <a:t>same</a:t>
            </a:r>
            <a:r>
              <a:rPr lang="en-US" dirty="0"/>
              <a:t> student was in a school that reports lower average scores for safety and environment. The results here are less consistent with some effects negative, others positive, and other factors having no effect on student engagement.</a:t>
            </a:r>
          </a:p>
          <a:p>
            <a:pPr marL="0" indent="0">
              <a:buNone/>
            </a:pPr>
            <a:endParaRPr lang="en-US" dirty="0"/>
          </a:p>
          <a:p>
            <a:pPr marL="0" indent="0">
              <a:buNone/>
            </a:pPr>
            <a:r>
              <a:rPr lang="en-US" dirty="0"/>
              <a:t>Students views of their engagement are not related to how well schools, on average, support students’ emotional security or how supportive the discipline environment is. If a student is in a school where students on average have higher overall scores for the instructional environment, the student benefits as the more positive environment reported by all students in the school helps support the student’s overall engagement within the school. Conversely, if the same student is in a school where students on average view their instructional environments as being relatively poor, the student’s engagement in the school is likely to suffer. In the upper grades only, if a student is in a middle or high school where the students on average report a more positive bullying climate, the student benefits from this better environment and their engagement scores are likely higher as a result. The last factor to discuss is a puzzler and if any of you can help with this, I would appreciate. In the upper grades only, if students report on average a more positive and supportive mental-health environment, a student is more likely to report lower engagement. There may be something funky going on here, but I have not had time to dig into this deeper. On the whole all of the results from the regression model make sense, with exception of this one.</a:t>
            </a:r>
          </a:p>
          <a:p>
            <a:pPr marL="0" indent="0">
              <a:buNone/>
            </a:pPr>
            <a:endParaRPr lang="en-US" dirty="0"/>
          </a:p>
          <a:p>
            <a:pPr marL="0" indent="0">
              <a:buNone/>
            </a:pPr>
            <a:r>
              <a:rPr lang="en-US" dirty="0"/>
              <a:t>Again these effects are all additive. If a black student with high attendance, no suspensions who personally views their school safe and supportive, and who is enrolled in a school where all the students view the instructional environment more positively, this student will report higher engagement scores than if the same black student with high attendance, no suspensions,  favorable personal perceptions of their safety and of their environment is in a school where the student population as a whole views their instructional environment negatively. The effects are cumulative.</a:t>
            </a:r>
          </a:p>
        </p:txBody>
      </p:sp>
    </p:spTree>
    <p:extLst>
      <p:ext uri="{BB962C8B-B14F-4D97-AF65-F5344CB8AC3E}">
        <p14:creationId xmlns:p14="http://schemas.microsoft.com/office/powerpoint/2010/main" val="2728945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4311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304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178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15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bc137530_2_1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bbc137530_2_102: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3</a:t>
            </a:fld>
            <a:endParaRPr/>
          </a:p>
        </p:txBody>
      </p:sp>
      <p:sp>
        <p:nvSpPr>
          <p:cNvPr id="2" name="Notes Placeholder 1">
            <a:extLst>
              <a:ext uri="{FF2B5EF4-FFF2-40B4-BE49-F238E27FC236}">
                <a16:creationId xmlns:a16="http://schemas.microsoft.com/office/drawing/2014/main" id="{445F8A0A-ABD9-4901-A259-275C97129154}"/>
              </a:ext>
            </a:extLst>
          </p:cNvPr>
          <p:cNvSpPr>
            <a:spLocks noGrp="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1651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2589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1040" y="4473892"/>
            <a:ext cx="5608320" cy="3660458"/>
          </a:xfrm>
          <a:prstGeom prst="rect">
            <a:avLst/>
          </a:prstGeom>
          <a:noFill/>
          <a:ln>
            <a:noFill/>
          </a:ln>
        </p:spPr>
        <p:txBody>
          <a:bodyPr spcFirstLastPara="1" wrap="square" lIns="92972" tIns="46487" rIns="92972" bIns="46487" anchor="t" anchorCtr="0">
            <a:noAutofit/>
          </a:bodyPr>
          <a:lstStyle/>
          <a:p>
            <a:pPr marL="0" indent="0">
              <a:buNone/>
            </a:pPr>
            <a:r>
              <a:rPr lang="en-US" sz="1400" dirty="0"/>
              <a:t>In this section of the webinar, we are going to take an in-depth look at black student engagement as it compares to white student engagement. The results shown here are not part of any regression model; we are not controlling for whether the black or white student is economically disadvantaged or an EL student for example. I am simply showing and contrasting how black and white students, on average, view their engagement in school. I still use standard deviation units and percentiles to provide an estimate of the size of any differences found between the two groups, but these analyses use the scaled scores in stand-alone comparisons. I wanted to show you data that is more relatable to you as many of the slides show data that you are used to seeing in your VOCAL reports. I have divided up the analyses into comparing black and white student in the lower grades and then comparing black and white students’ views in the upper grades.</a:t>
            </a:r>
            <a:endParaRPr sz="1400" dirty="0"/>
          </a:p>
        </p:txBody>
      </p:sp>
      <p:sp>
        <p:nvSpPr>
          <p:cNvPr id="225" name="Google Shape;225;g5bbc137530_2_190: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32</a:t>
            </a:fld>
            <a:endParaRPr/>
          </a:p>
        </p:txBody>
      </p:sp>
    </p:spTree>
    <p:extLst>
      <p:ext uri="{BB962C8B-B14F-4D97-AF65-F5344CB8AC3E}">
        <p14:creationId xmlns:p14="http://schemas.microsoft.com/office/powerpoint/2010/main" val="559354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In the lower grades, average overall engagement scores do not differ markedly between black and white students. There is only a 1-point difference in both grade 4 and grade 5. This difference is significant in grade 5, but not in grade 4. </a:t>
            </a:r>
          </a:p>
          <a:p>
            <a:pPr marL="157448" indent="0">
              <a:buNone/>
            </a:pPr>
            <a:endParaRPr lang="en-US" dirty="0"/>
          </a:p>
          <a:p>
            <a:pPr marL="157448" indent="0">
              <a:buNone/>
            </a:pPr>
            <a:r>
              <a:rPr lang="en-US" dirty="0"/>
              <a:t>The overall engagement score gap masks some interesting differences that appear to differentiate black and white student views. White students’ relationship scores are 7 points higher than black students’ scores in both grades (these are large gaps). Interestingly, black students report more meaningful participation in school than their white peers in both grades. The size of the gap between black and white student perceptions of cultural competence is small with white students holding slightly more favorable views than black students (both grades 1-point difference). The gaps  in relationships and participation are in opposite directions and help explain why the gap in overall engagement scores between the two groups is small.</a:t>
            </a:r>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1447452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183063"/>
            <a:ext cx="6196012" cy="4946869"/>
          </a:xfrm>
        </p:spPr>
        <p:txBody>
          <a:bodyPr/>
          <a:lstStyle/>
          <a:p>
            <a:pPr marL="0" indent="0">
              <a:buNone/>
            </a:pPr>
            <a:r>
              <a:rPr lang="en-US" dirty="0"/>
              <a:t>This slide is designed to help you understand the magnitude of the black/white gap in the three engagement topic areas and provides a comparison to the gaps found in the other two dimensions of school climate. We saw from our regression models that students’ perceptions of safety and of the environment help explain student engagement so it is interesting to get a sense of the magnitude of any gaps in these two dimensions between black and white students. On this slide I am displaying the magnitude of the differences between the topic score means. Zero on the scale (the orange vertical line) means that there was no difference or gap in topic means between Black and White students. To the right of zero, black students have more positive views of their school climate than their peers; to the left of zero the negative difference indicates that black students have less positive views of school climate than their peers. The larger the bar, the more the means differ between the two groups (whether negatively or positively). Along the bottom, you have the magnitude of the difference shown in standard deviation units (in blue) and in corresponding percentile units (orange).</a:t>
            </a:r>
          </a:p>
          <a:p>
            <a:pPr marL="0" indent="0">
              <a:buNone/>
            </a:pPr>
            <a:endParaRPr lang="en-US" sz="800" dirty="0"/>
          </a:p>
          <a:p>
            <a:pPr marL="0" indent="0">
              <a:buNone/>
            </a:pPr>
            <a:r>
              <a:rPr lang="en-US" dirty="0"/>
              <a:t>The first thing to note in both grades is the size of the black/white gap in their views of the quality of relationships within their schools. There is a large negative gap in perceptions between black and white students with black students reporting less positive student-on-student relationships and to a lesser extent less positive adult-on-student relationships. In both grades, however, black students report being more meaningfully engaged within their classrooms (participation topic difference). Likely supporting this positive finding is that black students also report more positive views of their instructional environments.</a:t>
            </a:r>
          </a:p>
          <a:p>
            <a:pPr marL="0" indent="0">
              <a:buNone/>
            </a:pPr>
            <a:endParaRPr lang="en-US" sz="800" dirty="0"/>
          </a:p>
          <a:p>
            <a:pPr marL="0" indent="0">
              <a:buNone/>
            </a:pPr>
            <a:r>
              <a:rPr lang="en-US" dirty="0"/>
              <a:t>There are sizeable negative gaps with black student reporting less favorable bullying climates and feeling physically less secure in their schools. To a lesser degree black students also view their mental-health and discipline environments as less supportive within their schools. Even though engagement scores overall do not differ substantially between the two groups, improving the quality of the relationships for black students with other students could improve their engagement and help foster a safer environment for them. </a:t>
            </a:r>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821855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I think it is important show some of the student responses that contributes to these index score differences in engagement topic scores. The table shows a comparison of black and white student responses; the numbers in the table result from adding the percent of students responding “always true” to the percent who responded “mostly true” to the items and this was done for each group. </a:t>
            </a:r>
          </a:p>
          <a:p>
            <a:pPr marL="157448" indent="0">
              <a:buNone/>
            </a:pPr>
            <a:endParaRPr lang="en-US" dirty="0"/>
          </a:p>
          <a:p>
            <a:pPr marL="157448" indent="0">
              <a:buNone/>
            </a:pPr>
            <a:r>
              <a:rPr lang="en-US" dirty="0"/>
              <a:t>As you can see there are some large differences in student responses as they relate to the relationship items. For example, 80% of white fourth graders agreed that, “students respect each other in school”; this compares to only 65% of black fourth graders, a 15-percentage point difference. This gap increases to 27% for this item among fifth graders. Black students also tend to respond more negatively that their white peers for the items measuring cultural competence, but the percent differences are smaller. I also show a couple of items from the participation topic which show that black students respond more favorably to these items than their white peers. </a:t>
            </a:r>
          </a:p>
          <a:p>
            <a:pPr marL="157448" indent="0">
              <a:buNone/>
            </a:pPr>
            <a:endParaRPr lang="en-US" dirty="0"/>
          </a:p>
        </p:txBody>
      </p:sp>
    </p:spTree>
    <p:extLst>
      <p:ext uri="{BB962C8B-B14F-4D97-AF65-F5344CB8AC3E}">
        <p14:creationId xmlns:p14="http://schemas.microsoft.com/office/powerpoint/2010/main" val="345381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On this slide I show some of the responses to the safety and environment items by both black and white students. The percentage difference between black and white students are more sizeable in the bullying topic area than they are for any other safety topic or environment topic area. A higher percentage of black students for example report observing groups of students picking on or teasing single students and they also report with greater frequency being hit by other students when compared to their white peers. The slide  only shows a small number of items, but for the majority of the safety items, black students’ responses are less favorable, especially in the bullying topic area. Research has shown that when students feel safe and supported in school, there is a greater likelihood that they will be more engaged in school. If students are more engaged in school, there is less likelihood for behavioral or discipline problems. Currently, black students do not feel as safe or as supported in school as white students do on average. </a:t>
            </a:r>
          </a:p>
        </p:txBody>
      </p:sp>
    </p:spTree>
    <p:extLst>
      <p:ext uri="{BB962C8B-B14F-4D97-AF65-F5344CB8AC3E}">
        <p14:creationId xmlns:p14="http://schemas.microsoft.com/office/powerpoint/2010/main" val="1827356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The next set of slides looks at the differences between black and white student perceptions in the upper grades. There are again larger differences in black and white student </a:t>
            </a:r>
            <a:r>
              <a:rPr lang="en-US"/>
              <a:t>perceptions for the </a:t>
            </a:r>
            <a:r>
              <a:rPr lang="en-US" dirty="0"/>
              <a:t>quality of relationships within their schools. Similar to the lower grades, black students in the upper grades have less favorable views of the quality of relationships in their schools. Black students also report that their schools are less respectful of diversity. The gap between black and white students is larger in eighth grade than they are in tenth grade for these two topic areas. Again, similar to the finding in the lower grades, black students have more positive views of their participation in their classroom learning when compared to white students. In this case, the black/white participation gap in tenth grade is larger than the one in eighth grade. It also has to be remembered that the scores in the upper grades across the board are much lower than those found in the lower grades.</a:t>
            </a:r>
          </a:p>
          <a:p>
            <a:pPr marL="157448" indent="0">
              <a:buNone/>
            </a:pPr>
            <a:endParaRPr lang="en-US" dirty="0"/>
          </a:p>
          <a:p>
            <a:pPr marL="157448" indent="0">
              <a:buNone/>
            </a:pPr>
            <a:endParaRPr lang="en-US" dirty="0"/>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2197637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This slide again gives you a sense of the magnitude of the gaps found between black and white student perceptions of relationships, cultural competence and participation with those from safety and environment. Visually you can see that size of the gap is larger in grade 8 than it is in grade 10 for both relationships and cultural competence but smaller in grade 8 for student perceptions of their participation. The gap in grade 8 for relationships is twice the size than it is in grade 10. It also shows that the gap in cultural competence in the upper grades is five to six times larger than it is in the lower grades. The size of the gap for participation is small in grade 8, but of a moderate size in grade 10. Again, it is really interesting because black students view their instructional environments more favorably than white students which helps to support black student engagement in the classroom.</a:t>
            </a:r>
          </a:p>
          <a:p>
            <a:pPr marL="157448" indent="0">
              <a:buNone/>
            </a:pPr>
            <a:endParaRPr lang="en-US" dirty="0"/>
          </a:p>
          <a:p>
            <a:pPr marL="157448" indent="0">
              <a:buNone/>
            </a:pPr>
            <a:r>
              <a:rPr lang="en-US" dirty="0"/>
              <a:t>Similar to lower grades, but to a lesser extent, bullying and physical safety perceptions differentiate black and white students in the upper grades, the gaps in both areas are moderate to large. One notable finding is that black students in high schools feel less secure emotionally when compared to their white peers (the emotional safety gap in high school is the largest gap when compared to the same gap in all other grades). Of note is black students view their mental-health environment less favorably in grade 8, but both groups have similar views of their mental-health environment in grade 10. Black students in high school join their lower grade peers in viewing their discipline environment less favorably than their white peers. However the effect is small in size. Interestingly, black students in eighth grade have more positive views of their discipline environment. </a:t>
            </a:r>
          </a:p>
        </p:txBody>
      </p:sp>
      <p:sp>
        <p:nvSpPr>
          <p:cNvPr id="4" name="Slide Number Placeholder 3"/>
          <p:cNvSpPr>
            <a:spLocks noGrp="1"/>
          </p:cNvSpPr>
          <p:nvPr>
            <p:ph type="sldNum" sz="quarter" idx="10"/>
          </p:nvPr>
        </p:nvSpPr>
        <p:spPr/>
        <p:txBody>
          <a:bodyPr lIns="90690" tIns="45345" rIns="90690" bIns="45345"/>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539435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Here I am just showing some of the item responses that contributed to the index score differences between the two groups that were shown on the previous slide. Student-on-student relations are viewed less favorably by black students and appear to differentiate the two groups more so than adult-on-student relationships. Respect for diversity also appears to differentiate black and white student engagement perceptions in the upper grades, with a lower percentage of black students agreeing that adults in the school treat all students with respect regardless of their race, culture, family income etc. </a:t>
            </a:r>
          </a:p>
        </p:txBody>
      </p:sp>
    </p:spTree>
    <p:extLst>
      <p:ext uri="{BB962C8B-B14F-4D97-AF65-F5344CB8AC3E}">
        <p14:creationId xmlns:p14="http://schemas.microsoft.com/office/powerpoint/2010/main" val="344430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As you all know a new era of education reform is being launched to better prepare students for the modern world where the ability to use critical thinking skills, creativity and to apply knowledge to new, previously unseen problems, is considered essential to student success. Part of these reforms are centered on making learning more interactive, relevant, collaborative and linked to high learning standards. DESE’s conceptual framework for this deeper learning model is shown on the slide, but it is still a work in progress.</a:t>
            </a:r>
          </a:p>
          <a:p>
            <a:pPr marL="157448" indent="0">
              <a:buNone/>
            </a:pPr>
            <a:endParaRPr lang="en-US" dirty="0"/>
          </a:p>
          <a:p>
            <a:pPr marL="157448" indent="0">
              <a:buNone/>
            </a:pPr>
            <a:r>
              <a:rPr lang="en-US" dirty="0"/>
              <a:t>The Views of Climate and Learning survey measures students’ perceptions of school climate and many of the questions on the survey offer schools and districts information on whether students feel they are engaged in authentic, challenging work, and whether the environment is supportive of this type of work. On the 2020 VOCAL survey, we will be field testing new items that will hopefully provide schools and districts with more targeted information on the status of deeper learning in their schools.</a:t>
            </a:r>
          </a:p>
        </p:txBody>
      </p:sp>
    </p:spTree>
    <p:extLst>
      <p:ext uri="{BB962C8B-B14F-4D97-AF65-F5344CB8AC3E}">
        <p14:creationId xmlns:p14="http://schemas.microsoft.com/office/powerpoint/2010/main" val="590445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7" y="4415790"/>
            <a:ext cx="6196011" cy="4183380"/>
          </a:xfrm>
        </p:spPr>
        <p:txBody>
          <a:bodyPr/>
          <a:lstStyle/>
          <a:p>
            <a:pPr marL="157448" indent="0">
              <a:buNone/>
            </a:pPr>
            <a:r>
              <a:rPr lang="en-US" dirty="0"/>
              <a:t>And here are some of the contrasting item responses of black and white students in the safety and environment dimensions. Exposure to bullying whether observed or experienced contribute meaningfully to the differences in safety scores between the two groups with black students likely experiencing being bullied in school more often. If the research findings are valid, these results suggest that improving school safety for black students and improving relationships and respect for diversity in the upper grades could help promote their student engagement. It may help support all students engagement.</a:t>
            </a:r>
          </a:p>
        </p:txBody>
      </p:sp>
    </p:spTree>
    <p:extLst>
      <p:ext uri="{BB962C8B-B14F-4D97-AF65-F5344CB8AC3E}">
        <p14:creationId xmlns:p14="http://schemas.microsoft.com/office/powerpoint/2010/main" val="1052802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9817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70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1152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81fe883d_3_188:notes"/>
          <p:cNvSpPr txBox="1">
            <a:spLocks noGrp="1"/>
          </p:cNvSpPr>
          <p:nvPr>
            <p:ph type="body" idx="1"/>
          </p:nvPr>
        </p:nvSpPr>
        <p:spPr>
          <a:xfrm>
            <a:off x="672939" y="4338100"/>
            <a:ext cx="5383509" cy="3549355"/>
          </a:xfrm>
          <a:prstGeom prst="rect">
            <a:avLst/>
          </a:prstGeom>
        </p:spPr>
        <p:txBody>
          <a:bodyPr spcFirstLastPara="1" wrap="square" lIns="88136" tIns="88136" rIns="88136" bIns="88136" anchor="t" anchorCtr="0">
            <a:noAutofit/>
          </a:bodyPr>
          <a:lstStyle/>
          <a:p>
            <a:pPr marL="0" indent="0">
              <a:buNone/>
            </a:pPr>
            <a:endParaRPr/>
          </a:p>
        </p:txBody>
      </p:sp>
      <p:sp>
        <p:nvSpPr>
          <p:cNvPr id="518" name="Google Shape;518;g3381fe883d_3_188:notes"/>
          <p:cNvSpPr>
            <a:spLocks noGrp="1" noRot="1" noChangeAspect="1"/>
          </p:cNvSpPr>
          <p:nvPr>
            <p:ph type="sldImg" idx="2"/>
          </p:nvPr>
        </p:nvSpPr>
        <p:spPr>
          <a:xfrm>
            <a:off x="661988" y="1127125"/>
            <a:ext cx="5405437" cy="3041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718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1136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01040" y="4473892"/>
            <a:ext cx="5608320" cy="3660458"/>
          </a:xfrm>
          <a:prstGeom prst="rect">
            <a:avLst/>
          </a:prstGeom>
        </p:spPr>
        <p:txBody>
          <a:bodyPr spcFirstLastPara="1" wrap="square" lIns="90502" tIns="90502" rIns="90502" bIns="90502"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pPr marL="157448" indent="0">
              <a:buNone/>
            </a:pPr>
            <a:r>
              <a:rPr lang="en-US" dirty="0"/>
              <a:t>We have three goals for this research study:</a:t>
            </a:r>
          </a:p>
        </p:txBody>
      </p:sp>
    </p:spTree>
    <p:extLst>
      <p:ext uri="{BB962C8B-B14F-4D97-AF65-F5344CB8AC3E}">
        <p14:creationId xmlns:p14="http://schemas.microsoft.com/office/powerpoint/2010/main" val="352142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bc137530_2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5bbc137530_2_120:notes"/>
          <p:cNvSpPr txBox="1">
            <a:spLocks noGrp="1"/>
          </p:cNvSpPr>
          <p:nvPr>
            <p:ph type="body" idx="1"/>
          </p:nvPr>
        </p:nvSpPr>
        <p:spPr>
          <a:xfrm>
            <a:off x="701040" y="4473892"/>
            <a:ext cx="5608320" cy="3660458"/>
          </a:xfrm>
          <a:prstGeom prst="rect">
            <a:avLst/>
          </a:prstGeom>
          <a:noFill/>
          <a:ln>
            <a:noFill/>
          </a:ln>
        </p:spPr>
        <p:txBody>
          <a:bodyPr spcFirstLastPara="1" wrap="square" lIns="92972" tIns="46487" rIns="92972" bIns="46487" anchor="t" anchorCtr="0">
            <a:noAutofit/>
          </a:bodyPr>
          <a:lstStyle/>
          <a:p>
            <a:pPr marL="0" indent="0">
              <a:buNone/>
            </a:pPr>
            <a:r>
              <a:rPr lang="en-US" sz="1400" dirty="0"/>
              <a:t>This section provides summary information on the what the VOCAL survey measures and how we developed index scores that are essential to use if you want to accurately and reliably assess differences in students’ perceptions. The last slide in this section is a bit technical, but bear with me because it will help you understand why we use the index scores to make comparisons and to estimate differences.</a:t>
            </a:r>
            <a:endParaRPr sz="1400" dirty="0"/>
          </a:p>
        </p:txBody>
      </p:sp>
      <p:sp>
        <p:nvSpPr>
          <p:cNvPr id="172" name="Google Shape;172;g5bbc137530_2_120:notes"/>
          <p:cNvSpPr txBox="1">
            <a:spLocks noGrp="1"/>
          </p:cNvSpPr>
          <p:nvPr>
            <p:ph type="sldNum" idx="12"/>
          </p:nvPr>
        </p:nvSpPr>
        <p:spPr>
          <a:xfrm>
            <a:off x="3970939" y="8829967"/>
            <a:ext cx="3037840" cy="466433"/>
          </a:xfrm>
          <a:prstGeom prst="rect">
            <a:avLst/>
          </a:prstGeom>
          <a:noFill/>
          <a:ln>
            <a:noFill/>
          </a:ln>
        </p:spPr>
        <p:txBody>
          <a:bodyPr spcFirstLastPara="1" wrap="square" lIns="92972" tIns="46487" rIns="92972" bIns="46487" anchor="b" anchorCtr="0">
            <a:noAutofit/>
          </a:bodyPr>
          <a:lstStyle/>
          <a:p>
            <a:pPr algn="r"/>
            <a:fld id="{00000000-1234-1234-1234-123412341234}" type="slidenum">
              <a:rPr lang="en"/>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The VOCAL survey is designed to measure student perceptions of three dimensions of school climate: student engagement, school safety, and how supportive the environment is to support student learning and their well-being. Items were created to measure students’ perceptions of each dimension and students respond to these items using a Never true to Always true response option scale. This conceptual framework for safe and supportive schools was designed and is used by the U.S. Dept. of Education. We used many of the USDE’s slides in the our survey, but many of them were revised by students in MA. Students critiqued all of the items and created some of the items that are administered on the survey.</a:t>
            </a:r>
          </a:p>
        </p:txBody>
      </p:sp>
    </p:spTree>
    <p:extLst>
      <p:ext uri="{BB962C8B-B14F-4D97-AF65-F5344CB8AC3E}">
        <p14:creationId xmlns:p14="http://schemas.microsoft.com/office/powerpoint/2010/main" val="115165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Each dimension is further divided into three topic areas. The three aspects of engagement that are measured in the VOCAL survey are Cultural Competence, Relationships, and Participation.</a:t>
            </a:r>
          </a:p>
          <a:p>
            <a:pPr marL="0" indent="0">
              <a:buNone/>
            </a:pPr>
            <a:endParaRPr lang="en-US" dirty="0"/>
          </a:p>
          <a:p>
            <a:pPr marL="384174" indent="-226725">
              <a:buFont typeface="+mj-lt"/>
              <a:buAutoNum type="arabicPeriod"/>
            </a:pPr>
            <a:r>
              <a:rPr lang="en-US" dirty="0"/>
              <a:t>Cultural Competence assesses whether diversity is respected and valued (CLC) between adults and students, and among students, and whether the schools have similar expectations for all students</a:t>
            </a:r>
          </a:p>
          <a:p>
            <a:pPr marL="384174" indent="-226725">
              <a:buFont typeface="+mj-lt"/>
              <a:buAutoNum type="arabicPeriod"/>
            </a:pPr>
            <a:endParaRPr lang="en-US" dirty="0"/>
          </a:p>
          <a:p>
            <a:pPr marL="384174" indent="-226725">
              <a:buFont typeface="+mj-lt"/>
              <a:buAutoNum type="arabicPeriod"/>
            </a:pPr>
            <a:r>
              <a:rPr lang="en-US" dirty="0"/>
              <a:t>Relationships measure the quality of relationships between adults and students and among students and whether students feel a social connection to the school</a:t>
            </a:r>
          </a:p>
          <a:p>
            <a:pPr marL="384174" indent="-226725">
              <a:buFont typeface="+mj-lt"/>
              <a:buAutoNum type="arabicPeriod"/>
            </a:pPr>
            <a:endParaRPr lang="en-US" dirty="0"/>
          </a:p>
          <a:p>
            <a:pPr marL="384174" indent="-226725">
              <a:buFont typeface="+mj-lt"/>
              <a:buAutoNum type="arabicPeriod"/>
            </a:pPr>
            <a:r>
              <a:rPr lang="en-US" dirty="0"/>
              <a:t>Lastly, Participation assesses whether students feel they are meaningfully engaged in their classroom learning and school life. Are they engaged cognitively, emotionally, and behaviorally in the classroom learning and school.</a:t>
            </a:r>
          </a:p>
          <a:p>
            <a:pPr marL="384174" indent="-226725">
              <a:buFont typeface="+mj-lt"/>
              <a:buAutoNum type="arabicPeriod"/>
            </a:pPr>
            <a:endParaRPr lang="en-US" dirty="0"/>
          </a:p>
          <a:p>
            <a:pPr marL="0" indent="0">
              <a:buNone/>
            </a:pPr>
            <a:r>
              <a:rPr lang="en-US" dirty="0"/>
              <a:t>On the right are examples of items on the survey designed to measure these three aspects of student engagement.</a:t>
            </a:r>
          </a:p>
          <a:p>
            <a:endParaRPr lang="en-US" dirty="0"/>
          </a:p>
        </p:txBody>
      </p:sp>
    </p:spTree>
    <p:extLst>
      <p:ext uri="{BB962C8B-B14F-4D97-AF65-F5344CB8AC3E}">
        <p14:creationId xmlns:p14="http://schemas.microsoft.com/office/powerpoint/2010/main" val="213782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448" indent="0">
              <a:buNone/>
            </a:pPr>
            <a:r>
              <a:rPr lang="en-US" dirty="0"/>
              <a:t>The second dimension of schools climate is Safety. The three aspects of safety measured are: Emotional safety, physical safety, and bullying/cyber-bullying.</a:t>
            </a:r>
          </a:p>
          <a:p>
            <a:pPr marL="157448" indent="0">
              <a:buNone/>
            </a:pPr>
            <a:endParaRPr lang="en-US" dirty="0"/>
          </a:p>
          <a:p>
            <a:pPr marL="384174" indent="-226725">
              <a:buFont typeface="+mj-lt"/>
              <a:buAutoNum type="arabicPeriod"/>
            </a:pPr>
            <a:r>
              <a:rPr lang="en-US" dirty="0"/>
              <a:t>For emotional safety, students provide feedback on the extent that they feel emotionally secure in school. Do students feel secure enough in school to the point that they would not hesitate to reach out for help if they need it?</a:t>
            </a:r>
          </a:p>
          <a:p>
            <a:pPr marL="384174" indent="-226725">
              <a:buFont typeface="+mj-lt"/>
              <a:buAutoNum type="arabicPeriod"/>
            </a:pPr>
            <a:r>
              <a:rPr lang="en-US" dirty="0"/>
              <a:t>The second topic is Physical safety. It examines the extent to which students feel physically safe and free from harassment and violence (or from the fear of potential violence)</a:t>
            </a:r>
          </a:p>
          <a:p>
            <a:pPr marL="384174" indent="-226725">
              <a:buFont typeface="+mj-lt"/>
              <a:buAutoNum type="arabicPeriod"/>
            </a:pPr>
            <a:r>
              <a:rPr lang="en-US" dirty="0"/>
              <a:t>The last aspect of safety measured is the bullying climate within the school. Embedded within this topic are two facets. Questions ask students on whether protective factors are in place to prevent or inhibit bullying. An example of this type of question is the first question shown. Other questions ask if students have observed or experienced bullying in school. The second and third question shown are examples of these types of questions. </a:t>
            </a:r>
            <a:r>
              <a:rPr lang="en-US" b="1" dirty="0"/>
              <a:t>It is important to know that a higher score in bullying means that the bullying climate is more positive (students feel the school is more protective and report experiencing or observing less bullying). All scores can be interpreted this way: a higher score means a more positive climate.</a:t>
            </a:r>
          </a:p>
          <a:p>
            <a:endParaRPr lang="en-US" dirty="0"/>
          </a:p>
        </p:txBody>
      </p:sp>
    </p:spTree>
    <p:extLst>
      <p:ext uri="{BB962C8B-B14F-4D97-AF65-F5344CB8AC3E}">
        <p14:creationId xmlns:p14="http://schemas.microsoft.com/office/powerpoint/2010/main" val="179137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footer" userDrawn="1">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4599264"/>
            <a:ext cx="567434" cy="583646"/>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159545"/>
            <a:ext cx="187778" cy="62422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159545"/>
            <a:ext cx="8817428" cy="624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1642057"/>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16694"/>
            <a:ext cx="8575318" cy="509929"/>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187778" y="4764107"/>
            <a:ext cx="5785029" cy="253916"/>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050" baseline="0" dirty="0">
                <a:latin typeface="Segoe"/>
              </a:rPr>
              <a:t> </a:t>
            </a:r>
            <a:r>
              <a:rPr lang="en-US" sz="900" kern="1200" dirty="0">
                <a:solidFill>
                  <a:schemeClr val="tx1">
                    <a:tint val="75000"/>
                  </a:schemeClr>
                </a:solidFill>
                <a:latin typeface="Segoe"/>
                <a:ea typeface="+mn-ea"/>
                <a:cs typeface="+mn-cs"/>
              </a:rPr>
              <a:t>Elementary</a:t>
            </a:r>
            <a:r>
              <a:rPr lang="en-US" sz="1050" baseline="0" dirty="0">
                <a:latin typeface="Segoe"/>
              </a:rPr>
              <a:t> </a:t>
            </a:r>
            <a:r>
              <a:rPr lang="en-US" sz="900" kern="1200" dirty="0">
                <a:solidFill>
                  <a:schemeClr val="tx1">
                    <a:tint val="75000"/>
                  </a:schemeClr>
                </a:solidFill>
                <a:latin typeface="Segoe"/>
                <a:ea typeface="+mn-ea"/>
                <a:cs typeface="+mn-cs"/>
              </a:rPr>
              <a:t>and</a:t>
            </a:r>
            <a:r>
              <a:rPr lang="en-US" sz="1050" baseline="0" dirty="0">
                <a:latin typeface="Segoe"/>
              </a:rPr>
              <a:t> </a:t>
            </a:r>
            <a:r>
              <a:rPr lang="en-US" sz="900" kern="1200" dirty="0">
                <a:solidFill>
                  <a:schemeClr val="tx1">
                    <a:tint val="75000"/>
                  </a:schemeClr>
                </a:solidFill>
                <a:latin typeface="Segoe"/>
                <a:ea typeface="+mn-ea"/>
                <a:cs typeface="+mn-cs"/>
              </a:rPr>
              <a:t>Secondary</a:t>
            </a:r>
            <a:r>
              <a:rPr lang="en-US" sz="1050" baseline="0" dirty="0">
                <a:latin typeface="Segoe"/>
              </a:rPr>
              <a:t> </a:t>
            </a:r>
            <a:r>
              <a:rPr lang="en-US" sz="9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1653269"/>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29278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userDrawn="1">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D2DECE7E-0728-41B0-B2FE-56737DA97280}"/>
              </a:ext>
            </a:extLst>
          </p:cNvPr>
          <p:cNvSpPr>
            <a:spLocks noGrp="1"/>
          </p:cNvSpPr>
          <p:nvPr>
            <p:ph type="title"/>
          </p:nvPr>
        </p:nvSpPr>
        <p:spPr/>
        <p:txBody>
          <a:bodyPr/>
          <a:lstStyle/>
          <a:p>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userDrawn="1">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0788CA40-BF7D-42FC-93C9-FDBD46430616}"/>
              </a:ext>
            </a:extLst>
          </p:cNvPr>
          <p:cNvSpPr>
            <a:spLocks noGrp="1"/>
          </p:cNvSpPr>
          <p:nvPr>
            <p:ph type="title"/>
          </p:nvPr>
        </p:nvSpPr>
        <p:spPr/>
        <p:txBody>
          <a:body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448480" y="4764105"/>
            <a:ext cx="5785029" cy="21985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userDrawn="1">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
        <p:nvSpPr>
          <p:cNvPr id="2" name="Title 1">
            <a:extLst>
              <a:ext uri="{FF2B5EF4-FFF2-40B4-BE49-F238E27FC236}">
                <a16:creationId xmlns:a16="http://schemas.microsoft.com/office/drawing/2014/main" id="{18196C73-17AE-470B-9B38-89341EDA64F1}"/>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userDrawn="1">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C6B471F5-7534-47B2-BD5F-66F18D89A7E6}"/>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98"/>
        <p:cNvGrpSpPr/>
        <p:nvPr/>
      </p:nvGrpSpPr>
      <p:grpSpPr>
        <a:xfrm>
          <a:off x="0" y="0"/>
          <a:ext cx="0" cy="0"/>
          <a:chOff x="0" y="0"/>
          <a:chExt cx="0" cy="0"/>
        </a:xfrm>
      </p:grpSpPr>
      <p:pic>
        <p:nvPicPr>
          <p:cNvPr id="99" name="Google Shape;99;p21"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0" name="Google Shape;100;p21"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1" name="Google Shape;101;p21"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2" name="Google Shape;102;p21"/>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1"/>
          <p:cNvSpPr txBox="1"/>
          <p:nvPr/>
        </p:nvSpPr>
        <p:spPr>
          <a:xfrm>
            <a:off x="326572" y="4788306"/>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userDrawn="1">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2" name="Title 1">
            <a:extLst>
              <a:ext uri="{FF2B5EF4-FFF2-40B4-BE49-F238E27FC236}">
                <a16:creationId xmlns:a16="http://schemas.microsoft.com/office/drawing/2014/main" id="{F4BDDF71-5940-4B7E-B6A9-F0BBA69AEB4A}"/>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hyperlink" Target="https://www.dreamstime.com/stock-illustration-different-school-children-stand-set-flat-style-multicultural-kids-group-white-background-image75961454"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doe.mass.edu/research/vocal/2019/" TargetMode="External"/><Relationship Id="rId7" Type="http://schemas.openxmlformats.org/officeDocument/2006/relationships/hyperlink" Target="http://www.doe.mass.edu/research/vocal/2019/crosswalk.xlsx"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www.doe.mass.edu/research/vocal/2019/user-guide.docx" TargetMode="External"/><Relationship Id="rId5" Type="http://schemas.openxmlformats.org/officeDocument/2006/relationships/hyperlink" Target="http://www.doe.mass.edu/research/vocal/2019/school-sample-report.xlsx" TargetMode="External"/><Relationship Id="rId4" Type="http://schemas.openxmlformats.org/officeDocument/2006/relationships/hyperlink" Target="http://www.doe.mass.edu/research/vocal/2019/interpretive-guide-action-plan.doc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mailto:speoples@doe.mass.edu"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700" dirty="0">
                <a:latin typeface="Quattrocento Sans"/>
                <a:ea typeface="Quattrocento Sans"/>
                <a:cs typeface="Quattrocento Sans"/>
                <a:sym typeface="Quattrocento Sans"/>
              </a:rPr>
              <a:t>Student engagement webinar:</a:t>
            </a:r>
            <a:endParaRPr sz="1100" dirty="0"/>
          </a:p>
        </p:txBody>
      </p:sp>
      <p:sp>
        <p:nvSpPr>
          <p:cNvPr id="127" name="Google Shape;127;p25"/>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p>
            <a:pPr marL="0" lvl="0" indent="0">
              <a:spcBef>
                <a:spcPts val="0"/>
              </a:spcBef>
            </a:pPr>
            <a:r>
              <a:rPr lang="en-US"/>
              <a:t>Views </a:t>
            </a:r>
            <a:r>
              <a:rPr lang="en-US" dirty="0"/>
              <a:t>of Climate and Learning (VOCAL) survey</a:t>
            </a:r>
          </a:p>
          <a:p>
            <a:pPr marL="0" lvl="0" indent="0">
              <a:spcBef>
                <a:spcPts val="0"/>
              </a:spcBef>
            </a:pPr>
            <a:r>
              <a:rPr lang="en-US" dirty="0">
                <a:latin typeface="Segoe UI" panose="020B0502040204020203" pitchFamily="34" charset="0"/>
                <a:cs typeface="Segoe UI" panose="020B0502040204020203" pitchFamily="34" charset="0"/>
              </a:rPr>
              <a:t>January 28, 2020</a:t>
            </a:r>
            <a:endParaRPr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2019 VOCAL survey: Environment topics defined*</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5" name="Rectangle 4"/>
          <p:cNvSpPr/>
          <p:nvPr/>
        </p:nvSpPr>
        <p:spPr>
          <a:xfrm>
            <a:off x="154087" y="4163630"/>
            <a:ext cx="7332563" cy="241348"/>
          </a:xfrm>
          <a:prstGeom prst="rect">
            <a:avLst/>
          </a:prstGeom>
        </p:spPr>
        <p:txBody>
          <a:bodyPr wrap="square">
            <a:spAutoFit/>
          </a:bodyPr>
          <a:lstStyle/>
          <a:p>
            <a:pPr>
              <a:lnSpc>
                <a:spcPct val="115000"/>
              </a:lnSpc>
            </a:pPr>
            <a:r>
              <a:rPr lang="en-US" sz="900" baseline="30000" dirty="0">
                <a:latin typeface="Calibri Light" panose="020F0302020204030204" pitchFamily="34" charset="0"/>
                <a:ea typeface="Arial" panose="020B0604020202020204" pitchFamily="34" charset="0"/>
                <a:cs typeface="Arial" panose="020B0604020202020204" pitchFamily="34" charset="0"/>
              </a:rPr>
              <a:t>*</a:t>
            </a:r>
            <a:r>
              <a:rPr lang="en-US" sz="900" dirty="0">
                <a:latin typeface="Calibri Light" panose="020F0302020204030204" pitchFamily="34" charset="0"/>
                <a:ea typeface="Arial" panose="020B0604020202020204" pitchFamily="34" charset="0"/>
                <a:cs typeface="Arial" panose="020B0604020202020204" pitchFamily="34" charset="0"/>
              </a:rPr>
              <a:t>Based on the United States’ Department of Education’s conceptual framework for school climate.</a:t>
            </a:r>
            <a:endParaRPr lang="en-US" sz="900" dirty="0">
              <a:latin typeface="Arial" panose="020B0604020202020204" pitchFamily="34" charset="0"/>
              <a:ea typeface="Arial" panose="020B0604020202020204" pitchFamily="34" charset="0"/>
            </a:endParaRPr>
          </a:p>
        </p:txBody>
      </p:sp>
      <p:graphicFrame>
        <p:nvGraphicFramePr>
          <p:cNvPr id="3" name="Table 2" descr="This table highlights the three topics of the Environment dimension: Instructional Environment, Mental-health Environment, and Discipline Environment. It also provides examples of items that measure the three topic areas."/>
          <p:cNvGraphicFramePr>
            <a:graphicFrameLocks noGrp="1"/>
          </p:cNvGraphicFramePr>
          <p:nvPr>
            <p:extLst>
              <p:ext uri="{D42A27DB-BD31-4B8C-83A1-F6EECF244321}">
                <p14:modId xmlns:p14="http://schemas.microsoft.com/office/powerpoint/2010/main" val="3549801569"/>
              </p:ext>
            </p:extLst>
          </p:nvPr>
        </p:nvGraphicFramePr>
        <p:xfrm>
          <a:off x="217610" y="903411"/>
          <a:ext cx="8770327" cy="3324779"/>
        </p:xfrm>
        <a:graphic>
          <a:graphicData uri="http://schemas.openxmlformats.org/drawingml/2006/table">
            <a:tbl>
              <a:tblPr firstRow="1" bandRow="1">
                <a:tableStyleId>{74C1A8A3-306A-4EB7-A6B1-4F7E0EB9C5D6}</a:tableStyleId>
              </a:tblPr>
              <a:tblGrid>
                <a:gridCol w="4193931">
                  <a:extLst>
                    <a:ext uri="{9D8B030D-6E8A-4147-A177-3AD203B41FA5}">
                      <a16:colId xmlns:a16="http://schemas.microsoft.com/office/drawing/2014/main" val="885419683"/>
                    </a:ext>
                  </a:extLst>
                </a:gridCol>
                <a:gridCol w="4576396">
                  <a:extLst>
                    <a:ext uri="{9D8B030D-6E8A-4147-A177-3AD203B41FA5}">
                      <a16:colId xmlns:a16="http://schemas.microsoft.com/office/drawing/2014/main" val="4053249605"/>
                    </a:ext>
                  </a:extLst>
                </a:gridCol>
              </a:tblGrid>
              <a:tr h="299670">
                <a:tc>
                  <a:txBody>
                    <a:bodyPr/>
                    <a:lstStyle/>
                    <a:p>
                      <a:r>
                        <a:rPr lang="en-US" sz="1100" dirty="0">
                          <a:solidFill>
                            <a:schemeClr val="bg2"/>
                          </a:solidFill>
                        </a:rPr>
                        <a:t>Supportive </a:t>
                      </a:r>
                      <a:r>
                        <a:rPr lang="en-US" sz="1100" b="1" dirty="0">
                          <a:solidFill>
                            <a:schemeClr val="bg2"/>
                          </a:solidFill>
                        </a:rPr>
                        <a:t>Environment</a:t>
                      </a:r>
                      <a:r>
                        <a:rPr lang="en-US" sz="1100" dirty="0">
                          <a:solidFill>
                            <a:schemeClr val="bg2"/>
                          </a:solidFill>
                        </a:rPr>
                        <a:t> dimension</a:t>
                      </a:r>
                    </a:p>
                  </a:txBody>
                  <a:tcPr marL="68580" marR="68580" marT="34290" marB="34290">
                    <a:solidFill>
                      <a:srgbClr val="C6E6A2"/>
                    </a:solidFill>
                  </a:tcPr>
                </a:tc>
                <a:tc>
                  <a:txBody>
                    <a:bodyPr/>
                    <a:lstStyle/>
                    <a:p>
                      <a:r>
                        <a:rPr lang="en-US" sz="1100" dirty="0">
                          <a:solidFill>
                            <a:schemeClr val="bg2"/>
                          </a:solidFill>
                        </a:rPr>
                        <a:t>Sample</a:t>
                      </a:r>
                      <a:r>
                        <a:rPr lang="en-US" sz="1100" baseline="0" dirty="0">
                          <a:solidFill>
                            <a:schemeClr val="bg2"/>
                          </a:solidFill>
                        </a:rPr>
                        <a:t> items: Grade</a:t>
                      </a:r>
                      <a:endParaRPr lang="en-US" sz="1100" dirty="0">
                        <a:solidFill>
                          <a:schemeClr val="bg2"/>
                        </a:solidFill>
                      </a:endParaRPr>
                    </a:p>
                  </a:txBody>
                  <a:tcPr marL="68580" marR="68580" marT="34290" marB="34290">
                    <a:solidFill>
                      <a:srgbClr val="C6E6A2"/>
                    </a:solidFill>
                  </a:tcPr>
                </a:tc>
                <a:extLst>
                  <a:ext uri="{0D108BD9-81ED-4DB2-BD59-A6C34878D82A}">
                    <a16:rowId xmlns:a16="http://schemas.microsoft.com/office/drawing/2014/main" val="1910779564"/>
                  </a:ext>
                </a:extLst>
              </a:tr>
              <a:tr h="891921">
                <a:tc>
                  <a:txBody>
                    <a:bodyPr/>
                    <a:lstStyle/>
                    <a:p>
                      <a:pPr marL="47625" marR="0">
                        <a:lnSpc>
                          <a:spcPct val="115000"/>
                        </a:lnSpc>
                        <a:spcBef>
                          <a:spcPts val="0"/>
                        </a:spcBef>
                        <a:spcAft>
                          <a:spcPts val="0"/>
                        </a:spcAft>
                      </a:pPr>
                      <a:r>
                        <a:rPr lang="en-US" sz="1200" b="1" dirty="0">
                          <a:solidFill>
                            <a:schemeClr val="accent2">
                              <a:lumMod val="50000"/>
                            </a:schemeClr>
                          </a:solidFill>
                          <a:effectLst/>
                        </a:rPr>
                        <a:t>Instructional environment</a:t>
                      </a:r>
                    </a:p>
                    <a:p>
                      <a:pPr marL="47625" marR="0">
                        <a:lnSpc>
                          <a:spcPct val="115000"/>
                        </a:lnSpc>
                        <a:spcBef>
                          <a:spcPts val="0"/>
                        </a:spcBef>
                        <a:spcAft>
                          <a:spcPts val="0"/>
                        </a:spcAft>
                      </a:pPr>
                      <a:r>
                        <a:rPr lang="en-US" sz="1200" dirty="0">
                          <a:solidFill>
                            <a:schemeClr val="accent2">
                              <a:lumMod val="50000"/>
                            </a:schemeClr>
                          </a:solidFill>
                          <a:effectLst/>
                        </a:rPr>
                        <a:t>The extent that students feel the instructional environment is collaborative, relevant, challenging and supportive of learning.</a:t>
                      </a:r>
                    </a:p>
                  </a:txBody>
                  <a:tcPr marL="68580" marR="68580" marT="34290" marB="34290">
                    <a:solidFill>
                      <a:srgbClr val="EDF7E1"/>
                    </a:solidFill>
                  </a:tcPr>
                </a:tc>
                <a:tc>
                  <a:txBody>
                    <a:bodyPr/>
                    <a:lstStyle/>
                    <a:p>
                      <a:pPr marL="176213" indent="-176213" algn="l" fontAlgn="b">
                        <a:buFont typeface="Wingdings" panose="05000000000000000000" pitchFamily="2" charset="2"/>
                        <a:buChar char="ü"/>
                      </a:pPr>
                      <a:r>
                        <a:rPr lang="en-US" sz="900" b="1" dirty="0">
                          <a:solidFill>
                            <a:schemeClr val="accent2">
                              <a:lumMod val="50000"/>
                            </a:schemeClr>
                          </a:solidFill>
                        </a:rPr>
                        <a:t>Students help each other learn without having to be asked by the teacher. </a:t>
                      </a:r>
                      <a:r>
                        <a:rPr lang="en-US" sz="900" b="1" u="none" strike="noStrike" dirty="0">
                          <a:solidFill>
                            <a:srgbClr val="3D1C05"/>
                          </a:solidFill>
                          <a:effectLst/>
                        </a:rPr>
                        <a:t>G5, G8, G10</a:t>
                      </a:r>
                    </a:p>
                    <a:p>
                      <a:pPr marL="0" indent="0">
                        <a:buFont typeface="Wingdings" panose="05000000000000000000" pitchFamily="2" charset="2"/>
                        <a:buNone/>
                      </a:pPr>
                      <a:endParaRPr lang="en-US" sz="900" b="1" dirty="0">
                        <a:solidFill>
                          <a:srgbClr val="B9540F"/>
                        </a:solidFill>
                      </a:endParaRPr>
                    </a:p>
                    <a:p>
                      <a:pPr marL="171450" indent="-171450">
                        <a:buFont typeface="Wingdings" panose="05000000000000000000" pitchFamily="2" charset="2"/>
                        <a:buChar char="ü"/>
                      </a:pPr>
                      <a:r>
                        <a:rPr lang="en-US" sz="900" b="1" dirty="0">
                          <a:solidFill>
                            <a:schemeClr val="accent2">
                              <a:lumMod val="50000"/>
                            </a:schemeClr>
                          </a:solidFill>
                        </a:rPr>
                        <a:t>My teachers are proud of me when I work hard in school. </a:t>
                      </a:r>
                      <a:r>
                        <a:rPr lang="en-US" sz="900" b="1" dirty="0">
                          <a:solidFill>
                            <a:srgbClr val="3D1C05"/>
                          </a:solidFill>
                        </a:rPr>
                        <a:t>G4, G5, G8</a:t>
                      </a:r>
                    </a:p>
                    <a:p>
                      <a:pPr marL="171450" indent="-171450">
                        <a:buFont typeface="Wingdings" panose="05000000000000000000" pitchFamily="2" charset="2"/>
                        <a:buChar char="ü"/>
                      </a:pPr>
                      <a:endParaRPr lang="en-US" sz="900" b="1" dirty="0">
                        <a:solidFill>
                          <a:srgbClr val="B9540F"/>
                        </a:solidFill>
                      </a:endParaRPr>
                    </a:p>
                    <a:p>
                      <a:pPr marL="171450" indent="-171450">
                        <a:buFont typeface="Wingdings" panose="05000000000000000000" pitchFamily="2" charset="2"/>
                        <a:buChar char="ü"/>
                      </a:pPr>
                      <a:r>
                        <a:rPr lang="en-US" sz="900" b="1" dirty="0">
                          <a:solidFill>
                            <a:schemeClr val="accent2">
                              <a:lumMod val="50000"/>
                            </a:schemeClr>
                          </a:solidFill>
                        </a:rPr>
                        <a:t>My teachers set high expectations for my work. </a:t>
                      </a:r>
                      <a:r>
                        <a:rPr lang="en-US" sz="900" b="1" dirty="0">
                          <a:solidFill>
                            <a:srgbClr val="3D1C05"/>
                          </a:solidFill>
                        </a:rPr>
                        <a:t>G8, G10</a:t>
                      </a:r>
                    </a:p>
                  </a:txBody>
                  <a:tcPr marL="68580" marR="68580" marT="34290" marB="34290">
                    <a:solidFill>
                      <a:srgbClr val="EDF7E1"/>
                    </a:solidFill>
                  </a:tcPr>
                </a:tc>
                <a:extLst>
                  <a:ext uri="{0D108BD9-81ED-4DB2-BD59-A6C34878D82A}">
                    <a16:rowId xmlns:a16="http://schemas.microsoft.com/office/drawing/2014/main" val="1623996709"/>
                  </a:ext>
                </a:extLst>
              </a:tr>
              <a:tr h="967264">
                <a:tc>
                  <a:txBody>
                    <a:bodyPr/>
                    <a:lstStyle/>
                    <a:p>
                      <a:pPr marL="47625" marR="0">
                        <a:lnSpc>
                          <a:spcPct val="115000"/>
                        </a:lnSpc>
                        <a:spcBef>
                          <a:spcPts val="0"/>
                        </a:spcBef>
                        <a:spcAft>
                          <a:spcPts val="0"/>
                        </a:spcAft>
                      </a:pPr>
                      <a:r>
                        <a:rPr lang="en-US" sz="1200" b="1" dirty="0">
                          <a:solidFill>
                            <a:schemeClr val="accent2">
                              <a:lumMod val="50000"/>
                            </a:schemeClr>
                          </a:solidFill>
                          <a:effectLst/>
                        </a:rPr>
                        <a:t>Mental health environment</a:t>
                      </a:r>
                    </a:p>
                    <a:p>
                      <a:pPr marL="47625" marR="0">
                        <a:lnSpc>
                          <a:spcPct val="115000"/>
                        </a:lnSpc>
                        <a:spcBef>
                          <a:spcPts val="0"/>
                        </a:spcBef>
                        <a:spcAft>
                          <a:spcPts val="0"/>
                        </a:spcAft>
                      </a:pPr>
                      <a:r>
                        <a:rPr lang="en-US" sz="1200" dirty="0">
                          <a:solidFill>
                            <a:schemeClr val="accent2">
                              <a:lumMod val="50000"/>
                            </a:schemeClr>
                          </a:solidFill>
                          <a:effectLst/>
                        </a:rPr>
                        <a:t>The extent that students have access to support systems that effectively support their social, emotional and mental health well-being.</a:t>
                      </a:r>
                    </a:p>
                  </a:txBody>
                  <a:tcPr marL="68580" marR="68580" marT="34290" marB="34290"/>
                </a:tc>
                <a:tc>
                  <a:txBody>
                    <a:bodyPr/>
                    <a:lstStyle/>
                    <a:p>
                      <a:pPr marL="228600" indent="-166688" algn="l" fontAlgn="b">
                        <a:buFont typeface="Wingdings" panose="05000000000000000000" pitchFamily="2" charset="2"/>
                        <a:buChar char="ü"/>
                      </a:pPr>
                      <a:endParaRPr lang="en-US" sz="900" b="1" u="none" strike="noStrike" dirty="0">
                        <a:solidFill>
                          <a:srgbClr val="B9540F"/>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At our school, students learn to care about other students' feelings. </a:t>
                      </a:r>
                      <a:r>
                        <a:rPr lang="en-US" sz="900" b="1" u="none" strike="noStrike" dirty="0">
                          <a:solidFill>
                            <a:srgbClr val="3D1C05"/>
                          </a:solidFill>
                          <a:effectLst/>
                        </a:rPr>
                        <a:t>G4, G5</a:t>
                      </a:r>
                    </a:p>
                    <a:p>
                      <a:pPr marL="228600" indent="-166688" algn="l" fontAlgn="b">
                        <a:buFont typeface="Wingdings" panose="05000000000000000000" pitchFamily="2" charset="2"/>
                        <a:buChar char="ü"/>
                      </a:pPr>
                      <a:endParaRPr lang="en-US" sz="900" b="1" u="none" strike="noStrike" dirty="0">
                        <a:solidFill>
                          <a:srgbClr val="B9540F"/>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Our school offers guidance to students on how to mediate  (settle) conflicts (e.g., arguments, fights) by themselves. </a:t>
                      </a:r>
                      <a:r>
                        <a:rPr lang="en-US" sz="900" b="1" u="none" strike="noStrike" dirty="0">
                          <a:solidFill>
                            <a:srgbClr val="3D1C05"/>
                          </a:solidFill>
                          <a:effectLst/>
                        </a:rPr>
                        <a:t>G8</a:t>
                      </a:r>
                    </a:p>
                    <a:p>
                      <a:pPr marL="228600" indent="-166688" algn="l" fontAlgn="b">
                        <a:buFont typeface="Wingdings" panose="05000000000000000000" pitchFamily="2" charset="2"/>
                        <a:buChar char="ü"/>
                      </a:pPr>
                      <a:endParaRPr lang="en-US" sz="900" b="1" u="none" strike="noStrike" dirty="0">
                        <a:solidFill>
                          <a:srgbClr val="B9540F"/>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The level of pressure I feel at school to perform well is unhealthy. </a:t>
                      </a:r>
                      <a:r>
                        <a:rPr lang="en-US" sz="900" b="1" u="none" strike="noStrike" dirty="0">
                          <a:solidFill>
                            <a:srgbClr val="3D1C05"/>
                          </a:solidFill>
                          <a:effectLst/>
                        </a:rPr>
                        <a:t>G10</a:t>
                      </a:r>
                      <a:endParaRPr lang="en-US" sz="900" b="1" i="0" u="none" strike="noStrike" dirty="0">
                        <a:solidFill>
                          <a:srgbClr val="3D1C05"/>
                        </a:solidFill>
                        <a:effectLst/>
                        <a:latin typeface="Segoe UI" panose="020B0502040204020203" pitchFamily="34" charset="0"/>
                        <a:cs typeface="Segoe UI" panose="020B0502040204020203" pitchFamily="34" charset="0"/>
                      </a:endParaRPr>
                    </a:p>
                  </a:txBody>
                  <a:tcPr marL="7144" marR="7144" marT="7144" marB="0"/>
                </a:tc>
                <a:extLst>
                  <a:ext uri="{0D108BD9-81ED-4DB2-BD59-A6C34878D82A}">
                    <a16:rowId xmlns:a16="http://schemas.microsoft.com/office/drawing/2014/main" val="4108347503"/>
                  </a:ext>
                </a:extLst>
              </a:tr>
              <a:tr h="1165860">
                <a:tc>
                  <a:txBody>
                    <a:bodyPr/>
                    <a:lstStyle/>
                    <a:p>
                      <a:pPr marL="0" marR="0">
                        <a:lnSpc>
                          <a:spcPct val="115000"/>
                        </a:lnSpc>
                        <a:spcBef>
                          <a:spcPts val="0"/>
                        </a:spcBef>
                        <a:spcAft>
                          <a:spcPts val="0"/>
                        </a:spcAft>
                      </a:pPr>
                      <a:r>
                        <a:rPr lang="en-US" sz="1200" b="1" dirty="0">
                          <a:solidFill>
                            <a:schemeClr val="accent2">
                              <a:lumMod val="50000"/>
                            </a:schemeClr>
                          </a:solidFill>
                          <a:effectLst/>
                        </a:rPr>
                        <a:t>Discipline environment</a:t>
                      </a:r>
                    </a:p>
                    <a:p>
                      <a:pPr marL="0" marR="0">
                        <a:lnSpc>
                          <a:spcPct val="115000"/>
                        </a:lnSpc>
                        <a:spcBef>
                          <a:spcPts val="0"/>
                        </a:spcBef>
                        <a:spcAft>
                          <a:spcPts val="0"/>
                        </a:spcAft>
                      </a:pPr>
                      <a:r>
                        <a:rPr lang="en-US" sz="1200" dirty="0">
                          <a:solidFill>
                            <a:schemeClr val="accent2">
                              <a:lumMod val="50000"/>
                            </a:schemeClr>
                          </a:solidFill>
                          <a:effectLst/>
                        </a:rPr>
                        <a:t>The extent that discipline is fair, applied consistently and evenly, and a shared responsibility among staff, teachers, and students.</a:t>
                      </a:r>
                      <a:endParaRPr lang="en-US" sz="1200" dirty="0">
                        <a:solidFill>
                          <a:schemeClr val="accent2">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4290" marB="34290">
                    <a:solidFill>
                      <a:srgbClr val="EDF7E1"/>
                    </a:solidFill>
                  </a:tcPr>
                </a:tc>
                <a:tc>
                  <a:txBody>
                    <a:bodyPr/>
                    <a:lstStyle/>
                    <a:p>
                      <a:pPr marL="171450" indent="-171450">
                        <a:buFont typeface="Wingdings" panose="05000000000000000000" pitchFamily="2" charset="2"/>
                        <a:buChar char="ü"/>
                      </a:pPr>
                      <a:endParaRPr lang="en-US" sz="900" b="1" dirty="0">
                        <a:solidFill>
                          <a:srgbClr val="B9540F"/>
                        </a:solidFill>
                      </a:endParaRPr>
                    </a:p>
                    <a:p>
                      <a:pPr marL="171450" indent="-171450">
                        <a:buFont typeface="Wingdings" panose="05000000000000000000" pitchFamily="2" charset="2"/>
                        <a:buChar char="ü"/>
                      </a:pPr>
                      <a:r>
                        <a:rPr lang="en-US" sz="900" b="1" dirty="0">
                          <a:solidFill>
                            <a:schemeClr val="accent2">
                              <a:lumMod val="50000"/>
                            </a:schemeClr>
                          </a:solidFill>
                        </a:rPr>
                        <a:t>Teachers give students a chance to explain their behavior when they do something wrong. </a:t>
                      </a:r>
                      <a:r>
                        <a:rPr lang="en-US" sz="900" b="1" dirty="0">
                          <a:solidFill>
                            <a:srgbClr val="3D1C05"/>
                          </a:solidFill>
                        </a:rPr>
                        <a:t>G5, G8, G10</a:t>
                      </a:r>
                    </a:p>
                    <a:p>
                      <a:pPr marL="171450" indent="-171450">
                        <a:buFont typeface="Wingdings" panose="05000000000000000000" pitchFamily="2" charset="2"/>
                        <a:buChar char="ü"/>
                      </a:pPr>
                      <a:endParaRPr lang="en-US" sz="900" b="1" dirty="0">
                        <a:solidFill>
                          <a:srgbClr val="B9540F"/>
                        </a:solidFill>
                      </a:endParaRPr>
                    </a:p>
                    <a:p>
                      <a:pPr marL="171450" indent="-171450">
                        <a:buFont typeface="Wingdings" panose="05000000000000000000" pitchFamily="2" charset="2"/>
                        <a:buChar char="ü"/>
                      </a:pPr>
                      <a:r>
                        <a:rPr lang="en-US" sz="900" b="1" dirty="0">
                          <a:solidFill>
                            <a:schemeClr val="accent2">
                              <a:lumMod val="50000"/>
                            </a:schemeClr>
                          </a:solidFill>
                        </a:rPr>
                        <a:t>School staff are consistent when enforcing rules in school. </a:t>
                      </a:r>
                      <a:r>
                        <a:rPr lang="en-US" sz="900" b="1" dirty="0">
                          <a:solidFill>
                            <a:srgbClr val="3D1C05"/>
                          </a:solidFill>
                        </a:rPr>
                        <a:t>G8</a:t>
                      </a:r>
                    </a:p>
                    <a:p>
                      <a:pPr marL="0" indent="0">
                        <a:buFont typeface="Wingdings" panose="05000000000000000000" pitchFamily="2" charset="2"/>
                        <a:buNone/>
                      </a:pPr>
                      <a:endParaRPr lang="en-US" sz="900" b="1" dirty="0">
                        <a:solidFill>
                          <a:srgbClr val="B9540F"/>
                        </a:solidFill>
                      </a:endParaRPr>
                    </a:p>
                    <a:p>
                      <a:pPr marL="171450" indent="-171450">
                        <a:buFont typeface="Wingdings" panose="05000000000000000000" pitchFamily="2" charset="2"/>
                        <a:buChar char="ü"/>
                      </a:pPr>
                      <a:r>
                        <a:rPr lang="en-US" sz="900" b="1" dirty="0">
                          <a:solidFill>
                            <a:schemeClr val="accent2">
                              <a:lumMod val="50000"/>
                            </a:schemeClr>
                          </a:solidFill>
                        </a:rPr>
                        <a:t>The consequence for the same inappropriate behavior (e.g., disrupting the class) are the same, no matter who the student is. </a:t>
                      </a:r>
                      <a:r>
                        <a:rPr lang="en-US" sz="900" b="1" dirty="0">
                          <a:solidFill>
                            <a:srgbClr val="3D1C05"/>
                          </a:solidFill>
                        </a:rPr>
                        <a:t>G10</a:t>
                      </a:r>
                    </a:p>
                  </a:txBody>
                  <a:tcPr marL="68580" marR="68580" marT="34290" marB="34290">
                    <a:solidFill>
                      <a:srgbClr val="EDF7E1"/>
                    </a:solidFill>
                  </a:tcPr>
                </a:tc>
                <a:extLst>
                  <a:ext uri="{0D108BD9-81ED-4DB2-BD59-A6C34878D82A}">
                    <a16:rowId xmlns:a16="http://schemas.microsoft.com/office/drawing/2014/main" val="2577118185"/>
                  </a:ext>
                </a:extLst>
              </a:tr>
            </a:tbl>
          </a:graphicData>
        </a:graphic>
      </p:graphicFrame>
    </p:spTree>
    <p:extLst>
      <p:ext uri="{BB962C8B-B14F-4D97-AF65-F5344CB8AC3E}">
        <p14:creationId xmlns:p14="http://schemas.microsoft.com/office/powerpoint/2010/main" val="246576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Indices are used as an objective metric for measuring differences in student perceptions of school climate and engagement</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6390498" y="4758285"/>
            <a:ext cx="2192304" cy="291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11</a:t>
            </a:fld>
            <a:endParaRPr sz="1100" dirty="0"/>
          </a:p>
        </p:txBody>
      </p:sp>
      <p:sp>
        <p:nvSpPr>
          <p:cNvPr id="6" name="TextBox 5">
            <a:extLst>
              <a:ext uri="{FF2B5EF4-FFF2-40B4-BE49-F238E27FC236}">
                <a16:creationId xmlns:a16="http://schemas.microsoft.com/office/drawing/2014/main" id="{32CC938E-B641-496C-BEF6-D0EC72C1717C}"/>
              </a:ext>
            </a:extLst>
          </p:cNvPr>
          <p:cNvSpPr txBox="1"/>
          <p:nvPr/>
        </p:nvSpPr>
        <p:spPr>
          <a:xfrm>
            <a:off x="3078877" y="1475487"/>
            <a:ext cx="2579552" cy="369332"/>
          </a:xfrm>
          <a:prstGeom prst="rect">
            <a:avLst/>
          </a:prstGeom>
          <a:noFill/>
        </p:spPr>
        <p:txBody>
          <a:bodyPr wrap="none" rtlCol="0">
            <a:spAutoFit/>
          </a:bodyPr>
          <a:lstStyle/>
          <a:p>
            <a:pPr algn="ctr"/>
            <a:r>
              <a:rPr lang="en-US" sz="1800" dirty="0">
                <a:solidFill>
                  <a:srgbClr val="002060"/>
                </a:solidFill>
                <a:latin typeface="Segoe UI" panose="020B0502040204020203" pitchFamily="34" charset="0"/>
                <a:cs typeface="Segoe UI" panose="020B0502040204020203" pitchFamily="34" charset="0"/>
              </a:rPr>
              <a:t>Baseline average (2018)</a:t>
            </a:r>
          </a:p>
        </p:txBody>
      </p:sp>
      <p:sp>
        <p:nvSpPr>
          <p:cNvPr id="11" name="TextBox 10">
            <a:extLst>
              <a:ext uri="{FF2B5EF4-FFF2-40B4-BE49-F238E27FC236}">
                <a16:creationId xmlns:a16="http://schemas.microsoft.com/office/drawing/2014/main" id="{29855D2E-2AC9-464D-8422-F90E32221AAE}"/>
              </a:ext>
            </a:extLst>
          </p:cNvPr>
          <p:cNvSpPr txBox="1"/>
          <p:nvPr/>
        </p:nvSpPr>
        <p:spPr>
          <a:xfrm>
            <a:off x="275464" y="857346"/>
            <a:ext cx="3062057" cy="400110"/>
          </a:xfrm>
          <a:prstGeom prst="rect">
            <a:avLst/>
          </a:prstGeom>
          <a:noFill/>
        </p:spPr>
        <p:txBody>
          <a:bodyPr wrap="none" rtlCol="0">
            <a:spAutoFit/>
          </a:bodyPr>
          <a:lstStyle/>
          <a:p>
            <a:r>
              <a:rPr lang="en-US" sz="2000" dirty="0">
                <a:solidFill>
                  <a:srgbClr val="002060"/>
                </a:solidFill>
                <a:latin typeface="Segoe UI" panose="020B0502040204020203" pitchFamily="34" charset="0"/>
                <a:cs typeface="Segoe UI" panose="020B0502040204020203" pitchFamily="34" charset="0"/>
              </a:rPr>
              <a:t>Student-level (all grades):</a:t>
            </a:r>
          </a:p>
        </p:txBody>
      </p:sp>
      <p:sp>
        <p:nvSpPr>
          <p:cNvPr id="3" name="TextBox 2">
            <a:extLst>
              <a:ext uri="{FF2B5EF4-FFF2-40B4-BE49-F238E27FC236}">
                <a16:creationId xmlns:a16="http://schemas.microsoft.com/office/drawing/2014/main" id="{5D9E067B-DBEE-41DA-8D16-B31BD6BB7775}"/>
              </a:ext>
            </a:extLst>
          </p:cNvPr>
          <p:cNvSpPr txBox="1"/>
          <p:nvPr/>
        </p:nvSpPr>
        <p:spPr>
          <a:xfrm>
            <a:off x="561198" y="3220413"/>
            <a:ext cx="8254555" cy="1000595"/>
          </a:xfrm>
          <a:prstGeom prst="rect">
            <a:avLst/>
          </a:prstGeom>
          <a:solidFill>
            <a:schemeClr val="bg1"/>
          </a:solidFill>
        </p:spPr>
        <p:txBody>
          <a:bodyPr wrap="square" rtlCol="0">
            <a:spAutoFit/>
          </a:bodyPr>
          <a:lstStyle/>
          <a:p>
            <a:pPr marL="285750" indent="-285750">
              <a:buClr>
                <a:schemeClr val="accent2">
                  <a:lumMod val="75000"/>
                </a:schemeClr>
              </a:buClr>
              <a:buFont typeface="Wingdings 2" panose="05020102010507070707" pitchFamily="18" charset="2"/>
              <a:buChar char="ê"/>
            </a:pPr>
            <a:r>
              <a:rPr lang="en-US" sz="1600" dirty="0">
                <a:solidFill>
                  <a:schemeClr val="bg2"/>
                </a:solidFill>
                <a:latin typeface="Segoe UI" panose="020B0502040204020203" pitchFamily="34" charset="0"/>
                <a:cs typeface="Segoe UI" panose="020B0502040204020203" pitchFamily="34" charset="0"/>
              </a:rPr>
              <a:t>2019 state-level dimension scores (engagement, safety, and environment) are centered around 51 to 52 points</a:t>
            </a:r>
          </a:p>
          <a:p>
            <a:pPr marL="285750" indent="-285750">
              <a:lnSpc>
                <a:spcPct val="200000"/>
              </a:lnSpc>
              <a:buClr>
                <a:schemeClr val="accent2">
                  <a:lumMod val="75000"/>
                </a:schemeClr>
              </a:buClr>
              <a:buFont typeface="Wingdings 2" panose="05020102010507070707" pitchFamily="18" charset="2"/>
              <a:buChar char="ê"/>
            </a:pPr>
            <a:r>
              <a:rPr lang="en-US" sz="1600" dirty="0">
                <a:solidFill>
                  <a:schemeClr val="bg2"/>
                </a:solidFill>
                <a:latin typeface="Segoe UI" panose="020B0502040204020203" pitchFamily="34" charset="0"/>
                <a:cs typeface="Segoe UI" panose="020B0502040204020203" pitchFamily="34" charset="0"/>
              </a:rPr>
              <a:t>2019 state-level topic scores average from 50 (Bullying) to 53 (Physical safety)</a:t>
            </a:r>
          </a:p>
        </p:txBody>
      </p:sp>
      <p:grpSp>
        <p:nvGrpSpPr>
          <p:cNvPr id="12" name="Group 11" descr="This graphic shows the range of possible school climate index scores for students' perceptions of school climate. The scores in 2018 (the baseline year) range from 1 to 99, the scaled-scores have a mean of 50 and a standard deviation of 20.">
            <a:extLst>
              <a:ext uri="{FF2B5EF4-FFF2-40B4-BE49-F238E27FC236}">
                <a16:creationId xmlns:a16="http://schemas.microsoft.com/office/drawing/2014/main" id="{43A623BF-CFC8-4BEF-866A-2D85DE4FE129}"/>
              </a:ext>
            </a:extLst>
          </p:cNvPr>
          <p:cNvGrpSpPr/>
          <p:nvPr/>
        </p:nvGrpSpPr>
        <p:grpSpPr>
          <a:xfrm>
            <a:off x="1140623" y="1925774"/>
            <a:ext cx="7216124" cy="645976"/>
            <a:chOff x="1202205" y="1796890"/>
            <a:chExt cx="7216124" cy="645976"/>
          </a:xfrm>
        </p:grpSpPr>
        <p:grpSp>
          <p:nvGrpSpPr>
            <p:cNvPr id="7" name="Group 6">
              <a:extLst>
                <a:ext uri="{FF2B5EF4-FFF2-40B4-BE49-F238E27FC236}">
                  <a16:creationId xmlns:a16="http://schemas.microsoft.com/office/drawing/2014/main" id="{CB725FD2-D75B-4C02-8ED1-CC028A5498A1}"/>
                </a:ext>
              </a:extLst>
            </p:cNvPr>
            <p:cNvGrpSpPr/>
            <p:nvPr/>
          </p:nvGrpSpPr>
          <p:grpSpPr>
            <a:xfrm>
              <a:off x="1474894" y="2110110"/>
              <a:ext cx="6532474" cy="146304"/>
              <a:chOff x="1514246" y="1126541"/>
              <a:chExt cx="6532474" cy="146304"/>
            </a:xfrm>
          </p:grpSpPr>
          <p:cxnSp>
            <p:nvCxnSpPr>
              <p:cNvPr id="4" name="Straight Connector 3">
                <a:extLst>
                  <a:ext uri="{FF2B5EF4-FFF2-40B4-BE49-F238E27FC236}">
                    <a16:creationId xmlns:a16="http://schemas.microsoft.com/office/drawing/2014/main" id="{9B669B2E-148D-4522-8266-E7489A792AC2}"/>
                  </a:ext>
                </a:extLst>
              </p:cNvPr>
              <p:cNvCxnSpPr/>
              <p:nvPr/>
            </p:nvCxnSpPr>
            <p:spPr>
              <a:xfrm>
                <a:off x="1514246" y="1207008"/>
                <a:ext cx="653247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D026CA-EA24-40C3-8D87-BFC415A37FE1}"/>
                  </a:ext>
                </a:extLst>
              </p:cNvPr>
              <p:cNvSpPr/>
              <p:nvPr/>
            </p:nvSpPr>
            <p:spPr>
              <a:xfrm>
                <a:off x="3138221" y="1133856"/>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7" name="Rectangle: Rounded Corners 26">
                <a:extLst>
                  <a:ext uri="{FF2B5EF4-FFF2-40B4-BE49-F238E27FC236}">
                    <a16:creationId xmlns:a16="http://schemas.microsoft.com/office/drawing/2014/main" id="{8F8AE20E-EA14-460B-93BF-97477B67744F}"/>
                  </a:ext>
                </a:extLst>
              </p:cNvPr>
              <p:cNvSpPr/>
              <p:nvPr/>
            </p:nvSpPr>
            <p:spPr>
              <a:xfrm>
                <a:off x="5800956" y="1126541"/>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Rectangle: Rounded Corners 27">
                <a:extLst>
                  <a:ext uri="{FF2B5EF4-FFF2-40B4-BE49-F238E27FC236}">
                    <a16:creationId xmlns:a16="http://schemas.microsoft.com/office/drawing/2014/main" id="{39888641-BED8-4991-A3E7-FC4132928073}"/>
                  </a:ext>
                </a:extLst>
              </p:cNvPr>
              <p:cNvSpPr/>
              <p:nvPr/>
            </p:nvSpPr>
            <p:spPr>
              <a:xfrm>
                <a:off x="4367175" y="1141171"/>
                <a:ext cx="204825" cy="13167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8" name="TextBox 7">
              <a:extLst>
                <a:ext uri="{FF2B5EF4-FFF2-40B4-BE49-F238E27FC236}">
                  <a16:creationId xmlns:a16="http://schemas.microsoft.com/office/drawing/2014/main" id="{396C6646-287D-49AD-9ACC-02F4CCC37AC8}"/>
                </a:ext>
              </a:extLst>
            </p:cNvPr>
            <p:cNvSpPr txBox="1"/>
            <p:nvPr/>
          </p:nvSpPr>
          <p:spPr>
            <a:xfrm>
              <a:off x="3002687" y="1804474"/>
              <a:ext cx="412292"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30</a:t>
              </a:r>
            </a:p>
          </p:txBody>
        </p:sp>
        <p:sp>
          <p:nvSpPr>
            <p:cNvPr id="32" name="TextBox 31">
              <a:extLst>
                <a:ext uri="{FF2B5EF4-FFF2-40B4-BE49-F238E27FC236}">
                  <a16:creationId xmlns:a16="http://schemas.microsoft.com/office/drawing/2014/main" id="{E30FD1A0-74D9-4C92-8B33-F0A2CD55B446}"/>
                </a:ext>
              </a:extLst>
            </p:cNvPr>
            <p:cNvSpPr txBox="1"/>
            <p:nvPr/>
          </p:nvSpPr>
          <p:spPr>
            <a:xfrm>
              <a:off x="5658547" y="1796890"/>
              <a:ext cx="412292"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70</a:t>
              </a:r>
            </a:p>
          </p:txBody>
        </p:sp>
        <p:sp>
          <p:nvSpPr>
            <p:cNvPr id="9" name="TextBox 8">
              <a:extLst>
                <a:ext uri="{FF2B5EF4-FFF2-40B4-BE49-F238E27FC236}">
                  <a16:creationId xmlns:a16="http://schemas.microsoft.com/office/drawing/2014/main" id="{D68D9CA1-86D0-4C39-852D-29088D29DEEA}"/>
                </a:ext>
              </a:extLst>
            </p:cNvPr>
            <p:cNvSpPr txBox="1"/>
            <p:nvPr/>
          </p:nvSpPr>
          <p:spPr>
            <a:xfrm>
              <a:off x="1202205" y="2005471"/>
              <a:ext cx="312906" cy="369332"/>
            </a:xfrm>
            <a:prstGeom prst="rect">
              <a:avLst/>
            </a:prstGeom>
            <a:noFill/>
          </p:spPr>
          <p:txBody>
            <a:bodyPr wrap="none" rtlCol="0">
              <a:spAutoFit/>
            </a:bodyPr>
            <a:lstStyle/>
            <a:p>
              <a:r>
                <a:rPr lang="en-US" sz="1800" dirty="0">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F9BBD24E-2B8F-450F-98F4-C3D4DF1B1FAF}"/>
                </a:ext>
              </a:extLst>
            </p:cNvPr>
            <p:cNvSpPr txBox="1"/>
            <p:nvPr/>
          </p:nvSpPr>
          <p:spPr>
            <a:xfrm>
              <a:off x="7983595" y="2005471"/>
              <a:ext cx="434734" cy="369332"/>
            </a:xfrm>
            <a:prstGeom prst="rect">
              <a:avLst/>
            </a:prstGeom>
            <a:noFill/>
          </p:spPr>
          <p:txBody>
            <a:bodyPr wrap="none" rtlCol="0">
              <a:spAutoFit/>
            </a:bodyPr>
            <a:lstStyle/>
            <a:p>
              <a:r>
                <a:rPr lang="en-US" sz="1800" dirty="0">
                  <a:solidFill>
                    <a:srgbClr val="002060"/>
                  </a:solidFill>
                  <a:latin typeface="Segoe UI" panose="020B0502040204020203" pitchFamily="34" charset="0"/>
                  <a:cs typeface="Segoe UI" panose="020B0502040204020203" pitchFamily="34" charset="0"/>
                </a:rPr>
                <a:t>99</a:t>
              </a:r>
            </a:p>
          </p:txBody>
        </p:sp>
        <p:sp>
          <p:nvSpPr>
            <p:cNvPr id="10" name="TextBox 9">
              <a:extLst>
                <a:ext uri="{FF2B5EF4-FFF2-40B4-BE49-F238E27FC236}">
                  <a16:creationId xmlns:a16="http://schemas.microsoft.com/office/drawing/2014/main" id="{72D8CFBD-6093-463D-B0D0-67E6D87D7A87}"/>
                </a:ext>
              </a:extLst>
            </p:cNvPr>
            <p:cNvSpPr txBox="1"/>
            <p:nvPr/>
          </p:nvSpPr>
          <p:spPr>
            <a:xfrm>
              <a:off x="7195385" y="2135089"/>
              <a:ext cx="837089" cy="307777"/>
            </a:xfrm>
            <a:prstGeom prst="rect">
              <a:avLst/>
            </a:prstGeom>
            <a:noFill/>
          </p:spPr>
          <p:txBody>
            <a:bodyPr wrap="none" rtlCol="0">
              <a:spAutoFit/>
            </a:bodyPr>
            <a:lstStyle/>
            <a:p>
              <a:r>
                <a:rPr lang="en-US" dirty="0">
                  <a:solidFill>
                    <a:srgbClr val="002060"/>
                  </a:solidFill>
                  <a:latin typeface="Segoe UI" panose="020B0502040204020203" pitchFamily="34" charset="0"/>
                  <a:cs typeface="Segoe UI" panose="020B0502040204020203" pitchFamily="34" charset="0"/>
                </a:rPr>
                <a:t>SD = 20</a:t>
              </a:r>
            </a:p>
          </p:txBody>
        </p:sp>
        <p:sp>
          <p:nvSpPr>
            <p:cNvPr id="37" name="TextBox 36">
              <a:extLst>
                <a:ext uri="{FF2B5EF4-FFF2-40B4-BE49-F238E27FC236}">
                  <a16:creationId xmlns:a16="http://schemas.microsoft.com/office/drawing/2014/main" id="{BEC1C231-C26F-4FD6-9E3D-0D0DECF417CD}"/>
                </a:ext>
              </a:extLst>
            </p:cNvPr>
            <p:cNvSpPr txBox="1"/>
            <p:nvPr/>
          </p:nvSpPr>
          <p:spPr>
            <a:xfrm>
              <a:off x="4215219" y="1799775"/>
              <a:ext cx="412292"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50</a:t>
              </a:r>
            </a:p>
          </p:txBody>
        </p:sp>
      </p:grpSp>
    </p:spTree>
    <p:extLst>
      <p:ext uri="{BB962C8B-B14F-4D97-AF65-F5344CB8AC3E}">
        <p14:creationId xmlns:p14="http://schemas.microsoft.com/office/powerpoint/2010/main" val="209841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p>
        </p:txBody>
      </p:sp>
      <p:sp>
        <p:nvSpPr>
          <p:cNvPr id="5" name="Google Shape;175;p29">
            <a:extLst>
              <a:ext uri="{FF2B5EF4-FFF2-40B4-BE49-F238E27FC236}">
                <a16:creationId xmlns:a16="http://schemas.microsoft.com/office/drawing/2014/main" id="{8230A0CA-00A6-498E-A8AA-34764FBF3A9E}"/>
              </a:ext>
            </a:extLst>
          </p:cNvPr>
          <p:cNvSpPr txBox="1"/>
          <p:nvPr/>
        </p:nvSpPr>
        <p:spPr>
          <a:xfrm>
            <a:off x="1793082" y="1475907"/>
            <a:ext cx="7350918" cy="1500188"/>
          </a:xfrm>
          <a:prstGeom prst="rect">
            <a:avLst/>
          </a:prstGeom>
          <a:noFill/>
          <a:ln>
            <a:noFill/>
          </a:ln>
        </p:spPr>
        <p:txBody>
          <a:bodyPr spcFirstLastPara="1" wrap="square" lIns="68575" tIns="34275" rIns="68575" bIns="34275" anchor="ctr" anchorCtr="0">
            <a:noAutofit/>
          </a:bodyPr>
          <a:lstStyle/>
          <a:p>
            <a:pPr lvl="0"/>
            <a:r>
              <a:rPr lang="en-US" sz="2400" dirty="0">
                <a:solidFill>
                  <a:srgbClr val="002060"/>
                </a:solidFill>
                <a:latin typeface="Segoe UI" panose="020B0502040204020203" pitchFamily="34" charset="0"/>
                <a:ea typeface="Quattrocento Sans"/>
                <a:cs typeface="Segoe UI" panose="020B0502040204020203" pitchFamily="34" charset="0"/>
                <a:sym typeface="Quattrocento Sans"/>
              </a:rPr>
              <a:t>Overview of Massachusetts student perceptions of engagement</a:t>
            </a:r>
          </a:p>
        </p:txBody>
      </p:sp>
      <p:sp>
        <p:nvSpPr>
          <p:cNvPr id="2" name="Title 1" hidden="1">
            <a:extLst>
              <a:ext uri="{FF2B5EF4-FFF2-40B4-BE49-F238E27FC236}">
                <a16:creationId xmlns:a16="http://schemas.microsoft.com/office/drawing/2014/main" id="{672B1203-566F-48FE-8E5B-E31DA24C28D4}"/>
              </a:ext>
            </a:extLst>
          </p:cNvPr>
          <p:cNvSpPr>
            <a:spLocks noGrp="1"/>
          </p:cNvSpPr>
          <p:nvPr>
            <p:ph type="title"/>
          </p:nvPr>
        </p:nvSpPr>
        <p:spPr>
          <a:xfrm>
            <a:off x="628650" y="273844"/>
            <a:ext cx="7886700" cy="993482"/>
          </a:xfrm>
        </p:spPr>
        <p:txBody>
          <a:bodyPr/>
          <a:lstStyle/>
          <a:p>
            <a:r>
              <a:rPr lang="en-US" sz="2000" dirty="0">
                <a:solidFill>
                  <a:srgbClr val="002060"/>
                </a:solidFill>
                <a:latin typeface="Segoe UI" panose="020B0502040204020203" pitchFamily="34" charset="0"/>
                <a:cs typeface="Segoe UI" panose="020B0502040204020203" pitchFamily="34" charset="0"/>
              </a:rPr>
              <a:t>Overview of Massachusetts student perceptions of engagement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F01D-C5F5-4441-9B8B-4231AA2DF488}"/>
              </a:ext>
            </a:extLst>
          </p:cNvPr>
          <p:cNvSpPr>
            <a:spLocks noGrp="1"/>
          </p:cNvSpPr>
          <p:nvPr>
            <p:ph type="title"/>
          </p:nvPr>
        </p:nvSpPr>
        <p:spPr/>
        <p:txBody>
          <a:bodyPr/>
          <a:lstStyle/>
          <a:p>
            <a:r>
              <a:rPr lang="en-US" sz="2000" dirty="0">
                <a:latin typeface="Georgia"/>
                <a:ea typeface="Georgia"/>
                <a:cs typeface="Georgia"/>
                <a:sym typeface="Georgia"/>
              </a:rPr>
              <a:t>Students in upper grades have less favorable views of their engagement when compared to students in lower grades</a:t>
            </a:r>
            <a:endParaRPr lang="en-US" sz="2000" dirty="0"/>
          </a:p>
        </p:txBody>
      </p:sp>
      <p:graphicFrame>
        <p:nvGraphicFramePr>
          <p:cNvPr id="9" name="Chart 8" descr="The line chart shows the decline in student engagement scores from 59 in grade 4 to 55 in grade 5, to 44 and 45 in grade 8 and 10, respectively.">
            <a:extLst>
              <a:ext uri="{FF2B5EF4-FFF2-40B4-BE49-F238E27FC236}">
                <a16:creationId xmlns:a16="http://schemas.microsoft.com/office/drawing/2014/main" id="{6F9D5090-7D94-4119-966E-0502C90FD7F3}"/>
              </a:ext>
            </a:extLst>
          </p:cNvPr>
          <p:cNvGraphicFramePr/>
          <p:nvPr>
            <p:extLst>
              <p:ext uri="{D42A27DB-BD31-4B8C-83A1-F6EECF244321}">
                <p14:modId xmlns:p14="http://schemas.microsoft.com/office/powerpoint/2010/main" val="3851891163"/>
              </p:ext>
            </p:extLst>
          </p:nvPr>
        </p:nvGraphicFramePr>
        <p:xfrm>
          <a:off x="3203838" y="1021013"/>
          <a:ext cx="5369522" cy="334473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495C8B1-6652-4F5A-92FA-5B0D826FB67E}"/>
              </a:ext>
            </a:extLst>
          </p:cNvPr>
          <p:cNvSpPr/>
          <p:nvPr/>
        </p:nvSpPr>
        <p:spPr>
          <a:xfrm>
            <a:off x="293922" y="1879252"/>
            <a:ext cx="2751528" cy="1384995"/>
          </a:xfrm>
          <a:prstGeom prst="rect">
            <a:avLst/>
          </a:prstGeom>
        </p:spPr>
        <p:txBody>
          <a:bodyPr wrap="square">
            <a:spAutoFit/>
          </a:bodyPr>
          <a:lstStyle/>
          <a:p>
            <a:pPr marL="285750" indent="-285750">
              <a:buClr>
                <a:schemeClr val="accent2"/>
              </a:buClr>
              <a:buFont typeface="Wingdings 2" panose="05020102010507070707" pitchFamily="18" charset="2"/>
              <a:buChar char="ê"/>
            </a:pPr>
            <a:r>
              <a:rPr lang="en-US" dirty="0">
                <a:solidFill>
                  <a:schemeClr val="accent1">
                    <a:lumMod val="50000"/>
                  </a:schemeClr>
                </a:solidFill>
                <a:latin typeface="Segoe UI" panose="020B0502040204020203" pitchFamily="34" charset="0"/>
                <a:cs typeface="Segoe UI" panose="020B0502040204020203" pitchFamily="34" charset="0"/>
              </a:rPr>
              <a:t>15point difference in engagement score between grade 4 and grade 8 is equivalent to a </a:t>
            </a:r>
            <a:r>
              <a:rPr lang="en-US" b="1" dirty="0">
                <a:solidFill>
                  <a:schemeClr val="accent1">
                    <a:lumMod val="50000"/>
                  </a:schemeClr>
                </a:solidFill>
                <a:latin typeface="Segoe UI" panose="020B0502040204020203" pitchFamily="34" charset="0"/>
                <a:cs typeface="Segoe UI" panose="020B0502040204020203" pitchFamily="34" charset="0"/>
              </a:rPr>
              <a:t>32-percentile difference</a:t>
            </a:r>
          </a:p>
          <a:p>
            <a:pPr>
              <a:buClr>
                <a:schemeClr val="accent2"/>
              </a:buClr>
            </a:pPr>
            <a:endParaRPr lang="en-US" dirty="0">
              <a:solidFill>
                <a:schemeClr val="accent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281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29743"/>
          </a:xfrm>
        </p:spPr>
        <p:txBody>
          <a:bodyPr/>
          <a:lstStyle/>
          <a:p>
            <a:pPr>
              <a:buClr>
                <a:schemeClr val="accent2"/>
              </a:buClr>
            </a:pPr>
            <a:r>
              <a:rPr lang="en-US" sz="2000" dirty="0">
                <a:latin typeface="Georgia"/>
                <a:sym typeface="Georgia"/>
              </a:rPr>
              <a:t>The gap between lower and upper grades is of a similar magnitude across all three topic areas of engagement</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22" name="Rectangle 21"/>
          <p:cNvSpPr/>
          <p:nvPr/>
        </p:nvSpPr>
        <p:spPr>
          <a:xfrm>
            <a:off x="320265" y="3830352"/>
            <a:ext cx="8823735" cy="698525"/>
          </a:xfrm>
          <a:prstGeom prst="rect">
            <a:avLst/>
          </a:prstGeom>
        </p:spPr>
        <p:txBody>
          <a:bodyPr wrap="square">
            <a:spAutoFit/>
          </a:bodyPr>
          <a:lstStyle/>
          <a:p>
            <a:pPr marL="285750" indent="-285750">
              <a:lnSpc>
                <a:spcPct val="150000"/>
              </a:lnSpc>
              <a:buClr>
                <a:schemeClr val="accent2"/>
              </a:buClr>
              <a:buFont typeface="Wingdings 2" panose="05020102010507070707" pitchFamily="18" charset="2"/>
              <a:buChar char="ê"/>
            </a:pPr>
            <a:r>
              <a:rPr lang="en-US" dirty="0">
                <a:solidFill>
                  <a:schemeClr val="accent1">
                    <a:lumMod val="50000"/>
                  </a:schemeClr>
                </a:solidFill>
                <a:latin typeface="Segoe UI" panose="020B0502040204020203" pitchFamily="34" charset="0"/>
                <a:cs typeface="Segoe UI" panose="020B0502040204020203" pitchFamily="34" charset="0"/>
              </a:rPr>
              <a:t>12 point gap in cultural competence score between G4 and G8 is equivalent to a </a:t>
            </a:r>
            <a:r>
              <a:rPr lang="en-US" b="1" dirty="0">
                <a:solidFill>
                  <a:schemeClr val="accent1">
                    <a:lumMod val="50000"/>
                  </a:schemeClr>
                </a:solidFill>
                <a:latin typeface="Segoe UI" panose="020B0502040204020203" pitchFamily="34" charset="0"/>
                <a:cs typeface="Segoe UI" panose="020B0502040204020203" pitchFamily="34" charset="0"/>
              </a:rPr>
              <a:t>26 percentile difference</a:t>
            </a:r>
          </a:p>
          <a:p>
            <a:pPr marL="285750" indent="-285750">
              <a:lnSpc>
                <a:spcPct val="150000"/>
              </a:lnSpc>
              <a:buClr>
                <a:schemeClr val="accent2"/>
              </a:buClr>
              <a:buFont typeface="Wingdings 2" panose="05020102010507070707" pitchFamily="18" charset="2"/>
              <a:buChar char="ê"/>
            </a:pPr>
            <a:r>
              <a:rPr lang="en-US" dirty="0">
                <a:solidFill>
                  <a:schemeClr val="accent1">
                    <a:lumMod val="50000"/>
                  </a:schemeClr>
                </a:solidFill>
                <a:latin typeface="Segoe UI" panose="020B0502040204020203" pitchFamily="34" charset="0"/>
                <a:cs typeface="Segoe UI" panose="020B0502040204020203" pitchFamily="34" charset="0"/>
              </a:rPr>
              <a:t>15 point gap in relationships score between G4 and G8 is equivalent to a </a:t>
            </a:r>
            <a:r>
              <a:rPr lang="en-US" b="1" dirty="0">
                <a:solidFill>
                  <a:schemeClr val="accent1">
                    <a:lumMod val="50000"/>
                  </a:schemeClr>
                </a:solidFill>
                <a:latin typeface="Segoe UI" panose="020B0502040204020203" pitchFamily="34" charset="0"/>
                <a:cs typeface="Segoe UI" panose="020B0502040204020203" pitchFamily="34" charset="0"/>
              </a:rPr>
              <a:t>29 percentile difference</a:t>
            </a:r>
            <a:endParaRPr lang="en-US" dirty="0">
              <a:solidFill>
                <a:schemeClr val="accent1">
                  <a:lumMod val="50000"/>
                </a:schemeClr>
              </a:solidFill>
              <a:latin typeface="Segoe UI" panose="020B0502040204020203" pitchFamily="34" charset="0"/>
              <a:cs typeface="Segoe UI" panose="020B0502040204020203" pitchFamily="34" charset="0"/>
            </a:endParaRPr>
          </a:p>
        </p:txBody>
      </p:sp>
      <p:graphicFrame>
        <p:nvGraphicFramePr>
          <p:cNvPr id="7" name="Chart 6" descr="This graphic shows that student scores in the three topic areas of student engagement across grades follow the same pattern as the scores for the overall engagement score. Participation topic scores decline from 57 in grade 4 to 45 in grade 10. Relationship scores decline from 60 in grade 4 to 47 in grade 10. Cultural competence scores decline from 59 in grade 4 to 47 in grade 10."/>
          <p:cNvGraphicFramePr/>
          <p:nvPr>
            <p:extLst>
              <p:ext uri="{D42A27DB-BD31-4B8C-83A1-F6EECF244321}">
                <p14:modId xmlns:p14="http://schemas.microsoft.com/office/powerpoint/2010/main" val="839084594"/>
              </p:ext>
            </p:extLst>
          </p:nvPr>
        </p:nvGraphicFramePr>
        <p:xfrm>
          <a:off x="320265" y="886254"/>
          <a:ext cx="8460803" cy="2919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67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29743"/>
          </a:xfrm>
        </p:spPr>
        <p:txBody>
          <a:bodyPr/>
          <a:lstStyle/>
          <a:p>
            <a:pPr>
              <a:buClr>
                <a:schemeClr val="accent2"/>
              </a:buClr>
            </a:pPr>
            <a:r>
              <a:rPr lang="en-US" sz="2000" dirty="0">
                <a:latin typeface="Georgia"/>
                <a:sym typeface="Georgia"/>
              </a:rPr>
              <a:t>The decline in average engagement scores between lower and upper grades mirrors the decline in other dimensions of school climate</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22" name="Rectangle 21"/>
          <p:cNvSpPr/>
          <p:nvPr/>
        </p:nvSpPr>
        <p:spPr>
          <a:xfrm>
            <a:off x="521095" y="3830352"/>
            <a:ext cx="8622905" cy="1169551"/>
          </a:xfrm>
          <a:prstGeom prst="rect">
            <a:avLst/>
          </a:prstGeom>
        </p:spPr>
        <p:txBody>
          <a:bodyPr wrap="square">
            <a:spAutoFit/>
          </a:bodyPr>
          <a:lstStyle/>
          <a:p>
            <a:pPr marL="285750" indent="-285750">
              <a:buClr>
                <a:schemeClr val="accent2"/>
              </a:buClr>
              <a:buFont typeface="Wingdings 2" panose="05020102010507070707" pitchFamily="18" charset="2"/>
              <a:buChar char="ê"/>
            </a:pPr>
            <a:r>
              <a:rPr lang="en-US" dirty="0">
                <a:solidFill>
                  <a:schemeClr val="accent1">
                    <a:lumMod val="50000"/>
                  </a:schemeClr>
                </a:solidFill>
                <a:latin typeface="Segoe UI" panose="020B0502040204020203" pitchFamily="34" charset="0"/>
                <a:cs typeface="Segoe UI" panose="020B0502040204020203" pitchFamily="34" charset="0"/>
              </a:rPr>
              <a:t>16 point difference in safety score between grade 4 and grade 8 is equivalent to a </a:t>
            </a:r>
            <a:r>
              <a:rPr lang="en-US" b="1" dirty="0">
                <a:solidFill>
                  <a:schemeClr val="accent1">
                    <a:lumMod val="50000"/>
                  </a:schemeClr>
                </a:solidFill>
                <a:latin typeface="Segoe UI" panose="020B0502040204020203" pitchFamily="34" charset="0"/>
                <a:cs typeface="Segoe UI" panose="020B0502040204020203" pitchFamily="34" charset="0"/>
              </a:rPr>
              <a:t>30 percentile difference</a:t>
            </a:r>
          </a:p>
          <a:p>
            <a:pPr marL="285750" indent="-285750">
              <a:buClr>
                <a:schemeClr val="accent2"/>
              </a:buClr>
              <a:buFont typeface="Wingdings 2" panose="05020102010507070707" pitchFamily="18" charset="2"/>
              <a:buChar char="ê"/>
            </a:pPr>
            <a:r>
              <a:rPr lang="en-US" dirty="0">
                <a:solidFill>
                  <a:schemeClr val="accent1">
                    <a:lumMod val="50000"/>
                  </a:schemeClr>
                </a:solidFill>
                <a:latin typeface="Segoe UI" panose="020B0502040204020203" pitchFamily="34" charset="0"/>
                <a:cs typeface="Segoe UI" panose="020B0502040204020203" pitchFamily="34" charset="0"/>
              </a:rPr>
              <a:t>18 point difference in environment score between grade 4 and grade 8 is equivalent to a </a:t>
            </a:r>
            <a:r>
              <a:rPr lang="en-US" b="1" dirty="0">
                <a:solidFill>
                  <a:schemeClr val="accent1">
                    <a:lumMod val="50000"/>
                  </a:schemeClr>
                </a:solidFill>
                <a:latin typeface="Segoe UI" panose="020B0502040204020203" pitchFamily="34" charset="0"/>
                <a:cs typeface="Segoe UI" panose="020B0502040204020203" pitchFamily="34" charset="0"/>
              </a:rPr>
              <a:t>34 percentile difference (</a:t>
            </a:r>
            <a:r>
              <a:rPr lang="en-US" dirty="0">
                <a:solidFill>
                  <a:schemeClr val="accent1">
                    <a:lumMod val="50000"/>
                  </a:schemeClr>
                </a:solidFill>
                <a:latin typeface="Segoe UI" panose="020B0502040204020203" pitchFamily="34" charset="0"/>
                <a:cs typeface="Segoe UI" panose="020B0502040204020203" pitchFamily="34" charset="0"/>
              </a:rPr>
              <a:t>=1 standard deviation)</a:t>
            </a:r>
          </a:p>
          <a:p>
            <a:pPr>
              <a:buClr>
                <a:schemeClr val="accent2"/>
              </a:buClr>
            </a:pPr>
            <a:endParaRPr lang="en-US" dirty="0">
              <a:solidFill>
                <a:schemeClr val="accent1">
                  <a:lumMod val="50000"/>
                </a:schemeClr>
              </a:solidFill>
              <a:latin typeface="Segoe UI" panose="020B0502040204020203" pitchFamily="34" charset="0"/>
              <a:cs typeface="Segoe UI" panose="020B0502040204020203" pitchFamily="34" charset="0"/>
            </a:endParaRPr>
          </a:p>
        </p:txBody>
      </p:sp>
      <p:graphicFrame>
        <p:nvGraphicFramePr>
          <p:cNvPr id="7" name="Chart 6" descr="This graphic shows that student scores in student engagement follow the same pattern across grades as the scores for the other two dimensions of school climate, namely safety and environment. Safety scores decline from 60 in grade 4 to 43 in grade 10. Environment scores decline from 62 in grade 4 to 45 in grade 10. "/>
          <p:cNvGraphicFramePr/>
          <p:nvPr>
            <p:extLst>
              <p:ext uri="{D42A27DB-BD31-4B8C-83A1-F6EECF244321}">
                <p14:modId xmlns:p14="http://schemas.microsoft.com/office/powerpoint/2010/main" val="2711327235"/>
              </p:ext>
            </p:extLst>
          </p:nvPr>
        </p:nvGraphicFramePr>
        <p:xfrm>
          <a:off x="320265" y="886254"/>
          <a:ext cx="8460803" cy="2919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82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Take-aways: Overview</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p:txBody>
          <a:bodyPr/>
          <a:lstStyle/>
          <a:p>
            <a:pPr>
              <a:buFont typeface="Wingdings 2" panose="05020102010507070707" pitchFamily="18" charset="2"/>
              <a:buChar char=""/>
            </a:pPr>
            <a:r>
              <a:rPr lang="en-US" sz="1800" dirty="0">
                <a:latin typeface="Segoe UI" panose="020B0502040204020203" pitchFamily="34" charset="0"/>
                <a:cs typeface="Segoe UI" panose="020B0502040204020203" pitchFamily="34" charset="0"/>
              </a:rPr>
              <a:t>The high average levels of student engagement reported by younger students diminish considerably as students grow older</a:t>
            </a:r>
          </a:p>
          <a:p>
            <a:pPr>
              <a:buFont typeface="Wingdings 2" panose="05020102010507070707" pitchFamily="18" charset="2"/>
              <a:buChar char=""/>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
            </a:pPr>
            <a:r>
              <a:rPr lang="en-US" sz="1800" dirty="0">
                <a:latin typeface="Segoe UI" panose="020B0502040204020203" pitchFamily="34" charset="0"/>
                <a:cs typeface="Segoe UI" panose="020B0502040204020203" pitchFamily="34" charset="0"/>
              </a:rPr>
              <a:t>Older students also view their learning environments as less supportive and safe than younger students</a:t>
            </a:r>
          </a:p>
          <a:p>
            <a:pPr>
              <a:buFont typeface="Wingdings 2" panose="05020102010507070707" pitchFamily="18" charset="2"/>
              <a:buChar char=""/>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
            </a:pPr>
            <a:r>
              <a:rPr lang="en-US" sz="1800" dirty="0">
                <a:latin typeface="Segoe UI" panose="020B0502040204020203" pitchFamily="34" charset="0"/>
                <a:cs typeface="Segoe UI" panose="020B0502040204020203" pitchFamily="34" charset="0"/>
              </a:rPr>
              <a:t>This decline in student engagement is not unique to Massachusetts, it has been found in other states and in nationally representative samples.</a:t>
            </a:r>
          </a:p>
          <a:p>
            <a:pPr marL="419100" indent="-342900">
              <a:buClr>
                <a:schemeClr val="accent2"/>
              </a:buClr>
              <a:buFont typeface="Wingdings 2" panose="05020102010507070707" pitchFamily="18" charset="2"/>
              <a:buChar char="ê"/>
            </a:pPr>
            <a:endParaRPr lang="en-US" dirty="0"/>
          </a:p>
        </p:txBody>
      </p:sp>
    </p:spTree>
    <p:extLst>
      <p:ext uri="{BB962C8B-B14F-4D97-AF65-F5344CB8AC3E}">
        <p14:creationId xmlns:p14="http://schemas.microsoft.com/office/powerpoint/2010/main" val="156017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04</a:t>
            </a:r>
            <a:endParaRPr sz="4500" dirty="0">
              <a:solidFill>
                <a:schemeClr val="lt1"/>
              </a:solidFill>
              <a:latin typeface="Quattrocento Sans"/>
              <a:ea typeface="Quattrocento Sans"/>
              <a:cs typeface="Quattrocento Sans"/>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p:nvPr/>
        </p:nvSpPr>
        <p:spPr>
          <a:xfrm>
            <a:off x="1793082" y="1475907"/>
            <a:ext cx="7350918" cy="1500188"/>
          </a:xfrm>
          <a:prstGeom prst="rect">
            <a:avLst/>
          </a:prstGeom>
          <a:noFill/>
          <a:ln>
            <a:noFill/>
          </a:ln>
        </p:spPr>
        <p:txBody>
          <a:bodyPr spcFirstLastPara="1" wrap="square" lIns="68575" tIns="34275" rIns="68575" bIns="34275" anchor="ctr" anchorCtr="0">
            <a:noAutofit/>
          </a:bodyPr>
          <a:lstStyle/>
          <a:p>
            <a:pPr lvl="0"/>
            <a:r>
              <a:rPr lang="en-US" sz="2400" dirty="0">
                <a:solidFill>
                  <a:schemeClr val="accent1"/>
                </a:solidFill>
                <a:latin typeface="Segoe UI" panose="020B0502040204020203" pitchFamily="34" charset="0"/>
                <a:cs typeface="Segoe UI" panose="020B0502040204020203" pitchFamily="34" charset="0"/>
              </a:rPr>
              <a:t>Research study: Examining subgroup perceptions of student engagement and factors that “might” promote or inhibit student engagement</a:t>
            </a:r>
          </a:p>
        </p:txBody>
      </p:sp>
      <p:sp>
        <p:nvSpPr>
          <p:cNvPr id="2" name="Title 1" hidden="1">
            <a:extLst>
              <a:ext uri="{FF2B5EF4-FFF2-40B4-BE49-F238E27FC236}">
                <a16:creationId xmlns:a16="http://schemas.microsoft.com/office/drawing/2014/main" id="{183DC049-F2EF-468C-A23C-A98BFEE99F71}"/>
              </a:ext>
            </a:extLst>
          </p:cNvPr>
          <p:cNvSpPr>
            <a:spLocks noGrp="1"/>
          </p:cNvSpPr>
          <p:nvPr>
            <p:ph type="title"/>
          </p:nvPr>
        </p:nvSpPr>
        <p:spPr/>
        <p:txBody>
          <a:bodyPr/>
          <a:lstStyle/>
          <a:p>
            <a:r>
              <a:rPr lang="en-US" sz="2000" dirty="0">
                <a:solidFill>
                  <a:schemeClr val="accent1"/>
                </a:solidFill>
                <a:latin typeface="Segoe UI" panose="020B0502040204020203" pitchFamily="34" charset="0"/>
                <a:cs typeface="Segoe UI" panose="020B0502040204020203" pitchFamily="34" charset="0"/>
              </a:rPr>
              <a:t>Research study: Examining subgroup perceptions of student engagement and factors that “might” promote or inhibit student engagement</a:t>
            </a:r>
            <a:endParaRPr lang="en-US" dirty="0"/>
          </a:p>
        </p:txBody>
      </p:sp>
    </p:spTree>
    <p:extLst>
      <p:ext uri="{BB962C8B-B14F-4D97-AF65-F5344CB8AC3E}">
        <p14:creationId xmlns:p14="http://schemas.microsoft.com/office/powerpoint/2010/main" val="248059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Research study context: Sample design</a:t>
            </a:r>
          </a:p>
        </p:txBody>
      </p:sp>
      <p:sp>
        <p:nvSpPr>
          <p:cNvPr id="9" name="Content Placeholder 8"/>
          <p:cNvSpPr>
            <a:spLocks noGrp="1"/>
          </p:cNvSpPr>
          <p:nvPr>
            <p:ph idx="1"/>
          </p:nvPr>
        </p:nvSpPr>
        <p:spPr>
          <a:xfrm>
            <a:off x="508309" y="4050463"/>
            <a:ext cx="8007041" cy="770922"/>
          </a:xfrm>
          <a:solidFill>
            <a:schemeClr val="bg1"/>
          </a:solidFill>
        </p:spPr>
        <p:txBody>
          <a:bodyPr/>
          <a:lstStyle/>
          <a:p>
            <a:pPr marL="285750" indent="-285750">
              <a:spcBef>
                <a:spcPts val="0"/>
              </a:spcBef>
              <a:buClr>
                <a:schemeClr val="accent2"/>
              </a:buClr>
              <a:buSzPts val="18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Inclusion criteria: </a:t>
            </a:r>
          </a:p>
          <a:p>
            <a:pPr marL="742950" lvl="1" indent="-285750">
              <a:spcBef>
                <a:spcPts val="0"/>
              </a:spcBef>
              <a:buClr>
                <a:schemeClr val="accent2"/>
              </a:buClr>
              <a:buSzPts val="1800"/>
              <a:buFont typeface="Wingdings 2" panose="05020102010507070707" pitchFamily="18" charset="2"/>
              <a:buChar char="ê"/>
            </a:pPr>
            <a:r>
              <a:rPr lang="en-US" sz="1500" dirty="0">
                <a:solidFill>
                  <a:srgbClr val="002060"/>
                </a:solidFill>
                <a:latin typeface="Segoe UI" panose="020B0502040204020203" pitchFamily="34" charset="0"/>
                <a:cs typeface="Segoe UI" panose="020B0502040204020203" pitchFamily="34" charset="0"/>
              </a:rPr>
              <a:t>Students in schools with N ≥ 10 students, and </a:t>
            </a:r>
          </a:p>
          <a:p>
            <a:pPr marL="742950" lvl="1" indent="-285750">
              <a:spcBef>
                <a:spcPts val="0"/>
              </a:spcBef>
              <a:buClr>
                <a:schemeClr val="accent2"/>
              </a:buClr>
              <a:buSzPts val="1800"/>
              <a:buFont typeface="Wingdings 2" panose="05020102010507070707" pitchFamily="18" charset="2"/>
              <a:buChar char="ê"/>
            </a:pPr>
            <a:r>
              <a:rPr lang="en-US" sz="1500" dirty="0">
                <a:solidFill>
                  <a:srgbClr val="002060"/>
                </a:solidFill>
                <a:latin typeface="Segoe UI" panose="020B0502040204020203" pitchFamily="34" charset="0"/>
                <a:cs typeface="Segoe UI" panose="020B0502040204020203" pitchFamily="34" charset="0"/>
              </a:rPr>
              <a:t>A school-level engagement score reliability of ≥ 0.7 </a:t>
            </a: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graphicFrame>
        <p:nvGraphicFramePr>
          <p:cNvPr id="3" name="Table 2" descr="This table provides the number of students who participated in the VOCAL survey in each grade (4, 5, 8, and 10); the number of students kept used in the student engagement research study; the number of schools represented in the research study, and the number of engagement items on each grade-level survey. ">
            <a:extLst>
              <a:ext uri="{FF2B5EF4-FFF2-40B4-BE49-F238E27FC236}">
                <a16:creationId xmlns:a16="http://schemas.microsoft.com/office/drawing/2014/main" id="{B7CF1C0A-CCA3-4141-A72B-EF67824EB4D7}"/>
              </a:ext>
            </a:extLst>
          </p:cNvPr>
          <p:cNvGraphicFramePr>
            <a:graphicFrameLocks noGrp="1"/>
          </p:cNvGraphicFramePr>
          <p:nvPr>
            <p:extLst>
              <p:ext uri="{D42A27DB-BD31-4B8C-83A1-F6EECF244321}">
                <p14:modId xmlns:p14="http://schemas.microsoft.com/office/powerpoint/2010/main" val="1485089411"/>
              </p:ext>
            </p:extLst>
          </p:nvPr>
        </p:nvGraphicFramePr>
        <p:xfrm>
          <a:off x="499712" y="1006980"/>
          <a:ext cx="8144576" cy="2936240"/>
        </p:xfrm>
        <a:graphic>
          <a:graphicData uri="http://schemas.openxmlformats.org/drawingml/2006/table">
            <a:tbl>
              <a:tblPr firstRow="1" bandRow="1">
                <a:tableStyleId>{4D3A4113-6E4E-437B-9265-5931566C675C}</a:tableStyleId>
              </a:tblPr>
              <a:tblGrid>
                <a:gridCol w="2105984">
                  <a:extLst>
                    <a:ext uri="{9D8B030D-6E8A-4147-A177-3AD203B41FA5}">
                      <a16:colId xmlns:a16="http://schemas.microsoft.com/office/drawing/2014/main" val="3930850006"/>
                    </a:ext>
                  </a:extLst>
                </a:gridCol>
                <a:gridCol w="1509648">
                  <a:extLst>
                    <a:ext uri="{9D8B030D-6E8A-4147-A177-3AD203B41FA5}">
                      <a16:colId xmlns:a16="http://schemas.microsoft.com/office/drawing/2014/main" val="2245508227"/>
                    </a:ext>
                  </a:extLst>
                </a:gridCol>
                <a:gridCol w="1509648">
                  <a:extLst>
                    <a:ext uri="{9D8B030D-6E8A-4147-A177-3AD203B41FA5}">
                      <a16:colId xmlns:a16="http://schemas.microsoft.com/office/drawing/2014/main" val="979872408"/>
                    </a:ext>
                  </a:extLst>
                </a:gridCol>
                <a:gridCol w="1509648">
                  <a:extLst>
                    <a:ext uri="{9D8B030D-6E8A-4147-A177-3AD203B41FA5}">
                      <a16:colId xmlns:a16="http://schemas.microsoft.com/office/drawing/2014/main" val="2890457489"/>
                    </a:ext>
                  </a:extLst>
                </a:gridCol>
                <a:gridCol w="1509648">
                  <a:extLst>
                    <a:ext uri="{9D8B030D-6E8A-4147-A177-3AD203B41FA5}">
                      <a16:colId xmlns:a16="http://schemas.microsoft.com/office/drawing/2014/main" val="882324638"/>
                    </a:ext>
                  </a:extLst>
                </a:gridCol>
              </a:tblGrid>
              <a:tr h="370840">
                <a:tc>
                  <a:txBody>
                    <a:bodyPr/>
                    <a:lstStyle/>
                    <a:p>
                      <a:endParaRPr lang="en-US" dirty="0"/>
                    </a:p>
                  </a:txBody>
                  <a:tcPr/>
                </a:tc>
                <a:tc>
                  <a:txBody>
                    <a:bodyPr/>
                    <a:lstStyle/>
                    <a:p>
                      <a:r>
                        <a:rPr lang="en-US" sz="1800" dirty="0"/>
                        <a:t>Grade 4</a:t>
                      </a:r>
                    </a:p>
                  </a:txBody>
                  <a:tcPr/>
                </a:tc>
                <a:tc>
                  <a:txBody>
                    <a:bodyPr/>
                    <a:lstStyle/>
                    <a:p>
                      <a:r>
                        <a:rPr lang="en-US" sz="1800" dirty="0"/>
                        <a:t>Grade 5</a:t>
                      </a:r>
                    </a:p>
                  </a:txBody>
                  <a:tcPr/>
                </a:tc>
                <a:tc>
                  <a:txBody>
                    <a:bodyPr/>
                    <a:lstStyle/>
                    <a:p>
                      <a:r>
                        <a:rPr lang="en-US" sz="1800" dirty="0"/>
                        <a:t>Grade 8</a:t>
                      </a:r>
                    </a:p>
                  </a:txBody>
                  <a:tcPr/>
                </a:tc>
                <a:tc>
                  <a:txBody>
                    <a:bodyPr/>
                    <a:lstStyle/>
                    <a:p>
                      <a:r>
                        <a:rPr lang="en-US" sz="1800" dirty="0"/>
                        <a:t>Grade 10</a:t>
                      </a:r>
                    </a:p>
                  </a:txBody>
                  <a:tcPr/>
                </a:tc>
                <a:extLst>
                  <a:ext uri="{0D108BD9-81ED-4DB2-BD59-A6C34878D82A}">
                    <a16:rowId xmlns:a16="http://schemas.microsoft.com/office/drawing/2014/main" val="4131262112"/>
                  </a:ext>
                </a:extLst>
              </a:tr>
              <a:tr h="370840">
                <a:tc>
                  <a:txBody>
                    <a:bodyPr/>
                    <a:lstStyle/>
                    <a:p>
                      <a:r>
                        <a:rPr lang="en-US" sz="1800" dirty="0"/>
                        <a:t>Number of students with VOCAL data</a:t>
                      </a:r>
                    </a:p>
                  </a:txBody>
                  <a:tcPr>
                    <a:solidFill>
                      <a:srgbClr val="DBEDF5"/>
                    </a:solidFill>
                  </a:tcPr>
                </a:tc>
                <a:tc>
                  <a:txBody>
                    <a:bodyPr/>
                    <a:lstStyle/>
                    <a:p>
                      <a:r>
                        <a:rPr lang="en-US" sz="1800" dirty="0"/>
                        <a:t>55,796 (82%)</a:t>
                      </a:r>
                    </a:p>
                  </a:txBody>
                  <a:tcPr>
                    <a:solidFill>
                      <a:srgbClr val="DBEDF5"/>
                    </a:solidFill>
                  </a:tcPr>
                </a:tc>
                <a:tc>
                  <a:txBody>
                    <a:bodyPr/>
                    <a:lstStyle/>
                    <a:p>
                      <a:r>
                        <a:rPr lang="en-US" sz="1800" dirty="0"/>
                        <a:t>59,456 (85%)</a:t>
                      </a:r>
                    </a:p>
                  </a:txBody>
                  <a:tcPr>
                    <a:solidFill>
                      <a:srgbClr val="DBEDF5"/>
                    </a:solidFill>
                  </a:tcPr>
                </a:tc>
                <a:tc>
                  <a:txBody>
                    <a:bodyPr/>
                    <a:lstStyle/>
                    <a:p>
                      <a:r>
                        <a:rPr lang="en-US" sz="1800" dirty="0"/>
                        <a:t>59,180 (85%) </a:t>
                      </a:r>
                    </a:p>
                  </a:txBody>
                  <a:tcPr>
                    <a:solidFill>
                      <a:srgbClr val="DBEDF5"/>
                    </a:solidFill>
                  </a:tcPr>
                </a:tc>
                <a:tc>
                  <a:txBody>
                    <a:bodyPr/>
                    <a:lstStyle/>
                    <a:p>
                      <a:r>
                        <a:rPr lang="en-US" sz="1800" dirty="0"/>
                        <a:t>53,274 (76%)</a:t>
                      </a:r>
                    </a:p>
                  </a:txBody>
                  <a:tcPr>
                    <a:solidFill>
                      <a:srgbClr val="DBEDF5"/>
                    </a:solidFill>
                  </a:tcPr>
                </a:tc>
                <a:extLst>
                  <a:ext uri="{0D108BD9-81ED-4DB2-BD59-A6C34878D82A}">
                    <a16:rowId xmlns:a16="http://schemas.microsoft.com/office/drawing/2014/main" val="36842752"/>
                  </a:ext>
                </a:extLst>
              </a:tr>
              <a:tr h="370840">
                <a:tc>
                  <a:txBody>
                    <a:bodyPr/>
                    <a:lstStyle/>
                    <a:p>
                      <a:r>
                        <a:rPr lang="en-US" sz="1800" dirty="0"/>
                        <a:t>Number of students in study</a:t>
                      </a:r>
                    </a:p>
                  </a:txBody>
                  <a:tcPr>
                    <a:solidFill>
                      <a:schemeClr val="bg1"/>
                    </a:solidFill>
                  </a:tcPr>
                </a:tc>
                <a:tc>
                  <a:txBody>
                    <a:bodyPr/>
                    <a:lstStyle/>
                    <a:p>
                      <a:r>
                        <a:rPr lang="en-US" sz="1800" dirty="0"/>
                        <a:t>48,848 (72%)</a:t>
                      </a:r>
                    </a:p>
                  </a:txBody>
                  <a:tcPr>
                    <a:solidFill>
                      <a:schemeClr val="bg1"/>
                    </a:solidFill>
                  </a:tcPr>
                </a:tc>
                <a:tc>
                  <a:txBody>
                    <a:bodyPr/>
                    <a:lstStyle/>
                    <a:p>
                      <a:r>
                        <a:rPr lang="en-US" sz="1800" dirty="0"/>
                        <a:t>54,915 (78%)</a:t>
                      </a:r>
                    </a:p>
                  </a:txBody>
                  <a:tcPr>
                    <a:solidFill>
                      <a:schemeClr val="bg1"/>
                    </a:solidFill>
                  </a:tcPr>
                </a:tc>
                <a:tc>
                  <a:txBody>
                    <a:bodyPr/>
                    <a:lstStyle/>
                    <a:p>
                      <a:r>
                        <a:rPr lang="en-US" sz="1800" dirty="0"/>
                        <a:t>55,009 (79%)</a:t>
                      </a:r>
                    </a:p>
                  </a:txBody>
                  <a:tcPr>
                    <a:solidFill>
                      <a:schemeClr val="bg1"/>
                    </a:solidFill>
                  </a:tcPr>
                </a:tc>
                <a:tc>
                  <a:txBody>
                    <a:bodyPr/>
                    <a:lstStyle/>
                    <a:p>
                      <a:r>
                        <a:rPr lang="en-US" sz="1800" dirty="0"/>
                        <a:t>51,864 (74%)</a:t>
                      </a:r>
                    </a:p>
                  </a:txBody>
                  <a:tcPr>
                    <a:solidFill>
                      <a:schemeClr val="bg1"/>
                    </a:solidFill>
                  </a:tcPr>
                </a:tc>
                <a:extLst>
                  <a:ext uri="{0D108BD9-81ED-4DB2-BD59-A6C34878D82A}">
                    <a16:rowId xmlns:a16="http://schemas.microsoft.com/office/drawing/2014/main" val="1567691023"/>
                  </a:ext>
                </a:extLst>
              </a:tr>
              <a:tr h="370840">
                <a:tc>
                  <a:txBody>
                    <a:bodyPr/>
                    <a:lstStyle/>
                    <a:p>
                      <a:r>
                        <a:rPr lang="en-US" sz="1800" dirty="0"/>
                        <a:t>Number of schools in study</a:t>
                      </a:r>
                    </a:p>
                  </a:txBody>
                  <a:tcPr>
                    <a:solidFill>
                      <a:srgbClr val="DBEDF5"/>
                    </a:solidFill>
                  </a:tcPr>
                </a:tc>
                <a:tc>
                  <a:txBody>
                    <a:bodyPr/>
                    <a:lstStyle/>
                    <a:p>
                      <a:r>
                        <a:rPr lang="en-US" sz="1800" dirty="0"/>
                        <a:t>647</a:t>
                      </a:r>
                    </a:p>
                  </a:txBody>
                  <a:tcPr>
                    <a:solidFill>
                      <a:srgbClr val="DBEDF5"/>
                    </a:solidFill>
                  </a:tcPr>
                </a:tc>
                <a:tc>
                  <a:txBody>
                    <a:bodyPr/>
                    <a:lstStyle/>
                    <a:p>
                      <a:r>
                        <a:rPr lang="en-US" sz="1800" dirty="0"/>
                        <a:t>623</a:t>
                      </a:r>
                    </a:p>
                  </a:txBody>
                  <a:tcPr>
                    <a:solidFill>
                      <a:srgbClr val="DBEDF5"/>
                    </a:solidFill>
                  </a:tcPr>
                </a:tc>
                <a:tc>
                  <a:txBody>
                    <a:bodyPr/>
                    <a:lstStyle/>
                    <a:p>
                      <a:r>
                        <a:rPr lang="en-US" sz="1800" dirty="0"/>
                        <a:t>367</a:t>
                      </a:r>
                    </a:p>
                  </a:txBody>
                  <a:tcPr>
                    <a:solidFill>
                      <a:srgbClr val="DBEDF5"/>
                    </a:solidFill>
                  </a:tcPr>
                </a:tc>
                <a:tc>
                  <a:txBody>
                    <a:bodyPr/>
                    <a:lstStyle/>
                    <a:p>
                      <a:r>
                        <a:rPr lang="en-US" sz="1800" dirty="0"/>
                        <a:t>296</a:t>
                      </a:r>
                    </a:p>
                  </a:txBody>
                  <a:tcPr>
                    <a:solidFill>
                      <a:srgbClr val="DBEDF5"/>
                    </a:solidFill>
                  </a:tcPr>
                </a:tc>
                <a:extLst>
                  <a:ext uri="{0D108BD9-81ED-4DB2-BD59-A6C34878D82A}">
                    <a16:rowId xmlns:a16="http://schemas.microsoft.com/office/drawing/2014/main" val="2969800245"/>
                  </a:ext>
                </a:extLst>
              </a:tr>
              <a:tr h="370840">
                <a:tc>
                  <a:txBody>
                    <a:bodyPr/>
                    <a:lstStyle/>
                    <a:p>
                      <a:r>
                        <a:rPr lang="en-US" sz="1800" dirty="0"/>
                        <a:t>Number of items</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14</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14</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13</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13</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510180"/>
                  </a:ext>
                </a:extLst>
              </a:tr>
            </a:tbl>
          </a:graphicData>
        </a:graphic>
      </p:graphicFrame>
    </p:spTree>
    <p:extLst>
      <p:ext uri="{BB962C8B-B14F-4D97-AF65-F5344CB8AC3E}">
        <p14:creationId xmlns:p14="http://schemas.microsoft.com/office/powerpoint/2010/main" val="290593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6" name="Title 5"/>
          <p:cNvSpPr>
            <a:spLocks noGrp="1"/>
          </p:cNvSpPr>
          <p:nvPr>
            <p:ph type="title"/>
          </p:nvPr>
        </p:nvSpPr>
        <p:spPr>
          <a:xfrm>
            <a:off x="284341" y="217096"/>
            <a:ext cx="8575318" cy="509929"/>
          </a:xfrm>
        </p:spPr>
        <p:txBody>
          <a:bodyPr/>
          <a:lstStyle/>
          <a:p>
            <a:r>
              <a:rPr lang="en-US" sz="2000" dirty="0">
                <a:latin typeface="Georgia" panose="02040502050405020303" pitchFamily="18" charset="0"/>
              </a:rPr>
              <a:t>Study design: Explaining differences in engagement perceptions (1)</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601469" y="1045287"/>
            <a:ext cx="3075148" cy="2521804"/>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266943" y="4657964"/>
            <a:ext cx="1854995" cy="246221"/>
          </a:xfrm>
          <a:prstGeom prst="rect">
            <a:avLst/>
          </a:prstGeom>
          <a:noFill/>
        </p:spPr>
        <p:txBody>
          <a:bodyPr wrap="none" rtlCol="0">
            <a:spAutoFit/>
          </a:bodyPr>
          <a:lstStyle/>
          <a:p>
            <a:r>
              <a:rPr lang="en-US" sz="1000" dirty="0"/>
              <a:t>* Image from Dreamtime.com</a:t>
            </a:r>
          </a:p>
        </p:txBody>
      </p:sp>
      <p:sp>
        <p:nvSpPr>
          <p:cNvPr id="13" name="Left Brace 12" descr="Left brace highlights and points to the fact that between 93% to 95% of the variation in student engagement scores resides within schools.">
            <a:extLst>
              <a:ext uri="{FF2B5EF4-FFF2-40B4-BE49-F238E27FC236}">
                <a16:creationId xmlns:a16="http://schemas.microsoft.com/office/drawing/2014/main" id="{C7684F65-099E-414F-8E25-B76BD8BE199C}"/>
              </a:ext>
            </a:extLst>
          </p:cNvPr>
          <p:cNvSpPr/>
          <p:nvPr/>
        </p:nvSpPr>
        <p:spPr>
          <a:xfrm rot="16200000">
            <a:off x="1720081" y="2524908"/>
            <a:ext cx="686336" cy="277070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8454AD0-8CB1-4258-842E-F2E1A9B64012}"/>
              </a:ext>
            </a:extLst>
          </p:cNvPr>
          <p:cNvSpPr txBox="1"/>
          <p:nvPr/>
        </p:nvSpPr>
        <p:spPr>
          <a:xfrm>
            <a:off x="1622263" y="795858"/>
            <a:ext cx="881973" cy="307777"/>
          </a:xfrm>
          <a:prstGeom prst="rect">
            <a:avLst/>
          </a:prstGeom>
          <a:noFill/>
        </p:spPr>
        <p:txBody>
          <a:bodyPr wrap="none" rtlCol="0">
            <a:spAutoFit/>
          </a:bodyPr>
          <a:lstStyle/>
          <a:p>
            <a:r>
              <a:rPr lang="en-US" dirty="0"/>
              <a:t>School 1</a:t>
            </a:r>
          </a:p>
        </p:txBody>
      </p:sp>
      <p:sp>
        <p:nvSpPr>
          <p:cNvPr id="17" name="TextBox 16">
            <a:extLst>
              <a:ext uri="{FF2B5EF4-FFF2-40B4-BE49-F238E27FC236}">
                <a16:creationId xmlns:a16="http://schemas.microsoft.com/office/drawing/2014/main" id="{7176D01A-65AA-41C9-B54B-EE9A6F499121}"/>
              </a:ext>
            </a:extLst>
          </p:cNvPr>
          <p:cNvSpPr txBox="1"/>
          <p:nvPr/>
        </p:nvSpPr>
        <p:spPr>
          <a:xfrm>
            <a:off x="935376" y="4182369"/>
            <a:ext cx="2255746" cy="307777"/>
          </a:xfrm>
          <a:prstGeom prst="rect">
            <a:avLst/>
          </a:prstGeom>
          <a:noFill/>
        </p:spPr>
        <p:txBody>
          <a:bodyPr wrap="none" rtlCol="0">
            <a:spAutoFit/>
          </a:bodyPr>
          <a:lstStyle/>
          <a:p>
            <a:r>
              <a:rPr lang="en-US" dirty="0"/>
              <a:t>Differences </a:t>
            </a:r>
            <a:r>
              <a:rPr lang="en-US" dirty="0">
                <a:solidFill>
                  <a:schemeClr val="accent2">
                    <a:lumMod val="75000"/>
                  </a:schemeClr>
                </a:solidFill>
              </a:rPr>
              <a:t>within</a:t>
            </a:r>
            <a:r>
              <a:rPr lang="en-US" dirty="0"/>
              <a:t> schools</a:t>
            </a:r>
          </a:p>
        </p:txBody>
      </p:sp>
      <p:sp>
        <p:nvSpPr>
          <p:cNvPr id="19" name="TextBox 18">
            <a:extLst>
              <a:ext uri="{FF2B5EF4-FFF2-40B4-BE49-F238E27FC236}">
                <a16:creationId xmlns:a16="http://schemas.microsoft.com/office/drawing/2014/main" id="{05128A8B-7464-421E-9866-4189BC0F7BA8}"/>
              </a:ext>
            </a:extLst>
          </p:cNvPr>
          <p:cNvSpPr txBox="1"/>
          <p:nvPr/>
        </p:nvSpPr>
        <p:spPr>
          <a:xfrm>
            <a:off x="5528114" y="4218426"/>
            <a:ext cx="2255746" cy="307777"/>
          </a:xfrm>
          <a:prstGeom prst="rect">
            <a:avLst/>
          </a:prstGeom>
          <a:noFill/>
        </p:spPr>
        <p:txBody>
          <a:bodyPr wrap="none" rtlCol="0">
            <a:spAutoFit/>
          </a:bodyPr>
          <a:lstStyle/>
          <a:p>
            <a:r>
              <a:rPr lang="en-US" dirty="0"/>
              <a:t>Differences </a:t>
            </a:r>
            <a:r>
              <a:rPr lang="en-US" dirty="0">
                <a:solidFill>
                  <a:schemeClr val="accent2">
                    <a:lumMod val="75000"/>
                  </a:schemeClr>
                </a:solidFill>
              </a:rPr>
              <a:t>within</a:t>
            </a:r>
            <a:r>
              <a:rPr lang="en-US" dirty="0"/>
              <a:t> schools</a:t>
            </a:r>
          </a:p>
        </p:txBody>
      </p:sp>
      <p:sp>
        <p:nvSpPr>
          <p:cNvPr id="16" name="TextBox 15">
            <a:extLst>
              <a:ext uri="{FF2B5EF4-FFF2-40B4-BE49-F238E27FC236}">
                <a16:creationId xmlns:a16="http://schemas.microsoft.com/office/drawing/2014/main" id="{1D699BA3-B657-40EB-B72C-1E1107C2A973}"/>
              </a:ext>
            </a:extLst>
          </p:cNvPr>
          <p:cNvSpPr txBox="1"/>
          <p:nvPr/>
        </p:nvSpPr>
        <p:spPr>
          <a:xfrm>
            <a:off x="6215001" y="795858"/>
            <a:ext cx="1061509" cy="307777"/>
          </a:xfrm>
          <a:prstGeom prst="rect">
            <a:avLst/>
          </a:prstGeom>
          <a:solidFill>
            <a:schemeClr val="bg1"/>
          </a:solidFill>
        </p:spPr>
        <p:txBody>
          <a:bodyPr wrap="none" rtlCol="0">
            <a:spAutoFit/>
          </a:bodyPr>
          <a:lstStyle/>
          <a:p>
            <a:r>
              <a:rPr lang="en-US" dirty="0"/>
              <a:t>School 2…</a:t>
            </a:r>
          </a:p>
        </p:txBody>
      </p:sp>
      <p:sp>
        <p:nvSpPr>
          <p:cNvPr id="20" name="Arrow: Left-Right 19" descr="Arrow symbolizes that 5 to 7% of the variation in students' engagement scores is due to students attending different schools - between school variance.">
            <a:extLst>
              <a:ext uri="{FF2B5EF4-FFF2-40B4-BE49-F238E27FC236}">
                <a16:creationId xmlns:a16="http://schemas.microsoft.com/office/drawing/2014/main" id="{58C2C0D0-9498-4D92-B370-F072FD3B90E8}"/>
              </a:ext>
            </a:extLst>
          </p:cNvPr>
          <p:cNvSpPr/>
          <p:nvPr/>
        </p:nvSpPr>
        <p:spPr>
          <a:xfrm>
            <a:off x="3660530" y="1828621"/>
            <a:ext cx="1497819" cy="4606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ifferent school children stand set in flat style vector illustration">
            <a:hlinkClick r:id="rId3"/>
            <a:extLst>
              <a:ext uri="{FF2B5EF4-FFF2-40B4-BE49-F238E27FC236}">
                <a16:creationId xmlns:a16="http://schemas.microsoft.com/office/drawing/2014/main" id="{18E26CA4-2941-44D5-863A-32E81C7503EB}"/>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5187266" y="1040403"/>
            <a:ext cx="3075148" cy="2521804"/>
          </a:xfrm>
          <a:prstGeom prst="rect">
            <a:avLst/>
          </a:prstGeom>
          <a:noFill/>
          <a:ln>
            <a:noFill/>
          </a:ln>
        </p:spPr>
      </p:pic>
      <p:sp>
        <p:nvSpPr>
          <p:cNvPr id="21" name="TextBox 20">
            <a:extLst>
              <a:ext uri="{FF2B5EF4-FFF2-40B4-BE49-F238E27FC236}">
                <a16:creationId xmlns:a16="http://schemas.microsoft.com/office/drawing/2014/main" id="{1FE9B447-06CE-402D-8968-30FD51444957}"/>
              </a:ext>
            </a:extLst>
          </p:cNvPr>
          <p:cNvSpPr txBox="1"/>
          <p:nvPr/>
        </p:nvSpPr>
        <p:spPr>
          <a:xfrm>
            <a:off x="3137296" y="1185575"/>
            <a:ext cx="2544286" cy="307777"/>
          </a:xfrm>
          <a:prstGeom prst="rect">
            <a:avLst/>
          </a:prstGeom>
          <a:noFill/>
        </p:spPr>
        <p:txBody>
          <a:bodyPr wrap="none" rtlCol="0">
            <a:spAutoFit/>
          </a:bodyPr>
          <a:lstStyle/>
          <a:p>
            <a:r>
              <a:rPr lang="en-US" dirty="0"/>
              <a:t>Differences </a:t>
            </a:r>
            <a:r>
              <a:rPr lang="en-US" dirty="0">
                <a:solidFill>
                  <a:schemeClr val="accent2">
                    <a:lumMod val="75000"/>
                  </a:schemeClr>
                </a:solidFill>
              </a:rPr>
              <a:t>between</a:t>
            </a:r>
            <a:r>
              <a:rPr lang="en-US" dirty="0"/>
              <a:t> schools</a:t>
            </a:r>
          </a:p>
        </p:txBody>
      </p:sp>
      <p:sp>
        <p:nvSpPr>
          <p:cNvPr id="18" name="Left Brace 17" descr="Left brace highlights and points to the fact that between 93% to 95% of the variation in student engagement scores resides within schools.">
            <a:extLst>
              <a:ext uri="{FF2B5EF4-FFF2-40B4-BE49-F238E27FC236}">
                <a16:creationId xmlns:a16="http://schemas.microsoft.com/office/drawing/2014/main" id="{D73B952F-8A9F-46F7-BF5E-32ADC2652F7F}"/>
              </a:ext>
            </a:extLst>
          </p:cNvPr>
          <p:cNvSpPr/>
          <p:nvPr/>
        </p:nvSpPr>
        <p:spPr>
          <a:xfrm rot="16200000">
            <a:off x="6320896" y="2532986"/>
            <a:ext cx="670183" cy="277070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18CA857D-38D1-47C8-ADDA-6F968D8FBD72}"/>
              </a:ext>
            </a:extLst>
          </p:cNvPr>
          <p:cNvSpPr txBox="1"/>
          <p:nvPr/>
        </p:nvSpPr>
        <p:spPr>
          <a:xfrm>
            <a:off x="3881089" y="1525666"/>
            <a:ext cx="1056700" cy="307777"/>
          </a:xfrm>
          <a:prstGeom prst="rect">
            <a:avLst/>
          </a:prstGeom>
          <a:noFill/>
        </p:spPr>
        <p:txBody>
          <a:bodyPr wrap="none" rtlCol="0">
            <a:spAutoFit/>
          </a:bodyPr>
          <a:lstStyle/>
          <a:p>
            <a:r>
              <a:rPr lang="en-US" dirty="0"/>
              <a:t>~5% to 7%</a:t>
            </a:r>
          </a:p>
        </p:txBody>
      </p:sp>
      <p:sp>
        <p:nvSpPr>
          <p:cNvPr id="25" name="TextBox 24">
            <a:extLst>
              <a:ext uri="{FF2B5EF4-FFF2-40B4-BE49-F238E27FC236}">
                <a16:creationId xmlns:a16="http://schemas.microsoft.com/office/drawing/2014/main" id="{9DB539F9-0AD1-4128-A48A-F3D623DF17E9}"/>
              </a:ext>
            </a:extLst>
          </p:cNvPr>
          <p:cNvSpPr txBox="1"/>
          <p:nvPr/>
        </p:nvSpPr>
        <p:spPr>
          <a:xfrm>
            <a:off x="1515663" y="3516103"/>
            <a:ext cx="1095172" cy="307777"/>
          </a:xfrm>
          <a:prstGeom prst="rect">
            <a:avLst/>
          </a:prstGeom>
          <a:noFill/>
        </p:spPr>
        <p:txBody>
          <a:bodyPr wrap="none" rtlCol="0">
            <a:spAutoFit/>
          </a:bodyPr>
          <a:lstStyle/>
          <a:p>
            <a:r>
              <a:rPr lang="en-US" dirty="0"/>
              <a:t>~93 to 95%</a:t>
            </a:r>
          </a:p>
        </p:txBody>
      </p:sp>
      <p:sp>
        <p:nvSpPr>
          <p:cNvPr id="26" name="TextBox 25">
            <a:extLst>
              <a:ext uri="{FF2B5EF4-FFF2-40B4-BE49-F238E27FC236}">
                <a16:creationId xmlns:a16="http://schemas.microsoft.com/office/drawing/2014/main" id="{84DB08AA-3C86-4F95-A3A3-D0CD20A7FD92}"/>
              </a:ext>
            </a:extLst>
          </p:cNvPr>
          <p:cNvSpPr txBox="1"/>
          <p:nvPr/>
        </p:nvSpPr>
        <p:spPr>
          <a:xfrm>
            <a:off x="6108401" y="3567091"/>
            <a:ext cx="1095172" cy="307777"/>
          </a:xfrm>
          <a:prstGeom prst="rect">
            <a:avLst/>
          </a:prstGeom>
          <a:noFill/>
        </p:spPr>
        <p:txBody>
          <a:bodyPr wrap="none" rtlCol="0">
            <a:spAutoFit/>
          </a:bodyPr>
          <a:lstStyle/>
          <a:p>
            <a:r>
              <a:rPr lang="en-US" dirty="0"/>
              <a:t>~93 to 95%</a:t>
            </a:r>
          </a:p>
        </p:txBody>
      </p:sp>
    </p:spTree>
    <p:extLst>
      <p:ext uri="{BB962C8B-B14F-4D97-AF65-F5344CB8AC3E}">
        <p14:creationId xmlns:p14="http://schemas.microsoft.com/office/powerpoint/2010/main" val="197286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2" name="Group 1" descr="The contents of the student engagement webinar are as follows:&#10;&#10;Part 1: Study context&#10;Part 2: VOCAL survey: Measuring student perceptions of student engagement&#10;Part 3: Overview of Massachusetts' student perceptions of student engagement&#10;Part 4: Study: Examining subgroup differences and factors that &quot;might&quot; promote or inhibit student engagement&#10;Part 5: Comparing black and white student engagement">
            <a:extLst>
              <a:ext uri="{FF2B5EF4-FFF2-40B4-BE49-F238E27FC236}">
                <a16:creationId xmlns:a16="http://schemas.microsoft.com/office/drawing/2014/main" id="{5B6221CA-0C36-4B5E-BC6B-1A7C6618656A}"/>
              </a:ext>
            </a:extLst>
          </p:cNvPr>
          <p:cNvGrpSpPr/>
          <p:nvPr/>
        </p:nvGrpSpPr>
        <p:grpSpPr>
          <a:xfrm>
            <a:off x="1" y="830375"/>
            <a:ext cx="9143999" cy="3756066"/>
            <a:chOff x="1" y="830375"/>
            <a:chExt cx="9143999" cy="3756066"/>
          </a:xfrm>
        </p:grpSpPr>
        <p:sp>
          <p:nvSpPr>
            <p:cNvPr id="134" name="Google Shape;134;p26" descr="This slide summarizes the contents of the student engagement webinar&#10;"/>
            <p:cNvSpPr txBox="1"/>
            <p:nvPr/>
          </p:nvSpPr>
          <p:spPr>
            <a:xfrm>
              <a:off x="1" y="2393036"/>
              <a:ext cx="2076809" cy="53091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000" b="0" i="0" u="none" strike="noStrike" cap="none">
                  <a:solidFill>
                    <a:schemeClr val="lt1"/>
                  </a:solidFill>
                  <a:latin typeface="Quattrocento Sans"/>
                  <a:ea typeface="Quattrocento Sans"/>
                  <a:cs typeface="Quattrocento Sans"/>
                  <a:sym typeface="Quattrocento Sans"/>
                </a:rPr>
                <a:t>CONTENTS</a:t>
              </a:r>
              <a:endParaRPr sz="3000" b="0" i="0" u="none" strike="noStrike" cap="none">
                <a:solidFill>
                  <a:schemeClr val="lt1"/>
                </a:solidFill>
                <a:latin typeface="Quattrocento Sans"/>
                <a:ea typeface="Quattrocento Sans"/>
                <a:cs typeface="Quattrocento Sans"/>
                <a:sym typeface="Quattrocento Sans"/>
              </a:endParaRPr>
            </a:p>
          </p:txBody>
        </p:sp>
        <p:sp>
          <p:nvSpPr>
            <p:cNvPr id="136" name="Google Shape;136;p26"/>
            <p:cNvSpPr/>
            <p:nvPr/>
          </p:nvSpPr>
          <p:spPr>
            <a:xfrm>
              <a:off x="2311273" y="830375"/>
              <a:ext cx="607094" cy="607094"/>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rgbClr val="3D1C05"/>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rgbClr val="3D1C05"/>
                </a:solidFill>
                <a:latin typeface="Segoe UI" panose="020B0502040204020203" pitchFamily="34" charset="0"/>
                <a:ea typeface="Quattrocento Sans"/>
                <a:cs typeface="Segoe UI" panose="020B0502040204020203" pitchFamily="34" charset="0"/>
                <a:sym typeface="Quattrocento Sans"/>
              </a:endParaRPr>
            </a:p>
          </p:txBody>
        </p:sp>
        <p:sp>
          <p:nvSpPr>
            <p:cNvPr id="137" name="Google Shape;137;p26" descr="Study context"/>
            <p:cNvSpPr txBox="1"/>
            <p:nvPr/>
          </p:nvSpPr>
          <p:spPr>
            <a:xfrm>
              <a:off x="3073391" y="830375"/>
              <a:ext cx="6060013"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1800" dirty="0">
                  <a:solidFill>
                    <a:srgbClr val="002060"/>
                  </a:solidFill>
                  <a:latin typeface="Segoe UI" panose="020B0502040204020203" pitchFamily="34" charset="0"/>
                  <a:ea typeface="Quattrocento Sans"/>
                  <a:cs typeface="Segoe UI" panose="020B0502040204020203" pitchFamily="34" charset="0"/>
                  <a:sym typeface="Quattrocento Sans"/>
                </a:rPr>
                <a:t>Study context</a:t>
              </a:r>
              <a:endParaRPr sz="18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39" name="Google Shape;139;p26"/>
            <p:cNvSpPr/>
            <p:nvPr/>
          </p:nvSpPr>
          <p:spPr>
            <a:xfrm>
              <a:off x="2311273" y="1609445"/>
              <a:ext cx="628284" cy="607094"/>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rgbClr val="3D1C05"/>
                  </a:solidFill>
                  <a:latin typeface="Segoe UI" panose="020B0502040204020203" pitchFamily="34" charset="0"/>
                  <a:ea typeface="Quattrocento Sans"/>
                  <a:cs typeface="Segoe UI" panose="020B0502040204020203" pitchFamily="34" charset="0"/>
                  <a:sym typeface="Quattrocento Sans"/>
                </a:rPr>
                <a:t>02</a:t>
              </a:r>
              <a:endParaRPr sz="2400" b="0" i="0" u="none" strike="noStrike" cap="none" dirty="0">
                <a:solidFill>
                  <a:srgbClr val="3D1C05"/>
                </a:solidFill>
                <a:latin typeface="Segoe UI" panose="020B0502040204020203" pitchFamily="34" charset="0"/>
                <a:ea typeface="Quattrocento Sans"/>
                <a:cs typeface="Segoe UI" panose="020B0502040204020203" pitchFamily="34" charset="0"/>
                <a:sym typeface="Quattrocento Sans"/>
              </a:endParaRPr>
            </a:p>
          </p:txBody>
        </p:sp>
        <p:sp>
          <p:nvSpPr>
            <p:cNvPr id="140" name="Google Shape;140;p26" descr="VOCAL survey: Measuring student perceptions of school climate and engagement&#10;"/>
            <p:cNvSpPr txBox="1"/>
            <p:nvPr/>
          </p:nvSpPr>
          <p:spPr>
            <a:xfrm>
              <a:off x="3073391" y="1609445"/>
              <a:ext cx="5922205" cy="607094"/>
            </a:xfrm>
            <a:prstGeom prst="rect">
              <a:avLst/>
            </a:prstGeom>
            <a:noFill/>
            <a:ln>
              <a:noFill/>
            </a:ln>
          </p:spPr>
          <p:txBody>
            <a:bodyPr spcFirstLastPara="1" wrap="square" lIns="68575" tIns="34275" rIns="68575" bIns="34275" anchor="ctr" anchorCtr="0">
              <a:noAutofit/>
            </a:bodyPr>
            <a:lstStyle/>
            <a:p>
              <a:pPr lvl="0"/>
              <a:r>
                <a:rPr lang="en-US" sz="1800" dirty="0">
                  <a:solidFill>
                    <a:srgbClr val="002060"/>
                  </a:solidFill>
                  <a:latin typeface="Segoe UI" panose="020B0502040204020203" pitchFamily="34" charset="0"/>
                  <a:ea typeface="Quattrocento Sans"/>
                  <a:cs typeface="Segoe UI" panose="020B0502040204020203" pitchFamily="34" charset="0"/>
                  <a:sym typeface="Quattrocento Sans"/>
                </a:rPr>
                <a:t>VOCAL survey: Measuring student perceptions of school climate and engagement</a:t>
              </a:r>
            </a:p>
          </p:txBody>
        </p:sp>
        <p:sp>
          <p:nvSpPr>
            <p:cNvPr id="142" name="Google Shape;142;p26"/>
            <p:cNvSpPr/>
            <p:nvPr/>
          </p:nvSpPr>
          <p:spPr>
            <a:xfrm>
              <a:off x="2311273" y="2385346"/>
              <a:ext cx="607094" cy="607094"/>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rgbClr val="3D1C05"/>
                  </a:solidFill>
                  <a:latin typeface="Quattrocento Sans"/>
                  <a:ea typeface="Quattrocento Sans"/>
                  <a:cs typeface="Quattrocento Sans"/>
                  <a:sym typeface="Quattrocento Sans"/>
                </a:rPr>
                <a:t>03</a:t>
              </a:r>
              <a:endParaRPr sz="2400" b="0" i="0" u="none" strike="noStrike" cap="none" dirty="0">
                <a:solidFill>
                  <a:srgbClr val="3D1C05"/>
                </a:solidFill>
                <a:latin typeface="Quattrocento Sans"/>
                <a:ea typeface="Quattrocento Sans"/>
                <a:cs typeface="Quattrocento Sans"/>
                <a:sym typeface="Quattrocento Sans"/>
              </a:endParaRPr>
            </a:p>
          </p:txBody>
        </p:sp>
        <p:sp>
          <p:nvSpPr>
            <p:cNvPr id="147" name="Google Shape;147;p26" descr="Overview of Massachusetts’ student perceptions of student engagement&#10;"/>
            <p:cNvSpPr/>
            <p:nvPr/>
          </p:nvSpPr>
          <p:spPr>
            <a:xfrm>
              <a:off x="3073391" y="2364966"/>
              <a:ext cx="6034914" cy="627474"/>
            </a:xfrm>
            <a:prstGeom prst="rect">
              <a:avLst/>
            </a:prstGeom>
            <a:noFill/>
            <a:ln>
              <a:noFill/>
            </a:ln>
          </p:spPr>
          <p:txBody>
            <a:bodyPr spcFirstLastPara="1" wrap="square" lIns="68575" tIns="34275" rIns="68575" bIns="34275" anchor="t" anchorCtr="0">
              <a:noAutofit/>
            </a:bodyPr>
            <a:lstStyle/>
            <a:p>
              <a:pPr lvl="0"/>
              <a:r>
                <a:rPr lang="en-US" sz="1800" dirty="0">
                  <a:solidFill>
                    <a:srgbClr val="002060"/>
                  </a:solidFill>
                  <a:latin typeface="Segoe UI" panose="020B0502040204020203" pitchFamily="34" charset="0"/>
                  <a:ea typeface="Quattrocento Sans"/>
                  <a:cs typeface="Segoe UI" panose="020B0502040204020203" pitchFamily="34" charset="0"/>
                  <a:sym typeface="Quattrocento Sans"/>
                </a:rPr>
                <a:t>Overview of Massachusetts’ student perceptions of student engagement</a:t>
              </a:r>
            </a:p>
          </p:txBody>
        </p:sp>
        <p:sp>
          <p:nvSpPr>
            <p:cNvPr id="17" name="Google Shape;151;p26">
              <a:extLst>
                <a:ext uri="{FF2B5EF4-FFF2-40B4-BE49-F238E27FC236}">
                  <a16:creationId xmlns:a16="http://schemas.microsoft.com/office/drawing/2014/main" id="{0C29C30A-F868-4CBB-85A0-137678FB4EB6}"/>
                </a:ext>
              </a:extLst>
            </p:cNvPr>
            <p:cNvSpPr/>
            <p:nvPr/>
          </p:nvSpPr>
          <p:spPr>
            <a:xfrm>
              <a:off x="2311273" y="3170717"/>
              <a:ext cx="628284" cy="607094"/>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dirty="0">
                  <a:solidFill>
                    <a:srgbClr val="3D1C05"/>
                  </a:solidFill>
                  <a:latin typeface="Quattrocento Sans"/>
                  <a:ea typeface="Quattrocento Sans"/>
                  <a:cs typeface="Quattrocento Sans"/>
                  <a:sym typeface="Quattrocento Sans"/>
                </a:rPr>
                <a:t>04</a:t>
              </a:r>
              <a:endParaRPr sz="2400" dirty="0">
                <a:solidFill>
                  <a:srgbClr val="3D1C05"/>
                </a:solidFill>
                <a:latin typeface="Quattrocento Sans"/>
                <a:ea typeface="Quattrocento Sans"/>
                <a:cs typeface="Quattrocento Sans"/>
                <a:sym typeface="Quattrocento Sans"/>
              </a:endParaRPr>
            </a:p>
          </p:txBody>
        </p:sp>
        <p:sp>
          <p:nvSpPr>
            <p:cNvPr id="24" name="Google Shape;152;p26" descr="Study: Examining subgroup perceptions and factors that “might” promote or inhibit student engagement&#10;">
              <a:extLst>
                <a:ext uri="{FF2B5EF4-FFF2-40B4-BE49-F238E27FC236}">
                  <a16:creationId xmlns:a16="http://schemas.microsoft.com/office/drawing/2014/main" id="{D69FE378-2396-4B2E-91E1-AF121BCCBAA4}"/>
                </a:ext>
              </a:extLst>
            </p:cNvPr>
            <p:cNvSpPr txBox="1"/>
            <p:nvPr/>
          </p:nvSpPr>
          <p:spPr>
            <a:xfrm>
              <a:off x="3073391" y="3170718"/>
              <a:ext cx="6060012" cy="607093"/>
            </a:xfrm>
            <a:prstGeom prst="rect">
              <a:avLst/>
            </a:prstGeom>
            <a:noFill/>
            <a:ln>
              <a:noFill/>
            </a:ln>
          </p:spPr>
          <p:txBody>
            <a:bodyPr spcFirstLastPara="1" wrap="square" lIns="68575" tIns="34275" rIns="68575" bIns="34275" anchor="ctr" anchorCtr="0">
              <a:noAutofit/>
            </a:bodyPr>
            <a:lstStyle/>
            <a:p>
              <a:pPr lvl="0"/>
              <a:r>
                <a:rPr lang="en-US" sz="1800" dirty="0">
                  <a:solidFill>
                    <a:schemeClr val="accent1"/>
                  </a:solidFill>
                  <a:latin typeface="Segoe UI" panose="020B0502040204020203" pitchFamily="34" charset="0"/>
                  <a:cs typeface="Segoe UI" panose="020B0502040204020203" pitchFamily="34" charset="0"/>
                </a:rPr>
                <a:t>Study: Examining subgroup perceptions and factors that “might” promote or inhibit student engagement</a:t>
              </a:r>
            </a:p>
          </p:txBody>
        </p:sp>
        <p:sp>
          <p:nvSpPr>
            <p:cNvPr id="20" name="Google Shape;152;p26" descr="Study: Comparing black and white student engagement&#10;">
              <a:extLst>
                <a:ext uri="{FF2B5EF4-FFF2-40B4-BE49-F238E27FC236}">
                  <a16:creationId xmlns:a16="http://schemas.microsoft.com/office/drawing/2014/main" id="{72481B88-4FF3-4679-BD4B-B4597FC4C3F4}"/>
                </a:ext>
              </a:extLst>
            </p:cNvPr>
            <p:cNvSpPr txBox="1"/>
            <p:nvPr/>
          </p:nvSpPr>
          <p:spPr>
            <a:xfrm>
              <a:off x="3073391" y="3979348"/>
              <a:ext cx="6070609" cy="607093"/>
            </a:xfrm>
            <a:prstGeom prst="rect">
              <a:avLst/>
            </a:prstGeom>
            <a:noFill/>
            <a:ln>
              <a:noFill/>
            </a:ln>
          </p:spPr>
          <p:txBody>
            <a:bodyPr spcFirstLastPara="1" wrap="square" lIns="68575" tIns="34275" rIns="68575" bIns="34275" anchor="ctr" anchorCtr="0">
              <a:noAutofit/>
            </a:bodyPr>
            <a:lstStyle/>
            <a:p>
              <a:pPr lvl="0"/>
              <a:r>
                <a:rPr lang="en-US" sz="1800" dirty="0">
                  <a:solidFill>
                    <a:srgbClr val="002060"/>
                  </a:solidFill>
                  <a:latin typeface="Segoe UI" panose="020B0502040204020203" pitchFamily="34" charset="0"/>
                  <a:ea typeface="Quattrocento Sans"/>
                  <a:cs typeface="Segoe UI" panose="020B0502040204020203" pitchFamily="34" charset="0"/>
                  <a:sym typeface="Quattrocento Sans"/>
                </a:rPr>
                <a:t>Study: Comparing black and white student engagement</a:t>
              </a:r>
            </a:p>
          </p:txBody>
        </p:sp>
        <p:sp>
          <p:nvSpPr>
            <p:cNvPr id="21" name="Google Shape;151;p26">
              <a:extLst>
                <a:ext uri="{FF2B5EF4-FFF2-40B4-BE49-F238E27FC236}">
                  <a16:creationId xmlns:a16="http://schemas.microsoft.com/office/drawing/2014/main" id="{525F5320-D7DB-4ACD-93A7-61D6C8518740}"/>
                </a:ext>
              </a:extLst>
            </p:cNvPr>
            <p:cNvSpPr/>
            <p:nvPr/>
          </p:nvSpPr>
          <p:spPr>
            <a:xfrm>
              <a:off x="2311273" y="3979347"/>
              <a:ext cx="628284" cy="607094"/>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dirty="0">
                  <a:solidFill>
                    <a:srgbClr val="3D1C05"/>
                  </a:solidFill>
                  <a:latin typeface="Quattrocento Sans"/>
                  <a:ea typeface="Quattrocento Sans"/>
                  <a:cs typeface="Quattrocento Sans"/>
                  <a:sym typeface="Quattrocento Sans"/>
                </a:rPr>
                <a:t>05</a:t>
              </a:r>
              <a:endParaRPr sz="2400" dirty="0">
                <a:solidFill>
                  <a:srgbClr val="3D1C05"/>
                </a:solidFill>
                <a:latin typeface="Quattrocento Sans"/>
                <a:ea typeface="Quattrocento Sans"/>
                <a:cs typeface="Quattrocento Sans"/>
                <a:sym typeface="Quattrocento Sans"/>
              </a:endParaRPr>
            </a:p>
          </p:txBody>
        </p:sp>
      </p:grpSp>
      <p:sp>
        <p:nvSpPr>
          <p:cNvPr id="3" name="Title 2" hidden="1">
            <a:extLst>
              <a:ext uri="{FF2B5EF4-FFF2-40B4-BE49-F238E27FC236}">
                <a16:creationId xmlns:a16="http://schemas.microsoft.com/office/drawing/2014/main" id="{2B35C373-1475-440B-A8D8-8FB544B9D9C1}"/>
              </a:ext>
            </a:extLst>
          </p:cNvPr>
          <p:cNvSpPr>
            <a:spLocks noGrp="1"/>
          </p:cNvSpPr>
          <p:nvPr>
            <p:ph type="title"/>
          </p:nvPr>
        </p:nvSpPr>
        <p:spPr>
          <a:xfrm>
            <a:off x="2147498" y="-30956"/>
            <a:ext cx="6611491" cy="588015"/>
          </a:xfrm>
        </p:spPr>
        <p:txBody>
          <a:bodyPr/>
          <a:lstStyle/>
          <a:p>
            <a:r>
              <a:rPr lang="en-US" dirty="0">
                <a:solidFill>
                  <a:srgbClr val="000000"/>
                </a:solidFill>
              </a:rPr>
              <a:t>Agenda and contents of student engagement webinar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6" name="Title 5"/>
          <p:cNvSpPr>
            <a:spLocks noGrp="1"/>
          </p:cNvSpPr>
          <p:nvPr>
            <p:ph type="title"/>
          </p:nvPr>
        </p:nvSpPr>
        <p:spPr>
          <a:xfrm>
            <a:off x="425808" y="247422"/>
            <a:ext cx="8575318" cy="509929"/>
          </a:xfrm>
        </p:spPr>
        <p:txBody>
          <a:bodyPr/>
          <a:lstStyle/>
          <a:p>
            <a:r>
              <a:rPr lang="en-US" sz="2000" dirty="0">
                <a:latin typeface="Georgia" panose="02040502050405020303" pitchFamily="18" charset="0"/>
              </a:rPr>
              <a:t>Study design: Explaining differences in engagement perceptions (2)</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120281" y="1351019"/>
            <a:ext cx="2496515" cy="2400209"/>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212862" y="4657964"/>
            <a:ext cx="1854995" cy="246221"/>
          </a:xfrm>
          <a:prstGeom prst="rect">
            <a:avLst/>
          </a:prstGeom>
          <a:noFill/>
        </p:spPr>
        <p:txBody>
          <a:bodyPr wrap="none" rtlCol="0">
            <a:spAutoFit/>
          </a:bodyPr>
          <a:lstStyle/>
          <a:p>
            <a:r>
              <a:rPr lang="en-US" sz="1000" dirty="0"/>
              <a:t>* Image from Dreamtime.com</a:t>
            </a:r>
          </a:p>
        </p:txBody>
      </p:sp>
      <p:sp>
        <p:nvSpPr>
          <p:cNvPr id="10" name="TextBox 9">
            <a:extLst>
              <a:ext uri="{FF2B5EF4-FFF2-40B4-BE49-F238E27FC236}">
                <a16:creationId xmlns:a16="http://schemas.microsoft.com/office/drawing/2014/main" id="{ED859176-08AF-489A-9559-8DA5C92C22CC}"/>
              </a:ext>
            </a:extLst>
          </p:cNvPr>
          <p:cNvSpPr txBox="1"/>
          <p:nvPr/>
        </p:nvSpPr>
        <p:spPr>
          <a:xfrm>
            <a:off x="2662482" y="758114"/>
            <a:ext cx="1588897" cy="307777"/>
          </a:xfrm>
          <a:prstGeom prst="rect">
            <a:avLst/>
          </a:prstGeom>
          <a:noFill/>
        </p:spPr>
        <p:txBody>
          <a:bodyPr wrap="none" rtlCol="0">
            <a:spAutoFit/>
          </a:bodyPr>
          <a:lstStyle/>
          <a:p>
            <a:r>
              <a:rPr lang="en-US" dirty="0">
                <a:solidFill>
                  <a:schemeClr val="accent2">
                    <a:lumMod val="75000"/>
                  </a:schemeClr>
                </a:solidFill>
              </a:rPr>
              <a:t>Between schools:</a:t>
            </a:r>
          </a:p>
        </p:txBody>
      </p:sp>
      <p:sp>
        <p:nvSpPr>
          <p:cNvPr id="27" name="TextBox 26">
            <a:extLst>
              <a:ext uri="{FF2B5EF4-FFF2-40B4-BE49-F238E27FC236}">
                <a16:creationId xmlns:a16="http://schemas.microsoft.com/office/drawing/2014/main" id="{50912CD1-930A-4D4B-A629-75D53289706E}"/>
              </a:ext>
            </a:extLst>
          </p:cNvPr>
          <p:cNvSpPr txBox="1"/>
          <p:nvPr/>
        </p:nvSpPr>
        <p:spPr>
          <a:xfrm>
            <a:off x="2705398" y="2522608"/>
            <a:ext cx="2305439" cy="307777"/>
          </a:xfrm>
          <a:prstGeom prst="rect">
            <a:avLst/>
          </a:prstGeom>
          <a:noFill/>
        </p:spPr>
        <p:txBody>
          <a:bodyPr wrap="none" rtlCol="0">
            <a:spAutoFit/>
          </a:bodyPr>
          <a:lstStyle/>
          <a:p>
            <a:r>
              <a:rPr lang="en-US" dirty="0">
                <a:solidFill>
                  <a:schemeClr val="accent2">
                    <a:lumMod val="75000"/>
                  </a:schemeClr>
                </a:solidFill>
              </a:rPr>
              <a:t>Within schools (individual):</a:t>
            </a:r>
          </a:p>
        </p:txBody>
      </p:sp>
      <p:sp>
        <p:nvSpPr>
          <p:cNvPr id="12" name="TextBox 11">
            <a:extLst>
              <a:ext uri="{FF2B5EF4-FFF2-40B4-BE49-F238E27FC236}">
                <a16:creationId xmlns:a16="http://schemas.microsoft.com/office/drawing/2014/main" id="{A9232698-F1C4-49E4-AFFF-DF4DDE25B9DE}"/>
              </a:ext>
            </a:extLst>
          </p:cNvPr>
          <p:cNvSpPr txBox="1"/>
          <p:nvPr/>
        </p:nvSpPr>
        <p:spPr>
          <a:xfrm>
            <a:off x="2746284" y="1068789"/>
            <a:ext cx="2077813" cy="1384995"/>
          </a:xfrm>
          <a:prstGeom prst="rect">
            <a:avLst/>
          </a:prstGeom>
          <a:noFill/>
          <a:ln>
            <a:solidFill>
              <a:schemeClr val="tx1"/>
            </a:solidFill>
          </a:ln>
        </p:spPr>
        <p:txBody>
          <a:bodyPr wrap="none" rtlCol="0">
            <a:spAutoFit/>
          </a:bodyPr>
          <a:lstStyle/>
          <a:p>
            <a:r>
              <a:rPr lang="en-US" dirty="0"/>
              <a:t>Urban</a:t>
            </a:r>
          </a:p>
          <a:p>
            <a:r>
              <a:rPr lang="en-US" dirty="0"/>
              <a:t>Charter</a:t>
            </a:r>
          </a:p>
          <a:p>
            <a:r>
              <a:rPr lang="en-US" dirty="0"/>
              <a:t>Chronic absence</a:t>
            </a:r>
          </a:p>
          <a:p>
            <a:r>
              <a:rPr lang="en-US" dirty="0"/>
              <a:t>Discipline rates</a:t>
            </a:r>
          </a:p>
          <a:p>
            <a:r>
              <a:rPr lang="en-US" dirty="0"/>
              <a:t>Percent Black, Hispanic</a:t>
            </a:r>
          </a:p>
          <a:p>
            <a:r>
              <a:rPr lang="en-US" dirty="0"/>
              <a:t>School enrollment</a:t>
            </a:r>
          </a:p>
        </p:txBody>
      </p:sp>
      <p:sp>
        <p:nvSpPr>
          <p:cNvPr id="28" name="TextBox 27">
            <a:extLst>
              <a:ext uri="{FF2B5EF4-FFF2-40B4-BE49-F238E27FC236}">
                <a16:creationId xmlns:a16="http://schemas.microsoft.com/office/drawing/2014/main" id="{F54C9871-32BE-4DA7-BF13-342D4E024786}"/>
              </a:ext>
            </a:extLst>
          </p:cNvPr>
          <p:cNvSpPr txBox="1"/>
          <p:nvPr/>
        </p:nvSpPr>
        <p:spPr>
          <a:xfrm>
            <a:off x="4862378" y="1068789"/>
            <a:ext cx="1774845" cy="954107"/>
          </a:xfrm>
          <a:prstGeom prst="rect">
            <a:avLst/>
          </a:prstGeom>
          <a:noFill/>
          <a:ln>
            <a:solidFill>
              <a:schemeClr val="tx1"/>
            </a:solidFill>
          </a:ln>
        </p:spPr>
        <p:txBody>
          <a:bodyPr wrap="none" rtlCol="0">
            <a:spAutoFit/>
          </a:bodyPr>
          <a:lstStyle/>
          <a:p>
            <a:r>
              <a:rPr lang="en-US" dirty="0"/>
              <a:t>Teacher license</a:t>
            </a:r>
          </a:p>
          <a:p>
            <a:r>
              <a:rPr lang="en-US" dirty="0"/>
              <a:t>Teacher attendance</a:t>
            </a:r>
          </a:p>
          <a:p>
            <a:r>
              <a:rPr lang="en-US" dirty="0"/>
              <a:t>Teacher retention</a:t>
            </a:r>
          </a:p>
          <a:p>
            <a:r>
              <a:rPr lang="en-US" dirty="0"/>
              <a:t>Principal retention</a:t>
            </a:r>
          </a:p>
        </p:txBody>
      </p:sp>
      <p:sp>
        <p:nvSpPr>
          <p:cNvPr id="29" name="TextBox 28">
            <a:extLst>
              <a:ext uri="{FF2B5EF4-FFF2-40B4-BE49-F238E27FC236}">
                <a16:creationId xmlns:a16="http://schemas.microsoft.com/office/drawing/2014/main" id="{D0139C36-FCFF-4595-B38B-52D833F41973}"/>
              </a:ext>
            </a:extLst>
          </p:cNvPr>
          <p:cNvSpPr txBox="1"/>
          <p:nvPr/>
        </p:nvSpPr>
        <p:spPr>
          <a:xfrm>
            <a:off x="2746284" y="2830385"/>
            <a:ext cx="2454518" cy="2246769"/>
          </a:xfrm>
          <a:prstGeom prst="rect">
            <a:avLst/>
          </a:prstGeom>
          <a:solidFill>
            <a:schemeClr val="bg1"/>
          </a:solidFill>
          <a:ln>
            <a:solidFill>
              <a:schemeClr val="tx1"/>
            </a:solidFill>
          </a:ln>
        </p:spPr>
        <p:txBody>
          <a:bodyPr wrap="none" rtlCol="0">
            <a:spAutoFit/>
          </a:bodyPr>
          <a:lstStyle/>
          <a:p>
            <a:r>
              <a:rPr lang="en-US" dirty="0"/>
              <a:t>Gender</a:t>
            </a:r>
          </a:p>
          <a:p>
            <a:r>
              <a:rPr lang="en-US" dirty="0"/>
              <a:t>Race/ethnicity</a:t>
            </a:r>
          </a:p>
          <a:p>
            <a:r>
              <a:rPr lang="en-US" dirty="0"/>
              <a:t>Economically disadvantaged</a:t>
            </a:r>
          </a:p>
          <a:p>
            <a:r>
              <a:rPr lang="en-US" dirty="0"/>
              <a:t>English learner</a:t>
            </a:r>
          </a:p>
          <a:p>
            <a:r>
              <a:rPr lang="en-US" dirty="0"/>
              <a:t>Student with disabilities</a:t>
            </a:r>
          </a:p>
          <a:p>
            <a:r>
              <a:rPr lang="en-US" dirty="0"/>
              <a:t>Lowest performing group</a:t>
            </a:r>
          </a:p>
          <a:p>
            <a:r>
              <a:rPr lang="en-US" dirty="0"/>
              <a:t>In-school suspension</a:t>
            </a:r>
          </a:p>
          <a:p>
            <a:r>
              <a:rPr lang="en-US" dirty="0"/>
              <a:t>Out-of-school suspension</a:t>
            </a:r>
          </a:p>
          <a:p>
            <a:r>
              <a:rPr lang="en-US" dirty="0"/>
              <a:t>Attendance</a:t>
            </a:r>
          </a:p>
          <a:p>
            <a:r>
              <a:rPr lang="en-US" dirty="0"/>
              <a:t>College plans (G8, G10)</a:t>
            </a:r>
          </a:p>
        </p:txBody>
      </p:sp>
      <p:sp>
        <p:nvSpPr>
          <p:cNvPr id="30" name="TextBox 29">
            <a:extLst>
              <a:ext uri="{FF2B5EF4-FFF2-40B4-BE49-F238E27FC236}">
                <a16:creationId xmlns:a16="http://schemas.microsoft.com/office/drawing/2014/main" id="{1ED0509E-5360-4B6B-A279-5C5D3F0C42D7}"/>
              </a:ext>
            </a:extLst>
          </p:cNvPr>
          <p:cNvSpPr txBox="1"/>
          <p:nvPr/>
        </p:nvSpPr>
        <p:spPr>
          <a:xfrm>
            <a:off x="6671598" y="1068789"/>
            <a:ext cx="2396810" cy="1384995"/>
          </a:xfrm>
          <a:prstGeom prst="rect">
            <a:avLst/>
          </a:prstGeom>
          <a:noFill/>
          <a:ln>
            <a:solidFill>
              <a:schemeClr val="tx1"/>
            </a:solidFill>
          </a:ln>
        </p:spPr>
        <p:txBody>
          <a:bodyPr wrap="none" rtlCol="0">
            <a:spAutoFit/>
          </a:bodyPr>
          <a:lstStyle/>
          <a:p>
            <a:r>
              <a:rPr lang="en-US" dirty="0">
                <a:solidFill>
                  <a:schemeClr val="accent2">
                    <a:lumMod val="75000"/>
                  </a:schemeClr>
                </a:solidFill>
              </a:rPr>
              <a:t>School average:</a:t>
            </a:r>
          </a:p>
          <a:p>
            <a:r>
              <a:rPr lang="en-US" dirty="0"/>
              <a:t>Emotional &amp; Physical safety</a:t>
            </a:r>
          </a:p>
          <a:p>
            <a:r>
              <a:rPr lang="en-US" dirty="0"/>
              <a:t>Bullying</a:t>
            </a:r>
          </a:p>
          <a:p>
            <a:r>
              <a:rPr lang="en-US" dirty="0"/>
              <a:t>Instructional environment</a:t>
            </a:r>
          </a:p>
          <a:p>
            <a:r>
              <a:rPr lang="en-US" dirty="0"/>
              <a:t>Mental-health environment</a:t>
            </a:r>
          </a:p>
          <a:p>
            <a:r>
              <a:rPr lang="en-US" dirty="0"/>
              <a:t>Discipline environment</a:t>
            </a:r>
          </a:p>
        </p:txBody>
      </p:sp>
      <p:sp>
        <p:nvSpPr>
          <p:cNvPr id="35" name="TextBox 34">
            <a:extLst>
              <a:ext uri="{FF2B5EF4-FFF2-40B4-BE49-F238E27FC236}">
                <a16:creationId xmlns:a16="http://schemas.microsoft.com/office/drawing/2014/main" id="{65896647-8697-4E37-B3ED-3F87464E6C2B}"/>
              </a:ext>
            </a:extLst>
          </p:cNvPr>
          <p:cNvSpPr txBox="1"/>
          <p:nvPr/>
        </p:nvSpPr>
        <p:spPr>
          <a:xfrm>
            <a:off x="5522976" y="2830385"/>
            <a:ext cx="2396810" cy="1384995"/>
          </a:xfrm>
          <a:prstGeom prst="rect">
            <a:avLst/>
          </a:prstGeom>
          <a:noFill/>
          <a:ln>
            <a:solidFill>
              <a:schemeClr val="tx1"/>
            </a:solidFill>
          </a:ln>
        </p:spPr>
        <p:txBody>
          <a:bodyPr wrap="none" rtlCol="0">
            <a:spAutoFit/>
          </a:bodyPr>
          <a:lstStyle/>
          <a:p>
            <a:r>
              <a:rPr lang="en-US" dirty="0">
                <a:solidFill>
                  <a:schemeClr val="accent2">
                    <a:lumMod val="75000"/>
                  </a:schemeClr>
                </a:solidFill>
              </a:rPr>
              <a:t>Individual perception:</a:t>
            </a:r>
          </a:p>
          <a:p>
            <a:r>
              <a:rPr lang="en-US" dirty="0"/>
              <a:t>Emotional &amp; Physical safety</a:t>
            </a:r>
          </a:p>
          <a:p>
            <a:r>
              <a:rPr lang="en-US" dirty="0"/>
              <a:t>Bullying</a:t>
            </a:r>
          </a:p>
          <a:p>
            <a:r>
              <a:rPr lang="en-US" dirty="0"/>
              <a:t>Instructional environment</a:t>
            </a:r>
          </a:p>
          <a:p>
            <a:r>
              <a:rPr lang="en-US" dirty="0"/>
              <a:t>Mental-health environment</a:t>
            </a:r>
          </a:p>
          <a:p>
            <a:r>
              <a:rPr lang="en-US" dirty="0"/>
              <a:t>Discipline environment</a:t>
            </a:r>
          </a:p>
        </p:txBody>
      </p:sp>
      <p:cxnSp>
        <p:nvCxnSpPr>
          <p:cNvPr id="37" name="Straight Connector 36" descr="Connector divides the variables used in the regression analyses into two separate parts. Above the line are indicators or variables that were used to explain between school variance; below the line, are the indicators used to explain within school variance.">
            <a:extLst>
              <a:ext uri="{FF2B5EF4-FFF2-40B4-BE49-F238E27FC236}">
                <a16:creationId xmlns:a16="http://schemas.microsoft.com/office/drawing/2014/main" id="{2E9F350A-FF6B-4E17-958A-E328E024662E}"/>
              </a:ext>
            </a:extLst>
          </p:cNvPr>
          <p:cNvCxnSpPr>
            <a:cxnSpLocks/>
          </p:cNvCxnSpPr>
          <p:nvPr/>
        </p:nvCxnSpPr>
        <p:spPr>
          <a:xfrm>
            <a:off x="2461317" y="2544248"/>
            <a:ext cx="6539809" cy="20627"/>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5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design: Interpreting differences (very small to very large effects)</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555063" y="1222440"/>
            <a:ext cx="2255745" cy="2415544"/>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220006" y="4644152"/>
            <a:ext cx="1854995" cy="246221"/>
          </a:xfrm>
          <a:prstGeom prst="rect">
            <a:avLst/>
          </a:prstGeom>
          <a:noFill/>
        </p:spPr>
        <p:txBody>
          <a:bodyPr wrap="none" rtlCol="0">
            <a:spAutoFit/>
          </a:bodyPr>
          <a:lstStyle/>
          <a:p>
            <a:r>
              <a:rPr lang="en-US" sz="1000" dirty="0"/>
              <a:t>* Image from Dreamtime.com</a:t>
            </a:r>
          </a:p>
        </p:txBody>
      </p:sp>
      <p:sp>
        <p:nvSpPr>
          <p:cNvPr id="17" name="TextBox 16">
            <a:extLst>
              <a:ext uri="{FF2B5EF4-FFF2-40B4-BE49-F238E27FC236}">
                <a16:creationId xmlns:a16="http://schemas.microsoft.com/office/drawing/2014/main" id="{1E76AF9B-AAB2-4D8D-B9A1-D77A910A3A7B}"/>
              </a:ext>
            </a:extLst>
          </p:cNvPr>
          <p:cNvSpPr txBox="1"/>
          <p:nvPr/>
        </p:nvSpPr>
        <p:spPr>
          <a:xfrm>
            <a:off x="555062" y="3652517"/>
            <a:ext cx="2255746" cy="307777"/>
          </a:xfrm>
          <a:prstGeom prst="rect">
            <a:avLst/>
          </a:prstGeom>
          <a:noFill/>
        </p:spPr>
        <p:txBody>
          <a:bodyPr wrap="none" rtlCol="0">
            <a:spAutoFit/>
          </a:bodyPr>
          <a:lstStyle/>
          <a:p>
            <a:r>
              <a:rPr lang="en-US" dirty="0"/>
              <a:t>Differences </a:t>
            </a:r>
            <a:r>
              <a:rPr lang="en-US" dirty="0">
                <a:solidFill>
                  <a:schemeClr val="accent2">
                    <a:lumMod val="75000"/>
                  </a:schemeClr>
                </a:solidFill>
              </a:rPr>
              <a:t>within</a:t>
            </a:r>
            <a:r>
              <a:rPr lang="en-US" dirty="0"/>
              <a:t> schools</a:t>
            </a:r>
          </a:p>
        </p:txBody>
      </p:sp>
      <p:graphicFrame>
        <p:nvGraphicFramePr>
          <p:cNvPr id="5" name="Table 4" descr="This table shows the size of effect (negative or positive) that ranges from very small to very large. It is provided in standard deviation units and percentile units.">
            <a:extLst>
              <a:ext uri="{FF2B5EF4-FFF2-40B4-BE49-F238E27FC236}">
                <a16:creationId xmlns:a16="http://schemas.microsoft.com/office/drawing/2014/main" id="{6A975045-B915-4683-96D1-12D46517BFC6}"/>
              </a:ext>
            </a:extLst>
          </p:cNvPr>
          <p:cNvGraphicFramePr>
            <a:graphicFrameLocks noGrp="1"/>
          </p:cNvGraphicFramePr>
          <p:nvPr>
            <p:extLst>
              <p:ext uri="{D42A27DB-BD31-4B8C-83A1-F6EECF244321}">
                <p14:modId xmlns:p14="http://schemas.microsoft.com/office/powerpoint/2010/main" val="2334597301"/>
              </p:ext>
            </p:extLst>
          </p:nvPr>
        </p:nvGraphicFramePr>
        <p:xfrm>
          <a:off x="3250407" y="1317692"/>
          <a:ext cx="5264943" cy="2595880"/>
        </p:xfrm>
        <a:graphic>
          <a:graphicData uri="http://schemas.openxmlformats.org/drawingml/2006/table">
            <a:tbl>
              <a:tblPr firstRow="1" bandRow="1">
                <a:tableStyleId>{4D3A4113-6E4E-437B-9265-5931566C675C}</a:tableStyleId>
              </a:tblPr>
              <a:tblGrid>
                <a:gridCol w="1382979">
                  <a:extLst>
                    <a:ext uri="{9D8B030D-6E8A-4147-A177-3AD203B41FA5}">
                      <a16:colId xmlns:a16="http://schemas.microsoft.com/office/drawing/2014/main" val="4072866615"/>
                    </a:ext>
                  </a:extLst>
                </a:gridCol>
                <a:gridCol w="2126983">
                  <a:extLst>
                    <a:ext uri="{9D8B030D-6E8A-4147-A177-3AD203B41FA5}">
                      <a16:colId xmlns:a16="http://schemas.microsoft.com/office/drawing/2014/main" val="810596943"/>
                    </a:ext>
                  </a:extLst>
                </a:gridCol>
                <a:gridCol w="1754981">
                  <a:extLst>
                    <a:ext uri="{9D8B030D-6E8A-4147-A177-3AD203B41FA5}">
                      <a16:colId xmlns:a16="http://schemas.microsoft.com/office/drawing/2014/main" val="1797566245"/>
                    </a:ext>
                  </a:extLst>
                </a:gridCol>
              </a:tblGrid>
              <a:tr h="370840">
                <a:tc rowSpan="2">
                  <a:txBody>
                    <a:bodyPr/>
                    <a:lstStyle/>
                    <a:p>
                      <a:r>
                        <a:rPr lang="en-US" dirty="0"/>
                        <a:t>Size of effect</a:t>
                      </a:r>
                    </a:p>
                    <a:p>
                      <a:r>
                        <a:rPr lang="en-US" dirty="0"/>
                        <a:t>(-ve or +ve)</a:t>
                      </a:r>
                    </a:p>
                  </a:txBody>
                  <a:tcPr anchor="b"/>
                </a:tc>
                <a:tc gridSpan="2">
                  <a:txBody>
                    <a:bodyPr/>
                    <a:lstStyle/>
                    <a:p>
                      <a:pPr algn="ctr"/>
                      <a:r>
                        <a:rPr lang="en-US" dirty="0"/>
                        <a:t>∆ or Difference in:</a:t>
                      </a:r>
                    </a:p>
                  </a:txBody>
                  <a:tcPr anchor="ctr"/>
                </a:tc>
                <a:tc hMerge="1">
                  <a:txBody>
                    <a:bodyPr/>
                    <a:lstStyle/>
                    <a:p>
                      <a:endParaRPr lang="en-US" dirty="0"/>
                    </a:p>
                  </a:txBody>
                  <a:tcPr/>
                </a:tc>
                <a:extLst>
                  <a:ext uri="{0D108BD9-81ED-4DB2-BD59-A6C34878D82A}">
                    <a16:rowId xmlns:a16="http://schemas.microsoft.com/office/drawing/2014/main" val="486895412"/>
                  </a:ext>
                </a:extLst>
              </a:tr>
              <a:tr h="370840">
                <a:tc vMerge="1">
                  <a:txBody>
                    <a:bodyPr/>
                    <a:lstStyle/>
                    <a:p>
                      <a:endParaRPr lang="en-US" dirty="0"/>
                    </a:p>
                  </a:txBody>
                  <a:tcPr/>
                </a:tc>
                <a:tc>
                  <a:txBody>
                    <a:bodyPr/>
                    <a:lstStyle/>
                    <a:p>
                      <a:r>
                        <a:rPr lang="en-US" dirty="0">
                          <a:solidFill>
                            <a:srgbClr val="002060"/>
                          </a:solidFill>
                        </a:rPr>
                        <a:t>Standard deviation units</a:t>
                      </a:r>
                    </a:p>
                  </a:txBody>
                  <a:tcPr>
                    <a:solidFill>
                      <a:srgbClr val="DBEDF5"/>
                    </a:solidFill>
                  </a:tcPr>
                </a:tc>
                <a:tc>
                  <a:txBody>
                    <a:bodyPr/>
                    <a:lstStyle/>
                    <a:p>
                      <a:r>
                        <a:rPr lang="en-US" dirty="0">
                          <a:solidFill>
                            <a:srgbClr val="002060"/>
                          </a:solidFill>
                        </a:rPr>
                        <a:t>Percentiles</a:t>
                      </a:r>
                    </a:p>
                  </a:txBody>
                  <a:tcPr>
                    <a:solidFill>
                      <a:srgbClr val="DBEDF5"/>
                    </a:solidFill>
                  </a:tcPr>
                </a:tc>
                <a:extLst>
                  <a:ext uri="{0D108BD9-81ED-4DB2-BD59-A6C34878D82A}">
                    <a16:rowId xmlns:a16="http://schemas.microsoft.com/office/drawing/2014/main" val="321988026"/>
                  </a:ext>
                </a:extLst>
              </a:tr>
              <a:tr h="370840">
                <a:tc>
                  <a:txBody>
                    <a:bodyPr/>
                    <a:lstStyle/>
                    <a:p>
                      <a:r>
                        <a:rPr lang="en-US" dirty="0">
                          <a:solidFill>
                            <a:srgbClr val="002060"/>
                          </a:solidFill>
                        </a:rPr>
                        <a:t>Very small</a:t>
                      </a:r>
                    </a:p>
                  </a:txBody>
                  <a:tcPr>
                    <a:solidFill>
                      <a:schemeClr val="bg1"/>
                    </a:solidFill>
                  </a:tcPr>
                </a:tc>
                <a:tc>
                  <a:txBody>
                    <a:bodyPr/>
                    <a:lstStyle/>
                    <a:p>
                      <a:r>
                        <a:rPr lang="en-US" dirty="0">
                          <a:solidFill>
                            <a:srgbClr val="002060"/>
                          </a:solidFill>
                        </a:rPr>
                        <a:t>Less than .04</a:t>
                      </a:r>
                    </a:p>
                  </a:txBody>
                  <a:tcPr>
                    <a:solidFill>
                      <a:schemeClr val="bg1"/>
                    </a:solidFill>
                  </a:tcPr>
                </a:tc>
                <a:tc>
                  <a:txBody>
                    <a:bodyPr/>
                    <a:lstStyle/>
                    <a:p>
                      <a:r>
                        <a:rPr lang="en-US" dirty="0">
                          <a:solidFill>
                            <a:srgbClr val="002060"/>
                          </a:solidFill>
                        </a:rPr>
                        <a:t>Less than 2</a:t>
                      </a:r>
                    </a:p>
                  </a:txBody>
                  <a:tcPr>
                    <a:solidFill>
                      <a:schemeClr val="bg1"/>
                    </a:solidFill>
                  </a:tcPr>
                </a:tc>
                <a:extLst>
                  <a:ext uri="{0D108BD9-81ED-4DB2-BD59-A6C34878D82A}">
                    <a16:rowId xmlns:a16="http://schemas.microsoft.com/office/drawing/2014/main" val="738704199"/>
                  </a:ext>
                </a:extLst>
              </a:tr>
              <a:tr h="370840">
                <a:tc>
                  <a:txBody>
                    <a:bodyPr/>
                    <a:lstStyle/>
                    <a:p>
                      <a:r>
                        <a:rPr lang="en-US" dirty="0">
                          <a:solidFill>
                            <a:srgbClr val="002060"/>
                          </a:solidFill>
                        </a:rPr>
                        <a:t>Small</a:t>
                      </a:r>
                    </a:p>
                  </a:txBody>
                  <a:tcPr>
                    <a:solidFill>
                      <a:srgbClr val="DBEDF5"/>
                    </a:solidFill>
                  </a:tcPr>
                </a:tc>
                <a:tc>
                  <a:txBody>
                    <a:bodyPr/>
                    <a:lstStyle/>
                    <a:p>
                      <a:r>
                        <a:rPr lang="en-US" dirty="0">
                          <a:solidFill>
                            <a:srgbClr val="002060"/>
                          </a:solidFill>
                        </a:rPr>
                        <a:t>.04 to less than .10</a:t>
                      </a:r>
                    </a:p>
                  </a:txBody>
                  <a:tcPr>
                    <a:solidFill>
                      <a:srgbClr val="DBEDF5"/>
                    </a:solidFill>
                  </a:tcPr>
                </a:tc>
                <a:tc>
                  <a:txBody>
                    <a:bodyPr/>
                    <a:lstStyle/>
                    <a:p>
                      <a:r>
                        <a:rPr lang="en-US" dirty="0">
                          <a:solidFill>
                            <a:srgbClr val="002060"/>
                          </a:solidFill>
                        </a:rPr>
                        <a:t>2 to less than 4 </a:t>
                      </a:r>
                    </a:p>
                  </a:txBody>
                  <a:tcPr>
                    <a:solidFill>
                      <a:srgbClr val="DBEDF5"/>
                    </a:solidFill>
                  </a:tcPr>
                </a:tc>
                <a:extLst>
                  <a:ext uri="{0D108BD9-81ED-4DB2-BD59-A6C34878D82A}">
                    <a16:rowId xmlns:a16="http://schemas.microsoft.com/office/drawing/2014/main" val="2978367019"/>
                  </a:ext>
                </a:extLst>
              </a:tr>
              <a:tr h="370840">
                <a:tc>
                  <a:txBody>
                    <a:bodyPr/>
                    <a:lstStyle/>
                    <a:p>
                      <a:r>
                        <a:rPr lang="en-US" dirty="0">
                          <a:solidFill>
                            <a:srgbClr val="002060"/>
                          </a:solidFill>
                        </a:rPr>
                        <a:t>Moderate</a:t>
                      </a:r>
                    </a:p>
                  </a:txBody>
                  <a:tcPr>
                    <a:solidFill>
                      <a:schemeClr val="bg1"/>
                    </a:solidFill>
                  </a:tcPr>
                </a:tc>
                <a:tc>
                  <a:txBody>
                    <a:bodyPr/>
                    <a:lstStyle/>
                    <a:p>
                      <a:r>
                        <a:rPr lang="en-US" dirty="0">
                          <a:solidFill>
                            <a:srgbClr val="002060"/>
                          </a:solidFill>
                        </a:rPr>
                        <a:t>.10 to less than .20</a:t>
                      </a:r>
                    </a:p>
                  </a:txBody>
                  <a:tcPr>
                    <a:solidFill>
                      <a:schemeClr val="bg1"/>
                    </a:solidFill>
                  </a:tcPr>
                </a:tc>
                <a:tc>
                  <a:txBody>
                    <a:bodyPr/>
                    <a:lstStyle/>
                    <a:p>
                      <a:r>
                        <a:rPr lang="en-US" dirty="0">
                          <a:solidFill>
                            <a:srgbClr val="002060"/>
                          </a:solidFill>
                        </a:rPr>
                        <a:t>4 to less than 8</a:t>
                      </a:r>
                    </a:p>
                  </a:txBody>
                  <a:tcPr>
                    <a:solidFill>
                      <a:schemeClr val="bg1"/>
                    </a:solidFill>
                  </a:tcPr>
                </a:tc>
                <a:extLst>
                  <a:ext uri="{0D108BD9-81ED-4DB2-BD59-A6C34878D82A}">
                    <a16:rowId xmlns:a16="http://schemas.microsoft.com/office/drawing/2014/main" val="790534469"/>
                  </a:ext>
                </a:extLst>
              </a:tr>
              <a:tr h="370840">
                <a:tc>
                  <a:txBody>
                    <a:bodyPr/>
                    <a:lstStyle/>
                    <a:p>
                      <a:r>
                        <a:rPr lang="en-US" dirty="0">
                          <a:solidFill>
                            <a:srgbClr val="002060"/>
                          </a:solidFill>
                        </a:rPr>
                        <a:t>Large</a:t>
                      </a:r>
                    </a:p>
                  </a:txBody>
                  <a:tcPr>
                    <a:solidFill>
                      <a:srgbClr val="DBEDF5"/>
                    </a:solidFill>
                  </a:tcPr>
                </a:tc>
                <a:tc>
                  <a:txBody>
                    <a:bodyPr/>
                    <a:lstStyle/>
                    <a:p>
                      <a:r>
                        <a:rPr lang="en-US" dirty="0">
                          <a:solidFill>
                            <a:srgbClr val="002060"/>
                          </a:solidFill>
                        </a:rPr>
                        <a:t>.20 to less than .30</a:t>
                      </a:r>
                    </a:p>
                  </a:txBody>
                  <a:tcPr>
                    <a:solidFill>
                      <a:srgbClr val="DBEDF5"/>
                    </a:solidFill>
                  </a:tcPr>
                </a:tc>
                <a:tc>
                  <a:txBody>
                    <a:bodyPr/>
                    <a:lstStyle/>
                    <a:p>
                      <a:r>
                        <a:rPr lang="en-US" dirty="0">
                          <a:solidFill>
                            <a:srgbClr val="002060"/>
                          </a:solidFill>
                        </a:rPr>
                        <a:t>8 to less than 12</a:t>
                      </a:r>
                    </a:p>
                  </a:txBody>
                  <a:tcPr>
                    <a:solidFill>
                      <a:srgbClr val="DBEDF5"/>
                    </a:solidFill>
                  </a:tcPr>
                </a:tc>
                <a:extLst>
                  <a:ext uri="{0D108BD9-81ED-4DB2-BD59-A6C34878D82A}">
                    <a16:rowId xmlns:a16="http://schemas.microsoft.com/office/drawing/2014/main" val="3821940253"/>
                  </a:ext>
                </a:extLst>
              </a:tr>
              <a:tr h="370840">
                <a:tc>
                  <a:txBody>
                    <a:bodyPr/>
                    <a:lstStyle/>
                    <a:p>
                      <a:r>
                        <a:rPr lang="en-US" dirty="0">
                          <a:solidFill>
                            <a:srgbClr val="002060"/>
                          </a:solidFill>
                        </a:rPr>
                        <a:t>Very large</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002060"/>
                          </a:solidFill>
                        </a:rPr>
                        <a:t>.30 and above</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002060"/>
                          </a:solidFill>
                        </a:rPr>
                        <a:t>12 and above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189224"/>
                  </a:ext>
                </a:extLst>
              </a:tr>
            </a:tbl>
          </a:graphicData>
        </a:graphic>
      </p:graphicFrame>
      <p:sp>
        <p:nvSpPr>
          <p:cNvPr id="16" name="TextBox 15">
            <a:extLst>
              <a:ext uri="{FF2B5EF4-FFF2-40B4-BE49-F238E27FC236}">
                <a16:creationId xmlns:a16="http://schemas.microsoft.com/office/drawing/2014/main" id="{AC395BE0-8AF4-4EFB-8E76-7455E2DD108A}"/>
              </a:ext>
            </a:extLst>
          </p:cNvPr>
          <p:cNvSpPr txBox="1"/>
          <p:nvPr/>
        </p:nvSpPr>
        <p:spPr>
          <a:xfrm>
            <a:off x="457696" y="1029317"/>
            <a:ext cx="2544286" cy="307777"/>
          </a:xfrm>
          <a:prstGeom prst="rect">
            <a:avLst/>
          </a:prstGeom>
          <a:noFill/>
        </p:spPr>
        <p:txBody>
          <a:bodyPr wrap="none" rtlCol="0">
            <a:spAutoFit/>
          </a:bodyPr>
          <a:lstStyle/>
          <a:p>
            <a:r>
              <a:rPr lang="en-US" dirty="0"/>
              <a:t>Differences </a:t>
            </a:r>
            <a:r>
              <a:rPr lang="en-US" dirty="0">
                <a:solidFill>
                  <a:schemeClr val="accent2">
                    <a:lumMod val="75000"/>
                  </a:schemeClr>
                </a:solidFill>
              </a:rPr>
              <a:t>between</a:t>
            </a:r>
            <a:r>
              <a:rPr lang="en-US" dirty="0"/>
              <a:t> schools</a:t>
            </a:r>
          </a:p>
        </p:txBody>
      </p:sp>
      <p:sp>
        <p:nvSpPr>
          <p:cNvPr id="9" name="TextBox 8">
            <a:extLst>
              <a:ext uri="{FF2B5EF4-FFF2-40B4-BE49-F238E27FC236}">
                <a16:creationId xmlns:a16="http://schemas.microsoft.com/office/drawing/2014/main" id="{C76E11F7-FC9C-4396-BA96-6DF9CF75C585}"/>
              </a:ext>
            </a:extLst>
          </p:cNvPr>
          <p:cNvSpPr txBox="1"/>
          <p:nvPr/>
        </p:nvSpPr>
        <p:spPr>
          <a:xfrm>
            <a:off x="4974886" y="838303"/>
            <a:ext cx="1696298" cy="523220"/>
          </a:xfrm>
          <a:prstGeom prst="rect">
            <a:avLst/>
          </a:prstGeom>
          <a:noFill/>
        </p:spPr>
        <p:txBody>
          <a:bodyPr wrap="none" rtlCol="0">
            <a:spAutoFit/>
          </a:bodyPr>
          <a:lstStyle/>
          <a:p>
            <a:r>
              <a:rPr lang="en-US" dirty="0"/>
              <a:t>-ve: negative effect</a:t>
            </a:r>
          </a:p>
          <a:p>
            <a:r>
              <a:rPr lang="en-US" dirty="0"/>
              <a:t>+ve: positive effect</a:t>
            </a:r>
          </a:p>
        </p:txBody>
      </p:sp>
    </p:spTree>
    <p:extLst>
      <p:ext uri="{BB962C8B-B14F-4D97-AF65-F5344CB8AC3E}">
        <p14:creationId xmlns:p14="http://schemas.microsoft.com/office/powerpoint/2010/main" val="279413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results: Student characteristics that help explain variation in student engagement (controlling for all other factors in the model)</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66286" y="842486"/>
            <a:ext cx="2348302" cy="2170850"/>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113813" y="4608532"/>
            <a:ext cx="1854995" cy="246221"/>
          </a:xfrm>
          <a:prstGeom prst="rect">
            <a:avLst/>
          </a:prstGeom>
          <a:noFill/>
        </p:spPr>
        <p:txBody>
          <a:bodyPr wrap="none" rtlCol="0">
            <a:spAutoFit/>
          </a:bodyPr>
          <a:lstStyle/>
          <a:p>
            <a:r>
              <a:rPr lang="en-US" sz="1000" dirty="0"/>
              <a:t>* Image from Dreamtime.com</a:t>
            </a:r>
          </a:p>
        </p:txBody>
      </p:sp>
      <p:sp>
        <p:nvSpPr>
          <p:cNvPr id="27" name="TextBox 26">
            <a:extLst>
              <a:ext uri="{FF2B5EF4-FFF2-40B4-BE49-F238E27FC236}">
                <a16:creationId xmlns:a16="http://schemas.microsoft.com/office/drawing/2014/main" id="{50912CD1-930A-4D4B-A629-75D53289706E}"/>
              </a:ext>
            </a:extLst>
          </p:cNvPr>
          <p:cNvSpPr txBox="1"/>
          <p:nvPr/>
        </p:nvSpPr>
        <p:spPr>
          <a:xfrm>
            <a:off x="113813" y="3013336"/>
            <a:ext cx="2517036" cy="307777"/>
          </a:xfrm>
          <a:prstGeom prst="rect">
            <a:avLst/>
          </a:prstGeom>
          <a:noFill/>
        </p:spPr>
        <p:txBody>
          <a:bodyPr wrap="none" rtlCol="0">
            <a:spAutoFit/>
          </a:bodyPr>
          <a:lstStyle/>
          <a:p>
            <a:r>
              <a:rPr lang="en-US" b="1" dirty="0">
                <a:solidFill>
                  <a:schemeClr val="accent2">
                    <a:lumMod val="75000"/>
                  </a:schemeClr>
                </a:solidFill>
              </a:rPr>
              <a:t>Within schools (individual):</a:t>
            </a:r>
          </a:p>
        </p:txBody>
      </p:sp>
      <p:graphicFrame>
        <p:nvGraphicFramePr>
          <p:cNvPr id="4" name="Table 3" descr="This table shows the research study results that help explain student engagement. The results relate to student characteristics (e.g., gender or race/ethnicity) and provides the grade, direction of effect, and magnitude of the effect.">
            <a:extLst>
              <a:ext uri="{FF2B5EF4-FFF2-40B4-BE49-F238E27FC236}">
                <a16:creationId xmlns:a16="http://schemas.microsoft.com/office/drawing/2014/main" id="{C5EA7C3B-F42B-4056-A620-E2439E180C0B}"/>
              </a:ext>
            </a:extLst>
          </p:cNvPr>
          <p:cNvGraphicFramePr>
            <a:graphicFrameLocks noGrp="1"/>
          </p:cNvGraphicFramePr>
          <p:nvPr>
            <p:extLst>
              <p:ext uri="{D42A27DB-BD31-4B8C-83A1-F6EECF244321}">
                <p14:modId xmlns:p14="http://schemas.microsoft.com/office/powerpoint/2010/main" val="2949235872"/>
              </p:ext>
            </p:extLst>
          </p:nvPr>
        </p:nvGraphicFramePr>
        <p:xfrm>
          <a:off x="2655418" y="842486"/>
          <a:ext cx="6314904" cy="4099560"/>
        </p:xfrm>
        <a:graphic>
          <a:graphicData uri="http://schemas.openxmlformats.org/drawingml/2006/table">
            <a:tbl>
              <a:tblPr firstRow="1" bandRow="1">
                <a:tableStyleId>{4D3A4113-6E4E-437B-9265-5931566C675C}</a:tableStyleId>
              </a:tblPr>
              <a:tblGrid>
                <a:gridCol w="2507848">
                  <a:extLst>
                    <a:ext uri="{9D8B030D-6E8A-4147-A177-3AD203B41FA5}">
                      <a16:colId xmlns:a16="http://schemas.microsoft.com/office/drawing/2014/main" val="648689822"/>
                    </a:ext>
                  </a:extLst>
                </a:gridCol>
                <a:gridCol w="1553793">
                  <a:extLst>
                    <a:ext uri="{9D8B030D-6E8A-4147-A177-3AD203B41FA5}">
                      <a16:colId xmlns:a16="http://schemas.microsoft.com/office/drawing/2014/main" val="3520942993"/>
                    </a:ext>
                  </a:extLst>
                </a:gridCol>
                <a:gridCol w="2253263">
                  <a:extLst>
                    <a:ext uri="{9D8B030D-6E8A-4147-A177-3AD203B41FA5}">
                      <a16:colId xmlns:a16="http://schemas.microsoft.com/office/drawing/2014/main" val="255695895"/>
                    </a:ext>
                  </a:extLst>
                </a:gridCol>
              </a:tblGrid>
              <a:tr h="186687">
                <a:tc>
                  <a:txBody>
                    <a:bodyPr/>
                    <a:lstStyle/>
                    <a:p>
                      <a:r>
                        <a:rPr lang="en-US" dirty="0"/>
                        <a:t>Student characteristic</a:t>
                      </a:r>
                    </a:p>
                  </a:txBody>
                  <a:tcPr/>
                </a:tc>
                <a:tc>
                  <a:txBody>
                    <a:bodyPr/>
                    <a:lstStyle/>
                    <a:p>
                      <a:r>
                        <a:rPr lang="en-US" dirty="0"/>
                        <a:t>Direction</a:t>
                      </a:r>
                    </a:p>
                  </a:txBody>
                  <a:tcPr/>
                </a:tc>
                <a:tc>
                  <a:txBody>
                    <a:bodyPr/>
                    <a:lstStyle/>
                    <a:p>
                      <a:r>
                        <a:rPr lang="en-US" dirty="0"/>
                        <a:t>Magnitude of effect</a:t>
                      </a:r>
                    </a:p>
                  </a:txBody>
                  <a:tcPr/>
                </a:tc>
                <a:extLst>
                  <a:ext uri="{0D108BD9-81ED-4DB2-BD59-A6C34878D82A}">
                    <a16:rowId xmlns:a16="http://schemas.microsoft.com/office/drawing/2014/main" val="3950174269"/>
                  </a:ext>
                </a:extLst>
              </a:tr>
              <a:tr h="186687">
                <a:tc>
                  <a:txBody>
                    <a:bodyPr/>
                    <a:lstStyle/>
                    <a:p>
                      <a:r>
                        <a:rPr lang="en-US" sz="1200" b="0" dirty="0"/>
                        <a:t>Male</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-ve  G4, G5 ; </a:t>
                      </a:r>
                    </a:p>
                    <a:p>
                      <a:r>
                        <a:rPr lang="en-US" sz="1200" dirty="0"/>
                        <a:t>+ve G8, G10</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Small G4, G5, G8</a:t>
                      </a:r>
                    </a:p>
                    <a:p>
                      <a:r>
                        <a:rPr lang="en-US" sz="1200" dirty="0"/>
                        <a:t>Moderate G10</a:t>
                      </a:r>
                    </a:p>
                  </a:txBody>
                  <a:tcPr>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1991143248"/>
                  </a:ext>
                </a:extLst>
              </a:tr>
              <a:tr h="186687">
                <a:tc>
                  <a:txBody>
                    <a:bodyPr/>
                    <a:lstStyle/>
                    <a:p>
                      <a:r>
                        <a:rPr lang="en-US" sz="1200" b="0" dirty="0"/>
                        <a:t>Asian</a:t>
                      </a:r>
                    </a:p>
                  </a:txBody>
                  <a:tcPr>
                    <a:lnT w="12700" cap="flat" cmpd="sng" algn="ctr">
                      <a:solidFill>
                        <a:schemeClr val="tx1"/>
                      </a:solidFill>
                      <a:prstDash val="solid"/>
                      <a:round/>
                      <a:headEnd type="none" w="med" len="med"/>
                      <a:tailEnd type="none" w="med" len="med"/>
                    </a:lnT>
                    <a:noFill/>
                  </a:tcPr>
                </a:tc>
                <a:tc>
                  <a:txBody>
                    <a:bodyPr/>
                    <a:lstStyle/>
                    <a:p>
                      <a:r>
                        <a:rPr lang="en-US" sz="1200" dirty="0"/>
                        <a:t>+ve (G10 only)</a:t>
                      </a:r>
                    </a:p>
                  </a:txBody>
                  <a:tcPr>
                    <a:lnT w="12700" cap="flat" cmpd="sng" algn="ctr">
                      <a:solidFill>
                        <a:schemeClr val="tx1"/>
                      </a:solidFill>
                      <a:prstDash val="solid"/>
                      <a:round/>
                      <a:headEnd type="none" w="med" len="med"/>
                      <a:tailEnd type="none" w="med" len="med"/>
                    </a:lnT>
                    <a:noFill/>
                  </a:tcPr>
                </a:tc>
                <a:tc>
                  <a:txBody>
                    <a:bodyPr/>
                    <a:lstStyle/>
                    <a:p>
                      <a:r>
                        <a:rPr lang="en-US" sz="1200" dirty="0"/>
                        <a:t>Small</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60947075"/>
                  </a:ext>
                </a:extLst>
              </a:tr>
              <a:tr h="186687">
                <a:tc>
                  <a:txBody>
                    <a:bodyPr/>
                    <a:lstStyle/>
                    <a:p>
                      <a:r>
                        <a:rPr lang="en-US" sz="1200" b="0" dirty="0"/>
                        <a:t>Black</a:t>
                      </a:r>
                    </a:p>
                  </a:txBody>
                  <a:tcPr>
                    <a:solidFill>
                      <a:srgbClr val="DBEDF5"/>
                    </a:solidFill>
                  </a:tcPr>
                </a:tc>
                <a:tc>
                  <a:txBody>
                    <a:bodyPr/>
                    <a:lstStyle/>
                    <a:p>
                      <a:r>
                        <a:rPr lang="en-US" sz="1200" dirty="0"/>
                        <a:t>-ve  </a:t>
                      </a:r>
                      <a:r>
                        <a:rPr lang="en-US" sz="1200" dirty="0">
                          <a:solidFill>
                            <a:schemeClr val="accent2">
                              <a:lumMod val="50000"/>
                            </a:schemeClr>
                          </a:solidFill>
                        </a:rPr>
                        <a:t>(no effect G4)</a:t>
                      </a:r>
                    </a:p>
                  </a:txBody>
                  <a:tcPr>
                    <a:solidFill>
                      <a:srgbClr val="DBEDF5"/>
                    </a:solidFill>
                  </a:tcPr>
                </a:tc>
                <a:tc>
                  <a:txBody>
                    <a:bodyPr/>
                    <a:lstStyle/>
                    <a:p>
                      <a:r>
                        <a:rPr lang="en-US" sz="1200" dirty="0"/>
                        <a:t>Small (G5) to moderate </a:t>
                      </a:r>
                    </a:p>
                  </a:txBody>
                  <a:tcPr>
                    <a:solidFill>
                      <a:srgbClr val="DBEDF5"/>
                    </a:solidFill>
                  </a:tcPr>
                </a:tc>
                <a:extLst>
                  <a:ext uri="{0D108BD9-81ED-4DB2-BD59-A6C34878D82A}">
                    <a16:rowId xmlns:a16="http://schemas.microsoft.com/office/drawing/2014/main" val="944194139"/>
                  </a:ext>
                </a:extLst>
              </a:tr>
              <a:tr h="186687">
                <a:tc>
                  <a:txBody>
                    <a:bodyPr/>
                    <a:lstStyle/>
                    <a:p>
                      <a:r>
                        <a:rPr lang="en-US" sz="1200" b="0" dirty="0"/>
                        <a:t>Hispanic</a:t>
                      </a: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+ve G4, G5 </a:t>
                      </a:r>
                    </a:p>
                  </a:txBody>
                  <a:tcPr>
                    <a:noFill/>
                  </a:tcPr>
                </a:tc>
                <a:tc>
                  <a:txBody>
                    <a:bodyPr/>
                    <a:lstStyle/>
                    <a:p>
                      <a:r>
                        <a:rPr lang="en-US" sz="1200" dirty="0"/>
                        <a:t>Small</a:t>
                      </a:r>
                    </a:p>
                  </a:txBody>
                  <a:tcPr>
                    <a:noFill/>
                  </a:tcPr>
                </a:tc>
                <a:extLst>
                  <a:ext uri="{0D108BD9-81ED-4DB2-BD59-A6C34878D82A}">
                    <a16:rowId xmlns:a16="http://schemas.microsoft.com/office/drawing/2014/main" val="913039056"/>
                  </a:ext>
                </a:extLst>
              </a:tr>
              <a:tr h="186687">
                <a:tc>
                  <a:txBody>
                    <a:bodyPr/>
                    <a:lstStyle/>
                    <a:p>
                      <a:r>
                        <a:rPr lang="en-US" sz="1200" b="0" dirty="0"/>
                        <a:t>NAMP </a:t>
                      </a:r>
                      <a:r>
                        <a:rPr lang="en-US" sz="900" b="0" dirty="0"/>
                        <a:t>(Native American; Multi-race, Non-Hispanic; Pacific Islander, Native Hawaiian)</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-ve  </a:t>
                      </a:r>
                      <a:r>
                        <a:rPr lang="en-US" sz="1200" dirty="0">
                          <a:solidFill>
                            <a:schemeClr val="accent2">
                              <a:lumMod val="50000"/>
                            </a:schemeClr>
                          </a:solidFill>
                        </a:rPr>
                        <a:t>(no effect G4)</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Small (G5) to moderate </a:t>
                      </a:r>
                    </a:p>
                  </a:txBody>
                  <a:tcPr>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2822339655"/>
                  </a:ext>
                </a:extLst>
              </a:tr>
              <a:tr h="186687">
                <a:tc>
                  <a:txBody>
                    <a:bodyPr/>
                    <a:lstStyle/>
                    <a:p>
                      <a:r>
                        <a:rPr lang="en-US" sz="1200" b="0" dirty="0"/>
                        <a:t>Economically disadvantaged</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t>+ve G4, G5</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t>v. Small</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956111"/>
                  </a:ext>
                </a:extLst>
              </a:tr>
              <a:tr h="186687">
                <a:tc>
                  <a:txBody>
                    <a:bodyPr/>
                    <a:lstStyle/>
                    <a:p>
                      <a:r>
                        <a:rPr lang="en-US" sz="1200" b="1" dirty="0"/>
                        <a:t>English learner (EL)</a:t>
                      </a:r>
                    </a:p>
                  </a:txBody>
                  <a:tcPr>
                    <a:lnT w="12700" cap="flat" cmpd="sng" algn="ctr">
                      <a:noFill/>
                      <a:prstDash val="solid"/>
                      <a:round/>
                      <a:headEnd type="none" w="med" len="med"/>
                      <a:tailEnd type="none" w="med" len="med"/>
                    </a:lnT>
                    <a:solidFill>
                      <a:srgbClr val="DBEDF5"/>
                    </a:solidFill>
                  </a:tcPr>
                </a:tc>
                <a:tc>
                  <a:txBody>
                    <a:bodyPr/>
                    <a:lstStyle/>
                    <a:p>
                      <a:r>
                        <a:rPr lang="en-US" sz="1200" b="1" dirty="0"/>
                        <a:t>+ve all grades</a:t>
                      </a:r>
                    </a:p>
                  </a:txBody>
                  <a:tcPr>
                    <a:lnT w="12700" cap="flat" cmpd="sng" algn="ctr">
                      <a:noFill/>
                      <a:prstDash val="solid"/>
                      <a:round/>
                      <a:headEnd type="none" w="med" len="med"/>
                      <a:tailEnd type="none" w="med" len="med"/>
                    </a:lnT>
                    <a:solidFill>
                      <a:srgbClr val="DBEDF5"/>
                    </a:solidFill>
                  </a:tcPr>
                </a:tc>
                <a:tc>
                  <a:txBody>
                    <a:bodyPr/>
                    <a:lstStyle/>
                    <a:p>
                      <a:r>
                        <a:rPr lang="en-US" sz="1200" b="1" dirty="0"/>
                        <a:t>Moderate (v. large G10)</a:t>
                      </a:r>
                    </a:p>
                  </a:txBody>
                  <a:tcPr>
                    <a:lnT w="12700" cap="flat" cmpd="sng" algn="ctr">
                      <a:noFill/>
                      <a:prstDash val="solid"/>
                      <a:round/>
                      <a:headEnd type="none" w="med" len="med"/>
                      <a:tailEnd type="none" w="med" len="med"/>
                    </a:lnT>
                    <a:solidFill>
                      <a:srgbClr val="DBEDF5"/>
                    </a:solidFill>
                  </a:tcPr>
                </a:tc>
                <a:extLst>
                  <a:ext uri="{0D108BD9-81ED-4DB2-BD59-A6C34878D82A}">
                    <a16:rowId xmlns:a16="http://schemas.microsoft.com/office/drawing/2014/main" val="1782328731"/>
                  </a:ext>
                </a:extLst>
              </a:tr>
              <a:tr h="186687">
                <a:tc>
                  <a:txBody>
                    <a:bodyPr/>
                    <a:lstStyle/>
                    <a:p>
                      <a:r>
                        <a:rPr lang="en-US" sz="1200" b="1" dirty="0"/>
                        <a:t>Student with disability (SWD)</a:t>
                      </a:r>
                    </a:p>
                  </a:txBody>
                  <a:tcPr>
                    <a:solidFill>
                      <a:schemeClr val="bg1"/>
                    </a:solidFill>
                  </a:tcPr>
                </a:tc>
                <a:tc>
                  <a:txBody>
                    <a:bodyPr/>
                    <a:lstStyle/>
                    <a:p>
                      <a:r>
                        <a:rPr lang="en-US" sz="1200" b="1" dirty="0"/>
                        <a:t>+ve all grades</a:t>
                      </a:r>
                    </a:p>
                  </a:txBody>
                  <a:tcPr>
                    <a:solidFill>
                      <a:schemeClr val="bg1"/>
                    </a:solidFill>
                  </a:tcPr>
                </a:tc>
                <a:tc>
                  <a:txBody>
                    <a:bodyPr/>
                    <a:lstStyle/>
                    <a:p>
                      <a:r>
                        <a:rPr lang="en-US" sz="1200" b="1" dirty="0"/>
                        <a:t>v. Small to Small (upper)</a:t>
                      </a:r>
                    </a:p>
                  </a:txBody>
                  <a:tcPr>
                    <a:solidFill>
                      <a:schemeClr val="bg1"/>
                    </a:solidFill>
                  </a:tcPr>
                </a:tc>
                <a:extLst>
                  <a:ext uri="{0D108BD9-81ED-4DB2-BD59-A6C34878D82A}">
                    <a16:rowId xmlns:a16="http://schemas.microsoft.com/office/drawing/2014/main" val="3477823400"/>
                  </a:ext>
                </a:extLst>
              </a:tr>
              <a:tr h="260850">
                <a:tc>
                  <a:txBody>
                    <a:bodyPr/>
                    <a:lstStyle/>
                    <a:p>
                      <a:r>
                        <a:rPr lang="en-US" sz="1200" b="0" dirty="0"/>
                        <a:t>Lowest performing group (LPG)</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+ve G4, G5 ; </a:t>
                      </a:r>
                    </a:p>
                    <a:p>
                      <a:r>
                        <a:rPr lang="en-US" sz="1200" dirty="0"/>
                        <a:t>-ve  G8, G10</a:t>
                      </a:r>
                    </a:p>
                  </a:txBody>
                  <a:tcPr>
                    <a:lnB w="12700" cap="flat" cmpd="sng" algn="ctr">
                      <a:solidFill>
                        <a:schemeClr val="tx1"/>
                      </a:solidFill>
                      <a:prstDash val="solid"/>
                      <a:round/>
                      <a:headEnd type="none" w="med" len="med"/>
                      <a:tailEnd type="none" w="med" len="med"/>
                    </a:lnB>
                    <a:solidFill>
                      <a:srgbClr val="DBEDF5"/>
                    </a:solidFill>
                  </a:tcPr>
                </a:tc>
                <a:tc>
                  <a:txBody>
                    <a:bodyPr/>
                    <a:lstStyle/>
                    <a:p>
                      <a:r>
                        <a:rPr lang="en-US" sz="1200" dirty="0"/>
                        <a:t>Moderate (small G8)</a:t>
                      </a:r>
                    </a:p>
                  </a:txBody>
                  <a:tcPr>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470500558"/>
                  </a:ext>
                </a:extLst>
              </a:tr>
              <a:tr h="186687">
                <a:tc>
                  <a:txBody>
                    <a:bodyPr/>
                    <a:lstStyle/>
                    <a:p>
                      <a:r>
                        <a:rPr lang="en-US" sz="1200" b="1" dirty="0"/>
                        <a:t>In-school suspension (ISS)</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1200" b="1" dirty="0"/>
                        <a:t>-ve  all grades</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1200" b="1" dirty="0"/>
                        <a:t>Large (v. large G8)</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12500521"/>
                  </a:ext>
                </a:extLst>
              </a:tr>
              <a:tr h="186687">
                <a:tc>
                  <a:txBody>
                    <a:bodyPr/>
                    <a:lstStyle/>
                    <a:p>
                      <a:r>
                        <a:rPr lang="en-US" sz="1200" b="0" dirty="0"/>
                        <a:t>Attendance</a:t>
                      </a:r>
                    </a:p>
                  </a:txBody>
                  <a:tcPr>
                    <a:solidFill>
                      <a:srgbClr val="DBEDF5"/>
                    </a:solidFill>
                  </a:tcPr>
                </a:tc>
                <a:tc>
                  <a:txBody>
                    <a:bodyPr/>
                    <a:lstStyle/>
                    <a:p>
                      <a:r>
                        <a:rPr lang="en-US" sz="1200" dirty="0"/>
                        <a:t>+ve </a:t>
                      </a:r>
                      <a:r>
                        <a:rPr lang="en-US" sz="1200" dirty="0">
                          <a:solidFill>
                            <a:schemeClr val="accent2">
                              <a:lumMod val="50000"/>
                            </a:schemeClr>
                          </a:solidFill>
                        </a:rPr>
                        <a:t>(no effect G4)</a:t>
                      </a:r>
                    </a:p>
                  </a:txBody>
                  <a:tcPr>
                    <a:solidFill>
                      <a:srgbClr val="DBEDF5"/>
                    </a:solidFill>
                  </a:tcPr>
                </a:tc>
                <a:tc>
                  <a:txBody>
                    <a:bodyPr/>
                    <a:lstStyle/>
                    <a:p>
                      <a:r>
                        <a:rPr lang="en-US" sz="1200" dirty="0"/>
                        <a:t>Small</a:t>
                      </a:r>
                    </a:p>
                  </a:txBody>
                  <a:tcPr>
                    <a:solidFill>
                      <a:srgbClr val="DBEDF5"/>
                    </a:solidFill>
                  </a:tcPr>
                </a:tc>
                <a:extLst>
                  <a:ext uri="{0D108BD9-81ED-4DB2-BD59-A6C34878D82A}">
                    <a16:rowId xmlns:a16="http://schemas.microsoft.com/office/drawing/2014/main" val="204307843"/>
                  </a:ext>
                </a:extLst>
              </a:tr>
              <a:tr h="186687">
                <a:tc>
                  <a:txBody>
                    <a:bodyPr/>
                    <a:lstStyle/>
                    <a:p>
                      <a:r>
                        <a:rPr lang="en-US" sz="1200" b="0" dirty="0"/>
                        <a:t>College plans</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+ve </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Moderate (G8) Large (G10)</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666277"/>
                  </a:ext>
                </a:extLst>
              </a:tr>
            </a:tbl>
          </a:graphicData>
        </a:graphic>
      </p:graphicFrame>
      <p:sp>
        <p:nvSpPr>
          <p:cNvPr id="3" name="TextBox 2">
            <a:extLst>
              <a:ext uri="{FF2B5EF4-FFF2-40B4-BE49-F238E27FC236}">
                <a16:creationId xmlns:a16="http://schemas.microsoft.com/office/drawing/2014/main" id="{6D14A381-E564-4EBA-8D0D-E3D02C0A0556}"/>
              </a:ext>
            </a:extLst>
          </p:cNvPr>
          <p:cNvSpPr txBox="1"/>
          <p:nvPr/>
        </p:nvSpPr>
        <p:spPr>
          <a:xfrm>
            <a:off x="272510" y="3321113"/>
            <a:ext cx="1696298" cy="523220"/>
          </a:xfrm>
          <a:prstGeom prst="rect">
            <a:avLst/>
          </a:prstGeom>
          <a:noFill/>
        </p:spPr>
        <p:txBody>
          <a:bodyPr wrap="none" rtlCol="0">
            <a:spAutoFit/>
          </a:bodyPr>
          <a:lstStyle/>
          <a:p>
            <a:r>
              <a:rPr lang="en-US" dirty="0"/>
              <a:t>-ve: negative effect</a:t>
            </a:r>
          </a:p>
          <a:p>
            <a:r>
              <a:rPr lang="en-US" dirty="0"/>
              <a:t>+ve: positive effect</a:t>
            </a:r>
          </a:p>
        </p:txBody>
      </p:sp>
    </p:spTree>
    <p:extLst>
      <p:ext uri="{BB962C8B-B14F-4D97-AF65-F5344CB8AC3E}">
        <p14:creationId xmlns:p14="http://schemas.microsoft.com/office/powerpoint/2010/main" val="390223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results: School-level factors that help explain variation in student engagement (controlling for all other factors in the model)</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120281" y="1351019"/>
            <a:ext cx="2191625" cy="2400209"/>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220006" y="4657964"/>
            <a:ext cx="1854995" cy="246221"/>
          </a:xfrm>
          <a:prstGeom prst="rect">
            <a:avLst/>
          </a:prstGeom>
          <a:noFill/>
        </p:spPr>
        <p:txBody>
          <a:bodyPr wrap="none" rtlCol="0">
            <a:spAutoFit/>
          </a:bodyPr>
          <a:lstStyle/>
          <a:p>
            <a:r>
              <a:rPr lang="en-US" sz="1000" dirty="0"/>
              <a:t>* Image from Dreamtime.com</a:t>
            </a:r>
          </a:p>
        </p:txBody>
      </p:sp>
      <p:sp>
        <p:nvSpPr>
          <p:cNvPr id="10" name="TextBox 9">
            <a:extLst>
              <a:ext uri="{FF2B5EF4-FFF2-40B4-BE49-F238E27FC236}">
                <a16:creationId xmlns:a16="http://schemas.microsoft.com/office/drawing/2014/main" id="{ED859176-08AF-489A-9559-8DA5C92C22CC}"/>
              </a:ext>
            </a:extLst>
          </p:cNvPr>
          <p:cNvSpPr txBox="1"/>
          <p:nvPr/>
        </p:nvSpPr>
        <p:spPr>
          <a:xfrm>
            <a:off x="220006" y="1139191"/>
            <a:ext cx="1694695" cy="307777"/>
          </a:xfrm>
          <a:prstGeom prst="rect">
            <a:avLst/>
          </a:prstGeom>
          <a:noFill/>
        </p:spPr>
        <p:txBody>
          <a:bodyPr wrap="none" rtlCol="0">
            <a:spAutoFit/>
          </a:bodyPr>
          <a:lstStyle/>
          <a:p>
            <a:r>
              <a:rPr lang="en-US" b="1" dirty="0">
                <a:solidFill>
                  <a:schemeClr val="accent2">
                    <a:lumMod val="75000"/>
                  </a:schemeClr>
                </a:solidFill>
              </a:rPr>
              <a:t>Between</a:t>
            </a:r>
            <a:r>
              <a:rPr lang="en-US" dirty="0">
                <a:solidFill>
                  <a:schemeClr val="accent2">
                    <a:lumMod val="75000"/>
                  </a:schemeClr>
                </a:solidFill>
              </a:rPr>
              <a:t> </a:t>
            </a:r>
            <a:r>
              <a:rPr lang="en-US" b="1" dirty="0">
                <a:solidFill>
                  <a:schemeClr val="accent2">
                    <a:lumMod val="75000"/>
                  </a:schemeClr>
                </a:solidFill>
              </a:rPr>
              <a:t>schools</a:t>
            </a:r>
            <a:r>
              <a:rPr lang="en-US" dirty="0">
                <a:solidFill>
                  <a:schemeClr val="accent2">
                    <a:lumMod val="75000"/>
                  </a:schemeClr>
                </a:solidFill>
              </a:rPr>
              <a:t>:</a:t>
            </a:r>
          </a:p>
        </p:txBody>
      </p:sp>
      <p:graphicFrame>
        <p:nvGraphicFramePr>
          <p:cNvPr id="9" name="Table 8" descr="This table shows the research study results that help explain student engagement. The results relate to school-level factors (e.g., urbanicity, percent black in school, teacher retention rates) and provides the grade, direction of effect, and magnitude of the effect.">
            <a:extLst>
              <a:ext uri="{FF2B5EF4-FFF2-40B4-BE49-F238E27FC236}">
                <a16:creationId xmlns:a16="http://schemas.microsoft.com/office/drawing/2014/main" id="{55154836-3DDD-4B80-8F65-6FEACCE3D2FF}"/>
              </a:ext>
            </a:extLst>
          </p:cNvPr>
          <p:cNvGraphicFramePr>
            <a:graphicFrameLocks noGrp="1"/>
          </p:cNvGraphicFramePr>
          <p:nvPr>
            <p:extLst>
              <p:ext uri="{D42A27DB-BD31-4B8C-83A1-F6EECF244321}">
                <p14:modId xmlns:p14="http://schemas.microsoft.com/office/powerpoint/2010/main" val="3093061816"/>
              </p:ext>
            </p:extLst>
          </p:nvPr>
        </p:nvGraphicFramePr>
        <p:xfrm>
          <a:off x="2595408" y="998274"/>
          <a:ext cx="6328586" cy="3657600"/>
        </p:xfrm>
        <a:graphic>
          <a:graphicData uri="http://schemas.openxmlformats.org/drawingml/2006/table">
            <a:tbl>
              <a:tblPr firstRow="1" bandRow="1">
                <a:tableStyleId>{4D3A4113-6E4E-437B-9265-5931566C675C}</a:tableStyleId>
              </a:tblPr>
              <a:tblGrid>
                <a:gridCol w="2445844">
                  <a:extLst>
                    <a:ext uri="{9D8B030D-6E8A-4147-A177-3AD203B41FA5}">
                      <a16:colId xmlns:a16="http://schemas.microsoft.com/office/drawing/2014/main" val="648689822"/>
                    </a:ext>
                  </a:extLst>
                </a:gridCol>
                <a:gridCol w="1773213">
                  <a:extLst>
                    <a:ext uri="{9D8B030D-6E8A-4147-A177-3AD203B41FA5}">
                      <a16:colId xmlns:a16="http://schemas.microsoft.com/office/drawing/2014/main" val="3520942993"/>
                    </a:ext>
                  </a:extLst>
                </a:gridCol>
                <a:gridCol w="2109529">
                  <a:extLst>
                    <a:ext uri="{9D8B030D-6E8A-4147-A177-3AD203B41FA5}">
                      <a16:colId xmlns:a16="http://schemas.microsoft.com/office/drawing/2014/main" val="255695895"/>
                    </a:ext>
                  </a:extLst>
                </a:gridCol>
              </a:tblGrid>
              <a:tr h="186687">
                <a:tc>
                  <a:txBody>
                    <a:bodyPr/>
                    <a:lstStyle/>
                    <a:p>
                      <a:r>
                        <a:rPr lang="en-US" dirty="0"/>
                        <a:t>School factor</a:t>
                      </a:r>
                    </a:p>
                  </a:txBody>
                  <a:tcPr>
                    <a:lnB w="38100" cap="flat" cmpd="sng">
                      <a:noFill/>
                      <a:prstDash val="solid"/>
                      <a:round/>
                      <a:headEnd type="none" w="sm" len="sm"/>
                      <a:tailEnd type="none" w="sm" len="sm"/>
                    </a:lnB>
                  </a:tcPr>
                </a:tc>
                <a:tc>
                  <a:txBody>
                    <a:bodyPr/>
                    <a:lstStyle/>
                    <a:p>
                      <a:r>
                        <a:rPr lang="en-US" dirty="0"/>
                        <a:t>Direction of effect</a:t>
                      </a:r>
                    </a:p>
                  </a:txBody>
                  <a:tcPr>
                    <a:lnB w="38100" cap="flat" cmpd="sng">
                      <a:noFill/>
                      <a:prstDash val="solid"/>
                      <a:round/>
                      <a:headEnd type="none" w="sm" len="sm"/>
                      <a:tailEnd type="none" w="sm" len="sm"/>
                    </a:lnB>
                  </a:tcPr>
                </a:tc>
                <a:tc>
                  <a:txBody>
                    <a:bodyPr/>
                    <a:lstStyle/>
                    <a:p>
                      <a:r>
                        <a:rPr lang="en-US" dirty="0"/>
                        <a:t>Magnitude of effect</a:t>
                      </a:r>
                    </a:p>
                  </a:txBody>
                  <a:tcPr>
                    <a:lnB w="38100" cap="flat" cmpd="sng">
                      <a:noFill/>
                      <a:prstDash val="solid"/>
                      <a:round/>
                      <a:headEnd type="none" w="sm" len="sm"/>
                      <a:tailEnd type="none" w="sm" len="sm"/>
                    </a:lnB>
                  </a:tcPr>
                </a:tc>
                <a:extLst>
                  <a:ext uri="{0D108BD9-81ED-4DB2-BD59-A6C34878D82A}">
                    <a16:rowId xmlns:a16="http://schemas.microsoft.com/office/drawing/2014/main" val="3950174269"/>
                  </a:ext>
                </a:extLst>
              </a:tr>
              <a:tr h="186687">
                <a:tc>
                  <a:txBody>
                    <a:bodyPr/>
                    <a:lstStyle/>
                    <a:p>
                      <a:r>
                        <a:rPr lang="en-US" dirty="0">
                          <a:solidFill>
                            <a:schemeClr val="accent2">
                              <a:lumMod val="50000"/>
                            </a:schemeClr>
                          </a:solidFill>
                        </a:rPr>
                        <a:t>Urban</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991143248"/>
                  </a:ext>
                </a:extLst>
              </a:tr>
              <a:tr h="186687">
                <a:tc>
                  <a:txBody>
                    <a:bodyPr/>
                    <a:lstStyle/>
                    <a:p>
                      <a:r>
                        <a:rPr lang="en-US" dirty="0">
                          <a:solidFill>
                            <a:schemeClr val="accent2">
                              <a:lumMod val="50000"/>
                            </a:schemeClr>
                          </a:solidFill>
                        </a:rPr>
                        <a:t>Charter</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2560947075"/>
                  </a:ext>
                </a:extLst>
              </a:tr>
              <a:tr h="186687">
                <a:tc>
                  <a:txBody>
                    <a:bodyPr/>
                    <a:lstStyle/>
                    <a:p>
                      <a:r>
                        <a:rPr lang="en-US" b="0" dirty="0">
                          <a:solidFill>
                            <a:srgbClr val="002060"/>
                          </a:solidFill>
                        </a:rPr>
                        <a:t>Chronic Absence 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dirty="0">
                          <a:solidFill>
                            <a:srgbClr val="002060"/>
                          </a:solidFill>
                        </a:rPr>
                        <a:t>-ve (G10 only)</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dirty="0">
                          <a:solidFill>
                            <a:srgbClr val="002060"/>
                          </a:solidFill>
                        </a:rPr>
                        <a:t>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944194139"/>
                  </a:ext>
                </a:extLst>
              </a:tr>
              <a:tr h="186687">
                <a:tc>
                  <a:txBody>
                    <a:bodyPr/>
                    <a:lstStyle/>
                    <a:p>
                      <a:r>
                        <a:rPr lang="en-US" b="0" dirty="0">
                          <a:solidFill>
                            <a:srgbClr val="002060"/>
                          </a:solidFill>
                        </a:rPr>
                        <a:t>Discipline 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002060"/>
                          </a:solidFill>
                        </a:rPr>
                        <a:t>-ve all grades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dirty="0">
                          <a:solidFill>
                            <a:srgbClr val="002060"/>
                          </a:solidFill>
                        </a:rPr>
                        <a:t>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913039056"/>
                  </a:ext>
                </a:extLst>
              </a:tr>
              <a:tr h="186687">
                <a:tc>
                  <a:txBody>
                    <a:bodyPr/>
                    <a:lstStyle/>
                    <a:p>
                      <a:r>
                        <a:rPr lang="en-US" dirty="0">
                          <a:solidFill>
                            <a:schemeClr val="accent2">
                              <a:lumMod val="50000"/>
                            </a:schemeClr>
                          </a:solidFill>
                        </a:rPr>
                        <a:t>Percent Black</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339655"/>
                  </a:ext>
                </a:extLst>
              </a:tr>
              <a:tr h="186687">
                <a:tc>
                  <a:txBody>
                    <a:bodyPr/>
                    <a:lstStyle/>
                    <a:p>
                      <a:r>
                        <a:rPr lang="en-US" b="0" dirty="0">
                          <a:solidFill>
                            <a:srgbClr val="002060"/>
                          </a:solidFill>
                        </a:rPr>
                        <a:t>Percent Hispanic</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+ve (G8 and G10)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328731"/>
                  </a:ext>
                </a:extLst>
              </a:tr>
              <a:tr h="186687">
                <a:tc>
                  <a:txBody>
                    <a:bodyPr/>
                    <a:lstStyle/>
                    <a:p>
                      <a:r>
                        <a:rPr lang="en-US" b="0" dirty="0">
                          <a:solidFill>
                            <a:srgbClr val="002060"/>
                          </a:solidFill>
                        </a:rPr>
                        <a:t>School enrollment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-ve (G10 only)</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2060"/>
                          </a:solidFill>
                        </a:rPr>
                        <a:t>v. 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915987"/>
                  </a:ext>
                </a:extLst>
              </a:tr>
              <a:tr h="186687">
                <a:tc>
                  <a:txBody>
                    <a:bodyPr/>
                    <a:lstStyle/>
                    <a:p>
                      <a:r>
                        <a:rPr lang="en-US" dirty="0">
                          <a:solidFill>
                            <a:schemeClr val="accent2">
                              <a:lumMod val="50000"/>
                            </a:schemeClr>
                          </a:solidFill>
                        </a:rPr>
                        <a:t>Teacher license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3477823400"/>
                  </a:ext>
                </a:extLst>
              </a:tr>
              <a:tr h="260850">
                <a:tc>
                  <a:txBody>
                    <a:bodyPr/>
                    <a:lstStyle/>
                    <a:p>
                      <a:r>
                        <a:rPr lang="en-US" dirty="0">
                          <a:solidFill>
                            <a:schemeClr val="accent2">
                              <a:lumMod val="50000"/>
                            </a:schemeClr>
                          </a:solidFill>
                        </a:rPr>
                        <a:t>Teacher attendance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3470500558"/>
                  </a:ext>
                </a:extLst>
              </a:tr>
              <a:tr h="186687">
                <a:tc>
                  <a:txBody>
                    <a:bodyPr/>
                    <a:lstStyle/>
                    <a:p>
                      <a:r>
                        <a:rPr lang="en-US" b="0" dirty="0">
                          <a:solidFill>
                            <a:srgbClr val="002060"/>
                          </a:solidFill>
                        </a:rPr>
                        <a:t>Teacher retention</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dirty="0">
                          <a:solidFill>
                            <a:srgbClr val="002060"/>
                          </a:solidFill>
                        </a:rPr>
                        <a:t>+ve (G8 and G10)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dirty="0">
                          <a:solidFill>
                            <a:srgbClr val="002060"/>
                          </a:solidFill>
                        </a:rPr>
                        <a:t>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812500521"/>
                  </a:ext>
                </a:extLst>
              </a:tr>
              <a:tr h="186687">
                <a:tc>
                  <a:txBody>
                    <a:bodyPr/>
                    <a:lstStyle/>
                    <a:p>
                      <a:r>
                        <a:rPr lang="en-US" dirty="0">
                          <a:solidFill>
                            <a:schemeClr val="accent2">
                              <a:lumMod val="50000"/>
                            </a:schemeClr>
                          </a:solidFill>
                        </a:rPr>
                        <a:t>Principal retention</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412112279"/>
                  </a:ext>
                </a:extLst>
              </a:tr>
            </a:tbl>
          </a:graphicData>
        </a:graphic>
      </p:graphicFrame>
      <p:sp>
        <p:nvSpPr>
          <p:cNvPr id="12" name="TextBox 11">
            <a:extLst>
              <a:ext uri="{FF2B5EF4-FFF2-40B4-BE49-F238E27FC236}">
                <a16:creationId xmlns:a16="http://schemas.microsoft.com/office/drawing/2014/main" id="{9D68DE0F-A4A6-44BF-9F4C-77A29FC1DBAF}"/>
              </a:ext>
            </a:extLst>
          </p:cNvPr>
          <p:cNvSpPr txBox="1"/>
          <p:nvPr/>
        </p:nvSpPr>
        <p:spPr>
          <a:xfrm>
            <a:off x="220006" y="3852404"/>
            <a:ext cx="1696298" cy="523220"/>
          </a:xfrm>
          <a:prstGeom prst="rect">
            <a:avLst/>
          </a:prstGeom>
          <a:noFill/>
        </p:spPr>
        <p:txBody>
          <a:bodyPr wrap="none" rtlCol="0">
            <a:spAutoFit/>
          </a:bodyPr>
          <a:lstStyle/>
          <a:p>
            <a:r>
              <a:rPr lang="en-US" dirty="0"/>
              <a:t>-ve: negative effect</a:t>
            </a:r>
          </a:p>
          <a:p>
            <a:r>
              <a:rPr lang="en-US" dirty="0"/>
              <a:t>+ve: positive effect</a:t>
            </a:r>
          </a:p>
        </p:txBody>
      </p:sp>
    </p:spTree>
    <p:extLst>
      <p:ext uri="{BB962C8B-B14F-4D97-AF65-F5344CB8AC3E}">
        <p14:creationId xmlns:p14="http://schemas.microsoft.com/office/powerpoint/2010/main" val="1873024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results: Students’ perceptions of safety and environment that help explain variation in student engagement (controlling for all other factors)</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7187" y="1385411"/>
            <a:ext cx="2348302" cy="2170850"/>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113813" y="4608532"/>
            <a:ext cx="1854995" cy="246221"/>
          </a:xfrm>
          <a:prstGeom prst="rect">
            <a:avLst/>
          </a:prstGeom>
          <a:noFill/>
        </p:spPr>
        <p:txBody>
          <a:bodyPr wrap="none" rtlCol="0">
            <a:spAutoFit/>
          </a:bodyPr>
          <a:lstStyle/>
          <a:p>
            <a:r>
              <a:rPr lang="en-US" sz="1000" dirty="0"/>
              <a:t>* Image from Dreamtime.com</a:t>
            </a:r>
          </a:p>
        </p:txBody>
      </p:sp>
      <p:sp>
        <p:nvSpPr>
          <p:cNvPr id="27" name="TextBox 26">
            <a:extLst>
              <a:ext uri="{FF2B5EF4-FFF2-40B4-BE49-F238E27FC236}">
                <a16:creationId xmlns:a16="http://schemas.microsoft.com/office/drawing/2014/main" id="{50912CD1-930A-4D4B-A629-75D53289706E}"/>
              </a:ext>
            </a:extLst>
          </p:cNvPr>
          <p:cNvSpPr txBox="1"/>
          <p:nvPr/>
        </p:nvSpPr>
        <p:spPr>
          <a:xfrm>
            <a:off x="54714" y="3556261"/>
            <a:ext cx="2517036" cy="307777"/>
          </a:xfrm>
          <a:prstGeom prst="rect">
            <a:avLst/>
          </a:prstGeom>
          <a:noFill/>
        </p:spPr>
        <p:txBody>
          <a:bodyPr wrap="none" rtlCol="0">
            <a:spAutoFit/>
          </a:bodyPr>
          <a:lstStyle/>
          <a:p>
            <a:r>
              <a:rPr lang="en-US" b="1" dirty="0">
                <a:solidFill>
                  <a:schemeClr val="accent2">
                    <a:lumMod val="75000"/>
                  </a:schemeClr>
                </a:solidFill>
              </a:rPr>
              <a:t>Within schools (individual):</a:t>
            </a:r>
          </a:p>
        </p:txBody>
      </p:sp>
      <p:graphicFrame>
        <p:nvGraphicFramePr>
          <p:cNvPr id="4" name="Table 3" descr="This table shows the research study results that help explain student engagement. The results relate to individual student perceptions of safety and environment (e.g., perceptions of emotional safety and instructional environment) and provides the grade, direction of effect, and magnitude of the effect.">
            <a:extLst>
              <a:ext uri="{FF2B5EF4-FFF2-40B4-BE49-F238E27FC236}">
                <a16:creationId xmlns:a16="http://schemas.microsoft.com/office/drawing/2014/main" id="{C5EA7C3B-F42B-4056-A620-E2439E180C0B}"/>
              </a:ext>
            </a:extLst>
          </p:cNvPr>
          <p:cNvGraphicFramePr>
            <a:graphicFrameLocks noGrp="1"/>
          </p:cNvGraphicFramePr>
          <p:nvPr>
            <p:extLst>
              <p:ext uri="{D42A27DB-BD31-4B8C-83A1-F6EECF244321}">
                <p14:modId xmlns:p14="http://schemas.microsoft.com/office/powerpoint/2010/main" val="3648112970"/>
              </p:ext>
            </p:extLst>
          </p:nvPr>
        </p:nvGraphicFramePr>
        <p:xfrm>
          <a:off x="2900362" y="1429328"/>
          <a:ext cx="5750719" cy="2133600"/>
        </p:xfrm>
        <a:graphic>
          <a:graphicData uri="http://schemas.openxmlformats.org/drawingml/2006/table">
            <a:tbl>
              <a:tblPr firstRow="1" bandRow="1">
                <a:tableStyleId>{4D3A4113-6E4E-437B-9265-5931566C675C}</a:tableStyleId>
              </a:tblPr>
              <a:tblGrid>
                <a:gridCol w="2343150">
                  <a:extLst>
                    <a:ext uri="{9D8B030D-6E8A-4147-A177-3AD203B41FA5}">
                      <a16:colId xmlns:a16="http://schemas.microsoft.com/office/drawing/2014/main" val="648689822"/>
                    </a:ext>
                  </a:extLst>
                </a:gridCol>
                <a:gridCol w="1514573">
                  <a:extLst>
                    <a:ext uri="{9D8B030D-6E8A-4147-A177-3AD203B41FA5}">
                      <a16:colId xmlns:a16="http://schemas.microsoft.com/office/drawing/2014/main" val="3520942993"/>
                    </a:ext>
                  </a:extLst>
                </a:gridCol>
                <a:gridCol w="1892996">
                  <a:extLst>
                    <a:ext uri="{9D8B030D-6E8A-4147-A177-3AD203B41FA5}">
                      <a16:colId xmlns:a16="http://schemas.microsoft.com/office/drawing/2014/main" val="255695895"/>
                    </a:ext>
                  </a:extLst>
                </a:gridCol>
              </a:tblGrid>
              <a:tr h="186687">
                <a:tc>
                  <a:txBody>
                    <a:bodyPr/>
                    <a:lstStyle/>
                    <a:p>
                      <a:r>
                        <a:rPr lang="en-US" dirty="0"/>
                        <a:t>Individual perceptions</a:t>
                      </a:r>
                    </a:p>
                  </a:txBody>
                  <a:tcPr>
                    <a:lnB w="38100" cap="flat" cmpd="sng">
                      <a:noFill/>
                      <a:prstDash val="solid"/>
                      <a:round/>
                      <a:headEnd type="none" w="sm" len="sm"/>
                      <a:tailEnd type="none" w="sm" len="sm"/>
                    </a:lnB>
                  </a:tcPr>
                </a:tc>
                <a:tc>
                  <a:txBody>
                    <a:bodyPr/>
                    <a:lstStyle/>
                    <a:p>
                      <a:r>
                        <a:rPr lang="en-US" dirty="0"/>
                        <a:t>Direction</a:t>
                      </a:r>
                    </a:p>
                  </a:txBody>
                  <a:tcPr>
                    <a:lnB w="38100" cap="flat" cmpd="sng">
                      <a:noFill/>
                      <a:prstDash val="solid"/>
                      <a:round/>
                      <a:headEnd type="none" w="sm" len="sm"/>
                      <a:tailEnd type="none" w="sm" len="sm"/>
                    </a:lnB>
                  </a:tcPr>
                </a:tc>
                <a:tc>
                  <a:txBody>
                    <a:bodyPr/>
                    <a:lstStyle/>
                    <a:p>
                      <a:r>
                        <a:rPr lang="en-US" dirty="0"/>
                        <a:t>Magnitude of effect</a:t>
                      </a:r>
                    </a:p>
                  </a:txBody>
                  <a:tcPr>
                    <a:lnB w="38100" cap="flat" cmpd="sng">
                      <a:noFill/>
                      <a:prstDash val="solid"/>
                      <a:round/>
                      <a:headEnd type="none" w="sm" len="sm"/>
                      <a:tailEnd type="none" w="sm" len="sm"/>
                    </a:lnB>
                  </a:tcPr>
                </a:tc>
                <a:extLst>
                  <a:ext uri="{0D108BD9-81ED-4DB2-BD59-A6C34878D82A}">
                    <a16:rowId xmlns:a16="http://schemas.microsoft.com/office/drawing/2014/main" val="3950174269"/>
                  </a:ext>
                </a:extLst>
              </a:tr>
              <a:tr h="186687">
                <a:tc>
                  <a:txBody>
                    <a:bodyPr/>
                    <a:lstStyle/>
                    <a:p>
                      <a:r>
                        <a:rPr lang="en-US" b="0" dirty="0">
                          <a:solidFill>
                            <a:srgbClr val="002060"/>
                          </a:solidFill>
                        </a:rPr>
                        <a:t>Emotional safety</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2060"/>
                          </a:solidFill>
                          <a:effectLst/>
                          <a:uLnTx/>
                          <a:uFillTx/>
                          <a:latin typeface="Segoe UI"/>
                          <a:cs typeface="Segoe UI"/>
                          <a:sym typeface="Arial"/>
                        </a:rPr>
                        <a:t>+ve all grades</a:t>
                      </a:r>
                      <a:endParaRPr kumimoji="0" lang="en-US" sz="1400" b="0" i="0" u="none" strike="noStrike" kern="0" cap="none" spc="0" normalizeH="0" baseline="0" noProof="0" dirty="0">
                        <a:ln>
                          <a:noFill/>
                        </a:ln>
                        <a:solidFill>
                          <a:srgbClr val="002060"/>
                        </a:solidFill>
                        <a:effectLst/>
                        <a:uLnTx/>
                        <a:uFillTx/>
                        <a:latin typeface="Segoe UI"/>
                        <a:cs typeface="Segoe UI"/>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rgbClr val="002060"/>
                          </a:solidFill>
                        </a:rPr>
                        <a:t>Moderate, Large (G5)</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991143248"/>
                  </a:ext>
                </a:extLst>
              </a:tr>
              <a:tr h="186687">
                <a:tc>
                  <a:txBody>
                    <a:bodyPr/>
                    <a:lstStyle/>
                    <a:p>
                      <a:r>
                        <a:rPr lang="en-US" b="0" dirty="0">
                          <a:solidFill>
                            <a:srgbClr val="002060"/>
                          </a:solidFill>
                        </a:rPr>
                        <a:t>Physical safety</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2060"/>
                          </a:solidFill>
                          <a:effectLst/>
                          <a:uLnTx/>
                          <a:uFillTx/>
                          <a:latin typeface="Segoe UI"/>
                          <a:cs typeface="Segoe UI"/>
                          <a:sym typeface="Arial"/>
                        </a:rPr>
                        <a:t>+ve all grades</a:t>
                      </a:r>
                      <a:endParaRPr kumimoji="0" lang="en-US" sz="1400" b="0" i="0" u="none" strike="noStrike" kern="0" cap="none" spc="0" normalizeH="0" baseline="0" noProof="0" dirty="0">
                        <a:ln>
                          <a:noFill/>
                        </a:ln>
                        <a:solidFill>
                          <a:srgbClr val="002060"/>
                        </a:solidFill>
                        <a:effectLst/>
                        <a:uLnTx/>
                        <a:uFillTx/>
                        <a:latin typeface="Segoe UI"/>
                        <a:cs typeface="Segoe UI"/>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dirty="0">
                          <a:solidFill>
                            <a:srgbClr val="002060"/>
                          </a:solidFill>
                        </a:rPr>
                        <a:t>v. 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947075"/>
                  </a:ext>
                </a:extLst>
              </a:tr>
              <a:tr h="186687">
                <a:tc>
                  <a:txBody>
                    <a:bodyPr/>
                    <a:lstStyle/>
                    <a:p>
                      <a:r>
                        <a:rPr lang="en-US" b="0" dirty="0">
                          <a:solidFill>
                            <a:srgbClr val="002060"/>
                          </a:solidFill>
                        </a:rPr>
                        <a:t>Bullying</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2060"/>
                          </a:solidFill>
                          <a:effectLst/>
                          <a:uLnTx/>
                          <a:uFillTx/>
                          <a:latin typeface="Segoe UI"/>
                          <a:cs typeface="Segoe UI"/>
                          <a:sym typeface="Arial"/>
                        </a:rPr>
                        <a:t>+ve all grades</a:t>
                      </a:r>
                      <a:endParaRPr kumimoji="0" lang="en-US" sz="1400" b="0" i="0" u="none" strike="noStrike" kern="0" cap="none" spc="0" normalizeH="0" baseline="0" noProof="0" dirty="0">
                        <a:ln>
                          <a:noFill/>
                        </a:ln>
                        <a:solidFill>
                          <a:srgbClr val="002060"/>
                        </a:solidFill>
                        <a:effectLst/>
                        <a:uLnTx/>
                        <a:uFillTx/>
                        <a:latin typeface="Segoe UI"/>
                        <a:cs typeface="Segoe UI"/>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rgbClr val="002060"/>
                          </a:solidFill>
                        </a:rPr>
                        <a:t>Moderate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944194139"/>
                  </a:ext>
                </a:extLst>
              </a:tr>
              <a:tr h="186687">
                <a:tc>
                  <a:txBody>
                    <a:bodyPr/>
                    <a:lstStyle/>
                    <a:p>
                      <a:r>
                        <a:rPr lang="en-US" b="0" dirty="0">
                          <a:solidFill>
                            <a:srgbClr val="002060"/>
                          </a:solidFill>
                        </a:rPr>
                        <a:t>Instructional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2060"/>
                          </a:solidFill>
                          <a:effectLst/>
                          <a:uLnTx/>
                          <a:uFillTx/>
                          <a:latin typeface="Segoe UI"/>
                          <a:cs typeface="Segoe UI"/>
                          <a:sym typeface="Arial"/>
                        </a:rPr>
                        <a:t>+ve all grades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dirty="0">
                          <a:solidFill>
                            <a:srgbClr val="002060"/>
                          </a:solidFill>
                        </a:rPr>
                        <a:t>Very large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3039056"/>
                  </a:ext>
                </a:extLst>
              </a:tr>
              <a:tr h="186687">
                <a:tc>
                  <a:txBody>
                    <a:bodyPr/>
                    <a:lstStyle/>
                    <a:p>
                      <a:r>
                        <a:rPr lang="en-US" b="0" dirty="0">
                          <a:solidFill>
                            <a:srgbClr val="002060"/>
                          </a:solidFill>
                        </a:rPr>
                        <a:t>Mental-health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2060"/>
                          </a:solidFill>
                          <a:effectLst/>
                          <a:uLnTx/>
                          <a:uFillTx/>
                          <a:latin typeface="Segoe UI"/>
                          <a:cs typeface="Segoe UI"/>
                          <a:sym typeface="Arial"/>
                        </a:rPr>
                        <a:t>+ve G4, G5, G8</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rgbClr val="002060"/>
                          </a:solidFill>
                        </a:rPr>
                        <a:t>Moderate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2822339655"/>
                  </a:ext>
                </a:extLst>
              </a:tr>
              <a:tr h="186687">
                <a:tc>
                  <a:txBody>
                    <a:bodyPr/>
                    <a:lstStyle/>
                    <a:p>
                      <a:r>
                        <a:rPr lang="en-US" b="0" dirty="0">
                          <a:solidFill>
                            <a:srgbClr val="002060"/>
                          </a:solidFill>
                        </a:rPr>
                        <a:t>Discipline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rgbClr val="002060"/>
                          </a:solidFill>
                        </a:rPr>
                        <a:t>+ve all grades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rgbClr val="002060"/>
                          </a:solidFill>
                        </a:rPr>
                        <a:t>Large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328731"/>
                  </a:ext>
                </a:extLst>
              </a:tr>
            </a:tbl>
          </a:graphicData>
        </a:graphic>
      </p:graphicFrame>
      <p:sp>
        <p:nvSpPr>
          <p:cNvPr id="9" name="TextBox 8">
            <a:extLst>
              <a:ext uri="{FF2B5EF4-FFF2-40B4-BE49-F238E27FC236}">
                <a16:creationId xmlns:a16="http://schemas.microsoft.com/office/drawing/2014/main" id="{294EB173-989D-4D7C-AAF0-0AB9BBBA3ECE}"/>
              </a:ext>
            </a:extLst>
          </p:cNvPr>
          <p:cNvSpPr txBox="1"/>
          <p:nvPr/>
        </p:nvSpPr>
        <p:spPr>
          <a:xfrm>
            <a:off x="2808346" y="3587039"/>
            <a:ext cx="5894562" cy="276999"/>
          </a:xfrm>
          <a:prstGeom prst="rect">
            <a:avLst/>
          </a:prstGeom>
          <a:noFill/>
        </p:spPr>
        <p:txBody>
          <a:bodyPr wrap="none" rtlCol="0">
            <a:spAutoFit/>
          </a:bodyPr>
          <a:lstStyle/>
          <a:p>
            <a:pPr marL="285750" indent="-285750">
              <a:buClr>
                <a:schemeClr val="accent2"/>
              </a:buClr>
              <a:buFont typeface="Wingdings 2" panose="05020102010507070707" pitchFamily="18" charset="2"/>
              <a:buChar char="ê"/>
            </a:pPr>
            <a:r>
              <a:rPr lang="en-US" sz="1200" dirty="0"/>
              <a:t>A higher bullying climate score corresponds to a more favorable bullying climate</a:t>
            </a:r>
          </a:p>
        </p:txBody>
      </p:sp>
      <p:sp>
        <p:nvSpPr>
          <p:cNvPr id="10" name="TextBox 9">
            <a:extLst>
              <a:ext uri="{FF2B5EF4-FFF2-40B4-BE49-F238E27FC236}">
                <a16:creationId xmlns:a16="http://schemas.microsoft.com/office/drawing/2014/main" id="{650E208C-7D19-4D09-A1BA-3E344BC862CB}"/>
              </a:ext>
            </a:extLst>
          </p:cNvPr>
          <p:cNvSpPr txBox="1"/>
          <p:nvPr/>
        </p:nvSpPr>
        <p:spPr>
          <a:xfrm>
            <a:off x="220006" y="3852404"/>
            <a:ext cx="1696298" cy="523220"/>
          </a:xfrm>
          <a:prstGeom prst="rect">
            <a:avLst/>
          </a:prstGeom>
          <a:noFill/>
        </p:spPr>
        <p:txBody>
          <a:bodyPr wrap="none" rtlCol="0">
            <a:spAutoFit/>
          </a:bodyPr>
          <a:lstStyle/>
          <a:p>
            <a:r>
              <a:rPr lang="en-US" dirty="0"/>
              <a:t>-ve: negative effect</a:t>
            </a:r>
          </a:p>
          <a:p>
            <a:r>
              <a:rPr lang="en-US" dirty="0"/>
              <a:t>+ve: positive effect</a:t>
            </a:r>
          </a:p>
        </p:txBody>
      </p:sp>
    </p:spTree>
    <p:extLst>
      <p:ext uri="{BB962C8B-B14F-4D97-AF65-F5344CB8AC3E}">
        <p14:creationId xmlns:p14="http://schemas.microsoft.com/office/powerpoint/2010/main" val="215922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results: Safety and environment school-level factors that help explain variation in student engagement (controlling for all other factors)</a:t>
            </a:r>
          </a:p>
        </p:txBody>
      </p:sp>
      <p:pic>
        <p:nvPicPr>
          <p:cNvPr id="8" name="Picture 7" descr="Different school children stand set in flat style vector illustration">
            <a:hlinkClick r:id="rId3"/>
            <a:extLst>
              <a:ext uri="{FF2B5EF4-FFF2-40B4-BE49-F238E27FC236}">
                <a16:creationId xmlns:a16="http://schemas.microsoft.com/office/drawing/2014/main" id="{4064ACBA-7C8E-450D-92F8-160AAA14F0B8}"/>
              </a:ext>
            </a:extLst>
          </p:cNvPr>
          <p:cNvPicPr/>
          <p:nvPr/>
        </p:nvPicPr>
        <p:blipFill rotWithShape="1">
          <a:blip r:embed="rId4">
            <a:extLst>
              <a:ext uri="{28A0092B-C50C-407E-A947-70E740481C1C}">
                <a14:useLocalDpi xmlns:a14="http://schemas.microsoft.com/office/drawing/2010/main" val="0"/>
              </a:ext>
            </a:extLst>
          </a:blip>
          <a:srcRect b="17356"/>
          <a:stretch/>
        </p:blipFill>
        <p:spPr bwMode="auto">
          <a:xfrm>
            <a:off x="192929" y="1385411"/>
            <a:ext cx="2348302" cy="2170850"/>
          </a:xfrm>
          <a:prstGeom prst="rect">
            <a:avLst/>
          </a:prstGeom>
          <a:noFill/>
          <a:ln>
            <a:noFill/>
          </a:ln>
        </p:spPr>
      </p:pic>
      <p:sp>
        <p:nvSpPr>
          <p:cNvPr id="11" name="TextBox 10">
            <a:extLst>
              <a:ext uri="{FF2B5EF4-FFF2-40B4-BE49-F238E27FC236}">
                <a16:creationId xmlns:a16="http://schemas.microsoft.com/office/drawing/2014/main" id="{357C8203-F212-4515-A24B-FD31A62BDA70}"/>
              </a:ext>
            </a:extLst>
          </p:cNvPr>
          <p:cNvSpPr txBox="1"/>
          <p:nvPr/>
        </p:nvSpPr>
        <p:spPr>
          <a:xfrm>
            <a:off x="113813" y="4608532"/>
            <a:ext cx="1854995" cy="246221"/>
          </a:xfrm>
          <a:prstGeom prst="rect">
            <a:avLst/>
          </a:prstGeom>
          <a:noFill/>
        </p:spPr>
        <p:txBody>
          <a:bodyPr wrap="none" rtlCol="0">
            <a:spAutoFit/>
          </a:bodyPr>
          <a:lstStyle/>
          <a:p>
            <a:r>
              <a:rPr lang="en-US" sz="1000" dirty="0"/>
              <a:t>* Image from Dreamtime.com</a:t>
            </a:r>
          </a:p>
        </p:txBody>
      </p:sp>
      <p:sp>
        <p:nvSpPr>
          <p:cNvPr id="27" name="TextBox 26">
            <a:extLst>
              <a:ext uri="{FF2B5EF4-FFF2-40B4-BE49-F238E27FC236}">
                <a16:creationId xmlns:a16="http://schemas.microsoft.com/office/drawing/2014/main" id="{50912CD1-930A-4D4B-A629-75D53289706E}"/>
              </a:ext>
            </a:extLst>
          </p:cNvPr>
          <p:cNvSpPr txBox="1"/>
          <p:nvPr/>
        </p:nvSpPr>
        <p:spPr>
          <a:xfrm>
            <a:off x="296632" y="1121551"/>
            <a:ext cx="1704313" cy="307777"/>
          </a:xfrm>
          <a:prstGeom prst="rect">
            <a:avLst/>
          </a:prstGeom>
          <a:noFill/>
        </p:spPr>
        <p:txBody>
          <a:bodyPr wrap="none" rtlCol="0">
            <a:spAutoFit/>
          </a:bodyPr>
          <a:lstStyle/>
          <a:p>
            <a:r>
              <a:rPr lang="en-US" b="1" dirty="0">
                <a:solidFill>
                  <a:schemeClr val="accent2">
                    <a:lumMod val="75000"/>
                  </a:schemeClr>
                </a:solidFill>
              </a:rPr>
              <a:t>Between schools:</a:t>
            </a:r>
          </a:p>
        </p:txBody>
      </p:sp>
      <p:graphicFrame>
        <p:nvGraphicFramePr>
          <p:cNvPr id="4" name="Table 3" descr="This table shows the research study results that help explain student engagement. The results relate to school-level average student perceptions of safety and environment (e.g., perceptions of emotional safety and instructional environment) and provides the grade, direction of effect, and magnitude of the effect.">
            <a:extLst>
              <a:ext uri="{FF2B5EF4-FFF2-40B4-BE49-F238E27FC236}">
                <a16:creationId xmlns:a16="http://schemas.microsoft.com/office/drawing/2014/main" id="{C5EA7C3B-F42B-4056-A620-E2439E180C0B}"/>
              </a:ext>
            </a:extLst>
          </p:cNvPr>
          <p:cNvGraphicFramePr>
            <a:graphicFrameLocks noGrp="1"/>
          </p:cNvGraphicFramePr>
          <p:nvPr>
            <p:extLst>
              <p:ext uri="{D42A27DB-BD31-4B8C-83A1-F6EECF244321}">
                <p14:modId xmlns:p14="http://schemas.microsoft.com/office/powerpoint/2010/main" val="1439940059"/>
              </p:ext>
            </p:extLst>
          </p:nvPr>
        </p:nvGraphicFramePr>
        <p:xfrm>
          <a:off x="2714628" y="1385411"/>
          <a:ext cx="6000750" cy="2133600"/>
        </p:xfrm>
        <a:graphic>
          <a:graphicData uri="http://schemas.openxmlformats.org/drawingml/2006/table">
            <a:tbl>
              <a:tblPr firstRow="1" bandRow="1">
                <a:tableStyleId>{4D3A4113-6E4E-437B-9265-5931566C675C}</a:tableStyleId>
              </a:tblPr>
              <a:tblGrid>
                <a:gridCol w="2607468">
                  <a:extLst>
                    <a:ext uri="{9D8B030D-6E8A-4147-A177-3AD203B41FA5}">
                      <a16:colId xmlns:a16="http://schemas.microsoft.com/office/drawing/2014/main" val="648689822"/>
                    </a:ext>
                  </a:extLst>
                </a:gridCol>
                <a:gridCol w="1417982">
                  <a:extLst>
                    <a:ext uri="{9D8B030D-6E8A-4147-A177-3AD203B41FA5}">
                      <a16:colId xmlns:a16="http://schemas.microsoft.com/office/drawing/2014/main" val="3520942993"/>
                    </a:ext>
                  </a:extLst>
                </a:gridCol>
                <a:gridCol w="1975300">
                  <a:extLst>
                    <a:ext uri="{9D8B030D-6E8A-4147-A177-3AD203B41FA5}">
                      <a16:colId xmlns:a16="http://schemas.microsoft.com/office/drawing/2014/main" val="255695895"/>
                    </a:ext>
                  </a:extLst>
                </a:gridCol>
              </a:tblGrid>
              <a:tr h="186687">
                <a:tc>
                  <a:txBody>
                    <a:bodyPr/>
                    <a:lstStyle/>
                    <a:p>
                      <a:r>
                        <a:rPr lang="en-US" dirty="0"/>
                        <a:t>School-level factor (average)</a:t>
                      </a:r>
                    </a:p>
                  </a:txBody>
                  <a:tcPr>
                    <a:lnB w="38100" cap="flat" cmpd="sng">
                      <a:noFill/>
                      <a:prstDash val="solid"/>
                      <a:round/>
                      <a:headEnd type="none" w="sm" len="sm"/>
                      <a:tailEnd type="none" w="sm" len="sm"/>
                    </a:lnB>
                  </a:tcPr>
                </a:tc>
                <a:tc>
                  <a:txBody>
                    <a:bodyPr/>
                    <a:lstStyle/>
                    <a:p>
                      <a:r>
                        <a:rPr lang="en-US" dirty="0"/>
                        <a:t>Direction</a:t>
                      </a:r>
                    </a:p>
                  </a:txBody>
                  <a:tcPr>
                    <a:lnB w="38100" cap="flat" cmpd="sng">
                      <a:noFill/>
                      <a:prstDash val="solid"/>
                      <a:round/>
                      <a:headEnd type="none" w="sm" len="sm"/>
                      <a:tailEnd type="none" w="sm" len="sm"/>
                    </a:lnB>
                  </a:tcPr>
                </a:tc>
                <a:tc>
                  <a:txBody>
                    <a:bodyPr/>
                    <a:lstStyle/>
                    <a:p>
                      <a:r>
                        <a:rPr lang="en-US" dirty="0"/>
                        <a:t>Magnitude of effect</a:t>
                      </a:r>
                    </a:p>
                  </a:txBody>
                  <a:tcPr>
                    <a:lnB w="38100" cap="flat" cmpd="sng">
                      <a:noFill/>
                      <a:prstDash val="solid"/>
                      <a:round/>
                      <a:headEnd type="none" w="sm" len="sm"/>
                      <a:tailEnd type="none" w="sm" len="sm"/>
                    </a:lnB>
                  </a:tcPr>
                </a:tc>
                <a:extLst>
                  <a:ext uri="{0D108BD9-81ED-4DB2-BD59-A6C34878D82A}">
                    <a16:rowId xmlns:a16="http://schemas.microsoft.com/office/drawing/2014/main" val="3950174269"/>
                  </a:ext>
                </a:extLst>
              </a:tr>
              <a:tr h="186687">
                <a:tc>
                  <a:txBody>
                    <a:bodyPr/>
                    <a:lstStyle/>
                    <a:p>
                      <a:r>
                        <a:rPr lang="en-US" b="0" dirty="0">
                          <a:solidFill>
                            <a:schemeClr val="accent2">
                              <a:lumMod val="50000"/>
                            </a:schemeClr>
                          </a:solidFill>
                        </a:rPr>
                        <a:t>Emotional safety</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991143248"/>
                  </a:ext>
                </a:extLst>
              </a:tr>
              <a:tr h="186687">
                <a:tc>
                  <a:txBody>
                    <a:bodyPr/>
                    <a:lstStyle/>
                    <a:p>
                      <a:r>
                        <a:rPr lang="en-US" b="0" dirty="0">
                          <a:solidFill>
                            <a:schemeClr val="accent2">
                              <a:lumMod val="50000"/>
                            </a:schemeClr>
                          </a:solidFill>
                        </a:rPr>
                        <a:t>Physical safety</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+ve G4</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dirty="0">
                          <a:solidFill>
                            <a:schemeClr val="accent2">
                              <a:lumMod val="50000"/>
                            </a:schemeClr>
                          </a:solidFill>
                        </a:rPr>
                        <a:t>Small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947075"/>
                  </a:ext>
                </a:extLst>
              </a:tr>
              <a:tr h="186687">
                <a:tc>
                  <a:txBody>
                    <a:bodyPr/>
                    <a:lstStyle/>
                    <a:p>
                      <a:r>
                        <a:rPr lang="en-US" b="0" dirty="0">
                          <a:solidFill>
                            <a:schemeClr val="accent2">
                              <a:lumMod val="50000"/>
                            </a:schemeClr>
                          </a:solidFill>
                        </a:rPr>
                        <a:t>Bullying</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+ve G8, </a:t>
                      </a:r>
                      <a:r>
                        <a:rPr kumimoji="0" lang="en-US" sz="1400" b="0" i="0" u="none" strike="noStrike" kern="0" cap="none" spc="0" normalizeH="0" baseline="0" noProof="0" dirty="0">
                          <a:ln>
                            <a:noFill/>
                          </a:ln>
                          <a:solidFill>
                            <a:srgbClr val="3D1C05"/>
                          </a:solidFill>
                          <a:effectLst/>
                          <a:uLnTx/>
                          <a:uFillTx/>
                          <a:latin typeface="Segoe UI"/>
                          <a:cs typeface="Segoe UI"/>
                          <a:sym typeface="Arial"/>
                        </a:rPr>
                        <a:t>G10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Moderate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944194139"/>
                  </a:ext>
                </a:extLst>
              </a:tr>
              <a:tr h="186687">
                <a:tc>
                  <a:txBody>
                    <a:bodyPr/>
                    <a:lstStyle/>
                    <a:p>
                      <a:r>
                        <a:rPr lang="en-US" b="0" dirty="0">
                          <a:solidFill>
                            <a:schemeClr val="accent2">
                              <a:lumMod val="50000"/>
                            </a:schemeClr>
                          </a:solidFill>
                        </a:rPr>
                        <a:t>Instructional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+ve all grades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dirty="0">
                          <a:solidFill>
                            <a:schemeClr val="accent2">
                              <a:lumMod val="50000"/>
                            </a:schemeClr>
                          </a:solidFill>
                        </a:rPr>
                        <a:t>Moderate (Large G5)</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3039056"/>
                  </a:ext>
                </a:extLst>
              </a:tr>
              <a:tr h="186687">
                <a:tc>
                  <a:txBody>
                    <a:bodyPr/>
                    <a:lstStyle/>
                    <a:p>
                      <a:r>
                        <a:rPr lang="en-US" b="0" dirty="0">
                          <a:solidFill>
                            <a:schemeClr val="accent2">
                              <a:lumMod val="50000"/>
                            </a:schemeClr>
                          </a:solidFill>
                        </a:rPr>
                        <a:t>Mental-health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-ve G8, G10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dirty="0">
                          <a:solidFill>
                            <a:schemeClr val="accent2">
                              <a:lumMod val="50000"/>
                            </a:schemeClr>
                          </a:solidFill>
                        </a:rPr>
                        <a:t>Moderate</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2822339655"/>
                  </a:ext>
                </a:extLst>
              </a:tr>
              <a:tr h="186687">
                <a:tc>
                  <a:txBody>
                    <a:bodyPr/>
                    <a:lstStyle/>
                    <a:p>
                      <a:r>
                        <a:rPr lang="en-US" b="0" dirty="0">
                          <a:solidFill>
                            <a:schemeClr val="accent2">
                              <a:lumMod val="50000"/>
                            </a:schemeClr>
                          </a:solidFill>
                        </a:rPr>
                        <a:t>Discipline environment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lumMod val="50000"/>
                            </a:schemeClr>
                          </a:solidFill>
                          <a:effectLst/>
                          <a:uLnTx/>
                          <a:uFillTx/>
                          <a:latin typeface="Segoe UI"/>
                          <a:cs typeface="Segoe UI"/>
                          <a:sym typeface="Aria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accent2">
                              <a:lumMod val="50000"/>
                            </a:schemeClr>
                          </a:solidFill>
                        </a:rPr>
                        <a:t>No effect</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328731"/>
                  </a:ext>
                </a:extLst>
              </a:tr>
            </a:tbl>
          </a:graphicData>
        </a:graphic>
      </p:graphicFrame>
      <p:sp>
        <p:nvSpPr>
          <p:cNvPr id="9" name="TextBox 8">
            <a:extLst>
              <a:ext uri="{FF2B5EF4-FFF2-40B4-BE49-F238E27FC236}">
                <a16:creationId xmlns:a16="http://schemas.microsoft.com/office/drawing/2014/main" id="{BF291EA4-97D0-4CC5-8F31-1422CD041C7C}"/>
              </a:ext>
            </a:extLst>
          </p:cNvPr>
          <p:cNvSpPr txBox="1"/>
          <p:nvPr/>
        </p:nvSpPr>
        <p:spPr>
          <a:xfrm>
            <a:off x="425808" y="3558511"/>
            <a:ext cx="1696298" cy="523220"/>
          </a:xfrm>
          <a:prstGeom prst="rect">
            <a:avLst/>
          </a:prstGeom>
          <a:noFill/>
        </p:spPr>
        <p:txBody>
          <a:bodyPr wrap="none" rtlCol="0">
            <a:spAutoFit/>
          </a:bodyPr>
          <a:lstStyle/>
          <a:p>
            <a:r>
              <a:rPr lang="en-US" dirty="0"/>
              <a:t>-ve: negative effect</a:t>
            </a:r>
          </a:p>
          <a:p>
            <a:r>
              <a:rPr lang="en-US" dirty="0"/>
              <a:t>+ve: positive effect</a:t>
            </a:r>
          </a:p>
        </p:txBody>
      </p:sp>
    </p:spTree>
    <p:extLst>
      <p:ext uri="{BB962C8B-B14F-4D97-AF65-F5344CB8AC3E}">
        <p14:creationId xmlns:p14="http://schemas.microsoft.com/office/powerpoint/2010/main" val="159073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Summary data observations: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247506" y="922802"/>
            <a:ext cx="8896494" cy="3951706"/>
          </a:xfrm>
        </p:spPr>
        <p:txBody>
          <a:bodyPr/>
          <a:lstStyle/>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Most differences in student engagement are among students attending the same schools (~94%) rather than among students attending different schools (~6%) </a:t>
            </a:r>
          </a:p>
          <a:p>
            <a:pPr marL="76200" indent="0">
              <a:buNone/>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Across several subgroup comparisons (e.g., male, black, NAMP, EL, ISS, OSS), the size of the gap (-ve or +ve) in student engagement </a:t>
            </a:r>
            <a:r>
              <a:rPr lang="en-US" sz="1800" dirty="0">
                <a:solidFill>
                  <a:schemeClr val="accent2">
                    <a:lumMod val="75000"/>
                  </a:schemeClr>
                </a:solidFill>
                <a:latin typeface="Segoe UI" panose="020B0502040204020203" pitchFamily="34" charset="0"/>
                <a:cs typeface="Segoe UI" panose="020B0502040204020203" pitchFamily="34" charset="0"/>
              </a:rPr>
              <a:t>tends to widen </a:t>
            </a:r>
            <a:r>
              <a:rPr lang="en-US" sz="1800" dirty="0">
                <a:solidFill>
                  <a:srgbClr val="002060"/>
                </a:solidFill>
                <a:latin typeface="Segoe UI" panose="020B0502040204020203" pitchFamily="34" charset="0"/>
                <a:cs typeface="Segoe UI" panose="020B0502040204020203" pitchFamily="34" charset="0"/>
              </a:rPr>
              <a:t>as students move into the upper grades</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School-level factors and individual student characteristics explain only a small, albeit significant, percentage of the overall variation in student engagement </a:t>
            </a:r>
          </a:p>
          <a:p>
            <a:pPr marL="460375" indent="-460375">
              <a:buNone/>
            </a:pPr>
            <a:r>
              <a:rPr lang="en-US" sz="1800" dirty="0">
                <a:solidFill>
                  <a:srgbClr val="002060"/>
                </a:solidFill>
                <a:latin typeface="Segoe UI" panose="020B0502040204020203" pitchFamily="34" charset="0"/>
                <a:cs typeface="Segoe UI" panose="020B0502040204020203" pitchFamily="34" charset="0"/>
              </a:rPr>
              <a:t>	(2% G4 to 7% G10)</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When student views of school safety and of their school environment are included, a larger proportion of the variation in student engagement is explained </a:t>
            </a:r>
          </a:p>
          <a:p>
            <a:pPr marL="460375" indent="-384175">
              <a:buNone/>
            </a:pPr>
            <a:r>
              <a:rPr lang="en-US" sz="1800" dirty="0">
                <a:solidFill>
                  <a:srgbClr val="002060"/>
                </a:solidFill>
                <a:latin typeface="Segoe UI" panose="020B0502040204020203" pitchFamily="34" charset="0"/>
                <a:cs typeface="Segoe UI" panose="020B0502040204020203" pitchFamily="34" charset="0"/>
              </a:rPr>
              <a:t>	(66% G4 to 73% G10)</a:t>
            </a:r>
          </a:p>
          <a:p>
            <a:pPr marL="460375" indent="-384175">
              <a:buNone/>
            </a:pPr>
            <a:endParaRPr lang="en-US" sz="1800" dirty="0">
              <a:solidFill>
                <a:srgbClr val="002060"/>
              </a:solidFill>
              <a:latin typeface="Segoe UI" panose="020B0502040204020203" pitchFamily="34" charset="0"/>
              <a:cs typeface="Segoe UI" panose="020B0502040204020203" pitchFamily="34" charset="0"/>
            </a:endParaRPr>
          </a:p>
          <a:p>
            <a:pPr marL="76200" indent="0">
              <a:buNone/>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00293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a:xfrm>
            <a:off x="425807" y="216694"/>
            <a:ext cx="8717738" cy="509929"/>
          </a:xfrm>
        </p:spPr>
        <p:txBody>
          <a:bodyPr/>
          <a:lstStyle/>
          <a:p>
            <a:r>
              <a:rPr lang="en-US" dirty="0"/>
              <a:t>Key </a:t>
            </a:r>
            <a:r>
              <a:rPr lang="en-US" b="1" dirty="0"/>
              <a:t>within-school</a:t>
            </a:r>
            <a:r>
              <a:rPr lang="en-US" dirty="0"/>
              <a:t> findings: Student characteristics associated with lower engagement (after controlling for all other factors!)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17301" y="1067181"/>
            <a:ext cx="8717738" cy="2782925"/>
          </a:xfrm>
          <a:solidFill>
            <a:schemeClr val="bg1"/>
          </a:solidFill>
        </p:spPr>
        <p:txBody>
          <a:bodyPr/>
          <a:lstStyle/>
          <a:p>
            <a:pPr marL="76200" indent="0">
              <a:buNone/>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Students who have been suspended at least once (especially ISS) report lower levels of student engagement; the ISS gap is large or very large</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comparison to white students, black and “NAMP’’ students report lower student engagement and the magnitude of the gap widens in later grades</a:t>
            </a:r>
          </a:p>
          <a:p>
            <a:pPr marL="76200" indent="0">
              <a:buNone/>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younger grades, male students report lower engagement than females; in later grades this gap reverses direction and widens </a:t>
            </a:r>
          </a:p>
          <a:p>
            <a:pPr marL="76200" indent="0">
              <a:buNone/>
            </a:pPr>
            <a:endParaRPr lang="en-US" sz="1600" dirty="0">
              <a:latin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63059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Key </a:t>
            </a:r>
            <a:r>
              <a:rPr lang="en-US" b="1" dirty="0"/>
              <a:t>within-school</a:t>
            </a:r>
            <a:r>
              <a:rPr lang="en-US" dirty="0"/>
              <a:t> findings: Student characteristics associated with higher engagement (after controlling for all other factors!)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31052" y="792173"/>
            <a:ext cx="8717738" cy="4134633"/>
          </a:xfrm>
          <a:solidFill>
            <a:schemeClr val="bg1"/>
          </a:solidFill>
        </p:spPr>
        <p:txBody>
          <a:bodyPr/>
          <a:lstStyle/>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English learners report higher levels of student engagement; the size of this positive gap increases when students are in middle or high school</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Students with disabilities consistently report more positive student engagement across all grades</a:t>
            </a:r>
          </a:p>
          <a:p>
            <a:pPr marL="76200" indent="0">
              <a:buNone/>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Students with higher attendance report higher levels of student engagement</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comparison to white students, Hispanic students report more positive student engagement in lower grades; however, this positive effect is not present in upper grades</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lower grades, students in the lowest performing group (LPG) within schools report higher engagement than non-LPG students; in later grades, this gap reverses direction and widens</a:t>
            </a: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b="1"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344101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a:xfrm>
            <a:off x="328067" y="216694"/>
            <a:ext cx="8767072" cy="509929"/>
          </a:xfrm>
        </p:spPr>
        <p:txBody>
          <a:bodyPr/>
          <a:lstStyle/>
          <a:p>
            <a:r>
              <a:rPr lang="en-US" dirty="0"/>
              <a:t>Key </a:t>
            </a:r>
            <a:r>
              <a:rPr lang="en-US" b="1" dirty="0"/>
              <a:t>within-school</a:t>
            </a:r>
            <a:r>
              <a:rPr lang="en-US" dirty="0"/>
              <a:t> findings: Students who view their own safety and their environment more positively report higher levels of engagement</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213131" y="915927"/>
            <a:ext cx="8717738" cy="4134633"/>
          </a:xfrm>
          <a:solidFill>
            <a:schemeClr val="bg1"/>
          </a:solidFill>
        </p:spPr>
        <p:txBody>
          <a:bodyPr/>
          <a:lstStyle/>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Students who report more positive instructional environments (strongest predictor) and discipline environments within their schools are more likely to report higher levels of engagement</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The positive effect of students’ emotional security on student engagement appears to lessen as students get older </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The beneficial effect of a positive bullying climate on student engagement strengthens (slightly) as students get older</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By grade 10, there is no association between a students’ level of engagement and their views on the mental-health supports within their school; in the lower grades this association was positive</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Across all grades, students who feel physically safer within their school report higher levels of engagement</a:t>
            </a: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b="1"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328351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p:nvPr/>
        </p:nvSpPr>
        <p:spPr>
          <a:xfrm>
            <a:off x="419644" y="1845127"/>
            <a:ext cx="783772" cy="7617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01</a:t>
            </a:r>
            <a:endParaRPr sz="4500" dirty="0">
              <a:solidFill>
                <a:schemeClr val="lt1"/>
              </a:solidFill>
              <a:latin typeface="Quattrocento Sans"/>
              <a:ea typeface="Quattrocento Sans"/>
              <a:cs typeface="Quattrocento Sans"/>
              <a:sym typeface="Quattrocento Sans"/>
            </a:endParaRPr>
          </a:p>
        </p:txBody>
      </p:sp>
      <p:sp>
        <p:nvSpPr>
          <p:cNvPr id="159" name="Google Shape;159;p27"/>
          <p:cNvSpPr txBox="1"/>
          <p:nvPr/>
        </p:nvSpPr>
        <p:spPr>
          <a:xfrm>
            <a:off x="1793082" y="1475906"/>
            <a:ext cx="7350918" cy="1500188"/>
          </a:xfrm>
          <a:prstGeom prst="rect">
            <a:avLst/>
          </a:prstGeom>
          <a:noFill/>
          <a:ln>
            <a:noFill/>
          </a:ln>
        </p:spPr>
        <p:txBody>
          <a:bodyPr spcFirstLastPara="1" wrap="square" lIns="68575" tIns="34275" rIns="68575" bIns="34275" anchor="ctr" anchorCtr="0">
            <a:noAutofit/>
          </a:bodyPr>
          <a:lstStyle/>
          <a:p>
            <a:pPr lvl="0"/>
            <a:r>
              <a:rPr lang="en-US" sz="2400" dirty="0">
                <a:solidFill>
                  <a:srgbClr val="002060"/>
                </a:solidFill>
                <a:latin typeface="Segoe UI" panose="020B0502040204020203" pitchFamily="34" charset="0"/>
                <a:ea typeface="Quattrocento Sans"/>
                <a:cs typeface="Segoe UI" panose="020B0502040204020203" pitchFamily="34" charset="0"/>
                <a:sym typeface="Quattrocento Sans"/>
              </a:rPr>
              <a:t>Study context</a:t>
            </a:r>
          </a:p>
        </p:txBody>
      </p:sp>
      <p:sp>
        <p:nvSpPr>
          <p:cNvPr id="2" name="Title 1" hidden="1">
            <a:extLst>
              <a:ext uri="{FF2B5EF4-FFF2-40B4-BE49-F238E27FC236}">
                <a16:creationId xmlns:a16="http://schemas.microsoft.com/office/drawing/2014/main" id="{20667C77-E1B7-4257-8491-D2A699873C5C}"/>
              </a:ext>
            </a:extLst>
          </p:cNvPr>
          <p:cNvSpPr>
            <a:spLocks noGrp="1"/>
          </p:cNvSpPr>
          <p:nvPr>
            <p:ph type="title"/>
          </p:nvPr>
        </p:nvSpPr>
        <p:spPr/>
        <p:txBody>
          <a:bodyPr/>
          <a:lstStyle/>
          <a:p>
            <a:r>
              <a:rPr lang="en-US" dirty="0"/>
              <a:t>Putting student engagement in context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Key </a:t>
            </a:r>
            <a:r>
              <a:rPr lang="en-US" b="1" dirty="0"/>
              <a:t>between-school</a:t>
            </a:r>
            <a:r>
              <a:rPr lang="en-US" dirty="0"/>
              <a:t> findings:  School factors that likely promote or inhibit student engagement (after controlling for all other factors!)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30010" y="922802"/>
            <a:ext cx="8717738" cy="3787309"/>
          </a:xfrm>
        </p:spPr>
        <p:txBody>
          <a:bodyPr/>
          <a:lstStyle/>
          <a:p>
            <a:pPr marL="76200" indent="0">
              <a:buNone/>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Across all grades, in schools with higher average discipline rates, student engagement is inhibited</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In upper grades, schools with higher average teacher retention rates and a higher percentage of Hispanic students are associated with higher student engagement</a:t>
            </a:r>
          </a:p>
          <a:p>
            <a:pPr marL="76200" indent="0">
              <a:buNone/>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In high schools with higher average chronic absence rates, student engagement is inhibited</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Larger high schools are associated with lower student engagement</a:t>
            </a:r>
          </a:p>
          <a:p>
            <a:pPr marL="76200" indent="0">
              <a:buNone/>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445156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a:xfrm>
            <a:off x="402640" y="111992"/>
            <a:ext cx="8528229" cy="699233"/>
          </a:xfrm>
        </p:spPr>
        <p:txBody>
          <a:bodyPr/>
          <a:lstStyle/>
          <a:p>
            <a:r>
              <a:rPr lang="en-US" dirty="0"/>
              <a:t>Key </a:t>
            </a:r>
            <a:r>
              <a:rPr lang="en-US" b="1" dirty="0"/>
              <a:t>between-school</a:t>
            </a:r>
            <a:r>
              <a:rPr lang="en-US" dirty="0"/>
              <a:t> findings: School factors that likely promote or inhibit student engagement (after controlling for all other factors!)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213131" y="1230034"/>
            <a:ext cx="8717738" cy="2829455"/>
          </a:xfrm>
          <a:solidFill>
            <a:schemeClr val="bg1"/>
          </a:solidFill>
        </p:spPr>
        <p:txBody>
          <a:bodyPr/>
          <a:lstStyle/>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When students attend schools with more positive instructional environments and bullying climates (upper grades only), student engagement is promoted</a:t>
            </a:r>
          </a:p>
          <a:p>
            <a:pPr>
              <a:buFont typeface="Wingdings 2" panose="05020102010507070707" pitchFamily="18" charset="2"/>
              <a:buChar char="ê"/>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grade 4 only, when students attend schools with higher average levels of physical safety, student engagement is promoted</a:t>
            </a:r>
          </a:p>
          <a:p>
            <a:pPr marL="76200" indent="0">
              <a:buNone/>
            </a:pPr>
            <a:endParaRPr lang="en-US" sz="16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In upper grades, when students attend schools with a more positive mental health environment, student engagement is inhibited!</a:t>
            </a:r>
          </a:p>
          <a:p>
            <a:pPr>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a:p>
            <a:pPr marL="76200" indent="0">
              <a:buNone/>
            </a:pPr>
            <a:endParaRPr lang="en-US" sz="1600" dirty="0">
              <a:latin typeface="Segoe UI" panose="020B0502040204020203" pitchFamily="34" charset="0"/>
              <a:cs typeface="Segoe UI" panose="020B0502040204020203" pitchFamily="34" charset="0"/>
            </a:endParaRPr>
          </a:p>
          <a:p>
            <a:endParaRPr lang="en-US" sz="1600" dirty="0"/>
          </a:p>
        </p:txBody>
      </p:sp>
    </p:spTree>
    <p:extLst>
      <p:ext uri="{BB962C8B-B14F-4D97-AF65-F5344CB8AC3E}">
        <p14:creationId xmlns:p14="http://schemas.microsoft.com/office/powerpoint/2010/main" val="367291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05</a:t>
            </a:r>
            <a:endParaRPr sz="4500" dirty="0">
              <a:solidFill>
                <a:schemeClr val="lt1"/>
              </a:solidFill>
              <a:latin typeface="Quattrocento Sans"/>
              <a:ea typeface="Quattrocento Sans"/>
              <a:cs typeface="Quattrocento Sans"/>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p:nvPr/>
        </p:nvSpPr>
        <p:spPr>
          <a:xfrm>
            <a:off x="1615669" y="1475907"/>
            <a:ext cx="7528331" cy="1500188"/>
          </a:xfrm>
          <a:prstGeom prst="rect">
            <a:avLst/>
          </a:prstGeom>
          <a:noFill/>
          <a:ln>
            <a:noFill/>
          </a:ln>
        </p:spPr>
        <p:txBody>
          <a:bodyPr spcFirstLastPara="1" wrap="square" lIns="68575" tIns="34275" rIns="68575" bIns="34275" anchor="ctr" anchorCtr="0">
            <a:noAutofit/>
          </a:bodyPr>
          <a:lstStyle/>
          <a:p>
            <a:pPr lvl="0"/>
            <a:r>
              <a:rPr lang="en-US" sz="2400" dirty="0">
                <a:solidFill>
                  <a:srgbClr val="002060"/>
                </a:solidFill>
                <a:latin typeface="Segoe UI" panose="020B0502040204020203" pitchFamily="34" charset="0"/>
                <a:ea typeface="Quattrocento Sans"/>
                <a:cs typeface="Segoe UI" panose="020B0502040204020203" pitchFamily="34" charset="0"/>
                <a:sym typeface="Quattrocento Sans"/>
              </a:rPr>
              <a:t>Research study: Comparing black and white student engagement</a:t>
            </a:r>
          </a:p>
        </p:txBody>
      </p:sp>
      <p:sp>
        <p:nvSpPr>
          <p:cNvPr id="2" name="Title 1" hidden="1">
            <a:extLst>
              <a:ext uri="{FF2B5EF4-FFF2-40B4-BE49-F238E27FC236}">
                <a16:creationId xmlns:a16="http://schemas.microsoft.com/office/drawing/2014/main" id="{2495F605-11B7-489A-8E15-20AA3EE4F9AD}"/>
              </a:ext>
            </a:extLst>
          </p:cNvPr>
          <p:cNvSpPr>
            <a:spLocks noGrp="1"/>
          </p:cNvSpPr>
          <p:nvPr>
            <p:ph type="title"/>
          </p:nvPr>
        </p:nvSpPr>
        <p:spPr/>
        <p:txBody>
          <a:bodyPr/>
          <a:lstStyle/>
          <a:p>
            <a:r>
              <a:rPr lang="en-US" sz="2000" dirty="0">
                <a:solidFill>
                  <a:srgbClr val="002060"/>
                </a:solidFill>
                <a:latin typeface="Segoe UI" panose="020B0502040204020203" pitchFamily="34" charset="0"/>
                <a:cs typeface="Segoe UI" panose="020B0502040204020203" pitchFamily="34" charset="0"/>
              </a:rPr>
              <a:t>Research study: Comparing black and white student engagement</a:t>
            </a:r>
            <a:endParaRPr lang="en-US" dirty="0"/>
          </a:p>
        </p:txBody>
      </p:sp>
    </p:spTree>
    <p:extLst>
      <p:ext uri="{BB962C8B-B14F-4D97-AF65-F5344CB8AC3E}">
        <p14:creationId xmlns:p14="http://schemas.microsoft.com/office/powerpoint/2010/main" val="3023229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19972"/>
          </a:xfrm>
        </p:spPr>
        <p:txBody>
          <a:bodyPr/>
          <a:lstStyle/>
          <a:p>
            <a:pPr>
              <a:buClr>
                <a:schemeClr val="accent2"/>
              </a:buClr>
            </a:pPr>
            <a:r>
              <a:rPr lang="en-US" sz="2000" dirty="0">
                <a:latin typeface="Georgia"/>
                <a:sym typeface="Georgia"/>
              </a:rPr>
              <a:t>In the lower grades, relationships differentiate engagement perceptions between black and white students</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graphicFrame>
        <p:nvGraphicFramePr>
          <p:cNvPr id="10" name="Chart 9" descr="The graphic compares the average scores for black students in grade 4 with those of their white peers. Score comparisons are shown for the overall engagement score, the cultural competence score, relationships score and participation score (the three topics that comprise student engagement).">
            <a:extLst>
              <a:ext uri="{FF2B5EF4-FFF2-40B4-BE49-F238E27FC236}">
                <a16:creationId xmlns:a16="http://schemas.microsoft.com/office/drawing/2014/main" id="{47FF7DE1-CC68-4FA6-806D-C97FEDB8ADCE}"/>
              </a:ext>
            </a:extLst>
          </p:cNvPr>
          <p:cNvGraphicFramePr/>
          <p:nvPr>
            <p:extLst>
              <p:ext uri="{D42A27DB-BD31-4B8C-83A1-F6EECF244321}">
                <p14:modId xmlns:p14="http://schemas.microsoft.com/office/powerpoint/2010/main" val="2093457652"/>
              </p:ext>
            </p:extLst>
          </p:nvPr>
        </p:nvGraphicFramePr>
        <p:xfrm>
          <a:off x="523357" y="1340426"/>
          <a:ext cx="4210050" cy="32107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E0F2ACC-1F1B-4303-B9A5-29A7A9AAD5EE}"/>
              </a:ext>
            </a:extLst>
          </p:cNvPr>
          <p:cNvSpPr txBox="1"/>
          <p:nvPr/>
        </p:nvSpPr>
        <p:spPr>
          <a:xfrm>
            <a:off x="1700150" y="989115"/>
            <a:ext cx="2021707" cy="307777"/>
          </a:xfrm>
          <a:prstGeom prst="rect">
            <a:avLst/>
          </a:prstGeom>
          <a:noFill/>
        </p:spPr>
        <p:txBody>
          <a:bodyPr wrap="none" rtlCol="0">
            <a:spAutoFit/>
          </a:bodyPr>
          <a:lstStyle/>
          <a:p>
            <a:r>
              <a:rPr lang="en-US" dirty="0">
                <a:solidFill>
                  <a:srgbClr val="002060"/>
                </a:solidFill>
              </a:rPr>
              <a:t>GRADE 4 (N = 48,848)</a:t>
            </a:r>
          </a:p>
        </p:txBody>
      </p:sp>
      <p:graphicFrame>
        <p:nvGraphicFramePr>
          <p:cNvPr id="13" name="Chart 12" descr="The graphic compares the average scores for black students in grade 5 with those of their white peers. Score comparisons are shown for the overall engagement score, the cultural competence score, relationships score and participation score (the three topics that comprise student engagement).">
            <a:extLst>
              <a:ext uri="{FF2B5EF4-FFF2-40B4-BE49-F238E27FC236}">
                <a16:creationId xmlns:a16="http://schemas.microsoft.com/office/drawing/2014/main" id="{85F4EF8B-ED6B-4636-8799-BAAA134C47C3}"/>
              </a:ext>
            </a:extLst>
          </p:cNvPr>
          <p:cNvGraphicFramePr/>
          <p:nvPr>
            <p:extLst>
              <p:ext uri="{D42A27DB-BD31-4B8C-83A1-F6EECF244321}">
                <p14:modId xmlns:p14="http://schemas.microsoft.com/office/powerpoint/2010/main" val="2032454363"/>
              </p:ext>
            </p:extLst>
          </p:nvPr>
        </p:nvGraphicFramePr>
        <p:xfrm>
          <a:off x="4794606" y="1340426"/>
          <a:ext cx="4210050" cy="32107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4139CED5-37BC-4D1C-8D47-F2CA9666C718}"/>
              </a:ext>
            </a:extLst>
          </p:cNvPr>
          <p:cNvSpPr txBox="1"/>
          <p:nvPr/>
        </p:nvSpPr>
        <p:spPr>
          <a:xfrm>
            <a:off x="5997726" y="1013363"/>
            <a:ext cx="1688283" cy="307777"/>
          </a:xfrm>
          <a:prstGeom prst="rect">
            <a:avLst/>
          </a:prstGeom>
          <a:noFill/>
        </p:spPr>
        <p:txBody>
          <a:bodyPr wrap="none" rtlCol="0">
            <a:spAutoFit/>
          </a:bodyPr>
          <a:lstStyle/>
          <a:p>
            <a:r>
              <a:rPr lang="en-US" dirty="0">
                <a:solidFill>
                  <a:srgbClr val="002060"/>
                </a:solidFill>
              </a:rPr>
              <a:t>GRADE 5 (54,915)</a:t>
            </a:r>
          </a:p>
        </p:txBody>
      </p:sp>
      <p:sp>
        <p:nvSpPr>
          <p:cNvPr id="12" name="TextBox 11">
            <a:extLst>
              <a:ext uri="{FF2B5EF4-FFF2-40B4-BE49-F238E27FC236}">
                <a16:creationId xmlns:a16="http://schemas.microsoft.com/office/drawing/2014/main" id="{4E2B548B-7B58-4D28-AD05-1207786BCC64}"/>
              </a:ext>
            </a:extLst>
          </p:cNvPr>
          <p:cNvSpPr txBox="1"/>
          <p:nvPr/>
        </p:nvSpPr>
        <p:spPr>
          <a:xfrm rot="16200000">
            <a:off x="-530261" y="2791934"/>
            <a:ext cx="1677062" cy="307777"/>
          </a:xfrm>
          <a:prstGeom prst="rect">
            <a:avLst/>
          </a:prstGeom>
          <a:noFill/>
        </p:spPr>
        <p:txBody>
          <a:bodyPr wrap="none" rtlCol="0">
            <a:spAutoFit/>
          </a:bodyPr>
          <a:lstStyle/>
          <a:p>
            <a:r>
              <a:rPr lang="en-US" dirty="0"/>
              <a:t>Index scaled score</a:t>
            </a:r>
          </a:p>
        </p:txBody>
      </p:sp>
      <p:sp>
        <p:nvSpPr>
          <p:cNvPr id="3" name="TextBox 2">
            <a:extLst>
              <a:ext uri="{FF2B5EF4-FFF2-40B4-BE49-F238E27FC236}">
                <a16:creationId xmlns:a16="http://schemas.microsoft.com/office/drawing/2014/main" id="{EC770A7A-7B3F-4E90-8CF3-4FBCEE7FD90E}"/>
              </a:ext>
            </a:extLst>
          </p:cNvPr>
          <p:cNvSpPr txBox="1"/>
          <p:nvPr/>
        </p:nvSpPr>
        <p:spPr>
          <a:xfrm>
            <a:off x="792850" y="4482595"/>
            <a:ext cx="3876382" cy="307777"/>
          </a:xfrm>
          <a:prstGeom prst="rect">
            <a:avLst/>
          </a:prstGeom>
          <a:noFill/>
        </p:spPr>
        <p:txBody>
          <a:bodyPr wrap="none" rtlCol="0">
            <a:spAutoFit/>
          </a:bodyPr>
          <a:lstStyle/>
          <a:p>
            <a:r>
              <a:rPr lang="en-US" dirty="0">
                <a:solidFill>
                  <a:srgbClr val="002060"/>
                </a:solidFill>
              </a:rPr>
              <a:t>Overall Engagement difference: Not significant</a:t>
            </a:r>
          </a:p>
        </p:txBody>
      </p:sp>
      <p:sp>
        <p:nvSpPr>
          <p:cNvPr id="15" name="TextBox 14">
            <a:extLst>
              <a:ext uri="{FF2B5EF4-FFF2-40B4-BE49-F238E27FC236}">
                <a16:creationId xmlns:a16="http://schemas.microsoft.com/office/drawing/2014/main" id="{5E4281A7-7050-497F-A5FD-79F77E1449CF}"/>
              </a:ext>
            </a:extLst>
          </p:cNvPr>
          <p:cNvSpPr txBox="1"/>
          <p:nvPr/>
        </p:nvSpPr>
        <p:spPr>
          <a:xfrm>
            <a:off x="5143157" y="4476443"/>
            <a:ext cx="3687228" cy="307777"/>
          </a:xfrm>
          <a:prstGeom prst="rect">
            <a:avLst/>
          </a:prstGeom>
          <a:solidFill>
            <a:schemeClr val="bg1"/>
          </a:solidFill>
        </p:spPr>
        <p:txBody>
          <a:bodyPr wrap="none" rtlCol="0">
            <a:spAutoFit/>
          </a:bodyPr>
          <a:lstStyle/>
          <a:p>
            <a:r>
              <a:rPr lang="en-US" dirty="0">
                <a:solidFill>
                  <a:srgbClr val="002060"/>
                </a:solidFill>
              </a:rPr>
              <a:t>Overall Engagement difference: Small effect</a:t>
            </a:r>
          </a:p>
        </p:txBody>
      </p:sp>
    </p:spTree>
    <p:extLst>
      <p:ext uri="{BB962C8B-B14F-4D97-AF65-F5344CB8AC3E}">
        <p14:creationId xmlns:p14="http://schemas.microsoft.com/office/powerpoint/2010/main" val="453200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29743"/>
          </a:xfrm>
        </p:spPr>
        <p:txBody>
          <a:bodyPr/>
          <a:lstStyle/>
          <a:p>
            <a:pPr>
              <a:buClr>
                <a:schemeClr val="accent2"/>
              </a:buClr>
            </a:pPr>
            <a:r>
              <a:rPr lang="en-US" sz="2000" dirty="0">
                <a:latin typeface="Georgia"/>
                <a:ea typeface="Georgia"/>
                <a:cs typeface="Georgia"/>
                <a:sym typeface="Georgia"/>
              </a:rPr>
              <a:t>In younger grades, black students view their school environment as less safe and to a lesser extent supportive when compared to their white peers</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
        <p:nvSpPr>
          <p:cNvPr id="13" name="TextBox 12">
            <a:extLst>
              <a:ext uri="{FF2B5EF4-FFF2-40B4-BE49-F238E27FC236}">
                <a16:creationId xmlns:a16="http://schemas.microsoft.com/office/drawing/2014/main" id="{EDD8747F-8B90-4857-82D9-2A638B278A4A}"/>
              </a:ext>
            </a:extLst>
          </p:cNvPr>
          <p:cNvSpPr txBox="1"/>
          <p:nvPr/>
        </p:nvSpPr>
        <p:spPr>
          <a:xfrm>
            <a:off x="1147018" y="4559929"/>
            <a:ext cx="1805835" cy="299932"/>
          </a:xfrm>
          <a:prstGeom prst="rect">
            <a:avLst/>
          </a:prstGeom>
          <a:noFill/>
        </p:spPr>
        <p:txBody>
          <a:bodyPr wrap="none" rtlCol="0">
            <a:spAutoFit/>
          </a:bodyPr>
          <a:lstStyle/>
          <a:p>
            <a:r>
              <a:rPr lang="en-US" dirty="0">
                <a:solidFill>
                  <a:schemeClr val="accent2">
                    <a:lumMod val="75000"/>
                  </a:schemeClr>
                </a:solidFill>
              </a:rPr>
              <a:t>Percentile difference</a:t>
            </a:r>
          </a:p>
        </p:txBody>
      </p:sp>
      <p:sp>
        <p:nvSpPr>
          <p:cNvPr id="32" name="TextBox 31">
            <a:extLst>
              <a:ext uri="{FF2B5EF4-FFF2-40B4-BE49-F238E27FC236}">
                <a16:creationId xmlns:a16="http://schemas.microsoft.com/office/drawing/2014/main" id="{E9072FEA-86C1-4247-B701-1EB741C62EAC}"/>
              </a:ext>
            </a:extLst>
          </p:cNvPr>
          <p:cNvSpPr txBox="1"/>
          <p:nvPr/>
        </p:nvSpPr>
        <p:spPr>
          <a:xfrm>
            <a:off x="2582438" y="810277"/>
            <a:ext cx="3397084" cy="307777"/>
          </a:xfrm>
          <a:prstGeom prst="rect">
            <a:avLst/>
          </a:prstGeom>
          <a:noFill/>
        </p:spPr>
        <p:txBody>
          <a:bodyPr wrap="none" rtlCol="0">
            <a:spAutoFit/>
          </a:bodyPr>
          <a:lstStyle/>
          <a:p>
            <a:r>
              <a:rPr lang="en-US" dirty="0">
                <a:solidFill>
                  <a:srgbClr val="002060"/>
                </a:solidFill>
              </a:rPr>
              <a:t>Standardized difference between groups</a:t>
            </a:r>
          </a:p>
        </p:txBody>
      </p:sp>
      <p:sp>
        <p:nvSpPr>
          <p:cNvPr id="4" name="TextBox 3">
            <a:extLst>
              <a:ext uri="{FF2B5EF4-FFF2-40B4-BE49-F238E27FC236}">
                <a16:creationId xmlns:a16="http://schemas.microsoft.com/office/drawing/2014/main" id="{EBA8B17A-80A4-4A63-BB4A-757BDF32A60C}"/>
              </a:ext>
            </a:extLst>
          </p:cNvPr>
          <p:cNvSpPr txBox="1"/>
          <p:nvPr/>
        </p:nvSpPr>
        <p:spPr>
          <a:xfrm>
            <a:off x="1634597" y="1048453"/>
            <a:ext cx="830677" cy="307777"/>
          </a:xfrm>
          <a:prstGeom prst="rect">
            <a:avLst/>
          </a:prstGeom>
          <a:noFill/>
        </p:spPr>
        <p:txBody>
          <a:bodyPr wrap="none" rtlCol="0">
            <a:spAutoFit/>
          </a:bodyPr>
          <a:lstStyle/>
          <a:p>
            <a:r>
              <a:rPr lang="en-US" dirty="0">
                <a:solidFill>
                  <a:srgbClr val="002060"/>
                </a:solidFill>
              </a:rPr>
              <a:t>Grade 4</a:t>
            </a:r>
          </a:p>
        </p:txBody>
      </p:sp>
      <p:sp>
        <p:nvSpPr>
          <p:cNvPr id="93" name="TextBox 92">
            <a:extLst>
              <a:ext uri="{FF2B5EF4-FFF2-40B4-BE49-F238E27FC236}">
                <a16:creationId xmlns:a16="http://schemas.microsoft.com/office/drawing/2014/main" id="{1C64625A-753A-4DF7-92B3-DB302BFC1FC0}"/>
              </a:ext>
            </a:extLst>
          </p:cNvPr>
          <p:cNvSpPr txBox="1"/>
          <p:nvPr/>
        </p:nvSpPr>
        <p:spPr>
          <a:xfrm>
            <a:off x="6489573" y="4559929"/>
            <a:ext cx="1805835" cy="299932"/>
          </a:xfrm>
          <a:prstGeom prst="rect">
            <a:avLst/>
          </a:prstGeom>
          <a:noFill/>
        </p:spPr>
        <p:txBody>
          <a:bodyPr wrap="none" rtlCol="0">
            <a:spAutoFit/>
          </a:bodyPr>
          <a:lstStyle/>
          <a:p>
            <a:r>
              <a:rPr lang="en-US" dirty="0">
                <a:solidFill>
                  <a:schemeClr val="accent2">
                    <a:lumMod val="75000"/>
                  </a:schemeClr>
                </a:solidFill>
              </a:rPr>
              <a:t>Percentile difference</a:t>
            </a:r>
          </a:p>
        </p:txBody>
      </p:sp>
      <p:sp>
        <p:nvSpPr>
          <p:cNvPr id="94" name="TextBox 93">
            <a:extLst>
              <a:ext uri="{FF2B5EF4-FFF2-40B4-BE49-F238E27FC236}">
                <a16:creationId xmlns:a16="http://schemas.microsoft.com/office/drawing/2014/main" id="{5B9DAA0A-0A07-40C0-BF4C-E4DF726EF2BE}"/>
              </a:ext>
            </a:extLst>
          </p:cNvPr>
          <p:cNvSpPr txBox="1"/>
          <p:nvPr/>
        </p:nvSpPr>
        <p:spPr>
          <a:xfrm>
            <a:off x="6977152" y="1033935"/>
            <a:ext cx="830677" cy="307777"/>
          </a:xfrm>
          <a:prstGeom prst="rect">
            <a:avLst/>
          </a:prstGeom>
          <a:noFill/>
        </p:spPr>
        <p:txBody>
          <a:bodyPr wrap="none" rtlCol="0">
            <a:spAutoFit/>
          </a:bodyPr>
          <a:lstStyle/>
          <a:p>
            <a:r>
              <a:rPr lang="en-US" dirty="0">
                <a:solidFill>
                  <a:srgbClr val="002060"/>
                </a:solidFill>
              </a:rPr>
              <a:t>Grade 5</a:t>
            </a:r>
          </a:p>
        </p:txBody>
      </p:sp>
      <p:graphicFrame>
        <p:nvGraphicFramePr>
          <p:cNvPr id="6" name="Chart 5" descr="This slide displays the magnitude of the differences between the topic score means between black and white students in grade 4. Zero on the scale (the orange vertical line) means that there was no difference or gap in topic means between Black and White students. To the right of zero, black students have more positive views of their school climate than their peers; to the left of zero the negative difference indicates that black students have less positive views of school climate than their peers. The larger the bar, the more the means differ between the two groups (whether negatively or positively). Along the bottom, you have the magnitude of the difference shown in standard deviation units (in blue) and in corresponding percentile units (orange).">
            <a:extLst>
              <a:ext uri="{FF2B5EF4-FFF2-40B4-BE49-F238E27FC236}">
                <a16:creationId xmlns:a16="http://schemas.microsoft.com/office/drawing/2014/main" id="{BA54FF8C-F231-4D6B-9F02-09B75BFCA9A9}"/>
              </a:ext>
            </a:extLst>
          </p:cNvPr>
          <p:cNvGraphicFramePr/>
          <p:nvPr>
            <p:extLst>
              <p:ext uri="{D42A27DB-BD31-4B8C-83A1-F6EECF244321}">
                <p14:modId xmlns:p14="http://schemas.microsoft.com/office/powerpoint/2010/main" val="4127146221"/>
              </p:ext>
            </p:extLst>
          </p:nvPr>
        </p:nvGraphicFramePr>
        <p:xfrm>
          <a:off x="174348" y="1358432"/>
          <a:ext cx="3780078" cy="2947345"/>
        </p:xfrm>
        <a:graphic>
          <a:graphicData uri="http://schemas.openxmlformats.org/drawingml/2006/chart">
            <c:chart xmlns:c="http://schemas.openxmlformats.org/drawingml/2006/chart" xmlns:r="http://schemas.openxmlformats.org/officeDocument/2006/relationships" r:id="rId3"/>
          </a:graphicData>
        </a:graphic>
      </p:graphicFrame>
      <p:cxnSp>
        <p:nvCxnSpPr>
          <p:cNvPr id="54" name="Straight Connector 53" descr="The connector is drawn to highlight zero on the graph where there is no difference in student perceptions between black and white students.">
            <a:extLst>
              <a:ext uri="{FF2B5EF4-FFF2-40B4-BE49-F238E27FC236}">
                <a16:creationId xmlns:a16="http://schemas.microsoft.com/office/drawing/2014/main" id="{E6D3A4E7-995F-4EF8-8A03-4DFF394F15D5}"/>
              </a:ext>
            </a:extLst>
          </p:cNvPr>
          <p:cNvCxnSpPr>
            <a:cxnSpLocks/>
          </p:cNvCxnSpPr>
          <p:nvPr/>
        </p:nvCxnSpPr>
        <p:spPr>
          <a:xfrm>
            <a:off x="2649808" y="1294724"/>
            <a:ext cx="0" cy="274215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descr="The numbers along the axis represent the percentile difference between black and white student mean perceptions of school climate for grade 4. They correspond to the standard deviation difference used to create the graph.">
            <a:extLst>
              <a:ext uri="{FF2B5EF4-FFF2-40B4-BE49-F238E27FC236}">
                <a16:creationId xmlns:a16="http://schemas.microsoft.com/office/drawing/2014/main" id="{4AAA712C-7727-4029-9153-60B3C186747B}"/>
              </a:ext>
            </a:extLst>
          </p:cNvPr>
          <p:cNvGrpSpPr/>
          <p:nvPr/>
        </p:nvGrpSpPr>
        <p:grpSpPr>
          <a:xfrm>
            <a:off x="161307" y="4252152"/>
            <a:ext cx="3821507" cy="307777"/>
            <a:chOff x="401935" y="4236967"/>
            <a:chExt cx="3821507" cy="307777"/>
          </a:xfrm>
        </p:grpSpPr>
        <p:sp>
          <p:nvSpPr>
            <p:cNvPr id="44" name="TextBox 43">
              <a:extLst>
                <a:ext uri="{FF2B5EF4-FFF2-40B4-BE49-F238E27FC236}">
                  <a16:creationId xmlns:a16="http://schemas.microsoft.com/office/drawing/2014/main" id="{22E54EC6-2F8F-41F9-A60B-14A5CBBA2257}"/>
                </a:ext>
              </a:extLst>
            </p:cNvPr>
            <p:cNvSpPr txBox="1"/>
            <p:nvPr/>
          </p:nvSpPr>
          <p:spPr>
            <a:xfrm>
              <a:off x="2162445" y="4236967"/>
              <a:ext cx="353399"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-4</a:t>
              </a:r>
            </a:p>
          </p:txBody>
        </p:sp>
        <p:sp>
          <p:nvSpPr>
            <p:cNvPr id="55" name="TextBox 54">
              <a:extLst>
                <a:ext uri="{FF2B5EF4-FFF2-40B4-BE49-F238E27FC236}">
                  <a16:creationId xmlns:a16="http://schemas.microsoft.com/office/drawing/2014/main" id="{63E52845-34D1-4D74-839C-3239B55D15D3}"/>
                </a:ext>
              </a:extLst>
            </p:cNvPr>
            <p:cNvSpPr txBox="1"/>
            <p:nvPr/>
          </p:nvSpPr>
          <p:spPr>
            <a:xfrm>
              <a:off x="1585099" y="4236967"/>
              <a:ext cx="353399"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-8</a:t>
              </a:r>
            </a:p>
          </p:txBody>
        </p:sp>
        <p:sp>
          <p:nvSpPr>
            <p:cNvPr id="56" name="TextBox 55">
              <a:extLst>
                <a:ext uri="{FF2B5EF4-FFF2-40B4-BE49-F238E27FC236}">
                  <a16:creationId xmlns:a16="http://schemas.microsoft.com/office/drawing/2014/main" id="{D3A418A9-B4B1-464F-A6B9-68D0D3FECDDB}"/>
                </a:ext>
              </a:extLst>
            </p:cNvPr>
            <p:cNvSpPr txBox="1"/>
            <p:nvPr/>
          </p:nvSpPr>
          <p:spPr>
            <a:xfrm>
              <a:off x="976664" y="4236967"/>
              <a:ext cx="44969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-12</a:t>
              </a:r>
            </a:p>
          </p:txBody>
        </p:sp>
        <p:sp>
          <p:nvSpPr>
            <p:cNvPr id="57" name="TextBox 56">
              <a:extLst>
                <a:ext uri="{FF2B5EF4-FFF2-40B4-BE49-F238E27FC236}">
                  <a16:creationId xmlns:a16="http://schemas.microsoft.com/office/drawing/2014/main" id="{AA8A21B1-0074-41BC-8EAD-65D5C036E989}"/>
                </a:ext>
              </a:extLst>
            </p:cNvPr>
            <p:cNvSpPr txBox="1"/>
            <p:nvPr/>
          </p:nvSpPr>
          <p:spPr>
            <a:xfrm>
              <a:off x="401935" y="4236967"/>
              <a:ext cx="44969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-16</a:t>
              </a:r>
            </a:p>
          </p:txBody>
        </p:sp>
        <p:sp>
          <p:nvSpPr>
            <p:cNvPr id="59" name="TextBox 58">
              <a:extLst>
                <a:ext uri="{FF2B5EF4-FFF2-40B4-BE49-F238E27FC236}">
                  <a16:creationId xmlns:a16="http://schemas.microsoft.com/office/drawing/2014/main" id="{25E983A2-3B2A-487C-997D-07C34E90ED05}"/>
                </a:ext>
              </a:extLst>
            </p:cNvPr>
            <p:cNvSpPr txBox="1"/>
            <p:nvPr/>
          </p:nvSpPr>
          <p:spPr>
            <a:xfrm>
              <a:off x="2731473" y="4236967"/>
              <a:ext cx="284388"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0</a:t>
              </a:r>
            </a:p>
          </p:txBody>
        </p:sp>
        <p:sp>
          <p:nvSpPr>
            <p:cNvPr id="60" name="TextBox 59">
              <a:extLst>
                <a:ext uri="{FF2B5EF4-FFF2-40B4-BE49-F238E27FC236}">
                  <a16:creationId xmlns:a16="http://schemas.microsoft.com/office/drawing/2014/main" id="{2B6B5E3D-89EF-41C5-97D1-DB697F825EA1}"/>
                </a:ext>
              </a:extLst>
            </p:cNvPr>
            <p:cNvSpPr txBox="1"/>
            <p:nvPr/>
          </p:nvSpPr>
          <p:spPr>
            <a:xfrm>
              <a:off x="3233369" y="4236967"/>
              <a:ext cx="41005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+4</a:t>
              </a:r>
            </a:p>
          </p:txBody>
        </p:sp>
        <p:sp>
          <p:nvSpPr>
            <p:cNvPr id="64" name="TextBox 63">
              <a:extLst>
                <a:ext uri="{FF2B5EF4-FFF2-40B4-BE49-F238E27FC236}">
                  <a16:creationId xmlns:a16="http://schemas.microsoft.com/office/drawing/2014/main" id="{78ABB8E8-D6A1-482C-8FC6-223C8D3AE542}"/>
                </a:ext>
              </a:extLst>
            </p:cNvPr>
            <p:cNvSpPr txBox="1"/>
            <p:nvPr/>
          </p:nvSpPr>
          <p:spPr>
            <a:xfrm>
              <a:off x="3801421" y="4236967"/>
              <a:ext cx="422021"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+8</a:t>
              </a:r>
            </a:p>
          </p:txBody>
        </p:sp>
      </p:grpSp>
      <p:grpSp>
        <p:nvGrpSpPr>
          <p:cNvPr id="65" name="Group 64" descr="The numbers along the axis represent the percentile difference between black and white student mean perceptions of school climate for grade 5. They correspond to the standard deviation difference used to create the graph.">
            <a:extLst>
              <a:ext uri="{FF2B5EF4-FFF2-40B4-BE49-F238E27FC236}">
                <a16:creationId xmlns:a16="http://schemas.microsoft.com/office/drawing/2014/main" id="{A404F6C5-3CCD-4939-AB66-3B2ECF8ABFE2}"/>
              </a:ext>
            </a:extLst>
          </p:cNvPr>
          <p:cNvGrpSpPr/>
          <p:nvPr/>
        </p:nvGrpSpPr>
        <p:grpSpPr>
          <a:xfrm>
            <a:off x="5318085" y="4252152"/>
            <a:ext cx="3826510" cy="307777"/>
            <a:chOff x="566937" y="4236967"/>
            <a:chExt cx="3826510" cy="307777"/>
          </a:xfrm>
        </p:grpSpPr>
        <p:sp>
          <p:nvSpPr>
            <p:cNvPr id="66" name="TextBox 65">
              <a:extLst>
                <a:ext uri="{FF2B5EF4-FFF2-40B4-BE49-F238E27FC236}">
                  <a16:creationId xmlns:a16="http://schemas.microsoft.com/office/drawing/2014/main" id="{2D2D5641-8A49-4F20-9690-3BF79AE7D727}"/>
                </a:ext>
              </a:extLst>
            </p:cNvPr>
            <p:cNvSpPr txBox="1"/>
            <p:nvPr/>
          </p:nvSpPr>
          <p:spPr>
            <a:xfrm>
              <a:off x="2326730" y="4236967"/>
              <a:ext cx="353399"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-4</a:t>
              </a:r>
            </a:p>
          </p:txBody>
        </p:sp>
        <p:sp>
          <p:nvSpPr>
            <p:cNvPr id="67" name="TextBox 66">
              <a:extLst>
                <a:ext uri="{FF2B5EF4-FFF2-40B4-BE49-F238E27FC236}">
                  <a16:creationId xmlns:a16="http://schemas.microsoft.com/office/drawing/2014/main" id="{C0AC00C2-2246-459A-91CE-7EA62AA93DFD}"/>
                </a:ext>
              </a:extLst>
            </p:cNvPr>
            <p:cNvSpPr txBox="1"/>
            <p:nvPr/>
          </p:nvSpPr>
          <p:spPr>
            <a:xfrm>
              <a:off x="1746744" y="4236967"/>
              <a:ext cx="353399"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-8</a:t>
              </a:r>
            </a:p>
          </p:txBody>
        </p:sp>
        <p:sp>
          <p:nvSpPr>
            <p:cNvPr id="68" name="TextBox 67">
              <a:extLst>
                <a:ext uri="{FF2B5EF4-FFF2-40B4-BE49-F238E27FC236}">
                  <a16:creationId xmlns:a16="http://schemas.microsoft.com/office/drawing/2014/main" id="{03A0E7FB-F304-4091-9D07-764A1635290E}"/>
                </a:ext>
              </a:extLst>
            </p:cNvPr>
            <p:cNvSpPr txBox="1"/>
            <p:nvPr/>
          </p:nvSpPr>
          <p:spPr>
            <a:xfrm>
              <a:off x="1128797" y="4236967"/>
              <a:ext cx="44969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-12</a:t>
              </a:r>
            </a:p>
          </p:txBody>
        </p:sp>
        <p:sp>
          <p:nvSpPr>
            <p:cNvPr id="69" name="TextBox 68">
              <a:extLst>
                <a:ext uri="{FF2B5EF4-FFF2-40B4-BE49-F238E27FC236}">
                  <a16:creationId xmlns:a16="http://schemas.microsoft.com/office/drawing/2014/main" id="{E2FAAB28-53CA-4721-A8E8-3B0CFD0F2C25}"/>
                </a:ext>
              </a:extLst>
            </p:cNvPr>
            <p:cNvSpPr txBox="1"/>
            <p:nvPr/>
          </p:nvSpPr>
          <p:spPr>
            <a:xfrm>
              <a:off x="566937" y="4236967"/>
              <a:ext cx="44969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-16</a:t>
              </a:r>
            </a:p>
          </p:txBody>
        </p:sp>
        <p:sp>
          <p:nvSpPr>
            <p:cNvPr id="70" name="TextBox 69">
              <a:extLst>
                <a:ext uri="{FF2B5EF4-FFF2-40B4-BE49-F238E27FC236}">
                  <a16:creationId xmlns:a16="http://schemas.microsoft.com/office/drawing/2014/main" id="{A9AAC4CB-F95C-40F7-9E6A-F23DD22AC394}"/>
                </a:ext>
              </a:extLst>
            </p:cNvPr>
            <p:cNvSpPr txBox="1"/>
            <p:nvPr/>
          </p:nvSpPr>
          <p:spPr>
            <a:xfrm>
              <a:off x="2904393" y="4236967"/>
              <a:ext cx="284388"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0</a:t>
              </a:r>
            </a:p>
          </p:txBody>
        </p:sp>
        <p:sp>
          <p:nvSpPr>
            <p:cNvPr id="71" name="TextBox 70">
              <a:extLst>
                <a:ext uri="{FF2B5EF4-FFF2-40B4-BE49-F238E27FC236}">
                  <a16:creationId xmlns:a16="http://schemas.microsoft.com/office/drawing/2014/main" id="{C79CE2E6-E68F-4CDC-9192-775DFDEAD721}"/>
                </a:ext>
              </a:extLst>
            </p:cNvPr>
            <p:cNvSpPr txBox="1"/>
            <p:nvPr/>
          </p:nvSpPr>
          <p:spPr>
            <a:xfrm>
              <a:off x="3429998" y="4236967"/>
              <a:ext cx="410052"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+4</a:t>
              </a:r>
            </a:p>
          </p:txBody>
        </p:sp>
        <p:sp>
          <p:nvSpPr>
            <p:cNvPr id="95" name="TextBox 94">
              <a:extLst>
                <a:ext uri="{FF2B5EF4-FFF2-40B4-BE49-F238E27FC236}">
                  <a16:creationId xmlns:a16="http://schemas.microsoft.com/office/drawing/2014/main" id="{1B6A58BD-9FC6-40D0-B9D9-F99DA28E53D4}"/>
                </a:ext>
              </a:extLst>
            </p:cNvPr>
            <p:cNvSpPr txBox="1"/>
            <p:nvPr/>
          </p:nvSpPr>
          <p:spPr>
            <a:xfrm>
              <a:off x="3971426" y="4236967"/>
              <a:ext cx="422021" cy="307777"/>
            </a:xfrm>
            <a:prstGeom prst="rect">
              <a:avLst/>
            </a:prstGeom>
            <a:noFill/>
          </p:spPr>
          <p:txBody>
            <a:bodyPr wrap="square" rtlCol="0">
              <a:spAutoFit/>
            </a:bodyPr>
            <a:lstStyle/>
            <a:p>
              <a:r>
                <a:rPr lang="en-US" dirty="0">
                  <a:solidFill>
                    <a:schemeClr val="accent2">
                      <a:lumMod val="75000"/>
                    </a:schemeClr>
                  </a:solidFill>
                  <a:latin typeface="Segoe UI" panose="020B0502040204020203" pitchFamily="34" charset="0"/>
                  <a:cs typeface="Segoe UI" panose="020B0502040204020203" pitchFamily="34" charset="0"/>
                </a:rPr>
                <a:t>+8</a:t>
              </a:r>
            </a:p>
          </p:txBody>
        </p:sp>
      </p:grpSp>
      <p:grpSp>
        <p:nvGrpSpPr>
          <p:cNvPr id="5" name="Group 4" descr="The bar graph shows the mean difference between black and white students' perceptions of each of the nine topics designed to measure school climate. The text identifies the topic related to each bar for both grade 4 and grade 5.">
            <a:extLst>
              <a:ext uri="{FF2B5EF4-FFF2-40B4-BE49-F238E27FC236}">
                <a16:creationId xmlns:a16="http://schemas.microsoft.com/office/drawing/2014/main" id="{798B0055-C05A-4589-9F1C-83EC2B008DD5}"/>
              </a:ext>
            </a:extLst>
          </p:cNvPr>
          <p:cNvGrpSpPr/>
          <p:nvPr/>
        </p:nvGrpSpPr>
        <p:grpSpPr>
          <a:xfrm>
            <a:off x="3907518" y="1341712"/>
            <a:ext cx="1501576" cy="2599322"/>
            <a:chOff x="3907518" y="1341712"/>
            <a:chExt cx="1501576" cy="2599322"/>
          </a:xfrm>
        </p:grpSpPr>
        <p:sp>
          <p:nvSpPr>
            <p:cNvPr id="97" name="TextBox 96">
              <a:extLst>
                <a:ext uri="{FF2B5EF4-FFF2-40B4-BE49-F238E27FC236}">
                  <a16:creationId xmlns:a16="http://schemas.microsoft.com/office/drawing/2014/main" id="{46080B35-8FF8-4A8A-B08B-A7BB9F7F5EF4}"/>
                </a:ext>
              </a:extLst>
            </p:cNvPr>
            <p:cNvSpPr txBox="1"/>
            <p:nvPr/>
          </p:nvSpPr>
          <p:spPr>
            <a:xfrm>
              <a:off x="3907518" y="3633257"/>
              <a:ext cx="1382179" cy="307777"/>
            </a:xfrm>
            <a:prstGeom prst="rect">
              <a:avLst/>
            </a:prstGeom>
            <a:solidFill>
              <a:schemeClr val="bg1"/>
            </a:solidFill>
          </p:spPr>
          <p:txBody>
            <a:bodyPr wrap="square" rtlCol="0">
              <a:spAutoFit/>
            </a:bodyPr>
            <a:lstStyle/>
            <a:p>
              <a:r>
                <a:rPr lang="en-US" dirty="0">
                  <a:solidFill>
                    <a:schemeClr val="accent2">
                      <a:lumMod val="50000"/>
                    </a:schemeClr>
                  </a:solidFill>
                  <a:latin typeface="Segoe"/>
                </a:rPr>
                <a:t>Cultural comp.</a:t>
              </a:r>
            </a:p>
          </p:txBody>
        </p:sp>
        <p:sp>
          <p:nvSpPr>
            <p:cNvPr id="98" name="TextBox 97">
              <a:extLst>
                <a:ext uri="{FF2B5EF4-FFF2-40B4-BE49-F238E27FC236}">
                  <a16:creationId xmlns:a16="http://schemas.microsoft.com/office/drawing/2014/main" id="{E320C459-8DE1-4477-A882-48852485B936}"/>
                </a:ext>
              </a:extLst>
            </p:cNvPr>
            <p:cNvSpPr txBox="1"/>
            <p:nvPr/>
          </p:nvSpPr>
          <p:spPr>
            <a:xfrm>
              <a:off x="3907520" y="3353686"/>
              <a:ext cx="1266918" cy="307777"/>
            </a:xfrm>
            <a:prstGeom prst="rect">
              <a:avLst/>
            </a:prstGeom>
            <a:solidFill>
              <a:schemeClr val="bg1"/>
            </a:solidFill>
          </p:spPr>
          <p:txBody>
            <a:bodyPr wrap="square" rtlCol="0">
              <a:spAutoFit/>
            </a:bodyPr>
            <a:lstStyle/>
            <a:p>
              <a:r>
                <a:rPr lang="en-US" dirty="0">
                  <a:solidFill>
                    <a:schemeClr val="accent2">
                      <a:lumMod val="50000"/>
                    </a:schemeClr>
                  </a:solidFill>
                  <a:latin typeface="Segoe"/>
                </a:rPr>
                <a:t>Relationships</a:t>
              </a:r>
            </a:p>
          </p:txBody>
        </p:sp>
        <p:sp>
          <p:nvSpPr>
            <p:cNvPr id="99" name="TextBox 98">
              <a:extLst>
                <a:ext uri="{FF2B5EF4-FFF2-40B4-BE49-F238E27FC236}">
                  <a16:creationId xmlns:a16="http://schemas.microsoft.com/office/drawing/2014/main" id="{03FBF145-2BCB-4CDE-8A93-1DBDECE6C68C}"/>
                </a:ext>
              </a:extLst>
            </p:cNvPr>
            <p:cNvSpPr txBox="1"/>
            <p:nvPr/>
          </p:nvSpPr>
          <p:spPr>
            <a:xfrm>
              <a:off x="3907519" y="3070479"/>
              <a:ext cx="1217743" cy="307777"/>
            </a:xfrm>
            <a:prstGeom prst="rect">
              <a:avLst/>
            </a:prstGeom>
            <a:solidFill>
              <a:schemeClr val="bg1"/>
            </a:solidFill>
          </p:spPr>
          <p:txBody>
            <a:bodyPr wrap="square" rtlCol="0">
              <a:spAutoFit/>
            </a:bodyPr>
            <a:lstStyle/>
            <a:p>
              <a:r>
                <a:rPr lang="en-US" dirty="0">
                  <a:solidFill>
                    <a:schemeClr val="accent2">
                      <a:lumMod val="50000"/>
                    </a:schemeClr>
                  </a:solidFill>
                  <a:latin typeface="Segoe"/>
                </a:rPr>
                <a:t>Participation</a:t>
              </a:r>
            </a:p>
          </p:txBody>
        </p:sp>
        <p:sp>
          <p:nvSpPr>
            <p:cNvPr id="100" name="TextBox 99">
              <a:extLst>
                <a:ext uri="{FF2B5EF4-FFF2-40B4-BE49-F238E27FC236}">
                  <a16:creationId xmlns:a16="http://schemas.microsoft.com/office/drawing/2014/main" id="{8C8269DC-EF19-4AA8-AAA2-46B1750F8793}"/>
                </a:ext>
              </a:extLst>
            </p:cNvPr>
            <p:cNvSpPr txBox="1"/>
            <p:nvPr/>
          </p:nvSpPr>
          <p:spPr>
            <a:xfrm>
              <a:off x="3907518" y="2758186"/>
              <a:ext cx="1501576" cy="307777"/>
            </a:xfrm>
            <a:prstGeom prst="rect">
              <a:avLst/>
            </a:prstGeom>
            <a:solidFill>
              <a:schemeClr val="bg1"/>
            </a:solidFill>
          </p:spPr>
          <p:txBody>
            <a:bodyPr wrap="square" rtlCol="0">
              <a:spAutoFit/>
            </a:bodyPr>
            <a:lstStyle/>
            <a:p>
              <a:r>
                <a:rPr lang="en-US" dirty="0">
                  <a:solidFill>
                    <a:srgbClr val="C00000"/>
                  </a:solidFill>
                  <a:latin typeface="Segoe"/>
                </a:rPr>
                <a:t>Emotional safety</a:t>
              </a:r>
            </a:p>
          </p:txBody>
        </p:sp>
        <p:sp>
          <p:nvSpPr>
            <p:cNvPr id="101" name="TextBox 100">
              <a:extLst>
                <a:ext uri="{FF2B5EF4-FFF2-40B4-BE49-F238E27FC236}">
                  <a16:creationId xmlns:a16="http://schemas.microsoft.com/office/drawing/2014/main" id="{05D2449B-F494-4944-AAA4-10A4DBF05CA6}"/>
                </a:ext>
              </a:extLst>
            </p:cNvPr>
            <p:cNvSpPr txBox="1"/>
            <p:nvPr/>
          </p:nvSpPr>
          <p:spPr>
            <a:xfrm>
              <a:off x="3907520" y="2496941"/>
              <a:ext cx="1382182" cy="307777"/>
            </a:xfrm>
            <a:prstGeom prst="rect">
              <a:avLst/>
            </a:prstGeom>
            <a:solidFill>
              <a:schemeClr val="bg1"/>
            </a:solidFill>
          </p:spPr>
          <p:txBody>
            <a:bodyPr wrap="square" rtlCol="0">
              <a:spAutoFit/>
            </a:bodyPr>
            <a:lstStyle/>
            <a:p>
              <a:r>
                <a:rPr lang="en-US" dirty="0">
                  <a:solidFill>
                    <a:srgbClr val="C00000"/>
                  </a:solidFill>
                  <a:latin typeface="Segoe"/>
                </a:rPr>
                <a:t>Physical safety</a:t>
              </a:r>
            </a:p>
          </p:txBody>
        </p:sp>
        <p:sp>
          <p:nvSpPr>
            <p:cNvPr id="102" name="TextBox 101">
              <a:extLst>
                <a:ext uri="{FF2B5EF4-FFF2-40B4-BE49-F238E27FC236}">
                  <a16:creationId xmlns:a16="http://schemas.microsoft.com/office/drawing/2014/main" id="{75192E18-D5F9-4CAC-8A32-55D88C447565}"/>
                </a:ext>
              </a:extLst>
            </p:cNvPr>
            <p:cNvSpPr txBox="1"/>
            <p:nvPr/>
          </p:nvSpPr>
          <p:spPr>
            <a:xfrm>
              <a:off x="3907520" y="2202641"/>
              <a:ext cx="843960" cy="307777"/>
            </a:xfrm>
            <a:prstGeom prst="rect">
              <a:avLst/>
            </a:prstGeom>
            <a:solidFill>
              <a:schemeClr val="bg1"/>
            </a:solidFill>
          </p:spPr>
          <p:txBody>
            <a:bodyPr wrap="square" rtlCol="0">
              <a:spAutoFit/>
            </a:bodyPr>
            <a:lstStyle/>
            <a:p>
              <a:r>
                <a:rPr lang="en-US" dirty="0">
                  <a:solidFill>
                    <a:srgbClr val="C00000"/>
                  </a:solidFill>
                  <a:latin typeface="Segoe"/>
                </a:rPr>
                <a:t>Bullying</a:t>
              </a:r>
            </a:p>
          </p:txBody>
        </p:sp>
        <p:sp>
          <p:nvSpPr>
            <p:cNvPr id="103" name="TextBox 102">
              <a:extLst>
                <a:ext uri="{FF2B5EF4-FFF2-40B4-BE49-F238E27FC236}">
                  <a16:creationId xmlns:a16="http://schemas.microsoft.com/office/drawing/2014/main" id="{9B834DD4-B3A1-4F8C-A007-4D4CAEA50D2F}"/>
                </a:ext>
              </a:extLst>
            </p:cNvPr>
            <p:cNvSpPr txBox="1"/>
            <p:nvPr/>
          </p:nvSpPr>
          <p:spPr>
            <a:xfrm>
              <a:off x="3907519" y="1924883"/>
              <a:ext cx="1217745" cy="307777"/>
            </a:xfrm>
            <a:prstGeom prst="rect">
              <a:avLst/>
            </a:prstGeom>
            <a:solidFill>
              <a:schemeClr val="bg1"/>
            </a:solidFill>
          </p:spPr>
          <p:txBody>
            <a:bodyPr wrap="square" rtlCol="0">
              <a:spAutoFit/>
            </a:bodyPr>
            <a:lstStyle/>
            <a:p>
              <a:r>
                <a:rPr lang="en-US" dirty="0">
                  <a:solidFill>
                    <a:schemeClr val="accent5">
                      <a:lumMod val="75000"/>
                    </a:schemeClr>
                  </a:solidFill>
                  <a:latin typeface="Segoe"/>
                </a:rPr>
                <a:t>Instructional</a:t>
              </a:r>
            </a:p>
          </p:txBody>
        </p:sp>
        <p:sp>
          <p:nvSpPr>
            <p:cNvPr id="104" name="TextBox 103">
              <a:extLst>
                <a:ext uri="{FF2B5EF4-FFF2-40B4-BE49-F238E27FC236}">
                  <a16:creationId xmlns:a16="http://schemas.microsoft.com/office/drawing/2014/main" id="{29047AFC-8AB9-443C-A842-A6BA3EE28BF8}"/>
                </a:ext>
              </a:extLst>
            </p:cNvPr>
            <p:cNvSpPr txBox="1"/>
            <p:nvPr/>
          </p:nvSpPr>
          <p:spPr>
            <a:xfrm>
              <a:off x="3907520" y="1635876"/>
              <a:ext cx="1304616" cy="307777"/>
            </a:xfrm>
            <a:prstGeom prst="rect">
              <a:avLst/>
            </a:prstGeom>
            <a:solidFill>
              <a:schemeClr val="bg1"/>
            </a:solidFill>
          </p:spPr>
          <p:txBody>
            <a:bodyPr wrap="square" rtlCol="0">
              <a:spAutoFit/>
            </a:bodyPr>
            <a:lstStyle/>
            <a:p>
              <a:r>
                <a:rPr lang="en-US" dirty="0">
                  <a:solidFill>
                    <a:schemeClr val="accent5">
                      <a:lumMod val="75000"/>
                    </a:schemeClr>
                  </a:solidFill>
                  <a:latin typeface="Segoe"/>
                </a:rPr>
                <a:t>Mental-health</a:t>
              </a:r>
            </a:p>
          </p:txBody>
        </p:sp>
        <p:sp>
          <p:nvSpPr>
            <p:cNvPr id="105" name="TextBox 104">
              <a:extLst>
                <a:ext uri="{FF2B5EF4-FFF2-40B4-BE49-F238E27FC236}">
                  <a16:creationId xmlns:a16="http://schemas.microsoft.com/office/drawing/2014/main" id="{DADE8DD3-3CF7-47AC-BDD5-D8A4DCD729E8}"/>
                </a:ext>
              </a:extLst>
            </p:cNvPr>
            <p:cNvSpPr txBox="1"/>
            <p:nvPr/>
          </p:nvSpPr>
          <p:spPr>
            <a:xfrm>
              <a:off x="3907519" y="1341712"/>
              <a:ext cx="1005123" cy="307777"/>
            </a:xfrm>
            <a:prstGeom prst="rect">
              <a:avLst/>
            </a:prstGeom>
            <a:solidFill>
              <a:schemeClr val="bg1"/>
            </a:solidFill>
          </p:spPr>
          <p:txBody>
            <a:bodyPr wrap="square" rtlCol="0">
              <a:spAutoFit/>
            </a:bodyPr>
            <a:lstStyle/>
            <a:p>
              <a:r>
                <a:rPr lang="en-US" dirty="0">
                  <a:solidFill>
                    <a:schemeClr val="accent5">
                      <a:lumMod val="75000"/>
                    </a:schemeClr>
                  </a:solidFill>
                  <a:latin typeface="Segoe"/>
                </a:rPr>
                <a:t>Discipline</a:t>
              </a:r>
            </a:p>
          </p:txBody>
        </p:sp>
      </p:grpSp>
      <p:graphicFrame>
        <p:nvGraphicFramePr>
          <p:cNvPr id="73" name="Chart 72" descr="This slide displays the magnitude of the differences between the topic score means between black and white students in grade 5. Zero on the scale (the orange vertical line) means that there was no difference or gap in topic means between Black and White students. To the right of zero, black students have more positive views of their school climate than their peers; to the left of zero the negative difference indicates that black students have less positive views of school climate than their peers. The larger the bar, the more the means differ between the two groups (whether negatively or positively). Along the bottom, you have the magnitude of the difference shown in standard deviation units (in blue) and in corresponding percentile units (orange).">
            <a:extLst>
              <a:ext uri="{FF2B5EF4-FFF2-40B4-BE49-F238E27FC236}">
                <a16:creationId xmlns:a16="http://schemas.microsoft.com/office/drawing/2014/main" id="{C003C7FF-F328-4EB5-B9D1-2F9BC6F1A547}"/>
              </a:ext>
            </a:extLst>
          </p:cNvPr>
          <p:cNvGraphicFramePr/>
          <p:nvPr>
            <p:extLst>
              <p:ext uri="{D42A27DB-BD31-4B8C-83A1-F6EECF244321}">
                <p14:modId xmlns:p14="http://schemas.microsoft.com/office/powerpoint/2010/main" val="1603452053"/>
              </p:ext>
            </p:extLst>
          </p:nvPr>
        </p:nvGraphicFramePr>
        <p:xfrm>
          <a:off x="5289697" y="1412961"/>
          <a:ext cx="3829258" cy="2907446"/>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Straight Connector 51" descr="The connector is drawn to highlight zero on the graph where there is no difference in student perceptions between black and white students.">
            <a:extLst>
              <a:ext uri="{FF2B5EF4-FFF2-40B4-BE49-F238E27FC236}">
                <a16:creationId xmlns:a16="http://schemas.microsoft.com/office/drawing/2014/main" id="{17202190-AFB2-4D6E-ABFC-2A21DA52F365}"/>
              </a:ext>
            </a:extLst>
          </p:cNvPr>
          <p:cNvCxnSpPr>
            <a:cxnSpLocks/>
          </p:cNvCxnSpPr>
          <p:nvPr/>
        </p:nvCxnSpPr>
        <p:spPr>
          <a:xfrm>
            <a:off x="7800626" y="1294724"/>
            <a:ext cx="0" cy="274215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03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693" y="216694"/>
            <a:ext cx="8798570" cy="509929"/>
          </a:xfrm>
        </p:spPr>
        <p:txBody>
          <a:bodyPr/>
          <a:lstStyle/>
          <a:p>
            <a:r>
              <a:rPr lang="en-US" sz="2000" dirty="0">
                <a:latin typeface="Georgia"/>
                <a:sym typeface="Georgia"/>
              </a:rPr>
              <a:t>In younger grades, relationships differentiate engagement perceptions between black and white students</a:t>
            </a: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graphicFrame>
        <p:nvGraphicFramePr>
          <p:cNvPr id="7" name="Content Placeholder 3" descr="This table shows how black and white students from grade 4 and grade 5 responded to some of the items designed to measure the engagement topics. It provides the percent of students in each group that responded, &quot;Always true&quot; or &quot;True&quot; to the item. It also shows the difference in percents between the two groups."/>
          <p:cNvGraphicFramePr>
            <a:graphicFrameLocks noGrp="1"/>
          </p:cNvGraphicFramePr>
          <p:nvPr>
            <p:ph idx="1"/>
            <p:extLst>
              <p:ext uri="{D42A27DB-BD31-4B8C-83A1-F6EECF244321}">
                <p14:modId xmlns:p14="http://schemas.microsoft.com/office/powerpoint/2010/main" val="1732531841"/>
              </p:ext>
            </p:extLst>
          </p:nvPr>
        </p:nvGraphicFramePr>
        <p:xfrm>
          <a:off x="335693" y="834209"/>
          <a:ext cx="8645721" cy="4145280"/>
        </p:xfrm>
        <a:graphic>
          <a:graphicData uri="http://schemas.openxmlformats.org/drawingml/2006/table">
            <a:tbl>
              <a:tblPr firstRow="1" bandRow="1">
                <a:tableStyleId>{5C22544A-7EE6-4342-B048-85BDC9FD1C3A}</a:tableStyleId>
              </a:tblPr>
              <a:tblGrid>
                <a:gridCol w="622680">
                  <a:extLst>
                    <a:ext uri="{9D8B030D-6E8A-4147-A177-3AD203B41FA5}">
                      <a16:colId xmlns:a16="http://schemas.microsoft.com/office/drawing/2014/main" val="3861573241"/>
                    </a:ext>
                  </a:extLst>
                </a:gridCol>
                <a:gridCol w="4528027">
                  <a:extLst>
                    <a:ext uri="{9D8B030D-6E8A-4147-A177-3AD203B41FA5}">
                      <a16:colId xmlns:a16="http://schemas.microsoft.com/office/drawing/2014/main" val="604879113"/>
                    </a:ext>
                  </a:extLst>
                </a:gridCol>
                <a:gridCol w="707366">
                  <a:extLst>
                    <a:ext uri="{9D8B030D-6E8A-4147-A177-3AD203B41FA5}">
                      <a16:colId xmlns:a16="http://schemas.microsoft.com/office/drawing/2014/main" val="1317512472"/>
                    </a:ext>
                  </a:extLst>
                </a:gridCol>
                <a:gridCol w="603849">
                  <a:extLst>
                    <a:ext uri="{9D8B030D-6E8A-4147-A177-3AD203B41FA5}">
                      <a16:colId xmlns:a16="http://schemas.microsoft.com/office/drawing/2014/main" val="2516213733"/>
                    </a:ext>
                  </a:extLst>
                </a:gridCol>
                <a:gridCol w="550156">
                  <a:extLst>
                    <a:ext uri="{9D8B030D-6E8A-4147-A177-3AD203B41FA5}">
                      <a16:colId xmlns:a16="http://schemas.microsoft.com/office/drawing/2014/main" val="4176918783"/>
                    </a:ext>
                  </a:extLst>
                </a:gridCol>
                <a:gridCol w="625642">
                  <a:extLst>
                    <a:ext uri="{9D8B030D-6E8A-4147-A177-3AD203B41FA5}">
                      <a16:colId xmlns:a16="http://schemas.microsoft.com/office/drawing/2014/main" val="3552148113"/>
                    </a:ext>
                  </a:extLst>
                </a:gridCol>
                <a:gridCol w="561112">
                  <a:extLst>
                    <a:ext uri="{9D8B030D-6E8A-4147-A177-3AD203B41FA5}">
                      <a16:colId xmlns:a16="http://schemas.microsoft.com/office/drawing/2014/main" val="2782979012"/>
                    </a:ext>
                  </a:extLst>
                </a:gridCol>
                <a:gridCol w="446889">
                  <a:extLst>
                    <a:ext uri="{9D8B030D-6E8A-4147-A177-3AD203B41FA5}">
                      <a16:colId xmlns:a16="http://schemas.microsoft.com/office/drawing/2014/main" val="747358472"/>
                    </a:ext>
                  </a:extLst>
                </a:gridCol>
              </a:tblGrid>
              <a:tr h="267550">
                <a:tc rowSpan="2">
                  <a:txBody>
                    <a:bodyPr/>
                    <a:lstStyle/>
                    <a:p>
                      <a:pPr algn="l"/>
                      <a:r>
                        <a:rPr lang="en-US" sz="1400" dirty="0">
                          <a:solidFill>
                            <a:schemeClr val="tx1"/>
                          </a:solidFill>
                          <a:latin typeface="Segoe UI" panose="020B0502040204020203" pitchFamily="34" charset="0"/>
                          <a:cs typeface="Segoe UI" panose="020B0502040204020203" pitchFamily="34" charset="0"/>
                        </a:rPr>
                        <a:t>Topic</a:t>
                      </a: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a:solidFill>
                            <a:schemeClr val="tx1"/>
                          </a:solidFill>
                          <a:latin typeface="Segoe UI" panose="020B0502040204020203" pitchFamily="34" charset="0"/>
                          <a:cs typeface="Segoe UI" panose="020B0502040204020203" pitchFamily="34" charset="0"/>
                        </a:rPr>
                        <a:t>Percent always true and mostly true </a:t>
                      </a:r>
                    </a:p>
                    <a:p>
                      <a:pPr algn="l"/>
                      <a:r>
                        <a:rPr lang="en-US" sz="1400" dirty="0">
                          <a:solidFill>
                            <a:schemeClr val="tx1"/>
                          </a:solidFill>
                          <a:latin typeface="Segoe UI" panose="020B0502040204020203" pitchFamily="34" charset="0"/>
                          <a:cs typeface="Segoe UI" panose="020B0502040204020203" pitchFamily="34" charset="0"/>
                        </a:rPr>
                        <a:t>Think of the last 30 days in school: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4</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5</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32947422"/>
                  </a:ext>
                </a:extLst>
              </a:tr>
              <a:tr h="0">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p>
                      <a:pPr algn="ctr"/>
                      <a:r>
                        <a:rPr lang="en-US" sz="1400" dirty="0">
                          <a:solidFill>
                            <a:schemeClr val="tx1"/>
                          </a:solidFill>
                          <a:latin typeface="Segoe UI" panose="020B0502040204020203" pitchFamily="34" charset="0"/>
                          <a:cs typeface="Segoe UI" panose="020B0502040204020203" pitchFamily="34" charset="0"/>
                        </a:rPr>
                        <a:t>59</a:t>
                      </a:r>
                    </a:p>
                  </a:txBody>
                  <a:tcPr marL="68580" marR="68580" marT="34290" marB="3429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p>
                      <a:pPr algn="ctr"/>
                      <a:r>
                        <a:rPr lang="en-US" sz="1400" dirty="0">
                          <a:solidFill>
                            <a:schemeClr val="tx1"/>
                          </a:solidFill>
                          <a:latin typeface="Segoe UI" panose="020B0502040204020203" pitchFamily="34" charset="0"/>
                          <a:cs typeface="Segoe UI" panose="020B0502040204020203" pitchFamily="34" charset="0"/>
                        </a:rPr>
                        <a:t>58</a:t>
                      </a: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p>
                      <a:pPr algn="ctr"/>
                      <a:r>
                        <a:rPr lang="en-US" sz="1400" dirty="0">
                          <a:solidFill>
                            <a:schemeClr val="tx1"/>
                          </a:solidFill>
                          <a:latin typeface="Segoe UI" panose="020B0502040204020203" pitchFamily="34" charset="0"/>
                          <a:cs typeface="Segoe UI" panose="020B0502040204020203" pitchFamily="34" charset="0"/>
                        </a:rPr>
                        <a:t>55</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p>
                      <a:pPr algn="ctr"/>
                      <a:r>
                        <a:rPr lang="en-US" sz="1400" dirty="0">
                          <a:solidFill>
                            <a:schemeClr val="tx1"/>
                          </a:solidFill>
                          <a:latin typeface="Segoe UI" panose="020B0502040204020203" pitchFamily="34" charset="0"/>
                          <a:cs typeface="Segoe UI" panose="020B0502040204020203" pitchFamily="34" charset="0"/>
                        </a:rPr>
                        <a:t>54</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extLst>
                  <a:ext uri="{0D108BD9-81ED-4DB2-BD59-A6C34878D82A}">
                    <a16:rowId xmlns:a16="http://schemas.microsoft.com/office/drawing/2014/main" val="2214182384"/>
                  </a:ext>
                </a:extLst>
              </a:tr>
              <a:tr h="259521">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Adults working at this school treat all students with respect.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94</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t>90</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91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84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12549931"/>
                  </a:ext>
                </a:extLst>
              </a:tr>
              <a:tr h="27813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Teachers at this school accept me for who I am.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r>
                        <a:rPr lang="en-US" dirty="0"/>
                        <a:t>94</a:t>
                      </a:r>
                    </a:p>
                  </a:txBody>
                  <a:tcPr marL="68580" marR="68580" marT="34290" marB="34290" anchor="ctr">
                    <a:lnL w="12700" cap="flat" cmpd="sng" algn="ctr">
                      <a:solidFill>
                        <a:schemeClr val="tx1"/>
                      </a:solidFill>
                      <a:prstDash val="solid"/>
                      <a:round/>
                      <a:headEnd type="none" w="med" len="med"/>
                      <a:tailEnd type="none" w="med" len="med"/>
                    </a:lnL>
                    <a:solidFill>
                      <a:srgbClr val="DBEDF5"/>
                    </a:solidFill>
                  </a:tcPr>
                </a:tc>
                <a:tc>
                  <a:txBody>
                    <a:bodyPr/>
                    <a:lstStyle/>
                    <a:p>
                      <a:r>
                        <a:rPr lang="en-US" dirty="0"/>
                        <a:t>91</a:t>
                      </a:r>
                    </a:p>
                  </a:txBody>
                  <a:tcPr marL="68580" marR="68580" marT="34290" marB="34290" anchor="ctr">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dirty="0"/>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r>
                        <a:rPr lang="en-US" dirty="0"/>
                        <a:t>93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r>
                        <a:rPr lang="en-US" dirty="0"/>
                        <a:t>89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t>-4</a:t>
                      </a:r>
                    </a:p>
                  </a:txBody>
                  <a:tcPr marL="68580" marR="68580" marT="34290" marB="34290" anchor="ctr">
                    <a:lnL w="12700" cap="flat" cmpd="sng" algn="ctr">
                      <a:solidFill>
                        <a:schemeClr val="tx1"/>
                      </a:solidFill>
                      <a:prstDash val="solid"/>
                      <a:round/>
                      <a:headEnd type="none" w="med" len="med"/>
                      <a:tailEnd type="none" w="med" len="med"/>
                    </a:lnL>
                    <a:solidFill>
                      <a:srgbClr val="DBEDF5"/>
                    </a:solidFill>
                  </a:tcPr>
                </a:tc>
                <a:extLst>
                  <a:ext uri="{0D108BD9-81ED-4DB2-BD59-A6C34878D82A}">
                    <a16:rowId xmlns:a16="http://schemas.microsoft.com/office/drawing/2014/main" val="3665128085"/>
                  </a:ext>
                </a:extLst>
              </a:tr>
              <a:tr h="27813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Students like to have friends that are different from themselves (e.g., boys and girls, … people of different color)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en-US" dirty="0"/>
                        <a:t>91</a:t>
                      </a:r>
                    </a:p>
                  </a:txBody>
                  <a:tcPr marL="68580" marR="68580" marT="34290" marB="3429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r>
                        <a:rPr lang="en-US" dirty="0"/>
                        <a:t>88</a:t>
                      </a:r>
                    </a:p>
                  </a:txBody>
                  <a:tcPr marL="68580" marR="68580" marT="34290" marB="3429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en-US" dirty="0"/>
                        <a:t>90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en-US" dirty="0"/>
                        <a:t>86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3344792060"/>
                  </a:ext>
                </a:extLst>
              </a:tr>
              <a:tr h="39944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I read books in class that include people who are similar to me (e.g., we look the same, speak the same, or live 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56</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59</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52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55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+ 3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943097836"/>
                  </a:ext>
                </a:extLst>
              </a:tr>
              <a:tr h="251041">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Students respect each other in my school.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dirty="0"/>
                        <a:t>80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dirty="0"/>
                        <a:t>65</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dirty="0"/>
                        <a:t>83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dirty="0"/>
                        <a:t>56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-27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11703286"/>
                  </a:ext>
                </a:extLst>
              </a:tr>
              <a:tr h="250984">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b="0" dirty="0">
                          <a:latin typeface="Segoe UI" panose="020B0502040204020203" pitchFamily="34" charset="0"/>
                          <a:cs typeface="Segoe UI" panose="020B0502040204020203" pitchFamily="34" charset="0"/>
                        </a:rPr>
                        <a:t>Students at my school get along with each other.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81</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69</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77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63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-14</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3668924420"/>
                  </a:ext>
                </a:extLst>
              </a:tr>
              <a:tr h="278428">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My teachers care about me as a person.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96</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94</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681211"/>
                  </a:ext>
                </a:extLst>
              </a:tr>
              <a:tr h="223369">
                <a:tc>
                  <a:txBody>
                    <a:bodyPr/>
                    <a:lstStyle/>
                    <a:p>
                      <a:r>
                        <a:rPr lang="en-US" dirty="0">
                          <a:latin typeface="Segoe UI" panose="020B0502040204020203" pitchFamily="34" charset="0"/>
                          <a:cs typeface="Segoe UI" panose="020B0502040204020203" pitchFamily="34" charset="0"/>
                        </a:rPr>
                        <a:t>PAR:</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My classmates behave the way my teachers want them to.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72</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63</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65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54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-11</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748455659"/>
                  </a:ext>
                </a:extLst>
              </a:tr>
              <a:tr h="237062">
                <a:tc>
                  <a:txBody>
                    <a:bodyPr/>
                    <a:lstStyle/>
                    <a:p>
                      <a:r>
                        <a:rPr lang="en-US" dirty="0">
                          <a:latin typeface="Segoe UI" panose="020B0502040204020203" pitchFamily="34" charset="0"/>
                          <a:cs typeface="Segoe UI" panose="020B0502040204020203" pitchFamily="34" charset="0"/>
                        </a:rPr>
                        <a:t>PAR:</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My teachers use my ideas to help my classmates learn.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72</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78</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68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95067798"/>
                  </a:ext>
                </a:extLst>
              </a:tr>
              <a:tr h="237062">
                <a:tc>
                  <a:txBody>
                    <a:bodyPr/>
                    <a:lstStyle/>
                    <a:p>
                      <a:r>
                        <a:rPr lang="en-US" dirty="0">
                          <a:latin typeface="Segoe UI" panose="020B0502040204020203" pitchFamily="34" charset="0"/>
                          <a:cs typeface="Segoe UI" panose="020B0502040204020203" pitchFamily="34" charset="0"/>
                        </a:rPr>
                        <a:t>PAR:</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When I need help, my teachers use my interests to help me learn.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78</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82</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76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115168922"/>
                  </a:ext>
                </a:extLst>
              </a:tr>
            </a:tbl>
          </a:graphicData>
        </a:graphic>
      </p:graphicFrame>
      <p:sp>
        <p:nvSpPr>
          <p:cNvPr id="9" name="Content Placeholder 8" descr="This table shows how black and white students from grade 4 and grade 5 responded to items designed to measure the engagement topics. It provides the percent of students in each group that responded, &quot;Always true&quot; or &quot;True&quot; to the item. It also shows the difference in percents between the two groups."/>
          <p:cNvSpPr txBox="1">
            <a:spLocks/>
          </p:cNvSpPr>
          <p:nvPr/>
        </p:nvSpPr>
        <p:spPr>
          <a:xfrm>
            <a:off x="335693" y="896086"/>
            <a:ext cx="8645721" cy="4247414"/>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289840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693" y="216694"/>
            <a:ext cx="8798570" cy="509929"/>
          </a:xfrm>
        </p:spPr>
        <p:txBody>
          <a:bodyPr/>
          <a:lstStyle/>
          <a:p>
            <a:r>
              <a:rPr lang="en-US" sz="2000" dirty="0">
                <a:latin typeface="Georgia"/>
                <a:ea typeface="Georgia"/>
                <a:cs typeface="Georgia"/>
                <a:sym typeface="Georgia"/>
              </a:rPr>
              <a:t>In the lower grades, black students view their school environment as less safe and to a lesser extent supportive when compared to their white peers</a:t>
            </a: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graphicFrame>
        <p:nvGraphicFramePr>
          <p:cNvPr id="7" name="Content Placeholder 3" descr="This table shows how black and white students from grade 4 and grade 5 responded to some of the items designed to measure the safety and environment topics. It provides the percent of students in each group that responded, &quot;Always true&quot; or &quot;True&quot; to the item. It also shows the difference in percents between the two groups."/>
          <p:cNvGraphicFramePr>
            <a:graphicFrameLocks noGrp="1"/>
          </p:cNvGraphicFramePr>
          <p:nvPr>
            <p:ph idx="1"/>
            <p:extLst>
              <p:ext uri="{D42A27DB-BD31-4B8C-83A1-F6EECF244321}">
                <p14:modId xmlns:p14="http://schemas.microsoft.com/office/powerpoint/2010/main" val="562099973"/>
              </p:ext>
            </p:extLst>
          </p:nvPr>
        </p:nvGraphicFramePr>
        <p:xfrm>
          <a:off x="335693" y="856433"/>
          <a:ext cx="8717019" cy="4187014"/>
        </p:xfrm>
        <a:graphic>
          <a:graphicData uri="http://schemas.openxmlformats.org/drawingml/2006/table">
            <a:tbl>
              <a:tblPr firstRow="1" bandRow="1">
                <a:tableStyleId>{5C22544A-7EE6-4342-B048-85BDC9FD1C3A}</a:tableStyleId>
              </a:tblPr>
              <a:tblGrid>
                <a:gridCol w="627815">
                  <a:extLst>
                    <a:ext uri="{9D8B030D-6E8A-4147-A177-3AD203B41FA5}">
                      <a16:colId xmlns:a16="http://schemas.microsoft.com/office/drawing/2014/main" val="3861573241"/>
                    </a:ext>
                  </a:extLst>
                </a:gridCol>
                <a:gridCol w="4471134">
                  <a:extLst>
                    <a:ext uri="{9D8B030D-6E8A-4147-A177-3AD203B41FA5}">
                      <a16:colId xmlns:a16="http://schemas.microsoft.com/office/drawing/2014/main" val="604879113"/>
                    </a:ext>
                  </a:extLst>
                </a:gridCol>
                <a:gridCol w="656775">
                  <a:extLst>
                    <a:ext uri="{9D8B030D-6E8A-4147-A177-3AD203B41FA5}">
                      <a16:colId xmlns:a16="http://schemas.microsoft.com/office/drawing/2014/main" val="1317512472"/>
                    </a:ext>
                  </a:extLst>
                </a:gridCol>
                <a:gridCol w="598141">
                  <a:extLst>
                    <a:ext uri="{9D8B030D-6E8A-4147-A177-3AD203B41FA5}">
                      <a16:colId xmlns:a16="http://schemas.microsoft.com/office/drawing/2014/main" val="2516213733"/>
                    </a:ext>
                  </a:extLst>
                </a:gridCol>
                <a:gridCol w="618767">
                  <a:extLst>
                    <a:ext uri="{9D8B030D-6E8A-4147-A177-3AD203B41FA5}">
                      <a16:colId xmlns:a16="http://schemas.microsoft.com/office/drawing/2014/main" val="4176918783"/>
                    </a:ext>
                  </a:extLst>
                </a:gridCol>
                <a:gridCol w="667678">
                  <a:extLst>
                    <a:ext uri="{9D8B030D-6E8A-4147-A177-3AD203B41FA5}">
                      <a16:colId xmlns:a16="http://schemas.microsoft.com/office/drawing/2014/main" val="3552148113"/>
                    </a:ext>
                  </a:extLst>
                </a:gridCol>
                <a:gridCol w="626135">
                  <a:extLst>
                    <a:ext uri="{9D8B030D-6E8A-4147-A177-3AD203B41FA5}">
                      <a16:colId xmlns:a16="http://schemas.microsoft.com/office/drawing/2014/main" val="2782979012"/>
                    </a:ext>
                  </a:extLst>
                </a:gridCol>
                <a:gridCol w="450574">
                  <a:extLst>
                    <a:ext uri="{9D8B030D-6E8A-4147-A177-3AD203B41FA5}">
                      <a16:colId xmlns:a16="http://schemas.microsoft.com/office/drawing/2014/main" val="747358472"/>
                    </a:ext>
                  </a:extLst>
                </a:gridCol>
              </a:tblGrid>
              <a:tr h="267550">
                <a:tc rowSpan="2">
                  <a:txBody>
                    <a:bodyPr/>
                    <a:lstStyle/>
                    <a:p>
                      <a:pPr algn="l"/>
                      <a:r>
                        <a:rPr lang="en-US" sz="1400" dirty="0">
                          <a:solidFill>
                            <a:schemeClr val="tx1"/>
                          </a:solidFill>
                          <a:latin typeface="Segoe UI" panose="020B0502040204020203" pitchFamily="34" charset="0"/>
                          <a:cs typeface="Segoe UI" panose="020B0502040204020203" pitchFamily="34" charset="0"/>
                        </a:rPr>
                        <a:t>Topic</a:t>
                      </a: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a:solidFill>
                            <a:schemeClr val="tx1"/>
                          </a:solidFill>
                          <a:latin typeface="Segoe UI" panose="020B0502040204020203" pitchFamily="34" charset="0"/>
                          <a:cs typeface="Segoe UI" panose="020B0502040204020203" pitchFamily="34" charset="0"/>
                        </a:rPr>
                        <a:t>Percent always true and mostly true </a:t>
                      </a:r>
                    </a:p>
                    <a:p>
                      <a:pPr algn="l"/>
                      <a:r>
                        <a:rPr lang="en-US" sz="1400" dirty="0">
                          <a:solidFill>
                            <a:schemeClr val="tx1"/>
                          </a:solidFill>
                          <a:latin typeface="Segoe UI" panose="020B0502040204020203" pitchFamily="34" charset="0"/>
                          <a:cs typeface="Segoe UI" panose="020B0502040204020203" pitchFamily="34" charset="0"/>
                        </a:rPr>
                        <a:t>Think of the last 30 days in school: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4</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5</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32947422"/>
                  </a:ext>
                </a:extLst>
              </a:tr>
              <a:tr h="213559">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txBody>
                  <a:tcPr marL="68580" marR="68580" marT="34290" marB="3429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extLst>
                  <a:ext uri="{0D108BD9-81ED-4DB2-BD59-A6C34878D82A}">
                    <a16:rowId xmlns:a16="http://schemas.microsoft.com/office/drawing/2014/main" val="2214182384"/>
                  </a:ext>
                </a:extLst>
              </a:tr>
              <a:tr h="329293">
                <a:tc>
                  <a:txBody>
                    <a:bodyPr/>
                    <a:lstStyle/>
                    <a:p>
                      <a:r>
                        <a:rPr lang="en-US" dirty="0">
                          <a:latin typeface="Segoe UI" panose="020B0502040204020203" pitchFamily="34" charset="0"/>
                          <a:cs typeface="Segoe UI" panose="020B0502040204020203" pitchFamily="34" charset="0"/>
                        </a:rPr>
                        <a:t>EMO:</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I am happy to be at our school.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87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t>82</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84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dirty="0"/>
                        <a:t>77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12549931"/>
                  </a:ext>
                </a:extLst>
              </a:tr>
              <a:tr h="278130">
                <a:tc>
                  <a:txBody>
                    <a:bodyPr/>
                    <a:lstStyle/>
                    <a:p>
                      <a:r>
                        <a:rPr lang="en-US" dirty="0">
                          <a:latin typeface="Segoe UI" panose="020B0502040204020203" pitchFamily="34" charset="0"/>
                          <a:cs typeface="Segoe UI" panose="020B0502040204020203" pitchFamily="34" charset="0"/>
                        </a:rPr>
                        <a:t>EMO:</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Teachers support (help) students who come to class upset.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92</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tc>
                  <a:txBody>
                    <a:bodyPr/>
                    <a:lstStyle/>
                    <a:p>
                      <a:r>
                        <a:rPr lang="en-US" dirty="0"/>
                        <a:t>90</a:t>
                      </a: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91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88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962472700"/>
                  </a:ext>
                </a:extLst>
              </a:tr>
              <a:tr h="278130">
                <a:tc>
                  <a:txBody>
                    <a:bodyPr/>
                    <a:lstStyle/>
                    <a:p>
                      <a:r>
                        <a:rPr lang="en-US" dirty="0">
                          <a:latin typeface="Segoe UI" panose="020B0502040204020203" pitchFamily="34" charset="0"/>
                          <a:cs typeface="Segoe UI" panose="020B0502040204020203" pitchFamily="34" charset="0"/>
                        </a:rPr>
                        <a:t>PSF:</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I am safe at our school.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dirty="0"/>
                        <a:t>93</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dirty="0"/>
                        <a:t>88</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dirty="0"/>
                        <a:t>92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dirty="0"/>
                        <a:t>87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665128085"/>
                  </a:ext>
                </a:extLst>
              </a:tr>
              <a:tr h="278130">
                <a:tc>
                  <a:txBody>
                    <a:bodyPr/>
                    <a:lstStyle/>
                    <a:p>
                      <a:r>
                        <a:rPr lang="en-US" dirty="0">
                          <a:latin typeface="Segoe UI" panose="020B0502040204020203" pitchFamily="34" charset="0"/>
                          <a:cs typeface="Segoe UI" panose="020B0502040204020203" pitchFamily="34" charset="0"/>
                        </a:rPr>
                        <a:t>PSF:</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I have seen more than one fight at my school in the last….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38</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tc>
                  <a:txBody>
                    <a:bodyPr/>
                    <a:lstStyle/>
                    <a:p>
                      <a:r>
                        <a:rPr lang="en-US" dirty="0"/>
                        <a:t>49</a:t>
                      </a: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37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r>
                        <a:rPr lang="en-US" dirty="0"/>
                        <a:t>47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+10</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1839071416"/>
                  </a:ext>
                </a:extLst>
              </a:tr>
              <a:tr h="278130">
                <a:tc>
                  <a:txBody>
                    <a:bodyPr/>
                    <a:lstStyle/>
                    <a:p>
                      <a:r>
                        <a:rPr lang="en-US" dirty="0">
                          <a:latin typeface="Segoe UI" panose="020B0502040204020203" pitchFamily="34" charset="0"/>
                          <a:cs typeface="Segoe UI" panose="020B0502040204020203" pitchFamily="34" charset="0"/>
                        </a:rPr>
                        <a:t>BUL:</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I have been hit by other students... (G5: punched &amp; shoved)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32</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45</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32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dirty="0"/>
                        <a:t>41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+9</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44792060"/>
                  </a:ext>
                </a:extLst>
              </a:tr>
              <a:tr h="278130">
                <a:tc>
                  <a:txBody>
                    <a:bodyPr/>
                    <a:lstStyle/>
                    <a:p>
                      <a:r>
                        <a:rPr lang="en-US" dirty="0">
                          <a:latin typeface="Segoe UI" panose="020B0502040204020203" pitchFamily="34" charset="0"/>
                          <a:cs typeface="Segoe UI" panose="020B0502040204020203" pitchFamily="34" charset="0"/>
                        </a:rPr>
                        <a:t>BUL: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 groups of students tease or pick on one student.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30</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46</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33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48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+15</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4016106578"/>
                  </a:ext>
                </a:extLst>
              </a:tr>
              <a:tr h="278130">
                <a:tc>
                  <a:txBody>
                    <a:bodyPr/>
                    <a:lstStyle/>
                    <a:p>
                      <a:r>
                        <a:rPr lang="en-US" dirty="0">
                          <a:latin typeface="Segoe UI" panose="020B0502040204020203" pitchFamily="34" charset="0"/>
                          <a:cs typeface="Segoe UI" panose="020B0502040204020203" pitchFamily="34" charset="0"/>
                        </a:rPr>
                        <a:t>BUL: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Students at school try to stop bullying when they see it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79</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74</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168333"/>
                  </a:ext>
                </a:extLst>
              </a:tr>
              <a:tr h="388620">
                <a:tc>
                  <a:txBody>
                    <a:bodyPr/>
                    <a:lstStyle/>
                    <a:p>
                      <a:r>
                        <a:rPr lang="en-US" dirty="0">
                          <a:latin typeface="Segoe UI" panose="020B0502040204020203" pitchFamily="34" charset="0"/>
                          <a:cs typeface="Segoe UI" panose="020B0502040204020203" pitchFamily="34" charset="0"/>
                        </a:rPr>
                        <a:t>INS:</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My teachers are proud of me when I work hard.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90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88</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dirty="0"/>
                        <a:t>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072182083"/>
                  </a:ext>
                </a:extLst>
              </a:tr>
              <a:tr h="388620">
                <a:tc>
                  <a:txBody>
                    <a:bodyPr/>
                    <a:lstStyle/>
                    <a:p>
                      <a:r>
                        <a:rPr lang="en-US" dirty="0">
                          <a:latin typeface="Segoe UI" panose="020B0502040204020203" pitchFamily="34" charset="0"/>
                          <a:cs typeface="Segoe UI" panose="020B0502040204020203" pitchFamily="34" charset="0"/>
                        </a:rPr>
                        <a:t>MEN:</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At our school, students learn to care about other students’ feelings.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87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83</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82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75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681211"/>
                  </a:ext>
                </a:extLst>
              </a:tr>
              <a:tr h="2839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Segoe UI" panose="020B0502040204020203" pitchFamily="34" charset="0"/>
                          <a:cs typeface="Segoe UI" panose="020B0502040204020203" pitchFamily="34" charset="0"/>
                        </a:rPr>
                        <a:t>DIS:</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School rules are fair for all students.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90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85</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87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dirty="0"/>
                        <a:t>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748455659"/>
                  </a:ext>
                </a:extLst>
              </a:tr>
              <a:tr h="295633">
                <a:tc>
                  <a:txBody>
                    <a:bodyPr/>
                    <a:lstStyle/>
                    <a:p>
                      <a:r>
                        <a:rPr lang="en-US" dirty="0">
                          <a:latin typeface="Segoe UI" panose="020B0502040204020203" pitchFamily="34" charset="0"/>
                          <a:cs typeface="Segoe UI" panose="020B0502040204020203" pitchFamily="34" charset="0"/>
                        </a:rPr>
                        <a:t>DIS:</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Teachers give students a chance to explain when they do something wrong.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89</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84</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-8</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067798"/>
                  </a:ext>
                </a:extLst>
              </a:tr>
            </a:tbl>
          </a:graphicData>
        </a:graphic>
      </p:graphicFrame>
    </p:spTree>
    <p:extLst>
      <p:ext uri="{BB962C8B-B14F-4D97-AF65-F5344CB8AC3E}">
        <p14:creationId xmlns:p14="http://schemas.microsoft.com/office/powerpoint/2010/main" val="250745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29743"/>
          </a:xfrm>
        </p:spPr>
        <p:txBody>
          <a:bodyPr/>
          <a:lstStyle/>
          <a:p>
            <a:pPr>
              <a:buClr>
                <a:schemeClr val="accent2"/>
              </a:buClr>
            </a:pPr>
            <a:r>
              <a:rPr lang="en-US" sz="2000" dirty="0">
                <a:latin typeface="Georgia"/>
                <a:sym typeface="Georgia"/>
              </a:rPr>
              <a:t>In the upper grades, cultural competence and relationships differentiate engagement perceptions between black and white students</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graphicFrame>
        <p:nvGraphicFramePr>
          <p:cNvPr id="10" name="Chart 9" descr="The graphic compares the average scores for black students in grade 8with those of their white peers. Score comparisons are shown for the overall engagement score, the cultural competence score, relationships score and participation score (the three topics that comprise student engagement).">
            <a:extLst>
              <a:ext uri="{FF2B5EF4-FFF2-40B4-BE49-F238E27FC236}">
                <a16:creationId xmlns:a16="http://schemas.microsoft.com/office/drawing/2014/main" id="{47FF7DE1-CC68-4FA6-806D-C97FEDB8ADCE}"/>
              </a:ext>
            </a:extLst>
          </p:cNvPr>
          <p:cNvGraphicFramePr/>
          <p:nvPr>
            <p:extLst>
              <p:ext uri="{D42A27DB-BD31-4B8C-83A1-F6EECF244321}">
                <p14:modId xmlns:p14="http://schemas.microsoft.com/office/powerpoint/2010/main" val="2207868370"/>
              </p:ext>
            </p:extLst>
          </p:nvPr>
        </p:nvGraphicFramePr>
        <p:xfrm>
          <a:off x="523357" y="1340426"/>
          <a:ext cx="4210050" cy="32107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E0F2ACC-1F1B-4303-B9A5-29A7A9AAD5EE}"/>
              </a:ext>
            </a:extLst>
          </p:cNvPr>
          <p:cNvSpPr txBox="1"/>
          <p:nvPr/>
        </p:nvSpPr>
        <p:spPr>
          <a:xfrm>
            <a:off x="1658311" y="994001"/>
            <a:ext cx="2021707" cy="307777"/>
          </a:xfrm>
          <a:prstGeom prst="rect">
            <a:avLst/>
          </a:prstGeom>
          <a:noFill/>
        </p:spPr>
        <p:txBody>
          <a:bodyPr wrap="none" rtlCol="0">
            <a:spAutoFit/>
          </a:bodyPr>
          <a:lstStyle/>
          <a:p>
            <a:r>
              <a:rPr lang="en-US" dirty="0">
                <a:solidFill>
                  <a:srgbClr val="002060"/>
                </a:solidFill>
              </a:rPr>
              <a:t>GRADE 8 (N = 55,009)</a:t>
            </a:r>
          </a:p>
        </p:txBody>
      </p:sp>
      <p:graphicFrame>
        <p:nvGraphicFramePr>
          <p:cNvPr id="13" name="Chart 12" descr="The graphic compares the average scores for black students in grade 10 with those of their white peers. Score comparisons are shown for the overall engagement score, the cultural competence score, relationships score and participation score (the three topics that comprise student engagement).">
            <a:extLst>
              <a:ext uri="{FF2B5EF4-FFF2-40B4-BE49-F238E27FC236}">
                <a16:creationId xmlns:a16="http://schemas.microsoft.com/office/drawing/2014/main" id="{85F4EF8B-ED6B-4636-8799-BAAA134C47C3}"/>
              </a:ext>
            </a:extLst>
          </p:cNvPr>
          <p:cNvGraphicFramePr/>
          <p:nvPr>
            <p:extLst>
              <p:ext uri="{D42A27DB-BD31-4B8C-83A1-F6EECF244321}">
                <p14:modId xmlns:p14="http://schemas.microsoft.com/office/powerpoint/2010/main" val="3764881856"/>
              </p:ext>
            </p:extLst>
          </p:nvPr>
        </p:nvGraphicFramePr>
        <p:xfrm>
          <a:off x="4794606" y="1340426"/>
          <a:ext cx="4210050" cy="32107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4139CED5-37BC-4D1C-8D47-F2CA9666C718}"/>
              </a:ext>
            </a:extLst>
          </p:cNvPr>
          <p:cNvSpPr txBox="1"/>
          <p:nvPr/>
        </p:nvSpPr>
        <p:spPr>
          <a:xfrm>
            <a:off x="5921585" y="1031180"/>
            <a:ext cx="2121093" cy="307777"/>
          </a:xfrm>
          <a:prstGeom prst="rect">
            <a:avLst/>
          </a:prstGeom>
          <a:noFill/>
        </p:spPr>
        <p:txBody>
          <a:bodyPr wrap="none" rtlCol="0">
            <a:spAutoFit/>
          </a:bodyPr>
          <a:lstStyle/>
          <a:p>
            <a:r>
              <a:rPr lang="en-US" dirty="0">
                <a:solidFill>
                  <a:srgbClr val="002060"/>
                </a:solidFill>
              </a:rPr>
              <a:t>GRADE 10 (N = 51,864)</a:t>
            </a:r>
          </a:p>
        </p:txBody>
      </p:sp>
      <p:sp>
        <p:nvSpPr>
          <p:cNvPr id="12" name="TextBox 11">
            <a:extLst>
              <a:ext uri="{FF2B5EF4-FFF2-40B4-BE49-F238E27FC236}">
                <a16:creationId xmlns:a16="http://schemas.microsoft.com/office/drawing/2014/main" id="{4E2B548B-7B58-4D28-AD05-1207786BCC64}"/>
              </a:ext>
            </a:extLst>
          </p:cNvPr>
          <p:cNvSpPr txBox="1"/>
          <p:nvPr/>
        </p:nvSpPr>
        <p:spPr>
          <a:xfrm rot="16200000">
            <a:off x="-530261" y="2791934"/>
            <a:ext cx="1677062" cy="307777"/>
          </a:xfrm>
          <a:prstGeom prst="rect">
            <a:avLst/>
          </a:prstGeom>
          <a:noFill/>
        </p:spPr>
        <p:txBody>
          <a:bodyPr wrap="none" rtlCol="0">
            <a:spAutoFit/>
          </a:bodyPr>
          <a:lstStyle/>
          <a:p>
            <a:r>
              <a:rPr lang="en-US" dirty="0"/>
              <a:t>Index scaled score</a:t>
            </a:r>
          </a:p>
        </p:txBody>
      </p:sp>
      <p:sp>
        <p:nvSpPr>
          <p:cNvPr id="9" name="TextBox 8">
            <a:extLst>
              <a:ext uri="{FF2B5EF4-FFF2-40B4-BE49-F238E27FC236}">
                <a16:creationId xmlns:a16="http://schemas.microsoft.com/office/drawing/2014/main" id="{13491795-627F-4E1F-915D-0D446577F0D9}"/>
              </a:ext>
            </a:extLst>
          </p:cNvPr>
          <p:cNvSpPr txBox="1"/>
          <p:nvPr/>
        </p:nvSpPr>
        <p:spPr>
          <a:xfrm>
            <a:off x="523357" y="4459486"/>
            <a:ext cx="4083169" cy="307777"/>
          </a:xfrm>
          <a:prstGeom prst="rect">
            <a:avLst/>
          </a:prstGeom>
          <a:noFill/>
        </p:spPr>
        <p:txBody>
          <a:bodyPr wrap="none" rtlCol="0">
            <a:spAutoFit/>
          </a:bodyPr>
          <a:lstStyle/>
          <a:p>
            <a:r>
              <a:rPr lang="en-US" dirty="0">
                <a:solidFill>
                  <a:srgbClr val="002060"/>
                </a:solidFill>
              </a:rPr>
              <a:t>Overall Engagement difference: Moderate effect</a:t>
            </a:r>
          </a:p>
        </p:txBody>
      </p:sp>
      <p:sp>
        <p:nvSpPr>
          <p:cNvPr id="15" name="TextBox 14">
            <a:extLst>
              <a:ext uri="{FF2B5EF4-FFF2-40B4-BE49-F238E27FC236}">
                <a16:creationId xmlns:a16="http://schemas.microsoft.com/office/drawing/2014/main" id="{A133B08C-83D9-4C74-B895-3828A7A07000}"/>
              </a:ext>
            </a:extLst>
          </p:cNvPr>
          <p:cNvSpPr txBox="1"/>
          <p:nvPr/>
        </p:nvSpPr>
        <p:spPr>
          <a:xfrm>
            <a:off x="5138517" y="4459485"/>
            <a:ext cx="3687228" cy="307777"/>
          </a:xfrm>
          <a:prstGeom prst="rect">
            <a:avLst/>
          </a:prstGeom>
          <a:solidFill>
            <a:schemeClr val="bg1"/>
          </a:solidFill>
        </p:spPr>
        <p:txBody>
          <a:bodyPr wrap="none" rtlCol="0">
            <a:spAutoFit/>
          </a:bodyPr>
          <a:lstStyle/>
          <a:p>
            <a:r>
              <a:rPr lang="en-US" dirty="0">
                <a:solidFill>
                  <a:srgbClr val="002060"/>
                </a:solidFill>
              </a:rPr>
              <a:t>Overall Engagement difference: Small effect</a:t>
            </a:r>
          </a:p>
        </p:txBody>
      </p:sp>
    </p:spTree>
    <p:extLst>
      <p:ext uri="{BB962C8B-B14F-4D97-AF65-F5344CB8AC3E}">
        <p14:creationId xmlns:p14="http://schemas.microsoft.com/office/powerpoint/2010/main" val="377884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823731" cy="629743"/>
          </a:xfrm>
        </p:spPr>
        <p:txBody>
          <a:bodyPr/>
          <a:lstStyle/>
          <a:p>
            <a:pPr>
              <a:buClr>
                <a:schemeClr val="accent2"/>
              </a:buClr>
            </a:pPr>
            <a:r>
              <a:rPr lang="en-US" sz="2000" dirty="0">
                <a:latin typeface="Georgia"/>
                <a:ea typeface="Georgia"/>
                <a:cs typeface="Georgia"/>
                <a:sym typeface="Georgia"/>
              </a:rPr>
              <a:t>In the upper grades, black students view their school environment as less safe and to a small extent less supportive when compared to their white peers</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sp>
        <p:nvSpPr>
          <p:cNvPr id="32" name="TextBox 31">
            <a:extLst>
              <a:ext uri="{FF2B5EF4-FFF2-40B4-BE49-F238E27FC236}">
                <a16:creationId xmlns:a16="http://schemas.microsoft.com/office/drawing/2014/main" id="{E9072FEA-86C1-4247-B701-1EB741C62EAC}"/>
              </a:ext>
            </a:extLst>
          </p:cNvPr>
          <p:cNvSpPr txBox="1"/>
          <p:nvPr/>
        </p:nvSpPr>
        <p:spPr>
          <a:xfrm>
            <a:off x="2823066" y="810277"/>
            <a:ext cx="3397084" cy="307777"/>
          </a:xfrm>
          <a:prstGeom prst="rect">
            <a:avLst/>
          </a:prstGeom>
          <a:noFill/>
        </p:spPr>
        <p:txBody>
          <a:bodyPr wrap="none" rtlCol="0">
            <a:spAutoFit/>
          </a:bodyPr>
          <a:lstStyle/>
          <a:p>
            <a:r>
              <a:rPr lang="en-US" dirty="0">
                <a:solidFill>
                  <a:srgbClr val="002060"/>
                </a:solidFill>
                <a:latin typeface="Segoe"/>
              </a:rPr>
              <a:t>Standardized difference between groups</a:t>
            </a:r>
          </a:p>
        </p:txBody>
      </p:sp>
      <p:grpSp>
        <p:nvGrpSpPr>
          <p:cNvPr id="25" name="Group 24" descr="This slide displays the magnitude of the differences between the topic score means between black and white students in grade 8. Zero on the scale (the orange vertical line) means that there was no difference or gap in topic means between Black and White students. To the right of zero, black students have more positive views of their school climate than their peers; to the left of zero the negative difference indicates that black students have less positive views of school climate than their peers. The larger the bar, the more the means differ between the two groups (whether negatively or positively). Along the bottom, you have the magnitude of the difference shown in standard deviation units (in blue) and in corresponding percentile units (orange).">
            <a:extLst>
              <a:ext uri="{FF2B5EF4-FFF2-40B4-BE49-F238E27FC236}">
                <a16:creationId xmlns:a16="http://schemas.microsoft.com/office/drawing/2014/main" id="{C255C93F-8B61-48F2-8EC5-9BD786D727F7}"/>
              </a:ext>
            </a:extLst>
          </p:cNvPr>
          <p:cNvGrpSpPr/>
          <p:nvPr/>
        </p:nvGrpSpPr>
        <p:grpSpPr>
          <a:xfrm>
            <a:off x="340593" y="1048453"/>
            <a:ext cx="3434218" cy="3819253"/>
            <a:chOff x="399113" y="1048453"/>
            <a:chExt cx="3434218" cy="3819253"/>
          </a:xfrm>
        </p:grpSpPr>
        <p:sp>
          <p:nvSpPr>
            <p:cNvPr id="13" name="TextBox 12">
              <a:extLst>
                <a:ext uri="{FF2B5EF4-FFF2-40B4-BE49-F238E27FC236}">
                  <a16:creationId xmlns:a16="http://schemas.microsoft.com/office/drawing/2014/main" id="{EDD8747F-8B90-4857-82D9-2A638B278A4A}"/>
                </a:ext>
              </a:extLst>
            </p:cNvPr>
            <p:cNvSpPr txBox="1"/>
            <p:nvPr/>
          </p:nvSpPr>
          <p:spPr>
            <a:xfrm>
              <a:off x="1213305" y="4559929"/>
              <a:ext cx="1805302" cy="307777"/>
            </a:xfrm>
            <a:prstGeom prst="rect">
              <a:avLst/>
            </a:prstGeom>
            <a:noFill/>
          </p:spPr>
          <p:txBody>
            <a:bodyPr wrap="none" rtlCol="0">
              <a:spAutoFit/>
            </a:bodyPr>
            <a:lstStyle/>
            <a:p>
              <a:r>
                <a:rPr lang="en-US" dirty="0">
                  <a:solidFill>
                    <a:schemeClr val="accent2">
                      <a:lumMod val="75000"/>
                    </a:schemeClr>
                  </a:solidFill>
                  <a:latin typeface="Segoe"/>
                </a:rPr>
                <a:t>Percentile difference</a:t>
              </a:r>
            </a:p>
          </p:txBody>
        </p:sp>
        <p:sp>
          <p:nvSpPr>
            <p:cNvPr id="4" name="TextBox 3">
              <a:extLst>
                <a:ext uri="{FF2B5EF4-FFF2-40B4-BE49-F238E27FC236}">
                  <a16:creationId xmlns:a16="http://schemas.microsoft.com/office/drawing/2014/main" id="{EBA8B17A-80A4-4A63-BB4A-757BDF32A60C}"/>
                </a:ext>
              </a:extLst>
            </p:cNvPr>
            <p:cNvSpPr txBox="1"/>
            <p:nvPr/>
          </p:nvSpPr>
          <p:spPr>
            <a:xfrm>
              <a:off x="1700884" y="1048453"/>
              <a:ext cx="830677" cy="307777"/>
            </a:xfrm>
            <a:prstGeom prst="rect">
              <a:avLst/>
            </a:prstGeom>
            <a:noFill/>
          </p:spPr>
          <p:txBody>
            <a:bodyPr wrap="none" rtlCol="0">
              <a:spAutoFit/>
            </a:bodyPr>
            <a:lstStyle/>
            <a:p>
              <a:r>
                <a:rPr lang="en-US" dirty="0">
                  <a:solidFill>
                    <a:srgbClr val="002060"/>
                  </a:solidFill>
                  <a:latin typeface="Segoe"/>
                </a:rPr>
                <a:t>Grade 8</a:t>
              </a:r>
            </a:p>
          </p:txBody>
        </p:sp>
        <p:graphicFrame>
          <p:nvGraphicFramePr>
            <p:cNvPr id="6" name="Chart 5">
              <a:extLst>
                <a:ext uri="{FF2B5EF4-FFF2-40B4-BE49-F238E27FC236}">
                  <a16:creationId xmlns:a16="http://schemas.microsoft.com/office/drawing/2014/main" id="{BA54FF8C-F231-4D6B-9F02-09B75BFCA9A9}"/>
                </a:ext>
              </a:extLst>
            </p:cNvPr>
            <p:cNvGraphicFramePr/>
            <p:nvPr>
              <p:extLst>
                <p:ext uri="{D42A27DB-BD31-4B8C-83A1-F6EECF244321}">
                  <p14:modId xmlns:p14="http://schemas.microsoft.com/office/powerpoint/2010/main" val="2721882137"/>
                </p:ext>
              </p:extLst>
            </p:nvPr>
          </p:nvGraphicFramePr>
          <p:xfrm>
            <a:off x="399113" y="1358433"/>
            <a:ext cx="3434218" cy="293401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4" name="Group 23" descr="The numbers along the axis represent the percentile difference between black and white student mean perceptions of school climate for grade 8. They correspond to the standard deviation difference used to create the graph.">
            <a:extLst>
              <a:ext uri="{FF2B5EF4-FFF2-40B4-BE49-F238E27FC236}">
                <a16:creationId xmlns:a16="http://schemas.microsoft.com/office/drawing/2014/main" id="{5673341D-05CA-4ABB-8310-4A4AC6EEFA5A}"/>
              </a:ext>
            </a:extLst>
          </p:cNvPr>
          <p:cNvGrpSpPr/>
          <p:nvPr/>
        </p:nvGrpSpPr>
        <p:grpSpPr>
          <a:xfrm>
            <a:off x="342524" y="4258548"/>
            <a:ext cx="3472850" cy="307777"/>
            <a:chOff x="401668" y="4252152"/>
            <a:chExt cx="3157872" cy="307777"/>
          </a:xfrm>
        </p:grpSpPr>
        <p:sp>
          <p:nvSpPr>
            <p:cNvPr id="44" name="TextBox 43">
              <a:extLst>
                <a:ext uri="{FF2B5EF4-FFF2-40B4-BE49-F238E27FC236}">
                  <a16:creationId xmlns:a16="http://schemas.microsoft.com/office/drawing/2014/main" id="{22E54EC6-2F8F-41F9-A60B-14A5CBBA2257}"/>
                </a:ext>
              </a:extLst>
            </p:cNvPr>
            <p:cNvSpPr txBox="1"/>
            <p:nvPr/>
          </p:nvSpPr>
          <p:spPr>
            <a:xfrm>
              <a:off x="1849875" y="4252152"/>
              <a:ext cx="320826"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-4</a:t>
              </a:r>
            </a:p>
          </p:txBody>
        </p:sp>
        <p:sp>
          <p:nvSpPr>
            <p:cNvPr id="55" name="TextBox 54">
              <a:extLst>
                <a:ext uri="{FF2B5EF4-FFF2-40B4-BE49-F238E27FC236}">
                  <a16:creationId xmlns:a16="http://schemas.microsoft.com/office/drawing/2014/main" id="{63E52845-34D1-4D74-839C-3239B55D15D3}"/>
                </a:ext>
              </a:extLst>
            </p:cNvPr>
            <p:cNvSpPr txBox="1"/>
            <p:nvPr/>
          </p:nvSpPr>
          <p:spPr>
            <a:xfrm>
              <a:off x="1388264" y="4252152"/>
              <a:ext cx="320826"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-8</a:t>
              </a:r>
            </a:p>
          </p:txBody>
        </p:sp>
        <p:sp>
          <p:nvSpPr>
            <p:cNvPr id="56" name="TextBox 55">
              <a:extLst>
                <a:ext uri="{FF2B5EF4-FFF2-40B4-BE49-F238E27FC236}">
                  <a16:creationId xmlns:a16="http://schemas.microsoft.com/office/drawing/2014/main" id="{D3A418A9-B4B1-464F-A6B9-68D0D3FECDDB}"/>
                </a:ext>
              </a:extLst>
            </p:cNvPr>
            <p:cNvSpPr txBox="1"/>
            <p:nvPr/>
          </p:nvSpPr>
          <p:spPr>
            <a:xfrm>
              <a:off x="885913" y="4252152"/>
              <a:ext cx="408243"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-12</a:t>
              </a:r>
            </a:p>
          </p:txBody>
        </p:sp>
        <p:sp>
          <p:nvSpPr>
            <p:cNvPr id="57" name="TextBox 56">
              <a:extLst>
                <a:ext uri="{FF2B5EF4-FFF2-40B4-BE49-F238E27FC236}">
                  <a16:creationId xmlns:a16="http://schemas.microsoft.com/office/drawing/2014/main" id="{AA8A21B1-0074-41BC-8EAD-65D5C036E989}"/>
                </a:ext>
              </a:extLst>
            </p:cNvPr>
            <p:cNvSpPr txBox="1"/>
            <p:nvPr/>
          </p:nvSpPr>
          <p:spPr>
            <a:xfrm>
              <a:off x="401668" y="4252152"/>
              <a:ext cx="408243"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-16</a:t>
              </a:r>
            </a:p>
          </p:txBody>
        </p:sp>
        <p:sp>
          <p:nvSpPr>
            <p:cNvPr id="59" name="TextBox 58">
              <a:extLst>
                <a:ext uri="{FF2B5EF4-FFF2-40B4-BE49-F238E27FC236}">
                  <a16:creationId xmlns:a16="http://schemas.microsoft.com/office/drawing/2014/main" id="{25E983A2-3B2A-487C-997D-07C34E90ED05}"/>
                </a:ext>
              </a:extLst>
            </p:cNvPr>
            <p:cNvSpPr txBox="1"/>
            <p:nvPr/>
          </p:nvSpPr>
          <p:spPr>
            <a:xfrm>
              <a:off x="2303940" y="4252152"/>
              <a:ext cx="258175"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0</a:t>
              </a:r>
            </a:p>
          </p:txBody>
        </p:sp>
        <p:sp>
          <p:nvSpPr>
            <p:cNvPr id="52" name="TextBox 51">
              <a:extLst>
                <a:ext uri="{FF2B5EF4-FFF2-40B4-BE49-F238E27FC236}">
                  <a16:creationId xmlns:a16="http://schemas.microsoft.com/office/drawing/2014/main" id="{192D0A43-3DDA-4627-BA51-5F40EB1B7B5A}"/>
                </a:ext>
              </a:extLst>
            </p:cNvPr>
            <p:cNvSpPr txBox="1"/>
            <p:nvPr/>
          </p:nvSpPr>
          <p:spPr>
            <a:xfrm>
              <a:off x="2713809" y="4252152"/>
              <a:ext cx="387388"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+4</a:t>
              </a:r>
            </a:p>
          </p:txBody>
        </p:sp>
        <p:sp>
          <p:nvSpPr>
            <p:cNvPr id="53" name="TextBox 52" descr="The numbers along the axis represent the percentile difference between black and white student mean perceptions of school climate for grade 8. They correspond to the standard deviation difference used to create the graph.">
              <a:extLst>
                <a:ext uri="{FF2B5EF4-FFF2-40B4-BE49-F238E27FC236}">
                  <a16:creationId xmlns:a16="http://schemas.microsoft.com/office/drawing/2014/main" id="{8BD44A96-CD83-4B9C-838A-6C66936CD8E7}"/>
                </a:ext>
              </a:extLst>
            </p:cNvPr>
            <p:cNvSpPr txBox="1"/>
            <p:nvPr/>
          </p:nvSpPr>
          <p:spPr>
            <a:xfrm>
              <a:off x="3176644" y="4252152"/>
              <a:ext cx="382896"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+8</a:t>
              </a:r>
            </a:p>
          </p:txBody>
        </p:sp>
      </p:grpSp>
      <p:cxnSp>
        <p:nvCxnSpPr>
          <p:cNvPr id="15" name="Straight Connector 14" descr="The connector is drawn to highlight zero on the graph where there is no difference in student perceptions between black and white students.">
            <a:extLst>
              <a:ext uri="{FF2B5EF4-FFF2-40B4-BE49-F238E27FC236}">
                <a16:creationId xmlns:a16="http://schemas.microsoft.com/office/drawing/2014/main" id="{AD392A60-5B24-453D-8622-EBC723D61ECD}"/>
              </a:ext>
            </a:extLst>
          </p:cNvPr>
          <p:cNvCxnSpPr>
            <a:cxnSpLocks/>
          </p:cNvCxnSpPr>
          <p:nvPr/>
        </p:nvCxnSpPr>
        <p:spPr>
          <a:xfrm>
            <a:off x="2580330" y="1341712"/>
            <a:ext cx="0" cy="27559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descr="This slide displays the magnitude of the differences between the topic score means between black and white students in grade 10. Zero on the scale (the orange vertical line) means that there was no difference or gap in topic means between Black and White students. To the right of zero, black students have more positive views of their school climate than their peers; to the left of zero the negative difference indicates that black students have less positive views of school climate than their peers. The larger the bar, the more the means differ between the two groups (whether negatively or positively). Along the bottom, you have the magnitude of the difference shown in standard deviation units (in blue) and in corresponding percentile units (orange).">
            <a:extLst>
              <a:ext uri="{FF2B5EF4-FFF2-40B4-BE49-F238E27FC236}">
                <a16:creationId xmlns:a16="http://schemas.microsoft.com/office/drawing/2014/main" id="{5DEDCED4-7BFA-455D-B12D-842CB40ECE9A}"/>
              </a:ext>
            </a:extLst>
          </p:cNvPr>
          <p:cNvGrpSpPr/>
          <p:nvPr/>
        </p:nvGrpSpPr>
        <p:grpSpPr>
          <a:xfrm>
            <a:off x="5084897" y="1033935"/>
            <a:ext cx="3743912" cy="3833771"/>
            <a:chOff x="5084897" y="1033935"/>
            <a:chExt cx="3743912" cy="3833771"/>
          </a:xfrm>
        </p:grpSpPr>
        <p:sp>
          <p:nvSpPr>
            <p:cNvPr id="93" name="TextBox 92">
              <a:extLst>
                <a:ext uri="{FF2B5EF4-FFF2-40B4-BE49-F238E27FC236}">
                  <a16:creationId xmlns:a16="http://schemas.microsoft.com/office/drawing/2014/main" id="{1C64625A-753A-4DF7-92B3-DB302BFC1FC0}"/>
                </a:ext>
              </a:extLst>
            </p:cNvPr>
            <p:cNvSpPr txBox="1"/>
            <p:nvPr/>
          </p:nvSpPr>
          <p:spPr>
            <a:xfrm>
              <a:off x="6054202" y="4559929"/>
              <a:ext cx="1805302" cy="307777"/>
            </a:xfrm>
            <a:prstGeom prst="rect">
              <a:avLst/>
            </a:prstGeom>
            <a:noFill/>
          </p:spPr>
          <p:txBody>
            <a:bodyPr wrap="none" rtlCol="0">
              <a:spAutoFit/>
            </a:bodyPr>
            <a:lstStyle/>
            <a:p>
              <a:r>
                <a:rPr lang="en-US" dirty="0">
                  <a:solidFill>
                    <a:schemeClr val="accent2">
                      <a:lumMod val="75000"/>
                    </a:schemeClr>
                  </a:solidFill>
                  <a:latin typeface="Segoe"/>
                </a:rPr>
                <a:t>Percentile difference</a:t>
              </a:r>
            </a:p>
          </p:txBody>
        </p:sp>
        <p:sp>
          <p:nvSpPr>
            <p:cNvPr id="94" name="TextBox 93">
              <a:extLst>
                <a:ext uri="{FF2B5EF4-FFF2-40B4-BE49-F238E27FC236}">
                  <a16:creationId xmlns:a16="http://schemas.microsoft.com/office/drawing/2014/main" id="{5B9DAA0A-0A07-40C0-BF4C-E4DF726EF2BE}"/>
                </a:ext>
              </a:extLst>
            </p:cNvPr>
            <p:cNvSpPr txBox="1"/>
            <p:nvPr/>
          </p:nvSpPr>
          <p:spPr>
            <a:xfrm>
              <a:off x="6491822" y="1033935"/>
              <a:ext cx="930063" cy="307777"/>
            </a:xfrm>
            <a:prstGeom prst="rect">
              <a:avLst/>
            </a:prstGeom>
            <a:noFill/>
          </p:spPr>
          <p:txBody>
            <a:bodyPr wrap="none" rtlCol="0">
              <a:spAutoFit/>
            </a:bodyPr>
            <a:lstStyle/>
            <a:p>
              <a:r>
                <a:rPr lang="en-US" dirty="0">
                  <a:solidFill>
                    <a:srgbClr val="002060"/>
                  </a:solidFill>
                  <a:latin typeface="Segoe UI" panose="020B0502040204020203" pitchFamily="34" charset="0"/>
                  <a:cs typeface="Segoe UI" panose="020B0502040204020203" pitchFamily="34" charset="0"/>
                </a:rPr>
                <a:t>Grade 10</a:t>
              </a:r>
            </a:p>
          </p:txBody>
        </p:sp>
        <p:grpSp>
          <p:nvGrpSpPr>
            <p:cNvPr id="10" name="Group 9">
              <a:extLst>
                <a:ext uri="{FF2B5EF4-FFF2-40B4-BE49-F238E27FC236}">
                  <a16:creationId xmlns:a16="http://schemas.microsoft.com/office/drawing/2014/main" id="{7FE7BF05-CC45-4F37-AB3C-21C90439A4F4}"/>
                </a:ext>
              </a:extLst>
            </p:cNvPr>
            <p:cNvGrpSpPr/>
            <p:nvPr/>
          </p:nvGrpSpPr>
          <p:grpSpPr>
            <a:xfrm>
              <a:off x="5084897" y="4252152"/>
              <a:ext cx="3743912" cy="314173"/>
              <a:chOff x="4847396" y="4252152"/>
              <a:chExt cx="3750450" cy="314173"/>
            </a:xfrm>
          </p:grpSpPr>
          <p:grpSp>
            <p:nvGrpSpPr>
              <p:cNvPr id="83" name="Group 82">
                <a:extLst>
                  <a:ext uri="{FF2B5EF4-FFF2-40B4-BE49-F238E27FC236}">
                    <a16:creationId xmlns:a16="http://schemas.microsoft.com/office/drawing/2014/main" id="{A1D26F6D-4C95-426B-88C8-CA4967B852FD}"/>
                  </a:ext>
                </a:extLst>
              </p:cNvPr>
              <p:cNvGrpSpPr/>
              <p:nvPr/>
            </p:nvGrpSpPr>
            <p:grpSpPr>
              <a:xfrm>
                <a:off x="4847396" y="4252152"/>
                <a:ext cx="2568477" cy="314173"/>
                <a:chOff x="486375" y="4066527"/>
                <a:chExt cx="2568477" cy="314173"/>
              </a:xfrm>
            </p:grpSpPr>
            <p:sp>
              <p:nvSpPr>
                <p:cNvPr id="84" name="TextBox 83"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0A20A371-3607-44CF-A1DD-9DD33B338E55}"/>
                    </a:ext>
                  </a:extLst>
                </p:cNvPr>
                <p:cNvSpPr txBox="1"/>
                <p:nvPr/>
              </p:nvSpPr>
              <p:spPr>
                <a:xfrm>
                  <a:off x="2215224" y="4066527"/>
                  <a:ext cx="353399"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-4</a:t>
                  </a:r>
                </a:p>
              </p:txBody>
            </p:sp>
            <p:sp>
              <p:nvSpPr>
                <p:cNvPr id="85" name="TextBox 84"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1D3C418C-7B64-44CB-8BE8-722604939980}"/>
                    </a:ext>
                  </a:extLst>
                </p:cNvPr>
                <p:cNvSpPr txBox="1"/>
                <p:nvPr/>
              </p:nvSpPr>
              <p:spPr>
                <a:xfrm>
                  <a:off x="1644744" y="4066527"/>
                  <a:ext cx="353399"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-8</a:t>
                  </a:r>
                </a:p>
              </p:txBody>
            </p:sp>
            <p:sp>
              <p:nvSpPr>
                <p:cNvPr id="86" name="TextBox 85"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0252281A-B942-421C-B69E-3A87818DFB78}"/>
                    </a:ext>
                  </a:extLst>
                </p:cNvPr>
                <p:cNvSpPr txBox="1"/>
                <p:nvPr/>
              </p:nvSpPr>
              <p:spPr>
                <a:xfrm>
                  <a:off x="1043201" y="4066527"/>
                  <a:ext cx="449692"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-12</a:t>
                  </a:r>
                </a:p>
              </p:txBody>
            </p:sp>
            <p:sp>
              <p:nvSpPr>
                <p:cNvPr id="87" name="TextBox 86"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EEEB5E4D-41F8-4F12-B870-99C54AF688D1}"/>
                    </a:ext>
                  </a:extLst>
                </p:cNvPr>
                <p:cNvSpPr txBox="1"/>
                <p:nvPr/>
              </p:nvSpPr>
              <p:spPr>
                <a:xfrm>
                  <a:off x="486375" y="4072923"/>
                  <a:ext cx="449692"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-16</a:t>
                  </a:r>
                </a:p>
              </p:txBody>
            </p:sp>
            <p:sp>
              <p:nvSpPr>
                <p:cNvPr id="89" name="TextBox 88"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97216C5C-2CE0-480A-A846-F1217A475A6B}"/>
                    </a:ext>
                  </a:extLst>
                </p:cNvPr>
                <p:cNvSpPr txBox="1"/>
                <p:nvPr/>
              </p:nvSpPr>
              <p:spPr>
                <a:xfrm>
                  <a:off x="2770464" y="4066527"/>
                  <a:ext cx="284388"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0</a:t>
                  </a:r>
                </a:p>
              </p:txBody>
            </p:sp>
          </p:grpSp>
          <p:sp>
            <p:nvSpPr>
              <p:cNvPr id="60" name="TextBox 59"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9E704399-7814-4EF7-9095-7A2D6B1BA9B7}"/>
                  </a:ext>
                </a:extLst>
              </p:cNvPr>
              <p:cNvSpPr txBox="1"/>
              <p:nvPr/>
            </p:nvSpPr>
            <p:spPr>
              <a:xfrm>
                <a:off x="7624943" y="4255350"/>
                <a:ext cx="426720"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+4</a:t>
                </a:r>
              </a:p>
            </p:txBody>
          </p:sp>
          <p:sp>
            <p:nvSpPr>
              <p:cNvPr id="64" name="TextBox 63" descr="The numbers along the axis represent the percentile difference between black and white student mean perceptions of school climate for grade 10. They correspond to the standard deviation difference used to create the graph.">
                <a:extLst>
                  <a:ext uri="{FF2B5EF4-FFF2-40B4-BE49-F238E27FC236}">
                    <a16:creationId xmlns:a16="http://schemas.microsoft.com/office/drawing/2014/main" id="{9498799A-3A41-4F10-99B3-7DC37EE00668}"/>
                  </a:ext>
                </a:extLst>
              </p:cNvPr>
              <p:cNvSpPr txBox="1"/>
              <p:nvPr/>
            </p:nvSpPr>
            <p:spPr>
              <a:xfrm>
                <a:off x="8176075" y="4255350"/>
                <a:ext cx="421771" cy="307777"/>
              </a:xfrm>
              <a:prstGeom prst="rect">
                <a:avLst/>
              </a:prstGeom>
              <a:noFill/>
            </p:spPr>
            <p:txBody>
              <a:bodyPr wrap="square" rtlCol="0">
                <a:spAutoFit/>
              </a:bodyPr>
              <a:lstStyle/>
              <a:p>
                <a:r>
                  <a:rPr lang="en-US" dirty="0">
                    <a:solidFill>
                      <a:schemeClr val="accent2">
                        <a:lumMod val="75000"/>
                      </a:schemeClr>
                    </a:solidFill>
                    <a:latin typeface="Segoe"/>
                    <a:cs typeface="Segoe UI" panose="020B0502040204020203" pitchFamily="34" charset="0"/>
                  </a:rPr>
                  <a:t>+8</a:t>
                </a:r>
              </a:p>
            </p:txBody>
          </p:sp>
        </p:grpSp>
        <p:grpSp>
          <p:nvGrpSpPr>
            <p:cNvPr id="26" name="Group 25">
              <a:extLst>
                <a:ext uri="{FF2B5EF4-FFF2-40B4-BE49-F238E27FC236}">
                  <a16:creationId xmlns:a16="http://schemas.microsoft.com/office/drawing/2014/main" id="{C068F789-245B-420B-AAC9-71DF9FBEA82B}"/>
                </a:ext>
              </a:extLst>
            </p:cNvPr>
            <p:cNvGrpSpPr/>
            <p:nvPr/>
          </p:nvGrpSpPr>
          <p:grpSpPr>
            <a:xfrm>
              <a:off x="5110196" y="1348587"/>
              <a:ext cx="3693315" cy="2943856"/>
              <a:chOff x="5089571" y="1348587"/>
              <a:chExt cx="3693315" cy="2943856"/>
            </a:xfrm>
          </p:grpSpPr>
          <p:graphicFrame>
            <p:nvGraphicFramePr>
              <p:cNvPr id="73" name="Chart 72">
                <a:extLst>
                  <a:ext uri="{FF2B5EF4-FFF2-40B4-BE49-F238E27FC236}">
                    <a16:creationId xmlns:a16="http://schemas.microsoft.com/office/drawing/2014/main" id="{C003C7FF-F328-4EB5-B9D1-2F9BC6F1A547}"/>
                  </a:ext>
                </a:extLst>
              </p:cNvPr>
              <p:cNvGraphicFramePr/>
              <p:nvPr>
                <p:extLst>
                  <p:ext uri="{D42A27DB-BD31-4B8C-83A1-F6EECF244321}">
                    <p14:modId xmlns:p14="http://schemas.microsoft.com/office/powerpoint/2010/main" val="2590373745"/>
                  </p:ext>
                </p:extLst>
              </p:nvPr>
            </p:nvGraphicFramePr>
            <p:xfrm>
              <a:off x="5089571" y="1358433"/>
              <a:ext cx="3693315" cy="2934010"/>
            </p:xfrm>
            <a:graphic>
              <a:graphicData uri="http://schemas.openxmlformats.org/drawingml/2006/chart">
                <c:chart xmlns:c="http://schemas.openxmlformats.org/drawingml/2006/chart" xmlns:r="http://schemas.openxmlformats.org/officeDocument/2006/relationships" r:id="rId4"/>
              </a:graphicData>
            </a:graphic>
          </p:graphicFrame>
          <p:cxnSp>
            <p:nvCxnSpPr>
              <p:cNvPr id="68" name="Straight Connector 67" descr="The connector is drawn to highlight zero on the graph where there is no difference in student perceptions between black and white students.">
                <a:extLst>
                  <a:ext uri="{FF2B5EF4-FFF2-40B4-BE49-F238E27FC236}">
                    <a16:creationId xmlns:a16="http://schemas.microsoft.com/office/drawing/2014/main" id="{CB760E59-0B59-4BE2-ABCF-BDC46482B889}"/>
                  </a:ext>
                </a:extLst>
              </p:cNvPr>
              <p:cNvCxnSpPr>
                <a:cxnSpLocks/>
              </p:cNvCxnSpPr>
              <p:nvPr/>
            </p:nvCxnSpPr>
            <p:spPr>
              <a:xfrm>
                <a:off x="7506885" y="1348587"/>
                <a:ext cx="0" cy="27559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descr="The bar graph shows the mean difference between black and white students' perceptions of each of the nine topics designed to measure school climate. The text identifies the topic related to each bar for both grade 8 and grade 10.">
            <a:extLst>
              <a:ext uri="{FF2B5EF4-FFF2-40B4-BE49-F238E27FC236}">
                <a16:creationId xmlns:a16="http://schemas.microsoft.com/office/drawing/2014/main" id="{650E82AE-7262-49C5-8830-6EE3512419F5}"/>
              </a:ext>
            </a:extLst>
          </p:cNvPr>
          <p:cNvGrpSpPr/>
          <p:nvPr/>
        </p:nvGrpSpPr>
        <p:grpSpPr>
          <a:xfrm>
            <a:off x="3726196" y="1375155"/>
            <a:ext cx="1745734" cy="2606197"/>
            <a:chOff x="2191343" y="1395104"/>
            <a:chExt cx="1745734" cy="2606197"/>
          </a:xfrm>
          <a:solidFill>
            <a:schemeClr val="bg1"/>
          </a:solidFill>
        </p:grpSpPr>
        <p:sp>
          <p:nvSpPr>
            <p:cNvPr id="33" name="TextBox 32">
              <a:extLst>
                <a:ext uri="{FF2B5EF4-FFF2-40B4-BE49-F238E27FC236}">
                  <a16:creationId xmlns:a16="http://schemas.microsoft.com/office/drawing/2014/main" id="{AC9A40C1-4D8A-4010-85C3-12D30EBC938B}"/>
                </a:ext>
              </a:extLst>
            </p:cNvPr>
            <p:cNvSpPr txBox="1"/>
            <p:nvPr/>
          </p:nvSpPr>
          <p:spPr>
            <a:xfrm>
              <a:off x="2198528" y="3693524"/>
              <a:ext cx="1335622" cy="307777"/>
            </a:xfrm>
            <a:prstGeom prst="rect">
              <a:avLst/>
            </a:prstGeom>
            <a:grpFill/>
          </p:spPr>
          <p:txBody>
            <a:bodyPr wrap="none" rtlCol="0">
              <a:spAutoFit/>
            </a:bodyPr>
            <a:lstStyle/>
            <a:p>
              <a:r>
                <a:rPr lang="en-US" dirty="0">
                  <a:solidFill>
                    <a:schemeClr val="accent6">
                      <a:lumMod val="50000"/>
                    </a:schemeClr>
                  </a:solidFill>
                  <a:latin typeface="Segoe"/>
                </a:rPr>
                <a:t>Cultural </a:t>
              </a:r>
              <a:r>
                <a:rPr lang="en-US" dirty="0">
                  <a:solidFill>
                    <a:schemeClr val="accent2">
                      <a:lumMod val="50000"/>
                    </a:schemeClr>
                  </a:solidFill>
                  <a:latin typeface="Segoe"/>
                </a:rPr>
                <a:t>comp</a:t>
              </a:r>
              <a:r>
                <a:rPr lang="en-US" dirty="0">
                  <a:solidFill>
                    <a:schemeClr val="accent6">
                      <a:lumMod val="50000"/>
                    </a:schemeClr>
                  </a:solidFill>
                  <a:latin typeface="Segoe"/>
                </a:rPr>
                <a:t>.</a:t>
              </a:r>
            </a:p>
          </p:txBody>
        </p:sp>
        <p:sp>
          <p:nvSpPr>
            <p:cNvPr id="34" name="TextBox 33">
              <a:extLst>
                <a:ext uri="{FF2B5EF4-FFF2-40B4-BE49-F238E27FC236}">
                  <a16:creationId xmlns:a16="http://schemas.microsoft.com/office/drawing/2014/main" id="{55406104-5113-4C37-8DC1-75C233616BF9}"/>
                </a:ext>
              </a:extLst>
            </p:cNvPr>
            <p:cNvSpPr txBox="1"/>
            <p:nvPr/>
          </p:nvSpPr>
          <p:spPr>
            <a:xfrm>
              <a:off x="2191343" y="3393328"/>
              <a:ext cx="1236236" cy="307777"/>
            </a:xfrm>
            <a:prstGeom prst="rect">
              <a:avLst/>
            </a:prstGeom>
            <a:grpFill/>
          </p:spPr>
          <p:txBody>
            <a:bodyPr wrap="none" rtlCol="0">
              <a:spAutoFit/>
            </a:bodyPr>
            <a:lstStyle/>
            <a:p>
              <a:r>
                <a:rPr lang="en-US" dirty="0">
                  <a:solidFill>
                    <a:schemeClr val="accent2">
                      <a:lumMod val="50000"/>
                    </a:schemeClr>
                  </a:solidFill>
                  <a:latin typeface="Segoe"/>
                </a:rPr>
                <a:t>Relationships</a:t>
              </a:r>
            </a:p>
          </p:txBody>
        </p:sp>
        <p:sp>
          <p:nvSpPr>
            <p:cNvPr id="35" name="TextBox 34">
              <a:extLst>
                <a:ext uri="{FF2B5EF4-FFF2-40B4-BE49-F238E27FC236}">
                  <a16:creationId xmlns:a16="http://schemas.microsoft.com/office/drawing/2014/main" id="{C2BD9C03-5737-4DD7-9727-91D243BE8581}"/>
                </a:ext>
              </a:extLst>
            </p:cNvPr>
            <p:cNvSpPr txBox="1"/>
            <p:nvPr/>
          </p:nvSpPr>
          <p:spPr>
            <a:xfrm>
              <a:off x="2191343" y="3096371"/>
              <a:ext cx="1178528" cy="307777"/>
            </a:xfrm>
            <a:prstGeom prst="rect">
              <a:avLst/>
            </a:prstGeom>
            <a:grpFill/>
          </p:spPr>
          <p:txBody>
            <a:bodyPr wrap="none" rtlCol="0">
              <a:spAutoFit/>
            </a:bodyPr>
            <a:lstStyle/>
            <a:p>
              <a:r>
                <a:rPr lang="en-US" dirty="0">
                  <a:solidFill>
                    <a:schemeClr val="accent2">
                      <a:lumMod val="50000"/>
                    </a:schemeClr>
                  </a:solidFill>
                  <a:latin typeface="Segoe"/>
                </a:rPr>
                <a:t>Participation</a:t>
              </a:r>
            </a:p>
          </p:txBody>
        </p:sp>
        <p:sp>
          <p:nvSpPr>
            <p:cNvPr id="36" name="TextBox 35">
              <a:extLst>
                <a:ext uri="{FF2B5EF4-FFF2-40B4-BE49-F238E27FC236}">
                  <a16:creationId xmlns:a16="http://schemas.microsoft.com/office/drawing/2014/main" id="{2DC36A75-E74D-45FE-B46E-F586A70228E7}"/>
                </a:ext>
              </a:extLst>
            </p:cNvPr>
            <p:cNvSpPr txBox="1"/>
            <p:nvPr/>
          </p:nvSpPr>
          <p:spPr>
            <a:xfrm>
              <a:off x="2191343" y="2829619"/>
              <a:ext cx="1745734" cy="307777"/>
            </a:xfrm>
            <a:prstGeom prst="rect">
              <a:avLst/>
            </a:prstGeom>
            <a:grpFill/>
          </p:spPr>
          <p:txBody>
            <a:bodyPr wrap="square" rtlCol="0">
              <a:spAutoFit/>
            </a:bodyPr>
            <a:lstStyle/>
            <a:p>
              <a:r>
                <a:rPr lang="en-US" dirty="0">
                  <a:solidFill>
                    <a:srgbClr val="C00000"/>
                  </a:solidFill>
                  <a:latin typeface="Segoe"/>
                </a:rPr>
                <a:t>Emotional safety</a:t>
              </a:r>
            </a:p>
          </p:txBody>
        </p:sp>
        <p:sp>
          <p:nvSpPr>
            <p:cNvPr id="37" name="TextBox 36">
              <a:extLst>
                <a:ext uri="{FF2B5EF4-FFF2-40B4-BE49-F238E27FC236}">
                  <a16:creationId xmlns:a16="http://schemas.microsoft.com/office/drawing/2014/main" id="{51223D33-25D1-4F71-B735-36BA04DA9B35}"/>
                </a:ext>
              </a:extLst>
            </p:cNvPr>
            <p:cNvSpPr txBox="1"/>
            <p:nvPr/>
          </p:nvSpPr>
          <p:spPr>
            <a:xfrm>
              <a:off x="2191343" y="2536583"/>
              <a:ext cx="1327608" cy="307777"/>
            </a:xfrm>
            <a:prstGeom prst="rect">
              <a:avLst/>
            </a:prstGeom>
            <a:grpFill/>
          </p:spPr>
          <p:txBody>
            <a:bodyPr wrap="none" rtlCol="0">
              <a:spAutoFit/>
            </a:bodyPr>
            <a:lstStyle/>
            <a:p>
              <a:r>
                <a:rPr lang="en-US" dirty="0">
                  <a:solidFill>
                    <a:srgbClr val="C00000"/>
                  </a:solidFill>
                  <a:latin typeface="Segoe"/>
                </a:rPr>
                <a:t>Physical safety</a:t>
              </a:r>
            </a:p>
          </p:txBody>
        </p:sp>
        <p:sp>
          <p:nvSpPr>
            <p:cNvPr id="38" name="TextBox 37">
              <a:extLst>
                <a:ext uri="{FF2B5EF4-FFF2-40B4-BE49-F238E27FC236}">
                  <a16:creationId xmlns:a16="http://schemas.microsoft.com/office/drawing/2014/main" id="{A20D316B-14F3-4AA9-A2AB-1A09C42612F9}"/>
                </a:ext>
              </a:extLst>
            </p:cNvPr>
            <p:cNvSpPr txBox="1"/>
            <p:nvPr/>
          </p:nvSpPr>
          <p:spPr>
            <a:xfrm>
              <a:off x="2191343" y="2242283"/>
              <a:ext cx="811441" cy="307777"/>
            </a:xfrm>
            <a:prstGeom prst="rect">
              <a:avLst/>
            </a:prstGeom>
            <a:grpFill/>
          </p:spPr>
          <p:txBody>
            <a:bodyPr wrap="none" rtlCol="0">
              <a:spAutoFit/>
            </a:bodyPr>
            <a:lstStyle/>
            <a:p>
              <a:r>
                <a:rPr lang="en-US" dirty="0">
                  <a:solidFill>
                    <a:srgbClr val="C00000"/>
                  </a:solidFill>
                  <a:latin typeface="Segoe"/>
                </a:rPr>
                <a:t>Bullying</a:t>
              </a:r>
            </a:p>
          </p:txBody>
        </p:sp>
        <p:sp>
          <p:nvSpPr>
            <p:cNvPr id="39" name="TextBox 38">
              <a:extLst>
                <a:ext uri="{FF2B5EF4-FFF2-40B4-BE49-F238E27FC236}">
                  <a16:creationId xmlns:a16="http://schemas.microsoft.com/office/drawing/2014/main" id="{27DF8833-CAB0-4032-9EA2-7AD0F47666BD}"/>
                </a:ext>
              </a:extLst>
            </p:cNvPr>
            <p:cNvSpPr txBox="1"/>
            <p:nvPr/>
          </p:nvSpPr>
          <p:spPr>
            <a:xfrm>
              <a:off x="2191343" y="1964525"/>
              <a:ext cx="1164101" cy="307777"/>
            </a:xfrm>
            <a:prstGeom prst="rect">
              <a:avLst/>
            </a:prstGeom>
            <a:grpFill/>
          </p:spPr>
          <p:txBody>
            <a:bodyPr wrap="none" rtlCol="0">
              <a:spAutoFit/>
            </a:bodyPr>
            <a:lstStyle/>
            <a:p>
              <a:r>
                <a:rPr lang="en-US" dirty="0">
                  <a:solidFill>
                    <a:schemeClr val="accent5">
                      <a:lumMod val="75000"/>
                    </a:schemeClr>
                  </a:solidFill>
                  <a:latin typeface="Segoe"/>
                </a:rPr>
                <a:t>Instructional</a:t>
              </a:r>
            </a:p>
          </p:txBody>
        </p:sp>
        <p:sp>
          <p:nvSpPr>
            <p:cNvPr id="40" name="TextBox 39">
              <a:extLst>
                <a:ext uri="{FF2B5EF4-FFF2-40B4-BE49-F238E27FC236}">
                  <a16:creationId xmlns:a16="http://schemas.microsoft.com/office/drawing/2014/main" id="{2F3A353E-5E7D-40FC-85ED-F3B473B09AC5}"/>
                </a:ext>
              </a:extLst>
            </p:cNvPr>
            <p:cNvSpPr txBox="1"/>
            <p:nvPr/>
          </p:nvSpPr>
          <p:spPr>
            <a:xfrm>
              <a:off x="2191343" y="1662390"/>
              <a:ext cx="1430189" cy="307777"/>
            </a:xfrm>
            <a:prstGeom prst="rect">
              <a:avLst/>
            </a:prstGeom>
            <a:grpFill/>
          </p:spPr>
          <p:txBody>
            <a:bodyPr wrap="square" rtlCol="0">
              <a:spAutoFit/>
            </a:bodyPr>
            <a:lstStyle/>
            <a:p>
              <a:r>
                <a:rPr lang="en-US" dirty="0">
                  <a:solidFill>
                    <a:schemeClr val="accent5">
                      <a:lumMod val="75000"/>
                    </a:schemeClr>
                  </a:solidFill>
                  <a:latin typeface="Segoe"/>
                </a:rPr>
                <a:t>Mental-health</a:t>
              </a:r>
            </a:p>
          </p:txBody>
        </p:sp>
        <p:sp>
          <p:nvSpPr>
            <p:cNvPr id="41" name="TextBox 40">
              <a:extLst>
                <a:ext uri="{FF2B5EF4-FFF2-40B4-BE49-F238E27FC236}">
                  <a16:creationId xmlns:a16="http://schemas.microsoft.com/office/drawing/2014/main" id="{F59FDFA4-11C3-48EB-A59E-D39E482C2AB2}"/>
                </a:ext>
              </a:extLst>
            </p:cNvPr>
            <p:cNvSpPr txBox="1"/>
            <p:nvPr/>
          </p:nvSpPr>
          <p:spPr>
            <a:xfrm>
              <a:off x="2191343" y="1395104"/>
              <a:ext cx="946093" cy="307777"/>
            </a:xfrm>
            <a:prstGeom prst="rect">
              <a:avLst/>
            </a:prstGeom>
            <a:grpFill/>
          </p:spPr>
          <p:txBody>
            <a:bodyPr wrap="none" rtlCol="0">
              <a:spAutoFit/>
            </a:bodyPr>
            <a:lstStyle/>
            <a:p>
              <a:r>
                <a:rPr lang="en-US" dirty="0">
                  <a:solidFill>
                    <a:schemeClr val="accent5">
                      <a:lumMod val="75000"/>
                    </a:schemeClr>
                  </a:solidFill>
                  <a:latin typeface="Segoe"/>
                </a:rPr>
                <a:t>Discipline</a:t>
              </a:r>
            </a:p>
          </p:txBody>
        </p:sp>
      </p:grpSp>
    </p:spTree>
    <p:extLst>
      <p:ext uri="{BB962C8B-B14F-4D97-AF65-F5344CB8AC3E}">
        <p14:creationId xmlns:p14="http://schemas.microsoft.com/office/powerpoint/2010/main" val="925608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693" y="216694"/>
            <a:ext cx="8798570" cy="509929"/>
          </a:xfrm>
        </p:spPr>
        <p:txBody>
          <a:bodyPr/>
          <a:lstStyle/>
          <a:p>
            <a:r>
              <a:rPr lang="en-US" sz="2000" dirty="0">
                <a:latin typeface="Georgia"/>
                <a:sym typeface="Georgia"/>
              </a:rPr>
              <a:t>In upper grades, cultural competence and relationships differentiate engagement perceptions between black and white students</a:t>
            </a: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graphicFrame>
        <p:nvGraphicFramePr>
          <p:cNvPr id="7" name="Content Placeholder 3" descr="This table shows how black and white students from grade 8 and grade 10 responded to items designed to measure the engagement topics. It provides the percent of students in each group that responded, &quot;Always true&quot; or &quot;True&quot; to the item. It also shows the difference in percents between the two groups."/>
          <p:cNvGraphicFramePr>
            <a:graphicFrameLocks noGrp="1"/>
          </p:cNvGraphicFramePr>
          <p:nvPr>
            <p:ph idx="1"/>
            <p:extLst>
              <p:ext uri="{D42A27DB-BD31-4B8C-83A1-F6EECF244321}">
                <p14:modId xmlns:p14="http://schemas.microsoft.com/office/powerpoint/2010/main" val="3601232059"/>
              </p:ext>
            </p:extLst>
          </p:nvPr>
        </p:nvGraphicFramePr>
        <p:xfrm>
          <a:off x="263727" y="825419"/>
          <a:ext cx="8717019" cy="4174667"/>
        </p:xfrm>
        <a:graphic>
          <a:graphicData uri="http://schemas.openxmlformats.org/drawingml/2006/table">
            <a:tbl>
              <a:tblPr firstRow="1" bandRow="1">
                <a:tableStyleId>{5C22544A-7EE6-4342-B048-85BDC9FD1C3A}</a:tableStyleId>
              </a:tblPr>
              <a:tblGrid>
                <a:gridCol w="627815">
                  <a:extLst>
                    <a:ext uri="{9D8B030D-6E8A-4147-A177-3AD203B41FA5}">
                      <a16:colId xmlns:a16="http://schemas.microsoft.com/office/drawing/2014/main" val="3861573241"/>
                    </a:ext>
                  </a:extLst>
                </a:gridCol>
                <a:gridCol w="4553986">
                  <a:extLst>
                    <a:ext uri="{9D8B030D-6E8A-4147-A177-3AD203B41FA5}">
                      <a16:colId xmlns:a16="http://schemas.microsoft.com/office/drawing/2014/main" val="604879113"/>
                    </a:ext>
                  </a:extLst>
                </a:gridCol>
                <a:gridCol w="705683">
                  <a:extLst>
                    <a:ext uri="{9D8B030D-6E8A-4147-A177-3AD203B41FA5}">
                      <a16:colId xmlns:a16="http://schemas.microsoft.com/office/drawing/2014/main" val="1317512472"/>
                    </a:ext>
                  </a:extLst>
                </a:gridCol>
                <a:gridCol w="603245">
                  <a:extLst>
                    <a:ext uri="{9D8B030D-6E8A-4147-A177-3AD203B41FA5}">
                      <a16:colId xmlns:a16="http://schemas.microsoft.com/office/drawing/2014/main" val="2516213733"/>
                    </a:ext>
                  </a:extLst>
                </a:gridCol>
                <a:gridCol w="455280">
                  <a:extLst>
                    <a:ext uri="{9D8B030D-6E8A-4147-A177-3AD203B41FA5}">
                      <a16:colId xmlns:a16="http://schemas.microsoft.com/office/drawing/2014/main" val="4176918783"/>
                    </a:ext>
                  </a:extLst>
                </a:gridCol>
                <a:gridCol w="694301">
                  <a:extLst>
                    <a:ext uri="{9D8B030D-6E8A-4147-A177-3AD203B41FA5}">
                      <a16:colId xmlns:a16="http://schemas.microsoft.com/office/drawing/2014/main" val="3552148113"/>
                    </a:ext>
                  </a:extLst>
                </a:gridCol>
                <a:gridCol w="626135">
                  <a:extLst>
                    <a:ext uri="{9D8B030D-6E8A-4147-A177-3AD203B41FA5}">
                      <a16:colId xmlns:a16="http://schemas.microsoft.com/office/drawing/2014/main" val="2782979012"/>
                    </a:ext>
                  </a:extLst>
                </a:gridCol>
                <a:gridCol w="450574">
                  <a:extLst>
                    <a:ext uri="{9D8B030D-6E8A-4147-A177-3AD203B41FA5}">
                      <a16:colId xmlns:a16="http://schemas.microsoft.com/office/drawing/2014/main" val="747358472"/>
                    </a:ext>
                  </a:extLst>
                </a:gridCol>
              </a:tblGrid>
              <a:tr h="267550">
                <a:tc rowSpan="2">
                  <a:txBody>
                    <a:bodyPr/>
                    <a:lstStyle/>
                    <a:p>
                      <a:pPr algn="l"/>
                      <a:r>
                        <a:rPr lang="en-US" sz="1400" dirty="0">
                          <a:solidFill>
                            <a:schemeClr val="tx1"/>
                          </a:solidFill>
                          <a:latin typeface="Segoe UI" panose="020B0502040204020203" pitchFamily="34" charset="0"/>
                          <a:cs typeface="Segoe UI" panose="020B0502040204020203" pitchFamily="34" charset="0"/>
                        </a:rPr>
                        <a:t>Topic</a:t>
                      </a: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a:solidFill>
                            <a:schemeClr val="tx1"/>
                          </a:solidFill>
                          <a:latin typeface="Segoe UI" panose="020B0502040204020203" pitchFamily="34" charset="0"/>
                          <a:cs typeface="Segoe UI" panose="020B0502040204020203" pitchFamily="34" charset="0"/>
                        </a:rPr>
                        <a:t>Percent always true and mostly true </a:t>
                      </a:r>
                    </a:p>
                    <a:p>
                      <a:pPr algn="l"/>
                      <a:r>
                        <a:rPr lang="en-US" sz="1400" dirty="0">
                          <a:solidFill>
                            <a:schemeClr val="tx1"/>
                          </a:solidFill>
                          <a:latin typeface="Segoe UI" panose="020B0502040204020203" pitchFamily="34" charset="0"/>
                          <a:cs typeface="Segoe UI" panose="020B0502040204020203" pitchFamily="34" charset="0"/>
                        </a:rPr>
                        <a:t>Think of the last 30 days in school: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8</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10</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32947422"/>
                  </a:ext>
                </a:extLst>
              </a:tr>
              <a:tr h="0">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p>
                      <a:pPr algn="ctr"/>
                      <a:r>
                        <a:rPr lang="en-US" sz="1400" dirty="0">
                          <a:solidFill>
                            <a:schemeClr val="tx1"/>
                          </a:solidFill>
                          <a:latin typeface="Segoe UI" panose="020B0502040204020203" pitchFamily="34" charset="0"/>
                          <a:cs typeface="Segoe UI" panose="020B0502040204020203" pitchFamily="34" charset="0"/>
                        </a:rPr>
                        <a:t>44</a:t>
                      </a:r>
                    </a:p>
                  </a:txBody>
                  <a:tcPr marL="68580" marR="68580" marT="34290" marB="3429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p>
                      <a:pPr algn="ctr"/>
                      <a:r>
                        <a:rPr lang="en-US" sz="1400" dirty="0">
                          <a:solidFill>
                            <a:schemeClr val="tx1"/>
                          </a:solidFill>
                          <a:latin typeface="Segoe UI" panose="020B0502040204020203" pitchFamily="34" charset="0"/>
                          <a:cs typeface="Segoe UI" panose="020B0502040204020203" pitchFamily="34" charset="0"/>
                        </a:rPr>
                        <a:t>41</a:t>
                      </a: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p>
                      <a:pPr algn="ctr"/>
                      <a:r>
                        <a:rPr lang="en-US" sz="1400" dirty="0">
                          <a:solidFill>
                            <a:schemeClr val="tx1"/>
                          </a:solidFill>
                          <a:latin typeface="Segoe UI" panose="020B0502040204020203" pitchFamily="34" charset="0"/>
                          <a:cs typeface="Segoe UI" panose="020B0502040204020203" pitchFamily="34" charset="0"/>
                        </a:rPr>
                        <a:t>45</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p>
                      <a:pPr algn="ctr"/>
                      <a:r>
                        <a:rPr lang="en-US" sz="1400" dirty="0">
                          <a:solidFill>
                            <a:schemeClr val="tx1"/>
                          </a:solidFill>
                          <a:latin typeface="Segoe UI" panose="020B0502040204020203" pitchFamily="34" charset="0"/>
                          <a:cs typeface="Segoe UI" panose="020B0502040204020203" pitchFamily="34" charset="0"/>
                        </a:rPr>
                        <a:t>44</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extLst>
                  <a:ext uri="{0D108BD9-81ED-4DB2-BD59-A6C34878D82A}">
                    <a16:rowId xmlns:a16="http://schemas.microsoft.com/office/drawing/2014/main" val="2214182384"/>
                  </a:ext>
                </a:extLst>
              </a:tr>
              <a:tr h="329293">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Adults working at this school treat all students with respect regardless of a student’s race, culture, family income……...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t>89</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sz="1400" dirty="0"/>
                        <a:t>80</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90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81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12549931"/>
                  </a:ext>
                </a:extLst>
              </a:tr>
              <a:tr h="27813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Students from different backgrounds respect each other in our school regardless of their race, culture, family income…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81</a:t>
                      </a:r>
                    </a:p>
                  </a:txBody>
                  <a:tcPr marL="68580" marR="68580" marT="34290" marB="34290" anchor="ctr">
                    <a:lnL w="12700" cap="flat" cmpd="sng" algn="ctr">
                      <a:solidFill>
                        <a:schemeClr val="tx1"/>
                      </a:solidFill>
                      <a:prstDash val="solid"/>
                      <a:round/>
                      <a:headEnd type="none" w="med" len="med"/>
                      <a:tailEnd type="none" w="med" len="med"/>
                    </a:lnL>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72</a:t>
                      </a:r>
                    </a:p>
                  </a:txBody>
                  <a:tcPr marL="68580" marR="68580" marT="34290" marB="34290" anchor="ctr">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-10</a:t>
                      </a:r>
                    </a:p>
                  </a:txBody>
                  <a:tcPr marL="68580" marR="68580" marT="34290" marB="34290" anchor="ctr">
                    <a:lnL w="12700" cap="flat" cmpd="sng" algn="ctr">
                      <a:solidFill>
                        <a:schemeClr val="tx1"/>
                      </a:solidFill>
                      <a:prstDash val="solid"/>
                      <a:round/>
                      <a:headEnd type="none" w="med" len="med"/>
                      <a:tailEnd type="none" w="med" len="med"/>
                    </a:lnL>
                    <a:solidFill>
                      <a:srgbClr val="DBEDF5"/>
                    </a:solidFill>
                  </a:tcPr>
                </a:tc>
                <a:extLst>
                  <a:ext uri="{0D108BD9-81ED-4DB2-BD59-A6C34878D82A}">
                    <a16:rowId xmlns:a16="http://schemas.microsoft.com/office/drawing/2014/main" val="3665128085"/>
                  </a:ext>
                </a:extLst>
              </a:tr>
              <a:tr h="27813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My textbooks or class materials …..reflect my race, ..identity.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dirty="0">
                          <a:latin typeface="Segoe UI" panose="020B0502040204020203" pitchFamily="34" charset="0"/>
                          <a:cs typeface="Segoe UI" panose="020B0502040204020203" pitchFamily="34" charset="0"/>
                        </a:rPr>
                        <a:t>61</a:t>
                      </a:r>
                    </a:p>
                  </a:txBody>
                  <a:tcPr marL="68580" marR="68580" marT="34290" marB="34290" anchor="ctr">
                    <a:lnL w="12700" cap="flat" cmpd="sng" algn="ctr">
                      <a:solidFill>
                        <a:schemeClr val="tx1"/>
                      </a:solidFill>
                      <a:prstDash val="solid"/>
                      <a:round/>
                      <a:headEnd type="none" w="med" len="med"/>
                      <a:tailEnd type="none" w="med" len="med"/>
                    </a:lnL>
                    <a:noFill/>
                  </a:tcPr>
                </a:tc>
                <a:tc>
                  <a:txBody>
                    <a:bodyPr/>
                    <a:lstStyle/>
                    <a:p>
                      <a:pPr algn="ctr"/>
                      <a:r>
                        <a:rPr lang="en-US" sz="1400" dirty="0">
                          <a:latin typeface="Segoe UI" panose="020B0502040204020203" pitchFamily="34" charset="0"/>
                          <a:cs typeface="Segoe UI" panose="020B0502040204020203" pitchFamily="34" charset="0"/>
                        </a:rPr>
                        <a:t>55</a:t>
                      </a:r>
                    </a:p>
                  </a:txBody>
                  <a:tcPr marL="68580" marR="68580" marT="34290" marB="34290" anchor="ctr">
                    <a:lnR w="12700" cap="flat" cmpd="sng" algn="ctr">
                      <a:solidFill>
                        <a:schemeClr val="tx1"/>
                      </a:solidFill>
                      <a:prstDash val="solid"/>
                      <a:round/>
                      <a:headEnd type="none" w="med" len="med"/>
                      <a:tailEnd type="none" w="med" len="med"/>
                    </a:lnR>
                    <a:noFill/>
                  </a:tcPr>
                </a:tc>
                <a:tc>
                  <a:txBody>
                    <a:bodyPr/>
                    <a:lstStyle/>
                    <a:p>
                      <a:pPr algn="ctr"/>
                      <a:r>
                        <a:rPr lang="en-US" sz="1400" dirty="0">
                          <a:latin typeface="Segoe UI" panose="020B0502040204020203" pitchFamily="34" charset="0"/>
                          <a:cs typeface="Segoe UI" panose="020B0502040204020203"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39071416"/>
                  </a:ext>
                </a:extLst>
              </a:tr>
              <a:tr h="278130">
                <a:tc>
                  <a:txBody>
                    <a:bodyPr/>
                    <a:lstStyle/>
                    <a:p>
                      <a:r>
                        <a:rPr lang="en-US" dirty="0">
                          <a:latin typeface="Segoe UI" panose="020B0502040204020203" pitchFamily="34" charset="0"/>
                          <a:cs typeface="Segoe UI" panose="020B0502040204020203" pitchFamily="34" charset="0"/>
                        </a:rPr>
                        <a:t>CLC:</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Within school, I am encouraged to take upper level courses.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344792060"/>
                  </a:ext>
                </a:extLst>
              </a:tr>
              <a:tr h="226361">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My teachers promote respect among students.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90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85</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91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87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11703286"/>
                  </a:ext>
                </a:extLst>
              </a:tr>
              <a:tr h="274430">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b="0" dirty="0">
                          <a:latin typeface="Segoe UI" panose="020B0502040204020203" pitchFamily="34" charset="0"/>
                          <a:cs typeface="Segoe UI" panose="020B0502040204020203" pitchFamily="34" charset="0"/>
                        </a:rPr>
                        <a:t>Students respect one another in my school.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60</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47</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69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56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3668924420"/>
                  </a:ext>
                </a:extLst>
              </a:tr>
              <a:tr h="388620">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Adults at our school are respectful of student ideas even it the ideas expressed are different from their own.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79</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75</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79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76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53681211"/>
                  </a:ext>
                </a:extLst>
              </a:tr>
              <a:tr h="283941">
                <a:tc>
                  <a:txBody>
                    <a:bodyPr/>
                    <a:lstStyle/>
                    <a:p>
                      <a:r>
                        <a:rPr lang="en-US" dirty="0">
                          <a:latin typeface="Segoe UI" panose="020B0502040204020203" pitchFamily="34" charset="0"/>
                          <a:cs typeface="Segoe UI" panose="020B0502040204020203" pitchFamily="34" charset="0"/>
                        </a:rPr>
                        <a:t>REL:</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Teachers are available when I need to talk with them.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85</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78</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748455659"/>
                  </a:ext>
                </a:extLst>
              </a:tr>
              <a:tr h="295633">
                <a:tc>
                  <a:txBody>
                    <a:bodyPr/>
                    <a:lstStyle/>
                    <a:p>
                      <a:r>
                        <a:rPr lang="en-US" dirty="0">
                          <a:latin typeface="Segoe UI" panose="020B0502040204020203" pitchFamily="34" charset="0"/>
                          <a:cs typeface="Segoe UI" panose="020B0502040204020203" pitchFamily="34" charset="0"/>
                        </a:rPr>
                        <a:t>PAR:</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300" dirty="0">
                          <a:latin typeface="Segoe UI" panose="020B0502040204020203" pitchFamily="34" charset="0"/>
                          <a:cs typeface="Segoe UI" panose="020B0502040204020203" pitchFamily="34" charset="0"/>
                        </a:rPr>
                        <a:t>My teachers use my ideas to help my classmates learn.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42</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47</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+2</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95067798"/>
                  </a:ext>
                </a:extLst>
              </a:tr>
              <a:tr h="295633">
                <a:tc>
                  <a:txBody>
                    <a:bodyPr/>
                    <a:lstStyle/>
                    <a:p>
                      <a:r>
                        <a:rPr lang="en-US" dirty="0">
                          <a:latin typeface="Segoe UI" panose="020B0502040204020203" pitchFamily="34" charset="0"/>
                          <a:cs typeface="Segoe UI" panose="020B0502040204020203" pitchFamily="34" charset="0"/>
                        </a:rPr>
                        <a:t>PAR:</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…..students are asked to teach a lesson or part of a lesson.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28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39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+11</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2884276405"/>
                  </a:ext>
                </a:extLst>
              </a:tr>
            </a:tbl>
          </a:graphicData>
        </a:graphic>
      </p:graphicFrame>
    </p:spTree>
    <p:extLst>
      <p:ext uri="{BB962C8B-B14F-4D97-AF65-F5344CB8AC3E}">
        <p14:creationId xmlns:p14="http://schemas.microsoft.com/office/powerpoint/2010/main" val="103942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5807" y="216694"/>
            <a:ext cx="8528229" cy="509929"/>
          </a:xfrm>
        </p:spPr>
        <p:txBody>
          <a:bodyPr/>
          <a:lstStyle/>
          <a:p>
            <a:r>
              <a:rPr lang="en-US" sz="2000" dirty="0">
                <a:latin typeface="Georgia" panose="02040502050405020303" pitchFamily="18" charset="0"/>
              </a:rPr>
              <a:t>Study context: Our way forward toward deeper learning</a:t>
            </a:r>
          </a:p>
        </p:txBody>
      </p:sp>
      <p:sp>
        <p:nvSpPr>
          <p:cNvPr id="2" name="Slide Number Placeholder 1"/>
          <p:cNvSpPr>
            <a:spLocks noGrp="1"/>
          </p:cNvSpPr>
          <p:nvPr>
            <p:ph type="sldNum" sz="quarter" idx="12"/>
          </p:nvPr>
        </p:nvSpPr>
        <p:spPr>
          <a:xfrm>
            <a:off x="6457950" y="4767263"/>
            <a:ext cx="2057400" cy="273844"/>
          </a:xfrm>
        </p:spPr>
        <p:txBody>
          <a:bodyPr/>
          <a:lstStyle/>
          <a:p>
            <a:fld id="{FF27229C-EC7B-4063-A33B-28A5E87E32ED}" type="slidenum">
              <a:rPr lang="zh-CN" altLang="en-US" smtClean="0"/>
              <a:pPr/>
              <a:t>4</a:t>
            </a:fld>
            <a:endParaRPr lang="zh-CN" altLang="en-US" dirty="0"/>
          </a:p>
        </p:txBody>
      </p:sp>
      <p:graphicFrame>
        <p:nvGraphicFramePr>
          <p:cNvPr id="6" name="Diagram 5" descr="This graphic shows the conceptual model for deeper learning: Authentic work, Mastery of grade-level standards, and 21st century skills">
            <a:extLst>
              <a:ext uri="{FF2B5EF4-FFF2-40B4-BE49-F238E27FC236}">
                <a16:creationId xmlns:a16="http://schemas.microsoft.com/office/drawing/2014/main" id="{02BC70B3-CCEF-4761-9AC9-49A487D1FD5F}"/>
              </a:ext>
            </a:extLst>
          </p:cNvPr>
          <p:cNvGraphicFramePr/>
          <p:nvPr>
            <p:extLst>
              <p:ext uri="{D42A27DB-BD31-4B8C-83A1-F6EECF244321}">
                <p14:modId xmlns:p14="http://schemas.microsoft.com/office/powerpoint/2010/main" val="937322061"/>
              </p:ext>
            </p:extLst>
          </p:nvPr>
        </p:nvGraphicFramePr>
        <p:xfrm>
          <a:off x="257941" y="1041160"/>
          <a:ext cx="4872216" cy="348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D3CD4ADE-1863-41E4-9186-856C50BB2A0B}"/>
              </a:ext>
            </a:extLst>
          </p:cNvPr>
          <p:cNvSpPr txBox="1"/>
          <p:nvPr/>
        </p:nvSpPr>
        <p:spPr>
          <a:xfrm>
            <a:off x="5097055" y="1204661"/>
            <a:ext cx="3856981" cy="3323987"/>
          </a:xfrm>
          <a:prstGeom prst="rect">
            <a:avLst/>
          </a:prstGeom>
          <a:noFill/>
        </p:spPr>
        <p:txBody>
          <a:bodyPr wrap="square" rtlCol="0">
            <a:spAutoFit/>
          </a:bodyPr>
          <a:lstStyle/>
          <a:p>
            <a:pPr marL="285750" indent="-285750">
              <a:buClr>
                <a:schemeClr val="accent2"/>
              </a:buClr>
              <a:buFont typeface="Wingdings 2" panose="05020102010507070707" pitchFamily="18" charset="2"/>
              <a:buChar char="ê"/>
            </a:pPr>
            <a:r>
              <a:rPr lang="en-US" dirty="0">
                <a:solidFill>
                  <a:schemeClr val="accent2"/>
                </a:solidFill>
              </a:rPr>
              <a:t>Authentic work: </a:t>
            </a:r>
          </a:p>
          <a:p>
            <a:pPr marL="569913" lvl="8" indent="-280988">
              <a:buClr>
                <a:schemeClr val="accent2"/>
              </a:buClr>
              <a:buFont typeface="Courier New" panose="02070309020205020404" pitchFamily="49" charset="0"/>
              <a:buChar char="o"/>
            </a:pPr>
            <a:r>
              <a:rPr lang="en-US" dirty="0"/>
              <a:t>Meaningful or relevant problems in the field of study</a:t>
            </a:r>
          </a:p>
          <a:p>
            <a:pPr marL="288925" lvl="8">
              <a:buClr>
                <a:schemeClr val="accent2"/>
              </a:buClr>
            </a:pPr>
            <a:endParaRPr lang="en-US" dirty="0"/>
          </a:p>
          <a:p>
            <a:pPr marL="288925" lvl="2" indent="-288925">
              <a:buClr>
                <a:schemeClr val="accent2"/>
              </a:buClr>
              <a:buFont typeface="Wingdings 2" panose="05020102010507070707" pitchFamily="18" charset="2"/>
              <a:buChar char="ê"/>
            </a:pPr>
            <a:r>
              <a:rPr lang="en-US" dirty="0">
                <a:solidFill>
                  <a:schemeClr val="accent2"/>
                </a:solidFill>
              </a:rPr>
              <a:t>Mastery of grade-level standards:</a:t>
            </a:r>
          </a:p>
          <a:p>
            <a:pPr marL="576263" lvl="2" indent="-293688">
              <a:buClr>
                <a:schemeClr val="accent2"/>
              </a:buClr>
              <a:buFont typeface="Courier New" panose="02070309020205020404" pitchFamily="49" charset="0"/>
              <a:buChar char="o"/>
            </a:pPr>
            <a:r>
              <a:rPr lang="en-US" dirty="0"/>
              <a:t>Deep content knowledge</a:t>
            </a:r>
          </a:p>
          <a:p>
            <a:pPr marL="576263" lvl="2" indent="-293688">
              <a:buClr>
                <a:schemeClr val="accent2"/>
              </a:buClr>
              <a:buFont typeface="Courier New" panose="02070309020205020404" pitchFamily="49" charset="0"/>
              <a:buChar char="o"/>
            </a:pPr>
            <a:r>
              <a:rPr lang="en-US" dirty="0"/>
              <a:t>All learners access content</a:t>
            </a:r>
          </a:p>
          <a:p>
            <a:pPr marL="576263" lvl="2" indent="-293688">
              <a:buClr>
                <a:schemeClr val="accent2"/>
              </a:buClr>
              <a:buFont typeface="Courier New" panose="02070309020205020404" pitchFamily="49" charset="0"/>
              <a:buChar char="o"/>
            </a:pPr>
            <a:r>
              <a:rPr lang="en-US" dirty="0"/>
              <a:t>Embedded assessment/feedback for students</a:t>
            </a:r>
          </a:p>
          <a:p>
            <a:pPr marL="282575" lvl="2">
              <a:buClr>
                <a:schemeClr val="accent2"/>
              </a:buClr>
            </a:pPr>
            <a:endParaRPr lang="en-US" dirty="0"/>
          </a:p>
          <a:p>
            <a:pPr marL="282575" lvl="2" indent="-282575">
              <a:buClr>
                <a:schemeClr val="accent2"/>
              </a:buClr>
              <a:buFont typeface="Wingdings 2" panose="05020102010507070707" pitchFamily="18" charset="2"/>
              <a:buChar char="ê"/>
            </a:pPr>
            <a:r>
              <a:rPr lang="en-US" dirty="0">
                <a:solidFill>
                  <a:schemeClr val="accent2"/>
                </a:solidFill>
              </a:rPr>
              <a:t>21</a:t>
            </a:r>
            <a:r>
              <a:rPr lang="en-US" baseline="30000" dirty="0">
                <a:solidFill>
                  <a:schemeClr val="accent2"/>
                </a:solidFill>
              </a:rPr>
              <a:t>st</a:t>
            </a:r>
            <a:r>
              <a:rPr lang="en-US" dirty="0">
                <a:solidFill>
                  <a:schemeClr val="accent2"/>
                </a:solidFill>
              </a:rPr>
              <a:t> century skills:</a:t>
            </a:r>
          </a:p>
          <a:p>
            <a:pPr marL="576263" lvl="2" indent="-293688">
              <a:buClr>
                <a:schemeClr val="accent2"/>
              </a:buClr>
              <a:buFont typeface="Courier New" panose="02070309020205020404" pitchFamily="49" charset="0"/>
              <a:buChar char="o"/>
            </a:pPr>
            <a:r>
              <a:rPr lang="en-US" dirty="0"/>
              <a:t>Complex problem solving</a:t>
            </a:r>
          </a:p>
          <a:p>
            <a:pPr marL="576263" lvl="2" indent="-293688">
              <a:buClr>
                <a:schemeClr val="accent2"/>
              </a:buClr>
              <a:buFont typeface="Courier New" panose="02070309020205020404" pitchFamily="49" charset="0"/>
              <a:buChar char="o"/>
            </a:pPr>
            <a:r>
              <a:rPr lang="en-US" dirty="0"/>
              <a:t>Communication</a:t>
            </a:r>
          </a:p>
          <a:p>
            <a:pPr marL="576263" lvl="2" indent="-293688">
              <a:buClr>
                <a:schemeClr val="accent2"/>
              </a:buClr>
              <a:buFont typeface="Courier New" panose="02070309020205020404" pitchFamily="49" charset="0"/>
              <a:buChar char="o"/>
            </a:pPr>
            <a:r>
              <a:rPr lang="en-US" dirty="0"/>
              <a:t>Collaboration</a:t>
            </a:r>
          </a:p>
          <a:p>
            <a:pPr lvl="2">
              <a:buClr>
                <a:schemeClr val="accent2"/>
              </a:buClr>
            </a:pPr>
            <a:endParaRPr lang="en-US" dirty="0">
              <a:solidFill>
                <a:schemeClr val="accent2"/>
              </a:solidFill>
            </a:endParaRPr>
          </a:p>
        </p:txBody>
      </p:sp>
    </p:spTree>
    <p:extLst>
      <p:ext uri="{BB962C8B-B14F-4D97-AF65-F5344CB8AC3E}">
        <p14:creationId xmlns:p14="http://schemas.microsoft.com/office/powerpoint/2010/main" val="306841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693" y="216694"/>
            <a:ext cx="8798570" cy="509929"/>
          </a:xfrm>
        </p:spPr>
        <p:txBody>
          <a:bodyPr/>
          <a:lstStyle/>
          <a:p>
            <a:r>
              <a:rPr lang="en-US" sz="2000" dirty="0">
                <a:latin typeface="Georgia"/>
                <a:ea typeface="Georgia"/>
                <a:cs typeface="Georgia"/>
                <a:sym typeface="Georgia"/>
              </a:rPr>
              <a:t>In the upper grades, black students view their school environment as less safe and to a lesser extent supportive when compared to their white peers</a:t>
            </a: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graphicFrame>
        <p:nvGraphicFramePr>
          <p:cNvPr id="7" name="Content Placeholder 3" descr="This table shows how black and white students from grade 8 and grade 10 responded to items designed to measure the safety and envrionment topics. It provides the percent of students in each group that responded, &quot;Always true&quot; or &quot;True&quot; to the item. It also shows the difference in percents between the two groups."/>
          <p:cNvGraphicFramePr>
            <a:graphicFrameLocks noGrp="1"/>
          </p:cNvGraphicFramePr>
          <p:nvPr>
            <p:ph idx="1"/>
            <p:extLst>
              <p:ext uri="{D42A27DB-BD31-4B8C-83A1-F6EECF244321}">
                <p14:modId xmlns:p14="http://schemas.microsoft.com/office/powerpoint/2010/main" val="2683953783"/>
              </p:ext>
            </p:extLst>
          </p:nvPr>
        </p:nvGraphicFramePr>
        <p:xfrm>
          <a:off x="335693" y="856433"/>
          <a:ext cx="8717019" cy="4015740"/>
        </p:xfrm>
        <a:graphic>
          <a:graphicData uri="http://schemas.openxmlformats.org/drawingml/2006/table">
            <a:tbl>
              <a:tblPr firstRow="1" bandRow="1">
                <a:tableStyleId>{5C22544A-7EE6-4342-B048-85BDC9FD1C3A}</a:tableStyleId>
              </a:tblPr>
              <a:tblGrid>
                <a:gridCol w="627815">
                  <a:extLst>
                    <a:ext uri="{9D8B030D-6E8A-4147-A177-3AD203B41FA5}">
                      <a16:colId xmlns:a16="http://schemas.microsoft.com/office/drawing/2014/main" val="3861573241"/>
                    </a:ext>
                  </a:extLst>
                </a:gridCol>
                <a:gridCol w="4471134">
                  <a:extLst>
                    <a:ext uri="{9D8B030D-6E8A-4147-A177-3AD203B41FA5}">
                      <a16:colId xmlns:a16="http://schemas.microsoft.com/office/drawing/2014/main" val="604879113"/>
                    </a:ext>
                  </a:extLst>
                </a:gridCol>
                <a:gridCol w="656775">
                  <a:extLst>
                    <a:ext uri="{9D8B030D-6E8A-4147-A177-3AD203B41FA5}">
                      <a16:colId xmlns:a16="http://schemas.microsoft.com/office/drawing/2014/main" val="1317512472"/>
                    </a:ext>
                  </a:extLst>
                </a:gridCol>
                <a:gridCol w="598141">
                  <a:extLst>
                    <a:ext uri="{9D8B030D-6E8A-4147-A177-3AD203B41FA5}">
                      <a16:colId xmlns:a16="http://schemas.microsoft.com/office/drawing/2014/main" val="2516213733"/>
                    </a:ext>
                  </a:extLst>
                </a:gridCol>
                <a:gridCol w="618767">
                  <a:extLst>
                    <a:ext uri="{9D8B030D-6E8A-4147-A177-3AD203B41FA5}">
                      <a16:colId xmlns:a16="http://schemas.microsoft.com/office/drawing/2014/main" val="4176918783"/>
                    </a:ext>
                  </a:extLst>
                </a:gridCol>
                <a:gridCol w="667678">
                  <a:extLst>
                    <a:ext uri="{9D8B030D-6E8A-4147-A177-3AD203B41FA5}">
                      <a16:colId xmlns:a16="http://schemas.microsoft.com/office/drawing/2014/main" val="3552148113"/>
                    </a:ext>
                  </a:extLst>
                </a:gridCol>
                <a:gridCol w="626135">
                  <a:extLst>
                    <a:ext uri="{9D8B030D-6E8A-4147-A177-3AD203B41FA5}">
                      <a16:colId xmlns:a16="http://schemas.microsoft.com/office/drawing/2014/main" val="2782979012"/>
                    </a:ext>
                  </a:extLst>
                </a:gridCol>
                <a:gridCol w="450574">
                  <a:extLst>
                    <a:ext uri="{9D8B030D-6E8A-4147-A177-3AD203B41FA5}">
                      <a16:colId xmlns:a16="http://schemas.microsoft.com/office/drawing/2014/main" val="747358472"/>
                    </a:ext>
                  </a:extLst>
                </a:gridCol>
              </a:tblGrid>
              <a:tr h="160455">
                <a:tc rowSpan="2">
                  <a:txBody>
                    <a:bodyPr/>
                    <a:lstStyle/>
                    <a:p>
                      <a:pPr algn="l"/>
                      <a:r>
                        <a:rPr lang="en-US" sz="1400" dirty="0">
                          <a:solidFill>
                            <a:schemeClr val="tx1"/>
                          </a:solidFill>
                          <a:latin typeface="Segoe UI" panose="020B0502040204020203" pitchFamily="34" charset="0"/>
                          <a:cs typeface="Segoe UI" panose="020B0502040204020203" pitchFamily="34" charset="0"/>
                        </a:rPr>
                        <a:t>Topic</a:t>
                      </a: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a:solidFill>
                            <a:schemeClr val="tx1"/>
                          </a:solidFill>
                          <a:latin typeface="Segoe UI" panose="020B0502040204020203" pitchFamily="34" charset="0"/>
                          <a:cs typeface="Segoe UI" panose="020B0502040204020203" pitchFamily="34" charset="0"/>
                        </a:rPr>
                        <a:t>Percent always true and mostly true </a:t>
                      </a:r>
                    </a:p>
                    <a:p>
                      <a:pPr algn="l"/>
                      <a:r>
                        <a:rPr lang="en-US" sz="1400" dirty="0">
                          <a:solidFill>
                            <a:schemeClr val="tx1"/>
                          </a:solidFill>
                          <a:latin typeface="Segoe UI" panose="020B0502040204020203" pitchFamily="34" charset="0"/>
                          <a:cs typeface="Segoe UI" panose="020B0502040204020203" pitchFamily="34" charset="0"/>
                        </a:rPr>
                        <a:t>Think of the last 30 days in school: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8</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3">
                  <a:txBody>
                    <a:bodyPr/>
                    <a:lstStyle/>
                    <a:p>
                      <a:pPr algn="ctr"/>
                      <a:r>
                        <a:rPr lang="en-US" sz="1400" dirty="0">
                          <a:solidFill>
                            <a:schemeClr val="tx1"/>
                          </a:solidFill>
                          <a:latin typeface="Segoe UI" panose="020B0502040204020203" pitchFamily="34" charset="0"/>
                          <a:cs typeface="Segoe UI" panose="020B0502040204020203" pitchFamily="34" charset="0"/>
                        </a:rPr>
                        <a:t>Grade 10</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hMerge="1">
                  <a:txBody>
                    <a:bodyPr/>
                    <a:lstStyle/>
                    <a:p>
                      <a:pPr algn="ctr"/>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algn="ctr"/>
                      <a:endParaRPr lang="en-US" dirty="0">
                        <a:solidFill>
                          <a:srgbClr val="002060"/>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32947422"/>
                  </a:ext>
                </a:extLst>
              </a:tr>
              <a:tr h="0">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lang="en-US" sz="1400" dirty="0">
                        <a:solidFill>
                          <a:schemeClr val="tx1"/>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txBody>
                  <a:tcPr marL="68580" marR="68580" marT="34290" marB="3429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White</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tx1"/>
                          </a:solidFill>
                          <a:latin typeface="Segoe UI" panose="020B0502040204020203" pitchFamily="34" charset="0"/>
                          <a:cs typeface="Segoe UI" panose="020B0502040204020203" pitchFamily="34" charset="0"/>
                        </a:rPr>
                        <a:t>Black</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rgbClr val="002060"/>
                          </a:solidFill>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dirty="0">
                          <a:solidFill>
                            <a:srgbClr val="002060"/>
                          </a:solidFill>
                          <a:latin typeface="Segoe UI" panose="020B0502040204020203" pitchFamily="34" charset="0"/>
                          <a:cs typeface="Segoe UI" panose="020B0502040204020203" pitchFamily="34" charset="0"/>
                        </a:rPr>
                        <a:t>%</a:t>
                      </a: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extLst>
                  <a:ext uri="{0D108BD9-81ED-4DB2-BD59-A6C34878D82A}">
                    <a16:rowId xmlns:a16="http://schemas.microsoft.com/office/drawing/2014/main" val="2214182384"/>
                  </a:ext>
                </a:extLst>
              </a:tr>
              <a:tr h="229732">
                <a:tc>
                  <a:txBody>
                    <a:bodyPr/>
                    <a:lstStyle/>
                    <a:p>
                      <a:r>
                        <a:rPr lang="en-US" dirty="0">
                          <a:latin typeface="Segoe UI" panose="020B0502040204020203" pitchFamily="34" charset="0"/>
                          <a:cs typeface="Segoe UI" panose="020B0502040204020203" pitchFamily="34" charset="0"/>
                        </a:rPr>
                        <a:t>EMO:</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Segoe UI" panose="020B0502040204020203" pitchFamily="34" charset="0"/>
                          <a:cs typeface="Segoe UI" panose="020B0502040204020203" pitchFamily="34" charset="0"/>
                        </a:rPr>
                        <a:t>Teachers support students who come to class upset.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75</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dirty="0"/>
                        <a:t>70</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68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12549931"/>
                  </a:ext>
                </a:extLst>
              </a:tr>
              <a:tr h="191489">
                <a:tc>
                  <a:txBody>
                    <a:bodyPr/>
                    <a:lstStyle/>
                    <a:p>
                      <a:r>
                        <a:rPr lang="en-US" dirty="0">
                          <a:latin typeface="Segoe UI" panose="020B0502040204020203" pitchFamily="34" charset="0"/>
                          <a:cs typeface="Segoe UI" panose="020B0502040204020203" pitchFamily="34" charset="0"/>
                        </a:rPr>
                        <a:t>EMO:</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t>I feel as though I belong in my school community.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BEDF5"/>
                    </a:solid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BEDF5"/>
                    </a:solidFill>
                  </a:tcPr>
                </a:tc>
                <a:tc>
                  <a:txBody>
                    <a:bodyPr/>
                    <a:lstStyle/>
                    <a:p>
                      <a:pPr algn="ctr"/>
                      <a:r>
                        <a:rPr lang="en-US" dirty="0"/>
                        <a:t>82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BEDF5"/>
                    </a:solidFill>
                  </a:tcPr>
                </a:tc>
                <a:tc>
                  <a:txBody>
                    <a:bodyPr/>
                    <a:lstStyle/>
                    <a:p>
                      <a:pPr algn="ctr"/>
                      <a:r>
                        <a:rPr lang="en-US" dirty="0"/>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3962472700"/>
                  </a:ext>
                </a:extLst>
              </a:tr>
              <a:tr h="191432">
                <a:tc>
                  <a:txBody>
                    <a:bodyPr/>
                    <a:lstStyle/>
                    <a:p>
                      <a:r>
                        <a:rPr lang="en-US" dirty="0">
                          <a:latin typeface="Segoe UI" panose="020B0502040204020203" pitchFamily="34" charset="0"/>
                          <a:cs typeface="Segoe UI" panose="020B0502040204020203" pitchFamily="34" charset="0"/>
                        </a:rPr>
                        <a:t>EMO:</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t>Student …. work out their problems…respectful way.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-10</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243324"/>
                  </a:ext>
                </a:extLst>
              </a:tr>
              <a:tr h="225750">
                <a:tc>
                  <a:txBody>
                    <a:bodyPr/>
                    <a:lstStyle/>
                    <a:p>
                      <a:r>
                        <a:rPr lang="en-US" dirty="0">
                          <a:latin typeface="Segoe UI" panose="020B0502040204020203" pitchFamily="34" charset="0"/>
                          <a:cs typeface="Segoe UI" panose="020B0502040204020203" pitchFamily="34" charset="0"/>
                        </a:rPr>
                        <a:t>PSF:</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Students at school damage/steal other students’ property.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EDF5"/>
                    </a:solidFill>
                  </a:tcPr>
                </a:tc>
                <a:tc>
                  <a:txBody>
                    <a:bodyPr/>
                    <a:lstStyle/>
                    <a:p>
                      <a:pPr algn="ctr"/>
                      <a:r>
                        <a:rPr lang="en-US" dirty="0"/>
                        <a:t>33</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BEDF5"/>
                    </a:solidFill>
                  </a:tcPr>
                </a:tc>
                <a:tc>
                  <a:txBody>
                    <a:bodyPr/>
                    <a:lstStyle/>
                    <a:p>
                      <a:pPr algn="ctr"/>
                      <a:r>
                        <a:rPr lang="en-US" dirty="0"/>
                        <a:t>49</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EDF5"/>
                    </a:solid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BEDF5"/>
                    </a:solidFill>
                  </a:tcPr>
                </a:tc>
                <a:extLst>
                  <a:ext uri="{0D108BD9-81ED-4DB2-BD59-A6C34878D82A}">
                    <a16:rowId xmlns:a16="http://schemas.microsoft.com/office/drawing/2014/main" val="3665128085"/>
                  </a:ext>
                </a:extLst>
              </a:tr>
              <a:tr h="184442">
                <a:tc>
                  <a:txBody>
                    <a:bodyPr/>
                    <a:lstStyle/>
                    <a:p>
                      <a:r>
                        <a:rPr lang="en-US" dirty="0">
                          <a:latin typeface="Segoe UI" panose="020B0502040204020203" pitchFamily="34" charset="0"/>
                          <a:cs typeface="Segoe UI" panose="020B0502040204020203" pitchFamily="34" charset="0"/>
                        </a:rPr>
                        <a:t>PSF:</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Students are sexually harassed at my school (e.g.,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17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9071416"/>
                  </a:ext>
                </a:extLst>
              </a:tr>
              <a:tr h="205010">
                <a:tc>
                  <a:txBody>
                    <a:bodyPr/>
                    <a:lstStyle/>
                    <a:p>
                      <a:r>
                        <a:rPr lang="en-US" dirty="0">
                          <a:latin typeface="Segoe UI" panose="020B0502040204020203" pitchFamily="34" charset="0"/>
                          <a:cs typeface="Segoe UI" panose="020B0502040204020203" pitchFamily="34" charset="0"/>
                        </a:rPr>
                        <a:t>BUL:</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r>
                        <a:rPr lang="en-US" sz="1300" dirty="0"/>
                        <a:t>….bigger students taunt or pick on smaller students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dirty="0"/>
                        <a:t>25</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dirty="0"/>
                        <a:t>33</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3344792060"/>
                  </a:ext>
                </a:extLst>
              </a:tr>
              <a:tr h="177452">
                <a:tc>
                  <a:txBody>
                    <a:bodyPr/>
                    <a:lstStyle/>
                    <a:p>
                      <a:r>
                        <a:rPr lang="en-US" dirty="0">
                          <a:latin typeface="Segoe UI" panose="020B0502040204020203" pitchFamily="34" charset="0"/>
                          <a:cs typeface="Segoe UI" panose="020B0502040204020203" pitchFamily="34" charset="0"/>
                        </a:rPr>
                        <a:t>BUL:</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a:latin typeface="Segoe UI" panose="020B0502040204020203" pitchFamily="34" charset="0"/>
                          <a:cs typeface="Segoe UI" panose="020B0502040204020203" pitchFamily="34" charset="0"/>
                        </a:rPr>
                        <a:t>…… groups of students tease or pick on one student.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38</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47</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29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a:t>39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latin typeface="Segoe UI" panose="020B0502040204020203" pitchFamily="34" charset="0"/>
                          <a:cs typeface="Segoe UI" panose="020B0502040204020203" pitchFamily="34" charset="0"/>
                        </a:rPr>
                        <a:t>-10</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16106578"/>
                  </a:ext>
                </a:extLst>
              </a:tr>
              <a:tr h="163644">
                <a:tc>
                  <a:txBody>
                    <a:bodyPr/>
                    <a:lstStyle/>
                    <a:p>
                      <a:r>
                        <a:rPr lang="en-US" dirty="0">
                          <a:latin typeface="Segoe UI" panose="020B0502040204020203" pitchFamily="34" charset="0"/>
                          <a:cs typeface="Segoe UI" panose="020B0502040204020203" pitchFamily="34" charset="0"/>
                        </a:rPr>
                        <a:t>BUL:</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r>
                        <a:rPr lang="en-US" sz="1300" dirty="0">
                          <a:latin typeface="Segoe UI" panose="020B0502040204020203" pitchFamily="34" charset="0"/>
                          <a:cs typeface="Segoe UI" panose="020B0502040204020203" pitchFamily="34" charset="0"/>
                        </a:rPr>
                        <a:t>I have been teased or picked because of my race/ethnicity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12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24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-12</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429168333"/>
                  </a:ext>
                </a:extLst>
              </a:tr>
              <a:tr h="260298">
                <a:tc>
                  <a:txBody>
                    <a:bodyPr/>
                    <a:lstStyle/>
                    <a:p>
                      <a:pPr algn="l"/>
                      <a:r>
                        <a:rPr lang="en-US" sz="1300" dirty="0">
                          <a:latin typeface="Segoe UI" panose="020B0502040204020203" pitchFamily="34" charset="0"/>
                          <a:cs typeface="Segoe UI" panose="020B0502040204020203" pitchFamily="34" charset="0"/>
                        </a:rPr>
                        <a:t>INS:</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300" dirty="0">
                          <a:latin typeface="Segoe UI" panose="020B0502040204020203" pitchFamily="34" charset="0"/>
                          <a:cs typeface="Segoe UI" panose="020B0502040204020203" pitchFamily="34" charset="0"/>
                        </a:rPr>
                        <a:t>My teachers set high expectations for my work.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89</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90</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90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89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latin typeface="Segoe UI" panose="020B0502040204020203" pitchFamily="34" charset="0"/>
                          <a:cs typeface="Segoe UI" panose="020B0502040204020203" pitchFamily="34" charset="0"/>
                        </a:rPr>
                        <a:t>-1</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182083"/>
                  </a:ext>
                </a:extLst>
              </a:tr>
              <a:tr h="295633">
                <a:tc>
                  <a:txBody>
                    <a:bodyPr/>
                    <a:lstStyle/>
                    <a:p>
                      <a:r>
                        <a:rPr lang="en-US" dirty="0">
                          <a:latin typeface="Segoe UI" panose="020B0502040204020203" pitchFamily="34" charset="0"/>
                          <a:cs typeface="Segoe UI" panose="020B0502040204020203" pitchFamily="34" charset="0"/>
                        </a:rPr>
                        <a:t>DIS:</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Segoe UI" panose="020B0502040204020203" pitchFamily="34" charset="0"/>
                          <a:cs typeface="Segoe UI" panose="020B0502040204020203" pitchFamily="34" charset="0"/>
                        </a:rPr>
                        <a:t>Teachers give students a chance to explain their behavior when they do something wrong.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53</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47</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54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49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latin typeface="Segoe UI" panose="020B0502040204020203" pitchFamily="34" charset="0"/>
                          <a:cs typeface="Segoe UI" panose="020B0502040204020203" pitchFamily="34" charset="0"/>
                        </a:rPr>
                        <a:t>-5</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95067798"/>
                  </a:ext>
                </a:extLst>
              </a:tr>
              <a:tr h="295633">
                <a:tc>
                  <a:txBody>
                    <a:bodyPr/>
                    <a:lstStyle/>
                    <a:p>
                      <a:r>
                        <a:rPr lang="en-US" dirty="0">
                          <a:latin typeface="Segoe UI" panose="020B0502040204020203" pitchFamily="34" charset="0"/>
                          <a:cs typeface="Segoe UI" panose="020B0502040204020203" pitchFamily="34" charset="0"/>
                        </a:rPr>
                        <a:t>DIS:</a:t>
                      </a: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latin typeface="Segoe UI" panose="020B0502040204020203" pitchFamily="34" charset="0"/>
                          <a:cs typeface="Segoe UI" panose="020B0502040204020203" pitchFamily="34" charset="0"/>
                        </a:rPr>
                        <a:t>The consequences for the same inappropriate behavior…are the same, no matter who the student 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NA</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3B6A"/>
                          </a:solidFill>
                          <a:effectLst/>
                          <a:uLnTx/>
                          <a:uFillTx/>
                          <a:latin typeface="Arial"/>
                          <a:ea typeface="+mn-ea"/>
                          <a:cs typeface="+mn-cs"/>
                          <a:sym typeface="Arial"/>
                        </a:rPr>
                        <a:t>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63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dirty="0"/>
                        <a:t>59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latin typeface="Segoe UI" panose="020B0502040204020203" pitchFamily="34" charset="0"/>
                          <a:cs typeface="Segoe UI" panose="020B0502040204020203" pitchFamily="34" charset="0"/>
                        </a:rPr>
                        <a:t>-4</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571127999"/>
                  </a:ext>
                </a:extLst>
              </a:tr>
            </a:tbl>
          </a:graphicData>
        </a:graphic>
      </p:graphicFrame>
    </p:spTree>
    <p:extLst>
      <p:ext uri="{BB962C8B-B14F-4D97-AF65-F5344CB8AC3E}">
        <p14:creationId xmlns:p14="http://schemas.microsoft.com/office/powerpoint/2010/main" val="2407508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Take-aways: Engagement differences between black and white students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43759" y="792174"/>
            <a:ext cx="8610277" cy="4206088"/>
          </a:xfrm>
        </p:spPr>
        <p:txBody>
          <a:bodyPr/>
          <a:lstStyle/>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On average, black and white students have comparable views of their engagement; however, differences are apparent in some aspects of student engagement</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For the most part, black students across all grades are more likely to report they have opportunities for meaningful participation in the classroom; they also tend to express more positive views of the instructional environment used to engender student participation in the classroom</a:t>
            </a:r>
          </a:p>
          <a:p>
            <a:pPr marL="76200" indent="0">
              <a:buNone/>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Poorer and less respectful relationships among students, especially among younger students, may inhibit black student engagement</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A lack of respect and valuing of diversity may inhibit black student engagement (this negative effect is strongest in later grades)</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3751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Take-aways: Safety and environment differences between black and white students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43759" y="1252811"/>
            <a:ext cx="8610277" cy="2308536"/>
          </a:xfrm>
        </p:spPr>
        <p:txBody>
          <a:bodyPr/>
          <a:lstStyle/>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Black students are more likely to perceive that bullying and physical violence is a problem in their schools; concerns for their safety may inhibit their ability to engage in the classroom and school</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In three of the four grades, black students report a harsher discipline environment; when combined with lower levels of reported emotional security and of mental-health supports, these factors may impede black students’ ability to engage in school</a:t>
            </a:r>
          </a:p>
          <a:p>
            <a:pPr marL="76200" indent="0">
              <a:buNone/>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287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p:txBody>
          <a:bodyPr/>
          <a:lstStyle/>
          <a:p>
            <a:r>
              <a:rPr lang="en-US" dirty="0"/>
              <a:t>Our way forward: Some thoughts!</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a:xfrm>
            <a:off x="343759" y="854166"/>
            <a:ext cx="8610277" cy="4072639"/>
          </a:xfrm>
          <a:solidFill>
            <a:schemeClr val="bg1"/>
          </a:solidFill>
        </p:spPr>
        <p:txBody>
          <a:bodyPr/>
          <a:lstStyle/>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Could a move toward deeper learning help engage students in the upper grades?</a:t>
            </a: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lvl="1">
              <a:buFont typeface="Wingdings 2" panose="05020102010507070707" pitchFamily="18" charset="2"/>
              <a:buChar char="ê"/>
            </a:pPr>
            <a:r>
              <a:rPr lang="en-US" sz="1500" dirty="0">
                <a:solidFill>
                  <a:srgbClr val="002060"/>
                </a:solidFill>
                <a:latin typeface="Segoe UI" panose="020B0502040204020203" pitchFamily="34" charset="0"/>
                <a:cs typeface="Segoe UI" panose="020B0502040204020203" pitchFamily="34" charset="0"/>
              </a:rPr>
              <a:t>Exposure to more authentic work in their field of study may help older students view the relevancy of what they learn in school more favorably and increase their engagement</a:t>
            </a:r>
          </a:p>
          <a:p>
            <a:pPr lvl="1">
              <a:buFont typeface="Wingdings 2" panose="05020102010507070707" pitchFamily="18" charset="2"/>
              <a:buChar char="ê"/>
            </a:pPr>
            <a:endParaRPr lang="en-US" sz="1500" dirty="0">
              <a:solidFill>
                <a:srgbClr val="002060"/>
              </a:solidFill>
              <a:latin typeface="Segoe UI" panose="020B0502040204020203" pitchFamily="34" charset="0"/>
              <a:cs typeface="Segoe UI" panose="020B0502040204020203" pitchFamily="34" charset="0"/>
            </a:endParaRPr>
          </a:p>
          <a:p>
            <a:pPr lvl="1">
              <a:buFont typeface="Wingdings 2" panose="05020102010507070707" pitchFamily="18" charset="2"/>
              <a:buChar char="ê"/>
            </a:pPr>
            <a:r>
              <a:rPr lang="en-US" sz="1500" dirty="0">
                <a:solidFill>
                  <a:srgbClr val="002060"/>
                </a:solidFill>
                <a:latin typeface="Segoe UI" panose="020B0502040204020203" pitchFamily="34" charset="0"/>
                <a:cs typeface="Segoe UI" panose="020B0502040204020203" pitchFamily="34" charset="0"/>
              </a:rPr>
              <a:t>Learning through collaborating and communicating with their peers in solving complex problems could not only support their higher-order thinking skills, but their engagement in school </a:t>
            </a:r>
          </a:p>
          <a:p>
            <a:pPr lvl="1">
              <a:buFont typeface="Wingdings 2" panose="05020102010507070707" pitchFamily="18" charset="2"/>
              <a:buChar char="ê"/>
            </a:pPr>
            <a:endParaRPr lang="en-US" sz="1500" dirty="0">
              <a:solidFill>
                <a:srgbClr val="002060"/>
              </a:solidFill>
              <a:latin typeface="Segoe UI" panose="020B0502040204020203" pitchFamily="34" charset="0"/>
              <a:cs typeface="Segoe UI" panose="020B0502040204020203" pitchFamily="34" charset="0"/>
            </a:endParaRPr>
          </a:p>
          <a:p>
            <a:pPr lvl="1">
              <a:buFont typeface="Wingdings 2" panose="05020102010507070707" pitchFamily="18" charset="2"/>
              <a:buChar char="ê"/>
            </a:pPr>
            <a:r>
              <a:rPr lang="en-US" sz="1500" dirty="0">
                <a:solidFill>
                  <a:srgbClr val="002060"/>
                </a:solidFill>
                <a:latin typeface="Segoe UI" panose="020B0502040204020203" pitchFamily="34" charset="0"/>
                <a:cs typeface="Segoe UI" panose="020B0502040204020203" pitchFamily="34" charset="0"/>
              </a:rPr>
              <a:t>Providing students with more embedded feedback on their learning and including them in the conversation could not only support their desire for autonomy, but their engagement and self-efficacy.</a:t>
            </a:r>
          </a:p>
          <a:p>
            <a:pPr lvl="1">
              <a:buFont typeface="Wingdings 2" panose="05020102010507070707" pitchFamily="18" charset="2"/>
              <a:buChar char="ê"/>
            </a:pPr>
            <a:endParaRPr lang="en-US" sz="15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If all students are to take full advantage of deeper learning opportunities, all students will need equal access to safe, enriching, and supportive environments</a:t>
            </a:r>
          </a:p>
          <a:p>
            <a:pPr>
              <a:buFont typeface="Wingdings 2" panose="05020102010507070707" pitchFamily="18" charset="2"/>
              <a:buChar char="ê"/>
            </a:pPr>
            <a:endParaRPr lang="en-US" sz="2100" dirty="0">
              <a:solidFill>
                <a:srgbClr val="002060"/>
              </a:solidFill>
              <a:latin typeface="Segoe UI" panose="020B0502040204020203" pitchFamily="34" charset="0"/>
              <a:cs typeface="Segoe UI" panose="020B0502040204020203" pitchFamily="34" charset="0"/>
            </a:endParaRPr>
          </a:p>
          <a:p>
            <a:pPr marL="76200" indent="0">
              <a:buNone/>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3131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p>
            <a:pPr lvl="0"/>
            <a:r>
              <a:rPr lang="en-US" sz="2000" b="0" i="0" u="none" strike="noStrike" cap="none" dirty="0">
                <a:solidFill>
                  <a:schemeClr val="lt1"/>
                </a:solidFill>
                <a:latin typeface="Georgia" panose="02040502050405020303" pitchFamily="18" charset="0"/>
                <a:sym typeface="Quattrocento Sans"/>
              </a:rPr>
              <a:t>VOCAL report resources: </a:t>
            </a:r>
            <a:r>
              <a:rPr lang="en-US" sz="1800" b="1" dirty="0">
                <a:solidFill>
                  <a:srgbClr val="00B0F0"/>
                </a:solidFill>
                <a:latin typeface="Georgia" panose="02040502050405020303" pitchFamily="18" charset="0"/>
                <a:cs typeface="Segoe UI" panose="020B0502040204020203" pitchFamily="34" charset="0"/>
                <a:hlinkClick r:id="rId3">
                  <a:extLst>
                    <a:ext uri="{A12FA001-AC4F-418D-AE19-62706E023703}">
                      <ahyp:hlinkClr xmlns:ahyp="http://schemas.microsoft.com/office/drawing/2018/hyperlinkcolor" val="tx"/>
                    </a:ext>
                  </a:extLst>
                </a:hlinkClick>
              </a:rPr>
              <a:t>http://www.doe.mass.edu/research/vocal/2019/</a:t>
            </a:r>
            <a:r>
              <a:rPr lang="en-US" sz="1800" b="1" dirty="0">
                <a:solidFill>
                  <a:srgbClr val="00B0F0"/>
                </a:solidFill>
                <a:latin typeface="Georgia" panose="02040502050405020303" pitchFamily="18" charset="0"/>
                <a:cs typeface="Segoe UI" panose="020B0502040204020203" pitchFamily="34" charset="0"/>
              </a:rPr>
              <a:t> </a:t>
            </a:r>
            <a:r>
              <a:rPr lang="en-US" sz="1800" b="1" dirty="0">
                <a:solidFill>
                  <a:schemeClr val="bg1"/>
                </a:solidFill>
                <a:latin typeface="Georgia" panose="02040502050405020303" pitchFamily="18" charset="0"/>
                <a:cs typeface="Segoe UI" panose="020B0502040204020203" pitchFamily="34" charset="0"/>
              </a:rPr>
              <a:t>and Dropbox</a:t>
            </a:r>
            <a:endParaRPr sz="1800" b="0" i="0" u="none" strike="noStrike" cap="none" dirty="0">
              <a:solidFill>
                <a:schemeClr val="bg1"/>
              </a:solidFill>
              <a:latin typeface="Georgia" panose="02040502050405020303" pitchFamily="18" charset="0"/>
              <a:sym typeface="Quattrocento Sans"/>
            </a:endParaRPr>
          </a:p>
        </p:txBody>
      </p:sp>
      <p:sp>
        <p:nvSpPr>
          <p:cNvPr id="522" name="Google Shape;522;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Quattrocento Sans"/>
                <a:ea typeface="Quattrocento Sans"/>
                <a:cs typeface="Quattrocento Sans"/>
                <a:sym typeface="Quattrocento Sans"/>
              </a:rPr>
              <a:t>44</a:t>
            </a:fld>
            <a:endParaRPr sz="900" dirty="0">
              <a:solidFill>
                <a:schemeClr val="dk1"/>
              </a:solidFill>
              <a:latin typeface="Quattrocento Sans"/>
              <a:ea typeface="Quattrocento Sans"/>
              <a:cs typeface="Quattrocento Sans"/>
              <a:sym typeface="Quattrocento Sans"/>
            </a:endParaRPr>
          </a:p>
        </p:txBody>
      </p:sp>
      <p:sp>
        <p:nvSpPr>
          <p:cNvPr id="521" name="Google Shape;521;p45"/>
          <p:cNvSpPr txBox="1">
            <a:spLocks noGrp="1"/>
          </p:cNvSpPr>
          <p:nvPr>
            <p:ph type="body" idx="1"/>
          </p:nvPr>
        </p:nvSpPr>
        <p:spPr>
          <a:xfrm>
            <a:off x="220773" y="843268"/>
            <a:ext cx="8923228" cy="4300231"/>
          </a:xfrm>
          <a:prstGeom prst="rect">
            <a:avLst/>
          </a:prstGeom>
          <a:solidFill>
            <a:schemeClr val="bg1"/>
          </a:solidFill>
          <a:ln>
            <a:noFill/>
          </a:ln>
        </p:spPr>
        <p:txBody>
          <a:bodyPr spcFirstLastPara="1" wrap="square" lIns="68575" tIns="34275" rIns="68575" bIns="34275" anchor="t" anchorCtr="0">
            <a:noAutofit/>
          </a:bodyPr>
          <a:lstStyle/>
          <a:p>
            <a:pPr marL="285750" marR="0" lvl="1" indent="-285750" algn="l" rtl="0">
              <a:spcBef>
                <a:spcPts val="0"/>
              </a:spcBef>
              <a:spcAft>
                <a:spcPts val="0"/>
              </a:spcAft>
              <a:buClr>
                <a:srgbClr val="E38526"/>
              </a:buClr>
              <a:buSzPts val="1800"/>
              <a:buFont typeface="Wingdings 2" panose="05020102010507070707" pitchFamily="18" charset="2"/>
              <a:buChar char="ê"/>
            </a:pPr>
            <a:r>
              <a:rPr lang="en" sz="1600" b="0" i="0" strike="noStrike" cap="none" dirty="0">
                <a:solidFill>
                  <a:srgbClr val="002060"/>
                </a:solidFill>
                <a:latin typeface="Segoe UI" panose="020B0502040204020203" pitchFamily="34" charset="0"/>
                <a:cs typeface="Segoe UI" panose="020B0502040204020203" pitchFamily="34" charset="0"/>
                <a:sym typeface="Quattrocento Sans"/>
              </a:rPr>
              <a:t>Annotated report </a:t>
            </a:r>
            <a:r>
              <a:rPr lang="en" sz="1400" b="0" i="0" strike="noStrike" cap="none" dirty="0">
                <a:solidFill>
                  <a:schemeClr val="accent2">
                    <a:lumMod val="50000"/>
                  </a:schemeClr>
                </a:solidFill>
                <a:latin typeface="Segoe UI" panose="020B0502040204020203" pitchFamily="34" charset="0"/>
                <a:cs typeface="Segoe UI" panose="020B0502040204020203" pitchFamily="34" charset="0"/>
                <a:sym typeface="Quattrocento Sans"/>
              </a:rPr>
              <a:t>(</a:t>
            </a:r>
            <a:r>
              <a:rPr lang="en-US" sz="1400" dirty="0">
                <a:solidFill>
                  <a:schemeClr val="accent2">
                    <a:lumMod val="50000"/>
                  </a:schemeClr>
                </a:solidFill>
                <a:latin typeface="Segoe UI" panose="020B0502040204020203" pitchFamily="34" charset="0"/>
                <a:cs typeface="Segoe UI" panose="020B0502040204020203" pitchFamily="34" charset="0"/>
              </a:rPr>
              <a:t>Dropbox only)</a:t>
            </a:r>
            <a:endParaRPr lang="en" sz="1400" b="0" i="0" strike="noStrike" cap="none" dirty="0">
              <a:solidFill>
                <a:schemeClr val="accent2">
                  <a:lumMod val="50000"/>
                </a:schemeClr>
              </a:solidFill>
              <a:latin typeface="Segoe UI" panose="020B0502040204020203" pitchFamily="34" charset="0"/>
              <a:cs typeface="Segoe UI" panose="020B0502040204020203" pitchFamily="34" charset="0"/>
              <a:sym typeface="Quattrocento Sans"/>
            </a:endParaRPr>
          </a:p>
          <a:p>
            <a:pPr marL="569913" lvl="3" indent="-225425">
              <a:spcBef>
                <a:spcPts val="0"/>
              </a:spcBef>
              <a:spcAft>
                <a:spcPts val="600"/>
              </a:spcAft>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Describes the layout of the report and </a:t>
            </a:r>
            <a:r>
              <a:rPr lang="en" sz="1400" dirty="0">
                <a:solidFill>
                  <a:srgbClr val="002060"/>
                </a:solidFill>
                <a:latin typeface="Segoe UI" panose="020B0502040204020203" pitchFamily="34" charset="0"/>
                <a:cs typeface="Segoe UI" panose="020B0502040204020203" pitchFamily="34" charset="0"/>
              </a:rPr>
              <a:t>each </a:t>
            </a:r>
            <a:r>
              <a:rPr lang="en-US" sz="1400" dirty="0">
                <a:solidFill>
                  <a:srgbClr val="002060"/>
                </a:solidFill>
                <a:latin typeface="Segoe UI" panose="020B0502040204020203" pitchFamily="34" charset="0"/>
                <a:cs typeface="Segoe UI" panose="020B0502040204020203" pitchFamily="34" charset="0"/>
              </a:rPr>
              <a:t>data element of the VOCAL report</a:t>
            </a:r>
          </a:p>
          <a:p>
            <a:pPr marL="285750" marR="0" lvl="1" indent="-285750" algn="l" rtl="0">
              <a:spcBef>
                <a:spcPts val="600"/>
              </a:spcBef>
              <a:spcAft>
                <a:spcPts val="0"/>
              </a:spcAft>
              <a:buClr>
                <a:srgbClr val="E38526"/>
              </a:buClr>
              <a:buSzPts val="1800"/>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hlinkClick r:id="rId3"/>
              </a:rPr>
              <a:t>School climate </a:t>
            </a:r>
            <a:r>
              <a:rPr lang="en-US" sz="1600" b="0" i="0" strike="noStrike" cap="none" dirty="0">
                <a:solidFill>
                  <a:srgbClr val="002060"/>
                </a:solidFill>
                <a:latin typeface="Segoe UI" panose="020B0502040204020203" pitchFamily="34" charset="0"/>
                <a:cs typeface="Segoe UI" panose="020B0502040204020203" pitchFamily="34" charset="0"/>
                <a:sym typeface="Quattrocento Sans"/>
                <a:hlinkClick r:id="rId3"/>
              </a:rPr>
              <a:t>profiles by grade</a:t>
            </a:r>
            <a:r>
              <a:rPr lang="en-US" sz="1600" dirty="0">
                <a:solidFill>
                  <a:srgbClr val="002060"/>
                </a:solidFill>
                <a:latin typeface="Segoe UI" panose="020B0502040204020203" pitchFamily="34" charset="0"/>
                <a:cs typeface="Segoe UI" panose="020B0502040204020203" pitchFamily="34" charset="0"/>
                <a:hlinkClick r:id="rId3"/>
              </a:rPr>
              <a:t> </a:t>
            </a:r>
            <a:endParaRPr lang="en-US" sz="1600" dirty="0">
              <a:solidFill>
                <a:srgbClr val="002060"/>
              </a:solidFill>
              <a:latin typeface="Segoe UI" panose="020B0502040204020203" pitchFamily="34" charset="0"/>
              <a:cs typeface="Segoe UI" panose="020B0502040204020203" pitchFamily="34" charset="0"/>
            </a:endParaRPr>
          </a:p>
          <a:p>
            <a:pPr marL="569913" lvl="3" indent="-225425">
              <a:spcBef>
                <a:spcPts val="600"/>
              </a:spcBef>
              <a:spcAft>
                <a:spcPts val="600"/>
              </a:spcAft>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Describes the average student’s experience within a relatively weak, typical, and relatively strong school</a:t>
            </a:r>
          </a:p>
          <a:p>
            <a:pPr marL="285750" indent="-285750">
              <a:spcBef>
                <a:spcPts val="600"/>
              </a:spcBef>
              <a:buSzPct val="100000"/>
              <a:buFont typeface="Wingdings 2" panose="05020102010507070707" pitchFamily="18" charset="2"/>
              <a:buChar char="ê"/>
            </a:pPr>
            <a:r>
              <a:rPr lang="en" sz="1600" b="0" i="0" strike="noStrike" cap="none" dirty="0">
                <a:solidFill>
                  <a:srgbClr val="002060"/>
                </a:solidFill>
                <a:latin typeface="Segoe UI" panose="020B0502040204020203" pitchFamily="34" charset="0"/>
                <a:cs typeface="Segoe UI" panose="020B0502040204020203" pitchFamily="34" charset="0"/>
                <a:sym typeface="Quattrocento Sans"/>
                <a:hlinkClick r:id="rId4"/>
              </a:rPr>
              <a:t>Interpretive guide </a:t>
            </a:r>
            <a:r>
              <a:rPr lang="en-US" sz="1600" b="0" i="0" strike="noStrike" cap="none" dirty="0">
                <a:solidFill>
                  <a:srgbClr val="002060"/>
                </a:solidFill>
                <a:latin typeface="Segoe UI" panose="020B0502040204020203" pitchFamily="34" charset="0"/>
                <a:cs typeface="Segoe UI" panose="020B0502040204020203" pitchFamily="34" charset="0"/>
                <a:sym typeface="Quattrocento Sans"/>
                <a:hlinkClick r:id="rId4"/>
              </a:rPr>
              <a:t>and </a:t>
            </a:r>
            <a:r>
              <a:rPr lang="en" sz="1600" dirty="0">
                <a:solidFill>
                  <a:srgbClr val="002060"/>
                </a:solidFill>
                <a:latin typeface="Segoe UI" panose="020B0502040204020203" pitchFamily="34" charset="0"/>
                <a:cs typeface="Segoe UI" panose="020B0502040204020203" pitchFamily="34" charset="0"/>
                <a:hlinkClick r:id="rId4"/>
              </a:rPr>
              <a:t>Act</a:t>
            </a:r>
            <a:r>
              <a:rPr lang="en-US" sz="1600" dirty="0">
                <a:solidFill>
                  <a:srgbClr val="002060"/>
                </a:solidFill>
                <a:latin typeface="Segoe UI" panose="020B0502040204020203" pitchFamily="34" charset="0"/>
                <a:cs typeface="Segoe UI" panose="020B0502040204020203" pitchFamily="34" charset="0"/>
                <a:hlinkClick r:id="rId4"/>
              </a:rPr>
              <a:t>ion planning guide</a:t>
            </a:r>
            <a:r>
              <a:rPr lang="en-US" sz="1600" dirty="0">
                <a:solidFill>
                  <a:srgbClr val="002060"/>
                </a:solidFill>
                <a:latin typeface="Segoe UI" panose="020B0502040204020203" pitchFamily="34" charset="0"/>
                <a:cs typeface="Segoe UI" panose="020B0502040204020203" pitchFamily="34" charset="0"/>
              </a:rPr>
              <a:t> and </a:t>
            </a:r>
            <a:r>
              <a:rPr lang="en-US" sz="1600" dirty="0">
                <a:solidFill>
                  <a:srgbClr val="002060"/>
                </a:solidFill>
                <a:latin typeface="Segoe UI" panose="020B0502040204020203" pitchFamily="34" charset="0"/>
                <a:cs typeface="Segoe UI" panose="020B0502040204020203" pitchFamily="34" charset="0"/>
                <a:hlinkClick r:id="rId5"/>
              </a:rPr>
              <a:t>Sample report</a:t>
            </a:r>
            <a:endParaRPr lang="en" sz="1600" b="0" i="0" strike="noStrike" cap="none" dirty="0">
              <a:solidFill>
                <a:srgbClr val="002060"/>
              </a:solidFill>
              <a:latin typeface="Segoe UI" panose="020B0502040204020203" pitchFamily="34" charset="0"/>
              <a:cs typeface="Segoe UI" panose="020B0502040204020203" pitchFamily="34" charset="0"/>
              <a:sym typeface="Quattrocento Sans"/>
            </a:endParaRPr>
          </a:p>
          <a:p>
            <a:pPr marL="569913" lvl="3" indent="-225425">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Describes how to systematically analyze your data to identify strengths and areas to improve</a:t>
            </a:r>
            <a:endParaRPr lang="en" sz="1400" b="0" i="0" strike="noStrike" cap="none" dirty="0">
              <a:solidFill>
                <a:srgbClr val="002060"/>
              </a:solidFill>
              <a:latin typeface="Segoe UI" panose="020B0502040204020203" pitchFamily="34" charset="0"/>
              <a:cs typeface="Segoe UI" panose="020B0502040204020203" pitchFamily="34" charset="0"/>
              <a:sym typeface="Quattrocento Sans"/>
            </a:endParaRPr>
          </a:p>
          <a:p>
            <a:pPr marL="569913" lvl="3" indent="-225425">
              <a:spcAft>
                <a:spcPts val="600"/>
              </a:spcAft>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Describes how to develop an action plan based on your key findings</a:t>
            </a:r>
          </a:p>
          <a:p>
            <a:pPr marL="274320" lvl="2" indent="-274320">
              <a:spcBef>
                <a:spcPts val="600"/>
              </a:spcBef>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hlinkClick r:id="rId6"/>
              </a:rPr>
              <a:t>User guide</a:t>
            </a:r>
            <a:endParaRPr lang="en-US" sz="1600" dirty="0">
              <a:solidFill>
                <a:srgbClr val="002060"/>
              </a:solidFill>
              <a:latin typeface="Segoe UI" panose="020B0502040204020203" pitchFamily="34" charset="0"/>
              <a:cs typeface="Segoe UI" panose="020B0502040204020203" pitchFamily="34" charset="0"/>
            </a:endParaRPr>
          </a:p>
          <a:p>
            <a:pPr marL="569913" lvl="3" indent="-225425">
              <a:spcAft>
                <a:spcPts val="600"/>
              </a:spcAft>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Describes the appropriate use and interpretation of the two types of VOCAL scores</a:t>
            </a:r>
          </a:p>
          <a:p>
            <a:pPr marL="342900" lvl="2">
              <a:spcBef>
                <a:spcPts val="600"/>
              </a:spcBef>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hlinkClick r:id="rId7"/>
              </a:rPr>
              <a:t>Item-level crosswalk </a:t>
            </a:r>
            <a:endParaRPr lang="en-US" sz="1600" dirty="0">
              <a:solidFill>
                <a:srgbClr val="002060"/>
              </a:solidFill>
              <a:latin typeface="Segoe UI" panose="020B0502040204020203" pitchFamily="34" charset="0"/>
              <a:cs typeface="Segoe UI" panose="020B0502040204020203" pitchFamily="34" charset="0"/>
            </a:endParaRPr>
          </a:p>
          <a:p>
            <a:pPr marL="569913" lvl="3" indent="-225425">
              <a:spcAft>
                <a:spcPts val="600"/>
              </a:spcAft>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CASEL’s SEL competencies; PBIS framework; AI framework</a:t>
            </a:r>
          </a:p>
          <a:p>
            <a:pPr marL="173038" lvl="2" indent="-285750">
              <a:buSzPct val="100000"/>
              <a:buFont typeface="Wingdings 2" panose="05020102010507070707" pitchFamily="18" charset="2"/>
              <a:buChar char="ê"/>
            </a:pPr>
            <a:r>
              <a:rPr lang="en-US" sz="1600" dirty="0">
                <a:solidFill>
                  <a:schemeClr val="accent2">
                    <a:lumMod val="50000"/>
                  </a:schemeClr>
                </a:solidFill>
                <a:latin typeface="Segoe UI" panose="020B0502040204020203" pitchFamily="34" charset="0"/>
                <a:cs typeface="Segoe UI" panose="020B0502040204020203" pitchFamily="34" charset="0"/>
              </a:rPr>
              <a:t> VOCAL contact</a:t>
            </a:r>
          </a:p>
          <a:p>
            <a:pPr marL="630238" lvl="3" indent="-285750">
              <a:buSzPct val="100000"/>
              <a:buFont typeface="Wingdings 2" panose="05020102010507070707" pitchFamily="18" charset="2"/>
              <a:buChar char="ê"/>
            </a:pPr>
            <a:r>
              <a:rPr lang="en-US" sz="1300" dirty="0">
                <a:solidFill>
                  <a:srgbClr val="0070C0"/>
                </a:solidFill>
                <a:latin typeface="Segoe UI" panose="020B0502040204020203" pitchFamily="34" charset="0"/>
                <a:cs typeface="Segoe UI" panose="020B0502040204020203" pitchFamily="34" charset="0"/>
              </a:rPr>
              <a:t>vocalsurvey@doe.mass.edu</a:t>
            </a:r>
          </a:p>
        </p:txBody>
      </p:sp>
    </p:spTree>
    <p:extLst>
      <p:ext uri="{BB962C8B-B14F-4D97-AF65-F5344CB8AC3E}">
        <p14:creationId xmlns:p14="http://schemas.microsoft.com/office/powerpoint/2010/main" val="28970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A27A-6CE4-484C-BF52-8F70DAC6A744}"/>
              </a:ext>
            </a:extLst>
          </p:cNvPr>
          <p:cNvSpPr>
            <a:spLocks noGrp="1"/>
          </p:cNvSpPr>
          <p:nvPr>
            <p:ph type="title"/>
          </p:nvPr>
        </p:nvSpPr>
        <p:spPr>
          <a:xfrm>
            <a:off x="425807" y="216694"/>
            <a:ext cx="8718193" cy="509929"/>
          </a:xfrm>
        </p:spPr>
        <p:txBody>
          <a:bodyPr/>
          <a:lstStyle/>
          <a:p>
            <a:r>
              <a:rPr lang="en-US" dirty="0"/>
              <a:t>Feedback opportunities: Your feedback helps DESE support you better!</a:t>
            </a:r>
          </a:p>
        </p:txBody>
      </p:sp>
      <p:sp>
        <p:nvSpPr>
          <p:cNvPr id="3" name="Text Placeholder 2">
            <a:extLst>
              <a:ext uri="{FF2B5EF4-FFF2-40B4-BE49-F238E27FC236}">
                <a16:creationId xmlns:a16="http://schemas.microsoft.com/office/drawing/2014/main" id="{5435A990-8E99-4DF3-9893-CE70B24C2AF3}"/>
              </a:ext>
            </a:extLst>
          </p:cNvPr>
          <p:cNvSpPr>
            <a:spLocks noGrp="1"/>
          </p:cNvSpPr>
          <p:nvPr>
            <p:ph type="body" idx="1"/>
          </p:nvPr>
        </p:nvSpPr>
        <p:spPr/>
        <p:txBody>
          <a:bodyPr/>
          <a:lstStyle/>
          <a:p>
            <a:r>
              <a:rPr lang="en-US" dirty="0"/>
              <a:t>February is </a:t>
            </a:r>
            <a:r>
              <a:rPr lang="en-US" dirty="0">
                <a:solidFill>
                  <a:schemeClr val="accent2">
                    <a:lumMod val="75000"/>
                  </a:schemeClr>
                </a:solidFill>
              </a:rPr>
              <a:t>VISTA</a:t>
            </a:r>
            <a:r>
              <a:rPr lang="en-US" dirty="0"/>
              <a:t> survey month</a:t>
            </a:r>
          </a:p>
          <a:p>
            <a:pPr lvl="1"/>
            <a:r>
              <a:rPr lang="en-US" dirty="0"/>
              <a:t>Principals </a:t>
            </a:r>
          </a:p>
          <a:p>
            <a:pPr lvl="1"/>
            <a:r>
              <a:rPr lang="en-US" dirty="0"/>
              <a:t>Superintendents</a:t>
            </a:r>
          </a:p>
          <a:p>
            <a:pPr lvl="1"/>
            <a:endParaRPr lang="en-US" dirty="0"/>
          </a:p>
          <a:p>
            <a:r>
              <a:rPr lang="en-US" dirty="0">
                <a:solidFill>
                  <a:schemeClr val="accent2">
                    <a:lumMod val="75000"/>
                  </a:schemeClr>
                </a:solidFill>
              </a:rPr>
              <a:t>Health Profiles</a:t>
            </a:r>
          </a:p>
          <a:p>
            <a:pPr lvl="1"/>
            <a:r>
              <a:rPr lang="en-US" dirty="0"/>
              <a:t>Principals</a:t>
            </a:r>
          </a:p>
          <a:p>
            <a:pPr lvl="1"/>
            <a:r>
              <a:rPr lang="en-US" dirty="0"/>
              <a:t>Health Coordinators</a:t>
            </a:r>
          </a:p>
        </p:txBody>
      </p:sp>
    </p:spTree>
    <p:extLst>
      <p:ext uri="{BB962C8B-B14F-4D97-AF65-F5344CB8AC3E}">
        <p14:creationId xmlns:p14="http://schemas.microsoft.com/office/powerpoint/2010/main" val="4228263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p:nvPr/>
        </p:nvSpPr>
        <p:spPr>
          <a:xfrm>
            <a:off x="8839" y="854113"/>
            <a:ext cx="9143999" cy="99257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6000" dirty="0">
                <a:solidFill>
                  <a:schemeClr val="lt1"/>
                </a:solidFill>
                <a:latin typeface="Segoe UI" panose="020B0502040204020203" pitchFamily="34" charset="0"/>
                <a:ea typeface="Quattrocento Sans"/>
                <a:cs typeface="Segoe UI" panose="020B0502040204020203" pitchFamily="34" charset="0"/>
                <a:sym typeface="Quattrocento Sans"/>
              </a:rPr>
              <a:t>Thank you!</a:t>
            </a:r>
            <a:endParaRPr sz="60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2413902"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speoples@doe.mass.edu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5023539"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a:t>
            </a:r>
            <a:r>
              <a:rPr lang="en-US" sz="1600" b="1" dirty="0">
                <a:solidFill>
                  <a:schemeClr val="lt1"/>
                </a:solidFill>
                <a:latin typeface="Segoe UI" panose="020B0502040204020203" pitchFamily="34" charset="0"/>
                <a:ea typeface="Quattrocento Sans"/>
                <a:cs typeface="Segoe UI" panose="020B0502040204020203" pitchFamily="34" charset="0"/>
                <a:sym typeface="Quattrocento Sans"/>
              </a:rPr>
              <a:t>Ph.D.</a:t>
            </a: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vocalsurvey</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2" name="Title 1" hidden="1">
            <a:extLst>
              <a:ext uri="{FF2B5EF4-FFF2-40B4-BE49-F238E27FC236}">
                <a16:creationId xmlns:a16="http://schemas.microsoft.com/office/drawing/2014/main" id="{4EFDE743-23DF-45F1-8C5D-01727D21A41A}"/>
              </a:ext>
            </a:extLst>
          </p:cNvPr>
          <p:cNvSpPr>
            <a:spLocks noGrp="1"/>
          </p:cNvSpPr>
          <p:nvPr>
            <p:ph type="title"/>
          </p:nvPr>
        </p:nvSpPr>
        <p:spPr>
          <a:xfrm>
            <a:off x="17677" y="50205"/>
            <a:ext cx="9135161" cy="994172"/>
          </a:xfrm>
        </p:spPr>
        <p:txBody>
          <a:bodyPr/>
          <a:lstStyle/>
          <a:p>
            <a:r>
              <a:rPr lang="en-US" dirty="0"/>
              <a:t>Thank you slide. Contact Shelagh Peoples at </a:t>
            </a:r>
            <a:r>
              <a:rPr lang="en-US" dirty="0">
                <a:hlinkClick r:id="rId5"/>
              </a:rPr>
              <a:t>speoples@doe.mass.edu</a:t>
            </a:r>
            <a:r>
              <a:rPr lang="en-US" dirty="0"/>
              <a:t> or 781-338-3119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rPr>
              <a:t>Study context: Goals of research</a:t>
            </a:r>
          </a:p>
        </p:txBody>
      </p:sp>
      <p:sp>
        <p:nvSpPr>
          <p:cNvPr id="4" name="TextBox 3">
            <a:extLst>
              <a:ext uri="{FF2B5EF4-FFF2-40B4-BE49-F238E27FC236}">
                <a16:creationId xmlns:a16="http://schemas.microsoft.com/office/drawing/2014/main" id="{8A9C1FAC-5192-4CA8-9310-920F0A0ACF29}"/>
              </a:ext>
            </a:extLst>
          </p:cNvPr>
          <p:cNvSpPr txBox="1"/>
          <p:nvPr/>
        </p:nvSpPr>
        <p:spPr>
          <a:xfrm>
            <a:off x="517494" y="1202144"/>
            <a:ext cx="8483632" cy="2769989"/>
          </a:xfrm>
          <a:prstGeom prst="rect">
            <a:avLst/>
          </a:prstGeom>
          <a:noFill/>
        </p:spPr>
        <p:txBody>
          <a:bodyPr wrap="square" rtlCol="0">
            <a:spAutoFit/>
          </a:bodyPr>
          <a:lstStyle/>
          <a:p>
            <a:pPr marL="227012">
              <a:buClr>
                <a:schemeClr val="accent2"/>
              </a:buClr>
            </a:pPr>
            <a:r>
              <a:rPr lang="en-US" sz="2000" dirty="0">
                <a:solidFill>
                  <a:srgbClr val="002060"/>
                </a:solidFill>
                <a:latin typeface="Segoe UI" panose="020B0502040204020203" pitchFamily="34" charset="0"/>
                <a:cs typeface="Segoe UI" panose="020B0502040204020203" pitchFamily="34" charset="0"/>
              </a:rPr>
              <a:t>To examine and better understand:</a:t>
            </a:r>
          </a:p>
          <a:p>
            <a:pPr marL="227012">
              <a:buClr>
                <a:schemeClr val="accent2"/>
              </a:buClr>
            </a:pPr>
            <a:endParaRPr lang="en-US" sz="1800" dirty="0">
              <a:solidFill>
                <a:srgbClr val="002060"/>
              </a:solidFill>
              <a:latin typeface="Segoe UI" panose="020B0502040204020203" pitchFamily="34" charset="0"/>
              <a:cs typeface="Segoe UI" panose="020B0502040204020203" pitchFamily="34" charset="0"/>
            </a:endParaRPr>
          </a:p>
          <a:p>
            <a:pPr marL="625475" lvl="0" indent="-398463">
              <a:buClr>
                <a:schemeClr val="accent2"/>
              </a:buClr>
              <a:buFont typeface="Wingdings 2" panose="05020102010507070707" pitchFamily="18" charset="2"/>
              <a:buChar char="ê"/>
            </a:pPr>
            <a:r>
              <a:rPr lang="en-US" sz="1800" dirty="0">
                <a:solidFill>
                  <a:srgbClr val="002060"/>
                </a:solidFill>
                <a:latin typeface="Segoe UI" panose="020B0502040204020203" pitchFamily="34" charset="0"/>
                <a:ea typeface="Quattrocento Sans"/>
                <a:cs typeface="Segoe UI" panose="020B0502040204020203" pitchFamily="34" charset="0"/>
                <a:sym typeface="Quattrocento Sans"/>
              </a:rPr>
              <a:t>how Massachusetts students perceive their engagement in school</a:t>
            </a:r>
          </a:p>
          <a:p>
            <a:pPr marL="512762" lvl="1" indent="-285750">
              <a:buClr>
                <a:schemeClr val="accent2"/>
              </a:buCl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628650" lvl="1" indent="-401638">
              <a:buClr>
                <a:schemeClr val="accent2"/>
              </a:buCl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how subgroups of students differ in their perceptions of student engagement, and</a:t>
            </a:r>
          </a:p>
          <a:p>
            <a:pPr marL="628650" lvl="1" indent="-401638">
              <a:buClr>
                <a:schemeClr val="accent2"/>
              </a:buClr>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628650" lvl="1" indent="-401638">
              <a:buClr>
                <a:schemeClr val="accent2"/>
              </a:buCl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what factors appear to promote or inhibit student engagement</a:t>
            </a:r>
          </a:p>
          <a:p>
            <a:pPr lvl="1">
              <a:buClr>
                <a:schemeClr val="accent2"/>
              </a:buClr>
            </a:pPr>
            <a:endParaRPr lang="en-US" dirty="0"/>
          </a:p>
          <a:p>
            <a:pPr marL="285750" indent="-285750">
              <a:buClr>
                <a:schemeClr val="accent2"/>
              </a:buClr>
              <a:buFont typeface="Wingdings 2" panose="05020102010507070707" pitchFamily="18" charset="2"/>
              <a:buChar char="ê"/>
            </a:pPr>
            <a:endParaRPr lang="en-US" dirty="0"/>
          </a:p>
        </p:txBody>
      </p:sp>
    </p:spTree>
    <p:extLst>
      <p:ext uri="{BB962C8B-B14F-4D97-AF65-F5344CB8AC3E}">
        <p14:creationId xmlns:p14="http://schemas.microsoft.com/office/powerpoint/2010/main" val="281975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p:nvPr/>
        </p:nvSpPr>
        <p:spPr>
          <a:xfrm>
            <a:off x="419652" y="1845125"/>
            <a:ext cx="879759"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p>
        </p:txBody>
      </p:sp>
      <p:sp>
        <p:nvSpPr>
          <p:cNvPr id="175" name="Google Shape;175;p29"/>
          <p:cNvSpPr txBox="1"/>
          <p:nvPr/>
        </p:nvSpPr>
        <p:spPr>
          <a:xfrm>
            <a:off x="1793082" y="1475907"/>
            <a:ext cx="7350918" cy="1500188"/>
          </a:xfrm>
          <a:prstGeom prst="rect">
            <a:avLst/>
          </a:prstGeom>
          <a:noFill/>
          <a:ln>
            <a:noFill/>
          </a:ln>
        </p:spPr>
        <p:txBody>
          <a:bodyPr spcFirstLastPara="1" wrap="square" lIns="68575" tIns="34275" rIns="68575" bIns="34275" anchor="ctr" anchorCtr="0">
            <a:noAutofit/>
          </a:bodyPr>
          <a:lstStyle/>
          <a:p>
            <a:pPr lvl="0"/>
            <a:r>
              <a:rPr lang="en-US" sz="2400" dirty="0">
                <a:solidFill>
                  <a:srgbClr val="002060"/>
                </a:solidFill>
                <a:latin typeface="Segoe UI" panose="020B0502040204020203" pitchFamily="34" charset="0"/>
                <a:ea typeface="Quattrocento Sans"/>
                <a:cs typeface="Segoe UI" panose="020B0502040204020203" pitchFamily="34" charset="0"/>
                <a:sym typeface="Quattrocento Sans"/>
              </a:rPr>
              <a:t>VOCAL survey: Measuring student perceptions of school climate and engagement</a:t>
            </a:r>
          </a:p>
        </p:txBody>
      </p:sp>
      <p:sp>
        <p:nvSpPr>
          <p:cNvPr id="2" name="Title 1" hidden="1">
            <a:extLst>
              <a:ext uri="{FF2B5EF4-FFF2-40B4-BE49-F238E27FC236}">
                <a16:creationId xmlns:a16="http://schemas.microsoft.com/office/drawing/2014/main" id="{63DAF733-F223-49C6-9DE3-5F6E1D44A80F}"/>
              </a:ext>
            </a:extLst>
          </p:cNvPr>
          <p:cNvSpPr>
            <a:spLocks noGrp="1"/>
          </p:cNvSpPr>
          <p:nvPr>
            <p:ph type="title"/>
          </p:nvPr>
        </p:nvSpPr>
        <p:spPr/>
        <p:txBody>
          <a:bodyPr/>
          <a:lstStyle/>
          <a:p>
            <a:r>
              <a:rPr lang="en-US" dirty="0"/>
              <a:t>Measuring student perceptions of school climate and engagement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2019 VOCAL design: Defining school climate</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88" name="TextBox 87">
            <a:extLst>
              <a:ext uri="{FF2B5EF4-FFF2-40B4-BE49-F238E27FC236}">
                <a16:creationId xmlns:a16="http://schemas.microsoft.com/office/drawing/2014/main" id="{526AAFD5-3E7B-4750-B67D-E3057B9D2EC8}"/>
              </a:ext>
            </a:extLst>
          </p:cNvPr>
          <p:cNvSpPr txBox="1"/>
          <p:nvPr/>
        </p:nvSpPr>
        <p:spPr>
          <a:xfrm>
            <a:off x="248183" y="4150136"/>
            <a:ext cx="3647273" cy="830997"/>
          </a:xfrm>
          <a:prstGeom prst="rect">
            <a:avLst/>
          </a:prstGeom>
          <a:solidFill>
            <a:schemeClr val="accent1">
              <a:lumMod val="20000"/>
              <a:lumOff val="80000"/>
            </a:schemeClr>
          </a:solidFill>
        </p:spPr>
        <p:txBody>
          <a:bodyPr wrap="square" rtlCol="0">
            <a:spAutoFit/>
          </a:bodyPr>
          <a:lstStyle/>
          <a:p>
            <a:r>
              <a:rPr lang="en-US" sz="1600" b="1" dirty="0">
                <a:latin typeface="Segoe UI" panose="020B0502040204020203" pitchFamily="34" charset="0"/>
                <a:cs typeface="Segoe UI" panose="020B0502040204020203" pitchFamily="34" charset="0"/>
              </a:rPr>
              <a:t>Students respond</a:t>
            </a:r>
            <a:r>
              <a:rPr lang="en-US" sz="1600"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Always true (3); Mostly true (2)</a:t>
            </a:r>
          </a:p>
          <a:p>
            <a:r>
              <a:rPr lang="en-US" sz="1600" dirty="0">
                <a:latin typeface="Segoe UI" panose="020B0502040204020203" pitchFamily="34" charset="0"/>
                <a:cs typeface="Segoe UI" panose="020B0502040204020203" pitchFamily="34" charset="0"/>
              </a:rPr>
              <a:t>Mostly untrue (1); Never true (0)</a:t>
            </a:r>
          </a:p>
        </p:txBody>
      </p:sp>
      <p:grpSp>
        <p:nvGrpSpPr>
          <p:cNvPr id="95" name="Group 94" descr="Graphic represents the conceptual framework for the school climate construct.">
            <a:extLst>
              <a:ext uri="{FF2B5EF4-FFF2-40B4-BE49-F238E27FC236}">
                <a16:creationId xmlns:a16="http://schemas.microsoft.com/office/drawing/2014/main" id="{9E39AC11-48F0-482C-BF58-FF060EF2937C}"/>
              </a:ext>
            </a:extLst>
          </p:cNvPr>
          <p:cNvGrpSpPr/>
          <p:nvPr/>
        </p:nvGrpSpPr>
        <p:grpSpPr>
          <a:xfrm>
            <a:off x="810752" y="1000695"/>
            <a:ext cx="8055535" cy="3624903"/>
            <a:chOff x="810752" y="1000695"/>
            <a:chExt cx="8055535" cy="3624903"/>
          </a:xfrm>
        </p:grpSpPr>
        <p:sp>
          <p:nvSpPr>
            <p:cNvPr id="6" name="TextBox 5"/>
            <p:cNvSpPr txBox="1"/>
            <p:nvPr/>
          </p:nvSpPr>
          <p:spPr>
            <a:xfrm>
              <a:off x="5182058" y="3690619"/>
              <a:ext cx="1936841" cy="369332"/>
            </a:xfrm>
            <a:prstGeom prst="rect">
              <a:avLst/>
            </a:prstGeom>
            <a:solidFill>
              <a:srgbClr val="C0EFA9"/>
            </a:solidFill>
          </p:spPr>
          <p:txBody>
            <a:bodyPr wrap="square" rtlCol="0">
              <a:spAutoFit/>
            </a:bodyPr>
            <a:lstStyle/>
            <a:p>
              <a:r>
                <a:rPr lang="en-US" sz="1800" dirty="0">
                  <a:solidFill>
                    <a:schemeClr val="tx2"/>
                  </a:solidFill>
                  <a:latin typeface="+mn-lt"/>
                </a:rPr>
                <a:t>  </a:t>
              </a:r>
              <a:r>
                <a:rPr lang="en-US" sz="1800" dirty="0">
                  <a:solidFill>
                    <a:schemeClr val="bg2"/>
                  </a:solidFill>
                  <a:latin typeface="+mn-lt"/>
                </a:rPr>
                <a:t>Environment</a:t>
              </a:r>
            </a:p>
          </p:txBody>
        </p:sp>
        <p:sp>
          <p:nvSpPr>
            <p:cNvPr id="7" name="TextBox 6"/>
            <p:cNvSpPr txBox="1"/>
            <p:nvPr/>
          </p:nvSpPr>
          <p:spPr>
            <a:xfrm>
              <a:off x="5155249" y="2519057"/>
              <a:ext cx="1931577" cy="369332"/>
            </a:xfrm>
            <a:prstGeom prst="rect">
              <a:avLst/>
            </a:prstGeom>
            <a:solidFill>
              <a:srgbClr val="FFCCCC"/>
            </a:solidFill>
          </p:spPr>
          <p:txBody>
            <a:bodyPr wrap="square" rtlCol="0">
              <a:spAutoFit/>
            </a:bodyPr>
            <a:lstStyle/>
            <a:p>
              <a:r>
                <a:rPr lang="en-US" sz="1800" dirty="0">
                  <a:solidFill>
                    <a:schemeClr val="tx2"/>
                  </a:solidFill>
                  <a:latin typeface="+mn-lt"/>
                </a:rPr>
                <a:t>  </a:t>
              </a:r>
              <a:r>
                <a:rPr lang="en-US" sz="1800" dirty="0">
                  <a:solidFill>
                    <a:schemeClr val="bg2"/>
                  </a:solidFill>
                  <a:latin typeface="+mn-lt"/>
                </a:rPr>
                <a:t>Safety</a:t>
              </a:r>
            </a:p>
          </p:txBody>
        </p:sp>
        <p:sp>
          <p:nvSpPr>
            <p:cNvPr id="10" name="TextBox 9"/>
            <p:cNvSpPr txBox="1"/>
            <p:nvPr/>
          </p:nvSpPr>
          <p:spPr>
            <a:xfrm>
              <a:off x="5182058" y="1395183"/>
              <a:ext cx="1877500" cy="369332"/>
            </a:xfrm>
            <a:prstGeom prst="rect">
              <a:avLst/>
            </a:prstGeom>
            <a:solidFill>
              <a:srgbClr val="FFFF00"/>
            </a:solidFill>
          </p:spPr>
          <p:txBody>
            <a:bodyPr wrap="square" rtlCol="0">
              <a:spAutoFit/>
            </a:bodyPr>
            <a:lstStyle/>
            <a:p>
              <a:r>
                <a:rPr lang="en-US" sz="1800" dirty="0">
                  <a:solidFill>
                    <a:schemeClr val="tx2"/>
                  </a:solidFill>
                  <a:latin typeface="+mn-lt"/>
                </a:rPr>
                <a:t>  </a:t>
              </a:r>
              <a:r>
                <a:rPr lang="en-US" sz="1800" dirty="0">
                  <a:solidFill>
                    <a:schemeClr val="bg2"/>
                  </a:solidFill>
                  <a:latin typeface="+mn-lt"/>
                </a:rPr>
                <a:t>Engagement</a:t>
              </a:r>
            </a:p>
          </p:txBody>
        </p:sp>
        <p:cxnSp>
          <p:nvCxnSpPr>
            <p:cNvPr id="11" name="Straight Connector 10">
              <a:extLst>
                <a:ext uri="{C183D7F6-B498-43B3-948B-1728B52AA6E4}">
                  <adec:decorative xmlns:adec="http://schemas.microsoft.com/office/drawing/2017/decorative" val="1"/>
                </a:ext>
              </a:extLst>
            </p:cNvPr>
            <p:cNvCxnSpPr/>
            <p:nvPr/>
          </p:nvCxnSpPr>
          <p:spPr>
            <a:xfrm>
              <a:off x="5260340" y="1374632"/>
              <a:ext cx="179741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a:cxnSpLocks/>
            </p:cNvCxnSpPr>
            <p:nvPr/>
          </p:nvCxnSpPr>
          <p:spPr>
            <a:xfrm flipV="1">
              <a:off x="5073889" y="1771443"/>
              <a:ext cx="1998744" cy="1362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328158" y="1221922"/>
              <a:ext cx="995692" cy="6096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I</a:t>
              </a:r>
            </a:p>
          </p:txBody>
        </p:sp>
        <p:sp>
          <p:nvSpPr>
            <p:cNvPr id="14" name="TextBox 13"/>
            <p:cNvSpPr txBox="1"/>
            <p:nvPr/>
          </p:nvSpPr>
          <p:spPr>
            <a:xfrm>
              <a:off x="4378215" y="1000695"/>
              <a:ext cx="896554" cy="1107996"/>
            </a:xfrm>
            <a:prstGeom prst="rect">
              <a:avLst/>
            </a:prstGeom>
            <a:noFill/>
            <a:scene3d>
              <a:camera prst="orthographicFront"/>
              <a:lightRig rig="threePt" dir="t"/>
            </a:scene3d>
            <a:sp3d>
              <a:bevelT/>
            </a:sp3d>
          </p:spPr>
          <p:txBody>
            <a:bodyPr wrap="square" rtlCol="0">
              <a:spAutoFit/>
            </a:bodyPr>
            <a:lstStyle/>
            <a:p>
              <a:r>
                <a:rPr lang="en-US" sz="6600" dirty="0">
                  <a:solidFill>
                    <a:schemeClr val="bg2"/>
                  </a:solidFill>
                  <a:latin typeface="Times New Roman" panose="02020603050405020304" pitchFamily="18" charset="0"/>
                  <a:cs typeface="Times New Roman" panose="02020603050405020304" pitchFamily="18" charset="0"/>
                </a:rPr>
                <a:t>C</a:t>
              </a:r>
            </a:p>
          </p:txBody>
        </p:sp>
        <p:cxnSp>
          <p:nvCxnSpPr>
            <p:cNvPr id="15" name="Straight Connector 14">
              <a:extLst>
                <a:ext uri="{C183D7F6-B498-43B3-948B-1728B52AA6E4}">
                  <adec:decorative xmlns:adec="http://schemas.microsoft.com/office/drawing/2017/decorative" val="1"/>
                </a:ext>
              </a:extLst>
            </p:cNvPr>
            <p:cNvCxnSpPr/>
            <p:nvPr/>
          </p:nvCxnSpPr>
          <p:spPr>
            <a:xfrm>
              <a:off x="5237578" y="2510037"/>
              <a:ext cx="1877917" cy="90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p:nvPr/>
          </p:nvCxnSpPr>
          <p:spPr>
            <a:xfrm flipV="1">
              <a:off x="5155249" y="2850622"/>
              <a:ext cx="1902507" cy="2051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p:nvPr/>
          </p:nvCxnSpPr>
          <p:spPr>
            <a:xfrm flipV="1">
              <a:off x="3405481" y="2773665"/>
              <a:ext cx="944355" cy="15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337968" y="2364147"/>
              <a:ext cx="976073" cy="6096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II</a:t>
              </a:r>
            </a:p>
          </p:txBody>
        </p:sp>
        <p:sp>
          <p:nvSpPr>
            <p:cNvPr id="19" name="TextBox 18"/>
            <p:cNvSpPr txBox="1"/>
            <p:nvPr/>
          </p:nvSpPr>
          <p:spPr>
            <a:xfrm>
              <a:off x="4387047" y="2142920"/>
              <a:ext cx="878889" cy="1107996"/>
            </a:xfrm>
            <a:prstGeom prst="rect">
              <a:avLst/>
            </a:prstGeom>
            <a:noFill/>
            <a:scene3d>
              <a:camera prst="orthographicFront"/>
              <a:lightRig rig="threePt" dir="t"/>
            </a:scene3d>
            <a:sp3d>
              <a:bevelT/>
            </a:sp3d>
          </p:spPr>
          <p:txBody>
            <a:bodyPr wrap="square" rtlCol="0">
              <a:spAutoFit/>
            </a:bodyPr>
            <a:lstStyle/>
            <a:p>
              <a:r>
                <a:rPr lang="en-US" sz="6600" dirty="0">
                  <a:solidFill>
                    <a:schemeClr val="bg2"/>
                  </a:solidFill>
                  <a:latin typeface="Times New Roman" panose="02020603050405020304" pitchFamily="18" charset="0"/>
                  <a:cs typeface="Times New Roman" panose="02020603050405020304" pitchFamily="18" charset="0"/>
                </a:rPr>
                <a:t>C</a:t>
              </a:r>
            </a:p>
          </p:txBody>
        </p:sp>
        <p:cxnSp>
          <p:nvCxnSpPr>
            <p:cNvPr id="20" name="Straight Connector 19">
              <a:extLst>
                <a:ext uri="{C183D7F6-B498-43B3-948B-1728B52AA6E4}">
                  <adec:decorative xmlns:adec="http://schemas.microsoft.com/office/drawing/2017/decorative" val="1"/>
                </a:ext>
              </a:extLst>
            </p:cNvPr>
            <p:cNvCxnSpPr/>
            <p:nvPr/>
          </p:nvCxnSpPr>
          <p:spPr>
            <a:xfrm>
              <a:off x="5241093" y="3693621"/>
              <a:ext cx="18585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cxnSpLocks/>
            </p:cNvCxnSpPr>
            <p:nvPr/>
          </p:nvCxnSpPr>
          <p:spPr>
            <a:xfrm>
              <a:off x="5182058" y="4052398"/>
              <a:ext cx="1931674" cy="7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328158" y="3542223"/>
              <a:ext cx="995692" cy="6096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III</a:t>
              </a:r>
            </a:p>
          </p:txBody>
        </p:sp>
        <p:sp>
          <p:nvSpPr>
            <p:cNvPr id="23" name="TextBox 22"/>
            <p:cNvSpPr txBox="1"/>
            <p:nvPr/>
          </p:nvSpPr>
          <p:spPr>
            <a:xfrm>
              <a:off x="4378215" y="3320997"/>
              <a:ext cx="896554" cy="1107996"/>
            </a:xfrm>
            <a:prstGeom prst="rect">
              <a:avLst/>
            </a:prstGeom>
            <a:noFill/>
            <a:scene3d>
              <a:camera prst="orthographicFront"/>
              <a:lightRig rig="threePt" dir="t"/>
            </a:scene3d>
            <a:sp3d>
              <a:bevelT/>
            </a:sp3d>
          </p:spPr>
          <p:txBody>
            <a:bodyPr wrap="square" rtlCol="0">
              <a:spAutoFit/>
            </a:bodyPr>
            <a:lstStyle/>
            <a:p>
              <a:r>
                <a:rPr lang="en-US" sz="6600" dirty="0">
                  <a:solidFill>
                    <a:schemeClr val="bg2"/>
                  </a:solidFill>
                  <a:latin typeface="Times New Roman" panose="02020603050405020304" pitchFamily="18" charset="0"/>
                  <a:cs typeface="Times New Roman" panose="02020603050405020304" pitchFamily="18" charset="0"/>
                </a:rPr>
                <a:t>C</a:t>
              </a:r>
            </a:p>
          </p:txBody>
        </p:sp>
        <p:sp>
          <p:nvSpPr>
            <p:cNvPr id="24" name="Oval 23" descr="This graphic is part of conceptual model for school climate construct. The C in the oval shape stands for &quot;construct&quot;."/>
            <p:cNvSpPr/>
            <p:nvPr/>
          </p:nvSpPr>
          <p:spPr>
            <a:xfrm>
              <a:off x="810752" y="1515954"/>
              <a:ext cx="2620695" cy="210597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TextBox 24"/>
            <p:cNvSpPr txBox="1"/>
            <p:nvPr/>
          </p:nvSpPr>
          <p:spPr>
            <a:xfrm>
              <a:off x="823512" y="1102747"/>
              <a:ext cx="2182116" cy="3046988"/>
            </a:xfrm>
            <a:prstGeom prst="rect">
              <a:avLst/>
            </a:prstGeom>
            <a:noFill/>
            <a:scene3d>
              <a:camera prst="orthographicFront"/>
              <a:lightRig rig="threePt" dir="t"/>
            </a:scene3d>
            <a:sp3d>
              <a:bevelT/>
            </a:sp3d>
          </p:spPr>
          <p:txBody>
            <a:bodyPr wrap="square" rtlCol="0">
              <a:spAutoFit/>
            </a:bodyPr>
            <a:lstStyle/>
            <a:p>
              <a:r>
                <a:rPr lang="en-US" sz="19200" dirty="0">
                  <a:solidFill>
                    <a:schemeClr val="bg2"/>
                  </a:solidFill>
                  <a:latin typeface="Times New Roman" panose="02020603050405020304" pitchFamily="18" charset="0"/>
                  <a:cs typeface="Times New Roman" panose="02020603050405020304" pitchFamily="18" charset="0"/>
                </a:rPr>
                <a:t>C</a:t>
              </a:r>
            </a:p>
          </p:txBody>
        </p:sp>
        <p:cxnSp>
          <p:nvCxnSpPr>
            <p:cNvPr id="26" name="Straight Connector 25" descr="This connector symbolizes the link between the overall school climate construct and the dimension of school climate, namely engagement."/>
            <p:cNvCxnSpPr>
              <a:stCxn id="24" idx="7"/>
            </p:cNvCxnSpPr>
            <p:nvPr/>
          </p:nvCxnSpPr>
          <p:spPr>
            <a:xfrm flipV="1">
              <a:off x="3047655" y="1596640"/>
              <a:ext cx="1280345" cy="2277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This connector symbolizes the link between the overall school climate construct and the dimension of school climate, namely environment."/>
            <p:cNvCxnSpPr>
              <a:stCxn id="24" idx="5"/>
              <a:endCxn id="22" idx="2"/>
            </p:cNvCxnSpPr>
            <p:nvPr/>
          </p:nvCxnSpPr>
          <p:spPr>
            <a:xfrm>
              <a:off x="3047655" y="3313516"/>
              <a:ext cx="1280503" cy="533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58038" y="2266749"/>
              <a:ext cx="966931" cy="646331"/>
            </a:xfrm>
            <a:prstGeom prst="rect">
              <a:avLst/>
            </a:prstGeom>
            <a:noFill/>
          </p:spPr>
          <p:txBody>
            <a:bodyPr wrap="none" rtlCol="0">
              <a:spAutoFit/>
            </a:bodyPr>
            <a:lstStyle/>
            <a:p>
              <a:r>
                <a:rPr lang="en-US" sz="1800" dirty="0">
                  <a:solidFill>
                    <a:schemeClr val="bg2"/>
                  </a:solidFill>
                  <a:latin typeface="+mn-lt"/>
                </a:rPr>
                <a:t>School</a:t>
              </a:r>
              <a:r>
                <a:rPr lang="en-US" sz="1800" dirty="0">
                  <a:solidFill>
                    <a:schemeClr val="bg2"/>
                  </a:solidFill>
                </a:rPr>
                <a:t> </a:t>
              </a:r>
            </a:p>
            <a:p>
              <a:r>
                <a:rPr lang="en-US" sz="1800" dirty="0">
                  <a:solidFill>
                    <a:schemeClr val="bg2"/>
                  </a:solidFill>
                </a:rPr>
                <a:t>Climate</a:t>
              </a:r>
            </a:p>
          </p:txBody>
        </p:sp>
        <p:grpSp>
          <p:nvGrpSpPr>
            <p:cNvPr id="3" name="Group 2" descr="Graphic represents items that are used to measure the three dimensions of school climate. Connectors represent the items.">
              <a:extLst>
                <a:ext uri="{FF2B5EF4-FFF2-40B4-BE49-F238E27FC236}">
                  <a16:creationId xmlns:a16="http://schemas.microsoft.com/office/drawing/2014/main" id="{D6F096FE-47B4-4714-BF17-4FE30207F99A}"/>
                </a:ext>
              </a:extLst>
            </p:cNvPr>
            <p:cNvGrpSpPr/>
            <p:nvPr/>
          </p:nvGrpSpPr>
          <p:grpSpPr>
            <a:xfrm>
              <a:off x="7064651" y="1054752"/>
              <a:ext cx="1310347" cy="3245102"/>
              <a:chOff x="7064651" y="1054752"/>
              <a:chExt cx="1310347" cy="3245102"/>
            </a:xfrm>
          </p:grpSpPr>
          <p:sp>
            <p:nvSpPr>
              <p:cNvPr id="30" name="Rectangle 29"/>
              <p:cNvSpPr/>
              <p:nvPr/>
            </p:nvSpPr>
            <p:spPr>
              <a:xfrm>
                <a:off x="7064651" y="1225495"/>
                <a:ext cx="827588" cy="307435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I</a:t>
                </a:r>
              </a:p>
              <a:p>
                <a:pPr algn="ctr"/>
                <a:r>
                  <a:rPr lang="en-US" sz="3600" dirty="0">
                    <a:solidFill>
                      <a:schemeClr val="bg1"/>
                    </a:solidFill>
                  </a:rPr>
                  <a:t>T</a:t>
                </a:r>
              </a:p>
              <a:p>
                <a:pPr algn="ctr"/>
                <a:r>
                  <a:rPr lang="en-US" sz="3600" dirty="0">
                    <a:solidFill>
                      <a:schemeClr val="bg1"/>
                    </a:solidFill>
                  </a:rPr>
                  <a:t>E</a:t>
                </a:r>
              </a:p>
              <a:p>
                <a:pPr algn="ctr"/>
                <a:r>
                  <a:rPr lang="en-US" sz="3600" dirty="0">
                    <a:solidFill>
                      <a:schemeClr val="bg1"/>
                    </a:solidFill>
                  </a:rPr>
                  <a:t>M</a:t>
                </a:r>
              </a:p>
              <a:p>
                <a:pPr algn="ctr"/>
                <a:r>
                  <a:rPr lang="en-US" sz="3600" dirty="0">
                    <a:solidFill>
                      <a:schemeClr val="bg1"/>
                    </a:solidFill>
                  </a:rPr>
                  <a:t>S</a:t>
                </a:r>
              </a:p>
            </p:txBody>
          </p:sp>
          <p:cxnSp>
            <p:nvCxnSpPr>
              <p:cNvPr id="31" name="Straight Connector 30"/>
              <p:cNvCxnSpPr/>
              <p:nvPr/>
            </p:nvCxnSpPr>
            <p:spPr>
              <a:xfrm flipV="1">
                <a:off x="7892239" y="1425895"/>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892239" y="1624056"/>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892239" y="1851103"/>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892239" y="2233972"/>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892239" y="2088786"/>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2239" y="1225495"/>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892239" y="2416037"/>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892239" y="2615020"/>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892239" y="2871134"/>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92239" y="3036616"/>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892239" y="3314724"/>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892239" y="3553648"/>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892239" y="3753415"/>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892239" y="3959430"/>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892239" y="1054752"/>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892239" y="4122952"/>
                <a:ext cx="482759" cy="17074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34FEF46D-E86A-46E6-B04A-73619A7157F7}"/>
                </a:ext>
              </a:extLst>
            </p:cNvPr>
            <p:cNvSpPr txBox="1"/>
            <p:nvPr/>
          </p:nvSpPr>
          <p:spPr>
            <a:xfrm>
              <a:off x="823512" y="1134140"/>
              <a:ext cx="2182116" cy="3046988"/>
            </a:xfrm>
            <a:prstGeom prst="rect">
              <a:avLst/>
            </a:prstGeom>
            <a:noFill/>
            <a:scene3d>
              <a:camera prst="orthographicFront"/>
              <a:lightRig rig="threePt" dir="t"/>
            </a:scene3d>
            <a:sp3d>
              <a:bevelT/>
            </a:sp3d>
          </p:spPr>
          <p:txBody>
            <a:bodyPr wrap="square" rtlCol="0">
              <a:spAutoFit/>
            </a:bodyPr>
            <a:lstStyle/>
            <a:p>
              <a:r>
                <a:rPr lang="en-US" sz="19200" dirty="0">
                  <a:solidFill>
                    <a:schemeClr val="bg2"/>
                  </a:solidFill>
                  <a:latin typeface="Times New Roman" panose="02020603050405020304" pitchFamily="18" charset="0"/>
                  <a:cs typeface="Times New Roman" panose="02020603050405020304" pitchFamily="18" charset="0"/>
                </a:rPr>
                <a:t>C</a:t>
              </a:r>
            </a:p>
          </p:txBody>
        </p:sp>
        <p:cxnSp>
          <p:nvCxnSpPr>
            <p:cNvPr id="67" name="Straight Connector 66">
              <a:extLst>
                <a:ext uri="{FF2B5EF4-FFF2-40B4-BE49-F238E27FC236}">
                  <a16:creationId xmlns:a16="http://schemas.microsoft.com/office/drawing/2014/main" id="{ED272CE5-8788-46C0-A732-4FEE0396FF52}"/>
                </a:ext>
                <a:ext uri="{C183D7F6-B498-43B3-948B-1728B52AA6E4}">
                  <adec:decorative xmlns:adec="http://schemas.microsoft.com/office/drawing/2017/decorative" val="1"/>
                </a:ext>
              </a:extLst>
            </p:cNvPr>
            <p:cNvCxnSpPr>
              <a:cxnSpLocks/>
            </p:cNvCxnSpPr>
            <p:nvPr/>
          </p:nvCxnSpPr>
          <p:spPr>
            <a:xfrm flipV="1">
              <a:off x="3289687" y="1741457"/>
              <a:ext cx="1181698" cy="326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A39F7AC-CB42-429A-8B4F-4AB6FA0AB001}"/>
                </a:ext>
                <a:ext uri="{C183D7F6-B498-43B3-948B-1728B52AA6E4}">
                  <adec:decorative xmlns:adec="http://schemas.microsoft.com/office/drawing/2017/decorative" val="1"/>
                </a:ext>
              </a:extLst>
            </p:cNvPr>
            <p:cNvCxnSpPr>
              <a:cxnSpLocks/>
            </p:cNvCxnSpPr>
            <p:nvPr/>
          </p:nvCxnSpPr>
          <p:spPr>
            <a:xfrm>
              <a:off x="3219034" y="3133885"/>
              <a:ext cx="1198453" cy="526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7E0EE148-4305-4D0C-A112-692DD8357719}"/>
                </a:ext>
              </a:extLst>
            </p:cNvPr>
            <p:cNvSpPr/>
            <p:nvPr/>
          </p:nvSpPr>
          <p:spPr>
            <a:xfrm>
              <a:off x="4049612" y="4384250"/>
              <a:ext cx="4816675" cy="241348"/>
            </a:xfrm>
            <a:prstGeom prst="rect">
              <a:avLst/>
            </a:prstGeom>
          </p:spPr>
          <p:txBody>
            <a:bodyPr wrap="square">
              <a:spAutoFit/>
            </a:bodyPr>
            <a:lstStyle/>
            <a:p>
              <a:pPr>
                <a:lnSpc>
                  <a:spcPct val="115000"/>
                </a:lnSpc>
              </a:pPr>
              <a:r>
                <a:rPr lang="en-US" sz="900" baseline="30000" dirty="0">
                  <a:latin typeface="Calibri Light" panose="020F0302020204030204" pitchFamily="34" charset="0"/>
                  <a:ea typeface="Arial" panose="020B0604020202020204" pitchFamily="34" charset="0"/>
                  <a:cs typeface="Arial" panose="020B0604020202020204" pitchFamily="34" charset="0"/>
                </a:rPr>
                <a:t>*</a:t>
              </a:r>
              <a:r>
                <a:rPr lang="en-US" sz="900" dirty="0">
                  <a:latin typeface="Calibri Light" panose="020F0302020204030204" pitchFamily="34" charset="0"/>
                  <a:ea typeface="Arial" panose="020B0604020202020204" pitchFamily="34" charset="0"/>
                  <a:cs typeface="Arial" panose="020B0604020202020204" pitchFamily="34" charset="0"/>
                </a:rPr>
                <a:t>Based on the United States’ Department of Education’s conceptual framework for school climate.</a:t>
              </a:r>
              <a:endParaRPr lang="en-US" sz="900" dirty="0">
                <a:latin typeface="Arial" panose="020B0604020202020204" pitchFamily="34" charset="0"/>
                <a:ea typeface="Arial" panose="020B0604020202020204" pitchFamily="34" charset="0"/>
              </a:endParaRPr>
            </a:p>
          </p:txBody>
        </p:sp>
        <p:cxnSp>
          <p:nvCxnSpPr>
            <p:cNvPr id="90" name="Straight Connector 89" descr="This connector symbolizes the link between the overall school climate construct and the dimension of school climate, namely safety.">
              <a:extLst>
                <a:ext uri="{FF2B5EF4-FFF2-40B4-BE49-F238E27FC236}">
                  <a16:creationId xmlns:a16="http://schemas.microsoft.com/office/drawing/2014/main" id="{24B5152C-1304-4ABB-BB3E-9C712F60151B}"/>
                </a:ext>
              </a:extLst>
            </p:cNvPr>
            <p:cNvCxnSpPr>
              <a:cxnSpLocks/>
            </p:cNvCxnSpPr>
            <p:nvPr/>
          </p:nvCxnSpPr>
          <p:spPr>
            <a:xfrm>
              <a:off x="3411586" y="2465860"/>
              <a:ext cx="975461" cy="48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32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2019 VOCAL survey: Engagement topics defined*</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graphicFrame>
        <p:nvGraphicFramePr>
          <p:cNvPr id="3" name="Table 2" descr="This table highlights the three topics of the Engagement dimension: Cultural Competence, Relationships, and Participation. It also provides examples of items that measure the three topic areas."/>
          <p:cNvGraphicFramePr>
            <a:graphicFrameLocks noGrp="1"/>
          </p:cNvGraphicFramePr>
          <p:nvPr>
            <p:extLst>
              <p:ext uri="{D42A27DB-BD31-4B8C-83A1-F6EECF244321}">
                <p14:modId xmlns:p14="http://schemas.microsoft.com/office/powerpoint/2010/main" val="4088077081"/>
              </p:ext>
            </p:extLst>
          </p:nvPr>
        </p:nvGraphicFramePr>
        <p:xfrm>
          <a:off x="299080" y="910424"/>
          <a:ext cx="8781681" cy="3322652"/>
        </p:xfrm>
        <a:graphic>
          <a:graphicData uri="http://schemas.openxmlformats.org/drawingml/2006/table">
            <a:tbl>
              <a:tblPr firstRow="1" bandRow="1">
                <a:tableStyleId>{2A488322-F2BA-4B5B-9748-0D474271808F}</a:tableStyleId>
              </a:tblPr>
              <a:tblGrid>
                <a:gridCol w="4138863">
                  <a:extLst>
                    <a:ext uri="{9D8B030D-6E8A-4147-A177-3AD203B41FA5}">
                      <a16:colId xmlns:a16="http://schemas.microsoft.com/office/drawing/2014/main" val="885419683"/>
                    </a:ext>
                  </a:extLst>
                </a:gridCol>
                <a:gridCol w="4642818">
                  <a:extLst>
                    <a:ext uri="{9D8B030D-6E8A-4147-A177-3AD203B41FA5}">
                      <a16:colId xmlns:a16="http://schemas.microsoft.com/office/drawing/2014/main" val="4053249605"/>
                    </a:ext>
                  </a:extLst>
                </a:gridCol>
              </a:tblGrid>
              <a:tr h="299670">
                <a:tc>
                  <a:txBody>
                    <a:bodyPr/>
                    <a:lstStyle/>
                    <a:p>
                      <a:r>
                        <a:rPr lang="en-US" sz="1100" dirty="0">
                          <a:solidFill>
                            <a:schemeClr val="bg2"/>
                          </a:solidFill>
                        </a:rPr>
                        <a:t>Engagement dimension</a:t>
                      </a:r>
                    </a:p>
                  </a:txBody>
                  <a:tcPr marL="68580" marR="68580" marT="34290" marB="34290"/>
                </a:tc>
                <a:tc>
                  <a:txBody>
                    <a:bodyPr/>
                    <a:lstStyle/>
                    <a:p>
                      <a:r>
                        <a:rPr lang="en-US" sz="1100" dirty="0">
                          <a:solidFill>
                            <a:schemeClr val="bg2"/>
                          </a:solidFill>
                        </a:rPr>
                        <a:t>Sample</a:t>
                      </a:r>
                      <a:r>
                        <a:rPr lang="en-US" sz="1100" baseline="0" dirty="0">
                          <a:solidFill>
                            <a:schemeClr val="bg2"/>
                          </a:solidFill>
                        </a:rPr>
                        <a:t> items: Grade</a:t>
                      </a:r>
                      <a:endParaRPr lang="en-US" sz="1100" dirty="0">
                        <a:solidFill>
                          <a:schemeClr val="bg2"/>
                        </a:solidFill>
                      </a:endParaRPr>
                    </a:p>
                  </a:txBody>
                  <a:tcPr marL="68580" marR="68580" marT="34290" marB="34290"/>
                </a:tc>
                <a:extLst>
                  <a:ext uri="{0D108BD9-81ED-4DB2-BD59-A6C34878D82A}">
                    <a16:rowId xmlns:a16="http://schemas.microsoft.com/office/drawing/2014/main" val="1910779564"/>
                  </a:ext>
                </a:extLst>
              </a:tr>
              <a:tr h="1028700">
                <a:tc>
                  <a:txBody>
                    <a:bodyPr/>
                    <a:lstStyle/>
                    <a:p>
                      <a:pPr marL="47625" marR="0">
                        <a:lnSpc>
                          <a:spcPct val="115000"/>
                        </a:lnSpc>
                        <a:spcBef>
                          <a:spcPts val="0"/>
                        </a:spcBef>
                        <a:spcAft>
                          <a:spcPts val="0"/>
                        </a:spcAft>
                      </a:pPr>
                      <a:r>
                        <a:rPr lang="en-US" sz="1200" b="1" dirty="0">
                          <a:solidFill>
                            <a:schemeClr val="accent2">
                              <a:lumMod val="50000"/>
                            </a:schemeClr>
                          </a:solidFill>
                          <a:effectLst/>
                        </a:rPr>
                        <a:t>Cultural competence</a:t>
                      </a:r>
                    </a:p>
                    <a:p>
                      <a:pPr marL="47625" marR="0">
                        <a:lnSpc>
                          <a:spcPct val="115000"/>
                        </a:lnSpc>
                        <a:spcBef>
                          <a:spcPts val="0"/>
                        </a:spcBef>
                        <a:spcAft>
                          <a:spcPts val="0"/>
                        </a:spcAft>
                      </a:pPr>
                      <a:r>
                        <a:rPr lang="en-US" sz="1200" dirty="0">
                          <a:solidFill>
                            <a:schemeClr val="accent2">
                              <a:lumMod val="50000"/>
                            </a:schemeClr>
                          </a:solidFill>
                          <a:effectLst/>
                        </a:rPr>
                        <a:t>The extent students feel adults/students value diversity, manage dynamics of differences, and avoid stereotypes.</a:t>
                      </a:r>
                      <a:endParaRPr lang="en-US" sz="1200" b="0" dirty="0">
                        <a:solidFill>
                          <a:schemeClr val="accent2">
                            <a:lumMod val="50000"/>
                          </a:schemeClr>
                        </a:solidFill>
                        <a:effectLst/>
                      </a:endParaRPr>
                    </a:p>
                  </a:txBody>
                  <a:tcPr marL="68580" marR="68580" marT="34290" marB="34290">
                    <a:solidFill>
                      <a:srgbClr val="FFFFE7"/>
                    </a:solidFill>
                  </a:tcPr>
                </a:tc>
                <a:tc>
                  <a:txBody>
                    <a:bodyPr/>
                    <a:lstStyle/>
                    <a:p>
                      <a:pPr marL="171450" indent="-171450">
                        <a:buFont typeface="Wingdings" panose="05000000000000000000" pitchFamily="2" charset="2"/>
                        <a:buChar char="ü"/>
                      </a:pPr>
                      <a:r>
                        <a:rPr lang="en-US" sz="900" b="1" dirty="0">
                          <a:solidFill>
                            <a:schemeClr val="accent2">
                              <a:lumMod val="50000"/>
                            </a:schemeClr>
                          </a:solidFill>
                        </a:rPr>
                        <a:t>Students like to have friends who are different from themselves (for example, boys and girls, rich and poor, or classmates of different color). </a:t>
                      </a:r>
                      <a:r>
                        <a:rPr lang="en-US" sz="900" b="1" dirty="0">
                          <a:solidFill>
                            <a:srgbClr val="180B02"/>
                          </a:solidFill>
                        </a:rPr>
                        <a:t>G4, G5</a:t>
                      </a:r>
                    </a:p>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My textbooks or class materials include people and examples that reflect my race, cultural background and/or identity. </a:t>
                      </a:r>
                      <a:r>
                        <a:rPr lang="en-US" sz="900" b="1" dirty="0">
                          <a:solidFill>
                            <a:srgbClr val="180B02"/>
                          </a:solidFill>
                        </a:rPr>
                        <a:t>G8</a:t>
                      </a:r>
                    </a:p>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Within school, I am encouraged to take upper level courses (honors, AP). </a:t>
                      </a:r>
                      <a:r>
                        <a:rPr lang="en-US" sz="900" b="1" dirty="0">
                          <a:solidFill>
                            <a:srgbClr val="180B02"/>
                          </a:solidFill>
                        </a:rPr>
                        <a:t>G10</a:t>
                      </a:r>
                    </a:p>
                  </a:txBody>
                  <a:tcPr marL="68580" marR="68580" marT="34290" marB="34290">
                    <a:solidFill>
                      <a:srgbClr val="FFFFE7"/>
                    </a:solidFill>
                  </a:tcPr>
                </a:tc>
                <a:extLst>
                  <a:ext uri="{0D108BD9-81ED-4DB2-BD59-A6C34878D82A}">
                    <a16:rowId xmlns:a16="http://schemas.microsoft.com/office/drawing/2014/main" val="1623996709"/>
                  </a:ext>
                </a:extLst>
              </a:tr>
              <a:tr h="891921">
                <a:tc>
                  <a:txBody>
                    <a:bodyPr/>
                    <a:lstStyle/>
                    <a:p>
                      <a:pPr marL="47625" marR="0">
                        <a:lnSpc>
                          <a:spcPct val="115000"/>
                        </a:lnSpc>
                        <a:spcBef>
                          <a:spcPts val="0"/>
                        </a:spcBef>
                        <a:spcAft>
                          <a:spcPts val="0"/>
                        </a:spcAft>
                      </a:pPr>
                      <a:r>
                        <a:rPr lang="en-US" sz="1200" b="1" dirty="0">
                          <a:solidFill>
                            <a:schemeClr val="accent2">
                              <a:lumMod val="50000"/>
                            </a:schemeClr>
                          </a:solidFill>
                          <a:effectLst/>
                        </a:rPr>
                        <a:t>Relationships</a:t>
                      </a:r>
                    </a:p>
                    <a:p>
                      <a:pPr marL="47625" marR="0">
                        <a:lnSpc>
                          <a:spcPct val="115000"/>
                        </a:lnSpc>
                        <a:spcBef>
                          <a:spcPts val="0"/>
                        </a:spcBef>
                        <a:spcAft>
                          <a:spcPts val="0"/>
                        </a:spcAft>
                      </a:pPr>
                      <a:r>
                        <a:rPr lang="en-US" sz="1200" dirty="0">
                          <a:solidFill>
                            <a:schemeClr val="accent2">
                              <a:lumMod val="50000"/>
                            </a:schemeClr>
                          </a:solidFill>
                          <a:effectLst/>
                        </a:rPr>
                        <a:t>The extent students feel there is a social connection and respect between staff/teachers and students, and between students and their peers.</a:t>
                      </a:r>
                      <a:endParaRPr lang="en-US" sz="1200" b="0" dirty="0">
                        <a:solidFill>
                          <a:schemeClr val="accent2">
                            <a:lumMod val="50000"/>
                          </a:schemeClr>
                        </a:solidFill>
                        <a:effectLst/>
                      </a:endParaRPr>
                    </a:p>
                  </a:txBody>
                  <a:tcPr marL="68580" marR="68580" marT="34290" marB="34290"/>
                </a:tc>
                <a:tc>
                  <a:txBody>
                    <a:bodyPr/>
                    <a:lstStyle/>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My teachers care about me as a person. </a:t>
                      </a:r>
                      <a:r>
                        <a:rPr lang="en-US" sz="900" b="1" u="none" strike="noStrike" dirty="0">
                          <a:solidFill>
                            <a:srgbClr val="180B02"/>
                          </a:solidFill>
                          <a:effectLst/>
                        </a:rPr>
                        <a:t>G4, G5</a:t>
                      </a:r>
                    </a:p>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Students respect one another. </a:t>
                      </a:r>
                      <a:r>
                        <a:rPr lang="en-US" sz="900" b="1" u="none" strike="noStrike" dirty="0">
                          <a:solidFill>
                            <a:srgbClr val="180B02"/>
                          </a:solidFill>
                          <a:effectLst/>
                        </a:rPr>
                        <a:t>G4, G5, G8, G10</a:t>
                      </a:r>
                    </a:p>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My teachers promote respect among students. </a:t>
                      </a:r>
                      <a:r>
                        <a:rPr lang="en-US" sz="900" b="1" u="none" strike="noStrike" dirty="0">
                          <a:solidFill>
                            <a:srgbClr val="180B02"/>
                          </a:solidFill>
                          <a:effectLst/>
                        </a:rPr>
                        <a:t>G8, G10</a:t>
                      </a:r>
                      <a:endParaRPr lang="en-US" sz="900" b="1" i="0" u="none" strike="noStrike" dirty="0">
                        <a:solidFill>
                          <a:srgbClr val="180B02"/>
                        </a:solidFill>
                        <a:effectLst/>
                        <a:latin typeface="Segoe UI" panose="020B0502040204020203" pitchFamily="34" charset="0"/>
                        <a:cs typeface="Segoe UI" panose="020B0502040204020203" pitchFamily="34" charset="0"/>
                      </a:endParaRPr>
                    </a:p>
                  </a:txBody>
                  <a:tcPr marL="7144" marR="7144" marT="7144" marB="0"/>
                </a:tc>
                <a:extLst>
                  <a:ext uri="{0D108BD9-81ED-4DB2-BD59-A6C34878D82A}">
                    <a16:rowId xmlns:a16="http://schemas.microsoft.com/office/drawing/2014/main" val="4108347503"/>
                  </a:ext>
                </a:extLst>
              </a:tr>
              <a:tr h="1102233">
                <a:tc>
                  <a:txBody>
                    <a:bodyPr/>
                    <a:lstStyle/>
                    <a:p>
                      <a:pPr marL="47625" marR="0">
                        <a:lnSpc>
                          <a:spcPct val="115000"/>
                        </a:lnSpc>
                        <a:spcBef>
                          <a:spcPts val="0"/>
                        </a:spcBef>
                        <a:spcAft>
                          <a:spcPts val="0"/>
                        </a:spcAft>
                      </a:pPr>
                      <a:r>
                        <a:rPr lang="en-US" sz="1200" b="1" dirty="0">
                          <a:solidFill>
                            <a:schemeClr val="accent2">
                              <a:lumMod val="50000"/>
                            </a:schemeClr>
                          </a:solidFill>
                          <a:effectLst/>
                        </a:rPr>
                        <a:t>Participation</a:t>
                      </a:r>
                    </a:p>
                    <a:p>
                      <a:pPr marL="47625" marR="0">
                        <a:lnSpc>
                          <a:spcPct val="115000"/>
                        </a:lnSpc>
                        <a:spcBef>
                          <a:spcPts val="0"/>
                        </a:spcBef>
                        <a:spcAft>
                          <a:spcPts val="0"/>
                        </a:spcAft>
                      </a:pPr>
                      <a:r>
                        <a:rPr lang="en-US" sz="1200" dirty="0">
                          <a:solidFill>
                            <a:schemeClr val="accent2">
                              <a:lumMod val="50000"/>
                            </a:schemeClr>
                          </a:solidFill>
                          <a:effectLst/>
                        </a:rPr>
                        <a:t>The extent students feel engaged intellectually, emotionally, and behaviorally in the classroom, and the extent that students or their parents are engaged in school life.</a:t>
                      </a:r>
                      <a:endParaRPr lang="en-US" sz="1200" b="0" dirty="0">
                        <a:solidFill>
                          <a:schemeClr val="accent2">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4290" marB="34290">
                    <a:solidFill>
                      <a:srgbClr val="FFFFE7"/>
                    </a:solidFill>
                  </a:tcPr>
                </a:tc>
                <a:tc>
                  <a:txBody>
                    <a:bodyPr/>
                    <a:lstStyle/>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When I am stuck, my teachers want me to try again before they help me. </a:t>
                      </a:r>
                      <a:r>
                        <a:rPr lang="en-US" sz="900" b="1" dirty="0">
                          <a:solidFill>
                            <a:srgbClr val="180B02"/>
                          </a:solidFill>
                        </a:rPr>
                        <a:t>G4, G5</a:t>
                      </a:r>
                    </a:p>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In my classes, my teachers use students' interests to plan class activities. </a:t>
                      </a:r>
                      <a:r>
                        <a:rPr lang="en-US" sz="900" b="1" dirty="0">
                          <a:solidFill>
                            <a:srgbClr val="180B02"/>
                          </a:solidFill>
                        </a:rPr>
                        <a:t>G8</a:t>
                      </a:r>
                    </a:p>
                    <a:p>
                      <a:pPr marL="0" indent="0">
                        <a:buFont typeface="Wingdings" panose="05000000000000000000" pitchFamily="2" charset="2"/>
                        <a:buNone/>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If I finish my work early, I have a opportunity to do more challenging work. </a:t>
                      </a:r>
                      <a:r>
                        <a:rPr lang="en-US" sz="900" b="1" dirty="0">
                          <a:solidFill>
                            <a:srgbClr val="180B02"/>
                          </a:solidFill>
                        </a:rPr>
                        <a:t>G10</a:t>
                      </a:r>
                    </a:p>
                  </a:txBody>
                  <a:tcPr marL="68580" marR="68580" marT="34290" marB="34290">
                    <a:solidFill>
                      <a:srgbClr val="FFFFE7"/>
                    </a:solidFill>
                  </a:tcPr>
                </a:tc>
                <a:extLst>
                  <a:ext uri="{0D108BD9-81ED-4DB2-BD59-A6C34878D82A}">
                    <a16:rowId xmlns:a16="http://schemas.microsoft.com/office/drawing/2014/main" val="2577118185"/>
                  </a:ext>
                </a:extLst>
              </a:tr>
            </a:tbl>
          </a:graphicData>
        </a:graphic>
      </p:graphicFrame>
      <p:sp>
        <p:nvSpPr>
          <p:cNvPr id="6" name="Rectangle 5">
            <a:extLst>
              <a:ext uri="{FF2B5EF4-FFF2-40B4-BE49-F238E27FC236}">
                <a16:creationId xmlns:a16="http://schemas.microsoft.com/office/drawing/2014/main" id="{70CD54D0-8606-452F-96A7-3D22667BE4CE}"/>
              </a:ext>
            </a:extLst>
          </p:cNvPr>
          <p:cNvSpPr/>
          <p:nvPr/>
        </p:nvSpPr>
        <p:spPr>
          <a:xfrm>
            <a:off x="298465" y="4233076"/>
            <a:ext cx="7332563" cy="241348"/>
          </a:xfrm>
          <a:prstGeom prst="rect">
            <a:avLst/>
          </a:prstGeom>
        </p:spPr>
        <p:txBody>
          <a:bodyPr wrap="square">
            <a:spAutoFit/>
          </a:bodyPr>
          <a:lstStyle/>
          <a:p>
            <a:pPr>
              <a:lnSpc>
                <a:spcPct val="115000"/>
              </a:lnSpc>
            </a:pPr>
            <a:r>
              <a:rPr lang="en-US" sz="900" baseline="30000" dirty="0">
                <a:latin typeface="Calibri Light" panose="020F0302020204030204" pitchFamily="34" charset="0"/>
                <a:ea typeface="Arial" panose="020B0604020202020204" pitchFamily="34" charset="0"/>
                <a:cs typeface="Arial" panose="020B0604020202020204" pitchFamily="34" charset="0"/>
              </a:rPr>
              <a:t>*</a:t>
            </a:r>
            <a:r>
              <a:rPr lang="en-US" sz="900" dirty="0">
                <a:latin typeface="Calibri Light" panose="020F0302020204030204" pitchFamily="34" charset="0"/>
                <a:ea typeface="Arial" panose="020B0604020202020204" pitchFamily="34" charset="0"/>
                <a:cs typeface="Arial" panose="020B0604020202020204" pitchFamily="34" charset="0"/>
              </a:rPr>
              <a:t>Based on the United States’ Department of Education’s conceptual framework for school climate.</a:t>
            </a:r>
            <a:endParaRPr lang="en-US" sz="9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8459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2019 VOCAL survey: Safety topics defined*</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3" name="Table 2" descr="This table highlights the three topics of the Safety dimension: Emotional Safety, Physical Safety, and Bullying-Cyberbullying. It also provides examples of items that measure the three topic areas."/>
          <p:cNvGraphicFramePr>
            <a:graphicFrameLocks noGrp="1"/>
          </p:cNvGraphicFramePr>
          <p:nvPr>
            <p:extLst>
              <p:ext uri="{D42A27DB-BD31-4B8C-83A1-F6EECF244321}">
                <p14:modId xmlns:p14="http://schemas.microsoft.com/office/powerpoint/2010/main" val="2530883245"/>
              </p:ext>
            </p:extLst>
          </p:nvPr>
        </p:nvGraphicFramePr>
        <p:xfrm>
          <a:off x="312216" y="970208"/>
          <a:ext cx="8770327" cy="3324779"/>
        </p:xfrm>
        <a:graphic>
          <a:graphicData uri="http://schemas.openxmlformats.org/drawingml/2006/table">
            <a:tbl>
              <a:tblPr firstRow="1" bandRow="1">
                <a:tableStyleId>{85BE263C-DBD7-4A20-BB59-AAB30ACAA65A}</a:tableStyleId>
              </a:tblPr>
              <a:tblGrid>
                <a:gridCol w="4118692">
                  <a:extLst>
                    <a:ext uri="{9D8B030D-6E8A-4147-A177-3AD203B41FA5}">
                      <a16:colId xmlns:a16="http://schemas.microsoft.com/office/drawing/2014/main" val="885419683"/>
                    </a:ext>
                  </a:extLst>
                </a:gridCol>
                <a:gridCol w="4651635">
                  <a:extLst>
                    <a:ext uri="{9D8B030D-6E8A-4147-A177-3AD203B41FA5}">
                      <a16:colId xmlns:a16="http://schemas.microsoft.com/office/drawing/2014/main" val="4053249605"/>
                    </a:ext>
                  </a:extLst>
                </a:gridCol>
              </a:tblGrid>
              <a:tr h="299670">
                <a:tc>
                  <a:txBody>
                    <a:bodyPr/>
                    <a:lstStyle/>
                    <a:p>
                      <a:r>
                        <a:rPr lang="en-US" sz="1100" dirty="0">
                          <a:solidFill>
                            <a:sysClr val="windowText" lastClr="000000"/>
                          </a:solidFill>
                        </a:rPr>
                        <a:t>Safety</a:t>
                      </a:r>
                      <a:r>
                        <a:rPr lang="en-US" sz="1100" baseline="0" dirty="0">
                          <a:solidFill>
                            <a:sysClr val="windowText" lastClr="000000"/>
                          </a:solidFill>
                        </a:rPr>
                        <a:t> </a:t>
                      </a:r>
                      <a:r>
                        <a:rPr lang="en-US" sz="1100" dirty="0">
                          <a:solidFill>
                            <a:sysClr val="windowText" lastClr="000000"/>
                          </a:solidFill>
                        </a:rPr>
                        <a:t>dimension</a:t>
                      </a:r>
                    </a:p>
                  </a:txBody>
                  <a:tcPr marL="68580" marR="68580" marT="34290" marB="34290">
                    <a:solidFill>
                      <a:srgbClr val="EAC9C4"/>
                    </a:solidFill>
                  </a:tcPr>
                </a:tc>
                <a:tc>
                  <a:txBody>
                    <a:bodyPr/>
                    <a:lstStyle/>
                    <a:p>
                      <a:r>
                        <a:rPr lang="en-US" sz="1100" dirty="0">
                          <a:solidFill>
                            <a:sysClr val="windowText" lastClr="000000"/>
                          </a:solidFill>
                        </a:rPr>
                        <a:t>Sample</a:t>
                      </a:r>
                      <a:r>
                        <a:rPr lang="en-US" sz="1100" baseline="0" dirty="0">
                          <a:solidFill>
                            <a:sysClr val="windowText" lastClr="000000"/>
                          </a:solidFill>
                        </a:rPr>
                        <a:t> items: Grade</a:t>
                      </a:r>
                      <a:endParaRPr lang="en-US" sz="1100" dirty="0">
                        <a:solidFill>
                          <a:sysClr val="windowText" lastClr="000000"/>
                        </a:solidFill>
                      </a:endParaRPr>
                    </a:p>
                  </a:txBody>
                  <a:tcPr marL="68580" marR="68580" marT="34290" marB="34290">
                    <a:solidFill>
                      <a:srgbClr val="EAC9C4"/>
                    </a:solidFill>
                  </a:tcPr>
                </a:tc>
                <a:extLst>
                  <a:ext uri="{0D108BD9-81ED-4DB2-BD59-A6C34878D82A}">
                    <a16:rowId xmlns:a16="http://schemas.microsoft.com/office/drawing/2014/main" val="1910779564"/>
                  </a:ext>
                </a:extLst>
              </a:tr>
              <a:tr h="891921">
                <a:tc>
                  <a:txBody>
                    <a:bodyPr/>
                    <a:lstStyle/>
                    <a:p>
                      <a:pPr marL="47625" marR="0">
                        <a:lnSpc>
                          <a:spcPct val="115000"/>
                        </a:lnSpc>
                        <a:spcBef>
                          <a:spcPts val="0"/>
                        </a:spcBef>
                        <a:spcAft>
                          <a:spcPts val="0"/>
                        </a:spcAft>
                      </a:pPr>
                      <a:r>
                        <a:rPr lang="en-US" sz="1200" b="1" dirty="0">
                          <a:solidFill>
                            <a:schemeClr val="accent2">
                              <a:lumMod val="50000"/>
                            </a:schemeClr>
                          </a:solidFill>
                          <a:effectLst/>
                        </a:rPr>
                        <a:t>Emotional safety</a:t>
                      </a:r>
                    </a:p>
                    <a:p>
                      <a:pPr marL="47625" marR="0">
                        <a:lnSpc>
                          <a:spcPct val="115000"/>
                        </a:lnSpc>
                        <a:spcBef>
                          <a:spcPts val="0"/>
                        </a:spcBef>
                        <a:spcAft>
                          <a:spcPts val="0"/>
                        </a:spcAft>
                      </a:pPr>
                      <a:r>
                        <a:rPr lang="en-US" sz="1200" dirty="0">
                          <a:solidFill>
                            <a:schemeClr val="accent2">
                              <a:lumMod val="50000"/>
                            </a:schemeClr>
                          </a:solidFill>
                          <a:effectLst/>
                        </a:rPr>
                        <a:t>The extent students feel a bond to the school, and the extent adults/students support the emotional needs of students.</a:t>
                      </a:r>
                    </a:p>
                  </a:txBody>
                  <a:tcPr marL="68580" marR="68580" marT="34290" marB="34290">
                    <a:solidFill>
                      <a:srgbClr val="FBF4F3"/>
                    </a:solidFill>
                  </a:tcPr>
                </a:tc>
                <a:tc>
                  <a:txBody>
                    <a:bodyPr/>
                    <a:lstStyle/>
                    <a:p>
                      <a:pPr marL="176213" indent="-176213" algn="l" fontAlgn="b">
                        <a:buFont typeface="Wingdings" panose="05000000000000000000" pitchFamily="2" charset="2"/>
                        <a:buChar char="ü"/>
                      </a:pPr>
                      <a:r>
                        <a:rPr lang="en-US" sz="900" b="1" dirty="0">
                          <a:solidFill>
                            <a:schemeClr val="accent2">
                              <a:lumMod val="50000"/>
                            </a:schemeClr>
                          </a:solidFill>
                        </a:rPr>
                        <a:t>Teachers support (help) students who come to class upset. </a:t>
                      </a:r>
                      <a:r>
                        <a:rPr lang="en-US" sz="900" b="1" dirty="0">
                          <a:solidFill>
                            <a:srgbClr val="3D1C05"/>
                          </a:solidFill>
                        </a:rPr>
                        <a:t>G4, </a:t>
                      </a:r>
                      <a:r>
                        <a:rPr lang="en-US" sz="900" b="1" u="none" strike="noStrike" dirty="0">
                          <a:solidFill>
                            <a:srgbClr val="3D1C05"/>
                          </a:solidFill>
                          <a:effectLst/>
                        </a:rPr>
                        <a:t>G5, G8, G10</a:t>
                      </a:r>
                    </a:p>
                    <a:p>
                      <a:pPr marL="0" indent="0">
                        <a:buFont typeface="Wingdings" panose="05000000000000000000" pitchFamily="2" charset="2"/>
                        <a:buNone/>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 am happy to be at our school. </a:t>
                      </a:r>
                      <a:r>
                        <a:rPr lang="en-US" sz="900" b="1" dirty="0">
                          <a:solidFill>
                            <a:srgbClr val="3D1C05"/>
                          </a:solidFill>
                        </a:rPr>
                        <a:t>G4, G5</a:t>
                      </a:r>
                    </a:p>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 feel comfortable reaching out to teachers/counselors for emotional support if I need it. </a:t>
                      </a:r>
                      <a:r>
                        <a:rPr lang="en-US" sz="900" b="1" dirty="0">
                          <a:solidFill>
                            <a:srgbClr val="3D1C05"/>
                          </a:solidFill>
                        </a:rPr>
                        <a:t>G8</a:t>
                      </a:r>
                    </a:p>
                  </a:txBody>
                  <a:tcPr marL="68580" marR="68580" marT="34290" marB="34290">
                    <a:solidFill>
                      <a:srgbClr val="FBF4F3"/>
                    </a:solidFill>
                  </a:tcPr>
                </a:tc>
                <a:extLst>
                  <a:ext uri="{0D108BD9-81ED-4DB2-BD59-A6C34878D82A}">
                    <a16:rowId xmlns:a16="http://schemas.microsoft.com/office/drawing/2014/main" val="1623996709"/>
                  </a:ext>
                </a:extLst>
              </a:tr>
              <a:tr h="967264">
                <a:tc>
                  <a:txBody>
                    <a:bodyPr/>
                    <a:lstStyle/>
                    <a:p>
                      <a:pPr marL="47625" marR="0">
                        <a:lnSpc>
                          <a:spcPct val="115000"/>
                        </a:lnSpc>
                        <a:spcBef>
                          <a:spcPts val="0"/>
                        </a:spcBef>
                        <a:spcAft>
                          <a:spcPts val="0"/>
                        </a:spcAft>
                      </a:pPr>
                      <a:r>
                        <a:rPr lang="en-US" sz="1200" b="1" dirty="0">
                          <a:solidFill>
                            <a:schemeClr val="accent2">
                              <a:lumMod val="50000"/>
                            </a:schemeClr>
                          </a:solidFill>
                          <a:effectLst/>
                        </a:rPr>
                        <a:t>Physical safety</a:t>
                      </a:r>
                    </a:p>
                    <a:p>
                      <a:pPr marL="47625" marR="0">
                        <a:lnSpc>
                          <a:spcPct val="115000"/>
                        </a:lnSpc>
                        <a:spcBef>
                          <a:spcPts val="0"/>
                        </a:spcBef>
                        <a:spcAft>
                          <a:spcPts val="0"/>
                        </a:spcAft>
                      </a:pPr>
                      <a:r>
                        <a:rPr lang="en-US" sz="1200" dirty="0">
                          <a:solidFill>
                            <a:schemeClr val="accent2">
                              <a:lumMod val="50000"/>
                            </a:schemeClr>
                          </a:solidFill>
                          <a:effectLst/>
                        </a:rPr>
                        <a:t>The extent that students feel physically safe within the school environment.</a:t>
                      </a:r>
                    </a:p>
                  </a:txBody>
                  <a:tcPr marL="68580" marR="68580" marT="34290" marB="34290"/>
                </a:tc>
                <a:tc>
                  <a:txBody>
                    <a:bodyPr/>
                    <a:lstStyle/>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I feel safe at our school. </a:t>
                      </a:r>
                      <a:r>
                        <a:rPr lang="en-US" sz="900" b="1" u="none" strike="noStrike" dirty="0">
                          <a:solidFill>
                            <a:srgbClr val="3D1C05"/>
                          </a:solidFill>
                          <a:effectLst/>
                        </a:rPr>
                        <a:t>G4, G5</a:t>
                      </a:r>
                    </a:p>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I have seen students with weapons at our school. </a:t>
                      </a:r>
                      <a:r>
                        <a:rPr lang="en-US" sz="900" b="1" u="none" strike="noStrike" dirty="0">
                          <a:solidFill>
                            <a:srgbClr val="3D1C05"/>
                          </a:solidFill>
                          <a:effectLst/>
                        </a:rPr>
                        <a:t>G8</a:t>
                      </a:r>
                    </a:p>
                    <a:p>
                      <a:pPr marL="228600" indent="-166688" algn="l" fontAlgn="b">
                        <a:buFont typeface="Wingdings" panose="05000000000000000000" pitchFamily="2" charset="2"/>
                        <a:buChar char="ü"/>
                      </a:pPr>
                      <a:endParaRPr lang="en-US" sz="900" b="1" u="none" strike="noStrike" dirty="0">
                        <a:solidFill>
                          <a:schemeClr val="accent2">
                            <a:lumMod val="50000"/>
                          </a:schemeClr>
                        </a:solidFill>
                        <a:effectLst/>
                      </a:endParaRPr>
                    </a:p>
                    <a:p>
                      <a:pPr marL="228600" indent="-166688" algn="l" fontAlgn="b">
                        <a:buFont typeface="Wingdings" panose="05000000000000000000" pitchFamily="2" charset="2"/>
                        <a:buChar char="ü"/>
                      </a:pPr>
                      <a:r>
                        <a:rPr lang="en-US" sz="900" b="1" u="none" strike="noStrike" dirty="0">
                          <a:solidFill>
                            <a:schemeClr val="accent2">
                              <a:lumMod val="50000"/>
                            </a:schemeClr>
                          </a:solidFill>
                          <a:effectLst/>
                        </a:rPr>
                        <a:t>Students are sexually harassed at my school (for example, bothered by unwanted touching and/or indecent name-calling). </a:t>
                      </a:r>
                      <a:r>
                        <a:rPr lang="en-US" sz="900" b="1" u="none" strike="noStrike" dirty="0">
                          <a:solidFill>
                            <a:srgbClr val="3D1C05"/>
                          </a:solidFill>
                          <a:effectLst/>
                        </a:rPr>
                        <a:t>G10</a:t>
                      </a:r>
                      <a:endParaRPr lang="en-US" sz="900" b="1" i="0" u="none" strike="noStrike" dirty="0">
                        <a:solidFill>
                          <a:srgbClr val="3D1C05"/>
                        </a:solidFill>
                        <a:effectLst/>
                        <a:latin typeface="Segoe UI" panose="020B0502040204020203" pitchFamily="34" charset="0"/>
                        <a:cs typeface="Segoe UI" panose="020B0502040204020203" pitchFamily="34" charset="0"/>
                      </a:endParaRPr>
                    </a:p>
                  </a:txBody>
                  <a:tcPr marL="7144" marR="7144" marT="7144" marB="0"/>
                </a:tc>
                <a:extLst>
                  <a:ext uri="{0D108BD9-81ED-4DB2-BD59-A6C34878D82A}">
                    <a16:rowId xmlns:a16="http://schemas.microsoft.com/office/drawing/2014/main" val="4108347503"/>
                  </a:ext>
                </a:extLst>
              </a:tr>
              <a:tr h="1165860">
                <a:tc>
                  <a:txBody>
                    <a:bodyPr/>
                    <a:lstStyle/>
                    <a:p>
                      <a:pPr marL="0" marR="0">
                        <a:lnSpc>
                          <a:spcPct val="115000"/>
                        </a:lnSpc>
                        <a:spcBef>
                          <a:spcPts val="0"/>
                        </a:spcBef>
                        <a:spcAft>
                          <a:spcPts val="0"/>
                        </a:spcAft>
                      </a:pPr>
                      <a:r>
                        <a:rPr lang="en-US" sz="1200" b="1" dirty="0">
                          <a:solidFill>
                            <a:schemeClr val="accent2">
                              <a:lumMod val="50000"/>
                            </a:schemeClr>
                          </a:solidFill>
                          <a:effectLst/>
                        </a:rPr>
                        <a:t>Bullying/Cyber-bullying</a:t>
                      </a:r>
                    </a:p>
                    <a:p>
                      <a:pPr marL="0" marR="0">
                        <a:lnSpc>
                          <a:spcPct val="115000"/>
                        </a:lnSpc>
                        <a:spcBef>
                          <a:spcPts val="0"/>
                        </a:spcBef>
                        <a:spcAft>
                          <a:spcPts val="0"/>
                        </a:spcAft>
                      </a:pPr>
                      <a:r>
                        <a:rPr lang="en-US" sz="1200" dirty="0">
                          <a:solidFill>
                            <a:schemeClr val="accent2">
                              <a:lumMod val="50000"/>
                            </a:schemeClr>
                          </a:solidFill>
                          <a:effectLst/>
                        </a:rPr>
                        <a:t>The extent that students report different types of bullying behaviors occurring in the school and the extent that school/staff/students try to counteract bullying.</a:t>
                      </a:r>
                      <a:endParaRPr lang="en-US" sz="1200" dirty="0">
                        <a:solidFill>
                          <a:schemeClr val="accent2">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4290" marB="34290">
                    <a:solidFill>
                      <a:srgbClr val="FBF4F3"/>
                    </a:solidFill>
                  </a:tcPr>
                </a:tc>
                <a:tc>
                  <a:txBody>
                    <a:bodyPr/>
                    <a:lstStyle/>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If I tell a teacher or other adult that someone is being bullied, the teacher/adult will do something to help. </a:t>
                      </a:r>
                      <a:r>
                        <a:rPr lang="en-US" sz="900" b="1" dirty="0">
                          <a:solidFill>
                            <a:srgbClr val="3D1C05"/>
                          </a:solidFill>
                        </a:rPr>
                        <a:t>G5, G8,</a:t>
                      </a:r>
                      <a:r>
                        <a:rPr lang="en-US" sz="900" b="1" baseline="0" dirty="0">
                          <a:solidFill>
                            <a:srgbClr val="3D1C05"/>
                          </a:solidFill>
                        </a:rPr>
                        <a:t> G10</a:t>
                      </a:r>
                      <a:endParaRPr lang="en-US" sz="900" b="1" dirty="0">
                        <a:solidFill>
                          <a:srgbClr val="3D1C05"/>
                        </a:solidFill>
                      </a:endParaRPr>
                    </a:p>
                    <a:p>
                      <a:pPr marL="171450" indent="-171450">
                        <a:buFont typeface="Wingdings" panose="05000000000000000000" pitchFamily="2" charset="2"/>
                        <a:buChar char="ü"/>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In my school, groups of students tease or pick on one student. </a:t>
                      </a:r>
                      <a:r>
                        <a:rPr lang="en-US" sz="900" b="1" dirty="0">
                          <a:solidFill>
                            <a:srgbClr val="3D1C05"/>
                          </a:solidFill>
                        </a:rPr>
                        <a:t>G4, G5, G8,</a:t>
                      </a:r>
                      <a:r>
                        <a:rPr lang="en-US" sz="900" b="1" baseline="0" dirty="0">
                          <a:solidFill>
                            <a:srgbClr val="3D1C05"/>
                          </a:solidFill>
                        </a:rPr>
                        <a:t> G10</a:t>
                      </a:r>
                      <a:endParaRPr lang="en-US" sz="900" b="1" dirty="0">
                        <a:solidFill>
                          <a:srgbClr val="3D1C05"/>
                        </a:solidFill>
                      </a:endParaRPr>
                    </a:p>
                    <a:p>
                      <a:pPr marL="0" indent="0">
                        <a:buFont typeface="Wingdings" panose="05000000000000000000" pitchFamily="2" charset="2"/>
                        <a:buNone/>
                      </a:pPr>
                      <a:endParaRPr lang="en-US" sz="900" b="1" dirty="0">
                        <a:solidFill>
                          <a:schemeClr val="accent2">
                            <a:lumMod val="50000"/>
                          </a:schemeClr>
                        </a:solidFill>
                      </a:endParaRPr>
                    </a:p>
                    <a:p>
                      <a:pPr marL="171450" indent="-171450">
                        <a:buFont typeface="Wingdings" panose="05000000000000000000" pitchFamily="2" charset="2"/>
                        <a:buChar char="ü"/>
                      </a:pPr>
                      <a:r>
                        <a:rPr lang="en-US" sz="900" b="1" dirty="0">
                          <a:solidFill>
                            <a:schemeClr val="accent2">
                              <a:lumMod val="50000"/>
                            </a:schemeClr>
                          </a:solidFill>
                        </a:rPr>
                        <a:t>I have been teased or picked on more than once because of my race or ethnicity. </a:t>
                      </a:r>
                      <a:r>
                        <a:rPr lang="en-US" sz="900" b="1" dirty="0">
                          <a:solidFill>
                            <a:srgbClr val="3D1C05"/>
                          </a:solidFill>
                        </a:rPr>
                        <a:t>G10</a:t>
                      </a:r>
                    </a:p>
                  </a:txBody>
                  <a:tcPr marL="68580" marR="68580" marT="34290" marB="34290">
                    <a:solidFill>
                      <a:srgbClr val="FBF4F3"/>
                    </a:solidFill>
                  </a:tcPr>
                </a:tc>
                <a:extLst>
                  <a:ext uri="{0D108BD9-81ED-4DB2-BD59-A6C34878D82A}">
                    <a16:rowId xmlns:a16="http://schemas.microsoft.com/office/drawing/2014/main" val="2577118185"/>
                  </a:ext>
                </a:extLst>
              </a:tr>
            </a:tbl>
          </a:graphicData>
        </a:graphic>
      </p:graphicFrame>
      <p:sp>
        <p:nvSpPr>
          <p:cNvPr id="6" name="Rectangle 5"/>
          <p:cNvSpPr/>
          <p:nvPr/>
        </p:nvSpPr>
        <p:spPr>
          <a:xfrm>
            <a:off x="312216" y="4275858"/>
            <a:ext cx="7332563" cy="241348"/>
          </a:xfrm>
          <a:prstGeom prst="rect">
            <a:avLst/>
          </a:prstGeom>
        </p:spPr>
        <p:txBody>
          <a:bodyPr wrap="square">
            <a:spAutoFit/>
          </a:bodyPr>
          <a:lstStyle/>
          <a:p>
            <a:pPr>
              <a:lnSpc>
                <a:spcPct val="115000"/>
              </a:lnSpc>
            </a:pPr>
            <a:r>
              <a:rPr lang="en-US" sz="900" baseline="30000" dirty="0">
                <a:latin typeface="Calibri Light" panose="020F0302020204030204" pitchFamily="34" charset="0"/>
                <a:ea typeface="Arial" panose="020B0604020202020204" pitchFamily="34" charset="0"/>
                <a:cs typeface="Arial" panose="020B0604020202020204" pitchFamily="34" charset="0"/>
              </a:rPr>
              <a:t>*</a:t>
            </a:r>
            <a:r>
              <a:rPr lang="en-US" sz="900" dirty="0">
                <a:latin typeface="Calibri Light" panose="020F0302020204030204" pitchFamily="34" charset="0"/>
                <a:ea typeface="Arial" panose="020B0604020202020204" pitchFamily="34" charset="0"/>
                <a:cs typeface="Arial" panose="020B0604020202020204" pitchFamily="34" charset="0"/>
              </a:rPr>
              <a:t>Based on the United States’ Department of Education’s conceptual framework for school climate.</a:t>
            </a:r>
            <a:endParaRPr lang="en-US" sz="9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29580115"/>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DESE-231-58106</_dlc_DocId>
    <_dlc_DocIdUrl xmlns="733efe1c-5bbe-4968-87dc-d400e65c879f">
      <Url>https://sharepoint.doemass.org/ese/webteam/cps/_layouts/DocIdRedir.aspx?ID=DESE-231-58106</Url>
      <Description>DESE-231-58106</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870334C-28BE-462A-8240-720BCC79A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B6580-DACF-48EA-BDD7-45872D2003C3}">
  <ds:schemaRefs>
    <ds:schemaRef ds:uri="http://purl.org/dc/terms/"/>
    <ds:schemaRef ds:uri="http://schemas.microsoft.com/office/infopath/2007/PartnerControls"/>
    <ds:schemaRef ds:uri="http://purl.org/dc/dcmitype/"/>
    <ds:schemaRef ds:uri="http://purl.org/dc/elements/1.1/"/>
    <ds:schemaRef ds:uri="http://schemas.microsoft.com/office/2006/metadata/properties"/>
    <ds:schemaRef ds:uri="0a4e05da-b9bc-4326-ad73-01ef31b95567"/>
    <ds:schemaRef ds:uri="http://schemas.microsoft.com/office/2006/documentManagement/types"/>
    <ds:schemaRef ds:uri="733efe1c-5bbe-4968-87dc-d400e65c879f"/>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D5ECF4-C46E-45FD-AD32-A70D0E578C37}">
  <ds:schemaRefs>
    <ds:schemaRef ds:uri="http://schemas.microsoft.com/sharepoint/v3/contenttype/forms"/>
  </ds:schemaRefs>
</ds:datastoreItem>
</file>

<file path=customXml/itemProps4.xml><?xml version="1.0" encoding="utf-8"?>
<ds:datastoreItem xmlns:ds="http://schemas.openxmlformats.org/officeDocument/2006/customXml" ds:itemID="{C16CE455-D050-490F-9BE9-991E139C2B9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16891</TotalTime>
  <Words>12466</Words>
  <Application>Microsoft Office PowerPoint</Application>
  <PresentationFormat>On-screen Show (16:9)</PresentationFormat>
  <Paragraphs>1189</Paragraphs>
  <Slides>46</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 Light</vt:lpstr>
      <vt:lpstr>Courier New</vt:lpstr>
      <vt:lpstr>Georgia</vt:lpstr>
      <vt:lpstr>Noto Sans Symbols</vt:lpstr>
      <vt:lpstr>Quattrocento Sans</vt:lpstr>
      <vt:lpstr>Segoe</vt:lpstr>
      <vt:lpstr>Segoe UI</vt:lpstr>
      <vt:lpstr>Segoe UI Semibold</vt:lpstr>
      <vt:lpstr>Times New Roman</vt:lpstr>
      <vt:lpstr>Wingdings</vt:lpstr>
      <vt:lpstr>Wingdings 2</vt:lpstr>
      <vt:lpstr>ESE​​</vt:lpstr>
      <vt:lpstr>Student engagement webinar:</vt:lpstr>
      <vt:lpstr>Agenda and contents of student engagement webinar</vt:lpstr>
      <vt:lpstr>Putting student engagement in context</vt:lpstr>
      <vt:lpstr>Study context: Our way forward toward deeper learning</vt:lpstr>
      <vt:lpstr>Study context: Goals of research</vt:lpstr>
      <vt:lpstr>Measuring student perceptions of school climate and engagement</vt:lpstr>
      <vt:lpstr>2019 VOCAL design: Defining school climate</vt:lpstr>
      <vt:lpstr>2019 VOCAL survey: Engagement topics defined*</vt:lpstr>
      <vt:lpstr>2019 VOCAL survey: Safety topics defined*</vt:lpstr>
      <vt:lpstr>2019 VOCAL survey: Environment topics defined*</vt:lpstr>
      <vt:lpstr>Indices are used as an objective metric for measuring differences in student perceptions of school climate and engagement</vt:lpstr>
      <vt:lpstr>Overview of Massachusetts student perceptions of engagement</vt:lpstr>
      <vt:lpstr>Students in upper grades have less favorable views of their engagement when compared to students in lower grades</vt:lpstr>
      <vt:lpstr>The gap between lower and upper grades is of a similar magnitude across all three topic areas of engagement</vt:lpstr>
      <vt:lpstr>The decline in average engagement scores between lower and upper grades mirrors the decline in other dimensions of school climate</vt:lpstr>
      <vt:lpstr>Take-aways: Overview</vt:lpstr>
      <vt:lpstr>Research study: Examining subgroup perceptions of student engagement and factors that “might” promote or inhibit student engagement</vt:lpstr>
      <vt:lpstr>Research study context: Sample design</vt:lpstr>
      <vt:lpstr>Study design: Explaining differences in engagement perceptions (1)</vt:lpstr>
      <vt:lpstr>Study design: Explaining differences in engagement perceptions (2)</vt:lpstr>
      <vt:lpstr>Study design: Interpreting differences (very small to very large effects)</vt:lpstr>
      <vt:lpstr>Study results: Student characteristics that help explain variation in student engagement (controlling for all other factors in the model)</vt:lpstr>
      <vt:lpstr>Study results: School-level factors that help explain variation in student engagement (controlling for all other factors in the model)</vt:lpstr>
      <vt:lpstr>Study results: Students’ perceptions of safety and environment that help explain variation in student engagement (controlling for all other factors)</vt:lpstr>
      <vt:lpstr>Study results: Safety and environment school-level factors that help explain variation in student engagement (controlling for all other factors)</vt:lpstr>
      <vt:lpstr>Summary data observations:</vt:lpstr>
      <vt:lpstr>Key within-school findings: Student characteristics associated with lower engagement (after controlling for all other factors!)</vt:lpstr>
      <vt:lpstr>Key within-school findings: Student characteristics associated with higher engagement (after controlling for all other factors!)</vt:lpstr>
      <vt:lpstr>Key within-school findings: Students who view their own safety and their environment more positively report higher levels of engagement</vt:lpstr>
      <vt:lpstr>Key between-school findings:  School factors that likely promote or inhibit student engagement (after controlling for all other factors!)</vt:lpstr>
      <vt:lpstr>Key between-school findings: School factors that likely promote or inhibit student engagement (after controlling for all other factors!)</vt:lpstr>
      <vt:lpstr>Research study: Comparing black and white student engagement</vt:lpstr>
      <vt:lpstr>In the lower grades, relationships differentiate engagement perceptions between black and white students</vt:lpstr>
      <vt:lpstr>In younger grades, black students view their school environment as less safe and to a lesser extent supportive when compared to their white peers</vt:lpstr>
      <vt:lpstr>In younger grades, relationships differentiate engagement perceptions between black and white students</vt:lpstr>
      <vt:lpstr>In the lower grades, black students view their school environment as less safe and to a lesser extent supportive when compared to their white peers</vt:lpstr>
      <vt:lpstr>In the upper grades, cultural competence and relationships differentiate engagement perceptions between black and white students</vt:lpstr>
      <vt:lpstr>In the upper grades, black students view their school environment as less safe and to a small extent less supportive when compared to their white peers</vt:lpstr>
      <vt:lpstr>In upper grades, cultural competence and relationships differentiate engagement perceptions between black and white students</vt:lpstr>
      <vt:lpstr>In the upper grades, black students view their school environment as less safe and to a lesser extent supportive when compared to their white peers</vt:lpstr>
      <vt:lpstr>Take-aways: Engagement differences between black and white students</vt:lpstr>
      <vt:lpstr>Take-aways: Safety and environment differences between black and white students</vt:lpstr>
      <vt:lpstr>Our way forward: Some thoughts!</vt:lpstr>
      <vt:lpstr>VOCAL report resources: http://www.doe.mass.edu/research/vocal/2019/ and Dropbox</vt:lpstr>
      <vt:lpstr>Feedback opportunities: Your feedback helps DESE support you better!</vt:lpstr>
      <vt:lpstr>Thank you slide. Contact Shelagh Peoples at speoples@doe.mass.edu or 781-338-3119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Engagement Webinar 2020</dc:title>
  <dc:subject>Student Engagement Webinar 2020</dc:subject>
  <dc:creator>Peoples, Shelagh (DESE)</dc:creator>
  <cp:lastModifiedBy>O'Brien-Driscoll, Courtney (EOE)</cp:lastModifiedBy>
  <cp:revision>1477</cp:revision>
  <cp:lastPrinted>2020-01-28T18:10:01Z</cp:lastPrinted>
  <dcterms:modified xsi:type="dcterms:W3CDTF">2020-02-10T21:17:06Z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6fb625fe-73c4-433e-a6e2-d5bbf905e84a</vt:lpwstr>
  </property>
  <property fmtid="{D5CDD505-2E9C-101B-9397-08002B2CF9AE}" pid="4" name="metadate">
    <vt:lpwstr>Feb 10 2020</vt:lpwstr>
  </property>
</Properties>
</file>