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5"/>
  </p:notesMasterIdLst>
  <p:sldIdLst>
    <p:sldId id="256" r:id="rId2"/>
    <p:sldId id="257" r:id="rId3"/>
    <p:sldId id="260" r:id="rId4"/>
    <p:sldId id="519" r:id="rId5"/>
    <p:sldId id="274" r:id="rId6"/>
    <p:sldId id="421" r:id="rId7"/>
    <p:sldId id="468" r:id="rId8"/>
    <p:sldId id="525" r:id="rId9"/>
    <p:sldId id="555" r:id="rId10"/>
    <p:sldId id="266" r:id="rId11"/>
    <p:sldId id="556" r:id="rId12"/>
    <p:sldId id="526" r:id="rId13"/>
    <p:sldId id="527" r:id="rId14"/>
    <p:sldId id="528" r:id="rId15"/>
    <p:sldId id="551" r:id="rId16"/>
    <p:sldId id="529" r:id="rId17"/>
    <p:sldId id="550" r:id="rId18"/>
    <p:sldId id="531" r:id="rId19"/>
    <p:sldId id="552" r:id="rId20"/>
    <p:sldId id="534" r:id="rId21"/>
    <p:sldId id="535" r:id="rId22"/>
    <p:sldId id="538" r:id="rId23"/>
    <p:sldId id="540" r:id="rId24"/>
    <p:sldId id="548" r:id="rId25"/>
    <p:sldId id="545" r:id="rId26"/>
    <p:sldId id="557" r:id="rId27"/>
    <p:sldId id="558" r:id="rId28"/>
    <p:sldId id="435" r:id="rId29"/>
    <p:sldId id="554" r:id="rId30"/>
    <p:sldId id="553" r:id="rId31"/>
    <p:sldId id="561" r:id="rId32"/>
    <p:sldId id="560" r:id="rId33"/>
    <p:sldId id="283" r:id="rId34"/>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000000"/>
    <a:srgbClr val="E3F3D1"/>
    <a:srgbClr val="EAC9C4"/>
    <a:srgbClr val="B8E18B"/>
    <a:srgbClr val="FAF0F7"/>
    <a:srgbClr val="F7E5F3"/>
    <a:srgbClr val="FDF9FC"/>
    <a:srgbClr val="FFFFD9"/>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7D542-83DC-4370-A122-837ABAB94956}" v="1" dt="2022-11-16T19:16:14.153"/>
  </p1510:revLst>
</p1510:revInfo>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3" autoAdjust="0"/>
    <p:restoredTop sz="93792" autoAdjust="0"/>
  </p:normalViewPr>
  <p:slideViewPr>
    <p:cSldViewPr snapToGrid="0">
      <p:cViewPr varScale="1">
        <p:scale>
          <a:sx n="136" d="100"/>
          <a:sy n="136" d="100"/>
        </p:scale>
        <p:origin x="1026" y="120"/>
      </p:cViewPr>
      <p:guideLst>
        <p:guide orient="horz" pos="1620"/>
        <p:guide pos="2880"/>
      </p:guideLst>
    </p:cSldViewPr>
  </p:slideViewPr>
  <p:outlineViewPr>
    <p:cViewPr>
      <p:scale>
        <a:sx n="33" d="100"/>
        <a:sy n="33" d="100"/>
      </p:scale>
      <p:origin x="0" y="-2084"/>
    </p:cViewPr>
  </p:outlineViewPr>
  <p:notesTextViewPr>
    <p:cViewPr>
      <p:scale>
        <a:sx n="1" d="1"/>
        <a:sy n="1" d="1"/>
      </p:scale>
      <p:origin x="0" y="0"/>
    </p:cViewPr>
  </p:notesText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s, Shelagh (DESE)" userId="30e4376d-90d2-4e3f-a1ac-d39e1e9ac773" providerId="ADAL" clId="{226DEEE8-D33A-40A1-B1F1-D2EA5DBD8A8C}"/>
    <pc:docChg chg="undo custSel modSld modMainMaster">
      <pc:chgData name="Peoples, Shelagh (DESE)" userId="30e4376d-90d2-4e3f-a1ac-d39e1e9ac773" providerId="ADAL" clId="{226DEEE8-D33A-40A1-B1F1-D2EA5DBD8A8C}" dt="2022-11-14T18:01:15.484" v="7987" actId="21"/>
      <pc:docMkLst>
        <pc:docMk/>
      </pc:docMkLst>
      <pc:sldChg chg="modSp mod modNotes">
        <pc:chgData name="Peoples, Shelagh (DESE)" userId="30e4376d-90d2-4e3f-a1ac-d39e1e9ac773" providerId="ADAL" clId="{226DEEE8-D33A-40A1-B1F1-D2EA5DBD8A8C}" dt="2022-11-14T18:00:59.921" v="7985" actId="21"/>
        <pc:sldMkLst>
          <pc:docMk/>
          <pc:sldMk cId="0" sldId="256"/>
        </pc:sldMkLst>
        <pc:spChg chg="mod">
          <ac:chgData name="Peoples, Shelagh (DESE)" userId="30e4376d-90d2-4e3f-a1ac-d39e1e9ac773" providerId="ADAL" clId="{226DEEE8-D33A-40A1-B1F1-D2EA5DBD8A8C}" dt="2022-11-14T18:00:38.061" v="7984" actId="2711"/>
          <ac:spMkLst>
            <pc:docMk/>
            <pc:sldMk cId="0" sldId="256"/>
            <ac:spMk id="126" creationId="{00000000-0000-0000-0000-000000000000}"/>
          </ac:spMkLst>
        </pc:spChg>
        <pc:spChg chg="mod">
          <ac:chgData name="Peoples, Shelagh (DESE)" userId="30e4376d-90d2-4e3f-a1ac-d39e1e9ac773" providerId="ADAL" clId="{226DEEE8-D33A-40A1-B1F1-D2EA5DBD8A8C}" dt="2022-11-14T18:00:33.453" v="7983" actId="255"/>
          <ac:spMkLst>
            <pc:docMk/>
            <pc:sldMk cId="0" sldId="256"/>
            <ac:spMk id="127" creationId="{00000000-0000-0000-0000-000000000000}"/>
          </ac:spMkLst>
        </pc:spChg>
      </pc:sldChg>
      <pc:sldChg chg="modSp mod modNotes">
        <pc:chgData name="Peoples, Shelagh (DESE)" userId="30e4376d-90d2-4e3f-a1ac-d39e1e9ac773" providerId="ADAL" clId="{226DEEE8-D33A-40A1-B1F1-D2EA5DBD8A8C}" dt="2022-11-14T18:01:04.488" v="7986" actId="21"/>
        <pc:sldMkLst>
          <pc:docMk/>
          <pc:sldMk cId="0" sldId="257"/>
        </pc:sldMkLst>
        <pc:spChg chg="mod">
          <ac:chgData name="Peoples, Shelagh (DESE)" userId="30e4376d-90d2-4e3f-a1ac-d39e1e9ac773" providerId="ADAL" clId="{226DEEE8-D33A-40A1-B1F1-D2EA5DBD8A8C}" dt="2022-11-14T16:57:54.240" v="0" actId="207"/>
          <ac:spMkLst>
            <pc:docMk/>
            <pc:sldMk cId="0" sldId="257"/>
            <ac:spMk id="9" creationId="{5B10F7A2-6FE4-49B7-908C-D2B698D95A9F}"/>
          </ac:spMkLst>
        </pc:spChg>
        <pc:spChg chg="mod">
          <ac:chgData name="Peoples, Shelagh (DESE)" userId="30e4376d-90d2-4e3f-a1ac-d39e1e9ac773" providerId="ADAL" clId="{226DEEE8-D33A-40A1-B1F1-D2EA5DBD8A8C}" dt="2022-11-14T17:46:29.713" v="7114" actId="33553"/>
          <ac:spMkLst>
            <pc:docMk/>
            <pc:sldMk cId="0" sldId="257"/>
            <ac:spMk id="134" creationId="{00000000-0000-0000-0000-000000000000}"/>
          </ac:spMkLst>
        </pc:spChg>
        <pc:spChg chg="mod">
          <ac:chgData name="Peoples, Shelagh (DESE)" userId="30e4376d-90d2-4e3f-a1ac-d39e1e9ac773" providerId="ADAL" clId="{226DEEE8-D33A-40A1-B1F1-D2EA5DBD8A8C}" dt="2022-11-14T16:57:54.240" v="0" actId="207"/>
          <ac:spMkLst>
            <pc:docMk/>
            <pc:sldMk cId="0" sldId="257"/>
            <ac:spMk id="136" creationId="{00000000-0000-0000-0000-000000000000}"/>
          </ac:spMkLst>
        </pc:spChg>
        <pc:spChg chg="mod">
          <ac:chgData name="Peoples, Shelagh (DESE)" userId="30e4376d-90d2-4e3f-a1ac-d39e1e9ac773" providerId="ADAL" clId="{226DEEE8-D33A-40A1-B1F1-D2EA5DBD8A8C}" dt="2022-11-14T16:57:54.240" v="0" actId="207"/>
          <ac:spMkLst>
            <pc:docMk/>
            <pc:sldMk cId="0" sldId="257"/>
            <ac:spMk id="139" creationId="{00000000-0000-0000-0000-000000000000}"/>
          </ac:spMkLst>
        </pc:spChg>
        <pc:spChg chg="mod">
          <ac:chgData name="Peoples, Shelagh (DESE)" userId="30e4376d-90d2-4e3f-a1ac-d39e1e9ac773" providerId="ADAL" clId="{226DEEE8-D33A-40A1-B1F1-D2EA5DBD8A8C}" dt="2022-11-14T16:57:54.240" v="0" actId="207"/>
          <ac:spMkLst>
            <pc:docMk/>
            <pc:sldMk cId="0" sldId="257"/>
            <ac:spMk id="142" creationId="{00000000-0000-0000-0000-000000000000}"/>
          </ac:spMkLst>
        </pc:spChg>
      </pc:sldChg>
      <pc:sldChg chg="modSp mod">
        <pc:chgData name="Peoples, Shelagh (DESE)" userId="30e4376d-90d2-4e3f-a1ac-d39e1e9ac773" providerId="ADAL" clId="{226DEEE8-D33A-40A1-B1F1-D2EA5DBD8A8C}" dt="2022-11-14T17:46:32.773" v="7115" actId="33553"/>
        <pc:sldMkLst>
          <pc:docMk/>
          <pc:sldMk cId="0" sldId="260"/>
        </pc:sldMkLst>
        <pc:spChg chg="mod">
          <ac:chgData name="Peoples, Shelagh (DESE)" userId="30e4376d-90d2-4e3f-a1ac-d39e1e9ac773" providerId="ADAL" clId="{226DEEE8-D33A-40A1-B1F1-D2EA5DBD8A8C}" dt="2022-11-14T17:46:32.773" v="7115" actId="33553"/>
          <ac:spMkLst>
            <pc:docMk/>
            <pc:sldMk cId="0" sldId="260"/>
            <ac:spMk id="175" creationId="{00000000-0000-0000-0000-000000000000}"/>
          </ac:spMkLst>
        </pc:spChg>
      </pc:sldChg>
      <pc:sldChg chg="modSp mod modNotes">
        <pc:chgData name="Peoples, Shelagh (DESE)" userId="30e4376d-90d2-4e3f-a1ac-d39e1e9ac773" providerId="ADAL" clId="{226DEEE8-D33A-40A1-B1F1-D2EA5DBD8A8C}" dt="2022-11-14T18:01:15.484" v="7987" actId="21"/>
        <pc:sldMkLst>
          <pc:docMk/>
          <pc:sldMk cId="0" sldId="266"/>
        </pc:sldMkLst>
        <pc:spChg chg="mod">
          <ac:chgData name="Peoples, Shelagh (DESE)" userId="30e4376d-90d2-4e3f-a1ac-d39e1e9ac773" providerId="ADAL" clId="{226DEEE8-D33A-40A1-B1F1-D2EA5DBD8A8C}" dt="2022-11-14T17:46:35.590" v="7116" actId="33553"/>
          <ac:spMkLst>
            <pc:docMk/>
            <pc:sldMk cId="0" sldId="266"/>
            <ac:spMk id="228" creationId="{00000000-0000-0000-0000-000000000000}"/>
          </ac:spMkLst>
        </pc:spChg>
      </pc:sldChg>
      <pc:sldChg chg="modSp mod">
        <pc:chgData name="Peoples, Shelagh (DESE)" userId="30e4376d-90d2-4e3f-a1ac-d39e1e9ac773" providerId="ADAL" clId="{226DEEE8-D33A-40A1-B1F1-D2EA5DBD8A8C}" dt="2022-11-14T17:52:27.470" v="7965" actId="962"/>
        <pc:sldMkLst>
          <pc:docMk/>
          <pc:sldMk cId="0" sldId="274"/>
        </pc:sldMkLst>
        <pc:spChg chg="mod">
          <ac:chgData name="Peoples, Shelagh (DESE)" userId="30e4376d-90d2-4e3f-a1ac-d39e1e9ac773" providerId="ADAL" clId="{226DEEE8-D33A-40A1-B1F1-D2EA5DBD8A8C}" dt="2022-11-14T17:46:58.736" v="7122" actId="207"/>
          <ac:spMkLst>
            <pc:docMk/>
            <pc:sldMk cId="0" sldId="274"/>
            <ac:spMk id="70" creationId="{28BB754B-E609-44FD-AA81-66981DE23C37}"/>
          </ac:spMkLst>
        </pc:spChg>
        <pc:spChg chg="mod">
          <ac:chgData name="Peoples, Shelagh (DESE)" userId="30e4376d-90d2-4e3f-a1ac-d39e1e9ac773" providerId="ADAL" clId="{226DEEE8-D33A-40A1-B1F1-D2EA5DBD8A8C}" dt="2022-11-14T17:46:51.850" v="7120" actId="207"/>
          <ac:spMkLst>
            <pc:docMk/>
            <pc:sldMk cId="0" sldId="274"/>
            <ac:spMk id="105" creationId="{5D97CEF6-E4C4-47D1-AEF6-AD7F763BB66A}"/>
          </ac:spMkLst>
        </pc:spChg>
        <pc:spChg chg="mod">
          <ac:chgData name="Peoples, Shelagh (DESE)" userId="30e4376d-90d2-4e3f-a1ac-d39e1e9ac773" providerId="ADAL" clId="{226DEEE8-D33A-40A1-B1F1-D2EA5DBD8A8C}" dt="2022-11-14T17:46:56.137" v="7121" actId="207"/>
          <ac:spMkLst>
            <pc:docMk/>
            <pc:sldMk cId="0" sldId="274"/>
            <ac:spMk id="109" creationId="{AB00B549-2C33-471B-B391-2EBEF616164A}"/>
          </ac:spMkLst>
        </pc:spChg>
        <pc:spChg chg="mod">
          <ac:chgData name="Peoples, Shelagh (DESE)" userId="30e4376d-90d2-4e3f-a1ac-d39e1e9ac773" providerId="ADAL" clId="{226DEEE8-D33A-40A1-B1F1-D2EA5DBD8A8C}" dt="2022-11-14T17:47:04.536" v="7124" actId="207"/>
          <ac:spMkLst>
            <pc:docMk/>
            <pc:sldMk cId="0" sldId="274"/>
            <ac:spMk id="111" creationId="{7DE888D2-4297-4D96-B044-E7E77D2C85CD}"/>
          </ac:spMkLst>
        </pc:spChg>
        <pc:spChg chg="mod">
          <ac:chgData name="Peoples, Shelagh (DESE)" userId="30e4376d-90d2-4e3f-a1ac-d39e1e9ac773" providerId="ADAL" clId="{226DEEE8-D33A-40A1-B1F1-D2EA5DBD8A8C}" dt="2022-11-14T17:47:01.952" v="7123" actId="207"/>
          <ac:spMkLst>
            <pc:docMk/>
            <pc:sldMk cId="0" sldId="274"/>
            <ac:spMk id="117" creationId="{22204B2F-ACB1-463E-A76F-C23AA67A18DD}"/>
          </ac:spMkLst>
        </pc:spChg>
        <pc:spChg chg="mod">
          <ac:chgData name="Peoples, Shelagh (DESE)" userId="30e4376d-90d2-4e3f-a1ac-d39e1e9ac773" providerId="ADAL" clId="{226DEEE8-D33A-40A1-B1F1-D2EA5DBD8A8C}" dt="2022-11-14T17:47:07.145" v="7125" actId="207"/>
          <ac:spMkLst>
            <pc:docMk/>
            <pc:sldMk cId="0" sldId="274"/>
            <ac:spMk id="118" creationId="{09223A80-66E9-48F3-BF26-C57AE5DD1B81}"/>
          </ac:spMkLst>
        </pc:spChg>
        <pc:spChg chg="mod">
          <ac:chgData name="Peoples, Shelagh (DESE)" userId="30e4376d-90d2-4e3f-a1ac-d39e1e9ac773" providerId="ADAL" clId="{226DEEE8-D33A-40A1-B1F1-D2EA5DBD8A8C}" dt="2022-11-14T17:50:59.322" v="7620" actId="208"/>
          <ac:spMkLst>
            <pc:docMk/>
            <pc:sldMk cId="0" sldId="274"/>
            <ac:spMk id="165" creationId="{F052BC8A-DB71-4252-A0F8-1E0A5DE3F0ED}"/>
          </ac:spMkLst>
        </pc:spChg>
        <pc:spChg chg="mod">
          <ac:chgData name="Peoples, Shelagh (DESE)" userId="30e4376d-90d2-4e3f-a1ac-d39e1e9ac773" providerId="ADAL" clId="{226DEEE8-D33A-40A1-B1F1-D2EA5DBD8A8C}" dt="2022-11-14T17:47:11.353" v="7126" actId="207"/>
          <ac:spMkLst>
            <pc:docMk/>
            <pc:sldMk cId="0" sldId="274"/>
            <ac:spMk id="167" creationId="{F2B53299-8D33-4910-B223-F917FD8E7DBD}"/>
          </ac:spMkLst>
        </pc:spChg>
        <pc:spChg chg="mod">
          <ac:chgData name="Peoples, Shelagh (DESE)" userId="30e4376d-90d2-4e3f-a1ac-d39e1e9ac773" providerId="ADAL" clId="{226DEEE8-D33A-40A1-B1F1-D2EA5DBD8A8C}" dt="2022-11-14T17:50:33.497" v="7617" actId="207"/>
          <ac:spMkLst>
            <pc:docMk/>
            <pc:sldMk cId="0" sldId="274"/>
            <ac:spMk id="168" creationId="{46114A3F-6DCB-48BD-B012-36681A949982}"/>
          </ac:spMkLst>
        </pc:spChg>
        <pc:spChg chg="mod">
          <ac:chgData name="Peoples, Shelagh (DESE)" userId="30e4376d-90d2-4e3f-a1ac-d39e1e9ac773" providerId="ADAL" clId="{226DEEE8-D33A-40A1-B1F1-D2EA5DBD8A8C}" dt="2022-11-14T17:50:56.450" v="7619" actId="208"/>
          <ac:spMkLst>
            <pc:docMk/>
            <pc:sldMk cId="0" sldId="274"/>
            <ac:spMk id="211" creationId="{5F9BA880-B337-4298-9002-30DD21360916}"/>
          </ac:spMkLst>
        </pc:spChg>
        <pc:spChg chg="mod">
          <ac:chgData name="Peoples, Shelagh (DESE)" userId="30e4376d-90d2-4e3f-a1ac-d39e1e9ac773" providerId="ADAL" clId="{226DEEE8-D33A-40A1-B1F1-D2EA5DBD8A8C}" dt="2022-11-14T17:50:27.537" v="7616" actId="1076"/>
          <ac:spMkLst>
            <pc:docMk/>
            <pc:sldMk cId="0" sldId="274"/>
            <ac:spMk id="212" creationId="{081173FE-2815-4C94-8226-9EE10BCDCFE3}"/>
          </ac:spMkLst>
        </pc:spChg>
        <pc:spChg chg="mod">
          <ac:chgData name="Peoples, Shelagh (DESE)" userId="30e4376d-90d2-4e3f-a1ac-d39e1e9ac773" providerId="ADAL" clId="{226DEEE8-D33A-40A1-B1F1-D2EA5DBD8A8C}" dt="2022-11-14T17:50:38.460" v="7618" actId="207"/>
          <ac:spMkLst>
            <pc:docMk/>
            <pc:sldMk cId="0" sldId="274"/>
            <ac:spMk id="676" creationId="{00000000-0000-0000-0000-000000000000}"/>
          </ac:spMkLst>
        </pc:spChg>
        <pc:spChg chg="mod">
          <ac:chgData name="Peoples, Shelagh (DESE)" userId="30e4376d-90d2-4e3f-a1ac-d39e1e9ac773" providerId="ADAL" clId="{226DEEE8-D33A-40A1-B1F1-D2EA5DBD8A8C}" dt="2022-11-14T17:47:13.529" v="7127" actId="207"/>
          <ac:spMkLst>
            <pc:docMk/>
            <pc:sldMk cId="0" sldId="274"/>
            <ac:spMk id="677" creationId="{00000000-0000-0000-0000-000000000000}"/>
          </ac:spMkLst>
        </pc:spChg>
        <pc:grpChg chg="mod">
          <ac:chgData name="Peoples, Shelagh (DESE)" userId="30e4376d-90d2-4e3f-a1ac-d39e1e9ac773" providerId="ADAL" clId="{226DEEE8-D33A-40A1-B1F1-D2EA5DBD8A8C}" dt="2022-11-14T17:51:47.738" v="7886" actId="962"/>
          <ac:grpSpMkLst>
            <pc:docMk/>
            <pc:sldMk cId="0" sldId="274"/>
            <ac:grpSpMk id="22" creationId="{1922D0B9-56C0-4A06-9F70-7C7EC69C37EF}"/>
          </ac:grpSpMkLst>
        </pc:grpChg>
        <pc:grpChg chg="mod">
          <ac:chgData name="Peoples, Shelagh (DESE)" userId="30e4376d-90d2-4e3f-a1ac-d39e1e9ac773" providerId="ADAL" clId="{226DEEE8-D33A-40A1-B1F1-D2EA5DBD8A8C}" dt="2022-11-14T17:52:27.470" v="7965" actId="962"/>
          <ac:grpSpMkLst>
            <pc:docMk/>
            <pc:sldMk cId="0" sldId="274"/>
            <ac:grpSpMk id="49" creationId="{6455F600-F079-410F-94FC-2B9B2609100B}"/>
          </ac:grpSpMkLst>
        </pc:grpChg>
        <pc:cxnChg chg="mod">
          <ac:chgData name="Peoples, Shelagh (DESE)" userId="30e4376d-90d2-4e3f-a1ac-d39e1e9ac773" providerId="ADAL" clId="{226DEEE8-D33A-40A1-B1F1-D2EA5DBD8A8C}" dt="2022-11-14T17:00:53.606" v="700" actId="962"/>
          <ac:cxnSpMkLst>
            <pc:docMk/>
            <pc:sldMk cId="0" sldId="274"/>
            <ac:cxnSpMk id="620" creationId="{E844AA69-121B-4899-953A-1EA8DF26593B}"/>
          </ac:cxnSpMkLst>
        </pc:cxnChg>
      </pc:sldChg>
      <pc:sldChg chg="modSp mod">
        <pc:chgData name="Peoples, Shelagh (DESE)" userId="30e4376d-90d2-4e3f-a1ac-d39e1e9ac773" providerId="ADAL" clId="{226DEEE8-D33A-40A1-B1F1-D2EA5DBD8A8C}" dt="2022-11-14T17:46:44.463" v="7119" actId="33553"/>
        <pc:sldMkLst>
          <pc:docMk/>
          <pc:sldMk cId="0" sldId="283"/>
        </pc:sldMkLst>
        <pc:spChg chg="mod">
          <ac:chgData name="Peoples, Shelagh (DESE)" userId="30e4376d-90d2-4e3f-a1ac-d39e1e9ac773" providerId="ADAL" clId="{226DEEE8-D33A-40A1-B1F1-D2EA5DBD8A8C}" dt="2022-11-14T17:46:44.463" v="7119" actId="33553"/>
          <ac:spMkLst>
            <pc:docMk/>
            <pc:sldMk cId="0" sldId="283"/>
            <ac:spMk id="412" creationId="{00000000-0000-0000-0000-000000000000}"/>
          </ac:spMkLst>
        </pc:spChg>
      </pc:sldChg>
      <pc:sldChg chg="modSp mod">
        <pc:chgData name="Peoples, Shelagh (DESE)" userId="30e4376d-90d2-4e3f-a1ac-d39e1e9ac773" providerId="ADAL" clId="{226DEEE8-D33A-40A1-B1F1-D2EA5DBD8A8C}" dt="2022-11-14T17:46:38.407" v="7117" actId="33553"/>
        <pc:sldMkLst>
          <pc:docMk/>
          <pc:sldMk cId="992099797" sldId="435"/>
        </pc:sldMkLst>
        <pc:spChg chg="mod">
          <ac:chgData name="Peoples, Shelagh (DESE)" userId="30e4376d-90d2-4e3f-a1ac-d39e1e9ac773" providerId="ADAL" clId="{226DEEE8-D33A-40A1-B1F1-D2EA5DBD8A8C}" dt="2022-11-14T17:46:38.407" v="7117" actId="33553"/>
          <ac:spMkLst>
            <pc:docMk/>
            <pc:sldMk cId="992099797" sldId="435"/>
            <ac:spMk id="228" creationId="{00000000-0000-0000-0000-000000000000}"/>
          </ac:spMkLst>
        </pc:spChg>
      </pc:sldChg>
      <pc:sldChg chg="modSp">
        <pc:chgData name="Peoples, Shelagh (DESE)" userId="30e4376d-90d2-4e3f-a1ac-d39e1e9ac773" providerId="ADAL" clId="{226DEEE8-D33A-40A1-B1F1-D2EA5DBD8A8C}" dt="2022-11-14T17:49:23.887" v="7611" actId="962"/>
        <pc:sldMkLst>
          <pc:docMk/>
          <pc:sldMk cId="2794139244" sldId="468"/>
        </pc:sldMkLst>
        <pc:graphicFrameChg chg="mod">
          <ac:chgData name="Peoples, Shelagh (DESE)" userId="30e4376d-90d2-4e3f-a1ac-d39e1e9ac773" providerId="ADAL" clId="{226DEEE8-D33A-40A1-B1F1-D2EA5DBD8A8C}" dt="2022-11-14T17:49:23.887" v="7611" actId="962"/>
          <ac:graphicFrameMkLst>
            <pc:docMk/>
            <pc:sldMk cId="2794139244" sldId="468"/>
            <ac:graphicFrameMk id="5" creationId="{6A975045-B915-4683-96D1-12D46517BFC6}"/>
          </ac:graphicFrameMkLst>
        </pc:graphicFrameChg>
      </pc:sldChg>
      <pc:sldChg chg="modSp mod">
        <pc:chgData name="Peoples, Shelagh (DESE)" userId="30e4376d-90d2-4e3f-a1ac-d39e1e9ac773" providerId="ADAL" clId="{226DEEE8-D33A-40A1-B1F1-D2EA5DBD8A8C}" dt="2022-11-14T16:59:40.542" v="294" actId="962"/>
        <pc:sldMkLst>
          <pc:docMk/>
          <pc:sldMk cId="175168535" sldId="519"/>
        </pc:sldMkLst>
        <pc:grpChg chg="mod">
          <ac:chgData name="Peoples, Shelagh (DESE)" userId="30e4376d-90d2-4e3f-a1ac-d39e1e9ac773" providerId="ADAL" clId="{226DEEE8-D33A-40A1-B1F1-D2EA5DBD8A8C}" dt="2022-11-14T16:59:40.542" v="294" actId="962"/>
          <ac:grpSpMkLst>
            <pc:docMk/>
            <pc:sldMk cId="175168535" sldId="519"/>
            <ac:grpSpMk id="12" creationId="{43A623BF-CFC8-4BEF-866A-2D85DE4FE129}"/>
          </ac:grpSpMkLst>
        </pc:grpChg>
      </pc:sldChg>
      <pc:sldChg chg="modSp mod">
        <pc:chgData name="Peoples, Shelagh (DESE)" userId="30e4376d-90d2-4e3f-a1ac-d39e1e9ac773" providerId="ADAL" clId="{226DEEE8-D33A-40A1-B1F1-D2EA5DBD8A8C}" dt="2022-11-14T17:47:38.377" v="7133" actId="207"/>
        <pc:sldMkLst>
          <pc:docMk/>
          <pc:sldMk cId="0" sldId="525"/>
        </pc:sldMkLst>
        <pc:spChg chg="mod">
          <ac:chgData name="Peoples, Shelagh (DESE)" userId="30e4376d-90d2-4e3f-a1ac-d39e1e9ac773" providerId="ADAL" clId="{226DEEE8-D33A-40A1-B1F1-D2EA5DBD8A8C}" dt="2022-11-14T17:01:11.156" v="703" actId="962"/>
          <ac:spMkLst>
            <pc:docMk/>
            <pc:sldMk cId="0" sldId="525"/>
            <ac:spMk id="3" creationId="{FD04FB48-D251-1108-F9F4-A63D7F3FE08B}"/>
          </ac:spMkLst>
        </pc:spChg>
        <pc:spChg chg="mod">
          <ac:chgData name="Peoples, Shelagh (DESE)" userId="30e4376d-90d2-4e3f-a1ac-d39e1e9ac773" providerId="ADAL" clId="{226DEEE8-D33A-40A1-B1F1-D2EA5DBD8A8C}" dt="2022-11-14T17:06:51.477" v="708" actId="962"/>
          <ac:spMkLst>
            <pc:docMk/>
            <pc:sldMk cId="0" sldId="525"/>
            <ac:spMk id="60" creationId="{3AB1DA40-4130-42CA-81A2-68ACE412A002}"/>
          </ac:spMkLst>
        </pc:spChg>
        <pc:spChg chg="mod">
          <ac:chgData name="Peoples, Shelagh (DESE)" userId="30e4376d-90d2-4e3f-a1ac-d39e1e9ac773" providerId="ADAL" clId="{226DEEE8-D33A-40A1-B1F1-D2EA5DBD8A8C}" dt="2022-11-14T17:06:54.700" v="709" actId="962"/>
          <ac:spMkLst>
            <pc:docMk/>
            <pc:sldMk cId="0" sldId="525"/>
            <ac:spMk id="61" creationId="{8FC15060-D257-49B1-95B5-C9687CA00F37}"/>
          </ac:spMkLst>
        </pc:spChg>
        <pc:spChg chg="mod">
          <ac:chgData name="Peoples, Shelagh (DESE)" userId="30e4376d-90d2-4e3f-a1ac-d39e1e9ac773" providerId="ADAL" clId="{226DEEE8-D33A-40A1-B1F1-D2EA5DBD8A8C}" dt="2022-11-14T17:02:56.405" v="705" actId="962"/>
          <ac:spMkLst>
            <pc:docMk/>
            <pc:sldMk cId="0" sldId="525"/>
            <ac:spMk id="131" creationId="{56EDA025-6A24-4EA9-FAEE-F0A78E9C48D1}"/>
          </ac:spMkLst>
        </pc:spChg>
        <pc:spChg chg="mod">
          <ac:chgData name="Peoples, Shelagh (DESE)" userId="30e4376d-90d2-4e3f-a1ac-d39e1e9ac773" providerId="ADAL" clId="{226DEEE8-D33A-40A1-B1F1-D2EA5DBD8A8C}" dt="2022-11-14T17:47:33.825" v="7132" actId="207"/>
          <ac:spMkLst>
            <pc:docMk/>
            <pc:sldMk cId="0" sldId="525"/>
            <ac:spMk id="627" creationId="{00000000-0000-0000-0000-000000000000}"/>
          </ac:spMkLst>
        </pc:spChg>
        <pc:spChg chg="mod">
          <ac:chgData name="Peoples, Shelagh (DESE)" userId="30e4376d-90d2-4e3f-a1ac-d39e1e9ac773" providerId="ADAL" clId="{226DEEE8-D33A-40A1-B1F1-D2EA5DBD8A8C}" dt="2022-11-14T17:47:29.936" v="7131" actId="207"/>
          <ac:spMkLst>
            <pc:docMk/>
            <pc:sldMk cId="0" sldId="525"/>
            <ac:spMk id="628" creationId="{00000000-0000-0000-0000-000000000000}"/>
          </ac:spMkLst>
        </pc:spChg>
        <pc:spChg chg="mod">
          <ac:chgData name="Peoples, Shelagh (DESE)" userId="30e4376d-90d2-4e3f-a1ac-d39e1e9ac773" providerId="ADAL" clId="{226DEEE8-D33A-40A1-B1F1-D2EA5DBD8A8C}" dt="2022-11-14T17:47:38.377" v="7133" actId="207"/>
          <ac:spMkLst>
            <pc:docMk/>
            <pc:sldMk cId="0" sldId="525"/>
            <ac:spMk id="629" creationId="{00000000-0000-0000-0000-000000000000}"/>
          </ac:spMkLst>
        </pc:spChg>
        <pc:grpChg chg="mod">
          <ac:chgData name="Peoples, Shelagh (DESE)" userId="30e4376d-90d2-4e3f-a1ac-d39e1e9ac773" providerId="ADAL" clId="{226DEEE8-D33A-40A1-B1F1-D2EA5DBD8A8C}" dt="2022-11-14T17:03:18.929" v="707" actId="962"/>
          <ac:grpSpMkLst>
            <pc:docMk/>
            <pc:sldMk cId="0" sldId="525"/>
            <ac:grpSpMk id="2" creationId="{E0D85768-BEC5-4BEA-8293-34E44C54391B}"/>
          </ac:grpSpMkLst>
        </pc:grpChg>
      </pc:sldChg>
      <pc:sldChg chg="modSp mod">
        <pc:chgData name="Peoples, Shelagh (DESE)" userId="30e4376d-90d2-4e3f-a1ac-d39e1e9ac773" providerId="ADAL" clId="{226DEEE8-D33A-40A1-B1F1-D2EA5DBD8A8C}" dt="2022-11-14T17:10:32.106" v="1487" actId="962"/>
        <pc:sldMkLst>
          <pc:docMk/>
          <pc:sldMk cId="3463855444" sldId="526"/>
        </pc:sldMkLst>
        <pc:grpChg chg="mod">
          <ac:chgData name="Peoples, Shelagh (DESE)" userId="30e4376d-90d2-4e3f-a1ac-d39e1e9ac773" providerId="ADAL" clId="{226DEEE8-D33A-40A1-B1F1-D2EA5DBD8A8C}" dt="2022-11-14T17:10:32.106" v="1487" actId="962"/>
          <ac:grpSpMkLst>
            <pc:docMk/>
            <pc:sldMk cId="3463855444" sldId="526"/>
            <ac:grpSpMk id="10" creationId="{261C64CD-9C88-4A16-A86E-A10EFE4B831F}"/>
          </ac:grpSpMkLst>
        </pc:grpChg>
      </pc:sldChg>
      <pc:sldChg chg="modSp mod">
        <pc:chgData name="Peoples, Shelagh (DESE)" userId="30e4376d-90d2-4e3f-a1ac-d39e1e9ac773" providerId="ADAL" clId="{226DEEE8-D33A-40A1-B1F1-D2EA5DBD8A8C}" dt="2022-11-14T17:12:13.659" v="1769" actId="962"/>
        <pc:sldMkLst>
          <pc:docMk/>
          <pc:sldMk cId="1362448253" sldId="527"/>
        </pc:sldMkLst>
        <pc:spChg chg="mod">
          <ac:chgData name="Peoples, Shelagh (DESE)" userId="30e4376d-90d2-4e3f-a1ac-d39e1e9ac773" providerId="ADAL" clId="{226DEEE8-D33A-40A1-B1F1-D2EA5DBD8A8C}" dt="2022-11-14T17:12:10.692" v="1768" actId="962"/>
          <ac:spMkLst>
            <pc:docMk/>
            <pc:sldMk cId="1362448253" sldId="527"/>
            <ac:spMk id="5" creationId="{AE31DD7D-CBBD-4F73-B204-69E51DA5EBD3}"/>
          </ac:spMkLst>
        </pc:spChg>
        <pc:spChg chg="mod">
          <ac:chgData name="Peoples, Shelagh (DESE)" userId="30e4376d-90d2-4e3f-a1ac-d39e1e9ac773" providerId="ADAL" clId="{226DEEE8-D33A-40A1-B1F1-D2EA5DBD8A8C}" dt="2022-11-14T17:12:13.659" v="1769" actId="962"/>
          <ac:spMkLst>
            <pc:docMk/>
            <pc:sldMk cId="1362448253" sldId="527"/>
            <ac:spMk id="7" creationId="{67F7BF92-B11A-4506-B257-337C9902A70C}"/>
          </ac:spMkLst>
        </pc:spChg>
        <pc:picChg chg="mod">
          <ac:chgData name="Peoples, Shelagh (DESE)" userId="30e4376d-90d2-4e3f-a1ac-d39e1e9ac773" providerId="ADAL" clId="{226DEEE8-D33A-40A1-B1F1-D2EA5DBD8A8C}" dt="2022-11-14T17:11:51.974" v="1767" actId="962"/>
          <ac:picMkLst>
            <pc:docMk/>
            <pc:sldMk cId="1362448253" sldId="527"/>
            <ac:picMk id="4" creationId="{5E9DA8FC-5066-45C3-B6AE-F3E09C045905}"/>
          </ac:picMkLst>
        </pc:picChg>
      </pc:sldChg>
      <pc:sldChg chg="modSp mod">
        <pc:chgData name="Peoples, Shelagh (DESE)" userId="30e4376d-90d2-4e3f-a1ac-d39e1e9ac773" providerId="ADAL" clId="{226DEEE8-D33A-40A1-B1F1-D2EA5DBD8A8C}" dt="2022-11-14T17:13:14.597" v="1983" actId="962"/>
        <pc:sldMkLst>
          <pc:docMk/>
          <pc:sldMk cId="580821891" sldId="528"/>
        </pc:sldMkLst>
        <pc:grpChg chg="mod">
          <ac:chgData name="Peoples, Shelagh (DESE)" userId="30e4376d-90d2-4e3f-a1ac-d39e1e9ac773" providerId="ADAL" clId="{226DEEE8-D33A-40A1-B1F1-D2EA5DBD8A8C}" dt="2022-11-14T17:13:14.597" v="1983" actId="962"/>
          <ac:grpSpMkLst>
            <pc:docMk/>
            <pc:sldMk cId="580821891" sldId="528"/>
            <ac:grpSpMk id="20" creationId="{C2B2D2BD-2534-4EAB-807F-74358DA678BD}"/>
          </ac:grpSpMkLst>
        </pc:grpChg>
      </pc:sldChg>
      <pc:sldChg chg="modSp mod">
        <pc:chgData name="Peoples, Shelagh (DESE)" userId="30e4376d-90d2-4e3f-a1ac-d39e1e9ac773" providerId="ADAL" clId="{226DEEE8-D33A-40A1-B1F1-D2EA5DBD8A8C}" dt="2022-11-14T17:15:38.658" v="2495" actId="962"/>
        <pc:sldMkLst>
          <pc:docMk/>
          <pc:sldMk cId="1658616899" sldId="529"/>
        </pc:sldMkLst>
        <pc:spChg chg="mod">
          <ac:chgData name="Peoples, Shelagh (DESE)" userId="30e4376d-90d2-4e3f-a1ac-d39e1e9ac773" providerId="ADAL" clId="{226DEEE8-D33A-40A1-B1F1-D2EA5DBD8A8C}" dt="2022-11-14T17:15:36.741" v="2494" actId="962"/>
          <ac:spMkLst>
            <pc:docMk/>
            <pc:sldMk cId="1658616899" sldId="529"/>
            <ac:spMk id="5" creationId="{AE31DD7D-CBBD-4F73-B204-69E51DA5EBD3}"/>
          </ac:spMkLst>
        </pc:spChg>
        <pc:spChg chg="mod">
          <ac:chgData name="Peoples, Shelagh (DESE)" userId="30e4376d-90d2-4e3f-a1ac-d39e1e9ac773" providerId="ADAL" clId="{226DEEE8-D33A-40A1-B1F1-D2EA5DBD8A8C}" dt="2022-11-14T17:15:34.587" v="2493" actId="962"/>
          <ac:spMkLst>
            <pc:docMk/>
            <pc:sldMk cId="1658616899" sldId="529"/>
            <ac:spMk id="7" creationId="{67F7BF92-B11A-4506-B257-337C9902A70C}"/>
          </ac:spMkLst>
        </pc:spChg>
        <pc:spChg chg="mod">
          <ac:chgData name="Peoples, Shelagh (DESE)" userId="30e4376d-90d2-4e3f-a1ac-d39e1e9ac773" providerId="ADAL" clId="{226DEEE8-D33A-40A1-B1F1-D2EA5DBD8A8C}" dt="2022-11-14T17:15:31.492" v="2492" actId="962"/>
          <ac:spMkLst>
            <pc:docMk/>
            <pc:sldMk cId="1658616899" sldId="529"/>
            <ac:spMk id="10" creationId="{CC061440-680B-4FA6-BF62-57F787286C73}"/>
          </ac:spMkLst>
        </pc:spChg>
        <pc:spChg chg="mod">
          <ac:chgData name="Peoples, Shelagh (DESE)" userId="30e4376d-90d2-4e3f-a1ac-d39e1e9ac773" providerId="ADAL" clId="{226DEEE8-D33A-40A1-B1F1-D2EA5DBD8A8C}" dt="2022-11-14T17:15:38.658" v="2495" actId="962"/>
          <ac:spMkLst>
            <pc:docMk/>
            <pc:sldMk cId="1658616899" sldId="529"/>
            <ac:spMk id="14" creationId="{9E12420B-31D6-4553-8FE7-F16199657C8A}"/>
          </ac:spMkLst>
        </pc:spChg>
        <pc:picChg chg="mod">
          <ac:chgData name="Peoples, Shelagh (DESE)" userId="30e4376d-90d2-4e3f-a1ac-d39e1e9ac773" providerId="ADAL" clId="{226DEEE8-D33A-40A1-B1F1-D2EA5DBD8A8C}" dt="2022-11-14T17:15:20.827" v="2491" actId="962"/>
          <ac:picMkLst>
            <pc:docMk/>
            <pc:sldMk cId="1658616899" sldId="529"/>
            <ac:picMk id="13" creationId="{D87F3201-CE62-416E-ABC5-43E855533E44}"/>
          </ac:picMkLst>
        </pc:picChg>
      </pc:sldChg>
      <pc:sldChg chg="modSp mod">
        <pc:chgData name="Peoples, Shelagh (DESE)" userId="30e4376d-90d2-4e3f-a1ac-d39e1e9ac773" providerId="ADAL" clId="{226DEEE8-D33A-40A1-B1F1-D2EA5DBD8A8C}" dt="2022-11-14T17:21:33.490" v="3457" actId="962"/>
        <pc:sldMkLst>
          <pc:docMk/>
          <pc:sldMk cId="2515298217" sldId="531"/>
        </pc:sldMkLst>
        <pc:spChg chg="mod">
          <ac:chgData name="Peoples, Shelagh (DESE)" userId="30e4376d-90d2-4e3f-a1ac-d39e1e9ac773" providerId="ADAL" clId="{226DEEE8-D33A-40A1-B1F1-D2EA5DBD8A8C}" dt="2022-11-14T17:20:12.194" v="3173" actId="962"/>
          <ac:spMkLst>
            <pc:docMk/>
            <pc:sldMk cId="2515298217" sldId="531"/>
            <ac:spMk id="7" creationId="{67F7BF92-B11A-4506-B257-337C9902A70C}"/>
          </ac:spMkLst>
        </pc:spChg>
        <pc:spChg chg="mod">
          <ac:chgData name="Peoples, Shelagh (DESE)" userId="30e4376d-90d2-4e3f-a1ac-d39e1e9ac773" providerId="ADAL" clId="{226DEEE8-D33A-40A1-B1F1-D2EA5DBD8A8C}" dt="2022-11-14T17:20:14.155" v="3174" actId="962"/>
          <ac:spMkLst>
            <pc:docMk/>
            <pc:sldMk cId="2515298217" sldId="531"/>
            <ac:spMk id="9" creationId="{2A3C29E1-2ACC-4482-A439-6CBFB7D8474B}"/>
          </ac:spMkLst>
        </pc:spChg>
        <pc:spChg chg="mod">
          <ac:chgData name="Peoples, Shelagh (DESE)" userId="30e4376d-90d2-4e3f-a1ac-d39e1e9ac773" providerId="ADAL" clId="{226DEEE8-D33A-40A1-B1F1-D2EA5DBD8A8C}" dt="2022-11-14T17:21:23.026" v="3454" actId="962"/>
          <ac:spMkLst>
            <pc:docMk/>
            <pc:sldMk cId="2515298217" sldId="531"/>
            <ac:spMk id="16" creationId="{F2969C72-0B56-47E8-92F0-E613413C0B03}"/>
          </ac:spMkLst>
        </pc:spChg>
        <pc:spChg chg="mod">
          <ac:chgData name="Peoples, Shelagh (DESE)" userId="30e4376d-90d2-4e3f-a1ac-d39e1e9ac773" providerId="ADAL" clId="{226DEEE8-D33A-40A1-B1F1-D2EA5DBD8A8C}" dt="2022-11-14T17:21:08.618" v="3430" actId="962"/>
          <ac:spMkLst>
            <pc:docMk/>
            <pc:sldMk cId="2515298217" sldId="531"/>
            <ac:spMk id="17" creationId="{18BDA024-3A2C-45E8-9E73-8E13A850981E}"/>
          </ac:spMkLst>
        </pc:spChg>
        <pc:spChg chg="mod">
          <ac:chgData name="Peoples, Shelagh (DESE)" userId="30e4376d-90d2-4e3f-a1ac-d39e1e9ac773" providerId="ADAL" clId="{226DEEE8-D33A-40A1-B1F1-D2EA5DBD8A8C}" dt="2022-11-14T17:21:29.522" v="3455" actId="962"/>
          <ac:spMkLst>
            <pc:docMk/>
            <pc:sldMk cId="2515298217" sldId="531"/>
            <ac:spMk id="20" creationId="{E46AC41B-70B9-412B-8182-F8BB7545F7AA}"/>
          </ac:spMkLst>
        </pc:spChg>
        <pc:spChg chg="mod">
          <ac:chgData name="Peoples, Shelagh (DESE)" userId="30e4376d-90d2-4e3f-a1ac-d39e1e9ac773" providerId="ADAL" clId="{226DEEE8-D33A-40A1-B1F1-D2EA5DBD8A8C}" dt="2022-11-14T17:21:31.587" v="3456" actId="962"/>
          <ac:spMkLst>
            <pc:docMk/>
            <pc:sldMk cId="2515298217" sldId="531"/>
            <ac:spMk id="21" creationId="{88487855-1640-475F-8A2D-C8AF7927C9F2}"/>
          </ac:spMkLst>
        </pc:spChg>
        <pc:spChg chg="mod">
          <ac:chgData name="Peoples, Shelagh (DESE)" userId="30e4376d-90d2-4e3f-a1ac-d39e1e9ac773" providerId="ADAL" clId="{226DEEE8-D33A-40A1-B1F1-D2EA5DBD8A8C}" dt="2022-11-14T17:21:33.490" v="3457" actId="962"/>
          <ac:spMkLst>
            <pc:docMk/>
            <pc:sldMk cId="2515298217" sldId="531"/>
            <ac:spMk id="22" creationId="{BBF69C85-26E2-4507-B7D6-AC74A3FDD76B}"/>
          </ac:spMkLst>
        </pc:spChg>
        <pc:grpChg chg="mod">
          <ac:chgData name="Peoples, Shelagh (DESE)" userId="30e4376d-90d2-4e3f-a1ac-d39e1e9ac773" providerId="ADAL" clId="{226DEEE8-D33A-40A1-B1F1-D2EA5DBD8A8C}" dt="2022-11-14T17:18:09.837" v="3172" actId="962"/>
          <ac:grpSpMkLst>
            <pc:docMk/>
            <pc:sldMk cId="2515298217" sldId="531"/>
            <ac:grpSpMk id="15" creationId="{1AA097AD-C941-4480-9C5A-8229D0D7AF9A}"/>
          </ac:grpSpMkLst>
        </pc:grpChg>
      </pc:sldChg>
      <pc:sldChg chg="modSp mod">
        <pc:chgData name="Peoples, Shelagh (DESE)" userId="30e4376d-90d2-4e3f-a1ac-d39e1e9ac773" providerId="ADAL" clId="{226DEEE8-D33A-40A1-B1F1-D2EA5DBD8A8C}" dt="2022-11-14T17:28:27.358" v="4966" actId="962"/>
        <pc:sldMkLst>
          <pc:docMk/>
          <pc:sldMk cId="1282828821" sldId="534"/>
        </pc:sldMkLst>
        <pc:spChg chg="mod">
          <ac:chgData name="Peoples, Shelagh (DESE)" userId="30e4376d-90d2-4e3f-a1ac-d39e1e9ac773" providerId="ADAL" clId="{226DEEE8-D33A-40A1-B1F1-D2EA5DBD8A8C}" dt="2022-11-14T17:23:25.004" v="4016" actId="962"/>
          <ac:spMkLst>
            <pc:docMk/>
            <pc:sldMk cId="1282828821" sldId="534"/>
            <ac:spMk id="11" creationId="{CDA67604-6D73-4E6F-98B7-18E15DA9F542}"/>
          </ac:spMkLst>
        </pc:spChg>
        <pc:spChg chg="mod">
          <ac:chgData name="Peoples, Shelagh (DESE)" userId="30e4376d-90d2-4e3f-a1ac-d39e1e9ac773" providerId="ADAL" clId="{226DEEE8-D33A-40A1-B1F1-D2EA5DBD8A8C}" dt="2022-11-14T17:23:26.763" v="4017" actId="962"/>
          <ac:spMkLst>
            <pc:docMk/>
            <pc:sldMk cId="1282828821" sldId="534"/>
            <ac:spMk id="13" creationId="{7DA2A61D-C203-4145-94C2-B633F7E74D8F}"/>
          </ac:spMkLst>
        </pc:spChg>
        <pc:spChg chg="mod">
          <ac:chgData name="Peoples, Shelagh (DESE)" userId="30e4376d-90d2-4e3f-a1ac-d39e1e9ac773" providerId="ADAL" clId="{226DEEE8-D33A-40A1-B1F1-D2EA5DBD8A8C}" dt="2022-11-14T17:23:33.561" v="4018" actId="962"/>
          <ac:spMkLst>
            <pc:docMk/>
            <pc:sldMk cId="1282828821" sldId="534"/>
            <ac:spMk id="14" creationId="{79FDCF91-88FD-4DB6-AC70-5DBA7433DA7C}"/>
          </ac:spMkLst>
        </pc:spChg>
        <pc:picChg chg="mod">
          <ac:chgData name="Peoples, Shelagh (DESE)" userId="30e4376d-90d2-4e3f-a1ac-d39e1e9ac773" providerId="ADAL" clId="{226DEEE8-D33A-40A1-B1F1-D2EA5DBD8A8C}" dt="2022-11-14T17:24:49.147" v="4376" actId="962"/>
          <ac:picMkLst>
            <pc:docMk/>
            <pc:sldMk cId="1282828821" sldId="534"/>
            <ac:picMk id="4" creationId="{2A59860A-8490-4AA9-882E-24C3494FCFAF}"/>
          </ac:picMkLst>
        </pc:picChg>
        <pc:picChg chg="mod">
          <ac:chgData name="Peoples, Shelagh (DESE)" userId="30e4376d-90d2-4e3f-a1ac-d39e1e9ac773" providerId="ADAL" clId="{226DEEE8-D33A-40A1-B1F1-D2EA5DBD8A8C}" dt="2022-11-14T17:24:55.266" v="4378" actId="962"/>
          <ac:picMkLst>
            <pc:docMk/>
            <pc:sldMk cId="1282828821" sldId="534"/>
            <ac:picMk id="7" creationId="{5B54615F-1DA1-4ECB-9D47-2245046ECE90}"/>
          </ac:picMkLst>
        </pc:picChg>
        <pc:picChg chg="mod">
          <ac:chgData name="Peoples, Shelagh (DESE)" userId="30e4376d-90d2-4e3f-a1ac-d39e1e9ac773" providerId="ADAL" clId="{226DEEE8-D33A-40A1-B1F1-D2EA5DBD8A8C}" dt="2022-11-14T17:28:27.358" v="4966" actId="962"/>
          <ac:picMkLst>
            <pc:docMk/>
            <pc:sldMk cId="1282828821" sldId="534"/>
            <ac:picMk id="8" creationId="{5614DB66-CA68-46EC-BE18-883FBD1FD32A}"/>
          </ac:picMkLst>
        </pc:picChg>
        <pc:picChg chg="mod">
          <ac:chgData name="Peoples, Shelagh (DESE)" userId="30e4376d-90d2-4e3f-a1ac-d39e1e9ac773" providerId="ADAL" clId="{226DEEE8-D33A-40A1-B1F1-D2EA5DBD8A8C}" dt="2022-11-14T17:24:31.557" v="4374" actId="962"/>
          <ac:picMkLst>
            <pc:docMk/>
            <pc:sldMk cId="1282828821" sldId="534"/>
            <ac:picMk id="15" creationId="{97CBA4BA-5950-42BF-A0F9-63B586B9FFB5}"/>
          </ac:picMkLst>
        </pc:picChg>
      </pc:sldChg>
      <pc:sldChg chg="modSp mod">
        <pc:chgData name="Peoples, Shelagh (DESE)" userId="30e4376d-90d2-4e3f-a1ac-d39e1e9ac773" providerId="ADAL" clId="{226DEEE8-D33A-40A1-B1F1-D2EA5DBD8A8C}" dt="2022-11-14T17:30:28.683" v="5103" actId="962"/>
        <pc:sldMkLst>
          <pc:docMk/>
          <pc:sldMk cId="4262837224" sldId="535"/>
        </pc:sldMkLst>
        <pc:spChg chg="mod">
          <ac:chgData name="Peoples, Shelagh (DESE)" userId="30e4376d-90d2-4e3f-a1ac-d39e1e9ac773" providerId="ADAL" clId="{226DEEE8-D33A-40A1-B1F1-D2EA5DBD8A8C}" dt="2022-11-14T17:30:22.380" v="5101" actId="962"/>
          <ac:spMkLst>
            <pc:docMk/>
            <pc:sldMk cId="4262837224" sldId="535"/>
            <ac:spMk id="12" creationId="{98EEE5DB-177D-49B2-A563-9F79BEE44A2F}"/>
          </ac:spMkLst>
        </pc:spChg>
        <pc:spChg chg="mod">
          <ac:chgData name="Peoples, Shelagh (DESE)" userId="30e4376d-90d2-4e3f-a1ac-d39e1e9ac773" providerId="ADAL" clId="{226DEEE8-D33A-40A1-B1F1-D2EA5DBD8A8C}" dt="2022-11-14T17:30:24.835" v="5102" actId="962"/>
          <ac:spMkLst>
            <pc:docMk/>
            <pc:sldMk cId="4262837224" sldId="535"/>
            <ac:spMk id="13" creationId="{0FD25AFD-800E-4C24-8C45-5C2D0EC1352F}"/>
          </ac:spMkLst>
        </pc:spChg>
        <pc:spChg chg="mod">
          <ac:chgData name="Peoples, Shelagh (DESE)" userId="30e4376d-90d2-4e3f-a1ac-d39e1e9ac773" providerId="ADAL" clId="{226DEEE8-D33A-40A1-B1F1-D2EA5DBD8A8C}" dt="2022-11-14T17:30:28.683" v="5103" actId="962"/>
          <ac:spMkLst>
            <pc:docMk/>
            <pc:sldMk cId="4262837224" sldId="535"/>
            <ac:spMk id="14" creationId="{8382909E-3EF1-406A-AA06-CEC1E22B84CD}"/>
          </ac:spMkLst>
        </pc:spChg>
        <pc:picChg chg="mod">
          <ac:chgData name="Peoples, Shelagh (DESE)" userId="30e4376d-90d2-4e3f-a1ac-d39e1e9ac773" providerId="ADAL" clId="{226DEEE8-D33A-40A1-B1F1-D2EA5DBD8A8C}" dt="2022-11-14T17:30:00.329" v="5100" actId="962"/>
          <ac:picMkLst>
            <pc:docMk/>
            <pc:sldMk cId="4262837224" sldId="535"/>
            <ac:picMk id="9" creationId="{A1EFB2E2-179C-4F5F-9527-4BC879AE32BF}"/>
          </ac:picMkLst>
        </pc:picChg>
        <pc:picChg chg="mod">
          <ac:chgData name="Peoples, Shelagh (DESE)" userId="30e4376d-90d2-4e3f-a1ac-d39e1e9ac773" providerId="ADAL" clId="{226DEEE8-D33A-40A1-B1F1-D2EA5DBD8A8C}" dt="2022-11-14T17:25:07.450" v="4380" actId="962"/>
          <ac:picMkLst>
            <pc:docMk/>
            <pc:sldMk cId="4262837224" sldId="535"/>
            <ac:picMk id="11" creationId="{F4CC3D3B-B833-4D79-A54D-9C20BBC55FEA}"/>
          </ac:picMkLst>
        </pc:picChg>
      </pc:sldChg>
      <pc:sldChg chg="modSp mod">
        <pc:chgData name="Peoples, Shelagh (DESE)" userId="30e4376d-90d2-4e3f-a1ac-d39e1e9ac773" providerId="ADAL" clId="{226DEEE8-D33A-40A1-B1F1-D2EA5DBD8A8C}" dt="2022-11-14T17:38:03.177" v="6495" actId="962"/>
        <pc:sldMkLst>
          <pc:docMk/>
          <pc:sldMk cId="3330105457" sldId="538"/>
        </pc:sldMkLst>
        <pc:spChg chg="mod">
          <ac:chgData name="Peoples, Shelagh (DESE)" userId="30e4376d-90d2-4e3f-a1ac-d39e1e9ac773" providerId="ADAL" clId="{226DEEE8-D33A-40A1-B1F1-D2EA5DBD8A8C}" dt="2022-11-14T17:34:16.879" v="5876" actId="962"/>
          <ac:spMkLst>
            <pc:docMk/>
            <pc:sldMk cId="3330105457" sldId="538"/>
            <ac:spMk id="2" creationId="{E3D029A0-E71A-408A-A570-63B7437EDBE1}"/>
          </ac:spMkLst>
        </pc:spChg>
        <pc:spChg chg="mod">
          <ac:chgData name="Peoples, Shelagh (DESE)" userId="30e4376d-90d2-4e3f-a1ac-d39e1e9ac773" providerId="ADAL" clId="{226DEEE8-D33A-40A1-B1F1-D2EA5DBD8A8C}" dt="2022-11-14T17:36:37.795" v="6390" actId="962"/>
          <ac:spMkLst>
            <pc:docMk/>
            <pc:sldMk cId="3330105457" sldId="538"/>
            <ac:spMk id="5" creationId="{63A6C369-BE8D-494A-8B1F-501FA15867E8}"/>
          </ac:spMkLst>
        </pc:spChg>
        <pc:spChg chg="mod">
          <ac:chgData name="Peoples, Shelagh (DESE)" userId="30e4376d-90d2-4e3f-a1ac-d39e1e9ac773" providerId="ADAL" clId="{226DEEE8-D33A-40A1-B1F1-D2EA5DBD8A8C}" dt="2022-11-14T17:37:10.536" v="6426" actId="962"/>
          <ac:spMkLst>
            <pc:docMk/>
            <pc:sldMk cId="3330105457" sldId="538"/>
            <ac:spMk id="7" creationId="{25F7DF9A-A0CA-4DF6-9438-D11076750D78}"/>
          </ac:spMkLst>
        </pc:spChg>
        <pc:spChg chg="mod">
          <ac:chgData name="Peoples, Shelagh (DESE)" userId="30e4376d-90d2-4e3f-a1ac-d39e1e9ac773" providerId="ADAL" clId="{226DEEE8-D33A-40A1-B1F1-D2EA5DBD8A8C}" dt="2022-11-14T17:30:33.145" v="5104" actId="962"/>
          <ac:spMkLst>
            <pc:docMk/>
            <pc:sldMk cId="3330105457" sldId="538"/>
            <ac:spMk id="10" creationId="{8FE5F091-045B-40F3-96DE-78F17A1DFA59}"/>
          </ac:spMkLst>
        </pc:spChg>
        <pc:spChg chg="mod">
          <ac:chgData name="Peoples, Shelagh (DESE)" userId="30e4376d-90d2-4e3f-a1ac-d39e1e9ac773" providerId="ADAL" clId="{226DEEE8-D33A-40A1-B1F1-D2EA5DBD8A8C}" dt="2022-11-14T17:30:37.092" v="5105" actId="962"/>
          <ac:spMkLst>
            <pc:docMk/>
            <pc:sldMk cId="3330105457" sldId="538"/>
            <ac:spMk id="11" creationId="{41D425D4-ED41-4A58-A90C-EC1AE82E2A56}"/>
          </ac:spMkLst>
        </pc:spChg>
        <pc:spChg chg="mod">
          <ac:chgData name="Peoples, Shelagh (DESE)" userId="30e4376d-90d2-4e3f-a1ac-d39e1e9ac773" providerId="ADAL" clId="{226DEEE8-D33A-40A1-B1F1-D2EA5DBD8A8C}" dt="2022-11-14T17:30:40.147" v="5106" actId="962"/>
          <ac:spMkLst>
            <pc:docMk/>
            <pc:sldMk cId="3330105457" sldId="538"/>
            <ac:spMk id="12" creationId="{6C1BD219-0C85-4062-B9B1-FC940B26B41B}"/>
          </ac:spMkLst>
        </pc:spChg>
        <pc:spChg chg="mod">
          <ac:chgData name="Peoples, Shelagh (DESE)" userId="30e4376d-90d2-4e3f-a1ac-d39e1e9ac773" providerId="ADAL" clId="{226DEEE8-D33A-40A1-B1F1-D2EA5DBD8A8C}" dt="2022-11-14T17:35:59.978" v="6362" actId="962"/>
          <ac:spMkLst>
            <pc:docMk/>
            <pc:sldMk cId="3330105457" sldId="538"/>
            <ac:spMk id="18" creationId="{B4934D8A-8A54-419C-928E-1294E4C47AE9}"/>
          </ac:spMkLst>
        </pc:spChg>
        <pc:spChg chg="mod">
          <ac:chgData name="Peoples, Shelagh (DESE)" userId="30e4376d-90d2-4e3f-a1ac-d39e1e9ac773" providerId="ADAL" clId="{226DEEE8-D33A-40A1-B1F1-D2EA5DBD8A8C}" dt="2022-11-14T17:37:48.967" v="6492" actId="962"/>
          <ac:spMkLst>
            <pc:docMk/>
            <pc:sldMk cId="3330105457" sldId="538"/>
            <ac:spMk id="19" creationId="{E64683C2-5A53-44F3-A24C-8DCECC6362F1}"/>
          </ac:spMkLst>
        </pc:spChg>
        <pc:spChg chg="mod">
          <ac:chgData name="Peoples, Shelagh (DESE)" userId="30e4376d-90d2-4e3f-a1ac-d39e1e9ac773" providerId="ADAL" clId="{226DEEE8-D33A-40A1-B1F1-D2EA5DBD8A8C}" dt="2022-11-14T17:37:57.907" v="6493" actId="962"/>
          <ac:spMkLst>
            <pc:docMk/>
            <pc:sldMk cId="3330105457" sldId="538"/>
            <ac:spMk id="20" creationId="{79AC9688-38A9-4B7A-A493-B9E992554FF2}"/>
          </ac:spMkLst>
        </pc:spChg>
        <pc:spChg chg="mod">
          <ac:chgData name="Peoples, Shelagh (DESE)" userId="30e4376d-90d2-4e3f-a1ac-d39e1e9ac773" providerId="ADAL" clId="{226DEEE8-D33A-40A1-B1F1-D2EA5DBD8A8C}" dt="2022-11-14T17:38:00.372" v="6494" actId="962"/>
          <ac:spMkLst>
            <pc:docMk/>
            <pc:sldMk cId="3330105457" sldId="538"/>
            <ac:spMk id="21" creationId="{394A7D73-C6C5-4502-B1C7-98C724A866FE}"/>
          </ac:spMkLst>
        </pc:spChg>
        <pc:spChg chg="mod">
          <ac:chgData name="Peoples, Shelagh (DESE)" userId="30e4376d-90d2-4e3f-a1ac-d39e1e9ac773" providerId="ADAL" clId="{226DEEE8-D33A-40A1-B1F1-D2EA5DBD8A8C}" dt="2022-11-14T17:38:03.177" v="6495" actId="962"/>
          <ac:spMkLst>
            <pc:docMk/>
            <pc:sldMk cId="3330105457" sldId="538"/>
            <ac:spMk id="22" creationId="{9DBB8703-0344-4F4A-A261-9FD4C4716F35}"/>
          </ac:spMkLst>
        </pc:spChg>
        <pc:grpChg chg="mod">
          <ac:chgData name="Peoples, Shelagh (DESE)" userId="30e4376d-90d2-4e3f-a1ac-d39e1e9ac773" providerId="ADAL" clId="{226DEEE8-D33A-40A1-B1F1-D2EA5DBD8A8C}" dt="2022-11-14T17:32:11.561" v="5620" actId="962"/>
          <ac:grpSpMkLst>
            <pc:docMk/>
            <pc:sldMk cId="3330105457" sldId="538"/>
            <ac:grpSpMk id="4" creationId="{9630F4C2-B3C6-4700-B14D-E634AF17DF75}"/>
          </ac:grpSpMkLst>
        </pc:grpChg>
      </pc:sldChg>
      <pc:sldChg chg="modSp mod">
        <pc:chgData name="Peoples, Shelagh (DESE)" userId="30e4376d-90d2-4e3f-a1ac-d39e1e9ac773" providerId="ADAL" clId="{226DEEE8-D33A-40A1-B1F1-D2EA5DBD8A8C}" dt="2022-11-14T17:45:08.360" v="7097" actId="962"/>
        <pc:sldMkLst>
          <pc:docMk/>
          <pc:sldMk cId="2474495396" sldId="540"/>
        </pc:sldMkLst>
        <pc:spChg chg="mod">
          <ac:chgData name="Peoples, Shelagh (DESE)" userId="30e4376d-90d2-4e3f-a1ac-d39e1e9ac773" providerId="ADAL" clId="{226DEEE8-D33A-40A1-B1F1-D2EA5DBD8A8C}" dt="2022-11-14T17:38:07.267" v="6496" actId="962"/>
          <ac:spMkLst>
            <pc:docMk/>
            <pc:sldMk cId="2474495396" sldId="540"/>
            <ac:spMk id="10" creationId="{90403F08-4C56-48A6-9945-D34E597A1821}"/>
          </ac:spMkLst>
        </pc:spChg>
        <pc:spChg chg="mod">
          <ac:chgData name="Peoples, Shelagh (DESE)" userId="30e4376d-90d2-4e3f-a1ac-d39e1e9ac773" providerId="ADAL" clId="{226DEEE8-D33A-40A1-B1F1-D2EA5DBD8A8C}" dt="2022-11-14T17:38:09.819" v="6497" actId="962"/>
          <ac:spMkLst>
            <pc:docMk/>
            <pc:sldMk cId="2474495396" sldId="540"/>
            <ac:spMk id="11" creationId="{E500CE0F-61D0-4BB8-8962-FCDEE4D33F07}"/>
          </ac:spMkLst>
        </pc:spChg>
        <pc:spChg chg="mod">
          <ac:chgData name="Peoples, Shelagh (DESE)" userId="30e4376d-90d2-4e3f-a1ac-d39e1e9ac773" providerId="ADAL" clId="{226DEEE8-D33A-40A1-B1F1-D2EA5DBD8A8C}" dt="2022-11-14T17:38:12.341" v="6498" actId="962"/>
          <ac:spMkLst>
            <pc:docMk/>
            <pc:sldMk cId="2474495396" sldId="540"/>
            <ac:spMk id="12" creationId="{307B708E-1222-463B-9238-0AA34526178B}"/>
          </ac:spMkLst>
        </pc:spChg>
        <pc:spChg chg="mod">
          <ac:chgData name="Peoples, Shelagh (DESE)" userId="30e4376d-90d2-4e3f-a1ac-d39e1e9ac773" providerId="ADAL" clId="{226DEEE8-D33A-40A1-B1F1-D2EA5DBD8A8C}" dt="2022-11-14T17:38:28.148" v="6570" actId="962"/>
          <ac:spMkLst>
            <pc:docMk/>
            <pc:sldMk cId="2474495396" sldId="540"/>
            <ac:spMk id="16" creationId="{151138F2-49CF-4266-9052-1AAA43AAB446}"/>
          </ac:spMkLst>
        </pc:spChg>
        <pc:spChg chg="mod">
          <ac:chgData name="Peoples, Shelagh (DESE)" userId="30e4376d-90d2-4e3f-a1ac-d39e1e9ac773" providerId="ADAL" clId="{226DEEE8-D33A-40A1-B1F1-D2EA5DBD8A8C}" dt="2022-11-14T17:38:49.156" v="6571" actId="962"/>
          <ac:spMkLst>
            <pc:docMk/>
            <pc:sldMk cId="2474495396" sldId="540"/>
            <ac:spMk id="36" creationId="{6B45261F-DCEB-4E1B-B19E-C2B6D0905B21}"/>
          </ac:spMkLst>
        </pc:spChg>
        <pc:spChg chg="mod">
          <ac:chgData name="Peoples, Shelagh (DESE)" userId="30e4376d-90d2-4e3f-a1ac-d39e1e9ac773" providerId="ADAL" clId="{226DEEE8-D33A-40A1-B1F1-D2EA5DBD8A8C}" dt="2022-11-14T17:38:51.588" v="6572" actId="962"/>
          <ac:spMkLst>
            <pc:docMk/>
            <pc:sldMk cId="2474495396" sldId="540"/>
            <ac:spMk id="37" creationId="{C80127B7-9D29-4F2F-9B48-46806887C3EF}"/>
          </ac:spMkLst>
        </pc:spChg>
        <pc:spChg chg="mod">
          <ac:chgData name="Peoples, Shelagh (DESE)" userId="30e4376d-90d2-4e3f-a1ac-d39e1e9ac773" providerId="ADAL" clId="{226DEEE8-D33A-40A1-B1F1-D2EA5DBD8A8C}" dt="2022-11-14T17:38:54.643" v="6573" actId="962"/>
          <ac:spMkLst>
            <pc:docMk/>
            <pc:sldMk cId="2474495396" sldId="540"/>
            <ac:spMk id="38" creationId="{849AB1B8-C91F-4A65-8363-B51149107CA6}"/>
          </ac:spMkLst>
        </pc:spChg>
        <pc:grpChg chg="mod">
          <ac:chgData name="Peoples, Shelagh (DESE)" userId="30e4376d-90d2-4e3f-a1ac-d39e1e9ac773" providerId="ADAL" clId="{226DEEE8-D33A-40A1-B1F1-D2EA5DBD8A8C}" dt="2022-11-14T17:45:08.360" v="7097" actId="962"/>
          <ac:grpSpMkLst>
            <pc:docMk/>
            <pc:sldMk cId="2474495396" sldId="540"/>
            <ac:grpSpMk id="4" creationId="{1509C700-BA56-44F3-9E99-DF159A177023}"/>
          </ac:grpSpMkLst>
        </pc:grpChg>
      </pc:sldChg>
      <pc:sldChg chg="modSp mod">
        <pc:chgData name="Peoples, Shelagh (DESE)" userId="30e4376d-90d2-4e3f-a1ac-d39e1e9ac773" providerId="ADAL" clId="{226DEEE8-D33A-40A1-B1F1-D2EA5DBD8A8C}" dt="2022-11-14T17:46:21.596" v="7113" actId="962"/>
        <pc:sldMkLst>
          <pc:docMk/>
          <pc:sldMk cId="4145569584" sldId="545"/>
        </pc:sldMkLst>
        <pc:spChg chg="mod">
          <ac:chgData name="Peoples, Shelagh (DESE)" userId="30e4376d-90d2-4e3f-a1ac-d39e1e9ac773" providerId="ADAL" clId="{226DEEE8-D33A-40A1-B1F1-D2EA5DBD8A8C}" dt="2022-11-14T17:46:12.517" v="7110" actId="962"/>
          <ac:spMkLst>
            <pc:docMk/>
            <pc:sldMk cId="4145569584" sldId="545"/>
            <ac:spMk id="6" creationId="{FB959526-E621-4CB5-B991-0EE4EEFAA5F2}"/>
          </ac:spMkLst>
        </pc:spChg>
        <pc:spChg chg="mod">
          <ac:chgData name="Peoples, Shelagh (DESE)" userId="30e4376d-90d2-4e3f-a1ac-d39e1e9ac773" providerId="ADAL" clId="{226DEEE8-D33A-40A1-B1F1-D2EA5DBD8A8C}" dt="2022-11-14T17:46:14.882" v="7111" actId="962"/>
          <ac:spMkLst>
            <pc:docMk/>
            <pc:sldMk cId="4145569584" sldId="545"/>
            <ac:spMk id="7" creationId="{8A049904-6DBD-4DF1-848D-0A2454C60418}"/>
          </ac:spMkLst>
        </pc:spChg>
        <pc:spChg chg="mod">
          <ac:chgData name="Peoples, Shelagh (DESE)" userId="30e4376d-90d2-4e3f-a1ac-d39e1e9ac773" providerId="ADAL" clId="{226DEEE8-D33A-40A1-B1F1-D2EA5DBD8A8C}" dt="2022-11-14T17:46:18.889" v="7112" actId="962"/>
          <ac:spMkLst>
            <pc:docMk/>
            <pc:sldMk cId="4145569584" sldId="545"/>
            <ac:spMk id="8" creationId="{80250A81-59A7-42BA-AF3B-080BF9366F9E}"/>
          </ac:spMkLst>
        </pc:spChg>
        <pc:spChg chg="mod">
          <ac:chgData name="Peoples, Shelagh (DESE)" userId="30e4376d-90d2-4e3f-a1ac-d39e1e9ac773" providerId="ADAL" clId="{226DEEE8-D33A-40A1-B1F1-D2EA5DBD8A8C}" dt="2022-11-14T17:46:21.596" v="7113" actId="962"/>
          <ac:spMkLst>
            <pc:docMk/>
            <pc:sldMk cId="4145569584" sldId="545"/>
            <ac:spMk id="9" creationId="{3887EBF8-FAF7-4096-AE0E-61DFCF47C5A0}"/>
          </ac:spMkLst>
        </pc:spChg>
        <pc:picChg chg="mod">
          <ac:chgData name="Peoples, Shelagh (DESE)" userId="30e4376d-90d2-4e3f-a1ac-d39e1e9ac773" providerId="ADAL" clId="{226DEEE8-D33A-40A1-B1F1-D2EA5DBD8A8C}" dt="2022-11-14T17:44:43.238" v="7079" actId="962"/>
          <ac:picMkLst>
            <pc:docMk/>
            <pc:sldMk cId="4145569584" sldId="545"/>
            <ac:picMk id="4" creationId="{8C9B6A31-386E-4D7D-BB12-0BA1CC2129EA}"/>
          </ac:picMkLst>
        </pc:picChg>
        <pc:picChg chg="mod">
          <ac:chgData name="Peoples, Shelagh (DESE)" userId="30e4376d-90d2-4e3f-a1ac-d39e1e9ac773" providerId="ADAL" clId="{226DEEE8-D33A-40A1-B1F1-D2EA5DBD8A8C}" dt="2022-11-14T17:44:30.373" v="7077" actId="962"/>
          <ac:picMkLst>
            <pc:docMk/>
            <pc:sldMk cId="4145569584" sldId="545"/>
            <ac:picMk id="5" creationId="{6E3BAF63-2E16-4E75-9604-0A77C4B9BA7B}"/>
          </ac:picMkLst>
        </pc:picChg>
      </pc:sldChg>
      <pc:sldChg chg="modSp mod">
        <pc:chgData name="Peoples, Shelagh (DESE)" userId="30e4376d-90d2-4e3f-a1ac-d39e1e9ac773" providerId="ADAL" clId="{226DEEE8-D33A-40A1-B1F1-D2EA5DBD8A8C}" dt="2022-11-14T17:46:08.218" v="7109" actId="962"/>
        <pc:sldMkLst>
          <pc:docMk/>
          <pc:sldMk cId="958377351" sldId="548"/>
        </pc:sldMkLst>
        <pc:spChg chg="mod">
          <ac:chgData name="Peoples, Shelagh (DESE)" userId="30e4376d-90d2-4e3f-a1ac-d39e1e9ac773" providerId="ADAL" clId="{226DEEE8-D33A-40A1-B1F1-D2EA5DBD8A8C}" dt="2022-11-14T17:45:37.563" v="7098" actId="962"/>
          <ac:spMkLst>
            <pc:docMk/>
            <pc:sldMk cId="958377351" sldId="548"/>
            <ac:spMk id="14" creationId="{DD9C6992-9DD0-4AB4-B51B-6CC5EDBA1733}"/>
          </ac:spMkLst>
        </pc:spChg>
        <pc:spChg chg="mod">
          <ac:chgData name="Peoples, Shelagh (DESE)" userId="30e4376d-90d2-4e3f-a1ac-d39e1e9ac773" providerId="ADAL" clId="{226DEEE8-D33A-40A1-B1F1-D2EA5DBD8A8C}" dt="2022-11-14T17:45:40.130" v="7099" actId="962"/>
          <ac:spMkLst>
            <pc:docMk/>
            <pc:sldMk cId="958377351" sldId="548"/>
            <ac:spMk id="15" creationId="{5150C50E-B3FE-44A4-A537-08B3E7F02E2C}"/>
          </ac:spMkLst>
        </pc:spChg>
        <pc:spChg chg="mod">
          <ac:chgData name="Peoples, Shelagh (DESE)" userId="30e4376d-90d2-4e3f-a1ac-d39e1e9ac773" providerId="ADAL" clId="{226DEEE8-D33A-40A1-B1F1-D2EA5DBD8A8C}" dt="2022-11-14T17:45:42.920" v="7100" actId="962"/>
          <ac:spMkLst>
            <pc:docMk/>
            <pc:sldMk cId="958377351" sldId="548"/>
            <ac:spMk id="16" creationId="{BC0943BC-2423-48C6-8348-909373EE1ED9}"/>
          </ac:spMkLst>
        </pc:spChg>
        <pc:spChg chg="mod">
          <ac:chgData name="Peoples, Shelagh (DESE)" userId="30e4376d-90d2-4e3f-a1ac-d39e1e9ac773" providerId="ADAL" clId="{226DEEE8-D33A-40A1-B1F1-D2EA5DBD8A8C}" dt="2022-11-14T17:45:45.123" v="7101" actId="962"/>
          <ac:spMkLst>
            <pc:docMk/>
            <pc:sldMk cId="958377351" sldId="548"/>
            <ac:spMk id="17" creationId="{85F08A3C-9449-4875-8201-B474B5383E2F}"/>
          </ac:spMkLst>
        </pc:spChg>
        <pc:spChg chg="mod">
          <ac:chgData name="Peoples, Shelagh (DESE)" userId="30e4376d-90d2-4e3f-a1ac-d39e1e9ac773" providerId="ADAL" clId="{226DEEE8-D33A-40A1-B1F1-D2EA5DBD8A8C}" dt="2022-11-14T17:45:49.266" v="7102" actId="962"/>
          <ac:spMkLst>
            <pc:docMk/>
            <pc:sldMk cId="958377351" sldId="548"/>
            <ac:spMk id="19" creationId="{A99A5DC6-237B-4D2A-A2C3-03899FEA08F8}"/>
          </ac:spMkLst>
        </pc:spChg>
        <pc:spChg chg="mod">
          <ac:chgData name="Peoples, Shelagh (DESE)" userId="30e4376d-90d2-4e3f-a1ac-d39e1e9ac773" providerId="ADAL" clId="{226DEEE8-D33A-40A1-B1F1-D2EA5DBD8A8C}" dt="2022-11-14T17:45:51.282" v="7103" actId="962"/>
          <ac:spMkLst>
            <pc:docMk/>
            <pc:sldMk cId="958377351" sldId="548"/>
            <ac:spMk id="20" creationId="{88FD8E26-11BD-463A-AF1F-B3DBED67F459}"/>
          </ac:spMkLst>
        </pc:spChg>
        <pc:spChg chg="mod">
          <ac:chgData name="Peoples, Shelagh (DESE)" userId="30e4376d-90d2-4e3f-a1ac-d39e1e9ac773" providerId="ADAL" clId="{226DEEE8-D33A-40A1-B1F1-D2EA5DBD8A8C}" dt="2022-11-14T17:45:53.823" v="7104" actId="962"/>
          <ac:spMkLst>
            <pc:docMk/>
            <pc:sldMk cId="958377351" sldId="548"/>
            <ac:spMk id="21" creationId="{3CBDA4EF-EBE2-4765-ADCC-5F881F6D7159}"/>
          </ac:spMkLst>
        </pc:spChg>
        <pc:spChg chg="mod">
          <ac:chgData name="Peoples, Shelagh (DESE)" userId="30e4376d-90d2-4e3f-a1ac-d39e1e9ac773" providerId="ADAL" clId="{226DEEE8-D33A-40A1-B1F1-D2EA5DBD8A8C}" dt="2022-11-14T17:45:56.027" v="7105" actId="962"/>
          <ac:spMkLst>
            <pc:docMk/>
            <pc:sldMk cId="958377351" sldId="548"/>
            <ac:spMk id="22" creationId="{3D29014B-0727-4522-8AC9-B243C9777B67}"/>
          </ac:spMkLst>
        </pc:spChg>
        <pc:spChg chg="mod">
          <ac:chgData name="Peoples, Shelagh (DESE)" userId="30e4376d-90d2-4e3f-a1ac-d39e1e9ac773" providerId="ADAL" clId="{226DEEE8-D33A-40A1-B1F1-D2EA5DBD8A8C}" dt="2022-11-14T17:45:58.451" v="7106" actId="962"/>
          <ac:spMkLst>
            <pc:docMk/>
            <pc:sldMk cId="958377351" sldId="548"/>
            <ac:spMk id="23" creationId="{5170CD84-0C12-4787-A99D-7AFDBA805AE8}"/>
          </ac:spMkLst>
        </pc:spChg>
        <pc:spChg chg="mod">
          <ac:chgData name="Peoples, Shelagh (DESE)" userId="30e4376d-90d2-4e3f-a1ac-d39e1e9ac773" providerId="ADAL" clId="{226DEEE8-D33A-40A1-B1F1-D2EA5DBD8A8C}" dt="2022-11-14T17:46:01.226" v="7107" actId="962"/>
          <ac:spMkLst>
            <pc:docMk/>
            <pc:sldMk cId="958377351" sldId="548"/>
            <ac:spMk id="24" creationId="{BFAA45A1-28E9-40C2-B251-DCF35E811613}"/>
          </ac:spMkLst>
        </pc:spChg>
        <pc:spChg chg="mod">
          <ac:chgData name="Peoples, Shelagh (DESE)" userId="30e4376d-90d2-4e3f-a1ac-d39e1e9ac773" providerId="ADAL" clId="{226DEEE8-D33A-40A1-B1F1-D2EA5DBD8A8C}" dt="2022-11-14T17:46:04.642" v="7108" actId="962"/>
          <ac:spMkLst>
            <pc:docMk/>
            <pc:sldMk cId="958377351" sldId="548"/>
            <ac:spMk id="25" creationId="{9C98D19C-74B5-4BBC-89D0-1301D29375C2}"/>
          </ac:spMkLst>
        </pc:spChg>
        <pc:spChg chg="mod">
          <ac:chgData name="Peoples, Shelagh (DESE)" userId="30e4376d-90d2-4e3f-a1ac-d39e1e9ac773" providerId="ADAL" clId="{226DEEE8-D33A-40A1-B1F1-D2EA5DBD8A8C}" dt="2022-11-14T17:46:08.218" v="7109" actId="962"/>
          <ac:spMkLst>
            <pc:docMk/>
            <pc:sldMk cId="958377351" sldId="548"/>
            <ac:spMk id="26" creationId="{43CFEEAC-9D92-46DB-A9F1-49B7D261647F}"/>
          </ac:spMkLst>
        </pc:spChg>
        <pc:grpChg chg="mod">
          <ac:chgData name="Peoples, Shelagh (DESE)" userId="30e4376d-90d2-4e3f-a1ac-d39e1e9ac773" providerId="ADAL" clId="{226DEEE8-D33A-40A1-B1F1-D2EA5DBD8A8C}" dt="2022-11-14T17:44:06.495" v="7017" actId="962"/>
          <ac:grpSpMkLst>
            <pc:docMk/>
            <pc:sldMk cId="958377351" sldId="548"/>
            <ac:grpSpMk id="8" creationId="{B6F739AC-3722-4996-92D5-8CD9E4F70347}"/>
          </ac:grpSpMkLst>
        </pc:grpChg>
        <pc:grpChg chg="mod">
          <ac:chgData name="Peoples, Shelagh (DESE)" userId="30e4376d-90d2-4e3f-a1ac-d39e1e9ac773" providerId="ADAL" clId="{226DEEE8-D33A-40A1-B1F1-D2EA5DBD8A8C}" dt="2022-11-14T17:43:52.460" v="7014" actId="962"/>
          <ac:grpSpMkLst>
            <pc:docMk/>
            <pc:sldMk cId="958377351" sldId="548"/>
            <ac:grpSpMk id="12" creationId="{9C480470-9E22-4A7E-9E3D-3F08A5B443B6}"/>
          </ac:grpSpMkLst>
        </pc:grpChg>
      </pc:sldChg>
      <pc:sldChg chg="modSp mod">
        <pc:chgData name="Peoples, Shelagh (DESE)" userId="30e4376d-90d2-4e3f-a1ac-d39e1e9ac773" providerId="ADAL" clId="{226DEEE8-D33A-40A1-B1F1-D2EA5DBD8A8C}" dt="2022-11-14T17:16:50.195" v="2796" actId="962"/>
        <pc:sldMkLst>
          <pc:docMk/>
          <pc:sldMk cId="2181252455" sldId="550"/>
        </pc:sldMkLst>
        <pc:spChg chg="mod">
          <ac:chgData name="Peoples, Shelagh (DESE)" userId="30e4376d-90d2-4e3f-a1ac-d39e1e9ac773" providerId="ADAL" clId="{226DEEE8-D33A-40A1-B1F1-D2EA5DBD8A8C}" dt="2022-11-14T17:16:45.153" v="2794" actId="962"/>
          <ac:spMkLst>
            <pc:docMk/>
            <pc:sldMk cId="2181252455" sldId="550"/>
            <ac:spMk id="6" creationId="{9E976B8F-044D-4DDD-820A-6955FACABFF9}"/>
          </ac:spMkLst>
        </pc:spChg>
        <pc:spChg chg="mod">
          <ac:chgData name="Peoples, Shelagh (DESE)" userId="30e4376d-90d2-4e3f-a1ac-d39e1e9ac773" providerId="ADAL" clId="{226DEEE8-D33A-40A1-B1F1-D2EA5DBD8A8C}" dt="2022-11-14T17:16:48.140" v="2795" actId="962"/>
          <ac:spMkLst>
            <pc:docMk/>
            <pc:sldMk cId="2181252455" sldId="550"/>
            <ac:spMk id="8" creationId="{48BCD7C8-FE25-42F8-BC0A-1392ADB31842}"/>
          </ac:spMkLst>
        </pc:spChg>
        <pc:spChg chg="mod">
          <ac:chgData name="Peoples, Shelagh (DESE)" userId="30e4376d-90d2-4e3f-a1ac-d39e1e9ac773" providerId="ADAL" clId="{226DEEE8-D33A-40A1-B1F1-D2EA5DBD8A8C}" dt="2022-11-14T17:16:50.195" v="2796" actId="962"/>
          <ac:spMkLst>
            <pc:docMk/>
            <pc:sldMk cId="2181252455" sldId="550"/>
            <ac:spMk id="9" creationId="{02016D2D-B750-4CC8-BECD-9290FE871E61}"/>
          </ac:spMkLst>
        </pc:spChg>
        <pc:picChg chg="mod">
          <ac:chgData name="Peoples, Shelagh (DESE)" userId="30e4376d-90d2-4e3f-a1ac-d39e1e9ac773" providerId="ADAL" clId="{226DEEE8-D33A-40A1-B1F1-D2EA5DBD8A8C}" dt="2022-11-14T17:16:38.972" v="2793" actId="962"/>
          <ac:picMkLst>
            <pc:docMk/>
            <pc:sldMk cId="2181252455" sldId="550"/>
            <ac:picMk id="5" creationId="{BA63AD1E-D023-47E9-9A52-E6398413F404}"/>
          </ac:picMkLst>
        </pc:picChg>
      </pc:sldChg>
      <pc:sldChg chg="modSp mod">
        <pc:chgData name="Peoples, Shelagh (DESE)" userId="30e4376d-90d2-4e3f-a1ac-d39e1e9ac773" providerId="ADAL" clId="{226DEEE8-D33A-40A1-B1F1-D2EA5DBD8A8C}" dt="2022-11-14T17:14:35.442" v="2349" actId="962"/>
        <pc:sldMkLst>
          <pc:docMk/>
          <pc:sldMk cId="857039233" sldId="551"/>
        </pc:sldMkLst>
        <pc:grpChg chg="mod">
          <ac:chgData name="Peoples, Shelagh (DESE)" userId="30e4376d-90d2-4e3f-a1ac-d39e1e9ac773" providerId="ADAL" clId="{226DEEE8-D33A-40A1-B1F1-D2EA5DBD8A8C}" dt="2022-11-14T17:14:35.442" v="2349" actId="962"/>
          <ac:grpSpMkLst>
            <pc:docMk/>
            <pc:sldMk cId="857039233" sldId="551"/>
            <ac:grpSpMk id="4" creationId="{C24FBF8A-BD8D-4FF4-B855-2BB278DB128E}"/>
          </ac:grpSpMkLst>
        </pc:grpChg>
      </pc:sldChg>
      <pc:sldChg chg="modSp">
        <pc:chgData name="Peoples, Shelagh (DESE)" userId="30e4376d-90d2-4e3f-a1ac-d39e1e9ac773" providerId="ADAL" clId="{226DEEE8-D33A-40A1-B1F1-D2EA5DBD8A8C}" dt="2022-11-14T17:47:51.456" v="7135" actId="207"/>
        <pc:sldMkLst>
          <pc:docMk/>
          <pc:sldMk cId="1062102946" sldId="553"/>
        </pc:sldMkLst>
        <pc:graphicFrameChg chg="mod">
          <ac:chgData name="Peoples, Shelagh (DESE)" userId="30e4376d-90d2-4e3f-a1ac-d39e1e9ac773" providerId="ADAL" clId="{226DEEE8-D33A-40A1-B1F1-D2EA5DBD8A8C}" dt="2022-11-14T17:47:51.456" v="7135" actId="207"/>
          <ac:graphicFrameMkLst>
            <pc:docMk/>
            <pc:sldMk cId="1062102946" sldId="553"/>
            <ac:graphicFrameMk id="8" creationId="{9D5FD93C-45C5-41AF-99BE-037CE28505AC}"/>
          </ac:graphicFrameMkLst>
        </pc:graphicFrameChg>
      </pc:sldChg>
      <pc:sldChg chg="modSp">
        <pc:chgData name="Peoples, Shelagh (DESE)" userId="30e4376d-90d2-4e3f-a1ac-d39e1e9ac773" providerId="ADAL" clId="{226DEEE8-D33A-40A1-B1F1-D2EA5DBD8A8C}" dt="2022-11-14T17:47:46.504" v="7134" actId="207"/>
        <pc:sldMkLst>
          <pc:docMk/>
          <pc:sldMk cId="2588759236" sldId="554"/>
        </pc:sldMkLst>
        <pc:graphicFrameChg chg="mod">
          <ac:chgData name="Peoples, Shelagh (DESE)" userId="30e4376d-90d2-4e3f-a1ac-d39e1e9ac773" providerId="ADAL" clId="{226DEEE8-D33A-40A1-B1F1-D2EA5DBD8A8C}" dt="2022-11-14T17:47:46.504" v="7134" actId="207"/>
          <ac:graphicFrameMkLst>
            <pc:docMk/>
            <pc:sldMk cId="2588759236" sldId="554"/>
            <ac:graphicFrameMk id="5" creationId="{5E86EEE3-098F-4A7C-83E6-A8A277125814}"/>
          </ac:graphicFrameMkLst>
        </pc:graphicFrameChg>
      </pc:sldChg>
      <pc:sldChg chg="modSp mod">
        <pc:chgData name="Peoples, Shelagh (DESE)" userId="30e4376d-90d2-4e3f-a1ac-d39e1e9ac773" providerId="ADAL" clId="{226DEEE8-D33A-40A1-B1F1-D2EA5DBD8A8C}" dt="2022-11-14T17:08:40.525" v="1103" actId="962"/>
        <pc:sldMkLst>
          <pc:docMk/>
          <pc:sldMk cId="4139223039" sldId="555"/>
        </pc:sldMkLst>
        <pc:picChg chg="mod">
          <ac:chgData name="Peoples, Shelagh (DESE)" userId="30e4376d-90d2-4e3f-a1ac-d39e1e9ac773" providerId="ADAL" clId="{226DEEE8-D33A-40A1-B1F1-D2EA5DBD8A8C}" dt="2022-11-14T17:08:40.525" v="1103" actId="962"/>
          <ac:picMkLst>
            <pc:docMk/>
            <pc:sldMk cId="4139223039" sldId="555"/>
            <ac:picMk id="5" creationId="{54B55297-6166-4481-B9CF-5F2248040641}"/>
          </ac:picMkLst>
        </pc:picChg>
      </pc:sldChg>
      <pc:sldChg chg="modSp mod">
        <pc:chgData name="Peoples, Shelagh (DESE)" userId="30e4376d-90d2-4e3f-a1ac-d39e1e9ac773" providerId="ADAL" clId="{226DEEE8-D33A-40A1-B1F1-D2EA5DBD8A8C}" dt="2022-11-14T17:46:41.199" v="7118" actId="33553"/>
        <pc:sldMkLst>
          <pc:docMk/>
          <pc:sldMk cId="1406077303" sldId="561"/>
        </pc:sldMkLst>
        <pc:spChg chg="mod">
          <ac:chgData name="Peoples, Shelagh (DESE)" userId="30e4376d-90d2-4e3f-a1ac-d39e1e9ac773" providerId="ADAL" clId="{226DEEE8-D33A-40A1-B1F1-D2EA5DBD8A8C}" dt="2022-11-14T17:46:41.199" v="7118" actId="33553"/>
          <ac:spMkLst>
            <pc:docMk/>
            <pc:sldMk cId="1406077303" sldId="561"/>
            <ac:spMk id="228" creationId="{00000000-0000-0000-0000-000000000000}"/>
          </ac:spMkLst>
        </pc:spChg>
      </pc:sldChg>
      <pc:sldMasterChg chg="modSldLayout">
        <pc:chgData name="Peoples, Shelagh (DESE)" userId="30e4376d-90d2-4e3f-a1ac-d39e1e9ac773" providerId="ADAL" clId="{226DEEE8-D33A-40A1-B1F1-D2EA5DBD8A8C}" dt="2022-11-14T17:55:23.427" v="7970" actId="207"/>
        <pc:sldMasterMkLst>
          <pc:docMk/>
          <pc:sldMasterMk cId="0" sldId="2147483671"/>
        </pc:sldMasterMkLst>
        <pc:sldLayoutChg chg="modSp mod">
          <pc:chgData name="Peoples, Shelagh (DESE)" userId="30e4376d-90d2-4e3f-a1ac-d39e1e9ac773" providerId="ADAL" clId="{226DEEE8-D33A-40A1-B1F1-D2EA5DBD8A8C}" dt="2022-11-14T17:53:54.683" v="7966" actId="207"/>
          <pc:sldLayoutMkLst>
            <pc:docMk/>
            <pc:sldMasterMk cId="0" sldId="2147483671"/>
            <pc:sldLayoutMk cId="0" sldId="2147483661"/>
          </pc:sldLayoutMkLst>
          <pc:spChg chg="mod">
            <ac:chgData name="Peoples, Shelagh (DESE)" userId="30e4376d-90d2-4e3f-a1ac-d39e1e9ac773" providerId="ADAL" clId="{226DEEE8-D33A-40A1-B1F1-D2EA5DBD8A8C}" dt="2022-11-14T17:53:54.683" v="7966" actId="207"/>
            <ac:spMkLst>
              <pc:docMk/>
              <pc:sldMasterMk cId="0" sldId="2147483671"/>
              <pc:sldLayoutMk cId="0" sldId="2147483661"/>
              <ac:spMk id="66" creationId="{00000000-0000-0000-0000-000000000000}"/>
            </ac:spMkLst>
          </pc:spChg>
        </pc:sldLayoutChg>
        <pc:sldLayoutChg chg="modSp mod">
          <pc:chgData name="Peoples, Shelagh (DESE)" userId="30e4376d-90d2-4e3f-a1ac-d39e1e9ac773" providerId="ADAL" clId="{226DEEE8-D33A-40A1-B1F1-D2EA5DBD8A8C}" dt="2022-11-14T17:54:03.404" v="7968" actId="207"/>
          <pc:sldLayoutMkLst>
            <pc:docMk/>
            <pc:sldMasterMk cId="0" sldId="2147483671"/>
            <pc:sldLayoutMk cId="0" sldId="2147483663"/>
          </pc:sldLayoutMkLst>
          <pc:picChg chg="mod">
            <ac:chgData name="Peoples, Shelagh (DESE)" userId="30e4376d-90d2-4e3f-a1ac-d39e1e9ac773" providerId="ADAL" clId="{226DEEE8-D33A-40A1-B1F1-D2EA5DBD8A8C}" dt="2022-11-14T17:54:03.404" v="7968" actId="207"/>
            <ac:picMkLst>
              <pc:docMk/>
              <pc:sldMasterMk cId="0" sldId="2147483671"/>
              <pc:sldLayoutMk cId="0" sldId="2147483663"/>
              <ac:picMk id="79" creationId="{00000000-0000-0000-0000-000000000000}"/>
            </ac:picMkLst>
          </pc:picChg>
        </pc:sldLayoutChg>
        <pc:sldLayoutChg chg="modSp mod">
          <pc:chgData name="Peoples, Shelagh (DESE)" userId="30e4376d-90d2-4e3f-a1ac-d39e1e9ac773" providerId="ADAL" clId="{226DEEE8-D33A-40A1-B1F1-D2EA5DBD8A8C}" dt="2022-11-14T17:55:23.427" v="7970" actId="207"/>
          <pc:sldLayoutMkLst>
            <pc:docMk/>
            <pc:sldMasterMk cId="0" sldId="2147483671"/>
            <pc:sldLayoutMk cId="0" sldId="2147483664"/>
          </pc:sldLayoutMkLst>
          <pc:spChg chg="mod">
            <ac:chgData name="Peoples, Shelagh (DESE)" userId="30e4376d-90d2-4e3f-a1ac-d39e1e9ac773" providerId="ADAL" clId="{226DEEE8-D33A-40A1-B1F1-D2EA5DBD8A8C}" dt="2022-11-14T17:55:23.427" v="7970" actId="207"/>
            <ac:spMkLst>
              <pc:docMk/>
              <pc:sldMasterMk cId="0" sldId="2147483671"/>
              <pc:sldLayoutMk cId="0" sldId="2147483664"/>
              <ac:spMk id="89" creationId="{00000000-0000-0000-0000-000000000000}"/>
            </ac:spMkLst>
          </pc:spChg>
        </pc:sldLayoutChg>
        <pc:sldLayoutChg chg="modSp mod">
          <pc:chgData name="Peoples, Shelagh (DESE)" userId="30e4376d-90d2-4e3f-a1ac-d39e1e9ac773" providerId="ADAL" clId="{226DEEE8-D33A-40A1-B1F1-D2EA5DBD8A8C}" dt="2022-11-14T17:54:16.290" v="7969" actId="207"/>
          <pc:sldLayoutMkLst>
            <pc:docMk/>
            <pc:sldMasterMk cId="0" sldId="2147483671"/>
            <pc:sldLayoutMk cId="0" sldId="2147483667"/>
          </pc:sldLayoutMkLst>
          <pc:spChg chg="mod">
            <ac:chgData name="Peoples, Shelagh (DESE)" userId="30e4376d-90d2-4e3f-a1ac-d39e1e9ac773" providerId="ADAL" clId="{226DEEE8-D33A-40A1-B1F1-D2EA5DBD8A8C}" dt="2022-11-14T17:54:16.290" v="7969" actId="207"/>
            <ac:spMkLst>
              <pc:docMk/>
              <pc:sldMasterMk cId="0" sldId="2147483671"/>
              <pc:sldLayoutMk cId="0" sldId="2147483667"/>
              <ac:spMk id="1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3" tIns="94203" rIns="94203" bIns="9420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800" dirty="0"/>
          </a:p>
        </p:txBody>
      </p:sp>
      <p:sp>
        <p:nvSpPr>
          <p:cNvPr id="124" name="Google Shape;124;g5bbc137530_2_71: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dirty="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600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0821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1628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856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374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386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153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9443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19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5bbc137530_2_79:notes"/>
          <p:cNvSpPr txBox="1">
            <a:spLocks noGrp="1"/>
          </p:cNvSpPr>
          <p:nvPr>
            <p:ph type="body" idx="1"/>
          </p:nvPr>
        </p:nvSpPr>
        <p:spPr>
          <a:xfrm>
            <a:off x="710248" y="4518203"/>
            <a:ext cx="5812734" cy="3696712"/>
          </a:xfrm>
          <a:prstGeom prst="rect">
            <a:avLst/>
          </a:prstGeom>
          <a:noFill/>
          <a:ln>
            <a:noFill/>
          </a:ln>
        </p:spPr>
        <p:txBody>
          <a:bodyPr spcFirstLastPara="1" wrap="square" lIns="94022" tIns="47012" rIns="94022" bIns="47012" anchor="t" anchorCtr="0">
            <a:noAutofit/>
          </a:bodyPr>
          <a:lstStyle/>
          <a:p>
            <a:pPr marL="0" indent="0">
              <a:buNone/>
            </a:pPr>
            <a:endParaRPr sz="1400" dirty="0"/>
          </a:p>
        </p:txBody>
      </p:sp>
      <p:sp>
        <p:nvSpPr>
          <p:cNvPr id="132" name="Google Shape;132;g5bbc137530_2_79: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845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28</a:t>
            </a:fld>
            <a:endParaRPr/>
          </a:p>
        </p:txBody>
      </p:sp>
    </p:spTree>
    <p:extLst>
      <p:ext uri="{BB962C8B-B14F-4D97-AF65-F5344CB8AC3E}">
        <p14:creationId xmlns:p14="http://schemas.microsoft.com/office/powerpoint/2010/main" val="336237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71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31</a:t>
            </a:fld>
            <a:endParaRPr/>
          </a:p>
        </p:txBody>
      </p:sp>
    </p:spTree>
    <p:extLst>
      <p:ext uri="{BB962C8B-B14F-4D97-AF65-F5344CB8AC3E}">
        <p14:creationId xmlns:p14="http://schemas.microsoft.com/office/powerpoint/2010/main" val="2932167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504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bc137530_2_12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5bbc137530_2_12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400"/>
          </a:p>
        </p:txBody>
      </p:sp>
      <p:sp>
        <p:nvSpPr>
          <p:cNvPr id="172" name="Google Shape;172;g5bbc137530_2_12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D7E383BD-78AC-44B4-A53A-B1FBFFB869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633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cf3ac939e_1_13:notes"/>
          <p:cNvSpPr>
            <a:spLocks noGrp="1" noRot="1" noChangeAspect="1"/>
          </p:cNvSpPr>
          <p:nvPr>
            <p:ph type="sldImg" idx="2"/>
          </p:nvPr>
        </p:nvSpPr>
        <p:spPr>
          <a:xfrm>
            <a:off x="385763" y="687388"/>
            <a:ext cx="6111875" cy="3438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Google Shape;623;g3cf3ac939e_1_13:notes"/>
          <p:cNvSpPr txBox="1">
            <a:spLocks noGrp="1"/>
          </p:cNvSpPr>
          <p:nvPr>
            <p:ph type="body" idx="1"/>
          </p:nvPr>
        </p:nvSpPr>
        <p:spPr>
          <a:xfrm>
            <a:off x="688261" y="4355182"/>
            <a:ext cx="5506091" cy="4125963"/>
          </a:xfrm>
          <a:prstGeom prst="rect">
            <a:avLst/>
          </a:prstGeom>
        </p:spPr>
        <p:txBody>
          <a:bodyPr spcFirstLastPara="1" wrap="square" lIns="91699" tIns="91699" rIns="91699" bIns="91699"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81fe883d_3_188:notes"/>
          <p:cNvSpPr txBox="1">
            <a:spLocks noGrp="1"/>
          </p:cNvSpPr>
          <p:nvPr>
            <p:ph type="body" idx="1"/>
          </p:nvPr>
        </p:nvSpPr>
        <p:spPr>
          <a:xfrm>
            <a:off x="688261" y="4412488"/>
            <a:ext cx="5506091" cy="3610217"/>
          </a:xfrm>
          <a:prstGeom prst="rect">
            <a:avLst/>
          </a:prstGeom>
        </p:spPr>
        <p:txBody>
          <a:bodyPr spcFirstLastPara="1" wrap="square" lIns="89869" tIns="89869" rIns="89869" bIns="89869" anchor="t" anchorCtr="0">
            <a:noAutofit/>
          </a:bodyPr>
          <a:lstStyle/>
          <a:p>
            <a:pPr marL="0" indent="0">
              <a:buNone/>
            </a:pPr>
            <a:endParaRPr/>
          </a:p>
        </p:txBody>
      </p:sp>
      <p:sp>
        <p:nvSpPr>
          <p:cNvPr id="518" name="Google Shape;518;g3381fe883d_3_188:notes"/>
          <p:cNvSpPr>
            <a:spLocks noGrp="1" noRot="1" noChangeAspect="1"/>
          </p:cNvSpPr>
          <p:nvPr>
            <p:ph type="sldImg" idx="2"/>
          </p:nvPr>
        </p:nvSpPr>
        <p:spPr>
          <a:xfrm>
            <a:off x="692150" y="1146175"/>
            <a:ext cx="5499100" cy="3094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70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0885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cf3ac939e_1_13:notes"/>
          <p:cNvSpPr>
            <a:spLocks noGrp="1" noRot="1" noChangeAspect="1"/>
          </p:cNvSpPr>
          <p:nvPr>
            <p:ph type="sldImg" idx="2"/>
          </p:nvPr>
        </p:nvSpPr>
        <p:spPr>
          <a:xfrm>
            <a:off x="385763" y="687388"/>
            <a:ext cx="6111875" cy="3438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Google Shape;623;g3cf3ac939e_1_13:notes"/>
          <p:cNvSpPr txBox="1">
            <a:spLocks noGrp="1"/>
          </p:cNvSpPr>
          <p:nvPr>
            <p:ph type="body" idx="1"/>
          </p:nvPr>
        </p:nvSpPr>
        <p:spPr>
          <a:xfrm>
            <a:off x="688261" y="4355182"/>
            <a:ext cx="5506091" cy="4125963"/>
          </a:xfrm>
          <a:prstGeom prst="rect">
            <a:avLst/>
          </a:prstGeom>
        </p:spPr>
        <p:txBody>
          <a:bodyPr spcFirstLastPara="1" wrap="square" lIns="91699" tIns="91699" rIns="91699" bIns="91699"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700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4599264"/>
            <a:ext cx="567434" cy="583646"/>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159545"/>
            <a:ext cx="187778" cy="62422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159545"/>
            <a:ext cx="8817428" cy="624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1642057"/>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16694"/>
            <a:ext cx="8575318" cy="509929"/>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187778" y="4764107"/>
            <a:ext cx="5785029" cy="253916"/>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050" baseline="0" dirty="0">
                <a:latin typeface="Segoe"/>
              </a:rPr>
              <a:t> </a:t>
            </a:r>
            <a:r>
              <a:rPr lang="en-US" sz="900" kern="1200" dirty="0">
                <a:solidFill>
                  <a:schemeClr val="tx1">
                    <a:tint val="75000"/>
                  </a:schemeClr>
                </a:solidFill>
                <a:latin typeface="Segoe"/>
                <a:ea typeface="+mn-ea"/>
                <a:cs typeface="+mn-cs"/>
              </a:rPr>
              <a:t>Elementary</a:t>
            </a:r>
            <a:r>
              <a:rPr lang="en-US" sz="1050" baseline="0" dirty="0">
                <a:latin typeface="Segoe"/>
              </a:rPr>
              <a:t> </a:t>
            </a:r>
            <a:r>
              <a:rPr lang="en-US" sz="900" kern="1200" dirty="0">
                <a:solidFill>
                  <a:schemeClr val="tx1">
                    <a:tint val="75000"/>
                  </a:schemeClr>
                </a:solidFill>
                <a:latin typeface="Segoe"/>
                <a:ea typeface="+mn-ea"/>
                <a:cs typeface="+mn-cs"/>
              </a:rPr>
              <a:t>and</a:t>
            </a:r>
            <a:r>
              <a:rPr lang="en-US" sz="1050" baseline="0" dirty="0">
                <a:latin typeface="Segoe"/>
              </a:rPr>
              <a:t> </a:t>
            </a:r>
            <a:r>
              <a:rPr lang="en-US" sz="900" kern="1200" dirty="0">
                <a:solidFill>
                  <a:schemeClr val="tx1">
                    <a:tint val="75000"/>
                  </a:schemeClr>
                </a:solidFill>
                <a:latin typeface="Segoe"/>
                <a:ea typeface="+mn-ea"/>
                <a:cs typeface="+mn-cs"/>
              </a:rPr>
              <a:t>Secondary</a:t>
            </a:r>
            <a:r>
              <a:rPr lang="en-US" sz="1050" baseline="0" dirty="0">
                <a:latin typeface="Segoe"/>
              </a:rPr>
              <a:t> </a:t>
            </a:r>
            <a:r>
              <a:rPr lang="en-US" sz="9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1653269"/>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29278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18777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7" r:id="rId7"/>
    <p:sldLayoutId id="2147483668" r:id="rId8"/>
    <p:sldLayoutId id="2147483669"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survey.alchemer.com/s3/7038355/Fall-2022-EWIS-AND-VOCAL-IMPLEMENTATIO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doe.mass.edu/research/vocal/default.html" TargetMode="External"/><Relationship Id="rId4" Type="http://schemas.openxmlformats.org/officeDocument/2006/relationships/hyperlink" Target="https://www.doe.mass.edu/research/vocal/2022/dashboard.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700" dirty="0">
                <a:latin typeface="Segoe UI" panose="020B0502040204020203" pitchFamily="34" charset="0"/>
                <a:cs typeface="Segoe UI" panose="020B0502040204020203" pitchFamily="34" charset="0"/>
                <a:sym typeface="Quattrocento Sans"/>
              </a:rPr>
              <a:t>Views of Climate and Learning (VOCAL):</a:t>
            </a:r>
            <a:r>
              <a:rPr lang="en" sz="2700" dirty="0">
                <a:latin typeface="Segoe UI" panose="020B0502040204020203" pitchFamily="34" charset="0"/>
                <a:cs typeface="Segoe UI" panose="020B0502040204020203" pitchFamily="34" charset="0"/>
                <a:sym typeface="Quattrocento Sans"/>
              </a:rPr>
              <a:t> </a:t>
            </a:r>
            <a:r>
              <a:rPr lang="en-US" sz="2700" dirty="0">
                <a:latin typeface="Segoe UI" panose="020B0502040204020203" pitchFamily="34" charset="0"/>
                <a:cs typeface="Segoe UI" panose="020B0502040204020203" pitchFamily="34" charset="0"/>
                <a:sym typeface="Quattrocento Sans"/>
              </a:rPr>
              <a:t>A Systematic Analysis</a:t>
            </a:r>
            <a:endParaRPr sz="1100" dirty="0">
              <a:latin typeface="Segoe UI" panose="020B0502040204020203" pitchFamily="34" charset="0"/>
              <a:cs typeface="Segoe UI" panose="020B0502040204020203" pitchFamily="34" charset="0"/>
            </a:endParaRPr>
          </a:p>
        </p:txBody>
      </p:sp>
      <p:sp>
        <p:nvSpPr>
          <p:cNvPr id="127" name="Google Shape;127;p25"/>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800"/>
              <a:buNone/>
            </a:pPr>
            <a:r>
              <a:rPr lang="en-US" dirty="0">
                <a:latin typeface="Segoe UI" panose="020B0502040204020203" pitchFamily="34" charset="0"/>
                <a:cs typeface="Segoe UI" panose="020B0502040204020203" pitchFamily="34" charset="0"/>
              </a:rPr>
              <a:t>Webinar 3: Fall</a:t>
            </a:r>
            <a:r>
              <a:rPr lang="en" dirty="0">
                <a:latin typeface="Segoe UI" panose="020B0502040204020203" pitchFamily="34" charset="0"/>
                <a:cs typeface="Segoe UI" panose="020B0502040204020203" pitchFamily="34" charset="0"/>
              </a:rPr>
              <a:t>, 2022</a:t>
            </a:r>
            <a:endParaRPr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690670" y="1475881"/>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Working through the layers of one school’s data (screenshots)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C219-491E-4241-81EB-C54AEA2C41F8}"/>
              </a:ext>
            </a:extLst>
          </p:cNvPr>
          <p:cNvSpPr>
            <a:spLocks noGrp="1"/>
          </p:cNvSpPr>
          <p:nvPr>
            <p:ph type="title"/>
          </p:nvPr>
        </p:nvSpPr>
        <p:spPr/>
        <p:txBody>
          <a:bodyPr/>
          <a:lstStyle/>
          <a:p>
            <a:r>
              <a:rPr lang="en-US" dirty="0"/>
              <a:t>Scenario: Two safety concerns raised at Middle School (MS) school staff meeting</a:t>
            </a:r>
          </a:p>
        </p:txBody>
      </p:sp>
      <p:sp>
        <p:nvSpPr>
          <p:cNvPr id="4" name="TextBox 3">
            <a:extLst>
              <a:ext uri="{FF2B5EF4-FFF2-40B4-BE49-F238E27FC236}">
                <a16:creationId xmlns:a16="http://schemas.microsoft.com/office/drawing/2014/main" id="{CBD2A899-0D27-4E14-9480-7AB280361361}"/>
              </a:ext>
            </a:extLst>
          </p:cNvPr>
          <p:cNvSpPr txBox="1"/>
          <p:nvPr/>
        </p:nvSpPr>
        <p:spPr>
          <a:xfrm>
            <a:off x="425807" y="1448365"/>
            <a:ext cx="8221980" cy="2000548"/>
          </a:xfrm>
          <a:prstGeom prst="rect">
            <a:avLst/>
          </a:prstGeom>
          <a:noFill/>
        </p:spPr>
        <p:txBody>
          <a:bodyPr wrap="square" rtlCol="0">
            <a:spAutoFit/>
          </a:bodyPr>
          <a:lstStyle/>
          <a:p>
            <a:pPr marL="457200" indent="-457200">
              <a:buClr>
                <a:schemeClr val="accent2"/>
              </a:buClr>
              <a:buFont typeface="Wingdings 2" panose="05020102010507070707" pitchFamily="18" charset="2"/>
              <a:buChar char="ì"/>
            </a:pPr>
            <a:r>
              <a:rPr lang="en-US" sz="2400" dirty="0">
                <a:latin typeface="Segoe UI" panose="020B0502040204020203" pitchFamily="34" charset="0"/>
                <a:cs typeface="Segoe UI" panose="020B0502040204020203" pitchFamily="34" charset="0"/>
              </a:rPr>
              <a:t>Office referrals related to fights have increased</a:t>
            </a:r>
          </a:p>
          <a:p>
            <a:pPr marL="457200" indent="-457200">
              <a:buClr>
                <a:schemeClr val="accent2"/>
              </a:buClr>
              <a:buFont typeface="Wingdings 2" panose="05020102010507070707" pitchFamily="18" charset="2"/>
              <a:buChar char="ì"/>
            </a:pPr>
            <a:endParaRPr lang="en-US" sz="2400" dirty="0">
              <a:latin typeface="Segoe UI" panose="020B0502040204020203" pitchFamily="34" charset="0"/>
              <a:cs typeface="Segoe UI" panose="020B0502040204020203" pitchFamily="34" charset="0"/>
            </a:endParaRPr>
          </a:p>
          <a:p>
            <a:pPr marL="457200" indent="-457200">
              <a:buClr>
                <a:schemeClr val="accent2"/>
              </a:buClr>
              <a:buFont typeface="Wingdings 2" panose="05020102010507070707" pitchFamily="18" charset="2"/>
              <a:buChar char="ì"/>
            </a:pPr>
            <a:r>
              <a:rPr lang="en-US" sz="2400" dirty="0">
                <a:latin typeface="Segoe UI" panose="020B0502040204020203" pitchFamily="34" charset="0"/>
                <a:cs typeface="Segoe UI" panose="020B0502040204020203" pitchFamily="34" charset="0"/>
              </a:rPr>
              <a:t>More African American (AA) students than usual are seeking support from the nurse and school counselors</a:t>
            </a:r>
          </a:p>
          <a:p>
            <a:pPr>
              <a:buClr>
                <a:schemeClr val="accent2"/>
              </a:buClr>
            </a:pPr>
            <a:endParaRPr lang="en-US" sz="2800" dirty="0">
              <a:latin typeface="Segoe UI" panose="020B0502040204020203" pitchFamily="34" charset="0"/>
              <a:cs typeface="Segoe UI" panose="020B0502040204020203" pitchFamily="34" charset="0"/>
            </a:endParaRPr>
          </a:p>
        </p:txBody>
      </p:sp>
      <p:sp>
        <p:nvSpPr>
          <p:cNvPr id="5" name="Google Shape;681;p55">
            <a:extLst>
              <a:ext uri="{FF2B5EF4-FFF2-40B4-BE49-F238E27FC236}">
                <a16:creationId xmlns:a16="http://schemas.microsoft.com/office/drawing/2014/main" id="{EE64FB13-EC35-4E49-9D8E-80E44E90EF91}"/>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11</a:t>
            </a:fld>
            <a:endParaRPr dirty="0"/>
          </a:p>
        </p:txBody>
      </p:sp>
    </p:spTree>
    <p:extLst>
      <p:ext uri="{BB962C8B-B14F-4D97-AF65-F5344CB8AC3E}">
        <p14:creationId xmlns:p14="http://schemas.microsoft.com/office/powerpoint/2010/main" val="359466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Getting started: Good to read “Getting Started” page  and to review the “meaningful differences” table before you start! </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grpSp>
        <p:nvGrpSpPr>
          <p:cNvPr id="10" name="Group 9" descr="This screenshot shows educators the home page of the VOCAL dashboard. Educators are recommended to read the Getting Started report before starting to analyze their VOCAL data.">
            <a:extLst>
              <a:ext uri="{FF2B5EF4-FFF2-40B4-BE49-F238E27FC236}">
                <a16:creationId xmlns:a16="http://schemas.microsoft.com/office/drawing/2014/main" id="{261C64CD-9C88-4A16-A86E-A10EFE4B831F}"/>
              </a:ext>
            </a:extLst>
          </p:cNvPr>
          <p:cNvGrpSpPr/>
          <p:nvPr/>
        </p:nvGrpSpPr>
        <p:grpSpPr>
          <a:xfrm>
            <a:off x="378425" y="944880"/>
            <a:ext cx="8436717" cy="3741420"/>
            <a:chOff x="378425" y="944880"/>
            <a:chExt cx="8436717" cy="3741420"/>
          </a:xfrm>
        </p:grpSpPr>
        <p:pic>
          <p:nvPicPr>
            <p:cNvPr id="4" name="Picture 3">
              <a:extLst>
                <a:ext uri="{FF2B5EF4-FFF2-40B4-BE49-F238E27FC236}">
                  <a16:creationId xmlns:a16="http://schemas.microsoft.com/office/drawing/2014/main" id="{5E9DA8FC-5066-45C3-B6AE-F3E09C045905}"/>
                </a:ext>
              </a:extLst>
            </p:cNvPr>
            <p:cNvPicPr>
              <a:picLocks noChangeAspect="1"/>
            </p:cNvPicPr>
            <p:nvPr/>
          </p:nvPicPr>
          <p:blipFill rotWithShape="1">
            <a:blip r:embed="rId3"/>
            <a:srcRect t="15307" b="5854"/>
            <a:stretch/>
          </p:blipFill>
          <p:spPr>
            <a:xfrm>
              <a:off x="378425" y="944880"/>
              <a:ext cx="8436717" cy="3741420"/>
            </a:xfrm>
            <a:prstGeom prst="rect">
              <a:avLst/>
            </a:prstGeom>
            <a:ln>
              <a:solidFill>
                <a:schemeClr val="accent1"/>
              </a:solidFill>
            </a:ln>
          </p:spPr>
        </p:pic>
        <p:sp>
          <p:nvSpPr>
            <p:cNvPr id="9" name="Oval 8">
              <a:extLst>
                <a:ext uri="{FF2B5EF4-FFF2-40B4-BE49-F238E27FC236}">
                  <a16:creationId xmlns:a16="http://schemas.microsoft.com/office/drawing/2014/main" id="{847ADE57-B03B-4687-9340-1ED359126961}"/>
                </a:ext>
              </a:extLst>
            </p:cNvPr>
            <p:cNvSpPr/>
            <p:nvPr/>
          </p:nvSpPr>
          <p:spPr>
            <a:xfrm>
              <a:off x="2255520" y="2594610"/>
              <a:ext cx="1036320" cy="20193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385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Home tab: Looking at Average District and the Middle School within the District</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pic>
        <p:nvPicPr>
          <p:cNvPr id="4" name="Picture 3" descr="This screenshot shows educators the home page of the VOCAL dashboard. Educators through the dropdowns have access to their district's or school's data.">
            <a:extLst>
              <a:ext uri="{FF2B5EF4-FFF2-40B4-BE49-F238E27FC236}">
                <a16:creationId xmlns:a16="http://schemas.microsoft.com/office/drawing/2014/main" id="{5E9DA8FC-5066-45C3-B6AE-F3E09C045905}"/>
              </a:ext>
            </a:extLst>
          </p:cNvPr>
          <p:cNvPicPr>
            <a:picLocks noChangeAspect="1"/>
          </p:cNvPicPr>
          <p:nvPr/>
        </p:nvPicPr>
        <p:blipFill rotWithShape="1">
          <a:blip r:embed="rId3"/>
          <a:srcRect l="21311" t="15307" r="20990" b="5854"/>
          <a:stretch/>
        </p:blipFill>
        <p:spPr>
          <a:xfrm>
            <a:off x="262646" y="916790"/>
            <a:ext cx="5509260" cy="4234330"/>
          </a:xfrm>
          <a:prstGeom prst="rect">
            <a:avLst/>
          </a:prstGeom>
          <a:ln>
            <a:solidFill>
              <a:schemeClr val="accent1"/>
            </a:solidFill>
          </a:ln>
        </p:spPr>
      </p:pic>
      <p:sp>
        <p:nvSpPr>
          <p:cNvPr id="2" name="TextBox 1">
            <a:extLst>
              <a:ext uri="{FF2B5EF4-FFF2-40B4-BE49-F238E27FC236}">
                <a16:creationId xmlns:a16="http://schemas.microsoft.com/office/drawing/2014/main" id="{AD0B3AEE-1F25-44BD-B9FF-8BBA1363E023}"/>
              </a:ext>
            </a:extLst>
          </p:cNvPr>
          <p:cNvSpPr txBox="1"/>
          <p:nvPr/>
        </p:nvSpPr>
        <p:spPr>
          <a:xfrm>
            <a:off x="6126725" y="1456581"/>
            <a:ext cx="2819399" cy="2123658"/>
          </a:xfrm>
          <a:prstGeom prst="rect">
            <a:avLst/>
          </a:prstGeom>
          <a:noFill/>
        </p:spPr>
        <p:txBody>
          <a:bodyPr wrap="square" rtlCol="0">
            <a:spAutoFit/>
          </a:bodyPr>
          <a:lstStyle/>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Review what VOCAL is designed to measure </a:t>
            </a:r>
          </a:p>
          <a:p>
            <a:pPr marL="174625" indent="-174625">
              <a:buClr>
                <a:schemeClr val="accent2"/>
              </a:buClr>
              <a:buFont typeface="Wingdings 2" panose="05020102010507070707" pitchFamily="18" charset="2"/>
              <a:buChar char="ì"/>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Select Year of analyses</a:t>
            </a:r>
          </a:p>
          <a:p>
            <a:pPr marL="174625" indent="-174625">
              <a:buClr>
                <a:schemeClr val="accent2"/>
              </a:buClr>
              <a:buFont typeface="Wingdings 2" panose="05020102010507070707" pitchFamily="18" charset="2"/>
              <a:buChar char="ì"/>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Select your school of interest using the Dropdown menu (District-level analyst only)</a:t>
            </a:r>
          </a:p>
          <a:p>
            <a:pPr marL="174625" indent="-174625">
              <a:buClr>
                <a:schemeClr val="accent2"/>
              </a:buClr>
              <a:buFont typeface="Wingdings 2" panose="05020102010507070707" pitchFamily="18" charset="2"/>
              <a:buChar char="ì"/>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Schools only have access to their own data</a:t>
            </a:r>
          </a:p>
        </p:txBody>
      </p:sp>
      <p:sp>
        <p:nvSpPr>
          <p:cNvPr id="5" name="Oval 4">
            <a:extLst>
              <a:ext uri="{FF2B5EF4-FFF2-40B4-BE49-F238E27FC236}">
                <a16:creationId xmlns:a16="http://schemas.microsoft.com/office/drawing/2014/main" id="{AE31DD7D-CBBD-4F73-B204-69E51DA5EBD3}"/>
              </a:ext>
              <a:ext uri="{C183D7F6-B498-43B3-948B-1728B52AA6E4}">
                <adec:decorative xmlns:adec="http://schemas.microsoft.com/office/drawing/2017/decorative" val="1"/>
              </a:ext>
            </a:extLst>
          </p:cNvPr>
          <p:cNvSpPr/>
          <p:nvPr/>
        </p:nvSpPr>
        <p:spPr>
          <a:xfrm>
            <a:off x="1958340" y="2049780"/>
            <a:ext cx="1501140" cy="2971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7F7BF92-B11A-4506-B257-337C9902A70C}"/>
              </a:ext>
              <a:ext uri="{C183D7F6-B498-43B3-948B-1728B52AA6E4}">
                <adec:decorative xmlns:adec="http://schemas.microsoft.com/office/drawing/2017/decorative" val="1"/>
              </a:ext>
            </a:extLst>
          </p:cNvPr>
          <p:cNvSpPr/>
          <p:nvPr/>
        </p:nvSpPr>
        <p:spPr>
          <a:xfrm>
            <a:off x="914400" y="2049780"/>
            <a:ext cx="784860" cy="2971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44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841774" cy="509929"/>
          </a:xfrm>
        </p:spPr>
        <p:txBody>
          <a:bodyPr/>
          <a:lstStyle/>
          <a:p>
            <a:r>
              <a:rPr lang="en-US" sz="2000" dirty="0">
                <a:latin typeface="Georgia" panose="02040502050405020303" pitchFamily="18" charset="0"/>
              </a:rPr>
              <a:t>Participation tab*: Data are more reliable and trustworthy when participation rates are high </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2" name="TextBox 1">
            <a:extLst>
              <a:ext uri="{FF2B5EF4-FFF2-40B4-BE49-F238E27FC236}">
                <a16:creationId xmlns:a16="http://schemas.microsoft.com/office/drawing/2014/main" id="{AD0B3AEE-1F25-44BD-B9FF-8BBA1363E023}"/>
              </a:ext>
            </a:extLst>
          </p:cNvPr>
          <p:cNvSpPr txBox="1"/>
          <p:nvPr/>
        </p:nvSpPr>
        <p:spPr>
          <a:xfrm>
            <a:off x="6019800" y="1232922"/>
            <a:ext cx="3061868" cy="2862322"/>
          </a:xfrm>
          <a:prstGeom prst="rect">
            <a:avLst/>
          </a:prstGeom>
          <a:no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Middle School (MS) participation rate is above 70%</a:t>
            </a:r>
          </a:p>
          <a:p>
            <a:pPr marL="174625" indent="-174625">
              <a:buClr>
                <a:schemeClr val="accent2"/>
              </a:buClr>
              <a:buFont typeface="Wingdings 2" panose="05020102010507070707" pitchFamily="18" charset="2"/>
              <a:buChar char="ì"/>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MS student participation rate is above district average and state average</a:t>
            </a:r>
          </a:p>
          <a:p>
            <a:pPr marL="174625" indent="-174625">
              <a:buClr>
                <a:schemeClr val="accent2"/>
              </a:buClr>
              <a:buFont typeface="Wingdings 2" panose="05020102010507070707" pitchFamily="18" charset="2"/>
              <a:buChar char="ì"/>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 higher percentage of students in G5 participated when compared to G8</a:t>
            </a:r>
          </a:p>
          <a:p>
            <a:pPr>
              <a:buClr>
                <a:schemeClr val="accent2"/>
              </a:buClr>
            </a:pPr>
            <a:endParaRPr lang="en-US" sz="12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Participation rates are above 70% in both grades and should provide a reasonably accurate picture of student views</a:t>
            </a:r>
          </a:p>
        </p:txBody>
      </p:sp>
      <p:grpSp>
        <p:nvGrpSpPr>
          <p:cNvPr id="20" name="Group 19" descr="This screenshot shows educators the Participation page of the VOCAL dashboard. Educators can compare their participation rates to the district and state average.">
            <a:extLst>
              <a:ext uri="{FF2B5EF4-FFF2-40B4-BE49-F238E27FC236}">
                <a16:creationId xmlns:a16="http://schemas.microsoft.com/office/drawing/2014/main" id="{C2B2D2BD-2534-4EAB-807F-74358DA678BD}"/>
              </a:ext>
            </a:extLst>
          </p:cNvPr>
          <p:cNvGrpSpPr/>
          <p:nvPr/>
        </p:nvGrpSpPr>
        <p:grpSpPr>
          <a:xfrm>
            <a:off x="370805" y="1052036"/>
            <a:ext cx="5648995" cy="3229600"/>
            <a:chOff x="370805" y="1052036"/>
            <a:chExt cx="5816607" cy="3238024"/>
          </a:xfrm>
        </p:grpSpPr>
        <p:pic>
          <p:nvPicPr>
            <p:cNvPr id="7" name="Picture 6">
              <a:extLst>
                <a:ext uri="{FF2B5EF4-FFF2-40B4-BE49-F238E27FC236}">
                  <a16:creationId xmlns:a16="http://schemas.microsoft.com/office/drawing/2014/main" id="{1BC6BB41-D256-4BE4-A772-C59D4CD633BD}"/>
                </a:ext>
              </a:extLst>
            </p:cNvPr>
            <p:cNvPicPr>
              <a:picLocks noChangeAspect="1"/>
            </p:cNvPicPr>
            <p:nvPr/>
          </p:nvPicPr>
          <p:blipFill rotWithShape="1">
            <a:blip r:embed="rId3"/>
            <a:srcRect l="21167" t="33630" r="21500" b="9629"/>
            <a:stretch/>
          </p:blipFill>
          <p:spPr>
            <a:xfrm>
              <a:off x="370805" y="1052036"/>
              <a:ext cx="5816607" cy="3238024"/>
            </a:xfrm>
            <a:prstGeom prst="rect">
              <a:avLst/>
            </a:prstGeom>
          </p:spPr>
        </p:pic>
        <p:sp>
          <p:nvSpPr>
            <p:cNvPr id="9" name="TextBox 8">
              <a:extLst>
                <a:ext uri="{FF2B5EF4-FFF2-40B4-BE49-F238E27FC236}">
                  <a16:creationId xmlns:a16="http://schemas.microsoft.com/office/drawing/2014/main" id="{16997472-1517-4ADF-B455-059F4F1333D3}"/>
                </a:ext>
              </a:extLst>
            </p:cNvPr>
            <p:cNvSpPr txBox="1"/>
            <p:nvPr/>
          </p:nvSpPr>
          <p:spPr>
            <a:xfrm>
              <a:off x="1191447" y="1857487"/>
              <a:ext cx="330540" cy="184666"/>
            </a:xfrm>
            <a:prstGeom prst="rect">
              <a:avLst/>
            </a:prstGeom>
            <a:solidFill>
              <a:schemeClr val="bg1"/>
            </a:solidFill>
          </p:spPr>
          <p:txBody>
            <a:bodyPr wrap="none" rtlCol="0">
              <a:spAutoFit/>
            </a:bodyPr>
            <a:lstStyle/>
            <a:p>
              <a:r>
                <a:rPr lang="en-US" sz="600" dirty="0">
                  <a:latin typeface="Segoe UI" panose="020B0502040204020203" pitchFamily="34" charset="0"/>
                  <a:cs typeface="Segoe UI" panose="020B0502040204020203" pitchFamily="34" charset="0"/>
                </a:rPr>
                <a:t>70%</a:t>
              </a:r>
            </a:p>
          </p:txBody>
        </p:sp>
        <p:sp>
          <p:nvSpPr>
            <p:cNvPr id="10" name="TextBox 9">
              <a:extLst>
                <a:ext uri="{FF2B5EF4-FFF2-40B4-BE49-F238E27FC236}">
                  <a16:creationId xmlns:a16="http://schemas.microsoft.com/office/drawing/2014/main" id="{D1442B4F-1FE5-4FA9-A7E0-043901F024E1}"/>
                </a:ext>
              </a:extLst>
            </p:cNvPr>
            <p:cNvSpPr txBox="1"/>
            <p:nvPr/>
          </p:nvSpPr>
          <p:spPr>
            <a:xfrm>
              <a:off x="1166601" y="2100426"/>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72%</a:t>
              </a:r>
            </a:p>
          </p:txBody>
        </p:sp>
        <p:sp>
          <p:nvSpPr>
            <p:cNvPr id="11" name="TextBox 10">
              <a:extLst>
                <a:ext uri="{FF2B5EF4-FFF2-40B4-BE49-F238E27FC236}">
                  <a16:creationId xmlns:a16="http://schemas.microsoft.com/office/drawing/2014/main" id="{72F07EAE-6000-4AB9-88E1-19D23D633689}"/>
                </a:ext>
              </a:extLst>
            </p:cNvPr>
            <p:cNvSpPr txBox="1"/>
            <p:nvPr/>
          </p:nvSpPr>
          <p:spPr>
            <a:xfrm>
              <a:off x="1191447" y="2341840"/>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80%</a:t>
              </a:r>
            </a:p>
          </p:txBody>
        </p:sp>
        <p:sp>
          <p:nvSpPr>
            <p:cNvPr id="12" name="TextBox 11">
              <a:extLst>
                <a:ext uri="{FF2B5EF4-FFF2-40B4-BE49-F238E27FC236}">
                  <a16:creationId xmlns:a16="http://schemas.microsoft.com/office/drawing/2014/main" id="{8E9F1924-B28E-4023-AFB9-D2EA77378622}"/>
                </a:ext>
              </a:extLst>
            </p:cNvPr>
            <p:cNvSpPr txBox="1"/>
            <p:nvPr/>
          </p:nvSpPr>
          <p:spPr>
            <a:xfrm>
              <a:off x="1191447" y="2578715"/>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75%</a:t>
              </a:r>
            </a:p>
          </p:txBody>
        </p:sp>
        <p:sp>
          <p:nvSpPr>
            <p:cNvPr id="13" name="TextBox 12">
              <a:extLst>
                <a:ext uri="{FF2B5EF4-FFF2-40B4-BE49-F238E27FC236}">
                  <a16:creationId xmlns:a16="http://schemas.microsoft.com/office/drawing/2014/main" id="{E82ED934-998F-42E1-9AB1-5FE2A8F99513}"/>
                </a:ext>
              </a:extLst>
            </p:cNvPr>
            <p:cNvSpPr txBox="1"/>
            <p:nvPr/>
          </p:nvSpPr>
          <p:spPr>
            <a:xfrm>
              <a:off x="1191447" y="2807970"/>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50%</a:t>
              </a:r>
            </a:p>
          </p:txBody>
        </p:sp>
        <p:sp>
          <p:nvSpPr>
            <p:cNvPr id="14" name="TextBox 13">
              <a:extLst>
                <a:ext uri="{FF2B5EF4-FFF2-40B4-BE49-F238E27FC236}">
                  <a16:creationId xmlns:a16="http://schemas.microsoft.com/office/drawing/2014/main" id="{9333CD24-7401-44EA-9542-025DB834CBB5}"/>
                </a:ext>
              </a:extLst>
            </p:cNvPr>
            <p:cNvSpPr txBox="1"/>
            <p:nvPr/>
          </p:nvSpPr>
          <p:spPr>
            <a:xfrm>
              <a:off x="3698427" y="1977621"/>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75%</a:t>
              </a:r>
            </a:p>
          </p:txBody>
        </p:sp>
        <p:sp>
          <p:nvSpPr>
            <p:cNvPr id="15" name="TextBox 14">
              <a:extLst>
                <a:ext uri="{FF2B5EF4-FFF2-40B4-BE49-F238E27FC236}">
                  <a16:creationId xmlns:a16="http://schemas.microsoft.com/office/drawing/2014/main" id="{E0A82D4C-A602-4C13-8481-C7AF8AFEA8D3}"/>
                </a:ext>
              </a:extLst>
            </p:cNvPr>
            <p:cNvSpPr txBox="1"/>
            <p:nvPr/>
          </p:nvSpPr>
          <p:spPr>
            <a:xfrm>
              <a:off x="3698427" y="2317187"/>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78%</a:t>
              </a:r>
            </a:p>
          </p:txBody>
        </p:sp>
        <p:sp>
          <p:nvSpPr>
            <p:cNvPr id="16" name="TextBox 15">
              <a:extLst>
                <a:ext uri="{FF2B5EF4-FFF2-40B4-BE49-F238E27FC236}">
                  <a16:creationId xmlns:a16="http://schemas.microsoft.com/office/drawing/2014/main" id="{7EA3D994-77FE-4CD6-A227-35CE1C2EADC5}"/>
                </a:ext>
              </a:extLst>
            </p:cNvPr>
            <p:cNvSpPr txBox="1"/>
            <p:nvPr/>
          </p:nvSpPr>
          <p:spPr>
            <a:xfrm>
              <a:off x="3698427" y="2671048"/>
              <a:ext cx="380232" cy="184666"/>
            </a:xfrm>
            <a:prstGeom prst="rect">
              <a:avLst/>
            </a:prstGeom>
            <a:solidFill>
              <a:schemeClr val="bg1"/>
            </a:solidFill>
          </p:spPr>
          <p:txBody>
            <a:bodyPr wrap="square" rtlCol="0">
              <a:spAutoFit/>
            </a:bodyPr>
            <a:lstStyle/>
            <a:p>
              <a:r>
                <a:rPr lang="en-US" sz="600" dirty="0">
                  <a:latin typeface="Segoe UI" panose="020B0502040204020203" pitchFamily="34" charset="0"/>
                  <a:cs typeface="Segoe UI" panose="020B0502040204020203" pitchFamily="34" charset="0"/>
                </a:rPr>
                <a:t>72%</a:t>
              </a:r>
            </a:p>
          </p:txBody>
        </p:sp>
        <p:sp>
          <p:nvSpPr>
            <p:cNvPr id="17" name="Rectangle 16">
              <a:extLst>
                <a:ext uri="{FF2B5EF4-FFF2-40B4-BE49-F238E27FC236}">
                  <a16:creationId xmlns:a16="http://schemas.microsoft.com/office/drawing/2014/main" id="{E448E7A5-CE82-40F8-B676-570143B77E29}"/>
                </a:ext>
              </a:extLst>
            </p:cNvPr>
            <p:cNvSpPr/>
            <p:nvPr/>
          </p:nvSpPr>
          <p:spPr>
            <a:xfrm>
              <a:off x="1264920" y="3550920"/>
              <a:ext cx="1181100" cy="540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2F84CD-87C1-4092-BE72-6F294A647502}"/>
                </a:ext>
              </a:extLst>
            </p:cNvPr>
            <p:cNvSpPr/>
            <p:nvPr/>
          </p:nvSpPr>
          <p:spPr>
            <a:xfrm>
              <a:off x="3390900" y="3550920"/>
              <a:ext cx="1562100" cy="540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0CC8A542-05CC-49B2-9B39-F5F48904A982}"/>
              </a:ext>
            </a:extLst>
          </p:cNvPr>
          <p:cNvSpPr txBox="1"/>
          <p:nvPr/>
        </p:nvSpPr>
        <p:spPr>
          <a:xfrm>
            <a:off x="384032" y="4281636"/>
            <a:ext cx="4902304"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 At the time of this webinar, the participation numbers were misrepresented in the training environment</a:t>
            </a:r>
          </a:p>
        </p:txBody>
      </p:sp>
    </p:spTree>
    <p:extLst>
      <p:ext uri="{BB962C8B-B14F-4D97-AF65-F5344CB8AC3E}">
        <p14:creationId xmlns:p14="http://schemas.microsoft.com/office/powerpoint/2010/main" val="58082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640A-8A53-43F9-A4CF-E47E8258C109}"/>
              </a:ext>
            </a:extLst>
          </p:cNvPr>
          <p:cNvSpPr>
            <a:spLocks noGrp="1"/>
          </p:cNvSpPr>
          <p:nvPr>
            <p:ph type="title"/>
          </p:nvPr>
        </p:nvSpPr>
        <p:spPr>
          <a:xfrm>
            <a:off x="425807" y="162571"/>
            <a:ext cx="8528229" cy="509929"/>
          </a:xfrm>
        </p:spPr>
        <p:txBody>
          <a:bodyPr/>
          <a:lstStyle/>
          <a:p>
            <a:r>
              <a:rPr lang="en-US" sz="2000" dirty="0">
                <a:latin typeface="Georgia" panose="02040502050405020303" pitchFamily="18" charset="0"/>
              </a:rPr>
              <a:t>School Results tab: Looking at “All grades” served for Middle School (MS) </a:t>
            </a:r>
          </a:p>
        </p:txBody>
      </p:sp>
      <p:sp>
        <p:nvSpPr>
          <p:cNvPr id="8" name="TextBox 7">
            <a:extLst>
              <a:ext uri="{FF2B5EF4-FFF2-40B4-BE49-F238E27FC236}">
                <a16:creationId xmlns:a16="http://schemas.microsoft.com/office/drawing/2014/main" id="{6DCF59F3-349C-400C-9F56-54D8D9B7ACC3}"/>
              </a:ext>
            </a:extLst>
          </p:cNvPr>
          <p:cNvSpPr txBox="1"/>
          <p:nvPr/>
        </p:nvSpPr>
        <p:spPr>
          <a:xfrm>
            <a:off x="6233161" y="894263"/>
            <a:ext cx="2910840" cy="3724096"/>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Middle school (MS) average school climate score is 7pts </a:t>
            </a:r>
            <a:r>
              <a:rPr lang="en-US" sz="1200" dirty="0">
                <a:solidFill>
                  <a:schemeClr val="accent2">
                    <a:lumMod val="50000"/>
                  </a:schemeClr>
                </a:solidFill>
                <a:latin typeface="Segoe UI" panose="020B0502040204020203" pitchFamily="34" charset="0"/>
                <a:cs typeface="Segoe UI" panose="020B0502040204020203" pitchFamily="34" charset="0"/>
              </a:rPr>
              <a:t>lower</a:t>
            </a:r>
            <a:r>
              <a:rPr lang="en-US" sz="1200" dirty="0">
                <a:latin typeface="Segoe UI" panose="020B0502040204020203" pitchFamily="34" charset="0"/>
                <a:cs typeface="Segoe UI" panose="020B0502040204020203" pitchFamily="34" charset="0"/>
              </a:rPr>
              <a:t> than the district’s (large gap) and 4pts lower than the state’s (moderate)</a:t>
            </a:r>
          </a:p>
          <a:p>
            <a:pPr marL="174625" indent="-174625">
              <a:buClr>
                <a:schemeClr val="accent2"/>
              </a:buClr>
            </a:pPr>
            <a:endParaRPr lang="en-US" sz="12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Largest gap between the MS’s average dimension scores and district and state averages is within the Safety dimension (9pts &amp; 6pts, resp.)</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b="1" dirty="0">
                <a:solidFill>
                  <a:schemeClr val="accent2">
                    <a:lumMod val="50000"/>
                  </a:schemeClr>
                </a:solidFill>
                <a:latin typeface="Segoe UI" panose="020B0502040204020203" pitchFamily="34" charset="0"/>
                <a:cs typeface="Segoe UI" panose="020B0502040204020203" pitchFamily="34" charset="0"/>
              </a:rPr>
              <a:t>Within MS</a:t>
            </a:r>
            <a:r>
              <a:rPr lang="en-US" sz="1200" dirty="0">
                <a:latin typeface="Segoe UI" panose="020B0502040204020203" pitchFamily="34" charset="0"/>
                <a:cs typeface="Segoe UI" panose="020B0502040204020203" pitchFamily="34" charset="0"/>
              </a:rPr>
              <a:t>, there is moderate gap between the average Safety score and the Engagement score (5pts); large gap (6pts)</a:t>
            </a:r>
            <a:r>
              <a:rPr lang="en-US" sz="80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compared to Environment score </a:t>
            </a:r>
          </a:p>
          <a:p>
            <a:pPr marL="174625" indent="-174625">
              <a:buClr>
                <a:schemeClr val="accent2"/>
              </a:buClr>
              <a:buFont typeface="Wingdings 2" panose="05020102010507070707" pitchFamily="18" charset="2"/>
              <a:buChar char="ì"/>
            </a:pPr>
            <a:endParaRPr lang="en-US" sz="6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Student perceptions of safety are less favorable and warrant a deeper dive</a:t>
            </a:r>
          </a:p>
        </p:txBody>
      </p:sp>
      <p:grpSp>
        <p:nvGrpSpPr>
          <p:cNvPr id="4" name="Group 3" descr="This screenshot shows educators the School Results page of the VOCAL dashboard. Educators can compare their data for All grades or by grade (using the dropdown) and can select Dimension or Topic data for the view.">
            <a:extLst>
              <a:ext uri="{FF2B5EF4-FFF2-40B4-BE49-F238E27FC236}">
                <a16:creationId xmlns:a16="http://schemas.microsoft.com/office/drawing/2014/main" id="{C24FBF8A-BD8D-4FF4-B855-2BB278DB128E}"/>
              </a:ext>
            </a:extLst>
          </p:cNvPr>
          <p:cNvGrpSpPr/>
          <p:nvPr/>
        </p:nvGrpSpPr>
        <p:grpSpPr>
          <a:xfrm>
            <a:off x="122487" y="982980"/>
            <a:ext cx="6165090" cy="3581400"/>
            <a:chOff x="122487" y="982980"/>
            <a:chExt cx="6165090" cy="3581400"/>
          </a:xfrm>
        </p:grpSpPr>
        <p:pic>
          <p:nvPicPr>
            <p:cNvPr id="5" name="Picture 4">
              <a:extLst>
                <a:ext uri="{FF2B5EF4-FFF2-40B4-BE49-F238E27FC236}">
                  <a16:creationId xmlns:a16="http://schemas.microsoft.com/office/drawing/2014/main" id="{2BBABF7C-7625-413C-BF4F-EAA9C5CE4434}"/>
                </a:ext>
              </a:extLst>
            </p:cNvPr>
            <p:cNvPicPr>
              <a:picLocks noChangeAspect="1"/>
            </p:cNvPicPr>
            <p:nvPr/>
          </p:nvPicPr>
          <p:blipFill rotWithShape="1">
            <a:blip r:embed="rId2"/>
            <a:srcRect l="21524" t="33016" r="21672" b="10264"/>
            <a:stretch/>
          </p:blipFill>
          <p:spPr>
            <a:xfrm>
              <a:off x="122487" y="982980"/>
              <a:ext cx="6165090" cy="3581400"/>
            </a:xfrm>
            <a:prstGeom prst="rect">
              <a:avLst/>
            </a:prstGeom>
          </p:spPr>
        </p:pic>
        <p:sp>
          <p:nvSpPr>
            <p:cNvPr id="6" name="Rectangle: Rounded Corners 5">
              <a:extLst>
                <a:ext uri="{FF2B5EF4-FFF2-40B4-BE49-F238E27FC236}">
                  <a16:creationId xmlns:a16="http://schemas.microsoft.com/office/drawing/2014/main" id="{7F0A2756-A1CA-4829-AA4B-618AF5A1C097}"/>
                </a:ext>
              </a:extLst>
            </p:cNvPr>
            <p:cNvSpPr/>
            <p:nvPr/>
          </p:nvSpPr>
          <p:spPr>
            <a:xfrm>
              <a:off x="210093" y="3274424"/>
              <a:ext cx="5634447" cy="42672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709FE99-ACB2-427D-A819-931E3AAE083C}"/>
                </a:ext>
              </a:extLst>
            </p:cNvPr>
            <p:cNvSpPr/>
            <p:nvPr/>
          </p:nvSpPr>
          <p:spPr>
            <a:xfrm>
              <a:off x="815340" y="1160180"/>
              <a:ext cx="1021080" cy="3352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8637C7-C3FC-4E07-AFAE-3958E2BC20DF}"/>
                </a:ext>
              </a:extLst>
            </p:cNvPr>
            <p:cNvSpPr/>
            <p:nvPr/>
          </p:nvSpPr>
          <p:spPr>
            <a:xfrm>
              <a:off x="4572000" y="1160180"/>
              <a:ext cx="1021080" cy="3352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Google Shape;681;p55">
            <a:extLst>
              <a:ext uri="{FF2B5EF4-FFF2-40B4-BE49-F238E27FC236}">
                <a16:creationId xmlns:a16="http://schemas.microsoft.com/office/drawing/2014/main" id="{BC2BDE34-B056-48E3-A47A-7B2BE5FC797B}"/>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15</a:t>
            </a:fld>
            <a:endParaRPr dirty="0"/>
          </a:p>
        </p:txBody>
      </p:sp>
    </p:spTree>
    <p:extLst>
      <p:ext uri="{BB962C8B-B14F-4D97-AF65-F5344CB8AC3E}">
        <p14:creationId xmlns:p14="http://schemas.microsoft.com/office/powerpoint/2010/main" val="85703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773194" cy="509929"/>
          </a:xfrm>
        </p:spPr>
        <p:txBody>
          <a:bodyPr/>
          <a:lstStyle/>
          <a:p>
            <a:r>
              <a:rPr lang="en-US" sz="2000" dirty="0">
                <a:latin typeface="Georgia" panose="02040502050405020303" pitchFamily="18" charset="0"/>
              </a:rPr>
              <a:t>School Results tab: Looking at Middle School’s (MS) G5 results</a:t>
            </a:r>
            <a:br>
              <a:rPr lang="en-US" sz="2000" dirty="0">
                <a:latin typeface="Georgia" panose="02040502050405020303" pitchFamily="18" charset="0"/>
              </a:rPr>
            </a:br>
            <a:r>
              <a:rPr lang="en-US" sz="1800" dirty="0">
                <a:latin typeface="Georgia" panose="02040502050405020303" pitchFamily="18" charset="0"/>
              </a:rPr>
              <a:t>Question: Are G5 students’ views of safety contributing to the MS gap (within gap)?</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pic>
        <p:nvPicPr>
          <p:cNvPr id="13" name="Picture 12" descr="This screenshot shows educators the School Results page of the VOCAL dashboard. Educators can use the dropdown to focus on one grade's data.">
            <a:extLst>
              <a:ext uri="{FF2B5EF4-FFF2-40B4-BE49-F238E27FC236}">
                <a16:creationId xmlns:a16="http://schemas.microsoft.com/office/drawing/2014/main" id="{D87F3201-CE62-416E-ABC5-43E855533E44}"/>
              </a:ext>
            </a:extLst>
          </p:cNvPr>
          <p:cNvPicPr>
            <a:picLocks noChangeAspect="1"/>
          </p:cNvPicPr>
          <p:nvPr/>
        </p:nvPicPr>
        <p:blipFill rotWithShape="1">
          <a:blip r:embed="rId3"/>
          <a:srcRect l="21399" t="33244" r="21800" b="10123"/>
          <a:stretch/>
        </p:blipFill>
        <p:spPr>
          <a:xfrm>
            <a:off x="231605" y="984152"/>
            <a:ext cx="6139105" cy="3443068"/>
          </a:xfrm>
          <a:prstGeom prst="rect">
            <a:avLst/>
          </a:prstGeom>
        </p:spPr>
      </p:pic>
      <p:sp>
        <p:nvSpPr>
          <p:cNvPr id="10" name="Rectangle: Rounded Corners 9">
            <a:extLst>
              <a:ext uri="{FF2B5EF4-FFF2-40B4-BE49-F238E27FC236}">
                <a16:creationId xmlns:a16="http://schemas.microsoft.com/office/drawing/2014/main" id="{CC061440-680B-4FA6-BF62-57F787286C73}"/>
              </a:ext>
              <a:ext uri="{C183D7F6-B498-43B3-948B-1728B52AA6E4}">
                <adec:decorative xmlns:adec="http://schemas.microsoft.com/office/drawing/2017/decorative" val="1"/>
              </a:ext>
            </a:extLst>
          </p:cNvPr>
          <p:cNvSpPr/>
          <p:nvPr/>
        </p:nvSpPr>
        <p:spPr>
          <a:xfrm>
            <a:off x="363802" y="3450336"/>
            <a:ext cx="5823637" cy="50596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7F7BF92-B11A-4506-B257-337C9902A70C}"/>
              </a:ext>
              <a:ext uri="{C183D7F6-B498-43B3-948B-1728B52AA6E4}">
                <adec:decorative xmlns:adec="http://schemas.microsoft.com/office/drawing/2017/decorative" val="1"/>
              </a:ext>
            </a:extLst>
          </p:cNvPr>
          <p:cNvSpPr/>
          <p:nvPr/>
        </p:nvSpPr>
        <p:spPr>
          <a:xfrm>
            <a:off x="1040129" y="1153514"/>
            <a:ext cx="784860" cy="2971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E31DD7D-CBBD-4F73-B204-69E51DA5EBD3}"/>
              </a:ext>
              <a:ext uri="{C183D7F6-B498-43B3-948B-1728B52AA6E4}">
                <adec:decorative xmlns:adec="http://schemas.microsoft.com/office/drawing/2017/decorative" val="1"/>
              </a:ext>
            </a:extLst>
          </p:cNvPr>
          <p:cNvSpPr/>
          <p:nvPr/>
        </p:nvSpPr>
        <p:spPr>
          <a:xfrm>
            <a:off x="4973378" y="1193292"/>
            <a:ext cx="662940" cy="2193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12420B-31D6-4553-8FE7-F16199657C8A}"/>
              </a:ext>
              <a:ext uri="{C183D7F6-B498-43B3-948B-1728B52AA6E4}">
                <adec:decorative xmlns:adec="http://schemas.microsoft.com/office/drawing/2017/decorative" val="1"/>
              </a:ext>
            </a:extLst>
          </p:cNvPr>
          <p:cNvSpPr/>
          <p:nvPr/>
        </p:nvSpPr>
        <p:spPr>
          <a:xfrm>
            <a:off x="4907280" y="15407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6A8463-1D04-4C18-9B8C-0A8AF5A6E832}"/>
              </a:ext>
            </a:extLst>
          </p:cNvPr>
          <p:cNvSpPr txBox="1"/>
          <p:nvPr/>
        </p:nvSpPr>
        <p:spPr>
          <a:xfrm>
            <a:off x="6319636" y="886123"/>
            <a:ext cx="2824364" cy="3970318"/>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MS average school climate score (56) is comparable to district’s average score (55) and state’s (57); Engagement and Environment scores are similarly comparable</a:t>
            </a:r>
          </a:p>
          <a:p>
            <a:pPr marL="174625" indent="-174625">
              <a:buClr>
                <a:schemeClr val="accent2"/>
              </a:buClr>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Moderate gap (4pts) exists between MS’s average Safety score and state’s score; G5 Safety score is comparable to district’s</a:t>
            </a:r>
          </a:p>
          <a:p>
            <a:pPr marL="174625" indent="-174625">
              <a:buClr>
                <a:schemeClr val="accent2"/>
              </a:buClr>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b="1" dirty="0">
                <a:solidFill>
                  <a:schemeClr val="accent2">
                    <a:lumMod val="50000"/>
                  </a:schemeClr>
                </a:solidFill>
                <a:latin typeface="Segoe UI" panose="020B0502040204020203" pitchFamily="34" charset="0"/>
                <a:cs typeface="Segoe UI" panose="020B0502040204020203" pitchFamily="34" charset="0"/>
              </a:rPr>
              <a:t>Within MS, </a:t>
            </a:r>
            <a:r>
              <a:rPr lang="en-US" sz="1200" dirty="0">
                <a:latin typeface="Segoe UI" panose="020B0502040204020203" pitchFamily="34" charset="0"/>
                <a:cs typeface="Segoe UI" panose="020B0502040204020203" pitchFamily="34" charset="0"/>
              </a:rPr>
              <a:t>there is a large gap between the average Safety score and the Engagement score (6pts) and with the Environment score (7pts) </a:t>
            </a: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Student perceptions of safety in G5 are less favorable and contributing to MS safety gap</a:t>
            </a:r>
          </a:p>
        </p:txBody>
      </p:sp>
    </p:spTree>
    <p:extLst>
      <p:ext uri="{BB962C8B-B14F-4D97-AF65-F5344CB8AC3E}">
        <p14:creationId xmlns:p14="http://schemas.microsoft.com/office/powerpoint/2010/main" val="165861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6DFA-F493-41B2-8DDB-530502EEE27C}"/>
              </a:ext>
            </a:extLst>
          </p:cNvPr>
          <p:cNvSpPr>
            <a:spLocks noGrp="1"/>
          </p:cNvSpPr>
          <p:nvPr>
            <p:ph type="title"/>
          </p:nvPr>
        </p:nvSpPr>
        <p:spPr>
          <a:xfrm>
            <a:off x="425807" y="216694"/>
            <a:ext cx="8718193" cy="509929"/>
          </a:xfrm>
        </p:spPr>
        <p:txBody>
          <a:bodyPr/>
          <a:lstStyle/>
          <a:p>
            <a:r>
              <a:rPr lang="en-US" sz="2000" dirty="0">
                <a:latin typeface="Georgia" panose="02040502050405020303" pitchFamily="18" charset="0"/>
              </a:rPr>
              <a:t>School Results tab: Looking at Middle School’s (MS) G8 results*</a:t>
            </a:r>
            <a:br>
              <a:rPr lang="en-US" sz="2000" dirty="0">
                <a:latin typeface="Georgia" panose="02040502050405020303" pitchFamily="18" charset="0"/>
              </a:rPr>
            </a:br>
            <a:r>
              <a:rPr lang="en-US" sz="1800" dirty="0">
                <a:latin typeface="Georgia" panose="02040502050405020303" pitchFamily="18" charset="0"/>
              </a:rPr>
              <a:t>Question: Are G8 students’ views of safety contributing to the MS gap (within gap)?</a:t>
            </a:r>
            <a:endParaRPr lang="en-US" sz="1800" dirty="0"/>
          </a:p>
        </p:txBody>
      </p:sp>
      <p:pic>
        <p:nvPicPr>
          <p:cNvPr id="5" name="Picture 4" descr="This screenshot shows educators the School Results page of the VOCAL dashboard. Educators can use the dropdown to select a grade of interest within their school and view their dimension or topic data.">
            <a:extLst>
              <a:ext uri="{FF2B5EF4-FFF2-40B4-BE49-F238E27FC236}">
                <a16:creationId xmlns:a16="http://schemas.microsoft.com/office/drawing/2014/main" id="{BA63AD1E-D023-47E9-9A52-E6398413F404}"/>
              </a:ext>
            </a:extLst>
          </p:cNvPr>
          <p:cNvPicPr>
            <a:picLocks noChangeAspect="1"/>
          </p:cNvPicPr>
          <p:nvPr/>
        </p:nvPicPr>
        <p:blipFill rotWithShape="1">
          <a:blip r:embed="rId2"/>
          <a:srcRect l="21047" t="32846" r="21524" b="9925"/>
          <a:stretch/>
        </p:blipFill>
        <p:spPr>
          <a:xfrm>
            <a:off x="425807" y="926264"/>
            <a:ext cx="6069062" cy="3401896"/>
          </a:xfrm>
          <a:prstGeom prst="rect">
            <a:avLst/>
          </a:prstGeom>
        </p:spPr>
      </p:pic>
      <p:sp>
        <p:nvSpPr>
          <p:cNvPr id="6" name="Rectangle: Rounded Corners 5">
            <a:extLst>
              <a:ext uri="{FF2B5EF4-FFF2-40B4-BE49-F238E27FC236}">
                <a16:creationId xmlns:a16="http://schemas.microsoft.com/office/drawing/2014/main" id="{9E976B8F-044D-4DDD-820A-6955FACABFF9}"/>
              </a:ext>
              <a:ext uri="{C183D7F6-B498-43B3-948B-1728B52AA6E4}">
                <adec:decorative xmlns:adec="http://schemas.microsoft.com/office/drawing/2017/decorative" val="1"/>
              </a:ext>
            </a:extLst>
          </p:cNvPr>
          <p:cNvSpPr/>
          <p:nvPr/>
        </p:nvSpPr>
        <p:spPr>
          <a:xfrm>
            <a:off x="640080" y="3192780"/>
            <a:ext cx="5212081" cy="65532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B53EE6-B831-4C2A-AF06-EAE67ED2D7EB}"/>
              </a:ext>
            </a:extLst>
          </p:cNvPr>
          <p:cNvSpPr txBox="1"/>
          <p:nvPr/>
        </p:nvSpPr>
        <p:spPr>
          <a:xfrm>
            <a:off x="6494869" y="886123"/>
            <a:ext cx="2649131" cy="3785652"/>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MS average school climate score is comparable to state’s average score (43); comparability extends across all 3 dimensions</a:t>
            </a:r>
          </a:p>
          <a:p>
            <a:pPr marL="174625" indent="-174625">
              <a:buClr>
                <a:schemeClr val="accent2"/>
              </a:buClr>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b="1" dirty="0">
                <a:solidFill>
                  <a:schemeClr val="accent2">
                    <a:lumMod val="50000"/>
                  </a:schemeClr>
                </a:solidFill>
                <a:latin typeface="Segoe UI" panose="020B0502040204020203" pitchFamily="34" charset="0"/>
                <a:cs typeface="Segoe UI" panose="020B0502040204020203" pitchFamily="34" charset="0"/>
              </a:rPr>
              <a:t>Within MS, </a:t>
            </a:r>
            <a:r>
              <a:rPr lang="en-US" sz="1200" dirty="0">
                <a:latin typeface="Segoe UI" panose="020B0502040204020203" pitchFamily="34" charset="0"/>
                <a:cs typeface="Segoe UI" panose="020B0502040204020203" pitchFamily="34" charset="0"/>
              </a:rPr>
              <a:t>there is a moderate gap between the average Safety score and the Engagement score (5pts) and with the Environment score (5pts) </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G8 students’ average scores are </a:t>
            </a:r>
            <a:r>
              <a:rPr lang="en-US" sz="1200" dirty="0">
                <a:solidFill>
                  <a:schemeClr val="accent2">
                    <a:lumMod val="50000"/>
                  </a:schemeClr>
                </a:solidFill>
                <a:latin typeface="Segoe UI" panose="020B0502040204020203" pitchFamily="34" charset="0"/>
                <a:cs typeface="Segoe UI" panose="020B0502040204020203" pitchFamily="34" charset="0"/>
              </a:rPr>
              <a:t>lower</a:t>
            </a:r>
            <a:r>
              <a:rPr lang="en-US" sz="1200" dirty="0">
                <a:latin typeface="Segoe UI" panose="020B0502040204020203" pitchFamily="34" charset="0"/>
                <a:cs typeface="Segoe UI" panose="020B0502040204020203" pitchFamily="34" charset="0"/>
              </a:rPr>
              <a:t> than G5 students’ average scores across all index scaled scores (overall and dimensions)</a:t>
            </a: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Student perceptions of safety in G8 are less favorable and contributing to MS safety gap</a:t>
            </a:r>
          </a:p>
        </p:txBody>
      </p:sp>
      <p:sp>
        <p:nvSpPr>
          <p:cNvPr id="8" name="Oval 7">
            <a:extLst>
              <a:ext uri="{FF2B5EF4-FFF2-40B4-BE49-F238E27FC236}">
                <a16:creationId xmlns:a16="http://schemas.microsoft.com/office/drawing/2014/main" id="{48BCD7C8-FE25-42F8-BC0A-1392ADB31842}"/>
              </a:ext>
              <a:ext uri="{C183D7F6-B498-43B3-948B-1728B52AA6E4}">
                <adec:decorative xmlns:adec="http://schemas.microsoft.com/office/drawing/2017/decorative" val="1"/>
              </a:ext>
            </a:extLst>
          </p:cNvPr>
          <p:cNvSpPr/>
          <p:nvPr/>
        </p:nvSpPr>
        <p:spPr>
          <a:xfrm>
            <a:off x="1177289" y="1114596"/>
            <a:ext cx="784860" cy="2971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016D2D-B750-4CC8-BECD-9290FE871E61}"/>
              </a:ext>
              <a:ext uri="{C183D7F6-B498-43B3-948B-1728B52AA6E4}">
                <adec:decorative xmlns:adec="http://schemas.microsoft.com/office/drawing/2017/decorative" val="1"/>
              </a:ext>
            </a:extLst>
          </p:cNvPr>
          <p:cNvSpPr/>
          <p:nvPr/>
        </p:nvSpPr>
        <p:spPr>
          <a:xfrm>
            <a:off x="5002529" y="1114596"/>
            <a:ext cx="784860" cy="2971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5454D4-88C0-4254-B2BC-EB173BBBED6E}"/>
              </a:ext>
            </a:extLst>
          </p:cNvPr>
          <p:cNvSpPr txBox="1"/>
          <p:nvPr/>
        </p:nvSpPr>
        <p:spPr>
          <a:xfrm>
            <a:off x="425807" y="4328160"/>
            <a:ext cx="2765501" cy="215444"/>
          </a:xfrm>
          <a:prstGeom prst="rect">
            <a:avLst/>
          </a:prstGeom>
          <a:noFill/>
        </p:spPr>
        <p:txBody>
          <a:bodyPr wrap="none" rtlCol="0">
            <a:spAutoFit/>
          </a:bodyPr>
          <a:lstStyle/>
          <a:p>
            <a:r>
              <a:rPr lang="en-US" sz="800" dirty="0">
                <a:solidFill>
                  <a:schemeClr val="accent2">
                    <a:lumMod val="50000"/>
                  </a:schemeClr>
                </a:solidFill>
                <a:latin typeface="Segoe UI" panose="020B0502040204020203" pitchFamily="34" charset="0"/>
                <a:cs typeface="Segoe UI" panose="020B0502040204020203" pitchFamily="34" charset="0"/>
              </a:rPr>
              <a:t>*Grade 8 students in district reside in Middle School only</a:t>
            </a:r>
          </a:p>
        </p:txBody>
      </p:sp>
      <p:sp>
        <p:nvSpPr>
          <p:cNvPr id="10" name="Google Shape;681;p55">
            <a:extLst>
              <a:ext uri="{FF2B5EF4-FFF2-40B4-BE49-F238E27FC236}">
                <a16:creationId xmlns:a16="http://schemas.microsoft.com/office/drawing/2014/main" id="{B38175C8-CDE2-4559-B3F0-7AA380C4D4AC}"/>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17</a:t>
            </a:fld>
            <a:endParaRPr dirty="0"/>
          </a:p>
        </p:txBody>
      </p:sp>
    </p:spTree>
    <p:extLst>
      <p:ext uri="{BB962C8B-B14F-4D97-AF65-F5344CB8AC3E}">
        <p14:creationId xmlns:p14="http://schemas.microsoft.com/office/powerpoint/2010/main" val="218125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Item Results tab: Looking at G8 “All Student” item responses</a:t>
            </a:r>
            <a:br>
              <a:rPr lang="en-US" sz="2000" dirty="0">
                <a:latin typeface="Georgia" panose="02040502050405020303" pitchFamily="18" charset="0"/>
              </a:rPr>
            </a:br>
            <a:r>
              <a:rPr lang="en-US" sz="1800" dirty="0">
                <a:latin typeface="Georgia" panose="02040502050405020303" pitchFamily="18" charset="0"/>
              </a:rPr>
              <a:t>Getting a sense of student perceptions of their safety in MS school</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
        <p:nvSpPr>
          <p:cNvPr id="10" name="TextBox 9">
            <a:extLst>
              <a:ext uri="{FF2B5EF4-FFF2-40B4-BE49-F238E27FC236}">
                <a16:creationId xmlns:a16="http://schemas.microsoft.com/office/drawing/2014/main" id="{6C8002D7-3B78-4B56-8D64-0A59F4A8AFAD}"/>
              </a:ext>
            </a:extLst>
          </p:cNvPr>
          <p:cNvSpPr txBox="1"/>
          <p:nvPr/>
        </p:nvSpPr>
        <p:spPr>
          <a:xfrm>
            <a:off x="6735813" y="849331"/>
            <a:ext cx="2377897" cy="4031873"/>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Roughly 8 in 10 students report teachers are emotionally supportive, but only 5 in 10 students feel comfortable seeking help</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The prevalence of bullying/physical threat in school is comparable to the district and state average but nevertheless worrisome! E.g., the percent of students responding, “Always true” or “mostly true” is close to 50% for certain bullying behaviors/physical threats</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Students are less able to rely on their peers for emotional support and intervention (bullying) compared to adults</a:t>
            </a:r>
          </a:p>
        </p:txBody>
      </p:sp>
      <p:grpSp>
        <p:nvGrpSpPr>
          <p:cNvPr id="15" name="Group 14" descr="This screenshot shows educators the Item Results page of the VOCAL dashboard. Educators select their year, school, grade, comparison (All student, student group) and dimension of interest to compare item level results.">
            <a:extLst>
              <a:ext uri="{FF2B5EF4-FFF2-40B4-BE49-F238E27FC236}">
                <a16:creationId xmlns:a16="http://schemas.microsoft.com/office/drawing/2014/main" id="{1AA097AD-C941-4480-9C5A-8229D0D7AF9A}"/>
              </a:ext>
            </a:extLst>
          </p:cNvPr>
          <p:cNvGrpSpPr/>
          <p:nvPr/>
        </p:nvGrpSpPr>
        <p:grpSpPr>
          <a:xfrm>
            <a:off x="186743" y="863935"/>
            <a:ext cx="6640776" cy="4033264"/>
            <a:chOff x="487732" y="316516"/>
            <a:chExt cx="7276125" cy="4148074"/>
          </a:xfrm>
        </p:grpSpPr>
        <p:pic>
          <p:nvPicPr>
            <p:cNvPr id="11" name="Picture 10">
              <a:extLst>
                <a:ext uri="{FF2B5EF4-FFF2-40B4-BE49-F238E27FC236}">
                  <a16:creationId xmlns:a16="http://schemas.microsoft.com/office/drawing/2014/main" id="{A000D5D1-0975-4D94-83C0-656D6F4EFAAA}"/>
                </a:ext>
              </a:extLst>
            </p:cNvPr>
            <p:cNvPicPr>
              <a:picLocks noChangeAspect="1"/>
            </p:cNvPicPr>
            <p:nvPr/>
          </p:nvPicPr>
          <p:blipFill rotWithShape="1">
            <a:blip r:embed="rId3"/>
            <a:srcRect l="21500" t="33481" r="21583" b="17090"/>
            <a:stretch/>
          </p:blipFill>
          <p:spPr>
            <a:xfrm>
              <a:off x="487732" y="316516"/>
              <a:ext cx="7276125" cy="3554444"/>
            </a:xfrm>
            <a:prstGeom prst="rect">
              <a:avLst/>
            </a:prstGeom>
            <a:ln>
              <a:noFill/>
            </a:ln>
          </p:spPr>
        </p:pic>
        <p:pic>
          <p:nvPicPr>
            <p:cNvPr id="14" name="Picture 13">
              <a:extLst>
                <a:ext uri="{FF2B5EF4-FFF2-40B4-BE49-F238E27FC236}">
                  <a16:creationId xmlns:a16="http://schemas.microsoft.com/office/drawing/2014/main" id="{0CBE553D-5C08-437C-BDBD-47B792AF0F68}"/>
                </a:ext>
              </a:extLst>
            </p:cNvPr>
            <p:cNvPicPr>
              <a:picLocks noChangeAspect="1"/>
            </p:cNvPicPr>
            <p:nvPr/>
          </p:nvPicPr>
          <p:blipFill rotWithShape="1">
            <a:blip r:embed="rId4"/>
            <a:srcRect l="21916" t="75567" r="22167" b="16185"/>
            <a:stretch/>
          </p:blipFill>
          <p:spPr>
            <a:xfrm>
              <a:off x="588209" y="3853293"/>
              <a:ext cx="7075169" cy="611297"/>
            </a:xfrm>
            <a:prstGeom prst="rect">
              <a:avLst/>
            </a:prstGeom>
            <a:ln>
              <a:noFill/>
            </a:ln>
          </p:spPr>
        </p:pic>
      </p:grpSp>
      <p:sp>
        <p:nvSpPr>
          <p:cNvPr id="7" name="Oval 6">
            <a:extLst>
              <a:ext uri="{FF2B5EF4-FFF2-40B4-BE49-F238E27FC236}">
                <a16:creationId xmlns:a16="http://schemas.microsoft.com/office/drawing/2014/main" id="{67F7BF92-B11A-4506-B257-337C9902A70C}"/>
              </a:ext>
              <a:ext uri="{C183D7F6-B498-43B3-948B-1728B52AA6E4}">
                <adec:decorative xmlns:adec="http://schemas.microsoft.com/office/drawing/2017/decorative" val="1"/>
              </a:ext>
            </a:extLst>
          </p:cNvPr>
          <p:cNvSpPr/>
          <p:nvPr/>
        </p:nvSpPr>
        <p:spPr>
          <a:xfrm>
            <a:off x="2442209" y="1059180"/>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3C29E1-2ACC-4482-A439-6CBFB7D8474B}"/>
              </a:ext>
              <a:ext uri="{C183D7F6-B498-43B3-948B-1728B52AA6E4}">
                <adec:decorative xmlns:adec="http://schemas.microsoft.com/office/drawing/2017/decorative" val="1"/>
              </a:ext>
            </a:extLst>
          </p:cNvPr>
          <p:cNvSpPr/>
          <p:nvPr/>
        </p:nvSpPr>
        <p:spPr>
          <a:xfrm>
            <a:off x="3341367" y="1059180"/>
            <a:ext cx="93535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descr="This shape outlines the Bullying behavior items on the survey.">
            <a:extLst>
              <a:ext uri="{FF2B5EF4-FFF2-40B4-BE49-F238E27FC236}">
                <a16:creationId xmlns:a16="http://schemas.microsoft.com/office/drawing/2014/main" id="{F2969C72-0B56-47E8-92F0-E613413C0B03}"/>
              </a:ext>
            </a:extLst>
          </p:cNvPr>
          <p:cNvSpPr/>
          <p:nvPr/>
        </p:nvSpPr>
        <p:spPr>
          <a:xfrm>
            <a:off x="281971" y="3678626"/>
            <a:ext cx="6432866" cy="1218572"/>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descr="This shape outlines the bullying prevention items on the survey.">
            <a:extLst>
              <a:ext uri="{FF2B5EF4-FFF2-40B4-BE49-F238E27FC236}">
                <a16:creationId xmlns:a16="http://schemas.microsoft.com/office/drawing/2014/main" id="{18BDA024-3A2C-45E8-9E73-8E13A850981E}"/>
              </a:ext>
            </a:extLst>
          </p:cNvPr>
          <p:cNvSpPr/>
          <p:nvPr/>
        </p:nvSpPr>
        <p:spPr>
          <a:xfrm>
            <a:off x="281970" y="2995658"/>
            <a:ext cx="6453843" cy="67263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8" name="TextBox 17">
            <a:extLst>
              <a:ext uri="{FF2B5EF4-FFF2-40B4-BE49-F238E27FC236}">
                <a16:creationId xmlns:a16="http://schemas.microsoft.com/office/drawing/2014/main" id="{CE7BC608-8FD3-47EE-9105-36AD266A72E3}"/>
              </a:ext>
            </a:extLst>
          </p:cNvPr>
          <p:cNvSpPr txBox="1"/>
          <p:nvPr/>
        </p:nvSpPr>
        <p:spPr>
          <a:xfrm>
            <a:off x="30290" y="2368098"/>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19" name="TextBox 18">
            <a:extLst>
              <a:ext uri="{FF2B5EF4-FFF2-40B4-BE49-F238E27FC236}">
                <a16:creationId xmlns:a16="http://schemas.microsoft.com/office/drawing/2014/main" id="{85CE00BD-CFE2-4214-9063-C2B737D8AFC6}"/>
              </a:ext>
            </a:extLst>
          </p:cNvPr>
          <p:cNvSpPr txBox="1"/>
          <p:nvPr/>
        </p:nvSpPr>
        <p:spPr>
          <a:xfrm>
            <a:off x="9313" y="3375701"/>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20" name="Oval 19">
            <a:extLst>
              <a:ext uri="{FF2B5EF4-FFF2-40B4-BE49-F238E27FC236}">
                <a16:creationId xmlns:a16="http://schemas.microsoft.com/office/drawing/2014/main" id="{E46AC41B-70B9-412B-8182-F8BB7545F7AA}"/>
              </a:ext>
              <a:ext uri="{C183D7F6-B498-43B3-948B-1728B52AA6E4}">
                <adec:decorative xmlns:adec="http://schemas.microsoft.com/office/drawing/2017/decorative" val="1"/>
              </a:ext>
            </a:extLst>
          </p:cNvPr>
          <p:cNvSpPr/>
          <p:nvPr/>
        </p:nvSpPr>
        <p:spPr>
          <a:xfrm>
            <a:off x="4476747" y="1059180"/>
            <a:ext cx="93535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8487855-1640-475F-8A2D-C8AF7927C9F2}"/>
              </a:ext>
              <a:ext uri="{C183D7F6-B498-43B3-948B-1728B52AA6E4}">
                <adec:decorative xmlns:adec="http://schemas.microsoft.com/office/drawing/2017/decorative" val="1"/>
              </a:ext>
            </a:extLst>
          </p:cNvPr>
          <p:cNvSpPr/>
          <p:nvPr/>
        </p:nvSpPr>
        <p:spPr>
          <a:xfrm>
            <a:off x="2465069" y="1059180"/>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F69C85-26E2-4507-B7D6-AC74A3FDD76B}"/>
              </a:ext>
              <a:ext uri="{C183D7F6-B498-43B3-948B-1728B52AA6E4}">
                <adec:decorative xmlns:adec="http://schemas.microsoft.com/office/drawing/2017/decorative" val="1"/>
              </a:ext>
            </a:extLst>
          </p:cNvPr>
          <p:cNvSpPr/>
          <p:nvPr/>
        </p:nvSpPr>
        <p:spPr>
          <a:xfrm>
            <a:off x="3364227" y="1059180"/>
            <a:ext cx="93535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29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6DFA-F493-41B2-8DDB-530502EEE27C}"/>
              </a:ext>
            </a:extLst>
          </p:cNvPr>
          <p:cNvSpPr>
            <a:spLocks noGrp="1"/>
          </p:cNvSpPr>
          <p:nvPr>
            <p:ph type="title"/>
          </p:nvPr>
        </p:nvSpPr>
        <p:spPr>
          <a:xfrm>
            <a:off x="425807" y="216694"/>
            <a:ext cx="8718193" cy="509929"/>
          </a:xfrm>
        </p:spPr>
        <p:txBody>
          <a:bodyPr/>
          <a:lstStyle/>
          <a:p>
            <a:r>
              <a:rPr lang="en-US" sz="2000" dirty="0">
                <a:latin typeface="Georgia" panose="02040502050405020303" pitchFamily="18" charset="0"/>
              </a:rPr>
              <a:t>School Results/Item Results tab: Recap and Next Steps</a:t>
            </a:r>
            <a:endParaRPr lang="en-US" sz="2000" dirty="0"/>
          </a:p>
        </p:txBody>
      </p:sp>
      <p:sp>
        <p:nvSpPr>
          <p:cNvPr id="7" name="TextBox 6">
            <a:extLst>
              <a:ext uri="{FF2B5EF4-FFF2-40B4-BE49-F238E27FC236}">
                <a16:creationId xmlns:a16="http://schemas.microsoft.com/office/drawing/2014/main" id="{E6B53EE6-B831-4C2A-AF06-EAE67ED2D7EB}"/>
              </a:ext>
            </a:extLst>
          </p:cNvPr>
          <p:cNvSpPr txBox="1"/>
          <p:nvPr/>
        </p:nvSpPr>
        <p:spPr>
          <a:xfrm>
            <a:off x="266700" y="788878"/>
            <a:ext cx="8718193" cy="3600986"/>
          </a:xfrm>
          <a:prstGeom prst="rect">
            <a:avLst/>
          </a:prstGeom>
          <a:solidFill>
            <a:schemeClr val="bg1"/>
          </a:solidFill>
        </p:spPr>
        <p:txBody>
          <a:bodyPr wrap="square" rtlCol="0">
            <a:spAutoFit/>
          </a:bodyPr>
          <a:lstStyle/>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Student perceptions of safety in G5 are less favorable and contributing to MS safety gap</a:t>
            </a:r>
          </a:p>
          <a:p>
            <a:pPr marL="1028700" lvl="1" indent="-342900">
              <a:buClr>
                <a:schemeClr val="accent2"/>
              </a:buClr>
              <a:buFont typeface="Courier New" panose="02070309020205020404" pitchFamily="49" charset="0"/>
              <a:buChar char="o"/>
            </a:pPr>
            <a:r>
              <a:rPr lang="en-US" dirty="0">
                <a:latin typeface="Segoe UI" panose="020B0502040204020203" pitchFamily="34" charset="0"/>
                <a:cs typeface="Segoe UI" panose="020B0502040204020203" pitchFamily="34" charset="0"/>
              </a:rPr>
              <a:t>Large gaps exist between students’ views of safety in MS and their views of their engagement and of their learning/school environment</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Student perceptions of safety in G8 are less favorable and contributing to MS safety gap</a:t>
            </a:r>
          </a:p>
          <a:p>
            <a:pPr marL="1028700" lvl="1" indent="-342900">
              <a:buClr>
                <a:schemeClr val="accent2"/>
              </a:buClr>
              <a:buFont typeface="Courier New" panose="02070309020205020404" pitchFamily="49" charset="0"/>
              <a:buChar char="o"/>
            </a:pPr>
            <a:r>
              <a:rPr lang="en-US" dirty="0">
                <a:latin typeface="Segoe UI" panose="020B0502040204020203" pitchFamily="34" charset="0"/>
                <a:cs typeface="Segoe UI" panose="020B0502040204020203" pitchFamily="34" charset="0"/>
              </a:rPr>
              <a:t>Moderate gaps exist between students’ views of safety in MS and their views of their engagement and of their learning/school environment</a:t>
            </a:r>
          </a:p>
          <a:p>
            <a:pPr marL="60325" lvl="1">
              <a:buClr>
                <a:schemeClr val="accent2"/>
              </a:buClr>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Bullying behaviors are present in school with the prevalence of certain types worrisome</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Most students can rely on teachers/adults to provide emotional support and protect them from bullying/physical threats; students, generally, are less able to rely on their peers for emotional support and intervention</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2000" dirty="0">
                <a:solidFill>
                  <a:schemeClr val="accent2">
                    <a:lumMod val="50000"/>
                  </a:schemeClr>
                </a:solidFill>
                <a:latin typeface="Segoe UI" panose="020B0502040204020203" pitchFamily="34" charset="0"/>
                <a:cs typeface="Segoe UI" panose="020B0502040204020203" pitchFamily="34" charset="0"/>
              </a:rPr>
              <a:t>Next Step: </a:t>
            </a:r>
            <a:endParaRPr lang="en-US" sz="1600" dirty="0">
              <a:solidFill>
                <a:schemeClr val="accent2">
                  <a:lumMod val="50000"/>
                </a:schemeClr>
              </a:solidFill>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sz="1600" dirty="0">
                <a:solidFill>
                  <a:schemeClr val="accent2">
                    <a:lumMod val="50000"/>
                  </a:schemeClr>
                </a:solidFill>
                <a:latin typeface="Segoe UI" panose="020B0502040204020203" pitchFamily="34" charset="0"/>
                <a:cs typeface="Segoe UI" panose="020B0502040204020203" pitchFamily="34" charset="0"/>
              </a:rPr>
              <a:t>Investigate if all students have less favorable views of safety or is it only certain student groups (by grade)?  Data found in Student Group Results tab</a:t>
            </a:r>
          </a:p>
        </p:txBody>
      </p:sp>
      <p:sp>
        <p:nvSpPr>
          <p:cNvPr id="4" name="Google Shape;681;p55">
            <a:extLst>
              <a:ext uri="{FF2B5EF4-FFF2-40B4-BE49-F238E27FC236}">
                <a16:creationId xmlns:a16="http://schemas.microsoft.com/office/drawing/2014/main" id="{E3CE8A00-67DC-436E-A9F6-516E7149BC0E}"/>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19</a:t>
            </a:fld>
            <a:endParaRPr dirty="0"/>
          </a:p>
        </p:txBody>
      </p:sp>
    </p:spTree>
    <p:extLst>
      <p:ext uri="{BB962C8B-B14F-4D97-AF65-F5344CB8AC3E}">
        <p14:creationId xmlns:p14="http://schemas.microsoft.com/office/powerpoint/2010/main" val="38196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1" y="2393036"/>
            <a:ext cx="2076809" cy="53091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CONTENTS</a:t>
            </a:r>
          </a:p>
        </p:txBody>
      </p:sp>
      <p:sp>
        <p:nvSpPr>
          <p:cNvPr id="136" name="Google Shape;136;p26"/>
          <p:cNvSpPr/>
          <p:nvPr/>
        </p:nvSpPr>
        <p:spPr>
          <a:xfrm>
            <a:off x="2252732" y="1218634"/>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37" name="Google Shape;137;p26"/>
          <p:cNvSpPr txBox="1"/>
          <p:nvPr/>
        </p:nvSpPr>
        <p:spPr>
          <a:xfrm>
            <a:off x="2976287" y="1218634"/>
            <a:ext cx="6060013"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Recap (5 minutes)</a:t>
            </a:r>
            <a:endParaRPr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39" name="Google Shape;139;p26"/>
          <p:cNvSpPr/>
          <p:nvPr/>
        </p:nvSpPr>
        <p:spPr>
          <a:xfrm>
            <a:off x="2252731" y="1985808"/>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02</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2" name="Google Shape;142;p26"/>
          <p:cNvSpPr/>
          <p:nvPr/>
        </p:nvSpPr>
        <p:spPr>
          <a:xfrm>
            <a:off x="2252731" y="2772306"/>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a:solidFill>
                  <a:schemeClr val="lt1"/>
                </a:solidFill>
                <a:latin typeface="Quattrocento Sans"/>
                <a:ea typeface="Quattrocento Sans"/>
                <a:cs typeface="Quattrocento Sans"/>
                <a:sym typeface="Quattrocento Sans"/>
              </a:rPr>
              <a:t>03</a:t>
            </a:r>
            <a:endParaRPr sz="2400" b="0" i="0" u="none" strike="noStrike" cap="none">
              <a:solidFill>
                <a:schemeClr val="lt1"/>
              </a:solidFill>
              <a:latin typeface="Quattrocento Sans"/>
              <a:ea typeface="Quattrocento Sans"/>
              <a:cs typeface="Quattrocento Sans"/>
              <a:sym typeface="Quattrocento Sans"/>
            </a:endParaRPr>
          </a:p>
        </p:txBody>
      </p:sp>
      <p:sp>
        <p:nvSpPr>
          <p:cNvPr id="147" name="Google Shape;147;p26"/>
          <p:cNvSpPr/>
          <p:nvPr/>
        </p:nvSpPr>
        <p:spPr>
          <a:xfrm>
            <a:off x="2976287" y="1973936"/>
            <a:ext cx="6034914" cy="647483"/>
          </a:xfrm>
          <a:prstGeom prst="rect">
            <a:avLst/>
          </a:prstGeom>
          <a:noFill/>
          <a:ln>
            <a:noFill/>
          </a:ln>
        </p:spPr>
        <p:txBody>
          <a:bodyPr spcFirstLastPara="1" wrap="square" lIns="68575" tIns="34275" rIns="68575" bIns="34275" anchor="t"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Working through the layers of one school’s data (screenshots)</a:t>
            </a:r>
          </a:p>
        </p:txBody>
      </p:sp>
      <p:sp>
        <p:nvSpPr>
          <p:cNvPr id="152" name="Google Shape;152;p26"/>
          <p:cNvSpPr txBox="1"/>
          <p:nvPr/>
        </p:nvSpPr>
        <p:spPr>
          <a:xfrm>
            <a:off x="2976287" y="2772307"/>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Action Planning Template (10 minutes)</a:t>
            </a:r>
          </a:p>
        </p:txBody>
      </p:sp>
      <p:sp>
        <p:nvSpPr>
          <p:cNvPr id="9" name="Google Shape;142;p26">
            <a:extLst>
              <a:ext uri="{FF2B5EF4-FFF2-40B4-BE49-F238E27FC236}">
                <a16:creationId xmlns:a16="http://schemas.microsoft.com/office/drawing/2014/main" id="{5B10F7A2-6FE4-49B7-908C-D2B698D95A9F}"/>
              </a:ext>
            </a:extLst>
          </p:cNvPr>
          <p:cNvSpPr/>
          <p:nvPr/>
        </p:nvSpPr>
        <p:spPr>
          <a:xfrm>
            <a:off x="2252731" y="3558803"/>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a:solidFill>
                  <a:schemeClr val="lt1"/>
                </a:solidFill>
                <a:latin typeface="Quattrocento Sans"/>
                <a:ea typeface="Quattrocento Sans"/>
                <a:cs typeface="Quattrocento Sans"/>
                <a:sym typeface="Quattrocento Sans"/>
              </a:rPr>
              <a:t>03</a:t>
            </a:r>
            <a:endParaRPr sz="2400" b="0" i="0" u="none" strike="noStrike" cap="none">
              <a:solidFill>
                <a:schemeClr val="lt1"/>
              </a:solidFill>
              <a:latin typeface="Quattrocento Sans"/>
              <a:ea typeface="Quattrocento Sans"/>
              <a:cs typeface="Quattrocento Sans"/>
              <a:sym typeface="Quattrocento Sans"/>
            </a:endParaRPr>
          </a:p>
        </p:txBody>
      </p:sp>
      <p:sp>
        <p:nvSpPr>
          <p:cNvPr id="10" name="Google Shape;152;p26">
            <a:extLst>
              <a:ext uri="{FF2B5EF4-FFF2-40B4-BE49-F238E27FC236}">
                <a16:creationId xmlns:a16="http://schemas.microsoft.com/office/drawing/2014/main" id="{D8ED9FC6-1054-4DFE-AA10-82B1CD441536}"/>
              </a:ext>
            </a:extLst>
          </p:cNvPr>
          <p:cNvSpPr txBox="1"/>
          <p:nvPr/>
        </p:nvSpPr>
        <p:spPr>
          <a:xfrm>
            <a:off x="2976287" y="3558804"/>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Upcoming VOCAL-related workshop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681;p55">
            <a:extLst>
              <a:ext uri="{FF2B5EF4-FFF2-40B4-BE49-F238E27FC236}">
                <a16:creationId xmlns:a16="http://schemas.microsoft.com/office/drawing/2014/main" id="{FD503D8D-4C67-47C5-B920-00883865E9ED}"/>
              </a:ext>
            </a:extLst>
          </p:cNvPr>
          <p:cNvSpPr txBox="1">
            <a:spLocks/>
          </p:cNvSpPr>
          <p:nvPr/>
        </p:nvSpPr>
        <p:spPr>
          <a:xfrm>
            <a:off x="8229600" y="4767263"/>
            <a:ext cx="285750" cy="2739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chemeClr val="tx1"/>
                </a:solidFill>
                <a:latin typeface="Segoe UI" panose="020B0502040204020203" pitchFamily="34" charset="0"/>
                <a:ea typeface="Quattrocento Sans"/>
                <a:cs typeface="Segoe UI" panose="020B0502040204020203" pitchFamily="34" charset="0"/>
                <a:sym typeface="Quattrocento Sans"/>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9pPr>
          </a:lstStyle>
          <a:p>
            <a:fld id="{00000000-1234-1234-1234-123412341234}" type="slidenum">
              <a:rPr lang="en" smtClean="0"/>
              <a:pPr/>
              <a:t>20</a:t>
            </a:fld>
            <a:endParaRPr lang="en" dirty="0"/>
          </a:p>
        </p:txBody>
      </p:sp>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School Group Results tab: Do all G8 students in the MS have similar views of their safety </a:t>
            </a:r>
            <a:r>
              <a:rPr lang="en-US" sz="2000" dirty="0">
                <a:solidFill>
                  <a:srgbClr val="FFFF00"/>
                </a:solidFill>
                <a:latin typeface="Georgia" panose="02040502050405020303" pitchFamily="18" charset="0"/>
              </a:rPr>
              <a:t>within</a:t>
            </a:r>
            <a:r>
              <a:rPr lang="en-US" sz="2000" dirty="0">
                <a:latin typeface="Georgia" panose="02040502050405020303" pitchFamily="18" charset="0"/>
              </a:rPr>
              <a:t> the school or does it differ by student group?</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pic>
        <p:nvPicPr>
          <p:cNvPr id="8" name="Picture 7" descr="This screenshot shows educators the Student Group results page of the VOCAL dashboard. Educators can select the year and grade of interest and compare student group scaled score results to the &quot;all student average&quot; in the school or to their peer student group (using the dropdown to select comparison needed). The orange dot represents the &quot;all student&quot; average score and the bar represents the school's average score.">
            <a:extLst>
              <a:ext uri="{FF2B5EF4-FFF2-40B4-BE49-F238E27FC236}">
                <a16:creationId xmlns:a16="http://schemas.microsoft.com/office/drawing/2014/main" id="{5614DB66-CA68-46EC-BE18-883FBD1FD32A}"/>
              </a:ext>
            </a:extLst>
          </p:cNvPr>
          <p:cNvPicPr>
            <a:picLocks noChangeAspect="1"/>
          </p:cNvPicPr>
          <p:nvPr/>
        </p:nvPicPr>
        <p:blipFill rotWithShape="1">
          <a:blip r:embed="rId3"/>
          <a:srcRect l="21583" t="33333" r="21666" b="10123"/>
          <a:stretch/>
        </p:blipFill>
        <p:spPr>
          <a:xfrm>
            <a:off x="152400" y="938993"/>
            <a:ext cx="6713376" cy="4102113"/>
          </a:xfrm>
          <a:prstGeom prst="rect">
            <a:avLst/>
          </a:prstGeom>
          <a:ln>
            <a:solidFill>
              <a:srgbClr val="002060"/>
            </a:solidFill>
          </a:ln>
        </p:spPr>
      </p:pic>
      <p:sp>
        <p:nvSpPr>
          <p:cNvPr id="11" name="Oval 10">
            <a:extLst>
              <a:ext uri="{FF2B5EF4-FFF2-40B4-BE49-F238E27FC236}">
                <a16:creationId xmlns:a16="http://schemas.microsoft.com/office/drawing/2014/main" id="{CDA67604-6D73-4E6F-98B7-18E15DA9F542}"/>
              </a:ext>
              <a:ext uri="{C183D7F6-B498-43B3-948B-1728B52AA6E4}">
                <adec:decorative xmlns:adec="http://schemas.microsoft.com/office/drawing/2017/decorative" val="1"/>
              </a:ext>
            </a:extLst>
          </p:cNvPr>
          <p:cNvSpPr/>
          <p:nvPr/>
        </p:nvSpPr>
        <p:spPr>
          <a:xfrm>
            <a:off x="2465069" y="1059180"/>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A2A61D-C203-4145-94C2-B633F7E74D8F}"/>
              </a:ext>
              <a:ext uri="{C183D7F6-B498-43B3-948B-1728B52AA6E4}">
                <adec:decorative xmlns:adec="http://schemas.microsoft.com/office/drawing/2017/decorative" val="1"/>
              </a:ext>
            </a:extLst>
          </p:cNvPr>
          <p:cNvSpPr/>
          <p:nvPr/>
        </p:nvSpPr>
        <p:spPr>
          <a:xfrm>
            <a:off x="3636649" y="1059180"/>
            <a:ext cx="1247771" cy="4495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9FDCF91-88FD-4DB6-AC70-5DBA7433DA7C}"/>
              </a:ext>
              <a:ext uri="{C183D7F6-B498-43B3-948B-1728B52AA6E4}">
                <adec:decorative xmlns:adec="http://schemas.microsoft.com/office/drawing/2017/decorative" val="1"/>
              </a:ext>
            </a:extLst>
          </p:cNvPr>
          <p:cNvSpPr/>
          <p:nvPr/>
        </p:nvSpPr>
        <p:spPr>
          <a:xfrm rot="16200000">
            <a:off x="2693030" y="2781612"/>
            <a:ext cx="3148341" cy="822959"/>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his table is viewed by hovering the cursor over the orange circles related to each bar on the graph. It shows more detailed information for the analyst. ">
            <a:extLst>
              <a:ext uri="{FF2B5EF4-FFF2-40B4-BE49-F238E27FC236}">
                <a16:creationId xmlns:a16="http://schemas.microsoft.com/office/drawing/2014/main" id="{97CBA4BA-5950-42BF-A0F9-63B586B9FFB5}"/>
              </a:ext>
            </a:extLst>
          </p:cNvPr>
          <p:cNvPicPr>
            <a:picLocks noChangeAspect="1"/>
          </p:cNvPicPr>
          <p:nvPr/>
        </p:nvPicPr>
        <p:blipFill rotWithShape="1">
          <a:blip r:embed="rId4"/>
          <a:srcRect l="35250" t="50716" r="43500" b="21580"/>
          <a:stretch/>
        </p:blipFill>
        <p:spPr>
          <a:xfrm>
            <a:off x="1032510" y="1577627"/>
            <a:ext cx="1943101" cy="1424940"/>
          </a:xfrm>
          <a:prstGeom prst="rect">
            <a:avLst/>
          </a:prstGeom>
        </p:spPr>
      </p:pic>
      <p:sp>
        <p:nvSpPr>
          <p:cNvPr id="16" name="TextBox 15">
            <a:extLst>
              <a:ext uri="{FF2B5EF4-FFF2-40B4-BE49-F238E27FC236}">
                <a16:creationId xmlns:a16="http://schemas.microsoft.com/office/drawing/2014/main" id="{D73F52C6-4480-46A5-BCF2-DCE87BAA3A5B}"/>
              </a:ext>
            </a:extLst>
          </p:cNvPr>
          <p:cNvSpPr txBox="1"/>
          <p:nvPr/>
        </p:nvSpPr>
        <p:spPr>
          <a:xfrm>
            <a:off x="6735813" y="849331"/>
            <a:ext cx="2377897" cy="4154984"/>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African American students’ average Safety score is 6pts </a:t>
            </a:r>
            <a:r>
              <a:rPr lang="en-US" sz="1200" dirty="0">
                <a:solidFill>
                  <a:schemeClr val="accent2">
                    <a:lumMod val="50000"/>
                  </a:schemeClr>
                </a:solidFill>
                <a:latin typeface="Segoe UI" panose="020B0502040204020203" pitchFamily="34" charset="0"/>
                <a:cs typeface="Segoe UI" panose="020B0502040204020203" pitchFamily="34" charset="0"/>
              </a:rPr>
              <a:t>lower</a:t>
            </a:r>
            <a:r>
              <a:rPr lang="en-US" sz="1200" dirty="0">
                <a:latin typeface="Segoe UI" panose="020B0502040204020203" pitchFamily="34" charset="0"/>
                <a:cs typeface="Segoe UI" panose="020B0502040204020203" pitchFamily="34" charset="0"/>
              </a:rPr>
              <a:t> than the average of “All students”, a large gap</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Asian students’ average Safety score is 4pts </a:t>
            </a:r>
            <a:r>
              <a:rPr lang="en-US" sz="1200" dirty="0">
                <a:solidFill>
                  <a:schemeClr val="accent2">
                    <a:lumMod val="50000"/>
                  </a:schemeClr>
                </a:solidFill>
                <a:latin typeface="Segoe UI" panose="020B0502040204020203" pitchFamily="34" charset="0"/>
                <a:cs typeface="Segoe UI" panose="020B0502040204020203" pitchFamily="34" charset="0"/>
              </a:rPr>
              <a:t>higher</a:t>
            </a:r>
            <a:r>
              <a:rPr lang="en-US" sz="1200" dirty="0">
                <a:latin typeface="Segoe UI" panose="020B0502040204020203" pitchFamily="34" charset="0"/>
                <a:cs typeface="Segoe UI" panose="020B0502040204020203" pitchFamily="34" charset="0"/>
              </a:rPr>
              <a:t> than “All students” average, a moderate gap</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Students with disabilities’ (SWD) average Safety score is 3pts </a:t>
            </a:r>
            <a:r>
              <a:rPr lang="en-US" sz="1200" dirty="0">
                <a:solidFill>
                  <a:schemeClr val="accent2">
                    <a:lumMod val="50000"/>
                  </a:schemeClr>
                </a:solidFill>
                <a:latin typeface="Segoe UI" panose="020B0502040204020203" pitchFamily="34" charset="0"/>
                <a:cs typeface="Segoe UI" panose="020B0502040204020203" pitchFamily="34" charset="0"/>
              </a:rPr>
              <a:t>higher</a:t>
            </a:r>
            <a:r>
              <a:rPr lang="en-US" sz="1200" dirty="0">
                <a:latin typeface="Segoe UI" panose="020B0502040204020203" pitchFamily="34" charset="0"/>
                <a:cs typeface="Segoe UI" panose="020B0502040204020203" pitchFamily="34" charset="0"/>
              </a:rPr>
              <a:t> than the average of “All students”, a small gap</a:t>
            </a:r>
          </a:p>
          <a:p>
            <a:pPr>
              <a:buClr>
                <a:schemeClr val="accent2"/>
              </a:buClr>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Disparities in student views of safety are evident among student groups ; African American students are unique in having less favorable views of their safety</a:t>
            </a:r>
          </a:p>
        </p:txBody>
      </p:sp>
      <p:pic>
        <p:nvPicPr>
          <p:cNvPr id="4" name="Picture 3" descr="This table is viewed by hovering the cursor over the orange circles related to each bar on the graph. It shows more detailed information for the analyst. ">
            <a:extLst>
              <a:ext uri="{FF2B5EF4-FFF2-40B4-BE49-F238E27FC236}">
                <a16:creationId xmlns:a16="http://schemas.microsoft.com/office/drawing/2014/main" id="{2A59860A-8490-4AA9-882E-24C3494FCFAF}"/>
              </a:ext>
            </a:extLst>
          </p:cNvPr>
          <p:cNvPicPr>
            <a:picLocks noChangeAspect="1"/>
          </p:cNvPicPr>
          <p:nvPr/>
        </p:nvPicPr>
        <p:blipFill rotWithShape="1">
          <a:blip r:embed="rId5"/>
          <a:srcRect l="35417" t="52487" r="43333" b="19810"/>
          <a:stretch/>
        </p:blipFill>
        <p:spPr>
          <a:xfrm>
            <a:off x="1032510" y="3186978"/>
            <a:ext cx="1943101" cy="1424940"/>
          </a:xfrm>
          <a:prstGeom prst="rect">
            <a:avLst/>
          </a:prstGeom>
        </p:spPr>
      </p:pic>
      <p:pic>
        <p:nvPicPr>
          <p:cNvPr id="7" name="Picture 6" descr="This table is viewed by hovering the cursor over the orange circles related to each bar on the graph. It shows more detailed information for the analyst. ">
            <a:extLst>
              <a:ext uri="{FF2B5EF4-FFF2-40B4-BE49-F238E27FC236}">
                <a16:creationId xmlns:a16="http://schemas.microsoft.com/office/drawing/2014/main" id="{5B54615F-1DA1-4ECB-9D47-2245046ECE90}"/>
              </a:ext>
            </a:extLst>
          </p:cNvPr>
          <p:cNvPicPr>
            <a:picLocks noChangeAspect="1"/>
          </p:cNvPicPr>
          <p:nvPr/>
        </p:nvPicPr>
        <p:blipFill rotWithShape="1">
          <a:blip r:embed="rId6"/>
          <a:srcRect l="35542" t="56042" r="43524" b="16254"/>
          <a:stretch/>
        </p:blipFill>
        <p:spPr>
          <a:xfrm>
            <a:off x="4784272" y="1638343"/>
            <a:ext cx="1914254" cy="1424940"/>
          </a:xfrm>
          <a:prstGeom prst="rect">
            <a:avLst/>
          </a:prstGeom>
        </p:spPr>
      </p:pic>
    </p:spTree>
    <p:extLst>
      <p:ext uri="{BB962C8B-B14F-4D97-AF65-F5344CB8AC3E}">
        <p14:creationId xmlns:p14="http://schemas.microsoft.com/office/powerpoint/2010/main" val="12828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School Group Results tab: Does this difference in African American (AA) views of safety replicate when compared to their peers in the state?</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pic>
        <p:nvPicPr>
          <p:cNvPr id="9" name="Picture 8" descr="This screenshot shows the School Group Results page. The dropdown is used to compare a school's data to the average of the student group in the state. The orange dot represents the average score for the student group at the state level and the bar represents the school's average score.">
            <a:extLst>
              <a:ext uri="{FF2B5EF4-FFF2-40B4-BE49-F238E27FC236}">
                <a16:creationId xmlns:a16="http://schemas.microsoft.com/office/drawing/2014/main" id="{A1EFB2E2-179C-4F5F-9527-4BC879AE32BF}"/>
              </a:ext>
            </a:extLst>
          </p:cNvPr>
          <p:cNvPicPr>
            <a:picLocks noChangeAspect="1"/>
          </p:cNvPicPr>
          <p:nvPr/>
        </p:nvPicPr>
        <p:blipFill rotWithShape="1">
          <a:blip r:embed="rId3"/>
          <a:srcRect l="21667" t="33037" r="21500" b="10123"/>
          <a:stretch/>
        </p:blipFill>
        <p:spPr>
          <a:xfrm>
            <a:off x="190499" y="938995"/>
            <a:ext cx="6858001" cy="4134054"/>
          </a:xfrm>
          <a:prstGeom prst="rect">
            <a:avLst/>
          </a:prstGeom>
          <a:ln>
            <a:solidFill>
              <a:srgbClr val="002060"/>
            </a:solidFill>
          </a:ln>
        </p:spPr>
      </p:pic>
      <p:pic>
        <p:nvPicPr>
          <p:cNvPr id="11" name="Picture 10" descr="This table is viewed by hovering the cursor over the orange circles related to each bar on the graph. It shows more detailed information for the analyst. ">
            <a:extLst>
              <a:ext uri="{FF2B5EF4-FFF2-40B4-BE49-F238E27FC236}">
                <a16:creationId xmlns:a16="http://schemas.microsoft.com/office/drawing/2014/main" id="{F4CC3D3B-B833-4D79-A54D-9C20BBC55FEA}"/>
              </a:ext>
            </a:extLst>
          </p:cNvPr>
          <p:cNvPicPr>
            <a:picLocks noChangeAspect="1"/>
          </p:cNvPicPr>
          <p:nvPr/>
        </p:nvPicPr>
        <p:blipFill rotWithShape="1">
          <a:blip r:embed="rId4"/>
          <a:srcRect l="35250" t="51852" r="43500" b="21630"/>
          <a:stretch/>
        </p:blipFill>
        <p:spPr>
          <a:xfrm>
            <a:off x="1221463" y="1659088"/>
            <a:ext cx="1943100" cy="1363980"/>
          </a:xfrm>
          <a:prstGeom prst="rect">
            <a:avLst/>
          </a:prstGeom>
          <a:ln>
            <a:solidFill>
              <a:srgbClr val="002060"/>
            </a:solidFill>
          </a:ln>
        </p:spPr>
      </p:pic>
      <p:sp>
        <p:nvSpPr>
          <p:cNvPr id="12" name="Oval 11">
            <a:extLst>
              <a:ext uri="{FF2B5EF4-FFF2-40B4-BE49-F238E27FC236}">
                <a16:creationId xmlns:a16="http://schemas.microsoft.com/office/drawing/2014/main" id="{98EEE5DB-177D-49B2-A563-9F79BEE44A2F}"/>
              </a:ext>
              <a:ext uri="{C183D7F6-B498-43B3-948B-1728B52AA6E4}">
                <adec:decorative xmlns:adec="http://schemas.microsoft.com/office/drawing/2017/decorative" val="1"/>
              </a:ext>
            </a:extLst>
          </p:cNvPr>
          <p:cNvSpPr/>
          <p:nvPr/>
        </p:nvSpPr>
        <p:spPr>
          <a:xfrm>
            <a:off x="2518763" y="1143000"/>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D25AFD-800E-4C24-8C45-5C2D0EC1352F}"/>
              </a:ext>
              <a:ext uri="{C183D7F6-B498-43B3-948B-1728B52AA6E4}">
                <adec:decorative xmlns:adec="http://schemas.microsoft.com/office/drawing/2017/decorative" val="1"/>
              </a:ext>
            </a:extLst>
          </p:cNvPr>
          <p:cNvSpPr/>
          <p:nvPr/>
        </p:nvSpPr>
        <p:spPr>
          <a:xfrm>
            <a:off x="3690343" y="1143000"/>
            <a:ext cx="1247771" cy="4495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382909E-3EF1-406A-AA06-CEC1E22B84CD}"/>
              </a:ext>
              <a:ext uri="{C183D7F6-B498-43B3-948B-1728B52AA6E4}">
                <adec:decorative xmlns:adec="http://schemas.microsoft.com/office/drawing/2017/decorative" val="1"/>
              </a:ext>
            </a:extLst>
          </p:cNvPr>
          <p:cNvSpPr/>
          <p:nvPr/>
        </p:nvSpPr>
        <p:spPr>
          <a:xfrm rot="16200000">
            <a:off x="3735718" y="1876436"/>
            <a:ext cx="1276679" cy="929285"/>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A63294-1144-4595-B96B-AA373C65D0AB}"/>
              </a:ext>
            </a:extLst>
          </p:cNvPr>
          <p:cNvSpPr txBox="1"/>
          <p:nvPr/>
        </p:nvSpPr>
        <p:spPr>
          <a:xfrm>
            <a:off x="7069097" y="1036583"/>
            <a:ext cx="2057400" cy="3046988"/>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average Safety score is 5pts </a:t>
            </a:r>
            <a:r>
              <a:rPr lang="en-US" sz="1200" dirty="0">
                <a:solidFill>
                  <a:schemeClr val="accent2">
                    <a:lumMod val="50000"/>
                  </a:schemeClr>
                </a:solidFill>
                <a:latin typeface="Segoe UI" panose="020B0502040204020203" pitchFamily="34" charset="0"/>
                <a:cs typeface="Segoe UI" panose="020B0502040204020203" pitchFamily="34" charset="0"/>
              </a:rPr>
              <a:t>lower</a:t>
            </a:r>
            <a:r>
              <a:rPr lang="en-US" sz="1200" dirty="0">
                <a:latin typeface="Segoe UI" panose="020B0502040204020203" pitchFamily="34" charset="0"/>
                <a:cs typeface="Segoe UI" panose="020B0502040204020203" pitchFamily="34" charset="0"/>
              </a:rPr>
              <a:t> than the average score of their peers in the state, a moderate gap</a:t>
            </a:r>
          </a:p>
          <a:p>
            <a:pPr>
              <a:buClr>
                <a:schemeClr val="accent2"/>
              </a:buClr>
            </a:pPr>
            <a:endParaRPr lang="en-US" sz="800" dirty="0">
              <a:latin typeface="Segoe UI" panose="020B0502040204020203" pitchFamily="34" charset="0"/>
              <a:cs typeface="Segoe UI" panose="020B0502040204020203" pitchFamily="34" charset="0"/>
            </a:endParaRP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G8 AA students’ views of their safety not only differ negatively from their peers in the school/district but also when compared to their peers in the state</a:t>
            </a:r>
          </a:p>
        </p:txBody>
      </p:sp>
    </p:spTree>
    <p:extLst>
      <p:ext uri="{BB962C8B-B14F-4D97-AF65-F5344CB8AC3E}">
        <p14:creationId xmlns:p14="http://schemas.microsoft.com/office/powerpoint/2010/main" val="426283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Item by Student Group tab: Focus on African American (AA) student safety gap Comparing to “</a:t>
            </a:r>
            <a:r>
              <a:rPr lang="en-US" sz="2000" dirty="0">
                <a:solidFill>
                  <a:schemeClr val="accent6"/>
                </a:solidFill>
                <a:latin typeface="Georgia" panose="02040502050405020303" pitchFamily="18" charset="0"/>
              </a:rPr>
              <a:t>All Students</a:t>
            </a:r>
            <a:r>
              <a:rPr lang="en-US" sz="2000" dirty="0">
                <a:latin typeface="Georgia" panose="02040502050405020303" pitchFamily="18" charset="0"/>
              </a:rPr>
              <a:t>” average</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10" name="Oval 9">
            <a:extLst>
              <a:ext uri="{FF2B5EF4-FFF2-40B4-BE49-F238E27FC236}">
                <a16:creationId xmlns:a16="http://schemas.microsoft.com/office/drawing/2014/main" id="{8FE5F091-045B-40F3-96DE-78F17A1DFA59}"/>
              </a:ext>
              <a:ext uri="{C183D7F6-B498-43B3-948B-1728B52AA6E4}">
                <adec:decorative xmlns:adec="http://schemas.microsoft.com/office/drawing/2017/decorative" val="1"/>
              </a:ext>
            </a:extLst>
          </p:cNvPr>
          <p:cNvSpPr/>
          <p:nvPr/>
        </p:nvSpPr>
        <p:spPr>
          <a:xfrm>
            <a:off x="2597097" y="1045004"/>
            <a:ext cx="93535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D425D4-ED41-4A58-A90C-EC1AE82E2A56}"/>
              </a:ext>
              <a:ext uri="{C183D7F6-B498-43B3-948B-1728B52AA6E4}">
                <adec:decorative xmlns:adec="http://schemas.microsoft.com/office/drawing/2017/decorative" val="1"/>
              </a:ext>
            </a:extLst>
          </p:cNvPr>
          <p:cNvSpPr/>
          <p:nvPr/>
        </p:nvSpPr>
        <p:spPr>
          <a:xfrm>
            <a:off x="3668682" y="1045004"/>
            <a:ext cx="935351"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C1BD219-0C85-4062-B9B1-FC940B26B41B}"/>
              </a:ext>
              <a:ext uri="{C183D7F6-B498-43B3-948B-1728B52AA6E4}">
                <adec:decorative xmlns:adec="http://schemas.microsoft.com/office/drawing/2017/decorative" val="1"/>
              </a:ext>
            </a:extLst>
          </p:cNvPr>
          <p:cNvSpPr/>
          <p:nvPr/>
        </p:nvSpPr>
        <p:spPr>
          <a:xfrm>
            <a:off x="1933445" y="1045004"/>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2B3C6E-3A7E-43D5-B569-2D200523DFEE}"/>
              </a:ext>
            </a:extLst>
          </p:cNvPr>
          <p:cNvSpPr txBox="1"/>
          <p:nvPr/>
        </p:nvSpPr>
        <p:spPr>
          <a:xfrm>
            <a:off x="6164990" y="806128"/>
            <a:ext cx="2948720" cy="4278094"/>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Prevalence of bullying behaviors are 14% to 25% </a:t>
            </a:r>
            <a:r>
              <a:rPr lang="en-US" sz="1200" dirty="0">
                <a:solidFill>
                  <a:schemeClr val="accent2">
                    <a:lumMod val="50000"/>
                  </a:schemeClr>
                </a:solidFill>
                <a:latin typeface="Segoe UI" panose="020B0502040204020203" pitchFamily="34" charset="0"/>
                <a:cs typeface="Segoe UI" panose="020B0502040204020203" pitchFamily="34" charset="0"/>
              </a:rPr>
              <a:t>higher</a:t>
            </a:r>
            <a:r>
              <a:rPr lang="en-US" sz="1200" dirty="0">
                <a:latin typeface="Segoe UI" panose="020B0502040204020203" pitchFamily="34" charset="0"/>
                <a:cs typeface="Segoe UI" panose="020B0502040204020203" pitchFamily="34" charset="0"/>
              </a:rPr>
              <a:t> for AA students; 9% &amp; 18% </a:t>
            </a:r>
            <a:r>
              <a:rPr lang="en-US" sz="1200" dirty="0">
                <a:solidFill>
                  <a:schemeClr val="accent2">
                    <a:lumMod val="50000"/>
                  </a:schemeClr>
                </a:solidFill>
                <a:latin typeface="Segoe UI" panose="020B0502040204020203" pitchFamily="34" charset="0"/>
                <a:cs typeface="Segoe UI" panose="020B0502040204020203" pitchFamily="34" charset="0"/>
              </a:rPr>
              <a:t>higher</a:t>
            </a:r>
            <a:r>
              <a:rPr lang="en-US" sz="1200" dirty="0">
                <a:latin typeface="Segoe UI" panose="020B0502040204020203" pitchFamily="34" charset="0"/>
                <a:cs typeface="Segoe UI" panose="020B0502040204020203" pitchFamily="34" charset="0"/>
              </a:rPr>
              <a:t> for physical threats</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report that teachers/adults are </a:t>
            </a:r>
            <a:r>
              <a:rPr lang="en-US" sz="1200" dirty="0">
                <a:solidFill>
                  <a:schemeClr val="accent2">
                    <a:lumMod val="50000"/>
                  </a:schemeClr>
                </a:solidFill>
                <a:latin typeface="Segoe UI" panose="020B0502040204020203" pitchFamily="34" charset="0"/>
                <a:cs typeface="Segoe UI" panose="020B0502040204020203" pitchFamily="34" charset="0"/>
              </a:rPr>
              <a:t>less likely </a:t>
            </a:r>
            <a:r>
              <a:rPr lang="en-US" sz="1200" dirty="0">
                <a:latin typeface="Segoe UI" panose="020B0502040204020203" pitchFamily="34" charset="0"/>
                <a:cs typeface="Segoe UI" panose="020B0502040204020203" pitchFamily="34" charset="0"/>
              </a:rPr>
              <a:t>to intervene (bullying) or support students emotionally; prevention strategies are </a:t>
            </a:r>
            <a:r>
              <a:rPr lang="en-US" sz="1200" dirty="0">
                <a:solidFill>
                  <a:schemeClr val="accent2">
                    <a:lumMod val="50000"/>
                  </a:schemeClr>
                </a:solidFill>
                <a:latin typeface="Segoe UI" panose="020B0502040204020203" pitchFamily="34" charset="0"/>
                <a:cs typeface="Segoe UI" panose="020B0502040204020203" pitchFamily="34" charset="0"/>
              </a:rPr>
              <a:t>lower, </a:t>
            </a:r>
            <a:r>
              <a:rPr lang="en-US" sz="1200" dirty="0">
                <a:latin typeface="Segoe UI" panose="020B0502040204020203" pitchFamily="34" charset="0"/>
                <a:cs typeface="Segoe UI" panose="020B0502040204020203" pitchFamily="34" charset="0"/>
              </a:rPr>
              <a:t>albeit    &lt;7%.</a:t>
            </a:r>
          </a:p>
          <a:p>
            <a:pPr>
              <a:buClr>
                <a:schemeClr val="accent2"/>
              </a:buClr>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feel </a:t>
            </a:r>
            <a:r>
              <a:rPr lang="en-US" sz="1200" dirty="0">
                <a:solidFill>
                  <a:schemeClr val="accent2">
                    <a:lumMod val="50000"/>
                  </a:schemeClr>
                </a:solidFill>
                <a:latin typeface="Segoe UI" panose="020B0502040204020203" pitchFamily="34" charset="0"/>
                <a:cs typeface="Segoe UI" panose="020B0502040204020203" pitchFamily="34" charset="0"/>
              </a:rPr>
              <a:t>less able </a:t>
            </a:r>
            <a:r>
              <a:rPr lang="en-US" sz="1200" dirty="0">
                <a:latin typeface="Segoe UI" panose="020B0502040204020203" pitchFamily="34" charset="0"/>
                <a:cs typeface="Segoe UI" panose="020B0502040204020203" pitchFamily="34" charset="0"/>
              </a:rPr>
              <a:t>to rely on their peers for emotional support and intervention (15% and 17% difference, respectively)</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7% pts more comfortable reaching out for help from teachers/counselors</a:t>
            </a: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experience </a:t>
            </a:r>
            <a:r>
              <a:rPr lang="en-US" sz="1200" dirty="0">
                <a:solidFill>
                  <a:schemeClr val="accent2">
                    <a:lumMod val="50000"/>
                  </a:schemeClr>
                </a:solidFill>
                <a:latin typeface="Segoe UI" panose="020B0502040204020203" pitchFamily="34" charset="0"/>
                <a:cs typeface="Segoe UI" panose="020B0502040204020203" pitchFamily="34" charset="0"/>
              </a:rPr>
              <a:t>higher rate</a:t>
            </a:r>
            <a:r>
              <a:rPr lang="en-US" sz="1200" dirty="0">
                <a:latin typeface="Segoe UI" panose="020B0502040204020203" pitchFamily="34" charset="0"/>
                <a:cs typeface="Segoe UI" panose="020B0502040204020203" pitchFamily="34" charset="0"/>
              </a:rPr>
              <a:t> of bullying/physical threats and would benefit from greater support from teachers, but more so, from peers</a:t>
            </a:r>
            <a:endParaRPr lang="en-US" sz="1200" dirty="0"/>
          </a:p>
        </p:txBody>
      </p:sp>
      <p:grpSp>
        <p:nvGrpSpPr>
          <p:cNvPr id="4" name="Group 3" descr="This screenshot show item level data for the year, school, grade, and dimension chosen for the analyses. The comparison group (shaded in grey) is &quot;All Students&quot; in the school. The item level data is broken out by student group.">
            <a:extLst>
              <a:ext uri="{FF2B5EF4-FFF2-40B4-BE49-F238E27FC236}">
                <a16:creationId xmlns:a16="http://schemas.microsoft.com/office/drawing/2014/main" id="{9630F4C2-B3C6-4700-B14D-E634AF17DF75}"/>
              </a:ext>
            </a:extLst>
          </p:cNvPr>
          <p:cNvGrpSpPr/>
          <p:nvPr/>
        </p:nvGrpSpPr>
        <p:grpSpPr>
          <a:xfrm>
            <a:off x="95853" y="877133"/>
            <a:ext cx="6038247" cy="4056548"/>
            <a:chOff x="312421" y="897084"/>
            <a:chExt cx="5582460" cy="3862683"/>
          </a:xfrm>
        </p:grpSpPr>
        <p:pic>
          <p:nvPicPr>
            <p:cNvPr id="8" name="Picture 7">
              <a:extLst>
                <a:ext uri="{FF2B5EF4-FFF2-40B4-BE49-F238E27FC236}">
                  <a16:creationId xmlns:a16="http://schemas.microsoft.com/office/drawing/2014/main" id="{CD02C83C-470C-4D40-A7B6-6120790512CD}"/>
                </a:ext>
              </a:extLst>
            </p:cNvPr>
            <p:cNvPicPr>
              <a:picLocks noChangeAspect="1"/>
            </p:cNvPicPr>
            <p:nvPr/>
          </p:nvPicPr>
          <p:blipFill rotWithShape="1">
            <a:blip r:embed="rId3"/>
            <a:srcRect l="21334" t="33481" r="21749" b="10124"/>
            <a:stretch/>
          </p:blipFill>
          <p:spPr>
            <a:xfrm>
              <a:off x="312421" y="897084"/>
              <a:ext cx="5562600" cy="3100314"/>
            </a:xfrm>
            <a:prstGeom prst="rect">
              <a:avLst/>
            </a:prstGeom>
          </p:spPr>
        </p:pic>
        <p:pic>
          <p:nvPicPr>
            <p:cNvPr id="9" name="Picture 8">
              <a:extLst>
                <a:ext uri="{FF2B5EF4-FFF2-40B4-BE49-F238E27FC236}">
                  <a16:creationId xmlns:a16="http://schemas.microsoft.com/office/drawing/2014/main" id="{0C9353F6-7C41-4B6B-BEAE-B286E9C0AAE4}"/>
                </a:ext>
              </a:extLst>
            </p:cNvPr>
            <p:cNvPicPr>
              <a:picLocks noChangeAspect="1"/>
            </p:cNvPicPr>
            <p:nvPr/>
          </p:nvPicPr>
          <p:blipFill rotWithShape="1">
            <a:blip r:embed="rId4"/>
            <a:srcRect l="22191" t="62735" r="21545" b="9868"/>
            <a:stretch/>
          </p:blipFill>
          <p:spPr>
            <a:xfrm>
              <a:off x="393851" y="3388697"/>
              <a:ext cx="5501030" cy="1371070"/>
            </a:xfrm>
            <a:prstGeom prst="rect">
              <a:avLst/>
            </a:prstGeom>
          </p:spPr>
        </p:pic>
      </p:grpSp>
      <p:sp>
        <p:nvSpPr>
          <p:cNvPr id="2" name="Isosceles Triangle 1" descr="Symbol represents &quot;difference&quot;.">
            <a:extLst>
              <a:ext uri="{FF2B5EF4-FFF2-40B4-BE49-F238E27FC236}">
                <a16:creationId xmlns:a16="http://schemas.microsoft.com/office/drawing/2014/main" id="{E3D029A0-E71A-408A-A570-63B7437EDBE1}"/>
              </a:ext>
            </a:extLst>
          </p:cNvPr>
          <p:cNvSpPr/>
          <p:nvPr/>
        </p:nvSpPr>
        <p:spPr>
          <a:xfrm>
            <a:off x="8248650" y="2476174"/>
            <a:ext cx="91440" cy="95576"/>
          </a:xfrm>
          <a:prstGeom prst="triangl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A3A6989-3945-456F-B14F-72F41D9C1F95}"/>
              </a:ext>
            </a:extLst>
          </p:cNvPr>
          <p:cNvSpPr txBox="1"/>
          <p:nvPr/>
        </p:nvSpPr>
        <p:spPr>
          <a:xfrm>
            <a:off x="95852" y="2841633"/>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16" name="TextBox 15">
            <a:extLst>
              <a:ext uri="{FF2B5EF4-FFF2-40B4-BE49-F238E27FC236}">
                <a16:creationId xmlns:a16="http://schemas.microsoft.com/office/drawing/2014/main" id="{5330D7D1-B0CF-433A-84B4-9A73E6ADE980}"/>
              </a:ext>
            </a:extLst>
          </p:cNvPr>
          <p:cNvSpPr txBox="1"/>
          <p:nvPr/>
        </p:nvSpPr>
        <p:spPr>
          <a:xfrm>
            <a:off x="95852" y="3809358"/>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17" name="TextBox 16">
            <a:extLst>
              <a:ext uri="{FF2B5EF4-FFF2-40B4-BE49-F238E27FC236}">
                <a16:creationId xmlns:a16="http://schemas.microsoft.com/office/drawing/2014/main" id="{3A2456B1-3315-4190-B605-90F57870D995}"/>
              </a:ext>
            </a:extLst>
          </p:cNvPr>
          <p:cNvSpPr txBox="1"/>
          <p:nvPr/>
        </p:nvSpPr>
        <p:spPr>
          <a:xfrm>
            <a:off x="103472" y="3641010"/>
            <a:ext cx="312906" cy="461665"/>
          </a:xfrm>
          <a:prstGeom prst="rect">
            <a:avLst/>
          </a:prstGeom>
          <a:noFill/>
        </p:spPr>
        <p:txBody>
          <a:bodyPr wrap="none" rtlCol="0">
            <a:spAutoFit/>
          </a:bodyPr>
          <a:lstStyle/>
          <a:p>
            <a:r>
              <a:rPr lang="en-US" sz="2400" dirty="0">
                <a:solidFill>
                  <a:srgbClr val="00B050"/>
                </a:solidFill>
                <a:latin typeface="Segoe UI" panose="020B0502040204020203" pitchFamily="34" charset="0"/>
                <a:cs typeface="Segoe UI" panose="020B0502040204020203" pitchFamily="34" charset="0"/>
              </a:rPr>
              <a:t>*</a:t>
            </a:r>
          </a:p>
        </p:txBody>
      </p:sp>
      <p:sp>
        <p:nvSpPr>
          <p:cNvPr id="5" name="Oval 4" descr="Oval shape highlights the bullying behavior items. It represents the bullying items where a higher percentage responding, &quot;always true&quot; or &quot;mostly true&quot; represents a less safe school.">
            <a:extLst>
              <a:ext uri="{FF2B5EF4-FFF2-40B4-BE49-F238E27FC236}">
                <a16:creationId xmlns:a16="http://schemas.microsoft.com/office/drawing/2014/main" id="{63A6C369-BE8D-494A-8B1F-501FA15867E8}"/>
              </a:ext>
            </a:extLst>
          </p:cNvPr>
          <p:cNvSpPr/>
          <p:nvPr/>
        </p:nvSpPr>
        <p:spPr>
          <a:xfrm>
            <a:off x="1920241" y="2042160"/>
            <a:ext cx="624486" cy="71102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Oval shape represents the physical safety items where a higher percentage responding, &quot;always true&quot; or &quot;mostly true&quot; represents a less safe school.">
            <a:extLst>
              <a:ext uri="{FF2B5EF4-FFF2-40B4-BE49-F238E27FC236}">
                <a16:creationId xmlns:a16="http://schemas.microsoft.com/office/drawing/2014/main" id="{B4934D8A-8A54-419C-928E-1294E4C47AE9}"/>
              </a:ext>
            </a:extLst>
          </p:cNvPr>
          <p:cNvSpPr/>
          <p:nvPr/>
        </p:nvSpPr>
        <p:spPr>
          <a:xfrm>
            <a:off x="1933445" y="4215437"/>
            <a:ext cx="530304" cy="33370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Oval shape highlights the bullying prevention items. It represents the bullying items where a higher percentage responding, &quot;always true&quot; or &quot;mostly true&quot; represents a safer school.">
            <a:extLst>
              <a:ext uri="{FF2B5EF4-FFF2-40B4-BE49-F238E27FC236}">
                <a16:creationId xmlns:a16="http://schemas.microsoft.com/office/drawing/2014/main" id="{25F7DF9A-A0CA-4DF6-9438-D11076750D78}"/>
              </a:ext>
            </a:extLst>
          </p:cNvPr>
          <p:cNvSpPr/>
          <p:nvPr/>
        </p:nvSpPr>
        <p:spPr>
          <a:xfrm>
            <a:off x="1902965" y="2753186"/>
            <a:ext cx="641761" cy="71775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Oval shape highlights the emotional safety items. It represents the emotional safety items where a higher percentage responding, &quot;always true&quot; or &quot;mostly true&quot; represents a safer school.">
            <a:extLst>
              <a:ext uri="{FF2B5EF4-FFF2-40B4-BE49-F238E27FC236}">
                <a16:creationId xmlns:a16="http://schemas.microsoft.com/office/drawing/2014/main" id="{E64683C2-5A53-44F3-A24C-8DCECC6362F1}"/>
              </a:ext>
            </a:extLst>
          </p:cNvPr>
          <p:cNvSpPr/>
          <p:nvPr/>
        </p:nvSpPr>
        <p:spPr>
          <a:xfrm>
            <a:off x="1933446" y="3641010"/>
            <a:ext cx="611280" cy="55206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AC9688-38A9-4B7A-A493-B9E992554FF2}"/>
              </a:ext>
              <a:ext uri="{C183D7F6-B498-43B3-948B-1728B52AA6E4}">
                <adec:decorative xmlns:adec="http://schemas.microsoft.com/office/drawing/2017/decorative" val="1"/>
              </a:ext>
            </a:extLst>
          </p:cNvPr>
          <p:cNvSpPr/>
          <p:nvPr/>
        </p:nvSpPr>
        <p:spPr>
          <a:xfrm>
            <a:off x="1767489" y="1033056"/>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94A7D73-C6C5-4502-B1C7-98C724A866FE}"/>
              </a:ext>
              <a:ext uri="{C183D7F6-B498-43B3-948B-1728B52AA6E4}">
                <adec:decorative xmlns:adec="http://schemas.microsoft.com/office/drawing/2017/decorative" val="1"/>
              </a:ext>
            </a:extLst>
          </p:cNvPr>
          <p:cNvSpPr/>
          <p:nvPr/>
        </p:nvSpPr>
        <p:spPr>
          <a:xfrm>
            <a:off x="3668682" y="984983"/>
            <a:ext cx="1247771" cy="4495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BB8703-0344-4F4A-A261-9FD4C4716F35}"/>
              </a:ext>
              <a:ext uri="{C183D7F6-B498-43B3-948B-1728B52AA6E4}">
                <adec:decorative xmlns:adec="http://schemas.microsoft.com/office/drawing/2017/decorative" val="1"/>
              </a:ext>
            </a:extLst>
          </p:cNvPr>
          <p:cNvSpPr/>
          <p:nvPr/>
        </p:nvSpPr>
        <p:spPr>
          <a:xfrm>
            <a:off x="2605689" y="1040676"/>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1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681;p55">
            <a:extLst>
              <a:ext uri="{FF2B5EF4-FFF2-40B4-BE49-F238E27FC236}">
                <a16:creationId xmlns:a16="http://schemas.microsoft.com/office/drawing/2014/main" id="{DC0F11D8-4712-4136-850F-DF4522B6F461}"/>
              </a:ext>
            </a:extLst>
          </p:cNvPr>
          <p:cNvSpPr txBox="1">
            <a:spLocks/>
          </p:cNvSpPr>
          <p:nvPr/>
        </p:nvSpPr>
        <p:spPr>
          <a:xfrm>
            <a:off x="8229600" y="4767263"/>
            <a:ext cx="285750" cy="2739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chemeClr val="tx1"/>
                </a:solidFill>
                <a:latin typeface="Segoe UI" panose="020B0502040204020203" pitchFamily="34" charset="0"/>
                <a:ea typeface="Quattrocento Sans"/>
                <a:cs typeface="Segoe UI" panose="020B0502040204020203" pitchFamily="34" charset="0"/>
                <a:sym typeface="Quattrocento Sans"/>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A8FA0"/>
                </a:solidFill>
                <a:latin typeface="Quattrocento Sans"/>
                <a:ea typeface="Quattrocento Sans"/>
                <a:cs typeface="Quattrocento Sans"/>
                <a:sym typeface="Quattrocento Sans"/>
              </a:defRPr>
            </a:lvl9pPr>
          </a:lstStyle>
          <a:p>
            <a:fld id="{00000000-1234-1234-1234-123412341234}" type="slidenum">
              <a:rPr lang="en" smtClean="0"/>
              <a:pPr/>
              <a:t>23</a:t>
            </a:fld>
            <a:endParaRPr lang="en" dirty="0"/>
          </a:p>
        </p:txBody>
      </p:sp>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Item by Student Group tab: Focus on African American student safety gap</a:t>
            </a:r>
            <a:br>
              <a:rPr lang="en-US" sz="2000" dirty="0">
                <a:latin typeface="Georgia" panose="02040502050405020303" pitchFamily="18" charset="0"/>
              </a:rPr>
            </a:br>
            <a:r>
              <a:rPr lang="en-US" sz="2000" dirty="0">
                <a:latin typeface="Georgia" panose="02040502050405020303" pitchFamily="18" charset="0"/>
              </a:rPr>
              <a:t>Comparing to </a:t>
            </a:r>
            <a:r>
              <a:rPr lang="en-US" sz="2000" dirty="0">
                <a:solidFill>
                  <a:schemeClr val="accent6"/>
                </a:solidFill>
                <a:latin typeface="Georgia" panose="02040502050405020303" pitchFamily="18" charset="0"/>
              </a:rPr>
              <a:t>white student </a:t>
            </a:r>
            <a:r>
              <a:rPr lang="en-US" sz="2000" dirty="0">
                <a:latin typeface="Georgia" panose="02040502050405020303" pitchFamily="18" charset="0"/>
              </a:rPr>
              <a:t>average </a:t>
            </a:r>
          </a:p>
        </p:txBody>
      </p:sp>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
        <p:nvSpPr>
          <p:cNvPr id="13" name="TextBox 12">
            <a:extLst>
              <a:ext uri="{FF2B5EF4-FFF2-40B4-BE49-F238E27FC236}">
                <a16:creationId xmlns:a16="http://schemas.microsoft.com/office/drawing/2014/main" id="{51FFB518-FADA-415A-AB9E-D73D62743337}"/>
              </a:ext>
            </a:extLst>
          </p:cNvPr>
          <p:cNvSpPr txBox="1"/>
          <p:nvPr/>
        </p:nvSpPr>
        <p:spPr>
          <a:xfrm>
            <a:off x="6439854" y="815300"/>
            <a:ext cx="2697436" cy="4154984"/>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Prevalence of bullying behaviors are 17% to 25% </a:t>
            </a:r>
            <a:r>
              <a:rPr lang="en-US" sz="1200" dirty="0">
                <a:solidFill>
                  <a:schemeClr val="accent2">
                    <a:lumMod val="50000"/>
                  </a:schemeClr>
                </a:solidFill>
                <a:latin typeface="Segoe UI" panose="020B0502040204020203" pitchFamily="34" charset="0"/>
                <a:cs typeface="Segoe UI" panose="020B0502040204020203" pitchFamily="34" charset="0"/>
              </a:rPr>
              <a:t>higher </a:t>
            </a:r>
            <a:r>
              <a:rPr lang="en-US" sz="1200" dirty="0">
                <a:latin typeface="Segoe UI" panose="020B0502040204020203" pitchFamily="34" charset="0"/>
                <a:cs typeface="Segoe UI" panose="020B0502040204020203" pitchFamily="34" charset="0"/>
              </a:rPr>
              <a:t>for AA students; 14% &amp; 22% </a:t>
            </a:r>
            <a:r>
              <a:rPr lang="en-US" sz="1200" dirty="0">
                <a:solidFill>
                  <a:schemeClr val="accent2">
                    <a:lumMod val="50000"/>
                  </a:schemeClr>
                </a:solidFill>
                <a:latin typeface="Segoe UI" panose="020B0502040204020203" pitchFamily="34" charset="0"/>
                <a:cs typeface="Segoe UI" panose="020B0502040204020203" pitchFamily="34" charset="0"/>
              </a:rPr>
              <a:t>higher</a:t>
            </a:r>
            <a:r>
              <a:rPr lang="en-US" sz="1200" dirty="0">
                <a:latin typeface="Segoe UI" panose="020B0502040204020203" pitchFamily="34" charset="0"/>
                <a:cs typeface="Segoe UI" panose="020B0502040204020203" pitchFamily="34" charset="0"/>
              </a:rPr>
              <a:t> for physical threats</a:t>
            </a:r>
          </a:p>
          <a:p>
            <a:pPr marL="174625" indent="-174625">
              <a:buClr>
                <a:schemeClr val="accent2"/>
              </a:buClr>
              <a:buFont typeface="Wingdings 2" panose="05020102010507070707" pitchFamily="18" charset="2"/>
              <a:buChar char="ì"/>
            </a:pPr>
            <a:endParaRPr lang="en-US" sz="6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report staff are </a:t>
            </a:r>
            <a:r>
              <a:rPr lang="en-US" sz="1200" dirty="0">
                <a:solidFill>
                  <a:schemeClr val="accent2">
                    <a:lumMod val="50000"/>
                  </a:schemeClr>
                </a:solidFill>
                <a:latin typeface="Segoe UI" panose="020B0502040204020203" pitchFamily="34" charset="0"/>
                <a:cs typeface="Segoe UI" panose="020B0502040204020203" pitchFamily="34" charset="0"/>
              </a:rPr>
              <a:t>somewhat less likely</a:t>
            </a:r>
            <a:r>
              <a:rPr lang="en-US" sz="1200" dirty="0">
                <a:latin typeface="Segoe UI" panose="020B0502040204020203" pitchFamily="34" charset="0"/>
                <a:cs typeface="Segoe UI" panose="020B0502040204020203" pitchFamily="34" charset="0"/>
              </a:rPr>
              <a:t> to prevent bullying or support students emotionally, albeit    &lt;7%.</a:t>
            </a:r>
          </a:p>
          <a:p>
            <a:pPr marL="174625" indent="-174625">
              <a:buClr>
                <a:schemeClr val="accent2"/>
              </a:buClr>
              <a:buFont typeface="Wingdings 2" panose="05020102010507070707" pitchFamily="18" charset="2"/>
              <a:buChar char="ì"/>
            </a:pPr>
            <a:endParaRPr lang="en-US" sz="6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feel </a:t>
            </a:r>
            <a:r>
              <a:rPr lang="en-US" sz="1200" dirty="0">
                <a:solidFill>
                  <a:schemeClr val="accent2">
                    <a:lumMod val="50000"/>
                  </a:schemeClr>
                </a:solidFill>
                <a:latin typeface="Segoe UI" panose="020B0502040204020203" pitchFamily="34" charset="0"/>
                <a:cs typeface="Segoe UI" panose="020B0502040204020203" pitchFamily="34" charset="0"/>
              </a:rPr>
              <a:t>less able </a:t>
            </a:r>
            <a:r>
              <a:rPr lang="en-US" sz="1200" dirty="0">
                <a:latin typeface="Segoe UI" panose="020B0502040204020203" pitchFamily="34" charset="0"/>
                <a:cs typeface="Segoe UI" panose="020B0502040204020203" pitchFamily="34" charset="0"/>
              </a:rPr>
              <a:t>to rely on their peers for emotional support and intervention (10% and 7%)</a:t>
            </a:r>
          </a:p>
          <a:p>
            <a:pPr marL="174625" indent="-174625">
              <a:buClr>
                <a:schemeClr val="accent2"/>
              </a:buClr>
              <a:buFont typeface="Wingdings 2" panose="05020102010507070707" pitchFamily="18" charset="2"/>
              <a:buChar char="ì"/>
            </a:pPr>
            <a:endParaRPr lang="en-US" sz="6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more comfortable reaching out for help from teachers/counselors</a:t>
            </a:r>
          </a:p>
          <a:p>
            <a:pPr>
              <a:buClr>
                <a:schemeClr val="accent2"/>
              </a:buClr>
            </a:pPr>
            <a:endParaRPr lang="en-US" sz="6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1450" indent="-171450">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report a </a:t>
            </a:r>
            <a:r>
              <a:rPr lang="en-US" sz="1200" dirty="0">
                <a:solidFill>
                  <a:schemeClr val="accent2">
                    <a:lumMod val="50000"/>
                  </a:schemeClr>
                </a:solidFill>
                <a:latin typeface="Segoe UI" panose="020B0502040204020203" pitchFamily="34" charset="0"/>
                <a:cs typeface="Segoe UI" panose="020B0502040204020203" pitchFamily="34" charset="0"/>
              </a:rPr>
              <a:t>higher rate</a:t>
            </a:r>
            <a:r>
              <a:rPr lang="en-US" sz="1200" dirty="0">
                <a:latin typeface="Segoe UI" panose="020B0502040204020203" pitchFamily="34" charset="0"/>
                <a:cs typeface="Segoe UI" panose="020B0502040204020203" pitchFamily="34" charset="0"/>
              </a:rPr>
              <a:t> of bullying/physical threats and would benefit from greater support from teachers and peers</a:t>
            </a:r>
            <a:endParaRPr lang="en-US" sz="1200" dirty="0"/>
          </a:p>
        </p:txBody>
      </p:sp>
      <p:sp>
        <p:nvSpPr>
          <p:cNvPr id="10" name="Oval 9">
            <a:extLst>
              <a:ext uri="{FF2B5EF4-FFF2-40B4-BE49-F238E27FC236}">
                <a16:creationId xmlns:a16="http://schemas.microsoft.com/office/drawing/2014/main" id="{90403F08-4C56-48A6-9945-D34E597A1821}"/>
              </a:ext>
              <a:ext uri="{C183D7F6-B498-43B3-948B-1728B52AA6E4}">
                <adec:decorative xmlns:adec="http://schemas.microsoft.com/office/drawing/2017/decorative" val="1"/>
              </a:ext>
            </a:extLst>
          </p:cNvPr>
          <p:cNvSpPr/>
          <p:nvPr/>
        </p:nvSpPr>
        <p:spPr>
          <a:xfrm>
            <a:off x="2817996" y="1006106"/>
            <a:ext cx="93535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500CE0F-61D0-4BB8-8962-FCDEE4D33F07}"/>
              </a:ext>
              <a:ext uri="{C183D7F6-B498-43B3-948B-1728B52AA6E4}">
                <adec:decorative xmlns:adec="http://schemas.microsoft.com/office/drawing/2017/decorative" val="1"/>
              </a:ext>
            </a:extLst>
          </p:cNvPr>
          <p:cNvSpPr/>
          <p:nvPr/>
        </p:nvSpPr>
        <p:spPr>
          <a:xfrm>
            <a:off x="4017933" y="1006106"/>
            <a:ext cx="935351"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07B708E-1222-463B-9238-0AA34526178B}"/>
              </a:ext>
              <a:ext uri="{C183D7F6-B498-43B3-948B-1728B52AA6E4}">
                <adec:decorative xmlns:adec="http://schemas.microsoft.com/office/drawing/2017/decorative" val="1"/>
              </a:ext>
            </a:extLst>
          </p:cNvPr>
          <p:cNvSpPr/>
          <p:nvPr/>
        </p:nvSpPr>
        <p:spPr>
          <a:xfrm>
            <a:off x="2153375" y="1006106"/>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descr="Symbol represents, &quot;difference&quot;.">
            <a:extLst>
              <a:ext uri="{FF2B5EF4-FFF2-40B4-BE49-F238E27FC236}">
                <a16:creationId xmlns:a16="http://schemas.microsoft.com/office/drawing/2014/main" id="{151138F2-49CF-4266-9052-1AAA43AAB446}"/>
              </a:ext>
            </a:extLst>
          </p:cNvPr>
          <p:cNvSpPr/>
          <p:nvPr/>
        </p:nvSpPr>
        <p:spPr>
          <a:xfrm>
            <a:off x="8026560" y="2467324"/>
            <a:ext cx="91440" cy="95576"/>
          </a:xfrm>
          <a:prstGeom prst="triangl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89AB87F-4940-45AA-866A-F32C856173EB}"/>
              </a:ext>
            </a:extLst>
          </p:cNvPr>
          <p:cNvSpPr txBox="1"/>
          <p:nvPr/>
        </p:nvSpPr>
        <p:spPr>
          <a:xfrm>
            <a:off x="214353" y="3046680"/>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19" name="TextBox 18">
            <a:extLst>
              <a:ext uri="{FF2B5EF4-FFF2-40B4-BE49-F238E27FC236}">
                <a16:creationId xmlns:a16="http://schemas.microsoft.com/office/drawing/2014/main" id="{55D2AFFE-1BDB-49FB-8CEB-07989119EE06}"/>
              </a:ext>
            </a:extLst>
          </p:cNvPr>
          <p:cNvSpPr txBox="1"/>
          <p:nvPr/>
        </p:nvSpPr>
        <p:spPr>
          <a:xfrm>
            <a:off x="214353" y="4166805"/>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20" name="TextBox 19">
            <a:extLst>
              <a:ext uri="{FF2B5EF4-FFF2-40B4-BE49-F238E27FC236}">
                <a16:creationId xmlns:a16="http://schemas.microsoft.com/office/drawing/2014/main" id="{FE0CD7FD-B60F-4F76-BDE2-04A02A63E962}"/>
              </a:ext>
            </a:extLst>
          </p:cNvPr>
          <p:cNvSpPr txBox="1"/>
          <p:nvPr/>
        </p:nvSpPr>
        <p:spPr>
          <a:xfrm>
            <a:off x="214353" y="3998457"/>
            <a:ext cx="312906" cy="461665"/>
          </a:xfrm>
          <a:prstGeom prst="rect">
            <a:avLst/>
          </a:prstGeom>
          <a:noFill/>
        </p:spPr>
        <p:txBody>
          <a:bodyPr wrap="none" rtlCol="0">
            <a:spAutoFit/>
          </a:bodyPr>
          <a:lstStyle/>
          <a:p>
            <a:r>
              <a:rPr lang="en-US" sz="2400" dirty="0">
                <a:solidFill>
                  <a:srgbClr val="00B050"/>
                </a:solidFill>
                <a:latin typeface="Segoe UI" panose="020B0502040204020203" pitchFamily="34" charset="0"/>
                <a:cs typeface="Segoe UI" panose="020B0502040204020203" pitchFamily="34" charset="0"/>
              </a:rPr>
              <a:t>*</a:t>
            </a:r>
          </a:p>
        </p:txBody>
      </p:sp>
      <p:sp>
        <p:nvSpPr>
          <p:cNvPr id="21" name="TextBox 20">
            <a:extLst>
              <a:ext uri="{FF2B5EF4-FFF2-40B4-BE49-F238E27FC236}">
                <a16:creationId xmlns:a16="http://schemas.microsoft.com/office/drawing/2014/main" id="{6ADDC35C-4DFC-4ADF-8C62-DBEF14EEE69F}"/>
              </a:ext>
            </a:extLst>
          </p:cNvPr>
          <p:cNvSpPr txBox="1"/>
          <p:nvPr/>
        </p:nvSpPr>
        <p:spPr>
          <a:xfrm>
            <a:off x="214353" y="3054300"/>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22" name="TextBox 21">
            <a:extLst>
              <a:ext uri="{FF2B5EF4-FFF2-40B4-BE49-F238E27FC236}">
                <a16:creationId xmlns:a16="http://schemas.microsoft.com/office/drawing/2014/main" id="{0030EECA-B598-4750-97B5-E1EE843D7014}"/>
              </a:ext>
            </a:extLst>
          </p:cNvPr>
          <p:cNvSpPr txBox="1"/>
          <p:nvPr/>
        </p:nvSpPr>
        <p:spPr>
          <a:xfrm>
            <a:off x="214353" y="4174425"/>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23" name="TextBox 22">
            <a:extLst>
              <a:ext uri="{FF2B5EF4-FFF2-40B4-BE49-F238E27FC236}">
                <a16:creationId xmlns:a16="http://schemas.microsoft.com/office/drawing/2014/main" id="{66F09C62-46FE-4B96-99B7-9080F987C933}"/>
              </a:ext>
            </a:extLst>
          </p:cNvPr>
          <p:cNvSpPr txBox="1"/>
          <p:nvPr/>
        </p:nvSpPr>
        <p:spPr>
          <a:xfrm>
            <a:off x="214353" y="4006077"/>
            <a:ext cx="312906" cy="461665"/>
          </a:xfrm>
          <a:prstGeom prst="rect">
            <a:avLst/>
          </a:prstGeom>
          <a:noFill/>
        </p:spPr>
        <p:txBody>
          <a:bodyPr wrap="none" rtlCol="0">
            <a:spAutoFit/>
          </a:bodyPr>
          <a:lstStyle/>
          <a:p>
            <a:r>
              <a:rPr lang="en-US" sz="2400" dirty="0">
                <a:solidFill>
                  <a:srgbClr val="00B050"/>
                </a:solidFill>
                <a:latin typeface="Segoe UI" panose="020B0502040204020203" pitchFamily="34" charset="0"/>
                <a:cs typeface="Segoe UI" panose="020B0502040204020203" pitchFamily="34" charset="0"/>
              </a:rPr>
              <a:t>*</a:t>
            </a:r>
          </a:p>
        </p:txBody>
      </p:sp>
      <p:grpSp>
        <p:nvGrpSpPr>
          <p:cNvPr id="4" name="Group 3" descr="This screenshot shows item level data for the year, school, grade, and dimension (Safety) chosen for the analyses. The comparison group (shaded in grey) is &quot;Student peer group&quot; in the school. For race/ethnicity, this is white students. The item level data is broken out by student peer group.">
            <a:extLst>
              <a:ext uri="{FF2B5EF4-FFF2-40B4-BE49-F238E27FC236}">
                <a16:creationId xmlns:a16="http://schemas.microsoft.com/office/drawing/2014/main" id="{1509C700-BA56-44F3-9E99-DF159A177023}"/>
              </a:ext>
            </a:extLst>
          </p:cNvPr>
          <p:cNvGrpSpPr/>
          <p:nvPr/>
        </p:nvGrpSpPr>
        <p:grpSpPr>
          <a:xfrm>
            <a:off x="235915" y="842955"/>
            <a:ext cx="6244384" cy="4226365"/>
            <a:chOff x="235915" y="881055"/>
            <a:chExt cx="6244384" cy="4226365"/>
          </a:xfrm>
        </p:grpSpPr>
        <p:grpSp>
          <p:nvGrpSpPr>
            <p:cNvPr id="5" name="Group 4">
              <a:extLst>
                <a:ext uri="{FF2B5EF4-FFF2-40B4-BE49-F238E27FC236}">
                  <a16:creationId xmlns:a16="http://schemas.microsoft.com/office/drawing/2014/main" id="{DE75CF98-1995-4A5C-86A7-55F138DF15AD}"/>
                </a:ext>
              </a:extLst>
            </p:cNvPr>
            <p:cNvGrpSpPr/>
            <p:nvPr/>
          </p:nvGrpSpPr>
          <p:grpSpPr>
            <a:xfrm>
              <a:off x="235915" y="881055"/>
              <a:ext cx="6244384" cy="4226365"/>
              <a:chOff x="178102" y="814732"/>
              <a:chExt cx="5834440" cy="3797622"/>
            </a:xfrm>
          </p:grpSpPr>
          <p:pic>
            <p:nvPicPr>
              <p:cNvPr id="14" name="Picture 13">
                <a:extLst>
                  <a:ext uri="{FF2B5EF4-FFF2-40B4-BE49-F238E27FC236}">
                    <a16:creationId xmlns:a16="http://schemas.microsoft.com/office/drawing/2014/main" id="{59B12E5F-C707-4CDC-BD2A-8D9DDD225244}"/>
                  </a:ext>
                </a:extLst>
              </p:cNvPr>
              <p:cNvPicPr>
                <a:picLocks noChangeAspect="1"/>
              </p:cNvPicPr>
              <p:nvPr/>
            </p:nvPicPr>
            <p:blipFill rotWithShape="1">
              <a:blip r:embed="rId3"/>
              <a:srcRect l="21628" t="33213" r="21706" b="16345"/>
              <a:stretch/>
            </p:blipFill>
            <p:spPr>
              <a:xfrm>
                <a:off x="178102" y="814732"/>
                <a:ext cx="5834440" cy="2919170"/>
              </a:xfrm>
              <a:prstGeom prst="rect">
                <a:avLst/>
              </a:prstGeom>
              <a:ln>
                <a:noFill/>
              </a:ln>
            </p:spPr>
          </p:pic>
          <p:pic>
            <p:nvPicPr>
              <p:cNvPr id="15" name="Picture 14">
                <a:extLst>
                  <a:ext uri="{FF2B5EF4-FFF2-40B4-BE49-F238E27FC236}">
                    <a16:creationId xmlns:a16="http://schemas.microsoft.com/office/drawing/2014/main" id="{400EA6D1-F089-48EE-94AB-52EC68CF7CE1}"/>
                  </a:ext>
                </a:extLst>
              </p:cNvPr>
              <p:cNvPicPr>
                <a:picLocks noChangeAspect="1"/>
              </p:cNvPicPr>
              <p:nvPr/>
            </p:nvPicPr>
            <p:blipFill rotWithShape="1">
              <a:blip r:embed="rId4"/>
              <a:srcRect l="21628" t="62429" r="21783" b="17532"/>
              <a:stretch/>
            </p:blipFill>
            <p:spPr>
              <a:xfrm>
                <a:off x="178102" y="3452639"/>
                <a:ext cx="5826458" cy="1159715"/>
              </a:xfrm>
              <a:prstGeom prst="rect">
                <a:avLst/>
              </a:prstGeom>
              <a:ln>
                <a:noFill/>
              </a:ln>
            </p:spPr>
          </p:pic>
        </p:grpSp>
        <p:sp>
          <p:nvSpPr>
            <p:cNvPr id="24" name="Oval 23">
              <a:extLst>
                <a:ext uri="{FF2B5EF4-FFF2-40B4-BE49-F238E27FC236}">
                  <a16:creationId xmlns:a16="http://schemas.microsoft.com/office/drawing/2014/main" id="{DEEE7FA0-66AA-44EA-AB8C-37691B35BE77}"/>
                </a:ext>
              </a:extLst>
            </p:cNvPr>
            <p:cNvSpPr/>
            <p:nvPr/>
          </p:nvSpPr>
          <p:spPr>
            <a:xfrm>
              <a:off x="2385060" y="2264792"/>
              <a:ext cx="379596" cy="71102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A345CED-0F16-4537-AE0C-0C11127BC42D}"/>
                </a:ext>
              </a:extLst>
            </p:cNvPr>
            <p:cNvSpPr/>
            <p:nvPr/>
          </p:nvSpPr>
          <p:spPr>
            <a:xfrm>
              <a:off x="2373083" y="3013918"/>
              <a:ext cx="390096" cy="71775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58EF5D-C54C-4C7D-9B0D-99297853646F}"/>
                </a:ext>
              </a:extLst>
            </p:cNvPr>
            <p:cNvSpPr/>
            <p:nvPr/>
          </p:nvSpPr>
          <p:spPr>
            <a:xfrm>
              <a:off x="3370084" y="2264792"/>
              <a:ext cx="379596" cy="71102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3970E94-517E-4767-96AA-D934E664DFAE}"/>
                </a:ext>
              </a:extLst>
            </p:cNvPr>
            <p:cNvSpPr/>
            <p:nvPr/>
          </p:nvSpPr>
          <p:spPr>
            <a:xfrm>
              <a:off x="3358107" y="3013918"/>
              <a:ext cx="390096" cy="71775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C517896-0356-4D48-B8D7-36BAF142E77C}"/>
                </a:ext>
              </a:extLst>
            </p:cNvPr>
            <p:cNvSpPr/>
            <p:nvPr/>
          </p:nvSpPr>
          <p:spPr>
            <a:xfrm>
              <a:off x="2367637" y="4747944"/>
              <a:ext cx="392977" cy="3521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66356BD-0FA7-48AF-8C35-A14E2902E91B}"/>
                </a:ext>
              </a:extLst>
            </p:cNvPr>
            <p:cNvSpPr/>
            <p:nvPr/>
          </p:nvSpPr>
          <p:spPr>
            <a:xfrm>
              <a:off x="3353835" y="4747944"/>
              <a:ext cx="392977" cy="35218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AE66FA1-8ADC-4C57-8160-D9E21A98E162}"/>
                </a:ext>
              </a:extLst>
            </p:cNvPr>
            <p:cNvSpPr/>
            <p:nvPr/>
          </p:nvSpPr>
          <p:spPr>
            <a:xfrm>
              <a:off x="2337632" y="4076700"/>
              <a:ext cx="390096" cy="584753"/>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C1B387A-CA1E-4DC7-8CA9-F9FE99A42783}"/>
                </a:ext>
              </a:extLst>
            </p:cNvPr>
            <p:cNvSpPr/>
            <p:nvPr/>
          </p:nvSpPr>
          <p:spPr>
            <a:xfrm>
              <a:off x="3333149" y="4076700"/>
              <a:ext cx="390096" cy="584753"/>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BBA01082-4D75-4E64-8BA2-CC976B125A34}"/>
              </a:ext>
            </a:extLst>
          </p:cNvPr>
          <p:cNvSpPr txBox="1"/>
          <p:nvPr/>
        </p:nvSpPr>
        <p:spPr>
          <a:xfrm>
            <a:off x="95852" y="3108333"/>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34" name="TextBox 33">
            <a:extLst>
              <a:ext uri="{FF2B5EF4-FFF2-40B4-BE49-F238E27FC236}">
                <a16:creationId xmlns:a16="http://schemas.microsoft.com/office/drawing/2014/main" id="{2D075B57-6E18-4A9E-B7A6-A34AE8F2FD8C}"/>
              </a:ext>
            </a:extLst>
          </p:cNvPr>
          <p:cNvSpPr txBox="1"/>
          <p:nvPr/>
        </p:nvSpPr>
        <p:spPr>
          <a:xfrm>
            <a:off x="95852" y="4205598"/>
            <a:ext cx="312906" cy="461665"/>
          </a:xfrm>
          <a:prstGeom prst="rect">
            <a:avLst/>
          </a:prstGeom>
          <a:noFill/>
        </p:spPr>
        <p:txBody>
          <a:bodyPr wrap="none" rtlCol="0">
            <a:spAutoFit/>
          </a:bodyPr>
          <a:lstStyle/>
          <a:p>
            <a:r>
              <a:rPr lang="en-US" sz="2400" dirty="0">
                <a:solidFill>
                  <a:srgbClr val="0070C0"/>
                </a:solidFill>
                <a:latin typeface="Segoe UI" panose="020B0502040204020203" pitchFamily="34" charset="0"/>
                <a:cs typeface="Segoe UI" panose="020B0502040204020203" pitchFamily="34" charset="0"/>
              </a:rPr>
              <a:t>*</a:t>
            </a:r>
          </a:p>
        </p:txBody>
      </p:sp>
      <p:sp>
        <p:nvSpPr>
          <p:cNvPr id="35" name="TextBox 34">
            <a:extLst>
              <a:ext uri="{FF2B5EF4-FFF2-40B4-BE49-F238E27FC236}">
                <a16:creationId xmlns:a16="http://schemas.microsoft.com/office/drawing/2014/main" id="{47DA27F0-A544-4343-995D-93F20E3854CC}"/>
              </a:ext>
            </a:extLst>
          </p:cNvPr>
          <p:cNvSpPr txBox="1"/>
          <p:nvPr/>
        </p:nvSpPr>
        <p:spPr>
          <a:xfrm>
            <a:off x="103472" y="4022010"/>
            <a:ext cx="312906" cy="461665"/>
          </a:xfrm>
          <a:prstGeom prst="rect">
            <a:avLst/>
          </a:prstGeom>
          <a:noFill/>
        </p:spPr>
        <p:txBody>
          <a:bodyPr wrap="none" rtlCol="0">
            <a:spAutoFit/>
          </a:bodyPr>
          <a:lstStyle/>
          <a:p>
            <a:r>
              <a:rPr lang="en-US" sz="2400" dirty="0">
                <a:solidFill>
                  <a:srgbClr val="00B050"/>
                </a:solidFill>
                <a:latin typeface="Segoe UI" panose="020B0502040204020203" pitchFamily="34" charset="0"/>
                <a:cs typeface="Segoe UI" panose="020B0502040204020203" pitchFamily="34" charset="0"/>
              </a:rPr>
              <a:t>*</a:t>
            </a:r>
          </a:p>
        </p:txBody>
      </p:sp>
      <p:sp>
        <p:nvSpPr>
          <p:cNvPr id="36" name="Oval 35">
            <a:extLst>
              <a:ext uri="{FF2B5EF4-FFF2-40B4-BE49-F238E27FC236}">
                <a16:creationId xmlns:a16="http://schemas.microsoft.com/office/drawing/2014/main" id="{6B45261F-DCEB-4E1B-B19E-C2B6D0905B21}"/>
              </a:ext>
              <a:ext uri="{C183D7F6-B498-43B3-948B-1728B52AA6E4}">
                <adec:decorative xmlns:adec="http://schemas.microsoft.com/office/drawing/2017/decorative" val="1"/>
              </a:ext>
            </a:extLst>
          </p:cNvPr>
          <p:cNvSpPr/>
          <p:nvPr/>
        </p:nvSpPr>
        <p:spPr>
          <a:xfrm>
            <a:off x="1767489" y="1033056"/>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80127B7-9D29-4F2F-9B48-46806887C3EF}"/>
              </a:ext>
              <a:ext uri="{C183D7F6-B498-43B3-948B-1728B52AA6E4}">
                <adec:decorative xmlns:adec="http://schemas.microsoft.com/office/drawing/2017/decorative" val="1"/>
              </a:ext>
            </a:extLst>
          </p:cNvPr>
          <p:cNvSpPr/>
          <p:nvPr/>
        </p:nvSpPr>
        <p:spPr>
          <a:xfrm>
            <a:off x="3668682" y="984983"/>
            <a:ext cx="1247771" cy="4495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49AB1B8-C91F-4A65-8363-B51149107CA6}"/>
              </a:ext>
              <a:ext uri="{C183D7F6-B498-43B3-948B-1728B52AA6E4}">
                <adec:decorative xmlns:adec="http://schemas.microsoft.com/office/drawing/2017/decorative" val="1"/>
              </a:ext>
            </a:extLst>
          </p:cNvPr>
          <p:cNvSpPr/>
          <p:nvPr/>
        </p:nvSpPr>
        <p:spPr>
          <a:xfrm>
            <a:off x="2605689" y="1040676"/>
            <a:ext cx="784860"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9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681;p55">
            <a:extLst>
              <a:ext uri="{FF2B5EF4-FFF2-40B4-BE49-F238E27FC236}">
                <a16:creationId xmlns:a16="http://schemas.microsoft.com/office/drawing/2014/main" id="{FF24626E-8232-4CD1-9BA3-419BFAE11C27}"/>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24</a:t>
            </a:fld>
            <a:endParaRPr dirty="0"/>
          </a:p>
        </p:txBody>
      </p:sp>
      <p:sp>
        <p:nvSpPr>
          <p:cNvPr id="2" name="Title 1">
            <a:extLst>
              <a:ext uri="{FF2B5EF4-FFF2-40B4-BE49-F238E27FC236}">
                <a16:creationId xmlns:a16="http://schemas.microsoft.com/office/drawing/2014/main" id="{E61888FB-8279-441B-B579-EE236A100EF0}"/>
              </a:ext>
            </a:extLst>
          </p:cNvPr>
          <p:cNvSpPr>
            <a:spLocks noGrp="1"/>
          </p:cNvSpPr>
          <p:nvPr>
            <p:ph type="title"/>
          </p:nvPr>
        </p:nvSpPr>
        <p:spPr>
          <a:xfrm>
            <a:off x="358140" y="242463"/>
            <a:ext cx="8755571" cy="509929"/>
          </a:xfrm>
        </p:spPr>
        <p:txBody>
          <a:bodyPr/>
          <a:lstStyle/>
          <a:p>
            <a:r>
              <a:rPr lang="en-US" sz="2000" dirty="0">
                <a:latin typeface="Georgia" panose="02040502050405020303" pitchFamily="18" charset="0"/>
              </a:rPr>
              <a:t>Item by Student Group tab: Focus on African American student safety gap</a:t>
            </a:r>
            <a:br>
              <a:rPr lang="en-US" sz="2000" dirty="0">
                <a:latin typeface="Georgia" panose="02040502050405020303" pitchFamily="18" charset="0"/>
              </a:rPr>
            </a:br>
            <a:r>
              <a:rPr lang="en-US" sz="1800" dirty="0">
                <a:latin typeface="Georgia" panose="02040502050405020303" pitchFamily="18" charset="0"/>
              </a:rPr>
              <a:t>Any engagement factors contributing to the safety gap?; comparing to </a:t>
            </a:r>
            <a:r>
              <a:rPr lang="en-US" sz="1800" dirty="0">
                <a:solidFill>
                  <a:schemeClr val="accent6"/>
                </a:solidFill>
                <a:latin typeface="Georgia" panose="02040502050405020303" pitchFamily="18" charset="0"/>
              </a:rPr>
              <a:t>white students</a:t>
            </a:r>
            <a:endParaRPr lang="en-US" sz="1800" dirty="0"/>
          </a:p>
        </p:txBody>
      </p:sp>
      <p:grpSp>
        <p:nvGrpSpPr>
          <p:cNvPr id="8" name="Group 7" descr="his screenshot is from the Student Group page of the VOCAL training dashboard. It shows item response data for the year, grade, dimension (Engagement) and student group comparison chosen for analyses.">
            <a:extLst>
              <a:ext uri="{FF2B5EF4-FFF2-40B4-BE49-F238E27FC236}">
                <a16:creationId xmlns:a16="http://schemas.microsoft.com/office/drawing/2014/main" id="{B6F739AC-3722-4996-92D5-8CD9E4F70347}"/>
              </a:ext>
              <a:ext uri="{C183D7F6-B498-43B3-948B-1728B52AA6E4}">
                <adec:decorative xmlns:adec="http://schemas.microsoft.com/office/drawing/2017/decorative" val="0"/>
              </a:ext>
            </a:extLst>
          </p:cNvPr>
          <p:cNvGrpSpPr/>
          <p:nvPr/>
        </p:nvGrpSpPr>
        <p:grpSpPr>
          <a:xfrm>
            <a:off x="83820" y="978224"/>
            <a:ext cx="3004473" cy="3464236"/>
            <a:chOff x="318975" y="999460"/>
            <a:chExt cx="2806997" cy="2612002"/>
          </a:xfrm>
        </p:grpSpPr>
        <p:grpSp>
          <p:nvGrpSpPr>
            <p:cNvPr id="6" name="Group 5">
              <a:extLst>
                <a:ext uri="{FF2B5EF4-FFF2-40B4-BE49-F238E27FC236}">
                  <a16:creationId xmlns:a16="http://schemas.microsoft.com/office/drawing/2014/main" id="{AD236885-1099-4381-BD0A-B95880784056}"/>
                </a:ext>
              </a:extLst>
            </p:cNvPr>
            <p:cNvGrpSpPr/>
            <p:nvPr/>
          </p:nvGrpSpPr>
          <p:grpSpPr>
            <a:xfrm>
              <a:off x="318975" y="999460"/>
              <a:ext cx="2806997" cy="2612002"/>
              <a:chOff x="318975" y="999460"/>
              <a:chExt cx="2806997" cy="2612002"/>
            </a:xfrm>
          </p:grpSpPr>
          <p:pic>
            <p:nvPicPr>
              <p:cNvPr id="4" name="Picture 3">
                <a:extLst>
                  <a:ext uri="{FF2B5EF4-FFF2-40B4-BE49-F238E27FC236}">
                    <a16:creationId xmlns:a16="http://schemas.microsoft.com/office/drawing/2014/main" id="{E6A4A371-E895-4ECD-B6FC-549CA11A22F2}"/>
                  </a:ext>
                </a:extLst>
              </p:cNvPr>
              <p:cNvPicPr>
                <a:picLocks noChangeAspect="1"/>
              </p:cNvPicPr>
              <p:nvPr/>
            </p:nvPicPr>
            <p:blipFill rotWithShape="1">
              <a:blip r:embed="rId2"/>
              <a:srcRect l="21938" t="36658" r="47364" b="17864"/>
              <a:stretch/>
            </p:blipFill>
            <p:spPr>
              <a:xfrm>
                <a:off x="318975" y="999460"/>
                <a:ext cx="2806997" cy="2339164"/>
              </a:xfrm>
              <a:prstGeom prst="rect">
                <a:avLst/>
              </a:prstGeom>
            </p:spPr>
          </p:pic>
          <p:pic>
            <p:nvPicPr>
              <p:cNvPr id="5" name="Picture 4">
                <a:extLst>
                  <a:ext uri="{FF2B5EF4-FFF2-40B4-BE49-F238E27FC236}">
                    <a16:creationId xmlns:a16="http://schemas.microsoft.com/office/drawing/2014/main" id="{1C5ED429-AC4B-44E4-B324-9D26721D4829}"/>
                  </a:ext>
                </a:extLst>
              </p:cNvPr>
              <p:cNvPicPr>
                <a:picLocks noChangeAspect="1"/>
              </p:cNvPicPr>
              <p:nvPr/>
            </p:nvPicPr>
            <p:blipFill rotWithShape="1">
              <a:blip r:embed="rId3"/>
              <a:srcRect l="21938" t="73454" r="47364" b="19449"/>
              <a:stretch/>
            </p:blipFill>
            <p:spPr>
              <a:xfrm>
                <a:off x="318975" y="3246410"/>
                <a:ext cx="2806997" cy="365052"/>
              </a:xfrm>
              <a:prstGeom prst="rect">
                <a:avLst/>
              </a:prstGeom>
            </p:spPr>
          </p:pic>
        </p:grpSp>
        <p:sp>
          <p:nvSpPr>
            <p:cNvPr id="7" name="Rectangle 6">
              <a:extLst>
                <a:ext uri="{FF2B5EF4-FFF2-40B4-BE49-F238E27FC236}">
                  <a16:creationId xmlns:a16="http://schemas.microsoft.com/office/drawing/2014/main" id="{5EF0AF39-D471-4EB4-8735-ACB42AB9563B}"/>
                </a:ext>
              </a:extLst>
            </p:cNvPr>
            <p:cNvSpPr/>
            <p:nvPr/>
          </p:nvSpPr>
          <p:spPr>
            <a:xfrm>
              <a:off x="318975" y="999460"/>
              <a:ext cx="2806997" cy="261200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This screenshot is from the Student Group page of the VOCAL training dashboard. It shows item response data for the year, grade, dimension (Engagement) and student group comparison chosen for analyses.">
            <a:extLst>
              <a:ext uri="{FF2B5EF4-FFF2-40B4-BE49-F238E27FC236}">
                <a16:creationId xmlns:a16="http://schemas.microsoft.com/office/drawing/2014/main" id="{9C480470-9E22-4A7E-9E3D-3F08A5B443B6}"/>
              </a:ext>
            </a:extLst>
          </p:cNvPr>
          <p:cNvGrpSpPr/>
          <p:nvPr/>
        </p:nvGrpSpPr>
        <p:grpSpPr>
          <a:xfrm>
            <a:off x="3202593" y="978224"/>
            <a:ext cx="3004473" cy="3464236"/>
            <a:chOff x="3297055" y="999460"/>
            <a:chExt cx="2785732" cy="2686493"/>
          </a:xfrm>
        </p:grpSpPr>
        <p:pic>
          <p:nvPicPr>
            <p:cNvPr id="9" name="Picture 8">
              <a:extLst>
                <a:ext uri="{FF2B5EF4-FFF2-40B4-BE49-F238E27FC236}">
                  <a16:creationId xmlns:a16="http://schemas.microsoft.com/office/drawing/2014/main" id="{ECD56058-8D1B-4686-8847-3F5A213B7DA6}"/>
                </a:ext>
              </a:extLst>
            </p:cNvPr>
            <p:cNvPicPr>
              <a:picLocks noChangeAspect="1"/>
            </p:cNvPicPr>
            <p:nvPr/>
          </p:nvPicPr>
          <p:blipFill rotWithShape="1">
            <a:blip r:embed="rId4"/>
            <a:srcRect l="21938" t="37072" r="47596" b="21998"/>
            <a:stretch/>
          </p:blipFill>
          <p:spPr>
            <a:xfrm>
              <a:off x="3297055" y="999460"/>
              <a:ext cx="2785732" cy="2105247"/>
            </a:xfrm>
            <a:prstGeom prst="rect">
              <a:avLst/>
            </a:prstGeom>
          </p:spPr>
        </p:pic>
        <p:pic>
          <p:nvPicPr>
            <p:cNvPr id="10" name="Picture 9">
              <a:extLst>
                <a:ext uri="{FF2B5EF4-FFF2-40B4-BE49-F238E27FC236}">
                  <a16:creationId xmlns:a16="http://schemas.microsoft.com/office/drawing/2014/main" id="{16C16B53-5A50-4820-BB66-75A457DF0C71}"/>
                </a:ext>
              </a:extLst>
            </p:cNvPr>
            <p:cNvPicPr>
              <a:picLocks noChangeAspect="1"/>
            </p:cNvPicPr>
            <p:nvPr/>
          </p:nvPicPr>
          <p:blipFill rotWithShape="1">
            <a:blip r:embed="rId5"/>
            <a:srcRect l="22481" t="71388" r="47597" b="17311"/>
            <a:stretch/>
          </p:blipFill>
          <p:spPr>
            <a:xfrm>
              <a:off x="3346675" y="3104707"/>
              <a:ext cx="2736112" cy="581246"/>
            </a:xfrm>
            <a:prstGeom prst="rect">
              <a:avLst/>
            </a:prstGeom>
          </p:spPr>
        </p:pic>
        <p:sp>
          <p:nvSpPr>
            <p:cNvPr id="11" name="Rectangle 10">
              <a:extLst>
                <a:ext uri="{FF2B5EF4-FFF2-40B4-BE49-F238E27FC236}">
                  <a16:creationId xmlns:a16="http://schemas.microsoft.com/office/drawing/2014/main" id="{D838D4A9-55A1-4C7A-9D0F-D07A3AAF8609}"/>
                </a:ext>
              </a:extLst>
            </p:cNvPr>
            <p:cNvSpPr/>
            <p:nvPr/>
          </p:nvSpPr>
          <p:spPr>
            <a:xfrm>
              <a:off x="3297055" y="999460"/>
              <a:ext cx="2785732" cy="2686493"/>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DD9C6992-9DD0-4AB4-B51B-6CC5EDBA1733}"/>
              </a:ext>
              <a:ext uri="{C183D7F6-B498-43B3-948B-1728B52AA6E4}">
                <adec:decorative xmlns:adec="http://schemas.microsoft.com/office/drawing/2017/decorative" val="1"/>
              </a:ext>
            </a:extLst>
          </p:cNvPr>
          <p:cNvSpPr/>
          <p:nvPr/>
        </p:nvSpPr>
        <p:spPr>
          <a:xfrm>
            <a:off x="2318444" y="978224"/>
            <a:ext cx="769850"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50C50E-B3FE-44A4-A537-08B3E7F02E2C}"/>
              </a:ext>
              <a:ext uri="{C183D7F6-B498-43B3-948B-1728B52AA6E4}">
                <adec:decorative xmlns:adec="http://schemas.microsoft.com/office/drawing/2017/decorative" val="1"/>
              </a:ext>
            </a:extLst>
          </p:cNvPr>
          <p:cNvSpPr/>
          <p:nvPr/>
        </p:nvSpPr>
        <p:spPr>
          <a:xfrm>
            <a:off x="1671891" y="956570"/>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0943BC-2423-48C6-8348-909373EE1ED9}"/>
              </a:ext>
              <a:ext uri="{C183D7F6-B498-43B3-948B-1728B52AA6E4}">
                <adec:decorative xmlns:adec="http://schemas.microsoft.com/office/drawing/2017/decorative" val="1"/>
              </a:ext>
            </a:extLst>
          </p:cNvPr>
          <p:cNvSpPr/>
          <p:nvPr/>
        </p:nvSpPr>
        <p:spPr>
          <a:xfrm>
            <a:off x="5381913" y="978224"/>
            <a:ext cx="611281"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F08A3C-9449-4875-8201-B474B5383E2F}"/>
              </a:ext>
              <a:ext uri="{C183D7F6-B498-43B3-948B-1728B52AA6E4}">
                <adec:decorative xmlns:adec="http://schemas.microsoft.com/office/drawing/2017/decorative" val="1"/>
              </a:ext>
            </a:extLst>
          </p:cNvPr>
          <p:cNvSpPr/>
          <p:nvPr/>
        </p:nvSpPr>
        <p:spPr>
          <a:xfrm>
            <a:off x="4698753" y="978224"/>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F0CF2F-33EC-49ED-8FFD-483885A35505}"/>
              </a:ext>
            </a:extLst>
          </p:cNvPr>
          <p:cNvSpPr txBox="1"/>
          <p:nvPr/>
        </p:nvSpPr>
        <p:spPr>
          <a:xfrm>
            <a:off x="6207066" y="795632"/>
            <a:ext cx="2906645" cy="4154984"/>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have comparable or more favorable views of their participation in class on 7 of 11 classroom engagement practices (0 to +15%)</a:t>
            </a:r>
          </a:p>
          <a:p>
            <a:pPr marL="174625" lvl="1"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feel that teachers/adults are less inclusive of their ideas in class (-7%) and less available to them (REL item, -13%); AA students feel their parents are less respected when visiting (-11%)</a:t>
            </a: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view peer relationships as less inclusive (-7%, -9%) and less respectful overall (-9%)</a:t>
            </a: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4625" indent="-174625">
              <a:buClr>
                <a:schemeClr val="accent2"/>
              </a:buClr>
              <a:buFont typeface="Wingdings 2" panose="05020102010507070707" pitchFamily="18" charset="2"/>
              <a:buChar char="ì"/>
            </a:pPr>
            <a:r>
              <a:rPr lang="en-US" sz="1200" dirty="0">
                <a:effectLst/>
                <a:latin typeface="Segoe UI" panose="020B0502040204020203" pitchFamily="34" charset="0"/>
                <a:ea typeface="Times New Roman" panose="02020603050405020304" pitchFamily="18" charset="0"/>
                <a:cs typeface="Segoe UI" panose="020B0502040204020203" pitchFamily="34" charset="0"/>
              </a:rPr>
              <a:t>Less respectful and less inclusive relationships may be impacting AA students’ physical and emotional security in school</a:t>
            </a:r>
            <a:endParaRPr lang="en-US" sz="1200" b="1" dirty="0">
              <a:solidFill>
                <a:schemeClr val="accent2">
                  <a:lumMod val="50000"/>
                </a:schemeClr>
              </a:solidFill>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A99A5DC6-237B-4D2A-A2C3-03899FEA08F8}"/>
              </a:ext>
              <a:ext uri="{C183D7F6-B498-43B3-948B-1728B52AA6E4}">
                <adec:decorative xmlns:adec="http://schemas.microsoft.com/office/drawing/2017/decorative" val="1"/>
              </a:ext>
            </a:extLst>
          </p:cNvPr>
          <p:cNvSpPr/>
          <p:nvPr/>
        </p:nvSpPr>
        <p:spPr>
          <a:xfrm>
            <a:off x="1893076" y="2163716"/>
            <a:ext cx="390096" cy="175875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8FD8E26-11BD-463A-AF1F-B3DBED67F459}"/>
              </a:ext>
              <a:ext uri="{C183D7F6-B498-43B3-948B-1728B52AA6E4}">
                <adec:decorative xmlns:adec="http://schemas.microsoft.com/office/drawing/2017/decorative" val="1"/>
              </a:ext>
            </a:extLst>
          </p:cNvPr>
          <p:cNvSpPr/>
          <p:nvPr/>
        </p:nvSpPr>
        <p:spPr>
          <a:xfrm>
            <a:off x="2764201" y="2170972"/>
            <a:ext cx="390096" cy="175149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BDA4EF-EBE2-4765-ADCC-5F881F6D7159}"/>
              </a:ext>
              <a:ext uri="{C183D7F6-B498-43B3-948B-1728B52AA6E4}">
                <adec:decorative xmlns:adec="http://schemas.microsoft.com/office/drawing/2017/decorative" val="1"/>
              </a:ext>
            </a:extLst>
          </p:cNvPr>
          <p:cNvSpPr/>
          <p:nvPr/>
        </p:nvSpPr>
        <p:spPr>
          <a:xfrm>
            <a:off x="5035729" y="2996093"/>
            <a:ext cx="379596" cy="71102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29014B-0727-4522-8AC9-B243C9777B67}"/>
              </a:ext>
              <a:ext uri="{C183D7F6-B498-43B3-948B-1728B52AA6E4}">
                <adec:decorative xmlns:adec="http://schemas.microsoft.com/office/drawing/2017/decorative" val="1"/>
              </a:ext>
            </a:extLst>
          </p:cNvPr>
          <p:cNvSpPr/>
          <p:nvPr/>
        </p:nvSpPr>
        <p:spPr>
          <a:xfrm>
            <a:off x="5932761" y="2989005"/>
            <a:ext cx="379596" cy="71102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170CD84-0C12-4787-A99D-7AFDBA805AE8}"/>
              </a:ext>
              <a:ext uri="{C183D7F6-B498-43B3-948B-1728B52AA6E4}">
                <adec:decorative xmlns:adec="http://schemas.microsoft.com/office/drawing/2017/decorative" val="1"/>
              </a:ext>
            </a:extLst>
          </p:cNvPr>
          <p:cNvSpPr/>
          <p:nvPr/>
        </p:nvSpPr>
        <p:spPr>
          <a:xfrm>
            <a:off x="5892454" y="4165276"/>
            <a:ext cx="379596" cy="32042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FAA45A1-28E9-40C2-B251-DCF35E811613}"/>
              </a:ext>
              <a:ext uri="{C183D7F6-B498-43B3-948B-1728B52AA6E4}">
                <adec:decorative xmlns:adec="http://schemas.microsoft.com/office/drawing/2017/decorative" val="1"/>
              </a:ext>
            </a:extLst>
          </p:cNvPr>
          <p:cNvSpPr/>
          <p:nvPr/>
        </p:nvSpPr>
        <p:spPr>
          <a:xfrm>
            <a:off x="4999770" y="4143656"/>
            <a:ext cx="379596" cy="32042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98D19C-74B5-4BBC-89D0-1301D29375C2}"/>
              </a:ext>
              <a:ext uri="{C183D7F6-B498-43B3-948B-1728B52AA6E4}">
                <adec:decorative xmlns:adec="http://schemas.microsoft.com/office/drawing/2017/decorative" val="1"/>
              </a:ext>
            </a:extLst>
          </p:cNvPr>
          <p:cNvSpPr/>
          <p:nvPr/>
        </p:nvSpPr>
        <p:spPr>
          <a:xfrm>
            <a:off x="1893076" y="4049788"/>
            <a:ext cx="379596" cy="392671"/>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CFEEAC-9D92-46DB-A9F1-49B7D261647F}"/>
              </a:ext>
              <a:ext uri="{C183D7F6-B498-43B3-948B-1728B52AA6E4}">
                <adec:decorative xmlns:adec="http://schemas.microsoft.com/office/drawing/2017/decorative" val="1"/>
              </a:ext>
            </a:extLst>
          </p:cNvPr>
          <p:cNvSpPr/>
          <p:nvPr/>
        </p:nvSpPr>
        <p:spPr>
          <a:xfrm>
            <a:off x="2761343" y="4034383"/>
            <a:ext cx="379596" cy="392671"/>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37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81;p55">
            <a:extLst>
              <a:ext uri="{FF2B5EF4-FFF2-40B4-BE49-F238E27FC236}">
                <a16:creationId xmlns:a16="http://schemas.microsoft.com/office/drawing/2014/main" id="{E9BE73BB-0BD4-498F-8990-EA89DB09300D}"/>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25</a:t>
            </a:fld>
            <a:endParaRPr dirty="0"/>
          </a:p>
        </p:txBody>
      </p:sp>
      <p:sp>
        <p:nvSpPr>
          <p:cNvPr id="2" name="Title 1">
            <a:extLst>
              <a:ext uri="{FF2B5EF4-FFF2-40B4-BE49-F238E27FC236}">
                <a16:creationId xmlns:a16="http://schemas.microsoft.com/office/drawing/2014/main" id="{E61888FB-8279-441B-B579-EE236A100EF0}"/>
              </a:ext>
            </a:extLst>
          </p:cNvPr>
          <p:cNvSpPr>
            <a:spLocks noGrp="1"/>
          </p:cNvSpPr>
          <p:nvPr>
            <p:ph type="title"/>
          </p:nvPr>
        </p:nvSpPr>
        <p:spPr>
          <a:xfrm>
            <a:off x="327661" y="216694"/>
            <a:ext cx="8786050" cy="509929"/>
          </a:xfrm>
        </p:spPr>
        <p:txBody>
          <a:bodyPr/>
          <a:lstStyle/>
          <a:p>
            <a:r>
              <a:rPr lang="en-US" sz="2000" dirty="0">
                <a:latin typeface="Georgia" panose="02040502050405020303" pitchFamily="18" charset="0"/>
              </a:rPr>
              <a:t>Item by Student Group tab: Focus on African American student safety gap</a:t>
            </a:r>
            <a:br>
              <a:rPr lang="en-US" sz="2000" dirty="0">
                <a:latin typeface="Georgia" panose="02040502050405020303" pitchFamily="18" charset="0"/>
              </a:rPr>
            </a:br>
            <a:r>
              <a:rPr lang="en-US" sz="1800" dirty="0">
                <a:latin typeface="Georgia" panose="02040502050405020303" pitchFamily="18" charset="0"/>
              </a:rPr>
              <a:t>Any environment factors contributing to the safety gap?; comparing to </a:t>
            </a:r>
            <a:r>
              <a:rPr lang="en-US" sz="1800" dirty="0">
                <a:solidFill>
                  <a:schemeClr val="accent6"/>
                </a:solidFill>
                <a:latin typeface="Georgia" panose="02040502050405020303" pitchFamily="18" charset="0"/>
              </a:rPr>
              <a:t>white student</a:t>
            </a:r>
            <a:r>
              <a:rPr lang="en-US" sz="1800" dirty="0">
                <a:latin typeface="Georgia" panose="02040502050405020303" pitchFamily="18" charset="0"/>
              </a:rPr>
              <a:t> </a:t>
            </a:r>
            <a:endParaRPr lang="en-US" sz="1800" dirty="0"/>
          </a:p>
        </p:txBody>
      </p:sp>
      <p:pic>
        <p:nvPicPr>
          <p:cNvPr id="4" name="Picture 3" descr="This screenshot is from the Student Group page of the VOCAL training dashboard. It shows item response data for the year, grade, dimension (Environment) and student group comparison chosen for analyses.">
            <a:extLst>
              <a:ext uri="{FF2B5EF4-FFF2-40B4-BE49-F238E27FC236}">
                <a16:creationId xmlns:a16="http://schemas.microsoft.com/office/drawing/2014/main" id="{8C9B6A31-386E-4D7D-BB12-0BA1CC2129EA}"/>
              </a:ext>
            </a:extLst>
          </p:cNvPr>
          <p:cNvPicPr>
            <a:picLocks noChangeAspect="1"/>
          </p:cNvPicPr>
          <p:nvPr/>
        </p:nvPicPr>
        <p:blipFill rotWithShape="1">
          <a:blip r:embed="rId2"/>
          <a:srcRect l="21711" t="37071" r="47591" b="24617"/>
          <a:stretch/>
        </p:blipFill>
        <p:spPr>
          <a:xfrm>
            <a:off x="106680" y="855536"/>
            <a:ext cx="3082755" cy="3636718"/>
          </a:xfrm>
          <a:prstGeom prst="rect">
            <a:avLst/>
          </a:prstGeom>
          <a:ln>
            <a:solidFill>
              <a:srgbClr val="002060"/>
            </a:solidFill>
          </a:ln>
        </p:spPr>
      </p:pic>
      <p:pic>
        <p:nvPicPr>
          <p:cNvPr id="5" name="Picture 4" descr="This screenshot is from the Student Group page of the VOCAL training dashboard. It shows item response data for the year, grade, dimension (Environment) and student group comparison chosen for analyses.">
            <a:extLst>
              <a:ext uri="{FF2B5EF4-FFF2-40B4-BE49-F238E27FC236}">
                <a16:creationId xmlns:a16="http://schemas.microsoft.com/office/drawing/2014/main" id="{6E3BAF63-2E16-4E75-9604-0A77C4B9BA7B}"/>
              </a:ext>
            </a:extLst>
          </p:cNvPr>
          <p:cNvPicPr>
            <a:picLocks noChangeAspect="1"/>
          </p:cNvPicPr>
          <p:nvPr/>
        </p:nvPicPr>
        <p:blipFill rotWithShape="1">
          <a:blip r:embed="rId3"/>
          <a:srcRect l="21318" t="36658" r="47674" b="17588"/>
          <a:stretch/>
        </p:blipFill>
        <p:spPr>
          <a:xfrm>
            <a:off x="3239366" y="855536"/>
            <a:ext cx="3200400" cy="3636719"/>
          </a:xfrm>
          <a:prstGeom prst="rect">
            <a:avLst/>
          </a:prstGeom>
          <a:ln>
            <a:solidFill>
              <a:srgbClr val="002060"/>
            </a:solidFill>
          </a:ln>
        </p:spPr>
      </p:pic>
      <p:sp>
        <p:nvSpPr>
          <p:cNvPr id="6" name="Oval 5">
            <a:extLst>
              <a:ext uri="{FF2B5EF4-FFF2-40B4-BE49-F238E27FC236}">
                <a16:creationId xmlns:a16="http://schemas.microsoft.com/office/drawing/2014/main" id="{FB959526-E621-4CB5-B991-0EE4EEFAA5F2}"/>
              </a:ext>
              <a:ext uri="{C183D7F6-B498-43B3-948B-1728B52AA6E4}">
                <adec:decorative xmlns:adec="http://schemas.microsoft.com/office/drawing/2017/decorative" val="1"/>
              </a:ext>
            </a:extLst>
          </p:cNvPr>
          <p:cNvSpPr/>
          <p:nvPr/>
        </p:nvSpPr>
        <p:spPr>
          <a:xfrm>
            <a:off x="2383196" y="901702"/>
            <a:ext cx="698787"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049904-6DBD-4DF1-848D-0A2454C60418}"/>
              </a:ext>
              <a:ext uri="{C183D7F6-B498-43B3-948B-1728B52AA6E4}">
                <adec:decorative xmlns:adec="http://schemas.microsoft.com/office/drawing/2017/decorative" val="1"/>
              </a:ext>
            </a:extLst>
          </p:cNvPr>
          <p:cNvSpPr/>
          <p:nvPr/>
        </p:nvSpPr>
        <p:spPr>
          <a:xfrm>
            <a:off x="1728551" y="879048"/>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50A81-59A7-42BA-AF3B-080BF9366F9E}"/>
              </a:ext>
              <a:ext uri="{C183D7F6-B498-43B3-948B-1728B52AA6E4}">
                <adec:decorative xmlns:adec="http://schemas.microsoft.com/office/drawing/2017/decorative" val="1"/>
              </a:ext>
            </a:extLst>
          </p:cNvPr>
          <p:cNvSpPr/>
          <p:nvPr/>
        </p:nvSpPr>
        <p:spPr>
          <a:xfrm>
            <a:off x="5564487" y="864872"/>
            <a:ext cx="611281" cy="388192"/>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87EBF8-FAF7-4096-AE0E-61DFCF47C5A0}"/>
              </a:ext>
              <a:ext uri="{C183D7F6-B498-43B3-948B-1728B52AA6E4}">
                <adec:decorative xmlns:adec="http://schemas.microsoft.com/office/drawing/2017/decorative" val="1"/>
              </a:ext>
            </a:extLst>
          </p:cNvPr>
          <p:cNvSpPr/>
          <p:nvPr/>
        </p:nvSpPr>
        <p:spPr>
          <a:xfrm>
            <a:off x="4903275" y="855536"/>
            <a:ext cx="611281" cy="37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7FBD1E-9F1E-4355-9C4F-5A53FD699458}"/>
              </a:ext>
            </a:extLst>
          </p:cNvPr>
          <p:cNvSpPr txBox="1"/>
          <p:nvPr/>
        </p:nvSpPr>
        <p:spPr>
          <a:xfrm>
            <a:off x="6439766" y="843019"/>
            <a:ext cx="2673944" cy="4216539"/>
          </a:xfrm>
          <a:prstGeom prst="rect">
            <a:avLst/>
          </a:prstGeom>
          <a:solidFill>
            <a:schemeClr val="bg1"/>
          </a:solidFill>
        </p:spPr>
        <p:txBody>
          <a:bodyPr wrap="square" rtlCol="0">
            <a:spAutoFit/>
          </a:bodyPr>
          <a:lstStyle/>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Main Findings:</a:t>
            </a: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have comparable or more favorable views of their instructional environment in class on 9 of 11 practices used to create a safe and supportive learning environment (+1 to +7%)</a:t>
            </a: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174625" indent="-174625">
              <a:buClr>
                <a:schemeClr val="accent2"/>
              </a:buClr>
              <a:buFont typeface="Wingdings 2" panose="05020102010507070707" pitchFamily="18" charset="2"/>
              <a:buChar char="ì"/>
            </a:pPr>
            <a:r>
              <a:rPr lang="en-US" sz="1200" dirty="0">
                <a:latin typeface="Segoe UI" panose="020B0502040204020203" pitchFamily="34" charset="0"/>
                <a:cs typeface="Segoe UI" panose="020B0502040204020203" pitchFamily="34" charset="0"/>
              </a:rPr>
              <a:t>AA students have comparable views of the mental health systems at school (+2 to +3%) and comparable or more favorable views of the discipline environment (0 to +18%)</a:t>
            </a:r>
          </a:p>
          <a:p>
            <a:pPr marL="285750" indent="-28575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a:buClr>
                <a:schemeClr val="accent2"/>
              </a:buClr>
            </a:pPr>
            <a:r>
              <a:rPr lang="en-US" sz="1200" b="1" dirty="0">
                <a:solidFill>
                  <a:schemeClr val="accent2">
                    <a:lumMod val="50000"/>
                  </a:schemeClr>
                </a:solidFill>
                <a:latin typeface="Segoe UI" panose="020B0502040204020203" pitchFamily="34" charset="0"/>
                <a:cs typeface="Segoe UI" panose="020B0502040204020203" pitchFamily="34" charset="0"/>
              </a:rPr>
              <a:t>Summary Conclusion:</a:t>
            </a:r>
          </a:p>
          <a:p>
            <a:pPr marL="174625" indent="-174625">
              <a:buClr>
                <a:schemeClr val="accent2"/>
              </a:buClr>
              <a:buFont typeface="Wingdings 2" panose="05020102010507070707" pitchFamily="18" charset="2"/>
              <a:buChar char="ì"/>
            </a:pPr>
            <a:r>
              <a:rPr lang="en-US" sz="1200" dirty="0">
                <a:effectLst/>
                <a:latin typeface="Segoe UI" panose="020B0502040204020203" pitchFamily="34" charset="0"/>
                <a:ea typeface="Times New Roman" panose="02020603050405020304" pitchFamily="18" charset="0"/>
                <a:cs typeface="Segoe UI" panose="020B0502040204020203" pitchFamily="34" charset="0"/>
              </a:rPr>
              <a:t>AA have comparable or more favorable views of the environment within the school compared to white students. </a:t>
            </a:r>
            <a:r>
              <a:rPr lang="en-US" sz="1200" dirty="0">
                <a:latin typeface="Segoe UI" panose="020B0502040204020203" pitchFamily="34" charset="0"/>
                <a:ea typeface="Times New Roman" panose="02020603050405020304" pitchFamily="18" charset="0"/>
                <a:cs typeface="Segoe UI" panose="020B0502040204020203" pitchFamily="34" charset="0"/>
              </a:rPr>
              <a:t>Findings suggest that views of the school environment are not contributing to AA safety gap</a:t>
            </a:r>
            <a:endParaRPr lang="en-US" sz="1200" b="1" dirty="0">
              <a:solidFill>
                <a:schemeClr val="accent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556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6DFA-F493-41B2-8DDB-530502EEE27C}"/>
              </a:ext>
            </a:extLst>
          </p:cNvPr>
          <p:cNvSpPr>
            <a:spLocks noGrp="1"/>
          </p:cNvSpPr>
          <p:nvPr>
            <p:ph type="title"/>
          </p:nvPr>
        </p:nvSpPr>
        <p:spPr>
          <a:xfrm>
            <a:off x="425807" y="216694"/>
            <a:ext cx="8718193" cy="509929"/>
          </a:xfrm>
        </p:spPr>
        <p:txBody>
          <a:bodyPr/>
          <a:lstStyle/>
          <a:p>
            <a:r>
              <a:rPr lang="en-US" sz="2000" dirty="0">
                <a:latin typeface="Georgia" panose="02040502050405020303" pitchFamily="18" charset="0"/>
              </a:rPr>
              <a:t>Student group results: Recap and Next Steps</a:t>
            </a:r>
            <a:endParaRPr lang="en-US" sz="2000" dirty="0"/>
          </a:p>
        </p:txBody>
      </p:sp>
      <p:sp>
        <p:nvSpPr>
          <p:cNvPr id="7" name="TextBox 6">
            <a:extLst>
              <a:ext uri="{FF2B5EF4-FFF2-40B4-BE49-F238E27FC236}">
                <a16:creationId xmlns:a16="http://schemas.microsoft.com/office/drawing/2014/main" id="{E6B53EE6-B831-4C2A-AF06-EAE67ED2D7EB}"/>
              </a:ext>
            </a:extLst>
          </p:cNvPr>
          <p:cNvSpPr txBox="1"/>
          <p:nvPr/>
        </p:nvSpPr>
        <p:spPr>
          <a:xfrm>
            <a:off x="236220" y="803850"/>
            <a:ext cx="8907780" cy="3908762"/>
          </a:xfrm>
          <a:prstGeom prst="rect">
            <a:avLst/>
          </a:prstGeom>
          <a:solidFill>
            <a:schemeClr val="bg1"/>
          </a:solidFill>
        </p:spPr>
        <p:txBody>
          <a:bodyPr wrap="square" rtlCol="0">
            <a:spAutoFit/>
          </a:bodyPr>
          <a:lstStyle/>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African American students have </a:t>
            </a:r>
            <a:r>
              <a:rPr lang="en-US" dirty="0">
                <a:solidFill>
                  <a:schemeClr val="accent2">
                    <a:lumMod val="50000"/>
                  </a:schemeClr>
                </a:solidFill>
                <a:latin typeface="Segoe UI" panose="020B0502040204020203" pitchFamily="34" charset="0"/>
                <a:cs typeface="Segoe UI" panose="020B0502040204020203" pitchFamily="34" charset="0"/>
              </a:rPr>
              <a:t>less favorable </a:t>
            </a:r>
            <a:r>
              <a:rPr lang="en-US" dirty="0">
                <a:latin typeface="Segoe UI" panose="020B0502040204020203" pitchFamily="34" charset="0"/>
                <a:cs typeface="Segoe UI" panose="020B0502040204020203" pitchFamily="34" charset="0"/>
              </a:rPr>
              <a:t>views of their safety in school when compared to “All students” in the school and when compared to white students in the school (and to their AA peers in the state)</a:t>
            </a:r>
          </a:p>
          <a:p>
            <a:pPr>
              <a:buClr>
                <a:schemeClr val="accent2"/>
              </a:buClr>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AA students experience a </a:t>
            </a:r>
            <a:r>
              <a:rPr lang="en-US" dirty="0">
                <a:solidFill>
                  <a:schemeClr val="accent2">
                    <a:lumMod val="50000"/>
                  </a:schemeClr>
                </a:solidFill>
                <a:latin typeface="Segoe UI" panose="020B0502040204020203" pitchFamily="34" charset="0"/>
                <a:cs typeface="Segoe UI" panose="020B0502040204020203" pitchFamily="34" charset="0"/>
              </a:rPr>
              <a:t>higher rate</a:t>
            </a:r>
            <a:r>
              <a:rPr lang="en-US" dirty="0">
                <a:latin typeface="Segoe UI" panose="020B0502040204020203" pitchFamily="34" charset="0"/>
                <a:cs typeface="Segoe UI" panose="020B0502040204020203" pitchFamily="34" charset="0"/>
              </a:rPr>
              <a:t> of bullying/physical threats; they would benefit from greater support/intervention from teachers, and from fellow students</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effectLst/>
                <a:latin typeface="Segoe UI" panose="020B0502040204020203" pitchFamily="34" charset="0"/>
                <a:ea typeface="Times New Roman" panose="02020603050405020304" pitchFamily="18" charset="0"/>
                <a:cs typeface="Segoe UI" panose="020B0502040204020203" pitchFamily="34" charset="0"/>
              </a:rPr>
              <a:t>Less respectful and less inclusive relationships are likely impacting AA students’ physical and emotional security in school; building stronger relationships among staff and students may help keep all students safer and more targeted supports for AA students could improve their sense of belonging</a:t>
            </a:r>
          </a:p>
          <a:p>
            <a:pPr>
              <a:buClr>
                <a:schemeClr val="accent2"/>
              </a:buClr>
            </a:pPr>
            <a:endParaRPr lang="en-US" sz="800" dirty="0">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solidFill>
                  <a:schemeClr val="accent2">
                    <a:lumMod val="50000"/>
                  </a:schemeClr>
                </a:solidFill>
                <a:latin typeface="Segoe UI" panose="020B0502040204020203" pitchFamily="34" charset="0"/>
                <a:cs typeface="Segoe UI" panose="020B0502040204020203" pitchFamily="34" charset="0"/>
              </a:rPr>
              <a:t>Positives</a:t>
            </a:r>
            <a:r>
              <a:rPr lang="en-US" dirty="0">
                <a:latin typeface="Segoe UI" panose="020B0502040204020203" pitchFamily="34" charset="0"/>
                <a:cs typeface="Segoe UI" panose="020B0502040204020203" pitchFamily="34" charset="0"/>
              </a:rPr>
              <a:t> related to AA students (vs. white): More comfortable to reach out for help; comparable or more positive views of teacher classroom engagement strategies, and of instructional, mental health and discipline environment</a:t>
            </a:r>
          </a:p>
          <a:p>
            <a:pPr marL="342900" indent="-342900">
              <a:buClr>
                <a:schemeClr val="accent2"/>
              </a:buClr>
              <a:buFont typeface="Wingdings 2" panose="05020102010507070707" pitchFamily="18" charset="2"/>
              <a:buChar char="ì"/>
            </a:pPr>
            <a:endParaRPr lang="en-US" sz="800" dirty="0">
              <a:solidFill>
                <a:schemeClr val="accent2">
                  <a:lumMod val="50000"/>
                </a:schemeClr>
              </a:solidFill>
              <a:latin typeface="Segoe UI" panose="020B0502040204020203" pitchFamily="34" charset="0"/>
              <a:cs typeface="Segoe UI" panose="020B0502040204020203" pitchFamily="34" charset="0"/>
            </a:endParaRPr>
          </a:p>
          <a:p>
            <a:pPr>
              <a:buClr>
                <a:schemeClr val="accent2"/>
              </a:buClr>
            </a:pPr>
            <a:r>
              <a:rPr lang="en-US" sz="2000" dirty="0">
                <a:solidFill>
                  <a:schemeClr val="accent2">
                    <a:lumMod val="50000"/>
                  </a:schemeClr>
                </a:solidFill>
                <a:latin typeface="Segoe UI" panose="020B0502040204020203" pitchFamily="34" charset="0"/>
                <a:cs typeface="Segoe UI" panose="020B0502040204020203" pitchFamily="34" charset="0"/>
              </a:rPr>
              <a:t>Next Step (not available 2022): </a:t>
            </a:r>
            <a:endParaRPr lang="en-US" sz="1600" dirty="0">
              <a:solidFill>
                <a:schemeClr val="accent2">
                  <a:lumMod val="50000"/>
                </a:schemeClr>
              </a:solidFill>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solidFill>
                  <a:schemeClr val="accent2">
                    <a:lumMod val="50000"/>
                  </a:schemeClr>
                </a:solidFill>
                <a:latin typeface="Segoe UI" panose="020B0502040204020203" pitchFamily="34" charset="0"/>
                <a:cs typeface="Segoe UI" panose="020B0502040204020203" pitchFamily="34" charset="0"/>
              </a:rPr>
              <a:t>Do 2022 index scaled score findings replicate prior year’s findings?</a:t>
            </a:r>
          </a:p>
          <a:p>
            <a:pPr marL="974725" lvl="2" indent="-342900">
              <a:buClr>
                <a:schemeClr val="accent2"/>
              </a:buClr>
              <a:buFont typeface="Courier New" panose="02070309020205020404" pitchFamily="49" charset="0"/>
              <a:buChar char="o"/>
            </a:pPr>
            <a:r>
              <a:rPr lang="en-US" dirty="0">
                <a:solidFill>
                  <a:schemeClr val="accent2">
                    <a:lumMod val="50000"/>
                  </a:schemeClr>
                </a:solidFill>
                <a:latin typeface="Segoe UI" panose="020B0502040204020203" pitchFamily="34" charset="0"/>
                <a:cs typeface="Segoe UI" panose="020B0502040204020203" pitchFamily="34" charset="0"/>
              </a:rPr>
              <a:t>Note: No data available for ‘student group by dimension’ scores prior to 2022</a:t>
            </a:r>
          </a:p>
          <a:p>
            <a:pPr marL="346075" lvl="2" indent="-285750">
              <a:buClr>
                <a:schemeClr val="accent2"/>
              </a:buClr>
              <a:buFont typeface="Wingdings 2" panose="05020102010507070707" pitchFamily="18" charset="2"/>
              <a:buChar char="ì"/>
            </a:pPr>
            <a:r>
              <a:rPr lang="en-US" dirty="0">
                <a:solidFill>
                  <a:schemeClr val="accent2">
                    <a:lumMod val="50000"/>
                  </a:schemeClr>
                </a:solidFill>
                <a:latin typeface="Segoe UI" panose="020B0502040204020203" pitchFamily="34" charset="0"/>
                <a:cs typeface="Segoe UI" panose="020B0502040204020203" pitchFamily="34" charset="0"/>
              </a:rPr>
              <a:t>Item analyses are replicated in 2021</a:t>
            </a:r>
          </a:p>
        </p:txBody>
      </p:sp>
      <p:sp>
        <p:nvSpPr>
          <p:cNvPr id="4" name="Google Shape;681;p55">
            <a:extLst>
              <a:ext uri="{FF2B5EF4-FFF2-40B4-BE49-F238E27FC236}">
                <a16:creationId xmlns:a16="http://schemas.microsoft.com/office/drawing/2014/main" id="{9B8BFE2B-5428-4136-98C2-29B78F3D34B5}"/>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26</a:t>
            </a:fld>
            <a:endParaRPr dirty="0"/>
          </a:p>
        </p:txBody>
      </p:sp>
    </p:spTree>
    <p:extLst>
      <p:ext uri="{BB962C8B-B14F-4D97-AF65-F5344CB8AC3E}">
        <p14:creationId xmlns:p14="http://schemas.microsoft.com/office/powerpoint/2010/main" val="233925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81;p55">
            <a:extLst>
              <a:ext uri="{FF2B5EF4-FFF2-40B4-BE49-F238E27FC236}">
                <a16:creationId xmlns:a16="http://schemas.microsoft.com/office/drawing/2014/main" id="{312B1238-0136-4B69-B1AD-3BA5BB95FF1D}"/>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27</a:t>
            </a:fld>
            <a:endParaRPr dirty="0"/>
          </a:p>
        </p:txBody>
      </p:sp>
      <p:sp>
        <p:nvSpPr>
          <p:cNvPr id="2" name="Title 1">
            <a:extLst>
              <a:ext uri="{FF2B5EF4-FFF2-40B4-BE49-F238E27FC236}">
                <a16:creationId xmlns:a16="http://schemas.microsoft.com/office/drawing/2014/main" id="{BF2C6DFA-F493-41B2-8DDB-530502EEE27C}"/>
              </a:ext>
            </a:extLst>
          </p:cNvPr>
          <p:cNvSpPr>
            <a:spLocks noGrp="1"/>
          </p:cNvSpPr>
          <p:nvPr>
            <p:ph type="title"/>
          </p:nvPr>
        </p:nvSpPr>
        <p:spPr>
          <a:xfrm>
            <a:off x="425807" y="216694"/>
            <a:ext cx="8718193" cy="509929"/>
          </a:xfrm>
        </p:spPr>
        <p:txBody>
          <a:bodyPr/>
          <a:lstStyle/>
          <a:p>
            <a:r>
              <a:rPr lang="en-US" sz="2000" dirty="0">
                <a:latin typeface="Georgia" panose="02040502050405020303" pitchFamily="18" charset="0"/>
              </a:rPr>
              <a:t>Overall Conclusion: What do students’ views of school climate tell us about the school’s two safety concerns?</a:t>
            </a:r>
            <a:endParaRPr lang="en-US" sz="2000" dirty="0"/>
          </a:p>
        </p:txBody>
      </p:sp>
      <p:sp>
        <p:nvSpPr>
          <p:cNvPr id="7" name="TextBox 6">
            <a:extLst>
              <a:ext uri="{FF2B5EF4-FFF2-40B4-BE49-F238E27FC236}">
                <a16:creationId xmlns:a16="http://schemas.microsoft.com/office/drawing/2014/main" id="{E6B53EE6-B831-4C2A-AF06-EAE67ED2D7EB}"/>
              </a:ext>
            </a:extLst>
          </p:cNvPr>
          <p:cNvSpPr txBox="1"/>
          <p:nvPr/>
        </p:nvSpPr>
        <p:spPr>
          <a:xfrm>
            <a:off x="213360" y="1419404"/>
            <a:ext cx="8511540" cy="3570208"/>
          </a:xfrm>
          <a:prstGeom prst="rect">
            <a:avLst/>
          </a:prstGeom>
          <a:solidFill>
            <a:schemeClr val="bg1"/>
          </a:solidFill>
        </p:spPr>
        <p:txBody>
          <a:bodyPr wrap="square" rtlCol="0">
            <a:spAutoFit/>
          </a:bodyPr>
          <a:lstStyle/>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Students’ views of safety within the school are less favorable when compared to student engagement views and to their views of the environment; appears to confirm concerns raised at staff meeting about student safety</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The higher-than-expected prevalence of bullying reported could explain the increase in office referrals; in addition, only half of all students feel comfortable reaching out to staff for help</a:t>
            </a:r>
          </a:p>
          <a:p>
            <a:pPr marL="342900" indent="-342900">
              <a:buClr>
                <a:schemeClr val="accent2"/>
              </a:buClr>
              <a:buFont typeface="Wingdings 2" panose="05020102010507070707" pitchFamily="18" charset="2"/>
              <a:buChar char="ì"/>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latin typeface="Segoe UI" panose="020B0502040204020203" pitchFamily="34" charset="0"/>
                <a:cs typeface="Segoe UI" panose="020B0502040204020203" pitchFamily="34" charset="0"/>
              </a:rPr>
              <a:t>Disparities exist in student group perceptions of safety; the largest and singular negative disparity is among African American students who experience a higher rate of bullying/physical threats</a:t>
            </a:r>
          </a:p>
          <a:p>
            <a:pPr>
              <a:buClr>
                <a:schemeClr val="accent2"/>
              </a:buClr>
            </a:pPr>
            <a:endParaRPr lang="en-US" sz="800" dirty="0">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effectLst/>
                <a:latin typeface="Segoe UI" panose="020B0502040204020203" pitchFamily="34" charset="0"/>
                <a:ea typeface="Times New Roman" panose="02020603050405020304" pitchFamily="18" charset="0"/>
                <a:cs typeface="Segoe UI" panose="020B0502040204020203" pitchFamily="34" charset="0"/>
              </a:rPr>
              <a:t>Less respectful and less inclusive relationships </a:t>
            </a:r>
            <a:r>
              <a:rPr lang="en-US" dirty="0">
                <a:latin typeface="Segoe UI" panose="020B0502040204020203" pitchFamily="34" charset="0"/>
                <a:ea typeface="Times New Roman" panose="02020603050405020304" pitchFamily="18" charset="0"/>
                <a:cs typeface="Segoe UI" panose="020B0502040204020203" pitchFamily="34" charset="0"/>
              </a:rPr>
              <a:t>between AA students and their peers </a:t>
            </a:r>
            <a:r>
              <a:rPr lang="en-US" dirty="0">
                <a:effectLst/>
                <a:latin typeface="Segoe UI" panose="020B0502040204020203" pitchFamily="34" charset="0"/>
                <a:ea typeface="Times New Roman" panose="02020603050405020304" pitchFamily="18" charset="0"/>
                <a:cs typeface="Segoe UI" panose="020B0502040204020203" pitchFamily="34" charset="0"/>
              </a:rPr>
              <a:t>may be impacting AA students’ physical and emotional security in school and explain why they seek support from the nurse and counselors (who AA students feel more comfortable approaching than other students)</a:t>
            </a:r>
          </a:p>
          <a:p>
            <a:pPr>
              <a:buClr>
                <a:schemeClr val="accent2"/>
              </a:buClr>
            </a:pPr>
            <a:endParaRPr lang="en-US" sz="600" dirty="0">
              <a:solidFill>
                <a:schemeClr val="accent2">
                  <a:lumMod val="50000"/>
                </a:schemeClr>
              </a:solidFill>
              <a:latin typeface="Segoe UI" panose="020B0502040204020203" pitchFamily="34" charset="0"/>
              <a:cs typeface="Segoe UI" panose="020B0502040204020203" pitchFamily="34" charset="0"/>
            </a:endParaRPr>
          </a:p>
          <a:p>
            <a:pPr>
              <a:buClr>
                <a:schemeClr val="accent2"/>
              </a:buClr>
            </a:pPr>
            <a:r>
              <a:rPr lang="en-US" sz="2000" dirty="0">
                <a:solidFill>
                  <a:schemeClr val="accent2">
                    <a:lumMod val="50000"/>
                  </a:schemeClr>
                </a:solidFill>
                <a:latin typeface="Segoe UI" panose="020B0502040204020203" pitchFamily="34" charset="0"/>
                <a:cs typeface="Segoe UI" panose="020B0502040204020203" pitchFamily="34" charset="0"/>
              </a:rPr>
              <a:t>Next Step: </a:t>
            </a:r>
            <a:endParaRPr lang="en-US" sz="1600" dirty="0">
              <a:solidFill>
                <a:schemeClr val="accent2">
                  <a:lumMod val="50000"/>
                </a:schemeClr>
              </a:solidFill>
              <a:latin typeface="Segoe UI" panose="020B0502040204020203" pitchFamily="34" charset="0"/>
              <a:cs typeface="Segoe UI" panose="020B0502040204020203" pitchFamily="34" charset="0"/>
            </a:endParaRPr>
          </a:p>
          <a:p>
            <a:pPr marL="342900" indent="-342900">
              <a:buClr>
                <a:schemeClr val="accent2"/>
              </a:buClr>
              <a:buFont typeface="Wingdings 2" panose="05020102010507070707" pitchFamily="18" charset="2"/>
              <a:buChar char="ì"/>
            </a:pPr>
            <a:r>
              <a:rPr lang="en-US" dirty="0">
                <a:solidFill>
                  <a:schemeClr val="accent2">
                    <a:lumMod val="50000"/>
                  </a:schemeClr>
                </a:solidFill>
                <a:latin typeface="Segoe UI" panose="020B0502040204020203" pitchFamily="34" charset="0"/>
                <a:cs typeface="Segoe UI" panose="020B0502040204020203" pitchFamily="34" charset="0"/>
              </a:rPr>
              <a:t>Develop an Action Plan to address concerns highlighted</a:t>
            </a:r>
          </a:p>
        </p:txBody>
      </p:sp>
      <p:sp>
        <p:nvSpPr>
          <p:cNvPr id="4" name="TextBox 3">
            <a:extLst>
              <a:ext uri="{FF2B5EF4-FFF2-40B4-BE49-F238E27FC236}">
                <a16:creationId xmlns:a16="http://schemas.microsoft.com/office/drawing/2014/main" id="{23665204-B5A4-49B4-80AE-09A2CE8046E6}"/>
              </a:ext>
            </a:extLst>
          </p:cNvPr>
          <p:cNvSpPr txBox="1"/>
          <p:nvPr/>
        </p:nvSpPr>
        <p:spPr>
          <a:xfrm>
            <a:off x="106680" y="800665"/>
            <a:ext cx="8930640" cy="584775"/>
          </a:xfrm>
          <a:prstGeom prst="rect">
            <a:avLst/>
          </a:prstGeom>
          <a:solidFill>
            <a:srgbClr val="002060"/>
          </a:solidFill>
        </p:spPr>
        <p:txBody>
          <a:bodyPr wrap="square" rtlCol="0">
            <a:spAutoFit/>
          </a:bodyPr>
          <a:lstStyle/>
          <a:p>
            <a:pPr marL="457200" indent="-342900">
              <a:buClr>
                <a:schemeClr val="accent2"/>
              </a:buClr>
              <a:buFont typeface="Wingdings 2" panose="05020102010507070707" pitchFamily="18" charset="2"/>
              <a:buChar char="ì"/>
            </a:pPr>
            <a:r>
              <a:rPr lang="en-US" sz="1600" dirty="0">
                <a:solidFill>
                  <a:schemeClr val="bg1"/>
                </a:solidFill>
                <a:latin typeface="Segoe UI" panose="020B0502040204020203" pitchFamily="34" charset="0"/>
                <a:cs typeface="Segoe UI" panose="020B0502040204020203" pitchFamily="34" charset="0"/>
              </a:rPr>
              <a:t>Office referrals related to fights have increased</a:t>
            </a:r>
          </a:p>
          <a:p>
            <a:pPr marL="457200" indent="-342900">
              <a:buClr>
                <a:schemeClr val="accent2"/>
              </a:buClr>
              <a:buFont typeface="Wingdings 2" panose="05020102010507070707" pitchFamily="18" charset="2"/>
              <a:buChar char="ì"/>
            </a:pPr>
            <a:r>
              <a:rPr lang="en-US" sz="1600" dirty="0">
                <a:solidFill>
                  <a:schemeClr val="bg1"/>
                </a:solidFill>
                <a:latin typeface="Segoe UI" panose="020B0502040204020203" pitchFamily="34" charset="0"/>
                <a:cs typeface="Segoe UI" panose="020B0502040204020203" pitchFamily="34" charset="0"/>
              </a:rPr>
              <a:t>More AA students than usual are seeking support from the nurse and school counselors</a:t>
            </a:r>
          </a:p>
        </p:txBody>
      </p:sp>
    </p:spTree>
    <p:extLst>
      <p:ext uri="{BB962C8B-B14F-4D97-AF65-F5344CB8AC3E}">
        <p14:creationId xmlns:p14="http://schemas.microsoft.com/office/powerpoint/2010/main" val="83199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Segoe UI" panose="020B0502040204020203" pitchFamily="34" charset="0"/>
                <a:ea typeface="Quattrocento Sans"/>
                <a:cs typeface="Segoe UI" panose="020B0502040204020203" pitchFamily="34" charset="0"/>
                <a:sym typeface="Quattrocento Sans"/>
              </a:rPr>
              <a:t>Action Planning Template</a:t>
            </a:r>
          </a:p>
        </p:txBody>
      </p:sp>
    </p:spTree>
    <p:extLst>
      <p:ext uri="{BB962C8B-B14F-4D97-AF65-F5344CB8AC3E}">
        <p14:creationId xmlns:p14="http://schemas.microsoft.com/office/powerpoint/2010/main" val="99209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5BA13E-AB2A-435C-9F05-054A9357BA28}"/>
              </a:ext>
            </a:extLst>
          </p:cNvPr>
          <p:cNvSpPr txBox="1"/>
          <p:nvPr/>
        </p:nvSpPr>
        <p:spPr>
          <a:xfrm>
            <a:off x="270616" y="4857972"/>
            <a:ext cx="3493309" cy="215444"/>
          </a:xfrm>
          <a:prstGeom prst="rect">
            <a:avLst/>
          </a:prstGeom>
          <a:solidFill>
            <a:schemeClr val="bg1"/>
          </a:solidFill>
        </p:spPr>
        <p:txBody>
          <a:bodyPr wrap="square" rtlCol="0">
            <a:spAutoFit/>
          </a:bodyPr>
          <a:lstStyle/>
          <a:p>
            <a:r>
              <a:rPr lang="en-US" sz="800" dirty="0">
                <a:solidFill>
                  <a:schemeClr val="accent2">
                    <a:lumMod val="50000"/>
                  </a:schemeClr>
                </a:solidFill>
                <a:latin typeface="Segoe UI" panose="020B0502040204020203" pitchFamily="34" charset="0"/>
                <a:cs typeface="Segoe UI" panose="020B0502040204020203" pitchFamily="34" charset="0"/>
              </a:rPr>
              <a:t>*** This narrative provided as an example, not as a recommendation </a:t>
            </a:r>
          </a:p>
        </p:txBody>
      </p:sp>
      <p:sp>
        <p:nvSpPr>
          <p:cNvPr id="2" name="Title 1">
            <a:extLst>
              <a:ext uri="{FF2B5EF4-FFF2-40B4-BE49-F238E27FC236}">
                <a16:creationId xmlns:a16="http://schemas.microsoft.com/office/drawing/2014/main" id="{B6E8BA66-A43B-44C6-9900-297F926D02BE}"/>
              </a:ext>
            </a:extLst>
          </p:cNvPr>
          <p:cNvSpPr>
            <a:spLocks noGrp="1"/>
          </p:cNvSpPr>
          <p:nvPr>
            <p:ph type="title"/>
          </p:nvPr>
        </p:nvSpPr>
        <p:spPr/>
        <p:txBody>
          <a:bodyPr/>
          <a:lstStyle/>
          <a:p>
            <a:r>
              <a:rPr lang="en-US" sz="2000" dirty="0">
                <a:latin typeface="Georgia" panose="02040502050405020303" pitchFamily="18" charset="0"/>
                <a:cs typeface="Segoe UI" panose="020B0502040204020203" pitchFamily="34" charset="0"/>
              </a:rPr>
              <a:t>Action planning: Goal 1</a:t>
            </a:r>
            <a:endParaRPr lang="en-US" sz="2000" dirty="0"/>
          </a:p>
        </p:txBody>
      </p:sp>
      <p:graphicFrame>
        <p:nvGraphicFramePr>
          <p:cNvPr id="4" name="Table 3">
            <a:extLst>
              <a:ext uri="{FF2B5EF4-FFF2-40B4-BE49-F238E27FC236}">
                <a16:creationId xmlns:a16="http://schemas.microsoft.com/office/drawing/2014/main" id="{9AC4A44D-DEC2-4DAA-B997-9C0CF90105D1}"/>
              </a:ext>
            </a:extLst>
          </p:cNvPr>
          <p:cNvGraphicFramePr>
            <a:graphicFrameLocks noGrp="1"/>
          </p:cNvGraphicFramePr>
          <p:nvPr>
            <p:extLst>
              <p:ext uri="{D42A27DB-BD31-4B8C-83A1-F6EECF244321}">
                <p14:modId xmlns:p14="http://schemas.microsoft.com/office/powerpoint/2010/main" val="1693651137"/>
              </p:ext>
            </p:extLst>
          </p:nvPr>
        </p:nvGraphicFramePr>
        <p:xfrm>
          <a:off x="376943" y="880334"/>
          <a:ext cx="8563478" cy="388485"/>
        </p:xfrm>
        <a:graphic>
          <a:graphicData uri="http://schemas.openxmlformats.org/drawingml/2006/table">
            <a:tbl>
              <a:tblPr firstRow="1" firstCol="1" bandRow="1">
                <a:tableStyleId>{5C22544A-7EE6-4342-B048-85BDC9FD1C3A}</a:tableStyleId>
              </a:tblPr>
              <a:tblGrid>
                <a:gridCol w="8563478">
                  <a:extLst>
                    <a:ext uri="{9D8B030D-6E8A-4147-A177-3AD203B41FA5}">
                      <a16:colId xmlns:a16="http://schemas.microsoft.com/office/drawing/2014/main" val="1108564715"/>
                    </a:ext>
                  </a:extLst>
                </a:gridCol>
              </a:tblGrid>
              <a:tr h="388485">
                <a:tc>
                  <a:txBody>
                    <a:bodyPr/>
                    <a:lstStyle/>
                    <a:p>
                      <a:pPr marL="0" marR="0">
                        <a:lnSpc>
                          <a:spcPct val="100000"/>
                        </a:lnSpc>
                        <a:spcBef>
                          <a:spcPts val="0"/>
                        </a:spcBef>
                        <a:spcAft>
                          <a:spcPts val="0"/>
                        </a:spcAft>
                      </a:pPr>
                      <a:r>
                        <a:rPr lang="en-US" sz="1400" dirty="0">
                          <a:effectLst/>
                          <a:latin typeface="Segoe UI" panose="020B0502040204020203" pitchFamily="34" charset="0"/>
                          <a:cs typeface="Segoe UI" panose="020B0502040204020203" pitchFamily="34" charset="0"/>
                        </a:rPr>
                        <a:t>Finding: Bullying behaviors reported by students are too prevalent and impacting their safety***</a:t>
                      </a:r>
                      <a:endParaRPr lang="en-US" sz="1400" dirty="0">
                        <a:effectLst/>
                        <a:latin typeface="Segoe UI" panose="020B0502040204020203" pitchFamily="34" charset="0"/>
                        <a:ea typeface="Arial" panose="020B0604020202020204" pitchFamily="34" charset="0"/>
                        <a:cs typeface="Segoe UI" panose="020B0502040204020203" pitchFamily="34" charset="0"/>
                      </a:endParaRPr>
                    </a:p>
                  </a:txBody>
                  <a:tcPr marL="47457" marR="47457" marT="47457" marB="47457"/>
                </a:tc>
                <a:extLst>
                  <a:ext uri="{0D108BD9-81ED-4DB2-BD59-A6C34878D82A}">
                    <a16:rowId xmlns:a16="http://schemas.microsoft.com/office/drawing/2014/main" val="1123594824"/>
                  </a:ext>
                </a:extLst>
              </a:tr>
            </a:tbl>
          </a:graphicData>
        </a:graphic>
      </p:graphicFrame>
      <p:graphicFrame>
        <p:nvGraphicFramePr>
          <p:cNvPr id="5" name="Table 4">
            <a:extLst>
              <a:ext uri="{FF2B5EF4-FFF2-40B4-BE49-F238E27FC236}">
                <a16:creationId xmlns:a16="http://schemas.microsoft.com/office/drawing/2014/main" id="{5E86EEE3-098F-4A7C-83E6-A8A277125814}"/>
              </a:ext>
            </a:extLst>
          </p:cNvPr>
          <p:cNvGraphicFramePr>
            <a:graphicFrameLocks noGrp="1"/>
          </p:cNvGraphicFramePr>
          <p:nvPr>
            <p:extLst>
              <p:ext uri="{D42A27DB-BD31-4B8C-83A1-F6EECF244321}">
                <p14:modId xmlns:p14="http://schemas.microsoft.com/office/powerpoint/2010/main" val="1776494394"/>
              </p:ext>
            </p:extLst>
          </p:nvPr>
        </p:nvGraphicFramePr>
        <p:xfrm>
          <a:off x="376943" y="1162493"/>
          <a:ext cx="8563478" cy="3652169"/>
        </p:xfrm>
        <a:graphic>
          <a:graphicData uri="http://schemas.openxmlformats.org/drawingml/2006/table">
            <a:tbl>
              <a:tblPr firstRow="1" firstCol="1" bandRow="1">
                <a:tableStyleId>{5C22544A-7EE6-4342-B048-85BDC9FD1C3A}</a:tableStyleId>
              </a:tblPr>
              <a:tblGrid>
                <a:gridCol w="2066767">
                  <a:extLst>
                    <a:ext uri="{9D8B030D-6E8A-4147-A177-3AD203B41FA5}">
                      <a16:colId xmlns:a16="http://schemas.microsoft.com/office/drawing/2014/main" val="778900566"/>
                    </a:ext>
                  </a:extLst>
                </a:gridCol>
                <a:gridCol w="1676208">
                  <a:extLst>
                    <a:ext uri="{9D8B030D-6E8A-4147-A177-3AD203B41FA5}">
                      <a16:colId xmlns:a16="http://schemas.microsoft.com/office/drawing/2014/main" val="368969954"/>
                    </a:ext>
                  </a:extLst>
                </a:gridCol>
                <a:gridCol w="1621249">
                  <a:extLst>
                    <a:ext uri="{9D8B030D-6E8A-4147-A177-3AD203B41FA5}">
                      <a16:colId xmlns:a16="http://schemas.microsoft.com/office/drawing/2014/main" val="1454479966"/>
                    </a:ext>
                  </a:extLst>
                </a:gridCol>
                <a:gridCol w="2061968">
                  <a:extLst>
                    <a:ext uri="{9D8B030D-6E8A-4147-A177-3AD203B41FA5}">
                      <a16:colId xmlns:a16="http://schemas.microsoft.com/office/drawing/2014/main" val="989992006"/>
                    </a:ext>
                  </a:extLst>
                </a:gridCol>
                <a:gridCol w="1137286">
                  <a:extLst>
                    <a:ext uri="{9D8B030D-6E8A-4147-A177-3AD203B41FA5}">
                      <a16:colId xmlns:a16="http://schemas.microsoft.com/office/drawing/2014/main" val="405395742"/>
                    </a:ext>
                  </a:extLst>
                </a:gridCol>
              </a:tblGrid>
              <a:tr h="399607">
                <a:tc gridSpan="5">
                  <a:txBody>
                    <a:bodyPr/>
                    <a:lstStyle/>
                    <a:p>
                      <a:pPr marL="0" marR="0">
                        <a:lnSpc>
                          <a:spcPct val="115000"/>
                        </a:lnSpc>
                        <a:spcBef>
                          <a:spcPts val="0"/>
                        </a:spcBef>
                        <a:spcAft>
                          <a:spcPts val="0"/>
                        </a:spcAft>
                      </a:pPr>
                      <a:r>
                        <a:rPr lang="en-US" sz="1000" dirty="0">
                          <a:effectLst/>
                          <a:latin typeface="Segoe UI" panose="020B0502040204020203" pitchFamily="34" charset="0"/>
                          <a:cs typeface="Segoe UI" panose="020B0502040204020203" pitchFamily="34" charset="0"/>
                        </a:rPr>
                        <a:t>Goal #1: Implement an evidenced-based school-wide social skills program to improve positive and inclusive relationships among students with the goal of reducing bullying incidents and office referrals, and providing students with the necessary protective skills</a:t>
                      </a:r>
                      <a:endParaRPr lang="en-US" sz="1000" dirty="0">
                        <a:effectLst/>
                        <a:latin typeface="Segoe UI" panose="020B0502040204020203" pitchFamily="34" charset="0"/>
                        <a:ea typeface="Arial" panose="020B0604020202020204" pitchFamily="34" charset="0"/>
                        <a:cs typeface="Segoe UI" panose="020B0502040204020203" pitchFamily="34" charset="0"/>
                      </a:endParaRPr>
                    </a:p>
                  </a:txBody>
                  <a:tcPr marL="68338" marR="68338" marT="34169" marB="34169">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1814594"/>
                  </a:ext>
                </a:extLst>
              </a:tr>
              <a:tr h="644420">
                <a:tc>
                  <a:txBody>
                    <a:bodyPr/>
                    <a:lstStyle/>
                    <a:p>
                      <a:pPr marL="0" marR="0">
                        <a:lnSpc>
                          <a:spcPct val="115000"/>
                        </a:lnSpc>
                        <a:spcBef>
                          <a:spcPts val="0"/>
                        </a:spcBef>
                        <a:spcAft>
                          <a:spcPts val="0"/>
                        </a:spcAft>
                      </a:pPr>
                      <a:r>
                        <a:rPr lang="en-US" sz="1050" b="1" dirty="0">
                          <a:solidFill>
                            <a:schemeClr val="bg1"/>
                          </a:solidFill>
                          <a:effectLst/>
                          <a:latin typeface="Segoe UI" panose="020B0502040204020203" pitchFamily="34" charset="0"/>
                          <a:cs typeface="Segoe UI" panose="020B0502040204020203" pitchFamily="34" charset="0"/>
                        </a:rPr>
                        <a:t>What specific actions or implementation steps are necessary?</a:t>
                      </a:r>
                      <a:endParaRPr lang="en-US"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050" b="1" dirty="0">
                          <a:solidFill>
                            <a:schemeClr val="bg1"/>
                          </a:solidFill>
                          <a:effectLst/>
                          <a:latin typeface="Segoe UI" panose="020B0502040204020203" pitchFamily="34" charset="0"/>
                          <a:cs typeface="Segoe UI" panose="020B0502040204020203" pitchFamily="34" charset="0"/>
                        </a:rPr>
                        <a:t>How will we monitor implementation?</a:t>
                      </a:r>
                      <a:endParaRPr lang="en-US"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050" b="1" dirty="0">
                          <a:solidFill>
                            <a:schemeClr val="bg1"/>
                          </a:solidFill>
                          <a:effectLst/>
                          <a:latin typeface="Segoe UI" panose="020B0502040204020203" pitchFamily="34" charset="0"/>
                          <a:cs typeface="Segoe UI" panose="020B0502040204020203" pitchFamily="34" charset="0"/>
                        </a:rPr>
                        <a:t>How will we measure effectiveness?</a:t>
                      </a:r>
                      <a:endParaRPr lang="en-US"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050" b="1" dirty="0">
                          <a:solidFill>
                            <a:schemeClr val="bg1"/>
                          </a:solidFill>
                          <a:effectLst/>
                          <a:latin typeface="Segoe UI" panose="020B0502040204020203" pitchFamily="34" charset="0"/>
                          <a:cs typeface="Segoe UI" panose="020B0502040204020203" pitchFamily="34" charset="0"/>
                        </a:rPr>
                        <a:t>Who will work on and be responsible for this part of this plan?</a:t>
                      </a:r>
                      <a:endParaRPr lang="en-US"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050" b="1" dirty="0">
                          <a:solidFill>
                            <a:schemeClr val="bg1"/>
                          </a:solidFill>
                          <a:effectLst/>
                          <a:latin typeface="Segoe UI" panose="020B0502040204020203" pitchFamily="34" charset="0"/>
                          <a:cs typeface="Segoe UI" panose="020B0502040204020203" pitchFamily="34" charset="0"/>
                        </a:rPr>
                        <a:t>What is our timeline?</a:t>
                      </a:r>
                      <a:endParaRPr lang="en-US"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66450737"/>
                  </a:ext>
                </a:extLst>
              </a:tr>
              <a:tr h="570570">
                <a:tc>
                  <a:txBody>
                    <a:bodyPr/>
                    <a:lstStyle/>
                    <a:p>
                      <a:pPr marL="0" marR="0">
                        <a:lnSpc>
                          <a:spcPct val="115000"/>
                        </a:lnSpc>
                        <a:spcBef>
                          <a:spcPts val="0"/>
                        </a:spcBef>
                        <a:spcAft>
                          <a:spcPts val="0"/>
                        </a:spcAft>
                      </a:pPr>
                      <a:r>
                        <a:rPr lang="en-US" sz="1050" b="0" dirty="0">
                          <a:solidFill>
                            <a:schemeClr val="tx1"/>
                          </a:solidFill>
                          <a:effectLst/>
                          <a:latin typeface="Segoe UI" panose="020B0502040204020203" pitchFamily="34" charset="0"/>
                          <a:ea typeface="Arial" panose="020B0604020202020204" pitchFamily="34" charset="0"/>
                          <a:cs typeface="Segoe UI" panose="020B0502040204020203" pitchFamily="34" charset="0"/>
                        </a:rPr>
                        <a:t>Identify evidenced-based social skills program</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Decision taken by school climate committee (SCC)</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Program shows strong evidence of success &amp; includes target areas (e.g., building social awareness skills)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SCC leads (District Director of SEL/Pupil Services and Principal)</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By end of December</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114522"/>
                  </a:ext>
                </a:extLst>
              </a:tr>
              <a:tr h="843720">
                <a:tc>
                  <a:txBody>
                    <a:bodyPr/>
                    <a:lstStyle/>
                    <a:p>
                      <a:pPr marL="0" marR="0">
                        <a:lnSpc>
                          <a:spcPct val="115000"/>
                        </a:lnSpc>
                        <a:spcBef>
                          <a:spcPts val="0"/>
                        </a:spcBef>
                        <a:spcAft>
                          <a:spcPts val="0"/>
                        </a:spcAft>
                      </a:pPr>
                      <a:r>
                        <a:rPr lang="en-US" sz="1050" b="0" dirty="0">
                          <a:solidFill>
                            <a:schemeClr val="tx1"/>
                          </a:solidFill>
                          <a:effectLst/>
                          <a:latin typeface="Segoe UI" panose="020B0502040204020203" pitchFamily="34" charset="0"/>
                          <a:cs typeface="Segoe UI" panose="020B0502040204020203" pitchFamily="34" charset="0"/>
                        </a:rPr>
                        <a:t>Train teachers and counselors to embed socials skills curriculum into academic curriculum</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Observe training</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Collect real-time feedback on training from staff</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All teachers and counselors receive training</a:t>
                      </a:r>
                    </a:p>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Collect feedback on training from staff</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Lead school counselor and Principal</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Summer 2023</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87929"/>
                  </a:ext>
                </a:extLst>
              </a:tr>
              <a:tr h="749799">
                <a:tc>
                  <a:txBody>
                    <a:bodyPr/>
                    <a:lstStyle/>
                    <a:p>
                      <a:pPr marL="0" marR="0">
                        <a:lnSpc>
                          <a:spcPct val="115000"/>
                        </a:lnSpc>
                        <a:spcBef>
                          <a:spcPts val="0"/>
                        </a:spcBef>
                        <a:spcAft>
                          <a:spcPts val="0"/>
                        </a:spcAft>
                      </a:pPr>
                      <a:r>
                        <a:rPr lang="en-US" sz="1050" b="0" dirty="0">
                          <a:solidFill>
                            <a:schemeClr val="tx1"/>
                          </a:solidFill>
                          <a:effectLst/>
                          <a:latin typeface="Segoe UI" panose="020B0502040204020203" pitchFamily="34" charset="0"/>
                          <a:ea typeface="Arial" panose="020B0604020202020204" pitchFamily="34" charset="0"/>
                          <a:cs typeface="Segoe UI" panose="020B0502040204020203" pitchFamily="34" charset="0"/>
                        </a:rPr>
                        <a:t>Implement curriculum in 2023 – 2024 </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Segoe UI" panose="020B0502040204020203" pitchFamily="34" charset="0"/>
                          <a:cs typeface="Segoe UI" panose="020B0502040204020203" pitchFamily="34" charset="0"/>
                        </a:rPr>
                        <a:t>Classroom walk throughs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Classroom walk throughs</a:t>
                      </a:r>
                    </a:p>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Review 2024 VOCAL scores; trend!</a:t>
                      </a:r>
                    </a:p>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Reduced office referrals (bullying)/nurse visits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Segoe UI" panose="020B0502040204020203" pitchFamily="34" charset="0"/>
                          <a:cs typeface="Segoe UI" panose="020B0502040204020203" pitchFamily="34" charset="0"/>
                        </a:rPr>
                        <a:t>Teacher &amp; counselor(s) implement curriculum</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Principal/Data Analyst evaluate effectiveness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Segoe UI" panose="020B0502040204020203" pitchFamily="34" charset="0"/>
                          <a:cs typeface="Segoe UI" panose="020B0502040204020203" pitchFamily="34" charset="0"/>
                        </a:rPr>
                        <a:t>Begin October 23’</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77400"/>
                  </a:ext>
                </a:extLst>
              </a:tr>
            </a:tbl>
          </a:graphicData>
        </a:graphic>
      </p:graphicFrame>
      <p:sp>
        <p:nvSpPr>
          <p:cNvPr id="7" name="Google Shape;681;p55">
            <a:extLst>
              <a:ext uri="{FF2B5EF4-FFF2-40B4-BE49-F238E27FC236}">
                <a16:creationId xmlns:a16="http://schemas.microsoft.com/office/drawing/2014/main" id="{616709C0-B89F-46E8-ABFB-2B3389D811DE}"/>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29</a:t>
            </a:fld>
            <a:endParaRPr dirty="0"/>
          </a:p>
        </p:txBody>
      </p:sp>
    </p:spTree>
    <p:extLst>
      <p:ext uri="{BB962C8B-B14F-4D97-AF65-F5344CB8AC3E}">
        <p14:creationId xmlns:p14="http://schemas.microsoft.com/office/powerpoint/2010/main" val="258875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p:nvPr/>
        </p:nvSpPr>
        <p:spPr>
          <a:xfrm>
            <a:off x="419652" y="1845125"/>
            <a:ext cx="10884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01</a:t>
            </a:r>
            <a:endParaRPr sz="4500" dirty="0">
              <a:solidFill>
                <a:schemeClr val="lt1"/>
              </a:solidFill>
              <a:latin typeface="Quattrocento Sans"/>
              <a:ea typeface="Quattrocento Sans"/>
              <a:cs typeface="Quattrocento Sans"/>
              <a:sym typeface="Quattrocento Sans"/>
            </a:endParaRPr>
          </a:p>
        </p:txBody>
      </p:sp>
      <p:sp>
        <p:nvSpPr>
          <p:cNvPr id="175" name="Google Shape;175;p29"/>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Recap (5 minutes)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
        <p:nvSpPr>
          <p:cNvPr id="6" name="Title 5"/>
          <p:cNvSpPr>
            <a:spLocks noGrp="1"/>
          </p:cNvSpPr>
          <p:nvPr>
            <p:ph type="title"/>
          </p:nvPr>
        </p:nvSpPr>
        <p:spPr/>
        <p:txBody>
          <a:bodyPr/>
          <a:lstStyle/>
          <a:p>
            <a:r>
              <a:rPr lang="en-US" sz="2000" dirty="0">
                <a:latin typeface="Georgia" panose="02040502050405020303" pitchFamily="18" charset="0"/>
                <a:cs typeface="Segoe UI" panose="020B0502040204020203" pitchFamily="34" charset="0"/>
              </a:rPr>
              <a:t>Action planning: Goal 2</a:t>
            </a:r>
            <a:endParaRPr lang="en-US" sz="2000" dirty="0">
              <a:latin typeface="+mj-lt"/>
            </a:endParaRPr>
          </a:p>
        </p:txBody>
      </p:sp>
      <p:graphicFrame>
        <p:nvGraphicFramePr>
          <p:cNvPr id="8" name="Table 7">
            <a:extLst>
              <a:ext uri="{FF2B5EF4-FFF2-40B4-BE49-F238E27FC236}">
                <a16:creationId xmlns:a16="http://schemas.microsoft.com/office/drawing/2014/main" id="{9D5FD93C-45C5-41AF-99BE-037CE28505AC}"/>
              </a:ext>
            </a:extLst>
          </p:cNvPr>
          <p:cNvGraphicFramePr>
            <a:graphicFrameLocks noGrp="1"/>
          </p:cNvGraphicFramePr>
          <p:nvPr>
            <p:extLst>
              <p:ext uri="{D42A27DB-BD31-4B8C-83A1-F6EECF244321}">
                <p14:modId xmlns:p14="http://schemas.microsoft.com/office/powerpoint/2010/main" val="3149051358"/>
              </p:ext>
            </p:extLst>
          </p:nvPr>
        </p:nvGraphicFramePr>
        <p:xfrm>
          <a:off x="376943" y="1359926"/>
          <a:ext cx="8563478" cy="3573459"/>
        </p:xfrm>
        <a:graphic>
          <a:graphicData uri="http://schemas.openxmlformats.org/drawingml/2006/table">
            <a:tbl>
              <a:tblPr firstRow="1" firstCol="1" bandRow="1">
                <a:tableStyleId>{5C22544A-7EE6-4342-B048-85BDC9FD1C3A}</a:tableStyleId>
              </a:tblPr>
              <a:tblGrid>
                <a:gridCol w="2066767">
                  <a:extLst>
                    <a:ext uri="{9D8B030D-6E8A-4147-A177-3AD203B41FA5}">
                      <a16:colId xmlns:a16="http://schemas.microsoft.com/office/drawing/2014/main" val="778900566"/>
                    </a:ext>
                  </a:extLst>
                </a:gridCol>
                <a:gridCol w="1676208">
                  <a:extLst>
                    <a:ext uri="{9D8B030D-6E8A-4147-A177-3AD203B41FA5}">
                      <a16:colId xmlns:a16="http://schemas.microsoft.com/office/drawing/2014/main" val="368969954"/>
                    </a:ext>
                  </a:extLst>
                </a:gridCol>
                <a:gridCol w="1621249">
                  <a:extLst>
                    <a:ext uri="{9D8B030D-6E8A-4147-A177-3AD203B41FA5}">
                      <a16:colId xmlns:a16="http://schemas.microsoft.com/office/drawing/2014/main" val="1454479966"/>
                    </a:ext>
                  </a:extLst>
                </a:gridCol>
                <a:gridCol w="2061968">
                  <a:extLst>
                    <a:ext uri="{9D8B030D-6E8A-4147-A177-3AD203B41FA5}">
                      <a16:colId xmlns:a16="http://schemas.microsoft.com/office/drawing/2014/main" val="989992006"/>
                    </a:ext>
                  </a:extLst>
                </a:gridCol>
                <a:gridCol w="1137286">
                  <a:extLst>
                    <a:ext uri="{9D8B030D-6E8A-4147-A177-3AD203B41FA5}">
                      <a16:colId xmlns:a16="http://schemas.microsoft.com/office/drawing/2014/main" val="405395742"/>
                    </a:ext>
                  </a:extLst>
                </a:gridCol>
              </a:tblGrid>
              <a:tr h="262357">
                <a:tc gridSpan="5">
                  <a:txBody>
                    <a:bodyPr/>
                    <a:lstStyle/>
                    <a:p>
                      <a:pPr marL="0" marR="0">
                        <a:lnSpc>
                          <a:spcPct val="115000"/>
                        </a:lnSpc>
                        <a:spcBef>
                          <a:spcPts val="0"/>
                        </a:spcBef>
                        <a:spcAft>
                          <a:spcPts val="0"/>
                        </a:spcAft>
                      </a:pPr>
                      <a:r>
                        <a:rPr lang="en-US" sz="1200" dirty="0">
                          <a:effectLst/>
                          <a:latin typeface="Segoe UI" panose="020B0502040204020203" pitchFamily="34" charset="0"/>
                          <a:cs typeface="Segoe UI" panose="020B0502040204020203" pitchFamily="34" charset="0"/>
                        </a:rPr>
                        <a:t>Goal #2: Improve school climate and sense of belonging for African American student group</a:t>
                      </a:r>
                      <a:endParaRPr lang="en-US" sz="1200" dirty="0">
                        <a:effectLst/>
                        <a:latin typeface="Segoe UI" panose="020B0502040204020203" pitchFamily="34" charset="0"/>
                        <a:ea typeface="Arial" panose="020B0604020202020204" pitchFamily="34" charset="0"/>
                        <a:cs typeface="Segoe UI" panose="020B0502040204020203" pitchFamily="34" charset="0"/>
                      </a:endParaRPr>
                    </a:p>
                  </a:txBody>
                  <a:tcPr marL="68338" marR="68338" marT="34169" marB="34169">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1814594"/>
                  </a:ext>
                </a:extLst>
              </a:tr>
              <a:tr h="617081">
                <a:tc>
                  <a:txBody>
                    <a:bodyPr/>
                    <a:lstStyle/>
                    <a:p>
                      <a:pPr marL="0" marR="0">
                        <a:lnSpc>
                          <a:spcPct val="115000"/>
                        </a:lnSpc>
                        <a:spcBef>
                          <a:spcPts val="0"/>
                        </a:spcBef>
                        <a:spcAft>
                          <a:spcPts val="0"/>
                        </a:spcAft>
                      </a:pPr>
                      <a:r>
                        <a:rPr lang="en-US" sz="1200" b="1" dirty="0">
                          <a:solidFill>
                            <a:schemeClr val="bg1"/>
                          </a:solidFill>
                          <a:effectLst/>
                          <a:latin typeface="Segoe UI" panose="020B0502040204020203" pitchFamily="34" charset="0"/>
                          <a:cs typeface="Segoe UI" panose="020B0502040204020203" pitchFamily="34" charset="0"/>
                        </a:rPr>
                        <a:t>What specific actions or implementation steps are necessary?</a:t>
                      </a:r>
                      <a:endParaRPr lang="en-US" sz="12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200" b="1" dirty="0">
                          <a:solidFill>
                            <a:schemeClr val="bg1"/>
                          </a:solidFill>
                          <a:effectLst/>
                          <a:latin typeface="Segoe UI" panose="020B0502040204020203" pitchFamily="34" charset="0"/>
                          <a:cs typeface="Segoe UI" panose="020B0502040204020203" pitchFamily="34" charset="0"/>
                        </a:rPr>
                        <a:t>How will we monitor implementation?</a:t>
                      </a:r>
                      <a:endParaRPr lang="en-US" sz="12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200" b="1" dirty="0">
                          <a:solidFill>
                            <a:schemeClr val="bg1"/>
                          </a:solidFill>
                          <a:effectLst/>
                          <a:latin typeface="Segoe UI" panose="020B0502040204020203" pitchFamily="34" charset="0"/>
                          <a:cs typeface="Segoe UI" panose="020B0502040204020203" pitchFamily="34" charset="0"/>
                        </a:rPr>
                        <a:t>How will we measure effectiveness?</a:t>
                      </a:r>
                      <a:endParaRPr lang="en-US" sz="12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200" b="1" dirty="0">
                          <a:solidFill>
                            <a:schemeClr val="bg1"/>
                          </a:solidFill>
                          <a:effectLst/>
                          <a:latin typeface="Segoe UI" panose="020B0502040204020203" pitchFamily="34" charset="0"/>
                          <a:cs typeface="Segoe UI" panose="020B0502040204020203" pitchFamily="34" charset="0"/>
                        </a:rPr>
                        <a:t>Who will work on and be responsible for this part of this plan?</a:t>
                      </a:r>
                      <a:endParaRPr lang="en-US" sz="12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US" sz="1200" b="1" dirty="0">
                          <a:solidFill>
                            <a:schemeClr val="bg1"/>
                          </a:solidFill>
                          <a:effectLst/>
                          <a:latin typeface="Segoe UI" panose="020B0502040204020203" pitchFamily="34" charset="0"/>
                          <a:cs typeface="Segoe UI" panose="020B0502040204020203" pitchFamily="34" charset="0"/>
                        </a:rPr>
                        <a:t>What is our timeline?</a:t>
                      </a:r>
                      <a:endParaRPr lang="en-US" sz="120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37649" marR="37649" marT="0" marB="0">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66450737"/>
                  </a:ext>
                </a:extLst>
              </a:tr>
              <a:tr h="805638">
                <a:tc>
                  <a:txBody>
                    <a:bodyPr/>
                    <a:lstStyle/>
                    <a:p>
                      <a:pPr marL="0" marR="0">
                        <a:lnSpc>
                          <a:spcPct val="115000"/>
                        </a:lnSpc>
                        <a:spcBef>
                          <a:spcPts val="0"/>
                        </a:spcBef>
                        <a:spcAft>
                          <a:spcPts val="0"/>
                        </a:spcAft>
                      </a:pPr>
                      <a:r>
                        <a:rPr lang="en-US" sz="1050" b="0" dirty="0">
                          <a:solidFill>
                            <a:schemeClr val="tx1"/>
                          </a:solidFill>
                          <a:effectLst/>
                          <a:latin typeface="Segoe UI" panose="020B0502040204020203" pitchFamily="34" charset="0"/>
                          <a:ea typeface="Arial" panose="020B0604020202020204" pitchFamily="34" charset="0"/>
                          <a:cs typeface="Segoe UI" panose="020B0502040204020203" pitchFamily="34" charset="0"/>
                        </a:rPr>
                        <a:t>Implement a silent mentoring program to build stronger relationships between AA students and staff</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Assign teacher/adult to AA students</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Regular check-ins with teachers at staff meetings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dirty="0">
                          <a:latin typeface="Segoe UI" panose="020B0502040204020203" pitchFamily="34" charset="0"/>
                          <a:cs typeface="Segoe UI" panose="020B0502040204020203" pitchFamily="34" charset="0"/>
                        </a:rPr>
                        <a:t>School climate committee reports on freq. &amp; on teacher- reported quality of AA student engagement</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All teachers and counselors</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Climate committee monitors program</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By end of December</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114522"/>
                  </a:ext>
                </a:extLst>
              </a:tr>
              <a:tr h="1127894">
                <a:tc>
                  <a:txBody>
                    <a:bodyPr/>
                    <a:lstStyle/>
                    <a:p>
                      <a:pPr marL="0" marR="0">
                        <a:lnSpc>
                          <a:spcPct val="115000"/>
                        </a:lnSpc>
                        <a:spcBef>
                          <a:spcPts val="0"/>
                        </a:spcBef>
                        <a:spcAft>
                          <a:spcPts val="0"/>
                        </a:spcAft>
                      </a:pPr>
                      <a:r>
                        <a:rPr lang="en-US" sz="1050" b="0" dirty="0">
                          <a:solidFill>
                            <a:schemeClr val="tx1"/>
                          </a:solidFill>
                          <a:effectLst/>
                          <a:latin typeface="Segoe UI" panose="020B0502040204020203" pitchFamily="34" charset="0"/>
                          <a:cs typeface="Segoe UI" panose="020B0502040204020203" pitchFamily="34" charset="0"/>
                        </a:rPr>
                        <a:t>Focus group(s) of African American students to better understand their safety views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Checkpoints: focus groups are organized (interviewer + note taker); representative of AA students; use common “interview” protocol; notes are summarized </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Students engage and recommend adoptable changes to improve climate</a:t>
                      </a:r>
                    </a:p>
                    <a:p>
                      <a:pPr marL="112713" indent="-112713">
                        <a:buFont typeface="Arial" panose="020B0604020202020204" pitchFamily="34" charset="0"/>
                        <a:buChar char="•"/>
                      </a:pPr>
                      <a:r>
                        <a:rPr lang="en-US" sz="1050" dirty="0">
                          <a:latin typeface="Segoe UI" panose="020B0502040204020203" pitchFamily="34" charset="0"/>
                          <a:cs typeface="Segoe UI" panose="020B0502040204020203" pitchFamily="34" charset="0"/>
                        </a:rPr>
                        <a:t>Results reported to school climate comm.</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School counselor(s)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latin typeface="Segoe UI" panose="020B0502040204020203" pitchFamily="34" charset="0"/>
                          <a:cs typeface="Segoe UI" panose="020B0502040204020203" pitchFamily="34" charset="0"/>
                        </a:rPr>
                        <a:t>Spring 23’</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87929"/>
                  </a:ext>
                </a:extLst>
              </a:tr>
              <a:tr h="760489">
                <a:tc>
                  <a:txBody>
                    <a:bodyPr/>
                    <a:lstStyle/>
                    <a:p>
                      <a:pPr marL="0" marR="0">
                        <a:lnSpc>
                          <a:spcPct val="100000"/>
                        </a:lnSpc>
                        <a:spcBef>
                          <a:spcPts val="0"/>
                        </a:spcBef>
                        <a:spcAft>
                          <a:spcPts val="0"/>
                        </a:spcAft>
                      </a:pPr>
                      <a:r>
                        <a:rPr lang="en-US" sz="1050" b="0" dirty="0">
                          <a:solidFill>
                            <a:schemeClr val="tx1"/>
                          </a:solidFill>
                          <a:effectLst/>
                          <a:latin typeface="Segoe UI" panose="020B0502040204020203" pitchFamily="34" charset="0"/>
                          <a:ea typeface="Arial" panose="020B0604020202020204" pitchFamily="34" charset="0"/>
                          <a:cs typeface="Segoe UI" panose="020B0502040204020203" pitchFamily="34" charset="0"/>
                        </a:rPr>
                        <a:t>Include cultural/social awareness skill building among students in Social Skills intervention (Goal 1)</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latin typeface="Segoe UI" panose="020B0502040204020203" pitchFamily="34" charset="0"/>
                          <a:cs typeface="Segoe UI" panose="020B0502040204020203" pitchFamily="34" charset="0"/>
                        </a:rPr>
                        <a:t>Classroom walk throughs</a:t>
                      </a:r>
                    </a:p>
                    <a:p>
                      <a:endParaRPr lang="en-US" sz="1050" dirty="0">
                        <a:latin typeface="Segoe UI" panose="020B0502040204020203" pitchFamily="34" charset="0"/>
                        <a:cs typeface="Segoe UI" panose="020B0502040204020203" pitchFamily="34" charset="0"/>
                      </a:endParaRP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dirty="0">
                          <a:latin typeface="Segoe UI" panose="020B0502040204020203" pitchFamily="34" charset="0"/>
                          <a:cs typeface="Segoe UI" panose="020B0502040204020203" pitchFamily="34" charset="0"/>
                        </a:rPr>
                        <a:t>Classroom walk throughs</a:t>
                      </a:r>
                    </a:p>
                    <a:p>
                      <a:pPr marL="112713" marR="0" lvl="0" indent="-1127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dirty="0">
                          <a:latin typeface="Segoe UI" panose="020B0502040204020203" pitchFamily="34" charset="0"/>
                          <a:cs typeface="Segoe UI" panose="020B0502040204020203" pitchFamily="34" charset="0"/>
                        </a:rPr>
                        <a:t>Review 2024 VOCAL scores; trend!</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Segoe UI" panose="020B0502040204020203" pitchFamily="34" charset="0"/>
                          <a:cs typeface="Segoe UI" panose="020B0502040204020203" pitchFamily="34" charset="0"/>
                        </a:rPr>
                        <a:t>Classroom teachers and school counselor(s)</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Segoe UI" panose="020B0502040204020203" pitchFamily="34" charset="0"/>
                          <a:cs typeface="Segoe UI" panose="020B0502040204020203" pitchFamily="34" charset="0"/>
                        </a:rPr>
                        <a:t>Begin October 23’</a:t>
                      </a:r>
                    </a:p>
                  </a:txBody>
                  <a:tcPr marL="37649" marR="37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77400"/>
                  </a:ext>
                </a:extLst>
              </a:tr>
            </a:tbl>
          </a:graphicData>
        </a:graphic>
      </p:graphicFrame>
      <p:graphicFrame>
        <p:nvGraphicFramePr>
          <p:cNvPr id="9" name="Table 8">
            <a:extLst>
              <a:ext uri="{FF2B5EF4-FFF2-40B4-BE49-F238E27FC236}">
                <a16:creationId xmlns:a16="http://schemas.microsoft.com/office/drawing/2014/main" id="{7BD55D14-6E16-48BC-8025-DC0C52512A9B}"/>
              </a:ext>
            </a:extLst>
          </p:cNvPr>
          <p:cNvGraphicFramePr>
            <a:graphicFrameLocks noGrp="1"/>
          </p:cNvGraphicFramePr>
          <p:nvPr>
            <p:extLst>
              <p:ext uri="{D42A27DB-BD31-4B8C-83A1-F6EECF244321}">
                <p14:modId xmlns:p14="http://schemas.microsoft.com/office/powerpoint/2010/main" val="4079938002"/>
              </p:ext>
            </p:extLst>
          </p:nvPr>
        </p:nvGraphicFramePr>
        <p:xfrm>
          <a:off x="390972" y="836789"/>
          <a:ext cx="8563478" cy="575391"/>
        </p:xfrm>
        <a:graphic>
          <a:graphicData uri="http://schemas.openxmlformats.org/drawingml/2006/table">
            <a:tbl>
              <a:tblPr firstRow="1" firstCol="1" bandRow="1">
                <a:tableStyleId>{5C22544A-7EE6-4342-B048-85BDC9FD1C3A}</a:tableStyleId>
              </a:tblPr>
              <a:tblGrid>
                <a:gridCol w="8563478">
                  <a:extLst>
                    <a:ext uri="{9D8B030D-6E8A-4147-A177-3AD203B41FA5}">
                      <a16:colId xmlns:a16="http://schemas.microsoft.com/office/drawing/2014/main" val="1108564715"/>
                    </a:ext>
                  </a:extLst>
                </a:gridCol>
              </a:tblGrid>
              <a:tr h="575391">
                <a:tc>
                  <a:txBody>
                    <a:bodyPr/>
                    <a:lstStyle/>
                    <a:p>
                      <a:pPr marL="0" marR="0">
                        <a:lnSpc>
                          <a:spcPct val="100000"/>
                        </a:lnSpc>
                        <a:spcBef>
                          <a:spcPts val="0"/>
                        </a:spcBef>
                        <a:spcAft>
                          <a:spcPts val="0"/>
                        </a:spcAft>
                      </a:pPr>
                      <a:r>
                        <a:rPr lang="en-US" sz="1400" dirty="0">
                          <a:effectLst/>
                          <a:latin typeface="Segoe UI" panose="020B0502040204020203" pitchFamily="34" charset="0"/>
                          <a:cs typeface="Segoe UI" panose="020B0502040204020203" pitchFamily="34" charset="0"/>
                        </a:rPr>
                        <a:t>Finding: African American (AA) students report feeling less safe when compared to their peers in the school***</a:t>
                      </a:r>
                      <a:endParaRPr lang="en-US" sz="1400" dirty="0">
                        <a:effectLst/>
                        <a:latin typeface="Segoe UI" panose="020B0502040204020203" pitchFamily="34" charset="0"/>
                        <a:ea typeface="Arial" panose="020B0604020202020204" pitchFamily="34" charset="0"/>
                        <a:cs typeface="Segoe UI" panose="020B0502040204020203" pitchFamily="34" charset="0"/>
                      </a:endParaRPr>
                    </a:p>
                  </a:txBody>
                  <a:tcPr marL="47457" marR="47457" marT="47457" marB="47457"/>
                </a:tc>
                <a:extLst>
                  <a:ext uri="{0D108BD9-81ED-4DB2-BD59-A6C34878D82A}">
                    <a16:rowId xmlns:a16="http://schemas.microsoft.com/office/drawing/2014/main" val="1123594824"/>
                  </a:ext>
                </a:extLst>
              </a:tr>
            </a:tbl>
          </a:graphicData>
        </a:graphic>
      </p:graphicFrame>
      <p:sp>
        <p:nvSpPr>
          <p:cNvPr id="3" name="TextBox 2">
            <a:extLst>
              <a:ext uri="{FF2B5EF4-FFF2-40B4-BE49-F238E27FC236}">
                <a16:creationId xmlns:a16="http://schemas.microsoft.com/office/drawing/2014/main" id="{D1915F64-6267-46E8-B256-DF3E4F27642F}"/>
              </a:ext>
            </a:extLst>
          </p:cNvPr>
          <p:cNvSpPr txBox="1"/>
          <p:nvPr/>
        </p:nvSpPr>
        <p:spPr>
          <a:xfrm>
            <a:off x="376943" y="4933385"/>
            <a:ext cx="3578369" cy="215444"/>
          </a:xfrm>
          <a:prstGeom prst="rect">
            <a:avLst/>
          </a:prstGeom>
          <a:solidFill>
            <a:schemeClr val="bg1"/>
          </a:solidFill>
        </p:spPr>
        <p:txBody>
          <a:bodyPr wrap="square" rtlCol="0">
            <a:spAutoFit/>
          </a:bodyPr>
          <a:lstStyle/>
          <a:p>
            <a:r>
              <a:rPr lang="en-US" sz="800" dirty="0">
                <a:solidFill>
                  <a:schemeClr val="accent2">
                    <a:lumMod val="50000"/>
                  </a:schemeClr>
                </a:solidFill>
                <a:latin typeface="Segoe UI" panose="020B0502040204020203" pitchFamily="34" charset="0"/>
                <a:cs typeface="Segoe UI" panose="020B0502040204020203" pitchFamily="34" charset="0"/>
              </a:rPr>
              <a:t>*** This narrative provided as an example, not a recommendation </a:t>
            </a:r>
          </a:p>
        </p:txBody>
      </p:sp>
    </p:spTree>
    <p:extLst>
      <p:ext uri="{BB962C8B-B14F-4D97-AF65-F5344CB8AC3E}">
        <p14:creationId xmlns:p14="http://schemas.microsoft.com/office/powerpoint/2010/main" val="106210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a:solidFill>
                  <a:schemeClr val="lt1"/>
                </a:solidFill>
                <a:latin typeface="Quattrocento Sans"/>
                <a:ea typeface="Quattrocento Sans"/>
                <a:cs typeface="Quattrocento Sans"/>
                <a:sym typeface="Quattrocento Sans"/>
              </a:rPr>
              <a:t>04</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Segoe UI" panose="020B0502040204020203" pitchFamily="34" charset="0"/>
                <a:ea typeface="Quattrocento Sans"/>
                <a:cs typeface="Segoe UI" panose="020B0502040204020203" pitchFamily="34" charset="0"/>
                <a:sym typeface="Quattrocento Sans"/>
              </a:rPr>
              <a:t>Upcoming VOCAL-related workshop</a:t>
            </a:r>
          </a:p>
        </p:txBody>
      </p:sp>
    </p:spTree>
    <p:extLst>
      <p:ext uri="{BB962C8B-B14F-4D97-AF65-F5344CB8AC3E}">
        <p14:creationId xmlns:p14="http://schemas.microsoft.com/office/powerpoint/2010/main" val="1406077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DCD8-363D-42FC-94B2-789AB1270796}"/>
              </a:ext>
            </a:extLst>
          </p:cNvPr>
          <p:cNvSpPr>
            <a:spLocks noGrp="1"/>
          </p:cNvSpPr>
          <p:nvPr>
            <p:ph type="title"/>
          </p:nvPr>
        </p:nvSpPr>
        <p:spPr/>
        <p:txBody>
          <a:bodyPr/>
          <a:lstStyle/>
          <a:p>
            <a:r>
              <a:rPr lang="en-US" sz="2000" dirty="0">
                <a:latin typeface="Georgia" panose="02040502050405020303" pitchFamily="18" charset="0"/>
              </a:rPr>
              <a:t>Upcoming VOCAL-related Workshops</a:t>
            </a:r>
          </a:p>
        </p:txBody>
      </p:sp>
      <p:sp>
        <p:nvSpPr>
          <p:cNvPr id="5" name="Text Placeholder 2">
            <a:extLst>
              <a:ext uri="{FF2B5EF4-FFF2-40B4-BE49-F238E27FC236}">
                <a16:creationId xmlns:a16="http://schemas.microsoft.com/office/drawing/2014/main" id="{C3AA8D9F-DECA-4953-B799-F767D84BE031}"/>
              </a:ext>
            </a:extLst>
          </p:cNvPr>
          <p:cNvSpPr txBox="1">
            <a:spLocks/>
          </p:cNvSpPr>
          <p:nvPr/>
        </p:nvSpPr>
        <p:spPr>
          <a:xfrm>
            <a:off x="1678729" y="891945"/>
            <a:ext cx="4783567" cy="3899741"/>
          </a:xfrm>
          <a:prstGeom prst="rect">
            <a:avLst/>
          </a:prstGeom>
          <a:solidFill>
            <a:schemeClr val="bg1"/>
          </a:solidFill>
          <a:ln>
            <a:solidFill>
              <a:srgbClr val="002060"/>
            </a:solid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10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10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pPr marL="227013" indent="-227013">
              <a:spcBef>
                <a:spcPts val="0"/>
              </a:spcBef>
              <a:spcAft>
                <a:spcPts val="600"/>
              </a:spcAft>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October 25: In-person EWIS/VOCAL workshop</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Where: </a:t>
            </a:r>
            <a:r>
              <a:rPr lang="en-US" sz="1400" dirty="0">
                <a:solidFill>
                  <a:srgbClr val="002060"/>
                </a:solidFill>
                <a:latin typeface="Segoe UI" panose="020B0502040204020203" pitchFamily="34" charset="0"/>
                <a:cs typeface="Segoe UI" panose="020B0502040204020203" pitchFamily="34" charset="0"/>
              </a:rPr>
              <a:t>Best Western Royal Plaza, Marlborough</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Time: </a:t>
            </a:r>
            <a:r>
              <a:rPr lang="en-US" sz="1400" dirty="0">
                <a:solidFill>
                  <a:srgbClr val="002060"/>
                </a:solidFill>
                <a:latin typeface="Segoe UI" panose="020B0502040204020203" pitchFamily="34" charset="0"/>
                <a:cs typeface="Segoe UI" panose="020B0502040204020203" pitchFamily="34" charset="0"/>
              </a:rPr>
              <a:t>8:30 a.m. to 1 p.m.</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Who: </a:t>
            </a:r>
            <a:r>
              <a:rPr lang="en-US" sz="1400" dirty="0">
                <a:solidFill>
                  <a:srgbClr val="002060"/>
                </a:solidFill>
                <a:latin typeface="Segoe UI" panose="020B0502040204020203" pitchFamily="34" charset="0"/>
                <a:cs typeface="Segoe UI" panose="020B0502040204020203" pitchFamily="34" charset="0"/>
              </a:rPr>
              <a:t>District/User data teams </a:t>
            </a:r>
          </a:p>
          <a:p>
            <a:pPr marL="111125" indent="-285750">
              <a:lnSpc>
                <a:spcPct val="150000"/>
              </a:lnSpc>
              <a:buClr>
                <a:schemeClr val="accent2"/>
              </a:buClr>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What: </a:t>
            </a:r>
            <a:r>
              <a:rPr lang="en-US" sz="1600" dirty="0">
                <a:solidFill>
                  <a:srgbClr val="002060"/>
                </a:solidFill>
                <a:latin typeface="Segoe UI" panose="020B0502040204020203" pitchFamily="34" charset="0"/>
                <a:cs typeface="Segoe UI" panose="020B0502040204020203" pitchFamily="34" charset="0"/>
              </a:rPr>
              <a:t>EWIS and VOCAL Data Implementation</a:t>
            </a:r>
          </a:p>
          <a:p>
            <a:pPr marL="517525" lvl="4" indent="-234950">
              <a:lnSpc>
                <a:spcPct val="150000"/>
              </a:lnSpc>
              <a:spcBef>
                <a:spcPts val="600"/>
              </a:spcBef>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New to data: </a:t>
            </a:r>
            <a:r>
              <a:rPr lang="en-US" sz="1400" dirty="0">
                <a:solidFill>
                  <a:srgbClr val="002060"/>
                </a:solidFill>
                <a:latin typeface="Segoe UI" panose="020B0502040204020203" pitchFamily="34" charset="0"/>
                <a:cs typeface="Segoe UI" panose="020B0502040204020203" pitchFamily="34" charset="0"/>
              </a:rPr>
              <a:t>Review the basics</a:t>
            </a:r>
          </a:p>
          <a:p>
            <a:pPr marL="517525" lvl="4" indent="-234950">
              <a:lnSpc>
                <a:spcPct val="150000"/>
              </a:lnSpc>
              <a:spcAft>
                <a:spcPts val="600"/>
              </a:spcAft>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Familiar with data: </a:t>
            </a:r>
            <a:r>
              <a:rPr lang="en-US" sz="1400" dirty="0">
                <a:solidFill>
                  <a:srgbClr val="002060"/>
                </a:solidFill>
                <a:latin typeface="Segoe UI" panose="020B0502040204020203" pitchFamily="34" charset="0"/>
                <a:cs typeface="Segoe UI" panose="020B0502040204020203" pitchFamily="34" charset="0"/>
              </a:rPr>
              <a:t>Integrating EWIS/VOCAL data</a:t>
            </a:r>
          </a:p>
          <a:p>
            <a:pPr marL="517525" lvl="4" indent="-234950">
              <a:spcAft>
                <a:spcPts val="1200"/>
              </a:spcAft>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Plenty of time for teams </a:t>
            </a:r>
            <a:r>
              <a:rPr lang="en-US" sz="1400" dirty="0">
                <a:solidFill>
                  <a:srgbClr val="002060"/>
                </a:solidFill>
                <a:latin typeface="Segoe UI" panose="020B0502040204020203" pitchFamily="34" charset="0"/>
                <a:cs typeface="Segoe UI" panose="020B0502040204020203" pitchFamily="34" charset="0"/>
              </a:rPr>
              <a:t>to do analyses with DESE support</a:t>
            </a:r>
          </a:p>
          <a:p>
            <a:pPr marL="285750" lvl="2" indent="-285750">
              <a:spcBef>
                <a:spcPts val="800"/>
              </a:spcBef>
              <a:buClr>
                <a:schemeClr val="accent2"/>
              </a:buClr>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More information and registration </a:t>
            </a:r>
            <a:r>
              <a:rPr lang="en-US" sz="1600" dirty="0">
                <a:solidFill>
                  <a:srgbClr val="002060"/>
                </a:solidFill>
                <a:latin typeface="Segoe UI" panose="020B0502040204020203" pitchFamily="34" charset="0"/>
                <a:cs typeface="Segoe UI" panose="020B0502040204020203" pitchFamily="34" charset="0"/>
              </a:rPr>
              <a:t>is available </a:t>
            </a:r>
            <a:r>
              <a:rPr lang="en-US" sz="1600" dirty="0">
                <a:latin typeface="Segoe UI" panose="020B0502040204020203" pitchFamily="34" charset="0"/>
                <a:cs typeface="Segoe UI" panose="020B0502040204020203" pitchFamily="34" charset="0"/>
                <a:hlinkClick r:id="rId3"/>
              </a:rPr>
              <a:t>here</a:t>
            </a:r>
            <a:endParaRPr lang="en-US" sz="1600" dirty="0">
              <a:latin typeface="Segoe UI" panose="020B0502040204020203" pitchFamily="34" charset="0"/>
              <a:cs typeface="Segoe UI" panose="020B0502040204020203" pitchFamily="34" charset="0"/>
            </a:endParaRPr>
          </a:p>
          <a:p>
            <a:pPr marL="0" indent="0">
              <a:spcBef>
                <a:spcPts val="0"/>
              </a:spcBef>
              <a:buFont typeface="Arial"/>
              <a:buNone/>
            </a:pPr>
            <a:r>
              <a:rPr lang="en-US" sz="1800" dirty="0">
                <a:latin typeface="Calibri" panose="020F0502020204030204" pitchFamily="34" charset="0"/>
                <a:ea typeface="Calibri" panose="020F0502020204030204" pitchFamily="34" charset="0"/>
              </a:rPr>
              <a:t> </a:t>
            </a:r>
            <a:endParaRPr lang="en-US" dirty="0">
              <a:latin typeface="Segoe UI" panose="020B0502040204020203" pitchFamily="34" charset="0"/>
              <a:cs typeface="Segoe UI" panose="020B0502040204020203" pitchFamily="34" charset="0"/>
            </a:endParaRPr>
          </a:p>
        </p:txBody>
      </p:sp>
      <p:sp>
        <p:nvSpPr>
          <p:cNvPr id="6" name="Slide Number Placeholder 3">
            <a:extLst>
              <a:ext uri="{FF2B5EF4-FFF2-40B4-BE49-F238E27FC236}">
                <a16:creationId xmlns:a16="http://schemas.microsoft.com/office/drawing/2014/main" id="{2569FCD8-19EE-400E-9F3C-919CF22D286C}"/>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32</a:t>
            </a:fld>
            <a:endParaRPr lang="e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14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1" y="928947"/>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Questions? 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9" y="2967263"/>
            <a:ext cx="2413902"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speoples@doe.mass.edu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4365171"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vocalsurvey</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Measurement scale: Student-level data</a:t>
            </a:r>
            <a:endParaRPr sz="2000" dirty="0">
              <a:latin typeface="Georgia"/>
              <a:ea typeface="Georgia"/>
              <a:cs typeface="Georgia"/>
              <a:sym typeface="Georgia"/>
            </a:endParaRPr>
          </a:p>
        </p:txBody>
      </p:sp>
      <p:sp>
        <p:nvSpPr>
          <p:cNvPr id="6" name="TextBox 5">
            <a:extLst>
              <a:ext uri="{FF2B5EF4-FFF2-40B4-BE49-F238E27FC236}">
                <a16:creationId xmlns:a16="http://schemas.microsoft.com/office/drawing/2014/main" id="{32CC938E-B641-496C-BEF6-D0EC72C1717C}"/>
              </a:ext>
            </a:extLst>
          </p:cNvPr>
          <p:cNvSpPr txBox="1"/>
          <p:nvPr/>
        </p:nvSpPr>
        <p:spPr>
          <a:xfrm>
            <a:off x="3078877" y="1475487"/>
            <a:ext cx="2579552" cy="369332"/>
          </a:xfrm>
          <a:prstGeom prst="rect">
            <a:avLst/>
          </a:prstGeom>
          <a:noFill/>
        </p:spPr>
        <p:txBody>
          <a:bodyPr wrap="none" rtlCol="0">
            <a:spAutoFit/>
          </a:bodyPr>
          <a:lstStyle/>
          <a:p>
            <a:pPr algn="ctr"/>
            <a:r>
              <a:rPr lang="en-US" sz="1800">
                <a:solidFill>
                  <a:srgbClr val="002060"/>
                </a:solidFill>
                <a:latin typeface="Segoe UI" panose="020B0502040204020203" pitchFamily="34" charset="0"/>
                <a:cs typeface="Segoe UI" panose="020B0502040204020203" pitchFamily="34" charset="0"/>
              </a:rPr>
              <a:t>Baseline average (2018)</a:t>
            </a:r>
          </a:p>
        </p:txBody>
      </p:sp>
      <p:sp>
        <p:nvSpPr>
          <p:cNvPr id="11" name="TextBox 10">
            <a:extLst>
              <a:ext uri="{FF2B5EF4-FFF2-40B4-BE49-F238E27FC236}">
                <a16:creationId xmlns:a16="http://schemas.microsoft.com/office/drawing/2014/main" id="{29855D2E-2AC9-464D-8422-F90E32221AAE}"/>
              </a:ext>
            </a:extLst>
          </p:cNvPr>
          <p:cNvSpPr txBox="1"/>
          <p:nvPr/>
        </p:nvSpPr>
        <p:spPr>
          <a:xfrm>
            <a:off x="275464" y="857346"/>
            <a:ext cx="3062057" cy="400110"/>
          </a:xfrm>
          <a:prstGeom prst="rect">
            <a:avLst/>
          </a:prstGeom>
          <a:noFill/>
        </p:spPr>
        <p:txBody>
          <a:bodyPr wrap="none" rtlCol="0">
            <a:spAutoFit/>
          </a:bodyPr>
          <a:lstStyle/>
          <a:p>
            <a:r>
              <a:rPr lang="en-US" sz="2000">
                <a:solidFill>
                  <a:srgbClr val="002060"/>
                </a:solidFill>
                <a:latin typeface="Segoe UI" panose="020B0502040204020203" pitchFamily="34" charset="0"/>
                <a:cs typeface="Segoe UI" panose="020B0502040204020203" pitchFamily="34" charset="0"/>
              </a:rPr>
              <a:t>Student-level (all grades):</a:t>
            </a:r>
          </a:p>
        </p:txBody>
      </p:sp>
      <p:sp>
        <p:nvSpPr>
          <p:cNvPr id="3" name="TextBox 2">
            <a:extLst>
              <a:ext uri="{FF2B5EF4-FFF2-40B4-BE49-F238E27FC236}">
                <a16:creationId xmlns:a16="http://schemas.microsoft.com/office/drawing/2014/main" id="{5D9E067B-DBEE-41DA-8D16-B31BD6BB7775}"/>
              </a:ext>
            </a:extLst>
          </p:cNvPr>
          <p:cNvSpPr txBox="1"/>
          <p:nvPr/>
        </p:nvSpPr>
        <p:spPr>
          <a:xfrm>
            <a:off x="438651" y="2720301"/>
            <a:ext cx="8254555" cy="785151"/>
          </a:xfrm>
          <a:prstGeom prst="rect">
            <a:avLst/>
          </a:prstGeom>
          <a:solidFill>
            <a:schemeClr val="bg1"/>
          </a:solidFill>
        </p:spPr>
        <p:txBody>
          <a:bodyPr wrap="square" rtlCol="0">
            <a:spAutoFit/>
          </a:bodyPr>
          <a:lstStyle/>
          <a:p>
            <a:pPr marL="285750" indent="-285750">
              <a:lnSpc>
                <a:spcPct val="150000"/>
              </a:lnSpc>
              <a:buClr>
                <a:schemeClr val="accent2">
                  <a:lumMod val="75000"/>
                </a:schemeClr>
              </a:buCl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A higher average score is indicative of a more positive climate for all dimensions and topic scores (including bullying)</a:t>
            </a:r>
          </a:p>
        </p:txBody>
      </p:sp>
      <p:grpSp>
        <p:nvGrpSpPr>
          <p:cNvPr id="12" name="Group 11" descr="VOCAL scaled scores range from 1 to 99. The baseline year (2018) average score was set at 50 with a standard deviation of 20.">
            <a:extLst>
              <a:ext uri="{FF2B5EF4-FFF2-40B4-BE49-F238E27FC236}">
                <a16:creationId xmlns:a16="http://schemas.microsoft.com/office/drawing/2014/main" id="{43A623BF-CFC8-4BEF-866A-2D85DE4FE129}"/>
              </a:ext>
            </a:extLst>
          </p:cNvPr>
          <p:cNvGrpSpPr/>
          <p:nvPr/>
        </p:nvGrpSpPr>
        <p:grpSpPr>
          <a:xfrm>
            <a:off x="1140623" y="1925774"/>
            <a:ext cx="7216124" cy="645976"/>
            <a:chOff x="1202205" y="1796890"/>
            <a:chExt cx="7216124" cy="645976"/>
          </a:xfrm>
        </p:grpSpPr>
        <p:grpSp>
          <p:nvGrpSpPr>
            <p:cNvPr id="7" name="Group 6">
              <a:extLst>
                <a:ext uri="{FF2B5EF4-FFF2-40B4-BE49-F238E27FC236}">
                  <a16:creationId xmlns:a16="http://schemas.microsoft.com/office/drawing/2014/main" id="{CB725FD2-D75B-4C02-8ED1-CC028A5498A1}"/>
                </a:ext>
              </a:extLst>
            </p:cNvPr>
            <p:cNvGrpSpPr/>
            <p:nvPr/>
          </p:nvGrpSpPr>
          <p:grpSpPr>
            <a:xfrm>
              <a:off x="1474894" y="2110110"/>
              <a:ext cx="6532474" cy="146304"/>
              <a:chOff x="1514246" y="1126541"/>
              <a:chExt cx="6532474" cy="146304"/>
            </a:xfrm>
          </p:grpSpPr>
          <p:cxnSp>
            <p:nvCxnSpPr>
              <p:cNvPr id="4" name="Straight Connector 3">
                <a:extLst>
                  <a:ext uri="{FF2B5EF4-FFF2-40B4-BE49-F238E27FC236}">
                    <a16:creationId xmlns:a16="http://schemas.microsoft.com/office/drawing/2014/main" id="{9B669B2E-148D-4522-8266-E7489A792AC2}"/>
                  </a:ext>
                </a:extLst>
              </p:cNvPr>
              <p:cNvCxnSpPr/>
              <p:nvPr/>
            </p:nvCxnSpPr>
            <p:spPr>
              <a:xfrm>
                <a:off x="1514246" y="1207008"/>
                <a:ext cx="653247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D026CA-EA24-40C3-8D87-BFC415A37FE1}"/>
                  </a:ext>
                </a:extLst>
              </p:cNvPr>
              <p:cNvSpPr/>
              <p:nvPr/>
            </p:nvSpPr>
            <p:spPr>
              <a:xfrm>
                <a:off x="3138221" y="1133856"/>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7" name="Rectangle: Rounded Corners 26">
                <a:extLst>
                  <a:ext uri="{FF2B5EF4-FFF2-40B4-BE49-F238E27FC236}">
                    <a16:creationId xmlns:a16="http://schemas.microsoft.com/office/drawing/2014/main" id="{8F8AE20E-EA14-460B-93BF-97477B67744F}"/>
                  </a:ext>
                </a:extLst>
              </p:cNvPr>
              <p:cNvSpPr/>
              <p:nvPr/>
            </p:nvSpPr>
            <p:spPr>
              <a:xfrm>
                <a:off x="5800956" y="1126541"/>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Rectangle: Rounded Corners 27">
                <a:extLst>
                  <a:ext uri="{FF2B5EF4-FFF2-40B4-BE49-F238E27FC236}">
                    <a16:creationId xmlns:a16="http://schemas.microsoft.com/office/drawing/2014/main" id="{39888641-BED8-4991-A3E7-FC4132928073}"/>
                  </a:ext>
                </a:extLst>
              </p:cNvPr>
              <p:cNvSpPr/>
              <p:nvPr/>
            </p:nvSpPr>
            <p:spPr>
              <a:xfrm>
                <a:off x="4367175" y="1141171"/>
                <a:ext cx="204825" cy="13167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8" name="TextBox 7">
              <a:extLst>
                <a:ext uri="{FF2B5EF4-FFF2-40B4-BE49-F238E27FC236}">
                  <a16:creationId xmlns:a16="http://schemas.microsoft.com/office/drawing/2014/main" id="{396C6646-287D-49AD-9ACC-02F4CCC37AC8}"/>
                </a:ext>
              </a:extLst>
            </p:cNvPr>
            <p:cNvSpPr txBox="1"/>
            <p:nvPr/>
          </p:nvSpPr>
          <p:spPr>
            <a:xfrm>
              <a:off x="3002687" y="1804474"/>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30</a:t>
              </a:r>
            </a:p>
          </p:txBody>
        </p:sp>
        <p:sp>
          <p:nvSpPr>
            <p:cNvPr id="32" name="TextBox 31">
              <a:extLst>
                <a:ext uri="{FF2B5EF4-FFF2-40B4-BE49-F238E27FC236}">
                  <a16:creationId xmlns:a16="http://schemas.microsoft.com/office/drawing/2014/main" id="{E30FD1A0-74D9-4C92-8B33-F0A2CD55B446}"/>
                </a:ext>
              </a:extLst>
            </p:cNvPr>
            <p:cNvSpPr txBox="1"/>
            <p:nvPr/>
          </p:nvSpPr>
          <p:spPr>
            <a:xfrm>
              <a:off x="5658547" y="1796890"/>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70</a:t>
              </a:r>
            </a:p>
          </p:txBody>
        </p:sp>
        <p:sp>
          <p:nvSpPr>
            <p:cNvPr id="9" name="TextBox 8">
              <a:extLst>
                <a:ext uri="{FF2B5EF4-FFF2-40B4-BE49-F238E27FC236}">
                  <a16:creationId xmlns:a16="http://schemas.microsoft.com/office/drawing/2014/main" id="{D68D9CA1-86D0-4C39-852D-29088D29DEEA}"/>
                </a:ext>
              </a:extLst>
            </p:cNvPr>
            <p:cNvSpPr txBox="1"/>
            <p:nvPr/>
          </p:nvSpPr>
          <p:spPr>
            <a:xfrm>
              <a:off x="1202205" y="2005471"/>
              <a:ext cx="312906" cy="369332"/>
            </a:xfrm>
            <a:prstGeom prst="rect">
              <a:avLst/>
            </a:prstGeom>
            <a:noFill/>
          </p:spPr>
          <p:txBody>
            <a:bodyPr wrap="none" rtlCol="0">
              <a:spAutoFit/>
            </a:bodyPr>
            <a:lstStyle/>
            <a:p>
              <a:r>
                <a:rPr lang="en-US" sz="1800">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F9BBD24E-2B8F-450F-98F4-C3D4DF1B1FAF}"/>
                </a:ext>
              </a:extLst>
            </p:cNvPr>
            <p:cNvSpPr txBox="1"/>
            <p:nvPr/>
          </p:nvSpPr>
          <p:spPr>
            <a:xfrm>
              <a:off x="7983595" y="2005471"/>
              <a:ext cx="434734" cy="369332"/>
            </a:xfrm>
            <a:prstGeom prst="rect">
              <a:avLst/>
            </a:prstGeom>
            <a:noFill/>
          </p:spPr>
          <p:txBody>
            <a:bodyPr wrap="none" rtlCol="0">
              <a:spAutoFit/>
            </a:bodyPr>
            <a:lstStyle/>
            <a:p>
              <a:r>
                <a:rPr lang="en-US" sz="1800">
                  <a:solidFill>
                    <a:srgbClr val="002060"/>
                  </a:solidFill>
                  <a:latin typeface="Segoe UI" panose="020B0502040204020203" pitchFamily="34" charset="0"/>
                  <a:cs typeface="Segoe UI" panose="020B0502040204020203" pitchFamily="34" charset="0"/>
                </a:rPr>
                <a:t>99</a:t>
              </a:r>
            </a:p>
          </p:txBody>
        </p:sp>
        <p:sp>
          <p:nvSpPr>
            <p:cNvPr id="10" name="TextBox 9">
              <a:extLst>
                <a:ext uri="{FF2B5EF4-FFF2-40B4-BE49-F238E27FC236}">
                  <a16:creationId xmlns:a16="http://schemas.microsoft.com/office/drawing/2014/main" id="{72D8CFBD-6093-463D-B0D0-67E6D87D7A87}"/>
                </a:ext>
              </a:extLst>
            </p:cNvPr>
            <p:cNvSpPr txBox="1"/>
            <p:nvPr/>
          </p:nvSpPr>
          <p:spPr>
            <a:xfrm>
              <a:off x="7195385" y="2135089"/>
              <a:ext cx="837089" cy="307777"/>
            </a:xfrm>
            <a:prstGeom prst="rect">
              <a:avLst/>
            </a:prstGeom>
            <a:noFill/>
          </p:spPr>
          <p:txBody>
            <a:bodyPr wrap="none" rtlCol="0">
              <a:spAutoFit/>
            </a:bodyPr>
            <a:lstStyle/>
            <a:p>
              <a:r>
                <a:rPr lang="en-US">
                  <a:solidFill>
                    <a:srgbClr val="002060"/>
                  </a:solidFill>
                  <a:latin typeface="Segoe UI" panose="020B0502040204020203" pitchFamily="34" charset="0"/>
                  <a:cs typeface="Segoe UI" panose="020B0502040204020203" pitchFamily="34" charset="0"/>
                </a:rPr>
                <a:t>SD = 20</a:t>
              </a:r>
            </a:p>
          </p:txBody>
        </p:sp>
        <p:sp>
          <p:nvSpPr>
            <p:cNvPr id="37" name="TextBox 36">
              <a:extLst>
                <a:ext uri="{FF2B5EF4-FFF2-40B4-BE49-F238E27FC236}">
                  <a16:creationId xmlns:a16="http://schemas.microsoft.com/office/drawing/2014/main" id="{BEC1C231-C26F-4FD6-9E3D-0D0DECF417CD}"/>
                </a:ext>
              </a:extLst>
            </p:cNvPr>
            <p:cNvSpPr txBox="1"/>
            <p:nvPr/>
          </p:nvSpPr>
          <p:spPr>
            <a:xfrm>
              <a:off x="4215219" y="1799775"/>
              <a:ext cx="412292"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50</a:t>
              </a:r>
            </a:p>
          </p:txBody>
        </p:sp>
      </p:grpSp>
      <p:sp>
        <p:nvSpPr>
          <p:cNvPr id="2" name="Slide Number Placeholder 1">
            <a:extLst>
              <a:ext uri="{FF2B5EF4-FFF2-40B4-BE49-F238E27FC236}">
                <a16:creationId xmlns:a16="http://schemas.microsoft.com/office/drawing/2014/main" id="{965ABDF8-A5E9-4836-8F92-9F1BF5DD7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7516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txBox="1">
            <a:spLocks noGrp="1"/>
          </p:cNvSpPr>
          <p:nvPr>
            <p:ph type="title"/>
          </p:nvPr>
        </p:nvSpPr>
        <p:spPr>
          <a:xfrm>
            <a:off x="425807" y="216694"/>
            <a:ext cx="8528100" cy="510000"/>
          </a:xfrm>
          <a:prstGeom prst="rect">
            <a:avLst/>
          </a:prstGeom>
        </p:spPr>
        <p:txBody>
          <a:bodyPr spcFirstLastPara="1" wrap="square" lIns="68575" tIns="34275" rIns="68575" bIns="34275" anchor="ctr" anchorCtr="0">
            <a:noAutofit/>
          </a:bodyPr>
          <a:lstStyle/>
          <a:p>
            <a:pPr marL="0" lvl="0" indent="0">
              <a:spcBef>
                <a:spcPts val="0"/>
              </a:spcBef>
              <a:spcAft>
                <a:spcPts val="0"/>
              </a:spcAft>
              <a:buNone/>
            </a:pPr>
            <a:r>
              <a:rPr lang="en-US" sz="2000" b="0" i="0" dirty="0">
                <a:solidFill>
                  <a:schemeClr val="bg1"/>
                </a:solidFill>
                <a:effectLst/>
                <a:latin typeface="Georgia" panose="02040502050405020303" pitchFamily="18" charset="0"/>
              </a:rPr>
              <a:t>2022: Six lower level scaled-scores and an overall climate scaled-score are aggregated to district, school, grade, and student group level</a:t>
            </a:r>
            <a:endParaRPr sz="1600" dirty="0">
              <a:latin typeface="Georgia" panose="02040502050405020303" pitchFamily="18" charset="0"/>
              <a:cs typeface="Segoe UI" panose="020B0502040204020203" pitchFamily="34" charset="0"/>
            </a:endParaRPr>
          </a:p>
        </p:txBody>
      </p:sp>
      <p:sp>
        <p:nvSpPr>
          <p:cNvPr id="681" name="Google Shape;681;p5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5</a:t>
            </a:fld>
            <a:endParaRPr dirty="0"/>
          </a:p>
        </p:txBody>
      </p:sp>
      <p:cxnSp>
        <p:nvCxnSpPr>
          <p:cNvPr id="620" name="Straight Connector 619" descr="Use to divide information on the VOCAL scores provided to schools and districts, and the break out of these scores by grade and/or student group.">
            <a:extLst>
              <a:ext uri="{FF2B5EF4-FFF2-40B4-BE49-F238E27FC236}">
                <a16:creationId xmlns:a16="http://schemas.microsoft.com/office/drawing/2014/main" id="{E844AA69-121B-4899-953A-1EA8DF26593B}"/>
              </a:ext>
            </a:extLst>
          </p:cNvPr>
          <p:cNvCxnSpPr/>
          <p:nvPr/>
        </p:nvCxnSpPr>
        <p:spPr>
          <a:xfrm>
            <a:off x="2069235" y="2289810"/>
            <a:ext cx="5704666" cy="0"/>
          </a:xfrm>
          <a:prstGeom prst="line">
            <a:avLst/>
          </a:prstGeom>
          <a:ln w="28575">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nvGrpSpPr>
          <p:cNvPr id="22" name="Group 21" descr="This part of the display highlights that VOCAL data can be broken out by grade and student group.">
            <a:extLst>
              <a:ext uri="{FF2B5EF4-FFF2-40B4-BE49-F238E27FC236}">
                <a16:creationId xmlns:a16="http://schemas.microsoft.com/office/drawing/2014/main" id="{1922D0B9-56C0-4A06-9F70-7C7EC69C37EF}"/>
              </a:ext>
              <a:ext uri="{C183D7F6-B498-43B3-948B-1728B52AA6E4}">
                <adec:decorative xmlns:adec="http://schemas.microsoft.com/office/drawing/2017/decorative" val="0"/>
              </a:ext>
            </a:extLst>
          </p:cNvPr>
          <p:cNvGrpSpPr/>
          <p:nvPr/>
        </p:nvGrpSpPr>
        <p:grpSpPr>
          <a:xfrm>
            <a:off x="450480" y="836648"/>
            <a:ext cx="7999812" cy="1301564"/>
            <a:chOff x="450480" y="836648"/>
            <a:chExt cx="7999812" cy="1301564"/>
          </a:xfrm>
        </p:grpSpPr>
        <p:cxnSp>
          <p:nvCxnSpPr>
            <p:cNvPr id="103" name="Straight Connector 102">
              <a:extLst>
                <a:ext uri="{FF2B5EF4-FFF2-40B4-BE49-F238E27FC236}">
                  <a16:creationId xmlns:a16="http://schemas.microsoft.com/office/drawing/2014/main" id="{9B2154A9-F109-4314-83B1-38F12AB44484}"/>
                </a:ext>
              </a:extLst>
            </p:cNvPr>
            <p:cNvCxnSpPr/>
            <p:nvPr/>
          </p:nvCxnSpPr>
          <p:spPr>
            <a:xfrm>
              <a:off x="4567475" y="1351596"/>
              <a:ext cx="0" cy="118709"/>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43158F7-D09D-4DC2-95B6-E69D89F88408}"/>
                </a:ext>
              </a:extLst>
            </p:cNvPr>
            <p:cNvCxnSpPr>
              <a:cxnSpLocks/>
            </p:cNvCxnSpPr>
            <p:nvPr/>
          </p:nvCxnSpPr>
          <p:spPr>
            <a:xfrm>
              <a:off x="6240356" y="1461523"/>
              <a:ext cx="0" cy="1644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64C18E0-A57B-460E-A499-4AD122BFD3FD}"/>
                </a:ext>
              </a:extLst>
            </p:cNvPr>
            <p:cNvCxnSpPr/>
            <p:nvPr/>
          </p:nvCxnSpPr>
          <p:spPr>
            <a:xfrm>
              <a:off x="4561083" y="1456441"/>
              <a:ext cx="0" cy="1616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1878630-B835-4123-9395-C5C845C5DD6B}"/>
                </a:ext>
              </a:extLst>
            </p:cNvPr>
            <p:cNvCxnSpPr>
              <a:cxnSpLocks/>
            </p:cNvCxnSpPr>
            <p:nvPr/>
          </p:nvCxnSpPr>
          <p:spPr>
            <a:xfrm>
              <a:off x="2658401" y="1447491"/>
              <a:ext cx="0" cy="1822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6" name="Google Shape;626;p55"/>
            <p:cNvSpPr/>
            <p:nvPr/>
          </p:nvSpPr>
          <p:spPr>
            <a:xfrm>
              <a:off x="3529067" y="836648"/>
              <a:ext cx="2098798" cy="237417"/>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District and/or School</a:t>
              </a:r>
              <a:endParaRPr sz="1200" b="1" dirty="0">
                <a:solidFill>
                  <a:srgbClr val="FFFFFF"/>
                </a:solidFill>
                <a:latin typeface="Segoe UI" panose="020B0502040204020203" pitchFamily="34" charset="0"/>
                <a:cs typeface="Segoe UI" panose="020B0502040204020203" pitchFamily="34" charset="0"/>
              </a:endParaRPr>
            </a:p>
          </p:txBody>
        </p:sp>
        <p:sp>
          <p:nvSpPr>
            <p:cNvPr id="152" name="Google Shape;626;p55">
              <a:extLst>
                <a:ext uri="{FF2B5EF4-FFF2-40B4-BE49-F238E27FC236}">
                  <a16:creationId xmlns:a16="http://schemas.microsoft.com/office/drawing/2014/main" id="{E12F19E2-16CC-4B30-9396-C13E7BAB5EA8}"/>
                </a:ext>
              </a:extLst>
            </p:cNvPr>
            <p:cNvSpPr/>
            <p:nvPr/>
          </p:nvSpPr>
          <p:spPr>
            <a:xfrm>
              <a:off x="3610867" y="1176918"/>
              <a:ext cx="1898400" cy="203100"/>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Grade (4, 5, 8, 10)</a:t>
              </a:r>
              <a:endParaRPr sz="1200" b="1" dirty="0">
                <a:solidFill>
                  <a:srgbClr val="FFFFFF"/>
                </a:solidFill>
                <a:latin typeface="Segoe UI" panose="020B0502040204020203" pitchFamily="34" charset="0"/>
                <a:cs typeface="Segoe UI" panose="020B0502040204020203" pitchFamily="34" charset="0"/>
              </a:endParaRPr>
            </a:p>
          </p:txBody>
        </p:sp>
        <p:grpSp>
          <p:nvGrpSpPr>
            <p:cNvPr id="80" name="Group 79">
              <a:extLst>
                <a:ext uri="{FF2B5EF4-FFF2-40B4-BE49-F238E27FC236}">
                  <a16:creationId xmlns:a16="http://schemas.microsoft.com/office/drawing/2014/main" id="{F5E7043C-F087-41A4-80AE-94B5667A2022}"/>
                </a:ext>
              </a:extLst>
            </p:cNvPr>
            <p:cNvGrpSpPr/>
            <p:nvPr/>
          </p:nvGrpSpPr>
          <p:grpSpPr>
            <a:xfrm>
              <a:off x="450480" y="1595708"/>
              <a:ext cx="1134712" cy="504173"/>
              <a:chOff x="523564" y="1570596"/>
              <a:chExt cx="1134712" cy="504173"/>
            </a:xfrm>
          </p:grpSpPr>
          <p:sp>
            <p:nvSpPr>
              <p:cNvPr id="167" name="Google Shape;626;p55">
                <a:extLst>
                  <a:ext uri="{FF2B5EF4-FFF2-40B4-BE49-F238E27FC236}">
                    <a16:creationId xmlns:a16="http://schemas.microsoft.com/office/drawing/2014/main" id="{F2B53299-8D33-4910-B223-F917FD8E7DBD}"/>
                  </a:ext>
                </a:extLst>
              </p:cNvPr>
              <p:cNvSpPr/>
              <p:nvPr/>
            </p:nvSpPr>
            <p:spPr>
              <a:xfrm>
                <a:off x="523564" y="1570596"/>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rgbClr val="FFFFFF"/>
                  </a:solidFill>
                  <a:latin typeface="Segoe UI" panose="020B0502040204020203" pitchFamily="34" charset="0"/>
                  <a:cs typeface="Segoe UI" panose="020B0502040204020203" pitchFamily="34" charset="0"/>
                </a:endParaRPr>
              </a:p>
            </p:txBody>
          </p:sp>
          <p:sp>
            <p:nvSpPr>
              <p:cNvPr id="675" name="Google Shape;675;p55"/>
              <p:cNvSpPr txBox="1"/>
              <p:nvPr/>
            </p:nvSpPr>
            <p:spPr>
              <a:xfrm>
                <a:off x="745310" y="1674104"/>
                <a:ext cx="691220" cy="297156"/>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Gender</a:t>
                </a:r>
                <a:endParaRPr sz="1200" dirty="0">
                  <a:solidFill>
                    <a:schemeClr val="bg1"/>
                  </a:solidFill>
                  <a:latin typeface="Segoe UI" panose="020B0502040204020203" pitchFamily="34" charset="0"/>
                  <a:cs typeface="Segoe UI" panose="020B0502040204020203" pitchFamily="34" charset="0"/>
                </a:endParaRPr>
              </a:p>
            </p:txBody>
          </p:sp>
        </p:grpSp>
        <p:grpSp>
          <p:nvGrpSpPr>
            <p:cNvPr id="78" name="Group 77">
              <a:extLst>
                <a:ext uri="{FF2B5EF4-FFF2-40B4-BE49-F238E27FC236}">
                  <a16:creationId xmlns:a16="http://schemas.microsoft.com/office/drawing/2014/main" id="{34B7A7FC-3D84-49EF-A87C-C445998B7807}"/>
                </a:ext>
              </a:extLst>
            </p:cNvPr>
            <p:cNvGrpSpPr/>
            <p:nvPr/>
          </p:nvGrpSpPr>
          <p:grpSpPr>
            <a:xfrm>
              <a:off x="3996857" y="1595708"/>
              <a:ext cx="1126893" cy="509999"/>
              <a:chOff x="4065350" y="1621320"/>
              <a:chExt cx="1126893" cy="509999"/>
            </a:xfrm>
          </p:grpSpPr>
          <p:sp>
            <p:nvSpPr>
              <p:cNvPr id="168" name="Google Shape;626;p55">
                <a:extLst>
                  <a:ext uri="{FF2B5EF4-FFF2-40B4-BE49-F238E27FC236}">
                    <a16:creationId xmlns:a16="http://schemas.microsoft.com/office/drawing/2014/main" id="{46114A3F-6DCB-48BD-B012-36681A949982}"/>
                  </a:ext>
                </a:extLst>
              </p:cNvPr>
              <p:cNvSpPr/>
              <p:nvPr/>
            </p:nvSpPr>
            <p:spPr>
              <a:xfrm>
                <a:off x="4065350" y="1621320"/>
                <a:ext cx="1126893" cy="509999"/>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rgbClr val="FFFFFF"/>
                  </a:solidFill>
                  <a:latin typeface="Segoe UI" panose="020B0502040204020203" pitchFamily="34" charset="0"/>
                  <a:cs typeface="Segoe UI" panose="020B0502040204020203" pitchFamily="34" charset="0"/>
                </a:endParaRPr>
              </a:p>
            </p:txBody>
          </p:sp>
          <p:sp>
            <p:nvSpPr>
              <p:cNvPr id="676" name="Google Shape;676;p55"/>
              <p:cNvSpPr txBox="1"/>
              <p:nvPr/>
            </p:nvSpPr>
            <p:spPr>
              <a:xfrm>
                <a:off x="4101606" y="1621320"/>
                <a:ext cx="1054379" cy="44335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Race/</a:t>
                </a:r>
              </a:p>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Ethnicity</a:t>
                </a:r>
              </a:p>
              <a:p>
                <a:pPr marL="0" lvl="0" indent="0" rtl="0">
                  <a:spcBef>
                    <a:spcPts val="0"/>
                  </a:spcBef>
                  <a:spcAft>
                    <a:spcPts val="0"/>
                  </a:spcAft>
                  <a:buNone/>
                </a:pPr>
                <a:endParaRPr sz="1200" dirty="0">
                  <a:solidFill>
                    <a:schemeClr val="bg1"/>
                  </a:solidFill>
                  <a:latin typeface="Segoe UI" panose="020B0502040204020203" pitchFamily="34" charset="0"/>
                  <a:cs typeface="Segoe UI" panose="020B0502040204020203" pitchFamily="34" charset="0"/>
                </a:endParaRPr>
              </a:p>
            </p:txBody>
          </p:sp>
        </p:grpSp>
        <p:grpSp>
          <p:nvGrpSpPr>
            <p:cNvPr id="79" name="Group 78">
              <a:extLst>
                <a:ext uri="{FF2B5EF4-FFF2-40B4-BE49-F238E27FC236}">
                  <a16:creationId xmlns:a16="http://schemas.microsoft.com/office/drawing/2014/main" id="{CCCC45AC-07FB-4F89-B33C-EE8C26B2F71A}"/>
                </a:ext>
              </a:extLst>
            </p:cNvPr>
            <p:cNvGrpSpPr/>
            <p:nvPr/>
          </p:nvGrpSpPr>
          <p:grpSpPr>
            <a:xfrm>
              <a:off x="2098710" y="1595708"/>
              <a:ext cx="1134712" cy="509299"/>
              <a:chOff x="2133827" y="1594004"/>
              <a:chExt cx="1134712" cy="509299"/>
            </a:xfrm>
          </p:grpSpPr>
          <p:sp>
            <p:nvSpPr>
              <p:cNvPr id="169" name="Google Shape;626;p55">
                <a:extLst>
                  <a:ext uri="{FF2B5EF4-FFF2-40B4-BE49-F238E27FC236}">
                    <a16:creationId xmlns:a16="http://schemas.microsoft.com/office/drawing/2014/main" id="{30C4A137-5887-4AC2-AEA3-E8235C8C5365}"/>
                  </a:ext>
                </a:extLst>
              </p:cNvPr>
              <p:cNvSpPr/>
              <p:nvPr/>
            </p:nvSpPr>
            <p:spPr>
              <a:xfrm>
                <a:off x="2133827" y="1602069"/>
                <a:ext cx="1134712" cy="493169"/>
              </a:xfrm>
              <a:prstGeom prst="rect">
                <a:avLst/>
              </a:prstGeom>
              <a:solidFill>
                <a:schemeClr val="accent2">
                  <a:lumMod val="75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677" name="Google Shape;677;p55"/>
              <p:cNvSpPr txBox="1"/>
              <p:nvPr/>
            </p:nvSpPr>
            <p:spPr>
              <a:xfrm>
                <a:off x="2133827" y="1594004"/>
                <a:ext cx="1134712" cy="509299"/>
              </a:xfrm>
              <a:prstGeom prst="rect">
                <a:avLst/>
              </a:prstGeom>
              <a:solidFill>
                <a:schemeClr val="accent2">
                  <a:lumMod val="5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Low Income status</a:t>
                </a:r>
                <a:endParaRPr sz="1200" dirty="0">
                  <a:solidFill>
                    <a:schemeClr val="bg1"/>
                  </a:solidFill>
                  <a:latin typeface="Segoe UI" panose="020B0502040204020203" pitchFamily="34" charset="0"/>
                  <a:cs typeface="Segoe UI" panose="020B0502040204020203" pitchFamily="34" charset="0"/>
                </a:endParaRPr>
              </a:p>
            </p:txBody>
          </p:sp>
        </p:grpSp>
        <p:grpSp>
          <p:nvGrpSpPr>
            <p:cNvPr id="81" name="Group 80">
              <a:extLst>
                <a:ext uri="{FF2B5EF4-FFF2-40B4-BE49-F238E27FC236}">
                  <a16:creationId xmlns:a16="http://schemas.microsoft.com/office/drawing/2014/main" id="{F8FF9E7C-5A8A-46BF-8C67-E3A950B07055}"/>
                </a:ext>
              </a:extLst>
            </p:cNvPr>
            <p:cNvGrpSpPr/>
            <p:nvPr/>
          </p:nvGrpSpPr>
          <p:grpSpPr>
            <a:xfrm>
              <a:off x="5623136" y="1595708"/>
              <a:ext cx="1240215" cy="542504"/>
              <a:chOff x="5572466" y="1593721"/>
              <a:chExt cx="1240215" cy="542504"/>
            </a:xfrm>
          </p:grpSpPr>
          <p:sp>
            <p:nvSpPr>
              <p:cNvPr id="170" name="Google Shape;626;p55">
                <a:extLst>
                  <a:ext uri="{FF2B5EF4-FFF2-40B4-BE49-F238E27FC236}">
                    <a16:creationId xmlns:a16="http://schemas.microsoft.com/office/drawing/2014/main" id="{3276962E-791B-4EA6-9C4E-A432750A78CE}"/>
                  </a:ext>
                </a:extLst>
              </p:cNvPr>
              <p:cNvSpPr/>
              <p:nvPr/>
            </p:nvSpPr>
            <p:spPr>
              <a:xfrm>
                <a:off x="5607872" y="1609974"/>
                <a:ext cx="1169403" cy="509998"/>
              </a:xfrm>
              <a:prstGeom prst="rect">
                <a:avLst/>
              </a:prstGeom>
              <a:solidFill>
                <a:schemeClr val="accent2">
                  <a:lumMod val="75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165" name="Google Shape;677;p55">
                <a:extLst>
                  <a:ext uri="{FF2B5EF4-FFF2-40B4-BE49-F238E27FC236}">
                    <a16:creationId xmlns:a16="http://schemas.microsoft.com/office/drawing/2014/main" id="{F052BC8A-DB71-4252-A0F8-1E0A5DE3F0ED}"/>
                  </a:ext>
                </a:extLst>
              </p:cNvPr>
              <p:cNvSpPr txBox="1"/>
              <p:nvPr/>
            </p:nvSpPr>
            <p:spPr>
              <a:xfrm>
                <a:off x="5572466" y="1593721"/>
                <a:ext cx="1240215" cy="542504"/>
              </a:xfrm>
              <a:prstGeom prst="rect">
                <a:avLst/>
              </a:prstGeom>
              <a:solidFill>
                <a:schemeClr val="accent2">
                  <a:lumMod val="50000"/>
                </a:schemeClr>
              </a:solidFill>
              <a:ln>
                <a:solidFill>
                  <a:srgbClr val="9FC5E8"/>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English Learner status</a:t>
                </a:r>
                <a:endParaRPr sz="1200" dirty="0">
                  <a:solidFill>
                    <a:schemeClr val="bg1"/>
                  </a:solidFill>
                  <a:latin typeface="Segoe UI" panose="020B0502040204020203" pitchFamily="34" charset="0"/>
                  <a:cs typeface="Segoe UI" panose="020B0502040204020203" pitchFamily="34" charset="0"/>
                </a:endParaRPr>
              </a:p>
            </p:txBody>
          </p:sp>
        </p:grpSp>
        <p:cxnSp>
          <p:nvCxnSpPr>
            <p:cNvPr id="195" name="Connector: Elbow 194">
              <a:extLst>
                <a:ext uri="{FF2B5EF4-FFF2-40B4-BE49-F238E27FC236}">
                  <a16:creationId xmlns:a16="http://schemas.microsoft.com/office/drawing/2014/main" id="{4CA3858F-9D6A-4818-96EF-0863709B99D2}"/>
                </a:ext>
              </a:extLst>
            </p:cNvPr>
            <p:cNvCxnSpPr>
              <a:cxnSpLocks/>
            </p:cNvCxnSpPr>
            <p:nvPr/>
          </p:nvCxnSpPr>
          <p:spPr>
            <a:xfrm rot="5400000" flipH="1" flipV="1">
              <a:off x="3380450" y="-920747"/>
              <a:ext cx="161632" cy="4913351"/>
            </a:xfrm>
            <a:prstGeom prst="bentConnector2">
              <a:avLst/>
            </a:prstGeom>
            <a:ln w="127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CFB7D44-8ACF-4DA4-A1D5-1376479B5BC6}"/>
                </a:ext>
              </a:extLst>
            </p:cNvPr>
            <p:cNvGrpSpPr/>
            <p:nvPr/>
          </p:nvGrpSpPr>
          <p:grpSpPr>
            <a:xfrm>
              <a:off x="4560067" y="1454762"/>
              <a:ext cx="3351670" cy="161633"/>
              <a:chOff x="4560067" y="1386182"/>
              <a:chExt cx="3351670" cy="161633"/>
            </a:xfrm>
          </p:grpSpPr>
          <p:cxnSp>
            <p:nvCxnSpPr>
              <p:cNvPr id="127" name="Connector: Elbow 126">
                <a:extLst>
                  <a:ext uri="{FF2B5EF4-FFF2-40B4-BE49-F238E27FC236}">
                    <a16:creationId xmlns:a16="http://schemas.microsoft.com/office/drawing/2014/main" id="{E77A9920-689B-4485-B140-E843A0C01EAD}"/>
                  </a:ext>
                </a:extLst>
              </p:cNvPr>
              <p:cNvCxnSpPr>
                <a:cxnSpLocks/>
              </p:cNvCxnSpPr>
              <p:nvPr/>
            </p:nvCxnSpPr>
            <p:spPr>
              <a:xfrm>
                <a:off x="4560067" y="1387637"/>
                <a:ext cx="3351670" cy="1"/>
              </a:xfrm>
              <a:prstGeom prst="bentConnector3">
                <a:avLst>
                  <a:gd name="adj1"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73209F-03D9-4421-ABFF-9E6C88AE84A3}"/>
                  </a:ext>
                </a:extLst>
              </p:cNvPr>
              <p:cNvCxnSpPr/>
              <p:nvPr/>
            </p:nvCxnSpPr>
            <p:spPr>
              <a:xfrm>
                <a:off x="7898233" y="1386182"/>
                <a:ext cx="0" cy="16163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34B1DA02-9CFD-442A-83F8-7B4C3409C46C}"/>
                </a:ext>
              </a:extLst>
            </p:cNvPr>
            <p:cNvGrpSpPr/>
            <p:nvPr/>
          </p:nvGrpSpPr>
          <p:grpSpPr>
            <a:xfrm>
              <a:off x="7403760" y="1586779"/>
              <a:ext cx="1046532" cy="542504"/>
              <a:chOff x="7248678" y="1571421"/>
              <a:chExt cx="1046532" cy="542504"/>
            </a:xfrm>
          </p:grpSpPr>
          <p:sp>
            <p:nvSpPr>
              <p:cNvPr id="211" name="Google Shape;626;p55">
                <a:extLst>
                  <a:ext uri="{FF2B5EF4-FFF2-40B4-BE49-F238E27FC236}">
                    <a16:creationId xmlns:a16="http://schemas.microsoft.com/office/drawing/2014/main" id="{5F9BA880-B337-4298-9002-30DD21360916}"/>
                  </a:ext>
                </a:extLst>
              </p:cNvPr>
              <p:cNvSpPr/>
              <p:nvPr/>
            </p:nvSpPr>
            <p:spPr>
              <a:xfrm>
                <a:off x="7248678" y="1591013"/>
                <a:ext cx="1046532" cy="521179"/>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212" name="Google Shape;677;p55">
                <a:extLst>
                  <a:ext uri="{FF2B5EF4-FFF2-40B4-BE49-F238E27FC236}">
                    <a16:creationId xmlns:a16="http://schemas.microsoft.com/office/drawing/2014/main" id="{081173FE-2815-4C94-8226-9EE10BCDCFE3}"/>
                  </a:ext>
                </a:extLst>
              </p:cNvPr>
              <p:cNvSpPr txBox="1"/>
              <p:nvPr/>
            </p:nvSpPr>
            <p:spPr>
              <a:xfrm>
                <a:off x="7299208" y="1571421"/>
                <a:ext cx="996002" cy="5425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Disability</a:t>
                </a:r>
              </a:p>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status</a:t>
                </a:r>
                <a:endParaRPr sz="1200" dirty="0">
                  <a:solidFill>
                    <a:schemeClr val="bg1"/>
                  </a:solidFill>
                  <a:latin typeface="Segoe UI" panose="020B0502040204020203" pitchFamily="34" charset="0"/>
                  <a:cs typeface="Segoe UI" panose="020B0502040204020203" pitchFamily="34" charset="0"/>
                </a:endParaRPr>
              </a:p>
            </p:txBody>
          </p:sp>
        </p:grpSp>
        <p:cxnSp>
          <p:nvCxnSpPr>
            <p:cNvPr id="15" name="Straight Connector 14">
              <a:extLst>
                <a:ext uri="{FF2B5EF4-FFF2-40B4-BE49-F238E27FC236}">
                  <a16:creationId xmlns:a16="http://schemas.microsoft.com/office/drawing/2014/main" id="{956496F8-B129-4066-BE34-24FA8473426F}"/>
                </a:ext>
              </a:extLst>
            </p:cNvPr>
            <p:cNvCxnSpPr/>
            <p:nvPr/>
          </p:nvCxnSpPr>
          <p:spPr>
            <a:xfrm>
              <a:off x="4552235" y="1054416"/>
              <a:ext cx="0" cy="118709"/>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9" name="Group 48" descr="This part of the display highlights that VOCAL score data can be broken out by dimension and three topic areas.">
            <a:extLst>
              <a:ext uri="{FF2B5EF4-FFF2-40B4-BE49-F238E27FC236}">
                <a16:creationId xmlns:a16="http://schemas.microsoft.com/office/drawing/2014/main" id="{6455F600-F079-410F-94FC-2B9B2609100B}"/>
              </a:ext>
              <a:ext uri="{C183D7F6-B498-43B3-948B-1728B52AA6E4}">
                <adec:decorative xmlns:adec="http://schemas.microsoft.com/office/drawing/2017/decorative" val="0"/>
              </a:ext>
            </a:extLst>
          </p:cNvPr>
          <p:cNvGrpSpPr/>
          <p:nvPr/>
        </p:nvGrpSpPr>
        <p:grpSpPr>
          <a:xfrm>
            <a:off x="1151824" y="2400080"/>
            <a:ext cx="6597124" cy="2378692"/>
            <a:chOff x="1247255" y="2400080"/>
            <a:chExt cx="6597124" cy="2378692"/>
          </a:xfrm>
        </p:grpSpPr>
        <p:cxnSp>
          <p:nvCxnSpPr>
            <p:cNvPr id="150" name="Straight Arrow Connector 149">
              <a:extLst>
                <a:ext uri="{FF2B5EF4-FFF2-40B4-BE49-F238E27FC236}">
                  <a16:creationId xmlns:a16="http://schemas.microsoft.com/office/drawing/2014/main" id="{CEBFE745-3BFF-4AD9-B1D6-11B41FF3C840}"/>
                </a:ext>
              </a:extLst>
            </p:cNvPr>
            <p:cNvCxnSpPr>
              <a:cxnSpLocks/>
            </p:cNvCxnSpPr>
            <p:nvPr/>
          </p:nvCxnSpPr>
          <p:spPr>
            <a:xfrm flipH="1">
              <a:off x="2302754" y="3963075"/>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CB7ED07-7E1A-4849-ABF8-5931801F9239}"/>
                </a:ext>
              </a:extLst>
            </p:cNvPr>
            <p:cNvCxnSpPr>
              <a:cxnSpLocks/>
            </p:cNvCxnSpPr>
            <p:nvPr/>
          </p:nvCxnSpPr>
          <p:spPr>
            <a:xfrm>
              <a:off x="2558853" y="4024080"/>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D03374B-D304-4F49-8108-ADD331A2EEC5}"/>
                </a:ext>
              </a:extLst>
            </p:cNvPr>
            <p:cNvCxnSpPr>
              <a:cxnSpLocks/>
            </p:cNvCxnSpPr>
            <p:nvPr/>
          </p:nvCxnSpPr>
          <p:spPr>
            <a:xfrm flipH="1">
              <a:off x="4670632" y="3971907"/>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64B9B4F1-7515-46D0-B5FE-05FBCAA21872}"/>
                </a:ext>
              </a:extLst>
            </p:cNvPr>
            <p:cNvCxnSpPr>
              <a:cxnSpLocks/>
            </p:cNvCxnSpPr>
            <p:nvPr/>
          </p:nvCxnSpPr>
          <p:spPr>
            <a:xfrm>
              <a:off x="4926731" y="4032912"/>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90" name="Group 589">
              <a:extLst>
                <a:ext uri="{FF2B5EF4-FFF2-40B4-BE49-F238E27FC236}">
                  <a16:creationId xmlns:a16="http://schemas.microsoft.com/office/drawing/2014/main" id="{5BF0E9CA-C878-4499-A609-9EED0A5B1157}"/>
                </a:ext>
              </a:extLst>
            </p:cNvPr>
            <p:cNvGrpSpPr/>
            <p:nvPr/>
          </p:nvGrpSpPr>
          <p:grpSpPr>
            <a:xfrm>
              <a:off x="1318935" y="4317874"/>
              <a:ext cx="1559550" cy="460898"/>
              <a:chOff x="1961225" y="4222521"/>
              <a:chExt cx="1559550" cy="460898"/>
            </a:xfrm>
          </p:grpSpPr>
          <p:sp>
            <p:nvSpPr>
              <p:cNvPr id="653" name="Google Shape;653;p55"/>
              <p:cNvSpPr/>
              <p:nvPr/>
            </p:nvSpPr>
            <p:spPr>
              <a:xfrm>
                <a:off x="277047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4" name="Google Shape;654;p55"/>
              <p:cNvSpPr/>
              <p:nvPr/>
            </p:nvSpPr>
            <p:spPr>
              <a:xfrm>
                <a:off x="277047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Segoe UI" panose="020B0502040204020203" pitchFamily="34" charset="0"/>
                    <a:cs typeface="Segoe UI" panose="020B0502040204020203" pitchFamily="34" charset="0"/>
                  </a:rPr>
                  <a:t>Item...</a:t>
                </a:r>
                <a:endParaRPr sz="1200" dirty="0">
                  <a:solidFill>
                    <a:srgbClr val="FFFFFF"/>
                  </a:solidFill>
                  <a:latin typeface="Segoe UI" panose="020B0502040204020203" pitchFamily="34" charset="0"/>
                  <a:cs typeface="Segoe UI" panose="020B0502040204020203" pitchFamily="34" charset="0"/>
                </a:endParaRPr>
              </a:p>
            </p:txBody>
          </p:sp>
          <p:sp>
            <p:nvSpPr>
              <p:cNvPr id="659" name="Google Shape;659;p55"/>
              <p:cNvSpPr/>
              <p:nvPr/>
            </p:nvSpPr>
            <p:spPr>
              <a:xfrm>
                <a:off x="196122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0" name="Google Shape;660;p55"/>
              <p:cNvSpPr/>
              <p:nvPr/>
            </p:nvSpPr>
            <p:spPr>
              <a:xfrm>
                <a:off x="196122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grpSp>
          <p:nvGrpSpPr>
            <p:cNvPr id="591" name="Group 590">
              <a:extLst>
                <a:ext uri="{FF2B5EF4-FFF2-40B4-BE49-F238E27FC236}">
                  <a16:creationId xmlns:a16="http://schemas.microsoft.com/office/drawing/2014/main" id="{CE515D97-91DD-4A71-94D7-A726539361F3}"/>
                </a:ext>
              </a:extLst>
            </p:cNvPr>
            <p:cNvGrpSpPr/>
            <p:nvPr/>
          </p:nvGrpSpPr>
          <p:grpSpPr>
            <a:xfrm>
              <a:off x="3665593" y="4317874"/>
              <a:ext cx="1558825" cy="460898"/>
              <a:chOff x="3766400" y="4222521"/>
              <a:chExt cx="1558825" cy="460898"/>
            </a:xfrm>
          </p:grpSpPr>
          <p:sp>
            <p:nvSpPr>
              <p:cNvPr id="665" name="Google Shape;665;p55"/>
              <p:cNvSpPr/>
              <p:nvPr/>
            </p:nvSpPr>
            <p:spPr>
              <a:xfrm>
                <a:off x="3766400"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6" name="Google Shape;666;p55"/>
              <p:cNvSpPr/>
              <p:nvPr/>
            </p:nvSpPr>
            <p:spPr>
              <a:xfrm>
                <a:off x="3766400"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Segoe UI" panose="020B0502040204020203" pitchFamily="34" charset="0"/>
                    <a:cs typeface="Segoe UI" panose="020B0502040204020203" pitchFamily="34" charset="0"/>
                  </a:rPr>
                  <a:t>Item...</a:t>
                </a:r>
                <a:endParaRPr sz="1200" dirty="0">
                  <a:solidFill>
                    <a:srgbClr val="FFFFFF"/>
                  </a:solidFill>
                  <a:latin typeface="Segoe UI" panose="020B0502040204020203" pitchFamily="34" charset="0"/>
                  <a:cs typeface="Segoe UI" panose="020B0502040204020203" pitchFamily="34" charset="0"/>
                </a:endParaRPr>
              </a:p>
            </p:txBody>
          </p:sp>
          <p:sp>
            <p:nvSpPr>
              <p:cNvPr id="671" name="Google Shape;671;p55"/>
              <p:cNvSpPr/>
              <p:nvPr/>
            </p:nvSpPr>
            <p:spPr>
              <a:xfrm>
                <a:off x="457492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2" name="Google Shape;672;p55"/>
              <p:cNvSpPr/>
              <p:nvPr/>
            </p:nvSpPr>
            <p:spPr>
              <a:xfrm>
                <a:off x="457492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sp>
          <p:nvSpPr>
            <p:cNvPr id="70" name="Google Shape;628;p55">
              <a:extLst>
                <a:ext uri="{FF2B5EF4-FFF2-40B4-BE49-F238E27FC236}">
                  <a16:creationId xmlns:a16="http://schemas.microsoft.com/office/drawing/2014/main" id="{28BB754B-E609-44FD-AA81-66981DE23C37}"/>
                </a:ext>
              </a:extLst>
            </p:cNvPr>
            <p:cNvSpPr/>
            <p:nvPr/>
          </p:nvSpPr>
          <p:spPr>
            <a:xfrm>
              <a:off x="3578033"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Safety</a:t>
              </a:r>
            </a:p>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(SAF)</a:t>
              </a:r>
              <a:endParaRPr b="1" dirty="0">
                <a:solidFill>
                  <a:srgbClr val="FFFFFF"/>
                </a:solidFill>
                <a:latin typeface="Segoe UI" panose="020B0502040204020203" pitchFamily="34" charset="0"/>
                <a:cs typeface="Segoe UI" panose="020B0502040204020203" pitchFamily="34" charset="0"/>
              </a:endParaRPr>
            </a:p>
          </p:txBody>
        </p:sp>
        <p:grpSp>
          <p:nvGrpSpPr>
            <p:cNvPr id="593" name="Group 592">
              <a:extLst>
                <a:ext uri="{FF2B5EF4-FFF2-40B4-BE49-F238E27FC236}">
                  <a16:creationId xmlns:a16="http://schemas.microsoft.com/office/drawing/2014/main" id="{490A43B5-5B11-4EF2-8406-95ABE8ACA1C2}"/>
                </a:ext>
              </a:extLst>
            </p:cNvPr>
            <p:cNvGrpSpPr/>
            <p:nvPr/>
          </p:nvGrpSpPr>
          <p:grpSpPr>
            <a:xfrm>
              <a:off x="5930254" y="4317874"/>
              <a:ext cx="1558825" cy="460898"/>
              <a:chOff x="7363481" y="4222521"/>
              <a:chExt cx="1558825" cy="460898"/>
            </a:xfrm>
          </p:grpSpPr>
          <p:sp>
            <p:nvSpPr>
              <p:cNvPr id="114" name="Google Shape;665;p55">
                <a:extLst>
                  <a:ext uri="{FF2B5EF4-FFF2-40B4-BE49-F238E27FC236}">
                    <a16:creationId xmlns:a16="http://schemas.microsoft.com/office/drawing/2014/main" id="{DB6A88CC-9A67-4EFE-8E3F-B793F57BDCAE}"/>
                  </a:ext>
                </a:extLst>
              </p:cNvPr>
              <p:cNvSpPr/>
              <p:nvPr/>
            </p:nvSpPr>
            <p:spPr>
              <a:xfrm>
                <a:off x="7363481"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15" name="Google Shape;666;p55">
                <a:extLst>
                  <a:ext uri="{FF2B5EF4-FFF2-40B4-BE49-F238E27FC236}">
                    <a16:creationId xmlns:a16="http://schemas.microsoft.com/office/drawing/2014/main" id="{CF4F7C81-42FB-4882-BA4D-F3E2436FF290}"/>
                  </a:ext>
                </a:extLst>
              </p:cNvPr>
              <p:cNvSpPr/>
              <p:nvPr/>
            </p:nvSpPr>
            <p:spPr>
              <a:xfrm>
                <a:off x="7363481"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20" name="Google Shape;671;p55">
                <a:extLst>
                  <a:ext uri="{FF2B5EF4-FFF2-40B4-BE49-F238E27FC236}">
                    <a16:creationId xmlns:a16="http://schemas.microsoft.com/office/drawing/2014/main" id="{C48C27AD-A9C4-44D8-B2AD-ECDDEF03CCF5}"/>
                  </a:ext>
                </a:extLst>
              </p:cNvPr>
              <p:cNvSpPr/>
              <p:nvPr/>
            </p:nvSpPr>
            <p:spPr>
              <a:xfrm>
                <a:off x="8172006"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21" name="Google Shape;672;p55">
                <a:extLst>
                  <a:ext uri="{FF2B5EF4-FFF2-40B4-BE49-F238E27FC236}">
                    <a16:creationId xmlns:a16="http://schemas.microsoft.com/office/drawing/2014/main" id="{734DCB50-7868-41B4-A9B4-8597E39E9751}"/>
                  </a:ext>
                </a:extLst>
              </p:cNvPr>
              <p:cNvSpPr/>
              <p:nvPr/>
            </p:nvSpPr>
            <p:spPr>
              <a:xfrm>
                <a:off x="8172006"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cxnSp>
          <p:nvCxnSpPr>
            <p:cNvPr id="218" name="Straight Arrow Connector 217">
              <a:extLst>
                <a:ext uri="{FF2B5EF4-FFF2-40B4-BE49-F238E27FC236}">
                  <a16:creationId xmlns:a16="http://schemas.microsoft.com/office/drawing/2014/main" id="{AA869010-EABA-48A9-B4A3-E286EF950BBF}"/>
                </a:ext>
              </a:extLst>
            </p:cNvPr>
            <p:cNvCxnSpPr>
              <a:cxnSpLocks/>
            </p:cNvCxnSpPr>
            <p:nvPr/>
          </p:nvCxnSpPr>
          <p:spPr>
            <a:xfrm flipH="1">
              <a:off x="2522861" y="3791294"/>
              <a:ext cx="145729" cy="306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77DB23E-2DAA-44C2-8F04-9C903E6EFD43}"/>
                </a:ext>
              </a:extLst>
            </p:cNvPr>
            <p:cNvCxnSpPr>
              <a:cxnSpLocks/>
            </p:cNvCxnSpPr>
            <p:nvPr/>
          </p:nvCxnSpPr>
          <p:spPr>
            <a:xfrm flipH="1">
              <a:off x="1520153" y="3739777"/>
              <a:ext cx="288772" cy="5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37B9090-E8B2-4365-A2B8-D97822C731F9}"/>
                </a:ext>
              </a:extLst>
            </p:cNvPr>
            <p:cNvCxnSpPr>
              <a:cxnSpLocks/>
            </p:cNvCxnSpPr>
            <p:nvPr/>
          </p:nvCxnSpPr>
          <p:spPr>
            <a:xfrm flipH="1">
              <a:off x="6903516" y="3953847"/>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6D0BA3D9-DA37-465A-93A9-0489046A719E}"/>
                </a:ext>
              </a:extLst>
            </p:cNvPr>
            <p:cNvCxnSpPr>
              <a:cxnSpLocks/>
            </p:cNvCxnSpPr>
            <p:nvPr/>
          </p:nvCxnSpPr>
          <p:spPr>
            <a:xfrm>
              <a:off x="3056990" y="3763954"/>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A86DE12C-B156-49AE-8142-4516E6AB902F}"/>
                </a:ext>
              </a:extLst>
            </p:cNvPr>
            <p:cNvCxnSpPr>
              <a:cxnSpLocks/>
            </p:cNvCxnSpPr>
            <p:nvPr/>
          </p:nvCxnSpPr>
          <p:spPr>
            <a:xfrm>
              <a:off x="1783249" y="3785485"/>
              <a:ext cx="220333" cy="518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37F8DA2E-0775-49CB-85B9-83D3C25D0FD4}"/>
                </a:ext>
              </a:extLst>
            </p:cNvPr>
            <p:cNvCxnSpPr>
              <a:cxnSpLocks/>
            </p:cNvCxnSpPr>
            <p:nvPr/>
          </p:nvCxnSpPr>
          <p:spPr>
            <a:xfrm>
              <a:off x="7159615" y="4014852"/>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8" name="Google Shape;626;p55">
              <a:extLst>
                <a:ext uri="{FF2B5EF4-FFF2-40B4-BE49-F238E27FC236}">
                  <a16:creationId xmlns:a16="http://schemas.microsoft.com/office/drawing/2014/main" id="{C5909C97-4897-4F21-A344-8D55C6AD0E2D}"/>
                </a:ext>
              </a:extLst>
            </p:cNvPr>
            <p:cNvSpPr/>
            <p:nvPr/>
          </p:nvSpPr>
          <p:spPr>
            <a:xfrm>
              <a:off x="2898767" y="2400080"/>
              <a:ext cx="3322599" cy="279808"/>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Overall School Climate Score (SCL) </a:t>
              </a:r>
              <a:endParaRPr b="1" dirty="0">
                <a:solidFill>
                  <a:srgbClr val="FFFFFF"/>
                </a:solidFill>
                <a:latin typeface="Segoe UI" panose="020B0502040204020203" pitchFamily="34" charset="0"/>
                <a:cs typeface="Segoe UI" panose="020B0502040204020203" pitchFamily="34" charset="0"/>
              </a:endParaRPr>
            </a:p>
          </p:txBody>
        </p:sp>
        <p:cxnSp>
          <p:nvCxnSpPr>
            <p:cNvPr id="615" name="Straight Arrow Connector 614">
              <a:extLst>
                <a:ext uri="{FF2B5EF4-FFF2-40B4-BE49-F238E27FC236}">
                  <a16:creationId xmlns:a16="http://schemas.microsoft.com/office/drawing/2014/main" id="{6205A198-47D7-490A-AA50-0E73C2894554}"/>
                </a:ext>
              </a:extLst>
            </p:cNvPr>
            <p:cNvCxnSpPr>
              <a:cxnSpLocks/>
              <a:stCxn id="248" idx="2"/>
              <a:endCxn id="70" idx="0"/>
            </p:cNvCxnSpPr>
            <p:nvPr/>
          </p:nvCxnSpPr>
          <p:spPr>
            <a:xfrm flipH="1">
              <a:off x="4552130" y="2679888"/>
              <a:ext cx="7937" cy="34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C720369E-B9F5-4CD0-B6F6-D5A6F9CA1577}"/>
                </a:ext>
              </a:extLst>
            </p:cNvPr>
            <p:cNvCxnSpPr>
              <a:cxnSpLocks/>
              <a:stCxn id="248" idx="2"/>
            </p:cNvCxnSpPr>
            <p:nvPr/>
          </p:nvCxnSpPr>
          <p:spPr>
            <a:xfrm>
              <a:off x="4560067" y="2679888"/>
              <a:ext cx="1758022" cy="38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Google Shape;628;p55">
              <a:extLst>
                <a:ext uri="{FF2B5EF4-FFF2-40B4-BE49-F238E27FC236}">
                  <a16:creationId xmlns:a16="http://schemas.microsoft.com/office/drawing/2014/main" id="{AB00B549-2C33-471B-B391-2EBEF616164A}"/>
                </a:ext>
              </a:extLst>
            </p:cNvPr>
            <p:cNvSpPr/>
            <p:nvPr/>
          </p:nvSpPr>
          <p:spPr>
            <a:xfrm>
              <a:off x="1247255"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Engagement (ENG)</a:t>
              </a:r>
              <a:endParaRPr b="1" dirty="0">
                <a:solidFill>
                  <a:srgbClr val="FFFFFF"/>
                </a:solidFill>
                <a:latin typeface="Segoe UI" panose="020B0502040204020203" pitchFamily="34" charset="0"/>
                <a:cs typeface="Segoe UI" panose="020B0502040204020203" pitchFamily="34" charset="0"/>
              </a:endParaRPr>
            </a:p>
          </p:txBody>
        </p:sp>
        <p:sp>
          <p:nvSpPr>
            <p:cNvPr id="111" name="Google Shape;628;p55">
              <a:extLst>
                <a:ext uri="{FF2B5EF4-FFF2-40B4-BE49-F238E27FC236}">
                  <a16:creationId xmlns:a16="http://schemas.microsoft.com/office/drawing/2014/main" id="{7DE888D2-4297-4D96-B044-E7E77D2C85CD}"/>
                </a:ext>
              </a:extLst>
            </p:cNvPr>
            <p:cNvSpPr/>
            <p:nvPr/>
          </p:nvSpPr>
          <p:spPr>
            <a:xfrm>
              <a:off x="5894044"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Environment (ENV)</a:t>
              </a:r>
              <a:endParaRPr b="1" dirty="0">
                <a:solidFill>
                  <a:srgbClr val="FFFFFF"/>
                </a:solidFill>
                <a:latin typeface="Segoe UI" panose="020B0502040204020203" pitchFamily="34" charset="0"/>
                <a:cs typeface="Segoe UI" panose="020B0502040204020203" pitchFamily="34" charset="0"/>
              </a:endParaRPr>
            </a:p>
          </p:txBody>
        </p:sp>
        <p:sp>
          <p:nvSpPr>
            <p:cNvPr id="105" name="Google Shape;626;p55">
              <a:extLst>
                <a:ext uri="{FF2B5EF4-FFF2-40B4-BE49-F238E27FC236}">
                  <a16:creationId xmlns:a16="http://schemas.microsoft.com/office/drawing/2014/main" id="{5D97CEF6-E4C4-47D1-AEF6-AD7F763BB66A}"/>
                </a:ext>
              </a:extLst>
            </p:cNvPr>
            <p:cNvSpPr/>
            <p:nvPr/>
          </p:nvSpPr>
          <p:spPr>
            <a:xfrm>
              <a:off x="2091045"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Participation</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(ENGPAR)</a:t>
              </a:r>
              <a:endParaRPr sz="1200" b="1" dirty="0">
                <a:solidFill>
                  <a:srgbClr val="FFFFFF"/>
                </a:solidFill>
                <a:latin typeface="Segoe UI" panose="020B0502040204020203" pitchFamily="34" charset="0"/>
                <a:cs typeface="Segoe UI" panose="020B0502040204020203" pitchFamily="34" charset="0"/>
              </a:endParaRPr>
            </a:p>
          </p:txBody>
        </p:sp>
        <p:cxnSp>
          <p:nvCxnSpPr>
            <p:cNvPr id="116" name="Straight Arrow Connector 115">
              <a:extLst>
                <a:ext uri="{FF2B5EF4-FFF2-40B4-BE49-F238E27FC236}">
                  <a16:creationId xmlns:a16="http://schemas.microsoft.com/office/drawing/2014/main" id="{DD0FD2C1-DAAC-494A-8877-8087B9A77F54}"/>
                </a:ext>
              </a:extLst>
            </p:cNvPr>
            <p:cNvCxnSpPr>
              <a:cxnSpLocks/>
              <a:stCxn id="248" idx="2"/>
            </p:cNvCxnSpPr>
            <p:nvPr/>
          </p:nvCxnSpPr>
          <p:spPr>
            <a:xfrm flipH="1">
              <a:off x="2558853" y="2679888"/>
              <a:ext cx="2001214" cy="359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Google Shape;626;p55">
              <a:extLst>
                <a:ext uri="{FF2B5EF4-FFF2-40B4-BE49-F238E27FC236}">
                  <a16:creationId xmlns:a16="http://schemas.microsoft.com/office/drawing/2014/main" id="{22204B2F-ACB1-463E-A76F-C23AA67A18DD}"/>
                </a:ext>
              </a:extLst>
            </p:cNvPr>
            <p:cNvSpPr/>
            <p:nvPr/>
          </p:nvSpPr>
          <p:spPr>
            <a:xfrm>
              <a:off x="4446044"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Bullying</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(SAFBUL)</a:t>
              </a:r>
              <a:endParaRPr sz="1200" b="1" dirty="0">
                <a:solidFill>
                  <a:srgbClr val="FFFFFF"/>
                </a:solidFill>
                <a:latin typeface="Segoe UI" panose="020B0502040204020203" pitchFamily="34" charset="0"/>
                <a:cs typeface="Segoe UI" panose="020B0502040204020203" pitchFamily="34" charset="0"/>
              </a:endParaRPr>
            </a:p>
          </p:txBody>
        </p:sp>
        <p:sp>
          <p:nvSpPr>
            <p:cNvPr id="118" name="Google Shape;626;p55">
              <a:extLst>
                <a:ext uri="{FF2B5EF4-FFF2-40B4-BE49-F238E27FC236}">
                  <a16:creationId xmlns:a16="http://schemas.microsoft.com/office/drawing/2014/main" id="{09223A80-66E9-48F3-BF26-C57AE5DD1B81}"/>
                </a:ext>
              </a:extLst>
            </p:cNvPr>
            <p:cNvSpPr/>
            <p:nvPr/>
          </p:nvSpPr>
          <p:spPr>
            <a:xfrm>
              <a:off x="6709667"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Instructional</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(ENVINS)</a:t>
              </a:r>
              <a:endParaRPr sz="1200" b="1" dirty="0">
                <a:solidFill>
                  <a:srgbClr val="FFFFFF"/>
                </a:solidFill>
                <a:latin typeface="Segoe UI" panose="020B0502040204020203" pitchFamily="34" charset="0"/>
                <a:cs typeface="Segoe UI" panose="020B0502040204020203" pitchFamily="34" charset="0"/>
              </a:endParaRPr>
            </a:p>
          </p:txBody>
        </p:sp>
        <p:cxnSp>
          <p:nvCxnSpPr>
            <p:cNvPr id="139" name="Straight Arrow Connector 138">
              <a:extLst>
                <a:ext uri="{FF2B5EF4-FFF2-40B4-BE49-F238E27FC236}">
                  <a16:creationId xmlns:a16="http://schemas.microsoft.com/office/drawing/2014/main" id="{1426A239-7D43-447C-A8C8-F2727AEB3B75}"/>
                </a:ext>
              </a:extLst>
            </p:cNvPr>
            <p:cNvCxnSpPr>
              <a:cxnSpLocks/>
            </p:cNvCxnSpPr>
            <p:nvPr/>
          </p:nvCxnSpPr>
          <p:spPr>
            <a:xfrm flipH="1">
              <a:off x="3829439" y="3751963"/>
              <a:ext cx="288772" cy="5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E60858D6-D31F-4166-978A-9E2A455F6677}"/>
                </a:ext>
              </a:extLst>
            </p:cNvPr>
            <p:cNvCxnSpPr>
              <a:cxnSpLocks/>
            </p:cNvCxnSpPr>
            <p:nvPr/>
          </p:nvCxnSpPr>
          <p:spPr>
            <a:xfrm>
              <a:off x="4118211" y="3763954"/>
              <a:ext cx="194657" cy="55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8CDC825-6765-4921-BADB-9B95ECB2CF43}"/>
                </a:ext>
              </a:extLst>
            </p:cNvPr>
            <p:cNvCxnSpPr>
              <a:cxnSpLocks/>
            </p:cNvCxnSpPr>
            <p:nvPr/>
          </p:nvCxnSpPr>
          <p:spPr>
            <a:xfrm flipH="1">
              <a:off x="6090233" y="3785485"/>
              <a:ext cx="291139" cy="535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07EEC54-258B-4600-B805-6195B6C6CBB7}"/>
                </a:ext>
              </a:extLst>
            </p:cNvPr>
            <p:cNvCxnSpPr>
              <a:cxnSpLocks/>
            </p:cNvCxnSpPr>
            <p:nvPr/>
          </p:nvCxnSpPr>
          <p:spPr>
            <a:xfrm>
              <a:off x="6392041" y="3785485"/>
              <a:ext cx="181621" cy="504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300"/>
              <a:buFont typeface="Quattrocento Sans"/>
              <a:buNone/>
            </a:pPr>
            <a:r>
              <a:rPr lang="en-US" sz="2000" b="0" i="0" u="none" strike="noStrike" cap="none" dirty="0">
                <a:solidFill>
                  <a:schemeClr val="lt1"/>
                </a:solidFill>
                <a:latin typeface="Georgia" panose="02040502050405020303" pitchFamily="18" charset="0"/>
                <a:sym typeface="Quattrocento Sans"/>
              </a:rPr>
              <a:t>Use </a:t>
            </a:r>
            <a:r>
              <a:rPr lang="en-US" sz="2000" dirty="0">
                <a:latin typeface="Georgia" panose="02040502050405020303" pitchFamily="18" charset="0"/>
              </a:rPr>
              <a:t>for t</a:t>
            </a:r>
            <a:r>
              <a:rPr lang="en-US" sz="2000" b="0" i="0" u="none" strike="noStrike" cap="none" dirty="0">
                <a:solidFill>
                  <a:schemeClr val="lt1"/>
                </a:solidFill>
                <a:latin typeface="Georgia" panose="02040502050405020303" pitchFamily="18" charset="0"/>
                <a:sym typeface="Quattrocento Sans"/>
              </a:rPr>
              <a:t>wo types of data reported</a:t>
            </a:r>
            <a:endParaRPr sz="2000" b="0" i="0" u="none" strike="noStrike" cap="none" dirty="0">
              <a:solidFill>
                <a:schemeClr val="lt1"/>
              </a:solidFill>
              <a:latin typeface="Georgia" panose="02040502050405020303" pitchFamily="18" charset="0"/>
              <a:sym typeface="Quattrocento Sans"/>
            </a:endParaRPr>
          </a:p>
        </p:txBody>
      </p:sp>
      <p:sp>
        <p:nvSpPr>
          <p:cNvPr id="521" name="Google Shape;521;p45"/>
          <p:cNvSpPr txBox="1">
            <a:spLocks noGrp="1"/>
          </p:cNvSpPr>
          <p:nvPr>
            <p:ph type="body" idx="1"/>
          </p:nvPr>
        </p:nvSpPr>
        <p:spPr>
          <a:xfrm>
            <a:off x="326727" y="927357"/>
            <a:ext cx="8726387" cy="3787309"/>
          </a:xfrm>
          <a:prstGeom prst="rect">
            <a:avLst/>
          </a:prstGeom>
          <a:noFill/>
          <a:ln>
            <a:noFill/>
          </a:ln>
        </p:spPr>
        <p:txBody>
          <a:bodyPr spcFirstLastPara="1" wrap="square" lIns="68575" tIns="34275" rIns="68575" bIns="34275" anchor="t" anchorCtr="0">
            <a:noAutofit/>
          </a:bodyPr>
          <a:lstStyle/>
          <a:p>
            <a:pPr marL="342900" indent="-342900">
              <a:buSzPts val="15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Use index scores </a:t>
            </a:r>
            <a:r>
              <a:rPr lang="en-US" sz="1600" dirty="0">
                <a:solidFill>
                  <a:srgbClr val="002060"/>
                </a:solidFill>
                <a:latin typeface="Segoe UI" panose="020B0502040204020203" pitchFamily="34" charset="0"/>
                <a:cs typeface="Segoe UI" panose="020B0502040204020203" pitchFamily="34" charset="0"/>
              </a:rPr>
              <a:t>(overall, three dimensions, 3 topics) to identify meaningful differences among schools, dimensions, topics, student groups, and time</a:t>
            </a:r>
          </a:p>
          <a:p>
            <a:pPr marL="796925" lvl="4" indent="0">
              <a:buNone/>
            </a:pPr>
            <a:endParaRPr sz="1800" dirty="0">
              <a:solidFill>
                <a:srgbClr val="002060"/>
              </a:solidFill>
              <a:latin typeface="Segoe UI" panose="020B0502040204020203" pitchFamily="34" charset="0"/>
              <a:cs typeface="Segoe UI" panose="020B0502040204020203" pitchFamily="34" charset="0"/>
            </a:endParaRPr>
          </a:p>
          <a:p>
            <a:pPr marL="342900" indent="-342900">
              <a:buSzPts val="18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Use item response data </a:t>
            </a:r>
            <a:r>
              <a:rPr lang="en-US" sz="1600" dirty="0">
                <a:solidFill>
                  <a:srgbClr val="002060"/>
                </a:solidFill>
                <a:latin typeface="Segoe UI" panose="020B0502040204020203" pitchFamily="34" charset="0"/>
                <a:cs typeface="Segoe UI" panose="020B0502040204020203" pitchFamily="34" charset="0"/>
              </a:rPr>
              <a:t>to explain why scaled scores differ (e.g., low-income vs. not low-income students in your school); </a:t>
            </a:r>
            <a:r>
              <a:rPr lang="en-US" sz="1600" b="1" dirty="0">
                <a:solidFill>
                  <a:srgbClr val="002060"/>
                </a:solidFill>
                <a:latin typeface="Segoe UI" panose="020B0502040204020203" pitchFamily="34" charset="0"/>
                <a:cs typeface="Segoe UI" panose="020B0502040204020203" pitchFamily="34" charset="0"/>
              </a:rPr>
              <a:t>Cohort specific!! </a:t>
            </a:r>
            <a:endParaRPr lang="en-US" sz="1600" dirty="0">
              <a:solidFill>
                <a:srgbClr val="002060"/>
              </a:solidFill>
              <a:latin typeface="Segoe UI" panose="020B0502040204020203" pitchFamily="34" charset="0"/>
              <a:cs typeface="Segoe UI" panose="020B0502040204020203" pitchFamily="34" charset="0"/>
            </a:endParaRP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7 percentage point difference is a good starting point</a:t>
            </a: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Can compare to district and state; </a:t>
            </a:r>
            <a:r>
              <a:rPr lang="en-US" sz="1600" b="1" dirty="0">
                <a:solidFill>
                  <a:srgbClr val="002060"/>
                </a:solidFill>
                <a:latin typeface="Segoe UI" panose="020B0502040204020203" pitchFamily="34" charset="0"/>
                <a:cs typeface="Segoe UI" panose="020B0502040204020203" pitchFamily="34" charset="0"/>
              </a:rPr>
              <a:t>Cohort specific!! </a:t>
            </a: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Can identify items viewed most favorably and least favorably by students within school;</a:t>
            </a:r>
            <a:r>
              <a:rPr lang="en-US" sz="1600" b="1" dirty="0">
                <a:solidFill>
                  <a:srgbClr val="002060"/>
                </a:solidFill>
                <a:latin typeface="Segoe UI" panose="020B0502040204020203" pitchFamily="34" charset="0"/>
                <a:cs typeface="Segoe UI" panose="020B0502040204020203" pitchFamily="34" charset="0"/>
              </a:rPr>
              <a:t> Cohort specific!! </a:t>
            </a:r>
          </a:p>
          <a:p>
            <a:pPr marL="628650" lvl="4" indent="0">
              <a:spcBef>
                <a:spcPts val="800"/>
              </a:spcBef>
              <a:buNone/>
            </a:pPr>
            <a:endParaRPr lang="en-US" sz="1600" dirty="0">
              <a:solidFill>
                <a:srgbClr val="002060"/>
              </a:solidFill>
              <a:latin typeface="Segoe UI" panose="020B0502040204020203" pitchFamily="34" charset="0"/>
              <a:cs typeface="Segoe UI" panose="020B0502040204020203" pitchFamily="34" charset="0"/>
            </a:endParaRPr>
          </a:p>
          <a:p>
            <a:pPr marL="628650" lvl="4" indent="0">
              <a:spcBef>
                <a:spcPts val="800"/>
              </a:spcBef>
              <a:buNone/>
            </a:pPr>
            <a:endParaRPr lang="en-US" sz="1600" dirty="0">
              <a:solidFill>
                <a:srgbClr val="002060"/>
              </a:solidFill>
              <a:latin typeface="Segoe UI" panose="020B0502040204020203" pitchFamily="34" charset="0"/>
              <a:cs typeface="Segoe UI" panose="020B0502040204020203" pitchFamily="34" charset="0"/>
            </a:endParaRPr>
          </a:p>
          <a:p>
            <a:pPr marL="177800" marR="0" lvl="0" indent="-63500" algn="l" rtl="0">
              <a:lnSpc>
                <a:spcPct val="100000"/>
              </a:lnSpc>
              <a:spcBef>
                <a:spcPts val="800"/>
              </a:spcBef>
              <a:spcAft>
                <a:spcPts val="0"/>
              </a:spcAft>
              <a:buClr>
                <a:srgbClr val="E38526"/>
              </a:buClr>
              <a:buSzPts val="1800"/>
              <a:buFont typeface="Arial"/>
              <a:buNone/>
            </a:pPr>
            <a:endParaRPr sz="1800" b="0" i="0" u="none" strike="noStrike" cap="none" dirty="0">
              <a:solidFill>
                <a:srgbClr val="101D34"/>
              </a:solidFill>
              <a:latin typeface="Quattrocento Sans"/>
              <a:ea typeface="Quattrocento Sans"/>
              <a:cs typeface="Quattrocento Sans"/>
              <a:sym typeface="Quattrocento Sans"/>
            </a:endParaRPr>
          </a:p>
        </p:txBody>
      </p:sp>
      <p:sp>
        <p:nvSpPr>
          <p:cNvPr id="522" name="Google Shape;522;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Quattrocento Sans"/>
                <a:ea typeface="Quattrocento Sans"/>
                <a:cs typeface="Quattrocento Sans"/>
                <a:sym typeface="Quattrocento Sans"/>
              </a:rPr>
              <a:t>6</a:t>
            </a:fld>
            <a:endParaRPr sz="90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15422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Interpreting school/group differences: Very small to very large effects</a:t>
            </a:r>
          </a:p>
        </p:txBody>
      </p:sp>
      <p:graphicFrame>
        <p:nvGraphicFramePr>
          <p:cNvPr id="5" name="Table 4" descr="This table is designed to help educators make meaning of their VOCAL data. It describes scaled score point differences in terms of percentiles or using a narrative (small, moderate...). ">
            <a:extLst>
              <a:ext uri="{FF2B5EF4-FFF2-40B4-BE49-F238E27FC236}">
                <a16:creationId xmlns:a16="http://schemas.microsoft.com/office/drawing/2014/main" id="{6A975045-B915-4683-96D1-12D46517BFC6}"/>
              </a:ext>
            </a:extLst>
          </p:cNvPr>
          <p:cNvGraphicFramePr>
            <a:graphicFrameLocks noGrp="1"/>
          </p:cNvGraphicFramePr>
          <p:nvPr>
            <p:extLst>
              <p:ext uri="{D42A27DB-BD31-4B8C-83A1-F6EECF244321}">
                <p14:modId xmlns:p14="http://schemas.microsoft.com/office/powerpoint/2010/main" val="3035738479"/>
              </p:ext>
            </p:extLst>
          </p:nvPr>
        </p:nvGraphicFramePr>
        <p:xfrm>
          <a:off x="811768" y="933602"/>
          <a:ext cx="7958853" cy="2558034"/>
        </p:xfrm>
        <a:graphic>
          <a:graphicData uri="http://schemas.openxmlformats.org/drawingml/2006/table">
            <a:tbl>
              <a:tblPr firstRow="1" bandRow="1">
                <a:tableStyleId>{4D3A4113-6E4E-437B-9265-5931566C675C}</a:tableStyleId>
              </a:tblPr>
              <a:tblGrid>
                <a:gridCol w="2652951">
                  <a:extLst>
                    <a:ext uri="{9D8B030D-6E8A-4147-A177-3AD203B41FA5}">
                      <a16:colId xmlns:a16="http://schemas.microsoft.com/office/drawing/2014/main" val="4072866615"/>
                    </a:ext>
                  </a:extLst>
                </a:gridCol>
                <a:gridCol w="2652951">
                  <a:extLst>
                    <a:ext uri="{9D8B030D-6E8A-4147-A177-3AD203B41FA5}">
                      <a16:colId xmlns:a16="http://schemas.microsoft.com/office/drawing/2014/main" val="1797566245"/>
                    </a:ext>
                  </a:extLst>
                </a:gridCol>
                <a:gridCol w="2652951">
                  <a:extLst>
                    <a:ext uri="{9D8B030D-6E8A-4147-A177-3AD203B41FA5}">
                      <a16:colId xmlns:a16="http://schemas.microsoft.com/office/drawing/2014/main" val="3185494025"/>
                    </a:ext>
                  </a:extLst>
                </a:gridCol>
              </a:tblGrid>
              <a:tr h="389628">
                <a:tc rowSpan="2">
                  <a:txBody>
                    <a:bodyPr/>
                    <a:lstStyle/>
                    <a:p>
                      <a:r>
                        <a:rPr lang="en-US" dirty="0"/>
                        <a:t>Index scaled score point difference </a:t>
                      </a:r>
                    </a:p>
                  </a:txBody>
                  <a:tcPr/>
                </a:tc>
                <a:tc gridSpan="2">
                  <a:txBody>
                    <a:bodyPr/>
                    <a:lstStyle/>
                    <a:p>
                      <a:r>
                        <a:rPr lang="en-US" dirty="0"/>
                        <a:t>Size of effect(Negative or positive)</a:t>
                      </a:r>
                    </a:p>
                  </a:txBody>
                  <a:tcPr/>
                </a:tc>
                <a:tc hMerge="1">
                  <a:txBody>
                    <a:bodyPr/>
                    <a:lstStyle/>
                    <a:p>
                      <a:pPr algn="ctr"/>
                      <a:endParaRPr lang="en-US" dirty="0"/>
                    </a:p>
                  </a:txBody>
                  <a:tcPr anchor="ctr"/>
                </a:tc>
                <a:extLst>
                  <a:ext uri="{0D108BD9-81ED-4DB2-BD59-A6C34878D82A}">
                    <a16:rowId xmlns:a16="http://schemas.microsoft.com/office/drawing/2014/main" val="486895412"/>
                  </a:ext>
                </a:extLst>
              </a:tr>
              <a:tr h="309761">
                <a:tc vMerge="1">
                  <a:txBody>
                    <a:bodyPr/>
                    <a:lstStyle/>
                    <a:p>
                      <a:endParaRPr lang="en-US" dirty="0"/>
                    </a:p>
                  </a:txBody>
                  <a:tcPr anchor="b"/>
                </a:tc>
                <a:tc>
                  <a:txBody>
                    <a:bodyPr/>
                    <a:lstStyle/>
                    <a:p>
                      <a:r>
                        <a:rPr lang="en-US" b="1" dirty="0">
                          <a:solidFill>
                            <a:srgbClr val="002060"/>
                          </a:solidFill>
                        </a:rPr>
                        <a:t>Percentile difference</a:t>
                      </a:r>
                    </a:p>
                  </a:txBody>
                  <a:tcPr/>
                </a:tc>
                <a:tc>
                  <a:txBody>
                    <a:bodyPr/>
                    <a:lstStyle/>
                    <a:p>
                      <a:r>
                        <a:rPr lang="en-US" b="1" dirty="0">
                          <a:solidFill>
                            <a:srgbClr val="002060"/>
                          </a:solidFill>
                        </a:rPr>
                        <a:t>Point difference description*</a:t>
                      </a:r>
                    </a:p>
                  </a:txBody>
                  <a:tcPr/>
                </a:tc>
                <a:extLst>
                  <a:ext uri="{0D108BD9-81ED-4DB2-BD59-A6C34878D82A}">
                    <a16:rowId xmlns:a16="http://schemas.microsoft.com/office/drawing/2014/main" val="321988026"/>
                  </a:ext>
                </a:extLst>
              </a:tr>
              <a:tr h="365760">
                <a:tc>
                  <a:txBody>
                    <a:bodyPr/>
                    <a:lstStyle/>
                    <a:p>
                      <a:pPr algn="l">
                        <a:lnSpc>
                          <a:spcPct val="150000"/>
                        </a:lnSpc>
                      </a:pPr>
                      <a:r>
                        <a:rPr lang="en-US" dirty="0">
                          <a:solidFill>
                            <a:srgbClr val="002060"/>
                          </a:solidFill>
                        </a:rPr>
                        <a:t>Less than 2 points</a:t>
                      </a:r>
                    </a:p>
                  </a:txBody>
                  <a:tcPr anchor="ctr"/>
                </a:tc>
                <a:tc>
                  <a:txBody>
                    <a:bodyPr/>
                    <a:lstStyle/>
                    <a:p>
                      <a:pPr algn="l">
                        <a:lnSpc>
                          <a:spcPct val="150000"/>
                        </a:lnSpc>
                      </a:pPr>
                      <a:r>
                        <a:rPr lang="en-US" dirty="0">
                          <a:solidFill>
                            <a:srgbClr val="002060"/>
                          </a:solidFill>
                        </a:rPr>
                        <a:t>2 to less than 4 </a:t>
                      </a:r>
                    </a:p>
                  </a:txBody>
                  <a:tcPr anchor="ctr"/>
                </a:tc>
                <a:tc>
                  <a:txBody>
                    <a:bodyPr/>
                    <a:lstStyle/>
                    <a:p>
                      <a:pPr algn="l">
                        <a:lnSpc>
                          <a:spcPct val="150000"/>
                        </a:lnSpc>
                      </a:pPr>
                      <a:r>
                        <a:rPr lang="en-US" dirty="0">
                          <a:solidFill>
                            <a:srgbClr val="002060"/>
                          </a:solidFill>
                        </a:rPr>
                        <a:t>Not meaningful</a:t>
                      </a:r>
                    </a:p>
                  </a:txBody>
                  <a:tcPr anchor="ctr"/>
                </a:tc>
                <a:extLst>
                  <a:ext uri="{0D108BD9-81ED-4DB2-BD59-A6C34878D82A}">
                    <a16:rowId xmlns:a16="http://schemas.microsoft.com/office/drawing/2014/main" val="738704199"/>
                  </a:ext>
                </a:extLst>
              </a:tr>
              <a:tr h="365760">
                <a:tc>
                  <a:txBody>
                    <a:bodyPr/>
                    <a:lstStyle/>
                    <a:p>
                      <a:pPr algn="l">
                        <a:lnSpc>
                          <a:spcPct val="150000"/>
                        </a:lnSpc>
                      </a:pPr>
                      <a:r>
                        <a:rPr lang="en-US" dirty="0">
                          <a:solidFill>
                            <a:srgbClr val="002060"/>
                          </a:solidFill>
                        </a:rPr>
                        <a:t>2 points to less than 4 points</a:t>
                      </a:r>
                    </a:p>
                  </a:txBody>
                  <a:tcPr anchor="ctr"/>
                </a:tc>
                <a:tc>
                  <a:txBody>
                    <a:bodyPr/>
                    <a:lstStyle/>
                    <a:p>
                      <a:pPr algn="l">
                        <a:lnSpc>
                          <a:spcPct val="150000"/>
                        </a:lnSpc>
                      </a:pPr>
                      <a:r>
                        <a:rPr lang="en-US" dirty="0">
                          <a:solidFill>
                            <a:srgbClr val="002060"/>
                          </a:solidFill>
                        </a:rPr>
                        <a:t>4 to less than 8</a:t>
                      </a:r>
                    </a:p>
                  </a:txBody>
                  <a:tcPr anchor="ctr"/>
                </a:tc>
                <a:tc>
                  <a:txBody>
                    <a:bodyPr/>
                    <a:lstStyle/>
                    <a:p>
                      <a:pPr algn="l">
                        <a:lnSpc>
                          <a:spcPct val="150000"/>
                        </a:lnSpc>
                      </a:pPr>
                      <a:r>
                        <a:rPr lang="en-US" dirty="0">
                          <a:solidFill>
                            <a:srgbClr val="002060"/>
                          </a:solidFill>
                        </a:rPr>
                        <a:t>Small</a:t>
                      </a:r>
                    </a:p>
                  </a:txBody>
                  <a:tcPr anchor="ctr"/>
                </a:tc>
                <a:extLst>
                  <a:ext uri="{0D108BD9-81ED-4DB2-BD59-A6C34878D82A}">
                    <a16:rowId xmlns:a16="http://schemas.microsoft.com/office/drawing/2014/main" val="2978367019"/>
                  </a:ext>
                </a:extLst>
              </a:tr>
              <a:tr h="365760">
                <a:tc>
                  <a:txBody>
                    <a:bodyPr/>
                    <a:lstStyle/>
                    <a:p>
                      <a:pPr algn="l">
                        <a:lnSpc>
                          <a:spcPct val="150000"/>
                        </a:lnSpc>
                      </a:pPr>
                      <a:r>
                        <a:rPr lang="en-US" dirty="0">
                          <a:solidFill>
                            <a:srgbClr val="002060"/>
                          </a:solidFill>
                        </a:rPr>
                        <a:t>4 points to less than 6 points</a:t>
                      </a:r>
                    </a:p>
                  </a:txBody>
                  <a:tcPr anchor="ctr"/>
                </a:tc>
                <a:tc>
                  <a:txBody>
                    <a:bodyPr/>
                    <a:lstStyle/>
                    <a:p>
                      <a:pPr algn="l">
                        <a:lnSpc>
                          <a:spcPct val="150000"/>
                        </a:lnSpc>
                      </a:pPr>
                      <a:r>
                        <a:rPr lang="en-US" dirty="0">
                          <a:solidFill>
                            <a:srgbClr val="002060"/>
                          </a:solidFill>
                        </a:rPr>
                        <a:t>8 to less than 12</a:t>
                      </a:r>
                    </a:p>
                  </a:txBody>
                  <a:tcPr anchor="ctr"/>
                </a:tc>
                <a:tc>
                  <a:txBody>
                    <a:bodyPr/>
                    <a:lstStyle/>
                    <a:p>
                      <a:pPr algn="l">
                        <a:lnSpc>
                          <a:spcPct val="150000"/>
                        </a:lnSpc>
                      </a:pPr>
                      <a:r>
                        <a:rPr lang="en-US" dirty="0">
                          <a:solidFill>
                            <a:srgbClr val="002060"/>
                          </a:solidFill>
                        </a:rPr>
                        <a:t>Moderate</a:t>
                      </a:r>
                    </a:p>
                  </a:txBody>
                  <a:tcPr anchor="ctr"/>
                </a:tc>
                <a:extLst>
                  <a:ext uri="{0D108BD9-81ED-4DB2-BD59-A6C34878D82A}">
                    <a16:rowId xmlns:a16="http://schemas.microsoft.com/office/drawing/2014/main" val="790534469"/>
                  </a:ext>
                </a:extLst>
              </a:tr>
              <a:tr h="365760">
                <a:tc>
                  <a:txBody>
                    <a:bodyPr/>
                    <a:lstStyle/>
                    <a:p>
                      <a:pPr algn="l">
                        <a:lnSpc>
                          <a:spcPct val="150000"/>
                        </a:lnSpc>
                      </a:pPr>
                      <a:r>
                        <a:rPr lang="en-US" dirty="0">
                          <a:solidFill>
                            <a:srgbClr val="002060"/>
                          </a:solidFill>
                        </a:rPr>
                        <a:t>6 points to less than 10 points</a:t>
                      </a:r>
                    </a:p>
                  </a:txBody>
                  <a:tcPr anchor="ctr"/>
                </a:tc>
                <a:tc>
                  <a:txBody>
                    <a:bodyPr/>
                    <a:lstStyle/>
                    <a:p>
                      <a:pPr algn="l">
                        <a:lnSpc>
                          <a:spcPct val="150000"/>
                        </a:lnSpc>
                      </a:pPr>
                      <a:r>
                        <a:rPr lang="en-US" dirty="0">
                          <a:solidFill>
                            <a:srgbClr val="002060"/>
                          </a:solidFill>
                        </a:rPr>
                        <a:t>12 to less than 19</a:t>
                      </a:r>
                    </a:p>
                  </a:txBody>
                  <a:tcPr anchor="ctr"/>
                </a:tc>
                <a:tc>
                  <a:txBody>
                    <a:bodyPr/>
                    <a:lstStyle/>
                    <a:p>
                      <a:pPr algn="l">
                        <a:lnSpc>
                          <a:spcPct val="150000"/>
                        </a:lnSpc>
                      </a:pPr>
                      <a:r>
                        <a:rPr lang="en-US" dirty="0">
                          <a:solidFill>
                            <a:srgbClr val="002060"/>
                          </a:solidFill>
                        </a:rPr>
                        <a:t>Large</a:t>
                      </a:r>
                    </a:p>
                  </a:txBody>
                  <a:tcPr anchor="ctr"/>
                </a:tc>
                <a:extLst>
                  <a:ext uri="{0D108BD9-81ED-4DB2-BD59-A6C34878D82A}">
                    <a16:rowId xmlns:a16="http://schemas.microsoft.com/office/drawing/2014/main" val="3821940253"/>
                  </a:ext>
                </a:extLst>
              </a:tr>
              <a:tr h="365760">
                <a:tc>
                  <a:txBody>
                    <a:bodyPr/>
                    <a:lstStyle/>
                    <a:p>
                      <a:pPr algn="l">
                        <a:lnSpc>
                          <a:spcPct val="150000"/>
                        </a:lnSpc>
                      </a:pPr>
                      <a:r>
                        <a:rPr lang="en-US" dirty="0">
                          <a:solidFill>
                            <a:srgbClr val="002060"/>
                          </a:solidFill>
                        </a:rPr>
                        <a:t>10 points or greater</a:t>
                      </a:r>
                    </a:p>
                  </a:txBody>
                  <a:tcPr anchor="ctr">
                    <a:lnB w="12700" cap="flat" cmpd="sng" algn="ctr">
                      <a:solidFill>
                        <a:schemeClr val="tx1"/>
                      </a:solidFill>
                      <a:prstDash val="solid"/>
                      <a:round/>
                      <a:headEnd type="none" w="med" len="med"/>
                      <a:tailEnd type="none" w="med" len="med"/>
                    </a:lnB>
                  </a:tcPr>
                </a:tc>
                <a:tc>
                  <a:txBody>
                    <a:bodyPr/>
                    <a:lstStyle/>
                    <a:p>
                      <a:pPr algn="l">
                        <a:lnSpc>
                          <a:spcPct val="150000"/>
                        </a:lnSpc>
                      </a:pPr>
                      <a:r>
                        <a:rPr lang="en-US" dirty="0">
                          <a:solidFill>
                            <a:srgbClr val="002060"/>
                          </a:solidFill>
                        </a:rPr>
                        <a:t>19 and above</a:t>
                      </a:r>
                    </a:p>
                  </a:txBody>
                  <a:tcPr anchor="ctr">
                    <a:lnB w="12700" cap="flat" cmpd="sng" algn="ctr">
                      <a:solidFill>
                        <a:schemeClr val="tx1"/>
                      </a:solidFill>
                      <a:prstDash val="solid"/>
                      <a:round/>
                      <a:headEnd type="none" w="med" len="med"/>
                      <a:tailEnd type="none" w="med" len="med"/>
                    </a:lnB>
                  </a:tcPr>
                </a:tc>
                <a:tc>
                  <a:txBody>
                    <a:bodyPr/>
                    <a:lstStyle/>
                    <a:p>
                      <a:pPr algn="l">
                        <a:lnSpc>
                          <a:spcPct val="150000"/>
                        </a:lnSpc>
                      </a:pPr>
                      <a:r>
                        <a:rPr lang="en-US" dirty="0">
                          <a:solidFill>
                            <a:srgbClr val="002060"/>
                          </a:solidFill>
                        </a:rPr>
                        <a:t>Very large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189224"/>
                  </a:ext>
                </a:extLst>
              </a:tr>
            </a:tbl>
          </a:graphicData>
        </a:graphic>
      </p:graphicFrame>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
        <p:nvSpPr>
          <p:cNvPr id="7" name="TextBox 6">
            <a:extLst>
              <a:ext uri="{FF2B5EF4-FFF2-40B4-BE49-F238E27FC236}">
                <a16:creationId xmlns:a16="http://schemas.microsoft.com/office/drawing/2014/main" id="{4462CEEB-03D7-45EE-A7BD-604EAE584364}"/>
              </a:ext>
            </a:extLst>
          </p:cNvPr>
          <p:cNvSpPr txBox="1"/>
          <p:nvPr/>
        </p:nvSpPr>
        <p:spPr>
          <a:xfrm>
            <a:off x="712708" y="3428491"/>
            <a:ext cx="4349268" cy="276999"/>
          </a:xfrm>
          <a:prstGeom prst="rect">
            <a:avLst/>
          </a:prstGeom>
          <a:noFill/>
        </p:spPr>
        <p:txBody>
          <a:bodyPr wrap="none" numCol="1" rtlCol="0">
            <a:spAutoFit/>
          </a:bodyPr>
          <a:lstStyle/>
          <a:p>
            <a:r>
              <a:rPr lang="en-US" sz="1200" b="1" dirty="0">
                <a:solidFill>
                  <a:srgbClr val="002060"/>
                </a:solidFill>
                <a:latin typeface="Segoe UI" panose="020B0502040204020203" pitchFamily="34" charset="0"/>
                <a:cs typeface="Segoe UI" panose="020B0502040204020203" pitchFamily="34" charset="0"/>
              </a:rPr>
              <a:t>*Rough guide to associated scaled score point differences</a:t>
            </a:r>
          </a:p>
        </p:txBody>
      </p:sp>
      <p:sp>
        <p:nvSpPr>
          <p:cNvPr id="8" name="TextBox 7">
            <a:extLst>
              <a:ext uri="{FF2B5EF4-FFF2-40B4-BE49-F238E27FC236}">
                <a16:creationId xmlns:a16="http://schemas.microsoft.com/office/drawing/2014/main" id="{38DA4993-B87F-403A-B05B-F316201A6E90}"/>
              </a:ext>
            </a:extLst>
          </p:cNvPr>
          <p:cNvSpPr txBox="1"/>
          <p:nvPr/>
        </p:nvSpPr>
        <p:spPr>
          <a:xfrm>
            <a:off x="739953" y="3948288"/>
            <a:ext cx="8102481" cy="523220"/>
          </a:xfrm>
          <a:prstGeom prst="rect">
            <a:avLst/>
          </a:prstGeom>
          <a:noFill/>
        </p:spPr>
        <p:txBody>
          <a:bodyPr wrap="square" rtlCol="0">
            <a:spAutoFit/>
          </a:bodyPr>
          <a:lstStyle/>
          <a:p>
            <a:pPr marL="285750" indent="-285750">
              <a:spcAft>
                <a:spcPts val="600"/>
              </a:spcAft>
              <a:buClr>
                <a:schemeClr val="accent2"/>
              </a:buClr>
              <a:buFont typeface="Wingdings 2" panose="05020102010507070707" pitchFamily="18" charset="2"/>
              <a:buChar char="ê"/>
            </a:pPr>
            <a:r>
              <a:rPr lang="en-US" b="1" dirty="0">
                <a:latin typeface="Segoe UI" panose="020B0502040204020203" pitchFamily="34" charset="0"/>
                <a:cs typeface="Segoe UI" panose="020B0502040204020203" pitchFamily="34" charset="0"/>
              </a:rPr>
              <a:t>IMPORTANT: Index/scaled scores, </a:t>
            </a:r>
            <a:r>
              <a:rPr lang="en-US" b="1" dirty="0">
                <a:solidFill>
                  <a:srgbClr val="C00000"/>
                </a:solidFill>
                <a:latin typeface="Segoe UI" panose="020B0502040204020203" pitchFamily="34" charset="0"/>
                <a:cs typeface="Segoe UI" panose="020B0502040204020203" pitchFamily="34" charset="0"/>
              </a:rPr>
              <a:t>NOT </a:t>
            </a:r>
            <a:r>
              <a:rPr lang="en-US" b="1" dirty="0">
                <a:latin typeface="Segoe UI" panose="020B0502040204020203" pitchFamily="34" charset="0"/>
                <a:cs typeface="Segoe UI" panose="020B0502040204020203" pitchFamily="34" charset="0"/>
              </a:rPr>
              <a:t>percent responses, should be used to assess whether any differences are meaningful (school, grade, student group)</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413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txBox="1">
            <a:spLocks noGrp="1"/>
          </p:cNvSpPr>
          <p:nvPr>
            <p:ph type="title"/>
          </p:nvPr>
        </p:nvSpPr>
        <p:spPr>
          <a:xfrm>
            <a:off x="425807" y="216694"/>
            <a:ext cx="8528100" cy="510000"/>
          </a:xfrm>
          <a:prstGeom prst="rect">
            <a:avLst/>
          </a:prstGeom>
        </p:spPr>
        <p:txBody>
          <a:bodyPr spcFirstLastPara="1" wrap="square" lIns="68575" tIns="34275" rIns="68575" bIns="34275" anchor="ctr" anchorCtr="0">
            <a:noAutofit/>
          </a:bodyPr>
          <a:lstStyle/>
          <a:p>
            <a:pPr marL="0" lvl="0" indent="0">
              <a:spcBef>
                <a:spcPts val="0"/>
              </a:spcBef>
              <a:spcAft>
                <a:spcPts val="0"/>
              </a:spcAft>
              <a:buNone/>
            </a:pPr>
            <a:r>
              <a:rPr lang="en" sz="2000" dirty="0">
                <a:latin typeface="Georgia" panose="02040502050405020303" pitchFamily="18" charset="0"/>
                <a:cs typeface="Segoe UI" panose="020B0502040204020203" pitchFamily="34" charset="0"/>
              </a:rPr>
              <a:t>School-level analyses: Working through the layers of your data:</a:t>
            </a:r>
            <a:endParaRPr sz="2000" dirty="0">
              <a:latin typeface="Georgia" panose="02040502050405020303" pitchFamily="18" charset="0"/>
              <a:cs typeface="Segoe UI" panose="020B0502040204020203" pitchFamily="34" charset="0"/>
            </a:endParaRPr>
          </a:p>
        </p:txBody>
      </p:sp>
      <p:sp>
        <p:nvSpPr>
          <p:cNvPr id="681" name="Google Shape;681;p55"/>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8</a:t>
            </a:fld>
            <a:endParaRPr dirty="0"/>
          </a:p>
        </p:txBody>
      </p:sp>
      <p:sp>
        <p:nvSpPr>
          <p:cNvPr id="639" name="Google Shape;639;p55"/>
          <p:cNvSpPr txBox="1"/>
          <p:nvPr/>
        </p:nvSpPr>
        <p:spPr>
          <a:xfrm>
            <a:off x="5215909" y="766688"/>
            <a:ext cx="3576602" cy="437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is the overall school climate? Compared to the district or state?</a:t>
            </a:r>
            <a:endParaRPr sz="1200" i="1" dirty="0">
              <a:latin typeface="Segoe UI" panose="020B0502040204020203" pitchFamily="34" charset="0"/>
              <a:cs typeface="Segoe UI" panose="020B0502040204020203" pitchFamily="34" charset="0"/>
            </a:endParaRPr>
          </a:p>
        </p:txBody>
      </p:sp>
      <p:sp>
        <p:nvSpPr>
          <p:cNvPr id="640" name="Google Shape;640;p55"/>
          <p:cNvSpPr txBox="1"/>
          <p:nvPr/>
        </p:nvSpPr>
        <p:spPr>
          <a:xfrm>
            <a:off x="5215909" y="1354791"/>
            <a:ext cx="3751600" cy="49860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do climate scores vary across the three dimensions - engagement, safety and environment? Compare to district or state?</a:t>
            </a:r>
            <a:endParaRPr sz="1200" i="1" dirty="0">
              <a:latin typeface="Segoe UI" panose="020B0502040204020203" pitchFamily="34" charset="0"/>
              <a:cs typeface="Segoe UI" panose="020B0502040204020203" pitchFamily="34" charset="0"/>
            </a:endParaRPr>
          </a:p>
        </p:txBody>
      </p:sp>
      <p:sp>
        <p:nvSpPr>
          <p:cNvPr id="641" name="Google Shape;641;p55"/>
          <p:cNvSpPr txBox="1"/>
          <p:nvPr/>
        </p:nvSpPr>
        <p:spPr>
          <a:xfrm>
            <a:off x="5215909" y="4015528"/>
            <a:ext cx="3658429" cy="74912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Within a dimension, what items did students feel most positively about? Most negatively? What items contribute to index/scaled score differences found across student groups? </a:t>
            </a:r>
            <a:endParaRPr sz="1200" i="1" dirty="0">
              <a:latin typeface="Segoe UI" panose="020B0502040204020203" pitchFamily="34" charset="0"/>
              <a:cs typeface="Segoe UI" panose="020B0502040204020203" pitchFamily="34" charset="0"/>
            </a:endParaRPr>
          </a:p>
        </p:txBody>
      </p:sp>
      <p:sp>
        <p:nvSpPr>
          <p:cNvPr id="642" name="Google Shape;642;p55"/>
          <p:cNvSpPr txBox="1"/>
          <p:nvPr/>
        </p:nvSpPr>
        <p:spPr>
          <a:xfrm>
            <a:off x="5215909" y="2974422"/>
            <a:ext cx="4103351" cy="37195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does the school climate vary by student group? </a:t>
            </a:r>
            <a:endParaRPr sz="1200" i="1" dirty="0">
              <a:latin typeface="Segoe UI" panose="020B0502040204020203" pitchFamily="34" charset="0"/>
              <a:cs typeface="Segoe UI" panose="020B0502040204020203" pitchFamily="34" charset="0"/>
            </a:endParaRPr>
          </a:p>
        </p:txBody>
      </p:sp>
      <p:sp>
        <p:nvSpPr>
          <p:cNvPr id="643" name="Google Shape;643;p55"/>
          <p:cNvSpPr txBox="1"/>
          <p:nvPr/>
        </p:nvSpPr>
        <p:spPr>
          <a:xfrm>
            <a:off x="5215909" y="3221985"/>
            <a:ext cx="3881964" cy="45812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Within the dimensions/topics, how does climate vary by student group?</a:t>
            </a:r>
            <a:endParaRPr sz="1200" i="1" dirty="0">
              <a:latin typeface="Segoe UI" panose="020B0502040204020203" pitchFamily="34" charset="0"/>
              <a:cs typeface="Segoe UI" panose="020B0502040204020203" pitchFamily="34" charset="0"/>
            </a:endParaRPr>
          </a:p>
        </p:txBody>
      </p:sp>
      <p:sp>
        <p:nvSpPr>
          <p:cNvPr id="59" name="Google Shape;640;p55">
            <a:extLst>
              <a:ext uri="{FF2B5EF4-FFF2-40B4-BE49-F238E27FC236}">
                <a16:creationId xmlns:a16="http://schemas.microsoft.com/office/drawing/2014/main" id="{385E0F10-64F4-44DE-9B98-3A5DF5279CA6}"/>
              </a:ext>
            </a:extLst>
          </p:cNvPr>
          <p:cNvSpPr txBox="1"/>
          <p:nvPr/>
        </p:nvSpPr>
        <p:spPr>
          <a:xfrm>
            <a:off x="5215908" y="2051826"/>
            <a:ext cx="3881965" cy="45930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do topic climate scores compare to the average dimension score– participation to engagement? bullying to safety? instructional environment to environment dimension? Compare to district or state?</a:t>
            </a:r>
            <a:endParaRPr sz="1200" i="1" dirty="0">
              <a:latin typeface="Segoe UI" panose="020B0502040204020203" pitchFamily="34" charset="0"/>
              <a:cs typeface="Segoe UI" panose="020B0502040204020203" pitchFamily="34" charset="0"/>
            </a:endParaRPr>
          </a:p>
        </p:txBody>
      </p:sp>
      <p:sp>
        <p:nvSpPr>
          <p:cNvPr id="3" name="Arrow: Down 2">
            <a:extLst>
              <a:ext uri="{FF2B5EF4-FFF2-40B4-BE49-F238E27FC236}">
                <a16:creationId xmlns:a16="http://schemas.microsoft.com/office/drawing/2014/main" id="{FD04FB48-D251-1108-F9F4-A63D7F3FE08B}"/>
              </a:ext>
              <a:ext uri="{C183D7F6-B498-43B3-948B-1728B52AA6E4}">
                <adec:decorative xmlns:adec="http://schemas.microsoft.com/office/drawing/2017/decorative" val="1"/>
              </a:ext>
            </a:extLst>
          </p:cNvPr>
          <p:cNvSpPr/>
          <p:nvPr/>
        </p:nvSpPr>
        <p:spPr>
          <a:xfrm>
            <a:off x="6836228" y="1009967"/>
            <a:ext cx="282281" cy="341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descr="Pictographs shows the conceptual framework for the VOCAL survey. VOCAL measures three dimensions and nine topic areas of school climate.">
            <a:extLst>
              <a:ext uri="{FF2B5EF4-FFF2-40B4-BE49-F238E27FC236}">
                <a16:creationId xmlns:a16="http://schemas.microsoft.com/office/drawing/2014/main" id="{E0D85768-BEC5-4BEA-8293-34E44C54391B}"/>
              </a:ext>
            </a:extLst>
          </p:cNvPr>
          <p:cNvGrpSpPr/>
          <p:nvPr/>
        </p:nvGrpSpPr>
        <p:grpSpPr>
          <a:xfrm>
            <a:off x="249959" y="946475"/>
            <a:ext cx="5007841" cy="3732205"/>
            <a:chOff x="249959" y="946475"/>
            <a:chExt cx="5112612" cy="3806099"/>
          </a:xfrm>
        </p:grpSpPr>
        <p:cxnSp>
          <p:nvCxnSpPr>
            <p:cNvPr id="638" name="Google Shape;638;p55"/>
            <p:cNvCxnSpPr>
              <a:cxnSpLocks/>
              <a:stCxn id="627" idx="4"/>
              <a:endCxn id="633" idx="0"/>
            </p:cNvCxnSpPr>
            <p:nvPr/>
          </p:nvCxnSpPr>
          <p:spPr>
            <a:xfrm flipH="1">
              <a:off x="625109" y="2553985"/>
              <a:ext cx="300534" cy="1217258"/>
            </a:xfrm>
            <a:prstGeom prst="straightConnector1">
              <a:avLst/>
            </a:prstGeom>
            <a:noFill/>
            <a:ln w="9525" cap="flat" cmpd="sng">
              <a:solidFill>
                <a:schemeClr val="dk2"/>
              </a:solidFill>
              <a:prstDash val="solid"/>
              <a:round/>
              <a:headEnd type="none" w="med" len="med"/>
              <a:tailEnd type="triangle" w="med" len="med"/>
            </a:ln>
          </p:spPr>
        </p:cxnSp>
        <p:sp>
          <p:nvSpPr>
            <p:cNvPr id="626" name="Google Shape;626;p55"/>
            <p:cNvSpPr/>
            <p:nvPr/>
          </p:nvSpPr>
          <p:spPr>
            <a:xfrm>
              <a:off x="1796784" y="946475"/>
              <a:ext cx="1898400" cy="617100"/>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School Climate</a:t>
              </a:r>
              <a:endParaRPr sz="1200" b="1" dirty="0">
                <a:solidFill>
                  <a:srgbClr val="FFFFFF"/>
                </a:solidFill>
                <a:latin typeface="Segoe UI" panose="020B0502040204020203" pitchFamily="34" charset="0"/>
                <a:cs typeface="Segoe UI" panose="020B0502040204020203" pitchFamily="34" charset="0"/>
              </a:endParaRPr>
            </a:p>
          </p:txBody>
        </p:sp>
        <p:sp>
          <p:nvSpPr>
            <p:cNvPr id="630" name="Google Shape;630;p55"/>
            <p:cNvSpPr/>
            <p:nvPr/>
          </p:nvSpPr>
          <p:spPr>
            <a:xfrm>
              <a:off x="249959" y="454464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1" name="Google Shape;631;p55"/>
            <p:cNvSpPr/>
            <p:nvPr/>
          </p:nvSpPr>
          <p:spPr>
            <a:xfrm>
              <a:off x="249959" y="428685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2" name="Google Shape;632;p55"/>
            <p:cNvSpPr/>
            <p:nvPr/>
          </p:nvSpPr>
          <p:spPr>
            <a:xfrm>
              <a:off x="249959" y="402904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3" name="Google Shape;633;p55"/>
            <p:cNvSpPr/>
            <p:nvPr/>
          </p:nvSpPr>
          <p:spPr>
            <a:xfrm>
              <a:off x="249959" y="377124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35" name="Google Shape;635;p55"/>
            <p:cNvCxnSpPr>
              <a:cxnSpLocks/>
              <a:stCxn id="626" idx="2"/>
            </p:cNvCxnSpPr>
            <p:nvPr/>
          </p:nvCxnSpPr>
          <p:spPr>
            <a:xfrm flipH="1">
              <a:off x="1204432" y="1563575"/>
              <a:ext cx="1541552" cy="357446"/>
            </a:xfrm>
            <a:prstGeom prst="straightConnector1">
              <a:avLst/>
            </a:prstGeom>
            <a:noFill/>
            <a:ln w="9525" cap="flat" cmpd="sng">
              <a:solidFill>
                <a:schemeClr val="dk2"/>
              </a:solidFill>
              <a:prstDash val="solid"/>
              <a:round/>
              <a:headEnd type="none" w="med" len="med"/>
              <a:tailEnd type="triangle" w="med" len="med"/>
            </a:ln>
          </p:spPr>
        </p:cxnSp>
        <p:cxnSp>
          <p:nvCxnSpPr>
            <p:cNvPr id="636" name="Google Shape;636;p55"/>
            <p:cNvCxnSpPr>
              <a:cxnSpLocks/>
              <a:stCxn id="626" idx="2"/>
            </p:cNvCxnSpPr>
            <p:nvPr/>
          </p:nvCxnSpPr>
          <p:spPr>
            <a:xfrm>
              <a:off x="2745984" y="1563575"/>
              <a:ext cx="1540321" cy="363689"/>
            </a:xfrm>
            <a:prstGeom prst="straightConnector1">
              <a:avLst/>
            </a:prstGeom>
            <a:noFill/>
            <a:ln w="9525" cap="flat" cmpd="sng">
              <a:solidFill>
                <a:schemeClr val="dk2"/>
              </a:solidFill>
              <a:prstDash val="solid"/>
              <a:round/>
              <a:headEnd type="none" w="med" len="med"/>
              <a:tailEnd type="triangle" w="med" len="med"/>
            </a:ln>
          </p:spPr>
        </p:cxnSp>
        <p:cxnSp>
          <p:nvCxnSpPr>
            <p:cNvPr id="637" name="Google Shape;637;p55"/>
            <p:cNvCxnSpPr>
              <a:cxnSpLocks/>
              <a:stCxn id="626" idx="2"/>
            </p:cNvCxnSpPr>
            <p:nvPr/>
          </p:nvCxnSpPr>
          <p:spPr>
            <a:xfrm>
              <a:off x="2745984" y="1563575"/>
              <a:ext cx="9359" cy="357446"/>
            </a:xfrm>
            <a:prstGeom prst="straightConnector1">
              <a:avLst/>
            </a:prstGeom>
            <a:noFill/>
            <a:ln w="9525" cap="flat" cmpd="sng">
              <a:solidFill>
                <a:schemeClr val="dk2"/>
              </a:solidFill>
              <a:prstDash val="solid"/>
              <a:round/>
              <a:headEnd type="none" w="med" len="med"/>
              <a:tailEnd type="triangle" w="med" len="med"/>
            </a:ln>
          </p:spPr>
        </p:cxnSp>
        <p:sp>
          <p:nvSpPr>
            <p:cNvPr id="645" name="Google Shape;645;p55"/>
            <p:cNvSpPr/>
            <p:nvPr/>
          </p:nvSpPr>
          <p:spPr>
            <a:xfrm>
              <a:off x="1108072" y="454464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6" name="Google Shape;646;p55"/>
            <p:cNvSpPr/>
            <p:nvPr/>
          </p:nvSpPr>
          <p:spPr>
            <a:xfrm>
              <a:off x="1108072" y="428685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7" name="Google Shape;647;p55"/>
            <p:cNvSpPr/>
            <p:nvPr/>
          </p:nvSpPr>
          <p:spPr>
            <a:xfrm>
              <a:off x="1108072" y="402904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8" name="Google Shape;648;p55"/>
            <p:cNvSpPr/>
            <p:nvPr/>
          </p:nvSpPr>
          <p:spPr>
            <a:xfrm>
              <a:off x="1108072" y="377124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50" name="Google Shape;650;p55"/>
            <p:cNvCxnSpPr>
              <a:cxnSpLocks/>
              <a:stCxn id="627" idx="4"/>
              <a:endCxn id="648" idx="0"/>
            </p:cNvCxnSpPr>
            <p:nvPr/>
          </p:nvCxnSpPr>
          <p:spPr>
            <a:xfrm>
              <a:off x="925643" y="2553985"/>
              <a:ext cx="557579" cy="1217258"/>
            </a:xfrm>
            <a:prstGeom prst="straightConnector1">
              <a:avLst/>
            </a:prstGeom>
            <a:noFill/>
            <a:ln w="9525" cap="flat" cmpd="sng">
              <a:solidFill>
                <a:schemeClr val="dk2"/>
              </a:solidFill>
              <a:prstDash val="solid"/>
              <a:round/>
              <a:headEnd type="none" w="med" len="med"/>
              <a:tailEnd type="triangle" w="med" len="med"/>
            </a:ln>
          </p:spPr>
        </p:cxnSp>
        <p:sp>
          <p:nvSpPr>
            <p:cNvPr id="651" name="Google Shape;651;p55"/>
            <p:cNvSpPr/>
            <p:nvPr/>
          </p:nvSpPr>
          <p:spPr>
            <a:xfrm>
              <a:off x="2775459" y="4549474"/>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2" name="Google Shape;652;p55"/>
            <p:cNvSpPr/>
            <p:nvPr/>
          </p:nvSpPr>
          <p:spPr>
            <a:xfrm>
              <a:off x="2775459" y="427525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3" name="Google Shape;653;p55"/>
            <p:cNvSpPr/>
            <p:nvPr/>
          </p:nvSpPr>
          <p:spPr>
            <a:xfrm>
              <a:off x="2775459" y="401744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4" name="Google Shape;654;p55"/>
            <p:cNvSpPr/>
            <p:nvPr/>
          </p:nvSpPr>
          <p:spPr>
            <a:xfrm>
              <a:off x="2775459" y="375964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56" name="Google Shape;656;p55"/>
            <p:cNvCxnSpPr>
              <a:cxnSpLocks/>
              <a:stCxn id="628" idx="4"/>
              <a:endCxn id="654" idx="0"/>
            </p:cNvCxnSpPr>
            <p:nvPr/>
          </p:nvCxnSpPr>
          <p:spPr>
            <a:xfrm>
              <a:off x="2735565" y="2553985"/>
              <a:ext cx="415044" cy="1205658"/>
            </a:xfrm>
            <a:prstGeom prst="straightConnector1">
              <a:avLst/>
            </a:prstGeom>
            <a:noFill/>
            <a:ln w="9525" cap="flat" cmpd="sng">
              <a:solidFill>
                <a:schemeClr val="dk2"/>
              </a:solidFill>
              <a:prstDash val="solid"/>
              <a:round/>
              <a:headEnd type="none" w="med" len="med"/>
              <a:tailEnd type="triangle" w="med" len="med"/>
            </a:ln>
          </p:spPr>
        </p:cxnSp>
        <p:sp>
          <p:nvSpPr>
            <p:cNvPr id="657" name="Google Shape;657;p55"/>
            <p:cNvSpPr/>
            <p:nvPr/>
          </p:nvSpPr>
          <p:spPr>
            <a:xfrm>
              <a:off x="1966209" y="453249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8" name="Google Shape;658;p55"/>
            <p:cNvSpPr/>
            <p:nvPr/>
          </p:nvSpPr>
          <p:spPr>
            <a:xfrm>
              <a:off x="1966209" y="427470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9" name="Google Shape;659;p55"/>
            <p:cNvSpPr/>
            <p:nvPr/>
          </p:nvSpPr>
          <p:spPr>
            <a:xfrm>
              <a:off x="1966209" y="401689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0" name="Google Shape;660;p55"/>
            <p:cNvSpPr/>
            <p:nvPr/>
          </p:nvSpPr>
          <p:spPr>
            <a:xfrm>
              <a:off x="1966209" y="375909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62" name="Google Shape;662;p55"/>
            <p:cNvCxnSpPr>
              <a:cxnSpLocks/>
              <a:stCxn id="628" idx="4"/>
              <a:endCxn id="660" idx="0"/>
            </p:cNvCxnSpPr>
            <p:nvPr/>
          </p:nvCxnSpPr>
          <p:spPr>
            <a:xfrm flipH="1">
              <a:off x="2341359" y="2553985"/>
              <a:ext cx="394206" cy="1205108"/>
            </a:xfrm>
            <a:prstGeom prst="straightConnector1">
              <a:avLst/>
            </a:prstGeom>
            <a:noFill/>
            <a:ln w="9525" cap="flat" cmpd="sng">
              <a:solidFill>
                <a:schemeClr val="dk2"/>
              </a:solidFill>
              <a:prstDash val="solid"/>
              <a:round/>
              <a:headEnd type="none" w="med" len="med"/>
              <a:tailEnd type="triangle" w="med" len="med"/>
            </a:ln>
          </p:spPr>
        </p:cxnSp>
        <p:sp>
          <p:nvSpPr>
            <p:cNvPr id="663" name="Google Shape;663;p55"/>
            <p:cNvSpPr/>
            <p:nvPr/>
          </p:nvSpPr>
          <p:spPr>
            <a:xfrm>
              <a:off x="3695184" y="454449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4" name="Google Shape;664;p55"/>
            <p:cNvSpPr/>
            <p:nvPr/>
          </p:nvSpPr>
          <p:spPr>
            <a:xfrm>
              <a:off x="3695184" y="428670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5" name="Google Shape;665;p55"/>
            <p:cNvSpPr/>
            <p:nvPr/>
          </p:nvSpPr>
          <p:spPr>
            <a:xfrm>
              <a:off x="3695184" y="402889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6" name="Google Shape;666;p55"/>
            <p:cNvSpPr/>
            <p:nvPr/>
          </p:nvSpPr>
          <p:spPr>
            <a:xfrm>
              <a:off x="3695184" y="377109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68" name="Google Shape;668;p55"/>
            <p:cNvCxnSpPr>
              <a:cxnSpLocks/>
              <a:stCxn id="629" idx="4"/>
              <a:endCxn id="666" idx="0"/>
            </p:cNvCxnSpPr>
            <p:nvPr/>
          </p:nvCxnSpPr>
          <p:spPr>
            <a:xfrm flipH="1">
              <a:off x="4070334" y="2575836"/>
              <a:ext cx="403553" cy="1195256"/>
            </a:xfrm>
            <a:prstGeom prst="straightConnector1">
              <a:avLst/>
            </a:prstGeom>
            <a:noFill/>
            <a:ln w="9525" cap="flat" cmpd="sng">
              <a:solidFill>
                <a:schemeClr val="dk2"/>
              </a:solidFill>
              <a:prstDash val="solid"/>
              <a:round/>
              <a:headEnd type="none" w="med" len="med"/>
              <a:tailEnd type="triangle" w="med" len="med"/>
            </a:ln>
          </p:spPr>
        </p:cxnSp>
        <p:sp>
          <p:nvSpPr>
            <p:cNvPr id="669" name="Google Shape;669;p55"/>
            <p:cNvSpPr/>
            <p:nvPr/>
          </p:nvSpPr>
          <p:spPr>
            <a:xfrm>
              <a:off x="4579909" y="4544524"/>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0" name="Google Shape;670;p55"/>
            <p:cNvSpPr/>
            <p:nvPr/>
          </p:nvSpPr>
          <p:spPr>
            <a:xfrm>
              <a:off x="4579909" y="4286726"/>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1" name="Google Shape;671;p55"/>
            <p:cNvSpPr/>
            <p:nvPr/>
          </p:nvSpPr>
          <p:spPr>
            <a:xfrm>
              <a:off x="4579909" y="4028916"/>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2" name="Google Shape;672;p55"/>
            <p:cNvSpPr/>
            <p:nvPr/>
          </p:nvSpPr>
          <p:spPr>
            <a:xfrm>
              <a:off x="4579909" y="3771118"/>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74" name="Google Shape;674;p55"/>
            <p:cNvCxnSpPr>
              <a:cxnSpLocks/>
              <a:stCxn id="629" idx="4"/>
              <a:endCxn id="672" idx="0"/>
            </p:cNvCxnSpPr>
            <p:nvPr/>
          </p:nvCxnSpPr>
          <p:spPr>
            <a:xfrm>
              <a:off x="4473886" y="2575836"/>
              <a:ext cx="481173" cy="1195282"/>
            </a:xfrm>
            <a:prstGeom prst="straightConnector1">
              <a:avLst/>
            </a:prstGeom>
            <a:noFill/>
            <a:ln w="9525" cap="flat" cmpd="sng">
              <a:solidFill>
                <a:schemeClr val="dk2"/>
              </a:solidFill>
              <a:prstDash val="solid"/>
              <a:round/>
              <a:headEnd type="none" w="med" len="med"/>
              <a:tailEnd type="triangle" w="med" len="med"/>
            </a:ln>
          </p:spPr>
        </p:cxnSp>
        <p:sp>
          <p:nvSpPr>
            <p:cNvPr id="129" name="Google Shape;677;p55">
              <a:extLst>
                <a:ext uri="{FF2B5EF4-FFF2-40B4-BE49-F238E27FC236}">
                  <a16:creationId xmlns:a16="http://schemas.microsoft.com/office/drawing/2014/main" id="{7F330701-FDED-19D0-5CA0-5815049B2846}"/>
                </a:ext>
              </a:extLst>
            </p:cNvPr>
            <p:cNvSpPr txBox="1"/>
            <p:nvPr/>
          </p:nvSpPr>
          <p:spPr>
            <a:xfrm>
              <a:off x="389788" y="3142630"/>
              <a:ext cx="584771" cy="251263"/>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0" name="Google Shape;677;p55">
              <a:extLst>
                <a:ext uri="{FF2B5EF4-FFF2-40B4-BE49-F238E27FC236}">
                  <a16:creationId xmlns:a16="http://schemas.microsoft.com/office/drawing/2014/main" id="{9D8BE400-6EBB-B9BA-2942-1411409C90A2}"/>
                </a:ext>
              </a:extLst>
            </p:cNvPr>
            <p:cNvSpPr txBox="1"/>
            <p:nvPr/>
          </p:nvSpPr>
          <p:spPr>
            <a:xfrm>
              <a:off x="2157450" y="3142630"/>
              <a:ext cx="597893" cy="273355"/>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1" name="Google Shape;677;p55" descr="Pictographs shows the conceptual framework for the VOCAL survey. VOCAL measures three dimensions and nine topic areas of school climate.">
              <a:extLst>
                <a:ext uri="{FF2B5EF4-FFF2-40B4-BE49-F238E27FC236}">
                  <a16:creationId xmlns:a16="http://schemas.microsoft.com/office/drawing/2014/main" id="{56EDA025-6A24-4EA9-FAEE-F0A78E9C48D1}"/>
                </a:ext>
              </a:extLst>
            </p:cNvPr>
            <p:cNvSpPr txBox="1"/>
            <p:nvPr/>
          </p:nvSpPr>
          <p:spPr>
            <a:xfrm>
              <a:off x="2792357" y="3142630"/>
              <a:ext cx="597893" cy="251263"/>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132" name="Google Shape;677;p55">
              <a:extLst>
                <a:ext uri="{FF2B5EF4-FFF2-40B4-BE49-F238E27FC236}">
                  <a16:creationId xmlns:a16="http://schemas.microsoft.com/office/drawing/2014/main" id="{20EC6CE4-8DC4-D1A4-23B2-74C3A3ECAD6E}"/>
                </a:ext>
              </a:extLst>
            </p:cNvPr>
            <p:cNvSpPr txBox="1"/>
            <p:nvPr/>
          </p:nvSpPr>
          <p:spPr>
            <a:xfrm>
              <a:off x="4559070" y="3142630"/>
              <a:ext cx="566497" cy="251263"/>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133" name="Google Shape;677;p55">
              <a:extLst>
                <a:ext uri="{FF2B5EF4-FFF2-40B4-BE49-F238E27FC236}">
                  <a16:creationId xmlns:a16="http://schemas.microsoft.com/office/drawing/2014/main" id="{0A3FF1AB-1923-DDC7-50F8-B772242B1AFF}"/>
                </a:ext>
              </a:extLst>
            </p:cNvPr>
            <p:cNvSpPr txBox="1"/>
            <p:nvPr/>
          </p:nvSpPr>
          <p:spPr>
            <a:xfrm>
              <a:off x="3871687" y="3142630"/>
              <a:ext cx="573798" cy="273355"/>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4" name="Google Shape;677;p55">
              <a:extLst>
                <a:ext uri="{FF2B5EF4-FFF2-40B4-BE49-F238E27FC236}">
                  <a16:creationId xmlns:a16="http://schemas.microsoft.com/office/drawing/2014/main" id="{933F8309-373D-961A-ECAE-7903672A8848}"/>
                </a:ext>
              </a:extLst>
            </p:cNvPr>
            <p:cNvSpPr txBox="1"/>
            <p:nvPr/>
          </p:nvSpPr>
          <p:spPr>
            <a:xfrm>
              <a:off x="1034841" y="3142630"/>
              <a:ext cx="543546" cy="251263"/>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628" name="Google Shape;628;p55"/>
            <p:cNvSpPr/>
            <p:nvPr/>
          </p:nvSpPr>
          <p:spPr>
            <a:xfrm>
              <a:off x="1898832" y="1989037"/>
              <a:ext cx="1673466" cy="564948"/>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Safety</a:t>
              </a:r>
            </a:p>
            <a:p>
              <a:pPr marL="0" lvl="0" indent="0" algn="ctr" rtl="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(+Bullying)</a:t>
              </a:r>
              <a:endParaRPr sz="1100" b="1" dirty="0">
                <a:solidFill>
                  <a:srgbClr val="FFFFFF"/>
                </a:solidFill>
                <a:latin typeface="Segoe UI" panose="020B0502040204020203" pitchFamily="34" charset="0"/>
                <a:cs typeface="Segoe UI" panose="020B0502040204020203" pitchFamily="34" charset="0"/>
              </a:endParaRPr>
            </a:p>
          </p:txBody>
        </p:sp>
        <p:sp>
          <p:nvSpPr>
            <p:cNvPr id="629" name="Google Shape;629;p55"/>
            <p:cNvSpPr/>
            <p:nvPr/>
          </p:nvSpPr>
          <p:spPr>
            <a:xfrm>
              <a:off x="3585201" y="1989036"/>
              <a:ext cx="1777370" cy="586801"/>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Environment</a:t>
              </a:r>
            </a:p>
            <a:p>
              <a:pPr marL="0" lvl="0" indent="0" algn="ctr" rtl="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(+Instructional)</a:t>
              </a:r>
              <a:endParaRPr sz="1100" b="1" dirty="0">
                <a:solidFill>
                  <a:srgbClr val="FFFFFF"/>
                </a:solidFill>
                <a:latin typeface="Segoe UI" panose="020B0502040204020203" pitchFamily="34" charset="0"/>
                <a:cs typeface="Segoe UI" panose="020B0502040204020203" pitchFamily="34" charset="0"/>
              </a:endParaRPr>
            </a:p>
          </p:txBody>
        </p:sp>
      </p:grpSp>
      <p:sp>
        <p:nvSpPr>
          <p:cNvPr id="627" name="Google Shape;627;p55"/>
          <p:cNvSpPr/>
          <p:nvPr/>
        </p:nvSpPr>
        <p:spPr>
          <a:xfrm>
            <a:off x="46126" y="1976436"/>
            <a:ext cx="1759033" cy="57754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Engagement</a:t>
            </a:r>
          </a:p>
          <a:p>
            <a:pPr marL="0" lvl="0" indent="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(+Participation)</a:t>
            </a:r>
            <a:endParaRPr sz="1100" b="1" dirty="0">
              <a:solidFill>
                <a:srgbClr val="FFFFFF"/>
              </a:solidFill>
              <a:latin typeface="Segoe UI" panose="020B0502040204020203" pitchFamily="34" charset="0"/>
              <a:cs typeface="Segoe UI" panose="020B0502040204020203" pitchFamily="34" charset="0"/>
            </a:endParaRPr>
          </a:p>
        </p:txBody>
      </p:sp>
      <p:sp>
        <p:nvSpPr>
          <p:cNvPr id="60" name="Arrow: Down 59">
            <a:extLst>
              <a:ext uri="{FF2B5EF4-FFF2-40B4-BE49-F238E27FC236}">
                <a16:creationId xmlns:a16="http://schemas.microsoft.com/office/drawing/2014/main" id="{3AB1DA40-4130-42CA-81A2-68ACE412A002}"/>
              </a:ext>
              <a:ext uri="{C183D7F6-B498-43B3-948B-1728B52AA6E4}">
                <adec:decorative xmlns:adec="http://schemas.microsoft.com/office/drawing/2017/decorative" val="1"/>
              </a:ext>
            </a:extLst>
          </p:cNvPr>
          <p:cNvSpPr/>
          <p:nvPr/>
        </p:nvSpPr>
        <p:spPr>
          <a:xfrm>
            <a:off x="6836227" y="2659026"/>
            <a:ext cx="282281" cy="341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8FC15060-D257-49B1-95B5-C9687CA00F37}"/>
              </a:ext>
              <a:ext uri="{C183D7F6-B498-43B3-948B-1728B52AA6E4}">
                <adec:decorative xmlns:adec="http://schemas.microsoft.com/office/drawing/2017/decorative" val="1"/>
              </a:ext>
            </a:extLst>
          </p:cNvPr>
          <p:cNvSpPr/>
          <p:nvPr/>
        </p:nvSpPr>
        <p:spPr>
          <a:xfrm>
            <a:off x="6839674" y="3639049"/>
            <a:ext cx="282281" cy="341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E580-ACAC-433B-9E2D-2D76FAD58A48}"/>
              </a:ext>
            </a:extLst>
          </p:cNvPr>
          <p:cNvSpPr>
            <a:spLocks noGrp="1"/>
          </p:cNvSpPr>
          <p:nvPr>
            <p:ph type="title"/>
          </p:nvPr>
        </p:nvSpPr>
        <p:spPr/>
        <p:txBody>
          <a:bodyPr/>
          <a:lstStyle/>
          <a:p>
            <a:r>
              <a:rPr lang="en-US" sz="2000" dirty="0">
                <a:latin typeface="Georgia" panose="02040502050405020303" pitchFamily="18" charset="0"/>
              </a:rPr>
              <a:t>Interpretive Guide* available to support VOCAL analyses</a:t>
            </a:r>
          </a:p>
        </p:txBody>
      </p:sp>
      <p:pic>
        <p:nvPicPr>
          <p:cNvPr id="5" name="Picture 4" descr="This is a screenshot from the Interpretive Guide that is designed to help educators systematically analyze a school's VOCAL data.">
            <a:extLst>
              <a:ext uri="{FF2B5EF4-FFF2-40B4-BE49-F238E27FC236}">
                <a16:creationId xmlns:a16="http://schemas.microsoft.com/office/drawing/2014/main" id="{54B55297-6166-4481-B9CF-5F2248040641}"/>
              </a:ext>
            </a:extLst>
          </p:cNvPr>
          <p:cNvPicPr>
            <a:picLocks noChangeAspect="1"/>
          </p:cNvPicPr>
          <p:nvPr/>
        </p:nvPicPr>
        <p:blipFill rotWithShape="1">
          <a:blip r:embed="rId3"/>
          <a:srcRect l="8667" t="25397" r="8476" b="13651"/>
          <a:stretch/>
        </p:blipFill>
        <p:spPr>
          <a:xfrm>
            <a:off x="352915" y="899704"/>
            <a:ext cx="8601121" cy="3559084"/>
          </a:xfrm>
          <a:prstGeom prst="rect">
            <a:avLst/>
          </a:prstGeom>
          <a:ln>
            <a:solidFill>
              <a:schemeClr val="accent1"/>
            </a:solidFill>
          </a:ln>
        </p:spPr>
      </p:pic>
      <p:sp>
        <p:nvSpPr>
          <p:cNvPr id="6" name="TextBox 5">
            <a:extLst>
              <a:ext uri="{FF2B5EF4-FFF2-40B4-BE49-F238E27FC236}">
                <a16:creationId xmlns:a16="http://schemas.microsoft.com/office/drawing/2014/main" id="{2E897E2C-BE57-4A21-B424-49CA89B054CB}"/>
              </a:ext>
            </a:extLst>
          </p:cNvPr>
          <p:cNvSpPr txBox="1"/>
          <p:nvPr/>
        </p:nvSpPr>
        <p:spPr>
          <a:xfrm>
            <a:off x="425807" y="4477980"/>
            <a:ext cx="4116833" cy="307777"/>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hlinkClick r:id="rId4"/>
              </a:rPr>
              <a:t>Interpretive Guide</a:t>
            </a:r>
            <a:r>
              <a:rPr lang="en-US" dirty="0">
                <a:latin typeface="Segoe UI" panose="020B0502040204020203" pitchFamily="34" charset="0"/>
                <a:cs typeface="Segoe UI" panose="020B0502040204020203" pitchFamily="34" charset="0"/>
              </a:rPr>
              <a:t> available on </a:t>
            </a:r>
            <a:r>
              <a:rPr lang="en-US" dirty="0">
                <a:latin typeface="Segoe UI" panose="020B0502040204020203" pitchFamily="34" charset="0"/>
                <a:cs typeface="Segoe UI" panose="020B0502040204020203" pitchFamily="34" charset="0"/>
                <a:hlinkClick r:id="rId5"/>
              </a:rPr>
              <a:t>VOCAL webpage</a:t>
            </a:r>
            <a:endParaRPr lang="en-US" dirty="0">
              <a:latin typeface="Segoe UI" panose="020B0502040204020203" pitchFamily="34" charset="0"/>
              <a:cs typeface="Segoe UI" panose="020B0502040204020203" pitchFamily="34" charset="0"/>
            </a:endParaRPr>
          </a:p>
        </p:txBody>
      </p:sp>
      <p:sp>
        <p:nvSpPr>
          <p:cNvPr id="7" name="Google Shape;681;p55">
            <a:extLst>
              <a:ext uri="{FF2B5EF4-FFF2-40B4-BE49-F238E27FC236}">
                <a16:creationId xmlns:a16="http://schemas.microsoft.com/office/drawing/2014/main" id="{2339F08B-A46A-483C-9598-8CDDB36C2802}"/>
              </a:ext>
            </a:extLst>
          </p:cNvPr>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t>9</a:t>
            </a:fld>
            <a:endParaRPr dirty="0"/>
          </a:p>
        </p:txBody>
      </p:sp>
    </p:spTree>
    <p:extLst>
      <p:ext uri="{BB962C8B-B14F-4D97-AF65-F5344CB8AC3E}">
        <p14:creationId xmlns:p14="http://schemas.microsoft.com/office/powerpoint/2010/main" val="4139223039"/>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9610</TotalTime>
  <Words>3373</Words>
  <Application>Microsoft Office PowerPoint</Application>
  <PresentationFormat>On-screen Show (16:9)</PresentationFormat>
  <Paragraphs>432</Paragraphs>
  <Slides>33</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Courier New</vt:lpstr>
      <vt:lpstr>Georgia</vt:lpstr>
      <vt:lpstr>Noto Sans Symbols</vt:lpstr>
      <vt:lpstr>Quattrocento Sans</vt:lpstr>
      <vt:lpstr>Segoe</vt:lpstr>
      <vt:lpstr>Segoe UI</vt:lpstr>
      <vt:lpstr>Segoe UI Semibold</vt:lpstr>
      <vt:lpstr>Wingdings</vt:lpstr>
      <vt:lpstr>Wingdings 2</vt:lpstr>
      <vt:lpstr>ESE​​</vt:lpstr>
      <vt:lpstr>Views of Climate and Learning (VOCAL): A Systematic Analysis</vt:lpstr>
      <vt:lpstr>CONTENTS</vt:lpstr>
      <vt:lpstr>Recap (5 minutes)</vt:lpstr>
      <vt:lpstr>Measurement scale: Student-level data</vt:lpstr>
      <vt:lpstr>2022: Six lower level scaled-scores and an overall climate scaled-score are aggregated to district, school, grade, and student group level</vt:lpstr>
      <vt:lpstr>Use for two types of data reported</vt:lpstr>
      <vt:lpstr>Interpreting school/group differences: Very small to very large effects</vt:lpstr>
      <vt:lpstr>School-level analyses: Working through the layers of your data:</vt:lpstr>
      <vt:lpstr>Interpretive Guide* available to support VOCAL analyses</vt:lpstr>
      <vt:lpstr>Working through the layers of one school’s data (screenshots)</vt:lpstr>
      <vt:lpstr>Scenario: Two safety concerns raised at Middle School (MS) school staff meeting</vt:lpstr>
      <vt:lpstr>Getting started: Good to read “Getting Started” page  and to review the “meaningful differences” table before you start! </vt:lpstr>
      <vt:lpstr>Home tab: Looking at Average District and the Middle School within the District</vt:lpstr>
      <vt:lpstr>Participation tab*: Data are more reliable and trustworthy when participation rates are high </vt:lpstr>
      <vt:lpstr>School Results tab: Looking at “All grades” served for Middle School (MS) </vt:lpstr>
      <vt:lpstr>School Results tab: Looking at Middle School’s (MS) G5 results Question: Are G5 students’ views of safety contributing to the MS gap (within gap)?</vt:lpstr>
      <vt:lpstr>School Results tab: Looking at Middle School’s (MS) G8 results* Question: Are G8 students’ views of safety contributing to the MS gap (within gap)?</vt:lpstr>
      <vt:lpstr>Item Results tab: Looking at G8 “All Student” item responses Getting a sense of student perceptions of their safety in MS school</vt:lpstr>
      <vt:lpstr>School Results/Item Results tab: Recap and Next Steps</vt:lpstr>
      <vt:lpstr>School Group Results tab: Do all G8 students in the MS have similar views of their safety within the school or does it differ by student group?</vt:lpstr>
      <vt:lpstr>School Group Results tab: Does this difference in African American (AA) views of safety replicate when compared to their peers in the state?</vt:lpstr>
      <vt:lpstr>Item by Student Group tab: Focus on African American (AA) student safety gap Comparing to “All Students” average</vt:lpstr>
      <vt:lpstr>Item by Student Group tab: Focus on African American student safety gap Comparing to white student average </vt:lpstr>
      <vt:lpstr>Item by Student Group tab: Focus on African American student safety gap Any engagement factors contributing to the safety gap?; comparing to white students</vt:lpstr>
      <vt:lpstr>Item by Student Group tab: Focus on African American student safety gap Any environment factors contributing to the safety gap?; comparing to white student </vt:lpstr>
      <vt:lpstr>Student group results: Recap and Next Steps</vt:lpstr>
      <vt:lpstr>Overall Conclusion: What do students’ views of school climate tell us about the school’s two safety concerns?</vt:lpstr>
      <vt:lpstr>Action Planning Template</vt:lpstr>
      <vt:lpstr>Action planning: Goal 1</vt:lpstr>
      <vt:lpstr>Action planning: Goal 2</vt:lpstr>
      <vt:lpstr>Upcoming VOCAL-related workshop</vt:lpstr>
      <vt:lpstr>Upcoming VOCAL-related Workshops</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Webinar 3 - Systemic Analysis</dc:title>
  <dc:creator>DESE</dc:creator>
  <cp:lastModifiedBy>Zou, Dong (EOE)</cp:lastModifiedBy>
  <cp:revision>652</cp:revision>
  <cp:lastPrinted>2022-10-11T14:46:00Z</cp:lastPrinted>
  <dcterms:modified xsi:type="dcterms:W3CDTF">2022-11-17T18:41:25Z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17 2022 12:00AM</vt:lpwstr>
  </property>
</Properties>
</file>