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Quattrocento Sans" panose="020B05020500000200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9e1ql+5b4WPfNPdiiyOaNKG/W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43F7E-E284-4988-8A7C-78122A85500E}" v="5" dt="2023-09-13T20:16:54.071"/>
  </p1510:revLst>
</p1510:revInfo>
</file>

<file path=ppt/tableStyles.xml><?xml version="1.0" encoding="utf-8"?>
<a:tblStyleLst xmlns:a="http://schemas.openxmlformats.org/drawingml/2006/main" def="{1B502433-6A7E-4863-BCE6-9BC7C88B362E}">
  <a:tblStyle styleId="{1B502433-6A7E-4863-BCE6-9BC7C88B36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2DCB9AF-33BE-4E67-8E47-CD793AD94C9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02" y="16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ie, Andrew (DESE)" userId="347349c9-bbf5-47de-b812-820e429bdcb2" providerId="ADAL" clId="{217432A3-F00E-45B6-BF4D-C33C7D4A4A82}"/>
    <pc:docChg chg="undo custSel delSld modSld">
      <pc:chgData name="McDonie, Andrew (DESE)" userId="347349c9-bbf5-47de-b812-820e429bdcb2" providerId="ADAL" clId="{217432A3-F00E-45B6-BF4D-C33C7D4A4A82}" dt="2023-08-02T19:06:20.224" v="2" actId="2696"/>
      <pc:docMkLst>
        <pc:docMk/>
      </pc:docMkLst>
      <pc:sldChg chg="modSp mod">
        <pc:chgData name="McDonie, Andrew (DESE)" userId="347349c9-bbf5-47de-b812-820e429bdcb2" providerId="ADAL" clId="{217432A3-F00E-45B6-BF4D-C33C7D4A4A82}" dt="2023-08-02T19:05:41.930" v="1" actId="1076"/>
        <pc:sldMkLst>
          <pc:docMk/>
          <pc:sldMk cId="0" sldId="260"/>
        </pc:sldMkLst>
        <pc:picChg chg="mod">
          <ac:chgData name="McDonie, Andrew (DESE)" userId="347349c9-bbf5-47de-b812-820e429bdcb2" providerId="ADAL" clId="{217432A3-F00E-45B6-BF4D-C33C7D4A4A82}" dt="2023-08-02T19:05:41.930" v="1" actId="1076"/>
          <ac:picMkLst>
            <pc:docMk/>
            <pc:sldMk cId="0" sldId="260"/>
            <ac:picMk id="2" creationId="{B17F4C13-EF3A-3247-C205-1FD762113616}"/>
          </ac:picMkLst>
        </pc:picChg>
      </pc:sldChg>
      <pc:sldChg chg="del">
        <pc:chgData name="McDonie, Andrew (DESE)" userId="347349c9-bbf5-47de-b812-820e429bdcb2" providerId="ADAL" clId="{217432A3-F00E-45B6-BF4D-C33C7D4A4A82}" dt="2023-08-02T19:06:20.224" v="2" actId="2696"/>
        <pc:sldMkLst>
          <pc:docMk/>
          <pc:sldMk cId="0" sldId="269"/>
        </pc:sldMkLst>
      </pc:sldChg>
    </pc:docChg>
  </pc:docChgLst>
  <pc:docChgLst>
    <pc:chgData name="Gentile, Diana (DESE)" userId="0a666cd3-d8d6-4943-aae4-1836913cbbdc" providerId="ADAL" clId="{A9243F7E-E284-4988-8A7C-78122A85500E}"/>
    <pc:docChg chg="undo custSel modSld">
      <pc:chgData name="Gentile, Diana (DESE)" userId="0a666cd3-d8d6-4943-aae4-1836913cbbdc" providerId="ADAL" clId="{A9243F7E-E284-4988-8A7C-78122A85500E}" dt="2023-09-13T20:21:35.677" v="117" actId="255"/>
      <pc:docMkLst>
        <pc:docMk/>
      </pc:docMkLst>
      <pc:sldChg chg="modSp mod">
        <pc:chgData name="Gentile, Diana (DESE)" userId="0a666cd3-d8d6-4943-aae4-1836913cbbdc" providerId="ADAL" clId="{A9243F7E-E284-4988-8A7C-78122A85500E}" dt="2023-09-13T20:14:12.757" v="8" actId="27636"/>
        <pc:sldMkLst>
          <pc:docMk/>
          <pc:sldMk cId="0" sldId="257"/>
        </pc:sldMkLst>
        <pc:spChg chg="mod">
          <ac:chgData name="Gentile, Diana (DESE)" userId="0a666cd3-d8d6-4943-aae4-1836913cbbdc" providerId="ADAL" clId="{A9243F7E-E284-4988-8A7C-78122A85500E}" dt="2023-09-13T20:14:12.757" v="8" actId="27636"/>
          <ac:spMkLst>
            <pc:docMk/>
            <pc:sldMk cId="0" sldId="257"/>
            <ac:spMk id="67" creationId="{00000000-0000-0000-0000-000000000000}"/>
          </ac:spMkLst>
        </pc:spChg>
      </pc:sldChg>
      <pc:sldChg chg="addSp delSp modSp mod addAnim delAnim">
        <pc:chgData name="Gentile, Diana (DESE)" userId="0a666cd3-d8d6-4943-aae4-1836913cbbdc" providerId="ADAL" clId="{A9243F7E-E284-4988-8A7C-78122A85500E}" dt="2023-09-13T20:21:35.677" v="117" actId="255"/>
        <pc:sldMkLst>
          <pc:docMk/>
          <pc:sldMk cId="0" sldId="260"/>
        </pc:sldMkLst>
        <pc:spChg chg="add mod">
          <ac:chgData name="Gentile, Diana (DESE)" userId="0a666cd3-d8d6-4943-aae4-1836913cbbdc" providerId="ADAL" clId="{A9243F7E-E284-4988-8A7C-78122A85500E}" dt="2023-09-13T20:21:35.677" v="117" actId="255"/>
          <ac:spMkLst>
            <pc:docMk/>
            <pc:sldMk cId="0" sldId="260"/>
            <ac:spMk id="5" creationId="{DA069353-2A7F-737B-C976-629D55E823CA}"/>
          </ac:spMkLst>
        </pc:spChg>
        <pc:picChg chg="add del ord">
          <ac:chgData name="Gentile, Diana (DESE)" userId="0a666cd3-d8d6-4943-aae4-1836913cbbdc" providerId="ADAL" clId="{A9243F7E-E284-4988-8A7C-78122A85500E}" dt="2023-09-13T20:14:08.183" v="6" actId="478"/>
          <ac:picMkLst>
            <pc:docMk/>
            <pc:sldMk cId="0" sldId="260"/>
            <ac:picMk id="2" creationId="{B17F4C13-EF3A-3247-C205-1FD762113616}"/>
          </ac:picMkLst>
        </pc:picChg>
        <pc:picChg chg="add mod">
          <ac:chgData name="Gentile, Diana (DESE)" userId="0a666cd3-d8d6-4943-aae4-1836913cbbdc" providerId="ADAL" clId="{A9243F7E-E284-4988-8A7C-78122A85500E}" dt="2023-09-13T20:14:30.733" v="13" actId="962"/>
          <ac:picMkLst>
            <pc:docMk/>
            <pc:sldMk cId="0" sldId="260"/>
            <ac:picMk id="4" creationId="{220156A6-EA56-B863-CF2E-22244D879581}"/>
          </ac:picMkLst>
        </pc:picChg>
      </pc:sldChg>
    </pc:docChg>
  </pc:docChgLst>
  <pc:docChgLst>
    <pc:chgData name="Gentile, Diana (DESE)" userId="0a666cd3-d8d6-4943-aae4-1836913cbbdc" providerId="ADAL" clId="{830B48C5-1713-4884-A15C-20C923592B51}"/>
    <pc:docChg chg="custSel modSld">
      <pc:chgData name="Gentile, Diana (DESE)" userId="0a666cd3-d8d6-4943-aae4-1836913cbbdc" providerId="ADAL" clId="{830B48C5-1713-4884-A15C-20C923592B51}" dt="2023-09-05T13:24:35.324" v="220" actId="207"/>
      <pc:docMkLst>
        <pc:docMk/>
      </pc:docMkLst>
      <pc:sldChg chg="modSp mod">
        <pc:chgData name="Gentile, Diana (DESE)" userId="0a666cd3-d8d6-4943-aae4-1836913cbbdc" providerId="ADAL" clId="{830B48C5-1713-4884-A15C-20C923592B51}" dt="2023-09-05T13:21:28.394" v="1" actId="962"/>
        <pc:sldMkLst>
          <pc:docMk/>
          <pc:sldMk cId="0" sldId="256"/>
        </pc:sldMkLst>
        <pc:picChg chg="mod">
          <ac:chgData name="Gentile, Diana (DESE)" userId="0a666cd3-d8d6-4943-aae4-1836913cbbdc" providerId="ADAL" clId="{830B48C5-1713-4884-A15C-20C923592B51}" dt="2023-09-05T13:21:28.394" v="1" actId="962"/>
          <ac:picMkLst>
            <pc:docMk/>
            <pc:sldMk cId="0" sldId="256"/>
            <ac:picMk id="61" creationId="{00000000-0000-0000-0000-000000000000}"/>
          </ac:picMkLst>
        </pc:picChg>
      </pc:sldChg>
      <pc:sldChg chg="modSp mod">
        <pc:chgData name="Gentile, Diana (DESE)" userId="0a666cd3-d8d6-4943-aae4-1836913cbbdc" providerId="ADAL" clId="{830B48C5-1713-4884-A15C-20C923592B51}" dt="2023-09-05T13:21:33.362" v="3" actId="962"/>
        <pc:sldMkLst>
          <pc:docMk/>
          <pc:sldMk cId="0" sldId="257"/>
        </pc:sldMkLst>
        <pc:picChg chg="mod">
          <ac:chgData name="Gentile, Diana (DESE)" userId="0a666cd3-d8d6-4943-aae4-1836913cbbdc" providerId="ADAL" clId="{830B48C5-1713-4884-A15C-20C923592B51}" dt="2023-09-05T13:21:33.362" v="3" actId="962"/>
          <ac:picMkLst>
            <pc:docMk/>
            <pc:sldMk cId="0" sldId="257"/>
            <ac:picMk id="68" creationId="{00000000-0000-0000-0000-000000000000}"/>
          </ac:picMkLst>
        </pc:picChg>
      </pc:sldChg>
      <pc:sldChg chg="modSp mod">
        <pc:chgData name="Gentile, Diana (DESE)" userId="0a666cd3-d8d6-4943-aae4-1836913cbbdc" providerId="ADAL" clId="{830B48C5-1713-4884-A15C-20C923592B51}" dt="2023-09-05T13:21:36.603" v="5" actId="962"/>
        <pc:sldMkLst>
          <pc:docMk/>
          <pc:sldMk cId="0" sldId="258"/>
        </pc:sldMkLst>
        <pc:picChg chg="mod">
          <ac:chgData name="Gentile, Diana (DESE)" userId="0a666cd3-d8d6-4943-aae4-1836913cbbdc" providerId="ADAL" clId="{830B48C5-1713-4884-A15C-20C923592B51}" dt="2023-09-05T13:21:36.603" v="5" actId="962"/>
          <ac:picMkLst>
            <pc:docMk/>
            <pc:sldMk cId="0" sldId="258"/>
            <ac:picMk id="75" creationId="{00000000-0000-0000-0000-000000000000}"/>
          </ac:picMkLst>
        </pc:picChg>
      </pc:sldChg>
      <pc:sldChg chg="modSp mod">
        <pc:chgData name="Gentile, Diana (DESE)" userId="0a666cd3-d8d6-4943-aae4-1836913cbbdc" providerId="ADAL" clId="{830B48C5-1713-4884-A15C-20C923592B51}" dt="2023-09-05T13:21:39.995" v="7" actId="962"/>
        <pc:sldMkLst>
          <pc:docMk/>
          <pc:sldMk cId="0" sldId="259"/>
        </pc:sldMkLst>
        <pc:picChg chg="mod">
          <ac:chgData name="Gentile, Diana (DESE)" userId="0a666cd3-d8d6-4943-aae4-1836913cbbdc" providerId="ADAL" clId="{830B48C5-1713-4884-A15C-20C923592B51}" dt="2023-09-05T13:21:39.995" v="7" actId="962"/>
          <ac:picMkLst>
            <pc:docMk/>
            <pc:sldMk cId="0" sldId="259"/>
            <ac:picMk id="82" creationId="{00000000-0000-0000-0000-000000000000}"/>
          </ac:picMkLst>
        </pc:picChg>
      </pc:sldChg>
      <pc:sldChg chg="modSp mod">
        <pc:chgData name="Gentile, Diana (DESE)" userId="0a666cd3-d8d6-4943-aae4-1836913cbbdc" providerId="ADAL" clId="{830B48C5-1713-4884-A15C-20C923592B51}" dt="2023-09-05T13:22:05.947" v="140" actId="962"/>
        <pc:sldMkLst>
          <pc:docMk/>
          <pc:sldMk cId="0" sldId="260"/>
        </pc:sldMkLst>
        <pc:picChg chg="mod">
          <ac:chgData name="Gentile, Diana (DESE)" userId="0a666cd3-d8d6-4943-aae4-1836913cbbdc" providerId="ADAL" clId="{830B48C5-1713-4884-A15C-20C923592B51}" dt="2023-09-05T13:22:05.947" v="140" actId="962"/>
          <ac:picMkLst>
            <pc:docMk/>
            <pc:sldMk cId="0" sldId="260"/>
            <ac:picMk id="2" creationId="{B17F4C13-EF3A-3247-C205-1FD762113616}"/>
          </ac:picMkLst>
        </pc:picChg>
        <pc:picChg chg="mod">
          <ac:chgData name="Gentile, Diana (DESE)" userId="0a666cd3-d8d6-4943-aae4-1836913cbbdc" providerId="ADAL" clId="{830B48C5-1713-4884-A15C-20C923592B51}" dt="2023-09-05T13:21:56.239" v="139" actId="962"/>
          <ac:picMkLst>
            <pc:docMk/>
            <pc:sldMk cId="0" sldId="260"/>
            <ac:picMk id="88" creationId="{00000000-0000-0000-0000-000000000000}"/>
          </ac:picMkLst>
        </pc:picChg>
      </pc:sldChg>
      <pc:sldChg chg="modSp mod">
        <pc:chgData name="Gentile, Diana (DESE)" userId="0a666cd3-d8d6-4943-aae4-1836913cbbdc" providerId="ADAL" clId="{830B48C5-1713-4884-A15C-20C923592B51}" dt="2023-09-05T13:22:09.228" v="142" actId="962"/>
        <pc:sldMkLst>
          <pc:docMk/>
          <pc:sldMk cId="0" sldId="261"/>
        </pc:sldMkLst>
        <pc:picChg chg="mod">
          <ac:chgData name="Gentile, Diana (DESE)" userId="0a666cd3-d8d6-4943-aae4-1836913cbbdc" providerId="ADAL" clId="{830B48C5-1713-4884-A15C-20C923592B51}" dt="2023-09-05T13:22:09.228" v="142" actId="962"/>
          <ac:picMkLst>
            <pc:docMk/>
            <pc:sldMk cId="0" sldId="261"/>
            <ac:picMk id="95" creationId="{00000000-0000-0000-0000-000000000000}"/>
          </ac:picMkLst>
        </pc:picChg>
      </pc:sldChg>
      <pc:sldChg chg="modSp mod">
        <pc:chgData name="Gentile, Diana (DESE)" userId="0a666cd3-d8d6-4943-aae4-1836913cbbdc" providerId="ADAL" clId="{830B48C5-1713-4884-A15C-20C923592B51}" dt="2023-09-05T13:24:15.614" v="211" actId="13238"/>
        <pc:sldMkLst>
          <pc:docMk/>
          <pc:sldMk cId="0" sldId="262"/>
        </pc:sldMkLst>
        <pc:graphicFrameChg chg="modGraphic">
          <ac:chgData name="Gentile, Diana (DESE)" userId="0a666cd3-d8d6-4943-aae4-1836913cbbdc" providerId="ADAL" clId="{830B48C5-1713-4884-A15C-20C923592B51}" dt="2023-09-05T13:24:15.614" v="211" actId="13238"/>
          <ac:graphicFrameMkLst>
            <pc:docMk/>
            <pc:sldMk cId="0" sldId="262"/>
            <ac:graphicFrameMk id="103" creationId="{00000000-0000-0000-0000-000000000000}"/>
          </ac:graphicFrameMkLst>
        </pc:graphicFrameChg>
        <pc:picChg chg="mod">
          <ac:chgData name="Gentile, Diana (DESE)" userId="0a666cd3-d8d6-4943-aae4-1836913cbbdc" providerId="ADAL" clId="{830B48C5-1713-4884-A15C-20C923592B51}" dt="2023-09-05T13:22:12.051" v="144" actId="962"/>
          <ac:picMkLst>
            <pc:docMk/>
            <pc:sldMk cId="0" sldId="262"/>
            <ac:picMk id="102" creationId="{00000000-0000-0000-0000-000000000000}"/>
          </ac:picMkLst>
        </pc:picChg>
      </pc:sldChg>
      <pc:sldChg chg="modSp mod">
        <pc:chgData name="Gentile, Diana (DESE)" userId="0a666cd3-d8d6-4943-aae4-1836913cbbdc" providerId="ADAL" clId="{830B48C5-1713-4884-A15C-20C923592B51}" dt="2023-09-05T13:22:14.467" v="146" actId="962"/>
        <pc:sldMkLst>
          <pc:docMk/>
          <pc:sldMk cId="0" sldId="263"/>
        </pc:sldMkLst>
        <pc:picChg chg="mod">
          <ac:chgData name="Gentile, Diana (DESE)" userId="0a666cd3-d8d6-4943-aae4-1836913cbbdc" providerId="ADAL" clId="{830B48C5-1713-4884-A15C-20C923592B51}" dt="2023-09-05T13:22:14.467" v="146" actId="962"/>
          <ac:picMkLst>
            <pc:docMk/>
            <pc:sldMk cId="0" sldId="263"/>
            <ac:picMk id="110" creationId="{00000000-0000-0000-0000-000000000000}"/>
          </ac:picMkLst>
        </pc:picChg>
      </pc:sldChg>
      <pc:sldChg chg="modSp mod">
        <pc:chgData name="Gentile, Diana (DESE)" userId="0a666cd3-d8d6-4943-aae4-1836913cbbdc" providerId="ADAL" clId="{830B48C5-1713-4884-A15C-20C923592B51}" dt="2023-09-05T13:24:29.616" v="216" actId="207"/>
        <pc:sldMkLst>
          <pc:docMk/>
          <pc:sldMk cId="0" sldId="264"/>
        </pc:sldMkLst>
        <pc:graphicFrameChg chg="modGraphic">
          <ac:chgData name="Gentile, Diana (DESE)" userId="0a666cd3-d8d6-4943-aae4-1836913cbbdc" providerId="ADAL" clId="{830B48C5-1713-4884-A15C-20C923592B51}" dt="2023-09-05T13:24:29.616" v="216" actId="207"/>
          <ac:graphicFrameMkLst>
            <pc:docMk/>
            <pc:sldMk cId="0" sldId="264"/>
            <ac:graphicFrameMk id="117" creationId="{00000000-0000-0000-0000-000000000000}"/>
          </ac:graphicFrameMkLst>
        </pc:graphicFrameChg>
        <pc:picChg chg="mod">
          <ac:chgData name="Gentile, Diana (DESE)" userId="0a666cd3-d8d6-4943-aae4-1836913cbbdc" providerId="ADAL" clId="{830B48C5-1713-4884-A15C-20C923592B51}" dt="2023-09-05T13:22:16.851" v="148" actId="962"/>
          <ac:picMkLst>
            <pc:docMk/>
            <pc:sldMk cId="0" sldId="264"/>
            <ac:picMk id="116" creationId="{00000000-0000-0000-0000-000000000000}"/>
          </ac:picMkLst>
        </pc:picChg>
      </pc:sldChg>
      <pc:sldChg chg="modSp mod">
        <pc:chgData name="Gentile, Diana (DESE)" userId="0a666cd3-d8d6-4943-aae4-1836913cbbdc" providerId="ADAL" clId="{830B48C5-1713-4884-A15C-20C923592B51}" dt="2023-09-05T13:24:32.641" v="218" actId="207"/>
        <pc:sldMkLst>
          <pc:docMk/>
          <pc:sldMk cId="0" sldId="265"/>
        </pc:sldMkLst>
        <pc:graphicFrameChg chg="modGraphic">
          <ac:chgData name="Gentile, Diana (DESE)" userId="0a666cd3-d8d6-4943-aae4-1836913cbbdc" providerId="ADAL" clId="{830B48C5-1713-4884-A15C-20C923592B51}" dt="2023-09-05T13:24:32.641" v="218" actId="207"/>
          <ac:graphicFrameMkLst>
            <pc:docMk/>
            <pc:sldMk cId="0" sldId="265"/>
            <ac:graphicFrameMk id="125" creationId="{00000000-0000-0000-0000-000000000000}"/>
          </ac:graphicFrameMkLst>
        </pc:graphicFrameChg>
        <pc:picChg chg="mod">
          <ac:chgData name="Gentile, Diana (DESE)" userId="0a666cd3-d8d6-4943-aae4-1836913cbbdc" providerId="ADAL" clId="{830B48C5-1713-4884-A15C-20C923592B51}" dt="2023-09-05T13:22:20.527" v="150" actId="962"/>
          <ac:picMkLst>
            <pc:docMk/>
            <pc:sldMk cId="0" sldId="265"/>
            <ac:picMk id="124" creationId="{00000000-0000-0000-0000-000000000000}"/>
          </ac:picMkLst>
        </pc:picChg>
      </pc:sldChg>
      <pc:sldChg chg="modSp mod">
        <pc:chgData name="Gentile, Diana (DESE)" userId="0a666cd3-d8d6-4943-aae4-1836913cbbdc" providerId="ADAL" clId="{830B48C5-1713-4884-A15C-20C923592B51}" dt="2023-09-05T13:24:35.324" v="220" actId="207"/>
        <pc:sldMkLst>
          <pc:docMk/>
          <pc:sldMk cId="0" sldId="266"/>
        </pc:sldMkLst>
        <pc:graphicFrameChg chg="modGraphic">
          <ac:chgData name="Gentile, Diana (DESE)" userId="0a666cd3-d8d6-4943-aae4-1836913cbbdc" providerId="ADAL" clId="{830B48C5-1713-4884-A15C-20C923592B51}" dt="2023-09-05T13:24:35.324" v="220" actId="207"/>
          <ac:graphicFrameMkLst>
            <pc:docMk/>
            <pc:sldMk cId="0" sldId="266"/>
            <ac:graphicFrameMk id="134" creationId="{00000000-0000-0000-0000-000000000000}"/>
          </ac:graphicFrameMkLst>
        </pc:graphicFrameChg>
        <pc:picChg chg="mod">
          <ac:chgData name="Gentile, Diana (DESE)" userId="0a666cd3-d8d6-4943-aae4-1836913cbbdc" providerId="ADAL" clId="{830B48C5-1713-4884-A15C-20C923592B51}" dt="2023-09-05T13:22:27.875" v="178" actId="962"/>
          <ac:picMkLst>
            <pc:docMk/>
            <pc:sldMk cId="0" sldId="266"/>
            <ac:picMk id="132" creationId="{00000000-0000-0000-0000-000000000000}"/>
          </ac:picMkLst>
        </pc:picChg>
        <pc:picChg chg="mod">
          <ac:chgData name="Gentile, Diana (DESE)" userId="0a666cd3-d8d6-4943-aae4-1836913cbbdc" providerId="ADAL" clId="{830B48C5-1713-4884-A15C-20C923592B51}" dt="2023-09-05T13:22:39.273" v="202" actId="962"/>
          <ac:picMkLst>
            <pc:docMk/>
            <pc:sldMk cId="0" sldId="266"/>
            <ac:picMk id="133" creationId="{00000000-0000-0000-0000-000000000000}"/>
          </ac:picMkLst>
        </pc:picChg>
        <pc:picChg chg="mod">
          <ac:chgData name="Gentile, Diana (DESE)" userId="0a666cd3-d8d6-4943-aae4-1836913cbbdc" providerId="ADAL" clId="{830B48C5-1713-4884-A15C-20C923592B51}" dt="2023-09-05T13:23:57.289" v="203" actId="962"/>
          <ac:picMkLst>
            <pc:docMk/>
            <pc:sldMk cId="0" sldId="266"/>
            <ac:picMk id="135" creationId="{00000000-0000-0000-0000-000000000000}"/>
          </ac:picMkLst>
        </pc:picChg>
        <pc:picChg chg="mod">
          <ac:chgData name="Gentile, Diana (DESE)" userId="0a666cd3-d8d6-4943-aae4-1836913cbbdc" providerId="ADAL" clId="{830B48C5-1713-4884-A15C-20C923592B51}" dt="2023-09-05T13:23:59.528" v="204" actId="962"/>
          <ac:picMkLst>
            <pc:docMk/>
            <pc:sldMk cId="0" sldId="266"/>
            <ac:picMk id="136" creationId="{00000000-0000-0000-0000-000000000000}"/>
          </ac:picMkLst>
        </pc:picChg>
      </pc:sldChg>
      <pc:sldChg chg="modSp mod">
        <pc:chgData name="Gentile, Diana (DESE)" userId="0a666cd3-d8d6-4943-aae4-1836913cbbdc" providerId="ADAL" clId="{830B48C5-1713-4884-A15C-20C923592B51}" dt="2023-09-05T13:24:02.552" v="206" actId="962"/>
        <pc:sldMkLst>
          <pc:docMk/>
          <pc:sldMk cId="0" sldId="267"/>
        </pc:sldMkLst>
        <pc:picChg chg="mod">
          <ac:chgData name="Gentile, Diana (DESE)" userId="0a666cd3-d8d6-4943-aae4-1836913cbbdc" providerId="ADAL" clId="{830B48C5-1713-4884-A15C-20C923592B51}" dt="2023-09-05T13:24:02.552" v="206" actId="962"/>
          <ac:picMkLst>
            <pc:docMk/>
            <pc:sldMk cId="0" sldId="267"/>
            <ac:picMk id="143" creationId="{00000000-0000-0000-0000-000000000000}"/>
          </ac:picMkLst>
        </pc:picChg>
      </pc:sldChg>
      <pc:sldChg chg="modSp mod">
        <pc:chgData name="Gentile, Diana (DESE)" userId="0a666cd3-d8d6-4943-aae4-1836913cbbdc" providerId="ADAL" clId="{830B48C5-1713-4884-A15C-20C923592B51}" dt="2023-09-05T13:24:05.679" v="208" actId="962"/>
        <pc:sldMkLst>
          <pc:docMk/>
          <pc:sldMk cId="0" sldId="268"/>
        </pc:sldMkLst>
        <pc:picChg chg="mod">
          <ac:chgData name="Gentile, Diana (DESE)" userId="0a666cd3-d8d6-4943-aae4-1836913cbbdc" providerId="ADAL" clId="{830B48C5-1713-4884-A15C-20C923592B51}" dt="2023-09-05T13:24:05.679" v="208" actId="962"/>
          <ac:picMkLst>
            <pc:docMk/>
            <pc:sldMk cId="0" sldId="268"/>
            <ac:picMk id="150" creationId="{00000000-0000-0000-0000-000000000000}"/>
          </ac:picMkLst>
        </pc:picChg>
      </pc:sldChg>
      <pc:sldChg chg="modSp mod">
        <pc:chgData name="Gentile, Diana (DESE)" userId="0a666cd3-d8d6-4943-aae4-1836913cbbdc" providerId="ADAL" clId="{830B48C5-1713-4884-A15C-20C923592B51}" dt="2023-09-05T13:24:09.360" v="210" actId="962"/>
        <pc:sldMkLst>
          <pc:docMk/>
          <pc:sldMk cId="0" sldId="270"/>
        </pc:sldMkLst>
        <pc:picChg chg="mod">
          <ac:chgData name="Gentile, Diana (DESE)" userId="0a666cd3-d8d6-4943-aae4-1836913cbbdc" providerId="ADAL" clId="{830B48C5-1713-4884-A15C-20C923592B51}" dt="2023-09-05T13:24:09.360" v="210" actId="962"/>
          <ac:picMkLst>
            <pc:docMk/>
            <pc:sldMk cId="0" sldId="270"/>
            <ac:picMk id="16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0e3037b5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250e3037b5c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99f0418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499f0418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2dc52456d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42dc52456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e1bad7357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3e1bad735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0e3037b5c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50e3037b5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3e1bad735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g23e1bad73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3e1bad735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23e1bad735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e1bad7357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23e1bad735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e1bad735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23e1bad735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a45d7e9d5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24a45d7e9d5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a45d7e9d5_1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24a45d7e9d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e1bad7357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23e1bad735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3e1bad7357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23e1bad735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16" name="Google Shape;16;p6"/>
          <p:cNvSpPr txBox="1">
            <a:spLocks noGrp="1"/>
          </p:cNvSpPr>
          <p:nvPr>
            <p:ph type="ctrTitle"/>
          </p:nvPr>
        </p:nvSpPr>
        <p:spPr>
          <a:xfrm>
            <a:off x="505838" y="690351"/>
            <a:ext cx="8631677" cy="19282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647B6"/>
              </a:buClr>
              <a:buSzPts val="2800"/>
              <a:buNone/>
              <a:defRPr sz="2800">
                <a:solidFill>
                  <a:srgbClr val="3647B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8"/>
          <p:cNvSpPr txBox="1">
            <a:spLocks noGrp="1"/>
          </p:cNvSpPr>
          <p:nvPr>
            <p:ph type="body" idx="1"/>
          </p:nvPr>
        </p:nvSpPr>
        <p:spPr>
          <a:xfrm>
            <a:off x="838200" y="2086984"/>
            <a:ext cx="10515600" cy="40525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7"/>
          <p:cNvPicPr preferRelativeResize="0"/>
          <p:nvPr/>
        </p:nvPicPr>
        <p:blipFill rotWithShape="1">
          <a:blip r:embed="rId2">
            <a:alphaModFix/>
          </a:blip>
          <a:srcRect/>
          <a:stretch/>
        </p:blipFill>
        <p:spPr>
          <a:xfrm>
            <a:off x="0" y="-16112"/>
            <a:ext cx="12192000" cy="6858000"/>
          </a:xfrm>
          <a:prstGeom prst="rect">
            <a:avLst/>
          </a:prstGeom>
          <a:noFill/>
          <a:ln>
            <a:noFill/>
          </a:ln>
        </p:spPr>
      </p:pic>
      <p:sp>
        <p:nvSpPr>
          <p:cNvPr id="23" name="Google Shape;23;p7"/>
          <p:cNvSpPr txBox="1">
            <a:spLocks noGrp="1"/>
          </p:cNvSpPr>
          <p:nvPr>
            <p:ph type="title"/>
          </p:nvPr>
        </p:nvSpPr>
        <p:spPr>
          <a:xfrm>
            <a:off x="838200" y="7305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body" idx="1"/>
          </p:nvPr>
        </p:nvSpPr>
        <p:spPr>
          <a:xfrm>
            <a:off x="838200" y="371238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7"/>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9"/>
          <p:cNvSpPr txBox="1">
            <a:spLocks noGrp="1"/>
          </p:cNvSpPr>
          <p:nvPr>
            <p:ph type="title"/>
          </p:nvPr>
        </p:nvSpPr>
        <p:spPr>
          <a:xfrm>
            <a:off x="838200" y="2882157"/>
            <a:ext cx="10515600" cy="10936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11"/>
          <p:cNvSpPr txBox="1">
            <a:spLocks noGrp="1"/>
          </p:cNvSpPr>
          <p:nvPr>
            <p:ph type="body" idx="1"/>
          </p:nvPr>
        </p:nvSpPr>
        <p:spPr>
          <a:xfrm>
            <a:off x="836612" y="2109863"/>
            <a:ext cx="5157787" cy="6759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1"/>
          <p:cNvSpPr txBox="1">
            <a:spLocks noGrp="1"/>
          </p:cNvSpPr>
          <p:nvPr>
            <p:ph type="body" idx="2"/>
          </p:nvPr>
        </p:nvSpPr>
        <p:spPr>
          <a:xfrm>
            <a:off x="839788" y="2861535"/>
            <a:ext cx="5157787"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body" idx="3"/>
          </p:nvPr>
        </p:nvSpPr>
        <p:spPr>
          <a:xfrm>
            <a:off x="6172200" y="2109863"/>
            <a:ext cx="5183188" cy="6759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1"/>
          <p:cNvSpPr txBox="1">
            <a:spLocks noGrp="1"/>
          </p:cNvSpPr>
          <p:nvPr>
            <p:ph type="body" idx="4"/>
          </p:nvPr>
        </p:nvSpPr>
        <p:spPr>
          <a:xfrm>
            <a:off x="6172200" y="2861535"/>
            <a:ext cx="5183188"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1"/>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pic>
        <p:nvPicPr>
          <p:cNvPr id="41" name="Google Shape;41;p1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2" name="Google Shape;42;p12"/>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pic>
        <p:nvPicPr>
          <p:cNvPr id="44" name="Google Shape;44;p13"/>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5" name="Google Shape;45;p13"/>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13"/>
          <p:cNvSpPr txBox="1">
            <a:spLocks noGrp="1"/>
          </p:cNvSpPr>
          <p:nvPr>
            <p:ph type="body" idx="2"/>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3"/>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9"/>
        <p:cNvGrpSpPr/>
        <p:nvPr/>
      </p:nvGrpSpPr>
      <p:grpSpPr>
        <a:xfrm>
          <a:off x="0" y="0"/>
          <a:ext cx="0" cy="0"/>
          <a:chOff x="0" y="0"/>
          <a:chExt cx="0" cy="0"/>
        </a:xfrm>
      </p:grpSpPr>
      <p:pic>
        <p:nvPicPr>
          <p:cNvPr id="50" name="Google Shape;50;p14"/>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51" name="Google Shape;51;p14"/>
          <p:cNvSpPr>
            <a:spLocks noGrp="1"/>
          </p:cNvSpPr>
          <p:nvPr>
            <p:ph type="pic" idx="2"/>
          </p:nvPr>
        </p:nvSpPr>
        <p:spPr>
          <a:xfrm>
            <a:off x="5183188" y="987425"/>
            <a:ext cx="6172200" cy="4873625"/>
          </a:xfrm>
          <a:prstGeom prst="rect">
            <a:avLst/>
          </a:prstGeom>
          <a:noFill/>
          <a:ln>
            <a:noFill/>
          </a:ln>
        </p:spPr>
      </p:sp>
      <p:sp>
        <p:nvSpPr>
          <p:cNvPr id="52" name="Google Shape;52;p14"/>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body" idx="1"/>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4"/>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descr="A blue and white flag&#10;&#10;Description automatically generated with low confidence"/>
          <p:cNvPicPr preferRelativeResize="0"/>
          <p:nvPr/>
        </p:nvPicPr>
        <p:blipFill rotWithShape="1">
          <a:blip r:embed="rId11">
            <a:alphaModFix/>
          </a:blip>
          <a:srcRect/>
          <a:stretch/>
        </p:blipFill>
        <p:spPr>
          <a:xfrm>
            <a:off x="0" y="-1"/>
            <a:ext cx="12192000" cy="6858000"/>
          </a:xfrm>
          <a:prstGeom prst="rect">
            <a:avLst/>
          </a:prstGeom>
          <a:noFill/>
          <a:ln>
            <a:noFill/>
          </a:ln>
        </p:spPr>
      </p:pic>
      <p:sp>
        <p:nvSpPr>
          <p:cNvPr id="11" name="Google Shape;11;p5"/>
          <p:cNvSpPr txBox="1">
            <a:spLocks noGrp="1"/>
          </p:cNvSpPr>
          <p:nvPr>
            <p:ph type="body" idx="1"/>
          </p:nvPr>
        </p:nvSpPr>
        <p:spPr>
          <a:xfrm>
            <a:off x="838200" y="2089013"/>
            <a:ext cx="10515600" cy="40879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scholarships/biliterac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outu.be/hiaVGJlzEAU"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cholarships/biliterac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505850" y="736900"/>
            <a:ext cx="8631600" cy="2619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Massachusetts </a:t>
            </a:r>
            <a:endParaRPr>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State Seal of Biliteracy</a:t>
            </a:r>
            <a:endParaRPr>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Program Highlights</a:t>
            </a:r>
            <a:endParaRPr>
              <a:latin typeface="Avenir"/>
              <a:ea typeface="Avenir"/>
              <a:cs typeface="Avenir"/>
              <a:sym typeface="Avenir"/>
            </a:endParaRPr>
          </a:p>
        </p:txBody>
      </p:sp>
      <p:sp>
        <p:nvSpPr>
          <p:cNvPr id="60" name="Google Shape;60;p1"/>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647B6"/>
              </a:buClr>
              <a:buSzPts val="2800"/>
              <a:buNone/>
            </a:pPr>
            <a:r>
              <a:rPr lang="en-US">
                <a:latin typeface="Avenir"/>
                <a:ea typeface="Avenir"/>
                <a:cs typeface="Avenir"/>
                <a:sym typeface="Avenir"/>
              </a:rPr>
              <a:t>For PACs, Families, and Students</a:t>
            </a:r>
            <a:endParaRPr>
              <a:latin typeface="Avenir"/>
              <a:ea typeface="Avenir"/>
              <a:cs typeface="Avenir"/>
              <a:sym typeface="Avenir"/>
            </a:endParaRPr>
          </a:p>
        </p:txBody>
      </p:sp>
      <p:pic>
        <p:nvPicPr>
          <p:cNvPr id="61" name="Google Shape;61;p1" descr="Seal of Biliteracy"/>
          <p:cNvPicPr preferRelativeResize="0"/>
          <p:nvPr/>
        </p:nvPicPr>
        <p:blipFill rotWithShape="1">
          <a:blip r:embed="rId3">
            <a:alphaModFix/>
          </a:blip>
          <a:srcRect/>
          <a:stretch/>
        </p:blipFill>
        <p:spPr>
          <a:xfrm>
            <a:off x="8864225" y="2901001"/>
            <a:ext cx="2684100" cy="2642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50e3037b5c_0_3"/>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700">
                <a:latin typeface="Avenir"/>
                <a:ea typeface="Avenir"/>
                <a:cs typeface="Avenir"/>
                <a:sym typeface="Avenir"/>
              </a:rPr>
              <a:t>Qualifying for the Seal: Class of 2026 &amp; Beyond</a:t>
            </a:r>
            <a:endParaRPr sz="3700">
              <a:latin typeface="Avenir"/>
              <a:ea typeface="Avenir"/>
              <a:cs typeface="Avenir"/>
              <a:sym typeface="Avenir"/>
            </a:endParaRPr>
          </a:p>
        </p:txBody>
      </p:sp>
      <p:pic>
        <p:nvPicPr>
          <p:cNvPr id="124" name="Google Shape;124;g250e3037b5c_0_3"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25" name="Google Shape;125;g250e3037b5c_0_3"/>
          <p:cNvGraphicFramePr/>
          <p:nvPr>
            <p:extLst>
              <p:ext uri="{D42A27DB-BD31-4B8C-83A1-F6EECF244321}">
                <p14:modId xmlns:p14="http://schemas.microsoft.com/office/powerpoint/2010/main" val="820166660"/>
              </p:ext>
            </p:extLst>
          </p:nvPr>
        </p:nvGraphicFramePr>
        <p:xfrm>
          <a:off x="537850" y="1745050"/>
          <a:ext cx="11116275" cy="4211523"/>
        </p:xfrm>
        <a:graphic>
          <a:graphicData uri="http://schemas.openxmlformats.org/drawingml/2006/table">
            <a:tbl>
              <a:tblPr firstRow="1">
                <a:noFill/>
                <a:tableStyleId>{92DCB9AF-33BE-4E67-8E47-CD793AD94C92}</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None/>
                      </a:pPr>
                      <a:endParaRPr sz="2200" b="1">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Student Criteria for the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MA State Seal of Biliteracy</a:t>
                      </a:r>
                      <a:endParaRPr sz="2200" b="1"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Student Criteria for the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MA State Seal of Biliteracy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with Distinction</a:t>
                      </a:r>
                      <a:endParaRPr sz="2200" b="1"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None/>
                      </a:pPr>
                      <a:r>
                        <a:rPr lang="en-US" sz="1900" i="1">
                          <a:latin typeface="Avenir"/>
                          <a:ea typeface="Avenir"/>
                          <a:cs typeface="Avenir"/>
                          <a:sym typeface="Avenir"/>
                        </a:rPr>
                        <a:t>Graduation Requirements</a:t>
                      </a:r>
                      <a:endParaRPr sz="1900" i="1">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Meet all graduation requirements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Meet all graduation requirements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None/>
                      </a:pPr>
                      <a:r>
                        <a:rPr lang="en-US" sz="1900" i="1">
                          <a:latin typeface="Avenir"/>
                          <a:ea typeface="Avenir"/>
                          <a:cs typeface="Avenir"/>
                          <a:sym typeface="Avenir"/>
                        </a:rPr>
                        <a:t>English Requirements</a:t>
                      </a:r>
                      <a:endParaRPr sz="1900" i="1">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486 or higher on Grade 10 ELA MCAS*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TBD</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None/>
                      </a:pPr>
                      <a:r>
                        <a:rPr lang="en-US" sz="1900" i="1">
                          <a:latin typeface="Avenir"/>
                          <a:ea typeface="Avenir"/>
                          <a:cs typeface="Avenir"/>
                          <a:sym typeface="Avenir"/>
                        </a:rPr>
                        <a:t>World Language Requirements</a:t>
                      </a:r>
                      <a:endParaRPr sz="1900" i="1">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A score equivalent to or higher than Intermediate High on an approved world language assessment</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dirty="0">
                          <a:latin typeface="Avenir"/>
                          <a:ea typeface="Avenir"/>
                          <a:cs typeface="Avenir"/>
                          <a:sym typeface="Avenir"/>
                        </a:rPr>
                        <a:t>A score equivalent to or higher than Advanced Low on an approved world language assessment</a:t>
                      </a:r>
                      <a:endParaRPr sz="1900"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6" name="Google Shape;126;g250e3037b5c_0_3"/>
          <p:cNvSpPr txBox="1"/>
          <p:nvPr/>
        </p:nvSpPr>
        <p:spPr>
          <a:xfrm>
            <a:off x="2637025" y="6005975"/>
            <a:ext cx="8940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latin typeface="Calibri"/>
                <a:ea typeface="Calibri"/>
                <a:cs typeface="Calibri"/>
                <a:sym typeface="Calibri"/>
              </a:rPr>
              <a:t>*</a:t>
            </a:r>
            <a:r>
              <a:rPr lang="en-US" sz="1200">
                <a:solidFill>
                  <a:schemeClr val="dk1"/>
                </a:solidFill>
                <a:latin typeface="Calibri"/>
                <a:ea typeface="Calibri"/>
                <a:cs typeface="Calibri"/>
                <a:sym typeface="Calibri"/>
              </a:rPr>
              <a:t>See MA State Seal of Biliteracy </a:t>
            </a:r>
            <a:r>
              <a:rPr lang="en-US" sz="1200" u="sng">
                <a:solidFill>
                  <a:schemeClr val="hlink"/>
                </a:solidFill>
                <a:latin typeface="Calibri"/>
                <a:ea typeface="Calibri"/>
                <a:cs typeface="Calibri"/>
                <a:sym typeface="Calibri"/>
                <a:hlinkClick r:id="rId4"/>
              </a:rPr>
              <a:t>webpage</a:t>
            </a:r>
            <a:r>
              <a:rPr lang="en-US" sz="1200">
                <a:solidFill>
                  <a:schemeClr val="dk1"/>
                </a:solidFill>
                <a:latin typeface="Calibri"/>
                <a:ea typeface="Calibri"/>
                <a:cs typeface="Calibri"/>
                <a:sym typeface="Calibri"/>
              </a:rPr>
              <a:t> for most recent information</a:t>
            </a:r>
            <a:r>
              <a:rPr lang="en-US"/>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499f041888_0_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Language </a:t>
            </a:r>
            <a:r>
              <a:rPr lang="en-US" sz="40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Proficiency</a:t>
            </a:r>
            <a:endParaRPr sz="4000">
              <a:latin typeface="Avenir"/>
              <a:ea typeface="Avenir"/>
              <a:cs typeface="Avenir"/>
              <a:sym typeface="Avenir"/>
            </a:endParaRPr>
          </a:p>
        </p:txBody>
      </p:sp>
      <p:pic>
        <p:nvPicPr>
          <p:cNvPr id="132" name="Google Shape;132;g2499f041888_0_0" descr="ACTFL levels"/>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133" name="Google Shape;133;g2499f041888_0_0" descr="ACTFL levels"/>
          <p:cNvPicPr preferRelativeResize="0"/>
          <p:nvPr/>
        </p:nvPicPr>
        <p:blipFill>
          <a:blip r:embed="rId4">
            <a:alphaModFix/>
          </a:blip>
          <a:stretch>
            <a:fillRect/>
          </a:stretch>
        </p:blipFill>
        <p:spPr>
          <a:xfrm>
            <a:off x="988900" y="1623900"/>
            <a:ext cx="3754899" cy="4838700"/>
          </a:xfrm>
          <a:prstGeom prst="rect">
            <a:avLst/>
          </a:prstGeom>
          <a:noFill/>
          <a:ln>
            <a:noFill/>
          </a:ln>
        </p:spPr>
      </p:pic>
      <p:graphicFrame>
        <p:nvGraphicFramePr>
          <p:cNvPr id="134" name="Google Shape;134;g2499f041888_0_0"/>
          <p:cNvGraphicFramePr/>
          <p:nvPr>
            <p:extLst>
              <p:ext uri="{D42A27DB-BD31-4B8C-83A1-F6EECF244321}">
                <p14:modId xmlns:p14="http://schemas.microsoft.com/office/powerpoint/2010/main" val="55325742"/>
              </p:ext>
            </p:extLst>
          </p:nvPr>
        </p:nvGraphicFramePr>
        <p:xfrm>
          <a:off x="5508175" y="1681950"/>
          <a:ext cx="6012275" cy="5652846"/>
        </p:xfrm>
        <a:graphic>
          <a:graphicData uri="http://schemas.openxmlformats.org/drawingml/2006/table">
            <a:tbl>
              <a:tblPr firstRow="1">
                <a:noFill/>
                <a:tableStyleId>{92DCB9AF-33BE-4E67-8E47-CD793AD94C92}</a:tableStyleId>
              </a:tblPr>
              <a:tblGrid>
                <a:gridCol w="6012275">
                  <a:extLst>
                    <a:ext uri="{9D8B030D-6E8A-4147-A177-3AD203B41FA5}">
                      <a16:colId xmlns:a16="http://schemas.microsoft.com/office/drawing/2014/main" val="20000"/>
                    </a:ext>
                  </a:extLst>
                </a:gridCol>
              </a:tblGrid>
              <a:tr h="840375">
                <a:tc>
                  <a:txBody>
                    <a:bodyPr/>
                    <a:lstStyle/>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Advanced Low</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chemeClr val="dk1"/>
                        </a:buClr>
                        <a:buSzPts val="1100"/>
                        <a:buFont typeface="Arial"/>
                        <a:buNone/>
                      </a:pPr>
                      <a:r>
                        <a:rPr lang="en-US" sz="1800" b="1" dirty="0">
                          <a:solidFill>
                            <a:schemeClr val="accent1">
                              <a:lumMod val="50000"/>
                            </a:schemeClr>
                          </a:solidFill>
                          <a:latin typeface="Avenir"/>
                          <a:ea typeface="Avenir"/>
                          <a:cs typeface="Avenir"/>
                          <a:sym typeface="Avenir"/>
                        </a:rPr>
                        <a:t>MA State Seal of Biliteracy with Distinction</a:t>
                      </a:r>
                      <a:endParaRPr sz="1800" b="1"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1268775">
                <a:tc>
                  <a:txBody>
                    <a:bodyPr/>
                    <a:lstStyle/>
                    <a:p>
                      <a:pPr marL="0" lvl="0" indent="0" algn="l" rtl="0">
                        <a:spcBef>
                          <a:spcPts val="0"/>
                        </a:spcBef>
                        <a:spcAft>
                          <a:spcPts val="0"/>
                        </a:spcAft>
                        <a:buNone/>
                      </a:pPr>
                      <a:r>
                        <a:rPr lang="en-US" sz="1500">
                          <a:solidFill>
                            <a:schemeClr val="dk1"/>
                          </a:solidFill>
                          <a:latin typeface="Avenir"/>
                          <a:ea typeface="Avenir"/>
                          <a:cs typeface="Avenir"/>
                          <a:sym typeface="Avenir"/>
                        </a:rPr>
                        <a:t>Advanced Low speakers demonstrate the ability to narrate and describe in past, present, and future in paragraph-length discourse. Speakers at the Advanced Low level are able to create with language, initiate, maintain, and bring to a close simple conversations by asking and responding to simple questions. </a:t>
                      </a:r>
                      <a:endParaRPr sz="15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0375">
                <a:tc>
                  <a:txBody>
                    <a:bodyPr/>
                    <a:lstStyle/>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Intermediate High</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1800" b="1" dirty="0">
                          <a:solidFill>
                            <a:schemeClr val="accent1">
                              <a:lumMod val="50000"/>
                            </a:schemeClr>
                          </a:solidFill>
                          <a:latin typeface="Avenir"/>
                          <a:ea typeface="Avenir"/>
                          <a:cs typeface="Avenir"/>
                          <a:sym typeface="Avenir"/>
                        </a:rPr>
                        <a:t>MA State Seal of Biliteracy</a:t>
                      </a:r>
                      <a:endParaRPr sz="1800" b="1"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2"/>
                  </a:ext>
                </a:extLst>
              </a:tr>
              <a:tr h="737050">
                <a:tc>
                  <a:txBody>
                    <a:bodyPr/>
                    <a:lstStyle/>
                    <a:p>
                      <a:pPr marL="0" lvl="0" indent="0" algn="l" rtl="0">
                        <a:spcBef>
                          <a:spcPts val="0"/>
                        </a:spcBef>
                        <a:spcAft>
                          <a:spcPts val="0"/>
                        </a:spcAft>
                        <a:buNone/>
                      </a:pPr>
                      <a:r>
                        <a:rPr lang="en-US" sz="1500">
                          <a:latin typeface="Avenir"/>
                          <a:ea typeface="Avenir"/>
                          <a:cs typeface="Avenir"/>
                          <a:sym typeface="Avenir"/>
                        </a:rPr>
                        <a:t>Intermediate High speakers are able to narrate and describe in past, present, and future. </a:t>
                      </a:r>
                      <a:r>
                        <a:rPr lang="en-US" sz="1500">
                          <a:solidFill>
                            <a:schemeClr val="dk1"/>
                          </a:solidFill>
                          <a:latin typeface="Avenir"/>
                          <a:ea typeface="Avenir"/>
                          <a:cs typeface="Avenir"/>
                          <a:sym typeface="Avenir"/>
                        </a:rPr>
                        <a:t>They are able to handle successfully uncomplicated tasks and social situations requiring an exchange of basic information related to their work, school, recreation, particular interests, and areas of competence. They are also able to deal effectively with an unanticipated situation. </a:t>
                      </a:r>
                      <a:endParaRPr sz="1500">
                        <a:solidFill>
                          <a:schemeClr val="dk1"/>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7050">
                <a:tc>
                  <a:txBody>
                    <a:bodyPr/>
                    <a:lstStyle/>
                    <a:p>
                      <a:endParaRPr lang="en-US"/>
                    </a:p>
                  </a:txBody>
                  <a:tcPr>
                    <a:lnT w="12700" cap="flat" cmpd="sng" algn="ctr">
                      <a:solidFill>
                        <a:srgbClr val="000000"/>
                      </a:solidFill>
                      <a:prstDash val="solid"/>
                      <a:round/>
                      <a:headEnd type="none" w="sm" len="sm"/>
                      <a:tailEnd type="none" w="sm" len="sm"/>
                    </a:lnT>
                  </a:tcPr>
                </a:tc>
                <a:extLst>
                  <a:ext uri="{0D108BD9-81ED-4DB2-BD59-A6C34878D82A}">
                    <a16:rowId xmlns:a16="http://schemas.microsoft.com/office/drawing/2014/main" val="10004"/>
                  </a:ext>
                </a:extLst>
              </a:tr>
              <a:tr h="0">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135" name="Google Shape;135;g2499f041888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2221639">
            <a:off x="4314190" y="3141814"/>
            <a:ext cx="1272870" cy="473272"/>
          </a:xfrm>
          <a:prstGeom prst="rect">
            <a:avLst/>
          </a:prstGeom>
          <a:noFill/>
          <a:ln>
            <a:noFill/>
          </a:ln>
        </p:spPr>
      </p:pic>
      <p:pic>
        <p:nvPicPr>
          <p:cNvPr id="136" name="Google Shape;136;g2499f041888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rot="-7859865" flipH="1">
            <a:off x="4207541" y="4491378"/>
            <a:ext cx="1431693" cy="4732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42dc52456d_0_59"/>
          <p:cNvSpPr txBox="1">
            <a:spLocks noGrp="1"/>
          </p:cNvSpPr>
          <p:nvPr>
            <p:ph type="title"/>
          </p:nvPr>
        </p:nvSpPr>
        <p:spPr>
          <a:xfrm>
            <a:off x="838200" y="2889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800">
                <a:latin typeface="Avenir"/>
                <a:ea typeface="Avenir"/>
                <a:cs typeface="Avenir"/>
                <a:sym typeface="Avenir"/>
              </a:rPr>
              <a:t>Preparing to Meet the World Language Criteria</a:t>
            </a:r>
            <a:endParaRPr sz="3800">
              <a:latin typeface="Avenir"/>
              <a:ea typeface="Avenir"/>
              <a:cs typeface="Avenir"/>
              <a:sym typeface="Avenir"/>
            </a:endParaRPr>
          </a:p>
        </p:txBody>
      </p:sp>
      <p:sp>
        <p:nvSpPr>
          <p:cNvPr id="142" name="Google Shape;142;g242dc52456d_0_59"/>
          <p:cNvSpPr txBox="1">
            <a:spLocks noGrp="1"/>
          </p:cNvSpPr>
          <p:nvPr>
            <p:ph type="body" idx="1"/>
          </p:nvPr>
        </p:nvSpPr>
        <p:spPr>
          <a:xfrm>
            <a:off x="609600" y="2188075"/>
            <a:ext cx="10972800" cy="4157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6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Your languages are valuable!</a:t>
            </a:r>
            <a:endParaRPr sz="2600">
              <a:latin typeface="Avenir"/>
              <a:ea typeface="Avenir"/>
              <a:cs typeface="Avenir"/>
              <a:sym typeface="Avenir"/>
            </a:endParaRPr>
          </a:p>
          <a:p>
            <a:pPr marL="0" lvl="0" indent="0" algn="l" rtl="0">
              <a:lnSpc>
                <a:spcPct val="115000"/>
              </a:lnSpc>
              <a:spcBef>
                <a:spcPts val="0"/>
              </a:spcBef>
              <a:spcAft>
                <a:spcPts val="0"/>
              </a:spcAft>
              <a:buNone/>
            </a:pPr>
            <a:endParaRPr sz="26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If you (or your child) speak or sign a language other than English in your home, use and practice all your language skills: reading, writing, listening and speaking (ASL: viewing and signing).</a:t>
            </a:r>
            <a:br>
              <a:rPr lang="en-US" sz="2200">
                <a:latin typeface="Avenir"/>
                <a:ea typeface="Avenir"/>
                <a:cs typeface="Avenir"/>
                <a:sym typeface="Avenir"/>
              </a:rPr>
            </a:br>
            <a:endParaRPr sz="1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If you (or your child) are learning a language other than English in school, begin coursework as early as possible and continue practicing all your language skills: reading, writing, listening and speaking (ASL: viewing and signing).</a:t>
            </a:r>
            <a:br>
              <a:rPr lang="en-US" sz="2200">
                <a:latin typeface="Avenir"/>
                <a:ea typeface="Avenir"/>
                <a:cs typeface="Avenir"/>
                <a:sym typeface="Avenir"/>
              </a:rPr>
            </a:br>
            <a:endParaRPr sz="1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If you (or your child) have already taken a language assessment in another school, state </a:t>
            </a:r>
            <a:r>
              <a:rPr lang="en-US" sz="22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or</a:t>
            </a:r>
            <a:r>
              <a:rPr lang="en-US" sz="2200">
                <a:latin typeface="Avenir"/>
                <a:ea typeface="Avenir"/>
                <a:cs typeface="Avenir"/>
                <a:sym typeface="Avenir"/>
              </a:rPr>
              <a:t> country, share the official report with your school. </a:t>
            </a:r>
            <a:endParaRPr sz="2200">
              <a:latin typeface="Avenir"/>
              <a:ea typeface="Avenir"/>
              <a:cs typeface="Avenir"/>
              <a:sym typeface="Avenir"/>
            </a:endParaRPr>
          </a:p>
        </p:txBody>
      </p:sp>
      <p:pic>
        <p:nvPicPr>
          <p:cNvPr id="143" name="Google Shape;143;g242dc52456d_0_59"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3e1bad7357_0_5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Getting Started in Your School</a:t>
            </a:r>
            <a:endParaRPr sz="4000">
              <a:latin typeface="Avenir"/>
              <a:ea typeface="Avenir"/>
              <a:cs typeface="Avenir"/>
              <a:sym typeface="Avenir"/>
            </a:endParaRPr>
          </a:p>
        </p:txBody>
      </p:sp>
      <p:sp>
        <p:nvSpPr>
          <p:cNvPr id="149" name="Google Shape;149;g23e1bad7357_0_50"/>
          <p:cNvSpPr txBox="1">
            <a:spLocks noGrp="1"/>
          </p:cNvSpPr>
          <p:nvPr>
            <p:ph type="body" idx="1"/>
          </p:nvPr>
        </p:nvSpPr>
        <p:spPr>
          <a:xfrm>
            <a:off x="609600" y="2188075"/>
            <a:ext cx="10972800" cy="2998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200">
                <a:latin typeface="Avenir"/>
                <a:ea typeface="Avenir"/>
                <a:cs typeface="Avenir"/>
                <a:sym typeface="Avenir"/>
              </a:rPr>
              <a:t>Steps:</a:t>
            </a:r>
            <a:endParaRPr sz="2200">
              <a:latin typeface="Avenir"/>
              <a:ea typeface="Avenir"/>
              <a:cs typeface="Avenir"/>
              <a:sym typeface="Avenir"/>
            </a:endParaRPr>
          </a:p>
          <a:p>
            <a:pPr marL="0" lvl="0" indent="0" algn="l" rtl="0">
              <a:lnSpc>
                <a:spcPct val="115000"/>
              </a:lnSpc>
              <a:spcBef>
                <a:spcPts val="0"/>
              </a:spcBef>
              <a:spcAft>
                <a:spcPts val="0"/>
              </a:spcAft>
              <a:buSzPts val="1800"/>
              <a:buNone/>
            </a:pPr>
            <a:endParaRPr sz="1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Talk to your world language teacher, ESL teacher, school administrator or guidance counselor about your interest in earning the Seal of Biliteracy.</a:t>
            </a:r>
            <a:br>
              <a:rPr lang="en-US" sz="2200">
                <a:latin typeface="Avenir"/>
                <a:ea typeface="Avenir"/>
                <a:cs typeface="Avenir"/>
                <a:sym typeface="Avenir"/>
              </a:rPr>
            </a:br>
            <a:endParaRPr sz="1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If your school does not yet have a program, share the </a:t>
            </a:r>
            <a:r>
              <a:rPr lang="en-US" sz="2200" u="sng">
                <a:solidFill>
                  <a:schemeClr val="hlink"/>
                </a:solidFill>
                <a:latin typeface="Avenir"/>
                <a:ea typeface="Avenir"/>
                <a:cs typeface="Avenir"/>
                <a:sym typeface="Avenir"/>
                <a:hlinkClick r:id="rId3"/>
              </a:rPr>
              <a:t>MA State Seal of Biliteracy webpage</a:t>
            </a:r>
            <a:r>
              <a:rPr lang="en-US" sz="2200">
                <a:latin typeface="Avenir"/>
                <a:ea typeface="Avenir"/>
                <a:cs typeface="Avenir"/>
                <a:sym typeface="Avenir"/>
              </a:rPr>
              <a:t> with a world language teacher, ESL teacher, school administrator, guidance </a:t>
            </a:r>
            <a:r>
              <a:rPr lang="en-US" sz="22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counselor</a:t>
            </a:r>
            <a:r>
              <a:rPr lang="en-US" sz="2200">
                <a:latin typeface="Avenir"/>
                <a:ea typeface="Avenir"/>
                <a:cs typeface="Avenir"/>
                <a:sym typeface="Avenir"/>
              </a:rPr>
              <a:t> or ELPAC to help get your school started.</a:t>
            </a:r>
            <a:endParaRPr sz="2200">
              <a:latin typeface="Avenir"/>
              <a:ea typeface="Avenir"/>
              <a:cs typeface="Avenir"/>
              <a:sym typeface="Avenir"/>
            </a:endParaRPr>
          </a:p>
        </p:txBody>
      </p:sp>
      <p:pic>
        <p:nvPicPr>
          <p:cNvPr id="150" name="Google Shape;150;g23e1bad7357_0_50" descr="Seal of Biliteracy"/>
          <p:cNvPicPr preferRelativeResize="0"/>
          <p:nvPr/>
        </p:nvPicPr>
        <p:blipFill rotWithShape="1">
          <a:blip r:embed="rId4">
            <a:alphaModFix/>
          </a:blip>
          <a:srcRect/>
          <a:stretch/>
        </p:blipFill>
        <p:spPr>
          <a:xfrm>
            <a:off x="10901175" y="147169"/>
            <a:ext cx="1059386" cy="104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50e3037b5c_0_17"/>
          <p:cNvSpPr txBox="1">
            <a:spLocks noGrp="1"/>
          </p:cNvSpPr>
          <p:nvPr>
            <p:ph type="ctrTitle"/>
          </p:nvPr>
        </p:nvSpPr>
        <p:spPr>
          <a:xfrm>
            <a:off x="3187200" y="685150"/>
            <a:ext cx="5817600" cy="165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en-US">
                <a:latin typeface="Avenir"/>
                <a:ea typeface="Avenir"/>
                <a:cs typeface="Avenir"/>
                <a:sym typeface="Avenir"/>
              </a:rPr>
              <a:t>Thank you!</a:t>
            </a:r>
            <a:endParaRPr>
              <a:latin typeface="Avenir"/>
              <a:ea typeface="Avenir"/>
              <a:cs typeface="Avenir"/>
              <a:sym typeface="Avenir"/>
            </a:endParaRPr>
          </a:p>
        </p:txBody>
      </p:sp>
      <p:pic>
        <p:nvPicPr>
          <p:cNvPr id="163" name="Google Shape;163;g250e3037b5c_0_17" descr="Seal of Biliteracy"/>
          <p:cNvPicPr preferRelativeResize="0"/>
          <p:nvPr/>
        </p:nvPicPr>
        <p:blipFill>
          <a:blip r:embed="rId3">
            <a:alphaModFix/>
          </a:blip>
          <a:stretch>
            <a:fillRect/>
          </a:stretch>
        </p:blipFill>
        <p:spPr>
          <a:xfrm>
            <a:off x="4753950" y="2858976"/>
            <a:ext cx="2684100" cy="2642161"/>
          </a:xfrm>
          <a:prstGeom prst="rect">
            <a:avLst/>
          </a:prstGeom>
          <a:noFill/>
          <a:ln>
            <a:noFill/>
          </a:ln>
        </p:spPr>
      </p:pic>
      <p:sp>
        <p:nvSpPr>
          <p:cNvPr id="164" name="Google Shape;164;g250e3037b5c_0_17"/>
          <p:cNvSpPr txBox="1"/>
          <p:nvPr/>
        </p:nvSpPr>
        <p:spPr>
          <a:xfrm>
            <a:off x="326575" y="5778775"/>
            <a:ext cx="673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Webpage: [YOUR SCHOOL’S WEBPAGE]</a:t>
            </a:r>
            <a:endParaRPr/>
          </a:p>
          <a:p>
            <a:pPr marL="0" lvl="0" indent="0" algn="l" rtl="0">
              <a:spcBef>
                <a:spcPts val="0"/>
              </a:spcBef>
              <a:spcAft>
                <a:spcPts val="0"/>
              </a:spcAft>
              <a:buNone/>
            </a:pPr>
            <a:r>
              <a:rPr lang="en-US"/>
              <a:t>Email: [PRESENTER’S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EMAIL</a:t>
            </a:r>
            <a:r>
              <a:rPr lang="en-US"/>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3e1bad7357_0_26"/>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latin typeface="Avenir"/>
                <a:ea typeface="Avenir"/>
                <a:cs typeface="Avenir"/>
                <a:sym typeface="Avenir"/>
              </a:rPr>
              <a:t>Contents</a:t>
            </a:r>
            <a:endParaRPr>
              <a:latin typeface="Avenir"/>
              <a:ea typeface="Avenir"/>
              <a:cs typeface="Avenir"/>
              <a:sym typeface="Avenir"/>
            </a:endParaRPr>
          </a:p>
        </p:txBody>
      </p:sp>
      <p:sp>
        <p:nvSpPr>
          <p:cNvPr id="67" name="Google Shape;67;g23e1bad7357_0_26"/>
          <p:cNvSpPr txBox="1">
            <a:spLocks noGrp="1"/>
          </p:cNvSpPr>
          <p:nvPr>
            <p:ph type="body" idx="1"/>
          </p:nvPr>
        </p:nvSpPr>
        <p:spPr>
          <a:xfrm>
            <a:off x="838200" y="2035675"/>
            <a:ext cx="10850100" cy="4350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5000"/>
              </a:lnSpc>
              <a:spcBef>
                <a:spcPts val="0"/>
              </a:spcBef>
              <a:spcAft>
                <a:spcPts val="0"/>
              </a:spcAft>
              <a:buSzPts val="2400"/>
              <a:buFont typeface="Avenir"/>
              <a:buAutoNum type="arabicPeriod"/>
            </a:pPr>
            <a:r>
              <a:rPr lang="en-US" sz="2400" dirty="0">
                <a:latin typeface="Avenir"/>
                <a:ea typeface="Avenir"/>
                <a:cs typeface="Avenir"/>
                <a:sym typeface="Avenir"/>
              </a:rPr>
              <a:t>Introduction &amp; Purpose</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Overview &amp; Recipient Reflections</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Benefits of Earning the MA State Seal of Biliteracy</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Participating Colleges &amp; Universities</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Eligibility</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Qualifying for the MA State Seal of </a:t>
            </a:r>
            <a:r>
              <a:rPr lang="en-US" sz="2400" dirty="0" err="1">
                <a:latin typeface="Avenir"/>
                <a:ea typeface="Avenir"/>
                <a:cs typeface="Avenir"/>
                <a:sym typeface="Avenir"/>
              </a:rPr>
              <a:t>BIliteracy</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Language Proficiency</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Preparing for the Assessments</a:t>
            </a:r>
            <a:endParaRPr sz="2400" dirty="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dirty="0">
                <a:latin typeface="Avenir"/>
                <a:ea typeface="Avenir"/>
                <a:cs typeface="Avenir"/>
                <a:sym typeface="Avenir"/>
              </a:rPr>
              <a:t>Getting Started in Your School</a:t>
            </a:r>
            <a:endParaRPr sz="2400" dirty="0">
              <a:latin typeface="Avenir"/>
              <a:ea typeface="Avenir"/>
              <a:cs typeface="Avenir"/>
              <a:sym typeface="Avenir"/>
            </a:endParaRPr>
          </a:p>
        </p:txBody>
      </p:sp>
      <p:pic>
        <p:nvPicPr>
          <p:cNvPr id="68" name="Google Shape;68;g23e1bad7357_0_26"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3e1bad7357_0_3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Introduction</a:t>
            </a:r>
            <a:endParaRPr>
              <a:latin typeface="Avenir"/>
              <a:ea typeface="Avenir"/>
              <a:cs typeface="Avenir"/>
              <a:sym typeface="Avenir"/>
            </a:endParaRPr>
          </a:p>
        </p:txBody>
      </p:sp>
      <p:sp>
        <p:nvSpPr>
          <p:cNvPr id="74" name="Google Shape;74;g23e1bad7357_0_38"/>
          <p:cNvSpPr txBox="1">
            <a:spLocks noGrp="1"/>
          </p:cNvSpPr>
          <p:nvPr>
            <p:ph type="body" idx="1"/>
          </p:nvPr>
        </p:nvSpPr>
        <p:spPr>
          <a:xfrm>
            <a:off x="615100" y="2264275"/>
            <a:ext cx="8588100" cy="454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100" dirty="0">
                <a:latin typeface="Quattrocento Sans"/>
                <a:ea typeface="Quattrocento Sans"/>
                <a:cs typeface="Quattrocento Sans"/>
                <a:sym typeface="Quattrocento Sans"/>
              </a:rPr>
              <a:t>The State Seal of Biliteracy (the Seal) and the State Seal of Biliteracy with Distinction (the Seal with Distinction) are official designations awarded to qualifying students upon their graduation from a Massachusetts high school to indicate that they have attained a high level of proficiency in English and at least one additional world language.</a:t>
            </a:r>
            <a:endParaRPr sz="3100" dirty="0">
              <a:latin typeface="Avenir"/>
              <a:ea typeface="Avenir"/>
              <a:cs typeface="Avenir"/>
              <a:sym typeface="Avenir"/>
            </a:endParaRPr>
          </a:p>
        </p:txBody>
      </p:sp>
      <p:pic>
        <p:nvPicPr>
          <p:cNvPr id="75" name="Google Shape;75;g23e1bad7357_0_38" descr="Seal of Biliteracy"/>
          <p:cNvPicPr preferRelativeResize="0"/>
          <p:nvPr/>
        </p:nvPicPr>
        <p:blipFill rotWithShape="1">
          <a:blip r:embed="rId3">
            <a:alphaModFix/>
          </a:blip>
          <a:srcRect/>
          <a:stretch/>
        </p:blipFill>
        <p:spPr>
          <a:xfrm>
            <a:off x="9203100" y="2731351"/>
            <a:ext cx="2684100" cy="264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3e1bad7357_0_71"/>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sz="3300">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Purpose</a:t>
            </a:r>
            <a:endParaRPr>
              <a:latin typeface="Avenir"/>
              <a:ea typeface="Avenir"/>
              <a:cs typeface="Avenir"/>
              <a:sym typeface="Avenir"/>
            </a:endParaRPr>
          </a:p>
        </p:txBody>
      </p:sp>
      <p:sp>
        <p:nvSpPr>
          <p:cNvPr id="81" name="Google Shape;81;g23e1bad7357_0_71"/>
          <p:cNvSpPr txBox="1">
            <a:spLocks noGrp="1"/>
          </p:cNvSpPr>
          <p:nvPr>
            <p:ph type="body" idx="1"/>
          </p:nvPr>
        </p:nvSpPr>
        <p:spPr>
          <a:xfrm>
            <a:off x="838225" y="2111875"/>
            <a:ext cx="10515600" cy="421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100">
                <a:latin typeface="Avenir"/>
                <a:ea typeface="Avenir"/>
                <a:cs typeface="Avenir"/>
                <a:sym typeface="Avenir"/>
              </a:rPr>
              <a:t>The purpose of the Massachusetts State Seal of Biliteracy is to:</a:t>
            </a:r>
            <a:br>
              <a:rPr lang="en-US" sz="2100">
                <a:latin typeface="Avenir"/>
                <a:ea typeface="Avenir"/>
                <a:cs typeface="Avenir"/>
                <a:sym typeface="Avenir"/>
              </a:rPr>
            </a:br>
            <a:endParaRPr sz="12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Encourage students to study and master languages;</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Certify attainment of biliteracy skills;</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Recognize the value of language diversity;</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Provide employers with a method of identifying people with language and biliteracy skills;</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Provide universities with a method to recognize and give credit to applicants for the attainment of high-level skills in languages;</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Prepare students with skills that will benefit them in the labor market and the global society; and</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Strengthen intergroup communication and honor the multiple cultures and languages in a community.</a:t>
            </a:r>
            <a:endParaRPr sz="4200">
              <a:latin typeface="Avenir"/>
              <a:ea typeface="Avenir"/>
              <a:cs typeface="Avenir"/>
              <a:sym typeface="Avenir"/>
            </a:endParaRPr>
          </a:p>
        </p:txBody>
      </p:sp>
      <p:pic>
        <p:nvPicPr>
          <p:cNvPr id="82" name="Google Shape;82;g23e1bad7357_0_71"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3e1bad7357_0_45"/>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dirty="0">
                <a:latin typeface="Avenir"/>
                <a:ea typeface="Avenir"/>
                <a:cs typeface="Avenir"/>
                <a:sym typeface="Avenir"/>
              </a:rPr>
              <a:t>Massachusetts State Seal of Biliteracy</a:t>
            </a:r>
            <a:endParaRPr sz="3000" dirty="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dirty="0">
                <a:latin typeface="Avenir"/>
                <a:ea typeface="Avenir"/>
                <a:cs typeface="Avenir"/>
                <a:sym typeface="Avenir"/>
              </a:rPr>
              <a:t>Overview &amp; Recipient Reflections</a:t>
            </a:r>
            <a:endParaRPr sz="4000" dirty="0">
              <a:latin typeface="Avenir"/>
              <a:ea typeface="Avenir"/>
              <a:cs typeface="Avenir"/>
              <a:sym typeface="Avenir"/>
            </a:endParaRPr>
          </a:p>
        </p:txBody>
      </p:sp>
      <p:pic>
        <p:nvPicPr>
          <p:cNvPr id="88" name="Google Shape;88;g23e1bad7357_0_45" descr="Photograph of a high school graduate holding their diploma"/>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4" name="Picture 3" descr="A person wearing a graduation cap and gown holding a diploma">
            <a:extLst>
              <a:ext uri="{FF2B5EF4-FFF2-40B4-BE49-F238E27FC236}">
                <a16:creationId xmlns:a16="http://schemas.microsoft.com/office/drawing/2014/main" id="{220156A6-EA56-B863-CF2E-22244D879581}"/>
              </a:ext>
            </a:extLst>
          </p:cNvPr>
          <p:cNvPicPr>
            <a:picLocks noChangeAspect="1"/>
          </p:cNvPicPr>
          <p:nvPr/>
        </p:nvPicPr>
        <p:blipFill>
          <a:blip r:embed="rId4"/>
          <a:stretch>
            <a:fillRect/>
          </a:stretch>
        </p:blipFill>
        <p:spPr>
          <a:xfrm>
            <a:off x="1666257" y="1625883"/>
            <a:ext cx="8859486" cy="4982270"/>
          </a:xfrm>
          <a:prstGeom prst="rect">
            <a:avLst/>
          </a:prstGeom>
        </p:spPr>
      </p:pic>
      <p:sp>
        <p:nvSpPr>
          <p:cNvPr id="5" name="TextBox 4">
            <a:extLst>
              <a:ext uri="{FF2B5EF4-FFF2-40B4-BE49-F238E27FC236}">
                <a16:creationId xmlns:a16="http://schemas.microsoft.com/office/drawing/2014/main" id="{DA069353-2A7F-737B-C976-629D55E823CA}"/>
              </a:ext>
            </a:extLst>
          </p:cNvPr>
          <p:cNvSpPr txBox="1"/>
          <p:nvPr/>
        </p:nvSpPr>
        <p:spPr>
          <a:xfrm>
            <a:off x="1666258" y="5042205"/>
            <a:ext cx="5932722" cy="1477328"/>
          </a:xfrm>
          <a:prstGeom prst="rect">
            <a:avLst/>
          </a:prstGeom>
          <a:noFill/>
        </p:spPr>
        <p:txBody>
          <a:bodyPr wrap="square" rtlCol="0">
            <a:spAutoFit/>
          </a:bodyPr>
          <a:lstStyle/>
          <a:p>
            <a:endParaRPr lang="en-US" sz="1000" dirty="0">
              <a:solidFill>
                <a:schemeClr val="bg1"/>
              </a:solidFill>
              <a:latin typeface="Avenir"/>
            </a:endParaRPr>
          </a:p>
          <a:p>
            <a:r>
              <a:rPr lang="en-US" sz="2000" dirty="0">
                <a:solidFill>
                  <a:schemeClr val="bg1"/>
                </a:solidFill>
                <a:latin typeface="Avenir"/>
              </a:rPr>
              <a:t>Click </a:t>
            </a:r>
            <a:r>
              <a:rPr lang="en-US" sz="2000" dirty="0">
                <a:solidFill>
                  <a:schemeClr val="bg1"/>
                </a:solidFill>
                <a:latin typeface="Avenir"/>
                <a:hlinkClick r:id="rId5">
                  <a:extLst>
                    <a:ext uri="{A12FA001-AC4F-418D-AE19-62706E023703}">
                      <ahyp:hlinkClr xmlns:ahyp="http://schemas.microsoft.com/office/drawing/2018/hyperlinkcolor" val="tx"/>
                    </a:ext>
                  </a:extLst>
                </a:hlinkClick>
              </a:rPr>
              <a:t>here</a:t>
            </a:r>
            <a:r>
              <a:rPr lang="en-US" sz="2000" dirty="0">
                <a:solidFill>
                  <a:schemeClr val="bg1"/>
                </a:solidFill>
                <a:latin typeface="Avenir"/>
              </a:rPr>
              <a:t> to watch a video providing an </a:t>
            </a:r>
            <a:r>
              <a:rPr lang="en-US" sz="2000" dirty="0">
                <a:solidFill>
                  <a:schemeClr val="bg1"/>
                </a:solidFill>
                <a:latin typeface="Avenir"/>
                <a:cs typeface="Times New Roman" panose="02020603050405020304" pitchFamily="18" charset="0"/>
              </a:rPr>
              <a:t>o</a:t>
            </a:r>
            <a:r>
              <a:rPr lang="en-US" sz="2000" dirty="0">
                <a:solidFill>
                  <a:schemeClr val="bg1"/>
                </a:solidFill>
                <a:effectLst/>
                <a:latin typeface="Avenir"/>
                <a:ea typeface="Calibri" panose="020F0502020204030204" pitchFamily="34" charset="0"/>
                <a:cs typeface="Times New Roman" panose="02020603050405020304" pitchFamily="18" charset="0"/>
              </a:rPr>
              <a:t>verview of the purpose, requirements, and benefits of the Massachusetts State Seal of Biliteracy, and reflections of students who have earned it.</a:t>
            </a:r>
            <a:endParaRPr lang="en-US" sz="2000" dirty="0">
              <a:solidFill>
                <a:schemeClr val="bg1"/>
              </a:solidFill>
              <a:latin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4a45d7e9d5_1_52"/>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3000" dirty="0">
                <a:latin typeface="Avenir"/>
                <a:ea typeface="Avenir"/>
                <a:cs typeface="Avenir"/>
                <a:sym typeface="Avenir"/>
              </a:rPr>
              <a:t>Massachusetts State Seal of Biliteracy</a:t>
            </a:r>
            <a:endParaRPr sz="3000" dirty="0">
              <a:latin typeface="Avenir"/>
              <a:ea typeface="Avenir"/>
              <a:cs typeface="Avenir"/>
              <a:sym typeface="Avenir"/>
            </a:endParaRPr>
          </a:p>
          <a:p>
            <a:pPr marL="0" lvl="0" indent="0" algn="l" rtl="0">
              <a:lnSpc>
                <a:spcPct val="115000"/>
              </a:lnSpc>
              <a:spcBef>
                <a:spcPts val="500"/>
              </a:spcBef>
              <a:spcAft>
                <a:spcPts val="500"/>
              </a:spcAft>
              <a:buNone/>
            </a:pPr>
            <a:r>
              <a:rPr lang="en-US" sz="4000" dirty="0">
                <a:latin typeface="Avenir"/>
                <a:ea typeface="Avenir"/>
                <a:cs typeface="Avenir"/>
                <a:sym typeface="Avenir"/>
              </a:rPr>
              <a:t>Benefits of Earning the Seal of Biliteracy</a:t>
            </a:r>
            <a:endParaRPr sz="4000" dirty="0">
              <a:latin typeface="Avenir"/>
              <a:ea typeface="Avenir"/>
              <a:cs typeface="Avenir"/>
              <a:sym typeface="Avenir"/>
            </a:endParaRPr>
          </a:p>
        </p:txBody>
      </p:sp>
      <p:sp>
        <p:nvSpPr>
          <p:cNvPr id="94" name="Google Shape;94;g24a45d7e9d5_1_52"/>
          <p:cNvSpPr txBox="1">
            <a:spLocks noGrp="1"/>
          </p:cNvSpPr>
          <p:nvPr>
            <p:ph type="body" idx="1"/>
          </p:nvPr>
        </p:nvSpPr>
        <p:spPr>
          <a:xfrm>
            <a:off x="609600" y="2111875"/>
            <a:ext cx="10972800" cy="43218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100" dirty="0">
                <a:latin typeface="Avenir"/>
                <a:ea typeface="Avenir"/>
                <a:cs typeface="Avenir"/>
                <a:sym typeface="Avenir"/>
              </a:rPr>
              <a:t>The Seal award offers many benefits for recipients in Massachusetts including:</a:t>
            </a:r>
            <a:endParaRPr sz="2100" dirty="0">
              <a:latin typeface="Avenir"/>
              <a:ea typeface="Avenir"/>
              <a:cs typeface="Avenir"/>
              <a:sym typeface="Avenir"/>
            </a:endParaRPr>
          </a:p>
          <a:p>
            <a:pPr marL="457200" lvl="0" indent="-361950" algn="l" rtl="0">
              <a:lnSpc>
                <a:spcPct val="100000"/>
              </a:lnSpc>
              <a:spcBef>
                <a:spcPts val="1000"/>
              </a:spcBef>
              <a:spcAft>
                <a:spcPts val="0"/>
              </a:spcAft>
              <a:buSzPts val="2100"/>
              <a:buFont typeface="Avenir"/>
              <a:buChar char="•"/>
            </a:pPr>
            <a:r>
              <a:rPr lang="en-US" sz="2100" dirty="0">
                <a:latin typeface="Avenir"/>
                <a:ea typeface="Avenir"/>
                <a:cs typeface="Avenir"/>
                <a:sym typeface="Avenir"/>
              </a:rPr>
              <a:t>Providing colleges and universities with a method to recognize and give credit to applicants for attainment of high level skills in languages.</a:t>
            </a:r>
            <a:br>
              <a:rPr lang="en-US" sz="2100" dirty="0">
                <a:latin typeface="Avenir"/>
                <a:ea typeface="Avenir"/>
                <a:cs typeface="Avenir"/>
                <a:sym typeface="Avenir"/>
              </a:rPr>
            </a:br>
            <a:endParaRPr sz="1200" dirty="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dirty="0">
                <a:latin typeface="Avenir"/>
                <a:ea typeface="Avenir"/>
                <a:cs typeface="Avenir"/>
                <a:sym typeface="Avenir"/>
              </a:rPr>
              <a:t>Colleges and universities may offer advanced language course placement to applicants for attainment of </a:t>
            </a:r>
            <a:r>
              <a:rPr lang="en-US" sz="2100" dirty="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high</a:t>
            </a:r>
            <a:r>
              <a:rPr lang="en-US" sz="2100" dirty="0">
                <a:latin typeface="Avenir"/>
                <a:ea typeface="Avenir"/>
                <a:cs typeface="Avenir"/>
                <a:sym typeface="Avenir"/>
              </a:rPr>
              <a:t> level skills in languages.</a:t>
            </a:r>
            <a:br>
              <a:rPr lang="en-US" sz="2100" dirty="0">
                <a:latin typeface="Avenir"/>
                <a:ea typeface="Avenir"/>
                <a:cs typeface="Avenir"/>
                <a:sym typeface="Avenir"/>
              </a:rPr>
            </a:br>
            <a:endParaRPr sz="1200" dirty="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dirty="0">
                <a:latin typeface="Avenir"/>
                <a:ea typeface="Avenir"/>
                <a:cs typeface="Avenir"/>
                <a:sym typeface="Avenir"/>
              </a:rPr>
              <a:t>A voucher to take a Massachusetts Test for Educator Licensure (MTEL). Recipients may choose to apply this voucher to either the Communication and Literacy MTEL, the Bilingual Education MTEL, </a:t>
            </a:r>
            <a:r>
              <a:rPr lang="en-US" sz="2100" dirty="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or a world language MTEL.</a:t>
            </a:r>
            <a:br>
              <a:rPr lang="en-US" sz="2100" dirty="0">
                <a:latin typeface="Avenir"/>
                <a:ea typeface="Avenir"/>
                <a:cs typeface="Avenir"/>
                <a:sym typeface="Avenir"/>
              </a:rPr>
            </a:br>
            <a:endParaRPr sz="1200" dirty="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dirty="0">
                <a:latin typeface="Avenir"/>
                <a:ea typeface="Avenir"/>
                <a:cs typeface="Avenir"/>
                <a:sym typeface="Avenir"/>
              </a:rPr>
              <a:t>Let your college, university or employer know that you have earned the </a:t>
            </a:r>
            <a:br>
              <a:rPr lang="en-US" sz="2100" dirty="0">
                <a:latin typeface="Avenir"/>
                <a:ea typeface="Avenir"/>
                <a:cs typeface="Avenir"/>
                <a:sym typeface="Avenir"/>
              </a:rPr>
            </a:br>
            <a:r>
              <a:rPr lang="en-US" sz="2100" dirty="0">
                <a:latin typeface="Avenir"/>
                <a:ea typeface="Avenir"/>
                <a:cs typeface="Avenir"/>
                <a:sym typeface="Avenir"/>
              </a:rPr>
              <a:t>Massachusetts State Seal of Biliteracy and ask them about what benefits you can receive!</a:t>
            </a:r>
            <a:endParaRPr sz="2100" dirty="0">
              <a:latin typeface="Avenir"/>
              <a:ea typeface="Avenir"/>
              <a:cs typeface="Avenir"/>
              <a:sym typeface="Avenir"/>
            </a:endParaRPr>
          </a:p>
        </p:txBody>
      </p:sp>
      <p:pic>
        <p:nvPicPr>
          <p:cNvPr id="95" name="Google Shape;95;g24a45d7e9d5_1_52" descr="Seal of Biliteracy"/>
          <p:cNvPicPr preferRelativeResize="0"/>
          <p:nvPr/>
        </p:nvPicPr>
        <p:blipFill>
          <a:blip r:embed="rId3">
            <a:alphaModFix/>
          </a:blip>
          <a:stretch>
            <a:fillRect/>
          </a:stretch>
        </p:blipFill>
        <p:spPr>
          <a:xfrm>
            <a:off x="10901175" y="147169"/>
            <a:ext cx="1059386" cy="104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4a45d7e9d5_1_104"/>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None/>
            </a:pPr>
            <a:r>
              <a:rPr lang="en-US" sz="4000">
                <a:latin typeface="Avenir"/>
                <a:ea typeface="Avenir"/>
                <a:cs typeface="Avenir"/>
                <a:sym typeface="Avenir"/>
              </a:rPr>
              <a:t>Participating Colleges &amp; Universities</a:t>
            </a:r>
            <a:endParaRPr sz="4000">
              <a:latin typeface="Avenir"/>
              <a:ea typeface="Avenir"/>
              <a:cs typeface="Avenir"/>
              <a:sym typeface="Avenir"/>
            </a:endParaRPr>
          </a:p>
        </p:txBody>
      </p:sp>
      <p:sp>
        <p:nvSpPr>
          <p:cNvPr id="101" name="Google Shape;101;g24a45d7e9d5_1_104"/>
          <p:cNvSpPr txBox="1">
            <a:spLocks noGrp="1"/>
          </p:cNvSpPr>
          <p:nvPr>
            <p:ph type="body" idx="1"/>
          </p:nvPr>
        </p:nvSpPr>
        <p:spPr>
          <a:xfrm>
            <a:off x="609600" y="2188075"/>
            <a:ext cx="10972800" cy="4226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solidFill>
                  <a:srgbClr val="222222"/>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following public institutions of higher learning in Massachusetts provide language on their websites to provide credits for prior learning for students who have earned the Seal:</a:t>
            </a:r>
            <a:endParaRPr sz="2000">
              <a:solidFill>
                <a:srgbClr val="222222"/>
              </a:solidFill>
              <a:latin typeface="Avenir"/>
              <a:ea typeface="Avenir"/>
              <a:cs typeface="Avenir"/>
              <a:sym typeface="Avenir"/>
            </a:endParaRPr>
          </a:p>
          <a:p>
            <a:pPr marL="0" lvl="0" indent="0" algn="l" rtl="0">
              <a:lnSpc>
                <a:spcPct val="115000"/>
              </a:lnSpc>
              <a:spcBef>
                <a:spcPts val="1200"/>
              </a:spcBef>
              <a:spcAft>
                <a:spcPts val="0"/>
              </a:spcAft>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None/>
            </a:pPr>
            <a:br>
              <a:rPr lang="en-US" sz="2000">
                <a:solidFill>
                  <a:srgbClr val="212529"/>
                </a:solidFill>
                <a:latin typeface="Avenir"/>
                <a:ea typeface="Avenir"/>
                <a:cs typeface="Avenir"/>
                <a:sym typeface="Avenir"/>
              </a:rPr>
            </a:b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None/>
            </a:pPr>
            <a:r>
              <a:rPr lang="en-US" sz="2000">
                <a:latin typeface="Avenir"/>
                <a:ea typeface="Avenir"/>
                <a:cs typeface="Avenir"/>
                <a:sym typeface="Avenir"/>
              </a:rPr>
              <a:t>The list continues to grow. Check the Massachusetts State Seal of Biliteracy </a:t>
            </a:r>
            <a:r>
              <a:rPr lang="en-US" sz="2000" u="sng">
                <a:solidFill>
                  <a:schemeClr val="hlink"/>
                </a:solidFill>
                <a:latin typeface="Avenir"/>
                <a:ea typeface="Avenir"/>
                <a:cs typeface="Avenir"/>
                <a:sym typeface="Avenir"/>
                <a:hlinkClick r:id="rId3"/>
              </a:rPr>
              <a:t>webpage</a:t>
            </a:r>
            <a:r>
              <a:rPr lang="en-US" sz="2000">
                <a:latin typeface="Avenir"/>
                <a:ea typeface="Avenir"/>
                <a:cs typeface="Avenir"/>
                <a:sym typeface="Avenir"/>
              </a:rPr>
              <a:t> for the most recent list of participating colleges and universities.</a:t>
            </a:r>
            <a:endParaRPr sz="2000">
              <a:latin typeface="Avenir"/>
              <a:ea typeface="Avenir"/>
              <a:cs typeface="Avenir"/>
              <a:sym typeface="Avenir"/>
            </a:endParaRPr>
          </a:p>
        </p:txBody>
      </p:sp>
      <p:pic>
        <p:nvPicPr>
          <p:cNvPr id="102" name="Google Shape;102;g24a45d7e9d5_1_104" descr="Seal of Biliteracy"/>
          <p:cNvPicPr preferRelativeResize="0"/>
          <p:nvPr/>
        </p:nvPicPr>
        <p:blipFill>
          <a:blip r:embed="rId4">
            <a:alphaModFix/>
          </a:blip>
          <a:stretch>
            <a:fillRect/>
          </a:stretch>
        </p:blipFill>
        <p:spPr>
          <a:xfrm>
            <a:off x="10901175" y="147169"/>
            <a:ext cx="1059386" cy="1042800"/>
          </a:xfrm>
          <a:prstGeom prst="rect">
            <a:avLst/>
          </a:prstGeom>
          <a:noFill/>
          <a:ln>
            <a:noFill/>
          </a:ln>
        </p:spPr>
      </p:pic>
      <p:graphicFrame>
        <p:nvGraphicFramePr>
          <p:cNvPr id="103" name="Google Shape;103;g24a45d7e9d5_1_104"/>
          <p:cNvGraphicFramePr/>
          <p:nvPr>
            <p:extLst>
              <p:ext uri="{D42A27DB-BD31-4B8C-83A1-F6EECF244321}">
                <p14:modId xmlns:p14="http://schemas.microsoft.com/office/powerpoint/2010/main" val="3399163416"/>
              </p:ext>
            </p:extLst>
          </p:nvPr>
        </p:nvGraphicFramePr>
        <p:xfrm>
          <a:off x="952500" y="3086100"/>
          <a:ext cx="10287000" cy="2263428"/>
        </p:xfrm>
        <a:graphic>
          <a:graphicData uri="http://schemas.openxmlformats.org/drawingml/2006/table">
            <a:tbl>
              <a:tblPr firstRow="1">
                <a:noFill/>
                <a:tableStyleId>{1B502433-6A7E-4863-BCE6-9BC7C88B362E}</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457200" lvl="0" indent="-355600" algn="l" rtl="0">
                        <a:lnSpc>
                          <a:spcPct val="115000"/>
                        </a:lnSpc>
                        <a:spcBef>
                          <a:spcPts val="0"/>
                        </a:spcBef>
                        <a:spcAft>
                          <a:spcPts val="0"/>
                        </a:spcAft>
                        <a:buClr>
                          <a:srgbClr val="212529"/>
                        </a:buClr>
                        <a:buSzPts val="2000"/>
                        <a:buFont typeface="Avenir"/>
                        <a:buChar char="●"/>
                      </a:pPr>
                      <a:r>
                        <a:rPr lang="en-US" sz="2000">
                          <a:solidFill>
                            <a:srgbClr val="212529"/>
                          </a:solidFill>
                          <a:latin typeface="Avenir"/>
                          <a:ea typeface="Avenir"/>
                          <a:cs typeface="Avenir"/>
                          <a:sym typeface="Avenir"/>
                        </a:rPr>
                        <a:t>Bridgewater State University</a:t>
                      </a:r>
                      <a:endParaRPr sz="200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a:solidFill>
                            <a:srgbClr val="212529"/>
                          </a:solidFill>
                          <a:latin typeface="Avenir"/>
                          <a:ea typeface="Avenir"/>
                          <a:cs typeface="Avenir"/>
                          <a:sym typeface="Avenir"/>
                        </a:rPr>
                        <a:t>Bunker Hill Community College</a:t>
                      </a:r>
                      <a:endParaRPr sz="200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a:solidFill>
                            <a:srgbClr val="212529"/>
                          </a:solidFill>
                          <a:latin typeface="Avenir"/>
                          <a:ea typeface="Avenir"/>
                          <a:cs typeface="Avenir"/>
                          <a:sym typeface="Avenir"/>
                        </a:rPr>
                        <a:t>Cape Cod Community College</a:t>
                      </a:r>
                      <a:endParaRPr sz="200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a:solidFill>
                            <a:srgbClr val="212529"/>
                          </a:solidFill>
                          <a:latin typeface="Avenir"/>
                          <a:ea typeface="Avenir"/>
                          <a:cs typeface="Avenir"/>
                          <a:sym typeface="Avenir"/>
                        </a:rPr>
                        <a:t>Massachusetts Bay Community College</a:t>
                      </a:r>
                      <a:endParaRPr sz="200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a:solidFill>
                            <a:srgbClr val="212529"/>
                          </a:solidFill>
                          <a:latin typeface="Avenir"/>
                          <a:ea typeface="Avenir"/>
                          <a:cs typeface="Avenir"/>
                          <a:sym typeface="Avenir"/>
                        </a:rPr>
                        <a:t>Middlesex Community College</a:t>
                      </a:r>
                      <a:endParaRPr sz="200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a:solidFill>
                            <a:srgbClr val="212529"/>
                          </a:solidFill>
                          <a:latin typeface="Avenir"/>
                          <a:ea typeface="Avenir"/>
                          <a:cs typeface="Avenir"/>
                          <a:sym typeface="Avenir"/>
                        </a:rPr>
                        <a:t>Mount Wachusett Community College</a:t>
                      </a:r>
                      <a:endParaRPr sz="16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55600" algn="l" rtl="0">
                        <a:lnSpc>
                          <a:spcPct val="115000"/>
                        </a:lnSpc>
                        <a:spcBef>
                          <a:spcPts val="0"/>
                        </a:spcBef>
                        <a:spcAft>
                          <a:spcPts val="0"/>
                        </a:spcAft>
                        <a:buClr>
                          <a:srgbClr val="212529"/>
                        </a:buClr>
                        <a:buSzPts val="2000"/>
                        <a:buFont typeface="Avenir"/>
                        <a:buChar char="●"/>
                      </a:pPr>
                      <a:r>
                        <a:rPr lang="en-US" sz="2000" dirty="0">
                          <a:solidFill>
                            <a:srgbClr val="212529"/>
                          </a:solidFill>
                          <a:latin typeface="Avenir"/>
                          <a:ea typeface="Avenir"/>
                          <a:cs typeface="Avenir"/>
                          <a:sym typeface="Avenir"/>
                        </a:rPr>
                        <a:t>North Shore Community College</a:t>
                      </a:r>
                      <a:endParaRPr sz="2000" dirty="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dirty="0">
                          <a:solidFill>
                            <a:srgbClr val="212529"/>
                          </a:solidFill>
                          <a:latin typeface="Avenir"/>
                          <a:ea typeface="Avenir"/>
                          <a:cs typeface="Avenir"/>
                          <a:sym typeface="Avenir"/>
                        </a:rPr>
                        <a:t>Northern Essex Community College</a:t>
                      </a:r>
                      <a:endParaRPr sz="2000" dirty="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dirty="0">
                          <a:solidFill>
                            <a:srgbClr val="212529"/>
                          </a:solidFill>
                          <a:latin typeface="Avenir"/>
                          <a:ea typeface="Avenir"/>
                          <a:cs typeface="Avenir"/>
                          <a:sym typeface="Avenir"/>
                        </a:rPr>
                        <a:t>Quinsigamond Community College</a:t>
                      </a:r>
                      <a:endParaRPr sz="2000" dirty="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dirty="0">
                          <a:solidFill>
                            <a:srgbClr val="212529"/>
                          </a:solidFill>
                          <a:latin typeface="Avenir"/>
                          <a:ea typeface="Avenir"/>
                          <a:cs typeface="Avenir"/>
                          <a:sym typeface="Avenir"/>
                        </a:rPr>
                        <a:t>Salem State University</a:t>
                      </a:r>
                      <a:endParaRPr sz="2000" dirty="0">
                        <a:solidFill>
                          <a:srgbClr val="212529"/>
                        </a:solidFill>
                        <a:latin typeface="Avenir"/>
                        <a:ea typeface="Avenir"/>
                        <a:cs typeface="Avenir"/>
                        <a:sym typeface="Avenir"/>
                      </a:endParaRPr>
                    </a:p>
                    <a:p>
                      <a:pPr marL="457200" lvl="0" indent="-355600" algn="l" rtl="0">
                        <a:lnSpc>
                          <a:spcPct val="115000"/>
                        </a:lnSpc>
                        <a:spcBef>
                          <a:spcPts val="0"/>
                        </a:spcBef>
                        <a:spcAft>
                          <a:spcPts val="0"/>
                        </a:spcAft>
                        <a:buClr>
                          <a:srgbClr val="212529"/>
                        </a:buClr>
                        <a:buSzPts val="2000"/>
                        <a:buFont typeface="Avenir"/>
                        <a:buChar char="●"/>
                      </a:pPr>
                      <a:r>
                        <a:rPr lang="en-US" sz="2000" dirty="0">
                          <a:solidFill>
                            <a:srgbClr val="212529"/>
                          </a:solidFill>
                          <a:latin typeface="Avenir"/>
                          <a:ea typeface="Avenir"/>
                          <a:cs typeface="Avenir"/>
                          <a:sym typeface="Avenir"/>
                        </a:rPr>
                        <a:t>Worcester State University</a:t>
                      </a:r>
                      <a:endParaRPr sz="16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3e1bad7357_0_7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Eligibility</a:t>
            </a:r>
            <a:endParaRPr sz="4000">
              <a:latin typeface="Avenir"/>
              <a:ea typeface="Avenir"/>
              <a:cs typeface="Avenir"/>
              <a:sym typeface="Avenir"/>
            </a:endParaRPr>
          </a:p>
        </p:txBody>
      </p:sp>
      <p:sp>
        <p:nvSpPr>
          <p:cNvPr id="109" name="Google Shape;109;g23e1bad7357_0_78"/>
          <p:cNvSpPr txBox="1">
            <a:spLocks noGrp="1"/>
          </p:cNvSpPr>
          <p:nvPr>
            <p:ph type="body" idx="1"/>
          </p:nvPr>
        </p:nvSpPr>
        <p:spPr>
          <a:xfrm>
            <a:off x="609600" y="2188075"/>
            <a:ext cx="10972800" cy="4397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a:latin typeface="Avenir"/>
                <a:ea typeface="Avenir"/>
                <a:cs typeface="Avenir"/>
                <a:sym typeface="Avenir"/>
              </a:rPr>
              <a:t>Students of all language backgrounds are eligible, including </a:t>
            </a:r>
            <a:endParaRPr sz="2200">
              <a:latin typeface="Avenir"/>
              <a:ea typeface="Avenir"/>
              <a:cs typeface="Avenir"/>
              <a:sym typeface="Avenir"/>
            </a:endParaRPr>
          </a:p>
          <a:p>
            <a:pPr marL="457200" lvl="0" indent="-355600" algn="l" rtl="0">
              <a:lnSpc>
                <a:spcPct val="115000"/>
              </a:lnSpc>
              <a:spcBef>
                <a:spcPts val="500"/>
              </a:spcBef>
              <a:spcAft>
                <a:spcPts val="0"/>
              </a:spcAft>
              <a:buSzPts val="2000"/>
              <a:buFont typeface="Avenir"/>
              <a:buChar char="•"/>
            </a:pPr>
            <a:r>
              <a:rPr lang="en-US" sz="2000">
                <a:latin typeface="Avenir"/>
                <a:ea typeface="Avenir"/>
                <a:cs typeface="Avenir"/>
                <a:sym typeface="Avenir"/>
              </a:rPr>
              <a:t>English learners, </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former English learners, </a:t>
            </a:r>
            <a:endParaRPr sz="20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heritage speakers/signers of world languages, </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students from monolingual English-speaking homes who have acquired world languages at school or in the community,</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any other students with multilingual skills.</a:t>
            </a:r>
            <a:endParaRPr sz="2000">
              <a:latin typeface="Avenir"/>
              <a:ea typeface="Avenir"/>
              <a:cs typeface="Avenir"/>
              <a:sym typeface="Avenir"/>
            </a:endParaRPr>
          </a:p>
          <a:p>
            <a:pPr marL="0" lvl="0" indent="0" algn="l" rtl="0">
              <a:lnSpc>
                <a:spcPct val="115000"/>
              </a:lnSpc>
              <a:spcBef>
                <a:spcPts val="500"/>
              </a:spcBef>
              <a:spcAft>
                <a:spcPts val="0"/>
              </a:spcAft>
              <a:buNone/>
            </a:pPr>
            <a:endParaRPr sz="1200">
              <a:latin typeface="Avenir"/>
              <a:ea typeface="Avenir"/>
              <a:cs typeface="Avenir"/>
              <a:sym typeface="Avenir"/>
            </a:endParaRPr>
          </a:p>
          <a:p>
            <a:pPr marL="0" lvl="0" indent="0" algn="l" rtl="0">
              <a:lnSpc>
                <a:spcPct val="115000"/>
              </a:lnSpc>
              <a:spcBef>
                <a:spcPts val="500"/>
              </a:spcBef>
              <a:spcAft>
                <a:spcPts val="0"/>
              </a:spcAft>
              <a:buNone/>
            </a:pPr>
            <a:r>
              <a:rPr lang="en-US" sz="22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Students can earn the Seal in any human language.</a:t>
            </a:r>
            <a:endParaRPr sz="22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55600" algn="l" rtl="0">
              <a:lnSpc>
                <a:spcPct val="115000"/>
              </a:lnSpc>
              <a:spcBef>
                <a:spcPts val="500"/>
              </a:spcBef>
              <a:spcAft>
                <a:spcPts val="0"/>
              </a:spcAft>
              <a:buSzPts val="2000"/>
              <a:buFont typeface="Avenir"/>
              <a:buChar char="•"/>
            </a:pPr>
            <a:r>
              <a:rPr lang="en-US" sz="20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 language does </a:t>
            </a:r>
            <a:r>
              <a:rPr lang="en-US" sz="2000" b="1" i="1">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not</a:t>
            </a:r>
            <a:r>
              <a:rPr lang="en-US" sz="20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have to be among the languages which are taught at the school.</a:t>
            </a:r>
            <a:endParaRPr sz="20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Students can earn the Seal in multiple languages.</a:t>
            </a:r>
            <a:endParaRPr sz="2000">
              <a:latin typeface="Avenir"/>
              <a:ea typeface="Avenir"/>
              <a:cs typeface="Avenir"/>
              <a:sym typeface="Avenir"/>
            </a:endParaRPr>
          </a:p>
        </p:txBody>
      </p:sp>
      <p:pic>
        <p:nvPicPr>
          <p:cNvPr id="110" name="Google Shape;110;g23e1bad7357_0_78"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3e1bad7357_0_8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800">
                <a:latin typeface="Avenir"/>
                <a:ea typeface="Avenir"/>
                <a:cs typeface="Avenir"/>
                <a:sym typeface="Avenir"/>
              </a:rPr>
              <a:t>Qualifying for the Seal: Class of 2019-2025 </a:t>
            </a:r>
            <a:endParaRPr sz="3800">
              <a:latin typeface="Avenir"/>
              <a:ea typeface="Avenir"/>
              <a:cs typeface="Avenir"/>
              <a:sym typeface="Avenir"/>
            </a:endParaRPr>
          </a:p>
        </p:txBody>
      </p:sp>
      <p:pic>
        <p:nvPicPr>
          <p:cNvPr id="116" name="Google Shape;116;g23e1bad7357_0_88"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17" name="Google Shape;117;g23e1bad7357_0_88"/>
          <p:cNvGraphicFramePr/>
          <p:nvPr>
            <p:extLst>
              <p:ext uri="{D42A27DB-BD31-4B8C-83A1-F6EECF244321}">
                <p14:modId xmlns:p14="http://schemas.microsoft.com/office/powerpoint/2010/main" val="923120203"/>
              </p:ext>
            </p:extLst>
          </p:nvPr>
        </p:nvGraphicFramePr>
        <p:xfrm>
          <a:off x="537850" y="1745050"/>
          <a:ext cx="11116275" cy="4211523"/>
        </p:xfrm>
        <a:graphic>
          <a:graphicData uri="http://schemas.openxmlformats.org/drawingml/2006/table">
            <a:tbl>
              <a:tblPr firstRow="1">
                <a:noFill/>
                <a:tableStyleId>{92DCB9AF-33BE-4E67-8E47-CD793AD94C92}</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None/>
                      </a:pPr>
                      <a:endParaRPr sz="2200" b="1">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Student Criteria for the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MA State Seal of Biliteracy</a:t>
                      </a:r>
                      <a:endParaRPr sz="2200" b="1"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Student Criteria for the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MA State Seal of Biliteracy </a:t>
                      </a:r>
                      <a:endParaRPr sz="2200" b="1"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None/>
                      </a:pPr>
                      <a:r>
                        <a:rPr lang="en-US" sz="2200" b="1" dirty="0">
                          <a:solidFill>
                            <a:schemeClr val="accent1">
                              <a:lumMod val="50000"/>
                            </a:schemeClr>
                          </a:solidFill>
                          <a:latin typeface="Avenir"/>
                          <a:ea typeface="Avenir"/>
                          <a:cs typeface="Avenir"/>
                          <a:sym typeface="Avenir"/>
                        </a:rPr>
                        <a:t>with Distinction</a:t>
                      </a:r>
                      <a:endParaRPr sz="2200" b="1"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None/>
                      </a:pPr>
                      <a:r>
                        <a:rPr lang="en-US" sz="1900" i="1">
                          <a:latin typeface="Avenir"/>
                          <a:ea typeface="Avenir"/>
                          <a:cs typeface="Avenir"/>
                          <a:sym typeface="Avenir"/>
                        </a:rPr>
                        <a:t>Graduation Requirements</a:t>
                      </a:r>
                      <a:endParaRPr sz="1900" i="1">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Meet all graduation requirements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Meet all graduation requirements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None/>
                      </a:pPr>
                      <a:r>
                        <a:rPr lang="en-US" sz="1900" i="1">
                          <a:latin typeface="Avenir"/>
                          <a:ea typeface="Avenir"/>
                          <a:cs typeface="Avenir"/>
                          <a:sym typeface="Avenir"/>
                        </a:rPr>
                        <a:t>English Requirements</a:t>
                      </a:r>
                      <a:endParaRPr sz="1900" i="1">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472 or higher on Grade 10 ELA MCAS*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501 or higher on Grade 10 ELA MCAS</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None/>
                      </a:pPr>
                      <a:r>
                        <a:rPr lang="en-US" sz="1900" i="1">
                          <a:latin typeface="Avenir"/>
                          <a:ea typeface="Avenir"/>
                          <a:cs typeface="Avenir"/>
                          <a:sym typeface="Avenir"/>
                        </a:rPr>
                        <a:t>World Language Requirements</a:t>
                      </a:r>
                      <a:endParaRPr sz="1900" i="1">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a:latin typeface="Avenir"/>
                          <a:ea typeface="Avenir"/>
                          <a:cs typeface="Avenir"/>
                          <a:sym typeface="Avenir"/>
                        </a:rPr>
                        <a:t>A score equivalent to or higher than Intermediate High on an approved world language assessment</a:t>
                      </a:r>
                      <a:endParaRPr sz="190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None/>
                      </a:pPr>
                      <a:r>
                        <a:rPr lang="en-US" sz="1900" dirty="0">
                          <a:latin typeface="Avenir"/>
                          <a:ea typeface="Avenir"/>
                          <a:cs typeface="Avenir"/>
                          <a:sym typeface="Avenir"/>
                        </a:rPr>
                        <a:t>A score equivalent to or higher than Advanced Low on an approved world language assessment</a:t>
                      </a:r>
                      <a:endParaRPr sz="1900"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8" name="Google Shape;118;g23e1bad7357_0_88"/>
          <p:cNvSpPr txBox="1"/>
          <p:nvPr/>
        </p:nvSpPr>
        <p:spPr>
          <a:xfrm>
            <a:off x="2637025" y="6005975"/>
            <a:ext cx="8940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*See MA State Seal of Biliteracy </a:t>
            </a:r>
            <a:r>
              <a:rPr lang="en-US" sz="1200" u="sng">
                <a:solidFill>
                  <a:schemeClr val="hlink"/>
                </a:solidFill>
                <a:latin typeface="Calibri"/>
                <a:ea typeface="Calibri"/>
                <a:cs typeface="Calibri"/>
                <a:sym typeface="Calibri"/>
                <a:hlinkClick r:id="rId4"/>
              </a:rPr>
              <a:t>webpage</a:t>
            </a:r>
            <a:r>
              <a:rPr lang="en-US" sz="1200">
                <a:solidFill>
                  <a:schemeClr val="dk1"/>
                </a:solidFill>
                <a:latin typeface="Calibri"/>
                <a:ea typeface="Calibri"/>
                <a:cs typeface="Calibri"/>
                <a:sym typeface="Calibri"/>
              </a:rPr>
              <a:t> for most recent information</a:t>
            </a:r>
            <a:r>
              <a:rPr lang="en-US"/>
              <a: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4" ma:contentTypeDescription="Create a new document." ma:contentTypeScope="" ma:versionID="cbfdb6745ee8cbff36001b93542e2acd">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7ca0b73624e059a0ab9844f7af7c5a6a"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29e450-0b07-46d7-a26e-9748304c7bb8">
      <Terms xmlns="http://schemas.microsoft.com/office/infopath/2007/PartnerControls"/>
    </lcf76f155ced4ddcb4097134ff3c332f>
    <TaxCatchAll xmlns="92451b51-2139-42b8-8b65-fabe2c9ce3de" xsi:nil="true"/>
  </documentManagement>
</p:properties>
</file>

<file path=customXml/itemProps1.xml><?xml version="1.0" encoding="utf-8"?>
<ds:datastoreItem xmlns:ds="http://schemas.openxmlformats.org/officeDocument/2006/customXml" ds:itemID="{A705442D-B817-41E7-B3BE-A2C991EE3B51}">
  <ds:schemaRefs>
    <ds:schemaRef ds:uri="http://schemas.microsoft.com/sharepoint/v3/contenttype/forms"/>
  </ds:schemaRefs>
</ds:datastoreItem>
</file>

<file path=customXml/itemProps2.xml><?xml version="1.0" encoding="utf-8"?>
<ds:datastoreItem xmlns:ds="http://schemas.openxmlformats.org/officeDocument/2006/customXml" ds:itemID="{E4AFBCF5-5B84-4A47-A48A-FCEBDE980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B2D00A-7808-4193-AA37-3A1425308ACF}">
  <ds:schemaRefs>
    <ds:schemaRef ds:uri="http://schemas.microsoft.com/office/2006/metadata/propertie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92451b51-2139-42b8-8b65-fabe2c9ce3de"/>
    <ds:schemaRef ds:uri="4c29e450-0b07-46d7-a26e-9748304c7bb8"/>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126</TotalTime>
  <Words>1179</Words>
  <Application>Microsoft Office PowerPoint</Application>
  <PresentationFormat>Widescreen</PresentationFormat>
  <Paragraphs>127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Quattrocento Sans</vt:lpstr>
      <vt:lpstr>Avenir</vt:lpstr>
      <vt:lpstr>Arial</vt:lpstr>
      <vt:lpstr>Calibri</vt:lpstr>
      <vt:lpstr>Office Theme</vt:lpstr>
      <vt:lpstr>Massachusetts  State Seal of Biliteracy Program Highlights</vt:lpstr>
      <vt:lpstr>Contents</vt:lpstr>
      <vt:lpstr>Massachusetts State Seal of Biliteracy Introduction</vt:lpstr>
      <vt:lpstr>Massachusetts State Seal of Biliteracy Purpose</vt:lpstr>
      <vt:lpstr>Massachusetts State Seal of Biliteracy Overview &amp; Recipient Reflections</vt:lpstr>
      <vt:lpstr>Massachusetts State Seal of Biliteracy Benefits of Earning the Seal of Biliteracy</vt:lpstr>
      <vt:lpstr>Massachusetts State Seal of Biliteracy Participating Colleges &amp; Universities</vt:lpstr>
      <vt:lpstr>Massachusetts State Seal of Biliteracy Eligibility</vt:lpstr>
      <vt:lpstr>Massachusetts State Seal of Biliteracy Qualifying for the Seal: Class of 2019-2025 </vt:lpstr>
      <vt:lpstr>Massachusetts State Seal of Biliteracy Qualifying for the Seal: Class of 2026 &amp; Beyond</vt:lpstr>
      <vt:lpstr>Massachusetts State Seal of Biliteracy Language Proficiency</vt:lpstr>
      <vt:lpstr>Massachusetts State Seal of Biliteracy Preparing to Meet the World Language Criteria</vt:lpstr>
      <vt:lpstr>Massachusetts State Seal of Biliteracy Getting Started in Your School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State Seal of Biliteracy Program Highlights — English</dc:title>
  <dc:creator>DESE</dc:creator>
  <cp:lastModifiedBy>Zou, Dong (EOE)</cp:lastModifiedBy>
  <cp:revision>3</cp:revision>
  <dcterms:created xsi:type="dcterms:W3CDTF">2022-10-11T20:32:22Z</dcterms:created>
  <dcterms:modified xsi:type="dcterms:W3CDTF">2023-09-14T14:22:17Z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14 2023 12:00AM</vt:lpwstr>
  </property>
</Properties>
</file>