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70"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Quattrocento Sans" panose="020B05020500000200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jaJwchKqnUycb+ALoI4D1V8Vy3C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5C80E8-D74D-4BAA-B113-C9E73A1A6281}" v="2" dt="2023-09-18T21:09:51.087"/>
  </p1510:revLst>
</p1510:revInfo>
</file>

<file path=ppt/tableStyles.xml><?xml version="1.0" encoding="utf-8"?>
<a:tblStyleLst xmlns:a="http://schemas.openxmlformats.org/drawingml/2006/main" def="{3C6F994A-177B-49B1-B4B0-BB31996C4C94}">
  <a:tblStyle styleId="{3C6F994A-177B-49B1-B4B0-BB31996C4C9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852E01E-10B6-49B1-89B9-BCB6088C310D}"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2" d="100"/>
          <a:sy n="52" d="100"/>
        </p:scale>
        <p:origin x="102" y="16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onie, Andrew (DESE)" userId="347349c9-bbf5-47de-b812-820e429bdcb2" providerId="ADAL" clId="{7E0DEBA1-C9C6-4AA3-9B48-9B844D6D76C1}"/>
    <pc:docChg chg="delSld">
      <pc:chgData name="McDonie, Andrew (DESE)" userId="347349c9-bbf5-47de-b812-820e429bdcb2" providerId="ADAL" clId="{7E0DEBA1-C9C6-4AA3-9B48-9B844D6D76C1}" dt="2023-08-02T19:11:01.652" v="0" actId="2696"/>
      <pc:docMkLst>
        <pc:docMk/>
      </pc:docMkLst>
      <pc:sldChg chg="del">
        <pc:chgData name="McDonie, Andrew (DESE)" userId="347349c9-bbf5-47de-b812-820e429bdcb2" providerId="ADAL" clId="{7E0DEBA1-C9C6-4AA3-9B48-9B844D6D76C1}" dt="2023-08-02T19:11:01.652" v="0" actId="2696"/>
        <pc:sldMkLst>
          <pc:docMk/>
          <pc:sldMk cId="0" sldId="269"/>
        </pc:sldMkLst>
      </pc:sldChg>
    </pc:docChg>
  </pc:docChgLst>
  <pc:docChgLst>
    <pc:chgData name="Gentile, Diana (DESE)" userId="0a666cd3-d8d6-4943-aae4-1836913cbbdc" providerId="ADAL" clId="{57C85B04-016B-4443-99FD-F1C9B62CFA0F}"/>
    <pc:docChg chg="custSel modSld">
      <pc:chgData name="Gentile, Diana (DESE)" userId="0a666cd3-d8d6-4943-aae4-1836913cbbdc" providerId="ADAL" clId="{57C85B04-016B-4443-99FD-F1C9B62CFA0F}" dt="2023-09-05T17:15:29.209" v="232" actId="207"/>
      <pc:docMkLst>
        <pc:docMk/>
      </pc:docMkLst>
      <pc:sldChg chg="modSp mod">
        <pc:chgData name="Gentile, Diana (DESE)" userId="0a666cd3-d8d6-4943-aae4-1836913cbbdc" providerId="ADAL" clId="{57C85B04-016B-4443-99FD-F1C9B62CFA0F}" dt="2023-09-05T17:13:32.634" v="39" actId="962"/>
        <pc:sldMkLst>
          <pc:docMk/>
          <pc:sldMk cId="0" sldId="256"/>
        </pc:sldMkLst>
        <pc:picChg chg="mod">
          <ac:chgData name="Gentile, Diana (DESE)" userId="0a666cd3-d8d6-4943-aae4-1836913cbbdc" providerId="ADAL" clId="{57C85B04-016B-4443-99FD-F1C9B62CFA0F}" dt="2023-09-05T17:13:32.634" v="39" actId="962"/>
          <ac:picMkLst>
            <pc:docMk/>
            <pc:sldMk cId="0" sldId="256"/>
            <ac:picMk id="61" creationId="{00000000-0000-0000-0000-000000000000}"/>
          </ac:picMkLst>
        </pc:picChg>
      </pc:sldChg>
      <pc:sldChg chg="modSp mod">
        <pc:chgData name="Gentile, Diana (DESE)" userId="0a666cd3-d8d6-4943-aae4-1836913cbbdc" providerId="ADAL" clId="{57C85B04-016B-4443-99FD-F1C9B62CFA0F}" dt="2023-09-05T17:13:42.541" v="40" actId="962"/>
        <pc:sldMkLst>
          <pc:docMk/>
          <pc:sldMk cId="0" sldId="257"/>
        </pc:sldMkLst>
        <pc:picChg chg="mod">
          <ac:chgData name="Gentile, Diana (DESE)" userId="0a666cd3-d8d6-4943-aae4-1836913cbbdc" providerId="ADAL" clId="{57C85B04-016B-4443-99FD-F1C9B62CFA0F}" dt="2023-09-05T17:13:42.541" v="40" actId="962"/>
          <ac:picMkLst>
            <pc:docMk/>
            <pc:sldMk cId="0" sldId="257"/>
            <ac:picMk id="68" creationId="{00000000-0000-0000-0000-000000000000}"/>
          </ac:picMkLst>
        </pc:picChg>
      </pc:sldChg>
      <pc:sldChg chg="modSp mod">
        <pc:chgData name="Gentile, Diana (DESE)" userId="0a666cd3-d8d6-4943-aae4-1836913cbbdc" providerId="ADAL" clId="{57C85B04-016B-4443-99FD-F1C9B62CFA0F}" dt="2023-09-05T17:13:44.516" v="41" actId="962"/>
        <pc:sldMkLst>
          <pc:docMk/>
          <pc:sldMk cId="0" sldId="258"/>
        </pc:sldMkLst>
        <pc:picChg chg="mod">
          <ac:chgData name="Gentile, Diana (DESE)" userId="0a666cd3-d8d6-4943-aae4-1836913cbbdc" providerId="ADAL" clId="{57C85B04-016B-4443-99FD-F1C9B62CFA0F}" dt="2023-09-05T17:13:44.516" v="41" actId="962"/>
          <ac:picMkLst>
            <pc:docMk/>
            <pc:sldMk cId="0" sldId="258"/>
            <ac:picMk id="75" creationId="{00000000-0000-0000-0000-000000000000}"/>
          </ac:picMkLst>
        </pc:picChg>
      </pc:sldChg>
      <pc:sldChg chg="modSp mod">
        <pc:chgData name="Gentile, Diana (DESE)" userId="0a666cd3-d8d6-4943-aae4-1836913cbbdc" providerId="ADAL" clId="{57C85B04-016B-4443-99FD-F1C9B62CFA0F}" dt="2023-09-05T17:13:46.180" v="42" actId="962"/>
        <pc:sldMkLst>
          <pc:docMk/>
          <pc:sldMk cId="0" sldId="259"/>
        </pc:sldMkLst>
        <pc:picChg chg="mod">
          <ac:chgData name="Gentile, Diana (DESE)" userId="0a666cd3-d8d6-4943-aae4-1836913cbbdc" providerId="ADAL" clId="{57C85B04-016B-4443-99FD-F1C9B62CFA0F}" dt="2023-09-05T17:13:46.180" v="42" actId="962"/>
          <ac:picMkLst>
            <pc:docMk/>
            <pc:sldMk cId="0" sldId="259"/>
            <ac:picMk id="82" creationId="{00000000-0000-0000-0000-000000000000}"/>
          </ac:picMkLst>
        </pc:picChg>
      </pc:sldChg>
      <pc:sldChg chg="modSp mod">
        <pc:chgData name="Gentile, Diana (DESE)" userId="0a666cd3-d8d6-4943-aae4-1836913cbbdc" providerId="ADAL" clId="{57C85B04-016B-4443-99FD-F1C9B62CFA0F}" dt="2023-09-05T17:14:08.598" v="151" actId="962"/>
        <pc:sldMkLst>
          <pc:docMk/>
          <pc:sldMk cId="0" sldId="260"/>
        </pc:sldMkLst>
        <pc:picChg chg="mod">
          <ac:chgData name="Gentile, Diana (DESE)" userId="0a666cd3-d8d6-4943-aae4-1836913cbbdc" providerId="ADAL" clId="{57C85B04-016B-4443-99FD-F1C9B62CFA0F}" dt="2023-09-05T17:14:08.598" v="151" actId="962"/>
          <ac:picMkLst>
            <pc:docMk/>
            <pc:sldMk cId="0" sldId="260"/>
            <ac:picMk id="4" creationId="{D9997D29-89DC-EBF7-668A-D14E478202A4}"/>
          </ac:picMkLst>
        </pc:picChg>
        <pc:picChg chg="mod">
          <ac:chgData name="Gentile, Diana (DESE)" userId="0a666cd3-d8d6-4943-aae4-1836913cbbdc" providerId="ADAL" clId="{57C85B04-016B-4443-99FD-F1C9B62CFA0F}" dt="2023-09-05T17:13:49.743" v="43" actId="962"/>
          <ac:picMkLst>
            <pc:docMk/>
            <pc:sldMk cId="0" sldId="260"/>
            <ac:picMk id="89" creationId="{00000000-0000-0000-0000-000000000000}"/>
          </ac:picMkLst>
        </pc:picChg>
      </pc:sldChg>
      <pc:sldChg chg="modSp mod">
        <pc:chgData name="Gentile, Diana (DESE)" userId="0a666cd3-d8d6-4943-aae4-1836913cbbdc" providerId="ADAL" clId="{57C85B04-016B-4443-99FD-F1C9B62CFA0F}" dt="2023-09-05T17:14:12.461" v="152" actId="962"/>
        <pc:sldMkLst>
          <pc:docMk/>
          <pc:sldMk cId="0" sldId="261"/>
        </pc:sldMkLst>
        <pc:picChg chg="mod">
          <ac:chgData name="Gentile, Diana (DESE)" userId="0a666cd3-d8d6-4943-aae4-1836913cbbdc" providerId="ADAL" clId="{57C85B04-016B-4443-99FD-F1C9B62CFA0F}" dt="2023-09-05T17:14:12.461" v="152" actId="962"/>
          <ac:picMkLst>
            <pc:docMk/>
            <pc:sldMk cId="0" sldId="261"/>
            <ac:picMk id="96" creationId="{00000000-0000-0000-0000-000000000000}"/>
          </ac:picMkLst>
        </pc:picChg>
      </pc:sldChg>
      <pc:sldChg chg="modSp mod">
        <pc:chgData name="Gentile, Diana (DESE)" userId="0a666cd3-d8d6-4943-aae4-1836913cbbdc" providerId="ADAL" clId="{57C85B04-016B-4443-99FD-F1C9B62CFA0F}" dt="2023-09-05T17:15:07.844" v="223" actId="13238"/>
        <pc:sldMkLst>
          <pc:docMk/>
          <pc:sldMk cId="0" sldId="262"/>
        </pc:sldMkLst>
        <pc:graphicFrameChg chg="modGraphic">
          <ac:chgData name="Gentile, Diana (DESE)" userId="0a666cd3-d8d6-4943-aae4-1836913cbbdc" providerId="ADAL" clId="{57C85B04-016B-4443-99FD-F1C9B62CFA0F}" dt="2023-09-05T17:15:07.844" v="223" actId="13238"/>
          <ac:graphicFrameMkLst>
            <pc:docMk/>
            <pc:sldMk cId="0" sldId="262"/>
            <ac:graphicFrameMk id="104" creationId="{00000000-0000-0000-0000-000000000000}"/>
          </ac:graphicFrameMkLst>
        </pc:graphicFrameChg>
        <pc:picChg chg="mod">
          <ac:chgData name="Gentile, Diana (DESE)" userId="0a666cd3-d8d6-4943-aae4-1836913cbbdc" providerId="ADAL" clId="{57C85B04-016B-4443-99FD-F1C9B62CFA0F}" dt="2023-09-05T17:14:16.252" v="153" actId="962"/>
          <ac:picMkLst>
            <pc:docMk/>
            <pc:sldMk cId="0" sldId="262"/>
            <ac:picMk id="103" creationId="{00000000-0000-0000-0000-000000000000}"/>
          </ac:picMkLst>
        </pc:picChg>
      </pc:sldChg>
      <pc:sldChg chg="modSp mod">
        <pc:chgData name="Gentile, Diana (DESE)" userId="0a666cd3-d8d6-4943-aae4-1836913cbbdc" providerId="ADAL" clId="{57C85B04-016B-4443-99FD-F1C9B62CFA0F}" dt="2023-09-05T17:14:18.445" v="154" actId="962"/>
        <pc:sldMkLst>
          <pc:docMk/>
          <pc:sldMk cId="0" sldId="263"/>
        </pc:sldMkLst>
        <pc:picChg chg="mod">
          <ac:chgData name="Gentile, Diana (DESE)" userId="0a666cd3-d8d6-4943-aae4-1836913cbbdc" providerId="ADAL" clId="{57C85B04-016B-4443-99FD-F1C9B62CFA0F}" dt="2023-09-05T17:14:18.445" v="154" actId="962"/>
          <ac:picMkLst>
            <pc:docMk/>
            <pc:sldMk cId="0" sldId="263"/>
            <ac:picMk id="111" creationId="{00000000-0000-0000-0000-000000000000}"/>
          </ac:picMkLst>
        </pc:picChg>
      </pc:sldChg>
      <pc:sldChg chg="modSp mod">
        <pc:chgData name="Gentile, Diana (DESE)" userId="0a666cd3-d8d6-4943-aae4-1836913cbbdc" providerId="ADAL" clId="{57C85B04-016B-4443-99FD-F1C9B62CFA0F}" dt="2023-09-05T17:15:21.285" v="228" actId="207"/>
        <pc:sldMkLst>
          <pc:docMk/>
          <pc:sldMk cId="0" sldId="264"/>
        </pc:sldMkLst>
        <pc:graphicFrameChg chg="modGraphic">
          <ac:chgData name="Gentile, Diana (DESE)" userId="0a666cd3-d8d6-4943-aae4-1836913cbbdc" providerId="ADAL" clId="{57C85B04-016B-4443-99FD-F1C9B62CFA0F}" dt="2023-09-05T17:15:21.285" v="228" actId="207"/>
          <ac:graphicFrameMkLst>
            <pc:docMk/>
            <pc:sldMk cId="0" sldId="264"/>
            <ac:graphicFrameMk id="118" creationId="{00000000-0000-0000-0000-000000000000}"/>
          </ac:graphicFrameMkLst>
        </pc:graphicFrameChg>
        <pc:picChg chg="mod">
          <ac:chgData name="Gentile, Diana (DESE)" userId="0a666cd3-d8d6-4943-aae4-1836913cbbdc" providerId="ADAL" clId="{57C85B04-016B-4443-99FD-F1C9B62CFA0F}" dt="2023-09-05T17:14:20.487" v="155" actId="962"/>
          <ac:picMkLst>
            <pc:docMk/>
            <pc:sldMk cId="0" sldId="264"/>
            <ac:picMk id="117" creationId="{00000000-0000-0000-0000-000000000000}"/>
          </ac:picMkLst>
        </pc:picChg>
      </pc:sldChg>
      <pc:sldChg chg="modSp mod">
        <pc:chgData name="Gentile, Diana (DESE)" userId="0a666cd3-d8d6-4943-aae4-1836913cbbdc" providerId="ADAL" clId="{57C85B04-016B-4443-99FD-F1C9B62CFA0F}" dt="2023-09-05T17:15:26.134" v="230" actId="207"/>
        <pc:sldMkLst>
          <pc:docMk/>
          <pc:sldMk cId="0" sldId="265"/>
        </pc:sldMkLst>
        <pc:graphicFrameChg chg="modGraphic">
          <ac:chgData name="Gentile, Diana (DESE)" userId="0a666cd3-d8d6-4943-aae4-1836913cbbdc" providerId="ADAL" clId="{57C85B04-016B-4443-99FD-F1C9B62CFA0F}" dt="2023-09-05T17:15:26.134" v="230" actId="207"/>
          <ac:graphicFrameMkLst>
            <pc:docMk/>
            <pc:sldMk cId="0" sldId="265"/>
            <ac:graphicFrameMk id="126" creationId="{00000000-0000-0000-0000-000000000000}"/>
          </ac:graphicFrameMkLst>
        </pc:graphicFrameChg>
        <pc:picChg chg="mod">
          <ac:chgData name="Gentile, Diana (DESE)" userId="0a666cd3-d8d6-4943-aae4-1836913cbbdc" providerId="ADAL" clId="{57C85B04-016B-4443-99FD-F1C9B62CFA0F}" dt="2023-09-05T17:14:22.855" v="156" actId="962"/>
          <ac:picMkLst>
            <pc:docMk/>
            <pc:sldMk cId="0" sldId="265"/>
            <ac:picMk id="125" creationId="{00000000-0000-0000-0000-000000000000}"/>
          </ac:picMkLst>
        </pc:picChg>
      </pc:sldChg>
      <pc:sldChg chg="modSp mod">
        <pc:chgData name="Gentile, Diana (DESE)" userId="0a666cd3-d8d6-4943-aae4-1836913cbbdc" providerId="ADAL" clId="{57C85B04-016B-4443-99FD-F1C9B62CFA0F}" dt="2023-09-05T17:15:29.209" v="232" actId="207"/>
        <pc:sldMkLst>
          <pc:docMk/>
          <pc:sldMk cId="0" sldId="266"/>
        </pc:sldMkLst>
        <pc:graphicFrameChg chg="modGraphic">
          <ac:chgData name="Gentile, Diana (DESE)" userId="0a666cd3-d8d6-4943-aae4-1836913cbbdc" providerId="ADAL" clId="{57C85B04-016B-4443-99FD-F1C9B62CFA0F}" dt="2023-09-05T17:15:29.209" v="232" actId="207"/>
          <ac:graphicFrameMkLst>
            <pc:docMk/>
            <pc:sldMk cId="0" sldId="266"/>
            <ac:graphicFrameMk id="135" creationId="{00000000-0000-0000-0000-000000000000}"/>
          </ac:graphicFrameMkLst>
        </pc:graphicFrameChg>
        <pc:picChg chg="mod">
          <ac:chgData name="Gentile, Diana (DESE)" userId="0a666cd3-d8d6-4943-aae4-1836913cbbdc" providerId="ADAL" clId="{57C85B04-016B-4443-99FD-F1C9B62CFA0F}" dt="2023-09-05T17:14:25.527" v="157" actId="962"/>
          <ac:picMkLst>
            <pc:docMk/>
            <pc:sldMk cId="0" sldId="266"/>
            <ac:picMk id="133" creationId="{00000000-0000-0000-0000-000000000000}"/>
          </ac:picMkLst>
        </pc:picChg>
        <pc:picChg chg="mod">
          <ac:chgData name="Gentile, Diana (DESE)" userId="0a666cd3-d8d6-4943-aae4-1836913cbbdc" providerId="ADAL" clId="{57C85B04-016B-4443-99FD-F1C9B62CFA0F}" dt="2023-09-05T17:14:37.512" v="217" actId="962"/>
          <ac:picMkLst>
            <pc:docMk/>
            <pc:sldMk cId="0" sldId="266"/>
            <ac:picMk id="134" creationId="{00000000-0000-0000-0000-000000000000}"/>
          </ac:picMkLst>
        </pc:picChg>
        <pc:picChg chg="mod">
          <ac:chgData name="Gentile, Diana (DESE)" userId="0a666cd3-d8d6-4943-aae4-1836913cbbdc" providerId="ADAL" clId="{57C85B04-016B-4443-99FD-F1C9B62CFA0F}" dt="2023-09-05T17:14:40.085" v="218" actId="962"/>
          <ac:picMkLst>
            <pc:docMk/>
            <pc:sldMk cId="0" sldId="266"/>
            <ac:picMk id="136" creationId="{00000000-0000-0000-0000-000000000000}"/>
          </ac:picMkLst>
        </pc:picChg>
        <pc:picChg chg="mod">
          <ac:chgData name="Gentile, Diana (DESE)" userId="0a666cd3-d8d6-4943-aae4-1836913cbbdc" providerId="ADAL" clId="{57C85B04-016B-4443-99FD-F1C9B62CFA0F}" dt="2023-09-05T17:14:42.029" v="219" actId="962"/>
          <ac:picMkLst>
            <pc:docMk/>
            <pc:sldMk cId="0" sldId="266"/>
            <ac:picMk id="137" creationId="{00000000-0000-0000-0000-000000000000}"/>
          </ac:picMkLst>
        </pc:picChg>
      </pc:sldChg>
      <pc:sldChg chg="modSp mod">
        <pc:chgData name="Gentile, Diana (DESE)" userId="0a666cd3-d8d6-4943-aae4-1836913cbbdc" providerId="ADAL" clId="{57C85B04-016B-4443-99FD-F1C9B62CFA0F}" dt="2023-09-05T17:14:44.678" v="220" actId="962"/>
        <pc:sldMkLst>
          <pc:docMk/>
          <pc:sldMk cId="0" sldId="267"/>
        </pc:sldMkLst>
        <pc:picChg chg="mod">
          <ac:chgData name="Gentile, Diana (DESE)" userId="0a666cd3-d8d6-4943-aae4-1836913cbbdc" providerId="ADAL" clId="{57C85B04-016B-4443-99FD-F1C9B62CFA0F}" dt="2023-09-05T17:14:44.678" v="220" actId="962"/>
          <ac:picMkLst>
            <pc:docMk/>
            <pc:sldMk cId="0" sldId="267"/>
            <ac:picMk id="144" creationId="{00000000-0000-0000-0000-000000000000}"/>
          </ac:picMkLst>
        </pc:picChg>
      </pc:sldChg>
      <pc:sldChg chg="modSp mod">
        <pc:chgData name="Gentile, Diana (DESE)" userId="0a666cd3-d8d6-4943-aae4-1836913cbbdc" providerId="ADAL" clId="{57C85B04-016B-4443-99FD-F1C9B62CFA0F}" dt="2023-09-05T17:14:48.341" v="221" actId="962"/>
        <pc:sldMkLst>
          <pc:docMk/>
          <pc:sldMk cId="0" sldId="268"/>
        </pc:sldMkLst>
        <pc:picChg chg="mod">
          <ac:chgData name="Gentile, Diana (DESE)" userId="0a666cd3-d8d6-4943-aae4-1836913cbbdc" providerId="ADAL" clId="{57C85B04-016B-4443-99FD-F1C9B62CFA0F}" dt="2023-09-05T17:14:48.341" v="221" actId="962"/>
          <ac:picMkLst>
            <pc:docMk/>
            <pc:sldMk cId="0" sldId="268"/>
            <ac:picMk id="151" creationId="{00000000-0000-0000-0000-000000000000}"/>
          </ac:picMkLst>
        </pc:picChg>
      </pc:sldChg>
      <pc:sldChg chg="modSp mod">
        <pc:chgData name="Gentile, Diana (DESE)" userId="0a666cd3-d8d6-4943-aae4-1836913cbbdc" providerId="ADAL" clId="{57C85B04-016B-4443-99FD-F1C9B62CFA0F}" dt="2023-09-05T17:15:00.428" v="222" actId="962"/>
        <pc:sldMkLst>
          <pc:docMk/>
          <pc:sldMk cId="0" sldId="270"/>
        </pc:sldMkLst>
        <pc:picChg chg="mod">
          <ac:chgData name="Gentile, Diana (DESE)" userId="0a666cd3-d8d6-4943-aae4-1836913cbbdc" providerId="ADAL" clId="{57C85B04-016B-4443-99FD-F1C9B62CFA0F}" dt="2023-09-05T17:15:00.428" v="222" actId="962"/>
          <ac:picMkLst>
            <pc:docMk/>
            <pc:sldMk cId="0" sldId="270"/>
            <ac:picMk id="164" creationId="{00000000-0000-0000-0000-000000000000}"/>
          </ac:picMkLst>
        </pc:picChg>
      </pc:sldChg>
    </pc:docChg>
  </pc:docChgLst>
  <pc:docChgLst>
    <pc:chgData name="Gentile, Diana (DESE)" userId="0a666cd3-d8d6-4943-aae4-1836913cbbdc" providerId="ADAL" clId="{BF5C80E8-D74D-4BAA-B113-C9E73A1A6281}"/>
    <pc:docChg chg="custSel modSld">
      <pc:chgData name="Gentile, Diana (DESE)" userId="0a666cd3-d8d6-4943-aae4-1836913cbbdc" providerId="ADAL" clId="{BF5C80E8-D74D-4BAA-B113-C9E73A1A6281}" dt="2023-09-18T21:10:33.466" v="8" actId="207"/>
      <pc:docMkLst>
        <pc:docMk/>
      </pc:docMkLst>
      <pc:sldChg chg="addSp delSp modSp mod delAnim">
        <pc:chgData name="Gentile, Diana (DESE)" userId="0a666cd3-d8d6-4943-aae4-1836913cbbdc" providerId="ADAL" clId="{BF5C80E8-D74D-4BAA-B113-C9E73A1A6281}" dt="2023-09-18T21:10:33.466" v="8" actId="207"/>
        <pc:sldMkLst>
          <pc:docMk/>
          <pc:sldMk cId="0" sldId="260"/>
        </pc:sldMkLst>
        <pc:spChg chg="add mod">
          <ac:chgData name="Gentile, Diana (DESE)" userId="0a666cd3-d8d6-4943-aae4-1836913cbbdc" providerId="ADAL" clId="{BF5C80E8-D74D-4BAA-B113-C9E73A1A6281}" dt="2023-09-18T21:10:33.466" v="8" actId="207"/>
          <ac:spMkLst>
            <pc:docMk/>
            <pc:sldMk cId="0" sldId="260"/>
            <ac:spMk id="3" creationId="{1C0173CE-BA23-2BF5-F159-26D8CDECDAB8}"/>
          </ac:spMkLst>
        </pc:spChg>
        <pc:picChg chg="add mod">
          <ac:chgData name="Gentile, Diana (DESE)" userId="0a666cd3-d8d6-4943-aae4-1836913cbbdc" providerId="ADAL" clId="{BF5C80E8-D74D-4BAA-B113-C9E73A1A6281}" dt="2023-09-18T21:09:43.965" v="4" actId="962"/>
          <ac:picMkLst>
            <pc:docMk/>
            <pc:sldMk cId="0" sldId="260"/>
            <ac:picMk id="2" creationId="{BE78F22E-9032-9E5A-8CB2-B501A644BC60}"/>
          </ac:picMkLst>
        </pc:picChg>
        <pc:picChg chg="del">
          <ac:chgData name="Gentile, Diana (DESE)" userId="0a666cd3-d8d6-4943-aae4-1836913cbbdc" providerId="ADAL" clId="{BF5C80E8-D74D-4BAA-B113-C9E73A1A6281}" dt="2023-09-18T21:09:24.271" v="0" actId="478"/>
          <ac:picMkLst>
            <pc:docMk/>
            <pc:sldMk cId="0" sldId="260"/>
            <ac:picMk id="4" creationId="{D9997D29-89DC-EBF7-668A-D14E478202A4}"/>
          </ac:picMkLst>
        </pc:picChg>
      </pc:sldChg>
      <pc:sldChg chg="modSp mod">
        <pc:chgData name="Gentile, Diana (DESE)" userId="0a666cd3-d8d6-4943-aae4-1836913cbbdc" providerId="ADAL" clId="{BF5C80E8-D74D-4BAA-B113-C9E73A1A6281}" dt="2023-09-18T21:09:34.155" v="2" actId="27636"/>
        <pc:sldMkLst>
          <pc:docMk/>
          <pc:sldMk cId="0" sldId="268"/>
        </pc:sldMkLst>
        <pc:spChg chg="mod">
          <ac:chgData name="Gentile, Diana (DESE)" userId="0a666cd3-d8d6-4943-aae4-1836913cbbdc" providerId="ADAL" clId="{BF5C80E8-D74D-4BAA-B113-C9E73A1A6281}" dt="2023-09-18T21:09:34.155" v="2" actId="27636"/>
          <ac:spMkLst>
            <pc:docMk/>
            <pc:sldMk cId="0" sldId="268"/>
            <ac:spMk id="15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0e3037b5c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g250e3037b5c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499f04188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g2499f04188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42dc52456d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242dc52456d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3e1bad7357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23e1bad7357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50e3037b5c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g250e3037b5c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3e1bad7357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 name="Google Shape;64;g23e1bad7357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3e1bad7357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g23e1bad7357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3e1bad7357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 name="Google Shape;78;g23e1bad7357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3e1bad7357_0_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 name="Google Shape;85;g23e1bad7357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4a45d7e9d5_1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g24a45d7e9d5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4a45d7e9d5_1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g24a45d7e9d5_1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3e1bad7357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23e1bad7357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3e1bad7357_0_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23e1bad7357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pic>
        <p:nvPicPr>
          <p:cNvPr id="15" name="Google Shape;15;p6"/>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16" name="Google Shape;16;p6"/>
          <p:cNvSpPr txBox="1">
            <a:spLocks noGrp="1"/>
          </p:cNvSpPr>
          <p:nvPr>
            <p:ph type="ctrTitle"/>
          </p:nvPr>
        </p:nvSpPr>
        <p:spPr>
          <a:xfrm>
            <a:off x="505838" y="690351"/>
            <a:ext cx="8631677" cy="19282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Arial"/>
              <a:buNone/>
              <a:defRPr sz="66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505838" y="5466944"/>
            <a:ext cx="6770451" cy="139105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rgbClr val="3647B6"/>
              </a:buClr>
              <a:buSzPts val="2800"/>
              <a:buNone/>
              <a:defRPr sz="2800">
                <a:solidFill>
                  <a:srgbClr val="3647B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
        <p:cNvGrpSpPr/>
        <p:nvPr/>
      </p:nvGrpSpPr>
      <p:grpSpPr>
        <a:xfrm>
          <a:off x="0" y="0"/>
          <a:ext cx="0" cy="0"/>
          <a:chOff x="0" y="0"/>
          <a:chExt cx="0" cy="0"/>
        </a:xfrm>
      </p:grpSpPr>
      <p:sp>
        <p:nvSpPr>
          <p:cNvPr id="19" name="Google Shape;19;p8"/>
          <p:cNvSpPr txBox="1">
            <a:spLocks noGrp="1"/>
          </p:cNvSpPr>
          <p:nvPr>
            <p:ph type="body" idx="1"/>
          </p:nvPr>
        </p:nvSpPr>
        <p:spPr>
          <a:xfrm>
            <a:off x="838200" y="2086984"/>
            <a:ext cx="10515600" cy="405255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pic>
        <p:nvPicPr>
          <p:cNvPr id="22" name="Google Shape;22;p7"/>
          <p:cNvPicPr preferRelativeResize="0"/>
          <p:nvPr/>
        </p:nvPicPr>
        <p:blipFill rotWithShape="1">
          <a:blip r:embed="rId2">
            <a:alphaModFix/>
          </a:blip>
          <a:srcRect/>
          <a:stretch/>
        </p:blipFill>
        <p:spPr>
          <a:xfrm>
            <a:off x="0" y="-16112"/>
            <a:ext cx="12192000" cy="6858000"/>
          </a:xfrm>
          <a:prstGeom prst="rect">
            <a:avLst/>
          </a:prstGeom>
          <a:noFill/>
          <a:ln>
            <a:noFill/>
          </a:ln>
        </p:spPr>
      </p:pic>
      <p:sp>
        <p:nvSpPr>
          <p:cNvPr id="23" name="Google Shape;23;p7"/>
          <p:cNvSpPr txBox="1">
            <a:spLocks noGrp="1"/>
          </p:cNvSpPr>
          <p:nvPr>
            <p:ph type="title"/>
          </p:nvPr>
        </p:nvSpPr>
        <p:spPr>
          <a:xfrm>
            <a:off x="838200" y="730525"/>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647B6"/>
              </a:buClr>
              <a:buSzPts val="6000"/>
              <a:buFont typeface="Arial"/>
              <a:buNone/>
              <a:defRPr sz="6000">
                <a:solidFill>
                  <a:srgbClr val="3647B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
          <p:cNvSpPr txBox="1">
            <a:spLocks noGrp="1"/>
          </p:cNvSpPr>
          <p:nvPr>
            <p:ph type="body" idx="1"/>
          </p:nvPr>
        </p:nvSpPr>
        <p:spPr>
          <a:xfrm>
            <a:off x="838200" y="3712387"/>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800"/>
              <a:buNone/>
              <a:defRPr sz="28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5" name="Google Shape;25;p7"/>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8" name="Google Shape;28;p9"/>
          <p:cNvSpPr txBox="1">
            <a:spLocks noGrp="1"/>
          </p:cNvSpPr>
          <p:nvPr>
            <p:ph type="title"/>
          </p:nvPr>
        </p:nvSpPr>
        <p:spPr>
          <a:xfrm>
            <a:off x="838200" y="2882157"/>
            <a:ext cx="10515600" cy="109368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647B6"/>
              </a:buClr>
              <a:buSzPts val="6000"/>
              <a:buFont typeface="Arial"/>
              <a:buNone/>
              <a:defRPr sz="6000">
                <a:solidFill>
                  <a:srgbClr val="3647B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0"/>
        <p:cNvGrpSpPr/>
        <p:nvPr/>
      </p:nvGrpSpPr>
      <p:grpSpPr>
        <a:xfrm>
          <a:off x="0" y="0"/>
          <a:ext cx="0" cy="0"/>
          <a:chOff x="0" y="0"/>
          <a:chExt cx="0" cy="0"/>
        </a:xfrm>
      </p:grpSpPr>
      <p:sp>
        <p:nvSpPr>
          <p:cNvPr id="31" name="Google Shape;31;p10"/>
          <p:cNvSpPr txBox="1">
            <a:spLocks noGrp="1"/>
          </p:cNvSpPr>
          <p:nvPr>
            <p:ph type="body" idx="1"/>
          </p:nvPr>
        </p:nvSpPr>
        <p:spPr>
          <a:xfrm>
            <a:off x="838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6172200" y="2119256"/>
            <a:ext cx="5181600" cy="40577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sp>
        <p:nvSpPr>
          <p:cNvPr id="35" name="Google Shape;35;p11"/>
          <p:cNvSpPr txBox="1">
            <a:spLocks noGrp="1"/>
          </p:cNvSpPr>
          <p:nvPr>
            <p:ph type="body" idx="1"/>
          </p:nvPr>
        </p:nvSpPr>
        <p:spPr>
          <a:xfrm>
            <a:off x="836612" y="2109863"/>
            <a:ext cx="5157787" cy="6759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11"/>
          <p:cNvSpPr txBox="1">
            <a:spLocks noGrp="1"/>
          </p:cNvSpPr>
          <p:nvPr>
            <p:ph type="body" idx="2"/>
          </p:nvPr>
        </p:nvSpPr>
        <p:spPr>
          <a:xfrm>
            <a:off x="839788" y="2861535"/>
            <a:ext cx="5157787" cy="332812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1"/>
          <p:cNvSpPr txBox="1">
            <a:spLocks noGrp="1"/>
          </p:cNvSpPr>
          <p:nvPr>
            <p:ph type="body" idx="3"/>
          </p:nvPr>
        </p:nvSpPr>
        <p:spPr>
          <a:xfrm>
            <a:off x="6172200" y="2109863"/>
            <a:ext cx="5183188" cy="67593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8" name="Google Shape;38;p11"/>
          <p:cNvSpPr txBox="1">
            <a:spLocks noGrp="1"/>
          </p:cNvSpPr>
          <p:nvPr>
            <p:ph type="body" idx="4"/>
          </p:nvPr>
        </p:nvSpPr>
        <p:spPr>
          <a:xfrm>
            <a:off x="6172200" y="2861535"/>
            <a:ext cx="5183188" cy="332812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1"/>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pic>
        <p:nvPicPr>
          <p:cNvPr id="41" name="Google Shape;41;p12"/>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42" name="Google Shape;42;p12"/>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
        <p:cNvGrpSpPr/>
        <p:nvPr/>
      </p:nvGrpSpPr>
      <p:grpSpPr>
        <a:xfrm>
          <a:off x="0" y="0"/>
          <a:ext cx="0" cy="0"/>
          <a:chOff x="0" y="0"/>
          <a:chExt cx="0" cy="0"/>
        </a:xfrm>
      </p:grpSpPr>
      <p:pic>
        <p:nvPicPr>
          <p:cNvPr id="44" name="Google Shape;44;p13"/>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45" name="Google Shape;45;p13"/>
          <p:cNvSpPr txBox="1">
            <a:spLocks noGrp="1"/>
          </p:cNvSpPr>
          <p:nvPr>
            <p:ph type="title"/>
          </p:nvPr>
        </p:nvSpPr>
        <p:spPr>
          <a:xfrm>
            <a:off x="821168" y="996950"/>
            <a:ext cx="3932237"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7" name="Google Shape;47;p13"/>
          <p:cNvSpPr txBox="1">
            <a:spLocks noGrp="1"/>
          </p:cNvSpPr>
          <p:nvPr>
            <p:ph type="body" idx="2"/>
          </p:nvPr>
        </p:nvSpPr>
        <p:spPr>
          <a:xfrm>
            <a:off x="821169" y="2774373"/>
            <a:ext cx="3932237" cy="308667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13"/>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9"/>
        <p:cNvGrpSpPr/>
        <p:nvPr/>
      </p:nvGrpSpPr>
      <p:grpSpPr>
        <a:xfrm>
          <a:off x="0" y="0"/>
          <a:ext cx="0" cy="0"/>
          <a:chOff x="0" y="0"/>
          <a:chExt cx="0" cy="0"/>
        </a:xfrm>
      </p:grpSpPr>
      <p:pic>
        <p:nvPicPr>
          <p:cNvPr id="50" name="Google Shape;50;p14"/>
          <p:cNvPicPr preferRelativeResize="0"/>
          <p:nvPr/>
        </p:nvPicPr>
        <p:blipFill rotWithShape="1">
          <a:blip r:embed="rId2">
            <a:alphaModFix/>
          </a:blip>
          <a:srcRect/>
          <a:stretch/>
        </p:blipFill>
        <p:spPr>
          <a:xfrm>
            <a:off x="0" y="-1"/>
            <a:ext cx="12192000" cy="6858000"/>
          </a:xfrm>
          <a:prstGeom prst="rect">
            <a:avLst/>
          </a:prstGeom>
          <a:noFill/>
          <a:ln>
            <a:noFill/>
          </a:ln>
        </p:spPr>
      </p:pic>
      <p:sp>
        <p:nvSpPr>
          <p:cNvPr id="51" name="Google Shape;51;p14"/>
          <p:cNvSpPr>
            <a:spLocks noGrp="1"/>
          </p:cNvSpPr>
          <p:nvPr>
            <p:ph type="pic" idx="2"/>
          </p:nvPr>
        </p:nvSpPr>
        <p:spPr>
          <a:xfrm>
            <a:off x="5183188" y="987425"/>
            <a:ext cx="6172200" cy="4873625"/>
          </a:xfrm>
          <a:prstGeom prst="rect">
            <a:avLst/>
          </a:prstGeom>
          <a:noFill/>
          <a:ln>
            <a:noFill/>
          </a:ln>
        </p:spPr>
      </p:sp>
      <p:sp>
        <p:nvSpPr>
          <p:cNvPr id="52" name="Google Shape;52;p14"/>
          <p:cNvSpPr txBox="1">
            <a:spLocks noGrp="1"/>
          </p:cNvSpPr>
          <p:nvPr>
            <p:ph type="title"/>
          </p:nvPr>
        </p:nvSpPr>
        <p:spPr>
          <a:xfrm>
            <a:off x="821168" y="996950"/>
            <a:ext cx="3932237" cy="1600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3200"/>
              <a:buFont typeface="Arial"/>
              <a:buNone/>
              <a:defRPr sz="32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body" idx="1"/>
          </p:nvPr>
        </p:nvSpPr>
        <p:spPr>
          <a:xfrm>
            <a:off x="821169" y="2774373"/>
            <a:ext cx="3932237" cy="308667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14"/>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5" descr="A blue and white flag&#10;&#10;Description automatically generated with low confidence"/>
          <p:cNvPicPr preferRelativeResize="0"/>
          <p:nvPr/>
        </p:nvPicPr>
        <p:blipFill rotWithShape="1">
          <a:blip r:embed="rId11">
            <a:alphaModFix/>
          </a:blip>
          <a:srcRect/>
          <a:stretch/>
        </p:blipFill>
        <p:spPr>
          <a:xfrm>
            <a:off x="0" y="-1"/>
            <a:ext cx="12192000" cy="6858000"/>
          </a:xfrm>
          <a:prstGeom prst="rect">
            <a:avLst/>
          </a:prstGeom>
          <a:noFill/>
          <a:ln>
            <a:noFill/>
          </a:ln>
        </p:spPr>
      </p:pic>
      <p:sp>
        <p:nvSpPr>
          <p:cNvPr id="11" name="Google Shape;11;p5"/>
          <p:cNvSpPr txBox="1">
            <a:spLocks noGrp="1"/>
          </p:cNvSpPr>
          <p:nvPr>
            <p:ph type="body" idx="1"/>
          </p:nvPr>
        </p:nvSpPr>
        <p:spPr>
          <a:xfrm>
            <a:off x="838200" y="2089013"/>
            <a:ext cx="10515600" cy="408795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title"/>
          </p:nvPr>
        </p:nvSpPr>
        <p:spPr>
          <a:xfrm>
            <a:off x="838200" y="365126"/>
            <a:ext cx="10515600" cy="104285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5"/>
          <p:cNvSpPr txBox="1"/>
          <p:nvPr/>
        </p:nvSpPr>
        <p:spPr>
          <a:xfrm>
            <a:off x="11353800" y="6379285"/>
            <a:ext cx="56567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fld id="{00000000-1234-1234-1234-123412341234}" type="slidenum">
              <a:rPr lang="en-US" sz="2000" b="1" i="0" u="none" strike="noStrike" cap="none">
                <a:solidFill>
                  <a:srgbClr val="8397E7"/>
                </a:solidFill>
                <a:latin typeface="Calibri"/>
                <a:ea typeface="Calibri"/>
                <a:cs typeface="Calibri"/>
                <a:sym typeface="Calibri"/>
              </a:rPr>
              <a:t>‹#›</a:t>
            </a:fld>
            <a:endParaRPr sz="2000" b="1" i="0" u="none" strike="noStrike" cap="none">
              <a:solidFill>
                <a:srgbClr val="8397E7"/>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doe.mass.edu/scholarships/biliteracy/"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youtu.be/SL3n7x11Rd8"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oe.mass.edu/scholarships/biliterac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doe.mass.edu/scholarships/biliterac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ctrTitle"/>
          </p:nvPr>
        </p:nvSpPr>
        <p:spPr>
          <a:xfrm>
            <a:off x="505850" y="951075"/>
            <a:ext cx="8631600" cy="26193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latin typeface="Avenir"/>
                <a:ea typeface="Avenir"/>
                <a:cs typeface="Avenir"/>
                <a:sym typeface="Avenir"/>
              </a:rPr>
              <a:t>Dấu chứng nhận Song ngữ bang Massachusetts</a:t>
            </a:r>
            <a:endParaRPr>
              <a:latin typeface="Avenir"/>
              <a:ea typeface="Avenir"/>
              <a:cs typeface="Avenir"/>
              <a:sym typeface="Avenir"/>
            </a:endParaRPr>
          </a:p>
          <a:p>
            <a:pPr marL="0" lvl="0" indent="0" algn="l" rtl="0">
              <a:lnSpc>
                <a:spcPct val="90000"/>
              </a:lnSpc>
              <a:spcBef>
                <a:spcPts val="0"/>
              </a:spcBef>
              <a:spcAft>
                <a:spcPts val="0"/>
              </a:spcAft>
              <a:buClr>
                <a:schemeClr val="lt1"/>
              </a:buClr>
              <a:buSzPct val="100000"/>
              <a:buFont typeface="Arial"/>
              <a:buNone/>
            </a:pPr>
            <a:r>
              <a:rPr lang="en-US">
                <a:latin typeface="Avenir"/>
                <a:ea typeface="Avenir"/>
                <a:cs typeface="Avenir"/>
                <a:sym typeface="Avenir"/>
              </a:rPr>
              <a:t>Các điểm nổi bật của chương trình</a:t>
            </a:r>
            <a:endParaRPr>
              <a:latin typeface="Avenir"/>
              <a:ea typeface="Avenir"/>
              <a:cs typeface="Avenir"/>
              <a:sym typeface="Avenir"/>
            </a:endParaRPr>
          </a:p>
        </p:txBody>
      </p:sp>
      <p:sp>
        <p:nvSpPr>
          <p:cNvPr id="60" name="Google Shape;60;p1"/>
          <p:cNvSpPr txBox="1">
            <a:spLocks noGrp="1"/>
          </p:cNvSpPr>
          <p:nvPr>
            <p:ph type="subTitle" idx="1"/>
          </p:nvPr>
        </p:nvSpPr>
        <p:spPr>
          <a:xfrm>
            <a:off x="505838" y="5466944"/>
            <a:ext cx="6770451" cy="139105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647B6"/>
              </a:buClr>
              <a:buSzPts val="2800"/>
              <a:buNone/>
            </a:pPr>
            <a:r>
              <a:rPr lang="en-US">
                <a:latin typeface="Avenir"/>
                <a:ea typeface="Avenir"/>
                <a:cs typeface="Avenir"/>
                <a:sym typeface="Avenir"/>
              </a:rPr>
              <a:t>Dành cho các Hội Phụ huynh (PACs), các gia đình, và các bạn học sinh</a:t>
            </a:r>
            <a:endParaRPr>
              <a:latin typeface="Avenir"/>
              <a:ea typeface="Avenir"/>
              <a:cs typeface="Avenir"/>
              <a:sym typeface="Avenir"/>
            </a:endParaRPr>
          </a:p>
        </p:txBody>
      </p:sp>
      <p:pic>
        <p:nvPicPr>
          <p:cNvPr id="61" name="Google Shape;61;p1" descr="Seal of Biliteracy"/>
          <p:cNvPicPr preferRelativeResize="0"/>
          <p:nvPr/>
        </p:nvPicPr>
        <p:blipFill rotWithShape="1">
          <a:blip r:embed="rId3">
            <a:alphaModFix/>
          </a:blip>
          <a:srcRect/>
          <a:stretch/>
        </p:blipFill>
        <p:spPr>
          <a:xfrm>
            <a:off x="8864225" y="2901001"/>
            <a:ext cx="2684100" cy="26421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50e3037b5c_0_3"/>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00000"/>
              </a:lnSpc>
              <a:spcBef>
                <a:spcPts val="500"/>
              </a:spcBef>
              <a:spcAft>
                <a:spcPts val="500"/>
              </a:spcAft>
              <a:buSzPts val="1800"/>
              <a:buNone/>
            </a:pPr>
            <a:r>
              <a:rPr lang="en-US" sz="3100">
                <a:latin typeface="Avenir"/>
                <a:ea typeface="Avenir"/>
                <a:cs typeface="Avenir"/>
                <a:sym typeface="Avenir"/>
              </a:rPr>
              <a:t>Đủ điều kiện để nhận Seal: từ Khoá tốt nghiêp 2026 trở đi</a:t>
            </a:r>
            <a:endParaRPr sz="3100">
              <a:latin typeface="Avenir"/>
              <a:ea typeface="Avenir"/>
              <a:cs typeface="Avenir"/>
              <a:sym typeface="Avenir"/>
            </a:endParaRPr>
          </a:p>
        </p:txBody>
      </p:sp>
      <p:pic>
        <p:nvPicPr>
          <p:cNvPr id="125" name="Google Shape;125;g250e3037b5c_0_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901175" y="147169"/>
            <a:ext cx="1059386" cy="1042800"/>
          </a:xfrm>
          <a:prstGeom prst="rect">
            <a:avLst/>
          </a:prstGeom>
          <a:noFill/>
          <a:ln>
            <a:noFill/>
          </a:ln>
        </p:spPr>
      </p:pic>
      <p:graphicFrame>
        <p:nvGraphicFramePr>
          <p:cNvPr id="126" name="Google Shape;126;g250e3037b5c_0_3"/>
          <p:cNvGraphicFramePr/>
          <p:nvPr>
            <p:extLst>
              <p:ext uri="{D42A27DB-BD31-4B8C-83A1-F6EECF244321}">
                <p14:modId xmlns:p14="http://schemas.microsoft.com/office/powerpoint/2010/main" val="467178252"/>
              </p:ext>
            </p:extLst>
          </p:nvPr>
        </p:nvGraphicFramePr>
        <p:xfrm>
          <a:off x="537850" y="1745050"/>
          <a:ext cx="11116275" cy="4066304"/>
        </p:xfrm>
        <a:graphic>
          <a:graphicData uri="http://schemas.openxmlformats.org/drawingml/2006/table">
            <a:tbl>
              <a:tblPr firstRow="1">
                <a:noFill/>
                <a:tableStyleId>{D852E01E-10B6-49B1-89B9-BCB6088C310D}</a:tableStyleId>
              </a:tblPr>
              <a:tblGrid>
                <a:gridCol w="2079550">
                  <a:extLst>
                    <a:ext uri="{9D8B030D-6E8A-4147-A177-3AD203B41FA5}">
                      <a16:colId xmlns:a16="http://schemas.microsoft.com/office/drawing/2014/main" val="20000"/>
                    </a:ext>
                  </a:extLst>
                </a:gridCol>
                <a:gridCol w="4320675">
                  <a:extLst>
                    <a:ext uri="{9D8B030D-6E8A-4147-A177-3AD203B41FA5}">
                      <a16:colId xmlns:a16="http://schemas.microsoft.com/office/drawing/2014/main" val="20001"/>
                    </a:ext>
                  </a:extLst>
                </a:gridCol>
                <a:gridCol w="4716050">
                  <a:extLst>
                    <a:ext uri="{9D8B030D-6E8A-4147-A177-3AD203B41FA5}">
                      <a16:colId xmlns:a16="http://schemas.microsoft.com/office/drawing/2014/main" val="20002"/>
                    </a:ext>
                  </a:extLst>
                </a:gridCol>
              </a:tblGrid>
              <a:tr h="960000">
                <a:tc>
                  <a:txBody>
                    <a:bodyPr/>
                    <a:lstStyle/>
                    <a:p>
                      <a:pPr marL="50800" marR="0" lvl="0" indent="0" algn="ctr" rtl="0">
                        <a:lnSpc>
                          <a:spcPct val="115000"/>
                        </a:lnSpc>
                        <a:spcBef>
                          <a:spcPts val="0"/>
                        </a:spcBef>
                        <a:spcAft>
                          <a:spcPts val="0"/>
                        </a:spcAft>
                        <a:buClr>
                          <a:srgbClr val="000000"/>
                        </a:buClr>
                        <a:buSzPts val="2200"/>
                        <a:buFont typeface="Arial"/>
                        <a:buNone/>
                      </a:pPr>
                      <a:endParaRPr sz="2200" b="1" u="none" strike="noStrike" cap="none">
                        <a:solidFill>
                          <a:srgbClr val="FFFFFF"/>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96ADEE"/>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dirty="0" err="1">
                          <a:solidFill>
                            <a:schemeClr val="accent1">
                              <a:lumMod val="50000"/>
                            </a:schemeClr>
                          </a:solidFill>
                          <a:latin typeface="Avenir"/>
                          <a:ea typeface="Avenir"/>
                          <a:cs typeface="Avenir"/>
                          <a:sym typeface="Avenir"/>
                        </a:rPr>
                        <a:t>Tiêu</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chuẩn</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đạt</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được</a:t>
                      </a:r>
                      <a:r>
                        <a:rPr lang="en-US" sz="2200" b="1" dirty="0">
                          <a:solidFill>
                            <a:schemeClr val="accent1">
                              <a:lumMod val="50000"/>
                            </a:schemeClr>
                          </a:solidFill>
                          <a:latin typeface="Avenir"/>
                          <a:ea typeface="Avenir"/>
                          <a:cs typeface="Avenir"/>
                          <a:sym typeface="Avenir"/>
                        </a:rPr>
                        <a:t> </a:t>
                      </a:r>
                      <a:r>
                        <a:rPr lang="en-US" sz="2200" b="1" u="none" strike="noStrike" cap="none" dirty="0">
                          <a:solidFill>
                            <a:schemeClr val="accent1">
                              <a:lumMod val="50000"/>
                            </a:schemeClr>
                          </a:solidFill>
                          <a:latin typeface="Avenir"/>
                          <a:ea typeface="Avenir"/>
                          <a:cs typeface="Avenir"/>
                          <a:sym typeface="Avenir"/>
                        </a:rPr>
                        <a:t> </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MA State Seal of Biliteracy</a:t>
                      </a:r>
                      <a:endParaRPr sz="22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96ADEE"/>
                      </a:solidFill>
                      <a:prstDash val="solid"/>
                      <a:round/>
                      <a:headEnd type="none" w="sm" len="sm"/>
                      <a:tailEnd type="none" w="sm" len="sm"/>
                    </a:lnL>
                    <a:lnR w="12700" cap="flat" cmpd="sng">
                      <a:solidFill>
                        <a:srgbClr val="96ADEE"/>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dirty="0" err="1">
                          <a:solidFill>
                            <a:schemeClr val="accent1">
                              <a:lumMod val="50000"/>
                            </a:schemeClr>
                          </a:solidFill>
                          <a:latin typeface="Avenir"/>
                          <a:ea typeface="Avenir"/>
                          <a:cs typeface="Avenir"/>
                          <a:sym typeface="Avenir"/>
                        </a:rPr>
                        <a:t>Tiêu</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chuẩn</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đạt</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được</a:t>
                      </a:r>
                      <a:r>
                        <a:rPr lang="en-US" sz="2200" b="1" dirty="0">
                          <a:solidFill>
                            <a:schemeClr val="accent1">
                              <a:lumMod val="50000"/>
                            </a:schemeClr>
                          </a:solidFill>
                          <a:latin typeface="Avenir"/>
                          <a:ea typeface="Avenir"/>
                          <a:cs typeface="Avenir"/>
                          <a:sym typeface="Avenir"/>
                        </a:rPr>
                        <a:t> </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MA State Seal of Biliteracy </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with Distinction</a:t>
                      </a:r>
                      <a:endParaRPr sz="22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96ADEE"/>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extLst>
                  <a:ext uri="{0D108BD9-81ED-4DB2-BD59-A6C34878D82A}">
                    <a16:rowId xmlns:a16="http://schemas.microsoft.com/office/drawing/2014/main" val="10000"/>
                  </a:ext>
                </a:extLst>
              </a:tr>
              <a:tr h="684125">
                <a:tc>
                  <a:txBody>
                    <a:bodyPr/>
                    <a:lstStyle/>
                    <a:p>
                      <a:pPr marL="50800" marR="0" lvl="0" indent="0" algn="l" rtl="0">
                        <a:lnSpc>
                          <a:spcPct val="115000"/>
                        </a:lnSpc>
                        <a:spcBef>
                          <a:spcPts val="0"/>
                        </a:spcBef>
                        <a:spcAft>
                          <a:spcPts val="0"/>
                        </a:spcAft>
                        <a:buClr>
                          <a:srgbClr val="000000"/>
                        </a:buClr>
                        <a:buSzPts val="1900"/>
                        <a:buFont typeface="Arial"/>
                        <a:buNone/>
                      </a:pPr>
                      <a:r>
                        <a:rPr lang="en-US" sz="1900" i="1">
                          <a:latin typeface="Avenir"/>
                          <a:ea typeface="Avenir"/>
                          <a:cs typeface="Avenir"/>
                          <a:sym typeface="Avenir"/>
                        </a:rPr>
                        <a:t>Yêu cầu Tốt nghiệp</a:t>
                      </a:r>
                      <a:endParaRPr sz="19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Đáp ứng mọi yêu cầu tốt nghiệp</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Đáp ứng mọi yêu cầu tốt nghiệp</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84125">
                <a:tc>
                  <a:txBody>
                    <a:bodyPr/>
                    <a:lstStyle/>
                    <a:p>
                      <a:pPr marL="50800" marR="0" lvl="0" indent="0" algn="l" rtl="0">
                        <a:lnSpc>
                          <a:spcPct val="115000"/>
                        </a:lnSpc>
                        <a:spcBef>
                          <a:spcPts val="0"/>
                        </a:spcBef>
                        <a:spcAft>
                          <a:spcPts val="0"/>
                        </a:spcAft>
                        <a:buClr>
                          <a:srgbClr val="000000"/>
                        </a:buClr>
                        <a:buSzPts val="1900"/>
                        <a:buFont typeface="Arial"/>
                        <a:buNone/>
                      </a:pPr>
                      <a:r>
                        <a:rPr lang="en-US" sz="1900" i="1">
                          <a:latin typeface="Avenir"/>
                          <a:ea typeface="Avenir"/>
                          <a:cs typeface="Avenir"/>
                          <a:sym typeface="Avenir"/>
                        </a:rPr>
                        <a:t>Yêu cầu Ngôn ngữ Anh</a:t>
                      </a:r>
                      <a:endParaRPr sz="19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Đạt tối thiểu 486 điểm trong bài thi ELA MCAS* lớp 10</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Sẽ được quyết định sau</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35875">
                <a:tc>
                  <a:txBody>
                    <a:bodyPr/>
                    <a:lstStyle/>
                    <a:p>
                      <a:pPr marL="50800" marR="0" lvl="0" indent="0" algn="l" rtl="0">
                        <a:lnSpc>
                          <a:spcPct val="115000"/>
                        </a:lnSpc>
                        <a:spcBef>
                          <a:spcPts val="0"/>
                        </a:spcBef>
                        <a:spcAft>
                          <a:spcPts val="0"/>
                        </a:spcAft>
                        <a:buClr>
                          <a:srgbClr val="000000"/>
                        </a:buClr>
                        <a:buSzPts val="1900"/>
                        <a:buFont typeface="Arial"/>
                        <a:buNone/>
                      </a:pPr>
                      <a:r>
                        <a:rPr lang="en-US" sz="1900" i="1">
                          <a:latin typeface="Avenir"/>
                          <a:ea typeface="Avenir"/>
                          <a:cs typeface="Avenir"/>
                          <a:sym typeface="Avenir"/>
                        </a:rPr>
                        <a:t>Yêu cầu Ngôn ngữ Quốc tế</a:t>
                      </a:r>
                      <a:endParaRPr sz="19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Điểm tương đương hoặc cao hơn Intermediate High trong bài đánh giá ngôn ngữ thế giới đã được phê duyệt</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dirty="0" err="1">
                          <a:latin typeface="Avenir"/>
                          <a:ea typeface="Avenir"/>
                          <a:cs typeface="Avenir"/>
                          <a:sym typeface="Avenir"/>
                        </a:rPr>
                        <a:t>Điểm</a:t>
                      </a:r>
                      <a:r>
                        <a:rPr lang="en-US" sz="1900" dirty="0">
                          <a:latin typeface="Avenir"/>
                          <a:ea typeface="Avenir"/>
                          <a:cs typeface="Avenir"/>
                          <a:sym typeface="Avenir"/>
                        </a:rPr>
                        <a:t> </a:t>
                      </a:r>
                      <a:r>
                        <a:rPr lang="en-US" sz="1900" dirty="0" err="1">
                          <a:latin typeface="Avenir"/>
                          <a:ea typeface="Avenir"/>
                          <a:cs typeface="Avenir"/>
                          <a:sym typeface="Avenir"/>
                        </a:rPr>
                        <a:t>tương</a:t>
                      </a:r>
                      <a:r>
                        <a:rPr lang="en-US" sz="1900" dirty="0">
                          <a:latin typeface="Avenir"/>
                          <a:ea typeface="Avenir"/>
                          <a:cs typeface="Avenir"/>
                          <a:sym typeface="Avenir"/>
                        </a:rPr>
                        <a:t> </a:t>
                      </a:r>
                      <a:r>
                        <a:rPr lang="en-US" sz="1900" dirty="0" err="1">
                          <a:latin typeface="Avenir"/>
                          <a:ea typeface="Avenir"/>
                          <a:cs typeface="Avenir"/>
                          <a:sym typeface="Avenir"/>
                        </a:rPr>
                        <a:t>đương</a:t>
                      </a:r>
                      <a:r>
                        <a:rPr lang="en-US" sz="1900" dirty="0">
                          <a:latin typeface="Avenir"/>
                          <a:ea typeface="Avenir"/>
                          <a:cs typeface="Avenir"/>
                          <a:sym typeface="Avenir"/>
                        </a:rPr>
                        <a:t> </a:t>
                      </a:r>
                      <a:r>
                        <a:rPr lang="en-US" sz="1900" dirty="0" err="1">
                          <a:latin typeface="Avenir"/>
                          <a:ea typeface="Avenir"/>
                          <a:cs typeface="Avenir"/>
                          <a:sym typeface="Avenir"/>
                        </a:rPr>
                        <a:t>hoặc</a:t>
                      </a:r>
                      <a:r>
                        <a:rPr lang="en-US" sz="1900" dirty="0">
                          <a:latin typeface="Avenir"/>
                          <a:ea typeface="Avenir"/>
                          <a:cs typeface="Avenir"/>
                          <a:sym typeface="Avenir"/>
                        </a:rPr>
                        <a:t> </a:t>
                      </a:r>
                      <a:r>
                        <a:rPr lang="en-US" sz="1900" dirty="0" err="1">
                          <a:latin typeface="Avenir"/>
                          <a:ea typeface="Avenir"/>
                          <a:cs typeface="Avenir"/>
                          <a:sym typeface="Avenir"/>
                        </a:rPr>
                        <a:t>cao</a:t>
                      </a:r>
                      <a:r>
                        <a:rPr lang="en-US" sz="1900" dirty="0">
                          <a:latin typeface="Avenir"/>
                          <a:ea typeface="Avenir"/>
                          <a:cs typeface="Avenir"/>
                          <a:sym typeface="Avenir"/>
                        </a:rPr>
                        <a:t> </a:t>
                      </a:r>
                      <a:r>
                        <a:rPr lang="en-US" sz="1900" dirty="0" err="1">
                          <a:latin typeface="Avenir"/>
                          <a:ea typeface="Avenir"/>
                          <a:cs typeface="Avenir"/>
                          <a:sym typeface="Avenir"/>
                        </a:rPr>
                        <a:t>hơn</a:t>
                      </a:r>
                      <a:r>
                        <a:rPr lang="en-US" sz="1900" dirty="0">
                          <a:latin typeface="Avenir"/>
                          <a:ea typeface="Avenir"/>
                          <a:cs typeface="Avenir"/>
                          <a:sym typeface="Avenir"/>
                        </a:rPr>
                        <a:t> Advanced Low </a:t>
                      </a:r>
                      <a:r>
                        <a:rPr lang="en-US" sz="1900" dirty="0" err="1">
                          <a:latin typeface="Avenir"/>
                          <a:ea typeface="Avenir"/>
                          <a:cs typeface="Avenir"/>
                          <a:sym typeface="Avenir"/>
                        </a:rPr>
                        <a:t>trong</a:t>
                      </a:r>
                      <a:r>
                        <a:rPr lang="en-US" sz="1900" dirty="0">
                          <a:latin typeface="Avenir"/>
                          <a:ea typeface="Avenir"/>
                          <a:cs typeface="Avenir"/>
                          <a:sym typeface="Avenir"/>
                        </a:rPr>
                        <a:t> </a:t>
                      </a:r>
                      <a:r>
                        <a:rPr lang="en-US" sz="1900" dirty="0" err="1">
                          <a:latin typeface="Avenir"/>
                          <a:ea typeface="Avenir"/>
                          <a:cs typeface="Avenir"/>
                          <a:sym typeface="Avenir"/>
                        </a:rPr>
                        <a:t>bài</a:t>
                      </a:r>
                      <a:r>
                        <a:rPr lang="en-US" sz="1900" dirty="0">
                          <a:latin typeface="Avenir"/>
                          <a:ea typeface="Avenir"/>
                          <a:cs typeface="Avenir"/>
                          <a:sym typeface="Avenir"/>
                        </a:rPr>
                        <a:t> </a:t>
                      </a:r>
                      <a:r>
                        <a:rPr lang="en-US" sz="1900" dirty="0" err="1">
                          <a:latin typeface="Avenir"/>
                          <a:ea typeface="Avenir"/>
                          <a:cs typeface="Avenir"/>
                          <a:sym typeface="Avenir"/>
                        </a:rPr>
                        <a:t>đánh</a:t>
                      </a:r>
                      <a:r>
                        <a:rPr lang="en-US" sz="1900" dirty="0">
                          <a:latin typeface="Avenir"/>
                          <a:ea typeface="Avenir"/>
                          <a:cs typeface="Avenir"/>
                          <a:sym typeface="Avenir"/>
                        </a:rPr>
                        <a:t> </a:t>
                      </a:r>
                      <a:r>
                        <a:rPr lang="en-US" sz="1900" dirty="0" err="1">
                          <a:latin typeface="Avenir"/>
                          <a:ea typeface="Avenir"/>
                          <a:cs typeface="Avenir"/>
                          <a:sym typeface="Avenir"/>
                        </a:rPr>
                        <a:t>giá</a:t>
                      </a:r>
                      <a:r>
                        <a:rPr lang="en-US" sz="1900" dirty="0">
                          <a:latin typeface="Avenir"/>
                          <a:ea typeface="Avenir"/>
                          <a:cs typeface="Avenir"/>
                          <a:sym typeface="Avenir"/>
                        </a:rPr>
                        <a:t> </a:t>
                      </a:r>
                      <a:r>
                        <a:rPr lang="en-US" sz="1900" dirty="0" err="1">
                          <a:latin typeface="Avenir"/>
                          <a:ea typeface="Avenir"/>
                          <a:cs typeface="Avenir"/>
                          <a:sym typeface="Avenir"/>
                        </a:rPr>
                        <a:t>ngôn</a:t>
                      </a:r>
                      <a:r>
                        <a:rPr lang="en-US" sz="1900" dirty="0">
                          <a:latin typeface="Avenir"/>
                          <a:ea typeface="Avenir"/>
                          <a:cs typeface="Avenir"/>
                          <a:sym typeface="Avenir"/>
                        </a:rPr>
                        <a:t> </a:t>
                      </a:r>
                      <a:r>
                        <a:rPr lang="en-US" sz="1900" dirty="0" err="1">
                          <a:latin typeface="Avenir"/>
                          <a:ea typeface="Avenir"/>
                          <a:cs typeface="Avenir"/>
                          <a:sym typeface="Avenir"/>
                        </a:rPr>
                        <a:t>ngữ</a:t>
                      </a:r>
                      <a:r>
                        <a:rPr lang="en-US" sz="1900" dirty="0">
                          <a:latin typeface="Avenir"/>
                          <a:ea typeface="Avenir"/>
                          <a:cs typeface="Avenir"/>
                          <a:sym typeface="Avenir"/>
                        </a:rPr>
                        <a:t> </a:t>
                      </a:r>
                      <a:r>
                        <a:rPr lang="en-US" sz="1900" dirty="0" err="1">
                          <a:latin typeface="Avenir"/>
                          <a:ea typeface="Avenir"/>
                          <a:cs typeface="Avenir"/>
                          <a:sym typeface="Avenir"/>
                        </a:rPr>
                        <a:t>thế</a:t>
                      </a:r>
                      <a:r>
                        <a:rPr lang="en-US" sz="1900" dirty="0">
                          <a:latin typeface="Avenir"/>
                          <a:ea typeface="Avenir"/>
                          <a:cs typeface="Avenir"/>
                          <a:sym typeface="Avenir"/>
                        </a:rPr>
                        <a:t> </a:t>
                      </a:r>
                      <a:r>
                        <a:rPr lang="en-US" sz="1900" dirty="0" err="1">
                          <a:latin typeface="Avenir"/>
                          <a:ea typeface="Avenir"/>
                          <a:cs typeface="Avenir"/>
                          <a:sym typeface="Avenir"/>
                        </a:rPr>
                        <a:t>giới</a:t>
                      </a:r>
                      <a:r>
                        <a:rPr lang="en-US" sz="1900" dirty="0">
                          <a:latin typeface="Avenir"/>
                          <a:ea typeface="Avenir"/>
                          <a:cs typeface="Avenir"/>
                          <a:sym typeface="Avenir"/>
                        </a:rPr>
                        <a:t> </a:t>
                      </a:r>
                      <a:r>
                        <a:rPr lang="en-US" sz="1900" dirty="0" err="1">
                          <a:latin typeface="Avenir"/>
                          <a:ea typeface="Avenir"/>
                          <a:cs typeface="Avenir"/>
                          <a:sym typeface="Avenir"/>
                        </a:rPr>
                        <a:t>đã</a:t>
                      </a:r>
                      <a:r>
                        <a:rPr lang="en-US" sz="1900" dirty="0">
                          <a:latin typeface="Avenir"/>
                          <a:ea typeface="Avenir"/>
                          <a:cs typeface="Avenir"/>
                          <a:sym typeface="Avenir"/>
                        </a:rPr>
                        <a:t> </a:t>
                      </a:r>
                      <a:r>
                        <a:rPr lang="en-US" sz="1900" dirty="0" err="1">
                          <a:latin typeface="Avenir"/>
                          <a:ea typeface="Avenir"/>
                          <a:cs typeface="Avenir"/>
                          <a:sym typeface="Avenir"/>
                        </a:rPr>
                        <a:t>được</a:t>
                      </a:r>
                      <a:r>
                        <a:rPr lang="en-US" sz="1900" dirty="0">
                          <a:latin typeface="Avenir"/>
                          <a:ea typeface="Avenir"/>
                          <a:cs typeface="Avenir"/>
                          <a:sym typeface="Avenir"/>
                        </a:rPr>
                        <a:t> </a:t>
                      </a:r>
                      <a:r>
                        <a:rPr lang="en-US" sz="1900" dirty="0" err="1">
                          <a:latin typeface="Avenir"/>
                          <a:ea typeface="Avenir"/>
                          <a:cs typeface="Avenir"/>
                          <a:sym typeface="Avenir"/>
                        </a:rPr>
                        <a:t>phê</a:t>
                      </a:r>
                      <a:r>
                        <a:rPr lang="en-US" sz="1900" dirty="0">
                          <a:latin typeface="Avenir"/>
                          <a:ea typeface="Avenir"/>
                          <a:cs typeface="Avenir"/>
                          <a:sym typeface="Avenir"/>
                        </a:rPr>
                        <a:t> </a:t>
                      </a:r>
                      <a:r>
                        <a:rPr lang="en-US" sz="1900" dirty="0" err="1">
                          <a:latin typeface="Avenir"/>
                          <a:ea typeface="Avenir"/>
                          <a:cs typeface="Avenir"/>
                          <a:sym typeface="Avenir"/>
                        </a:rPr>
                        <a:t>duyệt</a:t>
                      </a:r>
                      <a:endParaRPr sz="1900" u="none" strike="noStrike" cap="none" dirty="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27" name="Google Shape;127;g250e3037b5c_0_3"/>
          <p:cNvSpPr txBox="1"/>
          <p:nvPr/>
        </p:nvSpPr>
        <p:spPr>
          <a:xfrm>
            <a:off x="2637025" y="6005975"/>
            <a:ext cx="8940900" cy="3849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Clr>
                <a:schemeClr val="dk1"/>
              </a:buClr>
              <a:buSzPts val="1200"/>
              <a:buFont typeface="Arial"/>
              <a:buNone/>
            </a:pPr>
            <a:r>
              <a:rPr lang="en-US" sz="1300">
                <a:solidFill>
                  <a:schemeClr val="dk1"/>
                </a:solidFill>
                <a:latin typeface="Calibri"/>
                <a:ea typeface="Calibri"/>
                <a:cs typeface="Calibri"/>
                <a:sym typeface="Calibri"/>
              </a:rPr>
              <a:t>*Xem thông tin mới nhất tại trang web của </a:t>
            </a:r>
            <a:r>
              <a:rPr lang="en-US" sz="1300" u="sng">
                <a:solidFill>
                  <a:schemeClr val="hlink"/>
                </a:solidFill>
                <a:latin typeface="Calibri"/>
                <a:ea typeface="Calibri"/>
                <a:cs typeface="Calibri"/>
                <a:sym typeface="Calibri"/>
                <a:hlinkClick r:id="rId4"/>
              </a:rPr>
              <a:t>Massachusetts State Seal of Biliteracy</a:t>
            </a:r>
            <a:r>
              <a:rPr lang="en-US" sz="1300">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g2499f041888_0_0"/>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Thông thạo ngôn ngữ</a:t>
            </a:r>
            <a:endParaRPr sz="4000">
              <a:latin typeface="Avenir"/>
              <a:ea typeface="Avenir"/>
              <a:cs typeface="Avenir"/>
              <a:sym typeface="Avenir"/>
            </a:endParaRPr>
          </a:p>
        </p:txBody>
      </p:sp>
      <p:pic>
        <p:nvPicPr>
          <p:cNvPr id="133" name="Google Shape;133;g2499f041888_0_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901175" y="147169"/>
            <a:ext cx="1059386" cy="1042800"/>
          </a:xfrm>
          <a:prstGeom prst="rect">
            <a:avLst/>
          </a:prstGeom>
          <a:noFill/>
          <a:ln>
            <a:noFill/>
          </a:ln>
        </p:spPr>
      </p:pic>
      <p:pic>
        <p:nvPicPr>
          <p:cNvPr id="134" name="Google Shape;134;g2499f041888_0_0" descr="ACTFL levels"/>
          <p:cNvPicPr preferRelativeResize="0"/>
          <p:nvPr/>
        </p:nvPicPr>
        <p:blipFill rotWithShape="1">
          <a:blip r:embed="rId4">
            <a:alphaModFix/>
          </a:blip>
          <a:srcRect/>
          <a:stretch/>
        </p:blipFill>
        <p:spPr>
          <a:xfrm>
            <a:off x="988900" y="1623900"/>
            <a:ext cx="3754899" cy="4838700"/>
          </a:xfrm>
          <a:prstGeom prst="rect">
            <a:avLst/>
          </a:prstGeom>
          <a:noFill/>
          <a:ln>
            <a:noFill/>
          </a:ln>
        </p:spPr>
      </p:pic>
      <p:graphicFrame>
        <p:nvGraphicFramePr>
          <p:cNvPr id="135" name="Google Shape;135;g2499f041888_0_0"/>
          <p:cNvGraphicFramePr/>
          <p:nvPr>
            <p:extLst>
              <p:ext uri="{D42A27DB-BD31-4B8C-83A1-F6EECF244321}">
                <p14:modId xmlns:p14="http://schemas.microsoft.com/office/powerpoint/2010/main" val="1162494045"/>
              </p:ext>
            </p:extLst>
          </p:nvPr>
        </p:nvGraphicFramePr>
        <p:xfrm>
          <a:off x="5508175" y="1681950"/>
          <a:ext cx="6012275" cy="5652846"/>
        </p:xfrm>
        <a:graphic>
          <a:graphicData uri="http://schemas.openxmlformats.org/drawingml/2006/table">
            <a:tbl>
              <a:tblPr firstRow="1">
                <a:noFill/>
                <a:tableStyleId>{D852E01E-10B6-49B1-89B9-BCB6088C310D}</a:tableStyleId>
              </a:tblPr>
              <a:tblGrid>
                <a:gridCol w="6012275">
                  <a:extLst>
                    <a:ext uri="{9D8B030D-6E8A-4147-A177-3AD203B41FA5}">
                      <a16:colId xmlns:a16="http://schemas.microsoft.com/office/drawing/2014/main" val="20000"/>
                    </a:ext>
                  </a:extLst>
                </a:gridCol>
              </a:tblGrid>
              <a:tr h="840375">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Advanced Low</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chemeClr val="dk1"/>
                        </a:buClr>
                        <a:buSzPts val="1100"/>
                        <a:buFont typeface="Arial"/>
                        <a:buNone/>
                      </a:pPr>
                      <a:r>
                        <a:rPr lang="en-US" sz="1800" b="1" u="none" strike="noStrike" cap="none" dirty="0">
                          <a:solidFill>
                            <a:schemeClr val="accent1">
                              <a:lumMod val="50000"/>
                            </a:schemeClr>
                          </a:solidFill>
                          <a:latin typeface="Avenir"/>
                          <a:ea typeface="Avenir"/>
                          <a:cs typeface="Avenir"/>
                          <a:sym typeface="Avenir"/>
                        </a:rPr>
                        <a:t>MA State Seal of Biliteracy with Distinction</a:t>
                      </a:r>
                      <a:endParaRPr sz="18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extLst>
                  <a:ext uri="{0D108BD9-81ED-4DB2-BD59-A6C34878D82A}">
                    <a16:rowId xmlns:a16="http://schemas.microsoft.com/office/drawing/2014/main" val="10000"/>
                  </a:ext>
                </a:extLst>
              </a:tr>
              <a:tr h="1268775">
                <a:tc>
                  <a:txBody>
                    <a:bodyPr/>
                    <a:lstStyle/>
                    <a:p>
                      <a:pPr marL="0" marR="0" lvl="0" indent="0" algn="l" rtl="0">
                        <a:lnSpc>
                          <a:spcPct val="100000"/>
                        </a:lnSpc>
                        <a:spcBef>
                          <a:spcPts val="0"/>
                        </a:spcBef>
                        <a:spcAft>
                          <a:spcPts val="0"/>
                        </a:spcAft>
                        <a:buClr>
                          <a:srgbClr val="000000"/>
                        </a:buClr>
                        <a:buSzPts val="1500"/>
                        <a:buFont typeface="Arial"/>
                        <a:buNone/>
                      </a:pPr>
                      <a:r>
                        <a:rPr lang="en-US" sz="1500">
                          <a:solidFill>
                            <a:schemeClr val="dk1"/>
                          </a:solidFill>
                          <a:latin typeface="Avenir"/>
                          <a:ea typeface="Avenir"/>
                          <a:cs typeface="Avenir"/>
                          <a:sym typeface="Avenir"/>
                        </a:rPr>
                        <a:t>Những người nói trình độ Advanced Low thể hiện khả năng tường thuật và mô tả quá khứ, hiện tại và tương lai trong một đoạn văn. Những người nói trình độ Advanced Low có thể sáng tạo bằng ngôn ngữ, khởi đầu, duy trì và kết thúc các cuộc hội thoại đơn giản bằng cách hỏi và trả lời các câu hỏi đơn giản.</a:t>
                      </a:r>
                      <a:endParaRPr sz="15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840375">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Intermediate High</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1800"/>
                        <a:buFont typeface="Arial"/>
                        <a:buNone/>
                      </a:pPr>
                      <a:r>
                        <a:rPr lang="en-US" sz="1800" b="1" u="none" strike="noStrike" cap="none" dirty="0">
                          <a:solidFill>
                            <a:schemeClr val="accent1">
                              <a:lumMod val="50000"/>
                            </a:schemeClr>
                          </a:solidFill>
                          <a:latin typeface="Avenir"/>
                          <a:ea typeface="Avenir"/>
                          <a:cs typeface="Avenir"/>
                          <a:sym typeface="Avenir"/>
                        </a:rPr>
                        <a:t>MA State Seal of Biliteracy</a:t>
                      </a:r>
                      <a:endParaRPr sz="18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extLst>
                  <a:ext uri="{0D108BD9-81ED-4DB2-BD59-A6C34878D82A}">
                    <a16:rowId xmlns:a16="http://schemas.microsoft.com/office/drawing/2014/main" val="10002"/>
                  </a:ext>
                </a:extLst>
              </a:tr>
              <a:tr h="737050">
                <a:tc>
                  <a:txBody>
                    <a:bodyPr/>
                    <a:lstStyle/>
                    <a:p>
                      <a:pPr marL="0" marR="0" lvl="0" indent="0" algn="l" rtl="0">
                        <a:lnSpc>
                          <a:spcPct val="100000"/>
                        </a:lnSpc>
                        <a:spcBef>
                          <a:spcPts val="0"/>
                        </a:spcBef>
                        <a:spcAft>
                          <a:spcPts val="0"/>
                        </a:spcAft>
                        <a:buClr>
                          <a:srgbClr val="000000"/>
                        </a:buClr>
                        <a:buSzPts val="1500"/>
                        <a:buFont typeface="Arial"/>
                        <a:buNone/>
                      </a:pPr>
                      <a:r>
                        <a:rPr lang="en-US" sz="1500">
                          <a:latin typeface="Avenir"/>
                          <a:ea typeface="Avenir"/>
                          <a:cs typeface="Avenir"/>
                          <a:sym typeface="Avenir"/>
                        </a:rPr>
                        <a:t>Những người nói ở trình độ Intermediate High có thể tường thuật và mô tả trong quá khứ, hiện tại và tương lai. Họ có thể xử lý thành công các nhiệm vụ không phức tạp và các tình huống xã hội đòi hỏi phải trao đổi thông tin cơ bản liên quan đến công việc, trường học, giải trí, sở thích cụ thể và các lĩnh vực năng lực của họ. Họ cũng có thể xử lý hiệu quả một tình huống không lường trước được.</a:t>
                      </a:r>
                      <a:endParaRPr sz="1500" u="none" strike="noStrike" cap="none">
                        <a:solidFill>
                          <a:schemeClr val="dk1"/>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737050">
                <a:tc>
                  <a:txBody>
                    <a:bodyPr/>
                    <a:lstStyle/>
                    <a:p>
                      <a:endParaRPr lang="en-US"/>
                    </a:p>
                  </a:txBody>
                  <a:tcPr>
                    <a:lnT w="12700" cap="flat" cmpd="sng" algn="ctr">
                      <a:solidFill>
                        <a:srgbClr val="000000"/>
                      </a:solidFill>
                      <a:prstDash val="solid"/>
                      <a:round/>
                      <a:headEnd type="none" w="sm" len="sm"/>
                      <a:tailEnd type="none" w="sm" len="sm"/>
                    </a:lnT>
                  </a:tcPr>
                </a:tc>
                <a:extLst>
                  <a:ext uri="{0D108BD9-81ED-4DB2-BD59-A6C34878D82A}">
                    <a16:rowId xmlns:a16="http://schemas.microsoft.com/office/drawing/2014/main" val="10004"/>
                  </a:ext>
                </a:extLst>
              </a:tr>
              <a:tr h="0">
                <a:tc>
                  <a:txBody>
                    <a:bodyPr/>
                    <a:lstStyle/>
                    <a:p>
                      <a:endParaRPr lang="en-US" dirty="0"/>
                    </a:p>
                  </a:txBody>
                  <a:tcPr/>
                </a:tc>
                <a:extLst>
                  <a:ext uri="{0D108BD9-81ED-4DB2-BD59-A6C34878D82A}">
                    <a16:rowId xmlns:a16="http://schemas.microsoft.com/office/drawing/2014/main" val="10005"/>
                  </a:ext>
                </a:extLst>
              </a:tr>
            </a:tbl>
          </a:graphicData>
        </a:graphic>
      </p:graphicFrame>
      <p:pic>
        <p:nvPicPr>
          <p:cNvPr id="136" name="Google Shape;136;g2499f041888_0_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2221639">
            <a:off x="4314190" y="3141814"/>
            <a:ext cx="1272870" cy="473272"/>
          </a:xfrm>
          <a:prstGeom prst="rect">
            <a:avLst/>
          </a:prstGeom>
          <a:noFill/>
          <a:ln>
            <a:noFill/>
          </a:ln>
        </p:spPr>
      </p:pic>
      <p:pic>
        <p:nvPicPr>
          <p:cNvPr id="137" name="Google Shape;137;g2499f041888_0_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7859865" flipH="1">
            <a:off x="4207541" y="4491378"/>
            <a:ext cx="1431693" cy="47326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42dc52456d_0_59"/>
          <p:cNvSpPr txBox="1">
            <a:spLocks noGrp="1"/>
          </p:cNvSpPr>
          <p:nvPr>
            <p:ph type="title"/>
          </p:nvPr>
        </p:nvSpPr>
        <p:spPr>
          <a:xfrm>
            <a:off x="838200" y="2889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00000"/>
              </a:lnSpc>
              <a:spcBef>
                <a:spcPts val="500"/>
              </a:spcBef>
              <a:spcAft>
                <a:spcPts val="500"/>
              </a:spcAft>
              <a:buSzPts val="1800"/>
              <a:buNone/>
            </a:pPr>
            <a:r>
              <a:rPr lang="en-US" sz="3300">
                <a:latin typeface="Avenir"/>
                <a:ea typeface="Avenir"/>
                <a:cs typeface="Avenir"/>
                <a:sym typeface="Avenir"/>
              </a:rPr>
              <a:t>Chuẩn bị để Đáp ứng các Tiêu chí Ngôn ngữ Quốc tế</a:t>
            </a:r>
            <a:endParaRPr sz="3300">
              <a:latin typeface="Avenir"/>
              <a:ea typeface="Avenir"/>
              <a:cs typeface="Avenir"/>
              <a:sym typeface="Avenir"/>
            </a:endParaRPr>
          </a:p>
        </p:txBody>
      </p:sp>
      <p:sp>
        <p:nvSpPr>
          <p:cNvPr id="143" name="Google Shape;143;g242dc52456d_0_59"/>
          <p:cNvSpPr txBox="1">
            <a:spLocks noGrp="1"/>
          </p:cNvSpPr>
          <p:nvPr>
            <p:ph type="body" idx="1"/>
          </p:nvPr>
        </p:nvSpPr>
        <p:spPr>
          <a:xfrm>
            <a:off x="609600" y="2188075"/>
            <a:ext cx="10972800" cy="4157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r>
              <a:rPr lang="en-US" sz="2600">
                <a:latin typeface="Avenir"/>
                <a:ea typeface="Avenir"/>
                <a:cs typeface="Avenir"/>
                <a:sym typeface="Avenir"/>
              </a:rPr>
              <a:t>Ngôn ngữ của bạn có giá trị!</a:t>
            </a:r>
            <a:endParaRPr sz="2600">
              <a:latin typeface="Avenir"/>
              <a:ea typeface="Avenir"/>
              <a:cs typeface="Avenir"/>
              <a:sym typeface="Avenir"/>
            </a:endParaRPr>
          </a:p>
          <a:p>
            <a:pPr marL="0" lvl="0" indent="0" algn="l" rtl="0">
              <a:lnSpc>
                <a:spcPct val="115000"/>
              </a:lnSpc>
              <a:spcBef>
                <a:spcPts val="0"/>
              </a:spcBef>
              <a:spcAft>
                <a:spcPts val="0"/>
              </a:spcAft>
              <a:buSzPts val="1800"/>
              <a:buNone/>
            </a:pPr>
            <a:endParaRPr sz="26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Nếu bạn (hoặc con bạn) nói hoặc kí hiệu bằng một ngôn ngữ khác tiếng Anh ở nhà, hãy sử dụng và thực hành tất cả các kỹ năng ngôn ngữ của bạn: đọc, viết, nghe và nói (ASL: quan sát và kí hiệu).</a:t>
            </a:r>
            <a:endParaRPr sz="2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Nếu bạn (hoặc con bạn) đang học một ngôn ngữ khác ngoài tiếng Anh ở trường, hãy bắt đầu học càng sớm càng tốt và tiếp tục học tất cả các kỹ năng ngôn ngữ của bạn: đọc, viết, nghe và nói (ASL: quan sát và kí hiệu).</a:t>
            </a:r>
            <a:endParaRPr sz="2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Nếu bạn (hoặc con bạn) đã thực hiện đánh giá ngôn ngữ ở trường, bang hoặc quốc gia khác, hãy chia sẻ bảng điểm chính thức với trường của bạn.</a:t>
            </a:r>
            <a:endParaRPr sz="2200">
              <a:latin typeface="Avenir"/>
              <a:ea typeface="Avenir"/>
              <a:cs typeface="Avenir"/>
              <a:sym typeface="Avenir"/>
            </a:endParaRPr>
          </a:p>
        </p:txBody>
      </p:sp>
      <p:pic>
        <p:nvPicPr>
          <p:cNvPr id="144" name="Google Shape;144;g242dc52456d_0_5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23e1bad7357_0_50"/>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Các bước khởi đầu tại trường học</a:t>
            </a:r>
            <a:endParaRPr sz="4000">
              <a:latin typeface="Avenir"/>
              <a:ea typeface="Avenir"/>
              <a:cs typeface="Avenir"/>
              <a:sym typeface="Avenir"/>
            </a:endParaRPr>
          </a:p>
        </p:txBody>
      </p:sp>
      <p:sp>
        <p:nvSpPr>
          <p:cNvPr id="150" name="Google Shape;150;g23e1bad7357_0_50"/>
          <p:cNvSpPr txBox="1">
            <a:spLocks noGrp="1"/>
          </p:cNvSpPr>
          <p:nvPr>
            <p:ph type="body" idx="1"/>
          </p:nvPr>
        </p:nvSpPr>
        <p:spPr>
          <a:xfrm>
            <a:off x="609600" y="2188075"/>
            <a:ext cx="10972800" cy="29982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SzPts val="1800"/>
              <a:buNone/>
            </a:pPr>
            <a:r>
              <a:rPr lang="en-US" sz="2200">
                <a:latin typeface="Avenir"/>
                <a:ea typeface="Avenir"/>
                <a:cs typeface="Avenir"/>
                <a:sym typeface="Avenir"/>
              </a:rPr>
              <a:t>Các bước:</a:t>
            </a:r>
            <a:endParaRPr sz="2200">
              <a:latin typeface="Avenir"/>
              <a:ea typeface="Avenir"/>
              <a:cs typeface="Avenir"/>
              <a:sym typeface="Avenir"/>
            </a:endParaRPr>
          </a:p>
          <a:p>
            <a:pPr marL="0" lvl="0" indent="0" algn="l" rtl="0">
              <a:lnSpc>
                <a:spcPct val="115000"/>
              </a:lnSpc>
              <a:spcBef>
                <a:spcPts val="0"/>
              </a:spcBef>
              <a:spcAft>
                <a:spcPts val="0"/>
              </a:spcAft>
              <a:buSzPts val="1800"/>
              <a:buNone/>
            </a:pPr>
            <a:endParaRPr sz="1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Hãy nói chuyện với giáo viên ngoại ngữ quốc tế, ngoại ngữ Anh (ESL), ban quản lý trường học hoặc cố vấn về mong muốn của bạn trong việc đạt được Chứng nhận Seal of Biliteracy</a:t>
            </a:r>
            <a:endParaRPr sz="2200">
              <a:latin typeface="Avenir"/>
              <a:ea typeface="Avenir"/>
              <a:cs typeface="Avenir"/>
              <a:sym typeface="Avenir"/>
            </a:endParaRPr>
          </a:p>
          <a:p>
            <a:pPr marL="457200" lvl="0" indent="-368300" algn="l" rtl="0">
              <a:lnSpc>
                <a:spcPct val="115000"/>
              </a:lnSpc>
              <a:spcBef>
                <a:spcPts val="0"/>
              </a:spcBef>
              <a:spcAft>
                <a:spcPts val="0"/>
              </a:spcAft>
              <a:buSzPts val="2200"/>
              <a:buFont typeface="Avenir"/>
              <a:buChar char="•"/>
            </a:pPr>
            <a:r>
              <a:rPr lang="en-US" sz="2200">
                <a:latin typeface="Avenir"/>
                <a:ea typeface="Avenir"/>
                <a:cs typeface="Avenir"/>
                <a:sym typeface="Avenir"/>
              </a:rPr>
              <a:t>Nếu trường của bạn chưa có chương trình này, hãy chia sẻ trang web MA State Seal of Biliteracy với giáo viên ngoại ngữ, giáo viên ESL, quản lý trường học, cố vấn hoặc ELPAC (Hội phụ huynh của học sinh học ngôn ngữ Anh) để giúp trường của bạn khởi động chương trình.</a:t>
            </a:r>
            <a:endParaRPr sz="2200">
              <a:latin typeface="Avenir"/>
              <a:ea typeface="Avenir"/>
              <a:cs typeface="Avenir"/>
              <a:sym typeface="Avenir"/>
            </a:endParaRPr>
          </a:p>
        </p:txBody>
      </p:sp>
      <p:pic>
        <p:nvPicPr>
          <p:cNvPr id="151" name="Google Shape;151;g23e1bad7357_0_5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50e3037b5c_0_17"/>
          <p:cNvSpPr txBox="1">
            <a:spLocks noGrp="1"/>
          </p:cNvSpPr>
          <p:nvPr>
            <p:ph type="ctrTitle"/>
          </p:nvPr>
        </p:nvSpPr>
        <p:spPr>
          <a:xfrm>
            <a:off x="3187200" y="685150"/>
            <a:ext cx="5817600" cy="16524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600"/>
              <a:buFont typeface="Arial"/>
              <a:buNone/>
            </a:pPr>
            <a:r>
              <a:rPr lang="en-US">
                <a:latin typeface="Avenir"/>
                <a:ea typeface="Avenir"/>
                <a:cs typeface="Avenir"/>
                <a:sym typeface="Avenir"/>
              </a:rPr>
              <a:t>Xin cảm ơn!</a:t>
            </a:r>
            <a:endParaRPr>
              <a:latin typeface="Avenir"/>
              <a:ea typeface="Avenir"/>
              <a:cs typeface="Avenir"/>
              <a:sym typeface="Avenir"/>
            </a:endParaRPr>
          </a:p>
        </p:txBody>
      </p:sp>
      <p:pic>
        <p:nvPicPr>
          <p:cNvPr id="164" name="Google Shape;164;g250e3037b5c_0_1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753950" y="2858976"/>
            <a:ext cx="2684100" cy="2642161"/>
          </a:xfrm>
          <a:prstGeom prst="rect">
            <a:avLst/>
          </a:prstGeom>
          <a:noFill/>
          <a:ln>
            <a:noFill/>
          </a:ln>
        </p:spPr>
      </p:pic>
      <p:sp>
        <p:nvSpPr>
          <p:cNvPr id="165" name="Google Shape;165;g250e3037b5c_0_17"/>
          <p:cNvSpPr txBox="1"/>
          <p:nvPr/>
        </p:nvSpPr>
        <p:spPr>
          <a:xfrm>
            <a:off x="326575" y="5778775"/>
            <a:ext cx="67320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a:t>Trang web: </a:t>
            </a:r>
            <a:r>
              <a:rPr lang="en-US" sz="1400" b="0" i="0" u="none" strike="noStrike" cap="none">
                <a:solidFill>
                  <a:srgbClr val="000000"/>
                </a:solidFill>
                <a:latin typeface="Arial"/>
                <a:ea typeface="Arial"/>
                <a:cs typeface="Arial"/>
                <a:sym typeface="Arial"/>
              </a:rPr>
              <a:t> [YOUR SCHOOL’S WEBPAGE]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Email: [PRESENTER’S </a:t>
            </a:r>
            <a:r>
              <a:rPr lang="en-US" sz="1400" b="0" i="0" u="none" strike="noStrike" cap="none">
                <a:solidFill>
                  <a:srgbClr val="000000"/>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EMAIL</a:t>
            </a:r>
            <a:r>
              <a:rPr lang="en-U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g23e1bad7357_0_26"/>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Clr>
                <a:schemeClr val="dk1"/>
              </a:buClr>
              <a:buSzPct val="33333"/>
              <a:buFont typeface="Arial"/>
              <a:buNone/>
            </a:pPr>
            <a:r>
              <a:rPr lang="en-US" sz="3300">
                <a:latin typeface="Avenir"/>
                <a:ea typeface="Avenir"/>
                <a:cs typeface="Avenir"/>
                <a:sym typeface="Avenir"/>
              </a:rPr>
              <a:t>Massachusetts State Seal of Biliteracy</a:t>
            </a:r>
            <a:endParaRPr>
              <a:latin typeface="Avenir"/>
              <a:ea typeface="Avenir"/>
              <a:cs typeface="Avenir"/>
              <a:sym typeface="Avenir"/>
            </a:endParaRPr>
          </a:p>
          <a:p>
            <a:pPr marL="0" lvl="0" indent="0" algn="l" rtl="0">
              <a:lnSpc>
                <a:spcPct val="90000"/>
              </a:lnSpc>
              <a:spcBef>
                <a:spcPts val="0"/>
              </a:spcBef>
              <a:spcAft>
                <a:spcPts val="0"/>
              </a:spcAft>
              <a:buClr>
                <a:schemeClr val="lt1"/>
              </a:buClr>
              <a:buSzPct val="100000"/>
              <a:buFont typeface="Arial"/>
              <a:buNone/>
            </a:pPr>
            <a:r>
              <a:rPr lang="en-US">
                <a:latin typeface="Avenir"/>
                <a:ea typeface="Avenir"/>
                <a:cs typeface="Avenir"/>
                <a:sym typeface="Avenir"/>
              </a:rPr>
              <a:t>Mục lục</a:t>
            </a:r>
            <a:endParaRPr>
              <a:latin typeface="Avenir"/>
              <a:ea typeface="Avenir"/>
              <a:cs typeface="Avenir"/>
              <a:sym typeface="Avenir"/>
            </a:endParaRPr>
          </a:p>
        </p:txBody>
      </p:sp>
      <p:sp>
        <p:nvSpPr>
          <p:cNvPr id="67" name="Google Shape;67;g23e1bad7357_0_26"/>
          <p:cNvSpPr txBox="1">
            <a:spLocks noGrp="1"/>
          </p:cNvSpPr>
          <p:nvPr>
            <p:ph type="body" idx="1"/>
          </p:nvPr>
        </p:nvSpPr>
        <p:spPr>
          <a:xfrm>
            <a:off x="838200" y="2035675"/>
            <a:ext cx="10850100" cy="4350000"/>
          </a:xfrm>
          <a:prstGeom prst="rect">
            <a:avLst/>
          </a:prstGeom>
          <a:noFill/>
          <a:ln>
            <a:noFill/>
          </a:ln>
        </p:spPr>
        <p:txBody>
          <a:bodyPr spcFirstLastPara="1" wrap="square" lIns="91425" tIns="45700" rIns="91425" bIns="45700" anchor="t" anchorCtr="0">
            <a:noAutofit/>
          </a:bodyPr>
          <a:lstStyle/>
          <a:p>
            <a:pPr marL="457200" lvl="0" indent="-387350" algn="l" rtl="0">
              <a:lnSpc>
                <a:spcPct val="115000"/>
              </a:lnSpc>
              <a:spcBef>
                <a:spcPts val="500"/>
              </a:spcBef>
              <a:spcAft>
                <a:spcPts val="0"/>
              </a:spcAft>
              <a:buSzPts val="2500"/>
              <a:buFont typeface="Avenir"/>
              <a:buAutoNum type="arabicPeriod"/>
            </a:pPr>
            <a:r>
              <a:rPr lang="en-US" sz="2500">
                <a:latin typeface="Avenir"/>
                <a:ea typeface="Avenir"/>
                <a:cs typeface="Avenir"/>
                <a:sym typeface="Avenir"/>
              </a:rPr>
              <a:t>Lời giới thiệu và Mục đích</a:t>
            </a:r>
            <a:endParaRPr sz="2500">
              <a:latin typeface="Avenir"/>
              <a:ea typeface="Avenir"/>
              <a:cs typeface="Avenir"/>
              <a:sym typeface="Avenir"/>
            </a:endParaRPr>
          </a:p>
          <a:p>
            <a:pPr marL="457200" lvl="0" indent="-387350" algn="l" rtl="0">
              <a:lnSpc>
                <a:spcPct val="115000"/>
              </a:lnSpc>
              <a:spcBef>
                <a:spcPts val="500"/>
              </a:spcBef>
              <a:spcAft>
                <a:spcPts val="0"/>
              </a:spcAft>
              <a:buSzPts val="2500"/>
              <a:buFont typeface="Avenir"/>
              <a:buAutoNum type="arabicPeriod"/>
            </a:pPr>
            <a:r>
              <a:rPr lang="en-US" sz="2500">
                <a:latin typeface="Avenir"/>
                <a:ea typeface="Avenir"/>
                <a:cs typeface="Avenir"/>
                <a:sym typeface="Avenir"/>
              </a:rPr>
              <a:t>Tổng quan và Phản hồi của người được cấp chứng nhận</a:t>
            </a:r>
            <a:endParaRPr sz="2500">
              <a:latin typeface="Avenir"/>
              <a:ea typeface="Avenir"/>
              <a:cs typeface="Avenir"/>
              <a:sym typeface="Avenir"/>
            </a:endParaRPr>
          </a:p>
          <a:p>
            <a:pPr marL="457200" lvl="0" indent="-387350" algn="l" rtl="0">
              <a:lnSpc>
                <a:spcPct val="115000"/>
              </a:lnSpc>
              <a:spcBef>
                <a:spcPts val="500"/>
              </a:spcBef>
              <a:spcAft>
                <a:spcPts val="0"/>
              </a:spcAft>
              <a:buSzPts val="2500"/>
              <a:buFont typeface="Avenir"/>
              <a:buAutoNum type="arabicPeriod"/>
            </a:pPr>
            <a:r>
              <a:rPr lang="en-US" sz="2500">
                <a:latin typeface="Avenir"/>
                <a:ea typeface="Avenir"/>
                <a:cs typeface="Avenir"/>
                <a:sym typeface="Avenir"/>
              </a:rPr>
              <a:t>Lợi ích của việc nhận Chứng nhận Massachusetts State Seal of Biliteracy </a:t>
            </a:r>
            <a:endParaRPr sz="2500">
              <a:latin typeface="Avenir"/>
              <a:ea typeface="Avenir"/>
              <a:cs typeface="Avenir"/>
              <a:sym typeface="Avenir"/>
            </a:endParaRPr>
          </a:p>
          <a:p>
            <a:pPr marL="457200" lvl="0" indent="-387350" algn="l" rtl="0">
              <a:lnSpc>
                <a:spcPct val="115000"/>
              </a:lnSpc>
              <a:spcBef>
                <a:spcPts val="500"/>
              </a:spcBef>
              <a:spcAft>
                <a:spcPts val="0"/>
              </a:spcAft>
              <a:buSzPts val="2500"/>
              <a:buFont typeface="Avenir"/>
              <a:buAutoNum type="arabicPeriod"/>
            </a:pPr>
            <a:r>
              <a:rPr lang="en-US" sz="2500">
                <a:latin typeface="Avenir"/>
                <a:ea typeface="Avenir"/>
                <a:cs typeface="Avenir"/>
                <a:sym typeface="Avenir"/>
              </a:rPr>
              <a:t>Các trường Đại học tham gia </a:t>
            </a:r>
            <a:endParaRPr sz="2500">
              <a:latin typeface="Avenir"/>
              <a:ea typeface="Avenir"/>
              <a:cs typeface="Avenir"/>
              <a:sym typeface="Avenir"/>
            </a:endParaRPr>
          </a:p>
          <a:p>
            <a:pPr marL="457200" lvl="0" indent="-387350" algn="l" rtl="0">
              <a:lnSpc>
                <a:spcPct val="115000"/>
              </a:lnSpc>
              <a:spcBef>
                <a:spcPts val="500"/>
              </a:spcBef>
              <a:spcAft>
                <a:spcPts val="0"/>
              </a:spcAft>
              <a:buSzPts val="2500"/>
              <a:buFont typeface="Avenir"/>
              <a:buAutoNum type="arabicPeriod"/>
            </a:pPr>
            <a:r>
              <a:rPr lang="en-US" sz="2500">
                <a:latin typeface="Avenir"/>
                <a:ea typeface="Avenir"/>
                <a:cs typeface="Avenir"/>
                <a:sym typeface="Avenir"/>
              </a:rPr>
              <a:t>Tiêu chuẩn</a:t>
            </a:r>
            <a:endParaRPr sz="2500">
              <a:latin typeface="Avenir"/>
              <a:ea typeface="Avenir"/>
              <a:cs typeface="Avenir"/>
              <a:sym typeface="Avenir"/>
            </a:endParaRPr>
          </a:p>
          <a:p>
            <a:pPr marL="457200" lvl="0" indent="-387350" algn="l" rtl="0">
              <a:lnSpc>
                <a:spcPct val="115000"/>
              </a:lnSpc>
              <a:spcBef>
                <a:spcPts val="500"/>
              </a:spcBef>
              <a:spcAft>
                <a:spcPts val="0"/>
              </a:spcAft>
              <a:buSzPts val="2500"/>
              <a:buFont typeface="Avenir"/>
              <a:buAutoNum type="arabicPeriod"/>
            </a:pPr>
            <a:r>
              <a:rPr lang="en-US" sz="2500">
                <a:latin typeface="Avenir"/>
                <a:ea typeface="Avenir"/>
                <a:cs typeface="Avenir"/>
                <a:sym typeface="Avenir"/>
              </a:rPr>
              <a:t>Đủ tiêu chuẩn nhận được Chứng nhận Massachusetts State Seal of Biliteracy </a:t>
            </a:r>
            <a:endParaRPr sz="2500">
              <a:latin typeface="Avenir"/>
              <a:ea typeface="Avenir"/>
              <a:cs typeface="Avenir"/>
              <a:sym typeface="Avenir"/>
            </a:endParaRPr>
          </a:p>
          <a:p>
            <a:pPr marL="457200" lvl="0" indent="-387350" algn="l" rtl="0">
              <a:lnSpc>
                <a:spcPct val="115000"/>
              </a:lnSpc>
              <a:spcBef>
                <a:spcPts val="500"/>
              </a:spcBef>
              <a:spcAft>
                <a:spcPts val="0"/>
              </a:spcAft>
              <a:buSzPts val="2500"/>
              <a:buFont typeface="Avenir"/>
              <a:buAutoNum type="arabicPeriod"/>
            </a:pPr>
            <a:r>
              <a:rPr lang="en-US" sz="2500">
                <a:latin typeface="Avenir"/>
                <a:ea typeface="Avenir"/>
                <a:cs typeface="Avenir"/>
                <a:sym typeface="Avenir"/>
              </a:rPr>
              <a:t>Chuẩn bị cho các bài kiểm tra</a:t>
            </a:r>
            <a:endParaRPr sz="2500">
              <a:latin typeface="Avenir"/>
              <a:ea typeface="Avenir"/>
              <a:cs typeface="Avenir"/>
              <a:sym typeface="Avenir"/>
            </a:endParaRPr>
          </a:p>
          <a:p>
            <a:pPr marL="457200" lvl="0" indent="-387350" algn="l" rtl="0">
              <a:lnSpc>
                <a:spcPct val="115000"/>
              </a:lnSpc>
              <a:spcBef>
                <a:spcPts val="500"/>
              </a:spcBef>
              <a:spcAft>
                <a:spcPts val="0"/>
              </a:spcAft>
              <a:buSzPts val="2500"/>
              <a:buFont typeface="Avenir"/>
              <a:buAutoNum type="arabicPeriod"/>
            </a:pPr>
            <a:r>
              <a:rPr lang="en-US" sz="2500">
                <a:latin typeface="Avenir"/>
                <a:ea typeface="Avenir"/>
                <a:cs typeface="Avenir"/>
                <a:sym typeface="Avenir"/>
              </a:rPr>
              <a:t>Bắt đầu tại trường của bạn</a:t>
            </a:r>
            <a:endParaRPr sz="2500">
              <a:latin typeface="Avenir"/>
              <a:ea typeface="Avenir"/>
              <a:cs typeface="Avenir"/>
              <a:sym typeface="Avenir"/>
            </a:endParaRPr>
          </a:p>
        </p:txBody>
      </p:sp>
      <p:pic>
        <p:nvPicPr>
          <p:cNvPr id="68" name="Google Shape;68;g23e1bad7357_0_2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g23e1bad7357_0_38"/>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Clr>
                <a:schemeClr val="dk1"/>
              </a:buClr>
              <a:buSzPct val="33333"/>
              <a:buFont typeface="Arial"/>
              <a:buNone/>
            </a:pPr>
            <a:r>
              <a:rPr lang="en-US" sz="3300">
                <a:latin typeface="Avenir"/>
                <a:ea typeface="Avenir"/>
                <a:cs typeface="Avenir"/>
                <a:sym typeface="Avenir"/>
              </a:rPr>
              <a:t>Massachusetts State Seal of Biliteracy</a:t>
            </a:r>
            <a:endParaRPr>
              <a:latin typeface="Avenir"/>
              <a:ea typeface="Avenir"/>
              <a:cs typeface="Avenir"/>
              <a:sym typeface="Avenir"/>
            </a:endParaRPr>
          </a:p>
          <a:p>
            <a:pPr marL="0" lvl="0" indent="0" algn="l" rtl="0">
              <a:lnSpc>
                <a:spcPct val="90000"/>
              </a:lnSpc>
              <a:spcBef>
                <a:spcPts val="500"/>
              </a:spcBef>
              <a:spcAft>
                <a:spcPts val="0"/>
              </a:spcAft>
              <a:buClr>
                <a:schemeClr val="lt1"/>
              </a:buClr>
              <a:buSzPct val="100000"/>
              <a:buFont typeface="Arial"/>
              <a:buNone/>
            </a:pPr>
            <a:r>
              <a:rPr lang="en-US">
                <a:latin typeface="Avenir"/>
                <a:ea typeface="Avenir"/>
                <a:cs typeface="Avenir"/>
                <a:sym typeface="Avenir"/>
              </a:rPr>
              <a:t>Lời giới thiệu</a:t>
            </a:r>
            <a:endParaRPr>
              <a:latin typeface="Avenir"/>
              <a:ea typeface="Avenir"/>
              <a:cs typeface="Avenir"/>
              <a:sym typeface="Avenir"/>
            </a:endParaRPr>
          </a:p>
        </p:txBody>
      </p:sp>
      <p:sp>
        <p:nvSpPr>
          <p:cNvPr id="74" name="Google Shape;74;g23e1bad7357_0_38"/>
          <p:cNvSpPr txBox="1">
            <a:spLocks noGrp="1"/>
          </p:cNvSpPr>
          <p:nvPr>
            <p:ph type="body" idx="1"/>
          </p:nvPr>
        </p:nvSpPr>
        <p:spPr>
          <a:xfrm>
            <a:off x="615100" y="2264275"/>
            <a:ext cx="8588100" cy="454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900">
                <a:latin typeface="Quattrocento Sans"/>
                <a:ea typeface="Quattrocento Sans"/>
                <a:cs typeface="Quattrocento Sans"/>
                <a:sym typeface="Quattrocento Sans"/>
              </a:rPr>
              <a:t>Chứng nhận State Seal of Biliteracy (Dấu chứng nhận Song ngữ của bang) (the Seal) và State Seal of Biliteracy with Distinction (Dấu chứng nhận Song ngữ loại xuất sắc) (the Seal with Distinction) là những danh hiệu chính thức được trao cho học sinh có đủ điều kiện sau khi tốt nghiệp từ một trường trung học phổ thông ở bang Massachusetts để chứng nhận rằng các em đã đạt được trình độ thông thạo ngôn ngữ cao trong ngôn ngữ Anh và ít nhất một ngôn ngữ quốc tế.</a:t>
            </a:r>
            <a:endParaRPr sz="2900">
              <a:latin typeface="Avenir"/>
              <a:ea typeface="Avenir"/>
              <a:cs typeface="Avenir"/>
              <a:sym typeface="Avenir"/>
            </a:endParaRPr>
          </a:p>
        </p:txBody>
      </p:sp>
      <p:pic>
        <p:nvPicPr>
          <p:cNvPr id="75" name="Google Shape;75;g23e1bad7357_0_3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9203100" y="2731351"/>
            <a:ext cx="2684100" cy="26421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3e1bad7357_0_71"/>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15000"/>
              </a:lnSpc>
              <a:spcBef>
                <a:spcPts val="0"/>
              </a:spcBef>
              <a:spcAft>
                <a:spcPts val="0"/>
              </a:spcAft>
              <a:buClr>
                <a:schemeClr val="dk1"/>
              </a:buClr>
              <a:buSzPct val="33333"/>
              <a:buFont typeface="Arial"/>
              <a:buNone/>
            </a:pPr>
            <a:r>
              <a:rPr lang="en-US" sz="3300">
                <a:latin typeface="Avenir"/>
                <a:ea typeface="Avenir"/>
                <a:cs typeface="Avenir"/>
                <a:sym typeface="Avenir"/>
              </a:rPr>
              <a:t>Massachusetts State Seal of Biliteracy</a:t>
            </a:r>
            <a:endParaRPr sz="3300">
              <a:latin typeface="Avenir"/>
              <a:ea typeface="Avenir"/>
              <a:cs typeface="Avenir"/>
              <a:sym typeface="Avenir"/>
            </a:endParaRPr>
          </a:p>
          <a:p>
            <a:pPr marL="0" lvl="0" indent="0" algn="l" rtl="0">
              <a:lnSpc>
                <a:spcPct val="90000"/>
              </a:lnSpc>
              <a:spcBef>
                <a:spcPts val="500"/>
              </a:spcBef>
              <a:spcAft>
                <a:spcPts val="0"/>
              </a:spcAft>
              <a:buClr>
                <a:schemeClr val="lt1"/>
              </a:buClr>
              <a:buSzPct val="100000"/>
              <a:buFont typeface="Arial"/>
              <a:buNone/>
            </a:pPr>
            <a:r>
              <a:rPr lang="en-US">
                <a:latin typeface="Avenir"/>
                <a:ea typeface="Avenir"/>
                <a:cs typeface="Avenir"/>
                <a:sym typeface="Avenir"/>
              </a:rPr>
              <a:t>Mục đích</a:t>
            </a:r>
            <a:endParaRPr>
              <a:latin typeface="Avenir"/>
              <a:ea typeface="Avenir"/>
              <a:cs typeface="Avenir"/>
              <a:sym typeface="Avenir"/>
            </a:endParaRPr>
          </a:p>
        </p:txBody>
      </p:sp>
      <p:sp>
        <p:nvSpPr>
          <p:cNvPr id="81" name="Google Shape;81;g23e1bad7357_0_71"/>
          <p:cNvSpPr txBox="1">
            <a:spLocks noGrp="1"/>
          </p:cNvSpPr>
          <p:nvPr>
            <p:ph type="body" idx="1"/>
          </p:nvPr>
        </p:nvSpPr>
        <p:spPr>
          <a:xfrm>
            <a:off x="838225" y="2111875"/>
            <a:ext cx="10515600" cy="421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sz="2100">
                <a:latin typeface="Avenir"/>
                <a:ea typeface="Avenir"/>
                <a:cs typeface="Avenir"/>
                <a:sym typeface="Avenir"/>
              </a:rPr>
              <a:t>Mục đích của Chứng nhận Massachusetts State Seal of Biliteracy là</a:t>
            </a:r>
            <a:br>
              <a:rPr lang="en-US" sz="2100">
                <a:latin typeface="Avenir"/>
                <a:ea typeface="Avenir"/>
                <a:cs typeface="Avenir"/>
                <a:sym typeface="Avenir"/>
              </a:rPr>
            </a:br>
            <a:endParaRPr sz="120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a:latin typeface="Avenir"/>
                <a:ea typeface="Avenir"/>
                <a:cs typeface="Avenir"/>
                <a:sym typeface="Avenir"/>
              </a:rPr>
              <a:t>Khuyến khích học sinh học tập và thông thạo nhiều ngôn ngữ;</a:t>
            </a:r>
            <a:endParaRPr sz="210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a:latin typeface="Avenir"/>
                <a:ea typeface="Avenir"/>
                <a:cs typeface="Avenir"/>
                <a:sym typeface="Avenir"/>
              </a:rPr>
              <a:t>Chứng nhận rằng học sinh đã đạt được kỹ năng đọc viết song ngữ;</a:t>
            </a:r>
            <a:endParaRPr sz="210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a:latin typeface="Avenir"/>
                <a:ea typeface="Avenir"/>
                <a:cs typeface="Avenir"/>
                <a:sym typeface="Avenir"/>
              </a:rPr>
              <a:t>Công nhận giá trị của sự đa dạng ngôn ngữ;</a:t>
            </a:r>
            <a:endParaRPr sz="210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a:latin typeface="Avenir"/>
                <a:ea typeface="Avenir"/>
                <a:cs typeface="Avenir"/>
                <a:sym typeface="Avenir"/>
              </a:rPr>
              <a:t>Cung cấp cho nhà tuyển dụng phương pháp xác định những người có kỹ năng ngôn ngữ và đọc viết song ngữ;</a:t>
            </a:r>
            <a:endParaRPr sz="210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a:latin typeface="Avenir"/>
                <a:ea typeface="Avenir"/>
                <a:cs typeface="Avenir"/>
                <a:sym typeface="Avenir"/>
              </a:rPr>
              <a:t>Cung cấp cho các trường cao đẳng và đại học một phương pháp để công nhận và cấp tín chỉ to các ứng cử viên đạt được các kỹ năng ngôn ngữ cao;</a:t>
            </a:r>
            <a:endParaRPr sz="210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a:latin typeface="Avenir"/>
                <a:ea typeface="Avenir"/>
                <a:cs typeface="Avenir"/>
                <a:sym typeface="Avenir"/>
              </a:rPr>
              <a:t>Chuẩn bị cho học sinh những kỹ năng có lợi cho họ trong thị trường lao động và xã hội toàn cầu; và</a:t>
            </a:r>
            <a:endParaRPr sz="2100">
              <a:latin typeface="Avenir"/>
              <a:ea typeface="Avenir"/>
              <a:cs typeface="Avenir"/>
              <a:sym typeface="Avenir"/>
            </a:endParaRPr>
          </a:p>
          <a:p>
            <a:pPr marL="457200" lvl="0" indent="-361950" algn="l" rtl="0">
              <a:lnSpc>
                <a:spcPct val="100000"/>
              </a:lnSpc>
              <a:spcBef>
                <a:spcPts val="0"/>
              </a:spcBef>
              <a:spcAft>
                <a:spcPts val="0"/>
              </a:spcAft>
              <a:buSzPts val="2100"/>
              <a:buFont typeface="Avenir"/>
              <a:buChar char="●"/>
            </a:pPr>
            <a:r>
              <a:rPr lang="en-US" sz="2100">
                <a:latin typeface="Avenir"/>
                <a:ea typeface="Avenir"/>
                <a:cs typeface="Avenir"/>
                <a:sym typeface="Avenir"/>
              </a:rPr>
              <a:t>Tăng cường giao tiếp giữa các nhóm người và tôn vinh nhiều nền văn hóa và ngôn ngữ trong một cộng đồng.</a:t>
            </a:r>
            <a:endParaRPr sz="2100">
              <a:latin typeface="Avenir"/>
              <a:ea typeface="Avenir"/>
              <a:cs typeface="Avenir"/>
              <a:sym typeface="Avenir"/>
            </a:endParaRPr>
          </a:p>
        </p:txBody>
      </p:sp>
      <p:pic>
        <p:nvPicPr>
          <p:cNvPr id="82" name="Google Shape;82;g23e1bad7357_0_7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23e1bad7357_0_45"/>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3200">
                <a:latin typeface="Avenir"/>
                <a:ea typeface="Avenir"/>
                <a:cs typeface="Avenir"/>
                <a:sym typeface="Avenir"/>
              </a:rPr>
              <a:t>Tổng quan và phản hồi của người được cấp chứng nhận</a:t>
            </a:r>
            <a:endParaRPr sz="3200">
              <a:latin typeface="Avenir"/>
              <a:ea typeface="Avenir"/>
              <a:cs typeface="Avenir"/>
              <a:sym typeface="Avenir"/>
            </a:endParaRPr>
          </a:p>
        </p:txBody>
      </p:sp>
      <p:pic>
        <p:nvPicPr>
          <p:cNvPr id="89" name="Google Shape;89;g23e1bad7357_0_4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901175" y="147169"/>
            <a:ext cx="1059386" cy="1042800"/>
          </a:xfrm>
          <a:prstGeom prst="rect">
            <a:avLst/>
          </a:prstGeom>
          <a:noFill/>
          <a:ln>
            <a:noFill/>
          </a:ln>
        </p:spPr>
      </p:pic>
      <p:pic>
        <p:nvPicPr>
          <p:cNvPr id="2" name="Picture 1" descr="A person wearing a graduation cap and gown holding a diploma">
            <a:extLst>
              <a:ext uri="{FF2B5EF4-FFF2-40B4-BE49-F238E27FC236}">
                <a16:creationId xmlns:a16="http://schemas.microsoft.com/office/drawing/2014/main" id="{BE78F22E-9032-9E5A-8CB2-B501A644BC60}"/>
              </a:ext>
            </a:extLst>
          </p:cNvPr>
          <p:cNvPicPr>
            <a:picLocks noChangeAspect="1"/>
          </p:cNvPicPr>
          <p:nvPr/>
        </p:nvPicPr>
        <p:blipFill>
          <a:blip r:embed="rId4"/>
          <a:stretch>
            <a:fillRect/>
          </a:stretch>
        </p:blipFill>
        <p:spPr>
          <a:xfrm>
            <a:off x="1666257" y="1625883"/>
            <a:ext cx="8859486" cy="4982270"/>
          </a:xfrm>
          <a:prstGeom prst="rect">
            <a:avLst/>
          </a:prstGeom>
        </p:spPr>
      </p:pic>
      <p:sp>
        <p:nvSpPr>
          <p:cNvPr id="3" name="TextBox 2">
            <a:extLst>
              <a:ext uri="{FF2B5EF4-FFF2-40B4-BE49-F238E27FC236}">
                <a16:creationId xmlns:a16="http://schemas.microsoft.com/office/drawing/2014/main" id="{1C0173CE-BA23-2BF5-F159-26D8CDECDAB8}"/>
              </a:ext>
            </a:extLst>
          </p:cNvPr>
          <p:cNvSpPr txBox="1"/>
          <p:nvPr/>
        </p:nvSpPr>
        <p:spPr>
          <a:xfrm>
            <a:off x="1809345" y="5184843"/>
            <a:ext cx="5642042" cy="1415772"/>
          </a:xfrm>
          <a:prstGeom prst="rect">
            <a:avLst/>
          </a:prstGeom>
          <a:noFill/>
        </p:spPr>
        <p:txBody>
          <a:bodyPr wrap="square" rtlCol="0">
            <a:spAutoFit/>
          </a:bodyPr>
          <a:lstStyle/>
          <a:p>
            <a:r>
              <a:rPr lang="en-US" sz="1800" u="sng" dirty="0" err="1">
                <a:solidFill>
                  <a:schemeClr val="bg1"/>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Bấm</a:t>
            </a:r>
            <a:r>
              <a:rPr lang="en-US" sz="1800" u="sng" dirty="0">
                <a:solidFill>
                  <a:schemeClr val="bg1"/>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 </a:t>
            </a:r>
            <a:r>
              <a:rPr lang="en-US" sz="1800" u="sng" dirty="0" err="1">
                <a:solidFill>
                  <a:schemeClr val="bg1"/>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vào</a:t>
            </a:r>
            <a:r>
              <a:rPr lang="en-US" sz="1800" u="sng" dirty="0">
                <a:solidFill>
                  <a:schemeClr val="bg1"/>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 </a:t>
            </a:r>
            <a:r>
              <a:rPr lang="en-US" sz="1800" u="sng" dirty="0" err="1">
                <a:solidFill>
                  <a:schemeClr val="bg1"/>
                </a:solidFill>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đây</a:t>
            </a:r>
            <a:r>
              <a:rPr lang="en-US" sz="1800" dirty="0">
                <a:solidFill>
                  <a:schemeClr val="bg1"/>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để</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xem</a:t>
            </a:r>
            <a:r>
              <a:rPr lang="en-US" sz="1800" dirty="0">
                <a:solidFill>
                  <a:srgbClr val="FFFFFF"/>
                </a:solidFill>
                <a:effectLst/>
                <a:latin typeface="Calibri" panose="020F0502020204030204" pitchFamily="34" charset="0"/>
                <a:ea typeface="Calibri" panose="020F0502020204030204" pitchFamily="34" charset="0"/>
              </a:rPr>
              <a:t> video </a:t>
            </a:r>
            <a:r>
              <a:rPr lang="en-US" sz="1800" dirty="0" err="1">
                <a:solidFill>
                  <a:srgbClr val="FFFFFF"/>
                </a:solidFill>
                <a:effectLst/>
                <a:latin typeface="Calibri" panose="020F0502020204030204" pitchFamily="34" charset="0"/>
                <a:ea typeface="Calibri" panose="020F0502020204030204" pitchFamily="34" charset="0"/>
              </a:rPr>
              <a:t>cung</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cấp</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cái</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nhìn</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tổng</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quan</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về</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mục</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đích</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yêu</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cầu</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và</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lợi</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ích</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của</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Dấu</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chứng</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nhận</a:t>
            </a:r>
            <a:r>
              <a:rPr lang="en-US" sz="1800" dirty="0">
                <a:solidFill>
                  <a:srgbClr val="FFFFFF"/>
                </a:solidFill>
                <a:effectLst/>
                <a:latin typeface="Calibri" panose="020F0502020204030204" pitchFamily="34" charset="0"/>
                <a:ea typeface="Calibri" panose="020F0502020204030204" pitchFamily="34" charset="0"/>
              </a:rPr>
              <a:t> Song </a:t>
            </a:r>
            <a:r>
              <a:rPr lang="en-US" sz="1800" dirty="0" err="1">
                <a:solidFill>
                  <a:srgbClr val="FFFFFF"/>
                </a:solidFill>
                <a:effectLst/>
                <a:latin typeface="Calibri" panose="020F0502020204030204" pitchFamily="34" charset="0"/>
                <a:ea typeface="Calibri" panose="020F0502020204030204" pitchFamily="34" charset="0"/>
              </a:rPr>
              <a:t>ngữ</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của</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Tiểu</a:t>
            </a:r>
            <a:r>
              <a:rPr lang="en-US" sz="1800" dirty="0">
                <a:solidFill>
                  <a:srgbClr val="FFFFFF"/>
                </a:solidFill>
                <a:effectLst/>
                <a:latin typeface="Calibri" panose="020F0502020204030204" pitchFamily="34" charset="0"/>
                <a:ea typeface="Calibri" panose="020F0502020204030204" pitchFamily="34" charset="0"/>
              </a:rPr>
              <a:t> bang Massachusetts </a:t>
            </a:r>
            <a:r>
              <a:rPr lang="en-US" sz="1800" dirty="0" err="1">
                <a:solidFill>
                  <a:srgbClr val="FFFFFF"/>
                </a:solidFill>
                <a:effectLst/>
                <a:latin typeface="Calibri" panose="020F0502020204030204" pitchFamily="34" charset="0"/>
                <a:ea typeface="Calibri" panose="020F0502020204030204" pitchFamily="34" charset="0"/>
              </a:rPr>
              <a:t>và</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phản</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ánh</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của</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những</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học</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sinh</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đã</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đạt</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được</a:t>
            </a:r>
            <a:r>
              <a:rPr lang="en-US" sz="1800" dirty="0">
                <a:solidFill>
                  <a:srgbClr val="FFFFFF"/>
                </a:solidFill>
                <a:effectLst/>
                <a:latin typeface="Calibri" panose="020F0502020204030204" pitchFamily="34" charset="0"/>
                <a:ea typeface="Calibri" panose="020F0502020204030204" pitchFamily="34" charset="0"/>
              </a:rPr>
              <a:t> </a:t>
            </a:r>
            <a:r>
              <a:rPr lang="en-US" sz="1800" dirty="0" err="1">
                <a:solidFill>
                  <a:srgbClr val="FFFFFF"/>
                </a:solidFill>
                <a:effectLst/>
                <a:latin typeface="Calibri" panose="020F0502020204030204" pitchFamily="34" charset="0"/>
                <a:ea typeface="Calibri" panose="020F0502020204030204" pitchFamily="34" charset="0"/>
              </a:rPr>
              <a:t>nó</a:t>
            </a:r>
            <a:r>
              <a:rPr lang="en-US" sz="1800" dirty="0">
                <a:solidFill>
                  <a:srgbClr val="FFFFFF"/>
                </a:solidFill>
                <a:effectLst/>
                <a:latin typeface="Calibri" panose="020F0502020204030204" pitchFamily="34" charset="0"/>
                <a:ea typeface="Calibri" panose="020F0502020204030204" pitchFamily="34" charset="0"/>
              </a:rPr>
              <a:t>.</a:t>
            </a:r>
            <a:endParaRPr lang="en-US" sz="1800" dirty="0">
              <a:effectLst/>
              <a:latin typeface="Calibri" panose="020F0502020204030204" pitchFamily="34" charset="0"/>
              <a:ea typeface="Calibri" panose="020F0502020204030204" pitchFamily="34" charset="0"/>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g24a45d7e9d5_1_52"/>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3200">
                <a:latin typeface="Avenir"/>
                <a:ea typeface="Avenir"/>
                <a:cs typeface="Avenir"/>
                <a:sym typeface="Avenir"/>
              </a:rPr>
              <a:t>Lợi ích của việc được cấp Chứng nhận Seal of Biliteracy</a:t>
            </a:r>
            <a:endParaRPr sz="3200">
              <a:latin typeface="Avenir"/>
              <a:ea typeface="Avenir"/>
              <a:cs typeface="Avenir"/>
              <a:sym typeface="Avenir"/>
            </a:endParaRPr>
          </a:p>
        </p:txBody>
      </p:sp>
      <p:sp>
        <p:nvSpPr>
          <p:cNvPr id="95" name="Google Shape;95;g24a45d7e9d5_1_52"/>
          <p:cNvSpPr txBox="1">
            <a:spLocks noGrp="1"/>
          </p:cNvSpPr>
          <p:nvPr>
            <p:ph type="body" idx="1"/>
          </p:nvPr>
        </p:nvSpPr>
        <p:spPr>
          <a:xfrm>
            <a:off x="609600" y="2111875"/>
            <a:ext cx="10972800" cy="4321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1800"/>
              <a:buNone/>
            </a:pPr>
            <a:r>
              <a:rPr lang="en-US" sz="2300">
                <a:latin typeface="Avenir"/>
                <a:ea typeface="Avenir"/>
                <a:cs typeface="Avenir"/>
                <a:sym typeface="Avenir"/>
              </a:rPr>
              <a:t>Chứng nhận Seal mang lại nhiều lợi ích cho người nhận ở Massachusetts bao gồm:</a:t>
            </a:r>
            <a:endParaRPr sz="2300">
              <a:latin typeface="Avenir"/>
              <a:ea typeface="Avenir"/>
              <a:cs typeface="Avenir"/>
              <a:sym typeface="Avenir"/>
            </a:endParaRPr>
          </a:p>
          <a:p>
            <a:pPr marL="457200" lvl="0" indent="-374650" algn="l" rtl="0">
              <a:lnSpc>
                <a:spcPct val="100000"/>
              </a:lnSpc>
              <a:spcBef>
                <a:spcPts val="0"/>
              </a:spcBef>
              <a:spcAft>
                <a:spcPts val="0"/>
              </a:spcAft>
              <a:buSzPts val="2300"/>
              <a:buFont typeface="Avenir"/>
              <a:buChar char="•"/>
            </a:pPr>
            <a:r>
              <a:rPr lang="en-US" sz="2300">
                <a:latin typeface="Avenir"/>
                <a:ea typeface="Avenir"/>
                <a:cs typeface="Avenir"/>
                <a:sym typeface="Avenir"/>
              </a:rPr>
              <a:t>Cung cấp cho các trường cao đẳng và đại học một phương pháp để công nhận và cấp tín chỉ cho các ứng viên đạt được các kỹ năng ngôn ngữ cấp cao.</a:t>
            </a:r>
            <a:endParaRPr sz="2300">
              <a:latin typeface="Avenir"/>
              <a:ea typeface="Avenir"/>
              <a:cs typeface="Avenir"/>
              <a:sym typeface="Avenir"/>
            </a:endParaRPr>
          </a:p>
          <a:p>
            <a:pPr marL="457200" lvl="0" indent="-374650" algn="l" rtl="0">
              <a:lnSpc>
                <a:spcPct val="100000"/>
              </a:lnSpc>
              <a:spcBef>
                <a:spcPts val="0"/>
              </a:spcBef>
              <a:spcAft>
                <a:spcPts val="0"/>
              </a:spcAft>
              <a:buSzPts val="2300"/>
              <a:buFont typeface="Avenir"/>
              <a:buChar char="•"/>
            </a:pPr>
            <a:r>
              <a:rPr lang="en-US" sz="2300">
                <a:latin typeface="Avenir"/>
                <a:ea typeface="Avenir"/>
                <a:cs typeface="Avenir"/>
                <a:sym typeface="Avenir"/>
              </a:rPr>
              <a:t>Các trường cao đẳng và đại học có thể cung cấp các khóa học ngôn ngữ nâng cao cho ứng cử viên để đạt được các kỹ năng ngôn ngữ cấp cao.</a:t>
            </a:r>
            <a:endParaRPr sz="2300">
              <a:latin typeface="Avenir"/>
              <a:ea typeface="Avenir"/>
              <a:cs typeface="Avenir"/>
              <a:sym typeface="Avenir"/>
            </a:endParaRPr>
          </a:p>
          <a:p>
            <a:pPr marL="457200" lvl="0" indent="-374650" algn="l" rtl="0">
              <a:lnSpc>
                <a:spcPct val="100000"/>
              </a:lnSpc>
              <a:spcBef>
                <a:spcPts val="0"/>
              </a:spcBef>
              <a:spcAft>
                <a:spcPts val="0"/>
              </a:spcAft>
              <a:buSzPts val="2300"/>
              <a:buFont typeface="Avenir"/>
              <a:buChar char="•"/>
            </a:pPr>
            <a:r>
              <a:rPr lang="en-US" sz="2300">
                <a:latin typeface="Avenir"/>
                <a:ea typeface="Avenir"/>
                <a:cs typeface="Avenir"/>
                <a:sym typeface="Avenir"/>
              </a:rPr>
              <a:t>Một voucher để tham gia Bài kiểm tra cấp phép cho Giáo viên Massachusetts (MTEL). Người nhận có thể chọn áp dụng voucher này cho MTEL Giao tiếp và Đọc viết, MTEL Giáo dục Song ngữ hoặc MTEL Ngôn ngữ Quốc tế.</a:t>
            </a:r>
            <a:endParaRPr sz="2300">
              <a:latin typeface="Avenir"/>
              <a:ea typeface="Avenir"/>
              <a:cs typeface="Avenir"/>
              <a:sym typeface="Avenir"/>
            </a:endParaRPr>
          </a:p>
          <a:p>
            <a:pPr marL="457200" lvl="0" indent="-374650" algn="l" rtl="0">
              <a:lnSpc>
                <a:spcPct val="100000"/>
              </a:lnSpc>
              <a:spcBef>
                <a:spcPts val="0"/>
              </a:spcBef>
              <a:spcAft>
                <a:spcPts val="0"/>
              </a:spcAft>
              <a:buSzPts val="2300"/>
              <a:buFont typeface="Avenir"/>
              <a:buChar char="•"/>
            </a:pPr>
            <a:r>
              <a:rPr lang="en-US" sz="2300">
                <a:latin typeface="Avenir"/>
                <a:ea typeface="Avenir"/>
                <a:cs typeface="Avenir"/>
                <a:sym typeface="Avenir"/>
              </a:rPr>
              <a:t>Hãy thông báo với các trường cao đẳng, đại học hoặc nhà tuyển dụng của bạn rằng bạn đã được cấp Massachusetts State Seal of Biliteracy và hỏi họ về những lợi ích mà bạn có thể nhận được!</a:t>
            </a:r>
            <a:endParaRPr sz="2300">
              <a:latin typeface="Avenir"/>
              <a:ea typeface="Avenir"/>
              <a:cs typeface="Avenir"/>
              <a:sym typeface="Avenir"/>
            </a:endParaRPr>
          </a:p>
        </p:txBody>
      </p:sp>
      <p:pic>
        <p:nvPicPr>
          <p:cNvPr id="96" name="Google Shape;96;g24a45d7e9d5_1_5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24a45d7e9d5_1_104"/>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Các trường Cao đẳng &amp; Đại học tham gia</a:t>
            </a:r>
            <a:endParaRPr sz="4000">
              <a:latin typeface="Avenir"/>
              <a:ea typeface="Avenir"/>
              <a:cs typeface="Avenir"/>
              <a:sym typeface="Avenir"/>
            </a:endParaRPr>
          </a:p>
        </p:txBody>
      </p:sp>
      <p:sp>
        <p:nvSpPr>
          <p:cNvPr id="102" name="Google Shape;102;g24a45d7e9d5_1_104"/>
          <p:cNvSpPr txBox="1">
            <a:spLocks noGrp="1"/>
          </p:cNvSpPr>
          <p:nvPr>
            <p:ph type="body" idx="1"/>
          </p:nvPr>
        </p:nvSpPr>
        <p:spPr>
          <a:xfrm>
            <a:off x="609600" y="2188075"/>
            <a:ext cx="10972800" cy="4226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800"/>
              <a:buNone/>
            </a:pPr>
            <a:r>
              <a:rPr lang="en-US" sz="2000">
                <a:solidFill>
                  <a:srgbClr val="222222"/>
                </a:solidFill>
                <a:latin typeface="Avenir"/>
                <a:ea typeface="Avenir"/>
                <a:cs typeface="Avenir"/>
                <a:sym typeface="Avenir"/>
              </a:rPr>
              <a:t>Các tổ chức giáo dục đại học công lập sau đây ở Massachusetts cung cấp thông tin trên trang web của họ để cung cấp tín chỉ cho việc học trước đây của những sinh viên đã giành được Seal:</a:t>
            </a:r>
            <a:endParaRPr sz="2000">
              <a:solidFill>
                <a:srgbClr val="222222"/>
              </a:solidFill>
              <a:latin typeface="Avenir"/>
              <a:ea typeface="Avenir"/>
              <a:cs typeface="Avenir"/>
              <a:sym typeface="Avenir"/>
            </a:endParaRPr>
          </a:p>
          <a:p>
            <a:pPr marL="0" lvl="0" indent="0" algn="l" rtl="0">
              <a:lnSpc>
                <a:spcPct val="115000"/>
              </a:lnSpc>
              <a:spcBef>
                <a:spcPts val="1200"/>
              </a:spcBef>
              <a:spcAft>
                <a:spcPts val="0"/>
              </a:spcAft>
              <a:buSzPts val="1800"/>
              <a:buNone/>
            </a:pPr>
            <a:endParaRPr sz="2000">
              <a:solidFill>
                <a:srgbClr val="212529"/>
              </a:solidFill>
              <a:latin typeface="Avenir"/>
              <a:ea typeface="Avenir"/>
              <a:cs typeface="Avenir"/>
              <a:sym typeface="Avenir"/>
            </a:endParaRPr>
          </a:p>
          <a:p>
            <a:pPr marL="0" lvl="0" indent="0" algn="l" rtl="0">
              <a:lnSpc>
                <a:spcPct val="115000"/>
              </a:lnSpc>
              <a:spcBef>
                <a:spcPts val="1200"/>
              </a:spcBef>
              <a:spcAft>
                <a:spcPts val="0"/>
              </a:spcAft>
              <a:buSzPts val="1800"/>
              <a:buNone/>
            </a:pPr>
            <a:endParaRPr sz="2000">
              <a:solidFill>
                <a:srgbClr val="212529"/>
              </a:solidFill>
              <a:latin typeface="Avenir"/>
              <a:ea typeface="Avenir"/>
              <a:cs typeface="Avenir"/>
              <a:sym typeface="Avenir"/>
            </a:endParaRPr>
          </a:p>
          <a:p>
            <a:pPr marL="0" lvl="0" indent="0" algn="l" rtl="0">
              <a:lnSpc>
                <a:spcPct val="115000"/>
              </a:lnSpc>
              <a:spcBef>
                <a:spcPts val="1200"/>
              </a:spcBef>
              <a:spcAft>
                <a:spcPts val="0"/>
              </a:spcAft>
              <a:buSzPts val="1800"/>
              <a:buNone/>
            </a:pPr>
            <a:endParaRPr sz="2000">
              <a:solidFill>
                <a:srgbClr val="212529"/>
              </a:solidFill>
              <a:latin typeface="Avenir"/>
              <a:ea typeface="Avenir"/>
              <a:cs typeface="Avenir"/>
              <a:sym typeface="Avenir"/>
            </a:endParaRPr>
          </a:p>
          <a:p>
            <a:pPr marL="0" lvl="0" indent="0" algn="l" rtl="0">
              <a:lnSpc>
                <a:spcPct val="115000"/>
              </a:lnSpc>
              <a:spcBef>
                <a:spcPts val="1200"/>
              </a:spcBef>
              <a:spcAft>
                <a:spcPts val="0"/>
              </a:spcAft>
              <a:buSzPts val="1800"/>
              <a:buNone/>
            </a:pPr>
            <a:br>
              <a:rPr lang="en-US" sz="2000">
                <a:solidFill>
                  <a:srgbClr val="212529"/>
                </a:solidFill>
                <a:latin typeface="Avenir"/>
                <a:ea typeface="Avenir"/>
                <a:cs typeface="Avenir"/>
                <a:sym typeface="Avenir"/>
              </a:rPr>
            </a:br>
            <a:endParaRPr sz="2000">
              <a:solidFill>
                <a:srgbClr val="212529"/>
              </a:solidFill>
              <a:latin typeface="Avenir"/>
              <a:ea typeface="Avenir"/>
              <a:cs typeface="Avenir"/>
              <a:sym typeface="Avenir"/>
            </a:endParaRPr>
          </a:p>
          <a:p>
            <a:pPr marL="0" lvl="0" indent="0" algn="l" rtl="0">
              <a:lnSpc>
                <a:spcPct val="115000"/>
              </a:lnSpc>
              <a:spcBef>
                <a:spcPts val="1200"/>
              </a:spcBef>
              <a:spcAft>
                <a:spcPts val="0"/>
              </a:spcAft>
              <a:buSzPts val="1800"/>
              <a:buNone/>
            </a:pPr>
            <a:r>
              <a:rPr lang="en-US" sz="2000">
                <a:latin typeface="Avenir"/>
                <a:ea typeface="Avenir"/>
                <a:cs typeface="Avenir"/>
                <a:sym typeface="Avenir"/>
              </a:rPr>
              <a:t>Danh sách tiếp tục được cập nhật. Hãy kiểm tra trang web </a:t>
            </a:r>
            <a:r>
              <a:rPr lang="en-US" sz="2000" u="sng">
                <a:solidFill>
                  <a:schemeClr val="hlink"/>
                </a:solidFill>
                <a:latin typeface="Avenir"/>
                <a:ea typeface="Avenir"/>
                <a:cs typeface="Avenir"/>
                <a:sym typeface="Avenir"/>
                <a:hlinkClick r:id="rId3"/>
              </a:rPr>
              <a:t>Massachusetts State Seal of Biliteracy </a:t>
            </a:r>
            <a:r>
              <a:rPr lang="en-US" sz="2000">
                <a:latin typeface="Avenir"/>
                <a:ea typeface="Avenir"/>
                <a:cs typeface="Avenir"/>
                <a:sym typeface="Avenir"/>
              </a:rPr>
              <a:t>để biết danh sách gần đây nhất của các trường cao đẳng và đại học tham gia.</a:t>
            </a:r>
            <a:endParaRPr sz="2000">
              <a:latin typeface="Avenir"/>
              <a:ea typeface="Avenir"/>
              <a:cs typeface="Avenir"/>
              <a:sym typeface="Avenir"/>
            </a:endParaRPr>
          </a:p>
        </p:txBody>
      </p:sp>
      <p:pic>
        <p:nvPicPr>
          <p:cNvPr id="103" name="Google Shape;103;g24a45d7e9d5_1_10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0901175" y="147169"/>
            <a:ext cx="1059386" cy="1042800"/>
          </a:xfrm>
          <a:prstGeom prst="rect">
            <a:avLst/>
          </a:prstGeom>
          <a:noFill/>
          <a:ln>
            <a:noFill/>
          </a:ln>
        </p:spPr>
      </p:pic>
      <p:graphicFrame>
        <p:nvGraphicFramePr>
          <p:cNvPr id="104" name="Google Shape;104;g24a45d7e9d5_1_104"/>
          <p:cNvGraphicFramePr/>
          <p:nvPr>
            <p:extLst>
              <p:ext uri="{D42A27DB-BD31-4B8C-83A1-F6EECF244321}">
                <p14:modId xmlns:p14="http://schemas.microsoft.com/office/powerpoint/2010/main" val="3483945471"/>
              </p:ext>
            </p:extLst>
          </p:nvPr>
        </p:nvGraphicFramePr>
        <p:xfrm>
          <a:off x="952500" y="3086100"/>
          <a:ext cx="10287000" cy="2263428"/>
        </p:xfrm>
        <a:graphic>
          <a:graphicData uri="http://schemas.openxmlformats.org/drawingml/2006/table">
            <a:tbl>
              <a:tblPr firstRow="1">
                <a:noFill/>
                <a:tableStyleId>{3C6F994A-177B-49B1-B4B0-BB31996C4C94}</a:tableStyleId>
              </a:tblPr>
              <a:tblGrid>
                <a:gridCol w="5143500">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381000">
                <a:tc>
                  <a:txBody>
                    <a:bodyPr/>
                    <a:lstStyle/>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Bridgewater State University</a:t>
                      </a:r>
                      <a:endParaRPr sz="2000" u="none" strike="noStrike" cap="none">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Bunker Hill Community College</a:t>
                      </a:r>
                      <a:endParaRPr sz="2000" u="none" strike="noStrike" cap="none">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Cape Cod Community College</a:t>
                      </a:r>
                      <a:endParaRPr sz="2000" u="none" strike="noStrike" cap="none">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Massachusetts Bay Community College</a:t>
                      </a:r>
                      <a:endParaRPr sz="2000" u="none" strike="noStrike" cap="none">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Middlesex Community College</a:t>
                      </a:r>
                      <a:endParaRPr sz="2000" u="none" strike="noStrike" cap="none">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a:solidFill>
                            <a:srgbClr val="212529"/>
                          </a:solidFill>
                          <a:latin typeface="Avenir"/>
                          <a:ea typeface="Avenir"/>
                          <a:cs typeface="Avenir"/>
                          <a:sym typeface="Avenir"/>
                        </a:rPr>
                        <a:t>Mount Wachusett Community College</a:t>
                      </a:r>
                      <a:endParaRPr sz="16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dirty="0">
                          <a:solidFill>
                            <a:srgbClr val="212529"/>
                          </a:solidFill>
                          <a:latin typeface="Avenir"/>
                          <a:ea typeface="Avenir"/>
                          <a:cs typeface="Avenir"/>
                          <a:sym typeface="Avenir"/>
                        </a:rPr>
                        <a:t>North Shore Community College</a:t>
                      </a:r>
                      <a:endParaRPr sz="2000" u="none" strike="noStrike" cap="none" dirty="0">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dirty="0">
                          <a:solidFill>
                            <a:srgbClr val="212529"/>
                          </a:solidFill>
                          <a:latin typeface="Avenir"/>
                          <a:ea typeface="Avenir"/>
                          <a:cs typeface="Avenir"/>
                          <a:sym typeface="Avenir"/>
                        </a:rPr>
                        <a:t>Northern Essex Community College</a:t>
                      </a:r>
                      <a:endParaRPr sz="2000" u="none" strike="noStrike" cap="none" dirty="0">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dirty="0">
                          <a:solidFill>
                            <a:srgbClr val="212529"/>
                          </a:solidFill>
                          <a:latin typeface="Avenir"/>
                          <a:ea typeface="Avenir"/>
                          <a:cs typeface="Avenir"/>
                          <a:sym typeface="Avenir"/>
                        </a:rPr>
                        <a:t>Quinsigamond Community College</a:t>
                      </a:r>
                      <a:endParaRPr sz="2000" u="none" strike="noStrike" cap="none" dirty="0">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dirty="0">
                          <a:solidFill>
                            <a:srgbClr val="212529"/>
                          </a:solidFill>
                          <a:latin typeface="Avenir"/>
                          <a:ea typeface="Avenir"/>
                          <a:cs typeface="Avenir"/>
                          <a:sym typeface="Avenir"/>
                        </a:rPr>
                        <a:t>Salem State University</a:t>
                      </a:r>
                      <a:endParaRPr sz="2000" u="none" strike="noStrike" cap="none" dirty="0">
                        <a:solidFill>
                          <a:srgbClr val="212529"/>
                        </a:solidFill>
                        <a:latin typeface="Avenir"/>
                        <a:ea typeface="Avenir"/>
                        <a:cs typeface="Avenir"/>
                        <a:sym typeface="Avenir"/>
                      </a:endParaRPr>
                    </a:p>
                    <a:p>
                      <a:pPr marL="457200" marR="0" lvl="0" indent="-355600" algn="l" rtl="0">
                        <a:lnSpc>
                          <a:spcPct val="115000"/>
                        </a:lnSpc>
                        <a:spcBef>
                          <a:spcPts val="0"/>
                        </a:spcBef>
                        <a:spcAft>
                          <a:spcPts val="0"/>
                        </a:spcAft>
                        <a:buClr>
                          <a:srgbClr val="212529"/>
                        </a:buClr>
                        <a:buSzPts val="2000"/>
                        <a:buFont typeface="Avenir"/>
                        <a:buChar char="●"/>
                      </a:pPr>
                      <a:r>
                        <a:rPr lang="en-US" sz="2000" u="none" strike="noStrike" cap="none" dirty="0">
                          <a:solidFill>
                            <a:srgbClr val="212529"/>
                          </a:solidFill>
                          <a:latin typeface="Avenir"/>
                          <a:ea typeface="Avenir"/>
                          <a:cs typeface="Avenir"/>
                          <a:sym typeface="Avenir"/>
                        </a:rPr>
                        <a:t>Worcester State University</a:t>
                      </a:r>
                      <a:endParaRPr sz="1600" u="none" strike="noStrike" cap="none" dirty="0"/>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g23e1bad7357_0_78"/>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15000"/>
              </a:lnSpc>
              <a:spcBef>
                <a:spcPts val="500"/>
              </a:spcBef>
              <a:spcAft>
                <a:spcPts val="500"/>
              </a:spcAft>
              <a:buSzPts val="1800"/>
              <a:buNone/>
            </a:pPr>
            <a:r>
              <a:rPr lang="en-US" sz="4000">
                <a:latin typeface="Avenir"/>
                <a:ea typeface="Avenir"/>
                <a:cs typeface="Avenir"/>
                <a:sym typeface="Avenir"/>
              </a:rPr>
              <a:t>Tiêu chuẩn</a:t>
            </a:r>
            <a:endParaRPr sz="4000">
              <a:latin typeface="Avenir"/>
              <a:ea typeface="Avenir"/>
              <a:cs typeface="Avenir"/>
              <a:sym typeface="Avenir"/>
            </a:endParaRPr>
          </a:p>
        </p:txBody>
      </p:sp>
      <p:sp>
        <p:nvSpPr>
          <p:cNvPr id="110" name="Google Shape;110;g23e1bad7357_0_78"/>
          <p:cNvSpPr txBox="1">
            <a:spLocks noGrp="1"/>
          </p:cNvSpPr>
          <p:nvPr>
            <p:ph type="body" idx="1"/>
          </p:nvPr>
        </p:nvSpPr>
        <p:spPr>
          <a:xfrm>
            <a:off x="609600" y="2188075"/>
            <a:ext cx="10972800" cy="43977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ts val="1800"/>
              <a:buNone/>
            </a:pPr>
            <a:r>
              <a:rPr lang="en-US" sz="2200">
                <a:latin typeface="Avenir"/>
                <a:ea typeface="Avenir"/>
                <a:cs typeface="Avenir"/>
                <a:sym typeface="Avenir"/>
              </a:rPr>
              <a:t>Học sinh thuộc mọi kinh nghiệm ngôn ngữ đều đủ điều kiện tham gia, bao gồm</a:t>
            </a:r>
            <a:endParaRPr sz="2200">
              <a:latin typeface="Avenir"/>
              <a:ea typeface="Avenir"/>
              <a:cs typeface="Avenir"/>
              <a:sym typeface="Avenir"/>
            </a:endParaRPr>
          </a:p>
          <a:p>
            <a:pPr marL="457200" lvl="0" indent="-355600" algn="l" rtl="0">
              <a:lnSpc>
                <a:spcPct val="115000"/>
              </a:lnSpc>
              <a:spcBef>
                <a:spcPts val="0"/>
              </a:spcBef>
              <a:spcAft>
                <a:spcPts val="0"/>
              </a:spcAft>
              <a:buSzPts val="2000"/>
              <a:buFont typeface="Avenir"/>
              <a:buChar char="•"/>
            </a:pPr>
            <a:r>
              <a:rPr lang="en-US" sz="2000">
                <a:latin typeface="Avenir"/>
                <a:ea typeface="Avenir"/>
                <a:cs typeface="Avenir"/>
                <a:sym typeface="Avenir"/>
              </a:rPr>
              <a:t>người học ngoại ngữ Anh,</a:t>
            </a:r>
            <a:endParaRPr sz="2000">
              <a:latin typeface="Avenir"/>
              <a:ea typeface="Avenir"/>
              <a:cs typeface="Avenir"/>
              <a:sym typeface="Avenir"/>
            </a:endParaRPr>
          </a:p>
          <a:p>
            <a:pPr marL="457200" lvl="0" indent="-355600" algn="l" rtl="0">
              <a:lnSpc>
                <a:spcPct val="115000"/>
              </a:lnSpc>
              <a:spcBef>
                <a:spcPts val="0"/>
              </a:spcBef>
              <a:spcAft>
                <a:spcPts val="0"/>
              </a:spcAft>
              <a:buSzPts val="2000"/>
              <a:buFont typeface="Avenir"/>
              <a:buChar char="•"/>
            </a:pPr>
            <a:r>
              <a:rPr lang="en-US" sz="2000">
                <a:latin typeface="Avenir"/>
                <a:ea typeface="Avenir"/>
                <a:cs typeface="Avenir"/>
                <a:sym typeface="Avenir"/>
              </a:rPr>
              <a:t>cựu học viên tiếng Anh,</a:t>
            </a:r>
            <a:endParaRPr sz="2000">
              <a:latin typeface="Avenir"/>
              <a:ea typeface="Avenir"/>
              <a:cs typeface="Avenir"/>
              <a:sym typeface="Avenir"/>
            </a:endParaRPr>
          </a:p>
          <a:p>
            <a:pPr marL="457200" lvl="0" indent="-355600" algn="l" rtl="0">
              <a:lnSpc>
                <a:spcPct val="115000"/>
              </a:lnSpc>
              <a:spcBef>
                <a:spcPts val="0"/>
              </a:spcBef>
              <a:spcAft>
                <a:spcPts val="0"/>
              </a:spcAft>
              <a:buSzPts val="2000"/>
              <a:buFont typeface="Avenir"/>
              <a:buChar char="•"/>
            </a:pPr>
            <a:r>
              <a:rPr lang="en-US" sz="2000">
                <a:latin typeface="Avenir"/>
                <a:ea typeface="Avenir"/>
                <a:cs typeface="Avenir"/>
                <a:sym typeface="Avenir"/>
              </a:rPr>
              <a:t>người nói / người ký hiệu các ngôn ngữ di sản trên thế giới,</a:t>
            </a:r>
            <a:endParaRPr sz="2000">
              <a:latin typeface="Avenir"/>
              <a:ea typeface="Avenir"/>
              <a:cs typeface="Avenir"/>
              <a:sym typeface="Avenir"/>
            </a:endParaRPr>
          </a:p>
          <a:p>
            <a:pPr marL="457200" lvl="0" indent="-355600" algn="l" rtl="0">
              <a:lnSpc>
                <a:spcPct val="115000"/>
              </a:lnSpc>
              <a:spcBef>
                <a:spcPts val="0"/>
              </a:spcBef>
              <a:spcAft>
                <a:spcPts val="0"/>
              </a:spcAft>
              <a:buSzPts val="2000"/>
              <a:buFont typeface="Avenir"/>
              <a:buChar char="•"/>
            </a:pPr>
            <a:r>
              <a:rPr lang="en-US" sz="2000">
                <a:latin typeface="Avenir"/>
                <a:ea typeface="Avenir"/>
                <a:cs typeface="Avenir"/>
                <a:sym typeface="Avenir"/>
              </a:rPr>
              <a:t>học sinh từ những gia đình nói tiếng Anh đơn ngữ đã tiếp thu ngôn ngữ quốc tế ở trường hoặc trong cộng đồng,</a:t>
            </a:r>
            <a:endParaRPr sz="2000">
              <a:latin typeface="Avenir"/>
              <a:ea typeface="Avenir"/>
              <a:cs typeface="Avenir"/>
              <a:sym typeface="Avenir"/>
            </a:endParaRPr>
          </a:p>
          <a:p>
            <a:pPr marL="457200" lvl="0" indent="-355600" algn="l" rtl="0">
              <a:lnSpc>
                <a:spcPct val="115000"/>
              </a:lnSpc>
              <a:spcBef>
                <a:spcPts val="0"/>
              </a:spcBef>
              <a:spcAft>
                <a:spcPts val="0"/>
              </a:spcAft>
              <a:buSzPts val="2000"/>
              <a:buFont typeface="Avenir"/>
              <a:buChar char="•"/>
            </a:pPr>
            <a:r>
              <a:rPr lang="en-US" sz="2000">
                <a:latin typeface="Avenir"/>
                <a:ea typeface="Avenir"/>
                <a:cs typeface="Avenir"/>
                <a:sym typeface="Avenir"/>
              </a:rPr>
              <a:t>bất kỳ học sinh nào khác có kỹ năng đa ngôn ngữ.</a:t>
            </a:r>
            <a:endParaRPr sz="2000">
              <a:latin typeface="Avenir"/>
              <a:ea typeface="Avenir"/>
              <a:cs typeface="Avenir"/>
              <a:sym typeface="Avenir"/>
            </a:endParaRPr>
          </a:p>
          <a:p>
            <a:pPr marL="0" lvl="0" indent="0" algn="l" rtl="0">
              <a:lnSpc>
                <a:spcPct val="115000"/>
              </a:lnSpc>
              <a:spcBef>
                <a:spcPts val="500"/>
              </a:spcBef>
              <a:spcAft>
                <a:spcPts val="0"/>
              </a:spcAft>
              <a:buSzPts val="1800"/>
              <a:buNone/>
            </a:pPr>
            <a:endParaRPr sz="1200">
              <a:latin typeface="Avenir"/>
              <a:ea typeface="Avenir"/>
              <a:cs typeface="Avenir"/>
              <a:sym typeface="Avenir"/>
            </a:endParaRPr>
          </a:p>
          <a:p>
            <a:pPr marL="0" lvl="0" indent="0" algn="l" rtl="0">
              <a:lnSpc>
                <a:spcPct val="115000"/>
              </a:lnSpc>
              <a:spcBef>
                <a:spcPts val="500"/>
              </a:spcBef>
              <a:spcAft>
                <a:spcPts val="0"/>
              </a:spcAft>
              <a:buSzPts val="1800"/>
              <a:buNone/>
            </a:pPr>
            <a:r>
              <a:rPr lang="en-US" sz="2200">
                <a:latin typeface="Avenir"/>
                <a:ea typeface="Avenir"/>
                <a:cs typeface="Avenir"/>
                <a:sym typeface="Avenir"/>
              </a:rPr>
              <a:t>Học sinh có thể được trao Seal bằng bất kỳ ngôn ngữ nào của con người.</a:t>
            </a:r>
            <a:endParaRPr sz="2200">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457200" lvl="0" indent="-355600" algn="l" rtl="0">
              <a:lnSpc>
                <a:spcPct val="115000"/>
              </a:lnSpc>
              <a:spcBef>
                <a:spcPts val="0"/>
              </a:spcBef>
              <a:spcAft>
                <a:spcPts val="0"/>
              </a:spcAft>
              <a:buSzPts val="2000"/>
              <a:buFont typeface="Avenir"/>
              <a:buChar char="•"/>
            </a:pPr>
            <a:r>
              <a:rPr lang="en-US" sz="2000">
                <a:latin typeface="Avenir"/>
                <a:ea typeface="Avenir"/>
                <a:cs typeface="Avenir"/>
                <a:sym typeface="Avenir"/>
              </a:rPr>
              <a:t>Ngôn ngữ này không nhất thiết phải nằm trong số các ngôn ngữ được dạy ở trường.</a:t>
            </a:r>
            <a:endParaRPr sz="2000">
              <a:latin typeface="Avenir"/>
              <a:ea typeface="Avenir"/>
              <a:cs typeface="Avenir"/>
              <a:sym typeface="Avenir"/>
            </a:endParaRPr>
          </a:p>
          <a:p>
            <a:pPr marL="457200" lvl="0" indent="-355600" algn="l" rtl="0">
              <a:lnSpc>
                <a:spcPct val="115000"/>
              </a:lnSpc>
              <a:spcBef>
                <a:spcPts val="0"/>
              </a:spcBef>
              <a:spcAft>
                <a:spcPts val="0"/>
              </a:spcAft>
              <a:buSzPts val="2000"/>
              <a:buFont typeface="Avenir"/>
              <a:buChar char="•"/>
            </a:pPr>
            <a:r>
              <a:rPr lang="en-US" sz="2000">
                <a:latin typeface="Avenir"/>
                <a:ea typeface="Avenir"/>
                <a:cs typeface="Avenir"/>
                <a:sym typeface="Avenir"/>
              </a:rPr>
              <a:t>Học sinh có thể được trao Seal bằng nhiều ngôn ngữ.</a:t>
            </a:r>
            <a:endParaRPr sz="2000">
              <a:latin typeface="Avenir"/>
              <a:ea typeface="Avenir"/>
              <a:cs typeface="Avenir"/>
              <a:sym typeface="Avenir"/>
            </a:endParaRPr>
          </a:p>
        </p:txBody>
      </p:sp>
      <p:pic>
        <p:nvPicPr>
          <p:cNvPr id="111" name="Google Shape;111;g23e1bad7357_0_7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901175" y="147169"/>
            <a:ext cx="1059386" cy="1042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23e1bad7357_0_88"/>
          <p:cNvSpPr txBox="1">
            <a:spLocks noGrp="1"/>
          </p:cNvSpPr>
          <p:nvPr>
            <p:ph type="title"/>
          </p:nvPr>
        </p:nvSpPr>
        <p:spPr>
          <a:xfrm>
            <a:off x="838200" y="365126"/>
            <a:ext cx="10515600" cy="10428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SzPts val="1800"/>
              <a:buNone/>
            </a:pPr>
            <a:r>
              <a:rPr lang="en-US" sz="3000">
                <a:latin typeface="Avenir"/>
                <a:ea typeface="Avenir"/>
                <a:cs typeface="Avenir"/>
                <a:sym typeface="Avenir"/>
              </a:rPr>
              <a:t>Massachusetts State Seal of Biliteracy</a:t>
            </a:r>
            <a:endParaRPr sz="3000">
              <a:latin typeface="Avenir"/>
              <a:ea typeface="Avenir"/>
              <a:cs typeface="Avenir"/>
              <a:sym typeface="Avenir"/>
            </a:endParaRPr>
          </a:p>
          <a:p>
            <a:pPr marL="0" lvl="0" indent="0" algn="l" rtl="0">
              <a:lnSpc>
                <a:spcPct val="100000"/>
              </a:lnSpc>
              <a:spcBef>
                <a:spcPts val="500"/>
              </a:spcBef>
              <a:spcAft>
                <a:spcPts val="500"/>
              </a:spcAft>
              <a:buSzPts val="1800"/>
              <a:buNone/>
            </a:pPr>
            <a:r>
              <a:rPr lang="en-US" sz="3000">
                <a:latin typeface="Avenir"/>
                <a:ea typeface="Avenir"/>
                <a:cs typeface="Avenir"/>
                <a:sym typeface="Avenir"/>
              </a:rPr>
              <a:t>Tiêu chuẩn Seal: Học sinh thuộc các niên khoá 2019-2025</a:t>
            </a:r>
            <a:endParaRPr sz="3000">
              <a:latin typeface="Avenir"/>
              <a:ea typeface="Avenir"/>
              <a:cs typeface="Avenir"/>
              <a:sym typeface="Avenir"/>
            </a:endParaRPr>
          </a:p>
        </p:txBody>
      </p:sp>
      <p:pic>
        <p:nvPicPr>
          <p:cNvPr id="117" name="Google Shape;117;g23e1bad7357_0_8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901175" y="147169"/>
            <a:ext cx="1059386" cy="1042800"/>
          </a:xfrm>
          <a:prstGeom prst="rect">
            <a:avLst/>
          </a:prstGeom>
          <a:noFill/>
          <a:ln>
            <a:noFill/>
          </a:ln>
        </p:spPr>
      </p:pic>
      <p:graphicFrame>
        <p:nvGraphicFramePr>
          <p:cNvPr id="118" name="Google Shape;118;g23e1bad7357_0_88"/>
          <p:cNvGraphicFramePr/>
          <p:nvPr>
            <p:extLst>
              <p:ext uri="{D42A27DB-BD31-4B8C-83A1-F6EECF244321}">
                <p14:modId xmlns:p14="http://schemas.microsoft.com/office/powerpoint/2010/main" val="3250503555"/>
              </p:ext>
            </p:extLst>
          </p:nvPr>
        </p:nvGraphicFramePr>
        <p:xfrm>
          <a:off x="537850" y="1745050"/>
          <a:ext cx="11116275" cy="4066304"/>
        </p:xfrm>
        <a:graphic>
          <a:graphicData uri="http://schemas.openxmlformats.org/drawingml/2006/table">
            <a:tbl>
              <a:tblPr firstRow="1">
                <a:noFill/>
                <a:tableStyleId>{D852E01E-10B6-49B1-89B9-BCB6088C310D}</a:tableStyleId>
              </a:tblPr>
              <a:tblGrid>
                <a:gridCol w="2079550">
                  <a:extLst>
                    <a:ext uri="{9D8B030D-6E8A-4147-A177-3AD203B41FA5}">
                      <a16:colId xmlns:a16="http://schemas.microsoft.com/office/drawing/2014/main" val="20000"/>
                    </a:ext>
                  </a:extLst>
                </a:gridCol>
                <a:gridCol w="4320675">
                  <a:extLst>
                    <a:ext uri="{9D8B030D-6E8A-4147-A177-3AD203B41FA5}">
                      <a16:colId xmlns:a16="http://schemas.microsoft.com/office/drawing/2014/main" val="20001"/>
                    </a:ext>
                  </a:extLst>
                </a:gridCol>
                <a:gridCol w="4716050">
                  <a:extLst>
                    <a:ext uri="{9D8B030D-6E8A-4147-A177-3AD203B41FA5}">
                      <a16:colId xmlns:a16="http://schemas.microsoft.com/office/drawing/2014/main" val="20002"/>
                    </a:ext>
                  </a:extLst>
                </a:gridCol>
              </a:tblGrid>
              <a:tr h="960000">
                <a:tc>
                  <a:txBody>
                    <a:bodyPr/>
                    <a:lstStyle/>
                    <a:p>
                      <a:pPr marL="50800" marR="0" lvl="0" indent="0" algn="ctr" rtl="0">
                        <a:lnSpc>
                          <a:spcPct val="115000"/>
                        </a:lnSpc>
                        <a:spcBef>
                          <a:spcPts val="0"/>
                        </a:spcBef>
                        <a:spcAft>
                          <a:spcPts val="0"/>
                        </a:spcAft>
                        <a:buClr>
                          <a:srgbClr val="000000"/>
                        </a:buClr>
                        <a:buSzPts val="2200"/>
                        <a:buFont typeface="Arial"/>
                        <a:buNone/>
                      </a:pPr>
                      <a:endParaRPr sz="2200" b="1" u="none" strike="noStrike" cap="none">
                        <a:solidFill>
                          <a:srgbClr val="FFFFFF"/>
                        </a:solidFill>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96ADEE"/>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dirty="0" err="1">
                          <a:solidFill>
                            <a:schemeClr val="accent1">
                              <a:lumMod val="50000"/>
                            </a:schemeClr>
                          </a:solidFill>
                          <a:latin typeface="Avenir"/>
                          <a:ea typeface="Avenir"/>
                          <a:cs typeface="Avenir"/>
                          <a:sym typeface="Avenir"/>
                        </a:rPr>
                        <a:t>Tiêu</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chuẩn</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đạt</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được</a:t>
                      </a:r>
                      <a:r>
                        <a:rPr lang="en-US" sz="2200" b="1" dirty="0">
                          <a:solidFill>
                            <a:schemeClr val="accent1">
                              <a:lumMod val="50000"/>
                            </a:schemeClr>
                          </a:solidFill>
                          <a:latin typeface="Avenir"/>
                          <a:ea typeface="Avenir"/>
                          <a:cs typeface="Avenir"/>
                          <a:sym typeface="Avenir"/>
                        </a:rPr>
                        <a:t> </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MA State Seal of Biliteracy</a:t>
                      </a:r>
                      <a:endParaRPr sz="22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96ADEE"/>
                      </a:solidFill>
                      <a:prstDash val="solid"/>
                      <a:round/>
                      <a:headEnd type="none" w="sm" len="sm"/>
                      <a:tailEnd type="none" w="sm" len="sm"/>
                    </a:lnL>
                    <a:lnR w="12700" cap="flat" cmpd="sng">
                      <a:solidFill>
                        <a:srgbClr val="96ADEE"/>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tc>
                  <a:txBody>
                    <a:bodyPr/>
                    <a:lstStyle/>
                    <a:p>
                      <a:pPr marL="50800" marR="0" lvl="0" indent="0" algn="ctr" rtl="0">
                        <a:lnSpc>
                          <a:spcPct val="115000"/>
                        </a:lnSpc>
                        <a:spcBef>
                          <a:spcPts val="0"/>
                        </a:spcBef>
                        <a:spcAft>
                          <a:spcPts val="0"/>
                        </a:spcAft>
                        <a:buClr>
                          <a:srgbClr val="000000"/>
                        </a:buClr>
                        <a:buSzPts val="2200"/>
                        <a:buFont typeface="Arial"/>
                        <a:buNone/>
                      </a:pPr>
                      <a:r>
                        <a:rPr lang="en-US" sz="2200" b="1" dirty="0" err="1">
                          <a:solidFill>
                            <a:schemeClr val="accent1">
                              <a:lumMod val="50000"/>
                            </a:schemeClr>
                          </a:solidFill>
                          <a:latin typeface="Avenir"/>
                          <a:ea typeface="Avenir"/>
                          <a:cs typeface="Avenir"/>
                          <a:sym typeface="Avenir"/>
                        </a:rPr>
                        <a:t>Tiêu</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chuẩn</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đạt</a:t>
                      </a:r>
                      <a:r>
                        <a:rPr lang="en-US" sz="2200" b="1" dirty="0">
                          <a:solidFill>
                            <a:schemeClr val="accent1">
                              <a:lumMod val="50000"/>
                            </a:schemeClr>
                          </a:solidFill>
                          <a:latin typeface="Avenir"/>
                          <a:ea typeface="Avenir"/>
                          <a:cs typeface="Avenir"/>
                          <a:sym typeface="Avenir"/>
                        </a:rPr>
                        <a:t> </a:t>
                      </a:r>
                      <a:r>
                        <a:rPr lang="en-US" sz="2200" b="1" dirty="0" err="1">
                          <a:solidFill>
                            <a:schemeClr val="accent1">
                              <a:lumMod val="50000"/>
                            </a:schemeClr>
                          </a:solidFill>
                          <a:latin typeface="Avenir"/>
                          <a:ea typeface="Avenir"/>
                          <a:cs typeface="Avenir"/>
                          <a:sym typeface="Avenir"/>
                        </a:rPr>
                        <a:t>được</a:t>
                      </a:r>
                      <a:r>
                        <a:rPr lang="en-US" sz="2200" b="1" dirty="0">
                          <a:solidFill>
                            <a:schemeClr val="accent1">
                              <a:lumMod val="50000"/>
                            </a:schemeClr>
                          </a:solidFill>
                          <a:latin typeface="Avenir"/>
                          <a:ea typeface="Avenir"/>
                          <a:cs typeface="Avenir"/>
                          <a:sym typeface="Avenir"/>
                        </a:rPr>
                        <a:t> </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MA State Seal of Biliteracy </a:t>
                      </a:r>
                      <a:endParaRPr sz="2200" b="1" u="none" strike="noStrike" cap="none" dirty="0">
                        <a:solidFill>
                          <a:schemeClr val="accent1">
                            <a:lumMod val="50000"/>
                          </a:schemeClr>
                        </a:solidFill>
                        <a:latin typeface="Avenir"/>
                        <a:ea typeface="Avenir"/>
                        <a:cs typeface="Avenir"/>
                        <a:sym typeface="Avenir"/>
                      </a:endParaRPr>
                    </a:p>
                    <a:p>
                      <a:pPr marL="50800" marR="0" lvl="0" indent="0" algn="ctr" rtl="0">
                        <a:lnSpc>
                          <a:spcPct val="115000"/>
                        </a:lnSpc>
                        <a:spcBef>
                          <a:spcPts val="0"/>
                        </a:spcBef>
                        <a:spcAft>
                          <a:spcPts val="0"/>
                        </a:spcAft>
                        <a:buClr>
                          <a:srgbClr val="000000"/>
                        </a:buClr>
                        <a:buSzPts val="2200"/>
                        <a:buFont typeface="Arial"/>
                        <a:buNone/>
                      </a:pPr>
                      <a:r>
                        <a:rPr lang="en-US" sz="2200" b="1" u="none" strike="noStrike" cap="none" dirty="0">
                          <a:solidFill>
                            <a:schemeClr val="accent1">
                              <a:lumMod val="50000"/>
                            </a:schemeClr>
                          </a:solidFill>
                          <a:latin typeface="Avenir"/>
                          <a:ea typeface="Avenir"/>
                          <a:cs typeface="Avenir"/>
                          <a:sym typeface="Avenir"/>
                        </a:rPr>
                        <a:t>with Distinction</a:t>
                      </a:r>
                      <a:endParaRPr sz="2200" b="1" u="none" strike="noStrike" cap="none" dirty="0">
                        <a:solidFill>
                          <a:schemeClr val="accent1">
                            <a:lumMod val="50000"/>
                          </a:schemeClr>
                        </a:solidFill>
                        <a:latin typeface="Avenir"/>
                        <a:ea typeface="Avenir"/>
                        <a:cs typeface="Avenir"/>
                        <a:sym typeface="Avenir"/>
                      </a:endParaRPr>
                    </a:p>
                  </a:txBody>
                  <a:tcPr marL="68575" marR="68575" marT="91425" marB="91425">
                    <a:lnL w="12700" cap="flat" cmpd="sng">
                      <a:solidFill>
                        <a:srgbClr val="96ADEE"/>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6ADEE"/>
                    </a:solidFill>
                  </a:tcPr>
                </a:tc>
                <a:extLst>
                  <a:ext uri="{0D108BD9-81ED-4DB2-BD59-A6C34878D82A}">
                    <a16:rowId xmlns:a16="http://schemas.microsoft.com/office/drawing/2014/main" val="10000"/>
                  </a:ext>
                </a:extLst>
              </a:tr>
              <a:tr h="684125">
                <a:tc>
                  <a:txBody>
                    <a:bodyPr/>
                    <a:lstStyle/>
                    <a:p>
                      <a:pPr marL="50800" marR="0" lvl="0" indent="0" algn="l" rtl="0">
                        <a:lnSpc>
                          <a:spcPct val="115000"/>
                        </a:lnSpc>
                        <a:spcBef>
                          <a:spcPts val="0"/>
                        </a:spcBef>
                        <a:spcAft>
                          <a:spcPts val="0"/>
                        </a:spcAft>
                        <a:buClr>
                          <a:srgbClr val="000000"/>
                        </a:buClr>
                        <a:buSzPts val="1900"/>
                        <a:buFont typeface="Arial"/>
                        <a:buNone/>
                      </a:pPr>
                      <a:r>
                        <a:rPr lang="en-US" sz="1900" i="1">
                          <a:latin typeface="Avenir"/>
                          <a:ea typeface="Avenir"/>
                          <a:cs typeface="Avenir"/>
                          <a:sym typeface="Avenir"/>
                        </a:rPr>
                        <a:t>Yêu cầu Tốt nghiệp</a:t>
                      </a:r>
                      <a:endParaRPr sz="19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Đáp ứng mọi yêu cầu tốt nghiệp</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Đáp ứng mọi yêu cầu tốt nghiệp</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84125">
                <a:tc>
                  <a:txBody>
                    <a:bodyPr/>
                    <a:lstStyle/>
                    <a:p>
                      <a:pPr marL="50800" marR="0" lvl="0" indent="0" algn="l" rtl="0">
                        <a:lnSpc>
                          <a:spcPct val="115000"/>
                        </a:lnSpc>
                        <a:spcBef>
                          <a:spcPts val="0"/>
                        </a:spcBef>
                        <a:spcAft>
                          <a:spcPts val="0"/>
                        </a:spcAft>
                        <a:buClr>
                          <a:srgbClr val="000000"/>
                        </a:buClr>
                        <a:buSzPts val="1900"/>
                        <a:buFont typeface="Arial"/>
                        <a:buNone/>
                      </a:pPr>
                      <a:r>
                        <a:rPr lang="en-US" sz="1900" i="1">
                          <a:latin typeface="Avenir"/>
                          <a:ea typeface="Avenir"/>
                          <a:cs typeface="Avenir"/>
                          <a:sym typeface="Avenir"/>
                        </a:rPr>
                        <a:t>Yêu cầu Ngôn ngữ Anh</a:t>
                      </a:r>
                      <a:endParaRPr sz="19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Đạt tối thiểu 472 điểm trong bài thi ELA MCAS* lớp 10</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Đạt tối thiểu 501 điểm trong bài thi ELA MCAS* lớp 10</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1235875">
                <a:tc>
                  <a:txBody>
                    <a:bodyPr/>
                    <a:lstStyle/>
                    <a:p>
                      <a:pPr marL="50800" marR="0" lvl="0" indent="0" algn="l" rtl="0">
                        <a:lnSpc>
                          <a:spcPct val="115000"/>
                        </a:lnSpc>
                        <a:spcBef>
                          <a:spcPts val="0"/>
                        </a:spcBef>
                        <a:spcAft>
                          <a:spcPts val="0"/>
                        </a:spcAft>
                        <a:buClr>
                          <a:srgbClr val="000000"/>
                        </a:buClr>
                        <a:buSzPts val="1900"/>
                        <a:buFont typeface="Arial"/>
                        <a:buNone/>
                      </a:pPr>
                      <a:r>
                        <a:rPr lang="en-US" sz="1900" i="1">
                          <a:latin typeface="Avenir"/>
                          <a:ea typeface="Avenir"/>
                          <a:cs typeface="Avenir"/>
                          <a:sym typeface="Avenir"/>
                        </a:rPr>
                        <a:t>Yêu cầu Ngôn ngữ Quốc tế</a:t>
                      </a:r>
                      <a:endParaRPr sz="1900" i="1"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a:latin typeface="Avenir"/>
                          <a:ea typeface="Avenir"/>
                          <a:cs typeface="Avenir"/>
                          <a:sym typeface="Avenir"/>
                        </a:rPr>
                        <a:t>Điểm tương đương hoặc cao hơn Intermediate High trong bài đánh giá ngôn ngữ thế giới đã được phê duyệt</a:t>
                      </a:r>
                      <a:endParaRPr sz="1900" u="none" strike="noStrike" cap="none">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50800" marR="0" lvl="0" indent="0" algn="l" rtl="0">
                        <a:lnSpc>
                          <a:spcPct val="115000"/>
                        </a:lnSpc>
                        <a:spcBef>
                          <a:spcPts val="0"/>
                        </a:spcBef>
                        <a:spcAft>
                          <a:spcPts val="0"/>
                        </a:spcAft>
                        <a:buClr>
                          <a:srgbClr val="000000"/>
                        </a:buClr>
                        <a:buSzPts val="1900"/>
                        <a:buFont typeface="Arial"/>
                        <a:buNone/>
                      </a:pPr>
                      <a:r>
                        <a:rPr lang="en-US" sz="1900" dirty="0" err="1">
                          <a:latin typeface="Avenir"/>
                          <a:ea typeface="Avenir"/>
                          <a:cs typeface="Avenir"/>
                          <a:sym typeface="Avenir"/>
                        </a:rPr>
                        <a:t>Điểm</a:t>
                      </a:r>
                      <a:r>
                        <a:rPr lang="en-US" sz="1900" dirty="0">
                          <a:latin typeface="Avenir"/>
                          <a:ea typeface="Avenir"/>
                          <a:cs typeface="Avenir"/>
                          <a:sym typeface="Avenir"/>
                        </a:rPr>
                        <a:t> </a:t>
                      </a:r>
                      <a:r>
                        <a:rPr lang="en-US" sz="1900" dirty="0" err="1">
                          <a:latin typeface="Avenir"/>
                          <a:ea typeface="Avenir"/>
                          <a:cs typeface="Avenir"/>
                          <a:sym typeface="Avenir"/>
                        </a:rPr>
                        <a:t>tương</a:t>
                      </a:r>
                      <a:r>
                        <a:rPr lang="en-US" sz="1900" dirty="0">
                          <a:latin typeface="Avenir"/>
                          <a:ea typeface="Avenir"/>
                          <a:cs typeface="Avenir"/>
                          <a:sym typeface="Avenir"/>
                        </a:rPr>
                        <a:t> </a:t>
                      </a:r>
                      <a:r>
                        <a:rPr lang="en-US" sz="1900" dirty="0" err="1">
                          <a:latin typeface="Avenir"/>
                          <a:ea typeface="Avenir"/>
                          <a:cs typeface="Avenir"/>
                          <a:sym typeface="Avenir"/>
                        </a:rPr>
                        <a:t>đương</a:t>
                      </a:r>
                      <a:r>
                        <a:rPr lang="en-US" sz="1900" dirty="0">
                          <a:latin typeface="Avenir"/>
                          <a:ea typeface="Avenir"/>
                          <a:cs typeface="Avenir"/>
                          <a:sym typeface="Avenir"/>
                        </a:rPr>
                        <a:t> </a:t>
                      </a:r>
                      <a:r>
                        <a:rPr lang="en-US" sz="1900" dirty="0" err="1">
                          <a:latin typeface="Avenir"/>
                          <a:ea typeface="Avenir"/>
                          <a:cs typeface="Avenir"/>
                          <a:sym typeface="Avenir"/>
                        </a:rPr>
                        <a:t>hoặc</a:t>
                      </a:r>
                      <a:r>
                        <a:rPr lang="en-US" sz="1900" dirty="0">
                          <a:latin typeface="Avenir"/>
                          <a:ea typeface="Avenir"/>
                          <a:cs typeface="Avenir"/>
                          <a:sym typeface="Avenir"/>
                        </a:rPr>
                        <a:t> </a:t>
                      </a:r>
                      <a:r>
                        <a:rPr lang="en-US" sz="1900" dirty="0" err="1">
                          <a:latin typeface="Avenir"/>
                          <a:ea typeface="Avenir"/>
                          <a:cs typeface="Avenir"/>
                          <a:sym typeface="Avenir"/>
                        </a:rPr>
                        <a:t>cao</a:t>
                      </a:r>
                      <a:r>
                        <a:rPr lang="en-US" sz="1900" dirty="0">
                          <a:latin typeface="Avenir"/>
                          <a:ea typeface="Avenir"/>
                          <a:cs typeface="Avenir"/>
                          <a:sym typeface="Avenir"/>
                        </a:rPr>
                        <a:t> </a:t>
                      </a:r>
                      <a:r>
                        <a:rPr lang="en-US" sz="1900" dirty="0" err="1">
                          <a:latin typeface="Avenir"/>
                          <a:ea typeface="Avenir"/>
                          <a:cs typeface="Avenir"/>
                          <a:sym typeface="Avenir"/>
                        </a:rPr>
                        <a:t>hơn</a:t>
                      </a:r>
                      <a:r>
                        <a:rPr lang="en-US" sz="1900" dirty="0">
                          <a:latin typeface="Avenir"/>
                          <a:ea typeface="Avenir"/>
                          <a:cs typeface="Avenir"/>
                          <a:sym typeface="Avenir"/>
                        </a:rPr>
                        <a:t> Advanced Low </a:t>
                      </a:r>
                      <a:r>
                        <a:rPr lang="en-US" sz="1900" dirty="0" err="1">
                          <a:latin typeface="Avenir"/>
                          <a:ea typeface="Avenir"/>
                          <a:cs typeface="Avenir"/>
                          <a:sym typeface="Avenir"/>
                        </a:rPr>
                        <a:t>trong</a:t>
                      </a:r>
                      <a:r>
                        <a:rPr lang="en-US" sz="1900" dirty="0">
                          <a:latin typeface="Avenir"/>
                          <a:ea typeface="Avenir"/>
                          <a:cs typeface="Avenir"/>
                          <a:sym typeface="Avenir"/>
                        </a:rPr>
                        <a:t> </a:t>
                      </a:r>
                      <a:r>
                        <a:rPr lang="en-US" sz="1900" dirty="0" err="1">
                          <a:latin typeface="Avenir"/>
                          <a:ea typeface="Avenir"/>
                          <a:cs typeface="Avenir"/>
                          <a:sym typeface="Avenir"/>
                        </a:rPr>
                        <a:t>bài</a:t>
                      </a:r>
                      <a:r>
                        <a:rPr lang="en-US" sz="1900" dirty="0">
                          <a:latin typeface="Avenir"/>
                          <a:ea typeface="Avenir"/>
                          <a:cs typeface="Avenir"/>
                          <a:sym typeface="Avenir"/>
                        </a:rPr>
                        <a:t> </a:t>
                      </a:r>
                      <a:r>
                        <a:rPr lang="en-US" sz="1900" dirty="0" err="1">
                          <a:latin typeface="Avenir"/>
                          <a:ea typeface="Avenir"/>
                          <a:cs typeface="Avenir"/>
                          <a:sym typeface="Avenir"/>
                        </a:rPr>
                        <a:t>đánh</a:t>
                      </a:r>
                      <a:r>
                        <a:rPr lang="en-US" sz="1900" dirty="0">
                          <a:latin typeface="Avenir"/>
                          <a:ea typeface="Avenir"/>
                          <a:cs typeface="Avenir"/>
                          <a:sym typeface="Avenir"/>
                        </a:rPr>
                        <a:t> </a:t>
                      </a:r>
                      <a:r>
                        <a:rPr lang="en-US" sz="1900" dirty="0" err="1">
                          <a:latin typeface="Avenir"/>
                          <a:ea typeface="Avenir"/>
                          <a:cs typeface="Avenir"/>
                          <a:sym typeface="Avenir"/>
                        </a:rPr>
                        <a:t>giá</a:t>
                      </a:r>
                      <a:r>
                        <a:rPr lang="en-US" sz="1900" dirty="0">
                          <a:latin typeface="Avenir"/>
                          <a:ea typeface="Avenir"/>
                          <a:cs typeface="Avenir"/>
                          <a:sym typeface="Avenir"/>
                        </a:rPr>
                        <a:t> </a:t>
                      </a:r>
                      <a:r>
                        <a:rPr lang="en-US" sz="1900" dirty="0" err="1">
                          <a:latin typeface="Avenir"/>
                          <a:ea typeface="Avenir"/>
                          <a:cs typeface="Avenir"/>
                          <a:sym typeface="Avenir"/>
                        </a:rPr>
                        <a:t>ngôn</a:t>
                      </a:r>
                      <a:r>
                        <a:rPr lang="en-US" sz="1900" dirty="0">
                          <a:latin typeface="Avenir"/>
                          <a:ea typeface="Avenir"/>
                          <a:cs typeface="Avenir"/>
                          <a:sym typeface="Avenir"/>
                        </a:rPr>
                        <a:t> </a:t>
                      </a:r>
                      <a:r>
                        <a:rPr lang="en-US" sz="1900" dirty="0" err="1">
                          <a:latin typeface="Avenir"/>
                          <a:ea typeface="Avenir"/>
                          <a:cs typeface="Avenir"/>
                          <a:sym typeface="Avenir"/>
                        </a:rPr>
                        <a:t>ngữ</a:t>
                      </a:r>
                      <a:r>
                        <a:rPr lang="en-US" sz="1900" dirty="0">
                          <a:latin typeface="Avenir"/>
                          <a:ea typeface="Avenir"/>
                          <a:cs typeface="Avenir"/>
                          <a:sym typeface="Avenir"/>
                        </a:rPr>
                        <a:t> </a:t>
                      </a:r>
                      <a:r>
                        <a:rPr lang="en-US" sz="1900" dirty="0" err="1">
                          <a:latin typeface="Avenir"/>
                          <a:ea typeface="Avenir"/>
                          <a:cs typeface="Avenir"/>
                          <a:sym typeface="Avenir"/>
                        </a:rPr>
                        <a:t>thế</a:t>
                      </a:r>
                      <a:r>
                        <a:rPr lang="en-US" sz="1900" dirty="0">
                          <a:latin typeface="Avenir"/>
                          <a:ea typeface="Avenir"/>
                          <a:cs typeface="Avenir"/>
                          <a:sym typeface="Avenir"/>
                        </a:rPr>
                        <a:t> </a:t>
                      </a:r>
                      <a:r>
                        <a:rPr lang="en-US" sz="1900" dirty="0" err="1">
                          <a:latin typeface="Avenir"/>
                          <a:ea typeface="Avenir"/>
                          <a:cs typeface="Avenir"/>
                          <a:sym typeface="Avenir"/>
                        </a:rPr>
                        <a:t>giới</a:t>
                      </a:r>
                      <a:r>
                        <a:rPr lang="en-US" sz="1900" dirty="0">
                          <a:latin typeface="Avenir"/>
                          <a:ea typeface="Avenir"/>
                          <a:cs typeface="Avenir"/>
                          <a:sym typeface="Avenir"/>
                        </a:rPr>
                        <a:t> </a:t>
                      </a:r>
                      <a:r>
                        <a:rPr lang="en-US" sz="1900" dirty="0" err="1">
                          <a:latin typeface="Avenir"/>
                          <a:ea typeface="Avenir"/>
                          <a:cs typeface="Avenir"/>
                          <a:sym typeface="Avenir"/>
                        </a:rPr>
                        <a:t>đã</a:t>
                      </a:r>
                      <a:r>
                        <a:rPr lang="en-US" sz="1900" dirty="0">
                          <a:latin typeface="Avenir"/>
                          <a:ea typeface="Avenir"/>
                          <a:cs typeface="Avenir"/>
                          <a:sym typeface="Avenir"/>
                        </a:rPr>
                        <a:t> </a:t>
                      </a:r>
                      <a:r>
                        <a:rPr lang="en-US" sz="1900" dirty="0" err="1">
                          <a:latin typeface="Avenir"/>
                          <a:ea typeface="Avenir"/>
                          <a:cs typeface="Avenir"/>
                          <a:sym typeface="Avenir"/>
                        </a:rPr>
                        <a:t>được</a:t>
                      </a:r>
                      <a:r>
                        <a:rPr lang="en-US" sz="1900" dirty="0">
                          <a:latin typeface="Avenir"/>
                          <a:ea typeface="Avenir"/>
                          <a:cs typeface="Avenir"/>
                          <a:sym typeface="Avenir"/>
                        </a:rPr>
                        <a:t> </a:t>
                      </a:r>
                      <a:r>
                        <a:rPr lang="en-US" sz="1900" dirty="0" err="1">
                          <a:latin typeface="Avenir"/>
                          <a:ea typeface="Avenir"/>
                          <a:cs typeface="Avenir"/>
                          <a:sym typeface="Avenir"/>
                        </a:rPr>
                        <a:t>phê</a:t>
                      </a:r>
                      <a:r>
                        <a:rPr lang="en-US" sz="1900" dirty="0">
                          <a:latin typeface="Avenir"/>
                          <a:ea typeface="Avenir"/>
                          <a:cs typeface="Avenir"/>
                          <a:sym typeface="Avenir"/>
                        </a:rPr>
                        <a:t> </a:t>
                      </a:r>
                      <a:r>
                        <a:rPr lang="en-US" sz="1900" dirty="0" err="1">
                          <a:latin typeface="Avenir"/>
                          <a:ea typeface="Avenir"/>
                          <a:cs typeface="Avenir"/>
                          <a:sym typeface="Avenir"/>
                        </a:rPr>
                        <a:t>duyệt</a:t>
                      </a:r>
                      <a:endParaRPr sz="1900" u="none" strike="noStrike" cap="none" dirty="0">
                        <a:latin typeface="Avenir"/>
                        <a:ea typeface="Avenir"/>
                        <a:cs typeface="Avenir"/>
                        <a:sym typeface="Aveni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19" name="Google Shape;119;g23e1bad7357_0_88"/>
          <p:cNvSpPr txBox="1"/>
          <p:nvPr/>
        </p:nvSpPr>
        <p:spPr>
          <a:xfrm>
            <a:off x="2637025" y="6005975"/>
            <a:ext cx="8940900" cy="3849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300" b="0" i="0" u="none" strike="noStrike" cap="none">
                <a:solidFill>
                  <a:schemeClr val="dk1"/>
                </a:solidFill>
                <a:latin typeface="Calibri"/>
                <a:ea typeface="Calibri"/>
                <a:cs typeface="Calibri"/>
                <a:sym typeface="Calibri"/>
              </a:rPr>
              <a:t>*</a:t>
            </a:r>
            <a:r>
              <a:rPr lang="en-US" sz="1300">
                <a:solidFill>
                  <a:schemeClr val="dk1"/>
                </a:solidFill>
                <a:latin typeface="Calibri"/>
                <a:ea typeface="Calibri"/>
                <a:cs typeface="Calibri"/>
                <a:sym typeface="Calibri"/>
              </a:rPr>
              <a:t>Xem thông tin mới nhất tại trang web của </a:t>
            </a:r>
            <a:r>
              <a:rPr lang="en-US" sz="1300" u="sng">
                <a:solidFill>
                  <a:schemeClr val="hlink"/>
                </a:solidFill>
                <a:latin typeface="Calibri"/>
                <a:ea typeface="Calibri"/>
                <a:cs typeface="Calibri"/>
                <a:sym typeface="Calibri"/>
                <a:hlinkClick r:id="rId4"/>
              </a:rPr>
              <a:t>Massachusetts State Seal of Biliteracy</a:t>
            </a:r>
            <a:r>
              <a:rPr lang="en-US" sz="1300">
                <a:solidFill>
                  <a:schemeClr val="dk1"/>
                </a:solidFill>
                <a:latin typeface="Calibri"/>
                <a:ea typeface="Calibri"/>
                <a:cs typeface="Calibri"/>
                <a:sym typeface="Calibri"/>
              </a:rPr>
              <a:t> </a:t>
            </a:r>
            <a:r>
              <a:rPr lang="en-US" sz="1300" b="0" i="0" u="none" strike="noStrike" cap="none">
                <a:solidFill>
                  <a:schemeClr val="dk1"/>
                </a:solidFill>
                <a:latin typeface="Calibri"/>
                <a:ea typeface="Calibri"/>
                <a:cs typeface="Calibri"/>
                <a:sym typeface="Calibri"/>
              </a:rPr>
              <a:t> </a:t>
            </a:r>
            <a:endParaRPr sz="15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ACB9DBA9DB4F84EBE63E51222C24FB9" ma:contentTypeVersion="14" ma:contentTypeDescription="Create a new document." ma:contentTypeScope="" ma:versionID="cbfdb6745ee8cbff36001b93542e2acd">
  <xsd:schema xmlns:xsd="http://www.w3.org/2001/XMLSchema" xmlns:xs="http://www.w3.org/2001/XMLSchema" xmlns:p="http://schemas.microsoft.com/office/2006/metadata/properties" xmlns:ns2="4c29e450-0b07-46d7-a26e-9748304c7bb8" xmlns:ns3="92451b51-2139-42b8-8b65-fabe2c9ce3de" targetNamespace="http://schemas.microsoft.com/office/2006/metadata/properties" ma:root="true" ma:fieldsID="7ca0b73624e059a0ab9844f7af7c5a6a" ns2:_="" ns3:_="">
    <xsd:import namespace="4c29e450-0b07-46d7-a26e-9748304c7bb8"/>
    <xsd:import namespace="92451b51-2139-42b8-8b65-fabe2c9ce3d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DateTake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9e450-0b07-46d7-a26e-9748304c7b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451b51-2139-42b8-8b65-fabe2c9ce3d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084804f-be2e-42b5-9a28-85670eac2b45}" ma:internalName="TaxCatchAll" ma:showField="CatchAllData" ma:web="92451b51-2139-42b8-8b65-fabe2c9ce3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c29e450-0b07-46d7-a26e-9748304c7bb8">
      <Terms xmlns="http://schemas.microsoft.com/office/infopath/2007/PartnerControls"/>
    </lcf76f155ced4ddcb4097134ff3c332f>
    <TaxCatchAll xmlns="92451b51-2139-42b8-8b65-fabe2c9ce3de" xsi:nil="true"/>
  </documentManagement>
</p:properties>
</file>

<file path=customXml/itemProps1.xml><?xml version="1.0" encoding="utf-8"?>
<ds:datastoreItem xmlns:ds="http://schemas.openxmlformats.org/officeDocument/2006/customXml" ds:itemID="{5AC9A138-5B56-43A3-8FE5-A738D053E83B}">
  <ds:schemaRefs>
    <ds:schemaRef ds:uri="http://schemas.microsoft.com/sharepoint/v3/contenttype/forms"/>
  </ds:schemaRefs>
</ds:datastoreItem>
</file>

<file path=customXml/itemProps2.xml><?xml version="1.0" encoding="utf-8"?>
<ds:datastoreItem xmlns:ds="http://schemas.openxmlformats.org/officeDocument/2006/customXml" ds:itemID="{7420B544-CEAB-4076-96B8-1D20AD33F5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9e450-0b07-46d7-a26e-9748304c7bb8"/>
    <ds:schemaRef ds:uri="92451b51-2139-42b8-8b65-fabe2c9ce3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9D6728-44D6-43B9-88EE-454D185A7F54}">
  <ds:schemaRefs>
    <ds:schemaRef ds:uri="http://schemas.microsoft.com/office/2006/metadata/properties"/>
    <ds:schemaRef ds:uri="http://schemas.microsoft.com/office/2006/documentManagement/types"/>
    <ds:schemaRef ds:uri="http://purl.org/dc/elements/1.1/"/>
    <ds:schemaRef ds:uri="http://www.w3.org/XML/1998/namespace"/>
    <ds:schemaRef ds:uri="4c29e450-0b07-46d7-a26e-9748304c7bb8"/>
    <ds:schemaRef ds:uri="http://schemas.microsoft.com/office/infopath/2007/PartnerControls"/>
    <ds:schemaRef ds:uri="http://purl.org/dc/terms/"/>
    <ds:schemaRef ds:uri="http://schemas.openxmlformats.org/package/2006/metadata/core-properties"/>
    <ds:schemaRef ds:uri="92451b51-2139-42b8-8b65-fabe2c9ce3d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212</TotalTime>
  <Words>1662</Words>
  <Application>Microsoft Office PowerPoint</Application>
  <PresentationFormat>Widescreen</PresentationFormat>
  <Paragraphs>125</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Avenir</vt:lpstr>
      <vt:lpstr>Arial</vt:lpstr>
      <vt:lpstr>Quattrocento Sans</vt:lpstr>
      <vt:lpstr>Calibri</vt:lpstr>
      <vt:lpstr>Office Theme</vt:lpstr>
      <vt:lpstr>Dấu chứng nhận Song ngữ bang Massachusetts Các điểm nổi bật của chương trình</vt:lpstr>
      <vt:lpstr>Massachusetts State Seal of Biliteracy Mục lục</vt:lpstr>
      <vt:lpstr>Massachusetts State Seal of Biliteracy Lời giới thiệu</vt:lpstr>
      <vt:lpstr>Massachusetts State Seal of Biliteracy Mục đích</vt:lpstr>
      <vt:lpstr>Massachusetts State Seal of Biliteracy Tổng quan và phản hồi của người được cấp chứng nhận</vt:lpstr>
      <vt:lpstr>Massachusetts State Seal of Biliteracy Lợi ích của việc được cấp Chứng nhận Seal of Biliteracy</vt:lpstr>
      <vt:lpstr>Massachusetts State Seal of Biliteracy Các trường Cao đẳng &amp; Đại học tham gia</vt:lpstr>
      <vt:lpstr>Massachusetts State Seal of Biliteracy Tiêu chuẩn</vt:lpstr>
      <vt:lpstr>Massachusetts State Seal of Biliteracy Tiêu chuẩn Seal: Học sinh thuộc các niên khoá 2019-2025</vt:lpstr>
      <vt:lpstr>Massachusetts State Seal of Biliteracy Đủ điều kiện để nhận Seal: từ Khoá tốt nghiêp 2026 trở đi</vt:lpstr>
      <vt:lpstr>Massachusetts State Seal of Biliteracy Thông thạo ngôn ngữ</vt:lpstr>
      <vt:lpstr>Massachusetts State Seal of Biliteracy Chuẩn bị để Đáp ứng các Tiêu chí Ngôn ngữ Quốc tế</vt:lpstr>
      <vt:lpstr>Massachusetts State Seal of Biliteracy Các bước khởi đầu tại trường học</vt:lpstr>
      <vt:lpstr>Xin cảm ơn!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Dấu chứng nhận Song ngữ bang Massachusetts Các điểm nổi bật của chương trình</dc:title>
  <dc:creator>DESE</dc:creator>
  <cp:lastModifiedBy>Zou, Dong (EOE)</cp:lastModifiedBy>
  <cp:revision>2</cp:revision>
  <dcterms:created xsi:type="dcterms:W3CDTF">2022-10-11T20:32:22Z</dcterms:created>
  <dcterms:modified xsi:type="dcterms:W3CDTF">2023-09-19T21:48:10Z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Sep 19 2023 12:00AM</vt:lpwstr>
  </property>
</Properties>
</file>