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8" r:id="rId5"/>
  </p:sldMasterIdLst>
  <p:notesMasterIdLst>
    <p:notesMasterId r:id="rId21"/>
  </p:notesMasterIdLst>
  <p:handoutMasterIdLst>
    <p:handoutMasterId r:id="rId22"/>
  </p:handoutMasterIdLst>
  <p:sldIdLst>
    <p:sldId id="259" r:id="rId6"/>
    <p:sldId id="278" r:id="rId7"/>
    <p:sldId id="276" r:id="rId8"/>
    <p:sldId id="277" r:id="rId9"/>
    <p:sldId id="275" r:id="rId10"/>
    <p:sldId id="267" r:id="rId11"/>
    <p:sldId id="268" r:id="rId12"/>
    <p:sldId id="271" r:id="rId13"/>
    <p:sldId id="273" r:id="rId14"/>
    <p:sldId id="269" r:id="rId15"/>
    <p:sldId id="284" r:id="rId16"/>
    <p:sldId id="285" r:id="rId17"/>
    <p:sldId id="286" r:id="rId18"/>
    <p:sldId id="287" r:id="rId19"/>
    <p:sldId id="272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A8BA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>
        <p:scale>
          <a:sx n="70" d="100"/>
          <a:sy n="70" d="100"/>
        </p:scale>
        <p:origin x="-2730" y="-1218"/>
      </p:cViewPr>
      <p:guideLst>
        <p:guide orient="horz" pos="2160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8AE5D3-7EC3-498C-8A93-D1F55A96F4C1}" type="datetimeFigureOut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0820B25-C917-4208-BDDF-C72B78E7CC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8561185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63F597-CE17-476A-A5CB-91589ED997B7}" type="datetimeFigureOut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5724FF-A098-4B60-9000-6891DF0985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00118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r="77994"/>
          <a:stretch>
            <a:fillRect/>
          </a:stretch>
        </p:blipFill>
        <p:spPr>
          <a:xfrm>
            <a:off x="5867400" y="-381000"/>
            <a:ext cx="3505200" cy="7745744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33400" y="990601"/>
            <a:ext cx="7772400" cy="1905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6400800" cy="1066800"/>
          </a:xfrm>
        </p:spPr>
        <p:txBody>
          <a:bodyPr anchor="t" anchorCtr="0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562600"/>
            <a:ext cx="27146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 Left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285750"/>
            <a:ext cx="4191000" cy="1162050"/>
          </a:xfrm>
        </p:spPr>
        <p:txBody>
          <a:bodyPr anchor="b">
            <a:noAutofit/>
          </a:bodyPr>
          <a:lstStyle>
            <a:lvl1pPr algn="l">
              <a:defRPr sz="4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CE43-016E-449F-9706-26248BFC54AD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648200" y="1524000"/>
            <a:ext cx="38862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00600"/>
            <a:ext cx="7620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12775"/>
            <a:ext cx="76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367338"/>
            <a:ext cx="7620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7493-33A3-4197-917E-EEF3957AB252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A307-C7D7-48DF-9A27-B47F9B671EC5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410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FE243-CC59-4617-A96F-54AAA96641C8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CE0-82CF-4805-9DFB-E2B0729D46AD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4F7B-0081-4992-B1AA-BA7A5348C1F1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79248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79248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t="-1145" r="79429" b="6542"/>
          <a:stretch>
            <a:fillRect/>
          </a:stretch>
        </p:blipFill>
        <p:spPr>
          <a:xfrm>
            <a:off x="6895187" y="1828800"/>
            <a:ext cx="2248812" cy="50292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 anchorCtr="0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6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019800"/>
            <a:ext cx="2514600" cy="59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t="-1145" r="79429" b="6542"/>
          <a:stretch>
            <a:fillRect/>
          </a:stretch>
        </p:blipFill>
        <p:spPr>
          <a:xfrm>
            <a:off x="6895187" y="1828800"/>
            <a:ext cx="2248812" cy="50292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 anchorCtr="0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685800" y="381000"/>
            <a:ext cx="67818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019800"/>
            <a:ext cx="2514600" cy="59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71EE-B44A-4B18-9AB0-96D87421065F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38100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38100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2904" y="1535113"/>
            <a:ext cx="3811496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2904" y="2174875"/>
            <a:ext cx="3811496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733-F36D-4647-94D7-3A813009224E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A47D-CCBB-410C-ABA0-8A0D02B57B23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942B-042A-4609-9073-EEA1CBC01FF6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SE_StarLogo_2881_1401_transparent_color.gif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pic>
        <p:nvPicPr>
          <p:cNvPr id="8" name="Picture 7" descr="ESE_StarLogo_2881_1401_transparent_color.gif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pic>
        <p:nvPicPr>
          <p:cNvPr id="7" name="Picture 6" descr="ESE Logo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7924800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22371-60CA-4147-A4C9-1D7022A867E1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41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6688" y="5257800"/>
            <a:ext cx="5334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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9144000" cy="762001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Discipline Identification and Reporting</a:t>
            </a:r>
            <a:endParaRPr lang="en-US" sz="36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733800" y="6356350"/>
            <a:ext cx="5410200" cy="365125"/>
          </a:xfrm>
        </p:spPr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8485632" y="5257800"/>
            <a:ext cx="533400" cy="45720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26C40E-487C-40A4-A841-8174FD7B714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8A8BA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8A8B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800" y="2133600"/>
            <a:ext cx="7086600" cy="26670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1800" dirty="0" smtClean="0">
                <a:solidFill>
                  <a:schemeClr val="accent2"/>
                </a:solidFill>
              </a:rPr>
              <a:t>June 2016</a:t>
            </a:r>
          </a:p>
          <a:p>
            <a:endParaRPr lang="en-US" sz="3600" dirty="0" smtClean="0"/>
          </a:p>
          <a:p>
            <a:endParaRPr lang="en-US" sz="3600" dirty="0" smtClean="0"/>
          </a:p>
          <a:p>
            <a:endParaRPr lang="en-US" sz="36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63976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Identification Summary</a:t>
            </a:r>
            <a:endParaRPr lang="en-US" sz="36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47800" y="1447800"/>
          <a:ext cx="5791200" cy="293439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95396"/>
                <a:gridCol w="1917494"/>
                <a:gridCol w="1478310"/>
              </a:tblGrid>
              <a:tr h="525027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Schools</a:t>
                      </a:r>
                      <a:r>
                        <a:rPr lang="en-US" sz="1400" baseline="0" dirty="0" smtClean="0"/>
                        <a:t> and Districts </a:t>
                      </a:r>
                      <a:r>
                        <a:rPr lang="en-US" sz="1400" dirty="0" smtClean="0"/>
                        <a:t>Identified for Discrepancies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53796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School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District</a:t>
                      </a:r>
                      <a:endParaRPr lang="en-US" sz="1400" b="1" dirty="0"/>
                    </a:p>
                  </a:txBody>
                  <a:tcPr anchor="ctr"/>
                </a:tc>
              </a:tr>
              <a:tr h="46749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Reason: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</a:t>
                      </a:r>
                      <a:endParaRPr lang="en-US" sz="1400" b="1" dirty="0"/>
                    </a:p>
                  </a:txBody>
                  <a:tcPr/>
                </a:tc>
              </a:tr>
              <a:tr h="4315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Race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</a:tr>
              <a:tr h="5250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SWD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anchor="ctr"/>
                </a:tc>
              </a:tr>
              <a:tr h="4315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Total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>
            <a:normAutofit/>
          </a:bodyPr>
          <a:lstStyle/>
          <a:p>
            <a:pPr algn="ctr">
              <a:tabLst>
                <a:tab pos="3316288" algn="l"/>
              </a:tabLst>
            </a:pPr>
            <a:r>
              <a:rPr lang="en-US" sz="3200" b="1" dirty="0" smtClean="0"/>
              <a:t>Federal IDEA Reporting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2837"/>
            <a:ext cx="9144000" cy="5135563"/>
          </a:xfrm>
        </p:spPr>
        <p:txBody>
          <a:bodyPr>
            <a:normAutofit/>
          </a:bodyPr>
          <a:lstStyle/>
          <a:p>
            <a:r>
              <a:rPr lang="en-US" dirty="0" smtClean="0"/>
              <a:t>All states that receive IDEA funds must report annually on a number of performance indicators, including indicator 4: </a:t>
            </a:r>
          </a:p>
          <a:p>
            <a:endParaRPr lang="en-US" sz="1000" dirty="0" smtClean="0"/>
          </a:p>
          <a:p>
            <a:pPr marL="1255713" indent="-231775">
              <a:tabLst>
                <a:tab pos="1255713" algn="l"/>
              </a:tabLst>
            </a:pPr>
            <a:r>
              <a:rPr lang="en-US" sz="2200" dirty="0" smtClean="0"/>
              <a:t>4A. Significant discrepancy in the rate of suspensions and expulsions of greater than 10 days for children with IEPs 	</a:t>
            </a:r>
          </a:p>
          <a:p>
            <a:pPr marL="1255713" indent="-231775">
              <a:tabLst>
                <a:tab pos="1255713" algn="l"/>
              </a:tabLst>
            </a:pPr>
            <a:endParaRPr lang="en-US" sz="2200" dirty="0" smtClean="0"/>
          </a:p>
          <a:p>
            <a:pPr marL="1255713" indent="-231775">
              <a:tabLst>
                <a:tab pos="1255713" algn="l"/>
              </a:tabLst>
            </a:pPr>
            <a:r>
              <a:rPr lang="en-US" sz="2200" dirty="0" smtClean="0"/>
              <a:t>4B. Significant discrepancy in the rate of suspensions and expulsions of greater than 10 days for children with IEPs, by race or ethnicity</a:t>
            </a:r>
          </a:p>
          <a:p>
            <a:pPr marL="1255713" indent="-231775">
              <a:tabLst>
                <a:tab pos="1255713" algn="l"/>
              </a:tabLst>
            </a:pPr>
            <a:endParaRPr lang="en-US" sz="2000" dirty="0" smtClean="0"/>
          </a:p>
          <a:p>
            <a:pPr marL="1255713" indent="-231775">
              <a:tabLst>
                <a:tab pos="1255713" algn="l"/>
              </a:tabLst>
            </a:pPr>
            <a:endParaRPr lang="en-US" sz="2000" dirty="0" smtClean="0"/>
          </a:p>
          <a:p>
            <a:pPr marL="1255713" indent="-231775">
              <a:tabLst>
                <a:tab pos="1255713" algn="l"/>
              </a:tabLst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>
            <a:normAutofit/>
          </a:bodyPr>
          <a:lstStyle/>
          <a:p>
            <a:pPr algn="ctr">
              <a:tabLst>
                <a:tab pos="3316288" algn="l"/>
              </a:tabLst>
            </a:pPr>
            <a:r>
              <a:rPr lang="en-US" sz="3200" b="1" dirty="0" smtClean="0"/>
              <a:t>Indicator 4A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2837"/>
            <a:ext cx="8991600" cy="5135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Step 1: Identify the overall “state rate.”</a:t>
            </a:r>
          </a:p>
          <a:p>
            <a:pPr lvl="1"/>
            <a:r>
              <a:rPr lang="en-US" sz="1900" dirty="0" smtClean="0"/>
              <a:t>Calculate the percentage of SWDs who were removed for greater than 10 days during the school year. This is the state rate.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Step 2: Calculate each district’s rate.* </a:t>
            </a:r>
          </a:p>
          <a:p>
            <a:pPr lvl="1"/>
            <a:r>
              <a:rPr lang="en-US" sz="1900" dirty="0" smtClean="0"/>
              <a:t>Calculate the percentage of SWDs in each district who were removed for greater than 10 days during the school year. </a:t>
            </a:r>
          </a:p>
          <a:p>
            <a:endParaRPr lang="en-US" dirty="0" smtClean="0"/>
          </a:p>
          <a:p>
            <a:r>
              <a:rPr lang="en-US" dirty="0" smtClean="0"/>
              <a:t>Step 3: Identify districts with a “significant discrepancy.”</a:t>
            </a:r>
          </a:p>
          <a:p>
            <a:pPr lvl="1"/>
            <a:r>
              <a:rPr lang="en-US" sz="1900" dirty="0" smtClean="0"/>
              <a:t>Compare each district’s rate to the state rate, and identify districts whose rate has been at least 5x the state rate for the past two years.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sz="1300" dirty="0" smtClean="0"/>
              <a:t>*Note that all districts with fewer than 30 SWDs are not included in the calculation.</a:t>
            </a:r>
          </a:p>
          <a:p>
            <a:pPr marL="1255713" indent="-231775">
              <a:tabLst>
                <a:tab pos="1255713" algn="l"/>
              </a:tabLst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>
            <a:normAutofit/>
          </a:bodyPr>
          <a:lstStyle/>
          <a:p>
            <a:pPr algn="ctr">
              <a:tabLst>
                <a:tab pos="3316288" algn="l"/>
              </a:tabLst>
            </a:pPr>
            <a:r>
              <a:rPr lang="en-US" sz="3200" b="1" dirty="0" smtClean="0"/>
              <a:t>Indicator 4B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2837"/>
            <a:ext cx="8991600" cy="57451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Step 1: Identify the overall “state rate.”</a:t>
            </a:r>
          </a:p>
          <a:p>
            <a:pPr lvl="1"/>
            <a:r>
              <a:rPr lang="en-US" sz="1900" dirty="0" smtClean="0"/>
              <a:t>Calculate the percentage of SWDs who were removed for greater than 10 days during the school year. This is the same state rate as in 4A.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Step 2: Calculate each district’s rate for each racial/ethnic group.* </a:t>
            </a:r>
          </a:p>
          <a:p>
            <a:pPr lvl="1"/>
            <a:r>
              <a:rPr lang="en-US" sz="1900" dirty="0" smtClean="0"/>
              <a:t>Calculate the percentage of SWDs in each racial/ethnic group in each district who were removed for greater than 10 days during the school year. </a:t>
            </a:r>
          </a:p>
          <a:p>
            <a:endParaRPr lang="en-US" dirty="0" smtClean="0"/>
          </a:p>
          <a:p>
            <a:r>
              <a:rPr lang="en-US" dirty="0" smtClean="0"/>
              <a:t>Step 3: Identify districts with a “significant discrepancy.”</a:t>
            </a:r>
          </a:p>
          <a:p>
            <a:pPr lvl="1"/>
            <a:r>
              <a:rPr lang="en-US" sz="1900" dirty="0" smtClean="0"/>
              <a:t>Compare each district’s rate for each racial/ethnic group to the overall state rate and identify districts whose rate for a specific racial/ethnic group has been at least 5x the state rate for the past three years.</a:t>
            </a:r>
          </a:p>
          <a:p>
            <a:pPr lvl="1">
              <a:buNone/>
            </a:pPr>
            <a:endParaRPr lang="en-US" sz="1900" dirty="0" smtClean="0"/>
          </a:p>
          <a:p>
            <a:r>
              <a:rPr lang="en-US" dirty="0" smtClean="0"/>
              <a:t>Step 4: Review the identified districts’ policies, practices and procedures.</a:t>
            </a:r>
          </a:p>
          <a:p>
            <a:pPr lvl="1"/>
            <a:r>
              <a:rPr lang="en-US" sz="1900" dirty="0" smtClean="0"/>
              <a:t>Districts identified under indicator 4B will undergo a review of their policies, practices, and procedures (PPPs), to determine whether or not the PPPs contributed to the significant discrepancy.</a:t>
            </a:r>
          </a:p>
          <a:p>
            <a:pPr lvl="1">
              <a:buNone/>
            </a:pPr>
            <a:endParaRPr lang="en-US" dirty="0" smtClean="0"/>
          </a:p>
          <a:p>
            <a:pPr marL="463550" lvl="1" indent="-6350">
              <a:buNone/>
            </a:pPr>
            <a:r>
              <a:rPr lang="en-US" sz="1500" dirty="0" smtClean="0"/>
              <a:t>*Note that all districts with fewer than 10 SWDs in a particular racial/ethnic group are not included in the calculation </a:t>
            </a:r>
            <a:br>
              <a:rPr lang="en-US" sz="1500" dirty="0" smtClean="0"/>
            </a:br>
            <a:r>
              <a:rPr lang="en-US" sz="1500" dirty="0" smtClean="0"/>
              <a:t>for that racial/ethnic group.</a:t>
            </a:r>
          </a:p>
          <a:p>
            <a:pPr marL="1255713" indent="-231775">
              <a:tabLst>
                <a:tab pos="1255713" algn="l"/>
              </a:tabLst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>
            <a:normAutofit/>
          </a:bodyPr>
          <a:lstStyle/>
          <a:p>
            <a:pPr algn="ctr">
              <a:tabLst>
                <a:tab pos="3316288" algn="l"/>
              </a:tabLst>
            </a:pPr>
            <a:r>
              <a:rPr lang="en-US" sz="3200" b="1" dirty="0" smtClean="0"/>
              <a:t>Indicator 4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2837"/>
            <a:ext cx="8991600" cy="51355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FFY15….</a:t>
            </a:r>
          </a:p>
          <a:p>
            <a:pPr lvl="1"/>
            <a:r>
              <a:rPr lang="en-US" dirty="0" smtClean="0"/>
              <a:t>State rate = 0.7%</a:t>
            </a:r>
          </a:p>
          <a:p>
            <a:pPr lvl="1"/>
            <a:r>
              <a:rPr lang="en-US" dirty="0" smtClean="0"/>
              <a:t> 5x state rate = 3.4%</a:t>
            </a:r>
          </a:p>
          <a:p>
            <a:pPr lvl="1"/>
            <a:r>
              <a:rPr lang="en-US" dirty="0" smtClean="0"/>
              <a:t>5 districts were flagged under indicator 4A</a:t>
            </a:r>
          </a:p>
          <a:p>
            <a:pPr lvl="1"/>
            <a:r>
              <a:rPr lang="en-US" dirty="0" smtClean="0"/>
              <a:t>9 districts were flagged under indicator 4B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1255713" indent="-231775">
              <a:buNone/>
              <a:tabLst>
                <a:tab pos="1255713" algn="l"/>
              </a:tabLst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7400"/>
            <a:ext cx="9144000" cy="1143000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924800" cy="1143000"/>
          </a:xfrm>
        </p:spPr>
        <p:txBody>
          <a:bodyPr/>
          <a:lstStyle/>
          <a:p>
            <a:pPr algn="ctr"/>
            <a:r>
              <a:rPr lang="en-US" b="1" dirty="0" smtClean="0"/>
              <a:t>Agenda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602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Review MA discipline regulations and identification process:</a:t>
            </a:r>
          </a:p>
          <a:p>
            <a:pPr marL="1651000" indent="-53975"/>
            <a:r>
              <a:rPr lang="en-US" sz="2000" dirty="0" smtClean="0"/>
              <a:t>Over-reliance on long-term suspension</a:t>
            </a:r>
          </a:p>
          <a:p>
            <a:pPr marL="1651000" indent="-53975"/>
            <a:r>
              <a:rPr lang="en-US" sz="2000" dirty="0" smtClean="0"/>
              <a:t>Suspension discrepancy by race/SWD status</a:t>
            </a:r>
          </a:p>
          <a:p>
            <a:endParaRPr lang="en-US" dirty="0" smtClean="0"/>
          </a:p>
          <a:p>
            <a:r>
              <a:rPr lang="en-US" dirty="0" smtClean="0"/>
              <a:t>Review Individuals with Disabilities Education Act (IDEA) reporting on disciplinary removals for students with disabilities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Questions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76200"/>
            <a:ext cx="8991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MA Discipline Regulations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603 CMR 53.14(4) requires ESE and the Commissioner to identify:</a:t>
            </a:r>
          </a:p>
          <a:p>
            <a:pPr marL="1597025" indent="-219075">
              <a:buNone/>
              <a:tabLst>
                <a:tab pos="1597025" algn="l"/>
              </a:tabLst>
            </a:pPr>
            <a:endParaRPr lang="en-US" dirty="0" smtClean="0"/>
          </a:p>
          <a:p>
            <a:pPr marL="804863" indent="-285750">
              <a:tabLst>
                <a:tab pos="1433513" algn="l"/>
              </a:tabLst>
            </a:pPr>
            <a:r>
              <a:rPr lang="en-US" sz="2000" i="1" dirty="0" smtClean="0"/>
              <a:t>Schools that need assistance to reduce over-reliance on </a:t>
            </a:r>
            <a:r>
              <a:rPr lang="en-US" sz="2000" b="1" i="1" dirty="0" smtClean="0"/>
              <a:t>long-term suspension or expulsion </a:t>
            </a:r>
            <a:r>
              <a:rPr lang="en-US" sz="2000" i="1" dirty="0" smtClean="0"/>
              <a:t>as a consequence for student misconduct</a:t>
            </a:r>
          </a:p>
          <a:p>
            <a:pPr marL="804863" indent="-285750">
              <a:buNone/>
              <a:tabLst>
                <a:tab pos="1433513" algn="l"/>
              </a:tabLst>
            </a:pPr>
            <a:endParaRPr lang="en-US" sz="2000" i="1" dirty="0" smtClean="0"/>
          </a:p>
          <a:p>
            <a:pPr marL="804863" indent="-285750">
              <a:tabLst>
                <a:tab pos="1433513" algn="l"/>
              </a:tabLst>
            </a:pPr>
            <a:r>
              <a:rPr lang="en-US" sz="2000" i="1" dirty="0" smtClean="0"/>
              <a:t>Schools and districts with data that reflect </a:t>
            </a:r>
            <a:r>
              <a:rPr lang="en-US" sz="2000" b="1" i="1" dirty="0" smtClean="0"/>
              <a:t>significant disparities </a:t>
            </a:r>
            <a:r>
              <a:rPr lang="en-US" sz="2000" i="1" dirty="0" smtClean="0"/>
              <a:t>in the rate of suspension and expulsion by race and ethnicity, or disability</a:t>
            </a:r>
          </a:p>
          <a:p>
            <a:pPr marL="804863" indent="-285750">
              <a:buNone/>
              <a:tabLst>
                <a:tab pos="1433513" algn="l"/>
              </a:tabLst>
            </a:pPr>
            <a:endParaRPr lang="en-US" sz="2000" i="1" dirty="0" smtClean="0"/>
          </a:p>
          <a:p>
            <a:r>
              <a:rPr lang="en-US" dirty="0" smtClean="0"/>
              <a:t>ESE used 2014-2015 SSDR data to make identifications in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>
            <a:normAutofit/>
          </a:bodyPr>
          <a:lstStyle/>
          <a:p>
            <a:pPr algn="ctr">
              <a:tabLst>
                <a:tab pos="3316288" algn="l"/>
              </a:tabLst>
            </a:pPr>
            <a:r>
              <a:rPr lang="en-US" sz="3200" b="1" dirty="0" smtClean="0"/>
              <a:t>Long Term Suspension ID and Reporting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2837"/>
            <a:ext cx="9144000" cy="5135563"/>
          </a:xfrm>
        </p:spPr>
        <p:txBody>
          <a:bodyPr/>
          <a:lstStyle/>
          <a:p>
            <a:r>
              <a:rPr lang="en-US" dirty="0" smtClean="0"/>
              <a:t>ESE reports rates of students suspended for more than 10 cumulative days in a school year</a:t>
            </a:r>
          </a:p>
          <a:p>
            <a:endParaRPr lang="en-US" sz="1000" dirty="0" smtClean="0"/>
          </a:p>
          <a:p>
            <a:pPr marL="1255713" indent="-231775">
              <a:tabLst>
                <a:tab pos="1255713" algn="l"/>
              </a:tabLst>
            </a:pPr>
            <a:r>
              <a:rPr lang="en-US" sz="2000" dirty="0" smtClean="0"/>
              <a:t>Posted on School and District Profiles ”Days Missed Report”</a:t>
            </a:r>
          </a:p>
          <a:p>
            <a:pPr marL="1255713" indent="-231775">
              <a:buNone/>
              <a:tabLst>
                <a:tab pos="1255713" algn="l"/>
              </a:tabLst>
            </a:pPr>
            <a:endParaRPr lang="en-US" sz="2000" dirty="0" smtClean="0"/>
          </a:p>
          <a:p>
            <a:pPr marL="341313" indent="-341313">
              <a:tabLst>
                <a:tab pos="341313" algn="l"/>
              </a:tabLst>
            </a:pPr>
            <a:r>
              <a:rPr lang="en-US" dirty="0" smtClean="0"/>
              <a:t>Guide ID of schools in need of assistance to reduce over-reliance on long term suspension and expulsion</a:t>
            </a:r>
          </a:p>
          <a:p>
            <a:pPr marL="1092200" indent="-68263">
              <a:tabLst>
                <a:tab pos="341313" algn="l"/>
              </a:tabLst>
            </a:pPr>
            <a:r>
              <a:rPr lang="en-US" sz="2000" dirty="0" smtClean="0"/>
              <a:t>Criteria: </a:t>
            </a:r>
          </a:p>
          <a:p>
            <a:pPr marL="2060575" indent="109538">
              <a:buFont typeface="Wingdings" pitchFamily="2" charset="2"/>
              <a:buChar char="§"/>
              <a:tabLst>
                <a:tab pos="341313" algn="l"/>
              </a:tabLst>
            </a:pPr>
            <a:r>
              <a:rPr lang="en-US" sz="2000" dirty="0" smtClean="0"/>
              <a:t>At least 100 students enrolled</a:t>
            </a:r>
          </a:p>
          <a:p>
            <a:pPr marL="2060575" indent="109538">
              <a:buFont typeface="Wingdings" pitchFamily="2" charset="2"/>
              <a:buChar char="§"/>
              <a:tabLst>
                <a:tab pos="341313" algn="l"/>
              </a:tabLst>
            </a:pPr>
            <a:r>
              <a:rPr lang="en-US" sz="2000" dirty="0" smtClean="0"/>
              <a:t>At least 5% of students suspended for 10 days or more</a:t>
            </a:r>
          </a:p>
          <a:p>
            <a:pPr marL="1023938" indent="285750">
              <a:tabLst>
                <a:tab pos="341313" algn="l"/>
              </a:tabLst>
            </a:pPr>
            <a:r>
              <a:rPr lang="en-US" sz="2000" dirty="0" smtClean="0"/>
              <a:t>12 schools identified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400" dirty="0" smtClean="0"/>
          </a:p>
          <a:p>
            <a:r>
              <a:rPr lang="en-US" sz="2600" b="1" dirty="0" smtClean="0"/>
              <a:t>Rate difference </a:t>
            </a:r>
            <a:r>
              <a:rPr lang="en-US" sz="2600" dirty="0" smtClean="0"/>
              <a:t>methodology used:</a:t>
            </a:r>
          </a:p>
          <a:p>
            <a:pPr>
              <a:buNone/>
            </a:pPr>
            <a:endParaRPr lang="en-US" sz="1000" dirty="0" smtClean="0"/>
          </a:p>
          <a:p>
            <a:pPr marL="1201738" indent="-341313"/>
            <a:r>
              <a:rPr lang="en-US" sz="2000" dirty="0" smtClean="0"/>
              <a:t>Compares racial and/or SWD subgroup to all students</a:t>
            </a:r>
          </a:p>
          <a:p>
            <a:pPr marL="1201738" indent="-341313">
              <a:buNone/>
            </a:pPr>
            <a:endParaRPr lang="en-US" sz="1400" dirty="0" smtClean="0"/>
          </a:p>
          <a:p>
            <a:pPr marL="1201738" indent="-341313"/>
            <a:r>
              <a:rPr lang="en-US" sz="2000" dirty="0" smtClean="0"/>
              <a:t>Measures disparities in two ways: within school/district and to state</a:t>
            </a:r>
          </a:p>
          <a:p>
            <a:pPr marL="1201738" indent="-341313">
              <a:buNone/>
            </a:pPr>
            <a:endParaRPr lang="en-US" sz="1400" dirty="0" smtClean="0"/>
          </a:p>
          <a:p>
            <a:pPr marL="1201738" indent="-341313"/>
            <a:r>
              <a:rPr lang="en-US" sz="2000" dirty="0" smtClean="0"/>
              <a:t>Incorporates central tendency: two standard deviation threshold for “significant disparity”</a:t>
            </a:r>
          </a:p>
          <a:p>
            <a:pPr marL="795338" lvl="1" indent="-341313"/>
            <a:endParaRPr lang="en-US" sz="1400" dirty="0" smtClean="0"/>
          </a:p>
          <a:p>
            <a:pPr marL="463550" indent="-409575"/>
            <a:r>
              <a:rPr lang="en-US" sz="2600" dirty="0" smtClean="0"/>
              <a:t>Consider overall suspension/expulsion rate</a:t>
            </a:r>
          </a:p>
          <a:p>
            <a:pPr marL="863600" lvl="1" indent="-3175" defTabSz="1201738"/>
            <a:r>
              <a:rPr lang="en-US" sz="2000" dirty="0" smtClean="0"/>
              <a:t>Districts and schools with below average suspension rates not identified</a:t>
            </a:r>
          </a:p>
          <a:p>
            <a:endParaRPr lang="en-US" sz="22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Discrepancy by Race/SWD ID and Reporting</a:t>
            </a:r>
            <a:endParaRPr lang="en-US" sz="3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79248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Methodology Detail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0678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300" dirty="0" smtClean="0"/>
              <a:t>1) Determine universe of eligible groups.</a:t>
            </a:r>
          </a:p>
          <a:p>
            <a:pPr marL="1023938" indent="285750"/>
            <a:r>
              <a:rPr lang="en-US" sz="1600" dirty="0" smtClean="0"/>
              <a:t>Enrollment &gt;= 20 and &gt;=6 students suspended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300" dirty="0" smtClean="0"/>
              <a:t>2) Calculate average rate difference at school and district level.</a:t>
            </a:r>
          </a:p>
          <a:p>
            <a:pPr marL="736600" indent="-163513">
              <a:tabLst>
                <a:tab pos="736600" algn="l"/>
              </a:tabLst>
            </a:pPr>
            <a:r>
              <a:rPr lang="en-US" sz="1900" dirty="0" smtClean="0"/>
              <a:t>Treat race and SWD subgroups separately :</a:t>
            </a:r>
          </a:p>
          <a:p>
            <a:pPr marL="1309688" indent="-285750">
              <a:buNone/>
            </a:pPr>
            <a:r>
              <a:rPr lang="en-US" sz="1600" dirty="0" smtClean="0"/>
              <a:t>1)Race/eth subgroup  - school/district rate</a:t>
            </a:r>
          </a:p>
          <a:p>
            <a:pPr marL="1309688" indent="-285750">
              <a:buNone/>
            </a:pPr>
            <a:r>
              <a:rPr lang="en-US" sz="1600" dirty="0" smtClean="0"/>
              <a:t>2)Race/eth subgroup – state rate</a:t>
            </a:r>
          </a:p>
          <a:p>
            <a:pPr marL="1309688" indent="-285750">
              <a:buNone/>
            </a:pPr>
            <a:r>
              <a:rPr lang="en-US" sz="1600" dirty="0" smtClean="0"/>
              <a:t>3)SWD subgroup – school/district rate</a:t>
            </a:r>
          </a:p>
          <a:p>
            <a:pPr marL="1309688" indent="-285750">
              <a:buNone/>
            </a:pPr>
            <a:r>
              <a:rPr lang="en-US" sz="1600" dirty="0" smtClean="0"/>
              <a:t>4)SWD subgroup - state rate</a:t>
            </a:r>
          </a:p>
          <a:p>
            <a:pPr marL="1309688" indent="-285750">
              <a:buNone/>
            </a:pPr>
            <a:endParaRPr lang="en-US" sz="1000" dirty="0" smtClean="0"/>
          </a:p>
          <a:p>
            <a:pPr marL="341313" indent="-341313">
              <a:buNone/>
            </a:pPr>
            <a:r>
              <a:rPr lang="en-US" sz="2300" dirty="0" smtClean="0"/>
              <a:t>3) Flag groups with internal </a:t>
            </a:r>
            <a:r>
              <a:rPr lang="en-US" sz="2300" b="1" dirty="0" smtClean="0"/>
              <a:t>AND</a:t>
            </a:r>
            <a:r>
              <a:rPr lang="en-US" sz="2300" dirty="0" smtClean="0"/>
              <a:t> state differences outside two standard deviations. </a:t>
            </a:r>
          </a:p>
          <a:p>
            <a:pPr marL="1309688" indent="-285750">
              <a:buNone/>
            </a:pPr>
            <a:endParaRPr lang="en-US" sz="1000" dirty="0" smtClean="0"/>
          </a:p>
          <a:p>
            <a:pPr marL="287338" indent="-287338">
              <a:buNone/>
            </a:pPr>
            <a:r>
              <a:rPr lang="en-US" sz="2300" dirty="0" smtClean="0"/>
              <a:t>4) School/District rate must be greater than the average school/district rate.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1" y="1219200"/>
          <a:ext cx="7162799" cy="2164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8199"/>
                <a:gridCol w="685800"/>
                <a:gridCol w="1066800"/>
                <a:gridCol w="990600"/>
                <a:gridCol w="1371600"/>
                <a:gridCol w="9906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School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Group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Group Rate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All Students Rate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Group to</a:t>
                      </a:r>
                      <a:r>
                        <a:rPr lang="en-US" sz="1200" baseline="0" dirty="0" smtClean="0"/>
                        <a:t> All Students Diff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State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Rate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Group to State Diff</a:t>
                      </a:r>
                      <a:endParaRPr lang="en-US" sz="12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Hisp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45.2%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19.0%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26.2%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4.1%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41.1%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White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32.2%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18.6%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0000"/>
                          </a:solidFill>
                        </a:rPr>
                        <a:t>13.6%</a:t>
                      </a:r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4.1%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0000"/>
                          </a:solidFill>
                        </a:rPr>
                        <a:t>28.1%</a:t>
                      </a:r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Asian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28.6%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20.3%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8.3%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4.1%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24.5%</a:t>
                      </a:r>
                      <a:endParaRPr lang="en-US" sz="1200" b="1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Black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31.6%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16.2%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15.4%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4.1%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27.5%</a:t>
                      </a:r>
                      <a:endParaRPr lang="en-US" sz="1200" b="1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Multi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29.1%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16.2%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12.9%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4.1%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25.0%</a:t>
                      </a:r>
                      <a:endParaRPr lang="en-US" sz="12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47800" y="3581400"/>
          <a:ext cx="5943599" cy="1076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50819"/>
                <a:gridCol w="1392381"/>
                <a:gridCol w="904009"/>
                <a:gridCol w="1148195"/>
                <a:gridCol w="1148195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Difference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Average Difference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Std</a:t>
                      </a:r>
                      <a:r>
                        <a:rPr lang="en-US" sz="1200" baseline="0" dirty="0" smtClean="0"/>
                        <a:t> Dev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 Std Dev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Difference Threshold</a:t>
                      </a:r>
                      <a:endParaRPr lang="en-US" sz="1200" dirty="0"/>
                    </a:p>
                  </a:txBody>
                  <a:tcPr/>
                </a:tc>
              </a:tr>
              <a:tr h="3149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Group to School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15.3%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4.6%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9.2%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24.5%</a:t>
                      </a:r>
                      <a:endParaRPr lang="en-US" sz="12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Group to State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29.2%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4.8%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9.6%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38.8%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152400" y="-152400"/>
            <a:ext cx="8763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Example- Race, school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level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43400" y="1219200"/>
            <a:ext cx="1371600" cy="2133600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05600" y="1219200"/>
            <a:ext cx="1219200" cy="2133600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3581400"/>
            <a:ext cx="1371600" cy="1066800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>
            <a:off x="2133600" y="3276600"/>
            <a:ext cx="261174" cy="228600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5369004"/>
            <a:ext cx="807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3) School #1 will be flagged for it’s Hispanic group.</a:t>
            </a:r>
          </a:p>
          <a:p>
            <a:pPr indent="341313"/>
            <a:r>
              <a:rPr lang="en-US" sz="1600" dirty="0" smtClean="0"/>
              <a:t>Both school difference and state difference are above thresholds.</a:t>
            </a:r>
            <a:endParaRPr lang="en-US" sz="800" dirty="0" smtClean="0"/>
          </a:p>
          <a:p>
            <a:endParaRPr lang="en-US" sz="1600" b="1" dirty="0" smtClean="0"/>
          </a:p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4995446"/>
            <a:ext cx="9372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2) Average  difference + 2 standard deviation = difference threshold for flagging</a:t>
            </a:r>
            <a:endParaRPr lang="en-US" sz="1600" b="1" dirty="0"/>
          </a:p>
        </p:txBody>
      </p:sp>
      <p:sp>
        <p:nvSpPr>
          <p:cNvPr id="20" name="Rectangle 19"/>
          <p:cNvSpPr/>
          <p:nvPr/>
        </p:nvSpPr>
        <p:spPr>
          <a:xfrm>
            <a:off x="6248400" y="3581400"/>
            <a:ext cx="1143000" cy="10668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Up Arrow 20"/>
          <p:cNvSpPr/>
          <p:nvPr/>
        </p:nvSpPr>
        <p:spPr>
          <a:xfrm>
            <a:off x="6629400" y="4800600"/>
            <a:ext cx="304800" cy="22860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0" y="762000"/>
            <a:ext cx="9677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1) Calculate average difference to school and state rates among eligible groups</a:t>
            </a:r>
          </a:p>
          <a:p>
            <a:endParaRPr lang="en-US" sz="1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" y="-152400"/>
            <a:ext cx="8763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Example, cont.: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949005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 smtClean="0"/>
          </a:p>
          <a:p>
            <a:r>
              <a:rPr lang="en-US" b="1" dirty="0" smtClean="0"/>
              <a:t>4) Check whether school rate is higher than average school rate of 7.2%</a:t>
            </a:r>
          </a:p>
          <a:p>
            <a:endParaRPr lang="en-US" sz="1000" b="1" dirty="0" smtClean="0"/>
          </a:p>
          <a:p>
            <a:pPr algn="ctr"/>
            <a:r>
              <a:rPr lang="en-US" dirty="0" smtClean="0"/>
              <a:t>The school rate is 19.0%. 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dirty="0" smtClean="0"/>
              <a:t>School #1 will be identified for significant discrepancies.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8600" y="849868"/>
            <a:ext cx="891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School #1 has been flagged for it’s Hispanic group, so…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14400" y="1676400"/>
          <a:ext cx="7162799" cy="2164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8199"/>
                <a:gridCol w="685800"/>
                <a:gridCol w="1066800"/>
                <a:gridCol w="990600"/>
                <a:gridCol w="1371600"/>
                <a:gridCol w="9906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School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Group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Group Rate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All</a:t>
                      </a:r>
                      <a:r>
                        <a:rPr lang="en-US" sz="1200" baseline="0" dirty="0" smtClean="0"/>
                        <a:t> Students </a:t>
                      </a:r>
                      <a:r>
                        <a:rPr lang="en-US" sz="1200" dirty="0" smtClean="0"/>
                        <a:t>Rate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Group to</a:t>
                      </a:r>
                      <a:r>
                        <a:rPr lang="en-US" sz="1200" baseline="0" dirty="0" smtClean="0"/>
                        <a:t> All Students Diff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State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Rate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Group to State Diff</a:t>
                      </a:r>
                      <a:endParaRPr lang="en-US" sz="12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Hisp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45.2%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19.0%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26.2%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4.1%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41.1%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White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32.2%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18.6%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0000"/>
                          </a:solidFill>
                        </a:rPr>
                        <a:t>13.6%</a:t>
                      </a:r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4.1%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0000"/>
                          </a:solidFill>
                        </a:rPr>
                        <a:t>28.1%</a:t>
                      </a:r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Asian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28.6%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20.3%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8.3%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4.1%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24.5%</a:t>
                      </a:r>
                      <a:endParaRPr lang="en-US" sz="1200" b="1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Black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31.6%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16.2%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15.4%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4.1%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27.5%</a:t>
                      </a:r>
                      <a:endParaRPr lang="en-US" sz="1200" b="1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Multi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29.1%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16.2%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12.9%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4.1%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25.0%</a:t>
                      </a:r>
                      <a:endParaRPr lang="en-US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914400" y="2286000"/>
            <a:ext cx="7162800" cy="304800"/>
          </a:xfrm>
          <a:prstGeom prst="rect">
            <a:avLst/>
          </a:prstGeom>
          <a:noFill/>
          <a:ln w="412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381000"/>
            <a:ext cx="7924800" cy="6858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2015 Actual Criteria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2999" y="1219200"/>
          <a:ext cx="6629402" cy="200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2202"/>
                <a:gridCol w="1894115"/>
                <a:gridCol w="1894115"/>
                <a:gridCol w="153897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Schools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To All Students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To State (4.1%)</a:t>
                      </a:r>
                      <a:endParaRPr lang="en-US" sz="1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Average School Rate</a:t>
                      </a:r>
                      <a:endParaRPr lang="en-US" sz="1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Group Type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 SD Threshold Difference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 SD Threshold Difference</a:t>
                      </a:r>
                      <a:endParaRPr 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Race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10.8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25.4</a:t>
                      </a:r>
                      <a:endParaRPr lang="en-US" sz="1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7.2</a:t>
                      </a:r>
                      <a:endParaRPr lang="en-US" sz="1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SWD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15.5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31.4</a:t>
                      </a:r>
                      <a:endParaRPr 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43000" y="3581400"/>
          <a:ext cx="6629400" cy="201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25880"/>
                <a:gridCol w="1575606"/>
                <a:gridCol w="2168055"/>
                <a:gridCol w="1559859"/>
              </a:tblGrid>
              <a:tr h="3810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Districts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To All Students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To State (4.1%)</a:t>
                      </a:r>
                      <a:endParaRPr lang="en-US" sz="1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Average District Rate</a:t>
                      </a:r>
                      <a:endParaRPr lang="en-US" sz="1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Group Type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 SD Threshold Difference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 SD Threshold Difference</a:t>
                      </a:r>
                      <a:endParaRPr 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Race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7.7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15.1</a:t>
                      </a:r>
                      <a:endParaRPr lang="en-US" sz="1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5.0</a:t>
                      </a:r>
                      <a:endParaRPr lang="en-US" sz="1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SWD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11.1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21.8</a:t>
                      </a:r>
                      <a:endParaRPr 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2007_ESE_Template">
  <a:themeElements>
    <a:clrScheme name="ESE">
      <a:dk1>
        <a:srgbClr val="0D1969"/>
      </a:dk1>
      <a:lt1>
        <a:sysClr val="window" lastClr="FFFFFF"/>
      </a:lt1>
      <a:dk2>
        <a:srgbClr val="0D1969"/>
      </a:dk2>
      <a:lt2>
        <a:srgbClr val="EEECE1"/>
      </a:lt2>
      <a:accent1>
        <a:srgbClr val="E86B01"/>
      </a:accent1>
      <a:accent2>
        <a:srgbClr val="0D1969"/>
      </a:accent2>
      <a:accent3>
        <a:srgbClr val="FBC40E"/>
      </a:accent3>
      <a:accent4>
        <a:srgbClr val="006600"/>
      </a:accent4>
      <a:accent5>
        <a:srgbClr val="C00000"/>
      </a:accent5>
      <a:accent6>
        <a:srgbClr val="800080"/>
      </a:accent6>
      <a:hlink>
        <a:srgbClr val="0000FF"/>
      </a:hlink>
      <a:folHlink>
        <a:srgbClr val="7F7F7F"/>
      </a:folHlink>
    </a:clrScheme>
    <a:fontScheme name="ESE">
      <a:majorFont>
        <a:latin typeface="Georgi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DESE-231-18484</_dlc_DocId>
    <_dlc_DocIdUrl xmlns="733efe1c-5bbe-4968-87dc-d400e65c879f">
      <Url>https://sharepoint.doemass.org/ese/webteam/cps/_layouts/DocIdRedir.aspx?ID=DESE-231-18484</Url>
      <Description>DESE-231-18484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Props1.xml><?xml version="1.0" encoding="utf-8"?>
<ds:datastoreItem xmlns:ds="http://schemas.openxmlformats.org/officeDocument/2006/customXml" ds:itemID="{77F06882-95D0-4252-BE70-8AE0A9FC6247}">
  <ds:schemaRefs>
    <ds:schemaRef ds:uri="http://schemas.microsoft.com/office/2006/metadata/properties"/>
    <ds:schemaRef ds:uri="http://schemas.microsoft.com/office/infopath/2007/PartnerControls"/>
    <ds:schemaRef ds:uri="0a4e05da-b9bc-4326-ad73-01ef31b95567"/>
    <ds:schemaRef ds:uri="733efe1c-5bbe-4968-87dc-d400e65c879f"/>
  </ds:schemaRefs>
</ds:datastoreItem>
</file>

<file path=customXml/itemProps2.xml><?xml version="1.0" encoding="utf-8"?>
<ds:datastoreItem xmlns:ds="http://schemas.openxmlformats.org/officeDocument/2006/customXml" ds:itemID="{E2D4DA19-3781-44C3-B04E-D98C1CABB0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8AADCF-C402-4A99-A8B6-24A2E9EFDD4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25FBCB18-AB29-44EC-BB0E-C6959266E5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2007_ESE_Template</Template>
  <TotalTime>15927</TotalTime>
  <Words>1213</Words>
  <Application>Microsoft Office PowerPoint</Application>
  <PresentationFormat>On-screen Show (4:3)</PresentationFormat>
  <Paragraphs>292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2007_ESE_Template</vt:lpstr>
      <vt:lpstr>Discipline Identification and Reporting</vt:lpstr>
      <vt:lpstr>Agenda</vt:lpstr>
      <vt:lpstr>MA Discipline Regulations</vt:lpstr>
      <vt:lpstr>Long Term Suspension ID and Reporting</vt:lpstr>
      <vt:lpstr>Discrepancy by Race/SWD ID and Reporting</vt:lpstr>
      <vt:lpstr>Methodology Detail</vt:lpstr>
      <vt:lpstr>Slide 7</vt:lpstr>
      <vt:lpstr>Slide 8</vt:lpstr>
      <vt:lpstr>2015 Actual Criteria </vt:lpstr>
      <vt:lpstr>Identification Summary</vt:lpstr>
      <vt:lpstr>Federal IDEA Reporting</vt:lpstr>
      <vt:lpstr>Indicator 4A</vt:lpstr>
      <vt:lpstr>Indicator 4B</vt:lpstr>
      <vt:lpstr>Indicator 4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Discipline Identification and Reporting July 2016</dc:title>
  <dc:creator>ESE</dc:creator>
  <cp:lastModifiedBy>dzou</cp:lastModifiedBy>
  <cp:revision>959</cp:revision>
  <dcterms:created xsi:type="dcterms:W3CDTF">2015-08-06T01:21:46Z</dcterms:created>
  <dcterms:modified xsi:type="dcterms:W3CDTF">2016-10-17T19:36:14Z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Oct 17 2016</vt:lpwstr>
  </property>
</Properties>
</file>