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customXml/itemProps4.xml" ContentType="application/vnd.openxmlformats-officedocument.customXml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8" r:id="rId5"/>
  </p:sldMasterIdLst>
  <p:notesMasterIdLst>
    <p:notesMasterId r:id="rId15"/>
  </p:notesMasterIdLst>
  <p:handoutMasterIdLst>
    <p:handoutMasterId r:id="rId16"/>
  </p:handoutMasterIdLst>
  <p:sldIdLst>
    <p:sldId id="256" r:id="rId6"/>
    <p:sldId id="257" r:id="rId7"/>
    <p:sldId id="258" r:id="rId8"/>
    <p:sldId id="259" r:id="rId9"/>
    <p:sldId id="260" r:id="rId10"/>
    <p:sldId id="261" r:id="rId11"/>
    <p:sldId id="262" r:id="rId12"/>
    <p:sldId id="263" r:id="rId13"/>
    <p:sldId id="26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2" d="100"/>
          <a:sy n="122" d="100"/>
        </p:scale>
        <p:origin x="-1230" y="-90"/>
      </p:cViewPr>
      <p:guideLst>
        <p:guide orient="horz" pos="2160"/>
        <p:guide pos="3168"/>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38AE5D3-7EC3-498C-8A93-D1F55A96F4C1}" type="datetimeFigureOut">
              <a:rPr lang="en-US" smtClean="0"/>
              <a:pPr/>
              <a:t>11/2/2016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Massachusetts Department of Elementary and Secondary Education</a:t>
            </a: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0820B25-C917-4208-BDDF-C72B78E7CCFD}" type="slidenum">
              <a:rPr lang="en-US" smtClean="0"/>
              <a:pPr/>
              <a:t>‹#›</a:t>
            </a:fld>
            <a:endParaRPr lang="en-US"/>
          </a:p>
        </p:txBody>
      </p:sp>
    </p:spTree>
    <p:extLst>
      <p:ext uri="{BB962C8B-B14F-4D97-AF65-F5344CB8AC3E}">
        <p14:creationId xmlns:p14="http://schemas.microsoft.com/office/powerpoint/2010/main" xmlns="" val="48561185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63F597-CE17-476A-A5CB-91589ED997B7}" type="datetimeFigureOut">
              <a:rPr lang="en-US" smtClean="0"/>
              <a:pPr/>
              <a:t>11/2/2016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Massachusetts Department of Elementary and Secondary Education</a:t>
            </a: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5724FF-A098-4B60-9000-6891DF0985A5}" type="slidenum">
              <a:rPr lang="en-US" smtClean="0"/>
              <a:pPr/>
              <a:t>‹#›</a:t>
            </a:fld>
            <a:endParaRPr lang="en-US"/>
          </a:p>
        </p:txBody>
      </p:sp>
    </p:spTree>
    <p:extLst>
      <p:ext uri="{BB962C8B-B14F-4D97-AF65-F5344CB8AC3E}">
        <p14:creationId xmlns:p14="http://schemas.microsoft.com/office/powerpoint/2010/main" xmlns="" val="3470011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45724FF-A098-4B60-9000-6891DF0985A5}" type="slidenum">
              <a:rPr lang="en-US" smtClean="0"/>
              <a:pPr/>
              <a:t>2</a:t>
            </a:fld>
            <a:endParaRPr lang="en-US"/>
          </a:p>
        </p:txBody>
      </p:sp>
      <p:sp>
        <p:nvSpPr>
          <p:cNvPr id="5" name="Footer Placeholder 4"/>
          <p:cNvSpPr>
            <a:spLocks noGrp="1"/>
          </p:cNvSpPr>
          <p:nvPr>
            <p:ph type="ftr" sz="quarter" idx="11"/>
          </p:nvPr>
        </p:nvSpPr>
        <p:spPr/>
        <p:txBody>
          <a:bodyPr/>
          <a:lstStyle/>
          <a:p>
            <a:r>
              <a:rPr lang="en-US" smtClean="0"/>
              <a:t>Massachusetts Department of Elementary and Secondary Education</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6" name="Picture 5" descr="ESE Logo"/>
          <p:cNvPicPr>
            <a:picLocks noChangeAspect="1"/>
          </p:cNvPicPr>
          <p:nvPr/>
        </p:nvPicPr>
        <p:blipFill>
          <a:blip r:embed="rId2" cstate="print">
            <a:lum bright="20000"/>
          </a:blip>
          <a:srcRect r="77994"/>
          <a:stretch>
            <a:fillRect/>
          </a:stretch>
        </p:blipFill>
        <p:spPr>
          <a:xfrm>
            <a:off x="5867400" y="-381000"/>
            <a:ext cx="3505200" cy="7745744"/>
          </a:xfrm>
          <a:prstGeom prst="rect">
            <a:avLst/>
          </a:prstGeom>
        </p:spPr>
      </p:pic>
      <p:sp>
        <p:nvSpPr>
          <p:cNvPr id="9" name="Title 1"/>
          <p:cNvSpPr>
            <a:spLocks noGrp="1"/>
          </p:cNvSpPr>
          <p:nvPr>
            <p:ph type="ctrTitle"/>
          </p:nvPr>
        </p:nvSpPr>
        <p:spPr>
          <a:xfrm>
            <a:off x="533400" y="990601"/>
            <a:ext cx="7772400" cy="1905000"/>
          </a:xfrm>
        </p:spPr>
        <p:txBody>
          <a:bodyPr anchor="b" anchorCtr="0"/>
          <a:lstStyle>
            <a:lvl1pPr algn="l">
              <a:defRPr/>
            </a:lvl1pPr>
          </a:lstStyle>
          <a:p>
            <a:r>
              <a:rPr lang="en-US" smtClean="0"/>
              <a:t>Click to edit Master title style</a:t>
            </a:r>
            <a:endParaRPr lang="en-US" dirty="0"/>
          </a:p>
        </p:txBody>
      </p:sp>
      <p:sp>
        <p:nvSpPr>
          <p:cNvPr id="10" name="Subtitle 2"/>
          <p:cNvSpPr>
            <a:spLocks noGrp="1"/>
          </p:cNvSpPr>
          <p:nvPr>
            <p:ph type="subTitle" idx="1"/>
          </p:nvPr>
        </p:nvSpPr>
        <p:spPr>
          <a:xfrm>
            <a:off x="533400" y="2895600"/>
            <a:ext cx="6400800" cy="1066800"/>
          </a:xfrm>
        </p:spPr>
        <p:txBody>
          <a:bodyPr anchor="t" anchorCtr="0"/>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8" name="Picture 2" descr="Massachusetts Department of Elementary and Secondary Education"/>
          <p:cNvPicPr>
            <a:picLocks noChangeAspect="1"/>
          </p:cNvPicPr>
          <p:nvPr userDrawn="1"/>
        </p:nvPicPr>
        <p:blipFill>
          <a:blip r:embed="rId3" cstate="print"/>
          <a:srcRect/>
          <a:stretch>
            <a:fillRect/>
          </a:stretch>
        </p:blipFill>
        <p:spPr bwMode="auto">
          <a:xfrm>
            <a:off x="533400" y="5562600"/>
            <a:ext cx="2714625" cy="64770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on Left Half">
    <p:spTree>
      <p:nvGrpSpPr>
        <p:cNvPr id="1" name=""/>
        <p:cNvGrpSpPr/>
        <p:nvPr/>
      </p:nvGrpSpPr>
      <p:grpSpPr>
        <a:xfrm>
          <a:off x="0" y="0"/>
          <a:ext cx="0" cy="0"/>
          <a:chOff x="0" y="0"/>
          <a:chExt cx="0" cy="0"/>
        </a:xfrm>
      </p:grpSpPr>
      <p:sp>
        <p:nvSpPr>
          <p:cNvPr id="2" name="Title 1"/>
          <p:cNvSpPr>
            <a:spLocks noGrp="1"/>
          </p:cNvSpPr>
          <p:nvPr>
            <p:ph type="title"/>
          </p:nvPr>
        </p:nvSpPr>
        <p:spPr>
          <a:xfrm>
            <a:off x="4648200" y="285750"/>
            <a:ext cx="4191000" cy="1162050"/>
          </a:xfrm>
        </p:spPr>
        <p:txBody>
          <a:bodyPr anchor="b">
            <a:noAutofit/>
          </a:bodyPr>
          <a:lstStyle>
            <a:lvl1pPr algn="l">
              <a:defRPr sz="4400" b="1"/>
            </a:lvl1pPr>
          </a:lstStyle>
          <a:p>
            <a:r>
              <a:rPr lang="en-US" smtClean="0"/>
              <a:t>Click to edit Master title style</a:t>
            </a:r>
            <a:endParaRPr lang="en-US" dirty="0"/>
          </a:p>
        </p:txBody>
      </p:sp>
      <p:sp>
        <p:nvSpPr>
          <p:cNvPr id="3" name="Content Placeholder 2"/>
          <p:cNvSpPr>
            <a:spLocks noGrp="1"/>
          </p:cNvSpPr>
          <p:nvPr>
            <p:ph idx="1"/>
          </p:nvPr>
        </p:nvSpPr>
        <p:spPr>
          <a:xfrm>
            <a:off x="0" y="0"/>
            <a:ext cx="4572000" cy="6858000"/>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3B31CE43-016E-449F-9706-26248BFC54AD}" type="datetime1">
              <a:rPr lang="en-US" smtClean="0"/>
              <a:pPr/>
              <a:t>11/2/2016</a:t>
            </a:fld>
            <a:endParaRPr lang="en-US" dirty="0"/>
          </a:p>
        </p:txBody>
      </p:sp>
      <p:sp>
        <p:nvSpPr>
          <p:cNvPr id="9" name="Slide Number Placeholder 8"/>
          <p:cNvSpPr>
            <a:spLocks noGrp="1"/>
          </p:cNvSpPr>
          <p:nvPr>
            <p:ph type="sldNum" sz="quarter" idx="11"/>
          </p:nvPr>
        </p:nvSpPr>
        <p:spPr/>
        <p:txBody>
          <a:bodyPr/>
          <a:lstStyle>
            <a:lvl1pPr algn="ctr">
              <a:defRPr/>
            </a:lvl1pPr>
          </a:lstStyle>
          <a:p>
            <a:fld id="{BD26C40E-487C-40A4-A841-8174FD7B7142}" type="slidenum">
              <a:rPr lang="en-US" smtClean="0"/>
              <a:pPr/>
              <a:t>‹#›</a:t>
            </a:fld>
            <a:endParaRPr lang="en-US" dirty="0"/>
          </a:p>
        </p:txBody>
      </p:sp>
      <p:sp>
        <p:nvSpPr>
          <p:cNvPr id="10" name="Footer Placeholder 9"/>
          <p:cNvSpPr>
            <a:spLocks noGrp="1"/>
          </p:cNvSpPr>
          <p:nvPr>
            <p:ph type="ftr" sz="quarter" idx="12"/>
          </p:nvPr>
        </p:nvSpPr>
        <p:spPr/>
        <p:txBody>
          <a:bodyPr/>
          <a:lstStyle>
            <a:lvl1pPr>
              <a:defRPr sz="1100"/>
            </a:lvl1pPr>
          </a:lstStyle>
          <a:p>
            <a:r>
              <a:rPr lang="en-US" smtClean="0"/>
              <a:t>Massachusetts Department of Elementary and Secondary Education</a:t>
            </a:r>
            <a:endParaRPr lang="en-US" dirty="0"/>
          </a:p>
        </p:txBody>
      </p:sp>
      <p:sp>
        <p:nvSpPr>
          <p:cNvPr id="12" name="Text Placeholder 11"/>
          <p:cNvSpPr>
            <a:spLocks noGrp="1"/>
          </p:cNvSpPr>
          <p:nvPr>
            <p:ph type="body" sz="quarter" idx="13"/>
          </p:nvPr>
        </p:nvSpPr>
        <p:spPr>
          <a:xfrm>
            <a:off x="4648200" y="1524000"/>
            <a:ext cx="38862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4800600"/>
            <a:ext cx="76200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85800" y="612775"/>
            <a:ext cx="76200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685800" y="5367338"/>
            <a:ext cx="76200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4E7493-33A3-4197-917E-EEF3957AB252}" type="datetime1">
              <a:rPr lang="en-US" smtClean="0"/>
              <a:pPr/>
              <a:t>11/2/2016</a:t>
            </a:fld>
            <a:endParaRPr lang="en-US"/>
          </a:p>
        </p:txBody>
      </p:sp>
      <p:sp>
        <p:nvSpPr>
          <p:cNvPr id="6" name="Footer Placeholder 5"/>
          <p:cNvSpPr>
            <a:spLocks noGrp="1"/>
          </p:cNvSpPr>
          <p:nvPr>
            <p:ph type="ftr" sz="quarter" idx="11"/>
          </p:nvPr>
        </p:nvSpPr>
        <p:spPr/>
        <p:txBody>
          <a:bodyPr/>
          <a:lstStyle/>
          <a:p>
            <a:r>
              <a:rPr lang="en-US" smtClean="0"/>
              <a:t>Massachusetts Department of Elementary and Secondary Education</a:t>
            </a:r>
            <a:endParaRPr lang="en-US"/>
          </a:p>
        </p:txBody>
      </p:sp>
      <p:sp>
        <p:nvSpPr>
          <p:cNvPr id="7" name="Slide Number Placeholder 6"/>
          <p:cNvSpPr>
            <a:spLocks noGrp="1"/>
          </p:cNvSpPr>
          <p:nvPr>
            <p:ph type="sldNum" sz="quarter" idx="12"/>
          </p:nvPr>
        </p:nvSpPr>
        <p:spPr/>
        <p:txBody>
          <a:bodyPr/>
          <a:lstStyle>
            <a:lvl1pPr algn="ctr">
              <a:defRPr/>
            </a:lvl1pPr>
          </a:lstStyle>
          <a:p>
            <a:fld id="{BD26C40E-487C-40A4-A841-8174FD7B7142}"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75A307-C7D7-48DF-9A27-B47F9B671EC5}" type="datetime1">
              <a:rPr lang="en-US" smtClean="0"/>
              <a:pPr/>
              <a:t>11/2/2016</a:t>
            </a:fld>
            <a:endParaRPr lang="en-US"/>
          </a:p>
        </p:txBody>
      </p:sp>
      <p:sp>
        <p:nvSpPr>
          <p:cNvPr id="5" name="Footer Placeholder 4"/>
          <p:cNvSpPr>
            <a:spLocks noGrp="1"/>
          </p:cNvSpPr>
          <p:nvPr>
            <p:ph type="ftr" sz="quarter" idx="11"/>
          </p:nvPr>
        </p:nvSpPr>
        <p:spPr/>
        <p:txBody>
          <a:bodyPr/>
          <a:lstStyle/>
          <a:p>
            <a:r>
              <a:rPr lang="en-US" smtClean="0"/>
              <a:t>Massachusetts Department of Elementary and Secondary Education</a:t>
            </a:r>
            <a:endParaRPr lang="en-US"/>
          </a:p>
        </p:txBody>
      </p:sp>
      <p:sp>
        <p:nvSpPr>
          <p:cNvPr id="6" name="Slide Number Placeholder 5"/>
          <p:cNvSpPr>
            <a:spLocks noGrp="1"/>
          </p:cNvSpPr>
          <p:nvPr>
            <p:ph type="sldNum" sz="quarter" idx="12"/>
          </p:nvPr>
        </p:nvSpPr>
        <p:spPr/>
        <p:txBody>
          <a:bodyPr/>
          <a:lstStyle>
            <a:lvl1pPr algn="ctr">
              <a:defRPr/>
            </a:lvl1pPr>
          </a:lstStyle>
          <a:p>
            <a:fld id="{BD26C40E-487C-40A4-A841-8174FD7B7142}"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274638"/>
            <a:ext cx="54102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6FE243-CC59-4617-A96F-54AAA96641C8}" type="datetime1">
              <a:rPr lang="en-US" smtClean="0"/>
              <a:pPr/>
              <a:t>11/2/2016</a:t>
            </a:fld>
            <a:endParaRPr lang="en-US"/>
          </a:p>
        </p:txBody>
      </p:sp>
      <p:sp>
        <p:nvSpPr>
          <p:cNvPr id="5" name="Footer Placeholder 4"/>
          <p:cNvSpPr>
            <a:spLocks noGrp="1"/>
          </p:cNvSpPr>
          <p:nvPr>
            <p:ph type="ftr" sz="quarter" idx="11"/>
          </p:nvPr>
        </p:nvSpPr>
        <p:spPr/>
        <p:txBody>
          <a:bodyPr/>
          <a:lstStyle/>
          <a:p>
            <a:r>
              <a:rPr lang="en-US" smtClean="0"/>
              <a:t>Massachusetts Department of Elementary and Secondary Education</a:t>
            </a:r>
            <a:endParaRPr lang="en-US"/>
          </a:p>
        </p:txBody>
      </p:sp>
      <p:sp>
        <p:nvSpPr>
          <p:cNvPr id="6" name="Slide Number Placeholder 5"/>
          <p:cNvSpPr>
            <a:spLocks noGrp="1"/>
          </p:cNvSpPr>
          <p:nvPr>
            <p:ph type="sldNum" sz="quarter" idx="12"/>
          </p:nvPr>
        </p:nvSpPr>
        <p:spPr/>
        <p:txBody>
          <a:bodyPr/>
          <a:lstStyle>
            <a:lvl1pPr algn="ctr">
              <a:defRPr/>
            </a:lvl1pPr>
          </a:lstStyle>
          <a:p>
            <a:fld id="{BD26C40E-487C-40A4-A841-8174FD7B7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C73FCE0-82CF-4805-9DFB-E2B0729D46AD}" type="datetime1">
              <a:rPr lang="en-US" smtClean="0"/>
              <a:pPr/>
              <a:t>11/2/2016</a:t>
            </a:fld>
            <a:endParaRPr lang="en-US"/>
          </a:p>
        </p:txBody>
      </p:sp>
      <p:sp>
        <p:nvSpPr>
          <p:cNvPr id="5" name="Footer Placeholder 4"/>
          <p:cNvSpPr>
            <a:spLocks noGrp="1"/>
          </p:cNvSpPr>
          <p:nvPr>
            <p:ph type="ftr" sz="quarter" idx="11"/>
          </p:nvPr>
        </p:nvSpPr>
        <p:spPr/>
        <p:txBody>
          <a:bodyPr/>
          <a:lstStyle/>
          <a:p>
            <a:r>
              <a:rPr lang="en-US" smtClean="0"/>
              <a:t>Massachusetts Department of Elementary and Secondary Education</a:t>
            </a:r>
            <a:endParaRPr lang="en-US"/>
          </a:p>
        </p:txBody>
      </p:sp>
      <p:sp>
        <p:nvSpPr>
          <p:cNvPr id="6" name="Slide Number Placeholder 5"/>
          <p:cNvSpPr>
            <a:spLocks noGrp="1"/>
          </p:cNvSpPr>
          <p:nvPr>
            <p:ph type="sldNum" sz="quarter" idx="12"/>
          </p:nvPr>
        </p:nvSpPr>
        <p:spPr/>
        <p:txBody>
          <a:bodyPr/>
          <a:lstStyle>
            <a:lvl1pPr algn="ctr">
              <a:defRPr/>
            </a:lvl1pPr>
          </a:lstStyle>
          <a:p>
            <a:fld id="{BD26C40E-487C-40A4-A841-8174FD7B7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ubtitle,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95F4F7B-0081-4992-B1AA-BA7A5348C1F1}" type="datetime1">
              <a:rPr lang="en-US" smtClean="0"/>
              <a:pPr/>
              <a:t>11/2/2016</a:t>
            </a:fld>
            <a:endParaRPr lang="en-US" dirty="0"/>
          </a:p>
        </p:txBody>
      </p:sp>
      <p:sp>
        <p:nvSpPr>
          <p:cNvPr id="4" name="Footer Placeholder 3"/>
          <p:cNvSpPr>
            <a:spLocks noGrp="1"/>
          </p:cNvSpPr>
          <p:nvPr>
            <p:ph type="ftr" sz="quarter" idx="11"/>
          </p:nvPr>
        </p:nvSpPr>
        <p:spPr/>
        <p:txBody>
          <a:bodyPr/>
          <a:lstStyle/>
          <a:p>
            <a:r>
              <a:rPr lang="en-US"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fld id="{BD26C40E-487C-40A4-A841-8174FD7B7142}" type="slidenum">
              <a:rPr lang="en-US" smtClean="0"/>
              <a:pPr/>
              <a:t>‹#›</a:t>
            </a:fld>
            <a:endParaRPr lang="en-US" dirty="0"/>
          </a:p>
        </p:txBody>
      </p:sp>
      <p:sp>
        <p:nvSpPr>
          <p:cNvPr id="6" name="Text Placeholder 2"/>
          <p:cNvSpPr>
            <a:spLocks noGrp="1"/>
          </p:cNvSpPr>
          <p:nvPr>
            <p:ph type="body" idx="1"/>
          </p:nvPr>
        </p:nvSpPr>
        <p:spPr>
          <a:xfrm>
            <a:off x="609600" y="1535113"/>
            <a:ext cx="7924800"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Content Placeholder 3"/>
          <p:cNvSpPr>
            <a:spLocks noGrp="1"/>
          </p:cNvSpPr>
          <p:nvPr>
            <p:ph sz="half" idx="2"/>
          </p:nvPr>
        </p:nvSpPr>
        <p:spPr>
          <a:xfrm>
            <a:off x="609600" y="2174875"/>
            <a:ext cx="7924800"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pic>
        <p:nvPicPr>
          <p:cNvPr id="8" name="Picture 7" descr="ESE Logo"/>
          <p:cNvPicPr>
            <a:picLocks noChangeAspect="1"/>
          </p:cNvPicPr>
          <p:nvPr/>
        </p:nvPicPr>
        <p:blipFill>
          <a:blip r:embed="rId2" cstate="print">
            <a:lum bright="20000"/>
          </a:blip>
          <a:srcRect t="-1145" r="79429" b="6542"/>
          <a:stretch>
            <a:fillRect/>
          </a:stretch>
        </p:blipFill>
        <p:spPr>
          <a:xfrm>
            <a:off x="6895187" y="1828800"/>
            <a:ext cx="2248812" cy="5029200"/>
          </a:xfrm>
          <a:prstGeom prst="rect">
            <a:avLst/>
          </a:prstGeom>
        </p:spPr>
      </p:pic>
      <p:sp>
        <p:nvSpPr>
          <p:cNvPr id="10" name="Title 1"/>
          <p:cNvSpPr>
            <a:spLocks noGrp="1"/>
          </p:cNvSpPr>
          <p:nvPr>
            <p:ph type="title"/>
          </p:nvPr>
        </p:nvSpPr>
        <p:spPr>
          <a:xfrm>
            <a:off x="685800" y="2209800"/>
            <a:ext cx="6781800" cy="2895600"/>
          </a:xfrm>
        </p:spPr>
        <p:txBody>
          <a:bodyPr anchor="b" anchorCtr="0">
            <a:noAutofit/>
          </a:bodyPr>
          <a:lstStyle>
            <a:lvl1pPr algn="l">
              <a:defRPr lang="en-US" sz="4400" kern="1200">
                <a:solidFill>
                  <a:schemeClr val="tx1"/>
                </a:solidFill>
                <a:latin typeface="+mj-lt"/>
                <a:ea typeface="+mj-ea"/>
                <a:cs typeface="+mj-cs"/>
              </a:defRPr>
            </a:lvl1pPr>
          </a:lstStyle>
          <a:p>
            <a:r>
              <a:rPr lang="en-US" smtClean="0"/>
              <a:t>Click to edit Master title style</a:t>
            </a:r>
            <a:endParaRPr lang="en-US" dirty="0"/>
          </a:p>
        </p:txBody>
      </p:sp>
      <p:sp>
        <p:nvSpPr>
          <p:cNvPr id="11" name="Text Placeholder 2"/>
          <p:cNvSpPr>
            <a:spLocks noGrp="1"/>
          </p:cNvSpPr>
          <p:nvPr>
            <p:ph type="body" idx="1"/>
          </p:nvPr>
        </p:nvSpPr>
        <p:spPr>
          <a:xfrm>
            <a:off x="685800" y="5105401"/>
            <a:ext cx="6781800" cy="685800"/>
          </a:xfrm>
        </p:spPr>
        <p:txBody>
          <a:bodyPr anchor="t" anchorCtr="0"/>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6" name="Picture 2" descr="Massachusetts Department of Elementary and Secondary Education"/>
          <p:cNvPicPr>
            <a:picLocks noChangeAspect="1"/>
          </p:cNvPicPr>
          <p:nvPr userDrawn="1"/>
        </p:nvPicPr>
        <p:blipFill>
          <a:blip r:embed="rId3" cstate="print"/>
          <a:srcRect/>
          <a:stretch>
            <a:fillRect/>
          </a:stretch>
        </p:blipFill>
        <p:spPr bwMode="auto">
          <a:xfrm>
            <a:off x="4800600" y="6019800"/>
            <a:ext cx="2514600" cy="599975"/>
          </a:xfrm>
          <a:prstGeom prst="rect">
            <a:avLst/>
          </a:prstGeom>
          <a:noFill/>
          <a:ln w="9525">
            <a:noFill/>
            <a:miter lim="800000"/>
            <a:headEnd/>
            <a:tailEnd/>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Header with Picture">
    <p:spTree>
      <p:nvGrpSpPr>
        <p:cNvPr id="1" name=""/>
        <p:cNvGrpSpPr/>
        <p:nvPr/>
      </p:nvGrpSpPr>
      <p:grpSpPr>
        <a:xfrm>
          <a:off x="0" y="0"/>
          <a:ext cx="0" cy="0"/>
          <a:chOff x="0" y="0"/>
          <a:chExt cx="0" cy="0"/>
        </a:xfrm>
      </p:grpSpPr>
      <p:pic>
        <p:nvPicPr>
          <p:cNvPr id="8" name="Picture 7" descr="ESE Logo"/>
          <p:cNvPicPr>
            <a:picLocks noChangeAspect="1"/>
          </p:cNvPicPr>
          <p:nvPr/>
        </p:nvPicPr>
        <p:blipFill>
          <a:blip r:embed="rId2" cstate="print">
            <a:lum bright="20000"/>
          </a:blip>
          <a:srcRect t="-1145" r="79429" b="6542"/>
          <a:stretch>
            <a:fillRect/>
          </a:stretch>
        </p:blipFill>
        <p:spPr>
          <a:xfrm>
            <a:off x="6895187" y="1828800"/>
            <a:ext cx="2248812" cy="5029200"/>
          </a:xfrm>
          <a:prstGeom prst="rect">
            <a:avLst/>
          </a:prstGeom>
        </p:spPr>
      </p:pic>
      <p:sp>
        <p:nvSpPr>
          <p:cNvPr id="10" name="Title 1"/>
          <p:cNvSpPr>
            <a:spLocks noGrp="1"/>
          </p:cNvSpPr>
          <p:nvPr>
            <p:ph type="title"/>
          </p:nvPr>
        </p:nvSpPr>
        <p:spPr>
          <a:xfrm>
            <a:off x="685800" y="2209800"/>
            <a:ext cx="6781800" cy="2895600"/>
          </a:xfrm>
        </p:spPr>
        <p:txBody>
          <a:bodyPr anchor="b" anchorCtr="0">
            <a:noAutofit/>
          </a:bodyPr>
          <a:lstStyle>
            <a:lvl1pPr algn="l">
              <a:defRPr lang="en-US" sz="4400" kern="1200">
                <a:solidFill>
                  <a:schemeClr val="tx1"/>
                </a:solidFill>
                <a:latin typeface="+mj-lt"/>
                <a:ea typeface="+mj-ea"/>
                <a:cs typeface="+mj-cs"/>
              </a:defRPr>
            </a:lvl1pPr>
          </a:lstStyle>
          <a:p>
            <a:r>
              <a:rPr lang="en-US" smtClean="0"/>
              <a:t>Click to edit Master title style</a:t>
            </a:r>
            <a:endParaRPr lang="en-US" dirty="0"/>
          </a:p>
        </p:txBody>
      </p:sp>
      <p:sp>
        <p:nvSpPr>
          <p:cNvPr id="11" name="Text Placeholder 2"/>
          <p:cNvSpPr>
            <a:spLocks noGrp="1"/>
          </p:cNvSpPr>
          <p:nvPr>
            <p:ph type="body" idx="1"/>
          </p:nvPr>
        </p:nvSpPr>
        <p:spPr>
          <a:xfrm>
            <a:off x="685800" y="5105401"/>
            <a:ext cx="6781800" cy="685800"/>
          </a:xfrm>
        </p:spPr>
        <p:txBody>
          <a:bodyPr anchor="t" anchorCtr="0"/>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Content Placeholder 12"/>
          <p:cNvSpPr>
            <a:spLocks noGrp="1"/>
          </p:cNvSpPr>
          <p:nvPr>
            <p:ph sz="quarter" idx="10"/>
          </p:nvPr>
        </p:nvSpPr>
        <p:spPr>
          <a:xfrm>
            <a:off x="685800" y="381000"/>
            <a:ext cx="67818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9" name="Picture 2" descr="Massachusetts Department of Elementary and Secondary Education"/>
          <p:cNvPicPr>
            <a:picLocks noChangeAspect="1"/>
          </p:cNvPicPr>
          <p:nvPr userDrawn="1"/>
        </p:nvPicPr>
        <p:blipFill>
          <a:blip r:embed="rId3" cstate="print"/>
          <a:srcRect/>
          <a:stretch>
            <a:fillRect/>
          </a:stretch>
        </p:blipFill>
        <p:spPr bwMode="auto">
          <a:xfrm>
            <a:off x="4800600" y="6019800"/>
            <a:ext cx="2514600" cy="599975"/>
          </a:xfrm>
          <a:prstGeom prst="rect">
            <a:avLst/>
          </a:prstGeom>
          <a:noFill/>
          <a:ln w="9525">
            <a:noFill/>
            <a:miter lim="800000"/>
            <a:headEnd/>
            <a:tailEnd/>
          </a:ln>
        </p:spPr>
      </p:pic>
    </p:spTree>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5240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24400" y="15240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C8B71EE-B44A-4B18-9AB0-96D87421065F}" type="datetime1">
              <a:rPr lang="en-US" smtClean="0"/>
              <a:pPr/>
              <a:t>11/2/2016</a:t>
            </a:fld>
            <a:endParaRPr lang="en-US"/>
          </a:p>
        </p:txBody>
      </p:sp>
      <p:sp>
        <p:nvSpPr>
          <p:cNvPr id="6" name="Footer Placeholder 5"/>
          <p:cNvSpPr>
            <a:spLocks noGrp="1"/>
          </p:cNvSpPr>
          <p:nvPr>
            <p:ph type="ftr" sz="quarter" idx="11"/>
          </p:nvPr>
        </p:nvSpPr>
        <p:spPr/>
        <p:txBody>
          <a:bodyPr/>
          <a:lstStyle/>
          <a:p>
            <a:r>
              <a:rPr lang="en-US" smtClean="0"/>
              <a:t>Massachusetts Department of Elementary and Secondary Education</a:t>
            </a:r>
            <a:endParaRPr lang="en-US"/>
          </a:p>
        </p:txBody>
      </p:sp>
      <p:sp>
        <p:nvSpPr>
          <p:cNvPr id="7" name="Slide Number Placeholder 6"/>
          <p:cNvSpPr>
            <a:spLocks noGrp="1"/>
          </p:cNvSpPr>
          <p:nvPr>
            <p:ph type="sldNum" sz="quarter" idx="12"/>
          </p:nvPr>
        </p:nvSpPr>
        <p:spPr/>
        <p:txBody>
          <a:bodyPr/>
          <a:lstStyle>
            <a:lvl1pPr algn="ctr">
              <a:defRPr/>
            </a:lvl1pPr>
          </a:lstStyle>
          <a:p>
            <a:fld id="{BD26C40E-487C-40A4-A841-8174FD7B7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3810000"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3810000"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2904" y="1535113"/>
            <a:ext cx="3811496"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2904" y="2174875"/>
            <a:ext cx="3811496"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1AD7733-F36D-4647-94D7-3A813009224E}" type="datetime1">
              <a:rPr lang="en-US" smtClean="0"/>
              <a:pPr/>
              <a:t>11/2/2016</a:t>
            </a:fld>
            <a:endParaRPr lang="en-US"/>
          </a:p>
        </p:txBody>
      </p:sp>
      <p:sp>
        <p:nvSpPr>
          <p:cNvPr id="8" name="Footer Placeholder 7"/>
          <p:cNvSpPr>
            <a:spLocks noGrp="1"/>
          </p:cNvSpPr>
          <p:nvPr>
            <p:ph type="ftr" sz="quarter" idx="11"/>
          </p:nvPr>
        </p:nvSpPr>
        <p:spPr/>
        <p:txBody>
          <a:bodyPr/>
          <a:lstStyle/>
          <a:p>
            <a:r>
              <a:rPr lang="en-US" smtClean="0"/>
              <a:t>Massachusetts Department of Elementary and Secondary Education</a:t>
            </a:r>
            <a:endParaRPr lang="en-US"/>
          </a:p>
        </p:txBody>
      </p:sp>
      <p:sp>
        <p:nvSpPr>
          <p:cNvPr id="9" name="Slide Number Placeholder 8"/>
          <p:cNvSpPr>
            <a:spLocks noGrp="1"/>
          </p:cNvSpPr>
          <p:nvPr>
            <p:ph type="sldNum" sz="quarter" idx="12"/>
          </p:nvPr>
        </p:nvSpPr>
        <p:spPr/>
        <p:txBody>
          <a:bodyPr/>
          <a:lstStyle>
            <a:lvl1pPr algn="ctr">
              <a:defRPr/>
            </a:lvl1pPr>
          </a:lstStyle>
          <a:p>
            <a:fld id="{BD26C40E-487C-40A4-A841-8174FD7B7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DBA47D-CCBB-410C-ABA0-8A0D02B57B23}" type="datetime1">
              <a:rPr lang="en-US" smtClean="0"/>
              <a:pPr/>
              <a:t>11/2/2016</a:t>
            </a:fld>
            <a:endParaRPr lang="en-US"/>
          </a:p>
        </p:txBody>
      </p:sp>
      <p:sp>
        <p:nvSpPr>
          <p:cNvPr id="4" name="Footer Placeholder 3"/>
          <p:cNvSpPr>
            <a:spLocks noGrp="1"/>
          </p:cNvSpPr>
          <p:nvPr>
            <p:ph type="ftr" sz="quarter" idx="11"/>
          </p:nvPr>
        </p:nvSpPr>
        <p:spPr/>
        <p:txBody>
          <a:bodyPr/>
          <a:lstStyle/>
          <a:p>
            <a:r>
              <a:rPr lang="en-US" smtClean="0"/>
              <a:t>Massachusetts Department of Elementary and Secondary Education</a:t>
            </a:r>
            <a:endParaRPr lang="en-US"/>
          </a:p>
        </p:txBody>
      </p:sp>
      <p:sp>
        <p:nvSpPr>
          <p:cNvPr id="5" name="Slide Number Placeholder 4"/>
          <p:cNvSpPr>
            <a:spLocks noGrp="1"/>
          </p:cNvSpPr>
          <p:nvPr>
            <p:ph type="sldNum" sz="quarter" idx="12"/>
          </p:nvPr>
        </p:nvSpPr>
        <p:spPr/>
        <p:txBody>
          <a:bodyPr/>
          <a:lstStyle>
            <a:lvl1pPr algn="ctr">
              <a:defRPr/>
            </a:lvl1pPr>
          </a:lstStyle>
          <a:p>
            <a:fld id="{BD26C40E-487C-40A4-A841-8174FD7B7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D1942B-042A-4609-9073-EEA1CBC01FF6}" type="datetime1">
              <a:rPr lang="en-US" smtClean="0"/>
              <a:pPr/>
              <a:t>11/2/2016</a:t>
            </a:fld>
            <a:endParaRPr lang="en-US"/>
          </a:p>
        </p:txBody>
      </p:sp>
      <p:sp>
        <p:nvSpPr>
          <p:cNvPr id="3" name="Footer Placeholder 2"/>
          <p:cNvSpPr>
            <a:spLocks noGrp="1"/>
          </p:cNvSpPr>
          <p:nvPr>
            <p:ph type="ftr" sz="quarter" idx="11"/>
          </p:nvPr>
        </p:nvSpPr>
        <p:spPr/>
        <p:txBody>
          <a:bodyPr/>
          <a:lstStyle/>
          <a:p>
            <a:r>
              <a:rPr lang="en-US" smtClean="0"/>
              <a:t>Massachusetts Department of Elementary and Secondary Education</a:t>
            </a:r>
            <a:endParaRPr lang="en-US"/>
          </a:p>
        </p:txBody>
      </p:sp>
      <p:sp>
        <p:nvSpPr>
          <p:cNvPr id="4" name="Slide Number Placeholder 3"/>
          <p:cNvSpPr>
            <a:spLocks noGrp="1"/>
          </p:cNvSpPr>
          <p:nvPr>
            <p:ph type="sldNum" sz="quarter" idx="12"/>
          </p:nvPr>
        </p:nvSpPr>
        <p:spPr/>
        <p:txBody>
          <a:bodyPr/>
          <a:lstStyle>
            <a:lvl1pPr algn="ctr">
              <a:defRPr/>
            </a:lvl1pPr>
          </a:lstStyle>
          <a:p>
            <a:fld id="{BD26C40E-487C-40A4-A841-8174FD7B7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descr="ESE_StarLogo_2881_1401_transparent_color.gif"/>
          <p:cNvPicPr>
            <a:picLocks noChangeAspect="1"/>
          </p:cNvPicPr>
          <p:nvPr/>
        </p:nvPicPr>
        <p:blipFill>
          <a:blip r:embed="rId15" cstate="print">
            <a:lum bright="40000"/>
          </a:blip>
          <a:srcRect r="76032"/>
          <a:stretch>
            <a:fillRect/>
          </a:stretch>
        </p:blipFill>
        <p:spPr>
          <a:xfrm>
            <a:off x="8258088" y="4953000"/>
            <a:ext cx="914400" cy="1905000"/>
          </a:xfrm>
          <a:prstGeom prst="rect">
            <a:avLst/>
          </a:prstGeom>
        </p:spPr>
      </p:pic>
      <p:pic>
        <p:nvPicPr>
          <p:cNvPr id="8" name="Picture 7" descr="ESE_StarLogo_2881_1401_transparent_color.gif"/>
          <p:cNvPicPr>
            <a:picLocks noChangeAspect="1"/>
          </p:cNvPicPr>
          <p:nvPr/>
        </p:nvPicPr>
        <p:blipFill>
          <a:blip r:embed="rId15" cstate="print">
            <a:lum bright="40000"/>
          </a:blip>
          <a:srcRect r="76032"/>
          <a:stretch>
            <a:fillRect/>
          </a:stretch>
        </p:blipFill>
        <p:spPr>
          <a:xfrm>
            <a:off x="8258088" y="4953000"/>
            <a:ext cx="914400" cy="1905000"/>
          </a:xfrm>
          <a:prstGeom prst="rect">
            <a:avLst/>
          </a:prstGeom>
        </p:spPr>
      </p:pic>
      <p:pic>
        <p:nvPicPr>
          <p:cNvPr id="7" name="Picture 6" descr="ESE Logo"/>
          <p:cNvPicPr>
            <a:picLocks noChangeAspect="1"/>
          </p:cNvPicPr>
          <p:nvPr/>
        </p:nvPicPr>
        <p:blipFill>
          <a:blip r:embed="rId15" cstate="print">
            <a:lum bright="40000"/>
          </a:blip>
          <a:srcRect r="76032"/>
          <a:stretch>
            <a:fillRect/>
          </a:stretch>
        </p:blipFill>
        <p:spPr>
          <a:xfrm>
            <a:off x="8258088" y="4953000"/>
            <a:ext cx="914400" cy="1905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524000"/>
            <a:ext cx="7924800" cy="46021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522371-60CA-4147-A4C9-1D7022A867E1}" type="datetime1">
              <a:rPr lang="en-US" smtClean="0"/>
              <a:pPr/>
              <a:t>11/2/2016</a:t>
            </a:fld>
            <a:endParaRPr lang="en-US" dirty="0"/>
          </a:p>
        </p:txBody>
      </p:sp>
      <p:sp>
        <p:nvSpPr>
          <p:cNvPr id="5" name="Footer Placeholder 4"/>
          <p:cNvSpPr>
            <a:spLocks noGrp="1"/>
          </p:cNvSpPr>
          <p:nvPr>
            <p:ph type="ftr" sz="quarter" idx="3"/>
          </p:nvPr>
        </p:nvSpPr>
        <p:spPr>
          <a:xfrm>
            <a:off x="3124200" y="6356350"/>
            <a:ext cx="5410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smtClean="0"/>
              <a:t>Massachusetts Department of Elementary and Secondary Education</a:t>
            </a:r>
            <a:endParaRPr lang="en-US" dirty="0"/>
          </a:p>
        </p:txBody>
      </p:sp>
      <p:sp>
        <p:nvSpPr>
          <p:cNvPr id="6" name="Slide Number Placeholder 5"/>
          <p:cNvSpPr>
            <a:spLocks noGrp="1"/>
          </p:cNvSpPr>
          <p:nvPr>
            <p:ph type="sldNum" sz="quarter" idx="4"/>
          </p:nvPr>
        </p:nvSpPr>
        <p:spPr>
          <a:xfrm>
            <a:off x="8486688" y="5257800"/>
            <a:ext cx="533400" cy="457200"/>
          </a:xfrm>
          <a:prstGeom prst="rect">
            <a:avLst/>
          </a:prstGeom>
        </p:spPr>
        <p:txBody>
          <a:bodyPr vert="horz" lIns="91440" tIns="45720" rIns="91440" bIns="45720" rtlCol="0" anchor="ctr"/>
          <a:lstStyle>
            <a:lvl1pPr algn="ctr">
              <a:defRPr sz="1600">
                <a:solidFill>
                  <a:schemeClr val="tx1">
                    <a:tint val="75000"/>
                  </a:schemeClr>
                </a:solidFill>
                <a:latin typeface="+mj-lt"/>
              </a:defRPr>
            </a:lvl1pPr>
          </a:lstStyle>
          <a:p>
            <a:fld id="{BD26C40E-487C-40A4-A841-8174FD7B714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 id="2147483760" r:id="rId12"/>
    <p:sldLayoutId id="2147483761" r:id="rId13"/>
  </p:sldLayoutIdLst>
  <p:hf hd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chemeClr val="accent1"/>
        </a:buClr>
        <a:buFont typeface="Wingdings 2" pitchFamily="18" charset="2"/>
        <a:buChar char=""/>
        <a:defRPr sz="2800" kern="1200">
          <a:solidFill>
            <a:schemeClr val="tx1"/>
          </a:solidFill>
          <a:latin typeface="Tahoma" pitchFamily="34" charset="0"/>
          <a:ea typeface="Tahoma" pitchFamily="34" charset="0"/>
          <a:cs typeface="Tahoma" pitchFamily="34" charset="0"/>
        </a:defRPr>
      </a:lvl1pPr>
      <a:lvl2pPr marL="742950" indent="-285750" algn="l" defTabSz="914400" rtl="0" eaLnBrk="1" latinLnBrk="0" hangingPunct="1">
        <a:spcBef>
          <a:spcPct val="20000"/>
        </a:spcBef>
        <a:buClr>
          <a:schemeClr val="accent1"/>
        </a:buClr>
        <a:buFont typeface="Wingdings 2" pitchFamily="18" charset="2"/>
        <a:buChar char="ê"/>
        <a:defRPr sz="2400" kern="1200">
          <a:solidFill>
            <a:schemeClr val="tx1"/>
          </a:solidFill>
          <a:latin typeface="Tahoma" pitchFamily="34" charset="0"/>
          <a:ea typeface="Tahoma" pitchFamily="34" charset="0"/>
          <a:cs typeface="Tahoma" pitchFamily="34" charset="0"/>
        </a:defRPr>
      </a:lvl2pPr>
      <a:lvl3pPr marL="1143000" indent="-228600" algn="l" defTabSz="914400" rtl="0" eaLnBrk="1" latinLnBrk="0" hangingPunct="1">
        <a:spcBef>
          <a:spcPct val="20000"/>
        </a:spcBef>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3pPr>
      <a:lvl4pPr marL="1600200" indent="-228600" algn="l" defTabSz="914400" rtl="0" eaLnBrk="1" latinLnBrk="0" hangingPunct="1">
        <a:spcBef>
          <a:spcPct val="20000"/>
        </a:spcBef>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4pPr>
      <a:lvl5pPr marL="2057400" indent="-228600" algn="l" defTabSz="914400" rtl="0" eaLnBrk="1" latinLnBrk="0" hangingPunct="1">
        <a:spcBef>
          <a:spcPct val="20000"/>
        </a:spcBef>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School Discipline in </a:t>
            </a:r>
            <a:br>
              <a:rPr lang="en-US" dirty="0" smtClean="0"/>
            </a:br>
            <a:r>
              <a:rPr lang="en-US" dirty="0" smtClean="0"/>
              <a:t>Massachusetts: A Look at </a:t>
            </a:r>
            <a:br>
              <a:rPr lang="en-US" dirty="0" smtClean="0"/>
            </a:br>
            <a:r>
              <a:rPr lang="en-US" dirty="0" smtClean="0"/>
              <a:t>the 2015 Data and ESE</a:t>
            </a:r>
            <a:br>
              <a:rPr lang="en-US" dirty="0" smtClean="0"/>
            </a:br>
            <a:r>
              <a:rPr lang="en-US" dirty="0" smtClean="0"/>
              <a:t>Reporting Requirements</a:t>
            </a:r>
            <a:endParaRPr lang="en-US" dirty="0"/>
          </a:p>
        </p:txBody>
      </p:sp>
      <p:sp>
        <p:nvSpPr>
          <p:cNvPr id="3" name="Subtitle 2"/>
          <p:cNvSpPr>
            <a:spLocks noGrp="1"/>
          </p:cNvSpPr>
          <p:nvPr>
            <p:ph type="subTitle" idx="1"/>
          </p:nvPr>
        </p:nvSpPr>
        <p:spPr>
          <a:xfrm>
            <a:off x="533400" y="3124200"/>
            <a:ext cx="6400800" cy="1371600"/>
          </a:xfrm>
        </p:spPr>
        <p:txBody>
          <a:bodyPr>
            <a:normAutofit fontScale="92500" lnSpcReduction="10000"/>
          </a:bodyPr>
          <a:lstStyle/>
          <a:p>
            <a:r>
              <a:rPr lang="en-US" dirty="0" smtClean="0"/>
              <a:t>Presented by Robert Curtin</a:t>
            </a:r>
          </a:p>
          <a:p>
            <a:r>
              <a:rPr lang="en-US" dirty="0" smtClean="0"/>
              <a:t>April 11, 2016</a:t>
            </a:r>
          </a:p>
          <a:p>
            <a:r>
              <a:rPr lang="en-US" dirty="0" smtClean="0"/>
              <a:t>Director, Education Data Services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09600" y="274638"/>
            <a:ext cx="8153400" cy="1143000"/>
          </a:xfrm>
        </p:spPr>
        <p:txBody>
          <a:bodyPr>
            <a:normAutofit fontScale="90000"/>
          </a:bodyPr>
          <a:lstStyle/>
          <a:p>
            <a:pPr algn="ctr"/>
            <a:r>
              <a:rPr lang="en-US" dirty="0" smtClean="0"/>
              <a:t>Number of Students Disciplined in Massachusetts Public Schools</a:t>
            </a:r>
            <a:endParaRPr lang="en-US" dirty="0"/>
          </a:p>
        </p:txBody>
      </p:sp>
      <p:sp>
        <p:nvSpPr>
          <p:cNvPr id="4" name="Footer Placeholder 3"/>
          <p:cNvSpPr>
            <a:spLocks noGrp="1"/>
          </p:cNvSpPr>
          <p:nvPr>
            <p:ph type="ftr" sz="quarter" idx="11"/>
          </p:nvPr>
        </p:nvSpPr>
        <p:spPr/>
        <p:txBody>
          <a:bodyPr/>
          <a:lstStyle/>
          <a:p>
            <a:r>
              <a:rPr lang="en-US" smtClean="0"/>
              <a:t>Massachusetts Department of Elementary and Secondary Education</a:t>
            </a:r>
            <a:endParaRPr lang="en-US"/>
          </a:p>
        </p:txBody>
      </p:sp>
      <p:sp>
        <p:nvSpPr>
          <p:cNvPr id="5" name="Slide Number Placeholder 4"/>
          <p:cNvSpPr>
            <a:spLocks noGrp="1"/>
          </p:cNvSpPr>
          <p:nvPr>
            <p:ph type="sldNum" sz="quarter" idx="12"/>
          </p:nvPr>
        </p:nvSpPr>
        <p:spPr/>
        <p:txBody>
          <a:bodyPr/>
          <a:lstStyle/>
          <a:p>
            <a:fld id="{BD26C40E-487C-40A4-A841-8174FD7B7142}" type="slidenum">
              <a:rPr lang="en-US" smtClean="0"/>
              <a:pPr/>
              <a:t>2</a:t>
            </a:fld>
            <a:endParaRPr lang="en-US"/>
          </a:p>
        </p:txBody>
      </p:sp>
      <p:pic>
        <p:nvPicPr>
          <p:cNvPr id="1026" name="Picture 2" descr="2011 - 66,032&#10;2012 -  63,771&#10;2013 - 54,543&#10;2014 - 50,732&#10;2015 - 40,278"/>
          <p:cNvPicPr>
            <a:picLocks noChangeAspect="1" noChangeArrowheads="1"/>
          </p:cNvPicPr>
          <p:nvPr/>
        </p:nvPicPr>
        <p:blipFill>
          <a:blip r:embed="rId3" cstate="print"/>
          <a:srcRect/>
          <a:stretch>
            <a:fillRect/>
          </a:stretch>
        </p:blipFill>
        <p:spPr bwMode="auto">
          <a:xfrm>
            <a:off x="431150" y="1757363"/>
            <a:ext cx="7265050" cy="441182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Fewer Students Disciplined Across All Grades</a:t>
            </a:r>
            <a:endParaRPr lang="en-US" dirty="0"/>
          </a:p>
        </p:txBody>
      </p:sp>
      <p:sp>
        <p:nvSpPr>
          <p:cNvPr id="3" name="Footer Placeholder 2"/>
          <p:cNvSpPr>
            <a:spLocks noGrp="1"/>
          </p:cNvSpPr>
          <p:nvPr>
            <p:ph type="ftr" sz="quarter" idx="11"/>
          </p:nvPr>
        </p:nvSpPr>
        <p:spPr/>
        <p:txBody>
          <a:bodyPr/>
          <a:lstStyle/>
          <a:p>
            <a:r>
              <a:rPr lang="en-US" smtClean="0"/>
              <a:t>Massachusetts Department of Elementary and Secondary Education</a:t>
            </a:r>
            <a:endParaRPr lang="en-US"/>
          </a:p>
        </p:txBody>
      </p:sp>
      <p:sp>
        <p:nvSpPr>
          <p:cNvPr id="4" name="Slide Number Placeholder 3"/>
          <p:cNvSpPr>
            <a:spLocks noGrp="1"/>
          </p:cNvSpPr>
          <p:nvPr>
            <p:ph type="sldNum" sz="quarter" idx="12"/>
          </p:nvPr>
        </p:nvSpPr>
        <p:spPr/>
        <p:txBody>
          <a:bodyPr/>
          <a:lstStyle/>
          <a:p>
            <a:fld id="{BD26C40E-487C-40A4-A841-8174FD7B7142}" type="slidenum">
              <a:rPr lang="en-US" smtClean="0"/>
              <a:pPr/>
              <a:t>3</a:t>
            </a:fld>
            <a:endParaRPr lang="en-US"/>
          </a:p>
        </p:txBody>
      </p:sp>
      <p:pic>
        <p:nvPicPr>
          <p:cNvPr id="2050" name="Picture 2" descr="K-5: 2014 - 8,094&#10;K-5: 2015 - 5,987&#10;6-8: 2014 - 15,626&#10;6-8: 2015 - 13,130&#10;9-12: 2014 - 27,002&#10;9-12: 2015 - 21,143"/>
          <p:cNvPicPr>
            <a:picLocks noChangeAspect="1" noChangeArrowheads="1"/>
          </p:cNvPicPr>
          <p:nvPr/>
        </p:nvPicPr>
        <p:blipFill>
          <a:blip r:embed="rId2" cstate="print"/>
          <a:srcRect/>
          <a:stretch>
            <a:fillRect/>
          </a:stretch>
        </p:blipFill>
        <p:spPr bwMode="auto">
          <a:xfrm>
            <a:off x="381000" y="1828800"/>
            <a:ext cx="7754148" cy="43896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Suspension Gaps Shrinking, but Still Persist</a:t>
            </a:r>
            <a:endParaRPr lang="en-US" dirty="0"/>
          </a:p>
        </p:txBody>
      </p:sp>
      <p:sp>
        <p:nvSpPr>
          <p:cNvPr id="3" name="Footer Placeholder 2"/>
          <p:cNvSpPr>
            <a:spLocks noGrp="1"/>
          </p:cNvSpPr>
          <p:nvPr>
            <p:ph type="ftr" sz="quarter" idx="11"/>
          </p:nvPr>
        </p:nvSpPr>
        <p:spPr/>
        <p:txBody>
          <a:bodyPr/>
          <a:lstStyle/>
          <a:p>
            <a:r>
              <a:rPr lang="en-US" smtClean="0"/>
              <a:t>Massachusetts Department of Elementary and Secondary Education</a:t>
            </a:r>
            <a:endParaRPr lang="en-US"/>
          </a:p>
        </p:txBody>
      </p:sp>
      <p:sp>
        <p:nvSpPr>
          <p:cNvPr id="4" name="Slide Number Placeholder 3"/>
          <p:cNvSpPr>
            <a:spLocks noGrp="1"/>
          </p:cNvSpPr>
          <p:nvPr>
            <p:ph type="sldNum" sz="quarter" idx="12"/>
          </p:nvPr>
        </p:nvSpPr>
        <p:spPr/>
        <p:txBody>
          <a:bodyPr/>
          <a:lstStyle/>
          <a:p>
            <a:fld id="{BD26C40E-487C-40A4-A841-8174FD7B7142}" type="slidenum">
              <a:rPr lang="en-US" smtClean="0"/>
              <a:pPr/>
              <a:t>4</a:t>
            </a:fld>
            <a:endParaRPr lang="en-US"/>
          </a:p>
        </p:txBody>
      </p:sp>
      <p:pic>
        <p:nvPicPr>
          <p:cNvPr id="3074" name="Picture 2" descr="2014: White - 3.4%&#10;2014: Hispanic - 9.7%&#10;2014: African American - 11.5%&#10;2015: White - 2.7%&#10;2015: Hispanic - 7.4%&#10;2015: African American - 9.0%"/>
          <p:cNvPicPr>
            <a:picLocks noChangeAspect="1" noChangeArrowheads="1"/>
          </p:cNvPicPr>
          <p:nvPr/>
        </p:nvPicPr>
        <p:blipFill>
          <a:blip r:embed="rId2" cstate="print"/>
          <a:srcRect/>
          <a:stretch>
            <a:fillRect/>
          </a:stretch>
        </p:blipFill>
        <p:spPr bwMode="auto">
          <a:xfrm>
            <a:off x="533400" y="1554282"/>
            <a:ext cx="7543800" cy="45458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1143000"/>
          </a:xfrm>
        </p:spPr>
        <p:txBody>
          <a:bodyPr>
            <a:normAutofit fontScale="90000"/>
          </a:bodyPr>
          <a:lstStyle/>
          <a:p>
            <a:r>
              <a:rPr lang="en-US" dirty="0" smtClean="0"/>
              <a:t>Varying Decreases in Offense Types</a:t>
            </a:r>
            <a:endParaRPr lang="en-US" dirty="0"/>
          </a:p>
        </p:txBody>
      </p:sp>
      <p:sp>
        <p:nvSpPr>
          <p:cNvPr id="3" name="Footer Placeholder 2"/>
          <p:cNvSpPr>
            <a:spLocks noGrp="1"/>
          </p:cNvSpPr>
          <p:nvPr>
            <p:ph type="ftr" sz="quarter" idx="11"/>
          </p:nvPr>
        </p:nvSpPr>
        <p:spPr/>
        <p:txBody>
          <a:bodyPr/>
          <a:lstStyle/>
          <a:p>
            <a:r>
              <a:rPr lang="en-US" smtClean="0"/>
              <a:t>Massachusetts Department of Elementary and Secondary Education</a:t>
            </a:r>
            <a:endParaRPr lang="en-US"/>
          </a:p>
        </p:txBody>
      </p:sp>
      <p:sp>
        <p:nvSpPr>
          <p:cNvPr id="4" name="Slide Number Placeholder 3"/>
          <p:cNvSpPr>
            <a:spLocks noGrp="1"/>
          </p:cNvSpPr>
          <p:nvPr>
            <p:ph type="sldNum" sz="quarter" idx="12"/>
          </p:nvPr>
        </p:nvSpPr>
        <p:spPr/>
        <p:txBody>
          <a:bodyPr/>
          <a:lstStyle/>
          <a:p>
            <a:fld id="{BD26C40E-487C-40A4-A841-8174FD7B7142}" type="slidenum">
              <a:rPr lang="en-US" smtClean="0"/>
              <a:pPr/>
              <a:t>5</a:t>
            </a:fld>
            <a:endParaRPr lang="en-US"/>
          </a:p>
        </p:txBody>
      </p:sp>
      <p:pic>
        <p:nvPicPr>
          <p:cNvPr id="4098" name="Picture 2" descr="Drug: 2014 - 3,637 / 2015 - 3,476&#10;Violence: 2014 - 2014 - 19,651 / 2015 - 16,604&#10;Weapon: 2014 - 1,317 / 2015 - 1,383&#10;Bullying: 2014 - 1,354 / 2015 - 1,020&#10;Non-Drug/Non-Violent: 2014 - 35,539 / 2015 - 26,692"/>
          <p:cNvPicPr>
            <a:picLocks noChangeAspect="1" noChangeArrowheads="1"/>
          </p:cNvPicPr>
          <p:nvPr/>
        </p:nvPicPr>
        <p:blipFill>
          <a:blip r:embed="rId2" cstate="print"/>
          <a:srcRect/>
          <a:stretch>
            <a:fillRect/>
          </a:stretch>
        </p:blipFill>
        <p:spPr bwMode="auto">
          <a:xfrm>
            <a:off x="381000" y="1295400"/>
            <a:ext cx="7772400" cy="475347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Requirement #1 – Data Reporting</a:t>
            </a:r>
            <a:endParaRPr lang="en-US" dirty="0"/>
          </a:p>
        </p:txBody>
      </p:sp>
      <p:sp>
        <p:nvSpPr>
          <p:cNvPr id="3" name="Content Placeholder 2"/>
          <p:cNvSpPr>
            <a:spLocks noGrp="1"/>
          </p:cNvSpPr>
          <p:nvPr>
            <p:ph idx="1"/>
          </p:nvPr>
        </p:nvSpPr>
        <p:spPr/>
        <p:txBody>
          <a:bodyPr>
            <a:normAutofit/>
          </a:bodyPr>
          <a:lstStyle/>
          <a:p>
            <a:r>
              <a:rPr lang="en-US" sz="1800" dirty="0" smtClean="0"/>
              <a:t>603 CMR 53.14 (1) - Every school district, charter school, and virtual school shall collect and annually report data to the Department regarding in-school suspensions, short- and long-term suspensions, expulsions, emergency removals under 603 CMR 53.07, access to education services under 603 CMR 53.13, and such other information as may be required by the Department. Such data shall be reported in a manner and form directed by the Department.</a:t>
            </a:r>
          </a:p>
          <a:p>
            <a:endParaRPr lang="en-US" sz="1800" dirty="0" smtClean="0"/>
          </a:p>
          <a:p>
            <a:r>
              <a:rPr lang="en-US" sz="2400" dirty="0" smtClean="0"/>
              <a:t>Status - Complete </a:t>
            </a:r>
          </a:p>
          <a:p>
            <a:r>
              <a:rPr lang="en-US" sz="2400" dirty="0" smtClean="0"/>
              <a:t>School Safety and Discipline Report modified to collect emergency removals</a:t>
            </a:r>
          </a:p>
          <a:p>
            <a:pPr>
              <a:buNone/>
            </a:pPr>
            <a:endParaRPr lang="en-US" sz="1800" dirty="0" smtClean="0"/>
          </a:p>
          <a:p>
            <a:endParaRPr lang="en-US" sz="1800" dirty="0"/>
          </a:p>
        </p:txBody>
      </p:sp>
      <p:sp>
        <p:nvSpPr>
          <p:cNvPr id="4" name="Footer Placeholder 3"/>
          <p:cNvSpPr>
            <a:spLocks noGrp="1"/>
          </p:cNvSpPr>
          <p:nvPr>
            <p:ph type="ftr" sz="quarter" idx="11"/>
          </p:nvPr>
        </p:nvSpPr>
        <p:spPr/>
        <p:txBody>
          <a:bodyPr/>
          <a:lstStyle/>
          <a:p>
            <a:r>
              <a:rPr lang="en-US" smtClean="0"/>
              <a:t>Massachusetts Department of Elementary and Secondary Education</a:t>
            </a:r>
            <a:endParaRPr lang="en-US"/>
          </a:p>
        </p:txBody>
      </p:sp>
      <p:sp>
        <p:nvSpPr>
          <p:cNvPr id="5" name="Slide Number Placeholder 4"/>
          <p:cNvSpPr>
            <a:spLocks noGrp="1"/>
          </p:cNvSpPr>
          <p:nvPr>
            <p:ph type="sldNum" sz="quarter" idx="12"/>
          </p:nvPr>
        </p:nvSpPr>
        <p:spPr/>
        <p:txBody>
          <a:bodyPr/>
          <a:lstStyle/>
          <a:p>
            <a:fld id="{BD26C40E-487C-40A4-A841-8174FD7B7142}"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458200" cy="1143000"/>
          </a:xfrm>
        </p:spPr>
        <p:txBody>
          <a:bodyPr>
            <a:normAutofit fontScale="90000"/>
          </a:bodyPr>
          <a:lstStyle/>
          <a:p>
            <a:r>
              <a:rPr lang="en-US" dirty="0" smtClean="0"/>
              <a:t>Requirement #2 – Public Reporting</a:t>
            </a:r>
            <a:endParaRPr lang="en-US" dirty="0"/>
          </a:p>
        </p:txBody>
      </p:sp>
      <p:sp>
        <p:nvSpPr>
          <p:cNvPr id="3" name="Content Placeholder 2"/>
          <p:cNvSpPr>
            <a:spLocks noGrp="1"/>
          </p:cNvSpPr>
          <p:nvPr>
            <p:ph idx="1"/>
          </p:nvPr>
        </p:nvSpPr>
        <p:spPr/>
        <p:txBody>
          <a:bodyPr>
            <a:normAutofit/>
          </a:bodyPr>
          <a:lstStyle/>
          <a:p>
            <a:r>
              <a:rPr lang="en-US" sz="1800" dirty="0" smtClean="0"/>
              <a:t>603 CMR 53.14 (3) - In the fall of each year, the Department shall publish an analysis and report of student discipline data disaggregated by district and school, and by selected student populations, included but not limited to race and ethnicity, gender, socioeconomic status, English language learner status, and student with a disability status. The data shall be reported in a manner that protects the identity of each student and shall be made available to the public online in a machine readable format.</a:t>
            </a:r>
          </a:p>
          <a:p>
            <a:endParaRPr lang="en-US" sz="1800" dirty="0" smtClean="0"/>
          </a:p>
          <a:p>
            <a:r>
              <a:rPr lang="en-US" sz="2400" dirty="0" smtClean="0"/>
              <a:t>Status – Complete</a:t>
            </a:r>
          </a:p>
          <a:p>
            <a:r>
              <a:rPr lang="en-US" sz="2400" dirty="0" smtClean="0"/>
              <a:t>School and district data by subgroup and offense type published to profiles</a:t>
            </a:r>
          </a:p>
          <a:p>
            <a:r>
              <a:rPr lang="en-US" sz="2400" dirty="0" smtClean="0"/>
              <a:t>Student-level research file made available via website</a:t>
            </a:r>
            <a:endParaRPr lang="en-US" sz="2400" dirty="0"/>
          </a:p>
        </p:txBody>
      </p:sp>
      <p:sp>
        <p:nvSpPr>
          <p:cNvPr id="4" name="Footer Placeholder 3"/>
          <p:cNvSpPr>
            <a:spLocks noGrp="1"/>
          </p:cNvSpPr>
          <p:nvPr>
            <p:ph type="ftr" sz="quarter" idx="11"/>
          </p:nvPr>
        </p:nvSpPr>
        <p:spPr/>
        <p:txBody>
          <a:bodyPr/>
          <a:lstStyle/>
          <a:p>
            <a:r>
              <a:rPr lang="en-US" smtClean="0"/>
              <a:t>Massachusetts Department of Elementary and Secondary Education</a:t>
            </a:r>
            <a:endParaRPr lang="en-US"/>
          </a:p>
        </p:txBody>
      </p:sp>
      <p:sp>
        <p:nvSpPr>
          <p:cNvPr id="5" name="Slide Number Placeholder 4"/>
          <p:cNvSpPr>
            <a:spLocks noGrp="1"/>
          </p:cNvSpPr>
          <p:nvPr>
            <p:ph type="sldNum" sz="quarter" idx="12"/>
          </p:nvPr>
        </p:nvSpPr>
        <p:spPr/>
        <p:txBody>
          <a:bodyPr/>
          <a:lstStyle/>
          <a:p>
            <a:fld id="{BD26C40E-487C-40A4-A841-8174FD7B7142}"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1143000"/>
          </a:xfrm>
        </p:spPr>
        <p:txBody>
          <a:bodyPr>
            <a:normAutofit/>
          </a:bodyPr>
          <a:lstStyle/>
          <a:p>
            <a:r>
              <a:rPr lang="en-US" sz="3600" dirty="0" smtClean="0"/>
              <a:t>Requirement #3 – Overuse of suspension </a:t>
            </a:r>
            <a:endParaRPr lang="en-US" sz="3600" dirty="0"/>
          </a:p>
        </p:txBody>
      </p:sp>
      <p:sp>
        <p:nvSpPr>
          <p:cNvPr id="3" name="Content Placeholder 2"/>
          <p:cNvSpPr>
            <a:spLocks noGrp="1"/>
          </p:cNvSpPr>
          <p:nvPr>
            <p:ph idx="1"/>
          </p:nvPr>
        </p:nvSpPr>
        <p:spPr/>
        <p:txBody>
          <a:bodyPr>
            <a:normAutofit/>
          </a:bodyPr>
          <a:lstStyle/>
          <a:p>
            <a:r>
              <a:rPr lang="en-US" sz="1600" dirty="0" smtClean="0"/>
              <a:t>603 CMR 53.14 (4) - The Department shall annually determine the schools with the highest percentage of students expelled or placed on long-term suspension for more than ten cumulative days in a school year. After review of the discipline data described in 603 CMR 53.14(3) and other relevant school and district information, including but not limited to student demographics, student performance, promotion, attendance, attrition, graduation, and dropout rates, the Commissioner shall identify schools that need assistance to reduce over-reliance on long-term suspension or expulsion as a consequence for student misconduct. The Department shall identify models that such schools may use to incorporate intermediate steps before long-term suspension and expulsion and to foster positive school climate.</a:t>
            </a:r>
          </a:p>
          <a:p>
            <a:endParaRPr lang="en-US" sz="1600" b="1" dirty="0" smtClean="0"/>
          </a:p>
          <a:p>
            <a:r>
              <a:rPr lang="en-US" sz="2400" dirty="0" smtClean="0"/>
              <a:t>Status – Partially complete</a:t>
            </a:r>
          </a:p>
          <a:p>
            <a:r>
              <a:rPr lang="en-US" sz="2400" dirty="0" smtClean="0"/>
              <a:t>Analysis on days missed has been completed</a:t>
            </a:r>
          </a:p>
        </p:txBody>
      </p:sp>
      <p:sp>
        <p:nvSpPr>
          <p:cNvPr id="4" name="Footer Placeholder 3"/>
          <p:cNvSpPr>
            <a:spLocks noGrp="1"/>
          </p:cNvSpPr>
          <p:nvPr>
            <p:ph type="ftr" sz="quarter" idx="11"/>
          </p:nvPr>
        </p:nvSpPr>
        <p:spPr/>
        <p:txBody>
          <a:bodyPr/>
          <a:lstStyle/>
          <a:p>
            <a:r>
              <a:rPr lang="en-US" smtClean="0"/>
              <a:t>Massachusetts Department of Elementary and Secondary Education</a:t>
            </a:r>
            <a:endParaRPr lang="en-US"/>
          </a:p>
        </p:txBody>
      </p:sp>
      <p:sp>
        <p:nvSpPr>
          <p:cNvPr id="5" name="Slide Number Placeholder 4"/>
          <p:cNvSpPr>
            <a:spLocks noGrp="1"/>
          </p:cNvSpPr>
          <p:nvPr>
            <p:ph type="sldNum" sz="quarter" idx="12"/>
          </p:nvPr>
        </p:nvSpPr>
        <p:spPr/>
        <p:txBody>
          <a:bodyPr/>
          <a:lstStyle/>
          <a:p>
            <a:fld id="{BD26C40E-487C-40A4-A841-8174FD7B7142}"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458200" cy="1143000"/>
          </a:xfrm>
        </p:spPr>
        <p:txBody>
          <a:bodyPr>
            <a:noAutofit/>
          </a:bodyPr>
          <a:lstStyle/>
          <a:p>
            <a:r>
              <a:rPr lang="en-US" sz="3600" dirty="0" smtClean="0"/>
              <a:t>Requirement #4 – Disproportionate Use of Suspension</a:t>
            </a:r>
            <a:endParaRPr lang="en-US" sz="3600" dirty="0"/>
          </a:p>
        </p:txBody>
      </p:sp>
      <p:sp>
        <p:nvSpPr>
          <p:cNvPr id="3" name="Content Placeholder 2"/>
          <p:cNvSpPr>
            <a:spLocks noGrp="1"/>
          </p:cNvSpPr>
          <p:nvPr>
            <p:ph idx="1"/>
          </p:nvPr>
        </p:nvSpPr>
        <p:spPr/>
        <p:txBody>
          <a:bodyPr>
            <a:normAutofit/>
          </a:bodyPr>
          <a:lstStyle/>
          <a:p>
            <a:r>
              <a:rPr lang="en-US" sz="1800" dirty="0" smtClean="0"/>
              <a:t>603 CMR 53.14 (4) - Through use of statistical analysis, the Commissioner shall identify schools and districts with data that reflect significant disparities in the rate of suspension and expulsion by race and ethnicity, or disability. Such schools and districts shall develop and implement a plan approved by the Department to address such significant disparities.</a:t>
            </a:r>
          </a:p>
          <a:p>
            <a:endParaRPr lang="en-US" sz="1800" dirty="0" smtClean="0"/>
          </a:p>
          <a:p>
            <a:r>
              <a:rPr lang="en-US" sz="2400" dirty="0" smtClean="0"/>
              <a:t>Status – Partially complete</a:t>
            </a:r>
          </a:p>
          <a:p>
            <a:r>
              <a:rPr lang="en-US" sz="2400" dirty="0" smtClean="0"/>
              <a:t>Methodology has been developed with input from stakeholders </a:t>
            </a:r>
          </a:p>
        </p:txBody>
      </p:sp>
      <p:sp>
        <p:nvSpPr>
          <p:cNvPr id="4" name="Footer Placeholder 3"/>
          <p:cNvSpPr>
            <a:spLocks noGrp="1"/>
          </p:cNvSpPr>
          <p:nvPr>
            <p:ph type="ftr" sz="quarter" idx="11"/>
          </p:nvPr>
        </p:nvSpPr>
        <p:spPr/>
        <p:txBody>
          <a:bodyPr/>
          <a:lstStyle/>
          <a:p>
            <a:r>
              <a:rPr lang="en-US" smtClean="0"/>
              <a:t>Massachusetts Department of Elementary and Secondary Education</a:t>
            </a:r>
            <a:endParaRPr lang="en-US"/>
          </a:p>
        </p:txBody>
      </p:sp>
      <p:sp>
        <p:nvSpPr>
          <p:cNvPr id="5" name="Slide Number Placeholder 4"/>
          <p:cNvSpPr>
            <a:spLocks noGrp="1"/>
          </p:cNvSpPr>
          <p:nvPr>
            <p:ph type="sldNum" sz="quarter" idx="12"/>
          </p:nvPr>
        </p:nvSpPr>
        <p:spPr/>
        <p:txBody>
          <a:bodyPr/>
          <a:lstStyle/>
          <a:p>
            <a:fld id="{BD26C40E-487C-40A4-A841-8174FD7B7142}"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2007_ESE_Template">
  <a:themeElements>
    <a:clrScheme name="ESE">
      <a:dk1>
        <a:srgbClr val="0D1969"/>
      </a:dk1>
      <a:lt1>
        <a:sysClr val="window" lastClr="FFFFFF"/>
      </a:lt1>
      <a:dk2>
        <a:srgbClr val="0D1969"/>
      </a:dk2>
      <a:lt2>
        <a:srgbClr val="EEECE1"/>
      </a:lt2>
      <a:accent1>
        <a:srgbClr val="E86B01"/>
      </a:accent1>
      <a:accent2>
        <a:srgbClr val="0D1969"/>
      </a:accent2>
      <a:accent3>
        <a:srgbClr val="FBC40E"/>
      </a:accent3>
      <a:accent4>
        <a:srgbClr val="006600"/>
      </a:accent4>
      <a:accent5>
        <a:srgbClr val="C00000"/>
      </a:accent5>
      <a:accent6>
        <a:srgbClr val="800080"/>
      </a:accent6>
      <a:hlink>
        <a:srgbClr val="0000FF"/>
      </a:hlink>
      <a:folHlink>
        <a:srgbClr val="7F7F7F"/>
      </a:folHlink>
    </a:clrScheme>
    <a:fontScheme name="ESE">
      <a:majorFont>
        <a:latin typeface="Georgi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24261BFE874874F899C38CF9C771BFF" ma:contentTypeVersion="7" ma:contentTypeDescription="Create a new document." ma:contentTypeScope="" ma:versionID="3a5a55f13e9bb649c79d8b6e4cc9fe8c">
  <xsd:schema xmlns:xsd="http://www.w3.org/2001/XMLSchema" xmlns:xs="http://www.w3.org/2001/XMLSchema" xmlns:p="http://schemas.microsoft.com/office/2006/metadata/properties" xmlns:ns2="0a4e05da-b9bc-4326-ad73-01ef31b95567" xmlns:ns3="733efe1c-5bbe-4968-87dc-d400e65c879f" targetNamespace="http://schemas.microsoft.com/office/2006/metadata/properties" ma:root="true" ma:fieldsID="9f746412060615af2bac066d19f8186c" ns2:_="" ns3:_="">
    <xsd:import namespace="0a4e05da-b9bc-4326-ad73-01ef31b95567"/>
    <xsd:import namespace="733efe1c-5bbe-4968-87dc-d400e65c879f"/>
    <xsd:element name="properties">
      <xsd:complexType>
        <xsd:sequence>
          <xsd:element name="documentManagement">
            <xsd:complexType>
              <xsd:all>
                <xsd:element ref="ns2:_vti_RoutingExistingProperties"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4e05da-b9bc-4326-ad73-01ef31b95567" elementFormDefault="qualified">
    <xsd:import namespace="http://schemas.microsoft.com/office/2006/documentManagement/types"/>
    <xsd:import namespace="http://schemas.microsoft.com/office/infopath/2007/PartnerControls"/>
    <xsd:element name="_vti_RoutingExistingProperties" ma:index="8" nillable="true" ma:displayName="Original Properties" ma:hidden="true" ma:internalName="_vti_RoutingExistingPropertie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33efe1c-5bbe-4968-87dc-d400e65c879f" elementFormDefault="qualified">
    <xsd:import namespace="http://schemas.microsoft.com/office/2006/documentManagement/types"/>
    <xsd:import namespace="http://schemas.microsoft.com/office/infopath/2007/PartnerControls"/>
    <xsd:element name="_dlc_DocId" ma:index="9" nillable="true" ma:displayName="Document ID Value" ma:description="The value of the document ID assigned to this item." ma:internalName="_dlc_DocId" ma:readOnly="true">
      <xsd:simpleType>
        <xsd:restriction base="dms:Text"/>
      </xsd:simpleType>
    </xsd:element>
    <xsd:element name="_dlc_DocIdUrl" ma:index="1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1"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_vti_RoutingExistingProperties xmlns="0a4e05da-b9bc-4326-ad73-01ef31b95567" xsi:nil="true"/>
    <_dlc_DocIdPersistId xmlns="733efe1c-5bbe-4968-87dc-d400e65c879f">true</_dlc_DocIdPersistId>
    <_dlc_DocId xmlns="733efe1c-5bbe-4968-87dc-d400e65c879f">DESE-231-29157</_dlc_DocId>
    <_dlc_DocIdUrl xmlns="733efe1c-5bbe-4968-87dc-d400e65c879f">
      <Url>https://sharepoint.doemass.org/ese/webteam/cps/_layouts/DocIdRedir.aspx?ID=DESE-231-29157</Url>
      <Description>DESE-231-29157</Description>
    </_dlc_DocIdUrl>
  </documentManagement>
</p:properties>
</file>

<file path=customXml/item4.xml><?xml version="1.0" encoding="utf-8"?>
<?mso-contentType ?>
<FormTemplates xmlns="http://schemas.microsoft.com/sharepoint/v3/contenttype/forms">
  <Display>DocumentLibraryForm</Display>
  <Edit>DropOffZoneRoutingForm</Edit>
  <New>DocumentLibraryForm</New>
</FormTemplates>
</file>

<file path=customXml/itemProps1.xml><?xml version="1.0" encoding="utf-8"?>
<ds:datastoreItem xmlns:ds="http://schemas.openxmlformats.org/officeDocument/2006/customXml" ds:itemID="{E11A2D22-FCC3-42E7-A3B6-2A1B7E561F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a4e05da-b9bc-4326-ad73-01ef31b95567"/>
    <ds:schemaRef ds:uri="733efe1c-5bbe-4968-87dc-d400e65c87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F8D4FE8-D315-4397-843E-95D4AD6D31DB}">
  <ds:schemaRefs>
    <ds:schemaRef ds:uri="http://schemas.microsoft.com/sharepoint/events"/>
  </ds:schemaRefs>
</ds:datastoreItem>
</file>

<file path=customXml/itemProps3.xml><?xml version="1.0" encoding="utf-8"?>
<ds:datastoreItem xmlns:ds="http://schemas.openxmlformats.org/officeDocument/2006/customXml" ds:itemID="{168B7CE1-5EC3-466F-91E5-D3D1E85F68D7}">
  <ds:schemaRefs>
    <ds:schemaRef ds:uri="http://schemas.microsoft.com/office/2006/metadata/properties"/>
    <ds:schemaRef ds:uri="http://schemas.microsoft.com/office/infopath/2007/PartnerControls"/>
    <ds:schemaRef ds:uri="0a4e05da-b9bc-4326-ad73-01ef31b95567"/>
    <ds:schemaRef ds:uri="733efe1c-5bbe-4968-87dc-d400e65c879f"/>
  </ds:schemaRefs>
</ds:datastoreItem>
</file>

<file path=customXml/itemProps4.xml><?xml version="1.0" encoding="utf-8"?>
<ds:datastoreItem xmlns:ds="http://schemas.openxmlformats.org/officeDocument/2006/customXml" ds:itemID="{62E27BC2-2334-4CD2-9326-31C1F0D5A16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2007_ESE_Template</Template>
  <TotalTime>1532</TotalTime>
  <Words>563</Words>
  <Application>Microsoft Office PowerPoint</Application>
  <PresentationFormat>On-screen Show (4:3)</PresentationFormat>
  <Paragraphs>47</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2007_ESE_Template</vt:lpstr>
      <vt:lpstr>School Discipline in  Massachusetts: A Look at  the 2015 Data and ESE Reporting Requirements</vt:lpstr>
      <vt:lpstr>Number of Students Disciplined in Massachusetts Public Schools</vt:lpstr>
      <vt:lpstr>Fewer Students Disciplined Across All Grades</vt:lpstr>
      <vt:lpstr>Suspension Gaps Shrinking, but Still Persist</vt:lpstr>
      <vt:lpstr>Varying Decreases in Offense Types</vt:lpstr>
      <vt:lpstr>Requirement #1 – Data Reporting</vt:lpstr>
      <vt:lpstr>Requirement #2 – Public Reporting</vt:lpstr>
      <vt:lpstr>Requirement #3 – Overuse of suspension </vt:lpstr>
      <vt:lpstr>Requirement #4 – Disproportionate Use of Suspension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School Discipline in  Massachusetts: A Look at  the 2015 Data</dc:title>
  <dc:creator>ESE</dc:creator>
  <cp:lastModifiedBy>dzou</cp:lastModifiedBy>
  <cp:revision>147</cp:revision>
  <dcterms:created xsi:type="dcterms:W3CDTF">2016-04-07T19:44:32Z</dcterms:created>
  <dcterms:modified xsi:type="dcterms:W3CDTF">2016-11-02T15:50:15Z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tadate">
    <vt:lpwstr>Nov 2 2016</vt:lpwstr>
  </property>
</Properties>
</file>