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459" r:id="rId5"/>
    <p:sldId id="449" r:id="rId6"/>
    <p:sldId id="351" r:id="rId7"/>
    <p:sldId id="460" r:id="rId8"/>
    <p:sldId id="461" r:id="rId9"/>
    <p:sldId id="462" r:id="rId10"/>
    <p:sldId id="466" r:id="rId11"/>
    <p:sldId id="463" r:id="rId12"/>
    <p:sldId id="465" r:id="rId13"/>
    <p:sldId id="468" r:id="rId14"/>
    <p:sldId id="481" r:id="rId15"/>
    <p:sldId id="482" r:id="rId16"/>
    <p:sldId id="478" r:id="rId17"/>
    <p:sldId id="484" r:id="rId18"/>
    <p:sldId id="485" r:id="rId19"/>
    <p:sldId id="473" r:id="rId20"/>
    <p:sldId id="479"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350325-E2FF-2514-A65E-1440F52A7787}" name="Meehan-Rooney, Kelly (DESE)" initials="KM" userId="S::kelly.meehan-rooney@mass.gov::a65f06c2-a283-40d5-8141-04ae2d280474" providerId="AD"/>
  <p188:author id="{A4D01ABF-CA11-9D89-DDCB-5024770FA1D6}" name="Traynham, Donna J (DESE)" initials="" userId="S::Donna.J.Traynham@mass.gov::c790529c-56ad-4530-9e25-d95685d6d2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A6ECF-CFED-4084-9DD8-F21A3C176401}" v="1" dt="2024-11-22T14:19:22.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80" autoAdjust="0"/>
  </p:normalViewPr>
  <p:slideViewPr>
    <p:cSldViewPr snapToGrid="0">
      <p:cViewPr varScale="1">
        <p:scale>
          <a:sx n="70" d="100"/>
          <a:sy n="70" d="100"/>
        </p:scale>
        <p:origin x="96" y="252"/>
      </p:cViewPr>
      <p:guideLst/>
    </p:cSldViewPr>
  </p:slideViewPr>
  <p:outlineViewPr>
    <p:cViewPr>
      <p:scale>
        <a:sx n="33" d="100"/>
        <a:sy n="33" d="100"/>
      </p:scale>
      <p:origin x="0" y="-18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ynham, Donna J (DESE)" userId="c790529c-56ad-4530-9e25-d95685d6d2f9" providerId="ADAL" clId="{B6DA6ECF-CFED-4084-9DD8-F21A3C176401}"/>
    <pc:docChg chg="undo custSel delSld modSld">
      <pc:chgData name="Traynham, Donna J (DESE)" userId="c790529c-56ad-4530-9e25-d95685d6d2f9" providerId="ADAL" clId="{B6DA6ECF-CFED-4084-9DD8-F21A3C176401}" dt="2024-11-22T14:26:56.542" v="14" actId="962"/>
      <pc:docMkLst>
        <pc:docMk/>
      </pc:docMkLst>
      <pc:sldChg chg="addSp delSp modSp mod">
        <pc:chgData name="Traynham, Donna J (DESE)" userId="c790529c-56ad-4530-9e25-d95685d6d2f9" providerId="ADAL" clId="{B6DA6ECF-CFED-4084-9DD8-F21A3C176401}" dt="2024-11-22T14:25:57.279" v="10" actId="478"/>
        <pc:sldMkLst>
          <pc:docMk/>
          <pc:sldMk cId="1820773026" sldId="449"/>
        </pc:sldMkLst>
        <pc:picChg chg="add del ord">
          <ac:chgData name="Traynham, Donna J (DESE)" userId="c790529c-56ad-4530-9e25-d95685d6d2f9" providerId="ADAL" clId="{B6DA6ECF-CFED-4084-9DD8-F21A3C176401}" dt="2024-11-22T14:25:57.279" v="10" actId="478"/>
          <ac:picMkLst>
            <pc:docMk/>
            <pc:sldMk cId="1820773026" sldId="449"/>
            <ac:picMk id="10" creationId="{567999B4-7DBD-2726-8443-1C9E5E7CA510}"/>
          </ac:picMkLst>
        </pc:picChg>
      </pc:sldChg>
      <pc:sldChg chg="delSp modSp mod modClrScheme chgLayout">
        <pc:chgData name="Traynham, Donna J (DESE)" userId="c790529c-56ad-4530-9e25-d95685d6d2f9" providerId="ADAL" clId="{B6DA6ECF-CFED-4084-9DD8-F21A3C176401}" dt="2024-11-22T14:26:56.542" v="14" actId="962"/>
        <pc:sldMkLst>
          <pc:docMk/>
          <pc:sldMk cId="3449522778" sldId="482"/>
        </pc:sldMkLst>
        <pc:spChg chg="mod ord">
          <ac:chgData name="Traynham, Donna J (DESE)" userId="c790529c-56ad-4530-9e25-d95685d6d2f9" providerId="ADAL" clId="{B6DA6ECF-CFED-4084-9DD8-F21A3C176401}" dt="2024-11-22T14:26:56.542" v="14" actId="962"/>
          <ac:spMkLst>
            <pc:docMk/>
            <pc:sldMk cId="3449522778" sldId="482"/>
            <ac:spMk id="2" creationId="{425FD9D9-12F5-22DF-7D41-8B120A0D0AA9}"/>
          </ac:spMkLst>
        </pc:spChg>
        <pc:spChg chg="mod ord">
          <ac:chgData name="Traynham, Donna J (DESE)" userId="c790529c-56ad-4530-9e25-d95685d6d2f9" providerId="ADAL" clId="{B6DA6ECF-CFED-4084-9DD8-F21A3C176401}" dt="2024-11-22T14:26:42.813" v="11" actId="13244"/>
          <ac:spMkLst>
            <pc:docMk/>
            <pc:sldMk cId="3449522778" sldId="482"/>
            <ac:spMk id="3" creationId="{B5C3BED5-6CB1-DE73-2390-7586CF91874F}"/>
          </ac:spMkLst>
        </pc:spChg>
        <pc:graphicFrameChg chg="mod">
          <ac:chgData name="Traynham, Donna J (DESE)" userId="c790529c-56ad-4530-9e25-d95685d6d2f9" providerId="ADAL" clId="{B6DA6ECF-CFED-4084-9DD8-F21A3C176401}" dt="2024-11-22T14:19:38.222" v="4" actId="14100"/>
          <ac:graphicFrameMkLst>
            <pc:docMk/>
            <pc:sldMk cId="3449522778" sldId="482"/>
            <ac:graphicFrameMk id="6" creationId="{B4E59372-999A-FF8A-C9ED-698A6332C974}"/>
          </ac:graphicFrameMkLst>
        </pc:graphicFrameChg>
        <pc:picChg chg="del">
          <ac:chgData name="Traynham, Donna J (DESE)" userId="c790529c-56ad-4530-9e25-d95685d6d2f9" providerId="ADAL" clId="{B6DA6ECF-CFED-4084-9DD8-F21A3C176401}" dt="2024-11-22T14:19:22.458" v="0" actId="478"/>
          <ac:picMkLst>
            <pc:docMk/>
            <pc:sldMk cId="3449522778" sldId="482"/>
            <ac:picMk id="1028" creationId="{F8DE773C-3C5F-2475-5220-B06B555E08FA}"/>
          </ac:picMkLst>
        </pc:picChg>
      </pc:sldChg>
      <pc:sldChg chg="del">
        <pc:chgData name="Traynham, Donna J (DESE)" userId="c790529c-56ad-4530-9e25-d95685d6d2f9" providerId="ADAL" clId="{B6DA6ECF-CFED-4084-9DD8-F21A3C176401}" dt="2024-11-22T14:19:50.249" v="5" actId="2696"/>
        <pc:sldMkLst>
          <pc:docMk/>
          <pc:sldMk cId="2366512987" sldId="4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BCB5A-B978-4915-A944-6E329B1C15D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E43EB32-559F-412E-87F4-27507A45F0B0}">
      <dgm:prSet/>
      <dgm:spPr/>
      <dgm:t>
        <a:bodyPr/>
        <a:lstStyle/>
        <a:p>
          <a:r>
            <a:rPr lang="en-US" b="0" i="0"/>
            <a:t>The Institute will include professional development for approximately eight school teams that include district and school administrators as well as two (2) educators each in Preschool through 3</a:t>
          </a:r>
          <a:r>
            <a:rPr lang="en-US" b="0" i="0" baseline="30000"/>
            <a:t>rd</a:t>
          </a:r>
          <a:r>
            <a:rPr lang="en-US" b="0" i="0"/>
            <a:t> grade. </a:t>
          </a:r>
          <a:endParaRPr lang="en-US"/>
        </a:p>
      </dgm:t>
    </dgm:pt>
    <dgm:pt modelId="{3F05E331-8CEA-492E-B068-04CC3D0F6400}" type="parTrans" cxnId="{6AE3BDE4-F914-4B78-82C0-D1945E450130}">
      <dgm:prSet/>
      <dgm:spPr/>
      <dgm:t>
        <a:bodyPr/>
        <a:lstStyle/>
        <a:p>
          <a:endParaRPr lang="en-US"/>
        </a:p>
      </dgm:t>
    </dgm:pt>
    <dgm:pt modelId="{D0D65538-C4DF-46EB-9198-0D2931440BB2}" type="sibTrans" cxnId="{6AE3BDE4-F914-4B78-82C0-D1945E450130}">
      <dgm:prSet/>
      <dgm:spPr/>
      <dgm:t>
        <a:bodyPr/>
        <a:lstStyle/>
        <a:p>
          <a:endParaRPr lang="en-US"/>
        </a:p>
      </dgm:t>
    </dgm:pt>
    <dgm:pt modelId="{DD7253A9-02DB-4E0C-8927-089C810D75A6}">
      <dgm:prSet/>
      <dgm:spPr/>
      <dgm:t>
        <a:bodyPr/>
        <a:lstStyle/>
        <a:p>
          <a:r>
            <a:rPr lang="en-US" b="0" i="0"/>
            <a:t>Professional development is planned to take place in the spring of 2025; asynchronous professional development will likely take place in March of 2025 and awarded schools teams will be required to select of the following 2-day in-person professional development sessions as a full team:  </a:t>
          </a:r>
          <a:endParaRPr lang="en-US"/>
        </a:p>
      </dgm:t>
    </dgm:pt>
    <dgm:pt modelId="{94CC938D-665E-4674-A665-BD17810E5B0D}" type="parTrans" cxnId="{F049CE41-B587-4815-90B2-6017A8F2CF44}">
      <dgm:prSet/>
      <dgm:spPr/>
      <dgm:t>
        <a:bodyPr/>
        <a:lstStyle/>
        <a:p>
          <a:endParaRPr lang="en-US"/>
        </a:p>
      </dgm:t>
    </dgm:pt>
    <dgm:pt modelId="{19E6BD62-2122-4C68-A92D-DB05D33CE2D7}" type="sibTrans" cxnId="{F049CE41-B587-4815-90B2-6017A8F2CF44}">
      <dgm:prSet/>
      <dgm:spPr/>
      <dgm:t>
        <a:bodyPr/>
        <a:lstStyle/>
        <a:p>
          <a:endParaRPr lang="en-US"/>
        </a:p>
      </dgm:t>
    </dgm:pt>
    <dgm:pt modelId="{52F448A9-D9F0-41A0-AFF5-7DEDA06C851E}">
      <dgm:prSet/>
      <dgm:spPr/>
      <dgm:t>
        <a:bodyPr/>
        <a:lstStyle/>
        <a:p>
          <a:r>
            <a:rPr lang="en-US" b="0" i="0"/>
            <a:t>April 3</a:t>
          </a:r>
          <a:r>
            <a:rPr lang="en-US" b="0" i="0" baseline="30000"/>
            <a:t>rd</a:t>
          </a:r>
          <a:r>
            <a:rPr lang="en-US" b="0" i="0"/>
            <a:t> and 4</a:t>
          </a:r>
          <a:r>
            <a:rPr lang="en-US" b="0" i="0" baseline="30000"/>
            <a:t>th</a:t>
          </a:r>
          <a:r>
            <a:rPr lang="en-US" b="0" i="0"/>
            <a:t> from 9-3 or June 5</a:t>
          </a:r>
          <a:r>
            <a:rPr lang="en-US" b="0" i="0" baseline="30000"/>
            <a:t>th</a:t>
          </a:r>
          <a:r>
            <a:rPr lang="en-US" b="0" i="0"/>
            <a:t> and 6</a:t>
          </a:r>
          <a:r>
            <a:rPr lang="en-US" b="0" i="0" baseline="30000"/>
            <a:t>th</a:t>
          </a:r>
          <a:r>
            <a:rPr lang="en-US" b="0" i="0"/>
            <a:t> from 9-3. </a:t>
          </a:r>
          <a:endParaRPr lang="en-US"/>
        </a:p>
      </dgm:t>
    </dgm:pt>
    <dgm:pt modelId="{456E6A7D-17AB-4FAD-A544-D7E8B5676986}" type="parTrans" cxnId="{E8AAB92F-E791-4816-812E-0FCF85CFF04D}">
      <dgm:prSet/>
      <dgm:spPr/>
      <dgm:t>
        <a:bodyPr/>
        <a:lstStyle/>
        <a:p>
          <a:endParaRPr lang="en-US"/>
        </a:p>
      </dgm:t>
    </dgm:pt>
    <dgm:pt modelId="{1DBB6B24-12AB-470E-8079-EFF48F2752D8}" type="sibTrans" cxnId="{E8AAB92F-E791-4816-812E-0FCF85CFF04D}">
      <dgm:prSet/>
      <dgm:spPr/>
      <dgm:t>
        <a:bodyPr/>
        <a:lstStyle/>
        <a:p>
          <a:endParaRPr lang="en-US"/>
        </a:p>
      </dgm:t>
    </dgm:pt>
    <dgm:pt modelId="{8A8A2CA3-6EE0-4EB8-A995-C0BF96A8D42B}">
      <dgm:prSet/>
      <dgm:spPr/>
      <dgm:t>
        <a:bodyPr/>
        <a:lstStyle/>
        <a:p>
          <a:r>
            <a:rPr lang="en-US" b="0" i="0" dirty="0"/>
            <a:t>Districts will share their preference for which two-day session they want to send their team and the Department will do its best to meet the preferred session. </a:t>
          </a:r>
          <a:endParaRPr lang="en-US" dirty="0"/>
        </a:p>
      </dgm:t>
    </dgm:pt>
    <dgm:pt modelId="{E64C1E04-FDD9-412B-8AE1-C86812ECA0CD}" type="parTrans" cxnId="{13590AE2-2652-4858-ABF3-F370E75DE513}">
      <dgm:prSet/>
      <dgm:spPr/>
      <dgm:t>
        <a:bodyPr/>
        <a:lstStyle/>
        <a:p>
          <a:endParaRPr lang="en-US"/>
        </a:p>
      </dgm:t>
    </dgm:pt>
    <dgm:pt modelId="{6A4D8008-8482-4F4D-B381-B5EB18ADB19F}" type="sibTrans" cxnId="{13590AE2-2652-4858-ABF3-F370E75DE513}">
      <dgm:prSet/>
      <dgm:spPr/>
      <dgm:t>
        <a:bodyPr/>
        <a:lstStyle/>
        <a:p>
          <a:endParaRPr lang="en-US"/>
        </a:p>
      </dgm:t>
    </dgm:pt>
    <dgm:pt modelId="{BB17373B-A47E-4D47-A444-6DEE57C0E949}">
      <dgm:prSet/>
      <dgm:spPr/>
      <dgm:t>
        <a:bodyPr/>
        <a:lstStyle/>
        <a:p>
          <a:r>
            <a:rPr lang="en-US" b="0" i="0" dirty="0"/>
            <a:t>These PD sessions will result in coordinated grade level action plans for each team to implement in the 2025-26 school year.   </a:t>
          </a:r>
          <a:endParaRPr lang="en-US" dirty="0"/>
        </a:p>
      </dgm:t>
    </dgm:pt>
    <dgm:pt modelId="{6F3C4E0B-FB35-4C81-A8FE-B3FF00E30529}" type="parTrans" cxnId="{6D1E05DD-77F0-4CA9-8FFB-3D61682D5F08}">
      <dgm:prSet/>
      <dgm:spPr/>
      <dgm:t>
        <a:bodyPr/>
        <a:lstStyle/>
        <a:p>
          <a:endParaRPr lang="en-US"/>
        </a:p>
      </dgm:t>
    </dgm:pt>
    <dgm:pt modelId="{F246B6CA-9BB4-4B7C-9539-001777255BE9}" type="sibTrans" cxnId="{6D1E05DD-77F0-4CA9-8FFB-3D61682D5F08}">
      <dgm:prSet/>
      <dgm:spPr/>
      <dgm:t>
        <a:bodyPr/>
        <a:lstStyle/>
        <a:p>
          <a:endParaRPr lang="en-US"/>
        </a:p>
      </dgm:t>
    </dgm:pt>
    <dgm:pt modelId="{545A4CCC-0C8F-4BF2-9426-C2050C62273F}">
      <dgm:prSet/>
      <dgm:spPr/>
      <dgm:t>
        <a:bodyPr/>
        <a:lstStyle/>
        <a:p>
          <a:r>
            <a:rPr lang="en-US" b="0" i="0"/>
            <a:t>The grade-level action plans will focus on implementation at each grade level of</a:t>
          </a:r>
          <a:r>
            <a:rPr lang="en-US"/>
            <a:t> </a:t>
          </a:r>
          <a:r>
            <a:rPr lang="en-US" b="0" i="0"/>
            <a:t>two or more of the playful learning instructional practices inspired by Boston Public School’s Early Childhood Department: </a:t>
          </a:r>
          <a:endParaRPr lang="en-US"/>
        </a:p>
      </dgm:t>
    </dgm:pt>
    <dgm:pt modelId="{C5EA31AD-AF32-48BA-8D28-E14E04DBE63B}" type="parTrans" cxnId="{E669EE64-E2CB-472A-B87C-5470F4799AC0}">
      <dgm:prSet/>
      <dgm:spPr/>
      <dgm:t>
        <a:bodyPr/>
        <a:lstStyle/>
        <a:p>
          <a:endParaRPr lang="en-US"/>
        </a:p>
      </dgm:t>
    </dgm:pt>
    <dgm:pt modelId="{8598981D-4070-4AA2-8B87-BA379E4FBB6C}" type="sibTrans" cxnId="{E669EE64-E2CB-472A-B87C-5470F4799AC0}">
      <dgm:prSet/>
      <dgm:spPr/>
      <dgm:t>
        <a:bodyPr/>
        <a:lstStyle/>
        <a:p>
          <a:endParaRPr lang="en-US"/>
        </a:p>
      </dgm:t>
    </dgm:pt>
    <dgm:pt modelId="{D00FF75D-7660-47BC-85BE-B5CC932B3EC5}">
      <dgm:prSet/>
      <dgm:spPr/>
      <dgm:t>
        <a:bodyPr/>
        <a:lstStyle/>
        <a:p>
          <a:r>
            <a:rPr lang="en-US" b="0" i="0"/>
            <a:t>Community Meeting; </a:t>
          </a:r>
          <a:endParaRPr lang="en-US"/>
        </a:p>
      </dgm:t>
    </dgm:pt>
    <dgm:pt modelId="{AB21BE63-D7EC-4736-A4BA-EF9D2624A34B}" type="parTrans" cxnId="{2DD3F754-26CB-4588-9C12-B4893A633537}">
      <dgm:prSet/>
      <dgm:spPr/>
      <dgm:t>
        <a:bodyPr/>
        <a:lstStyle/>
        <a:p>
          <a:endParaRPr lang="en-US"/>
        </a:p>
      </dgm:t>
    </dgm:pt>
    <dgm:pt modelId="{DF12AE50-3D6F-44EE-B282-6701E66D92A8}" type="sibTrans" cxnId="{2DD3F754-26CB-4588-9C12-B4893A633537}">
      <dgm:prSet/>
      <dgm:spPr/>
      <dgm:t>
        <a:bodyPr/>
        <a:lstStyle/>
        <a:p>
          <a:endParaRPr lang="en-US"/>
        </a:p>
      </dgm:t>
    </dgm:pt>
    <dgm:pt modelId="{C6ED8140-2D22-4160-B932-B7280D804970}">
      <dgm:prSet/>
      <dgm:spPr/>
      <dgm:t>
        <a:bodyPr/>
        <a:lstStyle/>
        <a:p>
          <a:r>
            <a:rPr lang="en-US" b="0" i="0"/>
            <a:t>Read Alouds</a:t>
          </a:r>
          <a:r>
            <a:rPr lang="en-US"/>
            <a:t>;</a:t>
          </a:r>
        </a:p>
      </dgm:t>
    </dgm:pt>
    <dgm:pt modelId="{D291867E-AAC2-42D8-8F40-5ED970CBC29F}" type="parTrans" cxnId="{BCEB58E9-6B4D-4121-8C9E-73C8A0CC7F41}">
      <dgm:prSet/>
      <dgm:spPr/>
      <dgm:t>
        <a:bodyPr/>
        <a:lstStyle/>
        <a:p>
          <a:endParaRPr lang="en-US"/>
        </a:p>
      </dgm:t>
    </dgm:pt>
    <dgm:pt modelId="{B601D7A6-6833-47ED-B853-D089565CF783}" type="sibTrans" cxnId="{BCEB58E9-6B4D-4121-8C9E-73C8A0CC7F41}">
      <dgm:prSet/>
      <dgm:spPr/>
      <dgm:t>
        <a:bodyPr/>
        <a:lstStyle/>
        <a:p>
          <a:endParaRPr lang="en-US"/>
        </a:p>
      </dgm:t>
    </dgm:pt>
    <dgm:pt modelId="{3E26E860-5532-4715-ADF4-AD29392C3157}">
      <dgm:prSet/>
      <dgm:spPr/>
      <dgm:t>
        <a:bodyPr/>
        <a:lstStyle/>
        <a:p>
          <a:r>
            <a:rPr lang="en-US" b="0" i="0"/>
            <a:t>Center/Studios</a:t>
          </a:r>
          <a:r>
            <a:rPr lang="en-US"/>
            <a:t>;</a:t>
          </a:r>
        </a:p>
      </dgm:t>
    </dgm:pt>
    <dgm:pt modelId="{AD8AC2A8-8BDF-4CD8-90CA-33019AE5F322}" type="parTrans" cxnId="{40622ED8-6154-4398-9281-BCB1A58754ED}">
      <dgm:prSet/>
      <dgm:spPr/>
      <dgm:t>
        <a:bodyPr/>
        <a:lstStyle/>
        <a:p>
          <a:endParaRPr lang="en-US"/>
        </a:p>
      </dgm:t>
    </dgm:pt>
    <dgm:pt modelId="{D4172A11-DB34-48BF-B9D8-D77F72D1E4F7}" type="sibTrans" cxnId="{40622ED8-6154-4398-9281-BCB1A58754ED}">
      <dgm:prSet/>
      <dgm:spPr/>
      <dgm:t>
        <a:bodyPr/>
        <a:lstStyle/>
        <a:p>
          <a:endParaRPr lang="en-US"/>
        </a:p>
      </dgm:t>
    </dgm:pt>
    <dgm:pt modelId="{E8887FB0-8FF4-4EDD-895C-CF54493D6DA4}">
      <dgm:prSet/>
      <dgm:spPr/>
      <dgm:t>
        <a:bodyPr/>
        <a:lstStyle/>
        <a:p>
          <a:r>
            <a:rPr lang="en-US" b="0" i="0"/>
            <a:t>Writing;</a:t>
          </a:r>
          <a:endParaRPr lang="en-US"/>
        </a:p>
      </dgm:t>
    </dgm:pt>
    <dgm:pt modelId="{94BE6B22-A8F1-4980-A8EA-F652193F1B5A}" type="parTrans" cxnId="{8D9874AF-D616-4C5F-8687-EFC0C5BDFFA6}">
      <dgm:prSet/>
      <dgm:spPr/>
      <dgm:t>
        <a:bodyPr/>
        <a:lstStyle/>
        <a:p>
          <a:endParaRPr lang="en-US"/>
        </a:p>
      </dgm:t>
    </dgm:pt>
    <dgm:pt modelId="{3F665B6C-A463-4CEE-AE7C-2D34060DC759}" type="sibTrans" cxnId="{8D9874AF-D616-4C5F-8687-EFC0C5BDFFA6}">
      <dgm:prSet/>
      <dgm:spPr/>
      <dgm:t>
        <a:bodyPr/>
        <a:lstStyle/>
        <a:p>
          <a:endParaRPr lang="en-US"/>
        </a:p>
      </dgm:t>
    </dgm:pt>
    <dgm:pt modelId="{C9461C21-90C7-4272-BA90-10EDCB7DE9F5}">
      <dgm:prSet/>
      <dgm:spPr/>
      <dgm:t>
        <a:bodyPr/>
        <a:lstStyle/>
        <a:p>
          <a:r>
            <a:rPr lang="en-US" b="0" i="0"/>
            <a:t>Storytelling/Story Acting; </a:t>
          </a:r>
          <a:endParaRPr lang="en-US"/>
        </a:p>
      </dgm:t>
    </dgm:pt>
    <dgm:pt modelId="{018E429A-839D-4FA0-B633-E51C1BFDD200}" type="parTrans" cxnId="{9085A5CF-673C-41B3-962F-4E6D1979FF52}">
      <dgm:prSet/>
      <dgm:spPr/>
      <dgm:t>
        <a:bodyPr/>
        <a:lstStyle/>
        <a:p>
          <a:endParaRPr lang="en-US"/>
        </a:p>
      </dgm:t>
    </dgm:pt>
    <dgm:pt modelId="{495C7482-E670-4F3B-BABB-420286683574}" type="sibTrans" cxnId="{9085A5CF-673C-41B3-962F-4E6D1979FF52}">
      <dgm:prSet/>
      <dgm:spPr/>
      <dgm:t>
        <a:bodyPr/>
        <a:lstStyle/>
        <a:p>
          <a:endParaRPr lang="en-US"/>
        </a:p>
      </dgm:t>
    </dgm:pt>
    <dgm:pt modelId="{6EB5FC9F-E309-440F-8658-F93D00D80782}">
      <dgm:prSet/>
      <dgm:spPr/>
      <dgm:t>
        <a:bodyPr/>
        <a:lstStyle/>
        <a:p>
          <a:r>
            <a:rPr lang="en-US" b="0" i="0"/>
            <a:t>Thinking and Feedback); and/or  </a:t>
          </a:r>
          <a:endParaRPr lang="en-US"/>
        </a:p>
      </dgm:t>
    </dgm:pt>
    <dgm:pt modelId="{C8D72C6D-F7FB-4616-AA6F-6EF6FBC09942}" type="parTrans" cxnId="{529FB300-0FB3-4DE3-B4A3-875C2691FA20}">
      <dgm:prSet/>
      <dgm:spPr/>
      <dgm:t>
        <a:bodyPr/>
        <a:lstStyle/>
        <a:p>
          <a:endParaRPr lang="en-US"/>
        </a:p>
      </dgm:t>
    </dgm:pt>
    <dgm:pt modelId="{5D262E51-4185-4CCC-8E03-6CB0FB4A408F}" type="sibTrans" cxnId="{529FB300-0FB3-4DE3-B4A3-875C2691FA20}">
      <dgm:prSet/>
      <dgm:spPr/>
      <dgm:t>
        <a:bodyPr/>
        <a:lstStyle/>
        <a:p>
          <a:endParaRPr lang="en-US"/>
        </a:p>
      </dgm:t>
    </dgm:pt>
    <dgm:pt modelId="{CA9E9D26-E9C6-41ED-B08F-52E7C8AA63C6}">
      <dgm:prSet/>
      <dgm:spPr/>
      <dgm:t>
        <a:bodyPr/>
        <a:lstStyle/>
        <a:p>
          <a:r>
            <a:rPr lang="en-US"/>
            <a:t>O</a:t>
          </a:r>
          <a:r>
            <a:rPr lang="en-US" b="0" i="0"/>
            <a:t>ther playful learning strategies learned through the professional development.  </a:t>
          </a:r>
          <a:endParaRPr lang="en-US"/>
        </a:p>
      </dgm:t>
    </dgm:pt>
    <dgm:pt modelId="{F6AD1365-2BC4-4FD1-B109-07A3594F483A}" type="parTrans" cxnId="{AE021849-6360-4D2D-8EFD-B856A6081F2E}">
      <dgm:prSet/>
      <dgm:spPr/>
      <dgm:t>
        <a:bodyPr/>
        <a:lstStyle/>
        <a:p>
          <a:endParaRPr lang="en-US"/>
        </a:p>
      </dgm:t>
    </dgm:pt>
    <dgm:pt modelId="{4E636818-CEAB-4BC9-ACDA-1E9ED5B418F5}" type="sibTrans" cxnId="{AE021849-6360-4D2D-8EFD-B856A6081F2E}">
      <dgm:prSet/>
      <dgm:spPr/>
      <dgm:t>
        <a:bodyPr/>
        <a:lstStyle/>
        <a:p>
          <a:endParaRPr lang="en-US"/>
        </a:p>
      </dgm:t>
    </dgm:pt>
    <dgm:pt modelId="{D3CAA611-F33C-4F0B-ADCE-D9464B0BE210}" type="pres">
      <dgm:prSet presAssocID="{88ABCB5A-B978-4915-A944-6E329B1C15D7}" presName="linear" presStyleCnt="0">
        <dgm:presLayoutVars>
          <dgm:animLvl val="lvl"/>
          <dgm:resizeHandles val="exact"/>
        </dgm:presLayoutVars>
      </dgm:prSet>
      <dgm:spPr/>
    </dgm:pt>
    <dgm:pt modelId="{A5D75F3E-584B-44FB-8B26-11A24F19699D}" type="pres">
      <dgm:prSet presAssocID="{EE43EB32-559F-412E-87F4-27507A45F0B0}" presName="parentText" presStyleLbl="node1" presStyleIdx="0" presStyleCnt="3">
        <dgm:presLayoutVars>
          <dgm:chMax val="0"/>
          <dgm:bulletEnabled val="1"/>
        </dgm:presLayoutVars>
      </dgm:prSet>
      <dgm:spPr/>
    </dgm:pt>
    <dgm:pt modelId="{7B699E5D-4F2B-400F-AFF8-19B578307E53}" type="pres">
      <dgm:prSet presAssocID="{D0D65538-C4DF-46EB-9198-0D2931440BB2}" presName="spacer" presStyleCnt="0"/>
      <dgm:spPr/>
    </dgm:pt>
    <dgm:pt modelId="{CF6BA92A-9F30-4446-9C10-BF376634579C}" type="pres">
      <dgm:prSet presAssocID="{DD7253A9-02DB-4E0C-8927-089C810D75A6}" presName="parentText" presStyleLbl="node1" presStyleIdx="1" presStyleCnt="3">
        <dgm:presLayoutVars>
          <dgm:chMax val="0"/>
          <dgm:bulletEnabled val="1"/>
        </dgm:presLayoutVars>
      </dgm:prSet>
      <dgm:spPr/>
    </dgm:pt>
    <dgm:pt modelId="{6B36FA7B-7053-4856-A644-46AD7CA23C3E}" type="pres">
      <dgm:prSet presAssocID="{DD7253A9-02DB-4E0C-8927-089C810D75A6}" presName="childText" presStyleLbl="revTx" presStyleIdx="0" presStyleCnt="2">
        <dgm:presLayoutVars>
          <dgm:bulletEnabled val="1"/>
        </dgm:presLayoutVars>
      </dgm:prSet>
      <dgm:spPr/>
    </dgm:pt>
    <dgm:pt modelId="{D98DE105-1100-4576-B063-5F1AF23501AE}" type="pres">
      <dgm:prSet presAssocID="{545A4CCC-0C8F-4BF2-9426-C2050C62273F}" presName="parentText" presStyleLbl="node1" presStyleIdx="2" presStyleCnt="3">
        <dgm:presLayoutVars>
          <dgm:chMax val="0"/>
          <dgm:bulletEnabled val="1"/>
        </dgm:presLayoutVars>
      </dgm:prSet>
      <dgm:spPr/>
    </dgm:pt>
    <dgm:pt modelId="{3358EF4E-4640-4995-897A-E89F7CF2FDCD}" type="pres">
      <dgm:prSet presAssocID="{545A4CCC-0C8F-4BF2-9426-C2050C62273F}" presName="childText" presStyleLbl="revTx" presStyleIdx="1" presStyleCnt="2">
        <dgm:presLayoutVars>
          <dgm:bulletEnabled val="1"/>
        </dgm:presLayoutVars>
      </dgm:prSet>
      <dgm:spPr/>
    </dgm:pt>
  </dgm:ptLst>
  <dgm:cxnLst>
    <dgm:cxn modelId="{529FB300-0FB3-4DE3-B4A3-875C2691FA20}" srcId="{545A4CCC-0C8F-4BF2-9426-C2050C62273F}" destId="{6EB5FC9F-E309-440F-8658-F93D00D80782}" srcOrd="5" destOrd="0" parTransId="{C8D72C6D-F7FB-4616-AA6F-6EF6FBC09942}" sibTransId="{5D262E51-4185-4CCC-8E03-6CB0FB4A408F}"/>
    <dgm:cxn modelId="{B919340E-874E-4834-8A25-4BFBE8058FBB}" type="presOf" srcId="{3E26E860-5532-4715-ADF4-AD29392C3157}" destId="{3358EF4E-4640-4995-897A-E89F7CF2FDCD}" srcOrd="0" destOrd="2" presId="urn:microsoft.com/office/officeart/2005/8/layout/vList2"/>
    <dgm:cxn modelId="{B1568416-5F1D-4045-928B-5CFD5F19792A}" type="presOf" srcId="{88ABCB5A-B978-4915-A944-6E329B1C15D7}" destId="{D3CAA611-F33C-4F0B-ADCE-D9464B0BE210}" srcOrd="0" destOrd="0" presId="urn:microsoft.com/office/officeart/2005/8/layout/vList2"/>
    <dgm:cxn modelId="{51181925-545F-42CF-955E-4D0E49C4D50D}" type="presOf" srcId="{BB17373B-A47E-4D47-A444-6DEE57C0E949}" destId="{6B36FA7B-7053-4856-A644-46AD7CA23C3E}" srcOrd="0" destOrd="2" presId="urn:microsoft.com/office/officeart/2005/8/layout/vList2"/>
    <dgm:cxn modelId="{E8AAB92F-E791-4816-812E-0FCF85CFF04D}" srcId="{DD7253A9-02DB-4E0C-8927-089C810D75A6}" destId="{52F448A9-D9F0-41A0-AFF5-7DEDA06C851E}" srcOrd="0" destOrd="0" parTransId="{456E6A7D-17AB-4FAD-A544-D7E8B5676986}" sibTransId="{1DBB6B24-12AB-470E-8079-EFF48F2752D8}"/>
    <dgm:cxn modelId="{D760653D-16AA-4BAD-B570-472BB99B5C25}" type="presOf" srcId="{CA9E9D26-E9C6-41ED-B08F-52E7C8AA63C6}" destId="{3358EF4E-4640-4995-897A-E89F7CF2FDCD}" srcOrd="0" destOrd="6" presId="urn:microsoft.com/office/officeart/2005/8/layout/vList2"/>
    <dgm:cxn modelId="{87775F3F-B270-4EA3-97A7-5A3EF0F6280D}" type="presOf" srcId="{EE43EB32-559F-412E-87F4-27507A45F0B0}" destId="{A5D75F3E-584B-44FB-8B26-11A24F19699D}" srcOrd="0" destOrd="0" presId="urn:microsoft.com/office/officeart/2005/8/layout/vList2"/>
    <dgm:cxn modelId="{F049CE41-B587-4815-90B2-6017A8F2CF44}" srcId="{88ABCB5A-B978-4915-A944-6E329B1C15D7}" destId="{DD7253A9-02DB-4E0C-8927-089C810D75A6}" srcOrd="1" destOrd="0" parTransId="{94CC938D-665E-4674-A665-BD17810E5B0D}" sibTransId="{19E6BD62-2122-4C68-A92D-DB05D33CE2D7}"/>
    <dgm:cxn modelId="{97E7AA63-D317-4C9B-BB0C-79189F814638}" type="presOf" srcId="{C6ED8140-2D22-4160-B932-B7280D804970}" destId="{3358EF4E-4640-4995-897A-E89F7CF2FDCD}" srcOrd="0" destOrd="1" presId="urn:microsoft.com/office/officeart/2005/8/layout/vList2"/>
    <dgm:cxn modelId="{E669EE64-E2CB-472A-B87C-5470F4799AC0}" srcId="{88ABCB5A-B978-4915-A944-6E329B1C15D7}" destId="{545A4CCC-0C8F-4BF2-9426-C2050C62273F}" srcOrd="2" destOrd="0" parTransId="{C5EA31AD-AF32-48BA-8D28-E14E04DBE63B}" sibTransId="{8598981D-4070-4AA2-8B87-BA379E4FBB6C}"/>
    <dgm:cxn modelId="{AE021849-6360-4D2D-8EFD-B856A6081F2E}" srcId="{545A4CCC-0C8F-4BF2-9426-C2050C62273F}" destId="{CA9E9D26-E9C6-41ED-B08F-52E7C8AA63C6}" srcOrd="6" destOrd="0" parTransId="{F6AD1365-2BC4-4FD1-B109-07A3594F483A}" sibTransId="{4E636818-CEAB-4BC9-ACDA-1E9ED5B418F5}"/>
    <dgm:cxn modelId="{2D78D271-9849-4E8A-9DB8-915CE2504F80}" type="presOf" srcId="{C9461C21-90C7-4272-BA90-10EDCB7DE9F5}" destId="{3358EF4E-4640-4995-897A-E89F7CF2FDCD}" srcOrd="0" destOrd="4" presId="urn:microsoft.com/office/officeart/2005/8/layout/vList2"/>
    <dgm:cxn modelId="{2DD3F754-26CB-4588-9C12-B4893A633537}" srcId="{545A4CCC-0C8F-4BF2-9426-C2050C62273F}" destId="{D00FF75D-7660-47BC-85BE-B5CC932B3EC5}" srcOrd="0" destOrd="0" parTransId="{AB21BE63-D7EC-4736-A4BA-EF9D2624A34B}" sibTransId="{DF12AE50-3D6F-44EE-B282-6701E66D92A8}"/>
    <dgm:cxn modelId="{A31D488A-95F2-4BC8-B7CA-6365C75694F1}" type="presOf" srcId="{DD7253A9-02DB-4E0C-8927-089C810D75A6}" destId="{CF6BA92A-9F30-4446-9C10-BF376634579C}" srcOrd="0" destOrd="0" presId="urn:microsoft.com/office/officeart/2005/8/layout/vList2"/>
    <dgm:cxn modelId="{2457558C-1F23-4498-B918-95331717EC21}" type="presOf" srcId="{8A8A2CA3-6EE0-4EB8-A995-C0BF96A8D42B}" destId="{6B36FA7B-7053-4856-A644-46AD7CA23C3E}" srcOrd="0" destOrd="1" presId="urn:microsoft.com/office/officeart/2005/8/layout/vList2"/>
    <dgm:cxn modelId="{DA2453A6-C9D3-470A-9037-14816C9FA0B9}" type="presOf" srcId="{D00FF75D-7660-47BC-85BE-B5CC932B3EC5}" destId="{3358EF4E-4640-4995-897A-E89F7CF2FDCD}" srcOrd="0" destOrd="0" presId="urn:microsoft.com/office/officeart/2005/8/layout/vList2"/>
    <dgm:cxn modelId="{14E8E3AB-8919-4569-8B95-6D8FBB30A7FD}" type="presOf" srcId="{545A4CCC-0C8F-4BF2-9426-C2050C62273F}" destId="{D98DE105-1100-4576-B063-5F1AF23501AE}" srcOrd="0" destOrd="0" presId="urn:microsoft.com/office/officeart/2005/8/layout/vList2"/>
    <dgm:cxn modelId="{8D9874AF-D616-4C5F-8687-EFC0C5BDFFA6}" srcId="{545A4CCC-0C8F-4BF2-9426-C2050C62273F}" destId="{E8887FB0-8FF4-4EDD-895C-CF54493D6DA4}" srcOrd="3" destOrd="0" parTransId="{94BE6B22-A8F1-4980-A8EA-F652193F1B5A}" sibTransId="{3F665B6C-A463-4CEE-AE7C-2D34060DC759}"/>
    <dgm:cxn modelId="{771884BC-2218-4B20-ABBF-7A5D0DD8D559}" type="presOf" srcId="{6EB5FC9F-E309-440F-8658-F93D00D80782}" destId="{3358EF4E-4640-4995-897A-E89F7CF2FDCD}" srcOrd="0" destOrd="5" presId="urn:microsoft.com/office/officeart/2005/8/layout/vList2"/>
    <dgm:cxn modelId="{E9F128BE-42D4-48C4-81CE-BFE3BD668A2F}" type="presOf" srcId="{52F448A9-D9F0-41A0-AFF5-7DEDA06C851E}" destId="{6B36FA7B-7053-4856-A644-46AD7CA23C3E}" srcOrd="0" destOrd="0" presId="urn:microsoft.com/office/officeart/2005/8/layout/vList2"/>
    <dgm:cxn modelId="{9085A5CF-673C-41B3-962F-4E6D1979FF52}" srcId="{545A4CCC-0C8F-4BF2-9426-C2050C62273F}" destId="{C9461C21-90C7-4272-BA90-10EDCB7DE9F5}" srcOrd="4" destOrd="0" parTransId="{018E429A-839D-4FA0-B633-E51C1BFDD200}" sibTransId="{495C7482-E670-4F3B-BABB-420286683574}"/>
    <dgm:cxn modelId="{40622ED8-6154-4398-9281-BCB1A58754ED}" srcId="{545A4CCC-0C8F-4BF2-9426-C2050C62273F}" destId="{3E26E860-5532-4715-ADF4-AD29392C3157}" srcOrd="2" destOrd="0" parTransId="{AD8AC2A8-8BDF-4CD8-90CA-33019AE5F322}" sibTransId="{D4172A11-DB34-48BF-B9D8-D77F72D1E4F7}"/>
    <dgm:cxn modelId="{6D1E05DD-77F0-4CA9-8FFB-3D61682D5F08}" srcId="{DD7253A9-02DB-4E0C-8927-089C810D75A6}" destId="{BB17373B-A47E-4D47-A444-6DEE57C0E949}" srcOrd="2" destOrd="0" parTransId="{6F3C4E0B-FB35-4C81-A8FE-B3FF00E30529}" sibTransId="{F246B6CA-9BB4-4B7C-9539-001777255BE9}"/>
    <dgm:cxn modelId="{13590AE2-2652-4858-ABF3-F370E75DE513}" srcId="{DD7253A9-02DB-4E0C-8927-089C810D75A6}" destId="{8A8A2CA3-6EE0-4EB8-A995-C0BF96A8D42B}" srcOrd="1" destOrd="0" parTransId="{E64C1E04-FDD9-412B-8AE1-C86812ECA0CD}" sibTransId="{6A4D8008-8482-4F4D-B381-B5EB18ADB19F}"/>
    <dgm:cxn modelId="{6AE3BDE4-F914-4B78-82C0-D1945E450130}" srcId="{88ABCB5A-B978-4915-A944-6E329B1C15D7}" destId="{EE43EB32-559F-412E-87F4-27507A45F0B0}" srcOrd="0" destOrd="0" parTransId="{3F05E331-8CEA-492E-B068-04CC3D0F6400}" sibTransId="{D0D65538-C4DF-46EB-9198-0D2931440BB2}"/>
    <dgm:cxn modelId="{BCEB58E9-6B4D-4121-8C9E-73C8A0CC7F41}" srcId="{545A4CCC-0C8F-4BF2-9426-C2050C62273F}" destId="{C6ED8140-2D22-4160-B932-B7280D804970}" srcOrd="1" destOrd="0" parTransId="{D291867E-AAC2-42D8-8F40-5ED970CBC29F}" sibTransId="{B601D7A6-6833-47ED-B853-D089565CF783}"/>
    <dgm:cxn modelId="{E90666F4-4224-4487-B1CB-3DAFBC5232B9}" type="presOf" srcId="{E8887FB0-8FF4-4EDD-895C-CF54493D6DA4}" destId="{3358EF4E-4640-4995-897A-E89F7CF2FDCD}" srcOrd="0" destOrd="3" presId="urn:microsoft.com/office/officeart/2005/8/layout/vList2"/>
    <dgm:cxn modelId="{23D36604-C0DE-448B-A5E9-EE588235AA46}" type="presParOf" srcId="{D3CAA611-F33C-4F0B-ADCE-D9464B0BE210}" destId="{A5D75F3E-584B-44FB-8B26-11A24F19699D}" srcOrd="0" destOrd="0" presId="urn:microsoft.com/office/officeart/2005/8/layout/vList2"/>
    <dgm:cxn modelId="{2C107B87-62B1-4851-B4DA-D49147354129}" type="presParOf" srcId="{D3CAA611-F33C-4F0B-ADCE-D9464B0BE210}" destId="{7B699E5D-4F2B-400F-AFF8-19B578307E53}" srcOrd="1" destOrd="0" presId="urn:microsoft.com/office/officeart/2005/8/layout/vList2"/>
    <dgm:cxn modelId="{770D1B95-9C8E-4E08-9157-68E2C5059CEC}" type="presParOf" srcId="{D3CAA611-F33C-4F0B-ADCE-D9464B0BE210}" destId="{CF6BA92A-9F30-4446-9C10-BF376634579C}" srcOrd="2" destOrd="0" presId="urn:microsoft.com/office/officeart/2005/8/layout/vList2"/>
    <dgm:cxn modelId="{922F1ACC-3389-4859-8B05-A7DB6DF77BE8}" type="presParOf" srcId="{D3CAA611-F33C-4F0B-ADCE-D9464B0BE210}" destId="{6B36FA7B-7053-4856-A644-46AD7CA23C3E}" srcOrd="3" destOrd="0" presId="urn:microsoft.com/office/officeart/2005/8/layout/vList2"/>
    <dgm:cxn modelId="{DB9B84D2-4E81-44AF-B21E-BFAA3B2AFCBC}" type="presParOf" srcId="{D3CAA611-F33C-4F0B-ADCE-D9464B0BE210}" destId="{D98DE105-1100-4576-B063-5F1AF23501AE}" srcOrd="4" destOrd="0" presId="urn:microsoft.com/office/officeart/2005/8/layout/vList2"/>
    <dgm:cxn modelId="{8601494C-9F4F-447B-BBC7-38361130F5F8}" type="presParOf" srcId="{D3CAA611-F33C-4F0B-ADCE-D9464B0BE210}" destId="{3358EF4E-4640-4995-897A-E89F7CF2FDC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75F3E-584B-44FB-8B26-11A24F19699D}">
      <dsp:nvSpPr>
        <dsp:cNvPr id="0" name=""/>
        <dsp:cNvSpPr/>
      </dsp:nvSpPr>
      <dsp:spPr>
        <a:xfrm>
          <a:off x="0" y="27917"/>
          <a:ext cx="10313987"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The Institute will include professional development for approximately eight school teams that include district and school administrators as well as two (2) educators each in Preschool through 3</a:t>
          </a:r>
          <a:r>
            <a:rPr lang="en-US" sz="1600" b="0" i="0" kern="1200" baseline="30000"/>
            <a:t>rd</a:t>
          </a:r>
          <a:r>
            <a:rPr lang="en-US" sz="1600" b="0" i="0" kern="1200"/>
            <a:t> grade. </a:t>
          </a:r>
          <a:endParaRPr lang="en-US" sz="1600" kern="1200"/>
        </a:p>
      </dsp:txBody>
      <dsp:txXfrm>
        <a:off x="43693" y="71610"/>
        <a:ext cx="10226601" cy="807664"/>
      </dsp:txXfrm>
    </dsp:sp>
    <dsp:sp modelId="{CF6BA92A-9F30-4446-9C10-BF376634579C}">
      <dsp:nvSpPr>
        <dsp:cNvPr id="0" name=""/>
        <dsp:cNvSpPr/>
      </dsp:nvSpPr>
      <dsp:spPr>
        <a:xfrm>
          <a:off x="0" y="969047"/>
          <a:ext cx="10313987"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Professional development is planned to take place in the spring of 2025; asynchronous professional development will likely take place in March of 2025 and awarded schools teams will be required to select of the following 2-day in-person professional development sessions as a full team:  </a:t>
          </a:r>
          <a:endParaRPr lang="en-US" sz="1600" kern="1200"/>
        </a:p>
      </dsp:txBody>
      <dsp:txXfrm>
        <a:off x="43693" y="1012740"/>
        <a:ext cx="10226601" cy="807664"/>
      </dsp:txXfrm>
    </dsp:sp>
    <dsp:sp modelId="{6B36FA7B-7053-4856-A644-46AD7CA23C3E}">
      <dsp:nvSpPr>
        <dsp:cNvPr id="0" name=""/>
        <dsp:cNvSpPr/>
      </dsp:nvSpPr>
      <dsp:spPr>
        <a:xfrm>
          <a:off x="0" y="1864097"/>
          <a:ext cx="1031398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6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0" i="0" kern="1200"/>
            <a:t>April 3</a:t>
          </a:r>
          <a:r>
            <a:rPr lang="en-US" sz="1200" b="0" i="0" kern="1200" baseline="30000"/>
            <a:t>rd</a:t>
          </a:r>
          <a:r>
            <a:rPr lang="en-US" sz="1200" b="0" i="0" kern="1200"/>
            <a:t> and 4</a:t>
          </a:r>
          <a:r>
            <a:rPr lang="en-US" sz="1200" b="0" i="0" kern="1200" baseline="30000"/>
            <a:t>th</a:t>
          </a:r>
          <a:r>
            <a:rPr lang="en-US" sz="1200" b="0" i="0" kern="1200"/>
            <a:t> from 9-3 or June 5</a:t>
          </a:r>
          <a:r>
            <a:rPr lang="en-US" sz="1200" b="0" i="0" kern="1200" baseline="30000"/>
            <a:t>th</a:t>
          </a:r>
          <a:r>
            <a:rPr lang="en-US" sz="1200" b="0" i="0" kern="1200"/>
            <a:t> and 6</a:t>
          </a:r>
          <a:r>
            <a:rPr lang="en-US" sz="1200" b="0" i="0" kern="1200" baseline="30000"/>
            <a:t>th</a:t>
          </a:r>
          <a:r>
            <a:rPr lang="en-US" sz="1200" b="0" i="0" kern="1200"/>
            <a:t> from 9-3. </a:t>
          </a:r>
          <a:endParaRPr lang="en-US" sz="1200" kern="1200"/>
        </a:p>
        <a:p>
          <a:pPr marL="114300" lvl="1" indent="-114300" algn="l" defTabSz="533400">
            <a:lnSpc>
              <a:spcPct val="90000"/>
            </a:lnSpc>
            <a:spcBef>
              <a:spcPct val="0"/>
            </a:spcBef>
            <a:spcAft>
              <a:spcPct val="20000"/>
            </a:spcAft>
            <a:buChar char="•"/>
          </a:pPr>
          <a:r>
            <a:rPr lang="en-US" sz="1200" b="0" i="0" kern="1200" dirty="0"/>
            <a:t>Districts will share their preference for which two-day session they want to send their team and the Department will do its best to meet the preferred session. </a:t>
          </a:r>
          <a:endParaRPr lang="en-US" sz="1200" kern="1200" dirty="0"/>
        </a:p>
        <a:p>
          <a:pPr marL="114300" lvl="1" indent="-114300" algn="l" defTabSz="533400">
            <a:lnSpc>
              <a:spcPct val="90000"/>
            </a:lnSpc>
            <a:spcBef>
              <a:spcPct val="0"/>
            </a:spcBef>
            <a:spcAft>
              <a:spcPct val="20000"/>
            </a:spcAft>
            <a:buChar char="•"/>
          </a:pPr>
          <a:r>
            <a:rPr lang="en-US" sz="1200" b="0" i="0" kern="1200" dirty="0"/>
            <a:t>These PD sessions will result in coordinated grade level action plans for each team to implement in the 2025-26 school year.   </a:t>
          </a:r>
          <a:endParaRPr lang="en-US" sz="1200" kern="1200" dirty="0"/>
        </a:p>
      </dsp:txBody>
      <dsp:txXfrm>
        <a:off x="0" y="1864097"/>
        <a:ext cx="10313987" cy="629280"/>
      </dsp:txXfrm>
    </dsp:sp>
    <dsp:sp modelId="{D98DE105-1100-4576-B063-5F1AF23501AE}">
      <dsp:nvSpPr>
        <dsp:cNvPr id="0" name=""/>
        <dsp:cNvSpPr/>
      </dsp:nvSpPr>
      <dsp:spPr>
        <a:xfrm>
          <a:off x="0" y="2493377"/>
          <a:ext cx="10313987"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The grade-level action plans will focus on implementation at each grade level of</a:t>
          </a:r>
          <a:r>
            <a:rPr lang="en-US" sz="1600" kern="1200"/>
            <a:t> </a:t>
          </a:r>
          <a:r>
            <a:rPr lang="en-US" sz="1600" b="0" i="0" kern="1200"/>
            <a:t>two or more of the playful learning instructional practices inspired by Boston Public School’s Early Childhood Department: </a:t>
          </a:r>
          <a:endParaRPr lang="en-US" sz="1600" kern="1200"/>
        </a:p>
      </dsp:txBody>
      <dsp:txXfrm>
        <a:off x="43693" y="2537070"/>
        <a:ext cx="10226601" cy="807664"/>
      </dsp:txXfrm>
    </dsp:sp>
    <dsp:sp modelId="{3358EF4E-4640-4995-897A-E89F7CF2FDCD}">
      <dsp:nvSpPr>
        <dsp:cNvPr id="0" name=""/>
        <dsp:cNvSpPr/>
      </dsp:nvSpPr>
      <dsp:spPr>
        <a:xfrm>
          <a:off x="0" y="3388427"/>
          <a:ext cx="10313987"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6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0" i="0" kern="1200"/>
            <a:t>Community Meeting; </a:t>
          </a:r>
          <a:endParaRPr lang="en-US" sz="1200" kern="1200"/>
        </a:p>
        <a:p>
          <a:pPr marL="114300" lvl="1" indent="-114300" algn="l" defTabSz="533400">
            <a:lnSpc>
              <a:spcPct val="90000"/>
            </a:lnSpc>
            <a:spcBef>
              <a:spcPct val="0"/>
            </a:spcBef>
            <a:spcAft>
              <a:spcPct val="20000"/>
            </a:spcAft>
            <a:buChar char="•"/>
          </a:pPr>
          <a:r>
            <a:rPr lang="en-US" sz="1200" b="0" i="0" kern="1200"/>
            <a:t>Read Alouds</a:t>
          </a:r>
          <a:r>
            <a:rPr lang="en-US" sz="1200" kern="1200"/>
            <a:t>;</a:t>
          </a:r>
        </a:p>
        <a:p>
          <a:pPr marL="114300" lvl="1" indent="-114300" algn="l" defTabSz="533400">
            <a:lnSpc>
              <a:spcPct val="90000"/>
            </a:lnSpc>
            <a:spcBef>
              <a:spcPct val="0"/>
            </a:spcBef>
            <a:spcAft>
              <a:spcPct val="20000"/>
            </a:spcAft>
            <a:buChar char="•"/>
          </a:pPr>
          <a:r>
            <a:rPr lang="en-US" sz="1200" b="0" i="0" kern="1200"/>
            <a:t>Center/Studios</a:t>
          </a:r>
          <a:r>
            <a:rPr lang="en-US" sz="1200" kern="1200"/>
            <a:t>;</a:t>
          </a:r>
        </a:p>
        <a:p>
          <a:pPr marL="114300" lvl="1" indent="-114300" algn="l" defTabSz="533400">
            <a:lnSpc>
              <a:spcPct val="90000"/>
            </a:lnSpc>
            <a:spcBef>
              <a:spcPct val="0"/>
            </a:spcBef>
            <a:spcAft>
              <a:spcPct val="20000"/>
            </a:spcAft>
            <a:buChar char="•"/>
          </a:pPr>
          <a:r>
            <a:rPr lang="en-US" sz="1200" b="0" i="0" kern="1200"/>
            <a:t>Writing;</a:t>
          </a:r>
          <a:endParaRPr lang="en-US" sz="1200" kern="1200"/>
        </a:p>
        <a:p>
          <a:pPr marL="114300" lvl="1" indent="-114300" algn="l" defTabSz="533400">
            <a:lnSpc>
              <a:spcPct val="90000"/>
            </a:lnSpc>
            <a:spcBef>
              <a:spcPct val="0"/>
            </a:spcBef>
            <a:spcAft>
              <a:spcPct val="20000"/>
            </a:spcAft>
            <a:buChar char="•"/>
          </a:pPr>
          <a:r>
            <a:rPr lang="en-US" sz="1200" b="0" i="0" kern="1200"/>
            <a:t>Storytelling/Story Acting; </a:t>
          </a:r>
          <a:endParaRPr lang="en-US" sz="1200" kern="1200"/>
        </a:p>
        <a:p>
          <a:pPr marL="114300" lvl="1" indent="-114300" algn="l" defTabSz="533400">
            <a:lnSpc>
              <a:spcPct val="90000"/>
            </a:lnSpc>
            <a:spcBef>
              <a:spcPct val="0"/>
            </a:spcBef>
            <a:spcAft>
              <a:spcPct val="20000"/>
            </a:spcAft>
            <a:buChar char="•"/>
          </a:pPr>
          <a:r>
            <a:rPr lang="en-US" sz="1200" b="0" i="0" kern="1200"/>
            <a:t>Thinking and Feedback); and/or  </a:t>
          </a:r>
          <a:endParaRPr lang="en-US" sz="1200" kern="1200"/>
        </a:p>
        <a:p>
          <a:pPr marL="114300" lvl="1" indent="-114300" algn="l" defTabSz="533400">
            <a:lnSpc>
              <a:spcPct val="90000"/>
            </a:lnSpc>
            <a:spcBef>
              <a:spcPct val="0"/>
            </a:spcBef>
            <a:spcAft>
              <a:spcPct val="20000"/>
            </a:spcAft>
            <a:buChar char="•"/>
          </a:pPr>
          <a:r>
            <a:rPr lang="en-US" sz="1200" kern="1200"/>
            <a:t>O</a:t>
          </a:r>
          <a:r>
            <a:rPr lang="en-US" sz="1200" b="0" i="0" kern="1200"/>
            <a:t>ther playful learning strategies learned through the professional development.  </a:t>
          </a:r>
          <a:endParaRPr lang="en-US" sz="1200" kern="1200"/>
        </a:p>
      </dsp:txBody>
      <dsp:txXfrm>
        <a:off x="0" y="3388427"/>
        <a:ext cx="10313987" cy="1457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74B9B96-4E78-4203-BF3B-C063E5402143}" type="datetimeFigureOut">
              <a:t>11/22/2024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606AC6F-DB62-4A5D-BFFA-E42455BDEC11}" type="slidenum">
              <a:t>‹#›</a:t>
            </a:fld>
            <a:endParaRPr lang="en-US"/>
          </a:p>
        </p:txBody>
      </p:sp>
    </p:spTree>
    <p:extLst>
      <p:ext uri="{BB962C8B-B14F-4D97-AF65-F5344CB8AC3E}">
        <p14:creationId xmlns:p14="http://schemas.microsoft.com/office/powerpoint/2010/main" val="381383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1</a:t>
            </a:fld>
            <a:endParaRPr lang="en-US"/>
          </a:p>
        </p:txBody>
      </p:sp>
    </p:spTree>
    <p:extLst>
      <p:ext uri="{BB962C8B-B14F-4D97-AF65-F5344CB8AC3E}">
        <p14:creationId xmlns:p14="http://schemas.microsoft.com/office/powerpoint/2010/main" val="372806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6AC6F-DB62-4A5D-BFFA-E42455BDEC11}" type="slidenum">
              <a:rPr lang="en-US" smtClean="0"/>
              <a:t>10</a:t>
            </a:fld>
            <a:endParaRPr lang="en-US"/>
          </a:p>
        </p:txBody>
      </p:sp>
    </p:spTree>
    <p:extLst>
      <p:ext uri="{BB962C8B-B14F-4D97-AF65-F5344CB8AC3E}">
        <p14:creationId xmlns:p14="http://schemas.microsoft.com/office/powerpoint/2010/main" val="346610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6AC6F-DB62-4A5D-BFFA-E42455BDEC11}" type="slidenum">
              <a:rPr lang="en-US" smtClean="0"/>
              <a:t>11</a:t>
            </a:fld>
            <a:endParaRPr lang="en-US"/>
          </a:p>
        </p:txBody>
      </p:sp>
    </p:spTree>
    <p:extLst>
      <p:ext uri="{BB962C8B-B14F-4D97-AF65-F5344CB8AC3E}">
        <p14:creationId xmlns:p14="http://schemas.microsoft.com/office/powerpoint/2010/main" val="2941675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12</a:t>
            </a:fld>
            <a:endParaRPr lang="en-US"/>
          </a:p>
        </p:txBody>
      </p:sp>
    </p:spTree>
    <p:extLst>
      <p:ext uri="{BB962C8B-B14F-4D97-AF65-F5344CB8AC3E}">
        <p14:creationId xmlns:p14="http://schemas.microsoft.com/office/powerpoint/2010/main" val="179842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6AC6F-DB62-4A5D-BFFA-E42455BDEC11}" type="slidenum">
              <a:rPr lang="en-US" smtClean="0"/>
              <a:t>13</a:t>
            </a:fld>
            <a:endParaRPr lang="en-US"/>
          </a:p>
        </p:txBody>
      </p:sp>
    </p:spTree>
    <p:extLst>
      <p:ext uri="{BB962C8B-B14F-4D97-AF65-F5344CB8AC3E}">
        <p14:creationId xmlns:p14="http://schemas.microsoft.com/office/powerpoint/2010/main" val="258245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14</a:t>
            </a:fld>
            <a:endParaRPr lang="en-US"/>
          </a:p>
        </p:txBody>
      </p:sp>
    </p:spTree>
    <p:extLst>
      <p:ext uri="{BB962C8B-B14F-4D97-AF65-F5344CB8AC3E}">
        <p14:creationId xmlns:p14="http://schemas.microsoft.com/office/powerpoint/2010/main" val="2611115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15</a:t>
            </a:fld>
            <a:endParaRPr lang="en-US"/>
          </a:p>
        </p:txBody>
      </p:sp>
    </p:spTree>
    <p:extLst>
      <p:ext uri="{BB962C8B-B14F-4D97-AF65-F5344CB8AC3E}">
        <p14:creationId xmlns:p14="http://schemas.microsoft.com/office/powerpoint/2010/main" val="261273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16</a:t>
            </a:fld>
            <a:endParaRPr lang="en-US"/>
          </a:p>
        </p:txBody>
      </p:sp>
    </p:spTree>
    <p:extLst>
      <p:ext uri="{BB962C8B-B14F-4D97-AF65-F5344CB8AC3E}">
        <p14:creationId xmlns:p14="http://schemas.microsoft.com/office/powerpoint/2010/main" val="397346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17</a:t>
            </a:fld>
            <a:endParaRPr lang="en-US"/>
          </a:p>
        </p:txBody>
      </p:sp>
    </p:spTree>
    <p:extLst>
      <p:ext uri="{BB962C8B-B14F-4D97-AF65-F5344CB8AC3E}">
        <p14:creationId xmlns:p14="http://schemas.microsoft.com/office/powerpoint/2010/main" val="345451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B1915EE-EF8F-4B24-9F07-D4C507728FE7}" type="slidenum">
              <a:rPr lang="en-US" smtClean="0"/>
              <a:t>2</a:t>
            </a:fld>
            <a:endParaRPr lang="en-US"/>
          </a:p>
        </p:txBody>
      </p:sp>
    </p:spTree>
    <p:extLst>
      <p:ext uri="{BB962C8B-B14F-4D97-AF65-F5344CB8AC3E}">
        <p14:creationId xmlns:p14="http://schemas.microsoft.com/office/powerpoint/2010/main" val="115187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3</a:t>
            </a:fld>
            <a:endParaRPr lang="en-US"/>
          </a:p>
        </p:txBody>
      </p:sp>
    </p:spTree>
    <p:extLst>
      <p:ext uri="{BB962C8B-B14F-4D97-AF65-F5344CB8AC3E}">
        <p14:creationId xmlns:p14="http://schemas.microsoft.com/office/powerpoint/2010/main" val="374170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4</a:t>
            </a:fld>
            <a:endParaRPr lang="en-US"/>
          </a:p>
        </p:txBody>
      </p:sp>
    </p:spTree>
    <p:extLst>
      <p:ext uri="{BB962C8B-B14F-4D97-AF65-F5344CB8AC3E}">
        <p14:creationId xmlns:p14="http://schemas.microsoft.com/office/powerpoint/2010/main" val="32870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we have time, we’ll do a brief demo in GEM$ to show what it looks like when a grant is submitted in GEM$.</a:t>
            </a:r>
          </a:p>
        </p:txBody>
      </p:sp>
      <p:sp>
        <p:nvSpPr>
          <p:cNvPr id="4" name="Slide Number Placeholder 3"/>
          <p:cNvSpPr>
            <a:spLocks noGrp="1"/>
          </p:cNvSpPr>
          <p:nvPr>
            <p:ph type="sldNum" sz="quarter" idx="5"/>
          </p:nvPr>
        </p:nvSpPr>
        <p:spPr/>
        <p:txBody>
          <a:bodyPr/>
          <a:lstStyle/>
          <a:p>
            <a:fld id="{F606AC6F-DB62-4A5D-BFFA-E42455BDEC11}" type="slidenum">
              <a:rPr lang="en-US" smtClean="0"/>
              <a:t>5</a:t>
            </a:fld>
            <a:endParaRPr lang="en-US"/>
          </a:p>
        </p:txBody>
      </p:sp>
    </p:spTree>
    <p:extLst>
      <p:ext uri="{BB962C8B-B14F-4D97-AF65-F5344CB8AC3E}">
        <p14:creationId xmlns:p14="http://schemas.microsoft.com/office/powerpoint/2010/main" val="320781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6</a:t>
            </a:fld>
            <a:endParaRPr lang="en-US"/>
          </a:p>
        </p:txBody>
      </p:sp>
    </p:spTree>
    <p:extLst>
      <p:ext uri="{BB962C8B-B14F-4D97-AF65-F5344CB8AC3E}">
        <p14:creationId xmlns:p14="http://schemas.microsoft.com/office/powerpoint/2010/main" val="243319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7</a:t>
            </a:fld>
            <a:endParaRPr lang="en-US"/>
          </a:p>
        </p:txBody>
      </p:sp>
    </p:spTree>
    <p:extLst>
      <p:ext uri="{BB962C8B-B14F-4D97-AF65-F5344CB8AC3E}">
        <p14:creationId xmlns:p14="http://schemas.microsoft.com/office/powerpoint/2010/main" val="96417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8</a:t>
            </a:fld>
            <a:endParaRPr lang="en-US"/>
          </a:p>
        </p:txBody>
      </p:sp>
    </p:spTree>
    <p:extLst>
      <p:ext uri="{BB962C8B-B14F-4D97-AF65-F5344CB8AC3E}">
        <p14:creationId xmlns:p14="http://schemas.microsoft.com/office/powerpoint/2010/main" val="33504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06AC6F-DB62-4A5D-BFFA-E42455BDEC11}" type="slidenum">
              <a:rPr lang="en-US" smtClean="0"/>
              <a:t>9</a:t>
            </a:fld>
            <a:endParaRPr lang="en-US"/>
          </a:p>
        </p:txBody>
      </p:sp>
    </p:spTree>
    <p:extLst>
      <p:ext uri="{BB962C8B-B14F-4D97-AF65-F5344CB8AC3E}">
        <p14:creationId xmlns:p14="http://schemas.microsoft.com/office/powerpoint/2010/main" val="3071494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federalgrants/resources/equitableservices-ess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chievement@mass.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s://mass.egrantsmanagement.com/DocumentLibrary/Default.aspx?ccipSessionKey=638624541972934882"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achievement@doe.mass.edu" TargetMode="External"/><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doe.mas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doe.mass.edu/commissioner/vis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grants/2025/035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mass.egrantsmanagement.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instruction/impd/"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3AB5AC-8786-435C-0711-9FB062FCBDB3}"/>
              </a:ext>
            </a:extLst>
          </p:cNvPr>
          <p:cNvSpPr txBox="1">
            <a:spLocks noGrp="1"/>
          </p:cNvSpPr>
          <p:nvPr>
            <p:ph type="title" idx="4294967295"/>
          </p:nvPr>
        </p:nvSpPr>
        <p:spPr>
          <a:xfrm>
            <a:off x="619027" y="1000285"/>
            <a:ext cx="10953946" cy="4093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FY25</a:t>
            </a:r>
            <a:r>
              <a:rPr kumimoji="0" lang="en-US" sz="44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a:t>
            </a:r>
            <a:r>
              <a:rPr kumimoji="0" lang="en-US" sz="4400" b="1"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Fund Code 0350</a:t>
            </a:r>
            <a:endParaRPr kumimoji="0" lang="en-US" sz="4400" b="1"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50000"/>
                  </a:schemeClr>
                </a:solidFill>
                <a:effectLst/>
                <a:uLnTx/>
                <a:uFillTx/>
                <a:latin typeface="+mn-lt"/>
                <a:ea typeface="+mn-ea"/>
                <a:cs typeface="+mn-cs"/>
              </a:rPr>
              <a:t>Playful Learning Institute,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50000"/>
                  </a:schemeClr>
                </a:solidFill>
                <a:effectLst/>
                <a:uLnTx/>
                <a:uFillTx/>
                <a:latin typeface="+mn-lt"/>
                <a:ea typeface="+mn-ea"/>
                <a:cs typeface="+mn-cs"/>
              </a:rPr>
              <a:t>Preschool through 3</a:t>
            </a:r>
            <a:r>
              <a:rPr kumimoji="0" lang="en-US" sz="4400" b="0" i="0" u="none" strike="noStrike" kern="1200" cap="none" spc="0" normalizeH="0" baseline="30000" noProof="0" dirty="0">
                <a:ln>
                  <a:noFill/>
                </a:ln>
                <a:solidFill>
                  <a:schemeClr val="accent1">
                    <a:lumMod val="50000"/>
                  </a:schemeClr>
                </a:solidFill>
                <a:effectLst/>
                <a:uLnTx/>
                <a:uFillTx/>
                <a:latin typeface="+mn-lt"/>
                <a:ea typeface="+mn-ea"/>
                <a:cs typeface="+mn-cs"/>
              </a:rPr>
              <a:t>rd</a:t>
            </a:r>
            <a:r>
              <a:rPr kumimoji="0" lang="en-US" sz="4400" b="0" i="0" u="none" strike="noStrike" kern="1200" cap="none" spc="0" normalizeH="0" baseline="0" noProof="0" dirty="0">
                <a:ln>
                  <a:noFill/>
                </a:ln>
                <a:solidFill>
                  <a:schemeClr val="accent1">
                    <a:lumMod val="50000"/>
                  </a:schemeClr>
                </a:solidFill>
                <a:effectLst/>
                <a:uLnTx/>
                <a:uFillTx/>
                <a:latin typeface="+mn-lt"/>
                <a:ea typeface="+mn-ea"/>
                <a:cs typeface="+mn-cs"/>
              </a:rPr>
              <a:t> Grade</a:t>
            </a:r>
            <a:endParaRPr kumimoji="0" lang="en-US" sz="44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Bidders Conference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November 2024</a:t>
            </a:r>
          </a:p>
        </p:txBody>
      </p:sp>
    </p:spTree>
    <p:extLst>
      <p:ext uri="{BB962C8B-B14F-4D97-AF65-F5344CB8AC3E}">
        <p14:creationId xmlns:p14="http://schemas.microsoft.com/office/powerpoint/2010/main" val="20370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5A04C2-BFA0-D182-0DBD-BA8A7D2D1251}"/>
              </a:ext>
            </a:extLst>
          </p:cNvPr>
          <p:cNvSpPr>
            <a:spLocks noGrp="1"/>
          </p:cNvSpPr>
          <p:nvPr>
            <p:ph idx="1"/>
          </p:nvPr>
        </p:nvSpPr>
        <p:spPr>
          <a:xfrm>
            <a:off x="372760" y="1721476"/>
            <a:ext cx="11506927" cy="4568321"/>
          </a:xfrm>
        </p:spPr>
        <p:txBody>
          <a:bodyPr vert="horz" lIns="91440" tIns="45720" rIns="91440" bIns="45720" rtlCol="0" anchor="t">
            <a:noAutofit/>
          </a:bodyPr>
          <a:lstStyle/>
          <a:p>
            <a:pPr algn="just" rtl="0" fontAlgn="base">
              <a:lnSpc>
                <a:spcPct val="100000"/>
              </a:lnSpc>
            </a:pPr>
            <a:r>
              <a:rPr lang="en-US" sz="3200" b="1" i="0" dirty="0">
                <a:solidFill>
                  <a:srgbClr val="000000"/>
                </a:solidFill>
                <a:effectLst/>
              </a:rPr>
              <a:t>Approximately </a:t>
            </a:r>
            <a:r>
              <a:rPr lang="en-US" sz="3200" b="0" i="0" dirty="0">
                <a:solidFill>
                  <a:srgbClr val="000000"/>
                </a:solidFill>
                <a:effectLst/>
              </a:rPr>
              <a:t>$1,200,000 is available across Fiscal Year 2025 (FY2025) and FY2026. </a:t>
            </a:r>
          </a:p>
          <a:p>
            <a:pPr lvl="1" algn="just" fontAlgn="base">
              <a:lnSpc>
                <a:spcPct val="100000"/>
              </a:lnSpc>
            </a:pPr>
            <a:r>
              <a:rPr lang="pt-BR" b="0" i="0" dirty="0">
                <a:solidFill>
                  <a:srgbClr val="000000"/>
                </a:solidFill>
                <a:effectLst/>
              </a:rPr>
              <a:t>Federal CFDA 84.424* Federal CFDA:84.027 </a:t>
            </a:r>
            <a:r>
              <a:rPr lang="en-US" b="0" i="0" dirty="0">
                <a:effectLst/>
              </a:rPr>
              <a:t>​(Stronger Connections)</a:t>
            </a:r>
            <a:endParaRPr lang="en-US" b="0" i="0" dirty="0">
              <a:solidFill>
                <a:srgbClr val="000000"/>
              </a:solidFill>
              <a:effectLst/>
            </a:endParaRPr>
          </a:p>
          <a:p>
            <a:pPr algn="just" rtl="0" fontAlgn="base">
              <a:lnSpc>
                <a:spcPct val="100000"/>
              </a:lnSpc>
            </a:pPr>
            <a:r>
              <a:rPr lang="en-US" sz="3200" b="0" i="0" dirty="0">
                <a:solidFill>
                  <a:srgbClr val="000000"/>
                </a:solidFill>
                <a:effectLst/>
              </a:rPr>
              <a:t>Applicants can apply for </a:t>
            </a:r>
            <a:r>
              <a:rPr lang="en-US" sz="3200" b="1" i="0" dirty="0">
                <a:solidFill>
                  <a:srgbClr val="00B050"/>
                </a:solidFill>
                <a:effectLst/>
              </a:rPr>
              <a:t>up to $175,000 </a:t>
            </a:r>
            <a:r>
              <a:rPr lang="en-US" sz="3200" b="0" i="0" dirty="0">
                <a:solidFill>
                  <a:srgbClr val="000000"/>
                </a:solidFill>
                <a:effectLst/>
              </a:rPr>
              <a:t>to be used across school year 2024-2025 and school year 2025-2026.</a:t>
            </a:r>
          </a:p>
          <a:p>
            <a:pPr lvl="1" algn="just" fontAlgn="base">
              <a:lnSpc>
                <a:spcPct val="100000"/>
              </a:lnSpc>
            </a:pPr>
            <a:r>
              <a:rPr lang="en-US" sz="2800" dirty="0">
                <a:solidFill>
                  <a:srgbClr val="000000"/>
                </a:solidFill>
              </a:rPr>
              <a:t>Budget will run from approximately January 2025 through June 30, 2026</a:t>
            </a:r>
            <a:r>
              <a:rPr lang="en-US" sz="2800" b="0" i="0" dirty="0">
                <a:solidFill>
                  <a:srgbClr val="000000"/>
                </a:solidFill>
                <a:effectLst/>
              </a:rPr>
              <a:t>  </a:t>
            </a:r>
            <a:endParaRPr lang="en-US" sz="2800" b="0" i="0" dirty="0">
              <a:effectLst/>
            </a:endParaRPr>
          </a:p>
          <a:p>
            <a:pPr marL="0" indent="0" algn="l" rtl="0" fontAlgn="base">
              <a:lnSpc>
                <a:spcPct val="150000"/>
              </a:lnSpc>
              <a:buNone/>
            </a:pPr>
            <a:r>
              <a:rPr lang="en-US" sz="3600" b="1" i="0" u="none" strike="noStrike" dirty="0">
                <a:effectLst/>
              </a:rPr>
              <a:t>*Please refer to grant posting for full details!</a:t>
            </a:r>
            <a:endParaRPr lang="en-US" sz="3600" b="0" i="0" dirty="0">
              <a:effectLst/>
            </a:endParaRPr>
          </a:p>
          <a:p>
            <a:pPr marL="0" indent="0">
              <a:lnSpc>
                <a:spcPct val="100000"/>
              </a:lnSpc>
              <a:buNone/>
            </a:pPr>
            <a:endParaRPr lang="en-US" sz="2000" i="1" dirty="0">
              <a:latin typeface="Arial"/>
            </a:endParaRPr>
          </a:p>
        </p:txBody>
      </p:sp>
      <p:sp>
        <p:nvSpPr>
          <p:cNvPr id="3" name="Title 2">
            <a:extLst>
              <a:ext uri="{FF2B5EF4-FFF2-40B4-BE49-F238E27FC236}">
                <a16:creationId xmlns:a16="http://schemas.microsoft.com/office/drawing/2014/main" id="{0478BCC2-81AB-F8B3-39F6-EF396F93462B}"/>
              </a:ext>
            </a:extLst>
          </p:cNvPr>
          <p:cNvSpPr>
            <a:spLocks noGrp="1"/>
          </p:cNvSpPr>
          <p:nvPr>
            <p:ph type="title"/>
          </p:nvPr>
        </p:nvSpPr>
        <p:spPr>
          <a:xfrm>
            <a:off x="838199" y="332469"/>
            <a:ext cx="11041487" cy="1042852"/>
          </a:xfrm>
        </p:spPr>
        <p:txBody>
          <a:bodyPr>
            <a:normAutofit/>
          </a:bodyPr>
          <a:lstStyle/>
          <a:p>
            <a:r>
              <a:rPr lang="en-US" dirty="0">
                <a:latin typeface="Arial"/>
              </a:rPr>
              <a:t>Funding</a:t>
            </a:r>
            <a:endParaRPr lang="en-US" sz="4000" dirty="0">
              <a:latin typeface="Arial"/>
            </a:endParaRPr>
          </a:p>
        </p:txBody>
      </p:sp>
    </p:spTree>
    <p:extLst>
      <p:ext uri="{BB962C8B-B14F-4D97-AF65-F5344CB8AC3E}">
        <p14:creationId xmlns:p14="http://schemas.microsoft.com/office/powerpoint/2010/main" val="384437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EAEB3-6F4A-1067-99CF-9907DCD0223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2E00C4-D143-4A04-29B7-AC30855824FE}"/>
              </a:ext>
            </a:extLst>
          </p:cNvPr>
          <p:cNvSpPr>
            <a:spLocks noGrp="1"/>
          </p:cNvSpPr>
          <p:nvPr>
            <p:ph idx="1"/>
          </p:nvPr>
        </p:nvSpPr>
        <p:spPr>
          <a:xfrm>
            <a:off x="372760" y="1721476"/>
            <a:ext cx="11506927" cy="4568321"/>
          </a:xfrm>
        </p:spPr>
        <p:txBody>
          <a:bodyPr vert="horz" lIns="91440" tIns="45720" rIns="91440" bIns="45720" rtlCol="0" anchor="t">
            <a:noAutofit/>
          </a:bodyPr>
          <a:lstStyle/>
          <a:p>
            <a:pPr algn="just" rtl="0" fontAlgn="base">
              <a:lnSpc>
                <a:spcPct val="100000"/>
              </a:lnSpc>
            </a:pPr>
            <a:r>
              <a:rPr lang="en-US" sz="1800" b="1" i="0" dirty="0">
                <a:solidFill>
                  <a:srgbClr val="000000"/>
                </a:solidFill>
                <a:effectLst/>
              </a:rPr>
              <a:t>DESE has approved vendors with which grantees under this category will work to provide training and support for this project.  Grantees must budget the following that will go directly to the selected approved vendor:  </a:t>
            </a:r>
            <a:endParaRPr lang="en-US" sz="1800" b="1" dirty="0">
              <a:solidFill>
                <a:srgbClr val="000000"/>
              </a:solidFill>
            </a:endParaRPr>
          </a:p>
          <a:p>
            <a:pPr lvl="1" algn="just" fontAlgn="base">
              <a:lnSpc>
                <a:spcPct val="100000"/>
              </a:lnSpc>
            </a:pPr>
            <a:r>
              <a:rPr lang="en-US" sz="1800" b="0" i="0" dirty="0">
                <a:solidFill>
                  <a:srgbClr val="000000"/>
                </a:solidFill>
                <a:effectLst/>
              </a:rPr>
              <a:t>$80,000 to Neighborhood Villages to deliver professional development (asynchronous and in-person) and coaching to school teams; and   </a:t>
            </a:r>
          </a:p>
          <a:p>
            <a:pPr lvl="1" algn="just" fontAlgn="base">
              <a:lnSpc>
                <a:spcPct val="100000"/>
              </a:lnSpc>
            </a:pPr>
            <a:r>
              <a:rPr lang="en-US" sz="1800" b="0" i="0" dirty="0">
                <a:solidFill>
                  <a:srgbClr val="000000"/>
                </a:solidFill>
                <a:effectLst/>
              </a:rPr>
              <a:t>$25,000 to NORC at the University of Chicago for participation in evaluation of the Playful Learning Institute.</a:t>
            </a:r>
          </a:p>
          <a:p>
            <a:pPr algn="just" rtl="0" fontAlgn="base">
              <a:lnSpc>
                <a:spcPct val="100000"/>
              </a:lnSpc>
            </a:pPr>
            <a:r>
              <a:rPr lang="en-US" sz="1800" b="1" i="0" dirty="0">
                <a:solidFill>
                  <a:srgbClr val="000000"/>
                </a:solidFill>
                <a:effectLst/>
              </a:rPr>
              <a:t>With the remaining $70,000, applicants should budget for: </a:t>
            </a:r>
          </a:p>
          <a:p>
            <a:pPr lvl="1" algn="just" fontAlgn="base">
              <a:lnSpc>
                <a:spcPct val="100000"/>
              </a:lnSpc>
            </a:pPr>
            <a:r>
              <a:rPr lang="en-US" sz="1800" b="0" i="0" dirty="0">
                <a:solidFill>
                  <a:srgbClr val="000000"/>
                </a:solidFill>
                <a:effectLst/>
              </a:rPr>
              <a:t>Substitutes and/or stipends for virtual and in-person professional development, planning time for educators and grade level teams and evaluation activities; </a:t>
            </a:r>
            <a:endParaRPr lang="en-US" sz="1800" dirty="0">
              <a:solidFill>
                <a:srgbClr val="000000"/>
              </a:solidFill>
            </a:endParaRPr>
          </a:p>
          <a:p>
            <a:pPr lvl="1" algn="just" fontAlgn="base">
              <a:lnSpc>
                <a:spcPct val="100000"/>
              </a:lnSpc>
            </a:pPr>
            <a:r>
              <a:rPr lang="en-US" sz="1800" b="0" i="0" dirty="0">
                <a:solidFill>
                  <a:srgbClr val="000000"/>
                </a:solidFill>
                <a:effectLst/>
              </a:rPr>
              <a:t>Travel for in-person professional development;  </a:t>
            </a:r>
          </a:p>
          <a:p>
            <a:pPr lvl="1" algn="just" fontAlgn="base">
              <a:lnSpc>
                <a:spcPct val="100000"/>
              </a:lnSpc>
            </a:pPr>
            <a:r>
              <a:rPr lang="en-US" sz="1800" b="0" i="0" dirty="0">
                <a:solidFill>
                  <a:srgbClr val="000000"/>
                </a:solidFill>
                <a:effectLst/>
              </a:rPr>
              <a:t>Copying costs, as needed; and </a:t>
            </a:r>
          </a:p>
          <a:p>
            <a:pPr lvl="1" algn="just" fontAlgn="base">
              <a:lnSpc>
                <a:spcPct val="100000"/>
              </a:lnSpc>
            </a:pPr>
            <a:r>
              <a:rPr lang="en-US" sz="1800" b="0" i="0" dirty="0">
                <a:solidFill>
                  <a:srgbClr val="000000"/>
                </a:solidFill>
                <a:effectLst/>
              </a:rPr>
              <a:t>Supplies and materials for the 10 participating classrooms represented on the school team. </a:t>
            </a:r>
          </a:p>
          <a:p>
            <a:pPr marL="457200" lvl="1" indent="0" algn="just" fontAlgn="base">
              <a:lnSpc>
                <a:spcPct val="100000"/>
              </a:lnSpc>
              <a:buNone/>
            </a:pPr>
            <a:endParaRPr lang="en-US" sz="1800" u="none" strike="noStrike" dirty="0">
              <a:solidFill>
                <a:srgbClr val="000000"/>
              </a:solidFill>
            </a:endParaRPr>
          </a:p>
          <a:p>
            <a:pPr marL="457200" lvl="1" indent="0" algn="just" fontAlgn="base">
              <a:lnSpc>
                <a:spcPct val="100000"/>
              </a:lnSpc>
              <a:buNone/>
            </a:pPr>
            <a:r>
              <a:rPr lang="en-US" sz="1800" b="1" i="0" u="none" strike="noStrike" dirty="0">
                <a:effectLst/>
              </a:rPr>
              <a:t>*Please refer to grant posting for full details!</a:t>
            </a:r>
            <a:endParaRPr lang="en-US" sz="1800" b="0" i="0" dirty="0">
              <a:effectLst/>
            </a:endParaRPr>
          </a:p>
          <a:p>
            <a:pPr lvl="1" algn="just" fontAlgn="base">
              <a:lnSpc>
                <a:spcPct val="100000"/>
              </a:lnSpc>
            </a:pPr>
            <a:endParaRPr lang="en-US" sz="1800" b="0" i="0" dirty="0">
              <a:solidFill>
                <a:srgbClr val="000000"/>
              </a:solidFill>
              <a:effectLst/>
            </a:endParaRPr>
          </a:p>
          <a:p>
            <a:pPr>
              <a:lnSpc>
                <a:spcPct val="100000"/>
              </a:lnSpc>
            </a:pPr>
            <a:endParaRPr lang="en-US" sz="2000" i="1" dirty="0">
              <a:latin typeface="Arial"/>
            </a:endParaRPr>
          </a:p>
        </p:txBody>
      </p:sp>
      <p:sp>
        <p:nvSpPr>
          <p:cNvPr id="3" name="Title 2">
            <a:extLst>
              <a:ext uri="{FF2B5EF4-FFF2-40B4-BE49-F238E27FC236}">
                <a16:creationId xmlns:a16="http://schemas.microsoft.com/office/drawing/2014/main" id="{D08E917B-5180-1926-4C40-CD7F21797786}"/>
              </a:ext>
            </a:extLst>
          </p:cNvPr>
          <p:cNvSpPr>
            <a:spLocks noGrp="1"/>
          </p:cNvSpPr>
          <p:nvPr>
            <p:ph type="title"/>
          </p:nvPr>
        </p:nvSpPr>
        <p:spPr>
          <a:xfrm>
            <a:off x="838199" y="332469"/>
            <a:ext cx="11041487" cy="1042852"/>
          </a:xfrm>
        </p:spPr>
        <p:txBody>
          <a:bodyPr>
            <a:normAutofit/>
          </a:bodyPr>
          <a:lstStyle/>
          <a:p>
            <a:r>
              <a:rPr lang="en-US" dirty="0">
                <a:latin typeface="Arial"/>
              </a:rPr>
              <a:t>Fund Use</a:t>
            </a:r>
            <a:r>
              <a:rPr lang="en-US" sz="4000" dirty="0">
                <a:latin typeface="Arial"/>
              </a:rPr>
              <a:t> </a:t>
            </a:r>
          </a:p>
        </p:txBody>
      </p:sp>
    </p:spTree>
    <p:extLst>
      <p:ext uri="{BB962C8B-B14F-4D97-AF65-F5344CB8AC3E}">
        <p14:creationId xmlns:p14="http://schemas.microsoft.com/office/powerpoint/2010/main" val="189671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17AF1-D953-CF34-FB5B-25BAA4E95C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C3BED5-6CB1-DE73-2390-7586CF91874F}"/>
              </a:ext>
            </a:extLst>
          </p:cNvPr>
          <p:cNvSpPr>
            <a:spLocks noGrp="1"/>
          </p:cNvSpPr>
          <p:nvPr>
            <p:ph type="title"/>
          </p:nvPr>
        </p:nvSpPr>
        <p:spPr/>
        <p:txBody>
          <a:bodyPr vert="horz" lIns="91440" tIns="45720" rIns="91440" bIns="45720" rtlCol="0" anchor="t">
            <a:normAutofit fontScale="90000"/>
          </a:bodyPr>
          <a:lstStyle/>
          <a:p>
            <a:r>
              <a:rPr lang="en-US" kern="1200" spc="-150" dirty="0">
                <a:latin typeface="Arial" panose="020B0604020202020204" pitchFamily="34" charset="0"/>
                <a:ea typeface="+mj-ea"/>
                <a:cs typeface="Arial" panose="020B0604020202020204" pitchFamily="34" charset="0"/>
              </a:rPr>
              <a:t>Additional Information</a:t>
            </a:r>
            <a:br>
              <a:rPr lang="en-US" kern="1200" spc="-150" dirty="0">
                <a:latin typeface="Arial" panose="020B0604020202020204" pitchFamily="34" charset="0"/>
                <a:ea typeface="+mj-ea"/>
                <a:cs typeface="Arial" panose="020B0604020202020204" pitchFamily="34" charset="0"/>
              </a:rPr>
            </a:br>
            <a:br>
              <a:rPr lang="en-US" kern="1200" spc="-150" dirty="0">
                <a:latin typeface="Arial" panose="020B0604020202020204" pitchFamily="34" charset="0"/>
                <a:ea typeface="+mj-ea"/>
                <a:cs typeface="Arial" panose="020B0604020202020204" pitchFamily="34" charset="0"/>
              </a:rPr>
            </a:br>
            <a:br>
              <a:rPr lang="en-US" kern="1200" spc="-150" dirty="0">
                <a:latin typeface="Arial" panose="020B0604020202020204" pitchFamily="34" charset="0"/>
                <a:ea typeface="+mj-ea"/>
                <a:cs typeface="Arial" panose="020B0604020202020204" pitchFamily="34" charset="0"/>
              </a:rPr>
            </a:br>
            <a:r>
              <a:rPr lang="en-US" kern="1200" spc="-150" dirty="0">
                <a:latin typeface="Arial" panose="020B0604020202020204" pitchFamily="34" charset="0"/>
                <a:ea typeface="+mj-ea"/>
                <a:cs typeface="Arial" panose="020B0604020202020204" pitchFamily="34" charset="0"/>
              </a:rPr>
              <a:t> </a:t>
            </a:r>
          </a:p>
        </p:txBody>
      </p:sp>
      <p:sp>
        <p:nvSpPr>
          <p:cNvPr id="2" name="Content Placeholder 1">
            <a:extLst>
              <a:ext uri="{FF2B5EF4-FFF2-40B4-BE49-F238E27FC236}">
                <a16:creationId xmlns:a16="http://schemas.microsoft.com/office/drawing/2014/main" id="{425FD9D9-12F5-22DF-7D41-8B120A0D0AA9}"/>
              </a:ext>
              <a:ext uri="{C183D7F6-B498-43B3-948B-1728B52AA6E4}">
                <adec:decorative xmlns:adec="http://schemas.microsoft.com/office/drawing/2017/decorative" val="1"/>
              </a:ext>
            </a:extLst>
          </p:cNvPr>
          <p:cNvSpPr>
            <a:spLocks noGrp="1"/>
          </p:cNvSpPr>
          <p:nvPr>
            <p:ph idx="1"/>
          </p:nvPr>
        </p:nvSpPr>
        <p:spPr>
          <a:xfrm>
            <a:off x="838200" y="1676450"/>
            <a:ext cx="10515600" cy="5002646"/>
          </a:xfrm>
        </p:spPr>
        <p:txBody>
          <a:bodyPr vert="horz" lIns="91440" tIns="45720" rIns="91440" bIns="45720" rtlCol="0">
            <a:normAutofit/>
          </a:bodyPr>
          <a:lstStyle/>
          <a:p>
            <a:pPr fontAlgn="base"/>
            <a:endParaRPr lang="en-US" b="0" i="0" kern="1200">
              <a:effectLst/>
              <a:latin typeface="Arial" panose="020B0604020202020204" pitchFamily="34" charset="0"/>
              <a:ea typeface="+mn-ea"/>
              <a:cs typeface="Arial" panose="020B0604020202020204" pitchFamily="34" charset="0"/>
            </a:endParaRPr>
          </a:p>
          <a:p>
            <a:endParaRPr lang="en-US" i="1" kern="1200">
              <a:latin typeface="Arial" panose="020B0604020202020204" pitchFamily="34" charset="0"/>
              <a:ea typeface="+mn-ea"/>
              <a:cs typeface="Arial" panose="020B0604020202020204" pitchFamily="34" charset="0"/>
            </a:endParaRPr>
          </a:p>
        </p:txBody>
      </p:sp>
      <p:graphicFrame>
        <p:nvGraphicFramePr>
          <p:cNvPr id="6" name="TextBox 3" descr="Outline of the professional development">
            <a:extLst>
              <a:ext uri="{FF2B5EF4-FFF2-40B4-BE49-F238E27FC236}">
                <a16:creationId xmlns:a16="http://schemas.microsoft.com/office/drawing/2014/main" id="{B4E59372-999A-FF8A-C9ED-698A6332C974}"/>
              </a:ext>
            </a:extLst>
          </p:cNvPr>
          <p:cNvGraphicFramePr/>
          <p:nvPr>
            <p:extLst>
              <p:ext uri="{D42A27DB-BD31-4B8C-83A1-F6EECF244321}">
                <p14:modId xmlns:p14="http://schemas.microsoft.com/office/powerpoint/2010/main" val="555576164"/>
              </p:ext>
            </p:extLst>
          </p:nvPr>
        </p:nvGraphicFramePr>
        <p:xfrm>
          <a:off x="1039812" y="1676450"/>
          <a:ext cx="10313987"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52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EDD5F8-BE45-E94D-DA87-5A7E990457DC}"/>
              </a:ext>
            </a:extLst>
          </p:cNvPr>
          <p:cNvSpPr>
            <a:spLocks noGrp="1"/>
          </p:cNvSpPr>
          <p:nvPr>
            <p:ph idx="1"/>
          </p:nvPr>
        </p:nvSpPr>
        <p:spPr/>
        <p:txBody>
          <a:bodyPr>
            <a:normAutofit/>
          </a:bodyPr>
          <a:lstStyle/>
          <a:p>
            <a:pPr marL="0" indent="0" algn="l" rtl="0" fontAlgn="base">
              <a:buNone/>
            </a:pPr>
            <a:r>
              <a:rPr lang="en-US" sz="3200" dirty="0"/>
              <a:t>Complete all parts in GEM$:</a:t>
            </a:r>
          </a:p>
          <a:p>
            <a:pPr algn="l" rtl="0" fontAlgn="base">
              <a:lnSpc>
                <a:spcPct val="150000"/>
              </a:lnSpc>
              <a:buFont typeface="Arial" panose="020B0604020202020204" pitchFamily="34" charset="0"/>
              <a:buChar char="•"/>
            </a:pPr>
            <a:r>
              <a:rPr lang="en-US" b="0" i="0" dirty="0">
                <a:solidFill>
                  <a:srgbClr val="212529"/>
                </a:solidFill>
                <a:effectLst/>
                <a:latin typeface="Arial" panose="020B0604020202020204" pitchFamily="34" charset="0"/>
              </a:rPr>
              <a:t>Assurance Statement </a:t>
            </a:r>
            <a:endParaRPr lang="en-US"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en-US" b="0" i="0" dirty="0">
                <a:solidFill>
                  <a:srgbClr val="212529"/>
                </a:solidFill>
                <a:effectLst/>
                <a:latin typeface="Arial" panose="020B0604020202020204" pitchFamily="34" charset="0"/>
              </a:rPr>
              <a:t>Budget: will be entered into the GEM$ Budget Form.  </a:t>
            </a:r>
            <a:endParaRPr lang="en-US"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en-US" b="0" i="0" dirty="0">
                <a:solidFill>
                  <a:srgbClr val="212529"/>
                </a:solidFill>
                <a:effectLst/>
                <a:latin typeface="Arial" panose="020B0604020202020204" pitchFamily="34" charset="0"/>
              </a:rPr>
              <a:t>Program Narrative </a:t>
            </a:r>
            <a:endParaRPr lang="en-US"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en-US" b="0" i="0" u="sng" strike="noStrike" dirty="0">
                <a:solidFill>
                  <a:srgbClr val="0060C7"/>
                </a:solidFill>
                <a:effectLst/>
                <a:latin typeface="Arial" panose="020B0604020202020204" pitchFamily="34" charset="0"/>
                <a:hlinkClick r:id="rId3"/>
              </a:rPr>
              <a:t>Private School Equitable Services under ESSA resources</a:t>
            </a:r>
            <a:r>
              <a:rPr lang="en-US" b="0" i="0" dirty="0">
                <a:solidFill>
                  <a:srgbClr val="212529"/>
                </a:solidFill>
                <a:effectLst/>
                <a:latin typeface="Arial" panose="020B0604020202020204" pitchFamily="34" charset="0"/>
              </a:rPr>
              <a:t> </a:t>
            </a:r>
          </a:p>
          <a:p>
            <a:pPr algn="l" rtl="0" fontAlgn="base">
              <a:lnSpc>
                <a:spcPct val="150000"/>
              </a:lnSpc>
              <a:buFont typeface="Arial" panose="020B0604020202020204" pitchFamily="34" charset="0"/>
              <a:buChar char="•"/>
            </a:pPr>
            <a:endParaRPr lang="en-US" b="0" i="0" dirty="0">
              <a:solidFill>
                <a:srgbClr val="212529"/>
              </a:solidFill>
              <a:effectLst/>
              <a:latin typeface="Arial" panose="020B0604020202020204" pitchFamily="34" charset="0"/>
            </a:endParaRPr>
          </a:p>
        </p:txBody>
      </p:sp>
      <p:sp>
        <p:nvSpPr>
          <p:cNvPr id="3" name="Title 2">
            <a:extLst>
              <a:ext uri="{FF2B5EF4-FFF2-40B4-BE49-F238E27FC236}">
                <a16:creationId xmlns:a16="http://schemas.microsoft.com/office/drawing/2014/main" id="{110CE556-48FA-DDF4-FF4F-C1A7D548DD68}"/>
              </a:ext>
            </a:extLst>
          </p:cNvPr>
          <p:cNvSpPr>
            <a:spLocks noGrp="1"/>
          </p:cNvSpPr>
          <p:nvPr>
            <p:ph type="title"/>
          </p:nvPr>
        </p:nvSpPr>
        <p:spPr>
          <a:xfrm>
            <a:off x="838200" y="365126"/>
            <a:ext cx="11353800" cy="1042852"/>
          </a:xfrm>
        </p:spPr>
        <p:txBody>
          <a:bodyPr>
            <a:normAutofit fontScale="90000"/>
          </a:bodyPr>
          <a:lstStyle/>
          <a:p>
            <a:r>
              <a:rPr lang="en-US" b="0" i="0" u="none" strike="noStrike" dirty="0">
                <a:solidFill>
                  <a:srgbClr val="FFFFFF"/>
                </a:solidFill>
                <a:effectLst/>
              </a:rPr>
              <a:t>Required Documents and Submission Requirements</a:t>
            </a:r>
            <a:endParaRPr lang="en-US" dirty="0"/>
          </a:p>
        </p:txBody>
      </p:sp>
    </p:spTree>
    <p:extLst>
      <p:ext uri="{BB962C8B-B14F-4D97-AF65-F5344CB8AC3E}">
        <p14:creationId xmlns:p14="http://schemas.microsoft.com/office/powerpoint/2010/main" val="143663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A1FC89-108C-A1DB-485A-6F1CE6E34B1C}"/>
              </a:ext>
            </a:extLst>
          </p:cNvPr>
          <p:cNvSpPr>
            <a:spLocks noGrp="1"/>
          </p:cNvSpPr>
          <p:nvPr>
            <p:ph idx="1"/>
          </p:nvPr>
        </p:nvSpPr>
        <p:spPr/>
        <p:txBody>
          <a:bodyPr>
            <a:normAutofit fontScale="92500" lnSpcReduction="20000"/>
          </a:bodyPr>
          <a:lstStyle/>
          <a:p>
            <a:r>
              <a:rPr lang="en-US" dirty="0"/>
              <a:t>Coaching</a:t>
            </a:r>
          </a:p>
          <a:p>
            <a:pPr lvl="1"/>
            <a:r>
              <a:rPr lang="en-US" dirty="0"/>
              <a:t>3-5 hours/month for educators</a:t>
            </a:r>
          </a:p>
          <a:p>
            <a:pPr lvl="1"/>
            <a:r>
              <a:rPr lang="en-US" dirty="0"/>
              <a:t>1-2 hours/month for administrators</a:t>
            </a:r>
          </a:p>
          <a:p>
            <a:r>
              <a:rPr lang="en-US" dirty="0"/>
              <a:t>Evaluation</a:t>
            </a:r>
          </a:p>
          <a:p>
            <a:pPr lvl="1"/>
            <a:r>
              <a:rPr lang="en-US" dirty="0"/>
              <a:t>Likely to include classroom observations, surveys, focus groups, etc.</a:t>
            </a:r>
          </a:p>
          <a:p>
            <a:r>
              <a:rPr lang="en-US" dirty="0"/>
              <a:t>Letter of Intent (Not Required) due Friday, November 22, 2024</a:t>
            </a:r>
          </a:p>
          <a:p>
            <a:r>
              <a:rPr lang="en-US" dirty="0"/>
              <a:t>Private School Equitable Services under ESSA webpage</a:t>
            </a:r>
          </a:p>
          <a:p>
            <a:r>
              <a:rPr lang="en-US" dirty="0"/>
              <a:t>Current FY2025 FC0347 PLI Continuation Grantees are eligible to apply for:</a:t>
            </a:r>
          </a:p>
          <a:p>
            <a:pPr lvl="1"/>
            <a:r>
              <a:rPr lang="en-US" dirty="0"/>
              <a:t>additional educators within a school; or </a:t>
            </a:r>
          </a:p>
          <a:p>
            <a:pPr lvl="1"/>
            <a:r>
              <a:rPr lang="en-US" dirty="0"/>
              <a:t>a new school team within the district</a:t>
            </a:r>
          </a:p>
        </p:txBody>
      </p:sp>
      <p:sp>
        <p:nvSpPr>
          <p:cNvPr id="3" name="Title 2">
            <a:extLst>
              <a:ext uri="{FF2B5EF4-FFF2-40B4-BE49-F238E27FC236}">
                <a16:creationId xmlns:a16="http://schemas.microsoft.com/office/drawing/2014/main" id="{1B624E01-0CD2-9BDA-BB7F-D4D3CBAC0ADD}"/>
              </a:ext>
            </a:extLst>
          </p:cNvPr>
          <p:cNvSpPr>
            <a:spLocks noGrp="1"/>
          </p:cNvSpPr>
          <p:nvPr>
            <p:ph type="title"/>
          </p:nvPr>
        </p:nvSpPr>
        <p:spPr/>
        <p:txBody>
          <a:bodyPr/>
          <a:lstStyle/>
          <a:p>
            <a:r>
              <a:rPr lang="en-US" dirty="0"/>
              <a:t>Additional Reminders</a:t>
            </a:r>
          </a:p>
        </p:txBody>
      </p:sp>
    </p:spTree>
    <p:extLst>
      <p:ext uri="{BB962C8B-B14F-4D97-AF65-F5344CB8AC3E}">
        <p14:creationId xmlns:p14="http://schemas.microsoft.com/office/powerpoint/2010/main" val="424286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0EF117-308F-EB92-4A91-64F9FB757784}"/>
              </a:ext>
            </a:extLst>
          </p:cNvPr>
          <p:cNvSpPr>
            <a:spLocks noGrp="1"/>
          </p:cNvSpPr>
          <p:nvPr>
            <p:ph idx="1"/>
          </p:nvPr>
        </p:nvSpPr>
        <p:spPr/>
        <p:txBody>
          <a:bodyPr/>
          <a:lstStyle/>
          <a:p>
            <a:r>
              <a:rPr lang="en-US" dirty="0"/>
              <a:t>November 25</a:t>
            </a:r>
            <a:r>
              <a:rPr lang="en-US" baseline="30000" dirty="0"/>
              <a:t>th</a:t>
            </a:r>
            <a:r>
              <a:rPr lang="en-US" dirty="0"/>
              <a:t>,  8:00-9:00</a:t>
            </a:r>
          </a:p>
          <a:p>
            <a:r>
              <a:rPr lang="en-US" dirty="0"/>
              <a:t>December 3rd, 1:00-2:00</a:t>
            </a:r>
          </a:p>
          <a:p>
            <a:r>
              <a:rPr lang="en-US" b="1" dirty="0"/>
              <a:t>Registration Link</a:t>
            </a:r>
            <a:r>
              <a:rPr lang="en-US" dirty="0"/>
              <a:t>: https://survey.alchemer.com/s3/7986498/Playful-Learning-Institute-Bidder-s-Conference-Fall-2024</a:t>
            </a:r>
          </a:p>
        </p:txBody>
      </p:sp>
      <p:sp>
        <p:nvSpPr>
          <p:cNvPr id="3" name="Title 2">
            <a:extLst>
              <a:ext uri="{FF2B5EF4-FFF2-40B4-BE49-F238E27FC236}">
                <a16:creationId xmlns:a16="http://schemas.microsoft.com/office/drawing/2014/main" id="{872005AD-7CA5-7B27-2598-823E2E0EA607}"/>
              </a:ext>
            </a:extLst>
          </p:cNvPr>
          <p:cNvSpPr>
            <a:spLocks noGrp="1"/>
          </p:cNvSpPr>
          <p:nvPr>
            <p:ph type="title"/>
          </p:nvPr>
        </p:nvSpPr>
        <p:spPr/>
        <p:txBody>
          <a:bodyPr/>
          <a:lstStyle/>
          <a:p>
            <a:r>
              <a:rPr lang="en-US" dirty="0"/>
              <a:t>Drop In Q&amp;A sessions	</a:t>
            </a:r>
          </a:p>
        </p:txBody>
      </p:sp>
    </p:spTree>
    <p:extLst>
      <p:ext uri="{BB962C8B-B14F-4D97-AF65-F5344CB8AC3E}">
        <p14:creationId xmlns:p14="http://schemas.microsoft.com/office/powerpoint/2010/main" val="300577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5A04C2-BFA0-D182-0DBD-BA8A7D2D1251}"/>
              </a:ext>
            </a:extLst>
          </p:cNvPr>
          <p:cNvSpPr>
            <a:spLocks noGrp="1"/>
          </p:cNvSpPr>
          <p:nvPr>
            <p:ph sz="half" idx="1"/>
          </p:nvPr>
        </p:nvSpPr>
        <p:spPr>
          <a:xfrm>
            <a:off x="597159" y="2119256"/>
            <a:ext cx="6820678" cy="4057707"/>
          </a:xfrm>
        </p:spPr>
        <p:txBody>
          <a:bodyPr vert="horz" lIns="91440" tIns="45720" rIns="91440" bIns="45720" rtlCol="0">
            <a:normAutofit/>
          </a:bodyPr>
          <a:lstStyle/>
          <a:p>
            <a:pPr>
              <a:lnSpc>
                <a:spcPct val="100000"/>
              </a:lnSpc>
            </a:pPr>
            <a:r>
              <a:rPr lang="en-US" sz="2400" dirty="0"/>
              <a:t>In the chat, please s</a:t>
            </a:r>
            <a:r>
              <a:rPr lang="en-US" sz="2400" b="0" i="0" u="none" strike="noStrike" dirty="0">
                <a:effectLst/>
              </a:rPr>
              <a:t>ubmit / ask your</a:t>
            </a:r>
            <a:r>
              <a:rPr lang="en-US" sz="2400" dirty="0"/>
              <a:t> </a:t>
            </a:r>
            <a:r>
              <a:rPr lang="en-US" sz="2400" b="0" i="0" u="none" strike="noStrike" dirty="0">
                <a:effectLst/>
              </a:rPr>
              <a:t>questions now! </a:t>
            </a:r>
            <a:endParaRPr lang="en-US" sz="2400" dirty="0"/>
          </a:p>
          <a:p>
            <a:pPr>
              <a:lnSpc>
                <a:spcPct val="100000"/>
              </a:lnSpc>
            </a:pPr>
            <a:r>
              <a:rPr lang="en-US" sz="2400" b="0" i="0" u="none" strike="noStrike" dirty="0">
                <a:effectLst/>
              </a:rPr>
              <a:t>If you </a:t>
            </a:r>
            <a:r>
              <a:rPr lang="en-US" sz="2400" dirty="0"/>
              <a:t>have a question </a:t>
            </a:r>
            <a:r>
              <a:rPr lang="en-US" sz="2400" b="0" i="0" u="none" strike="noStrike" dirty="0">
                <a:effectLst/>
              </a:rPr>
              <a:t>later, please submit to SFS by emailing: </a:t>
            </a:r>
            <a:r>
              <a:rPr lang="en-US" sz="2400" b="0" i="0" u="sng" strike="noStrike" dirty="0">
                <a:effectLst/>
                <a:hlinkClick r:id="rId3"/>
              </a:rPr>
              <a:t>achievement@mass.gov</a:t>
            </a:r>
            <a:r>
              <a:rPr lang="en-US" sz="2400" b="0" i="0" u="none" strike="noStrike" dirty="0">
                <a:effectLst/>
              </a:rPr>
              <a:t>.  </a:t>
            </a:r>
          </a:p>
          <a:p>
            <a:pPr>
              <a:lnSpc>
                <a:spcPct val="100000"/>
              </a:lnSpc>
            </a:pPr>
            <a:r>
              <a:rPr lang="en-US" sz="2400" dirty="0"/>
              <a:t>A </a:t>
            </a:r>
            <a:r>
              <a:rPr lang="en-US" sz="2400" b="1" dirty="0"/>
              <a:t>Q &amp; A Document </a:t>
            </a:r>
            <a:r>
              <a:rPr lang="en-US" sz="2400" dirty="0"/>
              <a:t>is posted in GEM$ under DESE Resources, Competitive Grants Questions &amp; Answers. The document is updated regularly so check often at: </a:t>
            </a:r>
            <a:r>
              <a:rPr lang="en-US" sz="2400" dirty="0">
                <a:hlinkClick r:id="rId4"/>
              </a:rPr>
              <a:t>DESE Resources (egrantsmanagement.com)</a:t>
            </a:r>
            <a:endParaRPr lang="en-US" sz="2400" i="1" dirty="0"/>
          </a:p>
        </p:txBody>
      </p:sp>
      <p:pic>
        <p:nvPicPr>
          <p:cNvPr id="1026" name="Picture 2" descr="Sticky notes with question marks">
            <a:extLst>
              <a:ext uri="{FF2B5EF4-FFF2-40B4-BE49-F238E27FC236}">
                <a16:creationId xmlns:a16="http://schemas.microsoft.com/office/drawing/2014/main" id="{3E323E3A-C4B1-AA5E-168C-D3D628D4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118" r="2930" b="-1"/>
          <a:stretch/>
        </p:blipFill>
        <p:spPr bwMode="auto">
          <a:xfrm>
            <a:off x="7877242" y="2053942"/>
            <a:ext cx="3717599" cy="2911249"/>
          </a:xfrm>
          <a:prstGeom prst="rect">
            <a:avLst/>
          </a:prstGeom>
          <a:solidFill>
            <a:srgbClr val="FFFFFF"/>
          </a:solidFill>
        </p:spPr>
      </p:pic>
      <p:sp>
        <p:nvSpPr>
          <p:cNvPr id="3" name="Title 2">
            <a:extLst>
              <a:ext uri="{FF2B5EF4-FFF2-40B4-BE49-F238E27FC236}">
                <a16:creationId xmlns:a16="http://schemas.microsoft.com/office/drawing/2014/main" id="{0478BCC2-81AB-F8B3-39F6-EF396F93462B}"/>
              </a:ext>
            </a:extLst>
          </p:cNvPr>
          <p:cNvSpPr>
            <a:spLocks noGrp="1"/>
          </p:cNvSpPr>
          <p:nvPr>
            <p:ph type="title"/>
          </p:nvPr>
        </p:nvSpPr>
        <p:spPr>
          <a:xfrm>
            <a:off x="838200" y="365126"/>
            <a:ext cx="10515600" cy="1042852"/>
          </a:xfrm>
        </p:spPr>
        <p:txBody>
          <a:bodyPr anchor="ctr">
            <a:normAutofit/>
          </a:bodyPr>
          <a:lstStyle/>
          <a:p>
            <a:r>
              <a:rPr lang="en-US"/>
              <a:t>Questions and Answers:</a:t>
            </a:r>
          </a:p>
        </p:txBody>
      </p:sp>
    </p:spTree>
    <p:extLst>
      <p:ext uri="{BB962C8B-B14F-4D97-AF65-F5344CB8AC3E}">
        <p14:creationId xmlns:p14="http://schemas.microsoft.com/office/powerpoint/2010/main" val="16167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4067-DD9B-4746-A57F-1B012F6EE116}"/>
              </a:ext>
            </a:extLst>
          </p:cNvPr>
          <p:cNvSpPr>
            <a:spLocks noGrp="1"/>
          </p:cNvSpPr>
          <p:nvPr>
            <p:ph type="title"/>
          </p:nvPr>
        </p:nvSpPr>
        <p:spPr>
          <a:xfrm>
            <a:off x="838200" y="1645462"/>
            <a:ext cx="10515600" cy="2066925"/>
          </a:xfrm>
        </p:spPr>
        <p:txBody>
          <a:bodyPr>
            <a:normAutofit/>
          </a:bodyPr>
          <a:lstStyle/>
          <a:p>
            <a:pPr algn="ctr"/>
            <a:r>
              <a:rPr lang="en-US" sz="9600" b="1" i="1" u="none" strike="noStrike" dirty="0">
                <a:effectLst/>
              </a:rPr>
              <a:t>THANK YOU!</a:t>
            </a:r>
            <a:endParaRPr lang="en-US" sz="9600" b="1" i="1" dirty="0"/>
          </a:p>
        </p:txBody>
      </p:sp>
      <p:sp>
        <p:nvSpPr>
          <p:cNvPr id="3" name="Text Placeholder 2">
            <a:extLst>
              <a:ext uri="{FF2B5EF4-FFF2-40B4-BE49-F238E27FC236}">
                <a16:creationId xmlns:a16="http://schemas.microsoft.com/office/drawing/2014/main" id="{CE333AD0-E8D3-090E-DC95-CF335C693FAC}"/>
              </a:ext>
            </a:extLst>
          </p:cNvPr>
          <p:cNvSpPr>
            <a:spLocks noGrp="1"/>
          </p:cNvSpPr>
          <p:nvPr>
            <p:ph type="body" idx="1"/>
          </p:nvPr>
        </p:nvSpPr>
        <p:spPr>
          <a:xfrm>
            <a:off x="838200" y="3712387"/>
            <a:ext cx="10515600" cy="1998865"/>
          </a:xfrm>
        </p:spPr>
        <p:txBody>
          <a:bodyPr>
            <a:normAutofit fontScale="85000" lnSpcReduction="20000"/>
          </a:bodyPr>
          <a:lstStyle/>
          <a:p>
            <a:pPr algn="ctr"/>
            <a:r>
              <a:rPr lang="en-US" b="1" i="0" u="none" strike="noStrike" dirty="0">
                <a:solidFill>
                  <a:schemeClr val="accent1">
                    <a:lumMod val="50000"/>
                  </a:schemeClr>
                </a:solidFill>
                <a:effectLst/>
                <a:latin typeface="Segoe SemiBold"/>
              </a:rPr>
              <a:t>Office of Student and Family Support</a:t>
            </a:r>
            <a:r>
              <a:rPr lang="en-US" b="1" i="0" dirty="0">
                <a:solidFill>
                  <a:schemeClr val="accent1">
                    <a:lumMod val="50000"/>
                  </a:schemeClr>
                </a:solidFill>
                <a:effectLst/>
                <a:latin typeface="Segoe SemiBold"/>
              </a:rPr>
              <a:t>​</a:t>
            </a:r>
          </a:p>
          <a:p>
            <a:pPr algn="ctr"/>
            <a:r>
              <a:rPr lang="en-US" b="1" dirty="0">
                <a:solidFill>
                  <a:schemeClr val="accent1">
                    <a:lumMod val="50000"/>
                  </a:schemeClr>
                </a:solidFill>
                <a:latin typeface="Segoe SemiBold"/>
              </a:rPr>
              <a:t>Early Learning Team </a:t>
            </a:r>
            <a:endParaRPr lang="en-US" b="1" i="0" dirty="0">
              <a:solidFill>
                <a:schemeClr val="accent1">
                  <a:lumMod val="50000"/>
                </a:schemeClr>
              </a:solidFill>
              <a:effectLst/>
              <a:latin typeface="Segoe SemiBold"/>
            </a:endParaRPr>
          </a:p>
          <a:p>
            <a:endParaRPr lang="en-US" b="0" i="0" dirty="0">
              <a:solidFill>
                <a:schemeClr val="accent1">
                  <a:lumMod val="50000"/>
                </a:schemeClr>
              </a:solidFill>
              <a:effectLst/>
              <a:latin typeface="Segoe SemiBold"/>
            </a:endParaRPr>
          </a:p>
          <a:p>
            <a:r>
              <a:rPr lang="en-US" b="0" i="0" u="none" strike="noStrike" dirty="0">
                <a:solidFill>
                  <a:schemeClr val="accent1">
                    <a:lumMod val="50000"/>
                  </a:schemeClr>
                </a:solidFill>
                <a:effectLst/>
                <a:latin typeface="Segoe SemiBold"/>
              </a:rPr>
              <a:t>    781.338.3010			 </a:t>
            </a:r>
            <a:r>
              <a:rPr lang="en-US" b="0" i="0" u="none" strike="noStrike" dirty="0">
                <a:solidFill>
                  <a:schemeClr val="accent1">
                    <a:lumMod val="50000"/>
                  </a:schemeClr>
                </a:solidFill>
                <a:effectLst/>
                <a:latin typeface="Segoe SemiBold"/>
                <a:hlinkClick r:id="rId3"/>
              </a:rPr>
              <a:t>achievement@doe.mass.edu</a:t>
            </a:r>
            <a:endParaRPr lang="en-US" b="0" i="0" u="none" strike="noStrike" dirty="0">
              <a:solidFill>
                <a:schemeClr val="accent1">
                  <a:lumMod val="50000"/>
                </a:schemeClr>
              </a:solidFill>
              <a:effectLst/>
              <a:latin typeface="Segoe SemiBold"/>
            </a:endParaRPr>
          </a:p>
          <a:p>
            <a:r>
              <a:rPr lang="en-US" b="0" i="0" u="none" strike="noStrike" dirty="0">
                <a:solidFill>
                  <a:schemeClr val="accent1">
                    <a:lumMod val="50000"/>
                  </a:schemeClr>
                </a:solidFill>
                <a:effectLst/>
                <a:latin typeface="Segoe SemiBold"/>
                <a:hlinkClick r:id="rId4">
                  <a:extLst>
                    <a:ext uri="{A12FA001-AC4F-418D-AE19-62706E023703}">
                      <ahyp:hlinkClr xmlns:ahyp="http://schemas.microsoft.com/office/drawing/2018/hyperlinkcolor" val="tx"/>
                    </a:ext>
                  </a:extLst>
                </a:hlinkClick>
              </a:rPr>
              <a:t>    www.doe.mass.edu</a:t>
            </a:r>
            <a:r>
              <a:rPr lang="en-US" b="0" i="0" u="none" strike="noStrike" dirty="0">
                <a:solidFill>
                  <a:schemeClr val="accent1">
                    <a:lumMod val="50000"/>
                  </a:schemeClr>
                </a:solidFill>
                <a:effectLst/>
                <a:latin typeface="Segoe SemiBold"/>
              </a:rPr>
              <a:t>		 </a:t>
            </a:r>
            <a:r>
              <a:rPr lang="en-US" sz="2600" b="0" i="0" u="none" strike="noStrike" dirty="0">
                <a:solidFill>
                  <a:schemeClr val="accent1">
                    <a:lumMod val="50000"/>
                  </a:schemeClr>
                </a:solidFill>
                <a:effectLst/>
                <a:latin typeface="Segoe SemiBold"/>
              </a:rPr>
              <a:t>135 </a:t>
            </a:r>
            <a:r>
              <a:rPr lang="en-US" sz="2600" b="0" i="0" u="none" strike="noStrike" dirty="0" err="1">
                <a:solidFill>
                  <a:schemeClr val="accent1">
                    <a:lumMod val="50000"/>
                  </a:schemeClr>
                </a:solidFill>
                <a:effectLst/>
                <a:latin typeface="Segoe SemiBold"/>
              </a:rPr>
              <a:t>Santilli</a:t>
            </a:r>
            <a:r>
              <a:rPr lang="en-US" sz="2600" b="0" i="0" u="none" strike="noStrike" dirty="0">
                <a:solidFill>
                  <a:schemeClr val="accent1">
                    <a:lumMod val="50000"/>
                  </a:schemeClr>
                </a:solidFill>
                <a:effectLst/>
                <a:latin typeface="Segoe SemiBold"/>
              </a:rPr>
              <a:t> Highway, Everett, MA 02149  	</a:t>
            </a:r>
            <a:endParaRPr lang="en-US" sz="2600" dirty="0">
              <a:solidFill>
                <a:schemeClr val="accent1">
                  <a:lumMod val="50000"/>
                </a:schemeClr>
              </a:solidFill>
            </a:endParaRPr>
          </a:p>
        </p:txBody>
      </p:sp>
      <p:pic>
        <p:nvPicPr>
          <p:cNvPr id="1028" name="Picture 4" descr="email icon">
            <a:extLst>
              <a:ext uri="{FF2B5EF4-FFF2-40B4-BE49-F238E27FC236}">
                <a16:creationId xmlns:a16="http://schemas.microsoft.com/office/drawing/2014/main" id="{B5D1A47B-22D0-CB60-C6B3-7F652D2FE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913" y="4792705"/>
            <a:ext cx="445769" cy="400050"/>
          </a:xfrm>
          <a:prstGeom prst="rect">
            <a:avLst/>
          </a:prstGeom>
          <a:solidFill>
            <a:schemeClr val="accent1"/>
          </a:solidFill>
        </p:spPr>
      </p:pic>
      <p:pic>
        <p:nvPicPr>
          <p:cNvPr id="1036" name="Picture 12" descr="Phone icon">
            <a:extLst>
              <a:ext uri="{FF2B5EF4-FFF2-40B4-BE49-F238E27FC236}">
                <a16:creationId xmlns:a16="http://schemas.microsoft.com/office/drawing/2014/main" id="{574CCE61-E5F2-1E75-ACD8-EBC7052528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1" y="4503314"/>
            <a:ext cx="445768" cy="417009"/>
          </a:xfrm>
          <a:prstGeom prst="rect">
            <a:avLst/>
          </a:prstGeom>
          <a:solidFill>
            <a:schemeClr val="accent1"/>
          </a:solidFill>
        </p:spPr>
      </p:pic>
      <p:pic>
        <p:nvPicPr>
          <p:cNvPr id="1038" name="Picture 14" descr="website icon">
            <a:extLst>
              <a:ext uri="{FF2B5EF4-FFF2-40B4-BE49-F238E27FC236}">
                <a16:creationId xmlns:a16="http://schemas.microsoft.com/office/drawing/2014/main" id="{CB452392-E02C-5DC5-2156-2A0DEB982B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970640"/>
            <a:ext cx="445769" cy="534923"/>
          </a:xfrm>
          <a:prstGeom prst="rect">
            <a:avLst/>
          </a:prstGeom>
          <a:solidFill>
            <a:schemeClr val="accent1"/>
          </a:solidFill>
        </p:spPr>
      </p:pic>
      <p:pic>
        <p:nvPicPr>
          <p:cNvPr id="1040" name="Picture 16" descr="address icon">
            <a:extLst>
              <a:ext uri="{FF2B5EF4-FFF2-40B4-BE49-F238E27FC236}">
                <a16:creationId xmlns:a16="http://schemas.microsoft.com/office/drawing/2014/main" id="{808CA0B2-E756-4CCD-1772-890BB53DA0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4912" y="5192755"/>
            <a:ext cx="445770" cy="445770"/>
          </a:xfrm>
          <a:prstGeom prst="rect">
            <a:avLst/>
          </a:prstGeom>
          <a:solidFill>
            <a:schemeClr val="accent1"/>
          </a:solidFill>
        </p:spPr>
      </p:pic>
    </p:spTree>
    <p:extLst>
      <p:ext uri="{BB962C8B-B14F-4D97-AF65-F5344CB8AC3E}">
        <p14:creationId xmlns:p14="http://schemas.microsoft.com/office/powerpoint/2010/main" val="135518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98996-776F-F31E-024C-53CBAE1BCE3B}"/>
              </a:ext>
            </a:extLst>
          </p:cNvPr>
          <p:cNvSpPr>
            <a:spLocks noGrp="1"/>
          </p:cNvSpPr>
          <p:nvPr>
            <p:ph type="title"/>
          </p:nvPr>
        </p:nvSpPr>
        <p:spPr/>
        <p:txBody>
          <a:bodyPr/>
          <a:lstStyle/>
          <a:p>
            <a:r>
              <a:rPr lang="en-US" dirty="0"/>
              <a:t>DESE’s Educational Vision </a:t>
            </a:r>
          </a:p>
        </p:txBody>
      </p:sp>
      <p:sp>
        <p:nvSpPr>
          <p:cNvPr id="5" name="Rectangle 4" descr="Textured blue background">
            <a:extLst>
              <a:ext uri="{FF2B5EF4-FFF2-40B4-BE49-F238E27FC236}">
                <a16:creationId xmlns:a16="http://schemas.microsoft.com/office/drawing/2014/main" id="{C0E10DDA-5324-0438-12A1-E6EDF849C713}"/>
              </a:ext>
            </a:extLst>
          </p:cNvPr>
          <p:cNvSpPr/>
          <p:nvPr/>
        </p:nvSpPr>
        <p:spPr>
          <a:xfrm>
            <a:off x="250531" y="1797978"/>
            <a:ext cx="7028329" cy="415075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400" dirty="0">
                <a:solidFill>
                  <a:schemeClr val="bg1"/>
                </a:solidFill>
              </a:rPr>
              <a:t>All students in Massachusetts, particularly students from historically underserved groups and communities, will have equitable opportunities to excel in all content areas across all grades. </a:t>
            </a:r>
          </a:p>
          <a:p>
            <a:pPr algn="ctr"/>
            <a:r>
              <a:rPr lang="en-US" sz="2400" dirty="0">
                <a:solidFill>
                  <a:schemeClr val="bg1"/>
                </a:solidFill>
              </a:rPr>
              <a:t>Culturally and linguistically sustaining classroom and school practices will support students to thrive by creating affirming environments where students have a sense of belonging, engage in deeper learning, and are held to high expectations with targeted support</a:t>
            </a:r>
            <a:r>
              <a:rPr lang="en-US" sz="2400" b="1" dirty="0">
                <a:solidFill>
                  <a:schemeClr val="bg1"/>
                </a:solidFill>
              </a:rPr>
              <a:t>.</a:t>
            </a:r>
          </a:p>
        </p:txBody>
      </p:sp>
      <p:sp>
        <p:nvSpPr>
          <p:cNvPr id="11" name="TextBox 10">
            <a:extLst>
              <a:ext uri="{FF2B5EF4-FFF2-40B4-BE49-F238E27FC236}">
                <a16:creationId xmlns:a16="http://schemas.microsoft.com/office/drawing/2014/main" id="{1657E774-45C4-7B53-6D70-D0CFA59C7688}"/>
              </a:ext>
            </a:extLst>
          </p:cNvPr>
          <p:cNvSpPr txBox="1"/>
          <p:nvPr/>
        </p:nvSpPr>
        <p:spPr>
          <a:xfrm>
            <a:off x="7908471" y="1998138"/>
            <a:ext cx="3901086" cy="4278094"/>
          </a:xfrm>
          <a:prstGeom prst="rect">
            <a:avLst/>
          </a:prstGeom>
          <a:noFill/>
        </p:spPr>
        <p:txBody>
          <a:bodyPr wrap="square" rtlCol="0">
            <a:spAutoFit/>
          </a:bodyPr>
          <a:lstStyle/>
          <a:p>
            <a:pPr>
              <a:spcAft>
                <a:spcPts val="1200"/>
              </a:spcAft>
            </a:pPr>
            <a:endParaRPr lang="en-US" sz="2000" dirty="0"/>
          </a:p>
          <a:p>
            <a:pPr marL="285750" indent="-285750">
              <a:spcAft>
                <a:spcPts val="1200"/>
              </a:spcAft>
              <a:buFont typeface="Arial" panose="020B0604020202020204" pitchFamily="34" charset="0"/>
              <a:buChar char="•"/>
            </a:pPr>
            <a:r>
              <a:rPr lang="en-US" sz="2400" dirty="0"/>
              <a:t>All students are known and valued</a:t>
            </a:r>
          </a:p>
          <a:p>
            <a:pPr marL="285750" indent="-285750">
              <a:spcAft>
                <a:spcPts val="1200"/>
              </a:spcAft>
              <a:buFont typeface="Arial" panose="020B0604020202020204" pitchFamily="34" charset="0"/>
              <a:buChar char="•"/>
            </a:pPr>
            <a:r>
              <a:rPr lang="en-US" sz="2400" dirty="0"/>
              <a:t>Learning experiences are relevant, real-world, and interactive</a:t>
            </a:r>
          </a:p>
          <a:p>
            <a:pPr marL="285750" indent="-285750">
              <a:spcAft>
                <a:spcPts val="1200"/>
              </a:spcAft>
              <a:buFont typeface="Arial" panose="020B0604020202020204" pitchFamily="34" charset="0"/>
              <a:buChar char="•"/>
            </a:pPr>
            <a:r>
              <a:rPr lang="en-US" sz="2400" dirty="0"/>
              <a:t>Individual supports enable students to excel at grade-level (or beyond)</a:t>
            </a:r>
          </a:p>
          <a:p>
            <a:pPr marL="285750" indent="-285750">
              <a:spcAft>
                <a:spcPts val="1200"/>
              </a:spcAft>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44B725D6-27A8-2BEF-03A3-7D6292ED75C3}"/>
              </a:ext>
            </a:extLst>
          </p:cNvPr>
          <p:cNvSpPr txBox="1"/>
          <p:nvPr/>
        </p:nvSpPr>
        <p:spPr>
          <a:xfrm>
            <a:off x="382443" y="5948737"/>
            <a:ext cx="6813013" cy="307777"/>
          </a:xfrm>
          <a:prstGeom prst="rect">
            <a:avLst/>
          </a:prstGeom>
          <a:noFill/>
        </p:spPr>
        <p:txBody>
          <a:bodyPr wrap="square" rtlCol="0">
            <a:spAutoFit/>
          </a:bodyPr>
          <a:lstStyle/>
          <a:p>
            <a:r>
              <a:rPr lang="en-US" sz="1400">
                <a:hlinkClick r:id="rId4"/>
              </a:rPr>
              <a:t>Educational Vision - Office of the Commissioner of Elementary and Secondary Education</a:t>
            </a:r>
            <a:endParaRPr lang="en-US" sz="1400"/>
          </a:p>
        </p:txBody>
      </p:sp>
      <p:pic>
        <p:nvPicPr>
          <p:cNvPr id="10" name="Picture 9">
            <a:extLst>
              <a:ext uri="{FF2B5EF4-FFF2-40B4-BE49-F238E27FC236}">
                <a16:creationId xmlns:a16="http://schemas.microsoft.com/office/drawing/2014/main" id="{567999B4-7DBD-2726-8443-1C9E5E7CA51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25751" y="101453"/>
            <a:ext cx="2683806" cy="1892315"/>
          </a:xfrm>
          <a:prstGeom prst="rect">
            <a:avLst/>
          </a:prstGeom>
        </p:spPr>
      </p:pic>
    </p:spTree>
    <p:extLst>
      <p:ext uri="{BB962C8B-B14F-4D97-AF65-F5344CB8AC3E}">
        <p14:creationId xmlns:p14="http://schemas.microsoft.com/office/powerpoint/2010/main" val="182077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78BCC2-81AB-F8B3-39F6-EF396F93462B}"/>
              </a:ext>
            </a:extLst>
          </p:cNvPr>
          <p:cNvSpPr>
            <a:spLocks noGrp="1"/>
          </p:cNvSpPr>
          <p:nvPr>
            <p:ph type="title"/>
          </p:nvPr>
        </p:nvSpPr>
        <p:spPr>
          <a:xfrm>
            <a:off x="838200" y="365126"/>
            <a:ext cx="10515600" cy="1042852"/>
          </a:xfrm>
        </p:spPr>
        <p:txBody>
          <a:bodyPr anchor="ctr">
            <a:normAutofit/>
          </a:bodyPr>
          <a:lstStyle/>
          <a:p>
            <a:r>
              <a:rPr lang="en-US" dirty="0"/>
              <a:t>Welcome!  We’re glad you’re here!</a:t>
            </a:r>
          </a:p>
        </p:txBody>
      </p:sp>
      <p:sp>
        <p:nvSpPr>
          <p:cNvPr id="2" name="Content Placeholder 1">
            <a:extLst>
              <a:ext uri="{FF2B5EF4-FFF2-40B4-BE49-F238E27FC236}">
                <a16:creationId xmlns:a16="http://schemas.microsoft.com/office/drawing/2014/main" id="{E05A04C2-BFA0-D182-0DBD-BA8A7D2D1251}"/>
              </a:ext>
            </a:extLst>
          </p:cNvPr>
          <p:cNvSpPr>
            <a:spLocks noGrp="1"/>
          </p:cNvSpPr>
          <p:nvPr>
            <p:ph sz="half" idx="1"/>
          </p:nvPr>
        </p:nvSpPr>
        <p:spPr>
          <a:xfrm>
            <a:off x="838200" y="2263199"/>
            <a:ext cx="5732282" cy="3913764"/>
          </a:xfrm>
        </p:spPr>
        <p:txBody>
          <a:bodyPr vert="horz" lIns="91440" tIns="45720" rIns="91440" bIns="45720" rtlCol="0">
            <a:normAutofit lnSpcReduction="10000"/>
          </a:bodyPr>
          <a:lstStyle/>
          <a:p>
            <a:r>
              <a:rPr lang="en-US" sz="3600" dirty="0">
                <a:latin typeface="+mn-lt"/>
              </a:rPr>
              <a:t>Introductions​</a:t>
            </a:r>
          </a:p>
          <a:p>
            <a:r>
              <a:rPr lang="en-US" sz="3600" dirty="0">
                <a:latin typeface="+mn-lt"/>
              </a:rPr>
              <a:t>Grant Background​</a:t>
            </a:r>
          </a:p>
          <a:p>
            <a:r>
              <a:rPr lang="en-US" sz="3600" dirty="0">
                <a:latin typeface="+mn-lt"/>
              </a:rPr>
              <a:t>Use the chat feature to pose questions throughout the session. </a:t>
            </a:r>
          </a:p>
          <a:p>
            <a:r>
              <a:rPr lang="en-US" sz="3600" dirty="0">
                <a:latin typeface="+mn-lt"/>
              </a:rPr>
              <a:t>Q&amp;A will occur at the end of the presentation.</a:t>
            </a:r>
          </a:p>
          <a:p>
            <a:pPr marL="0" indent="0">
              <a:buNone/>
            </a:pPr>
            <a:endParaRPr lang="en-US" i="1" dirty="0"/>
          </a:p>
          <a:p>
            <a:pPr marL="0" indent="0">
              <a:buNone/>
            </a:pPr>
            <a:endParaRPr lang="en-US" i="1" dirty="0"/>
          </a:p>
          <a:p>
            <a:pPr marL="0" indent="0">
              <a:buNone/>
            </a:pPr>
            <a:endParaRPr lang="en-US" i="1" dirty="0"/>
          </a:p>
        </p:txBody>
      </p:sp>
      <p:pic>
        <p:nvPicPr>
          <p:cNvPr id="1026" name="Picture 2" descr="Say Hello To Hello!">
            <a:extLst>
              <a:ext uri="{FF2B5EF4-FFF2-40B4-BE49-F238E27FC236}">
                <a16:creationId xmlns:a16="http://schemas.microsoft.com/office/drawing/2014/main" id="{238D1412-8C56-A515-E1B3-EBE8EF8ED8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5082" y="2375554"/>
            <a:ext cx="4588718" cy="2933618"/>
          </a:xfrm>
          <a:prstGeom prst="rect">
            <a:avLst/>
          </a:prstGeom>
          <a:solidFill>
            <a:srgbClr val="FFFFFF"/>
          </a:solidFill>
        </p:spPr>
      </p:pic>
    </p:spTree>
    <p:extLst>
      <p:ext uri="{BB962C8B-B14F-4D97-AF65-F5344CB8AC3E}">
        <p14:creationId xmlns:p14="http://schemas.microsoft.com/office/powerpoint/2010/main" val="192291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78BCC2-81AB-F8B3-39F6-EF396F93462B}"/>
              </a:ext>
            </a:extLst>
          </p:cNvPr>
          <p:cNvSpPr>
            <a:spLocks noGrp="1"/>
          </p:cNvSpPr>
          <p:nvPr>
            <p:ph type="title"/>
          </p:nvPr>
        </p:nvSpPr>
        <p:spPr>
          <a:xfrm>
            <a:off x="621384" y="332469"/>
            <a:ext cx="10732416" cy="1042852"/>
          </a:xfrm>
        </p:spPr>
        <p:txBody>
          <a:bodyPr>
            <a:normAutofit/>
          </a:bodyPr>
          <a:lstStyle/>
          <a:p>
            <a:r>
              <a:rPr lang="en-US" dirty="0">
                <a:latin typeface="Arial"/>
              </a:rPr>
              <a:t>Grant Timeline and Submission Information</a:t>
            </a:r>
          </a:p>
        </p:txBody>
      </p:sp>
      <p:sp>
        <p:nvSpPr>
          <p:cNvPr id="2" name="Content Placeholder 1">
            <a:extLst>
              <a:ext uri="{FF2B5EF4-FFF2-40B4-BE49-F238E27FC236}">
                <a16:creationId xmlns:a16="http://schemas.microsoft.com/office/drawing/2014/main" id="{E05A04C2-BFA0-D182-0DBD-BA8A7D2D1251}"/>
              </a:ext>
            </a:extLst>
          </p:cNvPr>
          <p:cNvSpPr>
            <a:spLocks noGrp="1"/>
          </p:cNvSpPr>
          <p:nvPr>
            <p:ph idx="1"/>
          </p:nvPr>
        </p:nvSpPr>
        <p:spPr>
          <a:xfrm>
            <a:off x="372760" y="1668544"/>
            <a:ext cx="11506927" cy="4856987"/>
          </a:xfrm>
        </p:spPr>
        <p:txBody>
          <a:bodyPr vert="horz" lIns="91440" tIns="45720" rIns="91440" bIns="45720" rtlCol="0" anchor="t">
            <a:noAutofit/>
          </a:bodyPr>
          <a:lstStyle/>
          <a:p>
            <a:pPr marL="0" indent="0" algn="l" rtl="0" fontAlgn="base">
              <a:buNone/>
            </a:pPr>
            <a:r>
              <a:rPr lang="en-US" sz="2400" b="1" i="0" u="none" strike="noStrike" dirty="0">
                <a:solidFill>
                  <a:srgbClr val="101D35"/>
                </a:solidFill>
                <a:effectLst/>
                <a:latin typeface="+mn-lt"/>
              </a:rPr>
              <a:t>Grant Timeline: </a:t>
            </a:r>
            <a:r>
              <a:rPr lang="en-US" sz="2400" b="0" i="0" dirty="0">
                <a:solidFill>
                  <a:srgbClr val="203B6A"/>
                </a:solidFill>
                <a:effectLst/>
                <a:latin typeface="+mn-lt"/>
              </a:rPr>
              <a:t>​</a:t>
            </a:r>
          </a:p>
          <a:p>
            <a:pPr algn="l" rtl="0" fontAlgn="base">
              <a:buFont typeface="Arial" panose="020B0604020202020204" pitchFamily="34" charset="0"/>
              <a:buChar char="•"/>
            </a:pPr>
            <a:r>
              <a:rPr lang="en-US" sz="2400" b="0" i="1" u="none" strike="noStrike" dirty="0">
                <a:solidFill>
                  <a:srgbClr val="101D35"/>
                </a:solidFill>
                <a:effectLst/>
                <a:latin typeface="+mn-lt"/>
              </a:rPr>
              <a:t>Posted: </a:t>
            </a:r>
            <a:r>
              <a:rPr lang="en-US" sz="2400" b="1" i="1" u="none" strike="noStrike" dirty="0">
                <a:solidFill>
                  <a:srgbClr val="101D35"/>
                </a:solidFill>
                <a:effectLst/>
                <a:latin typeface="+mn-lt"/>
              </a:rPr>
              <a:t>Thursday, November 7, 2024 </a:t>
            </a:r>
          </a:p>
          <a:p>
            <a:pPr lvl="1" fontAlgn="base"/>
            <a:r>
              <a:rPr lang="en-US" sz="1200" dirty="0">
                <a:hlinkClick r:id="rId3"/>
              </a:rPr>
              <a:t>FY2025 Fund Code 0350: Playful Learning Institute, Preschool through 3rd Grade - Grants and Other Financial Assistance Programs</a:t>
            </a:r>
            <a:endParaRPr lang="en-US" sz="2000" b="0" i="0" dirty="0">
              <a:solidFill>
                <a:srgbClr val="203B6A"/>
              </a:solidFill>
              <a:effectLst/>
              <a:latin typeface="+mn-lt"/>
            </a:endParaRPr>
          </a:p>
          <a:p>
            <a:pPr algn="l" rtl="0" fontAlgn="base">
              <a:buFont typeface="Arial" panose="020B0604020202020204" pitchFamily="34" charset="0"/>
              <a:buChar char="•"/>
            </a:pPr>
            <a:r>
              <a:rPr lang="en-US" sz="2400" b="0" i="1" u="none" strike="noStrike" dirty="0">
                <a:solidFill>
                  <a:srgbClr val="101D35"/>
                </a:solidFill>
                <a:effectLst/>
                <a:latin typeface="+mn-lt"/>
              </a:rPr>
              <a:t>Date due: </a:t>
            </a:r>
            <a:r>
              <a:rPr lang="en-US" sz="2400" b="1" i="1" dirty="0">
                <a:solidFill>
                  <a:srgbClr val="101D35"/>
                </a:solidFill>
                <a:latin typeface="+mn-lt"/>
              </a:rPr>
              <a:t>Wednesday December 11, 2024</a:t>
            </a:r>
            <a:endParaRPr lang="en-US" sz="2400" b="0" i="0" dirty="0">
              <a:solidFill>
                <a:srgbClr val="203B6A"/>
              </a:solidFill>
              <a:effectLst/>
              <a:latin typeface="+mn-lt"/>
            </a:endParaRPr>
          </a:p>
          <a:p>
            <a:pPr algn="l" rtl="0" fontAlgn="base">
              <a:buFont typeface="Arial" panose="020B0604020202020204" pitchFamily="34" charset="0"/>
              <a:buChar char="•"/>
            </a:pPr>
            <a:r>
              <a:rPr lang="en-US" sz="2400" b="0" i="1" u="none" strike="noStrike" dirty="0">
                <a:solidFill>
                  <a:srgbClr val="101D35"/>
                </a:solidFill>
                <a:effectLst/>
                <a:latin typeface="+mn-lt"/>
              </a:rPr>
              <a:t>Proposals must be received at the Department by </a:t>
            </a:r>
            <a:r>
              <a:rPr lang="en-US" sz="2400" b="1" i="1" u="none" strike="noStrike" dirty="0">
                <a:solidFill>
                  <a:srgbClr val="101D35"/>
                </a:solidFill>
                <a:effectLst/>
                <a:latin typeface="+mn-lt"/>
              </a:rPr>
              <a:t>5:00 p.m</a:t>
            </a:r>
            <a:r>
              <a:rPr lang="en-US" sz="2400" b="0" i="1" u="none" strike="noStrike" dirty="0">
                <a:solidFill>
                  <a:srgbClr val="101D35"/>
                </a:solidFill>
                <a:effectLst/>
                <a:latin typeface="+mn-lt"/>
              </a:rPr>
              <a:t>. on the date due no later.</a:t>
            </a:r>
            <a:r>
              <a:rPr lang="en-US" sz="2400" b="0" i="0" dirty="0">
                <a:solidFill>
                  <a:srgbClr val="203B6A"/>
                </a:solidFill>
                <a:effectLst/>
                <a:latin typeface="+mn-lt"/>
              </a:rPr>
              <a:t>​</a:t>
            </a:r>
          </a:p>
          <a:p>
            <a:pPr algn="l" rtl="0" fontAlgn="base">
              <a:buFont typeface="Arial" panose="020B0604020202020204" pitchFamily="34" charset="0"/>
              <a:buChar char="•"/>
            </a:pPr>
            <a:r>
              <a:rPr lang="en-US" sz="2400" b="0" i="1" u="none" strike="noStrike" dirty="0">
                <a:solidFill>
                  <a:srgbClr val="101D35"/>
                </a:solidFill>
                <a:effectLst/>
                <a:latin typeface="+mn-lt"/>
              </a:rPr>
              <a:t>Anticipated Awards: January 2025</a:t>
            </a:r>
            <a:r>
              <a:rPr lang="en-US" sz="2400" b="0" i="0" dirty="0">
                <a:solidFill>
                  <a:srgbClr val="203B6A"/>
                </a:solidFill>
                <a:effectLst/>
                <a:latin typeface="+mn-lt"/>
              </a:rPr>
              <a:t>​</a:t>
            </a:r>
          </a:p>
          <a:p>
            <a:pPr marL="0" indent="0" algn="l" rtl="0" fontAlgn="base">
              <a:buNone/>
            </a:pPr>
            <a:r>
              <a:rPr lang="en-US" sz="2400" b="1" i="0" u="none" strike="noStrike" dirty="0">
                <a:solidFill>
                  <a:srgbClr val="101D35"/>
                </a:solidFill>
                <a:effectLst/>
                <a:latin typeface="+mn-lt"/>
              </a:rPr>
              <a:t>Submission Information*</a:t>
            </a:r>
            <a:r>
              <a:rPr lang="en-US" sz="2400" b="0" i="0" dirty="0">
                <a:solidFill>
                  <a:srgbClr val="203B6A"/>
                </a:solidFill>
                <a:effectLst/>
                <a:latin typeface="+mn-lt"/>
              </a:rPr>
              <a:t>​:</a:t>
            </a:r>
          </a:p>
          <a:p>
            <a:pPr algn="l" rtl="0" fontAlgn="base">
              <a:buFont typeface="Arial" panose="020B0604020202020204" pitchFamily="34" charset="0"/>
              <a:buChar char="•"/>
            </a:pPr>
            <a:r>
              <a:rPr lang="en-US" sz="2400" i="1" dirty="0">
                <a:solidFill>
                  <a:srgbClr val="222222"/>
                </a:solidFill>
                <a:latin typeface="+mn-lt"/>
              </a:rPr>
              <a:t>S</a:t>
            </a:r>
            <a:r>
              <a:rPr lang="en-US" sz="2400" b="0" i="1" u="none" strike="noStrike" dirty="0">
                <a:solidFill>
                  <a:srgbClr val="222222"/>
                </a:solidFill>
                <a:effectLst/>
                <a:latin typeface="+mn-lt"/>
              </a:rPr>
              <a:t>ubmit </a:t>
            </a:r>
            <a:r>
              <a:rPr lang="en-US" sz="2400" b="1" i="1" u="none" strike="noStrike" dirty="0">
                <a:solidFill>
                  <a:srgbClr val="222222"/>
                </a:solidFill>
                <a:effectLst/>
                <a:latin typeface="+mn-lt"/>
              </a:rPr>
              <a:t>ALL</a:t>
            </a:r>
            <a:r>
              <a:rPr lang="en-US" sz="2400" b="0" i="1" u="none" strike="noStrike" dirty="0">
                <a:solidFill>
                  <a:srgbClr val="222222"/>
                </a:solidFill>
                <a:effectLst/>
                <a:latin typeface="+mn-lt"/>
              </a:rPr>
              <a:t> forms through </a:t>
            </a:r>
            <a:r>
              <a:rPr lang="en-US" sz="2400" b="1" i="1" u="none" strike="noStrike" dirty="0">
                <a:solidFill>
                  <a:srgbClr val="222222"/>
                </a:solidFill>
                <a:effectLst/>
                <a:latin typeface="+mn-lt"/>
              </a:rPr>
              <a:t>GEM$. </a:t>
            </a:r>
            <a:r>
              <a:rPr lang="en-US" sz="2400" b="0" i="0" u="none" strike="noStrike" dirty="0">
                <a:solidFill>
                  <a:srgbClr val="212529"/>
                </a:solidFill>
                <a:effectLst/>
                <a:latin typeface="+mn-lt"/>
              </a:rPr>
              <a:t>The FY2025 0350 Playful Learning Institute Grant </a:t>
            </a:r>
            <a:r>
              <a:rPr lang="en-US" sz="2400" b="1" i="0" u="none" strike="noStrike" dirty="0">
                <a:solidFill>
                  <a:srgbClr val="212529"/>
                </a:solidFill>
                <a:effectLst/>
                <a:latin typeface="+mn-lt"/>
              </a:rPr>
              <a:t>will be submitted in the Department's new GEM$ system.</a:t>
            </a:r>
            <a:r>
              <a:rPr lang="en-US" sz="2400" b="0" i="0" u="none" strike="noStrike" dirty="0">
                <a:solidFill>
                  <a:srgbClr val="212529"/>
                </a:solidFill>
                <a:effectLst/>
                <a:latin typeface="+mn-lt"/>
              </a:rPr>
              <a:t> </a:t>
            </a:r>
          </a:p>
          <a:p>
            <a:pPr algn="l" rtl="0" fontAlgn="base">
              <a:buFont typeface="Arial" panose="020B0604020202020204" pitchFamily="34" charset="0"/>
              <a:buChar char="•"/>
            </a:pPr>
            <a:r>
              <a:rPr lang="en-US" sz="2400" b="1" i="0" u="none" strike="noStrike" dirty="0">
                <a:solidFill>
                  <a:srgbClr val="212529"/>
                </a:solidFill>
                <a:effectLst/>
                <a:latin typeface="+mn-lt"/>
              </a:rPr>
              <a:t>GEM$</a:t>
            </a:r>
            <a:r>
              <a:rPr lang="en-US" sz="2400" b="0" i="0" u="none" strike="noStrike" dirty="0">
                <a:solidFill>
                  <a:srgbClr val="212529"/>
                </a:solidFill>
                <a:effectLst/>
                <a:latin typeface="+mn-lt"/>
              </a:rPr>
              <a:t> is a cloud-based fiscal and program management grant system that will eventually phase out the use of </a:t>
            </a:r>
            <a:r>
              <a:rPr lang="en-US" sz="2400" b="0" i="0" u="none" strike="noStrike" dirty="0" err="1">
                <a:solidFill>
                  <a:srgbClr val="212529"/>
                </a:solidFill>
                <a:effectLst/>
                <a:latin typeface="+mn-lt"/>
              </a:rPr>
              <a:t>EdGrants</a:t>
            </a:r>
            <a:r>
              <a:rPr lang="en-US" sz="2400" b="0" i="0" u="none" strike="noStrike" dirty="0">
                <a:solidFill>
                  <a:srgbClr val="212529"/>
                </a:solidFill>
                <a:effectLst/>
                <a:latin typeface="+mn-lt"/>
              </a:rPr>
              <a:t>.</a:t>
            </a:r>
            <a:r>
              <a:rPr lang="en-US" sz="2400" b="0" i="0" dirty="0">
                <a:solidFill>
                  <a:srgbClr val="203B6A"/>
                </a:solidFill>
                <a:effectLst/>
                <a:latin typeface="+mn-lt"/>
              </a:rPr>
              <a:t>​</a:t>
            </a:r>
          </a:p>
          <a:p>
            <a:pPr algn="l" rtl="0" fontAlgn="base">
              <a:buFont typeface="Arial" panose="020B0604020202020204" pitchFamily="34" charset="0"/>
              <a:buChar char="•"/>
            </a:pPr>
            <a:r>
              <a:rPr lang="en-US" sz="2400" b="0" i="0" u="sng" strike="noStrike" dirty="0">
                <a:solidFill>
                  <a:srgbClr val="0563C1"/>
                </a:solidFill>
                <a:effectLst/>
                <a:latin typeface="+mn-lt"/>
                <a:hlinkClick r:id="rId4"/>
              </a:rPr>
              <a:t>Grants for Education Management System (GEM$)</a:t>
            </a:r>
            <a:r>
              <a:rPr lang="en-US" sz="2400" b="0" i="0" dirty="0">
                <a:solidFill>
                  <a:srgbClr val="203B6A"/>
                </a:solidFill>
                <a:effectLst/>
                <a:latin typeface="+mn-lt"/>
              </a:rPr>
              <a:t>​</a:t>
            </a:r>
          </a:p>
          <a:p>
            <a:pPr marL="0" indent="0">
              <a:lnSpc>
                <a:spcPct val="100000"/>
              </a:lnSpc>
              <a:buNone/>
            </a:pPr>
            <a:endParaRPr lang="en-US" sz="2000" i="1" dirty="0">
              <a:latin typeface="Arial"/>
            </a:endParaRPr>
          </a:p>
        </p:txBody>
      </p:sp>
      <p:pic>
        <p:nvPicPr>
          <p:cNvPr id="2052" name="Picture 4">
            <a:extLst>
              <a:ext uri="{FF2B5EF4-FFF2-40B4-BE49-F238E27FC236}">
                <a16:creationId xmlns:a16="http://schemas.microsoft.com/office/drawing/2014/main" id="{174FF465-08F0-2426-55A3-4DF5C2FB337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9094" y="719745"/>
            <a:ext cx="1229412" cy="112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5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78BCC2-81AB-F8B3-39F6-EF396F93462B}"/>
              </a:ext>
            </a:extLst>
          </p:cNvPr>
          <p:cNvSpPr>
            <a:spLocks noGrp="1"/>
          </p:cNvSpPr>
          <p:nvPr>
            <p:ph type="title"/>
          </p:nvPr>
        </p:nvSpPr>
        <p:spPr>
          <a:xfrm>
            <a:off x="838200" y="332469"/>
            <a:ext cx="10515600" cy="1042852"/>
          </a:xfrm>
        </p:spPr>
        <p:txBody>
          <a:bodyPr>
            <a:normAutofit/>
          </a:bodyPr>
          <a:lstStyle/>
          <a:p>
            <a:r>
              <a:rPr lang="en-US" dirty="0">
                <a:latin typeface="Arial"/>
              </a:rPr>
              <a:t>Additional Submission Information</a:t>
            </a:r>
          </a:p>
        </p:txBody>
      </p:sp>
      <p:sp>
        <p:nvSpPr>
          <p:cNvPr id="2" name="Content Placeholder 1">
            <a:extLst>
              <a:ext uri="{FF2B5EF4-FFF2-40B4-BE49-F238E27FC236}">
                <a16:creationId xmlns:a16="http://schemas.microsoft.com/office/drawing/2014/main" id="{E05A04C2-BFA0-D182-0DBD-BA8A7D2D1251}"/>
              </a:ext>
            </a:extLst>
          </p:cNvPr>
          <p:cNvSpPr>
            <a:spLocks noGrp="1"/>
          </p:cNvSpPr>
          <p:nvPr>
            <p:ph idx="1"/>
          </p:nvPr>
        </p:nvSpPr>
        <p:spPr>
          <a:xfrm>
            <a:off x="838201" y="1721476"/>
            <a:ext cx="10515600" cy="4568321"/>
          </a:xfrm>
        </p:spPr>
        <p:txBody>
          <a:bodyPr vert="horz" lIns="91440" tIns="45720" rIns="91440" bIns="45720" rtlCol="0" anchor="t">
            <a:noAutofit/>
          </a:bodyPr>
          <a:lstStyle/>
          <a:p>
            <a:pPr marL="0" indent="0" algn="l" rtl="0" fontAlgn="base">
              <a:buNone/>
            </a:pPr>
            <a:r>
              <a:rPr lang="en-US" sz="3600" b="1" i="0" u="none" strike="noStrike" dirty="0">
                <a:solidFill>
                  <a:srgbClr val="101D35"/>
                </a:solidFill>
                <a:effectLst/>
                <a:latin typeface="+mn-lt"/>
              </a:rPr>
              <a:t>Submission Information*:</a:t>
            </a:r>
            <a:r>
              <a:rPr lang="en-US" sz="3600" b="0" i="0" dirty="0">
                <a:solidFill>
                  <a:srgbClr val="203B6A"/>
                </a:solidFill>
                <a:effectLst/>
                <a:latin typeface="+mn-lt"/>
              </a:rPr>
              <a:t>​​</a:t>
            </a:r>
          </a:p>
          <a:p>
            <a:pPr algn="l" rtl="0" fontAlgn="base"/>
            <a:r>
              <a:rPr lang="en-US" sz="3600" b="0" i="1" u="none" strike="noStrike" dirty="0">
                <a:solidFill>
                  <a:srgbClr val="101D35"/>
                </a:solidFill>
                <a:effectLst/>
                <a:latin typeface="+mn-lt"/>
              </a:rPr>
              <a:t>Competitive grant applications are considered submitted when the </a:t>
            </a:r>
            <a:r>
              <a:rPr lang="en-US" sz="3600" b="1" i="1" u="none" strike="noStrike" dirty="0">
                <a:solidFill>
                  <a:srgbClr val="101D35"/>
                </a:solidFill>
                <a:effectLst/>
                <a:latin typeface="+mn-lt"/>
              </a:rPr>
              <a:t>Superintendent / Chief Executive </a:t>
            </a:r>
            <a:r>
              <a:rPr lang="en-US" sz="3600" b="0" i="1" u="none" strike="noStrike" dirty="0">
                <a:solidFill>
                  <a:srgbClr val="101D35"/>
                </a:solidFill>
                <a:effectLst/>
                <a:latin typeface="+mn-lt"/>
              </a:rPr>
              <a:t>approves the grant application in </a:t>
            </a:r>
            <a:r>
              <a:rPr lang="en-US" sz="3600" b="1" i="1" u="none" strike="noStrike" dirty="0">
                <a:solidFill>
                  <a:srgbClr val="101D35"/>
                </a:solidFill>
                <a:effectLst/>
                <a:latin typeface="+mn-lt"/>
              </a:rPr>
              <a:t>GEM$</a:t>
            </a:r>
            <a:r>
              <a:rPr lang="en-US" sz="3600" b="0" i="1" u="none" strike="noStrike" dirty="0">
                <a:solidFill>
                  <a:srgbClr val="101D35"/>
                </a:solidFill>
                <a:effectLst/>
                <a:latin typeface="+mn-lt"/>
              </a:rPr>
              <a:t>. </a:t>
            </a:r>
          </a:p>
          <a:p>
            <a:pPr algn="l" rtl="0" fontAlgn="base"/>
            <a:r>
              <a:rPr lang="en-US" sz="3600" b="0" i="1" u="none" strike="noStrike" dirty="0">
                <a:solidFill>
                  <a:srgbClr val="101D35"/>
                </a:solidFill>
                <a:effectLst/>
                <a:latin typeface="+mn-lt"/>
              </a:rPr>
              <a:t>In order to be considered for competitive funding, applicants must submit a grant application by the due date &amp; time listed in the RFP.</a:t>
            </a:r>
            <a:r>
              <a:rPr lang="en-US" sz="3600" b="0" i="0" dirty="0">
                <a:solidFill>
                  <a:srgbClr val="203B6A"/>
                </a:solidFill>
                <a:effectLst/>
                <a:latin typeface="+mn-lt"/>
              </a:rPr>
              <a:t>​</a:t>
            </a:r>
          </a:p>
          <a:p>
            <a:pPr marL="0" indent="0" algn="l" rtl="0" fontAlgn="base">
              <a:buNone/>
            </a:pPr>
            <a:r>
              <a:rPr lang="en-US" sz="3200" b="1" i="1" u="none" strike="noStrike" dirty="0">
                <a:solidFill>
                  <a:srgbClr val="101D35"/>
                </a:solidFill>
                <a:effectLst/>
                <a:latin typeface="+mn-lt"/>
              </a:rPr>
              <a:t>*Please refer to grant posting Submission Instructions for full details.</a:t>
            </a:r>
            <a:endParaRPr lang="en-US" sz="3200" b="0" i="1" dirty="0">
              <a:solidFill>
                <a:srgbClr val="203B6A"/>
              </a:solidFill>
              <a:effectLst/>
              <a:latin typeface="+mn-lt"/>
            </a:endParaRPr>
          </a:p>
          <a:p>
            <a:pPr marL="0" indent="0">
              <a:lnSpc>
                <a:spcPct val="100000"/>
              </a:lnSpc>
              <a:buNone/>
            </a:pPr>
            <a:endParaRPr lang="en-US" sz="2000" i="1" dirty="0">
              <a:latin typeface="Arial"/>
            </a:endParaRPr>
          </a:p>
        </p:txBody>
      </p:sp>
    </p:spTree>
    <p:extLst>
      <p:ext uri="{BB962C8B-B14F-4D97-AF65-F5344CB8AC3E}">
        <p14:creationId xmlns:p14="http://schemas.microsoft.com/office/powerpoint/2010/main" val="416837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5A04C2-BFA0-D182-0DBD-BA8A7D2D1251}"/>
              </a:ext>
            </a:extLst>
          </p:cNvPr>
          <p:cNvSpPr>
            <a:spLocks noGrp="1"/>
          </p:cNvSpPr>
          <p:nvPr>
            <p:ph idx="1"/>
          </p:nvPr>
        </p:nvSpPr>
        <p:spPr>
          <a:xfrm>
            <a:off x="372760" y="1721476"/>
            <a:ext cx="11506927" cy="3098173"/>
          </a:xfrm>
        </p:spPr>
        <p:txBody>
          <a:bodyPr vert="horz" lIns="91440" tIns="45720" rIns="91440" bIns="45720" rtlCol="0" anchor="t">
            <a:noAutofit/>
          </a:bodyPr>
          <a:lstStyle/>
          <a:p>
            <a:pPr>
              <a:lnSpc>
                <a:spcPct val="200000"/>
              </a:lnSpc>
            </a:pPr>
            <a:r>
              <a:rPr lang="en-US" sz="2000" b="0" i="0" dirty="0">
                <a:solidFill>
                  <a:srgbClr val="000000"/>
                </a:solidFill>
                <a:effectLst/>
                <a:latin typeface="Arial" panose="020B0604020202020204" pitchFamily="34" charset="0"/>
              </a:rPr>
              <a:t>The Institute will be designed for district and school administrators, Preschool through 3</a:t>
            </a:r>
            <a:r>
              <a:rPr lang="en-US" sz="2000" b="0" i="0" baseline="30000" dirty="0">
                <a:solidFill>
                  <a:srgbClr val="000000"/>
                </a:solidFill>
                <a:effectLst/>
                <a:latin typeface="Arial" panose="020B0604020202020204" pitchFamily="34" charset="0"/>
              </a:rPr>
              <a:t>rd</a:t>
            </a:r>
            <a:r>
              <a:rPr lang="en-US" sz="2000" b="0" i="0" dirty="0">
                <a:solidFill>
                  <a:srgbClr val="000000"/>
                </a:solidFill>
                <a:effectLst/>
                <a:latin typeface="Arial" panose="020B0604020202020204" pitchFamily="34" charset="0"/>
              </a:rPr>
              <a:t> grade (PK-3) inclusive classroom educators and Out-of-School Time (OST) program staff and administrators</a:t>
            </a:r>
            <a:r>
              <a:rPr lang="en-US" sz="2000" dirty="0">
                <a:solidFill>
                  <a:srgbClr val="000000"/>
                </a:solidFill>
              </a:rPr>
              <a:t> t</a:t>
            </a:r>
            <a:r>
              <a:rPr lang="en-US" sz="2000" b="0" i="0" dirty="0">
                <a:solidFill>
                  <a:srgbClr val="000000"/>
                </a:solidFill>
                <a:effectLst/>
                <a:latin typeface="Arial" panose="020B0604020202020204" pitchFamily="34" charset="0"/>
              </a:rPr>
              <a:t>o provide them with the tools and strategies needed to:</a:t>
            </a:r>
          </a:p>
          <a:p>
            <a:pPr lvl="1">
              <a:lnSpc>
                <a:spcPct val="200000"/>
              </a:lnSpc>
            </a:pPr>
            <a:r>
              <a:rPr lang="en-US" sz="1800" b="0" i="0" dirty="0">
                <a:solidFill>
                  <a:srgbClr val="000000"/>
                </a:solidFill>
                <a:effectLst/>
                <a:latin typeface="Arial" panose="020B0604020202020204" pitchFamily="34" charset="0"/>
              </a:rPr>
              <a:t>intentionally design and embed playful learning across the course of the day; </a:t>
            </a:r>
          </a:p>
          <a:p>
            <a:pPr lvl="1">
              <a:lnSpc>
                <a:spcPct val="200000"/>
              </a:lnSpc>
            </a:pPr>
            <a:r>
              <a:rPr lang="en-US" sz="1800" b="0" i="0" dirty="0">
                <a:solidFill>
                  <a:srgbClr val="000000"/>
                </a:solidFill>
                <a:effectLst/>
                <a:latin typeface="Arial" panose="020B0604020202020204" pitchFamily="34" charset="0"/>
              </a:rPr>
              <a:t>support deep dives into content;</a:t>
            </a:r>
            <a:endParaRPr lang="en-US" sz="1800" dirty="0">
              <a:solidFill>
                <a:srgbClr val="000000"/>
              </a:solidFill>
            </a:endParaRPr>
          </a:p>
          <a:p>
            <a:pPr lvl="1">
              <a:lnSpc>
                <a:spcPct val="200000"/>
              </a:lnSpc>
            </a:pPr>
            <a:r>
              <a:rPr lang="en-US" sz="1800" dirty="0">
                <a:solidFill>
                  <a:srgbClr val="000000"/>
                </a:solidFill>
              </a:rPr>
              <a:t>c</a:t>
            </a:r>
            <a:r>
              <a:rPr lang="en-US" sz="1800" b="0" i="0" dirty="0">
                <a:solidFill>
                  <a:srgbClr val="000000"/>
                </a:solidFill>
                <a:effectLst/>
                <a:latin typeface="Arial" panose="020B0604020202020204" pitchFamily="34" charset="0"/>
              </a:rPr>
              <a:t>reate equitable access to learning for all children; and </a:t>
            </a:r>
          </a:p>
          <a:p>
            <a:pPr lvl="1">
              <a:lnSpc>
                <a:spcPct val="200000"/>
              </a:lnSpc>
            </a:pPr>
            <a:r>
              <a:rPr lang="en-US" sz="1800" b="0" i="0" dirty="0">
                <a:solidFill>
                  <a:srgbClr val="000000"/>
                </a:solidFill>
                <a:effectLst/>
                <a:latin typeface="Arial" panose="020B0604020202020204" pitchFamily="34" charset="0"/>
              </a:rPr>
              <a:t>create many varied opportunities for authentic assessment, particularly during instructional blocks across the content areas.   </a:t>
            </a:r>
            <a:endParaRPr lang="en-US" sz="1800" i="1" dirty="0">
              <a:latin typeface="+mn-lt"/>
            </a:endParaRPr>
          </a:p>
        </p:txBody>
      </p:sp>
      <p:sp>
        <p:nvSpPr>
          <p:cNvPr id="3" name="Title 2">
            <a:extLst>
              <a:ext uri="{FF2B5EF4-FFF2-40B4-BE49-F238E27FC236}">
                <a16:creationId xmlns:a16="http://schemas.microsoft.com/office/drawing/2014/main" id="{0478BCC2-81AB-F8B3-39F6-EF396F93462B}"/>
              </a:ext>
            </a:extLst>
          </p:cNvPr>
          <p:cNvSpPr>
            <a:spLocks noGrp="1"/>
          </p:cNvSpPr>
          <p:nvPr>
            <p:ph type="title"/>
          </p:nvPr>
        </p:nvSpPr>
        <p:spPr>
          <a:xfrm>
            <a:off x="838200" y="332469"/>
            <a:ext cx="10515600" cy="1042852"/>
          </a:xfrm>
        </p:spPr>
        <p:txBody>
          <a:bodyPr>
            <a:normAutofit/>
          </a:bodyPr>
          <a:lstStyle/>
          <a:p>
            <a:r>
              <a:rPr lang="en-US" dirty="0">
                <a:latin typeface="Arial"/>
              </a:rPr>
              <a:t>Grant Overall Goal</a:t>
            </a:r>
          </a:p>
        </p:txBody>
      </p:sp>
    </p:spTree>
    <p:extLst>
      <p:ext uri="{BB962C8B-B14F-4D97-AF65-F5344CB8AC3E}">
        <p14:creationId xmlns:p14="http://schemas.microsoft.com/office/powerpoint/2010/main" val="236794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5A04C2-BFA0-D182-0DBD-BA8A7D2D1251}"/>
              </a:ext>
            </a:extLst>
          </p:cNvPr>
          <p:cNvSpPr>
            <a:spLocks noGrp="1"/>
          </p:cNvSpPr>
          <p:nvPr>
            <p:ph idx="1"/>
          </p:nvPr>
        </p:nvSpPr>
        <p:spPr>
          <a:xfrm>
            <a:off x="372760" y="1721476"/>
            <a:ext cx="11506927" cy="4804055"/>
          </a:xfrm>
        </p:spPr>
        <p:txBody>
          <a:bodyPr vert="horz" lIns="91440" tIns="45720" rIns="91440" bIns="45720" rtlCol="0" anchor="t">
            <a:noAutofit/>
          </a:bodyPr>
          <a:lstStyle/>
          <a:p>
            <a:pPr rtl="0" fontAlgn="base">
              <a:lnSpc>
                <a:spcPct val="100000"/>
              </a:lnSpc>
            </a:pPr>
            <a:r>
              <a:rPr lang="en-US" sz="1800" b="0" i="0" dirty="0">
                <a:solidFill>
                  <a:srgbClr val="000000"/>
                </a:solidFill>
                <a:effectLst/>
              </a:rPr>
              <a:t>DESE seeks up to eight (8) school teams representing diverse geographic regions of the state and which include educators working with historically marginalized students, including but not limited to multi-lingual learners, students on Individualized Education Programs (IEPs), students who are Black, Indigenous, and People of Color (BIPOC), newcomer students, students experiencing homelessness, in foster care and/or who are migratory.  </a:t>
            </a:r>
          </a:p>
          <a:p>
            <a:pPr rtl="0" fontAlgn="base">
              <a:lnSpc>
                <a:spcPct val="100000"/>
              </a:lnSpc>
            </a:pPr>
            <a:r>
              <a:rPr lang="en-US" sz="1800" b="0" i="0" dirty="0">
                <a:solidFill>
                  <a:srgbClr val="000000"/>
                </a:solidFill>
                <a:effectLst/>
              </a:rPr>
              <a:t>Additionally, this RFP seeks to identify school teams with administrators and educators, PK-3, who are committed to the Department-sponsored 18-month Institute, which includes: </a:t>
            </a:r>
          </a:p>
          <a:p>
            <a:pPr lvl="1" fontAlgn="base">
              <a:lnSpc>
                <a:spcPct val="100000"/>
              </a:lnSpc>
            </a:pPr>
            <a:r>
              <a:rPr lang="en-US" sz="1400" b="0" i="0" dirty="0">
                <a:solidFill>
                  <a:srgbClr val="000000"/>
                </a:solidFill>
                <a:effectLst/>
              </a:rPr>
              <a:t>asynchronous professional development</a:t>
            </a:r>
            <a:r>
              <a:rPr lang="en-US" sz="1400" dirty="0">
                <a:solidFill>
                  <a:srgbClr val="000000"/>
                </a:solidFill>
              </a:rPr>
              <a:t>;</a:t>
            </a:r>
          </a:p>
          <a:p>
            <a:pPr lvl="1" fontAlgn="base">
              <a:lnSpc>
                <a:spcPct val="100000"/>
              </a:lnSpc>
            </a:pPr>
            <a:r>
              <a:rPr lang="en-US" sz="1400" b="0" i="0" dirty="0">
                <a:solidFill>
                  <a:srgbClr val="000000"/>
                </a:solidFill>
                <a:effectLst/>
              </a:rPr>
              <a:t>a total of 15-20 hours of in-person professional development</a:t>
            </a:r>
            <a:r>
              <a:rPr lang="en-US" sz="1400" dirty="0">
                <a:solidFill>
                  <a:srgbClr val="000000"/>
                </a:solidFill>
              </a:rPr>
              <a:t>;</a:t>
            </a:r>
          </a:p>
          <a:p>
            <a:pPr lvl="1" fontAlgn="base">
              <a:lnSpc>
                <a:spcPct val="100000"/>
              </a:lnSpc>
            </a:pPr>
            <a:r>
              <a:rPr lang="en-US" sz="1400" b="0" i="0" dirty="0">
                <a:solidFill>
                  <a:srgbClr val="000000"/>
                </a:solidFill>
                <a:effectLst/>
              </a:rPr>
              <a:t>creation of an action plan</a:t>
            </a:r>
            <a:r>
              <a:rPr lang="en-US" sz="1400" dirty="0">
                <a:solidFill>
                  <a:srgbClr val="000000"/>
                </a:solidFill>
              </a:rPr>
              <a:t>;</a:t>
            </a:r>
          </a:p>
          <a:p>
            <a:pPr lvl="1" fontAlgn="base">
              <a:lnSpc>
                <a:spcPct val="100000"/>
              </a:lnSpc>
            </a:pPr>
            <a:r>
              <a:rPr lang="en-US" sz="1400" b="0" i="0" dirty="0">
                <a:solidFill>
                  <a:srgbClr val="000000"/>
                </a:solidFill>
                <a:effectLst/>
              </a:rPr>
              <a:t>participation in in-classroom and leadership-level coaching; and </a:t>
            </a:r>
          </a:p>
          <a:p>
            <a:pPr lvl="1" fontAlgn="base">
              <a:lnSpc>
                <a:spcPct val="100000"/>
              </a:lnSpc>
            </a:pPr>
            <a:r>
              <a:rPr lang="en-US" sz="1400" b="0" i="0" dirty="0">
                <a:solidFill>
                  <a:srgbClr val="000000"/>
                </a:solidFill>
                <a:effectLst/>
              </a:rPr>
              <a:t>participation in an evaluation of the Institute. </a:t>
            </a:r>
            <a:endParaRPr lang="en-US" sz="1800" b="0" i="0" dirty="0">
              <a:solidFill>
                <a:srgbClr val="000000"/>
              </a:solidFill>
              <a:effectLst/>
            </a:endParaRPr>
          </a:p>
          <a:p>
            <a:pPr rtl="0" fontAlgn="base">
              <a:lnSpc>
                <a:spcPct val="100000"/>
              </a:lnSpc>
            </a:pPr>
            <a:r>
              <a:rPr lang="en-US" sz="1800" b="0" i="0" dirty="0">
                <a:solidFill>
                  <a:srgbClr val="000000"/>
                </a:solidFill>
                <a:effectLst/>
              </a:rPr>
              <a:t>Priority will be given to teams of educators who work together in one building or, in the case of building configurations where PK-3 are served across multiple buildings, two buildings. Districts/schools are encouraged to invite community-based preschool and out-of-school time staff to participate in the professional development as well. </a:t>
            </a:r>
          </a:p>
          <a:p>
            <a:pPr marL="0" indent="0">
              <a:lnSpc>
                <a:spcPct val="100000"/>
              </a:lnSpc>
              <a:buNone/>
            </a:pPr>
            <a:endParaRPr lang="en-US" sz="2000" i="1" dirty="0">
              <a:latin typeface="Arial"/>
            </a:endParaRPr>
          </a:p>
        </p:txBody>
      </p:sp>
      <p:sp>
        <p:nvSpPr>
          <p:cNvPr id="3" name="Title 2">
            <a:extLst>
              <a:ext uri="{FF2B5EF4-FFF2-40B4-BE49-F238E27FC236}">
                <a16:creationId xmlns:a16="http://schemas.microsoft.com/office/drawing/2014/main" id="{0478BCC2-81AB-F8B3-39F6-EF396F93462B}"/>
              </a:ext>
            </a:extLst>
          </p:cNvPr>
          <p:cNvSpPr>
            <a:spLocks noGrp="1"/>
          </p:cNvSpPr>
          <p:nvPr>
            <p:ph type="title"/>
          </p:nvPr>
        </p:nvSpPr>
        <p:spPr>
          <a:xfrm>
            <a:off x="372760" y="332469"/>
            <a:ext cx="11666839" cy="1042852"/>
          </a:xfrm>
        </p:spPr>
        <p:txBody>
          <a:bodyPr>
            <a:noAutofit/>
          </a:bodyPr>
          <a:lstStyle/>
          <a:p>
            <a:r>
              <a:rPr lang="en-US" sz="3600" dirty="0">
                <a:latin typeface="Arial"/>
              </a:rPr>
              <a:t>Priorities </a:t>
            </a:r>
          </a:p>
        </p:txBody>
      </p:sp>
    </p:spTree>
    <p:extLst>
      <p:ext uri="{BB962C8B-B14F-4D97-AF65-F5344CB8AC3E}">
        <p14:creationId xmlns:p14="http://schemas.microsoft.com/office/powerpoint/2010/main" val="306581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5A04C2-BFA0-D182-0DBD-BA8A7D2D1251}"/>
              </a:ext>
            </a:extLst>
          </p:cNvPr>
          <p:cNvSpPr>
            <a:spLocks noGrp="1"/>
          </p:cNvSpPr>
          <p:nvPr>
            <p:ph sz="half" idx="1"/>
          </p:nvPr>
        </p:nvSpPr>
        <p:spPr/>
        <p:txBody>
          <a:bodyPr vert="horz" lIns="91440" tIns="45720" rIns="91440" bIns="45720" rtlCol="0">
            <a:normAutofit fontScale="85000" lnSpcReduction="20000"/>
          </a:bodyPr>
          <a:lstStyle/>
          <a:p>
            <a:pPr marL="0" indent="0" rtl="0" fontAlgn="base">
              <a:buNone/>
            </a:pPr>
            <a:r>
              <a:rPr lang="en-US" b="0" i="0" u="none" strike="noStrike" dirty="0">
                <a:effectLst/>
              </a:rPr>
              <a:t>To support school districts</a:t>
            </a:r>
            <a:r>
              <a:rPr lang="en-US" dirty="0"/>
              <a:t> and schools</a:t>
            </a:r>
            <a:r>
              <a:rPr lang="en-US" b="0" i="0" u="none" strike="noStrike" dirty="0">
                <a:effectLst/>
              </a:rPr>
              <a:t>:</a:t>
            </a:r>
            <a:r>
              <a:rPr lang="en-US" b="0" i="0" dirty="0">
                <a:effectLst/>
              </a:rPr>
              <a:t>​</a:t>
            </a:r>
          </a:p>
          <a:p>
            <a:pPr rtl="0" fontAlgn="base">
              <a:buFont typeface="Arial" panose="020B0604020202020204" pitchFamily="34" charset="0"/>
              <a:buChar char="•"/>
            </a:pPr>
            <a:r>
              <a:rPr lang="en-US" b="0" i="0" dirty="0">
                <a:effectLst/>
              </a:rPr>
              <a:t>in chronically underperforming status;  </a:t>
            </a:r>
          </a:p>
          <a:p>
            <a:pPr rtl="0" fontAlgn="base">
              <a:buFont typeface="Arial" panose="020B0604020202020204" pitchFamily="34" charset="0"/>
              <a:buChar char="•"/>
            </a:pPr>
            <a:r>
              <a:rPr lang="en-US" b="0" i="0" dirty="0">
                <a:effectLst/>
              </a:rPr>
              <a:t>that currently receive a 21</a:t>
            </a:r>
            <a:r>
              <a:rPr lang="en-US" b="0" i="0" baseline="30000" dirty="0">
                <a:effectLst/>
              </a:rPr>
              <a:t>st</a:t>
            </a:r>
            <a:r>
              <a:rPr lang="en-US" b="0" i="0" dirty="0">
                <a:effectLst/>
              </a:rPr>
              <a:t> Century Community Learning Centers (CCLC) grant and have been piloting playful learning practices as part of their out-of-school time programs. </a:t>
            </a:r>
          </a:p>
          <a:p>
            <a:pPr rtl="0" fontAlgn="base">
              <a:buFont typeface="Arial" panose="020B0604020202020204" pitchFamily="34" charset="0"/>
              <a:buChar char="•"/>
            </a:pPr>
            <a:r>
              <a:rPr lang="en-US" b="0" i="0" dirty="0">
                <a:effectLst/>
              </a:rPr>
              <a:t>that are planning for, or implementing, </a:t>
            </a:r>
            <a:r>
              <a:rPr lang="en-US" b="0" i="0" u="sng" strike="noStrike" dirty="0">
                <a:effectLst/>
                <a:hlinkClick r:id="rId3"/>
              </a:rPr>
              <a:t>High Quality Instructional Materials</a:t>
            </a:r>
            <a:r>
              <a:rPr lang="en-US" b="0" i="0" dirty="0">
                <a:effectLst/>
              </a:rPr>
              <a:t>. </a:t>
            </a:r>
          </a:p>
          <a:p>
            <a:pPr marL="0" indent="0">
              <a:buNone/>
            </a:pPr>
            <a:endParaRPr lang="en-US" i="1" dirty="0"/>
          </a:p>
        </p:txBody>
      </p:sp>
      <p:pic>
        <p:nvPicPr>
          <p:cNvPr id="6" name="Content Placeholder 5" descr="Logo for the Playful Learning Institute">
            <a:extLst>
              <a:ext uri="{FF2B5EF4-FFF2-40B4-BE49-F238E27FC236}">
                <a16:creationId xmlns:a16="http://schemas.microsoft.com/office/drawing/2014/main" id="{A69673C1-392B-2F30-E86F-80A774DB523D}"/>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74964" y="2119313"/>
            <a:ext cx="4776072" cy="4057650"/>
          </a:xfrm>
        </p:spPr>
      </p:pic>
      <p:sp>
        <p:nvSpPr>
          <p:cNvPr id="3" name="Title 2">
            <a:extLst>
              <a:ext uri="{FF2B5EF4-FFF2-40B4-BE49-F238E27FC236}">
                <a16:creationId xmlns:a16="http://schemas.microsoft.com/office/drawing/2014/main" id="{0478BCC2-81AB-F8B3-39F6-EF396F93462B}"/>
              </a:ext>
            </a:extLst>
          </p:cNvPr>
          <p:cNvSpPr>
            <a:spLocks noGrp="1"/>
          </p:cNvSpPr>
          <p:nvPr>
            <p:ph type="title"/>
          </p:nvPr>
        </p:nvSpPr>
        <p:spPr/>
        <p:txBody>
          <a:bodyPr anchor="ctr">
            <a:normAutofit/>
          </a:bodyPr>
          <a:lstStyle/>
          <a:p>
            <a:r>
              <a:rPr lang="en-US" dirty="0"/>
              <a:t>Competitive Grant Priorities</a:t>
            </a:r>
          </a:p>
        </p:txBody>
      </p:sp>
    </p:spTree>
    <p:extLst>
      <p:ext uri="{BB962C8B-B14F-4D97-AF65-F5344CB8AC3E}">
        <p14:creationId xmlns:p14="http://schemas.microsoft.com/office/powerpoint/2010/main" val="317629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5A04C2-BFA0-D182-0DBD-BA8A7D2D1251}"/>
              </a:ext>
            </a:extLst>
          </p:cNvPr>
          <p:cNvSpPr>
            <a:spLocks noGrp="1"/>
          </p:cNvSpPr>
          <p:nvPr>
            <p:ph idx="1"/>
          </p:nvPr>
        </p:nvSpPr>
        <p:spPr>
          <a:xfrm>
            <a:off x="838199" y="1648904"/>
            <a:ext cx="11041487" cy="1224925"/>
          </a:xfrm>
        </p:spPr>
        <p:txBody>
          <a:bodyPr vert="horz" lIns="91440" tIns="45720" rIns="91440" bIns="45720" rtlCol="0" anchor="t">
            <a:noAutofit/>
          </a:bodyPr>
          <a:lstStyle/>
          <a:p>
            <a:pPr>
              <a:lnSpc>
                <a:spcPct val="100000"/>
              </a:lnSpc>
            </a:pPr>
            <a:r>
              <a:rPr lang="en-US" sz="2400" b="1" i="0" u="sng" strike="noStrike" dirty="0">
                <a:solidFill>
                  <a:srgbClr val="222222"/>
                </a:solidFill>
                <a:effectLst/>
              </a:rPr>
              <a:t>All</a:t>
            </a:r>
            <a:r>
              <a:rPr lang="en-US" sz="2400" b="0" i="0" u="none" strike="noStrike" dirty="0">
                <a:solidFill>
                  <a:srgbClr val="222222"/>
                </a:solidFill>
                <a:effectLst/>
              </a:rPr>
              <a:t> Massachusetts public school districts, charter schools, and educational collaboratives are eligible to apply.</a:t>
            </a:r>
            <a:r>
              <a:rPr lang="en-US" sz="2400" b="0" i="0" dirty="0">
                <a:solidFill>
                  <a:srgbClr val="000000"/>
                </a:solidFill>
                <a:effectLst/>
              </a:rPr>
              <a:t>​</a:t>
            </a:r>
          </a:p>
          <a:p>
            <a:pPr>
              <a:lnSpc>
                <a:spcPct val="100000"/>
              </a:lnSpc>
            </a:pPr>
            <a:r>
              <a:rPr lang="en-US" sz="2400" b="0" i="0" dirty="0">
                <a:solidFill>
                  <a:srgbClr val="000000"/>
                </a:solidFill>
                <a:effectLst/>
                <a:latin typeface="Arial" panose="020B0604020202020204" pitchFamily="34" charset="0"/>
              </a:rPr>
              <a:t>Massachusetts public school districts (including charter schools) and educational collaboratives not currently receiving these supports from Boston Public Schools Early Childhood Department are eligible to apply for funding. </a:t>
            </a:r>
          </a:p>
          <a:p>
            <a:pPr>
              <a:lnSpc>
                <a:spcPct val="100000"/>
              </a:lnSpc>
            </a:pPr>
            <a:r>
              <a:rPr lang="en-US" sz="2400" b="0" i="0" dirty="0">
                <a:solidFill>
                  <a:srgbClr val="000000"/>
                </a:solidFill>
                <a:effectLst/>
                <a:latin typeface="Arial" panose="020B0604020202020204" pitchFamily="34" charset="0"/>
              </a:rPr>
              <a:t>Only one team per district is eligible to apply. In cases where there are multiple school teams interested in the Institute, districts must prioritize which team to include. </a:t>
            </a:r>
            <a:endParaRPr lang="en-US" sz="2400" dirty="0">
              <a:solidFill>
                <a:srgbClr val="000000"/>
              </a:solidFill>
            </a:endParaRPr>
          </a:p>
          <a:p>
            <a:pPr>
              <a:lnSpc>
                <a:spcPct val="100000"/>
              </a:lnSpc>
            </a:pPr>
            <a:r>
              <a:rPr lang="en-US" sz="2400" b="0" i="0" dirty="0">
                <a:solidFill>
                  <a:srgbClr val="000000"/>
                </a:solidFill>
                <a:effectLst/>
                <a:latin typeface="Arial" panose="020B0604020202020204" pitchFamily="34" charset="0"/>
              </a:rPr>
              <a:t>Small and rural </a:t>
            </a:r>
            <a:r>
              <a:rPr lang="en-US" sz="2400" b="0" i="0" u="sng" dirty="0">
                <a:solidFill>
                  <a:srgbClr val="000000"/>
                </a:solidFill>
                <a:effectLst/>
                <a:latin typeface="Arial" panose="020B0604020202020204" pitchFamily="34" charset="0"/>
              </a:rPr>
              <a:t>districts</a:t>
            </a:r>
            <a:r>
              <a:rPr lang="en-US" sz="2400" b="0" i="0" dirty="0">
                <a:solidFill>
                  <a:srgbClr val="000000"/>
                </a:solidFill>
                <a:effectLst/>
                <a:latin typeface="Arial" panose="020B0604020202020204" pitchFamily="34" charset="0"/>
              </a:rPr>
              <a:t> with only one (1) classroom per grade or one (1) multi-age classroom covering more than one grade are eligible to apply. </a:t>
            </a:r>
            <a:endParaRPr lang="en-US" sz="2400" b="0" i="0" dirty="0">
              <a:solidFill>
                <a:srgbClr val="000000"/>
              </a:solidFill>
              <a:effectLst/>
            </a:endParaRPr>
          </a:p>
          <a:p>
            <a:pPr marL="0" indent="0">
              <a:lnSpc>
                <a:spcPct val="100000"/>
              </a:lnSpc>
              <a:buNone/>
            </a:pPr>
            <a:endParaRPr lang="en-US" sz="2400" b="0" i="0" dirty="0">
              <a:solidFill>
                <a:srgbClr val="000000"/>
              </a:solidFill>
              <a:effectLst/>
            </a:endParaRPr>
          </a:p>
          <a:p>
            <a:pPr marL="0" indent="0">
              <a:lnSpc>
                <a:spcPct val="100000"/>
              </a:lnSpc>
              <a:buNone/>
            </a:pPr>
            <a:endParaRPr lang="en-US" sz="2400" dirty="0">
              <a:solidFill>
                <a:srgbClr val="000000"/>
              </a:solidFill>
            </a:endParaRPr>
          </a:p>
          <a:p>
            <a:pPr>
              <a:lnSpc>
                <a:spcPct val="100000"/>
              </a:lnSpc>
            </a:pPr>
            <a:endParaRPr lang="en-US" sz="2400" i="1" dirty="0"/>
          </a:p>
        </p:txBody>
      </p:sp>
      <p:sp>
        <p:nvSpPr>
          <p:cNvPr id="3" name="Title 2">
            <a:extLst>
              <a:ext uri="{FF2B5EF4-FFF2-40B4-BE49-F238E27FC236}">
                <a16:creationId xmlns:a16="http://schemas.microsoft.com/office/drawing/2014/main" id="{0478BCC2-81AB-F8B3-39F6-EF396F93462B}"/>
              </a:ext>
            </a:extLst>
          </p:cNvPr>
          <p:cNvSpPr>
            <a:spLocks noGrp="1"/>
          </p:cNvSpPr>
          <p:nvPr>
            <p:ph type="title"/>
          </p:nvPr>
        </p:nvSpPr>
        <p:spPr>
          <a:xfrm>
            <a:off x="838199" y="332469"/>
            <a:ext cx="11041487" cy="1042852"/>
          </a:xfrm>
        </p:spPr>
        <p:txBody>
          <a:bodyPr>
            <a:normAutofit/>
          </a:bodyPr>
          <a:lstStyle/>
          <a:p>
            <a:r>
              <a:rPr lang="en-US" dirty="0">
                <a:latin typeface="Arial"/>
              </a:rPr>
              <a:t>Eligibility</a:t>
            </a:r>
          </a:p>
        </p:txBody>
      </p:sp>
    </p:spTree>
    <p:extLst>
      <p:ext uri="{BB962C8B-B14F-4D97-AF65-F5344CB8AC3E}">
        <p14:creationId xmlns:p14="http://schemas.microsoft.com/office/powerpoint/2010/main" val="2075051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6" ma:contentTypeDescription="Create a new document." ma:contentTypeScope="" ma:versionID="e7561f8dc24fc355239aa092c8188451">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7fb6947f39bc9c2895b517804e34bc7b"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74013E-7907-4CA1-B592-2FFB21A9137B}">
  <ds:schemaRefs>
    <ds:schemaRef ds:uri="http://schemas.microsoft.com/sharepoint/v3/contenttype/forms"/>
  </ds:schemaRefs>
</ds:datastoreItem>
</file>

<file path=customXml/itemProps2.xml><?xml version="1.0" encoding="utf-8"?>
<ds:datastoreItem xmlns:ds="http://schemas.openxmlformats.org/officeDocument/2006/customXml" ds:itemID="{BECDC265-E1AD-437D-A751-054222117E67}">
  <ds:schemaRefs>
    <ds:schemaRef ds:uri="http://schemas.microsoft.com/office/2006/metadata/propertie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5e52e1ca-4780-478c-9e15-43ff0784ab0a"/>
    <ds:schemaRef ds:uri="http://schemas.openxmlformats.org/package/2006/metadata/core-properties"/>
    <ds:schemaRef ds:uri="fdcd57df-05e8-4749-9cc8-5afe3dcd00a5"/>
    <ds:schemaRef ds:uri="http://purl.org/dc/dcmitype/"/>
  </ds:schemaRefs>
</ds:datastoreItem>
</file>

<file path=customXml/itemProps3.xml><?xml version="1.0" encoding="utf-8"?>
<ds:datastoreItem xmlns:ds="http://schemas.openxmlformats.org/officeDocument/2006/customXml" ds:itemID="{113824DE-3F2D-4517-9E69-EC1B8B794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e1ca-4780-478c-9e15-43ff0784ab0a"/>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11675</TotalTime>
  <Words>1550</Words>
  <Application>Microsoft Office PowerPoint</Application>
  <PresentationFormat>Widescreen</PresentationFormat>
  <Paragraphs>142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Segoe SemiBold</vt:lpstr>
      <vt:lpstr>Arial</vt:lpstr>
      <vt:lpstr>Calibri</vt:lpstr>
      <vt:lpstr>Office Theme</vt:lpstr>
      <vt:lpstr>FY25​ Fund Code 0350 Playful Learning Institute,  Preschool through 3rd Grade Bidders Conference  November 2024</vt:lpstr>
      <vt:lpstr>DESE’s Educational Vision </vt:lpstr>
      <vt:lpstr>Welcome!  We’re glad you’re here!</vt:lpstr>
      <vt:lpstr>Grant Timeline and Submission Information</vt:lpstr>
      <vt:lpstr>Additional Submission Information</vt:lpstr>
      <vt:lpstr>Grant Overall Goal</vt:lpstr>
      <vt:lpstr>Priorities </vt:lpstr>
      <vt:lpstr>Competitive Grant Priorities</vt:lpstr>
      <vt:lpstr>Eligibility</vt:lpstr>
      <vt:lpstr>Funding</vt:lpstr>
      <vt:lpstr>Fund Use </vt:lpstr>
      <vt:lpstr>Additional Information    </vt:lpstr>
      <vt:lpstr>Required Documents and Submission Requirements</vt:lpstr>
      <vt:lpstr>Additional Reminders</vt:lpstr>
      <vt:lpstr>Drop In Q&amp;A sessions </vt:lpstr>
      <vt:lpstr>Questions and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FY25 PLI Bidders Conference (Playful Learning Institute)</dc:title>
  <dc:creator>DESE</dc:creator>
  <cp:lastModifiedBy>Zou, Dong (EOE)</cp:lastModifiedBy>
  <cp:revision>36</cp:revision>
  <cp:lastPrinted>2024-11-14T12:22:53Z</cp:lastPrinted>
  <dcterms:created xsi:type="dcterms:W3CDTF">2024-09-16T14:44:47Z</dcterms:created>
  <dcterms:modified xsi:type="dcterms:W3CDTF">2024-11-22T16:53:48Z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22 2024 12:00AM</vt:lpwstr>
  </property>
</Properties>
</file>