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72" r:id="rId5"/>
    <p:sldId id="271" r:id="rId6"/>
    <p:sldId id="270" r:id="rId7"/>
    <p:sldId id="267" r:id="rId8"/>
    <p:sldId id="277" r:id="rId9"/>
    <p:sldId id="276" r:id="rId10"/>
    <p:sldId id="296" r:id="rId11"/>
    <p:sldId id="264" r:id="rId12"/>
    <p:sldId id="293" r:id="rId13"/>
    <p:sldId id="297" r:id="rId14"/>
    <p:sldId id="300" r:id="rId15"/>
    <p:sldId id="298" r:id="rId16"/>
    <p:sldId id="286" r:id="rId17"/>
    <p:sldId id="290" r:id="rId18"/>
    <p:sldId id="262" r:id="rId19"/>
    <p:sldId id="273" r:id="rId20"/>
    <p:sldId id="274" r:id="rId21"/>
    <p:sldId id="275" r:id="rId22"/>
    <p:sldId id="278" r:id="rId23"/>
    <p:sldId id="279" r:id="rId24"/>
    <p:sldId id="280" r:id="rId25"/>
    <p:sldId id="281" r:id="rId26"/>
    <p:sldId id="282" r:id="rId27"/>
    <p:sldId id="283" r:id="rId28"/>
    <p:sldId id="284" r:id="rId29"/>
    <p:sldId id="285" r:id="rId30"/>
    <p:sldId id="287" r:id="rId31"/>
    <p:sldId id="288" r:id="rId32"/>
    <p:sldId id="289" r:id="rId33"/>
    <p:sldId id="301" r:id="rId34"/>
    <p:sldId id="26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DD8608-77F6-C16E-A866-133B6B82DE77}" name="Cowen, Christine (DESE)" initials="CC" userId="S::Christine.H.Cowen@mass.gov::db635ee3-a96f-4a69-822c-6497b625b62a" providerId="AD"/>
  <p188:author id="{0D6B4320-34FB-FE0A-1436-2629E6358AB0}" name="Fan-Chan, Shirley (DESE)" initials="SF" userId="S::Shirley.Fan-Chan2@mass.gov::3fb56fa8-ed36-45d8-98e8-f357c3f12439" providerId="AD"/>
  <p188:author id="{142DB136-0F71-7340-FA52-02DF74E5DEC3}" name="Cowen, Christine (DESE)" initials="CC" userId="S::christine.h.cowen@mass.gov::db635ee3-a96f-4a69-822c-6497b625b62a" providerId="AD"/>
  <p188:author id="{9B86C0EB-A401-6F61-8559-2F4079F917EC}" name="Fan-Chan, Shirley (DESE)" initials="FS" userId="S::shirley.fan-chan2@mass.gov::3fb56fa8-ed36-45d8-98e8-f357c3f1243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5DF41-035C-174D-348D-122A748720B3}" v="2" dt="2025-08-22T16:16:01.200"/>
    <p1510:client id="{972F97CD-A694-6C64-C3EB-C87BB90AE84E}" v="2" dt="2025-08-22T16:17:03.960"/>
    <p1510:client id="{C2CE5208-A834-467A-B26E-B436DDC5B597}" v="52" dt="2025-08-22T16:42:19.823"/>
    <p1510:client id="{F6D3A518-6F27-F03C-018C-83E7B032D0B8}" v="14" dt="2025-08-22T16:18:09.5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8/26/2025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3T17:43:22.5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2452 551,'-5'-5,"0"0,1 0,0 0,0 0,1-1,0 1,0-1,-1-6,-1 2,-1-8,1 1,0-2,0-18,-8-30,11 59,-1-1,0 2,-1-1,-1 0,1 1,-7-8,-2 1,1 1,-2 0,-1 0,0 2,-1-1,0 1,-2 1,0 0,0 0,-1 2,0 0,-1 1,-1-1,-29-5,-50-8,-168-19,143 23,21 5,1 4,-194 1,290 7,1 0,-1 0,1 1,-1-1,1 1,-1 0,1 0,0 1,0-1,0 1,0 0,0 0,0 0,1 1,-1 0,1 0,0 0,0 0,1 0,-1 1,1 0,-4 4,1 0,1 0,0 1,1 0,0-1,1 1,-3 13,-9 58,4-16,6-39,-9 32,-9 96,23 175,3-152,-5-136,-2 2,-18 56,7-35,6-1,4 0,7 71,-5 47,-14-50,-42 132,36-154,-7 133,29-211,-10 547,14-373,-2 1755,-35-1508,-28-73,30-144,12 279,22 591,-5-1000,-6 0,-48 173,-47 117,89-319,-2 95,16 77,3-155,-16 34,1-15,14 43,1-64,-15 96,11-168,-6 40,-38 109,41-148,0 1,1-2,-1 34,7 59,1-49,-2-60,0 41,14 75,-11-104,1-1,1 0,1 1,0-1,1 0,1-1,1 0,1 1,18 16,14 11,77 52,-98-79,1 1,1-1,1-1,0 0,2-2,35 11,-14-8,1-2,0-2,1-1,96 6,200-12,-325-2,9-1,0 0,31-5,-53 5,0 0,1-1,-1 1,0-1,-1 0,1-1,-1 1,1-1,-1 0,0 1,0-2,-1 1,9-7,3-8,-1 0,-2-1,0 0,-2-1,11-23,-4 7,76-182,-74 161,43-146,-3 8,3 32,60-182,-53 80,21-88,-25-3,-31-5,13-629,-32 619,-3-375,-16 517,2-1146,14 984,0 55,12-394,-20 591,9-86,2-130,-16 224,-4-140,-14 97,6 71,-55-383,-22 50,-58-3,140 423,-14-47,16 44,-2 0,-1 1,-1-1,-16-24,13 29,0 1,-1-1,-2 2,1 0,-2-1,0 3,-1-1,-1 1,0-1,0 2,-2 1,1-1,-2 2,1 0,-1 1,-1 0,-33-5,-11 0,-1 2,-74-3,-137 7,267 5,0 1,0 0,0 1,0-1,0 2,1-1,-1 1,-9 3,-10 6,-31 16,-1 0,8-7,33-15,0 2,-27 13,42-18,-1 1,1-1,0 1,0 0,0 0,0 0,1 0,0 0,1 1,-1 0,-4 8,-2 14,1-1,-4 32,5-23,-29 105,-47 188,54-231,14-49,3 1,-7 67,4-14,4-35,-20 270,32 207,1-227,-20-12,13-242,-64 373,69-431,-131 467,92-349,-5 79,21 3,-2 18,-34 189,48-327,-9 120,23 398,1-549,23 95,1-69,-2-9,-17-25,-5-26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3T17:43:37.85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1,'5'1,"-1"-1,1 1,-1 0,1 0,-1 0,0 1,1-1,-1 1,5 3,10 2,39 17,99 56,-70-33,129 67,-148-73,64 48,-118-79,1-1,1 0,18 7,6 5,-27-13,-2 0,1 0,13 13,-16-13,0 0,1 0,1 0,19 10,-5-4,-1 0,-1 1,37 32,-17-12,35 27,-59-48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3T17:43:36.76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1029 1,'-121'115,"-70"74,92-76,-214 187,234-239,-99 89,172-145,0 1,1 0,0 0,-1 1,-5 12,3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8/26/2025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91784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35959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there are any left – districts not on </a:t>
            </a:r>
            <a:r>
              <a:rPr lang="en-US" err="1"/>
              <a:t>sif</a:t>
            </a:r>
            <a:r>
              <a:rPr lang="en-US"/>
              <a:t> are legacy districts and have to enter the data directly to the security portal . More on that later on presentation.</a:t>
            </a: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213539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 homeless students versus emergency shelter expansion students. </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3200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418313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longer a waitlist but more a contact list  per Shirley</a:t>
            </a: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71448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can turn off their flags in sis when students exit status if SIF already pulled that information over to DESE.</a:t>
            </a: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155290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mj-lt"/>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mn-lt"/>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e.mass.edu/infoservices/data/diradm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e.mass.edu/sfs/mv/datacollection.html" TargetMode="External"/><Relationship Id="rId2" Type="http://schemas.openxmlformats.org/officeDocument/2006/relationships/hyperlink" Target="https://www.doe.mass.edu/infoservices/data/diradmin/" TargetMode="External"/><Relationship Id="rId1" Type="http://schemas.openxmlformats.org/officeDocument/2006/relationships/slideLayout" Target="../slideLayouts/slideLayout2.xml"/><Relationship Id="rId4" Type="http://schemas.openxmlformats.org/officeDocument/2006/relationships/hyperlink" Target="mailto:Christine.H.Cowen@mas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728" y="1959428"/>
            <a:ext cx="10330544" cy="3690259"/>
          </a:xfrm>
        </p:spPr>
        <p:txBody>
          <a:bodyPr>
            <a:noAutofit/>
          </a:bodyPr>
          <a:lstStyle/>
          <a:p>
            <a:pPr algn="ctr">
              <a:spcAft>
                <a:spcPts val="2400"/>
              </a:spcAft>
            </a:pPr>
            <a:r>
              <a:rPr lang="en-US" altLang="zh-CN" sz="6000" dirty="0">
                <a:solidFill>
                  <a:schemeClr val="tx1">
                    <a:lumMod val="50000"/>
                  </a:schemeClr>
                </a:solidFill>
                <a:latin typeface="+mj-lt"/>
                <a:ea typeface="等线"/>
              </a:rPr>
              <a:t>2024-2025 Homeless and Foster Care Students</a:t>
            </a:r>
            <a:br>
              <a:rPr lang="en-US" altLang="zh-CN" sz="6000" dirty="0">
                <a:solidFill>
                  <a:schemeClr val="tx1">
                    <a:lumMod val="50000"/>
                  </a:schemeClr>
                </a:solidFill>
                <a:latin typeface="+mj-lt"/>
                <a:ea typeface="等线"/>
              </a:rPr>
            </a:br>
            <a:r>
              <a:rPr lang="en-US" altLang="zh-CN" sz="6000" dirty="0">
                <a:solidFill>
                  <a:schemeClr val="tx1">
                    <a:lumMod val="50000"/>
                  </a:schemeClr>
                </a:solidFill>
                <a:latin typeface="+mj-lt"/>
                <a:ea typeface="等线"/>
              </a:rPr>
              <a:t>Data Collection</a:t>
            </a:r>
            <a:br>
              <a:rPr lang="en-US" altLang="zh-CN" sz="6000" dirty="0">
                <a:solidFill>
                  <a:schemeClr val="tx1">
                    <a:lumMod val="50000"/>
                  </a:schemeClr>
                </a:solidFill>
                <a:latin typeface="+mj-lt"/>
                <a:ea typeface="等线"/>
              </a:rPr>
            </a:br>
            <a:endParaRPr lang="en-US" sz="6000" b="1" dirty="0">
              <a:latin typeface="+mj-lt"/>
            </a:endParaRPr>
          </a:p>
        </p:txBody>
      </p:sp>
      <p:sp>
        <p:nvSpPr>
          <p:cNvPr id="3" name="TextBox 2">
            <a:extLst>
              <a:ext uri="{FF2B5EF4-FFF2-40B4-BE49-F238E27FC236}">
                <a16:creationId xmlns:a16="http://schemas.microsoft.com/office/drawing/2014/main" id="{FEC2DF9D-2761-35B4-23E3-EAC53476E6DD}"/>
              </a:ext>
            </a:extLst>
          </p:cNvPr>
          <p:cNvSpPr txBox="1"/>
          <p:nvPr/>
        </p:nvSpPr>
        <p:spPr>
          <a:xfrm>
            <a:off x="130628" y="145507"/>
            <a:ext cx="11865429" cy="646331"/>
          </a:xfrm>
          <a:prstGeom prst="rect">
            <a:avLst/>
          </a:prstGeom>
          <a:noFill/>
        </p:spPr>
        <p:txBody>
          <a:bodyPr wrap="square">
            <a:spAutoFit/>
          </a:bodyPr>
          <a:lstStyle/>
          <a:p>
            <a:pPr marL="0" marR="0"/>
            <a:r>
              <a:rPr lang="en-US">
                <a:solidFill>
                  <a:srgbClr val="000000"/>
                </a:solidFill>
                <a:effectLst/>
                <a:latin typeface="+mj-lt"/>
                <a:ea typeface="Aptos" panose="020B0004020202020204" pitchFamily="34" charset="0"/>
                <a:cs typeface="Aptos" panose="020B0004020202020204" pitchFamily="34" charset="0"/>
              </a:rPr>
              <a:t>“Please be advised that DESE does not authorize attendees to record or to use AI transcription tools during the meeting and DESE does not endorse any unauthorized transcripts created by third parties of its meetings.”</a:t>
            </a:r>
            <a:endParaRPr lang="en-US">
              <a:effectLst/>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28454-D741-496C-A8E1-A4EF0B3FEA86}"/>
              </a:ext>
            </a:extLst>
          </p:cNvPr>
          <p:cNvSpPr>
            <a:spLocks noGrp="1"/>
          </p:cNvSpPr>
          <p:nvPr>
            <p:ph type="title"/>
          </p:nvPr>
        </p:nvSpPr>
        <p:spPr/>
        <p:txBody>
          <a:bodyPr>
            <a:normAutofit/>
          </a:bodyPr>
          <a:lstStyle/>
          <a:p>
            <a:r>
              <a:rPr lang="en-US">
                <a:latin typeface="Arial"/>
                <a:cs typeface="Arial"/>
              </a:rPr>
              <a:t>Eligible Students for Emergency Shelter Flag</a:t>
            </a:r>
            <a:endParaRPr lang="en-US"/>
          </a:p>
        </p:txBody>
      </p:sp>
      <p:sp>
        <p:nvSpPr>
          <p:cNvPr id="2" name="Content Placeholder 1">
            <a:extLst>
              <a:ext uri="{FF2B5EF4-FFF2-40B4-BE49-F238E27FC236}">
                <a16:creationId xmlns:a16="http://schemas.microsoft.com/office/drawing/2014/main" id="{78F0D6C5-40D4-4561-9FA4-D8853BD56302}"/>
              </a:ext>
            </a:extLst>
          </p:cNvPr>
          <p:cNvSpPr>
            <a:spLocks noGrp="1"/>
          </p:cNvSpPr>
          <p:nvPr>
            <p:ph idx="1"/>
          </p:nvPr>
        </p:nvSpPr>
        <p:spPr>
          <a:xfrm>
            <a:off x="2405742" y="2086984"/>
            <a:ext cx="8948057" cy="4052559"/>
          </a:xfrm>
        </p:spPr>
        <p:txBody>
          <a:bodyPr vert="horz" lIns="91440" tIns="45720" rIns="91440" bIns="45720" rtlCol="0" anchor="t">
            <a:normAutofit lnSpcReduction="10000"/>
          </a:bodyPr>
          <a:lstStyle/>
          <a:p>
            <a:pPr indent="-457200">
              <a:lnSpc>
                <a:spcPct val="107000"/>
              </a:lnSpc>
              <a:spcBef>
                <a:spcPts val="0"/>
              </a:spcBef>
              <a:buFont typeface="Wingdings" panose="05000000000000000000" pitchFamily="2" charset="2"/>
              <a:buChar char="ü"/>
            </a:pPr>
            <a:r>
              <a:rPr lang="en-US" sz="3200">
                <a:latin typeface="+mn-lt"/>
                <a:cs typeface="Calibri"/>
              </a:rPr>
              <a:t>Placed in an eligible emergency expansion shelter site in your community </a:t>
            </a:r>
            <a:r>
              <a:rPr lang="en-US" sz="3200" b="1">
                <a:latin typeface="+mn-lt"/>
                <a:cs typeface="Calibri"/>
              </a:rPr>
              <a:t>and </a:t>
            </a:r>
            <a:r>
              <a:rPr lang="en-US" sz="3200">
                <a:latin typeface="+mn-lt"/>
                <a:cs typeface="Calibri"/>
              </a:rPr>
              <a:t>enrolled in your district</a:t>
            </a:r>
          </a:p>
          <a:p>
            <a:pPr marL="0" indent="0">
              <a:lnSpc>
                <a:spcPct val="107000"/>
              </a:lnSpc>
              <a:spcBef>
                <a:spcPts val="0"/>
              </a:spcBef>
              <a:buNone/>
            </a:pPr>
            <a:endParaRPr lang="en-US" sz="3200">
              <a:latin typeface="+mn-lt"/>
              <a:cs typeface="Calibri"/>
            </a:endParaRPr>
          </a:p>
          <a:p>
            <a:pPr marL="0" indent="0">
              <a:lnSpc>
                <a:spcPct val="107000"/>
              </a:lnSpc>
              <a:spcBef>
                <a:spcPts val="0"/>
              </a:spcBef>
              <a:buNone/>
            </a:pPr>
            <a:r>
              <a:rPr lang="en-US" sz="3200">
                <a:latin typeface="+mn-lt"/>
                <a:cs typeface="Calibri"/>
              </a:rPr>
              <a:t>Including students:</a:t>
            </a:r>
            <a:endParaRPr lang="en-US" sz="3200">
              <a:latin typeface="+mn-lt"/>
              <a:ea typeface="Calibri"/>
              <a:cs typeface="Calibri"/>
            </a:endParaRPr>
          </a:p>
          <a:p>
            <a:pPr lvl="1" indent="-457200">
              <a:lnSpc>
                <a:spcPct val="107000"/>
              </a:lnSpc>
              <a:spcBef>
                <a:spcPts val="0"/>
              </a:spcBef>
              <a:buFont typeface="Wingdings" panose="05000000000000000000" pitchFamily="2" charset="2"/>
              <a:buChar char="ü"/>
            </a:pPr>
            <a:r>
              <a:rPr lang="en-US" sz="2800">
                <a:latin typeface="+mn-lt"/>
                <a:cs typeface="Calibri"/>
              </a:rPr>
              <a:t>who have since moved to another shelter placement, and who continue to be enrolled in your district</a:t>
            </a:r>
            <a:endParaRPr lang="en-US" sz="2800">
              <a:latin typeface="+mn-lt"/>
              <a:ea typeface="Calibri"/>
              <a:cs typeface="Calibri"/>
            </a:endParaRPr>
          </a:p>
          <a:p>
            <a:pPr marL="0" indent="0">
              <a:lnSpc>
                <a:spcPct val="107000"/>
              </a:lnSpc>
              <a:spcBef>
                <a:spcPts val="0"/>
              </a:spcBef>
              <a:buNone/>
            </a:pPr>
            <a:endParaRPr lang="en-US" sz="3200">
              <a:latin typeface="Calibri"/>
              <a:cs typeface="Calibri"/>
            </a:endParaRPr>
          </a:p>
          <a:p>
            <a:pPr marR="0" indent="-457200">
              <a:lnSpc>
                <a:spcPct val="107000"/>
              </a:lnSpc>
              <a:spcBef>
                <a:spcPts val="0"/>
              </a:spcBef>
              <a:spcAft>
                <a:spcPts val="0"/>
              </a:spcAft>
              <a:buFont typeface="Wingdings" panose="05000000000000000000" pitchFamily="2" charset="2"/>
              <a:buChar char="ü"/>
            </a:pPr>
            <a:endParaRPr lang="en-US" sz="3200">
              <a:latin typeface="Calibri"/>
              <a:cs typeface="Calibri"/>
            </a:endParaRPr>
          </a:p>
          <a:p>
            <a:pPr marL="0" marR="0">
              <a:lnSpc>
                <a:spcPct val="107000"/>
              </a:lnSpc>
              <a:spcBef>
                <a:spcPts val="0"/>
              </a:spcBef>
              <a:spcAft>
                <a:spcPts val="0"/>
              </a:spcAft>
            </a:pPr>
            <a:endParaRPr lang="en-US" sz="2800">
              <a:latin typeface="Calibri" panose="020F0502020204030204" pitchFamily="34" charset="0"/>
              <a:cs typeface="Calibri" panose="020F0502020204030204" pitchFamily="34" charset="0"/>
            </a:endParaRPr>
          </a:p>
          <a:p>
            <a:endParaRPr lang="en-US"/>
          </a:p>
        </p:txBody>
      </p:sp>
      <p:pic>
        <p:nvPicPr>
          <p:cNvPr id="1026" name="Picture 2">
            <a:extLst>
              <a:ext uri="{FF2B5EF4-FFF2-40B4-BE49-F238E27FC236}">
                <a16:creationId xmlns:a16="http://schemas.microsoft.com/office/drawing/2014/main" id="{B350A19C-717A-E522-B9F6-CE96A55200D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17" y="294695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3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9AFEC-1D2B-94C0-A816-711415B96A54}"/>
              </a:ext>
            </a:extLst>
          </p:cNvPr>
          <p:cNvSpPr>
            <a:spLocks noGrp="1"/>
          </p:cNvSpPr>
          <p:nvPr>
            <p:ph type="title"/>
          </p:nvPr>
        </p:nvSpPr>
        <p:spPr/>
        <p:txBody>
          <a:bodyPr>
            <a:normAutofit fontScale="90000"/>
          </a:bodyPr>
          <a:lstStyle/>
          <a:p>
            <a:r>
              <a:rPr lang="en-US">
                <a:latin typeface="Arial"/>
                <a:cs typeface="Arial"/>
              </a:rPr>
              <a:t>Emergency Shelter Expansion Sites Identification</a:t>
            </a:r>
            <a:endParaRPr lang="en-US"/>
          </a:p>
        </p:txBody>
      </p:sp>
      <p:sp>
        <p:nvSpPr>
          <p:cNvPr id="2" name="Content Placeholder 1">
            <a:extLst>
              <a:ext uri="{FF2B5EF4-FFF2-40B4-BE49-F238E27FC236}">
                <a16:creationId xmlns:a16="http://schemas.microsoft.com/office/drawing/2014/main" id="{26E6A55C-22F5-4721-D582-4FC530B09129}"/>
              </a:ext>
            </a:extLst>
          </p:cNvPr>
          <p:cNvSpPr>
            <a:spLocks noGrp="1"/>
          </p:cNvSpPr>
          <p:nvPr>
            <p:ph idx="1"/>
          </p:nvPr>
        </p:nvSpPr>
        <p:spPr/>
        <p:txBody>
          <a:bodyPr vert="horz" lIns="91440" tIns="45720" rIns="91440" bIns="45720" rtlCol="0" anchor="t">
            <a:normAutofit/>
          </a:bodyPr>
          <a:lstStyle/>
          <a:p>
            <a:r>
              <a:rPr lang="en-US" i="1">
                <a:latin typeface="+mn-lt"/>
                <a:cs typeface="Arial"/>
              </a:rPr>
              <a:t>Please be sure to update the Homeless and Foster Care Application to ensure that ONLY those eligible students enrolled after October 1, 2023 are identified with the “Emergency Shelter Expansion” checkbox.  </a:t>
            </a:r>
            <a:endParaRPr lang="en-US">
              <a:latin typeface="+mn-lt"/>
              <a:cs typeface="Arial"/>
            </a:endParaRPr>
          </a:p>
          <a:p>
            <a:r>
              <a:rPr lang="en-US" i="1">
                <a:latin typeface="+mn-lt"/>
                <a:cs typeface="Arial"/>
              </a:rPr>
              <a:t>Please continue to</a:t>
            </a:r>
            <a:r>
              <a:rPr lang="en-US" b="1" i="1">
                <a:latin typeface="+mn-lt"/>
                <a:cs typeface="Arial"/>
              </a:rPr>
              <a:t> </a:t>
            </a:r>
            <a:r>
              <a:rPr lang="en-US" i="1">
                <a:latin typeface="+mn-lt"/>
                <a:cs typeface="Arial"/>
              </a:rPr>
              <a:t>identify students who have </a:t>
            </a:r>
            <a:r>
              <a:rPr lang="en-US" b="1" i="1">
                <a:latin typeface="+mn-lt"/>
                <a:cs typeface="Arial"/>
              </a:rPr>
              <a:t>newly</a:t>
            </a:r>
            <a:r>
              <a:rPr lang="en-US" i="1">
                <a:latin typeface="+mn-lt"/>
                <a:cs typeface="Arial"/>
              </a:rPr>
              <a:t> enrolled in your district and are placed in an eligible emergency expansion shelter in your community by checking the “Emergency Shelter Expansion” checkbox. </a:t>
            </a:r>
            <a:endParaRPr lang="en-US">
              <a:latin typeface="+mn-lt"/>
              <a:cs typeface="Arial"/>
            </a:endParaRPr>
          </a:p>
          <a:p>
            <a:endParaRPr lang="en-US"/>
          </a:p>
        </p:txBody>
      </p:sp>
    </p:spTree>
    <p:extLst>
      <p:ext uri="{BB962C8B-B14F-4D97-AF65-F5344CB8AC3E}">
        <p14:creationId xmlns:p14="http://schemas.microsoft.com/office/powerpoint/2010/main" val="13749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28454-D741-496C-A8E1-A4EF0B3FEA86}"/>
              </a:ext>
            </a:extLst>
          </p:cNvPr>
          <p:cNvSpPr>
            <a:spLocks noGrp="1"/>
          </p:cNvSpPr>
          <p:nvPr>
            <p:ph type="title"/>
          </p:nvPr>
        </p:nvSpPr>
        <p:spPr/>
        <p:txBody>
          <a:bodyPr>
            <a:normAutofit fontScale="90000"/>
          </a:bodyPr>
          <a:lstStyle/>
          <a:p>
            <a:r>
              <a:rPr lang="en-US">
                <a:latin typeface="Arial"/>
                <a:cs typeface="Arial"/>
              </a:rPr>
              <a:t>Non-Eligible Students for Emergency Expansion Site Flag</a:t>
            </a:r>
            <a:endParaRPr lang="en-US"/>
          </a:p>
        </p:txBody>
      </p:sp>
      <p:sp>
        <p:nvSpPr>
          <p:cNvPr id="2" name="Content Placeholder 1">
            <a:extLst>
              <a:ext uri="{FF2B5EF4-FFF2-40B4-BE49-F238E27FC236}">
                <a16:creationId xmlns:a16="http://schemas.microsoft.com/office/drawing/2014/main" id="{78F0D6C5-40D4-4561-9FA4-D8853BD56302}"/>
              </a:ext>
            </a:extLst>
          </p:cNvPr>
          <p:cNvSpPr>
            <a:spLocks noGrp="1"/>
          </p:cNvSpPr>
          <p:nvPr>
            <p:ph idx="1"/>
          </p:nvPr>
        </p:nvSpPr>
        <p:spPr>
          <a:xfrm>
            <a:off x="2392136" y="2086982"/>
            <a:ext cx="9744075" cy="4052559"/>
          </a:xfrm>
        </p:spPr>
        <p:txBody>
          <a:bodyPr vert="horz" lIns="91440" tIns="45720" rIns="91440" bIns="45720" rtlCol="0" anchor="t">
            <a:normAutofit fontScale="85000" lnSpcReduction="10000"/>
          </a:bodyPr>
          <a:lstStyle/>
          <a:p>
            <a:pPr marL="0" indent="0">
              <a:lnSpc>
                <a:spcPct val="107000"/>
              </a:lnSpc>
              <a:spcBef>
                <a:spcPts val="0"/>
              </a:spcBef>
              <a:buNone/>
            </a:pPr>
            <a:r>
              <a:rPr lang="en-US" sz="3200">
                <a:latin typeface="+mn-lt"/>
                <a:cs typeface="Calibri"/>
              </a:rPr>
              <a:t>Students experiencing homelessness who are </a:t>
            </a:r>
            <a:r>
              <a:rPr lang="en-US" sz="3200" b="1">
                <a:latin typeface="+mn-lt"/>
                <a:cs typeface="Calibri"/>
              </a:rPr>
              <a:t>not eligible for this flag </a:t>
            </a:r>
            <a:r>
              <a:rPr lang="en-US" sz="3200">
                <a:latin typeface="+mn-lt"/>
                <a:cs typeface="Calibri"/>
              </a:rPr>
              <a:t>include students who are:</a:t>
            </a:r>
          </a:p>
          <a:p>
            <a:pPr>
              <a:lnSpc>
                <a:spcPct val="107000"/>
              </a:lnSpc>
              <a:spcBef>
                <a:spcPts val="0"/>
              </a:spcBef>
            </a:pPr>
            <a:r>
              <a:rPr lang="en-US" sz="3200">
                <a:latin typeface="+mn-lt"/>
                <a:cs typeface="Calibri"/>
              </a:rPr>
              <a:t>Doubled up</a:t>
            </a:r>
            <a:endParaRPr lang="en-US" sz="3200">
              <a:latin typeface="+mn-lt"/>
              <a:ea typeface="Calibri"/>
              <a:cs typeface="Calibri"/>
            </a:endParaRPr>
          </a:p>
          <a:p>
            <a:pPr>
              <a:lnSpc>
                <a:spcPct val="107000"/>
              </a:lnSpc>
              <a:spcBef>
                <a:spcPts val="0"/>
              </a:spcBef>
            </a:pPr>
            <a:r>
              <a:rPr lang="en-US" sz="3200">
                <a:latin typeface="+mn-lt"/>
                <a:cs typeface="Calibri"/>
              </a:rPr>
              <a:t>Placed in a </a:t>
            </a:r>
            <a:r>
              <a:rPr lang="en-US" sz="3200" b="1">
                <a:latin typeface="+mn-lt"/>
                <a:cs typeface="Calibri"/>
              </a:rPr>
              <a:t>traditional </a:t>
            </a:r>
            <a:r>
              <a:rPr lang="en-US" sz="3200">
                <a:latin typeface="+mn-lt"/>
                <a:cs typeface="Calibri"/>
              </a:rPr>
              <a:t>shelter </a:t>
            </a:r>
            <a:endParaRPr lang="en-US" sz="3200">
              <a:latin typeface="+mn-lt"/>
              <a:ea typeface="Calibri"/>
              <a:cs typeface="Calibri"/>
            </a:endParaRPr>
          </a:p>
          <a:p>
            <a:pPr>
              <a:lnSpc>
                <a:spcPct val="107000"/>
              </a:lnSpc>
              <a:spcBef>
                <a:spcPts val="0"/>
              </a:spcBef>
            </a:pPr>
            <a:r>
              <a:rPr lang="en-US" sz="3200">
                <a:latin typeface="+mn-lt"/>
                <a:cs typeface="Calibri"/>
              </a:rPr>
              <a:t>Unsheltered (cars, parks, campgrounds, abandoned buildings, and substandard/inadequate housing)</a:t>
            </a:r>
            <a:endParaRPr lang="en-US" sz="3200">
              <a:latin typeface="+mn-lt"/>
              <a:ea typeface="Calibri"/>
              <a:cs typeface="Calibri"/>
            </a:endParaRPr>
          </a:p>
          <a:p>
            <a:pPr>
              <a:lnSpc>
                <a:spcPct val="107000"/>
              </a:lnSpc>
              <a:spcBef>
                <a:spcPts val="0"/>
              </a:spcBef>
            </a:pPr>
            <a:r>
              <a:rPr lang="en-US" sz="3200">
                <a:latin typeface="+mn-lt"/>
                <a:cs typeface="Calibri"/>
              </a:rPr>
              <a:t>Hotels/motels (</a:t>
            </a:r>
            <a:r>
              <a:rPr lang="en-US" sz="3200" i="1">
                <a:latin typeface="+mn-lt"/>
                <a:cs typeface="Calibri"/>
              </a:rPr>
              <a:t>that are not part of the state shelter system</a:t>
            </a:r>
            <a:r>
              <a:rPr lang="en-US" sz="3200">
                <a:latin typeface="+mn-lt"/>
                <a:cs typeface="Calibri"/>
              </a:rPr>
              <a:t>)</a:t>
            </a:r>
            <a:endParaRPr lang="en-US" sz="3200">
              <a:latin typeface="+mn-lt"/>
              <a:ea typeface="Calibri"/>
              <a:cs typeface="Calibri"/>
            </a:endParaRPr>
          </a:p>
          <a:p>
            <a:pPr>
              <a:lnSpc>
                <a:spcPct val="107000"/>
              </a:lnSpc>
              <a:spcBef>
                <a:spcPts val="0"/>
              </a:spcBef>
            </a:pPr>
            <a:endParaRPr lang="en-US" sz="3200">
              <a:latin typeface="+mn-lt"/>
              <a:cs typeface="Calibri"/>
            </a:endParaRPr>
          </a:p>
          <a:p>
            <a:pPr marL="0" indent="0">
              <a:lnSpc>
                <a:spcPct val="107000"/>
              </a:lnSpc>
              <a:spcBef>
                <a:spcPts val="0"/>
              </a:spcBef>
              <a:buNone/>
            </a:pPr>
            <a:r>
              <a:rPr lang="en-US" sz="2600" b="1" i="1">
                <a:latin typeface="+mn-lt"/>
                <a:cs typeface="Calibri"/>
              </a:rPr>
              <a:t>*Do not check the “Emergency Shelter Expansion” check box for these students.</a:t>
            </a:r>
            <a:endParaRPr lang="en-US" sz="2600" b="1" i="1">
              <a:latin typeface="+mn-lt"/>
              <a:ea typeface="Calibri"/>
              <a:cs typeface="Calibri"/>
            </a:endParaRPr>
          </a:p>
          <a:p>
            <a:pPr>
              <a:lnSpc>
                <a:spcPct val="107000"/>
              </a:lnSpc>
              <a:spcBef>
                <a:spcPts val="0"/>
              </a:spcBef>
            </a:pPr>
            <a:endParaRPr lang="en-US" sz="3200">
              <a:latin typeface="Calibri"/>
              <a:cs typeface="Calibri"/>
            </a:endParaRPr>
          </a:p>
          <a:p>
            <a:pPr lvl="1" indent="-457200">
              <a:lnSpc>
                <a:spcPct val="107000"/>
              </a:lnSpc>
              <a:spcBef>
                <a:spcPts val="0"/>
              </a:spcBef>
              <a:buFont typeface="Wingdings" panose="05000000000000000000" pitchFamily="2" charset="2"/>
              <a:buChar char="ü"/>
            </a:pPr>
            <a:endParaRPr lang="en-US" sz="2800">
              <a:latin typeface="Calibri"/>
              <a:cs typeface="Calibri"/>
            </a:endParaRPr>
          </a:p>
          <a:p>
            <a:pPr indent="-457200">
              <a:lnSpc>
                <a:spcPct val="107000"/>
              </a:lnSpc>
              <a:spcBef>
                <a:spcPts val="0"/>
              </a:spcBef>
              <a:buFont typeface="Wingdings" panose="05000000000000000000" pitchFamily="2" charset="2"/>
              <a:buChar char="ü"/>
            </a:pPr>
            <a:endParaRPr lang="en-US" sz="3200">
              <a:latin typeface="Calibri"/>
              <a:cs typeface="Calibri"/>
            </a:endParaRPr>
          </a:p>
          <a:p>
            <a:pPr marR="0" indent="-457200">
              <a:lnSpc>
                <a:spcPct val="107000"/>
              </a:lnSpc>
              <a:spcBef>
                <a:spcPts val="0"/>
              </a:spcBef>
              <a:spcAft>
                <a:spcPts val="0"/>
              </a:spcAft>
              <a:buFont typeface="Wingdings" panose="05000000000000000000" pitchFamily="2" charset="2"/>
              <a:buChar char="ü"/>
            </a:pPr>
            <a:endParaRPr lang="en-US" sz="3200">
              <a:latin typeface="Calibri"/>
              <a:cs typeface="Calibri"/>
            </a:endParaRPr>
          </a:p>
          <a:p>
            <a:pPr marL="0" marR="0">
              <a:lnSpc>
                <a:spcPct val="107000"/>
              </a:lnSpc>
              <a:spcBef>
                <a:spcPts val="0"/>
              </a:spcBef>
              <a:spcAft>
                <a:spcPts val="0"/>
              </a:spcAft>
            </a:pPr>
            <a:endParaRPr lang="en-US" sz="2800">
              <a:latin typeface="Calibri" panose="020F0502020204030204" pitchFamily="34" charset="0"/>
              <a:cs typeface="Calibri" panose="020F0502020204030204" pitchFamily="34" charset="0"/>
            </a:endParaRPr>
          </a:p>
          <a:p>
            <a:endParaRPr lang="en-US"/>
          </a:p>
        </p:txBody>
      </p:sp>
      <p:pic>
        <p:nvPicPr>
          <p:cNvPr id="2050" name="Picture 2">
            <a:extLst>
              <a:ext uri="{FF2B5EF4-FFF2-40B4-BE49-F238E27FC236}">
                <a16:creationId xmlns:a16="http://schemas.microsoft.com/office/drawing/2014/main" id="{3FEE5187-90FA-9B37-CE0F-9878E23116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17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AB8F-7985-3557-7334-6EACEA6AAE6D}"/>
              </a:ext>
            </a:extLst>
          </p:cNvPr>
          <p:cNvSpPr>
            <a:spLocks noGrp="1"/>
          </p:cNvSpPr>
          <p:nvPr>
            <p:ph type="title" idx="4294967295"/>
          </p:nvPr>
        </p:nvSpPr>
        <p:spPr/>
        <p:txBody>
          <a:bodyPr/>
          <a:lstStyle/>
          <a:p>
            <a:r>
              <a:rPr lang="en-US">
                <a:solidFill>
                  <a:schemeClr val="tx2"/>
                </a:solidFill>
              </a:rPr>
              <a:t>What does the “new” flag look like</a:t>
            </a:r>
          </a:p>
        </p:txBody>
      </p:sp>
      <p:grpSp>
        <p:nvGrpSpPr>
          <p:cNvPr id="17" name="Group 16" descr="photo of the security portal view is of student information with flags">
            <a:extLst>
              <a:ext uri="{FF2B5EF4-FFF2-40B4-BE49-F238E27FC236}">
                <a16:creationId xmlns:a16="http://schemas.microsoft.com/office/drawing/2014/main" id="{9B2574C3-E5BE-A5E1-E288-CEB31BDADD07}"/>
              </a:ext>
            </a:extLst>
          </p:cNvPr>
          <p:cNvGrpSpPr/>
          <p:nvPr/>
        </p:nvGrpSpPr>
        <p:grpSpPr>
          <a:xfrm>
            <a:off x="611738" y="1881808"/>
            <a:ext cx="10738541" cy="4246985"/>
            <a:chOff x="611738" y="274898"/>
            <a:chExt cx="10738541" cy="5853896"/>
          </a:xfrm>
        </p:grpSpPr>
        <p:grpSp>
          <p:nvGrpSpPr>
            <p:cNvPr id="16" name="Group 15">
              <a:extLst>
                <a:ext uri="{FF2B5EF4-FFF2-40B4-BE49-F238E27FC236}">
                  <a16:creationId xmlns:a16="http://schemas.microsoft.com/office/drawing/2014/main" id="{080C45ED-DC08-5407-05BC-93F104E14029}"/>
                </a:ext>
              </a:extLst>
            </p:cNvPr>
            <p:cNvGrpSpPr/>
            <p:nvPr/>
          </p:nvGrpSpPr>
          <p:grpSpPr>
            <a:xfrm>
              <a:off x="611738" y="274898"/>
              <a:ext cx="10738541" cy="5853896"/>
              <a:chOff x="579081" y="274898"/>
              <a:chExt cx="10738541" cy="5853896"/>
            </a:xfrm>
          </p:grpSpPr>
          <p:pic>
            <p:nvPicPr>
              <p:cNvPr id="4" name="Picture 3">
                <a:extLst>
                  <a:ext uri="{FF2B5EF4-FFF2-40B4-BE49-F238E27FC236}">
                    <a16:creationId xmlns:a16="http://schemas.microsoft.com/office/drawing/2014/main" id="{54E6A39E-E209-34B3-062D-EA7EA3A5418A}"/>
                  </a:ext>
                </a:extLst>
              </p:cNvPr>
              <p:cNvPicPr>
                <a:picLocks noChangeAspect="1"/>
              </p:cNvPicPr>
              <p:nvPr/>
            </p:nvPicPr>
            <p:blipFill>
              <a:blip r:embed="rId3"/>
              <a:stretch>
                <a:fillRect/>
              </a:stretch>
            </p:blipFill>
            <p:spPr>
              <a:xfrm>
                <a:off x="579081" y="274898"/>
                <a:ext cx="10738541" cy="5853896"/>
              </a:xfrm>
              <a:prstGeom prst="rect">
                <a:avLst/>
              </a:prstGeom>
            </p:spPr>
          </p:pic>
          <p:sp>
            <p:nvSpPr>
              <p:cNvPr id="5" name="TextBox 4">
                <a:extLst>
                  <a:ext uri="{FF2B5EF4-FFF2-40B4-BE49-F238E27FC236}">
                    <a16:creationId xmlns:a16="http://schemas.microsoft.com/office/drawing/2014/main" id="{8CCA2D63-BBCA-41E8-BB85-7E82137D6007}"/>
                  </a:ext>
                </a:extLst>
              </p:cNvPr>
              <p:cNvSpPr txBox="1"/>
              <p:nvPr/>
            </p:nvSpPr>
            <p:spPr>
              <a:xfrm>
                <a:off x="671635" y="1244381"/>
                <a:ext cx="3613533" cy="4737253"/>
              </a:xfrm>
              <a:prstGeom prst="rect">
                <a:avLst/>
              </a:prstGeom>
              <a:solidFill>
                <a:schemeClr val="tx1"/>
              </a:solidFill>
            </p:spPr>
            <p:txBody>
              <a:bodyPr wrap="square" rtlCol="0">
                <a:spAutoFit/>
              </a:bodyPr>
              <a:lstStyle/>
              <a:p>
                <a:endParaRPr lang="en-US"/>
              </a:p>
            </p:txBody>
          </p:sp>
        </p:gr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20CE9A1-84CE-22C9-9932-3C6D768A8192}"/>
                    </a:ext>
                  </a:extLst>
                </p14:cNvPr>
                <p14:cNvContentPartPr/>
                <p14:nvPr/>
              </p14:nvContentPartPr>
              <p14:xfrm>
                <a:off x="8685874" y="608554"/>
                <a:ext cx="894600" cy="5520240"/>
              </p14:xfrm>
            </p:contentPart>
          </mc:Choice>
          <mc:Fallback xmlns="">
            <p:pic>
              <p:nvPicPr>
                <p:cNvPr id="12" name="Ink 11">
                  <a:extLst>
                    <a:ext uri="{FF2B5EF4-FFF2-40B4-BE49-F238E27FC236}">
                      <a16:creationId xmlns:a16="http://schemas.microsoft.com/office/drawing/2014/main" id="{820CE9A1-84CE-22C9-9932-3C6D768A8192}"/>
                    </a:ext>
                  </a:extLst>
                </p:cNvPr>
                <p:cNvPicPr/>
                <p:nvPr/>
              </p:nvPicPr>
              <p:blipFill>
                <a:blip r:embed="rId5"/>
                <a:stretch>
                  <a:fillRect/>
                </a:stretch>
              </p:blipFill>
              <p:spPr>
                <a:xfrm>
                  <a:off x="8631896" y="459694"/>
                  <a:ext cx="1002197" cy="581746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340CE2F0-192B-F314-338C-694A8ACAC55C}"/>
                    </a:ext>
                  </a:extLst>
                </p14:cNvPr>
                <p14:cNvContentPartPr/>
                <p14:nvPr/>
              </p14:nvContentPartPr>
              <p14:xfrm>
                <a:off x="9753634" y="652474"/>
                <a:ext cx="470880" cy="386640"/>
              </p14:xfrm>
            </p:contentPart>
          </mc:Choice>
          <mc:Fallback xmlns="">
            <p:pic>
              <p:nvPicPr>
                <p:cNvPr id="15" name="Ink 14">
                  <a:extLst>
                    <a:ext uri="{FF2B5EF4-FFF2-40B4-BE49-F238E27FC236}">
                      <a16:creationId xmlns:a16="http://schemas.microsoft.com/office/drawing/2014/main" id="{340CE2F0-192B-F314-338C-694A8ACAC55C}"/>
                    </a:ext>
                  </a:extLst>
                </p:cNvPr>
                <p:cNvPicPr/>
                <p:nvPr/>
              </p:nvPicPr>
              <p:blipFill>
                <a:blip r:embed="rId7"/>
                <a:stretch>
                  <a:fillRect/>
                </a:stretch>
              </p:blipFill>
              <p:spPr>
                <a:xfrm>
                  <a:off x="9699634" y="503575"/>
                  <a:ext cx="578520" cy="6839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4" name="Ink 13" descr="Yellow circle of the new Emergency Shelter Expansion Flag column&#10;">
                <a:extLst>
                  <a:ext uri="{FF2B5EF4-FFF2-40B4-BE49-F238E27FC236}">
                    <a16:creationId xmlns:a16="http://schemas.microsoft.com/office/drawing/2014/main" id="{01ADB0BD-F780-A2A6-6FEF-766FF1366FEF}"/>
                  </a:ext>
                </a:extLst>
              </p14:cNvPr>
              <p14:cNvContentPartPr/>
              <p14:nvPr/>
            </p14:nvContentPartPr>
            <p14:xfrm>
              <a:off x="9803854" y="2216815"/>
              <a:ext cx="370440" cy="359393"/>
            </p14:xfrm>
          </p:contentPart>
        </mc:Choice>
        <mc:Fallback xmlns="">
          <p:pic>
            <p:nvPicPr>
              <p:cNvPr id="14" name="Ink 13" descr="Yellow circle of the new Emergency Shelter Expansion Flag column&#10;">
                <a:extLst>
                  <a:ext uri="{FF2B5EF4-FFF2-40B4-BE49-F238E27FC236}">
                    <a16:creationId xmlns:a16="http://schemas.microsoft.com/office/drawing/2014/main" id="{01ADB0BD-F780-A2A6-6FEF-766FF1366FEF}"/>
                  </a:ext>
                </a:extLst>
              </p:cNvPr>
              <p:cNvPicPr/>
              <p:nvPr/>
            </p:nvPicPr>
            <p:blipFill>
              <a:blip r:embed="rId9"/>
              <a:stretch>
                <a:fillRect/>
              </a:stretch>
            </p:blipFill>
            <p:spPr>
              <a:xfrm>
                <a:off x="9749854" y="2108673"/>
                <a:ext cx="478080" cy="575317"/>
              </a:xfrm>
              <a:prstGeom prst="rect">
                <a:avLst/>
              </a:prstGeom>
            </p:spPr>
          </p:pic>
        </mc:Fallback>
      </mc:AlternateContent>
    </p:spTree>
    <p:extLst>
      <p:ext uri="{BB962C8B-B14F-4D97-AF65-F5344CB8AC3E}">
        <p14:creationId xmlns:p14="http://schemas.microsoft.com/office/powerpoint/2010/main" val="132288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6D05FB-D6AB-6014-71F6-344C054B7689}"/>
              </a:ext>
            </a:extLst>
          </p:cNvPr>
          <p:cNvSpPr>
            <a:spLocks noGrp="1"/>
          </p:cNvSpPr>
          <p:nvPr>
            <p:ph type="title"/>
          </p:nvPr>
        </p:nvSpPr>
        <p:spPr/>
        <p:txBody>
          <a:bodyPr/>
          <a:lstStyle/>
          <a:p>
            <a:r>
              <a:rPr lang="en-US">
                <a:latin typeface="+mj-lt"/>
              </a:rPr>
              <a:t>AGAIN!</a:t>
            </a:r>
          </a:p>
        </p:txBody>
      </p:sp>
      <p:sp>
        <p:nvSpPr>
          <p:cNvPr id="2" name="Content Placeholder 1">
            <a:extLst>
              <a:ext uri="{FF2B5EF4-FFF2-40B4-BE49-F238E27FC236}">
                <a16:creationId xmlns:a16="http://schemas.microsoft.com/office/drawing/2014/main" id="{FC864BF5-CACF-82DA-1E00-FD57C18BD6B1}"/>
              </a:ext>
            </a:extLst>
          </p:cNvPr>
          <p:cNvSpPr>
            <a:spLocks noGrp="1"/>
          </p:cNvSpPr>
          <p:nvPr>
            <p:ph idx="1"/>
          </p:nvPr>
        </p:nvSpPr>
        <p:spPr>
          <a:xfrm>
            <a:off x="838200" y="1961407"/>
            <a:ext cx="10515600" cy="4308763"/>
          </a:xfrm>
        </p:spPr>
        <p:txBody>
          <a:bodyPr vert="horz" lIns="91440" tIns="45720" rIns="91440" bIns="45720" rtlCol="0" anchor="t">
            <a:normAutofit/>
          </a:bodyPr>
          <a:lstStyle/>
          <a:p>
            <a:pPr marL="0" indent="0">
              <a:spcAft>
                <a:spcPts val="600"/>
              </a:spcAft>
              <a:buNone/>
            </a:pPr>
            <a:r>
              <a:rPr lang="en-US" sz="4400">
                <a:solidFill>
                  <a:srgbClr val="FF0000"/>
                </a:solidFill>
                <a:latin typeface="+mn-lt"/>
                <a:cs typeface="Calibri"/>
              </a:rPr>
              <a:t>Do not check the “Emergency Shelter Expansion” box for the non-eligible students! </a:t>
            </a:r>
          </a:p>
          <a:p>
            <a:pPr marL="0" indent="0">
              <a:spcAft>
                <a:spcPts val="600"/>
              </a:spcAft>
              <a:buNone/>
            </a:pPr>
            <a:endParaRPr lang="en-US" sz="4400">
              <a:solidFill>
                <a:srgbClr val="FF0000"/>
              </a:solidFill>
              <a:latin typeface="+mn-lt"/>
              <a:cs typeface="Calibri" panose="020F0502020204030204" pitchFamily="34" charset="0"/>
            </a:endParaRPr>
          </a:p>
          <a:p>
            <a:pPr marL="0" indent="0">
              <a:spcAft>
                <a:spcPts val="600"/>
              </a:spcAft>
              <a:buNone/>
            </a:pPr>
            <a:r>
              <a:rPr lang="en-US" sz="4400">
                <a:solidFill>
                  <a:srgbClr val="FF0000"/>
                </a:solidFill>
                <a:latin typeface="+mn-lt"/>
                <a:cs typeface="Calibri" panose="020F0502020204030204" pitchFamily="34" charset="0"/>
              </a:rPr>
              <a:t>Most of you know who you are that need to check this box at this point anyway!</a:t>
            </a:r>
          </a:p>
        </p:txBody>
      </p:sp>
    </p:spTree>
    <p:extLst>
      <p:ext uri="{BB962C8B-B14F-4D97-AF65-F5344CB8AC3E}">
        <p14:creationId xmlns:p14="http://schemas.microsoft.com/office/powerpoint/2010/main" val="196952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latin typeface="+mj-lt"/>
                <a:cs typeface="Segoe UI Semibold" panose="020B0702040204020203" pitchFamily="34" charset="0"/>
              </a:rPr>
              <a:t>Data transmission to DESE </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741714"/>
            <a:ext cx="10733314" cy="4561114"/>
          </a:xfrm>
        </p:spPr>
        <p:txBody>
          <a:bodyPr vert="horz" lIns="91440" tIns="45720" rIns="91440" bIns="45720" rtlCol="0" anchor="t">
            <a:normAutofit fontScale="77500" lnSpcReduction="20000"/>
          </a:bodyPr>
          <a:lstStyle/>
          <a:p>
            <a:pPr marL="457200" indent="-457200">
              <a:lnSpc>
                <a:spcPct val="120000"/>
              </a:lnSpc>
              <a:spcBef>
                <a:spcPts val="0"/>
              </a:spcBef>
            </a:pPr>
            <a:r>
              <a:rPr lang="en-US" sz="2800" b="0" i="0">
                <a:solidFill>
                  <a:srgbClr val="212529"/>
                </a:solidFill>
                <a:effectLst/>
                <a:latin typeface="+mn-lt"/>
              </a:rPr>
              <a:t>The next time SIF runs, the data will be transferred to the Department of Elementary and Secondary Education (DESE) automatically.</a:t>
            </a:r>
          </a:p>
          <a:p>
            <a:pPr marL="457200" indent="-457200">
              <a:lnSpc>
                <a:spcPct val="120000"/>
              </a:lnSpc>
              <a:spcBef>
                <a:spcPts val="0"/>
              </a:spcBef>
            </a:pPr>
            <a:endParaRPr lang="en-US" sz="1200">
              <a:latin typeface="+mn-lt"/>
            </a:endParaRPr>
          </a:p>
          <a:p>
            <a:pPr marL="457200" indent="-457200">
              <a:lnSpc>
                <a:spcPct val="120000"/>
              </a:lnSpc>
              <a:spcBef>
                <a:spcPts val="0"/>
              </a:spcBef>
            </a:pPr>
            <a:r>
              <a:rPr lang="en-US" sz="2800">
                <a:latin typeface="+mn-lt"/>
              </a:rPr>
              <a:t>Keep your SIS current. Be sure to turn off the homeless/foster care flags when the student becomes housed or exits foster care.</a:t>
            </a:r>
            <a:r>
              <a:rPr lang="en-US"/>
              <a:t> </a:t>
            </a:r>
            <a:r>
              <a:rPr lang="en-US" sz="2300"/>
              <a:t>(Districts can turn off their flags in SIS when students exit status if SIF already pulled that information over to DESE.)</a:t>
            </a:r>
          </a:p>
          <a:p>
            <a:pPr marL="457200" indent="-457200">
              <a:lnSpc>
                <a:spcPct val="120000"/>
              </a:lnSpc>
              <a:spcBef>
                <a:spcPts val="0"/>
              </a:spcBef>
            </a:pPr>
            <a:endParaRPr lang="en-US" sz="2800">
              <a:latin typeface="+mn-lt"/>
            </a:endParaRPr>
          </a:p>
          <a:p>
            <a:pPr marL="457200" indent="-457200">
              <a:lnSpc>
                <a:spcPct val="120000"/>
              </a:lnSpc>
              <a:spcBef>
                <a:spcPts val="0"/>
              </a:spcBef>
            </a:pPr>
            <a:endParaRPr lang="en-US" sz="1200">
              <a:solidFill>
                <a:srgbClr val="212529"/>
              </a:solidFill>
              <a:latin typeface="+mn-lt"/>
            </a:endParaRPr>
          </a:p>
          <a:p>
            <a:pPr marL="457200" indent="-457200">
              <a:lnSpc>
                <a:spcPct val="120000"/>
              </a:lnSpc>
              <a:spcBef>
                <a:spcPts val="0"/>
              </a:spcBef>
            </a:pPr>
            <a:r>
              <a:rPr lang="en-US" sz="2800" b="0" i="0">
                <a:solidFill>
                  <a:srgbClr val="212529"/>
                </a:solidFill>
                <a:effectLst/>
                <a:latin typeface="+mn-lt"/>
              </a:rPr>
              <a:t>SIF will not update DESE data once a student has been reported as homeless or in foster care. This allows the district/school to use the SIS to notate the student's most current status without impacting the data required by the US Department of Education (USED).</a:t>
            </a:r>
            <a:endParaRPr lang="en-US" sz="1200" b="0" i="0">
              <a:solidFill>
                <a:srgbClr val="212529"/>
              </a:solidFill>
              <a:effectLst/>
              <a:latin typeface="+mn-lt"/>
            </a:endParaRPr>
          </a:p>
          <a:p>
            <a:pPr marL="0" indent="0">
              <a:lnSpc>
                <a:spcPct val="120000"/>
              </a:lnSpc>
              <a:spcBef>
                <a:spcPts val="0"/>
              </a:spcBef>
              <a:buNone/>
            </a:pPr>
            <a:endParaRPr lang="en-US" sz="1200" b="0" i="0">
              <a:solidFill>
                <a:srgbClr val="212529"/>
              </a:solidFill>
              <a:effectLst/>
              <a:latin typeface="+mn-lt"/>
            </a:endParaRPr>
          </a:p>
          <a:p>
            <a:pPr marL="742950" lvl="1" indent="-285750" algn="l">
              <a:lnSpc>
                <a:spcPct val="120000"/>
              </a:lnSpc>
              <a:spcBef>
                <a:spcPts val="0"/>
              </a:spcBef>
              <a:buFont typeface="Arial" panose="020B0604020202020204" pitchFamily="34" charset="0"/>
              <a:buChar char="•"/>
            </a:pPr>
            <a:r>
              <a:rPr lang="en-US" sz="2200" b="0" i="0">
                <a:solidFill>
                  <a:srgbClr val="212529"/>
                </a:solidFill>
                <a:effectLst/>
                <a:latin typeface="+mn-lt"/>
              </a:rPr>
              <a:t>Remember a homeless student that becomes housed during the school year retains the right to enrollment and transportation for the remainder of the school year.</a:t>
            </a:r>
          </a:p>
          <a:p>
            <a:pPr marL="0" indent="0">
              <a:buNone/>
            </a:pPr>
            <a:endParaRPr lang="en-US"/>
          </a:p>
        </p:txBody>
      </p:sp>
    </p:spTree>
    <p:extLst>
      <p:ext uri="{BB962C8B-B14F-4D97-AF65-F5344CB8AC3E}">
        <p14:creationId xmlns:p14="http://schemas.microsoft.com/office/powerpoint/2010/main" val="407222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a:bodyPr>
          <a:lstStyle/>
          <a:p>
            <a:r>
              <a:rPr lang="en-US">
                <a:latin typeface="+mj-lt"/>
                <a:cs typeface="Segoe UI Semibold" panose="020B0702040204020203" pitchFamily="34" charset="0"/>
              </a:rPr>
              <a:t>Existing homelessness or foster care</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533400" y="1828979"/>
            <a:ext cx="10820400" cy="4554344"/>
          </a:xfrm>
        </p:spPr>
        <p:txBody>
          <a:bodyPr vert="horz" lIns="91440" tIns="45720" rIns="91440" bIns="45720" rtlCol="0" anchor="t">
            <a:normAutofit/>
          </a:bodyPr>
          <a:lstStyle/>
          <a:p>
            <a:pPr marL="457200" indent="-457200">
              <a:lnSpc>
                <a:spcPct val="100000"/>
              </a:lnSpc>
              <a:spcBef>
                <a:spcPts val="0"/>
              </a:spcBef>
            </a:pPr>
            <a:r>
              <a:rPr lang="en-US" sz="2800" b="0" i="0">
                <a:solidFill>
                  <a:srgbClr val="212529"/>
                </a:solidFill>
                <a:effectLst/>
                <a:latin typeface="+mn-lt"/>
              </a:rPr>
              <a:t>End-of-year certification will still need to done in the security portal but all the district's/school's data should be entered and ready for a review. </a:t>
            </a:r>
          </a:p>
          <a:p>
            <a:pPr marL="457200" indent="-457200">
              <a:lnSpc>
                <a:spcPct val="100000"/>
              </a:lnSpc>
              <a:spcBef>
                <a:spcPts val="0"/>
              </a:spcBef>
            </a:pPr>
            <a:endParaRPr lang="en-US" sz="2800">
              <a:latin typeface="+mn-lt"/>
            </a:endParaRPr>
          </a:p>
          <a:p>
            <a:pPr marL="457200" indent="-457200">
              <a:lnSpc>
                <a:spcPct val="100000"/>
              </a:lnSpc>
              <a:spcBef>
                <a:spcPts val="0"/>
              </a:spcBef>
            </a:pPr>
            <a:r>
              <a:rPr lang="en-US" sz="2800">
                <a:latin typeface="+mn-lt"/>
              </a:rPr>
              <a:t>As long as the SIS is up-to-date by the end of July only those students who are still homeless or in foster care will be carried over to the next school year.</a:t>
            </a:r>
          </a:p>
          <a:p>
            <a:pPr marL="457200" indent="-457200">
              <a:lnSpc>
                <a:spcPct val="100000"/>
              </a:lnSpc>
              <a:spcBef>
                <a:spcPts val="0"/>
              </a:spcBef>
            </a:pPr>
            <a:endParaRPr lang="en-US" sz="2800">
              <a:latin typeface="+mn-lt"/>
            </a:endParaRPr>
          </a:p>
          <a:p>
            <a:pPr marL="457200" indent="-457200">
              <a:lnSpc>
                <a:spcPct val="100000"/>
              </a:lnSpc>
              <a:spcBef>
                <a:spcPts val="0"/>
              </a:spcBef>
            </a:pPr>
            <a:r>
              <a:rPr lang="en-US" sz="2800">
                <a:latin typeface="+mn-lt"/>
              </a:rPr>
              <a:t>This will </a:t>
            </a:r>
            <a:r>
              <a:rPr lang="en-US" sz="2800" b="1">
                <a:latin typeface="+mn-lt"/>
              </a:rPr>
              <a:t>save data entry time </a:t>
            </a:r>
            <a:r>
              <a:rPr lang="en-US" sz="2800">
                <a:latin typeface="+mn-lt"/>
              </a:rPr>
              <a:t>at the start of the school year!</a:t>
            </a:r>
          </a:p>
          <a:p>
            <a:pPr marL="0" indent="0">
              <a:buNone/>
            </a:pPr>
            <a:endParaRPr lang="en-US"/>
          </a:p>
        </p:txBody>
      </p:sp>
    </p:spTree>
    <p:extLst>
      <p:ext uri="{BB962C8B-B14F-4D97-AF65-F5344CB8AC3E}">
        <p14:creationId xmlns:p14="http://schemas.microsoft.com/office/powerpoint/2010/main" val="59629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fontScale="90000"/>
          </a:bodyPr>
          <a:lstStyle/>
          <a:p>
            <a:r>
              <a:rPr lang="en-US">
                <a:latin typeface="+mj-lt"/>
                <a:cs typeface="Segoe UI Semibold" panose="020B0702040204020203" pitchFamily="34" charset="0"/>
              </a:rPr>
              <a:t>Updating your Student Information System (SIS)</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391886" y="1938530"/>
            <a:ext cx="10722429" cy="4554344"/>
          </a:xfrm>
        </p:spPr>
        <p:txBody>
          <a:bodyPr vert="horz" lIns="91440" tIns="45720" rIns="91440" bIns="45720" rtlCol="0" anchor="t">
            <a:normAutofit/>
          </a:bodyPr>
          <a:lstStyle/>
          <a:p>
            <a:pPr marL="457200" indent="-457200" algn="l">
              <a:lnSpc>
                <a:spcPct val="100000"/>
              </a:lnSpc>
              <a:spcBef>
                <a:spcPts val="0"/>
              </a:spcBef>
              <a:buFont typeface="Arial" panose="020B0604020202020204" pitchFamily="34" charset="0"/>
              <a:buChar char="•"/>
            </a:pPr>
            <a:r>
              <a:rPr lang="en-US" sz="2800" b="0" i="0">
                <a:solidFill>
                  <a:srgbClr val="212529"/>
                </a:solidFill>
                <a:effectLst/>
                <a:latin typeface="+mn-lt"/>
              </a:rPr>
              <a:t>If the district’s </a:t>
            </a:r>
            <a:r>
              <a:rPr lang="en-US" sz="2800" b="1" i="0">
                <a:solidFill>
                  <a:srgbClr val="212529"/>
                </a:solidFill>
                <a:effectLst/>
                <a:latin typeface="+mn-lt"/>
              </a:rPr>
              <a:t>SIS is kept up-to-dat</a:t>
            </a:r>
            <a:r>
              <a:rPr lang="en-US" sz="2800" b="1">
                <a:solidFill>
                  <a:srgbClr val="212529"/>
                </a:solidFill>
                <a:latin typeface="+mn-lt"/>
              </a:rPr>
              <a:t>e with the student’s current </a:t>
            </a:r>
            <a:r>
              <a:rPr lang="en-US" sz="2800">
                <a:solidFill>
                  <a:srgbClr val="212529"/>
                </a:solidFill>
                <a:latin typeface="+mn-lt"/>
              </a:rPr>
              <a:t>status, they will be accurately reported for the year(s) in which they are homeless or in foster care.</a:t>
            </a:r>
          </a:p>
          <a:p>
            <a:pPr marL="457200" indent="-457200" algn="l">
              <a:lnSpc>
                <a:spcPct val="100000"/>
              </a:lnSpc>
              <a:spcBef>
                <a:spcPts val="0"/>
              </a:spcBef>
              <a:buFont typeface="Arial" panose="020B0604020202020204" pitchFamily="34" charset="0"/>
              <a:buChar char="•"/>
            </a:pPr>
            <a:endParaRPr lang="en-US" sz="2800" b="0" i="0">
              <a:solidFill>
                <a:srgbClr val="212529"/>
              </a:solidFill>
              <a:effectLst/>
              <a:latin typeface="+mn-lt"/>
            </a:endParaRPr>
          </a:p>
          <a:p>
            <a:pPr marL="457200" indent="-457200" algn="l">
              <a:lnSpc>
                <a:spcPct val="100000"/>
              </a:lnSpc>
              <a:spcBef>
                <a:spcPts val="0"/>
              </a:spcBef>
              <a:buFont typeface="Arial" panose="020B0604020202020204" pitchFamily="34" charset="0"/>
              <a:buChar char="•"/>
            </a:pPr>
            <a:r>
              <a:rPr lang="en-US" sz="2800" b="0" i="0">
                <a:solidFill>
                  <a:srgbClr val="212529"/>
                </a:solidFill>
                <a:effectLst/>
                <a:latin typeface="+mn-lt"/>
              </a:rPr>
              <a:t>This data collection is cumulative and on-going for each school year. Though the data is not certified and submitted until the end of the school year (usually July), </a:t>
            </a:r>
            <a:r>
              <a:rPr lang="en-US" sz="2800" b="1" i="0">
                <a:solidFill>
                  <a:srgbClr val="212529"/>
                </a:solidFill>
                <a:effectLst/>
                <a:latin typeface="+mn-lt"/>
              </a:rPr>
              <a:t>it is important to have it up-to-date on October 1</a:t>
            </a:r>
            <a:r>
              <a:rPr lang="en-US" sz="2800" b="1" i="0" baseline="30000">
                <a:solidFill>
                  <a:srgbClr val="212529"/>
                </a:solidFill>
                <a:effectLst/>
                <a:latin typeface="+mn-lt"/>
              </a:rPr>
              <a:t>st</a:t>
            </a:r>
            <a:r>
              <a:rPr lang="en-US" sz="2800" b="1" i="0">
                <a:solidFill>
                  <a:srgbClr val="212529"/>
                </a:solidFill>
                <a:effectLst/>
                <a:latin typeface="+mn-lt"/>
              </a:rPr>
              <a:t>.</a:t>
            </a:r>
            <a:endParaRPr lang="en-US" sz="2800" b="0" i="0">
              <a:solidFill>
                <a:srgbClr val="212529"/>
              </a:solidFill>
              <a:effectLst/>
              <a:latin typeface="+mn-lt"/>
            </a:endParaRPr>
          </a:p>
          <a:p>
            <a:pPr marL="0" indent="0">
              <a:buNone/>
            </a:pPr>
            <a:endParaRPr lang="en-US"/>
          </a:p>
        </p:txBody>
      </p:sp>
    </p:spTree>
    <p:extLst>
      <p:ext uri="{BB962C8B-B14F-4D97-AF65-F5344CB8AC3E}">
        <p14:creationId xmlns:p14="http://schemas.microsoft.com/office/powerpoint/2010/main" val="41493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Legacy Districts and Schools</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709237"/>
            <a:ext cx="10781371" cy="4554344"/>
          </a:xfrm>
        </p:spPr>
        <p:txBody>
          <a:bodyPr vert="horz" lIns="91440" tIns="45720" rIns="91440" bIns="45720" rtlCol="0" anchor="t">
            <a:normAutofit/>
          </a:bodyPr>
          <a:lstStyle/>
          <a:p>
            <a:pPr marL="468313" indent="-468313" algn="l">
              <a:lnSpc>
                <a:spcPct val="110000"/>
              </a:lnSpc>
              <a:spcBef>
                <a:spcPts val="0"/>
              </a:spcBef>
            </a:pPr>
            <a:r>
              <a:rPr lang="en-US">
                <a:solidFill>
                  <a:srgbClr val="FF0000"/>
                </a:solidFill>
                <a:latin typeface="+mn-lt"/>
              </a:rPr>
              <a:t>For Districts </a:t>
            </a:r>
            <a:r>
              <a:rPr lang="en-US" b="0" i="1">
                <a:solidFill>
                  <a:srgbClr val="FF0000"/>
                </a:solidFill>
                <a:effectLst/>
                <a:latin typeface="+mn-lt"/>
              </a:rPr>
              <a:t>not </a:t>
            </a:r>
            <a:r>
              <a:rPr lang="en-US" b="0" i="0">
                <a:solidFill>
                  <a:srgbClr val="FF0000"/>
                </a:solidFill>
                <a:effectLst/>
                <a:latin typeface="+mn-lt"/>
              </a:rPr>
              <a:t>on SIF</a:t>
            </a:r>
            <a:r>
              <a:rPr lang="en-US" b="0" i="0">
                <a:solidFill>
                  <a:schemeClr val="tx1"/>
                </a:solidFill>
                <a:effectLst/>
                <a:latin typeface="+mn-lt"/>
              </a:rPr>
              <a:t>:</a:t>
            </a:r>
          </a:p>
          <a:p>
            <a:pPr marL="468313" indent="-468313" algn="l">
              <a:lnSpc>
                <a:spcPct val="110000"/>
              </a:lnSpc>
              <a:spcBef>
                <a:spcPts val="0"/>
              </a:spcBef>
              <a:buFont typeface="Arial" panose="020B0604020202020204" pitchFamily="34" charset="0"/>
              <a:buChar char="•"/>
            </a:pPr>
            <a:r>
              <a:rPr lang="en-US" sz="2800" b="0" i="0">
                <a:solidFill>
                  <a:srgbClr val="212529"/>
                </a:solidFill>
                <a:effectLst/>
                <a:latin typeface="+mn-lt"/>
              </a:rPr>
              <a:t>Your students who are homeless and/or in foster care should be reported directly in the security portal. You will need their SASID and grade.</a:t>
            </a:r>
          </a:p>
          <a:p>
            <a:pPr marL="914400" lvl="1" indent="-446088">
              <a:lnSpc>
                <a:spcPct val="110000"/>
              </a:lnSpc>
              <a:spcBef>
                <a:spcPts val="0"/>
              </a:spcBef>
              <a:buFont typeface="Arial" panose="020B0604020202020204" pitchFamily="34" charset="0"/>
              <a:buChar char="•"/>
            </a:pPr>
            <a:r>
              <a:rPr lang="en-US" sz="2400" b="0" i="0">
                <a:solidFill>
                  <a:srgbClr val="212529"/>
                </a:solidFill>
                <a:effectLst/>
                <a:latin typeface="+mn-lt"/>
              </a:rPr>
              <a:t>For students who are homeless enter the dwelling arrangement </a:t>
            </a:r>
            <a:r>
              <a:rPr lang="en-US" sz="2400" i="1">
                <a:solidFill>
                  <a:srgbClr val="212529"/>
                </a:solidFill>
                <a:latin typeface="+mn-lt"/>
              </a:rPr>
              <a:t>when first </a:t>
            </a:r>
            <a:r>
              <a:rPr lang="en-US" sz="2400" b="0" i="1">
                <a:solidFill>
                  <a:srgbClr val="212529"/>
                </a:solidFill>
                <a:effectLst/>
                <a:latin typeface="+mn-lt"/>
              </a:rPr>
              <a:t> identified </a:t>
            </a:r>
            <a:r>
              <a:rPr lang="en-US" sz="2400" b="0" i="0">
                <a:solidFill>
                  <a:srgbClr val="212529"/>
                </a:solidFill>
                <a:effectLst/>
                <a:latin typeface="+mn-lt"/>
              </a:rPr>
              <a:t>and select Y (yes) or N (no) for unaccompanied youth.</a:t>
            </a:r>
          </a:p>
          <a:p>
            <a:pPr marL="914400" lvl="1" indent="-446088">
              <a:lnSpc>
                <a:spcPct val="110000"/>
              </a:lnSpc>
              <a:spcBef>
                <a:spcPts val="0"/>
              </a:spcBef>
              <a:buFont typeface="Arial" panose="020B0604020202020204" pitchFamily="34" charset="0"/>
              <a:buChar char="•"/>
            </a:pPr>
            <a:r>
              <a:rPr lang="en-US" sz="2400">
                <a:solidFill>
                  <a:srgbClr val="212529"/>
                </a:solidFill>
                <a:latin typeface="+mn-lt"/>
              </a:rPr>
              <a:t>For students in foster care there no further data is needed.</a:t>
            </a:r>
          </a:p>
          <a:p>
            <a:pPr marL="468313" lvl="1" indent="-468313">
              <a:lnSpc>
                <a:spcPct val="110000"/>
              </a:lnSpc>
              <a:spcBef>
                <a:spcPts val="0"/>
              </a:spcBef>
              <a:buFont typeface="Arial" panose="020B0604020202020204" pitchFamily="34" charset="0"/>
              <a:buChar char="•"/>
            </a:pPr>
            <a:endParaRPr lang="en-US" sz="2400" b="0" i="0">
              <a:solidFill>
                <a:srgbClr val="212529"/>
              </a:solidFill>
              <a:effectLst/>
              <a:latin typeface="+mn-lt"/>
            </a:endParaRPr>
          </a:p>
          <a:p>
            <a:pPr marL="468313" indent="-468313" algn="l">
              <a:lnSpc>
                <a:spcPct val="110000"/>
              </a:lnSpc>
              <a:spcBef>
                <a:spcPts val="0"/>
              </a:spcBef>
              <a:buFont typeface="Arial" panose="020B0604020202020204" pitchFamily="34" charset="0"/>
              <a:buChar char="•"/>
            </a:pPr>
            <a:r>
              <a:rPr lang="en-US" sz="2800" b="0" i="0">
                <a:solidFill>
                  <a:srgbClr val="212529"/>
                </a:solidFill>
                <a:effectLst/>
                <a:latin typeface="+mn-lt"/>
              </a:rPr>
              <a:t>Please remember that it is important </a:t>
            </a:r>
            <a:r>
              <a:rPr lang="en-US" sz="2800">
                <a:solidFill>
                  <a:srgbClr val="212529"/>
                </a:solidFill>
                <a:latin typeface="+mn-lt"/>
              </a:rPr>
              <a:t>for the district’s data to be</a:t>
            </a:r>
            <a:r>
              <a:rPr lang="en-US" sz="2800" b="0" i="0">
                <a:solidFill>
                  <a:srgbClr val="212529"/>
                </a:solidFill>
                <a:effectLst/>
                <a:latin typeface="+mn-lt"/>
              </a:rPr>
              <a:t> up-to-date on October 1</a:t>
            </a:r>
            <a:r>
              <a:rPr lang="en-US" sz="2800" b="0" i="0" baseline="30000">
                <a:solidFill>
                  <a:srgbClr val="212529"/>
                </a:solidFill>
                <a:effectLst/>
                <a:latin typeface="+mn-lt"/>
              </a:rPr>
              <a:t>st</a:t>
            </a:r>
            <a:r>
              <a:rPr lang="en-US" sz="2800" b="0" i="0">
                <a:solidFill>
                  <a:srgbClr val="212529"/>
                </a:solidFill>
                <a:effectLst/>
                <a:latin typeface="+mn-lt"/>
              </a:rPr>
              <a:t>.</a:t>
            </a:r>
          </a:p>
          <a:p>
            <a:pPr marL="0" indent="0">
              <a:buNone/>
            </a:pPr>
            <a:endParaRPr lang="en-US"/>
          </a:p>
        </p:txBody>
      </p:sp>
    </p:spTree>
    <p:extLst>
      <p:ext uri="{BB962C8B-B14F-4D97-AF65-F5344CB8AC3E}">
        <p14:creationId xmlns:p14="http://schemas.microsoft.com/office/powerpoint/2010/main" val="85396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DB3-4E56-CF74-FB4A-5C0C1A20BCFD}"/>
              </a:ext>
            </a:extLst>
          </p:cNvPr>
          <p:cNvSpPr>
            <a:spLocks noGrp="1"/>
          </p:cNvSpPr>
          <p:nvPr>
            <p:ph type="title"/>
          </p:nvPr>
        </p:nvSpPr>
        <p:spPr>
          <a:xfrm>
            <a:off x="740229" y="197030"/>
            <a:ext cx="11114314" cy="1042852"/>
          </a:xfrm>
        </p:spPr>
        <p:txBody>
          <a:bodyPr>
            <a:noAutofit/>
          </a:bodyPr>
          <a:lstStyle/>
          <a:p>
            <a:r>
              <a:rPr lang="en-US" sz="3400">
                <a:latin typeface="+mj-lt"/>
                <a:cs typeface="Segoe UI Semibold" panose="020B0702040204020203" pitchFamily="34" charset="0"/>
              </a:rPr>
              <a:t>Accessing the Homeless and Foster Care Student Application</a:t>
            </a:r>
          </a:p>
        </p:txBody>
      </p:sp>
      <p:sp>
        <p:nvSpPr>
          <p:cNvPr id="2" name="Content Placeholder 1">
            <a:extLst>
              <a:ext uri="{FF2B5EF4-FFF2-40B4-BE49-F238E27FC236}">
                <a16:creationId xmlns:a16="http://schemas.microsoft.com/office/drawing/2014/main" id="{9C0C8DE9-0D07-032F-8A37-89938FC05A39}"/>
              </a:ext>
            </a:extLst>
          </p:cNvPr>
          <p:cNvSpPr>
            <a:spLocks noGrp="1"/>
          </p:cNvSpPr>
          <p:nvPr>
            <p:ph idx="1"/>
          </p:nvPr>
        </p:nvSpPr>
        <p:spPr>
          <a:xfrm>
            <a:off x="555171" y="1796144"/>
            <a:ext cx="10515600" cy="4267200"/>
          </a:xfrm>
        </p:spPr>
        <p:txBody>
          <a:bodyPr>
            <a:normAutofit fontScale="92500" lnSpcReduction="10000"/>
          </a:bodyPr>
          <a:lstStyle/>
          <a:p>
            <a:pPr marL="457200" indent="-457200">
              <a:lnSpc>
                <a:spcPct val="110000"/>
              </a:lnSpc>
              <a:spcBef>
                <a:spcPts val="0"/>
              </a:spcBef>
            </a:pPr>
            <a:r>
              <a:rPr lang="en-US" sz="2800" b="0" i="0">
                <a:solidFill>
                  <a:srgbClr val="212529"/>
                </a:solidFill>
                <a:effectLst/>
                <a:latin typeface="+mn-lt"/>
              </a:rPr>
              <a:t>Homeless and foster care data is stored in the DESE security portal. </a:t>
            </a:r>
            <a:r>
              <a:rPr lang="en-US" sz="2800">
                <a:solidFill>
                  <a:srgbClr val="212529"/>
                </a:solidFill>
                <a:latin typeface="+mn-lt"/>
              </a:rPr>
              <a:t>As a homeless liaison or foster care point of contact you must have access to the security portal.</a:t>
            </a:r>
          </a:p>
          <a:p>
            <a:pPr marL="457200" indent="-457200">
              <a:lnSpc>
                <a:spcPct val="110000"/>
              </a:lnSpc>
              <a:spcBef>
                <a:spcPts val="0"/>
              </a:spcBef>
            </a:pPr>
            <a:endParaRPr lang="en-US" sz="2800" b="0" i="0">
              <a:solidFill>
                <a:srgbClr val="212529"/>
              </a:solidFill>
              <a:effectLst/>
              <a:latin typeface="+mn-lt"/>
            </a:endParaRPr>
          </a:p>
          <a:p>
            <a:pPr marL="457200" indent="-457200" algn="l">
              <a:lnSpc>
                <a:spcPct val="110000"/>
              </a:lnSpc>
              <a:spcBef>
                <a:spcPts val="0"/>
              </a:spcBef>
              <a:buFont typeface="Arial" panose="020B0604020202020204" pitchFamily="34" charset="0"/>
              <a:buChar char="•"/>
            </a:pPr>
            <a:r>
              <a:rPr lang="en-US" sz="2800" b="0" i="0">
                <a:solidFill>
                  <a:srgbClr val="212529"/>
                </a:solidFill>
                <a:effectLst/>
                <a:latin typeface="+mn-lt"/>
              </a:rPr>
              <a:t>You must be assigned the Homeless and Foster Care Student Application by the school district's Directory Administrator. See </a:t>
            </a:r>
            <a:r>
              <a:rPr lang="en-US" sz="2800" b="0" i="0" u="none" strike="noStrike">
                <a:solidFill>
                  <a:srgbClr val="0060C7"/>
                </a:solidFill>
                <a:effectLst/>
                <a:latin typeface="+mn-lt"/>
                <a:hlinkClick r:id="rId2"/>
              </a:rPr>
              <a:t>Directory Administrator page</a:t>
            </a:r>
            <a:r>
              <a:rPr lang="en-US" sz="2800" b="0" i="0">
                <a:solidFill>
                  <a:srgbClr val="212529"/>
                </a:solidFill>
                <a:effectLst/>
                <a:latin typeface="+mn-lt"/>
              </a:rPr>
              <a:t> for further information.</a:t>
            </a:r>
          </a:p>
          <a:p>
            <a:pPr marL="457200" indent="-457200" algn="l">
              <a:lnSpc>
                <a:spcPct val="110000"/>
              </a:lnSpc>
              <a:spcBef>
                <a:spcPts val="0"/>
              </a:spcBef>
              <a:buFont typeface="Arial" panose="020B0604020202020204" pitchFamily="34" charset="0"/>
              <a:buChar char="•"/>
            </a:pPr>
            <a:endParaRPr lang="en-US" sz="2800" b="0" i="0">
              <a:solidFill>
                <a:srgbClr val="212529"/>
              </a:solidFill>
              <a:effectLst/>
              <a:latin typeface="+mn-lt"/>
            </a:endParaRPr>
          </a:p>
          <a:p>
            <a:pPr marL="457200" indent="-457200" algn="l">
              <a:lnSpc>
                <a:spcPct val="110000"/>
              </a:lnSpc>
              <a:spcBef>
                <a:spcPts val="0"/>
              </a:spcBef>
              <a:buFont typeface="Arial" panose="020B0604020202020204" pitchFamily="34" charset="0"/>
              <a:buChar char="•"/>
            </a:pPr>
            <a:r>
              <a:rPr lang="en-US" sz="2800" b="0" i="0">
                <a:solidFill>
                  <a:srgbClr val="212529"/>
                </a:solidFill>
                <a:effectLst/>
                <a:latin typeface="+mn-lt"/>
              </a:rPr>
              <a:t>Once you are assigned the role as a user, Homeless and Foster Care Students will appear on your application list.</a:t>
            </a:r>
          </a:p>
          <a:p>
            <a:endParaRPr lang="en-US"/>
          </a:p>
        </p:txBody>
      </p:sp>
    </p:spTree>
    <p:extLst>
      <p:ext uri="{BB962C8B-B14F-4D97-AF65-F5344CB8AC3E}">
        <p14:creationId xmlns:p14="http://schemas.microsoft.com/office/powerpoint/2010/main" val="260879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j-lt"/>
                <a:cs typeface="Segoe UI Semibold"/>
              </a:rPr>
              <a:t>Why Data Collection?</a:t>
            </a:r>
          </a:p>
        </p:txBody>
      </p:sp>
      <p:sp>
        <p:nvSpPr>
          <p:cNvPr id="3" name="Content Placeholder 2"/>
          <p:cNvSpPr>
            <a:spLocks noGrp="1"/>
          </p:cNvSpPr>
          <p:nvPr>
            <p:ph idx="1"/>
          </p:nvPr>
        </p:nvSpPr>
        <p:spPr>
          <a:xfrm>
            <a:off x="468085" y="1575355"/>
            <a:ext cx="10515600" cy="4052559"/>
          </a:xfrm>
        </p:spPr>
        <p:txBody>
          <a:bodyPr vert="horz" lIns="91440" tIns="45720" rIns="91440" bIns="45720" rtlCol="0" anchor="t">
            <a:noAutofit/>
          </a:bodyPr>
          <a:lstStyle/>
          <a:p>
            <a:pPr marL="0" indent="0">
              <a:buNone/>
            </a:pPr>
            <a:endParaRPr lang="en-US" sz="2000"/>
          </a:p>
          <a:p>
            <a:pPr marL="0" indent="0">
              <a:lnSpc>
                <a:spcPct val="100000"/>
              </a:lnSpc>
              <a:spcBef>
                <a:spcPts val="0"/>
              </a:spcBef>
              <a:buNone/>
            </a:pPr>
            <a:r>
              <a:rPr lang="en-US">
                <a:latin typeface="+mn-lt"/>
              </a:rPr>
              <a:t>Data can help us better understand student needs and impacts on student  learning. In some cases, the needs and impacts can be anticipated. </a:t>
            </a:r>
          </a:p>
          <a:p>
            <a:pPr marL="0" indent="0">
              <a:lnSpc>
                <a:spcPct val="100000"/>
              </a:lnSpc>
              <a:spcBef>
                <a:spcPts val="0"/>
              </a:spcBef>
              <a:buNone/>
            </a:pPr>
            <a:endParaRPr lang="en-US">
              <a:latin typeface="+mn-lt"/>
              <a:cs typeface="Segoe UI"/>
            </a:endParaRPr>
          </a:p>
          <a:p>
            <a:pPr marL="0" indent="0">
              <a:lnSpc>
                <a:spcPct val="100000"/>
              </a:lnSpc>
              <a:spcBef>
                <a:spcPts val="0"/>
              </a:spcBef>
              <a:buNone/>
            </a:pPr>
            <a:r>
              <a:rPr lang="en-US">
                <a:latin typeface="+mn-lt"/>
                <a:cs typeface="Segoe UI"/>
              </a:rPr>
              <a:t>Examples of needs and district supports include food pantries, supply closets, backpacks, tutoring and social emotional support. </a:t>
            </a:r>
            <a:endParaRPr lang="en-US">
              <a:latin typeface="+mn-lt"/>
            </a:endParaRPr>
          </a:p>
          <a:p>
            <a:pPr marL="0" indent="0">
              <a:lnSpc>
                <a:spcPct val="100000"/>
              </a:lnSpc>
              <a:spcBef>
                <a:spcPts val="0"/>
              </a:spcBef>
              <a:buNone/>
            </a:pPr>
            <a:endParaRPr lang="en-US">
              <a:latin typeface="+mn-lt"/>
            </a:endParaRPr>
          </a:p>
          <a:p>
            <a:pPr marL="0" indent="0">
              <a:lnSpc>
                <a:spcPct val="100000"/>
              </a:lnSpc>
              <a:spcBef>
                <a:spcPts val="0"/>
              </a:spcBef>
              <a:buNone/>
            </a:pPr>
            <a:r>
              <a:rPr lang="en-US">
                <a:latin typeface="+mn-lt"/>
              </a:rPr>
              <a:t>Data has been used in the community/state to support children and youth who are homeless or in foster care.</a:t>
            </a:r>
          </a:p>
          <a:p>
            <a:pPr marL="0" indent="0">
              <a:buNone/>
              <a:tabLst>
                <a:tab pos="2286000" algn="l"/>
              </a:tabLst>
            </a:pPr>
            <a:endParaRPr lang="en-US">
              <a:latin typeface="Segoe UI"/>
              <a:cs typeface="Segoe UI"/>
            </a:endParaRPr>
          </a:p>
        </p:txBody>
      </p:sp>
    </p:spTree>
    <p:extLst>
      <p:ext uri="{BB962C8B-B14F-4D97-AF65-F5344CB8AC3E}">
        <p14:creationId xmlns:p14="http://schemas.microsoft.com/office/powerpoint/2010/main" val="39567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DB3-4E56-CF74-FB4A-5C0C1A20BCFD}"/>
              </a:ext>
            </a:extLst>
          </p:cNvPr>
          <p:cNvSpPr>
            <a:spLocks noGrp="1"/>
          </p:cNvSpPr>
          <p:nvPr>
            <p:ph type="title"/>
          </p:nvPr>
        </p:nvSpPr>
        <p:spPr/>
        <p:txBody>
          <a:bodyPr/>
          <a:lstStyle/>
          <a:p>
            <a:r>
              <a:rPr lang="en-US"/>
              <a:t>Data Entry</a:t>
            </a:r>
          </a:p>
        </p:txBody>
      </p:sp>
      <p:sp>
        <p:nvSpPr>
          <p:cNvPr id="2" name="Content Placeholder 1">
            <a:extLst>
              <a:ext uri="{FF2B5EF4-FFF2-40B4-BE49-F238E27FC236}">
                <a16:creationId xmlns:a16="http://schemas.microsoft.com/office/drawing/2014/main" id="{9C0C8DE9-0D07-032F-8A37-89938FC05A39}"/>
              </a:ext>
            </a:extLst>
          </p:cNvPr>
          <p:cNvSpPr>
            <a:spLocks noGrp="1"/>
          </p:cNvSpPr>
          <p:nvPr>
            <p:ph idx="1"/>
          </p:nvPr>
        </p:nvSpPr>
        <p:spPr>
          <a:xfrm>
            <a:off x="838200" y="1807030"/>
            <a:ext cx="10809514" cy="4332514"/>
          </a:xfrm>
        </p:spPr>
        <p:txBody>
          <a:bodyPr/>
          <a:lstStyle/>
          <a:p>
            <a:pPr marL="0" indent="0">
              <a:lnSpc>
                <a:spcPct val="100000"/>
              </a:lnSpc>
              <a:spcBef>
                <a:spcPts val="0"/>
              </a:spcBef>
              <a:buNone/>
            </a:pPr>
            <a:r>
              <a:rPr lang="en-US" b="1">
                <a:effectLst/>
                <a:latin typeface="+mn-lt"/>
              </a:rPr>
              <a:t>School Year 2024-2025 Homeless and Foster Care Student Data Collection</a:t>
            </a:r>
            <a:endParaRPr lang="en-US">
              <a:solidFill>
                <a:srgbClr val="212529"/>
              </a:solidFill>
              <a:latin typeface="+mn-lt"/>
            </a:endParaRPr>
          </a:p>
          <a:p>
            <a:pPr>
              <a:lnSpc>
                <a:spcPct val="100000"/>
              </a:lnSpc>
              <a:spcBef>
                <a:spcPts val="0"/>
              </a:spcBef>
            </a:pPr>
            <a:endParaRPr lang="en-US">
              <a:solidFill>
                <a:srgbClr val="212529"/>
              </a:solidFill>
              <a:latin typeface="+mn-lt"/>
            </a:endParaRPr>
          </a:p>
          <a:p>
            <a:pPr marL="468313" indent="-468313">
              <a:lnSpc>
                <a:spcPct val="100000"/>
              </a:lnSpc>
              <a:spcBef>
                <a:spcPts val="0"/>
              </a:spcBef>
            </a:pPr>
            <a:r>
              <a:rPr lang="en-US">
                <a:solidFill>
                  <a:srgbClr val="212529"/>
                </a:solidFill>
                <a:latin typeface="+mn-lt"/>
              </a:rPr>
              <a:t>On</a:t>
            </a:r>
            <a:r>
              <a:rPr lang="en-US" b="0" i="0">
                <a:solidFill>
                  <a:srgbClr val="212529"/>
                </a:solidFill>
                <a:effectLst/>
                <a:latin typeface="+mn-lt"/>
              </a:rPr>
              <a:t> the first screen of the application scroll down and</a:t>
            </a:r>
          </a:p>
          <a:p>
            <a:pPr marL="914400" lvl="1" indent="-457200">
              <a:lnSpc>
                <a:spcPct val="100000"/>
              </a:lnSpc>
              <a:spcBef>
                <a:spcPts val="0"/>
              </a:spcBef>
            </a:pPr>
            <a:r>
              <a:rPr lang="en-US" sz="2800" b="0" i="0">
                <a:solidFill>
                  <a:srgbClr val="212529"/>
                </a:solidFill>
                <a:effectLst/>
                <a:latin typeface="+mn-lt"/>
              </a:rPr>
              <a:t>select your organization or district from the dropdown menu,</a:t>
            </a:r>
          </a:p>
          <a:p>
            <a:pPr marL="914400" lvl="1" indent="-457200">
              <a:lnSpc>
                <a:spcPct val="100000"/>
              </a:lnSpc>
              <a:spcBef>
                <a:spcPts val="0"/>
              </a:spcBef>
            </a:pPr>
            <a:r>
              <a:rPr lang="en-US" sz="2800" b="0" i="0">
                <a:solidFill>
                  <a:srgbClr val="212529"/>
                </a:solidFill>
                <a:effectLst/>
                <a:latin typeface="+mn-lt"/>
              </a:rPr>
              <a:t>select the school year and </a:t>
            </a:r>
          </a:p>
          <a:p>
            <a:pPr marL="914400" lvl="1" indent="-457200">
              <a:lnSpc>
                <a:spcPct val="100000"/>
              </a:lnSpc>
              <a:spcBef>
                <a:spcPts val="0"/>
              </a:spcBef>
            </a:pPr>
            <a:r>
              <a:rPr lang="en-US" sz="2800" b="0" i="0">
                <a:solidFill>
                  <a:srgbClr val="212529"/>
                </a:solidFill>
                <a:effectLst/>
                <a:latin typeface="+mn-lt"/>
              </a:rPr>
              <a:t>click on Next.</a:t>
            </a:r>
          </a:p>
          <a:p>
            <a:endParaRPr lang="en-US"/>
          </a:p>
        </p:txBody>
      </p:sp>
    </p:spTree>
    <p:extLst>
      <p:ext uri="{BB962C8B-B14F-4D97-AF65-F5344CB8AC3E}">
        <p14:creationId xmlns:p14="http://schemas.microsoft.com/office/powerpoint/2010/main" val="308258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DB3-4E56-CF74-FB4A-5C0C1A20BCFD}"/>
              </a:ext>
            </a:extLst>
          </p:cNvPr>
          <p:cNvSpPr>
            <a:spLocks noGrp="1"/>
          </p:cNvSpPr>
          <p:nvPr>
            <p:ph type="title"/>
          </p:nvPr>
        </p:nvSpPr>
        <p:spPr/>
        <p:txBody>
          <a:bodyPr/>
          <a:lstStyle/>
          <a:p>
            <a:r>
              <a:rPr lang="en-US">
                <a:latin typeface="+mj-lt"/>
                <a:cs typeface="Segoe UI Semibold" panose="020B0702040204020203" pitchFamily="34" charset="0"/>
              </a:rPr>
              <a:t>Add/Update Screen</a:t>
            </a:r>
          </a:p>
        </p:txBody>
      </p:sp>
      <p:sp>
        <p:nvSpPr>
          <p:cNvPr id="2" name="Content Placeholder 1">
            <a:extLst>
              <a:ext uri="{FF2B5EF4-FFF2-40B4-BE49-F238E27FC236}">
                <a16:creationId xmlns:a16="http://schemas.microsoft.com/office/drawing/2014/main" id="{9C0C8DE9-0D07-032F-8A37-89938FC05A39}"/>
              </a:ext>
            </a:extLst>
          </p:cNvPr>
          <p:cNvSpPr>
            <a:spLocks noGrp="1"/>
          </p:cNvSpPr>
          <p:nvPr>
            <p:ph idx="1"/>
          </p:nvPr>
        </p:nvSpPr>
        <p:spPr>
          <a:xfrm>
            <a:off x="1306285" y="3686536"/>
            <a:ext cx="9372601" cy="2601685"/>
          </a:xfrm>
        </p:spPr>
        <p:txBody>
          <a:bodyPr vert="horz" lIns="91440" tIns="45720" rIns="91440" bIns="45720" rtlCol="0" anchor="t">
            <a:normAutofit fontScale="92500" lnSpcReduction="10000"/>
          </a:bodyPr>
          <a:lstStyle/>
          <a:p>
            <a:pPr>
              <a:lnSpc>
                <a:spcPct val="100000"/>
              </a:lnSpc>
              <a:spcBef>
                <a:spcPts val="0"/>
              </a:spcBef>
            </a:pPr>
            <a:r>
              <a:rPr lang="en-US" sz="2800">
                <a:solidFill>
                  <a:srgbClr val="222222"/>
                </a:solidFill>
                <a:latin typeface="+mn-lt"/>
                <a:cs typeface="Arial"/>
              </a:rPr>
              <a:t>On this screen you will see a list </a:t>
            </a:r>
            <a:r>
              <a:rPr lang="en-US">
                <a:solidFill>
                  <a:srgbClr val="222222"/>
                </a:solidFill>
                <a:latin typeface="+mn-lt"/>
                <a:cs typeface="Arial"/>
              </a:rPr>
              <a:t>of the</a:t>
            </a:r>
            <a:r>
              <a:rPr lang="en-US" sz="2800">
                <a:solidFill>
                  <a:srgbClr val="222222"/>
                </a:solidFill>
                <a:latin typeface="+mn-lt"/>
                <a:cs typeface="Arial"/>
              </a:rPr>
              <a:t> district’s students who are homeless followed by a list of students in foster care.</a:t>
            </a:r>
          </a:p>
          <a:p>
            <a:pPr marL="0" indent="0">
              <a:lnSpc>
                <a:spcPct val="100000"/>
              </a:lnSpc>
              <a:spcBef>
                <a:spcPts val="0"/>
              </a:spcBef>
              <a:buNone/>
            </a:pPr>
            <a:endParaRPr lang="en-US" sz="2400" b="1">
              <a:solidFill>
                <a:srgbClr val="222222"/>
              </a:solidFill>
              <a:latin typeface="+mn-lt"/>
            </a:endParaRPr>
          </a:p>
          <a:p>
            <a:pPr>
              <a:lnSpc>
                <a:spcPct val="100000"/>
              </a:lnSpc>
              <a:spcBef>
                <a:spcPts val="0"/>
              </a:spcBef>
            </a:pPr>
            <a:r>
              <a:rPr lang="en-US" sz="2800" b="1" i="0">
                <a:solidFill>
                  <a:srgbClr val="222222"/>
                </a:solidFill>
                <a:effectLst/>
                <a:latin typeface="+mn-lt"/>
              </a:rPr>
              <a:t>Note:</a:t>
            </a:r>
            <a:r>
              <a:rPr lang="en-US" sz="2800" b="0" i="0">
                <a:solidFill>
                  <a:srgbClr val="222222"/>
                </a:solidFill>
                <a:effectLst/>
                <a:latin typeface="+mn-lt"/>
              </a:rPr>
              <a:t> It is possible that a student was </a:t>
            </a:r>
            <a:r>
              <a:rPr lang="en-US" sz="2800" b="1" i="0">
                <a:solidFill>
                  <a:srgbClr val="222222"/>
                </a:solidFill>
                <a:effectLst/>
                <a:latin typeface="+mn-lt"/>
              </a:rPr>
              <a:t>both homeless and placed in foster care</a:t>
            </a:r>
            <a:r>
              <a:rPr lang="en-US" sz="2800" b="0" i="0">
                <a:solidFill>
                  <a:srgbClr val="222222"/>
                </a:solidFill>
                <a:effectLst/>
                <a:latin typeface="+mn-lt"/>
              </a:rPr>
              <a:t> during the school year. That student should be entered in both categories and will appear on both lists.</a:t>
            </a:r>
          </a:p>
        </p:txBody>
      </p:sp>
      <p:pic>
        <p:nvPicPr>
          <p:cNvPr id="8" name="Picture 7" descr="A Screen Shot of what the district sees in the portal to ass or update data on homeless and foster care students">
            <a:extLst>
              <a:ext uri="{FF2B5EF4-FFF2-40B4-BE49-F238E27FC236}">
                <a16:creationId xmlns:a16="http://schemas.microsoft.com/office/drawing/2014/main" id="{387C1931-8D16-BBDA-5A65-46841468619D}"/>
              </a:ext>
            </a:extLst>
          </p:cNvPr>
          <p:cNvPicPr>
            <a:picLocks noChangeAspect="1"/>
          </p:cNvPicPr>
          <p:nvPr/>
        </p:nvPicPr>
        <p:blipFill>
          <a:blip r:embed="rId2"/>
          <a:stretch>
            <a:fillRect/>
          </a:stretch>
        </p:blipFill>
        <p:spPr>
          <a:xfrm>
            <a:off x="1143000" y="1754098"/>
            <a:ext cx="9946763" cy="1586001"/>
          </a:xfrm>
          <a:prstGeom prst="rect">
            <a:avLst/>
          </a:prstGeom>
        </p:spPr>
      </p:pic>
    </p:spTree>
    <p:extLst>
      <p:ext uri="{BB962C8B-B14F-4D97-AF65-F5344CB8AC3E}">
        <p14:creationId xmlns:p14="http://schemas.microsoft.com/office/powerpoint/2010/main" val="161638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65DB3-4E56-CF74-FB4A-5C0C1A20BCFD}"/>
              </a:ext>
            </a:extLst>
          </p:cNvPr>
          <p:cNvSpPr>
            <a:spLocks noGrp="1"/>
          </p:cNvSpPr>
          <p:nvPr>
            <p:ph type="title"/>
          </p:nvPr>
        </p:nvSpPr>
        <p:spPr/>
        <p:txBody>
          <a:bodyPr/>
          <a:lstStyle/>
          <a:p>
            <a:r>
              <a:rPr lang="en-US">
                <a:latin typeface="+mj-lt"/>
                <a:cs typeface="Segoe UI Semibold" panose="020B0702040204020203" pitchFamily="34" charset="0"/>
              </a:rPr>
              <a:t>For students in foster care</a:t>
            </a:r>
          </a:p>
        </p:txBody>
      </p:sp>
      <p:sp>
        <p:nvSpPr>
          <p:cNvPr id="2" name="Content Placeholder 1">
            <a:extLst>
              <a:ext uri="{FF2B5EF4-FFF2-40B4-BE49-F238E27FC236}">
                <a16:creationId xmlns:a16="http://schemas.microsoft.com/office/drawing/2014/main" id="{9C0C8DE9-0D07-032F-8A37-89938FC05A39}"/>
              </a:ext>
            </a:extLst>
          </p:cNvPr>
          <p:cNvSpPr>
            <a:spLocks noGrp="1"/>
          </p:cNvSpPr>
          <p:nvPr>
            <p:ph idx="1"/>
          </p:nvPr>
        </p:nvSpPr>
        <p:spPr>
          <a:xfrm>
            <a:off x="729342" y="1858384"/>
            <a:ext cx="10515600" cy="4052559"/>
          </a:xfrm>
        </p:spPr>
        <p:txBody>
          <a:bodyPr/>
          <a:lstStyle/>
          <a:p>
            <a:pPr marL="0" indent="0">
              <a:buNone/>
            </a:pPr>
            <a:endParaRPr lang="en-US">
              <a:solidFill>
                <a:srgbClr val="212529"/>
              </a:solidFill>
              <a:latin typeface="+mn-lt"/>
            </a:endParaRPr>
          </a:p>
          <a:p>
            <a:pPr marL="914400" lvl="1" indent="-457200">
              <a:lnSpc>
                <a:spcPct val="150000"/>
              </a:lnSpc>
              <a:spcBef>
                <a:spcPts val="0"/>
              </a:spcBef>
              <a:buFont typeface="+mj-lt"/>
              <a:buAutoNum type="arabicPeriod"/>
            </a:pPr>
            <a:r>
              <a:rPr lang="en-US" sz="3600">
                <a:solidFill>
                  <a:srgbClr val="212529"/>
                </a:solidFill>
                <a:latin typeface="+mn-lt"/>
              </a:rPr>
              <a:t>Under “Add Student” select foster care</a:t>
            </a:r>
          </a:p>
          <a:p>
            <a:pPr marL="914400" lvl="1" indent="-457200">
              <a:lnSpc>
                <a:spcPct val="150000"/>
              </a:lnSpc>
              <a:spcBef>
                <a:spcPts val="0"/>
              </a:spcBef>
              <a:buFont typeface="+mj-lt"/>
              <a:buAutoNum type="arabicPeriod"/>
            </a:pPr>
            <a:r>
              <a:rPr lang="en-US" sz="3600">
                <a:solidFill>
                  <a:srgbClr val="212529"/>
                </a:solidFill>
                <a:latin typeface="+mn-lt"/>
              </a:rPr>
              <a:t>E</a:t>
            </a:r>
            <a:r>
              <a:rPr lang="en-US" sz="3600" b="0" i="0">
                <a:solidFill>
                  <a:srgbClr val="212529"/>
                </a:solidFill>
                <a:effectLst/>
                <a:latin typeface="+mn-lt"/>
              </a:rPr>
              <a:t>nter the student's SASID number</a:t>
            </a:r>
          </a:p>
          <a:p>
            <a:pPr marL="914400" lvl="1" indent="-457200">
              <a:lnSpc>
                <a:spcPct val="150000"/>
              </a:lnSpc>
              <a:spcBef>
                <a:spcPts val="0"/>
              </a:spcBef>
              <a:buFont typeface="+mj-lt"/>
              <a:buAutoNum type="arabicPeriod"/>
            </a:pPr>
            <a:r>
              <a:rPr lang="en-US" sz="3600">
                <a:solidFill>
                  <a:srgbClr val="212529"/>
                </a:solidFill>
                <a:latin typeface="+mn-lt"/>
              </a:rPr>
              <a:t>S</a:t>
            </a:r>
            <a:r>
              <a:rPr lang="en-US" sz="3600" b="0" i="0">
                <a:solidFill>
                  <a:srgbClr val="212529"/>
                </a:solidFill>
                <a:effectLst/>
                <a:latin typeface="+mn-lt"/>
              </a:rPr>
              <a:t>elect his/her grade; and</a:t>
            </a:r>
          </a:p>
          <a:p>
            <a:pPr marL="914400" lvl="1" indent="-457200">
              <a:lnSpc>
                <a:spcPct val="150000"/>
              </a:lnSpc>
              <a:spcBef>
                <a:spcPts val="0"/>
              </a:spcBef>
              <a:buFont typeface="+mj-lt"/>
              <a:buAutoNum type="arabicPeriod"/>
            </a:pPr>
            <a:r>
              <a:rPr lang="en-US" sz="3600" b="1">
                <a:solidFill>
                  <a:srgbClr val="212529"/>
                </a:solidFill>
                <a:latin typeface="+mn-lt"/>
              </a:rPr>
              <a:t>C</a:t>
            </a:r>
            <a:r>
              <a:rPr lang="en-US" sz="3600" b="1" i="0">
                <a:solidFill>
                  <a:srgbClr val="212529"/>
                </a:solidFill>
                <a:effectLst/>
                <a:latin typeface="+mn-lt"/>
              </a:rPr>
              <a:t>lick on Add Foster Care Student</a:t>
            </a:r>
          </a:p>
          <a:p>
            <a:endParaRPr lang="en-US"/>
          </a:p>
        </p:txBody>
      </p:sp>
    </p:spTree>
    <p:extLst>
      <p:ext uri="{BB962C8B-B14F-4D97-AF65-F5344CB8AC3E}">
        <p14:creationId xmlns:p14="http://schemas.microsoft.com/office/powerpoint/2010/main" val="247056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a:xfrm>
            <a:off x="838200" y="343355"/>
            <a:ext cx="10515600" cy="1042852"/>
          </a:xfrm>
        </p:spPr>
        <p:txBody>
          <a:bodyPr/>
          <a:lstStyle/>
          <a:p>
            <a:r>
              <a:rPr lang="en-US" sz="4400">
                <a:latin typeface="+mj-lt"/>
                <a:cs typeface="Segoe UI Semibold" panose="020B0702040204020203" pitchFamily="34" charset="0"/>
              </a:rPr>
              <a:t>For students who are homeless</a:t>
            </a:r>
            <a:endParaRPr lang="en-US">
              <a:latin typeface="+mj-lt"/>
              <a:cs typeface="Segoe UI Semibold" panose="020B0702040204020203" pitchFamily="34" charset="0"/>
            </a:endParaRP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a:xfrm>
            <a:off x="283029" y="1771298"/>
            <a:ext cx="11658599" cy="4618616"/>
          </a:xfrm>
        </p:spPr>
        <p:txBody>
          <a:bodyPr>
            <a:normAutofit/>
          </a:bodyPr>
          <a:lstStyle/>
          <a:p>
            <a:pPr marL="854075" indent="-341313">
              <a:lnSpc>
                <a:spcPct val="150000"/>
              </a:lnSpc>
              <a:spcBef>
                <a:spcPts val="0"/>
              </a:spcBef>
              <a:buFont typeface="+mj-lt"/>
              <a:buAutoNum type="arabicPeriod"/>
            </a:pPr>
            <a:r>
              <a:rPr lang="en-US">
                <a:solidFill>
                  <a:srgbClr val="212529"/>
                </a:solidFill>
                <a:latin typeface="+mn-lt"/>
              </a:rPr>
              <a:t>Under “Add Student” select Homeless</a:t>
            </a:r>
          </a:p>
          <a:p>
            <a:pPr marL="854075" indent="-341313">
              <a:lnSpc>
                <a:spcPct val="150000"/>
              </a:lnSpc>
              <a:spcBef>
                <a:spcPts val="0"/>
              </a:spcBef>
              <a:buFont typeface="+mj-lt"/>
              <a:buAutoNum type="arabicPeriod"/>
            </a:pPr>
            <a:r>
              <a:rPr lang="en-US">
                <a:solidFill>
                  <a:srgbClr val="212529"/>
                </a:solidFill>
                <a:latin typeface="+mn-lt"/>
              </a:rPr>
              <a:t>E</a:t>
            </a:r>
            <a:r>
              <a:rPr lang="en-US" b="0" i="0">
                <a:solidFill>
                  <a:srgbClr val="212529"/>
                </a:solidFill>
                <a:effectLst/>
                <a:latin typeface="+mn-lt"/>
              </a:rPr>
              <a:t>nter the student's SASID number</a:t>
            </a:r>
          </a:p>
          <a:p>
            <a:pPr marL="854075" indent="-341313">
              <a:lnSpc>
                <a:spcPct val="150000"/>
              </a:lnSpc>
              <a:spcBef>
                <a:spcPts val="0"/>
              </a:spcBef>
              <a:buFont typeface="+mj-lt"/>
              <a:buAutoNum type="arabicPeriod"/>
            </a:pPr>
            <a:r>
              <a:rPr lang="en-US">
                <a:solidFill>
                  <a:srgbClr val="212529"/>
                </a:solidFill>
                <a:latin typeface="+mn-lt"/>
              </a:rPr>
              <a:t>S</a:t>
            </a:r>
            <a:r>
              <a:rPr lang="en-US" b="0" i="0">
                <a:solidFill>
                  <a:srgbClr val="212529"/>
                </a:solidFill>
                <a:effectLst/>
                <a:latin typeface="+mn-lt"/>
              </a:rPr>
              <a:t>elect his/her grade</a:t>
            </a:r>
          </a:p>
          <a:p>
            <a:pPr marL="854075" indent="-341313">
              <a:lnSpc>
                <a:spcPct val="150000"/>
              </a:lnSpc>
              <a:spcBef>
                <a:spcPts val="0"/>
              </a:spcBef>
              <a:buFont typeface="+mj-lt"/>
              <a:buAutoNum type="arabicPeriod"/>
            </a:pPr>
            <a:r>
              <a:rPr lang="en-US">
                <a:solidFill>
                  <a:srgbClr val="212529"/>
                </a:solidFill>
                <a:latin typeface="+mn-lt"/>
              </a:rPr>
              <a:t>S</a:t>
            </a:r>
            <a:r>
              <a:rPr lang="en-US" b="0" i="0">
                <a:solidFill>
                  <a:srgbClr val="212529"/>
                </a:solidFill>
                <a:effectLst/>
                <a:latin typeface="+mn-lt"/>
              </a:rPr>
              <a:t>elect the dwelling arrangement (Primary Nighttime Residence),</a:t>
            </a:r>
          </a:p>
          <a:p>
            <a:pPr marL="1311275" lvl="2" indent="-341313">
              <a:lnSpc>
                <a:spcPct val="110000"/>
              </a:lnSpc>
              <a:spcBef>
                <a:spcPts val="0"/>
              </a:spcBef>
            </a:pPr>
            <a:r>
              <a:rPr lang="en-US" sz="2400" b="0" i="0">
                <a:solidFill>
                  <a:srgbClr val="212529"/>
                </a:solidFill>
                <a:effectLst/>
                <a:latin typeface="+mn-lt"/>
              </a:rPr>
              <a:t>(Sheltered, Doubled-up, unsheltered, or hotel/motel </a:t>
            </a:r>
            <a:r>
              <a:rPr lang="en-US" sz="2400" b="0" i="1">
                <a:solidFill>
                  <a:srgbClr val="212529"/>
                </a:solidFill>
                <a:effectLst/>
                <a:latin typeface="+mn-lt"/>
              </a:rPr>
              <a:t>when first identified</a:t>
            </a:r>
            <a:r>
              <a:rPr lang="en-US" sz="2400" b="0" i="0">
                <a:solidFill>
                  <a:srgbClr val="212529"/>
                </a:solidFill>
                <a:effectLst/>
                <a:latin typeface="+mn-lt"/>
              </a:rPr>
              <a:t>) </a:t>
            </a:r>
          </a:p>
          <a:p>
            <a:pPr marL="854075" indent="-341313">
              <a:lnSpc>
                <a:spcPct val="150000"/>
              </a:lnSpc>
              <a:spcBef>
                <a:spcPts val="0"/>
              </a:spcBef>
              <a:buFont typeface="+mj-lt"/>
              <a:buAutoNum type="arabicPeriod"/>
            </a:pPr>
            <a:r>
              <a:rPr lang="en-US" b="0" i="0">
                <a:solidFill>
                  <a:srgbClr val="212529"/>
                </a:solidFill>
                <a:effectLst/>
                <a:latin typeface="+mn-lt"/>
              </a:rPr>
              <a:t>Unaccompanied youth ? — click on Yes or No; and</a:t>
            </a:r>
          </a:p>
          <a:p>
            <a:pPr marL="854075" indent="-341313">
              <a:lnSpc>
                <a:spcPct val="150000"/>
              </a:lnSpc>
              <a:spcBef>
                <a:spcPts val="0"/>
              </a:spcBef>
              <a:buFont typeface="+mj-lt"/>
              <a:buAutoNum type="arabicPeriod"/>
            </a:pPr>
            <a:r>
              <a:rPr lang="en-US" b="1" i="0">
                <a:solidFill>
                  <a:srgbClr val="212529"/>
                </a:solidFill>
                <a:effectLst/>
                <a:latin typeface="+mn-lt"/>
              </a:rPr>
              <a:t>Click on Add Homeless Student</a:t>
            </a:r>
          </a:p>
          <a:p>
            <a:endParaRPr lang="en-US"/>
          </a:p>
        </p:txBody>
      </p:sp>
    </p:spTree>
    <p:extLst>
      <p:ext uri="{BB962C8B-B14F-4D97-AF65-F5344CB8AC3E}">
        <p14:creationId xmlns:p14="http://schemas.microsoft.com/office/powerpoint/2010/main" val="3754965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p:txBody>
          <a:bodyPr/>
          <a:lstStyle/>
          <a:p>
            <a:r>
              <a:rPr lang="en-US">
                <a:latin typeface="Segoe UI Semibold" panose="020B0702040204020203" pitchFamily="34" charset="0"/>
                <a:cs typeface="Segoe UI Semibold" panose="020B0702040204020203" pitchFamily="34" charset="0"/>
              </a:rPr>
              <a:t>Once a Student is Entered</a:t>
            </a: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a:xfrm>
            <a:off x="838200" y="1672684"/>
            <a:ext cx="10848278" cy="4466860"/>
          </a:xfrm>
        </p:spPr>
        <p:txBody>
          <a:bodyPr>
            <a:normAutofit fontScale="92500" lnSpcReduction="20000"/>
          </a:bodyPr>
          <a:lstStyle/>
          <a:p>
            <a:pPr marL="468313" indent="-468313">
              <a:spcAft>
                <a:spcPts val="600"/>
              </a:spcAft>
            </a:pPr>
            <a:r>
              <a:rPr lang="en-US" sz="2600" b="0" i="0">
                <a:solidFill>
                  <a:srgbClr val="212529"/>
                </a:solidFill>
                <a:effectLst/>
                <a:latin typeface="+mn-lt"/>
              </a:rPr>
              <a:t>The student will appear on the list of reported students on your Add/Update screen after SIF has transmitted the data or you have entered the student directly.</a:t>
            </a:r>
          </a:p>
          <a:p>
            <a:pPr marL="468313" indent="-468313" algn="l">
              <a:spcAft>
                <a:spcPts val="600"/>
              </a:spcAft>
              <a:buNone/>
            </a:pPr>
            <a:r>
              <a:rPr lang="en-US" sz="2600" b="0" i="0">
                <a:solidFill>
                  <a:srgbClr val="212529"/>
                </a:solidFill>
                <a:effectLst/>
                <a:latin typeface="+mn-lt"/>
              </a:rPr>
              <a:t>A few tips:</a:t>
            </a:r>
          </a:p>
          <a:p>
            <a:pPr marL="468313" indent="-468313" algn="l">
              <a:spcAft>
                <a:spcPts val="600"/>
              </a:spcAft>
              <a:buFont typeface="Arial" panose="020B0604020202020204" pitchFamily="34" charset="0"/>
              <a:buChar char="•"/>
            </a:pPr>
            <a:r>
              <a:rPr lang="en-US" sz="2600" b="0" i="0">
                <a:solidFill>
                  <a:srgbClr val="212529"/>
                </a:solidFill>
                <a:effectLst/>
                <a:latin typeface="+mn-lt"/>
              </a:rPr>
              <a:t>The </a:t>
            </a:r>
            <a:r>
              <a:rPr lang="en-US" sz="2600" b="1" i="0">
                <a:solidFill>
                  <a:srgbClr val="212529"/>
                </a:solidFill>
                <a:effectLst/>
                <a:latin typeface="+mn-lt"/>
              </a:rPr>
              <a:t>Edit</a:t>
            </a:r>
            <a:r>
              <a:rPr lang="en-US" sz="2600" b="0" i="0">
                <a:solidFill>
                  <a:srgbClr val="212529"/>
                </a:solidFill>
                <a:effectLst/>
                <a:latin typeface="+mn-lt"/>
              </a:rPr>
              <a:t> function is for correcting any data entry errors. For example, should numbers in the SASID be transposed.</a:t>
            </a:r>
          </a:p>
          <a:p>
            <a:pPr marL="468313" indent="-468313" algn="l">
              <a:spcAft>
                <a:spcPts val="600"/>
              </a:spcAft>
              <a:buFont typeface="Arial" panose="020B0604020202020204" pitchFamily="34" charset="0"/>
              <a:buChar char="•"/>
            </a:pPr>
            <a:r>
              <a:rPr lang="en-US" sz="2600" b="0" i="0">
                <a:solidFill>
                  <a:srgbClr val="212529"/>
                </a:solidFill>
                <a:effectLst/>
                <a:latin typeface="+mn-lt"/>
              </a:rPr>
              <a:t>The dwelling arrangement should </a:t>
            </a:r>
            <a:r>
              <a:rPr lang="en-US" sz="2600" b="0" i="1">
                <a:solidFill>
                  <a:srgbClr val="212529"/>
                </a:solidFill>
                <a:effectLst/>
                <a:latin typeface="+mn-lt"/>
              </a:rPr>
              <a:t>not</a:t>
            </a:r>
            <a:r>
              <a:rPr lang="en-US" sz="2600" b="0" i="0">
                <a:solidFill>
                  <a:srgbClr val="212529"/>
                </a:solidFill>
                <a:effectLst/>
                <a:latin typeface="+mn-lt"/>
              </a:rPr>
              <a:t> be updated in the security portal unless it is </a:t>
            </a:r>
            <a:r>
              <a:rPr lang="en-US" sz="2600" b="0" i="1">
                <a:solidFill>
                  <a:srgbClr val="C00000"/>
                </a:solidFill>
                <a:effectLst/>
                <a:latin typeface="+mn-lt"/>
              </a:rPr>
              <a:t>missing </a:t>
            </a:r>
            <a:r>
              <a:rPr lang="en-US" sz="2600" b="0" i="0">
                <a:solidFill>
                  <a:srgbClr val="212529"/>
                </a:solidFill>
                <a:effectLst/>
                <a:latin typeface="+mn-lt"/>
              </a:rPr>
              <a:t>or erroneous. </a:t>
            </a:r>
          </a:p>
          <a:p>
            <a:pPr marL="468313" indent="-468313" algn="l">
              <a:spcAft>
                <a:spcPts val="600"/>
              </a:spcAft>
              <a:buFont typeface="Arial" panose="020B0604020202020204" pitchFamily="34" charset="0"/>
              <a:buChar char="•"/>
            </a:pPr>
            <a:r>
              <a:rPr lang="en-US" sz="2600" b="0" i="0">
                <a:solidFill>
                  <a:srgbClr val="212529"/>
                </a:solidFill>
                <a:effectLst/>
                <a:latin typeface="+mn-lt"/>
              </a:rPr>
              <a:t>The delete function is used </a:t>
            </a:r>
            <a:r>
              <a:rPr lang="en-US" sz="2600" b="0" i="1">
                <a:solidFill>
                  <a:srgbClr val="212529"/>
                </a:solidFill>
                <a:effectLst/>
                <a:latin typeface="+mn-lt"/>
              </a:rPr>
              <a:t>only</a:t>
            </a:r>
            <a:r>
              <a:rPr lang="en-US" sz="2600" b="0" i="0">
                <a:solidFill>
                  <a:srgbClr val="212529"/>
                </a:solidFill>
                <a:effectLst/>
                <a:latin typeface="+mn-lt"/>
              </a:rPr>
              <a:t> if a student is erroneously entered.</a:t>
            </a:r>
          </a:p>
          <a:p>
            <a:pPr marL="468313" lvl="1" indent="-468313">
              <a:spcAft>
                <a:spcPts val="600"/>
              </a:spcAft>
              <a:buFont typeface="Arial" panose="020B0604020202020204" pitchFamily="34" charset="0"/>
              <a:buChar char="•"/>
            </a:pPr>
            <a:r>
              <a:rPr lang="en-US" sz="2600" b="1" i="0">
                <a:solidFill>
                  <a:srgbClr val="212529"/>
                </a:solidFill>
                <a:effectLst/>
                <a:latin typeface="+mn-lt"/>
              </a:rPr>
              <a:t>Do not delete or update students in the security portal if they become permanently housed or leave foster care.</a:t>
            </a:r>
            <a:r>
              <a:rPr lang="en-US" sz="2600" b="0" i="0">
                <a:solidFill>
                  <a:srgbClr val="212529"/>
                </a:solidFill>
                <a:effectLst/>
                <a:latin typeface="+mn-lt"/>
              </a:rPr>
              <a:t> </a:t>
            </a:r>
          </a:p>
          <a:p>
            <a:pPr marL="468313" lvl="1" indent="-468313">
              <a:spcAft>
                <a:spcPts val="600"/>
              </a:spcAft>
              <a:buFont typeface="Arial" panose="020B0604020202020204" pitchFamily="34" charset="0"/>
              <a:buChar char="•"/>
            </a:pPr>
            <a:r>
              <a:rPr lang="en-US" sz="2600" b="0" i="0">
                <a:solidFill>
                  <a:srgbClr val="212529"/>
                </a:solidFill>
                <a:effectLst/>
                <a:latin typeface="+mn-lt"/>
              </a:rPr>
              <a:t>This data collection is a </a:t>
            </a:r>
            <a:r>
              <a:rPr lang="en-US" sz="2600" b="1" i="0">
                <a:solidFill>
                  <a:srgbClr val="212529"/>
                </a:solidFill>
                <a:effectLst/>
                <a:latin typeface="+mn-lt"/>
              </a:rPr>
              <a:t>cumulative </a:t>
            </a:r>
            <a:r>
              <a:rPr lang="en-US" sz="2600" b="1">
                <a:solidFill>
                  <a:srgbClr val="212529"/>
                </a:solidFill>
                <a:latin typeface="+mn-lt"/>
              </a:rPr>
              <a:t>count</a:t>
            </a:r>
            <a:r>
              <a:rPr lang="en-US" sz="2600" b="1" i="0">
                <a:solidFill>
                  <a:srgbClr val="212529"/>
                </a:solidFill>
                <a:effectLst/>
                <a:latin typeface="+mn-lt"/>
              </a:rPr>
              <a:t> </a:t>
            </a:r>
            <a:r>
              <a:rPr lang="en-US" sz="2600" b="0" i="0">
                <a:solidFill>
                  <a:srgbClr val="212529"/>
                </a:solidFill>
                <a:effectLst/>
                <a:latin typeface="+mn-lt"/>
              </a:rPr>
              <a:t>for the school year.</a:t>
            </a:r>
          </a:p>
          <a:p>
            <a:endParaRPr lang="en-US"/>
          </a:p>
        </p:txBody>
      </p:sp>
    </p:spTree>
    <p:extLst>
      <p:ext uri="{BB962C8B-B14F-4D97-AF65-F5344CB8AC3E}">
        <p14:creationId xmlns:p14="http://schemas.microsoft.com/office/powerpoint/2010/main" val="402465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p:txBody>
          <a:bodyPr/>
          <a:lstStyle/>
          <a:p>
            <a:r>
              <a:rPr lang="en-US" sz="4400">
                <a:latin typeface="+mj-lt"/>
                <a:cs typeface="Segoe UI Semibold" panose="020B0702040204020203" pitchFamily="34" charset="0"/>
              </a:rPr>
              <a:t>To Close Out the School Year</a:t>
            </a:r>
            <a:endParaRPr lang="en-US">
              <a:latin typeface="+mj-lt"/>
              <a:cs typeface="Segoe UI Semibold" panose="020B0702040204020203" pitchFamily="34" charset="0"/>
            </a:endParaRP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a:xfrm>
            <a:off x="185057" y="1934584"/>
            <a:ext cx="11625943" cy="4052559"/>
          </a:xfrm>
        </p:spPr>
        <p:txBody>
          <a:bodyPr/>
          <a:lstStyle/>
          <a:p>
            <a:pPr marL="0" indent="0" algn="l">
              <a:lnSpc>
                <a:spcPct val="100000"/>
              </a:lnSpc>
              <a:spcBef>
                <a:spcPts val="0"/>
              </a:spcBef>
              <a:buNone/>
            </a:pPr>
            <a:r>
              <a:rPr lang="en-US" sz="2800" b="0" i="0">
                <a:solidFill>
                  <a:srgbClr val="222222"/>
                </a:solidFill>
                <a:effectLst/>
                <a:latin typeface="+mn-lt"/>
              </a:rPr>
              <a:t>The Certify/Submit function </a:t>
            </a:r>
          </a:p>
          <a:p>
            <a:pPr marL="914400" lvl="1" indent="-457200">
              <a:lnSpc>
                <a:spcPct val="100000"/>
              </a:lnSpc>
              <a:spcBef>
                <a:spcPts val="0"/>
              </a:spcBef>
              <a:buFont typeface="Arial" panose="020B0604020202020204" pitchFamily="34" charset="0"/>
              <a:buChar char="•"/>
            </a:pPr>
            <a:r>
              <a:rPr lang="en-US" b="0" i="0">
                <a:solidFill>
                  <a:srgbClr val="222222"/>
                </a:solidFill>
                <a:effectLst/>
                <a:latin typeface="+mn-lt"/>
              </a:rPr>
              <a:t>is enabled when it is time to close out data entry for a school year; usually June through mid-July and </a:t>
            </a:r>
          </a:p>
          <a:p>
            <a:pPr marL="914400" lvl="1" indent="-457200">
              <a:lnSpc>
                <a:spcPct val="100000"/>
              </a:lnSpc>
              <a:spcBef>
                <a:spcPts val="0"/>
              </a:spcBef>
              <a:buFont typeface="Arial" panose="020B0604020202020204" pitchFamily="34" charset="0"/>
              <a:buChar char="•"/>
            </a:pPr>
            <a:r>
              <a:rPr lang="en-US" b="0" i="0">
                <a:solidFill>
                  <a:srgbClr val="222222"/>
                </a:solidFill>
                <a:effectLst/>
                <a:latin typeface="+mn-lt"/>
              </a:rPr>
              <a:t>allows districts to review and certify the accuracy of the data and finalize and submit it.</a:t>
            </a:r>
          </a:p>
          <a:p>
            <a:pPr marL="0" indent="0">
              <a:lnSpc>
                <a:spcPct val="100000"/>
              </a:lnSpc>
              <a:spcBef>
                <a:spcPts val="0"/>
              </a:spcBef>
              <a:buNone/>
            </a:pPr>
            <a:br>
              <a:rPr lang="en-US" b="0" i="0">
                <a:solidFill>
                  <a:srgbClr val="212529"/>
                </a:solidFill>
                <a:effectLst/>
                <a:latin typeface="+mn-lt"/>
              </a:rPr>
            </a:br>
            <a:r>
              <a:rPr lang="en-US" b="0" i="0">
                <a:solidFill>
                  <a:srgbClr val="212529"/>
                </a:solidFill>
                <a:effectLst/>
                <a:latin typeface="+mn-lt"/>
              </a:rPr>
              <a:t>Homeless liaisons and foster care points of contact ar</a:t>
            </a:r>
            <a:r>
              <a:rPr lang="en-US">
                <a:solidFill>
                  <a:srgbClr val="212529"/>
                </a:solidFill>
                <a:latin typeface="+mn-lt"/>
              </a:rPr>
              <a:t>e reminded when this function is enabled (early June) and as the due date nears (mid-July).</a:t>
            </a:r>
            <a:endParaRPr lang="en-US">
              <a:latin typeface="+mn-lt"/>
            </a:endParaRPr>
          </a:p>
          <a:p>
            <a:endParaRPr lang="en-US"/>
          </a:p>
        </p:txBody>
      </p:sp>
    </p:spTree>
    <p:extLst>
      <p:ext uri="{BB962C8B-B14F-4D97-AF65-F5344CB8AC3E}">
        <p14:creationId xmlns:p14="http://schemas.microsoft.com/office/powerpoint/2010/main" val="125517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p:txBody>
          <a:bodyPr/>
          <a:lstStyle/>
          <a:p>
            <a:r>
              <a:rPr lang="en-US" sz="4400">
                <a:latin typeface="+mj-lt"/>
                <a:cs typeface="Segoe UI Semibold" panose="020B0702040204020203" pitchFamily="34" charset="0"/>
              </a:rPr>
              <a:t>Is Your Data Accurate?</a:t>
            </a:r>
            <a:endParaRPr lang="en-US">
              <a:latin typeface="+mj-lt"/>
              <a:cs typeface="Segoe UI Semibold" panose="020B0702040204020203" pitchFamily="34" charset="0"/>
            </a:endParaRP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p:txBody>
          <a:bodyPr/>
          <a:lstStyle/>
          <a:p>
            <a:pPr algn="l">
              <a:lnSpc>
                <a:spcPct val="100000"/>
              </a:lnSpc>
              <a:spcBef>
                <a:spcPts val="0"/>
              </a:spcBef>
              <a:buFont typeface="+mj-lt"/>
              <a:buAutoNum type="arabicPeriod"/>
            </a:pPr>
            <a:r>
              <a:rPr lang="en-US" sz="2800" b="1" i="0">
                <a:solidFill>
                  <a:srgbClr val="212529"/>
                </a:solidFill>
                <a:effectLst/>
                <a:latin typeface="+mn-lt"/>
              </a:rPr>
              <a:t>Review the data </a:t>
            </a:r>
            <a:r>
              <a:rPr lang="en-US" sz="2800" b="0" i="0">
                <a:solidFill>
                  <a:srgbClr val="212529"/>
                </a:solidFill>
                <a:effectLst/>
                <a:latin typeface="+mn-lt"/>
              </a:rPr>
              <a:t>as it appears on each list.</a:t>
            </a:r>
          </a:p>
          <a:p>
            <a:pPr marL="914400" lvl="1" indent="-457200" algn="l">
              <a:lnSpc>
                <a:spcPct val="100000"/>
              </a:lnSpc>
              <a:spcBef>
                <a:spcPts val="0"/>
              </a:spcBef>
              <a:buFont typeface="+mj-lt"/>
              <a:buAutoNum type="alphaLcParenR"/>
            </a:pPr>
            <a:r>
              <a:rPr lang="en-US" b="0" i="0">
                <a:solidFill>
                  <a:srgbClr val="212529"/>
                </a:solidFill>
                <a:effectLst/>
                <a:latin typeface="+mn-lt"/>
              </a:rPr>
              <a:t>Correct any </a:t>
            </a:r>
            <a:r>
              <a:rPr lang="en-US" b="0" i="0">
                <a:solidFill>
                  <a:srgbClr val="FF0000"/>
                </a:solidFill>
                <a:effectLst/>
                <a:latin typeface="+mn-lt"/>
              </a:rPr>
              <a:t>missing</a:t>
            </a:r>
            <a:r>
              <a:rPr lang="en-US" b="0" i="0">
                <a:solidFill>
                  <a:srgbClr val="212529"/>
                </a:solidFill>
                <a:effectLst/>
                <a:latin typeface="+mn-lt"/>
              </a:rPr>
              <a:t> or inaccurate data.</a:t>
            </a:r>
          </a:p>
          <a:p>
            <a:pPr marL="914400" lvl="1" indent="-457200" algn="l">
              <a:lnSpc>
                <a:spcPct val="100000"/>
              </a:lnSpc>
              <a:spcBef>
                <a:spcPts val="0"/>
              </a:spcBef>
              <a:buFont typeface="+mj-lt"/>
              <a:buAutoNum type="alphaLcParenR"/>
            </a:pPr>
            <a:r>
              <a:rPr lang="en-US" b="0" i="0">
                <a:solidFill>
                  <a:srgbClr val="212529"/>
                </a:solidFill>
                <a:effectLst/>
                <a:latin typeface="+mn-lt"/>
              </a:rPr>
              <a:t>Remember for students who are homeless the reported dwelling arrangement should be where the student was at the time they were first identified.</a:t>
            </a:r>
          </a:p>
          <a:p>
            <a:pPr marL="457200" lvl="1" indent="0" algn="l">
              <a:lnSpc>
                <a:spcPct val="100000"/>
              </a:lnSpc>
              <a:spcBef>
                <a:spcPts val="0"/>
              </a:spcBef>
              <a:buNone/>
            </a:pPr>
            <a:endParaRPr lang="en-US" b="0" i="0">
              <a:solidFill>
                <a:srgbClr val="212529"/>
              </a:solidFill>
              <a:effectLst/>
              <a:latin typeface="+mn-lt"/>
            </a:endParaRPr>
          </a:p>
          <a:p>
            <a:pPr algn="l">
              <a:lnSpc>
                <a:spcPct val="100000"/>
              </a:lnSpc>
              <a:spcBef>
                <a:spcPts val="0"/>
              </a:spcBef>
              <a:buFont typeface="+mj-lt"/>
              <a:buAutoNum type="arabicPeriod"/>
            </a:pPr>
            <a:r>
              <a:rPr lang="en-US" sz="2800" b="1" i="0">
                <a:solidFill>
                  <a:srgbClr val="212529"/>
                </a:solidFill>
                <a:effectLst/>
                <a:latin typeface="+mn-lt"/>
              </a:rPr>
              <a:t>Click on the certify checkbox </a:t>
            </a:r>
            <a:r>
              <a:rPr lang="en-US" sz="2800" b="0" i="0">
                <a:solidFill>
                  <a:srgbClr val="212529"/>
                </a:solidFill>
                <a:effectLst/>
                <a:latin typeface="+mn-lt"/>
              </a:rPr>
              <a:t>to confirm the data is accurate.</a:t>
            </a:r>
          </a:p>
          <a:p>
            <a:pPr marL="914400" lvl="1" indent="-457200" algn="l">
              <a:lnSpc>
                <a:spcPct val="100000"/>
              </a:lnSpc>
              <a:spcBef>
                <a:spcPts val="0"/>
              </a:spcBef>
              <a:buFont typeface="+mj-lt"/>
              <a:buAutoNum type="alphaLcParenR"/>
            </a:pPr>
            <a:r>
              <a:rPr lang="en-US" b="0" i="0">
                <a:solidFill>
                  <a:srgbClr val="212529"/>
                </a:solidFill>
                <a:effectLst/>
                <a:latin typeface="+mn-lt"/>
              </a:rPr>
              <a:t>You will not be able to complete this step if there is missing data.</a:t>
            </a:r>
          </a:p>
          <a:p>
            <a:endParaRPr lang="en-US"/>
          </a:p>
        </p:txBody>
      </p:sp>
    </p:spTree>
    <p:extLst>
      <p:ext uri="{BB962C8B-B14F-4D97-AF65-F5344CB8AC3E}">
        <p14:creationId xmlns:p14="http://schemas.microsoft.com/office/powerpoint/2010/main" val="1738592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p:txBody>
          <a:bodyPr/>
          <a:lstStyle/>
          <a:p>
            <a:r>
              <a:rPr lang="en-US" sz="4400">
                <a:latin typeface="+mj-lt"/>
                <a:cs typeface="Segoe UI Semibold" panose="020B0702040204020203" pitchFamily="34" charset="0"/>
              </a:rPr>
              <a:t>Submitting the Data</a:t>
            </a:r>
            <a:endParaRPr lang="en-US">
              <a:latin typeface="+mj-lt"/>
              <a:cs typeface="Segoe UI Semibold" panose="020B0702040204020203" pitchFamily="34" charset="0"/>
            </a:endParaRP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a:xfrm>
            <a:off x="446313" y="2021670"/>
            <a:ext cx="11016343" cy="4052559"/>
          </a:xfrm>
        </p:spPr>
        <p:txBody>
          <a:bodyPr>
            <a:normAutofit fontScale="85000" lnSpcReduction="10000"/>
          </a:bodyPr>
          <a:lstStyle/>
          <a:p>
            <a:pPr algn="l">
              <a:lnSpc>
                <a:spcPct val="120000"/>
              </a:lnSpc>
              <a:spcBef>
                <a:spcPts val="0"/>
              </a:spcBef>
              <a:buFont typeface="Arial" panose="020B0604020202020204" pitchFamily="34" charset="0"/>
              <a:buChar char="•"/>
            </a:pPr>
            <a:r>
              <a:rPr lang="en-US" sz="2800" b="0" i="0">
                <a:solidFill>
                  <a:srgbClr val="212529"/>
                </a:solidFill>
                <a:effectLst/>
                <a:latin typeface="+mn-lt"/>
              </a:rPr>
              <a:t>Click on the Submit button.</a:t>
            </a:r>
          </a:p>
          <a:p>
            <a:pPr algn="l">
              <a:lnSpc>
                <a:spcPct val="120000"/>
              </a:lnSpc>
              <a:spcBef>
                <a:spcPts val="0"/>
              </a:spcBef>
              <a:buFont typeface="Arial" panose="020B0604020202020204" pitchFamily="34" charset="0"/>
              <a:buChar char="•"/>
            </a:pPr>
            <a:endParaRPr lang="en-US" sz="2800" b="0" i="0">
              <a:solidFill>
                <a:srgbClr val="212529"/>
              </a:solidFill>
              <a:effectLst/>
              <a:latin typeface="+mn-lt"/>
            </a:endParaRPr>
          </a:p>
          <a:p>
            <a:pPr algn="l">
              <a:lnSpc>
                <a:spcPct val="120000"/>
              </a:lnSpc>
              <a:spcBef>
                <a:spcPts val="0"/>
              </a:spcBef>
              <a:buFont typeface="Arial" panose="020B0604020202020204" pitchFamily="34" charset="0"/>
              <a:buChar char="•"/>
            </a:pPr>
            <a:r>
              <a:rPr lang="en-US" sz="2800" b="0" i="0">
                <a:solidFill>
                  <a:srgbClr val="212529"/>
                </a:solidFill>
                <a:effectLst/>
                <a:latin typeface="+mn-lt"/>
              </a:rPr>
              <a:t>Once the data has been certified/submitted, no more students can be entered. Should the Certify/Submit function be erroneously engaged, please contact us and we will manually reverse the designation.</a:t>
            </a:r>
          </a:p>
          <a:p>
            <a:pPr algn="l">
              <a:lnSpc>
                <a:spcPct val="120000"/>
              </a:lnSpc>
              <a:spcBef>
                <a:spcPts val="0"/>
              </a:spcBef>
              <a:buFont typeface="Arial" panose="020B0604020202020204" pitchFamily="34" charset="0"/>
              <a:buChar char="•"/>
            </a:pPr>
            <a:endParaRPr lang="en-US" sz="2800" b="0" i="0">
              <a:solidFill>
                <a:srgbClr val="212529"/>
              </a:solidFill>
              <a:effectLst/>
              <a:latin typeface="+mn-lt"/>
            </a:endParaRPr>
          </a:p>
          <a:p>
            <a:pPr algn="l">
              <a:lnSpc>
                <a:spcPct val="120000"/>
              </a:lnSpc>
              <a:spcBef>
                <a:spcPts val="0"/>
              </a:spcBef>
              <a:buFont typeface="Arial" panose="020B0604020202020204" pitchFamily="34" charset="0"/>
              <a:buChar char="•"/>
            </a:pPr>
            <a:r>
              <a:rPr lang="en-US" sz="2800" b="1" i="0">
                <a:solidFill>
                  <a:srgbClr val="C00000"/>
                </a:solidFill>
                <a:effectLst/>
                <a:latin typeface="+mn-lt"/>
              </a:rPr>
              <a:t>A district that has not enrolled or identified any students who ar</a:t>
            </a:r>
            <a:r>
              <a:rPr lang="en-US" sz="2800" b="1">
                <a:solidFill>
                  <a:srgbClr val="C00000"/>
                </a:solidFill>
                <a:latin typeface="+mn-lt"/>
              </a:rPr>
              <a:t>e </a:t>
            </a:r>
            <a:r>
              <a:rPr lang="en-US" sz="2800" b="1" i="0">
                <a:solidFill>
                  <a:srgbClr val="C00000"/>
                </a:solidFill>
                <a:effectLst/>
                <a:latin typeface="+mn-lt"/>
              </a:rPr>
              <a:t>homeless or in foster care must still Certify/Submit its data, and by doing so, certifies that no homeless or foster care students were enrolled.</a:t>
            </a:r>
            <a:endParaRPr lang="en-US" sz="2800" b="0" i="0">
              <a:solidFill>
                <a:srgbClr val="C00000"/>
              </a:solidFill>
              <a:effectLst/>
              <a:latin typeface="+mn-lt"/>
            </a:endParaRPr>
          </a:p>
          <a:p>
            <a:endParaRPr lang="en-US"/>
          </a:p>
        </p:txBody>
      </p:sp>
    </p:spTree>
    <p:extLst>
      <p:ext uri="{BB962C8B-B14F-4D97-AF65-F5344CB8AC3E}">
        <p14:creationId xmlns:p14="http://schemas.microsoft.com/office/powerpoint/2010/main" val="306780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p:txBody>
          <a:bodyPr/>
          <a:lstStyle/>
          <a:p>
            <a:r>
              <a:rPr lang="en-US" sz="4400">
                <a:latin typeface="+mj-lt"/>
                <a:cs typeface="Segoe UI Semibold" panose="020B0702040204020203" pitchFamily="34" charset="0"/>
              </a:rPr>
              <a:t>Next School Year</a:t>
            </a:r>
            <a:endParaRPr lang="en-US">
              <a:latin typeface="+mj-lt"/>
              <a:cs typeface="Segoe UI Semibold" panose="020B0702040204020203" pitchFamily="34" charset="0"/>
            </a:endParaRP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a:xfrm>
            <a:off x="631371" y="1847498"/>
            <a:ext cx="10515600" cy="4052559"/>
          </a:xfrm>
        </p:spPr>
        <p:txBody>
          <a:bodyPr/>
          <a:lstStyle/>
          <a:p>
            <a:pPr marL="457200" indent="-457200">
              <a:lnSpc>
                <a:spcPct val="100000"/>
              </a:lnSpc>
              <a:spcBef>
                <a:spcPts val="0"/>
              </a:spcBef>
            </a:pPr>
            <a:r>
              <a:rPr lang="en-US" b="0" i="0">
                <a:solidFill>
                  <a:srgbClr val="212529"/>
                </a:solidFill>
                <a:effectLst/>
                <a:latin typeface="+mn-lt"/>
              </a:rPr>
              <a:t>Once the school year closes</a:t>
            </a:r>
            <a:r>
              <a:rPr lang="en-US">
                <a:solidFill>
                  <a:srgbClr val="212529"/>
                </a:solidFill>
                <a:latin typeface="+mn-lt"/>
              </a:rPr>
              <a:t>, data collection is ready for the new school year at the beginning of August.</a:t>
            </a:r>
          </a:p>
          <a:p>
            <a:pPr marL="457200" indent="-457200">
              <a:lnSpc>
                <a:spcPct val="100000"/>
              </a:lnSpc>
              <a:spcBef>
                <a:spcPts val="0"/>
              </a:spcBef>
            </a:pPr>
            <a:endParaRPr lang="en-US">
              <a:solidFill>
                <a:srgbClr val="212529"/>
              </a:solidFill>
              <a:latin typeface="+mn-lt"/>
            </a:endParaRPr>
          </a:p>
          <a:p>
            <a:pPr marL="457200" indent="-457200">
              <a:lnSpc>
                <a:spcPct val="100000"/>
              </a:lnSpc>
              <a:spcBef>
                <a:spcPts val="0"/>
              </a:spcBef>
            </a:pPr>
            <a:r>
              <a:rPr lang="en-US">
                <a:solidFill>
                  <a:srgbClr val="212529"/>
                </a:solidFill>
                <a:latin typeface="+mn-lt"/>
              </a:rPr>
              <a:t>Assuming your SIS is up to date, only those students who remain homeless or in foster care will be carried over to the next year.</a:t>
            </a:r>
          </a:p>
          <a:p>
            <a:pPr marL="0" indent="0">
              <a:lnSpc>
                <a:spcPct val="100000"/>
              </a:lnSpc>
              <a:spcBef>
                <a:spcPts val="0"/>
              </a:spcBef>
              <a:buNone/>
            </a:pPr>
            <a:endParaRPr lang="en-US">
              <a:solidFill>
                <a:srgbClr val="212529"/>
              </a:solidFill>
              <a:latin typeface="+mn-lt"/>
            </a:endParaRPr>
          </a:p>
          <a:p>
            <a:pPr marL="457200" indent="-457200">
              <a:lnSpc>
                <a:spcPct val="100000"/>
              </a:lnSpc>
              <a:spcBef>
                <a:spcPts val="0"/>
              </a:spcBef>
            </a:pPr>
            <a:r>
              <a:rPr lang="en-US">
                <a:solidFill>
                  <a:srgbClr val="212529"/>
                </a:solidFill>
                <a:latin typeface="+mn-lt"/>
              </a:rPr>
              <a:t>The homeless and foster care lists are usually populated in the security portal by SIF around mid/end of August.</a:t>
            </a:r>
            <a:endParaRPr lang="en-US">
              <a:latin typeface="+mn-lt"/>
            </a:endParaRPr>
          </a:p>
          <a:p>
            <a:pPr marL="0" indent="0">
              <a:buNone/>
            </a:pPr>
            <a:endParaRPr lang="en-US"/>
          </a:p>
        </p:txBody>
      </p:sp>
    </p:spTree>
    <p:extLst>
      <p:ext uri="{BB962C8B-B14F-4D97-AF65-F5344CB8AC3E}">
        <p14:creationId xmlns:p14="http://schemas.microsoft.com/office/powerpoint/2010/main" val="4156514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6703-3228-4471-36D8-0537B52B8C99}"/>
              </a:ext>
            </a:extLst>
          </p:cNvPr>
          <p:cNvSpPr>
            <a:spLocks noGrp="1"/>
          </p:cNvSpPr>
          <p:nvPr>
            <p:ph type="title"/>
          </p:nvPr>
        </p:nvSpPr>
        <p:spPr/>
        <p:txBody>
          <a:bodyPr>
            <a:normAutofit/>
          </a:bodyPr>
          <a:lstStyle/>
          <a:p>
            <a:r>
              <a:rPr lang="en-US" sz="5400">
                <a:latin typeface="+mj-lt"/>
                <a:cs typeface="Segoe UI Semibold" panose="020B0702040204020203" pitchFamily="34" charset="0"/>
              </a:rPr>
              <a:t>Resources</a:t>
            </a:r>
          </a:p>
        </p:txBody>
      </p:sp>
      <p:sp>
        <p:nvSpPr>
          <p:cNvPr id="2" name="Content Placeholder 1">
            <a:extLst>
              <a:ext uri="{FF2B5EF4-FFF2-40B4-BE49-F238E27FC236}">
                <a16:creationId xmlns:a16="http://schemas.microsoft.com/office/drawing/2014/main" id="{E87BE68C-E09A-604D-B923-F8A80EBD8B3A}"/>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a:solidFill>
                  <a:srgbClr val="222222"/>
                </a:solidFill>
                <a:latin typeface="+mn-lt"/>
                <a:cs typeface="Arial"/>
                <a:hlinkClick r:id="rId2"/>
              </a:rPr>
              <a:t>Directory Administration Page</a:t>
            </a:r>
            <a:endParaRPr lang="en-US">
              <a:solidFill>
                <a:srgbClr val="222222"/>
              </a:solidFill>
              <a:latin typeface="+mn-lt"/>
              <a:cs typeface="Arial"/>
            </a:endParaRPr>
          </a:p>
          <a:p>
            <a:pPr>
              <a:lnSpc>
                <a:spcPct val="100000"/>
              </a:lnSpc>
              <a:spcBef>
                <a:spcPts val="0"/>
              </a:spcBef>
            </a:pPr>
            <a:endParaRPr lang="en-US">
              <a:solidFill>
                <a:srgbClr val="222222"/>
              </a:solidFill>
              <a:latin typeface="+mn-lt"/>
              <a:cs typeface="Arial"/>
            </a:endParaRPr>
          </a:p>
          <a:p>
            <a:pPr>
              <a:lnSpc>
                <a:spcPct val="100000"/>
              </a:lnSpc>
              <a:spcBef>
                <a:spcPts val="0"/>
              </a:spcBef>
            </a:pPr>
            <a:r>
              <a:rPr lang="en-US" b="0" i="0">
                <a:solidFill>
                  <a:srgbClr val="0070C0"/>
                </a:solidFill>
                <a:effectLst/>
                <a:latin typeface="+mn-lt"/>
                <a:cs typeface="Arial"/>
                <a:hlinkClick r:id="rId3">
                  <a:extLst>
                    <a:ext uri="{A12FA001-AC4F-418D-AE19-62706E023703}">
                      <ahyp:hlinkClr xmlns:ahyp="http://schemas.microsoft.com/office/drawing/2018/hyperlinkcolor" val="tx"/>
                    </a:ext>
                  </a:extLst>
                </a:hlinkClick>
              </a:rPr>
              <a:t>Data </a:t>
            </a:r>
            <a:r>
              <a:rPr lang="en-US">
                <a:solidFill>
                  <a:srgbClr val="0070C0"/>
                </a:solidFill>
                <a:latin typeface="+mn-lt"/>
                <a:cs typeface="Arial"/>
                <a:hlinkClick r:id="rId3">
                  <a:extLst>
                    <a:ext uri="{A12FA001-AC4F-418D-AE19-62706E023703}">
                      <ahyp:hlinkClr xmlns:ahyp="http://schemas.microsoft.com/office/drawing/2018/hyperlinkcolor" val="tx"/>
                    </a:ext>
                  </a:extLst>
                </a:hlinkClick>
              </a:rPr>
              <a:t>Collection </a:t>
            </a:r>
            <a:r>
              <a:rPr lang="en-US" b="0" i="0">
                <a:solidFill>
                  <a:srgbClr val="0070C0"/>
                </a:solidFill>
                <a:effectLst/>
                <a:latin typeface="+mn-lt"/>
                <a:cs typeface="Arial"/>
                <a:hlinkClick r:id="rId3">
                  <a:extLst>
                    <a:ext uri="{A12FA001-AC4F-418D-AE19-62706E023703}">
                      <ahyp:hlinkClr xmlns:ahyp="http://schemas.microsoft.com/office/drawing/2018/hyperlinkcolor" val="tx"/>
                    </a:ext>
                  </a:extLst>
                </a:hlinkClick>
              </a:rPr>
              <a:t>Guidance</a:t>
            </a:r>
            <a:endParaRPr lang="en-US" b="0" i="0">
              <a:solidFill>
                <a:srgbClr val="0070C0"/>
              </a:solidFill>
              <a:effectLst/>
              <a:latin typeface="+mn-lt"/>
              <a:cs typeface="Arial"/>
            </a:endParaRPr>
          </a:p>
          <a:p>
            <a:pPr>
              <a:lnSpc>
                <a:spcPct val="100000"/>
              </a:lnSpc>
              <a:spcBef>
                <a:spcPts val="0"/>
              </a:spcBef>
            </a:pPr>
            <a:endParaRPr lang="en-US" b="0" i="0">
              <a:solidFill>
                <a:srgbClr val="0070C0"/>
              </a:solidFill>
              <a:effectLst/>
              <a:latin typeface="+mn-lt"/>
            </a:endParaRPr>
          </a:p>
          <a:p>
            <a:pPr>
              <a:lnSpc>
                <a:spcPct val="100000"/>
              </a:lnSpc>
              <a:spcBef>
                <a:spcPts val="0"/>
              </a:spcBef>
            </a:pPr>
            <a:r>
              <a:rPr lang="en-US" b="0" i="0">
                <a:solidFill>
                  <a:srgbClr val="222222"/>
                </a:solidFill>
                <a:effectLst/>
                <a:latin typeface="+mn-lt"/>
              </a:rPr>
              <a:t>For questions on submitting homeless or foster care student data, please contact </a:t>
            </a:r>
            <a:r>
              <a:rPr lang="en-US" b="0" i="0">
                <a:solidFill>
                  <a:srgbClr val="222222"/>
                </a:solidFill>
                <a:effectLst/>
                <a:latin typeface="+mn-lt"/>
                <a:hlinkClick r:id="rId4"/>
              </a:rPr>
              <a:t>Christine.H.Cowen@mass.gov</a:t>
            </a:r>
            <a:r>
              <a:rPr lang="en-US" b="0" i="0">
                <a:solidFill>
                  <a:srgbClr val="222222"/>
                </a:solidFill>
                <a:effectLst/>
                <a:latin typeface="+mn-lt"/>
              </a:rPr>
              <a:t> </a:t>
            </a:r>
            <a:endParaRPr lang="en-US">
              <a:latin typeface="+mn-lt"/>
            </a:endParaRPr>
          </a:p>
          <a:p>
            <a:pPr marL="0" indent="0">
              <a:buNone/>
            </a:pPr>
            <a:endParaRPr lang="en-US"/>
          </a:p>
        </p:txBody>
      </p:sp>
    </p:spTree>
    <p:extLst>
      <p:ext uri="{BB962C8B-B14F-4D97-AF65-F5344CB8AC3E}">
        <p14:creationId xmlns:p14="http://schemas.microsoft.com/office/powerpoint/2010/main" val="108295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j-lt"/>
                <a:cs typeface="Segoe UI Semibold" panose="020B0702040204020203" pitchFamily="34" charset="0"/>
              </a:rPr>
              <a:t>Data Collection Requirements</a:t>
            </a:r>
          </a:p>
        </p:txBody>
      </p:sp>
      <p:sp>
        <p:nvSpPr>
          <p:cNvPr id="3" name="Content Placeholder 2"/>
          <p:cNvSpPr>
            <a:spLocks noGrp="1"/>
          </p:cNvSpPr>
          <p:nvPr>
            <p:ph idx="1"/>
          </p:nvPr>
        </p:nvSpPr>
        <p:spPr>
          <a:xfrm>
            <a:off x="620486" y="1803955"/>
            <a:ext cx="10515600" cy="4052559"/>
          </a:xfrm>
        </p:spPr>
        <p:txBody>
          <a:bodyPr>
            <a:normAutofit lnSpcReduction="10000"/>
          </a:bodyPr>
          <a:lstStyle/>
          <a:p>
            <a:r>
              <a:rPr lang="en-US" sz="2400">
                <a:latin typeface="+mn-lt"/>
              </a:rPr>
              <a:t>USED requires homeless liaisons and foster care points of contact to report </a:t>
            </a:r>
            <a:r>
              <a:rPr lang="en-US" sz="2400" b="1" i="1">
                <a:latin typeface="+mn-lt"/>
              </a:rPr>
              <a:t>enrolled</a:t>
            </a:r>
            <a:r>
              <a:rPr lang="en-US" sz="2400">
                <a:latin typeface="+mn-lt"/>
              </a:rPr>
              <a:t> students who are: </a:t>
            </a:r>
          </a:p>
          <a:p>
            <a:pPr lvl="1"/>
            <a:r>
              <a:rPr lang="en-US" b="1">
                <a:latin typeface="+mn-lt"/>
              </a:rPr>
              <a:t>Identified as homeless </a:t>
            </a:r>
          </a:p>
          <a:p>
            <a:pPr lvl="2"/>
            <a:r>
              <a:rPr lang="en-US" sz="2400">
                <a:latin typeface="+mn-lt"/>
              </a:rPr>
              <a:t>their living arrangement at the time they are identified, and</a:t>
            </a:r>
          </a:p>
          <a:p>
            <a:pPr lvl="2"/>
            <a:r>
              <a:rPr lang="en-US" sz="2400">
                <a:latin typeface="+mn-lt"/>
              </a:rPr>
              <a:t>whether they are unaccompanied</a:t>
            </a:r>
          </a:p>
          <a:p>
            <a:pPr lvl="1"/>
            <a:r>
              <a:rPr lang="en-US" b="1">
                <a:latin typeface="+mn-lt"/>
              </a:rPr>
              <a:t>In foster care</a:t>
            </a:r>
          </a:p>
          <a:p>
            <a:pPr lvl="1"/>
            <a:endParaRPr lang="en-US">
              <a:latin typeface="+mn-lt"/>
            </a:endParaRPr>
          </a:p>
          <a:p>
            <a:r>
              <a:rPr lang="en-US" sz="2400">
                <a:latin typeface="+mn-lt"/>
              </a:rPr>
              <a:t>USED also requires reporting on the number of enrolled students in </a:t>
            </a:r>
            <a:r>
              <a:rPr lang="en-US" sz="2400" i="1">
                <a:latin typeface="+mn-lt"/>
              </a:rPr>
              <a:t>migratory</a:t>
            </a:r>
            <a:r>
              <a:rPr lang="en-US" sz="2400">
                <a:latin typeface="+mn-lt"/>
              </a:rPr>
              <a:t> and </a:t>
            </a:r>
            <a:r>
              <a:rPr lang="en-US" sz="2400" i="1">
                <a:latin typeface="+mn-lt"/>
              </a:rPr>
              <a:t>active military families</a:t>
            </a:r>
            <a:r>
              <a:rPr lang="en-US" sz="2400">
                <a:latin typeface="+mn-lt"/>
              </a:rPr>
              <a:t>.</a:t>
            </a:r>
          </a:p>
          <a:p>
            <a:endParaRPr lang="en-US" sz="2400">
              <a:latin typeface="+mn-lt"/>
            </a:endParaRPr>
          </a:p>
          <a:p>
            <a:r>
              <a:rPr lang="en-US" sz="2400">
                <a:latin typeface="+mn-lt"/>
              </a:rPr>
              <a:t>This is used for accountability and to determine funding.</a:t>
            </a:r>
          </a:p>
          <a:p>
            <a:pPr marL="0" indent="0">
              <a:buNone/>
            </a:pPr>
            <a:endParaRPr lang="en-US"/>
          </a:p>
        </p:txBody>
      </p:sp>
    </p:spTree>
    <p:extLst>
      <p:ext uri="{BB962C8B-B14F-4D97-AF65-F5344CB8AC3E}">
        <p14:creationId xmlns:p14="http://schemas.microsoft.com/office/powerpoint/2010/main" val="43173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37A01-A8AE-DF67-4C1D-54CC2373CAD9}"/>
              </a:ext>
            </a:extLst>
          </p:cNvPr>
          <p:cNvSpPr>
            <a:spLocks noGrp="1"/>
          </p:cNvSpPr>
          <p:nvPr>
            <p:ph type="title"/>
          </p:nvPr>
        </p:nvSpPr>
        <p:spPr/>
        <p:txBody>
          <a:bodyPr/>
          <a:lstStyle/>
          <a:p>
            <a:r>
              <a:rPr lang="en-US"/>
              <a:t>Due date for Certify &amp; Submit:</a:t>
            </a:r>
          </a:p>
        </p:txBody>
      </p:sp>
      <p:sp>
        <p:nvSpPr>
          <p:cNvPr id="2" name="Content Placeholder 1">
            <a:extLst>
              <a:ext uri="{FF2B5EF4-FFF2-40B4-BE49-F238E27FC236}">
                <a16:creationId xmlns:a16="http://schemas.microsoft.com/office/drawing/2014/main" id="{787276D3-CD8B-BB71-086B-21EFACCA1EE4}"/>
              </a:ext>
            </a:extLst>
          </p:cNvPr>
          <p:cNvSpPr>
            <a:spLocks noGrp="1"/>
          </p:cNvSpPr>
          <p:nvPr>
            <p:ph idx="1"/>
          </p:nvPr>
        </p:nvSpPr>
        <p:spPr>
          <a:xfrm>
            <a:off x="838200" y="2086984"/>
            <a:ext cx="11049000" cy="4052559"/>
          </a:xfrm>
        </p:spPr>
        <p:txBody>
          <a:bodyPr>
            <a:normAutofit/>
          </a:bodyPr>
          <a:lstStyle/>
          <a:p>
            <a:pPr marL="0" indent="0" algn="ctr">
              <a:buNone/>
            </a:pPr>
            <a:r>
              <a:rPr lang="en-US" sz="4400">
                <a:latin typeface="Aptos" panose="020B0004020202020204" pitchFamily="34" charset="0"/>
              </a:rPr>
              <a:t>This year, 2024-25 data must be certified and submitted by </a:t>
            </a:r>
          </a:p>
          <a:p>
            <a:pPr marL="0" indent="0" algn="ctr">
              <a:buNone/>
            </a:pPr>
            <a:r>
              <a:rPr lang="en-US" sz="4400" b="1">
                <a:latin typeface="Aptos" panose="020B0004020202020204" pitchFamily="34" charset="0"/>
              </a:rPr>
              <a:t>Friday, July 11th.  </a:t>
            </a:r>
          </a:p>
        </p:txBody>
      </p:sp>
    </p:spTree>
    <p:extLst>
      <p:ext uri="{BB962C8B-B14F-4D97-AF65-F5344CB8AC3E}">
        <p14:creationId xmlns:p14="http://schemas.microsoft.com/office/powerpoint/2010/main" val="277596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C612-0433-8F70-B64E-ACC79220F4C2}"/>
              </a:ext>
            </a:extLst>
          </p:cNvPr>
          <p:cNvSpPr txBox="1">
            <a:spLocks noGrp="1"/>
          </p:cNvSpPr>
          <p:nvPr>
            <p:ph type="title" idx="4294967295"/>
          </p:nvPr>
        </p:nvSpPr>
        <p:spPr>
          <a:xfrm>
            <a:off x="1164773" y="1676399"/>
            <a:ext cx="924197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Thank You for Joining the Educational Stability Team today!</a:t>
            </a:r>
          </a:p>
        </p:txBody>
      </p:sp>
    </p:spTree>
    <p:extLst>
      <p:ext uri="{BB962C8B-B14F-4D97-AF65-F5344CB8AC3E}">
        <p14:creationId xmlns:p14="http://schemas.microsoft.com/office/powerpoint/2010/main" val="282004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1F35-AB49-4235-B09F-5D3DA5EDC030}"/>
              </a:ext>
            </a:extLst>
          </p:cNvPr>
          <p:cNvSpPr>
            <a:spLocks noGrp="1"/>
          </p:cNvSpPr>
          <p:nvPr>
            <p:ph type="title"/>
          </p:nvPr>
        </p:nvSpPr>
        <p:spPr/>
        <p:txBody>
          <a:bodyPr/>
          <a:lstStyle/>
          <a:p>
            <a:r>
              <a:rPr lang="en-US" sz="4400" b="0" i="0">
                <a:solidFill>
                  <a:schemeClr val="bg2"/>
                </a:solidFill>
                <a:effectLst/>
                <a:latin typeface="+mj-lt"/>
                <a:cs typeface="Segoe UI Semibold" panose="020B0702040204020203" pitchFamily="34" charset="0"/>
              </a:rPr>
              <a:t>When should  students be reported</a:t>
            </a:r>
            <a:endParaRPr lang="en-US">
              <a:latin typeface="+mj-lt"/>
              <a:cs typeface="Segoe UI Semibold" panose="020B0702040204020203" pitchFamily="34" charset="0"/>
            </a:endParaRPr>
          </a:p>
        </p:txBody>
      </p:sp>
      <p:sp>
        <p:nvSpPr>
          <p:cNvPr id="3" name="Content Placeholder 2">
            <a:extLst>
              <a:ext uri="{FF2B5EF4-FFF2-40B4-BE49-F238E27FC236}">
                <a16:creationId xmlns:a16="http://schemas.microsoft.com/office/drawing/2014/main" id="{54DD5B48-982D-54F5-65FF-CFBAA4924213}"/>
              </a:ext>
            </a:extLst>
          </p:cNvPr>
          <p:cNvSpPr>
            <a:spLocks noGrp="1"/>
          </p:cNvSpPr>
          <p:nvPr>
            <p:ph idx="1"/>
          </p:nvPr>
        </p:nvSpPr>
        <p:spPr>
          <a:xfrm>
            <a:off x="838200" y="1769929"/>
            <a:ext cx="10744200" cy="4497056"/>
          </a:xfrm>
        </p:spPr>
        <p:txBody>
          <a:bodyPr>
            <a:normAutofit fontScale="92500" lnSpcReduction="10000"/>
          </a:bodyPr>
          <a:lstStyle/>
          <a:p>
            <a:pPr algn="l">
              <a:spcAft>
                <a:spcPts val="600"/>
              </a:spcAft>
              <a:buFont typeface="Arial" panose="020B0604020202020204" pitchFamily="34" charset="0"/>
              <a:buChar char="•"/>
            </a:pPr>
            <a:r>
              <a:rPr lang="en-US" sz="2800">
                <a:solidFill>
                  <a:srgbClr val="212529"/>
                </a:solidFill>
                <a:latin typeface="+mn-lt"/>
              </a:rPr>
              <a:t>Students should be reported when they are</a:t>
            </a:r>
            <a:r>
              <a:rPr lang="en-US" sz="2800" b="0" i="0">
                <a:solidFill>
                  <a:srgbClr val="212529"/>
                </a:solidFill>
                <a:effectLst/>
                <a:latin typeface="+mn-lt"/>
              </a:rPr>
              <a:t> </a:t>
            </a:r>
            <a:r>
              <a:rPr lang="en-US" sz="2800" b="1" i="0">
                <a:solidFill>
                  <a:srgbClr val="212529"/>
                </a:solidFill>
                <a:effectLst/>
                <a:latin typeface="+mn-lt"/>
              </a:rPr>
              <a:t>identified </a:t>
            </a:r>
            <a:r>
              <a:rPr lang="en-US" sz="2800" i="0">
                <a:solidFill>
                  <a:srgbClr val="212529"/>
                </a:solidFill>
                <a:effectLst/>
                <a:latin typeface="+mn-lt"/>
              </a:rPr>
              <a:t>including</a:t>
            </a:r>
          </a:p>
          <a:p>
            <a:pPr lvl="1">
              <a:spcAft>
                <a:spcPts val="600"/>
              </a:spcAft>
              <a:buFont typeface="Arial" panose="020B0604020202020204" pitchFamily="34" charset="0"/>
              <a:buChar char="•"/>
            </a:pPr>
            <a:r>
              <a:rPr lang="en-US" sz="2400">
                <a:solidFill>
                  <a:srgbClr val="212529"/>
                </a:solidFill>
                <a:latin typeface="+mn-lt"/>
              </a:rPr>
              <a:t>a</a:t>
            </a:r>
            <a:r>
              <a:rPr lang="en-US" sz="2400" b="0" i="0">
                <a:solidFill>
                  <a:srgbClr val="212529"/>
                </a:solidFill>
                <a:effectLst/>
                <a:latin typeface="+mn-lt"/>
              </a:rPr>
              <a:t>t enrollment,</a:t>
            </a:r>
          </a:p>
          <a:p>
            <a:pPr lvl="1">
              <a:spcAft>
                <a:spcPts val="600"/>
              </a:spcAft>
              <a:buFont typeface="Arial" panose="020B0604020202020204" pitchFamily="34" charset="0"/>
              <a:buChar char="•"/>
            </a:pPr>
            <a:r>
              <a:rPr lang="en-US" sz="2400" b="0" i="0">
                <a:solidFill>
                  <a:srgbClr val="212529"/>
                </a:solidFill>
                <a:effectLst/>
                <a:latin typeface="+mn-lt"/>
              </a:rPr>
              <a:t>when district staff learn that an already enrolled student has become homeless or placed in foster care,</a:t>
            </a:r>
          </a:p>
          <a:p>
            <a:pPr lvl="1">
              <a:spcAft>
                <a:spcPts val="600"/>
              </a:spcAft>
              <a:buFont typeface="Arial" panose="020B0604020202020204" pitchFamily="34" charset="0"/>
              <a:buChar char="•"/>
            </a:pPr>
            <a:r>
              <a:rPr lang="en-US" sz="2400">
                <a:solidFill>
                  <a:srgbClr val="212529"/>
                </a:solidFill>
                <a:latin typeface="+mn-lt"/>
              </a:rPr>
              <a:t>when Migrant Education Program (MMEP) screens as migratory, or</a:t>
            </a:r>
          </a:p>
          <a:p>
            <a:pPr lvl="1">
              <a:spcAft>
                <a:spcPts val="600"/>
              </a:spcAft>
              <a:buFont typeface="Arial" panose="020B0604020202020204" pitchFamily="34" charset="0"/>
              <a:buChar char="•"/>
            </a:pPr>
            <a:r>
              <a:rPr lang="en-US" sz="2400">
                <a:solidFill>
                  <a:srgbClr val="212529"/>
                </a:solidFill>
                <a:latin typeface="+mn-lt"/>
              </a:rPr>
              <a:t>t</a:t>
            </a:r>
            <a:r>
              <a:rPr lang="en-US" sz="2400" b="0" i="0">
                <a:solidFill>
                  <a:srgbClr val="212529"/>
                </a:solidFill>
                <a:effectLst/>
                <a:latin typeface="+mn-lt"/>
              </a:rPr>
              <a:t>he parent voluntary self-reports as active military.</a:t>
            </a:r>
          </a:p>
          <a:p>
            <a:pPr algn="l">
              <a:buFont typeface="Arial" panose="020B0604020202020204" pitchFamily="34" charset="0"/>
              <a:buChar char="•"/>
            </a:pPr>
            <a:endParaRPr lang="en-US" sz="2400" b="0" i="0">
              <a:solidFill>
                <a:srgbClr val="212529"/>
              </a:solidFill>
              <a:effectLst/>
              <a:latin typeface="+mn-lt"/>
            </a:endParaRPr>
          </a:p>
          <a:p>
            <a:pPr algn="l">
              <a:buFont typeface="Arial" panose="020B0604020202020204" pitchFamily="34" charset="0"/>
              <a:buChar char="•"/>
            </a:pPr>
            <a:r>
              <a:rPr lang="en-US" sz="2800" b="1" i="0">
                <a:solidFill>
                  <a:srgbClr val="212529"/>
                </a:solidFill>
                <a:effectLst/>
                <a:latin typeface="+mn-lt"/>
              </a:rPr>
              <a:t>Only students </a:t>
            </a:r>
            <a:r>
              <a:rPr lang="en-US" sz="2800" b="1" i="1">
                <a:solidFill>
                  <a:srgbClr val="212529"/>
                </a:solidFill>
                <a:effectLst/>
                <a:latin typeface="+mn-lt"/>
              </a:rPr>
              <a:t>enrolled</a:t>
            </a:r>
            <a:r>
              <a:rPr lang="en-US" sz="2800" b="1" i="0">
                <a:solidFill>
                  <a:srgbClr val="212529"/>
                </a:solidFill>
                <a:effectLst/>
                <a:latin typeface="+mn-lt"/>
              </a:rPr>
              <a:t> </a:t>
            </a:r>
            <a:r>
              <a:rPr lang="en-US" sz="2800" i="0">
                <a:solidFill>
                  <a:srgbClr val="212529"/>
                </a:solidFill>
                <a:effectLst/>
                <a:latin typeface="+mn-lt"/>
              </a:rPr>
              <a:t>in the district should be entered </a:t>
            </a:r>
            <a:endParaRPr lang="en-US" sz="2800">
              <a:solidFill>
                <a:srgbClr val="212529"/>
              </a:solidFill>
              <a:latin typeface="+mn-lt"/>
            </a:endParaRPr>
          </a:p>
          <a:p>
            <a:pPr algn="l">
              <a:buFont typeface="Arial" panose="020B0604020202020204" pitchFamily="34" charset="0"/>
              <a:buChar char="•"/>
            </a:pPr>
            <a:endParaRPr lang="en-US" sz="2400" b="0" i="1">
              <a:solidFill>
                <a:srgbClr val="212529"/>
              </a:solidFill>
              <a:effectLst/>
              <a:latin typeface="+mn-lt"/>
            </a:endParaRPr>
          </a:p>
          <a:p>
            <a:pPr marL="0" indent="0" algn="l">
              <a:spcAft>
                <a:spcPts val="600"/>
              </a:spcAft>
              <a:buNone/>
            </a:pPr>
            <a:r>
              <a:rPr lang="en-US" sz="2400" b="1" i="1">
                <a:solidFill>
                  <a:srgbClr val="FF0000"/>
                </a:solidFill>
                <a:effectLst/>
                <a:latin typeface="+mn-lt"/>
              </a:rPr>
              <a:t>Do not</a:t>
            </a:r>
            <a:r>
              <a:rPr lang="en-US" sz="2400" b="1" i="0">
                <a:solidFill>
                  <a:srgbClr val="FF0000"/>
                </a:solidFill>
                <a:effectLst/>
                <a:latin typeface="+mn-lt"/>
              </a:rPr>
              <a:t> </a:t>
            </a:r>
            <a:r>
              <a:rPr lang="en-US" sz="2400" b="1" i="0">
                <a:solidFill>
                  <a:srgbClr val="212529"/>
                </a:solidFill>
                <a:effectLst/>
                <a:latin typeface="+mn-lt"/>
              </a:rPr>
              <a:t>enter a student who is sheltered/placed in the district and transported back to his/her school of origin in another district.</a:t>
            </a:r>
          </a:p>
          <a:p>
            <a:endParaRPr lang="en-US"/>
          </a:p>
        </p:txBody>
      </p:sp>
      <p:pic>
        <p:nvPicPr>
          <p:cNvPr id="11" name="oogle Shape;194;p30">
            <a:extLst>
              <a:ext uri="{FF2B5EF4-FFF2-40B4-BE49-F238E27FC236}">
                <a16:creationId xmlns:a16="http://schemas.microsoft.com/office/drawing/2014/main" id="{4F2090D0-6E31-49F7-BF6D-0F70BD3CB455}"/>
              </a:ext>
              <a:ext uri="{C183D7F6-B498-43B3-948B-1728B52AA6E4}">
                <adec:decorative xmlns:adec="http://schemas.microsoft.com/office/drawing/2017/decorative" val="1"/>
              </a:ext>
            </a:extLst>
          </p:cNvPr>
          <p:cNvPicPr preferRelativeResize="0"/>
          <p:nvPr/>
        </p:nvPicPr>
        <p:blipFill/>
        <p:spPr>
          <a:xfrm flipV="1">
            <a:off x="1691842" y="-717259"/>
            <a:ext cx="98569" cy="81539"/>
          </a:xfrm>
          <a:prstGeom prst="rect">
            <a:avLst/>
          </a:prstGeom>
          <a:solidFill>
            <a:srgbClr val="FFFFFF"/>
          </a:solidFill>
          <a:ln>
            <a:noFill/>
          </a:ln>
        </p:spPr>
      </p:pic>
      <p:pic>
        <p:nvPicPr>
          <p:cNvPr id="4" name="Google Shape;194;p30">
            <a:extLst>
              <a:ext uri="{FF2B5EF4-FFF2-40B4-BE49-F238E27FC236}">
                <a16:creationId xmlns:a16="http://schemas.microsoft.com/office/drawing/2014/main" id="{34BC41F6-F403-B686-A030-462E51667ED3}"/>
              </a:ext>
              <a:ext uri="{C183D7F6-B498-43B3-948B-1728B52AA6E4}">
                <adec:decorative xmlns:adec="http://schemas.microsoft.com/office/drawing/2017/decorative" val="1"/>
              </a:ext>
            </a:extLst>
          </p:cNvPr>
          <p:cNvPicPr preferRelativeResize="0"/>
          <p:nvPr/>
        </p:nvPicPr>
        <p:blipFill/>
        <p:spPr>
          <a:xfrm flipV="1">
            <a:off x="1844242" y="-564859"/>
            <a:ext cx="98569" cy="81539"/>
          </a:xfrm>
          <a:prstGeom prst="rect">
            <a:avLst/>
          </a:prstGeom>
          <a:solidFill>
            <a:srgbClr val="FFFFFF"/>
          </a:solidFill>
          <a:ln>
            <a:noFill/>
          </a:ln>
        </p:spPr>
      </p:pic>
    </p:spTree>
    <p:extLst>
      <p:ext uri="{BB962C8B-B14F-4D97-AF65-F5344CB8AC3E}">
        <p14:creationId xmlns:p14="http://schemas.microsoft.com/office/powerpoint/2010/main" val="381500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a:xfrm>
            <a:off x="838199" y="365126"/>
            <a:ext cx="11077181" cy="1042852"/>
          </a:xfrm>
        </p:spPr>
        <p:txBody>
          <a:bodyPr>
            <a:noAutofit/>
          </a:bodyPr>
          <a:lstStyle/>
          <a:p>
            <a:r>
              <a:rPr lang="en-US">
                <a:latin typeface="+mj-lt"/>
                <a:cs typeface="Segoe UI Semibold" panose="020B0702040204020203" pitchFamily="34" charset="0"/>
              </a:rPr>
              <a:t>Massachusetts Migrant Education Program</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359226" y="1752780"/>
            <a:ext cx="11556153" cy="4554344"/>
          </a:xfrm>
        </p:spPr>
        <p:txBody>
          <a:bodyPr vert="horz" lIns="91440" tIns="45720" rIns="91440" bIns="45720" rtlCol="0" anchor="t">
            <a:normAutofit fontScale="92500" lnSpcReduction="20000"/>
          </a:bodyPr>
          <a:lstStyle/>
          <a:p>
            <a:pPr marL="467995" indent="-467995">
              <a:lnSpc>
                <a:spcPct val="120000"/>
              </a:lnSpc>
              <a:spcBef>
                <a:spcPts val="0"/>
              </a:spcBef>
              <a:spcAft>
                <a:spcPts val="600"/>
              </a:spcAft>
            </a:pPr>
            <a:r>
              <a:rPr lang="en-US" sz="2800">
                <a:latin typeface="+mn-lt"/>
                <a:cs typeface="Arial"/>
              </a:rPr>
              <a:t>The use of </a:t>
            </a:r>
            <a:r>
              <a:rPr lang="en-US" sz="2800" b="1">
                <a:latin typeface="+mn-lt"/>
                <a:cs typeface="Arial"/>
              </a:rPr>
              <a:t>Migrant Screeners</a:t>
            </a:r>
            <a:r>
              <a:rPr lang="en-US" sz="2800">
                <a:latin typeface="+mn-lt"/>
                <a:cs typeface="Arial"/>
              </a:rPr>
              <a:t> at enrollment can increase identification</a:t>
            </a:r>
            <a:r>
              <a:rPr lang="en-US">
                <a:latin typeface="+mn-lt"/>
                <a:cs typeface="Arial"/>
              </a:rPr>
              <a:t>.</a:t>
            </a:r>
            <a:endParaRPr lang="en-US" sz="2800">
              <a:latin typeface="+mn-lt"/>
              <a:cs typeface="Arial"/>
            </a:endParaRPr>
          </a:p>
          <a:p>
            <a:pPr marL="467995" indent="-467995">
              <a:lnSpc>
                <a:spcPct val="120000"/>
              </a:lnSpc>
              <a:spcBef>
                <a:spcPts val="0"/>
              </a:spcBef>
              <a:spcAft>
                <a:spcPts val="600"/>
              </a:spcAft>
            </a:pPr>
            <a:endParaRPr lang="en-US" sz="2400">
              <a:latin typeface="+mn-lt"/>
            </a:endParaRPr>
          </a:p>
          <a:p>
            <a:pPr marL="467995" indent="-467995">
              <a:lnSpc>
                <a:spcPct val="120000"/>
              </a:lnSpc>
              <a:spcBef>
                <a:spcPts val="0"/>
              </a:spcBef>
              <a:spcAft>
                <a:spcPts val="600"/>
              </a:spcAft>
            </a:pPr>
            <a:r>
              <a:rPr lang="en-US" sz="2800" b="1">
                <a:latin typeface="+mn-lt"/>
                <a:cs typeface="Arial"/>
              </a:rPr>
              <a:t>MMEP Vendor does the data collection and reports to DESE</a:t>
            </a:r>
            <a:r>
              <a:rPr lang="en-US" b="1">
                <a:latin typeface="+mn-lt"/>
                <a:cs typeface="Arial"/>
              </a:rPr>
              <a:t> </a:t>
            </a:r>
            <a:endParaRPr lang="en-US" sz="2800" b="1">
              <a:latin typeface="+mn-lt"/>
            </a:endParaRPr>
          </a:p>
          <a:p>
            <a:pPr marL="467995" indent="-467995">
              <a:lnSpc>
                <a:spcPct val="120000"/>
              </a:lnSpc>
              <a:spcBef>
                <a:spcPts val="0"/>
              </a:spcBef>
              <a:spcAft>
                <a:spcPts val="600"/>
              </a:spcAft>
              <a:buNone/>
            </a:pPr>
            <a:endParaRPr lang="en-US" sz="2400">
              <a:latin typeface="+mn-lt"/>
            </a:endParaRPr>
          </a:p>
          <a:p>
            <a:pPr marL="467995" indent="-467995">
              <a:lnSpc>
                <a:spcPct val="120000"/>
              </a:lnSpc>
              <a:spcBef>
                <a:spcPts val="0"/>
              </a:spcBef>
              <a:spcAft>
                <a:spcPts val="600"/>
              </a:spcAft>
            </a:pPr>
            <a:r>
              <a:rPr lang="en-US" sz="2800" b="1">
                <a:latin typeface="+mn-lt"/>
                <a:cs typeface="Arial"/>
              </a:rPr>
              <a:t>Districts do not need to report this data</a:t>
            </a:r>
            <a:r>
              <a:rPr lang="en-US" sz="2800">
                <a:latin typeface="+mn-lt"/>
                <a:cs typeface="Arial"/>
              </a:rPr>
              <a:t> but should be aware of identified students to ensure their educational rights.</a:t>
            </a:r>
          </a:p>
          <a:p>
            <a:pPr marL="467995" indent="-467995">
              <a:lnSpc>
                <a:spcPct val="120000"/>
              </a:lnSpc>
              <a:spcBef>
                <a:spcPts val="0"/>
              </a:spcBef>
              <a:spcAft>
                <a:spcPts val="600"/>
              </a:spcAft>
            </a:pPr>
            <a:endParaRPr lang="en-US" sz="2400">
              <a:latin typeface="+mn-lt"/>
            </a:endParaRPr>
          </a:p>
          <a:p>
            <a:pPr marL="467995" indent="-467995">
              <a:lnSpc>
                <a:spcPct val="120000"/>
              </a:lnSpc>
              <a:spcBef>
                <a:spcPts val="0"/>
              </a:spcBef>
              <a:spcAft>
                <a:spcPts val="600"/>
              </a:spcAft>
            </a:pPr>
            <a:r>
              <a:rPr lang="en-US" sz="2800" b="1">
                <a:latin typeface="+mn-lt"/>
              </a:rPr>
              <a:t>If migratory students are in homeless living arrangements, they must be reported as homeless.</a:t>
            </a:r>
            <a:r>
              <a:rPr lang="en-US" sz="2800">
                <a:latin typeface="+mn-lt"/>
              </a:rPr>
              <a:t>  MMEP is trained to identify homelessness and can provide verification.</a:t>
            </a:r>
          </a:p>
          <a:p>
            <a:pPr marL="0" indent="0">
              <a:buNone/>
            </a:pPr>
            <a:endParaRPr lang="en-US"/>
          </a:p>
        </p:txBody>
      </p:sp>
    </p:spTree>
    <p:extLst>
      <p:ext uri="{BB962C8B-B14F-4D97-AF65-F5344CB8AC3E}">
        <p14:creationId xmlns:p14="http://schemas.microsoft.com/office/powerpoint/2010/main" val="11472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a:xfrm>
            <a:off x="838199" y="365126"/>
            <a:ext cx="11077181" cy="1042852"/>
          </a:xfrm>
        </p:spPr>
        <p:txBody>
          <a:bodyPr>
            <a:noAutofit/>
          </a:bodyPr>
          <a:lstStyle/>
          <a:p>
            <a:r>
              <a:rPr lang="en-US" sz="3400">
                <a:latin typeface="+mj-lt"/>
                <a:cs typeface="Segoe UI Semibold" panose="020B0702040204020203" pitchFamily="34" charset="0"/>
              </a:rPr>
              <a:t>Military Interstate Children’s Compact Commission (MIC3)</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239486" y="1709237"/>
            <a:ext cx="11380085" cy="4554344"/>
          </a:xfrm>
        </p:spPr>
        <p:txBody>
          <a:bodyPr vert="horz" lIns="91440" tIns="45720" rIns="91440" bIns="45720" rtlCol="0" anchor="t">
            <a:normAutofit/>
          </a:bodyPr>
          <a:lstStyle/>
          <a:p>
            <a:pPr marL="0" indent="0">
              <a:lnSpc>
                <a:spcPct val="110000"/>
              </a:lnSpc>
              <a:spcBef>
                <a:spcPts val="0"/>
              </a:spcBef>
              <a:buNone/>
            </a:pPr>
            <a:r>
              <a:rPr lang="en-US" sz="2800">
                <a:latin typeface="+mn-lt"/>
                <a:cs typeface="Segoe UI Semibold" panose="020B0702040204020203" pitchFamily="34" charset="0"/>
              </a:rPr>
              <a:t>Data Collection of students in active military families:</a:t>
            </a:r>
          </a:p>
          <a:p>
            <a:pPr marL="0" indent="0">
              <a:lnSpc>
                <a:spcPct val="110000"/>
              </a:lnSpc>
              <a:spcBef>
                <a:spcPts val="0"/>
              </a:spcBef>
              <a:buNone/>
            </a:pPr>
            <a:endParaRPr lang="en-US" sz="2400">
              <a:latin typeface="+mn-lt"/>
              <a:cs typeface="Segoe UI Semibold" panose="020B0702040204020203" pitchFamily="34" charset="0"/>
            </a:endParaRPr>
          </a:p>
          <a:p>
            <a:pPr marL="467995" indent="-467995">
              <a:lnSpc>
                <a:spcPct val="110000"/>
              </a:lnSpc>
              <a:spcBef>
                <a:spcPts val="0"/>
              </a:spcBef>
            </a:pPr>
            <a:r>
              <a:rPr lang="en-US" sz="2800" b="1">
                <a:latin typeface="+mn-lt"/>
                <a:cs typeface="Segoe UI Semibold"/>
              </a:rPr>
              <a:t>Parents must be provided with the opportunity to </a:t>
            </a:r>
            <a:r>
              <a:rPr lang="en-US" sz="2800" b="1" i="1">
                <a:latin typeface="+mn-lt"/>
                <a:cs typeface="Segoe UI Semibold"/>
              </a:rPr>
              <a:t>voluntarily self-identify</a:t>
            </a:r>
            <a:r>
              <a:rPr lang="en-US" sz="2800" b="1">
                <a:latin typeface="+mn-lt"/>
                <a:cs typeface="Segoe UI Semibold"/>
              </a:rPr>
              <a:t> as active military</a:t>
            </a:r>
            <a:r>
              <a:rPr lang="en-US" b="1">
                <a:latin typeface="+mn-lt"/>
                <a:cs typeface="Segoe UI Semibold"/>
              </a:rPr>
              <a:t>.</a:t>
            </a:r>
            <a:endParaRPr lang="en-US" sz="2800" b="1">
              <a:latin typeface="+mn-lt"/>
              <a:cs typeface="Segoe UI Semibold" panose="020B0702040204020203" pitchFamily="34" charset="0"/>
            </a:endParaRPr>
          </a:p>
          <a:p>
            <a:pPr marL="467995" indent="-467995">
              <a:lnSpc>
                <a:spcPct val="110000"/>
              </a:lnSpc>
              <a:spcBef>
                <a:spcPts val="0"/>
              </a:spcBef>
            </a:pPr>
            <a:r>
              <a:rPr lang="en-US" sz="2800" b="1">
                <a:latin typeface="+mn-lt"/>
                <a:cs typeface="Segoe UI Semibold"/>
              </a:rPr>
              <a:t>Schools are required to collect data and report to DESE</a:t>
            </a:r>
            <a:r>
              <a:rPr lang="en-US" b="1">
                <a:latin typeface="+mn-lt"/>
                <a:cs typeface="Segoe UI Semibold"/>
              </a:rPr>
              <a:t>. </a:t>
            </a:r>
            <a:endParaRPr lang="en-US" sz="2800" b="1">
              <a:latin typeface="+mn-lt"/>
              <a:cs typeface="Segoe UI Semibold" panose="020B0702040204020203" pitchFamily="34" charset="0"/>
            </a:endParaRPr>
          </a:p>
          <a:p>
            <a:pPr marL="467995" indent="-467995">
              <a:lnSpc>
                <a:spcPct val="110000"/>
              </a:lnSpc>
              <a:spcBef>
                <a:spcPts val="0"/>
              </a:spcBef>
            </a:pPr>
            <a:r>
              <a:rPr lang="en-US" sz="2800">
                <a:latin typeface="+mn-lt"/>
                <a:cs typeface="Segoe UI Semibold"/>
              </a:rPr>
              <a:t>DESE is required to report it to Federal </a:t>
            </a:r>
            <a:r>
              <a:rPr lang="en-US">
                <a:latin typeface="+mn-lt"/>
                <a:cs typeface="Segoe UI Semibold"/>
              </a:rPr>
              <a:t>Government.</a:t>
            </a:r>
            <a:endParaRPr lang="en-US" sz="2800">
              <a:latin typeface="+mn-lt"/>
              <a:cs typeface="Segoe UI Semibold" panose="020B0702040204020203" pitchFamily="34" charset="0"/>
            </a:endParaRPr>
          </a:p>
          <a:p>
            <a:pPr marL="467995" indent="-467995">
              <a:lnSpc>
                <a:spcPct val="110000"/>
              </a:lnSpc>
              <a:spcBef>
                <a:spcPts val="0"/>
              </a:spcBef>
            </a:pPr>
            <a:endParaRPr lang="en-US" sz="2400">
              <a:latin typeface="+mn-lt"/>
              <a:cs typeface="Segoe UI Semibold" panose="020B0702040204020203" pitchFamily="34" charset="0"/>
            </a:endParaRPr>
          </a:p>
          <a:p>
            <a:pPr marL="467995" indent="-467995">
              <a:lnSpc>
                <a:spcPct val="110000"/>
              </a:lnSpc>
              <a:spcBef>
                <a:spcPts val="0"/>
              </a:spcBef>
            </a:pPr>
            <a:r>
              <a:rPr lang="en-US" sz="2800" b="1">
                <a:latin typeface="+mn-lt"/>
                <a:cs typeface="Segoe UI Semibold"/>
              </a:rPr>
              <a:t>This data should be entered in the SIS and is transmitted to DESE via SIF</a:t>
            </a:r>
            <a:r>
              <a:rPr lang="en-US" b="1">
                <a:latin typeface="+mn-lt"/>
                <a:cs typeface="Segoe UI Semibold"/>
              </a:rPr>
              <a:t>.</a:t>
            </a:r>
            <a:endParaRPr lang="en-US" sz="2800" b="1">
              <a:latin typeface="+mn-lt"/>
              <a:cs typeface="Segoe UI Semibold" panose="020B0702040204020203" pitchFamily="34" charset="0"/>
            </a:endParaRPr>
          </a:p>
          <a:p>
            <a:pPr marL="0" indent="0">
              <a:buNone/>
            </a:pPr>
            <a:endParaRPr lang="en-US"/>
          </a:p>
        </p:txBody>
      </p:sp>
    </p:spTree>
    <p:extLst>
      <p:ext uri="{BB962C8B-B14F-4D97-AF65-F5344CB8AC3E}">
        <p14:creationId xmlns:p14="http://schemas.microsoft.com/office/powerpoint/2010/main" val="370155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B60EE0-61B8-C12D-57EE-BED1F17C47C9}"/>
              </a:ext>
            </a:extLst>
          </p:cNvPr>
          <p:cNvSpPr>
            <a:spLocks noGrp="1"/>
          </p:cNvSpPr>
          <p:nvPr>
            <p:ph type="title"/>
          </p:nvPr>
        </p:nvSpPr>
        <p:spPr/>
        <p:txBody>
          <a:bodyPr/>
          <a:lstStyle/>
          <a:p>
            <a:r>
              <a:rPr lang="en-US"/>
              <a:t>Data Communication</a:t>
            </a:r>
          </a:p>
        </p:txBody>
      </p:sp>
      <p:sp>
        <p:nvSpPr>
          <p:cNvPr id="2" name="Text Placeholder 1" descr="SIS&#10;Student Information System &#10;District &#10;All students enrolled and attending in a district&#10;Homeless/foster care flags&#10;">
            <a:extLst>
              <a:ext uri="{FF2B5EF4-FFF2-40B4-BE49-F238E27FC236}">
                <a16:creationId xmlns:a16="http://schemas.microsoft.com/office/drawing/2014/main" id="{4A64542C-0EA2-3352-3F63-6BE04A492C07}"/>
              </a:ext>
              <a:ext uri="{C183D7F6-B498-43B3-948B-1728B52AA6E4}">
                <adec:decorative xmlns:adec="http://schemas.microsoft.com/office/drawing/2017/decorative" val="0"/>
              </a:ext>
            </a:extLst>
          </p:cNvPr>
          <p:cNvSpPr>
            <a:spLocks noGrp="1"/>
          </p:cNvSpPr>
          <p:nvPr>
            <p:ph type="body" idx="1"/>
          </p:nvPr>
        </p:nvSpPr>
        <p:spPr>
          <a:xfrm>
            <a:off x="401976" y="1807029"/>
            <a:ext cx="3462452" cy="4310742"/>
          </a:xfrm>
          <a:solidFill>
            <a:srgbClr val="3647B6"/>
          </a:solidFill>
        </p:spPr>
        <p:txBody>
          <a:bodyPr anchor="t" anchorCtr="0">
            <a:normAutofit/>
          </a:bodyPr>
          <a:lstStyle/>
          <a:p>
            <a:pPr algn="ctr"/>
            <a:endParaRPr lang="en-US" u="sng">
              <a:solidFill>
                <a:schemeClr val="bg1"/>
              </a:solidFill>
            </a:endParaRPr>
          </a:p>
          <a:p>
            <a:pPr algn="ctr">
              <a:spcAft>
                <a:spcPts val="600"/>
              </a:spcAft>
            </a:pPr>
            <a:r>
              <a:rPr lang="en-US" i="1">
                <a:solidFill>
                  <a:schemeClr val="bg1"/>
                </a:solidFill>
              </a:rPr>
              <a:t>SIS</a:t>
            </a:r>
          </a:p>
          <a:p>
            <a:pPr marL="457200" indent="-228600">
              <a:spcAft>
                <a:spcPts val="600"/>
              </a:spcAft>
              <a:buFont typeface="Arial" panose="020B0604020202020204" pitchFamily="34" charset="0"/>
              <a:buChar char="•"/>
            </a:pPr>
            <a:r>
              <a:rPr lang="en-US" sz="2000">
                <a:solidFill>
                  <a:schemeClr val="bg1"/>
                </a:solidFill>
              </a:rPr>
              <a:t>Student Information System </a:t>
            </a:r>
          </a:p>
          <a:p>
            <a:pPr marL="457200" indent="-228600">
              <a:buFont typeface="Arial" panose="020B0604020202020204" pitchFamily="34" charset="0"/>
              <a:buChar char="•"/>
            </a:pPr>
            <a:r>
              <a:rPr lang="en-US" sz="2000">
                <a:solidFill>
                  <a:schemeClr val="bg1"/>
                </a:solidFill>
              </a:rPr>
              <a:t>District </a:t>
            </a:r>
          </a:p>
          <a:p>
            <a:pPr marL="457200" indent="-228600">
              <a:buFont typeface="Arial" panose="020B0604020202020204" pitchFamily="34" charset="0"/>
              <a:buChar char="•"/>
            </a:pPr>
            <a:r>
              <a:rPr lang="en-US" sz="2000">
                <a:solidFill>
                  <a:schemeClr val="bg1"/>
                </a:solidFill>
              </a:rPr>
              <a:t>All students enrolled and attending in a district</a:t>
            </a:r>
          </a:p>
          <a:p>
            <a:pPr marL="457200" indent="-228600">
              <a:buFont typeface="Arial" panose="020B0604020202020204" pitchFamily="34" charset="0"/>
              <a:buChar char="•"/>
            </a:pPr>
            <a:r>
              <a:rPr lang="en-US" sz="2000">
                <a:solidFill>
                  <a:schemeClr val="bg1"/>
                </a:solidFill>
              </a:rPr>
              <a:t>Homeless/foster care flags</a:t>
            </a:r>
          </a:p>
          <a:p>
            <a:pPr algn="ctr"/>
            <a:endParaRPr lang="en-US">
              <a:solidFill>
                <a:schemeClr val="bg1"/>
              </a:solidFill>
            </a:endParaRPr>
          </a:p>
          <a:p>
            <a:pPr algn="ctr"/>
            <a:endParaRPr lang="en-US">
              <a:solidFill>
                <a:schemeClr val="bg1"/>
              </a:solidFill>
            </a:endParaRPr>
          </a:p>
        </p:txBody>
      </p:sp>
      <p:sp>
        <p:nvSpPr>
          <p:cNvPr id="3" name="Arrow: Right 2" descr="SIF&#10;Schools Interoperability Framework &#10;Takes the district data and transfers it to DESE &#10;Upload occurs every night!&#10;">
            <a:extLst>
              <a:ext uri="{FF2B5EF4-FFF2-40B4-BE49-F238E27FC236}">
                <a16:creationId xmlns:a16="http://schemas.microsoft.com/office/drawing/2014/main" id="{45349304-80B9-09FF-D374-3A510EDDAAF4}"/>
              </a:ext>
              <a:ext uri="{C183D7F6-B498-43B3-948B-1728B52AA6E4}">
                <adec:decorative xmlns:adec="http://schemas.microsoft.com/office/drawing/2017/decorative" val="0"/>
              </a:ext>
            </a:extLst>
          </p:cNvPr>
          <p:cNvSpPr/>
          <p:nvPr/>
        </p:nvSpPr>
        <p:spPr>
          <a:xfrm>
            <a:off x="4136571" y="1632856"/>
            <a:ext cx="4093030" cy="4615543"/>
          </a:xfrm>
          <a:prstGeom prst="rightArrow">
            <a:avLst>
              <a:gd name="adj1" fmla="val 50000"/>
              <a:gd name="adj2" fmla="val 23529"/>
            </a:avLst>
          </a:prstGeom>
          <a:solidFill>
            <a:srgbClr val="3647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000" b="1" u="sng">
              <a:solidFill>
                <a:schemeClr val="bg1"/>
              </a:solidFill>
            </a:endParaRPr>
          </a:p>
          <a:p>
            <a:pPr algn="ctr">
              <a:spcAft>
                <a:spcPts val="600"/>
              </a:spcAft>
            </a:pPr>
            <a:r>
              <a:rPr lang="en-US" b="1" i="1">
                <a:solidFill>
                  <a:schemeClr val="bg1"/>
                </a:solidFill>
                <a:latin typeface="Arial" panose="020B0604020202020204" pitchFamily="34" charset="0"/>
                <a:cs typeface="Arial" panose="020B0604020202020204" pitchFamily="34" charset="0"/>
              </a:rPr>
              <a:t>SIF</a:t>
            </a:r>
          </a:p>
          <a:p>
            <a:pPr marL="457200" indent="-282575">
              <a:spcAft>
                <a:spcPts val="600"/>
              </a:spcAft>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Schools Interoperability Framework </a:t>
            </a:r>
          </a:p>
          <a:p>
            <a:pPr marL="457200" indent="-282575">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Takes the district data and transfers it to DESE </a:t>
            </a:r>
          </a:p>
          <a:p>
            <a:pPr marL="457200" indent="-282575">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Upload occurs every night!</a:t>
            </a:r>
          </a:p>
          <a:p>
            <a:pPr algn="ctr"/>
            <a:endParaRPr lang="en-US"/>
          </a:p>
        </p:txBody>
      </p:sp>
      <p:sp>
        <p:nvSpPr>
          <p:cNvPr id="7" name="Text Placeholder 3" descr="Security Portal&#10;Homeless and Foster Care App&#10;DESE &#10;District assigns the Homeless and Foster Care Student App Role&#10;Edits and certification of data by District Designee&#10;">
            <a:extLst>
              <a:ext uri="{FF2B5EF4-FFF2-40B4-BE49-F238E27FC236}">
                <a16:creationId xmlns:a16="http://schemas.microsoft.com/office/drawing/2014/main" id="{5BBAD9B5-F95D-1853-D0C2-E581BCA0115C}"/>
              </a:ext>
              <a:ext uri="{C183D7F6-B498-43B3-948B-1728B52AA6E4}">
                <adec:decorative xmlns:adec="http://schemas.microsoft.com/office/drawing/2017/decorative" val="0"/>
              </a:ext>
            </a:extLst>
          </p:cNvPr>
          <p:cNvSpPr txBox="1">
            <a:spLocks/>
          </p:cNvSpPr>
          <p:nvPr/>
        </p:nvSpPr>
        <p:spPr>
          <a:xfrm>
            <a:off x="8404566" y="1807028"/>
            <a:ext cx="3385458" cy="4310741"/>
          </a:xfrm>
          <a:prstGeom prst="rect">
            <a:avLst/>
          </a:prstGeom>
          <a:solidFill>
            <a:srgbClr val="3647B6"/>
          </a:solidFill>
        </p:spPr>
        <p:txBody>
          <a:bodyPr vert="horz" wrap="square"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u="sng">
              <a:solidFill>
                <a:schemeClr val="bg1"/>
              </a:solidFill>
            </a:endParaRPr>
          </a:p>
          <a:p>
            <a:pPr algn="ctr">
              <a:spcAft>
                <a:spcPts val="600"/>
              </a:spcAft>
            </a:pPr>
            <a:r>
              <a:rPr lang="en-US" i="1">
                <a:solidFill>
                  <a:schemeClr val="bg1"/>
                </a:solidFill>
              </a:rPr>
              <a:t>Security Portal</a:t>
            </a:r>
          </a:p>
          <a:p>
            <a:pPr marL="457200" indent="-282575">
              <a:spcAft>
                <a:spcPts val="600"/>
              </a:spcAft>
              <a:buFont typeface="Arial" panose="020B0604020202020204" pitchFamily="34" charset="0"/>
              <a:buChar char="•"/>
            </a:pPr>
            <a:r>
              <a:rPr lang="en-US" sz="2000">
                <a:solidFill>
                  <a:schemeClr val="bg1"/>
                </a:solidFill>
              </a:rPr>
              <a:t>Homeless and Foster Care App</a:t>
            </a:r>
          </a:p>
          <a:p>
            <a:pPr marL="457200" indent="-282575">
              <a:buFont typeface="Arial" panose="020B0604020202020204" pitchFamily="34" charset="0"/>
              <a:buChar char="•"/>
            </a:pPr>
            <a:r>
              <a:rPr lang="en-US" sz="2000">
                <a:solidFill>
                  <a:schemeClr val="bg1"/>
                </a:solidFill>
              </a:rPr>
              <a:t>DESE </a:t>
            </a:r>
          </a:p>
          <a:p>
            <a:pPr marL="457200" indent="-282575">
              <a:buFont typeface="Arial" panose="020B0604020202020204" pitchFamily="34" charset="0"/>
              <a:buChar char="•"/>
            </a:pPr>
            <a:r>
              <a:rPr lang="en-US" sz="2000">
                <a:solidFill>
                  <a:schemeClr val="bg1"/>
                </a:solidFill>
              </a:rPr>
              <a:t>District assigns the Homeless and Foster Care Student App Role</a:t>
            </a:r>
          </a:p>
          <a:p>
            <a:pPr marL="457200" indent="-282575">
              <a:buFont typeface="Arial" panose="020B0604020202020204" pitchFamily="34" charset="0"/>
              <a:buChar char="•"/>
            </a:pPr>
            <a:r>
              <a:rPr lang="en-US" sz="2000">
                <a:solidFill>
                  <a:schemeClr val="bg1"/>
                </a:solidFill>
              </a:rPr>
              <a:t>Edits and certification of data by District Designee</a:t>
            </a:r>
          </a:p>
          <a:p>
            <a:pPr marL="457200" indent="-282575">
              <a:buFont typeface="Arial" panose="020B0604020202020204" pitchFamily="34" charset="0"/>
              <a:buChar char="•"/>
            </a:pPr>
            <a:endParaRPr lang="en-US" sz="2000">
              <a:solidFill>
                <a:schemeClr val="bg1"/>
              </a:solidFill>
            </a:endParaRPr>
          </a:p>
          <a:p>
            <a:pPr marL="457200" indent="-282575">
              <a:buFont typeface="Arial" panose="020B0604020202020204" pitchFamily="34" charset="0"/>
              <a:buChar char="•"/>
            </a:pPr>
            <a:endParaRPr lang="en-US" sz="2000">
              <a:solidFill>
                <a:schemeClr val="bg1"/>
              </a:solidFill>
            </a:endParaRPr>
          </a:p>
        </p:txBody>
      </p:sp>
    </p:spTree>
    <p:extLst>
      <p:ext uri="{BB962C8B-B14F-4D97-AF65-F5344CB8AC3E}">
        <p14:creationId xmlns:p14="http://schemas.microsoft.com/office/powerpoint/2010/main" val="256015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j-lt"/>
                <a:cs typeface="Segoe UI Semibold" panose="020B0702040204020203" pitchFamily="34" charset="0"/>
              </a:rPr>
              <a:t>How to enter student data </a:t>
            </a:r>
          </a:p>
        </p:txBody>
      </p:sp>
      <p:sp>
        <p:nvSpPr>
          <p:cNvPr id="4" name="Slide Number Placeholder 3"/>
          <p:cNvSpPr>
            <a:spLocks noGrp="1"/>
          </p:cNvSpPr>
          <p:nvPr>
            <p:ph type="sldNum" sz="quarter" idx="4294967295"/>
          </p:nvPr>
        </p:nvSpPr>
        <p:spPr>
          <a:xfrm>
            <a:off x="0" y="0"/>
            <a:ext cx="0" cy="0"/>
          </a:xfrm>
        </p:spPr>
        <p:txBody>
          <a:bodyPr/>
          <a:lstStyle/>
          <a:p>
            <a:endParaRPr lang="zh-CN" altLang="en-US"/>
          </a:p>
        </p:txBody>
      </p:sp>
      <p:sp>
        <p:nvSpPr>
          <p:cNvPr id="5" name="TextBox 4">
            <a:extLst>
              <a:ext uri="{FF2B5EF4-FFF2-40B4-BE49-F238E27FC236}">
                <a16:creationId xmlns:a16="http://schemas.microsoft.com/office/drawing/2014/main" id="{D75B190E-07EB-C094-3042-384C824B6375}"/>
              </a:ext>
            </a:extLst>
          </p:cNvPr>
          <p:cNvSpPr txBox="1"/>
          <p:nvPr/>
        </p:nvSpPr>
        <p:spPr>
          <a:xfrm>
            <a:off x="438615" y="1714874"/>
            <a:ext cx="10915185" cy="4647426"/>
          </a:xfrm>
          <a:prstGeom prst="rect">
            <a:avLst/>
          </a:prstGeom>
          <a:noFill/>
        </p:spPr>
        <p:txBody>
          <a:bodyPr wrap="square" rtlCol="0">
            <a:spAutoFit/>
          </a:bodyPr>
          <a:lstStyle/>
          <a:p>
            <a:pPr marL="457200" indent="-457200" algn="l">
              <a:spcAft>
                <a:spcPts val="600"/>
              </a:spcAft>
              <a:buFont typeface="Arial" panose="020B0604020202020204" pitchFamily="34" charset="0"/>
              <a:buChar char="•"/>
            </a:pPr>
            <a:r>
              <a:rPr lang="en-US" sz="2000" b="0" i="0">
                <a:solidFill>
                  <a:srgbClr val="212529"/>
                </a:solidFill>
                <a:effectLst/>
                <a:cs typeface="Arial" panose="020B0604020202020204" pitchFamily="34" charset="0"/>
              </a:rPr>
              <a:t>Your Student Information System (SIS) displays homeless and foster care flags. These flags should be selected whenever a student becomes homeless or enters foster care.</a:t>
            </a:r>
          </a:p>
          <a:p>
            <a:pPr algn="l">
              <a:spcAft>
                <a:spcPts val="600"/>
              </a:spcAft>
            </a:pPr>
            <a:endParaRPr lang="en-US" sz="2000" b="0" i="0">
              <a:solidFill>
                <a:srgbClr val="212529"/>
              </a:solidFill>
              <a:effectLst/>
              <a:cs typeface="Arial" panose="020B0604020202020204" pitchFamily="34" charset="0"/>
            </a:endParaRPr>
          </a:p>
          <a:p>
            <a:pPr marL="457200" indent="-457200" algn="l">
              <a:spcAft>
                <a:spcPts val="600"/>
              </a:spcAft>
              <a:buFont typeface="Arial" panose="020B0604020202020204" pitchFamily="34" charset="0"/>
              <a:buChar char="•"/>
            </a:pPr>
            <a:r>
              <a:rPr lang="en-US" sz="2000" b="1" i="0">
                <a:solidFill>
                  <a:srgbClr val="212529"/>
                </a:solidFill>
                <a:effectLst/>
                <a:cs typeface="Arial" panose="020B0604020202020204" pitchFamily="34" charset="0"/>
              </a:rPr>
              <a:t>If a student becomes homeless</a:t>
            </a:r>
            <a:r>
              <a:rPr lang="en-US" sz="2000" b="0" i="0">
                <a:solidFill>
                  <a:srgbClr val="212529"/>
                </a:solidFill>
                <a:effectLst/>
                <a:cs typeface="Arial" panose="020B0604020202020204" pitchFamily="34" charset="0"/>
              </a:rPr>
              <a:t>, select the homeless flag.</a:t>
            </a:r>
          </a:p>
          <a:p>
            <a:pPr marL="914400" lvl="1" indent="-446088">
              <a:spcAft>
                <a:spcPts val="600"/>
              </a:spcAft>
              <a:buFont typeface="Arial" panose="020B0604020202020204" pitchFamily="34" charset="0"/>
              <a:buChar char="•"/>
            </a:pPr>
            <a:r>
              <a:rPr lang="en-US" sz="2000" b="0" i="0">
                <a:solidFill>
                  <a:srgbClr val="212529"/>
                </a:solidFill>
                <a:effectLst/>
                <a:cs typeface="Arial" panose="020B0604020202020204" pitchFamily="34" charset="0"/>
              </a:rPr>
              <a:t>You will then be prompted to select the dwelling arrangement (*</a:t>
            </a:r>
            <a:r>
              <a:rPr lang="en-US" sz="2000" b="1" i="0">
                <a:solidFill>
                  <a:srgbClr val="212529"/>
                </a:solidFill>
                <a:effectLst/>
                <a:cs typeface="Arial" panose="020B0604020202020204" pitchFamily="34" charset="0"/>
              </a:rPr>
              <a:t>sheltered</a:t>
            </a:r>
            <a:r>
              <a:rPr lang="en-US" sz="2000" b="0" i="0">
                <a:solidFill>
                  <a:srgbClr val="212529"/>
                </a:solidFill>
                <a:effectLst/>
                <a:cs typeface="Arial" panose="020B0604020202020204" pitchFamily="34" charset="0"/>
              </a:rPr>
              <a:t>, doubled-up, unsheltered, or hotel/motel </a:t>
            </a:r>
            <a:r>
              <a:rPr lang="en-US" sz="2000" b="0" i="1">
                <a:solidFill>
                  <a:srgbClr val="212529"/>
                </a:solidFill>
                <a:effectLst/>
                <a:cs typeface="Arial" panose="020B0604020202020204" pitchFamily="34" charset="0"/>
              </a:rPr>
              <a:t>when first identified</a:t>
            </a:r>
            <a:r>
              <a:rPr lang="en-US" sz="2000" b="0" i="0">
                <a:solidFill>
                  <a:srgbClr val="212529"/>
                </a:solidFill>
                <a:effectLst/>
                <a:cs typeface="Arial" panose="020B0604020202020204" pitchFamily="34" charset="0"/>
              </a:rPr>
              <a:t>).</a:t>
            </a:r>
            <a:r>
              <a:rPr lang="en-US" sz="1600"/>
              <a:t> </a:t>
            </a:r>
            <a:r>
              <a:rPr lang="en-US" sz="1600" b="1"/>
              <a:t>(*</a:t>
            </a:r>
            <a:r>
              <a:rPr lang="en-US" sz="1600"/>
              <a:t>Traditional shelter versus emergency shelter expansion students.) </a:t>
            </a:r>
            <a:endParaRPr lang="en-US" sz="1600" b="0" i="0">
              <a:solidFill>
                <a:srgbClr val="212529"/>
              </a:solidFill>
              <a:effectLst/>
              <a:cs typeface="Arial" panose="020B0604020202020204" pitchFamily="34" charset="0"/>
            </a:endParaRPr>
          </a:p>
          <a:p>
            <a:pPr marL="914400" lvl="1" indent="-446088" algn="l">
              <a:spcAft>
                <a:spcPts val="600"/>
              </a:spcAft>
              <a:buFont typeface="Arial" panose="020B0604020202020204" pitchFamily="34" charset="0"/>
              <a:buChar char="•"/>
            </a:pPr>
            <a:r>
              <a:rPr lang="en-US" sz="2000" b="0" i="0">
                <a:solidFill>
                  <a:srgbClr val="212529"/>
                </a:solidFill>
                <a:effectLst/>
                <a:cs typeface="Arial" panose="020B0604020202020204" pitchFamily="34" charset="0"/>
              </a:rPr>
              <a:t>You will be further prompted to indicate whether the student is also unaccompanied (Yes, No).</a:t>
            </a:r>
          </a:p>
          <a:p>
            <a:pPr marL="468312" lvl="1" algn="l">
              <a:spcAft>
                <a:spcPts val="600"/>
              </a:spcAft>
            </a:pPr>
            <a:endParaRPr lang="en-US" sz="2000" b="0" i="0">
              <a:solidFill>
                <a:srgbClr val="212529"/>
              </a:solidFill>
              <a:effectLst/>
              <a:cs typeface="Arial" panose="020B0604020202020204" pitchFamily="34" charset="0"/>
            </a:endParaRPr>
          </a:p>
          <a:p>
            <a:pPr marL="457200" indent="-457200" algn="l">
              <a:spcAft>
                <a:spcPts val="600"/>
              </a:spcAft>
              <a:buFont typeface="Arial" panose="020B0604020202020204" pitchFamily="34" charset="0"/>
              <a:buChar char="•"/>
            </a:pPr>
            <a:r>
              <a:rPr lang="en-US" sz="2000" b="1" i="0">
                <a:solidFill>
                  <a:srgbClr val="212529"/>
                </a:solidFill>
                <a:effectLst/>
                <a:cs typeface="Arial" panose="020B0604020202020204" pitchFamily="34" charset="0"/>
              </a:rPr>
              <a:t>If the student has been placed in foster care </a:t>
            </a:r>
            <a:r>
              <a:rPr lang="en-US" sz="2000" b="0" i="0">
                <a:solidFill>
                  <a:srgbClr val="212529"/>
                </a:solidFill>
                <a:effectLst/>
                <a:cs typeface="Arial" panose="020B0604020202020204" pitchFamily="34" charset="0"/>
              </a:rPr>
              <a:t>(students in 24-hour, out-of-home care, away from parent/guardian, and for whom DCF has care and placement responsibility), select the foster care flag.</a:t>
            </a:r>
          </a:p>
          <a:p>
            <a:pPr marL="914400" lvl="1" indent="-446088" algn="l">
              <a:spcAft>
                <a:spcPts val="600"/>
              </a:spcAft>
              <a:buFont typeface="Arial" panose="020B0604020202020204" pitchFamily="34" charset="0"/>
              <a:buChar char="•"/>
            </a:pPr>
            <a:r>
              <a:rPr lang="en-US" sz="2000" b="0" i="0">
                <a:solidFill>
                  <a:srgbClr val="212529"/>
                </a:solidFill>
                <a:effectLst/>
                <a:cs typeface="Arial" panose="020B0604020202020204" pitchFamily="34" charset="0"/>
              </a:rPr>
              <a:t>There are no further prompts.</a:t>
            </a:r>
          </a:p>
        </p:txBody>
      </p:sp>
    </p:spTree>
    <p:extLst>
      <p:ext uri="{BB962C8B-B14F-4D97-AF65-F5344CB8AC3E}">
        <p14:creationId xmlns:p14="http://schemas.microsoft.com/office/powerpoint/2010/main" val="53024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E534B-A217-32E4-7D4A-BBD24E0733C7}"/>
              </a:ext>
            </a:extLst>
          </p:cNvPr>
          <p:cNvSpPr>
            <a:spLocks noGrp="1"/>
          </p:cNvSpPr>
          <p:nvPr>
            <p:ph type="title"/>
          </p:nvPr>
        </p:nvSpPr>
        <p:spPr/>
        <p:txBody>
          <a:bodyPr/>
          <a:lstStyle/>
          <a:p>
            <a:r>
              <a:rPr lang="en-US">
                <a:latin typeface="Arial"/>
                <a:cs typeface="Arial"/>
              </a:rPr>
              <a:t>Emergency Shelter Expansion Sites</a:t>
            </a:r>
          </a:p>
        </p:txBody>
      </p:sp>
      <p:sp>
        <p:nvSpPr>
          <p:cNvPr id="2" name="Content Placeholder 1">
            <a:extLst>
              <a:ext uri="{FF2B5EF4-FFF2-40B4-BE49-F238E27FC236}">
                <a16:creationId xmlns:a16="http://schemas.microsoft.com/office/drawing/2014/main" id="{2E3EDDD6-4124-F8D2-0A8C-9B94DD1EC52B}"/>
              </a:ext>
            </a:extLst>
          </p:cNvPr>
          <p:cNvSpPr>
            <a:spLocks noGrp="1"/>
          </p:cNvSpPr>
          <p:nvPr>
            <p:ph idx="1"/>
          </p:nvPr>
        </p:nvSpPr>
        <p:spPr/>
        <p:txBody>
          <a:bodyPr vert="horz" lIns="91440" tIns="45720" rIns="91440" bIns="45720" rtlCol="0" anchor="t">
            <a:normAutofit/>
          </a:bodyPr>
          <a:lstStyle/>
          <a:p>
            <a:r>
              <a:rPr lang="en-US">
                <a:latin typeface="Arial"/>
                <a:cs typeface="Arial"/>
              </a:rPr>
              <a:t> 80+ emergency shelter expansion sites which include hotels and motels, </a:t>
            </a:r>
            <a:r>
              <a:rPr lang="en-US">
                <a:solidFill>
                  <a:srgbClr val="C00000"/>
                </a:solidFill>
                <a:latin typeface="Arial"/>
                <a:cs typeface="Arial"/>
              </a:rPr>
              <a:t>temporary respite centers (TRCs) </a:t>
            </a:r>
            <a:r>
              <a:rPr lang="en-US">
                <a:latin typeface="Arial"/>
                <a:cs typeface="Arial"/>
              </a:rPr>
              <a:t>across the commonwealth to meet the demand.</a:t>
            </a:r>
          </a:p>
          <a:p>
            <a:r>
              <a:rPr lang="en-US">
                <a:latin typeface="Arial"/>
                <a:cs typeface="Arial"/>
              </a:rPr>
              <a:t>Districts where these emergency shelter expansion sites were </a:t>
            </a:r>
            <a:r>
              <a:rPr lang="en-US">
                <a:solidFill>
                  <a:srgbClr val="C00000"/>
                </a:solidFill>
                <a:latin typeface="Arial"/>
                <a:cs typeface="Arial"/>
              </a:rPr>
              <a:t>located</a:t>
            </a:r>
            <a:r>
              <a:rPr lang="en-US">
                <a:latin typeface="Arial"/>
                <a:cs typeface="Arial"/>
              </a:rPr>
              <a:t> are using a specific emergency shelter expansion flag to indicate the students’ enrollment. </a:t>
            </a:r>
          </a:p>
          <a:p>
            <a:r>
              <a:rPr lang="en-US">
                <a:solidFill>
                  <a:srgbClr val="FF0000"/>
                </a:solidFill>
                <a:latin typeface="Arial"/>
                <a:cs typeface="Arial"/>
              </a:rPr>
              <a:t>This Emergency Shelter Expansion Flag must be entered manually in the portal. SIF does not transmit this data from SIS for this flag. </a:t>
            </a:r>
            <a:endParaRPr lang="en-US" strike="sngStrike">
              <a:solidFill>
                <a:srgbClr val="FF0000"/>
              </a:solidFill>
              <a:highlight>
                <a:srgbClr val="FFFF00"/>
              </a:highlight>
            </a:endParaRPr>
          </a:p>
        </p:txBody>
      </p:sp>
    </p:spTree>
    <p:extLst>
      <p:ext uri="{BB962C8B-B14F-4D97-AF65-F5344CB8AC3E}">
        <p14:creationId xmlns:p14="http://schemas.microsoft.com/office/powerpoint/2010/main" val="58785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6" ma:contentTypeDescription="Create a new document." ma:contentTypeScope="" ma:versionID="e7561f8dc24fc355239aa092c8188451">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7fb6947f39bc9c2895b517804e34bc7b"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AB93AC-765D-4947-B3FF-A060E99C617F}">
  <ds:schemaRefs>
    <ds:schemaRef ds:uri="5e52e1ca-4780-478c-9e15-43ff0784ab0a"/>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schemas.microsoft.com/office/2006/metadata/properties"/>
    <ds:schemaRef ds:uri="fdcd57df-05e8-4749-9cc8-5afe3dcd00a5"/>
    <ds:schemaRef ds:uri="http://purl.org/dc/dcmitype/"/>
    <ds:schemaRef ds:uri="http://schemas.microsoft.com/office/2006/documentManagement/types"/>
    <ds:schemaRef ds:uri="5e52e1ca-4780-478c-9e15-43ff0784ab0a"/>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2219</Words>
  <Application>Microsoft Office PowerPoint</Application>
  <PresentationFormat>Widescreen</PresentationFormat>
  <Paragraphs>213</Paragraphs>
  <Slides>31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Segoe</vt:lpstr>
      <vt:lpstr>Aptos</vt:lpstr>
      <vt:lpstr>Arial</vt:lpstr>
      <vt:lpstr>Calibri</vt:lpstr>
      <vt:lpstr>Courier New</vt:lpstr>
      <vt:lpstr>Segoe UI</vt:lpstr>
      <vt:lpstr>Segoe UI Semibold</vt:lpstr>
      <vt:lpstr>Wingdings</vt:lpstr>
      <vt:lpstr>Office Theme</vt:lpstr>
      <vt:lpstr>2024-2025 Homeless and Foster Care Students Data Collection </vt:lpstr>
      <vt:lpstr>Why Data Collection?</vt:lpstr>
      <vt:lpstr>Data Collection Requirements</vt:lpstr>
      <vt:lpstr>When should  students be reported</vt:lpstr>
      <vt:lpstr>Massachusetts Migrant Education Program</vt:lpstr>
      <vt:lpstr>Military Interstate Children’s Compact Commission (MIC3)</vt:lpstr>
      <vt:lpstr>Data Communication</vt:lpstr>
      <vt:lpstr>How to enter student data </vt:lpstr>
      <vt:lpstr>Emergency Shelter Expansion Sites</vt:lpstr>
      <vt:lpstr>Eligible Students for Emergency Shelter Flag</vt:lpstr>
      <vt:lpstr>Emergency Shelter Expansion Sites Identification</vt:lpstr>
      <vt:lpstr>Non-Eligible Students for Emergency Expansion Site Flag</vt:lpstr>
      <vt:lpstr>What does the “new” flag look like</vt:lpstr>
      <vt:lpstr>AGAIN!</vt:lpstr>
      <vt:lpstr>Data transmission to DESE </vt:lpstr>
      <vt:lpstr>Existing homelessness or foster care</vt:lpstr>
      <vt:lpstr>Updating your Student Information System (SIS)</vt:lpstr>
      <vt:lpstr>Legacy Districts and Schools</vt:lpstr>
      <vt:lpstr>Accessing the Homeless and Foster Care Student Application</vt:lpstr>
      <vt:lpstr>Data Entry</vt:lpstr>
      <vt:lpstr>Add/Update Screen</vt:lpstr>
      <vt:lpstr>For students in foster care</vt:lpstr>
      <vt:lpstr>For students who are homeless</vt:lpstr>
      <vt:lpstr>Once a Student is Entered</vt:lpstr>
      <vt:lpstr>To Close Out the School Year</vt:lpstr>
      <vt:lpstr>Is Your Data Accurate?</vt:lpstr>
      <vt:lpstr>Submitting the Data</vt:lpstr>
      <vt:lpstr>Next School Year</vt:lpstr>
      <vt:lpstr>Resources</vt:lpstr>
      <vt:lpstr>Due date for Certify &amp; Submit:</vt:lpstr>
      <vt:lpstr>Thank You for Joining the Educational Stability Team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Homeless and Foster Care Students Data Collection</dc:title>
  <dc:creator>DESE</dc:creator>
  <cp:lastModifiedBy>Zou, Dong (EOE)</cp:lastModifiedBy>
  <cp:revision>3</cp:revision>
  <cp:lastPrinted>2024-06-04T18:40:19Z</cp:lastPrinted>
  <dcterms:created xsi:type="dcterms:W3CDTF">2022-10-11T20:32:22Z</dcterms:created>
  <dcterms:modified xsi:type="dcterms:W3CDTF">2025-08-26T19:36:54Z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26 2025 12:00AM</vt:lpwstr>
  </property>
</Properties>
</file>