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30"/>
  </p:notesMasterIdLst>
  <p:sldIdLst>
    <p:sldId id="256" r:id="rId5"/>
    <p:sldId id="270" r:id="rId6"/>
    <p:sldId id="275" r:id="rId7"/>
    <p:sldId id="274" r:id="rId8"/>
    <p:sldId id="276" r:id="rId9"/>
    <p:sldId id="277" r:id="rId10"/>
    <p:sldId id="278" r:id="rId11"/>
    <p:sldId id="279" r:id="rId12"/>
    <p:sldId id="302" r:id="rId13"/>
    <p:sldId id="286" r:id="rId14"/>
    <p:sldId id="287" r:id="rId15"/>
    <p:sldId id="288" r:id="rId16"/>
    <p:sldId id="289" r:id="rId17"/>
    <p:sldId id="290" r:id="rId18"/>
    <p:sldId id="291" r:id="rId19"/>
    <p:sldId id="292" r:id="rId20"/>
    <p:sldId id="293" r:id="rId21"/>
    <p:sldId id="294" r:id="rId22"/>
    <p:sldId id="295" r:id="rId23"/>
    <p:sldId id="296" r:id="rId24"/>
    <p:sldId id="297" r:id="rId25"/>
    <p:sldId id="298" r:id="rId26"/>
    <p:sldId id="299" r:id="rId27"/>
    <p:sldId id="300" r:id="rId28"/>
    <p:sldId id="301"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4782"/>
    <a:srgbClr val="347AB6"/>
    <a:srgbClr val="B5DFF3"/>
    <a:srgbClr val="EFBC49"/>
    <a:srgbClr val="EFF8FE"/>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E07432-3F8E-B74C-FAA0-3BC5B5B7664D}" v="8" dt="2025-09-23T19:50:44.980"/>
    <p1510:client id="{67EE1272-5B7D-4439-AEA6-39FEC1ED5AF3}" v="38" dt="2025-09-23T19:59:04.389"/>
    <p1510:client id="{FEA8E15A-192F-4A76-A7DE-204818247002}" v="2" dt="2025-11-20T14:26:32.9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2" d="100"/>
          <a:sy n="112" d="100"/>
        </p:scale>
        <p:origin x="51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407B44-A9F9-6344-868B-44BA300F2CC7}" type="datetimeFigureOut">
              <a:rPr lang="en-US" smtClean="0"/>
              <a:t>11/20/2025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6DB38A-5D4A-D140-AE31-7200571C691E}" type="slidenum">
              <a:rPr lang="en-US" smtClean="0"/>
              <a:t>‹#›</a:t>
            </a:fld>
            <a:endParaRPr lang="en-US"/>
          </a:p>
        </p:txBody>
      </p:sp>
    </p:spTree>
    <p:extLst>
      <p:ext uri="{BB962C8B-B14F-4D97-AF65-F5344CB8AC3E}">
        <p14:creationId xmlns:p14="http://schemas.microsoft.com/office/powerpoint/2010/main" val="2028872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DB38A-5D4A-D140-AE31-7200571C691E}" type="slidenum">
              <a:rPr lang="en-US" smtClean="0"/>
              <a:t>1</a:t>
            </a:fld>
            <a:endParaRPr lang="en-US"/>
          </a:p>
        </p:txBody>
      </p:sp>
    </p:spTree>
    <p:extLst>
      <p:ext uri="{BB962C8B-B14F-4D97-AF65-F5344CB8AC3E}">
        <p14:creationId xmlns:p14="http://schemas.microsoft.com/office/powerpoint/2010/main" val="3612339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Imperative to keep your user information up to date in the portal as well in the DESE profile. If a new staff person has taken over a role then be sure to update profiles but also remove someone no longer in the role.  Only identified users in the portal can maintain the homeless and foster care data. </a:t>
            </a:r>
          </a:p>
        </p:txBody>
      </p:sp>
      <p:sp>
        <p:nvSpPr>
          <p:cNvPr id="4" name="Slide Number Placeholder 3"/>
          <p:cNvSpPr>
            <a:spLocks noGrp="1"/>
          </p:cNvSpPr>
          <p:nvPr>
            <p:ph type="sldNum" sz="quarter" idx="5"/>
          </p:nvPr>
        </p:nvSpPr>
        <p:spPr/>
        <p:txBody>
          <a:bodyPr/>
          <a:lstStyle/>
          <a:p>
            <a:fld id="{9B6DB38A-5D4A-D140-AE31-7200571C691E}" type="slidenum">
              <a:rPr lang="en-US" smtClean="0"/>
              <a:t>14</a:t>
            </a:fld>
            <a:endParaRPr lang="en-US"/>
          </a:p>
        </p:txBody>
      </p:sp>
    </p:spTree>
    <p:extLst>
      <p:ext uri="{BB962C8B-B14F-4D97-AF65-F5344CB8AC3E}">
        <p14:creationId xmlns:p14="http://schemas.microsoft.com/office/powerpoint/2010/main" val="31845030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Make sure your data is correct because it could have an effect on funding. An example is circuit breaker recently and foster care data.</a:t>
            </a:r>
          </a:p>
        </p:txBody>
      </p:sp>
      <p:sp>
        <p:nvSpPr>
          <p:cNvPr id="4" name="Slide Number Placeholder 3"/>
          <p:cNvSpPr>
            <a:spLocks noGrp="1"/>
          </p:cNvSpPr>
          <p:nvPr>
            <p:ph type="sldNum" sz="quarter" idx="5"/>
          </p:nvPr>
        </p:nvSpPr>
        <p:spPr/>
        <p:txBody>
          <a:bodyPr/>
          <a:lstStyle/>
          <a:p>
            <a:fld id="{9B6DB38A-5D4A-D140-AE31-7200571C691E}" type="slidenum">
              <a:rPr lang="en-US" smtClean="0"/>
              <a:t>20</a:t>
            </a:fld>
            <a:endParaRPr lang="en-US"/>
          </a:p>
        </p:txBody>
      </p:sp>
    </p:spTree>
    <p:extLst>
      <p:ext uri="{BB962C8B-B14F-4D97-AF65-F5344CB8AC3E}">
        <p14:creationId xmlns:p14="http://schemas.microsoft.com/office/powerpoint/2010/main" val="18437792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71C12EC-2D98-F919-775B-ABB3C3BE6A2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C5E8125-6C10-B68E-7EEC-29F87A03ED17}"/>
              </a:ext>
            </a:extLst>
          </p:cNvPr>
          <p:cNvSpPr>
            <a:spLocks noGrp="1"/>
          </p:cNvSpPr>
          <p:nvPr>
            <p:ph type="ctrTitle"/>
          </p:nvPr>
        </p:nvSpPr>
        <p:spPr>
          <a:xfrm>
            <a:off x="342900" y="1377519"/>
            <a:ext cx="10079182" cy="2560638"/>
          </a:xfrm>
        </p:spPr>
        <p:txBody>
          <a:bodyPr anchor="b">
            <a:normAutofit/>
          </a:bodyPr>
          <a:lstStyle>
            <a:lvl1pPr algn="l">
              <a:defRPr sz="8000" spc="-15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E2A40F4C-9107-5A14-480E-3D44D062E317}"/>
              </a:ext>
            </a:extLst>
          </p:cNvPr>
          <p:cNvSpPr>
            <a:spLocks noGrp="1"/>
          </p:cNvSpPr>
          <p:nvPr>
            <p:ph type="subTitle" idx="1"/>
          </p:nvPr>
        </p:nvSpPr>
        <p:spPr>
          <a:xfrm>
            <a:off x="342900" y="3938157"/>
            <a:ext cx="10079182" cy="1558636"/>
          </a:xfrm>
        </p:spPr>
        <p:txBody>
          <a:bodyPr/>
          <a:lstStyle>
            <a:lvl1pPr marL="0" indent="0" algn="l">
              <a:buNone/>
              <a:defRPr sz="2400">
                <a:solidFill>
                  <a:srgbClr val="B5DFF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91B62B64-39B8-E038-D8C3-7C98BA27DF68}"/>
              </a:ext>
              <a:ext uri="{C183D7F6-B498-43B3-948B-1728B52AA6E4}">
                <adec:decorative xmlns:adec="http://schemas.microsoft.com/office/drawing/2017/decorative" val="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4027765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
        <p:nvSpPr>
          <p:cNvPr id="3" name="Media Placeholder 2">
            <a:extLst>
              <a:ext uri="{FF2B5EF4-FFF2-40B4-BE49-F238E27FC236}">
                <a16:creationId xmlns:a16="http://schemas.microsoft.com/office/drawing/2014/main" id="{DDD5255E-B6EB-D6A8-9BA3-425DEF917F6C}"/>
              </a:ext>
            </a:extLst>
          </p:cNvPr>
          <p:cNvSpPr>
            <a:spLocks noGrp="1"/>
          </p:cNvSpPr>
          <p:nvPr>
            <p:ph type="media" sz="quarter" idx="13"/>
          </p:nvPr>
        </p:nvSpPr>
        <p:spPr>
          <a:xfrm>
            <a:off x="1205344" y="1225550"/>
            <a:ext cx="5808520" cy="4313238"/>
          </a:xfrm>
          <a:effectLst>
            <a:outerShdw blurRad="971965" dist="50800" dir="5400000" algn="ctr" rotWithShape="0">
              <a:srgbClr val="000000">
                <a:alpha val="30037"/>
              </a:srgbClr>
            </a:outerShdw>
          </a:effectLst>
        </p:spPr>
        <p:txBody>
          <a:bodyPr/>
          <a:lstStyle/>
          <a:p>
            <a:endParaRPr lang="en-US"/>
          </a:p>
        </p:txBody>
      </p:sp>
      <p:sp>
        <p:nvSpPr>
          <p:cNvPr id="7" name="Text Placeholder 6">
            <a:extLst>
              <a:ext uri="{FF2B5EF4-FFF2-40B4-BE49-F238E27FC236}">
                <a16:creationId xmlns:a16="http://schemas.microsoft.com/office/drawing/2014/main" id="{284B1204-54A6-51D2-01E0-4E74F28405BA}"/>
              </a:ext>
            </a:extLst>
          </p:cNvPr>
          <p:cNvSpPr>
            <a:spLocks noGrp="1"/>
          </p:cNvSpPr>
          <p:nvPr>
            <p:ph type="body" sz="quarter" idx="14"/>
          </p:nvPr>
        </p:nvSpPr>
        <p:spPr>
          <a:xfrm>
            <a:off x="7065963" y="2160588"/>
            <a:ext cx="3979862" cy="2557462"/>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699335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E0C3C95-C45D-6F6C-F3B4-EDA7F22D49A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002060"/>
                </a:solidFill>
              </a:defRPr>
            </a:lvl1pPr>
            <a:lvl2pPr>
              <a:defRPr sz="2800">
                <a:solidFill>
                  <a:srgbClr val="002060"/>
                </a:solidFill>
              </a:defRPr>
            </a:lvl2pPr>
            <a:lvl3pPr>
              <a:defRPr sz="2400">
                <a:solidFill>
                  <a:srgbClr val="002060"/>
                </a:solidFill>
              </a:defRPr>
            </a:lvl3pPr>
            <a:lvl4pPr>
              <a:defRPr sz="2000">
                <a:solidFill>
                  <a:srgbClr val="002060"/>
                </a:solidFill>
              </a:defRPr>
            </a:lvl4pPr>
            <a:lvl5pPr>
              <a:defRPr sz="2000">
                <a:solidFill>
                  <a:srgbClr val="00206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8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 uri="{C183D7F6-B498-43B3-948B-1728B52AA6E4}">
                <adec:decorative xmlns:adec="http://schemas.microsoft.com/office/drawing/2017/decorative" val="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1898543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DFBC82F-33C1-E184-14B2-3E5429080CA0}"/>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F3F3F3"/>
                </a:solidFill>
              </a:defRPr>
            </a:lvl1pPr>
            <a:lvl2pPr>
              <a:defRPr sz="2800">
                <a:solidFill>
                  <a:srgbClr val="F3F3F3"/>
                </a:solidFill>
              </a:defRPr>
            </a:lvl2pPr>
            <a:lvl3pPr>
              <a:defRPr sz="2400">
                <a:solidFill>
                  <a:srgbClr val="F3F3F3"/>
                </a:solidFill>
              </a:defRPr>
            </a:lvl3pPr>
            <a:lvl4pPr>
              <a:defRPr sz="2000">
                <a:solidFill>
                  <a:srgbClr val="F3F3F3"/>
                </a:solidFill>
              </a:defRPr>
            </a:lvl4pPr>
            <a:lvl5pPr>
              <a:defRPr sz="2000">
                <a:solidFill>
                  <a:srgbClr val="F3F3F3"/>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normAutofit/>
          </a:bodyPr>
          <a:lstStyle>
            <a:lvl1pPr marL="0" indent="0">
              <a:buNone/>
              <a:defRPr sz="18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28197530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2_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A551A6A-4D8B-5122-0AE6-EB1794A93738}"/>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1E4782"/>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1E4782"/>
                </a:solidFill>
              </a:defRPr>
            </a:lvl1pPr>
            <a:lvl2pPr>
              <a:defRPr sz="2800">
                <a:solidFill>
                  <a:srgbClr val="1E4782"/>
                </a:solidFill>
              </a:defRPr>
            </a:lvl2pPr>
            <a:lvl3pPr>
              <a:defRPr sz="2400">
                <a:solidFill>
                  <a:srgbClr val="1E4782"/>
                </a:solidFill>
              </a:defRPr>
            </a:lvl3pPr>
            <a:lvl4pPr>
              <a:defRPr sz="2000">
                <a:solidFill>
                  <a:srgbClr val="1E4782"/>
                </a:solidFill>
              </a:defRPr>
            </a:lvl4pPr>
            <a:lvl5pPr>
              <a:defRPr sz="2000">
                <a:solidFill>
                  <a:srgbClr val="1E478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normAutofit/>
          </a:bodyPr>
          <a:lstStyle>
            <a:lvl1pPr marL="0" indent="0">
              <a:buNone/>
              <a:defRPr sz="1800">
                <a:solidFill>
                  <a:srgbClr val="1E478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 uri="{C183D7F6-B498-43B3-948B-1728B52AA6E4}">
                <adec:decorative xmlns:adec="http://schemas.microsoft.com/office/drawing/2017/decorative" val="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513837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rgbClr val="1E4782"/>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 uri="{C183D7F6-B498-43B3-948B-1728B52AA6E4}">
                <adec:decorative xmlns:adec="http://schemas.microsoft.com/office/drawing/2017/decorative" val="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2460050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art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rgbClr val="1E4782"/>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 uri="{C183D7F6-B498-43B3-948B-1728B52AA6E4}">
                <adec:decorative xmlns:adec="http://schemas.microsoft.com/office/drawing/2017/decorative" val="1"/>
              </a:ext>
            </a:extLst>
          </p:cNvPr>
          <p:cNvSpPr>
            <a:spLocks noGrp="1"/>
          </p:cNvSpPr>
          <p:nvPr>
            <p:ph type="sldNum" sz="quarter" idx="12"/>
          </p:nvPr>
        </p:nvSpPr>
        <p:spPr/>
        <p:txBody>
          <a:bodyPr/>
          <a:lstStyle/>
          <a:p>
            <a:fld id="{68A8D22E-6BC5-9E47-900C-2BB94685D9F5}" type="slidenum">
              <a:rPr lang="en-US" smtClean="0"/>
              <a:t>‹#›</a:t>
            </a:fld>
            <a:endParaRPr lang="en-US"/>
          </a:p>
        </p:txBody>
      </p:sp>
      <p:sp>
        <p:nvSpPr>
          <p:cNvPr id="6" name="Chart Placeholder 5">
            <a:extLst>
              <a:ext uri="{FF2B5EF4-FFF2-40B4-BE49-F238E27FC236}">
                <a16:creationId xmlns:a16="http://schemas.microsoft.com/office/drawing/2014/main" id="{1F3FA896-C43D-31E8-81CC-112E026C8772}"/>
              </a:ext>
            </a:extLst>
          </p:cNvPr>
          <p:cNvSpPr>
            <a:spLocks noGrp="1"/>
          </p:cNvSpPr>
          <p:nvPr>
            <p:ph type="chart" sz="quarter" idx="13"/>
          </p:nvPr>
        </p:nvSpPr>
        <p:spPr>
          <a:xfrm>
            <a:off x="0" y="0"/>
            <a:ext cx="7481888" cy="6858000"/>
          </a:xfrm>
        </p:spPr>
        <p:txBody>
          <a:bodyPr/>
          <a:lstStyle/>
          <a:p>
            <a:endParaRPr lang="en-US"/>
          </a:p>
        </p:txBody>
      </p:sp>
    </p:spTree>
    <p:extLst>
      <p:ext uri="{BB962C8B-B14F-4D97-AF65-F5344CB8AC3E}">
        <p14:creationId xmlns:p14="http://schemas.microsoft.com/office/powerpoint/2010/main" val="3510268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normAutofit/>
          </a:bodyPr>
          <a:lstStyle>
            <a:lvl1pPr marL="0" indent="0">
              <a:buNone/>
              <a:defRPr sz="18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rgbClr val="B5DF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36072852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hart with Caption 2">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8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rgbClr val="B5DFF3"/>
                </a:solidFill>
              </a:defRPr>
            </a:lvl1pPr>
          </a:lstStyle>
          <a:p>
            <a:fld id="{68A8D22E-6BC5-9E47-900C-2BB94685D9F5}" type="slidenum">
              <a:rPr lang="en-US" smtClean="0"/>
              <a:pPr/>
              <a:t>‹#›</a:t>
            </a:fld>
            <a:endParaRPr lang="en-US"/>
          </a:p>
        </p:txBody>
      </p:sp>
      <p:sp>
        <p:nvSpPr>
          <p:cNvPr id="6" name="Chart Placeholder 5">
            <a:extLst>
              <a:ext uri="{FF2B5EF4-FFF2-40B4-BE49-F238E27FC236}">
                <a16:creationId xmlns:a16="http://schemas.microsoft.com/office/drawing/2014/main" id="{E0F6B8AA-CDAC-6F83-437E-9F75F81B74DF}"/>
              </a:ext>
            </a:extLst>
          </p:cNvPr>
          <p:cNvSpPr>
            <a:spLocks noGrp="1"/>
          </p:cNvSpPr>
          <p:nvPr>
            <p:ph type="chart" sz="quarter" idx="13"/>
          </p:nvPr>
        </p:nvSpPr>
        <p:spPr>
          <a:xfrm>
            <a:off x="0" y="0"/>
            <a:ext cx="7491413" cy="6858000"/>
          </a:xfrm>
        </p:spPr>
        <p:txBody>
          <a:bodyPr/>
          <a:lstStyle/>
          <a:p>
            <a:endParaRPr lang="en-US"/>
          </a:p>
        </p:txBody>
      </p:sp>
    </p:spTree>
    <p:extLst>
      <p:ext uri="{BB962C8B-B14F-4D97-AF65-F5344CB8AC3E}">
        <p14:creationId xmlns:p14="http://schemas.microsoft.com/office/powerpoint/2010/main" val="15737546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2_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 uri="{C183D7F6-B498-43B3-948B-1728B52AA6E4}">
                <adec:decorative xmlns:adec="http://schemas.microsoft.com/office/drawing/2017/decorative" val="1"/>
              </a:ext>
            </a:extLst>
          </p:cNvPr>
          <p:cNvSpPr>
            <a:spLocks noGrp="1"/>
          </p:cNvSpPr>
          <p:nvPr>
            <p:ph type="body" sz="half" idx="2"/>
          </p:nvPr>
        </p:nvSpPr>
        <p:spPr>
          <a:xfrm>
            <a:off x="7666253" y="3273135"/>
            <a:ext cx="4366420" cy="3101109"/>
          </a:xfrm>
        </p:spPr>
        <p:txBody>
          <a:bodyPr>
            <a:normAutofit/>
          </a:bodyPr>
          <a:lstStyle>
            <a:lvl1pPr marL="0" indent="0">
              <a:buNone/>
              <a:defRPr sz="18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38338124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hart with Caption 3">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normAutofit/>
          </a:bodyPr>
          <a:lstStyle>
            <a:lvl1pPr marL="0" indent="0">
              <a:buNone/>
              <a:defRPr sz="18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6" name="Chart Placeholder 5">
            <a:extLst>
              <a:ext uri="{FF2B5EF4-FFF2-40B4-BE49-F238E27FC236}">
                <a16:creationId xmlns:a16="http://schemas.microsoft.com/office/drawing/2014/main" id="{E30A28D6-B250-1721-F3F0-F1B691207974}"/>
              </a:ext>
            </a:extLst>
          </p:cNvPr>
          <p:cNvSpPr>
            <a:spLocks noGrp="1"/>
          </p:cNvSpPr>
          <p:nvPr>
            <p:ph type="chart" sz="quarter" idx="13"/>
          </p:nvPr>
        </p:nvSpPr>
        <p:spPr>
          <a:xfrm>
            <a:off x="0" y="0"/>
            <a:ext cx="7491413" cy="6858000"/>
          </a:xfrm>
        </p:spPr>
        <p:txBody>
          <a:bodyPr/>
          <a:lstStyle/>
          <a:p>
            <a:endParaRPr lang="en-US"/>
          </a:p>
        </p:txBody>
      </p:sp>
    </p:spTree>
    <p:extLst>
      <p:ext uri="{BB962C8B-B14F-4D97-AF65-F5344CB8AC3E}">
        <p14:creationId xmlns:p14="http://schemas.microsoft.com/office/powerpoint/2010/main" val="3796512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1E4782"/>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1541371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 uri="{C183D7F6-B498-43B3-948B-1728B52AA6E4}">
                <adec:decorative xmlns:adec="http://schemas.microsoft.com/office/drawing/2017/decorative" val="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27471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241524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975CF-B5C5-ED8A-88A0-8AE47B405E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C90DD9-4BCC-D20C-9CD3-C61570FC11E1}"/>
              </a:ext>
            </a:extLst>
          </p:cNvPr>
          <p:cNvSpPr>
            <a:spLocks noGrp="1"/>
          </p:cNvSpPr>
          <p:nvPr>
            <p:ph sz="half" idx="1"/>
          </p:nvPr>
        </p:nvSpPr>
        <p:spPr>
          <a:xfrm>
            <a:off x="152398" y="1340426"/>
            <a:ext cx="5181600" cy="49668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96FA598-F2AA-D757-9BAF-844B64AEC9B3}"/>
              </a:ext>
            </a:extLst>
          </p:cNvPr>
          <p:cNvSpPr>
            <a:spLocks noGrp="1"/>
          </p:cNvSpPr>
          <p:nvPr>
            <p:ph sz="half" idx="2"/>
          </p:nvPr>
        </p:nvSpPr>
        <p:spPr>
          <a:xfrm>
            <a:off x="5486398" y="1340426"/>
            <a:ext cx="5181600" cy="49668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6A8255EE-1863-610E-AAE1-EE332FFAC871}"/>
              </a:ext>
              <a:ext uri="{C183D7F6-B498-43B3-948B-1728B52AA6E4}">
                <adec:decorative xmlns:adec="http://schemas.microsoft.com/office/drawing/2017/decorative" val="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574146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0FAF1-FDD2-DEBC-6AA4-EC4CCBD26AC6}"/>
              </a:ext>
            </a:extLst>
          </p:cNvPr>
          <p:cNvSpPr>
            <a:spLocks noGrp="1"/>
          </p:cNvSpPr>
          <p:nvPr>
            <p:ph type="title"/>
          </p:nvPr>
        </p:nvSpPr>
        <p:spPr>
          <a:xfrm>
            <a:off x="19554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3BFBA8-CEF2-8E5D-9095-7FA8144CBA6B}"/>
              </a:ext>
            </a:extLst>
          </p:cNvPr>
          <p:cNvSpPr>
            <a:spLocks noGrp="1"/>
          </p:cNvSpPr>
          <p:nvPr>
            <p:ph type="body" idx="1"/>
          </p:nvPr>
        </p:nvSpPr>
        <p:spPr>
          <a:xfrm>
            <a:off x="19554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25D4F3-A1B5-B917-5F54-AF19B274D4BE}"/>
              </a:ext>
            </a:extLst>
          </p:cNvPr>
          <p:cNvSpPr>
            <a:spLocks noGrp="1"/>
          </p:cNvSpPr>
          <p:nvPr>
            <p:ph sz="half" idx="2"/>
          </p:nvPr>
        </p:nvSpPr>
        <p:spPr>
          <a:xfrm>
            <a:off x="195548" y="2505075"/>
            <a:ext cx="5157787" cy="3771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E01150-5393-D283-E33B-3609AA2ABA7A}"/>
              </a:ext>
            </a:extLst>
          </p:cNvPr>
          <p:cNvSpPr>
            <a:spLocks noGrp="1"/>
          </p:cNvSpPr>
          <p:nvPr>
            <p:ph type="body" sz="quarter" idx="3"/>
          </p:nvPr>
        </p:nvSpPr>
        <p:spPr>
          <a:xfrm>
            <a:off x="552796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6017DC-0538-D4B7-3886-13292A469D67}"/>
              </a:ext>
            </a:extLst>
          </p:cNvPr>
          <p:cNvSpPr>
            <a:spLocks noGrp="1"/>
          </p:cNvSpPr>
          <p:nvPr>
            <p:ph sz="quarter" idx="4"/>
          </p:nvPr>
        </p:nvSpPr>
        <p:spPr>
          <a:xfrm>
            <a:off x="5527960" y="2505075"/>
            <a:ext cx="5183188" cy="3771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7D6DB7D3-E745-25B4-373D-DBC63B595AC0}"/>
              </a:ext>
              <a:ext uri="{C183D7F6-B498-43B3-948B-1728B52AA6E4}">
                <adec:decorative xmlns:adec="http://schemas.microsoft.com/office/drawing/2017/decorative" val="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436214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8" name="Picture Placeholder 7">
            <a:extLst>
              <a:ext uri="{FF2B5EF4-FFF2-40B4-BE49-F238E27FC236}">
                <a16:creationId xmlns:a16="http://schemas.microsoft.com/office/drawing/2014/main" id="{280D6B9D-B233-5155-818B-A43B24A7784B}"/>
              </a:ext>
            </a:extLst>
          </p:cNvPr>
          <p:cNvSpPr>
            <a:spLocks noGrp="1"/>
          </p:cNvSpPr>
          <p:nvPr>
            <p:ph type="pic" sz="quarter" idx="13"/>
          </p:nvPr>
        </p:nvSpPr>
        <p:spPr>
          <a:xfrm>
            <a:off x="1444625" y="726643"/>
            <a:ext cx="4572000" cy="5257800"/>
          </a:xfrm>
          <a:effectLst>
            <a:outerShdw blurRad="795598" dist="50800" dir="5400000" algn="ctr" rotWithShape="0">
              <a:srgbClr val="000000">
                <a:alpha val="29550"/>
              </a:srgbClr>
            </a:outerShdw>
          </a:effectLst>
        </p:spPr>
        <p:txBody>
          <a:bodyPr/>
          <a:lstStyle/>
          <a:p>
            <a:endParaRPr lang="en-US"/>
          </a:p>
        </p:txBody>
      </p:sp>
      <p:sp>
        <p:nvSpPr>
          <p:cNvPr id="10" name="Text Placeholder 9">
            <a:extLst>
              <a:ext uri="{FF2B5EF4-FFF2-40B4-BE49-F238E27FC236}">
                <a16:creationId xmlns:a16="http://schemas.microsoft.com/office/drawing/2014/main" id="{B0AF9B5C-EFE8-56ED-DF3C-AD835C9AFCF6}"/>
              </a:ext>
            </a:extLst>
          </p:cNvPr>
          <p:cNvSpPr>
            <a:spLocks noGrp="1"/>
          </p:cNvSpPr>
          <p:nvPr>
            <p:ph type="body" sz="quarter" idx="14"/>
          </p:nvPr>
        </p:nvSpPr>
        <p:spPr>
          <a:xfrm>
            <a:off x="6096000" y="1839913"/>
            <a:ext cx="4606925" cy="2857500"/>
          </a:xfrm>
        </p:spPr>
        <p:txBody>
          <a:bodyPr>
            <a:normAutofit/>
          </a:bodyPr>
          <a:lstStyle>
            <a:lvl1pPr marL="0" indent="0">
              <a:buNone/>
              <a:defRPr sz="2000" spc="0"/>
            </a:lvl1pPr>
          </a:lstStyle>
          <a:p>
            <a:pPr lvl="0"/>
            <a:r>
              <a:rPr lang="en-US"/>
              <a:t>Click to edit Master text styles</a:t>
            </a:r>
          </a:p>
        </p:txBody>
      </p:sp>
    </p:spTree>
    <p:extLst>
      <p:ext uri="{BB962C8B-B14F-4D97-AF65-F5344CB8AC3E}">
        <p14:creationId xmlns:p14="http://schemas.microsoft.com/office/powerpoint/2010/main" val="3502922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8" name="Picture Placeholder 7">
            <a:extLst>
              <a:ext uri="{FF2B5EF4-FFF2-40B4-BE49-F238E27FC236}">
                <a16:creationId xmlns:a16="http://schemas.microsoft.com/office/drawing/2014/main" id="{280D6B9D-B233-5155-818B-A43B24A7784B}"/>
              </a:ext>
            </a:extLst>
          </p:cNvPr>
          <p:cNvSpPr>
            <a:spLocks noGrp="1"/>
          </p:cNvSpPr>
          <p:nvPr>
            <p:ph type="pic" sz="quarter" idx="13"/>
          </p:nvPr>
        </p:nvSpPr>
        <p:spPr>
          <a:xfrm>
            <a:off x="1444625" y="726643"/>
            <a:ext cx="4572000" cy="5257800"/>
          </a:xfrm>
          <a:effectLst>
            <a:outerShdw blurRad="776969" dir="720000" algn="ctr" rotWithShape="0">
              <a:srgbClr val="000000">
                <a:alpha val="30000"/>
              </a:srgbClr>
            </a:outerShdw>
          </a:effectLst>
        </p:spPr>
        <p:txBody>
          <a:bodyPr/>
          <a:lstStyle/>
          <a:p>
            <a:endParaRPr lang="en-US"/>
          </a:p>
        </p:txBody>
      </p:sp>
      <p:sp>
        <p:nvSpPr>
          <p:cNvPr id="10" name="Text Placeholder 9">
            <a:extLst>
              <a:ext uri="{FF2B5EF4-FFF2-40B4-BE49-F238E27FC236}">
                <a16:creationId xmlns:a16="http://schemas.microsoft.com/office/drawing/2014/main" id="{B0AF9B5C-EFE8-56ED-DF3C-AD835C9AFCF6}"/>
              </a:ext>
            </a:extLst>
          </p:cNvPr>
          <p:cNvSpPr>
            <a:spLocks noGrp="1"/>
          </p:cNvSpPr>
          <p:nvPr>
            <p:ph type="body" sz="quarter" idx="14"/>
          </p:nvPr>
        </p:nvSpPr>
        <p:spPr>
          <a:xfrm>
            <a:off x="6096000" y="1839913"/>
            <a:ext cx="4606925" cy="2857500"/>
          </a:xfrm>
        </p:spPr>
        <p:txBody>
          <a:bodyPr>
            <a:normAutofit/>
          </a:bodyPr>
          <a:lstStyle>
            <a:lvl1pPr marL="0" indent="0">
              <a:buNone/>
              <a:defRPr sz="2000" spc="0"/>
            </a:lvl1pPr>
          </a:lstStyle>
          <a:p>
            <a:pPr lvl="0"/>
            <a:r>
              <a:rPr lang="en-US"/>
              <a:t>Click to edit Master text styles</a:t>
            </a:r>
          </a:p>
        </p:txBody>
      </p:sp>
    </p:spTree>
    <p:extLst>
      <p:ext uri="{BB962C8B-B14F-4D97-AF65-F5344CB8AC3E}">
        <p14:creationId xmlns:p14="http://schemas.microsoft.com/office/powerpoint/2010/main" val="2606675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
        <p:nvSpPr>
          <p:cNvPr id="3" name="Media Placeholder 2">
            <a:extLst>
              <a:ext uri="{FF2B5EF4-FFF2-40B4-BE49-F238E27FC236}">
                <a16:creationId xmlns:a16="http://schemas.microsoft.com/office/drawing/2014/main" id="{DDD5255E-B6EB-D6A8-9BA3-425DEF917F6C}"/>
              </a:ext>
            </a:extLst>
          </p:cNvPr>
          <p:cNvSpPr>
            <a:spLocks noGrp="1"/>
          </p:cNvSpPr>
          <p:nvPr>
            <p:ph type="media" sz="quarter" idx="13"/>
          </p:nvPr>
        </p:nvSpPr>
        <p:spPr>
          <a:xfrm>
            <a:off x="1205344" y="1225550"/>
            <a:ext cx="5808520" cy="4313238"/>
          </a:xfrm>
          <a:effectLst>
            <a:outerShdw blurRad="793118" dist="50800" dir="5400000" algn="ctr" rotWithShape="0">
              <a:srgbClr val="000000">
                <a:alpha val="30216"/>
              </a:srgbClr>
            </a:outerShdw>
          </a:effectLst>
        </p:spPr>
        <p:txBody>
          <a:bodyPr/>
          <a:lstStyle/>
          <a:p>
            <a:endParaRPr lang="en-US"/>
          </a:p>
        </p:txBody>
      </p:sp>
      <p:sp>
        <p:nvSpPr>
          <p:cNvPr id="7" name="Text Placeholder 6">
            <a:extLst>
              <a:ext uri="{FF2B5EF4-FFF2-40B4-BE49-F238E27FC236}">
                <a16:creationId xmlns:a16="http://schemas.microsoft.com/office/drawing/2014/main" id="{284B1204-54A6-51D2-01E0-4E74F28405BA}"/>
              </a:ext>
            </a:extLst>
          </p:cNvPr>
          <p:cNvSpPr>
            <a:spLocks noGrp="1"/>
          </p:cNvSpPr>
          <p:nvPr>
            <p:ph type="body" sz="quarter" idx="14"/>
          </p:nvPr>
        </p:nvSpPr>
        <p:spPr>
          <a:xfrm>
            <a:off x="7065963" y="2160588"/>
            <a:ext cx="3979862" cy="2557462"/>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1194448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1D4DCB4-D71E-80F2-CD14-980FA57C2A14}"/>
              </a:ext>
              <a:ext uri="{C183D7F6-B498-43B3-948B-1728B52AA6E4}">
                <adec:decorative xmlns:adec="http://schemas.microsoft.com/office/drawing/2017/decorative" val="1"/>
              </a:ext>
            </a:extLst>
          </p:cNvPr>
          <p:cNvPicPr>
            <a:picLocks noChangeAspect="1"/>
          </p:cNvPicPr>
          <p:nvPr userDrawn="1"/>
        </p:nvPicPr>
        <p:blipFill>
          <a:blip r:embed="rId21"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2C3549BF-250F-BA79-3611-D06653B9620F}"/>
              </a:ext>
            </a:extLst>
          </p:cNvPr>
          <p:cNvSpPr>
            <a:spLocks noGrp="1"/>
          </p:cNvSpPr>
          <p:nvPr>
            <p:ph type="title"/>
          </p:nvPr>
        </p:nvSpPr>
        <p:spPr>
          <a:xfrm>
            <a:off x="173180" y="365126"/>
            <a:ext cx="10515600" cy="8610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DC57C9-737B-B6D6-1314-78C22CCF953B}"/>
              </a:ext>
            </a:extLst>
          </p:cNvPr>
          <p:cNvSpPr>
            <a:spLocks noGrp="1"/>
          </p:cNvSpPr>
          <p:nvPr>
            <p:ph type="body" idx="1"/>
          </p:nvPr>
        </p:nvSpPr>
        <p:spPr>
          <a:xfrm>
            <a:off x="173180" y="1340427"/>
            <a:ext cx="10515600" cy="4836536"/>
          </a:xfrm>
          <a:prstGeom prst="rect">
            <a:avLst/>
          </a:prstGeom>
        </p:spPr>
        <p:txBody>
          <a:bodyPr vert="horz" lIns="91440" tIns="45720" rIns="91440" bIns="45720" rtlCol="0">
            <a:normAutofit/>
          </a:bodyPr>
          <a:lstStyle/>
          <a:p>
            <a:pPr lvl="0"/>
            <a:r>
              <a:rPr lang="en-US"/>
              <a:t>Click to edit Master text style</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779BD77-56B0-2B84-ADB2-A2EE1F0E50C4}"/>
              </a:ext>
              <a:ext uri="{C183D7F6-B498-43B3-948B-1728B52AA6E4}">
                <adec:decorative xmlns:adec="http://schemas.microsoft.com/office/drawing/2017/decorative" val="1"/>
              </a:ext>
            </a:extLst>
          </p:cNvPr>
          <p:cNvSpPr>
            <a:spLocks noGrp="1"/>
          </p:cNvSpPr>
          <p:nvPr>
            <p:ph type="sldNum" sz="quarter" idx="4"/>
          </p:nvPr>
        </p:nvSpPr>
        <p:spPr>
          <a:xfrm>
            <a:off x="9632372" y="6492875"/>
            <a:ext cx="2324099" cy="246495"/>
          </a:xfrm>
          <a:prstGeom prst="rect">
            <a:avLst/>
          </a:prstGeom>
        </p:spPr>
        <p:txBody>
          <a:bodyPr vert="horz" lIns="91440" tIns="45720" rIns="91440" bIns="45720" rtlCol="0" anchor="ctr"/>
          <a:lstStyle>
            <a:lvl1pPr algn="r">
              <a:defRPr sz="1400" b="1" i="0">
                <a:solidFill>
                  <a:srgbClr val="1E4782"/>
                </a:solidFill>
                <a:latin typeface="Arial" panose="020B0604020202020204" pitchFamily="34" charset="0"/>
                <a:cs typeface="Arial" panose="020B0604020202020204" pitchFamily="34" charset="0"/>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469991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7" r:id="rId3"/>
    <p:sldLayoutId id="2147483668" r:id="rId4"/>
    <p:sldLayoutId id="2147483652" r:id="rId5"/>
    <p:sldLayoutId id="2147483653" r:id="rId6"/>
    <p:sldLayoutId id="2147483655" r:id="rId7"/>
    <p:sldLayoutId id="2147483665" r:id="rId8"/>
    <p:sldLayoutId id="2147483664" r:id="rId9"/>
    <p:sldLayoutId id="2147483666" r:id="rId10"/>
    <p:sldLayoutId id="2147483656" r:id="rId11"/>
    <p:sldLayoutId id="2147483660" r:id="rId12"/>
    <p:sldLayoutId id="2147483661" r:id="rId13"/>
    <p:sldLayoutId id="2147483657" r:id="rId14"/>
    <p:sldLayoutId id="2147483669" r:id="rId15"/>
    <p:sldLayoutId id="2147483662" r:id="rId16"/>
    <p:sldLayoutId id="2147483670" r:id="rId17"/>
    <p:sldLayoutId id="2147483663" r:id="rId18"/>
    <p:sldLayoutId id="2147483671" r:id="rId19"/>
  </p:sldLayoutIdLst>
  <p:hf hdr="0" ftr="0" dt="0"/>
  <p:txStyles>
    <p:titleStyle>
      <a:lvl1pPr algn="l" defTabSz="914400" rtl="0" eaLnBrk="1" latinLnBrk="0" hangingPunct="1">
        <a:lnSpc>
          <a:spcPct val="90000"/>
        </a:lnSpc>
        <a:spcBef>
          <a:spcPct val="0"/>
        </a:spcBef>
        <a:buNone/>
        <a:defRPr sz="4400" b="1" i="0" kern="1200">
          <a:solidFill>
            <a:srgbClr val="347AB6"/>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1E478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1E478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1E478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ww.doe.mass.edu/infoservices/data/diradmin/"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hyperlink" Target="https://www.doe.mass.edu/sfs/mv/datacollection.html" TargetMode="External"/><Relationship Id="rId2" Type="http://schemas.openxmlformats.org/officeDocument/2006/relationships/hyperlink" Target="https://www.doe.mass.edu/infoservices/data/diradmin/" TargetMode="External"/><Relationship Id="rId1" Type="http://schemas.openxmlformats.org/officeDocument/2006/relationships/slideLayout" Target="../slideLayouts/slideLayout3.xml"/><Relationship Id="rId4" Type="http://schemas.openxmlformats.org/officeDocument/2006/relationships/hyperlink" Target="mailto:Christine.H.Cowen@mass.gov"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6AB2B-9E86-B31F-8494-E95DE385C2EA}"/>
              </a:ext>
            </a:extLst>
          </p:cNvPr>
          <p:cNvSpPr>
            <a:spLocks noGrp="1"/>
          </p:cNvSpPr>
          <p:nvPr>
            <p:ph type="ctrTitle"/>
          </p:nvPr>
        </p:nvSpPr>
        <p:spPr/>
        <p:txBody>
          <a:bodyPr>
            <a:normAutofit/>
          </a:bodyPr>
          <a:lstStyle/>
          <a:p>
            <a:r>
              <a:rPr lang="en-US" sz="4400"/>
              <a:t>Homeless and Foster Care Students Data Collection</a:t>
            </a:r>
          </a:p>
        </p:txBody>
      </p:sp>
      <p:sp>
        <p:nvSpPr>
          <p:cNvPr id="3" name="Subtitle 2">
            <a:extLst>
              <a:ext uri="{FF2B5EF4-FFF2-40B4-BE49-F238E27FC236}">
                <a16:creationId xmlns:a16="http://schemas.microsoft.com/office/drawing/2014/main" id="{8141BCB3-4284-A57E-4AB3-04CB2D22AC2E}"/>
              </a:ext>
            </a:extLst>
          </p:cNvPr>
          <p:cNvSpPr>
            <a:spLocks noGrp="1"/>
          </p:cNvSpPr>
          <p:nvPr>
            <p:ph type="subTitle" idx="1"/>
          </p:nvPr>
        </p:nvSpPr>
        <p:spPr/>
        <p:txBody>
          <a:bodyPr/>
          <a:lstStyle/>
          <a:p>
            <a:r>
              <a:rPr lang="en-US" b="1"/>
              <a:t>SY 2025-2026</a:t>
            </a:r>
          </a:p>
        </p:txBody>
      </p:sp>
      <p:sp>
        <p:nvSpPr>
          <p:cNvPr id="5" name="TextBox 4">
            <a:extLst>
              <a:ext uri="{FF2B5EF4-FFF2-40B4-BE49-F238E27FC236}">
                <a16:creationId xmlns:a16="http://schemas.microsoft.com/office/drawing/2014/main" id="{AF69664D-4A9B-33AE-601B-DA31695C8B25}"/>
              </a:ext>
            </a:extLst>
          </p:cNvPr>
          <p:cNvSpPr txBox="1"/>
          <p:nvPr/>
        </p:nvSpPr>
        <p:spPr>
          <a:xfrm>
            <a:off x="0" y="0"/>
            <a:ext cx="12104914" cy="646331"/>
          </a:xfrm>
          <a:prstGeom prst="rect">
            <a:avLst/>
          </a:prstGeom>
          <a:noFill/>
        </p:spPr>
        <p:txBody>
          <a:bodyPr wrap="square">
            <a:spAutoFit/>
          </a:bodyPr>
          <a:lstStyle/>
          <a:p>
            <a:pPr marL="0" marR="0"/>
            <a:r>
              <a:rPr lang="en-US">
                <a:solidFill>
                  <a:schemeClr val="bg1"/>
                </a:solidFill>
                <a:effectLst/>
                <a:latin typeface="+mj-lt"/>
                <a:ea typeface="Aptos" panose="020B0004020202020204" pitchFamily="34" charset="0"/>
                <a:cs typeface="Aptos" panose="020B0004020202020204" pitchFamily="34" charset="0"/>
              </a:rPr>
              <a:t>“Please be advised that DESE does not authorize attendees to record or to use AI transcription tools during the meeting and DESE does not endorse any unauthorized transcripts created by third parties of its meetings.”</a:t>
            </a:r>
          </a:p>
        </p:txBody>
      </p:sp>
    </p:spTree>
    <p:extLst>
      <p:ext uri="{BB962C8B-B14F-4D97-AF65-F5344CB8AC3E}">
        <p14:creationId xmlns:p14="http://schemas.microsoft.com/office/powerpoint/2010/main" val="2636106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E430D-669D-DB6D-917D-94A84D25FC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DB54D2-F2FC-6F2D-EBFF-02CAFB10A861}"/>
              </a:ext>
            </a:extLst>
          </p:cNvPr>
          <p:cNvSpPr>
            <a:spLocks noGrp="1"/>
          </p:cNvSpPr>
          <p:nvPr>
            <p:ph type="title"/>
          </p:nvPr>
        </p:nvSpPr>
        <p:spPr/>
        <p:txBody>
          <a:bodyPr>
            <a:normAutofit/>
          </a:bodyPr>
          <a:lstStyle/>
          <a:p>
            <a:r>
              <a:rPr lang="en-US"/>
              <a:t>Data transmission to DESE</a:t>
            </a:r>
          </a:p>
        </p:txBody>
      </p:sp>
      <p:sp>
        <p:nvSpPr>
          <p:cNvPr id="3" name="Content Placeholder 2">
            <a:extLst>
              <a:ext uri="{FF2B5EF4-FFF2-40B4-BE49-F238E27FC236}">
                <a16:creationId xmlns:a16="http://schemas.microsoft.com/office/drawing/2014/main" id="{0F14B7C2-0115-1CD3-D880-BF1D3CB904BB}"/>
              </a:ext>
            </a:extLst>
          </p:cNvPr>
          <p:cNvSpPr>
            <a:spLocks noGrp="1"/>
          </p:cNvSpPr>
          <p:nvPr>
            <p:ph idx="1"/>
          </p:nvPr>
        </p:nvSpPr>
        <p:spPr>
          <a:xfrm>
            <a:off x="173179" y="1589314"/>
            <a:ext cx="11890665" cy="4416632"/>
          </a:xfrm>
        </p:spPr>
        <p:txBody>
          <a:bodyPr>
            <a:normAutofit fontScale="85000" lnSpcReduction="20000"/>
          </a:bodyPr>
          <a:lstStyle/>
          <a:p>
            <a:pPr marL="457200" indent="-457200">
              <a:lnSpc>
                <a:spcPct val="120000"/>
              </a:lnSpc>
              <a:spcBef>
                <a:spcPts val="0"/>
              </a:spcBef>
            </a:pPr>
            <a:r>
              <a:rPr lang="en-US" sz="2600">
                <a:solidFill>
                  <a:srgbClr val="212529"/>
                </a:solidFill>
              </a:rPr>
              <a:t>The next time SIF runs, the data will be transferred to the Department of Elementary and Secondary Education (DESE) automatically.</a:t>
            </a:r>
          </a:p>
          <a:p>
            <a:pPr marL="457200" indent="-457200">
              <a:lnSpc>
                <a:spcPct val="120000"/>
              </a:lnSpc>
              <a:spcBef>
                <a:spcPts val="0"/>
              </a:spcBef>
            </a:pPr>
            <a:endParaRPr lang="en-US" sz="2600"/>
          </a:p>
          <a:p>
            <a:pPr marL="457200" indent="-457200">
              <a:lnSpc>
                <a:spcPct val="120000"/>
              </a:lnSpc>
              <a:spcBef>
                <a:spcPts val="0"/>
              </a:spcBef>
            </a:pPr>
            <a:r>
              <a:rPr lang="en-US" sz="2600"/>
              <a:t>Keep your SIS current. Be sure to turn off the homeless/foster care flags when the student becomes housed or exits foster care. (Districts can turn off their flags in SIS when students exit status if SIF already pulled that information over to DESE.)</a:t>
            </a:r>
          </a:p>
          <a:p>
            <a:pPr marL="457200" indent="-457200">
              <a:lnSpc>
                <a:spcPct val="120000"/>
              </a:lnSpc>
              <a:spcBef>
                <a:spcPts val="0"/>
              </a:spcBef>
            </a:pPr>
            <a:endParaRPr lang="en-US" sz="2600">
              <a:solidFill>
                <a:srgbClr val="212529"/>
              </a:solidFill>
            </a:endParaRPr>
          </a:p>
          <a:p>
            <a:pPr marL="457200" indent="-457200">
              <a:lnSpc>
                <a:spcPct val="120000"/>
              </a:lnSpc>
              <a:spcBef>
                <a:spcPts val="0"/>
              </a:spcBef>
            </a:pPr>
            <a:r>
              <a:rPr lang="en-US" sz="2600">
                <a:solidFill>
                  <a:srgbClr val="212529"/>
                </a:solidFill>
              </a:rPr>
              <a:t>SIF will not update DESE data once a student has been reported as homeless or in foster care. This allows the district/school to use the SIS to notate the student's most current status without impacting the data required by the US Department of Education (USED).</a:t>
            </a:r>
          </a:p>
          <a:p>
            <a:pPr marL="0" indent="0">
              <a:lnSpc>
                <a:spcPct val="120000"/>
              </a:lnSpc>
              <a:spcBef>
                <a:spcPts val="0"/>
              </a:spcBef>
              <a:buNone/>
            </a:pPr>
            <a:endParaRPr lang="en-US" sz="1200">
              <a:solidFill>
                <a:srgbClr val="212529"/>
              </a:solidFill>
            </a:endParaRPr>
          </a:p>
          <a:p>
            <a:pPr marL="742950" lvl="1" indent="-285750">
              <a:lnSpc>
                <a:spcPct val="120000"/>
              </a:lnSpc>
              <a:spcBef>
                <a:spcPts val="0"/>
              </a:spcBef>
            </a:pPr>
            <a:r>
              <a:rPr lang="en-US" sz="2200">
                <a:solidFill>
                  <a:srgbClr val="212529"/>
                </a:solidFill>
              </a:rPr>
              <a:t>Remember a homeless student that becomes housed during the school year retains the right to enrollment and transportation for the remainder of the school year.</a:t>
            </a:r>
          </a:p>
          <a:p>
            <a:pPr marL="0" indent="0">
              <a:buNone/>
            </a:pPr>
            <a:endParaRPr lang="en-US"/>
          </a:p>
        </p:txBody>
      </p:sp>
      <p:sp>
        <p:nvSpPr>
          <p:cNvPr id="4" name="Slide Number Placeholder 3">
            <a:extLst>
              <a:ext uri="{FF2B5EF4-FFF2-40B4-BE49-F238E27FC236}">
                <a16:creationId xmlns:a16="http://schemas.microsoft.com/office/drawing/2014/main" id="{BAC2AFD5-05DA-FD91-81DA-CEA3B792D387}"/>
              </a:ext>
            </a:extLst>
          </p:cNvPr>
          <p:cNvSpPr>
            <a:spLocks noGrp="1"/>
          </p:cNvSpPr>
          <p:nvPr>
            <p:ph type="sldNum" sz="quarter" idx="12"/>
          </p:nvPr>
        </p:nvSpPr>
        <p:spPr/>
        <p:txBody>
          <a:bodyPr/>
          <a:lstStyle/>
          <a:p>
            <a:fld id="{68A8D22E-6BC5-9E47-900C-2BB94685D9F5}" type="slidenum">
              <a:rPr lang="en-US" smtClean="0"/>
              <a:t>10</a:t>
            </a:fld>
            <a:endParaRPr lang="en-US"/>
          </a:p>
        </p:txBody>
      </p:sp>
    </p:spTree>
    <p:extLst>
      <p:ext uri="{BB962C8B-B14F-4D97-AF65-F5344CB8AC3E}">
        <p14:creationId xmlns:p14="http://schemas.microsoft.com/office/powerpoint/2010/main" val="3635766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C2373E-B81A-2B3F-9C47-FCE5B2A0FD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B28C9A-4BA3-ACFF-855D-E278622956EA}"/>
              </a:ext>
            </a:extLst>
          </p:cNvPr>
          <p:cNvSpPr>
            <a:spLocks noGrp="1"/>
          </p:cNvSpPr>
          <p:nvPr>
            <p:ph type="title"/>
          </p:nvPr>
        </p:nvSpPr>
        <p:spPr/>
        <p:txBody>
          <a:bodyPr>
            <a:normAutofit/>
          </a:bodyPr>
          <a:lstStyle/>
          <a:p>
            <a:r>
              <a:rPr lang="en-US"/>
              <a:t>Existing homelessness or foster care</a:t>
            </a:r>
          </a:p>
        </p:txBody>
      </p:sp>
      <p:sp>
        <p:nvSpPr>
          <p:cNvPr id="3" name="Content Placeholder 2">
            <a:extLst>
              <a:ext uri="{FF2B5EF4-FFF2-40B4-BE49-F238E27FC236}">
                <a16:creationId xmlns:a16="http://schemas.microsoft.com/office/drawing/2014/main" id="{05D47BB2-2A02-4E98-DA65-A4A82AA20DFB}"/>
              </a:ext>
            </a:extLst>
          </p:cNvPr>
          <p:cNvSpPr>
            <a:spLocks noGrp="1"/>
          </p:cNvSpPr>
          <p:nvPr>
            <p:ph idx="1"/>
          </p:nvPr>
        </p:nvSpPr>
        <p:spPr>
          <a:xfrm>
            <a:off x="435429" y="1839686"/>
            <a:ext cx="11375571" cy="4166260"/>
          </a:xfrm>
        </p:spPr>
        <p:txBody>
          <a:bodyPr/>
          <a:lstStyle/>
          <a:p>
            <a:pPr marL="457200" indent="-457200">
              <a:lnSpc>
                <a:spcPct val="100000"/>
              </a:lnSpc>
              <a:spcBef>
                <a:spcPts val="0"/>
              </a:spcBef>
            </a:pPr>
            <a:r>
              <a:rPr lang="en-US">
                <a:solidFill>
                  <a:srgbClr val="212529"/>
                </a:solidFill>
              </a:rPr>
              <a:t>End-of-year certification will still need to done in the security portal but all the district's/school's data should be entered and ready for a review. </a:t>
            </a:r>
          </a:p>
          <a:p>
            <a:pPr marL="457200" indent="-457200">
              <a:lnSpc>
                <a:spcPct val="100000"/>
              </a:lnSpc>
              <a:spcBef>
                <a:spcPts val="0"/>
              </a:spcBef>
            </a:pPr>
            <a:endParaRPr lang="en-US"/>
          </a:p>
          <a:p>
            <a:pPr marL="457200" indent="-457200">
              <a:lnSpc>
                <a:spcPct val="100000"/>
              </a:lnSpc>
              <a:spcBef>
                <a:spcPts val="0"/>
              </a:spcBef>
            </a:pPr>
            <a:r>
              <a:rPr lang="en-US"/>
              <a:t>As long as the SIS is up-to-date by the end of July </a:t>
            </a:r>
            <a:r>
              <a:rPr lang="en-US" b="1"/>
              <a:t>only those students who are still homeless or in foster care will be carried over to the next school year.</a:t>
            </a:r>
          </a:p>
          <a:p>
            <a:pPr marL="457200" indent="-457200">
              <a:lnSpc>
                <a:spcPct val="100000"/>
              </a:lnSpc>
              <a:spcBef>
                <a:spcPts val="0"/>
              </a:spcBef>
            </a:pPr>
            <a:endParaRPr lang="en-US"/>
          </a:p>
          <a:p>
            <a:pPr marL="457200" indent="-457200">
              <a:lnSpc>
                <a:spcPct val="100000"/>
              </a:lnSpc>
              <a:spcBef>
                <a:spcPts val="0"/>
              </a:spcBef>
            </a:pPr>
            <a:r>
              <a:rPr lang="en-US"/>
              <a:t>This will </a:t>
            </a:r>
            <a:r>
              <a:rPr lang="en-US" b="1"/>
              <a:t>save data entry time </a:t>
            </a:r>
            <a:r>
              <a:rPr lang="en-US"/>
              <a:t>at the start of the school year!</a:t>
            </a:r>
          </a:p>
          <a:p>
            <a:pPr marL="0" indent="0">
              <a:buNone/>
            </a:pPr>
            <a:endParaRPr lang="en-US"/>
          </a:p>
        </p:txBody>
      </p:sp>
      <p:sp>
        <p:nvSpPr>
          <p:cNvPr id="4" name="Slide Number Placeholder 3">
            <a:extLst>
              <a:ext uri="{FF2B5EF4-FFF2-40B4-BE49-F238E27FC236}">
                <a16:creationId xmlns:a16="http://schemas.microsoft.com/office/drawing/2014/main" id="{7E20DC97-E772-4696-DB7B-2A9CF549D538}"/>
              </a:ext>
            </a:extLst>
          </p:cNvPr>
          <p:cNvSpPr>
            <a:spLocks noGrp="1"/>
          </p:cNvSpPr>
          <p:nvPr>
            <p:ph type="sldNum" sz="quarter" idx="12"/>
          </p:nvPr>
        </p:nvSpPr>
        <p:spPr/>
        <p:txBody>
          <a:bodyPr/>
          <a:lstStyle/>
          <a:p>
            <a:fld id="{68A8D22E-6BC5-9E47-900C-2BB94685D9F5}" type="slidenum">
              <a:rPr lang="en-US" smtClean="0"/>
              <a:t>11</a:t>
            </a:fld>
            <a:endParaRPr lang="en-US"/>
          </a:p>
        </p:txBody>
      </p:sp>
    </p:spTree>
    <p:extLst>
      <p:ext uri="{BB962C8B-B14F-4D97-AF65-F5344CB8AC3E}">
        <p14:creationId xmlns:p14="http://schemas.microsoft.com/office/powerpoint/2010/main" val="1577320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6CA4F-AB72-A484-5615-9745641863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3BFFC4-0429-4A67-7044-F3A519173E1E}"/>
              </a:ext>
            </a:extLst>
          </p:cNvPr>
          <p:cNvSpPr>
            <a:spLocks noGrp="1"/>
          </p:cNvSpPr>
          <p:nvPr>
            <p:ph type="title"/>
          </p:nvPr>
        </p:nvSpPr>
        <p:spPr/>
        <p:txBody>
          <a:bodyPr>
            <a:normAutofit/>
          </a:bodyPr>
          <a:lstStyle/>
          <a:p>
            <a:r>
              <a:rPr lang="en-US" sz="3200"/>
              <a:t>Updating your Student Information System (SIS)</a:t>
            </a:r>
          </a:p>
        </p:txBody>
      </p:sp>
      <p:sp>
        <p:nvSpPr>
          <p:cNvPr id="3" name="Content Placeholder 2">
            <a:extLst>
              <a:ext uri="{FF2B5EF4-FFF2-40B4-BE49-F238E27FC236}">
                <a16:creationId xmlns:a16="http://schemas.microsoft.com/office/drawing/2014/main" id="{39C6669F-A7A9-3134-9617-212F9E31227F}"/>
              </a:ext>
            </a:extLst>
          </p:cNvPr>
          <p:cNvSpPr>
            <a:spLocks noGrp="1"/>
          </p:cNvSpPr>
          <p:nvPr>
            <p:ph idx="1"/>
          </p:nvPr>
        </p:nvSpPr>
        <p:spPr>
          <a:xfrm>
            <a:off x="435428" y="1774370"/>
            <a:ext cx="11321143" cy="4231575"/>
          </a:xfrm>
        </p:spPr>
        <p:txBody>
          <a:bodyPr/>
          <a:lstStyle/>
          <a:p>
            <a:pPr marL="457200" indent="-457200">
              <a:lnSpc>
                <a:spcPct val="100000"/>
              </a:lnSpc>
              <a:spcBef>
                <a:spcPts val="0"/>
              </a:spcBef>
            </a:pPr>
            <a:r>
              <a:rPr lang="en-US">
                <a:solidFill>
                  <a:srgbClr val="212529"/>
                </a:solidFill>
              </a:rPr>
              <a:t>If the district’s </a:t>
            </a:r>
            <a:r>
              <a:rPr lang="en-US" b="1">
                <a:solidFill>
                  <a:srgbClr val="212529"/>
                </a:solidFill>
              </a:rPr>
              <a:t>SIS is kept up-to-date with the student’s current </a:t>
            </a:r>
            <a:r>
              <a:rPr lang="en-US">
                <a:solidFill>
                  <a:srgbClr val="212529"/>
                </a:solidFill>
              </a:rPr>
              <a:t>status, they will be accurately reported for the year(s) in which they are homeless or in foster care.</a:t>
            </a:r>
          </a:p>
          <a:p>
            <a:pPr marL="457200" indent="-457200">
              <a:lnSpc>
                <a:spcPct val="100000"/>
              </a:lnSpc>
              <a:spcBef>
                <a:spcPts val="0"/>
              </a:spcBef>
            </a:pPr>
            <a:endParaRPr lang="en-US">
              <a:solidFill>
                <a:srgbClr val="212529"/>
              </a:solidFill>
            </a:endParaRPr>
          </a:p>
          <a:p>
            <a:pPr marL="457200" indent="-457200">
              <a:lnSpc>
                <a:spcPct val="100000"/>
              </a:lnSpc>
              <a:spcBef>
                <a:spcPts val="0"/>
              </a:spcBef>
            </a:pPr>
            <a:r>
              <a:rPr lang="en-US">
                <a:solidFill>
                  <a:srgbClr val="212529"/>
                </a:solidFill>
              </a:rPr>
              <a:t>This data collection is cumulative and on-going for each school year. Though the data is not certified and submitted until the end of the school year (usually July), </a:t>
            </a:r>
            <a:r>
              <a:rPr lang="en-US" b="1">
                <a:solidFill>
                  <a:srgbClr val="212529"/>
                </a:solidFill>
              </a:rPr>
              <a:t>it is important to have it up-to-date on October 1</a:t>
            </a:r>
            <a:r>
              <a:rPr lang="en-US" b="1" baseline="30000">
                <a:solidFill>
                  <a:srgbClr val="212529"/>
                </a:solidFill>
              </a:rPr>
              <a:t>st</a:t>
            </a:r>
            <a:r>
              <a:rPr lang="en-US" b="1">
                <a:solidFill>
                  <a:srgbClr val="212529"/>
                </a:solidFill>
              </a:rPr>
              <a:t>.</a:t>
            </a:r>
            <a:endParaRPr lang="en-US">
              <a:solidFill>
                <a:srgbClr val="212529"/>
              </a:solidFill>
            </a:endParaRPr>
          </a:p>
          <a:p>
            <a:pPr marL="0" indent="0">
              <a:buNone/>
            </a:pPr>
            <a:endParaRPr lang="en-US"/>
          </a:p>
        </p:txBody>
      </p:sp>
      <p:sp>
        <p:nvSpPr>
          <p:cNvPr id="4" name="Slide Number Placeholder 3">
            <a:extLst>
              <a:ext uri="{FF2B5EF4-FFF2-40B4-BE49-F238E27FC236}">
                <a16:creationId xmlns:a16="http://schemas.microsoft.com/office/drawing/2014/main" id="{6D779CAF-27E6-1160-3E03-91AA6EC41973}"/>
              </a:ext>
            </a:extLst>
          </p:cNvPr>
          <p:cNvSpPr>
            <a:spLocks noGrp="1"/>
          </p:cNvSpPr>
          <p:nvPr>
            <p:ph type="sldNum" sz="quarter" idx="12"/>
          </p:nvPr>
        </p:nvSpPr>
        <p:spPr/>
        <p:txBody>
          <a:bodyPr/>
          <a:lstStyle/>
          <a:p>
            <a:fld id="{68A8D22E-6BC5-9E47-900C-2BB94685D9F5}" type="slidenum">
              <a:rPr lang="en-US" smtClean="0"/>
              <a:t>12</a:t>
            </a:fld>
            <a:endParaRPr lang="en-US"/>
          </a:p>
        </p:txBody>
      </p:sp>
    </p:spTree>
    <p:extLst>
      <p:ext uri="{BB962C8B-B14F-4D97-AF65-F5344CB8AC3E}">
        <p14:creationId xmlns:p14="http://schemas.microsoft.com/office/powerpoint/2010/main" val="190051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60E43B-F047-C8D8-35A3-2EDE6E6B1F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877D69-C451-FA72-F85C-168E4415F65B}"/>
              </a:ext>
            </a:extLst>
          </p:cNvPr>
          <p:cNvSpPr>
            <a:spLocks noGrp="1"/>
          </p:cNvSpPr>
          <p:nvPr>
            <p:ph type="title"/>
          </p:nvPr>
        </p:nvSpPr>
        <p:spPr/>
        <p:txBody>
          <a:bodyPr>
            <a:normAutofit/>
          </a:bodyPr>
          <a:lstStyle/>
          <a:p>
            <a:r>
              <a:rPr lang="en-US"/>
              <a:t>Legacy Districts and Schools</a:t>
            </a:r>
          </a:p>
        </p:txBody>
      </p:sp>
      <p:sp>
        <p:nvSpPr>
          <p:cNvPr id="3" name="Content Placeholder 2">
            <a:extLst>
              <a:ext uri="{FF2B5EF4-FFF2-40B4-BE49-F238E27FC236}">
                <a16:creationId xmlns:a16="http://schemas.microsoft.com/office/drawing/2014/main" id="{3D78666D-EEC0-57EE-222F-01E8DD127070}"/>
              </a:ext>
            </a:extLst>
          </p:cNvPr>
          <p:cNvSpPr>
            <a:spLocks noGrp="1"/>
          </p:cNvSpPr>
          <p:nvPr>
            <p:ph idx="1"/>
          </p:nvPr>
        </p:nvSpPr>
        <p:spPr>
          <a:xfrm>
            <a:off x="348344" y="1926770"/>
            <a:ext cx="11332028" cy="4079175"/>
          </a:xfrm>
        </p:spPr>
        <p:txBody>
          <a:bodyPr>
            <a:normAutofit fontScale="92500" lnSpcReduction="10000"/>
          </a:bodyPr>
          <a:lstStyle/>
          <a:p>
            <a:pPr marL="0" indent="0">
              <a:lnSpc>
                <a:spcPct val="110000"/>
              </a:lnSpc>
              <a:spcBef>
                <a:spcPts val="0"/>
              </a:spcBef>
              <a:buNone/>
            </a:pPr>
            <a:r>
              <a:rPr lang="en-US">
                <a:solidFill>
                  <a:srgbClr val="FF0000"/>
                </a:solidFill>
              </a:rPr>
              <a:t>For Districts </a:t>
            </a:r>
            <a:r>
              <a:rPr lang="en-US" i="1">
                <a:solidFill>
                  <a:srgbClr val="FF0000"/>
                </a:solidFill>
              </a:rPr>
              <a:t>not </a:t>
            </a:r>
            <a:r>
              <a:rPr lang="en-US">
                <a:solidFill>
                  <a:srgbClr val="FF0000"/>
                </a:solidFill>
              </a:rPr>
              <a:t>on SIF</a:t>
            </a:r>
            <a:r>
              <a:rPr lang="en-US">
                <a:solidFill>
                  <a:schemeClr val="tx1"/>
                </a:solidFill>
              </a:rPr>
              <a:t>:</a:t>
            </a:r>
          </a:p>
          <a:p>
            <a:pPr marL="0" indent="0">
              <a:lnSpc>
                <a:spcPct val="110000"/>
              </a:lnSpc>
              <a:spcBef>
                <a:spcPts val="0"/>
              </a:spcBef>
              <a:buNone/>
            </a:pPr>
            <a:endParaRPr lang="en-US">
              <a:solidFill>
                <a:schemeClr val="tx1"/>
              </a:solidFill>
            </a:endParaRPr>
          </a:p>
          <a:p>
            <a:pPr marL="468313" indent="-468313">
              <a:lnSpc>
                <a:spcPct val="110000"/>
              </a:lnSpc>
              <a:spcBef>
                <a:spcPts val="0"/>
              </a:spcBef>
            </a:pPr>
            <a:r>
              <a:rPr lang="en-US">
                <a:solidFill>
                  <a:srgbClr val="212529"/>
                </a:solidFill>
              </a:rPr>
              <a:t>Your students who are homeless and/or in foster care should be reported directly in the security portal. You will need their SASID and grade.</a:t>
            </a:r>
          </a:p>
          <a:p>
            <a:pPr marL="914400" lvl="1" indent="-446088">
              <a:lnSpc>
                <a:spcPct val="110000"/>
              </a:lnSpc>
              <a:spcBef>
                <a:spcPts val="0"/>
              </a:spcBef>
            </a:pPr>
            <a:r>
              <a:rPr lang="en-US">
                <a:solidFill>
                  <a:srgbClr val="212529"/>
                </a:solidFill>
              </a:rPr>
              <a:t>For students who are homeless enter the dwelling arrangement </a:t>
            </a:r>
            <a:r>
              <a:rPr lang="en-US" i="1">
                <a:solidFill>
                  <a:srgbClr val="212529"/>
                </a:solidFill>
              </a:rPr>
              <a:t>when first  identified </a:t>
            </a:r>
            <a:r>
              <a:rPr lang="en-US">
                <a:solidFill>
                  <a:srgbClr val="212529"/>
                </a:solidFill>
              </a:rPr>
              <a:t>and select Y (yes) or N (no) for unaccompanied youth.</a:t>
            </a:r>
          </a:p>
          <a:p>
            <a:pPr marL="914400" lvl="1" indent="-446088">
              <a:lnSpc>
                <a:spcPct val="110000"/>
              </a:lnSpc>
              <a:spcBef>
                <a:spcPts val="0"/>
              </a:spcBef>
            </a:pPr>
            <a:r>
              <a:rPr lang="en-US">
                <a:solidFill>
                  <a:srgbClr val="212529"/>
                </a:solidFill>
              </a:rPr>
              <a:t>For students in foster care there no further data is needed.</a:t>
            </a:r>
          </a:p>
          <a:p>
            <a:pPr marL="468313" lvl="1" indent="-468313">
              <a:lnSpc>
                <a:spcPct val="110000"/>
              </a:lnSpc>
              <a:spcBef>
                <a:spcPts val="0"/>
              </a:spcBef>
            </a:pPr>
            <a:endParaRPr lang="en-US">
              <a:solidFill>
                <a:srgbClr val="212529"/>
              </a:solidFill>
            </a:endParaRPr>
          </a:p>
          <a:p>
            <a:pPr marL="468313" indent="-468313">
              <a:lnSpc>
                <a:spcPct val="110000"/>
              </a:lnSpc>
              <a:spcBef>
                <a:spcPts val="0"/>
              </a:spcBef>
            </a:pPr>
            <a:r>
              <a:rPr lang="en-US">
                <a:solidFill>
                  <a:srgbClr val="212529"/>
                </a:solidFill>
              </a:rPr>
              <a:t>Please remember that it is important for the district’s data to be up-to-date on October 1</a:t>
            </a:r>
            <a:r>
              <a:rPr lang="en-US" baseline="30000">
                <a:solidFill>
                  <a:srgbClr val="212529"/>
                </a:solidFill>
              </a:rPr>
              <a:t>st</a:t>
            </a:r>
            <a:r>
              <a:rPr lang="en-US">
                <a:solidFill>
                  <a:srgbClr val="212529"/>
                </a:solidFill>
              </a:rPr>
              <a:t>.</a:t>
            </a:r>
          </a:p>
          <a:p>
            <a:endParaRPr lang="en-US"/>
          </a:p>
        </p:txBody>
      </p:sp>
      <p:sp>
        <p:nvSpPr>
          <p:cNvPr id="4" name="Slide Number Placeholder 3">
            <a:extLst>
              <a:ext uri="{FF2B5EF4-FFF2-40B4-BE49-F238E27FC236}">
                <a16:creationId xmlns:a16="http://schemas.microsoft.com/office/drawing/2014/main" id="{2162FBAD-4ABE-67CB-1D7B-1F053B5C9E51}"/>
              </a:ext>
            </a:extLst>
          </p:cNvPr>
          <p:cNvSpPr>
            <a:spLocks noGrp="1"/>
          </p:cNvSpPr>
          <p:nvPr>
            <p:ph type="sldNum" sz="quarter" idx="12"/>
          </p:nvPr>
        </p:nvSpPr>
        <p:spPr/>
        <p:txBody>
          <a:bodyPr/>
          <a:lstStyle/>
          <a:p>
            <a:fld id="{68A8D22E-6BC5-9E47-900C-2BB94685D9F5}" type="slidenum">
              <a:rPr lang="en-US" smtClean="0"/>
              <a:t>13</a:t>
            </a:fld>
            <a:endParaRPr lang="en-US"/>
          </a:p>
        </p:txBody>
      </p:sp>
    </p:spTree>
    <p:extLst>
      <p:ext uri="{BB962C8B-B14F-4D97-AF65-F5344CB8AC3E}">
        <p14:creationId xmlns:p14="http://schemas.microsoft.com/office/powerpoint/2010/main" val="34910165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AD893E-186C-1378-211C-C32A730FFE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0B90D6-96F9-5A2C-B6A6-CA5612E16201}"/>
              </a:ext>
            </a:extLst>
          </p:cNvPr>
          <p:cNvSpPr>
            <a:spLocks noGrp="1"/>
          </p:cNvSpPr>
          <p:nvPr>
            <p:ph type="title"/>
          </p:nvPr>
        </p:nvSpPr>
        <p:spPr>
          <a:xfrm>
            <a:off x="173179" y="308699"/>
            <a:ext cx="11386456" cy="861002"/>
          </a:xfrm>
        </p:spPr>
        <p:txBody>
          <a:bodyPr>
            <a:noAutofit/>
          </a:bodyPr>
          <a:lstStyle/>
          <a:p>
            <a:r>
              <a:rPr lang="en-US" sz="4000"/>
              <a:t>Accessing the Homeless and Foster Care Student Application</a:t>
            </a:r>
          </a:p>
        </p:txBody>
      </p:sp>
      <p:sp>
        <p:nvSpPr>
          <p:cNvPr id="3" name="Content Placeholder 2">
            <a:extLst>
              <a:ext uri="{FF2B5EF4-FFF2-40B4-BE49-F238E27FC236}">
                <a16:creationId xmlns:a16="http://schemas.microsoft.com/office/drawing/2014/main" id="{D2FE62F3-36EF-B828-535E-8EF34F3B1136}"/>
              </a:ext>
            </a:extLst>
          </p:cNvPr>
          <p:cNvSpPr>
            <a:spLocks noGrp="1"/>
          </p:cNvSpPr>
          <p:nvPr>
            <p:ph idx="1"/>
          </p:nvPr>
        </p:nvSpPr>
        <p:spPr>
          <a:xfrm>
            <a:off x="391886" y="1698171"/>
            <a:ext cx="11386457" cy="4517571"/>
          </a:xfrm>
        </p:spPr>
        <p:txBody>
          <a:bodyPr>
            <a:normAutofit lnSpcReduction="10000"/>
          </a:bodyPr>
          <a:lstStyle/>
          <a:p>
            <a:pPr marL="457200" indent="-457200">
              <a:lnSpc>
                <a:spcPct val="110000"/>
              </a:lnSpc>
              <a:spcBef>
                <a:spcPts val="0"/>
              </a:spcBef>
            </a:pPr>
            <a:r>
              <a:rPr lang="en-US">
                <a:solidFill>
                  <a:srgbClr val="212529"/>
                </a:solidFill>
              </a:rPr>
              <a:t>Homeless and foster care data is stored in the DESE security portal. As a homeless liaison or foster care point of contact you must have access to the security portal.</a:t>
            </a:r>
          </a:p>
          <a:p>
            <a:pPr marL="457200" indent="-457200">
              <a:lnSpc>
                <a:spcPct val="110000"/>
              </a:lnSpc>
              <a:spcBef>
                <a:spcPts val="0"/>
              </a:spcBef>
            </a:pPr>
            <a:endParaRPr lang="en-US">
              <a:solidFill>
                <a:srgbClr val="212529"/>
              </a:solidFill>
            </a:endParaRPr>
          </a:p>
          <a:p>
            <a:pPr marL="457200" indent="-457200">
              <a:lnSpc>
                <a:spcPct val="110000"/>
              </a:lnSpc>
              <a:spcBef>
                <a:spcPts val="0"/>
              </a:spcBef>
            </a:pPr>
            <a:r>
              <a:rPr lang="en-US">
                <a:solidFill>
                  <a:srgbClr val="212529"/>
                </a:solidFill>
              </a:rPr>
              <a:t>You must be assigned access to the Homeless and Foster Care Student Application by the school district's Directory Administrator. See </a:t>
            </a:r>
            <a:r>
              <a:rPr lang="en-US">
                <a:solidFill>
                  <a:srgbClr val="0060C7"/>
                </a:solidFill>
                <a:hlinkClick r:id="rId3"/>
              </a:rPr>
              <a:t>Directory Administrator page</a:t>
            </a:r>
            <a:r>
              <a:rPr lang="en-US">
                <a:solidFill>
                  <a:srgbClr val="212529"/>
                </a:solidFill>
              </a:rPr>
              <a:t> for further information.</a:t>
            </a:r>
          </a:p>
          <a:p>
            <a:pPr marL="457200" indent="-457200">
              <a:lnSpc>
                <a:spcPct val="110000"/>
              </a:lnSpc>
              <a:spcBef>
                <a:spcPts val="0"/>
              </a:spcBef>
            </a:pPr>
            <a:endParaRPr lang="en-US">
              <a:solidFill>
                <a:srgbClr val="212529"/>
              </a:solidFill>
            </a:endParaRPr>
          </a:p>
          <a:p>
            <a:pPr marL="457200" indent="-457200">
              <a:lnSpc>
                <a:spcPct val="110000"/>
              </a:lnSpc>
              <a:spcBef>
                <a:spcPts val="0"/>
              </a:spcBef>
            </a:pPr>
            <a:r>
              <a:rPr lang="en-US">
                <a:solidFill>
                  <a:srgbClr val="212529"/>
                </a:solidFill>
              </a:rPr>
              <a:t>Once you are assigned the role as a user, Homeless and Foster Care Students link will appear on your application list.</a:t>
            </a:r>
          </a:p>
          <a:p>
            <a:endParaRPr lang="en-US"/>
          </a:p>
        </p:txBody>
      </p:sp>
      <p:sp>
        <p:nvSpPr>
          <p:cNvPr id="4" name="Slide Number Placeholder 3">
            <a:extLst>
              <a:ext uri="{FF2B5EF4-FFF2-40B4-BE49-F238E27FC236}">
                <a16:creationId xmlns:a16="http://schemas.microsoft.com/office/drawing/2014/main" id="{BD68CDCA-FC8B-351A-97CC-96E2D1ED5450}"/>
              </a:ext>
            </a:extLst>
          </p:cNvPr>
          <p:cNvSpPr>
            <a:spLocks noGrp="1"/>
          </p:cNvSpPr>
          <p:nvPr>
            <p:ph type="sldNum" sz="quarter" idx="12"/>
          </p:nvPr>
        </p:nvSpPr>
        <p:spPr/>
        <p:txBody>
          <a:bodyPr/>
          <a:lstStyle/>
          <a:p>
            <a:fld id="{68A8D22E-6BC5-9E47-900C-2BB94685D9F5}" type="slidenum">
              <a:rPr lang="en-US" smtClean="0"/>
              <a:t>14</a:t>
            </a:fld>
            <a:endParaRPr lang="en-US"/>
          </a:p>
        </p:txBody>
      </p:sp>
    </p:spTree>
    <p:extLst>
      <p:ext uri="{BB962C8B-B14F-4D97-AF65-F5344CB8AC3E}">
        <p14:creationId xmlns:p14="http://schemas.microsoft.com/office/powerpoint/2010/main" val="3250032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91C32-DA75-04A4-FE74-A8939B841F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C1F2FE-52ED-E7B1-820F-1F333882F6C4}"/>
              </a:ext>
            </a:extLst>
          </p:cNvPr>
          <p:cNvSpPr>
            <a:spLocks noGrp="1"/>
          </p:cNvSpPr>
          <p:nvPr>
            <p:ph type="title"/>
          </p:nvPr>
        </p:nvSpPr>
        <p:spPr/>
        <p:txBody>
          <a:bodyPr>
            <a:normAutofit/>
          </a:bodyPr>
          <a:lstStyle/>
          <a:p>
            <a:r>
              <a:rPr lang="en-US"/>
              <a:t>Data Entry</a:t>
            </a:r>
          </a:p>
        </p:txBody>
      </p:sp>
      <p:sp>
        <p:nvSpPr>
          <p:cNvPr id="3" name="Content Placeholder 2">
            <a:extLst>
              <a:ext uri="{FF2B5EF4-FFF2-40B4-BE49-F238E27FC236}">
                <a16:creationId xmlns:a16="http://schemas.microsoft.com/office/drawing/2014/main" id="{36C7E331-9C67-E127-829B-D15EDAC16FDE}"/>
              </a:ext>
            </a:extLst>
          </p:cNvPr>
          <p:cNvSpPr>
            <a:spLocks noGrp="1"/>
          </p:cNvSpPr>
          <p:nvPr>
            <p:ph idx="1"/>
          </p:nvPr>
        </p:nvSpPr>
        <p:spPr>
          <a:xfrm>
            <a:off x="468085" y="1630496"/>
            <a:ext cx="5822545" cy="4406747"/>
          </a:xfrm>
        </p:spPr>
        <p:txBody>
          <a:bodyPr>
            <a:normAutofit lnSpcReduction="10000"/>
          </a:bodyPr>
          <a:lstStyle/>
          <a:p>
            <a:pPr marL="0" indent="0">
              <a:lnSpc>
                <a:spcPct val="100000"/>
              </a:lnSpc>
              <a:spcBef>
                <a:spcPts val="0"/>
              </a:spcBef>
              <a:buNone/>
            </a:pPr>
            <a:r>
              <a:rPr lang="en-US" b="1"/>
              <a:t>School Year 2025-2026 Homeless and Foster Care Student Data Collection</a:t>
            </a:r>
            <a:endParaRPr lang="en-US">
              <a:solidFill>
                <a:srgbClr val="212529"/>
              </a:solidFill>
            </a:endParaRPr>
          </a:p>
          <a:p>
            <a:pPr>
              <a:lnSpc>
                <a:spcPct val="100000"/>
              </a:lnSpc>
              <a:spcBef>
                <a:spcPts val="0"/>
              </a:spcBef>
            </a:pPr>
            <a:endParaRPr lang="en-US">
              <a:solidFill>
                <a:srgbClr val="212529"/>
              </a:solidFill>
            </a:endParaRPr>
          </a:p>
          <a:p>
            <a:pPr marL="468313" indent="-468313">
              <a:lnSpc>
                <a:spcPct val="100000"/>
              </a:lnSpc>
              <a:spcBef>
                <a:spcPts val="0"/>
              </a:spcBef>
            </a:pPr>
            <a:r>
              <a:rPr lang="en-US">
                <a:solidFill>
                  <a:srgbClr val="212529"/>
                </a:solidFill>
              </a:rPr>
              <a:t>On the first screen of the application scroll down and</a:t>
            </a:r>
          </a:p>
          <a:p>
            <a:pPr marL="914400" lvl="1" indent="-457200">
              <a:lnSpc>
                <a:spcPct val="100000"/>
              </a:lnSpc>
              <a:spcBef>
                <a:spcPts val="0"/>
              </a:spcBef>
            </a:pPr>
            <a:r>
              <a:rPr lang="en-US" sz="2800">
                <a:solidFill>
                  <a:srgbClr val="212529"/>
                </a:solidFill>
              </a:rPr>
              <a:t>select your organization or district from the dropdown menu,</a:t>
            </a:r>
          </a:p>
          <a:p>
            <a:pPr marL="914400" lvl="1" indent="-457200">
              <a:lnSpc>
                <a:spcPct val="100000"/>
              </a:lnSpc>
              <a:spcBef>
                <a:spcPts val="0"/>
              </a:spcBef>
            </a:pPr>
            <a:r>
              <a:rPr lang="en-US" sz="2800">
                <a:solidFill>
                  <a:srgbClr val="212529"/>
                </a:solidFill>
              </a:rPr>
              <a:t>select the school year and </a:t>
            </a:r>
          </a:p>
          <a:p>
            <a:pPr marL="914400" lvl="1" indent="-457200">
              <a:lnSpc>
                <a:spcPct val="100000"/>
              </a:lnSpc>
              <a:spcBef>
                <a:spcPts val="0"/>
              </a:spcBef>
            </a:pPr>
            <a:r>
              <a:rPr lang="en-US" sz="2800">
                <a:solidFill>
                  <a:srgbClr val="212529"/>
                </a:solidFill>
              </a:rPr>
              <a:t>click on Next.</a:t>
            </a:r>
          </a:p>
          <a:p>
            <a:pPr marL="0" indent="0">
              <a:buNone/>
            </a:pPr>
            <a:endParaRPr lang="en-US"/>
          </a:p>
        </p:txBody>
      </p:sp>
      <p:sp>
        <p:nvSpPr>
          <p:cNvPr id="4" name="Slide Number Placeholder 3">
            <a:extLst>
              <a:ext uri="{FF2B5EF4-FFF2-40B4-BE49-F238E27FC236}">
                <a16:creationId xmlns:a16="http://schemas.microsoft.com/office/drawing/2014/main" id="{719667FA-70DE-C6D3-A1A9-B69D2FBA225D}"/>
              </a:ext>
            </a:extLst>
          </p:cNvPr>
          <p:cNvSpPr>
            <a:spLocks noGrp="1"/>
          </p:cNvSpPr>
          <p:nvPr>
            <p:ph type="sldNum" sz="quarter" idx="12"/>
          </p:nvPr>
        </p:nvSpPr>
        <p:spPr/>
        <p:txBody>
          <a:bodyPr/>
          <a:lstStyle/>
          <a:p>
            <a:fld id="{68A8D22E-6BC5-9E47-900C-2BB94685D9F5}" type="slidenum">
              <a:rPr lang="en-US" smtClean="0"/>
              <a:t>15</a:t>
            </a:fld>
            <a:endParaRPr lang="en-US"/>
          </a:p>
        </p:txBody>
      </p:sp>
      <p:pic>
        <p:nvPicPr>
          <p:cNvPr id="6" name="Picture 5" descr="District screen shot of drop down list of districts and program year selection.">
            <a:extLst>
              <a:ext uri="{FF2B5EF4-FFF2-40B4-BE49-F238E27FC236}">
                <a16:creationId xmlns:a16="http://schemas.microsoft.com/office/drawing/2014/main" id="{A6057C57-4AF5-91BA-FBCF-C3E365956AB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495452" y="1869121"/>
            <a:ext cx="5461019" cy="3119758"/>
          </a:xfrm>
          <a:prstGeom prst="rect">
            <a:avLst/>
          </a:prstGeom>
        </p:spPr>
      </p:pic>
    </p:spTree>
    <p:extLst>
      <p:ext uri="{BB962C8B-B14F-4D97-AF65-F5344CB8AC3E}">
        <p14:creationId xmlns:p14="http://schemas.microsoft.com/office/powerpoint/2010/main" val="2537734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80E9D-0E38-7BCD-F85A-C426000865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C5E482-C415-70D3-7BC7-63C8C39876FE}"/>
              </a:ext>
            </a:extLst>
          </p:cNvPr>
          <p:cNvSpPr>
            <a:spLocks noGrp="1"/>
          </p:cNvSpPr>
          <p:nvPr>
            <p:ph type="title"/>
          </p:nvPr>
        </p:nvSpPr>
        <p:spPr/>
        <p:txBody>
          <a:bodyPr>
            <a:normAutofit/>
          </a:bodyPr>
          <a:lstStyle/>
          <a:p>
            <a:r>
              <a:rPr lang="en-US"/>
              <a:t>Add/Update Screen</a:t>
            </a:r>
          </a:p>
        </p:txBody>
      </p:sp>
      <p:sp>
        <p:nvSpPr>
          <p:cNvPr id="7" name="TextBox 6">
            <a:extLst>
              <a:ext uri="{FF2B5EF4-FFF2-40B4-BE49-F238E27FC236}">
                <a16:creationId xmlns:a16="http://schemas.microsoft.com/office/drawing/2014/main" id="{5C15951A-6B8B-CD54-5DE3-0C2AD3E3EBD0}"/>
              </a:ext>
            </a:extLst>
          </p:cNvPr>
          <p:cNvSpPr txBox="1"/>
          <p:nvPr/>
        </p:nvSpPr>
        <p:spPr>
          <a:xfrm>
            <a:off x="173179" y="1590674"/>
            <a:ext cx="4598089" cy="4893647"/>
          </a:xfrm>
          <a:prstGeom prst="rect">
            <a:avLst/>
          </a:prstGeom>
          <a:noFill/>
        </p:spPr>
        <p:txBody>
          <a:bodyPr wrap="square">
            <a:spAutoFit/>
          </a:bodyPr>
          <a:lstStyle/>
          <a:p>
            <a:pPr marL="342900" indent="-342900">
              <a:lnSpc>
                <a:spcPct val="100000"/>
              </a:lnSpc>
              <a:spcBef>
                <a:spcPts val="0"/>
              </a:spcBef>
              <a:buFont typeface="Arial" panose="020B0604020202020204" pitchFamily="34" charset="0"/>
              <a:buChar char="•"/>
            </a:pPr>
            <a:r>
              <a:rPr lang="en-US" sz="2400">
                <a:solidFill>
                  <a:srgbClr val="222222"/>
                </a:solidFill>
                <a:latin typeface="Arial" panose="020B0604020202020204" pitchFamily="34" charset="0"/>
                <a:cs typeface="Arial" panose="020B0604020202020204" pitchFamily="34" charset="0"/>
              </a:rPr>
              <a:t>On this screen you will see a list of the district’s students who are homeless followed by a list of students in foster care.</a:t>
            </a:r>
          </a:p>
          <a:p>
            <a:pPr marL="342900" indent="-342900">
              <a:lnSpc>
                <a:spcPct val="100000"/>
              </a:lnSpc>
              <a:spcBef>
                <a:spcPts val="0"/>
              </a:spcBef>
              <a:buFont typeface="Arial" panose="020B0604020202020204" pitchFamily="34" charset="0"/>
              <a:buChar char="•"/>
            </a:pPr>
            <a:endParaRPr lang="en-US" sz="2400" b="1">
              <a:solidFill>
                <a:srgbClr val="222222"/>
              </a:solidFill>
              <a:latin typeface="Arial" panose="020B0604020202020204" pitchFamily="34" charset="0"/>
              <a:cs typeface="Arial" panose="020B0604020202020204" pitchFamily="34" charset="0"/>
            </a:endParaRPr>
          </a:p>
          <a:p>
            <a:pPr marL="342900" indent="-342900">
              <a:lnSpc>
                <a:spcPct val="100000"/>
              </a:lnSpc>
              <a:spcBef>
                <a:spcPts val="0"/>
              </a:spcBef>
              <a:buFont typeface="Arial" panose="020B0604020202020204" pitchFamily="34" charset="0"/>
              <a:buChar char="•"/>
            </a:pPr>
            <a:r>
              <a:rPr lang="en-US" sz="2400" b="1" i="0">
                <a:solidFill>
                  <a:srgbClr val="222222"/>
                </a:solidFill>
                <a:effectLst/>
                <a:latin typeface="Arial" panose="020B0604020202020204" pitchFamily="34" charset="0"/>
                <a:cs typeface="Arial" panose="020B0604020202020204" pitchFamily="34" charset="0"/>
              </a:rPr>
              <a:t>Note:</a:t>
            </a:r>
            <a:r>
              <a:rPr lang="en-US" sz="2400" b="0" i="0">
                <a:solidFill>
                  <a:srgbClr val="222222"/>
                </a:solidFill>
                <a:effectLst/>
                <a:latin typeface="Arial" panose="020B0604020202020204" pitchFamily="34" charset="0"/>
                <a:cs typeface="Arial" panose="020B0604020202020204" pitchFamily="34" charset="0"/>
              </a:rPr>
              <a:t> It is possible that a student was </a:t>
            </a:r>
            <a:r>
              <a:rPr lang="en-US" sz="2400" b="1" i="0">
                <a:solidFill>
                  <a:srgbClr val="222222"/>
                </a:solidFill>
                <a:effectLst/>
                <a:latin typeface="Arial" panose="020B0604020202020204" pitchFamily="34" charset="0"/>
                <a:cs typeface="Arial" panose="020B0604020202020204" pitchFamily="34" charset="0"/>
              </a:rPr>
              <a:t>both homeless and placed in foster care</a:t>
            </a:r>
            <a:r>
              <a:rPr lang="en-US" sz="2400" b="0" i="0">
                <a:solidFill>
                  <a:srgbClr val="222222"/>
                </a:solidFill>
                <a:effectLst/>
                <a:latin typeface="Arial" panose="020B0604020202020204" pitchFamily="34" charset="0"/>
                <a:cs typeface="Arial" panose="020B0604020202020204" pitchFamily="34" charset="0"/>
              </a:rPr>
              <a:t> during the school year. That student should be entered in both categories and will appear on both lists.</a:t>
            </a:r>
          </a:p>
        </p:txBody>
      </p:sp>
      <p:sp>
        <p:nvSpPr>
          <p:cNvPr id="4" name="Slide Number Placeholder 3">
            <a:extLst>
              <a:ext uri="{FF2B5EF4-FFF2-40B4-BE49-F238E27FC236}">
                <a16:creationId xmlns:a16="http://schemas.microsoft.com/office/drawing/2014/main" id="{AA61B502-0BC4-9B71-32CC-5265A67B0D6D}"/>
              </a:ext>
            </a:extLst>
          </p:cNvPr>
          <p:cNvSpPr>
            <a:spLocks noGrp="1"/>
          </p:cNvSpPr>
          <p:nvPr>
            <p:ph type="sldNum" sz="quarter" idx="12"/>
          </p:nvPr>
        </p:nvSpPr>
        <p:spPr/>
        <p:txBody>
          <a:bodyPr/>
          <a:lstStyle/>
          <a:p>
            <a:fld id="{68A8D22E-6BC5-9E47-900C-2BB94685D9F5}" type="slidenum">
              <a:rPr lang="en-US" smtClean="0"/>
              <a:t>16</a:t>
            </a:fld>
            <a:endParaRPr lang="en-US"/>
          </a:p>
        </p:txBody>
      </p:sp>
      <p:pic>
        <p:nvPicPr>
          <p:cNvPr id="9" name="Content Placeholder 8" descr="District screen shot of add or update screen for student information.">
            <a:extLst>
              <a:ext uri="{FF2B5EF4-FFF2-40B4-BE49-F238E27FC236}">
                <a16:creationId xmlns:a16="http://schemas.microsoft.com/office/drawing/2014/main" id="{F1CF7581-EFF2-565A-8316-63A5BA5609C6}"/>
              </a:ext>
            </a:extLst>
          </p:cNvPr>
          <p:cNvPicPr>
            <a:picLocks noGrp="1" noChangeAspect="1"/>
          </p:cNvPicPr>
          <p:nvPr>
            <p:ph idx="1"/>
          </p:nvPr>
        </p:nvPicPr>
        <p:blipFill>
          <a:blip r:embed="rId2"/>
          <a:stretch>
            <a:fillRect/>
          </a:stretch>
        </p:blipFill>
        <p:spPr>
          <a:xfrm>
            <a:off x="4950857" y="1590674"/>
            <a:ext cx="6762172" cy="4723040"/>
          </a:xfrm>
          <a:prstGeom prst="rect">
            <a:avLst/>
          </a:prstGeom>
        </p:spPr>
      </p:pic>
    </p:spTree>
    <p:extLst>
      <p:ext uri="{BB962C8B-B14F-4D97-AF65-F5344CB8AC3E}">
        <p14:creationId xmlns:p14="http://schemas.microsoft.com/office/powerpoint/2010/main" val="33262954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05ADC-73D7-7708-4E0E-0E8786A1FA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FEB37D-71FB-D6A7-0B4D-E5B221959A9F}"/>
              </a:ext>
            </a:extLst>
          </p:cNvPr>
          <p:cNvSpPr>
            <a:spLocks noGrp="1"/>
          </p:cNvSpPr>
          <p:nvPr>
            <p:ph type="title"/>
          </p:nvPr>
        </p:nvSpPr>
        <p:spPr/>
        <p:txBody>
          <a:bodyPr>
            <a:normAutofit/>
          </a:bodyPr>
          <a:lstStyle/>
          <a:p>
            <a:r>
              <a:rPr lang="en-US"/>
              <a:t>For students in foster care</a:t>
            </a:r>
          </a:p>
        </p:txBody>
      </p:sp>
      <p:sp>
        <p:nvSpPr>
          <p:cNvPr id="3" name="Content Placeholder 2">
            <a:extLst>
              <a:ext uri="{FF2B5EF4-FFF2-40B4-BE49-F238E27FC236}">
                <a16:creationId xmlns:a16="http://schemas.microsoft.com/office/drawing/2014/main" id="{75EF3A0A-8AB7-0565-6236-CB22F27A5CF2}"/>
              </a:ext>
            </a:extLst>
          </p:cNvPr>
          <p:cNvSpPr>
            <a:spLocks noGrp="1"/>
          </p:cNvSpPr>
          <p:nvPr>
            <p:ph idx="1"/>
          </p:nvPr>
        </p:nvSpPr>
        <p:spPr>
          <a:xfrm>
            <a:off x="424543" y="2242456"/>
            <a:ext cx="11234057" cy="3763489"/>
          </a:xfrm>
        </p:spPr>
        <p:txBody>
          <a:bodyPr/>
          <a:lstStyle/>
          <a:p>
            <a:pPr marL="914400" lvl="1" indent="-457200">
              <a:lnSpc>
                <a:spcPct val="150000"/>
              </a:lnSpc>
              <a:spcBef>
                <a:spcPts val="0"/>
              </a:spcBef>
              <a:buFont typeface="+mj-lt"/>
              <a:buAutoNum type="arabicPeriod"/>
            </a:pPr>
            <a:r>
              <a:rPr lang="en-US" sz="3600">
                <a:solidFill>
                  <a:srgbClr val="212529"/>
                </a:solidFill>
              </a:rPr>
              <a:t>Under “Add Student” select foster care</a:t>
            </a:r>
          </a:p>
          <a:p>
            <a:pPr marL="914400" lvl="1" indent="-457200">
              <a:lnSpc>
                <a:spcPct val="150000"/>
              </a:lnSpc>
              <a:spcBef>
                <a:spcPts val="0"/>
              </a:spcBef>
              <a:buFont typeface="+mj-lt"/>
              <a:buAutoNum type="arabicPeriod"/>
            </a:pPr>
            <a:r>
              <a:rPr lang="en-US" sz="3600">
                <a:solidFill>
                  <a:srgbClr val="212529"/>
                </a:solidFill>
              </a:rPr>
              <a:t>Enter the student's SASID number</a:t>
            </a:r>
          </a:p>
          <a:p>
            <a:pPr marL="914400" lvl="1" indent="-457200">
              <a:lnSpc>
                <a:spcPct val="150000"/>
              </a:lnSpc>
              <a:spcBef>
                <a:spcPts val="0"/>
              </a:spcBef>
              <a:buFont typeface="+mj-lt"/>
              <a:buAutoNum type="arabicPeriod"/>
            </a:pPr>
            <a:r>
              <a:rPr lang="en-US" sz="3600">
                <a:solidFill>
                  <a:srgbClr val="212529"/>
                </a:solidFill>
              </a:rPr>
              <a:t>Select his/her grade; and</a:t>
            </a:r>
          </a:p>
          <a:p>
            <a:pPr marL="914400" lvl="1" indent="-457200">
              <a:lnSpc>
                <a:spcPct val="150000"/>
              </a:lnSpc>
              <a:spcBef>
                <a:spcPts val="0"/>
              </a:spcBef>
              <a:buFont typeface="+mj-lt"/>
              <a:buAutoNum type="arabicPeriod"/>
            </a:pPr>
            <a:r>
              <a:rPr lang="en-US" sz="3600" b="1">
                <a:solidFill>
                  <a:srgbClr val="212529"/>
                </a:solidFill>
              </a:rPr>
              <a:t>Click on Add Foster Care Student</a:t>
            </a:r>
          </a:p>
          <a:p>
            <a:endParaRPr lang="en-US"/>
          </a:p>
        </p:txBody>
      </p:sp>
      <p:sp>
        <p:nvSpPr>
          <p:cNvPr id="4" name="Slide Number Placeholder 3">
            <a:extLst>
              <a:ext uri="{FF2B5EF4-FFF2-40B4-BE49-F238E27FC236}">
                <a16:creationId xmlns:a16="http://schemas.microsoft.com/office/drawing/2014/main" id="{07F552C8-36BA-9F4F-1F4E-DCF68A991DCF}"/>
              </a:ext>
            </a:extLst>
          </p:cNvPr>
          <p:cNvSpPr>
            <a:spLocks noGrp="1"/>
          </p:cNvSpPr>
          <p:nvPr>
            <p:ph type="sldNum" sz="quarter" idx="12"/>
          </p:nvPr>
        </p:nvSpPr>
        <p:spPr/>
        <p:txBody>
          <a:bodyPr/>
          <a:lstStyle/>
          <a:p>
            <a:fld id="{68A8D22E-6BC5-9E47-900C-2BB94685D9F5}" type="slidenum">
              <a:rPr lang="en-US" smtClean="0"/>
              <a:t>17</a:t>
            </a:fld>
            <a:endParaRPr lang="en-US"/>
          </a:p>
        </p:txBody>
      </p:sp>
    </p:spTree>
    <p:extLst>
      <p:ext uri="{BB962C8B-B14F-4D97-AF65-F5344CB8AC3E}">
        <p14:creationId xmlns:p14="http://schemas.microsoft.com/office/powerpoint/2010/main" val="383344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7CA2E-777F-6D60-3139-761E4653D0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830017-BD3D-D5B5-17AE-5280C487EEA5}"/>
              </a:ext>
            </a:extLst>
          </p:cNvPr>
          <p:cNvSpPr>
            <a:spLocks noGrp="1"/>
          </p:cNvSpPr>
          <p:nvPr>
            <p:ph type="title"/>
          </p:nvPr>
        </p:nvSpPr>
        <p:spPr/>
        <p:txBody>
          <a:bodyPr>
            <a:normAutofit/>
          </a:bodyPr>
          <a:lstStyle/>
          <a:p>
            <a:r>
              <a:rPr lang="en-US"/>
              <a:t>For students who are homeless</a:t>
            </a:r>
          </a:p>
        </p:txBody>
      </p:sp>
      <p:sp>
        <p:nvSpPr>
          <p:cNvPr id="3" name="Content Placeholder 2">
            <a:extLst>
              <a:ext uri="{FF2B5EF4-FFF2-40B4-BE49-F238E27FC236}">
                <a16:creationId xmlns:a16="http://schemas.microsoft.com/office/drawing/2014/main" id="{B7A5F257-3702-9F0C-8531-817BA49E5E6E}"/>
              </a:ext>
            </a:extLst>
          </p:cNvPr>
          <p:cNvSpPr>
            <a:spLocks noGrp="1"/>
          </p:cNvSpPr>
          <p:nvPr>
            <p:ph idx="1"/>
          </p:nvPr>
        </p:nvSpPr>
        <p:spPr>
          <a:xfrm>
            <a:off x="500743" y="1861456"/>
            <a:ext cx="11234057" cy="4144489"/>
          </a:xfrm>
        </p:spPr>
        <p:txBody>
          <a:bodyPr>
            <a:normAutofit lnSpcReduction="10000"/>
          </a:bodyPr>
          <a:lstStyle/>
          <a:p>
            <a:pPr marL="854075" indent="-341313">
              <a:lnSpc>
                <a:spcPct val="150000"/>
              </a:lnSpc>
              <a:spcBef>
                <a:spcPts val="0"/>
              </a:spcBef>
              <a:buFont typeface="+mj-lt"/>
              <a:buAutoNum type="arabicPeriod"/>
            </a:pPr>
            <a:r>
              <a:rPr lang="en-US">
                <a:solidFill>
                  <a:srgbClr val="212529"/>
                </a:solidFill>
              </a:rPr>
              <a:t>Under “Add Student” select Homeless</a:t>
            </a:r>
          </a:p>
          <a:p>
            <a:pPr marL="854075" indent="-341313">
              <a:lnSpc>
                <a:spcPct val="150000"/>
              </a:lnSpc>
              <a:spcBef>
                <a:spcPts val="0"/>
              </a:spcBef>
              <a:buFont typeface="+mj-lt"/>
              <a:buAutoNum type="arabicPeriod"/>
            </a:pPr>
            <a:r>
              <a:rPr lang="en-US">
                <a:solidFill>
                  <a:srgbClr val="212529"/>
                </a:solidFill>
              </a:rPr>
              <a:t>Enter the student's SASID number</a:t>
            </a:r>
          </a:p>
          <a:p>
            <a:pPr marL="854075" indent="-341313">
              <a:lnSpc>
                <a:spcPct val="150000"/>
              </a:lnSpc>
              <a:spcBef>
                <a:spcPts val="0"/>
              </a:spcBef>
              <a:buFont typeface="+mj-lt"/>
              <a:buAutoNum type="arabicPeriod"/>
            </a:pPr>
            <a:r>
              <a:rPr lang="en-US">
                <a:solidFill>
                  <a:srgbClr val="212529"/>
                </a:solidFill>
              </a:rPr>
              <a:t>Select his/her grade</a:t>
            </a:r>
          </a:p>
          <a:p>
            <a:pPr marL="854075" indent="-341313">
              <a:lnSpc>
                <a:spcPct val="150000"/>
              </a:lnSpc>
              <a:spcBef>
                <a:spcPts val="0"/>
              </a:spcBef>
              <a:buFont typeface="+mj-lt"/>
              <a:buAutoNum type="arabicPeriod"/>
            </a:pPr>
            <a:r>
              <a:rPr lang="en-US">
                <a:solidFill>
                  <a:srgbClr val="212529"/>
                </a:solidFill>
              </a:rPr>
              <a:t>Select the dwelling arrangement (Primary Nighttime Residence),</a:t>
            </a:r>
          </a:p>
          <a:p>
            <a:pPr marL="1311275" lvl="2" indent="-341313">
              <a:lnSpc>
                <a:spcPct val="110000"/>
              </a:lnSpc>
              <a:spcBef>
                <a:spcPts val="0"/>
              </a:spcBef>
            </a:pPr>
            <a:r>
              <a:rPr lang="en-US" sz="2400">
                <a:solidFill>
                  <a:srgbClr val="212529"/>
                </a:solidFill>
              </a:rPr>
              <a:t>(Sheltered, Doubled-up, unsheltered, or hotel/motel </a:t>
            </a:r>
            <a:r>
              <a:rPr lang="en-US" sz="2400" i="1">
                <a:solidFill>
                  <a:srgbClr val="212529"/>
                </a:solidFill>
              </a:rPr>
              <a:t>when first identified</a:t>
            </a:r>
            <a:r>
              <a:rPr lang="en-US" sz="2400">
                <a:solidFill>
                  <a:srgbClr val="212529"/>
                </a:solidFill>
              </a:rPr>
              <a:t>) </a:t>
            </a:r>
          </a:p>
          <a:p>
            <a:pPr marL="854075" indent="-341313">
              <a:lnSpc>
                <a:spcPct val="150000"/>
              </a:lnSpc>
              <a:spcBef>
                <a:spcPts val="0"/>
              </a:spcBef>
              <a:buFont typeface="+mj-lt"/>
              <a:buAutoNum type="arabicPeriod"/>
            </a:pPr>
            <a:r>
              <a:rPr lang="en-US">
                <a:solidFill>
                  <a:srgbClr val="212529"/>
                </a:solidFill>
              </a:rPr>
              <a:t>Unaccompanied youth ? — click on Yes or No; and</a:t>
            </a:r>
          </a:p>
          <a:p>
            <a:pPr marL="854075" indent="-341313">
              <a:lnSpc>
                <a:spcPct val="150000"/>
              </a:lnSpc>
              <a:spcBef>
                <a:spcPts val="0"/>
              </a:spcBef>
              <a:buFont typeface="+mj-lt"/>
              <a:buAutoNum type="arabicPeriod"/>
            </a:pPr>
            <a:r>
              <a:rPr lang="en-US" b="1">
                <a:solidFill>
                  <a:srgbClr val="212529"/>
                </a:solidFill>
              </a:rPr>
              <a:t>Click on Add Homeless Student</a:t>
            </a:r>
          </a:p>
          <a:p>
            <a:endParaRPr lang="en-US"/>
          </a:p>
        </p:txBody>
      </p:sp>
      <p:sp>
        <p:nvSpPr>
          <p:cNvPr id="4" name="Slide Number Placeholder 3">
            <a:extLst>
              <a:ext uri="{FF2B5EF4-FFF2-40B4-BE49-F238E27FC236}">
                <a16:creationId xmlns:a16="http://schemas.microsoft.com/office/drawing/2014/main" id="{600BA6C5-6F26-13C3-6B46-ED93A9F37F10}"/>
              </a:ext>
            </a:extLst>
          </p:cNvPr>
          <p:cNvSpPr>
            <a:spLocks noGrp="1"/>
          </p:cNvSpPr>
          <p:nvPr>
            <p:ph type="sldNum" sz="quarter" idx="12"/>
          </p:nvPr>
        </p:nvSpPr>
        <p:spPr/>
        <p:txBody>
          <a:bodyPr/>
          <a:lstStyle/>
          <a:p>
            <a:fld id="{68A8D22E-6BC5-9E47-900C-2BB94685D9F5}" type="slidenum">
              <a:rPr lang="en-US" smtClean="0"/>
              <a:t>18</a:t>
            </a:fld>
            <a:endParaRPr lang="en-US"/>
          </a:p>
        </p:txBody>
      </p:sp>
    </p:spTree>
    <p:extLst>
      <p:ext uri="{BB962C8B-B14F-4D97-AF65-F5344CB8AC3E}">
        <p14:creationId xmlns:p14="http://schemas.microsoft.com/office/powerpoint/2010/main" val="10375494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5204E-83B1-6342-5D81-E32661F6C8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6B6711-FDE0-8A9E-0090-05EBAFA68C89}"/>
              </a:ext>
            </a:extLst>
          </p:cNvPr>
          <p:cNvSpPr>
            <a:spLocks noGrp="1"/>
          </p:cNvSpPr>
          <p:nvPr>
            <p:ph type="title"/>
          </p:nvPr>
        </p:nvSpPr>
        <p:spPr/>
        <p:txBody>
          <a:bodyPr>
            <a:normAutofit/>
          </a:bodyPr>
          <a:lstStyle/>
          <a:p>
            <a:r>
              <a:rPr lang="en-US"/>
              <a:t>To Close Out the School Year</a:t>
            </a:r>
          </a:p>
        </p:txBody>
      </p:sp>
      <p:sp>
        <p:nvSpPr>
          <p:cNvPr id="3" name="Content Placeholder 2">
            <a:extLst>
              <a:ext uri="{FF2B5EF4-FFF2-40B4-BE49-F238E27FC236}">
                <a16:creationId xmlns:a16="http://schemas.microsoft.com/office/drawing/2014/main" id="{2E2036D8-F901-2CCA-9B6A-E2F7A40730B4}"/>
              </a:ext>
            </a:extLst>
          </p:cNvPr>
          <p:cNvSpPr>
            <a:spLocks noGrp="1"/>
          </p:cNvSpPr>
          <p:nvPr>
            <p:ph idx="1"/>
          </p:nvPr>
        </p:nvSpPr>
        <p:spPr>
          <a:xfrm>
            <a:off x="500744" y="1719942"/>
            <a:ext cx="11114314" cy="4286003"/>
          </a:xfrm>
        </p:spPr>
        <p:txBody>
          <a:bodyPr>
            <a:normAutofit lnSpcReduction="10000"/>
          </a:bodyPr>
          <a:lstStyle/>
          <a:p>
            <a:pPr marL="0" indent="0">
              <a:lnSpc>
                <a:spcPct val="100000"/>
              </a:lnSpc>
              <a:spcBef>
                <a:spcPts val="0"/>
              </a:spcBef>
              <a:buNone/>
            </a:pPr>
            <a:r>
              <a:rPr lang="en-US">
                <a:solidFill>
                  <a:srgbClr val="222222"/>
                </a:solidFill>
              </a:rPr>
              <a:t>The Certify/Submit function </a:t>
            </a:r>
          </a:p>
          <a:p>
            <a:pPr marL="914400" lvl="1" indent="-457200">
              <a:lnSpc>
                <a:spcPct val="100000"/>
              </a:lnSpc>
              <a:spcBef>
                <a:spcPts val="0"/>
              </a:spcBef>
            </a:pPr>
            <a:r>
              <a:rPr lang="en-US">
                <a:solidFill>
                  <a:srgbClr val="222222"/>
                </a:solidFill>
              </a:rPr>
              <a:t>is enabled when it is time to close out data entry for a school year; usually June through mid-July and </a:t>
            </a:r>
          </a:p>
          <a:p>
            <a:pPr marL="914400" lvl="1" indent="-457200">
              <a:lnSpc>
                <a:spcPct val="100000"/>
              </a:lnSpc>
              <a:spcBef>
                <a:spcPts val="0"/>
              </a:spcBef>
            </a:pPr>
            <a:r>
              <a:rPr lang="en-US">
                <a:solidFill>
                  <a:srgbClr val="222222"/>
                </a:solidFill>
              </a:rPr>
              <a:t>allows districts to review and certify the accuracy of the data and finalize and submit it.</a:t>
            </a:r>
          </a:p>
          <a:p>
            <a:pPr marL="0" indent="0">
              <a:lnSpc>
                <a:spcPct val="100000"/>
              </a:lnSpc>
              <a:spcBef>
                <a:spcPts val="0"/>
              </a:spcBef>
              <a:buNone/>
            </a:pPr>
            <a:br>
              <a:rPr lang="en-US">
                <a:solidFill>
                  <a:srgbClr val="212529"/>
                </a:solidFill>
              </a:rPr>
            </a:br>
            <a:r>
              <a:rPr lang="en-US">
                <a:solidFill>
                  <a:srgbClr val="212529"/>
                </a:solidFill>
              </a:rPr>
              <a:t>Homeless liaisons and foster care points of contact are reminded when this function is enabled (early June) and as the due date nears (mid-July).</a:t>
            </a:r>
            <a:endParaRPr lang="en-US"/>
          </a:p>
          <a:p>
            <a:pPr marL="0" indent="0">
              <a:buNone/>
            </a:pPr>
            <a:endParaRPr lang="en-US"/>
          </a:p>
          <a:p>
            <a:pPr marL="0" indent="0">
              <a:buNone/>
            </a:pPr>
            <a:r>
              <a:rPr lang="en-US"/>
              <a:t>Data certification only happens at the end of the school year.</a:t>
            </a:r>
          </a:p>
        </p:txBody>
      </p:sp>
      <p:sp>
        <p:nvSpPr>
          <p:cNvPr id="4" name="Slide Number Placeholder 3">
            <a:extLst>
              <a:ext uri="{FF2B5EF4-FFF2-40B4-BE49-F238E27FC236}">
                <a16:creationId xmlns:a16="http://schemas.microsoft.com/office/drawing/2014/main" id="{7C838EEE-188D-81BB-DF43-19BAE6972C5F}"/>
              </a:ext>
            </a:extLst>
          </p:cNvPr>
          <p:cNvSpPr>
            <a:spLocks noGrp="1"/>
          </p:cNvSpPr>
          <p:nvPr>
            <p:ph type="sldNum" sz="quarter" idx="12"/>
          </p:nvPr>
        </p:nvSpPr>
        <p:spPr/>
        <p:txBody>
          <a:bodyPr/>
          <a:lstStyle/>
          <a:p>
            <a:fld id="{68A8D22E-6BC5-9E47-900C-2BB94685D9F5}" type="slidenum">
              <a:rPr lang="en-US" smtClean="0"/>
              <a:t>19</a:t>
            </a:fld>
            <a:endParaRPr lang="en-US"/>
          </a:p>
        </p:txBody>
      </p:sp>
    </p:spTree>
    <p:extLst>
      <p:ext uri="{BB962C8B-B14F-4D97-AF65-F5344CB8AC3E}">
        <p14:creationId xmlns:p14="http://schemas.microsoft.com/office/powerpoint/2010/main" val="2318717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A5874-6893-381D-B184-94C15D982317}"/>
              </a:ext>
            </a:extLst>
          </p:cNvPr>
          <p:cNvSpPr>
            <a:spLocks noGrp="1"/>
          </p:cNvSpPr>
          <p:nvPr>
            <p:ph type="title"/>
          </p:nvPr>
        </p:nvSpPr>
        <p:spPr/>
        <p:txBody>
          <a:bodyPr>
            <a:normAutofit/>
          </a:bodyPr>
          <a:lstStyle/>
          <a:p>
            <a:r>
              <a:rPr lang="en-US"/>
              <a:t>Why Data Collection?</a:t>
            </a:r>
          </a:p>
        </p:txBody>
      </p:sp>
      <p:sp>
        <p:nvSpPr>
          <p:cNvPr id="3" name="Content Placeholder 2">
            <a:extLst>
              <a:ext uri="{FF2B5EF4-FFF2-40B4-BE49-F238E27FC236}">
                <a16:creationId xmlns:a16="http://schemas.microsoft.com/office/drawing/2014/main" id="{B756EED6-B8E2-20AE-E4AD-36994C6DEAF3}"/>
              </a:ext>
            </a:extLst>
          </p:cNvPr>
          <p:cNvSpPr>
            <a:spLocks noGrp="1"/>
          </p:cNvSpPr>
          <p:nvPr>
            <p:ph idx="1"/>
          </p:nvPr>
        </p:nvSpPr>
        <p:spPr/>
        <p:txBody>
          <a:bodyPr vert="horz" lIns="91440" tIns="45720" rIns="91440" bIns="45720" rtlCol="0" anchor="t">
            <a:normAutofit lnSpcReduction="10000"/>
          </a:bodyPr>
          <a:lstStyle/>
          <a:p>
            <a:pPr marL="0" indent="0">
              <a:lnSpc>
                <a:spcPct val="100000"/>
              </a:lnSpc>
              <a:spcBef>
                <a:spcPts val="0"/>
              </a:spcBef>
              <a:buNone/>
            </a:pPr>
            <a:r>
              <a:rPr lang="en-US">
                <a:latin typeface="Arial"/>
                <a:cs typeface="Arial"/>
              </a:rPr>
              <a:t>Besides being a requirement by federal law...</a:t>
            </a:r>
          </a:p>
          <a:p>
            <a:pPr>
              <a:lnSpc>
                <a:spcPct val="100000"/>
              </a:lnSpc>
              <a:spcBef>
                <a:spcPts val="0"/>
              </a:spcBef>
            </a:pPr>
            <a:endParaRPr lang="en-US">
              <a:latin typeface="Arial"/>
              <a:cs typeface="Arial"/>
            </a:endParaRPr>
          </a:p>
          <a:p>
            <a:pPr>
              <a:lnSpc>
                <a:spcPct val="100000"/>
              </a:lnSpc>
              <a:spcBef>
                <a:spcPts val="0"/>
              </a:spcBef>
            </a:pPr>
            <a:r>
              <a:rPr lang="en-US">
                <a:latin typeface="Arial"/>
                <a:cs typeface="Arial"/>
              </a:rPr>
              <a:t>Data can help us better understand student needs and impacts on student  learning. In some cases, the needs and impacts can be anticipated. </a:t>
            </a:r>
            <a:endParaRPr lang="en-US"/>
          </a:p>
          <a:p>
            <a:pPr>
              <a:lnSpc>
                <a:spcPct val="100000"/>
              </a:lnSpc>
              <a:spcBef>
                <a:spcPts val="0"/>
              </a:spcBef>
            </a:pPr>
            <a:endParaRPr lang="en-US">
              <a:cs typeface="Segoe UI"/>
            </a:endParaRPr>
          </a:p>
          <a:p>
            <a:pPr>
              <a:lnSpc>
                <a:spcPct val="100000"/>
              </a:lnSpc>
              <a:spcBef>
                <a:spcPts val="0"/>
              </a:spcBef>
            </a:pPr>
            <a:r>
              <a:rPr lang="en-US">
                <a:latin typeface="Arial"/>
                <a:cs typeface="Segoe UI"/>
              </a:rPr>
              <a:t>Examples of needs and district supports include food pantries, supply closets, backpacks, tutoring and social emotional support. </a:t>
            </a:r>
            <a:endParaRPr lang="en-US">
              <a:latin typeface="Arial"/>
            </a:endParaRPr>
          </a:p>
          <a:p>
            <a:pPr>
              <a:lnSpc>
                <a:spcPct val="100000"/>
              </a:lnSpc>
              <a:spcBef>
                <a:spcPts val="0"/>
              </a:spcBef>
            </a:pPr>
            <a:endParaRPr lang="en-US"/>
          </a:p>
          <a:p>
            <a:pPr>
              <a:lnSpc>
                <a:spcPct val="100000"/>
              </a:lnSpc>
              <a:spcBef>
                <a:spcPts val="0"/>
              </a:spcBef>
            </a:pPr>
            <a:r>
              <a:rPr lang="en-US">
                <a:latin typeface="Arial"/>
                <a:cs typeface="Arial"/>
              </a:rPr>
              <a:t>Data has been used in the community/state to support children and youth who are homeless or in foster care.</a:t>
            </a:r>
          </a:p>
          <a:p>
            <a:pPr marL="0" indent="0">
              <a:buNone/>
            </a:pPr>
            <a:endParaRPr lang="en-US"/>
          </a:p>
        </p:txBody>
      </p:sp>
      <p:sp>
        <p:nvSpPr>
          <p:cNvPr id="4" name="Slide Number Placeholder 3">
            <a:extLst>
              <a:ext uri="{FF2B5EF4-FFF2-40B4-BE49-F238E27FC236}">
                <a16:creationId xmlns:a16="http://schemas.microsoft.com/office/drawing/2014/main" id="{1F0E82C1-220C-55CF-9E27-15C443A7BB42}"/>
              </a:ext>
            </a:extLst>
          </p:cNvPr>
          <p:cNvSpPr>
            <a:spLocks noGrp="1"/>
          </p:cNvSpPr>
          <p:nvPr>
            <p:ph type="sldNum" sz="quarter" idx="12"/>
          </p:nvPr>
        </p:nvSpPr>
        <p:spPr/>
        <p:txBody>
          <a:bodyPr/>
          <a:lstStyle/>
          <a:p>
            <a:fld id="{68A8D22E-6BC5-9E47-900C-2BB94685D9F5}" type="slidenum">
              <a:rPr lang="en-US" smtClean="0"/>
              <a:t>2</a:t>
            </a:fld>
            <a:endParaRPr lang="en-US"/>
          </a:p>
        </p:txBody>
      </p:sp>
    </p:spTree>
    <p:extLst>
      <p:ext uri="{BB962C8B-B14F-4D97-AF65-F5344CB8AC3E}">
        <p14:creationId xmlns:p14="http://schemas.microsoft.com/office/powerpoint/2010/main" val="38522301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15B8A-FD66-4593-844B-D08894CA71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AAE85F-35EC-ED08-0C9D-B98334706FB1}"/>
              </a:ext>
            </a:extLst>
          </p:cNvPr>
          <p:cNvSpPr>
            <a:spLocks noGrp="1"/>
          </p:cNvSpPr>
          <p:nvPr>
            <p:ph type="title"/>
          </p:nvPr>
        </p:nvSpPr>
        <p:spPr/>
        <p:txBody>
          <a:bodyPr>
            <a:normAutofit/>
          </a:bodyPr>
          <a:lstStyle/>
          <a:p>
            <a:r>
              <a:rPr lang="en-US"/>
              <a:t>Is Your Data Accurate?</a:t>
            </a:r>
          </a:p>
        </p:txBody>
      </p:sp>
      <p:sp>
        <p:nvSpPr>
          <p:cNvPr id="3" name="Content Placeholder 2">
            <a:extLst>
              <a:ext uri="{FF2B5EF4-FFF2-40B4-BE49-F238E27FC236}">
                <a16:creationId xmlns:a16="http://schemas.microsoft.com/office/drawing/2014/main" id="{FF63262B-8038-3E3F-94EB-80D38CFDFCD4}"/>
              </a:ext>
            </a:extLst>
          </p:cNvPr>
          <p:cNvSpPr>
            <a:spLocks noGrp="1"/>
          </p:cNvSpPr>
          <p:nvPr>
            <p:ph idx="1"/>
          </p:nvPr>
        </p:nvSpPr>
        <p:spPr>
          <a:xfrm>
            <a:off x="424544" y="1926770"/>
            <a:ext cx="11266714" cy="4079175"/>
          </a:xfrm>
        </p:spPr>
        <p:txBody>
          <a:bodyPr/>
          <a:lstStyle/>
          <a:p>
            <a:pPr>
              <a:lnSpc>
                <a:spcPct val="100000"/>
              </a:lnSpc>
              <a:spcBef>
                <a:spcPts val="0"/>
              </a:spcBef>
              <a:buFont typeface="+mj-lt"/>
              <a:buAutoNum type="arabicPeriod"/>
            </a:pPr>
            <a:r>
              <a:rPr lang="en-US" b="1">
                <a:solidFill>
                  <a:srgbClr val="212529"/>
                </a:solidFill>
              </a:rPr>
              <a:t>Review the data </a:t>
            </a:r>
            <a:r>
              <a:rPr lang="en-US">
                <a:solidFill>
                  <a:srgbClr val="212529"/>
                </a:solidFill>
              </a:rPr>
              <a:t>as it appears on each list.</a:t>
            </a:r>
          </a:p>
          <a:p>
            <a:pPr marL="914400" lvl="1" indent="-457200">
              <a:lnSpc>
                <a:spcPct val="100000"/>
              </a:lnSpc>
              <a:spcBef>
                <a:spcPts val="0"/>
              </a:spcBef>
              <a:buFont typeface="+mj-lt"/>
              <a:buAutoNum type="alphaLcParenR"/>
            </a:pPr>
            <a:r>
              <a:rPr lang="en-US">
                <a:solidFill>
                  <a:srgbClr val="212529"/>
                </a:solidFill>
              </a:rPr>
              <a:t>Correct any </a:t>
            </a:r>
            <a:r>
              <a:rPr lang="en-US">
                <a:solidFill>
                  <a:srgbClr val="FF0000"/>
                </a:solidFill>
              </a:rPr>
              <a:t>missing</a:t>
            </a:r>
            <a:r>
              <a:rPr lang="en-US">
                <a:solidFill>
                  <a:srgbClr val="212529"/>
                </a:solidFill>
              </a:rPr>
              <a:t> or inaccurate data.</a:t>
            </a:r>
          </a:p>
          <a:p>
            <a:pPr marL="914400" lvl="1" indent="-457200">
              <a:lnSpc>
                <a:spcPct val="100000"/>
              </a:lnSpc>
              <a:spcBef>
                <a:spcPts val="0"/>
              </a:spcBef>
              <a:buFont typeface="+mj-lt"/>
              <a:buAutoNum type="alphaLcParenR"/>
            </a:pPr>
            <a:r>
              <a:rPr lang="en-US">
                <a:solidFill>
                  <a:srgbClr val="212529"/>
                </a:solidFill>
              </a:rPr>
              <a:t>Remember for students who are homeless the reported dwelling arrangement should be </a:t>
            </a:r>
            <a:r>
              <a:rPr lang="en-US" b="1">
                <a:solidFill>
                  <a:srgbClr val="212529"/>
                </a:solidFill>
              </a:rPr>
              <a:t>where the student was at the time they were first identified.</a:t>
            </a:r>
          </a:p>
          <a:p>
            <a:pPr marL="457200" lvl="1" indent="0">
              <a:lnSpc>
                <a:spcPct val="100000"/>
              </a:lnSpc>
              <a:spcBef>
                <a:spcPts val="0"/>
              </a:spcBef>
              <a:buNone/>
            </a:pPr>
            <a:endParaRPr lang="en-US">
              <a:solidFill>
                <a:srgbClr val="212529"/>
              </a:solidFill>
            </a:endParaRPr>
          </a:p>
          <a:p>
            <a:pPr>
              <a:lnSpc>
                <a:spcPct val="100000"/>
              </a:lnSpc>
              <a:spcBef>
                <a:spcPts val="0"/>
              </a:spcBef>
              <a:buFont typeface="+mj-lt"/>
              <a:buAutoNum type="arabicPeriod"/>
            </a:pPr>
            <a:r>
              <a:rPr lang="en-US" b="1">
                <a:solidFill>
                  <a:srgbClr val="212529"/>
                </a:solidFill>
              </a:rPr>
              <a:t>Click on the certify checkbox </a:t>
            </a:r>
            <a:r>
              <a:rPr lang="en-US">
                <a:solidFill>
                  <a:srgbClr val="212529"/>
                </a:solidFill>
              </a:rPr>
              <a:t>to confirm the data is accurate.</a:t>
            </a:r>
          </a:p>
          <a:p>
            <a:pPr marL="914400" lvl="1" indent="-457200">
              <a:lnSpc>
                <a:spcPct val="100000"/>
              </a:lnSpc>
              <a:spcBef>
                <a:spcPts val="0"/>
              </a:spcBef>
              <a:buFont typeface="+mj-lt"/>
              <a:buAutoNum type="alphaLcParenR"/>
            </a:pPr>
            <a:r>
              <a:rPr lang="en-US">
                <a:solidFill>
                  <a:srgbClr val="212529"/>
                </a:solidFill>
              </a:rPr>
              <a:t>You will not be able to complete this step if there is missing data.</a:t>
            </a:r>
          </a:p>
          <a:p>
            <a:pPr marL="0" indent="0">
              <a:buNone/>
            </a:pPr>
            <a:endParaRPr lang="en-US"/>
          </a:p>
        </p:txBody>
      </p:sp>
      <p:sp>
        <p:nvSpPr>
          <p:cNvPr id="4" name="Slide Number Placeholder 3">
            <a:extLst>
              <a:ext uri="{FF2B5EF4-FFF2-40B4-BE49-F238E27FC236}">
                <a16:creationId xmlns:a16="http://schemas.microsoft.com/office/drawing/2014/main" id="{22BD8E0D-6B60-9899-44C9-B96869A240EF}"/>
              </a:ext>
            </a:extLst>
          </p:cNvPr>
          <p:cNvSpPr>
            <a:spLocks noGrp="1"/>
          </p:cNvSpPr>
          <p:nvPr>
            <p:ph type="sldNum" sz="quarter" idx="12"/>
          </p:nvPr>
        </p:nvSpPr>
        <p:spPr/>
        <p:txBody>
          <a:bodyPr/>
          <a:lstStyle/>
          <a:p>
            <a:fld id="{68A8D22E-6BC5-9E47-900C-2BB94685D9F5}" type="slidenum">
              <a:rPr lang="en-US" smtClean="0"/>
              <a:t>20</a:t>
            </a:fld>
            <a:endParaRPr lang="en-US"/>
          </a:p>
        </p:txBody>
      </p:sp>
    </p:spTree>
    <p:extLst>
      <p:ext uri="{BB962C8B-B14F-4D97-AF65-F5344CB8AC3E}">
        <p14:creationId xmlns:p14="http://schemas.microsoft.com/office/powerpoint/2010/main" val="37746652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9E169-E076-CC9B-02BB-DA46B72151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0588BB-6E61-2231-A105-8AE6B5C052EC}"/>
              </a:ext>
            </a:extLst>
          </p:cNvPr>
          <p:cNvSpPr>
            <a:spLocks noGrp="1"/>
          </p:cNvSpPr>
          <p:nvPr>
            <p:ph type="title"/>
          </p:nvPr>
        </p:nvSpPr>
        <p:spPr/>
        <p:txBody>
          <a:bodyPr>
            <a:normAutofit/>
          </a:bodyPr>
          <a:lstStyle/>
          <a:p>
            <a:r>
              <a:rPr lang="en-US"/>
              <a:t>Submitting the Data</a:t>
            </a:r>
          </a:p>
        </p:txBody>
      </p:sp>
      <p:sp>
        <p:nvSpPr>
          <p:cNvPr id="3" name="Content Placeholder 2">
            <a:extLst>
              <a:ext uri="{FF2B5EF4-FFF2-40B4-BE49-F238E27FC236}">
                <a16:creationId xmlns:a16="http://schemas.microsoft.com/office/drawing/2014/main" id="{E92E3400-F42C-E36D-1CC1-3227728BAF3D}"/>
              </a:ext>
            </a:extLst>
          </p:cNvPr>
          <p:cNvSpPr>
            <a:spLocks noGrp="1"/>
          </p:cNvSpPr>
          <p:nvPr>
            <p:ph idx="1"/>
          </p:nvPr>
        </p:nvSpPr>
        <p:spPr>
          <a:xfrm>
            <a:off x="402771" y="1948542"/>
            <a:ext cx="11332029" cy="4057403"/>
          </a:xfrm>
        </p:spPr>
        <p:txBody>
          <a:bodyPr>
            <a:normAutofit fontScale="92500" lnSpcReduction="20000"/>
          </a:bodyPr>
          <a:lstStyle/>
          <a:p>
            <a:pPr>
              <a:lnSpc>
                <a:spcPct val="120000"/>
              </a:lnSpc>
              <a:spcBef>
                <a:spcPts val="0"/>
              </a:spcBef>
            </a:pPr>
            <a:r>
              <a:rPr lang="en-US">
                <a:solidFill>
                  <a:srgbClr val="212529"/>
                </a:solidFill>
              </a:rPr>
              <a:t>Click on the Submit button.</a:t>
            </a:r>
          </a:p>
          <a:p>
            <a:pPr>
              <a:lnSpc>
                <a:spcPct val="120000"/>
              </a:lnSpc>
              <a:spcBef>
                <a:spcPts val="0"/>
              </a:spcBef>
            </a:pPr>
            <a:endParaRPr lang="en-US">
              <a:solidFill>
                <a:srgbClr val="212529"/>
              </a:solidFill>
            </a:endParaRPr>
          </a:p>
          <a:p>
            <a:pPr>
              <a:lnSpc>
                <a:spcPct val="120000"/>
              </a:lnSpc>
              <a:spcBef>
                <a:spcPts val="0"/>
              </a:spcBef>
            </a:pPr>
            <a:r>
              <a:rPr lang="en-US">
                <a:solidFill>
                  <a:srgbClr val="212529"/>
                </a:solidFill>
              </a:rPr>
              <a:t>Once the data has been certified/submitted, no more students can be entered. Should the Certify/Submit function be erroneously engaged, please contact us and we will manually reverse the designation.</a:t>
            </a:r>
          </a:p>
          <a:p>
            <a:pPr>
              <a:lnSpc>
                <a:spcPct val="120000"/>
              </a:lnSpc>
              <a:spcBef>
                <a:spcPts val="0"/>
              </a:spcBef>
            </a:pPr>
            <a:endParaRPr lang="en-US">
              <a:solidFill>
                <a:srgbClr val="212529"/>
              </a:solidFill>
            </a:endParaRPr>
          </a:p>
          <a:p>
            <a:pPr>
              <a:lnSpc>
                <a:spcPct val="120000"/>
              </a:lnSpc>
              <a:spcBef>
                <a:spcPts val="0"/>
              </a:spcBef>
            </a:pPr>
            <a:r>
              <a:rPr lang="en-US" b="1">
                <a:solidFill>
                  <a:srgbClr val="C00000"/>
                </a:solidFill>
              </a:rPr>
              <a:t>A district that has not enrolled or identified any students who are homeless or in foster care must still Certify/Submit its data, and by doing so, certifies that no homeless or foster care students were enrolled.</a:t>
            </a:r>
            <a:endParaRPr lang="en-US">
              <a:solidFill>
                <a:srgbClr val="C00000"/>
              </a:solidFill>
            </a:endParaRPr>
          </a:p>
          <a:p>
            <a:pPr marL="0" indent="0">
              <a:buNone/>
            </a:pPr>
            <a:endParaRPr lang="en-US"/>
          </a:p>
        </p:txBody>
      </p:sp>
      <p:sp>
        <p:nvSpPr>
          <p:cNvPr id="4" name="Slide Number Placeholder 3">
            <a:extLst>
              <a:ext uri="{FF2B5EF4-FFF2-40B4-BE49-F238E27FC236}">
                <a16:creationId xmlns:a16="http://schemas.microsoft.com/office/drawing/2014/main" id="{F5F5583C-4ACE-7008-0CF9-3A1DF64D83F5}"/>
              </a:ext>
            </a:extLst>
          </p:cNvPr>
          <p:cNvSpPr>
            <a:spLocks noGrp="1"/>
          </p:cNvSpPr>
          <p:nvPr>
            <p:ph type="sldNum" sz="quarter" idx="12"/>
          </p:nvPr>
        </p:nvSpPr>
        <p:spPr/>
        <p:txBody>
          <a:bodyPr/>
          <a:lstStyle/>
          <a:p>
            <a:fld id="{68A8D22E-6BC5-9E47-900C-2BB94685D9F5}" type="slidenum">
              <a:rPr lang="en-US" smtClean="0"/>
              <a:t>21</a:t>
            </a:fld>
            <a:endParaRPr lang="en-US"/>
          </a:p>
        </p:txBody>
      </p:sp>
    </p:spTree>
    <p:extLst>
      <p:ext uri="{BB962C8B-B14F-4D97-AF65-F5344CB8AC3E}">
        <p14:creationId xmlns:p14="http://schemas.microsoft.com/office/powerpoint/2010/main" val="31193129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CA876-BFC0-7B0D-1304-725F790C89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8093B7-7E48-8BEF-DF8B-F076B17307F0}"/>
              </a:ext>
            </a:extLst>
          </p:cNvPr>
          <p:cNvSpPr>
            <a:spLocks noGrp="1"/>
          </p:cNvSpPr>
          <p:nvPr>
            <p:ph type="title"/>
          </p:nvPr>
        </p:nvSpPr>
        <p:spPr/>
        <p:txBody>
          <a:bodyPr>
            <a:normAutofit/>
          </a:bodyPr>
          <a:lstStyle/>
          <a:p>
            <a:r>
              <a:rPr lang="en-US"/>
              <a:t>Next School Year</a:t>
            </a:r>
          </a:p>
        </p:txBody>
      </p:sp>
      <p:sp>
        <p:nvSpPr>
          <p:cNvPr id="3" name="Content Placeholder 2">
            <a:extLst>
              <a:ext uri="{FF2B5EF4-FFF2-40B4-BE49-F238E27FC236}">
                <a16:creationId xmlns:a16="http://schemas.microsoft.com/office/drawing/2014/main" id="{D2A0496E-22B1-255F-5351-59236240E769}"/>
              </a:ext>
            </a:extLst>
          </p:cNvPr>
          <p:cNvSpPr>
            <a:spLocks noGrp="1"/>
          </p:cNvSpPr>
          <p:nvPr>
            <p:ph idx="1"/>
          </p:nvPr>
        </p:nvSpPr>
        <p:spPr>
          <a:xfrm>
            <a:off x="446314" y="1959428"/>
            <a:ext cx="11244943" cy="4046517"/>
          </a:xfrm>
        </p:spPr>
        <p:txBody>
          <a:bodyPr/>
          <a:lstStyle/>
          <a:p>
            <a:pPr marL="457200" indent="-457200">
              <a:lnSpc>
                <a:spcPct val="100000"/>
              </a:lnSpc>
              <a:spcBef>
                <a:spcPts val="0"/>
              </a:spcBef>
            </a:pPr>
            <a:r>
              <a:rPr lang="en-US">
                <a:solidFill>
                  <a:srgbClr val="212529"/>
                </a:solidFill>
              </a:rPr>
              <a:t>Once the school year closes, data collection is ready for the new school year at the beginning of August.</a:t>
            </a:r>
          </a:p>
          <a:p>
            <a:pPr marL="457200" indent="-457200">
              <a:lnSpc>
                <a:spcPct val="100000"/>
              </a:lnSpc>
              <a:spcBef>
                <a:spcPts val="0"/>
              </a:spcBef>
            </a:pPr>
            <a:endParaRPr lang="en-US">
              <a:solidFill>
                <a:srgbClr val="212529"/>
              </a:solidFill>
            </a:endParaRPr>
          </a:p>
          <a:p>
            <a:pPr marL="457200" indent="-457200">
              <a:lnSpc>
                <a:spcPct val="100000"/>
              </a:lnSpc>
              <a:spcBef>
                <a:spcPts val="0"/>
              </a:spcBef>
            </a:pPr>
            <a:r>
              <a:rPr lang="en-US">
                <a:solidFill>
                  <a:srgbClr val="212529"/>
                </a:solidFill>
              </a:rPr>
              <a:t>Assuming your SIS is up to date, only those students who remain homeless or in foster care will be carried over to the next year.</a:t>
            </a:r>
          </a:p>
          <a:p>
            <a:pPr marL="0" indent="0">
              <a:lnSpc>
                <a:spcPct val="100000"/>
              </a:lnSpc>
              <a:spcBef>
                <a:spcPts val="0"/>
              </a:spcBef>
              <a:buNone/>
            </a:pPr>
            <a:endParaRPr lang="en-US">
              <a:solidFill>
                <a:srgbClr val="212529"/>
              </a:solidFill>
            </a:endParaRPr>
          </a:p>
          <a:p>
            <a:pPr marL="457200" indent="-457200">
              <a:lnSpc>
                <a:spcPct val="100000"/>
              </a:lnSpc>
              <a:spcBef>
                <a:spcPts val="0"/>
              </a:spcBef>
            </a:pPr>
            <a:r>
              <a:rPr lang="en-US">
                <a:solidFill>
                  <a:srgbClr val="212529"/>
                </a:solidFill>
              </a:rPr>
              <a:t>The homeless and foster care lists are usually populated in the security portal by SIF around mid/end of August.</a:t>
            </a:r>
            <a:endParaRPr lang="en-US"/>
          </a:p>
          <a:p>
            <a:pPr marL="0" indent="0">
              <a:buNone/>
            </a:pPr>
            <a:endParaRPr lang="en-US"/>
          </a:p>
        </p:txBody>
      </p:sp>
      <p:sp>
        <p:nvSpPr>
          <p:cNvPr id="4" name="Slide Number Placeholder 3">
            <a:extLst>
              <a:ext uri="{FF2B5EF4-FFF2-40B4-BE49-F238E27FC236}">
                <a16:creationId xmlns:a16="http://schemas.microsoft.com/office/drawing/2014/main" id="{426FA562-D569-C2F7-D06B-FFC1DC83912C}"/>
              </a:ext>
            </a:extLst>
          </p:cNvPr>
          <p:cNvSpPr>
            <a:spLocks noGrp="1"/>
          </p:cNvSpPr>
          <p:nvPr>
            <p:ph type="sldNum" sz="quarter" idx="12"/>
          </p:nvPr>
        </p:nvSpPr>
        <p:spPr/>
        <p:txBody>
          <a:bodyPr/>
          <a:lstStyle/>
          <a:p>
            <a:fld id="{68A8D22E-6BC5-9E47-900C-2BB94685D9F5}" type="slidenum">
              <a:rPr lang="en-US" smtClean="0"/>
              <a:t>22</a:t>
            </a:fld>
            <a:endParaRPr lang="en-US"/>
          </a:p>
        </p:txBody>
      </p:sp>
    </p:spTree>
    <p:extLst>
      <p:ext uri="{BB962C8B-B14F-4D97-AF65-F5344CB8AC3E}">
        <p14:creationId xmlns:p14="http://schemas.microsoft.com/office/powerpoint/2010/main" val="36839822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F0299-CA9E-D892-87D2-35CDA231AD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D14E33-2858-A3EC-8F8C-C325DA20C905}"/>
              </a:ext>
            </a:extLst>
          </p:cNvPr>
          <p:cNvSpPr>
            <a:spLocks noGrp="1"/>
          </p:cNvSpPr>
          <p:nvPr>
            <p:ph type="title"/>
          </p:nvPr>
        </p:nvSpPr>
        <p:spPr/>
        <p:txBody>
          <a:bodyPr>
            <a:normAutofit/>
          </a:bodyPr>
          <a:lstStyle/>
          <a:p>
            <a:r>
              <a:rPr lang="en-US"/>
              <a:t>Resources</a:t>
            </a:r>
          </a:p>
        </p:txBody>
      </p:sp>
      <p:sp>
        <p:nvSpPr>
          <p:cNvPr id="3" name="Content Placeholder 2">
            <a:extLst>
              <a:ext uri="{FF2B5EF4-FFF2-40B4-BE49-F238E27FC236}">
                <a16:creationId xmlns:a16="http://schemas.microsoft.com/office/drawing/2014/main" id="{3EB3A109-7A9C-0D3F-7553-E8DC2E81E0C9}"/>
              </a:ext>
            </a:extLst>
          </p:cNvPr>
          <p:cNvSpPr>
            <a:spLocks noGrp="1"/>
          </p:cNvSpPr>
          <p:nvPr>
            <p:ph idx="1"/>
          </p:nvPr>
        </p:nvSpPr>
        <p:spPr>
          <a:xfrm>
            <a:off x="435430" y="1883228"/>
            <a:ext cx="11277600" cy="4122717"/>
          </a:xfrm>
        </p:spPr>
        <p:txBody>
          <a:bodyPr/>
          <a:lstStyle/>
          <a:p>
            <a:pPr>
              <a:lnSpc>
                <a:spcPct val="100000"/>
              </a:lnSpc>
              <a:spcBef>
                <a:spcPts val="0"/>
              </a:spcBef>
            </a:pPr>
            <a:r>
              <a:rPr lang="en-US">
                <a:solidFill>
                  <a:srgbClr val="222222"/>
                </a:solidFill>
                <a:cs typeface="Arial"/>
                <a:hlinkClick r:id="rId2"/>
              </a:rPr>
              <a:t>Directory Administration Page</a:t>
            </a:r>
            <a:endParaRPr lang="en-US">
              <a:solidFill>
                <a:srgbClr val="222222"/>
              </a:solidFill>
              <a:cs typeface="Arial"/>
            </a:endParaRPr>
          </a:p>
          <a:p>
            <a:pPr>
              <a:lnSpc>
                <a:spcPct val="100000"/>
              </a:lnSpc>
              <a:spcBef>
                <a:spcPts val="0"/>
              </a:spcBef>
            </a:pPr>
            <a:endParaRPr lang="en-US">
              <a:solidFill>
                <a:srgbClr val="222222"/>
              </a:solidFill>
              <a:cs typeface="Arial"/>
            </a:endParaRPr>
          </a:p>
          <a:p>
            <a:pPr>
              <a:lnSpc>
                <a:spcPct val="100000"/>
              </a:lnSpc>
              <a:spcBef>
                <a:spcPts val="0"/>
              </a:spcBef>
            </a:pPr>
            <a:r>
              <a:rPr lang="en-US">
                <a:solidFill>
                  <a:srgbClr val="0070C0"/>
                </a:solidFill>
                <a:cs typeface="Arial"/>
                <a:hlinkClick r:id="rId3">
                  <a:extLst>
                    <a:ext uri="{A12FA001-AC4F-418D-AE19-62706E023703}">
                      <ahyp:hlinkClr xmlns:ahyp="http://schemas.microsoft.com/office/drawing/2018/hyperlinkcolor" val="tx"/>
                    </a:ext>
                  </a:extLst>
                </a:hlinkClick>
              </a:rPr>
              <a:t>Data Collection Guidance</a:t>
            </a:r>
            <a:endParaRPr lang="en-US">
              <a:solidFill>
                <a:srgbClr val="0070C0"/>
              </a:solidFill>
              <a:cs typeface="Arial"/>
            </a:endParaRPr>
          </a:p>
          <a:p>
            <a:pPr>
              <a:lnSpc>
                <a:spcPct val="100000"/>
              </a:lnSpc>
              <a:spcBef>
                <a:spcPts val="0"/>
              </a:spcBef>
            </a:pPr>
            <a:endParaRPr lang="en-US">
              <a:solidFill>
                <a:srgbClr val="0070C0"/>
              </a:solidFill>
            </a:endParaRPr>
          </a:p>
          <a:p>
            <a:pPr>
              <a:lnSpc>
                <a:spcPct val="100000"/>
              </a:lnSpc>
              <a:spcBef>
                <a:spcPts val="0"/>
              </a:spcBef>
            </a:pPr>
            <a:r>
              <a:rPr lang="en-US">
                <a:solidFill>
                  <a:srgbClr val="222222"/>
                </a:solidFill>
              </a:rPr>
              <a:t>For questions on submitting homeless or foster care student data, please contact </a:t>
            </a:r>
            <a:r>
              <a:rPr lang="en-US">
                <a:solidFill>
                  <a:srgbClr val="222222"/>
                </a:solidFill>
                <a:hlinkClick r:id="rId4"/>
              </a:rPr>
              <a:t>Christine.H.Cowen@mass.gov</a:t>
            </a:r>
            <a:r>
              <a:rPr lang="en-US">
                <a:solidFill>
                  <a:srgbClr val="222222"/>
                </a:solidFill>
              </a:rPr>
              <a:t> </a:t>
            </a:r>
            <a:endParaRPr lang="en-US"/>
          </a:p>
          <a:p>
            <a:pPr marL="0" indent="0">
              <a:buNone/>
            </a:pPr>
            <a:endParaRPr lang="en-US"/>
          </a:p>
        </p:txBody>
      </p:sp>
      <p:sp>
        <p:nvSpPr>
          <p:cNvPr id="4" name="Slide Number Placeholder 3">
            <a:extLst>
              <a:ext uri="{FF2B5EF4-FFF2-40B4-BE49-F238E27FC236}">
                <a16:creationId xmlns:a16="http://schemas.microsoft.com/office/drawing/2014/main" id="{EE5DCDC0-223E-3D37-3584-B0BBB0CE01DC}"/>
              </a:ext>
            </a:extLst>
          </p:cNvPr>
          <p:cNvSpPr>
            <a:spLocks noGrp="1"/>
          </p:cNvSpPr>
          <p:nvPr>
            <p:ph type="sldNum" sz="quarter" idx="12"/>
          </p:nvPr>
        </p:nvSpPr>
        <p:spPr/>
        <p:txBody>
          <a:bodyPr/>
          <a:lstStyle/>
          <a:p>
            <a:fld id="{68A8D22E-6BC5-9E47-900C-2BB94685D9F5}" type="slidenum">
              <a:rPr lang="en-US" smtClean="0"/>
              <a:t>23</a:t>
            </a:fld>
            <a:endParaRPr lang="en-US"/>
          </a:p>
        </p:txBody>
      </p:sp>
    </p:spTree>
    <p:extLst>
      <p:ext uri="{BB962C8B-B14F-4D97-AF65-F5344CB8AC3E}">
        <p14:creationId xmlns:p14="http://schemas.microsoft.com/office/powerpoint/2010/main" val="7450686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636EE-F492-5DBF-E65D-2F1A00B058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76534F-5409-8794-C819-A0C4E0A55531}"/>
              </a:ext>
            </a:extLst>
          </p:cNvPr>
          <p:cNvSpPr>
            <a:spLocks noGrp="1"/>
          </p:cNvSpPr>
          <p:nvPr>
            <p:ph type="title"/>
          </p:nvPr>
        </p:nvSpPr>
        <p:spPr/>
        <p:txBody>
          <a:bodyPr>
            <a:normAutofit/>
          </a:bodyPr>
          <a:lstStyle/>
          <a:p>
            <a:r>
              <a:rPr lang="en-US"/>
              <a:t>Due Date for Certify &amp; Submit</a:t>
            </a:r>
          </a:p>
        </p:txBody>
      </p:sp>
      <p:sp>
        <p:nvSpPr>
          <p:cNvPr id="3" name="Content Placeholder 2">
            <a:extLst>
              <a:ext uri="{FF2B5EF4-FFF2-40B4-BE49-F238E27FC236}">
                <a16:creationId xmlns:a16="http://schemas.microsoft.com/office/drawing/2014/main" id="{577680C0-F710-1873-39B3-AA4E44852140}"/>
              </a:ext>
            </a:extLst>
          </p:cNvPr>
          <p:cNvSpPr>
            <a:spLocks noGrp="1"/>
          </p:cNvSpPr>
          <p:nvPr>
            <p:ph idx="1"/>
          </p:nvPr>
        </p:nvSpPr>
        <p:spPr>
          <a:xfrm>
            <a:off x="446314" y="2830286"/>
            <a:ext cx="11201400" cy="3175660"/>
          </a:xfrm>
        </p:spPr>
        <p:txBody>
          <a:bodyPr vert="horz" lIns="91440" tIns="45720" rIns="91440" bIns="45720" rtlCol="0" anchor="t">
            <a:normAutofit/>
          </a:bodyPr>
          <a:lstStyle/>
          <a:p>
            <a:pPr marL="0" indent="0" algn="ctr">
              <a:buNone/>
            </a:pPr>
            <a:r>
              <a:rPr lang="en-US">
                <a:latin typeface="Aptos"/>
                <a:cs typeface="Arial"/>
              </a:rPr>
              <a:t>This year, 2025-2026  data must be certified and submitted by </a:t>
            </a:r>
          </a:p>
          <a:p>
            <a:pPr marL="0" indent="0" algn="ctr">
              <a:buNone/>
            </a:pPr>
            <a:r>
              <a:rPr lang="en-US" b="1">
                <a:latin typeface="Aptos"/>
                <a:cs typeface="Arial"/>
              </a:rPr>
              <a:t>Friday, July 10th 2026.  </a:t>
            </a:r>
          </a:p>
          <a:p>
            <a:endParaRPr lang="en-US"/>
          </a:p>
        </p:txBody>
      </p:sp>
      <p:sp>
        <p:nvSpPr>
          <p:cNvPr id="4" name="Slide Number Placeholder 3">
            <a:extLst>
              <a:ext uri="{FF2B5EF4-FFF2-40B4-BE49-F238E27FC236}">
                <a16:creationId xmlns:a16="http://schemas.microsoft.com/office/drawing/2014/main" id="{2DB79812-CD89-C432-7182-371DF6C668E0}"/>
              </a:ext>
            </a:extLst>
          </p:cNvPr>
          <p:cNvSpPr>
            <a:spLocks noGrp="1"/>
          </p:cNvSpPr>
          <p:nvPr>
            <p:ph type="sldNum" sz="quarter" idx="12"/>
          </p:nvPr>
        </p:nvSpPr>
        <p:spPr/>
        <p:txBody>
          <a:bodyPr/>
          <a:lstStyle/>
          <a:p>
            <a:fld id="{68A8D22E-6BC5-9E47-900C-2BB94685D9F5}" type="slidenum">
              <a:rPr lang="en-US" smtClean="0"/>
              <a:t>24</a:t>
            </a:fld>
            <a:endParaRPr lang="en-US"/>
          </a:p>
        </p:txBody>
      </p:sp>
    </p:spTree>
    <p:extLst>
      <p:ext uri="{BB962C8B-B14F-4D97-AF65-F5344CB8AC3E}">
        <p14:creationId xmlns:p14="http://schemas.microsoft.com/office/powerpoint/2010/main" val="13432099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90658-5AD0-8E3C-4897-0EDE701C07D0}"/>
              </a:ext>
            </a:extLst>
          </p:cNvPr>
          <p:cNvSpPr>
            <a:spLocks noGrp="1"/>
          </p:cNvSpPr>
          <p:nvPr>
            <p:ph type="ctrTitle"/>
          </p:nvPr>
        </p:nvSpPr>
        <p:spPr>
          <a:xfrm>
            <a:off x="-92530" y="2090057"/>
            <a:ext cx="11435443" cy="1338943"/>
          </a:xfrm>
        </p:spPr>
        <p:txBody>
          <a:bodyPr>
            <a:noAutofit/>
          </a:bodyPr>
          <a:lstStyle/>
          <a:p>
            <a:pPr algn="ctr"/>
            <a:r>
              <a:rPr lang="en-US" sz="3200"/>
              <a:t>Thank you for Joining the </a:t>
            </a:r>
            <a:br>
              <a:rPr lang="en-US" sz="3200"/>
            </a:br>
            <a:r>
              <a:rPr lang="en-US" sz="3200"/>
              <a:t>Educational Stability Data Collection webinar today!</a:t>
            </a:r>
          </a:p>
        </p:txBody>
      </p:sp>
    </p:spTree>
    <p:extLst>
      <p:ext uri="{BB962C8B-B14F-4D97-AF65-F5344CB8AC3E}">
        <p14:creationId xmlns:p14="http://schemas.microsoft.com/office/powerpoint/2010/main" val="4146160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939F5F-ABD0-D98A-A30D-B0DB8C8F21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21DE65-66EC-B025-74D8-DEAB74C34DFE}"/>
              </a:ext>
            </a:extLst>
          </p:cNvPr>
          <p:cNvSpPr>
            <a:spLocks noGrp="1"/>
          </p:cNvSpPr>
          <p:nvPr>
            <p:ph type="title"/>
          </p:nvPr>
        </p:nvSpPr>
        <p:spPr/>
        <p:txBody>
          <a:bodyPr>
            <a:normAutofit/>
          </a:bodyPr>
          <a:lstStyle/>
          <a:p>
            <a:r>
              <a:rPr lang="en-US"/>
              <a:t>Data Collections Requirements</a:t>
            </a:r>
          </a:p>
        </p:txBody>
      </p:sp>
      <p:sp>
        <p:nvSpPr>
          <p:cNvPr id="3" name="Content Placeholder 2">
            <a:extLst>
              <a:ext uri="{FF2B5EF4-FFF2-40B4-BE49-F238E27FC236}">
                <a16:creationId xmlns:a16="http://schemas.microsoft.com/office/drawing/2014/main" id="{2ADBADD1-B11A-BBA0-DBA4-8E08B68DD91F}"/>
              </a:ext>
            </a:extLst>
          </p:cNvPr>
          <p:cNvSpPr>
            <a:spLocks noGrp="1"/>
          </p:cNvSpPr>
          <p:nvPr>
            <p:ph idx="1"/>
          </p:nvPr>
        </p:nvSpPr>
        <p:spPr/>
        <p:txBody>
          <a:bodyPr vert="horz" lIns="91440" tIns="45720" rIns="91440" bIns="45720" rtlCol="0" anchor="t">
            <a:normAutofit/>
          </a:bodyPr>
          <a:lstStyle/>
          <a:p>
            <a:r>
              <a:rPr lang="en-US" sz="2400">
                <a:latin typeface="Arial"/>
                <a:cs typeface="Arial"/>
              </a:rPr>
              <a:t>USED requires homeless liaisons and foster care points of contact to report </a:t>
            </a:r>
            <a:r>
              <a:rPr lang="en-US" sz="2400" b="1" i="1">
                <a:latin typeface="Arial"/>
                <a:cs typeface="Arial"/>
              </a:rPr>
              <a:t>enrolled and attended</a:t>
            </a:r>
            <a:r>
              <a:rPr lang="en-US" sz="2400">
                <a:latin typeface="Arial"/>
                <a:cs typeface="Arial"/>
              </a:rPr>
              <a:t> students who are: </a:t>
            </a:r>
          </a:p>
          <a:p>
            <a:pPr lvl="1"/>
            <a:r>
              <a:rPr lang="en-US" b="1">
                <a:latin typeface="Arial"/>
                <a:cs typeface="Arial"/>
              </a:rPr>
              <a:t>Identified as homeless </a:t>
            </a:r>
          </a:p>
          <a:p>
            <a:pPr lvl="2"/>
            <a:r>
              <a:rPr lang="en-US" sz="2400">
                <a:latin typeface="Arial"/>
                <a:cs typeface="Arial"/>
              </a:rPr>
              <a:t>their living arrangement at the time they are identified, and</a:t>
            </a:r>
          </a:p>
          <a:p>
            <a:pPr lvl="2"/>
            <a:r>
              <a:rPr lang="en-US" sz="2400">
                <a:latin typeface="Arial"/>
                <a:cs typeface="Arial"/>
              </a:rPr>
              <a:t>whether they are unaccompanied</a:t>
            </a:r>
          </a:p>
          <a:p>
            <a:pPr lvl="1"/>
            <a:r>
              <a:rPr lang="en-US" b="1">
                <a:latin typeface="Arial"/>
                <a:cs typeface="Arial"/>
              </a:rPr>
              <a:t>In foster care</a:t>
            </a:r>
          </a:p>
          <a:p>
            <a:pPr lvl="1"/>
            <a:endParaRPr lang="en-US"/>
          </a:p>
          <a:p>
            <a:r>
              <a:rPr lang="en-US" sz="2400">
                <a:latin typeface="Arial"/>
                <a:cs typeface="Arial"/>
              </a:rPr>
              <a:t>USED also requires reporting on the number of enrolled and attended students in </a:t>
            </a:r>
            <a:r>
              <a:rPr lang="en-US" sz="2400" i="1">
                <a:latin typeface="Arial"/>
                <a:cs typeface="Arial"/>
              </a:rPr>
              <a:t>migratory</a:t>
            </a:r>
            <a:r>
              <a:rPr lang="en-US" sz="2400">
                <a:latin typeface="Arial"/>
                <a:cs typeface="Arial"/>
              </a:rPr>
              <a:t> and </a:t>
            </a:r>
            <a:r>
              <a:rPr lang="en-US" sz="2400" i="1">
                <a:latin typeface="Arial"/>
                <a:cs typeface="Arial"/>
              </a:rPr>
              <a:t>active military families</a:t>
            </a:r>
            <a:r>
              <a:rPr lang="en-US" sz="2400">
                <a:latin typeface="Arial"/>
                <a:cs typeface="Arial"/>
              </a:rPr>
              <a:t>.</a:t>
            </a:r>
          </a:p>
          <a:p>
            <a:endParaRPr lang="en-US" sz="2400"/>
          </a:p>
          <a:p>
            <a:r>
              <a:rPr lang="en-US" sz="2400">
                <a:latin typeface="Arial"/>
                <a:cs typeface="Arial"/>
              </a:rPr>
              <a:t>This is used for accountability and to determine funding.</a:t>
            </a:r>
          </a:p>
          <a:p>
            <a:endParaRPr lang="en-US"/>
          </a:p>
        </p:txBody>
      </p:sp>
      <p:sp>
        <p:nvSpPr>
          <p:cNvPr id="4" name="Slide Number Placeholder 3">
            <a:extLst>
              <a:ext uri="{FF2B5EF4-FFF2-40B4-BE49-F238E27FC236}">
                <a16:creationId xmlns:a16="http://schemas.microsoft.com/office/drawing/2014/main" id="{B1F68C2A-34FF-CD67-4615-53E119E806F4}"/>
              </a:ext>
            </a:extLst>
          </p:cNvPr>
          <p:cNvSpPr>
            <a:spLocks noGrp="1"/>
          </p:cNvSpPr>
          <p:nvPr>
            <p:ph type="sldNum" sz="quarter" idx="12"/>
          </p:nvPr>
        </p:nvSpPr>
        <p:spPr/>
        <p:txBody>
          <a:bodyPr/>
          <a:lstStyle/>
          <a:p>
            <a:fld id="{68A8D22E-6BC5-9E47-900C-2BB94685D9F5}" type="slidenum">
              <a:rPr lang="en-US" smtClean="0"/>
              <a:t>3</a:t>
            </a:fld>
            <a:endParaRPr lang="en-US"/>
          </a:p>
        </p:txBody>
      </p:sp>
    </p:spTree>
    <p:extLst>
      <p:ext uri="{BB962C8B-B14F-4D97-AF65-F5344CB8AC3E}">
        <p14:creationId xmlns:p14="http://schemas.microsoft.com/office/powerpoint/2010/main" val="2481235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9B7B3-906F-5D1D-5A35-4F4B26073A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A992C8-2A49-3CF2-08D4-5944389DE6DC}"/>
              </a:ext>
            </a:extLst>
          </p:cNvPr>
          <p:cNvSpPr>
            <a:spLocks noGrp="1"/>
          </p:cNvSpPr>
          <p:nvPr>
            <p:ph type="title"/>
          </p:nvPr>
        </p:nvSpPr>
        <p:spPr/>
        <p:txBody>
          <a:bodyPr>
            <a:normAutofit/>
          </a:bodyPr>
          <a:lstStyle/>
          <a:p>
            <a:r>
              <a:rPr lang="en-US"/>
              <a:t>When should students be reported?</a:t>
            </a:r>
          </a:p>
        </p:txBody>
      </p:sp>
      <p:sp>
        <p:nvSpPr>
          <p:cNvPr id="3" name="Content Placeholder 2">
            <a:extLst>
              <a:ext uri="{FF2B5EF4-FFF2-40B4-BE49-F238E27FC236}">
                <a16:creationId xmlns:a16="http://schemas.microsoft.com/office/drawing/2014/main" id="{3FD019E2-AC27-09EF-81D1-4327B41E4431}"/>
              </a:ext>
            </a:extLst>
          </p:cNvPr>
          <p:cNvSpPr>
            <a:spLocks noGrp="1"/>
          </p:cNvSpPr>
          <p:nvPr>
            <p:ph idx="1"/>
          </p:nvPr>
        </p:nvSpPr>
        <p:spPr/>
        <p:txBody>
          <a:bodyPr vert="horz" lIns="91440" tIns="45720" rIns="91440" bIns="45720" rtlCol="0" anchor="t">
            <a:normAutofit fontScale="92500" lnSpcReduction="10000"/>
          </a:bodyPr>
          <a:lstStyle/>
          <a:p>
            <a:pPr>
              <a:spcAft>
                <a:spcPts val="600"/>
              </a:spcAft>
            </a:pPr>
            <a:r>
              <a:rPr lang="en-US">
                <a:solidFill>
                  <a:srgbClr val="212529"/>
                </a:solidFill>
                <a:latin typeface="Arial"/>
                <a:cs typeface="Arial"/>
              </a:rPr>
              <a:t>Students should be reported when they are </a:t>
            </a:r>
            <a:r>
              <a:rPr lang="en-US" b="1">
                <a:solidFill>
                  <a:srgbClr val="212529"/>
                </a:solidFill>
                <a:latin typeface="Arial"/>
                <a:cs typeface="Arial"/>
              </a:rPr>
              <a:t>identified </a:t>
            </a:r>
            <a:r>
              <a:rPr lang="en-US">
                <a:solidFill>
                  <a:srgbClr val="212529"/>
                </a:solidFill>
                <a:latin typeface="Arial"/>
                <a:cs typeface="Arial"/>
              </a:rPr>
              <a:t>including</a:t>
            </a:r>
          </a:p>
          <a:p>
            <a:pPr lvl="1">
              <a:spcAft>
                <a:spcPts val="600"/>
              </a:spcAft>
            </a:pPr>
            <a:r>
              <a:rPr lang="en-US">
                <a:solidFill>
                  <a:srgbClr val="212529"/>
                </a:solidFill>
                <a:latin typeface="Arial"/>
                <a:cs typeface="Arial"/>
              </a:rPr>
              <a:t>at enrollment,</a:t>
            </a:r>
          </a:p>
          <a:p>
            <a:pPr lvl="1">
              <a:spcAft>
                <a:spcPts val="600"/>
              </a:spcAft>
            </a:pPr>
            <a:r>
              <a:rPr lang="en-US">
                <a:solidFill>
                  <a:srgbClr val="212529"/>
                </a:solidFill>
                <a:latin typeface="Arial"/>
                <a:cs typeface="Arial"/>
              </a:rPr>
              <a:t>when district staff learn that an already enrolled student has become homeless or placed in foster care,</a:t>
            </a:r>
          </a:p>
          <a:p>
            <a:pPr lvl="1">
              <a:spcAft>
                <a:spcPts val="600"/>
              </a:spcAft>
            </a:pPr>
            <a:r>
              <a:rPr lang="en-US">
                <a:solidFill>
                  <a:srgbClr val="212529"/>
                </a:solidFill>
                <a:latin typeface="Arial"/>
                <a:cs typeface="Arial"/>
              </a:rPr>
              <a:t>when Migrant Education Program (MMEP) screens as migratory, or</a:t>
            </a:r>
          </a:p>
          <a:p>
            <a:pPr lvl="1">
              <a:spcAft>
                <a:spcPts val="600"/>
              </a:spcAft>
            </a:pPr>
            <a:r>
              <a:rPr lang="en-US">
                <a:solidFill>
                  <a:srgbClr val="212529"/>
                </a:solidFill>
                <a:latin typeface="Arial"/>
                <a:cs typeface="Arial"/>
              </a:rPr>
              <a:t>the parent voluntary self-reports as active military.</a:t>
            </a:r>
          </a:p>
          <a:p>
            <a:endParaRPr lang="en-US" sz="2400">
              <a:solidFill>
                <a:srgbClr val="212529"/>
              </a:solidFill>
            </a:endParaRPr>
          </a:p>
          <a:p>
            <a:r>
              <a:rPr lang="en-US" b="1">
                <a:solidFill>
                  <a:srgbClr val="212529"/>
                </a:solidFill>
                <a:latin typeface="Arial"/>
                <a:cs typeface="Arial"/>
              </a:rPr>
              <a:t>Only students </a:t>
            </a:r>
            <a:r>
              <a:rPr lang="en-US" b="1" i="1">
                <a:solidFill>
                  <a:srgbClr val="212529"/>
                </a:solidFill>
                <a:latin typeface="Arial"/>
                <a:cs typeface="Arial"/>
              </a:rPr>
              <a:t>enrolled</a:t>
            </a:r>
            <a:r>
              <a:rPr lang="en-US" b="1">
                <a:solidFill>
                  <a:srgbClr val="212529"/>
                </a:solidFill>
                <a:latin typeface="Arial"/>
                <a:cs typeface="Arial"/>
              </a:rPr>
              <a:t> </a:t>
            </a:r>
            <a:r>
              <a:rPr lang="en-US" b="1" i="1">
                <a:solidFill>
                  <a:srgbClr val="212529"/>
                </a:solidFill>
                <a:latin typeface="Arial"/>
                <a:cs typeface="Arial"/>
              </a:rPr>
              <a:t>and attended </a:t>
            </a:r>
            <a:r>
              <a:rPr lang="en-US">
                <a:solidFill>
                  <a:srgbClr val="212529"/>
                </a:solidFill>
                <a:latin typeface="Arial"/>
                <a:cs typeface="Arial"/>
              </a:rPr>
              <a:t>in the district should be entered </a:t>
            </a:r>
          </a:p>
          <a:p>
            <a:endParaRPr lang="en-US" sz="2400" i="1">
              <a:solidFill>
                <a:srgbClr val="212529"/>
              </a:solidFill>
            </a:endParaRPr>
          </a:p>
          <a:p>
            <a:pPr marL="0" indent="0">
              <a:spcAft>
                <a:spcPts val="600"/>
              </a:spcAft>
              <a:buNone/>
            </a:pPr>
            <a:r>
              <a:rPr lang="en-US" sz="2400" b="1" i="1">
                <a:solidFill>
                  <a:srgbClr val="FF0000"/>
                </a:solidFill>
                <a:latin typeface="Arial"/>
                <a:cs typeface="Arial"/>
              </a:rPr>
              <a:t>Do not</a:t>
            </a:r>
            <a:r>
              <a:rPr lang="en-US" sz="2400" b="1">
                <a:solidFill>
                  <a:srgbClr val="FF0000"/>
                </a:solidFill>
                <a:latin typeface="Arial"/>
                <a:cs typeface="Arial"/>
              </a:rPr>
              <a:t> </a:t>
            </a:r>
            <a:r>
              <a:rPr lang="en-US" sz="2400" b="1">
                <a:solidFill>
                  <a:srgbClr val="212529"/>
                </a:solidFill>
                <a:latin typeface="Arial"/>
                <a:cs typeface="Arial"/>
              </a:rPr>
              <a:t>enter a student who is sheltered/placed in the district and transported back to his/her school of origin in another district.</a:t>
            </a:r>
          </a:p>
          <a:p>
            <a:endParaRPr lang="en-US"/>
          </a:p>
        </p:txBody>
      </p:sp>
      <p:sp>
        <p:nvSpPr>
          <p:cNvPr id="4" name="Slide Number Placeholder 3">
            <a:extLst>
              <a:ext uri="{FF2B5EF4-FFF2-40B4-BE49-F238E27FC236}">
                <a16:creationId xmlns:a16="http://schemas.microsoft.com/office/drawing/2014/main" id="{DB3A29A7-0865-379B-574E-67A02A03A3BA}"/>
              </a:ext>
            </a:extLst>
          </p:cNvPr>
          <p:cNvSpPr>
            <a:spLocks noGrp="1"/>
          </p:cNvSpPr>
          <p:nvPr>
            <p:ph type="sldNum" sz="quarter" idx="12"/>
          </p:nvPr>
        </p:nvSpPr>
        <p:spPr/>
        <p:txBody>
          <a:bodyPr/>
          <a:lstStyle/>
          <a:p>
            <a:fld id="{68A8D22E-6BC5-9E47-900C-2BB94685D9F5}" type="slidenum">
              <a:rPr lang="en-US" smtClean="0"/>
              <a:t>4</a:t>
            </a:fld>
            <a:endParaRPr lang="en-US"/>
          </a:p>
        </p:txBody>
      </p:sp>
    </p:spTree>
    <p:extLst>
      <p:ext uri="{BB962C8B-B14F-4D97-AF65-F5344CB8AC3E}">
        <p14:creationId xmlns:p14="http://schemas.microsoft.com/office/powerpoint/2010/main" val="883580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6B972-DADA-D7B7-6423-E0D9A1DC22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560938-9C1C-2230-5F83-B07AEDF9289D}"/>
              </a:ext>
            </a:extLst>
          </p:cNvPr>
          <p:cNvSpPr>
            <a:spLocks noGrp="1"/>
          </p:cNvSpPr>
          <p:nvPr>
            <p:ph type="title"/>
          </p:nvPr>
        </p:nvSpPr>
        <p:spPr/>
        <p:txBody>
          <a:bodyPr>
            <a:normAutofit/>
          </a:bodyPr>
          <a:lstStyle/>
          <a:p>
            <a:r>
              <a:rPr lang="en-US" sz="3600"/>
              <a:t>Massachusetts Migrant Education Program</a:t>
            </a:r>
          </a:p>
        </p:txBody>
      </p:sp>
      <p:sp>
        <p:nvSpPr>
          <p:cNvPr id="3" name="Content Placeholder 2">
            <a:extLst>
              <a:ext uri="{FF2B5EF4-FFF2-40B4-BE49-F238E27FC236}">
                <a16:creationId xmlns:a16="http://schemas.microsoft.com/office/drawing/2014/main" id="{12199703-CD60-1243-24F7-C3B4BF4DE77A}"/>
              </a:ext>
            </a:extLst>
          </p:cNvPr>
          <p:cNvSpPr>
            <a:spLocks noGrp="1"/>
          </p:cNvSpPr>
          <p:nvPr>
            <p:ph idx="1"/>
          </p:nvPr>
        </p:nvSpPr>
        <p:spPr/>
        <p:txBody>
          <a:bodyPr>
            <a:normAutofit fontScale="92500" lnSpcReduction="20000"/>
          </a:bodyPr>
          <a:lstStyle/>
          <a:p>
            <a:pPr marL="467995" indent="-467995">
              <a:lnSpc>
                <a:spcPct val="120000"/>
              </a:lnSpc>
              <a:spcBef>
                <a:spcPts val="0"/>
              </a:spcBef>
              <a:spcAft>
                <a:spcPts val="600"/>
              </a:spcAft>
            </a:pPr>
            <a:r>
              <a:rPr lang="en-US">
                <a:cs typeface="Arial"/>
              </a:rPr>
              <a:t>The use of </a:t>
            </a:r>
            <a:r>
              <a:rPr lang="en-US" b="1">
                <a:cs typeface="Arial"/>
              </a:rPr>
              <a:t>Migrant Screeners</a:t>
            </a:r>
            <a:r>
              <a:rPr lang="en-US">
                <a:cs typeface="Arial"/>
              </a:rPr>
              <a:t> at enrollment can increase identification.</a:t>
            </a:r>
          </a:p>
          <a:p>
            <a:pPr marL="467995" indent="-467995">
              <a:lnSpc>
                <a:spcPct val="120000"/>
              </a:lnSpc>
              <a:spcBef>
                <a:spcPts val="0"/>
              </a:spcBef>
              <a:spcAft>
                <a:spcPts val="600"/>
              </a:spcAft>
            </a:pPr>
            <a:endParaRPr lang="en-US" sz="2400"/>
          </a:p>
          <a:p>
            <a:pPr marL="467995" indent="-467995">
              <a:lnSpc>
                <a:spcPct val="120000"/>
              </a:lnSpc>
              <a:spcBef>
                <a:spcPts val="0"/>
              </a:spcBef>
              <a:spcAft>
                <a:spcPts val="600"/>
              </a:spcAft>
            </a:pPr>
            <a:r>
              <a:rPr lang="en-US" b="1">
                <a:cs typeface="Arial"/>
              </a:rPr>
              <a:t>MMEP Vendor does the data collection and reports to DESE </a:t>
            </a:r>
            <a:endParaRPr lang="en-US" b="1"/>
          </a:p>
          <a:p>
            <a:pPr marL="467995" indent="-467995">
              <a:lnSpc>
                <a:spcPct val="120000"/>
              </a:lnSpc>
              <a:spcBef>
                <a:spcPts val="0"/>
              </a:spcBef>
              <a:spcAft>
                <a:spcPts val="600"/>
              </a:spcAft>
              <a:buNone/>
            </a:pPr>
            <a:endParaRPr lang="en-US" sz="2400"/>
          </a:p>
          <a:p>
            <a:pPr marL="467995" indent="-467995">
              <a:lnSpc>
                <a:spcPct val="120000"/>
              </a:lnSpc>
              <a:spcBef>
                <a:spcPts val="0"/>
              </a:spcBef>
              <a:spcAft>
                <a:spcPts val="600"/>
              </a:spcAft>
            </a:pPr>
            <a:r>
              <a:rPr lang="en-US" b="1">
                <a:cs typeface="Arial"/>
              </a:rPr>
              <a:t>Districts do not need to report this data</a:t>
            </a:r>
            <a:r>
              <a:rPr lang="en-US">
                <a:cs typeface="Arial"/>
              </a:rPr>
              <a:t> but should be aware of identified students to ensure their educational rights.</a:t>
            </a:r>
          </a:p>
          <a:p>
            <a:pPr marL="467995" indent="-467995">
              <a:lnSpc>
                <a:spcPct val="120000"/>
              </a:lnSpc>
              <a:spcBef>
                <a:spcPts val="0"/>
              </a:spcBef>
              <a:spcAft>
                <a:spcPts val="600"/>
              </a:spcAft>
            </a:pPr>
            <a:endParaRPr lang="en-US" sz="2400"/>
          </a:p>
          <a:p>
            <a:pPr marL="467995" indent="-467995">
              <a:lnSpc>
                <a:spcPct val="120000"/>
              </a:lnSpc>
              <a:spcBef>
                <a:spcPts val="0"/>
              </a:spcBef>
              <a:spcAft>
                <a:spcPts val="600"/>
              </a:spcAft>
            </a:pPr>
            <a:r>
              <a:rPr lang="en-US" b="1"/>
              <a:t>If migratory students are in homeless living arrangements, they must be reported as homeless.</a:t>
            </a:r>
            <a:r>
              <a:rPr lang="en-US"/>
              <a:t>  MMEP is trained to identify homelessness and can provide verification.</a:t>
            </a:r>
          </a:p>
          <a:p>
            <a:endParaRPr lang="en-US"/>
          </a:p>
        </p:txBody>
      </p:sp>
      <p:sp>
        <p:nvSpPr>
          <p:cNvPr id="4" name="Slide Number Placeholder 3">
            <a:extLst>
              <a:ext uri="{FF2B5EF4-FFF2-40B4-BE49-F238E27FC236}">
                <a16:creationId xmlns:a16="http://schemas.microsoft.com/office/drawing/2014/main" id="{AA098EAC-E51E-DDAD-97A5-1CE1621F3FB5}"/>
              </a:ext>
            </a:extLst>
          </p:cNvPr>
          <p:cNvSpPr>
            <a:spLocks noGrp="1"/>
          </p:cNvSpPr>
          <p:nvPr>
            <p:ph type="sldNum" sz="quarter" idx="12"/>
          </p:nvPr>
        </p:nvSpPr>
        <p:spPr/>
        <p:txBody>
          <a:bodyPr/>
          <a:lstStyle/>
          <a:p>
            <a:fld id="{68A8D22E-6BC5-9E47-900C-2BB94685D9F5}" type="slidenum">
              <a:rPr lang="en-US" smtClean="0"/>
              <a:t>5</a:t>
            </a:fld>
            <a:endParaRPr lang="en-US"/>
          </a:p>
        </p:txBody>
      </p:sp>
    </p:spTree>
    <p:extLst>
      <p:ext uri="{BB962C8B-B14F-4D97-AF65-F5344CB8AC3E}">
        <p14:creationId xmlns:p14="http://schemas.microsoft.com/office/powerpoint/2010/main" val="3837276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AC30B-8804-8FAC-84AC-FC5183F8F4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CAA20C-268D-3A09-7D07-CDDA4D6A377A}"/>
              </a:ext>
            </a:extLst>
          </p:cNvPr>
          <p:cNvSpPr>
            <a:spLocks noGrp="1"/>
          </p:cNvSpPr>
          <p:nvPr>
            <p:ph type="title"/>
          </p:nvPr>
        </p:nvSpPr>
        <p:spPr/>
        <p:txBody>
          <a:bodyPr>
            <a:noAutofit/>
          </a:bodyPr>
          <a:lstStyle/>
          <a:p>
            <a:r>
              <a:rPr lang="en-US" sz="2800"/>
              <a:t>Military Interstate Children’s Compact Commission (MIC3)</a:t>
            </a:r>
          </a:p>
        </p:txBody>
      </p:sp>
      <p:sp>
        <p:nvSpPr>
          <p:cNvPr id="3" name="Content Placeholder 2">
            <a:extLst>
              <a:ext uri="{FF2B5EF4-FFF2-40B4-BE49-F238E27FC236}">
                <a16:creationId xmlns:a16="http://schemas.microsoft.com/office/drawing/2014/main" id="{F00FB321-84B3-2E25-4F59-F74A12FCA549}"/>
              </a:ext>
            </a:extLst>
          </p:cNvPr>
          <p:cNvSpPr>
            <a:spLocks noGrp="1"/>
          </p:cNvSpPr>
          <p:nvPr>
            <p:ph idx="1"/>
          </p:nvPr>
        </p:nvSpPr>
        <p:spPr/>
        <p:txBody>
          <a:bodyPr/>
          <a:lstStyle/>
          <a:p>
            <a:pPr marL="0" indent="0">
              <a:lnSpc>
                <a:spcPct val="110000"/>
              </a:lnSpc>
              <a:spcBef>
                <a:spcPts val="0"/>
              </a:spcBef>
              <a:buNone/>
            </a:pPr>
            <a:r>
              <a:rPr lang="en-US">
                <a:cs typeface="Segoe UI Semibold" panose="020B0702040204020203" pitchFamily="34" charset="0"/>
              </a:rPr>
              <a:t>Data Collection of students in active military families:</a:t>
            </a:r>
          </a:p>
          <a:p>
            <a:pPr marL="0" indent="0">
              <a:lnSpc>
                <a:spcPct val="110000"/>
              </a:lnSpc>
              <a:spcBef>
                <a:spcPts val="0"/>
              </a:spcBef>
              <a:buNone/>
            </a:pPr>
            <a:endParaRPr lang="en-US" sz="2400">
              <a:cs typeface="Segoe UI Semibold" panose="020B0702040204020203" pitchFamily="34" charset="0"/>
            </a:endParaRPr>
          </a:p>
          <a:p>
            <a:pPr marL="467995" indent="-467995">
              <a:lnSpc>
                <a:spcPct val="110000"/>
              </a:lnSpc>
              <a:spcBef>
                <a:spcPts val="0"/>
              </a:spcBef>
            </a:pPr>
            <a:r>
              <a:rPr lang="en-US" b="1">
                <a:cs typeface="Segoe UI Semibold"/>
              </a:rPr>
              <a:t>Parents must be provided with the opportunity to </a:t>
            </a:r>
            <a:r>
              <a:rPr lang="en-US" b="1" i="1">
                <a:cs typeface="Segoe UI Semibold"/>
              </a:rPr>
              <a:t>voluntarily self-identify</a:t>
            </a:r>
            <a:r>
              <a:rPr lang="en-US" b="1">
                <a:cs typeface="Segoe UI Semibold"/>
              </a:rPr>
              <a:t> as active military.</a:t>
            </a:r>
            <a:endParaRPr lang="en-US" b="1">
              <a:cs typeface="Segoe UI Semibold" panose="020B0702040204020203" pitchFamily="34" charset="0"/>
            </a:endParaRPr>
          </a:p>
          <a:p>
            <a:pPr marL="467995" indent="-467995">
              <a:lnSpc>
                <a:spcPct val="110000"/>
              </a:lnSpc>
              <a:spcBef>
                <a:spcPts val="0"/>
              </a:spcBef>
            </a:pPr>
            <a:r>
              <a:rPr lang="en-US" b="1">
                <a:cs typeface="Segoe UI Semibold"/>
              </a:rPr>
              <a:t>Schools are required to collect data and report to DESE. </a:t>
            </a:r>
            <a:endParaRPr lang="en-US" b="1">
              <a:cs typeface="Segoe UI Semibold" panose="020B0702040204020203" pitchFamily="34" charset="0"/>
            </a:endParaRPr>
          </a:p>
          <a:p>
            <a:pPr marL="467995" indent="-467995">
              <a:lnSpc>
                <a:spcPct val="110000"/>
              </a:lnSpc>
              <a:spcBef>
                <a:spcPts val="0"/>
              </a:spcBef>
            </a:pPr>
            <a:r>
              <a:rPr lang="en-US">
                <a:cs typeface="Segoe UI Semibold"/>
              </a:rPr>
              <a:t>DESE is required to report it to Federal Government.</a:t>
            </a:r>
            <a:endParaRPr lang="en-US">
              <a:cs typeface="Segoe UI Semibold" panose="020B0702040204020203" pitchFamily="34" charset="0"/>
            </a:endParaRPr>
          </a:p>
          <a:p>
            <a:pPr marL="467995" indent="-467995">
              <a:lnSpc>
                <a:spcPct val="110000"/>
              </a:lnSpc>
              <a:spcBef>
                <a:spcPts val="0"/>
              </a:spcBef>
            </a:pPr>
            <a:endParaRPr lang="en-US" sz="2400">
              <a:cs typeface="Segoe UI Semibold" panose="020B0702040204020203" pitchFamily="34" charset="0"/>
            </a:endParaRPr>
          </a:p>
          <a:p>
            <a:pPr marL="467995" indent="-467995">
              <a:lnSpc>
                <a:spcPct val="110000"/>
              </a:lnSpc>
              <a:spcBef>
                <a:spcPts val="0"/>
              </a:spcBef>
            </a:pPr>
            <a:r>
              <a:rPr lang="en-US" b="1">
                <a:cs typeface="Segoe UI Semibold"/>
              </a:rPr>
              <a:t>This data should be entered in the SIS and is transmitted to DESE via SIF.</a:t>
            </a:r>
            <a:endParaRPr lang="en-US" b="1">
              <a:cs typeface="Segoe UI Semibold" panose="020B0702040204020203" pitchFamily="34" charset="0"/>
            </a:endParaRPr>
          </a:p>
          <a:p>
            <a:endParaRPr lang="en-US"/>
          </a:p>
        </p:txBody>
      </p:sp>
      <p:sp>
        <p:nvSpPr>
          <p:cNvPr id="4" name="Slide Number Placeholder 3">
            <a:extLst>
              <a:ext uri="{FF2B5EF4-FFF2-40B4-BE49-F238E27FC236}">
                <a16:creationId xmlns:a16="http://schemas.microsoft.com/office/drawing/2014/main" id="{1D1C1C5C-037C-9428-AC4B-8612D0470F0E}"/>
              </a:ext>
            </a:extLst>
          </p:cNvPr>
          <p:cNvSpPr>
            <a:spLocks noGrp="1"/>
          </p:cNvSpPr>
          <p:nvPr>
            <p:ph type="sldNum" sz="quarter" idx="12"/>
          </p:nvPr>
        </p:nvSpPr>
        <p:spPr/>
        <p:txBody>
          <a:bodyPr/>
          <a:lstStyle/>
          <a:p>
            <a:fld id="{68A8D22E-6BC5-9E47-900C-2BB94685D9F5}" type="slidenum">
              <a:rPr lang="en-US" smtClean="0"/>
              <a:t>6</a:t>
            </a:fld>
            <a:endParaRPr lang="en-US"/>
          </a:p>
        </p:txBody>
      </p:sp>
    </p:spTree>
    <p:extLst>
      <p:ext uri="{BB962C8B-B14F-4D97-AF65-F5344CB8AC3E}">
        <p14:creationId xmlns:p14="http://schemas.microsoft.com/office/powerpoint/2010/main" val="461885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7414E-749F-E878-653C-A5007AAFFC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6F771D-036E-D433-02EE-EB3C8DFB5B34}"/>
              </a:ext>
            </a:extLst>
          </p:cNvPr>
          <p:cNvSpPr>
            <a:spLocks noGrp="1"/>
          </p:cNvSpPr>
          <p:nvPr>
            <p:ph type="title"/>
          </p:nvPr>
        </p:nvSpPr>
        <p:spPr/>
        <p:txBody>
          <a:bodyPr>
            <a:normAutofit/>
          </a:bodyPr>
          <a:lstStyle/>
          <a:p>
            <a:r>
              <a:rPr lang="en-US"/>
              <a:t>Data Communication</a:t>
            </a:r>
          </a:p>
        </p:txBody>
      </p:sp>
      <p:sp>
        <p:nvSpPr>
          <p:cNvPr id="5" name="Text Placeholder 1" descr="SIS&#10;Student Information System &#10;District &#10;All students enrolled and attending in a district&#10;Homeless/foster care flags&#10;">
            <a:extLst>
              <a:ext uri="{FF2B5EF4-FFF2-40B4-BE49-F238E27FC236}">
                <a16:creationId xmlns:a16="http://schemas.microsoft.com/office/drawing/2014/main" id="{B9482DF6-7CD0-1C93-6B8E-5C9752343F2C}"/>
              </a:ext>
              <a:ext uri="{C183D7F6-B498-43B3-948B-1728B52AA6E4}">
                <adec:decorative xmlns:adec="http://schemas.microsoft.com/office/drawing/2017/decorative" val="0"/>
              </a:ext>
            </a:extLst>
          </p:cNvPr>
          <p:cNvSpPr txBox="1">
            <a:spLocks/>
          </p:cNvSpPr>
          <p:nvPr/>
        </p:nvSpPr>
        <p:spPr>
          <a:xfrm>
            <a:off x="401976" y="1807029"/>
            <a:ext cx="3462452" cy="4310742"/>
          </a:xfrm>
          <a:prstGeom prst="rect">
            <a:avLst/>
          </a:prstGeom>
          <a:solidFill>
            <a:srgbClr val="3647B6"/>
          </a:solidFill>
        </p:spPr>
        <p:txBody>
          <a:bodyPr vert="horz" lIns="91440" tIns="45720" rIns="91440" bIns="45720" rtlCol="0" anchor="t" anchorCtr="0">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1" i="0" u="sng" strike="noStrike" kern="1200" cap="none" spc="0" normalizeH="0" baseline="0" noProof="0">
              <a:ln>
                <a:noFill/>
              </a:ln>
              <a:solidFill>
                <a:sysClr val="window" lastClr="FFFFFF"/>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400" b="1" i="1" u="none" strike="noStrike" kern="1200" cap="none" spc="0" normalizeH="0" baseline="0" noProof="0">
                <a:ln>
                  <a:noFill/>
                </a:ln>
                <a:solidFill>
                  <a:sysClr val="window" lastClr="FFFFFF"/>
                </a:solidFill>
                <a:effectLst/>
                <a:uLnTx/>
                <a:uFillTx/>
                <a:latin typeface="Arial" panose="020B0604020202020204" pitchFamily="34" charset="0"/>
                <a:ea typeface="+mn-ea"/>
                <a:cs typeface="Arial" panose="020B0604020202020204" pitchFamily="34" charset="0"/>
              </a:rPr>
              <a:t>SIS</a:t>
            </a:r>
          </a:p>
          <a:p>
            <a:pPr marL="4572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000" b="1" i="0" u="none" strike="noStrike" kern="1200" cap="none" spc="0" normalizeH="0" baseline="0" noProof="0">
                <a:ln>
                  <a:noFill/>
                </a:ln>
                <a:solidFill>
                  <a:sysClr val="window" lastClr="FFFFFF"/>
                </a:solidFill>
                <a:effectLst/>
                <a:uLnTx/>
                <a:uFillTx/>
                <a:latin typeface="Arial" panose="020B0604020202020204" pitchFamily="34" charset="0"/>
                <a:ea typeface="+mn-ea"/>
                <a:cs typeface="Arial" panose="020B0604020202020204" pitchFamily="34" charset="0"/>
              </a:rPr>
              <a:t>Student Information System </a:t>
            </a:r>
          </a:p>
          <a:p>
            <a:pPr marL="4572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a:ln>
                  <a:noFill/>
                </a:ln>
                <a:solidFill>
                  <a:sysClr val="window" lastClr="FFFFFF"/>
                </a:solidFill>
                <a:effectLst/>
                <a:uLnTx/>
                <a:uFillTx/>
                <a:latin typeface="Arial" panose="020B0604020202020204" pitchFamily="34" charset="0"/>
                <a:ea typeface="+mn-ea"/>
                <a:cs typeface="Arial" panose="020B0604020202020204" pitchFamily="34" charset="0"/>
              </a:rPr>
              <a:t>District </a:t>
            </a:r>
          </a:p>
          <a:p>
            <a:pPr marL="4572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a:ln>
                  <a:noFill/>
                </a:ln>
                <a:solidFill>
                  <a:sysClr val="window" lastClr="FFFFFF"/>
                </a:solidFill>
                <a:effectLst/>
                <a:uLnTx/>
                <a:uFillTx/>
                <a:latin typeface="Arial" panose="020B0604020202020204" pitchFamily="34" charset="0"/>
                <a:ea typeface="+mn-ea"/>
                <a:cs typeface="Arial" panose="020B0604020202020204" pitchFamily="34" charset="0"/>
              </a:rPr>
              <a:t>All students enrolled and attending in a district</a:t>
            </a:r>
          </a:p>
          <a:p>
            <a:pPr marL="4572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a:ln>
                  <a:noFill/>
                </a:ln>
                <a:solidFill>
                  <a:sysClr val="window" lastClr="FFFFFF"/>
                </a:solidFill>
                <a:effectLst/>
                <a:uLnTx/>
                <a:uFillTx/>
                <a:latin typeface="Arial" panose="020B0604020202020204" pitchFamily="34" charset="0"/>
                <a:ea typeface="+mn-ea"/>
                <a:cs typeface="Arial" panose="020B0604020202020204" pitchFamily="34" charset="0"/>
              </a:rPr>
              <a:t>Homeless/foster care flags</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1" i="0" u="none" strike="noStrike" kern="1200" cap="none" spc="0" normalizeH="0" baseline="0" noProof="0">
              <a:ln>
                <a:noFill/>
              </a:ln>
              <a:solidFill>
                <a:sysClr val="window" lastClr="FFFFFF"/>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1" i="0" u="none" strike="noStrike" kern="1200" cap="none" spc="0" normalizeH="0" baseline="0" noProof="0">
              <a:ln>
                <a:noFill/>
              </a:ln>
              <a:solidFill>
                <a:sysClr val="window" lastClr="FFFFFF"/>
              </a:solidFill>
              <a:effectLst/>
              <a:uLnTx/>
              <a:uFillTx/>
              <a:latin typeface="Arial" panose="020B0604020202020204" pitchFamily="34" charset="0"/>
              <a:ea typeface="+mn-ea"/>
              <a:cs typeface="Arial" panose="020B0604020202020204" pitchFamily="34" charset="0"/>
            </a:endParaRPr>
          </a:p>
        </p:txBody>
      </p:sp>
      <p:sp>
        <p:nvSpPr>
          <p:cNvPr id="6" name="Arrow: Right 5" descr="SIF&#10;Schools Interoperability Framework &#10;Takes the district data and transfers it to DESE &#10;Upload occurs every night!&#10;">
            <a:extLst>
              <a:ext uri="{FF2B5EF4-FFF2-40B4-BE49-F238E27FC236}">
                <a16:creationId xmlns:a16="http://schemas.microsoft.com/office/drawing/2014/main" id="{C8DD98A3-FE54-C2ED-ABFF-E46A93FBDE1B}"/>
              </a:ext>
              <a:ext uri="{C183D7F6-B498-43B3-948B-1728B52AA6E4}">
                <adec:decorative xmlns:adec="http://schemas.microsoft.com/office/drawing/2017/decorative" val="0"/>
              </a:ext>
            </a:extLst>
          </p:cNvPr>
          <p:cNvSpPr/>
          <p:nvPr/>
        </p:nvSpPr>
        <p:spPr>
          <a:xfrm>
            <a:off x="4136571" y="1632856"/>
            <a:ext cx="4093030" cy="4615543"/>
          </a:xfrm>
          <a:prstGeom prst="rightArrow">
            <a:avLst>
              <a:gd name="adj1" fmla="val 50000"/>
              <a:gd name="adj2" fmla="val 23529"/>
            </a:avLst>
          </a:prstGeom>
          <a:solidFill>
            <a:srgbClr val="3647B6"/>
          </a:solidFill>
          <a:ln w="12700" cap="flat" cmpd="sng" algn="ctr">
            <a:solidFill>
              <a:srgbClr val="4472C4">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600"/>
              </a:spcAft>
              <a:buClrTx/>
              <a:buSzTx/>
              <a:buFontTx/>
              <a:buNone/>
              <a:tabLst/>
              <a:defRPr/>
            </a:pPr>
            <a:endParaRPr kumimoji="0" lang="en-US" sz="2000" b="1" i="0" u="sng" strike="noStrike" kern="0" cap="none" spc="0" normalizeH="0" baseline="0" noProof="0">
              <a:ln>
                <a:noFill/>
              </a:ln>
              <a:solidFill>
                <a:prstClr val="white"/>
              </a:solidFill>
              <a:effectLst/>
              <a:uLnTx/>
              <a:uFillTx/>
              <a:latin typeface="Arial" panose="020B0604020202020204"/>
              <a:ea typeface="+mn-ea"/>
              <a:cs typeface="+mn-cs"/>
            </a:endParaRPr>
          </a:p>
          <a:p>
            <a:pPr marL="0" marR="0" lvl="0" indent="0" algn="ctr" defTabSz="914400" eaLnBrk="1" fontAlgn="auto" latinLnBrk="0" hangingPunct="1">
              <a:lnSpc>
                <a:spcPct val="100000"/>
              </a:lnSpc>
              <a:spcBef>
                <a:spcPts val="0"/>
              </a:spcBef>
              <a:spcAft>
                <a:spcPts val="600"/>
              </a:spcAft>
              <a:buClrTx/>
              <a:buSzTx/>
              <a:buFontTx/>
              <a:buNone/>
              <a:tabLst/>
              <a:defRPr/>
            </a:pPr>
            <a:r>
              <a:rPr kumimoji="0" lang="en-US" sz="1800" b="1" i="1"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SIF</a:t>
            </a:r>
          </a:p>
          <a:p>
            <a:pPr marL="457200" marR="0" lvl="0" indent="-282575" defTabSz="91440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800" b="1"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Schools Interoperability Framework </a:t>
            </a:r>
          </a:p>
          <a:p>
            <a:pPr marL="457200" marR="0" lvl="0" indent="-28257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Takes the district data and transfers it to DESE </a:t>
            </a:r>
          </a:p>
          <a:p>
            <a:pPr marL="457200" marR="0" lvl="0" indent="-28257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Upload occurs every night!</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rial" panose="020B0604020202020204"/>
              <a:ea typeface="+mn-ea"/>
              <a:cs typeface="+mn-cs"/>
            </a:endParaRPr>
          </a:p>
        </p:txBody>
      </p:sp>
      <p:sp>
        <p:nvSpPr>
          <p:cNvPr id="7" name="Text Placeholder 3" descr="Security Portal&#10;Homeless and Foster Care App&#10;DESE &#10;District assigns the Homeless and Foster Care Student App Role&#10;Edits and certification of data by District Designee&#10;">
            <a:extLst>
              <a:ext uri="{FF2B5EF4-FFF2-40B4-BE49-F238E27FC236}">
                <a16:creationId xmlns:a16="http://schemas.microsoft.com/office/drawing/2014/main" id="{923EE70C-51DF-C3C0-0BAB-69469F455870}"/>
              </a:ext>
              <a:ext uri="{C183D7F6-B498-43B3-948B-1728B52AA6E4}">
                <adec:decorative xmlns:adec="http://schemas.microsoft.com/office/drawing/2017/decorative" val="0"/>
              </a:ext>
            </a:extLst>
          </p:cNvPr>
          <p:cNvSpPr txBox="1">
            <a:spLocks/>
          </p:cNvSpPr>
          <p:nvPr/>
        </p:nvSpPr>
        <p:spPr>
          <a:xfrm>
            <a:off x="8404566" y="1807028"/>
            <a:ext cx="3385458" cy="4310741"/>
          </a:xfrm>
          <a:prstGeom prst="rect">
            <a:avLst/>
          </a:prstGeom>
          <a:solidFill>
            <a:srgbClr val="3647B6"/>
          </a:solidFill>
        </p:spPr>
        <p:txBody>
          <a:bodyPr vert="horz" wrap="square" lIns="91440" tIns="45720" rIns="91440" bIns="45720" rtlCol="0" anchor="t" anchorCtr="0">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1" i="0" u="sng"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400" b="1" i="1"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Security Portal</a:t>
            </a:r>
          </a:p>
          <a:p>
            <a:pPr marL="457200" marR="0" lvl="0" indent="-282575"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Homeless and Foster Care App</a:t>
            </a:r>
          </a:p>
          <a:p>
            <a:pPr marL="457200" marR="0" lvl="0" indent="-282575"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DESE </a:t>
            </a:r>
          </a:p>
          <a:p>
            <a:pPr marL="457200" marR="0" lvl="0" indent="-282575"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District assigns the Homeless and Foster Care Student App Role</a:t>
            </a:r>
          </a:p>
          <a:p>
            <a:pPr marL="457200" marR="0" lvl="0" indent="-282575"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Edits and certification of data by District Designee</a:t>
            </a:r>
          </a:p>
          <a:p>
            <a:pPr marL="457200" marR="0" lvl="0" indent="-282575"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a:p>
            <a:pPr marL="457200" marR="0" lvl="0" indent="-282575"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4" name="Slide Number Placeholder 3">
            <a:extLst>
              <a:ext uri="{FF2B5EF4-FFF2-40B4-BE49-F238E27FC236}">
                <a16:creationId xmlns:a16="http://schemas.microsoft.com/office/drawing/2014/main" id="{07D86744-6AA1-6411-0BB1-45249B645D28}"/>
              </a:ext>
            </a:extLst>
          </p:cNvPr>
          <p:cNvSpPr>
            <a:spLocks noGrp="1"/>
          </p:cNvSpPr>
          <p:nvPr>
            <p:ph type="sldNum" sz="quarter" idx="12"/>
          </p:nvPr>
        </p:nvSpPr>
        <p:spPr/>
        <p:txBody>
          <a:bodyPr/>
          <a:lstStyle/>
          <a:p>
            <a:fld id="{68A8D22E-6BC5-9E47-900C-2BB94685D9F5}" type="slidenum">
              <a:rPr lang="en-US" smtClean="0"/>
              <a:t>7</a:t>
            </a:fld>
            <a:endParaRPr lang="en-US"/>
          </a:p>
        </p:txBody>
      </p:sp>
    </p:spTree>
    <p:extLst>
      <p:ext uri="{BB962C8B-B14F-4D97-AF65-F5344CB8AC3E}">
        <p14:creationId xmlns:p14="http://schemas.microsoft.com/office/powerpoint/2010/main" val="2163094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13B98-5E09-5401-898D-0B20225517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C1EC4F-23FA-DA9E-A469-BEE6ED71AE8F}"/>
              </a:ext>
            </a:extLst>
          </p:cNvPr>
          <p:cNvSpPr>
            <a:spLocks noGrp="1"/>
          </p:cNvSpPr>
          <p:nvPr>
            <p:ph type="title"/>
          </p:nvPr>
        </p:nvSpPr>
        <p:spPr/>
        <p:txBody>
          <a:bodyPr>
            <a:normAutofit/>
          </a:bodyPr>
          <a:lstStyle/>
          <a:p>
            <a:r>
              <a:rPr lang="en-US"/>
              <a:t>How to enter student data</a:t>
            </a:r>
          </a:p>
        </p:txBody>
      </p:sp>
      <p:sp>
        <p:nvSpPr>
          <p:cNvPr id="3" name="Content Placeholder 2">
            <a:extLst>
              <a:ext uri="{FF2B5EF4-FFF2-40B4-BE49-F238E27FC236}">
                <a16:creationId xmlns:a16="http://schemas.microsoft.com/office/drawing/2014/main" id="{09AD1BCC-3045-215F-1AE9-33BAFF239EE9}"/>
              </a:ext>
            </a:extLst>
          </p:cNvPr>
          <p:cNvSpPr>
            <a:spLocks noGrp="1"/>
          </p:cNvSpPr>
          <p:nvPr>
            <p:ph idx="1"/>
          </p:nvPr>
        </p:nvSpPr>
        <p:spPr/>
        <p:txBody>
          <a:bodyPr>
            <a:normAutofit/>
          </a:bodyPr>
          <a:lstStyle/>
          <a:p>
            <a:pPr marL="457200" indent="-457200">
              <a:spcAft>
                <a:spcPts val="600"/>
              </a:spcAft>
            </a:pPr>
            <a:r>
              <a:rPr lang="en-US" sz="2000">
                <a:solidFill>
                  <a:srgbClr val="212529"/>
                </a:solidFill>
              </a:rPr>
              <a:t>Your Student Information System (SIS) displays homeless and foster care flags. These flags should be selected whenever a student becomes homeless or enters foster care.</a:t>
            </a:r>
          </a:p>
          <a:p>
            <a:pPr marL="457200" indent="-457200">
              <a:spcAft>
                <a:spcPts val="600"/>
              </a:spcAft>
            </a:pPr>
            <a:r>
              <a:rPr lang="en-US" sz="2000" b="1">
                <a:solidFill>
                  <a:srgbClr val="212529"/>
                </a:solidFill>
              </a:rPr>
              <a:t>If a student becomes homeless</a:t>
            </a:r>
            <a:r>
              <a:rPr lang="en-US" sz="2000">
                <a:solidFill>
                  <a:srgbClr val="212529"/>
                </a:solidFill>
              </a:rPr>
              <a:t>, select the homeless flag.</a:t>
            </a:r>
          </a:p>
          <a:p>
            <a:pPr marL="914400" lvl="1" indent="-274320">
              <a:spcAft>
                <a:spcPts val="600"/>
              </a:spcAft>
            </a:pPr>
            <a:r>
              <a:rPr lang="en-US" sz="2000">
                <a:solidFill>
                  <a:srgbClr val="212529"/>
                </a:solidFill>
              </a:rPr>
              <a:t>You will then be prompted to select the dwelling arrangement (sheltered, doubled-up, unsheltered, or hotel/motel </a:t>
            </a:r>
            <a:r>
              <a:rPr lang="en-US" sz="2000" b="1" i="1">
                <a:solidFill>
                  <a:srgbClr val="212529"/>
                </a:solidFill>
              </a:rPr>
              <a:t>when first identified</a:t>
            </a:r>
            <a:r>
              <a:rPr lang="en-US" sz="2000">
                <a:solidFill>
                  <a:srgbClr val="212529"/>
                </a:solidFill>
              </a:rPr>
              <a:t>).</a:t>
            </a:r>
            <a:r>
              <a:rPr lang="en-US" sz="2000"/>
              <a:t> </a:t>
            </a:r>
            <a:endParaRPr lang="en-US" sz="2000">
              <a:solidFill>
                <a:srgbClr val="212529"/>
              </a:solidFill>
              <a:highlight>
                <a:srgbClr val="FFFF00"/>
              </a:highlight>
            </a:endParaRPr>
          </a:p>
          <a:p>
            <a:pPr marL="914400" lvl="1" indent="-274320">
              <a:spcAft>
                <a:spcPts val="600"/>
              </a:spcAft>
            </a:pPr>
            <a:r>
              <a:rPr lang="en-US" sz="2000">
                <a:solidFill>
                  <a:srgbClr val="212529"/>
                </a:solidFill>
              </a:rPr>
              <a:t>You will be further prompted to indicate whether the student is also unaccompanied (Yes, No).</a:t>
            </a:r>
          </a:p>
          <a:p>
            <a:pPr marL="457200" indent="-457200">
              <a:spcAft>
                <a:spcPts val="600"/>
              </a:spcAft>
            </a:pPr>
            <a:r>
              <a:rPr lang="en-US" sz="2000" b="1">
                <a:solidFill>
                  <a:srgbClr val="212529"/>
                </a:solidFill>
              </a:rPr>
              <a:t>If the student has been placed in foster care </a:t>
            </a:r>
            <a:r>
              <a:rPr lang="en-US" sz="2000">
                <a:solidFill>
                  <a:srgbClr val="212529"/>
                </a:solidFill>
              </a:rPr>
              <a:t>(students in 24-hour, out-of-home care, away from parent/guardian, and for whom DCF has care and placement responsibility), select the foster care flag.</a:t>
            </a:r>
          </a:p>
          <a:p>
            <a:pPr marL="914400" lvl="1" indent="-274320">
              <a:spcAft>
                <a:spcPts val="600"/>
              </a:spcAft>
            </a:pPr>
            <a:r>
              <a:rPr lang="en-US" sz="2000">
                <a:solidFill>
                  <a:srgbClr val="212529"/>
                </a:solidFill>
              </a:rPr>
              <a:t>There are no further prompts.</a:t>
            </a:r>
          </a:p>
          <a:p>
            <a:endParaRPr lang="en-US"/>
          </a:p>
        </p:txBody>
      </p:sp>
      <p:sp>
        <p:nvSpPr>
          <p:cNvPr id="4" name="Slide Number Placeholder 3">
            <a:extLst>
              <a:ext uri="{FF2B5EF4-FFF2-40B4-BE49-F238E27FC236}">
                <a16:creationId xmlns:a16="http://schemas.microsoft.com/office/drawing/2014/main" id="{96A19194-838B-25F7-EB93-1891FB1E380F}"/>
              </a:ext>
            </a:extLst>
          </p:cNvPr>
          <p:cNvSpPr>
            <a:spLocks noGrp="1"/>
          </p:cNvSpPr>
          <p:nvPr>
            <p:ph type="sldNum" sz="quarter" idx="12"/>
          </p:nvPr>
        </p:nvSpPr>
        <p:spPr/>
        <p:txBody>
          <a:bodyPr/>
          <a:lstStyle/>
          <a:p>
            <a:fld id="{68A8D22E-6BC5-9E47-900C-2BB94685D9F5}" type="slidenum">
              <a:rPr lang="en-US" smtClean="0"/>
              <a:t>8</a:t>
            </a:fld>
            <a:endParaRPr lang="en-US"/>
          </a:p>
        </p:txBody>
      </p:sp>
    </p:spTree>
    <p:extLst>
      <p:ext uri="{BB962C8B-B14F-4D97-AF65-F5344CB8AC3E}">
        <p14:creationId xmlns:p14="http://schemas.microsoft.com/office/powerpoint/2010/main" val="857866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1B280-8A41-689C-65CC-58AF59E00895}"/>
              </a:ext>
            </a:extLst>
          </p:cNvPr>
          <p:cNvSpPr>
            <a:spLocks noGrp="1"/>
          </p:cNvSpPr>
          <p:nvPr>
            <p:ph type="title"/>
          </p:nvPr>
        </p:nvSpPr>
        <p:spPr/>
        <p:txBody>
          <a:bodyPr>
            <a:normAutofit fontScale="90000"/>
          </a:bodyPr>
          <a:lstStyle/>
          <a:p>
            <a:r>
              <a:rPr lang="en-US">
                <a:latin typeface="Arial"/>
                <a:cs typeface="Arial"/>
              </a:rPr>
              <a:t>Ignore Emergency Shelter Expansion Sites</a:t>
            </a:r>
            <a:endParaRPr lang="en-US"/>
          </a:p>
        </p:txBody>
      </p:sp>
      <p:pic>
        <p:nvPicPr>
          <p:cNvPr id="5" name="Content Placeholder 4" descr="District screen shot of adding in a student with information Ignore the emergency Shelter Expansion and waitlist labels. ">
            <a:extLst>
              <a:ext uri="{FF2B5EF4-FFF2-40B4-BE49-F238E27FC236}">
                <a16:creationId xmlns:a16="http://schemas.microsoft.com/office/drawing/2014/main" id="{9BF5686D-442B-F058-E3AE-1A15337FDB6B}"/>
              </a:ext>
            </a:extLst>
          </p:cNvPr>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176901" y="1605169"/>
            <a:ext cx="7799325" cy="4295835"/>
          </a:xfrm>
          <a:prstGeom prst="rect">
            <a:avLst/>
          </a:prstGeom>
        </p:spPr>
      </p:pic>
      <p:pic>
        <p:nvPicPr>
          <p:cNvPr id="7" name="Picture 6" descr="Screen shot of the drop down menu for dwelling arrangement.">
            <a:extLst>
              <a:ext uri="{FF2B5EF4-FFF2-40B4-BE49-F238E27FC236}">
                <a16:creationId xmlns:a16="http://schemas.microsoft.com/office/drawing/2014/main" id="{EFCC0C3A-6EB8-E0DA-53A5-ABB77EE3ED7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572766" y="3962234"/>
            <a:ext cx="3830401" cy="1764599"/>
          </a:xfrm>
          <a:prstGeom prst="rect">
            <a:avLst/>
          </a:prstGeom>
        </p:spPr>
      </p:pic>
      <p:sp>
        <p:nvSpPr>
          <p:cNvPr id="6" name="TextBox 5">
            <a:extLst>
              <a:ext uri="{FF2B5EF4-FFF2-40B4-BE49-F238E27FC236}">
                <a16:creationId xmlns:a16="http://schemas.microsoft.com/office/drawing/2014/main" id="{2D393819-70CA-2690-EC91-3474B9E61568}"/>
              </a:ext>
            </a:extLst>
          </p:cNvPr>
          <p:cNvSpPr txBox="1"/>
          <p:nvPr/>
        </p:nvSpPr>
        <p:spPr>
          <a:xfrm>
            <a:off x="8403167" y="1603375"/>
            <a:ext cx="3577166" cy="535531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t>The "New" data elements should be ignored since Emergency Shelter Expansion Sites are no longer operational.</a:t>
            </a:r>
          </a:p>
          <a:p>
            <a:pPr marL="285750" indent="-285750">
              <a:buFont typeface="Arial"/>
              <a:buChar char="•"/>
            </a:pPr>
            <a:endParaRPr lang="en-US"/>
          </a:p>
          <a:p>
            <a:pPr marL="285750" indent="-285750">
              <a:buFont typeface="Arial"/>
              <a:buChar char="•"/>
            </a:pPr>
            <a:r>
              <a:rPr lang="en-US"/>
              <a:t>Dwelling arrangements should be chosen from the drop-down menu only. </a:t>
            </a:r>
          </a:p>
          <a:p>
            <a:pPr marL="285750" indent="-285750">
              <a:buFont typeface="Arial"/>
              <a:buChar char="•"/>
            </a:pPr>
            <a:endParaRPr lang="en-US"/>
          </a:p>
          <a:p>
            <a:pPr marL="285750" indent="-285750">
              <a:buFont typeface="Arial"/>
              <a:buChar char="•"/>
            </a:pPr>
            <a:r>
              <a:rPr lang="en-US" b="1">
                <a:solidFill>
                  <a:srgbClr val="FF0000"/>
                </a:solidFill>
              </a:rPr>
              <a:t>DO NOT</a:t>
            </a:r>
            <a:r>
              <a:rPr lang="en-US">
                <a:solidFill>
                  <a:srgbClr val="000000"/>
                </a:solidFill>
              </a:rPr>
              <a:t> check the Emergency Shelter Expansion button nor the Emergency Shelter Waitlist button!</a:t>
            </a:r>
          </a:p>
          <a:p>
            <a:pPr marL="285750" indent="-285750">
              <a:buFont typeface="Arial"/>
              <a:buChar char="•"/>
            </a:pPr>
            <a:endParaRPr lang="en-US"/>
          </a:p>
          <a:p>
            <a:pPr marL="285750" indent="-285750">
              <a:buFont typeface="Arial"/>
              <a:buChar char="•"/>
            </a:pPr>
            <a:r>
              <a:rPr lang="en-US"/>
              <a:t>Do check-off yes or no for Unaccompanied Youth. </a:t>
            </a:r>
          </a:p>
          <a:p>
            <a:endParaRPr lang="en-US"/>
          </a:p>
          <a:p>
            <a:endParaRPr lang="en-US"/>
          </a:p>
          <a:p>
            <a:endParaRPr lang="en-US"/>
          </a:p>
        </p:txBody>
      </p:sp>
      <p:sp>
        <p:nvSpPr>
          <p:cNvPr id="4" name="Slide Number Placeholder 3">
            <a:extLst>
              <a:ext uri="{FF2B5EF4-FFF2-40B4-BE49-F238E27FC236}">
                <a16:creationId xmlns:a16="http://schemas.microsoft.com/office/drawing/2014/main" id="{499327FD-3F3D-34BD-9826-174AEA49700B}"/>
              </a:ext>
            </a:extLst>
          </p:cNvPr>
          <p:cNvSpPr>
            <a:spLocks noGrp="1"/>
          </p:cNvSpPr>
          <p:nvPr>
            <p:ph type="sldNum" sz="quarter" idx="12"/>
          </p:nvPr>
        </p:nvSpPr>
        <p:spPr/>
        <p:txBody>
          <a:bodyPr/>
          <a:lstStyle/>
          <a:p>
            <a:fld id="{68A8D22E-6BC5-9E47-900C-2BB94685D9F5}" type="slidenum">
              <a:rPr lang="en-US" smtClean="0"/>
              <a:t>9</a:t>
            </a:fld>
            <a:endParaRPr lang="en-US"/>
          </a:p>
        </p:txBody>
      </p:sp>
    </p:spTree>
    <p:extLst>
      <p:ext uri="{BB962C8B-B14F-4D97-AF65-F5344CB8AC3E}">
        <p14:creationId xmlns:p14="http://schemas.microsoft.com/office/powerpoint/2010/main" val="34991369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cd57df-05e8-4749-9cc8-5afe3dcd00a5" xsi:nil="true"/>
    <lcf76f155ced4ddcb4097134ff3c332f xmlns="5e52e1ca-4780-478c-9e15-43ff0784ab0a">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89C61782F326748B4350C16576B1264" ma:contentTypeVersion="17" ma:contentTypeDescription="Create a new document." ma:contentTypeScope="" ma:versionID="5b293dede55d15bbbaba4f3efef4114d">
  <xsd:schema xmlns:xsd="http://www.w3.org/2001/XMLSchema" xmlns:xs="http://www.w3.org/2001/XMLSchema" xmlns:p="http://schemas.microsoft.com/office/2006/metadata/properties" xmlns:ns2="5e52e1ca-4780-478c-9e15-43ff0784ab0a" xmlns:ns3="fdcd57df-05e8-4749-9cc8-5afe3dcd00a5" targetNamespace="http://schemas.microsoft.com/office/2006/metadata/properties" ma:root="true" ma:fieldsID="321aadc0937010fe7f6a4a0ac03c3088" ns2:_="" ns3:_="">
    <xsd:import namespace="5e52e1ca-4780-478c-9e15-43ff0784ab0a"/>
    <xsd:import namespace="fdcd57df-05e8-4749-9cc8-5afe3dcd00a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52e1ca-4780-478c-9e15-43ff0784ab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cd57df-05e8-4749-9cc8-5afe3dcd00a5" elementFormDefault="qualified">
    <xsd:import namespace="http://schemas.microsoft.com/office/2006/documentManagement/types"/>
    <xsd:import namespace="http://schemas.microsoft.com/office/infopath/2007/PartnerControls"/>
    <xsd:element name="SharedWithUsers" ma:index="12"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79585c6-1993-4430-a732-e7d5034e44b4}" ma:internalName="TaxCatchAll" ma:showField="CatchAllData" ma:web="fdcd57df-05e8-4749-9cc8-5afe3dcd00a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7649671-6F31-4B50-9257-3E5C81E7FB2B}">
  <ds:schemaRefs>
    <ds:schemaRef ds:uri="http://purl.org/dc/terms/"/>
    <ds:schemaRef ds:uri="http://purl.org/dc/dcmitype/"/>
    <ds:schemaRef ds:uri="http://schemas.microsoft.com/office/2006/documentManagement/types"/>
    <ds:schemaRef ds:uri="http://www.w3.org/XML/1998/namespace"/>
    <ds:schemaRef ds:uri="http://schemas.openxmlformats.org/package/2006/metadata/core-properties"/>
    <ds:schemaRef ds:uri="http://schemas.microsoft.com/office/2006/metadata/properties"/>
    <ds:schemaRef ds:uri="5e52e1ca-4780-478c-9e15-43ff0784ab0a"/>
    <ds:schemaRef ds:uri="http://purl.org/dc/elements/1.1/"/>
    <ds:schemaRef ds:uri="http://schemas.microsoft.com/office/infopath/2007/PartnerControls"/>
    <ds:schemaRef ds:uri="fdcd57df-05e8-4749-9cc8-5afe3dcd00a5"/>
  </ds:schemaRefs>
</ds:datastoreItem>
</file>

<file path=customXml/itemProps2.xml><?xml version="1.0" encoding="utf-8"?>
<ds:datastoreItem xmlns:ds="http://schemas.openxmlformats.org/officeDocument/2006/customXml" ds:itemID="{A22C475C-3972-494F-97BC-BCDCC5B35F2C}">
  <ds:schemaRefs>
    <ds:schemaRef ds:uri="5e52e1ca-4780-478c-9e15-43ff0784ab0a"/>
    <ds:schemaRef ds:uri="fdcd57df-05e8-4749-9cc8-5afe3dcd00a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643A678-3B62-4638-847B-287AF504625A}">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Office Theme</Template>
  <TotalTime>12</TotalTime>
  <Words>1890</Words>
  <Application>Microsoft Office PowerPoint</Application>
  <PresentationFormat>Widescreen</PresentationFormat>
  <Paragraphs>201</Paragraphs>
  <Slides>25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Aptos</vt:lpstr>
      <vt:lpstr>Arial</vt:lpstr>
      <vt:lpstr>Segoe UI</vt:lpstr>
      <vt:lpstr>Segoe UI Semibold</vt:lpstr>
      <vt:lpstr>Office Theme</vt:lpstr>
      <vt:lpstr>Homeless and Foster Care Students Data Collection</vt:lpstr>
      <vt:lpstr>Why Data Collection?</vt:lpstr>
      <vt:lpstr>Data Collections Requirements</vt:lpstr>
      <vt:lpstr>When should students be reported?</vt:lpstr>
      <vt:lpstr>Massachusetts Migrant Education Program</vt:lpstr>
      <vt:lpstr>Military Interstate Children’s Compact Commission (MIC3)</vt:lpstr>
      <vt:lpstr>Data Communication</vt:lpstr>
      <vt:lpstr>How to enter student data</vt:lpstr>
      <vt:lpstr>Ignore Emergency Shelter Expansion Sites</vt:lpstr>
      <vt:lpstr>Data transmission to DESE</vt:lpstr>
      <vt:lpstr>Existing homelessness or foster care</vt:lpstr>
      <vt:lpstr>Updating your Student Information System (SIS)</vt:lpstr>
      <vt:lpstr>Legacy Districts and Schools</vt:lpstr>
      <vt:lpstr>Accessing the Homeless and Foster Care Student Application</vt:lpstr>
      <vt:lpstr>Data Entry</vt:lpstr>
      <vt:lpstr>Add/Update Screen</vt:lpstr>
      <vt:lpstr>For students in foster care</vt:lpstr>
      <vt:lpstr>For students who are homeless</vt:lpstr>
      <vt:lpstr>To Close Out the School Year</vt:lpstr>
      <vt:lpstr>Is Your Data Accurate?</vt:lpstr>
      <vt:lpstr>Submitting the Data</vt:lpstr>
      <vt:lpstr>Next School Year</vt:lpstr>
      <vt:lpstr>Resources</vt:lpstr>
      <vt:lpstr>Due Date for Certify &amp; Submit</vt:lpstr>
      <vt:lpstr>Thank you for Joining the  Educational Stability Data Collection webinar today!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2025-2026 Homeless and Foster Care Data Collection</dc:title>
  <dc:creator>DESE</dc:creator>
  <cp:lastModifiedBy>Zou, Dong (EOE)</cp:lastModifiedBy>
  <cp:revision>3</cp:revision>
  <dcterms:created xsi:type="dcterms:W3CDTF">2025-07-28T12:45:59Z</dcterms:created>
  <dcterms:modified xsi:type="dcterms:W3CDTF">2025-11-20T19:16:43Z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Nov 20 2025 12:00AM</vt:lpwstr>
  </property>
</Properties>
</file>