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77" r:id="rId5"/>
    <p:sldId id="257" r:id="rId6"/>
    <p:sldId id="276" r:id="rId7"/>
    <p:sldId id="274" r:id="rId8"/>
    <p:sldId id="275" r:id="rId9"/>
    <p:sldId id="278" r:id="rId10"/>
    <p:sldId id="279" r:id="rId11"/>
    <p:sldId id="280" r:id="rId12"/>
    <p:sldId id="281" r:id="rId1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Lst>
        </p14:section>
        <p14:section name="Basic text box" id="{DCD4DD07-CAF7-4E7A-9DCD-CDE5ABF2F349}">
          <p14:sldIdLst>
            <p14:sldId id="276"/>
            <p14:sldId id="274"/>
            <p14:sldId id="275"/>
            <p14:sldId id="278"/>
            <p14:sldId id="279"/>
            <p14:sldId id="280"/>
            <p14:sldId id="281"/>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66"/>
    <a:srgbClr val="CC99FF"/>
    <a:srgbClr val="FFFF99"/>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2016C-8B38-4FA9-B60B-BFB3F8324117}" v="1284" dt="2021-12-08T16:10:0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5" autoAdjust="0"/>
    <p:restoredTop sz="93400" autoAdjust="0"/>
  </p:normalViewPr>
  <p:slideViewPr>
    <p:cSldViewPr snapToGrid="0">
      <p:cViewPr varScale="1">
        <p:scale>
          <a:sx n="103" d="100"/>
          <a:sy n="103" d="100"/>
        </p:scale>
        <p:origin x="83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199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2022/10/25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2022/10/25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25496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15257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spcBef>
                <a:spcPts val="0"/>
              </a:spcBef>
              <a:spcAft>
                <a:spcPts val="1200"/>
              </a:spcAft>
            </a:pPr>
            <a:r>
              <a:rPr lang="en-US" b="1" dirty="0">
                <a:effectLst/>
                <a:latin typeface="Times New Roman" panose="02020603050405020304" pitchFamily="18" charset="0"/>
              </a:rPr>
              <a:t>A5.	What is the definition of “out-of-school youth”?  Are such youth eligible for the MEP?</a:t>
            </a:r>
          </a:p>
          <a:p>
            <a:pPr marL="0" marR="0" indent="0">
              <a:spcBef>
                <a:spcPts val="0"/>
              </a:spcBef>
              <a:spcAft>
                <a:spcPts val="1200"/>
              </a:spcAft>
              <a:tabLst>
                <a:tab pos="457200" algn="l"/>
                <a:tab pos="457200" algn="l"/>
              </a:tabLst>
            </a:pPr>
            <a:r>
              <a:rPr lang="en-US" dirty="0">
                <a:effectLst/>
                <a:latin typeface="Times New Roman" panose="02020603050405020304" pitchFamily="18" charset="0"/>
                <a:ea typeface="Times New Roman" panose="02020603050405020304" pitchFamily="18" charset="0"/>
              </a:rPr>
              <a:t>For the purposes of the MEP, the Department considers the term “out-of-school youth” to mean children through age 21 who are entitled to a free public education in the State and who meet the definition of a “migratory child,” but who are not currently enrolled in a K-12 institution.  This term could include students who have dropped out of school, youth who are working on a high school equivalency diploma (HSED) outside of a K-12 institution, and youth who are “here-to-work” only.  It would not include children in preschool, nor does it include temporary absences (</a:t>
            </a:r>
            <a:r>
              <a:rPr lang="en-US" i="1" dirty="0">
                <a:effectLst/>
                <a:latin typeface="Times New Roman" panose="02020603050405020304" pitchFamily="18" charset="0"/>
                <a:ea typeface="Times New Roman" panose="02020603050405020304" pitchFamily="18" charset="0"/>
              </a:rPr>
              <a:t>e.g.</a:t>
            </a:r>
            <a:r>
              <a:rPr lang="en-US" dirty="0">
                <a:effectLst/>
                <a:latin typeface="Times New Roman" panose="02020603050405020304" pitchFamily="18" charset="0"/>
                <a:ea typeface="Times New Roman" panose="02020603050405020304" pitchFamily="18" charset="0"/>
              </a:rPr>
              <a:t>, summer/intersession, suspension, or illness).  Enrollment in school is not a condition affecting eligibility for the MEP.  Therefore, out-of-school youth who meet the definition of a “migratory child” are eligible for the MEP. </a:t>
            </a:r>
          </a:p>
          <a:p>
            <a:pPr marL="457200" marR="0" indent="-457200">
              <a:spcBef>
                <a:spcPts val="0"/>
              </a:spcBef>
              <a:spcAft>
                <a:spcPts val="1200"/>
              </a:spcAft>
            </a:pPr>
            <a:r>
              <a:rPr lang="en-US" b="1" dirty="0">
                <a:effectLst/>
                <a:latin typeface="Times New Roman" panose="02020603050405020304" pitchFamily="18" charset="0"/>
              </a:rPr>
              <a:t>A6.	What is the definition of “emancipated youth”?  </a:t>
            </a:r>
          </a:p>
          <a:p>
            <a:pPr marL="0" marR="0">
              <a:spcBef>
                <a:spcPts val="0"/>
              </a:spcBef>
              <a:spcAft>
                <a:spcPts val="1200"/>
              </a:spcAft>
            </a:pPr>
            <a:r>
              <a:rPr lang="en-US" dirty="0">
                <a:effectLst/>
                <a:latin typeface="Times New Roman" panose="02020603050405020304" pitchFamily="18" charset="0"/>
                <a:ea typeface="Times New Roman" panose="02020603050405020304" pitchFamily="18" charset="0"/>
              </a:rPr>
              <a:t>The Department considers emancipated youth to be children who have not yet reached adult age (in accordance with State law) who are no longer under the control of a parent/guardian and who are solely responsible for their own welfare.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58973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14248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754017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dirty="0"/>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hyperlink" Target="http://cute-pictures.blogspot.com/2010/10/pleasant-green-sky-background.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hyperlink" Target="http://cute-pictures.blogspot.com/2010/10/pleasant-green-sky-background.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hyperlink" Target="http://cute-pictures.blogspot.com/2010/10/pleasant-green-sky-background.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hyperlink" Target="http://cute-pictures.blogspot.com/2010/10/pleasant-green-sky-background.html"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hyperlink" Target="http://cute-pictures.blogspot.com/2010/10/pleasant-green-sky-background.html"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hyperlink" Target="https://www.doe.mass.edu/sfs/edstability/training.html" TargetMode="External"/><Relationship Id="rId3" Type="http://schemas.openxmlformats.org/officeDocument/2006/relationships/notesSlide" Target="../notesSlides/notesSlide5.xml"/><Relationship Id="rId7" Type="http://schemas.openxmlformats.org/officeDocument/2006/relationships/hyperlink" Target="https://massgov-my.sharepoint.com/:x:/r/personal/christine_h_cowen_mass_gov/_layouts/15/Doc.aspx?sourcedoc=%7BF510E61F-8BF4-4779-94EF-FBA2CD3F2948%7D&amp;file=Acronym%20List%20for%20Training.xlsx&amp;action=default&amp;mobileredirect=true" TargetMode="Externa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hyperlink" Target="http://cute-pictures.blogspot.com/2010/10/pleasant-green-sky-background.html" TargetMode="External"/><Relationship Id="rId5" Type="http://schemas.openxmlformats.org/officeDocument/2006/relationships/image" Target="../media/image8.jp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hyperlink" Target="https://www.doe.mass.edu/covid19/mental-health.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doe.mass.edu/sfs/edstability/m1-awareness.pptx"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Acronyms and Terminology</a:t>
            </a:r>
            <a:endParaRPr lang="en-US" dirty="0"/>
          </a:p>
        </p:txBody>
      </p:sp>
      <p:sp>
        <p:nvSpPr>
          <p:cNvPr id="3" name="Subtitle 2"/>
          <p:cNvSpPr>
            <a:spLocks noGrp="1"/>
          </p:cNvSpPr>
          <p:nvPr>
            <p:ph type="subTitle" idx="1"/>
          </p:nvPr>
        </p:nvSpPr>
        <p:spPr>
          <a:xfrm>
            <a:off x="5417389" y="3650895"/>
            <a:ext cx="6659592" cy="826214"/>
          </a:xfrm>
        </p:spPr>
        <p:txBody>
          <a:bodyPr/>
          <a:lstStyle/>
          <a:p>
            <a:r>
              <a:rPr lang="en-US" altLang="zh-CN" dirty="0"/>
              <a:t>Educational Stability Team</a:t>
            </a:r>
          </a:p>
          <a:p>
            <a:r>
              <a:rPr lang="en-US" altLang="zh-CN" dirty="0"/>
              <a:t>Thursday, October 6, 2021 </a:t>
            </a:r>
            <a:endParaRPr lang="zh-CN" altLang="en-US" dirty="0"/>
          </a:p>
        </p:txBody>
      </p:sp>
      <p:pic>
        <p:nvPicPr>
          <p:cNvPr id="13" name="Panic Bee" descr="OMG Bee">
            <a:extLst>
              <a:ext uri="{FF2B5EF4-FFF2-40B4-BE49-F238E27FC236}">
                <a16:creationId xmlns:a16="http://schemas.microsoft.com/office/drawing/2014/main" id="{FE23A9A1-9B2D-42A6-A388-9DCD8E71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9690">
            <a:off x="9232937" y="3207105"/>
            <a:ext cx="3120269" cy="312026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910"/>
    </mc:Choice>
    <mc:Fallback xmlns="">
      <p:transition spd="slow" advTm="17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31" presetClass="exit" presetSubtype="0" fill="hold" nodeType="afterEffect">
                                  <p:stCondLst>
                                    <p:cond delay="9000"/>
                                  </p:stCondLst>
                                  <p:childTnLst>
                                    <p:anim calcmode="lin" valueType="num">
                                      <p:cBhvr>
                                        <p:cTn id="13" dur="1000"/>
                                        <p:tgtEl>
                                          <p:spTgt spid="13"/>
                                        </p:tgtEl>
                                        <p:attrNameLst>
                                          <p:attrName>ppt_w</p:attrName>
                                        </p:attrNameLst>
                                      </p:cBhvr>
                                      <p:tavLst>
                                        <p:tav tm="0">
                                          <p:val>
                                            <p:strVal val="ppt_w"/>
                                          </p:val>
                                        </p:tav>
                                        <p:tav tm="100000">
                                          <p:val>
                                            <p:fltVal val="0"/>
                                          </p:val>
                                        </p:tav>
                                      </p:tavLst>
                                    </p:anim>
                                    <p:anim calcmode="lin" valueType="num">
                                      <p:cBhvr>
                                        <p:cTn id="14" dur="1000"/>
                                        <p:tgtEl>
                                          <p:spTgt spid="13"/>
                                        </p:tgtEl>
                                        <p:attrNameLst>
                                          <p:attrName>ppt_h</p:attrName>
                                        </p:attrNameLst>
                                      </p:cBhvr>
                                      <p:tavLst>
                                        <p:tav tm="0">
                                          <p:val>
                                            <p:strVal val="ppt_h"/>
                                          </p:val>
                                        </p:tav>
                                        <p:tav tm="100000">
                                          <p:val>
                                            <p:fltVal val="0"/>
                                          </p:val>
                                        </p:tav>
                                      </p:tavLst>
                                    </p:anim>
                                    <p:anim calcmode="lin" valueType="num">
                                      <p:cBhvr>
                                        <p:cTn id="15" dur="1000"/>
                                        <p:tgtEl>
                                          <p:spTgt spid="13"/>
                                        </p:tgtEl>
                                        <p:attrNameLst>
                                          <p:attrName>style.rotation</p:attrName>
                                        </p:attrNameLst>
                                      </p:cBhvr>
                                      <p:tavLst>
                                        <p:tav tm="0">
                                          <p:val>
                                            <p:fltVal val="0"/>
                                          </p:val>
                                        </p:tav>
                                        <p:tav tm="100000">
                                          <p:val>
                                            <p:fltVal val="90"/>
                                          </p:val>
                                        </p:tav>
                                      </p:tavLst>
                                    </p:anim>
                                    <p:animEffect transition="out" filter="fade">
                                      <p:cBhvr>
                                        <p:cTn id="16" dur="1000"/>
                                        <p:tgtEl>
                                          <p:spTgt spid="13"/>
                                        </p:tgtEl>
                                      </p:cBhvr>
                                    </p:animEffect>
                                    <p:set>
                                      <p:cBhvr>
                                        <p:cTn id="17"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18" name="Group 17" descr="table of contents;&#10; one - program shortcuts&#10;two - sharing is caring&#10;three  may be alike yet different&#10;four - typos, anyone&#10;five  resources"/>
          <p:cNvGrpSpPr/>
          <p:nvPr/>
        </p:nvGrpSpPr>
        <p:grpSpPr>
          <a:xfrm>
            <a:off x="3061064" y="65281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Program Shortcuts</a:t>
              </a:r>
              <a:endParaRPr lang="zh-CN" altLang="en-US" sz="3600" dirty="0">
                <a:solidFill>
                  <a:schemeClr val="accent1">
                    <a:lumMod val="50000"/>
                  </a:schemeClr>
                </a:solidFill>
              </a:endParaRPr>
            </a:p>
          </p:txBody>
        </p:sp>
      </p:grpSp>
      <p:grpSp>
        <p:nvGrpSpPr>
          <p:cNvPr id="21" name="Group 20" descr="table of contents"/>
          <p:cNvGrpSpPr/>
          <p:nvPr/>
        </p:nvGrpSpPr>
        <p:grpSpPr>
          <a:xfrm>
            <a:off x="3061063" y="187308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Sharing is Caring</a:t>
              </a:r>
              <a:endParaRPr lang="zh-CN" altLang="en-US" sz="3600" dirty="0">
                <a:solidFill>
                  <a:schemeClr val="accent1">
                    <a:lumMod val="50000"/>
                  </a:schemeClr>
                </a:solidFill>
              </a:endParaRPr>
            </a:p>
          </p:txBody>
        </p:sp>
      </p:grpSp>
      <p:grpSp>
        <p:nvGrpSpPr>
          <p:cNvPr id="22" name="Group 21" descr="table of contents"/>
          <p:cNvGrpSpPr/>
          <p:nvPr/>
        </p:nvGrpSpPr>
        <p:grpSpPr>
          <a:xfrm>
            <a:off x="3061062" y="3110799"/>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May be Alike yet Different</a:t>
              </a:r>
              <a:endParaRPr lang="zh-CN" altLang="en-US" sz="3600" dirty="0">
                <a:solidFill>
                  <a:schemeClr val="accent1">
                    <a:lumMod val="50000"/>
                  </a:schemeClr>
                </a:solidFill>
              </a:endParaRPr>
            </a:p>
          </p:txBody>
        </p:sp>
      </p:grpSp>
      <p:grpSp>
        <p:nvGrpSpPr>
          <p:cNvPr id="23" name="Group 22" descr="table of contents"/>
          <p:cNvGrpSpPr/>
          <p:nvPr/>
        </p:nvGrpSpPr>
        <p:grpSpPr>
          <a:xfrm>
            <a:off x="3061061" y="4335544"/>
            <a:ext cx="8839202" cy="809459"/>
            <a:chOff x="3061061" y="4335544"/>
            <a:chExt cx="8839202" cy="809459"/>
          </a:xfrm>
        </p:grpSpPr>
        <p:sp>
          <p:nvSpPr>
            <p:cNvPr id="14" name="矩形 13">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Typos, Anyone?</a:t>
              </a:r>
              <a:endParaRPr lang="zh-CN" altLang="en-US" sz="3600" dirty="0">
                <a:solidFill>
                  <a:schemeClr val="accent1">
                    <a:lumMod val="50000"/>
                  </a:schemeClr>
                </a:solidFill>
              </a:endParaRPr>
            </a:p>
          </p:txBody>
        </p:sp>
      </p:grpSp>
      <p:grpSp>
        <p:nvGrpSpPr>
          <p:cNvPr id="24" name="Group 23" descr="table of contents"/>
          <p:cNvGrpSpPr/>
          <p:nvPr/>
        </p:nvGrpSpPr>
        <p:grpSpPr>
          <a:xfrm>
            <a:off x="3063333" y="5566136"/>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Resources</a:t>
              </a:r>
              <a:endParaRPr lang="zh-CN" altLang="en-US" sz="3600" dirty="0">
                <a:solidFill>
                  <a:schemeClr val="accent1">
                    <a:lumMod val="50000"/>
                  </a:schemeClr>
                </a:solidFill>
              </a:endParaRPr>
            </a:p>
          </p:txBody>
        </p:sp>
      </p:grpSp>
      <p:pic>
        <p:nvPicPr>
          <p:cNvPr id="3" name="Panicked Bee peaking  2" descr="OMG Bee">
            <a:extLst>
              <a:ext uri="{FF2B5EF4-FFF2-40B4-BE49-F238E27FC236}">
                <a16:creationId xmlns:a16="http://schemas.microsoft.com/office/drawing/2014/main" id="{661CF07B-582F-4796-81E2-55BEA1A49C76}"/>
              </a:ext>
            </a:extLst>
          </p:cNvPr>
          <p:cNvPicPr>
            <a:picLocks noChangeAspect="1"/>
          </p:cNvPicPr>
          <p:nvPr/>
        </p:nvPicPr>
        <p:blipFill rotWithShape="1">
          <a:blip r:embed="rId4">
            <a:extLst>
              <a:ext uri="{28A0092B-C50C-407E-A947-70E740481C1C}">
                <a14:useLocalDpi xmlns:a14="http://schemas.microsoft.com/office/drawing/2010/main" val="0"/>
              </a:ext>
            </a:extLst>
          </a:blip>
          <a:srcRect l="7697" r="9894" b="28193"/>
          <a:stretch/>
        </p:blipFill>
        <p:spPr>
          <a:xfrm>
            <a:off x="8319210" y="3353815"/>
            <a:ext cx="3986631" cy="3473731"/>
          </a:xfrm>
          <a:prstGeom prst="rect">
            <a:avLst/>
          </a:prstGeom>
        </p:spPr>
      </p:pic>
    </p:spTree>
    <p:custDataLst>
      <p:tags r:id="rId1"/>
    </p:custDataLst>
    <p:extLst>
      <p:ext uri="{BB962C8B-B14F-4D97-AF65-F5344CB8AC3E}">
        <p14:creationId xmlns:p14="http://schemas.microsoft.com/office/powerpoint/2010/main" val="3218815592"/>
      </p:ext>
    </p:extLst>
  </p:cSld>
  <p:clrMapOvr>
    <a:masterClrMapping/>
  </p:clrMapOvr>
  <mc:AlternateContent xmlns:mc="http://schemas.openxmlformats.org/markup-compatibility/2006" xmlns:p14="http://schemas.microsoft.com/office/powerpoint/2010/main">
    <mc:Choice Requires="p14">
      <p:transition spd="slow" p14:dur="2000" advTm="17580"/>
    </mc:Choice>
    <mc:Fallback xmlns="">
      <p:transition spd="slow" advTm="175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of slide - A grassy field with trees&#10;&#10;">
            <a:extLst>
              <a:ext uri="{FF2B5EF4-FFF2-40B4-BE49-F238E27FC236}">
                <a16:creationId xmlns:a16="http://schemas.microsoft.com/office/drawing/2014/main" id="{A499754B-BDA2-430C-AA28-DD993198BD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3920" y="1493156"/>
            <a:ext cx="10830560" cy="448234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Massachusetts Migrant Education Program">
            <a:extLst>
              <a:ext uri="{FF2B5EF4-FFF2-40B4-BE49-F238E27FC236}">
                <a16:creationId xmlns:a16="http://schemas.microsoft.com/office/drawing/2014/main" id="{EB3CF61A-0AF0-470C-9FE2-AF9DCD017F22}"/>
              </a:ext>
            </a:extLst>
          </p:cNvPr>
          <p:cNvSpPr/>
          <p:nvPr/>
        </p:nvSpPr>
        <p:spPr>
          <a:xfrm>
            <a:off x="6299200" y="1725371"/>
            <a:ext cx="2358053" cy="2008956"/>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Massachusetts Migrant Education Program</a:t>
            </a:r>
          </a:p>
        </p:txBody>
      </p:sp>
      <p:sp>
        <p:nvSpPr>
          <p:cNvPr id="8" name="Title 7"/>
          <p:cNvSpPr>
            <a:spLocks noGrp="1"/>
          </p:cNvSpPr>
          <p:nvPr>
            <p:ph type="title"/>
          </p:nvPr>
        </p:nvSpPr>
        <p:spPr>
          <a:xfrm>
            <a:off x="701040" y="339362"/>
            <a:ext cx="11370972" cy="679905"/>
          </a:xfrm>
        </p:spPr>
        <p:txBody>
          <a:bodyPr/>
          <a:lstStyle/>
          <a:p>
            <a:r>
              <a:rPr lang="en-US" dirty="0"/>
              <a:t>01 Program Shortcuts</a:t>
            </a:r>
          </a:p>
        </p:txBody>
      </p:sp>
      <p:pic>
        <p:nvPicPr>
          <p:cNvPr id="6" name="Bee Hands on Hip" descr="Happy Bee">
            <a:extLst>
              <a:ext uri="{FF2B5EF4-FFF2-40B4-BE49-F238E27FC236}">
                <a16:creationId xmlns:a16="http://schemas.microsoft.com/office/drawing/2014/main" id="{800D6CCD-D787-48C4-B377-6B93BBDA211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238399" y="2287127"/>
            <a:ext cx="2787206" cy="2768552"/>
          </a:xfrm>
        </p:spPr>
      </p:pic>
      <p:sp>
        <p:nvSpPr>
          <p:cNvPr id="2" name="Slide Number Placeholder 1"/>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
        <p:nvSpPr>
          <p:cNvPr id="4" name="MMEP">
            <a:extLst>
              <a:ext uri="{FF2B5EF4-FFF2-40B4-BE49-F238E27FC236}">
                <a16:creationId xmlns:a16="http://schemas.microsoft.com/office/drawing/2014/main" id="{1C16C6CF-A973-4FDC-B0C1-0B84F8CD7383}"/>
              </a:ext>
            </a:extLst>
          </p:cNvPr>
          <p:cNvSpPr/>
          <p:nvPr/>
        </p:nvSpPr>
        <p:spPr>
          <a:xfrm>
            <a:off x="6312967" y="1707729"/>
            <a:ext cx="2344286" cy="200895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ighlight>
                  <a:srgbClr val="000000"/>
                </a:highlight>
              </a:rPr>
              <a:t>MMEP</a:t>
            </a:r>
          </a:p>
        </p:txBody>
      </p:sp>
      <p:sp>
        <p:nvSpPr>
          <p:cNvPr id="20" name="McKinnet Vento">
            <a:extLst>
              <a:ext uri="{FF2B5EF4-FFF2-40B4-BE49-F238E27FC236}">
                <a16:creationId xmlns:a16="http://schemas.microsoft.com/office/drawing/2014/main" id="{1F4D9007-6C4B-47CE-92E1-7F1E28E5CDD5}"/>
              </a:ext>
            </a:extLst>
          </p:cNvPr>
          <p:cNvSpPr/>
          <p:nvPr/>
        </p:nvSpPr>
        <p:spPr>
          <a:xfrm>
            <a:off x="6375077" y="3896889"/>
            <a:ext cx="2319896" cy="200895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ighlight>
                  <a:srgbClr val="000000"/>
                </a:highlight>
              </a:rPr>
              <a:t>McKinney Vento </a:t>
            </a:r>
          </a:p>
        </p:txBody>
      </p:sp>
      <p:sp>
        <p:nvSpPr>
          <p:cNvPr id="21" name="MKV">
            <a:extLst>
              <a:ext uri="{FF2B5EF4-FFF2-40B4-BE49-F238E27FC236}">
                <a16:creationId xmlns:a16="http://schemas.microsoft.com/office/drawing/2014/main" id="{A4AD8F88-BC90-43A2-83FE-7BBF49EA38DB}"/>
              </a:ext>
            </a:extLst>
          </p:cNvPr>
          <p:cNvSpPr/>
          <p:nvPr/>
        </p:nvSpPr>
        <p:spPr>
          <a:xfrm>
            <a:off x="6385951" y="3914531"/>
            <a:ext cx="2309022" cy="199131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ighlight>
                  <a:srgbClr val="000000"/>
                </a:highlight>
              </a:rPr>
              <a:t>MKV</a:t>
            </a:r>
          </a:p>
        </p:txBody>
      </p:sp>
      <p:sp>
        <p:nvSpPr>
          <p:cNvPr id="24" name="Military">
            <a:extLst>
              <a:ext uri="{FF2B5EF4-FFF2-40B4-BE49-F238E27FC236}">
                <a16:creationId xmlns:a16="http://schemas.microsoft.com/office/drawing/2014/main" id="{913D1407-067C-41B7-ADD9-5F9966BB2389}"/>
              </a:ext>
            </a:extLst>
          </p:cNvPr>
          <p:cNvSpPr/>
          <p:nvPr/>
        </p:nvSpPr>
        <p:spPr>
          <a:xfrm>
            <a:off x="9199705" y="3914531"/>
            <a:ext cx="2309022" cy="19913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Military Interstate Children’s Compact Commission</a:t>
            </a:r>
          </a:p>
        </p:txBody>
      </p:sp>
      <p:sp>
        <p:nvSpPr>
          <p:cNvPr id="25" name="MIC3">
            <a:extLst>
              <a:ext uri="{FF2B5EF4-FFF2-40B4-BE49-F238E27FC236}">
                <a16:creationId xmlns:a16="http://schemas.microsoft.com/office/drawing/2014/main" id="{804BCE8A-1805-4AA9-92F4-4F349CEA86FD}"/>
              </a:ext>
            </a:extLst>
          </p:cNvPr>
          <p:cNvSpPr/>
          <p:nvPr/>
        </p:nvSpPr>
        <p:spPr>
          <a:xfrm>
            <a:off x="9228083" y="3914531"/>
            <a:ext cx="2303516" cy="1991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ighlight>
                  <a:srgbClr val="000000"/>
                </a:highlight>
              </a:rPr>
              <a:t>MIC3</a:t>
            </a:r>
          </a:p>
        </p:txBody>
      </p:sp>
      <p:sp>
        <p:nvSpPr>
          <p:cNvPr id="22" name="Foster Care">
            <a:extLst>
              <a:ext uri="{FF2B5EF4-FFF2-40B4-BE49-F238E27FC236}">
                <a16:creationId xmlns:a16="http://schemas.microsoft.com/office/drawing/2014/main" id="{25A30507-F7B0-4884-B7C9-B97ED1F05DAB}"/>
              </a:ext>
            </a:extLst>
          </p:cNvPr>
          <p:cNvSpPr/>
          <p:nvPr/>
        </p:nvSpPr>
        <p:spPr>
          <a:xfrm>
            <a:off x="9258865" y="1707729"/>
            <a:ext cx="2249862" cy="20089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ighlight>
                  <a:srgbClr val="000000"/>
                </a:highlight>
              </a:rPr>
              <a:t>Foster Care</a:t>
            </a:r>
          </a:p>
        </p:txBody>
      </p:sp>
      <p:sp>
        <p:nvSpPr>
          <p:cNvPr id="23" name="FC">
            <a:extLst>
              <a:ext uri="{FF2B5EF4-FFF2-40B4-BE49-F238E27FC236}">
                <a16:creationId xmlns:a16="http://schemas.microsoft.com/office/drawing/2014/main" id="{6D9289C8-46EC-420B-81F5-E1D07016748D}"/>
              </a:ext>
            </a:extLst>
          </p:cNvPr>
          <p:cNvSpPr/>
          <p:nvPr/>
        </p:nvSpPr>
        <p:spPr>
          <a:xfrm>
            <a:off x="9164441" y="1710179"/>
            <a:ext cx="2344286" cy="199131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highlight>
                  <a:srgbClr val="000000"/>
                </a:highlight>
              </a:rPr>
              <a:t>FC</a:t>
            </a:r>
          </a:p>
        </p:txBody>
      </p:sp>
    </p:spTree>
    <p:custDataLst>
      <p:tags r:id="rId1"/>
    </p:custDataLst>
    <p:extLst>
      <p:ext uri="{BB962C8B-B14F-4D97-AF65-F5344CB8AC3E}">
        <p14:creationId xmlns:p14="http://schemas.microsoft.com/office/powerpoint/2010/main" val="3958641426"/>
      </p:ext>
    </p:extLst>
  </p:cSld>
  <p:clrMapOvr>
    <a:masterClrMapping/>
  </p:clrMapOvr>
  <mc:AlternateContent xmlns:mc="http://schemas.openxmlformats.org/markup-compatibility/2006" xmlns:p14="http://schemas.microsoft.com/office/powerpoint/2010/main">
    <mc:Choice Requires="p14">
      <p:transition spd="slow" p14:dur="2000" advTm="43013"/>
    </mc:Choice>
    <mc:Fallback xmlns="">
      <p:transition spd="slow" advTm="43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16000" decel="16000" fill="hold" nodeType="clickEffect">
                                  <p:stCondLst>
                                    <p:cond delay="0"/>
                                  </p:stCondLst>
                                  <p:childTnLst>
                                    <p:animMotion origin="layout" path="M 8.33333E-7 3.33333E-6 L 0.31927 0.00439 " pathEditMode="relative" rAng="0" ptsTypes="AA">
                                      <p:cBhvr>
                                        <p:cTn id="6" dur="2000" fill="hold"/>
                                        <p:tgtEl>
                                          <p:spTgt spid="6"/>
                                        </p:tgtEl>
                                        <p:attrNameLst>
                                          <p:attrName>ppt_x</p:attrName>
                                          <p:attrName>ppt_y</p:attrName>
                                        </p:attrNameLst>
                                      </p:cBhvr>
                                      <p:rCtr x="15964" y="20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strVal val="ppt_h"/>
                                          </p:val>
                                        </p:tav>
                                      </p:tavLst>
                                    </p:anim>
                                    <p:set>
                                      <p:cBhvr>
                                        <p:cTn id="13" dur="1" fill="hold">
                                          <p:stCondLst>
                                            <p:cond delay="499"/>
                                          </p:stCondLst>
                                        </p:cTn>
                                        <p:tgtEl>
                                          <p:spTgt spid="4"/>
                                        </p:tgtEl>
                                        <p:attrNameLst>
                                          <p:attrName>style.visibility</p:attrName>
                                        </p:attrNameLst>
                                      </p:cBhvr>
                                      <p:to>
                                        <p:strVal val="hidden"/>
                                      </p:to>
                                    </p:set>
                                  </p:childTnLst>
                                </p:cTn>
                              </p:par>
                            </p:childTnLst>
                          </p:cTn>
                        </p:par>
                        <p:par>
                          <p:cTn id="14" fill="hold">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7" presetClass="exit" presetSubtype="10" fill="hold" grpId="1" nodeType="afterEffect">
                                  <p:stCondLst>
                                    <p:cond delay="0"/>
                                  </p:stCondLst>
                                  <p:childTnLst>
                                    <p:anim calcmode="lin" valueType="num">
                                      <p:cBhvr>
                                        <p:cTn id="23" dur="500"/>
                                        <p:tgtEl>
                                          <p:spTgt spid="3"/>
                                        </p:tgtEl>
                                        <p:attrNameLst>
                                          <p:attrName>ppt_w</p:attrName>
                                        </p:attrNameLst>
                                      </p:cBhvr>
                                      <p:tavLst>
                                        <p:tav tm="0">
                                          <p:val>
                                            <p:strVal val="ppt_w"/>
                                          </p:val>
                                        </p:tav>
                                        <p:tav tm="100000">
                                          <p:val>
                                            <p:fltVal val="0"/>
                                          </p:val>
                                        </p:tav>
                                      </p:tavLst>
                                    </p:anim>
                                    <p:anim calcmode="lin" valueType="num">
                                      <p:cBhvr>
                                        <p:cTn id="24" dur="500"/>
                                        <p:tgtEl>
                                          <p:spTgt spid="3"/>
                                        </p:tgtEl>
                                        <p:attrNameLst>
                                          <p:attrName>ppt_h</p:attrName>
                                        </p:attrNameLst>
                                      </p:cBhvr>
                                      <p:tavLst>
                                        <p:tav tm="0">
                                          <p:val>
                                            <p:strVal val="ppt_h"/>
                                          </p:val>
                                        </p:tav>
                                        <p:tav tm="100000">
                                          <p:val>
                                            <p:strVal val="ppt_h"/>
                                          </p:val>
                                        </p:tav>
                                      </p:tavLst>
                                    </p:anim>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500"/>
                            </p:stCondLst>
                            <p:childTnLst>
                              <p:par>
                                <p:cTn id="27" presetID="17"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23"/>
                    </p:tgtEl>
                  </p:cond>
                </p:stCondLst>
                <p:endSync evt="end" delay="0">
                  <p:rtn val="all"/>
                </p:endSync>
                <p:childTnLst>
                  <p:par>
                    <p:cTn id="32" fill="hold">
                      <p:stCondLst>
                        <p:cond delay="0"/>
                      </p:stCondLst>
                      <p:childTnLst>
                        <p:par>
                          <p:cTn id="33" fill="hold">
                            <p:stCondLst>
                              <p:cond delay="0"/>
                            </p:stCondLst>
                            <p:childTnLst>
                              <p:par>
                                <p:cTn id="34" presetID="17" presetClass="exit" presetSubtype="10" fill="hold" grpId="1" nodeType="afterEffect">
                                  <p:stCondLst>
                                    <p:cond delay="0"/>
                                  </p:stCondLst>
                                  <p:childTnLst>
                                    <p:anim calcmode="lin" valueType="num">
                                      <p:cBhvr>
                                        <p:cTn id="35" dur="500"/>
                                        <p:tgtEl>
                                          <p:spTgt spid="23"/>
                                        </p:tgtEl>
                                        <p:attrNameLst>
                                          <p:attrName>ppt_w</p:attrName>
                                        </p:attrNameLst>
                                      </p:cBhvr>
                                      <p:tavLst>
                                        <p:tav tm="0">
                                          <p:val>
                                            <p:strVal val="ppt_w"/>
                                          </p:val>
                                        </p:tav>
                                        <p:tav tm="100000">
                                          <p:val>
                                            <p:fltVal val="0"/>
                                          </p:val>
                                        </p:tav>
                                      </p:tavLst>
                                    </p:anim>
                                    <p:anim calcmode="lin" valueType="num">
                                      <p:cBhvr>
                                        <p:cTn id="36" dur="500"/>
                                        <p:tgtEl>
                                          <p:spTgt spid="23"/>
                                        </p:tgtEl>
                                        <p:attrNameLst>
                                          <p:attrName>ppt_h</p:attrName>
                                        </p:attrNameLst>
                                      </p:cBhvr>
                                      <p:tavLst>
                                        <p:tav tm="0">
                                          <p:val>
                                            <p:strVal val="ppt_h"/>
                                          </p:val>
                                        </p:tav>
                                        <p:tav tm="100000">
                                          <p:val>
                                            <p:strVal val="ppt_h"/>
                                          </p:val>
                                        </p:tav>
                                      </p:tavLst>
                                    </p:anim>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17"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3"/>
                  </p:tgtEl>
                </p:cond>
              </p:nextCondLst>
            </p:seq>
            <p:seq concurrent="1" nextAc="seek">
              <p:cTn id="43" restart="whenNotActive" fill="hold" evtFilter="cancelBubble" nodeType="interactiveSeq">
                <p:stCondLst>
                  <p:cond evt="onClick" delay="0">
                    <p:tgtEl>
                      <p:spTgt spid="22"/>
                    </p:tgtEl>
                  </p:cond>
                </p:stCondLst>
                <p:endSync evt="end" delay="0">
                  <p:rtn val="all"/>
                </p:endSync>
                <p:childTnLst>
                  <p:par>
                    <p:cTn id="44" fill="hold">
                      <p:stCondLst>
                        <p:cond delay="0"/>
                      </p:stCondLst>
                      <p:childTnLst>
                        <p:par>
                          <p:cTn id="45" fill="hold">
                            <p:stCondLst>
                              <p:cond delay="0"/>
                            </p:stCondLst>
                            <p:childTnLst>
                              <p:par>
                                <p:cTn id="46" presetID="17" presetClass="exit" presetSubtype="10" fill="hold" grpId="1" nodeType="afterEffect">
                                  <p:stCondLst>
                                    <p:cond delay="0"/>
                                  </p:stCondLst>
                                  <p:childTnLst>
                                    <p:anim calcmode="lin" valueType="num">
                                      <p:cBhvr>
                                        <p:cTn id="47" dur="500"/>
                                        <p:tgtEl>
                                          <p:spTgt spid="22"/>
                                        </p:tgtEl>
                                        <p:attrNameLst>
                                          <p:attrName>ppt_w</p:attrName>
                                        </p:attrNameLst>
                                      </p:cBhvr>
                                      <p:tavLst>
                                        <p:tav tm="0">
                                          <p:val>
                                            <p:strVal val="ppt_w"/>
                                          </p:val>
                                        </p:tav>
                                        <p:tav tm="100000">
                                          <p:val>
                                            <p:fltVal val="0"/>
                                          </p:val>
                                        </p:tav>
                                      </p:tavLst>
                                    </p:anim>
                                    <p:anim calcmode="lin" valueType="num">
                                      <p:cBhvr>
                                        <p:cTn id="48" dur="500"/>
                                        <p:tgtEl>
                                          <p:spTgt spid="22"/>
                                        </p:tgtEl>
                                        <p:attrNameLst>
                                          <p:attrName>ppt_h</p:attrName>
                                        </p:attrNameLst>
                                      </p:cBhvr>
                                      <p:tavLst>
                                        <p:tav tm="0">
                                          <p:val>
                                            <p:strVal val="ppt_h"/>
                                          </p:val>
                                        </p:tav>
                                        <p:tav tm="100000">
                                          <p:val>
                                            <p:strVal val="ppt_h"/>
                                          </p:val>
                                        </p:tav>
                                      </p:tavLst>
                                    </p:anim>
                                    <p:set>
                                      <p:cBhvr>
                                        <p:cTn id="49" dur="1" fill="hold">
                                          <p:stCondLst>
                                            <p:cond delay="499"/>
                                          </p:stCondLst>
                                        </p:cTn>
                                        <p:tgtEl>
                                          <p:spTgt spid="22"/>
                                        </p:tgtEl>
                                        <p:attrNameLst>
                                          <p:attrName>style.visibility</p:attrName>
                                        </p:attrNameLst>
                                      </p:cBhvr>
                                      <p:to>
                                        <p:strVal val="hidden"/>
                                      </p:to>
                                    </p:se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55" restart="whenNotActive" fill="hold" evtFilter="cancelBubble" nodeType="interactiveSeq">
                <p:stCondLst>
                  <p:cond evt="onClick" delay="0">
                    <p:tgtEl>
                      <p:spTgt spid="21"/>
                    </p:tgtEl>
                  </p:cond>
                </p:stCondLst>
                <p:endSync evt="end" delay="0">
                  <p:rtn val="all"/>
                </p:endSync>
                <p:childTnLst>
                  <p:par>
                    <p:cTn id="56" fill="hold">
                      <p:stCondLst>
                        <p:cond delay="0"/>
                      </p:stCondLst>
                      <p:childTnLst>
                        <p:par>
                          <p:cTn id="57" fill="hold">
                            <p:stCondLst>
                              <p:cond delay="0"/>
                            </p:stCondLst>
                            <p:childTnLst>
                              <p:par>
                                <p:cTn id="58" presetID="17" presetClass="exit" presetSubtype="10" fill="hold" grpId="1" nodeType="afterEffect">
                                  <p:stCondLst>
                                    <p:cond delay="0"/>
                                  </p:stCondLst>
                                  <p:childTnLst>
                                    <p:anim calcmode="lin" valueType="num">
                                      <p:cBhvr>
                                        <p:cTn id="59" dur="500"/>
                                        <p:tgtEl>
                                          <p:spTgt spid="21"/>
                                        </p:tgtEl>
                                        <p:attrNameLst>
                                          <p:attrName>ppt_w</p:attrName>
                                        </p:attrNameLst>
                                      </p:cBhvr>
                                      <p:tavLst>
                                        <p:tav tm="0">
                                          <p:val>
                                            <p:strVal val="ppt_w"/>
                                          </p:val>
                                        </p:tav>
                                        <p:tav tm="100000">
                                          <p:val>
                                            <p:fltVal val="0"/>
                                          </p:val>
                                        </p:tav>
                                      </p:tavLst>
                                    </p:anim>
                                    <p:anim calcmode="lin" valueType="num">
                                      <p:cBhvr>
                                        <p:cTn id="60" dur="500"/>
                                        <p:tgtEl>
                                          <p:spTgt spid="21"/>
                                        </p:tgtEl>
                                        <p:attrNameLst>
                                          <p:attrName>ppt_h</p:attrName>
                                        </p:attrNameLst>
                                      </p:cBhvr>
                                      <p:tavLst>
                                        <p:tav tm="0">
                                          <p:val>
                                            <p:strVal val="ppt_h"/>
                                          </p:val>
                                        </p:tav>
                                        <p:tav tm="100000">
                                          <p:val>
                                            <p:strVal val="ppt_h"/>
                                          </p:val>
                                        </p:tav>
                                      </p:tavLst>
                                    </p:anim>
                                    <p:set>
                                      <p:cBhvr>
                                        <p:cTn id="61" dur="1" fill="hold">
                                          <p:stCondLst>
                                            <p:cond delay="499"/>
                                          </p:stCondLst>
                                        </p:cTn>
                                        <p:tgtEl>
                                          <p:spTgt spid="21"/>
                                        </p:tgtEl>
                                        <p:attrNameLst>
                                          <p:attrName>style.visibility</p:attrName>
                                        </p:attrNameLst>
                                      </p:cBhvr>
                                      <p:to>
                                        <p:strVal val="hidden"/>
                                      </p:to>
                                    </p:set>
                                  </p:childTnLst>
                                </p:cTn>
                              </p:par>
                            </p:childTnLst>
                          </p:cTn>
                        </p:par>
                        <p:par>
                          <p:cTn id="62" fill="hold">
                            <p:stCondLst>
                              <p:cond delay="500"/>
                            </p:stCondLst>
                            <p:childTnLst>
                              <p:par>
                                <p:cTn id="63" presetID="17" presetClass="entr" presetSubtype="1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20"/>
                    </p:tgtEl>
                  </p:cond>
                </p:stCondLst>
                <p:endSync evt="end" delay="0">
                  <p:rtn val="all"/>
                </p:endSync>
                <p:childTnLst>
                  <p:par>
                    <p:cTn id="68" fill="hold">
                      <p:stCondLst>
                        <p:cond delay="0"/>
                      </p:stCondLst>
                      <p:childTnLst>
                        <p:par>
                          <p:cTn id="69" fill="hold">
                            <p:stCondLst>
                              <p:cond delay="0"/>
                            </p:stCondLst>
                            <p:childTnLst>
                              <p:par>
                                <p:cTn id="70" presetID="17" presetClass="exit" presetSubtype="10" fill="hold" grpId="1" nodeType="afterEffect">
                                  <p:stCondLst>
                                    <p:cond delay="0"/>
                                  </p:stCondLst>
                                  <p:childTnLst>
                                    <p:anim calcmode="lin" valueType="num">
                                      <p:cBhvr>
                                        <p:cTn id="71" dur="500"/>
                                        <p:tgtEl>
                                          <p:spTgt spid="20"/>
                                        </p:tgtEl>
                                        <p:attrNameLst>
                                          <p:attrName>ppt_w</p:attrName>
                                        </p:attrNameLst>
                                      </p:cBhvr>
                                      <p:tavLst>
                                        <p:tav tm="0">
                                          <p:val>
                                            <p:strVal val="ppt_w"/>
                                          </p:val>
                                        </p:tav>
                                        <p:tav tm="100000">
                                          <p:val>
                                            <p:fltVal val="0"/>
                                          </p:val>
                                        </p:tav>
                                      </p:tavLst>
                                    </p:anim>
                                    <p:anim calcmode="lin" valueType="num">
                                      <p:cBhvr>
                                        <p:cTn id="72" dur="500"/>
                                        <p:tgtEl>
                                          <p:spTgt spid="20"/>
                                        </p:tgtEl>
                                        <p:attrNameLst>
                                          <p:attrName>ppt_h</p:attrName>
                                        </p:attrNameLst>
                                      </p:cBhvr>
                                      <p:tavLst>
                                        <p:tav tm="0">
                                          <p:val>
                                            <p:strVal val="ppt_h"/>
                                          </p:val>
                                        </p:tav>
                                        <p:tav tm="100000">
                                          <p:val>
                                            <p:strVal val="ppt_h"/>
                                          </p:val>
                                        </p:tav>
                                      </p:tavLst>
                                    </p:anim>
                                    <p:set>
                                      <p:cBhvr>
                                        <p:cTn id="73" dur="1" fill="hold">
                                          <p:stCondLst>
                                            <p:cond delay="499"/>
                                          </p:stCondLst>
                                        </p:cTn>
                                        <p:tgtEl>
                                          <p:spTgt spid="20"/>
                                        </p:tgtEl>
                                        <p:attrNameLst>
                                          <p:attrName>style.visibility</p:attrName>
                                        </p:attrNameLst>
                                      </p:cBhvr>
                                      <p:to>
                                        <p:strVal val="hidden"/>
                                      </p:to>
                                    </p:set>
                                  </p:childTnLst>
                                </p:cTn>
                              </p:par>
                            </p:childTnLst>
                          </p:cTn>
                        </p:par>
                        <p:par>
                          <p:cTn id="74" fill="hold">
                            <p:stCondLst>
                              <p:cond delay="500"/>
                            </p:stCondLst>
                            <p:childTnLst>
                              <p:par>
                                <p:cTn id="75" presetID="17" presetClass="entr" presetSubtype="1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17" presetClass="exit" presetSubtype="10" fill="hold" grpId="1" nodeType="afterEffect">
                                  <p:stCondLst>
                                    <p:cond delay="0"/>
                                  </p:stCondLst>
                                  <p:childTnLst>
                                    <p:anim calcmode="lin" valueType="num">
                                      <p:cBhvr>
                                        <p:cTn id="83" dur="500"/>
                                        <p:tgtEl>
                                          <p:spTgt spid="25"/>
                                        </p:tgtEl>
                                        <p:attrNameLst>
                                          <p:attrName>ppt_w</p:attrName>
                                        </p:attrNameLst>
                                      </p:cBhvr>
                                      <p:tavLst>
                                        <p:tav tm="0">
                                          <p:val>
                                            <p:strVal val="ppt_w"/>
                                          </p:val>
                                        </p:tav>
                                        <p:tav tm="100000">
                                          <p:val>
                                            <p:fltVal val="0"/>
                                          </p:val>
                                        </p:tav>
                                      </p:tavLst>
                                    </p:anim>
                                    <p:anim calcmode="lin" valueType="num">
                                      <p:cBhvr>
                                        <p:cTn id="84" dur="500"/>
                                        <p:tgtEl>
                                          <p:spTgt spid="25"/>
                                        </p:tgtEl>
                                        <p:attrNameLst>
                                          <p:attrName>ppt_h</p:attrName>
                                        </p:attrNameLst>
                                      </p:cBhvr>
                                      <p:tavLst>
                                        <p:tav tm="0">
                                          <p:val>
                                            <p:strVal val="ppt_h"/>
                                          </p:val>
                                        </p:tav>
                                        <p:tav tm="100000">
                                          <p:val>
                                            <p:strVal val="ppt_h"/>
                                          </p:val>
                                        </p:tav>
                                      </p:tavLst>
                                    </p:anim>
                                    <p:set>
                                      <p:cBhvr>
                                        <p:cTn id="85" dur="1" fill="hold">
                                          <p:stCondLst>
                                            <p:cond delay="499"/>
                                          </p:stCondLst>
                                        </p:cTn>
                                        <p:tgtEl>
                                          <p:spTgt spid="25"/>
                                        </p:tgtEl>
                                        <p:attrNameLst>
                                          <p:attrName>style.visibility</p:attrName>
                                        </p:attrNameLst>
                                      </p:cBhvr>
                                      <p:to>
                                        <p:strVal val="hidden"/>
                                      </p:to>
                                    </p:set>
                                  </p:childTnLst>
                                </p:cTn>
                              </p:par>
                            </p:childTnLst>
                          </p:cTn>
                        </p:par>
                        <p:par>
                          <p:cTn id="86" fill="hold">
                            <p:stCondLst>
                              <p:cond delay="500"/>
                            </p:stCondLst>
                            <p:childTnLst>
                              <p:par>
                                <p:cTn id="87" presetID="17" presetClass="entr" presetSubtype="1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24"/>
                    </p:tgtEl>
                  </p:cond>
                </p:stCondLst>
                <p:endSync evt="end" delay="0">
                  <p:rtn val="all"/>
                </p:endSync>
                <p:childTnLst>
                  <p:par>
                    <p:cTn id="92" fill="hold">
                      <p:stCondLst>
                        <p:cond delay="0"/>
                      </p:stCondLst>
                      <p:childTnLst>
                        <p:par>
                          <p:cTn id="93" fill="hold">
                            <p:stCondLst>
                              <p:cond delay="0"/>
                            </p:stCondLst>
                            <p:childTnLst>
                              <p:par>
                                <p:cTn id="94" presetID="17" presetClass="exit" presetSubtype="10" fill="hold" grpId="1" nodeType="afterEffect">
                                  <p:stCondLst>
                                    <p:cond delay="0"/>
                                  </p:stCondLst>
                                  <p:childTnLst>
                                    <p:anim calcmode="lin" valueType="num">
                                      <p:cBhvr>
                                        <p:cTn id="95" dur="500"/>
                                        <p:tgtEl>
                                          <p:spTgt spid="24"/>
                                        </p:tgtEl>
                                        <p:attrNameLst>
                                          <p:attrName>ppt_w</p:attrName>
                                        </p:attrNameLst>
                                      </p:cBhvr>
                                      <p:tavLst>
                                        <p:tav tm="0">
                                          <p:val>
                                            <p:strVal val="ppt_w"/>
                                          </p:val>
                                        </p:tav>
                                        <p:tav tm="100000">
                                          <p:val>
                                            <p:fltVal val="0"/>
                                          </p:val>
                                        </p:tav>
                                      </p:tavLst>
                                    </p:anim>
                                    <p:anim calcmode="lin" valueType="num">
                                      <p:cBhvr>
                                        <p:cTn id="96" dur="500"/>
                                        <p:tgtEl>
                                          <p:spTgt spid="24"/>
                                        </p:tgtEl>
                                        <p:attrNameLst>
                                          <p:attrName>ppt_h</p:attrName>
                                        </p:attrNameLst>
                                      </p:cBhvr>
                                      <p:tavLst>
                                        <p:tav tm="0">
                                          <p:val>
                                            <p:strVal val="ppt_h"/>
                                          </p:val>
                                        </p:tav>
                                        <p:tav tm="100000">
                                          <p:val>
                                            <p:strVal val="ppt_h"/>
                                          </p:val>
                                        </p:tav>
                                      </p:tavLst>
                                    </p:anim>
                                    <p:set>
                                      <p:cBhvr>
                                        <p:cTn id="97" dur="1" fill="hold">
                                          <p:stCondLst>
                                            <p:cond delay="499"/>
                                          </p:stCondLst>
                                        </p:cTn>
                                        <p:tgtEl>
                                          <p:spTgt spid="24"/>
                                        </p:tgtEl>
                                        <p:attrNameLst>
                                          <p:attrName>style.visibility</p:attrName>
                                        </p:attrNameLst>
                                      </p:cBhvr>
                                      <p:to>
                                        <p:strVal val="hidden"/>
                                      </p:to>
                                    </p:set>
                                  </p:childTnLst>
                                </p:cTn>
                              </p:par>
                            </p:childTnLst>
                          </p:cTn>
                        </p:par>
                        <p:par>
                          <p:cTn id="98" fill="hold">
                            <p:stCondLst>
                              <p:cond delay="500"/>
                            </p:stCondLst>
                            <p:childTnLst>
                              <p:par>
                                <p:cTn id="99" presetID="17" presetClass="entr" presetSubtype="1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childTnLst>
        </p:cTn>
      </p:par>
    </p:tnLst>
    <p:bldLst>
      <p:bldP spid="3" grpId="0" animBg="1"/>
      <p:bldP spid="3" grpId="1" animBg="1"/>
      <p:bldP spid="4" grpId="0" animBg="1"/>
      <p:bldP spid="4" grpId="1" animBg="1"/>
      <p:bldP spid="20" grpId="0" animBg="1"/>
      <p:bldP spid="20" grpId="1" animBg="1"/>
      <p:bldP spid="21" grpId="0" animBg="1"/>
      <p:bldP spid="21" grpId="1" animBg="1"/>
      <p:bldP spid="24" grpId="0" animBg="1"/>
      <p:bldP spid="24" grpId="1" animBg="1"/>
      <p:bldP spid="25" grpId="0" animBg="1"/>
      <p:bldP spid="25" grpId="1" animBg="1"/>
      <p:bldP spid="22" grpId="0" animBg="1"/>
      <p:bldP spid="22" grpId="1" animBg="1"/>
      <p:bldP spid="23" grpId="0" animBg="1"/>
      <p:bldP spid="23" grpId="1" animBg="1"/>
    </p:bldLst>
  </p:timing>
  <p:extLst>
    <p:ext uri="{E180D4A7-C9FB-4DFB-919C-405C955672EB}">
      <p14:showEvtLst xmlns:p14="http://schemas.microsoft.com/office/powerpoint/2010/main">
        <p14:triggerEvt type="onClick" time="17412" objId="4"/>
        <p14:triggerEvt type="onClick" time="23945" objId="23"/>
        <p14:triggerEvt type="onClick" time="27082" objId="21"/>
        <p14:triggerEvt type="onClick" time="33218" objId="25"/>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5" name="Title 4"/>
          <p:cNvSpPr>
            <a:spLocks noGrp="1"/>
          </p:cNvSpPr>
          <p:nvPr>
            <p:ph type="title"/>
          </p:nvPr>
        </p:nvSpPr>
        <p:spPr/>
        <p:txBody>
          <a:bodyPr/>
          <a:lstStyle/>
          <a:p>
            <a:r>
              <a:rPr lang="en-US" dirty="0"/>
              <a:t>02 Sharing is Caring</a:t>
            </a:r>
          </a:p>
        </p:txBody>
      </p:sp>
      <p:pic>
        <p:nvPicPr>
          <p:cNvPr id="10" name="Landscape" descr="background of slide  - A grassy field with trees&#10;&#10;">
            <a:extLst>
              <a:ext uri="{FF2B5EF4-FFF2-40B4-BE49-F238E27FC236}">
                <a16:creationId xmlns:a16="http://schemas.microsoft.com/office/drawing/2014/main" id="{539A132E-4003-4231-AF10-58C6B442EC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341" y="1509585"/>
            <a:ext cx="10830560" cy="4482341"/>
          </a:xfrm>
          <a:prstGeom prst="rect">
            <a:avLst/>
          </a:prstGeom>
          <a:solidFill>
            <a:srgbClr val="00B050"/>
          </a:solidFill>
          <a:ln w="444500" cap="sq">
            <a:solidFill>
              <a:srgbClr val="000000"/>
            </a:solidFill>
            <a:miter lim="800000"/>
          </a:ln>
          <a:effectLst>
            <a:outerShdw blurRad="254000" dist="190500" dir="2700000" sy="90000" algn="bl" rotWithShape="0">
              <a:srgbClr val="000000">
                <a:alpha val="40000"/>
              </a:srgbClr>
            </a:outerShdw>
          </a:effectLst>
        </p:spPr>
      </p:pic>
      <p:sp>
        <p:nvSpPr>
          <p:cNvPr id="12" name="Blue TextBox 11">
            <a:extLst>
              <a:ext uri="{FF2B5EF4-FFF2-40B4-BE49-F238E27FC236}">
                <a16:creationId xmlns:a16="http://schemas.microsoft.com/office/drawing/2014/main" id="{2943B736-E77C-4821-AA57-C5938FB1AA89}"/>
              </a:ext>
            </a:extLst>
          </p:cNvPr>
          <p:cNvSpPr txBox="1"/>
          <p:nvPr/>
        </p:nvSpPr>
        <p:spPr>
          <a:xfrm>
            <a:off x="1026320" y="1625600"/>
            <a:ext cx="5413809" cy="4267200"/>
          </a:xfrm>
          <a:prstGeom prst="rect">
            <a:avLst/>
          </a:prstGeom>
          <a:solidFill>
            <a:srgbClr val="0070C0"/>
          </a:solidFill>
        </p:spPr>
        <p:txBody>
          <a:bodyPr wrap="square" rtlCol="0">
            <a:prstTxWarp prst="textFadeUp">
              <a:avLst/>
            </a:prstTxWarp>
            <a:spAutoFit/>
          </a:bodyPr>
          <a:lstStyle/>
          <a:p>
            <a:pPr algn="ctr"/>
            <a:endParaRPr lang="en-US" sz="2200" b="1" dirty="0">
              <a:solidFill>
                <a:schemeClr val="bg1"/>
              </a:solidFill>
            </a:endParaRPr>
          </a:p>
          <a:p>
            <a:pPr algn="ctr"/>
            <a:r>
              <a:rPr lang="en-US" sz="2200" b="1" dirty="0">
                <a:solidFill>
                  <a:schemeClr val="bg1"/>
                </a:solidFill>
              </a:rPr>
              <a:t>MMEP</a:t>
            </a:r>
          </a:p>
          <a:p>
            <a:pPr algn="ctr"/>
            <a:r>
              <a:rPr lang="en-US" sz="2200" b="1" dirty="0">
                <a:solidFill>
                  <a:schemeClr val="bg1"/>
                </a:solidFill>
              </a:rPr>
              <a:t>FC</a:t>
            </a:r>
          </a:p>
          <a:p>
            <a:pPr algn="ctr"/>
            <a:r>
              <a:rPr lang="en-US" sz="2200" b="1" dirty="0">
                <a:solidFill>
                  <a:schemeClr val="bg1"/>
                </a:solidFill>
              </a:rPr>
              <a:t>MKV</a:t>
            </a:r>
          </a:p>
          <a:p>
            <a:pPr algn="ctr"/>
            <a:r>
              <a:rPr lang="en-US" sz="2200" b="1" dirty="0">
                <a:solidFill>
                  <a:schemeClr val="bg1"/>
                </a:solidFill>
              </a:rPr>
              <a:t>MIC3</a:t>
            </a:r>
          </a:p>
          <a:p>
            <a:pPr algn="ctr"/>
            <a:endParaRPr lang="en-US" sz="2200" b="1" dirty="0">
              <a:solidFill>
                <a:schemeClr val="bg1"/>
              </a:solidFill>
            </a:endParaRPr>
          </a:p>
          <a:p>
            <a:pPr algn="ctr"/>
            <a:r>
              <a:rPr lang="en-US" sz="2200" b="1" dirty="0">
                <a:solidFill>
                  <a:schemeClr val="bg1"/>
                </a:solidFill>
              </a:rPr>
              <a:t>CSPR</a:t>
            </a:r>
          </a:p>
          <a:p>
            <a:pPr algn="ctr"/>
            <a:r>
              <a:rPr lang="en-US" sz="2200" b="1" dirty="0">
                <a:solidFill>
                  <a:schemeClr val="bg1"/>
                </a:solidFill>
              </a:rPr>
              <a:t>Consolidated State Performance Report</a:t>
            </a:r>
          </a:p>
          <a:p>
            <a:pPr algn="ctr"/>
            <a:r>
              <a:rPr lang="en-US" sz="2200" b="1" dirty="0">
                <a:solidFill>
                  <a:schemeClr val="bg1"/>
                </a:solidFill>
              </a:rPr>
              <a:t>SEA</a:t>
            </a:r>
          </a:p>
          <a:p>
            <a:pPr algn="ctr"/>
            <a:r>
              <a:rPr lang="en-US" sz="2200" b="1" dirty="0">
                <a:solidFill>
                  <a:schemeClr val="bg1"/>
                </a:solidFill>
              </a:rPr>
              <a:t>State Educational Agency</a:t>
            </a:r>
          </a:p>
          <a:p>
            <a:pPr algn="ctr"/>
            <a:r>
              <a:rPr lang="en-US" sz="2200" b="1" dirty="0">
                <a:solidFill>
                  <a:schemeClr val="bg1"/>
                </a:solidFill>
              </a:rPr>
              <a:t>LEA</a:t>
            </a:r>
          </a:p>
          <a:p>
            <a:pPr algn="ctr"/>
            <a:r>
              <a:rPr lang="en-US" sz="2200" b="1" dirty="0">
                <a:solidFill>
                  <a:schemeClr val="bg1"/>
                </a:solidFill>
              </a:rPr>
              <a:t>Local Educational Agency</a:t>
            </a:r>
          </a:p>
          <a:p>
            <a:pPr algn="ctr"/>
            <a:r>
              <a:rPr lang="en-US" sz="2200" b="1" dirty="0">
                <a:solidFill>
                  <a:schemeClr val="bg1"/>
                </a:solidFill>
              </a:rPr>
              <a:t>ESSA</a:t>
            </a:r>
          </a:p>
          <a:p>
            <a:pPr algn="ctr"/>
            <a:r>
              <a:rPr lang="en-US" sz="2200" b="1" dirty="0">
                <a:solidFill>
                  <a:schemeClr val="bg1"/>
                </a:solidFill>
              </a:rPr>
              <a:t>Every Student Succeeds Act</a:t>
            </a:r>
          </a:p>
        </p:txBody>
      </p:sp>
      <p:pic>
        <p:nvPicPr>
          <p:cNvPr id="15" name="Smart Bee" descr="Well Bee">
            <a:extLst>
              <a:ext uri="{FF2B5EF4-FFF2-40B4-BE49-F238E27FC236}">
                <a16:creationId xmlns:a16="http://schemas.microsoft.com/office/drawing/2014/main" id="{0E135883-7296-4EDF-8728-3471955F1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78378">
            <a:off x="7057603" y="1645038"/>
            <a:ext cx="2553402" cy="2543735"/>
          </a:xfrm>
          <a:prstGeom prst="rect">
            <a:avLst/>
          </a:prstGeom>
        </p:spPr>
      </p:pic>
    </p:spTree>
    <p:custDataLst>
      <p:tags r:id="rId1"/>
    </p:custDataLst>
    <p:extLst>
      <p:ext uri="{BB962C8B-B14F-4D97-AF65-F5344CB8AC3E}">
        <p14:creationId xmlns:p14="http://schemas.microsoft.com/office/powerpoint/2010/main" val="2099709397"/>
      </p:ext>
    </p:extLst>
  </p:cSld>
  <p:clrMapOvr>
    <a:masterClrMapping/>
  </p:clrMapOvr>
  <mc:AlternateContent xmlns:mc="http://schemas.openxmlformats.org/markup-compatibility/2006" xmlns:p14="http://schemas.microsoft.com/office/powerpoint/2010/main">
    <mc:Choice Requires="p14">
      <p:transition spd="slow" p14:dur="2000" advTm="47764"/>
    </mc:Choice>
    <mc:Fallback xmlns="">
      <p:transition spd="slow" advTm="477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0" fill="hold"/>
                                        <p:tgtEl>
                                          <p:spTgt spid="15"/>
                                        </p:tgtEl>
                                        <p:attrNameLst>
                                          <p:attrName>ppt_x</p:attrName>
                                        </p:attrNameLst>
                                      </p:cBhvr>
                                      <p:tavLst>
                                        <p:tav tm="0">
                                          <p:val>
                                            <p:strVal val="1+#ppt_w/2"/>
                                          </p:val>
                                        </p:tav>
                                        <p:tav tm="100000">
                                          <p:val>
                                            <p:strVal val="#ppt_x"/>
                                          </p:val>
                                        </p:tav>
                                      </p:tavLst>
                                    </p:anim>
                                    <p:anim calcmode="lin" valueType="num">
                                      <p:cBhvr additive="base">
                                        <p:cTn id="8" dur="3000" fill="hold"/>
                                        <p:tgtEl>
                                          <p:spTgt spid="15"/>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0"/>
                                        <p:tgtEl>
                                          <p:spTgt spid="12">
                                            <p:txEl>
                                              <p:pRg st="1" end="1"/>
                                            </p:txEl>
                                          </p:spTgt>
                                        </p:tgtEl>
                                      </p:cBhvr>
                                    </p:animEffect>
                                    <p:anim calcmode="lin" valueType="num">
                                      <p:cBhvr>
                                        <p:cTn id="12" dur="5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3" dur="5000" fill="hold"/>
                                        <p:tgtEl>
                                          <p:spTgt spid="12">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0"/>
                                        <p:tgtEl>
                                          <p:spTgt spid="12">
                                            <p:txEl>
                                              <p:pRg st="2" end="2"/>
                                            </p:txEl>
                                          </p:spTgt>
                                        </p:tgtEl>
                                      </p:cBhvr>
                                    </p:animEffect>
                                    <p:anim calcmode="lin" valueType="num">
                                      <p:cBhvr>
                                        <p:cTn id="17" dur="5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8" dur="5000" fill="hold"/>
                                        <p:tgtEl>
                                          <p:spTgt spid="12">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0"/>
                                        <p:tgtEl>
                                          <p:spTgt spid="12">
                                            <p:txEl>
                                              <p:pRg st="3" end="3"/>
                                            </p:txEl>
                                          </p:spTgt>
                                        </p:tgtEl>
                                      </p:cBhvr>
                                    </p:animEffect>
                                    <p:anim calcmode="lin" valueType="num">
                                      <p:cBhvr>
                                        <p:cTn id="22" dur="5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3" dur="5000" fill="hold"/>
                                        <p:tgtEl>
                                          <p:spTgt spid="1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fade">
                                      <p:cBhvr>
                                        <p:cTn id="26" dur="5000"/>
                                        <p:tgtEl>
                                          <p:spTgt spid="12">
                                            <p:txEl>
                                              <p:pRg st="4" end="4"/>
                                            </p:txEl>
                                          </p:spTgt>
                                        </p:tgtEl>
                                      </p:cBhvr>
                                    </p:animEffect>
                                    <p:anim calcmode="lin" valueType="num">
                                      <p:cBhvr>
                                        <p:cTn id="27" dur="5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8" dur="5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1" presetClass="exit" presetSubtype="0" fill="hold" nodeType="afterEffect">
                                  <p:stCondLst>
                                    <p:cond delay="2000"/>
                                  </p:stCondLst>
                                  <p:childTnLst>
                                    <p:set>
                                      <p:cBhvr>
                                        <p:cTn id="31" dur="1" fill="hold">
                                          <p:stCondLst>
                                            <p:cond delay="0"/>
                                          </p:stCondLst>
                                        </p:cTn>
                                        <p:tgtEl>
                                          <p:spTgt spid="12">
                                            <p:txEl>
                                              <p:pRg st="1" end="1"/>
                                            </p:txEl>
                                          </p:spTgt>
                                        </p:tgtEl>
                                        <p:attrNameLst>
                                          <p:attrName>style.visibility</p:attrName>
                                        </p:attrNameLst>
                                      </p:cBhvr>
                                      <p:to>
                                        <p:strVal val="hidden"/>
                                      </p:to>
                                    </p:set>
                                  </p:childTnLst>
                                </p:cTn>
                              </p:par>
                            </p:childTnLst>
                          </p:cTn>
                        </p:par>
                        <p:par>
                          <p:cTn id="32" fill="hold">
                            <p:stCondLst>
                              <p:cond delay="7000"/>
                            </p:stCondLst>
                            <p:childTnLst>
                              <p:par>
                                <p:cTn id="33" presetID="1" presetClass="exit" presetSubtype="0" fill="hold" nodeType="afterEffect">
                                  <p:stCondLst>
                                    <p:cond delay="2000"/>
                                  </p:stCondLst>
                                  <p:childTnLst>
                                    <p:set>
                                      <p:cBhvr>
                                        <p:cTn id="34" dur="1" fill="hold">
                                          <p:stCondLst>
                                            <p:cond delay="0"/>
                                          </p:stCondLst>
                                        </p:cTn>
                                        <p:tgtEl>
                                          <p:spTgt spid="12">
                                            <p:txEl>
                                              <p:pRg st="2" end="2"/>
                                            </p:txEl>
                                          </p:spTgt>
                                        </p:tgtEl>
                                        <p:attrNameLst>
                                          <p:attrName>style.visibility</p:attrName>
                                        </p:attrNameLst>
                                      </p:cBhvr>
                                      <p:to>
                                        <p:strVal val="hidden"/>
                                      </p:to>
                                    </p:set>
                                  </p:childTnLst>
                                </p:cTn>
                              </p:par>
                            </p:childTnLst>
                          </p:cTn>
                        </p:par>
                        <p:par>
                          <p:cTn id="35" fill="hold">
                            <p:stCondLst>
                              <p:cond delay="9000"/>
                            </p:stCondLst>
                            <p:childTnLst>
                              <p:par>
                                <p:cTn id="36" presetID="1" presetClass="exit" presetSubtype="0" fill="hold" nodeType="afterEffect">
                                  <p:stCondLst>
                                    <p:cond delay="2000"/>
                                  </p:stCondLst>
                                  <p:childTnLst>
                                    <p:set>
                                      <p:cBhvr>
                                        <p:cTn id="37" dur="1" fill="hold">
                                          <p:stCondLst>
                                            <p:cond delay="0"/>
                                          </p:stCondLst>
                                        </p:cTn>
                                        <p:tgtEl>
                                          <p:spTgt spid="12">
                                            <p:txEl>
                                              <p:pRg st="3" end="3"/>
                                            </p:txEl>
                                          </p:spTgt>
                                        </p:tgtEl>
                                        <p:attrNameLst>
                                          <p:attrName>style.visibility</p:attrName>
                                        </p:attrNameLst>
                                      </p:cBhvr>
                                      <p:to>
                                        <p:strVal val="hidden"/>
                                      </p:to>
                                    </p:set>
                                  </p:childTnLst>
                                </p:cTn>
                              </p:par>
                            </p:childTnLst>
                          </p:cTn>
                        </p:par>
                        <p:par>
                          <p:cTn id="38" fill="hold">
                            <p:stCondLst>
                              <p:cond delay="11000"/>
                            </p:stCondLst>
                            <p:childTnLst>
                              <p:par>
                                <p:cTn id="39" presetID="1" presetClass="exit" presetSubtype="0" fill="hold" nodeType="afterEffect">
                                  <p:stCondLst>
                                    <p:cond delay="2000"/>
                                  </p:stCondLst>
                                  <p:childTnLst>
                                    <p:set>
                                      <p:cBhvr>
                                        <p:cTn id="40" dur="1" fill="hold">
                                          <p:stCondLst>
                                            <p:cond delay="0"/>
                                          </p:stCondLst>
                                        </p:cTn>
                                        <p:tgtEl>
                                          <p:spTgt spid="12">
                                            <p:txEl>
                                              <p:pRg st="4" end="4"/>
                                            </p:txEl>
                                          </p:spTgt>
                                        </p:tgtEl>
                                        <p:attrNameLst>
                                          <p:attrName>style.visibility</p:attrName>
                                        </p:attrNameLst>
                                      </p:cBhvr>
                                      <p:to>
                                        <p:strVal val="hidden"/>
                                      </p:to>
                                    </p:set>
                                  </p:childTnLst>
                                </p:cTn>
                              </p:par>
                            </p:childTnLst>
                          </p:cTn>
                        </p:par>
                        <p:par>
                          <p:cTn id="41" fill="hold">
                            <p:stCondLst>
                              <p:cond delay="13000"/>
                            </p:stCondLst>
                            <p:childTnLst>
                              <p:par>
                                <p:cTn id="42" presetID="42" presetClass="entr" presetSubtype="0" fill="hold" nodeType="afterEffect">
                                  <p:stCondLst>
                                    <p:cond delay="0"/>
                                  </p:stCondLst>
                                  <p:childTnLst>
                                    <p:set>
                                      <p:cBhvr>
                                        <p:cTn id="43" dur="1" fill="hold">
                                          <p:stCondLst>
                                            <p:cond delay="0"/>
                                          </p:stCondLst>
                                        </p:cTn>
                                        <p:tgtEl>
                                          <p:spTgt spid="12">
                                            <p:txEl>
                                              <p:pRg st="6" end="6"/>
                                            </p:txEl>
                                          </p:spTgt>
                                        </p:tgtEl>
                                        <p:attrNameLst>
                                          <p:attrName>style.visibility</p:attrName>
                                        </p:attrNameLst>
                                      </p:cBhvr>
                                      <p:to>
                                        <p:strVal val="visible"/>
                                      </p:to>
                                    </p:set>
                                    <p:animEffect transition="in" filter="fade">
                                      <p:cBhvr>
                                        <p:cTn id="44" dur="1000"/>
                                        <p:tgtEl>
                                          <p:spTgt spid="12">
                                            <p:txEl>
                                              <p:pRg st="6" end="6"/>
                                            </p:txEl>
                                          </p:spTgt>
                                        </p:tgtEl>
                                      </p:cBhvr>
                                    </p:animEffect>
                                    <p:anim calcmode="lin" valueType="num">
                                      <p:cBhvr>
                                        <p:cTn id="4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4000"/>
                            </p:stCondLst>
                            <p:childTnLst>
                              <p:par>
                                <p:cTn id="48" presetID="64" presetClass="path" presetSubtype="0" accel="50000" decel="50000" fill="hold" nodeType="afterEffect">
                                  <p:stCondLst>
                                    <p:cond delay="0"/>
                                  </p:stCondLst>
                                  <p:childTnLst>
                                    <p:animMotion origin="layout" path="M 0 0 L 0 -0.25 E" pathEditMode="relative" ptsTypes="">
                                      <p:cBhvr>
                                        <p:cTn id="49" dur="2000" fill="hold"/>
                                        <p:tgtEl>
                                          <p:spTgt spid="12">
                                            <p:txEl>
                                              <p:pRg st="6" end="6"/>
                                            </p:txEl>
                                          </p:spTgt>
                                        </p:tgtEl>
                                        <p:attrNameLst>
                                          <p:attrName>ppt_x</p:attrName>
                                          <p:attrName>ppt_y</p:attrName>
                                        </p:attrNameLst>
                                      </p:cBhvr>
                                    </p:animMotion>
                                  </p:childTnLst>
                                </p:cTn>
                              </p:par>
                            </p:childTnLst>
                          </p:cTn>
                        </p:par>
                        <p:par>
                          <p:cTn id="50" fill="hold">
                            <p:stCondLst>
                              <p:cond delay="16000"/>
                            </p:stCondLst>
                            <p:childTnLst>
                              <p:par>
                                <p:cTn id="51" presetID="42" presetClass="entr" presetSubtype="0" fill="hold" nodeType="afterEffect">
                                  <p:stCondLst>
                                    <p:cond delay="0"/>
                                  </p:stCondLst>
                                  <p:childTnLst>
                                    <p:set>
                                      <p:cBhvr>
                                        <p:cTn id="52" dur="1" fill="hold">
                                          <p:stCondLst>
                                            <p:cond delay="0"/>
                                          </p:stCondLst>
                                        </p:cTn>
                                        <p:tgtEl>
                                          <p:spTgt spid="12">
                                            <p:txEl>
                                              <p:pRg st="7" end="7"/>
                                            </p:txEl>
                                          </p:spTgt>
                                        </p:tgtEl>
                                        <p:attrNameLst>
                                          <p:attrName>style.visibility</p:attrName>
                                        </p:attrNameLst>
                                      </p:cBhvr>
                                      <p:to>
                                        <p:strVal val="visible"/>
                                      </p:to>
                                    </p:set>
                                    <p:animEffect transition="in" filter="fade">
                                      <p:cBhvr>
                                        <p:cTn id="53" dur="1000"/>
                                        <p:tgtEl>
                                          <p:spTgt spid="12">
                                            <p:txEl>
                                              <p:pRg st="7" end="7"/>
                                            </p:txEl>
                                          </p:spTgt>
                                        </p:tgtEl>
                                      </p:cBhvr>
                                    </p:animEffect>
                                    <p:anim calcmode="lin" valueType="num">
                                      <p:cBhvr>
                                        <p:cTn id="54"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17000"/>
                            </p:stCondLst>
                            <p:childTnLst>
                              <p:par>
                                <p:cTn id="57" presetID="64" presetClass="path" presetSubtype="0" accel="50000" decel="50000" fill="hold" nodeType="afterEffect">
                                  <p:stCondLst>
                                    <p:cond delay="0"/>
                                  </p:stCondLst>
                                  <p:childTnLst>
                                    <p:animMotion origin="layout" path="M 0 0 L 0 -0.25 E" pathEditMode="relative" ptsTypes="">
                                      <p:cBhvr>
                                        <p:cTn id="58" dur="2000" fill="hold"/>
                                        <p:tgtEl>
                                          <p:spTgt spid="12">
                                            <p:txEl>
                                              <p:pRg st="7" end="7"/>
                                            </p:txEl>
                                          </p:spTgt>
                                        </p:tgtEl>
                                        <p:attrNameLst>
                                          <p:attrName>ppt_x</p:attrName>
                                          <p:attrName>ppt_y</p:attrName>
                                        </p:attrNameLst>
                                      </p:cBhvr>
                                    </p:animMotion>
                                  </p:childTnLst>
                                </p:cTn>
                              </p:par>
                            </p:childTnLst>
                          </p:cTn>
                        </p:par>
                        <p:par>
                          <p:cTn id="59" fill="hold">
                            <p:stCondLst>
                              <p:cond delay="19000"/>
                            </p:stCondLst>
                            <p:childTnLst>
                              <p:par>
                                <p:cTn id="60" presetID="42" presetClass="entr" presetSubtype="0" fill="hold" nodeType="afterEffect">
                                  <p:stCondLst>
                                    <p:cond delay="0"/>
                                  </p:stCondLst>
                                  <p:childTnLst>
                                    <p:set>
                                      <p:cBhvr>
                                        <p:cTn id="61" dur="1" fill="hold">
                                          <p:stCondLst>
                                            <p:cond delay="0"/>
                                          </p:stCondLst>
                                        </p:cTn>
                                        <p:tgtEl>
                                          <p:spTgt spid="12">
                                            <p:txEl>
                                              <p:pRg st="8" end="8"/>
                                            </p:txEl>
                                          </p:spTgt>
                                        </p:tgtEl>
                                        <p:attrNameLst>
                                          <p:attrName>style.visibility</p:attrName>
                                        </p:attrNameLst>
                                      </p:cBhvr>
                                      <p:to>
                                        <p:strVal val="visible"/>
                                      </p:to>
                                    </p:set>
                                    <p:animEffect transition="in" filter="fade">
                                      <p:cBhvr>
                                        <p:cTn id="62" dur="1000"/>
                                        <p:tgtEl>
                                          <p:spTgt spid="12">
                                            <p:txEl>
                                              <p:pRg st="8" end="8"/>
                                            </p:txEl>
                                          </p:spTgt>
                                        </p:tgtEl>
                                      </p:cBhvr>
                                    </p:animEffect>
                                    <p:anim calcmode="lin" valueType="num">
                                      <p:cBhvr>
                                        <p:cTn id="63"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par>
                          <p:cTn id="65" fill="hold">
                            <p:stCondLst>
                              <p:cond delay="20000"/>
                            </p:stCondLst>
                            <p:childTnLst>
                              <p:par>
                                <p:cTn id="66" presetID="64" presetClass="path" presetSubtype="0" accel="50000" decel="50000" fill="hold" nodeType="afterEffect">
                                  <p:stCondLst>
                                    <p:cond delay="0"/>
                                  </p:stCondLst>
                                  <p:childTnLst>
                                    <p:animMotion origin="layout" path="M 0 0 L 0 -0.25 E" pathEditMode="relative" ptsTypes="">
                                      <p:cBhvr>
                                        <p:cTn id="67" dur="2000" fill="hold"/>
                                        <p:tgtEl>
                                          <p:spTgt spid="12">
                                            <p:txEl>
                                              <p:pRg st="8" end="8"/>
                                            </p:txEl>
                                          </p:spTgt>
                                        </p:tgtEl>
                                        <p:attrNameLst>
                                          <p:attrName>ppt_x</p:attrName>
                                          <p:attrName>ppt_y</p:attrName>
                                        </p:attrNameLst>
                                      </p:cBhvr>
                                    </p:animMotion>
                                  </p:childTnLst>
                                </p:cTn>
                              </p:par>
                            </p:childTnLst>
                          </p:cTn>
                        </p:par>
                        <p:par>
                          <p:cTn id="68" fill="hold">
                            <p:stCondLst>
                              <p:cond delay="22000"/>
                            </p:stCondLst>
                            <p:childTnLst>
                              <p:par>
                                <p:cTn id="69" presetID="42" presetClass="entr" presetSubtype="0" fill="hold" nodeType="afterEffect">
                                  <p:stCondLst>
                                    <p:cond delay="0"/>
                                  </p:stCondLst>
                                  <p:childTnLst>
                                    <p:set>
                                      <p:cBhvr>
                                        <p:cTn id="70" dur="1" fill="hold">
                                          <p:stCondLst>
                                            <p:cond delay="0"/>
                                          </p:stCondLst>
                                        </p:cTn>
                                        <p:tgtEl>
                                          <p:spTgt spid="12">
                                            <p:txEl>
                                              <p:pRg st="9" end="9"/>
                                            </p:txEl>
                                          </p:spTgt>
                                        </p:tgtEl>
                                        <p:attrNameLst>
                                          <p:attrName>style.visibility</p:attrName>
                                        </p:attrNameLst>
                                      </p:cBhvr>
                                      <p:to>
                                        <p:strVal val="visible"/>
                                      </p:to>
                                    </p:set>
                                    <p:animEffect transition="in" filter="fade">
                                      <p:cBhvr>
                                        <p:cTn id="71" dur="1000"/>
                                        <p:tgtEl>
                                          <p:spTgt spid="12">
                                            <p:txEl>
                                              <p:pRg st="9" end="9"/>
                                            </p:txEl>
                                          </p:spTgt>
                                        </p:tgtEl>
                                      </p:cBhvr>
                                    </p:animEffect>
                                    <p:anim calcmode="lin" valueType="num">
                                      <p:cBhvr>
                                        <p:cTn id="72"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74" fill="hold">
                            <p:stCondLst>
                              <p:cond delay="23000"/>
                            </p:stCondLst>
                            <p:childTnLst>
                              <p:par>
                                <p:cTn id="75" presetID="64" presetClass="path" presetSubtype="0" accel="50000" decel="50000" fill="hold" nodeType="afterEffect">
                                  <p:stCondLst>
                                    <p:cond delay="0"/>
                                  </p:stCondLst>
                                  <p:childTnLst>
                                    <p:animMotion origin="layout" path="M 0 0 L 0 -0.25 E" pathEditMode="relative" ptsTypes="">
                                      <p:cBhvr>
                                        <p:cTn id="76" dur="2000" fill="hold"/>
                                        <p:tgtEl>
                                          <p:spTgt spid="12">
                                            <p:txEl>
                                              <p:pRg st="9" end="9"/>
                                            </p:txEl>
                                          </p:spTgt>
                                        </p:tgtEl>
                                        <p:attrNameLst>
                                          <p:attrName>ppt_x</p:attrName>
                                          <p:attrName>ppt_y</p:attrName>
                                        </p:attrNameLst>
                                      </p:cBhvr>
                                    </p:animMotion>
                                  </p:childTnLst>
                                </p:cTn>
                              </p:par>
                            </p:childTnLst>
                          </p:cTn>
                        </p:par>
                        <p:par>
                          <p:cTn id="77" fill="hold">
                            <p:stCondLst>
                              <p:cond delay="25000"/>
                            </p:stCondLst>
                            <p:childTnLst>
                              <p:par>
                                <p:cTn id="78" presetID="42" presetClass="entr" presetSubtype="0" fill="hold" nodeType="afterEffect">
                                  <p:stCondLst>
                                    <p:cond delay="0"/>
                                  </p:stCondLst>
                                  <p:childTnLst>
                                    <p:set>
                                      <p:cBhvr>
                                        <p:cTn id="79" dur="1" fill="hold">
                                          <p:stCondLst>
                                            <p:cond delay="0"/>
                                          </p:stCondLst>
                                        </p:cTn>
                                        <p:tgtEl>
                                          <p:spTgt spid="12">
                                            <p:txEl>
                                              <p:pRg st="10" end="10"/>
                                            </p:txEl>
                                          </p:spTgt>
                                        </p:tgtEl>
                                        <p:attrNameLst>
                                          <p:attrName>style.visibility</p:attrName>
                                        </p:attrNameLst>
                                      </p:cBhvr>
                                      <p:to>
                                        <p:strVal val="visible"/>
                                      </p:to>
                                    </p:set>
                                    <p:animEffect transition="in" filter="fade">
                                      <p:cBhvr>
                                        <p:cTn id="80" dur="1000"/>
                                        <p:tgtEl>
                                          <p:spTgt spid="12">
                                            <p:txEl>
                                              <p:pRg st="10" end="10"/>
                                            </p:txEl>
                                          </p:spTgt>
                                        </p:tgtEl>
                                      </p:cBhvr>
                                    </p:animEffect>
                                    <p:anim calcmode="lin" valueType="num">
                                      <p:cBhvr>
                                        <p:cTn id="81"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par>
                          <p:cTn id="83" fill="hold">
                            <p:stCondLst>
                              <p:cond delay="26000"/>
                            </p:stCondLst>
                            <p:childTnLst>
                              <p:par>
                                <p:cTn id="84" presetID="64" presetClass="path" presetSubtype="0" accel="50000" decel="50000" fill="hold" nodeType="afterEffect">
                                  <p:stCondLst>
                                    <p:cond delay="0"/>
                                  </p:stCondLst>
                                  <p:childTnLst>
                                    <p:animMotion origin="layout" path="M 0 0 L 0 -0.25 E" pathEditMode="relative" ptsTypes="">
                                      <p:cBhvr>
                                        <p:cTn id="85" dur="2000" fill="hold"/>
                                        <p:tgtEl>
                                          <p:spTgt spid="12">
                                            <p:txEl>
                                              <p:pRg st="10" end="10"/>
                                            </p:txEl>
                                          </p:spTgt>
                                        </p:tgtEl>
                                        <p:attrNameLst>
                                          <p:attrName>ppt_x</p:attrName>
                                          <p:attrName>ppt_y</p:attrName>
                                        </p:attrNameLst>
                                      </p:cBhvr>
                                    </p:animMotion>
                                  </p:childTnLst>
                                </p:cTn>
                              </p:par>
                            </p:childTnLst>
                          </p:cTn>
                        </p:par>
                        <p:par>
                          <p:cTn id="86" fill="hold">
                            <p:stCondLst>
                              <p:cond delay="28000"/>
                            </p:stCondLst>
                            <p:childTnLst>
                              <p:par>
                                <p:cTn id="87" presetID="42" presetClass="entr" presetSubtype="0" fill="hold" nodeType="afterEffect">
                                  <p:stCondLst>
                                    <p:cond delay="0"/>
                                  </p:stCondLst>
                                  <p:childTnLst>
                                    <p:set>
                                      <p:cBhvr>
                                        <p:cTn id="88" dur="1" fill="hold">
                                          <p:stCondLst>
                                            <p:cond delay="0"/>
                                          </p:stCondLst>
                                        </p:cTn>
                                        <p:tgtEl>
                                          <p:spTgt spid="12">
                                            <p:txEl>
                                              <p:pRg st="11" end="11"/>
                                            </p:txEl>
                                          </p:spTgt>
                                        </p:tgtEl>
                                        <p:attrNameLst>
                                          <p:attrName>style.visibility</p:attrName>
                                        </p:attrNameLst>
                                      </p:cBhvr>
                                      <p:to>
                                        <p:strVal val="visible"/>
                                      </p:to>
                                    </p:set>
                                    <p:animEffect transition="in" filter="fade">
                                      <p:cBhvr>
                                        <p:cTn id="89" dur="1000"/>
                                        <p:tgtEl>
                                          <p:spTgt spid="12">
                                            <p:txEl>
                                              <p:pRg st="11" end="11"/>
                                            </p:txEl>
                                          </p:spTgt>
                                        </p:tgtEl>
                                      </p:cBhvr>
                                    </p:animEffect>
                                    <p:anim calcmode="lin" valueType="num">
                                      <p:cBhvr>
                                        <p:cTn id="90"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par>
                          <p:cTn id="92" fill="hold">
                            <p:stCondLst>
                              <p:cond delay="29000"/>
                            </p:stCondLst>
                            <p:childTnLst>
                              <p:par>
                                <p:cTn id="93" presetID="64" presetClass="path" presetSubtype="0" accel="50000" decel="50000" fill="hold" nodeType="afterEffect">
                                  <p:stCondLst>
                                    <p:cond delay="0"/>
                                  </p:stCondLst>
                                  <p:childTnLst>
                                    <p:animMotion origin="layout" path="M 0 0 L 0 -0.25 E" pathEditMode="relative" ptsTypes="">
                                      <p:cBhvr>
                                        <p:cTn id="94" dur="2000" fill="hold"/>
                                        <p:tgtEl>
                                          <p:spTgt spid="12">
                                            <p:txEl>
                                              <p:pRg st="11" end="11"/>
                                            </p:txEl>
                                          </p:spTgt>
                                        </p:tgtEl>
                                        <p:attrNameLst>
                                          <p:attrName>ppt_x</p:attrName>
                                          <p:attrName>ppt_y</p:attrName>
                                        </p:attrNameLst>
                                      </p:cBhvr>
                                    </p:animMotion>
                                  </p:childTnLst>
                                </p:cTn>
                              </p:par>
                            </p:childTnLst>
                          </p:cTn>
                        </p:par>
                        <p:par>
                          <p:cTn id="95" fill="hold">
                            <p:stCondLst>
                              <p:cond delay="31000"/>
                            </p:stCondLst>
                            <p:childTnLst>
                              <p:par>
                                <p:cTn id="96" presetID="42" presetClass="entr" presetSubtype="0" fill="hold" nodeType="afterEffect">
                                  <p:stCondLst>
                                    <p:cond delay="0"/>
                                  </p:stCondLst>
                                  <p:childTnLst>
                                    <p:set>
                                      <p:cBhvr>
                                        <p:cTn id="97" dur="1" fill="hold">
                                          <p:stCondLst>
                                            <p:cond delay="0"/>
                                          </p:stCondLst>
                                        </p:cTn>
                                        <p:tgtEl>
                                          <p:spTgt spid="12">
                                            <p:txEl>
                                              <p:pRg st="12" end="12"/>
                                            </p:txEl>
                                          </p:spTgt>
                                        </p:tgtEl>
                                        <p:attrNameLst>
                                          <p:attrName>style.visibility</p:attrName>
                                        </p:attrNameLst>
                                      </p:cBhvr>
                                      <p:to>
                                        <p:strVal val="visible"/>
                                      </p:to>
                                    </p:set>
                                    <p:animEffect transition="in" filter="fade">
                                      <p:cBhvr>
                                        <p:cTn id="98" dur="1000"/>
                                        <p:tgtEl>
                                          <p:spTgt spid="12">
                                            <p:txEl>
                                              <p:pRg st="12" end="12"/>
                                            </p:txEl>
                                          </p:spTgt>
                                        </p:tgtEl>
                                      </p:cBhvr>
                                    </p:animEffect>
                                    <p:anim calcmode="lin" valueType="num">
                                      <p:cBhvr>
                                        <p:cTn id="99" dur="1000" fill="hold"/>
                                        <p:tgtEl>
                                          <p:spTgt spid="12">
                                            <p:txEl>
                                              <p:pRg st="12" end="12"/>
                                            </p:txEl>
                                          </p:spTgt>
                                        </p:tgtEl>
                                        <p:attrNameLst>
                                          <p:attrName>ppt_x</p:attrName>
                                        </p:attrNameLst>
                                      </p:cBhvr>
                                      <p:tavLst>
                                        <p:tav tm="0">
                                          <p:val>
                                            <p:strVal val="#ppt_x"/>
                                          </p:val>
                                        </p:tav>
                                        <p:tav tm="100000">
                                          <p:val>
                                            <p:strVal val="#ppt_x"/>
                                          </p:val>
                                        </p:tav>
                                      </p:tavLst>
                                    </p:anim>
                                    <p:anim calcmode="lin" valueType="num">
                                      <p:cBhvr>
                                        <p:cTn id="100" dur="1000" fill="hold"/>
                                        <p:tgtEl>
                                          <p:spTgt spid="12">
                                            <p:txEl>
                                              <p:pRg st="12" end="12"/>
                                            </p:txEl>
                                          </p:spTgt>
                                        </p:tgtEl>
                                        <p:attrNameLst>
                                          <p:attrName>ppt_y</p:attrName>
                                        </p:attrNameLst>
                                      </p:cBhvr>
                                      <p:tavLst>
                                        <p:tav tm="0">
                                          <p:val>
                                            <p:strVal val="#ppt_y+.1"/>
                                          </p:val>
                                        </p:tav>
                                        <p:tav tm="100000">
                                          <p:val>
                                            <p:strVal val="#ppt_y"/>
                                          </p:val>
                                        </p:tav>
                                      </p:tavLst>
                                    </p:anim>
                                  </p:childTnLst>
                                </p:cTn>
                              </p:par>
                            </p:childTnLst>
                          </p:cTn>
                        </p:par>
                        <p:par>
                          <p:cTn id="101" fill="hold">
                            <p:stCondLst>
                              <p:cond delay="32000"/>
                            </p:stCondLst>
                            <p:childTnLst>
                              <p:par>
                                <p:cTn id="102" presetID="64" presetClass="path" presetSubtype="0" accel="50000" decel="50000" fill="hold" nodeType="afterEffect">
                                  <p:stCondLst>
                                    <p:cond delay="0"/>
                                  </p:stCondLst>
                                  <p:childTnLst>
                                    <p:animMotion origin="layout" path="M 0 0 L 0 -0.25 E" pathEditMode="relative" ptsTypes="">
                                      <p:cBhvr>
                                        <p:cTn id="103" dur="2000" fill="hold"/>
                                        <p:tgtEl>
                                          <p:spTgt spid="12">
                                            <p:txEl>
                                              <p:pRg st="12" end="12"/>
                                            </p:txEl>
                                          </p:spTgt>
                                        </p:tgtEl>
                                        <p:attrNameLst>
                                          <p:attrName>ppt_x</p:attrName>
                                          <p:attrName>ppt_y</p:attrName>
                                        </p:attrNameLst>
                                      </p:cBhvr>
                                    </p:animMotion>
                                  </p:childTnLst>
                                </p:cTn>
                              </p:par>
                            </p:childTnLst>
                          </p:cTn>
                        </p:par>
                        <p:par>
                          <p:cTn id="104" fill="hold">
                            <p:stCondLst>
                              <p:cond delay="34000"/>
                            </p:stCondLst>
                            <p:childTnLst>
                              <p:par>
                                <p:cTn id="105" presetID="42" presetClass="entr" presetSubtype="0" fill="hold" nodeType="afterEffect">
                                  <p:stCondLst>
                                    <p:cond delay="0"/>
                                  </p:stCondLst>
                                  <p:childTnLst>
                                    <p:set>
                                      <p:cBhvr>
                                        <p:cTn id="106" dur="1" fill="hold">
                                          <p:stCondLst>
                                            <p:cond delay="0"/>
                                          </p:stCondLst>
                                        </p:cTn>
                                        <p:tgtEl>
                                          <p:spTgt spid="12">
                                            <p:txEl>
                                              <p:pRg st="13" end="13"/>
                                            </p:txEl>
                                          </p:spTgt>
                                        </p:tgtEl>
                                        <p:attrNameLst>
                                          <p:attrName>style.visibility</p:attrName>
                                        </p:attrNameLst>
                                      </p:cBhvr>
                                      <p:to>
                                        <p:strVal val="visible"/>
                                      </p:to>
                                    </p:set>
                                    <p:animEffect transition="in" filter="fade">
                                      <p:cBhvr>
                                        <p:cTn id="107" dur="1000"/>
                                        <p:tgtEl>
                                          <p:spTgt spid="12">
                                            <p:txEl>
                                              <p:pRg st="13" end="13"/>
                                            </p:txEl>
                                          </p:spTgt>
                                        </p:tgtEl>
                                      </p:cBhvr>
                                    </p:animEffect>
                                    <p:anim calcmode="lin" valueType="num">
                                      <p:cBhvr>
                                        <p:cTn id="108" dur="1000" fill="hold"/>
                                        <p:tgtEl>
                                          <p:spTgt spid="12">
                                            <p:txEl>
                                              <p:pRg st="13" end="13"/>
                                            </p:txEl>
                                          </p:spTgt>
                                        </p:tgtEl>
                                        <p:attrNameLst>
                                          <p:attrName>ppt_x</p:attrName>
                                        </p:attrNameLst>
                                      </p:cBhvr>
                                      <p:tavLst>
                                        <p:tav tm="0">
                                          <p:val>
                                            <p:strVal val="#ppt_x"/>
                                          </p:val>
                                        </p:tav>
                                        <p:tav tm="100000">
                                          <p:val>
                                            <p:strVal val="#ppt_x"/>
                                          </p:val>
                                        </p:tav>
                                      </p:tavLst>
                                    </p:anim>
                                    <p:anim calcmode="lin" valueType="num">
                                      <p:cBhvr>
                                        <p:cTn id="109" dur="1000" fill="hold"/>
                                        <p:tgtEl>
                                          <p:spTgt spid="12">
                                            <p:txEl>
                                              <p:pRg st="13" end="13"/>
                                            </p:txEl>
                                          </p:spTgt>
                                        </p:tgtEl>
                                        <p:attrNameLst>
                                          <p:attrName>ppt_y</p:attrName>
                                        </p:attrNameLst>
                                      </p:cBhvr>
                                      <p:tavLst>
                                        <p:tav tm="0">
                                          <p:val>
                                            <p:strVal val="#ppt_y+.1"/>
                                          </p:val>
                                        </p:tav>
                                        <p:tav tm="100000">
                                          <p:val>
                                            <p:strVal val="#ppt_y"/>
                                          </p:val>
                                        </p:tav>
                                      </p:tavLst>
                                    </p:anim>
                                  </p:childTnLst>
                                </p:cTn>
                              </p:par>
                            </p:childTnLst>
                          </p:cTn>
                        </p:par>
                        <p:par>
                          <p:cTn id="110" fill="hold">
                            <p:stCondLst>
                              <p:cond delay="35000"/>
                            </p:stCondLst>
                            <p:childTnLst>
                              <p:par>
                                <p:cTn id="111" presetID="64" presetClass="path" presetSubtype="0" accel="50000" decel="50000" fill="hold" nodeType="afterEffect">
                                  <p:stCondLst>
                                    <p:cond delay="0"/>
                                  </p:stCondLst>
                                  <p:childTnLst>
                                    <p:animMotion origin="layout" path="M 0 0 L 0 -0.25 E" pathEditMode="relative" ptsTypes="">
                                      <p:cBhvr>
                                        <p:cTn id="112" dur="2000" fill="hold"/>
                                        <p:tgtEl>
                                          <p:spTgt spid="12">
                                            <p:txEl>
                                              <p:pRg st="13" end="13"/>
                                            </p:txEl>
                                          </p:spTgt>
                                        </p:tgtEl>
                                        <p:attrNameLst>
                                          <p:attrName>ppt_x</p:attrName>
                                          <p:attrName>ppt_y</p:attrName>
                                        </p:attrNameLst>
                                      </p:cBhvr>
                                    </p:animMotion>
                                  </p:childTnLst>
                                </p:cTn>
                              </p:par>
                            </p:childTnLst>
                          </p:cTn>
                        </p:par>
                        <p:par>
                          <p:cTn id="113" fill="hold">
                            <p:stCondLst>
                              <p:cond delay="37000"/>
                            </p:stCondLst>
                            <p:childTnLst>
                              <p:par>
                                <p:cTn id="114" presetID="49" presetClass="path" presetSubtype="0" accel="50000" decel="50000" fill="hold" nodeType="afterEffect">
                                  <p:stCondLst>
                                    <p:cond delay="1000"/>
                                  </p:stCondLst>
                                  <p:childTnLst>
                                    <p:animMotion origin="layout" path="M -3.75E-6 -1.48148E-6 L 0.35677 0.37083 " pathEditMode="relative" rAng="0" ptsTypes="AA">
                                      <p:cBhvr>
                                        <p:cTn id="115" dur="5000" fill="hold"/>
                                        <p:tgtEl>
                                          <p:spTgt spid="15"/>
                                        </p:tgtEl>
                                        <p:attrNameLst>
                                          <p:attrName>ppt_x</p:attrName>
                                          <p:attrName>ppt_y</p:attrName>
                                        </p:attrNameLst>
                                      </p:cBhvr>
                                      <p:rCtr x="17839" y="18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8" name="Title 7"/>
          <p:cNvSpPr>
            <a:spLocks noGrp="1"/>
          </p:cNvSpPr>
          <p:nvPr>
            <p:ph type="title"/>
          </p:nvPr>
        </p:nvSpPr>
        <p:spPr/>
        <p:txBody>
          <a:bodyPr/>
          <a:lstStyle/>
          <a:p>
            <a:r>
              <a:rPr lang="en-US" dirty="0"/>
              <a:t>03 May be Alike yet Different  </a:t>
            </a:r>
          </a:p>
        </p:txBody>
      </p:sp>
      <p:pic>
        <p:nvPicPr>
          <p:cNvPr id="7" name="Landscape" descr="background of slide - A grassy field with trees&#10;&#10;">
            <a:extLst>
              <a:ext uri="{FF2B5EF4-FFF2-40B4-BE49-F238E27FC236}">
                <a16:creationId xmlns:a16="http://schemas.microsoft.com/office/drawing/2014/main" id="{FFA6CE43-B397-4324-B91E-189618B47E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341" y="1509585"/>
            <a:ext cx="10830560" cy="448234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Box 1">
            <a:extLst>
              <a:ext uri="{FF2B5EF4-FFF2-40B4-BE49-F238E27FC236}">
                <a16:creationId xmlns:a16="http://schemas.microsoft.com/office/drawing/2014/main" id="{5EA81C2F-0EBB-426F-BC06-CB3A6AE056F3}"/>
              </a:ext>
            </a:extLst>
          </p:cNvPr>
          <p:cNvSpPr/>
          <p:nvPr/>
        </p:nvSpPr>
        <p:spPr>
          <a:xfrm>
            <a:off x="2651732" y="1703547"/>
            <a:ext cx="2793879" cy="18993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a:p>
            <a:pPr algn="ctr"/>
            <a:r>
              <a:rPr lang="en-US" b="1" dirty="0">
                <a:solidFill>
                  <a:schemeClr val="tx1"/>
                </a:solidFill>
              </a:rPr>
              <a:t>SOO or school of origin exist in MKV and FC but are defined differently for both. </a:t>
            </a:r>
            <a:endParaRPr lang="en-US" dirty="0"/>
          </a:p>
          <a:p>
            <a:pPr algn="ctr"/>
            <a:endParaRPr lang="en-US" b="1" dirty="0">
              <a:solidFill>
                <a:schemeClr val="tx1"/>
              </a:solidFill>
            </a:endParaRPr>
          </a:p>
        </p:txBody>
      </p:sp>
      <p:sp>
        <p:nvSpPr>
          <p:cNvPr id="9" name="Box 2">
            <a:extLst>
              <a:ext uri="{FF2B5EF4-FFF2-40B4-BE49-F238E27FC236}">
                <a16:creationId xmlns:a16="http://schemas.microsoft.com/office/drawing/2014/main" id="{47CED268-1743-4925-AF40-7C98DC8B906E}"/>
              </a:ext>
            </a:extLst>
          </p:cNvPr>
          <p:cNvSpPr/>
          <p:nvPr/>
        </p:nvSpPr>
        <p:spPr>
          <a:xfrm>
            <a:off x="5662880" y="1703547"/>
            <a:ext cx="2808604" cy="18993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FC= SOO is the school the student was attending when placed in foster care or at the time of a subsequent change in FC placement. </a:t>
            </a:r>
          </a:p>
        </p:txBody>
      </p:sp>
      <p:sp>
        <p:nvSpPr>
          <p:cNvPr id="10" name="Box 3">
            <a:extLst>
              <a:ext uri="{FF2B5EF4-FFF2-40B4-BE49-F238E27FC236}">
                <a16:creationId xmlns:a16="http://schemas.microsoft.com/office/drawing/2014/main" id="{EB0897BF-2EFD-4325-842D-8A701CF72C7A}"/>
              </a:ext>
            </a:extLst>
          </p:cNvPr>
          <p:cNvSpPr/>
          <p:nvPr/>
        </p:nvSpPr>
        <p:spPr>
          <a:xfrm>
            <a:off x="8688753" y="1703547"/>
            <a:ext cx="2793879" cy="18993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MKV= SOO  is the school last attended and went homeless. </a:t>
            </a:r>
          </a:p>
        </p:txBody>
      </p:sp>
      <p:pic>
        <p:nvPicPr>
          <p:cNvPr id="4" name="What Bee" descr="Confused Bee">
            <a:extLst>
              <a:ext uri="{FF2B5EF4-FFF2-40B4-BE49-F238E27FC236}">
                <a16:creationId xmlns:a16="http://schemas.microsoft.com/office/drawing/2014/main" id="{68C6619A-5092-42F3-9134-0FF4606FFF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43" y="2539812"/>
            <a:ext cx="2808603" cy="2808603"/>
          </a:xfrm>
          <a:prstGeom prst="rect">
            <a:avLst/>
          </a:prstGeom>
        </p:spPr>
      </p:pic>
    </p:spTree>
    <p:custDataLst>
      <p:tags r:id="rId1"/>
    </p:custDataLst>
    <p:extLst>
      <p:ext uri="{BB962C8B-B14F-4D97-AF65-F5344CB8AC3E}">
        <p14:creationId xmlns:p14="http://schemas.microsoft.com/office/powerpoint/2010/main" val="2016743822"/>
      </p:ext>
    </p:extLst>
  </p:cSld>
  <p:clrMapOvr>
    <a:masterClrMapping/>
  </p:clrMapOvr>
  <mc:AlternateContent xmlns:mc="http://schemas.openxmlformats.org/markup-compatibility/2006" xmlns:p14="http://schemas.microsoft.com/office/powerpoint/2010/main">
    <mc:Choice Requires="p14">
      <p:transition spd="slow" p14:dur="2000" advTm="46153"/>
    </mc:Choice>
    <mc:Fallback xmlns="">
      <p:transition spd="slow" advTm="461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 fill="hold"/>
                                        <p:tgtEl>
                                          <p:spTgt spid="4"/>
                                        </p:tgtEl>
                                        <p:attrNameLst>
                                          <p:attrName>ppt_x</p:attrName>
                                        </p:attrNameLst>
                                      </p:cBhvr>
                                      <p:tavLst>
                                        <p:tav tm="0">
                                          <p:val>
                                            <p:strVal val="0-#ppt_w/2"/>
                                          </p:val>
                                        </p:tav>
                                        <p:tav tm="100000">
                                          <p:val>
                                            <p:strVal val="#ppt_x"/>
                                          </p:val>
                                        </p:tav>
                                      </p:tavLst>
                                    </p:anim>
                                    <p:anim calcmode="lin" valueType="num">
                                      <p:cBhvr additive="base">
                                        <p:cTn id="8" dur="4000" fill="hold"/>
                                        <p:tgtEl>
                                          <p:spTgt spid="4"/>
                                        </p:tgtEl>
                                        <p:attrNameLst>
                                          <p:attrName>ppt_y</p:attrName>
                                        </p:attrNameLst>
                                      </p:cBhvr>
                                      <p:tavLst>
                                        <p:tav tm="0">
                                          <p:val>
                                            <p:strVal val="0-#ppt_h/2"/>
                                          </p:val>
                                        </p:tav>
                                        <p:tav tm="100000">
                                          <p:val>
                                            <p:strVal val="#ppt_y"/>
                                          </p:val>
                                        </p:tav>
                                      </p:tavLst>
                                    </p:anim>
                                  </p:childTnLst>
                                </p:cTn>
                              </p:par>
                              <p:par>
                                <p:cTn id="9" presetID="9" presetClass="entr" presetSubtype="0" fill="hold" nodeType="withEffect">
                                  <p:stCondLst>
                                    <p:cond delay="3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1000"/>
                                        <p:tgtEl>
                                          <p:spTgt spid="3">
                                            <p:txEl>
                                              <p:pRg st="1" end="1"/>
                                            </p:txEl>
                                          </p:spTgt>
                                        </p:tgtEl>
                                      </p:cBhvr>
                                    </p:animEffect>
                                  </p:childTnLst>
                                </p:cTn>
                              </p:par>
                            </p:childTnLst>
                          </p:cTn>
                        </p:par>
                        <p:par>
                          <p:cTn id="12" fill="hold">
                            <p:stCondLst>
                              <p:cond delay="4500"/>
                            </p:stCondLst>
                            <p:childTnLst>
                              <p:par>
                                <p:cTn id="13" presetID="63" presetClass="path" presetSubtype="0" accel="50000" decel="50000" fill="hold" nodeType="afterEffect">
                                  <p:stCondLst>
                                    <p:cond delay="0"/>
                                  </p:stCondLst>
                                  <p:childTnLst>
                                    <p:animMotion origin="layout" path="M 1.25E-6 0 L 0.59531 -0.00694 " pathEditMode="relative" rAng="0" ptsTypes="AA">
                                      <p:cBhvr>
                                        <p:cTn id="14" dur="20000" fill="hold"/>
                                        <p:tgtEl>
                                          <p:spTgt spid="4"/>
                                        </p:tgtEl>
                                        <p:attrNameLst>
                                          <p:attrName>ppt_x</p:attrName>
                                          <p:attrName>ppt_y</p:attrName>
                                        </p:attrNameLst>
                                      </p:cBhvr>
                                      <p:rCtr x="29766" y="-347"/>
                                    </p:animMotion>
                                  </p:childTnLst>
                                </p:cTn>
                              </p:par>
                              <p:par>
                                <p:cTn id="15" presetID="9" presetClass="entr" presetSubtype="0" fill="hold" nodeType="withEffect">
                                  <p:stCondLst>
                                    <p:cond delay="850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2000"/>
                                        <p:tgtEl>
                                          <p:spTgt spid="9">
                                            <p:txEl>
                                              <p:pRg st="0" end="0"/>
                                            </p:txEl>
                                          </p:spTgt>
                                        </p:tgtEl>
                                      </p:cBhvr>
                                    </p:animEffect>
                                  </p:childTnLst>
                                </p:cTn>
                              </p:par>
                            </p:childTnLst>
                          </p:cTn>
                        </p:par>
                        <p:par>
                          <p:cTn id="18" fill="hold">
                            <p:stCondLst>
                              <p:cond delay="24500"/>
                            </p:stCondLst>
                            <p:childTnLst>
                              <p:par>
                                <p:cTn id="19" presetID="9" presetClass="entr" presetSubtype="0" fill="hold" nodeType="afterEffect">
                                  <p:stCondLst>
                                    <p:cond delay="2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dissolv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8" name="Title 7"/>
          <p:cNvSpPr>
            <a:spLocks noGrp="1"/>
          </p:cNvSpPr>
          <p:nvPr>
            <p:ph type="title"/>
          </p:nvPr>
        </p:nvSpPr>
        <p:spPr/>
        <p:txBody>
          <a:bodyPr/>
          <a:lstStyle/>
          <a:p>
            <a:r>
              <a:rPr lang="en-US" dirty="0"/>
              <a:t>03 May be Alike yet Different  (Continued)</a:t>
            </a:r>
          </a:p>
        </p:txBody>
      </p:sp>
      <p:pic>
        <p:nvPicPr>
          <p:cNvPr id="7" name="PictuLandscape" descr="background of slide - A grassy field with trees&#10;&#10;">
            <a:extLst>
              <a:ext uri="{FF2B5EF4-FFF2-40B4-BE49-F238E27FC236}">
                <a16:creationId xmlns:a16="http://schemas.microsoft.com/office/drawing/2014/main" id="{FFA6CE43-B397-4324-B91E-189618B47E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9341" y="1509585"/>
            <a:ext cx="10830560" cy="4482341"/>
          </a:xfrm>
          <a:prstGeom prst="rect">
            <a:avLst/>
          </a:prstGeom>
          <a:solidFill>
            <a:srgbClr val="FF00FF"/>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TextBox 4">
            <a:extLst>
              <a:ext uri="{FF2B5EF4-FFF2-40B4-BE49-F238E27FC236}">
                <a16:creationId xmlns:a16="http://schemas.microsoft.com/office/drawing/2014/main" id="{55994C23-C600-4A8E-BBAF-C809E152746E}"/>
              </a:ext>
            </a:extLst>
          </p:cNvPr>
          <p:cNvSpPr txBox="1"/>
          <p:nvPr/>
        </p:nvSpPr>
        <p:spPr>
          <a:xfrm>
            <a:off x="946298" y="1509585"/>
            <a:ext cx="10675088" cy="2677656"/>
          </a:xfrm>
          <a:prstGeom prst="rect">
            <a:avLst/>
          </a:prstGeom>
          <a:solidFill>
            <a:srgbClr val="FF00FF"/>
          </a:solidFill>
        </p:spPr>
        <p:txBody>
          <a:bodyPr wrap="square" rtlCol="0">
            <a:spAutoFit/>
          </a:bodyPr>
          <a:lstStyle/>
          <a:p>
            <a:r>
              <a:rPr lang="en-US" sz="2400" b="1" dirty="0"/>
              <a:t>Another example exists with Unaccompanied Homeless Youth or UHY in MKV and Out of School Youth or OSY in the MMEP. UHY are youth or students who are out of the custody of a parent/legal guardian and are homeless.  OSY are students who are not enrolled in a K-12 school and are under the age of 21. They are primarily “here to work” youth or dropped out of school to work. </a:t>
            </a:r>
          </a:p>
          <a:p>
            <a:endParaRPr lang="en-US" sz="2400" b="1" dirty="0"/>
          </a:p>
        </p:txBody>
      </p:sp>
      <p:pic>
        <p:nvPicPr>
          <p:cNvPr id="6" name="Thumbs Up Bee" descr="Like Bee">
            <a:extLst>
              <a:ext uri="{FF2B5EF4-FFF2-40B4-BE49-F238E27FC236}">
                <a16:creationId xmlns:a16="http://schemas.microsoft.com/office/drawing/2014/main" id="{EB57ABDA-B5CA-44B1-8C51-F6DE39301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394" y="3429000"/>
            <a:ext cx="2346412" cy="2346412"/>
          </a:xfrm>
          <a:prstGeom prst="rect">
            <a:avLst/>
          </a:prstGeom>
        </p:spPr>
      </p:pic>
    </p:spTree>
    <p:custDataLst>
      <p:tags r:id="rId1"/>
    </p:custDataLst>
    <p:extLst>
      <p:ext uri="{BB962C8B-B14F-4D97-AF65-F5344CB8AC3E}">
        <p14:creationId xmlns:p14="http://schemas.microsoft.com/office/powerpoint/2010/main" val="1444262843"/>
      </p:ext>
    </p:extLst>
  </p:cSld>
  <p:clrMapOvr>
    <a:masterClrMapping/>
  </p:clrMapOvr>
  <mc:AlternateContent xmlns:mc="http://schemas.openxmlformats.org/markup-compatibility/2006" xmlns:p14="http://schemas.microsoft.com/office/powerpoint/2010/main">
    <mc:Choice Requires="p14">
      <p:transition spd="slow" p14:dur="2000" advTm="44777"/>
    </mc:Choice>
    <mc:Fallback xmlns="">
      <p:transition spd="slow" advTm="447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iterate type="wd">
                                    <p:tmAbs val="500"/>
                                  </p:iterate>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8" name="Title 7"/>
          <p:cNvSpPr>
            <a:spLocks noGrp="1"/>
          </p:cNvSpPr>
          <p:nvPr>
            <p:ph type="title"/>
          </p:nvPr>
        </p:nvSpPr>
        <p:spPr/>
        <p:txBody>
          <a:bodyPr/>
          <a:lstStyle/>
          <a:p>
            <a:r>
              <a:rPr lang="en-US" dirty="0"/>
              <a:t>04 Typos, Anyone? </a:t>
            </a:r>
          </a:p>
        </p:txBody>
      </p:sp>
      <p:pic>
        <p:nvPicPr>
          <p:cNvPr id="7" name="Landscape" descr="background of slide - A grassy field with trees&#10;&#10;">
            <a:extLst>
              <a:ext uri="{FF2B5EF4-FFF2-40B4-BE49-F238E27FC236}">
                <a16:creationId xmlns:a16="http://schemas.microsoft.com/office/drawing/2014/main" id="{FFA6CE43-B397-4324-B91E-189618B47E1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7949" y="1509585"/>
            <a:ext cx="10830560" cy="448234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Stop Bee" descr="Stop Bee">
            <a:extLst>
              <a:ext uri="{FF2B5EF4-FFF2-40B4-BE49-F238E27FC236}">
                <a16:creationId xmlns:a16="http://schemas.microsoft.com/office/drawing/2014/main" id="{E2EB0A20-4308-4A3A-8D42-4B147CE69F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0344" y="2019799"/>
            <a:ext cx="2098506" cy="2155593"/>
          </a:xfrm>
          <a:prstGeom prst="rect">
            <a:avLst/>
          </a:prstGeom>
        </p:spPr>
      </p:pic>
      <p:sp>
        <p:nvSpPr>
          <p:cNvPr id="9" name="Mep Box">
            <a:extLst>
              <a:ext uri="{FF2B5EF4-FFF2-40B4-BE49-F238E27FC236}">
                <a16:creationId xmlns:a16="http://schemas.microsoft.com/office/drawing/2014/main" id="{C725EE60-0DEF-4372-B470-CFEDFE1C5FD5}"/>
              </a:ext>
            </a:extLst>
          </p:cNvPr>
          <p:cNvSpPr txBox="1"/>
          <p:nvPr/>
        </p:nvSpPr>
        <p:spPr>
          <a:xfrm>
            <a:off x="1605516" y="1778673"/>
            <a:ext cx="2973573" cy="2308324"/>
          </a:xfrm>
          <a:prstGeom prst="rect">
            <a:avLst/>
          </a:prstGeom>
          <a:solidFill>
            <a:srgbClr val="66FF66"/>
          </a:solidFill>
        </p:spPr>
        <p:txBody>
          <a:bodyPr wrap="square" rtlCol="0">
            <a:spAutoFit/>
          </a:bodyPr>
          <a:lstStyle/>
          <a:p>
            <a:r>
              <a:rPr lang="en-US" sz="2400" b="1" dirty="0"/>
              <a:t>NASD</a:t>
            </a:r>
            <a:r>
              <a:rPr lang="en-US" sz="2400" b="1" u="sng" dirty="0"/>
              <a:t>ME</a:t>
            </a:r>
            <a:r>
              <a:rPr lang="en-US" sz="2400" b="1" dirty="0"/>
              <a:t> </a:t>
            </a:r>
          </a:p>
          <a:p>
            <a:endParaRPr lang="en-US" sz="2400" b="1" dirty="0"/>
          </a:p>
          <a:p>
            <a:r>
              <a:rPr lang="en-US" sz="2400" b="1" dirty="0"/>
              <a:t>National Association of State Directors of </a:t>
            </a:r>
            <a:r>
              <a:rPr lang="en-US" sz="2400" b="1" u="sng" dirty="0"/>
              <a:t>Migrant Education</a:t>
            </a:r>
          </a:p>
        </p:txBody>
      </p:sp>
      <p:sp>
        <p:nvSpPr>
          <p:cNvPr id="10" name="Special Ed Box">
            <a:extLst>
              <a:ext uri="{FF2B5EF4-FFF2-40B4-BE49-F238E27FC236}">
                <a16:creationId xmlns:a16="http://schemas.microsoft.com/office/drawing/2014/main" id="{1ECD5E3B-2579-4BA3-BFF8-C6DA7E37119D}"/>
              </a:ext>
            </a:extLst>
          </p:cNvPr>
          <p:cNvSpPr txBox="1"/>
          <p:nvPr/>
        </p:nvSpPr>
        <p:spPr>
          <a:xfrm>
            <a:off x="7280105" y="1778674"/>
            <a:ext cx="2973573" cy="2396718"/>
          </a:xfrm>
          <a:prstGeom prst="rect">
            <a:avLst/>
          </a:prstGeom>
          <a:solidFill>
            <a:srgbClr val="66FF66"/>
          </a:solidFill>
        </p:spPr>
        <p:txBody>
          <a:bodyPr wrap="square" rtlCol="0">
            <a:spAutoFit/>
          </a:bodyPr>
          <a:lstStyle/>
          <a:p>
            <a:r>
              <a:rPr lang="en-US" sz="2400" b="1" dirty="0"/>
              <a:t>NASD</a:t>
            </a:r>
            <a:r>
              <a:rPr lang="en-US" sz="2400" b="1" u="sng" dirty="0"/>
              <a:t>SE</a:t>
            </a:r>
          </a:p>
          <a:p>
            <a:endParaRPr lang="en-US" sz="2400" b="1" dirty="0"/>
          </a:p>
          <a:p>
            <a:r>
              <a:rPr lang="en-US" sz="2400" b="1" dirty="0"/>
              <a:t>National Association of State Directors of </a:t>
            </a:r>
            <a:r>
              <a:rPr lang="en-US" sz="2400" b="1" u="sng" dirty="0"/>
              <a:t>Special Education</a:t>
            </a:r>
          </a:p>
        </p:txBody>
      </p:sp>
    </p:spTree>
    <p:custDataLst>
      <p:tags r:id="rId1"/>
    </p:custDataLst>
    <p:extLst>
      <p:ext uri="{BB962C8B-B14F-4D97-AF65-F5344CB8AC3E}">
        <p14:creationId xmlns:p14="http://schemas.microsoft.com/office/powerpoint/2010/main" val="2058184616"/>
      </p:ext>
    </p:extLst>
  </p:cSld>
  <p:clrMapOvr>
    <a:masterClrMapping/>
  </p:clrMapOvr>
  <mc:AlternateContent xmlns:mc="http://schemas.openxmlformats.org/markup-compatibility/2006" xmlns:p14="http://schemas.microsoft.com/office/powerpoint/2010/main">
    <mc:Choice Requires="p14">
      <p:transition spd="slow" p14:dur="2000" advTm="33637"/>
    </mc:Choice>
    <mc:Fallback xmlns="">
      <p:transition spd="slow" advTm="33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300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0" end="0"/>
                                            </p:txEl>
                                          </p:spTgt>
                                        </p:tgtEl>
                                      </p:cBhvr>
                                    </p:animEffect>
                                  </p:childTnLst>
                                </p:cTn>
                              </p:par>
                            </p:childTnLst>
                          </p:cTn>
                        </p:par>
                        <p:par>
                          <p:cTn id="15" fill="hold">
                            <p:stCondLst>
                              <p:cond delay="4500"/>
                            </p:stCondLst>
                            <p:childTnLst>
                              <p:par>
                                <p:cTn id="16" presetID="55" presetClass="entr" presetSubtype="0" fill="hold" nodeType="afterEffect">
                                  <p:stCondLst>
                                    <p:cond delay="100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p:cTn id="18"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10">
                                            <p:txEl>
                                              <p:pRg st="0" end="0"/>
                                            </p:txEl>
                                          </p:spTgt>
                                        </p:tgtEl>
                                      </p:cBhvr>
                                    </p:animEffect>
                                  </p:childTnLst>
                                </p:cTn>
                              </p:par>
                            </p:childTnLst>
                          </p:cTn>
                        </p:par>
                        <p:par>
                          <p:cTn id="21" fill="hold">
                            <p:stCondLst>
                              <p:cond delay="6500"/>
                            </p:stCondLst>
                            <p:childTnLst>
                              <p:par>
                                <p:cTn id="22" presetID="1" presetClass="entr" presetSubtype="0" fill="hold" nodeType="afterEffect">
                                  <p:stCondLst>
                                    <p:cond delay="250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par>
                          <p:cTn id="24" fill="hold">
                            <p:stCondLst>
                              <p:cond delay="9000"/>
                            </p:stCondLst>
                            <p:childTnLst>
                              <p:par>
                                <p:cTn id="25" presetID="9" presetClass="entr" presetSubtype="0" fill="hold" nodeType="afterEffect">
                                  <p:stCondLst>
                                    <p:cond delay="100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dissolve">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8" name="Title 7"/>
          <p:cNvSpPr>
            <a:spLocks noGrp="1"/>
          </p:cNvSpPr>
          <p:nvPr>
            <p:ph type="title"/>
          </p:nvPr>
        </p:nvSpPr>
        <p:spPr/>
        <p:txBody>
          <a:bodyPr/>
          <a:lstStyle/>
          <a:p>
            <a:r>
              <a:rPr lang="en-US" dirty="0"/>
              <a:t>05 Resources</a:t>
            </a:r>
          </a:p>
        </p:txBody>
      </p:sp>
      <p:pic>
        <p:nvPicPr>
          <p:cNvPr id="7" name="Landscape" descr="background of slide - A grassy field with trees&#10;&#10;">
            <a:extLst>
              <a:ext uri="{FF2B5EF4-FFF2-40B4-BE49-F238E27FC236}">
                <a16:creationId xmlns:a16="http://schemas.microsoft.com/office/drawing/2014/main" id="{FFA6CE43-B397-4324-B91E-189618B47E1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49128" y="1505356"/>
            <a:ext cx="10830560" cy="448234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3" name="Resource Box">
            <a:extLst>
              <a:ext uri="{FF2B5EF4-FFF2-40B4-BE49-F238E27FC236}">
                <a16:creationId xmlns:a16="http://schemas.microsoft.com/office/drawing/2014/main" id="{005B84DC-3C44-4B94-A89B-AD14E185D7DB}"/>
              </a:ext>
            </a:extLst>
          </p:cNvPr>
          <p:cNvSpPr txBox="1"/>
          <p:nvPr/>
        </p:nvSpPr>
        <p:spPr>
          <a:xfrm rot="334771">
            <a:off x="1133406" y="1782130"/>
            <a:ext cx="10262004" cy="1569660"/>
          </a:xfrm>
          <a:prstGeom prst="rect">
            <a:avLst/>
          </a:prstGeom>
          <a:solidFill>
            <a:schemeClr val="bg1"/>
          </a:solidFill>
        </p:spPr>
        <p:txBody>
          <a:bodyPr wrap="square" rtlCol="0">
            <a:spAutoFit/>
          </a:bodyPr>
          <a:lstStyle/>
          <a:p>
            <a:r>
              <a:rPr lang="en-US" sz="2400" b="1" dirty="0">
                <a:hlinkClick r:id="rId7"/>
              </a:rPr>
              <a:t>Acronym and Terminology List</a:t>
            </a:r>
            <a:r>
              <a:rPr lang="en-US" sz="2400" b="1" dirty="0"/>
              <a:t>		</a:t>
            </a:r>
            <a:r>
              <a:rPr lang="en-US" sz="2400" b="1" dirty="0">
                <a:hlinkClick r:id="rId8"/>
              </a:rPr>
              <a:t>Educational Stability Training</a:t>
            </a:r>
            <a:endParaRPr lang="en-US" sz="2400" b="1" dirty="0">
              <a:hlinkClick r:id="rId9"/>
            </a:endParaRPr>
          </a:p>
          <a:p>
            <a:endParaRPr lang="en-US" sz="2400" b="1" dirty="0">
              <a:hlinkClick r:id="rId9"/>
            </a:endParaRPr>
          </a:p>
          <a:p>
            <a:pPr algn="ctr"/>
            <a:r>
              <a:rPr lang="en-US" sz="2400" b="1" dirty="0">
                <a:hlinkClick r:id="rId9"/>
              </a:rPr>
              <a:t>Promoting Student Engagement, Learning, Wellbeing and Safety - School Year 2021-2022</a:t>
            </a:r>
            <a:endParaRPr lang="en-US" sz="2400" b="1" dirty="0"/>
          </a:p>
        </p:txBody>
      </p:sp>
      <p:pic>
        <p:nvPicPr>
          <p:cNvPr id="14" name="Super hero Bee" descr="OMW Bee">
            <a:extLst>
              <a:ext uri="{FF2B5EF4-FFF2-40B4-BE49-F238E27FC236}">
                <a16:creationId xmlns:a16="http://schemas.microsoft.com/office/drawing/2014/main" id="{6237A3E1-65CE-41BD-9B0F-E3085A0EB2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742406">
            <a:off x="438818" y="3018363"/>
            <a:ext cx="2679989" cy="2679989"/>
          </a:xfrm>
          <a:prstGeom prst="rect">
            <a:avLst/>
          </a:prstGeom>
        </p:spPr>
      </p:pic>
    </p:spTree>
    <p:custDataLst>
      <p:tags r:id="rId1"/>
    </p:custDataLst>
    <p:extLst>
      <p:ext uri="{BB962C8B-B14F-4D97-AF65-F5344CB8AC3E}">
        <p14:creationId xmlns:p14="http://schemas.microsoft.com/office/powerpoint/2010/main" val="3883663346"/>
      </p:ext>
    </p:extLst>
  </p:cSld>
  <p:clrMapOvr>
    <a:masterClrMapping/>
  </p:clrMapOvr>
  <mc:AlternateContent xmlns:mc="http://schemas.openxmlformats.org/markup-compatibility/2006" xmlns:p14="http://schemas.microsoft.com/office/powerpoint/2010/main">
    <mc:Choice Requires="p14">
      <p:transition spd="slow" p14:dur="2000" advTm="32019"/>
    </mc:Choice>
    <mc:Fallback xmlns="">
      <p:transition spd="slow" advTm="32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push.wav"/>
                                        </p:tgtEl>
                                      </p:cMediaNode>
                                    </p:audio>
                                  </p:sub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hade val="9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EB15-BF22-4A25-B28D-895C57D05F84}"/>
              </a:ext>
            </a:extLst>
          </p:cNvPr>
          <p:cNvSpPr txBox="1">
            <a:spLocks noGrp="1"/>
          </p:cNvSpPr>
          <p:nvPr>
            <p:ph type="title" idx="4294967295"/>
          </p:nvPr>
        </p:nvSpPr>
        <p:spPr>
          <a:xfrm>
            <a:off x="389861" y="2828260"/>
            <a:ext cx="11802139"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hlinkClick r:id="rId2"/>
              </a:rPr>
              <a:t>Awareness Module</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27614605"/>
      </p:ext>
    </p:extLst>
  </p:cSld>
  <p:clrMapOvr>
    <a:masterClrMapping/>
  </p:clrMapOvr>
  <mc:AlternateContent xmlns:mc="http://schemas.openxmlformats.org/markup-compatibility/2006" xmlns:p14="http://schemas.microsoft.com/office/powerpoint/2010/main">
    <mc:Choice Requires="p14">
      <p:transition spd="slow" p14:dur="2000" advTm="11243"/>
    </mc:Choice>
    <mc:Fallback xmlns="">
      <p:transition spd="slow" advTm="1124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2.xml><?xml version="1.0" encoding="utf-8"?>
<p:tagLst xmlns:a="http://schemas.openxmlformats.org/drawingml/2006/main" xmlns:r="http://schemas.openxmlformats.org/officeDocument/2006/relationships" xmlns:p="http://schemas.openxmlformats.org/presentationml/2006/main">
  <p:tag name="TIMING" val="|8.6"/>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1|2.7"/>
</p:tagLst>
</file>

<file path=ppt/tags/tag7.xml><?xml version="1.0" encoding="utf-8"?>
<p:tagLst xmlns:a="http://schemas.openxmlformats.org/drawingml/2006/main" xmlns:r="http://schemas.openxmlformats.org/officeDocument/2006/relationships" xmlns:p="http://schemas.openxmlformats.org/presentationml/2006/main">
  <p:tag name="TIMING" val="|0.9"/>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McKinnon, Kristen A (DESE)</DisplayName>
        <AccountId>343</AccountId>
        <AccountType/>
      </UserInfo>
      <UserInfo>
        <DisplayName>Slautterback, Sarah (DESE)</DisplayName>
        <AccountId>377</AccountId>
        <AccountType/>
      </UserInfo>
    </SharedWithUsers>
    <MediaLengthInSeconds xmlns="5e52e1ca-4780-478c-9e15-43ff0784ab0a" xsi:nil="true"/>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0B3992-5B22-4EE0-8FFE-27DE7CEED473}">
  <ds:schemaRefs>
    <ds:schemaRef ds:uri="fdcd57df-05e8-4749-9cc8-5afe3dcd00a5"/>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e52e1ca-4780-478c-9e15-43ff0784ab0a"/>
    <ds:schemaRef ds:uri="http://www.w3.org/XML/1998/namespace"/>
  </ds:schemaRefs>
</ds:datastoreItem>
</file>

<file path=customXml/itemProps2.xml><?xml version="1.0" encoding="utf-8"?>
<ds:datastoreItem xmlns:ds="http://schemas.openxmlformats.org/officeDocument/2006/customXml" ds:itemID="{E5CD02AD-5450-4425-A2A1-B7010BF4C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D1865B-B0A5-43C7-927B-45B88CB15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9667</TotalTime>
  <Words>521</Words>
  <Application>Microsoft Office PowerPoint</Application>
  <PresentationFormat>Widescreen</PresentationFormat>
  <Paragraphs>72</Paragraphs>
  <Slides>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等线</vt:lpstr>
      <vt:lpstr>Arial</vt:lpstr>
      <vt:lpstr>Courier New</vt:lpstr>
      <vt:lpstr>Segoe</vt:lpstr>
      <vt:lpstr>Segoe SemiBold</vt:lpstr>
      <vt:lpstr>Segoe UI</vt:lpstr>
      <vt:lpstr>Segoe UI Semibold</vt:lpstr>
      <vt:lpstr>Times New Roman</vt:lpstr>
      <vt:lpstr>Wingdings</vt:lpstr>
      <vt:lpstr>ESE​​</vt:lpstr>
      <vt:lpstr>Acronyms and Terminology</vt:lpstr>
      <vt:lpstr>CONTENTS</vt:lpstr>
      <vt:lpstr>01 Program Shortcuts</vt:lpstr>
      <vt:lpstr>02 Sharing is Caring</vt:lpstr>
      <vt:lpstr>03 May be Alike yet Different  </vt:lpstr>
      <vt:lpstr>03 May be Alike yet Different  (Continued)</vt:lpstr>
      <vt:lpstr>04 Typos, Anyone? </vt:lpstr>
      <vt:lpstr>05 Resources</vt:lpstr>
      <vt:lpstr>Awareness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Acronyms and Terminology</dc:title>
  <dc:creator>DESE</dc:creator>
  <cp:lastModifiedBy>Zou, Dong (EOE)</cp:lastModifiedBy>
  <cp:revision>170</cp:revision>
  <cp:lastPrinted>2017-08-07T14:46:10Z</cp:lastPrinted>
  <dcterms:created xsi:type="dcterms:W3CDTF">2017-07-27T00:00:01Z</dcterms:created>
  <dcterms:modified xsi:type="dcterms:W3CDTF">2022-10-25T22:23:38Z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