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77" r:id="rId5"/>
    <p:sldId id="416" r:id="rId6"/>
    <p:sldId id="436" r:id="rId7"/>
    <p:sldId id="442" r:id="rId8"/>
    <p:sldId id="443" r:id="rId9"/>
    <p:sldId id="452" r:id="rId10"/>
    <p:sldId id="307" r:id="rId11"/>
    <p:sldId id="289" r:id="rId12"/>
    <p:sldId id="284" r:id="rId13"/>
    <p:sldId id="447" r:id="rId14"/>
    <p:sldId id="425" r:id="rId15"/>
    <p:sldId id="453" r:id="rId16"/>
    <p:sldId id="308" r:id="rId17"/>
    <p:sldId id="288" r:id="rId18"/>
    <p:sldId id="409" r:id="rId19"/>
    <p:sldId id="446" r:id="rId20"/>
    <p:sldId id="410" r:id="rId21"/>
    <p:sldId id="411" r:id="rId22"/>
    <p:sldId id="412" r:id="rId23"/>
    <p:sldId id="413" r:id="rId24"/>
    <p:sldId id="294" r:id="rId25"/>
    <p:sldId id="448" r:id="rId26"/>
    <p:sldId id="388" r:id="rId27"/>
    <p:sldId id="454" r:id="rId28"/>
    <p:sldId id="390" r:id="rId29"/>
    <p:sldId id="391" r:id="rId30"/>
    <p:sldId id="392" r:id="rId31"/>
    <p:sldId id="393" r:id="rId32"/>
    <p:sldId id="394" r:id="rId33"/>
    <p:sldId id="395" r:id="rId34"/>
    <p:sldId id="396" r:id="rId35"/>
    <p:sldId id="397" r:id="rId36"/>
    <p:sldId id="398" r:id="rId37"/>
    <p:sldId id="399" r:id="rId38"/>
    <p:sldId id="400" r:id="rId39"/>
    <p:sldId id="407" r:id="rId40"/>
    <p:sldId id="428" r:id="rId41"/>
    <p:sldId id="426" r:id="rId42"/>
    <p:sldId id="427" r:id="rId43"/>
    <p:sldId id="417" r:id="rId44"/>
    <p:sldId id="450" r:id="rId45"/>
    <p:sldId id="406" r:id="rId46"/>
    <p:sldId id="353" r:id="rId47"/>
    <p:sldId id="444" r:id="rId48"/>
    <p:sldId id="292" r:id="rId49"/>
  </p:sldIdLst>
  <p:sldSz cx="12192000" cy="6858000"/>
  <p:notesSz cx="7102475" cy="93884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416"/>
            <p14:sldId id="436"/>
            <p14:sldId id="442"/>
            <p14:sldId id="443"/>
            <p14:sldId id="452"/>
            <p14:sldId id="307"/>
            <p14:sldId id="289"/>
            <p14:sldId id="284"/>
            <p14:sldId id="447"/>
            <p14:sldId id="425"/>
            <p14:sldId id="453"/>
            <p14:sldId id="308"/>
            <p14:sldId id="288"/>
            <p14:sldId id="409"/>
            <p14:sldId id="446"/>
            <p14:sldId id="410"/>
            <p14:sldId id="411"/>
            <p14:sldId id="412"/>
            <p14:sldId id="413"/>
            <p14:sldId id="294"/>
            <p14:sldId id="448"/>
          </p14:sldIdLst>
        </p14:section>
        <p14:section name="Basic text box" id="{DCD4DD07-CAF7-4E7A-9DCD-CDE5ABF2F349}">
          <p14:sldIdLst>
            <p14:sldId id="388"/>
            <p14:sldId id="454"/>
            <p14:sldId id="390"/>
            <p14:sldId id="391"/>
            <p14:sldId id="392"/>
            <p14:sldId id="393"/>
            <p14:sldId id="394"/>
            <p14:sldId id="395"/>
            <p14:sldId id="396"/>
            <p14:sldId id="397"/>
            <p14:sldId id="398"/>
            <p14:sldId id="399"/>
            <p14:sldId id="400"/>
            <p14:sldId id="407"/>
            <p14:sldId id="428"/>
            <p14:sldId id="426"/>
            <p14:sldId id="427"/>
            <p14:sldId id="417"/>
            <p14:sldId id="450"/>
            <p14:sldId id="406"/>
            <p14:sldId id="353"/>
            <p14:sldId id="444"/>
          </p14:sldIdLst>
        </p14:section>
        <p14:section name="Infographics" id="{C4E083B3-F14A-4392-9B82-0F42DAC53658}">
          <p14:sldIdLst/>
        </p14:section>
        <p14:section name="End &amp; Contact" id="{7D930A8E-F6E7-47DF-97AA-43BE2C93C7FD}">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Kinnon, Kristen A (DESE)" initials="MKA(" lastIdx="5" clrIdx="6">
    <p:extLst>
      <p:ext uri="{19B8F6BF-5375-455C-9EA6-DF929625EA0E}">
        <p15:presenceInfo xmlns:p15="http://schemas.microsoft.com/office/powerpoint/2012/main" userId="S::Kristen.A.McKinnon@mass.gov::a3149160-31a6-4b9e-8e6a-c5092def73c9" providerId="AD"/>
      </p:ext>
    </p:extLst>
  </p:cmAuthor>
  <p:cmAuthor id="1" name="Cowen, Christine" initials="CC" lastIdx="10" clrIdx="0">
    <p:extLst>
      <p:ext uri="{19B8F6BF-5375-455C-9EA6-DF929625EA0E}">
        <p15:presenceInfo xmlns:p15="http://schemas.microsoft.com/office/powerpoint/2012/main" userId="S-1-5-21-875326689-928589111-1252796590-16752" providerId="AD"/>
      </p:ext>
    </p:extLst>
  </p:cmAuthor>
  <p:cmAuthor id="2" name="McKinnon, Kristen A (DOE)" initials="MKA(" lastIdx="9" clrIdx="1">
    <p:extLst>
      <p:ext uri="{19B8F6BF-5375-455C-9EA6-DF929625EA0E}">
        <p15:presenceInfo xmlns:p15="http://schemas.microsoft.com/office/powerpoint/2012/main" userId="S-1-5-21-875326689-928589111-1252796590-8183" providerId="AD"/>
      </p:ext>
    </p:extLst>
  </p:cmAuthor>
  <p:cmAuthor id="3" name="Slautterback, Sarah (DOE)" initials="SS(" lastIdx="3" clrIdx="2">
    <p:extLst>
      <p:ext uri="{19B8F6BF-5375-455C-9EA6-DF929625EA0E}">
        <p15:presenceInfo xmlns:p15="http://schemas.microsoft.com/office/powerpoint/2012/main" userId="S-1-5-21-875326689-928589111-1252796590-3879" providerId="AD"/>
      </p:ext>
    </p:extLst>
  </p:cmAuthor>
  <p:cmAuthor id="4" name="Slautterback, Sarah (DESE)" initials="S(" lastIdx="12" clrIdx="3">
    <p:extLst>
      <p:ext uri="{19B8F6BF-5375-455C-9EA6-DF929625EA0E}">
        <p15:presenceInfo xmlns:p15="http://schemas.microsoft.com/office/powerpoint/2012/main" userId="S::sarah.e.slautterback@mass.gov::baef57f9-49c7-4d3b-b191-41a327d62b94" providerId="AD"/>
      </p:ext>
    </p:extLst>
  </p:cmAuthor>
  <p:cmAuthor id="5" name="Cowen, Christine (DESE)" initials="CC(" lastIdx="9" clrIdx="4">
    <p:extLst>
      <p:ext uri="{19B8F6BF-5375-455C-9EA6-DF929625EA0E}">
        <p15:presenceInfo xmlns:p15="http://schemas.microsoft.com/office/powerpoint/2012/main" userId="S::Christine.H.Cowen@mass.gov::db635ee3-a96f-4a69-822c-6497b625b62a" providerId="AD"/>
      </p:ext>
    </p:extLst>
  </p:cmAuthor>
  <p:cmAuthor id="6" name="Morrison, James (DCF)" initials="M(" lastIdx="2" clrIdx="5">
    <p:extLst>
      <p:ext uri="{19B8F6BF-5375-455C-9EA6-DF929625EA0E}">
        <p15:presenceInfo xmlns:p15="http://schemas.microsoft.com/office/powerpoint/2012/main" userId="S::james.j.morrison@mass.gov::60212557-47be-46bd-b572-3a0c63f73c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20-11-05T12:45:00.681" idx="5">
    <p:pos x="10" y="10"/>
    <p:text>We need to discuss this further - I think it needs clarification</p:text>
    <p:extLst>
      <p:ext uri="{C676402C-5697-4E1C-873F-D02D1690AC5C}">
        <p15:threadingInfo xmlns:p15="http://schemas.microsoft.com/office/powerpoint/2012/main" timeZoneBias="480"/>
      </p:ext>
    </p:extLst>
  </p:cm>
  <p:cm authorId="5" dt="2021-01-28T10:24:54.974" idx="2">
    <p:pos x="10" y="106"/>
    <p:text>Does Kristen want to keep in?
</p:text>
    <p:extLst>
      <p:ext uri="{C676402C-5697-4E1C-873F-D02D1690AC5C}">
        <p15:threadingInfo xmlns:p15="http://schemas.microsoft.com/office/powerpoint/2012/main" timeZoneBias="480">
          <p15:parentCm authorId="4" idx="5"/>
        </p15:threadingInfo>
      </p:ext>
    </p:extLst>
  </p:cm>
  <p:cm authorId="4" dt="2021-01-29T09:17:13.928" idx="9">
    <p:pos x="10" y="202"/>
    <p:text>I think this needs to stay in but perhaps SPED in the title.  The previous slide may need highlighting.
</p:text>
    <p:extLst>
      <p:ext uri="{C676402C-5697-4E1C-873F-D02D1690AC5C}">
        <p15:threadingInfo xmlns:p15="http://schemas.microsoft.com/office/powerpoint/2012/main" timeZoneBias="480">
          <p15:parentCm authorId="4" idx="5"/>
        </p15:threadingInfo>
      </p:ext>
    </p:extLst>
  </p:cm>
  <p:cm authorId="5" dt="2021-03-24T07:35:43.683" idx="3">
    <p:pos x="10" y="298"/>
    <p:text>I added in SPED - Like this?
</p:text>
    <p:extLst>
      <p:ext uri="{C676402C-5697-4E1C-873F-D02D1690AC5C}">
        <p15:threadingInfo xmlns:p15="http://schemas.microsoft.com/office/powerpoint/2012/main" timeZoneBias="420">
          <p15:parentCm authorId="4" idx="5"/>
        </p15:threadingInfo>
      </p:ext>
    </p:extLst>
  </p:cm>
  <p:cm authorId="4" dt="2021-03-24T07:54:57.705" idx="11">
    <p:pos x="10" y="394"/>
    <p:text>tweaked to reference the program rather than the student.
</p:text>
    <p:extLst>
      <p:ext uri="{C676402C-5697-4E1C-873F-D02D1690AC5C}">
        <p15:threadingInfo xmlns:p15="http://schemas.microsoft.com/office/powerpoint/2012/main" timeZoneBias="420">
          <p15:parentCm authorId="4" idx="5"/>
        </p15:threadingInfo>
      </p:ext>
    </p:extLst>
  </p:cm>
  <p:cm authorId="5" dt="2021-03-24T08:00:54.621" idx="5">
    <p:pos x="10" y="490"/>
    <p:text>ok 
</p:text>
    <p:extLst>
      <p:ext uri="{C676402C-5697-4E1C-873F-D02D1690AC5C}">
        <p15:threadingInfo xmlns:p15="http://schemas.microsoft.com/office/powerpoint/2012/main" timeZoneBias="420">
          <p15:parentCm authorId="4" idx="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7" dt="2021-03-15T11:54:55.323" idx="3">
    <p:pos x="10" y="10"/>
    <p:text>I'm not sure that this section with all the screen shots is needed since you can't really read it??  Maybe just have an intro slide that describes what's in the doc?</p:text>
    <p:extLst>
      <p:ext uri="{C676402C-5697-4E1C-873F-D02D1690AC5C}">
        <p15:threadingInfo xmlns:p15="http://schemas.microsoft.com/office/powerpoint/2012/main" timeZoneBias="240"/>
      </p:ext>
    </p:extLst>
  </p:cm>
  <p:cm authorId="7" dt="2021-03-15T11:56:35.893" idx="5">
    <p:pos x="10" y="106"/>
    <p:text>-A flowchart that provides an overview of a sample process.
-A template for documenting the contributors to the BID, information collected about the student's best interest, the decision made, and next steps.</p:text>
    <p:extLst>
      <p:ext uri="{C676402C-5697-4E1C-873F-D02D1690AC5C}">
        <p15:threadingInfo xmlns:p15="http://schemas.microsoft.com/office/powerpoint/2012/main" timeZoneBias="240">
          <p15:parentCm authorId="7" idx="3"/>
        </p15:threadingInfo>
      </p:ext>
    </p:extLst>
  </p:cm>
  <p:cm authorId="7" dt="2021-03-15T11:55:42.758" idx="4">
    <p:pos x="106" y="106"/>
    <p:text/>
    <p:extLst>
      <p:ext uri="{C676402C-5697-4E1C-873F-D02D1690AC5C}">
        <p15:threadingInfo xmlns:p15="http://schemas.microsoft.com/office/powerpoint/2012/main" timeZoneBias="240"/>
      </p:ext>
    </p:extLst>
  </p:cm>
  <p:cm authorId="5" dt="2021-03-24T08:02:09.310" idx="7">
    <p:pos x="106" y="202"/>
    <p:text>if we delete then we have to add in step 1 because otherwise it jumps to step 2
</p:text>
    <p:extLst>
      <p:ext uri="{C676402C-5697-4E1C-873F-D02D1690AC5C}">
        <p15:threadingInfo xmlns:p15="http://schemas.microsoft.com/office/powerpoint/2012/main" timeZoneBias="420">
          <p15:parentCm authorId="7" idx="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4" dt="2020-11-05T16:54:27.082" idx="6">
    <p:pos x="10" y="10"/>
    <p:text>Kristien,  I think this need a little more detail.  Can you add what you want here?</p:text>
    <p:extLst>
      <p:ext uri="{C676402C-5697-4E1C-873F-D02D1690AC5C}">
        <p15:threadingInfo xmlns:p15="http://schemas.microsoft.com/office/powerpoint/2012/main" timeZoneBias="300"/>
      </p:ext>
    </p:extLst>
  </p:cm>
  <p:cm authorId="6" dt="2021-01-29T08:20:42.370" idx="1">
    <p:pos x="10" y="106"/>
    <p:text>DCF decides which district the student will be enrolled in not what school they should attend.</p:text>
    <p:extLst>
      <p:ext uri="{C676402C-5697-4E1C-873F-D02D1690AC5C}">
        <p15:threadingInfo xmlns:p15="http://schemas.microsoft.com/office/powerpoint/2012/main" timeZoneBias="480">
          <p15:parentCm authorId="4" idx="6"/>
        </p15:threadingInfo>
      </p:ext>
    </p:extLst>
  </p:cm>
  <p:cm authorId="6" dt="2021-01-29T08:23:39.414" idx="2">
    <p:pos x="7516" y="772"/>
    <p:text>If the district disagrees with the BID decision or believe the BID was not conducted correctly the district's foster care point of contact may initiate the dispute process with the state foster care point of contact</p:text>
    <p:extLst>
      <p:ext uri="{C676402C-5697-4E1C-873F-D02D1690AC5C}">
        <p15:threadingInfo xmlns:p15="http://schemas.microsoft.com/office/powerpoint/2012/main" timeZoneBias="480"/>
      </p:ext>
    </p:extLst>
  </p:cm>
  <p:cm authorId="4" dt="2021-01-29T09:11:25.548" idx="8">
    <p:pos x="7516" y="868"/>
    <p:text>edited - thanks</p:text>
    <p:extLst>
      <p:ext uri="{C676402C-5697-4E1C-873F-D02D1690AC5C}">
        <p15:threadingInfo xmlns:p15="http://schemas.microsoft.com/office/powerpoint/2012/main" timeZoneBias="480">
          <p15:parentCm authorId="6" idx="2"/>
        </p15:threadingInfo>
      </p:ext>
    </p:extLst>
  </p:cm>
  <p:cm authorId="5" dt="2021-03-24T08:02:27.654" idx="8">
    <p:pos x="7516" y="964"/>
    <p:text>so ok?</p:text>
    <p:extLst>
      <p:ext uri="{C676402C-5697-4E1C-873F-D02D1690AC5C}">
        <p15:threadingInfo xmlns:p15="http://schemas.microsoft.com/office/powerpoint/2012/main" timeZoneBias="420">
          <p15:parentCm authorId="6" idx="2"/>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5B55B0-90E2-4DFB-92FA-201ECAF82CD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5FB8251-EBEA-4EDC-8523-C225BF3A67FB}">
      <dgm:prSet phldrT="[Text]" phldr="0"/>
      <dgm:spPr/>
      <dgm:t>
        <a:bodyPr/>
        <a:lstStyle/>
        <a:p>
          <a:pPr rtl="0"/>
          <a:r>
            <a:rPr lang="en-US">
              <a:solidFill>
                <a:schemeClr val="tx1"/>
              </a:solidFill>
              <a:latin typeface="Segoe UI Semibold"/>
            </a:rPr>
            <a:t>Ensure </a:t>
          </a:r>
          <a:r>
            <a:rPr lang="en-US" b="0" i="0" u="none" strike="noStrike" cap="none" baseline="0" noProof="0">
              <a:solidFill>
                <a:schemeClr val="tx1"/>
              </a:solidFill>
              <a:latin typeface="Segoe UI Semibold"/>
              <a:cs typeface="Segoe UI Semibold"/>
            </a:rPr>
            <a:t>unique educational rights</a:t>
          </a:r>
          <a:r>
            <a:rPr lang="en-US">
              <a:solidFill>
                <a:schemeClr val="tx1"/>
              </a:solidFill>
              <a:latin typeface="Segoe UI Semibold"/>
            </a:rPr>
            <a:t> for</a:t>
          </a:r>
          <a:r>
            <a:rPr lang="en-US" b="0" i="0" u="none" strike="noStrike" cap="none" baseline="0" noProof="0">
              <a:solidFill>
                <a:schemeClr val="tx1"/>
              </a:solidFill>
              <a:latin typeface="Segoe UI Semibold"/>
              <a:cs typeface="Segoe UI Semibold"/>
            </a:rPr>
            <a:t> </a:t>
          </a:r>
          <a:r>
            <a:rPr lang="en-US">
              <a:solidFill>
                <a:schemeClr val="tx1"/>
              </a:solidFill>
              <a:latin typeface="Segoe UI Semibold"/>
            </a:rPr>
            <a:t>highly mobile</a:t>
          </a:r>
          <a:r>
            <a:rPr lang="en-US" b="0" i="0" u="none" strike="noStrike" cap="none" baseline="0" noProof="0">
              <a:solidFill>
                <a:schemeClr val="tx1"/>
              </a:solidFill>
              <a:latin typeface="Segoe UI Semibold"/>
              <a:cs typeface="Segoe UI Semibold"/>
            </a:rPr>
            <a:t> students</a:t>
          </a:r>
        </a:p>
      </dgm:t>
    </dgm:pt>
    <dgm:pt modelId="{7BD2BD23-62E7-488C-9FB7-2FD8A38C63F0}" type="parTrans" cxnId="{E14165B2-ACBD-46CD-A91D-47A50A26F9FF}">
      <dgm:prSet/>
      <dgm:spPr/>
      <dgm:t>
        <a:bodyPr/>
        <a:lstStyle/>
        <a:p>
          <a:endParaRPr lang="en-US"/>
        </a:p>
      </dgm:t>
    </dgm:pt>
    <dgm:pt modelId="{BCB5F3A9-2595-4F50-B563-9B750B1541E2}" type="sibTrans" cxnId="{E14165B2-ACBD-46CD-A91D-47A50A26F9FF}">
      <dgm:prSet/>
      <dgm:spPr/>
      <dgm:t>
        <a:bodyPr/>
        <a:lstStyle/>
        <a:p>
          <a:endParaRPr lang="en-US"/>
        </a:p>
      </dgm:t>
    </dgm:pt>
    <dgm:pt modelId="{B0D27941-95F6-4CF6-95F1-DAF1D84302C0}">
      <dgm:prSet phldrT="[Text]" phldr="0"/>
      <dgm:spPr/>
      <dgm:t>
        <a:bodyPr/>
        <a:lstStyle/>
        <a:p>
          <a:pPr rtl="0"/>
          <a:r>
            <a:rPr lang="en-US">
              <a:latin typeface="Segoe UI Semibold"/>
            </a:rPr>
            <a:t>Every Student Succeeds Act of 2015</a:t>
          </a:r>
          <a:endParaRPr lang="en-US"/>
        </a:p>
      </dgm:t>
    </dgm:pt>
    <dgm:pt modelId="{176BD2E5-F6B8-4AEA-908D-9FE427633989}" type="parTrans" cxnId="{F1F76832-11C7-4E8E-8E06-08C38240A1FF}">
      <dgm:prSet/>
      <dgm:spPr/>
      <dgm:t>
        <a:bodyPr/>
        <a:lstStyle/>
        <a:p>
          <a:endParaRPr lang="en-US"/>
        </a:p>
      </dgm:t>
    </dgm:pt>
    <dgm:pt modelId="{D19739E4-B32F-45DF-ABED-3A1F2AE109F9}" type="sibTrans" cxnId="{F1F76832-11C7-4E8E-8E06-08C38240A1FF}">
      <dgm:prSet/>
      <dgm:spPr/>
      <dgm:t>
        <a:bodyPr/>
        <a:lstStyle/>
        <a:p>
          <a:endParaRPr lang="en-US"/>
        </a:p>
      </dgm:t>
    </dgm:pt>
    <dgm:pt modelId="{8ADA6D1A-C0D1-489C-8980-B5543D047113}">
      <dgm:prSet phldrT="[Text]" phldr="0"/>
      <dgm:spPr/>
      <dgm:t>
        <a:bodyPr/>
        <a:lstStyle/>
        <a:p>
          <a:pPr rtl="0"/>
          <a:r>
            <a:rPr lang="en-US">
              <a:latin typeface="Segoe UI Semibold"/>
            </a:rPr>
            <a:t>Foster Care Students</a:t>
          </a:r>
          <a:endParaRPr lang="en-US"/>
        </a:p>
      </dgm:t>
    </dgm:pt>
    <dgm:pt modelId="{146D8828-9D52-4ED2-9F78-4B9D8F2BD2BC}" type="parTrans" cxnId="{DFF13E44-578E-45A2-88CE-E5833232C027}">
      <dgm:prSet/>
      <dgm:spPr/>
      <dgm:t>
        <a:bodyPr/>
        <a:lstStyle/>
        <a:p>
          <a:endParaRPr lang="en-US"/>
        </a:p>
      </dgm:t>
    </dgm:pt>
    <dgm:pt modelId="{195E49DC-2B45-41EC-9B58-9461E79B3FAA}" type="sibTrans" cxnId="{DFF13E44-578E-45A2-88CE-E5833232C027}">
      <dgm:prSet/>
      <dgm:spPr/>
      <dgm:t>
        <a:bodyPr/>
        <a:lstStyle/>
        <a:p>
          <a:endParaRPr lang="en-US"/>
        </a:p>
      </dgm:t>
    </dgm:pt>
    <dgm:pt modelId="{61233D66-426D-4849-A618-7AC6FAC1C779}">
      <dgm:prSet phldrT="[Text]" phldr="0"/>
      <dgm:spPr/>
      <dgm:t>
        <a:bodyPr/>
        <a:lstStyle/>
        <a:p>
          <a:pPr rtl="0"/>
          <a:r>
            <a:rPr lang="en-US">
              <a:latin typeface="Segoe UI Semibold"/>
            </a:rPr>
            <a:t>Homeless Students</a:t>
          </a:r>
          <a:endParaRPr lang="en-US"/>
        </a:p>
      </dgm:t>
    </dgm:pt>
    <dgm:pt modelId="{4859CF0D-9E7F-478A-82D3-44D2D32BF417}" type="parTrans" cxnId="{A63ECEF3-8AE0-4313-B44E-0AFAAFEC283F}">
      <dgm:prSet/>
      <dgm:spPr/>
      <dgm:t>
        <a:bodyPr/>
        <a:lstStyle/>
        <a:p>
          <a:endParaRPr lang="en-US"/>
        </a:p>
      </dgm:t>
    </dgm:pt>
    <dgm:pt modelId="{42CDFD41-5523-4DC9-BAD4-1DD8714A6905}" type="sibTrans" cxnId="{A63ECEF3-8AE0-4313-B44E-0AFAAFEC283F}">
      <dgm:prSet/>
      <dgm:spPr/>
      <dgm:t>
        <a:bodyPr/>
        <a:lstStyle/>
        <a:p>
          <a:endParaRPr lang="en-US"/>
        </a:p>
      </dgm:t>
    </dgm:pt>
    <dgm:pt modelId="{1732DCD9-C6CA-4E95-AEB7-BAD9B33DE9B3}">
      <dgm:prSet phldrT="[Text]" phldr="0"/>
      <dgm:spPr/>
      <dgm:t>
        <a:bodyPr/>
        <a:lstStyle/>
        <a:p>
          <a:pPr rtl="0"/>
          <a:r>
            <a:rPr lang="en-US">
              <a:latin typeface="Segoe UI Semibold"/>
            </a:rPr>
            <a:t>Massachusetts Valor Act of 2012</a:t>
          </a:r>
          <a:endParaRPr lang="en-US"/>
        </a:p>
      </dgm:t>
    </dgm:pt>
    <dgm:pt modelId="{AE72F4F7-3021-43E7-89D8-AF9509AD5A5B}" type="parTrans" cxnId="{6129C4E8-8B8A-4245-BC57-0E91C3855E51}">
      <dgm:prSet/>
      <dgm:spPr/>
      <dgm:t>
        <a:bodyPr/>
        <a:lstStyle/>
        <a:p>
          <a:endParaRPr lang="en-US"/>
        </a:p>
      </dgm:t>
    </dgm:pt>
    <dgm:pt modelId="{8A3EADD5-B3A2-4ECB-A016-E9600651F8AC}" type="sibTrans" cxnId="{6129C4E8-8B8A-4245-BC57-0E91C3855E51}">
      <dgm:prSet/>
      <dgm:spPr/>
      <dgm:t>
        <a:bodyPr/>
        <a:lstStyle/>
        <a:p>
          <a:endParaRPr lang="en-US"/>
        </a:p>
      </dgm:t>
    </dgm:pt>
    <dgm:pt modelId="{053B4301-0A61-4B15-B7AB-90158AC1AC5A}">
      <dgm:prSet phldrT="[Text]" phldr="0"/>
      <dgm:spPr/>
      <dgm:t>
        <a:bodyPr/>
        <a:lstStyle/>
        <a:p>
          <a:pPr rtl="0"/>
          <a:r>
            <a:rPr lang="en-US">
              <a:latin typeface="Segoe UI Semibold"/>
            </a:rPr>
            <a:t>Military Connected Students</a:t>
          </a:r>
          <a:endParaRPr lang="en-US"/>
        </a:p>
      </dgm:t>
    </dgm:pt>
    <dgm:pt modelId="{99C4162F-08F1-4500-8D00-7C9E4E1779BC}" type="parTrans" cxnId="{3DCB53A4-4096-499B-8862-6A8E9DAA4B45}">
      <dgm:prSet/>
      <dgm:spPr/>
      <dgm:t>
        <a:bodyPr/>
        <a:lstStyle/>
        <a:p>
          <a:endParaRPr lang="en-US"/>
        </a:p>
      </dgm:t>
    </dgm:pt>
    <dgm:pt modelId="{A6CA5771-7432-4F8A-918F-733C627883C6}" type="sibTrans" cxnId="{3DCB53A4-4096-499B-8862-6A8E9DAA4B45}">
      <dgm:prSet/>
      <dgm:spPr/>
      <dgm:t>
        <a:bodyPr/>
        <a:lstStyle/>
        <a:p>
          <a:endParaRPr lang="en-US"/>
        </a:p>
      </dgm:t>
    </dgm:pt>
    <dgm:pt modelId="{3F06E38E-6BFE-4EA2-9F9E-DF090981894A}">
      <dgm:prSet phldr="0"/>
      <dgm:spPr/>
      <dgm:t>
        <a:bodyPr/>
        <a:lstStyle/>
        <a:p>
          <a:pPr rtl="0"/>
          <a:r>
            <a:rPr lang="en-US">
              <a:latin typeface="Segoe UI Semibold"/>
            </a:rPr>
            <a:t>Migrant Students</a:t>
          </a:r>
        </a:p>
      </dgm:t>
    </dgm:pt>
    <dgm:pt modelId="{E8412FBE-FAE5-476F-8620-F5CB6797E9EF}" type="parTrans" cxnId="{42A75EDB-F8A8-4184-AB83-20E1F044A589}">
      <dgm:prSet/>
      <dgm:spPr/>
      <dgm:t>
        <a:bodyPr/>
        <a:lstStyle/>
        <a:p>
          <a:endParaRPr lang="en-US"/>
        </a:p>
      </dgm:t>
    </dgm:pt>
    <dgm:pt modelId="{56AC2E49-5527-44CC-890D-5CC357788F77}" type="sibTrans" cxnId="{42A75EDB-F8A8-4184-AB83-20E1F044A589}">
      <dgm:prSet/>
      <dgm:spPr/>
      <dgm:t>
        <a:bodyPr/>
        <a:lstStyle/>
        <a:p>
          <a:endParaRPr lang="en-US"/>
        </a:p>
      </dgm:t>
    </dgm:pt>
    <dgm:pt modelId="{FA43D780-8586-432C-8716-88DF2EC81446}" type="pres">
      <dgm:prSet presAssocID="{5F5B55B0-90E2-4DFB-92FA-201ECAF82CD6}" presName="hierChild1" presStyleCnt="0">
        <dgm:presLayoutVars>
          <dgm:chPref val="1"/>
          <dgm:dir/>
          <dgm:animOne val="branch"/>
          <dgm:animLvl val="lvl"/>
          <dgm:resizeHandles/>
        </dgm:presLayoutVars>
      </dgm:prSet>
      <dgm:spPr/>
    </dgm:pt>
    <dgm:pt modelId="{9396A068-8839-4FE3-86C1-60912868A86B}" type="pres">
      <dgm:prSet presAssocID="{B5FB8251-EBEA-4EDC-8523-C225BF3A67FB}" presName="hierRoot1" presStyleCnt="0"/>
      <dgm:spPr/>
    </dgm:pt>
    <dgm:pt modelId="{5AECDDB2-FA20-4281-8ADB-ABD95BA1861E}" type="pres">
      <dgm:prSet presAssocID="{B5FB8251-EBEA-4EDC-8523-C225BF3A67FB}" presName="composite" presStyleCnt="0"/>
      <dgm:spPr/>
    </dgm:pt>
    <dgm:pt modelId="{E2F74897-CACB-48B6-8CF6-771A3D58D934}" type="pres">
      <dgm:prSet presAssocID="{B5FB8251-EBEA-4EDC-8523-C225BF3A67FB}" presName="background" presStyleLbl="node0" presStyleIdx="0" presStyleCnt="1"/>
      <dgm:spPr/>
    </dgm:pt>
    <dgm:pt modelId="{B73E0CF3-C44A-4293-9865-8983F2E4FB84}" type="pres">
      <dgm:prSet presAssocID="{B5FB8251-EBEA-4EDC-8523-C225BF3A67FB}" presName="text" presStyleLbl="fgAcc0" presStyleIdx="0" presStyleCnt="1">
        <dgm:presLayoutVars>
          <dgm:chPref val="3"/>
        </dgm:presLayoutVars>
      </dgm:prSet>
      <dgm:spPr/>
    </dgm:pt>
    <dgm:pt modelId="{B337D84F-0782-408E-BE2D-C58CA05DD4A1}" type="pres">
      <dgm:prSet presAssocID="{B5FB8251-EBEA-4EDC-8523-C225BF3A67FB}" presName="hierChild2" presStyleCnt="0"/>
      <dgm:spPr/>
    </dgm:pt>
    <dgm:pt modelId="{C6752CE6-8695-4804-BAE5-0432604B8CC5}" type="pres">
      <dgm:prSet presAssocID="{176BD2E5-F6B8-4AEA-908D-9FE427633989}" presName="Name10" presStyleLbl="parChTrans1D2" presStyleIdx="0" presStyleCnt="2"/>
      <dgm:spPr/>
    </dgm:pt>
    <dgm:pt modelId="{33A64DB5-A482-45C0-B7B4-1C0A9734C380}" type="pres">
      <dgm:prSet presAssocID="{B0D27941-95F6-4CF6-95F1-DAF1D84302C0}" presName="hierRoot2" presStyleCnt="0"/>
      <dgm:spPr/>
    </dgm:pt>
    <dgm:pt modelId="{43DCE587-10B9-45E4-93F5-53AB3436189B}" type="pres">
      <dgm:prSet presAssocID="{B0D27941-95F6-4CF6-95F1-DAF1D84302C0}" presName="composite2" presStyleCnt="0"/>
      <dgm:spPr/>
    </dgm:pt>
    <dgm:pt modelId="{6BC500B4-8F4A-4F79-8597-C19FA0F4AD21}" type="pres">
      <dgm:prSet presAssocID="{B0D27941-95F6-4CF6-95F1-DAF1D84302C0}" presName="background2" presStyleLbl="node2" presStyleIdx="0" presStyleCnt="2"/>
      <dgm:spPr/>
    </dgm:pt>
    <dgm:pt modelId="{10F145F2-33AD-4C40-86E7-C0B8AD8EE048}" type="pres">
      <dgm:prSet presAssocID="{B0D27941-95F6-4CF6-95F1-DAF1D84302C0}" presName="text2" presStyleLbl="fgAcc2" presStyleIdx="0" presStyleCnt="2">
        <dgm:presLayoutVars>
          <dgm:chPref val="3"/>
        </dgm:presLayoutVars>
      </dgm:prSet>
      <dgm:spPr/>
    </dgm:pt>
    <dgm:pt modelId="{39BE9CE6-81BC-417F-BCCD-D7F3676CC806}" type="pres">
      <dgm:prSet presAssocID="{B0D27941-95F6-4CF6-95F1-DAF1D84302C0}" presName="hierChild3" presStyleCnt="0"/>
      <dgm:spPr/>
    </dgm:pt>
    <dgm:pt modelId="{A259F8BE-94A0-41D4-9D66-B015400D364D}" type="pres">
      <dgm:prSet presAssocID="{146D8828-9D52-4ED2-9F78-4B9D8F2BD2BC}" presName="Name17" presStyleLbl="parChTrans1D3" presStyleIdx="0" presStyleCnt="4"/>
      <dgm:spPr/>
    </dgm:pt>
    <dgm:pt modelId="{10F70AE6-1065-4006-9878-12CC675F8B93}" type="pres">
      <dgm:prSet presAssocID="{8ADA6D1A-C0D1-489C-8980-B5543D047113}" presName="hierRoot3" presStyleCnt="0"/>
      <dgm:spPr/>
    </dgm:pt>
    <dgm:pt modelId="{B6CF4481-19BE-42D7-82B4-E14AE36C0A2F}" type="pres">
      <dgm:prSet presAssocID="{8ADA6D1A-C0D1-489C-8980-B5543D047113}" presName="composite3" presStyleCnt="0"/>
      <dgm:spPr/>
    </dgm:pt>
    <dgm:pt modelId="{695EDB6B-6DEC-4E7A-9511-E05EA012460D}" type="pres">
      <dgm:prSet presAssocID="{8ADA6D1A-C0D1-489C-8980-B5543D047113}" presName="background3" presStyleLbl="node3" presStyleIdx="0" presStyleCnt="4"/>
      <dgm:spPr/>
    </dgm:pt>
    <dgm:pt modelId="{72DACB5C-106F-4DB1-BA31-D4C12F6DA5DF}" type="pres">
      <dgm:prSet presAssocID="{8ADA6D1A-C0D1-489C-8980-B5543D047113}" presName="text3" presStyleLbl="fgAcc3" presStyleIdx="0" presStyleCnt="4">
        <dgm:presLayoutVars>
          <dgm:chPref val="3"/>
        </dgm:presLayoutVars>
      </dgm:prSet>
      <dgm:spPr/>
    </dgm:pt>
    <dgm:pt modelId="{A2B663A2-77F0-44CC-ACED-203EF497493F}" type="pres">
      <dgm:prSet presAssocID="{8ADA6D1A-C0D1-489C-8980-B5543D047113}" presName="hierChild4" presStyleCnt="0"/>
      <dgm:spPr/>
    </dgm:pt>
    <dgm:pt modelId="{15709333-7094-4133-BD51-4ECF03C81704}" type="pres">
      <dgm:prSet presAssocID="{4859CF0D-9E7F-478A-82D3-44D2D32BF417}" presName="Name17" presStyleLbl="parChTrans1D3" presStyleIdx="1" presStyleCnt="4"/>
      <dgm:spPr/>
    </dgm:pt>
    <dgm:pt modelId="{D92C52C2-DC55-4687-A173-1A265D3E571A}" type="pres">
      <dgm:prSet presAssocID="{61233D66-426D-4849-A618-7AC6FAC1C779}" presName="hierRoot3" presStyleCnt="0"/>
      <dgm:spPr/>
    </dgm:pt>
    <dgm:pt modelId="{38F582B8-56EA-4492-8661-00E8C4F61106}" type="pres">
      <dgm:prSet presAssocID="{61233D66-426D-4849-A618-7AC6FAC1C779}" presName="composite3" presStyleCnt="0"/>
      <dgm:spPr/>
    </dgm:pt>
    <dgm:pt modelId="{0F9ED6B5-0572-4BD1-8AFE-6FF09AFE7050}" type="pres">
      <dgm:prSet presAssocID="{61233D66-426D-4849-A618-7AC6FAC1C779}" presName="background3" presStyleLbl="node3" presStyleIdx="1" presStyleCnt="4"/>
      <dgm:spPr/>
    </dgm:pt>
    <dgm:pt modelId="{8DE005B9-AC63-4AE7-B11D-A580DC5B149B}" type="pres">
      <dgm:prSet presAssocID="{61233D66-426D-4849-A618-7AC6FAC1C779}" presName="text3" presStyleLbl="fgAcc3" presStyleIdx="1" presStyleCnt="4">
        <dgm:presLayoutVars>
          <dgm:chPref val="3"/>
        </dgm:presLayoutVars>
      </dgm:prSet>
      <dgm:spPr/>
    </dgm:pt>
    <dgm:pt modelId="{F68028A3-46BC-4C62-84DF-488655EC3CBC}" type="pres">
      <dgm:prSet presAssocID="{61233D66-426D-4849-A618-7AC6FAC1C779}" presName="hierChild4" presStyleCnt="0"/>
      <dgm:spPr/>
    </dgm:pt>
    <dgm:pt modelId="{601787E0-8A1E-4DC9-9754-ECC11CBA96F0}" type="pres">
      <dgm:prSet presAssocID="{E8412FBE-FAE5-476F-8620-F5CB6797E9EF}" presName="Name17" presStyleLbl="parChTrans1D3" presStyleIdx="2" presStyleCnt="4"/>
      <dgm:spPr/>
    </dgm:pt>
    <dgm:pt modelId="{AA5A234C-E3C9-47CE-87EA-36A36269AC16}" type="pres">
      <dgm:prSet presAssocID="{3F06E38E-6BFE-4EA2-9F9E-DF090981894A}" presName="hierRoot3" presStyleCnt="0"/>
      <dgm:spPr/>
    </dgm:pt>
    <dgm:pt modelId="{E97B562F-304B-44F3-8FD4-E419DEE17281}" type="pres">
      <dgm:prSet presAssocID="{3F06E38E-6BFE-4EA2-9F9E-DF090981894A}" presName="composite3" presStyleCnt="0"/>
      <dgm:spPr/>
    </dgm:pt>
    <dgm:pt modelId="{32347B0B-9535-4883-A8EB-60B9355758F8}" type="pres">
      <dgm:prSet presAssocID="{3F06E38E-6BFE-4EA2-9F9E-DF090981894A}" presName="background3" presStyleLbl="node3" presStyleIdx="2" presStyleCnt="4"/>
      <dgm:spPr/>
    </dgm:pt>
    <dgm:pt modelId="{16DA05ED-ABD5-4357-B5AD-2A3595E574CE}" type="pres">
      <dgm:prSet presAssocID="{3F06E38E-6BFE-4EA2-9F9E-DF090981894A}" presName="text3" presStyleLbl="fgAcc3" presStyleIdx="2" presStyleCnt="4">
        <dgm:presLayoutVars>
          <dgm:chPref val="3"/>
        </dgm:presLayoutVars>
      </dgm:prSet>
      <dgm:spPr/>
    </dgm:pt>
    <dgm:pt modelId="{71403D57-D333-488A-803E-16E39542DB9D}" type="pres">
      <dgm:prSet presAssocID="{3F06E38E-6BFE-4EA2-9F9E-DF090981894A}" presName="hierChild4" presStyleCnt="0"/>
      <dgm:spPr/>
    </dgm:pt>
    <dgm:pt modelId="{741A5CC0-7E52-463C-983E-EEC48E451568}" type="pres">
      <dgm:prSet presAssocID="{AE72F4F7-3021-43E7-89D8-AF9509AD5A5B}" presName="Name10" presStyleLbl="parChTrans1D2" presStyleIdx="1" presStyleCnt="2"/>
      <dgm:spPr/>
    </dgm:pt>
    <dgm:pt modelId="{03CA993E-8A90-4D83-8DD2-F3A2343F22FE}" type="pres">
      <dgm:prSet presAssocID="{1732DCD9-C6CA-4E95-AEB7-BAD9B33DE9B3}" presName="hierRoot2" presStyleCnt="0"/>
      <dgm:spPr/>
    </dgm:pt>
    <dgm:pt modelId="{69E8B160-FB9C-4062-ADFD-DC925766C0E5}" type="pres">
      <dgm:prSet presAssocID="{1732DCD9-C6CA-4E95-AEB7-BAD9B33DE9B3}" presName="composite2" presStyleCnt="0"/>
      <dgm:spPr/>
    </dgm:pt>
    <dgm:pt modelId="{F3E85BCB-E6C1-4C49-824F-A02A7FF679BC}" type="pres">
      <dgm:prSet presAssocID="{1732DCD9-C6CA-4E95-AEB7-BAD9B33DE9B3}" presName="background2" presStyleLbl="node2" presStyleIdx="1" presStyleCnt="2"/>
      <dgm:spPr/>
    </dgm:pt>
    <dgm:pt modelId="{7514676F-BD02-4EAC-B6B6-FB34A1B72BC0}" type="pres">
      <dgm:prSet presAssocID="{1732DCD9-C6CA-4E95-AEB7-BAD9B33DE9B3}" presName="text2" presStyleLbl="fgAcc2" presStyleIdx="1" presStyleCnt="2">
        <dgm:presLayoutVars>
          <dgm:chPref val="3"/>
        </dgm:presLayoutVars>
      </dgm:prSet>
      <dgm:spPr/>
    </dgm:pt>
    <dgm:pt modelId="{D22DAD42-3F8C-402C-9869-FE7F1AE3F108}" type="pres">
      <dgm:prSet presAssocID="{1732DCD9-C6CA-4E95-AEB7-BAD9B33DE9B3}" presName="hierChild3" presStyleCnt="0"/>
      <dgm:spPr/>
    </dgm:pt>
    <dgm:pt modelId="{EEA0BF93-79C8-4F0D-B391-4CB45D9D0A5D}" type="pres">
      <dgm:prSet presAssocID="{99C4162F-08F1-4500-8D00-7C9E4E1779BC}" presName="Name17" presStyleLbl="parChTrans1D3" presStyleIdx="3" presStyleCnt="4"/>
      <dgm:spPr/>
    </dgm:pt>
    <dgm:pt modelId="{066F76A3-5013-4FA0-994C-F002E7A9E85F}" type="pres">
      <dgm:prSet presAssocID="{053B4301-0A61-4B15-B7AB-90158AC1AC5A}" presName="hierRoot3" presStyleCnt="0"/>
      <dgm:spPr/>
    </dgm:pt>
    <dgm:pt modelId="{05BB8312-4375-4518-B664-D002837CA789}" type="pres">
      <dgm:prSet presAssocID="{053B4301-0A61-4B15-B7AB-90158AC1AC5A}" presName="composite3" presStyleCnt="0"/>
      <dgm:spPr/>
    </dgm:pt>
    <dgm:pt modelId="{D6F198D8-AE71-4F4E-A5C3-FCF9F355142B}" type="pres">
      <dgm:prSet presAssocID="{053B4301-0A61-4B15-B7AB-90158AC1AC5A}" presName="background3" presStyleLbl="node3" presStyleIdx="3" presStyleCnt="4"/>
      <dgm:spPr/>
    </dgm:pt>
    <dgm:pt modelId="{17A84BCD-C996-4D6E-AA56-35B910C45155}" type="pres">
      <dgm:prSet presAssocID="{053B4301-0A61-4B15-B7AB-90158AC1AC5A}" presName="text3" presStyleLbl="fgAcc3" presStyleIdx="3" presStyleCnt="4">
        <dgm:presLayoutVars>
          <dgm:chPref val="3"/>
        </dgm:presLayoutVars>
      </dgm:prSet>
      <dgm:spPr/>
    </dgm:pt>
    <dgm:pt modelId="{5FD23758-0461-4EEB-B3D0-E5ADDCD72612}" type="pres">
      <dgm:prSet presAssocID="{053B4301-0A61-4B15-B7AB-90158AC1AC5A}" presName="hierChild4" presStyleCnt="0"/>
      <dgm:spPr/>
    </dgm:pt>
  </dgm:ptLst>
  <dgm:cxnLst>
    <dgm:cxn modelId="{DB76940A-8901-4C21-9CB4-0F6850BD889F}" type="presOf" srcId="{5F5B55B0-90E2-4DFB-92FA-201ECAF82CD6}" destId="{FA43D780-8586-432C-8716-88DF2EC81446}" srcOrd="0" destOrd="0" presId="urn:microsoft.com/office/officeart/2005/8/layout/hierarchy1"/>
    <dgm:cxn modelId="{5B33B212-9823-4750-8257-BB396765EDF6}" type="presOf" srcId="{B5FB8251-EBEA-4EDC-8523-C225BF3A67FB}" destId="{B73E0CF3-C44A-4293-9865-8983F2E4FB84}" srcOrd="0" destOrd="0" presId="urn:microsoft.com/office/officeart/2005/8/layout/hierarchy1"/>
    <dgm:cxn modelId="{F1F76832-11C7-4E8E-8E06-08C38240A1FF}" srcId="{B5FB8251-EBEA-4EDC-8523-C225BF3A67FB}" destId="{B0D27941-95F6-4CF6-95F1-DAF1D84302C0}" srcOrd="0" destOrd="0" parTransId="{176BD2E5-F6B8-4AEA-908D-9FE427633989}" sibTransId="{D19739E4-B32F-45DF-ABED-3A1F2AE109F9}"/>
    <dgm:cxn modelId="{DFF13E44-578E-45A2-88CE-E5833232C027}" srcId="{B0D27941-95F6-4CF6-95F1-DAF1D84302C0}" destId="{8ADA6D1A-C0D1-489C-8980-B5543D047113}" srcOrd="0" destOrd="0" parTransId="{146D8828-9D52-4ED2-9F78-4B9D8F2BD2BC}" sibTransId="{195E49DC-2B45-41EC-9B58-9461E79B3FAA}"/>
    <dgm:cxn modelId="{84FE4464-5301-4E23-B9F5-2533D37BDFC4}" type="presOf" srcId="{8ADA6D1A-C0D1-489C-8980-B5543D047113}" destId="{72DACB5C-106F-4DB1-BA31-D4C12F6DA5DF}" srcOrd="0" destOrd="0" presId="urn:microsoft.com/office/officeart/2005/8/layout/hierarchy1"/>
    <dgm:cxn modelId="{6C7A6D45-FF31-40EB-96D6-439B70D1415A}" type="presOf" srcId="{B0D27941-95F6-4CF6-95F1-DAF1D84302C0}" destId="{10F145F2-33AD-4C40-86E7-C0B8AD8EE048}" srcOrd="0" destOrd="0" presId="urn:microsoft.com/office/officeart/2005/8/layout/hierarchy1"/>
    <dgm:cxn modelId="{7B511652-33D6-4896-910E-2F3675194116}" type="presOf" srcId="{176BD2E5-F6B8-4AEA-908D-9FE427633989}" destId="{C6752CE6-8695-4804-BAE5-0432604B8CC5}" srcOrd="0" destOrd="0" presId="urn:microsoft.com/office/officeart/2005/8/layout/hierarchy1"/>
    <dgm:cxn modelId="{E42C7055-3F98-4AB7-8B63-4FFD74DC6BDB}" type="presOf" srcId="{146D8828-9D52-4ED2-9F78-4B9D8F2BD2BC}" destId="{A259F8BE-94A0-41D4-9D66-B015400D364D}" srcOrd="0" destOrd="0" presId="urn:microsoft.com/office/officeart/2005/8/layout/hierarchy1"/>
    <dgm:cxn modelId="{29DA3F76-222F-400C-AA66-19F12547DA40}" type="presOf" srcId="{053B4301-0A61-4B15-B7AB-90158AC1AC5A}" destId="{17A84BCD-C996-4D6E-AA56-35B910C45155}" srcOrd="0" destOrd="0" presId="urn:microsoft.com/office/officeart/2005/8/layout/hierarchy1"/>
    <dgm:cxn modelId="{ABA7E184-23AA-47B2-890E-C53D6D78A0BB}" type="presOf" srcId="{1732DCD9-C6CA-4E95-AEB7-BAD9B33DE9B3}" destId="{7514676F-BD02-4EAC-B6B6-FB34A1B72BC0}" srcOrd="0" destOrd="0" presId="urn:microsoft.com/office/officeart/2005/8/layout/hierarchy1"/>
    <dgm:cxn modelId="{3DCB53A4-4096-499B-8862-6A8E9DAA4B45}" srcId="{1732DCD9-C6CA-4E95-AEB7-BAD9B33DE9B3}" destId="{053B4301-0A61-4B15-B7AB-90158AC1AC5A}" srcOrd="0" destOrd="0" parTransId="{99C4162F-08F1-4500-8D00-7C9E4E1779BC}" sibTransId="{A6CA5771-7432-4F8A-918F-733C627883C6}"/>
    <dgm:cxn modelId="{BCB2CFA8-07D2-4FDF-9AC9-4E6E2E81612C}" type="presOf" srcId="{E8412FBE-FAE5-476F-8620-F5CB6797E9EF}" destId="{601787E0-8A1E-4DC9-9754-ECC11CBA96F0}" srcOrd="0" destOrd="0" presId="urn:microsoft.com/office/officeart/2005/8/layout/hierarchy1"/>
    <dgm:cxn modelId="{F28E28AB-1804-4569-B344-530F4316ACE9}" type="presOf" srcId="{61233D66-426D-4849-A618-7AC6FAC1C779}" destId="{8DE005B9-AC63-4AE7-B11D-A580DC5B149B}" srcOrd="0" destOrd="0" presId="urn:microsoft.com/office/officeart/2005/8/layout/hierarchy1"/>
    <dgm:cxn modelId="{E14165B2-ACBD-46CD-A91D-47A50A26F9FF}" srcId="{5F5B55B0-90E2-4DFB-92FA-201ECAF82CD6}" destId="{B5FB8251-EBEA-4EDC-8523-C225BF3A67FB}" srcOrd="0" destOrd="0" parTransId="{7BD2BD23-62E7-488C-9FB7-2FD8A38C63F0}" sibTransId="{BCB5F3A9-2595-4F50-B563-9B750B1541E2}"/>
    <dgm:cxn modelId="{9F2C8BBF-33FF-44FB-B201-669D077D1190}" type="presOf" srcId="{AE72F4F7-3021-43E7-89D8-AF9509AD5A5B}" destId="{741A5CC0-7E52-463C-983E-EEC48E451568}" srcOrd="0" destOrd="0" presId="urn:microsoft.com/office/officeart/2005/8/layout/hierarchy1"/>
    <dgm:cxn modelId="{42A75EDB-F8A8-4184-AB83-20E1F044A589}" srcId="{B0D27941-95F6-4CF6-95F1-DAF1D84302C0}" destId="{3F06E38E-6BFE-4EA2-9F9E-DF090981894A}" srcOrd="2" destOrd="0" parTransId="{E8412FBE-FAE5-476F-8620-F5CB6797E9EF}" sibTransId="{56AC2E49-5527-44CC-890D-5CC357788F77}"/>
    <dgm:cxn modelId="{20F2D6DD-07B2-4E70-B030-2185193E0925}" type="presOf" srcId="{3F06E38E-6BFE-4EA2-9F9E-DF090981894A}" destId="{16DA05ED-ABD5-4357-B5AD-2A3595E574CE}" srcOrd="0" destOrd="0" presId="urn:microsoft.com/office/officeart/2005/8/layout/hierarchy1"/>
    <dgm:cxn modelId="{771B21E4-78F0-48BB-9850-CDFC15BBBD1B}" type="presOf" srcId="{99C4162F-08F1-4500-8D00-7C9E4E1779BC}" destId="{EEA0BF93-79C8-4F0D-B391-4CB45D9D0A5D}" srcOrd="0" destOrd="0" presId="urn:microsoft.com/office/officeart/2005/8/layout/hierarchy1"/>
    <dgm:cxn modelId="{6129C4E8-8B8A-4245-BC57-0E91C3855E51}" srcId="{B5FB8251-EBEA-4EDC-8523-C225BF3A67FB}" destId="{1732DCD9-C6CA-4E95-AEB7-BAD9B33DE9B3}" srcOrd="1" destOrd="0" parTransId="{AE72F4F7-3021-43E7-89D8-AF9509AD5A5B}" sibTransId="{8A3EADD5-B3A2-4ECB-A016-E9600651F8AC}"/>
    <dgm:cxn modelId="{A63ECEF3-8AE0-4313-B44E-0AFAAFEC283F}" srcId="{B0D27941-95F6-4CF6-95F1-DAF1D84302C0}" destId="{61233D66-426D-4849-A618-7AC6FAC1C779}" srcOrd="1" destOrd="0" parTransId="{4859CF0D-9E7F-478A-82D3-44D2D32BF417}" sibTransId="{42CDFD41-5523-4DC9-BAD4-1DD8714A6905}"/>
    <dgm:cxn modelId="{E033FCFD-8CC5-403F-98C7-BF0722A27CBE}" type="presOf" srcId="{4859CF0D-9E7F-478A-82D3-44D2D32BF417}" destId="{15709333-7094-4133-BD51-4ECF03C81704}" srcOrd="0" destOrd="0" presId="urn:microsoft.com/office/officeart/2005/8/layout/hierarchy1"/>
    <dgm:cxn modelId="{DEF046F4-E681-422E-81D5-142715C1484E}" type="presParOf" srcId="{FA43D780-8586-432C-8716-88DF2EC81446}" destId="{9396A068-8839-4FE3-86C1-60912868A86B}" srcOrd="0" destOrd="0" presId="urn:microsoft.com/office/officeart/2005/8/layout/hierarchy1"/>
    <dgm:cxn modelId="{5AFFF930-904A-493F-AEF6-7E06F2B8D2D3}" type="presParOf" srcId="{9396A068-8839-4FE3-86C1-60912868A86B}" destId="{5AECDDB2-FA20-4281-8ADB-ABD95BA1861E}" srcOrd="0" destOrd="0" presId="urn:microsoft.com/office/officeart/2005/8/layout/hierarchy1"/>
    <dgm:cxn modelId="{425C04B8-08AA-4DD3-8312-7131FAB93878}" type="presParOf" srcId="{5AECDDB2-FA20-4281-8ADB-ABD95BA1861E}" destId="{E2F74897-CACB-48B6-8CF6-771A3D58D934}" srcOrd="0" destOrd="0" presId="urn:microsoft.com/office/officeart/2005/8/layout/hierarchy1"/>
    <dgm:cxn modelId="{26F005FE-C025-4019-9887-CDCDFFA8B323}" type="presParOf" srcId="{5AECDDB2-FA20-4281-8ADB-ABD95BA1861E}" destId="{B73E0CF3-C44A-4293-9865-8983F2E4FB84}" srcOrd="1" destOrd="0" presId="urn:microsoft.com/office/officeart/2005/8/layout/hierarchy1"/>
    <dgm:cxn modelId="{4D9473DB-5C45-4E56-BCFE-F44438EA784B}" type="presParOf" srcId="{9396A068-8839-4FE3-86C1-60912868A86B}" destId="{B337D84F-0782-408E-BE2D-C58CA05DD4A1}" srcOrd="1" destOrd="0" presId="urn:microsoft.com/office/officeart/2005/8/layout/hierarchy1"/>
    <dgm:cxn modelId="{55D58E5D-E547-45E2-B5C7-55C522D7861F}" type="presParOf" srcId="{B337D84F-0782-408E-BE2D-C58CA05DD4A1}" destId="{C6752CE6-8695-4804-BAE5-0432604B8CC5}" srcOrd="0" destOrd="0" presId="urn:microsoft.com/office/officeart/2005/8/layout/hierarchy1"/>
    <dgm:cxn modelId="{86AF9CDC-656D-4740-8DC4-B63C6A98076A}" type="presParOf" srcId="{B337D84F-0782-408E-BE2D-C58CA05DD4A1}" destId="{33A64DB5-A482-45C0-B7B4-1C0A9734C380}" srcOrd="1" destOrd="0" presId="urn:microsoft.com/office/officeart/2005/8/layout/hierarchy1"/>
    <dgm:cxn modelId="{D460FFE0-27DE-48EE-8061-CB7CBA230A41}" type="presParOf" srcId="{33A64DB5-A482-45C0-B7B4-1C0A9734C380}" destId="{43DCE587-10B9-45E4-93F5-53AB3436189B}" srcOrd="0" destOrd="0" presId="urn:microsoft.com/office/officeart/2005/8/layout/hierarchy1"/>
    <dgm:cxn modelId="{786D762E-8BFC-4AC0-881F-025E12CEB6F8}" type="presParOf" srcId="{43DCE587-10B9-45E4-93F5-53AB3436189B}" destId="{6BC500B4-8F4A-4F79-8597-C19FA0F4AD21}" srcOrd="0" destOrd="0" presId="urn:microsoft.com/office/officeart/2005/8/layout/hierarchy1"/>
    <dgm:cxn modelId="{C1C69F4B-4F1E-4BDA-AC60-AB335FC9DC61}" type="presParOf" srcId="{43DCE587-10B9-45E4-93F5-53AB3436189B}" destId="{10F145F2-33AD-4C40-86E7-C0B8AD8EE048}" srcOrd="1" destOrd="0" presId="urn:microsoft.com/office/officeart/2005/8/layout/hierarchy1"/>
    <dgm:cxn modelId="{D5185ACC-C355-4791-998E-5074B601CEC9}" type="presParOf" srcId="{33A64DB5-A482-45C0-B7B4-1C0A9734C380}" destId="{39BE9CE6-81BC-417F-BCCD-D7F3676CC806}" srcOrd="1" destOrd="0" presId="urn:microsoft.com/office/officeart/2005/8/layout/hierarchy1"/>
    <dgm:cxn modelId="{8D68A28D-E230-40C0-9D51-7DDE1CC9DA07}" type="presParOf" srcId="{39BE9CE6-81BC-417F-BCCD-D7F3676CC806}" destId="{A259F8BE-94A0-41D4-9D66-B015400D364D}" srcOrd="0" destOrd="0" presId="urn:microsoft.com/office/officeart/2005/8/layout/hierarchy1"/>
    <dgm:cxn modelId="{C82C2554-1FFB-40AB-AA54-1F9DDAECA314}" type="presParOf" srcId="{39BE9CE6-81BC-417F-BCCD-D7F3676CC806}" destId="{10F70AE6-1065-4006-9878-12CC675F8B93}" srcOrd="1" destOrd="0" presId="urn:microsoft.com/office/officeart/2005/8/layout/hierarchy1"/>
    <dgm:cxn modelId="{692732FB-7307-4895-A580-73E75742C826}" type="presParOf" srcId="{10F70AE6-1065-4006-9878-12CC675F8B93}" destId="{B6CF4481-19BE-42D7-82B4-E14AE36C0A2F}" srcOrd="0" destOrd="0" presId="urn:microsoft.com/office/officeart/2005/8/layout/hierarchy1"/>
    <dgm:cxn modelId="{E5DCEB63-433E-4696-92D7-D365C95F76C1}" type="presParOf" srcId="{B6CF4481-19BE-42D7-82B4-E14AE36C0A2F}" destId="{695EDB6B-6DEC-4E7A-9511-E05EA012460D}" srcOrd="0" destOrd="0" presId="urn:microsoft.com/office/officeart/2005/8/layout/hierarchy1"/>
    <dgm:cxn modelId="{A9B996CD-936E-41D3-BAE7-89BA43A61B64}" type="presParOf" srcId="{B6CF4481-19BE-42D7-82B4-E14AE36C0A2F}" destId="{72DACB5C-106F-4DB1-BA31-D4C12F6DA5DF}" srcOrd="1" destOrd="0" presId="urn:microsoft.com/office/officeart/2005/8/layout/hierarchy1"/>
    <dgm:cxn modelId="{0F69DF09-3413-4AD5-A450-FCF82623C4ED}" type="presParOf" srcId="{10F70AE6-1065-4006-9878-12CC675F8B93}" destId="{A2B663A2-77F0-44CC-ACED-203EF497493F}" srcOrd="1" destOrd="0" presId="urn:microsoft.com/office/officeart/2005/8/layout/hierarchy1"/>
    <dgm:cxn modelId="{85863534-F730-4814-9015-798F6B0C9B0E}" type="presParOf" srcId="{39BE9CE6-81BC-417F-BCCD-D7F3676CC806}" destId="{15709333-7094-4133-BD51-4ECF03C81704}" srcOrd="2" destOrd="0" presId="urn:microsoft.com/office/officeart/2005/8/layout/hierarchy1"/>
    <dgm:cxn modelId="{62990F1D-F605-40EE-995F-DA665F93B06A}" type="presParOf" srcId="{39BE9CE6-81BC-417F-BCCD-D7F3676CC806}" destId="{D92C52C2-DC55-4687-A173-1A265D3E571A}" srcOrd="3" destOrd="0" presId="urn:microsoft.com/office/officeart/2005/8/layout/hierarchy1"/>
    <dgm:cxn modelId="{4F45AAD9-2929-4649-AD66-E273A216D46D}" type="presParOf" srcId="{D92C52C2-DC55-4687-A173-1A265D3E571A}" destId="{38F582B8-56EA-4492-8661-00E8C4F61106}" srcOrd="0" destOrd="0" presId="urn:microsoft.com/office/officeart/2005/8/layout/hierarchy1"/>
    <dgm:cxn modelId="{2EA998C0-127E-4C72-AF7B-8C541B87D0CF}" type="presParOf" srcId="{38F582B8-56EA-4492-8661-00E8C4F61106}" destId="{0F9ED6B5-0572-4BD1-8AFE-6FF09AFE7050}" srcOrd="0" destOrd="0" presId="urn:microsoft.com/office/officeart/2005/8/layout/hierarchy1"/>
    <dgm:cxn modelId="{34F9EF77-64CE-40D6-99A5-9EFCD1929FD2}" type="presParOf" srcId="{38F582B8-56EA-4492-8661-00E8C4F61106}" destId="{8DE005B9-AC63-4AE7-B11D-A580DC5B149B}" srcOrd="1" destOrd="0" presId="urn:microsoft.com/office/officeart/2005/8/layout/hierarchy1"/>
    <dgm:cxn modelId="{3B94D713-D267-492D-BB15-C5CD87BC2C4A}" type="presParOf" srcId="{D92C52C2-DC55-4687-A173-1A265D3E571A}" destId="{F68028A3-46BC-4C62-84DF-488655EC3CBC}" srcOrd="1" destOrd="0" presId="urn:microsoft.com/office/officeart/2005/8/layout/hierarchy1"/>
    <dgm:cxn modelId="{96CD8C9F-F2A6-48EE-A20A-CF78E6FE417D}" type="presParOf" srcId="{39BE9CE6-81BC-417F-BCCD-D7F3676CC806}" destId="{601787E0-8A1E-4DC9-9754-ECC11CBA96F0}" srcOrd="4" destOrd="0" presId="urn:microsoft.com/office/officeart/2005/8/layout/hierarchy1"/>
    <dgm:cxn modelId="{B1169B56-BEE0-4950-A19C-141AF653E1CA}" type="presParOf" srcId="{39BE9CE6-81BC-417F-BCCD-D7F3676CC806}" destId="{AA5A234C-E3C9-47CE-87EA-36A36269AC16}" srcOrd="5" destOrd="0" presId="urn:microsoft.com/office/officeart/2005/8/layout/hierarchy1"/>
    <dgm:cxn modelId="{F1835AFF-EA06-428F-BDE9-06047A20E2C6}" type="presParOf" srcId="{AA5A234C-E3C9-47CE-87EA-36A36269AC16}" destId="{E97B562F-304B-44F3-8FD4-E419DEE17281}" srcOrd="0" destOrd="0" presId="urn:microsoft.com/office/officeart/2005/8/layout/hierarchy1"/>
    <dgm:cxn modelId="{146A32AE-0E55-4A56-ABCB-25C92E64F224}" type="presParOf" srcId="{E97B562F-304B-44F3-8FD4-E419DEE17281}" destId="{32347B0B-9535-4883-A8EB-60B9355758F8}" srcOrd="0" destOrd="0" presId="urn:microsoft.com/office/officeart/2005/8/layout/hierarchy1"/>
    <dgm:cxn modelId="{4DDDBC93-8461-4365-8C20-8A001BBA170E}" type="presParOf" srcId="{E97B562F-304B-44F3-8FD4-E419DEE17281}" destId="{16DA05ED-ABD5-4357-B5AD-2A3595E574CE}" srcOrd="1" destOrd="0" presId="urn:microsoft.com/office/officeart/2005/8/layout/hierarchy1"/>
    <dgm:cxn modelId="{8546C117-9635-4439-A137-B4C653D4F5FF}" type="presParOf" srcId="{AA5A234C-E3C9-47CE-87EA-36A36269AC16}" destId="{71403D57-D333-488A-803E-16E39542DB9D}" srcOrd="1" destOrd="0" presId="urn:microsoft.com/office/officeart/2005/8/layout/hierarchy1"/>
    <dgm:cxn modelId="{53800866-4EBA-47A8-BF7D-B1B5E44173FD}" type="presParOf" srcId="{B337D84F-0782-408E-BE2D-C58CA05DD4A1}" destId="{741A5CC0-7E52-463C-983E-EEC48E451568}" srcOrd="2" destOrd="0" presId="urn:microsoft.com/office/officeart/2005/8/layout/hierarchy1"/>
    <dgm:cxn modelId="{D234EF28-680F-461B-A7E1-A36838A68F4A}" type="presParOf" srcId="{B337D84F-0782-408E-BE2D-C58CA05DD4A1}" destId="{03CA993E-8A90-4D83-8DD2-F3A2343F22FE}" srcOrd="3" destOrd="0" presId="urn:microsoft.com/office/officeart/2005/8/layout/hierarchy1"/>
    <dgm:cxn modelId="{D06034E2-DE3B-491B-8D17-02652C54083B}" type="presParOf" srcId="{03CA993E-8A90-4D83-8DD2-F3A2343F22FE}" destId="{69E8B160-FB9C-4062-ADFD-DC925766C0E5}" srcOrd="0" destOrd="0" presId="urn:microsoft.com/office/officeart/2005/8/layout/hierarchy1"/>
    <dgm:cxn modelId="{017466AE-D40F-4053-855A-106C9AD0F3FD}" type="presParOf" srcId="{69E8B160-FB9C-4062-ADFD-DC925766C0E5}" destId="{F3E85BCB-E6C1-4C49-824F-A02A7FF679BC}" srcOrd="0" destOrd="0" presId="urn:microsoft.com/office/officeart/2005/8/layout/hierarchy1"/>
    <dgm:cxn modelId="{C75D7EBE-159A-4E2B-A39A-2C7E6838D786}" type="presParOf" srcId="{69E8B160-FB9C-4062-ADFD-DC925766C0E5}" destId="{7514676F-BD02-4EAC-B6B6-FB34A1B72BC0}" srcOrd="1" destOrd="0" presId="urn:microsoft.com/office/officeart/2005/8/layout/hierarchy1"/>
    <dgm:cxn modelId="{84357BF9-D22A-44EE-8154-77AB4CB19FE0}" type="presParOf" srcId="{03CA993E-8A90-4D83-8DD2-F3A2343F22FE}" destId="{D22DAD42-3F8C-402C-9869-FE7F1AE3F108}" srcOrd="1" destOrd="0" presId="urn:microsoft.com/office/officeart/2005/8/layout/hierarchy1"/>
    <dgm:cxn modelId="{9FC3CD53-8F19-4509-889E-E037D772DE60}" type="presParOf" srcId="{D22DAD42-3F8C-402C-9869-FE7F1AE3F108}" destId="{EEA0BF93-79C8-4F0D-B391-4CB45D9D0A5D}" srcOrd="0" destOrd="0" presId="urn:microsoft.com/office/officeart/2005/8/layout/hierarchy1"/>
    <dgm:cxn modelId="{4267C395-C029-40A5-9671-9F59E2ADD21B}" type="presParOf" srcId="{D22DAD42-3F8C-402C-9869-FE7F1AE3F108}" destId="{066F76A3-5013-4FA0-994C-F002E7A9E85F}" srcOrd="1" destOrd="0" presId="urn:microsoft.com/office/officeart/2005/8/layout/hierarchy1"/>
    <dgm:cxn modelId="{97F86A68-5108-47E4-AD3D-1F014FDAF67D}" type="presParOf" srcId="{066F76A3-5013-4FA0-994C-F002E7A9E85F}" destId="{05BB8312-4375-4518-B664-D002837CA789}" srcOrd="0" destOrd="0" presId="urn:microsoft.com/office/officeart/2005/8/layout/hierarchy1"/>
    <dgm:cxn modelId="{383F2A47-15E8-4FD0-8C7A-E0E9708C7580}" type="presParOf" srcId="{05BB8312-4375-4518-B664-D002837CA789}" destId="{D6F198D8-AE71-4F4E-A5C3-FCF9F355142B}" srcOrd="0" destOrd="0" presId="urn:microsoft.com/office/officeart/2005/8/layout/hierarchy1"/>
    <dgm:cxn modelId="{14C47504-1A2B-4C91-BAE1-C1515BF90197}" type="presParOf" srcId="{05BB8312-4375-4518-B664-D002837CA789}" destId="{17A84BCD-C996-4D6E-AA56-35B910C45155}" srcOrd="1" destOrd="0" presId="urn:microsoft.com/office/officeart/2005/8/layout/hierarchy1"/>
    <dgm:cxn modelId="{5635F3BE-E09C-44F1-A1A4-678B708C272D}" type="presParOf" srcId="{066F76A3-5013-4FA0-994C-F002E7A9E85F}" destId="{5FD23758-0461-4EEB-B3D0-E5ADDCD726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795F58-0761-40B1-A2B7-6EFC7353BC9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D2063CDF-BE7F-460C-AC46-1A62E37F2EC8}">
      <dgm:prSet phldrT="[Text]"/>
      <dgm:spPr/>
      <dgm:t>
        <a:bodyPr/>
        <a:lstStyle/>
        <a:p>
          <a:r>
            <a:rPr lang="en-US"/>
            <a:t>Remain in SOO</a:t>
          </a:r>
        </a:p>
      </dgm:t>
    </dgm:pt>
    <dgm:pt modelId="{E42BF54D-56EF-405F-88E0-E5E142284F28}" type="parTrans" cxnId="{A508410B-24D4-463B-93B0-BDF6072F6817}">
      <dgm:prSet/>
      <dgm:spPr/>
      <dgm:t>
        <a:bodyPr/>
        <a:lstStyle/>
        <a:p>
          <a:endParaRPr lang="en-US"/>
        </a:p>
      </dgm:t>
    </dgm:pt>
    <dgm:pt modelId="{A4E6763D-A66A-4B3F-B62D-1620016677E0}" type="sibTrans" cxnId="{A508410B-24D4-463B-93B0-BDF6072F6817}">
      <dgm:prSet/>
      <dgm:spPr/>
      <dgm:t>
        <a:bodyPr/>
        <a:lstStyle/>
        <a:p>
          <a:endParaRPr lang="en-US"/>
        </a:p>
      </dgm:t>
    </dgm:pt>
    <dgm:pt modelId="{93CD492C-5BA0-4926-9663-D0F4798AA419}">
      <dgm:prSet phldrT="[Text]"/>
      <dgm:spPr/>
      <dgm:t>
        <a:bodyPr/>
        <a:lstStyle/>
        <a:p>
          <a:pPr algn="l"/>
          <a:r>
            <a:rPr lang="en-US"/>
            <a:t>Continue to attend the same public/private day (SOO)</a:t>
          </a:r>
        </a:p>
      </dgm:t>
    </dgm:pt>
    <dgm:pt modelId="{86836866-F00F-4FA2-9A70-08AC04C21437}" type="parTrans" cxnId="{7E6C4866-EBEE-4465-B9FB-423371B44EEF}">
      <dgm:prSet/>
      <dgm:spPr/>
      <dgm:t>
        <a:bodyPr/>
        <a:lstStyle/>
        <a:p>
          <a:endParaRPr lang="en-US"/>
        </a:p>
      </dgm:t>
    </dgm:pt>
    <dgm:pt modelId="{B134C4F4-FFA2-415A-BF41-AE313C37C196}" type="sibTrans" cxnId="{7E6C4866-EBEE-4465-B9FB-423371B44EEF}">
      <dgm:prSet/>
      <dgm:spPr/>
      <dgm:t>
        <a:bodyPr/>
        <a:lstStyle/>
        <a:p>
          <a:endParaRPr lang="en-US"/>
        </a:p>
      </dgm:t>
    </dgm:pt>
    <dgm:pt modelId="{1792A381-9EFE-46E2-8DE8-747F217EB85F}">
      <dgm:prSet phldrT="[Text]"/>
      <dgm:spPr/>
      <dgm:t>
        <a:bodyPr/>
        <a:lstStyle/>
        <a:p>
          <a:r>
            <a:rPr lang="en-US"/>
            <a:t>Enroll Locally</a:t>
          </a:r>
        </a:p>
      </dgm:t>
    </dgm:pt>
    <dgm:pt modelId="{78D155F6-32FF-4104-A642-1C2E183163DF}" type="parTrans" cxnId="{392110EE-3049-49CA-9DEB-B05E902D2D2C}">
      <dgm:prSet/>
      <dgm:spPr/>
      <dgm:t>
        <a:bodyPr/>
        <a:lstStyle/>
        <a:p>
          <a:endParaRPr lang="en-US"/>
        </a:p>
      </dgm:t>
    </dgm:pt>
    <dgm:pt modelId="{5E1E59BD-6E4C-4A75-A55E-F74BE3AE66A9}" type="sibTrans" cxnId="{392110EE-3049-49CA-9DEB-B05E902D2D2C}">
      <dgm:prSet/>
      <dgm:spPr/>
      <dgm:t>
        <a:bodyPr/>
        <a:lstStyle/>
        <a:p>
          <a:endParaRPr lang="en-US"/>
        </a:p>
      </dgm:t>
    </dgm:pt>
    <dgm:pt modelId="{34CFC276-47BB-42ED-B76D-C1B0441ABC74}">
      <dgm:prSet phldrT="[Text]"/>
      <dgm:spPr/>
      <dgm:t>
        <a:bodyPr/>
        <a:lstStyle/>
        <a:p>
          <a:r>
            <a:rPr lang="en-US"/>
            <a:t>Enroll immediately in new district</a:t>
          </a:r>
        </a:p>
      </dgm:t>
    </dgm:pt>
    <dgm:pt modelId="{85F18CAE-F9B4-4447-8CA9-5E68469BE04C}" type="parTrans" cxnId="{37AE1A5F-B37A-42C3-9A25-9035F2A115A0}">
      <dgm:prSet/>
      <dgm:spPr/>
      <dgm:t>
        <a:bodyPr/>
        <a:lstStyle/>
        <a:p>
          <a:endParaRPr lang="en-US"/>
        </a:p>
      </dgm:t>
    </dgm:pt>
    <dgm:pt modelId="{B67F8DFD-0F9E-4881-A1C7-C790039F8FB0}" type="sibTrans" cxnId="{37AE1A5F-B37A-42C3-9A25-9035F2A115A0}">
      <dgm:prSet/>
      <dgm:spPr/>
      <dgm:t>
        <a:bodyPr/>
        <a:lstStyle/>
        <a:p>
          <a:endParaRPr lang="en-US"/>
        </a:p>
      </dgm:t>
    </dgm:pt>
    <dgm:pt modelId="{5AEE5FEC-7154-422F-A7A5-4279F4B55E37}">
      <dgm:prSet phldrT="[Text]"/>
      <dgm:spPr/>
      <dgm:t>
        <a:bodyPr/>
        <a:lstStyle/>
        <a:p>
          <a:r>
            <a:rPr lang="en-US"/>
            <a:t>Convene a team to follow student’s services</a:t>
          </a:r>
        </a:p>
      </dgm:t>
    </dgm:pt>
    <dgm:pt modelId="{196A01F8-5940-406F-A699-0CB2CCC1F7EC}" type="parTrans" cxnId="{E2A62352-9D88-419E-BD77-A6005837E4A9}">
      <dgm:prSet/>
      <dgm:spPr/>
      <dgm:t>
        <a:bodyPr/>
        <a:lstStyle/>
        <a:p>
          <a:endParaRPr lang="en-US"/>
        </a:p>
      </dgm:t>
    </dgm:pt>
    <dgm:pt modelId="{B693FE32-9E8D-4207-A5BC-7613762B50B6}" type="sibTrans" cxnId="{E2A62352-9D88-419E-BD77-A6005837E4A9}">
      <dgm:prSet/>
      <dgm:spPr/>
      <dgm:t>
        <a:bodyPr/>
        <a:lstStyle/>
        <a:p>
          <a:endParaRPr lang="en-US"/>
        </a:p>
      </dgm:t>
    </dgm:pt>
    <dgm:pt modelId="{35977208-E9E9-436B-8880-9DB9F9AC2484}">
      <dgm:prSet phldrT="[Text]"/>
      <dgm:spPr/>
      <dgm:t>
        <a:bodyPr/>
        <a:lstStyle/>
        <a:p>
          <a:pPr algn="l"/>
          <a:r>
            <a:rPr lang="en-US"/>
            <a:t>Remain enrolled in DOO (no change to enrollment)</a:t>
          </a:r>
        </a:p>
      </dgm:t>
    </dgm:pt>
    <dgm:pt modelId="{96CA2297-DCE8-438A-ACD7-E06F7ACB58C9}" type="parTrans" cxnId="{CC124A26-EA6D-4A23-A014-4A049EA38F9D}">
      <dgm:prSet/>
      <dgm:spPr/>
      <dgm:t>
        <a:bodyPr/>
        <a:lstStyle/>
        <a:p>
          <a:endParaRPr lang="en-US"/>
        </a:p>
      </dgm:t>
    </dgm:pt>
    <dgm:pt modelId="{1101B27B-5368-4CD8-8540-D89218D1F67B}" type="sibTrans" cxnId="{CC124A26-EA6D-4A23-A014-4A049EA38F9D}">
      <dgm:prSet/>
      <dgm:spPr/>
      <dgm:t>
        <a:bodyPr/>
        <a:lstStyle/>
        <a:p>
          <a:endParaRPr lang="en-US"/>
        </a:p>
      </dgm:t>
    </dgm:pt>
    <dgm:pt modelId="{1EC8C0D8-9A8B-407D-8F05-405C096409F5}">
      <dgm:prSet phldrT="[Text]"/>
      <dgm:spPr/>
      <dgm:t>
        <a:bodyPr/>
        <a:lstStyle/>
        <a:p>
          <a:r>
            <a:rPr lang="en-US"/>
            <a:t>New district provide services comparable to those called for in IEP (e.g., ID new public/private day program)</a:t>
          </a:r>
        </a:p>
      </dgm:t>
    </dgm:pt>
    <dgm:pt modelId="{C688EF7E-7356-4882-A41C-0AC8A92F628B}" type="parTrans" cxnId="{782DC3BA-F5BC-47B1-A37F-A5F1AF20CF43}">
      <dgm:prSet/>
      <dgm:spPr/>
      <dgm:t>
        <a:bodyPr/>
        <a:lstStyle/>
        <a:p>
          <a:endParaRPr lang="en-US"/>
        </a:p>
      </dgm:t>
    </dgm:pt>
    <dgm:pt modelId="{AC02848B-97FB-4F1F-9B4E-4421A8C1641B}" type="sibTrans" cxnId="{782DC3BA-F5BC-47B1-A37F-A5F1AF20CF43}">
      <dgm:prSet/>
      <dgm:spPr/>
      <dgm:t>
        <a:bodyPr/>
        <a:lstStyle/>
        <a:p>
          <a:endParaRPr lang="en-US"/>
        </a:p>
      </dgm:t>
    </dgm:pt>
    <dgm:pt modelId="{66A9FF80-5DC2-4300-A2A5-BD53D38AF8F4}" type="pres">
      <dgm:prSet presAssocID="{23795F58-0761-40B1-A2B7-6EFC7353BC99}" presName="Name0" presStyleCnt="0">
        <dgm:presLayoutVars>
          <dgm:dir/>
          <dgm:animLvl val="lvl"/>
          <dgm:resizeHandles/>
        </dgm:presLayoutVars>
      </dgm:prSet>
      <dgm:spPr/>
    </dgm:pt>
    <dgm:pt modelId="{F9651432-A4C9-452D-A8B6-70CE4D2E2359}" type="pres">
      <dgm:prSet presAssocID="{D2063CDF-BE7F-460C-AC46-1A62E37F2EC8}" presName="linNode" presStyleCnt="0"/>
      <dgm:spPr/>
    </dgm:pt>
    <dgm:pt modelId="{F53CFE29-94A6-494A-8D3A-8ED57648A51F}" type="pres">
      <dgm:prSet presAssocID="{D2063CDF-BE7F-460C-AC46-1A62E37F2EC8}" presName="parentShp" presStyleLbl="node1" presStyleIdx="0" presStyleCnt="2" custLinFactNeighborX="-3220" custLinFactNeighborY="-7228">
        <dgm:presLayoutVars>
          <dgm:bulletEnabled val="1"/>
        </dgm:presLayoutVars>
      </dgm:prSet>
      <dgm:spPr/>
    </dgm:pt>
    <dgm:pt modelId="{463151CC-FF4A-4B46-A5F4-C255F32A4B20}" type="pres">
      <dgm:prSet presAssocID="{D2063CDF-BE7F-460C-AC46-1A62E37F2EC8}" presName="childShp" presStyleLbl="bgAccFollowNode1" presStyleIdx="0" presStyleCnt="2">
        <dgm:presLayoutVars>
          <dgm:bulletEnabled val="1"/>
        </dgm:presLayoutVars>
      </dgm:prSet>
      <dgm:spPr/>
    </dgm:pt>
    <dgm:pt modelId="{EBEEA256-4E57-4D78-8598-6804EA5434FE}" type="pres">
      <dgm:prSet presAssocID="{A4E6763D-A66A-4B3F-B62D-1620016677E0}" presName="spacing" presStyleCnt="0"/>
      <dgm:spPr/>
    </dgm:pt>
    <dgm:pt modelId="{910CB166-9EC0-4B1C-96F2-642C6D2AA502}" type="pres">
      <dgm:prSet presAssocID="{1792A381-9EFE-46E2-8DE8-747F217EB85F}" presName="linNode" presStyleCnt="0"/>
      <dgm:spPr/>
    </dgm:pt>
    <dgm:pt modelId="{5DADA01F-ADB6-4D4A-8C42-EA04B7A68A4C}" type="pres">
      <dgm:prSet presAssocID="{1792A381-9EFE-46E2-8DE8-747F217EB85F}" presName="parentShp" presStyleLbl="node1" presStyleIdx="1" presStyleCnt="2">
        <dgm:presLayoutVars>
          <dgm:bulletEnabled val="1"/>
        </dgm:presLayoutVars>
      </dgm:prSet>
      <dgm:spPr/>
    </dgm:pt>
    <dgm:pt modelId="{AA9E4F7B-50CD-4978-8A5E-94DDAD9F089D}" type="pres">
      <dgm:prSet presAssocID="{1792A381-9EFE-46E2-8DE8-747F217EB85F}" presName="childShp" presStyleLbl="bgAccFollowNode1" presStyleIdx="1" presStyleCnt="2">
        <dgm:presLayoutVars>
          <dgm:bulletEnabled val="1"/>
        </dgm:presLayoutVars>
      </dgm:prSet>
      <dgm:spPr/>
    </dgm:pt>
  </dgm:ptLst>
  <dgm:cxnLst>
    <dgm:cxn modelId="{A508410B-24D4-463B-93B0-BDF6072F6817}" srcId="{23795F58-0761-40B1-A2B7-6EFC7353BC99}" destId="{D2063CDF-BE7F-460C-AC46-1A62E37F2EC8}" srcOrd="0" destOrd="0" parTransId="{E42BF54D-56EF-405F-88E0-E5E142284F28}" sibTransId="{A4E6763D-A66A-4B3F-B62D-1620016677E0}"/>
    <dgm:cxn modelId="{CFE3E221-5500-41E8-9E30-D10B626A4DD0}" type="presOf" srcId="{35977208-E9E9-436B-8880-9DB9F9AC2484}" destId="{463151CC-FF4A-4B46-A5F4-C255F32A4B20}" srcOrd="0" destOrd="1" presId="urn:microsoft.com/office/officeart/2005/8/layout/vList6"/>
    <dgm:cxn modelId="{CC124A26-EA6D-4A23-A014-4A049EA38F9D}" srcId="{D2063CDF-BE7F-460C-AC46-1A62E37F2EC8}" destId="{35977208-E9E9-436B-8880-9DB9F9AC2484}" srcOrd="1" destOrd="0" parTransId="{96CA2297-DCE8-438A-ACD7-E06F7ACB58C9}" sibTransId="{1101B27B-5368-4CD8-8540-D89218D1F67B}"/>
    <dgm:cxn modelId="{CD717334-ADA2-42B3-81A4-E77F8C6431C5}" type="presOf" srcId="{34CFC276-47BB-42ED-B76D-C1B0441ABC74}" destId="{AA9E4F7B-50CD-4978-8A5E-94DDAD9F089D}" srcOrd="0" destOrd="0" presId="urn:microsoft.com/office/officeart/2005/8/layout/vList6"/>
    <dgm:cxn modelId="{37AE1A5F-B37A-42C3-9A25-9035F2A115A0}" srcId="{1792A381-9EFE-46E2-8DE8-747F217EB85F}" destId="{34CFC276-47BB-42ED-B76D-C1B0441ABC74}" srcOrd="0" destOrd="0" parTransId="{85F18CAE-F9B4-4447-8CA9-5E68469BE04C}" sibTransId="{B67F8DFD-0F9E-4881-A1C7-C790039F8FB0}"/>
    <dgm:cxn modelId="{F5715842-8F39-4C41-B32B-E4D6B1B72166}" type="presOf" srcId="{5AEE5FEC-7154-422F-A7A5-4279F4B55E37}" destId="{AA9E4F7B-50CD-4978-8A5E-94DDAD9F089D}" srcOrd="0" destOrd="2" presId="urn:microsoft.com/office/officeart/2005/8/layout/vList6"/>
    <dgm:cxn modelId="{7E6C4866-EBEE-4465-B9FB-423371B44EEF}" srcId="{D2063CDF-BE7F-460C-AC46-1A62E37F2EC8}" destId="{93CD492C-5BA0-4926-9663-D0F4798AA419}" srcOrd="0" destOrd="0" parTransId="{86836866-F00F-4FA2-9A70-08AC04C21437}" sibTransId="{B134C4F4-FFA2-415A-BF41-AE313C37C196}"/>
    <dgm:cxn modelId="{35B84369-291E-4B57-AA39-05455B38E15D}" type="presOf" srcId="{1EC8C0D8-9A8B-407D-8F05-405C096409F5}" destId="{AA9E4F7B-50CD-4978-8A5E-94DDAD9F089D}" srcOrd="0" destOrd="1" presId="urn:microsoft.com/office/officeart/2005/8/layout/vList6"/>
    <dgm:cxn modelId="{E2A62352-9D88-419E-BD77-A6005837E4A9}" srcId="{1792A381-9EFE-46E2-8DE8-747F217EB85F}" destId="{5AEE5FEC-7154-422F-A7A5-4279F4B55E37}" srcOrd="2" destOrd="0" parTransId="{196A01F8-5940-406F-A699-0CB2CCC1F7EC}" sibTransId="{B693FE32-9E8D-4207-A5BC-7613762B50B6}"/>
    <dgm:cxn modelId="{36DE4677-BDC0-465B-935E-173AF9E750C3}" type="presOf" srcId="{23795F58-0761-40B1-A2B7-6EFC7353BC99}" destId="{66A9FF80-5DC2-4300-A2A5-BD53D38AF8F4}" srcOrd="0" destOrd="0" presId="urn:microsoft.com/office/officeart/2005/8/layout/vList6"/>
    <dgm:cxn modelId="{88E99F7D-C792-4251-AE80-FC23770D10CC}" type="presOf" srcId="{93CD492C-5BA0-4926-9663-D0F4798AA419}" destId="{463151CC-FF4A-4B46-A5F4-C255F32A4B20}" srcOrd="0" destOrd="0" presId="urn:microsoft.com/office/officeart/2005/8/layout/vList6"/>
    <dgm:cxn modelId="{E5CADE9F-DDD3-4EBA-934D-4691B252CE53}" type="presOf" srcId="{D2063CDF-BE7F-460C-AC46-1A62E37F2EC8}" destId="{F53CFE29-94A6-494A-8D3A-8ED57648A51F}" srcOrd="0" destOrd="0" presId="urn:microsoft.com/office/officeart/2005/8/layout/vList6"/>
    <dgm:cxn modelId="{C11D09BA-E50A-4E30-8111-3D4860835F2D}" type="presOf" srcId="{1792A381-9EFE-46E2-8DE8-747F217EB85F}" destId="{5DADA01F-ADB6-4D4A-8C42-EA04B7A68A4C}" srcOrd="0" destOrd="0" presId="urn:microsoft.com/office/officeart/2005/8/layout/vList6"/>
    <dgm:cxn modelId="{782DC3BA-F5BC-47B1-A37F-A5F1AF20CF43}" srcId="{1792A381-9EFE-46E2-8DE8-747F217EB85F}" destId="{1EC8C0D8-9A8B-407D-8F05-405C096409F5}" srcOrd="1" destOrd="0" parTransId="{C688EF7E-7356-4882-A41C-0AC8A92F628B}" sibTransId="{AC02848B-97FB-4F1F-9B4E-4421A8C1641B}"/>
    <dgm:cxn modelId="{392110EE-3049-49CA-9DEB-B05E902D2D2C}" srcId="{23795F58-0761-40B1-A2B7-6EFC7353BC99}" destId="{1792A381-9EFE-46E2-8DE8-747F217EB85F}" srcOrd="1" destOrd="0" parTransId="{78D155F6-32FF-4104-A642-1C2E183163DF}" sibTransId="{5E1E59BD-6E4C-4A75-A55E-F74BE3AE66A9}"/>
    <dgm:cxn modelId="{BFD96DAE-F887-4E47-813B-83B6E53B165D}" type="presParOf" srcId="{66A9FF80-5DC2-4300-A2A5-BD53D38AF8F4}" destId="{F9651432-A4C9-452D-A8B6-70CE4D2E2359}" srcOrd="0" destOrd="0" presId="urn:microsoft.com/office/officeart/2005/8/layout/vList6"/>
    <dgm:cxn modelId="{D7E0DA6F-DAA9-488F-BC8F-B5DAE058D8C8}" type="presParOf" srcId="{F9651432-A4C9-452D-A8B6-70CE4D2E2359}" destId="{F53CFE29-94A6-494A-8D3A-8ED57648A51F}" srcOrd="0" destOrd="0" presId="urn:microsoft.com/office/officeart/2005/8/layout/vList6"/>
    <dgm:cxn modelId="{66B4CD57-8209-4FBD-ACAF-E6A4809E3CB7}" type="presParOf" srcId="{F9651432-A4C9-452D-A8B6-70CE4D2E2359}" destId="{463151CC-FF4A-4B46-A5F4-C255F32A4B20}" srcOrd="1" destOrd="0" presId="urn:microsoft.com/office/officeart/2005/8/layout/vList6"/>
    <dgm:cxn modelId="{7736C872-3198-4D26-91FE-6B6E3F93AE04}" type="presParOf" srcId="{66A9FF80-5DC2-4300-A2A5-BD53D38AF8F4}" destId="{EBEEA256-4E57-4D78-8598-6804EA5434FE}" srcOrd="1" destOrd="0" presId="urn:microsoft.com/office/officeart/2005/8/layout/vList6"/>
    <dgm:cxn modelId="{E10F19A0-AE46-4061-8FD4-90C671ADD181}" type="presParOf" srcId="{66A9FF80-5DC2-4300-A2A5-BD53D38AF8F4}" destId="{910CB166-9EC0-4B1C-96F2-642C6D2AA502}" srcOrd="2" destOrd="0" presId="urn:microsoft.com/office/officeart/2005/8/layout/vList6"/>
    <dgm:cxn modelId="{454E8908-2A0B-4065-B3B2-0499B32ED986}" type="presParOf" srcId="{910CB166-9EC0-4B1C-96F2-642C6D2AA502}" destId="{5DADA01F-ADB6-4D4A-8C42-EA04B7A68A4C}" srcOrd="0" destOrd="0" presId="urn:microsoft.com/office/officeart/2005/8/layout/vList6"/>
    <dgm:cxn modelId="{A76753AB-95C8-4B1E-BBA9-6650327EDD87}" type="presParOf" srcId="{910CB166-9EC0-4B1C-96F2-642C6D2AA502}" destId="{AA9E4F7B-50CD-4978-8A5E-94DDAD9F089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16C8CF-FC06-4341-B08F-EFCC2C3E95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2AA2750-6A18-43B7-8CE4-F1B488E98664}">
      <dgm:prSet/>
      <dgm:spPr/>
      <dgm:t>
        <a:bodyPr/>
        <a:lstStyle/>
        <a:p>
          <a:r>
            <a:rPr lang="en-US"/>
            <a:t>Student (if appropriate), parent/guardian, foster parent</a:t>
          </a:r>
        </a:p>
      </dgm:t>
    </dgm:pt>
    <dgm:pt modelId="{B5EF956A-3EB4-402C-9DDE-7BF7539A778C}" type="parTrans" cxnId="{3C0C451B-59D9-44F6-B831-160B8AFA300F}">
      <dgm:prSet/>
      <dgm:spPr/>
      <dgm:t>
        <a:bodyPr/>
        <a:lstStyle/>
        <a:p>
          <a:endParaRPr lang="en-US"/>
        </a:p>
      </dgm:t>
    </dgm:pt>
    <dgm:pt modelId="{49BB6CD1-043D-46CC-B3EE-C85E07944840}" type="sibTrans" cxnId="{3C0C451B-59D9-44F6-B831-160B8AFA300F}">
      <dgm:prSet/>
      <dgm:spPr/>
      <dgm:t>
        <a:bodyPr/>
        <a:lstStyle/>
        <a:p>
          <a:endParaRPr lang="en-US"/>
        </a:p>
      </dgm:t>
    </dgm:pt>
    <dgm:pt modelId="{5368D8B1-F51F-4E7A-8682-A59999A0ACA7}">
      <dgm:prSet/>
      <dgm:spPr/>
      <dgm:t>
        <a:bodyPr/>
        <a:lstStyle/>
        <a:p>
          <a:r>
            <a:rPr lang="en-US"/>
            <a:t>DCF Social worker, education coordinator</a:t>
          </a:r>
        </a:p>
      </dgm:t>
    </dgm:pt>
    <dgm:pt modelId="{0AC03D28-F2AB-466A-94CF-17C3EFF9C1A1}" type="parTrans" cxnId="{E74B4108-6DD9-42B0-8DEB-8DE0F3973BF5}">
      <dgm:prSet/>
      <dgm:spPr/>
      <dgm:t>
        <a:bodyPr/>
        <a:lstStyle/>
        <a:p>
          <a:endParaRPr lang="en-US"/>
        </a:p>
      </dgm:t>
    </dgm:pt>
    <dgm:pt modelId="{3958C35B-9E82-4EBD-80BE-3FFDAE7857C5}" type="sibTrans" cxnId="{E74B4108-6DD9-42B0-8DEB-8DE0F3973BF5}">
      <dgm:prSet/>
      <dgm:spPr/>
      <dgm:t>
        <a:bodyPr/>
        <a:lstStyle/>
        <a:p>
          <a:endParaRPr lang="en-US"/>
        </a:p>
      </dgm:t>
    </dgm:pt>
    <dgm:pt modelId="{A830B0BD-1E26-484D-B641-36A253855AAC}">
      <dgm:prSet/>
      <dgm:spPr/>
      <dgm:t>
        <a:bodyPr/>
        <a:lstStyle/>
        <a:p>
          <a:r>
            <a:rPr lang="en-US"/>
            <a:t>SOO District POC, special education, guidance counselor, teacher</a:t>
          </a:r>
        </a:p>
      </dgm:t>
    </dgm:pt>
    <dgm:pt modelId="{F33C32B5-8E3F-491F-AE4B-02535D374844}" type="parTrans" cxnId="{1B560708-BE1A-4795-B4C0-57E7A7C00991}">
      <dgm:prSet/>
      <dgm:spPr/>
      <dgm:t>
        <a:bodyPr/>
        <a:lstStyle/>
        <a:p>
          <a:endParaRPr lang="en-US"/>
        </a:p>
      </dgm:t>
    </dgm:pt>
    <dgm:pt modelId="{1D541049-CE47-47ED-8062-274FBBD9200B}" type="sibTrans" cxnId="{1B560708-BE1A-4795-B4C0-57E7A7C00991}">
      <dgm:prSet/>
      <dgm:spPr/>
      <dgm:t>
        <a:bodyPr/>
        <a:lstStyle/>
        <a:p>
          <a:endParaRPr lang="en-US"/>
        </a:p>
      </dgm:t>
    </dgm:pt>
    <dgm:pt modelId="{CF33F727-5671-4FBD-B916-6693CB121A05}">
      <dgm:prSet/>
      <dgm:spPr/>
      <dgm:t>
        <a:bodyPr/>
        <a:lstStyle/>
        <a:p>
          <a:r>
            <a:rPr lang="en-US"/>
            <a:t>Educational decision maker (EDM), legal representative</a:t>
          </a:r>
        </a:p>
      </dgm:t>
    </dgm:pt>
    <dgm:pt modelId="{8FE1ED6A-66FE-48DF-991D-74365A216C9E}" type="parTrans" cxnId="{8B0B7DC9-9A61-4279-BB44-E7D0F971251F}">
      <dgm:prSet/>
      <dgm:spPr/>
      <dgm:t>
        <a:bodyPr/>
        <a:lstStyle/>
        <a:p>
          <a:endParaRPr lang="en-US"/>
        </a:p>
      </dgm:t>
    </dgm:pt>
    <dgm:pt modelId="{D9DD0F48-AB22-400F-9A01-5733DFA882A7}" type="sibTrans" cxnId="{8B0B7DC9-9A61-4279-BB44-E7D0F971251F}">
      <dgm:prSet/>
      <dgm:spPr/>
      <dgm:t>
        <a:bodyPr/>
        <a:lstStyle/>
        <a:p>
          <a:endParaRPr lang="en-US"/>
        </a:p>
      </dgm:t>
    </dgm:pt>
    <dgm:pt modelId="{72BBD78D-1530-4FC7-A703-C705C4F34800}">
      <dgm:prSet/>
      <dgm:spPr/>
      <dgm:t>
        <a:bodyPr/>
        <a:lstStyle/>
        <a:p>
          <a:r>
            <a:rPr lang="en-US"/>
            <a:t>LSD District POC – from district of foster placement, (if appropriate)</a:t>
          </a:r>
        </a:p>
      </dgm:t>
    </dgm:pt>
    <dgm:pt modelId="{7CDB6291-01F5-4223-BD6F-ADB3CE639BA1}" type="parTrans" cxnId="{85FF5A18-F52C-4E69-9CD1-5857826FD3B5}">
      <dgm:prSet/>
      <dgm:spPr/>
      <dgm:t>
        <a:bodyPr/>
        <a:lstStyle/>
        <a:p>
          <a:endParaRPr lang="en-US"/>
        </a:p>
      </dgm:t>
    </dgm:pt>
    <dgm:pt modelId="{FDC0AE10-76C6-4853-9463-C4A08852C0A5}" type="sibTrans" cxnId="{85FF5A18-F52C-4E69-9CD1-5857826FD3B5}">
      <dgm:prSet/>
      <dgm:spPr/>
      <dgm:t>
        <a:bodyPr/>
        <a:lstStyle/>
        <a:p>
          <a:endParaRPr lang="en-US"/>
        </a:p>
      </dgm:t>
    </dgm:pt>
    <dgm:pt modelId="{E3FD2D7F-A13E-436B-B934-67B756C4AE37}" type="pres">
      <dgm:prSet presAssocID="{5C16C8CF-FC06-4341-B08F-EFCC2C3E9584}" presName="diagram" presStyleCnt="0">
        <dgm:presLayoutVars>
          <dgm:dir/>
          <dgm:resizeHandles val="exact"/>
        </dgm:presLayoutVars>
      </dgm:prSet>
      <dgm:spPr/>
    </dgm:pt>
    <dgm:pt modelId="{B0121F43-242E-4AC0-8F49-39649C3FBAC2}" type="pres">
      <dgm:prSet presAssocID="{B2AA2750-6A18-43B7-8CE4-F1B488E98664}" presName="node" presStyleLbl="node1" presStyleIdx="0" presStyleCnt="5">
        <dgm:presLayoutVars>
          <dgm:bulletEnabled val="1"/>
        </dgm:presLayoutVars>
      </dgm:prSet>
      <dgm:spPr/>
    </dgm:pt>
    <dgm:pt modelId="{ADECE384-C7BD-4634-865D-D31AA5741F38}" type="pres">
      <dgm:prSet presAssocID="{49BB6CD1-043D-46CC-B3EE-C85E07944840}" presName="sibTrans" presStyleCnt="0"/>
      <dgm:spPr/>
    </dgm:pt>
    <dgm:pt modelId="{849B714D-6340-45D1-A6C1-8591F40E301B}" type="pres">
      <dgm:prSet presAssocID="{CF33F727-5671-4FBD-B916-6693CB121A05}" presName="node" presStyleLbl="node1" presStyleIdx="1" presStyleCnt="5">
        <dgm:presLayoutVars>
          <dgm:bulletEnabled val="1"/>
        </dgm:presLayoutVars>
      </dgm:prSet>
      <dgm:spPr/>
    </dgm:pt>
    <dgm:pt modelId="{121C9BA8-479F-4AB3-A8A9-D131D3BE9664}" type="pres">
      <dgm:prSet presAssocID="{D9DD0F48-AB22-400F-9A01-5733DFA882A7}" presName="sibTrans" presStyleCnt="0"/>
      <dgm:spPr/>
    </dgm:pt>
    <dgm:pt modelId="{8107C1A7-AF43-4DEA-8820-50CF79B0E4F3}" type="pres">
      <dgm:prSet presAssocID="{5368D8B1-F51F-4E7A-8682-A59999A0ACA7}" presName="node" presStyleLbl="node1" presStyleIdx="2" presStyleCnt="5">
        <dgm:presLayoutVars>
          <dgm:bulletEnabled val="1"/>
        </dgm:presLayoutVars>
      </dgm:prSet>
      <dgm:spPr/>
    </dgm:pt>
    <dgm:pt modelId="{539CEEDB-319C-4766-AAC7-B4E236DE6D24}" type="pres">
      <dgm:prSet presAssocID="{3958C35B-9E82-4EBD-80BE-3FFDAE7857C5}" presName="sibTrans" presStyleCnt="0"/>
      <dgm:spPr/>
    </dgm:pt>
    <dgm:pt modelId="{80A58C76-9CC1-47E1-B3A2-F90A07D1A47B}" type="pres">
      <dgm:prSet presAssocID="{A830B0BD-1E26-484D-B641-36A253855AAC}" presName="node" presStyleLbl="node1" presStyleIdx="3" presStyleCnt="5">
        <dgm:presLayoutVars>
          <dgm:bulletEnabled val="1"/>
        </dgm:presLayoutVars>
      </dgm:prSet>
      <dgm:spPr/>
    </dgm:pt>
    <dgm:pt modelId="{659D1CF9-334C-463C-A903-D16713915A22}" type="pres">
      <dgm:prSet presAssocID="{1D541049-CE47-47ED-8062-274FBBD9200B}" presName="sibTrans" presStyleCnt="0"/>
      <dgm:spPr/>
    </dgm:pt>
    <dgm:pt modelId="{2EED4F41-CCE3-44AD-914D-B4CEF02199CF}" type="pres">
      <dgm:prSet presAssocID="{72BBD78D-1530-4FC7-A703-C705C4F34800}" presName="node" presStyleLbl="node1" presStyleIdx="4" presStyleCnt="5">
        <dgm:presLayoutVars>
          <dgm:bulletEnabled val="1"/>
        </dgm:presLayoutVars>
      </dgm:prSet>
      <dgm:spPr/>
    </dgm:pt>
  </dgm:ptLst>
  <dgm:cxnLst>
    <dgm:cxn modelId="{1B560708-BE1A-4795-B4C0-57E7A7C00991}" srcId="{5C16C8CF-FC06-4341-B08F-EFCC2C3E9584}" destId="{A830B0BD-1E26-484D-B641-36A253855AAC}" srcOrd="3" destOrd="0" parTransId="{F33C32B5-8E3F-491F-AE4B-02535D374844}" sibTransId="{1D541049-CE47-47ED-8062-274FBBD9200B}"/>
    <dgm:cxn modelId="{E74B4108-6DD9-42B0-8DEB-8DE0F3973BF5}" srcId="{5C16C8CF-FC06-4341-B08F-EFCC2C3E9584}" destId="{5368D8B1-F51F-4E7A-8682-A59999A0ACA7}" srcOrd="2" destOrd="0" parTransId="{0AC03D28-F2AB-466A-94CF-17C3EFF9C1A1}" sibTransId="{3958C35B-9E82-4EBD-80BE-3FFDAE7857C5}"/>
    <dgm:cxn modelId="{85FF5A18-F52C-4E69-9CD1-5857826FD3B5}" srcId="{5C16C8CF-FC06-4341-B08F-EFCC2C3E9584}" destId="{72BBD78D-1530-4FC7-A703-C705C4F34800}" srcOrd="4" destOrd="0" parTransId="{7CDB6291-01F5-4223-BD6F-ADB3CE639BA1}" sibTransId="{FDC0AE10-76C6-4853-9463-C4A08852C0A5}"/>
    <dgm:cxn modelId="{3C0C451B-59D9-44F6-B831-160B8AFA300F}" srcId="{5C16C8CF-FC06-4341-B08F-EFCC2C3E9584}" destId="{B2AA2750-6A18-43B7-8CE4-F1B488E98664}" srcOrd="0" destOrd="0" parTransId="{B5EF956A-3EB4-402C-9DDE-7BF7539A778C}" sibTransId="{49BB6CD1-043D-46CC-B3EE-C85E07944840}"/>
    <dgm:cxn modelId="{21616534-FFDE-4950-816E-409C8AF0BEBF}" type="presOf" srcId="{5C16C8CF-FC06-4341-B08F-EFCC2C3E9584}" destId="{E3FD2D7F-A13E-436B-B934-67B756C4AE37}" srcOrd="0" destOrd="0" presId="urn:microsoft.com/office/officeart/2005/8/layout/default"/>
    <dgm:cxn modelId="{31DE467B-5470-443E-8E4D-020CBF504271}" type="presOf" srcId="{B2AA2750-6A18-43B7-8CE4-F1B488E98664}" destId="{B0121F43-242E-4AC0-8F49-39649C3FBAC2}" srcOrd="0" destOrd="0" presId="urn:microsoft.com/office/officeart/2005/8/layout/default"/>
    <dgm:cxn modelId="{320735BB-9BFE-4EF1-8D88-5E34DCA1E651}" type="presOf" srcId="{CF33F727-5671-4FBD-B916-6693CB121A05}" destId="{849B714D-6340-45D1-A6C1-8591F40E301B}" srcOrd="0" destOrd="0" presId="urn:microsoft.com/office/officeart/2005/8/layout/default"/>
    <dgm:cxn modelId="{FB785ABF-2F09-4445-814A-44AEB08297E3}" type="presOf" srcId="{A830B0BD-1E26-484D-B641-36A253855AAC}" destId="{80A58C76-9CC1-47E1-B3A2-F90A07D1A47B}" srcOrd="0" destOrd="0" presId="urn:microsoft.com/office/officeart/2005/8/layout/default"/>
    <dgm:cxn modelId="{8B0B7DC9-9A61-4279-BB44-E7D0F971251F}" srcId="{5C16C8CF-FC06-4341-B08F-EFCC2C3E9584}" destId="{CF33F727-5671-4FBD-B916-6693CB121A05}" srcOrd="1" destOrd="0" parTransId="{8FE1ED6A-66FE-48DF-991D-74365A216C9E}" sibTransId="{D9DD0F48-AB22-400F-9A01-5733DFA882A7}"/>
    <dgm:cxn modelId="{CE5BF1CA-2998-4692-A57F-385335135AD3}" type="presOf" srcId="{5368D8B1-F51F-4E7A-8682-A59999A0ACA7}" destId="{8107C1A7-AF43-4DEA-8820-50CF79B0E4F3}" srcOrd="0" destOrd="0" presId="urn:microsoft.com/office/officeart/2005/8/layout/default"/>
    <dgm:cxn modelId="{62D379CC-F5B5-4489-8014-C565F6B2CC2F}" type="presOf" srcId="{72BBD78D-1530-4FC7-A703-C705C4F34800}" destId="{2EED4F41-CCE3-44AD-914D-B4CEF02199CF}" srcOrd="0" destOrd="0" presId="urn:microsoft.com/office/officeart/2005/8/layout/default"/>
    <dgm:cxn modelId="{885DEEB3-9D16-4A4F-9A91-5DD37986A75C}" type="presParOf" srcId="{E3FD2D7F-A13E-436B-B934-67B756C4AE37}" destId="{B0121F43-242E-4AC0-8F49-39649C3FBAC2}" srcOrd="0" destOrd="0" presId="urn:microsoft.com/office/officeart/2005/8/layout/default"/>
    <dgm:cxn modelId="{F2C4576B-DFE5-4984-89BE-E36EC68A3B04}" type="presParOf" srcId="{E3FD2D7F-A13E-436B-B934-67B756C4AE37}" destId="{ADECE384-C7BD-4634-865D-D31AA5741F38}" srcOrd="1" destOrd="0" presId="urn:microsoft.com/office/officeart/2005/8/layout/default"/>
    <dgm:cxn modelId="{67DBAF7A-80E2-4052-BE68-4A7649A7DB59}" type="presParOf" srcId="{E3FD2D7F-A13E-436B-B934-67B756C4AE37}" destId="{849B714D-6340-45D1-A6C1-8591F40E301B}" srcOrd="2" destOrd="0" presId="urn:microsoft.com/office/officeart/2005/8/layout/default"/>
    <dgm:cxn modelId="{E59D941B-E4F3-47F7-9988-BC64E261BD24}" type="presParOf" srcId="{E3FD2D7F-A13E-436B-B934-67B756C4AE37}" destId="{121C9BA8-479F-4AB3-A8A9-D131D3BE9664}" srcOrd="3" destOrd="0" presId="urn:microsoft.com/office/officeart/2005/8/layout/default"/>
    <dgm:cxn modelId="{A77731BD-0E94-4F0D-A4E5-1AC40CA129F9}" type="presParOf" srcId="{E3FD2D7F-A13E-436B-B934-67B756C4AE37}" destId="{8107C1A7-AF43-4DEA-8820-50CF79B0E4F3}" srcOrd="4" destOrd="0" presId="urn:microsoft.com/office/officeart/2005/8/layout/default"/>
    <dgm:cxn modelId="{90E558E2-1104-4FD9-AB7B-5E1DEF8D3D3F}" type="presParOf" srcId="{E3FD2D7F-A13E-436B-B934-67B756C4AE37}" destId="{539CEEDB-319C-4766-AAC7-B4E236DE6D24}" srcOrd="5" destOrd="0" presId="urn:microsoft.com/office/officeart/2005/8/layout/default"/>
    <dgm:cxn modelId="{08E96D61-8A7C-4B61-B4BD-62996468EA5F}" type="presParOf" srcId="{E3FD2D7F-A13E-436B-B934-67B756C4AE37}" destId="{80A58C76-9CC1-47E1-B3A2-F90A07D1A47B}" srcOrd="6" destOrd="0" presId="urn:microsoft.com/office/officeart/2005/8/layout/default"/>
    <dgm:cxn modelId="{E8A43B6E-8809-48FF-9BD3-BE4A7B663211}" type="presParOf" srcId="{E3FD2D7F-A13E-436B-B934-67B756C4AE37}" destId="{659D1CF9-334C-463C-A903-D16713915A22}" srcOrd="7" destOrd="0" presId="urn:microsoft.com/office/officeart/2005/8/layout/default"/>
    <dgm:cxn modelId="{77B881D7-4444-47BA-A618-6A826281858F}" type="presParOf" srcId="{E3FD2D7F-A13E-436B-B934-67B756C4AE37}" destId="{2EED4F41-CCE3-44AD-914D-B4CEF02199C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0BF93-79C8-4F0D-B391-4CB45D9D0A5D}">
      <dsp:nvSpPr>
        <dsp:cNvPr id="0" name=""/>
        <dsp:cNvSpPr/>
      </dsp:nvSpPr>
      <dsp:spPr>
        <a:xfrm>
          <a:off x="8296155" y="3054273"/>
          <a:ext cx="91440" cy="568875"/>
        </a:xfrm>
        <a:custGeom>
          <a:avLst/>
          <a:gdLst/>
          <a:ahLst/>
          <a:cxnLst/>
          <a:rect l="0" t="0" r="0" b="0"/>
          <a:pathLst>
            <a:path>
              <a:moveTo>
                <a:pt x="45720" y="0"/>
              </a:moveTo>
              <a:lnTo>
                <a:pt x="4572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1A5CC0-7E52-463C-983E-EEC48E451568}">
      <dsp:nvSpPr>
        <dsp:cNvPr id="0" name=""/>
        <dsp:cNvSpPr/>
      </dsp:nvSpPr>
      <dsp:spPr>
        <a:xfrm>
          <a:off x="5951187" y="1243327"/>
          <a:ext cx="2390688" cy="568875"/>
        </a:xfrm>
        <a:custGeom>
          <a:avLst/>
          <a:gdLst/>
          <a:ahLst/>
          <a:cxnLst/>
          <a:rect l="0" t="0" r="0" b="0"/>
          <a:pathLst>
            <a:path>
              <a:moveTo>
                <a:pt x="0" y="0"/>
              </a:moveTo>
              <a:lnTo>
                <a:pt x="0" y="387671"/>
              </a:lnTo>
              <a:lnTo>
                <a:pt x="2390688" y="387671"/>
              </a:lnTo>
              <a:lnTo>
                <a:pt x="2390688" y="568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1787E0-8A1E-4DC9-9754-ECC11CBA96F0}">
      <dsp:nvSpPr>
        <dsp:cNvPr id="0" name=""/>
        <dsp:cNvSpPr/>
      </dsp:nvSpPr>
      <dsp:spPr>
        <a:xfrm>
          <a:off x="3560498" y="3054273"/>
          <a:ext cx="2390688" cy="568875"/>
        </a:xfrm>
        <a:custGeom>
          <a:avLst/>
          <a:gdLst/>
          <a:ahLst/>
          <a:cxnLst/>
          <a:rect l="0" t="0" r="0" b="0"/>
          <a:pathLst>
            <a:path>
              <a:moveTo>
                <a:pt x="0" y="0"/>
              </a:moveTo>
              <a:lnTo>
                <a:pt x="0" y="387671"/>
              </a:lnTo>
              <a:lnTo>
                <a:pt x="2390688" y="387671"/>
              </a:lnTo>
              <a:lnTo>
                <a:pt x="2390688"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09333-7094-4133-BD51-4ECF03C81704}">
      <dsp:nvSpPr>
        <dsp:cNvPr id="0" name=""/>
        <dsp:cNvSpPr/>
      </dsp:nvSpPr>
      <dsp:spPr>
        <a:xfrm>
          <a:off x="3514778" y="3054273"/>
          <a:ext cx="91440" cy="568875"/>
        </a:xfrm>
        <a:custGeom>
          <a:avLst/>
          <a:gdLst/>
          <a:ahLst/>
          <a:cxnLst/>
          <a:rect l="0" t="0" r="0" b="0"/>
          <a:pathLst>
            <a:path>
              <a:moveTo>
                <a:pt x="45720" y="0"/>
              </a:moveTo>
              <a:lnTo>
                <a:pt x="4572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59F8BE-94A0-41D4-9D66-B015400D364D}">
      <dsp:nvSpPr>
        <dsp:cNvPr id="0" name=""/>
        <dsp:cNvSpPr/>
      </dsp:nvSpPr>
      <dsp:spPr>
        <a:xfrm>
          <a:off x="1169810" y="3054273"/>
          <a:ext cx="2390688" cy="568875"/>
        </a:xfrm>
        <a:custGeom>
          <a:avLst/>
          <a:gdLst/>
          <a:ahLst/>
          <a:cxnLst/>
          <a:rect l="0" t="0" r="0" b="0"/>
          <a:pathLst>
            <a:path>
              <a:moveTo>
                <a:pt x="2390688" y="0"/>
              </a:moveTo>
              <a:lnTo>
                <a:pt x="2390688" y="387671"/>
              </a:lnTo>
              <a:lnTo>
                <a:pt x="0" y="387671"/>
              </a:lnTo>
              <a:lnTo>
                <a:pt x="0" y="5688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752CE6-8695-4804-BAE5-0432604B8CC5}">
      <dsp:nvSpPr>
        <dsp:cNvPr id="0" name=""/>
        <dsp:cNvSpPr/>
      </dsp:nvSpPr>
      <dsp:spPr>
        <a:xfrm>
          <a:off x="3560498" y="1243327"/>
          <a:ext cx="2390688" cy="568875"/>
        </a:xfrm>
        <a:custGeom>
          <a:avLst/>
          <a:gdLst/>
          <a:ahLst/>
          <a:cxnLst/>
          <a:rect l="0" t="0" r="0" b="0"/>
          <a:pathLst>
            <a:path>
              <a:moveTo>
                <a:pt x="2390688" y="0"/>
              </a:moveTo>
              <a:lnTo>
                <a:pt x="2390688" y="387671"/>
              </a:lnTo>
              <a:lnTo>
                <a:pt x="0" y="387671"/>
              </a:lnTo>
              <a:lnTo>
                <a:pt x="0" y="5688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F74897-CACB-48B6-8CF6-771A3D58D934}">
      <dsp:nvSpPr>
        <dsp:cNvPr id="0" name=""/>
        <dsp:cNvSpPr/>
      </dsp:nvSpPr>
      <dsp:spPr>
        <a:xfrm>
          <a:off x="4973178" y="1256"/>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E0CF3-C44A-4293-9865-8983F2E4FB84}">
      <dsp:nvSpPr>
        <dsp:cNvPr id="0" name=""/>
        <dsp:cNvSpPr/>
      </dsp:nvSpPr>
      <dsp:spPr>
        <a:xfrm>
          <a:off x="5190513" y="207724"/>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solidFill>
                <a:schemeClr val="tx1"/>
              </a:solidFill>
              <a:latin typeface="Segoe UI Semibold"/>
            </a:rPr>
            <a:t>Ensure </a:t>
          </a:r>
          <a:r>
            <a:rPr lang="en-US" sz="1700" b="0" i="0" u="none" strike="noStrike" kern="1200" cap="none" baseline="0" noProof="0">
              <a:solidFill>
                <a:schemeClr val="tx1"/>
              </a:solidFill>
              <a:latin typeface="Segoe UI Semibold"/>
              <a:cs typeface="Segoe UI Semibold"/>
            </a:rPr>
            <a:t>unique educational rights</a:t>
          </a:r>
          <a:r>
            <a:rPr lang="en-US" sz="1700" kern="1200">
              <a:solidFill>
                <a:schemeClr val="tx1"/>
              </a:solidFill>
              <a:latin typeface="Segoe UI Semibold"/>
            </a:rPr>
            <a:t> for</a:t>
          </a:r>
          <a:r>
            <a:rPr lang="en-US" sz="1700" b="0" i="0" u="none" strike="noStrike" kern="1200" cap="none" baseline="0" noProof="0">
              <a:solidFill>
                <a:schemeClr val="tx1"/>
              </a:solidFill>
              <a:latin typeface="Segoe UI Semibold"/>
              <a:cs typeface="Segoe UI Semibold"/>
            </a:rPr>
            <a:t> </a:t>
          </a:r>
          <a:r>
            <a:rPr lang="en-US" sz="1700" kern="1200">
              <a:solidFill>
                <a:schemeClr val="tx1"/>
              </a:solidFill>
              <a:latin typeface="Segoe UI Semibold"/>
            </a:rPr>
            <a:t>highly mobile</a:t>
          </a:r>
          <a:r>
            <a:rPr lang="en-US" sz="1700" b="0" i="0" u="none" strike="noStrike" kern="1200" cap="none" baseline="0" noProof="0">
              <a:solidFill>
                <a:schemeClr val="tx1"/>
              </a:solidFill>
              <a:latin typeface="Segoe UI Semibold"/>
              <a:cs typeface="Segoe UI Semibold"/>
            </a:rPr>
            <a:t> students</a:t>
          </a:r>
        </a:p>
      </dsp:txBody>
      <dsp:txXfrm>
        <a:off x="5226892" y="244103"/>
        <a:ext cx="1883259" cy="1169313"/>
      </dsp:txXfrm>
    </dsp:sp>
    <dsp:sp modelId="{6BC500B4-8F4A-4F79-8597-C19FA0F4AD21}">
      <dsp:nvSpPr>
        <dsp:cNvPr id="0" name=""/>
        <dsp:cNvSpPr/>
      </dsp:nvSpPr>
      <dsp:spPr>
        <a:xfrm>
          <a:off x="2582489" y="1812202"/>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145F2-33AD-4C40-86E7-C0B8AD8EE048}">
      <dsp:nvSpPr>
        <dsp:cNvPr id="0" name=""/>
        <dsp:cNvSpPr/>
      </dsp:nvSpPr>
      <dsp:spPr>
        <a:xfrm>
          <a:off x="2799825" y="2018671"/>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Every Student Succeeds Act of 2015</a:t>
          </a:r>
          <a:endParaRPr lang="en-US" sz="1700" kern="1200"/>
        </a:p>
      </dsp:txBody>
      <dsp:txXfrm>
        <a:off x="2836204" y="2055050"/>
        <a:ext cx="1883259" cy="1169313"/>
      </dsp:txXfrm>
    </dsp:sp>
    <dsp:sp modelId="{695EDB6B-6DEC-4E7A-9511-E05EA012460D}">
      <dsp:nvSpPr>
        <dsp:cNvPr id="0" name=""/>
        <dsp:cNvSpPr/>
      </dsp:nvSpPr>
      <dsp:spPr>
        <a:xfrm>
          <a:off x="191801"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ACB5C-106F-4DB1-BA31-D4C12F6DA5DF}">
      <dsp:nvSpPr>
        <dsp:cNvPr id="0" name=""/>
        <dsp:cNvSpPr/>
      </dsp:nvSpPr>
      <dsp:spPr>
        <a:xfrm>
          <a:off x="409136"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Foster Care Students</a:t>
          </a:r>
          <a:endParaRPr lang="en-US" sz="1700" kern="1200"/>
        </a:p>
      </dsp:txBody>
      <dsp:txXfrm>
        <a:off x="445515" y="3865996"/>
        <a:ext cx="1883259" cy="1169313"/>
      </dsp:txXfrm>
    </dsp:sp>
    <dsp:sp modelId="{0F9ED6B5-0572-4BD1-8AFE-6FF09AFE7050}">
      <dsp:nvSpPr>
        <dsp:cNvPr id="0" name=""/>
        <dsp:cNvSpPr/>
      </dsp:nvSpPr>
      <dsp:spPr>
        <a:xfrm>
          <a:off x="2582489"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E005B9-AC63-4AE7-B11D-A580DC5B149B}">
      <dsp:nvSpPr>
        <dsp:cNvPr id="0" name=""/>
        <dsp:cNvSpPr/>
      </dsp:nvSpPr>
      <dsp:spPr>
        <a:xfrm>
          <a:off x="2799825"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Homeless Students</a:t>
          </a:r>
          <a:endParaRPr lang="en-US" sz="1700" kern="1200"/>
        </a:p>
      </dsp:txBody>
      <dsp:txXfrm>
        <a:off x="2836204" y="3865996"/>
        <a:ext cx="1883259" cy="1169313"/>
      </dsp:txXfrm>
    </dsp:sp>
    <dsp:sp modelId="{32347B0B-9535-4883-A8EB-60B9355758F8}">
      <dsp:nvSpPr>
        <dsp:cNvPr id="0" name=""/>
        <dsp:cNvSpPr/>
      </dsp:nvSpPr>
      <dsp:spPr>
        <a:xfrm>
          <a:off x="4973178"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A05ED-ABD5-4357-B5AD-2A3595E574CE}">
      <dsp:nvSpPr>
        <dsp:cNvPr id="0" name=""/>
        <dsp:cNvSpPr/>
      </dsp:nvSpPr>
      <dsp:spPr>
        <a:xfrm>
          <a:off x="5190513"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Migrant Students</a:t>
          </a:r>
        </a:p>
      </dsp:txBody>
      <dsp:txXfrm>
        <a:off x="5226892" y="3865996"/>
        <a:ext cx="1883259" cy="1169313"/>
      </dsp:txXfrm>
    </dsp:sp>
    <dsp:sp modelId="{F3E85BCB-E6C1-4C49-824F-A02A7FF679BC}">
      <dsp:nvSpPr>
        <dsp:cNvPr id="0" name=""/>
        <dsp:cNvSpPr/>
      </dsp:nvSpPr>
      <dsp:spPr>
        <a:xfrm>
          <a:off x="7363866" y="1812202"/>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4676F-BD02-4EAC-B6B6-FB34A1B72BC0}">
      <dsp:nvSpPr>
        <dsp:cNvPr id="0" name=""/>
        <dsp:cNvSpPr/>
      </dsp:nvSpPr>
      <dsp:spPr>
        <a:xfrm>
          <a:off x="7581201" y="2018671"/>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Massachusetts Valor Act of 2012</a:t>
          </a:r>
          <a:endParaRPr lang="en-US" sz="1700" kern="1200"/>
        </a:p>
      </dsp:txBody>
      <dsp:txXfrm>
        <a:off x="7617580" y="2055050"/>
        <a:ext cx="1883259" cy="1169313"/>
      </dsp:txXfrm>
    </dsp:sp>
    <dsp:sp modelId="{D6F198D8-AE71-4F4E-A5C3-FCF9F355142B}">
      <dsp:nvSpPr>
        <dsp:cNvPr id="0" name=""/>
        <dsp:cNvSpPr/>
      </dsp:nvSpPr>
      <dsp:spPr>
        <a:xfrm>
          <a:off x="7363866" y="3623149"/>
          <a:ext cx="1956017" cy="1242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A84BCD-C996-4D6E-AA56-35B910C45155}">
      <dsp:nvSpPr>
        <dsp:cNvPr id="0" name=""/>
        <dsp:cNvSpPr/>
      </dsp:nvSpPr>
      <dsp:spPr>
        <a:xfrm>
          <a:off x="7581201" y="3829617"/>
          <a:ext cx="1956017" cy="12420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US" sz="1700" kern="1200">
              <a:latin typeface="Segoe UI Semibold"/>
            </a:rPr>
            <a:t>Military Connected Students</a:t>
          </a:r>
          <a:endParaRPr lang="en-US" sz="1700" kern="1200"/>
        </a:p>
      </dsp:txBody>
      <dsp:txXfrm>
        <a:off x="7617580" y="3865996"/>
        <a:ext cx="1883259" cy="1169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151CC-FF4A-4B46-A5F4-C255F32A4B20}">
      <dsp:nvSpPr>
        <dsp:cNvPr id="0" name=""/>
        <dsp:cNvSpPr/>
      </dsp:nvSpPr>
      <dsp:spPr>
        <a:xfrm>
          <a:off x="3769359" y="602"/>
          <a:ext cx="5654040" cy="234892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Continue to attend the same public/private day (SOO)</a:t>
          </a:r>
        </a:p>
        <a:p>
          <a:pPr marL="171450" lvl="1" indent="-171450" algn="l" defTabSz="800100">
            <a:lnSpc>
              <a:spcPct val="90000"/>
            </a:lnSpc>
            <a:spcBef>
              <a:spcPct val="0"/>
            </a:spcBef>
            <a:spcAft>
              <a:spcPct val="15000"/>
            </a:spcAft>
            <a:buChar char="•"/>
          </a:pPr>
          <a:r>
            <a:rPr lang="en-US" sz="1800" kern="1200"/>
            <a:t>Remain enrolled in DOO (no change to enrollment)</a:t>
          </a:r>
        </a:p>
      </dsp:txBody>
      <dsp:txXfrm>
        <a:off x="3769359" y="294218"/>
        <a:ext cx="4773193" cy="1761694"/>
      </dsp:txXfrm>
    </dsp:sp>
    <dsp:sp modelId="{F53CFE29-94A6-494A-8D3A-8ED57648A51F}">
      <dsp:nvSpPr>
        <dsp:cNvPr id="0" name=""/>
        <dsp:cNvSpPr/>
      </dsp:nvSpPr>
      <dsp:spPr>
        <a:xfrm>
          <a:off x="0" y="0"/>
          <a:ext cx="3769360" cy="23489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n-US" sz="6100" kern="1200"/>
            <a:t>Remain in SOO</a:t>
          </a:r>
        </a:p>
      </dsp:txBody>
      <dsp:txXfrm>
        <a:off x="114665" y="114665"/>
        <a:ext cx="3540030" cy="2119596"/>
      </dsp:txXfrm>
    </dsp:sp>
    <dsp:sp modelId="{AA9E4F7B-50CD-4978-8A5E-94DDAD9F089D}">
      <dsp:nvSpPr>
        <dsp:cNvPr id="0" name=""/>
        <dsp:cNvSpPr/>
      </dsp:nvSpPr>
      <dsp:spPr>
        <a:xfrm>
          <a:off x="3769359" y="2584421"/>
          <a:ext cx="5654040" cy="2348926"/>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t>Enroll immediately in new district</a:t>
          </a:r>
        </a:p>
        <a:p>
          <a:pPr marL="171450" lvl="1" indent="-171450" algn="l" defTabSz="800100">
            <a:lnSpc>
              <a:spcPct val="90000"/>
            </a:lnSpc>
            <a:spcBef>
              <a:spcPct val="0"/>
            </a:spcBef>
            <a:spcAft>
              <a:spcPct val="15000"/>
            </a:spcAft>
            <a:buChar char="•"/>
          </a:pPr>
          <a:r>
            <a:rPr lang="en-US" sz="1800" kern="1200"/>
            <a:t>New district provide services comparable to those called for in IEP (e.g., ID new public/private day program)</a:t>
          </a:r>
        </a:p>
        <a:p>
          <a:pPr marL="171450" lvl="1" indent="-171450" algn="l" defTabSz="800100">
            <a:lnSpc>
              <a:spcPct val="90000"/>
            </a:lnSpc>
            <a:spcBef>
              <a:spcPct val="0"/>
            </a:spcBef>
            <a:spcAft>
              <a:spcPct val="15000"/>
            </a:spcAft>
            <a:buChar char="•"/>
          </a:pPr>
          <a:r>
            <a:rPr lang="en-US" sz="1800" kern="1200"/>
            <a:t>Convene a team to follow student’s services</a:t>
          </a:r>
        </a:p>
      </dsp:txBody>
      <dsp:txXfrm>
        <a:off x="3769359" y="2878037"/>
        <a:ext cx="4773193" cy="1761694"/>
      </dsp:txXfrm>
    </dsp:sp>
    <dsp:sp modelId="{5DADA01F-ADB6-4D4A-8C42-EA04B7A68A4C}">
      <dsp:nvSpPr>
        <dsp:cNvPr id="0" name=""/>
        <dsp:cNvSpPr/>
      </dsp:nvSpPr>
      <dsp:spPr>
        <a:xfrm>
          <a:off x="0" y="2584421"/>
          <a:ext cx="3769360" cy="23489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410" tIns="116205" rIns="232410" bIns="116205" numCol="1" spcCol="1270" anchor="ctr" anchorCtr="0">
          <a:noAutofit/>
        </a:bodyPr>
        <a:lstStyle/>
        <a:p>
          <a:pPr marL="0" lvl="0" indent="0" algn="ctr" defTabSz="2711450">
            <a:lnSpc>
              <a:spcPct val="90000"/>
            </a:lnSpc>
            <a:spcBef>
              <a:spcPct val="0"/>
            </a:spcBef>
            <a:spcAft>
              <a:spcPct val="35000"/>
            </a:spcAft>
            <a:buNone/>
          </a:pPr>
          <a:r>
            <a:rPr lang="en-US" sz="6100" kern="1200"/>
            <a:t>Enroll Locally</a:t>
          </a:r>
        </a:p>
      </dsp:txBody>
      <dsp:txXfrm>
        <a:off x="114665" y="2699086"/>
        <a:ext cx="3540030" cy="21195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21F43-242E-4AC0-8F49-39649C3FBAC2}">
      <dsp:nvSpPr>
        <dsp:cNvPr id="0" name=""/>
        <dsp:cNvSpPr/>
      </dsp:nvSpPr>
      <dsp:spPr>
        <a:xfrm>
          <a:off x="625" y="42190"/>
          <a:ext cx="2440846" cy="146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Student (if appropriate), parent/guardian, foster parent</a:t>
          </a:r>
        </a:p>
      </dsp:txBody>
      <dsp:txXfrm>
        <a:off x="625" y="42190"/>
        <a:ext cx="2440846" cy="1464507"/>
      </dsp:txXfrm>
    </dsp:sp>
    <dsp:sp modelId="{849B714D-6340-45D1-A6C1-8591F40E301B}">
      <dsp:nvSpPr>
        <dsp:cNvPr id="0" name=""/>
        <dsp:cNvSpPr/>
      </dsp:nvSpPr>
      <dsp:spPr>
        <a:xfrm>
          <a:off x="2685556" y="42190"/>
          <a:ext cx="2440846" cy="146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Educational decision maker (EDM), legal representative</a:t>
          </a:r>
        </a:p>
      </dsp:txBody>
      <dsp:txXfrm>
        <a:off x="2685556" y="42190"/>
        <a:ext cx="2440846" cy="1464507"/>
      </dsp:txXfrm>
    </dsp:sp>
    <dsp:sp modelId="{8107C1A7-AF43-4DEA-8820-50CF79B0E4F3}">
      <dsp:nvSpPr>
        <dsp:cNvPr id="0" name=""/>
        <dsp:cNvSpPr/>
      </dsp:nvSpPr>
      <dsp:spPr>
        <a:xfrm>
          <a:off x="625" y="1750783"/>
          <a:ext cx="2440846" cy="146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DCF Social worker, education coordinator</a:t>
          </a:r>
        </a:p>
      </dsp:txBody>
      <dsp:txXfrm>
        <a:off x="625" y="1750783"/>
        <a:ext cx="2440846" cy="1464507"/>
      </dsp:txXfrm>
    </dsp:sp>
    <dsp:sp modelId="{80A58C76-9CC1-47E1-B3A2-F90A07D1A47B}">
      <dsp:nvSpPr>
        <dsp:cNvPr id="0" name=""/>
        <dsp:cNvSpPr/>
      </dsp:nvSpPr>
      <dsp:spPr>
        <a:xfrm>
          <a:off x="2685556" y="1750783"/>
          <a:ext cx="2440846" cy="146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SOO District POC, special education, guidance counselor, teacher</a:t>
          </a:r>
        </a:p>
      </dsp:txBody>
      <dsp:txXfrm>
        <a:off x="2685556" y="1750783"/>
        <a:ext cx="2440846" cy="1464507"/>
      </dsp:txXfrm>
    </dsp:sp>
    <dsp:sp modelId="{2EED4F41-CCE3-44AD-914D-B4CEF02199CF}">
      <dsp:nvSpPr>
        <dsp:cNvPr id="0" name=""/>
        <dsp:cNvSpPr/>
      </dsp:nvSpPr>
      <dsp:spPr>
        <a:xfrm>
          <a:off x="1343091" y="3459375"/>
          <a:ext cx="2440846" cy="146450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LSD District POC – from district of foster placement, (if appropriate)</a:t>
          </a:r>
        </a:p>
      </dsp:txBody>
      <dsp:txXfrm>
        <a:off x="1343091" y="3459375"/>
        <a:ext cx="2440846" cy="146450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2"/>
            <a:ext cx="3077739" cy="471054"/>
          </a:xfrm>
          <a:prstGeom prst="rect">
            <a:avLst/>
          </a:prstGeom>
        </p:spPr>
        <p:txBody>
          <a:bodyPr vert="horz" lIns="94221" tIns="47111" rIns="94221" bIns="47111"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4023093" y="2"/>
            <a:ext cx="3077739" cy="471054"/>
          </a:xfrm>
          <a:prstGeom prst="rect">
            <a:avLst/>
          </a:prstGeom>
        </p:spPr>
        <p:txBody>
          <a:bodyPr vert="horz" lIns="94221" tIns="47111" rIns="94221" bIns="47111" rtlCol="0"/>
          <a:lstStyle>
            <a:lvl1pPr algn="r">
              <a:defRPr sz="1200"/>
            </a:lvl1pPr>
          </a:lstStyle>
          <a:p>
            <a:fld id="{B49EE748-B40B-414E-BAA7-F3C486CFB5C1}" type="datetimeFigureOut">
              <a:rPr lang="zh-CN" altLang="en-US" smtClean="0"/>
              <a:pPr/>
              <a:t>2022/10/25</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77739" cy="471054"/>
          </a:xfrm>
          <a:prstGeom prst="rect">
            <a:avLst/>
          </a:prstGeom>
        </p:spPr>
        <p:txBody>
          <a:bodyPr vert="horz" lIns="94221" tIns="47111" rIns="94221" bIns="47111" rtlCol="0"/>
          <a:lstStyle>
            <a:lvl1pPr algn="l">
              <a:defRPr sz="1200"/>
            </a:lvl1pPr>
          </a:lstStyle>
          <a:p>
            <a:endParaRPr lang="zh-CN" altLang="en-US"/>
          </a:p>
        </p:txBody>
      </p:sp>
      <p:sp>
        <p:nvSpPr>
          <p:cNvPr id="3" name="日期占位符 2"/>
          <p:cNvSpPr>
            <a:spLocks noGrp="1"/>
          </p:cNvSpPr>
          <p:nvPr>
            <p:ph type="dt" idx="1"/>
          </p:nvPr>
        </p:nvSpPr>
        <p:spPr>
          <a:xfrm>
            <a:off x="4023093" y="2"/>
            <a:ext cx="3077739" cy="471054"/>
          </a:xfrm>
          <a:prstGeom prst="rect">
            <a:avLst/>
          </a:prstGeom>
        </p:spPr>
        <p:txBody>
          <a:bodyPr vert="horz" lIns="94221" tIns="47111" rIns="94221" bIns="47111" rtlCol="0"/>
          <a:lstStyle>
            <a:lvl1pPr algn="r">
              <a:defRPr sz="1200"/>
            </a:lvl1pPr>
          </a:lstStyle>
          <a:p>
            <a:fld id="{27A38425-D63F-4DFC-BD0C-2F1E5D93D1F4}" type="datetimeFigureOut">
              <a:rPr lang="zh-CN" altLang="en-US" smtClean="0"/>
              <a:pPr/>
              <a:t>2022/10/25</a:t>
            </a:fld>
            <a:endParaRPr lang="zh-CN" altLang="en-US"/>
          </a:p>
        </p:txBody>
      </p:sp>
      <p:sp>
        <p:nvSpPr>
          <p:cNvPr id="4" name="幻灯片图像占位符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zh-CN" altLang="en-US"/>
          </a:p>
        </p:txBody>
      </p:sp>
      <p:sp>
        <p:nvSpPr>
          <p:cNvPr id="5" name="备注占位符 4"/>
          <p:cNvSpPr>
            <a:spLocks noGrp="1"/>
          </p:cNvSpPr>
          <p:nvPr>
            <p:ph type="body" sz="quarter" idx="3"/>
          </p:nvPr>
        </p:nvSpPr>
        <p:spPr>
          <a:xfrm>
            <a:off x="710248" y="4518205"/>
            <a:ext cx="5681980" cy="3696713"/>
          </a:xfrm>
          <a:prstGeom prst="rect">
            <a:avLst/>
          </a:prstGeom>
        </p:spPr>
        <p:txBody>
          <a:bodyPr vert="horz" lIns="94221" tIns="47111" rIns="94221" bIns="47111"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4116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151368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2888457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ltLang="en-US">
              <a:latin typeface="Calibri" panose="020F0502020204030204" pitchFamily="34" charset="0"/>
            </a:endParaRPr>
          </a:p>
          <a:p>
            <a:pPr lvl="1">
              <a:defRPr/>
            </a:pPr>
            <a:r>
              <a:rPr lang="en-US" altLang="en-US">
                <a:latin typeface="Calibri" panose="020F0502020204030204" pitchFamily="34" charset="0"/>
              </a:rPr>
              <a:t>Factors to consider include:</a:t>
            </a:r>
          </a:p>
          <a:p>
            <a:pPr lvl="1">
              <a:defRPr/>
            </a:pPr>
            <a:r>
              <a:rPr lang="en-US" altLang="en-US">
                <a:latin typeface="Calibri" panose="020F0502020204030204" pitchFamily="34" charset="0"/>
              </a:rPr>
              <a:t>Age/grade</a:t>
            </a:r>
            <a:r>
              <a:rPr lang="en-US" altLang="en-US" baseline="0">
                <a:latin typeface="Calibri" panose="020F0502020204030204" pitchFamily="34" charset="0"/>
              </a:rPr>
              <a:t> level</a:t>
            </a:r>
          </a:p>
          <a:p>
            <a:pPr lvl="1">
              <a:defRPr/>
            </a:pPr>
            <a:r>
              <a:rPr lang="en-US" altLang="en-US" baseline="0">
                <a:latin typeface="Calibri" panose="020F0502020204030204" pitchFamily="34" charset="0"/>
              </a:rPr>
              <a:t>Connections to school</a:t>
            </a:r>
          </a:p>
          <a:p>
            <a:pPr lvl="1">
              <a:defRPr/>
            </a:pPr>
            <a:r>
              <a:rPr lang="en-US" altLang="en-US" baseline="0">
                <a:latin typeface="Calibri" panose="020F0502020204030204" pitchFamily="34" charset="0"/>
              </a:rPr>
              <a:t>Distance/time to school</a:t>
            </a:r>
          </a:p>
          <a:p>
            <a:pPr lvl="1">
              <a:defRPr/>
            </a:pPr>
            <a:r>
              <a:rPr lang="en-US" altLang="en-US" baseline="0">
                <a:latin typeface="Calibri" panose="020F0502020204030204" pitchFamily="34" charset="0"/>
              </a:rPr>
              <a:t>Anticipated time in placement</a:t>
            </a:r>
          </a:p>
          <a:p>
            <a:pPr lvl="1">
              <a:defRPr/>
            </a:pPr>
            <a:r>
              <a:rPr lang="en-US" altLang="en-US" baseline="0">
                <a:latin typeface="Calibri" panose="020F0502020204030204" pitchFamily="34" charset="0"/>
              </a:rPr>
              <a:t>Availability of services to meet students needs, etc.</a:t>
            </a:r>
            <a:endParaRPr lang="en-US" altLang="en-US">
              <a:latin typeface="Calibri" panose="020F0502020204030204" pitchFamily="34" charset="0"/>
            </a:endParaRPr>
          </a:p>
          <a:p>
            <a:pPr lvl="1">
              <a:defRPr/>
            </a:pPr>
            <a:endParaRPr lang="en-US" altLang="en-US">
              <a:latin typeface="Calibri" panose="020F0502020204030204" pitchFamily="34" charset="0"/>
            </a:endParaRPr>
          </a:p>
          <a:p>
            <a:pPr lvl="1">
              <a:defRPr/>
            </a:pPr>
            <a:r>
              <a:rPr lang="en-US" altLang="en-US">
                <a:latin typeface="Calibri" panose="020F0502020204030204" pitchFamily="34" charset="0"/>
              </a:rPr>
              <a:t>Parties</a:t>
            </a:r>
            <a:r>
              <a:rPr lang="en-US" altLang="en-US" baseline="0">
                <a:latin typeface="Calibri" panose="020F0502020204030204" pitchFamily="34" charset="0"/>
              </a:rPr>
              <a:t> to include:</a:t>
            </a:r>
          </a:p>
          <a:p>
            <a:pPr lvl="1">
              <a:defRPr/>
            </a:pPr>
            <a:r>
              <a:rPr lang="en-US" altLang="en-US">
                <a:latin typeface="Calibri" panose="020F0502020204030204" pitchFamily="34" charset="0"/>
              </a:rPr>
              <a:t>DCF, student (if appropriate), family/foster family, any educational decision makers</a:t>
            </a:r>
          </a:p>
          <a:p>
            <a:pPr lvl="1">
              <a:defRPr/>
            </a:pPr>
            <a:r>
              <a:rPr lang="en-US" altLang="en-US">
                <a:latin typeface="Calibri" panose="020F0502020204030204" pitchFamily="34" charset="0"/>
              </a:rPr>
              <a:t>District of origin, school personnel, local school district (where student is placed in foster care, if appropriate)</a:t>
            </a:r>
          </a:p>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304061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14527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Just a transportation costs should not be a factor in determining best interest for the purpose of school selection; the anticipated lack of transportation not being available should not factor into the decision. Districts need to make a good faith effort to obtain transportation.  In the interim or short term, the district and work with DCF to provide transportation as the district is trying to arrange for long term transportation needs.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926077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1189522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10/25/2022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doe.mass.edu/sfs/foster/sample-bid.docx"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comments" Target="../comments/comment2.x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hyperlink" Target="https://www.doe.mass.edu/sfs/foster/disputeprocess.docx"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mass.gov/orgs/massachusetts-department-of-children-families/locations?_page=1" TargetMode="External"/><Relationship Id="rId2" Type="http://schemas.openxmlformats.org/officeDocument/2006/relationships/hyperlink" Target="http://profiles.doe.mass.edu/search/search.aspx?leftNavId=11239"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http://www.doe.mass.edu/sfs/edstability.html" TargetMode="External"/><Relationship Id="rId7" Type="http://schemas.openxmlformats.org/officeDocument/2006/relationships/hyperlink" Target="mailto:Sarah.E.Slautterback@mass.gov"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hyperlink" Target="mailto:James.J.Morrison@MassMail.State.MA.US" TargetMode="External"/><Relationship Id="rId5" Type="http://schemas.openxmlformats.org/officeDocument/2006/relationships/hyperlink" Target="mailto:Kristen.A.McKinnon@mass.gov" TargetMode="External"/><Relationship Id="rId4" Type="http://schemas.openxmlformats.org/officeDocument/2006/relationships/hyperlink" Target="mailto:Christine.H.Cowen@mass.gov"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hyperlink" Target="http://www.doe.mass.edu/sfs/" TargetMode="External"/><Relationship Id="rId4" Type="http://schemas.openxmlformats.org/officeDocument/2006/relationships/hyperlink" Target="mailto:achievement@mass.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Segoe"/>
              </a:rPr>
              <a:t>Educational Stability</a:t>
            </a:r>
          </a:p>
        </p:txBody>
      </p:sp>
      <p:sp>
        <p:nvSpPr>
          <p:cNvPr id="3" name="Subtitle 2"/>
          <p:cNvSpPr>
            <a:spLocks noGrp="1"/>
          </p:cNvSpPr>
          <p:nvPr>
            <p:ph type="subTitle" idx="1"/>
          </p:nvPr>
        </p:nvSpPr>
        <p:spPr/>
        <p:txBody>
          <a:bodyPr/>
          <a:lstStyle/>
          <a:p>
            <a:r>
              <a:rPr lang="en-US" altLang="zh-CN" sz="3200" dirty="0"/>
              <a:t>3A. Best Interest Determinations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6081-9E0E-4A92-8C32-F37E9931E206}"/>
              </a:ext>
            </a:extLst>
          </p:cNvPr>
          <p:cNvSpPr>
            <a:spLocks noGrp="1"/>
          </p:cNvSpPr>
          <p:nvPr>
            <p:ph type="title"/>
          </p:nvPr>
        </p:nvSpPr>
        <p:spPr/>
        <p:txBody>
          <a:bodyPr/>
          <a:lstStyle/>
          <a:p>
            <a:r>
              <a:rPr lang="en-US"/>
              <a:t>Best Interest Determinations – defined: Continued</a:t>
            </a:r>
          </a:p>
        </p:txBody>
      </p:sp>
      <p:sp>
        <p:nvSpPr>
          <p:cNvPr id="3" name="Content Placeholder 2">
            <a:extLst>
              <a:ext uri="{FF2B5EF4-FFF2-40B4-BE49-F238E27FC236}">
                <a16:creationId xmlns:a16="http://schemas.microsoft.com/office/drawing/2014/main" id="{C67BE1F2-F989-491D-B8A3-9276DA68990F}"/>
              </a:ext>
            </a:extLst>
          </p:cNvPr>
          <p:cNvSpPr>
            <a:spLocks noGrp="1"/>
          </p:cNvSpPr>
          <p:nvPr>
            <p:ph idx="1"/>
          </p:nvPr>
        </p:nvSpPr>
        <p:spPr>
          <a:xfrm>
            <a:off x="417653" y="1087329"/>
            <a:ext cx="11521062" cy="5326836"/>
          </a:xfrm>
        </p:spPr>
        <p:txBody>
          <a:bodyPr vert="horz" lIns="91440" tIns="45720" rIns="91440" bIns="45720" rtlCol="0" anchor="t">
            <a:noAutofit/>
          </a:bodyPr>
          <a:lstStyle/>
          <a:p>
            <a:pPr marL="0" indent="0">
              <a:buNone/>
            </a:pPr>
            <a:r>
              <a:rPr lang="en-US" sz="2400"/>
              <a:t>A Best Interest Determination is</a:t>
            </a:r>
            <a:r>
              <a:rPr lang="en-US" sz="2400" b="1"/>
              <a:t> </a:t>
            </a:r>
            <a:r>
              <a:rPr lang="en-US" sz="2400" b="1" i="1"/>
              <a:t>not</a:t>
            </a:r>
            <a:r>
              <a:rPr lang="en-US" sz="2400" b="1"/>
              <a:t> </a:t>
            </a:r>
            <a:r>
              <a:rPr lang="en-US" sz="2400"/>
              <a:t>a special education team meeting.</a:t>
            </a:r>
          </a:p>
          <a:p>
            <a:pPr marL="0" indent="0">
              <a:buNone/>
            </a:pPr>
            <a:endParaRPr lang="en-US" sz="1800"/>
          </a:p>
          <a:p>
            <a:pPr marL="0" indent="0">
              <a:buNone/>
            </a:pPr>
            <a:r>
              <a:rPr lang="en-US" sz="2400">
                <a:latin typeface="Segoe UI"/>
                <a:cs typeface="Segoe UI"/>
              </a:rPr>
              <a:t>While special education programming and services may come up in discussions, a BID is </a:t>
            </a:r>
            <a:r>
              <a:rPr lang="en-US" sz="2400" b="1" i="1">
                <a:latin typeface="Segoe UI"/>
                <a:cs typeface="Segoe UI"/>
              </a:rPr>
              <a:t>not</a:t>
            </a:r>
            <a:r>
              <a:rPr lang="en-US" sz="2400">
                <a:latin typeface="Segoe UI"/>
                <a:cs typeface="Segoe UI"/>
              </a:rPr>
              <a:t> the place to update/amend Individual Education Programs (IEPs), or to change special education services or placements.  These are two distinctly different processes.  </a:t>
            </a:r>
            <a:r>
              <a:rPr lang="en-US" sz="2400" b="1" i="1">
                <a:latin typeface="Segoe UI"/>
                <a:cs typeface="Segoe UI"/>
              </a:rPr>
              <a:t>BIDs must be done first to resolve enrollment questions</a:t>
            </a:r>
            <a:r>
              <a:rPr lang="en-US" sz="2400" i="1">
                <a:latin typeface="Segoe UI"/>
                <a:cs typeface="Segoe UI"/>
              </a:rPr>
              <a:t>.</a:t>
            </a:r>
          </a:p>
          <a:p>
            <a:pPr marL="0" indent="0">
              <a:buNone/>
            </a:pPr>
            <a:endParaRPr lang="en-US" sz="1800"/>
          </a:p>
          <a:p>
            <a:pPr marL="0" indent="0">
              <a:buNone/>
            </a:pPr>
            <a:r>
              <a:rPr lang="en-US" sz="2400"/>
              <a:t>Students in foster care have access to all special education rights and procedures.  These should be followed as needed </a:t>
            </a:r>
            <a:r>
              <a:rPr lang="en-US" sz="2400" b="1" i="1"/>
              <a:t>after</a:t>
            </a:r>
            <a:r>
              <a:rPr lang="en-US" sz="2400"/>
              <a:t> enrollment is determined.</a:t>
            </a:r>
          </a:p>
          <a:p>
            <a:pPr marL="0" indent="0">
              <a:buNone/>
            </a:pPr>
            <a:endParaRPr lang="en-US" sz="1800"/>
          </a:p>
          <a:p>
            <a:pPr marL="0" indent="0">
              <a:buNone/>
            </a:pPr>
            <a:r>
              <a:rPr lang="en-US" sz="2400"/>
              <a:t>Students who remain in the same out-of-district placement (their school of origin) should remain enrolled in their district of origin </a:t>
            </a:r>
            <a:r>
              <a:rPr lang="en-US" sz="1800">
                <a:latin typeface="Calibri" panose="020F0502020204030204" pitchFamily="34" charset="0"/>
                <a:cs typeface="Times New Roman" panose="02020603050405020304" pitchFamily="18" charset="0"/>
              </a:rPr>
              <a:t>(the </a:t>
            </a:r>
            <a:r>
              <a:rPr lang="en-US" sz="1800">
                <a:effectLst/>
                <a:latin typeface="Calibri" panose="020F0502020204030204" pitchFamily="34" charset="0"/>
                <a:ea typeface="Calibri" panose="020F0502020204030204" pitchFamily="34" charset="0"/>
                <a:cs typeface="Times New Roman" panose="02020603050405020304" pitchFamily="18" charset="0"/>
              </a:rPr>
              <a:t>district in which the student was enrolled at the time of the DCF placement)</a:t>
            </a:r>
            <a:r>
              <a:rPr lang="en-US" sz="2400"/>
              <a:t>.</a:t>
            </a:r>
          </a:p>
        </p:txBody>
      </p:sp>
      <p:sp>
        <p:nvSpPr>
          <p:cNvPr id="4" name="Slide Number Placeholder 3">
            <a:extLst>
              <a:ext uri="{FF2B5EF4-FFF2-40B4-BE49-F238E27FC236}">
                <a16:creationId xmlns:a16="http://schemas.microsoft.com/office/drawing/2014/main" id="{74DB5911-173D-4B72-A80E-B438CF0D5DBC}"/>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295044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6BFF7B2-C112-42D4-ACD2-EB0D47C65048}"/>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
        <p:nvSpPr>
          <p:cNvPr id="5" name="Title 4">
            <a:extLst>
              <a:ext uri="{FF2B5EF4-FFF2-40B4-BE49-F238E27FC236}">
                <a16:creationId xmlns:a16="http://schemas.microsoft.com/office/drawing/2014/main" id="{F7EEFFDD-F49B-46BC-9F04-807C18298CD5}"/>
              </a:ext>
            </a:extLst>
          </p:cNvPr>
          <p:cNvSpPr>
            <a:spLocks noGrp="1"/>
          </p:cNvSpPr>
          <p:nvPr>
            <p:ph type="title"/>
          </p:nvPr>
        </p:nvSpPr>
        <p:spPr/>
        <p:txBody>
          <a:bodyPr/>
          <a:lstStyle/>
          <a:p>
            <a:r>
              <a:rPr lang="en-US">
                <a:latin typeface="Segoe UI Semibold"/>
                <a:cs typeface="Segoe UI Semibold"/>
              </a:rPr>
              <a:t>Students in Special Education Public/Private Day Programs</a:t>
            </a:r>
          </a:p>
        </p:txBody>
      </p:sp>
      <p:sp>
        <p:nvSpPr>
          <p:cNvPr id="10" name="TextBox 9">
            <a:extLst>
              <a:ext uri="{FF2B5EF4-FFF2-40B4-BE49-F238E27FC236}">
                <a16:creationId xmlns:a16="http://schemas.microsoft.com/office/drawing/2014/main" id="{ED568868-7477-48E1-801E-7449B41AD9C7}"/>
              </a:ext>
            </a:extLst>
          </p:cNvPr>
          <p:cNvSpPr txBox="1"/>
          <p:nvPr/>
        </p:nvSpPr>
        <p:spPr>
          <a:xfrm>
            <a:off x="157018" y="3345873"/>
            <a:ext cx="2472152" cy="553998"/>
          </a:xfrm>
          <a:prstGeom prst="rect">
            <a:avLst/>
          </a:prstGeom>
          <a:noFill/>
        </p:spPr>
        <p:txBody>
          <a:bodyPr wrap="none" rtlCol="0">
            <a:spAutoFit/>
          </a:bodyPr>
          <a:lstStyle/>
          <a:p>
            <a:r>
              <a:rPr lang="en-US" sz="3000"/>
              <a:t>BID decision: </a:t>
            </a:r>
          </a:p>
        </p:txBody>
      </p:sp>
      <p:sp>
        <p:nvSpPr>
          <p:cNvPr id="12" name="Arrow: Bent 11" descr="arrow pointing to one BID decision of remaining in school of origin">
            <a:extLst>
              <a:ext uri="{FF2B5EF4-FFF2-40B4-BE49-F238E27FC236}">
                <a16:creationId xmlns:a16="http://schemas.microsoft.com/office/drawing/2014/main" id="{29D07B7C-D348-468A-A8FC-E4CAC3B336F2}"/>
              </a:ext>
            </a:extLst>
          </p:cNvPr>
          <p:cNvSpPr/>
          <p:nvPr/>
        </p:nvSpPr>
        <p:spPr>
          <a:xfrm>
            <a:off x="1487055" y="2364509"/>
            <a:ext cx="923636" cy="794327"/>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Bent 14" descr="arrow pointing to BID decision of enrolling locally">
            <a:extLst>
              <a:ext uri="{FF2B5EF4-FFF2-40B4-BE49-F238E27FC236}">
                <a16:creationId xmlns:a16="http://schemas.microsoft.com/office/drawing/2014/main" id="{997E635C-1DA5-4851-8B1D-D2F36BD91AEC}"/>
              </a:ext>
            </a:extLst>
          </p:cNvPr>
          <p:cNvSpPr/>
          <p:nvPr/>
        </p:nvSpPr>
        <p:spPr>
          <a:xfrm flipV="1">
            <a:off x="1482437" y="4336477"/>
            <a:ext cx="923636" cy="794327"/>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Diagram 6" descr="graphic defining remaining in school of origin and enrolling locally.">
            <a:extLst>
              <a:ext uri="{FF2B5EF4-FFF2-40B4-BE49-F238E27FC236}">
                <a16:creationId xmlns:a16="http://schemas.microsoft.com/office/drawing/2014/main" id="{31562F69-8BD6-4B8B-9245-9DFE10FDFCD1}"/>
              </a:ext>
            </a:extLst>
          </p:cNvPr>
          <p:cNvGraphicFramePr/>
          <p:nvPr>
            <p:extLst>
              <p:ext uri="{D42A27DB-BD31-4B8C-83A1-F6EECF244321}">
                <p14:modId xmlns:p14="http://schemas.microsoft.com/office/powerpoint/2010/main" val="2782655342"/>
              </p:ext>
            </p:extLst>
          </p:nvPr>
        </p:nvGraphicFramePr>
        <p:xfrm>
          <a:off x="2611582" y="1283855"/>
          <a:ext cx="9423400" cy="4933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602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48C46-2BF7-4CDD-8D4C-1A191F63854C}"/>
              </a:ext>
            </a:extLst>
          </p:cNvPr>
          <p:cNvSpPr>
            <a:spLocks noGrp="1"/>
          </p:cNvSpPr>
          <p:nvPr>
            <p:ph type="title"/>
          </p:nvPr>
        </p:nvSpPr>
        <p:spPr/>
        <p:txBody>
          <a:bodyPr/>
          <a:lstStyle/>
          <a:p>
            <a:r>
              <a:rPr lang="en-US"/>
              <a:t>Transitions outside the BID process</a:t>
            </a:r>
          </a:p>
        </p:txBody>
      </p:sp>
      <p:sp>
        <p:nvSpPr>
          <p:cNvPr id="3" name="Content Placeholder 2">
            <a:extLst>
              <a:ext uri="{FF2B5EF4-FFF2-40B4-BE49-F238E27FC236}">
                <a16:creationId xmlns:a16="http://schemas.microsoft.com/office/drawing/2014/main" id="{5A505C67-0C42-4E1F-8564-FD5A2E2E80CB}"/>
              </a:ext>
            </a:extLst>
          </p:cNvPr>
          <p:cNvSpPr>
            <a:spLocks noGrp="1"/>
          </p:cNvSpPr>
          <p:nvPr>
            <p:ph idx="1"/>
          </p:nvPr>
        </p:nvSpPr>
        <p:spPr>
          <a:xfrm>
            <a:off x="473725" y="1178805"/>
            <a:ext cx="11464990" cy="5101344"/>
          </a:xfrm>
        </p:spPr>
        <p:txBody>
          <a:bodyPr/>
          <a:lstStyle/>
          <a:p>
            <a:r>
              <a:rPr lang="en-US" sz="2400"/>
              <a:t>Just as students enter foster care and move from placement to placement there are also students who leave foster care.  This happens when students are reunified, are adopted or transition out of DCF care at 18 years old.</a:t>
            </a:r>
          </a:p>
          <a:p>
            <a:r>
              <a:rPr lang="en-US" sz="2400"/>
              <a:t>During these transitions the law does </a:t>
            </a:r>
            <a:r>
              <a:rPr lang="en-US" sz="2400" i="1"/>
              <a:t>not</a:t>
            </a:r>
            <a:r>
              <a:rPr lang="en-US" sz="2400"/>
              <a:t> require a BID to take place and the student no longer has a right to their school of origin (unless they reside in the district) or to transportation.</a:t>
            </a:r>
          </a:p>
          <a:p>
            <a:endParaRPr lang="en-US" sz="2400"/>
          </a:p>
          <a:p>
            <a:r>
              <a:rPr lang="en-US" sz="2400"/>
              <a:t>However, the success of these transitions often hinges on the collaboration and thoughtful planning of all parties including education.</a:t>
            </a:r>
          </a:p>
          <a:p>
            <a:r>
              <a:rPr lang="en-US" sz="2400"/>
              <a:t>Both district and DCF POCs are strongly encouraged to work collaboratively on supporting smooth transitions and continued student success.</a:t>
            </a:r>
          </a:p>
          <a:p>
            <a:endParaRPr lang="en-US"/>
          </a:p>
        </p:txBody>
      </p:sp>
      <p:sp>
        <p:nvSpPr>
          <p:cNvPr id="4" name="Slide Number Placeholder 3">
            <a:extLst>
              <a:ext uri="{FF2B5EF4-FFF2-40B4-BE49-F238E27FC236}">
                <a16:creationId xmlns:a16="http://schemas.microsoft.com/office/drawing/2014/main" id="{776714CB-64C5-4181-9D06-63B0EF91B31E}"/>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846435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257426" y="1828800"/>
            <a:ext cx="9831655"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solidFill>
                <a:effectLst/>
                <a:uLnTx/>
                <a:uFillTx/>
                <a:latin typeface="Segoe SemiBold"/>
                <a:ea typeface="Segoe UI Black"/>
                <a:cs typeface="Segoe SemiBold" panose="020B0703040204020203" pitchFamily="34" charset="0"/>
              </a:rPr>
              <a:t>When and Who Should Be Included?</a:t>
            </a:r>
            <a:endParaRPr kumimoji="0" lang="zh-CN" altLang="en-US" sz="4000" b="0" i="0" u="none" strike="noStrike" kern="1200" cap="none" spc="0" normalizeH="0" baseline="0" noProof="0">
              <a:ln>
                <a:noFill/>
              </a:ln>
              <a:solidFill>
                <a:schemeClr val="tx1"/>
              </a:solidFill>
              <a:effectLst/>
              <a:uLnTx/>
              <a:uFillTx/>
              <a:latin typeface="Segoe SemiBold"/>
              <a:ea typeface="Segoe UI Black" panose="020B0A02040204020203" pitchFamily="34" charset="0"/>
              <a:cs typeface="Segoe SemiBold" panose="020B0703040204020203" pitchFamily="34" charset="0"/>
            </a:endParaRPr>
          </a:p>
        </p:txBody>
      </p:sp>
      <p:sp>
        <p:nvSpPr>
          <p:cNvPr id="4" name="TextBox 3">
            <a:extLst>
              <a:ext uri="{FF2B5EF4-FFF2-40B4-BE49-F238E27FC236}">
                <a16:creationId xmlns:a16="http://schemas.microsoft.com/office/drawing/2014/main" id="{EA0B5A7A-462B-4C53-B6FE-16E21CE078DB}"/>
              </a:ext>
            </a:extLst>
          </p:cNvPr>
          <p:cNvSpPr txBox="1"/>
          <p:nvPr/>
        </p:nvSpPr>
        <p:spPr>
          <a:xfrm>
            <a:off x="695195" y="2668044"/>
            <a:ext cx="5824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rPr>
              <a:t>2</a:t>
            </a:r>
            <a:endParaRPr lang="en-US">
              <a:solidFill>
                <a:schemeClr val="bg1"/>
              </a:solidFill>
            </a:endParaRPr>
          </a:p>
        </p:txBody>
      </p:sp>
    </p:spTree>
    <p:extLst>
      <p:ext uri="{BB962C8B-B14F-4D97-AF65-F5344CB8AC3E}">
        <p14:creationId xmlns:p14="http://schemas.microsoft.com/office/powerpoint/2010/main" val="429222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853928" y="6356350"/>
            <a:ext cx="685800" cy="365125"/>
          </a:xfrm>
        </p:spPr>
        <p:txBody>
          <a:bodyPr>
            <a:normAutofit/>
          </a:bodyPr>
          <a:lstStyle/>
          <a:p>
            <a:pPr algn="l">
              <a:spcAft>
                <a:spcPts val="600"/>
              </a:spcAft>
            </a:pPr>
            <a:fld id="{FF27229C-EC7B-4063-A33B-28A5E87E32ED}" type="slidenum">
              <a:rPr lang="zh-CN" altLang="en-US">
                <a:solidFill>
                  <a:srgbClr val="FFFFFF"/>
                </a:solidFill>
              </a:rPr>
              <a:pPr algn="l">
                <a:spcAft>
                  <a:spcPts val="600"/>
                </a:spcAft>
              </a:pPr>
              <a:t>14</a:t>
            </a:fld>
            <a:endParaRPr lang="zh-CN" altLang="en-US">
              <a:solidFill>
                <a:srgbClr val="FFFFFF"/>
              </a:solidFill>
            </a:endParaRPr>
          </a:p>
        </p:txBody>
      </p:sp>
      <p:sp>
        <p:nvSpPr>
          <p:cNvPr id="4" name="Title 3">
            <a:extLst>
              <a:ext uri="{FF2B5EF4-FFF2-40B4-BE49-F238E27FC236}">
                <a16:creationId xmlns:a16="http://schemas.microsoft.com/office/drawing/2014/main" id="{0BD4EE09-04DA-4614-BA9B-6A2DA5B436B6}"/>
              </a:ext>
            </a:extLst>
          </p:cNvPr>
          <p:cNvSpPr>
            <a:spLocks noGrp="1"/>
          </p:cNvSpPr>
          <p:nvPr>
            <p:ph type="title"/>
          </p:nvPr>
        </p:nvSpPr>
        <p:spPr>
          <a:xfrm>
            <a:off x="439839" y="288925"/>
            <a:ext cx="5650774" cy="679905"/>
          </a:xfrm>
        </p:spPr>
        <p:txBody>
          <a:bodyPr/>
          <a:lstStyle/>
          <a:p>
            <a:pPr algn="ctr"/>
            <a:r>
              <a:rPr lang="en-US"/>
              <a:t>A Seat at the </a:t>
            </a:r>
            <a:br>
              <a:rPr lang="en-US"/>
            </a:br>
            <a:r>
              <a:rPr lang="en-US"/>
              <a:t>(Metaphorical) Table</a:t>
            </a:r>
          </a:p>
        </p:txBody>
      </p:sp>
      <p:pic>
        <p:nvPicPr>
          <p:cNvPr id="1030" name="Picture 6" descr="Child Desk Chair Â» Warm Table Chairs Clipart Clipground">
            <a:extLst>
              <a:ext uri="{FF2B5EF4-FFF2-40B4-BE49-F238E27FC236}">
                <a16:creationId xmlns:a16="http://schemas.microsoft.com/office/drawing/2014/main" id="{DB0C7B23-23C7-4D9D-871B-4DBAC59E20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0" r="3" b="3"/>
          <a:stretch/>
        </p:blipFill>
        <p:spPr bwMode="auto">
          <a:xfrm>
            <a:off x="6090612" y="10"/>
            <a:ext cx="6101387"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38059E14-B1AE-414F-ABAE-DCFBD7D19F27}"/>
              </a:ext>
            </a:extLst>
          </p:cNvPr>
          <p:cNvSpPr/>
          <p:nvPr/>
        </p:nvSpPr>
        <p:spPr>
          <a:xfrm>
            <a:off x="7749308" y="397164"/>
            <a:ext cx="3790419" cy="214588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Consider the unique needs of the student and other factors…</a:t>
            </a:r>
          </a:p>
        </p:txBody>
      </p:sp>
      <p:graphicFrame>
        <p:nvGraphicFramePr>
          <p:cNvPr id="1032" name="Content Placeholder 8" descr="graphic text boxes that include some of the key stakeholders who may be involved in BID.">
            <a:extLst>
              <a:ext uri="{FF2B5EF4-FFF2-40B4-BE49-F238E27FC236}">
                <a16:creationId xmlns:a16="http://schemas.microsoft.com/office/drawing/2014/main" id="{5C92B088-6162-47DD-BE1B-CCD529885C23}"/>
              </a:ext>
            </a:extLst>
          </p:cNvPr>
          <p:cNvGraphicFramePr>
            <a:graphicFrameLocks noGrp="1"/>
          </p:cNvGraphicFramePr>
          <p:nvPr>
            <p:ph idx="1"/>
            <p:extLst>
              <p:ext uri="{D42A27DB-BD31-4B8C-83A1-F6EECF244321}">
                <p14:modId xmlns:p14="http://schemas.microsoft.com/office/powerpoint/2010/main" val="3816385988"/>
              </p:ext>
            </p:extLst>
          </p:nvPr>
        </p:nvGraphicFramePr>
        <p:xfrm>
          <a:off x="648930" y="1257746"/>
          <a:ext cx="5127029" cy="4966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172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160FB-B6ED-44B2-8328-9D036F889D89}"/>
              </a:ext>
            </a:extLst>
          </p:cNvPr>
          <p:cNvSpPr>
            <a:spLocks noGrp="1"/>
          </p:cNvSpPr>
          <p:nvPr>
            <p:ph type="title"/>
          </p:nvPr>
        </p:nvSpPr>
        <p:spPr/>
        <p:txBody>
          <a:bodyPr/>
          <a:lstStyle/>
          <a:p>
            <a:r>
              <a:rPr lang="en-US"/>
              <a:t>Best Interest Determinations - Who Participates ?</a:t>
            </a:r>
          </a:p>
        </p:txBody>
      </p:sp>
      <p:sp>
        <p:nvSpPr>
          <p:cNvPr id="3" name="Content Placeholder 2">
            <a:extLst>
              <a:ext uri="{FF2B5EF4-FFF2-40B4-BE49-F238E27FC236}">
                <a16:creationId xmlns:a16="http://schemas.microsoft.com/office/drawing/2014/main" id="{20E753F4-22C7-4EFB-9A41-304436F04DC4}"/>
              </a:ext>
            </a:extLst>
          </p:cNvPr>
          <p:cNvSpPr>
            <a:spLocks noGrp="1"/>
          </p:cNvSpPr>
          <p:nvPr>
            <p:ph idx="1"/>
          </p:nvPr>
        </p:nvSpPr>
        <p:spPr/>
        <p:txBody>
          <a:bodyPr/>
          <a:lstStyle/>
          <a:p>
            <a:pPr>
              <a:defRPr/>
            </a:pPr>
            <a:r>
              <a:rPr lang="en-US" altLang="en-US">
                <a:latin typeface="Calibri" panose="020F0502020204030204" pitchFamily="34" charset="0"/>
              </a:rPr>
              <a:t>Decisions about which school a student will attend should be made </a:t>
            </a:r>
            <a:r>
              <a:rPr lang="en-US" altLang="en-US" b="1">
                <a:latin typeface="Calibri" panose="020F0502020204030204" pitchFamily="34" charset="0"/>
              </a:rPr>
              <a:t>collaboratively</a:t>
            </a:r>
          </a:p>
          <a:p>
            <a:pPr>
              <a:defRPr/>
            </a:pPr>
            <a:r>
              <a:rPr lang="en-US" altLang="en-US">
                <a:latin typeface="Calibri" panose="020F0502020204030204" pitchFamily="34" charset="0"/>
              </a:rPr>
              <a:t>Include those in the best position to understand the student’s unique needs</a:t>
            </a:r>
          </a:p>
          <a:p>
            <a:pPr lvl="1">
              <a:defRPr/>
            </a:pPr>
            <a:r>
              <a:rPr lang="en-US" altLang="en-US">
                <a:latin typeface="Calibri" panose="020F0502020204030204" pitchFamily="34" charset="0"/>
              </a:rPr>
              <a:t>DCF, student (if appropriate), family/foster family, any educational decision makers</a:t>
            </a:r>
          </a:p>
          <a:p>
            <a:pPr lvl="1">
              <a:defRPr/>
            </a:pPr>
            <a:r>
              <a:rPr lang="en-US" altLang="en-US">
                <a:latin typeface="Calibri" panose="020F0502020204030204" pitchFamily="34" charset="0"/>
              </a:rPr>
              <a:t>District of origin, school personnel, local school district (where student is placed in foster care, if appropriate)</a:t>
            </a:r>
          </a:p>
          <a:p>
            <a:pPr>
              <a:defRPr/>
            </a:pPr>
            <a:r>
              <a:rPr lang="en-US" altLang="en-US">
                <a:latin typeface="Calibri" panose="020F0502020204030204" pitchFamily="34" charset="0"/>
              </a:rPr>
              <a:t>Process should be collaborative…</a:t>
            </a:r>
          </a:p>
          <a:p>
            <a:pPr lvl="1">
              <a:defRPr/>
            </a:pPr>
            <a:r>
              <a:rPr lang="en-US" altLang="en-US">
                <a:latin typeface="Calibri" panose="020F0502020204030204" pitchFamily="34" charset="0"/>
              </a:rPr>
              <a:t>…but does </a:t>
            </a:r>
            <a:r>
              <a:rPr lang="en-US" altLang="en-US" i="1">
                <a:latin typeface="Calibri" panose="020F0502020204030204" pitchFamily="34" charset="0"/>
              </a:rPr>
              <a:t>not </a:t>
            </a:r>
            <a:r>
              <a:rPr lang="en-US" altLang="en-US">
                <a:latin typeface="Calibri" panose="020F0502020204030204" pitchFamily="34" charset="0"/>
              </a:rPr>
              <a:t>need to be one big meeting</a:t>
            </a:r>
          </a:p>
          <a:p>
            <a:endParaRPr lang="en-US"/>
          </a:p>
        </p:txBody>
      </p:sp>
      <p:sp>
        <p:nvSpPr>
          <p:cNvPr id="4" name="Slide Number Placeholder 3">
            <a:extLst>
              <a:ext uri="{FF2B5EF4-FFF2-40B4-BE49-F238E27FC236}">
                <a16:creationId xmlns:a16="http://schemas.microsoft.com/office/drawing/2014/main" id="{1273934C-6468-4CA9-BD73-FDE33F0FA58D}"/>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225914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A864-E454-4812-993E-3B23C891CE12}"/>
              </a:ext>
            </a:extLst>
          </p:cNvPr>
          <p:cNvSpPr>
            <a:spLocks noGrp="1"/>
          </p:cNvSpPr>
          <p:nvPr>
            <p:ph type="title"/>
          </p:nvPr>
        </p:nvSpPr>
        <p:spPr/>
        <p:txBody>
          <a:bodyPr/>
          <a:lstStyle/>
          <a:p>
            <a:r>
              <a:rPr lang="en-US"/>
              <a:t>Best Interest Determinations – When?</a:t>
            </a:r>
          </a:p>
        </p:txBody>
      </p:sp>
      <p:sp>
        <p:nvSpPr>
          <p:cNvPr id="3" name="Content Placeholder 2">
            <a:extLst>
              <a:ext uri="{FF2B5EF4-FFF2-40B4-BE49-F238E27FC236}">
                <a16:creationId xmlns:a16="http://schemas.microsoft.com/office/drawing/2014/main" id="{779756A3-7510-46ED-B44B-0DF16AFA8D8C}"/>
              </a:ext>
            </a:extLst>
          </p:cNvPr>
          <p:cNvSpPr>
            <a:spLocks noGrp="1"/>
          </p:cNvSpPr>
          <p:nvPr>
            <p:ph idx="1"/>
          </p:nvPr>
        </p:nvSpPr>
        <p:spPr/>
        <p:txBody>
          <a:bodyPr/>
          <a:lstStyle/>
          <a:p>
            <a:pPr marL="0" indent="0">
              <a:buNone/>
            </a:pPr>
            <a:endParaRPr lang="en-US"/>
          </a:p>
          <a:p>
            <a:pPr marL="0" indent="0">
              <a:buNone/>
            </a:pPr>
            <a:r>
              <a:rPr lang="en-US"/>
              <a:t>A Best Interest Determination must take place </a:t>
            </a:r>
            <a:r>
              <a:rPr lang="en-US" i="1"/>
              <a:t>every</a:t>
            </a:r>
            <a:r>
              <a:rPr lang="en-US"/>
              <a:t> time a student’s foster care placement changes – even if there is no intention of changing a student’s school.</a:t>
            </a:r>
          </a:p>
          <a:p>
            <a:pPr marL="0" indent="0">
              <a:buNone/>
            </a:pPr>
            <a:endParaRPr lang="en-US"/>
          </a:p>
          <a:p>
            <a:pPr marL="0" indent="0">
              <a:buNone/>
            </a:pPr>
            <a:r>
              <a:rPr lang="en-US"/>
              <a:t>A Best Interest Determination can be revisited at anytime.</a:t>
            </a:r>
          </a:p>
          <a:p>
            <a:pPr marL="0" indent="0">
              <a:buNone/>
            </a:pPr>
            <a:endParaRPr lang="en-US"/>
          </a:p>
          <a:p>
            <a:pPr marL="0" indent="0">
              <a:buNone/>
            </a:pPr>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A1B20B71-CBE8-49D6-86A7-B020B1E77DA9}"/>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Tree>
    <p:extLst>
      <p:ext uri="{BB962C8B-B14F-4D97-AF65-F5344CB8AC3E}">
        <p14:creationId xmlns:p14="http://schemas.microsoft.com/office/powerpoint/2010/main" val="71617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65EEE-B79E-4ECC-9829-BDE2D7621B56}"/>
              </a:ext>
            </a:extLst>
          </p:cNvPr>
          <p:cNvSpPr>
            <a:spLocks noGrp="1"/>
          </p:cNvSpPr>
          <p:nvPr>
            <p:ph type="title"/>
          </p:nvPr>
        </p:nvSpPr>
        <p:spPr/>
        <p:txBody>
          <a:bodyPr/>
          <a:lstStyle/>
          <a:p>
            <a:r>
              <a:rPr lang="en-US"/>
              <a:t>Best Interest Determinations - considerations</a:t>
            </a:r>
          </a:p>
        </p:txBody>
      </p:sp>
      <p:sp>
        <p:nvSpPr>
          <p:cNvPr id="3" name="Content Placeholder 2">
            <a:extLst>
              <a:ext uri="{FF2B5EF4-FFF2-40B4-BE49-F238E27FC236}">
                <a16:creationId xmlns:a16="http://schemas.microsoft.com/office/drawing/2014/main" id="{06060B2B-0BB3-47A2-B242-F80B11EF84C5}"/>
              </a:ext>
            </a:extLst>
          </p:cNvPr>
          <p:cNvSpPr>
            <a:spLocks noGrp="1"/>
          </p:cNvSpPr>
          <p:nvPr>
            <p:ph idx="1"/>
          </p:nvPr>
        </p:nvSpPr>
        <p:spPr>
          <a:xfrm>
            <a:off x="400730" y="1230403"/>
            <a:ext cx="11715437" cy="5049746"/>
          </a:xfrm>
        </p:spPr>
        <p:txBody>
          <a:bodyPr vert="horz" lIns="91440" tIns="45720" rIns="91440" bIns="45720" rtlCol="0" anchor="t">
            <a:noAutofit/>
          </a:bodyPr>
          <a:lstStyle/>
          <a:p>
            <a:pPr>
              <a:defRPr/>
            </a:pPr>
            <a:r>
              <a:rPr lang="en-US" altLang="en-US">
                <a:latin typeface="+mn-lt"/>
                <a:cs typeface="Segoe UI"/>
              </a:rPr>
              <a:t>Consider the unique needs of the student, including factors such as, but not limited to:</a:t>
            </a:r>
          </a:p>
          <a:p>
            <a:pPr>
              <a:defRPr/>
            </a:pPr>
            <a:endParaRPr lang="en-US" altLang="en-US">
              <a:latin typeface="Calibri"/>
              <a:cs typeface="Segoe UI"/>
            </a:endParaRPr>
          </a:p>
          <a:p>
            <a:pPr lvl="1">
              <a:defRPr/>
            </a:pPr>
            <a:r>
              <a:rPr lang="en-US">
                <a:latin typeface="+mn-lt"/>
                <a:cs typeface="Segoe UI"/>
              </a:rPr>
              <a:t>student’s age and grade level;</a:t>
            </a:r>
          </a:p>
          <a:p>
            <a:pPr lvl="1">
              <a:defRPr/>
            </a:pPr>
            <a:r>
              <a:rPr lang="en-US">
                <a:latin typeface="+mn-lt"/>
                <a:cs typeface="Segoe UI"/>
              </a:rPr>
              <a:t>student’s preference, when age appropriate;</a:t>
            </a:r>
          </a:p>
          <a:p>
            <a:pPr lvl="1">
              <a:defRPr/>
            </a:pPr>
            <a:r>
              <a:rPr lang="en-US">
                <a:latin typeface="+mn-lt"/>
                <a:cs typeface="Segoe UI"/>
              </a:rPr>
              <a:t>student’s attachment to the school, including meaningful relationships with staff and peers;</a:t>
            </a:r>
          </a:p>
          <a:p>
            <a:pPr lvl="1">
              <a:defRPr/>
            </a:pPr>
            <a:r>
              <a:rPr lang="en-US">
                <a:latin typeface="+mn-lt"/>
                <a:cs typeface="Segoe UI"/>
              </a:rPr>
              <a:t>placement of the student’s sibling(s); </a:t>
            </a:r>
            <a:endParaRPr lang="en-US">
              <a:latin typeface="+mn-lt"/>
            </a:endParaRPr>
          </a:p>
          <a:p>
            <a:pPr lvl="1">
              <a:defRPr/>
            </a:pPr>
            <a:r>
              <a:rPr lang="en-US">
                <a:latin typeface="+mn-lt"/>
                <a:cs typeface="Segoe UI"/>
              </a:rPr>
              <a:t>distance/length of time to travel to/from school;</a:t>
            </a:r>
          </a:p>
          <a:p>
            <a:endParaRPr lang="en-US"/>
          </a:p>
        </p:txBody>
      </p:sp>
      <p:sp>
        <p:nvSpPr>
          <p:cNvPr id="4" name="Slide Number Placeholder 3">
            <a:extLst>
              <a:ext uri="{FF2B5EF4-FFF2-40B4-BE49-F238E27FC236}">
                <a16:creationId xmlns:a16="http://schemas.microsoft.com/office/drawing/2014/main" id="{C06E9301-223E-463E-94EE-237DA58338D1}"/>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392250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6CB4-F969-4C50-A3D2-BCD828101AF3}"/>
              </a:ext>
            </a:extLst>
          </p:cNvPr>
          <p:cNvSpPr>
            <a:spLocks noGrp="1"/>
          </p:cNvSpPr>
          <p:nvPr>
            <p:ph type="title"/>
          </p:nvPr>
        </p:nvSpPr>
        <p:spPr/>
        <p:txBody>
          <a:bodyPr/>
          <a:lstStyle/>
          <a:p>
            <a:r>
              <a:rPr lang="en-US"/>
              <a:t>Best Interest Determinations – more considerations</a:t>
            </a:r>
          </a:p>
        </p:txBody>
      </p:sp>
      <p:sp>
        <p:nvSpPr>
          <p:cNvPr id="3" name="Content Placeholder 2">
            <a:extLst>
              <a:ext uri="{FF2B5EF4-FFF2-40B4-BE49-F238E27FC236}">
                <a16:creationId xmlns:a16="http://schemas.microsoft.com/office/drawing/2014/main" id="{5C3E328C-A602-4AD4-BCED-9659CA438427}"/>
              </a:ext>
            </a:extLst>
          </p:cNvPr>
          <p:cNvSpPr>
            <a:spLocks noGrp="1"/>
          </p:cNvSpPr>
          <p:nvPr>
            <p:ph idx="1"/>
          </p:nvPr>
        </p:nvSpPr>
        <p:spPr>
          <a:xfrm>
            <a:off x="432045" y="1230403"/>
            <a:ext cx="11663245" cy="5049746"/>
          </a:xfrm>
        </p:spPr>
        <p:txBody>
          <a:bodyPr vert="horz" lIns="91440" tIns="45720" rIns="91440" bIns="45720" rtlCol="0" anchor="t">
            <a:noAutofit/>
          </a:bodyPr>
          <a:lstStyle/>
          <a:p>
            <a:pPr>
              <a:defRPr/>
            </a:pPr>
            <a:r>
              <a:rPr lang="en-US" altLang="en-US">
                <a:latin typeface="+mn-lt"/>
                <a:cs typeface="Segoe UI"/>
              </a:rPr>
              <a:t>Consider the unique needs of the student, including factors such as, but not limited to:</a:t>
            </a:r>
          </a:p>
          <a:p>
            <a:pPr marL="0" indent="0">
              <a:buNone/>
              <a:defRPr/>
            </a:pPr>
            <a:endParaRPr lang="en-US" altLang="en-US">
              <a:latin typeface="+mn-lt"/>
              <a:cs typeface="Segoe UI"/>
            </a:endParaRPr>
          </a:p>
          <a:p>
            <a:pPr lvl="1">
              <a:defRPr/>
            </a:pPr>
            <a:r>
              <a:rPr lang="en-US">
                <a:latin typeface="+mn-lt"/>
                <a:cs typeface="Segoe UI"/>
              </a:rPr>
              <a:t>time of academic year, academic performance, and skills;</a:t>
            </a:r>
          </a:p>
          <a:p>
            <a:pPr lvl="1">
              <a:defRPr/>
            </a:pPr>
            <a:r>
              <a:rPr lang="en-US">
                <a:latin typeface="+mn-lt"/>
                <a:cs typeface="Segoe UI"/>
              </a:rPr>
              <a:t>anticipated length of time in placement, and whether reunification is the family goal;</a:t>
            </a:r>
          </a:p>
          <a:p>
            <a:pPr lvl="1">
              <a:defRPr/>
            </a:pPr>
            <a:r>
              <a:rPr lang="en-US">
                <a:latin typeface="+mn-lt"/>
                <a:cs typeface="Segoe UI"/>
              </a:rPr>
              <a:t>number of placements to date;</a:t>
            </a:r>
          </a:p>
          <a:p>
            <a:pPr lvl="1">
              <a:defRPr/>
            </a:pPr>
            <a:r>
              <a:rPr lang="en-US">
                <a:latin typeface="+mn-lt"/>
                <a:cs typeface="Segoe UI"/>
              </a:rPr>
              <a:t>ability to maintain family relationships and engagement (including in extracurricular activities, where appropriate);</a:t>
            </a:r>
          </a:p>
          <a:p>
            <a:endParaRPr lang="en-US"/>
          </a:p>
        </p:txBody>
      </p:sp>
      <p:sp>
        <p:nvSpPr>
          <p:cNvPr id="4" name="Slide Number Placeholder 3">
            <a:extLst>
              <a:ext uri="{FF2B5EF4-FFF2-40B4-BE49-F238E27FC236}">
                <a16:creationId xmlns:a16="http://schemas.microsoft.com/office/drawing/2014/main" id="{5191F74E-3F01-4EE4-92DF-9B7BA04712E7}"/>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387724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E2727-CE74-44FA-87D8-567C5214CE30}"/>
              </a:ext>
            </a:extLst>
          </p:cNvPr>
          <p:cNvSpPr>
            <a:spLocks noGrp="1"/>
          </p:cNvSpPr>
          <p:nvPr>
            <p:ph type="title"/>
          </p:nvPr>
        </p:nvSpPr>
        <p:spPr/>
        <p:txBody>
          <a:bodyPr/>
          <a:lstStyle/>
          <a:p>
            <a:r>
              <a:rPr lang="en-US"/>
              <a:t>Best Interest Determinations – still more considerations:</a:t>
            </a:r>
          </a:p>
        </p:txBody>
      </p:sp>
      <p:sp>
        <p:nvSpPr>
          <p:cNvPr id="3" name="Content Placeholder 2">
            <a:extLst>
              <a:ext uri="{FF2B5EF4-FFF2-40B4-BE49-F238E27FC236}">
                <a16:creationId xmlns:a16="http://schemas.microsoft.com/office/drawing/2014/main" id="{0F8FF451-1DE5-4DB5-83D5-1E84E34E6EDA}"/>
              </a:ext>
            </a:extLst>
          </p:cNvPr>
          <p:cNvSpPr>
            <a:spLocks noGrp="1"/>
          </p:cNvSpPr>
          <p:nvPr>
            <p:ph idx="1"/>
          </p:nvPr>
        </p:nvSpPr>
        <p:spPr>
          <a:xfrm>
            <a:off x="411168" y="1230403"/>
            <a:ext cx="11715437" cy="5049746"/>
          </a:xfrm>
        </p:spPr>
        <p:txBody>
          <a:bodyPr vert="horz" lIns="91440" tIns="45720" rIns="91440" bIns="45720" rtlCol="0" anchor="t">
            <a:noAutofit/>
          </a:bodyPr>
          <a:lstStyle/>
          <a:p>
            <a:pPr>
              <a:defRPr/>
            </a:pPr>
            <a:r>
              <a:rPr lang="en-US" altLang="en-US">
                <a:latin typeface="+mn-lt"/>
                <a:cs typeface="Segoe UI"/>
              </a:rPr>
              <a:t>Consider the unique needs of the student, including factors such as, but not limited to:</a:t>
            </a:r>
          </a:p>
          <a:p>
            <a:pPr marL="0" indent="0">
              <a:buNone/>
              <a:defRPr/>
            </a:pPr>
            <a:endParaRPr lang="en-US" altLang="en-US">
              <a:latin typeface="+mn-lt"/>
              <a:cs typeface="Segoe UI"/>
            </a:endParaRPr>
          </a:p>
          <a:p>
            <a:pPr lvl="1">
              <a:defRPr/>
            </a:pPr>
            <a:r>
              <a:rPr lang="en-US">
                <a:latin typeface="+mn-lt"/>
                <a:cs typeface="Segoe UI"/>
              </a:rPr>
              <a:t>clinical/behavioral issues;</a:t>
            </a:r>
          </a:p>
          <a:p>
            <a:pPr lvl="1">
              <a:defRPr/>
            </a:pPr>
            <a:r>
              <a:rPr lang="en-US">
                <a:latin typeface="+mn-lt"/>
                <a:cs typeface="Segoe UI"/>
              </a:rPr>
              <a:t>influence of the school climate on the student, including safety issues;</a:t>
            </a:r>
          </a:p>
          <a:p>
            <a:pPr lvl="1">
              <a:defRPr/>
            </a:pPr>
            <a:r>
              <a:rPr lang="en-US">
                <a:latin typeface="+mn-lt"/>
                <a:cs typeface="Segoe UI"/>
              </a:rPr>
              <a:t>availability and quality of the services in the school to meet the student’s educational and social emotional needs; and</a:t>
            </a:r>
          </a:p>
          <a:p>
            <a:pPr lvl="1">
              <a:defRPr/>
            </a:pPr>
            <a:r>
              <a:rPr lang="en-US">
                <a:latin typeface="+mn-lt"/>
                <a:cs typeface="Segoe UI"/>
              </a:rPr>
              <a:t>availability of special education/504 services, if applicable</a:t>
            </a:r>
          </a:p>
          <a:p>
            <a:endParaRPr lang="en-US"/>
          </a:p>
        </p:txBody>
      </p:sp>
      <p:sp>
        <p:nvSpPr>
          <p:cNvPr id="4" name="Slide Number Placeholder 3">
            <a:extLst>
              <a:ext uri="{FF2B5EF4-FFF2-40B4-BE49-F238E27FC236}">
                <a16:creationId xmlns:a16="http://schemas.microsoft.com/office/drawing/2014/main" id="{3AA3C7B3-B8F1-4C2B-BE01-5B1AFF291B16}"/>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3646021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125-4A1E-48B2-9A6C-ADF003960A22}"/>
              </a:ext>
            </a:extLst>
          </p:cNvPr>
          <p:cNvSpPr>
            <a:spLocks noGrp="1"/>
          </p:cNvSpPr>
          <p:nvPr>
            <p:ph type="title"/>
          </p:nvPr>
        </p:nvSpPr>
        <p:spPr/>
        <p:txBody>
          <a:bodyPr/>
          <a:lstStyle/>
          <a:p>
            <a:r>
              <a:rPr lang="en-US"/>
              <a:t>Educational Training Series</a:t>
            </a:r>
          </a:p>
        </p:txBody>
      </p:sp>
      <p:sp>
        <p:nvSpPr>
          <p:cNvPr id="3" name="Content Placeholder 2">
            <a:extLst>
              <a:ext uri="{FF2B5EF4-FFF2-40B4-BE49-F238E27FC236}">
                <a16:creationId xmlns:a16="http://schemas.microsoft.com/office/drawing/2014/main" id="{9BC7E4AC-732F-41C0-8727-8CA590AC5C51}"/>
              </a:ext>
            </a:extLst>
          </p:cNvPr>
          <p:cNvSpPr>
            <a:spLocks noGrp="1"/>
          </p:cNvSpPr>
          <p:nvPr>
            <p:ph idx="1"/>
          </p:nvPr>
        </p:nvSpPr>
        <p:spPr/>
        <p:txBody>
          <a:bodyPr/>
          <a:lstStyle/>
          <a:p>
            <a:pPr marL="0" indent="0" algn="ctr">
              <a:buNone/>
            </a:pPr>
            <a:r>
              <a:rPr lang="en-US" sz="2400" b="1" u="sng"/>
              <a:t>Welcome to the Educational Stability Training Series!</a:t>
            </a:r>
          </a:p>
          <a:p>
            <a:pPr marL="0" indent="0" algn="ctr">
              <a:buNone/>
            </a:pPr>
            <a:r>
              <a:rPr lang="en-US" sz="2800"/>
              <a:t>All children have a right to a public education.  </a:t>
            </a:r>
          </a:p>
          <a:p>
            <a:pPr marL="0" indent="0" algn="ctr">
              <a:buNone/>
            </a:pPr>
            <a:r>
              <a:rPr lang="en-US" sz="2800"/>
              <a:t>Some children experience barriers to accessing that education as a result of high mobility.  </a:t>
            </a:r>
          </a:p>
          <a:p>
            <a:pPr marL="0" indent="0" algn="ctr">
              <a:buNone/>
            </a:pPr>
            <a:r>
              <a:rPr lang="en-US" sz="2800"/>
              <a:t>The Every Student Succeeds Act (ESSA) and the Valor Act ensure unique educational rights for highly mobile students in foster care, in migrant and military families and who are homeless.</a:t>
            </a:r>
          </a:p>
          <a:p>
            <a:pPr marL="0" indent="0" algn="ctr">
              <a:buNone/>
            </a:pPr>
            <a:endParaRPr lang="en-US" sz="2800"/>
          </a:p>
          <a:p>
            <a:pPr marL="0" indent="0" algn="ctr">
              <a:buNone/>
            </a:pPr>
            <a:r>
              <a:rPr lang="en-US" sz="2800"/>
              <a:t>This module focuses on </a:t>
            </a:r>
            <a:r>
              <a:rPr lang="en-US" sz="2800" b="1"/>
              <a:t>best interest determinations </a:t>
            </a:r>
            <a:r>
              <a:rPr lang="en-US" sz="2800"/>
              <a:t>for students in foster care (also known as BIDs).</a:t>
            </a:r>
          </a:p>
        </p:txBody>
      </p:sp>
      <p:sp>
        <p:nvSpPr>
          <p:cNvPr id="4" name="Slide Number Placeholder 3">
            <a:extLst>
              <a:ext uri="{FF2B5EF4-FFF2-40B4-BE49-F238E27FC236}">
                <a16:creationId xmlns:a16="http://schemas.microsoft.com/office/drawing/2014/main" id="{8E9960E0-55C5-4064-9ED0-1B4327293118}"/>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48877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A1950-FDD0-4329-B58B-E30C52AB85A9}"/>
              </a:ext>
            </a:extLst>
          </p:cNvPr>
          <p:cNvSpPr>
            <a:spLocks noGrp="1"/>
          </p:cNvSpPr>
          <p:nvPr>
            <p:ph type="title"/>
          </p:nvPr>
        </p:nvSpPr>
        <p:spPr/>
        <p:txBody>
          <a:bodyPr/>
          <a:lstStyle/>
          <a:p>
            <a:r>
              <a:rPr lang="en-US"/>
              <a:t>Best Interest Determinations – and more considerations</a:t>
            </a:r>
          </a:p>
        </p:txBody>
      </p:sp>
      <p:sp>
        <p:nvSpPr>
          <p:cNvPr id="3" name="Content Placeholder 2">
            <a:extLst>
              <a:ext uri="{FF2B5EF4-FFF2-40B4-BE49-F238E27FC236}">
                <a16:creationId xmlns:a16="http://schemas.microsoft.com/office/drawing/2014/main" id="{4E8918D5-333A-49C7-B30C-8CB9D3801B17}"/>
              </a:ext>
            </a:extLst>
          </p:cNvPr>
          <p:cNvSpPr>
            <a:spLocks noGrp="1"/>
          </p:cNvSpPr>
          <p:nvPr>
            <p:ph idx="1"/>
          </p:nvPr>
        </p:nvSpPr>
        <p:spPr/>
        <p:txBody>
          <a:bodyPr vert="horz" lIns="91440" tIns="45720" rIns="91440" bIns="45720" rtlCol="0" anchor="t">
            <a:noAutofit/>
          </a:bodyPr>
          <a:lstStyle/>
          <a:p>
            <a:pPr marL="342900" lvl="1" indent="-342900">
              <a:buFont typeface="Wingdings 2" panose="05020102010507070707" pitchFamily="18" charset="2"/>
              <a:buChar char=""/>
              <a:defRPr/>
            </a:pPr>
            <a:r>
              <a:rPr lang="en-US">
                <a:latin typeface="+mn-lt"/>
                <a:cs typeface="Segoe UI"/>
              </a:rPr>
              <a:t>Parties may want to consider if the school of origin is in the best interest but only for a limited duration of time (e.g., until the end of the school year, the end of a testing or grading period, or the end of a particular grade).  </a:t>
            </a:r>
            <a:endParaRPr lang="en-US" altLang="en-US">
              <a:latin typeface="+mn-lt"/>
            </a:endParaRPr>
          </a:p>
          <a:p>
            <a:pPr marL="0" lvl="1" indent="0">
              <a:buNone/>
              <a:defRPr/>
            </a:pPr>
            <a:endParaRPr lang="en-US">
              <a:latin typeface="+mn-lt"/>
            </a:endParaRPr>
          </a:p>
          <a:p>
            <a:pPr marL="342900" lvl="1" indent="-342900">
              <a:buFont typeface="Wingdings 2" panose="05020102010507070707" pitchFamily="18" charset="2"/>
              <a:buChar char=""/>
              <a:defRPr/>
            </a:pPr>
            <a:r>
              <a:rPr lang="en-US">
                <a:latin typeface="+mn-lt"/>
                <a:cs typeface="Segoe UI"/>
              </a:rPr>
              <a:t>Parties involved in the decision may wish to determine a time to revisit the question of whether it is in the student’s best interest to remain in the school of origin or enroll locally.</a:t>
            </a:r>
          </a:p>
          <a:p>
            <a:pPr marL="0" lvl="1" indent="0">
              <a:buNone/>
              <a:defRPr/>
            </a:pPr>
            <a:endParaRPr lang="en-US">
              <a:latin typeface="+mn-lt"/>
              <a:cs typeface="Segoe UI"/>
            </a:endParaRPr>
          </a:p>
          <a:p>
            <a:pPr marL="342900" lvl="1" indent="-342900">
              <a:buFont typeface="Wingdings 2" panose="05020102010507070707" pitchFamily="18" charset="2"/>
              <a:buChar char=""/>
              <a:defRPr/>
            </a:pPr>
            <a:r>
              <a:rPr lang="en-US" altLang="en-US">
                <a:latin typeface="+mn-lt"/>
                <a:cs typeface="Segoe UI"/>
              </a:rPr>
              <a:t>Transportation costs should </a:t>
            </a:r>
            <a:r>
              <a:rPr lang="en-US" altLang="en-US" b="1">
                <a:latin typeface="+mn-lt"/>
                <a:cs typeface="Segoe UI"/>
              </a:rPr>
              <a:t>not</a:t>
            </a:r>
            <a:r>
              <a:rPr lang="en-US" altLang="en-US">
                <a:latin typeface="+mn-lt"/>
                <a:cs typeface="Segoe UI"/>
              </a:rPr>
              <a:t> be a factor in determining the best interest for the purposes of school selection.</a:t>
            </a:r>
          </a:p>
          <a:p>
            <a:endParaRPr lang="en-US"/>
          </a:p>
        </p:txBody>
      </p:sp>
      <p:sp>
        <p:nvSpPr>
          <p:cNvPr id="4" name="Slide Number Placeholder 3">
            <a:extLst>
              <a:ext uri="{FF2B5EF4-FFF2-40B4-BE49-F238E27FC236}">
                <a16:creationId xmlns:a16="http://schemas.microsoft.com/office/drawing/2014/main" id="{257CE56E-5D8F-42DF-BF92-EEEAB5A5C2AB}"/>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2780258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B538E-7CE6-4896-BE76-D4B38F0CF58F}"/>
              </a:ext>
            </a:extLst>
          </p:cNvPr>
          <p:cNvSpPr txBox="1">
            <a:spLocks noGrp="1"/>
          </p:cNvSpPr>
          <p:nvPr>
            <p:ph type="title" idx="4294967295"/>
          </p:nvPr>
        </p:nvSpPr>
        <p:spPr>
          <a:xfrm>
            <a:off x="695195" y="2668044"/>
            <a:ext cx="58246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mn-lt"/>
                <a:ea typeface="+mn-ea"/>
                <a:cs typeface="+mn-cs"/>
              </a:rPr>
              <a:t>3</a:t>
            </a:r>
            <a:endParaRPr kumimoji="0" 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079974" y="1943100"/>
            <a:ext cx="10062182" cy="2000250"/>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latin typeface="Segoe SemiBold"/>
                <a:ea typeface="Segoe UI Black"/>
              </a:rPr>
              <a:t>A Template for Best Interest Determination</a:t>
            </a:r>
            <a:endParaRPr lang="zh-CN" altLang="en-US" sz="3600">
              <a:solidFill>
                <a:schemeClr val="accent1">
                  <a:lumMod val="50000"/>
                </a:schemeClr>
              </a:solidFill>
              <a:latin typeface="Segoe SemiBold"/>
            </a:endParaRPr>
          </a:p>
        </p:txBody>
      </p:sp>
    </p:spTree>
    <p:extLst>
      <p:ext uri="{BB962C8B-B14F-4D97-AF65-F5344CB8AC3E}">
        <p14:creationId xmlns:p14="http://schemas.microsoft.com/office/powerpoint/2010/main" val="2091057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5DEC-7809-47D9-8342-2610CFEF66DD}"/>
              </a:ext>
            </a:extLst>
          </p:cNvPr>
          <p:cNvSpPr>
            <a:spLocks noGrp="1"/>
          </p:cNvSpPr>
          <p:nvPr>
            <p:ph type="title"/>
          </p:nvPr>
        </p:nvSpPr>
        <p:spPr/>
        <p:txBody>
          <a:bodyPr/>
          <a:lstStyle/>
          <a:p>
            <a:r>
              <a:rPr lang="en-US"/>
              <a:t>Best Interest Determination Template</a:t>
            </a:r>
          </a:p>
        </p:txBody>
      </p:sp>
      <p:sp>
        <p:nvSpPr>
          <p:cNvPr id="3" name="Content Placeholder 2">
            <a:extLst>
              <a:ext uri="{FF2B5EF4-FFF2-40B4-BE49-F238E27FC236}">
                <a16:creationId xmlns:a16="http://schemas.microsoft.com/office/drawing/2014/main" id="{944D901C-3FF1-40C7-9AB1-0FF0AB361609}"/>
              </a:ext>
            </a:extLst>
          </p:cNvPr>
          <p:cNvSpPr>
            <a:spLocks noGrp="1"/>
          </p:cNvSpPr>
          <p:nvPr>
            <p:ph idx="1"/>
          </p:nvPr>
        </p:nvSpPr>
        <p:spPr/>
        <p:txBody>
          <a:bodyPr vert="horz" lIns="91440" tIns="45720" rIns="91440" bIns="45720" rtlCol="0" anchor="t">
            <a:noAutofit/>
          </a:bodyPr>
          <a:lstStyle/>
          <a:p>
            <a:pPr marL="0" indent="0">
              <a:buNone/>
            </a:pPr>
            <a:r>
              <a:rPr lang="en-US" dirty="0">
                <a:latin typeface="Segoe UI"/>
                <a:cs typeface="Segoe UI"/>
              </a:rPr>
              <a:t>The following template is offered as a guide to best interest determinations and provides a way of documenting the outcomes.</a:t>
            </a:r>
          </a:p>
          <a:p>
            <a:pPr marL="0" indent="0">
              <a:buNone/>
            </a:pPr>
            <a:endParaRPr lang="en-US" dirty="0"/>
          </a:p>
          <a:p>
            <a:pPr marL="0" indent="0">
              <a:buNone/>
            </a:pPr>
            <a:r>
              <a:rPr lang="en-US" dirty="0">
                <a:latin typeface="Segoe UI"/>
                <a:cs typeface="Segoe UI"/>
              </a:rPr>
              <a:t>It is not required but we hope you find it helpful.</a:t>
            </a:r>
          </a:p>
          <a:p>
            <a:pPr marL="0" indent="0">
              <a:buNone/>
            </a:pPr>
            <a:endParaRPr lang="en-US" dirty="0"/>
          </a:p>
          <a:p>
            <a:pPr marL="0" indent="0">
              <a:buNone/>
            </a:pPr>
            <a:r>
              <a:rPr lang="en-US" dirty="0">
                <a:latin typeface="Segoe UI"/>
                <a:cs typeface="Segoe UI"/>
              </a:rPr>
              <a:t>The </a:t>
            </a:r>
            <a:r>
              <a:rPr lang="en-US" dirty="0">
                <a:latin typeface="Segoe UI"/>
                <a:cs typeface="Segoe UI"/>
                <a:hlinkClick r:id="rId2"/>
              </a:rPr>
              <a:t>template</a:t>
            </a:r>
            <a:r>
              <a:rPr lang="en-US" dirty="0">
                <a:latin typeface="Segoe UI"/>
                <a:cs typeface="Segoe UI"/>
              </a:rPr>
              <a:t> is posted for download at the DESE Foster Care Page.</a:t>
            </a:r>
          </a:p>
        </p:txBody>
      </p:sp>
      <p:sp>
        <p:nvSpPr>
          <p:cNvPr id="4" name="Slide Number Placeholder 3">
            <a:extLst>
              <a:ext uri="{FF2B5EF4-FFF2-40B4-BE49-F238E27FC236}">
                <a16:creationId xmlns:a16="http://schemas.microsoft.com/office/drawing/2014/main" id="{522710F6-F28D-4F87-A1BA-1FF8372E858B}"/>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4269848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46918A-7BB7-49AD-8831-919DEF5AF4FD}"/>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
        <p:nvSpPr>
          <p:cNvPr id="2" name="Title 1">
            <a:extLst>
              <a:ext uri="{FF2B5EF4-FFF2-40B4-BE49-F238E27FC236}">
                <a16:creationId xmlns:a16="http://schemas.microsoft.com/office/drawing/2014/main" id="{B8C52E94-1C0B-4B7C-8306-C0E831594933}"/>
              </a:ext>
            </a:extLst>
          </p:cNvPr>
          <p:cNvSpPr>
            <a:spLocks noGrp="1"/>
          </p:cNvSpPr>
          <p:nvPr>
            <p:ph type="title"/>
          </p:nvPr>
        </p:nvSpPr>
        <p:spPr/>
        <p:txBody>
          <a:bodyPr/>
          <a:lstStyle/>
          <a:p>
            <a:r>
              <a:rPr lang="en-US"/>
              <a:t>Best Interest Determination Process Overview</a:t>
            </a:r>
          </a:p>
        </p:txBody>
      </p:sp>
      <p:graphicFrame>
        <p:nvGraphicFramePr>
          <p:cNvPr id="5" name="Object 4" descr="graphic copy of the best interest determination overview chart">
            <a:extLst>
              <a:ext uri="{FF2B5EF4-FFF2-40B4-BE49-F238E27FC236}">
                <a16:creationId xmlns:a16="http://schemas.microsoft.com/office/drawing/2014/main" id="{4446720F-F681-4122-BBFC-9012707ABCE8}"/>
              </a:ext>
            </a:extLst>
          </p:cNvPr>
          <p:cNvGraphicFramePr>
            <a:graphicFrameLocks noChangeAspect="1"/>
          </p:cNvGraphicFramePr>
          <p:nvPr>
            <p:extLst>
              <p:ext uri="{D42A27DB-BD31-4B8C-83A1-F6EECF244321}">
                <p14:modId xmlns:p14="http://schemas.microsoft.com/office/powerpoint/2010/main" val="1943106800"/>
              </p:ext>
            </p:extLst>
          </p:nvPr>
        </p:nvGraphicFramePr>
        <p:xfrm>
          <a:off x="3762441" y="1123950"/>
          <a:ext cx="4981575" cy="5597525"/>
        </p:xfrm>
        <a:graphic>
          <a:graphicData uri="http://schemas.openxmlformats.org/presentationml/2006/ole">
            <mc:AlternateContent xmlns:mc="http://schemas.openxmlformats.org/markup-compatibility/2006">
              <mc:Choice xmlns:v="urn:schemas-microsoft-com:vml" Requires="v">
                <p:oleObj spid="_x0000_s1029" name="Acrobat Document" r:id="rId3" imgW="3886052" imgH="5029069" progId="AcroExch.Document.DC">
                  <p:embed/>
                </p:oleObj>
              </mc:Choice>
              <mc:Fallback>
                <p:oleObj name="Acrobat Document" r:id="rId3" imgW="3886052" imgH="5029069" progId="AcroExch.Document.DC">
                  <p:embed/>
                  <p:pic>
                    <p:nvPicPr>
                      <p:cNvPr id="5" name="Object 4" descr="graphic copy of the best interest determination overview chart">
                        <a:extLst>
                          <a:ext uri="{FF2B5EF4-FFF2-40B4-BE49-F238E27FC236}">
                            <a16:creationId xmlns:a16="http://schemas.microsoft.com/office/drawing/2014/main" id="{4446720F-F681-4122-BBFC-9012707ABCE8}"/>
                          </a:ext>
                        </a:extLst>
                      </p:cNvPr>
                      <p:cNvPicPr/>
                      <p:nvPr/>
                    </p:nvPicPr>
                    <p:blipFill>
                      <a:blip r:embed="rId4"/>
                      <a:stretch>
                        <a:fillRect/>
                      </a:stretch>
                    </p:blipFill>
                    <p:spPr>
                      <a:xfrm>
                        <a:off x="3762441" y="1123950"/>
                        <a:ext cx="4981575" cy="5597525"/>
                      </a:xfrm>
                      <a:prstGeom prst="rect">
                        <a:avLst/>
                      </a:prstGeom>
                    </p:spPr>
                  </p:pic>
                </p:oleObj>
              </mc:Fallback>
            </mc:AlternateContent>
          </a:graphicData>
        </a:graphic>
      </p:graphicFrame>
    </p:spTree>
    <p:extLst>
      <p:ext uri="{BB962C8B-B14F-4D97-AF65-F5344CB8AC3E}">
        <p14:creationId xmlns:p14="http://schemas.microsoft.com/office/powerpoint/2010/main" val="2279927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549D010-6746-42EA-AB8F-ED035DDC88BE}"/>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
        <p:nvSpPr>
          <p:cNvPr id="2" name="Title 1">
            <a:extLst>
              <a:ext uri="{FF2B5EF4-FFF2-40B4-BE49-F238E27FC236}">
                <a16:creationId xmlns:a16="http://schemas.microsoft.com/office/drawing/2014/main" id="{03201E2A-2128-4445-9B66-B39A22A32F64}"/>
              </a:ext>
            </a:extLst>
          </p:cNvPr>
          <p:cNvSpPr>
            <a:spLocks noGrp="1"/>
          </p:cNvSpPr>
          <p:nvPr>
            <p:ph type="title"/>
          </p:nvPr>
        </p:nvSpPr>
        <p:spPr/>
        <p:txBody>
          <a:bodyPr/>
          <a:lstStyle/>
          <a:p>
            <a:r>
              <a:rPr lang="en-US"/>
              <a:t>Best Interest Determination Process</a:t>
            </a:r>
          </a:p>
        </p:txBody>
      </p:sp>
      <p:sp>
        <p:nvSpPr>
          <p:cNvPr id="3" name="Content Placeholder 2">
            <a:extLst>
              <a:ext uri="{FF2B5EF4-FFF2-40B4-BE49-F238E27FC236}">
                <a16:creationId xmlns:a16="http://schemas.microsoft.com/office/drawing/2014/main" id="{AC678E1F-591B-4976-857B-0ED3707750C6}"/>
              </a:ext>
            </a:extLst>
          </p:cNvPr>
          <p:cNvSpPr>
            <a:spLocks noGrp="1"/>
          </p:cNvSpPr>
          <p:nvPr>
            <p:ph idx="1"/>
          </p:nvPr>
        </p:nvSpPr>
        <p:spPr>
          <a:xfrm>
            <a:off x="567743" y="1230403"/>
            <a:ext cx="11370972" cy="4813781"/>
          </a:xfrm>
        </p:spPr>
        <p:txBody>
          <a:bodyPr/>
          <a:lstStyle/>
          <a:p>
            <a:pPr marL="0" indent="0">
              <a:buNone/>
            </a:pPr>
            <a:r>
              <a:rPr lang="en-US" sz="3200" b="1"/>
              <a:t>Step </a:t>
            </a:r>
            <a:r>
              <a:rPr lang="en-US" b="1"/>
              <a:t>1</a:t>
            </a:r>
            <a:r>
              <a:rPr lang="en-US" sz="3200" b="1"/>
              <a:t> – BID is initiated for a foster care student.</a:t>
            </a:r>
            <a:endParaRPr lang="en-US"/>
          </a:p>
        </p:txBody>
      </p:sp>
      <p:sp>
        <p:nvSpPr>
          <p:cNvPr id="11" name="Rectangle: Rounded Corners 10" descr="DCF places student in Foster Care&#10;OR &#10;DCF changes student’s Foster Care placement&#10;">
            <a:extLst>
              <a:ext uri="{FF2B5EF4-FFF2-40B4-BE49-F238E27FC236}">
                <a16:creationId xmlns:a16="http://schemas.microsoft.com/office/drawing/2014/main" id="{B98F281C-9239-4222-A5E1-8CE5687189A7}"/>
              </a:ext>
            </a:extLst>
          </p:cNvPr>
          <p:cNvSpPr/>
          <p:nvPr/>
        </p:nvSpPr>
        <p:spPr>
          <a:xfrm>
            <a:off x="705740" y="2677519"/>
            <a:ext cx="4719692" cy="908050"/>
          </a:xfrm>
          <a:prstGeom prst="roundRect">
            <a:avLst>
              <a:gd name="adj" fmla="val 42994"/>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100" b="1">
                <a:solidFill>
                  <a:srgbClr val="000000"/>
                </a:solidFill>
                <a:effectLst/>
                <a:ea typeface="Calibri" panose="020F0502020204030204" pitchFamily="34" charset="0"/>
                <a:cs typeface="Times New Roman" panose="02020603050405020304" pitchFamily="18" charset="0"/>
              </a:rPr>
              <a:t>DCF places student in Foster Care</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a:solidFill>
                  <a:srgbClr val="000000"/>
                </a:solidFill>
                <a:effectLst/>
                <a:ea typeface="Calibri" panose="020F0502020204030204" pitchFamily="34" charset="0"/>
                <a:cs typeface="Times New Roman" panose="02020603050405020304" pitchFamily="18" charset="0"/>
              </a:rPr>
              <a:t>OR </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a:solidFill>
                  <a:srgbClr val="000000"/>
                </a:solidFill>
                <a:effectLst/>
                <a:ea typeface="Calibri" panose="020F0502020204030204" pitchFamily="34" charset="0"/>
                <a:cs typeface="Times New Roman" panose="02020603050405020304" pitchFamily="18" charset="0"/>
              </a:rPr>
              <a:t>DCF changes student’s Foster Care placement</a:t>
            </a:r>
            <a:endParaRPr lang="en-US" sz="1100">
              <a:effectLst/>
              <a:ea typeface="Calibri" panose="020F0502020204030204" pitchFamily="34" charset="0"/>
              <a:cs typeface="Times New Roman" panose="02020603050405020304" pitchFamily="18" charset="0"/>
            </a:endParaRPr>
          </a:p>
        </p:txBody>
      </p:sp>
      <p:sp>
        <p:nvSpPr>
          <p:cNvPr id="12" name="Rectangle: Rounded Corners 11" descr="DCF Initiates Best Interest Determination (BID)&#10;Goal: BID Completed within 5 school days&#10;The BID should include meaningful consultation with individuals who understand the student’s unique needs.&#10;">
            <a:extLst>
              <a:ext uri="{FF2B5EF4-FFF2-40B4-BE49-F238E27FC236}">
                <a16:creationId xmlns:a16="http://schemas.microsoft.com/office/drawing/2014/main" id="{D18B7F32-4397-4669-979C-2ECE80047DF0}"/>
              </a:ext>
            </a:extLst>
          </p:cNvPr>
          <p:cNvSpPr/>
          <p:nvPr/>
        </p:nvSpPr>
        <p:spPr>
          <a:xfrm>
            <a:off x="6766560" y="2677519"/>
            <a:ext cx="4587240" cy="9080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100" b="1">
                <a:solidFill>
                  <a:srgbClr val="000000"/>
                </a:solidFill>
                <a:effectLst/>
                <a:ea typeface="Calibri" panose="020F0502020204030204" pitchFamily="34" charset="0"/>
                <a:cs typeface="Times New Roman" panose="02020603050405020304" pitchFamily="18" charset="0"/>
              </a:rPr>
              <a:t>DCF Initiates Best Interest Determination (BID)</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a:solidFill>
                  <a:srgbClr val="000000"/>
                </a:solidFill>
                <a:effectLst/>
                <a:ea typeface="Calibri" panose="020F0502020204030204" pitchFamily="34" charset="0"/>
                <a:cs typeface="Times New Roman" panose="02020603050405020304" pitchFamily="18" charset="0"/>
              </a:rPr>
              <a:t>Goal: BID Completed within 5 school days</a:t>
            </a:r>
            <a:endParaRPr lang="en-US" sz="1100">
              <a:effectLs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a:solidFill>
                  <a:srgbClr val="000000"/>
                </a:solidFill>
                <a:effectLst/>
                <a:ea typeface="Calibri" panose="020F0502020204030204" pitchFamily="34" charset="0"/>
                <a:cs typeface="Times New Roman" panose="02020603050405020304" pitchFamily="18" charset="0"/>
              </a:rPr>
              <a:t>The BID should include meaningful consultation with individuals who understand the student’s unique needs.</a:t>
            </a:r>
            <a:endParaRPr lang="en-US" sz="1100">
              <a:effectLst/>
              <a:ea typeface="Calibri" panose="020F0502020204030204" pitchFamily="34" charset="0"/>
              <a:cs typeface="Times New Roman" panose="02020603050405020304" pitchFamily="18" charset="0"/>
            </a:endParaRPr>
          </a:p>
        </p:txBody>
      </p:sp>
      <p:cxnSp>
        <p:nvCxnSpPr>
          <p:cNvPr id="17" name="Straight Arrow Connector 16" descr="Once DCF initiates a BID then there is a move to step 2 ">
            <a:extLst>
              <a:ext uri="{FF2B5EF4-FFF2-40B4-BE49-F238E27FC236}">
                <a16:creationId xmlns:a16="http://schemas.microsoft.com/office/drawing/2014/main" id="{F3958F2F-F8A7-45FC-B805-DC11E7645D95}"/>
              </a:ext>
            </a:extLst>
          </p:cNvPr>
          <p:cNvCxnSpPr>
            <a:cxnSpLocks/>
          </p:cNvCxnSpPr>
          <p:nvPr/>
        </p:nvCxnSpPr>
        <p:spPr>
          <a:xfrm>
            <a:off x="7422651" y="3655927"/>
            <a:ext cx="0" cy="11995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descr="Once a student enters foster care or is in foster care but a change in placement occurs then DCF initiates a Best Interest Determination or BID.">
            <a:extLst>
              <a:ext uri="{FF2B5EF4-FFF2-40B4-BE49-F238E27FC236}">
                <a16:creationId xmlns:a16="http://schemas.microsoft.com/office/drawing/2014/main" id="{CA31198A-3F62-4229-AACC-D7DE48413C8A}"/>
              </a:ext>
            </a:extLst>
          </p:cNvPr>
          <p:cNvCxnSpPr>
            <a:cxnSpLocks/>
          </p:cNvCxnSpPr>
          <p:nvPr/>
        </p:nvCxnSpPr>
        <p:spPr>
          <a:xfrm>
            <a:off x="5513832" y="3101318"/>
            <a:ext cx="122255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246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2183ED-5D91-4072-9428-D5D9CCDA169A}"/>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
        <p:nvSpPr>
          <p:cNvPr id="2" name="Title 1">
            <a:extLst>
              <a:ext uri="{FF2B5EF4-FFF2-40B4-BE49-F238E27FC236}">
                <a16:creationId xmlns:a16="http://schemas.microsoft.com/office/drawing/2014/main" id="{DDB1AE68-6CD7-4BFC-B49B-FA145045BD91}"/>
              </a:ext>
            </a:extLst>
          </p:cNvPr>
          <p:cNvSpPr>
            <a:spLocks noGrp="1"/>
          </p:cNvSpPr>
          <p:nvPr>
            <p:ph type="title"/>
          </p:nvPr>
        </p:nvSpPr>
        <p:spPr/>
        <p:txBody>
          <a:bodyPr/>
          <a:lstStyle/>
          <a:p>
            <a:r>
              <a:rPr lang="en-US"/>
              <a:t>Collaboration</a:t>
            </a:r>
          </a:p>
        </p:txBody>
      </p:sp>
      <p:sp>
        <p:nvSpPr>
          <p:cNvPr id="8" name="TextBox 7">
            <a:extLst>
              <a:ext uri="{FF2B5EF4-FFF2-40B4-BE49-F238E27FC236}">
                <a16:creationId xmlns:a16="http://schemas.microsoft.com/office/drawing/2014/main" id="{091904B0-A72F-4B55-A1FC-FC884011C5A7}"/>
              </a:ext>
            </a:extLst>
          </p:cNvPr>
          <p:cNvSpPr txBox="1"/>
          <p:nvPr/>
        </p:nvSpPr>
        <p:spPr>
          <a:xfrm>
            <a:off x="347472" y="1149637"/>
            <a:ext cx="10049256" cy="523220"/>
          </a:xfrm>
          <a:prstGeom prst="rect">
            <a:avLst/>
          </a:prstGeom>
          <a:noFill/>
        </p:spPr>
        <p:txBody>
          <a:bodyPr wrap="square" rtlCol="0">
            <a:spAutoFit/>
          </a:bodyPr>
          <a:lstStyle/>
          <a:p>
            <a:r>
              <a:rPr lang="en-US" sz="2800" b="1"/>
              <a:t>Step 2 – School Districts and DCF Collaborate</a:t>
            </a:r>
          </a:p>
        </p:txBody>
      </p:sp>
      <p:pic>
        <p:nvPicPr>
          <p:cNvPr id="26" name="Picture 25" descr="Graphic of Step 2 on BID Chart showing flow of gathering information from DCF, district of origin, and local school district if needed.">
            <a:extLst>
              <a:ext uri="{FF2B5EF4-FFF2-40B4-BE49-F238E27FC236}">
                <a16:creationId xmlns:a16="http://schemas.microsoft.com/office/drawing/2014/main" id="{49A8002B-1260-4125-94B0-7FC9046EFCF8}"/>
              </a:ext>
            </a:extLst>
          </p:cNvPr>
          <p:cNvPicPr>
            <a:picLocks noChangeAspect="1"/>
          </p:cNvPicPr>
          <p:nvPr/>
        </p:nvPicPr>
        <p:blipFill>
          <a:blip r:embed="rId2"/>
          <a:stretch>
            <a:fillRect/>
          </a:stretch>
        </p:blipFill>
        <p:spPr>
          <a:xfrm>
            <a:off x="347472" y="1853664"/>
            <a:ext cx="6763098" cy="4515082"/>
          </a:xfrm>
          <a:prstGeom prst="rect">
            <a:avLst/>
          </a:prstGeom>
        </p:spPr>
      </p:pic>
      <p:sp>
        <p:nvSpPr>
          <p:cNvPr id="27" name="TextBox 26">
            <a:extLst>
              <a:ext uri="{FF2B5EF4-FFF2-40B4-BE49-F238E27FC236}">
                <a16:creationId xmlns:a16="http://schemas.microsoft.com/office/drawing/2014/main" id="{B607EEB3-D5B9-4DDA-AA49-E9B41CAD725E}"/>
              </a:ext>
            </a:extLst>
          </p:cNvPr>
          <p:cNvSpPr txBox="1"/>
          <p:nvPr/>
        </p:nvSpPr>
        <p:spPr>
          <a:xfrm>
            <a:off x="942754" y="5246698"/>
            <a:ext cx="1679944" cy="461665"/>
          </a:xfrm>
          <a:prstGeom prst="rect">
            <a:avLst/>
          </a:prstGeom>
          <a:noFill/>
        </p:spPr>
        <p:txBody>
          <a:bodyPr wrap="square" rtlCol="0">
            <a:spAutoFit/>
          </a:bodyPr>
          <a:lstStyle/>
          <a:p>
            <a:r>
              <a:rPr lang="en-US" sz="1200"/>
              <a:t>Gather and Share Relevant Factors</a:t>
            </a:r>
          </a:p>
        </p:txBody>
      </p:sp>
      <p:sp>
        <p:nvSpPr>
          <p:cNvPr id="28" name="TextBox 27">
            <a:extLst>
              <a:ext uri="{FF2B5EF4-FFF2-40B4-BE49-F238E27FC236}">
                <a16:creationId xmlns:a16="http://schemas.microsoft.com/office/drawing/2014/main" id="{A6FA1EDA-03E8-46D1-9371-30176B4A98E3}"/>
              </a:ext>
            </a:extLst>
          </p:cNvPr>
          <p:cNvSpPr txBox="1"/>
          <p:nvPr/>
        </p:nvSpPr>
        <p:spPr>
          <a:xfrm>
            <a:off x="5256028" y="5246697"/>
            <a:ext cx="1679944" cy="461665"/>
          </a:xfrm>
          <a:prstGeom prst="rect">
            <a:avLst/>
          </a:prstGeom>
          <a:noFill/>
        </p:spPr>
        <p:txBody>
          <a:bodyPr wrap="square" rtlCol="0">
            <a:spAutoFit/>
          </a:bodyPr>
          <a:lstStyle/>
          <a:p>
            <a:r>
              <a:rPr lang="en-US" sz="1200"/>
              <a:t>Gather and Share Relevant Factors</a:t>
            </a:r>
          </a:p>
        </p:txBody>
      </p:sp>
      <p:sp>
        <p:nvSpPr>
          <p:cNvPr id="9" name="TextBox 8">
            <a:extLst>
              <a:ext uri="{FF2B5EF4-FFF2-40B4-BE49-F238E27FC236}">
                <a16:creationId xmlns:a16="http://schemas.microsoft.com/office/drawing/2014/main" id="{FFBC7FD8-5FE1-4609-A467-A6A34C9E09A0}"/>
              </a:ext>
            </a:extLst>
          </p:cNvPr>
          <p:cNvSpPr txBox="1"/>
          <p:nvPr/>
        </p:nvSpPr>
        <p:spPr>
          <a:xfrm>
            <a:off x="7316948" y="1565772"/>
            <a:ext cx="4265057" cy="5078313"/>
          </a:xfrm>
          <a:prstGeom prst="rect">
            <a:avLst/>
          </a:prstGeom>
          <a:noFill/>
        </p:spPr>
        <p:txBody>
          <a:bodyPr wrap="square" rtlCol="0">
            <a:spAutoFit/>
          </a:bodyPr>
          <a:lstStyle/>
          <a:p>
            <a:r>
              <a:rPr lang="en-US"/>
              <a:t>Note</a:t>
            </a:r>
          </a:p>
          <a:p>
            <a:endParaRPr lang="en-US"/>
          </a:p>
          <a:p>
            <a:pPr marL="285750" indent="-285750">
              <a:buClr>
                <a:srgbClr val="E38526"/>
              </a:buClr>
              <a:buFont typeface="Arial" panose="020B0604020202020204" pitchFamily="34" charset="0"/>
              <a:buChar char="•"/>
            </a:pPr>
            <a:r>
              <a:rPr lang="en-US"/>
              <a:t>Collaborators may want to consider if the school of origin is in the best interest but only for a limited duration of time.</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Collaborators involved in the decision may wish to determine a time to revisit the question of whether it is in the student’s best interest to remain in the school of origin or enroll locally.</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Transportation costs should </a:t>
            </a:r>
            <a:r>
              <a:rPr lang="en-US" b="1"/>
              <a:t>not</a:t>
            </a:r>
            <a:r>
              <a:rPr lang="en-US"/>
              <a:t> be a factor in determining the best interest for the purpose of school selection.</a:t>
            </a:r>
          </a:p>
        </p:txBody>
      </p:sp>
    </p:spTree>
    <p:extLst>
      <p:ext uri="{BB962C8B-B14F-4D97-AF65-F5344CB8AC3E}">
        <p14:creationId xmlns:p14="http://schemas.microsoft.com/office/powerpoint/2010/main" val="3873385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2183ED-5D91-4072-9428-D5D9CCDA169A}"/>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
        <p:nvSpPr>
          <p:cNvPr id="2" name="Title 1">
            <a:extLst>
              <a:ext uri="{FF2B5EF4-FFF2-40B4-BE49-F238E27FC236}">
                <a16:creationId xmlns:a16="http://schemas.microsoft.com/office/drawing/2014/main" id="{DDB1AE68-6CD7-4BFC-B49B-FA145045BD91}"/>
              </a:ext>
            </a:extLst>
          </p:cNvPr>
          <p:cNvSpPr>
            <a:spLocks noGrp="1"/>
          </p:cNvSpPr>
          <p:nvPr>
            <p:ph type="title"/>
          </p:nvPr>
        </p:nvSpPr>
        <p:spPr/>
        <p:txBody>
          <a:bodyPr/>
          <a:lstStyle/>
          <a:p>
            <a:r>
              <a:rPr lang="en-US"/>
              <a:t>Determination</a:t>
            </a:r>
          </a:p>
        </p:txBody>
      </p:sp>
      <p:sp>
        <p:nvSpPr>
          <p:cNvPr id="8" name="TextBox 7">
            <a:extLst>
              <a:ext uri="{FF2B5EF4-FFF2-40B4-BE49-F238E27FC236}">
                <a16:creationId xmlns:a16="http://schemas.microsoft.com/office/drawing/2014/main" id="{091904B0-A72F-4B55-A1FC-FC884011C5A7}"/>
              </a:ext>
            </a:extLst>
          </p:cNvPr>
          <p:cNvSpPr txBox="1"/>
          <p:nvPr/>
        </p:nvSpPr>
        <p:spPr>
          <a:xfrm>
            <a:off x="347472" y="1149637"/>
            <a:ext cx="10049256" cy="523220"/>
          </a:xfrm>
          <a:prstGeom prst="rect">
            <a:avLst/>
          </a:prstGeom>
          <a:noFill/>
        </p:spPr>
        <p:txBody>
          <a:bodyPr wrap="square" rtlCol="0">
            <a:spAutoFit/>
          </a:bodyPr>
          <a:lstStyle/>
          <a:p>
            <a:r>
              <a:rPr lang="en-US" sz="2800" b="1"/>
              <a:t>Step 3 – Upon Completion of BID</a:t>
            </a:r>
          </a:p>
        </p:txBody>
      </p:sp>
      <p:pic>
        <p:nvPicPr>
          <p:cNvPr id="3" name="Picture 2" descr="Step 3 graphic of BID Chart - Once BID completed, Notice to LEA shared.">
            <a:extLst>
              <a:ext uri="{FF2B5EF4-FFF2-40B4-BE49-F238E27FC236}">
                <a16:creationId xmlns:a16="http://schemas.microsoft.com/office/drawing/2014/main" id="{09C112B5-86DC-45AC-B327-5D58E3FD79CD}"/>
              </a:ext>
            </a:extLst>
          </p:cNvPr>
          <p:cNvPicPr>
            <a:picLocks noChangeAspect="1"/>
          </p:cNvPicPr>
          <p:nvPr/>
        </p:nvPicPr>
        <p:blipFill>
          <a:blip r:embed="rId2"/>
          <a:stretch>
            <a:fillRect/>
          </a:stretch>
        </p:blipFill>
        <p:spPr>
          <a:xfrm>
            <a:off x="347472" y="2389834"/>
            <a:ext cx="5801953" cy="2086473"/>
          </a:xfrm>
          <a:prstGeom prst="rect">
            <a:avLst/>
          </a:prstGeom>
        </p:spPr>
      </p:pic>
      <p:sp>
        <p:nvSpPr>
          <p:cNvPr id="9" name="TextBox 8">
            <a:extLst>
              <a:ext uri="{FF2B5EF4-FFF2-40B4-BE49-F238E27FC236}">
                <a16:creationId xmlns:a16="http://schemas.microsoft.com/office/drawing/2014/main" id="{FFBC7FD8-5FE1-4609-A467-A6A34C9E09A0}"/>
              </a:ext>
            </a:extLst>
          </p:cNvPr>
          <p:cNvSpPr txBox="1"/>
          <p:nvPr/>
        </p:nvSpPr>
        <p:spPr>
          <a:xfrm>
            <a:off x="6615442" y="1655335"/>
            <a:ext cx="5173193" cy="1477328"/>
          </a:xfrm>
          <a:prstGeom prst="rect">
            <a:avLst/>
          </a:prstGeom>
          <a:noFill/>
        </p:spPr>
        <p:txBody>
          <a:bodyPr wrap="square" rtlCol="0">
            <a:spAutoFit/>
          </a:bodyPr>
          <a:lstStyle/>
          <a:p>
            <a:r>
              <a:rPr lang="en-US"/>
              <a:t>Note</a:t>
            </a:r>
          </a:p>
          <a:p>
            <a:endParaRPr lang="en-US"/>
          </a:p>
          <a:p>
            <a:pPr marL="285750" indent="-285750">
              <a:buClr>
                <a:srgbClr val="E38526"/>
              </a:buClr>
              <a:buFont typeface="Arial" panose="020B0604020202020204" pitchFamily="34" charset="0"/>
              <a:buChar char="•"/>
            </a:pPr>
            <a:r>
              <a:rPr lang="en-US"/>
              <a:t>Notice to LEA from DCF - includes Emergency contact, residence, social worker, record release, transportation needs, etc. </a:t>
            </a:r>
          </a:p>
        </p:txBody>
      </p:sp>
    </p:spTree>
    <p:extLst>
      <p:ext uri="{BB962C8B-B14F-4D97-AF65-F5344CB8AC3E}">
        <p14:creationId xmlns:p14="http://schemas.microsoft.com/office/powerpoint/2010/main" val="1661910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2183ED-5D91-4072-9428-D5D9CCDA169A}"/>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
        <p:nvSpPr>
          <p:cNvPr id="2" name="Title 1">
            <a:extLst>
              <a:ext uri="{FF2B5EF4-FFF2-40B4-BE49-F238E27FC236}">
                <a16:creationId xmlns:a16="http://schemas.microsoft.com/office/drawing/2014/main" id="{DDB1AE68-6CD7-4BFC-B49B-FA145045BD91}"/>
              </a:ext>
            </a:extLst>
          </p:cNvPr>
          <p:cNvSpPr>
            <a:spLocks noGrp="1"/>
          </p:cNvSpPr>
          <p:nvPr>
            <p:ph type="title"/>
          </p:nvPr>
        </p:nvSpPr>
        <p:spPr/>
        <p:txBody>
          <a:bodyPr/>
          <a:lstStyle/>
          <a:p>
            <a:r>
              <a:rPr lang="en-US"/>
              <a:t>Determination: School of Origin</a:t>
            </a:r>
          </a:p>
        </p:txBody>
      </p:sp>
      <p:sp>
        <p:nvSpPr>
          <p:cNvPr id="8" name="TextBox 7">
            <a:extLst>
              <a:ext uri="{FF2B5EF4-FFF2-40B4-BE49-F238E27FC236}">
                <a16:creationId xmlns:a16="http://schemas.microsoft.com/office/drawing/2014/main" id="{091904B0-A72F-4B55-A1FC-FC884011C5A7}"/>
              </a:ext>
            </a:extLst>
          </p:cNvPr>
          <p:cNvSpPr txBox="1"/>
          <p:nvPr/>
        </p:nvSpPr>
        <p:spPr>
          <a:xfrm>
            <a:off x="347472" y="1149637"/>
            <a:ext cx="10049256" cy="523220"/>
          </a:xfrm>
          <a:prstGeom prst="rect">
            <a:avLst/>
          </a:prstGeom>
          <a:noFill/>
        </p:spPr>
        <p:txBody>
          <a:bodyPr wrap="square" rtlCol="0">
            <a:spAutoFit/>
          </a:bodyPr>
          <a:lstStyle/>
          <a:p>
            <a:r>
              <a:rPr lang="en-US" sz="2800" b="1"/>
              <a:t>Step 4a – Remain in School of Origin </a:t>
            </a:r>
          </a:p>
        </p:txBody>
      </p:sp>
      <p:pic>
        <p:nvPicPr>
          <p:cNvPr id="5" name="Picture 4" descr="Step 4a. graphic of BID Chart about remaining in school of origin after BID made.">
            <a:extLst>
              <a:ext uri="{FF2B5EF4-FFF2-40B4-BE49-F238E27FC236}">
                <a16:creationId xmlns:a16="http://schemas.microsoft.com/office/drawing/2014/main" id="{C7255060-B733-455A-B5F6-F950776C60EA}"/>
              </a:ext>
            </a:extLst>
          </p:cNvPr>
          <p:cNvPicPr>
            <a:picLocks noChangeAspect="1"/>
          </p:cNvPicPr>
          <p:nvPr/>
        </p:nvPicPr>
        <p:blipFill>
          <a:blip r:embed="rId2"/>
          <a:stretch>
            <a:fillRect/>
          </a:stretch>
        </p:blipFill>
        <p:spPr>
          <a:xfrm>
            <a:off x="425302" y="2490097"/>
            <a:ext cx="5518298" cy="2560368"/>
          </a:xfrm>
          <a:prstGeom prst="rect">
            <a:avLst/>
          </a:prstGeom>
        </p:spPr>
      </p:pic>
      <p:sp>
        <p:nvSpPr>
          <p:cNvPr id="9" name="TextBox 8">
            <a:extLst>
              <a:ext uri="{FF2B5EF4-FFF2-40B4-BE49-F238E27FC236}">
                <a16:creationId xmlns:a16="http://schemas.microsoft.com/office/drawing/2014/main" id="{FFBC7FD8-5FE1-4609-A467-A6A34C9E09A0}"/>
              </a:ext>
            </a:extLst>
          </p:cNvPr>
          <p:cNvSpPr txBox="1"/>
          <p:nvPr/>
        </p:nvSpPr>
        <p:spPr>
          <a:xfrm>
            <a:off x="6083243" y="1714610"/>
            <a:ext cx="6032682" cy="5078313"/>
          </a:xfrm>
          <a:prstGeom prst="rect">
            <a:avLst/>
          </a:prstGeom>
          <a:noFill/>
        </p:spPr>
        <p:txBody>
          <a:bodyPr wrap="square" rtlCol="0">
            <a:spAutoFit/>
          </a:bodyPr>
          <a:lstStyle/>
          <a:p>
            <a:r>
              <a:rPr lang="en-US"/>
              <a:t>Note</a:t>
            </a:r>
          </a:p>
          <a:p>
            <a:endParaRPr lang="en-US"/>
          </a:p>
          <a:p>
            <a:pPr marL="285750" indent="-285750">
              <a:buClr>
                <a:srgbClr val="E38526"/>
              </a:buClr>
              <a:buFont typeface="Arial" panose="020B0604020202020204" pitchFamily="34" charset="0"/>
              <a:buChar char="•"/>
            </a:pPr>
            <a:r>
              <a:rPr lang="en-US"/>
              <a:t>School of origin  - school the student was attending when placed in foster care, or at time of a subsequent change in foster care placement. </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Districts must collaborate with DCF to establish policies and procedures to ensure that students who need transportation to remain in their school of origin get it.</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Absent another agreement, districts of origin are responsible for providing transportation to and from the school of origin.</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Districts should document all costs associated with this transportation.</a:t>
            </a:r>
          </a:p>
          <a:p>
            <a:endParaRPr lang="en-US"/>
          </a:p>
          <a:p>
            <a:endParaRPr lang="en-US"/>
          </a:p>
        </p:txBody>
      </p:sp>
    </p:spTree>
    <p:extLst>
      <p:ext uri="{BB962C8B-B14F-4D97-AF65-F5344CB8AC3E}">
        <p14:creationId xmlns:p14="http://schemas.microsoft.com/office/powerpoint/2010/main" val="1263361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2183ED-5D91-4072-9428-D5D9CCDA169A}"/>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
        <p:nvSpPr>
          <p:cNvPr id="2" name="Title 1">
            <a:extLst>
              <a:ext uri="{FF2B5EF4-FFF2-40B4-BE49-F238E27FC236}">
                <a16:creationId xmlns:a16="http://schemas.microsoft.com/office/drawing/2014/main" id="{DDB1AE68-6CD7-4BFC-B49B-FA145045BD91}"/>
              </a:ext>
            </a:extLst>
          </p:cNvPr>
          <p:cNvSpPr>
            <a:spLocks noGrp="1"/>
          </p:cNvSpPr>
          <p:nvPr>
            <p:ph type="title"/>
          </p:nvPr>
        </p:nvSpPr>
        <p:spPr/>
        <p:txBody>
          <a:bodyPr/>
          <a:lstStyle/>
          <a:p>
            <a:r>
              <a:rPr lang="en-US"/>
              <a:t>Determination: Immediate Enrollment </a:t>
            </a:r>
          </a:p>
        </p:txBody>
      </p:sp>
      <p:sp>
        <p:nvSpPr>
          <p:cNvPr id="8" name="TextBox 7">
            <a:extLst>
              <a:ext uri="{FF2B5EF4-FFF2-40B4-BE49-F238E27FC236}">
                <a16:creationId xmlns:a16="http://schemas.microsoft.com/office/drawing/2014/main" id="{091904B0-A72F-4B55-A1FC-FC884011C5A7}"/>
              </a:ext>
            </a:extLst>
          </p:cNvPr>
          <p:cNvSpPr txBox="1"/>
          <p:nvPr/>
        </p:nvSpPr>
        <p:spPr>
          <a:xfrm>
            <a:off x="347472" y="1149637"/>
            <a:ext cx="10049256" cy="523220"/>
          </a:xfrm>
          <a:prstGeom prst="rect">
            <a:avLst/>
          </a:prstGeom>
          <a:noFill/>
        </p:spPr>
        <p:txBody>
          <a:bodyPr wrap="square" rtlCol="0">
            <a:spAutoFit/>
          </a:bodyPr>
          <a:lstStyle/>
          <a:p>
            <a:r>
              <a:rPr lang="en-US" sz="2800" b="1"/>
              <a:t>Step 4b – Immediately Enroll in Local School District</a:t>
            </a:r>
          </a:p>
        </p:txBody>
      </p:sp>
      <p:pic>
        <p:nvPicPr>
          <p:cNvPr id="3" name="Picture 2" descr="Step 4b graphic of BID chart. Information about immediately enrolling after BID made.">
            <a:extLst>
              <a:ext uri="{FF2B5EF4-FFF2-40B4-BE49-F238E27FC236}">
                <a16:creationId xmlns:a16="http://schemas.microsoft.com/office/drawing/2014/main" id="{14D87D60-89BC-4D87-BEA6-E47420F8346F}"/>
              </a:ext>
            </a:extLst>
          </p:cNvPr>
          <p:cNvPicPr>
            <a:picLocks noChangeAspect="1"/>
          </p:cNvPicPr>
          <p:nvPr/>
        </p:nvPicPr>
        <p:blipFill>
          <a:blip r:embed="rId2"/>
          <a:stretch>
            <a:fillRect/>
          </a:stretch>
        </p:blipFill>
        <p:spPr>
          <a:xfrm>
            <a:off x="652805" y="2636874"/>
            <a:ext cx="5173838" cy="2503785"/>
          </a:xfrm>
          <a:prstGeom prst="rect">
            <a:avLst/>
          </a:prstGeom>
        </p:spPr>
      </p:pic>
      <p:sp>
        <p:nvSpPr>
          <p:cNvPr id="9" name="TextBox 8">
            <a:extLst>
              <a:ext uri="{FF2B5EF4-FFF2-40B4-BE49-F238E27FC236}">
                <a16:creationId xmlns:a16="http://schemas.microsoft.com/office/drawing/2014/main" id="{FFBC7FD8-5FE1-4609-A467-A6A34C9E09A0}"/>
              </a:ext>
            </a:extLst>
          </p:cNvPr>
          <p:cNvSpPr txBox="1"/>
          <p:nvPr/>
        </p:nvSpPr>
        <p:spPr>
          <a:xfrm>
            <a:off x="6416493" y="2091313"/>
            <a:ext cx="5385505" cy="3693319"/>
          </a:xfrm>
          <a:prstGeom prst="rect">
            <a:avLst/>
          </a:prstGeom>
          <a:noFill/>
        </p:spPr>
        <p:txBody>
          <a:bodyPr wrap="square" rtlCol="0">
            <a:spAutoFit/>
          </a:bodyPr>
          <a:lstStyle/>
          <a:p>
            <a:r>
              <a:rPr lang="en-US"/>
              <a:t>Note</a:t>
            </a:r>
          </a:p>
          <a:p>
            <a:endParaRPr lang="en-US"/>
          </a:p>
          <a:p>
            <a:pPr marL="285750" indent="-285750">
              <a:buClr>
                <a:srgbClr val="E38526"/>
              </a:buClr>
              <a:buFont typeface="Arial" panose="020B0604020202020204" pitchFamily="34" charset="0"/>
              <a:buChar char="•"/>
            </a:pPr>
            <a:r>
              <a:rPr lang="en-US"/>
              <a:t>If determined to be in a student’s best interest to attend school locally (where placed in foster care), district must enroll immediately.</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With or without documentation</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District POCs should initiate records transfer, help facilitate transition</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***Remember if there is no change in school of origin, there should be no change in enrollment. </a:t>
            </a:r>
          </a:p>
        </p:txBody>
      </p:sp>
    </p:spTree>
    <p:extLst>
      <p:ext uri="{BB962C8B-B14F-4D97-AF65-F5344CB8AC3E}">
        <p14:creationId xmlns:p14="http://schemas.microsoft.com/office/powerpoint/2010/main" val="3577405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C592DB-5F2F-4717-9FB1-F270C99AF37E}"/>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
        <p:nvSpPr>
          <p:cNvPr id="5" name="Title 4">
            <a:extLst>
              <a:ext uri="{FF2B5EF4-FFF2-40B4-BE49-F238E27FC236}">
                <a16:creationId xmlns:a16="http://schemas.microsoft.com/office/drawing/2014/main" id="{BAAB01AC-9A18-4721-95FA-209C7070A3EB}"/>
              </a:ext>
            </a:extLst>
          </p:cNvPr>
          <p:cNvSpPr>
            <a:spLocks noGrp="1"/>
          </p:cNvSpPr>
          <p:nvPr>
            <p:ph type="title"/>
          </p:nvPr>
        </p:nvSpPr>
        <p:spPr/>
        <p:txBody>
          <a:bodyPr/>
          <a:lstStyle/>
          <a:p>
            <a:r>
              <a:rPr lang="en-US"/>
              <a:t>Best Interest Determination Worksheet</a:t>
            </a:r>
          </a:p>
        </p:txBody>
      </p:sp>
      <p:graphicFrame>
        <p:nvGraphicFramePr>
          <p:cNvPr id="6" name="Object 5" descr="graphic of page one of Best Interest Determination Worksheet.">
            <a:extLst>
              <a:ext uri="{FF2B5EF4-FFF2-40B4-BE49-F238E27FC236}">
                <a16:creationId xmlns:a16="http://schemas.microsoft.com/office/drawing/2014/main" id="{F36B2A7F-CFAD-4936-B689-B28B4C8DB3EA}"/>
              </a:ext>
            </a:extLst>
          </p:cNvPr>
          <p:cNvGraphicFramePr>
            <a:graphicFrameLocks noChangeAspect="1"/>
          </p:cNvGraphicFramePr>
          <p:nvPr>
            <p:extLst>
              <p:ext uri="{D42A27DB-BD31-4B8C-83A1-F6EECF244321}">
                <p14:modId xmlns:p14="http://schemas.microsoft.com/office/powerpoint/2010/main" val="3522254036"/>
              </p:ext>
            </p:extLst>
          </p:nvPr>
        </p:nvGraphicFramePr>
        <p:xfrm>
          <a:off x="3866085" y="1092820"/>
          <a:ext cx="4774288" cy="5263530"/>
        </p:xfrm>
        <a:graphic>
          <a:graphicData uri="http://schemas.openxmlformats.org/presentationml/2006/ole">
            <mc:AlternateContent xmlns:mc="http://schemas.openxmlformats.org/markup-compatibility/2006">
              <mc:Choice xmlns:v="urn:schemas-microsoft-com:vml" Requires="v">
                <p:oleObj spid="_x0000_s2053" name="Acrobat Document" r:id="rId3" imgW="3886052" imgH="5029069" progId="AcroExch.Document.DC">
                  <p:embed/>
                </p:oleObj>
              </mc:Choice>
              <mc:Fallback>
                <p:oleObj name="Acrobat Document" r:id="rId3" imgW="3886052" imgH="5029069" progId="AcroExch.Document.DC">
                  <p:embed/>
                  <p:pic>
                    <p:nvPicPr>
                      <p:cNvPr id="6" name="Object 5" descr="graphic of page one of Best Interest Determination Worksheet.">
                        <a:extLst>
                          <a:ext uri="{FF2B5EF4-FFF2-40B4-BE49-F238E27FC236}">
                            <a16:creationId xmlns:a16="http://schemas.microsoft.com/office/drawing/2014/main" id="{F36B2A7F-CFAD-4936-B689-B28B4C8DB3EA}"/>
                          </a:ext>
                        </a:extLst>
                      </p:cNvPr>
                      <p:cNvPicPr/>
                      <p:nvPr/>
                    </p:nvPicPr>
                    <p:blipFill>
                      <a:blip r:embed="rId4"/>
                      <a:stretch>
                        <a:fillRect/>
                      </a:stretch>
                    </p:blipFill>
                    <p:spPr>
                      <a:xfrm>
                        <a:off x="3866085" y="1092820"/>
                        <a:ext cx="4774288" cy="5263530"/>
                      </a:xfrm>
                      <a:prstGeom prst="rect">
                        <a:avLst/>
                      </a:prstGeom>
                    </p:spPr>
                  </p:pic>
                </p:oleObj>
              </mc:Fallback>
            </mc:AlternateContent>
          </a:graphicData>
        </a:graphic>
      </p:graphicFrame>
    </p:spTree>
    <p:extLst>
      <p:ext uri="{BB962C8B-B14F-4D97-AF65-F5344CB8AC3E}">
        <p14:creationId xmlns:p14="http://schemas.microsoft.com/office/powerpoint/2010/main" val="380714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67125-4A1E-48B2-9A6C-ADF003960A22}"/>
              </a:ext>
            </a:extLst>
          </p:cNvPr>
          <p:cNvSpPr>
            <a:spLocks noGrp="1"/>
          </p:cNvSpPr>
          <p:nvPr>
            <p:ph type="title"/>
          </p:nvPr>
        </p:nvSpPr>
        <p:spPr/>
        <p:txBody>
          <a:bodyPr/>
          <a:lstStyle/>
          <a:p>
            <a:r>
              <a:rPr lang="en-US">
                <a:latin typeface="Segoe UI Semibold"/>
                <a:cs typeface="Segoe UI Semibold"/>
              </a:rPr>
              <a:t>The Why and the Who of it.</a:t>
            </a:r>
            <a:endParaRPr lang="en-US"/>
          </a:p>
        </p:txBody>
      </p:sp>
      <p:sp>
        <p:nvSpPr>
          <p:cNvPr id="4" name="Slide Number Placeholder 3">
            <a:extLst>
              <a:ext uri="{FF2B5EF4-FFF2-40B4-BE49-F238E27FC236}">
                <a16:creationId xmlns:a16="http://schemas.microsoft.com/office/drawing/2014/main" id="{8E9960E0-55C5-4064-9ED0-1B4327293118}"/>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graphicFrame>
        <p:nvGraphicFramePr>
          <p:cNvPr id="7" name="Diagram 7" descr="graphic organizer of what law these programs fall under. Foster Care, Homeless, and Migrant fall under Every Student Succeeds Act of 2015. Military Connected Students fall under the Massachusetts Valor Act of 2012. All ensure educational rights of these groups. ">
            <a:extLst>
              <a:ext uri="{FF2B5EF4-FFF2-40B4-BE49-F238E27FC236}">
                <a16:creationId xmlns:a16="http://schemas.microsoft.com/office/drawing/2014/main" id="{7E1F181C-2D79-47F2-8FF3-FEE771267B79}"/>
              </a:ext>
            </a:extLst>
          </p:cNvPr>
          <p:cNvGraphicFramePr/>
          <p:nvPr>
            <p:extLst>
              <p:ext uri="{D42A27DB-BD31-4B8C-83A1-F6EECF244321}">
                <p14:modId xmlns:p14="http://schemas.microsoft.com/office/powerpoint/2010/main" val="2873591887"/>
              </p:ext>
            </p:extLst>
          </p:nvPr>
        </p:nvGraphicFramePr>
        <p:xfrm>
          <a:off x="1678964" y="1204655"/>
          <a:ext cx="9729021" cy="5072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640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30</a:t>
            </a:fld>
            <a:endParaRPr lang="zh-CN" altLang="en-US"/>
          </a:p>
        </p:txBody>
      </p:sp>
      <p:sp>
        <p:nvSpPr>
          <p:cNvPr id="8" name="Title 7"/>
          <p:cNvSpPr>
            <a:spLocks noGrp="1"/>
          </p:cNvSpPr>
          <p:nvPr>
            <p:ph type="title"/>
          </p:nvPr>
        </p:nvSpPr>
        <p:spPr/>
        <p:txBody>
          <a:bodyPr/>
          <a:lstStyle/>
          <a:p>
            <a:r>
              <a:rPr lang="en-US"/>
              <a:t>Section One</a:t>
            </a:r>
          </a:p>
        </p:txBody>
      </p:sp>
      <p:pic>
        <p:nvPicPr>
          <p:cNvPr id="6" name="Picture 5" descr="Section one of BID worksheet which has student information on it.">
            <a:extLst>
              <a:ext uri="{FF2B5EF4-FFF2-40B4-BE49-F238E27FC236}">
                <a16:creationId xmlns:a16="http://schemas.microsoft.com/office/drawing/2014/main" id="{3234118E-4452-414A-9B26-124F9D5B20F0}"/>
              </a:ext>
            </a:extLst>
          </p:cNvPr>
          <p:cNvPicPr>
            <a:picLocks noChangeAspect="1"/>
          </p:cNvPicPr>
          <p:nvPr/>
        </p:nvPicPr>
        <p:blipFill>
          <a:blip r:embed="rId2"/>
          <a:stretch>
            <a:fillRect/>
          </a:stretch>
        </p:blipFill>
        <p:spPr>
          <a:xfrm>
            <a:off x="1699364" y="1275347"/>
            <a:ext cx="8793272" cy="5081003"/>
          </a:xfrm>
          <a:prstGeom prst="rect">
            <a:avLst/>
          </a:prstGeom>
        </p:spPr>
      </p:pic>
    </p:spTree>
    <p:extLst>
      <p:ext uri="{BB962C8B-B14F-4D97-AF65-F5344CB8AC3E}">
        <p14:creationId xmlns:p14="http://schemas.microsoft.com/office/powerpoint/2010/main" val="2222993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31</a:t>
            </a:fld>
            <a:endParaRPr lang="zh-CN" altLang="en-US"/>
          </a:p>
        </p:txBody>
      </p:sp>
      <p:sp>
        <p:nvSpPr>
          <p:cNvPr id="8" name="Title 7"/>
          <p:cNvSpPr>
            <a:spLocks noGrp="1"/>
          </p:cNvSpPr>
          <p:nvPr>
            <p:ph type="title"/>
          </p:nvPr>
        </p:nvSpPr>
        <p:spPr/>
        <p:txBody>
          <a:bodyPr/>
          <a:lstStyle/>
          <a:p>
            <a:r>
              <a:rPr lang="en-US"/>
              <a:t>Section Two</a:t>
            </a:r>
          </a:p>
        </p:txBody>
      </p:sp>
      <p:pic>
        <p:nvPicPr>
          <p:cNvPr id="4" name="Picture 3" descr="Graphic of section 2 of page one worksheet listing checklist of factors  to consider.">
            <a:extLst>
              <a:ext uri="{FF2B5EF4-FFF2-40B4-BE49-F238E27FC236}">
                <a16:creationId xmlns:a16="http://schemas.microsoft.com/office/drawing/2014/main" id="{9B0C829D-A8AD-44A7-A024-3B5C73DE987D}"/>
              </a:ext>
            </a:extLst>
          </p:cNvPr>
          <p:cNvPicPr>
            <a:picLocks noChangeAspect="1"/>
          </p:cNvPicPr>
          <p:nvPr/>
        </p:nvPicPr>
        <p:blipFill>
          <a:blip r:embed="rId2"/>
          <a:stretch>
            <a:fillRect/>
          </a:stretch>
        </p:blipFill>
        <p:spPr>
          <a:xfrm>
            <a:off x="2616200" y="1197299"/>
            <a:ext cx="6616700" cy="5159051"/>
          </a:xfrm>
          <a:prstGeom prst="rect">
            <a:avLst/>
          </a:prstGeom>
        </p:spPr>
      </p:pic>
    </p:spTree>
    <p:extLst>
      <p:ext uri="{BB962C8B-B14F-4D97-AF65-F5344CB8AC3E}">
        <p14:creationId xmlns:p14="http://schemas.microsoft.com/office/powerpoint/2010/main" val="416100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C592DB-5F2F-4717-9FB1-F270C99AF37E}"/>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
        <p:nvSpPr>
          <p:cNvPr id="5" name="Title 4">
            <a:extLst>
              <a:ext uri="{FF2B5EF4-FFF2-40B4-BE49-F238E27FC236}">
                <a16:creationId xmlns:a16="http://schemas.microsoft.com/office/drawing/2014/main" id="{BAAB01AC-9A18-4721-95FA-209C7070A3EB}"/>
              </a:ext>
            </a:extLst>
          </p:cNvPr>
          <p:cNvSpPr>
            <a:spLocks noGrp="1"/>
          </p:cNvSpPr>
          <p:nvPr>
            <p:ph type="title"/>
          </p:nvPr>
        </p:nvSpPr>
        <p:spPr/>
        <p:txBody>
          <a:bodyPr/>
          <a:lstStyle/>
          <a:p>
            <a:r>
              <a:rPr lang="en-US"/>
              <a:t>Best Interest Determination Worksheet Page 2</a:t>
            </a:r>
          </a:p>
        </p:txBody>
      </p:sp>
      <p:graphicFrame>
        <p:nvGraphicFramePr>
          <p:cNvPr id="2" name="Object 1" descr="Graphic of page 2 of BID worksheet.">
            <a:extLst>
              <a:ext uri="{FF2B5EF4-FFF2-40B4-BE49-F238E27FC236}">
                <a16:creationId xmlns:a16="http://schemas.microsoft.com/office/drawing/2014/main" id="{B97CAEFA-A95F-4EE7-B3C6-3653F2B38C49}"/>
              </a:ext>
            </a:extLst>
          </p:cNvPr>
          <p:cNvGraphicFramePr>
            <a:graphicFrameLocks noChangeAspect="1"/>
          </p:cNvGraphicFramePr>
          <p:nvPr>
            <p:extLst>
              <p:ext uri="{D42A27DB-BD31-4B8C-83A1-F6EECF244321}">
                <p14:modId xmlns:p14="http://schemas.microsoft.com/office/powerpoint/2010/main" val="3817232055"/>
              </p:ext>
            </p:extLst>
          </p:nvPr>
        </p:nvGraphicFramePr>
        <p:xfrm>
          <a:off x="3594100" y="1092705"/>
          <a:ext cx="5003800" cy="5081082"/>
        </p:xfrm>
        <a:graphic>
          <a:graphicData uri="http://schemas.openxmlformats.org/presentationml/2006/ole">
            <mc:AlternateContent xmlns:mc="http://schemas.openxmlformats.org/markup-compatibility/2006">
              <mc:Choice xmlns:v="urn:schemas-microsoft-com:vml" Requires="v">
                <p:oleObj spid="_x0000_s3077" name="Acrobat Document" r:id="rId3" imgW="3886052" imgH="5029069" progId="AcroExch.Document.DC">
                  <p:embed/>
                </p:oleObj>
              </mc:Choice>
              <mc:Fallback>
                <p:oleObj name="Acrobat Document" r:id="rId3" imgW="3886052" imgH="5029069" progId="AcroExch.Document.DC">
                  <p:embed/>
                  <p:pic>
                    <p:nvPicPr>
                      <p:cNvPr id="2" name="Object 1" descr="Graphic of page 2 of BID worksheet.">
                        <a:extLst>
                          <a:ext uri="{FF2B5EF4-FFF2-40B4-BE49-F238E27FC236}">
                            <a16:creationId xmlns:a16="http://schemas.microsoft.com/office/drawing/2014/main" id="{B97CAEFA-A95F-4EE7-B3C6-3653F2B38C49}"/>
                          </a:ext>
                        </a:extLst>
                      </p:cNvPr>
                      <p:cNvPicPr/>
                      <p:nvPr/>
                    </p:nvPicPr>
                    <p:blipFill>
                      <a:blip r:embed="rId4"/>
                      <a:stretch>
                        <a:fillRect/>
                      </a:stretch>
                    </p:blipFill>
                    <p:spPr>
                      <a:xfrm>
                        <a:off x="3594100" y="1092705"/>
                        <a:ext cx="5003800" cy="5081082"/>
                      </a:xfrm>
                      <a:prstGeom prst="rect">
                        <a:avLst/>
                      </a:prstGeom>
                    </p:spPr>
                  </p:pic>
                </p:oleObj>
              </mc:Fallback>
            </mc:AlternateContent>
          </a:graphicData>
        </a:graphic>
      </p:graphicFrame>
    </p:spTree>
    <p:extLst>
      <p:ext uri="{BB962C8B-B14F-4D97-AF65-F5344CB8AC3E}">
        <p14:creationId xmlns:p14="http://schemas.microsoft.com/office/powerpoint/2010/main" val="3397964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33</a:t>
            </a:fld>
            <a:endParaRPr lang="zh-CN" altLang="en-US"/>
          </a:p>
        </p:txBody>
      </p:sp>
      <p:sp>
        <p:nvSpPr>
          <p:cNvPr id="8" name="Title 7"/>
          <p:cNvSpPr>
            <a:spLocks noGrp="1"/>
          </p:cNvSpPr>
          <p:nvPr>
            <p:ph type="title"/>
          </p:nvPr>
        </p:nvSpPr>
        <p:spPr/>
        <p:txBody>
          <a:bodyPr/>
          <a:lstStyle/>
          <a:p>
            <a:r>
              <a:rPr lang="en-US"/>
              <a:t>Section Three</a:t>
            </a:r>
          </a:p>
        </p:txBody>
      </p:sp>
      <p:graphicFrame>
        <p:nvGraphicFramePr>
          <p:cNvPr id="7" name="Table 6" descr="Section 3 of page 2 of BID worksheet.">
            <a:extLst>
              <a:ext uri="{FF2B5EF4-FFF2-40B4-BE49-F238E27FC236}">
                <a16:creationId xmlns:a16="http://schemas.microsoft.com/office/drawing/2014/main" id="{8C8F4C9C-D73F-4BA5-B7A8-2AE0E1A5BD07}"/>
              </a:ext>
            </a:extLst>
          </p:cNvPr>
          <p:cNvGraphicFramePr>
            <a:graphicFrameLocks noGrp="1"/>
          </p:cNvGraphicFramePr>
          <p:nvPr>
            <p:extLst>
              <p:ext uri="{D42A27DB-BD31-4B8C-83A1-F6EECF244321}">
                <p14:modId xmlns:p14="http://schemas.microsoft.com/office/powerpoint/2010/main" val="816954441"/>
              </p:ext>
            </p:extLst>
          </p:nvPr>
        </p:nvGraphicFramePr>
        <p:xfrm>
          <a:off x="2854391" y="1649186"/>
          <a:ext cx="6797675" cy="3403600"/>
        </p:xfrm>
        <a:graphic>
          <a:graphicData uri="http://schemas.openxmlformats.org/drawingml/2006/table">
            <a:tbl>
              <a:tblPr firstRow="1" firstCol="1" bandRow="1"/>
              <a:tblGrid>
                <a:gridCol w="6797675">
                  <a:extLst>
                    <a:ext uri="{9D8B030D-6E8A-4147-A177-3AD203B41FA5}">
                      <a16:colId xmlns:a16="http://schemas.microsoft.com/office/drawing/2014/main" val="1375468866"/>
                    </a:ext>
                  </a:extLst>
                </a:gridCol>
              </a:tblGrid>
              <a:tr h="358495">
                <a:tc>
                  <a:txBody>
                    <a:bodyPr/>
                    <a:lstStyle/>
                    <a:p>
                      <a:pPr marL="0" marR="0" algn="ctr">
                        <a:lnSpc>
                          <a:spcPct val="107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BID NOTES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20808114"/>
                  </a:ext>
                </a:extLst>
              </a:tr>
              <a:tr h="3045105">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7795400"/>
                  </a:ext>
                </a:extLst>
              </a:tr>
            </a:tbl>
          </a:graphicData>
        </a:graphic>
      </p:graphicFrame>
    </p:spTree>
    <p:extLst>
      <p:ext uri="{BB962C8B-B14F-4D97-AF65-F5344CB8AC3E}">
        <p14:creationId xmlns:p14="http://schemas.microsoft.com/office/powerpoint/2010/main" val="1904366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C592DB-5F2F-4717-9FB1-F270C99AF37E}"/>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
        <p:nvSpPr>
          <p:cNvPr id="5" name="Title 4">
            <a:extLst>
              <a:ext uri="{FF2B5EF4-FFF2-40B4-BE49-F238E27FC236}">
                <a16:creationId xmlns:a16="http://schemas.microsoft.com/office/drawing/2014/main" id="{BAAB01AC-9A18-4721-95FA-209C7070A3EB}"/>
              </a:ext>
            </a:extLst>
          </p:cNvPr>
          <p:cNvSpPr>
            <a:spLocks noGrp="1"/>
          </p:cNvSpPr>
          <p:nvPr>
            <p:ph type="title"/>
          </p:nvPr>
        </p:nvSpPr>
        <p:spPr/>
        <p:txBody>
          <a:bodyPr/>
          <a:lstStyle/>
          <a:p>
            <a:r>
              <a:rPr lang="en-US"/>
              <a:t>Best Interest Determination Worksheet Page 3</a:t>
            </a:r>
          </a:p>
        </p:txBody>
      </p:sp>
      <p:pic>
        <p:nvPicPr>
          <p:cNvPr id="10" name="Picture 9" descr="graphic of page 3 of BID worksheet">
            <a:extLst>
              <a:ext uri="{FF2B5EF4-FFF2-40B4-BE49-F238E27FC236}">
                <a16:creationId xmlns:a16="http://schemas.microsoft.com/office/drawing/2014/main" id="{5BB2C56D-0BFA-453A-AE75-B4ADE87150EB}"/>
              </a:ext>
            </a:extLst>
          </p:cNvPr>
          <p:cNvPicPr>
            <a:picLocks noChangeAspect="1"/>
          </p:cNvPicPr>
          <p:nvPr/>
        </p:nvPicPr>
        <p:blipFill>
          <a:blip r:embed="rId2"/>
          <a:stretch>
            <a:fillRect/>
          </a:stretch>
        </p:blipFill>
        <p:spPr>
          <a:xfrm>
            <a:off x="838200" y="1282704"/>
            <a:ext cx="5562600" cy="5256208"/>
          </a:xfrm>
          <a:prstGeom prst="rect">
            <a:avLst/>
          </a:prstGeom>
        </p:spPr>
      </p:pic>
    </p:spTree>
    <p:extLst>
      <p:ext uri="{BB962C8B-B14F-4D97-AF65-F5344CB8AC3E}">
        <p14:creationId xmlns:p14="http://schemas.microsoft.com/office/powerpoint/2010/main" val="2314684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89E6097-4AE1-4682-B152-E80FA5C0FE8D}"/>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
        <p:nvSpPr>
          <p:cNvPr id="2" name="Title 1">
            <a:extLst>
              <a:ext uri="{FF2B5EF4-FFF2-40B4-BE49-F238E27FC236}">
                <a16:creationId xmlns:a16="http://schemas.microsoft.com/office/drawing/2014/main" id="{E4C15B8D-1267-43FE-B3F9-450CE423A393}"/>
              </a:ext>
            </a:extLst>
          </p:cNvPr>
          <p:cNvSpPr>
            <a:spLocks noGrp="1"/>
          </p:cNvSpPr>
          <p:nvPr>
            <p:ph type="title"/>
          </p:nvPr>
        </p:nvSpPr>
        <p:spPr/>
        <p:txBody>
          <a:bodyPr/>
          <a:lstStyle/>
          <a:p>
            <a:r>
              <a:rPr lang="en-US"/>
              <a:t>IMPORTANT!</a:t>
            </a:r>
          </a:p>
        </p:txBody>
      </p:sp>
      <p:sp>
        <p:nvSpPr>
          <p:cNvPr id="5" name="TextBox 4">
            <a:extLst>
              <a:ext uri="{FF2B5EF4-FFF2-40B4-BE49-F238E27FC236}">
                <a16:creationId xmlns:a16="http://schemas.microsoft.com/office/drawing/2014/main" id="{EED55F74-5A6A-480D-A7B1-0FE4428789E3}"/>
              </a:ext>
            </a:extLst>
          </p:cNvPr>
          <p:cNvSpPr txBox="1"/>
          <p:nvPr/>
        </p:nvSpPr>
        <p:spPr>
          <a:xfrm>
            <a:off x="673100" y="1244600"/>
            <a:ext cx="10875433" cy="4832092"/>
          </a:xfrm>
          <a:prstGeom prst="rect">
            <a:avLst/>
          </a:prstGeom>
          <a:noFill/>
        </p:spPr>
        <p:txBody>
          <a:bodyPr wrap="square" rtlCol="0">
            <a:spAutoFit/>
          </a:bodyPr>
          <a:lstStyle/>
          <a:p>
            <a:r>
              <a:rPr lang="en-US" sz="4400" b="1" i="1"/>
              <a:t>NOTE	</a:t>
            </a:r>
          </a:p>
          <a:p>
            <a:endParaRPr lang="en-US" sz="4400" b="1" i="1"/>
          </a:p>
          <a:p>
            <a:pPr algn="ctr"/>
            <a:r>
              <a:rPr lang="en-US" sz="4400" i="1"/>
              <a:t>This process and worksheet are not required, </a:t>
            </a:r>
            <a:r>
              <a:rPr lang="en-US" sz="4400" b="1" i="1"/>
              <a:t>but</a:t>
            </a:r>
            <a:r>
              <a:rPr lang="en-US" sz="4400" i="1"/>
              <a:t> are encouraged to facilitate and document the required BID. </a:t>
            </a:r>
          </a:p>
          <a:p>
            <a:pPr algn="ctr"/>
            <a:endParaRPr lang="en-US" sz="4400" i="1"/>
          </a:p>
          <a:p>
            <a:pPr algn="ctr"/>
            <a:endParaRPr lang="en-US" sz="4400"/>
          </a:p>
        </p:txBody>
      </p:sp>
    </p:spTree>
    <p:extLst>
      <p:ext uri="{BB962C8B-B14F-4D97-AF65-F5344CB8AC3E}">
        <p14:creationId xmlns:p14="http://schemas.microsoft.com/office/powerpoint/2010/main" val="1888058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D7DF-A8DD-4D57-9FE0-BD4BAB6390E7}"/>
              </a:ext>
            </a:extLst>
          </p:cNvPr>
          <p:cNvSpPr txBox="1">
            <a:spLocks noGrp="1"/>
          </p:cNvSpPr>
          <p:nvPr>
            <p:ph type="title" idx="4294967295"/>
          </p:nvPr>
        </p:nvSpPr>
        <p:spPr>
          <a:xfrm>
            <a:off x="695195" y="2668044"/>
            <a:ext cx="58246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mn-lt"/>
                <a:ea typeface="+mn-ea"/>
                <a:cs typeface="+mn-cs"/>
              </a:rPr>
              <a:t>4</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 name="文本框 2">
            <a:extLst>
              <a:ext uri="{FF2B5EF4-FFF2-40B4-BE49-F238E27FC236}">
                <a16:creationId xmlns:a16="http://schemas.microsoft.com/office/drawing/2014/main" id="{CD1339F8-8D02-41F1-BC13-8A7F7814425B}"/>
              </a:ext>
            </a:extLst>
          </p:cNvPr>
          <p:cNvSpPr txBox="1"/>
          <p:nvPr/>
        </p:nvSpPr>
        <p:spPr>
          <a:xfrm>
            <a:off x="2100851" y="1943100"/>
            <a:ext cx="10093497" cy="201068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a:solidFill>
                  <a:schemeClr val="accent1">
                    <a:lumMod val="50000"/>
                  </a:schemeClr>
                </a:solidFill>
                <a:latin typeface="Segoe SemiBold"/>
                <a:ea typeface="Segoe UI Black"/>
              </a:rPr>
              <a:t>Revisiting a Best Interest Determination</a:t>
            </a:r>
          </a:p>
        </p:txBody>
      </p:sp>
    </p:spTree>
    <p:extLst>
      <p:ext uri="{BB962C8B-B14F-4D97-AF65-F5344CB8AC3E}">
        <p14:creationId xmlns:p14="http://schemas.microsoft.com/office/powerpoint/2010/main" val="4121819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F177-574F-408A-9244-317081A1F09B}"/>
              </a:ext>
            </a:extLst>
          </p:cNvPr>
          <p:cNvSpPr>
            <a:spLocks noGrp="1"/>
          </p:cNvSpPr>
          <p:nvPr>
            <p:ph type="title"/>
          </p:nvPr>
        </p:nvSpPr>
        <p:spPr/>
        <p:txBody>
          <a:bodyPr/>
          <a:lstStyle/>
          <a:p>
            <a:r>
              <a:rPr lang="en-US"/>
              <a:t>Caution!</a:t>
            </a:r>
          </a:p>
        </p:txBody>
      </p:sp>
      <p:sp>
        <p:nvSpPr>
          <p:cNvPr id="3" name="Content Placeholder 2">
            <a:extLst>
              <a:ext uri="{FF2B5EF4-FFF2-40B4-BE49-F238E27FC236}">
                <a16:creationId xmlns:a16="http://schemas.microsoft.com/office/drawing/2014/main" id="{D2EEA7A4-102F-4C2E-997D-96A160623488}"/>
              </a:ext>
            </a:extLst>
          </p:cNvPr>
          <p:cNvSpPr>
            <a:spLocks noGrp="1"/>
          </p:cNvSpPr>
          <p:nvPr>
            <p:ph idx="1"/>
          </p:nvPr>
        </p:nvSpPr>
        <p:spPr/>
        <p:txBody>
          <a:bodyPr/>
          <a:lstStyle/>
          <a:p>
            <a:pPr marL="0" indent="0">
              <a:buNone/>
            </a:pPr>
            <a:r>
              <a:rPr lang="en-US"/>
              <a:t>Revisiting a BID is </a:t>
            </a:r>
            <a:r>
              <a:rPr lang="en-US" i="1"/>
              <a:t>not</a:t>
            </a:r>
            <a:r>
              <a:rPr lang="en-US"/>
              <a:t> a substitute for maintaining student engagement and/or appropriate services.</a:t>
            </a:r>
          </a:p>
          <a:p>
            <a:pPr marL="0" indent="0">
              <a:buNone/>
            </a:pPr>
            <a:endParaRPr lang="en-US"/>
          </a:p>
          <a:p>
            <a:pPr marL="0" indent="0">
              <a:buNone/>
            </a:pPr>
            <a:r>
              <a:rPr lang="en-US"/>
              <a:t>Rather it is a chance to be sure a student’s enrollment is working for the student given various changes the student is experiencing.</a:t>
            </a:r>
          </a:p>
        </p:txBody>
      </p:sp>
      <p:sp>
        <p:nvSpPr>
          <p:cNvPr id="4" name="Slide Number Placeholder 3">
            <a:extLst>
              <a:ext uri="{FF2B5EF4-FFF2-40B4-BE49-F238E27FC236}">
                <a16:creationId xmlns:a16="http://schemas.microsoft.com/office/drawing/2014/main" id="{A0634429-E7E3-455E-AEF0-97F4BBCF5747}"/>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a:p>
        </p:txBody>
      </p:sp>
    </p:spTree>
    <p:extLst>
      <p:ext uri="{BB962C8B-B14F-4D97-AF65-F5344CB8AC3E}">
        <p14:creationId xmlns:p14="http://schemas.microsoft.com/office/powerpoint/2010/main" val="3831557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A2993-AF97-4E00-BDDF-D2CBB2A67B38}"/>
              </a:ext>
            </a:extLst>
          </p:cNvPr>
          <p:cNvSpPr>
            <a:spLocks noGrp="1"/>
          </p:cNvSpPr>
          <p:nvPr>
            <p:ph type="title"/>
          </p:nvPr>
        </p:nvSpPr>
        <p:spPr/>
        <p:txBody>
          <a:bodyPr/>
          <a:lstStyle/>
          <a:p>
            <a:r>
              <a:rPr lang="en-US"/>
              <a:t>Why revisit a Best Interest Determination</a:t>
            </a:r>
          </a:p>
        </p:txBody>
      </p:sp>
      <p:sp>
        <p:nvSpPr>
          <p:cNvPr id="3" name="Content Placeholder 2">
            <a:extLst>
              <a:ext uri="{FF2B5EF4-FFF2-40B4-BE49-F238E27FC236}">
                <a16:creationId xmlns:a16="http://schemas.microsoft.com/office/drawing/2014/main" id="{0BB81D0E-5B77-4296-BD98-0846F35E3B1F}"/>
              </a:ext>
            </a:extLst>
          </p:cNvPr>
          <p:cNvSpPr>
            <a:spLocks noGrp="1"/>
          </p:cNvSpPr>
          <p:nvPr>
            <p:ph idx="1"/>
          </p:nvPr>
        </p:nvSpPr>
        <p:spPr/>
        <p:txBody>
          <a:bodyPr vert="horz" lIns="91440" tIns="45720" rIns="91440" bIns="45720" rtlCol="0" anchor="t">
            <a:noAutofit/>
          </a:bodyPr>
          <a:lstStyle/>
          <a:p>
            <a:pPr marL="0" indent="0">
              <a:buNone/>
            </a:pPr>
            <a:r>
              <a:rPr lang="en-US" sz="2800">
                <a:latin typeface="Segoe UI"/>
                <a:cs typeface="Segoe UI"/>
              </a:rPr>
              <a:t>A BID is made at a point in time and based on a certain set of facts.  Sometimes those facts change and may affect what is in the student’s best interest.</a:t>
            </a:r>
          </a:p>
          <a:p>
            <a:pPr marL="0" indent="0">
              <a:buNone/>
            </a:pPr>
            <a:endParaRPr lang="en-US" sz="2800">
              <a:latin typeface="Segoe UI"/>
              <a:cs typeface="Segoe UI"/>
            </a:endParaRPr>
          </a:p>
          <a:p>
            <a:pPr marL="0" indent="0">
              <a:buNone/>
            </a:pPr>
            <a:r>
              <a:rPr lang="en-US" sz="2800">
                <a:latin typeface="Segoe UI"/>
                <a:cs typeface="Segoe UI"/>
              </a:rPr>
              <a:t>A BID may be revisited at the request of any party when there have been changes in: </a:t>
            </a:r>
            <a:endParaRPr lang="en-US" sz="2800"/>
          </a:p>
          <a:p>
            <a:pPr lvl="2"/>
            <a:r>
              <a:rPr lang="en-US" sz="2800">
                <a:latin typeface="Segoe UI"/>
                <a:cs typeface="Segoe UI"/>
              </a:rPr>
              <a:t>any of the considerations of the original BID</a:t>
            </a:r>
          </a:p>
          <a:p>
            <a:pPr lvl="2"/>
            <a:r>
              <a:rPr lang="en-US" sz="2800">
                <a:latin typeface="Segoe UI"/>
                <a:cs typeface="Segoe UI"/>
              </a:rPr>
              <a:t>the student’s personal needs (e.g., sibling moves)</a:t>
            </a:r>
          </a:p>
          <a:p>
            <a:pPr lvl="2"/>
            <a:r>
              <a:rPr lang="en-US" sz="2800">
                <a:latin typeface="Segoe UI"/>
                <a:cs typeface="Segoe UI"/>
              </a:rPr>
              <a:t>the district’s services or learning modes, or</a:t>
            </a:r>
          </a:p>
          <a:p>
            <a:pPr lvl="2"/>
            <a:r>
              <a:rPr lang="en-US" sz="2800">
                <a:latin typeface="Segoe UI"/>
                <a:cs typeface="Segoe UI"/>
              </a:rPr>
              <a:t>if the original BID set benchmarks that have/have not been met.</a:t>
            </a:r>
          </a:p>
          <a:p>
            <a:pPr marL="0" indent="0">
              <a:buNone/>
            </a:pPr>
            <a:endParaRPr lang="en-US" sz="2800"/>
          </a:p>
        </p:txBody>
      </p:sp>
      <p:sp>
        <p:nvSpPr>
          <p:cNvPr id="4" name="Slide Number Placeholder 3">
            <a:extLst>
              <a:ext uri="{FF2B5EF4-FFF2-40B4-BE49-F238E27FC236}">
                <a16:creationId xmlns:a16="http://schemas.microsoft.com/office/drawing/2014/main" id="{68BB8FA1-5B08-4C03-B06C-385A66034379}"/>
              </a:ext>
            </a:extLst>
          </p:cNvPr>
          <p:cNvSpPr>
            <a:spLocks noGrp="1"/>
          </p:cNvSpPr>
          <p:nvPr>
            <p:ph type="sldNum" sz="quarter" idx="12"/>
          </p:nvPr>
        </p:nvSpPr>
        <p:spPr/>
        <p:txBody>
          <a:bodyPr/>
          <a:lstStyle/>
          <a:p>
            <a:fld id="{FF27229C-EC7B-4063-A33B-28A5E87E32ED}" type="slidenum">
              <a:rPr lang="zh-CN" altLang="en-US" smtClean="0"/>
              <a:pPr/>
              <a:t>38</a:t>
            </a:fld>
            <a:endParaRPr lang="zh-CN" altLang="en-US"/>
          </a:p>
        </p:txBody>
      </p:sp>
    </p:spTree>
    <p:extLst>
      <p:ext uri="{BB962C8B-B14F-4D97-AF65-F5344CB8AC3E}">
        <p14:creationId xmlns:p14="http://schemas.microsoft.com/office/powerpoint/2010/main" val="1529595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75FFF-4A3B-4F61-BD94-E7FDDA0B3AA2}"/>
              </a:ext>
            </a:extLst>
          </p:cNvPr>
          <p:cNvSpPr>
            <a:spLocks noGrp="1"/>
          </p:cNvSpPr>
          <p:nvPr>
            <p:ph type="title"/>
          </p:nvPr>
        </p:nvSpPr>
        <p:spPr/>
        <p:txBody>
          <a:bodyPr/>
          <a:lstStyle/>
          <a:p>
            <a:r>
              <a:rPr lang="en-US"/>
              <a:t>Revisiting a Best Interest Determination</a:t>
            </a:r>
          </a:p>
        </p:txBody>
      </p:sp>
      <p:sp>
        <p:nvSpPr>
          <p:cNvPr id="3" name="Content Placeholder 2">
            <a:extLst>
              <a:ext uri="{FF2B5EF4-FFF2-40B4-BE49-F238E27FC236}">
                <a16:creationId xmlns:a16="http://schemas.microsoft.com/office/drawing/2014/main" id="{7CCFA827-C3CA-4E7E-9675-053F837EEF5C}"/>
              </a:ext>
            </a:extLst>
          </p:cNvPr>
          <p:cNvSpPr>
            <a:spLocks noGrp="1"/>
          </p:cNvSpPr>
          <p:nvPr>
            <p:ph idx="1"/>
          </p:nvPr>
        </p:nvSpPr>
        <p:spPr/>
        <p:txBody>
          <a:bodyPr/>
          <a:lstStyle/>
          <a:p>
            <a:pPr marL="0" indent="0">
              <a:buNone/>
            </a:pPr>
            <a:r>
              <a:rPr lang="en-US" sz="2400"/>
              <a:t>For example, siblings may each remain in their school of origin to support each other.  But when the older student completes all the grades in the school the younger student is left behind.  The BID might be revisited to determine if the younger student’s enrollment should be changed too.</a:t>
            </a:r>
          </a:p>
          <a:p>
            <a:pPr marL="0" indent="0">
              <a:buNone/>
            </a:pPr>
            <a:endParaRPr lang="en-US" sz="2400"/>
          </a:p>
          <a:p>
            <a:pPr marL="0" indent="0">
              <a:buNone/>
            </a:pPr>
            <a:r>
              <a:rPr lang="en-US" sz="2400"/>
              <a:t>OR</a:t>
            </a:r>
          </a:p>
          <a:p>
            <a:pPr marL="0" indent="0">
              <a:buNone/>
            </a:pPr>
            <a:endParaRPr lang="en-US" sz="2400"/>
          </a:p>
          <a:p>
            <a:pPr marL="0" indent="0">
              <a:buNone/>
            </a:pPr>
            <a:r>
              <a:rPr lang="en-US" sz="2400"/>
              <a:t>A BID may include a set a time to check back in to see how the student is progressing.  An example of this when the student has a long commute back to their school of origin.  At the time of the BID everyone agreed it was best for the student to remain in the school of origin.  But after several weeks of a long commute the student is falling asleep in school and not keeping up.</a:t>
            </a:r>
          </a:p>
          <a:p>
            <a:endParaRPr lang="en-US"/>
          </a:p>
        </p:txBody>
      </p:sp>
      <p:sp>
        <p:nvSpPr>
          <p:cNvPr id="4" name="Slide Number Placeholder 3">
            <a:extLst>
              <a:ext uri="{FF2B5EF4-FFF2-40B4-BE49-F238E27FC236}">
                <a16:creationId xmlns:a16="http://schemas.microsoft.com/office/drawing/2014/main" id="{9D26777B-C932-48C0-8E2F-7D67237C2E88}"/>
              </a:ext>
            </a:extLst>
          </p:cNvPr>
          <p:cNvSpPr>
            <a:spLocks noGrp="1"/>
          </p:cNvSpPr>
          <p:nvPr>
            <p:ph type="sldNum" sz="quarter" idx="12"/>
          </p:nvPr>
        </p:nvSpPr>
        <p:spPr/>
        <p:txBody>
          <a:bodyPr/>
          <a:lstStyle/>
          <a:p>
            <a:fld id="{FF27229C-EC7B-4063-A33B-28A5E87E32ED}" type="slidenum">
              <a:rPr lang="zh-CN" altLang="en-US" smtClean="0"/>
              <a:pPr/>
              <a:t>39</a:t>
            </a:fld>
            <a:endParaRPr lang="zh-CN" altLang="en-US"/>
          </a:p>
        </p:txBody>
      </p:sp>
    </p:spTree>
    <p:extLst>
      <p:ext uri="{BB962C8B-B14F-4D97-AF65-F5344CB8AC3E}">
        <p14:creationId xmlns:p14="http://schemas.microsoft.com/office/powerpoint/2010/main" val="29723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BF2D8-DC7B-40D3-80E8-3A5D01DD6376}"/>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
        <p:nvSpPr>
          <p:cNvPr id="6" name="Title 5">
            <a:extLst>
              <a:ext uri="{FF2B5EF4-FFF2-40B4-BE49-F238E27FC236}">
                <a16:creationId xmlns:a16="http://schemas.microsoft.com/office/drawing/2014/main" id="{3871312B-4D05-409D-9D38-312DB2FE8047}"/>
              </a:ext>
            </a:extLst>
          </p:cNvPr>
          <p:cNvSpPr>
            <a:spLocks noGrp="1"/>
          </p:cNvSpPr>
          <p:nvPr>
            <p:ph type="title"/>
          </p:nvPr>
        </p:nvSpPr>
        <p:spPr/>
        <p:txBody>
          <a:bodyPr/>
          <a:lstStyle/>
          <a:p>
            <a:r>
              <a:rPr lang="en-US">
                <a:latin typeface="Segoe UI Semibold"/>
                <a:cs typeface="Segoe UI Semibold"/>
              </a:rPr>
              <a:t>Legal</a:t>
            </a:r>
            <a:endParaRPr lang="en-US"/>
          </a:p>
        </p:txBody>
      </p:sp>
      <p:sp>
        <p:nvSpPr>
          <p:cNvPr id="4" name="Text Placeholder 3">
            <a:extLst>
              <a:ext uri="{FF2B5EF4-FFF2-40B4-BE49-F238E27FC236}">
                <a16:creationId xmlns:a16="http://schemas.microsoft.com/office/drawing/2014/main" id="{27840173-D020-4BE7-AF1C-B8E4E0329415}"/>
              </a:ext>
            </a:extLst>
          </p:cNvPr>
          <p:cNvSpPr>
            <a:spLocks noGrp="1"/>
          </p:cNvSpPr>
          <p:nvPr>
            <p:ph type="body" idx="1"/>
          </p:nvPr>
        </p:nvSpPr>
        <p:spPr>
          <a:solidFill>
            <a:schemeClr val="tx1"/>
          </a:solidFill>
        </p:spPr>
        <p:txBody>
          <a:bodyPr/>
          <a:lstStyle/>
          <a:p>
            <a:r>
              <a:rPr lang="en-US" sz="2500">
                <a:latin typeface="Segoe UI Semibold"/>
                <a:cs typeface="Segoe UI Semibold"/>
              </a:rPr>
              <a:t>Every Student Succeeds Act of 2015</a:t>
            </a:r>
            <a:endParaRPr lang="en-US" sz="2500"/>
          </a:p>
        </p:txBody>
      </p:sp>
      <p:sp>
        <p:nvSpPr>
          <p:cNvPr id="3" name="Content Placeholder 2">
            <a:extLst>
              <a:ext uri="{FF2B5EF4-FFF2-40B4-BE49-F238E27FC236}">
                <a16:creationId xmlns:a16="http://schemas.microsoft.com/office/drawing/2014/main" id="{C525E799-FD50-468A-8CBC-87FDC9075665}"/>
              </a:ext>
            </a:extLst>
          </p:cNvPr>
          <p:cNvSpPr>
            <a:spLocks noGrp="1"/>
          </p:cNvSpPr>
          <p:nvPr>
            <p:ph idx="13"/>
          </p:nvPr>
        </p:nvSpPr>
        <p:spPr/>
        <p:txBody>
          <a:bodyPr vert="horz" lIns="91440" tIns="45720" rIns="91440" bIns="45720" rtlCol="0" anchor="t">
            <a:noAutofit/>
          </a:bodyPr>
          <a:lstStyle/>
          <a:p>
            <a:r>
              <a:rPr lang="en-US">
                <a:latin typeface="Segoe UI"/>
                <a:cs typeface="Segoe UI"/>
              </a:rPr>
              <a:t>Extends specific educational rights to these highly mobile students to ensure educational stability and their opportunity to succeed in school. </a:t>
            </a:r>
            <a:endParaRPr lang="en-US"/>
          </a:p>
        </p:txBody>
      </p:sp>
      <p:sp>
        <p:nvSpPr>
          <p:cNvPr id="5" name="Text Placeholder 4">
            <a:extLst>
              <a:ext uri="{FF2B5EF4-FFF2-40B4-BE49-F238E27FC236}">
                <a16:creationId xmlns:a16="http://schemas.microsoft.com/office/drawing/2014/main" id="{3078CE56-2180-439A-B60B-20749E481432}"/>
              </a:ext>
            </a:extLst>
          </p:cNvPr>
          <p:cNvSpPr>
            <a:spLocks noGrp="1"/>
          </p:cNvSpPr>
          <p:nvPr>
            <p:ph type="body" idx="15"/>
          </p:nvPr>
        </p:nvSpPr>
        <p:spPr>
          <a:solidFill>
            <a:schemeClr val="tx1"/>
          </a:solidFill>
        </p:spPr>
        <p:txBody>
          <a:bodyPr/>
          <a:lstStyle/>
          <a:p>
            <a:pPr algn="ctr"/>
            <a:r>
              <a:rPr lang="en-US" sz="2600">
                <a:latin typeface="Segoe UI Semibold"/>
                <a:cs typeface="Segoe UI Semibold"/>
              </a:rPr>
              <a:t>Massachusetts Valor Act of 2012</a:t>
            </a:r>
            <a:endParaRPr lang="en-US" sz="2600"/>
          </a:p>
        </p:txBody>
      </p:sp>
      <p:sp>
        <p:nvSpPr>
          <p:cNvPr id="7" name="Content Placeholder 6">
            <a:extLst>
              <a:ext uri="{FF2B5EF4-FFF2-40B4-BE49-F238E27FC236}">
                <a16:creationId xmlns:a16="http://schemas.microsoft.com/office/drawing/2014/main" id="{EA133F33-3162-418C-8063-0B2D15DC4E64}"/>
              </a:ext>
            </a:extLst>
          </p:cNvPr>
          <p:cNvSpPr>
            <a:spLocks noGrp="1"/>
          </p:cNvSpPr>
          <p:nvPr>
            <p:ph idx="16"/>
          </p:nvPr>
        </p:nvSpPr>
        <p:spPr>
          <a:xfrm>
            <a:off x="6292837" y="2193920"/>
            <a:ext cx="5472933" cy="4154170"/>
          </a:xfrm>
        </p:spPr>
        <p:txBody>
          <a:bodyPr vert="horz" lIns="91440" tIns="45720" rIns="91440" bIns="45720" rtlCol="0" anchor="t">
            <a:noAutofit/>
          </a:bodyPr>
          <a:lstStyle/>
          <a:p>
            <a:r>
              <a:rPr lang="en-US">
                <a:latin typeface="Segoe UI"/>
                <a:cs typeface="Segoe UI"/>
              </a:rPr>
              <a:t>Establishes participation in the Military Interstate Children's Compact Commission </a:t>
            </a:r>
          </a:p>
          <a:p>
            <a:r>
              <a:rPr lang="en-US">
                <a:latin typeface="Segoe UI"/>
                <a:cs typeface="Segoe UI"/>
              </a:rPr>
              <a:t>Ensuring assistance with transitions for timely enrollment, placement, eligibility, on-time graduation, and attendance.</a:t>
            </a:r>
            <a:endParaRPr lang="en-US"/>
          </a:p>
        </p:txBody>
      </p:sp>
    </p:spTree>
    <p:extLst>
      <p:ext uri="{BB962C8B-B14F-4D97-AF65-F5344CB8AC3E}">
        <p14:creationId xmlns:p14="http://schemas.microsoft.com/office/powerpoint/2010/main" val="253532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00851" y="1943100"/>
            <a:ext cx="9957799"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a:ea typeface="Segoe UI Black"/>
                <a:cs typeface="Segoe SemiBold" panose="020B0703040204020203" pitchFamily="34" charset="0"/>
              </a:rPr>
              <a:t>What If There Is No Agreement?</a:t>
            </a:r>
          </a:p>
        </p:txBody>
      </p:sp>
      <p:sp>
        <p:nvSpPr>
          <p:cNvPr id="2" name="TextBox 1">
            <a:extLst>
              <a:ext uri="{FF2B5EF4-FFF2-40B4-BE49-F238E27FC236}">
                <a16:creationId xmlns:a16="http://schemas.microsoft.com/office/drawing/2014/main" id="{CEFB6ECF-3229-4439-BFAE-73D3A6937996}"/>
              </a:ext>
            </a:extLst>
          </p:cNvPr>
          <p:cNvSpPr txBox="1"/>
          <p:nvPr/>
        </p:nvSpPr>
        <p:spPr>
          <a:xfrm>
            <a:off x="757825" y="2657606"/>
            <a:ext cx="5824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rPr>
              <a:t>5</a:t>
            </a:r>
            <a:endParaRPr lang="en-US"/>
          </a:p>
        </p:txBody>
      </p:sp>
    </p:spTree>
    <p:extLst>
      <p:ext uri="{BB962C8B-B14F-4D97-AF65-F5344CB8AC3E}">
        <p14:creationId xmlns:p14="http://schemas.microsoft.com/office/powerpoint/2010/main" val="8560114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B9721-C857-4620-B3D2-F61EBE3FC0D5}"/>
              </a:ext>
            </a:extLst>
          </p:cNvPr>
          <p:cNvSpPr>
            <a:spLocks noGrp="1"/>
          </p:cNvSpPr>
          <p:nvPr>
            <p:ph type="title"/>
          </p:nvPr>
        </p:nvSpPr>
        <p:spPr/>
        <p:txBody>
          <a:bodyPr/>
          <a:lstStyle/>
          <a:p>
            <a:r>
              <a:rPr lang="en-US"/>
              <a:t>No Agreement on Enrollment?</a:t>
            </a:r>
          </a:p>
        </p:txBody>
      </p:sp>
      <p:sp>
        <p:nvSpPr>
          <p:cNvPr id="3" name="Content Placeholder 2">
            <a:extLst>
              <a:ext uri="{FF2B5EF4-FFF2-40B4-BE49-F238E27FC236}">
                <a16:creationId xmlns:a16="http://schemas.microsoft.com/office/drawing/2014/main" id="{151F69F2-BD89-4823-B6D0-7D0E6A2F067C}"/>
              </a:ext>
            </a:extLst>
          </p:cNvPr>
          <p:cNvSpPr>
            <a:spLocks noGrp="1"/>
          </p:cNvSpPr>
          <p:nvPr>
            <p:ph idx="1"/>
          </p:nvPr>
        </p:nvSpPr>
        <p:spPr>
          <a:xfrm>
            <a:off x="617022" y="1306604"/>
            <a:ext cx="11370972" cy="5049746"/>
          </a:xfrm>
        </p:spPr>
        <p:txBody>
          <a:bodyPr vert="horz" lIns="91440" tIns="45720" rIns="91440" bIns="45720" rtlCol="0" anchor="t">
            <a:noAutofit/>
          </a:bodyPr>
          <a:lstStyle/>
          <a:p>
            <a:pPr marL="0" indent="0">
              <a:buNone/>
            </a:pPr>
            <a:r>
              <a:rPr lang="en-US" dirty="0">
                <a:latin typeface="Segoe UI"/>
                <a:cs typeface="Segoe UI"/>
              </a:rPr>
              <a:t>If a BID concludes without an agreement on enrollment, DCF will decide which district the student will be enrolled in.</a:t>
            </a:r>
          </a:p>
          <a:p>
            <a:pPr marL="0" indent="0">
              <a:buNone/>
            </a:pPr>
            <a:endParaRPr lang="en-US" dirty="0"/>
          </a:p>
          <a:p>
            <a:pPr marL="0" indent="0">
              <a:buNone/>
            </a:pPr>
            <a:r>
              <a:rPr lang="en-US" dirty="0">
                <a:latin typeface="Segoe UI"/>
                <a:cs typeface="Segoe UI"/>
              </a:rPr>
              <a:t>If the district disagrees with the decision of the BID or believes the BID was not conducted correctly, the district’s foster care point of contact may seek guidance from the DESE state foster care point of contact and may initiate the </a:t>
            </a:r>
            <a:r>
              <a:rPr lang="en-US" dirty="0">
                <a:latin typeface="Segoe UI"/>
                <a:cs typeface="Segoe UI"/>
                <a:hlinkClick r:id="rId2"/>
              </a:rPr>
              <a:t>foster care dispute process</a:t>
            </a:r>
            <a:r>
              <a:rPr lang="en-US" dirty="0">
                <a:latin typeface="Segoe UI"/>
                <a:cs typeface="Segoe UI"/>
              </a:rPr>
              <a:t>. </a:t>
            </a:r>
            <a:endParaRPr lang="en-US" dirty="0"/>
          </a:p>
        </p:txBody>
      </p:sp>
      <p:sp>
        <p:nvSpPr>
          <p:cNvPr id="4" name="Slide Number Placeholder 3">
            <a:extLst>
              <a:ext uri="{FF2B5EF4-FFF2-40B4-BE49-F238E27FC236}">
                <a16:creationId xmlns:a16="http://schemas.microsoft.com/office/drawing/2014/main" id="{FEFCA3B0-27A1-40A4-8B0B-BEC1443FEDF3}"/>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a:p>
        </p:txBody>
      </p:sp>
    </p:spTree>
    <p:extLst>
      <p:ext uri="{BB962C8B-B14F-4D97-AF65-F5344CB8AC3E}">
        <p14:creationId xmlns:p14="http://schemas.microsoft.com/office/powerpoint/2010/main" val="11600562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257426" y="1828800"/>
            <a:ext cx="9831655"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Contact Information</a:t>
            </a:r>
            <a:endParaRPr kumimoji="0" lang="zh-CN" altLang="en-US" sz="4000" b="0" i="0" u="none" strike="noStrike" kern="1200" cap="none" spc="0" normalizeH="0" baseline="0" noProof="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4" name="TextBox 3">
            <a:extLst>
              <a:ext uri="{FF2B5EF4-FFF2-40B4-BE49-F238E27FC236}">
                <a16:creationId xmlns:a16="http://schemas.microsoft.com/office/drawing/2014/main" id="{BAA5B2B4-D64F-4F90-8F5A-F18A859E130D}"/>
              </a:ext>
            </a:extLst>
          </p:cNvPr>
          <p:cNvSpPr txBox="1"/>
          <p:nvPr/>
        </p:nvSpPr>
        <p:spPr>
          <a:xfrm>
            <a:off x="763434" y="2633925"/>
            <a:ext cx="5824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rPr>
              <a:t>6</a:t>
            </a:r>
            <a:endParaRPr lang="en-US"/>
          </a:p>
        </p:txBody>
      </p:sp>
    </p:spTree>
    <p:extLst>
      <p:ext uri="{BB962C8B-B14F-4D97-AF65-F5344CB8AC3E}">
        <p14:creationId xmlns:p14="http://schemas.microsoft.com/office/powerpoint/2010/main" val="3696786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District and Area Office contacts</a:t>
            </a:r>
          </a:p>
        </p:txBody>
      </p:sp>
      <p:sp>
        <p:nvSpPr>
          <p:cNvPr id="3" name="Content Placeholder 2"/>
          <p:cNvSpPr>
            <a:spLocks noGrp="1"/>
          </p:cNvSpPr>
          <p:nvPr>
            <p:ph idx="1"/>
          </p:nvPr>
        </p:nvSpPr>
        <p:spPr>
          <a:xfrm>
            <a:off x="462337" y="968830"/>
            <a:ext cx="11476378" cy="5311319"/>
          </a:xfrm>
        </p:spPr>
        <p:txBody>
          <a:bodyPr/>
          <a:lstStyle/>
          <a:p>
            <a:pPr>
              <a:defRPr/>
            </a:pPr>
            <a:r>
              <a:rPr lang="en-US" altLang="en-US" sz="2800" dirty="0">
                <a:solidFill>
                  <a:schemeClr val="accent1"/>
                </a:solidFill>
                <a:latin typeface="+mj-lt"/>
              </a:rPr>
              <a:t>District liaisons and POCs</a:t>
            </a:r>
            <a:endParaRPr lang="en-US" altLang="en-US" sz="2800" dirty="0">
              <a:solidFill>
                <a:schemeClr val="accent1"/>
              </a:solidFill>
              <a:latin typeface="+mj-lt"/>
              <a:hlinkClick r:id="rId2">
                <a:extLst>
                  <a:ext uri="{A12FA001-AC4F-418D-AE19-62706E023703}">
                    <ahyp:hlinkClr xmlns:ahyp="http://schemas.microsoft.com/office/drawing/2018/hyperlinkcolor" val="tx"/>
                  </a:ext>
                </a:extLst>
              </a:hlinkClick>
            </a:endParaRPr>
          </a:p>
          <a:p>
            <a:pPr lvl="1">
              <a:defRPr/>
            </a:pPr>
            <a:r>
              <a:rPr lang="en-US" altLang="en-US" sz="2400" dirty="0">
                <a:solidFill>
                  <a:srgbClr val="0563C1"/>
                </a:solidFill>
                <a:latin typeface="+mn-lt"/>
                <a:hlinkClick r:id="rId2">
                  <a:extLst>
                    <a:ext uri="{A12FA001-AC4F-418D-AE19-62706E023703}">
                      <ahyp:hlinkClr xmlns:ahyp="http://schemas.microsoft.com/office/drawing/2018/hyperlinkcolor" val="tx"/>
                    </a:ext>
                  </a:extLst>
                </a:hlinkClick>
              </a:rPr>
              <a:t>Current list of homeless liaisons and local foster care POCs </a:t>
            </a:r>
            <a:r>
              <a:rPr lang="en-US" altLang="en-US" sz="2400" dirty="0">
                <a:latin typeface="+mn-lt"/>
              </a:rPr>
              <a:t>Updated by the district’s Directory Administrator</a:t>
            </a:r>
          </a:p>
          <a:p>
            <a:pPr lvl="1">
              <a:defRPr/>
            </a:pPr>
            <a:r>
              <a:rPr lang="en-US" altLang="en-US" sz="2400" dirty="0">
                <a:latin typeface="+mn-lt"/>
              </a:rPr>
              <a:t>Please verify your contact information</a:t>
            </a:r>
            <a:endParaRPr lang="en-US" altLang="en-US" sz="2400" dirty="0">
              <a:solidFill>
                <a:schemeClr val="accent1"/>
              </a:solidFill>
              <a:latin typeface="+mn-lt"/>
            </a:endParaRPr>
          </a:p>
          <a:p>
            <a:pPr>
              <a:defRPr/>
            </a:pPr>
            <a:r>
              <a:rPr lang="en-US" altLang="en-US" sz="2800" dirty="0">
                <a:solidFill>
                  <a:schemeClr val="accent1"/>
                </a:solidFill>
                <a:latin typeface="+mj-lt"/>
              </a:rPr>
              <a:t>DCF Contacts</a:t>
            </a:r>
          </a:p>
          <a:p>
            <a:pPr lvl="1">
              <a:defRPr/>
            </a:pPr>
            <a:r>
              <a:rPr lang="en-US" altLang="en-US" dirty="0">
                <a:solidFill>
                  <a:schemeClr val="accent1"/>
                </a:solidFill>
                <a:latin typeface="+mn-lt"/>
                <a:hlinkClick r:id="rId3"/>
              </a:rPr>
              <a:t>DCF Area Directors (serving as local POCs)</a:t>
            </a:r>
            <a:endParaRPr lang="en-US" altLang="en-US" dirty="0">
              <a:solidFill>
                <a:schemeClr val="accent1"/>
              </a:solidFill>
              <a:latin typeface="+mn-lt"/>
            </a:endParaRPr>
          </a:p>
          <a:p>
            <a:r>
              <a:rPr lang="en-US" sz="2800" dirty="0">
                <a:latin typeface="+mj-lt"/>
              </a:rPr>
              <a:t>Network of Regional Liaisons</a:t>
            </a:r>
          </a:p>
          <a:p>
            <a:pPr lvl="1"/>
            <a:r>
              <a:rPr lang="en-US" sz="2400" dirty="0"/>
              <a:t>Carol Baez, Worcester Public schools 		508-799-3652</a:t>
            </a:r>
          </a:p>
          <a:p>
            <a:pPr lvl="1"/>
            <a:r>
              <a:rPr lang="en-US" sz="2400" dirty="0"/>
              <a:t>Jacob Hansen, Framingham Public Schools 	508-782-6894</a:t>
            </a:r>
          </a:p>
          <a:p>
            <a:pPr lvl="1"/>
            <a:r>
              <a:rPr lang="en-US" sz="2400" dirty="0"/>
              <a:t>Julie </a:t>
            </a:r>
            <a:r>
              <a:rPr lang="en-US" sz="2400" dirty="0" err="1"/>
              <a:t>Mador</a:t>
            </a:r>
            <a:r>
              <a:rPr lang="en-US" sz="2400" dirty="0"/>
              <a:t>, New Bedford Public Schools 		508-997-4511 x14663</a:t>
            </a:r>
          </a:p>
          <a:p>
            <a:pPr lvl="1"/>
            <a:r>
              <a:rPr lang="en-US" sz="2400" dirty="0"/>
              <a:t>Stacy Parsons, North Adams				413-776-1677</a:t>
            </a:r>
          </a:p>
          <a:p>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43</a:t>
            </a:fld>
            <a:endParaRPr lang="zh-CN" altLang="en-US"/>
          </a:p>
        </p:txBody>
      </p:sp>
    </p:spTree>
    <p:extLst>
      <p:ext uri="{BB962C8B-B14F-4D97-AF65-F5344CB8AC3E}">
        <p14:creationId xmlns:p14="http://schemas.microsoft.com/office/powerpoint/2010/main" val="3605700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Resources – DESE/DCF Educational Stability Team</a:t>
            </a:r>
          </a:p>
        </p:txBody>
      </p:sp>
      <p:sp>
        <p:nvSpPr>
          <p:cNvPr id="3" name="Content Placeholder 2"/>
          <p:cNvSpPr>
            <a:spLocks noGrp="1"/>
          </p:cNvSpPr>
          <p:nvPr>
            <p:ph idx="1"/>
          </p:nvPr>
        </p:nvSpPr>
        <p:spPr>
          <a:xfrm>
            <a:off x="312910" y="1292134"/>
            <a:ext cx="11370972" cy="5049746"/>
          </a:xfrm>
        </p:spPr>
        <p:txBody>
          <a:bodyPr vert="horz" lIns="91440" tIns="45720" rIns="91440" bIns="45720" rtlCol="0" anchor="t">
            <a:noAutofit/>
          </a:bodyPr>
          <a:lstStyle/>
          <a:p>
            <a:pPr>
              <a:defRPr/>
            </a:pPr>
            <a:r>
              <a:rPr lang="en-US" altLang="en-US" sz="2400">
                <a:latin typeface="+mn-lt"/>
                <a:cs typeface="Segoe UI"/>
              </a:rPr>
              <a:t>DESE Education Stability Website: </a:t>
            </a:r>
            <a:r>
              <a:rPr lang="en-US" altLang="en-US" sz="2400">
                <a:latin typeface="+mn-lt"/>
                <a:cs typeface="Segoe UI"/>
                <a:hlinkClick r:id="rId3"/>
              </a:rPr>
              <a:t>http://www.doe.mass.edu/sfs/edstability.html</a:t>
            </a:r>
            <a:r>
              <a:rPr lang="en-US" altLang="en-US" sz="2400">
                <a:latin typeface="+mn-lt"/>
                <a:cs typeface="Segoe UI"/>
              </a:rPr>
              <a:t> </a:t>
            </a:r>
            <a:endParaRPr lang="en-US" altLang="en-US" sz="2400">
              <a:latin typeface="+mn-lt"/>
            </a:endParaRPr>
          </a:p>
          <a:p>
            <a:pPr>
              <a:defRPr/>
            </a:pPr>
            <a:endParaRPr lang="en-US" altLang="en-US" sz="2400">
              <a:latin typeface="+mn-lt"/>
            </a:endParaRPr>
          </a:p>
          <a:p>
            <a:pPr>
              <a:defRPr/>
            </a:pPr>
            <a:r>
              <a:rPr lang="en-US" altLang="en-US" sz="2400">
                <a:latin typeface="+mn-lt"/>
                <a:cs typeface="Segoe UI"/>
              </a:rPr>
              <a:t>Technical Assistance: Problem Resolution Services, 781-338-3700</a:t>
            </a:r>
          </a:p>
          <a:p>
            <a:pPr>
              <a:defRPr/>
            </a:pPr>
            <a:endParaRPr lang="en-US" altLang="en-US" sz="2400">
              <a:latin typeface="+mn-lt"/>
            </a:endParaRPr>
          </a:p>
          <a:p>
            <a:pPr>
              <a:defRPr/>
            </a:pPr>
            <a:r>
              <a:rPr lang="en-US" altLang="en-US" sz="2400">
                <a:latin typeface="+mn-lt"/>
                <a:cs typeface="Segoe UI"/>
              </a:rPr>
              <a:t>Staff:	      </a:t>
            </a:r>
            <a:r>
              <a:rPr lang="en-US" altLang="en-US" sz="2000">
                <a:latin typeface="+mn-lt"/>
                <a:cs typeface="Segoe UI"/>
              </a:rPr>
              <a:t>Christine Cowen, Migrant Education, Military Connected Students</a:t>
            </a:r>
          </a:p>
          <a:p>
            <a:pPr marL="914400" lvl="2" indent="0">
              <a:buNone/>
              <a:defRPr/>
            </a:pPr>
            <a:r>
              <a:rPr lang="en-US" altLang="en-US" sz="2000">
                <a:latin typeface="+mn-lt"/>
                <a:cs typeface="Segoe UI"/>
              </a:rPr>
              <a:t>             781-338-6301  </a:t>
            </a:r>
            <a:r>
              <a:rPr lang="en-US" sz="2000">
                <a:latin typeface="+mn-lt"/>
                <a:cs typeface="Segoe UI"/>
                <a:hlinkClick r:id="rId4"/>
              </a:rPr>
              <a:t>Christine.H.Cowen@mass.gov</a:t>
            </a:r>
            <a:endParaRPr lang="en-US" altLang="en-US" sz="2000">
              <a:latin typeface="+mn-lt"/>
            </a:endParaRPr>
          </a:p>
          <a:p>
            <a:pPr marL="1428750" lvl="3" indent="0">
              <a:buNone/>
              <a:defRPr/>
            </a:pPr>
            <a:r>
              <a:rPr lang="en-US" altLang="en-US">
                <a:latin typeface="+mn-lt"/>
                <a:cs typeface="Segoe UI"/>
              </a:rPr>
              <a:t>Kristen McKinnon, Foster Care Point of Contact</a:t>
            </a:r>
          </a:p>
          <a:p>
            <a:pPr marL="1887220" lvl="4" indent="0">
              <a:buNone/>
              <a:defRPr/>
            </a:pPr>
            <a:r>
              <a:rPr lang="en-US" altLang="en-US">
                <a:latin typeface="+mn-lt"/>
                <a:cs typeface="Segoe UI"/>
              </a:rPr>
              <a:t>781-338-6306 </a:t>
            </a:r>
            <a:r>
              <a:rPr lang="en-US">
                <a:latin typeface="+mn-lt"/>
                <a:cs typeface="Segoe UI"/>
                <a:hlinkClick r:id="rId5"/>
              </a:rPr>
              <a:t>Kristen.A.McKinnon@mass.gov</a:t>
            </a:r>
            <a:r>
              <a:rPr lang="en-US">
                <a:latin typeface="+mn-lt"/>
                <a:cs typeface="Segoe UI"/>
              </a:rPr>
              <a:t> </a:t>
            </a:r>
            <a:endParaRPr lang="en-US" altLang="en-US">
              <a:latin typeface="+mn-lt"/>
            </a:endParaRPr>
          </a:p>
          <a:p>
            <a:pPr marL="1422400" lvl="3" indent="0">
              <a:buNone/>
              <a:defRPr/>
            </a:pPr>
            <a:r>
              <a:rPr lang="en-US" altLang="en-US">
                <a:latin typeface="+mn-lt"/>
                <a:cs typeface="Segoe UI"/>
              </a:rPr>
              <a:t>Jim Morrison, DCF Point of Contact</a:t>
            </a:r>
          </a:p>
          <a:p>
            <a:pPr marL="1422400" lvl="3" indent="0">
              <a:buNone/>
              <a:defRPr/>
            </a:pPr>
            <a:r>
              <a:rPr lang="en-US" altLang="en-US">
                <a:latin typeface="+mn-lt"/>
                <a:cs typeface="Segoe UI"/>
              </a:rPr>
              <a:t>	617-748-2340 </a:t>
            </a:r>
            <a:r>
              <a:rPr lang="en-US" altLang="en-US">
                <a:latin typeface="+mn-lt"/>
                <a:cs typeface="Segoe UI"/>
                <a:hlinkClick r:id="rId6"/>
              </a:rPr>
              <a:t>James.J.Morrison@MassMail.State.MA.US</a:t>
            </a:r>
            <a:r>
              <a:rPr lang="en-US" altLang="en-US">
                <a:latin typeface="+mn-lt"/>
                <a:cs typeface="Segoe UI"/>
              </a:rPr>
              <a:t> </a:t>
            </a:r>
            <a:endParaRPr lang="en-US">
              <a:latin typeface="+mn-lt"/>
              <a:hlinkClick r:id="rId6"/>
            </a:endParaRPr>
          </a:p>
          <a:p>
            <a:pPr marL="1428750" lvl="3" indent="0">
              <a:buNone/>
              <a:defRPr/>
            </a:pPr>
            <a:r>
              <a:rPr lang="en-US" altLang="en-US">
                <a:latin typeface="+mn-lt"/>
                <a:cs typeface="Segoe UI"/>
              </a:rPr>
              <a:t>Sarah Slautterback, State Coordinator&lt; Homeless Education </a:t>
            </a:r>
            <a:endParaRPr lang="en-US" altLang="en-US">
              <a:latin typeface="+mn-lt"/>
            </a:endParaRPr>
          </a:p>
          <a:p>
            <a:pPr marL="2115820" lvl="4" indent="-287020">
              <a:buNone/>
              <a:defRPr/>
            </a:pPr>
            <a:r>
              <a:rPr lang="en-US" altLang="en-US">
                <a:latin typeface="+mn-lt"/>
                <a:cs typeface="Segoe UI"/>
              </a:rPr>
              <a:t>781-338-6330 </a:t>
            </a:r>
            <a:r>
              <a:rPr lang="en-US">
                <a:latin typeface="+mn-lt"/>
                <a:cs typeface="Segoe UI"/>
                <a:hlinkClick r:id="rId7"/>
              </a:rPr>
              <a:t>Sarah.E.Slautterback@mass.gov</a:t>
            </a:r>
            <a:r>
              <a:rPr lang="en-US">
                <a:latin typeface="+mn-lt"/>
                <a:cs typeface="Segoe UI"/>
              </a:rPr>
              <a:t> </a:t>
            </a:r>
            <a:endParaRPr lang="en-US" altLang="en-US">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44</a:t>
            </a:fld>
            <a:endParaRPr lang="zh-CN" altLang="en-US"/>
          </a:p>
        </p:txBody>
      </p:sp>
    </p:spTree>
    <p:extLst>
      <p:ext uri="{BB962C8B-B14F-4D97-AF65-F5344CB8AC3E}">
        <p14:creationId xmlns:p14="http://schemas.microsoft.com/office/powerpoint/2010/main" val="2007709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781.338.3010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1015663"/>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hlinkClick r:id="rId4"/>
              </a:rPr>
              <a:t>achievement@mass.gov</a:t>
            </a:r>
            <a:r>
              <a:rPr lang="en-US" altLang="zh-CN" sz="2000">
                <a:solidFill>
                  <a:schemeClr val="bg1"/>
                </a:solidFill>
                <a:latin typeface="Segoe SemiBold" panose="020B0703040204020203" pitchFamily="34" charset="0"/>
                <a:cs typeface="Segoe SemiBold" panose="020B0703040204020203" pitchFamily="34" charset="0"/>
              </a:rPr>
              <a:t> </a:t>
            </a:r>
          </a:p>
          <a:p>
            <a:r>
              <a:rPr lang="en-US" altLang="zh-CN" sz="2000">
                <a:solidFill>
                  <a:schemeClr val="bg1"/>
                </a:solidFill>
                <a:latin typeface="Segoe SemiBold" panose="020B0703040204020203" pitchFamily="34" charset="0"/>
                <a:cs typeface="Segoe SemiBold" panose="020B0703040204020203" pitchFamily="34" charset="0"/>
                <a:hlinkClick r:id="rId5"/>
              </a:rPr>
              <a:t>www.doe.mass.edu/sfs/</a:t>
            </a:r>
            <a:endParaRPr lang="en-US" altLang="zh-CN" sz="2000">
              <a:solidFill>
                <a:schemeClr val="bg1"/>
              </a:solidFill>
              <a:latin typeface="Segoe SemiBold" panose="020B0703040204020203" pitchFamily="34" charset="0"/>
              <a:cs typeface="Segoe SemiBold" panose="020B0703040204020203" pitchFamily="34" charset="0"/>
            </a:endParaRPr>
          </a:p>
          <a:p>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a:solidFill>
                  <a:schemeClr val="bg1"/>
                </a:solidFill>
                <a:latin typeface="Segoe SemiBold" panose="020B0703040204020203" pitchFamily="34" charset="0"/>
                <a:cs typeface="Segoe SemiBold" panose="020B0703040204020203" pitchFamily="34" charset="0"/>
              </a:rPr>
              <a:t>Educational Stability, Office of Student and Family Support</a:t>
            </a:r>
          </a:p>
        </p:txBody>
      </p:sp>
    </p:spTree>
    <p:extLst>
      <p:ext uri="{BB962C8B-B14F-4D97-AF65-F5344CB8AC3E}">
        <p14:creationId xmlns:p14="http://schemas.microsoft.com/office/powerpoint/2010/main" val="346163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CF859E-B2B5-4DE6-9605-8726D7AEDCFC}"/>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
        <p:nvSpPr>
          <p:cNvPr id="2" name="Title 1">
            <a:extLst>
              <a:ext uri="{FF2B5EF4-FFF2-40B4-BE49-F238E27FC236}">
                <a16:creationId xmlns:a16="http://schemas.microsoft.com/office/drawing/2014/main" id="{ED6B535B-0B98-4914-87ED-D6692B00E48C}"/>
              </a:ext>
            </a:extLst>
          </p:cNvPr>
          <p:cNvSpPr>
            <a:spLocks noGrp="1"/>
          </p:cNvSpPr>
          <p:nvPr>
            <p:ph type="title"/>
          </p:nvPr>
        </p:nvSpPr>
        <p:spPr/>
        <p:txBody>
          <a:bodyPr/>
          <a:lstStyle/>
          <a:p>
            <a:r>
              <a:rPr lang="en-US"/>
              <a:t>Highly Mobile Students </a:t>
            </a:r>
          </a:p>
        </p:txBody>
      </p:sp>
      <p:sp>
        <p:nvSpPr>
          <p:cNvPr id="8" name="Rectangle: Rounded Corners 7">
            <a:extLst>
              <a:ext uri="{FF2B5EF4-FFF2-40B4-BE49-F238E27FC236}">
                <a16:creationId xmlns:a16="http://schemas.microsoft.com/office/drawing/2014/main" id="{284E7AB4-E666-4B4C-8F55-1127207B1C58}"/>
              </a:ext>
            </a:extLst>
          </p:cNvPr>
          <p:cNvSpPr/>
          <p:nvPr/>
        </p:nvSpPr>
        <p:spPr>
          <a:xfrm>
            <a:off x="468550" y="1402783"/>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Foster Care</a:t>
            </a:r>
            <a:endParaRPr lang="en-US" sz="2400"/>
          </a:p>
        </p:txBody>
      </p:sp>
      <p:sp>
        <p:nvSpPr>
          <p:cNvPr id="22" name="TextBox 21">
            <a:extLst>
              <a:ext uri="{FF2B5EF4-FFF2-40B4-BE49-F238E27FC236}">
                <a16:creationId xmlns:a16="http://schemas.microsoft.com/office/drawing/2014/main" id="{1B3A7542-2D59-44F5-A302-B3AF0940EC85}"/>
              </a:ext>
            </a:extLst>
          </p:cNvPr>
          <p:cNvSpPr txBox="1"/>
          <p:nvPr/>
        </p:nvSpPr>
        <p:spPr>
          <a:xfrm>
            <a:off x="2487983" y="1465023"/>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5" name="Rectangle: Rounded Corners 14">
            <a:extLst>
              <a:ext uri="{FF2B5EF4-FFF2-40B4-BE49-F238E27FC236}">
                <a16:creationId xmlns:a16="http://schemas.microsoft.com/office/drawing/2014/main" id="{2FCF4895-FC68-4337-BD82-35C2ED4E2D00}"/>
              </a:ext>
            </a:extLst>
          </p:cNvPr>
          <p:cNvSpPr/>
          <p:nvPr/>
        </p:nvSpPr>
        <p:spPr>
          <a:xfrm>
            <a:off x="2904602" y="1229247"/>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 are in 24-hour out-of-home care, away from their parent(s)/legal guardian(s) and for whom DCF has care and placement responsibilities.</a:t>
            </a:r>
            <a:endParaRPr lang="en-US">
              <a:cs typeface="Segoe UI"/>
            </a:endParaRPr>
          </a:p>
        </p:txBody>
      </p:sp>
      <p:sp>
        <p:nvSpPr>
          <p:cNvPr id="9" name="Rectangle: Rounded Corners 8">
            <a:extLst>
              <a:ext uri="{FF2B5EF4-FFF2-40B4-BE49-F238E27FC236}">
                <a16:creationId xmlns:a16="http://schemas.microsoft.com/office/drawing/2014/main" id="{4A0E2EA9-36F8-4713-AE10-AF799D473D57}"/>
              </a:ext>
            </a:extLst>
          </p:cNvPr>
          <p:cNvSpPr/>
          <p:nvPr/>
        </p:nvSpPr>
        <p:spPr>
          <a:xfrm>
            <a:off x="468550" y="2592754"/>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Homeless</a:t>
            </a:r>
            <a:endParaRPr lang="en-US" sz="2400"/>
          </a:p>
        </p:txBody>
      </p:sp>
      <p:sp>
        <p:nvSpPr>
          <p:cNvPr id="23" name="TextBox 22">
            <a:extLst>
              <a:ext uri="{FF2B5EF4-FFF2-40B4-BE49-F238E27FC236}">
                <a16:creationId xmlns:a16="http://schemas.microsoft.com/office/drawing/2014/main" id="{E9B0DAF1-B8B6-4F74-90BB-C6FBA7478D25}"/>
              </a:ext>
            </a:extLst>
          </p:cNvPr>
          <p:cNvSpPr txBox="1"/>
          <p:nvPr/>
        </p:nvSpPr>
        <p:spPr>
          <a:xfrm>
            <a:off x="2487983" y="2675871"/>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6" name="Rectangle: Rounded Corners 15">
            <a:extLst>
              <a:ext uri="{FF2B5EF4-FFF2-40B4-BE49-F238E27FC236}">
                <a16:creationId xmlns:a16="http://schemas.microsoft.com/office/drawing/2014/main" id="{2364DC2B-C8A4-4E78-A3A8-6173B7179A7E}"/>
              </a:ext>
            </a:extLst>
          </p:cNvPr>
          <p:cNvSpPr/>
          <p:nvPr/>
        </p:nvSpPr>
        <p:spPr>
          <a:xfrm>
            <a:off x="2904601" y="2440097"/>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 lack fixed regular and adequate nighttime residence including those who are sharing the housing of others due to economic hardship, loss of housing or similar reason.</a:t>
            </a:r>
            <a:endParaRPr lang="en-US">
              <a:solidFill>
                <a:srgbClr val="101D35"/>
              </a:solidFill>
              <a:cs typeface="Segoe UI"/>
            </a:endParaRPr>
          </a:p>
        </p:txBody>
      </p:sp>
      <p:sp>
        <p:nvSpPr>
          <p:cNvPr id="10" name="Rectangle: Rounded Corners 9">
            <a:extLst>
              <a:ext uri="{FF2B5EF4-FFF2-40B4-BE49-F238E27FC236}">
                <a16:creationId xmlns:a16="http://schemas.microsoft.com/office/drawing/2014/main" id="{B4F825FD-7564-44D1-AF14-7C2C90781A3B}"/>
              </a:ext>
            </a:extLst>
          </p:cNvPr>
          <p:cNvSpPr/>
          <p:nvPr/>
        </p:nvSpPr>
        <p:spPr>
          <a:xfrm>
            <a:off x="468550" y="3782727"/>
            <a:ext cx="1941535"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Migrant</a:t>
            </a:r>
            <a:endParaRPr lang="en-US" sz="2400"/>
          </a:p>
        </p:txBody>
      </p:sp>
      <p:sp>
        <p:nvSpPr>
          <p:cNvPr id="24" name="TextBox 23">
            <a:extLst>
              <a:ext uri="{FF2B5EF4-FFF2-40B4-BE49-F238E27FC236}">
                <a16:creationId xmlns:a16="http://schemas.microsoft.com/office/drawing/2014/main" id="{DA8EA871-9499-48A5-BCED-92B88DEB4093}"/>
              </a:ext>
            </a:extLst>
          </p:cNvPr>
          <p:cNvSpPr txBox="1"/>
          <p:nvPr/>
        </p:nvSpPr>
        <p:spPr>
          <a:xfrm>
            <a:off x="2487982" y="3865844"/>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7" name="Rectangle: Rounded Corners 16">
            <a:extLst>
              <a:ext uri="{FF2B5EF4-FFF2-40B4-BE49-F238E27FC236}">
                <a16:creationId xmlns:a16="http://schemas.microsoft.com/office/drawing/2014/main" id="{04ACFB9F-53E4-4381-98F7-A966BE388607}"/>
              </a:ext>
            </a:extLst>
          </p:cNvPr>
          <p:cNvSpPr/>
          <p:nvPr/>
        </p:nvSpPr>
        <p:spPr>
          <a:xfrm>
            <a:off x="2904601" y="3630068"/>
            <a:ext cx="9091806"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or students’ parent(s)/guardian(s) who are a migratory agricultural worker, fisher, or food/fish processor, are under 21, have not completed high school, and have moved across district lines within the preceding 36 months. </a:t>
            </a:r>
            <a:endParaRPr lang="en-US">
              <a:solidFill>
                <a:srgbClr val="101D35"/>
              </a:solidFill>
              <a:cs typeface="Segoe UI"/>
            </a:endParaRPr>
          </a:p>
        </p:txBody>
      </p:sp>
      <p:sp>
        <p:nvSpPr>
          <p:cNvPr id="11" name="Rectangle: Rounded Corners 10">
            <a:extLst>
              <a:ext uri="{FF2B5EF4-FFF2-40B4-BE49-F238E27FC236}">
                <a16:creationId xmlns:a16="http://schemas.microsoft.com/office/drawing/2014/main" id="{25301854-BAF2-454B-89A1-66E76253560A}"/>
              </a:ext>
            </a:extLst>
          </p:cNvPr>
          <p:cNvSpPr/>
          <p:nvPr/>
        </p:nvSpPr>
        <p:spPr>
          <a:xfrm>
            <a:off x="468551" y="4972701"/>
            <a:ext cx="1951974" cy="626302"/>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cs typeface="Segoe UI"/>
              </a:rPr>
              <a:t>Military</a:t>
            </a:r>
            <a:endParaRPr lang="en-US" sz="2400"/>
          </a:p>
        </p:txBody>
      </p:sp>
      <p:sp>
        <p:nvSpPr>
          <p:cNvPr id="25" name="TextBox 24">
            <a:extLst>
              <a:ext uri="{FF2B5EF4-FFF2-40B4-BE49-F238E27FC236}">
                <a16:creationId xmlns:a16="http://schemas.microsoft.com/office/drawing/2014/main" id="{8C90C58E-7CBE-4F1F-BBFA-5BF246D24EC5}"/>
              </a:ext>
            </a:extLst>
          </p:cNvPr>
          <p:cNvSpPr txBox="1"/>
          <p:nvPr/>
        </p:nvSpPr>
        <p:spPr>
          <a:xfrm>
            <a:off x="2487982" y="5055817"/>
            <a:ext cx="41544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a:cs typeface="Segoe UI"/>
              </a:rPr>
              <a:t>=</a:t>
            </a:r>
          </a:p>
        </p:txBody>
      </p:sp>
      <p:sp>
        <p:nvSpPr>
          <p:cNvPr id="18" name="Rectangle: Rounded Corners 17">
            <a:extLst>
              <a:ext uri="{FF2B5EF4-FFF2-40B4-BE49-F238E27FC236}">
                <a16:creationId xmlns:a16="http://schemas.microsoft.com/office/drawing/2014/main" id="{BEE8BD52-CD22-4000-BC00-8DD35D7B1E37}"/>
              </a:ext>
            </a:extLst>
          </p:cNvPr>
          <p:cNvSpPr/>
          <p:nvPr/>
        </p:nvSpPr>
        <p:spPr>
          <a:xfrm>
            <a:off x="2904602" y="4820040"/>
            <a:ext cx="9091805" cy="939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solidFill>
                  <a:srgbClr val="101D35"/>
                </a:solidFill>
                <a:latin typeface="Segoe UI"/>
              </a:rPr>
              <a:t>Students whose parent/guardian is an active member of the uniform services, or has been medically discharged, retired, or died in active duty within the past year.</a:t>
            </a:r>
            <a:r>
              <a:rPr lang="en-US">
                <a:latin typeface="Segoe UI"/>
                <a:ea typeface="Segoe UI"/>
                <a:cs typeface="Segoe UI"/>
              </a:rPr>
              <a:t>​</a:t>
            </a:r>
            <a:endParaRPr lang="en-US">
              <a:solidFill>
                <a:srgbClr val="101D35"/>
              </a:solidFill>
              <a:cs typeface="Segoe UI"/>
            </a:endParaRPr>
          </a:p>
        </p:txBody>
      </p:sp>
      <p:sp>
        <p:nvSpPr>
          <p:cNvPr id="19" name="TextBox 18">
            <a:extLst>
              <a:ext uri="{FF2B5EF4-FFF2-40B4-BE49-F238E27FC236}">
                <a16:creationId xmlns:a16="http://schemas.microsoft.com/office/drawing/2014/main" id="{7C9A6263-3AC7-41E4-94B3-FDD5E84CEC7C}"/>
              </a:ext>
            </a:extLst>
          </p:cNvPr>
          <p:cNvSpPr txBox="1"/>
          <p:nvPr/>
        </p:nvSpPr>
        <p:spPr>
          <a:xfrm>
            <a:off x="4400811" y="5924811"/>
            <a:ext cx="61043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Please see module </a:t>
            </a:r>
            <a:r>
              <a:rPr lang="en-US" i="1">
                <a:solidFill>
                  <a:srgbClr val="FF0000"/>
                </a:solidFill>
              </a:rPr>
              <a:t>2. Identification  </a:t>
            </a:r>
            <a:r>
              <a:rPr lang="en-US">
                <a:solidFill>
                  <a:srgbClr val="FF0000"/>
                </a:solidFill>
              </a:rPr>
              <a:t>for detailed definitions.</a:t>
            </a:r>
            <a:endParaRPr lang="en-US"/>
          </a:p>
        </p:txBody>
      </p:sp>
    </p:spTree>
    <p:extLst>
      <p:ext uri="{BB962C8B-B14F-4D97-AF65-F5344CB8AC3E}">
        <p14:creationId xmlns:p14="http://schemas.microsoft.com/office/powerpoint/2010/main" val="208306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rPr>
              <a:t>Content</a:t>
            </a:r>
            <a:endParaRPr kumimoji="0" lang="zh-CN" altLang="en-US" sz="32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aphicFrame>
        <p:nvGraphicFramePr>
          <p:cNvPr id="2" name="Table 2">
            <a:extLst>
              <a:ext uri="{FF2B5EF4-FFF2-40B4-BE49-F238E27FC236}">
                <a16:creationId xmlns:a16="http://schemas.microsoft.com/office/drawing/2014/main" id="{6AFB7AA2-C825-43F1-8944-4E44A768CB57}"/>
              </a:ext>
            </a:extLst>
          </p:cNvPr>
          <p:cNvGraphicFramePr>
            <a:graphicFrameLocks noGrp="1"/>
          </p:cNvGraphicFramePr>
          <p:nvPr>
            <p:extLst>
              <p:ext uri="{D42A27DB-BD31-4B8C-83A1-F6EECF244321}">
                <p14:modId xmlns:p14="http://schemas.microsoft.com/office/powerpoint/2010/main" val="4019186255"/>
              </p:ext>
            </p:extLst>
          </p:nvPr>
        </p:nvGraphicFramePr>
        <p:xfrm>
          <a:off x="2888502" y="64760"/>
          <a:ext cx="9155770" cy="6738246"/>
        </p:xfrm>
        <a:graphic>
          <a:graphicData uri="http://schemas.openxmlformats.org/drawingml/2006/table">
            <a:tbl>
              <a:tblPr firstRow="1" bandRow="1">
                <a:tableStyleId>{5C22544A-7EE6-4342-B048-85BDC9FD1C3A}</a:tableStyleId>
              </a:tblPr>
              <a:tblGrid>
                <a:gridCol w="1017879">
                  <a:extLst>
                    <a:ext uri="{9D8B030D-6E8A-4147-A177-3AD203B41FA5}">
                      <a16:colId xmlns:a16="http://schemas.microsoft.com/office/drawing/2014/main" val="3117559349"/>
                    </a:ext>
                  </a:extLst>
                </a:gridCol>
                <a:gridCol w="8137891">
                  <a:extLst>
                    <a:ext uri="{9D8B030D-6E8A-4147-A177-3AD203B41FA5}">
                      <a16:colId xmlns:a16="http://schemas.microsoft.com/office/drawing/2014/main" val="44457608"/>
                    </a:ext>
                  </a:extLst>
                </a:gridCol>
              </a:tblGrid>
              <a:tr h="1123041">
                <a:tc>
                  <a:txBody>
                    <a:bodyPr/>
                    <a:lstStyle/>
                    <a:p>
                      <a:endParaRPr lang="en-US" sz="3000"/>
                    </a:p>
                  </a:txBody>
                  <a:tcPr>
                    <a:solidFill>
                      <a:srgbClr val="ED7D31"/>
                    </a:solidFill>
                  </a:tcPr>
                </a:tc>
                <a:tc>
                  <a:txBody>
                    <a:bodyPr/>
                    <a:lstStyle/>
                    <a:p>
                      <a:pPr algn="l"/>
                      <a:r>
                        <a:rPr lang="en-US" sz="3000" b="1">
                          <a:solidFill>
                            <a:schemeClr val="tx1"/>
                          </a:solidFill>
                        </a:rPr>
                        <a:t>What is a Best Interest Determination?</a:t>
                      </a:r>
                    </a:p>
                  </a:txBody>
                  <a:tcPr anchor="ctr">
                    <a:noFill/>
                  </a:tcPr>
                </a:tc>
                <a:extLst>
                  <a:ext uri="{0D108BD9-81ED-4DB2-BD59-A6C34878D82A}">
                    <a16:rowId xmlns:a16="http://schemas.microsoft.com/office/drawing/2014/main" val="438305735"/>
                  </a:ext>
                </a:extLst>
              </a:tr>
              <a:tr h="1123041">
                <a:tc>
                  <a:txBody>
                    <a:bodyPr/>
                    <a:lstStyle/>
                    <a:p>
                      <a:endParaRPr lang="en-US" sz="3000"/>
                    </a:p>
                  </a:txBody>
                  <a:tcPr>
                    <a:solidFill>
                      <a:srgbClr val="ED7D31"/>
                    </a:solidFill>
                  </a:tcPr>
                </a:tc>
                <a:tc>
                  <a:txBody>
                    <a:bodyPr/>
                    <a:lstStyle/>
                    <a:p>
                      <a:pPr algn="l"/>
                      <a:r>
                        <a:rPr lang="en-US" sz="3000" b="1">
                          <a:solidFill>
                            <a:schemeClr val="tx1"/>
                          </a:solidFill>
                        </a:rPr>
                        <a:t>When and Who Should Be Included?</a:t>
                      </a:r>
                    </a:p>
                  </a:txBody>
                  <a:tcPr anchor="ctr">
                    <a:noFill/>
                  </a:tcPr>
                </a:tc>
                <a:extLst>
                  <a:ext uri="{0D108BD9-81ED-4DB2-BD59-A6C34878D82A}">
                    <a16:rowId xmlns:a16="http://schemas.microsoft.com/office/drawing/2014/main" val="1527994918"/>
                  </a:ext>
                </a:extLst>
              </a:tr>
              <a:tr h="1123041">
                <a:tc>
                  <a:txBody>
                    <a:bodyPr/>
                    <a:lstStyle/>
                    <a:p>
                      <a:endParaRPr lang="en-US" sz="3000"/>
                    </a:p>
                  </a:txBody>
                  <a:tcPr>
                    <a:solidFill>
                      <a:srgbClr val="ED7D31"/>
                    </a:solidFill>
                  </a:tcPr>
                </a:tc>
                <a:tc>
                  <a:txBody>
                    <a:bodyPr/>
                    <a:lstStyle/>
                    <a:p>
                      <a:pPr algn="l"/>
                      <a:r>
                        <a:rPr lang="en-US" sz="3000" b="1">
                          <a:solidFill>
                            <a:schemeClr val="tx1"/>
                          </a:solidFill>
                        </a:rPr>
                        <a:t>A Template for Best Interest Determination</a:t>
                      </a:r>
                    </a:p>
                  </a:txBody>
                  <a:tcPr anchor="ctr">
                    <a:noFill/>
                  </a:tcPr>
                </a:tc>
                <a:extLst>
                  <a:ext uri="{0D108BD9-81ED-4DB2-BD59-A6C34878D82A}">
                    <a16:rowId xmlns:a16="http://schemas.microsoft.com/office/drawing/2014/main" val="1772626947"/>
                  </a:ext>
                </a:extLst>
              </a:tr>
              <a:tr h="1123041">
                <a:tc>
                  <a:txBody>
                    <a:bodyPr/>
                    <a:lstStyle/>
                    <a:p>
                      <a:endParaRPr lang="en-US" sz="3000"/>
                    </a:p>
                  </a:txBody>
                  <a:tcPr>
                    <a:solidFill>
                      <a:srgbClr val="ED7D31"/>
                    </a:solidFill>
                  </a:tcPr>
                </a:tc>
                <a:tc>
                  <a:txBody>
                    <a:bodyPr/>
                    <a:lstStyle/>
                    <a:p>
                      <a:pPr algn="l"/>
                      <a:r>
                        <a:rPr lang="en-US" sz="3000" b="1">
                          <a:solidFill>
                            <a:schemeClr val="tx1"/>
                          </a:solidFill>
                        </a:rPr>
                        <a:t>Revisiting a Best Interest Determination</a:t>
                      </a:r>
                    </a:p>
                  </a:txBody>
                  <a:tcPr anchor="ctr">
                    <a:noFill/>
                  </a:tcPr>
                </a:tc>
                <a:extLst>
                  <a:ext uri="{0D108BD9-81ED-4DB2-BD59-A6C34878D82A}">
                    <a16:rowId xmlns:a16="http://schemas.microsoft.com/office/drawing/2014/main" val="1109739769"/>
                  </a:ext>
                </a:extLst>
              </a:tr>
              <a:tr h="1123041">
                <a:tc>
                  <a:txBody>
                    <a:bodyPr/>
                    <a:lstStyle/>
                    <a:p>
                      <a:endParaRPr lang="en-US" sz="3000"/>
                    </a:p>
                  </a:txBody>
                  <a:tcPr>
                    <a:solidFill>
                      <a:srgbClr val="ED7D31"/>
                    </a:solidFill>
                  </a:tcPr>
                </a:tc>
                <a:tc>
                  <a:txBody>
                    <a:bodyPr/>
                    <a:lstStyle/>
                    <a:p>
                      <a:pPr algn="l"/>
                      <a:r>
                        <a:rPr lang="en-US" sz="3000" b="1">
                          <a:solidFill>
                            <a:schemeClr val="tx1"/>
                          </a:solidFill>
                        </a:rPr>
                        <a:t>What If There Is No Agreement?</a:t>
                      </a:r>
                    </a:p>
                  </a:txBody>
                  <a:tcPr anchor="ctr">
                    <a:noFill/>
                  </a:tcPr>
                </a:tc>
                <a:extLst>
                  <a:ext uri="{0D108BD9-81ED-4DB2-BD59-A6C34878D82A}">
                    <a16:rowId xmlns:a16="http://schemas.microsoft.com/office/drawing/2014/main" val="491849088"/>
                  </a:ext>
                </a:extLst>
              </a:tr>
              <a:tr h="1123041">
                <a:tc>
                  <a:txBody>
                    <a:bodyPr/>
                    <a:lstStyle/>
                    <a:p>
                      <a:endParaRPr lang="en-US" sz="3000"/>
                    </a:p>
                  </a:txBody>
                  <a:tcPr>
                    <a:solidFill>
                      <a:srgbClr val="ED7D31"/>
                    </a:solidFill>
                  </a:tcPr>
                </a:tc>
                <a:tc>
                  <a:txBody>
                    <a:bodyPr/>
                    <a:lstStyle/>
                    <a:p>
                      <a:pPr algn="l"/>
                      <a:r>
                        <a:rPr lang="en-US" sz="3000" b="1">
                          <a:solidFill>
                            <a:schemeClr val="tx1"/>
                          </a:solidFill>
                        </a:rPr>
                        <a:t>Contact Information</a:t>
                      </a:r>
                    </a:p>
                  </a:txBody>
                  <a:tcPr anchor="ctr">
                    <a:noFill/>
                  </a:tcPr>
                </a:tc>
                <a:extLst>
                  <a:ext uri="{0D108BD9-81ED-4DB2-BD59-A6C34878D82A}">
                    <a16:rowId xmlns:a16="http://schemas.microsoft.com/office/drawing/2014/main" val="2931235276"/>
                  </a:ext>
                </a:extLst>
              </a:tr>
            </a:tbl>
          </a:graphicData>
        </a:graphic>
      </p:graphicFrame>
      <p:sp>
        <p:nvSpPr>
          <p:cNvPr id="3" name="TextBox 2">
            <a:extLst>
              <a:ext uri="{FF2B5EF4-FFF2-40B4-BE49-F238E27FC236}">
                <a16:creationId xmlns:a16="http://schemas.microsoft.com/office/drawing/2014/main" id="{CBBA5CBF-5E97-4D1D-B59E-5E69CEC28719}"/>
              </a:ext>
            </a:extLst>
          </p:cNvPr>
          <p:cNvSpPr txBox="1"/>
          <p:nvPr/>
        </p:nvSpPr>
        <p:spPr>
          <a:xfrm>
            <a:off x="3164441" y="370273"/>
            <a:ext cx="482885" cy="553998"/>
          </a:xfrm>
          <a:prstGeom prst="rect">
            <a:avLst/>
          </a:prstGeom>
          <a:noFill/>
        </p:spPr>
        <p:txBody>
          <a:bodyPr wrap="square" rtlCol="0">
            <a:spAutoFit/>
          </a:bodyPr>
          <a:lstStyle/>
          <a:p>
            <a:r>
              <a:rPr lang="en-US" sz="3000" b="1">
                <a:solidFill>
                  <a:schemeClr val="bg1"/>
                </a:solidFill>
              </a:rPr>
              <a:t>1</a:t>
            </a:r>
          </a:p>
        </p:txBody>
      </p:sp>
      <p:sp>
        <p:nvSpPr>
          <p:cNvPr id="5" name="TextBox 4">
            <a:extLst>
              <a:ext uri="{FF2B5EF4-FFF2-40B4-BE49-F238E27FC236}">
                <a16:creationId xmlns:a16="http://schemas.microsoft.com/office/drawing/2014/main" id="{7510202D-BCAF-4ED1-AB40-8469A0AFF967}"/>
              </a:ext>
            </a:extLst>
          </p:cNvPr>
          <p:cNvSpPr txBox="1"/>
          <p:nvPr/>
        </p:nvSpPr>
        <p:spPr>
          <a:xfrm>
            <a:off x="3164440" y="1434985"/>
            <a:ext cx="482885" cy="553998"/>
          </a:xfrm>
          <a:prstGeom prst="rect">
            <a:avLst/>
          </a:prstGeom>
          <a:noFill/>
        </p:spPr>
        <p:txBody>
          <a:bodyPr wrap="square" lIns="91440" tIns="45720" rIns="91440" bIns="45720" rtlCol="0" anchor="t">
            <a:spAutoFit/>
          </a:bodyPr>
          <a:lstStyle/>
          <a:p>
            <a:r>
              <a:rPr lang="en-US" sz="3000" b="1">
                <a:solidFill>
                  <a:schemeClr val="bg1"/>
                </a:solidFill>
                <a:cs typeface="Segoe UI"/>
              </a:rPr>
              <a:t>2</a:t>
            </a:r>
          </a:p>
        </p:txBody>
      </p:sp>
      <p:sp>
        <p:nvSpPr>
          <p:cNvPr id="6" name="TextBox 5">
            <a:extLst>
              <a:ext uri="{FF2B5EF4-FFF2-40B4-BE49-F238E27FC236}">
                <a16:creationId xmlns:a16="http://schemas.microsoft.com/office/drawing/2014/main" id="{91EA9331-0A26-4883-8DA9-76CE17484A25}"/>
              </a:ext>
            </a:extLst>
          </p:cNvPr>
          <p:cNvSpPr txBox="1"/>
          <p:nvPr/>
        </p:nvSpPr>
        <p:spPr>
          <a:xfrm>
            <a:off x="3164440" y="2624957"/>
            <a:ext cx="482885" cy="553998"/>
          </a:xfrm>
          <a:prstGeom prst="rect">
            <a:avLst/>
          </a:prstGeom>
          <a:noFill/>
        </p:spPr>
        <p:txBody>
          <a:bodyPr wrap="square" lIns="91440" tIns="45720" rIns="91440" bIns="45720" rtlCol="0" anchor="t">
            <a:spAutoFit/>
          </a:bodyPr>
          <a:lstStyle/>
          <a:p>
            <a:r>
              <a:rPr lang="en-US" sz="3000" b="1">
                <a:solidFill>
                  <a:schemeClr val="bg1"/>
                </a:solidFill>
              </a:rPr>
              <a:t>3</a:t>
            </a:r>
          </a:p>
        </p:txBody>
      </p:sp>
      <p:sp>
        <p:nvSpPr>
          <p:cNvPr id="8" name="TextBox 7">
            <a:extLst>
              <a:ext uri="{FF2B5EF4-FFF2-40B4-BE49-F238E27FC236}">
                <a16:creationId xmlns:a16="http://schemas.microsoft.com/office/drawing/2014/main" id="{34F2D391-03BB-4324-B034-FDB52C30581C}"/>
              </a:ext>
            </a:extLst>
          </p:cNvPr>
          <p:cNvSpPr txBox="1"/>
          <p:nvPr/>
        </p:nvSpPr>
        <p:spPr>
          <a:xfrm>
            <a:off x="3164440" y="3773176"/>
            <a:ext cx="482885" cy="553998"/>
          </a:xfrm>
          <a:prstGeom prst="rect">
            <a:avLst/>
          </a:prstGeom>
          <a:noFill/>
        </p:spPr>
        <p:txBody>
          <a:bodyPr wrap="square" lIns="91440" tIns="45720" rIns="91440" bIns="45720" rtlCol="0" anchor="t">
            <a:spAutoFit/>
          </a:bodyPr>
          <a:lstStyle/>
          <a:p>
            <a:r>
              <a:rPr lang="en-US" sz="3000" b="1">
                <a:solidFill>
                  <a:schemeClr val="bg1"/>
                </a:solidFill>
              </a:rPr>
              <a:t>4</a:t>
            </a:r>
          </a:p>
        </p:txBody>
      </p:sp>
      <p:sp>
        <p:nvSpPr>
          <p:cNvPr id="9" name="TextBox 8">
            <a:extLst>
              <a:ext uri="{FF2B5EF4-FFF2-40B4-BE49-F238E27FC236}">
                <a16:creationId xmlns:a16="http://schemas.microsoft.com/office/drawing/2014/main" id="{634DF30D-89C1-4769-8CFC-AD436FBC4928}"/>
              </a:ext>
            </a:extLst>
          </p:cNvPr>
          <p:cNvSpPr txBox="1"/>
          <p:nvPr/>
        </p:nvSpPr>
        <p:spPr>
          <a:xfrm>
            <a:off x="3164440" y="4900519"/>
            <a:ext cx="482885" cy="553998"/>
          </a:xfrm>
          <a:prstGeom prst="rect">
            <a:avLst/>
          </a:prstGeom>
          <a:noFill/>
        </p:spPr>
        <p:txBody>
          <a:bodyPr wrap="square" lIns="91440" tIns="45720" rIns="91440" bIns="45720" rtlCol="0" anchor="t">
            <a:spAutoFit/>
          </a:bodyPr>
          <a:lstStyle/>
          <a:p>
            <a:r>
              <a:rPr lang="en-US" sz="3000" b="1">
                <a:solidFill>
                  <a:schemeClr val="bg1"/>
                </a:solidFill>
              </a:rPr>
              <a:t>5</a:t>
            </a:r>
          </a:p>
        </p:txBody>
      </p:sp>
      <p:sp>
        <p:nvSpPr>
          <p:cNvPr id="10" name="TextBox 9">
            <a:extLst>
              <a:ext uri="{FF2B5EF4-FFF2-40B4-BE49-F238E27FC236}">
                <a16:creationId xmlns:a16="http://schemas.microsoft.com/office/drawing/2014/main" id="{E21A68F3-5C75-4827-A5B0-6F28C444006F}"/>
              </a:ext>
            </a:extLst>
          </p:cNvPr>
          <p:cNvSpPr txBox="1"/>
          <p:nvPr/>
        </p:nvSpPr>
        <p:spPr>
          <a:xfrm>
            <a:off x="3164440" y="5954793"/>
            <a:ext cx="482885" cy="553998"/>
          </a:xfrm>
          <a:prstGeom prst="rect">
            <a:avLst/>
          </a:prstGeom>
          <a:noFill/>
        </p:spPr>
        <p:txBody>
          <a:bodyPr wrap="square" lIns="91440" tIns="45720" rIns="91440" bIns="45720" rtlCol="0" anchor="t">
            <a:spAutoFit/>
          </a:bodyPr>
          <a:lstStyle/>
          <a:p>
            <a:r>
              <a:rPr lang="en-US" sz="3000" b="1">
                <a:solidFill>
                  <a:schemeClr val="bg1"/>
                </a:solidFill>
              </a:rPr>
              <a:t>6</a:t>
            </a:r>
          </a:p>
        </p:txBody>
      </p:sp>
    </p:spTree>
    <p:extLst>
      <p:ext uri="{BB962C8B-B14F-4D97-AF65-F5344CB8AC3E}">
        <p14:creationId xmlns:p14="http://schemas.microsoft.com/office/powerpoint/2010/main" val="3543936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153043" y="1943100"/>
            <a:ext cx="10030867"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a:ea typeface="Segoe UI Black"/>
                <a:cs typeface="Segoe SemiBold" panose="020B0703040204020203" pitchFamily="34" charset="0"/>
              </a:rPr>
              <a:t>What is a Best Interest Determination ?</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3" name="TextBox 2">
            <a:extLst>
              <a:ext uri="{FF2B5EF4-FFF2-40B4-BE49-F238E27FC236}">
                <a16:creationId xmlns:a16="http://schemas.microsoft.com/office/drawing/2014/main" id="{46BAF656-E3E0-4CC0-A1CF-4FE093CB23E1}"/>
              </a:ext>
            </a:extLst>
          </p:cNvPr>
          <p:cNvSpPr txBox="1"/>
          <p:nvPr/>
        </p:nvSpPr>
        <p:spPr>
          <a:xfrm>
            <a:off x="695195" y="2668044"/>
            <a:ext cx="58246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solidFill>
                  <a:schemeClr val="bg1"/>
                </a:solidFill>
              </a:rPr>
              <a:t>1</a:t>
            </a:r>
            <a:endParaRPr lang="en-US"/>
          </a:p>
        </p:txBody>
      </p:sp>
    </p:spTree>
    <p:extLst>
      <p:ext uri="{BB962C8B-B14F-4D97-AF65-F5344CB8AC3E}">
        <p14:creationId xmlns:p14="http://schemas.microsoft.com/office/powerpoint/2010/main" val="157654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Definition Review – Students in Foster Care</a:t>
            </a:r>
          </a:p>
        </p:txBody>
      </p:sp>
      <p:sp>
        <p:nvSpPr>
          <p:cNvPr id="9" name="Content Placeholder 8"/>
          <p:cNvSpPr>
            <a:spLocks noGrp="1"/>
          </p:cNvSpPr>
          <p:nvPr>
            <p:ph idx="1"/>
          </p:nvPr>
        </p:nvSpPr>
        <p:spPr>
          <a:xfrm>
            <a:off x="567743" y="1230403"/>
            <a:ext cx="11370972" cy="5049746"/>
          </a:xfrm>
        </p:spPr>
        <p:txBody>
          <a:bodyPr/>
          <a:lstStyle/>
          <a:p>
            <a:pPr marL="0" indent="0">
              <a:buNone/>
            </a:pPr>
            <a:r>
              <a:rPr lang="en-US" altLang="en-US">
                <a:latin typeface="+mn-lt"/>
              </a:rPr>
              <a:t>Students who are in foster care are:</a:t>
            </a:r>
          </a:p>
          <a:p>
            <a:pPr lvl="1"/>
            <a:r>
              <a:rPr lang="en-US" altLang="en-US">
                <a:latin typeface="+mn-lt"/>
              </a:rPr>
              <a:t>In 24-hour out-of-home care, placed away from their parents or guardians, and </a:t>
            </a:r>
          </a:p>
          <a:p>
            <a:pPr lvl="1"/>
            <a:r>
              <a:rPr lang="en-US" altLang="en-US">
                <a:latin typeface="+mn-lt"/>
              </a:rPr>
              <a:t>for whom the Department of Children and Families (DCF) has care and placement responsibilities.</a:t>
            </a:r>
          </a:p>
          <a:p>
            <a:pPr marL="0" indent="-50800">
              <a:buNone/>
            </a:pPr>
            <a:endParaRPr lang="en-US" altLang="en-US">
              <a:latin typeface="+mn-lt"/>
            </a:endParaRPr>
          </a:p>
          <a:p>
            <a:pPr marL="0" indent="-50800">
              <a:buNone/>
            </a:pPr>
            <a:r>
              <a:rPr lang="en-US" altLang="en-US">
                <a:latin typeface="+mn-lt"/>
              </a:rPr>
              <a:t>School of Origin for students in foster care:</a:t>
            </a:r>
          </a:p>
          <a:p>
            <a:pPr lvl="1"/>
            <a:r>
              <a:rPr lang="en-US" altLang="en-US"/>
              <a:t>School the student was attending when placed in foster care, or at the time of a subsequent change in foster care placement.</a:t>
            </a:r>
          </a:p>
          <a:p>
            <a:pPr lvl="1"/>
            <a:endParaRPr lang="en-US" altLang="en-US" sz="2800">
              <a:latin typeface="+mn-lt"/>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183748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Best Interest Determinations - defined</a:t>
            </a:r>
          </a:p>
        </p:txBody>
      </p:sp>
      <p:sp>
        <p:nvSpPr>
          <p:cNvPr id="9" name="Content Placeholder 8"/>
          <p:cNvSpPr>
            <a:spLocks noGrp="1"/>
          </p:cNvSpPr>
          <p:nvPr>
            <p:ph idx="1"/>
          </p:nvPr>
        </p:nvSpPr>
        <p:spPr>
          <a:xfrm>
            <a:off x="567743" y="1230403"/>
            <a:ext cx="11370972" cy="5049746"/>
          </a:xfrm>
        </p:spPr>
        <p:txBody>
          <a:bodyPr/>
          <a:lstStyle/>
          <a:p>
            <a:pPr marL="0" indent="0">
              <a:buNone/>
            </a:pPr>
            <a:r>
              <a:rPr lang="en-US" altLang="en-US" sz="2800">
                <a:latin typeface="+mn-lt"/>
              </a:rPr>
              <a:t>Best Interest Determinations, or BIDs, are mandated in ESSA, Title 1A to promote educational stability for students in foster care.  </a:t>
            </a:r>
          </a:p>
          <a:p>
            <a:pPr lvl="1"/>
            <a:r>
              <a:rPr lang="en-US" altLang="en-US" sz="2400">
                <a:latin typeface="+mn-lt"/>
              </a:rPr>
              <a:t>They are </a:t>
            </a:r>
            <a:r>
              <a:rPr lang="en-US" altLang="en-US" sz="2400" b="1">
                <a:latin typeface="+mn-lt"/>
              </a:rPr>
              <a:t>collaborative discussions </a:t>
            </a:r>
            <a:r>
              <a:rPr lang="en-US" altLang="en-US" sz="2400">
                <a:latin typeface="+mn-lt"/>
              </a:rPr>
              <a:t>between the child welfare agency, DCF,  and the school district where the student is enrolled and attending.  </a:t>
            </a:r>
          </a:p>
          <a:p>
            <a:pPr lvl="1"/>
            <a:r>
              <a:rPr lang="en-US" altLang="en-US" sz="2400">
                <a:latin typeface="+mn-lt"/>
              </a:rPr>
              <a:t>The purpose is to come to a </a:t>
            </a:r>
            <a:r>
              <a:rPr lang="en-US" altLang="en-US" sz="2400" b="1">
                <a:latin typeface="+mn-lt"/>
              </a:rPr>
              <a:t>consensus on where the student should be enrolled</a:t>
            </a:r>
            <a:r>
              <a:rPr lang="en-US" altLang="en-US" sz="2400">
                <a:latin typeface="+mn-lt"/>
              </a:rPr>
              <a:t> at the time of a change in the student’s foster care placement. </a:t>
            </a:r>
          </a:p>
          <a:p>
            <a:pPr marL="0" indent="0">
              <a:buNone/>
            </a:pPr>
            <a:endParaRPr lang="en-US" altLang="en-US" sz="2800">
              <a:latin typeface="+mn-lt"/>
            </a:endParaRPr>
          </a:p>
          <a:p>
            <a:pPr marL="0" indent="0">
              <a:buNone/>
            </a:pPr>
            <a:r>
              <a:rPr lang="en-US" altLang="en-US" sz="2800">
                <a:latin typeface="+mn-lt"/>
              </a:rPr>
              <a:t>The law presumes that students should remain enrolled in their school of origin, unless, after a best interest determination, it is decided to be in their best interest not to.</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915424920"/>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4" ma:contentTypeDescription="Create a new document." ma:contentTypeScope="" ma:versionID="51d3c23af329802d62233a00d4a1338f">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5cfc446cec94fcc10553e9fb9b8c5e05"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Cowen, Christine (DESE)</DisplayName>
        <AccountId>499</AccountId>
        <AccountType/>
      </UserInfo>
      <UserInfo>
        <DisplayName>McKinnon, Kristen A (DESE)</DisplayName>
        <AccountId>343</AccountId>
        <AccountType/>
      </UserInfo>
      <UserInfo>
        <DisplayName>Slautterback, Sarah (DESE)</DisplayName>
        <AccountId>377</AccountId>
        <AccountType/>
      </UserInfo>
      <UserInfo>
        <DisplayName>Morrison, James (DCF)</DisplayName>
        <AccountId>1167</AccountId>
        <AccountType/>
      </UserInfo>
      <UserInfo>
        <DisplayName>Brink, Rebecca (DCF)</DisplayName>
        <AccountId>1168</AccountId>
        <AccountType/>
      </UserInfo>
      <UserInfo>
        <DisplayName>Hanafin, Lisa (DESE)</DisplayName>
        <AccountId>402</AccountId>
        <AccountType/>
      </UserInfo>
    </SharedWithUsers>
    <MediaLengthInSeconds xmlns="5e52e1ca-4780-478c-9e15-43ff0784ab0a" xsi:nil="true"/>
    <lcf76f155ced4ddcb4097134ff3c332f xmlns="5e52e1ca-4780-478c-9e15-43ff0784ab0a">
      <Terms xmlns="http://schemas.microsoft.com/office/infopath/2007/PartnerControls"/>
    </lcf76f155ced4ddcb4097134ff3c332f>
    <TaxCatchAll xmlns="fdcd57df-05e8-4749-9cc8-5afe3dcd00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C48402-EAAE-40DC-BBE1-DA3050F8A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2e1ca-4780-478c-9e15-43ff0784ab0a"/>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FD7C08-020B-46F6-B882-75F06D51C429}">
  <ds:schemaRefs>
    <ds:schemaRef ds:uri="http://purl.org/dc/elements/1.1/"/>
    <ds:schemaRef ds:uri="http://schemas.microsoft.com/office/2006/metadata/properties"/>
    <ds:schemaRef ds:uri="http://purl.org/dc/terms/"/>
    <ds:schemaRef ds:uri="5e52e1ca-4780-478c-9e15-43ff0784ab0a"/>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fdcd57df-05e8-4749-9cc8-5afe3dcd00a5"/>
    <ds:schemaRef ds:uri="http://www.w3.org/XML/1998/namespace"/>
  </ds:schemaRefs>
</ds:datastoreItem>
</file>

<file path=customXml/itemProps3.xml><?xml version="1.0" encoding="utf-8"?>
<ds:datastoreItem xmlns:ds="http://schemas.openxmlformats.org/officeDocument/2006/customXml" ds:itemID="{3E9E230D-73DA-44E5-9995-91440D7D13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348</TotalTime>
  <Words>2754</Words>
  <Application>Microsoft Office PowerPoint</Application>
  <PresentationFormat>Widescreen</PresentationFormat>
  <Paragraphs>318</Paragraphs>
  <Slides>45</Slides>
  <Notes>7</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7" baseType="lpstr">
      <vt:lpstr>等线</vt:lpstr>
      <vt:lpstr>Arial</vt:lpstr>
      <vt:lpstr>Calibri</vt:lpstr>
      <vt:lpstr>Courier New</vt:lpstr>
      <vt:lpstr>Segoe</vt:lpstr>
      <vt:lpstr>Segoe SemiBold</vt:lpstr>
      <vt:lpstr>Segoe UI</vt:lpstr>
      <vt:lpstr>Segoe UI Semibold</vt:lpstr>
      <vt:lpstr>Wingdings</vt:lpstr>
      <vt:lpstr>Wingdings 2</vt:lpstr>
      <vt:lpstr>ESE​​</vt:lpstr>
      <vt:lpstr>Acrobat Document</vt:lpstr>
      <vt:lpstr>Educational Stability</vt:lpstr>
      <vt:lpstr>Educational Training Series</vt:lpstr>
      <vt:lpstr>The Why and the Who of it.</vt:lpstr>
      <vt:lpstr>Legal</vt:lpstr>
      <vt:lpstr>Highly Mobile Students </vt:lpstr>
      <vt:lpstr>Content</vt:lpstr>
      <vt:lpstr>What is a Best Interest Determination ?</vt:lpstr>
      <vt:lpstr>Definition Review – Students in Foster Care</vt:lpstr>
      <vt:lpstr>Best Interest Determinations - defined</vt:lpstr>
      <vt:lpstr>Best Interest Determinations – defined: Continued</vt:lpstr>
      <vt:lpstr>Students in Special Education Public/Private Day Programs</vt:lpstr>
      <vt:lpstr>Transitions outside the BID process</vt:lpstr>
      <vt:lpstr>When and Who Should Be Included?</vt:lpstr>
      <vt:lpstr>A Seat at the  (Metaphorical) Table</vt:lpstr>
      <vt:lpstr>Best Interest Determinations - Who Participates ?</vt:lpstr>
      <vt:lpstr>Best Interest Determinations – When?</vt:lpstr>
      <vt:lpstr>Best Interest Determinations - considerations</vt:lpstr>
      <vt:lpstr>Best Interest Determinations – more considerations</vt:lpstr>
      <vt:lpstr>Best Interest Determinations – still more considerations:</vt:lpstr>
      <vt:lpstr>Best Interest Determinations – and more considerations</vt:lpstr>
      <vt:lpstr>3</vt:lpstr>
      <vt:lpstr>Best Interest Determination Template</vt:lpstr>
      <vt:lpstr>Best Interest Determination Process Overview</vt:lpstr>
      <vt:lpstr>Best Interest Determination Process</vt:lpstr>
      <vt:lpstr>Collaboration</vt:lpstr>
      <vt:lpstr>Determination</vt:lpstr>
      <vt:lpstr>Determination: School of Origin</vt:lpstr>
      <vt:lpstr>Determination: Immediate Enrollment </vt:lpstr>
      <vt:lpstr>Best Interest Determination Worksheet</vt:lpstr>
      <vt:lpstr>Section One</vt:lpstr>
      <vt:lpstr>Section Two</vt:lpstr>
      <vt:lpstr>Best Interest Determination Worksheet Page 2</vt:lpstr>
      <vt:lpstr>Section Three</vt:lpstr>
      <vt:lpstr>Best Interest Determination Worksheet Page 3</vt:lpstr>
      <vt:lpstr>IMPORTANT!</vt:lpstr>
      <vt:lpstr>4</vt:lpstr>
      <vt:lpstr>Caution!</vt:lpstr>
      <vt:lpstr>Why revisit a Best Interest Determination</vt:lpstr>
      <vt:lpstr>Revisiting a Best Interest Determination</vt:lpstr>
      <vt:lpstr>What If There Is No Agreement?</vt:lpstr>
      <vt:lpstr>No Agreement on Enrollment?</vt:lpstr>
      <vt:lpstr>Contact Information</vt:lpstr>
      <vt:lpstr>Resources – District and Area Office contacts</vt:lpstr>
      <vt:lpstr>Resources – DESE/DCF Educational Stability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Best Interest Determinations</dc:title>
  <dc:creator>DESE</dc:creator>
  <cp:lastModifiedBy>Zou, Dong (EOE)</cp:lastModifiedBy>
  <cp:revision>5</cp:revision>
  <cp:lastPrinted>2020-11-12T21:42:41Z</cp:lastPrinted>
  <dcterms:created xsi:type="dcterms:W3CDTF">2018-10-05T17:30:07Z</dcterms:created>
  <dcterms:modified xsi:type="dcterms:W3CDTF">2022-10-25T22:22:17Z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25 2022</vt:lpwstr>
  </property>
</Properties>
</file>