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77" r:id="rId5"/>
    <p:sldId id="418" r:id="rId6"/>
    <p:sldId id="419" r:id="rId7"/>
    <p:sldId id="420" r:id="rId8"/>
    <p:sldId id="421" r:id="rId9"/>
    <p:sldId id="406" r:id="rId10"/>
    <p:sldId id="530" r:id="rId11"/>
    <p:sldId id="407" r:id="rId12"/>
    <p:sldId id="514" r:id="rId13"/>
    <p:sldId id="531" r:id="rId14"/>
    <p:sldId id="516" r:id="rId15"/>
    <p:sldId id="515" r:id="rId16"/>
    <p:sldId id="517" r:id="rId17"/>
    <p:sldId id="534" r:id="rId18"/>
    <p:sldId id="533" r:id="rId19"/>
    <p:sldId id="518" r:id="rId20"/>
    <p:sldId id="377" r:id="rId21"/>
    <p:sldId id="529" r:id="rId22"/>
    <p:sldId id="513" r:id="rId23"/>
    <p:sldId id="519" r:id="rId24"/>
    <p:sldId id="520" r:id="rId25"/>
    <p:sldId id="528" r:id="rId26"/>
    <p:sldId id="535" r:id="rId27"/>
    <p:sldId id="521" r:id="rId28"/>
    <p:sldId id="522" r:id="rId29"/>
    <p:sldId id="523" r:id="rId30"/>
    <p:sldId id="524" r:id="rId31"/>
    <p:sldId id="525" r:id="rId32"/>
    <p:sldId id="526" r:id="rId33"/>
    <p:sldId id="527" r:id="rId34"/>
    <p:sldId id="512" r:id="rId35"/>
    <p:sldId id="511" r:id="rId36"/>
    <p:sldId id="417" r:id="rId37"/>
    <p:sldId id="292" r:id="rId3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18"/>
            <p14:sldId id="419"/>
            <p14:sldId id="420"/>
            <p14:sldId id="421"/>
          </p14:sldIdLst>
        </p14:section>
        <p14:section name="Basic text box" id="{DCD4DD07-CAF7-4E7A-9DCD-CDE5ABF2F349}">
          <p14:sldIdLst>
            <p14:sldId id="406"/>
            <p14:sldId id="530"/>
            <p14:sldId id="407"/>
            <p14:sldId id="514"/>
            <p14:sldId id="531"/>
            <p14:sldId id="516"/>
            <p14:sldId id="515"/>
            <p14:sldId id="517"/>
            <p14:sldId id="534"/>
            <p14:sldId id="533"/>
            <p14:sldId id="518"/>
            <p14:sldId id="377"/>
            <p14:sldId id="529"/>
            <p14:sldId id="513"/>
            <p14:sldId id="519"/>
            <p14:sldId id="520"/>
            <p14:sldId id="528"/>
            <p14:sldId id="535"/>
            <p14:sldId id="521"/>
            <p14:sldId id="522"/>
            <p14:sldId id="523"/>
            <p14:sldId id="524"/>
            <p14:sldId id="525"/>
            <p14:sldId id="526"/>
            <p14:sldId id="527"/>
            <p14:sldId id="512"/>
            <p14:sldId id="511"/>
            <p14:sldId id="417"/>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Cowen, Christine (DESE)" initials="C(" lastIdx="12" clrIdx="3">
    <p:extLst>
      <p:ext uri="{19B8F6BF-5375-455C-9EA6-DF929625EA0E}">
        <p15:presenceInfo xmlns:p15="http://schemas.microsoft.com/office/powerpoint/2012/main" userId="S::christine.h.cowen@mass.gov::db635ee3-a96f-4a69-822c-6497b625b62a" providerId="AD"/>
      </p:ext>
    </p:extLst>
  </p:cmAuthor>
  <p:cmAuthor id="5" name="Slautterback, Sarah (DESE)" initials="SS(" lastIdx="7" clrIdx="4">
    <p:extLst>
      <p:ext uri="{19B8F6BF-5375-455C-9EA6-DF929625EA0E}">
        <p15:presenceInfo xmlns:p15="http://schemas.microsoft.com/office/powerpoint/2012/main" userId="S::Sarah.E.Slautterback@mass.gov::baef57f9-49c7-4d3b-b191-41a327d62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8EEC9-F1E3-4407-B372-E5DB6762100B}" v="1" dt="2022-09-26T18:08:58.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B55B0-90E2-4DFB-92FA-201ECAF82C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5FB8251-EBEA-4EDC-8523-C225BF3A67FB}">
      <dgm:prSet phldrT="[Text]" phldr="0"/>
      <dgm:spPr/>
      <dgm:t>
        <a:bodyPr/>
        <a:lstStyle/>
        <a:p>
          <a:pPr rtl="0"/>
          <a:r>
            <a:rPr lang="en-US">
              <a:solidFill>
                <a:schemeClr val="tx1"/>
              </a:solidFill>
              <a:latin typeface="Segoe UI Semibold"/>
            </a:rPr>
            <a:t>Ensure </a:t>
          </a:r>
          <a:r>
            <a:rPr lang="en-US" b="0" i="0" u="none" strike="noStrike" cap="none" baseline="0" noProof="0">
              <a:solidFill>
                <a:schemeClr val="tx1"/>
              </a:solidFill>
              <a:latin typeface="Segoe UI Semibold"/>
              <a:cs typeface="Segoe UI Semibold"/>
            </a:rPr>
            <a:t>unique educational rights</a:t>
          </a:r>
          <a:r>
            <a:rPr lang="en-US">
              <a:solidFill>
                <a:schemeClr val="tx1"/>
              </a:solidFill>
              <a:latin typeface="Segoe UI Semibold"/>
            </a:rPr>
            <a:t> for</a:t>
          </a:r>
          <a:r>
            <a:rPr lang="en-US" b="0" i="0" u="none" strike="noStrike" cap="none" baseline="0" noProof="0">
              <a:solidFill>
                <a:schemeClr val="tx1"/>
              </a:solidFill>
              <a:latin typeface="Segoe UI Semibold"/>
              <a:cs typeface="Segoe UI Semibold"/>
            </a:rPr>
            <a:t> </a:t>
          </a:r>
          <a:r>
            <a:rPr lang="en-US">
              <a:solidFill>
                <a:schemeClr val="tx1"/>
              </a:solidFill>
              <a:latin typeface="Segoe UI Semibold"/>
            </a:rPr>
            <a:t>highly mobile</a:t>
          </a:r>
          <a:r>
            <a:rPr lang="en-US" b="0" i="0" u="none" strike="noStrike" cap="none" baseline="0" noProof="0">
              <a:solidFill>
                <a:schemeClr val="tx1"/>
              </a:solidFill>
              <a:latin typeface="Segoe UI Semibold"/>
              <a:cs typeface="Segoe UI Semibold"/>
            </a:rPr>
            <a:t> students</a:t>
          </a:r>
        </a:p>
      </dgm:t>
    </dgm:pt>
    <dgm:pt modelId="{7BD2BD23-62E7-488C-9FB7-2FD8A38C63F0}" type="parTrans" cxnId="{E14165B2-ACBD-46CD-A91D-47A50A26F9FF}">
      <dgm:prSet/>
      <dgm:spPr/>
      <dgm:t>
        <a:bodyPr/>
        <a:lstStyle/>
        <a:p>
          <a:endParaRPr lang="en-US"/>
        </a:p>
      </dgm:t>
    </dgm:pt>
    <dgm:pt modelId="{BCB5F3A9-2595-4F50-B563-9B750B1541E2}" type="sibTrans" cxnId="{E14165B2-ACBD-46CD-A91D-47A50A26F9FF}">
      <dgm:prSet/>
      <dgm:spPr/>
      <dgm:t>
        <a:bodyPr/>
        <a:lstStyle/>
        <a:p>
          <a:endParaRPr lang="en-US"/>
        </a:p>
      </dgm:t>
    </dgm:pt>
    <dgm:pt modelId="{B0D27941-95F6-4CF6-95F1-DAF1D84302C0}">
      <dgm:prSet phldrT="[Text]" phldr="0"/>
      <dgm:spPr/>
      <dgm:t>
        <a:bodyPr/>
        <a:lstStyle/>
        <a:p>
          <a:pPr rtl="0"/>
          <a:r>
            <a:rPr lang="en-US">
              <a:latin typeface="Segoe UI Semibold"/>
            </a:rPr>
            <a:t>Every Student Succeeds Act of 2015</a:t>
          </a:r>
          <a:endParaRPr lang="en-US"/>
        </a:p>
      </dgm:t>
    </dgm:pt>
    <dgm:pt modelId="{176BD2E5-F6B8-4AEA-908D-9FE427633989}" type="parTrans" cxnId="{F1F76832-11C7-4E8E-8E06-08C38240A1FF}">
      <dgm:prSet/>
      <dgm:spPr/>
      <dgm:t>
        <a:bodyPr/>
        <a:lstStyle/>
        <a:p>
          <a:endParaRPr lang="en-US"/>
        </a:p>
      </dgm:t>
    </dgm:pt>
    <dgm:pt modelId="{D19739E4-B32F-45DF-ABED-3A1F2AE109F9}" type="sibTrans" cxnId="{F1F76832-11C7-4E8E-8E06-08C38240A1FF}">
      <dgm:prSet/>
      <dgm:spPr/>
      <dgm:t>
        <a:bodyPr/>
        <a:lstStyle/>
        <a:p>
          <a:endParaRPr lang="en-US"/>
        </a:p>
      </dgm:t>
    </dgm:pt>
    <dgm:pt modelId="{8ADA6D1A-C0D1-489C-8980-B5543D047113}">
      <dgm:prSet phldrT="[Text]" phldr="0"/>
      <dgm:spPr/>
      <dgm:t>
        <a:bodyPr/>
        <a:lstStyle/>
        <a:p>
          <a:pPr rtl="0"/>
          <a:r>
            <a:rPr lang="en-US">
              <a:latin typeface="Segoe UI Semibold"/>
            </a:rPr>
            <a:t>Foster Care Students</a:t>
          </a:r>
          <a:endParaRPr lang="en-US"/>
        </a:p>
      </dgm:t>
    </dgm:pt>
    <dgm:pt modelId="{146D8828-9D52-4ED2-9F78-4B9D8F2BD2BC}" type="parTrans" cxnId="{DFF13E44-578E-45A2-88CE-E5833232C027}">
      <dgm:prSet/>
      <dgm:spPr/>
      <dgm:t>
        <a:bodyPr/>
        <a:lstStyle/>
        <a:p>
          <a:endParaRPr lang="en-US"/>
        </a:p>
      </dgm:t>
    </dgm:pt>
    <dgm:pt modelId="{195E49DC-2B45-41EC-9B58-9461E79B3FAA}" type="sibTrans" cxnId="{DFF13E44-578E-45A2-88CE-E5833232C027}">
      <dgm:prSet/>
      <dgm:spPr/>
      <dgm:t>
        <a:bodyPr/>
        <a:lstStyle/>
        <a:p>
          <a:endParaRPr lang="en-US"/>
        </a:p>
      </dgm:t>
    </dgm:pt>
    <dgm:pt modelId="{61233D66-426D-4849-A618-7AC6FAC1C779}">
      <dgm:prSet phldrT="[Text]" phldr="0"/>
      <dgm:spPr/>
      <dgm:t>
        <a:bodyPr/>
        <a:lstStyle/>
        <a:p>
          <a:pPr rtl="0"/>
          <a:r>
            <a:rPr lang="en-US">
              <a:latin typeface="Segoe UI Semibold"/>
            </a:rPr>
            <a:t>Homeless Students</a:t>
          </a:r>
          <a:endParaRPr lang="en-US"/>
        </a:p>
      </dgm:t>
    </dgm:pt>
    <dgm:pt modelId="{4859CF0D-9E7F-478A-82D3-44D2D32BF417}" type="parTrans" cxnId="{A63ECEF3-8AE0-4313-B44E-0AFAAFEC283F}">
      <dgm:prSet/>
      <dgm:spPr/>
      <dgm:t>
        <a:bodyPr/>
        <a:lstStyle/>
        <a:p>
          <a:endParaRPr lang="en-US"/>
        </a:p>
      </dgm:t>
    </dgm:pt>
    <dgm:pt modelId="{42CDFD41-5523-4DC9-BAD4-1DD8714A6905}" type="sibTrans" cxnId="{A63ECEF3-8AE0-4313-B44E-0AFAAFEC283F}">
      <dgm:prSet/>
      <dgm:spPr/>
      <dgm:t>
        <a:bodyPr/>
        <a:lstStyle/>
        <a:p>
          <a:endParaRPr lang="en-US"/>
        </a:p>
      </dgm:t>
    </dgm:pt>
    <dgm:pt modelId="{1732DCD9-C6CA-4E95-AEB7-BAD9B33DE9B3}">
      <dgm:prSet phldrT="[Text]" phldr="0"/>
      <dgm:spPr/>
      <dgm:t>
        <a:bodyPr/>
        <a:lstStyle/>
        <a:p>
          <a:pPr rtl="0"/>
          <a:r>
            <a:rPr lang="en-US">
              <a:latin typeface="Segoe UI Semibold"/>
            </a:rPr>
            <a:t>Massachusetts Valor Act of 2012</a:t>
          </a:r>
          <a:endParaRPr lang="en-US"/>
        </a:p>
      </dgm:t>
    </dgm:pt>
    <dgm:pt modelId="{AE72F4F7-3021-43E7-89D8-AF9509AD5A5B}" type="parTrans" cxnId="{6129C4E8-8B8A-4245-BC57-0E91C3855E51}">
      <dgm:prSet/>
      <dgm:spPr/>
      <dgm:t>
        <a:bodyPr/>
        <a:lstStyle/>
        <a:p>
          <a:endParaRPr lang="en-US"/>
        </a:p>
      </dgm:t>
    </dgm:pt>
    <dgm:pt modelId="{8A3EADD5-B3A2-4ECB-A016-E9600651F8AC}" type="sibTrans" cxnId="{6129C4E8-8B8A-4245-BC57-0E91C3855E51}">
      <dgm:prSet/>
      <dgm:spPr/>
      <dgm:t>
        <a:bodyPr/>
        <a:lstStyle/>
        <a:p>
          <a:endParaRPr lang="en-US"/>
        </a:p>
      </dgm:t>
    </dgm:pt>
    <dgm:pt modelId="{053B4301-0A61-4B15-B7AB-90158AC1AC5A}">
      <dgm:prSet phldrT="[Text]" phldr="0"/>
      <dgm:spPr/>
      <dgm:t>
        <a:bodyPr/>
        <a:lstStyle/>
        <a:p>
          <a:pPr rtl="0"/>
          <a:r>
            <a:rPr lang="en-US">
              <a:latin typeface="Segoe UI Semibold"/>
            </a:rPr>
            <a:t>Military Connected Students</a:t>
          </a:r>
          <a:endParaRPr lang="en-US"/>
        </a:p>
      </dgm:t>
    </dgm:pt>
    <dgm:pt modelId="{99C4162F-08F1-4500-8D00-7C9E4E1779BC}" type="parTrans" cxnId="{3DCB53A4-4096-499B-8862-6A8E9DAA4B45}">
      <dgm:prSet/>
      <dgm:spPr/>
      <dgm:t>
        <a:bodyPr/>
        <a:lstStyle/>
        <a:p>
          <a:endParaRPr lang="en-US"/>
        </a:p>
      </dgm:t>
    </dgm:pt>
    <dgm:pt modelId="{A6CA5771-7432-4F8A-918F-733C627883C6}" type="sibTrans" cxnId="{3DCB53A4-4096-499B-8862-6A8E9DAA4B45}">
      <dgm:prSet/>
      <dgm:spPr/>
      <dgm:t>
        <a:bodyPr/>
        <a:lstStyle/>
        <a:p>
          <a:endParaRPr lang="en-US"/>
        </a:p>
      </dgm:t>
    </dgm:pt>
    <dgm:pt modelId="{3F06E38E-6BFE-4EA2-9F9E-DF090981894A}">
      <dgm:prSet phldr="0"/>
      <dgm:spPr/>
      <dgm:t>
        <a:bodyPr/>
        <a:lstStyle/>
        <a:p>
          <a:pPr rtl="0"/>
          <a:r>
            <a:rPr lang="en-US">
              <a:latin typeface="Segoe UI Semibold"/>
            </a:rPr>
            <a:t>Migrant Students</a:t>
          </a:r>
        </a:p>
      </dgm:t>
    </dgm:pt>
    <dgm:pt modelId="{E8412FBE-FAE5-476F-8620-F5CB6797E9EF}" type="parTrans" cxnId="{42A75EDB-F8A8-4184-AB83-20E1F044A589}">
      <dgm:prSet/>
      <dgm:spPr/>
      <dgm:t>
        <a:bodyPr/>
        <a:lstStyle/>
        <a:p>
          <a:endParaRPr lang="en-US"/>
        </a:p>
      </dgm:t>
    </dgm:pt>
    <dgm:pt modelId="{56AC2E49-5527-44CC-890D-5CC357788F77}" type="sibTrans" cxnId="{42A75EDB-F8A8-4184-AB83-20E1F044A589}">
      <dgm:prSet/>
      <dgm:spPr/>
      <dgm:t>
        <a:bodyPr/>
        <a:lstStyle/>
        <a:p>
          <a:endParaRPr lang="en-US"/>
        </a:p>
      </dgm:t>
    </dgm:pt>
    <dgm:pt modelId="{FA43D780-8586-432C-8716-88DF2EC81446}" type="pres">
      <dgm:prSet presAssocID="{5F5B55B0-90E2-4DFB-92FA-201ECAF82CD6}" presName="hierChild1" presStyleCnt="0">
        <dgm:presLayoutVars>
          <dgm:chPref val="1"/>
          <dgm:dir/>
          <dgm:animOne val="branch"/>
          <dgm:animLvl val="lvl"/>
          <dgm:resizeHandles/>
        </dgm:presLayoutVars>
      </dgm:prSet>
      <dgm:spPr/>
    </dgm:pt>
    <dgm:pt modelId="{9396A068-8839-4FE3-86C1-60912868A86B}" type="pres">
      <dgm:prSet presAssocID="{B5FB8251-EBEA-4EDC-8523-C225BF3A67FB}" presName="hierRoot1" presStyleCnt="0"/>
      <dgm:spPr/>
    </dgm:pt>
    <dgm:pt modelId="{5AECDDB2-FA20-4281-8ADB-ABD95BA1861E}" type="pres">
      <dgm:prSet presAssocID="{B5FB8251-EBEA-4EDC-8523-C225BF3A67FB}" presName="composite" presStyleCnt="0"/>
      <dgm:spPr/>
    </dgm:pt>
    <dgm:pt modelId="{E2F74897-CACB-48B6-8CF6-771A3D58D934}" type="pres">
      <dgm:prSet presAssocID="{B5FB8251-EBEA-4EDC-8523-C225BF3A67FB}" presName="background" presStyleLbl="node0" presStyleIdx="0" presStyleCnt="1"/>
      <dgm:spPr/>
    </dgm:pt>
    <dgm:pt modelId="{B73E0CF3-C44A-4293-9865-8983F2E4FB84}" type="pres">
      <dgm:prSet presAssocID="{B5FB8251-EBEA-4EDC-8523-C225BF3A67FB}" presName="text" presStyleLbl="fgAcc0" presStyleIdx="0" presStyleCnt="1">
        <dgm:presLayoutVars>
          <dgm:chPref val="3"/>
        </dgm:presLayoutVars>
      </dgm:prSet>
      <dgm:spPr/>
    </dgm:pt>
    <dgm:pt modelId="{B337D84F-0782-408E-BE2D-C58CA05DD4A1}" type="pres">
      <dgm:prSet presAssocID="{B5FB8251-EBEA-4EDC-8523-C225BF3A67FB}" presName="hierChild2" presStyleCnt="0"/>
      <dgm:spPr/>
    </dgm:pt>
    <dgm:pt modelId="{C6752CE6-8695-4804-BAE5-0432604B8CC5}" type="pres">
      <dgm:prSet presAssocID="{176BD2E5-F6B8-4AEA-908D-9FE427633989}" presName="Name10" presStyleLbl="parChTrans1D2" presStyleIdx="0" presStyleCnt="2"/>
      <dgm:spPr/>
    </dgm:pt>
    <dgm:pt modelId="{33A64DB5-A482-45C0-B7B4-1C0A9734C380}" type="pres">
      <dgm:prSet presAssocID="{B0D27941-95F6-4CF6-95F1-DAF1D84302C0}" presName="hierRoot2" presStyleCnt="0"/>
      <dgm:spPr/>
    </dgm:pt>
    <dgm:pt modelId="{43DCE587-10B9-45E4-93F5-53AB3436189B}" type="pres">
      <dgm:prSet presAssocID="{B0D27941-95F6-4CF6-95F1-DAF1D84302C0}" presName="composite2" presStyleCnt="0"/>
      <dgm:spPr/>
    </dgm:pt>
    <dgm:pt modelId="{6BC500B4-8F4A-4F79-8597-C19FA0F4AD21}" type="pres">
      <dgm:prSet presAssocID="{B0D27941-95F6-4CF6-95F1-DAF1D84302C0}" presName="background2" presStyleLbl="node2" presStyleIdx="0" presStyleCnt="2"/>
      <dgm:spPr/>
    </dgm:pt>
    <dgm:pt modelId="{10F145F2-33AD-4C40-86E7-C0B8AD8EE048}" type="pres">
      <dgm:prSet presAssocID="{B0D27941-95F6-4CF6-95F1-DAF1D84302C0}" presName="text2" presStyleLbl="fgAcc2" presStyleIdx="0" presStyleCnt="2">
        <dgm:presLayoutVars>
          <dgm:chPref val="3"/>
        </dgm:presLayoutVars>
      </dgm:prSet>
      <dgm:spPr/>
    </dgm:pt>
    <dgm:pt modelId="{39BE9CE6-81BC-417F-BCCD-D7F3676CC806}" type="pres">
      <dgm:prSet presAssocID="{B0D27941-95F6-4CF6-95F1-DAF1D84302C0}" presName="hierChild3" presStyleCnt="0"/>
      <dgm:spPr/>
    </dgm:pt>
    <dgm:pt modelId="{A259F8BE-94A0-41D4-9D66-B015400D364D}" type="pres">
      <dgm:prSet presAssocID="{146D8828-9D52-4ED2-9F78-4B9D8F2BD2BC}" presName="Name17" presStyleLbl="parChTrans1D3" presStyleIdx="0" presStyleCnt="4"/>
      <dgm:spPr/>
    </dgm:pt>
    <dgm:pt modelId="{10F70AE6-1065-4006-9878-12CC675F8B93}" type="pres">
      <dgm:prSet presAssocID="{8ADA6D1A-C0D1-489C-8980-B5543D047113}" presName="hierRoot3" presStyleCnt="0"/>
      <dgm:spPr/>
    </dgm:pt>
    <dgm:pt modelId="{B6CF4481-19BE-42D7-82B4-E14AE36C0A2F}" type="pres">
      <dgm:prSet presAssocID="{8ADA6D1A-C0D1-489C-8980-B5543D047113}" presName="composite3" presStyleCnt="0"/>
      <dgm:spPr/>
    </dgm:pt>
    <dgm:pt modelId="{695EDB6B-6DEC-4E7A-9511-E05EA012460D}" type="pres">
      <dgm:prSet presAssocID="{8ADA6D1A-C0D1-489C-8980-B5543D047113}" presName="background3" presStyleLbl="node3" presStyleIdx="0" presStyleCnt="4"/>
      <dgm:spPr/>
    </dgm:pt>
    <dgm:pt modelId="{72DACB5C-106F-4DB1-BA31-D4C12F6DA5DF}" type="pres">
      <dgm:prSet presAssocID="{8ADA6D1A-C0D1-489C-8980-B5543D047113}" presName="text3" presStyleLbl="fgAcc3" presStyleIdx="0" presStyleCnt="4">
        <dgm:presLayoutVars>
          <dgm:chPref val="3"/>
        </dgm:presLayoutVars>
      </dgm:prSet>
      <dgm:spPr/>
    </dgm:pt>
    <dgm:pt modelId="{A2B663A2-77F0-44CC-ACED-203EF497493F}" type="pres">
      <dgm:prSet presAssocID="{8ADA6D1A-C0D1-489C-8980-B5543D047113}" presName="hierChild4" presStyleCnt="0"/>
      <dgm:spPr/>
    </dgm:pt>
    <dgm:pt modelId="{15709333-7094-4133-BD51-4ECF03C81704}" type="pres">
      <dgm:prSet presAssocID="{4859CF0D-9E7F-478A-82D3-44D2D32BF417}" presName="Name17" presStyleLbl="parChTrans1D3" presStyleIdx="1" presStyleCnt="4"/>
      <dgm:spPr/>
    </dgm:pt>
    <dgm:pt modelId="{D92C52C2-DC55-4687-A173-1A265D3E571A}" type="pres">
      <dgm:prSet presAssocID="{61233D66-426D-4849-A618-7AC6FAC1C779}" presName="hierRoot3" presStyleCnt="0"/>
      <dgm:spPr/>
    </dgm:pt>
    <dgm:pt modelId="{38F582B8-56EA-4492-8661-00E8C4F61106}" type="pres">
      <dgm:prSet presAssocID="{61233D66-426D-4849-A618-7AC6FAC1C779}" presName="composite3" presStyleCnt="0"/>
      <dgm:spPr/>
    </dgm:pt>
    <dgm:pt modelId="{0F9ED6B5-0572-4BD1-8AFE-6FF09AFE7050}" type="pres">
      <dgm:prSet presAssocID="{61233D66-426D-4849-A618-7AC6FAC1C779}" presName="background3" presStyleLbl="node3" presStyleIdx="1" presStyleCnt="4"/>
      <dgm:spPr/>
    </dgm:pt>
    <dgm:pt modelId="{8DE005B9-AC63-4AE7-B11D-A580DC5B149B}" type="pres">
      <dgm:prSet presAssocID="{61233D66-426D-4849-A618-7AC6FAC1C779}" presName="text3" presStyleLbl="fgAcc3" presStyleIdx="1" presStyleCnt="4">
        <dgm:presLayoutVars>
          <dgm:chPref val="3"/>
        </dgm:presLayoutVars>
      </dgm:prSet>
      <dgm:spPr/>
    </dgm:pt>
    <dgm:pt modelId="{F68028A3-46BC-4C62-84DF-488655EC3CBC}" type="pres">
      <dgm:prSet presAssocID="{61233D66-426D-4849-A618-7AC6FAC1C779}" presName="hierChild4" presStyleCnt="0"/>
      <dgm:spPr/>
    </dgm:pt>
    <dgm:pt modelId="{601787E0-8A1E-4DC9-9754-ECC11CBA96F0}" type="pres">
      <dgm:prSet presAssocID="{E8412FBE-FAE5-476F-8620-F5CB6797E9EF}" presName="Name17" presStyleLbl="parChTrans1D3" presStyleIdx="2" presStyleCnt="4"/>
      <dgm:spPr/>
    </dgm:pt>
    <dgm:pt modelId="{AA5A234C-E3C9-47CE-87EA-36A36269AC16}" type="pres">
      <dgm:prSet presAssocID="{3F06E38E-6BFE-4EA2-9F9E-DF090981894A}" presName="hierRoot3" presStyleCnt="0"/>
      <dgm:spPr/>
    </dgm:pt>
    <dgm:pt modelId="{E97B562F-304B-44F3-8FD4-E419DEE17281}" type="pres">
      <dgm:prSet presAssocID="{3F06E38E-6BFE-4EA2-9F9E-DF090981894A}" presName="composite3" presStyleCnt="0"/>
      <dgm:spPr/>
    </dgm:pt>
    <dgm:pt modelId="{32347B0B-9535-4883-A8EB-60B9355758F8}" type="pres">
      <dgm:prSet presAssocID="{3F06E38E-6BFE-4EA2-9F9E-DF090981894A}" presName="background3" presStyleLbl="node3" presStyleIdx="2" presStyleCnt="4"/>
      <dgm:spPr/>
    </dgm:pt>
    <dgm:pt modelId="{16DA05ED-ABD5-4357-B5AD-2A3595E574CE}" type="pres">
      <dgm:prSet presAssocID="{3F06E38E-6BFE-4EA2-9F9E-DF090981894A}" presName="text3" presStyleLbl="fgAcc3" presStyleIdx="2" presStyleCnt="4">
        <dgm:presLayoutVars>
          <dgm:chPref val="3"/>
        </dgm:presLayoutVars>
      </dgm:prSet>
      <dgm:spPr/>
    </dgm:pt>
    <dgm:pt modelId="{71403D57-D333-488A-803E-16E39542DB9D}" type="pres">
      <dgm:prSet presAssocID="{3F06E38E-6BFE-4EA2-9F9E-DF090981894A}" presName="hierChild4" presStyleCnt="0"/>
      <dgm:spPr/>
    </dgm:pt>
    <dgm:pt modelId="{741A5CC0-7E52-463C-983E-EEC48E451568}" type="pres">
      <dgm:prSet presAssocID="{AE72F4F7-3021-43E7-89D8-AF9509AD5A5B}" presName="Name10" presStyleLbl="parChTrans1D2" presStyleIdx="1" presStyleCnt="2"/>
      <dgm:spPr/>
    </dgm:pt>
    <dgm:pt modelId="{03CA993E-8A90-4D83-8DD2-F3A2343F22FE}" type="pres">
      <dgm:prSet presAssocID="{1732DCD9-C6CA-4E95-AEB7-BAD9B33DE9B3}" presName="hierRoot2" presStyleCnt="0"/>
      <dgm:spPr/>
    </dgm:pt>
    <dgm:pt modelId="{69E8B160-FB9C-4062-ADFD-DC925766C0E5}" type="pres">
      <dgm:prSet presAssocID="{1732DCD9-C6CA-4E95-AEB7-BAD9B33DE9B3}" presName="composite2" presStyleCnt="0"/>
      <dgm:spPr/>
    </dgm:pt>
    <dgm:pt modelId="{F3E85BCB-E6C1-4C49-824F-A02A7FF679BC}" type="pres">
      <dgm:prSet presAssocID="{1732DCD9-C6CA-4E95-AEB7-BAD9B33DE9B3}" presName="background2" presStyleLbl="node2" presStyleIdx="1" presStyleCnt="2"/>
      <dgm:spPr/>
    </dgm:pt>
    <dgm:pt modelId="{7514676F-BD02-4EAC-B6B6-FB34A1B72BC0}" type="pres">
      <dgm:prSet presAssocID="{1732DCD9-C6CA-4E95-AEB7-BAD9B33DE9B3}" presName="text2" presStyleLbl="fgAcc2" presStyleIdx="1" presStyleCnt="2">
        <dgm:presLayoutVars>
          <dgm:chPref val="3"/>
        </dgm:presLayoutVars>
      </dgm:prSet>
      <dgm:spPr/>
    </dgm:pt>
    <dgm:pt modelId="{D22DAD42-3F8C-402C-9869-FE7F1AE3F108}" type="pres">
      <dgm:prSet presAssocID="{1732DCD9-C6CA-4E95-AEB7-BAD9B33DE9B3}" presName="hierChild3" presStyleCnt="0"/>
      <dgm:spPr/>
    </dgm:pt>
    <dgm:pt modelId="{EEA0BF93-79C8-4F0D-B391-4CB45D9D0A5D}" type="pres">
      <dgm:prSet presAssocID="{99C4162F-08F1-4500-8D00-7C9E4E1779BC}" presName="Name17" presStyleLbl="parChTrans1D3" presStyleIdx="3" presStyleCnt="4"/>
      <dgm:spPr/>
    </dgm:pt>
    <dgm:pt modelId="{066F76A3-5013-4FA0-994C-F002E7A9E85F}" type="pres">
      <dgm:prSet presAssocID="{053B4301-0A61-4B15-B7AB-90158AC1AC5A}" presName="hierRoot3" presStyleCnt="0"/>
      <dgm:spPr/>
    </dgm:pt>
    <dgm:pt modelId="{05BB8312-4375-4518-B664-D002837CA789}" type="pres">
      <dgm:prSet presAssocID="{053B4301-0A61-4B15-B7AB-90158AC1AC5A}" presName="composite3" presStyleCnt="0"/>
      <dgm:spPr/>
    </dgm:pt>
    <dgm:pt modelId="{D6F198D8-AE71-4F4E-A5C3-FCF9F355142B}" type="pres">
      <dgm:prSet presAssocID="{053B4301-0A61-4B15-B7AB-90158AC1AC5A}" presName="background3" presStyleLbl="node3" presStyleIdx="3" presStyleCnt="4"/>
      <dgm:spPr/>
    </dgm:pt>
    <dgm:pt modelId="{17A84BCD-C996-4D6E-AA56-35B910C45155}" type="pres">
      <dgm:prSet presAssocID="{053B4301-0A61-4B15-B7AB-90158AC1AC5A}" presName="text3" presStyleLbl="fgAcc3" presStyleIdx="3" presStyleCnt="4">
        <dgm:presLayoutVars>
          <dgm:chPref val="3"/>
        </dgm:presLayoutVars>
      </dgm:prSet>
      <dgm:spPr/>
    </dgm:pt>
    <dgm:pt modelId="{5FD23758-0461-4EEB-B3D0-E5ADDCD72612}" type="pres">
      <dgm:prSet presAssocID="{053B4301-0A61-4B15-B7AB-90158AC1AC5A}" presName="hierChild4" presStyleCnt="0"/>
      <dgm:spPr/>
    </dgm:pt>
  </dgm:ptLst>
  <dgm:cxnLst>
    <dgm:cxn modelId="{DB76940A-8901-4C21-9CB4-0F6850BD889F}" type="presOf" srcId="{5F5B55B0-90E2-4DFB-92FA-201ECAF82CD6}" destId="{FA43D780-8586-432C-8716-88DF2EC81446}" srcOrd="0" destOrd="0" presId="urn:microsoft.com/office/officeart/2005/8/layout/hierarchy1"/>
    <dgm:cxn modelId="{5B33B212-9823-4750-8257-BB396765EDF6}" type="presOf" srcId="{B5FB8251-EBEA-4EDC-8523-C225BF3A67FB}" destId="{B73E0CF3-C44A-4293-9865-8983F2E4FB84}" srcOrd="0" destOrd="0" presId="urn:microsoft.com/office/officeart/2005/8/layout/hierarchy1"/>
    <dgm:cxn modelId="{F1F76832-11C7-4E8E-8E06-08C38240A1FF}" srcId="{B5FB8251-EBEA-4EDC-8523-C225BF3A67FB}" destId="{B0D27941-95F6-4CF6-95F1-DAF1D84302C0}" srcOrd="0" destOrd="0" parTransId="{176BD2E5-F6B8-4AEA-908D-9FE427633989}" sibTransId="{D19739E4-B32F-45DF-ABED-3A1F2AE109F9}"/>
    <dgm:cxn modelId="{DFF13E44-578E-45A2-88CE-E5833232C027}" srcId="{B0D27941-95F6-4CF6-95F1-DAF1D84302C0}" destId="{8ADA6D1A-C0D1-489C-8980-B5543D047113}" srcOrd="0" destOrd="0" parTransId="{146D8828-9D52-4ED2-9F78-4B9D8F2BD2BC}" sibTransId="{195E49DC-2B45-41EC-9B58-9461E79B3FAA}"/>
    <dgm:cxn modelId="{84FE4464-5301-4E23-B9F5-2533D37BDFC4}" type="presOf" srcId="{8ADA6D1A-C0D1-489C-8980-B5543D047113}" destId="{72DACB5C-106F-4DB1-BA31-D4C12F6DA5DF}" srcOrd="0" destOrd="0" presId="urn:microsoft.com/office/officeart/2005/8/layout/hierarchy1"/>
    <dgm:cxn modelId="{6C7A6D45-FF31-40EB-96D6-439B70D1415A}" type="presOf" srcId="{B0D27941-95F6-4CF6-95F1-DAF1D84302C0}" destId="{10F145F2-33AD-4C40-86E7-C0B8AD8EE048}" srcOrd="0" destOrd="0" presId="urn:microsoft.com/office/officeart/2005/8/layout/hierarchy1"/>
    <dgm:cxn modelId="{7B511652-33D6-4896-910E-2F3675194116}" type="presOf" srcId="{176BD2E5-F6B8-4AEA-908D-9FE427633989}" destId="{C6752CE6-8695-4804-BAE5-0432604B8CC5}" srcOrd="0" destOrd="0" presId="urn:microsoft.com/office/officeart/2005/8/layout/hierarchy1"/>
    <dgm:cxn modelId="{E42C7055-3F98-4AB7-8B63-4FFD74DC6BDB}" type="presOf" srcId="{146D8828-9D52-4ED2-9F78-4B9D8F2BD2BC}" destId="{A259F8BE-94A0-41D4-9D66-B015400D364D}" srcOrd="0" destOrd="0" presId="urn:microsoft.com/office/officeart/2005/8/layout/hierarchy1"/>
    <dgm:cxn modelId="{29DA3F76-222F-400C-AA66-19F12547DA40}" type="presOf" srcId="{053B4301-0A61-4B15-B7AB-90158AC1AC5A}" destId="{17A84BCD-C996-4D6E-AA56-35B910C45155}" srcOrd="0" destOrd="0" presId="urn:microsoft.com/office/officeart/2005/8/layout/hierarchy1"/>
    <dgm:cxn modelId="{ABA7E184-23AA-47B2-890E-C53D6D78A0BB}" type="presOf" srcId="{1732DCD9-C6CA-4E95-AEB7-BAD9B33DE9B3}" destId="{7514676F-BD02-4EAC-B6B6-FB34A1B72BC0}" srcOrd="0" destOrd="0" presId="urn:microsoft.com/office/officeart/2005/8/layout/hierarchy1"/>
    <dgm:cxn modelId="{3DCB53A4-4096-499B-8862-6A8E9DAA4B45}" srcId="{1732DCD9-C6CA-4E95-AEB7-BAD9B33DE9B3}" destId="{053B4301-0A61-4B15-B7AB-90158AC1AC5A}" srcOrd="0" destOrd="0" parTransId="{99C4162F-08F1-4500-8D00-7C9E4E1779BC}" sibTransId="{A6CA5771-7432-4F8A-918F-733C627883C6}"/>
    <dgm:cxn modelId="{BCB2CFA8-07D2-4FDF-9AC9-4E6E2E81612C}" type="presOf" srcId="{E8412FBE-FAE5-476F-8620-F5CB6797E9EF}" destId="{601787E0-8A1E-4DC9-9754-ECC11CBA96F0}" srcOrd="0" destOrd="0" presId="urn:microsoft.com/office/officeart/2005/8/layout/hierarchy1"/>
    <dgm:cxn modelId="{F28E28AB-1804-4569-B344-530F4316ACE9}" type="presOf" srcId="{61233D66-426D-4849-A618-7AC6FAC1C779}" destId="{8DE005B9-AC63-4AE7-B11D-A580DC5B149B}" srcOrd="0" destOrd="0" presId="urn:microsoft.com/office/officeart/2005/8/layout/hierarchy1"/>
    <dgm:cxn modelId="{E14165B2-ACBD-46CD-A91D-47A50A26F9FF}" srcId="{5F5B55B0-90E2-4DFB-92FA-201ECAF82CD6}" destId="{B5FB8251-EBEA-4EDC-8523-C225BF3A67FB}" srcOrd="0" destOrd="0" parTransId="{7BD2BD23-62E7-488C-9FB7-2FD8A38C63F0}" sibTransId="{BCB5F3A9-2595-4F50-B563-9B750B1541E2}"/>
    <dgm:cxn modelId="{9F2C8BBF-33FF-44FB-B201-669D077D1190}" type="presOf" srcId="{AE72F4F7-3021-43E7-89D8-AF9509AD5A5B}" destId="{741A5CC0-7E52-463C-983E-EEC48E451568}" srcOrd="0" destOrd="0" presId="urn:microsoft.com/office/officeart/2005/8/layout/hierarchy1"/>
    <dgm:cxn modelId="{42A75EDB-F8A8-4184-AB83-20E1F044A589}" srcId="{B0D27941-95F6-4CF6-95F1-DAF1D84302C0}" destId="{3F06E38E-6BFE-4EA2-9F9E-DF090981894A}" srcOrd="2" destOrd="0" parTransId="{E8412FBE-FAE5-476F-8620-F5CB6797E9EF}" sibTransId="{56AC2E49-5527-44CC-890D-5CC357788F77}"/>
    <dgm:cxn modelId="{20F2D6DD-07B2-4E70-B030-2185193E0925}" type="presOf" srcId="{3F06E38E-6BFE-4EA2-9F9E-DF090981894A}" destId="{16DA05ED-ABD5-4357-B5AD-2A3595E574CE}" srcOrd="0" destOrd="0" presId="urn:microsoft.com/office/officeart/2005/8/layout/hierarchy1"/>
    <dgm:cxn modelId="{771B21E4-78F0-48BB-9850-CDFC15BBBD1B}" type="presOf" srcId="{99C4162F-08F1-4500-8D00-7C9E4E1779BC}" destId="{EEA0BF93-79C8-4F0D-B391-4CB45D9D0A5D}" srcOrd="0" destOrd="0" presId="urn:microsoft.com/office/officeart/2005/8/layout/hierarchy1"/>
    <dgm:cxn modelId="{6129C4E8-8B8A-4245-BC57-0E91C3855E51}" srcId="{B5FB8251-EBEA-4EDC-8523-C225BF3A67FB}" destId="{1732DCD9-C6CA-4E95-AEB7-BAD9B33DE9B3}" srcOrd="1" destOrd="0" parTransId="{AE72F4F7-3021-43E7-89D8-AF9509AD5A5B}" sibTransId="{8A3EADD5-B3A2-4ECB-A016-E9600651F8AC}"/>
    <dgm:cxn modelId="{A63ECEF3-8AE0-4313-B44E-0AFAAFEC283F}" srcId="{B0D27941-95F6-4CF6-95F1-DAF1D84302C0}" destId="{61233D66-426D-4849-A618-7AC6FAC1C779}" srcOrd="1" destOrd="0" parTransId="{4859CF0D-9E7F-478A-82D3-44D2D32BF417}" sibTransId="{42CDFD41-5523-4DC9-BAD4-1DD8714A6905}"/>
    <dgm:cxn modelId="{E033FCFD-8CC5-403F-98C7-BF0722A27CBE}" type="presOf" srcId="{4859CF0D-9E7F-478A-82D3-44D2D32BF417}" destId="{15709333-7094-4133-BD51-4ECF03C81704}" srcOrd="0" destOrd="0" presId="urn:microsoft.com/office/officeart/2005/8/layout/hierarchy1"/>
    <dgm:cxn modelId="{DEF046F4-E681-422E-81D5-142715C1484E}" type="presParOf" srcId="{FA43D780-8586-432C-8716-88DF2EC81446}" destId="{9396A068-8839-4FE3-86C1-60912868A86B}" srcOrd="0" destOrd="0" presId="urn:microsoft.com/office/officeart/2005/8/layout/hierarchy1"/>
    <dgm:cxn modelId="{5AFFF930-904A-493F-AEF6-7E06F2B8D2D3}" type="presParOf" srcId="{9396A068-8839-4FE3-86C1-60912868A86B}" destId="{5AECDDB2-FA20-4281-8ADB-ABD95BA1861E}" srcOrd="0" destOrd="0" presId="urn:microsoft.com/office/officeart/2005/8/layout/hierarchy1"/>
    <dgm:cxn modelId="{425C04B8-08AA-4DD3-8312-7131FAB93878}" type="presParOf" srcId="{5AECDDB2-FA20-4281-8ADB-ABD95BA1861E}" destId="{E2F74897-CACB-48B6-8CF6-771A3D58D934}" srcOrd="0" destOrd="0" presId="urn:microsoft.com/office/officeart/2005/8/layout/hierarchy1"/>
    <dgm:cxn modelId="{26F005FE-C025-4019-9887-CDCDFFA8B323}" type="presParOf" srcId="{5AECDDB2-FA20-4281-8ADB-ABD95BA1861E}" destId="{B73E0CF3-C44A-4293-9865-8983F2E4FB84}" srcOrd="1" destOrd="0" presId="urn:microsoft.com/office/officeart/2005/8/layout/hierarchy1"/>
    <dgm:cxn modelId="{4D9473DB-5C45-4E56-BCFE-F44438EA784B}" type="presParOf" srcId="{9396A068-8839-4FE3-86C1-60912868A86B}" destId="{B337D84F-0782-408E-BE2D-C58CA05DD4A1}" srcOrd="1" destOrd="0" presId="urn:microsoft.com/office/officeart/2005/8/layout/hierarchy1"/>
    <dgm:cxn modelId="{55D58E5D-E547-45E2-B5C7-55C522D7861F}" type="presParOf" srcId="{B337D84F-0782-408E-BE2D-C58CA05DD4A1}" destId="{C6752CE6-8695-4804-BAE5-0432604B8CC5}" srcOrd="0" destOrd="0" presId="urn:microsoft.com/office/officeart/2005/8/layout/hierarchy1"/>
    <dgm:cxn modelId="{86AF9CDC-656D-4740-8DC4-B63C6A98076A}" type="presParOf" srcId="{B337D84F-0782-408E-BE2D-C58CA05DD4A1}" destId="{33A64DB5-A482-45C0-B7B4-1C0A9734C380}" srcOrd="1" destOrd="0" presId="urn:microsoft.com/office/officeart/2005/8/layout/hierarchy1"/>
    <dgm:cxn modelId="{D460FFE0-27DE-48EE-8061-CB7CBA230A41}" type="presParOf" srcId="{33A64DB5-A482-45C0-B7B4-1C0A9734C380}" destId="{43DCE587-10B9-45E4-93F5-53AB3436189B}" srcOrd="0" destOrd="0" presId="urn:microsoft.com/office/officeart/2005/8/layout/hierarchy1"/>
    <dgm:cxn modelId="{786D762E-8BFC-4AC0-881F-025E12CEB6F8}" type="presParOf" srcId="{43DCE587-10B9-45E4-93F5-53AB3436189B}" destId="{6BC500B4-8F4A-4F79-8597-C19FA0F4AD21}" srcOrd="0" destOrd="0" presId="urn:microsoft.com/office/officeart/2005/8/layout/hierarchy1"/>
    <dgm:cxn modelId="{C1C69F4B-4F1E-4BDA-AC60-AB335FC9DC61}" type="presParOf" srcId="{43DCE587-10B9-45E4-93F5-53AB3436189B}" destId="{10F145F2-33AD-4C40-86E7-C0B8AD8EE048}" srcOrd="1" destOrd="0" presId="urn:microsoft.com/office/officeart/2005/8/layout/hierarchy1"/>
    <dgm:cxn modelId="{D5185ACC-C355-4791-998E-5074B601CEC9}" type="presParOf" srcId="{33A64DB5-A482-45C0-B7B4-1C0A9734C380}" destId="{39BE9CE6-81BC-417F-BCCD-D7F3676CC806}" srcOrd="1" destOrd="0" presId="urn:microsoft.com/office/officeart/2005/8/layout/hierarchy1"/>
    <dgm:cxn modelId="{8D68A28D-E230-40C0-9D51-7DDE1CC9DA07}" type="presParOf" srcId="{39BE9CE6-81BC-417F-BCCD-D7F3676CC806}" destId="{A259F8BE-94A0-41D4-9D66-B015400D364D}" srcOrd="0" destOrd="0" presId="urn:microsoft.com/office/officeart/2005/8/layout/hierarchy1"/>
    <dgm:cxn modelId="{C82C2554-1FFB-40AB-AA54-1F9DDAECA314}" type="presParOf" srcId="{39BE9CE6-81BC-417F-BCCD-D7F3676CC806}" destId="{10F70AE6-1065-4006-9878-12CC675F8B93}" srcOrd="1" destOrd="0" presId="urn:microsoft.com/office/officeart/2005/8/layout/hierarchy1"/>
    <dgm:cxn modelId="{692732FB-7307-4895-A580-73E75742C826}" type="presParOf" srcId="{10F70AE6-1065-4006-9878-12CC675F8B93}" destId="{B6CF4481-19BE-42D7-82B4-E14AE36C0A2F}" srcOrd="0" destOrd="0" presId="urn:microsoft.com/office/officeart/2005/8/layout/hierarchy1"/>
    <dgm:cxn modelId="{E5DCEB63-433E-4696-92D7-D365C95F76C1}" type="presParOf" srcId="{B6CF4481-19BE-42D7-82B4-E14AE36C0A2F}" destId="{695EDB6B-6DEC-4E7A-9511-E05EA012460D}" srcOrd="0" destOrd="0" presId="urn:microsoft.com/office/officeart/2005/8/layout/hierarchy1"/>
    <dgm:cxn modelId="{A9B996CD-936E-41D3-BAE7-89BA43A61B64}" type="presParOf" srcId="{B6CF4481-19BE-42D7-82B4-E14AE36C0A2F}" destId="{72DACB5C-106F-4DB1-BA31-D4C12F6DA5DF}" srcOrd="1" destOrd="0" presId="urn:microsoft.com/office/officeart/2005/8/layout/hierarchy1"/>
    <dgm:cxn modelId="{0F69DF09-3413-4AD5-A450-FCF82623C4ED}" type="presParOf" srcId="{10F70AE6-1065-4006-9878-12CC675F8B93}" destId="{A2B663A2-77F0-44CC-ACED-203EF497493F}" srcOrd="1" destOrd="0" presId="urn:microsoft.com/office/officeart/2005/8/layout/hierarchy1"/>
    <dgm:cxn modelId="{85863534-F730-4814-9015-798F6B0C9B0E}" type="presParOf" srcId="{39BE9CE6-81BC-417F-BCCD-D7F3676CC806}" destId="{15709333-7094-4133-BD51-4ECF03C81704}" srcOrd="2" destOrd="0" presId="urn:microsoft.com/office/officeart/2005/8/layout/hierarchy1"/>
    <dgm:cxn modelId="{62990F1D-F605-40EE-995F-DA665F93B06A}" type="presParOf" srcId="{39BE9CE6-81BC-417F-BCCD-D7F3676CC806}" destId="{D92C52C2-DC55-4687-A173-1A265D3E571A}" srcOrd="3" destOrd="0" presId="urn:microsoft.com/office/officeart/2005/8/layout/hierarchy1"/>
    <dgm:cxn modelId="{4F45AAD9-2929-4649-AD66-E273A216D46D}" type="presParOf" srcId="{D92C52C2-DC55-4687-A173-1A265D3E571A}" destId="{38F582B8-56EA-4492-8661-00E8C4F61106}" srcOrd="0" destOrd="0" presId="urn:microsoft.com/office/officeart/2005/8/layout/hierarchy1"/>
    <dgm:cxn modelId="{2EA998C0-127E-4C72-AF7B-8C541B87D0CF}" type="presParOf" srcId="{38F582B8-56EA-4492-8661-00E8C4F61106}" destId="{0F9ED6B5-0572-4BD1-8AFE-6FF09AFE7050}" srcOrd="0" destOrd="0" presId="urn:microsoft.com/office/officeart/2005/8/layout/hierarchy1"/>
    <dgm:cxn modelId="{34F9EF77-64CE-40D6-99A5-9EFCD1929FD2}" type="presParOf" srcId="{38F582B8-56EA-4492-8661-00E8C4F61106}" destId="{8DE005B9-AC63-4AE7-B11D-A580DC5B149B}" srcOrd="1" destOrd="0" presId="urn:microsoft.com/office/officeart/2005/8/layout/hierarchy1"/>
    <dgm:cxn modelId="{3B94D713-D267-492D-BB15-C5CD87BC2C4A}" type="presParOf" srcId="{D92C52C2-DC55-4687-A173-1A265D3E571A}" destId="{F68028A3-46BC-4C62-84DF-488655EC3CBC}" srcOrd="1" destOrd="0" presId="urn:microsoft.com/office/officeart/2005/8/layout/hierarchy1"/>
    <dgm:cxn modelId="{96CD8C9F-F2A6-48EE-A20A-CF78E6FE417D}" type="presParOf" srcId="{39BE9CE6-81BC-417F-BCCD-D7F3676CC806}" destId="{601787E0-8A1E-4DC9-9754-ECC11CBA96F0}" srcOrd="4" destOrd="0" presId="urn:microsoft.com/office/officeart/2005/8/layout/hierarchy1"/>
    <dgm:cxn modelId="{B1169B56-BEE0-4950-A19C-141AF653E1CA}" type="presParOf" srcId="{39BE9CE6-81BC-417F-BCCD-D7F3676CC806}" destId="{AA5A234C-E3C9-47CE-87EA-36A36269AC16}" srcOrd="5" destOrd="0" presId="urn:microsoft.com/office/officeart/2005/8/layout/hierarchy1"/>
    <dgm:cxn modelId="{F1835AFF-EA06-428F-BDE9-06047A20E2C6}" type="presParOf" srcId="{AA5A234C-E3C9-47CE-87EA-36A36269AC16}" destId="{E97B562F-304B-44F3-8FD4-E419DEE17281}" srcOrd="0" destOrd="0" presId="urn:microsoft.com/office/officeart/2005/8/layout/hierarchy1"/>
    <dgm:cxn modelId="{146A32AE-0E55-4A56-ABCB-25C92E64F224}" type="presParOf" srcId="{E97B562F-304B-44F3-8FD4-E419DEE17281}" destId="{32347B0B-9535-4883-A8EB-60B9355758F8}" srcOrd="0" destOrd="0" presId="urn:microsoft.com/office/officeart/2005/8/layout/hierarchy1"/>
    <dgm:cxn modelId="{4DDDBC93-8461-4365-8C20-8A001BBA170E}" type="presParOf" srcId="{E97B562F-304B-44F3-8FD4-E419DEE17281}" destId="{16DA05ED-ABD5-4357-B5AD-2A3595E574CE}" srcOrd="1" destOrd="0" presId="urn:microsoft.com/office/officeart/2005/8/layout/hierarchy1"/>
    <dgm:cxn modelId="{8546C117-9635-4439-A137-B4C653D4F5FF}" type="presParOf" srcId="{AA5A234C-E3C9-47CE-87EA-36A36269AC16}" destId="{71403D57-D333-488A-803E-16E39542DB9D}" srcOrd="1" destOrd="0" presId="urn:microsoft.com/office/officeart/2005/8/layout/hierarchy1"/>
    <dgm:cxn modelId="{53800866-4EBA-47A8-BF7D-B1B5E44173FD}" type="presParOf" srcId="{B337D84F-0782-408E-BE2D-C58CA05DD4A1}" destId="{741A5CC0-7E52-463C-983E-EEC48E451568}" srcOrd="2" destOrd="0" presId="urn:microsoft.com/office/officeart/2005/8/layout/hierarchy1"/>
    <dgm:cxn modelId="{D234EF28-680F-461B-A7E1-A36838A68F4A}" type="presParOf" srcId="{B337D84F-0782-408E-BE2D-C58CA05DD4A1}" destId="{03CA993E-8A90-4D83-8DD2-F3A2343F22FE}" srcOrd="3" destOrd="0" presId="urn:microsoft.com/office/officeart/2005/8/layout/hierarchy1"/>
    <dgm:cxn modelId="{D06034E2-DE3B-491B-8D17-02652C54083B}" type="presParOf" srcId="{03CA993E-8A90-4D83-8DD2-F3A2343F22FE}" destId="{69E8B160-FB9C-4062-ADFD-DC925766C0E5}" srcOrd="0" destOrd="0" presId="urn:microsoft.com/office/officeart/2005/8/layout/hierarchy1"/>
    <dgm:cxn modelId="{017466AE-D40F-4053-855A-106C9AD0F3FD}" type="presParOf" srcId="{69E8B160-FB9C-4062-ADFD-DC925766C0E5}" destId="{F3E85BCB-E6C1-4C49-824F-A02A7FF679BC}" srcOrd="0" destOrd="0" presId="urn:microsoft.com/office/officeart/2005/8/layout/hierarchy1"/>
    <dgm:cxn modelId="{C75D7EBE-159A-4E2B-A39A-2C7E6838D786}" type="presParOf" srcId="{69E8B160-FB9C-4062-ADFD-DC925766C0E5}" destId="{7514676F-BD02-4EAC-B6B6-FB34A1B72BC0}" srcOrd="1" destOrd="0" presId="urn:microsoft.com/office/officeart/2005/8/layout/hierarchy1"/>
    <dgm:cxn modelId="{84357BF9-D22A-44EE-8154-77AB4CB19FE0}" type="presParOf" srcId="{03CA993E-8A90-4D83-8DD2-F3A2343F22FE}" destId="{D22DAD42-3F8C-402C-9869-FE7F1AE3F108}" srcOrd="1" destOrd="0" presId="urn:microsoft.com/office/officeart/2005/8/layout/hierarchy1"/>
    <dgm:cxn modelId="{9FC3CD53-8F19-4509-889E-E037D772DE60}" type="presParOf" srcId="{D22DAD42-3F8C-402C-9869-FE7F1AE3F108}" destId="{EEA0BF93-79C8-4F0D-B391-4CB45D9D0A5D}" srcOrd="0" destOrd="0" presId="urn:microsoft.com/office/officeart/2005/8/layout/hierarchy1"/>
    <dgm:cxn modelId="{4267C395-C029-40A5-9671-9F59E2ADD21B}" type="presParOf" srcId="{D22DAD42-3F8C-402C-9869-FE7F1AE3F108}" destId="{066F76A3-5013-4FA0-994C-F002E7A9E85F}" srcOrd="1" destOrd="0" presId="urn:microsoft.com/office/officeart/2005/8/layout/hierarchy1"/>
    <dgm:cxn modelId="{97F86A68-5108-47E4-AD3D-1F014FDAF67D}" type="presParOf" srcId="{066F76A3-5013-4FA0-994C-F002E7A9E85F}" destId="{05BB8312-4375-4518-B664-D002837CA789}" srcOrd="0" destOrd="0" presId="urn:microsoft.com/office/officeart/2005/8/layout/hierarchy1"/>
    <dgm:cxn modelId="{383F2A47-15E8-4FD0-8C7A-E0E9708C7580}" type="presParOf" srcId="{05BB8312-4375-4518-B664-D002837CA789}" destId="{D6F198D8-AE71-4F4E-A5C3-FCF9F355142B}" srcOrd="0" destOrd="0" presId="urn:microsoft.com/office/officeart/2005/8/layout/hierarchy1"/>
    <dgm:cxn modelId="{14C47504-1A2B-4C91-BAE1-C1515BF90197}" type="presParOf" srcId="{05BB8312-4375-4518-B664-D002837CA789}" destId="{17A84BCD-C996-4D6E-AA56-35B910C45155}" srcOrd="1" destOrd="0" presId="urn:microsoft.com/office/officeart/2005/8/layout/hierarchy1"/>
    <dgm:cxn modelId="{5635F3BE-E09C-44F1-A1A4-678B708C272D}" type="presParOf" srcId="{066F76A3-5013-4FA0-994C-F002E7A9E85F}" destId="{5FD23758-0461-4EEB-B3D0-E5ADDCD726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0BF93-79C8-4F0D-B391-4CB45D9D0A5D}">
      <dsp:nvSpPr>
        <dsp:cNvPr id="0" name=""/>
        <dsp:cNvSpPr/>
      </dsp:nvSpPr>
      <dsp:spPr>
        <a:xfrm>
          <a:off x="8296155"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A5CC0-7E52-463C-983E-EEC48E451568}">
      <dsp:nvSpPr>
        <dsp:cNvPr id="0" name=""/>
        <dsp:cNvSpPr/>
      </dsp:nvSpPr>
      <dsp:spPr>
        <a:xfrm>
          <a:off x="5951187" y="1243327"/>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787E0-8A1E-4DC9-9754-ECC11CBA96F0}">
      <dsp:nvSpPr>
        <dsp:cNvPr id="0" name=""/>
        <dsp:cNvSpPr/>
      </dsp:nvSpPr>
      <dsp:spPr>
        <a:xfrm>
          <a:off x="3560498" y="3054273"/>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09333-7094-4133-BD51-4ECF03C81704}">
      <dsp:nvSpPr>
        <dsp:cNvPr id="0" name=""/>
        <dsp:cNvSpPr/>
      </dsp:nvSpPr>
      <dsp:spPr>
        <a:xfrm>
          <a:off x="3514778"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9F8BE-94A0-41D4-9D66-B015400D364D}">
      <dsp:nvSpPr>
        <dsp:cNvPr id="0" name=""/>
        <dsp:cNvSpPr/>
      </dsp:nvSpPr>
      <dsp:spPr>
        <a:xfrm>
          <a:off x="1169810" y="3054273"/>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52CE6-8695-4804-BAE5-0432604B8CC5}">
      <dsp:nvSpPr>
        <dsp:cNvPr id="0" name=""/>
        <dsp:cNvSpPr/>
      </dsp:nvSpPr>
      <dsp:spPr>
        <a:xfrm>
          <a:off x="3560498" y="1243327"/>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74897-CACB-48B6-8CF6-771A3D58D934}">
      <dsp:nvSpPr>
        <dsp:cNvPr id="0" name=""/>
        <dsp:cNvSpPr/>
      </dsp:nvSpPr>
      <dsp:spPr>
        <a:xfrm>
          <a:off x="4973178" y="1256"/>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E0CF3-C44A-4293-9865-8983F2E4FB84}">
      <dsp:nvSpPr>
        <dsp:cNvPr id="0" name=""/>
        <dsp:cNvSpPr/>
      </dsp:nvSpPr>
      <dsp:spPr>
        <a:xfrm>
          <a:off x="5190513" y="207724"/>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tx1"/>
              </a:solidFill>
              <a:latin typeface="Segoe UI Semibold"/>
            </a:rPr>
            <a:t>Ensure </a:t>
          </a:r>
          <a:r>
            <a:rPr lang="en-US" sz="1700" b="0" i="0" u="none" strike="noStrike" kern="1200" cap="none" baseline="0" noProof="0">
              <a:solidFill>
                <a:schemeClr val="tx1"/>
              </a:solidFill>
              <a:latin typeface="Segoe UI Semibold"/>
              <a:cs typeface="Segoe UI Semibold"/>
            </a:rPr>
            <a:t>unique educational rights</a:t>
          </a:r>
          <a:r>
            <a:rPr lang="en-US" sz="1700" kern="1200">
              <a:solidFill>
                <a:schemeClr val="tx1"/>
              </a:solidFill>
              <a:latin typeface="Segoe UI Semibold"/>
            </a:rPr>
            <a:t> for</a:t>
          </a:r>
          <a:r>
            <a:rPr lang="en-US" sz="1700" b="0" i="0" u="none" strike="noStrike" kern="1200" cap="none" baseline="0" noProof="0">
              <a:solidFill>
                <a:schemeClr val="tx1"/>
              </a:solidFill>
              <a:latin typeface="Segoe UI Semibold"/>
              <a:cs typeface="Segoe UI Semibold"/>
            </a:rPr>
            <a:t> </a:t>
          </a:r>
          <a:r>
            <a:rPr lang="en-US" sz="1700" kern="1200">
              <a:solidFill>
                <a:schemeClr val="tx1"/>
              </a:solidFill>
              <a:latin typeface="Segoe UI Semibold"/>
            </a:rPr>
            <a:t>highly mobile</a:t>
          </a:r>
          <a:r>
            <a:rPr lang="en-US" sz="1700" b="0" i="0" u="none" strike="noStrike" kern="1200" cap="none" baseline="0" noProof="0">
              <a:solidFill>
                <a:schemeClr val="tx1"/>
              </a:solidFill>
              <a:latin typeface="Segoe UI Semibold"/>
              <a:cs typeface="Segoe UI Semibold"/>
            </a:rPr>
            <a:t> students</a:t>
          </a:r>
        </a:p>
      </dsp:txBody>
      <dsp:txXfrm>
        <a:off x="5226892" y="244103"/>
        <a:ext cx="1883259" cy="1169313"/>
      </dsp:txXfrm>
    </dsp:sp>
    <dsp:sp modelId="{6BC500B4-8F4A-4F79-8597-C19FA0F4AD21}">
      <dsp:nvSpPr>
        <dsp:cNvPr id="0" name=""/>
        <dsp:cNvSpPr/>
      </dsp:nvSpPr>
      <dsp:spPr>
        <a:xfrm>
          <a:off x="2582489"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45F2-33AD-4C40-86E7-C0B8AD8EE048}">
      <dsp:nvSpPr>
        <dsp:cNvPr id="0" name=""/>
        <dsp:cNvSpPr/>
      </dsp:nvSpPr>
      <dsp:spPr>
        <a:xfrm>
          <a:off x="2799825"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Every Student Succeeds Act of 2015</a:t>
          </a:r>
          <a:endParaRPr lang="en-US" sz="1700" kern="1200"/>
        </a:p>
      </dsp:txBody>
      <dsp:txXfrm>
        <a:off x="2836204" y="2055050"/>
        <a:ext cx="1883259" cy="1169313"/>
      </dsp:txXfrm>
    </dsp:sp>
    <dsp:sp modelId="{695EDB6B-6DEC-4E7A-9511-E05EA012460D}">
      <dsp:nvSpPr>
        <dsp:cNvPr id="0" name=""/>
        <dsp:cNvSpPr/>
      </dsp:nvSpPr>
      <dsp:spPr>
        <a:xfrm>
          <a:off x="191801"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ACB5C-106F-4DB1-BA31-D4C12F6DA5DF}">
      <dsp:nvSpPr>
        <dsp:cNvPr id="0" name=""/>
        <dsp:cNvSpPr/>
      </dsp:nvSpPr>
      <dsp:spPr>
        <a:xfrm>
          <a:off x="409136"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Foster Care Students</a:t>
          </a:r>
          <a:endParaRPr lang="en-US" sz="1700" kern="1200"/>
        </a:p>
      </dsp:txBody>
      <dsp:txXfrm>
        <a:off x="445515" y="3865996"/>
        <a:ext cx="1883259" cy="1169313"/>
      </dsp:txXfrm>
    </dsp:sp>
    <dsp:sp modelId="{0F9ED6B5-0572-4BD1-8AFE-6FF09AFE7050}">
      <dsp:nvSpPr>
        <dsp:cNvPr id="0" name=""/>
        <dsp:cNvSpPr/>
      </dsp:nvSpPr>
      <dsp:spPr>
        <a:xfrm>
          <a:off x="2582489"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005B9-AC63-4AE7-B11D-A580DC5B149B}">
      <dsp:nvSpPr>
        <dsp:cNvPr id="0" name=""/>
        <dsp:cNvSpPr/>
      </dsp:nvSpPr>
      <dsp:spPr>
        <a:xfrm>
          <a:off x="2799825"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Homeless Students</a:t>
          </a:r>
          <a:endParaRPr lang="en-US" sz="1700" kern="1200"/>
        </a:p>
      </dsp:txBody>
      <dsp:txXfrm>
        <a:off x="2836204" y="3865996"/>
        <a:ext cx="1883259" cy="1169313"/>
      </dsp:txXfrm>
    </dsp:sp>
    <dsp:sp modelId="{32347B0B-9535-4883-A8EB-60B9355758F8}">
      <dsp:nvSpPr>
        <dsp:cNvPr id="0" name=""/>
        <dsp:cNvSpPr/>
      </dsp:nvSpPr>
      <dsp:spPr>
        <a:xfrm>
          <a:off x="4973178"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A05ED-ABD5-4357-B5AD-2A3595E574CE}">
      <dsp:nvSpPr>
        <dsp:cNvPr id="0" name=""/>
        <dsp:cNvSpPr/>
      </dsp:nvSpPr>
      <dsp:spPr>
        <a:xfrm>
          <a:off x="5190513"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Migrant Students</a:t>
          </a:r>
        </a:p>
      </dsp:txBody>
      <dsp:txXfrm>
        <a:off x="5226892" y="3865996"/>
        <a:ext cx="1883259" cy="1169313"/>
      </dsp:txXfrm>
    </dsp:sp>
    <dsp:sp modelId="{F3E85BCB-E6C1-4C49-824F-A02A7FF679BC}">
      <dsp:nvSpPr>
        <dsp:cNvPr id="0" name=""/>
        <dsp:cNvSpPr/>
      </dsp:nvSpPr>
      <dsp:spPr>
        <a:xfrm>
          <a:off x="7363866"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4676F-BD02-4EAC-B6B6-FB34A1B72BC0}">
      <dsp:nvSpPr>
        <dsp:cNvPr id="0" name=""/>
        <dsp:cNvSpPr/>
      </dsp:nvSpPr>
      <dsp:spPr>
        <a:xfrm>
          <a:off x="7581201"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Massachusetts Valor Act of 2012</a:t>
          </a:r>
          <a:endParaRPr lang="en-US" sz="1700" kern="1200"/>
        </a:p>
      </dsp:txBody>
      <dsp:txXfrm>
        <a:off x="7617580" y="2055050"/>
        <a:ext cx="1883259" cy="1169313"/>
      </dsp:txXfrm>
    </dsp:sp>
    <dsp:sp modelId="{D6F198D8-AE71-4F4E-A5C3-FCF9F355142B}">
      <dsp:nvSpPr>
        <dsp:cNvPr id="0" name=""/>
        <dsp:cNvSpPr/>
      </dsp:nvSpPr>
      <dsp:spPr>
        <a:xfrm>
          <a:off x="7363866"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84BCD-C996-4D6E-AA56-35B910C45155}">
      <dsp:nvSpPr>
        <dsp:cNvPr id="0" name=""/>
        <dsp:cNvSpPr/>
      </dsp:nvSpPr>
      <dsp:spPr>
        <a:xfrm>
          <a:off x="7581201"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Military Connected Students</a:t>
          </a:r>
          <a:endParaRPr lang="en-US" sz="1700" kern="1200"/>
        </a:p>
      </dsp:txBody>
      <dsp:txXfrm>
        <a:off x="7617580" y="3865996"/>
        <a:ext cx="1883259" cy="11693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2022/10/25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2022/10/25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77225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06270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0964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66493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doe.mass.edu/infoservices/data/diradmin/"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gateway.edu.state.ma.us/homeless/Default.aspx"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mailto:sslautterback@doe.mass.edu"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Karen.T.Collins@mass.gov" TargetMode="External"/><Relationship Id="rId2" Type="http://schemas.openxmlformats.org/officeDocument/2006/relationships/hyperlink" Target="mailto:yvette.cammock@mass.gov" TargetMode="External"/><Relationship Id="rId1" Type="http://schemas.openxmlformats.org/officeDocument/2006/relationships/slideLayout" Target="../slideLayouts/slideLayout5.xml"/><Relationship Id="rId6" Type="http://schemas.openxmlformats.org/officeDocument/2006/relationships/hyperlink" Target="mailto:davean.wilson@mass.gov" TargetMode="External"/><Relationship Id="rId5" Type="http://schemas.openxmlformats.org/officeDocument/2006/relationships/hyperlink" Target="mailto:Kathleen.Monahan2@mass.gov" TargetMode="External"/><Relationship Id="rId4" Type="http://schemas.openxmlformats.org/officeDocument/2006/relationships/hyperlink" Target="mailto:Janet.L.Duncan@mass.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Sarah.E.Slautterback@mass.gov" TargetMode="External"/><Relationship Id="rId3" Type="http://schemas.openxmlformats.org/officeDocument/2006/relationships/hyperlink" Target="http://www.doe.mass.edu/sfs/edstability.html" TargetMode="External"/><Relationship Id="rId7" Type="http://schemas.openxmlformats.org/officeDocument/2006/relationships/hyperlink" Target="mailto:James.J.Morrison@MassMail.State.MA.U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Kristen.A.McKinnon@mass.gov" TargetMode="External"/><Relationship Id="rId5" Type="http://schemas.openxmlformats.org/officeDocument/2006/relationships/hyperlink" Target="mailto:Lisa.Hanafin@mass.gov" TargetMode="External"/><Relationship Id="rId4" Type="http://schemas.openxmlformats.org/officeDocument/2006/relationships/hyperlink" Target="mailto:Christine.H.Cowen@mass.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Educational Stability</a:t>
            </a:r>
          </a:p>
        </p:txBody>
      </p:sp>
      <p:sp>
        <p:nvSpPr>
          <p:cNvPr id="3" name="Subtitle 2"/>
          <p:cNvSpPr>
            <a:spLocks noGrp="1"/>
          </p:cNvSpPr>
          <p:nvPr>
            <p:ph type="subTitle" idx="1"/>
          </p:nvPr>
        </p:nvSpPr>
        <p:spPr/>
        <p:txBody>
          <a:bodyPr/>
          <a:lstStyle/>
          <a:p>
            <a:r>
              <a:rPr lang="en-US" altLang="zh-CN" sz="3200"/>
              <a:t>Data Collection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8304-6FE7-4801-978B-541E1B518617}"/>
              </a:ext>
            </a:extLst>
          </p:cNvPr>
          <p:cNvSpPr>
            <a:spLocks noGrp="1"/>
          </p:cNvSpPr>
          <p:nvPr>
            <p:ph type="title"/>
          </p:nvPr>
        </p:nvSpPr>
        <p:spPr/>
        <p:txBody>
          <a:bodyPr/>
          <a:lstStyle/>
          <a:p>
            <a:r>
              <a:rPr lang="en-US"/>
              <a:t>Quick Overview</a:t>
            </a:r>
          </a:p>
        </p:txBody>
      </p:sp>
      <p:sp>
        <p:nvSpPr>
          <p:cNvPr id="3" name="Content Placeholder 2">
            <a:extLst>
              <a:ext uri="{FF2B5EF4-FFF2-40B4-BE49-F238E27FC236}">
                <a16:creationId xmlns:a16="http://schemas.microsoft.com/office/drawing/2014/main" id="{1B3A4242-BB2E-4091-A04A-E508F11F884B}"/>
              </a:ext>
            </a:extLst>
          </p:cNvPr>
          <p:cNvSpPr>
            <a:spLocks noGrp="1"/>
          </p:cNvSpPr>
          <p:nvPr>
            <p:ph idx="1"/>
          </p:nvPr>
        </p:nvSpPr>
        <p:spPr/>
        <p:txBody>
          <a:bodyPr/>
          <a:lstStyle/>
          <a:p>
            <a:endParaRPr lang="en-US" sz="2800"/>
          </a:p>
          <a:p>
            <a:r>
              <a:rPr lang="en-US" sz="2800"/>
              <a:t>Data collection topics covered in this presentation:</a:t>
            </a:r>
          </a:p>
          <a:p>
            <a:endParaRPr lang="en-US" sz="2800"/>
          </a:p>
          <a:p>
            <a:pPr marL="965200" lvl="1" indent="-457200">
              <a:defRPr/>
            </a:pPr>
            <a:r>
              <a:rPr lang="en-US" sz="2400" b="1"/>
              <a:t>Cumulative annual count </a:t>
            </a:r>
          </a:p>
          <a:p>
            <a:pPr marL="965200" lvl="1" indent="-457200">
              <a:defRPr/>
            </a:pPr>
            <a:r>
              <a:rPr lang="en-US" sz="2400">
                <a:ea typeface="Verdana" pitchFamily="34" charset="0"/>
                <a:cs typeface="Verdana" pitchFamily="34" charset="0"/>
              </a:rPr>
              <a:t>Students that are </a:t>
            </a:r>
            <a:r>
              <a:rPr lang="en-US" sz="2400" b="1">
                <a:ea typeface="Verdana" pitchFamily="34" charset="0"/>
                <a:cs typeface="Verdana" pitchFamily="34" charset="0"/>
              </a:rPr>
              <a:t>enrolled with you</a:t>
            </a:r>
          </a:p>
          <a:p>
            <a:pPr marL="965200" lvl="1" indent="-457200">
              <a:defRPr/>
            </a:pPr>
            <a:r>
              <a:rPr lang="en-US" sz="2400" b="1">
                <a:ea typeface="Verdana" pitchFamily="34" charset="0"/>
                <a:cs typeface="Verdana" pitchFamily="34" charset="0"/>
              </a:rPr>
              <a:t>SIF</a:t>
            </a:r>
            <a:r>
              <a:rPr lang="en-US" sz="2400">
                <a:ea typeface="Verdana" pitchFamily="34" charset="0"/>
                <a:cs typeface="Verdana" pitchFamily="34" charset="0"/>
              </a:rPr>
              <a:t> collection and legacy districts</a:t>
            </a:r>
          </a:p>
          <a:p>
            <a:pPr marL="965200" lvl="1" indent="-457200">
              <a:defRPr/>
            </a:pPr>
            <a:r>
              <a:rPr lang="en-US" sz="2400">
                <a:ea typeface="Verdana" pitchFamily="34" charset="0"/>
                <a:cs typeface="Verdana" pitchFamily="34" charset="0"/>
              </a:rPr>
              <a:t>Certify/</a:t>
            </a:r>
            <a:r>
              <a:rPr lang="en-US" sz="2400" b="1">
                <a:ea typeface="Verdana" pitchFamily="34" charset="0"/>
                <a:cs typeface="Verdana" pitchFamily="34" charset="0"/>
              </a:rPr>
              <a:t>submit in June/July </a:t>
            </a:r>
            <a:r>
              <a:rPr lang="en-US" sz="2400">
                <a:ea typeface="Verdana" pitchFamily="34" charset="0"/>
                <a:cs typeface="Verdana" pitchFamily="34" charset="0"/>
              </a:rPr>
              <a:t>in the security portal</a:t>
            </a:r>
          </a:p>
          <a:p>
            <a:pPr marL="965200" lvl="1" indent="-457200">
              <a:defRPr/>
            </a:pPr>
            <a:r>
              <a:rPr lang="en-US" sz="2400" b="1">
                <a:ea typeface="Verdana" pitchFamily="34" charset="0"/>
                <a:cs typeface="Verdana" pitchFamily="34" charset="0"/>
              </a:rPr>
              <a:t>Guidance</a:t>
            </a:r>
            <a:r>
              <a:rPr lang="en-US" sz="2400">
                <a:ea typeface="Verdana" pitchFamily="34" charset="0"/>
                <a:cs typeface="Verdana" pitchFamily="34" charset="0"/>
              </a:rPr>
              <a:t> on homeless and foster care education webpages</a:t>
            </a:r>
          </a:p>
          <a:p>
            <a:pPr marL="965200" lvl="1" indent="-457200">
              <a:defRPr/>
            </a:pPr>
            <a:endParaRPr lang="en-US" sz="2800"/>
          </a:p>
        </p:txBody>
      </p:sp>
      <p:sp>
        <p:nvSpPr>
          <p:cNvPr id="4" name="Slide Number Placeholder 3">
            <a:extLst>
              <a:ext uri="{FF2B5EF4-FFF2-40B4-BE49-F238E27FC236}">
                <a16:creationId xmlns:a16="http://schemas.microsoft.com/office/drawing/2014/main" id="{66498670-7399-440B-B0F9-77B4D40F5F83}"/>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06115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2077-C91F-4C01-A8BA-43F931C13CEE}"/>
              </a:ext>
            </a:extLst>
          </p:cNvPr>
          <p:cNvSpPr>
            <a:spLocks noGrp="1"/>
          </p:cNvSpPr>
          <p:nvPr>
            <p:ph type="title"/>
          </p:nvPr>
        </p:nvSpPr>
        <p:spPr/>
        <p:txBody>
          <a:bodyPr/>
          <a:lstStyle/>
          <a:p>
            <a:br>
              <a:rPr lang="en-US" sz="3200" b="0" i="0">
                <a:solidFill>
                  <a:schemeClr val="bg2"/>
                </a:solidFill>
                <a:effectLst/>
                <a:latin typeface="+mj-lt"/>
              </a:rPr>
            </a:br>
            <a:r>
              <a:rPr lang="en-US" sz="3200" b="0" i="0">
                <a:solidFill>
                  <a:schemeClr val="bg2"/>
                </a:solidFill>
                <a:effectLst/>
                <a:latin typeface="+mj-lt"/>
              </a:rPr>
              <a:t>When should  students be reported?</a:t>
            </a:r>
            <a:br>
              <a:rPr lang="en-US" b="0" i="0">
                <a:solidFill>
                  <a:srgbClr val="0C7580"/>
                </a:solidFill>
                <a:effectLst/>
                <a:latin typeface="-apple-system"/>
              </a:rPr>
            </a:br>
            <a:endParaRPr lang="en-US"/>
          </a:p>
        </p:txBody>
      </p:sp>
      <p:sp>
        <p:nvSpPr>
          <p:cNvPr id="3" name="Content Placeholder 2">
            <a:extLst>
              <a:ext uri="{FF2B5EF4-FFF2-40B4-BE49-F238E27FC236}">
                <a16:creationId xmlns:a16="http://schemas.microsoft.com/office/drawing/2014/main" id="{2920C028-A02E-4DFB-92BB-039DC8D05A2A}"/>
              </a:ext>
            </a:extLst>
          </p:cNvPr>
          <p:cNvSpPr>
            <a:spLocks noGrp="1"/>
          </p:cNvSpPr>
          <p:nvPr>
            <p:ph idx="1"/>
          </p:nvPr>
        </p:nvSpPr>
        <p:spPr>
          <a:xfrm>
            <a:off x="567743" y="1137717"/>
            <a:ext cx="11370972" cy="5049746"/>
          </a:xfrm>
        </p:spPr>
        <p:txBody>
          <a:bodyPr/>
          <a:lstStyle/>
          <a:p>
            <a:pPr algn="l">
              <a:buFont typeface="Arial" panose="020B0604020202020204" pitchFamily="34" charset="0"/>
              <a:buChar char="•"/>
            </a:pPr>
            <a:r>
              <a:rPr lang="en-US" sz="2800">
                <a:solidFill>
                  <a:srgbClr val="212529"/>
                </a:solidFill>
                <a:latin typeface="+mn-lt"/>
              </a:rPr>
              <a:t>Students should be reported when they are</a:t>
            </a:r>
            <a:r>
              <a:rPr lang="en-US" sz="2800" b="0" i="0">
                <a:solidFill>
                  <a:srgbClr val="212529"/>
                </a:solidFill>
                <a:effectLst/>
                <a:latin typeface="+mn-lt"/>
              </a:rPr>
              <a:t> </a:t>
            </a:r>
            <a:r>
              <a:rPr lang="en-US" sz="2800" b="1" i="0">
                <a:solidFill>
                  <a:srgbClr val="212529"/>
                </a:solidFill>
                <a:effectLst/>
                <a:latin typeface="+mn-lt"/>
              </a:rPr>
              <a:t>identified </a:t>
            </a:r>
            <a:r>
              <a:rPr lang="en-US" sz="2800" i="0">
                <a:solidFill>
                  <a:srgbClr val="212529"/>
                </a:solidFill>
                <a:effectLst/>
                <a:latin typeface="+mn-lt"/>
              </a:rPr>
              <a:t>including</a:t>
            </a:r>
          </a:p>
          <a:p>
            <a:pPr lvl="1">
              <a:buFont typeface="Arial" panose="020B0604020202020204" pitchFamily="34" charset="0"/>
              <a:buChar char="•"/>
            </a:pPr>
            <a:r>
              <a:rPr lang="en-US" sz="2400">
                <a:solidFill>
                  <a:srgbClr val="212529"/>
                </a:solidFill>
                <a:latin typeface="+mn-lt"/>
              </a:rPr>
              <a:t>a</a:t>
            </a:r>
            <a:r>
              <a:rPr lang="en-US" sz="2400" b="0" i="0">
                <a:solidFill>
                  <a:srgbClr val="212529"/>
                </a:solidFill>
                <a:effectLst/>
                <a:latin typeface="+mn-lt"/>
              </a:rPr>
              <a:t>t enrollment,</a:t>
            </a:r>
          </a:p>
          <a:p>
            <a:pPr lvl="1">
              <a:buFont typeface="Arial" panose="020B0604020202020204" pitchFamily="34" charset="0"/>
              <a:buChar char="•"/>
            </a:pPr>
            <a:r>
              <a:rPr lang="en-US" sz="2400" b="0" i="0">
                <a:solidFill>
                  <a:srgbClr val="212529"/>
                </a:solidFill>
                <a:effectLst/>
                <a:latin typeface="+mn-lt"/>
              </a:rPr>
              <a:t>when district staff learn that an already enrolled student has become homeless, placed in foster care,</a:t>
            </a:r>
          </a:p>
          <a:p>
            <a:pPr lvl="1">
              <a:buFont typeface="Arial" panose="020B0604020202020204" pitchFamily="34" charset="0"/>
              <a:buChar char="•"/>
            </a:pPr>
            <a:r>
              <a:rPr lang="en-US" sz="2400">
                <a:solidFill>
                  <a:srgbClr val="212529"/>
                </a:solidFill>
                <a:latin typeface="+mn-lt"/>
              </a:rPr>
              <a:t>when Migrant Education Program (MMEP) screens as migratory, or</a:t>
            </a:r>
          </a:p>
          <a:p>
            <a:pPr lvl="1">
              <a:buFont typeface="Arial" panose="020B0604020202020204" pitchFamily="34" charset="0"/>
              <a:buChar char="•"/>
            </a:pPr>
            <a:r>
              <a:rPr lang="en-US" sz="2400">
                <a:solidFill>
                  <a:srgbClr val="212529"/>
                </a:solidFill>
                <a:latin typeface="+mn-lt"/>
              </a:rPr>
              <a:t>t</a:t>
            </a:r>
            <a:r>
              <a:rPr lang="en-US" sz="2400" b="0" i="0">
                <a:solidFill>
                  <a:srgbClr val="212529"/>
                </a:solidFill>
                <a:effectLst/>
                <a:latin typeface="+mn-lt"/>
              </a:rPr>
              <a:t>he parent voluntary self-reports as active military.</a:t>
            </a:r>
          </a:p>
          <a:p>
            <a:pPr algn="l">
              <a:buFont typeface="Arial" panose="020B0604020202020204" pitchFamily="34" charset="0"/>
              <a:buChar char="•"/>
            </a:pPr>
            <a:endParaRPr lang="en-US" sz="2400" b="0" i="0">
              <a:solidFill>
                <a:srgbClr val="212529"/>
              </a:solidFill>
              <a:effectLst/>
              <a:latin typeface="+mn-lt"/>
            </a:endParaRPr>
          </a:p>
          <a:p>
            <a:pPr algn="l">
              <a:buFont typeface="Arial" panose="020B0604020202020204" pitchFamily="34" charset="0"/>
              <a:buChar char="•"/>
            </a:pPr>
            <a:r>
              <a:rPr lang="en-US" sz="2800" b="1" i="0">
                <a:solidFill>
                  <a:srgbClr val="212529"/>
                </a:solidFill>
                <a:effectLst/>
                <a:latin typeface="+mn-lt"/>
              </a:rPr>
              <a:t>Only students </a:t>
            </a:r>
            <a:r>
              <a:rPr lang="en-US" sz="2800" b="1" i="1">
                <a:solidFill>
                  <a:srgbClr val="212529"/>
                </a:solidFill>
                <a:effectLst/>
                <a:latin typeface="+mn-lt"/>
              </a:rPr>
              <a:t>enrolled</a:t>
            </a:r>
            <a:r>
              <a:rPr lang="en-US" sz="2800" b="1" i="0">
                <a:solidFill>
                  <a:srgbClr val="212529"/>
                </a:solidFill>
                <a:effectLst/>
                <a:latin typeface="+mn-lt"/>
              </a:rPr>
              <a:t> </a:t>
            </a:r>
            <a:r>
              <a:rPr lang="en-US" sz="2800" i="0">
                <a:solidFill>
                  <a:srgbClr val="212529"/>
                </a:solidFill>
                <a:effectLst/>
                <a:latin typeface="+mn-lt"/>
              </a:rPr>
              <a:t>in the district should be entered </a:t>
            </a:r>
            <a:endParaRPr lang="en-US" sz="2800">
              <a:solidFill>
                <a:srgbClr val="212529"/>
              </a:solidFill>
              <a:latin typeface="+mn-lt"/>
            </a:endParaRPr>
          </a:p>
          <a:p>
            <a:pPr algn="l">
              <a:buFont typeface="Arial" panose="020B0604020202020204" pitchFamily="34" charset="0"/>
              <a:buChar char="•"/>
            </a:pPr>
            <a:endParaRPr lang="en-US" sz="2400" b="0" i="1">
              <a:solidFill>
                <a:srgbClr val="212529"/>
              </a:solidFill>
              <a:effectLst/>
              <a:latin typeface="+mn-lt"/>
            </a:endParaRPr>
          </a:p>
          <a:p>
            <a:pPr marL="0" indent="0" algn="l">
              <a:buNone/>
            </a:pPr>
            <a:r>
              <a:rPr lang="en-US" sz="2400" b="0" i="1">
                <a:solidFill>
                  <a:srgbClr val="FF0000"/>
                </a:solidFill>
                <a:effectLst/>
                <a:latin typeface="+mn-lt"/>
              </a:rPr>
              <a:t>Do not</a:t>
            </a:r>
            <a:r>
              <a:rPr lang="en-US" sz="2400" b="0" i="0">
                <a:solidFill>
                  <a:srgbClr val="FF0000"/>
                </a:solidFill>
                <a:effectLst/>
                <a:latin typeface="+mn-lt"/>
              </a:rPr>
              <a:t> </a:t>
            </a:r>
            <a:r>
              <a:rPr lang="en-US" sz="2400" b="0" i="0">
                <a:solidFill>
                  <a:srgbClr val="212529"/>
                </a:solidFill>
                <a:effectLst/>
                <a:latin typeface="+mn-lt"/>
              </a:rPr>
              <a:t>enter a student who is sheltered/placed in the district and transported back to his/her school of origin in another district.</a:t>
            </a:r>
          </a:p>
          <a:p>
            <a:endParaRPr lang="en-US"/>
          </a:p>
        </p:txBody>
      </p:sp>
      <p:sp>
        <p:nvSpPr>
          <p:cNvPr id="4" name="Slide Number Placeholder 3">
            <a:extLst>
              <a:ext uri="{FF2B5EF4-FFF2-40B4-BE49-F238E27FC236}">
                <a16:creationId xmlns:a16="http://schemas.microsoft.com/office/drawing/2014/main" id="{D9F093E5-DEE3-4D39-91BB-9AC8CC8A144E}"/>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95504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0D6C-7F7A-4008-85AA-6D7791EB380D}"/>
              </a:ext>
            </a:extLst>
          </p:cNvPr>
          <p:cNvSpPr>
            <a:spLocks noGrp="1"/>
          </p:cNvSpPr>
          <p:nvPr>
            <p:ph type="title"/>
          </p:nvPr>
        </p:nvSpPr>
        <p:spPr/>
        <p:txBody>
          <a:bodyPr/>
          <a:lstStyle/>
          <a:p>
            <a:r>
              <a:rPr lang="en-US"/>
              <a:t>How to enter student data</a:t>
            </a:r>
          </a:p>
        </p:txBody>
      </p:sp>
      <p:sp>
        <p:nvSpPr>
          <p:cNvPr id="3" name="Content Placeholder 2">
            <a:extLst>
              <a:ext uri="{FF2B5EF4-FFF2-40B4-BE49-F238E27FC236}">
                <a16:creationId xmlns:a16="http://schemas.microsoft.com/office/drawing/2014/main" id="{02C55A65-5B9D-4F7D-B2A2-33B06811C1C5}"/>
              </a:ext>
            </a:extLst>
          </p:cNvPr>
          <p:cNvSpPr>
            <a:spLocks noGrp="1"/>
          </p:cNvSpPr>
          <p:nvPr>
            <p:ph idx="1"/>
          </p:nvPr>
        </p:nvSpPr>
        <p:spPr/>
        <p:txBody>
          <a:bodyPr/>
          <a:lstStyle/>
          <a:p>
            <a:pPr algn="l">
              <a:buFont typeface="Arial" panose="020B0604020202020204" pitchFamily="34" charset="0"/>
              <a:buChar char="•"/>
            </a:pPr>
            <a:r>
              <a:rPr lang="en-US" sz="2400" b="0" i="0" dirty="0">
                <a:solidFill>
                  <a:srgbClr val="212529"/>
                </a:solidFill>
                <a:effectLst/>
                <a:latin typeface="+mn-lt"/>
              </a:rPr>
              <a:t>Your Student Information System (SIS) displays homeless and foster care flags. These flags should be selected whenever a student becomes homeless or enters foster care.</a:t>
            </a:r>
          </a:p>
          <a:p>
            <a:pPr algn="l">
              <a:buFont typeface="Arial" panose="020B0604020202020204" pitchFamily="34" charset="0"/>
              <a:buChar char="•"/>
            </a:pPr>
            <a:r>
              <a:rPr lang="en-US" sz="2400" b="1" i="0" dirty="0">
                <a:solidFill>
                  <a:srgbClr val="212529"/>
                </a:solidFill>
                <a:effectLst/>
                <a:latin typeface="+mn-lt"/>
              </a:rPr>
              <a:t>If a student becomes homeless</a:t>
            </a:r>
            <a:r>
              <a:rPr lang="en-US" sz="2400" b="0" i="0" dirty="0">
                <a:solidFill>
                  <a:srgbClr val="212529"/>
                </a:solidFill>
                <a:effectLst/>
                <a:latin typeface="+mn-lt"/>
              </a:rPr>
              <a:t>, select the homeless flag.</a:t>
            </a:r>
          </a:p>
          <a:p>
            <a:pPr marL="742950" lvl="1" indent="-285750" algn="l">
              <a:buFont typeface="Arial" panose="020B0604020202020204" pitchFamily="34" charset="0"/>
              <a:buChar char="•"/>
            </a:pPr>
            <a:r>
              <a:rPr lang="en-US" sz="2400" b="0" i="0" dirty="0">
                <a:solidFill>
                  <a:srgbClr val="212529"/>
                </a:solidFill>
                <a:effectLst/>
                <a:latin typeface="+mn-lt"/>
              </a:rPr>
              <a:t>You will then be prompted to select the dwelling arrangement (sheltered, doubled-up, unsheltered, or hotel/motel </a:t>
            </a:r>
            <a:r>
              <a:rPr lang="en-US" sz="2400" b="0" i="1" dirty="0">
                <a:solidFill>
                  <a:srgbClr val="212529"/>
                </a:solidFill>
                <a:effectLst/>
                <a:latin typeface="+mn-lt"/>
              </a:rPr>
              <a:t>when first identified</a:t>
            </a:r>
            <a:r>
              <a:rPr lang="en-US" sz="2400" b="0" i="0" dirty="0">
                <a:solidFill>
                  <a:srgbClr val="212529"/>
                </a:solidFill>
                <a:effectLst/>
                <a:latin typeface="+mn-lt"/>
              </a:rPr>
              <a:t>).</a:t>
            </a:r>
          </a:p>
          <a:p>
            <a:pPr marL="742950" lvl="1" indent="-285750" algn="l">
              <a:buFont typeface="Arial" panose="020B0604020202020204" pitchFamily="34" charset="0"/>
              <a:buChar char="•"/>
            </a:pPr>
            <a:r>
              <a:rPr lang="en-US" sz="2400" b="0" i="0" dirty="0">
                <a:solidFill>
                  <a:srgbClr val="212529"/>
                </a:solidFill>
                <a:effectLst/>
                <a:latin typeface="+mn-lt"/>
              </a:rPr>
              <a:t>You will be further prompted to indicate whether the student is also unaccompanied (Yes, No).</a:t>
            </a:r>
          </a:p>
          <a:p>
            <a:pPr algn="l">
              <a:buFont typeface="Arial" panose="020B0604020202020204" pitchFamily="34" charset="0"/>
              <a:buChar char="•"/>
            </a:pPr>
            <a:r>
              <a:rPr lang="en-US" sz="2400" b="1" i="0" dirty="0">
                <a:solidFill>
                  <a:srgbClr val="212529"/>
                </a:solidFill>
                <a:effectLst/>
                <a:latin typeface="+mn-lt"/>
              </a:rPr>
              <a:t>If the student has been placed in foster care </a:t>
            </a:r>
            <a:r>
              <a:rPr lang="en-US" sz="2400" b="0" i="0" dirty="0">
                <a:solidFill>
                  <a:srgbClr val="212529"/>
                </a:solidFill>
                <a:effectLst/>
                <a:latin typeface="+mn-lt"/>
              </a:rPr>
              <a:t>(students in 24-hour, out-of-home care, away from parent/guardian, and for whom DCF has care and placement responsibility), select the foster care flag.</a:t>
            </a:r>
          </a:p>
          <a:p>
            <a:pPr marL="742950" lvl="1" indent="-285750" algn="l">
              <a:buFont typeface="Arial" panose="020B0604020202020204" pitchFamily="34" charset="0"/>
              <a:buChar char="•"/>
            </a:pPr>
            <a:r>
              <a:rPr lang="en-US" sz="2400" b="0" i="0" dirty="0">
                <a:solidFill>
                  <a:srgbClr val="212529"/>
                </a:solidFill>
                <a:effectLst/>
                <a:latin typeface="+mn-lt"/>
              </a:rPr>
              <a:t>There are no further prompts.</a:t>
            </a:r>
          </a:p>
        </p:txBody>
      </p:sp>
      <p:sp>
        <p:nvSpPr>
          <p:cNvPr id="4" name="Slide Number Placeholder 3">
            <a:extLst>
              <a:ext uri="{FF2B5EF4-FFF2-40B4-BE49-F238E27FC236}">
                <a16:creationId xmlns:a16="http://schemas.microsoft.com/office/drawing/2014/main" id="{30177B50-8494-49E5-A159-D588F7DED8B2}"/>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233106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B5CA-FFC9-4D4F-A4AB-23903FEC24A9}"/>
              </a:ext>
            </a:extLst>
          </p:cNvPr>
          <p:cNvSpPr>
            <a:spLocks noGrp="1"/>
          </p:cNvSpPr>
          <p:nvPr>
            <p:ph type="title"/>
          </p:nvPr>
        </p:nvSpPr>
        <p:spPr/>
        <p:txBody>
          <a:bodyPr/>
          <a:lstStyle/>
          <a:p>
            <a:r>
              <a:rPr lang="en-US"/>
              <a:t>Data transmission to DESE</a:t>
            </a:r>
          </a:p>
        </p:txBody>
      </p:sp>
      <p:sp>
        <p:nvSpPr>
          <p:cNvPr id="3" name="Content Placeholder 2">
            <a:extLst>
              <a:ext uri="{FF2B5EF4-FFF2-40B4-BE49-F238E27FC236}">
                <a16:creationId xmlns:a16="http://schemas.microsoft.com/office/drawing/2014/main" id="{E49CA88F-9157-4411-B05B-8EEB17529D65}"/>
              </a:ext>
            </a:extLst>
          </p:cNvPr>
          <p:cNvSpPr>
            <a:spLocks noGrp="1"/>
          </p:cNvSpPr>
          <p:nvPr>
            <p:ph idx="1"/>
          </p:nvPr>
        </p:nvSpPr>
        <p:spPr>
          <a:xfrm>
            <a:off x="567743" y="1064079"/>
            <a:ext cx="11370972" cy="5287871"/>
          </a:xfrm>
        </p:spPr>
        <p:txBody>
          <a:bodyPr vert="horz" lIns="91440" tIns="45720" rIns="91440" bIns="45720" rtlCol="0" anchor="t">
            <a:noAutofit/>
          </a:bodyPr>
          <a:lstStyle/>
          <a:p>
            <a:pPr>
              <a:spcBef>
                <a:spcPts val="600"/>
              </a:spcBef>
            </a:pPr>
            <a:r>
              <a:rPr lang="en-US" sz="2800" b="0" i="0" dirty="0">
                <a:solidFill>
                  <a:srgbClr val="212529"/>
                </a:solidFill>
                <a:effectLst/>
                <a:latin typeface="+mn-lt"/>
                <a:cs typeface="Segoe UI"/>
              </a:rPr>
              <a:t>The next time SIF runs, the data will be transferred to the Department of Elementary and Secondary Education (DESE) automatically.</a:t>
            </a:r>
          </a:p>
          <a:p>
            <a:pPr>
              <a:spcBef>
                <a:spcPts val="600"/>
              </a:spcBef>
            </a:pPr>
            <a:endParaRPr lang="en-US" sz="1200" dirty="0"/>
          </a:p>
          <a:p>
            <a:pPr>
              <a:spcBef>
                <a:spcPts val="600"/>
              </a:spcBef>
            </a:pPr>
            <a:r>
              <a:rPr lang="en-US" sz="2800">
                <a:latin typeface="Segoe UI"/>
                <a:cs typeface="Segoe UI"/>
              </a:rPr>
              <a:t>Keep </a:t>
            </a:r>
            <a:r>
              <a:rPr lang="en-US" sz="2800" dirty="0">
                <a:latin typeface="Segoe UI"/>
                <a:cs typeface="Segoe UI"/>
              </a:rPr>
              <a:t>your SIS current. Be sure to turn off the homeless/foster care flags when the student becomes housed or exits foster care.</a:t>
            </a:r>
          </a:p>
          <a:p>
            <a:pPr>
              <a:spcBef>
                <a:spcPts val="600"/>
              </a:spcBef>
            </a:pPr>
            <a:endParaRPr lang="en-US" sz="1200" dirty="0">
              <a:solidFill>
                <a:srgbClr val="212529"/>
              </a:solidFill>
              <a:latin typeface="+mn-lt"/>
            </a:endParaRPr>
          </a:p>
          <a:p>
            <a:pPr>
              <a:spcBef>
                <a:spcPts val="600"/>
              </a:spcBef>
            </a:pPr>
            <a:r>
              <a:rPr lang="en-US" sz="2800" b="0" i="0" dirty="0">
                <a:solidFill>
                  <a:srgbClr val="212529"/>
                </a:solidFill>
                <a:effectLst/>
                <a:latin typeface="+mn-lt"/>
              </a:rPr>
              <a:t>SIF will not update DESE data once a student has been reported as homeless or in foster care. This allows the district/school to use the SIS to notate the student's most current status without impacting the data required by the US Department of Education (USED).</a:t>
            </a:r>
            <a:endParaRPr lang="en-US" sz="1200" b="0" i="0" dirty="0">
              <a:solidFill>
                <a:srgbClr val="212529"/>
              </a:solidFill>
              <a:effectLst/>
              <a:latin typeface="+mn-lt"/>
            </a:endParaRPr>
          </a:p>
          <a:p>
            <a:pPr marL="0" indent="0">
              <a:spcBef>
                <a:spcPts val="600"/>
              </a:spcBef>
              <a:buNone/>
            </a:pPr>
            <a:endParaRPr lang="en-US" sz="1200" b="0" i="0" dirty="0">
              <a:solidFill>
                <a:srgbClr val="212529"/>
              </a:solidFill>
              <a:effectLst/>
              <a:latin typeface="+mn-lt"/>
            </a:endParaRPr>
          </a:p>
          <a:p>
            <a:pPr marL="742950" lvl="1" indent="-285750" algn="l">
              <a:buFont typeface="Arial" panose="020B0604020202020204" pitchFamily="34" charset="0"/>
              <a:buChar char="•"/>
            </a:pPr>
            <a:r>
              <a:rPr lang="en-US" sz="2000" b="0" i="0" dirty="0">
                <a:solidFill>
                  <a:srgbClr val="212529"/>
                </a:solidFill>
                <a:effectLst/>
                <a:latin typeface="+mn-lt"/>
              </a:rPr>
              <a:t>Remember a homeless student that becomes housed during the school year retains the right to enrollment and transportation for the remainder of the school year.</a:t>
            </a:r>
          </a:p>
          <a:p>
            <a:endParaRPr lang="en-US" sz="2800" b="0" i="0" dirty="0">
              <a:solidFill>
                <a:srgbClr val="212529"/>
              </a:solidFill>
              <a:effectLst/>
              <a:latin typeface="+mn-lt"/>
            </a:endParaRPr>
          </a:p>
          <a:p>
            <a:endParaRPr lang="en-US" sz="2800" b="0" i="0" dirty="0">
              <a:solidFill>
                <a:srgbClr val="212529"/>
              </a:solidFill>
              <a:effectLst/>
              <a:latin typeface="+mn-lt"/>
            </a:endParaRPr>
          </a:p>
          <a:p>
            <a:endParaRPr lang="en-US" sz="2800" b="0" i="0" dirty="0">
              <a:solidFill>
                <a:srgbClr val="212529"/>
              </a:solidFill>
              <a:effectLst/>
              <a:latin typeface="+mn-lt"/>
            </a:endParaRPr>
          </a:p>
          <a:p>
            <a:endParaRPr lang="en-US" dirty="0"/>
          </a:p>
        </p:txBody>
      </p:sp>
      <p:sp>
        <p:nvSpPr>
          <p:cNvPr id="4" name="Slide Number Placeholder 3">
            <a:extLst>
              <a:ext uri="{FF2B5EF4-FFF2-40B4-BE49-F238E27FC236}">
                <a16:creationId xmlns:a16="http://schemas.microsoft.com/office/drawing/2014/main" id="{C3F689AB-008F-44B6-A867-10F3E02464AF}"/>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295344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78FD-2D6A-4B84-B772-1452075A47BE}"/>
              </a:ext>
            </a:extLst>
          </p:cNvPr>
          <p:cNvSpPr>
            <a:spLocks noGrp="1"/>
          </p:cNvSpPr>
          <p:nvPr>
            <p:ph type="title"/>
          </p:nvPr>
        </p:nvSpPr>
        <p:spPr/>
        <p:txBody>
          <a:bodyPr/>
          <a:lstStyle/>
          <a:p>
            <a:r>
              <a:rPr lang="en-US"/>
              <a:t>Existing homelessness or foster care?</a:t>
            </a:r>
          </a:p>
        </p:txBody>
      </p:sp>
      <p:sp>
        <p:nvSpPr>
          <p:cNvPr id="3" name="Content Placeholder 2">
            <a:extLst>
              <a:ext uri="{FF2B5EF4-FFF2-40B4-BE49-F238E27FC236}">
                <a16:creationId xmlns:a16="http://schemas.microsoft.com/office/drawing/2014/main" id="{5FF2E2F0-C7B0-45AE-88FE-D72ABA864714}"/>
              </a:ext>
            </a:extLst>
          </p:cNvPr>
          <p:cNvSpPr>
            <a:spLocks noGrp="1"/>
          </p:cNvSpPr>
          <p:nvPr>
            <p:ph idx="1"/>
          </p:nvPr>
        </p:nvSpPr>
        <p:spPr/>
        <p:txBody>
          <a:bodyPr/>
          <a:lstStyle/>
          <a:p>
            <a:r>
              <a:rPr lang="en-US" sz="2800" b="0" i="0">
                <a:solidFill>
                  <a:srgbClr val="212529"/>
                </a:solidFill>
                <a:effectLst/>
                <a:latin typeface="+mn-lt"/>
              </a:rPr>
              <a:t>End-of-year certification will still need to done in the security portal but all the district's/school's data should be entered and ready for a review. </a:t>
            </a:r>
          </a:p>
          <a:p>
            <a:endParaRPr lang="en-US" sz="2800">
              <a:latin typeface="+mn-lt"/>
            </a:endParaRPr>
          </a:p>
          <a:p>
            <a:r>
              <a:rPr lang="en-US" sz="2800">
                <a:latin typeface="+mn-lt"/>
              </a:rPr>
              <a:t>As long as the SIS is up-to-date by the end of July only those students who are still homeless or in foster care will be carried over to the next school year.</a:t>
            </a:r>
          </a:p>
          <a:p>
            <a:endParaRPr lang="en-US" sz="2800">
              <a:latin typeface="+mn-lt"/>
            </a:endParaRPr>
          </a:p>
          <a:p>
            <a:r>
              <a:rPr lang="en-US" sz="2800">
                <a:latin typeface="+mn-lt"/>
              </a:rPr>
              <a:t>This will </a:t>
            </a:r>
            <a:r>
              <a:rPr lang="en-US" sz="2800" b="1">
                <a:latin typeface="+mn-lt"/>
              </a:rPr>
              <a:t>save data entry time </a:t>
            </a:r>
            <a:r>
              <a:rPr lang="en-US" sz="2800">
                <a:latin typeface="+mn-lt"/>
              </a:rPr>
              <a:t>at the start of the school year!</a:t>
            </a:r>
          </a:p>
          <a:p>
            <a:endParaRPr lang="en-US"/>
          </a:p>
        </p:txBody>
      </p:sp>
      <p:sp>
        <p:nvSpPr>
          <p:cNvPr id="4" name="Slide Number Placeholder 3">
            <a:extLst>
              <a:ext uri="{FF2B5EF4-FFF2-40B4-BE49-F238E27FC236}">
                <a16:creationId xmlns:a16="http://schemas.microsoft.com/office/drawing/2014/main" id="{4958D7E7-7812-40D3-8FBA-CC2ABE8F4A0E}"/>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222096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99B0-32CF-42DD-AFAE-FBDC5D4FD922}"/>
              </a:ext>
            </a:extLst>
          </p:cNvPr>
          <p:cNvSpPr>
            <a:spLocks noGrp="1"/>
          </p:cNvSpPr>
          <p:nvPr>
            <p:ph type="title"/>
          </p:nvPr>
        </p:nvSpPr>
        <p:spPr/>
        <p:txBody>
          <a:bodyPr/>
          <a:lstStyle/>
          <a:p>
            <a:r>
              <a:rPr lang="en-US"/>
              <a:t>Updating your Student Information System (SIS)</a:t>
            </a:r>
          </a:p>
        </p:txBody>
      </p:sp>
      <p:sp>
        <p:nvSpPr>
          <p:cNvPr id="3" name="Content Placeholder 2">
            <a:extLst>
              <a:ext uri="{FF2B5EF4-FFF2-40B4-BE49-F238E27FC236}">
                <a16:creationId xmlns:a16="http://schemas.microsoft.com/office/drawing/2014/main" id="{F1D8FAED-BC46-416D-9C80-FAA9B725E7DB}"/>
              </a:ext>
            </a:extLst>
          </p:cNvPr>
          <p:cNvSpPr>
            <a:spLocks noGrp="1"/>
          </p:cNvSpPr>
          <p:nvPr>
            <p:ph idx="1"/>
          </p:nvPr>
        </p:nvSpPr>
        <p:spPr/>
        <p:txBody>
          <a:bodyPr/>
          <a:lstStyle/>
          <a:p>
            <a:pPr algn="l">
              <a:buFont typeface="Arial" panose="020B0604020202020204" pitchFamily="34" charset="0"/>
              <a:buChar char="•"/>
            </a:pPr>
            <a:endParaRPr lang="en-US" sz="2800" b="0" i="0">
              <a:solidFill>
                <a:srgbClr val="212529"/>
              </a:solidFill>
              <a:effectLst/>
              <a:latin typeface="+mn-lt"/>
            </a:endParaRPr>
          </a:p>
          <a:p>
            <a:pPr algn="l">
              <a:buFont typeface="Arial" panose="020B0604020202020204" pitchFamily="34" charset="0"/>
              <a:buChar char="•"/>
            </a:pPr>
            <a:r>
              <a:rPr lang="en-US" sz="2800" b="0" i="0">
                <a:solidFill>
                  <a:srgbClr val="212529"/>
                </a:solidFill>
                <a:effectLst/>
                <a:latin typeface="+mn-lt"/>
              </a:rPr>
              <a:t>If the district’s </a:t>
            </a:r>
            <a:r>
              <a:rPr lang="en-US" sz="2800" b="1" i="0">
                <a:solidFill>
                  <a:srgbClr val="212529"/>
                </a:solidFill>
                <a:effectLst/>
                <a:latin typeface="+mn-lt"/>
              </a:rPr>
              <a:t>SIS is kept up-to-dat</a:t>
            </a:r>
            <a:r>
              <a:rPr lang="en-US" sz="2800" b="1">
                <a:solidFill>
                  <a:srgbClr val="212529"/>
                </a:solidFill>
                <a:latin typeface="+mn-lt"/>
              </a:rPr>
              <a:t>e with the student’s current </a:t>
            </a:r>
            <a:r>
              <a:rPr lang="en-US" sz="2800">
                <a:solidFill>
                  <a:srgbClr val="212529"/>
                </a:solidFill>
                <a:latin typeface="+mn-lt"/>
              </a:rPr>
              <a:t>status, they will be accurately reported for the year(s) in which they are homeless or in foster care.</a:t>
            </a:r>
          </a:p>
          <a:p>
            <a:pPr algn="l">
              <a:buFont typeface="Arial" panose="020B0604020202020204" pitchFamily="34" charset="0"/>
              <a:buChar char="•"/>
            </a:pPr>
            <a:endParaRPr lang="en-US" sz="2800" b="0" i="0">
              <a:solidFill>
                <a:srgbClr val="212529"/>
              </a:solidFill>
              <a:effectLst/>
              <a:latin typeface="+mn-lt"/>
            </a:endParaRPr>
          </a:p>
          <a:p>
            <a:pPr algn="l">
              <a:buFont typeface="Arial" panose="020B0604020202020204" pitchFamily="34" charset="0"/>
              <a:buChar char="•"/>
            </a:pPr>
            <a:r>
              <a:rPr lang="en-US" sz="2800" b="0" i="0">
                <a:solidFill>
                  <a:srgbClr val="212529"/>
                </a:solidFill>
                <a:effectLst/>
                <a:latin typeface="+mn-lt"/>
              </a:rPr>
              <a:t>This data collection is cumulative and on-going for each school year. Though the data is not certified and submitted until the end of the school year (usually July), </a:t>
            </a:r>
            <a:r>
              <a:rPr lang="en-US" sz="2800" b="1" i="0">
                <a:solidFill>
                  <a:srgbClr val="212529"/>
                </a:solidFill>
                <a:effectLst/>
                <a:latin typeface="+mn-lt"/>
              </a:rPr>
              <a:t>it is important to have it up-to-date on October 1</a:t>
            </a:r>
            <a:r>
              <a:rPr lang="en-US" sz="2800" b="1" i="0" baseline="30000">
                <a:solidFill>
                  <a:srgbClr val="212529"/>
                </a:solidFill>
                <a:effectLst/>
                <a:latin typeface="+mn-lt"/>
              </a:rPr>
              <a:t>st</a:t>
            </a:r>
            <a:r>
              <a:rPr lang="en-US" sz="2800" b="1" i="0">
                <a:solidFill>
                  <a:srgbClr val="212529"/>
                </a:solidFill>
                <a:effectLst/>
                <a:latin typeface="+mn-lt"/>
              </a:rPr>
              <a:t>.</a:t>
            </a:r>
            <a:endParaRPr lang="en-US" sz="2800" b="0" i="0">
              <a:solidFill>
                <a:srgbClr val="212529"/>
              </a:solidFill>
              <a:effectLst/>
              <a:latin typeface="+mn-lt"/>
            </a:endParaRPr>
          </a:p>
          <a:p>
            <a:endParaRPr lang="en-US"/>
          </a:p>
        </p:txBody>
      </p:sp>
      <p:sp>
        <p:nvSpPr>
          <p:cNvPr id="4" name="Slide Number Placeholder 3">
            <a:extLst>
              <a:ext uri="{FF2B5EF4-FFF2-40B4-BE49-F238E27FC236}">
                <a16:creationId xmlns:a16="http://schemas.microsoft.com/office/drawing/2014/main" id="{3B5983D0-690B-4A57-9E88-75BA76F4ACE3}"/>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374447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800D-A66F-4985-AF6B-3944562E133D}"/>
              </a:ext>
            </a:extLst>
          </p:cNvPr>
          <p:cNvSpPr>
            <a:spLocks noGrp="1"/>
          </p:cNvSpPr>
          <p:nvPr>
            <p:ph type="title"/>
          </p:nvPr>
        </p:nvSpPr>
        <p:spPr/>
        <p:txBody>
          <a:bodyPr/>
          <a:lstStyle/>
          <a:p>
            <a:r>
              <a:rPr lang="en-US"/>
              <a:t>Legacy Districts and Schools</a:t>
            </a:r>
          </a:p>
        </p:txBody>
      </p:sp>
      <p:sp>
        <p:nvSpPr>
          <p:cNvPr id="3" name="Content Placeholder 2">
            <a:extLst>
              <a:ext uri="{FF2B5EF4-FFF2-40B4-BE49-F238E27FC236}">
                <a16:creationId xmlns:a16="http://schemas.microsoft.com/office/drawing/2014/main" id="{5D1B0B4F-73A3-4666-841B-4E90F49B24A6}"/>
              </a:ext>
            </a:extLst>
          </p:cNvPr>
          <p:cNvSpPr>
            <a:spLocks noGrp="1"/>
          </p:cNvSpPr>
          <p:nvPr>
            <p:ph idx="1"/>
          </p:nvPr>
        </p:nvSpPr>
        <p:spPr/>
        <p:txBody>
          <a:bodyPr/>
          <a:lstStyle/>
          <a:p>
            <a:pPr algn="l"/>
            <a:r>
              <a:rPr lang="en-US">
                <a:solidFill>
                  <a:schemeClr val="tx1"/>
                </a:solidFill>
                <a:latin typeface="+mn-lt"/>
              </a:rPr>
              <a:t>For Districts </a:t>
            </a:r>
            <a:r>
              <a:rPr lang="en-US" b="0" i="1">
                <a:solidFill>
                  <a:schemeClr val="tx1"/>
                </a:solidFill>
                <a:effectLst/>
                <a:latin typeface="+mn-lt"/>
              </a:rPr>
              <a:t>not </a:t>
            </a:r>
            <a:r>
              <a:rPr lang="en-US" b="0" i="0">
                <a:solidFill>
                  <a:schemeClr val="tx1"/>
                </a:solidFill>
                <a:effectLst/>
                <a:latin typeface="+mn-lt"/>
              </a:rPr>
              <a:t>on SIF:</a:t>
            </a:r>
          </a:p>
          <a:p>
            <a:pPr algn="l">
              <a:buFont typeface="Arial" panose="020B0604020202020204" pitchFamily="34" charset="0"/>
              <a:buChar char="•"/>
            </a:pPr>
            <a:r>
              <a:rPr lang="en-US" sz="2800" b="0" i="0">
                <a:solidFill>
                  <a:srgbClr val="212529"/>
                </a:solidFill>
                <a:effectLst/>
                <a:latin typeface="+mn-lt"/>
              </a:rPr>
              <a:t>Your students who are homeless and/or in foster care should be reported directly in the security portal. You will need their SASID and grade.</a:t>
            </a:r>
          </a:p>
          <a:p>
            <a:pPr lvl="1">
              <a:buFont typeface="Arial" panose="020B0604020202020204" pitchFamily="34" charset="0"/>
              <a:buChar char="•"/>
            </a:pPr>
            <a:r>
              <a:rPr lang="en-US" sz="2400" b="0" i="0">
                <a:solidFill>
                  <a:srgbClr val="212529"/>
                </a:solidFill>
                <a:effectLst/>
                <a:latin typeface="+mn-lt"/>
              </a:rPr>
              <a:t>For students who are homeless enter the dwelling arrangement </a:t>
            </a:r>
            <a:r>
              <a:rPr lang="en-US" sz="2400" i="1">
                <a:solidFill>
                  <a:srgbClr val="212529"/>
                </a:solidFill>
                <a:latin typeface="+mn-lt"/>
              </a:rPr>
              <a:t>when first </a:t>
            </a:r>
            <a:r>
              <a:rPr lang="en-US" sz="2400" b="0" i="1">
                <a:solidFill>
                  <a:srgbClr val="212529"/>
                </a:solidFill>
                <a:effectLst/>
                <a:latin typeface="+mn-lt"/>
              </a:rPr>
              <a:t> identified </a:t>
            </a:r>
            <a:r>
              <a:rPr lang="en-US" sz="2400" b="0" i="0">
                <a:solidFill>
                  <a:srgbClr val="212529"/>
                </a:solidFill>
                <a:effectLst/>
                <a:latin typeface="+mn-lt"/>
              </a:rPr>
              <a:t>and select Y (yes) or N (no) for unaccompanied youth.</a:t>
            </a:r>
          </a:p>
          <a:p>
            <a:pPr lvl="1">
              <a:buFont typeface="Arial" panose="020B0604020202020204" pitchFamily="34" charset="0"/>
              <a:buChar char="•"/>
            </a:pPr>
            <a:r>
              <a:rPr lang="en-US" sz="2400">
                <a:solidFill>
                  <a:srgbClr val="212529"/>
                </a:solidFill>
                <a:latin typeface="+mn-lt"/>
              </a:rPr>
              <a:t>For students in foster care there no further data is needed.</a:t>
            </a:r>
          </a:p>
          <a:p>
            <a:pPr lvl="1">
              <a:buFont typeface="Arial" panose="020B0604020202020204" pitchFamily="34" charset="0"/>
              <a:buChar char="•"/>
            </a:pPr>
            <a:endParaRPr lang="en-US" sz="2400" b="0" i="0">
              <a:solidFill>
                <a:srgbClr val="212529"/>
              </a:solidFill>
              <a:effectLst/>
              <a:latin typeface="+mn-lt"/>
            </a:endParaRPr>
          </a:p>
          <a:p>
            <a:pPr algn="l">
              <a:buFont typeface="Arial" panose="020B0604020202020204" pitchFamily="34" charset="0"/>
              <a:buChar char="•"/>
            </a:pPr>
            <a:r>
              <a:rPr lang="en-US" sz="2800" b="0" i="0">
                <a:solidFill>
                  <a:srgbClr val="212529"/>
                </a:solidFill>
                <a:effectLst/>
                <a:latin typeface="+mn-lt"/>
              </a:rPr>
              <a:t>Please remember that it is important </a:t>
            </a:r>
            <a:r>
              <a:rPr lang="en-US" sz="2800">
                <a:solidFill>
                  <a:srgbClr val="212529"/>
                </a:solidFill>
                <a:latin typeface="+mn-lt"/>
              </a:rPr>
              <a:t>for the district’s data to be</a:t>
            </a:r>
            <a:r>
              <a:rPr lang="en-US" sz="2800" b="0" i="0">
                <a:solidFill>
                  <a:srgbClr val="212529"/>
                </a:solidFill>
                <a:effectLst/>
                <a:latin typeface="+mn-lt"/>
              </a:rPr>
              <a:t> up-to-date on October 1</a:t>
            </a:r>
            <a:r>
              <a:rPr lang="en-US" sz="2800" b="0" i="0" baseline="30000">
                <a:solidFill>
                  <a:srgbClr val="212529"/>
                </a:solidFill>
                <a:effectLst/>
                <a:latin typeface="+mn-lt"/>
              </a:rPr>
              <a:t>st</a:t>
            </a:r>
            <a:r>
              <a:rPr lang="en-US" sz="2800" b="0" i="0">
                <a:solidFill>
                  <a:srgbClr val="212529"/>
                </a:solidFill>
                <a:effectLst/>
                <a:latin typeface="+mn-lt"/>
              </a:rPr>
              <a:t>.</a:t>
            </a:r>
          </a:p>
          <a:p>
            <a:endParaRPr lang="en-US"/>
          </a:p>
        </p:txBody>
      </p:sp>
      <p:sp>
        <p:nvSpPr>
          <p:cNvPr id="4" name="Slide Number Placeholder 3">
            <a:extLst>
              <a:ext uri="{FF2B5EF4-FFF2-40B4-BE49-F238E27FC236}">
                <a16:creationId xmlns:a16="http://schemas.microsoft.com/office/drawing/2014/main" id="{7E7C64BE-432B-4E4A-86B7-B80D97439B71}"/>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03162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C59-AF98-4CDB-9B17-4978368D197F}"/>
              </a:ext>
            </a:extLst>
          </p:cNvPr>
          <p:cNvSpPr>
            <a:spLocks noGrp="1"/>
          </p:cNvSpPr>
          <p:nvPr>
            <p:ph type="title"/>
          </p:nvPr>
        </p:nvSpPr>
        <p:spPr/>
        <p:txBody>
          <a:bodyPr/>
          <a:lstStyle/>
          <a:p>
            <a:r>
              <a:rPr lang="en-US"/>
              <a:t>Military Interstate Children’s Compact Commission (MIC3)</a:t>
            </a:r>
          </a:p>
        </p:txBody>
      </p:sp>
      <p:sp>
        <p:nvSpPr>
          <p:cNvPr id="3" name="Content Placeholder 2">
            <a:extLst>
              <a:ext uri="{FF2B5EF4-FFF2-40B4-BE49-F238E27FC236}">
                <a16:creationId xmlns:a16="http://schemas.microsoft.com/office/drawing/2014/main" id="{1169E4AC-2664-4854-B550-13FB74238902}"/>
              </a:ext>
            </a:extLst>
          </p:cNvPr>
          <p:cNvSpPr>
            <a:spLocks noGrp="1"/>
          </p:cNvSpPr>
          <p:nvPr>
            <p:ph idx="1"/>
          </p:nvPr>
        </p:nvSpPr>
        <p:spPr/>
        <p:txBody>
          <a:bodyPr/>
          <a:lstStyle/>
          <a:p>
            <a:pPr marL="0" indent="0">
              <a:buNone/>
            </a:pPr>
            <a:r>
              <a:rPr lang="en-US" sz="2800">
                <a:latin typeface="+mn-lt"/>
                <a:cs typeface="Segoe UI Semibold" panose="020B0702040204020203" pitchFamily="34" charset="0"/>
              </a:rPr>
              <a:t>Data Collection of students in active military families:</a:t>
            </a:r>
          </a:p>
          <a:p>
            <a:pPr marL="0" indent="0">
              <a:buNone/>
            </a:pPr>
            <a:endParaRPr lang="en-US" sz="2400">
              <a:latin typeface="+mn-lt"/>
              <a:cs typeface="Segoe UI Semibold" panose="020B0702040204020203" pitchFamily="34" charset="0"/>
            </a:endParaRPr>
          </a:p>
          <a:p>
            <a:r>
              <a:rPr lang="en-US" sz="2800">
                <a:latin typeface="+mn-lt"/>
                <a:cs typeface="Segoe UI Semibold" panose="020B0702040204020203" pitchFamily="34" charset="0"/>
              </a:rPr>
              <a:t>Parents must be provided with the opportunity to </a:t>
            </a:r>
            <a:r>
              <a:rPr lang="en-US" sz="2800" u="sng">
                <a:latin typeface="+mn-lt"/>
                <a:cs typeface="Segoe UI Semibold" panose="020B0702040204020203" pitchFamily="34" charset="0"/>
              </a:rPr>
              <a:t>voluntarily</a:t>
            </a:r>
            <a:r>
              <a:rPr lang="en-US" sz="2800">
                <a:latin typeface="+mn-lt"/>
                <a:cs typeface="Segoe UI Semibold" panose="020B0702040204020203" pitchFamily="34" charset="0"/>
              </a:rPr>
              <a:t> </a:t>
            </a:r>
            <a:r>
              <a:rPr lang="en-US" sz="2800" u="sng">
                <a:latin typeface="+mn-lt"/>
                <a:cs typeface="Segoe UI Semibold" panose="020B0702040204020203" pitchFamily="34" charset="0"/>
              </a:rPr>
              <a:t>self-identify</a:t>
            </a:r>
            <a:r>
              <a:rPr lang="en-US" sz="2800">
                <a:latin typeface="+mn-lt"/>
                <a:cs typeface="Segoe UI Semibold" panose="020B0702040204020203" pitchFamily="34" charset="0"/>
              </a:rPr>
              <a:t> as active military</a:t>
            </a:r>
          </a:p>
          <a:p>
            <a:r>
              <a:rPr lang="en-US" sz="2800">
                <a:latin typeface="+mn-lt"/>
                <a:cs typeface="Segoe UI Semibold" panose="020B0702040204020203" pitchFamily="34" charset="0"/>
              </a:rPr>
              <a:t>Schools are required to collect data and report to DESE </a:t>
            </a:r>
          </a:p>
          <a:p>
            <a:r>
              <a:rPr lang="en-US" sz="2800">
                <a:latin typeface="+mn-lt"/>
                <a:cs typeface="Segoe UI Semibold" panose="020B0702040204020203" pitchFamily="34" charset="0"/>
              </a:rPr>
              <a:t>DESE required to report it to Federal Government</a:t>
            </a:r>
          </a:p>
          <a:p>
            <a:endParaRPr lang="en-US" sz="2400">
              <a:latin typeface="+mn-lt"/>
              <a:cs typeface="Segoe UI Semibold" panose="020B0702040204020203" pitchFamily="34" charset="0"/>
            </a:endParaRPr>
          </a:p>
          <a:p>
            <a:r>
              <a:rPr lang="en-US" sz="2800">
                <a:latin typeface="+mn-lt"/>
                <a:cs typeface="Segoe UI Semibold" panose="020B0702040204020203" pitchFamily="34" charset="0"/>
              </a:rPr>
              <a:t>This data should be entered in the SIS and is transmitted to DESE via SIF</a:t>
            </a:r>
          </a:p>
        </p:txBody>
      </p:sp>
      <p:sp>
        <p:nvSpPr>
          <p:cNvPr id="4" name="Slide Number Placeholder 3">
            <a:extLst>
              <a:ext uri="{FF2B5EF4-FFF2-40B4-BE49-F238E27FC236}">
                <a16:creationId xmlns:a16="http://schemas.microsoft.com/office/drawing/2014/main" id="{D83A5B63-7448-4437-983A-A1163D5AA8E4}"/>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156699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036C-8D1C-4119-A534-C7A62219F9E3}"/>
              </a:ext>
            </a:extLst>
          </p:cNvPr>
          <p:cNvSpPr>
            <a:spLocks noGrp="1"/>
          </p:cNvSpPr>
          <p:nvPr>
            <p:ph type="title"/>
          </p:nvPr>
        </p:nvSpPr>
        <p:spPr/>
        <p:txBody>
          <a:bodyPr/>
          <a:lstStyle/>
          <a:p>
            <a:r>
              <a:rPr lang="en-US"/>
              <a:t>Migrant Education Student Numbers</a:t>
            </a:r>
          </a:p>
        </p:txBody>
      </p:sp>
      <p:sp>
        <p:nvSpPr>
          <p:cNvPr id="3" name="Content Placeholder 2">
            <a:extLst>
              <a:ext uri="{FF2B5EF4-FFF2-40B4-BE49-F238E27FC236}">
                <a16:creationId xmlns:a16="http://schemas.microsoft.com/office/drawing/2014/main" id="{B461DD56-271D-4A94-9CC5-3E649118B3D5}"/>
              </a:ext>
            </a:extLst>
          </p:cNvPr>
          <p:cNvSpPr>
            <a:spLocks noGrp="1"/>
          </p:cNvSpPr>
          <p:nvPr>
            <p:ph idx="1"/>
          </p:nvPr>
        </p:nvSpPr>
        <p:spPr/>
        <p:txBody>
          <a:bodyPr/>
          <a:lstStyle/>
          <a:p>
            <a:r>
              <a:rPr lang="en-US" sz="2800"/>
              <a:t>The use of Migrant Screeners at enrollment can increase identification</a:t>
            </a:r>
          </a:p>
          <a:p>
            <a:endParaRPr lang="en-US" sz="2400"/>
          </a:p>
          <a:p>
            <a:r>
              <a:rPr lang="en-US" sz="2800"/>
              <a:t>MMEP does the data collection and reports to DESE </a:t>
            </a:r>
          </a:p>
          <a:p>
            <a:pPr marL="0" indent="0">
              <a:buNone/>
            </a:pPr>
            <a:endParaRPr lang="en-US" sz="2400"/>
          </a:p>
          <a:p>
            <a:r>
              <a:rPr lang="en-US" sz="2800"/>
              <a:t>Districts do not need to report this data but should be aware of identified students to ensure their educational rights.</a:t>
            </a:r>
          </a:p>
          <a:p>
            <a:endParaRPr lang="en-US" sz="2400"/>
          </a:p>
          <a:p>
            <a:r>
              <a:rPr lang="en-US" sz="2800"/>
              <a:t>If migratory students are in homeless living arrangements they must be reported as homeless.  MMEP is trained to identify homelessness and can provide verification.</a:t>
            </a:r>
          </a:p>
        </p:txBody>
      </p:sp>
      <p:sp>
        <p:nvSpPr>
          <p:cNvPr id="4" name="Slide Number Placeholder 3">
            <a:extLst>
              <a:ext uri="{FF2B5EF4-FFF2-40B4-BE49-F238E27FC236}">
                <a16:creationId xmlns:a16="http://schemas.microsoft.com/office/drawing/2014/main" id="{11941344-0CCA-49D3-8513-6CBAFFA74410}"/>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185319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tx1"/>
                </a:solidFill>
                <a:latin typeface="Segoe UI Semibold"/>
                <a:ea typeface="Segoe UI Black"/>
              </a:rPr>
              <a:t>Annual Data Submission</a:t>
            </a:r>
            <a:endParaRPr kumimoji="0" lang="zh-CN" altLang="en-US" sz="4000" b="0" i="0" u="none" strike="noStrike" kern="1200" cap="none" spc="0" normalizeH="0" baseline="0" noProof="0">
              <a:ln>
                <a:noFill/>
              </a:ln>
              <a:solidFill>
                <a:schemeClr val="tx1"/>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8D2D43D6-CF95-4453-A50A-F021D1B2436A}"/>
              </a:ext>
            </a:extLst>
          </p:cNvPr>
          <p:cNvSpPr txBox="1"/>
          <p:nvPr/>
        </p:nvSpPr>
        <p:spPr>
          <a:xfrm>
            <a:off x="727330" y="2424410"/>
            <a:ext cx="5615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3</a:t>
            </a:r>
          </a:p>
        </p:txBody>
      </p:sp>
    </p:spTree>
    <p:extLst>
      <p:ext uri="{BB962C8B-B14F-4D97-AF65-F5344CB8AC3E}">
        <p14:creationId xmlns:p14="http://schemas.microsoft.com/office/powerpoint/2010/main" val="282095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t>Educational Training Series</a:t>
            </a:r>
          </a:p>
        </p:txBody>
      </p:sp>
      <p:sp>
        <p:nvSpPr>
          <p:cNvPr id="3" name="Content Placeholder 2">
            <a:extLst>
              <a:ext uri="{FF2B5EF4-FFF2-40B4-BE49-F238E27FC236}">
                <a16:creationId xmlns:a16="http://schemas.microsoft.com/office/drawing/2014/main" id="{9BC7E4AC-732F-41C0-8727-8CA590AC5C51}"/>
              </a:ext>
            </a:extLst>
          </p:cNvPr>
          <p:cNvSpPr>
            <a:spLocks noGrp="1"/>
          </p:cNvSpPr>
          <p:nvPr>
            <p:ph idx="1"/>
          </p:nvPr>
        </p:nvSpPr>
        <p:spPr/>
        <p:txBody>
          <a:bodyPr vert="horz" lIns="91440" tIns="45720" rIns="91440" bIns="45720" rtlCol="0" anchor="t">
            <a:noAutofit/>
          </a:bodyPr>
          <a:lstStyle/>
          <a:p>
            <a:pPr marL="0" indent="0" algn="ctr">
              <a:buNone/>
            </a:pPr>
            <a:r>
              <a:rPr lang="en-US" sz="2400" b="1" u="sng">
                <a:latin typeface="Segoe UI"/>
                <a:cs typeface="Segoe UI"/>
              </a:rPr>
              <a:t>Welcome to the Educational Stability Training Series!</a:t>
            </a:r>
          </a:p>
          <a:p>
            <a:pPr marL="0" indent="0" algn="ctr">
              <a:buNone/>
            </a:pPr>
            <a:endParaRPr lang="en-US" sz="2400" b="1" u="sng"/>
          </a:p>
          <a:p>
            <a:pPr marL="0" indent="0" algn="ctr">
              <a:buNone/>
            </a:pPr>
            <a:r>
              <a:rPr lang="en-US" sz="2800">
                <a:latin typeface="Segoe UI"/>
                <a:cs typeface="Segoe UI"/>
              </a:rPr>
              <a:t>All children have a right to a public education.  </a:t>
            </a:r>
            <a:endParaRPr lang="en-US" sz="2800"/>
          </a:p>
          <a:p>
            <a:pPr marL="0" indent="0" algn="ctr">
              <a:buNone/>
            </a:pPr>
            <a:endParaRPr lang="en-US" sz="2800"/>
          </a:p>
          <a:p>
            <a:pPr marL="0" indent="0" algn="ctr">
              <a:buNone/>
            </a:pPr>
            <a:r>
              <a:rPr lang="en-US" sz="2800">
                <a:latin typeface="Segoe UI"/>
                <a:cs typeface="Segoe UI"/>
              </a:rPr>
              <a:t>Some children experience barriers to accessing that education as a result of always being on the move or having high mobility.  </a:t>
            </a:r>
            <a:endParaRPr lang="en-US" sz="2800"/>
          </a:p>
          <a:p>
            <a:pPr marL="0" indent="0" algn="ctr">
              <a:buNone/>
            </a:pPr>
            <a:endParaRPr lang="en-US" sz="2800"/>
          </a:p>
          <a:p>
            <a:pPr marL="0" indent="0" algn="ctr">
              <a:buNone/>
            </a:pPr>
            <a:r>
              <a:rPr lang="en-US" sz="2800">
                <a:latin typeface="Segoe UI"/>
                <a:cs typeface="Segoe UI"/>
              </a:rPr>
              <a:t>This module focuses on </a:t>
            </a:r>
            <a:r>
              <a:rPr lang="en-US" sz="2800" b="1">
                <a:latin typeface="Segoe UI"/>
                <a:cs typeface="Segoe UI"/>
              </a:rPr>
              <a:t>data collection</a:t>
            </a:r>
            <a:r>
              <a:rPr lang="en-US" sz="2800">
                <a:latin typeface="Segoe UI"/>
                <a:cs typeface="Segoe UI"/>
              </a:rPr>
              <a:t> requirements of the highly mobile students.</a:t>
            </a:r>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76363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D1E0-E001-4FD0-A169-BC9308902588}"/>
              </a:ext>
            </a:extLst>
          </p:cNvPr>
          <p:cNvSpPr>
            <a:spLocks noGrp="1"/>
          </p:cNvSpPr>
          <p:nvPr>
            <p:ph type="title"/>
          </p:nvPr>
        </p:nvSpPr>
        <p:spPr/>
        <p:txBody>
          <a:bodyPr/>
          <a:lstStyle/>
          <a:p>
            <a:r>
              <a:rPr lang="en-US"/>
              <a:t>Accessing the Homeless and Foster Care Student Application</a:t>
            </a:r>
          </a:p>
        </p:txBody>
      </p:sp>
      <p:sp>
        <p:nvSpPr>
          <p:cNvPr id="3" name="Content Placeholder 2">
            <a:extLst>
              <a:ext uri="{FF2B5EF4-FFF2-40B4-BE49-F238E27FC236}">
                <a16:creationId xmlns:a16="http://schemas.microsoft.com/office/drawing/2014/main" id="{0D994C41-40BF-4685-838F-CF86DD95C2CF}"/>
              </a:ext>
            </a:extLst>
          </p:cNvPr>
          <p:cNvSpPr>
            <a:spLocks noGrp="1"/>
          </p:cNvSpPr>
          <p:nvPr>
            <p:ph idx="1"/>
          </p:nvPr>
        </p:nvSpPr>
        <p:spPr/>
        <p:txBody>
          <a:bodyPr/>
          <a:lstStyle/>
          <a:p>
            <a:r>
              <a:rPr lang="en-US" sz="2800" b="0" i="0">
                <a:solidFill>
                  <a:srgbClr val="212529"/>
                </a:solidFill>
                <a:effectLst/>
                <a:latin typeface="+mn-lt"/>
              </a:rPr>
              <a:t>Homeless and foster care data is stored in the security portal. </a:t>
            </a:r>
            <a:r>
              <a:rPr lang="en-US" sz="2800">
                <a:solidFill>
                  <a:srgbClr val="212529"/>
                </a:solidFill>
                <a:latin typeface="+mn-lt"/>
              </a:rPr>
              <a:t>As a homeless liaison or foster care point of contact you must have access to the security portal.</a:t>
            </a:r>
          </a:p>
          <a:p>
            <a:endParaRPr lang="en-US" sz="2800" b="0" i="0">
              <a:solidFill>
                <a:srgbClr val="212529"/>
              </a:solidFill>
              <a:effectLst/>
              <a:latin typeface="+mn-lt"/>
            </a:endParaRPr>
          </a:p>
          <a:p>
            <a:pPr algn="l">
              <a:buFont typeface="Arial" panose="020B0604020202020204" pitchFamily="34" charset="0"/>
              <a:buChar char="•"/>
            </a:pPr>
            <a:r>
              <a:rPr lang="en-US" sz="2800" b="0" i="0">
                <a:solidFill>
                  <a:srgbClr val="212529"/>
                </a:solidFill>
                <a:effectLst/>
                <a:latin typeface="+mn-lt"/>
              </a:rPr>
              <a:t>You must be assigned the Homeless and Foster Care Student Application by the school district's Directory Administrator. See </a:t>
            </a:r>
            <a:r>
              <a:rPr lang="en-US" sz="2800" b="0" i="0" u="none" strike="noStrike">
                <a:solidFill>
                  <a:srgbClr val="0060C7"/>
                </a:solidFill>
                <a:effectLst/>
                <a:latin typeface="+mn-lt"/>
                <a:hlinkClick r:id="rId2"/>
              </a:rPr>
              <a:t>Directory Administrator page</a:t>
            </a:r>
            <a:r>
              <a:rPr lang="en-US" sz="2800" b="0" i="0">
                <a:solidFill>
                  <a:srgbClr val="212529"/>
                </a:solidFill>
                <a:effectLst/>
                <a:latin typeface="+mn-lt"/>
              </a:rPr>
              <a:t> for further information.</a:t>
            </a:r>
          </a:p>
          <a:p>
            <a:pPr algn="l">
              <a:buFont typeface="Arial" panose="020B0604020202020204" pitchFamily="34" charset="0"/>
              <a:buChar char="•"/>
            </a:pPr>
            <a:endParaRPr lang="en-US" sz="2800" b="0" i="0">
              <a:solidFill>
                <a:srgbClr val="212529"/>
              </a:solidFill>
              <a:effectLst/>
              <a:latin typeface="+mn-lt"/>
            </a:endParaRPr>
          </a:p>
          <a:p>
            <a:pPr algn="l">
              <a:buFont typeface="Arial" panose="020B0604020202020204" pitchFamily="34" charset="0"/>
              <a:buChar char="•"/>
            </a:pPr>
            <a:r>
              <a:rPr lang="en-US" sz="2800" b="0" i="0">
                <a:solidFill>
                  <a:srgbClr val="212529"/>
                </a:solidFill>
                <a:effectLst/>
                <a:latin typeface="+mn-lt"/>
              </a:rPr>
              <a:t>Once you are assigned the role, Homeless and Foster Care Students will appear on your application list.</a:t>
            </a:r>
          </a:p>
          <a:p>
            <a:endParaRPr lang="en-US"/>
          </a:p>
        </p:txBody>
      </p:sp>
      <p:sp>
        <p:nvSpPr>
          <p:cNvPr id="4" name="Slide Number Placeholder 3">
            <a:extLst>
              <a:ext uri="{FF2B5EF4-FFF2-40B4-BE49-F238E27FC236}">
                <a16:creationId xmlns:a16="http://schemas.microsoft.com/office/drawing/2014/main" id="{D1F7017E-FD47-4A42-B1A4-BD77FE2CE093}"/>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4130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7034-119F-4549-8999-328972D34CC1}"/>
              </a:ext>
            </a:extLst>
          </p:cNvPr>
          <p:cNvSpPr>
            <a:spLocks noGrp="1"/>
          </p:cNvSpPr>
          <p:nvPr>
            <p:ph type="title"/>
          </p:nvPr>
        </p:nvSpPr>
        <p:spPr/>
        <p:txBody>
          <a:bodyPr/>
          <a:lstStyle/>
          <a:p>
            <a:r>
              <a:rPr lang="en-US"/>
              <a:t>Data Entry</a:t>
            </a:r>
          </a:p>
        </p:txBody>
      </p:sp>
      <p:sp>
        <p:nvSpPr>
          <p:cNvPr id="3" name="Content Placeholder 2">
            <a:extLst>
              <a:ext uri="{FF2B5EF4-FFF2-40B4-BE49-F238E27FC236}">
                <a16:creationId xmlns:a16="http://schemas.microsoft.com/office/drawing/2014/main" id="{2FEA51BA-7E8A-44D0-8DEC-B6AB9DBFBA78}"/>
              </a:ext>
            </a:extLst>
          </p:cNvPr>
          <p:cNvSpPr>
            <a:spLocks noGrp="1"/>
          </p:cNvSpPr>
          <p:nvPr>
            <p:ph idx="1"/>
          </p:nvPr>
        </p:nvSpPr>
        <p:spPr/>
        <p:txBody>
          <a:bodyPr/>
          <a:lstStyle/>
          <a:p>
            <a:pPr marL="0" indent="0">
              <a:buNone/>
            </a:pPr>
            <a:r>
              <a:rPr lang="en-US" b="1">
                <a:effectLst/>
              </a:rPr>
              <a:t>School Year 2021-2022 Homeless and Foster Care Student Data Collection</a:t>
            </a:r>
            <a:endParaRPr lang="en-US">
              <a:solidFill>
                <a:srgbClr val="212529"/>
              </a:solidFill>
              <a:latin typeface="+mn-lt"/>
            </a:endParaRPr>
          </a:p>
          <a:p>
            <a:endParaRPr lang="en-US">
              <a:solidFill>
                <a:srgbClr val="212529"/>
              </a:solidFill>
              <a:latin typeface="+mn-lt"/>
            </a:endParaRPr>
          </a:p>
          <a:p>
            <a:r>
              <a:rPr lang="en-US">
                <a:solidFill>
                  <a:srgbClr val="212529"/>
                </a:solidFill>
                <a:latin typeface="+mn-lt"/>
              </a:rPr>
              <a:t>On</a:t>
            </a:r>
            <a:r>
              <a:rPr lang="en-US" b="0" i="0">
                <a:solidFill>
                  <a:srgbClr val="212529"/>
                </a:solidFill>
                <a:effectLst/>
                <a:latin typeface="+mn-lt"/>
              </a:rPr>
              <a:t> the first screen of the application scroll down and</a:t>
            </a:r>
          </a:p>
          <a:p>
            <a:pPr lvl="1"/>
            <a:r>
              <a:rPr lang="en-US" b="0" i="0">
                <a:solidFill>
                  <a:srgbClr val="212529"/>
                </a:solidFill>
                <a:effectLst/>
                <a:latin typeface="+mn-lt"/>
              </a:rPr>
              <a:t>select your organization or district from the dropdown menu,</a:t>
            </a:r>
          </a:p>
          <a:p>
            <a:pPr lvl="1"/>
            <a:r>
              <a:rPr lang="en-US" b="0" i="0">
                <a:solidFill>
                  <a:srgbClr val="212529"/>
                </a:solidFill>
                <a:effectLst/>
                <a:latin typeface="+mn-lt"/>
              </a:rPr>
              <a:t>select the school year and </a:t>
            </a:r>
          </a:p>
          <a:p>
            <a:pPr lvl="1"/>
            <a:r>
              <a:rPr lang="en-US" b="0" i="0">
                <a:solidFill>
                  <a:srgbClr val="212529"/>
                </a:solidFill>
                <a:effectLst/>
                <a:latin typeface="+mn-lt"/>
              </a:rPr>
              <a:t>click on Next.</a:t>
            </a:r>
          </a:p>
          <a:p>
            <a:endParaRPr lang="en-US" b="0" i="0">
              <a:solidFill>
                <a:srgbClr val="212529"/>
              </a:solidFill>
              <a:effectLst/>
              <a:latin typeface="+mn-lt"/>
            </a:endParaRPr>
          </a:p>
          <a:p>
            <a:endParaRPr lang="en-US"/>
          </a:p>
        </p:txBody>
      </p:sp>
      <p:sp>
        <p:nvSpPr>
          <p:cNvPr id="4" name="Slide Number Placeholder 3">
            <a:extLst>
              <a:ext uri="{FF2B5EF4-FFF2-40B4-BE49-F238E27FC236}">
                <a16:creationId xmlns:a16="http://schemas.microsoft.com/office/drawing/2014/main" id="{638F9003-00DF-419D-9626-B00AF72D887D}"/>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74432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6DE277-8530-427A-B667-017597C2C9BA}"/>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
        <p:nvSpPr>
          <p:cNvPr id="2" name="Title 1">
            <a:extLst>
              <a:ext uri="{FF2B5EF4-FFF2-40B4-BE49-F238E27FC236}">
                <a16:creationId xmlns:a16="http://schemas.microsoft.com/office/drawing/2014/main" id="{9D7BFEF8-F6B6-4F56-B875-3A97134BCCB7}"/>
              </a:ext>
            </a:extLst>
          </p:cNvPr>
          <p:cNvSpPr>
            <a:spLocks noGrp="1"/>
          </p:cNvSpPr>
          <p:nvPr>
            <p:ph type="title"/>
          </p:nvPr>
        </p:nvSpPr>
        <p:spPr/>
        <p:txBody>
          <a:bodyPr/>
          <a:lstStyle/>
          <a:p>
            <a:r>
              <a:rPr lang="en-US"/>
              <a:t>Add/Update Screen</a:t>
            </a:r>
          </a:p>
        </p:txBody>
      </p:sp>
      <p:sp>
        <p:nvSpPr>
          <p:cNvPr id="3" name="Content Placeholder 2">
            <a:extLst>
              <a:ext uri="{FF2B5EF4-FFF2-40B4-BE49-F238E27FC236}">
                <a16:creationId xmlns:a16="http://schemas.microsoft.com/office/drawing/2014/main" id="{5877B1A5-B17E-44ED-BAFA-7FE3F3BD739F}"/>
              </a:ext>
            </a:extLst>
          </p:cNvPr>
          <p:cNvSpPr>
            <a:spLocks noGrp="1"/>
          </p:cNvSpPr>
          <p:nvPr>
            <p:ph idx="1"/>
          </p:nvPr>
        </p:nvSpPr>
        <p:spPr/>
        <p:txBody>
          <a:bodyPr/>
          <a:lstStyle/>
          <a:p>
            <a:pPr marL="234950" indent="-285750">
              <a:buFont typeface="+mj-lt"/>
              <a:buAutoNum type="arabicPeriod"/>
            </a:pPr>
            <a:endParaRPr lang="en-US" dirty="0">
              <a:solidFill>
                <a:srgbClr val="212529"/>
              </a:solidFill>
              <a:latin typeface="+mn-lt"/>
            </a:endParaRPr>
          </a:p>
          <a:p>
            <a:pPr marL="234950" indent="-285750">
              <a:buFont typeface="+mj-lt"/>
              <a:buAutoNum type="arabicPeriod"/>
            </a:pPr>
            <a:endParaRPr lang="en-US" dirty="0">
              <a:solidFill>
                <a:srgbClr val="212529"/>
              </a:solidFill>
              <a:latin typeface="+mn-lt"/>
            </a:endParaRPr>
          </a:p>
          <a:p>
            <a:endParaRPr lang="en-US" sz="2000" b="1" i="0" dirty="0">
              <a:solidFill>
                <a:srgbClr val="222222"/>
              </a:solidFill>
              <a:effectLst/>
              <a:latin typeface="+mn-lt"/>
            </a:endParaRPr>
          </a:p>
          <a:p>
            <a:r>
              <a:rPr lang="en-US" sz="2400" dirty="0">
                <a:solidFill>
                  <a:srgbClr val="222222"/>
                </a:solidFill>
                <a:latin typeface="+mn-lt"/>
              </a:rPr>
              <a:t>On this screen you will see a list the district’s students who are homeless followed by a list of students in foster care.</a:t>
            </a:r>
          </a:p>
          <a:p>
            <a:pPr marL="0" indent="0">
              <a:buNone/>
            </a:pPr>
            <a:endParaRPr lang="en-US" sz="2000" b="1" dirty="0">
              <a:solidFill>
                <a:srgbClr val="222222"/>
              </a:solidFill>
              <a:latin typeface="+mn-lt"/>
            </a:endParaRPr>
          </a:p>
          <a:p>
            <a:r>
              <a:rPr lang="en-US" sz="2400" b="1" i="0" dirty="0">
                <a:solidFill>
                  <a:srgbClr val="222222"/>
                </a:solidFill>
                <a:effectLst/>
                <a:latin typeface="+mn-lt"/>
              </a:rPr>
              <a:t>Note:</a:t>
            </a:r>
            <a:r>
              <a:rPr lang="en-US" sz="2400" b="0" i="0" dirty="0">
                <a:solidFill>
                  <a:srgbClr val="222222"/>
                </a:solidFill>
                <a:effectLst/>
                <a:latin typeface="+mn-lt"/>
              </a:rPr>
              <a:t> It is possible that a student was </a:t>
            </a:r>
            <a:r>
              <a:rPr lang="en-US" sz="2400" b="1" i="0" dirty="0">
                <a:solidFill>
                  <a:srgbClr val="222222"/>
                </a:solidFill>
                <a:effectLst/>
                <a:latin typeface="+mn-lt"/>
              </a:rPr>
              <a:t>both homeless and placed in foster care</a:t>
            </a:r>
            <a:r>
              <a:rPr lang="en-US" sz="2400" b="0" i="0" dirty="0">
                <a:solidFill>
                  <a:srgbClr val="222222"/>
                </a:solidFill>
                <a:effectLst/>
                <a:latin typeface="+mn-lt"/>
              </a:rPr>
              <a:t> during the school year. That student should be entered in both categories and will appear on both lists.</a:t>
            </a:r>
          </a:p>
          <a:p>
            <a:endParaRPr lang="en-US" dirty="0"/>
          </a:p>
        </p:txBody>
      </p:sp>
      <p:graphicFrame>
        <p:nvGraphicFramePr>
          <p:cNvPr id="5" name="Table 4" descr="Data collection heading as seen on screen when inputting School year 2021-22 homeless and foster student data&#10;">
            <a:extLst>
              <a:ext uri="{FF2B5EF4-FFF2-40B4-BE49-F238E27FC236}">
                <a16:creationId xmlns:a16="http://schemas.microsoft.com/office/drawing/2014/main" id="{0C6BF6F9-2C16-418C-A665-168365687156}"/>
              </a:ext>
            </a:extLst>
          </p:cNvPr>
          <p:cNvGraphicFramePr>
            <a:graphicFrameLocks noGrp="1"/>
          </p:cNvGraphicFramePr>
          <p:nvPr>
            <p:extLst>
              <p:ext uri="{D42A27DB-BD31-4B8C-83A1-F6EECF244321}">
                <p14:modId xmlns:p14="http://schemas.microsoft.com/office/powerpoint/2010/main" val="1563582053"/>
              </p:ext>
            </p:extLst>
          </p:nvPr>
        </p:nvGraphicFramePr>
        <p:xfrm>
          <a:off x="511968" y="1262062"/>
          <a:ext cx="11370971" cy="1280160"/>
        </p:xfrm>
        <a:graphic>
          <a:graphicData uri="http://schemas.openxmlformats.org/drawingml/2006/table">
            <a:tbl>
              <a:tblPr firstRow="1"/>
              <a:tblGrid>
                <a:gridCol w="10827060">
                  <a:extLst>
                    <a:ext uri="{9D8B030D-6E8A-4147-A177-3AD203B41FA5}">
                      <a16:colId xmlns:a16="http://schemas.microsoft.com/office/drawing/2014/main" val="3137547177"/>
                    </a:ext>
                  </a:extLst>
                </a:gridCol>
                <a:gridCol w="543911">
                  <a:extLst>
                    <a:ext uri="{9D8B030D-6E8A-4147-A177-3AD203B41FA5}">
                      <a16:colId xmlns:a16="http://schemas.microsoft.com/office/drawing/2014/main" val="1456763149"/>
                    </a:ext>
                  </a:extLst>
                </a:gridCol>
              </a:tblGrid>
              <a:tr h="340833">
                <a:tc>
                  <a:txBody>
                    <a:bodyPr/>
                    <a:lstStyle/>
                    <a:p>
                      <a:endParaRPr lang="en-US" dirty="0"/>
                    </a:p>
                  </a:txBody>
                  <a:tcPr marL="0" marR="0" marT="0" marB="0" anchor="ctr">
                    <a:lnL>
                      <a:noFill/>
                    </a:lnL>
                    <a:lnR>
                      <a:noFill/>
                    </a:lnR>
                    <a:lnT>
                      <a:noFill/>
                    </a:lnT>
                    <a:lnB>
                      <a:noFill/>
                    </a:lnB>
                  </a:tcPr>
                </a:tc>
                <a:tc>
                  <a:txBody>
                    <a:bodyPr/>
                    <a:lstStyle/>
                    <a:p>
                      <a:endParaRPr lang="en-US" dirty="0"/>
                    </a:p>
                  </a:txBody>
                  <a:tcPr>
                    <a:lnL>
                      <a:noFill/>
                    </a:lnL>
                  </a:tcPr>
                </a:tc>
                <a:extLst>
                  <a:ext uri="{0D108BD9-81ED-4DB2-BD59-A6C34878D82A}">
                    <a16:rowId xmlns:a16="http://schemas.microsoft.com/office/drawing/2014/main" val="2791866163"/>
                  </a:ext>
                </a:extLst>
              </a:tr>
              <a:tr h="589904">
                <a:tc>
                  <a:txBody>
                    <a:bodyPr/>
                    <a:lstStyle/>
                    <a:p>
                      <a:r>
                        <a:rPr lang="en-US" b="1" dirty="0"/>
                        <a:t>School Year 2021-2022 Homeless and Foster Care Student Data Collection – District  (00000000) </a:t>
                      </a:r>
                      <a:br>
                        <a:rPr lang="en-US" b="1" dirty="0"/>
                      </a:br>
                      <a:r>
                        <a:rPr lang="en-US" b="1" dirty="0">
                          <a:hlinkClick r:id="rId2"/>
                        </a:rPr>
                        <a:t>Return to Organization List</a:t>
                      </a:r>
                      <a:endParaRPr lang="en-US" b="1" dirty="0"/>
                    </a:p>
                  </a:txBody>
                  <a:tcPr anchor="ctr">
                    <a:lnL>
                      <a:noFill/>
                    </a:lnL>
                    <a:lnR>
                      <a:noFill/>
                    </a:lnR>
                    <a:lnT>
                      <a:noFill/>
                    </a:lnT>
                    <a:lnB>
                      <a:noFill/>
                    </a:lnB>
                  </a:tcPr>
                </a:tc>
                <a:tc>
                  <a:txBody>
                    <a:bodyPr/>
                    <a:lstStyle/>
                    <a:p>
                      <a:endParaRPr lang="en-US" dirty="0"/>
                    </a:p>
                  </a:txBody>
                  <a:tcPr>
                    <a:lnL>
                      <a:noFill/>
                    </a:lnL>
                  </a:tcPr>
                </a:tc>
                <a:extLst>
                  <a:ext uri="{0D108BD9-81ED-4DB2-BD59-A6C34878D82A}">
                    <a16:rowId xmlns:a16="http://schemas.microsoft.com/office/drawing/2014/main" val="3001847399"/>
                  </a:ext>
                </a:extLst>
              </a:tr>
              <a:tr h="249070">
                <a:tc gridSpan="2">
                  <a:txBody>
                    <a:bodyPr/>
                    <a:lstStyle/>
                    <a:p>
                      <a:r>
                        <a:rPr lang="en-US" dirty="0"/>
                        <a:t>Add/Update Homeless and Foster Care Students</a:t>
                      </a:r>
                      <a:endParaRPr lang="en-US" dirty="0">
                        <a:effectLst/>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36668364"/>
                  </a:ext>
                </a:extLst>
              </a:tr>
            </a:tbl>
          </a:graphicData>
        </a:graphic>
      </p:graphicFrame>
    </p:spTree>
    <p:extLst>
      <p:ext uri="{BB962C8B-B14F-4D97-AF65-F5344CB8AC3E}">
        <p14:creationId xmlns:p14="http://schemas.microsoft.com/office/powerpoint/2010/main" val="34695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C987-BD1B-4C25-A0AB-B6173918D2FE}"/>
              </a:ext>
            </a:extLst>
          </p:cNvPr>
          <p:cNvSpPr>
            <a:spLocks noGrp="1"/>
          </p:cNvSpPr>
          <p:nvPr>
            <p:ph type="title"/>
          </p:nvPr>
        </p:nvSpPr>
        <p:spPr/>
        <p:txBody>
          <a:bodyPr/>
          <a:lstStyle/>
          <a:p>
            <a:r>
              <a:rPr lang="en-US"/>
              <a:t>For students in foster care</a:t>
            </a:r>
          </a:p>
        </p:txBody>
      </p:sp>
      <p:sp>
        <p:nvSpPr>
          <p:cNvPr id="3" name="Content Placeholder 2">
            <a:extLst>
              <a:ext uri="{FF2B5EF4-FFF2-40B4-BE49-F238E27FC236}">
                <a16:creationId xmlns:a16="http://schemas.microsoft.com/office/drawing/2014/main" id="{7899950D-1A4A-4243-BCE0-EAF88444BB9F}"/>
              </a:ext>
            </a:extLst>
          </p:cNvPr>
          <p:cNvSpPr>
            <a:spLocks noGrp="1"/>
          </p:cNvSpPr>
          <p:nvPr>
            <p:ph idx="1"/>
          </p:nvPr>
        </p:nvSpPr>
        <p:spPr/>
        <p:txBody>
          <a:bodyPr/>
          <a:lstStyle/>
          <a:p>
            <a:pPr marL="0" indent="0">
              <a:buNone/>
            </a:pPr>
            <a:endParaRPr lang="en-US">
              <a:solidFill>
                <a:srgbClr val="212529"/>
              </a:solidFill>
              <a:latin typeface="+mn-lt"/>
            </a:endParaRPr>
          </a:p>
          <a:p>
            <a:pPr marL="742950" lvl="1" indent="-285750">
              <a:buFont typeface="+mj-lt"/>
              <a:buAutoNum type="arabicPeriod"/>
            </a:pPr>
            <a:r>
              <a:rPr lang="en-US">
                <a:solidFill>
                  <a:srgbClr val="212529"/>
                </a:solidFill>
                <a:latin typeface="+mn-lt"/>
              </a:rPr>
              <a:t>Under “Add Student” select foster care</a:t>
            </a:r>
          </a:p>
          <a:p>
            <a:pPr marL="742950" lvl="1" indent="-285750">
              <a:buFont typeface="+mj-lt"/>
              <a:buAutoNum type="arabicPeriod"/>
            </a:pPr>
            <a:r>
              <a:rPr lang="en-US">
                <a:solidFill>
                  <a:srgbClr val="212529"/>
                </a:solidFill>
                <a:latin typeface="+mn-lt"/>
              </a:rPr>
              <a:t>E</a:t>
            </a:r>
            <a:r>
              <a:rPr lang="en-US" b="0" i="0">
                <a:solidFill>
                  <a:srgbClr val="212529"/>
                </a:solidFill>
                <a:effectLst/>
                <a:latin typeface="+mn-lt"/>
              </a:rPr>
              <a:t>nter the student's SASID number;</a:t>
            </a:r>
          </a:p>
          <a:p>
            <a:pPr marL="742950" lvl="1" indent="-285750">
              <a:buFont typeface="+mj-lt"/>
              <a:buAutoNum type="arabicPeriod"/>
            </a:pPr>
            <a:r>
              <a:rPr lang="en-US">
                <a:solidFill>
                  <a:srgbClr val="212529"/>
                </a:solidFill>
                <a:latin typeface="+mn-lt"/>
              </a:rPr>
              <a:t>S</a:t>
            </a:r>
            <a:r>
              <a:rPr lang="en-US" b="0" i="0">
                <a:solidFill>
                  <a:srgbClr val="212529"/>
                </a:solidFill>
                <a:effectLst/>
                <a:latin typeface="+mn-lt"/>
              </a:rPr>
              <a:t>elect his/her grade; and</a:t>
            </a:r>
          </a:p>
          <a:p>
            <a:pPr marL="742950" lvl="1" indent="-285750">
              <a:buFont typeface="+mj-lt"/>
              <a:buAutoNum type="arabicPeriod"/>
            </a:pPr>
            <a:r>
              <a:rPr lang="en-US" b="1">
                <a:solidFill>
                  <a:srgbClr val="212529"/>
                </a:solidFill>
                <a:latin typeface="+mn-lt"/>
              </a:rPr>
              <a:t>C</a:t>
            </a:r>
            <a:r>
              <a:rPr lang="en-US" b="1" i="0">
                <a:solidFill>
                  <a:srgbClr val="212529"/>
                </a:solidFill>
                <a:effectLst/>
                <a:latin typeface="+mn-lt"/>
              </a:rPr>
              <a:t>lick on Add Foster Care Student.</a:t>
            </a:r>
          </a:p>
          <a:p>
            <a:endParaRPr lang="en-US"/>
          </a:p>
        </p:txBody>
      </p:sp>
      <p:sp>
        <p:nvSpPr>
          <p:cNvPr id="4" name="Slide Number Placeholder 3">
            <a:extLst>
              <a:ext uri="{FF2B5EF4-FFF2-40B4-BE49-F238E27FC236}">
                <a16:creationId xmlns:a16="http://schemas.microsoft.com/office/drawing/2014/main" id="{056D431D-1E7A-4862-AAF2-982B919CFB59}"/>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424113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B967-DAAF-48EE-A37C-157D16783854}"/>
              </a:ext>
            </a:extLst>
          </p:cNvPr>
          <p:cNvSpPr>
            <a:spLocks noGrp="1"/>
          </p:cNvSpPr>
          <p:nvPr>
            <p:ph type="title"/>
          </p:nvPr>
        </p:nvSpPr>
        <p:spPr/>
        <p:txBody>
          <a:bodyPr/>
          <a:lstStyle/>
          <a:p>
            <a:r>
              <a:rPr lang="en-US" sz="3200"/>
              <a:t>For Students who are homeless</a:t>
            </a:r>
          </a:p>
        </p:txBody>
      </p:sp>
      <p:sp>
        <p:nvSpPr>
          <p:cNvPr id="3" name="Content Placeholder 2">
            <a:extLst>
              <a:ext uri="{FF2B5EF4-FFF2-40B4-BE49-F238E27FC236}">
                <a16:creationId xmlns:a16="http://schemas.microsoft.com/office/drawing/2014/main" id="{53B2E158-4EEB-41BC-89E0-033D9CF95B37}"/>
              </a:ext>
            </a:extLst>
          </p:cNvPr>
          <p:cNvSpPr>
            <a:spLocks noGrp="1"/>
          </p:cNvSpPr>
          <p:nvPr>
            <p:ph idx="1"/>
          </p:nvPr>
        </p:nvSpPr>
        <p:spPr>
          <a:xfrm>
            <a:off x="410514" y="968830"/>
            <a:ext cx="11370972" cy="5049746"/>
          </a:xfrm>
        </p:spPr>
        <p:txBody>
          <a:bodyPr/>
          <a:lstStyle/>
          <a:p>
            <a:pPr marL="234950" indent="-285750">
              <a:buFont typeface="+mj-lt"/>
              <a:buAutoNum type="arabicPeriod"/>
            </a:pPr>
            <a:endParaRPr lang="en-US" sz="2400">
              <a:solidFill>
                <a:srgbClr val="212529"/>
              </a:solidFill>
              <a:latin typeface="+mn-lt"/>
            </a:endParaRPr>
          </a:p>
          <a:p>
            <a:pPr marL="234950" indent="-285750">
              <a:buFont typeface="+mj-lt"/>
              <a:buAutoNum type="arabicPeriod"/>
            </a:pPr>
            <a:r>
              <a:rPr lang="en-US" sz="2800">
                <a:solidFill>
                  <a:srgbClr val="212529"/>
                </a:solidFill>
                <a:latin typeface="+mn-lt"/>
              </a:rPr>
              <a:t>Under “Add Student” select Homeless</a:t>
            </a:r>
          </a:p>
          <a:p>
            <a:pPr marL="234950" indent="-285750">
              <a:buFont typeface="+mj-lt"/>
              <a:buAutoNum type="arabicPeriod"/>
            </a:pPr>
            <a:r>
              <a:rPr lang="en-US" sz="2800">
                <a:solidFill>
                  <a:srgbClr val="212529"/>
                </a:solidFill>
                <a:latin typeface="+mn-lt"/>
              </a:rPr>
              <a:t>E</a:t>
            </a:r>
            <a:r>
              <a:rPr lang="en-US" sz="2800" b="0" i="0">
                <a:solidFill>
                  <a:srgbClr val="212529"/>
                </a:solidFill>
                <a:effectLst/>
                <a:latin typeface="+mn-lt"/>
              </a:rPr>
              <a:t>nter the student's SASID number;</a:t>
            </a:r>
          </a:p>
          <a:p>
            <a:pPr marL="234950" indent="-285750">
              <a:buFont typeface="+mj-lt"/>
              <a:buAutoNum type="arabicPeriod"/>
            </a:pPr>
            <a:r>
              <a:rPr lang="en-US" sz="2800">
                <a:solidFill>
                  <a:srgbClr val="212529"/>
                </a:solidFill>
                <a:latin typeface="+mn-lt"/>
              </a:rPr>
              <a:t>S</a:t>
            </a:r>
            <a:r>
              <a:rPr lang="en-US" sz="2800" b="0" i="0">
                <a:solidFill>
                  <a:srgbClr val="212529"/>
                </a:solidFill>
                <a:effectLst/>
                <a:latin typeface="+mn-lt"/>
              </a:rPr>
              <a:t>elect his/her grade;</a:t>
            </a:r>
          </a:p>
          <a:p>
            <a:pPr marL="234950" indent="-285750">
              <a:buFont typeface="+mj-lt"/>
              <a:buAutoNum type="arabicPeriod"/>
            </a:pPr>
            <a:r>
              <a:rPr lang="en-US" sz="2800">
                <a:solidFill>
                  <a:srgbClr val="212529"/>
                </a:solidFill>
                <a:latin typeface="+mn-lt"/>
              </a:rPr>
              <a:t>S</a:t>
            </a:r>
            <a:r>
              <a:rPr lang="en-US" sz="2800" b="0" i="0">
                <a:solidFill>
                  <a:srgbClr val="212529"/>
                </a:solidFill>
                <a:effectLst/>
                <a:latin typeface="+mn-lt"/>
              </a:rPr>
              <a:t>elect the dwelling arrangement (Primary Nighttime Residence),</a:t>
            </a:r>
          </a:p>
          <a:p>
            <a:pPr lvl="1">
              <a:buFont typeface="Arial" panose="020B0604020202020204" pitchFamily="34" charset="0"/>
              <a:buChar char="•"/>
            </a:pPr>
            <a:r>
              <a:rPr lang="en-US" b="0" i="0">
                <a:solidFill>
                  <a:srgbClr val="212529"/>
                </a:solidFill>
                <a:effectLst/>
                <a:latin typeface="+mn-lt"/>
              </a:rPr>
              <a:t>(Sheltered, Doubled-up, unsheltered, or hotel/motel </a:t>
            </a:r>
            <a:r>
              <a:rPr lang="en-US" b="0" i="1">
                <a:solidFill>
                  <a:srgbClr val="212529"/>
                </a:solidFill>
                <a:effectLst/>
                <a:latin typeface="+mn-lt"/>
              </a:rPr>
              <a:t>when first identified</a:t>
            </a:r>
            <a:r>
              <a:rPr lang="en-US" b="0" i="0">
                <a:solidFill>
                  <a:srgbClr val="212529"/>
                </a:solidFill>
                <a:effectLst/>
                <a:latin typeface="+mn-lt"/>
              </a:rPr>
              <a:t>) </a:t>
            </a:r>
          </a:p>
          <a:p>
            <a:pPr marL="514350" indent="-514350">
              <a:buFont typeface="+mj-lt"/>
              <a:buAutoNum type="arabicPeriod"/>
            </a:pPr>
            <a:r>
              <a:rPr lang="en-US" b="0" i="0">
                <a:solidFill>
                  <a:srgbClr val="212529"/>
                </a:solidFill>
                <a:effectLst/>
                <a:latin typeface="+mn-lt"/>
              </a:rPr>
              <a:t>Unaccompanied youth ? — click on Yes or No; and</a:t>
            </a:r>
          </a:p>
          <a:p>
            <a:pPr marL="234950" indent="-285750">
              <a:buFont typeface="+mj-lt"/>
              <a:buAutoNum type="arabicPeriod"/>
            </a:pPr>
            <a:r>
              <a:rPr lang="en-US" sz="2800" b="1" i="0">
                <a:solidFill>
                  <a:srgbClr val="212529"/>
                </a:solidFill>
                <a:effectLst/>
                <a:latin typeface="+mn-lt"/>
              </a:rPr>
              <a:t>Click on Add Homeless Student</a:t>
            </a:r>
          </a:p>
          <a:p>
            <a:endParaRPr lang="en-US"/>
          </a:p>
        </p:txBody>
      </p:sp>
      <p:sp>
        <p:nvSpPr>
          <p:cNvPr id="4" name="Slide Number Placeholder 3">
            <a:extLst>
              <a:ext uri="{FF2B5EF4-FFF2-40B4-BE49-F238E27FC236}">
                <a16:creationId xmlns:a16="http://schemas.microsoft.com/office/drawing/2014/main" id="{C0C47FE3-F13A-4D53-8B59-682D36374B0E}"/>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369549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FD7E-D4A1-4F21-9137-CEEF960CEACB}"/>
              </a:ext>
            </a:extLst>
          </p:cNvPr>
          <p:cNvSpPr>
            <a:spLocks noGrp="1"/>
          </p:cNvSpPr>
          <p:nvPr>
            <p:ph type="title"/>
          </p:nvPr>
        </p:nvSpPr>
        <p:spPr/>
        <p:txBody>
          <a:bodyPr/>
          <a:lstStyle/>
          <a:p>
            <a:r>
              <a:rPr lang="en-US"/>
              <a:t>Once a Student is Entered</a:t>
            </a:r>
          </a:p>
        </p:txBody>
      </p:sp>
      <p:sp>
        <p:nvSpPr>
          <p:cNvPr id="3" name="Content Placeholder 2">
            <a:extLst>
              <a:ext uri="{FF2B5EF4-FFF2-40B4-BE49-F238E27FC236}">
                <a16:creationId xmlns:a16="http://schemas.microsoft.com/office/drawing/2014/main" id="{412CE7B9-BFC4-4994-B5DE-AC9BE1025089}"/>
              </a:ext>
            </a:extLst>
          </p:cNvPr>
          <p:cNvSpPr>
            <a:spLocks noGrp="1"/>
          </p:cNvSpPr>
          <p:nvPr>
            <p:ph idx="1"/>
          </p:nvPr>
        </p:nvSpPr>
        <p:spPr/>
        <p:txBody>
          <a:bodyPr/>
          <a:lstStyle/>
          <a:p>
            <a:r>
              <a:rPr lang="en-US" sz="2400" b="0" i="0">
                <a:solidFill>
                  <a:srgbClr val="212529"/>
                </a:solidFill>
                <a:effectLst/>
                <a:latin typeface="+mn-lt"/>
              </a:rPr>
              <a:t>The student will appear on the list of reported students on your Add/Update screen after SIF has transmitted the data or you have entered the student directly.</a:t>
            </a:r>
          </a:p>
          <a:p>
            <a:pPr marL="0" indent="0" algn="l">
              <a:buNone/>
            </a:pPr>
            <a:r>
              <a:rPr lang="en-US" sz="2400" b="0" i="0">
                <a:solidFill>
                  <a:srgbClr val="212529"/>
                </a:solidFill>
                <a:effectLst/>
                <a:latin typeface="+mn-lt"/>
              </a:rPr>
              <a:t>A few tips:</a:t>
            </a:r>
          </a:p>
          <a:p>
            <a:pPr algn="l">
              <a:buFont typeface="Arial" panose="020B0604020202020204" pitchFamily="34" charset="0"/>
              <a:buChar char="•"/>
            </a:pPr>
            <a:r>
              <a:rPr lang="en-US" sz="2400" b="0" i="0">
                <a:solidFill>
                  <a:srgbClr val="212529"/>
                </a:solidFill>
                <a:effectLst/>
                <a:latin typeface="+mn-lt"/>
              </a:rPr>
              <a:t>The </a:t>
            </a:r>
            <a:r>
              <a:rPr lang="en-US" sz="2400" b="1" i="0">
                <a:solidFill>
                  <a:srgbClr val="212529"/>
                </a:solidFill>
                <a:effectLst/>
                <a:latin typeface="+mn-lt"/>
              </a:rPr>
              <a:t>Edit</a:t>
            </a:r>
            <a:r>
              <a:rPr lang="en-US" sz="2400" b="0" i="0">
                <a:solidFill>
                  <a:srgbClr val="212529"/>
                </a:solidFill>
                <a:effectLst/>
                <a:latin typeface="+mn-lt"/>
              </a:rPr>
              <a:t> function is for correcting any data entry errors. For example, should numbers in the SASID be transposed.</a:t>
            </a:r>
          </a:p>
          <a:p>
            <a:pPr algn="l">
              <a:buFont typeface="Arial" panose="020B0604020202020204" pitchFamily="34" charset="0"/>
              <a:buChar char="•"/>
            </a:pPr>
            <a:r>
              <a:rPr lang="en-US" sz="2400" b="0" i="0">
                <a:solidFill>
                  <a:srgbClr val="212529"/>
                </a:solidFill>
                <a:effectLst/>
                <a:latin typeface="+mn-lt"/>
              </a:rPr>
              <a:t>The dwelling arrangement should </a:t>
            </a:r>
            <a:r>
              <a:rPr lang="en-US" sz="2400" b="0" i="1">
                <a:solidFill>
                  <a:srgbClr val="212529"/>
                </a:solidFill>
                <a:effectLst/>
                <a:latin typeface="+mn-lt"/>
              </a:rPr>
              <a:t>not</a:t>
            </a:r>
            <a:r>
              <a:rPr lang="en-US" sz="2400" b="0" i="0">
                <a:solidFill>
                  <a:srgbClr val="212529"/>
                </a:solidFill>
                <a:effectLst/>
                <a:latin typeface="+mn-lt"/>
              </a:rPr>
              <a:t> be updated in the security portal unless it is </a:t>
            </a:r>
            <a:r>
              <a:rPr lang="en-US" sz="2400" b="0" i="1">
                <a:solidFill>
                  <a:srgbClr val="C00000"/>
                </a:solidFill>
                <a:effectLst/>
                <a:latin typeface="+mn-lt"/>
              </a:rPr>
              <a:t>missing </a:t>
            </a:r>
            <a:r>
              <a:rPr lang="en-US" sz="2400" b="0" i="0">
                <a:solidFill>
                  <a:srgbClr val="212529"/>
                </a:solidFill>
                <a:effectLst/>
                <a:latin typeface="+mn-lt"/>
              </a:rPr>
              <a:t>or erroneous. </a:t>
            </a:r>
          </a:p>
          <a:p>
            <a:pPr algn="l">
              <a:buFont typeface="Arial" panose="020B0604020202020204" pitchFamily="34" charset="0"/>
              <a:buChar char="•"/>
            </a:pPr>
            <a:r>
              <a:rPr lang="en-US" sz="2400" b="0" i="0">
                <a:solidFill>
                  <a:srgbClr val="212529"/>
                </a:solidFill>
                <a:effectLst/>
                <a:latin typeface="+mn-lt"/>
              </a:rPr>
              <a:t>The delete function is used </a:t>
            </a:r>
            <a:r>
              <a:rPr lang="en-US" sz="2400" b="0" i="1">
                <a:solidFill>
                  <a:srgbClr val="212529"/>
                </a:solidFill>
                <a:effectLst/>
                <a:latin typeface="+mn-lt"/>
              </a:rPr>
              <a:t>only</a:t>
            </a:r>
            <a:r>
              <a:rPr lang="en-US" sz="2400" b="0" i="0">
                <a:solidFill>
                  <a:srgbClr val="212529"/>
                </a:solidFill>
                <a:effectLst/>
                <a:latin typeface="+mn-lt"/>
              </a:rPr>
              <a:t> if a student is erroneously entered.</a:t>
            </a:r>
          </a:p>
          <a:p>
            <a:pPr lvl="1">
              <a:buFont typeface="Arial" panose="020B0604020202020204" pitchFamily="34" charset="0"/>
              <a:buChar char="•"/>
            </a:pPr>
            <a:r>
              <a:rPr lang="en-US" sz="2400" b="1" i="0">
                <a:solidFill>
                  <a:srgbClr val="212529"/>
                </a:solidFill>
                <a:effectLst/>
                <a:latin typeface="+mn-lt"/>
              </a:rPr>
              <a:t>Do not delete or update students in the security portal if they become permanently housed or leave foster care.</a:t>
            </a:r>
            <a:r>
              <a:rPr lang="en-US" sz="2400" b="0" i="0">
                <a:solidFill>
                  <a:srgbClr val="212529"/>
                </a:solidFill>
                <a:effectLst/>
                <a:latin typeface="+mn-lt"/>
              </a:rPr>
              <a:t> </a:t>
            </a:r>
          </a:p>
          <a:p>
            <a:pPr lvl="1">
              <a:buFont typeface="Arial" panose="020B0604020202020204" pitchFamily="34" charset="0"/>
              <a:buChar char="•"/>
            </a:pPr>
            <a:r>
              <a:rPr lang="en-US" sz="2400" b="0" i="0">
                <a:solidFill>
                  <a:srgbClr val="212529"/>
                </a:solidFill>
                <a:effectLst/>
                <a:latin typeface="+mn-lt"/>
              </a:rPr>
              <a:t>This data collection is a </a:t>
            </a:r>
            <a:r>
              <a:rPr lang="en-US" sz="2400" b="1" i="0">
                <a:solidFill>
                  <a:srgbClr val="212529"/>
                </a:solidFill>
                <a:effectLst/>
                <a:latin typeface="+mn-lt"/>
              </a:rPr>
              <a:t>cumulative </a:t>
            </a:r>
            <a:r>
              <a:rPr lang="en-US" sz="2400" b="1">
                <a:solidFill>
                  <a:srgbClr val="212529"/>
                </a:solidFill>
                <a:latin typeface="+mn-lt"/>
              </a:rPr>
              <a:t>count</a:t>
            </a:r>
            <a:r>
              <a:rPr lang="en-US" sz="2400" b="1" i="0">
                <a:solidFill>
                  <a:srgbClr val="212529"/>
                </a:solidFill>
                <a:effectLst/>
                <a:latin typeface="+mn-lt"/>
              </a:rPr>
              <a:t> </a:t>
            </a:r>
            <a:r>
              <a:rPr lang="en-US" sz="2400" b="0" i="0">
                <a:solidFill>
                  <a:srgbClr val="212529"/>
                </a:solidFill>
                <a:effectLst/>
                <a:latin typeface="+mn-lt"/>
              </a:rPr>
              <a:t>for the school year.</a:t>
            </a:r>
          </a:p>
          <a:p>
            <a:endParaRPr lang="en-US"/>
          </a:p>
        </p:txBody>
      </p:sp>
      <p:sp>
        <p:nvSpPr>
          <p:cNvPr id="4" name="Slide Number Placeholder 3">
            <a:extLst>
              <a:ext uri="{FF2B5EF4-FFF2-40B4-BE49-F238E27FC236}">
                <a16:creationId xmlns:a16="http://schemas.microsoft.com/office/drawing/2014/main" id="{B788CB10-45FF-43DD-BCE8-12B448617737}"/>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357262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3DE6-5431-4E71-9543-797455BA1AA6}"/>
              </a:ext>
            </a:extLst>
          </p:cNvPr>
          <p:cNvSpPr>
            <a:spLocks noGrp="1"/>
          </p:cNvSpPr>
          <p:nvPr>
            <p:ph type="title"/>
          </p:nvPr>
        </p:nvSpPr>
        <p:spPr/>
        <p:txBody>
          <a:bodyPr/>
          <a:lstStyle/>
          <a:p>
            <a:r>
              <a:rPr lang="en-US" sz="3200"/>
              <a:t>To Close Out the School Year</a:t>
            </a:r>
          </a:p>
        </p:txBody>
      </p:sp>
      <p:sp>
        <p:nvSpPr>
          <p:cNvPr id="3" name="Content Placeholder 2">
            <a:extLst>
              <a:ext uri="{FF2B5EF4-FFF2-40B4-BE49-F238E27FC236}">
                <a16:creationId xmlns:a16="http://schemas.microsoft.com/office/drawing/2014/main" id="{DF4690D0-54DA-46E3-A5C4-EB69FD9E3B43}"/>
              </a:ext>
            </a:extLst>
          </p:cNvPr>
          <p:cNvSpPr>
            <a:spLocks noGrp="1"/>
          </p:cNvSpPr>
          <p:nvPr>
            <p:ph idx="1"/>
          </p:nvPr>
        </p:nvSpPr>
        <p:spPr/>
        <p:txBody>
          <a:bodyPr/>
          <a:lstStyle/>
          <a:p>
            <a:pPr marL="0" indent="0" algn="l">
              <a:buNone/>
            </a:pPr>
            <a:endParaRPr lang="en-US" b="0" i="0">
              <a:solidFill>
                <a:srgbClr val="222222"/>
              </a:solidFill>
              <a:effectLst/>
              <a:latin typeface="+mn-lt"/>
            </a:endParaRPr>
          </a:p>
          <a:p>
            <a:pPr marL="0" indent="0" algn="l">
              <a:buNone/>
            </a:pPr>
            <a:r>
              <a:rPr lang="en-US" sz="2800" b="0" i="0">
                <a:solidFill>
                  <a:srgbClr val="222222"/>
                </a:solidFill>
                <a:effectLst/>
                <a:latin typeface="+mn-lt"/>
              </a:rPr>
              <a:t>The Certify/Submit function </a:t>
            </a:r>
          </a:p>
          <a:p>
            <a:pPr lvl="1">
              <a:buFont typeface="Arial" panose="020B0604020202020204" pitchFamily="34" charset="0"/>
              <a:buChar char="•"/>
            </a:pPr>
            <a:r>
              <a:rPr lang="en-US" b="0" i="0">
                <a:solidFill>
                  <a:srgbClr val="222222"/>
                </a:solidFill>
                <a:effectLst/>
                <a:latin typeface="+mn-lt"/>
              </a:rPr>
              <a:t>is enabled when it is time to close out data entry for a school year; usually June through mid-July and </a:t>
            </a:r>
          </a:p>
          <a:p>
            <a:pPr lvl="1">
              <a:buFont typeface="Arial" panose="020B0604020202020204" pitchFamily="34" charset="0"/>
              <a:buChar char="•"/>
            </a:pPr>
            <a:r>
              <a:rPr lang="en-US" b="0" i="0">
                <a:solidFill>
                  <a:srgbClr val="222222"/>
                </a:solidFill>
                <a:effectLst/>
                <a:latin typeface="+mn-lt"/>
              </a:rPr>
              <a:t>allows districts to review and certify the accuracy of the data and finalize and submit it.</a:t>
            </a:r>
          </a:p>
          <a:p>
            <a:pPr marL="0" indent="0">
              <a:buNone/>
            </a:pPr>
            <a:br>
              <a:rPr lang="en-US" b="0" i="0">
                <a:solidFill>
                  <a:srgbClr val="212529"/>
                </a:solidFill>
                <a:effectLst/>
                <a:latin typeface="-apple-system"/>
              </a:rPr>
            </a:br>
            <a:r>
              <a:rPr lang="en-US" b="0" i="0">
                <a:solidFill>
                  <a:srgbClr val="212529"/>
                </a:solidFill>
                <a:effectLst/>
                <a:latin typeface="-apple-system"/>
              </a:rPr>
              <a:t>Homeless liaisons and foster care points of contact ar</a:t>
            </a:r>
            <a:r>
              <a:rPr lang="en-US">
                <a:solidFill>
                  <a:srgbClr val="212529"/>
                </a:solidFill>
                <a:latin typeface="-apple-system"/>
              </a:rPr>
              <a:t>e reminded when this function is enabled (early June) and as the due date nears (mid-July).</a:t>
            </a:r>
            <a:endParaRPr lang="en-US"/>
          </a:p>
        </p:txBody>
      </p:sp>
      <p:sp>
        <p:nvSpPr>
          <p:cNvPr id="4" name="Slide Number Placeholder 3">
            <a:extLst>
              <a:ext uri="{FF2B5EF4-FFF2-40B4-BE49-F238E27FC236}">
                <a16:creationId xmlns:a16="http://schemas.microsoft.com/office/drawing/2014/main" id="{9EF67B47-F0ED-4AA5-A12F-CE54EC58937F}"/>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3963885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CC2F-90D0-4FC1-89FC-3FCE88CD26A8}"/>
              </a:ext>
            </a:extLst>
          </p:cNvPr>
          <p:cNvSpPr>
            <a:spLocks noGrp="1"/>
          </p:cNvSpPr>
          <p:nvPr>
            <p:ph type="title"/>
          </p:nvPr>
        </p:nvSpPr>
        <p:spPr/>
        <p:txBody>
          <a:bodyPr/>
          <a:lstStyle/>
          <a:p>
            <a:r>
              <a:rPr lang="en-US" sz="3200"/>
              <a:t>Is Your Data Accurate?</a:t>
            </a:r>
          </a:p>
        </p:txBody>
      </p:sp>
      <p:sp>
        <p:nvSpPr>
          <p:cNvPr id="3" name="Content Placeholder 2">
            <a:extLst>
              <a:ext uri="{FF2B5EF4-FFF2-40B4-BE49-F238E27FC236}">
                <a16:creationId xmlns:a16="http://schemas.microsoft.com/office/drawing/2014/main" id="{29AEB36C-E879-4A59-9E1D-104A86931671}"/>
              </a:ext>
            </a:extLst>
          </p:cNvPr>
          <p:cNvSpPr>
            <a:spLocks noGrp="1"/>
          </p:cNvSpPr>
          <p:nvPr>
            <p:ph idx="1"/>
          </p:nvPr>
        </p:nvSpPr>
        <p:spPr>
          <a:xfrm>
            <a:off x="567743" y="1137717"/>
            <a:ext cx="11370972" cy="5049746"/>
          </a:xfrm>
        </p:spPr>
        <p:txBody>
          <a:bodyPr/>
          <a:lstStyle/>
          <a:p>
            <a:pPr algn="l">
              <a:buFont typeface="+mj-lt"/>
              <a:buAutoNum type="arabicPeriod"/>
            </a:pPr>
            <a:endParaRPr lang="en-US" sz="2800" b="1" i="0">
              <a:solidFill>
                <a:srgbClr val="212529"/>
              </a:solidFill>
              <a:effectLst/>
              <a:latin typeface="+mn-lt"/>
            </a:endParaRPr>
          </a:p>
          <a:p>
            <a:pPr algn="l">
              <a:buFont typeface="+mj-lt"/>
              <a:buAutoNum type="arabicPeriod"/>
            </a:pPr>
            <a:r>
              <a:rPr lang="en-US" sz="2800" b="1" i="0">
                <a:solidFill>
                  <a:srgbClr val="212529"/>
                </a:solidFill>
                <a:effectLst/>
                <a:latin typeface="+mn-lt"/>
              </a:rPr>
              <a:t>Review the data </a:t>
            </a:r>
            <a:r>
              <a:rPr lang="en-US" sz="2800" b="0" i="0">
                <a:solidFill>
                  <a:srgbClr val="212529"/>
                </a:solidFill>
                <a:effectLst/>
                <a:latin typeface="+mn-lt"/>
              </a:rPr>
              <a:t>as it appears on each list.</a:t>
            </a:r>
          </a:p>
          <a:p>
            <a:pPr marL="742950" lvl="1" indent="-285750" algn="l">
              <a:buFont typeface="+mj-lt"/>
              <a:buAutoNum type="arabicPeriod"/>
            </a:pPr>
            <a:r>
              <a:rPr lang="en-US" b="0" i="0">
                <a:solidFill>
                  <a:srgbClr val="212529"/>
                </a:solidFill>
                <a:effectLst/>
                <a:latin typeface="+mn-lt"/>
              </a:rPr>
              <a:t>Correct any </a:t>
            </a:r>
            <a:r>
              <a:rPr lang="en-US" b="0" i="0">
                <a:solidFill>
                  <a:srgbClr val="FF0000"/>
                </a:solidFill>
                <a:effectLst/>
                <a:latin typeface="+mn-lt"/>
              </a:rPr>
              <a:t>missing</a:t>
            </a:r>
            <a:r>
              <a:rPr lang="en-US" b="0" i="0">
                <a:solidFill>
                  <a:srgbClr val="212529"/>
                </a:solidFill>
                <a:effectLst/>
                <a:latin typeface="+mn-lt"/>
              </a:rPr>
              <a:t> or inaccurate data.</a:t>
            </a:r>
          </a:p>
          <a:p>
            <a:pPr marL="742950" lvl="1" indent="-285750" algn="l">
              <a:buFont typeface="+mj-lt"/>
              <a:buAutoNum type="arabicPeriod"/>
            </a:pPr>
            <a:r>
              <a:rPr lang="en-US" b="0" i="0">
                <a:solidFill>
                  <a:srgbClr val="212529"/>
                </a:solidFill>
                <a:effectLst/>
                <a:latin typeface="+mn-lt"/>
              </a:rPr>
              <a:t>Remember for students who are homeless the reported dwelling arrangement should be where the student was at the time they were first identified.</a:t>
            </a:r>
          </a:p>
          <a:p>
            <a:pPr marL="742950" lvl="1" indent="-285750" algn="l">
              <a:buFont typeface="+mj-lt"/>
              <a:buAutoNum type="arabicPeriod"/>
            </a:pPr>
            <a:endParaRPr lang="en-US" b="0" i="0">
              <a:solidFill>
                <a:srgbClr val="212529"/>
              </a:solidFill>
              <a:effectLst/>
              <a:latin typeface="+mn-lt"/>
            </a:endParaRPr>
          </a:p>
          <a:p>
            <a:pPr algn="l">
              <a:buFont typeface="+mj-lt"/>
              <a:buAutoNum type="arabicPeriod"/>
            </a:pPr>
            <a:r>
              <a:rPr lang="en-US" sz="2800" b="1" i="0">
                <a:solidFill>
                  <a:srgbClr val="212529"/>
                </a:solidFill>
                <a:effectLst/>
                <a:latin typeface="+mn-lt"/>
              </a:rPr>
              <a:t>Click on the certify checkbox </a:t>
            </a:r>
            <a:r>
              <a:rPr lang="en-US" sz="2800" b="0" i="0">
                <a:solidFill>
                  <a:srgbClr val="212529"/>
                </a:solidFill>
                <a:effectLst/>
                <a:latin typeface="+mn-lt"/>
              </a:rPr>
              <a:t>to confirm the data is accurate.</a:t>
            </a:r>
          </a:p>
          <a:p>
            <a:pPr marL="742950" lvl="1" indent="-285750" algn="l">
              <a:buFont typeface="+mj-lt"/>
              <a:buAutoNum type="arabicPeriod"/>
            </a:pPr>
            <a:r>
              <a:rPr lang="en-US" b="0" i="0">
                <a:solidFill>
                  <a:srgbClr val="212529"/>
                </a:solidFill>
                <a:effectLst/>
                <a:latin typeface="+mn-lt"/>
              </a:rPr>
              <a:t>You will not be able to complete this step if there is missing data.</a:t>
            </a:r>
          </a:p>
          <a:p>
            <a:endParaRPr lang="en-US"/>
          </a:p>
        </p:txBody>
      </p:sp>
      <p:sp>
        <p:nvSpPr>
          <p:cNvPr id="4" name="Slide Number Placeholder 3">
            <a:extLst>
              <a:ext uri="{FF2B5EF4-FFF2-40B4-BE49-F238E27FC236}">
                <a16:creationId xmlns:a16="http://schemas.microsoft.com/office/drawing/2014/main" id="{8E155CCF-F604-4A57-BE86-80BD0B4892F6}"/>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143459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603E-49C6-497B-BDA7-CECFA4F83381}"/>
              </a:ext>
            </a:extLst>
          </p:cNvPr>
          <p:cNvSpPr>
            <a:spLocks noGrp="1"/>
          </p:cNvSpPr>
          <p:nvPr>
            <p:ph type="title"/>
          </p:nvPr>
        </p:nvSpPr>
        <p:spPr/>
        <p:txBody>
          <a:bodyPr/>
          <a:lstStyle/>
          <a:p>
            <a:r>
              <a:rPr lang="en-US" sz="3200"/>
              <a:t>Submitting the Data</a:t>
            </a:r>
          </a:p>
        </p:txBody>
      </p:sp>
      <p:sp>
        <p:nvSpPr>
          <p:cNvPr id="3" name="Content Placeholder 2">
            <a:extLst>
              <a:ext uri="{FF2B5EF4-FFF2-40B4-BE49-F238E27FC236}">
                <a16:creationId xmlns:a16="http://schemas.microsoft.com/office/drawing/2014/main" id="{0491F976-E9BC-420B-8091-3376113675E6}"/>
              </a:ext>
            </a:extLst>
          </p:cNvPr>
          <p:cNvSpPr>
            <a:spLocks noGrp="1"/>
          </p:cNvSpPr>
          <p:nvPr>
            <p:ph idx="1"/>
          </p:nvPr>
        </p:nvSpPr>
        <p:spPr/>
        <p:txBody>
          <a:bodyPr/>
          <a:lstStyle/>
          <a:p>
            <a:pPr algn="l">
              <a:buFont typeface="Arial" panose="020B0604020202020204" pitchFamily="34" charset="0"/>
              <a:buChar char="•"/>
            </a:pPr>
            <a:r>
              <a:rPr lang="en-US" sz="2800" b="0" i="0">
                <a:solidFill>
                  <a:srgbClr val="212529"/>
                </a:solidFill>
                <a:effectLst/>
                <a:latin typeface="+mn-lt"/>
              </a:rPr>
              <a:t>Click on the Submit button.</a:t>
            </a:r>
          </a:p>
          <a:p>
            <a:pPr algn="l">
              <a:buFont typeface="Arial" panose="020B0604020202020204" pitchFamily="34" charset="0"/>
              <a:buChar char="•"/>
            </a:pPr>
            <a:endParaRPr lang="en-US" sz="2800" b="0" i="0">
              <a:solidFill>
                <a:srgbClr val="212529"/>
              </a:solidFill>
              <a:effectLst/>
              <a:latin typeface="+mn-lt"/>
            </a:endParaRPr>
          </a:p>
          <a:p>
            <a:pPr algn="l">
              <a:buFont typeface="Arial" panose="020B0604020202020204" pitchFamily="34" charset="0"/>
              <a:buChar char="•"/>
            </a:pPr>
            <a:r>
              <a:rPr lang="en-US" sz="2800" b="0" i="0">
                <a:solidFill>
                  <a:srgbClr val="212529"/>
                </a:solidFill>
                <a:effectLst/>
                <a:latin typeface="+mn-lt"/>
              </a:rPr>
              <a:t>Once the data has been certified/submitted, no more students can be entered. Should the Certify/Submit function be erroneously engaged, please contact us and we will manually reverse the designation.</a:t>
            </a:r>
          </a:p>
          <a:p>
            <a:pPr algn="l">
              <a:buFont typeface="Arial" panose="020B0604020202020204" pitchFamily="34" charset="0"/>
              <a:buChar char="•"/>
            </a:pPr>
            <a:endParaRPr lang="en-US" sz="2800" b="0" i="0">
              <a:solidFill>
                <a:srgbClr val="212529"/>
              </a:solidFill>
              <a:effectLst/>
              <a:latin typeface="+mn-lt"/>
            </a:endParaRPr>
          </a:p>
          <a:p>
            <a:pPr algn="l">
              <a:buFont typeface="Arial" panose="020B0604020202020204" pitchFamily="34" charset="0"/>
              <a:buChar char="•"/>
            </a:pPr>
            <a:r>
              <a:rPr lang="en-US" sz="2800" b="1" i="0">
                <a:solidFill>
                  <a:srgbClr val="212529"/>
                </a:solidFill>
                <a:effectLst/>
                <a:latin typeface="+mn-lt"/>
              </a:rPr>
              <a:t>A district that has not enrolled or identified any students who ar</a:t>
            </a:r>
            <a:r>
              <a:rPr lang="en-US" sz="2800" b="1">
                <a:solidFill>
                  <a:srgbClr val="212529"/>
                </a:solidFill>
                <a:latin typeface="+mn-lt"/>
              </a:rPr>
              <a:t>e </a:t>
            </a:r>
            <a:r>
              <a:rPr lang="en-US" sz="2800" b="1" i="0">
                <a:solidFill>
                  <a:srgbClr val="212529"/>
                </a:solidFill>
                <a:effectLst/>
                <a:latin typeface="+mn-lt"/>
              </a:rPr>
              <a:t>homeless or in foster care must still Certify/Submit its data, and by doing so, certifies that no homeless or foster care students were enrolled.</a:t>
            </a:r>
            <a:endParaRPr lang="en-US" sz="2800" b="0" i="0">
              <a:solidFill>
                <a:srgbClr val="212529"/>
              </a:solidFill>
              <a:effectLst/>
              <a:latin typeface="+mn-lt"/>
            </a:endParaRPr>
          </a:p>
          <a:p>
            <a:endParaRPr lang="en-US"/>
          </a:p>
        </p:txBody>
      </p:sp>
      <p:sp>
        <p:nvSpPr>
          <p:cNvPr id="4" name="Slide Number Placeholder 3">
            <a:extLst>
              <a:ext uri="{FF2B5EF4-FFF2-40B4-BE49-F238E27FC236}">
                <a16:creationId xmlns:a16="http://schemas.microsoft.com/office/drawing/2014/main" id="{D48320A5-612E-4593-BFCD-6919B75E128F}"/>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1380893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5990-1E37-415B-ADCC-74952D3D23F4}"/>
              </a:ext>
            </a:extLst>
          </p:cNvPr>
          <p:cNvSpPr>
            <a:spLocks noGrp="1"/>
          </p:cNvSpPr>
          <p:nvPr>
            <p:ph type="title"/>
          </p:nvPr>
        </p:nvSpPr>
        <p:spPr/>
        <p:txBody>
          <a:bodyPr/>
          <a:lstStyle/>
          <a:p>
            <a:r>
              <a:rPr lang="en-US" sz="3200"/>
              <a:t>Next School Year</a:t>
            </a:r>
          </a:p>
        </p:txBody>
      </p:sp>
      <p:sp>
        <p:nvSpPr>
          <p:cNvPr id="3" name="Content Placeholder 2">
            <a:extLst>
              <a:ext uri="{FF2B5EF4-FFF2-40B4-BE49-F238E27FC236}">
                <a16:creationId xmlns:a16="http://schemas.microsoft.com/office/drawing/2014/main" id="{25E8C4B9-FD1A-4F5C-ADA9-4E7C01A67512}"/>
              </a:ext>
            </a:extLst>
          </p:cNvPr>
          <p:cNvSpPr>
            <a:spLocks noGrp="1"/>
          </p:cNvSpPr>
          <p:nvPr>
            <p:ph idx="1"/>
          </p:nvPr>
        </p:nvSpPr>
        <p:spPr/>
        <p:txBody>
          <a:bodyPr/>
          <a:lstStyle/>
          <a:p>
            <a:r>
              <a:rPr lang="en-US" b="0" i="0">
                <a:solidFill>
                  <a:srgbClr val="212529"/>
                </a:solidFill>
                <a:effectLst/>
                <a:latin typeface="+mn-lt"/>
              </a:rPr>
              <a:t>Once the school year closes</a:t>
            </a:r>
            <a:r>
              <a:rPr lang="en-US">
                <a:solidFill>
                  <a:srgbClr val="212529"/>
                </a:solidFill>
                <a:latin typeface="+mn-lt"/>
              </a:rPr>
              <a:t>, data collection is ready for the new school year at the beginning of August.</a:t>
            </a:r>
          </a:p>
          <a:p>
            <a:endParaRPr lang="en-US">
              <a:solidFill>
                <a:srgbClr val="212529"/>
              </a:solidFill>
              <a:latin typeface="+mn-lt"/>
            </a:endParaRPr>
          </a:p>
          <a:p>
            <a:r>
              <a:rPr lang="en-US">
                <a:solidFill>
                  <a:srgbClr val="212529"/>
                </a:solidFill>
                <a:latin typeface="+mn-lt"/>
              </a:rPr>
              <a:t>Assuming your SIS is up to date, only those students who remain homeless or in foster car will be carried over to the next year.</a:t>
            </a:r>
          </a:p>
          <a:p>
            <a:r>
              <a:rPr lang="en-US">
                <a:solidFill>
                  <a:srgbClr val="212529"/>
                </a:solidFill>
                <a:latin typeface="+mn-lt"/>
              </a:rPr>
              <a:t>The homeless and foster care lists are usually populated in the security portal by SIF around mid/end of August.</a:t>
            </a:r>
            <a:endParaRPr lang="en-US"/>
          </a:p>
        </p:txBody>
      </p:sp>
      <p:sp>
        <p:nvSpPr>
          <p:cNvPr id="4" name="Slide Number Placeholder 3">
            <a:extLst>
              <a:ext uri="{FF2B5EF4-FFF2-40B4-BE49-F238E27FC236}">
                <a16:creationId xmlns:a16="http://schemas.microsoft.com/office/drawing/2014/main" id="{F54DAB4E-3F89-4FD3-A649-44E724FECE76}"/>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17880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latin typeface="Segoe UI Semibold"/>
                <a:cs typeface="Segoe UI Semibold"/>
              </a:rPr>
              <a:t>The Why and the Who of it.</a:t>
            </a:r>
            <a:endParaRPr lang="en-US"/>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graphicFrame>
        <p:nvGraphicFramePr>
          <p:cNvPr id="7" name="Diagram 7" descr="graphic organizer outlining the two laws that ensure the educational rights of highly mobile population. The Every Student Succeeds Act of 2015 covers Foster Care, Homeless, and Migrant students. The Massachusetts Valor act of 2012 covers Military Connected Students. ">
            <a:extLst>
              <a:ext uri="{FF2B5EF4-FFF2-40B4-BE49-F238E27FC236}">
                <a16:creationId xmlns:a16="http://schemas.microsoft.com/office/drawing/2014/main" id="{7E1F181C-2D79-47F2-8FF3-FEE771267B79}"/>
              </a:ext>
            </a:extLst>
          </p:cNvPr>
          <p:cNvGraphicFramePr/>
          <p:nvPr>
            <p:extLst>
              <p:ext uri="{D42A27DB-BD31-4B8C-83A1-F6EECF244321}">
                <p14:modId xmlns:p14="http://schemas.microsoft.com/office/powerpoint/2010/main" val="1604325332"/>
              </p:ext>
            </p:extLst>
          </p:nvPr>
        </p:nvGraphicFramePr>
        <p:xfrm>
          <a:off x="1252761" y="1282147"/>
          <a:ext cx="9729021" cy="507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20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3221-85DD-4257-A898-CEF63B9ECE3E}"/>
              </a:ext>
            </a:extLst>
          </p:cNvPr>
          <p:cNvSpPr>
            <a:spLocks noGrp="1"/>
          </p:cNvSpPr>
          <p:nvPr>
            <p:ph type="title"/>
          </p:nvPr>
        </p:nvSpPr>
        <p:spPr/>
        <p:txBody>
          <a:bodyPr/>
          <a:lstStyle/>
          <a:p>
            <a:r>
              <a:rPr lang="en-US"/>
              <a:t>For Questions</a:t>
            </a:r>
          </a:p>
        </p:txBody>
      </p:sp>
      <p:sp>
        <p:nvSpPr>
          <p:cNvPr id="3" name="Content Placeholder 2">
            <a:extLst>
              <a:ext uri="{FF2B5EF4-FFF2-40B4-BE49-F238E27FC236}">
                <a16:creationId xmlns:a16="http://schemas.microsoft.com/office/drawing/2014/main" id="{3444B4DB-6229-4B19-84A0-6F94472D0F26}"/>
              </a:ext>
            </a:extLst>
          </p:cNvPr>
          <p:cNvSpPr>
            <a:spLocks noGrp="1"/>
          </p:cNvSpPr>
          <p:nvPr>
            <p:ph idx="1"/>
          </p:nvPr>
        </p:nvSpPr>
        <p:spPr/>
        <p:txBody>
          <a:bodyPr/>
          <a:lstStyle/>
          <a:p>
            <a:endParaRPr lang="en-US" b="0" i="0">
              <a:solidFill>
                <a:srgbClr val="222222"/>
              </a:solidFill>
              <a:effectLst/>
              <a:latin typeface="-apple-system"/>
            </a:endParaRPr>
          </a:p>
          <a:p>
            <a:endParaRPr lang="en-US">
              <a:solidFill>
                <a:srgbClr val="222222"/>
              </a:solidFill>
              <a:latin typeface="-apple-system"/>
            </a:endParaRPr>
          </a:p>
          <a:p>
            <a:r>
              <a:rPr lang="en-US" b="0" i="0">
                <a:solidFill>
                  <a:srgbClr val="222222"/>
                </a:solidFill>
                <a:effectLst/>
                <a:latin typeface="-apple-system"/>
              </a:rPr>
              <a:t>For questions on submitting homeless or foster care student data please contact Sarah Slautterback at 781-873-9522 or 781-338-6330 or </a:t>
            </a:r>
            <a:r>
              <a:rPr lang="en-US" b="0" i="0" u="none" strike="noStrike">
                <a:solidFill>
                  <a:srgbClr val="0060C7"/>
                </a:solidFill>
                <a:effectLst/>
                <a:latin typeface="-apple-system"/>
                <a:hlinkClick r:id="rId2"/>
              </a:rPr>
              <a:t> sslautterback@doe.mass.edu</a:t>
            </a:r>
            <a:r>
              <a:rPr lang="en-US" b="0" i="0">
                <a:solidFill>
                  <a:srgbClr val="222222"/>
                </a:solidFill>
                <a:effectLst/>
                <a:latin typeface="-apple-system"/>
              </a:rPr>
              <a:t>.</a:t>
            </a:r>
            <a:endParaRPr lang="en-US"/>
          </a:p>
        </p:txBody>
      </p:sp>
      <p:sp>
        <p:nvSpPr>
          <p:cNvPr id="4" name="Slide Number Placeholder 3">
            <a:extLst>
              <a:ext uri="{FF2B5EF4-FFF2-40B4-BE49-F238E27FC236}">
                <a16:creationId xmlns:a16="http://schemas.microsoft.com/office/drawing/2014/main" id="{67DF6078-1DDD-4AC4-A4C3-F46CFBE73B23}"/>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1432799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UI Semibold"/>
                <a:ea typeface="Segoe UI Black"/>
                <a:cs typeface="Segoe SemiBold" panose="020B0703040204020203" pitchFamily="34" charset="0"/>
              </a:rPr>
              <a:t>Contact Information &amp; Resources</a:t>
            </a:r>
            <a:endParaRPr kumimoji="0" lang="zh-CN" altLang="en-US" sz="4000" b="0" i="0" u="none" strike="noStrike" kern="1200" cap="none" spc="0" normalizeH="0" baseline="0" noProof="0">
              <a:ln>
                <a:noFill/>
              </a:ln>
              <a:solidFill>
                <a:schemeClr val="tx1"/>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8D2D43D6-CF95-4453-A50A-F021D1B2436A}"/>
              </a:ext>
            </a:extLst>
          </p:cNvPr>
          <p:cNvSpPr txBox="1"/>
          <p:nvPr/>
        </p:nvSpPr>
        <p:spPr>
          <a:xfrm>
            <a:off x="727330" y="2424410"/>
            <a:ext cx="5615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4</a:t>
            </a:r>
          </a:p>
        </p:txBody>
      </p:sp>
    </p:spTree>
    <p:extLst>
      <p:ext uri="{BB962C8B-B14F-4D97-AF65-F5344CB8AC3E}">
        <p14:creationId xmlns:p14="http://schemas.microsoft.com/office/powerpoint/2010/main" val="308750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Regional</a:t>
            </a:r>
          </a:p>
        </p:txBody>
      </p:sp>
      <p:sp>
        <p:nvSpPr>
          <p:cNvPr id="3" name="Content Placeholder 2"/>
          <p:cNvSpPr>
            <a:spLocks noGrp="1"/>
          </p:cNvSpPr>
          <p:nvPr>
            <p:ph idx="1"/>
          </p:nvPr>
        </p:nvSpPr>
        <p:spPr>
          <a:xfrm>
            <a:off x="462337" y="1065907"/>
            <a:ext cx="11476378" cy="5290443"/>
          </a:xfrm>
        </p:spPr>
        <p:txBody>
          <a:bodyPr vert="horz" lIns="91440" tIns="45720" rIns="91440" bIns="45720" rtlCol="0" anchor="t">
            <a:noAutofit/>
          </a:bodyPr>
          <a:lstStyle/>
          <a:p>
            <a:pPr marL="0" indent="0">
              <a:buNone/>
            </a:pPr>
            <a:r>
              <a:rPr lang="en-US" sz="2800">
                <a:latin typeface="+mj-lt"/>
              </a:rPr>
              <a:t>DESE Regional Liaisons</a:t>
            </a:r>
          </a:p>
          <a:p>
            <a:pPr lvl="1"/>
            <a:r>
              <a:rPr lang="en-US" sz="2400"/>
              <a:t>Carol Baez, Worcester Public schools 			508-799-3652</a:t>
            </a:r>
          </a:p>
          <a:p>
            <a:pPr lvl="1"/>
            <a:r>
              <a:rPr lang="en-US" sz="2400"/>
              <a:t>Jennifer Gonzalez-Morales, Holyoke Public Schools	413-</a:t>
            </a:r>
            <a:r>
              <a:rPr lang="en-US" sz="2400">
                <a:solidFill>
                  <a:srgbClr val="000000"/>
                </a:solidFill>
                <a:effectLst/>
                <a:latin typeface="+mn-lt"/>
                <a:ea typeface="Times New Roman" panose="02020603050405020304" pitchFamily="18" charset="0"/>
                <a:cs typeface="Calibri" panose="020F0502020204030204" pitchFamily="34" charset="0"/>
              </a:rPr>
              <a:t>512-5308</a:t>
            </a:r>
            <a:endParaRPr lang="en-US" sz="2400">
              <a:latin typeface="+mn-lt"/>
            </a:endParaRPr>
          </a:p>
          <a:p>
            <a:pPr lvl="1"/>
            <a:r>
              <a:rPr lang="en-US" sz="2400"/>
              <a:t>Jacob Hansen, Framingham Public Schools 		508-782-6894</a:t>
            </a:r>
          </a:p>
          <a:p>
            <a:pPr lvl="1"/>
            <a:r>
              <a:rPr lang="en-US" sz="2400">
                <a:latin typeface="Segoe UI"/>
                <a:cs typeface="Segoe UI"/>
              </a:rPr>
              <a:t>Julie Mador, New Bedford Public Schools 			508-997-4511 x14663</a:t>
            </a:r>
          </a:p>
          <a:p>
            <a:pPr lvl="1"/>
            <a:r>
              <a:rPr lang="en-US" sz="2400"/>
              <a:t>Stacy Parsons, North Adams					413-776-1677</a:t>
            </a:r>
          </a:p>
          <a:p>
            <a:pPr marL="0" indent="0">
              <a:buNone/>
            </a:pPr>
            <a:r>
              <a:rPr lang="en-US" sz="2800" b="1">
                <a:latin typeface="+mj-lt"/>
              </a:rPr>
              <a:t>DCF Educational specialists</a:t>
            </a:r>
          </a:p>
          <a:p>
            <a:pPr lvl="1"/>
            <a:r>
              <a:rPr lang="en-US" sz="2400"/>
              <a:t>Yvette Cammock, West			</a:t>
            </a:r>
            <a:r>
              <a:rPr lang="en-US" sz="2400">
                <a:hlinkClick r:id="rId2"/>
              </a:rPr>
              <a:t>yvette.cammock@mass.gov</a:t>
            </a:r>
            <a:r>
              <a:rPr lang="en-US" sz="2400"/>
              <a:t> </a:t>
            </a:r>
          </a:p>
          <a:p>
            <a:pPr lvl="1"/>
            <a:r>
              <a:rPr lang="en-US" sz="2400"/>
              <a:t>Karen Collins, Northeast			</a:t>
            </a:r>
            <a:r>
              <a:rPr lang="en-US" sz="2400">
                <a:hlinkClick r:id="rId3"/>
              </a:rPr>
              <a:t>Karen.T.Collins@mass.gov</a:t>
            </a:r>
            <a:r>
              <a:rPr lang="en-US" sz="2400"/>
              <a:t> </a:t>
            </a:r>
          </a:p>
          <a:p>
            <a:pPr lvl="1"/>
            <a:r>
              <a:rPr lang="en-US" sz="2400"/>
              <a:t>Janet Duncan, Southeast			</a:t>
            </a:r>
            <a:r>
              <a:rPr lang="en-US" sz="2400">
                <a:hlinkClick r:id="rId4"/>
              </a:rPr>
              <a:t>Janet.L.Duncan@mass.gov</a:t>
            </a:r>
            <a:r>
              <a:rPr lang="en-US" sz="2400"/>
              <a:t> </a:t>
            </a:r>
          </a:p>
          <a:p>
            <a:pPr lvl="1"/>
            <a:r>
              <a:rPr lang="en-US" sz="2400"/>
              <a:t>Kathy Monahan, Metro			</a:t>
            </a:r>
            <a:r>
              <a:rPr lang="en-US" sz="2400">
                <a:hlinkClick r:id="rId5"/>
              </a:rPr>
              <a:t>Kathleen.Monahan2@mass.gov</a:t>
            </a:r>
            <a:r>
              <a:rPr lang="en-US" sz="2400"/>
              <a:t> </a:t>
            </a:r>
          </a:p>
          <a:p>
            <a:pPr lvl="1"/>
            <a:r>
              <a:rPr lang="en-US" sz="2400"/>
              <a:t>Davian Wilson, Central 			</a:t>
            </a:r>
            <a:r>
              <a:rPr lang="en-US" sz="2400">
                <a:hlinkClick r:id="rId6"/>
              </a:rPr>
              <a:t>davean.wilson@mass.gov</a:t>
            </a:r>
            <a:r>
              <a:rPr lang="en-US" sz="2400"/>
              <a:t> </a:t>
            </a:r>
          </a:p>
          <a:p>
            <a:pPr marL="457200" lvl="1" indent="0">
              <a:buNone/>
            </a:pPr>
            <a:endParaRPr lang="en-US"/>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416343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State Educational Stability Team</a:t>
            </a:r>
          </a:p>
        </p:txBody>
      </p:sp>
      <p:sp>
        <p:nvSpPr>
          <p:cNvPr id="3" name="Content Placeholder 2"/>
          <p:cNvSpPr>
            <a:spLocks noGrp="1"/>
          </p:cNvSpPr>
          <p:nvPr>
            <p:ph idx="1"/>
          </p:nvPr>
        </p:nvSpPr>
        <p:spPr>
          <a:xfrm>
            <a:off x="410514" y="1137717"/>
            <a:ext cx="11370972" cy="5431358"/>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2400">
              <a:latin typeface="+mn-lt"/>
            </a:endParaRPr>
          </a:p>
          <a:p>
            <a:pPr>
              <a:defRPr/>
            </a:pPr>
            <a:endParaRPr lang="en-US" altLang="en-US" sz="1200">
              <a:latin typeface="+mn-lt"/>
            </a:endParaRPr>
          </a:p>
          <a:p>
            <a:pPr>
              <a:defRPr/>
            </a:pPr>
            <a:r>
              <a:rPr lang="en-US" altLang="en-US" sz="2400">
                <a:latin typeface="+mn-lt"/>
                <a:cs typeface="Segoe UI"/>
              </a:rPr>
              <a:t>Technical Assistance: Problem Resolution Services, 781-338-3700</a:t>
            </a:r>
          </a:p>
          <a:p>
            <a:pPr>
              <a:defRPr/>
            </a:pPr>
            <a:endParaRPr lang="en-US" altLang="en-US" sz="1200">
              <a:latin typeface="+mn-lt"/>
            </a:endParaRPr>
          </a:p>
          <a:p>
            <a:pPr>
              <a:defRPr/>
            </a:pPr>
            <a:r>
              <a:rPr lang="en-US" altLang="en-US" sz="2400">
                <a:latin typeface="+mn-lt"/>
                <a:cs typeface="Segoe UI"/>
              </a:rPr>
              <a:t>Staff:	      </a:t>
            </a:r>
            <a:r>
              <a:rPr lang="en-US" altLang="en-US" sz="2000">
                <a:latin typeface="+mn-lt"/>
                <a:cs typeface="Segoe UI"/>
              </a:rPr>
              <a:t>Christine Cowen, Migrant Education, Military Connected Students</a:t>
            </a:r>
          </a:p>
          <a:p>
            <a:pPr marL="914400" lvl="2" indent="0">
              <a:buNone/>
              <a:defRPr/>
            </a:pPr>
            <a:r>
              <a:rPr lang="en-US" altLang="en-US" sz="2000">
                <a:latin typeface="+mn-lt"/>
                <a:cs typeface="Segoe UI"/>
              </a:rPr>
              <a:t>             781-338-6301  </a:t>
            </a:r>
            <a:r>
              <a:rPr lang="en-US" sz="2000">
                <a:latin typeface="+mn-lt"/>
                <a:cs typeface="Segoe UI"/>
                <a:hlinkClick r:id="rId4"/>
              </a:rPr>
              <a:t>Christine.H.Cowen@mass.gov</a:t>
            </a:r>
            <a:endParaRPr lang="en-US" altLang="en-US" sz="2000">
              <a:latin typeface="+mn-lt"/>
            </a:endParaRPr>
          </a:p>
          <a:p>
            <a:pPr marL="1428750" lvl="3" indent="0">
              <a:buNone/>
              <a:defRPr/>
            </a:pPr>
            <a:r>
              <a:rPr lang="en-US" altLang="en-US">
                <a:latin typeface="+mn-lt"/>
                <a:cs typeface="Segoe UI"/>
              </a:rPr>
              <a:t>Lisa Hanafin, LEA Assignment Coordinator</a:t>
            </a:r>
          </a:p>
          <a:p>
            <a:pPr marL="1428750" lvl="3" indent="0">
              <a:buNone/>
              <a:defRPr/>
            </a:pPr>
            <a:r>
              <a:rPr lang="en-US" altLang="en-US">
                <a:latin typeface="+mn-lt"/>
                <a:cs typeface="Segoe UI"/>
              </a:rPr>
              <a:t>	781-338-3367 </a:t>
            </a:r>
            <a:r>
              <a:rPr lang="en-US" altLang="en-US">
                <a:latin typeface="+mn-lt"/>
                <a:cs typeface="Segoe UI"/>
                <a:hlinkClick r:id="rId5"/>
              </a:rPr>
              <a:t>Lisa.Hanafin@mass.gov</a:t>
            </a:r>
            <a:r>
              <a:rPr lang="en-US" altLang="en-US">
                <a:latin typeface="+mn-lt"/>
                <a:cs typeface="Segoe UI"/>
              </a:rPr>
              <a:t> </a:t>
            </a:r>
          </a:p>
          <a:p>
            <a:pPr marL="1428750" lvl="3" indent="0">
              <a:buNone/>
              <a:defRPr/>
            </a:pPr>
            <a:r>
              <a:rPr lang="en-US" altLang="en-US">
                <a:latin typeface="+mn-lt"/>
                <a:cs typeface="Segoe UI"/>
              </a:rPr>
              <a:t>Kristen McKinnon, State Foster Care Point of Contact</a:t>
            </a:r>
          </a:p>
          <a:p>
            <a:pPr marL="1887220" lvl="4" indent="0">
              <a:buNone/>
              <a:defRPr/>
            </a:pPr>
            <a:r>
              <a:rPr lang="en-US" altLang="en-US">
                <a:latin typeface="+mn-lt"/>
                <a:cs typeface="Segoe UI"/>
              </a:rPr>
              <a:t>781-338-6306 </a:t>
            </a:r>
            <a:r>
              <a:rPr lang="en-US">
                <a:latin typeface="+mn-lt"/>
                <a:cs typeface="Segoe UI"/>
                <a:hlinkClick r:id="rId6"/>
              </a:rPr>
              <a:t>Kristen.A.McKinnon@mass.gov</a:t>
            </a:r>
            <a:r>
              <a:rPr lang="en-US">
                <a:latin typeface="+mn-lt"/>
                <a:cs typeface="Segoe UI"/>
              </a:rPr>
              <a:t> </a:t>
            </a:r>
            <a:endParaRPr lang="en-US" altLang="en-US">
              <a:latin typeface="+mn-lt"/>
            </a:endParaRPr>
          </a:p>
          <a:p>
            <a:pPr marL="1422400" lvl="3" indent="0">
              <a:buNone/>
              <a:defRPr/>
            </a:pPr>
            <a:r>
              <a:rPr lang="en-US" altLang="en-US">
                <a:latin typeface="+mn-lt"/>
                <a:cs typeface="Segoe UI"/>
              </a:rPr>
              <a:t>Jim Morrison, DCF Education Manager and Point of Contact</a:t>
            </a:r>
          </a:p>
          <a:p>
            <a:pPr marL="1422400" lvl="3" indent="0">
              <a:buNone/>
              <a:defRPr/>
            </a:pPr>
            <a:r>
              <a:rPr lang="en-US" altLang="en-US">
                <a:latin typeface="+mn-lt"/>
                <a:cs typeface="Segoe UI"/>
              </a:rPr>
              <a:t>	617-748-2340 </a:t>
            </a:r>
            <a:r>
              <a:rPr lang="en-US" altLang="en-US">
                <a:latin typeface="+mn-lt"/>
                <a:cs typeface="Segoe UI"/>
                <a:hlinkClick r:id="rId7"/>
              </a:rPr>
              <a:t>James.J.Morrison@MassMail.State.MA.US</a:t>
            </a:r>
            <a:r>
              <a:rPr lang="en-US" altLang="en-US">
                <a:latin typeface="+mn-lt"/>
                <a:cs typeface="Segoe UI"/>
              </a:rPr>
              <a:t> </a:t>
            </a:r>
            <a:endParaRPr lang="en-US">
              <a:latin typeface="+mn-lt"/>
              <a:hlinkClick r:id="rId7"/>
            </a:endParaRPr>
          </a:p>
          <a:p>
            <a:pPr marL="1428750" lvl="3" indent="0">
              <a:buNone/>
              <a:defRPr/>
            </a:pPr>
            <a:r>
              <a:rPr lang="en-US" altLang="en-US">
                <a:latin typeface="+mn-lt"/>
                <a:cs typeface="Segoe UI"/>
              </a:rPr>
              <a:t>Sarah Slautterback, Homeless Education State Coordinator</a:t>
            </a:r>
            <a:endParaRPr lang="en-US" altLang="en-US">
              <a:latin typeface="+mn-lt"/>
            </a:endParaRPr>
          </a:p>
          <a:p>
            <a:pPr marL="2115820" lvl="4" indent="-287020">
              <a:buNone/>
              <a:defRPr/>
            </a:pPr>
            <a:r>
              <a:rPr lang="en-US" altLang="en-US">
                <a:latin typeface="+mn-lt"/>
                <a:cs typeface="Segoe UI"/>
              </a:rPr>
              <a:t>781-338-6330 </a:t>
            </a:r>
            <a:r>
              <a:rPr lang="en-US">
                <a:latin typeface="+mn-lt"/>
                <a:cs typeface="Segoe UI"/>
                <a:hlinkClick r:id="rId8"/>
              </a:rPr>
              <a:t>Sarah.E.Slautterback@mass.gov</a:t>
            </a:r>
            <a:r>
              <a:rPr lang="en-US">
                <a:latin typeface="+mn-lt"/>
                <a:cs typeface="Segoe UI"/>
              </a:rPr>
              <a:t> </a:t>
            </a: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1063716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CF859E-B2B5-4DE6-9605-8726D7AEDCFC}"/>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
        <p:nvSpPr>
          <p:cNvPr id="2" name="Title 1">
            <a:extLst>
              <a:ext uri="{FF2B5EF4-FFF2-40B4-BE49-F238E27FC236}">
                <a16:creationId xmlns:a16="http://schemas.microsoft.com/office/drawing/2014/main" id="{ED6B535B-0B98-4914-87ED-D6692B00E48C}"/>
              </a:ext>
            </a:extLst>
          </p:cNvPr>
          <p:cNvSpPr>
            <a:spLocks noGrp="1"/>
          </p:cNvSpPr>
          <p:nvPr>
            <p:ph type="title"/>
          </p:nvPr>
        </p:nvSpPr>
        <p:spPr/>
        <p:txBody>
          <a:bodyPr/>
          <a:lstStyle/>
          <a:p>
            <a:r>
              <a:rPr lang="en-US"/>
              <a:t>Highly Mobile Students </a:t>
            </a:r>
          </a:p>
        </p:txBody>
      </p:sp>
      <p:sp>
        <p:nvSpPr>
          <p:cNvPr id="8" name="Rectangle: Rounded Corners 7">
            <a:extLst>
              <a:ext uri="{FF2B5EF4-FFF2-40B4-BE49-F238E27FC236}">
                <a16:creationId xmlns:a16="http://schemas.microsoft.com/office/drawing/2014/main" id="{284E7AB4-E666-4B4C-8F55-1127207B1C58}"/>
              </a:ext>
            </a:extLst>
          </p:cNvPr>
          <p:cNvSpPr/>
          <p:nvPr/>
        </p:nvSpPr>
        <p:spPr>
          <a:xfrm>
            <a:off x="468550" y="1402783"/>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Foster Care</a:t>
            </a:r>
            <a:endParaRPr lang="en-US" sz="2400"/>
          </a:p>
        </p:txBody>
      </p:sp>
      <p:sp>
        <p:nvSpPr>
          <p:cNvPr id="22" name="TextBox 21">
            <a:extLst>
              <a:ext uri="{FF2B5EF4-FFF2-40B4-BE49-F238E27FC236}">
                <a16:creationId xmlns:a16="http://schemas.microsoft.com/office/drawing/2014/main" id="{1B3A7542-2D59-44F5-A302-B3AF0940EC85}"/>
              </a:ext>
            </a:extLst>
          </p:cNvPr>
          <p:cNvSpPr txBox="1"/>
          <p:nvPr/>
        </p:nvSpPr>
        <p:spPr>
          <a:xfrm>
            <a:off x="2487983" y="1465023"/>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5" name="Rectangle: Rounded Corners 14">
            <a:extLst>
              <a:ext uri="{FF2B5EF4-FFF2-40B4-BE49-F238E27FC236}">
                <a16:creationId xmlns:a16="http://schemas.microsoft.com/office/drawing/2014/main" id="{2FCF4895-FC68-4337-BD82-35C2ED4E2D00}"/>
              </a:ext>
            </a:extLst>
          </p:cNvPr>
          <p:cNvSpPr/>
          <p:nvPr/>
        </p:nvSpPr>
        <p:spPr>
          <a:xfrm>
            <a:off x="2904602" y="122924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are in 24-hour out-of-home care, away from their parent(s)/legal guardian(s) and for whom DCF has care and placement responsibilities.</a:t>
            </a:r>
            <a:endParaRPr lang="en-US">
              <a:cs typeface="Segoe UI"/>
            </a:endParaRPr>
          </a:p>
        </p:txBody>
      </p:sp>
      <p:sp>
        <p:nvSpPr>
          <p:cNvPr id="9" name="Rectangle: Rounded Corners 8">
            <a:extLst>
              <a:ext uri="{FF2B5EF4-FFF2-40B4-BE49-F238E27FC236}">
                <a16:creationId xmlns:a16="http://schemas.microsoft.com/office/drawing/2014/main" id="{4A0E2EA9-36F8-4713-AE10-AF799D473D57}"/>
              </a:ext>
            </a:extLst>
          </p:cNvPr>
          <p:cNvSpPr/>
          <p:nvPr/>
        </p:nvSpPr>
        <p:spPr>
          <a:xfrm>
            <a:off x="468550" y="2592754"/>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Homeless</a:t>
            </a:r>
            <a:endParaRPr lang="en-US" sz="2400"/>
          </a:p>
        </p:txBody>
      </p:sp>
      <p:sp>
        <p:nvSpPr>
          <p:cNvPr id="23" name="TextBox 22">
            <a:extLst>
              <a:ext uri="{FF2B5EF4-FFF2-40B4-BE49-F238E27FC236}">
                <a16:creationId xmlns:a16="http://schemas.microsoft.com/office/drawing/2014/main" id="{E9B0DAF1-B8B6-4F74-90BB-C6FBA7478D25}"/>
              </a:ext>
            </a:extLst>
          </p:cNvPr>
          <p:cNvSpPr txBox="1"/>
          <p:nvPr/>
        </p:nvSpPr>
        <p:spPr>
          <a:xfrm>
            <a:off x="2487983" y="2675871"/>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6" name="Rectangle: Rounded Corners 15">
            <a:extLst>
              <a:ext uri="{FF2B5EF4-FFF2-40B4-BE49-F238E27FC236}">
                <a16:creationId xmlns:a16="http://schemas.microsoft.com/office/drawing/2014/main" id="{2364DC2B-C8A4-4E78-A3A8-6173B7179A7E}"/>
              </a:ext>
            </a:extLst>
          </p:cNvPr>
          <p:cNvSpPr/>
          <p:nvPr/>
        </p:nvSpPr>
        <p:spPr>
          <a:xfrm>
            <a:off x="2904601" y="244009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lack fixed regular and adequate nighttime residence including those who are sharing the housing of others due to economic hardship, loss of housing or similar reason.</a:t>
            </a:r>
            <a:endParaRPr lang="en-US">
              <a:solidFill>
                <a:srgbClr val="101D35"/>
              </a:solidFill>
              <a:cs typeface="Segoe UI"/>
            </a:endParaRPr>
          </a:p>
        </p:txBody>
      </p:sp>
      <p:sp>
        <p:nvSpPr>
          <p:cNvPr id="10" name="Rectangle: Rounded Corners 9">
            <a:extLst>
              <a:ext uri="{FF2B5EF4-FFF2-40B4-BE49-F238E27FC236}">
                <a16:creationId xmlns:a16="http://schemas.microsoft.com/office/drawing/2014/main" id="{B4F825FD-7564-44D1-AF14-7C2C90781A3B}"/>
              </a:ext>
            </a:extLst>
          </p:cNvPr>
          <p:cNvSpPr/>
          <p:nvPr/>
        </p:nvSpPr>
        <p:spPr>
          <a:xfrm>
            <a:off x="468550" y="3782727"/>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Migrant</a:t>
            </a:r>
            <a:endParaRPr lang="en-US" sz="2400"/>
          </a:p>
        </p:txBody>
      </p:sp>
      <p:sp>
        <p:nvSpPr>
          <p:cNvPr id="24" name="TextBox 23">
            <a:extLst>
              <a:ext uri="{FF2B5EF4-FFF2-40B4-BE49-F238E27FC236}">
                <a16:creationId xmlns:a16="http://schemas.microsoft.com/office/drawing/2014/main" id="{DA8EA871-9499-48A5-BCED-92B88DEB4093}"/>
              </a:ext>
            </a:extLst>
          </p:cNvPr>
          <p:cNvSpPr txBox="1"/>
          <p:nvPr/>
        </p:nvSpPr>
        <p:spPr>
          <a:xfrm>
            <a:off x="2487982" y="3865844"/>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7" name="Rectangle: Rounded Corners 16">
            <a:extLst>
              <a:ext uri="{FF2B5EF4-FFF2-40B4-BE49-F238E27FC236}">
                <a16:creationId xmlns:a16="http://schemas.microsoft.com/office/drawing/2014/main" id="{04ACFB9F-53E4-4381-98F7-A966BE388607}"/>
              </a:ext>
            </a:extLst>
          </p:cNvPr>
          <p:cNvSpPr/>
          <p:nvPr/>
        </p:nvSpPr>
        <p:spPr>
          <a:xfrm>
            <a:off x="2904601" y="3630068"/>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or students’ parent(s)/guardian(s) who are a migratory agricultural worker, fisher, or food/fish processor, are under 21, have not completed high school, and have moved across district lines within the preceding 36 months. </a:t>
            </a:r>
            <a:endParaRPr lang="en-US">
              <a:solidFill>
                <a:srgbClr val="101D35"/>
              </a:solidFill>
              <a:cs typeface="Segoe UI"/>
            </a:endParaRPr>
          </a:p>
        </p:txBody>
      </p:sp>
      <p:sp>
        <p:nvSpPr>
          <p:cNvPr id="11" name="Rectangle: Rounded Corners 10">
            <a:extLst>
              <a:ext uri="{FF2B5EF4-FFF2-40B4-BE49-F238E27FC236}">
                <a16:creationId xmlns:a16="http://schemas.microsoft.com/office/drawing/2014/main" id="{25301854-BAF2-454B-89A1-66E76253560A}"/>
              </a:ext>
            </a:extLst>
          </p:cNvPr>
          <p:cNvSpPr/>
          <p:nvPr/>
        </p:nvSpPr>
        <p:spPr>
          <a:xfrm>
            <a:off x="468551" y="4972701"/>
            <a:ext cx="1951974"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Military</a:t>
            </a:r>
            <a:endParaRPr lang="en-US" sz="2400"/>
          </a:p>
        </p:txBody>
      </p:sp>
      <p:sp>
        <p:nvSpPr>
          <p:cNvPr id="25" name="TextBox 24">
            <a:extLst>
              <a:ext uri="{FF2B5EF4-FFF2-40B4-BE49-F238E27FC236}">
                <a16:creationId xmlns:a16="http://schemas.microsoft.com/office/drawing/2014/main" id="{8C90C58E-7CBE-4F1F-BBFA-5BF246D24EC5}"/>
              </a:ext>
            </a:extLst>
          </p:cNvPr>
          <p:cNvSpPr txBox="1"/>
          <p:nvPr/>
        </p:nvSpPr>
        <p:spPr>
          <a:xfrm>
            <a:off x="2487982" y="5055817"/>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8" name="Rectangle: Rounded Corners 17">
            <a:extLst>
              <a:ext uri="{FF2B5EF4-FFF2-40B4-BE49-F238E27FC236}">
                <a16:creationId xmlns:a16="http://schemas.microsoft.com/office/drawing/2014/main" id="{BEE8BD52-CD22-4000-BC00-8DD35D7B1E37}"/>
              </a:ext>
            </a:extLst>
          </p:cNvPr>
          <p:cNvSpPr/>
          <p:nvPr/>
        </p:nvSpPr>
        <p:spPr>
          <a:xfrm>
            <a:off x="2904602" y="4820040"/>
            <a:ext cx="9091805"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whose parent/guardian is an active member of the uniform services, or has been medically discharged, retired, or died in active duty within the past year.</a:t>
            </a:r>
            <a:r>
              <a:rPr lang="en-US">
                <a:latin typeface="Segoe UI"/>
                <a:ea typeface="Segoe UI"/>
                <a:cs typeface="Segoe UI"/>
              </a:rPr>
              <a:t>​</a:t>
            </a:r>
            <a:endParaRPr lang="en-US">
              <a:solidFill>
                <a:srgbClr val="101D35"/>
              </a:solidFill>
              <a:cs typeface="Segoe UI"/>
            </a:endParaRPr>
          </a:p>
        </p:txBody>
      </p:sp>
    </p:spTree>
    <p:extLst>
      <p:ext uri="{BB962C8B-B14F-4D97-AF65-F5344CB8AC3E}">
        <p14:creationId xmlns:p14="http://schemas.microsoft.com/office/powerpoint/2010/main" val="344844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393059281"/>
              </p:ext>
            </p:extLst>
          </p:nvPr>
        </p:nvGraphicFramePr>
        <p:xfrm>
          <a:off x="3100191" y="219205"/>
          <a:ext cx="8547793" cy="6217920"/>
        </p:xfrm>
        <a:graphic>
          <a:graphicData uri="http://schemas.openxmlformats.org/drawingml/2006/table">
            <a:tbl>
              <a:tblPr firstRow="1" bandRow="1">
                <a:tableStyleId>{5C22544A-7EE6-4342-B048-85BDC9FD1C3A}</a:tableStyleId>
              </a:tblPr>
              <a:tblGrid>
                <a:gridCol w="1242911">
                  <a:extLst>
                    <a:ext uri="{9D8B030D-6E8A-4147-A177-3AD203B41FA5}">
                      <a16:colId xmlns:a16="http://schemas.microsoft.com/office/drawing/2014/main" val="280692202"/>
                    </a:ext>
                  </a:extLst>
                </a:gridCol>
                <a:gridCol w="7304882">
                  <a:extLst>
                    <a:ext uri="{9D8B030D-6E8A-4147-A177-3AD203B41FA5}">
                      <a16:colId xmlns:a16="http://schemas.microsoft.com/office/drawing/2014/main" val="3977301282"/>
                    </a:ext>
                  </a:extLst>
                </a:gridCol>
              </a:tblGrid>
              <a:tr h="1554480">
                <a:tc>
                  <a:txBody>
                    <a:bodyPr/>
                    <a:lstStyle/>
                    <a:p>
                      <a:pPr algn="ctr"/>
                      <a:r>
                        <a:rPr lang="en-US" sz="5400" b="1">
                          <a:solidFill>
                            <a:schemeClr val="tx1"/>
                          </a:solidFill>
                          <a:latin typeface="Segoe UI Semibold"/>
                        </a:rPr>
                        <a:t>1</a:t>
                      </a:r>
                    </a:p>
                  </a:txBody>
                  <a:tcPr anchor="ctr">
                    <a:solidFill>
                      <a:srgbClr val="ED7D31"/>
                    </a:solidFill>
                  </a:tcPr>
                </a:tc>
                <a:tc>
                  <a:txBody>
                    <a:bodyPr/>
                    <a:lstStyle/>
                    <a:p>
                      <a:pPr lvl="0" algn="l">
                        <a:buNone/>
                      </a:pPr>
                      <a:r>
                        <a:rPr lang="en-US" sz="3200" b="1">
                          <a:solidFill>
                            <a:schemeClr val="tx2"/>
                          </a:solidFill>
                          <a:latin typeface="Segoe UI Semibold"/>
                        </a:rPr>
                        <a:t>Why Data?</a:t>
                      </a:r>
                    </a:p>
                  </a:txBody>
                  <a:tcPr anchor="ctr">
                    <a:noFill/>
                  </a:tcPr>
                </a:tc>
                <a:extLst>
                  <a:ext uri="{0D108BD9-81ED-4DB2-BD59-A6C34878D82A}">
                    <a16:rowId xmlns:a16="http://schemas.microsoft.com/office/drawing/2014/main" val="722776254"/>
                  </a:ext>
                </a:extLst>
              </a:tr>
              <a:tr h="1554480">
                <a:tc>
                  <a:txBody>
                    <a:bodyPr/>
                    <a:lstStyle/>
                    <a:p>
                      <a:pPr algn="ctr"/>
                      <a:r>
                        <a:rPr lang="en-US" sz="5400" b="1">
                          <a:solidFill>
                            <a:schemeClr val="tx1"/>
                          </a:solidFill>
                          <a:latin typeface="Segoe UI Semibold"/>
                        </a:rPr>
                        <a:t>2</a:t>
                      </a:r>
                    </a:p>
                  </a:txBody>
                  <a:tcPr anchor="ct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tx2"/>
                          </a:solidFill>
                          <a:latin typeface="Segoe UI Semibold"/>
                        </a:rPr>
                        <a:t>Collecting Data</a:t>
                      </a:r>
                    </a:p>
                  </a:txBody>
                  <a:tcPr anchor="ctr">
                    <a:noFill/>
                  </a:tcPr>
                </a:tc>
                <a:extLst>
                  <a:ext uri="{0D108BD9-81ED-4DB2-BD59-A6C34878D82A}">
                    <a16:rowId xmlns:a16="http://schemas.microsoft.com/office/drawing/2014/main" val="3152388802"/>
                  </a:ext>
                </a:extLst>
              </a:tr>
              <a:tr h="1554480">
                <a:tc>
                  <a:txBody>
                    <a:bodyPr/>
                    <a:lstStyle/>
                    <a:p>
                      <a:pPr algn="ctr"/>
                      <a:r>
                        <a:rPr lang="en-US" sz="5400" b="1">
                          <a:solidFill>
                            <a:schemeClr val="tx1"/>
                          </a:solidFill>
                          <a:latin typeface="Segoe UI Semibold"/>
                        </a:rPr>
                        <a:t>3</a:t>
                      </a:r>
                    </a:p>
                  </a:txBody>
                  <a:tcPr anchor="ctr">
                    <a:solidFill>
                      <a:srgbClr val="ED7D3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3200" b="1">
                          <a:solidFill>
                            <a:schemeClr val="tx2"/>
                          </a:solidFill>
                          <a:latin typeface="Segoe UI Semibold"/>
                        </a:rPr>
                        <a:t>Annual Data Submission </a:t>
                      </a:r>
                    </a:p>
                  </a:txBody>
                  <a:tcPr anchor="ctr">
                    <a:noFill/>
                  </a:tcPr>
                </a:tc>
                <a:extLst>
                  <a:ext uri="{0D108BD9-81ED-4DB2-BD59-A6C34878D82A}">
                    <a16:rowId xmlns:a16="http://schemas.microsoft.com/office/drawing/2014/main" val="3993162383"/>
                  </a:ext>
                </a:extLst>
              </a:tr>
              <a:tr h="1554480">
                <a:tc>
                  <a:txBody>
                    <a:bodyPr/>
                    <a:lstStyle/>
                    <a:p>
                      <a:pPr algn="ctr"/>
                      <a:r>
                        <a:rPr lang="en-US" sz="5400" b="1">
                          <a:solidFill>
                            <a:schemeClr val="tx1"/>
                          </a:solidFill>
                          <a:latin typeface="Segoe UI Semibold"/>
                        </a:rPr>
                        <a:t>4</a:t>
                      </a:r>
                    </a:p>
                  </a:txBody>
                  <a:tcPr anchor="ctr">
                    <a:solidFill>
                      <a:srgbClr val="ED7D31"/>
                    </a:solidFill>
                  </a:tcPr>
                </a:tc>
                <a:tc>
                  <a:txBody>
                    <a:bodyPr/>
                    <a:lstStyle/>
                    <a:p>
                      <a:pPr algn="l"/>
                      <a:r>
                        <a:rPr lang="en-US" sz="3200" b="1">
                          <a:solidFill>
                            <a:schemeClr val="tx2"/>
                          </a:solidFill>
                          <a:latin typeface="Segoe UI Semibold"/>
                        </a:rPr>
                        <a:t>Contact Information &amp; Resources</a:t>
                      </a:r>
                    </a:p>
                  </a:txBody>
                  <a:tcPr anchor="ctr">
                    <a:noFill/>
                  </a:tcPr>
                </a:tc>
                <a:extLst>
                  <a:ext uri="{0D108BD9-81ED-4DB2-BD59-A6C34878D82A}">
                    <a16:rowId xmlns:a16="http://schemas.microsoft.com/office/drawing/2014/main" val="1122540915"/>
                  </a:ext>
                </a:extLst>
              </a:tr>
            </a:tbl>
          </a:graphicData>
        </a:graphic>
      </p:graphicFrame>
    </p:spTree>
    <p:extLst>
      <p:ext uri="{BB962C8B-B14F-4D97-AF65-F5344CB8AC3E}">
        <p14:creationId xmlns:p14="http://schemas.microsoft.com/office/powerpoint/2010/main" val="409017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tx1"/>
                </a:solidFill>
                <a:latin typeface="Segoe UI Semibold"/>
                <a:ea typeface="Segoe UI Black"/>
              </a:rPr>
              <a:t>Why Data?</a:t>
            </a:r>
            <a:endParaRPr kumimoji="0" lang="zh-CN" altLang="en-US" sz="4000" b="0" i="0" u="none" strike="noStrike" kern="1200" cap="none" spc="0" normalizeH="0" baseline="0" noProof="0">
              <a:ln>
                <a:noFill/>
              </a:ln>
              <a:solidFill>
                <a:schemeClr val="tx1"/>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8D2D43D6-CF95-4453-A50A-F021D1B2436A}"/>
              </a:ext>
            </a:extLst>
          </p:cNvPr>
          <p:cNvSpPr txBox="1"/>
          <p:nvPr/>
        </p:nvSpPr>
        <p:spPr>
          <a:xfrm>
            <a:off x="727330" y="2424410"/>
            <a:ext cx="5615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1</a:t>
            </a:r>
          </a:p>
        </p:txBody>
      </p:sp>
    </p:spTree>
    <p:extLst>
      <p:ext uri="{BB962C8B-B14F-4D97-AF65-F5344CB8AC3E}">
        <p14:creationId xmlns:p14="http://schemas.microsoft.com/office/powerpoint/2010/main" val="369678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4507-2653-4D0D-8F23-9C03362E0E9F}"/>
              </a:ext>
            </a:extLst>
          </p:cNvPr>
          <p:cNvSpPr>
            <a:spLocks noGrp="1"/>
          </p:cNvSpPr>
          <p:nvPr>
            <p:ph type="title"/>
          </p:nvPr>
        </p:nvSpPr>
        <p:spPr/>
        <p:txBody>
          <a:bodyPr/>
          <a:lstStyle/>
          <a:p>
            <a:r>
              <a:rPr lang="en-US"/>
              <a:t>Who are our students?  How are they doing?</a:t>
            </a:r>
          </a:p>
        </p:txBody>
      </p:sp>
      <p:sp>
        <p:nvSpPr>
          <p:cNvPr id="3" name="Content Placeholder 2">
            <a:extLst>
              <a:ext uri="{FF2B5EF4-FFF2-40B4-BE49-F238E27FC236}">
                <a16:creationId xmlns:a16="http://schemas.microsoft.com/office/drawing/2014/main" id="{9B9553BD-5688-45A3-8D2C-E4127E9883AF}"/>
              </a:ext>
            </a:extLst>
          </p:cNvPr>
          <p:cNvSpPr>
            <a:spLocks noGrp="1"/>
          </p:cNvSpPr>
          <p:nvPr>
            <p:ph idx="1"/>
          </p:nvPr>
        </p:nvSpPr>
        <p:spPr>
          <a:xfrm>
            <a:off x="567743" y="1066000"/>
            <a:ext cx="11370972" cy="5287870"/>
          </a:xfrm>
        </p:spPr>
        <p:txBody>
          <a:bodyPr vert="horz" lIns="91440" tIns="45720" rIns="91440" bIns="45720" rtlCol="0" anchor="t">
            <a:noAutofit/>
          </a:bodyPr>
          <a:lstStyle/>
          <a:p>
            <a:pPr marL="0" indent="0" algn="ctr">
              <a:buNone/>
            </a:pPr>
            <a:r>
              <a:rPr lang="en-US" sz="2800" dirty="0"/>
              <a:t>Schools can better support students when their needs are known.</a:t>
            </a:r>
          </a:p>
          <a:p>
            <a:pPr marL="0" indent="0" algn="ctr">
              <a:buNone/>
            </a:pPr>
            <a:endParaRPr lang="en-US" sz="2000" dirty="0"/>
          </a:p>
          <a:p>
            <a:pPr marL="0" indent="0" algn="ctr">
              <a:buNone/>
            </a:pPr>
            <a:r>
              <a:rPr lang="en-US" sz="2800" dirty="0"/>
              <a:t>Data can help us better understand those needs, their impact on learning, and in some cases anticipate the needs.</a:t>
            </a:r>
          </a:p>
          <a:p>
            <a:pPr marL="0" indent="0" algn="ctr">
              <a:buNone/>
            </a:pPr>
            <a:r>
              <a:rPr lang="en-US" sz="2400" dirty="0">
                <a:latin typeface="Segoe UI"/>
                <a:cs typeface="Segoe UI"/>
              </a:rPr>
              <a:t>Districts now offer food pantries, supply closets, backpacks, tutoring and social emotional support. </a:t>
            </a:r>
            <a:endParaRPr lang="en-US" sz="2400" dirty="0"/>
          </a:p>
          <a:p>
            <a:pPr marL="0" indent="0" algn="ctr">
              <a:buNone/>
            </a:pPr>
            <a:endParaRPr lang="en-US" sz="2000" dirty="0"/>
          </a:p>
          <a:p>
            <a:pPr marL="0" indent="0" algn="ctr">
              <a:buNone/>
            </a:pPr>
            <a:r>
              <a:rPr lang="en-US" sz="2800" dirty="0"/>
              <a:t>This data has been used in the community/state to support children and youth who are homeless</a:t>
            </a:r>
            <a:r>
              <a:rPr lang="en-US" dirty="0"/>
              <a:t>.</a:t>
            </a:r>
          </a:p>
          <a:p>
            <a:pPr algn="ctr">
              <a:buFont typeface="Wingdings" panose="05000000000000000000" pitchFamily="2" charset="2"/>
              <a:buChar char="v"/>
            </a:pPr>
            <a:r>
              <a:rPr lang="en-US" sz="2400" dirty="0">
                <a:latin typeface="Segoe UI"/>
                <a:cs typeface="Segoe UI"/>
              </a:rPr>
              <a:t>The shelter system now tracks children </a:t>
            </a:r>
            <a:r>
              <a:rPr lang="en-US" sz="2400" i="1" dirty="0">
                <a:latin typeface="Segoe UI"/>
                <a:cs typeface="Segoe UI"/>
              </a:rPr>
              <a:t>and</a:t>
            </a:r>
            <a:r>
              <a:rPr lang="en-US" sz="2400" dirty="0">
                <a:latin typeface="Segoe UI"/>
                <a:cs typeface="Segoe UI"/>
              </a:rPr>
              <a:t> their school of origin.</a:t>
            </a:r>
            <a:endParaRPr lang="en-US" sz="2400" dirty="0"/>
          </a:p>
          <a:p>
            <a:pPr algn="ctr">
              <a:buFont typeface="Wingdings" panose="05000000000000000000" pitchFamily="2" charset="2"/>
              <a:buChar char="v"/>
            </a:pPr>
            <a:r>
              <a:rPr lang="en-US" sz="2400" dirty="0">
                <a:latin typeface="Segoe UI"/>
                <a:cs typeface="Segoe UI"/>
              </a:rPr>
              <a:t>Unaccompanied Homeless Youth and Young Adult Commission</a:t>
            </a:r>
          </a:p>
        </p:txBody>
      </p:sp>
      <p:sp>
        <p:nvSpPr>
          <p:cNvPr id="4" name="Slide Number Placeholder 3">
            <a:extLst>
              <a:ext uri="{FF2B5EF4-FFF2-40B4-BE49-F238E27FC236}">
                <a16:creationId xmlns:a16="http://schemas.microsoft.com/office/drawing/2014/main" id="{275B55C0-8BA2-4924-9C27-784CE4704301}"/>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95467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Data Collection Requirements</a:t>
            </a:r>
            <a:endParaRPr lang="en-US"/>
          </a:p>
        </p:txBody>
      </p:sp>
      <p:sp>
        <p:nvSpPr>
          <p:cNvPr id="3" name="Content Placeholder 2"/>
          <p:cNvSpPr>
            <a:spLocks noGrp="1"/>
          </p:cNvSpPr>
          <p:nvPr>
            <p:ph idx="1"/>
          </p:nvPr>
        </p:nvSpPr>
        <p:spPr/>
        <p:txBody>
          <a:bodyPr vert="horz" lIns="91440" tIns="45720" rIns="91440" bIns="45720" rtlCol="0" anchor="t">
            <a:noAutofit/>
          </a:bodyPr>
          <a:lstStyle/>
          <a:p>
            <a:r>
              <a:rPr lang="en-US" sz="2800"/>
              <a:t>USED requires homeless liaisons and foster care points of contact to report </a:t>
            </a:r>
            <a:r>
              <a:rPr lang="en-US" sz="2800" b="1" i="1"/>
              <a:t>enrolled</a:t>
            </a:r>
            <a:r>
              <a:rPr lang="en-US" sz="2800"/>
              <a:t> students who are: </a:t>
            </a:r>
          </a:p>
          <a:p>
            <a:pPr lvl="1"/>
            <a:r>
              <a:rPr lang="en-US" sz="2400">
                <a:latin typeface="Segoe UI"/>
                <a:cs typeface="Segoe UI"/>
              </a:rPr>
              <a:t>Identified as homeless </a:t>
            </a:r>
            <a:endParaRPr lang="en-US" sz="2400"/>
          </a:p>
          <a:p>
            <a:pPr lvl="2"/>
            <a:r>
              <a:rPr lang="en-US"/>
              <a:t>their living arrangement at the time they are identified, and</a:t>
            </a:r>
          </a:p>
          <a:p>
            <a:pPr lvl="2"/>
            <a:r>
              <a:rPr lang="en-US"/>
              <a:t>whether they are unaccompanied</a:t>
            </a:r>
          </a:p>
          <a:p>
            <a:pPr lvl="1"/>
            <a:r>
              <a:rPr lang="en-US" sz="2400">
                <a:latin typeface="Segoe UI"/>
                <a:cs typeface="Segoe UI"/>
              </a:rPr>
              <a:t>In foster care</a:t>
            </a:r>
          </a:p>
          <a:p>
            <a:pPr lvl="1"/>
            <a:endParaRPr lang="en-US" sz="2400"/>
          </a:p>
          <a:p>
            <a:r>
              <a:rPr lang="en-US" sz="2800"/>
              <a:t>USED also requires reporting on the number of enrolled students in migratory and active military families.</a:t>
            </a:r>
          </a:p>
          <a:p>
            <a:endParaRPr lang="en-US" sz="2400"/>
          </a:p>
          <a:p>
            <a:r>
              <a:rPr lang="en-US" sz="2800"/>
              <a:t>This is used for accountability and to determine funding.</a:t>
            </a:r>
          </a:p>
          <a:p>
            <a:pPr marL="0" indent="0">
              <a:buNone/>
            </a:pPr>
            <a:endParaRPr lang="en-US" sz="2400" b="1" i="1"/>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95252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UI Semibold"/>
                <a:ea typeface="Segoe UI Black"/>
                <a:cs typeface="Segoe SemiBold" panose="020B0703040204020203" pitchFamily="34" charset="0"/>
              </a:rPr>
              <a:t>Collecting Data</a:t>
            </a:r>
            <a:endParaRPr kumimoji="0" lang="zh-CN" altLang="en-US" sz="4000" b="0" i="0" u="none" strike="noStrike" kern="1200" cap="none" spc="0" normalizeH="0" baseline="0" noProof="0">
              <a:ln>
                <a:noFill/>
              </a:ln>
              <a:solidFill>
                <a:schemeClr val="tx1"/>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8D2D43D6-CF95-4453-A50A-F021D1B2436A}"/>
              </a:ext>
            </a:extLst>
          </p:cNvPr>
          <p:cNvSpPr txBox="1"/>
          <p:nvPr/>
        </p:nvSpPr>
        <p:spPr>
          <a:xfrm>
            <a:off x="727330" y="2424410"/>
            <a:ext cx="5615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2</a:t>
            </a:r>
          </a:p>
        </p:txBody>
      </p:sp>
    </p:spTree>
    <p:extLst>
      <p:ext uri="{BB962C8B-B14F-4D97-AF65-F5344CB8AC3E}">
        <p14:creationId xmlns:p14="http://schemas.microsoft.com/office/powerpoint/2010/main" val="183361960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McKinnon, Kristen A (DESE)</DisplayName>
        <AccountId>343</AccountId>
        <AccountType/>
      </UserInfo>
      <UserInfo>
        <DisplayName>Slautterback, Sarah (DESE)</DisplayName>
        <AccountId>377</AccountId>
        <AccountType/>
      </UserInfo>
      <UserInfo>
        <DisplayName>Cowen, Christine (DESE)</DisplayName>
        <AccountId>499</AccountId>
        <AccountType/>
      </UserInfo>
    </SharedWithUsers>
    <MediaLengthInSeconds xmlns="5e52e1ca-4780-478c-9e15-43ff0784ab0a" xsi:nil="true"/>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F8F09B69-903C-40CC-8452-994ADF4F1E1A}">
  <ds:schemaRefs>
    <ds:schemaRef ds:uri="http://schemas.microsoft.com/sharepoint/v3/contenttype/forms"/>
  </ds:schemaRefs>
</ds:datastoreItem>
</file>

<file path=customXml/itemProps2.xml><?xml version="1.0" encoding="utf-8"?>
<ds:datastoreItem xmlns:ds="http://schemas.openxmlformats.org/officeDocument/2006/customXml" ds:itemID="{AAF77B36-60D7-4EAF-A441-0263531AA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C74FD-46F6-4A78-A0AF-C4034954E6B7}">
  <ds:schemaRefs>
    <ds:schemaRef ds:uri="http://schemas.microsoft.com/office/2006/documentManagement/types"/>
    <ds:schemaRef ds:uri="5e52e1ca-4780-478c-9e15-43ff0784ab0a"/>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dcd57df-05e8-4749-9cc8-5afe3dcd00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225</TotalTime>
  <Words>2365</Words>
  <Application>Microsoft Office PowerPoint</Application>
  <PresentationFormat>Widescreen</PresentationFormat>
  <Paragraphs>277</Paragraphs>
  <Slides>34</Slides>
  <Notes>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等线</vt:lpstr>
      <vt:lpstr>-apple-system</vt:lpstr>
      <vt:lpstr>Arial</vt:lpstr>
      <vt:lpstr>Courier New</vt:lpstr>
      <vt:lpstr>Segoe</vt:lpstr>
      <vt:lpstr>Segoe SemiBold</vt:lpstr>
      <vt:lpstr>Segoe UI</vt:lpstr>
      <vt:lpstr>Segoe UI Semibold</vt:lpstr>
      <vt:lpstr>Wingdings</vt:lpstr>
      <vt:lpstr>ESE​​</vt:lpstr>
      <vt:lpstr>Educational Stability</vt:lpstr>
      <vt:lpstr>Educational Training Series</vt:lpstr>
      <vt:lpstr>The Why and the Who of it.</vt:lpstr>
      <vt:lpstr>Highly Mobile Students </vt:lpstr>
      <vt:lpstr>Content</vt:lpstr>
      <vt:lpstr>Why Data?</vt:lpstr>
      <vt:lpstr>Who are our students?  How are they doing?</vt:lpstr>
      <vt:lpstr>Data Collection Requirements</vt:lpstr>
      <vt:lpstr>Collecting Data</vt:lpstr>
      <vt:lpstr>Quick Overview</vt:lpstr>
      <vt:lpstr> When should  students be reported? </vt:lpstr>
      <vt:lpstr>How to enter student data</vt:lpstr>
      <vt:lpstr>Data transmission to DESE</vt:lpstr>
      <vt:lpstr>Existing homelessness or foster care?</vt:lpstr>
      <vt:lpstr>Updating your Student Information System (SIS)</vt:lpstr>
      <vt:lpstr>Legacy Districts and Schools</vt:lpstr>
      <vt:lpstr>Military Interstate Children’s Compact Commission (MIC3)</vt:lpstr>
      <vt:lpstr>Migrant Education Student Numbers</vt:lpstr>
      <vt:lpstr>Annual Data Submission</vt:lpstr>
      <vt:lpstr>Accessing the Homeless and Foster Care Student Application</vt:lpstr>
      <vt:lpstr>Data Entry</vt:lpstr>
      <vt:lpstr>Add/Update Screen</vt:lpstr>
      <vt:lpstr>For students in foster care</vt:lpstr>
      <vt:lpstr>For Students who are homeless</vt:lpstr>
      <vt:lpstr>Once a Student is Entered</vt:lpstr>
      <vt:lpstr>To Close Out the School Year</vt:lpstr>
      <vt:lpstr>Is Your Data Accurate?</vt:lpstr>
      <vt:lpstr>Submitting the Data</vt:lpstr>
      <vt:lpstr>Next School Year</vt:lpstr>
      <vt:lpstr>For Questions</vt:lpstr>
      <vt:lpstr>Contact Information &amp; Resources</vt:lpstr>
      <vt:lpstr>Resources – Regional</vt:lpstr>
      <vt:lpstr>Resources – State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Data Collection</dc:title>
  <dc:creator>DESE</dc:creator>
  <cp:lastModifiedBy>Zou, Dong (EOE)</cp:lastModifiedBy>
  <cp:revision>13</cp:revision>
  <cp:lastPrinted>2019-10-02T20:27:21Z</cp:lastPrinted>
  <dcterms:created xsi:type="dcterms:W3CDTF">2018-10-05T17:30:07Z</dcterms:created>
  <dcterms:modified xsi:type="dcterms:W3CDTF">2022-10-25T22:23:55Z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