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97" r:id="rId5"/>
    <p:sldId id="298" r:id="rId6"/>
    <p:sldId id="260" r:id="rId7"/>
    <p:sldId id="299" r:id="rId8"/>
    <p:sldId id="300" r:id="rId9"/>
    <p:sldId id="294" r:id="rId10"/>
    <p:sldId id="283" r:id="rId11"/>
    <p:sldId id="317" r:id="rId12"/>
    <p:sldId id="349" r:id="rId13"/>
    <p:sldId id="312" r:id="rId14"/>
    <p:sldId id="296" r:id="rId15"/>
    <p:sldId id="351" r:id="rId16"/>
    <p:sldId id="301" r:id="rId17"/>
    <p:sldId id="282" r:id="rId18"/>
    <p:sldId id="302" r:id="rId19"/>
    <p:sldId id="358" r:id="rId20"/>
    <p:sldId id="350" r:id="rId21"/>
    <p:sldId id="355" r:id="rId22"/>
    <p:sldId id="359" r:id="rId23"/>
    <p:sldId id="348" r:id="rId24"/>
    <p:sldId id="360" r:id="rId25"/>
    <p:sldId id="289" r:id="rId26"/>
    <p:sldId id="322" r:id="rId27"/>
    <p:sldId id="343" r:id="rId28"/>
    <p:sldId id="361" r:id="rId29"/>
    <p:sldId id="313" r:id="rId30"/>
    <p:sldId id="347" r:id="rId31"/>
    <p:sldId id="344" r:id="rId32"/>
    <p:sldId id="342" r:id="rId3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97"/>
            <p14:sldId id="298"/>
            <p14:sldId id="260"/>
            <p14:sldId id="299"/>
            <p14:sldId id="300"/>
            <p14:sldId id="294"/>
            <p14:sldId id="283"/>
            <p14:sldId id="317"/>
            <p14:sldId id="349"/>
            <p14:sldId id="312"/>
            <p14:sldId id="296"/>
            <p14:sldId id="351"/>
            <p14:sldId id="301"/>
            <p14:sldId id="282"/>
            <p14:sldId id="302"/>
            <p14:sldId id="358"/>
            <p14:sldId id="350"/>
            <p14:sldId id="355"/>
            <p14:sldId id="359"/>
            <p14:sldId id="348"/>
            <p14:sldId id="360"/>
            <p14:sldId id="289"/>
            <p14:sldId id="322"/>
            <p14:sldId id="343"/>
            <p14:sldId id="361"/>
            <p14:sldId id="313"/>
            <p14:sldId id="347"/>
            <p14:sldId id="344"/>
            <p14:sldId id="34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k"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6600"/>
    <a:srgbClr val="101D35"/>
    <a:srgbClr val="E38526"/>
    <a:srgbClr val="203B6A"/>
    <a:srgbClr val="E7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4C73D-C254-4B84-98ED-54223A19E6DB}" v="1" dt="2022-04-06T13:45:02.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316" autoAdjust="0"/>
    <p:restoredTop sz="85079" autoAdjust="0"/>
  </p:normalViewPr>
  <p:slideViewPr>
    <p:cSldViewPr snapToGrid="0">
      <p:cViewPr varScale="1">
        <p:scale>
          <a:sx n="93" d="100"/>
          <a:sy n="93" d="100"/>
        </p:scale>
        <p:origin x="390" y="90"/>
      </p:cViewPr>
      <p:guideLst>
        <p:guide orient="horz" pos="2160"/>
        <p:guide pos="3840"/>
      </p:guideLst>
    </p:cSldViewPr>
  </p:slideViewPr>
  <p:outlineViewPr>
    <p:cViewPr>
      <p:scale>
        <a:sx n="33" d="100"/>
        <a:sy n="33" d="100"/>
      </p:scale>
      <p:origin x="0" y="-28292"/>
    </p:cViewPr>
  </p:outlineViewPr>
  <p:notesTextViewPr>
    <p:cViewPr>
      <p:scale>
        <a:sx n="1" d="1"/>
        <a:sy n="1" d="1"/>
      </p:scale>
      <p:origin x="0" y="0"/>
    </p:cViewPr>
  </p:notesTextViewPr>
  <p:sorterViewPr>
    <p:cViewPr>
      <p:scale>
        <a:sx n="100" d="100"/>
        <a:sy n="100" d="100"/>
      </p:scale>
      <p:origin x="0" y="-4194"/>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2022/10/25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2022/10/25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62746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to Jamie to clarify: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Programmatic district ensures to include any other district/etc. that needs to be invited to the IEP team </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83311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top of the first page of the Request for Clarification of Assignment of School District Responsibility or LEA Assignment Request form.  This form has been revised several times so please be sure that you are using the most recent form which was revised August 31, 2019.  This date is on the bottom left corner of the page.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67661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79236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41814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56100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quick glance of the regulations.  The majority of the LEA Assignment requests which this office receives fall under 2, 3, 4 &amp; 5</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407447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56661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99938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of “moves” is not all inclusive.</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489637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15480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go through……</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77594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764842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10175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72762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If you attended the last training regarding the Best Interest Determination Meeting (</a:t>
            </a:r>
            <a:r>
              <a:rPr lang="en-US" b="1" u="sng" dirty="0" err="1"/>
              <a:t>BiD</a:t>
            </a:r>
            <a:r>
              <a:rPr lang="en-US" b="1" u="sng" dirty="0"/>
              <a:t>) you know there are many foster care placements.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73286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Again, If you attended the last training regarding the Best Interest Determination Meeting (</a:t>
            </a:r>
            <a:r>
              <a:rPr lang="en-US" b="1" u="sng" dirty="0" err="1"/>
              <a:t>BiD</a:t>
            </a:r>
            <a:r>
              <a:rPr lang="en-US" b="1" u="sng" dirty="0"/>
              <a:t>) you know </a:t>
            </a:r>
            <a:r>
              <a:rPr lang="en-US" dirty="0"/>
              <a:t>that each and every time a student’s foster care placement changes, a BID should be held and enrollment and placement need to be determined before an LEA Assignment is requested.</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713350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32082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3831624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534293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8673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54241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92841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29954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06931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highlight>
                  <a:srgbClr val="FFFF00"/>
                </a:highlight>
              </a:rPr>
              <a:t>In addition to the Ed. Stability Team, Jamie Camacho, the Director of Special Education Planning and Policy plays an important part in Special Education and the LEA Assignment Process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9613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92811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51758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majority of students who live with their parent(s) or legal guardian in a city, town, or regional school district and who are enrolled in and attend school there, </a:t>
            </a:r>
            <a:r>
              <a:rPr lang="en-US" sz="1200" u="sng" dirty="0"/>
              <a:t>the responsibility for special education rests with the school committee of that city, town, or school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students in less traditional living arrangements, including those who reside in hospitals or other institutional settings, residential schools, those who are homeless, and students in foster care, </a:t>
            </a:r>
            <a:r>
              <a:rPr lang="en-US" sz="1200" u="sng" dirty="0"/>
              <a:t>the regulations define which school committee(s) is/are responsible programmatically and financially for the students' special education.</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724451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33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doe.mass.edu/lawsregs/603cmr28.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doe.mass.edu/lawsregs/603cmr28.html?section=1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malegislature.gov/Laws/GeneralLaws/PartI/TitleXII/Chapter71B/Section5"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Sarah.E.Slautterback@mass.gov"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kristen.a.mckinnon@mass.gov"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www.doe.mass.edu/sfs/foster/" TargetMode="External"/><Relationship Id="rId3" Type="http://schemas.openxmlformats.org/officeDocument/2006/relationships/hyperlink" Target="http://www.doe.mass.edu/sped" TargetMode="External"/><Relationship Id="rId7" Type="http://schemas.openxmlformats.org/officeDocument/2006/relationships/hyperlink" Target="https://www.doe.mass.edu/sped/advisories/2021-2.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www.doe.mass.edu/sped/advisories/2018-3.html" TargetMode="External"/><Relationship Id="rId5" Type="http://schemas.openxmlformats.org/officeDocument/2006/relationships/hyperlink" Target="https://www.doe.mass.edu/sped/forms.html" TargetMode="External"/><Relationship Id="rId10" Type="http://schemas.openxmlformats.org/officeDocument/2006/relationships/hyperlink" Target="https://www.doe.mass.edu/sfs/foster/sample-bid.docx" TargetMode="External"/><Relationship Id="rId4" Type="http://schemas.openxmlformats.org/officeDocument/2006/relationships/hyperlink" Target="http://www.doe.mass.edu/lawsregs/603cmr28.html?section=10" TargetMode="External"/><Relationship Id="rId9" Type="http://schemas.openxmlformats.org/officeDocument/2006/relationships/hyperlink" Target="https://www.doe.mass.edu/sfs/mv/default.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Christine.H.Cowen@mass.go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Sarah.E.Slautterback@mass.gov" TargetMode="External"/><Relationship Id="rId5" Type="http://schemas.openxmlformats.org/officeDocument/2006/relationships/hyperlink" Target="mailto:james.j.morrison@massmail.state.ma.us" TargetMode="External"/><Relationship Id="rId4" Type="http://schemas.openxmlformats.org/officeDocument/2006/relationships/hyperlink" Target="mailto:kristen.a.mckinnon@mas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708878"/>
            <a:ext cx="6785346" cy="2841427"/>
          </a:xfrm>
        </p:spPr>
        <p:txBody>
          <a:bodyPr/>
          <a:lstStyle/>
          <a:p>
            <a:r>
              <a:rPr lang="en-US" b="1" dirty="0"/>
              <a:t>Educational Stability </a:t>
            </a:r>
            <a:br>
              <a:rPr lang="en-US" b="1" dirty="0"/>
            </a:br>
            <a:r>
              <a:rPr lang="en-US" b="1" dirty="0"/>
              <a:t>Office Hours and Training Resources </a:t>
            </a:r>
            <a:br>
              <a:rPr lang="en-US" b="1" dirty="0"/>
            </a:br>
            <a:r>
              <a:rPr lang="en-US" b="1" dirty="0"/>
              <a:t>LEA Assignment Module</a:t>
            </a:r>
            <a:endParaRPr lang="en-US" dirty="0"/>
          </a:p>
        </p:txBody>
      </p:sp>
      <p:sp>
        <p:nvSpPr>
          <p:cNvPr id="3" name="Subtitle 2"/>
          <p:cNvSpPr>
            <a:spLocks noGrp="1"/>
          </p:cNvSpPr>
          <p:nvPr>
            <p:ph type="subTitle" idx="1"/>
          </p:nvPr>
        </p:nvSpPr>
        <p:spPr>
          <a:xfrm>
            <a:off x="5406654" y="4550305"/>
            <a:ext cx="6659592" cy="441420"/>
          </a:xfrm>
        </p:spPr>
        <p:txBody>
          <a:bodyPr/>
          <a:lstStyle/>
          <a:p>
            <a:r>
              <a:rPr lang="en-US" altLang="zh-CN" sz="2000" dirty="0">
                <a:solidFill>
                  <a:schemeClr val="tx1">
                    <a:lumMod val="50000"/>
                  </a:schemeClr>
                </a:solidFill>
              </a:rPr>
              <a:t>Lisa Hanafin</a:t>
            </a:r>
          </a:p>
          <a:p>
            <a:r>
              <a:rPr lang="en-US" altLang="zh-CN" sz="2000" dirty="0">
                <a:solidFill>
                  <a:schemeClr val="tx1">
                    <a:lumMod val="50000"/>
                  </a:schemeClr>
                </a:solidFill>
              </a:rPr>
              <a:t>December 1, 2021</a:t>
            </a:r>
            <a:endParaRPr lang="zh-CN" altLang="en-US" sz="2000" dirty="0">
              <a:solidFill>
                <a:schemeClr val="tx1">
                  <a:lumMod val="50000"/>
                </a:schemeClr>
              </a:solidFill>
            </a:endParaRPr>
          </a:p>
        </p:txBody>
      </p:sp>
    </p:spTree>
    <p:extLst>
      <p:ext uri="{BB962C8B-B14F-4D97-AF65-F5344CB8AC3E}">
        <p14:creationId xmlns:p14="http://schemas.microsoft.com/office/powerpoint/2010/main" val="123420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Programmatic &amp; Financial Responsibility</a:t>
            </a:r>
          </a:p>
        </p:txBody>
      </p:sp>
      <p:sp>
        <p:nvSpPr>
          <p:cNvPr id="3" name="Content Placeholder 2"/>
          <p:cNvSpPr>
            <a:spLocks noGrp="1"/>
          </p:cNvSpPr>
          <p:nvPr>
            <p:ph idx="1"/>
          </p:nvPr>
        </p:nvSpPr>
        <p:spPr/>
        <p:txBody>
          <a:bodyPr/>
          <a:lstStyle/>
          <a:p>
            <a:pPr marL="0" indent="0">
              <a:buNone/>
            </a:pPr>
            <a:r>
              <a:rPr lang="en-US" b="1" dirty="0"/>
              <a:t>What does </a:t>
            </a:r>
            <a:r>
              <a:rPr lang="en-US" b="1" u="sng" dirty="0"/>
              <a:t>programmatic</a:t>
            </a:r>
            <a:r>
              <a:rPr lang="en-US" b="1" dirty="0"/>
              <a:t> responsibility mean?</a:t>
            </a:r>
          </a:p>
          <a:p>
            <a:pPr lvl="1"/>
            <a:r>
              <a:rPr lang="en-US" sz="2400" u="sng" dirty="0"/>
              <a:t>Programmatic</a:t>
            </a:r>
            <a:r>
              <a:rPr lang="en-US" sz="2400" dirty="0"/>
              <a:t> responsibility is to provide a </a:t>
            </a:r>
            <a:r>
              <a:rPr lang="en-US" sz="2400" b="1" u="sng" dirty="0"/>
              <a:t>special education program </a:t>
            </a:r>
            <a:r>
              <a:rPr lang="en-US" sz="2400" dirty="0"/>
              <a:t>to eligible students. Includes responsibilities to:</a:t>
            </a:r>
          </a:p>
          <a:p>
            <a:pPr lvl="2"/>
            <a:r>
              <a:rPr lang="en-US" sz="2000" dirty="0"/>
              <a:t>identify students, evaluate them, and determine eligibility; </a:t>
            </a:r>
          </a:p>
          <a:p>
            <a:pPr lvl="2"/>
            <a:r>
              <a:rPr lang="en-US" sz="2000" dirty="0"/>
              <a:t>to convene the IEP Team, propose an IEP, and to implement it; </a:t>
            </a:r>
          </a:p>
          <a:p>
            <a:pPr lvl="2"/>
            <a:r>
              <a:rPr lang="en-US" sz="2000" dirty="0"/>
              <a:t>to update IEPs, modify them, to assess progress toward goals of IEP, and to provide transition services</a:t>
            </a:r>
            <a:endParaRPr lang="en-US" dirty="0"/>
          </a:p>
          <a:p>
            <a:pPr marL="0" indent="0">
              <a:buNone/>
            </a:pPr>
            <a:r>
              <a:rPr lang="en-US" b="1" dirty="0"/>
              <a:t>What does </a:t>
            </a:r>
            <a:r>
              <a:rPr lang="en-US" b="1" u="sng" dirty="0"/>
              <a:t>financial</a:t>
            </a:r>
            <a:r>
              <a:rPr lang="en-US" b="1" dirty="0"/>
              <a:t> responsibility mean?</a:t>
            </a:r>
            <a:endParaRPr lang="en-US" sz="2400" u="sng" dirty="0"/>
          </a:p>
          <a:p>
            <a:pPr lvl="1"/>
            <a:r>
              <a:rPr lang="en-US" sz="2400" u="sng" dirty="0"/>
              <a:t>Financial</a:t>
            </a:r>
            <a:r>
              <a:rPr lang="en-US" sz="2400" dirty="0"/>
              <a:t> responsibility is </a:t>
            </a:r>
            <a:r>
              <a:rPr lang="en-US" sz="2400" b="1" u="sng" dirty="0"/>
              <a:t>paying</a:t>
            </a:r>
            <a:r>
              <a:rPr lang="en-US" sz="2400" dirty="0"/>
              <a:t> for the costs of a student’s special education program.</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5" name="Picture 2" descr="File Folder Iep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617" y="2268654"/>
            <a:ext cx="1279395" cy="895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of money bag">
            <a:extLst>
              <a:ext uri="{FF2B5EF4-FFF2-40B4-BE49-F238E27FC236}">
                <a16:creationId xmlns:a16="http://schemas.microsoft.com/office/drawing/2014/main" id="{A7124968-3711-4DA8-BE28-2FE32A38D7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7743" y="5335663"/>
            <a:ext cx="764308" cy="896112"/>
          </a:xfrm>
          <a:prstGeom prst="rect">
            <a:avLst/>
          </a:prstGeom>
        </p:spPr>
      </p:pic>
    </p:spTree>
    <p:extLst>
      <p:ext uri="{BB962C8B-B14F-4D97-AF65-F5344CB8AC3E}">
        <p14:creationId xmlns:p14="http://schemas.microsoft.com/office/powerpoint/2010/main" val="35680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Request for Clarification of Assignment of School District Responsibility</a:t>
            </a:r>
            <a:endParaRPr lang="en-US" dirty="0"/>
          </a:p>
        </p:txBody>
      </p:sp>
      <p:sp>
        <p:nvSpPr>
          <p:cNvPr id="3" name="Content Placeholder 2"/>
          <p:cNvSpPr>
            <a:spLocks noGrp="1"/>
          </p:cNvSpPr>
          <p:nvPr>
            <p:ph idx="1"/>
          </p:nvPr>
        </p:nvSpPr>
        <p:spPr/>
        <p:txBody>
          <a:bodyPr/>
          <a:lstStyle/>
          <a:p>
            <a:r>
              <a:rPr lang="en-US" sz="3000" dirty="0"/>
              <a:t>Please use most </a:t>
            </a:r>
          </a:p>
          <a:p>
            <a:pPr marL="508000" lvl="1" indent="0">
              <a:buNone/>
            </a:pPr>
            <a:r>
              <a:rPr lang="en-US" dirty="0"/>
              <a:t>current request </a:t>
            </a:r>
          </a:p>
          <a:p>
            <a:pPr marL="508000" lvl="1" indent="0">
              <a:buNone/>
            </a:pPr>
            <a:r>
              <a:rPr lang="en-US" dirty="0"/>
              <a:t>form</a:t>
            </a:r>
          </a:p>
          <a:p>
            <a:r>
              <a:rPr lang="en-US" sz="3000" dirty="0"/>
              <a:t>8/2019 is the date</a:t>
            </a:r>
          </a:p>
          <a:p>
            <a:pPr marL="508000" lvl="1" indent="0">
              <a:buNone/>
            </a:pPr>
            <a:r>
              <a:rPr lang="en-US" dirty="0"/>
              <a:t>in the bottom left</a:t>
            </a:r>
          </a:p>
          <a:p>
            <a:pPr marL="508000" lvl="1" indent="0">
              <a:buNone/>
            </a:pPr>
            <a:r>
              <a:rPr lang="en-US" dirty="0"/>
              <a:t>Corner of each page</a:t>
            </a:r>
          </a:p>
          <a:p>
            <a:r>
              <a:rPr lang="en-US" sz="3000" dirty="0"/>
              <a:t>Any questions</a:t>
            </a:r>
          </a:p>
          <a:p>
            <a:pPr marL="457200" lvl="1" indent="0">
              <a:buNone/>
            </a:pPr>
            <a:r>
              <a:rPr lang="en-US" dirty="0"/>
              <a:t>Call Lisa Hanafin</a:t>
            </a:r>
          </a:p>
          <a:p>
            <a:pPr marL="457200" lvl="1" indent="0">
              <a:buNone/>
            </a:pPr>
            <a:r>
              <a:rPr lang="en-US" dirty="0"/>
              <a:t>781-338-3367</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6" name="Picture 5" descr="image of request for LEA clarification form"/>
          <p:cNvPicPr>
            <a:picLocks noChangeAspect="1"/>
          </p:cNvPicPr>
          <p:nvPr/>
        </p:nvPicPr>
        <p:blipFill>
          <a:blip r:embed="rId3"/>
          <a:stretch>
            <a:fillRect/>
          </a:stretch>
        </p:blipFill>
        <p:spPr>
          <a:xfrm>
            <a:off x="4503417" y="1230403"/>
            <a:ext cx="6203913" cy="54231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01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B821-5F48-4010-81D3-41B4CE849908}"/>
              </a:ext>
            </a:extLst>
          </p:cNvPr>
          <p:cNvSpPr>
            <a:spLocks noGrp="1"/>
          </p:cNvSpPr>
          <p:nvPr>
            <p:ph type="title"/>
          </p:nvPr>
        </p:nvSpPr>
        <p:spPr/>
        <p:txBody>
          <a:bodyPr/>
          <a:lstStyle/>
          <a:p>
            <a:pPr algn="ctr"/>
            <a:r>
              <a:rPr lang="en-US" dirty="0"/>
              <a:t>IMPORTANT!!  IMPORTANT!!  IMPORTANT!!  IMPORTANT!!</a:t>
            </a:r>
          </a:p>
        </p:txBody>
      </p:sp>
      <p:sp>
        <p:nvSpPr>
          <p:cNvPr id="3" name="Content Placeholder 2">
            <a:extLst>
              <a:ext uri="{FF2B5EF4-FFF2-40B4-BE49-F238E27FC236}">
                <a16:creationId xmlns:a16="http://schemas.microsoft.com/office/drawing/2014/main" id="{CA9F4F90-69F5-4AFE-88A4-8B4BACC8B908}"/>
              </a:ext>
            </a:extLst>
          </p:cNvPr>
          <p:cNvSpPr>
            <a:spLocks noGrp="1"/>
          </p:cNvSpPr>
          <p:nvPr>
            <p:ph idx="1"/>
          </p:nvPr>
        </p:nvSpPr>
        <p:spPr/>
        <p:txBody>
          <a:bodyPr/>
          <a:lstStyle/>
          <a:p>
            <a:pPr marL="0" indent="0" algn="ctr">
              <a:buNone/>
            </a:pPr>
            <a:r>
              <a:rPr lang="en-US" sz="6000" dirty="0"/>
              <a:t>LEA Assignment is not the same as Notice to LEA</a:t>
            </a:r>
          </a:p>
          <a:p>
            <a:pPr marL="0" indent="0" algn="ctr">
              <a:buNone/>
            </a:pPr>
            <a:endParaRPr lang="en-US" sz="1400" dirty="0"/>
          </a:p>
          <a:p>
            <a:pPr marL="685800" lvl="1" indent="-457200">
              <a:spcBef>
                <a:spcPts val="0"/>
              </a:spcBef>
            </a:pPr>
            <a:r>
              <a:rPr lang="en-US" sz="2000" dirty="0"/>
              <a:t>LEA Assignment is a service provided by DESE  to determine which district is programmatically and financially responsible for a student’s special education program.</a:t>
            </a:r>
          </a:p>
          <a:p>
            <a:pPr marL="685800" lvl="1" indent="-457200">
              <a:spcBef>
                <a:spcPts val="0"/>
              </a:spcBef>
            </a:pPr>
            <a:endParaRPr lang="en-US" sz="2000" dirty="0"/>
          </a:p>
          <a:p>
            <a:pPr marL="685800" lvl="1" indent="-457200">
              <a:spcBef>
                <a:spcPts val="0"/>
              </a:spcBef>
            </a:pPr>
            <a:r>
              <a:rPr lang="en-US" sz="2000" dirty="0"/>
              <a:t>The Notice to LEA, which Follows a BID, is a document used by DCF </a:t>
            </a:r>
            <a:r>
              <a:rPr lang="en-US" sz="2000" dirty="0">
                <a:effectLst/>
                <a:latin typeface="Calibri" panose="020F0502020204030204" pitchFamily="34" charset="0"/>
                <a:ea typeface="Calibri" panose="020F0502020204030204" pitchFamily="34" charset="0"/>
              </a:rPr>
              <a:t>to inform the schools district(s) that a student in foster care is changing placements.  The Notice to LEA can also be used to request records, transportation, and now access to student information systems among other things. </a:t>
            </a:r>
          </a:p>
          <a:p>
            <a:pPr marL="685800" lvl="1" indent="-457200">
              <a:spcBef>
                <a:spcPts val="0"/>
              </a:spcBef>
            </a:pPr>
            <a:endParaRPr lang="en-US" sz="200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1B9F1FCE-A3FA-4BAB-8263-E1AA21F2DE1F}"/>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27688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Regulations 603 CMR 28.10</a:t>
            </a:r>
            <a:b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br>
            <a:r>
              <a:rPr kumimoji="0" lang="en-US" sz="2800" b="0" i="1" u="none" strike="noStrike" kern="1200" cap="none" spc="0" normalizeH="0" baseline="0" noProof="0" dirty="0">
                <a:ln>
                  <a:noFill/>
                </a:ln>
                <a:solidFill>
                  <a:srgbClr val="101D35"/>
                </a:solidFill>
                <a:effectLst/>
                <a:uLnTx/>
                <a:uFillTx/>
                <a:latin typeface="Segoe UI" panose="020B0502040204020203" pitchFamily="34" charset="0"/>
                <a:ea typeface="Segoe UI Black" panose="020B0A02040204020203" pitchFamily="34" charset="0"/>
                <a:cs typeface="Segoe UI" panose="020B0502040204020203" pitchFamily="34" charset="0"/>
              </a:rPr>
              <a:t>Amended July 1, 2018</a:t>
            </a:r>
            <a:endParaRPr kumimoji="0" lang="zh-CN" altLang="en-US" sz="2800" b="0" i="1" u="none" strike="noStrike" kern="1200" cap="none" spc="0" normalizeH="0" baseline="0" noProof="0" dirty="0">
              <a:ln>
                <a:noFill/>
              </a:ln>
              <a:solidFill>
                <a:srgbClr val="101D35"/>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3132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 Assignment Regulations </a:t>
            </a:r>
          </a:p>
        </p:txBody>
      </p:sp>
      <p:sp>
        <p:nvSpPr>
          <p:cNvPr id="9" name="Content Placeholder 8"/>
          <p:cNvSpPr>
            <a:spLocks noGrp="1"/>
          </p:cNvSpPr>
          <p:nvPr>
            <p:ph idx="1"/>
          </p:nvPr>
        </p:nvSpPr>
        <p:spPr>
          <a:xfrm>
            <a:off x="567743" y="1104029"/>
            <a:ext cx="11370972" cy="5752645"/>
          </a:xfrm>
        </p:spPr>
        <p:txBody>
          <a:bodyPr/>
          <a:lstStyle/>
          <a:p>
            <a:r>
              <a:rPr lang="en-US" sz="2200" dirty="0">
                <a:hlinkClick r:id="rId3"/>
              </a:rPr>
              <a:t>603 CMR 28.00: Special Education</a:t>
            </a:r>
            <a:endParaRPr lang="en-US" sz="2200" dirty="0">
              <a:hlinkClick r:id="rId4"/>
            </a:endParaRPr>
          </a:p>
          <a:p>
            <a:pPr lvl="1"/>
            <a:r>
              <a:rPr lang="en-US" sz="2200" dirty="0">
                <a:hlinkClick r:id="rId4"/>
              </a:rPr>
              <a:t>603 CMR 28.10:  </a:t>
            </a:r>
            <a:r>
              <a:rPr lang="en-US" sz="2200" dirty="0"/>
              <a:t>School District Responsibility</a:t>
            </a:r>
          </a:p>
          <a:p>
            <a:r>
              <a:rPr lang="en-US" sz="2200" dirty="0"/>
              <a:t>Our state regulations set forth rules for allocating </a:t>
            </a:r>
            <a:r>
              <a:rPr lang="en-US" sz="2200" u="sng" dirty="0"/>
              <a:t>programmatic</a:t>
            </a:r>
            <a:r>
              <a:rPr lang="en-US" sz="2200" dirty="0"/>
              <a:t> and </a:t>
            </a:r>
            <a:r>
              <a:rPr lang="en-US" sz="2200" u="sng" dirty="0"/>
              <a:t>financial</a:t>
            </a:r>
            <a:r>
              <a:rPr lang="en-US" sz="2200" dirty="0"/>
              <a:t> responsibility for all publicly funded students eligible for special education based upon </a:t>
            </a:r>
            <a:r>
              <a:rPr lang="en-US" sz="2200" u="sng" dirty="0"/>
              <a:t>residency</a:t>
            </a:r>
            <a:r>
              <a:rPr lang="en-US" sz="2200" dirty="0"/>
              <a:t> and </a:t>
            </a:r>
            <a:r>
              <a:rPr lang="en-US" sz="2200" u="sng" dirty="0"/>
              <a:t>enrollment</a:t>
            </a:r>
            <a:r>
              <a:rPr lang="en-US" sz="2200" dirty="0"/>
              <a:t>.</a:t>
            </a:r>
          </a:p>
          <a:p>
            <a:r>
              <a:rPr lang="en-US" sz="2200" dirty="0"/>
              <a:t>Depending on where a student is considered to reside, responsibility for the student's special education services may fall:</a:t>
            </a:r>
          </a:p>
          <a:p>
            <a:pPr lvl="1"/>
            <a:r>
              <a:rPr lang="en-US" sz="1600" dirty="0"/>
              <a:t>to the district in which the student is currently living, </a:t>
            </a:r>
          </a:p>
          <a:p>
            <a:pPr lvl="1"/>
            <a:r>
              <a:rPr lang="en-US" sz="1600" dirty="0"/>
              <a:t>the district in which the student's parent or legal guardian resides, and </a:t>
            </a:r>
          </a:p>
          <a:p>
            <a:pPr lvl="1"/>
            <a:r>
              <a:rPr lang="en-US" sz="1600" dirty="0"/>
              <a:t>in some cases, responsibility may be shared between them or the districts may be jointly responsible.</a:t>
            </a:r>
          </a:p>
          <a:p>
            <a:pPr lvl="1"/>
            <a:r>
              <a:rPr lang="en-US" sz="1600" dirty="0"/>
              <a:t>in other cases, responsibility may fall to a district that the student, parent or legal guardian formerly lived.  These cases are generally covered under homelessness and foster care.</a:t>
            </a:r>
          </a:p>
          <a:p>
            <a:r>
              <a:rPr lang="en-US" sz="2200" dirty="0"/>
              <a:t>Remember:  An LEA assignment is only </a:t>
            </a:r>
            <a:r>
              <a:rPr lang="en-US" sz="2200" b="1" u="sng" dirty="0"/>
              <a:t>necessary upon request </a:t>
            </a:r>
            <a:r>
              <a:rPr lang="en-US" sz="2200" dirty="0"/>
              <a:t>and is determined by DESE </a:t>
            </a:r>
            <a:r>
              <a:rPr lang="en-US" sz="2200" b="1" u="sng" dirty="0"/>
              <a:t>only after a student is enrolled in a district and receiving special education services</a:t>
            </a:r>
            <a:r>
              <a:rPr lang="en-US" sz="2200" dirty="0"/>
              <a:t>.</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39586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a:t>
            </a:r>
            <a:r>
              <a:rPr lang="en-US" dirty="0"/>
              <a:t>Sections of</a:t>
            </a:r>
          </a:p>
        </p:txBody>
      </p:sp>
      <p:sp>
        <p:nvSpPr>
          <p:cNvPr id="3" name="Content Placeholder 2"/>
          <p:cNvSpPr>
            <a:spLocks noGrp="1"/>
          </p:cNvSpPr>
          <p:nvPr>
            <p:ph idx="1"/>
          </p:nvPr>
        </p:nvSpPr>
        <p:spPr/>
        <p:txBody>
          <a:bodyPr/>
          <a:lstStyle/>
          <a:p>
            <a:pPr marL="0" indent="0">
              <a:buNone/>
            </a:pPr>
            <a:r>
              <a:rPr lang="en-US" sz="2800" dirty="0"/>
              <a:t>603 CMR 28.10</a:t>
            </a:r>
          </a:p>
          <a:p>
            <a:pPr lvl="1"/>
            <a:r>
              <a:rPr lang="en-US" sz="2400" dirty="0"/>
              <a:t>(1) General Provisions. </a:t>
            </a:r>
          </a:p>
          <a:p>
            <a:pPr lvl="1"/>
            <a:r>
              <a:rPr lang="en-US" sz="2400" dirty="0"/>
              <a:t>(2) School district responsibility based on student residence. </a:t>
            </a:r>
          </a:p>
          <a:p>
            <a:pPr lvl="1"/>
            <a:r>
              <a:rPr lang="en-US" sz="2400" dirty="0"/>
              <a:t>(3) School district responsibility based on residence of parent(s) or legal guardian.</a:t>
            </a:r>
          </a:p>
          <a:p>
            <a:pPr lvl="1"/>
            <a:r>
              <a:rPr lang="en-US" sz="2400" dirty="0"/>
              <a:t>(4) Shared school district responsibility. </a:t>
            </a:r>
          </a:p>
          <a:p>
            <a:pPr lvl="1"/>
            <a:r>
              <a:rPr lang="en-US" sz="2400" dirty="0"/>
              <a:t>(5) Responsibility for </a:t>
            </a:r>
            <a:r>
              <a:rPr lang="en-US" sz="2400" u="sng" dirty="0"/>
              <a:t>Homeless Students </a:t>
            </a:r>
            <a:r>
              <a:rPr lang="en-US" sz="2400" dirty="0"/>
              <a:t>and </a:t>
            </a:r>
            <a:r>
              <a:rPr lang="en-US" sz="2400" u="sng" dirty="0"/>
              <a:t>Students in Foster Care</a:t>
            </a:r>
            <a:r>
              <a:rPr lang="en-US" sz="2400" dirty="0"/>
              <a:t>.</a:t>
            </a:r>
          </a:p>
          <a:p>
            <a:pPr lvl="1"/>
            <a:r>
              <a:rPr lang="en-US" sz="2400" dirty="0"/>
              <a:t>(6) Program schools. </a:t>
            </a:r>
          </a:p>
          <a:p>
            <a:pPr lvl="1"/>
            <a:r>
              <a:rPr lang="en-US" sz="2400" dirty="0"/>
              <a:t>(7) Temporary Assignments. </a:t>
            </a:r>
          </a:p>
          <a:p>
            <a:pPr lvl="1"/>
            <a:r>
              <a:rPr lang="en-US" sz="2400" dirty="0"/>
              <a:t>(8) Department Assignment of School District Responsibility.</a:t>
            </a:r>
          </a:p>
          <a:p>
            <a:pPr lvl="1"/>
            <a:r>
              <a:rPr lang="en-US" sz="2400" dirty="0"/>
              <a:t>(9) Appeal of Assignment of School District Responsibility. </a:t>
            </a:r>
          </a:p>
        </p:txBody>
      </p:sp>
      <p:sp>
        <p:nvSpPr>
          <p:cNvPr id="6" name="Slide Number Placeholder 1">
            <a:extLst>
              <a:ext uri="{FF2B5EF4-FFF2-40B4-BE49-F238E27FC236}">
                <a16:creationId xmlns:a16="http://schemas.microsoft.com/office/drawing/2014/main" id="{FEE3B4CD-8D3B-4512-85FC-B0313097B4BE}"/>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402008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Move-In Law</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64282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470249-C132-48ED-B872-32462B074524}"/>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2" name="Title 1">
            <a:extLst>
              <a:ext uri="{FF2B5EF4-FFF2-40B4-BE49-F238E27FC236}">
                <a16:creationId xmlns:a16="http://schemas.microsoft.com/office/drawing/2014/main" id="{34B62906-BDED-4183-8161-16C38B3511C8}"/>
              </a:ext>
            </a:extLst>
          </p:cNvPr>
          <p:cNvSpPr>
            <a:spLocks noGrp="1"/>
          </p:cNvSpPr>
          <p:nvPr>
            <p:ph type="title"/>
          </p:nvPr>
        </p:nvSpPr>
        <p:spPr/>
        <p:txBody>
          <a:bodyPr/>
          <a:lstStyle/>
          <a:p>
            <a:r>
              <a:rPr lang="en-US" dirty="0"/>
              <a:t>M.G.L. Ch. 71B Section 5 (Move-in Law) </a:t>
            </a:r>
          </a:p>
        </p:txBody>
      </p:sp>
      <p:sp>
        <p:nvSpPr>
          <p:cNvPr id="3" name="Content Placeholder 2">
            <a:extLst>
              <a:ext uri="{FF2B5EF4-FFF2-40B4-BE49-F238E27FC236}">
                <a16:creationId xmlns:a16="http://schemas.microsoft.com/office/drawing/2014/main" id="{AA690D03-AE2A-46B1-914B-1D49DA5ADF2E}"/>
              </a:ext>
            </a:extLst>
          </p:cNvPr>
          <p:cNvSpPr>
            <a:spLocks noGrp="1"/>
          </p:cNvSpPr>
          <p:nvPr>
            <p:ph idx="1"/>
          </p:nvPr>
        </p:nvSpPr>
        <p:spPr>
          <a:xfrm>
            <a:off x="381001" y="1053051"/>
            <a:ext cx="11370972" cy="5049746"/>
          </a:xfrm>
        </p:spPr>
        <p:txBody>
          <a:bodyPr/>
          <a:lstStyle/>
          <a:p>
            <a:r>
              <a:rPr lang="en-US" dirty="0"/>
              <a:t>The Move-in Law can be found at the link below. </a:t>
            </a:r>
          </a:p>
          <a:p>
            <a:pPr marL="0" indent="0">
              <a:buNone/>
            </a:pPr>
            <a:endParaRPr lang="en-US" sz="1200" dirty="0"/>
          </a:p>
          <a:p>
            <a:pPr lvl="1"/>
            <a:r>
              <a:rPr lang="en-US" dirty="0"/>
              <a:t>and </a:t>
            </a:r>
            <a:r>
              <a:rPr lang="en-US" b="1" u="sng" dirty="0">
                <a:solidFill>
                  <a:srgbClr val="FF0000"/>
                </a:solidFill>
              </a:rPr>
              <a:t>ONLY</a:t>
            </a:r>
            <a:r>
              <a:rPr lang="en-US" dirty="0"/>
              <a:t> applies to approved private day or residential school placements, including placement in pediatric nursing homes.</a:t>
            </a:r>
          </a:p>
          <a:p>
            <a:pPr lvl="1"/>
            <a:endParaRPr lang="en-US" dirty="0"/>
          </a:p>
          <a:p>
            <a:pPr lvl="1"/>
            <a:endParaRPr lang="en-US" dirty="0"/>
          </a:p>
          <a:p>
            <a:pPr lvl="1"/>
            <a:endParaRPr lang="en-US" dirty="0"/>
          </a:p>
          <a:p>
            <a:pPr lvl="1"/>
            <a:r>
              <a:rPr lang="en-US" dirty="0"/>
              <a:t>does </a:t>
            </a:r>
            <a:r>
              <a:rPr lang="en-US" b="1" u="sng" dirty="0">
                <a:solidFill>
                  <a:srgbClr val="FF0000"/>
                </a:solidFill>
              </a:rPr>
              <a:t>NOT </a:t>
            </a:r>
            <a:r>
              <a:rPr lang="en-US" dirty="0">
                <a:solidFill>
                  <a:srgbClr val="000000"/>
                </a:solidFill>
              </a:rPr>
              <a:t>apply to public day/collaborative or in-district placements.</a:t>
            </a:r>
          </a:p>
          <a:p>
            <a:pPr marL="0" indent="-50800" algn="ctr">
              <a:buNone/>
            </a:pPr>
            <a:r>
              <a:rPr lang="en-US" dirty="0">
                <a:hlinkClick r:id="rId3"/>
              </a:rPr>
              <a:t>Move-in Law</a:t>
            </a:r>
            <a:endParaRPr lang="en-US" dirty="0"/>
          </a:p>
          <a:p>
            <a:pPr lvl="1"/>
            <a:endParaRPr lang="en-US" b="1" u="sng" dirty="0">
              <a:solidFill>
                <a:srgbClr val="FF0000"/>
              </a:solidFill>
            </a:endParaRPr>
          </a:p>
        </p:txBody>
      </p:sp>
      <p:pic>
        <p:nvPicPr>
          <p:cNvPr id="5" name="Picture 2" descr="#65709021 - Moving home. Family moving …">
            <a:extLst>
              <a:ext uri="{FF2B5EF4-FFF2-40B4-BE49-F238E27FC236}">
                <a16:creationId xmlns:a16="http://schemas.microsoft.com/office/drawing/2014/main" id="{FCAA5B03-5240-428F-A7B9-A31227B52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162" y="2882599"/>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2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0A07-CF00-41DD-B627-3E9B7D71480A}"/>
              </a:ext>
            </a:extLst>
          </p:cNvPr>
          <p:cNvSpPr>
            <a:spLocks noGrp="1"/>
          </p:cNvSpPr>
          <p:nvPr>
            <p:ph type="title"/>
          </p:nvPr>
        </p:nvSpPr>
        <p:spPr/>
        <p:txBody>
          <a:bodyPr/>
          <a:lstStyle/>
          <a:p>
            <a:r>
              <a:rPr lang="en-US" dirty="0"/>
              <a:t>Move-in Law Continued</a:t>
            </a:r>
          </a:p>
        </p:txBody>
      </p:sp>
      <p:sp>
        <p:nvSpPr>
          <p:cNvPr id="3" name="Content Placeholder 2">
            <a:extLst>
              <a:ext uri="{FF2B5EF4-FFF2-40B4-BE49-F238E27FC236}">
                <a16:creationId xmlns:a16="http://schemas.microsoft.com/office/drawing/2014/main" id="{52214FEC-8156-42A1-B680-97869F99E778}"/>
              </a:ext>
            </a:extLst>
          </p:cNvPr>
          <p:cNvSpPr>
            <a:spLocks noGrp="1"/>
          </p:cNvSpPr>
          <p:nvPr>
            <p:ph idx="1"/>
          </p:nvPr>
        </p:nvSpPr>
        <p:spPr/>
        <p:txBody>
          <a:bodyPr/>
          <a:lstStyle/>
          <a:p>
            <a:r>
              <a:rPr lang="en-US" sz="2400" dirty="0"/>
              <a:t>The “magic date” is April 1 – </a:t>
            </a:r>
          </a:p>
          <a:p>
            <a:pPr lvl="1"/>
            <a:r>
              <a:rPr lang="en-US" sz="2400" dirty="0"/>
              <a:t>If a move occurs prior to April 1 the current fiscally responsible district remains responsible until 6/30 of the current school year.  </a:t>
            </a:r>
          </a:p>
          <a:p>
            <a:pPr lvl="1"/>
            <a:r>
              <a:rPr lang="en-US" sz="2400" dirty="0"/>
              <a:t>If a move occurs after April 1 the current fiscally responsible district will remain responsible to the end of the current school year and through the entire next year</a:t>
            </a:r>
          </a:p>
          <a:p>
            <a:r>
              <a:rPr lang="en-US" sz="2400" dirty="0"/>
              <a:t>Keep in mind there are several changes that can be considered “moves”. </a:t>
            </a:r>
          </a:p>
          <a:p>
            <a:pPr lvl="3">
              <a:buFont typeface="Wingdings" panose="05000000000000000000" pitchFamily="2" charset="2"/>
              <a:buChar char="ü"/>
            </a:pPr>
            <a:r>
              <a:rPr lang="en-US" dirty="0"/>
              <a:t>An actual move by the entire family, one parent, both parents, student…</a:t>
            </a:r>
          </a:p>
          <a:p>
            <a:pPr lvl="3">
              <a:buFont typeface="Wingdings" panose="05000000000000000000" pitchFamily="2" charset="2"/>
              <a:buChar char="ü"/>
            </a:pPr>
            <a:r>
              <a:rPr lang="en-US" dirty="0"/>
              <a:t>A legal guardian being named</a:t>
            </a:r>
          </a:p>
          <a:p>
            <a:pPr lvl="3">
              <a:buFont typeface="Wingdings" panose="05000000000000000000" pitchFamily="2" charset="2"/>
              <a:buChar char="ü"/>
            </a:pPr>
            <a:r>
              <a:rPr lang="en-US" dirty="0"/>
              <a:t>Termination of parental rights</a:t>
            </a:r>
          </a:p>
          <a:p>
            <a:pPr lvl="3">
              <a:buFont typeface="Wingdings" panose="05000000000000000000" pitchFamily="2" charset="2"/>
              <a:buChar char="ü"/>
            </a:pPr>
            <a:r>
              <a:rPr lang="en-US" dirty="0"/>
              <a:t>A unilateral placement by DCF for a student to reside in and receive educational services in an approved special education school</a:t>
            </a:r>
          </a:p>
        </p:txBody>
      </p:sp>
      <p:sp>
        <p:nvSpPr>
          <p:cNvPr id="4" name="Slide Number Placeholder 3">
            <a:extLst>
              <a:ext uri="{FF2B5EF4-FFF2-40B4-BE49-F238E27FC236}">
                <a16:creationId xmlns:a16="http://schemas.microsoft.com/office/drawing/2014/main" id="{50160721-DEA7-4754-9182-EC3DB9BD38B1}"/>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extLst>
      <p:ext uri="{BB962C8B-B14F-4D97-AF65-F5344CB8AC3E}">
        <p14:creationId xmlns:p14="http://schemas.microsoft.com/office/powerpoint/2010/main" val="81712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06</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Homeless Information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22352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1 - objective"/>
          <p:cNvGrpSpPr/>
          <p:nvPr/>
        </p:nvGrpSpPr>
        <p:grpSpPr>
          <a:xfrm>
            <a:off x="3061059" y="705378"/>
            <a:ext cx="8839199" cy="517223"/>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01</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Objectives</a:t>
              </a:r>
              <a:endParaRPr lang="zh-CN" altLang="en-US" sz="3600" dirty="0">
                <a:solidFill>
                  <a:schemeClr val="accent1">
                    <a:lumMod val="50000"/>
                  </a:schemeClr>
                </a:solidFill>
              </a:endParaRPr>
            </a:p>
          </p:txBody>
        </p:sp>
      </p:grpSp>
      <p:grpSp>
        <p:nvGrpSpPr>
          <p:cNvPr id="21" name="Group 20" descr="2  Meet the LEA Assignment Contacts"/>
          <p:cNvGrpSpPr/>
          <p:nvPr/>
        </p:nvGrpSpPr>
        <p:grpSpPr>
          <a:xfrm>
            <a:off x="3061058" y="1378403"/>
            <a:ext cx="8839200" cy="517224"/>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02</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Meet the LEA Assignment Contacts</a:t>
              </a:r>
              <a:endParaRPr lang="zh-CN" altLang="en-US" sz="3600" dirty="0">
                <a:solidFill>
                  <a:schemeClr val="accent1">
                    <a:lumMod val="50000"/>
                  </a:schemeClr>
                </a:solidFill>
              </a:endParaRPr>
            </a:p>
          </p:txBody>
        </p:sp>
      </p:grpSp>
      <p:grpSp>
        <p:nvGrpSpPr>
          <p:cNvPr id="22" name="Group 21" descr="3 - What is LEA Assignment?"/>
          <p:cNvGrpSpPr/>
          <p:nvPr/>
        </p:nvGrpSpPr>
        <p:grpSpPr>
          <a:xfrm>
            <a:off x="3061058" y="2051428"/>
            <a:ext cx="8839201" cy="584776"/>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03</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What is LEA Assignment?</a:t>
              </a:r>
              <a:endParaRPr lang="zh-CN" altLang="en-US" sz="3600" dirty="0">
                <a:solidFill>
                  <a:schemeClr val="accent1">
                    <a:lumMod val="50000"/>
                  </a:schemeClr>
                </a:solidFill>
              </a:endParaRPr>
            </a:p>
          </p:txBody>
        </p:sp>
      </p:grpSp>
      <p:grpSp>
        <p:nvGrpSpPr>
          <p:cNvPr id="23" name="Group 22" descr="4 - Regulations 603 CMR 28.10"/>
          <p:cNvGrpSpPr/>
          <p:nvPr/>
        </p:nvGrpSpPr>
        <p:grpSpPr>
          <a:xfrm>
            <a:off x="3061058" y="2794881"/>
            <a:ext cx="8839202" cy="584775"/>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04</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35544"/>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dirty="0">
                <a:solidFill>
                  <a:schemeClr val="accent1">
                    <a:lumMod val="50000"/>
                  </a:schemeClr>
                </a:solidFill>
              </a:endParaRPr>
            </a:p>
            <a:p>
              <a:r>
                <a:rPr lang="en-US" altLang="zh-CN" sz="3600" dirty="0">
                  <a:solidFill>
                    <a:schemeClr val="accent1">
                      <a:lumMod val="50000"/>
                    </a:schemeClr>
                  </a:solidFill>
                </a:rPr>
                <a:t>Regulations 603 CMR 28.10</a:t>
              </a:r>
              <a:br>
                <a:rPr lang="en-US" altLang="zh-CN" sz="3600" dirty="0">
                  <a:solidFill>
                    <a:schemeClr val="accent1">
                      <a:lumMod val="50000"/>
                    </a:schemeClr>
                  </a:solidFill>
                </a:rPr>
              </a:br>
              <a:endParaRPr lang="zh-CN" altLang="en-US" sz="3600" dirty="0">
                <a:solidFill>
                  <a:schemeClr val="accent1">
                    <a:lumMod val="50000"/>
                  </a:schemeClr>
                </a:solidFill>
              </a:endParaRPr>
            </a:p>
          </p:txBody>
        </p:sp>
      </p:grpSp>
      <p:grpSp>
        <p:nvGrpSpPr>
          <p:cNvPr id="19" name="Group 18" descr="5 - The Move-in Law">
            <a:extLst>
              <a:ext uri="{FF2B5EF4-FFF2-40B4-BE49-F238E27FC236}">
                <a16:creationId xmlns:a16="http://schemas.microsoft.com/office/drawing/2014/main" id="{FBE05C15-F532-4AAB-A795-4621907E86B6}"/>
              </a:ext>
            </a:extLst>
          </p:cNvPr>
          <p:cNvGrpSpPr/>
          <p:nvPr/>
        </p:nvGrpSpPr>
        <p:grpSpPr>
          <a:xfrm>
            <a:off x="3061058" y="3542927"/>
            <a:ext cx="8839202" cy="584775"/>
            <a:chOff x="3061061" y="4335544"/>
            <a:chExt cx="8839202" cy="809459"/>
          </a:xfrm>
        </p:grpSpPr>
        <p:sp>
          <p:nvSpPr>
            <p:cNvPr id="20" name="矩形 13">
              <a:extLst>
                <a:ext uri="{FF2B5EF4-FFF2-40B4-BE49-F238E27FC236}">
                  <a16:creationId xmlns:a16="http://schemas.microsoft.com/office/drawing/2014/main" id="{20B79B26-74C0-4DA5-B741-CA6309192DC0}"/>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05</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25" name="文本框 14">
              <a:extLst>
                <a:ext uri="{FF2B5EF4-FFF2-40B4-BE49-F238E27FC236}">
                  <a16:creationId xmlns:a16="http://schemas.microsoft.com/office/drawing/2014/main" id="{9EC65126-3683-4957-918C-FAC4CEA7DB2A}"/>
                </a:ext>
              </a:extLst>
            </p:cNvPr>
            <p:cNvSpPr txBox="1"/>
            <p:nvPr/>
          </p:nvSpPr>
          <p:spPr>
            <a:xfrm>
              <a:off x="3918853" y="4335544"/>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dirty="0">
                <a:solidFill>
                  <a:schemeClr val="accent1">
                    <a:lumMod val="50000"/>
                  </a:schemeClr>
                </a:solidFill>
              </a:endParaRPr>
            </a:p>
            <a:p>
              <a:r>
                <a:rPr lang="en-US" altLang="zh-CN" sz="3600" dirty="0">
                  <a:solidFill>
                    <a:schemeClr val="accent1">
                      <a:lumMod val="50000"/>
                    </a:schemeClr>
                  </a:solidFill>
                </a:rPr>
                <a:t>The Move-in Law</a:t>
              </a:r>
              <a:br>
                <a:rPr lang="en-US" altLang="zh-CN" sz="3600" dirty="0">
                  <a:solidFill>
                    <a:schemeClr val="accent1">
                      <a:lumMod val="50000"/>
                    </a:schemeClr>
                  </a:solidFill>
                </a:rPr>
              </a:br>
              <a:endParaRPr lang="zh-CN" altLang="en-US" sz="3600" dirty="0">
                <a:solidFill>
                  <a:schemeClr val="accent1">
                    <a:lumMod val="50000"/>
                  </a:schemeClr>
                </a:solidFill>
              </a:endParaRPr>
            </a:p>
          </p:txBody>
        </p:sp>
      </p:grpSp>
      <p:grpSp>
        <p:nvGrpSpPr>
          <p:cNvPr id="26" name="Group 25" descr="6 - Homeless Information">
            <a:extLst>
              <a:ext uri="{FF2B5EF4-FFF2-40B4-BE49-F238E27FC236}">
                <a16:creationId xmlns:a16="http://schemas.microsoft.com/office/drawing/2014/main" id="{245EE54E-FF54-43C9-AE76-928CFBF8F941}"/>
              </a:ext>
            </a:extLst>
          </p:cNvPr>
          <p:cNvGrpSpPr/>
          <p:nvPr/>
        </p:nvGrpSpPr>
        <p:grpSpPr>
          <a:xfrm>
            <a:off x="3061058" y="4267490"/>
            <a:ext cx="8839203" cy="621916"/>
            <a:chOff x="3061060" y="4284133"/>
            <a:chExt cx="8839203" cy="860870"/>
          </a:xfrm>
        </p:grpSpPr>
        <p:sp>
          <p:nvSpPr>
            <p:cNvPr id="27" name="矩形 13">
              <a:extLst>
                <a:ext uri="{FF2B5EF4-FFF2-40B4-BE49-F238E27FC236}">
                  <a16:creationId xmlns:a16="http://schemas.microsoft.com/office/drawing/2014/main" id="{99188A51-E067-4230-814E-7A686303C0C8}"/>
                </a:ext>
              </a:extLst>
            </p:cNvPr>
            <p:cNvSpPr/>
            <p:nvPr/>
          </p:nvSpPr>
          <p:spPr>
            <a:xfrm>
              <a:off x="3061060" y="4284133"/>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06</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28" name="文本框 14">
              <a:extLst>
                <a:ext uri="{FF2B5EF4-FFF2-40B4-BE49-F238E27FC236}">
                  <a16:creationId xmlns:a16="http://schemas.microsoft.com/office/drawing/2014/main" id="{267365A3-F9BB-4153-8DE2-C1FBF8C97166}"/>
                </a:ext>
              </a:extLst>
            </p:cNvPr>
            <p:cNvSpPr txBox="1"/>
            <p:nvPr/>
          </p:nvSpPr>
          <p:spPr>
            <a:xfrm>
              <a:off x="3918853" y="4335544"/>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dirty="0">
                <a:solidFill>
                  <a:schemeClr val="accent1">
                    <a:lumMod val="50000"/>
                  </a:schemeClr>
                </a:solidFill>
              </a:endParaRPr>
            </a:p>
            <a:p>
              <a:r>
                <a:rPr lang="en-US" altLang="zh-CN" sz="3600" dirty="0">
                  <a:solidFill>
                    <a:schemeClr val="accent1">
                      <a:lumMod val="50000"/>
                    </a:schemeClr>
                  </a:solidFill>
                </a:rPr>
                <a:t>Homeless Information</a:t>
              </a:r>
              <a:br>
                <a:rPr lang="en-US" altLang="zh-CN" sz="3600" dirty="0">
                  <a:solidFill>
                    <a:schemeClr val="accent1">
                      <a:lumMod val="50000"/>
                    </a:schemeClr>
                  </a:solidFill>
                </a:rPr>
              </a:br>
              <a:endParaRPr lang="zh-CN" altLang="en-US" sz="3600" dirty="0">
                <a:solidFill>
                  <a:schemeClr val="accent1">
                    <a:lumMod val="50000"/>
                  </a:schemeClr>
                </a:solidFill>
              </a:endParaRPr>
            </a:p>
          </p:txBody>
        </p:sp>
      </p:grpSp>
      <p:grpSp>
        <p:nvGrpSpPr>
          <p:cNvPr id="29" name="Group 28" descr="7 - Foster Care Information">
            <a:extLst>
              <a:ext uri="{FF2B5EF4-FFF2-40B4-BE49-F238E27FC236}">
                <a16:creationId xmlns:a16="http://schemas.microsoft.com/office/drawing/2014/main" id="{16903154-3B09-4DA4-B58B-1DA170424852}"/>
              </a:ext>
            </a:extLst>
          </p:cNvPr>
          <p:cNvGrpSpPr/>
          <p:nvPr/>
        </p:nvGrpSpPr>
        <p:grpSpPr>
          <a:xfrm>
            <a:off x="3061058" y="5015536"/>
            <a:ext cx="8839202" cy="584775"/>
            <a:chOff x="3061061" y="4335544"/>
            <a:chExt cx="8839202" cy="809459"/>
          </a:xfrm>
        </p:grpSpPr>
        <p:sp>
          <p:nvSpPr>
            <p:cNvPr id="30" name="矩形 13">
              <a:extLst>
                <a:ext uri="{FF2B5EF4-FFF2-40B4-BE49-F238E27FC236}">
                  <a16:creationId xmlns:a16="http://schemas.microsoft.com/office/drawing/2014/main" id="{036D80DA-4241-4799-9926-0EF496B36D4E}"/>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07</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31" name="文本框 14">
              <a:extLst>
                <a:ext uri="{FF2B5EF4-FFF2-40B4-BE49-F238E27FC236}">
                  <a16:creationId xmlns:a16="http://schemas.microsoft.com/office/drawing/2014/main" id="{C3CCBE83-EC0F-42AA-BA36-35B0A6D0784F}"/>
                </a:ext>
              </a:extLst>
            </p:cNvPr>
            <p:cNvSpPr txBox="1"/>
            <p:nvPr/>
          </p:nvSpPr>
          <p:spPr>
            <a:xfrm>
              <a:off x="3918853" y="4335544"/>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dirty="0">
                <a:solidFill>
                  <a:schemeClr val="accent1">
                    <a:lumMod val="50000"/>
                  </a:schemeClr>
                </a:solidFill>
              </a:endParaRPr>
            </a:p>
            <a:p>
              <a:r>
                <a:rPr lang="en-US" altLang="zh-CN" sz="3600" dirty="0">
                  <a:solidFill>
                    <a:schemeClr val="accent1">
                      <a:lumMod val="50000"/>
                    </a:schemeClr>
                  </a:solidFill>
                </a:rPr>
                <a:t>Foster Care Information</a:t>
              </a:r>
              <a:br>
                <a:rPr lang="en-US" altLang="zh-CN" sz="3600" dirty="0">
                  <a:solidFill>
                    <a:schemeClr val="accent1">
                      <a:lumMod val="50000"/>
                    </a:schemeClr>
                  </a:solidFill>
                </a:rPr>
              </a:br>
              <a:endParaRPr lang="zh-CN" altLang="en-US" sz="3600" dirty="0">
                <a:solidFill>
                  <a:schemeClr val="accent1">
                    <a:lumMod val="50000"/>
                  </a:schemeClr>
                </a:solidFill>
              </a:endParaRPr>
            </a:p>
          </p:txBody>
        </p:sp>
      </p:grpSp>
      <p:grpSp>
        <p:nvGrpSpPr>
          <p:cNvPr id="32" name="Group 31" descr="8 - Resources, Reminders &amp; Wrap Up">
            <a:extLst>
              <a:ext uri="{FF2B5EF4-FFF2-40B4-BE49-F238E27FC236}">
                <a16:creationId xmlns:a16="http://schemas.microsoft.com/office/drawing/2014/main" id="{B47A27F3-6119-4D20-B3D0-3153DC61529B}"/>
              </a:ext>
            </a:extLst>
          </p:cNvPr>
          <p:cNvGrpSpPr/>
          <p:nvPr/>
        </p:nvGrpSpPr>
        <p:grpSpPr>
          <a:xfrm>
            <a:off x="3061058" y="5726441"/>
            <a:ext cx="8839202" cy="584775"/>
            <a:chOff x="3061061" y="4335544"/>
            <a:chExt cx="8839202" cy="809459"/>
          </a:xfrm>
        </p:grpSpPr>
        <p:sp>
          <p:nvSpPr>
            <p:cNvPr id="33" name="矩形 13">
              <a:extLst>
                <a:ext uri="{FF2B5EF4-FFF2-40B4-BE49-F238E27FC236}">
                  <a16:creationId xmlns:a16="http://schemas.microsoft.com/office/drawing/2014/main" id="{739762AC-75DF-43A6-B771-DDA8CE53F2E7}"/>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Segoe SemiBold" panose="020B0703040204020203" pitchFamily="34" charset="0"/>
                  <a:cs typeface="Segoe SemiBold" panose="020B0703040204020203" pitchFamily="34" charset="0"/>
                </a:rPr>
                <a:t>08</a:t>
              </a:r>
              <a:endParaRPr lang="zh-CN" altLang="en-US" sz="3200" dirty="0">
                <a:solidFill>
                  <a:schemeClr val="tx1"/>
                </a:solidFill>
                <a:latin typeface="Segoe SemiBold" panose="020B0703040204020203" pitchFamily="34" charset="0"/>
                <a:cs typeface="Segoe SemiBold" panose="020B0703040204020203" pitchFamily="34" charset="0"/>
              </a:endParaRPr>
            </a:p>
          </p:txBody>
        </p:sp>
        <p:sp>
          <p:nvSpPr>
            <p:cNvPr id="34" name="文本框 14">
              <a:extLst>
                <a:ext uri="{FF2B5EF4-FFF2-40B4-BE49-F238E27FC236}">
                  <a16:creationId xmlns:a16="http://schemas.microsoft.com/office/drawing/2014/main" id="{4FCA25F2-7F7E-4361-A2F7-29E0079748A0}"/>
                </a:ext>
              </a:extLst>
            </p:cNvPr>
            <p:cNvSpPr txBox="1"/>
            <p:nvPr/>
          </p:nvSpPr>
          <p:spPr>
            <a:xfrm>
              <a:off x="3918853" y="4335544"/>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600" dirty="0">
                <a:solidFill>
                  <a:schemeClr val="accent1">
                    <a:lumMod val="50000"/>
                  </a:schemeClr>
                </a:solidFill>
              </a:endParaRPr>
            </a:p>
            <a:p>
              <a:r>
                <a:rPr lang="en-US" altLang="zh-CN" sz="3600" dirty="0">
                  <a:solidFill>
                    <a:schemeClr val="accent1">
                      <a:lumMod val="50000"/>
                    </a:schemeClr>
                  </a:solidFill>
                </a:rPr>
                <a:t>Resources, Reminders &amp; Wrap Up</a:t>
              </a:r>
              <a:br>
                <a:rPr lang="en-US" altLang="zh-CN" sz="3600" dirty="0">
                  <a:solidFill>
                    <a:schemeClr val="accent1">
                      <a:lumMod val="50000"/>
                    </a:schemeClr>
                  </a:solidFill>
                </a:rPr>
              </a:br>
              <a:endParaRPr lang="zh-CN" altLang="en-US" sz="3600" dirty="0">
                <a:solidFill>
                  <a:schemeClr val="accent1">
                    <a:lumMod val="50000"/>
                  </a:schemeClr>
                </a:solidFill>
              </a:endParaRPr>
            </a:p>
          </p:txBody>
        </p:sp>
      </p:grpSp>
    </p:spTree>
    <p:extLst>
      <p:ext uri="{BB962C8B-B14F-4D97-AF65-F5344CB8AC3E}">
        <p14:creationId xmlns:p14="http://schemas.microsoft.com/office/powerpoint/2010/main" val="179811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6A0875-D9F4-4C47-B13C-1606BA59AB34}"/>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2" name="Title 1">
            <a:extLst>
              <a:ext uri="{FF2B5EF4-FFF2-40B4-BE49-F238E27FC236}">
                <a16:creationId xmlns:a16="http://schemas.microsoft.com/office/drawing/2014/main" id="{5A446ECF-D047-4360-B6BB-9E04569616F0}"/>
              </a:ext>
            </a:extLst>
          </p:cNvPr>
          <p:cNvSpPr>
            <a:spLocks noGrp="1"/>
          </p:cNvSpPr>
          <p:nvPr>
            <p:ph type="title"/>
          </p:nvPr>
        </p:nvSpPr>
        <p:spPr/>
        <p:txBody>
          <a:bodyPr/>
          <a:lstStyle/>
          <a:p>
            <a:r>
              <a:rPr lang="en-US" dirty="0"/>
              <a:t>Homeless Definition, Rule and Contact</a:t>
            </a:r>
          </a:p>
        </p:txBody>
      </p:sp>
      <p:sp>
        <p:nvSpPr>
          <p:cNvPr id="3" name="Content Placeholder 2">
            <a:extLst>
              <a:ext uri="{FF2B5EF4-FFF2-40B4-BE49-F238E27FC236}">
                <a16:creationId xmlns:a16="http://schemas.microsoft.com/office/drawing/2014/main" id="{990BBBB0-A4DE-4BB6-97D3-6F0D85E887E6}"/>
              </a:ext>
            </a:extLst>
          </p:cNvPr>
          <p:cNvSpPr>
            <a:spLocks noGrp="1"/>
          </p:cNvSpPr>
          <p:nvPr>
            <p:ph idx="1"/>
          </p:nvPr>
        </p:nvSpPr>
        <p:spPr>
          <a:xfrm>
            <a:off x="302272" y="1467710"/>
            <a:ext cx="11370972" cy="5049746"/>
          </a:xfrm>
        </p:spPr>
        <p:txBody>
          <a:bodyPr vert="horz" lIns="91440" tIns="45720" rIns="91440" bIns="45720" rtlCol="0" anchor="t">
            <a:noAutofit/>
          </a:bodyPr>
          <a:lstStyle/>
          <a:p>
            <a:r>
              <a:rPr lang="en-US" u="sng" dirty="0"/>
              <a:t>Homeless:</a:t>
            </a:r>
            <a:r>
              <a:rPr lang="en-US" dirty="0"/>
              <a:t>  </a:t>
            </a:r>
            <a:r>
              <a:rPr lang="en-US" sz="2800" b="0" i="0" u="none" strike="noStrike" dirty="0">
                <a:solidFill>
                  <a:srgbClr val="101D35"/>
                </a:solidFill>
                <a:effectLst/>
                <a:latin typeface="Segoe UI" panose="020B0502040204020203" pitchFamily="34" charset="0"/>
              </a:rPr>
              <a:t>Students and families who lack fixed regular and adequate nighttime residence including those who are sharing the housing of others due to economic hardship, loss of housing or similar reason.</a:t>
            </a:r>
            <a:r>
              <a:rPr lang="en-US" sz="2800" b="0" i="0" dirty="0">
                <a:solidFill>
                  <a:srgbClr val="000000"/>
                </a:solidFill>
                <a:effectLst/>
                <a:latin typeface="Segoe UI" panose="020B0502040204020203" pitchFamily="34" charset="0"/>
              </a:rPr>
              <a:t>​</a:t>
            </a:r>
            <a:endParaRPr lang="en-US" sz="1000" dirty="0"/>
          </a:p>
          <a:p>
            <a:pPr lvl="1">
              <a:buFont typeface="Wingdings" panose="05000000000000000000" pitchFamily="2" charset="2"/>
              <a:buChar char="Ø"/>
            </a:pPr>
            <a:r>
              <a:rPr lang="en-US" sz="2200" dirty="0"/>
              <a:t>Homeless students shall be entitled to either continue to attend their school of origin as defined by McKinney-Vento or attend school in the city or town where they temporarily reside.  To the extent feasible, homeless students should remain in their school of origin unless doing so is contrary to the wishes of such student’s parent(s) or legal guardian.  </a:t>
            </a:r>
          </a:p>
          <a:p>
            <a:pPr algn="ctr"/>
            <a:r>
              <a:rPr lang="en-US" sz="2000" dirty="0">
                <a:latin typeface="Segoe UI"/>
                <a:cs typeface="Segoe UI"/>
              </a:rPr>
              <a:t>Sarah Slautterback - Homeless Education State Coordinator </a:t>
            </a:r>
            <a:r>
              <a:rPr lang="en-US" sz="2000" dirty="0">
                <a:latin typeface="Segoe UI"/>
                <a:cs typeface="Segoe UI"/>
                <a:hlinkClick r:id="rId3"/>
              </a:rPr>
              <a:t>Sarah.E.Slautterback@mass.gov</a:t>
            </a:r>
            <a:endParaRPr lang="en-US" dirty="0"/>
          </a:p>
          <a:p>
            <a:r>
              <a:rPr lang="en-US" dirty="0"/>
              <a:t>Regulation 603 CMR 28.10(5)(a)</a:t>
            </a:r>
          </a:p>
          <a:p>
            <a:endParaRPr lang="en-US" dirty="0"/>
          </a:p>
        </p:txBody>
      </p:sp>
      <p:pic>
        <p:nvPicPr>
          <p:cNvPr id="2050" name="Picture 2" descr="image of homeless family">
            <a:extLst>
              <a:ext uri="{FF2B5EF4-FFF2-40B4-BE49-F238E27FC236}">
                <a16:creationId xmlns:a16="http://schemas.microsoft.com/office/drawing/2014/main" id="{57F55A08-58B9-45E6-A994-4218A8429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4314" y="5575592"/>
            <a:ext cx="2133600" cy="107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8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07</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Foster Care Information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01906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Foster Care Definition, Rule and Contact</a:t>
            </a:r>
          </a:p>
        </p:txBody>
      </p:sp>
      <p:sp>
        <p:nvSpPr>
          <p:cNvPr id="9" name="Content Placeholder 8"/>
          <p:cNvSpPr>
            <a:spLocks noGrp="1"/>
          </p:cNvSpPr>
          <p:nvPr>
            <p:ph idx="1"/>
          </p:nvPr>
        </p:nvSpPr>
        <p:spPr>
          <a:xfrm>
            <a:off x="567743" y="1297858"/>
            <a:ext cx="11370972" cy="5153628"/>
          </a:xfrm>
        </p:spPr>
        <p:txBody>
          <a:bodyPr/>
          <a:lstStyle/>
          <a:p>
            <a:r>
              <a:rPr lang="en-US" u="sng" dirty="0"/>
              <a:t>Foster Care: </a:t>
            </a:r>
            <a:r>
              <a:rPr lang="en-US" sz="2800" dirty="0"/>
              <a:t>24 hour substitute care for children placed away from their parents or guardians and for whom the Department of Children and Families has placement and care responsibility</a:t>
            </a:r>
            <a:r>
              <a:rPr lang="en-US" dirty="0"/>
              <a:t>.</a:t>
            </a:r>
          </a:p>
          <a:p>
            <a:pPr marL="457200" lvl="1" indent="0">
              <a:buNone/>
            </a:pPr>
            <a:endParaRPr lang="en-US" sz="1000" dirty="0"/>
          </a:p>
          <a:p>
            <a:pPr lvl="1">
              <a:buFont typeface="Wingdings" panose="05000000000000000000" pitchFamily="2" charset="2"/>
              <a:buChar char="Ø"/>
            </a:pPr>
            <a:r>
              <a:rPr lang="en-US" sz="2400" dirty="0"/>
              <a:t>A student in foster care has the right to stay in the school they were </a:t>
            </a:r>
            <a:r>
              <a:rPr lang="en-US" sz="2400" u="sng" dirty="0"/>
              <a:t>attending upon placement </a:t>
            </a:r>
            <a:r>
              <a:rPr lang="en-US" sz="2400" dirty="0"/>
              <a:t>in foster care or a subsequent change in foster care setting, regardless of where the foster care setting is located, if it is in the </a:t>
            </a:r>
            <a:r>
              <a:rPr lang="en-US" sz="2400" u="sng" dirty="0"/>
              <a:t>student's best interest </a:t>
            </a:r>
            <a:r>
              <a:rPr lang="en-US" sz="2400" dirty="0"/>
              <a:t>to do so.  This is the School of Origin.</a:t>
            </a:r>
          </a:p>
          <a:p>
            <a:pPr marL="457200" lvl="1" indent="0">
              <a:buNone/>
            </a:pPr>
            <a:endParaRPr lang="en-US" sz="1000" dirty="0"/>
          </a:p>
          <a:p>
            <a:pPr lvl="1">
              <a:buFont typeface="Arial" panose="020B0604020202020204" pitchFamily="34" charset="0"/>
              <a:buChar char="•"/>
            </a:pPr>
            <a:r>
              <a:rPr lang="en-US" sz="2000" dirty="0"/>
              <a:t>Kristen McKinnon  - DESE Foster Care Point of Contact </a:t>
            </a:r>
            <a:r>
              <a:rPr lang="en-US" sz="2000" b="0" i="0" u="sng" dirty="0">
                <a:solidFill>
                  <a:srgbClr val="0056B3"/>
                </a:solidFill>
                <a:effectLst/>
                <a:latin typeface="-apple-system"/>
                <a:hlinkClick r:id="rId3"/>
              </a:rPr>
              <a:t>kristen.a.mckinnon@mass.gov</a:t>
            </a:r>
            <a:endParaRPr lang="en-US" sz="2000" dirty="0"/>
          </a:p>
          <a:p>
            <a:r>
              <a:rPr lang="en-US" dirty="0"/>
              <a:t>Regulation 603 CMR 28.10(5)(b)</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Foster Care Includes but is not limited to:</a:t>
            </a:r>
            <a:endParaRPr lang="en-US" dirty="0"/>
          </a:p>
        </p:txBody>
      </p:sp>
      <p:sp>
        <p:nvSpPr>
          <p:cNvPr id="3" name="Content Placeholder 2"/>
          <p:cNvSpPr>
            <a:spLocks noGrp="1"/>
          </p:cNvSpPr>
          <p:nvPr>
            <p:ph idx="1"/>
          </p:nvPr>
        </p:nvSpPr>
        <p:spPr>
          <a:xfrm>
            <a:off x="567743" y="1230403"/>
            <a:ext cx="11370972" cy="5491072"/>
          </a:xfrm>
        </p:spPr>
        <p:txBody>
          <a:bodyPr/>
          <a:lstStyle/>
          <a:p>
            <a:r>
              <a:rPr lang="en-US" sz="2800" dirty="0"/>
              <a:t>Foster Family Homes</a:t>
            </a:r>
          </a:p>
          <a:p>
            <a:r>
              <a:rPr lang="en-US" sz="2800" dirty="0"/>
              <a:t>Kinship Foster Homes</a:t>
            </a:r>
          </a:p>
          <a:p>
            <a:r>
              <a:rPr lang="en-US" sz="2800" dirty="0"/>
              <a:t>Pre-Adoptive Foster Homes</a:t>
            </a:r>
          </a:p>
          <a:p>
            <a:r>
              <a:rPr lang="en-US" sz="2800" dirty="0"/>
              <a:t>Group Homes</a:t>
            </a:r>
          </a:p>
          <a:p>
            <a:r>
              <a:rPr lang="en-US" sz="2800" dirty="0"/>
              <a:t>Emergency Shelters</a:t>
            </a:r>
          </a:p>
          <a:p>
            <a:r>
              <a:rPr lang="en-US" sz="2800" dirty="0"/>
              <a:t>STARR</a:t>
            </a:r>
          </a:p>
          <a:p>
            <a:r>
              <a:rPr lang="en-US" sz="2800" dirty="0"/>
              <a:t>Residential Facilities</a:t>
            </a:r>
          </a:p>
          <a:p>
            <a:r>
              <a:rPr lang="en-US" sz="2800" dirty="0"/>
              <a:t>Childcare Institutions</a:t>
            </a:r>
          </a:p>
          <a:p>
            <a:r>
              <a:rPr lang="en-US" sz="2800" i="1" dirty="0"/>
              <a:t>All DCF placements as explained in the definition of foster care</a:t>
            </a:r>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42770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2" name="Title 1"/>
          <p:cNvSpPr>
            <a:spLocks noGrp="1"/>
          </p:cNvSpPr>
          <p:nvPr>
            <p:ph type="title"/>
          </p:nvPr>
        </p:nvSpPr>
        <p:spPr/>
        <p:txBody>
          <a:bodyPr/>
          <a:lstStyle/>
          <a:p>
            <a:r>
              <a:rPr lang="en-US" dirty="0"/>
              <a:t>Best Interest Determination (BID)</a:t>
            </a:r>
          </a:p>
        </p:txBody>
      </p:sp>
      <p:sp>
        <p:nvSpPr>
          <p:cNvPr id="7" name="Text Placeholder 6"/>
          <p:cNvSpPr>
            <a:spLocks noGrp="1"/>
          </p:cNvSpPr>
          <p:nvPr>
            <p:ph type="body" sz="half" idx="2"/>
          </p:nvPr>
        </p:nvSpPr>
        <p:spPr>
          <a:xfrm>
            <a:off x="401053" y="1346882"/>
            <a:ext cx="4581607" cy="5009468"/>
          </a:xfrm>
        </p:spPr>
        <p:txBody>
          <a:bodyPr/>
          <a:lstStyle/>
          <a:p>
            <a:pPr marL="342900" indent="-342900">
              <a:buFont typeface="Arial" panose="020B0604020202020204" pitchFamily="34" charset="0"/>
              <a:buChar char="•"/>
            </a:pPr>
            <a:r>
              <a:rPr lang="en-US" sz="2000" dirty="0"/>
              <a:t>Financial and programmatic responsibility for a student’s special education services are separate from enrollment and the BID process.</a:t>
            </a:r>
          </a:p>
          <a:p>
            <a:pPr marL="342900" indent="-342900">
              <a:buFont typeface="Arial" panose="020B0604020202020204" pitchFamily="34" charset="0"/>
              <a:buChar char="•"/>
            </a:pPr>
            <a:r>
              <a:rPr lang="en-US" sz="2000" dirty="0"/>
              <a:t>The BID Process is A determination, based on student’s best interest, about whether to remain enrolled in his/her school of origin or to enroll in the district in which the student resides in foster care.</a:t>
            </a:r>
            <a:endParaRPr lang="en-US" sz="1800" dirty="0"/>
          </a:p>
          <a:p>
            <a:pPr marL="342900" indent="-342900">
              <a:buFont typeface="Arial" panose="020B0604020202020204" pitchFamily="34" charset="0"/>
              <a:buChar char="•"/>
            </a:pPr>
            <a:r>
              <a:rPr lang="en-US" sz="2000" b="1" u="sng" dirty="0"/>
              <a:t>After enrollment has been determined</a:t>
            </a:r>
            <a:r>
              <a:rPr lang="en-US" sz="2000" dirty="0"/>
              <a:t>, DESE can apply the LEA assignment regulations to clarify programmatic and financial responsibility.</a:t>
            </a:r>
          </a:p>
        </p:txBody>
      </p:sp>
      <p:sp>
        <p:nvSpPr>
          <p:cNvPr id="6" name="Picture Placeholder 5" descr="image of best interest process for foster care"/>
          <p:cNvSpPr>
            <a:spLocks noGrp="1"/>
          </p:cNvSpPr>
          <p:nvPr>
            <p:ph type="pic" idx="1"/>
          </p:nvPr>
        </p:nvSpPr>
        <p:spPr/>
      </p:sp>
      <p:pic>
        <p:nvPicPr>
          <p:cNvPr id="3" name="Picture 2" descr="image of best interest determination process"/>
          <p:cNvPicPr>
            <a:picLocks noChangeAspect="1"/>
          </p:cNvPicPr>
          <p:nvPr/>
        </p:nvPicPr>
        <p:blipFill>
          <a:blip r:embed="rId3"/>
          <a:stretch>
            <a:fillRect/>
          </a:stretch>
        </p:blipFill>
        <p:spPr>
          <a:xfrm>
            <a:off x="5083517" y="1346882"/>
            <a:ext cx="6627888" cy="4514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1827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08</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Resources, Reminders &amp; Wrap up</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00169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567743" y="1230402"/>
            <a:ext cx="11370972" cy="5258887"/>
          </a:xfrm>
        </p:spPr>
        <p:txBody>
          <a:bodyPr/>
          <a:lstStyle/>
          <a:p>
            <a:pPr marL="0" indent="0">
              <a:buNone/>
            </a:pPr>
            <a:endParaRPr lang="en-US" sz="800" dirty="0">
              <a:hlinkClick r:id="rId3"/>
            </a:endParaRPr>
          </a:p>
          <a:p>
            <a:r>
              <a:rPr lang="en-US" sz="2000" dirty="0">
                <a:hlinkClick r:id="rId3"/>
              </a:rPr>
              <a:t>Special Education </a:t>
            </a:r>
            <a:r>
              <a:rPr lang="en-US" sz="2000" dirty="0"/>
              <a:t>(SEPP)</a:t>
            </a:r>
            <a:endParaRPr lang="en-US" sz="2000" dirty="0">
              <a:hlinkClick r:id="rId4"/>
            </a:endParaRPr>
          </a:p>
          <a:p>
            <a:r>
              <a:rPr lang="en-US" sz="2000" dirty="0">
                <a:hlinkClick r:id="rId4"/>
              </a:rPr>
              <a:t>Special Education Regulations</a:t>
            </a:r>
            <a:r>
              <a:rPr lang="en-US" sz="2000" dirty="0"/>
              <a:t> 603 CMR 28.10 School District Responsibility</a:t>
            </a:r>
          </a:p>
          <a:p>
            <a:r>
              <a:rPr lang="en-US" sz="2000" dirty="0">
                <a:hlinkClick r:id="rId5"/>
              </a:rPr>
              <a:t>Related Documents</a:t>
            </a:r>
            <a:r>
              <a:rPr lang="en-US" sz="2000" dirty="0"/>
              <a:t> Clarification of Assignment of School District Responsibility (LEA Assignment Request Form) &amp; the Quick Reference Guide (Cheat Sheet)</a:t>
            </a:r>
          </a:p>
          <a:p>
            <a:r>
              <a:rPr lang="en-US" sz="2000" dirty="0">
                <a:hlinkClick r:id="rId6"/>
              </a:rPr>
              <a:t>Administrative Assistance Advisory SPED 2018-3:</a:t>
            </a:r>
            <a:r>
              <a:rPr lang="en-US" sz="2000" dirty="0"/>
              <a:t> Guidance on Amendments to Special Education Regulations, 603 CMR 28.10, to Align with ESSA Foster Care Provisions around education stability</a:t>
            </a:r>
          </a:p>
          <a:p>
            <a:r>
              <a:rPr lang="en-US" sz="2000" dirty="0">
                <a:hlinkClick r:id="rId7"/>
              </a:rPr>
              <a:t>Administrative Advisory SPED 2021-2: Assignment of Financial and Programmatic Responsibility for Special Education and Enforcement of Assignments - Special Education (mass.edu)</a:t>
            </a:r>
            <a:endParaRPr lang="en-US" sz="2000" dirty="0"/>
          </a:p>
          <a:p>
            <a:r>
              <a:rPr lang="en-US" sz="2000" dirty="0">
                <a:hlinkClick r:id="rId8"/>
              </a:rPr>
              <a:t>Educational Stability for Students in Foster Care</a:t>
            </a:r>
            <a:endParaRPr lang="en-US" sz="2000" dirty="0"/>
          </a:p>
          <a:p>
            <a:r>
              <a:rPr lang="en-US" sz="2000" dirty="0">
                <a:hlinkClick r:id="rId9"/>
              </a:rPr>
              <a:t>McKinney-Vento Homeless Education Assistance Act - Student and Family Support (SFS) (mass.edu)</a:t>
            </a:r>
            <a:endParaRPr lang="en-US" sz="2000" dirty="0"/>
          </a:p>
          <a:p>
            <a:r>
              <a:rPr lang="en-US" sz="2000" b="0" i="0" u="sng" strike="noStrike" dirty="0">
                <a:solidFill>
                  <a:srgbClr val="0563C1"/>
                </a:solidFill>
                <a:effectLst/>
                <a:latin typeface="Segoe UI" panose="020B0502040204020203" pitchFamily="34" charset="0"/>
                <a:hlinkClick r:id="rId10"/>
              </a:rPr>
              <a:t>Best Interest Determination Template</a:t>
            </a:r>
            <a:r>
              <a:rPr lang="en-US" sz="2000" b="0" i="0" u="none" strike="noStrike" dirty="0">
                <a:solidFill>
                  <a:srgbClr val="101D35"/>
                </a:solidFill>
                <a:effectLst/>
                <a:latin typeface="Segoe UI" panose="020B0502040204020203" pitchFamily="34" charset="0"/>
              </a:rPr>
              <a:t> </a:t>
            </a:r>
            <a:endParaRPr lang="en-US" sz="2000" dirty="0"/>
          </a:p>
          <a:p>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282990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E0BE-08AD-4843-B702-B823CE73EFF3}"/>
              </a:ext>
            </a:extLst>
          </p:cNvPr>
          <p:cNvSpPr>
            <a:spLocks noGrp="1"/>
          </p:cNvSpPr>
          <p:nvPr>
            <p:ph type="title"/>
          </p:nvPr>
        </p:nvSpPr>
        <p:spPr/>
        <p:txBody>
          <a:bodyPr/>
          <a:lstStyle/>
          <a:p>
            <a:r>
              <a:rPr lang="en-US" sz="3200" dirty="0"/>
              <a:t>Remember:</a:t>
            </a:r>
          </a:p>
        </p:txBody>
      </p:sp>
      <p:sp>
        <p:nvSpPr>
          <p:cNvPr id="3" name="Content Placeholder 2">
            <a:extLst>
              <a:ext uri="{FF2B5EF4-FFF2-40B4-BE49-F238E27FC236}">
                <a16:creationId xmlns:a16="http://schemas.microsoft.com/office/drawing/2014/main" id="{87BF4A25-7D16-4186-B6F9-5EF46C9C1EB6}"/>
              </a:ext>
            </a:extLst>
          </p:cNvPr>
          <p:cNvSpPr>
            <a:spLocks noGrp="1"/>
          </p:cNvSpPr>
          <p:nvPr>
            <p:ph idx="1"/>
          </p:nvPr>
        </p:nvSpPr>
        <p:spPr/>
        <p:txBody>
          <a:bodyPr/>
          <a:lstStyle/>
          <a:p>
            <a:r>
              <a:rPr lang="en-US" sz="3000" dirty="0"/>
              <a:t>DESE is not an investigative agency</a:t>
            </a:r>
          </a:p>
          <a:p>
            <a:pPr lvl="1"/>
            <a:r>
              <a:rPr lang="en-US" sz="3000" dirty="0"/>
              <a:t>DESE does not track down mom/dad.</a:t>
            </a:r>
          </a:p>
          <a:p>
            <a:pPr lvl="1"/>
            <a:r>
              <a:rPr lang="en-US" sz="3000" dirty="0"/>
              <a:t>DESE cannot base assignments on requests containing incomplete or inaccurate information.</a:t>
            </a:r>
          </a:p>
          <a:p>
            <a:r>
              <a:rPr lang="en-US" sz="3000" dirty="0"/>
              <a:t>LEA Assignment is a service to promote consistency and accuracy.  DESE has no stake in the outcomes of assignments.</a:t>
            </a:r>
          </a:p>
          <a:p>
            <a:r>
              <a:rPr lang="en-US" sz="3600" b="1" u="sng" dirty="0"/>
              <a:t>Relationships matter</a:t>
            </a:r>
            <a:r>
              <a:rPr lang="en-US" sz="3000" dirty="0"/>
              <a:t>.  </a:t>
            </a:r>
          </a:p>
          <a:p>
            <a:r>
              <a:rPr lang="en-US" sz="3000" dirty="0"/>
              <a:t>Districts can request reconsideration if they believe DESE has mistakenly applied the regulations.</a:t>
            </a:r>
          </a:p>
          <a:p>
            <a:pPr marL="0" indent="0">
              <a:buNone/>
            </a:pPr>
            <a:endParaRPr lang="en-US" dirty="0"/>
          </a:p>
        </p:txBody>
      </p:sp>
      <p:sp>
        <p:nvSpPr>
          <p:cNvPr id="4" name="Slide Number Placeholder 3">
            <a:extLst>
              <a:ext uri="{FF2B5EF4-FFF2-40B4-BE49-F238E27FC236}">
                <a16:creationId xmlns:a16="http://schemas.microsoft.com/office/drawing/2014/main" id="{004D1849-F608-4135-A46D-0FDFC71506E0}"/>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Tree>
    <p:extLst>
      <p:ext uri="{BB962C8B-B14F-4D97-AF65-F5344CB8AC3E}">
        <p14:creationId xmlns:p14="http://schemas.microsoft.com/office/powerpoint/2010/main" val="1560479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endParaRPr lang="en-US" i="1" dirty="0"/>
          </a:p>
        </p:txBody>
      </p:sp>
      <p:sp>
        <p:nvSpPr>
          <p:cNvPr id="3" name="Content Placeholder 2"/>
          <p:cNvSpPr>
            <a:spLocks noGrp="1"/>
          </p:cNvSpPr>
          <p:nvPr>
            <p:ph idx="1"/>
          </p:nvPr>
        </p:nvSpPr>
        <p:spPr/>
        <p:txBody>
          <a:bodyPr/>
          <a:lstStyle/>
          <a:p>
            <a:pPr marL="0" indent="0">
              <a:buNone/>
            </a:pPr>
            <a:r>
              <a:rPr lang="en-US" i="1" dirty="0"/>
              <a:t>We’ve come to the end of this session, you</a:t>
            </a:r>
            <a:endParaRPr lang="en-US" dirty="0"/>
          </a:p>
          <a:p>
            <a:r>
              <a:rPr lang="en-US" dirty="0"/>
              <a:t>Know who to contact for LEA assignment/homeless/foster care &amp; migrant and military questions.</a:t>
            </a:r>
          </a:p>
          <a:p>
            <a:r>
              <a:rPr lang="en-US" dirty="0"/>
              <a:t>Have a general understanding of what LEA assignments are.</a:t>
            </a:r>
          </a:p>
          <a:p>
            <a:r>
              <a:rPr lang="en-US" dirty="0"/>
              <a:t>Can articulate how LEA assignments impact districts.</a:t>
            </a:r>
          </a:p>
          <a:p>
            <a:r>
              <a:rPr lang="en-US" dirty="0"/>
              <a:t>Have a general idea of how to apply the regulations.</a:t>
            </a:r>
          </a:p>
          <a:p>
            <a:r>
              <a:rPr lang="en-US" dirty="0"/>
              <a:t>Know that if you have any questions, you can reach out to DESE for support.</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Tree>
    <p:extLst>
      <p:ext uri="{BB962C8B-B14F-4D97-AF65-F5344CB8AC3E}">
        <p14:creationId xmlns:p14="http://schemas.microsoft.com/office/powerpoint/2010/main" val="1395060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162916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Objectives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(Continued)</a:t>
            </a:r>
            <a:endParaRPr lang="en-US" i="1" dirty="0"/>
          </a:p>
        </p:txBody>
      </p:sp>
      <p:sp>
        <p:nvSpPr>
          <p:cNvPr id="3" name="Content Placeholder 2"/>
          <p:cNvSpPr>
            <a:spLocks noGrp="1"/>
          </p:cNvSpPr>
          <p:nvPr>
            <p:ph idx="1"/>
          </p:nvPr>
        </p:nvSpPr>
        <p:spPr>
          <a:xfrm>
            <a:off x="567742" y="1230403"/>
            <a:ext cx="11543193" cy="5049746"/>
          </a:xfrm>
        </p:spPr>
        <p:txBody>
          <a:bodyPr/>
          <a:lstStyle/>
          <a:p>
            <a:pPr marL="0" indent="0">
              <a:buNone/>
            </a:pPr>
            <a:r>
              <a:rPr lang="en-US" i="1" dirty="0"/>
              <a:t>By the end of this module you will know or be able to:</a:t>
            </a:r>
            <a:endParaRPr lang="en-US" dirty="0"/>
          </a:p>
          <a:p>
            <a:r>
              <a:rPr lang="en-US" sz="2000" dirty="0"/>
              <a:t>Provide a general </a:t>
            </a:r>
            <a:r>
              <a:rPr lang="en-US" sz="2000" b="1" u="sng" dirty="0"/>
              <a:t>definition</a:t>
            </a:r>
            <a:r>
              <a:rPr lang="en-US" sz="2000" dirty="0"/>
              <a:t> of “LEA assignment”</a:t>
            </a:r>
          </a:p>
          <a:p>
            <a:r>
              <a:rPr lang="en-US" sz="2000" b="1" u="sng" dirty="0"/>
              <a:t>Contact</a:t>
            </a:r>
            <a:r>
              <a:rPr lang="en-US" sz="2000" dirty="0"/>
              <a:t> appropriate DESE staff for the purpose of LEA assignment/homeless/foster care/migrant &amp; military student(s) and families</a:t>
            </a:r>
          </a:p>
          <a:p>
            <a:r>
              <a:rPr lang="en-US" sz="2000" dirty="0">
                <a:cs typeface="Times New Roman" pitchFamily="18" charset="0"/>
              </a:rPr>
              <a:t>Understand the process for requesting an LEA Assignment and know when it is appropriate – </a:t>
            </a:r>
            <a:r>
              <a:rPr lang="en-US" sz="2000" b="1" dirty="0">
                <a:cs typeface="Times New Roman" pitchFamily="18" charset="0"/>
              </a:rPr>
              <a:t>this should not be an automatic ask</a:t>
            </a:r>
            <a:endParaRPr lang="en-US" sz="2000" b="1" dirty="0"/>
          </a:p>
          <a:p>
            <a:r>
              <a:rPr lang="en-US" sz="2000" b="1" u="sng" dirty="0"/>
              <a:t>Know that </a:t>
            </a:r>
            <a:r>
              <a:rPr lang="en-US" sz="2000" dirty="0"/>
              <a:t>an LEA assignment is only </a:t>
            </a:r>
            <a:r>
              <a:rPr lang="en-US" sz="2000" b="1" u="sng" dirty="0"/>
              <a:t>necessary upon request </a:t>
            </a:r>
            <a:r>
              <a:rPr lang="en-US" sz="2000" dirty="0"/>
              <a:t>and is a service provided by DESE </a:t>
            </a:r>
            <a:r>
              <a:rPr lang="en-US" sz="2000" b="1" u="sng" dirty="0"/>
              <a:t>only after a student is enrolled in a district and receiving special education services</a:t>
            </a:r>
            <a:r>
              <a:rPr lang="en-US" sz="2000" dirty="0"/>
              <a:t>.</a:t>
            </a:r>
          </a:p>
          <a:p>
            <a:r>
              <a:rPr lang="en-US" sz="2000" dirty="0">
                <a:latin typeface="+mn-lt"/>
                <a:cs typeface="Times New Roman" pitchFamily="18" charset="0"/>
              </a:rPr>
              <a:t>Understand the importance of completing the request form with the </a:t>
            </a:r>
            <a:r>
              <a:rPr lang="en-US" sz="2000" b="1" u="sng" dirty="0">
                <a:latin typeface="+mn-lt"/>
                <a:cs typeface="Times New Roman" pitchFamily="18" charset="0"/>
              </a:rPr>
              <a:t>most accurate</a:t>
            </a:r>
            <a:r>
              <a:rPr lang="en-US" sz="2000" dirty="0">
                <a:latin typeface="+mn-lt"/>
                <a:cs typeface="Times New Roman" pitchFamily="18" charset="0"/>
              </a:rPr>
              <a:t>, </a:t>
            </a:r>
            <a:r>
              <a:rPr lang="en-US" sz="2000" b="1" u="sng" dirty="0">
                <a:latin typeface="+mn-lt"/>
                <a:cs typeface="Times New Roman" pitchFamily="18" charset="0"/>
              </a:rPr>
              <a:t>complete</a:t>
            </a:r>
            <a:r>
              <a:rPr lang="en-US" sz="2000" dirty="0">
                <a:latin typeface="+mn-lt"/>
                <a:cs typeface="Times New Roman" pitchFamily="18" charset="0"/>
              </a:rPr>
              <a:t> information possible</a:t>
            </a:r>
            <a:endParaRPr lang="en-US" sz="2000" dirty="0">
              <a:latin typeface="Times New Roman" pitchFamily="18" charset="0"/>
              <a:cs typeface="Times New Roman" pitchFamily="18" charset="0"/>
            </a:endParaRPr>
          </a:p>
          <a:p>
            <a:r>
              <a:rPr lang="en-US" sz="2000" dirty="0"/>
              <a:t>See the importance of </a:t>
            </a:r>
            <a:r>
              <a:rPr lang="en-US" sz="2000" b="1" u="sng" dirty="0"/>
              <a:t>working together </a:t>
            </a:r>
            <a:r>
              <a:rPr lang="en-US" sz="2000" dirty="0"/>
              <a:t>as agencies for the good of the student</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84842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Meet the LEA Assignment Contacts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54534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LEA Assignment Contact/Educational Stability Team Members</a:t>
            </a:r>
            <a:endParaRPr lang="zh-CN" altLang="en-US" dirty="0"/>
          </a:p>
        </p:txBody>
      </p:sp>
      <p:sp>
        <p:nvSpPr>
          <p:cNvPr id="5" name="Content Placeholder 4"/>
          <p:cNvSpPr>
            <a:spLocks noGrp="1"/>
          </p:cNvSpPr>
          <p:nvPr>
            <p:ph idx="1"/>
          </p:nvPr>
        </p:nvSpPr>
        <p:spPr/>
        <p:txBody>
          <a:bodyPr vert="horz" lIns="91440" tIns="45720" rIns="91440" bIns="45720" rtlCol="0" anchor="t">
            <a:noAutofit/>
          </a:bodyPr>
          <a:lstStyle/>
          <a:p>
            <a:pPr marL="0" indent="0">
              <a:buNone/>
            </a:pPr>
            <a:r>
              <a:rPr lang="en-US" sz="2000" dirty="0"/>
              <a:t>Lisa Hanafin 	 	LEA Assignment Coordinator </a:t>
            </a:r>
          </a:p>
          <a:p>
            <a:pPr marL="2743200" lvl="6" indent="0">
              <a:buNone/>
            </a:pPr>
            <a:r>
              <a:rPr lang="en-US" sz="2000" dirty="0"/>
              <a:t>781-338-3367 </a:t>
            </a:r>
          </a:p>
          <a:p>
            <a:pPr marL="2743200" lvl="6" indent="0">
              <a:buNone/>
            </a:pPr>
            <a:r>
              <a:rPr lang="en-US" sz="2000" dirty="0"/>
              <a:t>Lisa.Hanafin@mass.gov</a:t>
            </a:r>
          </a:p>
          <a:p>
            <a:r>
              <a:rPr lang="en-US" sz="2800" b="1" i="1" u="sng" dirty="0"/>
              <a:t>Members of the Educational Stability Team</a:t>
            </a:r>
          </a:p>
          <a:p>
            <a:pPr marL="0" indent="0">
              <a:buNone/>
            </a:pPr>
            <a:endParaRPr lang="en-US" sz="1600" dirty="0"/>
          </a:p>
          <a:p>
            <a:pPr marL="0" indent="0">
              <a:buNone/>
            </a:pPr>
            <a:r>
              <a:rPr lang="en-US" sz="1600" dirty="0"/>
              <a:t>Christine Cowen		Migrant Education, Military Connected Students </a:t>
            </a:r>
            <a:r>
              <a:rPr lang="en-US" sz="1600" dirty="0">
                <a:hlinkClick r:id="rId3"/>
              </a:rPr>
              <a:t>Christine.H.Cowen@mass.gov</a:t>
            </a:r>
            <a:endParaRPr lang="en-US" sz="1600" dirty="0"/>
          </a:p>
          <a:p>
            <a:pPr marL="0" indent="0">
              <a:buNone/>
            </a:pPr>
            <a:r>
              <a:rPr lang="en-US" sz="1600" dirty="0"/>
              <a:t>Kristen McKinnon 		DESE Foster Care Point of Contact </a:t>
            </a:r>
            <a:r>
              <a:rPr lang="en-US" sz="1600" b="0" i="0" u="sng" dirty="0">
                <a:solidFill>
                  <a:srgbClr val="0056B3"/>
                </a:solidFill>
                <a:effectLst/>
                <a:latin typeface="-apple-system"/>
                <a:hlinkClick r:id="rId4"/>
              </a:rPr>
              <a:t>kristen.a.mckinnon@mass.gov</a:t>
            </a:r>
            <a:endParaRPr lang="en-US" sz="1600" dirty="0"/>
          </a:p>
          <a:p>
            <a:pPr marL="0" indent="0">
              <a:buNone/>
            </a:pPr>
            <a:r>
              <a:rPr lang="en-US" sz="1600" dirty="0"/>
              <a:t>Jim Morrison 		DCF Education Manager and Point of Contact </a:t>
            </a:r>
            <a:r>
              <a:rPr lang="en-US" sz="1600" b="0" i="0" u="sng" dirty="0">
                <a:solidFill>
                  <a:srgbClr val="0056B3"/>
                </a:solidFill>
                <a:effectLst/>
                <a:latin typeface="-apple-system"/>
                <a:hlinkClick r:id="rId5"/>
              </a:rPr>
              <a:t>james.j.morrison@massmail.state.ma.us </a:t>
            </a:r>
            <a:endParaRPr lang="en-US" sz="1600" dirty="0"/>
          </a:p>
          <a:p>
            <a:pPr marL="0" indent="0">
              <a:buNone/>
            </a:pPr>
            <a:r>
              <a:rPr lang="en-US" sz="1600" dirty="0">
                <a:latin typeface="Segoe UI"/>
                <a:cs typeface="Segoe UI"/>
              </a:rPr>
              <a:t>Sarah Slautterback 		Homeless Education State Coordinator </a:t>
            </a:r>
            <a:r>
              <a:rPr lang="en-US" sz="1600" dirty="0">
                <a:latin typeface="Segoe UI"/>
                <a:cs typeface="Segoe UI"/>
                <a:hlinkClick r:id="rId6"/>
              </a:rPr>
              <a:t>Sarah.E.Slautterback@mass.gov</a:t>
            </a:r>
            <a:endParaRPr lang="en-US" sz="1600" dirty="0"/>
          </a:p>
          <a:p>
            <a:pPr marL="0" indent="0">
              <a:buNone/>
            </a:pPr>
            <a:endParaRPr lang="en-US" sz="1600" dirty="0">
              <a:latin typeface="Segoe UI"/>
              <a:cs typeface="Segoe UI"/>
            </a:endParaRPr>
          </a:p>
          <a:p>
            <a:pPr marL="0" indent="0">
              <a:buNone/>
            </a:pPr>
            <a:r>
              <a:rPr lang="en-US" sz="2400" dirty="0"/>
              <a:t>				 </a:t>
            </a:r>
          </a:p>
        </p:txBody>
      </p:sp>
      <p:sp>
        <p:nvSpPr>
          <p:cNvPr id="6" name="TextBox 5">
            <a:extLst>
              <a:ext uri="{FF2B5EF4-FFF2-40B4-BE49-F238E27FC236}">
                <a16:creationId xmlns:a16="http://schemas.microsoft.com/office/drawing/2014/main" id="{A2BE98AE-F932-4AD3-9F57-5B51F0AEDC14}"/>
              </a:ext>
            </a:extLst>
          </p:cNvPr>
          <p:cNvSpPr txBox="1"/>
          <p:nvPr/>
        </p:nvSpPr>
        <p:spPr>
          <a:xfrm>
            <a:off x="11080955" y="6403222"/>
            <a:ext cx="727587" cy="276999"/>
          </a:xfrm>
          <a:prstGeom prst="rect">
            <a:avLst/>
          </a:prstGeom>
          <a:noFill/>
        </p:spPr>
        <p:txBody>
          <a:bodyPr wrap="square">
            <a:spAutoFit/>
          </a:bodyPr>
          <a:lstStyle/>
          <a:p>
            <a:fld id="{FF27229C-EC7B-4063-A33B-28A5E87E32ED}" type="slidenum">
              <a:rPr lang="zh-CN" altLang="en-US" sz="1200" smtClean="0"/>
              <a:pPr/>
              <a:t>6</a:t>
            </a:fld>
            <a:endParaRPr lang="en-US" sz="1200" dirty="0"/>
          </a:p>
        </p:txBody>
      </p:sp>
    </p:spTree>
    <p:extLst>
      <p:ext uri="{BB962C8B-B14F-4D97-AF65-F5344CB8AC3E}">
        <p14:creationId xmlns:p14="http://schemas.microsoft.com/office/powerpoint/2010/main" val="58635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What is LEA Assignment?</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LEA Assignment? </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a:t>LEA Assignment </a:t>
            </a:r>
            <a:r>
              <a:rPr lang="en-US" sz="2400" b="1" u="sng" dirty="0"/>
              <a:t>is a service that DESE provides.  DESE is the author of the regulations and the agency in charge of interpreting the regulations in a fair and consistent way.   </a:t>
            </a:r>
          </a:p>
          <a:p>
            <a:pPr>
              <a:buFont typeface="Wingdings" panose="05000000000000000000" pitchFamily="2" charset="2"/>
              <a:buChar char="v"/>
            </a:pPr>
            <a:endParaRPr lang="en-US" sz="1000" b="1" u="sng" dirty="0"/>
          </a:p>
          <a:p>
            <a:pPr lvl="1">
              <a:buFont typeface="Wingdings" panose="05000000000000000000" pitchFamily="2" charset="2"/>
              <a:buChar char="Ø"/>
            </a:pPr>
            <a:r>
              <a:rPr lang="en-US" sz="1800" b="1" u="sng" dirty="0"/>
              <a:t>This should not be an automatic ask but should be utilized when responsibility is unclear.</a:t>
            </a:r>
          </a:p>
          <a:p>
            <a:pPr marL="457200" lvl="1" indent="0">
              <a:buNone/>
            </a:pPr>
            <a:endParaRPr lang="en-US" sz="1800" b="1" u="sng" dirty="0"/>
          </a:p>
          <a:p>
            <a:pPr>
              <a:buFont typeface="Wingdings" panose="05000000000000000000" pitchFamily="2" charset="2"/>
              <a:buChar char="v"/>
            </a:pPr>
            <a:r>
              <a:rPr lang="en-US" sz="2400" dirty="0"/>
              <a:t>LEA Assignment </a:t>
            </a:r>
            <a:r>
              <a:rPr lang="en-US" sz="2400" b="1" u="sng" dirty="0"/>
              <a:t>is specifically for highly mobile students that have been found eligible for special education and that have an accepted IEP.  </a:t>
            </a:r>
          </a:p>
          <a:p>
            <a:pPr lvl="1">
              <a:buFont typeface="Wingdings" panose="05000000000000000000" pitchFamily="2" charset="2"/>
              <a:buChar char="v"/>
            </a:pPr>
            <a:endParaRPr lang="en-US" sz="1000" b="1" u="sng" dirty="0"/>
          </a:p>
          <a:p>
            <a:pPr lvl="1">
              <a:buFont typeface="Wingdings" panose="05000000000000000000" pitchFamily="2" charset="2"/>
              <a:buChar char="Ø"/>
            </a:pPr>
            <a:r>
              <a:rPr lang="en-US" sz="1800" b="1" u="sng" dirty="0"/>
              <a:t>This does not include student’s who have not been found eligible for special education services.</a:t>
            </a:r>
          </a:p>
          <a:p>
            <a:pPr lvl="1">
              <a:buFont typeface="Wingdings" panose="05000000000000000000" pitchFamily="2" charset="2"/>
              <a:buChar char="v"/>
            </a:pPr>
            <a:endParaRPr lang="en-US" sz="1000" b="1" u="sng" dirty="0"/>
          </a:p>
          <a:p>
            <a:pPr>
              <a:buFont typeface="Wingdings" panose="05000000000000000000" pitchFamily="2" charset="2"/>
              <a:buChar char="v"/>
            </a:pPr>
            <a:r>
              <a:rPr lang="en-US" sz="2400" b="1" u="sng" dirty="0"/>
              <a:t>Remember:</a:t>
            </a:r>
            <a:r>
              <a:rPr lang="en-US" sz="2400" b="1" dirty="0"/>
              <a:t>  </a:t>
            </a:r>
            <a:r>
              <a:rPr lang="en-US" sz="2400" dirty="0"/>
              <a:t>An LEA assignment is only </a:t>
            </a:r>
            <a:r>
              <a:rPr lang="en-US" sz="2400" b="1" u="sng" dirty="0"/>
              <a:t>necessary upon request </a:t>
            </a:r>
            <a:r>
              <a:rPr lang="en-US" sz="2400" dirty="0"/>
              <a:t>and is determined by DESE </a:t>
            </a:r>
            <a:r>
              <a:rPr lang="en-US" sz="2400" b="1" u="sng" dirty="0"/>
              <a:t>only after a student is enrolled in a district and receiving special education services.</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428800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975E-7510-4C63-82DD-37836D857F70}"/>
              </a:ext>
            </a:extLst>
          </p:cNvPr>
          <p:cNvSpPr>
            <a:spLocks noGrp="1"/>
          </p:cNvSpPr>
          <p:nvPr>
            <p:ph type="title"/>
          </p:nvPr>
        </p:nvSpPr>
        <p:spPr/>
        <p:txBody>
          <a:bodyPr/>
          <a:lstStyle/>
          <a:p>
            <a:r>
              <a:rPr lang="en-US" dirty="0"/>
              <a:t>What is an LEA Assignment Continued:</a:t>
            </a:r>
          </a:p>
        </p:txBody>
      </p:sp>
      <p:sp>
        <p:nvSpPr>
          <p:cNvPr id="3" name="Content Placeholder 2">
            <a:extLst>
              <a:ext uri="{FF2B5EF4-FFF2-40B4-BE49-F238E27FC236}">
                <a16:creationId xmlns:a16="http://schemas.microsoft.com/office/drawing/2014/main" id="{C9C97395-36CA-4133-99A8-4C8A53FAEF7B}"/>
              </a:ext>
            </a:extLst>
          </p:cNvPr>
          <p:cNvSpPr>
            <a:spLocks noGrp="1"/>
          </p:cNvSpPr>
          <p:nvPr>
            <p:ph idx="1"/>
          </p:nvPr>
        </p:nvSpPr>
        <p:spPr/>
        <p:txBody>
          <a:bodyPr/>
          <a:lstStyle/>
          <a:p>
            <a:pPr>
              <a:buFont typeface="Wingdings" panose="05000000000000000000" pitchFamily="2" charset="2"/>
              <a:buChar char="v"/>
            </a:pPr>
            <a:r>
              <a:rPr lang="en-US" sz="3200" dirty="0"/>
              <a:t>When students </a:t>
            </a:r>
            <a:r>
              <a:rPr lang="en-US" sz="3200" u="sng" dirty="0"/>
              <a:t>live with their parents </a:t>
            </a:r>
            <a:r>
              <a:rPr lang="en-US" sz="3200" dirty="0"/>
              <a:t>or legal guardian and </a:t>
            </a:r>
            <a:r>
              <a:rPr lang="en-US" sz="3200" u="sng" dirty="0"/>
              <a:t>are enrolled in and attend school in the same district</a:t>
            </a:r>
            <a:r>
              <a:rPr lang="en-US" sz="3200" dirty="0"/>
              <a:t>, in most cases, that district is programmatically and financially responsible for the student’s </a:t>
            </a:r>
            <a:r>
              <a:rPr lang="en-US" sz="3200" b="1" u="sng" dirty="0"/>
              <a:t>special education</a:t>
            </a:r>
            <a:r>
              <a:rPr lang="en-US" sz="3200" dirty="0"/>
              <a:t>.</a:t>
            </a:r>
          </a:p>
          <a:p>
            <a:endParaRPr lang="en-US" sz="3200" dirty="0"/>
          </a:p>
          <a:p>
            <a:pPr>
              <a:buFont typeface="Wingdings" panose="05000000000000000000" pitchFamily="2" charset="2"/>
              <a:buChar char="v"/>
            </a:pPr>
            <a:r>
              <a:rPr lang="en-US" sz="3200" dirty="0"/>
              <a:t>When students are in </a:t>
            </a:r>
            <a:r>
              <a:rPr lang="en-US" sz="3200" b="1" u="sng" dirty="0"/>
              <a:t>less traditional </a:t>
            </a:r>
            <a:r>
              <a:rPr lang="en-US" sz="3200" dirty="0"/>
              <a:t>living arrangements, we rely on the </a:t>
            </a:r>
            <a:r>
              <a:rPr lang="en-US" sz="3200" u="sng" dirty="0"/>
              <a:t>regulations to define which district is/are responsible</a:t>
            </a:r>
            <a:r>
              <a:rPr lang="en-US" sz="3200" dirty="0"/>
              <a:t> programmatically and financially for the students' special education.</a:t>
            </a:r>
          </a:p>
          <a:p>
            <a:endParaRPr lang="en-US" dirty="0"/>
          </a:p>
        </p:txBody>
      </p:sp>
      <p:sp>
        <p:nvSpPr>
          <p:cNvPr id="4" name="Slide Number Placeholder 3">
            <a:extLst>
              <a:ext uri="{FF2B5EF4-FFF2-40B4-BE49-F238E27FC236}">
                <a16:creationId xmlns:a16="http://schemas.microsoft.com/office/drawing/2014/main" id="{56032986-3D5F-48E1-A52E-CB5056FC9EEC}"/>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553765548"/>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McKinnon, Kristen A (DESE)</DisplayName>
        <AccountId>343</AccountId>
        <AccountType/>
      </UserInfo>
      <UserInfo>
        <DisplayName>Slautterback, Sarah (DESE)</DisplayName>
        <AccountId>377</AccountId>
        <AccountType/>
      </UserInfo>
      <UserInfo>
        <DisplayName>Hanafin, Lisa (DESE)</DisplayName>
        <AccountId>402</AccountId>
        <AccountType/>
      </UserInfo>
    </SharedWithUsers>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C0D7A-DC3A-424F-8A83-894AB9B2488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e52e1ca-4780-478c-9e15-43ff0784ab0a"/>
    <ds:schemaRef ds:uri="fdcd57df-05e8-4749-9cc8-5afe3dcd00a5"/>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DB284C-3C08-4908-8795-C26C493FC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15349D-C0C6-45B0-925D-9A60624240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2401</TotalTime>
  <Words>2268</Words>
  <Application>Microsoft Office PowerPoint</Application>
  <PresentationFormat>Widescreen</PresentationFormat>
  <Paragraphs>250</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等线</vt:lpstr>
      <vt:lpstr>-apple-system</vt:lpstr>
      <vt:lpstr>Arial</vt:lpstr>
      <vt:lpstr>Calibri</vt:lpstr>
      <vt:lpstr>Courier New</vt:lpstr>
      <vt:lpstr>Segoe</vt:lpstr>
      <vt:lpstr>Segoe SemiBold</vt:lpstr>
      <vt:lpstr>Segoe UI</vt:lpstr>
      <vt:lpstr>Segoe UI Semibold</vt:lpstr>
      <vt:lpstr>Times New Roman</vt:lpstr>
      <vt:lpstr>Wingdings</vt:lpstr>
      <vt:lpstr>ESE PowerPoint Template 2017</vt:lpstr>
      <vt:lpstr>Educational Stability  Office Hours and Training Resources  LEA Assignment Module</vt:lpstr>
      <vt:lpstr>CONTENTS</vt:lpstr>
      <vt:lpstr>Objectives</vt:lpstr>
      <vt:lpstr>Objectives (Continued)</vt:lpstr>
      <vt:lpstr>Meet the LEA Assignment Contacts</vt:lpstr>
      <vt:lpstr>LEA Assignment Contact/Educational Stability Team Members</vt:lpstr>
      <vt:lpstr>What is LEA Assignment?</vt:lpstr>
      <vt:lpstr>What is an LEA Assignment? </vt:lpstr>
      <vt:lpstr>What is an LEA Assignment Continued:</vt:lpstr>
      <vt:lpstr>Programmatic &amp; Financial Responsibility</vt:lpstr>
      <vt:lpstr>Request for Clarification of Assignment of School District Responsibility</vt:lpstr>
      <vt:lpstr>IMPORTANT!!  IMPORTANT!!  IMPORTANT!!  IMPORTANT!!</vt:lpstr>
      <vt:lpstr>Regulations 603 CMR 28.10 Amended July 1, 2018</vt:lpstr>
      <vt:lpstr>LEA Assignment Regulations </vt:lpstr>
      <vt:lpstr>Regulation Sections of</vt:lpstr>
      <vt:lpstr>Move-In Law</vt:lpstr>
      <vt:lpstr>M.G.L. Ch. 71B Section 5 (Move-in Law) </vt:lpstr>
      <vt:lpstr>Move-in Law Continued</vt:lpstr>
      <vt:lpstr>Homeless Information</vt:lpstr>
      <vt:lpstr>Homeless Definition, Rule and Contact</vt:lpstr>
      <vt:lpstr>Foster Care Information</vt:lpstr>
      <vt:lpstr>Foster Care Definition, Rule and Contact</vt:lpstr>
      <vt:lpstr>Foster Care Includes but is not limited to:</vt:lpstr>
      <vt:lpstr>Best Interest Determination (BID)</vt:lpstr>
      <vt:lpstr>Resources, Reminders &amp; Wrap up</vt:lpstr>
      <vt:lpstr>Resources</vt:lpstr>
      <vt:lpstr>Remember:</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LEA Assignments</dc:title>
  <dc:creator>DESE</dc:creator>
  <cp:lastModifiedBy>Zou, Dong (EOE)</cp:lastModifiedBy>
  <cp:revision>330</cp:revision>
  <cp:lastPrinted>2021-11-24T12:42:00Z</cp:lastPrinted>
  <dcterms:created xsi:type="dcterms:W3CDTF">2017-11-10T21:33:21Z</dcterms:created>
  <dcterms:modified xsi:type="dcterms:W3CDTF">2022-10-25T22:24:25Z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