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77" r:id="rId6"/>
    <p:sldId id="416" r:id="rId7"/>
    <p:sldId id="436" r:id="rId8"/>
    <p:sldId id="442" r:id="rId9"/>
    <p:sldId id="417" r:id="rId10"/>
    <p:sldId id="443" r:id="rId11"/>
    <p:sldId id="307" r:id="rId12"/>
    <p:sldId id="437" r:id="rId13"/>
    <p:sldId id="438" r:id="rId14"/>
    <p:sldId id="426" r:id="rId15"/>
    <p:sldId id="420" r:id="rId16"/>
    <p:sldId id="445" r:id="rId17"/>
    <p:sldId id="430" r:id="rId18"/>
    <p:sldId id="328" r:id="rId19"/>
    <p:sldId id="427" r:id="rId20"/>
    <p:sldId id="447" r:id="rId21"/>
    <p:sldId id="448" r:id="rId22"/>
    <p:sldId id="425" r:id="rId23"/>
    <p:sldId id="422" r:id="rId24"/>
    <p:sldId id="453" r:id="rId25"/>
    <p:sldId id="450" r:id="rId26"/>
    <p:sldId id="451" r:id="rId27"/>
    <p:sldId id="449" r:id="rId28"/>
    <p:sldId id="435" r:id="rId29"/>
    <p:sldId id="429" r:id="rId30"/>
    <p:sldId id="408" r:id="rId31"/>
    <p:sldId id="353" r:id="rId32"/>
    <p:sldId id="352" r:id="rId33"/>
    <p:sldId id="292" r:id="rId3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416"/>
            <p14:sldId id="436"/>
            <p14:sldId id="442"/>
            <p14:sldId id="417"/>
            <p14:sldId id="443"/>
            <p14:sldId id="307"/>
            <p14:sldId id="437"/>
            <p14:sldId id="438"/>
            <p14:sldId id="426"/>
            <p14:sldId id="420"/>
            <p14:sldId id="445"/>
            <p14:sldId id="430"/>
            <p14:sldId id="328"/>
            <p14:sldId id="427"/>
            <p14:sldId id="447"/>
            <p14:sldId id="448"/>
            <p14:sldId id="425"/>
            <p14:sldId id="422"/>
            <p14:sldId id="453"/>
            <p14:sldId id="450"/>
            <p14:sldId id="451"/>
          </p14:sldIdLst>
        </p14:section>
        <p14:section name="Basic text box" id="{DCD4DD07-CAF7-4E7A-9DCD-CDE5ABF2F349}">
          <p14:sldIdLst>
            <p14:sldId id="449"/>
            <p14:sldId id="435"/>
            <p14:sldId id="429"/>
            <p14:sldId id="408"/>
            <p14:sldId id="353"/>
            <p14:sldId id="352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wen, Christine" initials="CC" lastIdx="10" clrIdx="0">
    <p:extLst>
      <p:ext uri="{19B8F6BF-5375-455C-9EA6-DF929625EA0E}">
        <p15:presenceInfo xmlns:p15="http://schemas.microsoft.com/office/powerpoint/2012/main" userId="S-1-5-21-875326689-928589111-1252796590-16752" providerId="AD"/>
      </p:ext>
    </p:extLst>
  </p:cmAuthor>
  <p:cmAuthor id="2" name="McKinnon, Kristen A (DOE)" initials="MKA(" lastIdx="9" clrIdx="1">
    <p:extLst>
      <p:ext uri="{19B8F6BF-5375-455C-9EA6-DF929625EA0E}">
        <p15:presenceInfo xmlns:p15="http://schemas.microsoft.com/office/powerpoint/2012/main" userId="S-1-5-21-875326689-928589111-1252796590-8183" providerId="AD"/>
      </p:ext>
    </p:extLst>
  </p:cmAuthor>
  <p:cmAuthor id="3" name="Slautterback, Sarah (DOE)" initials="SS(" lastIdx="3" clrIdx="2">
    <p:extLst>
      <p:ext uri="{19B8F6BF-5375-455C-9EA6-DF929625EA0E}">
        <p15:presenceInfo xmlns:p15="http://schemas.microsoft.com/office/powerpoint/2012/main" userId="S-1-5-21-875326689-928589111-1252796590-3879" providerId="AD"/>
      </p:ext>
    </p:extLst>
  </p:cmAuthor>
  <p:cmAuthor id="4" name="Cowen, Christine (DESE)" initials="CC(" lastIdx="11" clrIdx="3">
    <p:extLst>
      <p:ext uri="{19B8F6BF-5375-455C-9EA6-DF929625EA0E}">
        <p15:presenceInfo xmlns:p15="http://schemas.microsoft.com/office/powerpoint/2012/main" userId="S::Christine.H.Cowen@mass.gov::db635ee3-a96f-4a69-822c-6497b625b62a" providerId="AD"/>
      </p:ext>
    </p:extLst>
  </p:cmAuthor>
  <p:cmAuthor id="5" name="Morrison, James (DCF)" initials="M(" lastIdx="3" clrIdx="4">
    <p:extLst>
      <p:ext uri="{19B8F6BF-5375-455C-9EA6-DF929625EA0E}">
        <p15:presenceInfo xmlns:p15="http://schemas.microsoft.com/office/powerpoint/2012/main" userId="S::james.j.morrison@mass.gov::60212557-47be-46bd-b572-3a0c63f73c4e" providerId="AD"/>
      </p:ext>
    </p:extLst>
  </p:cmAuthor>
  <p:cmAuthor id="6" name="Slautterback, Sarah (DESE)" initials="S(" lastIdx="1" clrIdx="5">
    <p:extLst>
      <p:ext uri="{19B8F6BF-5375-455C-9EA6-DF929625EA0E}">
        <p15:presenceInfo xmlns:p15="http://schemas.microsoft.com/office/powerpoint/2012/main" userId="S::sarah.e.slautterback@mass.gov::baef57f9-49c7-4d3b-b191-41a327d62b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D7D31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1A546-B8E6-4CA8-B5F8-31D6E80455E3}" v="2" dt="2020-12-02T23:55:12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4" autoAdjust="0"/>
    <p:restoredTop sz="86388" autoAdjust="0"/>
  </p:normalViewPr>
  <p:slideViewPr>
    <p:cSldViewPr snapToGrid="0">
      <p:cViewPr varScale="1">
        <p:scale>
          <a:sx n="60" d="100"/>
          <a:sy n="60" d="100"/>
        </p:scale>
        <p:origin x="96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35685764546789"/>
          <c:y val="4.8948368865464977E-2"/>
          <c:w val="0.84572127085181004"/>
          <c:h val="0.8714187535365316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Toddler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Homeless</c:v>
                </c:pt>
                <c:pt idx="1">
                  <c:v>Foster Care</c:v>
                </c:pt>
                <c:pt idx="2">
                  <c:v>Migrant</c:v>
                </c:pt>
                <c:pt idx="3">
                  <c:v>Military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 formatCode="#,##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E-49D3-9DF0-16C23E4678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Preschool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Homeless</c:v>
                </c:pt>
                <c:pt idx="1">
                  <c:v>Foster Care</c:v>
                </c:pt>
                <c:pt idx="2">
                  <c:v>Migrant</c:v>
                </c:pt>
                <c:pt idx="3">
                  <c:v>Military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685</c:v>
                </c:pt>
                <c:pt idx="1">
                  <c:v>261</c:v>
                </c:pt>
                <c:pt idx="2">
                  <c:v>91</c:v>
                </c:pt>
                <c:pt idx="3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82-4A91-8909-487EEB8269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Kindergarten to 12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Homeless</c:v>
                </c:pt>
                <c:pt idx="1">
                  <c:v>Foster Care</c:v>
                </c:pt>
                <c:pt idx="2">
                  <c:v>Migrant</c:v>
                </c:pt>
                <c:pt idx="3">
                  <c:v>Military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22502</c:v>
                </c:pt>
                <c:pt idx="1">
                  <c:v>7363</c:v>
                </c:pt>
                <c:pt idx="2">
                  <c:v>351</c:v>
                </c:pt>
                <c:pt idx="3">
                  <c:v>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82-4A91-8909-487EEB8269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Ungraded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Homeless</c:v>
                </c:pt>
                <c:pt idx="1">
                  <c:v>Foster Care</c:v>
                </c:pt>
                <c:pt idx="2">
                  <c:v>Migrant</c:v>
                </c:pt>
                <c:pt idx="3">
                  <c:v>Military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63</c:v>
                </c:pt>
                <c:pt idx="1">
                  <c:v>34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82-4A91-8909-487EEB8269B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OSY/UY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4368236319615269E-3"/>
                  <c:y val="9.7945024691594579E-3"/>
                </c:manualLayout>
              </c:layout>
              <c:tx>
                <c:rich>
                  <a:bodyPr/>
                  <a:lstStyle/>
                  <a:p>
                    <a:fld id="{A5BD564D-EA23-43BA-AFA6-8F137CE9CE9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A4-4E69-958D-92E14B290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Homeless</c:v>
                </c:pt>
                <c:pt idx="1">
                  <c:v>Foster Care</c:v>
                </c:pt>
                <c:pt idx="2">
                  <c:v>Migrant</c:v>
                </c:pt>
                <c:pt idx="3">
                  <c:v>Military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1408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82-4A91-8909-487EEB826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711656"/>
        <c:axId val="302712640"/>
        <c:axId val="0"/>
      </c:bar3DChart>
      <c:catAx>
        <c:axId val="302711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712640"/>
        <c:crosses val="autoZero"/>
        <c:auto val="1"/>
        <c:lblAlgn val="ctr"/>
        <c:lblOffset val="100"/>
        <c:noMultiLvlLbl val="0"/>
      </c:catAx>
      <c:valAx>
        <c:axId val="302712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0271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6552354479425267E-3"/>
          <c:y val="0.7047001850736796"/>
          <c:w val="0.13715180488802536"/>
          <c:h val="0.2664201074194705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who were Homeless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36-4A17-9F55-71E943953A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36-4A17-9F55-71E943953A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36-4A17-9F55-71E943953A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F9E-400D-966B-42A787663FA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316A8A3-B028-44A7-AC2F-4A4B3CB439E1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 = </a:t>
                    </a:r>
                    <a:fld id="{3F35B601-8670-45E1-8166-63FF61B9219E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436-4A17-9F55-71E943953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FBB54E-78D5-4EC1-A3D4-5D8E8F483AD1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 = </a:t>
                    </a:r>
                    <a:fld id="{7D95863E-3F44-48A9-B61A-F3D3CBE5512F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36-4A17-9F55-71E943953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F4F561-BB85-425C-B860-77D801DFF158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 =  </a:t>
                    </a:r>
                    <a:fld id="{A743A1F6-2F9D-4E3D-A026-0F82E06FACD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0304904472768"/>
                      <c:h val="9.4948073537392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36-4A17-9F55-71E943953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0CB8FE-B404-4537-B00D-5E56B6314914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 = </a:t>
                    </a:r>
                    <a:fld id="{B0236678-9BF0-4241-A2CD-77F043F8E2C3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9E-400D-966B-42A787663FA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Shelters</c:v>
                </c:pt>
                <c:pt idx="1">
                  <c:v>Motels</c:v>
                </c:pt>
                <c:pt idx="2">
                  <c:v>Doubled Up</c:v>
                </c:pt>
                <c:pt idx="3">
                  <c:v>Unsheltered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7502</c:v>
                </c:pt>
                <c:pt idx="1">
                  <c:v>1620</c:v>
                </c:pt>
                <c:pt idx="2">
                  <c:v>15330</c:v>
                </c:pt>
                <c:pt idx="3" formatCode="General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E-400D-966B-42A787663F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B55B0-90E2-4DFB-92FA-201ECAF82C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B8251-EBEA-4EDC-8523-C225BF3A67FB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Segoe UI Semibold"/>
            </a:rPr>
            <a:t>Ensure </a:t>
          </a:r>
          <a:r>
            <a:rPr lang="en-US" b="0" i="0" u="none" strike="noStrike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unique educational rights</a:t>
          </a:r>
          <a:r>
            <a:rPr lang="en-US" dirty="0">
              <a:solidFill>
                <a:schemeClr val="tx1"/>
              </a:solidFill>
              <a:latin typeface="Segoe UI Semibold"/>
            </a:rPr>
            <a:t> for</a:t>
          </a:r>
          <a:r>
            <a:rPr lang="en-US" b="0" i="0" u="none" strike="noStrike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 </a:t>
          </a:r>
          <a:r>
            <a:rPr lang="en-US" dirty="0">
              <a:solidFill>
                <a:schemeClr val="tx1"/>
              </a:solidFill>
              <a:latin typeface="Segoe UI Semibold"/>
            </a:rPr>
            <a:t>highly mobile</a:t>
          </a:r>
          <a:r>
            <a:rPr lang="en-US" b="0" i="0" u="none" strike="noStrike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 students</a:t>
          </a:r>
        </a:p>
      </dgm:t>
      <dgm:extLst>
        <a:ext uri="{E40237B7-FDA0-4F09-8148-C483321AD2D9}">
          <dgm14:cNvPr xmlns:dgm14="http://schemas.microsoft.com/office/drawing/2010/diagram" id="0" name="" descr="Chart of Educational Stability Programs&#10;"/>
        </a:ext>
      </dgm:extLst>
    </dgm:pt>
    <dgm:pt modelId="{7BD2BD23-62E7-488C-9FB7-2FD8A38C63F0}" type="parTrans" cxnId="{E14165B2-ACBD-46CD-A91D-47A50A26F9FF}">
      <dgm:prSet/>
      <dgm:spPr/>
      <dgm:t>
        <a:bodyPr/>
        <a:lstStyle/>
        <a:p>
          <a:endParaRPr lang="en-US"/>
        </a:p>
      </dgm:t>
    </dgm:pt>
    <dgm:pt modelId="{BCB5F3A9-2595-4F50-B563-9B750B1541E2}" type="sibTrans" cxnId="{E14165B2-ACBD-46CD-A91D-47A50A26F9FF}">
      <dgm:prSet/>
      <dgm:spPr/>
      <dgm:t>
        <a:bodyPr/>
        <a:lstStyle/>
        <a:p>
          <a:endParaRPr lang="en-US"/>
        </a:p>
      </dgm:t>
    </dgm:pt>
    <dgm:pt modelId="{B0D27941-95F6-4CF6-95F1-DAF1D84302C0}">
      <dgm:prSet phldrT="[Text]" phldr="0"/>
      <dgm:spPr/>
      <dgm:t>
        <a:bodyPr/>
        <a:lstStyle/>
        <a:p>
          <a:pPr rtl="0"/>
          <a:r>
            <a:rPr lang="en-US" dirty="0">
              <a:latin typeface="Segoe UI Semibold"/>
            </a:rPr>
            <a:t>Every Student Succeeds Act of 2015</a:t>
          </a:r>
          <a:endParaRPr lang="en-US" dirty="0"/>
        </a:p>
      </dgm:t>
    </dgm:pt>
    <dgm:pt modelId="{176BD2E5-F6B8-4AEA-908D-9FE427633989}" type="parTrans" cxnId="{F1F76832-11C7-4E8E-8E06-08C38240A1FF}">
      <dgm:prSet/>
      <dgm:spPr/>
      <dgm:t>
        <a:bodyPr/>
        <a:lstStyle/>
        <a:p>
          <a:endParaRPr lang="en-US"/>
        </a:p>
      </dgm:t>
    </dgm:pt>
    <dgm:pt modelId="{D19739E4-B32F-45DF-ABED-3A1F2AE109F9}" type="sibTrans" cxnId="{F1F76832-11C7-4E8E-8E06-08C38240A1FF}">
      <dgm:prSet/>
      <dgm:spPr/>
      <dgm:t>
        <a:bodyPr/>
        <a:lstStyle/>
        <a:p>
          <a:endParaRPr lang="en-US"/>
        </a:p>
      </dgm:t>
    </dgm:pt>
    <dgm:pt modelId="{8ADA6D1A-C0D1-489C-8980-B5543D047113}">
      <dgm:prSet phldrT="[Text]" phldr="0"/>
      <dgm:spPr/>
      <dgm:t>
        <a:bodyPr/>
        <a:lstStyle/>
        <a:p>
          <a:pPr rtl="0"/>
          <a:r>
            <a:rPr lang="en-US" dirty="0">
              <a:latin typeface="Segoe UI Semibold"/>
            </a:rPr>
            <a:t>Foster Care Students</a:t>
          </a:r>
          <a:endParaRPr lang="en-US" dirty="0"/>
        </a:p>
      </dgm:t>
    </dgm:pt>
    <dgm:pt modelId="{146D8828-9D52-4ED2-9F78-4B9D8F2BD2BC}" type="parTrans" cxnId="{DFF13E44-578E-45A2-88CE-E5833232C027}">
      <dgm:prSet/>
      <dgm:spPr/>
      <dgm:t>
        <a:bodyPr/>
        <a:lstStyle/>
        <a:p>
          <a:endParaRPr lang="en-US"/>
        </a:p>
      </dgm:t>
    </dgm:pt>
    <dgm:pt modelId="{195E49DC-2B45-41EC-9B58-9461E79B3FAA}" type="sibTrans" cxnId="{DFF13E44-578E-45A2-88CE-E5833232C027}">
      <dgm:prSet/>
      <dgm:spPr/>
      <dgm:t>
        <a:bodyPr/>
        <a:lstStyle/>
        <a:p>
          <a:endParaRPr lang="en-US"/>
        </a:p>
      </dgm:t>
    </dgm:pt>
    <dgm:pt modelId="{61233D66-426D-4849-A618-7AC6FAC1C779}">
      <dgm:prSet phldrT="[Text]" phldr="0"/>
      <dgm:spPr/>
      <dgm:t>
        <a:bodyPr/>
        <a:lstStyle/>
        <a:p>
          <a:pPr rtl="0"/>
          <a:r>
            <a:rPr lang="en-US" dirty="0">
              <a:latin typeface="Segoe UI Semibold"/>
            </a:rPr>
            <a:t>Homeless Students</a:t>
          </a:r>
          <a:endParaRPr lang="en-US" dirty="0"/>
        </a:p>
      </dgm:t>
    </dgm:pt>
    <dgm:pt modelId="{4859CF0D-9E7F-478A-82D3-44D2D32BF417}" type="parTrans" cxnId="{A63ECEF3-8AE0-4313-B44E-0AFAAFEC283F}">
      <dgm:prSet/>
      <dgm:spPr/>
      <dgm:t>
        <a:bodyPr/>
        <a:lstStyle/>
        <a:p>
          <a:endParaRPr lang="en-US"/>
        </a:p>
      </dgm:t>
    </dgm:pt>
    <dgm:pt modelId="{42CDFD41-5523-4DC9-BAD4-1DD8714A6905}" type="sibTrans" cxnId="{A63ECEF3-8AE0-4313-B44E-0AFAAFEC283F}">
      <dgm:prSet/>
      <dgm:spPr/>
      <dgm:t>
        <a:bodyPr/>
        <a:lstStyle/>
        <a:p>
          <a:endParaRPr lang="en-US"/>
        </a:p>
      </dgm:t>
    </dgm:pt>
    <dgm:pt modelId="{1732DCD9-C6CA-4E95-AEB7-BAD9B33DE9B3}">
      <dgm:prSet phldrT="[Text]" phldr="0"/>
      <dgm:spPr/>
      <dgm:t>
        <a:bodyPr/>
        <a:lstStyle/>
        <a:p>
          <a:pPr rtl="0"/>
          <a:r>
            <a:rPr lang="en-US" dirty="0">
              <a:latin typeface="Segoe UI Semibold"/>
            </a:rPr>
            <a:t>Massachusetts Valor Act of 2012</a:t>
          </a:r>
          <a:endParaRPr lang="en-US" dirty="0"/>
        </a:p>
      </dgm:t>
    </dgm:pt>
    <dgm:pt modelId="{AE72F4F7-3021-43E7-89D8-AF9509AD5A5B}" type="parTrans" cxnId="{6129C4E8-8B8A-4245-BC57-0E91C3855E51}">
      <dgm:prSet/>
      <dgm:spPr/>
      <dgm:t>
        <a:bodyPr/>
        <a:lstStyle/>
        <a:p>
          <a:endParaRPr lang="en-US"/>
        </a:p>
      </dgm:t>
    </dgm:pt>
    <dgm:pt modelId="{8A3EADD5-B3A2-4ECB-A016-E9600651F8AC}" type="sibTrans" cxnId="{6129C4E8-8B8A-4245-BC57-0E91C3855E51}">
      <dgm:prSet/>
      <dgm:spPr/>
      <dgm:t>
        <a:bodyPr/>
        <a:lstStyle/>
        <a:p>
          <a:endParaRPr lang="en-US"/>
        </a:p>
      </dgm:t>
    </dgm:pt>
    <dgm:pt modelId="{053B4301-0A61-4B15-B7AB-90158AC1AC5A}">
      <dgm:prSet phldrT="[Text]" phldr="0"/>
      <dgm:spPr/>
      <dgm:t>
        <a:bodyPr/>
        <a:lstStyle/>
        <a:p>
          <a:pPr rtl="0"/>
          <a:r>
            <a:rPr lang="en-US" dirty="0">
              <a:latin typeface="Segoe UI Semibold"/>
            </a:rPr>
            <a:t>Military Connected Students</a:t>
          </a:r>
          <a:endParaRPr lang="en-US" dirty="0"/>
        </a:p>
      </dgm:t>
    </dgm:pt>
    <dgm:pt modelId="{99C4162F-08F1-4500-8D00-7C9E4E1779BC}" type="parTrans" cxnId="{3DCB53A4-4096-499B-8862-6A8E9DAA4B45}">
      <dgm:prSet/>
      <dgm:spPr/>
      <dgm:t>
        <a:bodyPr/>
        <a:lstStyle/>
        <a:p>
          <a:endParaRPr lang="en-US"/>
        </a:p>
      </dgm:t>
    </dgm:pt>
    <dgm:pt modelId="{A6CA5771-7432-4F8A-918F-733C627883C6}" type="sibTrans" cxnId="{3DCB53A4-4096-499B-8862-6A8E9DAA4B45}">
      <dgm:prSet/>
      <dgm:spPr/>
      <dgm:t>
        <a:bodyPr/>
        <a:lstStyle/>
        <a:p>
          <a:endParaRPr lang="en-US"/>
        </a:p>
      </dgm:t>
    </dgm:pt>
    <dgm:pt modelId="{3F06E38E-6BFE-4EA2-9F9E-DF090981894A}">
      <dgm:prSet phldr="0"/>
      <dgm:spPr/>
      <dgm:t>
        <a:bodyPr/>
        <a:lstStyle/>
        <a:p>
          <a:pPr rtl="0"/>
          <a:r>
            <a:rPr lang="en-US" dirty="0">
              <a:latin typeface="Segoe UI Semibold"/>
            </a:rPr>
            <a:t>Migrant Students</a:t>
          </a:r>
        </a:p>
      </dgm:t>
    </dgm:pt>
    <dgm:pt modelId="{E8412FBE-FAE5-476F-8620-F5CB6797E9EF}" type="parTrans" cxnId="{42A75EDB-F8A8-4184-AB83-20E1F044A589}">
      <dgm:prSet/>
      <dgm:spPr/>
      <dgm:t>
        <a:bodyPr/>
        <a:lstStyle/>
        <a:p>
          <a:endParaRPr lang="en-US"/>
        </a:p>
      </dgm:t>
    </dgm:pt>
    <dgm:pt modelId="{56AC2E49-5527-44CC-890D-5CC357788F77}" type="sibTrans" cxnId="{42A75EDB-F8A8-4184-AB83-20E1F044A589}">
      <dgm:prSet/>
      <dgm:spPr/>
      <dgm:t>
        <a:bodyPr/>
        <a:lstStyle/>
        <a:p>
          <a:endParaRPr lang="en-US"/>
        </a:p>
      </dgm:t>
    </dgm:pt>
    <dgm:pt modelId="{FA43D780-8586-432C-8716-88DF2EC81446}" type="pres">
      <dgm:prSet presAssocID="{5F5B55B0-90E2-4DFB-92FA-201ECAF82C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96A068-8839-4FE3-86C1-60912868A86B}" type="pres">
      <dgm:prSet presAssocID="{B5FB8251-EBEA-4EDC-8523-C225BF3A67FB}" presName="hierRoot1" presStyleCnt="0"/>
      <dgm:spPr/>
    </dgm:pt>
    <dgm:pt modelId="{5AECDDB2-FA20-4281-8ADB-ABD95BA1861E}" type="pres">
      <dgm:prSet presAssocID="{B5FB8251-EBEA-4EDC-8523-C225BF3A67FB}" presName="composite" presStyleCnt="0"/>
      <dgm:spPr/>
    </dgm:pt>
    <dgm:pt modelId="{E2F74897-CACB-48B6-8CF6-771A3D58D934}" type="pres">
      <dgm:prSet presAssocID="{B5FB8251-EBEA-4EDC-8523-C225BF3A67FB}" presName="background" presStyleLbl="node0" presStyleIdx="0" presStyleCnt="1"/>
      <dgm:spPr/>
    </dgm:pt>
    <dgm:pt modelId="{B73E0CF3-C44A-4293-9865-8983F2E4FB84}" type="pres">
      <dgm:prSet presAssocID="{B5FB8251-EBEA-4EDC-8523-C225BF3A67FB}" presName="text" presStyleLbl="fgAcc0" presStyleIdx="0" presStyleCnt="1">
        <dgm:presLayoutVars>
          <dgm:chPref val="3"/>
        </dgm:presLayoutVars>
      </dgm:prSet>
      <dgm:spPr/>
    </dgm:pt>
    <dgm:pt modelId="{B337D84F-0782-408E-BE2D-C58CA05DD4A1}" type="pres">
      <dgm:prSet presAssocID="{B5FB8251-EBEA-4EDC-8523-C225BF3A67FB}" presName="hierChild2" presStyleCnt="0"/>
      <dgm:spPr/>
    </dgm:pt>
    <dgm:pt modelId="{C6752CE6-8695-4804-BAE5-0432604B8CC5}" type="pres">
      <dgm:prSet presAssocID="{176BD2E5-F6B8-4AEA-908D-9FE427633989}" presName="Name10" presStyleLbl="parChTrans1D2" presStyleIdx="0" presStyleCnt="2"/>
      <dgm:spPr/>
    </dgm:pt>
    <dgm:pt modelId="{33A64DB5-A482-45C0-B7B4-1C0A9734C380}" type="pres">
      <dgm:prSet presAssocID="{B0D27941-95F6-4CF6-95F1-DAF1D84302C0}" presName="hierRoot2" presStyleCnt="0"/>
      <dgm:spPr/>
    </dgm:pt>
    <dgm:pt modelId="{43DCE587-10B9-45E4-93F5-53AB3436189B}" type="pres">
      <dgm:prSet presAssocID="{B0D27941-95F6-4CF6-95F1-DAF1D84302C0}" presName="composite2" presStyleCnt="0"/>
      <dgm:spPr/>
    </dgm:pt>
    <dgm:pt modelId="{6BC500B4-8F4A-4F79-8597-C19FA0F4AD21}" type="pres">
      <dgm:prSet presAssocID="{B0D27941-95F6-4CF6-95F1-DAF1D84302C0}" presName="background2" presStyleLbl="node2" presStyleIdx="0" presStyleCnt="2"/>
      <dgm:spPr/>
    </dgm:pt>
    <dgm:pt modelId="{10F145F2-33AD-4C40-86E7-C0B8AD8EE048}" type="pres">
      <dgm:prSet presAssocID="{B0D27941-95F6-4CF6-95F1-DAF1D84302C0}" presName="text2" presStyleLbl="fgAcc2" presStyleIdx="0" presStyleCnt="2">
        <dgm:presLayoutVars>
          <dgm:chPref val="3"/>
        </dgm:presLayoutVars>
      </dgm:prSet>
      <dgm:spPr/>
    </dgm:pt>
    <dgm:pt modelId="{39BE9CE6-81BC-417F-BCCD-D7F3676CC806}" type="pres">
      <dgm:prSet presAssocID="{B0D27941-95F6-4CF6-95F1-DAF1D84302C0}" presName="hierChild3" presStyleCnt="0"/>
      <dgm:spPr/>
    </dgm:pt>
    <dgm:pt modelId="{A259F8BE-94A0-41D4-9D66-B015400D364D}" type="pres">
      <dgm:prSet presAssocID="{146D8828-9D52-4ED2-9F78-4B9D8F2BD2BC}" presName="Name17" presStyleLbl="parChTrans1D3" presStyleIdx="0" presStyleCnt="4"/>
      <dgm:spPr/>
    </dgm:pt>
    <dgm:pt modelId="{10F70AE6-1065-4006-9878-12CC675F8B93}" type="pres">
      <dgm:prSet presAssocID="{8ADA6D1A-C0D1-489C-8980-B5543D047113}" presName="hierRoot3" presStyleCnt="0"/>
      <dgm:spPr/>
    </dgm:pt>
    <dgm:pt modelId="{B6CF4481-19BE-42D7-82B4-E14AE36C0A2F}" type="pres">
      <dgm:prSet presAssocID="{8ADA6D1A-C0D1-489C-8980-B5543D047113}" presName="composite3" presStyleCnt="0"/>
      <dgm:spPr/>
    </dgm:pt>
    <dgm:pt modelId="{695EDB6B-6DEC-4E7A-9511-E05EA012460D}" type="pres">
      <dgm:prSet presAssocID="{8ADA6D1A-C0D1-489C-8980-B5543D047113}" presName="background3" presStyleLbl="node3" presStyleIdx="0" presStyleCnt="4"/>
      <dgm:spPr/>
    </dgm:pt>
    <dgm:pt modelId="{72DACB5C-106F-4DB1-BA31-D4C12F6DA5DF}" type="pres">
      <dgm:prSet presAssocID="{8ADA6D1A-C0D1-489C-8980-B5543D047113}" presName="text3" presStyleLbl="fgAcc3" presStyleIdx="0" presStyleCnt="4">
        <dgm:presLayoutVars>
          <dgm:chPref val="3"/>
        </dgm:presLayoutVars>
      </dgm:prSet>
      <dgm:spPr/>
    </dgm:pt>
    <dgm:pt modelId="{A2B663A2-77F0-44CC-ACED-203EF497493F}" type="pres">
      <dgm:prSet presAssocID="{8ADA6D1A-C0D1-489C-8980-B5543D047113}" presName="hierChild4" presStyleCnt="0"/>
      <dgm:spPr/>
    </dgm:pt>
    <dgm:pt modelId="{15709333-7094-4133-BD51-4ECF03C81704}" type="pres">
      <dgm:prSet presAssocID="{4859CF0D-9E7F-478A-82D3-44D2D32BF417}" presName="Name17" presStyleLbl="parChTrans1D3" presStyleIdx="1" presStyleCnt="4"/>
      <dgm:spPr/>
    </dgm:pt>
    <dgm:pt modelId="{D92C52C2-DC55-4687-A173-1A265D3E571A}" type="pres">
      <dgm:prSet presAssocID="{61233D66-426D-4849-A618-7AC6FAC1C779}" presName="hierRoot3" presStyleCnt="0"/>
      <dgm:spPr/>
    </dgm:pt>
    <dgm:pt modelId="{38F582B8-56EA-4492-8661-00E8C4F61106}" type="pres">
      <dgm:prSet presAssocID="{61233D66-426D-4849-A618-7AC6FAC1C779}" presName="composite3" presStyleCnt="0"/>
      <dgm:spPr/>
    </dgm:pt>
    <dgm:pt modelId="{0F9ED6B5-0572-4BD1-8AFE-6FF09AFE7050}" type="pres">
      <dgm:prSet presAssocID="{61233D66-426D-4849-A618-7AC6FAC1C779}" presName="background3" presStyleLbl="node3" presStyleIdx="1" presStyleCnt="4"/>
      <dgm:spPr/>
    </dgm:pt>
    <dgm:pt modelId="{8DE005B9-AC63-4AE7-B11D-A580DC5B149B}" type="pres">
      <dgm:prSet presAssocID="{61233D66-426D-4849-A618-7AC6FAC1C779}" presName="text3" presStyleLbl="fgAcc3" presStyleIdx="1" presStyleCnt="4">
        <dgm:presLayoutVars>
          <dgm:chPref val="3"/>
        </dgm:presLayoutVars>
      </dgm:prSet>
      <dgm:spPr/>
    </dgm:pt>
    <dgm:pt modelId="{F68028A3-46BC-4C62-84DF-488655EC3CBC}" type="pres">
      <dgm:prSet presAssocID="{61233D66-426D-4849-A618-7AC6FAC1C779}" presName="hierChild4" presStyleCnt="0"/>
      <dgm:spPr/>
    </dgm:pt>
    <dgm:pt modelId="{601787E0-8A1E-4DC9-9754-ECC11CBA96F0}" type="pres">
      <dgm:prSet presAssocID="{E8412FBE-FAE5-476F-8620-F5CB6797E9EF}" presName="Name17" presStyleLbl="parChTrans1D3" presStyleIdx="2" presStyleCnt="4"/>
      <dgm:spPr/>
    </dgm:pt>
    <dgm:pt modelId="{AA5A234C-E3C9-47CE-87EA-36A36269AC16}" type="pres">
      <dgm:prSet presAssocID="{3F06E38E-6BFE-4EA2-9F9E-DF090981894A}" presName="hierRoot3" presStyleCnt="0"/>
      <dgm:spPr/>
    </dgm:pt>
    <dgm:pt modelId="{E97B562F-304B-44F3-8FD4-E419DEE17281}" type="pres">
      <dgm:prSet presAssocID="{3F06E38E-6BFE-4EA2-9F9E-DF090981894A}" presName="composite3" presStyleCnt="0"/>
      <dgm:spPr/>
    </dgm:pt>
    <dgm:pt modelId="{32347B0B-9535-4883-A8EB-60B9355758F8}" type="pres">
      <dgm:prSet presAssocID="{3F06E38E-6BFE-4EA2-9F9E-DF090981894A}" presName="background3" presStyleLbl="node3" presStyleIdx="2" presStyleCnt="4"/>
      <dgm:spPr/>
    </dgm:pt>
    <dgm:pt modelId="{16DA05ED-ABD5-4357-B5AD-2A3595E574CE}" type="pres">
      <dgm:prSet presAssocID="{3F06E38E-6BFE-4EA2-9F9E-DF090981894A}" presName="text3" presStyleLbl="fgAcc3" presStyleIdx="2" presStyleCnt="4">
        <dgm:presLayoutVars>
          <dgm:chPref val="3"/>
        </dgm:presLayoutVars>
      </dgm:prSet>
      <dgm:spPr/>
    </dgm:pt>
    <dgm:pt modelId="{71403D57-D333-488A-803E-16E39542DB9D}" type="pres">
      <dgm:prSet presAssocID="{3F06E38E-6BFE-4EA2-9F9E-DF090981894A}" presName="hierChild4" presStyleCnt="0"/>
      <dgm:spPr/>
    </dgm:pt>
    <dgm:pt modelId="{741A5CC0-7E52-463C-983E-EEC48E451568}" type="pres">
      <dgm:prSet presAssocID="{AE72F4F7-3021-43E7-89D8-AF9509AD5A5B}" presName="Name10" presStyleLbl="parChTrans1D2" presStyleIdx="1" presStyleCnt="2"/>
      <dgm:spPr/>
    </dgm:pt>
    <dgm:pt modelId="{03CA993E-8A90-4D83-8DD2-F3A2343F22FE}" type="pres">
      <dgm:prSet presAssocID="{1732DCD9-C6CA-4E95-AEB7-BAD9B33DE9B3}" presName="hierRoot2" presStyleCnt="0"/>
      <dgm:spPr/>
    </dgm:pt>
    <dgm:pt modelId="{69E8B160-FB9C-4062-ADFD-DC925766C0E5}" type="pres">
      <dgm:prSet presAssocID="{1732DCD9-C6CA-4E95-AEB7-BAD9B33DE9B3}" presName="composite2" presStyleCnt="0"/>
      <dgm:spPr/>
    </dgm:pt>
    <dgm:pt modelId="{F3E85BCB-E6C1-4C49-824F-A02A7FF679BC}" type="pres">
      <dgm:prSet presAssocID="{1732DCD9-C6CA-4E95-AEB7-BAD9B33DE9B3}" presName="background2" presStyleLbl="node2" presStyleIdx="1" presStyleCnt="2"/>
      <dgm:spPr/>
    </dgm:pt>
    <dgm:pt modelId="{7514676F-BD02-4EAC-B6B6-FB34A1B72BC0}" type="pres">
      <dgm:prSet presAssocID="{1732DCD9-C6CA-4E95-AEB7-BAD9B33DE9B3}" presName="text2" presStyleLbl="fgAcc2" presStyleIdx="1" presStyleCnt="2">
        <dgm:presLayoutVars>
          <dgm:chPref val="3"/>
        </dgm:presLayoutVars>
      </dgm:prSet>
      <dgm:spPr/>
    </dgm:pt>
    <dgm:pt modelId="{D22DAD42-3F8C-402C-9869-FE7F1AE3F108}" type="pres">
      <dgm:prSet presAssocID="{1732DCD9-C6CA-4E95-AEB7-BAD9B33DE9B3}" presName="hierChild3" presStyleCnt="0"/>
      <dgm:spPr/>
    </dgm:pt>
    <dgm:pt modelId="{EEA0BF93-79C8-4F0D-B391-4CB45D9D0A5D}" type="pres">
      <dgm:prSet presAssocID="{99C4162F-08F1-4500-8D00-7C9E4E1779BC}" presName="Name17" presStyleLbl="parChTrans1D3" presStyleIdx="3" presStyleCnt="4"/>
      <dgm:spPr/>
    </dgm:pt>
    <dgm:pt modelId="{066F76A3-5013-4FA0-994C-F002E7A9E85F}" type="pres">
      <dgm:prSet presAssocID="{053B4301-0A61-4B15-B7AB-90158AC1AC5A}" presName="hierRoot3" presStyleCnt="0"/>
      <dgm:spPr/>
    </dgm:pt>
    <dgm:pt modelId="{05BB8312-4375-4518-B664-D002837CA789}" type="pres">
      <dgm:prSet presAssocID="{053B4301-0A61-4B15-B7AB-90158AC1AC5A}" presName="composite3" presStyleCnt="0"/>
      <dgm:spPr/>
    </dgm:pt>
    <dgm:pt modelId="{D6F198D8-AE71-4F4E-A5C3-FCF9F355142B}" type="pres">
      <dgm:prSet presAssocID="{053B4301-0A61-4B15-B7AB-90158AC1AC5A}" presName="background3" presStyleLbl="node3" presStyleIdx="3" presStyleCnt="4"/>
      <dgm:spPr/>
    </dgm:pt>
    <dgm:pt modelId="{17A84BCD-C996-4D6E-AA56-35B910C45155}" type="pres">
      <dgm:prSet presAssocID="{053B4301-0A61-4B15-B7AB-90158AC1AC5A}" presName="text3" presStyleLbl="fgAcc3" presStyleIdx="3" presStyleCnt="4">
        <dgm:presLayoutVars>
          <dgm:chPref val="3"/>
        </dgm:presLayoutVars>
      </dgm:prSet>
      <dgm:spPr/>
    </dgm:pt>
    <dgm:pt modelId="{5FD23758-0461-4EEB-B3D0-E5ADDCD72612}" type="pres">
      <dgm:prSet presAssocID="{053B4301-0A61-4B15-B7AB-90158AC1AC5A}" presName="hierChild4" presStyleCnt="0"/>
      <dgm:spPr/>
    </dgm:pt>
  </dgm:ptLst>
  <dgm:cxnLst>
    <dgm:cxn modelId="{DB76940A-8901-4C21-9CB4-0F6850BD889F}" type="presOf" srcId="{5F5B55B0-90E2-4DFB-92FA-201ECAF82CD6}" destId="{FA43D780-8586-432C-8716-88DF2EC81446}" srcOrd="0" destOrd="0" presId="urn:microsoft.com/office/officeart/2005/8/layout/hierarchy1"/>
    <dgm:cxn modelId="{5B33B212-9823-4750-8257-BB396765EDF6}" type="presOf" srcId="{B5FB8251-EBEA-4EDC-8523-C225BF3A67FB}" destId="{B73E0CF3-C44A-4293-9865-8983F2E4FB84}" srcOrd="0" destOrd="0" presId="urn:microsoft.com/office/officeart/2005/8/layout/hierarchy1"/>
    <dgm:cxn modelId="{F1F76832-11C7-4E8E-8E06-08C38240A1FF}" srcId="{B5FB8251-EBEA-4EDC-8523-C225BF3A67FB}" destId="{B0D27941-95F6-4CF6-95F1-DAF1D84302C0}" srcOrd="0" destOrd="0" parTransId="{176BD2E5-F6B8-4AEA-908D-9FE427633989}" sibTransId="{D19739E4-B32F-45DF-ABED-3A1F2AE109F9}"/>
    <dgm:cxn modelId="{DFF13E44-578E-45A2-88CE-E5833232C027}" srcId="{B0D27941-95F6-4CF6-95F1-DAF1D84302C0}" destId="{8ADA6D1A-C0D1-489C-8980-B5543D047113}" srcOrd="0" destOrd="0" parTransId="{146D8828-9D52-4ED2-9F78-4B9D8F2BD2BC}" sibTransId="{195E49DC-2B45-41EC-9B58-9461E79B3FAA}"/>
    <dgm:cxn modelId="{84FE4464-5301-4E23-B9F5-2533D37BDFC4}" type="presOf" srcId="{8ADA6D1A-C0D1-489C-8980-B5543D047113}" destId="{72DACB5C-106F-4DB1-BA31-D4C12F6DA5DF}" srcOrd="0" destOrd="0" presId="urn:microsoft.com/office/officeart/2005/8/layout/hierarchy1"/>
    <dgm:cxn modelId="{6C7A6D45-FF31-40EB-96D6-439B70D1415A}" type="presOf" srcId="{B0D27941-95F6-4CF6-95F1-DAF1D84302C0}" destId="{10F145F2-33AD-4C40-86E7-C0B8AD8EE048}" srcOrd="0" destOrd="0" presId="urn:microsoft.com/office/officeart/2005/8/layout/hierarchy1"/>
    <dgm:cxn modelId="{7B511652-33D6-4896-910E-2F3675194116}" type="presOf" srcId="{176BD2E5-F6B8-4AEA-908D-9FE427633989}" destId="{C6752CE6-8695-4804-BAE5-0432604B8CC5}" srcOrd="0" destOrd="0" presId="urn:microsoft.com/office/officeart/2005/8/layout/hierarchy1"/>
    <dgm:cxn modelId="{E42C7055-3F98-4AB7-8B63-4FFD74DC6BDB}" type="presOf" srcId="{146D8828-9D52-4ED2-9F78-4B9D8F2BD2BC}" destId="{A259F8BE-94A0-41D4-9D66-B015400D364D}" srcOrd="0" destOrd="0" presId="urn:microsoft.com/office/officeart/2005/8/layout/hierarchy1"/>
    <dgm:cxn modelId="{29DA3F76-222F-400C-AA66-19F12547DA40}" type="presOf" srcId="{053B4301-0A61-4B15-B7AB-90158AC1AC5A}" destId="{17A84BCD-C996-4D6E-AA56-35B910C45155}" srcOrd="0" destOrd="0" presId="urn:microsoft.com/office/officeart/2005/8/layout/hierarchy1"/>
    <dgm:cxn modelId="{ABA7E184-23AA-47B2-890E-C53D6D78A0BB}" type="presOf" srcId="{1732DCD9-C6CA-4E95-AEB7-BAD9B33DE9B3}" destId="{7514676F-BD02-4EAC-B6B6-FB34A1B72BC0}" srcOrd="0" destOrd="0" presId="urn:microsoft.com/office/officeart/2005/8/layout/hierarchy1"/>
    <dgm:cxn modelId="{3DCB53A4-4096-499B-8862-6A8E9DAA4B45}" srcId="{1732DCD9-C6CA-4E95-AEB7-BAD9B33DE9B3}" destId="{053B4301-0A61-4B15-B7AB-90158AC1AC5A}" srcOrd="0" destOrd="0" parTransId="{99C4162F-08F1-4500-8D00-7C9E4E1779BC}" sibTransId="{A6CA5771-7432-4F8A-918F-733C627883C6}"/>
    <dgm:cxn modelId="{BCB2CFA8-07D2-4FDF-9AC9-4E6E2E81612C}" type="presOf" srcId="{E8412FBE-FAE5-476F-8620-F5CB6797E9EF}" destId="{601787E0-8A1E-4DC9-9754-ECC11CBA96F0}" srcOrd="0" destOrd="0" presId="urn:microsoft.com/office/officeart/2005/8/layout/hierarchy1"/>
    <dgm:cxn modelId="{F28E28AB-1804-4569-B344-530F4316ACE9}" type="presOf" srcId="{61233D66-426D-4849-A618-7AC6FAC1C779}" destId="{8DE005B9-AC63-4AE7-B11D-A580DC5B149B}" srcOrd="0" destOrd="0" presId="urn:microsoft.com/office/officeart/2005/8/layout/hierarchy1"/>
    <dgm:cxn modelId="{E14165B2-ACBD-46CD-A91D-47A50A26F9FF}" srcId="{5F5B55B0-90E2-4DFB-92FA-201ECAF82CD6}" destId="{B5FB8251-EBEA-4EDC-8523-C225BF3A67FB}" srcOrd="0" destOrd="0" parTransId="{7BD2BD23-62E7-488C-9FB7-2FD8A38C63F0}" sibTransId="{BCB5F3A9-2595-4F50-B563-9B750B1541E2}"/>
    <dgm:cxn modelId="{9F2C8BBF-33FF-44FB-B201-669D077D1190}" type="presOf" srcId="{AE72F4F7-3021-43E7-89D8-AF9509AD5A5B}" destId="{741A5CC0-7E52-463C-983E-EEC48E451568}" srcOrd="0" destOrd="0" presId="urn:microsoft.com/office/officeart/2005/8/layout/hierarchy1"/>
    <dgm:cxn modelId="{42A75EDB-F8A8-4184-AB83-20E1F044A589}" srcId="{B0D27941-95F6-4CF6-95F1-DAF1D84302C0}" destId="{3F06E38E-6BFE-4EA2-9F9E-DF090981894A}" srcOrd="2" destOrd="0" parTransId="{E8412FBE-FAE5-476F-8620-F5CB6797E9EF}" sibTransId="{56AC2E49-5527-44CC-890D-5CC357788F77}"/>
    <dgm:cxn modelId="{20F2D6DD-07B2-4E70-B030-2185193E0925}" type="presOf" srcId="{3F06E38E-6BFE-4EA2-9F9E-DF090981894A}" destId="{16DA05ED-ABD5-4357-B5AD-2A3595E574CE}" srcOrd="0" destOrd="0" presId="urn:microsoft.com/office/officeart/2005/8/layout/hierarchy1"/>
    <dgm:cxn modelId="{771B21E4-78F0-48BB-9850-CDFC15BBBD1B}" type="presOf" srcId="{99C4162F-08F1-4500-8D00-7C9E4E1779BC}" destId="{EEA0BF93-79C8-4F0D-B391-4CB45D9D0A5D}" srcOrd="0" destOrd="0" presId="urn:microsoft.com/office/officeart/2005/8/layout/hierarchy1"/>
    <dgm:cxn modelId="{6129C4E8-8B8A-4245-BC57-0E91C3855E51}" srcId="{B5FB8251-EBEA-4EDC-8523-C225BF3A67FB}" destId="{1732DCD9-C6CA-4E95-AEB7-BAD9B33DE9B3}" srcOrd="1" destOrd="0" parTransId="{AE72F4F7-3021-43E7-89D8-AF9509AD5A5B}" sibTransId="{8A3EADD5-B3A2-4ECB-A016-E9600651F8AC}"/>
    <dgm:cxn modelId="{A63ECEF3-8AE0-4313-B44E-0AFAAFEC283F}" srcId="{B0D27941-95F6-4CF6-95F1-DAF1D84302C0}" destId="{61233D66-426D-4849-A618-7AC6FAC1C779}" srcOrd="1" destOrd="0" parTransId="{4859CF0D-9E7F-478A-82D3-44D2D32BF417}" sibTransId="{42CDFD41-5523-4DC9-BAD4-1DD8714A6905}"/>
    <dgm:cxn modelId="{E033FCFD-8CC5-403F-98C7-BF0722A27CBE}" type="presOf" srcId="{4859CF0D-9E7F-478A-82D3-44D2D32BF417}" destId="{15709333-7094-4133-BD51-4ECF03C81704}" srcOrd="0" destOrd="0" presId="urn:microsoft.com/office/officeart/2005/8/layout/hierarchy1"/>
    <dgm:cxn modelId="{DEF046F4-E681-422E-81D5-142715C1484E}" type="presParOf" srcId="{FA43D780-8586-432C-8716-88DF2EC81446}" destId="{9396A068-8839-4FE3-86C1-60912868A86B}" srcOrd="0" destOrd="0" presId="urn:microsoft.com/office/officeart/2005/8/layout/hierarchy1"/>
    <dgm:cxn modelId="{5AFFF930-904A-493F-AEF6-7E06F2B8D2D3}" type="presParOf" srcId="{9396A068-8839-4FE3-86C1-60912868A86B}" destId="{5AECDDB2-FA20-4281-8ADB-ABD95BA1861E}" srcOrd="0" destOrd="0" presId="urn:microsoft.com/office/officeart/2005/8/layout/hierarchy1"/>
    <dgm:cxn modelId="{425C04B8-08AA-4DD3-8312-7131FAB93878}" type="presParOf" srcId="{5AECDDB2-FA20-4281-8ADB-ABD95BA1861E}" destId="{E2F74897-CACB-48B6-8CF6-771A3D58D934}" srcOrd="0" destOrd="0" presId="urn:microsoft.com/office/officeart/2005/8/layout/hierarchy1"/>
    <dgm:cxn modelId="{26F005FE-C025-4019-9887-CDCDFFA8B323}" type="presParOf" srcId="{5AECDDB2-FA20-4281-8ADB-ABD95BA1861E}" destId="{B73E0CF3-C44A-4293-9865-8983F2E4FB84}" srcOrd="1" destOrd="0" presId="urn:microsoft.com/office/officeart/2005/8/layout/hierarchy1"/>
    <dgm:cxn modelId="{4D9473DB-5C45-4E56-BCFE-F44438EA784B}" type="presParOf" srcId="{9396A068-8839-4FE3-86C1-60912868A86B}" destId="{B337D84F-0782-408E-BE2D-C58CA05DD4A1}" srcOrd="1" destOrd="0" presId="urn:microsoft.com/office/officeart/2005/8/layout/hierarchy1"/>
    <dgm:cxn modelId="{55D58E5D-E547-45E2-B5C7-55C522D7861F}" type="presParOf" srcId="{B337D84F-0782-408E-BE2D-C58CA05DD4A1}" destId="{C6752CE6-8695-4804-BAE5-0432604B8CC5}" srcOrd="0" destOrd="0" presId="urn:microsoft.com/office/officeart/2005/8/layout/hierarchy1"/>
    <dgm:cxn modelId="{86AF9CDC-656D-4740-8DC4-B63C6A98076A}" type="presParOf" srcId="{B337D84F-0782-408E-BE2D-C58CA05DD4A1}" destId="{33A64DB5-A482-45C0-B7B4-1C0A9734C380}" srcOrd="1" destOrd="0" presId="urn:microsoft.com/office/officeart/2005/8/layout/hierarchy1"/>
    <dgm:cxn modelId="{D460FFE0-27DE-48EE-8061-CB7CBA230A41}" type="presParOf" srcId="{33A64DB5-A482-45C0-B7B4-1C0A9734C380}" destId="{43DCE587-10B9-45E4-93F5-53AB3436189B}" srcOrd="0" destOrd="0" presId="urn:microsoft.com/office/officeart/2005/8/layout/hierarchy1"/>
    <dgm:cxn modelId="{786D762E-8BFC-4AC0-881F-025E12CEB6F8}" type="presParOf" srcId="{43DCE587-10B9-45E4-93F5-53AB3436189B}" destId="{6BC500B4-8F4A-4F79-8597-C19FA0F4AD21}" srcOrd="0" destOrd="0" presId="urn:microsoft.com/office/officeart/2005/8/layout/hierarchy1"/>
    <dgm:cxn modelId="{C1C69F4B-4F1E-4BDA-AC60-AB335FC9DC61}" type="presParOf" srcId="{43DCE587-10B9-45E4-93F5-53AB3436189B}" destId="{10F145F2-33AD-4C40-86E7-C0B8AD8EE048}" srcOrd="1" destOrd="0" presId="urn:microsoft.com/office/officeart/2005/8/layout/hierarchy1"/>
    <dgm:cxn modelId="{D5185ACC-C355-4791-998E-5074B601CEC9}" type="presParOf" srcId="{33A64DB5-A482-45C0-B7B4-1C0A9734C380}" destId="{39BE9CE6-81BC-417F-BCCD-D7F3676CC806}" srcOrd="1" destOrd="0" presId="urn:microsoft.com/office/officeart/2005/8/layout/hierarchy1"/>
    <dgm:cxn modelId="{8D68A28D-E230-40C0-9D51-7DDE1CC9DA07}" type="presParOf" srcId="{39BE9CE6-81BC-417F-BCCD-D7F3676CC806}" destId="{A259F8BE-94A0-41D4-9D66-B015400D364D}" srcOrd="0" destOrd="0" presId="urn:microsoft.com/office/officeart/2005/8/layout/hierarchy1"/>
    <dgm:cxn modelId="{C82C2554-1FFB-40AB-AA54-1F9DDAECA314}" type="presParOf" srcId="{39BE9CE6-81BC-417F-BCCD-D7F3676CC806}" destId="{10F70AE6-1065-4006-9878-12CC675F8B93}" srcOrd="1" destOrd="0" presId="urn:microsoft.com/office/officeart/2005/8/layout/hierarchy1"/>
    <dgm:cxn modelId="{692732FB-7307-4895-A580-73E75742C826}" type="presParOf" srcId="{10F70AE6-1065-4006-9878-12CC675F8B93}" destId="{B6CF4481-19BE-42D7-82B4-E14AE36C0A2F}" srcOrd="0" destOrd="0" presId="urn:microsoft.com/office/officeart/2005/8/layout/hierarchy1"/>
    <dgm:cxn modelId="{E5DCEB63-433E-4696-92D7-D365C95F76C1}" type="presParOf" srcId="{B6CF4481-19BE-42D7-82B4-E14AE36C0A2F}" destId="{695EDB6B-6DEC-4E7A-9511-E05EA012460D}" srcOrd="0" destOrd="0" presId="urn:microsoft.com/office/officeart/2005/8/layout/hierarchy1"/>
    <dgm:cxn modelId="{A9B996CD-936E-41D3-BAE7-89BA43A61B64}" type="presParOf" srcId="{B6CF4481-19BE-42D7-82B4-E14AE36C0A2F}" destId="{72DACB5C-106F-4DB1-BA31-D4C12F6DA5DF}" srcOrd="1" destOrd="0" presId="urn:microsoft.com/office/officeart/2005/8/layout/hierarchy1"/>
    <dgm:cxn modelId="{0F69DF09-3413-4AD5-A450-FCF82623C4ED}" type="presParOf" srcId="{10F70AE6-1065-4006-9878-12CC675F8B93}" destId="{A2B663A2-77F0-44CC-ACED-203EF497493F}" srcOrd="1" destOrd="0" presId="urn:microsoft.com/office/officeart/2005/8/layout/hierarchy1"/>
    <dgm:cxn modelId="{85863534-F730-4814-9015-798F6B0C9B0E}" type="presParOf" srcId="{39BE9CE6-81BC-417F-BCCD-D7F3676CC806}" destId="{15709333-7094-4133-BD51-4ECF03C81704}" srcOrd="2" destOrd="0" presId="urn:microsoft.com/office/officeart/2005/8/layout/hierarchy1"/>
    <dgm:cxn modelId="{62990F1D-F605-40EE-995F-DA665F93B06A}" type="presParOf" srcId="{39BE9CE6-81BC-417F-BCCD-D7F3676CC806}" destId="{D92C52C2-DC55-4687-A173-1A265D3E571A}" srcOrd="3" destOrd="0" presId="urn:microsoft.com/office/officeart/2005/8/layout/hierarchy1"/>
    <dgm:cxn modelId="{4F45AAD9-2929-4649-AD66-E273A216D46D}" type="presParOf" srcId="{D92C52C2-DC55-4687-A173-1A265D3E571A}" destId="{38F582B8-56EA-4492-8661-00E8C4F61106}" srcOrd="0" destOrd="0" presId="urn:microsoft.com/office/officeart/2005/8/layout/hierarchy1"/>
    <dgm:cxn modelId="{2EA998C0-127E-4C72-AF7B-8C541B87D0CF}" type="presParOf" srcId="{38F582B8-56EA-4492-8661-00E8C4F61106}" destId="{0F9ED6B5-0572-4BD1-8AFE-6FF09AFE7050}" srcOrd="0" destOrd="0" presId="urn:microsoft.com/office/officeart/2005/8/layout/hierarchy1"/>
    <dgm:cxn modelId="{34F9EF77-64CE-40D6-99A5-9EFCD1929FD2}" type="presParOf" srcId="{38F582B8-56EA-4492-8661-00E8C4F61106}" destId="{8DE005B9-AC63-4AE7-B11D-A580DC5B149B}" srcOrd="1" destOrd="0" presId="urn:microsoft.com/office/officeart/2005/8/layout/hierarchy1"/>
    <dgm:cxn modelId="{3B94D713-D267-492D-BB15-C5CD87BC2C4A}" type="presParOf" srcId="{D92C52C2-DC55-4687-A173-1A265D3E571A}" destId="{F68028A3-46BC-4C62-84DF-488655EC3CBC}" srcOrd="1" destOrd="0" presId="urn:microsoft.com/office/officeart/2005/8/layout/hierarchy1"/>
    <dgm:cxn modelId="{96CD8C9F-F2A6-48EE-A20A-CF78E6FE417D}" type="presParOf" srcId="{39BE9CE6-81BC-417F-BCCD-D7F3676CC806}" destId="{601787E0-8A1E-4DC9-9754-ECC11CBA96F0}" srcOrd="4" destOrd="0" presId="urn:microsoft.com/office/officeart/2005/8/layout/hierarchy1"/>
    <dgm:cxn modelId="{B1169B56-BEE0-4950-A19C-141AF653E1CA}" type="presParOf" srcId="{39BE9CE6-81BC-417F-BCCD-D7F3676CC806}" destId="{AA5A234C-E3C9-47CE-87EA-36A36269AC16}" srcOrd="5" destOrd="0" presId="urn:microsoft.com/office/officeart/2005/8/layout/hierarchy1"/>
    <dgm:cxn modelId="{F1835AFF-EA06-428F-BDE9-06047A20E2C6}" type="presParOf" srcId="{AA5A234C-E3C9-47CE-87EA-36A36269AC16}" destId="{E97B562F-304B-44F3-8FD4-E419DEE17281}" srcOrd="0" destOrd="0" presId="urn:microsoft.com/office/officeart/2005/8/layout/hierarchy1"/>
    <dgm:cxn modelId="{146A32AE-0E55-4A56-ABCB-25C92E64F224}" type="presParOf" srcId="{E97B562F-304B-44F3-8FD4-E419DEE17281}" destId="{32347B0B-9535-4883-A8EB-60B9355758F8}" srcOrd="0" destOrd="0" presId="urn:microsoft.com/office/officeart/2005/8/layout/hierarchy1"/>
    <dgm:cxn modelId="{4DDDBC93-8461-4365-8C20-8A001BBA170E}" type="presParOf" srcId="{E97B562F-304B-44F3-8FD4-E419DEE17281}" destId="{16DA05ED-ABD5-4357-B5AD-2A3595E574CE}" srcOrd="1" destOrd="0" presId="urn:microsoft.com/office/officeart/2005/8/layout/hierarchy1"/>
    <dgm:cxn modelId="{8546C117-9635-4439-A137-B4C653D4F5FF}" type="presParOf" srcId="{AA5A234C-E3C9-47CE-87EA-36A36269AC16}" destId="{71403D57-D333-488A-803E-16E39542DB9D}" srcOrd="1" destOrd="0" presId="urn:microsoft.com/office/officeart/2005/8/layout/hierarchy1"/>
    <dgm:cxn modelId="{53800866-4EBA-47A8-BF7D-B1B5E44173FD}" type="presParOf" srcId="{B337D84F-0782-408E-BE2D-C58CA05DD4A1}" destId="{741A5CC0-7E52-463C-983E-EEC48E451568}" srcOrd="2" destOrd="0" presId="urn:microsoft.com/office/officeart/2005/8/layout/hierarchy1"/>
    <dgm:cxn modelId="{D234EF28-680F-461B-A7E1-A36838A68F4A}" type="presParOf" srcId="{B337D84F-0782-408E-BE2D-C58CA05DD4A1}" destId="{03CA993E-8A90-4D83-8DD2-F3A2343F22FE}" srcOrd="3" destOrd="0" presId="urn:microsoft.com/office/officeart/2005/8/layout/hierarchy1"/>
    <dgm:cxn modelId="{D06034E2-DE3B-491B-8D17-02652C54083B}" type="presParOf" srcId="{03CA993E-8A90-4D83-8DD2-F3A2343F22FE}" destId="{69E8B160-FB9C-4062-ADFD-DC925766C0E5}" srcOrd="0" destOrd="0" presId="urn:microsoft.com/office/officeart/2005/8/layout/hierarchy1"/>
    <dgm:cxn modelId="{017466AE-D40F-4053-855A-106C9AD0F3FD}" type="presParOf" srcId="{69E8B160-FB9C-4062-ADFD-DC925766C0E5}" destId="{F3E85BCB-E6C1-4C49-824F-A02A7FF679BC}" srcOrd="0" destOrd="0" presId="urn:microsoft.com/office/officeart/2005/8/layout/hierarchy1"/>
    <dgm:cxn modelId="{C75D7EBE-159A-4E2B-A39A-2C7E6838D786}" type="presParOf" srcId="{69E8B160-FB9C-4062-ADFD-DC925766C0E5}" destId="{7514676F-BD02-4EAC-B6B6-FB34A1B72BC0}" srcOrd="1" destOrd="0" presId="urn:microsoft.com/office/officeart/2005/8/layout/hierarchy1"/>
    <dgm:cxn modelId="{84357BF9-D22A-44EE-8154-77AB4CB19FE0}" type="presParOf" srcId="{03CA993E-8A90-4D83-8DD2-F3A2343F22FE}" destId="{D22DAD42-3F8C-402C-9869-FE7F1AE3F108}" srcOrd="1" destOrd="0" presId="urn:microsoft.com/office/officeart/2005/8/layout/hierarchy1"/>
    <dgm:cxn modelId="{9FC3CD53-8F19-4509-889E-E037D772DE60}" type="presParOf" srcId="{D22DAD42-3F8C-402C-9869-FE7F1AE3F108}" destId="{EEA0BF93-79C8-4F0D-B391-4CB45D9D0A5D}" srcOrd="0" destOrd="0" presId="urn:microsoft.com/office/officeart/2005/8/layout/hierarchy1"/>
    <dgm:cxn modelId="{4267C395-C029-40A5-9671-9F59E2ADD21B}" type="presParOf" srcId="{D22DAD42-3F8C-402C-9869-FE7F1AE3F108}" destId="{066F76A3-5013-4FA0-994C-F002E7A9E85F}" srcOrd="1" destOrd="0" presId="urn:microsoft.com/office/officeart/2005/8/layout/hierarchy1"/>
    <dgm:cxn modelId="{97F86A68-5108-47E4-AD3D-1F014FDAF67D}" type="presParOf" srcId="{066F76A3-5013-4FA0-994C-F002E7A9E85F}" destId="{05BB8312-4375-4518-B664-D002837CA789}" srcOrd="0" destOrd="0" presId="urn:microsoft.com/office/officeart/2005/8/layout/hierarchy1"/>
    <dgm:cxn modelId="{383F2A47-15E8-4FD0-8C7A-E0E9708C7580}" type="presParOf" srcId="{05BB8312-4375-4518-B664-D002837CA789}" destId="{D6F198D8-AE71-4F4E-A5C3-FCF9F355142B}" srcOrd="0" destOrd="0" presId="urn:microsoft.com/office/officeart/2005/8/layout/hierarchy1"/>
    <dgm:cxn modelId="{14C47504-1A2B-4C91-BAE1-C1515BF90197}" type="presParOf" srcId="{05BB8312-4375-4518-B664-D002837CA789}" destId="{17A84BCD-C996-4D6E-AA56-35B910C45155}" srcOrd="1" destOrd="0" presId="urn:microsoft.com/office/officeart/2005/8/layout/hierarchy1"/>
    <dgm:cxn modelId="{5635F3BE-E09C-44F1-A1A4-678B708C272D}" type="presParOf" srcId="{066F76A3-5013-4FA0-994C-F002E7A9E85F}" destId="{5FD23758-0461-4EEB-B3D0-E5ADDCD726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AD35C-4A3B-4B17-908D-18D4AF22602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0C4AFA2-A35E-41B4-BDD9-4A2E645118A4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24,658</a:t>
          </a:r>
        </a:p>
      </dgm:t>
    </dgm:pt>
    <dgm:pt modelId="{2AC1CE3A-7B57-4FBA-B0CD-C9825903364A}" type="parTrans" cxnId="{163D0BF9-9DB6-449D-AECA-0704B4CCE6DD}">
      <dgm:prSet/>
      <dgm:spPr/>
      <dgm:t>
        <a:bodyPr/>
        <a:lstStyle/>
        <a:p>
          <a:endParaRPr lang="en-US"/>
        </a:p>
      </dgm:t>
    </dgm:pt>
    <dgm:pt modelId="{3FB6445D-8388-4210-A860-EF1D07E3A53E}" type="sibTrans" cxnId="{163D0BF9-9DB6-449D-AECA-0704B4CCE6DD}">
      <dgm:prSet/>
      <dgm:spPr/>
      <dgm:t>
        <a:bodyPr/>
        <a:lstStyle/>
        <a:p>
          <a:endParaRPr lang="en-US"/>
        </a:p>
      </dgm:t>
    </dgm:pt>
    <dgm:pt modelId="{3BE0FEBE-2755-4240-AD27-F99A3A1D602B}">
      <dgm:prSet phldrT="[Text]" phldr="1"/>
      <dgm:spPr/>
      <dgm:t>
        <a:bodyPr/>
        <a:lstStyle/>
        <a:p>
          <a:endParaRPr lang="en-US" dirty="0"/>
        </a:p>
      </dgm:t>
    </dgm:pt>
    <dgm:pt modelId="{99BC0D76-9856-43A9-A633-647B59B60284}" type="parTrans" cxnId="{835A6B9F-6A52-4956-A351-9A63E6C2A264}">
      <dgm:prSet/>
      <dgm:spPr/>
      <dgm:t>
        <a:bodyPr/>
        <a:lstStyle/>
        <a:p>
          <a:endParaRPr lang="en-US"/>
        </a:p>
      </dgm:t>
    </dgm:pt>
    <dgm:pt modelId="{35E28239-125F-45A7-8396-CE4F8CC33623}" type="sibTrans" cxnId="{835A6B9F-6A52-4956-A351-9A63E6C2A264}">
      <dgm:prSet/>
      <dgm:spPr/>
      <dgm:t>
        <a:bodyPr/>
        <a:lstStyle/>
        <a:p>
          <a:endParaRPr lang="en-US"/>
        </a:p>
      </dgm:t>
    </dgm:pt>
    <dgm:pt modelId="{7B0853CE-46BD-4939-BE18-64419D424524}">
      <dgm:prSet phldrT="[Text]" phldr="1"/>
      <dgm:spPr/>
      <dgm:t>
        <a:bodyPr/>
        <a:lstStyle/>
        <a:p>
          <a:endParaRPr lang="en-US" dirty="0"/>
        </a:p>
      </dgm:t>
    </dgm:pt>
    <dgm:pt modelId="{BB4C6580-D347-4F01-92C5-FB6469ECBCBA}" type="parTrans" cxnId="{68338C45-1D7A-4D37-8905-BE6198154BA4}">
      <dgm:prSet/>
      <dgm:spPr/>
      <dgm:t>
        <a:bodyPr/>
        <a:lstStyle/>
        <a:p>
          <a:endParaRPr lang="en-US"/>
        </a:p>
      </dgm:t>
    </dgm:pt>
    <dgm:pt modelId="{41FDCBE4-4BA2-44D7-84A2-6EEF43A55991}" type="sibTrans" cxnId="{68338C45-1D7A-4D37-8905-BE6198154BA4}">
      <dgm:prSet/>
      <dgm:spPr/>
      <dgm:t>
        <a:bodyPr/>
        <a:lstStyle/>
        <a:p>
          <a:endParaRPr lang="en-US"/>
        </a:p>
      </dgm:t>
    </dgm:pt>
    <dgm:pt modelId="{BF84D786-85D2-47F3-814F-F2BD030D5529}" type="pres">
      <dgm:prSet presAssocID="{C8EAD35C-4A3B-4B17-908D-18D4AF226026}" presName="Name0" presStyleCnt="0">
        <dgm:presLayoutVars>
          <dgm:dir/>
          <dgm:animLvl val="lvl"/>
          <dgm:resizeHandles val="exact"/>
        </dgm:presLayoutVars>
      </dgm:prSet>
      <dgm:spPr/>
    </dgm:pt>
    <dgm:pt modelId="{782AD77C-33BC-444B-A5AE-B197AD5D322B}" type="pres">
      <dgm:prSet presAssocID="{C8EAD35C-4A3B-4B17-908D-18D4AF226026}" presName="dummy" presStyleCnt="0"/>
      <dgm:spPr/>
    </dgm:pt>
    <dgm:pt modelId="{ACDD1F07-BDF2-49E8-A69D-17713E63E31C}" type="pres">
      <dgm:prSet presAssocID="{C8EAD35C-4A3B-4B17-908D-18D4AF226026}" presName="linH" presStyleCnt="0"/>
      <dgm:spPr/>
    </dgm:pt>
    <dgm:pt modelId="{652BDF07-2E3E-4948-9BC0-FEC49710406F}" type="pres">
      <dgm:prSet presAssocID="{C8EAD35C-4A3B-4B17-908D-18D4AF226026}" presName="padding1" presStyleCnt="0"/>
      <dgm:spPr/>
    </dgm:pt>
    <dgm:pt modelId="{92B27D3F-5CE5-4CA4-86D4-6BB7C4028C60}" type="pres">
      <dgm:prSet presAssocID="{50C4AFA2-A35E-41B4-BDD9-4A2E645118A4}" presName="linV" presStyleCnt="0"/>
      <dgm:spPr/>
    </dgm:pt>
    <dgm:pt modelId="{B8E35747-A961-4EF8-BC6B-1BAA50D324E6}" type="pres">
      <dgm:prSet presAssocID="{50C4AFA2-A35E-41B4-BDD9-4A2E645118A4}" presName="spVertical1" presStyleCnt="0"/>
      <dgm:spPr/>
    </dgm:pt>
    <dgm:pt modelId="{D734AEE8-3833-47EC-9F6A-00A80AE23FF5}" type="pres">
      <dgm:prSet presAssocID="{50C4AFA2-A35E-41B4-BDD9-4A2E645118A4}" presName="parTx" presStyleLbl="revTx" presStyleIdx="0" presStyleCnt="3" custScaleX="397112">
        <dgm:presLayoutVars>
          <dgm:chMax val="0"/>
          <dgm:chPref val="0"/>
          <dgm:bulletEnabled val="1"/>
        </dgm:presLayoutVars>
      </dgm:prSet>
      <dgm:spPr/>
    </dgm:pt>
    <dgm:pt modelId="{BC8A7BA0-A764-4AA3-8F17-AE7B462497D1}" type="pres">
      <dgm:prSet presAssocID="{50C4AFA2-A35E-41B4-BDD9-4A2E645118A4}" presName="spVertical2" presStyleCnt="0"/>
      <dgm:spPr/>
    </dgm:pt>
    <dgm:pt modelId="{9AF18112-B309-45C1-8A74-4116791C18BB}" type="pres">
      <dgm:prSet presAssocID="{50C4AFA2-A35E-41B4-BDD9-4A2E645118A4}" presName="spVertical3" presStyleCnt="0"/>
      <dgm:spPr/>
    </dgm:pt>
    <dgm:pt modelId="{B1B20B39-9E64-48E1-A7BA-DB1A8480819F}" type="pres">
      <dgm:prSet presAssocID="{3FB6445D-8388-4210-A860-EF1D07E3A53E}" presName="space" presStyleCnt="0"/>
      <dgm:spPr/>
    </dgm:pt>
    <dgm:pt modelId="{F7429FDF-A0DA-4EB5-BFB5-25D40EC1DA1B}" type="pres">
      <dgm:prSet presAssocID="{3BE0FEBE-2755-4240-AD27-F99A3A1D602B}" presName="linV" presStyleCnt="0"/>
      <dgm:spPr/>
    </dgm:pt>
    <dgm:pt modelId="{13CCA674-8A04-49DB-B1A9-BDABA3FA69CB}" type="pres">
      <dgm:prSet presAssocID="{3BE0FEBE-2755-4240-AD27-F99A3A1D602B}" presName="spVertical1" presStyleCnt="0"/>
      <dgm:spPr/>
    </dgm:pt>
    <dgm:pt modelId="{397CF8C7-449A-49C2-BAD9-5CE014DE09C4}" type="pres">
      <dgm:prSet presAssocID="{3BE0FEBE-2755-4240-AD27-F99A3A1D602B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67C8CE-422C-4D6B-9FFE-DA220B6FA041}" type="pres">
      <dgm:prSet presAssocID="{3BE0FEBE-2755-4240-AD27-F99A3A1D602B}" presName="spVertical2" presStyleCnt="0"/>
      <dgm:spPr/>
    </dgm:pt>
    <dgm:pt modelId="{8D8625B9-D52D-4320-8270-684E2E26023A}" type="pres">
      <dgm:prSet presAssocID="{3BE0FEBE-2755-4240-AD27-F99A3A1D602B}" presName="spVertical3" presStyleCnt="0"/>
      <dgm:spPr/>
    </dgm:pt>
    <dgm:pt modelId="{140F6339-3E45-43EB-835D-B9CA62F77389}" type="pres">
      <dgm:prSet presAssocID="{35E28239-125F-45A7-8396-CE4F8CC33623}" presName="space" presStyleCnt="0"/>
      <dgm:spPr/>
    </dgm:pt>
    <dgm:pt modelId="{2EF73D2F-8ED6-453D-90D2-09DD15AC731E}" type="pres">
      <dgm:prSet presAssocID="{7B0853CE-46BD-4939-BE18-64419D424524}" presName="linV" presStyleCnt="0"/>
      <dgm:spPr/>
    </dgm:pt>
    <dgm:pt modelId="{875A4538-7E82-4CC6-BF56-EB463A9E0FEA}" type="pres">
      <dgm:prSet presAssocID="{7B0853CE-46BD-4939-BE18-64419D424524}" presName="spVertical1" presStyleCnt="0"/>
      <dgm:spPr/>
    </dgm:pt>
    <dgm:pt modelId="{11B697BB-83DD-43A7-8289-3DAA2A2BD1B7}" type="pres">
      <dgm:prSet presAssocID="{7B0853CE-46BD-4939-BE18-64419D424524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0377FFF-FB48-4B32-A741-813E599066D4}" type="pres">
      <dgm:prSet presAssocID="{7B0853CE-46BD-4939-BE18-64419D424524}" presName="spVertical2" presStyleCnt="0"/>
      <dgm:spPr/>
    </dgm:pt>
    <dgm:pt modelId="{3D2BA123-5279-48AF-B5FC-8632C62660E4}" type="pres">
      <dgm:prSet presAssocID="{7B0853CE-46BD-4939-BE18-64419D424524}" presName="spVertical3" presStyleCnt="0"/>
      <dgm:spPr/>
    </dgm:pt>
    <dgm:pt modelId="{23DEBF0B-3630-4D35-92A7-14406C5B750E}" type="pres">
      <dgm:prSet presAssocID="{C8EAD35C-4A3B-4B17-908D-18D4AF226026}" presName="padding2" presStyleCnt="0"/>
      <dgm:spPr/>
    </dgm:pt>
    <dgm:pt modelId="{1A8A6B12-E060-4EB1-857E-BC694B6F003C}" type="pres">
      <dgm:prSet presAssocID="{C8EAD35C-4A3B-4B17-908D-18D4AF226026}" presName="negArrow" presStyleCnt="0"/>
      <dgm:spPr/>
    </dgm:pt>
    <dgm:pt modelId="{5DE659FB-08D8-4835-BBD1-02D763B3E89C}" type="pres">
      <dgm:prSet presAssocID="{C8EAD35C-4A3B-4B17-908D-18D4AF226026}" presName="backgroundArrow" presStyleLbl="node1" presStyleIdx="0" presStyleCnt="1"/>
      <dgm:spPr>
        <a:solidFill>
          <a:schemeClr val="tx1"/>
        </a:solidFill>
      </dgm:spPr>
    </dgm:pt>
  </dgm:ptLst>
  <dgm:cxnLst>
    <dgm:cxn modelId="{42AD061E-C3DE-4812-9341-2641454FA07A}" type="presOf" srcId="{C8EAD35C-4A3B-4B17-908D-18D4AF226026}" destId="{BF84D786-85D2-47F3-814F-F2BD030D5529}" srcOrd="0" destOrd="0" presId="urn:microsoft.com/office/officeart/2005/8/layout/hProcess3"/>
    <dgm:cxn modelId="{B00C5541-B280-4D2B-8698-E17A8B24FF9D}" type="presOf" srcId="{50C4AFA2-A35E-41B4-BDD9-4A2E645118A4}" destId="{D734AEE8-3833-47EC-9F6A-00A80AE23FF5}" srcOrd="0" destOrd="0" presId="urn:microsoft.com/office/officeart/2005/8/layout/hProcess3"/>
    <dgm:cxn modelId="{68338C45-1D7A-4D37-8905-BE6198154BA4}" srcId="{C8EAD35C-4A3B-4B17-908D-18D4AF226026}" destId="{7B0853CE-46BD-4939-BE18-64419D424524}" srcOrd="2" destOrd="0" parTransId="{BB4C6580-D347-4F01-92C5-FB6469ECBCBA}" sibTransId="{41FDCBE4-4BA2-44D7-84A2-6EEF43A55991}"/>
    <dgm:cxn modelId="{835A6B9F-6A52-4956-A351-9A63E6C2A264}" srcId="{C8EAD35C-4A3B-4B17-908D-18D4AF226026}" destId="{3BE0FEBE-2755-4240-AD27-F99A3A1D602B}" srcOrd="1" destOrd="0" parTransId="{99BC0D76-9856-43A9-A633-647B59B60284}" sibTransId="{35E28239-125F-45A7-8396-CE4F8CC33623}"/>
    <dgm:cxn modelId="{2D009BA6-1CAC-49DA-9705-65AD4972BE17}" type="presOf" srcId="{3BE0FEBE-2755-4240-AD27-F99A3A1D602B}" destId="{397CF8C7-449A-49C2-BAD9-5CE014DE09C4}" srcOrd="0" destOrd="0" presId="urn:microsoft.com/office/officeart/2005/8/layout/hProcess3"/>
    <dgm:cxn modelId="{752167F6-EF7A-4E2A-B223-0F899D414994}" type="presOf" srcId="{7B0853CE-46BD-4939-BE18-64419D424524}" destId="{11B697BB-83DD-43A7-8289-3DAA2A2BD1B7}" srcOrd="0" destOrd="0" presId="urn:microsoft.com/office/officeart/2005/8/layout/hProcess3"/>
    <dgm:cxn modelId="{163D0BF9-9DB6-449D-AECA-0704B4CCE6DD}" srcId="{C8EAD35C-4A3B-4B17-908D-18D4AF226026}" destId="{50C4AFA2-A35E-41B4-BDD9-4A2E645118A4}" srcOrd="0" destOrd="0" parTransId="{2AC1CE3A-7B57-4FBA-B0CD-C9825903364A}" sibTransId="{3FB6445D-8388-4210-A860-EF1D07E3A53E}"/>
    <dgm:cxn modelId="{634000D3-0B18-4D7F-8502-D7EDD6A8DBCD}" type="presParOf" srcId="{BF84D786-85D2-47F3-814F-F2BD030D5529}" destId="{782AD77C-33BC-444B-A5AE-B197AD5D322B}" srcOrd="0" destOrd="0" presId="urn:microsoft.com/office/officeart/2005/8/layout/hProcess3"/>
    <dgm:cxn modelId="{45C3BA0E-DDD6-48C0-8BEB-0C78D6CE5C35}" type="presParOf" srcId="{BF84D786-85D2-47F3-814F-F2BD030D5529}" destId="{ACDD1F07-BDF2-49E8-A69D-17713E63E31C}" srcOrd="1" destOrd="0" presId="urn:microsoft.com/office/officeart/2005/8/layout/hProcess3"/>
    <dgm:cxn modelId="{7C8DBBBA-3777-4CA4-950E-34EA5AA1A02D}" type="presParOf" srcId="{ACDD1F07-BDF2-49E8-A69D-17713E63E31C}" destId="{652BDF07-2E3E-4948-9BC0-FEC49710406F}" srcOrd="0" destOrd="0" presId="urn:microsoft.com/office/officeart/2005/8/layout/hProcess3"/>
    <dgm:cxn modelId="{2294740C-3E5F-4C58-90F2-90ED952AEC5C}" type="presParOf" srcId="{ACDD1F07-BDF2-49E8-A69D-17713E63E31C}" destId="{92B27D3F-5CE5-4CA4-86D4-6BB7C4028C60}" srcOrd="1" destOrd="0" presId="urn:microsoft.com/office/officeart/2005/8/layout/hProcess3"/>
    <dgm:cxn modelId="{E7FF626D-DE25-4DD0-A88D-0EF67B60FE06}" type="presParOf" srcId="{92B27D3F-5CE5-4CA4-86D4-6BB7C4028C60}" destId="{B8E35747-A961-4EF8-BC6B-1BAA50D324E6}" srcOrd="0" destOrd="0" presId="urn:microsoft.com/office/officeart/2005/8/layout/hProcess3"/>
    <dgm:cxn modelId="{7051DA52-FDA4-40D0-AC4F-C7ED646DF946}" type="presParOf" srcId="{92B27D3F-5CE5-4CA4-86D4-6BB7C4028C60}" destId="{D734AEE8-3833-47EC-9F6A-00A80AE23FF5}" srcOrd="1" destOrd="0" presId="urn:microsoft.com/office/officeart/2005/8/layout/hProcess3"/>
    <dgm:cxn modelId="{1474A730-5866-4998-AB92-88E91AFFFE86}" type="presParOf" srcId="{92B27D3F-5CE5-4CA4-86D4-6BB7C4028C60}" destId="{BC8A7BA0-A764-4AA3-8F17-AE7B462497D1}" srcOrd="2" destOrd="0" presId="urn:microsoft.com/office/officeart/2005/8/layout/hProcess3"/>
    <dgm:cxn modelId="{BD678752-71FE-4733-AD23-C563C57093EE}" type="presParOf" srcId="{92B27D3F-5CE5-4CA4-86D4-6BB7C4028C60}" destId="{9AF18112-B309-45C1-8A74-4116791C18BB}" srcOrd="3" destOrd="0" presId="urn:microsoft.com/office/officeart/2005/8/layout/hProcess3"/>
    <dgm:cxn modelId="{A892B141-E348-4D59-A9BE-748F1B0B75BD}" type="presParOf" srcId="{ACDD1F07-BDF2-49E8-A69D-17713E63E31C}" destId="{B1B20B39-9E64-48E1-A7BA-DB1A8480819F}" srcOrd="2" destOrd="0" presId="urn:microsoft.com/office/officeart/2005/8/layout/hProcess3"/>
    <dgm:cxn modelId="{E95BEF94-A52E-4C6A-B3B9-B687176B7935}" type="presParOf" srcId="{ACDD1F07-BDF2-49E8-A69D-17713E63E31C}" destId="{F7429FDF-A0DA-4EB5-BFB5-25D40EC1DA1B}" srcOrd="3" destOrd="0" presId="urn:microsoft.com/office/officeart/2005/8/layout/hProcess3"/>
    <dgm:cxn modelId="{9F1B9D42-1DB2-4643-B008-96157762EE5B}" type="presParOf" srcId="{F7429FDF-A0DA-4EB5-BFB5-25D40EC1DA1B}" destId="{13CCA674-8A04-49DB-B1A9-BDABA3FA69CB}" srcOrd="0" destOrd="0" presId="urn:microsoft.com/office/officeart/2005/8/layout/hProcess3"/>
    <dgm:cxn modelId="{4E0910E3-E074-43AE-92F9-F2791C3DB26B}" type="presParOf" srcId="{F7429FDF-A0DA-4EB5-BFB5-25D40EC1DA1B}" destId="{397CF8C7-449A-49C2-BAD9-5CE014DE09C4}" srcOrd="1" destOrd="0" presId="urn:microsoft.com/office/officeart/2005/8/layout/hProcess3"/>
    <dgm:cxn modelId="{E48B9687-4A40-4D89-AC93-AD2EBC9C1EFC}" type="presParOf" srcId="{F7429FDF-A0DA-4EB5-BFB5-25D40EC1DA1B}" destId="{B167C8CE-422C-4D6B-9FFE-DA220B6FA041}" srcOrd="2" destOrd="0" presId="urn:microsoft.com/office/officeart/2005/8/layout/hProcess3"/>
    <dgm:cxn modelId="{9A9F88DF-1487-486F-BECE-B0F9CE9D5B3C}" type="presParOf" srcId="{F7429FDF-A0DA-4EB5-BFB5-25D40EC1DA1B}" destId="{8D8625B9-D52D-4320-8270-684E2E26023A}" srcOrd="3" destOrd="0" presId="urn:microsoft.com/office/officeart/2005/8/layout/hProcess3"/>
    <dgm:cxn modelId="{19B56FC5-7D56-4C35-A892-005062CF200E}" type="presParOf" srcId="{ACDD1F07-BDF2-49E8-A69D-17713E63E31C}" destId="{140F6339-3E45-43EB-835D-B9CA62F77389}" srcOrd="4" destOrd="0" presId="urn:microsoft.com/office/officeart/2005/8/layout/hProcess3"/>
    <dgm:cxn modelId="{7265518C-93CF-4DB6-84FE-61811D99A56F}" type="presParOf" srcId="{ACDD1F07-BDF2-49E8-A69D-17713E63E31C}" destId="{2EF73D2F-8ED6-453D-90D2-09DD15AC731E}" srcOrd="5" destOrd="0" presId="urn:microsoft.com/office/officeart/2005/8/layout/hProcess3"/>
    <dgm:cxn modelId="{58CB0152-2CC7-4B55-B9C6-F8EB94024B7C}" type="presParOf" srcId="{2EF73D2F-8ED6-453D-90D2-09DD15AC731E}" destId="{875A4538-7E82-4CC6-BF56-EB463A9E0FEA}" srcOrd="0" destOrd="0" presId="urn:microsoft.com/office/officeart/2005/8/layout/hProcess3"/>
    <dgm:cxn modelId="{F5571605-AB7F-4ECE-BBC9-EF017EE94731}" type="presParOf" srcId="{2EF73D2F-8ED6-453D-90D2-09DD15AC731E}" destId="{11B697BB-83DD-43A7-8289-3DAA2A2BD1B7}" srcOrd="1" destOrd="0" presId="urn:microsoft.com/office/officeart/2005/8/layout/hProcess3"/>
    <dgm:cxn modelId="{8D51F7BE-6FA8-4576-9E6D-EF751BB79082}" type="presParOf" srcId="{2EF73D2F-8ED6-453D-90D2-09DD15AC731E}" destId="{60377FFF-FB48-4B32-A741-813E599066D4}" srcOrd="2" destOrd="0" presId="urn:microsoft.com/office/officeart/2005/8/layout/hProcess3"/>
    <dgm:cxn modelId="{E3CA7B68-2702-4660-AEED-3571B728CE53}" type="presParOf" srcId="{2EF73D2F-8ED6-453D-90D2-09DD15AC731E}" destId="{3D2BA123-5279-48AF-B5FC-8632C62660E4}" srcOrd="3" destOrd="0" presId="urn:microsoft.com/office/officeart/2005/8/layout/hProcess3"/>
    <dgm:cxn modelId="{90547109-277F-48EA-83AA-D8F928ABFCD7}" type="presParOf" srcId="{ACDD1F07-BDF2-49E8-A69D-17713E63E31C}" destId="{23DEBF0B-3630-4D35-92A7-14406C5B750E}" srcOrd="6" destOrd="0" presId="urn:microsoft.com/office/officeart/2005/8/layout/hProcess3"/>
    <dgm:cxn modelId="{133ECDAB-5EBC-45AC-AF02-99A59C29019A}" type="presParOf" srcId="{ACDD1F07-BDF2-49E8-A69D-17713E63E31C}" destId="{1A8A6B12-E060-4EB1-857E-BC694B6F003C}" srcOrd="7" destOrd="0" presId="urn:microsoft.com/office/officeart/2005/8/layout/hProcess3"/>
    <dgm:cxn modelId="{D6118294-6925-4542-AE8F-117F7C044605}" type="presParOf" srcId="{ACDD1F07-BDF2-49E8-A69D-17713E63E31C}" destId="{5DE659FB-08D8-4835-BBD1-02D763B3E89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BF93-79C8-4F0D-B391-4CB45D9D0A5D}">
      <dsp:nvSpPr>
        <dsp:cNvPr id="0" name=""/>
        <dsp:cNvSpPr/>
      </dsp:nvSpPr>
      <dsp:spPr>
        <a:xfrm>
          <a:off x="8296155" y="3054273"/>
          <a:ext cx="91440" cy="568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8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A5CC0-7E52-463C-983E-EEC48E451568}">
      <dsp:nvSpPr>
        <dsp:cNvPr id="0" name=""/>
        <dsp:cNvSpPr/>
      </dsp:nvSpPr>
      <dsp:spPr>
        <a:xfrm>
          <a:off x="5951187" y="1243327"/>
          <a:ext cx="2390688" cy="56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71"/>
              </a:lnTo>
              <a:lnTo>
                <a:pt x="2390688" y="387671"/>
              </a:lnTo>
              <a:lnTo>
                <a:pt x="2390688" y="568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787E0-8A1E-4DC9-9754-ECC11CBA96F0}">
      <dsp:nvSpPr>
        <dsp:cNvPr id="0" name=""/>
        <dsp:cNvSpPr/>
      </dsp:nvSpPr>
      <dsp:spPr>
        <a:xfrm>
          <a:off x="3560498" y="3054273"/>
          <a:ext cx="2390688" cy="56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71"/>
              </a:lnTo>
              <a:lnTo>
                <a:pt x="2390688" y="387671"/>
              </a:lnTo>
              <a:lnTo>
                <a:pt x="2390688" y="5688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09333-7094-4133-BD51-4ECF03C81704}">
      <dsp:nvSpPr>
        <dsp:cNvPr id="0" name=""/>
        <dsp:cNvSpPr/>
      </dsp:nvSpPr>
      <dsp:spPr>
        <a:xfrm>
          <a:off x="3514778" y="3054273"/>
          <a:ext cx="91440" cy="568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8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F8BE-94A0-41D4-9D66-B015400D364D}">
      <dsp:nvSpPr>
        <dsp:cNvPr id="0" name=""/>
        <dsp:cNvSpPr/>
      </dsp:nvSpPr>
      <dsp:spPr>
        <a:xfrm>
          <a:off x="1169810" y="3054273"/>
          <a:ext cx="2390688" cy="568875"/>
        </a:xfrm>
        <a:custGeom>
          <a:avLst/>
          <a:gdLst/>
          <a:ahLst/>
          <a:cxnLst/>
          <a:rect l="0" t="0" r="0" b="0"/>
          <a:pathLst>
            <a:path>
              <a:moveTo>
                <a:pt x="2390688" y="0"/>
              </a:moveTo>
              <a:lnTo>
                <a:pt x="2390688" y="387671"/>
              </a:lnTo>
              <a:lnTo>
                <a:pt x="0" y="387671"/>
              </a:lnTo>
              <a:lnTo>
                <a:pt x="0" y="5688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2CE6-8695-4804-BAE5-0432604B8CC5}">
      <dsp:nvSpPr>
        <dsp:cNvPr id="0" name=""/>
        <dsp:cNvSpPr/>
      </dsp:nvSpPr>
      <dsp:spPr>
        <a:xfrm>
          <a:off x="3560498" y="1243327"/>
          <a:ext cx="2390688" cy="568875"/>
        </a:xfrm>
        <a:custGeom>
          <a:avLst/>
          <a:gdLst/>
          <a:ahLst/>
          <a:cxnLst/>
          <a:rect l="0" t="0" r="0" b="0"/>
          <a:pathLst>
            <a:path>
              <a:moveTo>
                <a:pt x="2390688" y="0"/>
              </a:moveTo>
              <a:lnTo>
                <a:pt x="2390688" y="387671"/>
              </a:lnTo>
              <a:lnTo>
                <a:pt x="0" y="387671"/>
              </a:lnTo>
              <a:lnTo>
                <a:pt x="0" y="568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74897-CACB-48B6-8CF6-771A3D58D934}">
      <dsp:nvSpPr>
        <dsp:cNvPr id="0" name=""/>
        <dsp:cNvSpPr/>
      </dsp:nvSpPr>
      <dsp:spPr>
        <a:xfrm>
          <a:off x="4973178" y="1256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E0CF3-C44A-4293-9865-8983F2E4FB84}">
      <dsp:nvSpPr>
        <dsp:cNvPr id="0" name=""/>
        <dsp:cNvSpPr/>
      </dsp:nvSpPr>
      <dsp:spPr>
        <a:xfrm>
          <a:off x="5190513" y="207724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 Semibold"/>
            </a:rPr>
            <a:t>Ensure </a:t>
          </a:r>
          <a:r>
            <a:rPr lang="en-US" sz="1700" b="0" i="0" u="none" strike="noStrike" kern="1200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unique educational rights</a:t>
          </a:r>
          <a:r>
            <a:rPr lang="en-US" sz="1700" kern="1200" dirty="0">
              <a:solidFill>
                <a:schemeClr val="tx1"/>
              </a:solidFill>
              <a:latin typeface="Segoe UI Semibold"/>
            </a:rPr>
            <a:t> for</a:t>
          </a:r>
          <a:r>
            <a:rPr lang="en-US" sz="1700" b="0" i="0" u="none" strike="noStrike" kern="1200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 </a:t>
          </a:r>
          <a:r>
            <a:rPr lang="en-US" sz="1700" kern="1200" dirty="0">
              <a:solidFill>
                <a:schemeClr val="tx1"/>
              </a:solidFill>
              <a:latin typeface="Segoe UI Semibold"/>
            </a:rPr>
            <a:t>highly mobile</a:t>
          </a:r>
          <a:r>
            <a:rPr lang="en-US" sz="1700" b="0" i="0" u="none" strike="noStrike" kern="1200" cap="none" baseline="0" noProof="0" dirty="0">
              <a:solidFill>
                <a:schemeClr val="tx1"/>
              </a:solidFill>
              <a:latin typeface="Segoe UI Semibold"/>
              <a:cs typeface="Segoe UI Semibold"/>
            </a:rPr>
            <a:t> students</a:t>
          </a:r>
        </a:p>
      </dsp:txBody>
      <dsp:txXfrm>
        <a:off x="5226892" y="244103"/>
        <a:ext cx="1883259" cy="1169313"/>
      </dsp:txXfrm>
    </dsp:sp>
    <dsp:sp modelId="{6BC500B4-8F4A-4F79-8597-C19FA0F4AD21}">
      <dsp:nvSpPr>
        <dsp:cNvPr id="0" name=""/>
        <dsp:cNvSpPr/>
      </dsp:nvSpPr>
      <dsp:spPr>
        <a:xfrm>
          <a:off x="2582489" y="1812202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45F2-33AD-4C40-86E7-C0B8AD8EE048}">
      <dsp:nvSpPr>
        <dsp:cNvPr id="0" name=""/>
        <dsp:cNvSpPr/>
      </dsp:nvSpPr>
      <dsp:spPr>
        <a:xfrm>
          <a:off x="2799825" y="2018671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Every Student Succeeds Act of 2015</a:t>
          </a:r>
          <a:endParaRPr lang="en-US" sz="1700" kern="1200" dirty="0"/>
        </a:p>
      </dsp:txBody>
      <dsp:txXfrm>
        <a:off x="2836204" y="2055050"/>
        <a:ext cx="1883259" cy="1169313"/>
      </dsp:txXfrm>
    </dsp:sp>
    <dsp:sp modelId="{695EDB6B-6DEC-4E7A-9511-E05EA012460D}">
      <dsp:nvSpPr>
        <dsp:cNvPr id="0" name=""/>
        <dsp:cNvSpPr/>
      </dsp:nvSpPr>
      <dsp:spPr>
        <a:xfrm>
          <a:off x="191801" y="3623149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CB5C-106F-4DB1-BA31-D4C12F6DA5DF}">
      <dsp:nvSpPr>
        <dsp:cNvPr id="0" name=""/>
        <dsp:cNvSpPr/>
      </dsp:nvSpPr>
      <dsp:spPr>
        <a:xfrm>
          <a:off x="409136" y="3829617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Foster Care Students</a:t>
          </a:r>
          <a:endParaRPr lang="en-US" sz="1700" kern="1200" dirty="0"/>
        </a:p>
      </dsp:txBody>
      <dsp:txXfrm>
        <a:off x="445515" y="3865996"/>
        <a:ext cx="1883259" cy="1169313"/>
      </dsp:txXfrm>
    </dsp:sp>
    <dsp:sp modelId="{0F9ED6B5-0572-4BD1-8AFE-6FF09AFE7050}">
      <dsp:nvSpPr>
        <dsp:cNvPr id="0" name=""/>
        <dsp:cNvSpPr/>
      </dsp:nvSpPr>
      <dsp:spPr>
        <a:xfrm>
          <a:off x="2582489" y="3623149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005B9-AC63-4AE7-B11D-A580DC5B149B}">
      <dsp:nvSpPr>
        <dsp:cNvPr id="0" name=""/>
        <dsp:cNvSpPr/>
      </dsp:nvSpPr>
      <dsp:spPr>
        <a:xfrm>
          <a:off x="2799825" y="3829617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Homeless Students</a:t>
          </a:r>
          <a:endParaRPr lang="en-US" sz="1700" kern="1200" dirty="0"/>
        </a:p>
      </dsp:txBody>
      <dsp:txXfrm>
        <a:off x="2836204" y="3865996"/>
        <a:ext cx="1883259" cy="1169313"/>
      </dsp:txXfrm>
    </dsp:sp>
    <dsp:sp modelId="{32347B0B-9535-4883-A8EB-60B9355758F8}">
      <dsp:nvSpPr>
        <dsp:cNvPr id="0" name=""/>
        <dsp:cNvSpPr/>
      </dsp:nvSpPr>
      <dsp:spPr>
        <a:xfrm>
          <a:off x="4973178" y="3623149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A05ED-ABD5-4357-B5AD-2A3595E574CE}">
      <dsp:nvSpPr>
        <dsp:cNvPr id="0" name=""/>
        <dsp:cNvSpPr/>
      </dsp:nvSpPr>
      <dsp:spPr>
        <a:xfrm>
          <a:off x="5190513" y="3829617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Migrant Students</a:t>
          </a:r>
        </a:p>
      </dsp:txBody>
      <dsp:txXfrm>
        <a:off x="5226892" y="3865996"/>
        <a:ext cx="1883259" cy="1169313"/>
      </dsp:txXfrm>
    </dsp:sp>
    <dsp:sp modelId="{F3E85BCB-E6C1-4C49-824F-A02A7FF679BC}">
      <dsp:nvSpPr>
        <dsp:cNvPr id="0" name=""/>
        <dsp:cNvSpPr/>
      </dsp:nvSpPr>
      <dsp:spPr>
        <a:xfrm>
          <a:off x="7363866" y="1812202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4676F-BD02-4EAC-B6B6-FB34A1B72BC0}">
      <dsp:nvSpPr>
        <dsp:cNvPr id="0" name=""/>
        <dsp:cNvSpPr/>
      </dsp:nvSpPr>
      <dsp:spPr>
        <a:xfrm>
          <a:off x="7581201" y="2018671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Massachusetts Valor Act of 2012</a:t>
          </a:r>
          <a:endParaRPr lang="en-US" sz="1700" kern="1200" dirty="0"/>
        </a:p>
      </dsp:txBody>
      <dsp:txXfrm>
        <a:off x="7617580" y="2055050"/>
        <a:ext cx="1883259" cy="1169313"/>
      </dsp:txXfrm>
    </dsp:sp>
    <dsp:sp modelId="{D6F198D8-AE71-4F4E-A5C3-FCF9F355142B}">
      <dsp:nvSpPr>
        <dsp:cNvPr id="0" name=""/>
        <dsp:cNvSpPr/>
      </dsp:nvSpPr>
      <dsp:spPr>
        <a:xfrm>
          <a:off x="7363866" y="3623149"/>
          <a:ext cx="1956017" cy="12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84BCD-C996-4D6E-AA56-35B910C45155}">
      <dsp:nvSpPr>
        <dsp:cNvPr id="0" name=""/>
        <dsp:cNvSpPr/>
      </dsp:nvSpPr>
      <dsp:spPr>
        <a:xfrm>
          <a:off x="7581201" y="3829617"/>
          <a:ext cx="1956017" cy="124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Semibold"/>
            </a:rPr>
            <a:t>Military Connected Students</a:t>
          </a:r>
          <a:endParaRPr lang="en-US" sz="1700" kern="1200" dirty="0"/>
        </a:p>
      </dsp:txBody>
      <dsp:txXfrm>
        <a:off x="7617580" y="3865996"/>
        <a:ext cx="1883259" cy="116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659FB-08D8-4835-BBD1-02D763B3E89C}">
      <dsp:nvSpPr>
        <dsp:cNvPr id="0" name=""/>
        <dsp:cNvSpPr/>
      </dsp:nvSpPr>
      <dsp:spPr>
        <a:xfrm>
          <a:off x="0" y="1453684"/>
          <a:ext cx="2369287" cy="891518"/>
        </a:xfrm>
        <a:prstGeom prst="rightArrow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97BB-83DD-43A7-8289-3DAA2A2BD1B7}">
      <dsp:nvSpPr>
        <dsp:cNvPr id="0" name=""/>
        <dsp:cNvSpPr/>
      </dsp:nvSpPr>
      <dsp:spPr>
        <a:xfrm>
          <a:off x="1827520" y="1676563"/>
          <a:ext cx="304837" cy="445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827520" y="1676563"/>
        <a:ext cx="304837" cy="445759"/>
      </dsp:txXfrm>
    </dsp:sp>
    <dsp:sp modelId="{397CF8C7-449A-49C2-BAD9-5CE014DE09C4}">
      <dsp:nvSpPr>
        <dsp:cNvPr id="0" name=""/>
        <dsp:cNvSpPr/>
      </dsp:nvSpPr>
      <dsp:spPr>
        <a:xfrm>
          <a:off x="1461715" y="1676563"/>
          <a:ext cx="304837" cy="445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461715" y="1676563"/>
        <a:ext cx="304837" cy="445759"/>
      </dsp:txXfrm>
    </dsp:sp>
    <dsp:sp modelId="{D734AEE8-3833-47EC-9F6A-00A80AE23FF5}">
      <dsp:nvSpPr>
        <dsp:cNvPr id="0" name=""/>
        <dsp:cNvSpPr/>
      </dsp:nvSpPr>
      <dsp:spPr>
        <a:xfrm>
          <a:off x="190202" y="1676563"/>
          <a:ext cx="1210546" cy="445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24,658</a:t>
          </a:r>
        </a:p>
      </dsp:txBody>
      <dsp:txXfrm>
        <a:off x="190202" y="1676563"/>
        <a:ext cx="1210546" cy="445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6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33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8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25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75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49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8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52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12/3/2020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ophilosophical.blogspot.com/2013/01/an-ethical-solution-to-terminal-problem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www.youtube.com_watch-3Fv-3DUvp-5FrutlcwQ&amp;d=DwMFAg&amp;c=lDF7oMaPKXpkYvev9V-fVahWL0QWnGCCAfCDz1Bns_w&amp;r=9XUbByMbpGlJUsr1y6wyPwVFAxUv61mwWAhSIzQ2AH0&amp;m=8spRJjhFhjc1XeilGA2ZKEsdCQ2ZJUDpjU5aP6lDzfY&amp;s=JhVi0hRWMJ_CL7XQAG43-CARr28TVeGMHvdwq1-LTE0&amp;e=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massachusetts-department-of-children-families/locations?_page=1" TargetMode="External"/><Relationship Id="rId2" Type="http://schemas.openxmlformats.org/officeDocument/2006/relationships/hyperlink" Target="http://profiles.doe.mass.edu/search/search.aspx?leftNavId=11239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sfs/edstability.html" TargetMode="External"/><Relationship Id="rId7" Type="http://schemas.openxmlformats.org/officeDocument/2006/relationships/hyperlink" Target="mailto:Sarah.E.Slautterback@mas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ames.J.Morrison@MassMail.State.MA.US" TargetMode="External"/><Relationship Id="rId5" Type="http://schemas.openxmlformats.org/officeDocument/2006/relationships/hyperlink" Target="mailto:Kristen.A.McKinnon@mass.gov" TargetMode="External"/><Relationship Id="rId4" Type="http://schemas.openxmlformats.org/officeDocument/2006/relationships/hyperlink" Target="mailto:Christine.H.Cowen@mass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doe.mass.edu/sfs/edstability.html" TargetMode="External"/><Relationship Id="rId4" Type="http://schemas.openxmlformats.org/officeDocument/2006/relationships/hyperlink" Target="mailto:achievement@doe.mas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bsanger.blogspot.com/2012/08/tx-gop-wants-to-destroy-public-education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Educational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3200" dirty="0"/>
              <a:t>1. Awareness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4F72-0085-4ADD-A1FC-73626911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Causes and Results of Educational Instability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D799-5A00-4D82-BA21-DB43825D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099334"/>
            <a:ext cx="11370972" cy="52570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Segoe UI"/>
                <a:cs typeface="Segoe UI"/>
              </a:rPr>
              <a:t>Whether the disruption is caused by a parent following a crop for work; deployment to serve and protect our country; abuse or neglect of the child; or loss of a home, the effects are the same!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latin typeface="Segoe UI"/>
                <a:cs typeface="Segoe UI"/>
              </a:rPr>
              <a:t>Changing schools even once can take a student with an otherwise stable life </a:t>
            </a:r>
            <a:r>
              <a:rPr lang="en-US" sz="2400" u="sng" dirty="0">
                <a:latin typeface="Segoe UI"/>
                <a:cs typeface="Segoe UI"/>
              </a:rPr>
              <a:t>four to six months </a:t>
            </a:r>
            <a:r>
              <a:rPr lang="en-US" sz="2400" dirty="0">
                <a:latin typeface="Segoe UI"/>
                <a:cs typeface="Segoe UI"/>
              </a:rPr>
              <a:t>to adjust to a new building, new classmates, and new teachers. 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latin typeface="Segoe UI"/>
                <a:cs typeface="Segoe UI"/>
              </a:rPr>
              <a:t>For students that move and change schools frequently, the impact can be detrimental in many ways. One of the biggest ways: student disengagement!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latin typeface="Segoe UI"/>
                <a:cs typeface="Segoe UI"/>
              </a:rPr>
              <a:t>Reducing school changes, referred to in this series as educational stability, can make all the difference.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74CAB-1158-4500-95BB-55DB5A40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7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3D923E08-0A9E-4996-B585-F97D612DE7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3481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Segoe UI Black"/>
                <a:cs typeface="Segoe SemiBold" panose="020B0703040204020203" pitchFamily="34" charset="0"/>
              </a:rPr>
              <a:t>Poverty, Mobility, Trauma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86042-C745-4C1A-9824-58291F4AE9AF}"/>
              </a:ext>
            </a:extLst>
          </p:cNvPr>
          <p:cNvSpPr txBox="1"/>
          <p:nvPr/>
        </p:nvSpPr>
        <p:spPr>
          <a:xfrm>
            <a:off x="799578" y="2589282"/>
            <a:ext cx="4154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latin typeface="Segoe UI Semibold"/>
                <a:cs typeface="Segoe UI Semi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32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1668C-AFC7-4681-9B2D-4B49E2DE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F5C8-3AB0-4EFC-8242-4C58BFFF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High Mobility does not happen overnight...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1FB5-7FB3-4607-B8A0-D03A6287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9" y="1125300"/>
            <a:ext cx="11370972" cy="2043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+mn-lt"/>
              </a:rPr>
              <a:t>Highly mobile students encounter many obstacles that have a tremendous impact on their day to day lives. Rarely will one event be the cause for their situation.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+mn-lt"/>
              </a:rPr>
              <a:t>More cumulation or combination of factors that will disrupt their education and hinder their ability to meet their potential as students. These experiences include:</a:t>
            </a:r>
          </a:p>
          <a:p>
            <a:pPr marL="0" indent="0">
              <a:buNone/>
            </a:pPr>
            <a:endParaRPr lang="en-US" dirty="0">
              <a:latin typeface="Segoe UI"/>
              <a:cs typeface="Segoe U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234620-EF92-4FF6-AF2B-A2F312732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31347"/>
              </p:ext>
            </p:extLst>
          </p:nvPr>
        </p:nvGraphicFramePr>
        <p:xfrm>
          <a:off x="730684" y="3246328"/>
          <a:ext cx="10964820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9122">
                  <a:extLst>
                    <a:ext uri="{9D8B030D-6E8A-4147-A177-3AD203B41FA5}">
                      <a16:colId xmlns:a16="http://schemas.microsoft.com/office/drawing/2014/main" val="2847410281"/>
                    </a:ext>
                  </a:extLst>
                </a:gridCol>
                <a:gridCol w="3858487">
                  <a:extLst>
                    <a:ext uri="{9D8B030D-6E8A-4147-A177-3AD203B41FA5}">
                      <a16:colId xmlns:a16="http://schemas.microsoft.com/office/drawing/2014/main" val="1115440066"/>
                    </a:ext>
                  </a:extLst>
                </a:gridCol>
                <a:gridCol w="3317211">
                  <a:extLst>
                    <a:ext uri="{9D8B030D-6E8A-4147-A177-3AD203B41FA5}">
                      <a16:colId xmlns:a16="http://schemas.microsoft.com/office/drawing/2014/main" val="4249978204"/>
                    </a:ext>
                  </a:extLst>
                </a:gridCol>
              </a:tblGrid>
              <a:tr h="40709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Racism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Lack of affordable housing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High rent + evictions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0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Poor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Low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Lost job/cut in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7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Generational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Utility arrearages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Poor health/health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Mental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Medical bills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6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Substance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Domestic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CORI/SORI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5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Cultural/language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Immigration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Exploitation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62851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Abuse/neglect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Multiple placements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>
                          <a:latin typeface="Segoe"/>
                        </a:rPr>
                        <a:t>Multiple deployments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7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AB72-CEC5-4BDC-B418-49F644D9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and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C570-B9EA-4BDC-A822-5DF478F4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65437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The long history of racism in Massachusetts has resulted in  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Redlining </a:t>
            </a:r>
            <a:endParaRPr lang="en-US" sz="2800" dirty="0"/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Housing/rental discrimination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Evictions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Poor education</a:t>
            </a:r>
            <a:endParaRPr lang="en-US" dirty="0"/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Wage gaps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Health disparities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Over representation in child welfare and juvenile justice</a:t>
            </a:r>
          </a:p>
          <a:p>
            <a:pPr marL="457200" indent="-457200"/>
            <a:r>
              <a:rPr lang="en-US" sz="2800" dirty="0">
                <a:latin typeface="Segoe UI"/>
                <a:cs typeface="Segoe UI"/>
              </a:rPr>
              <a:t>and numerous other inequities.</a:t>
            </a:r>
          </a:p>
          <a:p>
            <a:pPr marL="0" indent="0">
              <a:buNone/>
            </a:pPr>
            <a:r>
              <a:rPr lang="en-US" sz="2800" dirty="0">
                <a:latin typeface="Segoe UI"/>
                <a:cs typeface="Segoe UI"/>
              </a:rPr>
              <a:t>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0C7CD-6875-4DEA-9685-48B82A56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6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High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060598"/>
            <a:ext cx="11370972" cy="52079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800" dirty="0">
                <a:latin typeface="+mn-lt"/>
                <a:cs typeface="Segoe UI"/>
              </a:rPr>
              <a:t>This journey often includes: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Segoe UI"/>
              </a:rPr>
              <a:t>Food insecurity; </a:t>
            </a:r>
            <a:endParaRPr lang="en-US" altLang="en-US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Segoe UI"/>
              </a:rPr>
              <a:t>Lack of medical, dental, and mental health services;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Segoe UI"/>
              </a:rPr>
              <a:t>Loss of connection to family, friends, community; and </a:t>
            </a:r>
            <a:endParaRPr lang="en-US" altLang="en-US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Segoe UI"/>
              </a:rPr>
              <a:t>Trauma caused by loss or change.</a:t>
            </a:r>
            <a:endParaRPr lang="en-US" altLang="en-US" dirty="0">
              <a:latin typeface="+mn-lt"/>
            </a:endParaRPr>
          </a:p>
          <a:p>
            <a:endParaRPr lang="en-US" altLang="en-US" sz="2800" dirty="0"/>
          </a:p>
          <a:p>
            <a:r>
              <a:rPr lang="en-US" altLang="en-US" sz="2800" dirty="0">
                <a:latin typeface="Segoe UI"/>
                <a:cs typeface="Segoe UI"/>
              </a:rPr>
              <a:t>While some highly mobile students are unaccompanied (also known as out-of-school youth [OSY], </a:t>
            </a:r>
            <a:r>
              <a:rPr lang="en-US" altLang="en-US" sz="2800" i="1" dirty="0">
                <a:latin typeface="Segoe UI"/>
                <a:cs typeface="Segoe UI"/>
              </a:rPr>
              <a:t>see 12. Unaccompanied youth</a:t>
            </a:r>
            <a:r>
              <a:rPr lang="en-US" altLang="en-US" sz="2800" dirty="0">
                <a:latin typeface="Segoe UI"/>
                <a:cs typeface="Segoe UI"/>
              </a:rPr>
              <a:t>) many are still with family members or friends; all of whom are impacted too.  Parents, siblings, and other family members will show signs of stress and even trauma.</a:t>
            </a:r>
          </a:p>
          <a:p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5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2E130-BC6C-4330-BF86-B93DC750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F7138-F47F-40C7-8C62-64EDE02E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Impacted by High Mobility?</a:t>
            </a:r>
          </a:p>
        </p:txBody>
      </p:sp>
      <p:sp>
        <p:nvSpPr>
          <p:cNvPr id="7" name="Oval 6" descr="High mobility also impacts the teacher, classmates and others in the school. &#10;">
            <a:extLst>
              <a:ext uri="{FF2B5EF4-FFF2-40B4-BE49-F238E27FC236}">
                <a16:creationId xmlns:a16="http://schemas.microsoft.com/office/drawing/2014/main" id="{28C446F4-D9F9-4D50-BBB8-023332B11F33}"/>
              </a:ext>
            </a:extLst>
          </p:cNvPr>
          <p:cNvSpPr/>
          <p:nvPr/>
        </p:nvSpPr>
        <p:spPr>
          <a:xfrm>
            <a:off x="677319" y="1308841"/>
            <a:ext cx="6164892" cy="4880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3B6A"/>
              </a:solidFill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1F1CD-CA4A-4A91-9B7F-301CE724793F}"/>
              </a:ext>
            </a:extLst>
          </p:cNvPr>
          <p:cNvSpPr txBox="1"/>
          <p:nvPr/>
        </p:nvSpPr>
        <p:spPr>
          <a:xfrm>
            <a:off x="1279745" y="2772428"/>
            <a:ext cx="327555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Segoe UI Semibold"/>
                <a:cs typeface="Segoe UI Semibold"/>
              </a:rPr>
              <a:t>High mobility also impacts the teacher, classmates and others in the school.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56F0BF-4C62-40E1-9AE3-E2B42A172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0470" y="1256648"/>
            <a:ext cx="6373659" cy="4891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3B6A"/>
              </a:solidFill>
              <a:latin typeface="Calibri"/>
              <a:cs typeface="Calibri"/>
            </a:endParaRPr>
          </a:p>
        </p:txBody>
      </p:sp>
      <p:sp>
        <p:nvSpPr>
          <p:cNvPr id="12" name="TextBox 11" descr="Students coming and going can disrupt learning even for the students who are stable. &#10;">
            <a:extLst>
              <a:ext uri="{FF2B5EF4-FFF2-40B4-BE49-F238E27FC236}">
                <a16:creationId xmlns:a16="http://schemas.microsoft.com/office/drawing/2014/main" id="{38E128BC-1716-4736-978B-2D9DD2493FC6}"/>
              </a:ext>
            </a:extLst>
          </p:cNvPr>
          <p:cNvSpPr txBox="1"/>
          <p:nvPr/>
        </p:nvSpPr>
        <p:spPr>
          <a:xfrm>
            <a:off x="7114782" y="2594975"/>
            <a:ext cx="365133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Segoe UI Semibold"/>
                <a:cs typeface="Segoe UI Semibold"/>
              </a:rPr>
              <a:t>Students coming and going can disrupt learning even for the students who are stable. </a:t>
            </a:r>
          </a:p>
        </p:txBody>
      </p:sp>
      <p:sp>
        <p:nvSpPr>
          <p:cNvPr id="5" name="TextBox 4" descr="It can be a form of secondary trauma for the classroom.">
            <a:extLst>
              <a:ext uri="{FF2B5EF4-FFF2-40B4-BE49-F238E27FC236}">
                <a16:creationId xmlns:a16="http://schemas.microsoft.com/office/drawing/2014/main" id="{B194EB60-FFF6-429C-A81F-402DAC879888}"/>
              </a:ext>
            </a:extLst>
          </p:cNvPr>
          <p:cNvSpPr txBox="1"/>
          <p:nvPr/>
        </p:nvSpPr>
        <p:spPr>
          <a:xfrm>
            <a:off x="4994062" y="2548192"/>
            <a:ext cx="1712709" cy="23322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Segoe UI Semibold"/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chemeClr val="accent1"/>
                </a:solidFill>
                <a:latin typeface="Segoe UI Semibold"/>
                <a:ea typeface="+mn-lt"/>
                <a:cs typeface="+mn-lt"/>
              </a:rPr>
              <a:t>It can be a form of secondary trauma for the classroom.</a:t>
            </a:r>
            <a:endParaRPr lang="en-US" sz="2400" dirty="0">
              <a:solidFill>
                <a:schemeClr val="accent1"/>
              </a:solidFill>
              <a:latin typeface="Segoe UI Semibold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536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4FA95-A5F0-471F-816D-BBC54A22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21EFE1-886B-4772-AE83-510BDA89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Impact of Highly Mobile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66022-0655-40A8-B89E-4388FD5E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600" dirty="0">
                <a:latin typeface="Segoe UI Semibold"/>
                <a:cs typeface="Segoe UI Semibold"/>
              </a:rPr>
              <a:t>Classmates ask, ...</a:t>
            </a:r>
            <a:endParaRPr lang="en-US" sz="3600" dirty="0"/>
          </a:p>
        </p:txBody>
      </p:sp>
      <p:pic>
        <p:nvPicPr>
          <p:cNvPr id="8" name="Picture 9" descr="neopolitan's philosophical blog: An Ethical Solution to a ...">
            <a:extLst>
              <a:ext uri="{FF2B5EF4-FFF2-40B4-BE49-F238E27FC236}">
                <a16:creationId xmlns:a16="http://schemas.microsoft.com/office/drawing/2014/main" id="{40068D62-F5E1-47E5-AFC3-5A4EE272E6D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147" y="4182889"/>
            <a:ext cx="2289076" cy="1805161"/>
          </a:xfr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9A85943-0035-483A-943F-B1E1B7D287E8}"/>
              </a:ext>
            </a:extLst>
          </p:cNvPr>
          <p:cNvSpPr/>
          <p:nvPr/>
        </p:nvSpPr>
        <p:spPr>
          <a:xfrm>
            <a:off x="1860115" y="2611196"/>
            <a:ext cx="2605413" cy="15729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"Could that happen to me?"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0A8F7-9C3E-465E-B03F-DACC17E2AA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600" dirty="0">
                <a:latin typeface="Segoe UI Semibold"/>
                <a:cs typeface="Segoe UI Semibold"/>
              </a:rPr>
              <a:t>Teachers say,...and ask...</a:t>
            </a:r>
            <a:endParaRPr lang="en-US" sz="3600" dirty="0"/>
          </a:p>
        </p:txBody>
      </p:sp>
      <p:pic>
        <p:nvPicPr>
          <p:cNvPr id="12" name="Picture 12" descr="Free illustration: Teacher, Bookworm, Glasses - Free Image ...">
            <a:extLst>
              <a:ext uri="{FF2B5EF4-FFF2-40B4-BE49-F238E27FC236}">
                <a16:creationId xmlns:a16="http://schemas.microsoft.com/office/drawing/2014/main" id="{5FBE8C24-37B0-4C3A-B897-AEFF7FD59314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6733478" y="4125695"/>
            <a:ext cx="1982614" cy="1982614"/>
          </a:xfr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1BD714C7-480E-482B-91F0-893635BC1FA7}"/>
              </a:ext>
            </a:extLst>
          </p:cNvPr>
          <p:cNvSpPr/>
          <p:nvPr/>
        </p:nvSpPr>
        <p:spPr>
          <a:xfrm>
            <a:off x="8206636" y="2475499"/>
            <a:ext cx="3440482" cy="19174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"I've been worried about her" …  "Is she going to be ok? Is she safe?"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AC726-4765-4581-8264-EF07A72F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825" y="5988050"/>
            <a:ext cx="2289720" cy="129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5"/>
              </a:rPr>
              <a:t>CC BY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47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F7F6C-4434-43F4-ACFE-34242FF3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BC468-0247-481B-ACA9-0EAA676D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The Consequences of High Mobility...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FF5B-99FE-4E9E-A151-7ABAB51D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98" y="1219965"/>
            <a:ext cx="6350123" cy="504974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Segoe UI"/>
                <a:cs typeface="Segoe UI"/>
              </a:rPr>
              <a:t>Poor attendance</a:t>
            </a:r>
          </a:p>
          <a:p>
            <a:r>
              <a:rPr lang="en-US" sz="2800" dirty="0">
                <a:latin typeface="Segoe UI"/>
                <a:cs typeface="Segoe UI"/>
              </a:rPr>
              <a:t>Inability to focus and learn</a:t>
            </a:r>
          </a:p>
          <a:p>
            <a:r>
              <a:rPr lang="en-US" sz="2800" dirty="0">
                <a:latin typeface="Segoe UI"/>
                <a:cs typeface="Segoe UI"/>
              </a:rPr>
              <a:t>Educational gaps </a:t>
            </a:r>
          </a:p>
          <a:p>
            <a:r>
              <a:rPr lang="en-US" sz="2800" dirty="0">
                <a:solidFill>
                  <a:srgbClr val="191919"/>
                </a:solidFill>
                <a:latin typeface="Segoe UI"/>
                <a:cs typeface="Segoe UI"/>
              </a:rPr>
              <a:t>Social isolation </a:t>
            </a:r>
            <a:endParaRPr lang="en-US" sz="2800" dirty="0">
              <a:latin typeface="Segoe UI"/>
              <a:cs typeface="Segoe UI"/>
            </a:endParaRPr>
          </a:p>
          <a:p>
            <a:r>
              <a:rPr lang="en-US" sz="2800" dirty="0">
                <a:latin typeface="Segoe UI"/>
                <a:cs typeface="Segoe UI"/>
              </a:rPr>
              <a:t>Behavior and h</a:t>
            </a:r>
            <a:r>
              <a:rPr lang="en-US" sz="2800" dirty="0">
                <a:solidFill>
                  <a:srgbClr val="191919"/>
                </a:solidFill>
                <a:latin typeface="Segoe UI"/>
                <a:cs typeface="Segoe UI"/>
              </a:rPr>
              <a:t>ealth related problems</a:t>
            </a:r>
            <a:endParaRPr lang="en-US" sz="2800" dirty="0">
              <a:latin typeface="Segoe UI"/>
              <a:cs typeface="Segoe UI"/>
            </a:endParaRPr>
          </a:p>
          <a:p>
            <a:r>
              <a:rPr lang="en-US" sz="2800" dirty="0">
                <a:solidFill>
                  <a:srgbClr val="191919"/>
                </a:solidFill>
                <a:latin typeface="Segoe UI"/>
                <a:cs typeface="Segoe UI"/>
              </a:rPr>
              <a:t>Low proficiency rates</a:t>
            </a:r>
            <a:endParaRPr lang="en-US" sz="2800" dirty="0">
              <a:latin typeface="Segoe UI"/>
              <a:cs typeface="Segoe UI"/>
            </a:endParaRPr>
          </a:p>
          <a:p>
            <a:r>
              <a:rPr lang="en-US" sz="2800" dirty="0">
                <a:solidFill>
                  <a:srgbClr val="191919"/>
                </a:solidFill>
                <a:latin typeface="Segoe UI"/>
                <a:cs typeface="Segoe UI"/>
              </a:rPr>
              <a:t>High dropout rates</a:t>
            </a:r>
            <a:endParaRPr lang="en-US" sz="2800" dirty="0">
              <a:latin typeface="Segoe UI"/>
              <a:cs typeface="Segoe UI"/>
            </a:endParaRPr>
          </a:p>
          <a:p>
            <a:r>
              <a:rPr lang="en-US" sz="2800" dirty="0">
                <a:solidFill>
                  <a:srgbClr val="191919"/>
                </a:solidFill>
                <a:latin typeface="Segoe UI"/>
                <a:cs typeface="Segoe UI"/>
              </a:rPr>
              <a:t>Low graduation rates …</a:t>
            </a:r>
            <a:endParaRPr lang="en-US" sz="2800" dirty="0">
              <a:latin typeface="Segoe UI"/>
              <a:cs typeface="Segoe UI"/>
            </a:endParaRPr>
          </a:p>
        </p:txBody>
      </p:sp>
      <p:sp>
        <p:nvSpPr>
          <p:cNvPr id="6" name="Right Brace 5" descr="...more poverty">
            <a:extLst>
              <a:ext uri="{FF2B5EF4-FFF2-40B4-BE49-F238E27FC236}">
                <a16:creationId xmlns:a16="http://schemas.microsoft.com/office/drawing/2014/main" id="{ECD3F82B-1EA9-4A7A-A0DD-5EB9CECBF49B}"/>
              </a:ext>
            </a:extLst>
          </p:cNvPr>
          <p:cNvSpPr/>
          <p:nvPr/>
        </p:nvSpPr>
        <p:spPr>
          <a:xfrm>
            <a:off x="7239563" y="1834019"/>
            <a:ext cx="1837149" cy="37264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A3C80-DC51-4DF4-91F5-5E7BDA304ECA}"/>
              </a:ext>
            </a:extLst>
          </p:cNvPr>
          <p:cNvSpPr txBox="1"/>
          <p:nvPr/>
        </p:nvSpPr>
        <p:spPr>
          <a:xfrm>
            <a:off x="9254647" y="3304782"/>
            <a:ext cx="2764076" cy="53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… More poverty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0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614-0CE6-46F6-8809-93A856D9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HOPE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5B9A-1054-4147-B6B5-A1E6B2877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This short clip shows the impact of these issues that too many of our students' experience.  It also highlights the resiliency and possibilities.</a:t>
            </a:r>
            <a:endParaRPr lang="en-US" dirty="0">
              <a:solidFill>
                <a:schemeClr val="tx1"/>
              </a:solidFill>
              <a:latin typeface="Segoe UI"/>
              <a:cs typeface="Segoe U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0563C1"/>
                </a:solid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Tuba player finds harmony after homelessness</a:t>
            </a: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1F432-E72D-4D36-AE3E-7EA88C41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2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750CF5B-1A26-4DF7-AC00-1B7D3E20F1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2166" y="1828800"/>
            <a:ext cx="9956915" cy="2114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Segoe UI Black"/>
                <a:cs typeface="Segoe SemiBold" panose="020B0703040204020203" pitchFamily="34" charset="0"/>
              </a:rPr>
              <a:t>What the Data Shows?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F3664-31D3-40CC-B04E-768118066423}"/>
              </a:ext>
            </a:extLst>
          </p:cNvPr>
          <p:cNvSpPr txBox="1"/>
          <p:nvPr/>
        </p:nvSpPr>
        <p:spPr>
          <a:xfrm>
            <a:off x="799578" y="2542784"/>
            <a:ext cx="4885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latin typeface="Segoe UI Semibold"/>
                <a:cs typeface="Segoe UI Semi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03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7125-4A1E-48B2-9A6C-ADF00396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Training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E4AC-732F-41C0-8727-8CA590AC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Segoe UI"/>
                <a:cs typeface="Segoe UI"/>
              </a:rPr>
              <a:t>Welcome to the Educational Stability Training Series!</a:t>
            </a:r>
          </a:p>
          <a:p>
            <a:pPr marL="0" indent="0" algn="ctr">
              <a:buNone/>
            </a:pPr>
            <a:endParaRPr lang="en-US" sz="2400" b="1" u="sng" dirty="0"/>
          </a:p>
          <a:p>
            <a:pPr marL="0" indent="0" algn="ctr">
              <a:buNone/>
            </a:pPr>
            <a:r>
              <a:rPr lang="en-US" sz="2800" dirty="0">
                <a:latin typeface="Segoe UI"/>
                <a:cs typeface="Segoe UI"/>
              </a:rPr>
              <a:t>All children have a right to a public education.  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latin typeface="Segoe UI"/>
                <a:cs typeface="Segoe UI"/>
              </a:rPr>
              <a:t>Some children experience barriers to accessing that education as a result of always being on the move or having high mobility.  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latin typeface="Segoe UI"/>
                <a:cs typeface="Segoe UI"/>
              </a:rPr>
              <a:t>This module focuses on the </a:t>
            </a:r>
            <a:r>
              <a:rPr lang="en-US" sz="2800" b="1" dirty="0">
                <a:latin typeface="Segoe UI"/>
                <a:cs typeface="Segoe UI"/>
              </a:rPr>
              <a:t>awareness</a:t>
            </a:r>
            <a:r>
              <a:rPr lang="en-US" sz="2800" dirty="0">
                <a:latin typeface="Segoe UI"/>
                <a:cs typeface="Segoe UI"/>
              </a:rPr>
              <a:t> of the growing number of highly mobile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60E0-55C5-4064-9ED0-1B432729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77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B8CFD-68AA-4CEE-972C-AEBCCB6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5E7FA1-C2F2-4D52-965D-C2D179DF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Students in Massachusetts for 2018/19 School Year?</a:t>
            </a:r>
          </a:p>
        </p:txBody>
      </p:sp>
      <p:graphicFrame>
        <p:nvGraphicFramePr>
          <p:cNvPr id="13" name="Content Placeholder 12" descr="A bar graph depicting the number of 2018-19 students for each program broken down by toddler, preschooler, K to 12th grade, Ungraded, and out of school youth or unaccompanied youth. K to 12 grade makes up the largest portion of students for all four groups.&#10;Military had 222 preschoolers, 6,661 k to 12th, and 4 ungraded. Migrant had 20 toddlers, 91 preschoolers, 351 k to 12th graders, 11 ungraded, and 101 out of school youth.  Foster care had 261 preschoolers, 7,363 k to 12th graders, and 34 ungraded. Homeless had 685 preschoolers, 22,502 k to 12th graders, 63 ungraded, and 1,408 Unaccompanied youth.">
            <a:extLst>
              <a:ext uri="{FF2B5EF4-FFF2-40B4-BE49-F238E27FC236}">
                <a16:creationId xmlns:a16="http://schemas.microsoft.com/office/drawing/2014/main" id="{C5980B35-F0DE-4847-92DF-AF837CFCAE86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726410998"/>
              </p:ext>
            </p:extLst>
          </p:nvPr>
        </p:nvGraphicFramePr>
        <p:xfrm>
          <a:off x="457200" y="1169767"/>
          <a:ext cx="11734800" cy="51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58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B8CFD-68AA-4CEE-972C-AEBCCB6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5E7FA1-C2F2-4D52-965D-C2D179DF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Homeless Students Sleeping?</a:t>
            </a:r>
          </a:p>
        </p:txBody>
      </p:sp>
      <p:graphicFrame>
        <p:nvGraphicFramePr>
          <p:cNvPr id="10" name="Content Placeholder 9" descr="A break down of where the 24,658 homeless students were sleeping for 2018/19. 15,330 were doubled-up, 1,620 ere in motels, 7,502 were in shelters, and 206 were unsheltered. Out of these numbers 1,408 were Unaccompanied Youth.&#10;">
            <a:extLst>
              <a:ext uri="{FF2B5EF4-FFF2-40B4-BE49-F238E27FC236}">
                <a16:creationId xmlns:a16="http://schemas.microsoft.com/office/drawing/2014/main" id="{0A587873-4AD6-40C2-A70B-247065587BF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67469626"/>
              </p:ext>
            </p:extLst>
          </p:nvPr>
        </p:nvGraphicFramePr>
        <p:xfrm>
          <a:off x="435429" y="1222744"/>
          <a:ext cx="5805884" cy="513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 descr="for 2018-19, 24,658 homeless students were identified. &#10;">
            <a:extLst>
              <a:ext uri="{FF2B5EF4-FFF2-40B4-BE49-F238E27FC236}">
                <a16:creationId xmlns:a16="http://schemas.microsoft.com/office/drawing/2014/main" id="{78A3941F-2FFA-4F7D-9859-E19A2EFC3398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204085900"/>
              </p:ext>
            </p:extLst>
          </p:nvPr>
        </p:nvGraphicFramePr>
        <p:xfrm>
          <a:off x="6241313" y="1890103"/>
          <a:ext cx="2369287" cy="379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BB8016-AA84-4A34-B5EC-69D557A9576B}"/>
              </a:ext>
            </a:extLst>
          </p:cNvPr>
          <p:cNvSpPr txBox="1"/>
          <p:nvPr/>
        </p:nvSpPr>
        <p:spPr>
          <a:xfrm>
            <a:off x="8656298" y="3374047"/>
            <a:ext cx="33908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Includes 1,408 Unaccompanied Youth</a:t>
            </a:r>
          </a:p>
        </p:txBody>
      </p:sp>
    </p:spTree>
    <p:extLst>
      <p:ext uri="{BB962C8B-B14F-4D97-AF65-F5344CB8AC3E}">
        <p14:creationId xmlns:p14="http://schemas.microsoft.com/office/powerpoint/2010/main" val="231625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FAAC-E387-4F34-81D2-2B94CF8A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Outlook for These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54597-99D2-4F9E-A7D7-E63F3AA8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08B7D-DAAA-4765-8782-0BFF68178854}"/>
              </a:ext>
            </a:extLst>
          </p:cNvPr>
          <p:cNvSpPr txBox="1"/>
          <p:nvPr/>
        </p:nvSpPr>
        <p:spPr>
          <a:xfrm>
            <a:off x="567743" y="2060155"/>
            <a:ext cx="11143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600" dirty="0"/>
              <a:t>There is some overlap among these subgroups of students but it is safe to say that there are over </a:t>
            </a:r>
            <a:r>
              <a:rPr lang="en-US" sz="3600" b="1" dirty="0"/>
              <a:t>35,000</a:t>
            </a:r>
            <a:r>
              <a:rPr lang="en-US" sz="3600" dirty="0"/>
              <a:t> highly mobile students in Massachusetts </a:t>
            </a:r>
            <a:r>
              <a:rPr lang="en-US" sz="3600" i="1" dirty="0"/>
              <a:t>each year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86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0DDA-A054-4723-9679-ED759E62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BF4C-227F-4C34-A300-80A59D91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Impact of Mobility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8DD0-BBAF-4CFF-9C19-345F0F70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17015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What the data points tell us about the impact of mobility:</a:t>
            </a:r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02CAD83-DDBB-41D8-ABEC-E26ABE6AF90F}"/>
              </a:ext>
            </a:extLst>
          </p:cNvPr>
          <p:cNvSpPr/>
          <p:nvPr/>
        </p:nvSpPr>
        <p:spPr>
          <a:xfrm>
            <a:off x="1457340" y="1788961"/>
            <a:ext cx="4209276" cy="4426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Segoe UI"/>
              </a:rPr>
              <a:t>Higher rates of chronic absenteeism.</a:t>
            </a:r>
          </a:p>
          <a:p>
            <a:pPr algn="ctr"/>
            <a:endParaRPr lang="en-US" sz="2400" dirty="0">
              <a:cs typeface="Segoe UI"/>
            </a:endParaRPr>
          </a:p>
          <a:p>
            <a:pPr algn="ctr"/>
            <a:r>
              <a:rPr lang="en-US" sz="2400" dirty="0">
                <a:cs typeface="Segoe UI"/>
              </a:rPr>
              <a:t>Higher dropout rate.</a:t>
            </a:r>
          </a:p>
          <a:p>
            <a:pPr algn="ctr"/>
            <a:endParaRPr lang="en-US" dirty="0">
              <a:cs typeface="Segoe UI"/>
            </a:endParaRPr>
          </a:p>
          <a:p>
            <a:pPr algn="ctr"/>
            <a:endParaRPr lang="en-US" dirty="0">
              <a:cs typeface="Segoe UI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B1C2E24-8F5B-4843-96B7-2C3A4608F382}"/>
              </a:ext>
            </a:extLst>
          </p:cNvPr>
          <p:cNvSpPr/>
          <p:nvPr/>
        </p:nvSpPr>
        <p:spPr>
          <a:xfrm>
            <a:off x="6591565" y="1991216"/>
            <a:ext cx="4214636" cy="4635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Segoe UI"/>
            </a:endParaRPr>
          </a:p>
          <a:p>
            <a:pPr algn="ctr"/>
            <a:r>
              <a:rPr lang="en-US" sz="2000" dirty="0">
                <a:cs typeface="Segoe UI"/>
              </a:rPr>
              <a:t>Lower proficiency rates.</a:t>
            </a:r>
          </a:p>
          <a:p>
            <a:pPr algn="ctr"/>
            <a:endParaRPr lang="en-US" sz="2000" dirty="0">
              <a:cs typeface="Segoe UI"/>
            </a:endParaRPr>
          </a:p>
          <a:p>
            <a:pPr algn="ctr"/>
            <a:endParaRPr lang="en-US" sz="2000" dirty="0">
              <a:cs typeface="Segoe UI"/>
            </a:endParaRPr>
          </a:p>
          <a:p>
            <a:pPr algn="ctr"/>
            <a:r>
              <a:rPr lang="en-US" sz="2000" dirty="0">
                <a:cs typeface="Segoe UI"/>
              </a:rPr>
              <a:t>Lower graduation rates.</a:t>
            </a:r>
          </a:p>
          <a:p>
            <a:pPr algn="ctr"/>
            <a:endParaRPr lang="en-US" sz="2000" dirty="0">
              <a:cs typeface="Segoe UI"/>
            </a:endParaRPr>
          </a:p>
          <a:p>
            <a:pPr algn="ctr"/>
            <a:endParaRPr lang="en-US" sz="2000" dirty="0">
              <a:cs typeface="Segoe UI"/>
            </a:endParaRPr>
          </a:p>
          <a:p>
            <a:pPr algn="ctr"/>
            <a:r>
              <a:rPr lang="en-US" sz="2000" dirty="0">
                <a:cs typeface="Segoe UI"/>
              </a:rPr>
              <a:t>Lower rates of attending and completing high education. </a:t>
            </a:r>
          </a:p>
        </p:txBody>
      </p:sp>
    </p:spTree>
    <p:extLst>
      <p:ext uri="{BB962C8B-B14F-4D97-AF65-F5344CB8AC3E}">
        <p14:creationId xmlns:p14="http://schemas.microsoft.com/office/powerpoint/2010/main" val="329076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750CF5B-1A26-4DF7-AC00-1B7D3E20F1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0413" y="1828800"/>
            <a:ext cx="9998668" cy="2114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Segoe UI Black"/>
                <a:cs typeface="Segoe SemiBold" panose="020B0703040204020203" pitchFamily="34" charset="0"/>
              </a:rPr>
              <a:t>Focus on Educational Stability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BD30B-2DFF-4055-B02C-A2252090B41C}"/>
              </a:ext>
            </a:extLst>
          </p:cNvPr>
          <p:cNvSpPr txBox="1"/>
          <p:nvPr/>
        </p:nvSpPr>
        <p:spPr>
          <a:xfrm>
            <a:off x="699217" y="2424410"/>
            <a:ext cx="6764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latin typeface="Segoe UI Semibold"/>
                <a:cs typeface="Segoe UI Semi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304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E3F-56AA-43A5-ABB8-B5C83A4A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Results When the Focus is on Educational Stability?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EA2F-EE8A-473E-BC1B-22E71530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01" y="1230403"/>
            <a:ext cx="11615899" cy="5049746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altLang="en-US" dirty="0">
              <a:latin typeface="Segoe UI"/>
              <a:cs typeface="Segoe UI"/>
            </a:endParaRPr>
          </a:p>
          <a:p>
            <a:r>
              <a:rPr lang="en-US" altLang="en-US" dirty="0">
                <a:latin typeface="Segoe UI"/>
                <a:cs typeface="Segoe UI"/>
              </a:rPr>
              <a:t>Educational stability can:</a:t>
            </a:r>
            <a:endParaRPr lang="en-US" dirty="0"/>
          </a:p>
          <a:p>
            <a:pPr lvl="1"/>
            <a:r>
              <a:rPr lang="en-US" altLang="en-US" dirty="0">
                <a:latin typeface="Segoe UI"/>
                <a:cs typeface="Segoe UI"/>
              </a:rPr>
              <a:t>Improve attendance</a:t>
            </a:r>
          </a:p>
          <a:p>
            <a:pPr lvl="1"/>
            <a:r>
              <a:rPr lang="en-US" altLang="en-US" dirty="0">
                <a:latin typeface="Segoe UI"/>
                <a:cs typeface="Segoe UI"/>
              </a:rPr>
              <a:t>Promote steady academic progress</a:t>
            </a:r>
          </a:p>
          <a:p>
            <a:pPr lvl="1"/>
            <a:r>
              <a:rPr lang="en-US" altLang="en-US" dirty="0">
                <a:latin typeface="Segoe UI"/>
                <a:cs typeface="Segoe UI"/>
              </a:rPr>
              <a:t>Provide continuity in peer and adult relationships</a:t>
            </a:r>
          </a:p>
          <a:p>
            <a:pPr lvl="1"/>
            <a:r>
              <a:rPr lang="en-US" altLang="en-US" dirty="0">
                <a:latin typeface="Segoe UI"/>
                <a:cs typeface="Segoe UI"/>
              </a:rPr>
              <a:t>Promote on-time graduation from high school.</a:t>
            </a:r>
          </a:p>
          <a:p>
            <a:pPr lvl="1"/>
            <a:endParaRPr lang="en-US" altLang="en-US" dirty="0">
              <a:latin typeface="Segoe UI"/>
              <a:cs typeface="Segoe UI"/>
            </a:endParaRPr>
          </a:p>
          <a:p>
            <a:pPr marL="0" indent="0" algn="ctr">
              <a:buNone/>
            </a:pPr>
            <a:r>
              <a:rPr lang="en-US" altLang="en-US" sz="2800" dirty="0">
                <a:latin typeface="Segoe UI"/>
                <a:cs typeface="Segoe UI"/>
              </a:rPr>
              <a:t>Educational stability aims to mitigate the consequences of high mobility.</a:t>
            </a:r>
            <a:endParaRPr lang="en-US" sz="2800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0D90-BCBA-4FFD-8306-5A31293B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5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750CF5B-1A26-4DF7-AC00-1B7D3E20F1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1728" y="1828800"/>
            <a:ext cx="9967353" cy="2114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Segoe UI Black"/>
                <a:cs typeface="Segoe SemiBold" panose="020B0703040204020203" pitchFamily="34" charset="0"/>
              </a:rPr>
              <a:t>Contact Information &amp; Resources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CEFF0-0A12-43E6-B368-6568C75CE516}"/>
              </a:ext>
            </a:extLst>
          </p:cNvPr>
          <p:cNvSpPr txBox="1"/>
          <p:nvPr/>
        </p:nvSpPr>
        <p:spPr>
          <a:xfrm>
            <a:off x="778701" y="2542784"/>
            <a:ext cx="6346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latin typeface="Segoe UI Semibold"/>
                <a:cs typeface="Segoe UI Semibold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3888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Resources – District and Area Office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37" y="1156720"/>
            <a:ext cx="11476378" cy="5280004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+mj-lt"/>
              </a:rPr>
              <a:t>District liaisons and POCs</a:t>
            </a:r>
            <a:endParaRPr lang="en-US" altLang="en-US" sz="2800" dirty="0">
              <a:solidFill>
                <a:schemeClr val="accent1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defRPr/>
            </a:pPr>
            <a:r>
              <a:rPr lang="en-US" altLang="en-US" sz="2400" dirty="0">
                <a:solidFill>
                  <a:srgbClr val="0563C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list of homeless liaisons and local foster care POCs </a:t>
            </a:r>
            <a:r>
              <a:rPr lang="en-US" altLang="en-US" sz="2400" dirty="0">
                <a:latin typeface="+mn-lt"/>
              </a:rPr>
              <a:t>Updated by the district’s Directory Administrator</a:t>
            </a:r>
          </a:p>
          <a:p>
            <a:pPr lvl="1">
              <a:defRPr/>
            </a:pPr>
            <a:r>
              <a:rPr lang="en-US" altLang="en-US" sz="2400" dirty="0">
                <a:latin typeface="+mn-lt"/>
              </a:rPr>
              <a:t>Please verify your contact information</a:t>
            </a:r>
            <a:endParaRPr lang="en-US" altLang="en-US" sz="2400" dirty="0">
              <a:solidFill>
                <a:schemeClr val="accent1"/>
              </a:solidFill>
              <a:latin typeface="+mn-lt"/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+mj-lt"/>
              </a:rPr>
              <a:t>DCF Contacts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1"/>
                </a:solidFill>
                <a:latin typeface="+mn-lt"/>
                <a:hlinkClick r:id="rId3"/>
              </a:rPr>
              <a:t>DCF Area Directors (serving as local POCs)</a:t>
            </a:r>
            <a:endParaRPr lang="en-US" altLang="en-US" dirty="0">
              <a:solidFill>
                <a:schemeClr val="accent1"/>
              </a:solidFill>
              <a:latin typeface="+mn-lt"/>
            </a:endParaRPr>
          </a:p>
          <a:p>
            <a:r>
              <a:rPr lang="en-US" sz="2800" dirty="0">
                <a:latin typeface="+mj-lt"/>
              </a:rPr>
              <a:t>Network of Regional Liaisons</a:t>
            </a:r>
          </a:p>
          <a:p>
            <a:pPr lvl="1"/>
            <a:r>
              <a:rPr lang="en-US" sz="2400" dirty="0"/>
              <a:t>Carol Baez, Worcester Public schools 		508-799-3652</a:t>
            </a:r>
          </a:p>
          <a:p>
            <a:pPr lvl="1"/>
            <a:r>
              <a:rPr lang="en-US" sz="2400" dirty="0"/>
              <a:t>Jacob Hansen, Framingham Public Schools 	508-782-6894</a:t>
            </a:r>
          </a:p>
          <a:p>
            <a:pPr lvl="1"/>
            <a:r>
              <a:rPr lang="en-US" sz="2400" dirty="0"/>
              <a:t>Julie Mador, New Bedford Public Schools 		508-997-4511 x3424</a:t>
            </a:r>
          </a:p>
          <a:p>
            <a:pPr lvl="1"/>
            <a:r>
              <a:rPr lang="en-US" sz="2400" dirty="0"/>
              <a:t>Stacy Parsons, North Adams				413-776-1677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0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Resources – DESE/DCF Educational Stability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10" y="1292134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altLang="en-US" sz="2400" dirty="0">
                <a:latin typeface="+mn-lt"/>
                <a:cs typeface="Segoe UI"/>
              </a:rPr>
              <a:t>DESE Education Stability Website: </a:t>
            </a:r>
            <a:r>
              <a:rPr lang="en-US" altLang="en-US" sz="2400" dirty="0">
                <a:latin typeface="+mn-lt"/>
                <a:cs typeface="Segoe UI"/>
                <a:hlinkClick r:id="rId3"/>
              </a:rPr>
              <a:t>http://www.doe.mass.edu/sfs/edstability.html</a:t>
            </a:r>
            <a:r>
              <a:rPr lang="en-US" altLang="en-US" sz="2400" dirty="0">
                <a:latin typeface="+mn-lt"/>
                <a:cs typeface="Segoe UI"/>
              </a:rPr>
              <a:t> </a:t>
            </a:r>
            <a:endParaRPr lang="en-US" altLang="en-US" sz="2400" dirty="0">
              <a:latin typeface="+mn-lt"/>
            </a:endParaRPr>
          </a:p>
          <a:p>
            <a:pPr>
              <a:defRPr/>
            </a:pPr>
            <a:endParaRPr lang="en-US" altLang="en-US" sz="2400" dirty="0">
              <a:latin typeface="+mn-lt"/>
            </a:endParaRPr>
          </a:p>
          <a:p>
            <a:pPr>
              <a:defRPr/>
            </a:pPr>
            <a:r>
              <a:rPr lang="en-US" altLang="en-US" sz="2400" dirty="0">
                <a:latin typeface="+mn-lt"/>
                <a:cs typeface="Segoe UI"/>
              </a:rPr>
              <a:t>Technical Assistance: Problem Resolution Services, 781-338-3700</a:t>
            </a:r>
          </a:p>
          <a:p>
            <a:pPr>
              <a:defRPr/>
            </a:pPr>
            <a:endParaRPr lang="en-US" altLang="en-US" sz="2400" dirty="0">
              <a:latin typeface="+mn-lt"/>
            </a:endParaRPr>
          </a:p>
          <a:p>
            <a:pPr>
              <a:defRPr/>
            </a:pPr>
            <a:r>
              <a:rPr lang="en-US" altLang="en-US" sz="2400" dirty="0">
                <a:latin typeface="+mn-lt"/>
                <a:cs typeface="Segoe UI"/>
              </a:rPr>
              <a:t>Staff:	      </a:t>
            </a:r>
            <a:r>
              <a:rPr lang="en-US" altLang="en-US" sz="2000" dirty="0">
                <a:latin typeface="+mn-lt"/>
                <a:cs typeface="Segoe UI"/>
              </a:rPr>
              <a:t>Christine Cowen, Migrant Education, Military Connected Students</a:t>
            </a:r>
          </a:p>
          <a:p>
            <a:pPr marL="914400" lvl="2" indent="0">
              <a:buNone/>
              <a:defRPr/>
            </a:pPr>
            <a:r>
              <a:rPr lang="en-US" altLang="en-US" sz="2000" dirty="0">
                <a:latin typeface="+mn-lt"/>
                <a:cs typeface="Segoe UI"/>
              </a:rPr>
              <a:t>             781-338-6301  </a:t>
            </a:r>
            <a:r>
              <a:rPr lang="en-US" sz="2000" dirty="0">
                <a:latin typeface="+mn-lt"/>
                <a:cs typeface="Segoe UI"/>
                <a:hlinkClick r:id="rId4"/>
              </a:rPr>
              <a:t>Christine.H.Cowen@mass.gov</a:t>
            </a:r>
            <a:endParaRPr lang="en-US" altLang="en-US" sz="2000" dirty="0">
              <a:latin typeface="+mn-lt"/>
            </a:endParaRPr>
          </a:p>
          <a:p>
            <a:pPr marL="1428750" lvl="3" indent="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Kristen McKinnon, Foster Care Point of Contact</a:t>
            </a:r>
          </a:p>
          <a:p>
            <a:pPr marL="1887220" lvl="4" indent="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781-338-6306 </a:t>
            </a:r>
            <a:r>
              <a:rPr lang="en-US" dirty="0">
                <a:latin typeface="+mn-lt"/>
                <a:cs typeface="Segoe UI"/>
                <a:hlinkClick r:id="rId5"/>
              </a:rPr>
              <a:t>Kristen.A.McKinnon@mass.gov</a:t>
            </a:r>
            <a:r>
              <a:rPr lang="en-US" dirty="0">
                <a:latin typeface="+mn-lt"/>
                <a:cs typeface="Segoe UI"/>
              </a:rPr>
              <a:t> </a:t>
            </a:r>
            <a:endParaRPr lang="en-US" altLang="en-US" dirty="0">
              <a:latin typeface="+mn-lt"/>
            </a:endParaRPr>
          </a:p>
          <a:p>
            <a:pPr marL="1422400" lvl="3" indent="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Jim Morrison, DCF Point of Contact</a:t>
            </a:r>
          </a:p>
          <a:p>
            <a:pPr marL="1422400" lvl="3" indent="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	617-748-2340 </a:t>
            </a:r>
            <a:r>
              <a:rPr lang="en-US" altLang="en-US" dirty="0">
                <a:latin typeface="+mn-lt"/>
                <a:cs typeface="Segoe UI"/>
                <a:hlinkClick r:id="rId6"/>
              </a:rPr>
              <a:t>James.J.Morrison@MassMail.State.MA.US</a:t>
            </a:r>
            <a:r>
              <a:rPr lang="en-US" altLang="en-US" dirty="0">
                <a:latin typeface="+mn-lt"/>
                <a:cs typeface="Segoe UI"/>
              </a:rPr>
              <a:t> </a:t>
            </a:r>
            <a:endParaRPr lang="en-US" dirty="0">
              <a:latin typeface="+mn-lt"/>
              <a:hlinkClick r:id="rId6"/>
            </a:endParaRPr>
          </a:p>
          <a:p>
            <a:pPr marL="1428750" lvl="3" indent="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Sarah Slautterback, State Coordinator, Homeless Education </a:t>
            </a:r>
            <a:endParaRPr lang="en-US" altLang="en-US" dirty="0">
              <a:latin typeface="+mn-lt"/>
            </a:endParaRPr>
          </a:p>
          <a:p>
            <a:pPr marL="2115820" lvl="4" indent="-287020">
              <a:buNone/>
              <a:defRPr/>
            </a:pPr>
            <a:r>
              <a:rPr lang="en-US" altLang="en-US" dirty="0">
                <a:latin typeface="+mn-lt"/>
                <a:cs typeface="Segoe UI"/>
              </a:rPr>
              <a:t>781-338-6330 </a:t>
            </a:r>
            <a:r>
              <a:rPr lang="en-US" dirty="0">
                <a:latin typeface="+mn-lt"/>
                <a:cs typeface="Segoe UI"/>
                <a:hlinkClick r:id="rId7"/>
              </a:rPr>
              <a:t>Sarah.E.Slautterback@mass.gov</a:t>
            </a:r>
            <a:r>
              <a:rPr lang="en-US" dirty="0">
                <a:latin typeface="+mn-lt"/>
                <a:cs typeface="Segoe UI"/>
              </a:rPr>
              <a:t> </a:t>
            </a:r>
            <a:endParaRPr lang="en-US" alt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1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781.338.3010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541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4"/>
              </a:rPr>
              <a:t>achievement@doe.mass.edu</a:t>
            </a:r>
            <a:endParaRPr lang="en-US" altLang="zh-CN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5"/>
              </a:rPr>
              <a:t>https://www.doe.mass.edu/sfs/edstability.html</a:t>
            </a:r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Educational Stability, Office of Student and Family Support</a:t>
            </a:r>
          </a:p>
        </p:txBody>
      </p:sp>
    </p:spTree>
    <p:extLst>
      <p:ext uri="{BB962C8B-B14F-4D97-AF65-F5344CB8AC3E}">
        <p14:creationId xmlns:p14="http://schemas.microsoft.com/office/powerpoint/2010/main" val="346163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7125-4A1E-48B2-9A6C-ADF00396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The Why and the Who of it.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60E0-55C5-4064-9ED0-1B432729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E1F181C-2D79-47F2-8FF3-FEE771267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709965"/>
              </p:ext>
            </p:extLst>
          </p:nvPr>
        </p:nvGraphicFramePr>
        <p:xfrm>
          <a:off x="1252761" y="1282147"/>
          <a:ext cx="9729021" cy="507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64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BF2D8-DC7B-40D3-80E8-3A5D01DD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71312B-4D05-409D-9D38-312DB2FE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Legal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40173-D020-4BE7-AF1C-B8E4E0329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500" dirty="0">
                <a:latin typeface="Segoe UI Semibold"/>
                <a:cs typeface="Segoe UI Semibold"/>
              </a:rPr>
              <a:t>Every Student Succeeds Act of 2015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E799-FD50-468A-8CBC-87FDC90756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Extends specific educational rights to these highly mobile students to ensure educational stability and their opportunity to succeed in school.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8CE56-2180-439A-B60B-20749E48143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sz="2600" dirty="0">
                <a:latin typeface="Segoe UI Semibold"/>
                <a:cs typeface="Segoe UI Semibold"/>
              </a:rPr>
              <a:t>Massachusetts Valor Act of 2012</a:t>
            </a:r>
            <a:endParaRPr lang="en-US" sz="2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133F33-3162-418C-8063-0B2D15DC4E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92837" y="2193920"/>
            <a:ext cx="5472933" cy="41541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Establishes participation in the Military Interstate Children's Compact Commission </a:t>
            </a:r>
          </a:p>
          <a:p>
            <a:r>
              <a:rPr lang="en-US" dirty="0">
                <a:latin typeface="Segoe UI"/>
                <a:cs typeface="Segoe UI"/>
              </a:rPr>
              <a:t>Ensuring assistance with transitions for timely enrollment, placement, eligibility, on-time graduation, and attendance.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F859E-B2B5-4DE6-9605-8726D7AE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B535B-0B98-4914-87ED-D6692B00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Mobile Students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4E7AB4-E666-4B4C-8F55-1127207B1C58}"/>
              </a:ext>
            </a:extLst>
          </p:cNvPr>
          <p:cNvSpPr/>
          <p:nvPr/>
        </p:nvSpPr>
        <p:spPr>
          <a:xfrm>
            <a:off x="468550" y="1402783"/>
            <a:ext cx="1941535" cy="626302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Segoe UI"/>
              </a:rPr>
              <a:t>Foster Care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A7542-2D59-44F5-A302-B3AF0940EC85}"/>
              </a:ext>
            </a:extLst>
          </p:cNvPr>
          <p:cNvSpPr txBox="1"/>
          <p:nvPr/>
        </p:nvSpPr>
        <p:spPr>
          <a:xfrm>
            <a:off x="2487983" y="1465023"/>
            <a:ext cx="415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Segoe UI"/>
              </a:rPr>
              <a:t>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CF4895-FC68-4337-BD82-35C2ED4E2D00}"/>
              </a:ext>
            </a:extLst>
          </p:cNvPr>
          <p:cNvSpPr/>
          <p:nvPr/>
        </p:nvSpPr>
        <p:spPr>
          <a:xfrm>
            <a:off x="2904602" y="1229247"/>
            <a:ext cx="9091806" cy="9394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01D35"/>
                </a:solidFill>
                <a:latin typeface="Segoe UI"/>
              </a:rPr>
              <a:t>Students who are in 24-hour out-of-home care, away from their parent(s)/legal guardian(s) and for whom DCF has care and placement responsibilities.</a:t>
            </a:r>
            <a:endParaRPr lang="en-US" dirty="0">
              <a:cs typeface="Segoe U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0E2EA9-36F8-4713-AE10-AF799D473D57}"/>
              </a:ext>
            </a:extLst>
          </p:cNvPr>
          <p:cNvSpPr/>
          <p:nvPr/>
        </p:nvSpPr>
        <p:spPr>
          <a:xfrm>
            <a:off x="468550" y="2592754"/>
            <a:ext cx="1941535" cy="626302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Segoe UI"/>
              </a:rPr>
              <a:t>Homeless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0DAF1-B8B6-4F74-90BB-C6FBA7478D25}"/>
              </a:ext>
            </a:extLst>
          </p:cNvPr>
          <p:cNvSpPr txBox="1"/>
          <p:nvPr/>
        </p:nvSpPr>
        <p:spPr>
          <a:xfrm>
            <a:off x="2487983" y="2675871"/>
            <a:ext cx="415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Segoe UI"/>
              </a:rPr>
              <a:t>=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64DC2B-C8A4-4E78-A3A8-6173B7179A7E}"/>
              </a:ext>
            </a:extLst>
          </p:cNvPr>
          <p:cNvSpPr/>
          <p:nvPr/>
        </p:nvSpPr>
        <p:spPr>
          <a:xfrm>
            <a:off x="2904601" y="2440097"/>
            <a:ext cx="9091806" cy="9394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01D35"/>
                </a:solidFill>
                <a:latin typeface="Segoe UI"/>
              </a:rPr>
              <a:t>Students who lack fixed regular and adequate nighttime residence including those who are sharing the housing of others due to economic hardship, loss of housing or similar reason.</a:t>
            </a:r>
            <a:endParaRPr lang="en-US" dirty="0">
              <a:solidFill>
                <a:srgbClr val="101D35"/>
              </a:solidFill>
              <a:cs typeface="Segoe U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825FD-7564-44D1-AF14-7C2C90781A3B}"/>
              </a:ext>
            </a:extLst>
          </p:cNvPr>
          <p:cNvSpPr/>
          <p:nvPr/>
        </p:nvSpPr>
        <p:spPr>
          <a:xfrm>
            <a:off x="468550" y="3782727"/>
            <a:ext cx="1941535" cy="626302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Segoe UI"/>
              </a:rPr>
              <a:t>Migrant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EA871-9499-48A5-BCED-92B88DEB4093}"/>
              </a:ext>
            </a:extLst>
          </p:cNvPr>
          <p:cNvSpPr txBox="1"/>
          <p:nvPr/>
        </p:nvSpPr>
        <p:spPr>
          <a:xfrm>
            <a:off x="2487982" y="3865844"/>
            <a:ext cx="415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Segoe UI"/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ACFB9F-53E4-4381-98F7-A966BE388607}"/>
              </a:ext>
            </a:extLst>
          </p:cNvPr>
          <p:cNvSpPr/>
          <p:nvPr/>
        </p:nvSpPr>
        <p:spPr>
          <a:xfrm>
            <a:off x="2904601" y="3630068"/>
            <a:ext cx="9091806" cy="9394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01D35"/>
                </a:solidFill>
                <a:latin typeface="Segoe UI"/>
              </a:rPr>
              <a:t>Students or students’ parent(s)/guardian(s) who are a migratory agricultural worker, fisher, or food/fish processor, are under 21, have not completed high school, and have moved across district lines within the preceding 36 months. </a:t>
            </a:r>
            <a:endParaRPr lang="en-US" dirty="0">
              <a:solidFill>
                <a:srgbClr val="101D35"/>
              </a:solidFill>
              <a:cs typeface="Segoe U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301854-BAF2-454B-89A1-66E76253560A}"/>
              </a:ext>
            </a:extLst>
          </p:cNvPr>
          <p:cNvSpPr/>
          <p:nvPr/>
        </p:nvSpPr>
        <p:spPr>
          <a:xfrm>
            <a:off x="468551" y="4972701"/>
            <a:ext cx="1951974" cy="626302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Segoe UI"/>
              </a:rPr>
              <a:t>Military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0C58E-7CBE-4F1F-BBFA-5BF246D24EC5}"/>
              </a:ext>
            </a:extLst>
          </p:cNvPr>
          <p:cNvSpPr txBox="1"/>
          <p:nvPr/>
        </p:nvSpPr>
        <p:spPr>
          <a:xfrm>
            <a:off x="2487982" y="5055817"/>
            <a:ext cx="415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Segoe UI"/>
              </a:rPr>
              <a:t>=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E8BD52-CD22-4000-BC00-8DD35D7B1E37}"/>
              </a:ext>
            </a:extLst>
          </p:cNvPr>
          <p:cNvSpPr/>
          <p:nvPr/>
        </p:nvSpPr>
        <p:spPr>
          <a:xfrm>
            <a:off x="2904602" y="4820040"/>
            <a:ext cx="9091805" cy="9394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01D35"/>
                </a:solidFill>
                <a:latin typeface="Segoe UI"/>
              </a:rPr>
              <a:t>Students whose parent/guardian is an active member of the uniform services, or has been medically discharged, retired, or died in active duty within the past year.</a:t>
            </a:r>
            <a:r>
              <a:rPr lang="en-US" dirty="0">
                <a:latin typeface="Segoe UI"/>
                <a:ea typeface="Segoe UI"/>
                <a:cs typeface="Segoe UI"/>
              </a:rPr>
              <a:t>​</a:t>
            </a:r>
            <a:endParaRPr lang="en-US" dirty="0">
              <a:solidFill>
                <a:srgbClr val="101D35"/>
              </a:solidFill>
              <a:cs typeface="Segoe U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A6263-3AC7-41E4-94B3-FDD5E84CEC7C}"/>
              </a:ext>
            </a:extLst>
          </p:cNvPr>
          <p:cNvSpPr txBox="1"/>
          <p:nvPr/>
        </p:nvSpPr>
        <p:spPr>
          <a:xfrm>
            <a:off x="4400811" y="5924811"/>
            <a:ext cx="6104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see module </a:t>
            </a:r>
            <a:r>
              <a:rPr lang="en-US" i="1" dirty="0">
                <a:solidFill>
                  <a:srgbClr val="FF0000"/>
                </a:solidFill>
              </a:rPr>
              <a:t>2. Identification  </a:t>
            </a:r>
            <a:r>
              <a:rPr lang="en-US" dirty="0">
                <a:solidFill>
                  <a:srgbClr val="FF0000"/>
                </a:solidFill>
              </a:rPr>
              <a:t>for detailed definitions.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8EC29696-323A-40E6-890A-833A0DB95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7742" y="3221277"/>
            <a:ext cx="177243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AD14B2-9F3D-46BD-9CA7-455A3F5B2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59484"/>
              </p:ext>
            </p:extLst>
          </p:nvPr>
        </p:nvGraphicFramePr>
        <p:xfrm>
          <a:off x="3100191" y="219205"/>
          <a:ext cx="8547793" cy="640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911">
                  <a:extLst>
                    <a:ext uri="{9D8B030D-6E8A-4147-A177-3AD203B41FA5}">
                      <a16:colId xmlns:a16="http://schemas.microsoft.com/office/drawing/2014/main" val="280692202"/>
                    </a:ext>
                  </a:extLst>
                </a:gridCol>
                <a:gridCol w="7304882">
                  <a:extLst>
                    <a:ext uri="{9D8B030D-6E8A-4147-A177-3AD203B41FA5}">
                      <a16:colId xmlns:a16="http://schemas.microsoft.com/office/drawing/2014/main" val="3977301282"/>
                    </a:ext>
                  </a:extLst>
                </a:gridCol>
              </a:tblGrid>
              <a:tr h="128078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+mj-lt"/>
                          <a:ea typeface="Segoe UI Black" panose="020B0A02040204020203" pitchFamily="34" charset="0"/>
                          <a:cs typeface="Aharoni" panose="020B0604020202020204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Segoe UI Semibold"/>
                        </a:rPr>
                        <a:t> Why Educational Stability?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776254"/>
                  </a:ext>
                </a:extLst>
              </a:tr>
              <a:tr h="128078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Segoe UI Semibold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Segoe UI Semibold"/>
                        </a:rPr>
                        <a:t> Poverty, Mobility, and Trauma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388802"/>
                  </a:ext>
                </a:extLst>
              </a:tr>
              <a:tr h="128078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Segoe UI Semibold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Segoe UI Semibold"/>
                        </a:rPr>
                        <a:t> What the Data Shows?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62383"/>
                  </a:ext>
                </a:extLst>
              </a:tr>
              <a:tr h="128078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Segoe UI Semibold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Segoe UI Semibold"/>
                        </a:rPr>
                        <a:t> Focus on Educational Stability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540915"/>
                  </a:ext>
                </a:extLst>
              </a:tr>
              <a:tr h="128078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Segoe UI Semibold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Segoe UI Semibold"/>
                        </a:rPr>
                        <a:t> Contact Information &amp; Resources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1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2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3D923E08-0A9E-4996-B585-F97D612DE7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2166" y="1943100"/>
            <a:ext cx="992648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Segoe UI Black"/>
                <a:cs typeface="Segoe SemiBold" panose="020B0703040204020203" pitchFamily="34" charset="0"/>
              </a:rPr>
              <a:t>Why Educational Stability?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226CC-1A77-47B3-9854-15043E9C5D35}"/>
              </a:ext>
            </a:extLst>
          </p:cNvPr>
          <p:cNvSpPr txBox="1"/>
          <p:nvPr/>
        </p:nvSpPr>
        <p:spPr>
          <a:xfrm>
            <a:off x="789140" y="2594976"/>
            <a:ext cx="4258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latin typeface="Segoe UI Semibold"/>
                <a:cs typeface="Segoe U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654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6362-D503-4A01-B1CB-37DC3C0F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Why Educational Stability</a:t>
            </a:r>
            <a:endParaRPr lang="en-US" dirty="0"/>
          </a:p>
        </p:txBody>
      </p:sp>
      <p:pic>
        <p:nvPicPr>
          <p:cNvPr id="1026" name="Picture 2" descr="Schoolhouse school house clip art free clipartfox | Red school house, Free  clip art, Clip art library">
            <a:extLst>
              <a:ext uri="{FF2B5EF4-FFF2-40B4-BE49-F238E27FC236}">
                <a16:creationId xmlns:a16="http://schemas.microsoft.com/office/drawing/2014/main" id="{6F90ADF3-BEA5-4045-B8EF-A68342AD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2143124"/>
            <a:ext cx="3602223" cy="28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C243-7445-4AAB-A4E6-974C9B4F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113" y="1230403"/>
            <a:ext cx="9586014" cy="623884"/>
          </a:xfr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Going to school is a significant part of a child's life.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BBED5629-8A67-4A7F-BF7F-D916A353A47C}"/>
              </a:ext>
            </a:extLst>
          </p:cNvPr>
          <p:cNvSpPr/>
          <p:nvPr/>
        </p:nvSpPr>
        <p:spPr>
          <a:xfrm>
            <a:off x="8476414" y="2367460"/>
            <a:ext cx="2593932" cy="463778"/>
          </a:xfrm>
          <a:prstGeom prst="borderCallout1">
            <a:avLst>
              <a:gd name="adj1" fmla="val 38688"/>
              <a:gd name="adj2" fmla="val -6353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New skills are learned.</a:t>
            </a:r>
            <a:endParaRPr lang="en-US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AC2B8B99-ECE3-48AD-BD52-4CDB3A2C3633}"/>
              </a:ext>
            </a:extLst>
          </p:cNvPr>
          <p:cNvSpPr/>
          <p:nvPr/>
        </p:nvSpPr>
        <p:spPr>
          <a:xfrm flipH="1">
            <a:off x="532134" y="2287407"/>
            <a:ext cx="2476073" cy="623884"/>
          </a:xfrm>
          <a:prstGeom prst="borderCallout1">
            <a:avLst>
              <a:gd name="adj1" fmla="val 18750"/>
              <a:gd name="adj2" fmla="val -8333"/>
              <a:gd name="adj3" fmla="val 114147"/>
              <a:gd name="adj4" fmla="val -73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Network of supports.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EEB1D325-207A-4A99-8172-30DFA705BC00}"/>
              </a:ext>
            </a:extLst>
          </p:cNvPr>
          <p:cNvSpPr/>
          <p:nvPr/>
        </p:nvSpPr>
        <p:spPr>
          <a:xfrm>
            <a:off x="9077687" y="3302534"/>
            <a:ext cx="2115620" cy="541767"/>
          </a:xfrm>
          <a:prstGeom prst="borderCallout1">
            <a:avLst>
              <a:gd name="adj1" fmla="val 72134"/>
              <a:gd name="adj2" fmla="val -7847"/>
              <a:gd name="adj3" fmla="val 17410"/>
              <a:gd name="adj4" fmla="val -4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Friends are made.</a:t>
            </a:r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44325B22-AE93-46B8-8204-9BFEB7871623}"/>
              </a:ext>
            </a:extLst>
          </p:cNvPr>
          <p:cNvSpPr/>
          <p:nvPr/>
        </p:nvSpPr>
        <p:spPr>
          <a:xfrm rot="10800000" flipV="1">
            <a:off x="263046" y="3349721"/>
            <a:ext cx="3014251" cy="627606"/>
          </a:xfrm>
          <a:prstGeom prst="borderCallout1">
            <a:avLst>
              <a:gd name="adj1" fmla="val 34272"/>
              <a:gd name="adj2" fmla="val -2515"/>
              <a:gd name="adj3" fmla="val 75837"/>
              <a:gd name="adj4" fmla="val -40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Breakfast and lunch served.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95B5148A-F65C-4EE8-9595-0578DA35A915}"/>
              </a:ext>
            </a:extLst>
          </p:cNvPr>
          <p:cNvSpPr/>
          <p:nvPr/>
        </p:nvSpPr>
        <p:spPr>
          <a:xfrm>
            <a:off x="8214899" y="4328647"/>
            <a:ext cx="3653423" cy="538418"/>
          </a:xfrm>
          <a:prstGeom prst="borderCallout1">
            <a:avLst>
              <a:gd name="adj1" fmla="val 40665"/>
              <a:gd name="adj2" fmla="val -4835"/>
              <a:gd name="adj3" fmla="val -3044"/>
              <a:gd name="adj4" fmla="val -1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Segoe UI"/>
              </a:rPr>
              <a:t>Warm and dry during the winter.</a:t>
            </a:r>
            <a:endParaRPr lang="en-US" dirty="0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F8E8AC0D-9DE4-4261-BDAB-0FBE06969A32}"/>
              </a:ext>
            </a:extLst>
          </p:cNvPr>
          <p:cNvSpPr/>
          <p:nvPr/>
        </p:nvSpPr>
        <p:spPr>
          <a:xfrm rot="5400000">
            <a:off x="6585855" y="3536042"/>
            <a:ext cx="623884" cy="4639152"/>
          </a:xfrm>
          <a:prstGeom prst="borderCallout1">
            <a:avLst>
              <a:gd name="adj1" fmla="val 32504"/>
              <a:gd name="adj2" fmla="val -13714"/>
              <a:gd name="adj3" fmla="val 39138"/>
              <a:gd name="adj4" fmla="val -55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cs typeface="Segoe UI"/>
              </a:rPr>
              <a:t>Medical, dental and mental health services.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B491ED79-CF28-4EAD-A6F9-9A47489C566F}"/>
              </a:ext>
            </a:extLst>
          </p:cNvPr>
          <p:cNvSpPr/>
          <p:nvPr/>
        </p:nvSpPr>
        <p:spPr>
          <a:xfrm flipH="1">
            <a:off x="263046" y="4618672"/>
            <a:ext cx="3713970" cy="627606"/>
          </a:xfrm>
          <a:prstGeom prst="borderCallout1">
            <a:avLst>
              <a:gd name="adj1" fmla="val 56778"/>
              <a:gd name="adj2" fmla="val -825"/>
              <a:gd name="adj3" fmla="val 35182"/>
              <a:gd name="adj4" fmla="val -20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cs typeface="Segoe UI"/>
              </a:rPr>
              <a:t> Consistency = Security and Safety.</a:t>
            </a:r>
          </a:p>
        </p:txBody>
      </p:sp>
    </p:spTree>
    <p:extLst>
      <p:ext uri="{BB962C8B-B14F-4D97-AF65-F5344CB8AC3E}">
        <p14:creationId xmlns:p14="http://schemas.microsoft.com/office/powerpoint/2010/main" val="13214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51ACD-6182-40BC-9DF1-E2BC5DD0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06362-D503-4A01-B1CB-37DC3C0F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What Happens ?</a:t>
            </a:r>
            <a:endParaRPr lang="en-US" dirty="0"/>
          </a:p>
        </p:txBody>
      </p:sp>
      <p:pic>
        <p:nvPicPr>
          <p:cNvPr id="5" name="Picture 5" descr="jobsanger: Tx GOP Wants To Destroy Public Education">
            <a:extLst>
              <a:ext uri="{FF2B5EF4-FFF2-40B4-BE49-F238E27FC236}">
                <a16:creationId xmlns:a16="http://schemas.microsoft.com/office/drawing/2014/main" id="{B27541C2-C6EA-4ABC-A08A-D121774D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2127" y="1825127"/>
            <a:ext cx="3035473" cy="3207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C243-7445-4AAB-A4E6-974C9B4F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77" y="3530289"/>
            <a:ext cx="11370972" cy="6238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Segoe UI"/>
                <a:cs typeface="Segoe UI"/>
              </a:rPr>
              <a:t>All this can be lost when school is disrupted!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8FCF4-B71B-4D56-8223-DF76BA21E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0" y="4894263"/>
            <a:ext cx="2743200" cy="317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376633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cs typeface="Segoe U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DESE-231-66444</_dlc_DocId>
    <_dlc_DocIdUrl xmlns="733efe1c-5bbe-4968-87dc-d400e65c879f">
      <Url>https://sharepoint.doemass.org/ese/webteam/cps/_layouts/DocIdRedir.aspx?ID=DESE-231-66444</Url>
      <Description>DESE-231-66444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038E3-68C7-49BA-9CF7-C58A3C9C15F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a4e05da-b9bc-4326-ad73-01ef31b95567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E2B015-68DE-4871-A06F-79EBDC2764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54F5F9-22DE-42EC-9962-0B07480229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623B64C-E8D8-4B05-BF12-0669F1DB1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1442</Words>
  <Application>Microsoft Office PowerPoint</Application>
  <PresentationFormat>Widescreen</PresentationFormat>
  <Paragraphs>237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Educational Stability</vt:lpstr>
      <vt:lpstr>Educational Training Series</vt:lpstr>
      <vt:lpstr>The Why and the Who of it.</vt:lpstr>
      <vt:lpstr>Legal</vt:lpstr>
      <vt:lpstr>Highly Mobile Students </vt:lpstr>
      <vt:lpstr>Content</vt:lpstr>
      <vt:lpstr>Why Educational Stability?</vt:lpstr>
      <vt:lpstr>Why Educational Stability</vt:lpstr>
      <vt:lpstr>What Happens ?</vt:lpstr>
      <vt:lpstr>Causes and Results of Educational Instability</vt:lpstr>
      <vt:lpstr>Poverty, Mobility, Trauma</vt:lpstr>
      <vt:lpstr>High Mobility does not happen overnight...</vt:lpstr>
      <vt:lpstr>Poverty and Racism</vt:lpstr>
      <vt:lpstr>Impact of High Mobility</vt:lpstr>
      <vt:lpstr>Who is Impacted by High Mobility?</vt:lpstr>
      <vt:lpstr>Impact of Highly Mobile</vt:lpstr>
      <vt:lpstr>The Consequences of High Mobility...</vt:lpstr>
      <vt:lpstr>HOPE</vt:lpstr>
      <vt:lpstr>What the Data Shows?</vt:lpstr>
      <vt:lpstr>How Many Students in Massachusetts for 2018/19 School Year?</vt:lpstr>
      <vt:lpstr>Where are the Homeless Students Sleeping?</vt:lpstr>
      <vt:lpstr>Yearly Outlook for These Groups</vt:lpstr>
      <vt:lpstr>Impact of Mobility</vt:lpstr>
      <vt:lpstr>Focus on Educational Stability</vt:lpstr>
      <vt:lpstr>What Results When the Focus is on Educational Stability?</vt:lpstr>
      <vt:lpstr>Contact Information &amp; Resources</vt:lpstr>
      <vt:lpstr>Resources – District and Area Office contacts</vt:lpstr>
      <vt:lpstr>Resources – DESE/DCF Educational Stability Team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Stability for Highly Mobile Students - Module 1 - Awareness</dc:title>
  <dc:creator>DESE</dc:creator>
  <cp:lastModifiedBy>Dong Zou</cp:lastModifiedBy>
  <cp:revision>399</cp:revision>
  <cp:lastPrinted>2020-11-05T14:47:53Z</cp:lastPrinted>
  <dcterms:created xsi:type="dcterms:W3CDTF">2018-10-05T17:30:07Z</dcterms:created>
  <dcterms:modified xsi:type="dcterms:W3CDTF">2020-12-03T15:03:40Z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3 2020</vt:lpwstr>
  </property>
</Properties>
</file>