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6"/>
  </p:notesMasterIdLst>
  <p:handoutMasterIdLst>
    <p:handoutMasterId r:id="rId57"/>
  </p:handoutMasterIdLst>
  <p:sldIdLst>
    <p:sldId id="277" r:id="rId6"/>
    <p:sldId id="451" r:id="rId7"/>
    <p:sldId id="452" r:id="rId8"/>
    <p:sldId id="454" r:id="rId9"/>
    <p:sldId id="450" r:id="rId10"/>
    <p:sldId id="307" r:id="rId11"/>
    <p:sldId id="455" r:id="rId12"/>
    <p:sldId id="310" r:id="rId13"/>
    <p:sldId id="373" r:id="rId14"/>
    <p:sldId id="436" r:id="rId15"/>
    <p:sldId id="456" r:id="rId16"/>
    <p:sldId id="457" r:id="rId17"/>
    <p:sldId id="458" r:id="rId18"/>
    <p:sldId id="433" r:id="rId19"/>
    <p:sldId id="308" r:id="rId20"/>
    <p:sldId id="447" r:id="rId21"/>
    <p:sldId id="446" r:id="rId22"/>
    <p:sldId id="370" r:id="rId23"/>
    <p:sldId id="306" r:id="rId24"/>
    <p:sldId id="434" r:id="rId25"/>
    <p:sldId id="438" r:id="rId26"/>
    <p:sldId id="377" r:id="rId27"/>
    <p:sldId id="294" r:id="rId28"/>
    <p:sldId id="443" r:id="rId29"/>
    <p:sldId id="289" r:id="rId30"/>
    <p:sldId id="461" r:id="rId31"/>
    <p:sldId id="460" r:id="rId32"/>
    <p:sldId id="439" r:id="rId33"/>
    <p:sldId id="442" r:id="rId34"/>
    <p:sldId id="260" r:id="rId35"/>
    <p:sldId id="448" r:id="rId36"/>
    <p:sldId id="300" r:id="rId37"/>
    <p:sldId id="408" r:id="rId38"/>
    <p:sldId id="407" r:id="rId39"/>
    <p:sldId id="463" r:id="rId40"/>
    <p:sldId id="440" r:id="rId41"/>
    <p:sldId id="441" r:id="rId42"/>
    <p:sldId id="471" r:id="rId43"/>
    <p:sldId id="326" r:id="rId44"/>
    <p:sldId id="464" r:id="rId45"/>
    <p:sldId id="469" r:id="rId46"/>
    <p:sldId id="382" r:id="rId47"/>
    <p:sldId id="406" r:id="rId48"/>
    <p:sldId id="465" r:id="rId49"/>
    <p:sldId id="466" r:id="rId50"/>
    <p:sldId id="468" r:id="rId51"/>
    <p:sldId id="453" r:id="rId52"/>
    <p:sldId id="353" r:id="rId53"/>
    <p:sldId id="462" r:id="rId54"/>
    <p:sldId id="292" r:id="rId5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451"/>
            <p14:sldId id="452"/>
            <p14:sldId id="454"/>
            <p14:sldId id="450"/>
            <p14:sldId id="307"/>
            <p14:sldId id="455"/>
            <p14:sldId id="310"/>
            <p14:sldId id="373"/>
            <p14:sldId id="436"/>
            <p14:sldId id="456"/>
            <p14:sldId id="457"/>
            <p14:sldId id="458"/>
            <p14:sldId id="433"/>
            <p14:sldId id="308"/>
            <p14:sldId id="447"/>
            <p14:sldId id="446"/>
            <p14:sldId id="370"/>
            <p14:sldId id="306"/>
            <p14:sldId id="434"/>
            <p14:sldId id="438"/>
            <p14:sldId id="377"/>
            <p14:sldId id="294"/>
            <p14:sldId id="443"/>
            <p14:sldId id="289"/>
            <p14:sldId id="461"/>
            <p14:sldId id="460"/>
            <p14:sldId id="439"/>
            <p14:sldId id="442"/>
          </p14:sldIdLst>
        </p14:section>
        <p14:section name="Basic text box" id="{DCD4DD07-CAF7-4E7A-9DCD-CDE5ABF2F349}">
          <p14:sldIdLst>
            <p14:sldId id="260"/>
            <p14:sldId id="448"/>
            <p14:sldId id="300"/>
            <p14:sldId id="408"/>
            <p14:sldId id="407"/>
            <p14:sldId id="463"/>
            <p14:sldId id="440"/>
            <p14:sldId id="441"/>
            <p14:sldId id="471"/>
            <p14:sldId id="326"/>
            <p14:sldId id="464"/>
            <p14:sldId id="469"/>
            <p14:sldId id="382"/>
            <p14:sldId id="406"/>
            <p14:sldId id="465"/>
            <p14:sldId id="466"/>
            <p14:sldId id="468"/>
            <p14:sldId id="453"/>
            <p14:sldId id="353"/>
            <p14:sldId id="462"/>
          </p14:sldIdLst>
        </p14:section>
        <p14:section name="Infographics" id="{C4E083B3-F14A-4392-9B82-0F42DAC53658}">
          <p14:sldIdLst/>
        </p14:section>
        <p14:section name="End &amp; Contact" id="{7D930A8E-F6E7-47DF-97AA-43BE2C93C7FD}">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Christine" initials="CC" lastIdx="10" clrIdx="0">
    <p:extLst>
      <p:ext uri="{19B8F6BF-5375-455C-9EA6-DF929625EA0E}">
        <p15:presenceInfo xmlns:p15="http://schemas.microsoft.com/office/powerpoint/2012/main" userId="S-1-5-21-875326689-928589111-1252796590-16752" providerId="AD"/>
      </p:ext>
    </p:extLst>
  </p:cmAuthor>
  <p:cmAuthor id="2" name="McKinnon, Kristen A (DOE)" initials="MKA(" lastIdx="9" clrIdx="1">
    <p:extLst>
      <p:ext uri="{19B8F6BF-5375-455C-9EA6-DF929625EA0E}">
        <p15:presenceInfo xmlns:p15="http://schemas.microsoft.com/office/powerpoint/2012/main" userId="S-1-5-21-875326689-928589111-1252796590-8183" providerId="AD"/>
      </p:ext>
    </p:extLst>
  </p:cmAuthor>
  <p:cmAuthor id="3" name="Slautterback, Sarah (DOE)" initials="SS(" lastIdx="3" clrIdx="2">
    <p:extLst>
      <p:ext uri="{19B8F6BF-5375-455C-9EA6-DF929625EA0E}">
        <p15:presenceInfo xmlns:p15="http://schemas.microsoft.com/office/powerpoint/2012/main" userId="S-1-5-21-875326689-928589111-1252796590-3879" providerId="AD"/>
      </p:ext>
    </p:extLst>
  </p:cmAuthor>
  <p:cmAuthor id="4" name="Cowen, Christine (DESE)" initials="C(" lastIdx="10" clrIdx="3">
    <p:extLst>
      <p:ext uri="{19B8F6BF-5375-455C-9EA6-DF929625EA0E}">
        <p15:presenceInfo xmlns:p15="http://schemas.microsoft.com/office/powerpoint/2012/main" userId="S::christine.h.cowen@mass.gov::db635ee3-a96f-4a69-822c-6497b625b62a" providerId="AD"/>
      </p:ext>
    </p:extLst>
  </p:cmAuthor>
  <p:cmAuthor id="5" name="Morrison, James (DCF)" initials="M(" lastIdx="5" clrIdx="4">
    <p:extLst>
      <p:ext uri="{19B8F6BF-5375-455C-9EA6-DF929625EA0E}">
        <p15:presenceInfo xmlns:p15="http://schemas.microsoft.com/office/powerpoint/2012/main" userId="S::james.j.morrison@mass.gov::60212557-47be-46bd-b572-3a0c63f73c4e" providerId="AD"/>
      </p:ext>
    </p:extLst>
  </p:cmAuthor>
  <p:cmAuthor id="6" name="Slautterback, Sarah (DESE)" initials="S(" lastIdx="4" clrIdx="5">
    <p:extLst>
      <p:ext uri="{19B8F6BF-5375-455C-9EA6-DF929625EA0E}">
        <p15:presenceInfo xmlns:p15="http://schemas.microsoft.com/office/powerpoint/2012/main" userId="S::sarah.e.slautterback@mass.gov::baef57f9-49c7-4d3b-b191-41a327d62b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4945B-DFD9-4E15-85C6-FB60E2BF3AA2}" v="2" dt="2020-12-02T23:55:55.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93792" autoAdjust="0"/>
  </p:normalViewPr>
  <p:slideViewPr>
    <p:cSldViewPr snapToGrid="0">
      <p:cViewPr varScale="1">
        <p:scale>
          <a:sx n="43" d="100"/>
          <a:sy n="43" d="100"/>
        </p:scale>
        <p:origin x="48" y="1278"/>
      </p:cViewPr>
      <p:guideLst>
        <p:guide orient="horz" pos="2160"/>
        <p:guide pos="3840"/>
      </p:guideLst>
    </p:cSldViewPr>
  </p:slideViewPr>
  <p:outlineViewPr>
    <p:cViewPr>
      <p:scale>
        <a:sx n="33" d="100"/>
        <a:sy n="33" d="100"/>
      </p:scale>
      <p:origin x="0" y="-155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B55B0-90E2-4DFB-92FA-201ECAF82CD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5FB8251-EBEA-4EDC-8523-C225BF3A67FB}">
      <dgm:prSet phldrT="[Text]" phldr="0"/>
      <dgm:spPr/>
      <dgm:t>
        <a:bodyPr/>
        <a:lstStyle/>
        <a:p>
          <a:pPr rtl="0"/>
          <a:r>
            <a:rPr lang="en-US">
              <a:solidFill>
                <a:schemeClr val="tx1"/>
              </a:solidFill>
              <a:latin typeface="Segoe UI Semibold"/>
            </a:rPr>
            <a:t>Ensure </a:t>
          </a:r>
          <a:r>
            <a:rPr lang="en-US" b="0" i="0" u="none" strike="noStrike" cap="none" baseline="0" noProof="0">
              <a:solidFill>
                <a:schemeClr val="tx1"/>
              </a:solidFill>
              <a:latin typeface="Segoe UI Semibold"/>
              <a:cs typeface="Segoe UI Semibold"/>
            </a:rPr>
            <a:t>unique educational rights</a:t>
          </a:r>
          <a:r>
            <a:rPr lang="en-US">
              <a:solidFill>
                <a:schemeClr val="tx1"/>
              </a:solidFill>
              <a:latin typeface="Segoe UI Semibold"/>
            </a:rPr>
            <a:t> for</a:t>
          </a:r>
          <a:r>
            <a:rPr lang="en-US" b="0" i="0" u="none" strike="noStrike" cap="none" baseline="0" noProof="0">
              <a:solidFill>
                <a:schemeClr val="tx1"/>
              </a:solidFill>
              <a:latin typeface="Segoe UI Semibold"/>
              <a:cs typeface="Segoe UI Semibold"/>
            </a:rPr>
            <a:t> </a:t>
          </a:r>
          <a:r>
            <a:rPr lang="en-US">
              <a:solidFill>
                <a:schemeClr val="tx1"/>
              </a:solidFill>
              <a:latin typeface="Segoe UI Semibold"/>
            </a:rPr>
            <a:t>highly mobile</a:t>
          </a:r>
          <a:r>
            <a:rPr lang="en-US" b="0" i="0" u="none" strike="noStrike" cap="none" baseline="0" noProof="0">
              <a:solidFill>
                <a:schemeClr val="tx1"/>
              </a:solidFill>
              <a:latin typeface="Segoe UI Semibold"/>
              <a:cs typeface="Segoe UI Semibold"/>
            </a:rPr>
            <a:t> students</a:t>
          </a:r>
        </a:p>
      </dgm:t>
    </dgm:pt>
    <dgm:pt modelId="{7BD2BD23-62E7-488C-9FB7-2FD8A38C63F0}" type="parTrans" cxnId="{E14165B2-ACBD-46CD-A91D-47A50A26F9FF}">
      <dgm:prSet/>
      <dgm:spPr/>
      <dgm:t>
        <a:bodyPr/>
        <a:lstStyle/>
        <a:p>
          <a:endParaRPr lang="en-US"/>
        </a:p>
      </dgm:t>
    </dgm:pt>
    <dgm:pt modelId="{BCB5F3A9-2595-4F50-B563-9B750B1541E2}" type="sibTrans" cxnId="{E14165B2-ACBD-46CD-A91D-47A50A26F9FF}">
      <dgm:prSet/>
      <dgm:spPr/>
      <dgm:t>
        <a:bodyPr/>
        <a:lstStyle/>
        <a:p>
          <a:endParaRPr lang="en-US"/>
        </a:p>
      </dgm:t>
    </dgm:pt>
    <dgm:pt modelId="{B0D27941-95F6-4CF6-95F1-DAF1D84302C0}">
      <dgm:prSet phldrT="[Text]" phldr="0"/>
      <dgm:spPr/>
      <dgm:t>
        <a:bodyPr/>
        <a:lstStyle/>
        <a:p>
          <a:pPr rtl="0"/>
          <a:r>
            <a:rPr lang="en-US">
              <a:latin typeface="Segoe UI Semibold"/>
            </a:rPr>
            <a:t>Every Student Succeeds Act of 2015</a:t>
          </a:r>
          <a:endParaRPr lang="en-US"/>
        </a:p>
      </dgm:t>
    </dgm:pt>
    <dgm:pt modelId="{176BD2E5-F6B8-4AEA-908D-9FE427633989}" type="parTrans" cxnId="{F1F76832-11C7-4E8E-8E06-08C38240A1FF}">
      <dgm:prSet/>
      <dgm:spPr/>
      <dgm:t>
        <a:bodyPr/>
        <a:lstStyle/>
        <a:p>
          <a:endParaRPr lang="en-US"/>
        </a:p>
      </dgm:t>
    </dgm:pt>
    <dgm:pt modelId="{D19739E4-B32F-45DF-ABED-3A1F2AE109F9}" type="sibTrans" cxnId="{F1F76832-11C7-4E8E-8E06-08C38240A1FF}">
      <dgm:prSet/>
      <dgm:spPr/>
      <dgm:t>
        <a:bodyPr/>
        <a:lstStyle/>
        <a:p>
          <a:endParaRPr lang="en-US"/>
        </a:p>
      </dgm:t>
    </dgm:pt>
    <dgm:pt modelId="{8ADA6D1A-C0D1-489C-8980-B5543D047113}">
      <dgm:prSet phldrT="[Text]" phldr="0"/>
      <dgm:spPr/>
      <dgm:t>
        <a:bodyPr/>
        <a:lstStyle/>
        <a:p>
          <a:pPr rtl="0"/>
          <a:r>
            <a:rPr lang="en-US">
              <a:latin typeface="Segoe UI Semibold"/>
            </a:rPr>
            <a:t>Foster Care Students</a:t>
          </a:r>
          <a:endParaRPr lang="en-US"/>
        </a:p>
      </dgm:t>
    </dgm:pt>
    <dgm:pt modelId="{146D8828-9D52-4ED2-9F78-4B9D8F2BD2BC}" type="parTrans" cxnId="{DFF13E44-578E-45A2-88CE-E5833232C027}">
      <dgm:prSet/>
      <dgm:spPr/>
      <dgm:t>
        <a:bodyPr/>
        <a:lstStyle/>
        <a:p>
          <a:endParaRPr lang="en-US"/>
        </a:p>
      </dgm:t>
    </dgm:pt>
    <dgm:pt modelId="{195E49DC-2B45-41EC-9B58-9461E79B3FAA}" type="sibTrans" cxnId="{DFF13E44-578E-45A2-88CE-E5833232C027}">
      <dgm:prSet/>
      <dgm:spPr/>
      <dgm:t>
        <a:bodyPr/>
        <a:lstStyle/>
        <a:p>
          <a:endParaRPr lang="en-US"/>
        </a:p>
      </dgm:t>
    </dgm:pt>
    <dgm:pt modelId="{61233D66-426D-4849-A618-7AC6FAC1C779}">
      <dgm:prSet phldrT="[Text]" phldr="0"/>
      <dgm:spPr/>
      <dgm:t>
        <a:bodyPr/>
        <a:lstStyle/>
        <a:p>
          <a:pPr rtl="0"/>
          <a:r>
            <a:rPr lang="en-US">
              <a:latin typeface="Segoe UI Semibold"/>
            </a:rPr>
            <a:t>Homeless Students</a:t>
          </a:r>
          <a:endParaRPr lang="en-US"/>
        </a:p>
      </dgm:t>
    </dgm:pt>
    <dgm:pt modelId="{4859CF0D-9E7F-478A-82D3-44D2D32BF417}" type="parTrans" cxnId="{A63ECEF3-8AE0-4313-B44E-0AFAAFEC283F}">
      <dgm:prSet/>
      <dgm:spPr/>
      <dgm:t>
        <a:bodyPr/>
        <a:lstStyle/>
        <a:p>
          <a:endParaRPr lang="en-US"/>
        </a:p>
      </dgm:t>
    </dgm:pt>
    <dgm:pt modelId="{42CDFD41-5523-4DC9-BAD4-1DD8714A6905}" type="sibTrans" cxnId="{A63ECEF3-8AE0-4313-B44E-0AFAAFEC283F}">
      <dgm:prSet/>
      <dgm:spPr/>
      <dgm:t>
        <a:bodyPr/>
        <a:lstStyle/>
        <a:p>
          <a:endParaRPr lang="en-US"/>
        </a:p>
      </dgm:t>
    </dgm:pt>
    <dgm:pt modelId="{1732DCD9-C6CA-4E95-AEB7-BAD9B33DE9B3}">
      <dgm:prSet phldrT="[Text]" phldr="0"/>
      <dgm:spPr/>
      <dgm:t>
        <a:bodyPr/>
        <a:lstStyle/>
        <a:p>
          <a:pPr rtl="0"/>
          <a:r>
            <a:rPr lang="en-US">
              <a:latin typeface="Segoe UI Semibold"/>
            </a:rPr>
            <a:t>Massachusetts Valor Act of 2012</a:t>
          </a:r>
          <a:endParaRPr lang="en-US"/>
        </a:p>
      </dgm:t>
    </dgm:pt>
    <dgm:pt modelId="{AE72F4F7-3021-43E7-89D8-AF9509AD5A5B}" type="parTrans" cxnId="{6129C4E8-8B8A-4245-BC57-0E91C3855E51}">
      <dgm:prSet/>
      <dgm:spPr/>
      <dgm:t>
        <a:bodyPr/>
        <a:lstStyle/>
        <a:p>
          <a:endParaRPr lang="en-US"/>
        </a:p>
      </dgm:t>
    </dgm:pt>
    <dgm:pt modelId="{8A3EADD5-B3A2-4ECB-A016-E9600651F8AC}" type="sibTrans" cxnId="{6129C4E8-8B8A-4245-BC57-0E91C3855E51}">
      <dgm:prSet/>
      <dgm:spPr/>
      <dgm:t>
        <a:bodyPr/>
        <a:lstStyle/>
        <a:p>
          <a:endParaRPr lang="en-US"/>
        </a:p>
      </dgm:t>
    </dgm:pt>
    <dgm:pt modelId="{053B4301-0A61-4B15-B7AB-90158AC1AC5A}">
      <dgm:prSet phldrT="[Text]" phldr="0"/>
      <dgm:spPr/>
      <dgm:t>
        <a:bodyPr/>
        <a:lstStyle/>
        <a:p>
          <a:pPr rtl="0"/>
          <a:r>
            <a:rPr lang="en-US">
              <a:latin typeface="Segoe UI Semibold"/>
            </a:rPr>
            <a:t>Military Connected Students</a:t>
          </a:r>
          <a:endParaRPr lang="en-US"/>
        </a:p>
      </dgm:t>
    </dgm:pt>
    <dgm:pt modelId="{99C4162F-08F1-4500-8D00-7C9E4E1779BC}" type="parTrans" cxnId="{3DCB53A4-4096-499B-8862-6A8E9DAA4B45}">
      <dgm:prSet/>
      <dgm:spPr/>
      <dgm:t>
        <a:bodyPr/>
        <a:lstStyle/>
        <a:p>
          <a:endParaRPr lang="en-US"/>
        </a:p>
      </dgm:t>
    </dgm:pt>
    <dgm:pt modelId="{A6CA5771-7432-4F8A-918F-733C627883C6}" type="sibTrans" cxnId="{3DCB53A4-4096-499B-8862-6A8E9DAA4B45}">
      <dgm:prSet/>
      <dgm:spPr/>
      <dgm:t>
        <a:bodyPr/>
        <a:lstStyle/>
        <a:p>
          <a:endParaRPr lang="en-US"/>
        </a:p>
      </dgm:t>
    </dgm:pt>
    <dgm:pt modelId="{3F06E38E-6BFE-4EA2-9F9E-DF090981894A}">
      <dgm:prSet phldr="0"/>
      <dgm:spPr/>
      <dgm:t>
        <a:bodyPr/>
        <a:lstStyle/>
        <a:p>
          <a:pPr rtl="0"/>
          <a:r>
            <a:rPr lang="en-US">
              <a:latin typeface="Segoe UI Semibold"/>
            </a:rPr>
            <a:t>Migrant Students</a:t>
          </a:r>
        </a:p>
      </dgm:t>
    </dgm:pt>
    <dgm:pt modelId="{E8412FBE-FAE5-476F-8620-F5CB6797E9EF}" type="parTrans" cxnId="{42A75EDB-F8A8-4184-AB83-20E1F044A589}">
      <dgm:prSet/>
      <dgm:spPr/>
      <dgm:t>
        <a:bodyPr/>
        <a:lstStyle/>
        <a:p>
          <a:endParaRPr lang="en-US"/>
        </a:p>
      </dgm:t>
    </dgm:pt>
    <dgm:pt modelId="{56AC2E49-5527-44CC-890D-5CC357788F77}" type="sibTrans" cxnId="{42A75EDB-F8A8-4184-AB83-20E1F044A589}">
      <dgm:prSet/>
      <dgm:spPr/>
      <dgm:t>
        <a:bodyPr/>
        <a:lstStyle/>
        <a:p>
          <a:endParaRPr lang="en-US"/>
        </a:p>
      </dgm:t>
    </dgm:pt>
    <dgm:pt modelId="{FA43D780-8586-432C-8716-88DF2EC81446}" type="pres">
      <dgm:prSet presAssocID="{5F5B55B0-90E2-4DFB-92FA-201ECAF82CD6}" presName="hierChild1" presStyleCnt="0">
        <dgm:presLayoutVars>
          <dgm:chPref val="1"/>
          <dgm:dir/>
          <dgm:animOne val="branch"/>
          <dgm:animLvl val="lvl"/>
          <dgm:resizeHandles/>
        </dgm:presLayoutVars>
      </dgm:prSet>
      <dgm:spPr/>
    </dgm:pt>
    <dgm:pt modelId="{9396A068-8839-4FE3-86C1-60912868A86B}" type="pres">
      <dgm:prSet presAssocID="{B5FB8251-EBEA-4EDC-8523-C225BF3A67FB}" presName="hierRoot1" presStyleCnt="0"/>
      <dgm:spPr/>
    </dgm:pt>
    <dgm:pt modelId="{5AECDDB2-FA20-4281-8ADB-ABD95BA1861E}" type="pres">
      <dgm:prSet presAssocID="{B5FB8251-EBEA-4EDC-8523-C225BF3A67FB}" presName="composite" presStyleCnt="0"/>
      <dgm:spPr/>
    </dgm:pt>
    <dgm:pt modelId="{E2F74897-CACB-48B6-8CF6-771A3D58D934}" type="pres">
      <dgm:prSet presAssocID="{B5FB8251-EBEA-4EDC-8523-C225BF3A67FB}" presName="background" presStyleLbl="node0" presStyleIdx="0" presStyleCnt="1"/>
      <dgm:spPr/>
    </dgm:pt>
    <dgm:pt modelId="{B73E0CF3-C44A-4293-9865-8983F2E4FB84}" type="pres">
      <dgm:prSet presAssocID="{B5FB8251-EBEA-4EDC-8523-C225BF3A67FB}" presName="text" presStyleLbl="fgAcc0" presStyleIdx="0" presStyleCnt="1">
        <dgm:presLayoutVars>
          <dgm:chPref val="3"/>
        </dgm:presLayoutVars>
      </dgm:prSet>
      <dgm:spPr/>
    </dgm:pt>
    <dgm:pt modelId="{B337D84F-0782-408E-BE2D-C58CA05DD4A1}" type="pres">
      <dgm:prSet presAssocID="{B5FB8251-EBEA-4EDC-8523-C225BF3A67FB}" presName="hierChild2" presStyleCnt="0"/>
      <dgm:spPr/>
    </dgm:pt>
    <dgm:pt modelId="{C6752CE6-8695-4804-BAE5-0432604B8CC5}" type="pres">
      <dgm:prSet presAssocID="{176BD2E5-F6B8-4AEA-908D-9FE427633989}" presName="Name10" presStyleLbl="parChTrans1D2" presStyleIdx="0" presStyleCnt="2"/>
      <dgm:spPr/>
    </dgm:pt>
    <dgm:pt modelId="{33A64DB5-A482-45C0-B7B4-1C0A9734C380}" type="pres">
      <dgm:prSet presAssocID="{B0D27941-95F6-4CF6-95F1-DAF1D84302C0}" presName="hierRoot2" presStyleCnt="0"/>
      <dgm:spPr/>
    </dgm:pt>
    <dgm:pt modelId="{43DCE587-10B9-45E4-93F5-53AB3436189B}" type="pres">
      <dgm:prSet presAssocID="{B0D27941-95F6-4CF6-95F1-DAF1D84302C0}" presName="composite2" presStyleCnt="0"/>
      <dgm:spPr/>
    </dgm:pt>
    <dgm:pt modelId="{6BC500B4-8F4A-4F79-8597-C19FA0F4AD21}" type="pres">
      <dgm:prSet presAssocID="{B0D27941-95F6-4CF6-95F1-DAF1D84302C0}" presName="background2" presStyleLbl="node2" presStyleIdx="0" presStyleCnt="2"/>
      <dgm:spPr/>
    </dgm:pt>
    <dgm:pt modelId="{10F145F2-33AD-4C40-86E7-C0B8AD8EE048}" type="pres">
      <dgm:prSet presAssocID="{B0D27941-95F6-4CF6-95F1-DAF1D84302C0}" presName="text2" presStyleLbl="fgAcc2" presStyleIdx="0" presStyleCnt="2">
        <dgm:presLayoutVars>
          <dgm:chPref val="3"/>
        </dgm:presLayoutVars>
      </dgm:prSet>
      <dgm:spPr/>
    </dgm:pt>
    <dgm:pt modelId="{39BE9CE6-81BC-417F-BCCD-D7F3676CC806}" type="pres">
      <dgm:prSet presAssocID="{B0D27941-95F6-4CF6-95F1-DAF1D84302C0}" presName="hierChild3" presStyleCnt="0"/>
      <dgm:spPr/>
    </dgm:pt>
    <dgm:pt modelId="{A259F8BE-94A0-41D4-9D66-B015400D364D}" type="pres">
      <dgm:prSet presAssocID="{146D8828-9D52-4ED2-9F78-4B9D8F2BD2BC}" presName="Name17" presStyleLbl="parChTrans1D3" presStyleIdx="0" presStyleCnt="4"/>
      <dgm:spPr/>
    </dgm:pt>
    <dgm:pt modelId="{10F70AE6-1065-4006-9878-12CC675F8B93}" type="pres">
      <dgm:prSet presAssocID="{8ADA6D1A-C0D1-489C-8980-B5543D047113}" presName="hierRoot3" presStyleCnt="0"/>
      <dgm:spPr/>
    </dgm:pt>
    <dgm:pt modelId="{B6CF4481-19BE-42D7-82B4-E14AE36C0A2F}" type="pres">
      <dgm:prSet presAssocID="{8ADA6D1A-C0D1-489C-8980-B5543D047113}" presName="composite3" presStyleCnt="0"/>
      <dgm:spPr/>
    </dgm:pt>
    <dgm:pt modelId="{695EDB6B-6DEC-4E7A-9511-E05EA012460D}" type="pres">
      <dgm:prSet presAssocID="{8ADA6D1A-C0D1-489C-8980-B5543D047113}" presName="background3" presStyleLbl="node3" presStyleIdx="0" presStyleCnt="4"/>
      <dgm:spPr/>
    </dgm:pt>
    <dgm:pt modelId="{72DACB5C-106F-4DB1-BA31-D4C12F6DA5DF}" type="pres">
      <dgm:prSet presAssocID="{8ADA6D1A-C0D1-489C-8980-B5543D047113}" presName="text3" presStyleLbl="fgAcc3" presStyleIdx="0" presStyleCnt="4">
        <dgm:presLayoutVars>
          <dgm:chPref val="3"/>
        </dgm:presLayoutVars>
      </dgm:prSet>
      <dgm:spPr/>
    </dgm:pt>
    <dgm:pt modelId="{A2B663A2-77F0-44CC-ACED-203EF497493F}" type="pres">
      <dgm:prSet presAssocID="{8ADA6D1A-C0D1-489C-8980-B5543D047113}" presName="hierChild4" presStyleCnt="0"/>
      <dgm:spPr/>
    </dgm:pt>
    <dgm:pt modelId="{15709333-7094-4133-BD51-4ECF03C81704}" type="pres">
      <dgm:prSet presAssocID="{4859CF0D-9E7F-478A-82D3-44D2D32BF417}" presName="Name17" presStyleLbl="parChTrans1D3" presStyleIdx="1" presStyleCnt="4"/>
      <dgm:spPr/>
    </dgm:pt>
    <dgm:pt modelId="{D92C52C2-DC55-4687-A173-1A265D3E571A}" type="pres">
      <dgm:prSet presAssocID="{61233D66-426D-4849-A618-7AC6FAC1C779}" presName="hierRoot3" presStyleCnt="0"/>
      <dgm:spPr/>
    </dgm:pt>
    <dgm:pt modelId="{38F582B8-56EA-4492-8661-00E8C4F61106}" type="pres">
      <dgm:prSet presAssocID="{61233D66-426D-4849-A618-7AC6FAC1C779}" presName="composite3" presStyleCnt="0"/>
      <dgm:spPr/>
    </dgm:pt>
    <dgm:pt modelId="{0F9ED6B5-0572-4BD1-8AFE-6FF09AFE7050}" type="pres">
      <dgm:prSet presAssocID="{61233D66-426D-4849-A618-7AC6FAC1C779}" presName="background3" presStyleLbl="node3" presStyleIdx="1" presStyleCnt="4"/>
      <dgm:spPr/>
    </dgm:pt>
    <dgm:pt modelId="{8DE005B9-AC63-4AE7-B11D-A580DC5B149B}" type="pres">
      <dgm:prSet presAssocID="{61233D66-426D-4849-A618-7AC6FAC1C779}" presName="text3" presStyleLbl="fgAcc3" presStyleIdx="1" presStyleCnt="4">
        <dgm:presLayoutVars>
          <dgm:chPref val="3"/>
        </dgm:presLayoutVars>
      </dgm:prSet>
      <dgm:spPr/>
    </dgm:pt>
    <dgm:pt modelId="{F68028A3-46BC-4C62-84DF-488655EC3CBC}" type="pres">
      <dgm:prSet presAssocID="{61233D66-426D-4849-A618-7AC6FAC1C779}" presName="hierChild4" presStyleCnt="0"/>
      <dgm:spPr/>
    </dgm:pt>
    <dgm:pt modelId="{601787E0-8A1E-4DC9-9754-ECC11CBA96F0}" type="pres">
      <dgm:prSet presAssocID="{E8412FBE-FAE5-476F-8620-F5CB6797E9EF}" presName="Name17" presStyleLbl="parChTrans1D3" presStyleIdx="2" presStyleCnt="4"/>
      <dgm:spPr/>
    </dgm:pt>
    <dgm:pt modelId="{AA5A234C-E3C9-47CE-87EA-36A36269AC16}" type="pres">
      <dgm:prSet presAssocID="{3F06E38E-6BFE-4EA2-9F9E-DF090981894A}" presName="hierRoot3" presStyleCnt="0"/>
      <dgm:spPr/>
    </dgm:pt>
    <dgm:pt modelId="{E97B562F-304B-44F3-8FD4-E419DEE17281}" type="pres">
      <dgm:prSet presAssocID="{3F06E38E-6BFE-4EA2-9F9E-DF090981894A}" presName="composite3" presStyleCnt="0"/>
      <dgm:spPr/>
    </dgm:pt>
    <dgm:pt modelId="{32347B0B-9535-4883-A8EB-60B9355758F8}" type="pres">
      <dgm:prSet presAssocID="{3F06E38E-6BFE-4EA2-9F9E-DF090981894A}" presName="background3" presStyleLbl="node3" presStyleIdx="2" presStyleCnt="4"/>
      <dgm:spPr/>
    </dgm:pt>
    <dgm:pt modelId="{16DA05ED-ABD5-4357-B5AD-2A3595E574CE}" type="pres">
      <dgm:prSet presAssocID="{3F06E38E-6BFE-4EA2-9F9E-DF090981894A}" presName="text3" presStyleLbl="fgAcc3" presStyleIdx="2" presStyleCnt="4">
        <dgm:presLayoutVars>
          <dgm:chPref val="3"/>
        </dgm:presLayoutVars>
      </dgm:prSet>
      <dgm:spPr/>
    </dgm:pt>
    <dgm:pt modelId="{71403D57-D333-488A-803E-16E39542DB9D}" type="pres">
      <dgm:prSet presAssocID="{3F06E38E-6BFE-4EA2-9F9E-DF090981894A}" presName="hierChild4" presStyleCnt="0"/>
      <dgm:spPr/>
    </dgm:pt>
    <dgm:pt modelId="{741A5CC0-7E52-463C-983E-EEC48E451568}" type="pres">
      <dgm:prSet presAssocID="{AE72F4F7-3021-43E7-89D8-AF9509AD5A5B}" presName="Name10" presStyleLbl="parChTrans1D2" presStyleIdx="1" presStyleCnt="2"/>
      <dgm:spPr/>
    </dgm:pt>
    <dgm:pt modelId="{03CA993E-8A90-4D83-8DD2-F3A2343F22FE}" type="pres">
      <dgm:prSet presAssocID="{1732DCD9-C6CA-4E95-AEB7-BAD9B33DE9B3}" presName="hierRoot2" presStyleCnt="0"/>
      <dgm:spPr/>
    </dgm:pt>
    <dgm:pt modelId="{69E8B160-FB9C-4062-ADFD-DC925766C0E5}" type="pres">
      <dgm:prSet presAssocID="{1732DCD9-C6CA-4E95-AEB7-BAD9B33DE9B3}" presName="composite2" presStyleCnt="0"/>
      <dgm:spPr/>
    </dgm:pt>
    <dgm:pt modelId="{F3E85BCB-E6C1-4C49-824F-A02A7FF679BC}" type="pres">
      <dgm:prSet presAssocID="{1732DCD9-C6CA-4E95-AEB7-BAD9B33DE9B3}" presName="background2" presStyleLbl="node2" presStyleIdx="1" presStyleCnt="2"/>
      <dgm:spPr/>
    </dgm:pt>
    <dgm:pt modelId="{7514676F-BD02-4EAC-B6B6-FB34A1B72BC0}" type="pres">
      <dgm:prSet presAssocID="{1732DCD9-C6CA-4E95-AEB7-BAD9B33DE9B3}" presName="text2" presStyleLbl="fgAcc2" presStyleIdx="1" presStyleCnt="2">
        <dgm:presLayoutVars>
          <dgm:chPref val="3"/>
        </dgm:presLayoutVars>
      </dgm:prSet>
      <dgm:spPr/>
    </dgm:pt>
    <dgm:pt modelId="{D22DAD42-3F8C-402C-9869-FE7F1AE3F108}" type="pres">
      <dgm:prSet presAssocID="{1732DCD9-C6CA-4E95-AEB7-BAD9B33DE9B3}" presName="hierChild3" presStyleCnt="0"/>
      <dgm:spPr/>
    </dgm:pt>
    <dgm:pt modelId="{EEA0BF93-79C8-4F0D-B391-4CB45D9D0A5D}" type="pres">
      <dgm:prSet presAssocID="{99C4162F-08F1-4500-8D00-7C9E4E1779BC}" presName="Name17" presStyleLbl="parChTrans1D3" presStyleIdx="3" presStyleCnt="4"/>
      <dgm:spPr/>
    </dgm:pt>
    <dgm:pt modelId="{066F76A3-5013-4FA0-994C-F002E7A9E85F}" type="pres">
      <dgm:prSet presAssocID="{053B4301-0A61-4B15-B7AB-90158AC1AC5A}" presName="hierRoot3" presStyleCnt="0"/>
      <dgm:spPr/>
    </dgm:pt>
    <dgm:pt modelId="{05BB8312-4375-4518-B664-D002837CA789}" type="pres">
      <dgm:prSet presAssocID="{053B4301-0A61-4B15-B7AB-90158AC1AC5A}" presName="composite3" presStyleCnt="0"/>
      <dgm:spPr/>
    </dgm:pt>
    <dgm:pt modelId="{D6F198D8-AE71-4F4E-A5C3-FCF9F355142B}" type="pres">
      <dgm:prSet presAssocID="{053B4301-0A61-4B15-B7AB-90158AC1AC5A}" presName="background3" presStyleLbl="node3" presStyleIdx="3" presStyleCnt="4"/>
      <dgm:spPr/>
    </dgm:pt>
    <dgm:pt modelId="{17A84BCD-C996-4D6E-AA56-35B910C45155}" type="pres">
      <dgm:prSet presAssocID="{053B4301-0A61-4B15-B7AB-90158AC1AC5A}" presName="text3" presStyleLbl="fgAcc3" presStyleIdx="3" presStyleCnt="4">
        <dgm:presLayoutVars>
          <dgm:chPref val="3"/>
        </dgm:presLayoutVars>
      </dgm:prSet>
      <dgm:spPr/>
    </dgm:pt>
    <dgm:pt modelId="{5FD23758-0461-4EEB-B3D0-E5ADDCD72612}" type="pres">
      <dgm:prSet presAssocID="{053B4301-0A61-4B15-B7AB-90158AC1AC5A}" presName="hierChild4" presStyleCnt="0"/>
      <dgm:spPr/>
    </dgm:pt>
  </dgm:ptLst>
  <dgm:cxnLst>
    <dgm:cxn modelId="{DB76940A-8901-4C21-9CB4-0F6850BD889F}" type="presOf" srcId="{5F5B55B0-90E2-4DFB-92FA-201ECAF82CD6}" destId="{FA43D780-8586-432C-8716-88DF2EC81446}" srcOrd="0" destOrd="0" presId="urn:microsoft.com/office/officeart/2005/8/layout/hierarchy1"/>
    <dgm:cxn modelId="{5B33B212-9823-4750-8257-BB396765EDF6}" type="presOf" srcId="{B5FB8251-EBEA-4EDC-8523-C225BF3A67FB}" destId="{B73E0CF3-C44A-4293-9865-8983F2E4FB84}" srcOrd="0" destOrd="0" presId="urn:microsoft.com/office/officeart/2005/8/layout/hierarchy1"/>
    <dgm:cxn modelId="{F1F76832-11C7-4E8E-8E06-08C38240A1FF}" srcId="{B5FB8251-EBEA-4EDC-8523-C225BF3A67FB}" destId="{B0D27941-95F6-4CF6-95F1-DAF1D84302C0}" srcOrd="0" destOrd="0" parTransId="{176BD2E5-F6B8-4AEA-908D-9FE427633989}" sibTransId="{D19739E4-B32F-45DF-ABED-3A1F2AE109F9}"/>
    <dgm:cxn modelId="{DFF13E44-578E-45A2-88CE-E5833232C027}" srcId="{B0D27941-95F6-4CF6-95F1-DAF1D84302C0}" destId="{8ADA6D1A-C0D1-489C-8980-B5543D047113}" srcOrd="0" destOrd="0" parTransId="{146D8828-9D52-4ED2-9F78-4B9D8F2BD2BC}" sibTransId="{195E49DC-2B45-41EC-9B58-9461E79B3FAA}"/>
    <dgm:cxn modelId="{84FE4464-5301-4E23-B9F5-2533D37BDFC4}" type="presOf" srcId="{8ADA6D1A-C0D1-489C-8980-B5543D047113}" destId="{72DACB5C-106F-4DB1-BA31-D4C12F6DA5DF}" srcOrd="0" destOrd="0" presId="urn:microsoft.com/office/officeart/2005/8/layout/hierarchy1"/>
    <dgm:cxn modelId="{6C7A6D45-FF31-40EB-96D6-439B70D1415A}" type="presOf" srcId="{B0D27941-95F6-4CF6-95F1-DAF1D84302C0}" destId="{10F145F2-33AD-4C40-86E7-C0B8AD8EE048}" srcOrd="0" destOrd="0" presId="urn:microsoft.com/office/officeart/2005/8/layout/hierarchy1"/>
    <dgm:cxn modelId="{7B511652-33D6-4896-910E-2F3675194116}" type="presOf" srcId="{176BD2E5-F6B8-4AEA-908D-9FE427633989}" destId="{C6752CE6-8695-4804-BAE5-0432604B8CC5}" srcOrd="0" destOrd="0" presId="urn:microsoft.com/office/officeart/2005/8/layout/hierarchy1"/>
    <dgm:cxn modelId="{E42C7055-3F98-4AB7-8B63-4FFD74DC6BDB}" type="presOf" srcId="{146D8828-9D52-4ED2-9F78-4B9D8F2BD2BC}" destId="{A259F8BE-94A0-41D4-9D66-B015400D364D}" srcOrd="0" destOrd="0" presId="urn:microsoft.com/office/officeart/2005/8/layout/hierarchy1"/>
    <dgm:cxn modelId="{29DA3F76-222F-400C-AA66-19F12547DA40}" type="presOf" srcId="{053B4301-0A61-4B15-B7AB-90158AC1AC5A}" destId="{17A84BCD-C996-4D6E-AA56-35B910C45155}" srcOrd="0" destOrd="0" presId="urn:microsoft.com/office/officeart/2005/8/layout/hierarchy1"/>
    <dgm:cxn modelId="{ABA7E184-23AA-47B2-890E-C53D6D78A0BB}" type="presOf" srcId="{1732DCD9-C6CA-4E95-AEB7-BAD9B33DE9B3}" destId="{7514676F-BD02-4EAC-B6B6-FB34A1B72BC0}" srcOrd="0" destOrd="0" presId="urn:microsoft.com/office/officeart/2005/8/layout/hierarchy1"/>
    <dgm:cxn modelId="{3DCB53A4-4096-499B-8862-6A8E9DAA4B45}" srcId="{1732DCD9-C6CA-4E95-AEB7-BAD9B33DE9B3}" destId="{053B4301-0A61-4B15-B7AB-90158AC1AC5A}" srcOrd="0" destOrd="0" parTransId="{99C4162F-08F1-4500-8D00-7C9E4E1779BC}" sibTransId="{A6CA5771-7432-4F8A-918F-733C627883C6}"/>
    <dgm:cxn modelId="{BCB2CFA8-07D2-4FDF-9AC9-4E6E2E81612C}" type="presOf" srcId="{E8412FBE-FAE5-476F-8620-F5CB6797E9EF}" destId="{601787E0-8A1E-4DC9-9754-ECC11CBA96F0}" srcOrd="0" destOrd="0" presId="urn:microsoft.com/office/officeart/2005/8/layout/hierarchy1"/>
    <dgm:cxn modelId="{F28E28AB-1804-4569-B344-530F4316ACE9}" type="presOf" srcId="{61233D66-426D-4849-A618-7AC6FAC1C779}" destId="{8DE005B9-AC63-4AE7-B11D-A580DC5B149B}" srcOrd="0" destOrd="0" presId="urn:microsoft.com/office/officeart/2005/8/layout/hierarchy1"/>
    <dgm:cxn modelId="{E14165B2-ACBD-46CD-A91D-47A50A26F9FF}" srcId="{5F5B55B0-90E2-4DFB-92FA-201ECAF82CD6}" destId="{B5FB8251-EBEA-4EDC-8523-C225BF3A67FB}" srcOrd="0" destOrd="0" parTransId="{7BD2BD23-62E7-488C-9FB7-2FD8A38C63F0}" sibTransId="{BCB5F3A9-2595-4F50-B563-9B750B1541E2}"/>
    <dgm:cxn modelId="{9F2C8BBF-33FF-44FB-B201-669D077D1190}" type="presOf" srcId="{AE72F4F7-3021-43E7-89D8-AF9509AD5A5B}" destId="{741A5CC0-7E52-463C-983E-EEC48E451568}" srcOrd="0" destOrd="0" presId="urn:microsoft.com/office/officeart/2005/8/layout/hierarchy1"/>
    <dgm:cxn modelId="{42A75EDB-F8A8-4184-AB83-20E1F044A589}" srcId="{B0D27941-95F6-4CF6-95F1-DAF1D84302C0}" destId="{3F06E38E-6BFE-4EA2-9F9E-DF090981894A}" srcOrd="2" destOrd="0" parTransId="{E8412FBE-FAE5-476F-8620-F5CB6797E9EF}" sibTransId="{56AC2E49-5527-44CC-890D-5CC357788F77}"/>
    <dgm:cxn modelId="{20F2D6DD-07B2-4E70-B030-2185193E0925}" type="presOf" srcId="{3F06E38E-6BFE-4EA2-9F9E-DF090981894A}" destId="{16DA05ED-ABD5-4357-B5AD-2A3595E574CE}" srcOrd="0" destOrd="0" presId="urn:microsoft.com/office/officeart/2005/8/layout/hierarchy1"/>
    <dgm:cxn modelId="{771B21E4-78F0-48BB-9850-CDFC15BBBD1B}" type="presOf" srcId="{99C4162F-08F1-4500-8D00-7C9E4E1779BC}" destId="{EEA0BF93-79C8-4F0D-B391-4CB45D9D0A5D}" srcOrd="0" destOrd="0" presId="urn:microsoft.com/office/officeart/2005/8/layout/hierarchy1"/>
    <dgm:cxn modelId="{6129C4E8-8B8A-4245-BC57-0E91C3855E51}" srcId="{B5FB8251-EBEA-4EDC-8523-C225BF3A67FB}" destId="{1732DCD9-C6CA-4E95-AEB7-BAD9B33DE9B3}" srcOrd="1" destOrd="0" parTransId="{AE72F4F7-3021-43E7-89D8-AF9509AD5A5B}" sibTransId="{8A3EADD5-B3A2-4ECB-A016-E9600651F8AC}"/>
    <dgm:cxn modelId="{A63ECEF3-8AE0-4313-B44E-0AFAAFEC283F}" srcId="{B0D27941-95F6-4CF6-95F1-DAF1D84302C0}" destId="{61233D66-426D-4849-A618-7AC6FAC1C779}" srcOrd="1" destOrd="0" parTransId="{4859CF0D-9E7F-478A-82D3-44D2D32BF417}" sibTransId="{42CDFD41-5523-4DC9-BAD4-1DD8714A6905}"/>
    <dgm:cxn modelId="{E033FCFD-8CC5-403F-98C7-BF0722A27CBE}" type="presOf" srcId="{4859CF0D-9E7F-478A-82D3-44D2D32BF417}" destId="{15709333-7094-4133-BD51-4ECF03C81704}" srcOrd="0" destOrd="0" presId="urn:microsoft.com/office/officeart/2005/8/layout/hierarchy1"/>
    <dgm:cxn modelId="{DEF046F4-E681-422E-81D5-142715C1484E}" type="presParOf" srcId="{FA43D780-8586-432C-8716-88DF2EC81446}" destId="{9396A068-8839-4FE3-86C1-60912868A86B}" srcOrd="0" destOrd="0" presId="urn:microsoft.com/office/officeart/2005/8/layout/hierarchy1"/>
    <dgm:cxn modelId="{5AFFF930-904A-493F-AEF6-7E06F2B8D2D3}" type="presParOf" srcId="{9396A068-8839-4FE3-86C1-60912868A86B}" destId="{5AECDDB2-FA20-4281-8ADB-ABD95BA1861E}" srcOrd="0" destOrd="0" presId="urn:microsoft.com/office/officeart/2005/8/layout/hierarchy1"/>
    <dgm:cxn modelId="{425C04B8-08AA-4DD3-8312-7131FAB93878}" type="presParOf" srcId="{5AECDDB2-FA20-4281-8ADB-ABD95BA1861E}" destId="{E2F74897-CACB-48B6-8CF6-771A3D58D934}" srcOrd="0" destOrd="0" presId="urn:microsoft.com/office/officeart/2005/8/layout/hierarchy1"/>
    <dgm:cxn modelId="{26F005FE-C025-4019-9887-CDCDFFA8B323}" type="presParOf" srcId="{5AECDDB2-FA20-4281-8ADB-ABD95BA1861E}" destId="{B73E0CF3-C44A-4293-9865-8983F2E4FB84}" srcOrd="1" destOrd="0" presId="urn:microsoft.com/office/officeart/2005/8/layout/hierarchy1"/>
    <dgm:cxn modelId="{4D9473DB-5C45-4E56-BCFE-F44438EA784B}" type="presParOf" srcId="{9396A068-8839-4FE3-86C1-60912868A86B}" destId="{B337D84F-0782-408E-BE2D-C58CA05DD4A1}" srcOrd="1" destOrd="0" presId="urn:microsoft.com/office/officeart/2005/8/layout/hierarchy1"/>
    <dgm:cxn modelId="{55D58E5D-E547-45E2-B5C7-55C522D7861F}" type="presParOf" srcId="{B337D84F-0782-408E-BE2D-C58CA05DD4A1}" destId="{C6752CE6-8695-4804-BAE5-0432604B8CC5}" srcOrd="0" destOrd="0" presId="urn:microsoft.com/office/officeart/2005/8/layout/hierarchy1"/>
    <dgm:cxn modelId="{86AF9CDC-656D-4740-8DC4-B63C6A98076A}" type="presParOf" srcId="{B337D84F-0782-408E-BE2D-C58CA05DD4A1}" destId="{33A64DB5-A482-45C0-B7B4-1C0A9734C380}" srcOrd="1" destOrd="0" presId="urn:microsoft.com/office/officeart/2005/8/layout/hierarchy1"/>
    <dgm:cxn modelId="{D460FFE0-27DE-48EE-8061-CB7CBA230A41}" type="presParOf" srcId="{33A64DB5-A482-45C0-B7B4-1C0A9734C380}" destId="{43DCE587-10B9-45E4-93F5-53AB3436189B}" srcOrd="0" destOrd="0" presId="urn:microsoft.com/office/officeart/2005/8/layout/hierarchy1"/>
    <dgm:cxn modelId="{786D762E-8BFC-4AC0-881F-025E12CEB6F8}" type="presParOf" srcId="{43DCE587-10B9-45E4-93F5-53AB3436189B}" destId="{6BC500B4-8F4A-4F79-8597-C19FA0F4AD21}" srcOrd="0" destOrd="0" presId="urn:microsoft.com/office/officeart/2005/8/layout/hierarchy1"/>
    <dgm:cxn modelId="{C1C69F4B-4F1E-4BDA-AC60-AB335FC9DC61}" type="presParOf" srcId="{43DCE587-10B9-45E4-93F5-53AB3436189B}" destId="{10F145F2-33AD-4C40-86E7-C0B8AD8EE048}" srcOrd="1" destOrd="0" presId="urn:microsoft.com/office/officeart/2005/8/layout/hierarchy1"/>
    <dgm:cxn modelId="{D5185ACC-C355-4791-998E-5074B601CEC9}" type="presParOf" srcId="{33A64DB5-A482-45C0-B7B4-1C0A9734C380}" destId="{39BE9CE6-81BC-417F-BCCD-D7F3676CC806}" srcOrd="1" destOrd="0" presId="urn:microsoft.com/office/officeart/2005/8/layout/hierarchy1"/>
    <dgm:cxn modelId="{8D68A28D-E230-40C0-9D51-7DDE1CC9DA07}" type="presParOf" srcId="{39BE9CE6-81BC-417F-BCCD-D7F3676CC806}" destId="{A259F8BE-94A0-41D4-9D66-B015400D364D}" srcOrd="0" destOrd="0" presId="urn:microsoft.com/office/officeart/2005/8/layout/hierarchy1"/>
    <dgm:cxn modelId="{C82C2554-1FFB-40AB-AA54-1F9DDAECA314}" type="presParOf" srcId="{39BE9CE6-81BC-417F-BCCD-D7F3676CC806}" destId="{10F70AE6-1065-4006-9878-12CC675F8B93}" srcOrd="1" destOrd="0" presId="urn:microsoft.com/office/officeart/2005/8/layout/hierarchy1"/>
    <dgm:cxn modelId="{692732FB-7307-4895-A580-73E75742C826}" type="presParOf" srcId="{10F70AE6-1065-4006-9878-12CC675F8B93}" destId="{B6CF4481-19BE-42D7-82B4-E14AE36C0A2F}" srcOrd="0" destOrd="0" presId="urn:microsoft.com/office/officeart/2005/8/layout/hierarchy1"/>
    <dgm:cxn modelId="{E5DCEB63-433E-4696-92D7-D365C95F76C1}" type="presParOf" srcId="{B6CF4481-19BE-42D7-82B4-E14AE36C0A2F}" destId="{695EDB6B-6DEC-4E7A-9511-E05EA012460D}" srcOrd="0" destOrd="0" presId="urn:microsoft.com/office/officeart/2005/8/layout/hierarchy1"/>
    <dgm:cxn modelId="{A9B996CD-936E-41D3-BAE7-89BA43A61B64}" type="presParOf" srcId="{B6CF4481-19BE-42D7-82B4-E14AE36C0A2F}" destId="{72DACB5C-106F-4DB1-BA31-D4C12F6DA5DF}" srcOrd="1" destOrd="0" presId="urn:microsoft.com/office/officeart/2005/8/layout/hierarchy1"/>
    <dgm:cxn modelId="{0F69DF09-3413-4AD5-A450-FCF82623C4ED}" type="presParOf" srcId="{10F70AE6-1065-4006-9878-12CC675F8B93}" destId="{A2B663A2-77F0-44CC-ACED-203EF497493F}" srcOrd="1" destOrd="0" presId="urn:microsoft.com/office/officeart/2005/8/layout/hierarchy1"/>
    <dgm:cxn modelId="{85863534-F730-4814-9015-798F6B0C9B0E}" type="presParOf" srcId="{39BE9CE6-81BC-417F-BCCD-D7F3676CC806}" destId="{15709333-7094-4133-BD51-4ECF03C81704}" srcOrd="2" destOrd="0" presId="urn:microsoft.com/office/officeart/2005/8/layout/hierarchy1"/>
    <dgm:cxn modelId="{62990F1D-F605-40EE-995F-DA665F93B06A}" type="presParOf" srcId="{39BE9CE6-81BC-417F-BCCD-D7F3676CC806}" destId="{D92C52C2-DC55-4687-A173-1A265D3E571A}" srcOrd="3" destOrd="0" presId="urn:microsoft.com/office/officeart/2005/8/layout/hierarchy1"/>
    <dgm:cxn modelId="{4F45AAD9-2929-4649-AD66-E273A216D46D}" type="presParOf" srcId="{D92C52C2-DC55-4687-A173-1A265D3E571A}" destId="{38F582B8-56EA-4492-8661-00E8C4F61106}" srcOrd="0" destOrd="0" presId="urn:microsoft.com/office/officeart/2005/8/layout/hierarchy1"/>
    <dgm:cxn modelId="{2EA998C0-127E-4C72-AF7B-8C541B87D0CF}" type="presParOf" srcId="{38F582B8-56EA-4492-8661-00E8C4F61106}" destId="{0F9ED6B5-0572-4BD1-8AFE-6FF09AFE7050}" srcOrd="0" destOrd="0" presId="urn:microsoft.com/office/officeart/2005/8/layout/hierarchy1"/>
    <dgm:cxn modelId="{34F9EF77-64CE-40D6-99A5-9EFCD1929FD2}" type="presParOf" srcId="{38F582B8-56EA-4492-8661-00E8C4F61106}" destId="{8DE005B9-AC63-4AE7-B11D-A580DC5B149B}" srcOrd="1" destOrd="0" presId="urn:microsoft.com/office/officeart/2005/8/layout/hierarchy1"/>
    <dgm:cxn modelId="{3B94D713-D267-492D-BB15-C5CD87BC2C4A}" type="presParOf" srcId="{D92C52C2-DC55-4687-A173-1A265D3E571A}" destId="{F68028A3-46BC-4C62-84DF-488655EC3CBC}" srcOrd="1" destOrd="0" presId="urn:microsoft.com/office/officeart/2005/8/layout/hierarchy1"/>
    <dgm:cxn modelId="{96CD8C9F-F2A6-48EE-A20A-CF78E6FE417D}" type="presParOf" srcId="{39BE9CE6-81BC-417F-BCCD-D7F3676CC806}" destId="{601787E0-8A1E-4DC9-9754-ECC11CBA96F0}" srcOrd="4" destOrd="0" presId="urn:microsoft.com/office/officeart/2005/8/layout/hierarchy1"/>
    <dgm:cxn modelId="{B1169B56-BEE0-4950-A19C-141AF653E1CA}" type="presParOf" srcId="{39BE9CE6-81BC-417F-BCCD-D7F3676CC806}" destId="{AA5A234C-E3C9-47CE-87EA-36A36269AC16}" srcOrd="5" destOrd="0" presId="urn:microsoft.com/office/officeart/2005/8/layout/hierarchy1"/>
    <dgm:cxn modelId="{F1835AFF-EA06-428F-BDE9-06047A20E2C6}" type="presParOf" srcId="{AA5A234C-E3C9-47CE-87EA-36A36269AC16}" destId="{E97B562F-304B-44F3-8FD4-E419DEE17281}" srcOrd="0" destOrd="0" presId="urn:microsoft.com/office/officeart/2005/8/layout/hierarchy1"/>
    <dgm:cxn modelId="{146A32AE-0E55-4A56-ABCB-25C92E64F224}" type="presParOf" srcId="{E97B562F-304B-44F3-8FD4-E419DEE17281}" destId="{32347B0B-9535-4883-A8EB-60B9355758F8}" srcOrd="0" destOrd="0" presId="urn:microsoft.com/office/officeart/2005/8/layout/hierarchy1"/>
    <dgm:cxn modelId="{4DDDBC93-8461-4365-8C20-8A001BBA170E}" type="presParOf" srcId="{E97B562F-304B-44F3-8FD4-E419DEE17281}" destId="{16DA05ED-ABD5-4357-B5AD-2A3595E574CE}" srcOrd="1" destOrd="0" presId="urn:microsoft.com/office/officeart/2005/8/layout/hierarchy1"/>
    <dgm:cxn modelId="{8546C117-9635-4439-A137-B4C653D4F5FF}" type="presParOf" srcId="{AA5A234C-E3C9-47CE-87EA-36A36269AC16}" destId="{71403D57-D333-488A-803E-16E39542DB9D}" srcOrd="1" destOrd="0" presId="urn:microsoft.com/office/officeart/2005/8/layout/hierarchy1"/>
    <dgm:cxn modelId="{53800866-4EBA-47A8-BF7D-B1B5E44173FD}" type="presParOf" srcId="{B337D84F-0782-408E-BE2D-C58CA05DD4A1}" destId="{741A5CC0-7E52-463C-983E-EEC48E451568}" srcOrd="2" destOrd="0" presId="urn:microsoft.com/office/officeart/2005/8/layout/hierarchy1"/>
    <dgm:cxn modelId="{D234EF28-680F-461B-A7E1-A36838A68F4A}" type="presParOf" srcId="{B337D84F-0782-408E-BE2D-C58CA05DD4A1}" destId="{03CA993E-8A90-4D83-8DD2-F3A2343F22FE}" srcOrd="3" destOrd="0" presId="urn:microsoft.com/office/officeart/2005/8/layout/hierarchy1"/>
    <dgm:cxn modelId="{D06034E2-DE3B-491B-8D17-02652C54083B}" type="presParOf" srcId="{03CA993E-8A90-4D83-8DD2-F3A2343F22FE}" destId="{69E8B160-FB9C-4062-ADFD-DC925766C0E5}" srcOrd="0" destOrd="0" presId="urn:microsoft.com/office/officeart/2005/8/layout/hierarchy1"/>
    <dgm:cxn modelId="{017466AE-D40F-4053-855A-106C9AD0F3FD}" type="presParOf" srcId="{69E8B160-FB9C-4062-ADFD-DC925766C0E5}" destId="{F3E85BCB-E6C1-4C49-824F-A02A7FF679BC}" srcOrd="0" destOrd="0" presId="urn:microsoft.com/office/officeart/2005/8/layout/hierarchy1"/>
    <dgm:cxn modelId="{C75D7EBE-159A-4E2B-A39A-2C7E6838D786}" type="presParOf" srcId="{69E8B160-FB9C-4062-ADFD-DC925766C0E5}" destId="{7514676F-BD02-4EAC-B6B6-FB34A1B72BC0}" srcOrd="1" destOrd="0" presId="urn:microsoft.com/office/officeart/2005/8/layout/hierarchy1"/>
    <dgm:cxn modelId="{84357BF9-D22A-44EE-8154-77AB4CB19FE0}" type="presParOf" srcId="{03CA993E-8A90-4D83-8DD2-F3A2343F22FE}" destId="{D22DAD42-3F8C-402C-9869-FE7F1AE3F108}" srcOrd="1" destOrd="0" presId="urn:microsoft.com/office/officeart/2005/8/layout/hierarchy1"/>
    <dgm:cxn modelId="{9FC3CD53-8F19-4509-889E-E037D772DE60}" type="presParOf" srcId="{D22DAD42-3F8C-402C-9869-FE7F1AE3F108}" destId="{EEA0BF93-79C8-4F0D-B391-4CB45D9D0A5D}" srcOrd="0" destOrd="0" presId="urn:microsoft.com/office/officeart/2005/8/layout/hierarchy1"/>
    <dgm:cxn modelId="{4267C395-C029-40A5-9671-9F59E2ADD21B}" type="presParOf" srcId="{D22DAD42-3F8C-402C-9869-FE7F1AE3F108}" destId="{066F76A3-5013-4FA0-994C-F002E7A9E85F}" srcOrd="1" destOrd="0" presId="urn:microsoft.com/office/officeart/2005/8/layout/hierarchy1"/>
    <dgm:cxn modelId="{97F86A68-5108-47E4-AD3D-1F014FDAF67D}" type="presParOf" srcId="{066F76A3-5013-4FA0-994C-F002E7A9E85F}" destId="{05BB8312-4375-4518-B664-D002837CA789}" srcOrd="0" destOrd="0" presId="urn:microsoft.com/office/officeart/2005/8/layout/hierarchy1"/>
    <dgm:cxn modelId="{383F2A47-15E8-4FD0-8C7A-E0E9708C7580}" type="presParOf" srcId="{05BB8312-4375-4518-B664-D002837CA789}" destId="{D6F198D8-AE71-4F4E-A5C3-FCF9F355142B}" srcOrd="0" destOrd="0" presId="urn:microsoft.com/office/officeart/2005/8/layout/hierarchy1"/>
    <dgm:cxn modelId="{14C47504-1A2B-4C91-BAE1-C1515BF90197}" type="presParOf" srcId="{05BB8312-4375-4518-B664-D002837CA789}" destId="{17A84BCD-C996-4D6E-AA56-35B910C45155}" srcOrd="1" destOrd="0" presId="urn:microsoft.com/office/officeart/2005/8/layout/hierarchy1"/>
    <dgm:cxn modelId="{5635F3BE-E09C-44F1-A1A4-678B708C272D}" type="presParOf" srcId="{066F76A3-5013-4FA0-994C-F002E7A9E85F}" destId="{5FD23758-0461-4EEB-B3D0-E5ADDCD726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200A9-18E1-4481-A3C3-CF43079ECE13}" type="doc">
      <dgm:prSet loTypeId="urn:microsoft.com/office/officeart/2005/8/layout/hChevron3" loCatId="process" qsTypeId="urn:microsoft.com/office/officeart/2005/8/quickstyle/simple1" qsCatId="simple" csTypeId="urn:microsoft.com/office/officeart/2005/8/colors/accent1_2" csCatId="accent1" phldr="1"/>
      <dgm:spPr/>
    </dgm:pt>
    <dgm:pt modelId="{042A1F50-4F72-41BA-8BF4-723A83DE4080}">
      <dgm:prSet phldrT="[Text]" phldr="0"/>
      <dgm:spPr/>
      <dgm:t>
        <a:bodyPr/>
        <a:lstStyle/>
        <a:p>
          <a:pPr rtl="0"/>
          <a:r>
            <a:rPr lang="en-US">
              <a:solidFill>
                <a:schemeClr val="bg1"/>
              </a:solidFill>
              <a:latin typeface="Segoe UI Semibold"/>
            </a:rPr>
            <a:t>Every</a:t>
          </a:r>
          <a:r>
            <a:rPr lang="en-US" b="0" i="0" u="none" strike="noStrike" cap="none" baseline="0" noProof="0">
              <a:solidFill>
                <a:schemeClr val="bg1"/>
              </a:solidFill>
              <a:latin typeface="Segoe UI Semibold"/>
              <a:cs typeface="Segoe UI Semibold"/>
            </a:rPr>
            <a:t> Student Succeeds</a:t>
          </a:r>
          <a:r>
            <a:rPr lang="en-US">
              <a:solidFill>
                <a:schemeClr val="bg1"/>
              </a:solidFill>
              <a:latin typeface="Segoe UI Semibold"/>
            </a:rPr>
            <a:t> </a:t>
          </a:r>
          <a:r>
            <a:rPr lang="en-US" b="0" i="0" u="none" strike="noStrike" cap="none" baseline="0" noProof="0">
              <a:solidFill>
                <a:schemeClr val="bg1"/>
              </a:solidFill>
              <a:latin typeface="Segoe UI Semibold"/>
              <a:cs typeface="Segoe UI Semibold"/>
            </a:rPr>
            <a:t>Act (</a:t>
          </a:r>
          <a:r>
            <a:rPr lang="en-US">
              <a:solidFill>
                <a:schemeClr val="bg1"/>
              </a:solidFill>
              <a:latin typeface="Segoe UI Semibold"/>
            </a:rPr>
            <a:t>ESSA</a:t>
          </a:r>
          <a:r>
            <a:rPr lang="en-US" b="0" i="0" u="none" strike="noStrike" cap="none" baseline="0" noProof="0">
              <a:solidFill>
                <a:schemeClr val="bg1"/>
              </a:solidFill>
              <a:latin typeface="Segoe UI Semibold"/>
              <a:cs typeface="Segoe UI Semibold"/>
            </a:rPr>
            <a:t>)</a:t>
          </a:r>
          <a:endParaRPr lang="en-US">
            <a:solidFill>
              <a:schemeClr val="bg1"/>
            </a:solidFill>
          </a:endParaRPr>
        </a:p>
      </dgm:t>
    </dgm:pt>
    <dgm:pt modelId="{1770638B-6FA5-4A8C-A9C9-0BB4FF27B191}" type="parTrans" cxnId="{8E2B7948-21D3-4890-AFB1-306783F2E04A}">
      <dgm:prSet/>
      <dgm:spPr/>
      <dgm:t>
        <a:bodyPr/>
        <a:lstStyle/>
        <a:p>
          <a:endParaRPr lang="en-US"/>
        </a:p>
      </dgm:t>
    </dgm:pt>
    <dgm:pt modelId="{2D54D894-D91C-4515-9A42-0A1027E2F5B0}" type="sibTrans" cxnId="{8E2B7948-21D3-4890-AFB1-306783F2E04A}">
      <dgm:prSet/>
      <dgm:spPr/>
      <dgm:t>
        <a:bodyPr/>
        <a:lstStyle/>
        <a:p>
          <a:endParaRPr lang="en-US"/>
        </a:p>
      </dgm:t>
    </dgm:pt>
    <dgm:pt modelId="{C22338B0-574E-41F8-BC61-5C0D0307BFD5}">
      <dgm:prSet phldrT="[Text]" phldr="0"/>
      <dgm:spPr/>
      <dgm:t>
        <a:bodyPr/>
        <a:lstStyle/>
        <a:p>
          <a:pPr rtl="0"/>
          <a:r>
            <a:rPr lang="en-US">
              <a:latin typeface="Segoe UI Semibold"/>
            </a:rPr>
            <a:t>Title 1, Part C – Students of Migrant Education</a:t>
          </a:r>
          <a:endParaRPr lang="en-US"/>
        </a:p>
      </dgm:t>
    </dgm:pt>
    <dgm:pt modelId="{902D417D-0B25-43DC-9DFD-136886D1F60B}" type="parTrans" cxnId="{E6F856E7-67B8-4259-B91A-7C33B267A9D3}">
      <dgm:prSet/>
      <dgm:spPr/>
      <dgm:t>
        <a:bodyPr/>
        <a:lstStyle/>
        <a:p>
          <a:endParaRPr lang="en-US"/>
        </a:p>
      </dgm:t>
    </dgm:pt>
    <dgm:pt modelId="{EDD735E8-B2B3-4368-B93B-F7EE5B692773}" type="sibTrans" cxnId="{E6F856E7-67B8-4259-B91A-7C33B267A9D3}">
      <dgm:prSet/>
      <dgm:spPr/>
      <dgm:t>
        <a:bodyPr/>
        <a:lstStyle/>
        <a:p>
          <a:endParaRPr lang="en-US"/>
        </a:p>
      </dgm:t>
    </dgm:pt>
    <dgm:pt modelId="{2D63B342-60A8-434C-BB2D-08B734D0116E}">
      <dgm:prSet phldrT="[Text]" phldr="0"/>
      <dgm:spPr/>
      <dgm:t>
        <a:bodyPr/>
        <a:lstStyle/>
        <a:p>
          <a:pPr rtl="0"/>
          <a:r>
            <a:rPr lang="en-US">
              <a:latin typeface="Segoe UI Semibold"/>
            </a:rPr>
            <a:t>Eligibility defined and specific educational rights outlined.</a:t>
          </a:r>
          <a:endParaRPr lang="en-US"/>
        </a:p>
      </dgm:t>
    </dgm:pt>
    <dgm:pt modelId="{DB8F7323-05CB-4EC9-B1C3-CFE643EDD05E}" type="parTrans" cxnId="{48A1ACC9-958E-46AE-AA75-6FF50DB1EA57}">
      <dgm:prSet/>
      <dgm:spPr/>
      <dgm:t>
        <a:bodyPr/>
        <a:lstStyle/>
        <a:p>
          <a:endParaRPr lang="en-US"/>
        </a:p>
      </dgm:t>
    </dgm:pt>
    <dgm:pt modelId="{9852073D-35B1-46AA-A2F1-90C5AAFFF1A1}" type="sibTrans" cxnId="{48A1ACC9-958E-46AE-AA75-6FF50DB1EA57}">
      <dgm:prSet/>
      <dgm:spPr/>
      <dgm:t>
        <a:bodyPr/>
        <a:lstStyle/>
        <a:p>
          <a:endParaRPr lang="en-US"/>
        </a:p>
      </dgm:t>
    </dgm:pt>
    <dgm:pt modelId="{22329F75-A6BA-483E-94F8-6D920C52CDD1}" type="pres">
      <dgm:prSet presAssocID="{D46200A9-18E1-4481-A3C3-CF43079ECE13}" presName="Name0" presStyleCnt="0">
        <dgm:presLayoutVars>
          <dgm:dir/>
          <dgm:resizeHandles val="exact"/>
        </dgm:presLayoutVars>
      </dgm:prSet>
      <dgm:spPr/>
    </dgm:pt>
    <dgm:pt modelId="{40AE70B9-A24E-42D3-BA1C-E346819193DE}" type="pres">
      <dgm:prSet presAssocID="{042A1F50-4F72-41BA-8BF4-723A83DE4080}" presName="parTxOnly" presStyleLbl="node1" presStyleIdx="0" presStyleCnt="3">
        <dgm:presLayoutVars>
          <dgm:bulletEnabled val="1"/>
        </dgm:presLayoutVars>
      </dgm:prSet>
      <dgm:spPr/>
    </dgm:pt>
    <dgm:pt modelId="{A04EE8FB-D93D-42F3-A42C-91C136819130}" type="pres">
      <dgm:prSet presAssocID="{2D54D894-D91C-4515-9A42-0A1027E2F5B0}" presName="parSpace" presStyleCnt="0"/>
      <dgm:spPr/>
    </dgm:pt>
    <dgm:pt modelId="{3C0CECB0-5FAC-402E-80D8-3B9F0E4177D4}" type="pres">
      <dgm:prSet presAssocID="{C22338B0-574E-41F8-BC61-5C0D0307BFD5}" presName="parTxOnly" presStyleLbl="node1" presStyleIdx="1" presStyleCnt="3">
        <dgm:presLayoutVars>
          <dgm:bulletEnabled val="1"/>
        </dgm:presLayoutVars>
      </dgm:prSet>
      <dgm:spPr/>
    </dgm:pt>
    <dgm:pt modelId="{18EC7F38-F3D3-446A-9106-C125CE95E60E}" type="pres">
      <dgm:prSet presAssocID="{EDD735E8-B2B3-4368-B93B-F7EE5B692773}" presName="parSpace" presStyleCnt="0"/>
      <dgm:spPr/>
    </dgm:pt>
    <dgm:pt modelId="{F75CE42B-473A-4DF9-860A-9DD3C6351D33}" type="pres">
      <dgm:prSet presAssocID="{2D63B342-60A8-434C-BB2D-08B734D0116E}" presName="parTxOnly" presStyleLbl="node1" presStyleIdx="2" presStyleCnt="3">
        <dgm:presLayoutVars>
          <dgm:bulletEnabled val="1"/>
        </dgm:presLayoutVars>
      </dgm:prSet>
      <dgm:spPr/>
    </dgm:pt>
  </dgm:ptLst>
  <dgm:cxnLst>
    <dgm:cxn modelId="{2C2A9F3D-8F41-4500-9891-E046B3765D10}" type="presOf" srcId="{C22338B0-574E-41F8-BC61-5C0D0307BFD5}" destId="{3C0CECB0-5FAC-402E-80D8-3B9F0E4177D4}" srcOrd="0" destOrd="0" presId="urn:microsoft.com/office/officeart/2005/8/layout/hChevron3"/>
    <dgm:cxn modelId="{78477741-DEA8-455C-8C98-BBAE2CCB1D45}" type="presOf" srcId="{042A1F50-4F72-41BA-8BF4-723A83DE4080}" destId="{40AE70B9-A24E-42D3-BA1C-E346819193DE}" srcOrd="0" destOrd="0" presId="urn:microsoft.com/office/officeart/2005/8/layout/hChevron3"/>
    <dgm:cxn modelId="{D9499C42-3175-4591-BA58-FC52F3BEE7E6}" type="presOf" srcId="{2D63B342-60A8-434C-BB2D-08B734D0116E}" destId="{F75CE42B-473A-4DF9-860A-9DD3C6351D33}" srcOrd="0" destOrd="0" presId="urn:microsoft.com/office/officeart/2005/8/layout/hChevron3"/>
    <dgm:cxn modelId="{8E2B7948-21D3-4890-AFB1-306783F2E04A}" srcId="{D46200A9-18E1-4481-A3C3-CF43079ECE13}" destId="{042A1F50-4F72-41BA-8BF4-723A83DE4080}" srcOrd="0" destOrd="0" parTransId="{1770638B-6FA5-4A8C-A9C9-0BB4FF27B191}" sibTransId="{2D54D894-D91C-4515-9A42-0A1027E2F5B0}"/>
    <dgm:cxn modelId="{3B07A049-DADE-444E-B808-E04521417427}" type="presOf" srcId="{D46200A9-18E1-4481-A3C3-CF43079ECE13}" destId="{22329F75-A6BA-483E-94F8-6D920C52CDD1}" srcOrd="0" destOrd="0" presId="urn:microsoft.com/office/officeart/2005/8/layout/hChevron3"/>
    <dgm:cxn modelId="{48A1ACC9-958E-46AE-AA75-6FF50DB1EA57}" srcId="{D46200A9-18E1-4481-A3C3-CF43079ECE13}" destId="{2D63B342-60A8-434C-BB2D-08B734D0116E}" srcOrd="2" destOrd="0" parTransId="{DB8F7323-05CB-4EC9-B1C3-CFE643EDD05E}" sibTransId="{9852073D-35B1-46AA-A2F1-90C5AAFFF1A1}"/>
    <dgm:cxn modelId="{E6F856E7-67B8-4259-B91A-7C33B267A9D3}" srcId="{D46200A9-18E1-4481-A3C3-CF43079ECE13}" destId="{C22338B0-574E-41F8-BC61-5C0D0307BFD5}" srcOrd="1" destOrd="0" parTransId="{902D417D-0B25-43DC-9DFD-136886D1F60B}" sibTransId="{EDD735E8-B2B3-4368-B93B-F7EE5B692773}"/>
    <dgm:cxn modelId="{CB12C90B-8613-42ED-A9F0-2BA54D79B4DC}" type="presParOf" srcId="{22329F75-A6BA-483E-94F8-6D920C52CDD1}" destId="{40AE70B9-A24E-42D3-BA1C-E346819193DE}" srcOrd="0" destOrd="0" presId="urn:microsoft.com/office/officeart/2005/8/layout/hChevron3"/>
    <dgm:cxn modelId="{A7D7D102-476B-448D-920B-6129BADD7974}" type="presParOf" srcId="{22329F75-A6BA-483E-94F8-6D920C52CDD1}" destId="{A04EE8FB-D93D-42F3-A42C-91C136819130}" srcOrd="1" destOrd="0" presId="urn:microsoft.com/office/officeart/2005/8/layout/hChevron3"/>
    <dgm:cxn modelId="{602A6666-E057-4F9B-9581-DD6ABE30F9A0}" type="presParOf" srcId="{22329F75-A6BA-483E-94F8-6D920C52CDD1}" destId="{3C0CECB0-5FAC-402E-80D8-3B9F0E4177D4}" srcOrd="2" destOrd="0" presId="urn:microsoft.com/office/officeart/2005/8/layout/hChevron3"/>
    <dgm:cxn modelId="{1BAEEC3C-E192-4820-8C00-E002E2EDC735}" type="presParOf" srcId="{22329F75-A6BA-483E-94F8-6D920C52CDD1}" destId="{18EC7F38-F3D3-446A-9106-C125CE95E60E}" srcOrd="3" destOrd="0" presId="urn:microsoft.com/office/officeart/2005/8/layout/hChevron3"/>
    <dgm:cxn modelId="{87C59A4A-5F49-45E3-A4EF-F6960206298A}" type="presParOf" srcId="{22329F75-A6BA-483E-94F8-6D920C52CDD1}" destId="{F75CE42B-473A-4DF9-860A-9DD3C6351D3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0BF93-79C8-4F0D-B391-4CB45D9D0A5D}">
      <dsp:nvSpPr>
        <dsp:cNvPr id="0" name=""/>
        <dsp:cNvSpPr/>
      </dsp:nvSpPr>
      <dsp:spPr>
        <a:xfrm>
          <a:off x="8296155" y="3054273"/>
          <a:ext cx="91440" cy="568875"/>
        </a:xfrm>
        <a:custGeom>
          <a:avLst/>
          <a:gdLst/>
          <a:ahLst/>
          <a:cxnLst/>
          <a:rect l="0" t="0" r="0" b="0"/>
          <a:pathLst>
            <a:path>
              <a:moveTo>
                <a:pt x="45720" y="0"/>
              </a:moveTo>
              <a:lnTo>
                <a:pt x="4572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1A5CC0-7E52-463C-983E-EEC48E451568}">
      <dsp:nvSpPr>
        <dsp:cNvPr id="0" name=""/>
        <dsp:cNvSpPr/>
      </dsp:nvSpPr>
      <dsp:spPr>
        <a:xfrm>
          <a:off x="5951187" y="1243327"/>
          <a:ext cx="2390688" cy="568875"/>
        </a:xfrm>
        <a:custGeom>
          <a:avLst/>
          <a:gdLst/>
          <a:ahLst/>
          <a:cxnLst/>
          <a:rect l="0" t="0" r="0" b="0"/>
          <a:pathLst>
            <a:path>
              <a:moveTo>
                <a:pt x="0" y="0"/>
              </a:moveTo>
              <a:lnTo>
                <a:pt x="0" y="387671"/>
              </a:lnTo>
              <a:lnTo>
                <a:pt x="2390688" y="387671"/>
              </a:lnTo>
              <a:lnTo>
                <a:pt x="2390688" y="568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1787E0-8A1E-4DC9-9754-ECC11CBA96F0}">
      <dsp:nvSpPr>
        <dsp:cNvPr id="0" name=""/>
        <dsp:cNvSpPr/>
      </dsp:nvSpPr>
      <dsp:spPr>
        <a:xfrm>
          <a:off x="3560498" y="3054273"/>
          <a:ext cx="2390688" cy="568875"/>
        </a:xfrm>
        <a:custGeom>
          <a:avLst/>
          <a:gdLst/>
          <a:ahLst/>
          <a:cxnLst/>
          <a:rect l="0" t="0" r="0" b="0"/>
          <a:pathLst>
            <a:path>
              <a:moveTo>
                <a:pt x="0" y="0"/>
              </a:moveTo>
              <a:lnTo>
                <a:pt x="0" y="387671"/>
              </a:lnTo>
              <a:lnTo>
                <a:pt x="2390688" y="387671"/>
              </a:lnTo>
              <a:lnTo>
                <a:pt x="2390688"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09333-7094-4133-BD51-4ECF03C81704}">
      <dsp:nvSpPr>
        <dsp:cNvPr id="0" name=""/>
        <dsp:cNvSpPr/>
      </dsp:nvSpPr>
      <dsp:spPr>
        <a:xfrm>
          <a:off x="3514778" y="3054273"/>
          <a:ext cx="91440" cy="568875"/>
        </a:xfrm>
        <a:custGeom>
          <a:avLst/>
          <a:gdLst/>
          <a:ahLst/>
          <a:cxnLst/>
          <a:rect l="0" t="0" r="0" b="0"/>
          <a:pathLst>
            <a:path>
              <a:moveTo>
                <a:pt x="45720" y="0"/>
              </a:moveTo>
              <a:lnTo>
                <a:pt x="4572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59F8BE-94A0-41D4-9D66-B015400D364D}">
      <dsp:nvSpPr>
        <dsp:cNvPr id="0" name=""/>
        <dsp:cNvSpPr/>
      </dsp:nvSpPr>
      <dsp:spPr>
        <a:xfrm>
          <a:off x="1169810" y="3054273"/>
          <a:ext cx="2390688" cy="568875"/>
        </a:xfrm>
        <a:custGeom>
          <a:avLst/>
          <a:gdLst/>
          <a:ahLst/>
          <a:cxnLst/>
          <a:rect l="0" t="0" r="0" b="0"/>
          <a:pathLst>
            <a:path>
              <a:moveTo>
                <a:pt x="2390688" y="0"/>
              </a:moveTo>
              <a:lnTo>
                <a:pt x="2390688" y="387671"/>
              </a:lnTo>
              <a:lnTo>
                <a:pt x="0" y="387671"/>
              </a:lnTo>
              <a:lnTo>
                <a:pt x="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752CE6-8695-4804-BAE5-0432604B8CC5}">
      <dsp:nvSpPr>
        <dsp:cNvPr id="0" name=""/>
        <dsp:cNvSpPr/>
      </dsp:nvSpPr>
      <dsp:spPr>
        <a:xfrm>
          <a:off x="3560498" y="1243327"/>
          <a:ext cx="2390688" cy="568875"/>
        </a:xfrm>
        <a:custGeom>
          <a:avLst/>
          <a:gdLst/>
          <a:ahLst/>
          <a:cxnLst/>
          <a:rect l="0" t="0" r="0" b="0"/>
          <a:pathLst>
            <a:path>
              <a:moveTo>
                <a:pt x="2390688" y="0"/>
              </a:moveTo>
              <a:lnTo>
                <a:pt x="2390688" y="387671"/>
              </a:lnTo>
              <a:lnTo>
                <a:pt x="0" y="387671"/>
              </a:lnTo>
              <a:lnTo>
                <a:pt x="0" y="568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F74897-CACB-48B6-8CF6-771A3D58D934}">
      <dsp:nvSpPr>
        <dsp:cNvPr id="0" name=""/>
        <dsp:cNvSpPr/>
      </dsp:nvSpPr>
      <dsp:spPr>
        <a:xfrm>
          <a:off x="4973178" y="1256"/>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E0CF3-C44A-4293-9865-8983F2E4FB84}">
      <dsp:nvSpPr>
        <dsp:cNvPr id="0" name=""/>
        <dsp:cNvSpPr/>
      </dsp:nvSpPr>
      <dsp:spPr>
        <a:xfrm>
          <a:off x="5190513" y="207724"/>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tx1"/>
              </a:solidFill>
              <a:latin typeface="Segoe UI Semibold"/>
            </a:rPr>
            <a:t>Ensure </a:t>
          </a:r>
          <a:r>
            <a:rPr lang="en-US" sz="1700" b="0" i="0" u="none" strike="noStrike" kern="1200" cap="none" baseline="0" noProof="0">
              <a:solidFill>
                <a:schemeClr val="tx1"/>
              </a:solidFill>
              <a:latin typeface="Segoe UI Semibold"/>
              <a:cs typeface="Segoe UI Semibold"/>
            </a:rPr>
            <a:t>unique educational rights</a:t>
          </a:r>
          <a:r>
            <a:rPr lang="en-US" sz="1700" kern="1200">
              <a:solidFill>
                <a:schemeClr val="tx1"/>
              </a:solidFill>
              <a:latin typeface="Segoe UI Semibold"/>
            </a:rPr>
            <a:t> for</a:t>
          </a:r>
          <a:r>
            <a:rPr lang="en-US" sz="1700" b="0" i="0" u="none" strike="noStrike" kern="1200" cap="none" baseline="0" noProof="0">
              <a:solidFill>
                <a:schemeClr val="tx1"/>
              </a:solidFill>
              <a:latin typeface="Segoe UI Semibold"/>
              <a:cs typeface="Segoe UI Semibold"/>
            </a:rPr>
            <a:t> </a:t>
          </a:r>
          <a:r>
            <a:rPr lang="en-US" sz="1700" kern="1200">
              <a:solidFill>
                <a:schemeClr val="tx1"/>
              </a:solidFill>
              <a:latin typeface="Segoe UI Semibold"/>
            </a:rPr>
            <a:t>highly mobile</a:t>
          </a:r>
          <a:r>
            <a:rPr lang="en-US" sz="1700" b="0" i="0" u="none" strike="noStrike" kern="1200" cap="none" baseline="0" noProof="0">
              <a:solidFill>
                <a:schemeClr val="tx1"/>
              </a:solidFill>
              <a:latin typeface="Segoe UI Semibold"/>
              <a:cs typeface="Segoe UI Semibold"/>
            </a:rPr>
            <a:t> students</a:t>
          </a:r>
        </a:p>
      </dsp:txBody>
      <dsp:txXfrm>
        <a:off x="5226892" y="244103"/>
        <a:ext cx="1883259" cy="1169313"/>
      </dsp:txXfrm>
    </dsp:sp>
    <dsp:sp modelId="{6BC500B4-8F4A-4F79-8597-C19FA0F4AD21}">
      <dsp:nvSpPr>
        <dsp:cNvPr id="0" name=""/>
        <dsp:cNvSpPr/>
      </dsp:nvSpPr>
      <dsp:spPr>
        <a:xfrm>
          <a:off x="2582489" y="1812202"/>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145F2-33AD-4C40-86E7-C0B8AD8EE048}">
      <dsp:nvSpPr>
        <dsp:cNvPr id="0" name=""/>
        <dsp:cNvSpPr/>
      </dsp:nvSpPr>
      <dsp:spPr>
        <a:xfrm>
          <a:off x="2799825" y="2018671"/>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Every Student Succeeds Act of 2015</a:t>
          </a:r>
          <a:endParaRPr lang="en-US" sz="1700" kern="1200"/>
        </a:p>
      </dsp:txBody>
      <dsp:txXfrm>
        <a:off x="2836204" y="2055050"/>
        <a:ext cx="1883259" cy="1169313"/>
      </dsp:txXfrm>
    </dsp:sp>
    <dsp:sp modelId="{695EDB6B-6DEC-4E7A-9511-E05EA012460D}">
      <dsp:nvSpPr>
        <dsp:cNvPr id="0" name=""/>
        <dsp:cNvSpPr/>
      </dsp:nvSpPr>
      <dsp:spPr>
        <a:xfrm>
          <a:off x="191801"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ACB5C-106F-4DB1-BA31-D4C12F6DA5DF}">
      <dsp:nvSpPr>
        <dsp:cNvPr id="0" name=""/>
        <dsp:cNvSpPr/>
      </dsp:nvSpPr>
      <dsp:spPr>
        <a:xfrm>
          <a:off x="409136"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Foster Care Students</a:t>
          </a:r>
          <a:endParaRPr lang="en-US" sz="1700" kern="1200"/>
        </a:p>
      </dsp:txBody>
      <dsp:txXfrm>
        <a:off x="445515" y="3865996"/>
        <a:ext cx="1883259" cy="1169313"/>
      </dsp:txXfrm>
    </dsp:sp>
    <dsp:sp modelId="{0F9ED6B5-0572-4BD1-8AFE-6FF09AFE7050}">
      <dsp:nvSpPr>
        <dsp:cNvPr id="0" name=""/>
        <dsp:cNvSpPr/>
      </dsp:nvSpPr>
      <dsp:spPr>
        <a:xfrm>
          <a:off x="2582489"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005B9-AC63-4AE7-B11D-A580DC5B149B}">
      <dsp:nvSpPr>
        <dsp:cNvPr id="0" name=""/>
        <dsp:cNvSpPr/>
      </dsp:nvSpPr>
      <dsp:spPr>
        <a:xfrm>
          <a:off x="2799825"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Homeless Students</a:t>
          </a:r>
          <a:endParaRPr lang="en-US" sz="1700" kern="1200"/>
        </a:p>
      </dsp:txBody>
      <dsp:txXfrm>
        <a:off x="2836204" y="3865996"/>
        <a:ext cx="1883259" cy="1169313"/>
      </dsp:txXfrm>
    </dsp:sp>
    <dsp:sp modelId="{32347B0B-9535-4883-A8EB-60B9355758F8}">
      <dsp:nvSpPr>
        <dsp:cNvPr id="0" name=""/>
        <dsp:cNvSpPr/>
      </dsp:nvSpPr>
      <dsp:spPr>
        <a:xfrm>
          <a:off x="4973178"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A05ED-ABD5-4357-B5AD-2A3595E574CE}">
      <dsp:nvSpPr>
        <dsp:cNvPr id="0" name=""/>
        <dsp:cNvSpPr/>
      </dsp:nvSpPr>
      <dsp:spPr>
        <a:xfrm>
          <a:off x="5190513"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Migrant Students</a:t>
          </a:r>
        </a:p>
      </dsp:txBody>
      <dsp:txXfrm>
        <a:off x="5226892" y="3865996"/>
        <a:ext cx="1883259" cy="1169313"/>
      </dsp:txXfrm>
    </dsp:sp>
    <dsp:sp modelId="{F3E85BCB-E6C1-4C49-824F-A02A7FF679BC}">
      <dsp:nvSpPr>
        <dsp:cNvPr id="0" name=""/>
        <dsp:cNvSpPr/>
      </dsp:nvSpPr>
      <dsp:spPr>
        <a:xfrm>
          <a:off x="7363866" y="1812202"/>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4676F-BD02-4EAC-B6B6-FB34A1B72BC0}">
      <dsp:nvSpPr>
        <dsp:cNvPr id="0" name=""/>
        <dsp:cNvSpPr/>
      </dsp:nvSpPr>
      <dsp:spPr>
        <a:xfrm>
          <a:off x="7581201" y="2018671"/>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Massachusetts Valor Act of 2012</a:t>
          </a:r>
          <a:endParaRPr lang="en-US" sz="1700" kern="1200"/>
        </a:p>
      </dsp:txBody>
      <dsp:txXfrm>
        <a:off x="7617580" y="2055050"/>
        <a:ext cx="1883259" cy="1169313"/>
      </dsp:txXfrm>
    </dsp:sp>
    <dsp:sp modelId="{D6F198D8-AE71-4F4E-A5C3-FCF9F355142B}">
      <dsp:nvSpPr>
        <dsp:cNvPr id="0" name=""/>
        <dsp:cNvSpPr/>
      </dsp:nvSpPr>
      <dsp:spPr>
        <a:xfrm>
          <a:off x="7363866"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A84BCD-C996-4D6E-AA56-35B910C45155}">
      <dsp:nvSpPr>
        <dsp:cNvPr id="0" name=""/>
        <dsp:cNvSpPr/>
      </dsp:nvSpPr>
      <dsp:spPr>
        <a:xfrm>
          <a:off x="7581201"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Military Connected Students</a:t>
          </a:r>
          <a:endParaRPr lang="en-US" sz="1700" kern="1200"/>
        </a:p>
      </dsp:txBody>
      <dsp:txXfrm>
        <a:off x="7617580" y="3865996"/>
        <a:ext cx="1883259" cy="1169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E70B9-A24E-42D3-BA1C-E346819193DE}">
      <dsp:nvSpPr>
        <dsp:cNvPr id="0" name=""/>
        <dsp:cNvSpPr/>
      </dsp:nvSpPr>
      <dsp:spPr>
        <a:xfrm>
          <a:off x="4996" y="1651096"/>
          <a:ext cx="4369108" cy="174764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rtl="0">
            <a:lnSpc>
              <a:spcPct val="90000"/>
            </a:lnSpc>
            <a:spcBef>
              <a:spcPct val="0"/>
            </a:spcBef>
            <a:spcAft>
              <a:spcPct val="35000"/>
            </a:spcAft>
            <a:buNone/>
          </a:pPr>
          <a:r>
            <a:rPr lang="en-US" sz="2400" kern="1200">
              <a:solidFill>
                <a:schemeClr val="bg1"/>
              </a:solidFill>
              <a:latin typeface="Segoe UI Semibold"/>
            </a:rPr>
            <a:t>Every</a:t>
          </a:r>
          <a:r>
            <a:rPr lang="en-US" sz="2400" b="0" i="0" u="none" strike="noStrike" kern="1200" cap="none" baseline="0" noProof="0">
              <a:solidFill>
                <a:schemeClr val="bg1"/>
              </a:solidFill>
              <a:latin typeface="Segoe UI Semibold"/>
              <a:cs typeface="Segoe UI Semibold"/>
            </a:rPr>
            <a:t> Student Succeeds</a:t>
          </a:r>
          <a:r>
            <a:rPr lang="en-US" sz="2400" kern="1200">
              <a:solidFill>
                <a:schemeClr val="bg1"/>
              </a:solidFill>
              <a:latin typeface="Segoe UI Semibold"/>
            </a:rPr>
            <a:t> </a:t>
          </a:r>
          <a:r>
            <a:rPr lang="en-US" sz="2400" b="0" i="0" u="none" strike="noStrike" kern="1200" cap="none" baseline="0" noProof="0">
              <a:solidFill>
                <a:schemeClr val="bg1"/>
              </a:solidFill>
              <a:latin typeface="Segoe UI Semibold"/>
              <a:cs typeface="Segoe UI Semibold"/>
            </a:rPr>
            <a:t>Act (</a:t>
          </a:r>
          <a:r>
            <a:rPr lang="en-US" sz="2400" kern="1200">
              <a:solidFill>
                <a:schemeClr val="bg1"/>
              </a:solidFill>
              <a:latin typeface="Segoe UI Semibold"/>
            </a:rPr>
            <a:t>ESSA</a:t>
          </a:r>
          <a:r>
            <a:rPr lang="en-US" sz="2400" b="0" i="0" u="none" strike="noStrike" kern="1200" cap="none" baseline="0" noProof="0">
              <a:solidFill>
                <a:schemeClr val="bg1"/>
              </a:solidFill>
              <a:latin typeface="Segoe UI Semibold"/>
              <a:cs typeface="Segoe UI Semibold"/>
            </a:rPr>
            <a:t>)</a:t>
          </a:r>
          <a:endParaRPr lang="en-US" sz="2400" kern="1200">
            <a:solidFill>
              <a:schemeClr val="bg1"/>
            </a:solidFill>
          </a:endParaRPr>
        </a:p>
      </dsp:txBody>
      <dsp:txXfrm>
        <a:off x="4996" y="1651096"/>
        <a:ext cx="3932197" cy="1747643"/>
      </dsp:txXfrm>
    </dsp:sp>
    <dsp:sp modelId="{3C0CECB0-5FAC-402E-80D8-3B9F0E4177D4}">
      <dsp:nvSpPr>
        <dsp:cNvPr id="0" name=""/>
        <dsp:cNvSpPr/>
      </dsp:nvSpPr>
      <dsp:spPr>
        <a:xfrm>
          <a:off x="3500283" y="1651096"/>
          <a:ext cx="4369108" cy="17476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Segoe UI Semibold"/>
            </a:rPr>
            <a:t>Title 1, Part C – Students of Migrant Education</a:t>
          </a:r>
          <a:endParaRPr lang="en-US" sz="2400" kern="1200"/>
        </a:p>
      </dsp:txBody>
      <dsp:txXfrm>
        <a:off x="4374105" y="1651096"/>
        <a:ext cx="2621465" cy="1747643"/>
      </dsp:txXfrm>
    </dsp:sp>
    <dsp:sp modelId="{F75CE42B-473A-4DF9-860A-9DD3C6351D33}">
      <dsp:nvSpPr>
        <dsp:cNvPr id="0" name=""/>
        <dsp:cNvSpPr/>
      </dsp:nvSpPr>
      <dsp:spPr>
        <a:xfrm>
          <a:off x="6995570" y="1651096"/>
          <a:ext cx="4369108" cy="17476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Segoe UI Semibold"/>
            </a:rPr>
            <a:t>Eligibility defined and specific educational rights outlined.</a:t>
          </a:r>
          <a:endParaRPr lang="en-US" sz="2400" kern="1200"/>
        </a:p>
      </dsp:txBody>
      <dsp:txXfrm>
        <a:off x="7869392" y="1651096"/>
        <a:ext cx="2621465" cy="17476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2020/12/3</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2020/12/3</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41162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252725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125804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49</a:t>
            </a:fld>
            <a:endParaRPr lang="zh-CN" altLang="en-US"/>
          </a:p>
        </p:txBody>
      </p:sp>
    </p:spTree>
    <p:extLst>
      <p:ext uri="{BB962C8B-B14F-4D97-AF65-F5344CB8AC3E}">
        <p14:creationId xmlns:p14="http://schemas.microsoft.com/office/powerpoint/2010/main" val="118952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51368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181790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138608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60316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4016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30964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284900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875191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12/3/2020</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s/ni%C3%B1os-ni%C3%B1o-ni%C3%B1a-dibujos-de-l%C3%ADneas-34124/" TargetMode="External"/><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hyperlink" Target="https://pixabay.com/en/house-home-white-shapes-chimney-48764/" TargetMode="Externa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www.doe.mass.edu/sfs/mv/housing-guidance.html"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mass.gov/orgs/massachusetts-department-of-children-families/locations?_page=1" TargetMode="External"/><Relationship Id="rId2" Type="http://schemas.openxmlformats.org/officeDocument/2006/relationships/hyperlink" Target="http://profiles.doe.mass.edu/search/search.aspx?leftNavId=11239"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www.doe.mass.edu/sfs/edstability.html" TargetMode="External"/><Relationship Id="rId7" Type="http://schemas.openxmlformats.org/officeDocument/2006/relationships/hyperlink" Target="mailto:Sarah.E.Slautterback@mass.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mailto:James.J.Morrison@MassMail.State.MA.US" TargetMode="External"/><Relationship Id="rId5" Type="http://schemas.openxmlformats.org/officeDocument/2006/relationships/hyperlink" Target="mailto:Kristen.A.McKinnon@mass.gov" TargetMode="External"/><Relationship Id="rId4" Type="http://schemas.openxmlformats.org/officeDocument/2006/relationships/hyperlink" Target="mailto:Christine.H.Cowen@mas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hyperlink" Target="http://www.doe.mass.edu/sfs/" TargetMode="External"/><Relationship Id="rId4" Type="http://schemas.openxmlformats.org/officeDocument/2006/relationships/hyperlink" Target="mailto:achievement@doe.mass.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Educational Stability</a:t>
            </a:r>
          </a:p>
        </p:txBody>
      </p:sp>
      <p:sp>
        <p:nvSpPr>
          <p:cNvPr id="3" name="Subtitle 2"/>
          <p:cNvSpPr>
            <a:spLocks noGrp="1"/>
          </p:cNvSpPr>
          <p:nvPr>
            <p:ph type="subTitle" idx="1"/>
          </p:nvPr>
        </p:nvSpPr>
        <p:spPr>
          <a:xfrm>
            <a:off x="5407149" y="3481192"/>
            <a:ext cx="6784851" cy="774022"/>
          </a:xfrm>
        </p:spPr>
        <p:txBody>
          <a:bodyPr/>
          <a:lstStyle/>
          <a:p>
            <a:r>
              <a:rPr lang="en-US" altLang="zh-CN" sz="3200" dirty="0">
                <a:latin typeface="Segoe"/>
              </a:rPr>
              <a:t>2. </a:t>
            </a:r>
            <a:r>
              <a:rPr lang="en-US" altLang="zh-CN" sz="2800">
                <a:latin typeface="Segoe"/>
              </a:rPr>
              <a:t>Identification and Educational Rights</a:t>
            </a:r>
            <a:endParaRPr lang="en-US" altLang="zh-CN"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0643-A987-451E-AA8B-4792B78A53C3}"/>
              </a:ext>
            </a:extLst>
          </p:cNvPr>
          <p:cNvSpPr>
            <a:spLocks noGrp="1"/>
          </p:cNvSpPr>
          <p:nvPr>
            <p:ph type="title"/>
          </p:nvPr>
        </p:nvSpPr>
        <p:spPr/>
        <p:txBody>
          <a:bodyPr/>
          <a:lstStyle/>
          <a:p>
            <a:r>
              <a:rPr lang="en-US"/>
              <a:t>Massachusetts Migrant Education Program (MMEP)</a:t>
            </a:r>
          </a:p>
        </p:txBody>
      </p:sp>
      <p:sp>
        <p:nvSpPr>
          <p:cNvPr id="3" name="Content Placeholder 2">
            <a:extLst>
              <a:ext uri="{FF2B5EF4-FFF2-40B4-BE49-F238E27FC236}">
                <a16:creationId xmlns:a16="http://schemas.microsoft.com/office/drawing/2014/main" id="{FD253FFE-EC23-4603-AD77-F99900574CC4}"/>
              </a:ext>
            </a:extLst>
          </p:cNvPr>
          <p:cNvSpPr>
            <a:spLocks noGrp="1"/>
          </p:cNvSpPr>
          <p:nvPr>
            <p:ph idx="1"/>
          </p:nvPr>
        </p:nvSpPr>
        <p:spPr/>
        <p:txBody>
          <a:bodyPr vert="horz" lIns="91440" tIns="45720" rIns="91440" bIns="45720" rtlCol="0" anchor="t">
            <a:noAutofit/>
          </a:bodyPr>
          <a:lstStyle/>
          <a:p>
            <a:pPr marL="0" indent="0">
              <a:buNone/>
            </a:pPr>
            <a:r>
              <a:rPr lang="en-US">
                <a:latin typeface="Segoe UI"/>
                <a:cs typeface="Segoe UI"/>
              </a:rPr>
              <a:t>MMEP is responsible for:</a:t>
            </a:r>
            <a:endParaRPr lang="en-US" strike="sngStrike">
              <a:latin typeface="Segoe UI"/>
              <a:cs typeface="Segoe UI"/>
            </a:endParaRPr>
          </a:p>
          <a:p>
            <a:pPr lvl="1">
              <a:buFont typeface="Arial" panose="020B0604020202020204" pitchFamily="34" charset="0"/>
              <a:buChar char="•"/>
            </a:pPr>
            <a:r>
              <a:rPr lang="en-US"/>
              <a:t>Identification of migrant students</a:t>
            </a:r>
          </a:p>
          <a:p>
            <a:pPr lvl="1">
              <a:buFont typeface="Arial" panose="020B0604020202020204" pitchFamily="34" charset="0"/>
              <a:buChar char="•"/>
            </a:pPr>
            <a:r>
              <a:rPr lang="en-US"/>
              <a:t>Identification of migrant students who may also be homeless</a:t>
            </a:r>
          </a:p>
          <a:p>
            <a:pPr lvl="1">
              <a:buFont typeface="Arial" panose="020B0604020202020204" pitchFamily="34" charset="0"/>
              <a:buChar char="•"/>
            </a:pPr>
            <a:r>
              <a:rPr lang="en-US"/>
              <a:t>Student enrollment</a:t>
            </a:r>
          </a:p>
          <a:p>
            <a:pPr lvl="1">
              <a:buFont typeface="Arial" panose="020B0604020202020204" pitchFamily="34" charset="0"/>
              <a:buChar char="•"/>
            </a:pPr>
            <a:r>
              <a:rPr lang="en-US"/>
              <a:t>Parent and family engagement</a:t>
            </a:r>
          </a:p>
          <a:p>
            <a:pPr lvl="1">
              <a:buFont typeface="Arial" panose="020B0604020202020204" pitchFamily="34" charset="0"/>
              <a:buChar char="•"/>
            </a:pPr>
            <a:r>
              <a:rPr lang="en-US">
                <a:latin typeface="Segoe UI"/>
                <a:cs typeface="Segoe UI"/>
              </a:rPr>
              <a:t>Engaging and supporting Pre-K to12 migrant students</a:t>
            </a:r>
          </a:p>
          <a:p>
            <a:pPr lvl="1">
              <a:buFont typeface="Arial" panose="020B0604020202020204" pitchFamily="34" charset="0"/>
              <a:buChar char="•"/>
            </a:pPr>
            <a:r>
              <a:rPr lang="en-US"/>
              <a:t>Engaging and supporting out-of-school youth</a:t>
            </a:r>
          </a:p>
          <a:p>
            <a:pPr lvl="1">
              <a:buFont typeface="Arial" panose="020B0604020202020204" pitchFamily="34" charset="0"/>
              <a:buChar char="•"/>
            </a:pPr>
            <a:r>
              <a:rPr lang="en-US"/>
              <a:t>Access to local resources including food, legal aid, social services</a:t>
            </a:r>
          </a:p>
          <a:p>
            <a:pPr lvl="1">
              <a:buFont typeface="Arial" panose="020B0604020202020204" pitchFamily="34" charset="0"/>
              <a:buChar char="•"/>
            </a:pPr>
            <a:r>
              <a:rPr lang="en-US"/>
              <a:t>Interstate student academic record keeping referred to as MSIX</a:t>
            </a:r>
          </a:p>
          <a:p>
            <a:pPr lvl="1">
              <a:buFont typeface="Arial" panose="020B0604020202020204" pitchFamily="34" charset="0"/>
              <a:buChar char="•"/>
            </a:pPr>
            <a:r>
              <a:rPr lang="en-US">
                <a:latin typeface="Segoe UI"/>
                <a:cs typeface="Segoe UI"/>
              </a:rPr>
              <a:t>Reporting Migrant data to DESE for federal reports</a:t>
            </a:r>
            <a:endParaRPr lang="en-US"/>
          </a:p>
        </p:txBody>
      </p:sp>
      <p:sp>
        <p:nvSpPr>
          <p:cNvPr id="4" name="Slide Number Placeholder 3">
            <a:extLst>
              <a:ext uri="{FF2B5EF4-FFF2-40B4-BE49-F238E27FC236}">
                <a16:creationId xmlns:a16="http://schemas.microsoft.com/office/drawing/2014/main" id="{F39A8E1E-71BD-4D78-8474-D2903B800C69}"/>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137962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080C-99E8-4761-BC0A-D3270A51B9F0}"/>
              </a:ext>
            </a:extLst>
          </p:cNvPr>
          <p:cNvSpPr>
            <a:spLocks noGrp="1"/>
          </p:cNvSpPr>
          <p:nvPr>
            <p:ph type="title"/>
          </p:nvPr>
        </p:nvSpPr>
        <p:spPr/>
        <p:txBody>
          <a:bodyPr/>
          <a:lstStyle/>
          <a:p>
            <a:r>
              <a:rPr lang="en-US">
                <a:latin typeface="Segoe UI Semibold"/>
                <a:cs typeface="Segoe UI Semibold"/>
              </a:rPr>
              <a:t>Assistance with Identification</a:t>
            </a:r>
            <a:endParaRPr lang="en-US"/>
          </a:p>
        </p:txBody>
      </p:sp>
      <p:sp>
        <p:nvSpPr>
          <p:cNvPr id="3" name="Content Placeholder 2">
            <a:extLst>
              <a:ext uri="{FF2B5EF4-FFF2-40B4-BE49-F238E27FC236}">
                <a16:creationId xmlns:a16="http://schemas.microsoft.com/office/drawing/2014/main" id="{1B08E1D7-A49D-43F6-9B87-8CA50764DFD6}"/>
              </a:ext>
            </a:extLst>
          </p:cNvPr>
          <p:cNvSpPr>
            <a:spLocks noGrp="1"/>
          </p:cNvSpPr>
          <p:nvPr>
            <p:ph idx="1"/>
          </p:nvPr>
        </p:nvSpPr>
        <p:spPr>
          <a:xfrm>
            <a:off x="567743" y="1230403"/>
            <a:ext cx="11370972" cy="4454760"/>
          </a:xfrm>
        </p:spPr>
        <p:txBody>
          <a:bodyPr vert="horz" lIns="91440" tIns="45720" rIns="91440" bIns="45720" rtlCol="0" anchor="t">
            <a:noAutofit/>
          </a:bodyPr>
          <a:lstStyle/>
          <a:p>
            <a:pPr marL="0" indent="0">
              <a:buNone/>
            </a:pPr>
            <a:r>
              <a:rPr lang="en-US">
                <a:latin typeface="Segoe UI"/>
                <a:cs typeface="Segoe UI"/>
              </a:rPr>
              <a:t>Currently, there are two forms utilized to assist the MMEP with identification of migratory families and students.</a:t>
            </a:r>
            <a:endParaRPr lang="en-US"/>
          </a:p>
          <a:p>
            <a:pPr marL="0" indent="0">
              <a:buNone/>
            </a:pPr>
            <a:endParaRPr lang="en-US">
              <a:latin typeface="Segoe UI"/>
              <a:cs typeface="Segoe UI"/>
            </a:endParaRPr>
          </a:p>
          <a:p>
            <a:pPr marL="457200" indent="-457200"/>
            <a:r>
              <a:rPr lang="en-US">
                <a:latin typeface="Segoe UI"/>
                <a:cs typeface="Segoe UI"/>
              </a:rPr>
              <a:t>The Migrant Screener </a:t>
            </a:r>
            <a:endParaRPr lang="en-US" sz="2400"/>
          </a:p>
          <a:p>
            <a:pPr marL="508000" lvl="1" indent="0">
              <a:buNone/>
            </a:pPr>
            <a:r>
              <a:rPr lang="en-US" sz="2000">
                <a:latin typeface="Segoe UI"/>
                <a:cs typeface="Segoe UI"/>
              </a:rPr>
              <a:t>(two versions available: 1. School District  2. Agencies)</a:t>
            </a:r>
            <a:endParaRPr lang="en-US" sz="2000"/>
          </a:p>
          <a:p>
            <a:pPr marL="0" indent="0">
              <a:buNone/>
            </a:pPr>
            <a:endParaRPr lang="en-US" sz="2400">
              <a:latin typeface="Segoe UI"/>
              <a:cs typeface="Segoe UI"/>
            </a:endParaRPr>
          </a:p>
          <a:p>
            <a:pPr marL="457200" indent="-457200"/>
            <a:r>
              <a:rPr lang="en-US">
                <a:latin typeface="Segoe UI"/>
                <a:cs typeface="Segoe UI"/>
              </a:rPr>
              <a:t>The Migrant McKinney Vento Verification Form</a:t>
            </a:r>
            <a:endParaRPr lang="en-US" err="1"/>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48C43A0D-8B72-4B03-B3AA-A1C84C749801}"/>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206221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9D1FD-AB57-4AB1-823A-C82E5C7BBCB8}"/>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
        <p:nvSpPr>
          <p:cNvPr id="5" name="Title 4">
            <a:extLst>
              <a:ext uri="{FF2B5EF4-FFF2-40B4-BE49-F238E27FC236}">
                <a16:creationId xmlns:a16="http://schemas.microsoft.com/office/drawing/2014/main" id="{A49E084E-FE3F-4539-91D2-408E2B48873D}"/>
              </a:ext>
            </a:extLst>
          </p:cNvPr>
          <p:cNvSpPr>
            <a:spLocks noGrp="1"/>
          </p:cNvSpPr>
          <p:nvPr>
            <p:ph type="title"/>
          </p:nvPr>
        </p:nvSpPr>
        <p:spPr/>
        <p:txBody>
          <a:bodyPr/>
          <a:lstStyle/>
          <a:p>
            <a:r>
              <a:rPr lang="en-US" dirty="0">
                <a:latin typeface="Segoe UI Semibold"/>
                <a:cs typeface="Segoe UI Semibold"/>
              </a:rPr>
              <a:t>The Migrant Screener</a:t>
            </a:r>
            <a:endParaRPr lang="en-US" dirty="0"/>
          </a:p>
        </p:txBody>
      </p:sp>
      <p:sp>
        <p:nvSpPr>
          <p:cNvPr id="3" name="Text Placeholder 2">
            <a:extLst>
              <a:ext uri="{FF2B5EF4-FFF2-40B4-BE49-F238E27FC236}">
                <a16:creationId xmlns:a16="http://schemas.microsoft.com/office/drawing/2014/main" id="{393C4103-7AB8-45A5-A42C-5B8F6FD0F5EE}"/>
              </a:ext>
            </a:extLst>
          </p:cNvPr>
          <p:cNvSpPr>
            <a:spLocks noGrp="1"/>
          </p:cNvSpPr>
          <p:nvPr>
            <p:ph type="body" sz="half" idx="2"/>
          </p:nvPr>
        </p:nvSpPr>
        <p:spPr>
          <a:xfrm>
            <a:off x="484884" y="1244620"/>
            <a:ext cx="6573141" cy="4958394"/>
          </a:xfrm>
        </p:spPr>
        <p:txBody>
          <a:bodyPr vert="horz" lIns="91440" tIns="45720" rIns="91440" bIns="45720" rtlCol="0" anchor="t">
            <a:noAutofit/>
          </a:bodyPr>
          <a:lstStyle/>
          <a:p>
            <a:r>
              <a:rPr lang="en-US">
                <a:latin typeface="Segoe UI"/>
                <a:cs typeface="Segoe UI"/>
              </a:rPr>
              <a:t>The Migrant Screener is adapted for use with different community resources who collaborate with the MMEP to follow-up for eligibility: </a:t>
            </a:r>
            <a:endParaRPr lang="en-US"/>
          </a:p>
          <a:p>
            <a:pPr marL="342900" indent="-342900">
              <a:buChar char="•"/>
            </a:pPr>
            <a:endParaRPr lang="en-US">
              <a:latin typeface="Segoe UI"/>
              <a:cs typeface="Segoe UI"/>
            </a:endParaRPr>
          </a:p>
          <a:p>
            <a:pPr marL="342900" indent="-342900">
              <a:buChar char="•"/>
            </a:pPr>
            <a:r>
              <a:rPr lang="en-US">
                <a:latin typeface="Segoe UI"/>
                <a:cs typeface="Segoe UI"/>
              </a:rPr>
              <a:t>School districts who have forms available at enrollment. </a:t>
            </a:r>
            <a:r>
              <a:rPr lang="en-US" sz="2000">
                <a:latin typeface="Segoe UI"/>
                <a:cs typeface="Segoe UI"/>
              </a:rPr>
              <a:t>(School district version shown here).</a:t>
            </a:r>
            <a:endParaRPr lang="en-US" sz="2000"/>
          </a:p>
          <a:p>
            <a:pPr marL="342900" indent="-342900">
              <a:buChar char="•"/>
            </a:pPr>
            <a:r>
              <a:rPr lang="en-US">
                <a:latin typeface="Segoe UI"/>
                <a:cs typeface="Segoe UI"/>
              </a:rPr>
              <a:t>Agencies who collect the forms and share with the MMEP. </a:t>
            </a:r>
            <a:r>
              <a:rPr lang="en-US" sz="2000">
                <a:latin typeface="Segoe UI"/>
                <a:cs typeface="Segoe UI"/>
              </a:rPr>
              <a:t>(Agency version not shown)</a:t>
            </a:r>
            <a:r>
              <a:rPr lang="en-US">
                <a:latin typeface="Segoe UI"/>
                <a:cs typeface="Segoe UI"/>
              </a:rPr>
              <a:t>.</a:t>
            </a:r>
            <a:endParaRPr lang="en-US"/>
          </a:p>
          <a:p>
            <a:pPr marL="342900" indent="-342900">
              <a:buChar char="•"/>
            </a:pPr>
            <a:r>
              <a:rPr lang="en-US">
                <a:latin typeface="Segoe UI"/>
                <a:cs typeface="Segoe UI"/>
              </a:rPr>
              <a:t>Employers who collect and share the forms with the MMEP.</a:t>
            </a:r>
            <a:endParaRPr lang="en-US"/>
          </a:p>
          <a:p>
            <a:pPr marL="342900" indent="-342900">
              <a:buChar char="•"/>
            </a:pPr>
            <a:r>
              <a:rPr lang="en-US">
                <a:latin typeface="Segoe UI"/>
                <a:cs typeface="Segoe UI"/>
              </a:rPr>
              <a:t>Forms are translated into needed languages and available online.</a:t>
            </a:r>
          </a:p>
        </p:txBody>
      </p:sp>
      <p:graphicFrame>
        <p:nvGraphicFramePr>
          <p:cNvPr id="6" name="Object 5" descr="graphic photo of the Massachusetts Migrant Education Program screener to be used by schools, agencies etc. to help in identification of migrant students. ">
            <a:extLst>
              <a:ext uri="{FF2B5EF4-FFF2-40B4-BE49-F238E27FC236}">
                <a16:creationId xmlns:a16="http://schemas.microsoft.com/office/drawing/2014/main" id="{87D15A82-97BD-4F9E-A39C-3251D85306DD}"/>
              </a:ext>
            </a:extLst>
          </p:cNvPr>
          <p:cNvGraphicFramePr>
            <a:graphicFrameLocks noChangeAspect="1"/>
          </p:cNvGraphicFramePr>
          <p:nvPr>
            <p:extLst>
              <p:ext uri="{D42A27DB-BD31-4B8C-83A1-F6EECF244321}">
                <p14:modId xmlns:p14="http://schemas.microsoft.com/office/powerpoint/2010/main" val="3340233976"/>
              </p:ext>
            </p:extLst>
          </p:nvPr>
        </p:nvGraphicFramePr>
        <p:xfrm>
          <a:off x="7282296" y="1118646"/>
          <a:ext cx="3886200" cy="5029200"/>
        </p:xfrm>
        <a:graphic>
          <a:graphicData uri="http://schemas.openxmlformats.org/presentationml/2006/ole">
            <mc:AlternateContent xmlns:mc="http://schemas.openxmlformats.org/markup-compatibility/2006">
              <mc:Choice xmlns:v="urn:schemas-microsoft-com:vml" Requires="v">
                <p:oleObj spid="_x0000_s1052" name="Acrobat Document" r:id="rId3" imgW="3886052" imgH="5029069" progId="AcroExch.Document.DC">
                  <p:embed/>
                </p:oleObj>
              </mc:Choice>
              <mc:Fallback>
                <p:oleObj name="Acrobat Document" r:id="rId3" imgW="3886052" imgH="5029069" progId="AcroExch.Document.DC">
                  <p:embed/>
                  <p:pic>
                    <p:nvPicPr>
                      <p:cNvPr id="6" name="Object 5" descr="graphic photo of the Massachusetts Migrant Education Program screener to be used by schools, agencies etc. to help in identification of migrant students. ">
                        <a:extLst>
                          <a:ext uri="{FF2B5EF4-FFF2-40B4-BE49-F238E27FC236}">
                            <a16:creationId xmlns:a16="http://schemas.microsoft.com/office/drawing/2014/main" id="{87D15A82-97BD-4F9E-A39C-3251D85306DD}"/>
                          </a:ext>
                        </a:extLst>
                      </p:cNvPr>
                      <p:cNvPicPr/>
                      <p:nvPr/>
                    </p:nvPicPr>
                    <p:blipFill>
                      <a:blip r:embed="rId4"/>
                      <a:stretch>
                        <a:fillRect/>
                      </a:stretch>
                    </p:blipFill>
                    <p:spPr>
                      <a:xfrm>
                        <a:off x="7282296" y="1118646"/>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413592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9E084E-FE3F-4539-91D2-408E2B48873D}"/>
              </a:ext>
            </a:extLst>
          </p:cNvPr>
          <p:cNvSpPr>
            <a:spLocks noGrp="1"/>
          </p:cNvSpPr>
          <p:nvPr>
            <p:ph type="title"/>
          </p:nvPr>
        </p:nvSpPr>
        <p:spPr>
          <a:xfrm>
            <a:off x="567743" y="326504"/>
            <a:ext cx="11370972" cy="552324"/>
          </a:xfrm>
        </p:spPr>
        <p:txBody>
          <a:bodyPr/>
          <a:lstStyle/>
          <a:p>
            <a:r>
              <a:rPr lang="en-US" dirty="0">
                <a:latin typeface="Segoe UI Semibold"/>
                <a:cs typeface="Segoe UI Semibold"/>
              </a:rPr>
              <a:t>The Migrant McKinney Vento Verification Form</a:t>
            </a:r>
            <a:endParaRPr lang="en-US" dirty="0"/>
          </a:p>
        </p:txBody>
      </p:sp>
      <p:sp>
        <p:nvSpPr>
          <p:cNvPr id="3" name="Text Placeholder 2">
            <a:extLst>
              <a:ext uri="{FF2B5EF4-FFF2-40B4-BE49-F238E27FC236}">
                <a16:creationId xmlns:a16="http://schemas.microsoft.com/office/drawing/2014/main" id="{393C4103-7AB8-45A5-A42C-5B8F6FD0F5EE}"/>
              </a:ext>
            </a:extLst>
          </p:cNvPr>
          <p:cNvSpPr>
            <a:spLocks noGrp="1"/>
          </p:cNvSpPr>
          <p:nvPr>
            <p:ph type="body" sz="half" idx="2"/>
          </p:nvPr>
        </p:nvSpPr>
        <p:spPr>
          <a:xfrm>
            <a:off x="411816" y="1181990"/>
            <a:ext cx="6614893" cy="5261106"/>
          </a:xfrm>
        </p:spPr>
        <p:txBody>
          <a:bodyPr vert="horz" lIns="91440" tIns="45720" rIns="91440" bIns="45720" rtlCol="0" anchor="t">
            <a:noAutofit/>
          </a:bodyPr>
          <a:lstStyle/>
          <a:p>
            <a:r>
              <a:rPr lang="en-US">
                <a:latin typeface="Segoe UI"/>
                <a:cs typeface="Segoe UI"/>
              </a:rPr>
              <a:t>The Migrant McKinney Vento Verification Form is used by MMEP staff to verify that a Migrant family or student is also eligible for the classification as homeless. </a:t>
            </a:r>
            <a:endParaRPr lang="en-US"/>
          </a:p>
          <a:p>
            <a:pPr marL="342900" indent="-342900">
              <a:buChar char="•"/>
            </a:pPr>
            <a:endParaRPr lang="en-US">
              <a:latin typeface="Segoe UI"/>
              <a:cs typeface="Segoe UI"/>
            </a:endParaRPr>
          </a:p>
          <a:p>
            <a:pPr marL="342900" indent="-342900">
              <a:buChar char="•"/>
            </a:pPr>
            <a:r>
              <a:rPr lang="en-US" sz="2000">
                <a:latin typeface="Segoe UI"/>
                <a:cs typeface="Segoe UI"/>
              </a:rPr>
              <a:t>Because MMEP staff visit the "homes" of migrant students, they are best able to verify the McKinney Vento status and thus use this form to confirm homelessness.</a:t>
            </a:r>
            <a:endParaRPr lang="en-US" sz="2000"/>
          </a:p>
          <a:p>
            <a:pPr marL="342900" indent="-342900">
              <a:buChar char="•"/>
            </a:pPr>
            <a:r>
              <a:rPr lang="en-US" sz="2000">
                <a:latin typeface="Segoe UI"/>
                <a:cs typeface="Segoe UI"/>
              </a:rPr>
              <a:t>When MMEP staff verify McKinney Vento status, they share this form with the school district to inform the district and ensure the rights of the identified homeless student and their needs.</a:t>
            </a:r>
          </a:p>
          <a:p>
            <a:pPr marL="342900" indent="-342900">
              <a:buChar char="•"/>
            </a:pPr>
            <a:r>
              <a:rPr lang="en-US" sz="2000">
                <a:latin typeface="Segoe UI"/>
                <a:cs typeface="Segoe UI"/>
              </a:rPr>
              <a:t>Migrant families or students could be considered homeless because of doubled-up situations.</a:t>
            </a:r>
            <a:r>
              <a:rPr lang="en-US">
                <a:latin typeface="Segoe UI"/>
                <a:cs typeface="Segoe UI"/>
              </a:rPr>
              <a:t> </a:t>
            </a:r>
          </a:p>
        </p:txBody>
      </p:sp>
      <p:graphicFrame>
        <p:nvGraphicFramePr>
          <p:cNvPr id="4" name="Object 3" descr="Massachusetts Migrant Education graphic photo of verification form used to confirm homelessness of migrant and non-migrant families and out of school youth.">
            <a:extLst>
              <a:ext uri="{FF2B5EF4-FFF2-40B4-BE49-F238E27FC236}">
                <a16:creationId xmlns:a16="http://schemas.microsoft.com/office/drawing/2014/main" id="{D9E7226A-3913-4302-95BD-142EDA6AFB8D}"/>
              </a:ext>
            </a:extLst>
          </p:cNvPr>
          <p:cNvGraphicFramePr>
            <a:graphicFrameLocks noChangeAspect="1"/>
          </p:cNvGraphicFramePr>
          <p:nvPr>
            <p:extLst>
              <p:ext uri="{D42A27DB-BD31-4B8C-83A1-F6EECF244321}">
                <p14:modId xmlns:p14="http://schemas.microsoft.com/office/powerpoint/2010/main" val="2402907994"/>
              </p:ext>
            </p:extLst>
          </p:nvPr>
        </p:nvGraphicFramePr>
        <p:xfrm>
          <a:off x="6852863" y="1183121"/>
          <a:ext cx="3893906" cy="5259975"/>
        </p:xfrm>
        <a:graphic>
          <a:graphicData uri="http://schemas.openxmlformats.org/presentationml/2006/ole">
            <mc:AlternateContent xmlns:mc="http://schemas.openxmlformats.org/markup-compatibility/2006">
              <mc:Choice xmlns:v="urn:schemas-microsoft-com:vml" Requires="v">
                <p:oleObj spid="_x0000_s2076" name="Acrobat Document" r:id="rId3" imgW="3886052" imgH="5029069" progId="AcroExch.Document.DC">
                  <p:embed/>
                </p:oleObj>
              </mc:Choice>
              <mc:Fallback>
                <p:oleObj name="Acrobat Document" r:id="rId3" imgW="3886052" imgH="5029069" progId="AcroExch.Document.DC">
                  <p:embed/>
                  <p:pic>
                    <p:nvPicPr>
                      <p:cNvPr id="4" name="Object 3" descr="Massachusetts Migrant Education graphic photo of verification form used to confirm homelessness of migrant and non-migrant families and out of school youth.">
                        <a:extLst>
                          <a:ext uri="{FF2B5EF4-FFF2-40B4-BE49-F238E27FC236}">
                            <a16:creationId xmlns:a16="http://schemas.microsoft.com/office/drawing/2014/main" id="{D9E7226A-3913-4302-95BD-142EDA6AFB8D}"/>
                          </a:ext>
                        </a:extLst>
                      </p:cNvPr>
                      <p:cNvPicPr/>
                      <p:nvPr/>
                    </p:nvPicPr>
                    <p:blipFill>
                      <a:blip r:embed="rId4"/>
                      <a:stretch>
                        <a:fillRect/>
                      </a:stretch>
                    </p:blipFill>
                    <p:spPr>
                      <a:xfrm>
                        <a:off x="6852863" y="1183121"/>
                        <a:ext cx="3893906" cy="5259975"/>
                      </a:xfrm>
                      <a:prstGeom prst="rect">
                        <a:avLst/>
                      </a:prstGeom>
                    </p:spPr>
                  </p:pic>
                </p:oleObj>
              </mc:Fallback>
            </mc:AlternateContent>
          </a:graphicData>
        </a:graphic>
      </p:graphicFrame>
    </p:spTree>
    <p:extLst>
      <p:ext uri="{BB962C8B-B14F-4D97-AF65-F5344CB8AC3E}">
        <p14:creationId xmlns:p14="http://schemas.microsoft.com/office/powerpoint/2010/main" val="287256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BDBB-16AA-49BD-8345-E421B3303819}"/>
              </a:ext>
            </a:extLst>
          </p:cNvPr>
          <p:cNvSpPr>
            <a:spLocks noGrp="1"/>
          </p:cNvSpPr>
          <p:nvPr>
            <p:ph type="title"/>
          </p:nvPr>
        </p:nvSpPr>
        <p:spPr/>
        <p:txBody>
          <a:bodyPr/>
          <a:lstStyle/>
          <a:p>
            <a:r>
              <a:rPr lang="en-US">
                <a:latin typeface="Segoe UI Semibold"/>
                <a:cs typeface="Segoe UI Semibold"/>
              </a:rPr>
              <a:t>Educational Rights of Migrant Students in Families </a:t>
            </a:r>
            <a:endParaRPr lang="en-US">
              <a:solidFill>
                <a:srgbClr val="FFFF00"/>
              </a:solidFill>
              <a:latin typeface="Segoe UI Semibold"/>
              <a:cs typeface="Segoe UI Semibold"/>
            </a:endParaRPr>
          </a:p>
        </p:txBody>
      </p:sp>
      <p:sp>
        <p:nvSpPr>
          <p:cNvPr id="3" name="Content Placeholder 2">
            <a:extLst>
              <a:ext uri="{FF2B5EF4-FFF2-40B4-BE49-F238E27FC236}">
                <a16:creationId xmlns:a16="http://schemas.microsoft.com/office/drawing/2014/main" id="{EBAFA3A2-CA03-40AB-B175-3321824E63EE}"/>
              </a:ext>
            </a:extLst>
          </p:cNvPr>
          <p:cNvSpPr>
            <a:spLocks noGrp="1"/>
          </p:cNvSpPr>
          <p:nvPr>
            <p:ph idx="1"/>
          </p:nvPr>
        </p:nvSpPr>
        <p:spPr>
          <a:xfrm>
            <a:off x="486925" y="1057222"/>
            <a:ext cx="11694244" cy="5072837"/>
          </a:xfrm>
        </p:spPr>
        <p:txBody>
          <a:bodyPr vert="horz" lIns="91440" tIns="45720" rIns="91440" bIns="45720" rtlCol="0" anchor="t">
            <a:noAutofit/>
          </a:bodyPr>
          <a:lstStyle/>
          <a:p>
            <a:pPr marL="0" indent="0">
              <a:spcBef>
                <a:spcPts val="0"/>
              </a:spcBef>
              <a:buNone/>
            </a:pPr>
            <a:r>
              <a:rPr lang="en-US" dirty="0">
                <a:latin typeface="Segoe UI"/>
                <a:cs typeface="Segoe UI"/>
              </a:rPr>
              <a:t>Migrant students have the right to: </a:t>
            </a:r>
            <a:endParaRPr lang="en-US" dirty="0"/>
          </a:p>
          <a:p>
            <a:pPr marL="0" indent="0">
              <a:spcBef>
                <a:spcPts val="0"/>
              </a:spcBef>
              <a:buNone/>
            </a:pPr>
            <a:endParaRPr lang="en-US" dirty="0">
              <a:latin typeface="Segoe UI"/>
              <a:cs typeface="Segoe UI"/>
            </a:endParaRPr>
          </a:p>
          <a:p>
            <a:pPr>
              <a:spcBef>
                <a:spcPts val="0"/>
              </a:spcBef>
            </a:pPr>
            <a:r>
              <a:rPr lang="en-US" sz="2800" dirty="0">
                <a:latin typeface="Segoe UI"/>
                <a:cs typeface="Segoe UI"/>
              </a:rPr>
              <a:t>enroll in local public schools;</a:t>
            </a:r>
            <a:endParaRPr lang="en-US" sz="2800" dirty="0"/>
          </a:p>
          <a:p>
            <a:r>
              <a:rPr lang="en-US" sz="2800" dirty="0">
                <a:latin typeface="Segoe UI"/>
                <a:cs typeface="Segoe UI"/>
              </a:rPr>
              <a:t>fully participate in all school activities; </a:t>
            </a:r>
            <a:endParaRPr lang="en-US" sz="2800" dirty="0"/>
          </a:p>
          <a:p>
            <a:r>
              <a:rPr lang="en-US" sz="2800" dirty="0">
                <a:latin typeface="Segoe UI"/>
                <a:cs typeface="Segoe UI"/>
              </a:rPr>
              <a:t>access any services they are eligible for; and</a:t>
            </a:r>
          </a:p>
          <a:p>
            <a:pPr>
              <a:spcBef>
                <a:spcPts val="500"/>
              </a:spcBef>
            </a:pPr>
            <a:r>
              <a:rPr lang="en-US" sz="2800" dirty="0">
                <a:latin typeface="Segoe UI"/>
                <a:cs typeface="Segoe UI"/>
              </a:rPr>
              <a:t>participate in services and programming offered by public schools and/or the MMEP.</a:t>
            </a:r>
          </a:p>
          <a:p>
            <a:pPr marL="0" indent="0">
              <a:spcBef>
                <a:spcPts val="500"/>
              </a:spcBef>
              <a:buNone/>
            </a:pPr>
            <a:endParaRPr lang="en-US" sz="2800" dirty="0">
              <a:latin typeface="Segoe UI"/>
              <a:cs typeface="Segoe UI"/>
            </a:endParaRPr>
          </a:p>
          <a:p>
            <a:pPr marL="0" indent="0" algn="ctr">
              <a:spcBef>
                <a:spcPts val="500"/>
              </a:spcBef>
              <a:buNone/>
            </a:pPr>
            <a:r>
              <a:rPr lang="en-US" sz="2800" i="1" dirty="0">
                <a:latin typeface="Segoe UI"/>
                <a:cs typeface="Segoe UI"/>
              </a:rPr>
              <a:t>Many migrant students may also be homeless and have educational rights under McKinney-Vento.</a:t>
            </a:r>
          </a:p>
        </p:txBody>
      </p:sp>
      <p:sp>
        <p:nvSpPr>
          <p:cNvPr id="4" name="Slide Number Placeholder 3">
            <a:extLst>
              <a:ext uri="{FF2B5EF4-FFF2-40B4-BE49-F238E27FC236}">
                <a16:creationId xmlns:a16="http://schemas.microsoft.com/office/drawing/2014/main" id="{5858FA16-DF09-4908-8055-ADB10DCBEDA8}"/>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183829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53043" y="1828800"/>
            <a:ext cx="9936038"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Segoe UI Semibold"/>
                <a:ea typeface="Segoe UI Black"/>
                <a:cs typeface="Segoe SemiBold" panose="020B0703040204020203" pitchFamily="34" charset="0"/>
              </a:rPr>
              <a:t>Military Connected Students</a:t>
            </a:r>
            <a:endParaRPr kumimoji="0" lang="zh-CN" altLang="en-US" sz="4000" b="0" i="0" u="none" strike="noStrike" kern="1200" cap="none" spc="0" normalizeH="0" baseline="0" noProof="0" dirty="0">
              <a:ln>
                <a:noFill/>
              </a:ln>
              <a:solidFill>
                <a:schemeClr val="tx1"/>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00378B6C-7353-448D-9237-E1634BE314A2}"/>
              </a:ext>
            </a:extLst>
          </p:cNvPr>
          <p:cNvSpPr txBox="1"/>
          <p:nvPr/>
        </p:nvSpPr>
        <p:spPr>
          <a:xfrm>
            <a:off x="736948" y="2511468"/>
            <a:ext cx="6450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Semibold"/>
              </a:rPr>
              <a:t>2</a:t>
            </a:r>
          </a:p>
        </p:txBody>
      </p:sp>
    </p:spTree>
    <p:extLst>
      <p:ext uri="{BB962C8B-B14F-4D97-AF65-F5344CB8AC3E}">
        <p14:creationId xmlns:p14="http://schemas.microsoft.com/office/powerpoint/2010/main" val="429222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8FFF-E2B6-4A66-BA45-C35534481A92}"/>
              </a:ext>
            </a:extLst>
          </p:cNvPr>
          <p:cNvSpPr>
            <a:spLocks noGrp="1"/>
          </p:cNvSpPr>
          <p:nvPr>
            <p:ph type="title"/>
          </p:nvPr>
        </p:nvSpPr>
        <p:spPr/>
        <p:txBody>
          <a:bodyPr/>
          <a:lstStyle/>
          <a:p>
            <a:r>
              <a:rPr lang="en-US"/>
              <a:t>Military Interstate Children’s Compact Commission (MIC3)</a:t>
            </a:r>
          </a:p>
        </p:txBody>
      </p:sp>
      <p:sp>
        <p:nvSpPr>
          <p:cNvPr id="3" name="Content Placeholder 2">
            <a:extLst>
              <a:ext uri="{FF2B5EF4-FFF2-40B4-BE49-F238E27FC236}">
                <a16:creationId xmlns:a16="http://schemas.microsoft.com/office/drawing/2014/main" id="{28A30CE0-E893-4D1D-A251-9D746EBD1DF6}"/>
              </a:ext>
            </a:extLst>
          </p:cNvPr>
          <p:cNvSpPr>
            <a:spLocks noGrp="1"/>
          </p:cNvSpPr>
          <p:nvPr>
            <p:ph idx="1"/>
          </p:nvPr>
        </p:nvSpPr>
        <p:spPr>
          <a:xfrm>
            <a:off x="429198" y="1230403"/>
            <a:ext cx="11509517" cy="5049746"/>
          </a:xfrm>
        </p:spPr>
        <p:txBody>
          <a:bodyPr vert="horz" lIns="91440" tIns="45720" rIns="91440" bIns="45720" rtlCol="0" anchor="t">
            <a:noAutofit/>
          </a:bodyPr>
          <a:lstStyle/>
          <a:p>
            <a:pPr marL="457200" indent="-457200"/>
            <a:r>
              <a:rPr lang="en-US">
                <a:latin typeface="Segoe UI"/>
                <a:cs typeface="Segoe UI"/>
              </a:rPr>
              <a:t>Under the Military Interstate Children’s Compact Commission(MIC3) families that are active military are defined and students in those families are extended specific educational rights.  </a:t>
            </a:r>
            <a:endParaRPr lang="en-US"/>
          </a:p>
          <a:p>
            <a:pPr marL="0" indent="0">
              <a:buNone/>
            </a:pPr>
            <a:endParaRPr lang="en-US">
              <a:latin typeface="Segoe UI"/>
              <a:cs typeface="Segoe UI"/>
            </a:endParaRPr>
          </a:p>
          <a:p>
            <a:pPr marL="457200" indent="-457200"/>
            <a:r>
              <a:rPr lang="en-US">
                <a:latin typeface="Segoe UI"/>
                <a:cs typeface="Segoe UI"/>
              </a:rPr>
              <a:t>Massachusetts joined MIC3 with the passage of  the Massachusetts Valor Act of 2012.</a:t>
            </a:r>
          </a:p>
        </p:txBody>
      </p:sp>
      <p:sp>
        <p:nvSpPr>
          <p:cNvPr id="4" name="Slide Number Placeholder 3">
            <a:extLst>
              <a:ext uri="{FF2B5EF4-FFF2-40B4-BE49-F238E27FC236}">
                <a16:creationId xmlns:a16="http://schemas.microsoft.com/office/drawing/2014/main" id="{3FA6F901-455E-4F34-8F60-A2A4E545142F}"/>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287771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71F367-CEC2-405A-A0FB-9E7D6292EFAE}"/>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
        <p:nvSpPr>
          <p:cNvPr id="2" name="Title 1">
            <a:extLst>
              <a:ext uri="{FF2B5EF4-FFF2-40B4-BE49-F238E27FC236}">
                <a16:creationId xmlns:a16="http://schemas.microsoft.com/office/drawing/2014/main" id="{789073FD-BF78-4C61-BD73-1B2A343B23A3}"/>
              </a:ext>
            </a:extLst>
          </p:cNvPr>
          <p:cNvSpPr>
            <a:spLocks noGrp="1"/>
          </p:cNvSpPr>
          <p:nvPr>
            <p:ph type="title"/>
          </p:nvPr>
        </p:nvSpPr>
        <p:spPr/>
        <p:txBody>
          <a:bodyPr/>
          <a:lstStyle/>
          <a:p>
            <a:r>
              <a:rPr lang="en-US" dirty="0"/>
              <a:t>Who is Eligible under MIC3?</a:t>
            </a:r>
          </a:p>
        </p:txBody>
      </p:sp>
      <p:sp>
        <p:nvSpPr>
          <p:cNvPr id="3" name="Content Placeholder 2">
            <a:extLst>
              <a:ext uri="{FF2B5EF4-FFF2-40B4-BE49-F238E27FC236}">
                <a16:creationId xmlns:a16="http://schemas.microsoft.com/office/drawing/2014/main" id="{B7D19988-F257-4F51-BF62-E4CBA7987058}"/>
              </a:ext>
            </a:extLst>
          </p:cNvPr>
          <p:cNvSpPr>
            <a:spLocks noGrp="1"/>
          </p:cNvSpPr>
          <p:nvPr>
            <p:ph idx="1"/>
          </p:nvPr>
        </p:nvSpPr>
        <p:spPr>
          <a:xfrm>
            <a:off x="410514" y="1173047"/>
            <a:ext cx="11370972" cy="5396028"/>
          </a:xfrm>
        </p:spPr>
        <p:txBody>
          <a:bodyPr/>
          <a:lstStyle/>
          <a:p>
            <a:pPr marL="0" indent="0">
              <a:buNone/>
            </a:pPr>
            <a:r>
              <a:rPr lang="en-US" sz="2800" dirty="0">
                <a:latin typeface="+mn-lt"/>
                <a:cs typeface="Calibri" panose="020F0502020204030204" pitchFamily="34" charset="0"/>
              </a:rPr>
              <a:t>This policy applies to students in military families who are the children of the following: </a:t>
            </a:r>
          </a:p>
          <a:p>
            <a:pPr marL="0" indent="0">
              <a:buNone/>
            </a:pPr>
            <a:endParaRPr lang="en-US" sz="2000" dirty="0">
              <a:latin typeface="+mn-lt"/>
              <a:cs typeface="Calibri" panose="020F0502020204030204" pitchFamily="34" charset="0"/>
            </a:endParaRPr>
          </a:p>
          <a:p>
            <a:pPr lvl="0"/>
            <a:r>
              <a:rPr lang="en-US" sz="2400" u="sng" dirty="0">
                <a:latin typeface="+mn-lt"/>
                <a:cs typeface="Calibri" panose="020F0502020204030204" pitchFamily="34" charset="0"/>
              </a:rPr>
              <a:t>Active duty </a:t>
            </a:r>
            <a:r>
              <a:rPr lang="en-US" sz="2400" dirty="0">
                <a:latin typeface="+mn-lt"/>
                <a:cs typeface="Calibri" panose="020F0502020204030204" pitchFamily="34" charset="0"/>
              </a:rPr>
              <a:t>members of the </a:t>
            </a:r>
            <a:r>
              <a:rPr lang="en-US" sz="2400" u="sng" dirty="0">
                <a:latin typeface="+mn-lt"/>
                <a:cs typeface="Calibri" panose="020F0502020204030204" pitchFamily="34" charset="0"/>
              </a:rPr>
              <a:t>uniformed services</a:t>
            </a:r>
            <a:r>
              <a:rPr lang="en-US" sz="2400" dirty="0">
                <a:latin typeface="+mn-lt"/>
                <a:cs typeface="Calibri" panose="020F0502020204030204" pitchFamily="34" charset="0"/>
              </a:rPr>
              <a:t>. </a:t>
            </a:r>
          </a:p>
          <a:p>
            <a:pPr marL="0" lvl="0" indent="0">
              <a:buNone/>
            </a:pPr>
            <a:endParaRPr lang="en-US" sz="2400" dirty="0">
              <a:latin typeface="+mn-lt"/>
              <a:cs typeface="Calibri" panose="020F0502020204030204" pitchFamily="34" charset="0"/>
            </a:endParaRPr>
          </a:p>
          <a:p>
            <a:pPr lvl="1"/>
            <a:r>
              <a:rPr lang="en-US" sz="2400" dirty="0">
                <a:latin typeface="+mn-lt"/>
                <a:cs typeface="Calibri" panose="020F0502020204030204" pitchFamily="34" charset="0"/>
              </a:rPr>
              <a:t>“</a:t>
            </a:r>
            <a:r>
              <a:rPr lang="en-US" sz="2400" u="sng" dirty="0">
                <a:latin typeface="+mn-lt"/>
                <a:cs typeface="Calibri" panose="020F0502020204030204" pitchFamily="34" charset="0"/>
              </a:rPr>
              <a:t>Active duty</a:t>
            </a:r>
            <a:r>
              <a:rPr lang="en-US" sz="2400" dirty="0">
                <a:latin typeface="+mn-lt"/>
                <a:cs typeface="Calibri" panose="020F0502020204030204" pitchFamily="34" charset="0"/>
              </a:rPr>
              <a:t>” refers to full-time duty status in the active uniformed service of the United States, including members of the National Guard and Reserve on active duty orders.</a:t>
            </a:r>
          </a:p>
          <a:p>
            <a:pPr lvl="1"/>
            <a:endParaRPr lang="en-US" sz="2400" dirty="0">
              <a:latin typeface="+mn-lt"/>
              <a:cs typeface="Calibri" panose="020F0502020204030204" pitchFamily="34" charset="0"/>
            </a:endParaRPr>
          </a:p>
          <a:p>
            <a:pPr lvl="1"/>
            <a:r>
              <a:rPr lang="en-US" sz="2400" dirty="0">
                <a:latin typeface="+mn-lt"/>
                <a:cs typeface="Calibri" panose="020F0502020204030204" pitchFamily="34" charset="0"/>
              </a:rPr>
              <a:t>“</a:t>
            </a:r>
            <a:r>
              <a:rPr lang="en-US" sz="2400" u="sng" dirty="0">
                <a:latin typeface="+mn-lt"/>
                <a:cs typeface="Calibri" panose="020F0502020204030204" pitchFamily="34" charset="0"/>
              </a:rPr>
              <a:t>Uniformed services</a:t>
            </a:r>
            <a:r>
              <a:rPr lang="en-US" sz="2400" dirty="0">
                <a:latin typeface="+mn-lt"/>
                <a:cs typeface="Calibri" panose="020F0502020204030204" pitchFamily="34" charset="0"/>
              </a:rPr>
              <a:t>'' means the Army, Navy, Air Force, Marine Corps, Coast Guard, including the Commissioned Corps of the National Oceanic and Atmospheric Administration, and Public Health Services;</a:t>
            </a:r>
          </a:p>
          <a:p>
            <a:pPr marL="0" indent="0">
              <a:buNone/>
            </a:pPr>
            <a:endParaRPr lang="en-US" dirty="0"/>
          </a:p>
        </p:txBody>
      </p:sp>
    </p:spTree>
    <p:extLst>
      <p:ext uri="{BB962C8B-B14F-4D97-AF65-F5344CB8AC3E}">
        <p14:creationId xmlns:p14="http://schemas.microsoft.com/office/powerpoint/2010/main" val="180558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73FD-BF78-4C61-BD73-1B2A343B23A3}"/>
              </a:ext>
            </a:extLst>
          </p:cNvPr>
          <p:cNvSpPr>
            <a:spLocks noGrp="1"/>
          </p:cNvSpPr>
          <p:nvPr>
            <p:ph type="title"/>
          </p:nvPr>
        </p:nvSpPr>
        <p:spPr/>
        <p:txBody>
          <a:bodyPr/>
          <a:lstStyle/>
          <a:p>
            <a:r>
              <a:rPr lang="en-US" dirty="0"/>
              <a:t>Who is Eligible: Continued?</a:t>
            </a:r>
          </a:p>
        </p:txBody>
      </p:sp>
      <p:sp>
        <p:nvSpPr>
          <p:cNvPr id="3" name="Content Placeholder 2">
            <a:extLst>
              <a:ext uri="{FF2B5EF4-FFF2-40B4-BE49-F238E27FC236}">
                <a16:creationId xmlns:a16="http://schemas.microsoft.com/office/drawing/2014/main" id="{B7D19988-F257-4F51-BF62-E4CBA7987058}"/>
              </a:ext>
            </a:extLst>
          </p:cNvPr>
          <p:cNvSpPr>
            <a:spLocks noGrp="1"/>
          </p:cNvSpPr>
          <p:nvPr>
            <p:ph idx="1"/>
          </p:nvPr>
        </p:nvSpPr>
        <p:spPr>
          <a:xfrm>
            <a:off x="410514" y="1052273"/>
            <a:ext cx="11370972" cy="5049746"/>
          </a:xfrm>
        </p:spPr>
        <p:txBody>
          <a:bodyPr/>
          <a:lstStyle/>
          <a:p>
            <a:pPr marL="0" indent="0">
              <a:buNone/>
            </a:pPr>
            <a:endParaRPr lang="en-US" sz="2400" dirty="0">
              <a:latin typeface="+mn-lt"/>
              <a:cs typeface="Calibri" panose="020F0502020204030204" pitchFamily="34" charset="0"/>
            </a:endParaRPr>
          </a:p>
          <a:p>
            <a:pPr marL="0" indent="0">
              <a:buNone/>
            </a:pPr>
            <a:r>
              <a:rPr lang="en-US" sz="2800" dirty="0">
                <a:latin typeface="+mn-lt"/>
                <a:cs typeface="Calibri" panose="020F0502020204030204" pitchFamily="34" charset="0"/>
              </a:rPr>
              <a:t>This policy applies to students in military families who are the children of the following: </a:t>
            </a:r>
          </a:p>
          <a:p>
            <a:pPr marL="0" indent="0">
              <a:buNone/>
            </a:pPr>
            <a:endParaRPr lang="en-US" sz="2400" dirty="0">
              <a:latin typeface="+mn-lt"/>
              <a:cs typeface="Calibri" panose="020F0502020204030204" pitchFamily="34" charset="0"/>
            </a:endParaRPr>
          </a:p>
          <a:p>
            <a:pPr lvl="0"/>
            <a:r>
              <a:rPr lang="en-US" sz="2400" dirty="0">
                <a:latin typeface="+mn-lt"/>
                <a:cs typeface="Calibri" panose="020F0502020204030204" pitchFamily="34" charset="0"/>
              </a:rPr>
              <a:t>Members or veterans of the uniformed services who are severely injured and medically discharged or retired for a period of one year after medical discharge or retirement;</a:t>
            </a:r>
          </a:p>
          <a:p>
            <a:pPr marL="0" lvl="0" indent="0">
              <a:buNone/>
            </a:pPr>
            <a:endParaRPr lang="en-US" sz="2400" dirty="0">
              <a:latin typeface="+mn-lt"/>
              <a:cs typeface="Calibri" panose="020F0502020204030204" pitchFamily="34" charset="0"/>
            </a:endParaRPr>
          </a:p>
          <a:p>
            <a:pPr lvl="0"/>
            <a:r>
              <a:rPr lang="en-US" sz="2400" dirty="0">
                <a:latin typeface="+mn-lt"/>
                <a:cs typeface="Calibri" panose="020F0502020204030204" pitchFamily="34" charset="0"/>
              </a:rPr>
              <a:t>Members of the uniformed services who died on active duty or as a result of injuries sustained on active duty for a period of one year after death.</a:t>
            </a:r>
          </a:p>
          <a:p>
            <a:pPr marL="0" indent="0">
              <a:buNone/>
            </a:pPr>
            <a:endParaRPr lang="en-US" dirty="0"/>
          </a:p>
        </p:txBody>
      </p:sp>
      <p:sp>
        <p:nvSpPr>
          <p:cNvPr id="4" name="Slide Number Placeholder 3">
            <a:extLst>
              <a:ext uri="{FF2B5EF4-FFF2-40B4-BE49-F238E27FC236}">
                <a16:creationId xmlns:a16="http://schemas.microsoft.com/office/drawing/2014/main" id="{6D71F367-CEC2-405A-A0FB-9E7D6292EFAE}"/>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333895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NOT Eligible under the MIC3?</a:t>
            </a:r>
          </a:p>
        </p:txBody>
      </p:sp>
      <p:sp>
        <p:nvSpPr>
          <p:cNvPr id="3" name="Content Placeholder 2"/>
          <p:cNvSpPr>
            <a:spLocks noGrp="1"/>
          </p:cNvSpPr>
          <p:nvPr>
            <p:ph idx="1"/>
          </p:nvPr>
        </p:nvSpPr>
        <p:spPr/>
        <p:txBody>
          <a:bodyPr/>
          <a:lstStyle/>
          <a:p>
            <a:pPr marL="0" indent="0">
              <a:buNone/>
            </a:pPr>
            <a:r>
              <a:rPr lang="en-US" sz="2800" dirty="0">
                <a:latin typeface="Segoe" panose="020B0503040204020203"/>
                <a:cs typeface="Calibri" panose="020F0502020204030204" pitchFamily="34" charset="0"/>
              </a:rPr>
              <a:t>This policy does </a:t>
            </a:r>
            <a:r>
              <a:rPr lang="en-US" sz="2800" i="1" dirty="0">
                <a:latin typeface="Segoe" panose="020B0503040204020203"/>
                <a:cs typeface="Calibri" panose="020F0502020204030204" pitchFamily="34" charset="0"/>
              </a:rPr>
              <a:t>not</a:t>
            </a:r>
            <a:r>
              <a:rPr lang="en-US" sz="2800" dirty="0">
                <a:latin typeface="Segoe" panose="020B0503040204020203"/>
                <a:cs typeface="Calibri" panose="020F0502020204030204" pitchFamily="34" charset="0"/>
              </a:rPr>
              <a:t> apply to students who are the children of the following:</a:t>
            </a:r>
          </a:p>
          <a:p>
            <a:pPr marL="0" indent="0">
              <a:buNone/>
            </a:pPr>
            <a:endParaRPr lang="en-US" sz="2400" dirty="0">
              <a:latin typeface="+mn-lt"/>
              <a:cs typeface="Calibri" panose="020F0502020204030204" pitchFamily="34" charset="0"/>
            </a:endParaRPr>
          </a:p>
          <a:p>
            <a:pPr lvl="2">
              <a:buFont typeface="Arial" panose="020B0604020202020204" pitchFamily="34" charset="0"/>
              <a:buChar char="•"/>
            </a:pPr>
            <a:r>
              <a:rPr lang="en-US" dirty="0">
                <a:latin typeface="+mn-lt"/>
                <a:cs typeface="Calibri" panose="020F0502020204030204" pitchFamily="34" charset="0"/>
              </a:rPr>
              <a:t>Inactive members of the National Guard and Reserves;</a:t>
            </a:r>
          </a:p>
          <a:p>
            <a:pPr marL="914400" lvl="2" indent="0">
              <a:buNone/>
            </a:pPr>
            <a:endParaRPr lang="en-US" dirty="0">
              <a:latin typeface="+mn-lt"/>
              <a:cs typeface="Calibri" panose="020F0502020204030204" pitchFamily="34" charset="0"/>
            </a:endParaRPr>
          </a:p>
          <a:p>
            <a:pPr lvl="2">
              <a:buFont typeface="Arial" panose="020B0604020202020204" pitchFamily="34" charset="0"/>
              <a:buChar char="•"/>
            </a:pPr>
            <a:r>
              <a:rPr lang="en-US" dirty="0">
                <a:latin typeface="+mn-lt"/>
                <a:cs typeface="Calibri" panose="020F0502020204030204" pitchFamily="34" charset="0"/>
              </a:rPr>
              <a:t>Members of the uniformed services who are now retired (except as defined above);</a:t>
            </a:r>
          </a:p>
          <a:p>
            <a:pPr marL="914400" lvl="2" indent="0">
              <a:buNone/>
            </a:pPr>
            <a:endParaRPr lang="en-US" dirty="0">
              <a:latin typeface="+mn-lt"/>
              <a:cs typeface="Calibri" panose="020F0502020204030204" pitchFamily="34" charset="0"/>
            </a:endParaRPr>
          </a:p>
          <a:p>
            <a:pPr lvl="2">
              <a:buFont typeface="Arial" panose="020B0604020202020204" pitchFamily="34" charset="0"/>
              <a:buChar char="•"/>
            </a:pPr>
            <a:r>
              <a:rPr lang="en-US" dirty="0">
                <a:latin typeface="+mn-lt"/>
                <a:cs typeface="Calibri" panose="020F0502020204030204" pitchFamily="34" charset="0"/>
              </a:rPr>
              <a:t>Veterans of the uniformed services (except defined above); or</a:t>
            </a:r>
          </a:p>
          <a:p>
            <a:pPr marL="914400" lvl="2" indent="0">
              <a:buNone/>
            </a:pPr>
            <a:endParaRPr lang="en-US" dirty="0">
              <a:latin typeface="+mn-lt"/>
              <a:cs typeface="Calibri" panose="020F0502020204030204" pitchFamily="34" charset="0"/>
            </a:endParaRPr>
          </a:p>
          <a:p>
            <a:pPr lvl="2">
              <a:buFont typeface="Arial" panose="020B0604020202020204" pitchFamily="34" charset="0"/>
              <a:buChar char="•"/>
            </a:pPr>
            <a:r>
              <a:rPr lang="en-US" dirty="0">
                <a:latin typeface="+mn-lt"/>
                <a:cs typeface="Calibri" panose="020F0502020204030204" pitchFamily="34" charset="0"/>
              </a:rPr>
              <a:t>Other United States Department of Defense personnel or other civilian and contracted employee not defined as on active duty.</a:t>
            </a:r>
          </a:p>
          <a:p>
            <a:endParaRPr lang="en-US" dirty="0"/>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220442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125-4A1E-48B2-9A6C-ADF003960A22}"/>
              </a:ext>
            </a:extLst>
          </p:cNvPr>
          <p:cNvSpPr>
            <a:spLocks noGrp="1"/>
          </p:cNvSpPr>
          <p:nvPr>
            <p:ph type="title"/>
          </p:nvPr>
        </p:nvSpPr>
        <p:spPr/>
        <p:txBody>
          <a:bodyPr/>
          <a:lstStyle/>
          <a:p>
            <a:r>
              <a:rPr lang="en-US"/>
              <a:t>Educational Training Series</a:t>
            </a:r>
          </a:p>
        </p:txBody>
      </p:sp>
      <p:sp>
        <p:nvSpPr>
          <p:cNvPr id="3" name="Content Placeholder 2">
            <a:extLst>
              <a:ext uri="{FF2B5EF4-FFF2-40B4-BE49-F238E27FC236}">
                <a16:creationId xmlns:a16="http://schemas.microsoft.com/office/drawing/2014/main" id="{9BC7E4AC-732F-41C0-8727-8CA590AC5C51}"/>
              </a:ext>
            </a:extLst>
          </p:cNvPr>
          <p:cNvSpPr>
            <a:spLocks noGrp="1"/>
          </p:cNvSpPr>
          <p:nvPr>
            <p:ph idx="1"/>
          </p:nvPr>
        </p:nvSpPr>
        <p:spPr/>
        <p:txBody>
          <a:bodyPr vert="horz" lIns="91440" tIns="45720" rIns="91440" bIns="45720" rtlCol="0" anchor="t">
            <a:noAutofit/>
          </a:bodyPr>
          <a:lstStyle/>
          <a:p>
            <a:pPr marL="0" indent="0" algn="ctr">
              <a:buNone/>
            </a:pPr>
            <a:r>
              <a:rPr lang="en-US" sz="2400" b="1" u="sng">
                <a:latin typeface="Segoe UI"/>
                <a:cs typeface="Segoe UI"/>
              </a:rPr>
              <a:t>Welcome to the Educational Stability Training Series!</a:t>
            </a:r>
          </a:p>
          <a:p>
            <a:pPr marL="0" indent="0" algn="ctr">
              <a:buNone/>
            </a:pPr>
            <a:endParaRPr lang="en-US" sz="2400" b="1" u="sng"/>
          </a:p>
          <a:p>
            <a:pPr marL="0" indent="0" algn="ctr">
              <a:buNone/>
            </a:pPr>
            <a:r>
              <a:rPr lang="en-US" sz="2800">
                <a:latin typeface="Segoe UI"/>
                <a:cs typeface="Segoe UI"/>
              </a:rPr>
              <a:t>All children have a right to a public education.  </a:t>
            </a:r>
            <a:endParaRPr lang="en-US" sz="2800"/>
          </a:p>
          <a:p>
            <a:pPr marL="0" indent="0" algn="ctr">
              <a:buNone/>
            </a:pPr>
            <a:endParaRPr lang="en-US" sz="2800"/>
          </a:p>
          <a:p>
            <a:pPr marL="0" indent="0" algn="ctr">
              <a:buNone/>
            </a:pPr>
            <a:r>
              <a:rPr lang="en-US" sz="2800">
                <a:latin typeface="Segoe UI"/>
                <a:cs typeface="Segoe UI"/>
              </a:rPr>
              <a:t>Some children experience barriers to accessing that education as a result of always being on the move or having high mobility.  </a:t>
            </a:r>
            <a:endParaRPr lang="en-US" sz="2800"/>
          </a:p>
          <a:p>
            <a:pPr marL="0" indent="0" algn="ctr">
              <a:buNone/>
            </a:pPr>
            <a:endParaRPr lang="en-US" sz="2800"/>
          </a:p>
          <a:p>
            <a:pPr marL="0" indent="0" algn="ctr">
              <a:buNone/>
            </a:pPr>
            <a:r>
              <a:rPr lang="en-US" sz="2800">
                <a:latin typeface="Segoe UI"/>
                <a:cs typeface="Segoe UI"/>
              </a:rPr>
              <a:t>This module focuses on the </a:t>
            </a:r>
            <a:r>
              <a:rPr lang="en-US" sz="2800" b="1">
                <a:latin typeface="Segoe UI"/>
                <a:cs typeface="Segoe UI"/>
              </a:rPr>
              <a:t>identification</a:t>
            </a:r>
            <a:r>
              <a:rPr lang="en-US" sz="2800">
                <a:latin typeface="Segoe UI"/>
                <a:cs typeface="Segoe UI"/>
              </a:rPr>
              <a:t> of highly mobile students and their educational rights.</a:t>
            </a:r>
          </a:p>
        </p:txBody>
      </p:sp>
      <p:sp>
        <p:nvSpPr>
          <p:cNvPr id="4" name="Slide Number Placeholder 3">
            <a:extLst>
              <a:ext uri="{FF2B5EF4-FFF2-40B4-BE49-F238E27FC236}">
                <a16:creationId xmlns:a16="http://schemas.microsoft.com/office/drawing/2014/main" id="{8E9960E0-55C5-4064-9ED0-1B4327293118}"/>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3976987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E799-DBBF-4DF0-82E3-815BFB3B8DDA}"/>
              </a:ext>
            </a:extLst>
          </p:cNvPr>
          <p:cNvSpPr>
            <a:spLocks noGrp="1"/>
          </p:cNvSpPr>
          <p:nvPr>
            <p:ph type="title"/>
          </p:nvPr>
        </p:nvSpPr>
        <p:spPr/>
        <p:txBody>
          <a:bodyPr/>
          <a:lstStyle/>
          <a:p>
            <a:r>
              <a:rPr lang="en-US" dirty="0"/>
              <a:t>Educational Rights of Students in Active Military Families</a:t>
            </a:r>
          </a:p>
        </p:txBody>
      </p:sp>
      <p:sp>
        <p:nvSpPr>
          <p:cNvPr id="3" name="Content Placeholder 2">
            <a:extLst>
              <a:ext uri="{FF2B5EF4-FFF2-40B4-BE49-F238E27FC236}">
                <a16:creationId xmlns:a16="http://schemas.microsoft.com/office/drawing/2014/main" id="{C053B554-6E1E-4724-B5DF-DE598D8D0C00}"/>
              </a:ext>
            </a:extLst>
          </p:cNvPr>
          <p:cNvSpPr>
            <a:spLocks noGrp="1"/>
          </p:cNvSpPr>
          <p:nvPr>
            <p:ph idx="1"/>
          </p:nvPr>
        </p:nvSpPr>
        <p:spPr>
          <a:xfrm>
            <a:off x="567743" y="1230402"/>
            <a:ext cx="11370972" cy="5491073"/>
          </a:xfrm>
        </p:spPr>
        <p:txBody>
          <a:bodyPr vert="horz" lIns="91440" tIns="45720" rIns="91440" bIns="45720" rtlCol="0" anchor="t">
            <a:noAutofit/>
          </a:bodyPr>
          <a:lstStyle/>
          <a:p>
            <a:pPr marL="0" indent="0">
              <a:buNone/>
            </a:pPr>
            <a:r>
              <a:rPr lang="en-US" sz="2800" dirty="0">
                <a:latin typeface="Segoe UI"/>
                <a:cs typeface="Segoe UI"/>
              </a:rPr>
              <a:t>Military-connected students have the right to:</a:t>
            </a:r>
          </a:p>
          <a:p>
            <a:r>
              <a:rPr lang="en-US" sz="2400" dirty="0">
                <a:latin typeface="+mn-lt"/>
                <a:cs typeface="Segoe UI"/>
              </a:rPr>
              <a:t>Enroll locally, </a:t>
            </a:r>
            <a:endParaRPr lang="en-US" sz="2400" dirty="0">
              <a:latin typeface="+mn-lt"/>
            </a:endParaRPr>
          </a:p>
          <a:p>
            <a:pPr lvl="1"/>
            <a:r>
              <a:rPr lang="en-US" sz="2400" dirty="0">
                <a:latin typeface="+mn-lt"/>
                <a:cs typeface="Segoe UI"/>
              </a:rPr>
              <a:t>school records must be transferred by the previous school</a:t>
            </a:r>
          </a:p>
          <a:p>
            <a:r>
              <a:rPr lang="en-US" sz="2400" dirty="0">
                <a:latin typeface="+mn-lt"/>
                <a:cs typeface="Segoe UI"/>
              </a:rPr>
              <a:t>Parents must be provided an opportunity to self-report their active duty status.</a:t>
            </a:r>
          </a:p>
          <a:p>
            <a:r>
              <a:rPr lang="en-US" sz="2400" dirty="0">
                <a:latin typeface="+mn-lt"/>
                <a:cs typeface="Segoe UI"/>
              </a:rPr>
              <a:t>Have previous course and/or grade placement honored</a:t>
            </a:r>
          </a:p>
          <a:p>
            <a:r>
              <a:rPr lang="en-US" sz="2400" dirty="0">
                <a:latin typeface="+mn-lt"/>
                <a:cs typeface="Segoe UI"/>
              </a:rPr>
              <a:t>Access to any school services they are eligible for </a:t>
            </a:r>
          </a:p>
          <a:p>
            <a:r>
              <a:rPr lang="en-US" sz="2400" dirty="0">
                <a:latin typeface="+mn-lt"/>
                <a:cs typeface="Calibri"/>
              </a:rPr>
              <a:t>May have attendance excused due to deployment</a:t>
            </a:r>
            <a:endParaRPr lang="en-US" sz="2400" dirty="0">
              <a:latin typeface="+mn-lt"/>
            </a:endParaRPr>
          </a:p>
          <a:p>
            <a:r>
              <a:rPr lang="en-US" sz="2400" dirty="0">
                <a:latin typeface="+mn-lt"/>
                <a:cs typeface="Segoe UI"/>
              </a:rPr>
              <a:t>Receive assistance in staying on track for graduation</a:t>
            </a:r>
          </a:p>
          <a:p>
            <a:pPr lvl="1"/>
            <a:r>
              <a:rPr lang="en-US" sz="2400" dirty="0">
                <a:latin typeface="+mn-lt"/>
                <a:cs typeface="Segoe UI"/>
              </a:rPr>
              <a:t>Including application for waiver to accept of previous state testing in grades 11 and 12 and</a:t>
            </a:r>
          </a:p>
          <a:p>
            <a:r>
              <a:rPr lang="en-US" sz="2400" dirty="0">
                <a:latin typeface="+mn-lt"/>
                <a:cs typeface="Segoe UI"/>
              </a:rPr>
              <a:t>Fully participate in all school activities.</a:t>
            </a:r>
            <a:endParaRPr lang="en-US" dirty="0">
              <a:latin typeface="+mn-lt"/>
            </a:endParaRPr>
          </a:p>
        </p:txBody>
      </p:sp>
      <p:sp>
        <p:nvSpPr>
          <p:cNvPr id="4" name="Slide Number Placeholder 3">
            <a:extLst>
              <a:ext uri="{FF2B5EF4-FFF2-40B4-BE49-F238E27FC236}">
                <a16:creationId xmlns:a16="http://schemas.microsoft.com/office/drawing/2014/main" id="{9EB2C0BB-534A-4FBE-8A39-41EB79119D02}"/>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3440261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843F-FC9A-4241-B843-9D624C4D531E}"/>
              </a:ext>
            </a:extLst>
          </p:cNvPr>
          <p:cNvSpPr>
            <a:spLocks noGrp="1"/>
          </p:cNvSpPr>
          <p:nvPr>
            <p:ph type="title"/>
          </p:nvPr>
        </p:nvSpPr>
        <p:spPr/>
        <p:txBody>
          <a:bodyPr/>
          <a:lstStyle/>
          <a:p>
            <a:r>
              <a:rPr lang="en-US" sz="2800" dirty="0"/>
              <a:t>Educational Rights of Students in Active Military Families: Continued</a:t>
            </a:r>
          </a:p>
        </p:txBody>
      </p:sp>
      <p:sp>
        <p:nvSpPr>
          <p:cNvPr id="3" name="Content Placeholder 2">
            <a:extLst>
              <a:ext uri="{FF2B5EF4-FFF2-40B4-BE49-F238E27FC236}">
                <a16:creationId xmlns:a16="http://schemas.microsoft.com/office/drawing/2014/main" id="{D04EC8A5-24F6-4167-9E31-305D9CDCB909}"/>
              </a:ext>
            </a:extLst>
          </p:cNvPr>
          <p:cNvSpPr>
            <a:spLocks noGrp="1"/>
          </p:cNvSpPr>
          <p:nvPr>
            <p:ph idx="1"/>
          </p:nvPr>
        </p:nvSpPr>
        <p:spPr>
          <a:xfrm>
            <a:off x="493160" y="1230403"/>
            <a:ext cx="11698840" cy="5049746"/>
          </a:xfrm>
        </p:spPr>
        <p:txBody>
          <a:bodyPr/>
          <a:lstStyle/>
          <a:p>
            <a:endParaRPr lang="en-US" dirty="0"/>
          </a:p>
          <a:p>
            <a:r>
              <a:rPr lang="en-US" dirty="0"/>
              <a:t>Some students who are in active military families may also experience homelessness or enter the foster care system.  </a:t>
            </a:r>
          </a:p>
          <a:p>
            <a:endParaRPr lang="en-US" dirty="0"/>
          </a:p>
          <a:p>
            <a:r>
              <a:rPr lang="en-US" dirty="0"/>
              <a:t>Their educational rights under Title 1 Part A or McKinney-Vento will depend on their current living arrangement/placement.</a:t>
            </a:r>
          </a:p>
        </p:txBody>
      </p:sp>
      <p:sp>
        <p:nvSpPr>
          <p:cNvPr id="4" name="Slide Number Placeholder 3">
            <a:extLst>
              <a:ext uri="{FF2B5EF4-FFF2-40B4-BE49-F238E27FC236}">
                <a16:creationId xmlns:a16="http://schemas.microsoft.com/office/drawing/2014/main" id="{4F997F42-2B76-41A6-B570-CFDC0BF9DBAA}"/>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363356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8C59-AF98-4CDB-9B17-4978368D197F}"/>
              </a:ext>
            </a:extLst>
          </p:cNvPr>
          <p:cNvSpPr>
            <a:spLocks noGrp="1"/>
          </p:cNvSpPr>
          <p:nvPr>
            <p:ph type="title"/>
          </p:nvPr>
        </p:nvSpPr>
        <p:spPr/>
        <p:txBody>
          <a:bodyPr/>
          <a:lstStyle/>
          <a:p>
            <a:r>
              <a:rPr lang="en-US"/>
              <a:t>Military Interstate Children’s Compact Commission (MIC3) Data</a:t>
            </a:r>
          </a:p>
        </p:txBody>
      </p:sp>
      <p:sp>
        <p:nvSpPr>
          <p:cNvPr id="3" name="Content Placeholder 2">
            <a:extLst>
              <a:ext uri="{FF2B5EF4-FFF2-40B4-BE49-F238E27FC236}">
                <a16:creationId xmlns:a16="http://schemas.microsoft.com/office/drawing/2014/main" id="{1169E4AC-2664-4854-B550-13FB74238902}"/>
              </a:ext>
            </a:extLst>
          </p:cNvPr>
          <p:cNvSpPr>
            <a:spLocks noGrp="1"/>
          </p:cNvSpPr>
          <p:nvPr>
            <p:ph idx="1"/>
          </p:nvPr>
        </p:nvSpPr>
        <p:spPr/>
        <p:txBody>
          <a:bodyPr vert="horz" lIns="91440" tIns="45720" rIns="91440" bIns="45720" rtlCol="0" anchor="t">
            <a:noAutofit/>
          </a:bodyPr>
          <a:lstStyle/>
          <a:p>
            <a:pPr marL="0" indent="0">
              <a:buNone/>
            </a:pPr>
            <a:r>
              <a:rPr lang="en-US" sz="2800" dirty="0">
                <a:latin typeface="Segoe UI Semibold" panose="020B0702040204020203" pitchFamily="34" charset="0"/>
                <a:cs typeface="Segoe UI Semibold" panose="020B0702040204020203" pitchFamily="34" charset="0"/>
              </a:rPr>
              <a:t>Data Collection:</a:t>
            </a:r>
          </a:p>
          <a:p>
            <a:pPr marL="0" indent="0">
              <a:buNone/>
            </a:pPr>
            <a:endParaRPr lang="en-US" dirty="0">
              <a:latin typeface="Segoe UI Semibold" panose="020B0702040204020203" pitchFamily="34" charset="0"/>
              <a:cs typeface="Segoe UI Semibold" panose="020B0702040204020203" pitchFamily="34" charset="0"/>
            </a:endParaRPr>
          </a:p>
          <a:p>
            <a:r>
              <a:rPr lang="en-US" sz="2800" dirty="0">
                <a:latin typeface="+mn-lt"/>
                <a:cs typeface="Segoe UI Semibold"/>
              </a:rPr>
              <a:t>Parents </a:t>
            </a:r>
            <a:r>
              <a:rPr lang="en-US" sz="2800" u="sng" dirty="0">
                <a:latin typeface="+mn-lt"/>
                <a:cs typeface="Segoe UI Semibold"/>
              </a:rPr>
              <a:t>voluntarily</a:t>
            </a:r>
            <a:r>
              <a:rPr lang="en-US" sz="2800" dirty="0">
                <a:latin typeface="+mn-lt"/>
                <a:cs typeface="Segoe UI Semibold"/>
              </a:rPr>
              <a:t> </a:t>
            </a:r>
            <a:r>
              <a:rPr lang="en-US" sz="2800" u="sng" dirty="0">
                <a:latin typeface="+mn-lt"/>
                <a:cs typeface="Segoe UI Semibold"/>
              </a:rPr>
              <a:t>self-identify</a:t>
            </a:r>
            <a:r>
              <a:rPr lang="en-US" sz="2800" dirty="0">
                <a:latin typeface="+mn-lt"/>
                <a:cs typeface="Segoe UI Semibold"/>
              </a:rPr>
              <a:t> as active military</a:t>
            </a:r>
          </a:p>
          <a:p>
            <a:r>
              <a:rPr lang="en-US" sz="2800" dirty="0">
                <a:latin typeface="+mn-lt"/>
                <a:cs typeface="Segoe UI Semibold" panose="020B0702040204020203" pitchFamily="34" charset="0"/>
              </a:rPr>
              <a:t>Schools are required to collect data and report to DESE </a:t>
            </a:r>
          </a:p>
          <a:p>
            <a:r>
              <a:rPr lang="en-US" sz="2800" dirty="0">
                <a:latin typeface="+mn-lt"/>
                <a:cs typeface="Segoe UI Semibold"/>
              </a:rPr>
              <a:t>DESE is required to report data to Federal Government</a:t>
            </a:r>
          </a:p>
          <a:p>
            <a:endParaRPr lang="en-US" sz="2800" dirty="0">
              <a:latin typeface="+mn-lt"/>
              <a:cs typeface="Segoe UI Semibold"/>
            </a:endParaRPr>
          </a:p>
          <a:p>
            <a:endParaRPr lang="en-US" sz="2800" dirty="0">
              <a:latin typeface="+mn-lt"/>
              <a:cs typeface="Segoe UI Semibold"/>
            </a:endParaRPr>
          </a:p>
          <a:p>
            <a:pPr marL="0" indent="0" algn="ctr">
              <a:buNone/>
            </a:pPr>
            <a:r>
              <a:rPr lang="en-US" sz="2800" i="1" dirty="0">
                <a:solidFill>
                  <a:srgbClr val="FF0000"/>
                </a:solidFill>
                <a:latin typeface="+mn-lt"/>
                <a:cs typeface="Segoe UI Semibold"/>
              </a:rPr>
              <a:t>See Module 9 Data Collection</a:t>
            </a:r>
          </a:p>
        </p:txBody>
      </p:sp>
      <p:sp>
        <p:nvSpPr>
          <p:cNvPr id="4" name="Slide Number Placeholder 3">
            <a:extLst>
              <a:ext uri="{FF2B5EF4-FFF2-40B4-BE49-F238E27FC236}">
                <a16:creationId xmlns:a16="http://schemas.microsoft.com/office/drawing/2014/main" id="{D83A5B63-7448-4437-983A-A1163D5AA8E4}"/>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1566999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63481" y="1943100"/>
            <a:ext cx="9895169"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UI Semibold"/>
                <a:ea typeface="Segoe UI Black"/>
                <a:cs typeface="Segoe SemiBold" panose="020B0703040204020203" pitchFamily="34" charset="0"/>
              </a:rPr>
              <a:t>Students in Foster Care</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2" name="TextBox 1">
            <a:extLst>
              <a:ext uri="{FF2B5EF4-FFF2-40B4-BE49-F238E27FC236}">
                <a16:creationId xmlns:a16="http://schemas.microsoft.com/office/drawing/2014/main" id="{4C4F7421-969C-4031-9995-1EFB09A104EC}"/>
              </a:ext>
            </a:extLst>
          </p:cNvPr>
          <p:cNvSpPr txBox="1"/>
          <p:nvPr/>
        </p:nvSpPr>
        <p:spPr>
          <a:xfrm>
            <a:off x="757825" y="2511468"/>
            <a:ext cx="6137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a:rPr>
              <a:t>3</a:t>
            </a:r>
          </a:p>
        </p:txBody>
      </p:sp>
    </p:spTree>
    <p:extLst>
      <p:ext uri="{BB962C8B-B14F-4D97-AF65-F5344CB8AC3E}">
        <p14:creationId xmlns:p14="http://schemas.microsoft.com/office/powerpoint/2010/main" val="2091057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8FFF-E2B6-4A66-BA45-C35534481A92}"/>
              </a:ext>
            </a:extLst>
          </p:cNvPr>
          <p:cNvSpPr>
            <a:spLocks noGrp="1"/>
          </p:cNvSpPr>
          <p:nvPr>
            <p:ph type="title"/>
          </p:nvPr>
        </p:nvSpPr>
        <p:spPr/>
        <p:txBody>
          <a:bodyPr/>
          <a:lstStyle/>
          <a:p>
            <a:r>
              <a:rPr lang="en-US"/>
              <a:t>Title 1 Part A – Students in Foster Care</a:t>
            </a:r>
          </a:p>
        </p:txBody>
      </p:sp>
      <p:sp>
        <p:nvSpPr>
          <p:cNvPr id="3" name="Content Placeholder 2">
            <a:extLst>
              <a:ext uri="{FF2B5EF4-FFF2-40B4-BE49-F238E27FC236}">
                <a16:creationId xmlns:a16="http://schemas.microsoft.com/office/drawing/2014/main" id="{28A30CE0-E893-4D1D-A251-9D746EBD1DF6}"/>
              </a:ext>
            </a:extLst>
          </p:cNvPr>
          <p:cNvSpPr>
            <a:spLocks noGrp="1"/>
          </p:cNvSpPr>
          <p:nvPr>
            <p:ph idx="1"/>
          </p:nvPr>
        </p:nvSpPr>
        <p:spPr/>
        <p:txBody>
          <a:bodyPr vert="horz" lIns="91440" tIns="45720" rIns="91440" bIns="45720" rtlCol="0" anchor="t">
            <a:noAutofit/>
          </a:bodyPr>
          <a:lstStyle/>
          <a:p>
            <a:pPr marL="0" indent="0">
              <a:buNone/>
            </a:pPr>
            <a:endParaRPr lang="en-US" dirty="0"/>
          </a:p>
          <a:p>
            <a:pPr marL="0" indent="0">
              <a:buNone/>
            </a:pPr>
            <a:r>
              <a:rPr lang="en-US" dirty="0">
                <a:latin typeface="Segoe UI"/>
                <a:cs typeface="Segoe UI"/>
              </a:rPr>
              <a:t>Under the Every Student Succeeds Act (ESSA), foster care placements are defined and students in those placements are extended specific educational rights.  Those provisions appear in Title 1, Part A and compliment the rights established in the Fostering Connections Act of 2008.</a:t>
            </a:r>
          </a:p>
        </p:txBody>
      </p:sp>
      <p:sp>
        <p:nvSpPr>
          <p:cNvPr id="4" name="Slide Number Placeholder 3">
            <a:extLst>
              <a:ext uri="{FF2B5EF4-FFF2-40B4-BE49-F238E27FC236}">
                <a16:creationId xmlns:a16="http://schemas.microsoft.com/office/drawing/2014/main" id="{3FA6F901-455E-4F34-8F60-A2A4E545142F}"/>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236401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Who is a Foster Care Student?</a:t>
            </a:r>
          </a:p>
        </p:txBody>
      </p:sp>
      <p:sp>
        <p:nvSpPr>
          <p:cNvPr id="9" name="Content Placeholder 8"/>
          <p:cNvSpPr>
            <a:spLocks noGrp="1"/>
          </p:cNvSpPr>
          <p:nvPr>
            <p:ph idx="1"/>
          </p:nvPr>
        </p:nvSpPr>
        <p:spPr>
          <a:xfrm>
            <a:off x="567743" y="1230403"/>
            <a:ext cx="11370972" cy="5049746"/>
          </a:xfrm>
        </p:spPr>
        <p:txBody>
          <a:bodyPr vert="horz" lIns="91440" tIns="45720" rIns="91440" bIns="45720" rtlCol="0" anchor="t">
            <a:noAutofit/>
          </a:bodyPr>
          <a:lstStyle/>
          <a:p>
            <a:pPr marL="0" indent="0">
              <a:buNone/>
            </a:pPr>
            <a:r>
              <a:rPr lang="en-US" altLang="en-US" dirty="0">
                <a:latin typeface="+mn-lt"/>
                <a:cs typeface="Segoe UI"/>
              </a:rPr>
              <a:t>Students who are in:</a:t>
            </a:r>
          </a:p>
          <a:p>
            <a:pPr marL="0" indent="0">
              <a:buNone/>
            </a:pPr>
            <a:endParaRPr lang="en-US" altLang="en-US" dirty="0">
              <a:latin typeface="+mn-lt"/>
              <a:cs typeface="Segoe UI"/>
            </a:endParaRPr>
          </a:p>
          <a:p>
            <a:pPr marL="457200" lvl="1" indent="-457200">
              <a:buFont typeface="Arial" panose="020B0604020202020204" pitchFamily="34" charset="0"/>
              <a:buChar char="•"/>
            </a:pPr>
            <a:r>
              <a:rPr lang="en-US" altLang="en-US" sz="3200" dirty="0">
                <a:latin typeface="+mn-lt"/>
                <a:cs typeface="Segoe UI"/>
              </a:rPr>
              <a:t>24-hour out-of-home care, placed away from their parents or guardians, and for whom the Department of Children and Families (DCF) has placement and care responsibilities.</a:t>
            </a:r>
          </a:p>
          <a:p>
            <a:pPr marL="1422400" lvl="1" indent="-457200"/>
            <a:endParaRPr lang="en-US" altLang="en-US" dirty="0">
              <a:latin typeface="+mn-lt"/>
              <a:cs typeface="Segoe UI"/>
            </a:endParaRPr>
          </a:p>
          <a:p>
            <a:pPr marL="1828800" lvl="2" indent="-457200"/>
            <a:endParaRPr lang="en-US" altLang="en-US" dirty="0">
              <a:latin typeface="+mn-lt"/>
              <a:cs typeface="Segoe UI"/>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1837480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261A-5FA7-4682-AE15-E57B610E8759}"/>
              </a:ext>
            </a:extLst>
          </p:cNvPr>
          <p:cNvSpPr>
            <a:spLocks noGrp="1"/>
          </p:cNvSpPr>
          <p:nvPr>
            <p:ph type="title"/>
          </p:nvPr>
        </p:nvSpPr>
        <p:spPr/>
        <p:txBody>
          <a:bodyPr/>
          <a:lstStyle/>
          <a:p>
            <a:r>
              <a:rPr lang="en-US"/>
              <a:t>Foster Care Placements</a:t>
            </a:r>
          </a:p>
        </p:txBody>
      </p:sp>
      <p:sp>
        <p:nvSpPr>
          <p:cNvPr id="3" name="Content Placeholder 2">
            <a:extLst>
              <a:ext uri="{FF2B5EF4-FFF2-40B4-BE49-F238E27FC236}">
                <a16:creationId xmlns:a16="http://schemas.microsoft.com/office/drawing/2014/main" id="{7EA1322F-E080-412F-91DD-CD5D57546C91}"/>
              </a:ext>
            </a:extLst>
          </p:cNvPr>
          <p:cNvSpPr>
            <a:spLocks noGrp="1"/>
          </p:cNvSpPr>
          <p:nvPr>
            <p:ph idx="1"/>
          </p:nvPr>
        </p:nvSpPr>
        <p:spPr>
          <a:xfrm>
            <a:off x="567743" y="2360561"/>
            <a:ext cx="11370972" cy="1666909"/>
          </a:xfrm>
        </p:spPr>
        <p:txBody>
          <a:bodyPr/>
          <a:lstStyle/>
          <a:p>
            <a:pPr marL="0" indent="0" algn="ctr">
              <a:buNone/>
            </a:pPr>
            <a:r>
              <a:rPr lang="en-US"/>
              <a:t>For students in foster care, already having experienced abuse or neglect, high mobility can look like a series of different and varied placements.</a:t>
            </a:r>
          </a:p>
          <a:p>
            <a:pPr marL="0" indent="0">
              <a:buNone/>
            </a:pPr>
            <a:endParaRPr lang="en-US"/>
          </a:p>
        </p:txBody>
      </p:sp>
      <p:sp>
        <p:nvSpPr>
          <p:cNvPr id="4" name="Slide Number Placeholder 3">
            <a:extLst>
              <a:ext uri="{FF2B5EF4-FFF2-40B4-BE49-F238E27FC236}">
                <a16:creationId xmlns:a16="http://schemas.microsoft.com/office/drawing/2014/main" id="{3949F17E-0F42-4575-9019-7B53A5BD1B3E}"/>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1105097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B062A6-DB00-4BE0-A888-A82F7B421F43}"/>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
        <p:nvSpPr>
          <p:cNvPr id="2" name="Title 1">
            <a:extLst>
              <a:ext uri="{FF2B5EF4-FFF2-40B4-BE49-F238E27FC236}">
                <a16:creationId xmlns:a16="http://schemas.microsoft.com/office/drawing/2014/main" id="{0413E81E-27AF-4B23-A4D8-6407CAF7708F}"/>
              </a:ext>
            </a:extLst>
          </p:cNvPr>
          <p:cNvSpPr>
            <a:spLocks noGrp="1"/>
          </p:cNvSpPr>
          <p:nvPr>
            <p:ph type="title"/>
          </p:nvPr>
        </p:nvSpPr>
        <p:spPr/>
        <p:txBody>
          <a:bodyPr/>
          <a:lstStyle/>
          <a:p>
            <a:r>
              <a:rPr lang="en-US" dirty="0"/>
              <a:t>Where are Foster Care Students Placed?</a:t>
            </a:r>
          </a:p>
        </p:txBody>
      </p:sp>
      <p:sp>
        <p:nvSpPr>
          <p:cNvPr id="22" name="TextBox 21">
            <a:extLst>
              <a:ext uri="{FF2B5EF4-FFF2-40B4-BE49-F238E27FC236}">
                <a16:creationId xmlns:a16="http://schemas.microsoft.com/office/drawing/2014/main" id="{A685987C-E192-4832-97C3-2E2CE7A8B4D4}"/>
              </a:ext>
              <a:ext uri="{C183D7F6-B498-43B3-948B-1728B52AA6E4}">
                <adec:decorative xmlns:adec="http://schemas.microsoft.com/office/drawing/2017/decorative" val="1"/>
              </a:ext>
            </a:extLst>
          </p:cNvPr>
          <p:cNvSpPr txBox="1"/>
          <p:nvPr/>
        </p:nvSpPr>
        <p:spPr>
          <a:xfrm>
            <a:off x="1171254" y="2461419"/>
            <a:ext cx="603092" cy="369332"/>
          </a:xfrm>
          <a:prstGeom prst="rect">
            <a:avLst/>
          </a:prstGeom>
          <a:noFill/>
        </p:spPr>
        <p:txBody>
          <a:bodyPr wrap="square" rtlCol="0">
            <a:spAutoFit/>
          </a:bodyPr>
          <a:lstStyle/>
          <a:p>
            <a:endParaRPr lang="en-US"/>
          </a:p>
        </p:txBody>
      </p:sp>
      <p:sp>
        <p:nvSpPr>
          <p:cNvPr id="29" name="Freeform: Shape 28" descr="graphic of a road representing foster care students journey to one the placements listed on previous slide.">
            <a:extLst>
              <a:ext uri="{FF2B5EF4-FFF2-40B4-BE49-F238E27FC236}">
                <a16:creationId xmlns:a16="http://schemas.microsoft.com/office/drawing/2014/main" id="{0DC5B4FE-7DB7-44DE-83C8-60450A779F7D}"/>
              </a:ext>
            </a:extLst>
          </p:cNvPr>
          <p:cNvSpPr/>
          <p:nvPr/>
        </p:nvSpPr>
        <p:spPr>
          <a:xfrm>
            <a:off x="1325366" y="3500032"/>
            <a:ext cx="9554967" cy="582023"/>
          </a:xfrm>
          <a:custGeom>
            <a:avLst/>
            <a:gdLst>
              <a:gd name="connsiteX0" fmla="*/ 0 w 9554967"/>
              <a:gd name="connsiteY0" fmla="*/ 658055 h 822443"/>
              <a:gd name="connsiteX1" fmla="*/ 2085654 w 9554967"/>
              <a:gd name="connsiteY1" fmla="*/ 509 h 822443"/>
              <a:gd name="connsiteX2" fmla="*/ 4006922 w 9554967"/>
              <a:gd name="connsiteY2" fmla="*/ 750522 h 822443"/>
              <a:gd name="connsiteX3" fmla="*/ 5969286 w 9554967"/>
              <a:gd name="connsiteY3" fmla="*/ 21057 h 822443"/>
              <a:gd name="connsiteX4" fmla="*/ 8013843 w 9554967"/>
              <a:gd name="connsiteY4" fmla="*/ 822441 h 822443"/>
              <a:gd name="connsiteX5" fmla="*/ 9554967 w 9554967"/>
              <a:gd name="connsiteY5" fmla="*/ 31331 h 822443"/>
              <a:gd name="connsiteX6" fmla="*/ 9554967 w 9554967"/>
              <a:gd name="connsiteY6" fmla="*/ 31331 h 822443"/>
              <a:gd name="connsiteX7" fmla="*/ 9554967 w 9554967"/>
              <a:gd name="connsiteY7" fmla="*/ 31331 h 82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4967" h="822443">
                <a:moveTo>
                  <a:pt x="0" y="658055"/>
                </a:moveTo>
                <a:cubicBezTo>
                  <a:pt x="708917" y="321576"/>
                  <a:pt x="1417834" y="-14902"/>
                  <a:pt x="2085654" y="509"/>
                </a:cubicBezTo>
                <a:cubicBezTo>
                  <a:pt x="2753474" y="15920"/>
                  <a:pt x="3359650" y="747097"/>
                  <a:pt x="4006922" y="750522"/>
                </a:cubicBezTo>
                <a:cubicBezTo>
                  <a:pt x="4654194" y="753947"/>
                  <a:pt x="5301466" y="9071"/>
                  <a:pt x="5969286" y="21057"/>
                </a:cubicBezTo>
                <a:cubicBezTo>
                  <a:pt x="6637106" y="33043"/>
                  <a:pt x="7416230" y="820729"/>
                  <a:pt x="8013843" y="822441"/>
                </a:cubicBezTo>
                <a:cubicBezTo>
                  <a:pt x="8611456" y="824153"/>
                  <a:pt x="9554967" y="31331"/>
                  <a:pt x="9554967" y="31331"/>
                </a:cubicBezTo>
                <a:lnTo>
                  <a:pt x="9554967" y="31331"/>
                </a:lnTo>
                <a:lnTo>
                  <a:pt x="9554967" y="31331"/>
                </a:lnTo>
              </a:path>
            </a:pathLst>
          </a:custGeom>
          <a:noFill/>
          <a:ln w="7937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image of little boy and girl journeying onto their foster care placement.">
            <a:extLst>
              <a:ext uri="{FF2B5EF4-FFF2-40B4-BE49-F238E27FC236}">
                <a16:creationId xmlns:a16="http://schemas.microsoft.com/office/drawing/2014/main" id="{181ED17E-C077-493A-AD4F-32827F3EE3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850689">
            <a:off x="1143686" y="2544328"/>
            <a:ext cx="938945" cy="1242128"/>
          </a:xfrm>
          <a:prstGeom prst="rect">
            <a:avLst/>
          </a:prstGeom>
        </p:spPr>
      </p:pic>
      <p:pic>
        <p:nvPicPr>
          <p:cNvPr id="7" name="Content Placeholder 5" descr="image of a house representing Hotline Homes as one foster care placement.">
            <a:extLst>
              <a:ext uri="{FF2B5EF4-FFF2-40B4-BE49-F238E27FC236}">
                <a16:creationId xmlns:a16="http://schemas.microsoft.com/office/drawing/2014/main" id="{7C9DDCEE-D0A9-4294-B15B-74C7112BD6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419392" y="4027250"/>
            <a:ext cx="1828800" cy="2296865"/>
          </a:xfrm>
          <a:prstGeom prst="rect">
            <a:avLst/>
          </a:prstGeom>
        </p:spPr>
      </p:pic>
      <p:sp>
        <p:nvSpPr>
          <p:cNvPr id="26" name="TextBox 25">
            <a:extLst>
              <a:ext uri="{FF2B5EF4-FFF2-40B4-BE49-F238E27FC236}">
                <a16:creationId xmlns:a16="http://schemas.microsoft.com/office/drawing/2014/main" id="{660535AA-C34D-4620-A2B8-04AF34F702E1}"/>
              </a:ext>
            </a:extLst>
          </p:cNvPr>
          <p:cNvSpPr txBox="1"/>
          <p:nvPr/>
        </p:nvSpPr>
        <p:spPr>
          <a:xfrm>
            <a:off x="567743" y="4849402"/>
            <a:ext cx="1487087" cy="830997"/>
          </a:xfrm>
          <a:prstGeom prst="rect">
            <a:avLst/>
          </a:prstGeom>
          <a:noFill/>
        </p:spPr>
        <p:txBody>
          <a:bodyPr wrap="square" rtlCol="0">
            <a:spAutoFit/>
          </a:bodyPr>
          <a:lstStyle/>
          <a:p>
            <a:pPr algn="ctr"/>
            <a:r>
              <a:rPr lang="en-US" sz="2400" b="1"/>
              <a:t>Hotline Homes</a:t>
            </a:r>
          </a:p>
        </p:txBody>
      </p:sp>
      <p:pic>
        <p:nvPicPr>
          <p:cNvPr id="6" name="Content Placeholder 5" descr="image of foster care home as a form of placement">
            <a:extLst>
              <a:ext uri="{FF2B5EF4-FFF2-40B4-BE49-F238E27FC236}">
                <a16:creationId xmlns:a16="http://schemas.microsoft.com/office/drawing/2014/main" id="{B4C0355A-6340-4BD9-B6B4-F3417353CE19}"/>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42615" y="1132135"/>
            <a:ext cx="1828800" cy="2296865"/>
          </a:xfrm>
        </p:spPr>
      </p:pic>
      <p:sp>
        <p:nvSpPr>
          <p:cNvPr id="23" name="TextBox 22">
            <a:extLst>
              <a:ext uri="{FF2B5EF4-FFF2-40B4-BE49-F238E27FC236}">
                <a16:creationId xmlns:a16="http://schemas.microsoft.com/office/drawing/2014/main" id="{7411F753-B64F-4A84-AD9D-02D52C2FB97D}"/>
              </a:ext>
            </a:extLst>
          </p:cNvPr>
          <p:cNvSpPr txBox="1"/>
          <p:nvPr/>
        </p:nvSpPr>
        <p:spPr>
          <a:xfrm>
            <a:off x="2700612" y="1758469"/>
            <a:ext cx="1312805" cy="830997"/>
          </a:xfrm>
          <a:prstGeom prst="rect">
            <a:avLst/>
          </a:prstGeom>
          <a:noFill/>
        </p:spPr>
        <p:txBody>
          <a:bodyPr wrap="square" rtlCol="0">
            <a:spAutoFit/>
          </a:bodyPr>
          <a:lstStyle/>
          <a:p>
            <a:pPr algn="ctr"/>
            <a:r>
              <a:rPr lang="en-US" sz="2400" b="1"/>
              <a:t>Foster Homes</a:t>
            </a:r>
          </a:p>
        </p:txBody>
      </p:sp>
      <p:pic>
        <p:nvPicPr>
          <p:cNvPr id="35" name="Picture 34" descr="image of boy and girl journeying to a foster care placement.">
            <a:extLst>
              <a:ext uri="{FF2B5EF4-FFF2-40B4-BE49-F238E27FC236}">
                <a16:creationId xmlns:a16="http://schemas.microsoft.com/office/drawing/2014/main" id="{8A001E6D-A1D0-434A-A67A-E73A8CAD5A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850689">
            <a:off x="5032365" y="2698296"/>
            <a:ext cx="938945" cy="1242128"/>
          </a:xfrm>
          <a:prstGeom prst="rect">
            <a:avLst/>
          </a:prstGeom>
        </p:spPr>
      </p:pic>
      <p:pic>
        <p:nvPicPr>
          <p:cNvPr id="10" name="Content Placeholder 5" descr="image of STARR placement.">
            <a:extLst>
              <a:ext uri="{FF2B5EF4-FFF2-40B4-BE49-F238E27FC236}">
                <a16:creationId xmlns:a16="http://schemas.microsoft.com/office/drawing/2014/main" id="{6A0A13A2-D4E0-4277-8CC0-3281276C9B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4424429" y="4098280"/>
            <a:ext cx="1828800" cy="2296865"/>
          </a:xfrm>
          <a:prstGeom prst="rect">
            <a:avLst/>
          </a:prstGeom>
        </p:spPr>
      </p:pic>
      <p:sp>
        <p:nvSpPr>
          <p:cNvPr id="27" name="TextBox 26">
            <a:extLst>
              <a:ext uri="{FF2B5EF4-FFF2-40B4-BE49-F238E27FC236}">
                <a16:creationId xmlns:a16="http://schemas.microsoft.com/office/drawing/2014/main" id="{73408711-43DF-442E-96FB-95BC948E0112}"/>
              </a:ext>
            </a:extLst>
          </p:cNvPr>
          <p:cNvSpPr txBox="1"/>
          <p:nvPr/>
        </p:nvSpPr>
        <p:spPr>
          <a:xfrm>
            <a:off x="4695290" y="4895568"/>
            <a:ext cx="1294544" cy="461665"/>
          </a:xfrm>
          <a:prstGeom prst="rect">
            <a:avLst/>
          </a:prstGeom>
          <a:noFill/>
        </p:spPr>
        <p:txBody>
          <a:bodyPr wrap="square" rtlCol="0">
            <a:spAutoFit/>
          </a:bodyPr>
          <a:lstStyle/>
          <a:p>
            <a:r>
              <a:rPr lang="en-US" sz="2400" b="1"/>
              <a:t>STARR</a:t>
            </a:r>
          </a:p>
        </p:txBody>
      </p:sp>
      <p:pic>
        <p:nvPicPr>
          <p:cNvPr id="11" name="Content Placeholder 5" descr="image of Kinship placement.">
            <a:extLst>
              <a:ext uri="{FF2B5EF4-FFF2-40B4-BE49-F238E27FC236}">
                <a16:creationId xmlns:a16="http://schemas.microsoft.com/office/drawing/2014/main" id="{0679CD99-D19E-4F43-9876-7AEB029761D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53228" y="1132134"/>
            <a:ext cx="2038017" cy="2296865"/>
          </a:xfrm>
          <a:prstGeom prst="rect">
            <a:avLst/>
          </a:prstGeom>
        </p:spPr>
      </p:pic>
      <p:sp>
        <p:nvSpPr>
          <p:cNvPr id="24" name="TextBox 23">
            <a:extLst>
              <a:ext uri="{FF2B5EF4-FFF2-40B4-BE49-F238E27FC236}">
                <a16:creationId xmlns:a16="http://schemas.microsoft.com/office/drawing/2014/main" id="{859B51FF-592B-41CD-AA0A-913B1BCB5FF8}"/>
              </a:ext>
            </a:extLst>
          </p:cNvPr>
          <p:cNvSpPr txBox="1"/>
          <p:nvPr/>
        </p:nvSpPr>
        <p:spPr>
          <a:xfrm>
            <a:off x="6452171" y="1753533"/>
            <a:ext cx="1619607" cy="707886"/>
          </a:xfrm>
          <a:prstGeom prst="rect">
            <a:avLst/>
          </a:prstGeom>
          <a:noFill/>
        </p:spPr>
        <p:txBody>
          <a:bodyPr wrap="square" rtlCol="0">
            <a:spAutoFit/>
          </a:bodyPr>
          <a:lstStyle/>
          <a:p>
            <a:pPr algn="ctr"/>
            <a:r>
              <a:rPr lang="en-US" sz="2000" b="1"/>
              <a:t>Kinship Placements</a:t>
            </a:r>
          </a:p>
        </p:txBody>
      </p:sp>
      <p:pic>
        <p:nvPicPr>
          <p:cNvPr id="37" name="Picture 36" descr="image of little boy and girl journeying on the road to one of the foster care placements.">
            <a:extLst>
              <a:ext uri="{FF2B5EF4-FFF2-40B4-BE49-F238E27FC236}">
                <a16:creationId xmlns:a16="http://schemas.microsoft.com/office/drawing/2014/main" id="{60B62B4C-D673-4DBE-91AC-F5042EA6FF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44818">
            <a:off x="8836050" y="2655100"/>
            <a:ext cx="938945" cy="1349781"/>
          </a:xfrm>
          <a:prstGeom prst="rect">
            <a:avLst/>
          </a:prstGeom>
        </p:spPr>
      </p:pic>
      <p:pic>
        <p:nvPicPr>
          <p:cNvPr id="8" name="Content Placeholder 5" descr="image of Transitional Care Unit/Step Down (TCU) foster care placement.">
            <a:extLst>
              <a:ext uri="{FF2B5EF4-FFF2-40B4-BE49-F238E27FC236}">
                <a16:creationId xmlns:a16="http://schemas.microsoft.com/office/drawing/2014/main" id="{98EBCE4F-FAF7-4812-AC38-6FFC9F7F16C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8200834" y="4210103"/>
            <a:ext cx="2278805" cy="2296865"/>
          </a:xfrm>
          <a:prstGeom prst="rect">
            <a:avLst/>
          </a:prstGeom>
        </p:spPr>
      </p:pic>
      <p:sp>
        <p:nvSpPr>
          <p:cNvPr id="28" name="TextBox 27">
            <a:extLst>
              <a:ext uri="{FF2B5EF4-FFF2-40B4-BE49-F238E27FC236}">
                <a16:creationId xmlns:a16="http://schemas.microsoft.com/office/drawing/2014/main" id="{B29AEC9D-3DD4-4EBA-8420-AB7648B6B135}"/>
              </a:ext>
            </a:extLst>
          </p:cNvPr>
          <p:cNvSpPr txBox="1"/>
          <p:nvPr/>
        </p:nvSpPr>
        <p:spPr>
          <a:xfrm>
            <a:off x="8429467" y="4895568"/>
            <a:ext cx="1741950" cy="1323439"/>
          </a:xfrm>
          <a:prstGeom prst="rect">
            <a:avLst/>
          </a:prstGeom>
          <a:noFill/>
        </p:spPr>
        <p:txBody>
          <a:bodyPr wrap="square" rtlCol="0">
            <a:spAutoFit/>
          </a:bodyPr>
          <a:lstStyle/>
          <a:p>
            <a:pPr algn="ctr"/>
            <a:r>
              <a:rPr lang="en-US" sz="2000" b="1"/>
              <a:t>Transitional Care Units/Step Down (TCU</a:t>
            </a:r>
            <a:r>
              <a:rPr lang="en-US"/>
              <a:t>)</a:t>
            </a:r>
          </a:p>
        </p:txBody>
      </p:sp>
      <p:pic>
        <p:nvPicPr>
          <p:cNvPr id="9" name="Content Placeholder 5" descr="image of Group Home foster care placement.">
            <a:extLst>
              <a:ext uri="{FF2B5EF4-FFF2-40B4-BE49-F238E27FC236}">
                <a16:creationId xmlns:a16="http://schemas.microsoft.com/office/drawing/2014/main" id="{735D97AF-4722-4ECA-9ABB-134312BB938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75621" y="1132135"/>
            <a:ext cx="1828800" cy="2296865"/>
          </a:xfrm>
          <a:prstGeom prst="rect">
            <a:avLst/>
          </a:prstGeom>
        </p:spPr>
      </p:pic>
      <p:sp>
        <p:nvSpPr>
          <p:cNvPr id="25" name="TextBox 24">
            <a:extLst>
              <a:ext uri="{FF2B5EF4-FFF2-40B4-BE49-F238E27FC236}">
                <a16:creationId xmlns:a16="http://schemas.microsoft.com/office/drawing/2014/main" id="{A71CE43F-4277-4F25-9A1E-9B6916FC7835}"/>
              </a:ext>
            </a:extLst>
          </p:cNvPr>
          <p:cNvSpPr txBox="1"/>
          <p:nvPr/>
        </p:nvSpPr>
        <p:spPr>
          <a:xfrm>
            <a:off x="10029635" y="1753533"/>
            <a:ext cx="1436324" cy="707886"/>
          </a:xfrm>
          <a:prstGeom prst="rect">
            <a:avLst/>
          </a:prstGeom>
          <a:noFill/>
        </p:spPr>
        <p:txBody>
          <a:bodyPr wrap="square" rtlCol="0">
            <a:spAutoFit/>
          </a:bodyPr>
          <a:lstStyle/>
          <a:p>
            <a:pPr algn="ctr"/>
            <a:r>
              <a:rPr lang="en-US" sz="2000" b="1"/>
              <a:t>Group Homes</a:t>
            </a:r>
          </a:p>
        </p:txBody>
      </p:sp>
    </p:spTree>
    <p:extLst>
      <p:ext uri="{BB962C8B-B14F-4D97-AF65-F5344CB8AC3E}">
        <p14:creationId xmlns:p14="http://schemas.microsoft.com/office/powerpoint/2010/main" val="4066732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0B7B-FC47-4F32-87F0-2D79643D6825}"/>
              </a:ext>
            </a:extLst>
          </p:cNvPr>
          <p:cNvSpPr>
            <a:spLocks noGrp="1"/>
          </p:cNvSpPr>
          <p:nvPr>
            <p:ph type="title"/>
          </p:nvPr>
        </p:nvSpPr>
        <p:spPr/>
        <p:txBody>
          <a:bodyPr/>
          <a:lstStyle/>
          <a:p>
            <a:r>
              <a:rPr lang="en-US"/>
              <a:t>Educational Rights of Students in Foster Care</a:t>
            </a:r>
          </a:p>
        </p:txBody>
      </p:sp>
      <p:sp>
        <p:nvSpPr>
          <p:cNvPr id="3" name="Content Placeholder 2">
            <a:extLst>
              <a:ext uri="{FF2B5EF4-FFF2-40B4-BE49-F238E27FC236}">
                <a16:creationId xmlns:a16="http://schemas.microsoft.com/office/drawing/2014/main" id="{C62F3418-3425-4528-9802-320E9E9ABF8E}"/>
              </a:ext>
            </a:extLst>
          </p:cNvPr>
          <p:cNvSpPr>
            <a:spLocks noGrp="1"/>
          </p:cNvSpPr>
          <p:nvPr>
            <p:ph idx="1"/>
          </p:nvPr>
        </p:nvSpPr>
        <p:spPr>
          <a:xfrm>
            <a:off x="410966" y="1119883"/>
            <a:ext cx="11702265" cy="5160266"/>
          </a:xfrm>
        </p:spPr>
        <p:txBody>
          <a:bodyPr vert="horz" lIns="91440" tIns="45720" rIns="91440" bIns="45720" rtlCol="0" anchor="t">
            <a:noAutofit/>
          </a:bodyPr>
          <a:lstStyle/>
          <a:p>
            <a:pPr marL="0" indent="0">
              <a:buNone/>
            </a:pPr>
            <a:r>
              <a:rPr lang="en-US" sz="2800" dirty="0">
                <a:latin typeface="Segoe"/>
                <a:cs typeface="Segoe UI Semibold" panose="020B0702040204020203" pitchFamily="34" charset="0"/>
              </a:rPr>
              <a:t>Students in foster care have the right to: </a:t>
            </a:r>
          </a:p>
          <a:p>
            <a:pPr marL="0" indent="0">
              <a:buNone/>
            </a:pPr>
            <a:endParaRPr lang="en-US" sz="1400" dirty="0">
              <a:latin typeface="Segoe UI Semibold" panose="020B0702040204020203" pitchFamily="34" charset="0"/>
              <a:cs typeface="Segoe UI Semibold" panose="020B0702040204020203" pitchFamily="34" charset="0"/>
            </a:endParaRPr>
          </a:p>
          <a:p>
            <a:r>
              <a:rPr lang="en-US" sz="2400" dirty="0"/>
              <a:t>Remain in their school of origin with transportation, if needed</a:t>
            </a:r>
          </a:p>
          <a:p>
            <a:pPr lvl="1"/>
            <a:r>
              <a:rPr lang="en-US" sz="2400" dirty="0"/>
              <a:t>for the duration of their time in foster care or</a:t>
            </a:r>
          </a:p>
          <a:p>
            <a:pPr lvl="1"/>
            <a:r>
              <a:rPr lang="en-US" sz="2400" dirty="0">
                <a:latin typeface="Segoe UI"/>
                <a:cs typeface="Segoe UI"/>
              </a:rPr>
              <a:t>until they have completed all the grades in their school of origin.</a:t>
            </a:r>
            <a:endParaRPr lang="en-US" sz="2400" dirty="0"/>
          </a:p>
          <a:p>
            <a:r>
              <a:rPr lang="en-US" sz="2400" dirty="0"/>
              <a:t>Immediately enroll locally with/without records</a:t>
            </a:r>
          </a:p>
          <a:p>
            <a:pPr lvl="1"/>
            <a:r>
              <a:rPr lang="en-US" sz="2400" dirty="0">
                <a:latin typeface="Segoe UI"/>
                <a:cs typeface="Segoe UI"/>
              </a:rPr>
              <a:t>The district must facilitate a school to school transfer of records.</a:t>
            </a:r>
            <a:endParaRPr lang="en-US" sz="2400" dirty="0"/>
          </a:p>
          <a:p>
            <a:r>
              <a:rPr lang="en-US" sz="2400" dirty="0"/>
              <a:t>Fully participate in all school activities and </a:t>
            </a:r>
          </a:p>
          <a:p>
            <a:r>
              <a:rPr lang="en-US" sz="2400" dirty="0"/>
              <a:t>Access any services they are eligible for. </a:t>
            </a:r>
          </a:p>
          <a:p>
            <a:pPr marL="0" indent="0">
              <a:buNone/>
            </a:pPr>
            <a:endParaRPr lang="en-US" dirty="0"/>
          </a:p>
        </p:txBody>
      </p:sp>
      <p:sp>
        <p:nvSpPr>
          <p:cNvPr id="4" name="Slide Number Placeholder 3">
            <a:extLst>
              <a:ext uri="{FF2B5EF4-FFF2-40B4-BE49-F238E27FC236}">
                <a16:creationId xmlns:a16="http://schemas.microsoft.com/office/drawing/2014/main" id="{C0D026A4-9CBC-4FB4-BDD6-34E1028D5612}"/>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579129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58320-13B6-42D3-9BA1-057FED015DC1}"/>
              </a:ext>
            </a:extLst>
          </p:cNvPr>
          <p:cNvSpPr>
            <a:spLocks noGrp="1"/>
          </p:cNvSpPr>
          <p:nvPr>
            <p:ph type="title"/>
          </p:nvPr>
        </p:nvSpPr>
        <p:spPr/>
        <p:txBody>
          <a:bodyPr/>
          <a:lstStyle/>
          <a:p>
            <a:r>
              <a:rPr lang="en-US" dirty="0"/>
              <a:t>Educational Rights of Students in Foster Care: Continued</a:t>
            </a:r>
          </a:p>
        </p:txBody>
      </p:sp>
      <p:sp>
        <p:nvSpPr>
          <p:cNvPr id="3" name="Content Placeholder 2">
            <a:extLst>
              <a:ext uri="{FF2B5EF4-FFF2-40B4-BE49-F238E27FC236}">
                <a16:creationId xmlns:a16="http://schemas.microsoft.com/office/drawing/2014/main" id="{4AAA9F98-BC00-4BCB-A43E-23D5A5737835}"/>
              </a:ext>
            </a:extLst>
          </p:cNvPr>
          <p:cNvSpPr>
            <a:spLocks noGrp="1"/>
          </p:cNvSpPr>
          <p:nvPr>
            <p:ph idx="1"/>
          </p:nvPr>
        </p:nvSpPr>
        <p:spPr/>
        <p:txBody>
          <a:bodyPr vert="horz" lIns="91440" tIns="45720" rIns="91440" bIns="45720" rtlCol="0" anchor="t">
            <a:noAutofit/>
          </a:bodyPr>
          <a:lstStyle/>
          <a:p>
            <a:pPr marL="0" indent="0">
              <a:buNone/>
            </a:pPr>
            <a:r>
              <a:rPr lang="en-US" dirty="0">
                <a:latin typeface="Segoe UI"/>
                <a:cs typeface="Segoe UI"/>
              </a:rPr>
              <a:t>Some students who are in foster care may also have experienced homelessness.  Their educational rights under Title 1 Part A or McKinney-Vento will depend on their current living arrangement/placement.</a:t>
            </a:r>
          </a:p>
          <a:p>
            <a:pPr marL="0" indent="0">
              <a:buNone/>
            </a:pPr>
            <a:endParaRPr lang="en-US" dirty="0"/>
          </a:p>
        </p:txBody>
      </p:sp>
      <p:sp>
        <p:nvSpPr>
          <p:cNvPr id="4" name="Slide Number Placeholder 3">
            <a:extLst>
              <a:ext uri="{FF2B5EF4-FFF2-40B4-BE49-F238E27FC236}">
                <a16:creationId xmlns:a16="http://schemas.microsoft.com/office/drawing/2014/main" id="{35421E9C-AF64-4BAB-A64B-AB42C29C3464}"/>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251025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125-4A1E-48B2-9A6C-ADF003960A22}"/>
              </a:ext>
            </a:extLst>
          </p:cNvPr>
          <p:cNvSpPr>
            <a:spLocks noGrp="1"/>
          </p:cNvSpPr>
          <p:nvPr>
            <p:ph type="title"/>
          </p:nvPr>
        </p:nvSpPr>
        <p:spPr/>
        <p:txBody>
          <a:bodyPr/>
          <a:lstStyle/>
          <a:p>
            <a:r>
              <a:rPr lang="en-US" dirty="0">
                <a:latin typeface="Segoe UI Semibold"/>
                <a:cs typeface="Segoe UI Semibold"/>
              </a:rPr>
              <a:t>The Why and the Who of it.</a:t>
            </a:r>
            <a:endParaRPr lang="en-US" dirty="0"/>
          </a:p>
        </p:txBody>
      </p:sp>
      <p:sp>
        <p:nvSpPr>
          <p:cNvPr id="4" name="Slide Number Placeholder 3">
            <a:extLst>
              <a:ext uri="{FF2B5EF4-FFF2-40B4-BE49-F238E27FC236}">
                <a16:creationId xmlns:a16="http://schemas.microsoft.com/office/drawing/2014/main" id="{8E9960E0-55C5-4064-9ED0-1B4327293118}"/>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graphicFrame>
        <p:nvGraphicFramePr>
          <p:cNvPr id="7" name="Diagram 7" descr="Diagram outlining the how these highly mobile populations were ensured educational rights. Foster care, homeless, and migrant students were ensured rights under Every Student Succeeds Act of 2015. Massachusetts passed the Valor Act of 2012 which ensured educational rights for Military Connected Students. ">
            <a:extLst>
              <a:ext uri="{FF2B5EF4-FFF2-40B4-BE49-F238E27FC236}">
                <a16:creationId xmlns:a16="http://schemas.microsoft.com/office/drawing/2014/main" id="{7E1F181C-2D79-47F2-8FF3-FEE771267B79}"/>
              </a:ext>
            </a:extLst>
          </p:cNvPr>
          <p:cNvGraphicFramePr/>
          <p:nvPr>
            <p:extLst>
              <p:ext uri="{D42A27DB-BD31-4B8C-83A1-F6EECF244321}">
                <p14:modId xmlns:p14="http://schemas.microsoft.com/office/powerpoint/2010/main" val="3662299085"/>
              </p:ext>
            </p:extLst>
          </p:nvPr>
        </p:nvGraphicFramePr>
        <p:xfrm>
          <a:off x="1252761" y="1282147"/>
          <a:ext cx="9729021" cy="5072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12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53043" y="1943100"/>
            <a:ext cx="9905607"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UI Semibold"/>
                <a:ea typeface="Segoe UI Black"/>
                <a:cs typeface="Segoe SemiBold" panose="020B0703040204020203" pitchFamily="34" charset="0"/>
              </a:rPr>
              <a:t>Students Who Are Homeless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2" name="TextBox 1">
            <a:extLst>
              <a:ext uri="{FF2B5EF4-FFF2-40B4-BE49-F238E27FC236}">
                <a16:creationId xmlns:a16="http://schemas.microsoft.com/office/drawing/2014/main" id="{06BDC299-BB39-4FF0-8211-C02441FE597E}"/>
              </a:ext>
            </a:extLst>
          </p:cNvPr>
          <p:cNvSpPr txBox="1"/>
          <p:nvPr/>
        </p:nvSpPr>
        <p:spPr>
          <a:xfrm>
            <a:off x="705633" y="2553222"/>
            <a:ext cx="6450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Semibold"/>
              </a:rPr>
              <a:t>4</a:t>
            </a:r>
          </a:p>
        </p:txBody>
      </p:sp>
    </p:spTree>
    <p:extLst>
      <p:ext uri="{BB962C8B-B14F-4D97-AF65-F5344CB8AC3E}">
        <p14:creationId xmlns:p14="http://schemas.microsoft.com/office/powerpoint/2010/main" val="1350330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2C8A-0035-4F5F-8B25-B5B0D4251380}"/>
              </a:ext>
            </a:extLst>
          </p:cNvPr>
          <p:cNvSpPr>
            <a:spLocks noGrp="1"/>
          </p:cNvSpPr>
          <p:nvPr>
            <p:ph type="title"/>
          </p:nvPr>
        </p:nvSpPr>
        <p:spPr/>
        <p:txBody>
          <a:bodyPr/>
          <a:lstStyle/>
          <a:p>
            <a:r>
              <a:rPr lang="en-US"/>
              <a:t>Title IX Part A, McKinney-Vento – Students Who Are Homeless</a:t>
            </a:r>
          </a:p>
        </p:txBody>
      </p:sp>
      <p:sp>
        <p:nvSpPr>
          <p:cNvPr id="3" name="Content Placeholder 2">
            <a:extLst>
              <a:ext uri="{FF2B5EF4-FFF2-40B4-BE49-F238E27FC236}">
                <a16:creationId xmlns:a16="http://schemas.microsoft.com/office/drawing/2014/main" id="{AD13302C-E601-4D97-8F45-073DA22FE58A}"/>
              </a:ext>
            </a:extLst>
          </p:cNvPr>
          <p:cNvSpPr>
            <a:spLocks noGrp="1"/>
          </p:cNvSpPr>
          <p:nvPr>
            <p:ph idx="1"/>
          </p:nvPr>
        </p:nvSpPr>
        <p:spPr/>
        <p:txBody>
          <a:bodyPr/>
          <a:lstStyle/>
          <a:p>
            <a:pPr marL="0" indent="0">
              <a:buNone/>
            </a:pPr>
            <a:endParaRPr lang="en-US" dirty="0"/>
          </a:p>
          <a:p>
            <a:pPr marL="0" indent="0">
              <a:buNone/>
            </a:pPr>
            <a:r>
              <a:rPr lang="en-US" dirty="0"/>
              <a:t>Under the Every Student Succeeds Act (ESSA) students who are homeless, including unaccompanied youth, are defined and extended specific educational rights.  </a:t>
            </a:r>
          </a:p>
          <a:p>
            <a:pPr marL="0" indent="0">
              <a:buNone/>
            </a:pPr>
            <a:endParaRPr lang="en-US" dirty="0"/>
          </a:p>
          <a:p>
            <a:pPr marL="0" indent="0">
              <a:buNone/>
            </a:pPr>
            <a:r>
              <a:rPr lang="en-US" dirty="0"/>
              <a:t>These provisions appear in Title IX Part A of ESSA, or McKinney Vento Homeless Assistance Act Subpart 7B.</a:t>
            </a:r>
          </a:p>
          <a:p>
            <a:pPr marL="0" indent="0">
              <a:buNone/>
            </a:pPr>
            <a:endParaRPr lang="en-US" dirty="0"/>
          </a:p>
        </p:txBody>
      </p:sp>
      <p:sp>
        <p:nvSpPr>
          <p:cNvPr id="4" name="Slide Number Placeholder 3">
            <a:extLst>
              <a:ext uri="{FF2B5EF4-FFF2-40B4-BE49-F238E27FC236}">
                <a16:creationId xmlns:a16="http://schemas.microsoft.com/office/drawing/2014/main" id="{8D47AB6F-0DAF-481C-8897-22BAC6210248}"/>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3796356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Homeless is Defined as…</a:t>
            </a:r>
            <a:endParaRPr lang="en-US" altLang="en-US" dirty="0">
              <a:latin typeface="Segoe SemiBold"/>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32</a:t>
            </a:fld>
            <a:endParaRPr lang="zh-CN" altLang="en-US"/>
          </a:p>
        </p:txBody>
      </p:sp>
      <p:sp>
        <p:nvSpPr>
          <p:cNvPr id="3" name="Rectangle 2"/>
          <p:cNvSpPr/>
          <p:nvPr/>
        </p:nvSpPr>
        <p:spPr>
          <a:xfrm>
            <a:off x="907875" y="1225689"/>
            <a:ext cx="10767289" cy="5016758"/>
          </a:xfrm>
          <a:prstGeom prst="rect">
            <a:avLst/>
          </a:prstGeom>
        </p:spPr>
        <p:txBody>
          <a:bodyPr wrap="square">
            <a:spAutoFit/>
          </a:bodyPr>
          <a:lstStyle/>
          <a:p>
            <a:pPr>
              <a:buClr>
                <a:srgbClr val="FF9900"/>
              </a:buClr>
              <a:buNone/>
            </a:pPr>
            <a:r>
              <a:rPr lang="en-US" sz="2800" dirty="0">
                <a:solidFill>
                  <a:schemeClr val="bg2">
                    <a:lumMod val="10000"/>
                  </a:schemeClr>
                </a:solidFill>
              </a:rPr>
              <a:t>Homelessness  is defined as lacking </a:t>
            </a:r>
          </a:p>
          <a:p>
            <a:pPr>
              <a:buClr>
                <a:srgbClr val="FF9900"/>
              </a:buClr>
            </a:pPr>
            <a:r>
              <a:rPr lang="en-US" sz="2800" dirty="0">
                <a:solidFill>
                  <a:schemeClr val="bg2">
                    <a:lumMod val="10000"/>
                  </a:schemeClr>
                </a:solidFill>
              </a:rPr>
              <a:t>	fixed, regular, and adequate nighttime residence including:</a:t>
            </a:r>
          </a:p>
          <a:p>
            <a:pPr algn="ctr">
              <a:buClr>
                <a:srgbClr val="FF9900"/>
              </a:buClr>
              <a:buNone/>
            </a:pPr>
            <a:endParaRPr lang="en-US" sz="2400" dirty="0">
              <a:solidFill>
                <a:schemeClr val="bg2">
                  <a:lumMod val="10000"/>
                </a:schemeClr>
              </a:solidFill>
            </a:endParaRPr>
          </a:p>
          <a:p>
            <a:pPr marL="800100" lvl="1" indent="-342900">
              <a:buClr>
                <a:srgbClr val="FF9900"/>
              </a:buClr>
              <a:buFont typeface="Arial" panose="020B0604020202020204" pitchFamily="34" charset="0"/>
              <a:buChar char="•"/>
            </a:pPr>
            <a:r>
              <a:rPr lang="en-US" sz="2400" dirty="0">
                <a:solidFill>
                  <a:schemeClr val="bg2">
                    <a:lumMod val="10000"/>
                  </a:schemeClr>
                </a:solidFill>
              </a:rPr>
              <a:t>Living in shelters</a:t>
            </a:r>
          </a:p>
          <a:p>
            <a:pPr marL="800100" lvl="1" indent="-342900">
              <a:buClr>
                <a:srgbClr val="FF9900"/>
              </a:buClr>
              <a:buFont typeface="Arial" panose="020B0604020202020204" pitchFamily="34" charset="0"/>
              <a:buChar char="•"/>
            </a:pPr>
            <a:r>
              <a:rPr lang="en-US" sz="2400" dirty="0">
                <a:solidFill>
                  <a:schemeClr val="bg2">
                    <a:lumMod val="10000"/>
                  </a:schemeClr>
                </a:solidFill>
              </a:rPr>
              <a:t>Living in campgrounds, parks, cars, public buildings, hotels</a:t>
            </a:r>
          </a:p>
          <a:p>
            <a:pPr marL="800100" lvl="1" indent="-342900">
              <a:buClr>
                <a:srgbClr val="FF9900"/>
              </a:buClr>
              <a:buFont typeface="Arial" panose="020B0604020202020204" pitchFamily="34" charset="0"/>
              <a:buChar char="•"/>
            </a:pPr>
            <a:r>
              <a:rPr lang="en-US" sz="2400" dirty="0">
                <a:solidFill>
                  <a:schemeClr val="bg2">
                    <a:lumMod val="10000"/>
                  </a:schemeClr>
                </a:solidFill>
              </a:rPr>
              <a:t>Sharing the housing of others due to </a:t>
            </a:r>
          </a:p>
          <a:p>
            <a:pPr marL="1714500" lvl="3" indent="-342900">
              <a:buClr>
                <a:srgbClr val="FF9900"/>
              </a:buClr>
            </a:pPr>
            <a:r>
              <a:rPr lang="en-US" sz="2400" dirty="0">
                <a:solidFill>
                  <a:schemeClr val="bg2">
                    <a:lumMod val="10000"/>
                  </a:schemeClr>
                </a:solidFill>
              </a:rPr>
              <a:t>economic hardship, loss of housing or similar reason</a:t>
            </a:r>
          </a:p>
          <a:p>
            <a:pPr marL="1714500" lvl="3" indent="-342900">
              <a:buClr>
                <a:srgbClr val="FF9900"/>
              </a:buClr>
            </a:pPr>
            <a:r>
              <a:rPr lang="en-US" sz="2400" dirty="0">
                <a:solidFill>
                  <a:schemeClr val="bg2">
                    <a:lumMod val="10000"/>
                  </a:schemeClr>
                </a:solidFill>
              </a:rPr>
              <a:t>(this means there was a triggering event that caused loss of housing)</a:t>
            </a:r>
          </a:p>
          <a:p>
            <a:pPr marL="800100" lvl="1" indent="-342900">
              <a:buClr>
                <a:srgbClr val="FF9900"/>
              </a:buClr>
              <a:buFont typeface="Arial" panose="020B0604020202020204" pitchFamily="34" charset="0"/>
              <a:buChar char="•"/>
            </a:pPr>
            <a:r>
              <a:rPr lang="en-US" sz="2400" dirty="0">
                <a:solidFill>
                  <a:schemeClr val="bg2">
                    <a:lumMod val="10000"/>
                  </a:schemeClr>
                </a:solidFill>
              </a:rPr>
              <a:t>Also</a:t>
            </a:r>
          </a:p>
          <a:p>
            <a:pPr marL="1714500" lvl="3" indent="-342900">
              <a:buClr>
                <a:srgbClr val="FF9900"/>
              </a:buClr>
              <a:buFont typeface="Courier New" panose="02070309020205020404" pitchFamily="49" charset="0"/>
              <a:buChar char="o"/>
            </a:pPr>
            <a:r>
              <a:rPr lang="en-US" sz="2400" dirty="0">
                <a:solidFill>
                  <a:schemeClr val="bg2">
                    <a:lumMod val="10000"/>
                  </a:schemeClr>
                </a:solidFill>
              </a:rPr>
              <a:t>migrant students living in any of these arrangements,</a:t>
            </a:r>
          </a:p>
          <a:p>
            <a:pPr marL="1714500" lvl="3" indent="-342900">
              <a:buClr>
                <a:srgbClr val="FF9900"/>
              </a:buClr>
              <a:buFont typeface="Courier New" panose="02070309020205020404" pitchFamily="49" charset="0"/>
              <a:buChar char="o"/>
            </a:pPr>
            <a:r>
              <a:rPr lang="en-US" sz="2400" dirty="0">
                <a:solidFill>
                  <a:schemeClr val="bg2">
                    <a:lumMod val="10000"/>
                  </a:schemeClr>
                </a:solidFill>
              </a:rPr>
              <a:t>unaccompanied homeless youth, and preschoolers</a:t>
            </a:r>
          </a:p>
          <a:p>
            <a:pPr lvl="1">
              <a:buClr>
                <a:srgbClr val="FF9900"/>
              </a:buClr>
            </a:pPr>
            <a:endParaRPr lang="en-US" sz="2400" dirty="0"/>
          </a:p>
        </p:txBody>
      </p:sp>
    </p:spTree>
    <p:extLst>
      <p:ext uri="{BB962C8B-B14F-4D97-AF65-F5344CB8AC3E}">
        <p14:creationId xmlns:p14="http://schemas.microsoft.com/office/powerpoint/2010/main" val="3958641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Homelessness in Massachusetts</a:t>
            </a:r>
          </a:p>
        </p:txBody>
      </p:sp>
      <p:sp>
        <p:nvSpPr>
          <p:cNvPr id="3" name="Content Placeholder 2"/>
          <p:cNvSpPr>
            <a:spLocks noGrp="1"/>
          </p:cNvSpPr>
          <p:nvPr>
            <p:ph idx="1"/>
          </p:nvPr>
        </p:nvSpPr>
        <p:spPr>
          <a:xfrm>
            <a:off x="473798" y="1219965"/>
            <a:ext cx="11370972" cy="5049746"/>
          </a:xfrm>
        </p:spPr>
        <p:txBody>
          <a:bodyPr/>
          <a:lstStyle/>
          <a:p>
            <a:pPr marL="0" indent="0">
              <a:buNone/>
            </a:pPr>
            <a:r>
              <a:rPr lang="en-US" altLang="en-US" sz="2800" dirty="0">
                <a:latin typeface="+mn-lt"/>
              </a:rPr>
              <a:t>Families and unaccompanied youth experiencing homelessness rely on  their own resources which can include:</a:t>
            </a:r>
          </a:p>
          <a:p>
            <a:pPr marL="0" indent="0">
              <a:buNone/>
            </a:pPr>
            <a:endParaRPr lang="en-US" altLang="en-US" sz="2800" dirty="0">
              <a:latin typeface="+mn-lt"/>
            </a:endParaRPr>
          </a:p>
          <a:p>
            <a:r>
              <a:rPr lang="en-US" altLang="en-US" sz="2800" dirty="0">
                <a:latin typeface="+mn-lt"/>
              </a:rPr>
              <a:t>Doubling up - refers to living with friends or relatives due to economic hardship, loss of housing and similar reason</a:t>
            </a:r>
          </a:p>
          <a:p>
            <a:r>
              <a:rPr lang="en-US" altLang="en-US" sz="2800" dirty="0">
                <a:latin typeface="+mn-lt"/>
              </a:rPr>
              <a:t>Couch surfing - the most mobile version of doubling up</a:t>
            </a:r>
          </a:p>
          <a:p>
            <a:r>
              <a:rPr lang="en-US" altLang="en-US" sz="2800" dirty="0">
                <a:latin typeface="+mn-lt"/>
              </a:rPr>
              <a:t>Campgrounds, Winter Rentals, and places not meant for human habitation</a:t>
            </a:r>
          </a:p>
          <a:p>
            <a:r>
              <a:rPr lang="en-US" sz="2800" dirty="0">
                <a:latin typeface="+mn-lt"/>
              </a:rPr>
              <a:t>Room “rentals”.</a:t>
            </a:r>
          </a:p>
          <a:p>
            <a:endParaRPr lang="en-US" altLang="en-US" sz="2800" dirty="0">
              <a:latin typeface="+mn-lt"/>
            </a:endParaRPr>
          </a:p>
          <a:p>
            <a:endParaRPr lang="en-US" altLang="en-US" sz="2800" dirty="0">
              <a:latin typeface="+mn-lt"/>
            </a:endParaRP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33</a:t>
            </a:fld>
            <a:endParaRPr lang="zh-CN" altLang="en-US"/>
          </a:p>
        </p:txBody>
      </p:sp>
    </p:spTree>
    <p:extLst>
      <p:ext uri="{BB962C8B-B14F-4D97-AF65-F5344CB8AC3E}">
        <p14:creationId xmlns:p14="http://schemas.microsoft.com/office/powerpoint/2010/main" val="1375556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Homelessness in Massachusetts: Continued</a:t>
            </a:r>
          </a:p>
        </p:txBody>
      </p:sp>
      <p:sp>
        <p:nvSpPr>
          <p:cNvPr id="3" name="Content Placeholder 2"/>
          <p:cNvSpPr>
            <a:spLocks noGrp="1"/>
          </p:cNvSpPr>
          <p:nvPr>
            <p:ph idx="1"/>
          </p:nvPr>
        </p:nvSpPr>
        <p:spPr>
          <a:xfrm>
            <a:off x="411168" y="1073828"/>
            <a:ext cx="11715436" cy="5895252"/>
          </a:xfrm>
        </p:spPr>
        <p:txBody>
          <a:bodyPr vert="horz" lIns="91440" tIns="45720" rIns="91440" bIns="45720" rtlCol="0" anchor="t">
            <a:noAutofit/>
          </a:bodyPr>
          <a:lstStyle/>
          <a:p>
            <a:pPr marL="0" indent="0">
              <a:buNone/>
            </a:pPr>
            <a:r>
              <a:rPr lang="en-US" altLang="en-US" sz="2800" dirty="0">
                <a:latin typeface="+mn-lt"/>
                <a:cs typeface="Segoe UI"/>
              </a:rPr>
              <a:t>The MA state family shelter system is a closed referral system for MA residents who have a child, are at or below 115% of federal poverty, and have nowhere to stay. </a:t>
            </a:r>
            <a:r>
              <a:rPr lang="en-US" altLang="en-US" sz="2400" dirty="0">
                <a:latin typeface="+mn-lt"/>
                <a:cs typeface="Segoe UI"/>
              </a:rPr>
              <a:t> </a:t>
            </a:r>
          </a:p>
          <a:p>
            <a:pPr lvl="1">
              <a:buFont typeface="Arial" panose="020B0604020202020204" pitchFamily="34" charset="0"/>
              <a:buChar char="•"/>
            </a:pPr>
            <a:r>
              <a:rPr lang="en-US" altLang="en-US" sz="2400" dirty="0">
                <a:latin typeface="+mn-lt"/>
                <a:cs typeface="Segoe UI"/>
              </a:rPr>
              <a:t>Families may be placed in family shelters including: </a:t>
            </a:r>
            <a:endParaRPr lang="en-US" altLang="en-US" sz="2400" dirty="0">
              <a:latin typeface="+mn-lt"/>
            </a:endParaRPr>
          </a:p>
          <a:p>
            <a:pPr lvl="3">
              <a:buFont typeface="Courier New" panose="02070309020205020404" pitchFamily="49" charset="0"/>
              <a:buChar char="o"/>
            </a:pPr>
            <a:r>
              <a:rPr lang="en-US" altLang="en-US" sz="2400" dirty="0">
                <a:latin typeface="+mn-lt"/>
                <a:cs typeface="Segoe UI"/>
              </a:rPr>
              <a:t>congregate shelter, </a:t>
            </a:r>
            <a:endParaRPr lang="en-US" altLang="en-US" sz="2400" dirty="0">
              <a:latin typeface="+mn-lt"/>
            </a:endParaRPr>
          </a:p>
          <a:p>
            <a:pPr lvl="3">
              <a:buFont typeface="Courier New" panose="02070309020205020404" pitchFamily="49" charset="0"/>
              <a:buChar char="o"/>
            </a:pPr>
            <a:r>
              <a:rPr lang="en-US" altLang="en-US" sz="2400" dirty="0">
                <a:latin typeface="+mn-lt"/>
                <a:cs typeface="Segoe UI"/>
              </a:rPr>
              <a:t>scatter site shelter and co-shelters (two families sharing a unit)</a:t>
            </a:r>
          </a:p>
          <a:p>
            <a:pPr lvl="1">
              <a:buFont typeface="Arial" panose="020B0604020202020204" pitchFamily="34" charset="0"/>
              <a:buChar char="•"/>
            </a:pPr>
            <a:r>
              <a:rPr lang="en-US" altLang="en-US" sz="2400" dirty="0">
                <a:latin typeface="+mn-lt"/>
                <a:cs typeface="Segoe UI"/>
              </a:rPr>
              <a:t>Unaccompanied youth are served in youth shelters or adult shelters.</a:t>
            </a:r>
          </a:p>
          <a:p>
            <a:pPr lvl="1">
              <a:buFont typeface="Arial" panose="020B0604020202020204" pitchFamily="34" charset="0"/>
              <a:buChar char="•"/>
            </a:pPr>
            <a:endParaRPr lang="en-US" altLang="en-US" sz="2400" dirty="0">
              <a:latin typeface="+mn-lt"/>
              <a:cs typeface="Segoe UI"/>
            </a:endParaRPr>
          </a:p>
          <a:p>
            <a:r>
              <a:rPr lang="en-US" altLang="en-US" sz="2800" dirty="0">
                <a:latin typeface="+mn-lt"/>
                <a:cs typeface="Segoe UI"/>
              </a:rPr>
              <a:t>Families are considered housed </a:t>
            </a:r>
            <a:r>
              <a:rPr lang="en-US" altLang="en-US" sz="2800" i="1" dirty="0">
                <a:latin typeface="+mn-lt"/>
                <a:cs typeface="Segoe UI"/>
              </a:rPr>
              <a:t>when a lease is</a:t>
            </a:r>
            <a:r>
              <a:rPr lang="en-US" altLang="en-US" sz="2800" dirty="0">
                <a:latin typeface="+mn-lt"/>
                <a:cs typeface="Segoe UI"/>
              </a:rPr>
              <a:t> </a:t>
            </a:r>
            <a:r>
              <a:rPr lang="en-US" altLang="en-US" sz="2800" i="1" dirty="0">
                <a:latin typeface="+mn-lt"/>
                <a:cs typeface="Segoe UI"/>
              </a:rPr>
              <a:t>signed</a:t>
            </a:r>
            <a:r>
              <a:rPr lang="en-US" altLang="en-US" sz="2800" dirty="0">
                <a:latin typeface="+mn-lt"/>
                <a:cs typeface="Segoe UI"/>
              </a:rPr>
              <a:t> and they move into the unit.</a:t>
            </a:r>
            <a:endParaRPr lang="en-US" altLang="en-US" sz="2800" dirty="0">
              <a:latin typeface="+mn-lt"/>
            </a:endParaRPr>
          </a:p>
          <a:p>
            <a:r>
              <a:rPr lang="en-US" altLang="en-US" sz="2800" dirty="0" err="1">
                <a:latin typeface="+mn-lt"/>
                <a:cs typeface="Segoe UI"/>
              </a:rPr>
              <a:t>HomeBase</a:t>
            </a:r>
            <a:r>
              <a:rPr lang="en-US" altLang="en-US" sz="2800" dirty="0">
                <a:latin typeface="+mn-lt"/>
                <a:cs typeface="Segoe UI"/>
              </a:rPr>
              <a:t>, RAFT, Section 8, and MRVP are all subsidies for housing and require a lease.</a:t>
            </a:r>
            <a:endParaRPr lang="en-US" altLang="en-US" sz="2800" dirty="0">
              <a:latin typeface="+mn-lt"/>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1397577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910194-03ED-4F1F-956D-9827998230A7}"/>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
        <p:nvSpPr>
          <p:cNvPr id="2" name="Title 1">
            <a:extLst>
              <a:ext uri="{FF2B5EF4-FFF2-40B4-BE49-F238E27FC236}">
                <a16:creationId xmlns:a16="http://schemas.microsoft.com/office/drawing/2014/main" id="{2018EE9B-8748-4E1D-BFBA-3AE14B04437B}"/>
              </a:ext>
            </a:extLst>
          </p:cNvPr>
          <p:cNvSpPr>
            <a:spLocks noGrp="1"/>
          </p:cNvSpPr>
          <p:nvPr>
            <p:ph type="title"/>
          </p:nvPr>
        </p:nvSpPr>
        <p:spPr/>
        <p:txBody>
          <a:bodyPr/>
          <a:lstStyle/>
          <a:p>
            <a:r>
              <a:rPr lang="en-US" dirty="0">
                <a:latin typeface="Segoe UI Semibold"/>
                <a:cs typeface="Segoe UI Semibold"/>
              </a:rPr>
              <a:t>Inadequate (substandard) Housing</a:t>
            </a:r>
            <a:endParaRPr lang="en-US" dirty="0"/>
          </a:p>
        </p:txBody>
      </p:sp>
      <p:sp>
        <p:nvSpPr>
          <p:cNvPr id="3" name="Content Placeholder 2">
            <a:extLst>
              <a:ext uri="{FF2B5EF4-FFF2-40B4-BE49-F238E27FC236}">
                <a16:creationId xmlns:a16="http://schemas.microsoft.com/office/drawing/2014/main" id="{3026199F-C596-4EE0-9977-CB872EE7E45E}"/>
              </a:ext>
            </a:extLst>
          </p:cNvPr>
          <p:cNvSpPr>
            <a:spLocks noGrp="1"/>
          </p:cNvSpPr>
          <p:nvPr>
            <p:ph idx="1"/>
          </p:nvPr>
        </p:nvSpPr>
        <p:spPr>
          <a:xfrm>
            <a:off x="494675" y="1127662"/>
            <a:ext cx="11444040" cy="5049746"/>
          </a:xfrm>
        </p:spPr>
        <p:txBody>
          <a:bodyPr vert="horz" lIns="91440" tIns="45720" rIns="91440" bIns="45720" rtlCol="0" anchor="t">
            <a:noAutofit/>
          </a:bodyPr>
          <a:lstStyle/>
          <a:p>
            <a:pPr marL="0" indent="0">
              <a:buNone/>
            </a:pPr>
            <a:r>
              <a:rPr lang="en-US" sz="2800" dirty="0">
                <a:solidFill>
                  <a:schemeClr val="tx1"/>
                </a:solidFill>
                <a:latin typeface="Segoe UI"/>
                <a:cs typeface="Segoe UI"/>
              </a:rPr>
              <a:t>When looking at inadequate housing consider the following</a:t>
            </a:r>
            <a:r>
              <a:rPr lang="en-US" dirty="0">
                <a:solidFill>
                  <a:schemeClr val="tx1"/>
                </a:solidFill>
                <a:latin typeface="Segoe UI"/>
                <a:cs typeface="Segoe UI"/>
              </a:rPr>
              <a:t>:</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latin typeface="Segoe UI"/>
              <a:cs typeface="Segoe UI"/>
            </a:endParaRPr>
          </a:p>
          <a:p>
            <a:pPr marL="0" indent="0">
              <a:buNone/>
            </a:pPr>
            <a:endParaRPr lang="en-US" sz="2800" dirty="0">
              <a:solidFill>
                <a:schemeClr val="tx1"/>
              </a:solidFill>
              <a:latin typeface="Segoe UI"/>
              <a:cs typeface="Segoe UI"/>
            </a:endParaRPr>
          </a:p>
          <a:p>
            <a:pPr marL="0" indent="0" algn="ctr">
              <a:buNone/>
            </a:pPr>
            <a:r>
              <a:rPr lang="en-US" sz="2000" i="1" dirty="0">
                <a:solidFill>
                  <a:schemeClr val="tx1"/>
                </a:solidFill>
                <a:latin typeface="Segoe UI"/>
                <a:cs typeface="Segoe UI"/>
              </a:rPr>
              <a:t>See </a:t>
            </a:r>
            <a:r>
              <a:rPr lang="en-US" sz="2000" i="1" dirty="0">
                <a:solidFill>
                  <a:schemeClr val="tx1"/>
                </a:solidFill>
                <a:latin typeface="Segoe UI"/>
                <a:cs typeface="Segoe UI"/>
                <a:hlinkClick r:id="rId2"/>
              </a:rPr>
              <a:t>Guidance on Fixed, Regular and Adequate</a:t>
            </a:r>
            <a:r>
              <a:rPr lang="en-US" sz="2000" i="1" dirty="0">
                <a:solidFill>
                  <a:schemeClr val="tx1"/>
                </a:solidFill>
                <a:latin typeface="Segoe UI"/>
                <a:cs typeface="Segoe UI"/>
              </a:rPr>
              <a:t>: Identifying Family and Youth Homelessness posted on the </a:t>
            </a:r>
            <a:r>
              <a:rPr lang="en-US" sz="2000" i="1" dirty="0">
                <a:solidFill>
                  <a:schemeClr val="tx1"/>
                </a:solidFill>
                <a:latin typeface="Segoe UI"/>
                <a:cs typeface="Segoe UI"/>
                <a:hlinkClick r:id="rId2"/>
              </a:rPr>
              <a:t>DESE webpage</a:t>
            </a:r>
            <a:r>
              <a:rPr lang="en-US" sz="2000" i="1" dirty="0">
                <a:solidFill>
                  <a:schemeClr val="tx1"/>
                </a:solidFill>
                <a:latin typeface="Segoe UI"/>
                <a:cs typeface="Segoe UI"/>
              </a:rPr>
              <a:t>.</a:t>
            </a:r>
            <a:endParaRPr lang="en-US" sz="2000" i="1" dirty="0">
              <a:solidFill>
                <a:schemeClr val="tx1"/>
              </a:solidFill>
            </a:endParaRPr>
          </a:p>
          <a:p>
            <a:pPr marL="0" indent="0">
              <a:buNone/>
            </a:pPr>
            <a:endParaRPr lang="en-US" dirty="0"/>
          </a:p>
          <a:p>
            <a:pPr marL="0" indent="0">
              <a:buNone/>
            </a:pPr>
            <a:endParaRPr lang="en-US" dirty="0"/>
          </a:p>
          <a:p>
            <a:pPr marL="0" indent="0">
              <a:buNone/>
            </a:pPr>
            <a:endParaRPr lang="en-US" dirty="0"/>
          </a:p>
        </p:txBody>
      </p:sp>
      <p:graphicFrame>
        <p:nvGraphicFramePr>
          <p:cNvPr id="5" name="Table 5">
            <a:extLst>
              <a:ext uri="{FF2B5EF4-FFF2-40B4-BE49-F238E27FC236}">
                <a16:creationId xmlns:a16="http://schemas.microsoft.com/office/drawing/2014/main" id="{F98FB9AD-D3A3-44A1-85CB-DEC8B4B4AF9B}"/>
              </a:ext>
            </a:extLst>
          </p:cNvPr>
          <p:cNvGraphicFramePr>
            <a:graphicFrameLocks noGrp="1"/>
          </p:cNvGraphicFramePr>
          <p:nvPr>
            <p:extLst>
              <p:ext uri="{D42A27DB-BD31-4B8C-83A1-F6EECF244321}">
                <p14:modId xmlns:p14="http://schemas.microsoft.com/office/powerpoint/2010/main" val="1378540643"/>
              </p:ext>
            </p:extLst>
          </p:nvPr>
        </p:nvGraphicFramePr>
        <p:xfrm>
          <a:off x="761677" y="2231176"/>
          <a:ext cx="11177038" cy="1828800"/>
        </p:xfrm>
        <a:graphic>
          <a:graphicData uri="http://schemas.openxmlformats.org/drawingml/2006/table">
            <a:tbl>
              <a:tblPr firstRow="1" bandRow="1">
                <a:tableStyleId>{2D5ABB26-0587-4C30-8999-92F81FD0307C}</a:tableStyleId>
              </a:tblPr>
              <a:tblGrid>
                <a:gridCol w="5588519">
                  <a:extLst>
                    <a:ext uri="{9D8B030D-6E8A-4147-A177-3AD203B41FA5}">
                      <a16:colId xmlns:a16="http://schemas.microsoft.com/office/drawing/2014/main" val="168743827"/>
                    </a:ext>
                  </a:extLst>
                </a:gridCol>
                <a:gridCol w="5588519">
                  <a:extLst>
                    <a:ext uri="{9D8B030D-6E8A-4147-A177-3AD203B41FA5}">
                      <a16:colId xmlns:a16="http://schemas.microsoft.com/office/drawing/2014/main" val="1453042851"/>
                    </a:ext>
                  </a:extLst>
                </a:gridCol>
              </a:tblGrid>
              <a:tr h="370840">
                <a:tc>
                  <a:txBody>
                    <a:bodyPr/>
                    <a:lstStyle/>
                    <a:p>
                      <a:pPr marL="285750" indent="-285750">
                        <a:buFont typeface="Arial"/>
                        <a:buChar char="•"/>
                      </a:pPr>
                      <a:r>
                        <a:rPr lang="en-US" sz="2400">
                          <a:solidFill>
                            <a:schemeClr val="tx1"/>
                          </a:solidFill>
                        </a:rPr>
                        <a:t>MA state sanitary code</a:t>
                      </a:r>
                    </a:p>
                  </a:txBody>
                  <a:tcPr/>
                </a:tc>
                <a:tc>
                  <a:txBody>
                    <a:bodyPr/>
                    <a:lstStyle/>
                    <a:p>
                      <a:pPr marL="285750" indent="-285750">
                        <a:buFont typeface="Arial"/>
                        <a:buChar char="•"/>
                      </a:pPr>
                      <a:r>
                        <a:rPr lang="en-US" sz="2400">
                          <a:solidFill>
                            <a:schemeClr val="tx1"/>
                          </a:solidFill>
                        </a:rPr>
                        <a:t>Overcrowding</a:t>
                      </a:r>
                    </a:p>
                  </a:txBody>
                  <a:tcPr/>
                </a:tc>
                <a:extLst>
                  <a:ext uri="{0D108BD9-81ED-4DB2-BD59-A6C34878D82A}">
                    <a16:rowId xmlns:a16="http://schemas.microsoft.com/office/drawing/2014/main" val="4094596884"/>
                  </a:ext>
                </a:extLst>
              </a:tr>
              <a:tr h="370840">
                <a:tc>
                  <a:txBody>
                    <a:bodyPr/>
                    <a:lstStyle/>
                    <a:p>
                      <a:pPr marL="285750" indent="-285750">
                        <a:buFont typeface="Arial"/>
                        <a:buChar char="•"/>
                      </a:pPr>
                      <a:r>
                        <a:rPr lang="en-US" sz="2400">
                          <a:solidFill>
                            <a:schemeClr val="tx1"/>
                          </a:solidFill>
                        </a:rPr>
                        <a:t>Access to kitchen and bathroom</a:t>
                      </a:r>
                    </a:p>
                  </a:txBody>
                  <a:tcPr/>
                </a:tc>
                <a:tc>
                  <a:txBody>
                    <a:bodyPr/>
                    <a:lstStyle/>
                    <a:p>
                      <a:pPr marL="285750" indent="-285750">
                        <a:buFont typeface="Arial"/>
                        <a:buChar char="•"/>
                      </a:pPr>
                      <a:r>
                        <a:rPr lang="en-US" sz="2400">
                          <a:solidFill>
                            <a:schemeClr val="tx1"/>
                          </a:solidFill>
                        </a:rPr>
                        <a:t>Lacks utilities, heat, or electricity</a:t>
                      </a:r>
                    </a:p>
                  </a:txBody>
                  <a:tcPr/>
                </a:tc>
                <a:extLst>
                  <a:ext uri="{0D108BD9-81ED-4DB2-BD59-A6C34878D82A}">
                    <a16:rowId xmlns:a16="http://schemas.microsoft.com/office/drawing/2014/main" val="1166514676"/>
                  </a:ext>
                </a:extLst>
              </a:tr>
              <a:tr h="370840">
                <a:tc>
                  <a:txBody>
                    <a:bodyPr/>
                    <a:lstStyle/>
                    <a:p>
                      <a:pPr marL="285750" indent="-285750">
                        <a:buFont typeface="Arial"/>
                        <a:buChar char="•"/>
                      </a:pPr>
                      <a:r>
                        <a:rPr lang="en-US" sz="2400">
                          <a:solidFill>
                            <a:schemeClr val="tx1"/>
                          </a:solidFill>
                        </a:rPr>
                        <a:t>Allowed by the landlord</a:t>
                      </a:r>
                    </a:p>
                  </a:txBody>
                  <a:tcPr/>
                </a:tc>
                <a:tc>
                  <a:txBody>
                    <a:bodyPr/>
                    <a:lstStyle/>
                    <a:p>
                      <a:pPr marL="285750" indent="-285750">
                        <a:buFont typeface="Arial"/>
                        <a:buChar char="•"/>
                      </a:pPr>
                      <a:r>
                        <a:rPr lang="en-US" sz="2400">
                          <a:solidFill>
                            <a:schemeClr val="tx1"/>
                          </a:solidFill>
                        </a:rPr>
                        <a:t>Presence of unreasonable dangers</a:t>
                      </a:r>
                    </a:p>
                  </a:txBody>
                  <a:tcPr/>
                </a:tc>
                <a:extLst>
                  <a:ext uri="{0D108BD9-81ED-4DB2-BD59-A6C34878D82A}">
                    <a16:rowId xmlns:a16="http://schemas.microsoft.com/office/drawing/2014/main" val="74562871"/>
                  </a:ext>
                </a:extLst>
              </a:tr>
              <a:tr h="370840">
                <a:tc>
                  <a:txBody>
                    <a:bodyPr/>
                    <a:lstStyle/>
                    <a:p>
                      <a:pPr marL="285750" indent="-285750">
                        <a:buFont typeface="Arial"/>
                        <a:buChar char="•"/>
                      </a:pPr>
                      <a:r>
                        <a:rPr lang="en-US" sz="2400">
                          <a:solidFill>
                            <a:schemeClr val="tx1"/>
                          </a:solidFill>
                        </a:rPr>
                        <a:t>Mold or rodent infestation</a:t>
                      </a:r>
                    </a:p>
                  </a:txBody>
                  <a:tcPr/>
                </a:tc>
                <a:tc>
                  <a:txBody>
                    <a:bodyPr/>
                    <a:lstStyle/>
                    <a:p>
                      <a:endParaRPr lang="en-US" sz="2400" dirty="0">
                        <a:solidFill>
                          <a:schemeClr val="tx1"/>
                        </a:solidFill>
                      </a:endParaRPr>
                    </a:p>
                  </a:txBody>
                  <a:tcPr/>
                </a:tc>
                <a:extLst>
                  <a:ext uri="{0D108BD9-81ED-4DB2-BD59-A6C34878D82A}">
                    <a16:rowId xmlns:a16="http://schemas.microsoft.com/office/drawing/2014/main" val="212705458"/>
                  </a:ext>
                </a:extLst>
              </a:tr>
            </a:tbl>
          </a:graphicData>
        </a:graphic>
      </p:graphicFrame>
    </p:spTree>
    <p:extLst>
      <p:ext uri="{BB962C8B-B14F-4D97-AF65-F5344CB8AC3E}">
        <p14:creationId xmlns:p14="http://schemas.microsoft.com/office/powerpoint/2010/main" val="1815273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66B3-8A5B-4422-B861-9EA18C867418}"/>
              </a:ext>
            </a:extLst>
          </p:cNvPr>
          <p:cNvSpPr>
            <a:spLocks noGrp="1"/>
          </p:cNvSpPr>
          <p:nvPr>
            <p:ph type="title"/>
          </p:nvPr>
        </p:nvSpPr>
        <p:spPr/>
        <p:txBody>
          <a:bodyPr/>
          <a:lstStyle/>
          <a:p>
            <a:r>
              <a:rPr lang="en-US"/>
              <a:t>Educational Rights of Students Who Are Homeless</a:t>
            </a:r>
          </a:p>
        </p:txBody>
      </p:sp>
      <p:sp>
        <p:nvSpPr>
          <p:cNvPr id="3" name="Content Placeholder 2">
            <a:extLst>
              <a:ext uri="{FF2B5EF4-FFF2-40B4-BE49-F238E27FC236}">
                <a16:creationId xmlns:a16="http://schemas.microsoft.com/office/drawing/2014/main" id="{9EE61365-DD7F-41F9-AD9D-50D1A924910A}"/>
              </a:ext>
            </a:extLst>
          </p:cNvPr>
          <p:cNvSpPr>
            <a:spLocks noGrp="1"/>
          </p:cNvSpPr>
          <p:nvPr>
            <p:ph idx="1"/>
          </p:nvPr>
        </p:nvSpPr>
        <p:spPr>
          <a:xfrm>
            <a:off x="452063" y="1089061"/>
            <a:ext cx="11650894" cy="5191088"/>
          </a:xfrm>
        </p:spPr>
        <p:txBody>
          <a:bodyPr vert="horz" lIns="91440" tIns="45720" rIns="91440" bIns="45720" rtlCol="0" anchor="t">
            <a:noAutofit/>
          </a:bodyPr>
          <a:lstStyle/>
          <a:p>
            <a:pPr marL="0" indent="0">
              <a:buNone/>
            </a:pPr>
            <a:r>
              <a:rPr lang="en-US" sz="2800" dirty="0"/>
              <a:t>Students who are homeless have the right to: </a:t>
            </a:r>
          </a:p>
          <a:p>
            <a:r>
              <a:rPr lang="en-US" sz="2400" dirty="0">
                <a:latin typeface="Segoe UI"/>
                <a:cs typeface="Segoe UI"/>
              </a:rPr>
              <a:t>Remain in their school of origin with transportation, if needed</a:t>
            </a:r>
          </a:p>
          <a:p>
            <a:pPr lvl="1"/>
            <a:r>
              <a:rPr lang="en-US" sz="2400" dirty="0"/>
              <a:t>until the end of the school year in which they become housed</a:t>
            </a:r>
          </a:p>
          <a:p>
            <a:r>
              <a:rPr lang="en-US" sz="2400" dirty="0"/>
              <a:t>Immediately enroll locally with/without records</a:t>
            </a:r>
          </a:p>
          <a:p>
            <a:pPr lvl="1"/>
            <a:r>
              <a:rPr lang="en-US" sz="2400" dirty="0">
                <a:latin typeface="Segoe UI"/>
                <a:cs typeface="Segoe UI"/>
              </a:rPr>
              <a:t>The district must facilitate a school to school transfer of records</a:t>
            </a:r>
          </a:p>
          <a:p>
            <a:pPr lvl="1"/>
            <a:r>
              <a:rPr lang="en-US" sz="2400" dirty="0"/>
              <a:t>The student’s living arrangement is protected as a student record</a:t>
            </a:r>
          </a:p>
          <a:p>
            <a:r>
              <a:rPr lang="en-US" sz="2400" dirty="0"/>
              <a:t>Fully participate in all school activities</a:t>
            </a:r>
          </a:p>
          <a:p>
            <a:r>
              <a:rPr lang="en-US" sz="2400" dirty="0"/>
              <a:t>Access any services they are eligible for</a:t>
            </a:r>
          </a:p>
          <a:p>
            <a:r>
              <a:rPr lang="en-US" sz="2400" dirty="0"/>
              <a:t>Access to free school meals and</a:t>
            </a:r>
          </a:p>
          <a:p>
            <a:pPr>
              <a:buClr>
                <a:srgbClr val="FF9900"/>
              </a:buClr>
            </a:pPr>
            <a:r>
              <a:rPr lang="en-US" sz="2400" dirty="0"/>
              <a:t>Be provided with verification of homelessness for:</a:t>
            </a:r>
          </a:p>
          <a:p>
            <a:pPr marL="742950" lvl="1" indent="-285750">
              <a:buClr>
                <a:srgbClr val="FF9900"/>
              </a:buClr>
            </a:pPr>
            <a:r>
              <a:rPr lang="en-US" sz="2400" dirty="0"/>
              <a:t>FASFA and college admissions purposes, HUD funded programs, MA residency.</a:t>
            </a:r>
            <a:endParaRPr lang="en-US" sz="2400" dirty="0">
              <a:ea typeface="Verdana" pitchFamily="34" charset="0"/>
              <a:cs typeface="Verdana" pitchFamily="34" charset="0"/>
            </a:endParaRPr>
          </a:p>
          <a:p>
            <a:endParaRPr lang="en-US" dirty="0"/>
          </a:p>
        </p:txBody>
      </p:sp>
      <p:sp>
        <p:nvSpPr>
          <p:cNvPr id="4" name="Slide Number Placeholder 3">
            <a:extLst>
              <a:ext uri="{FF2B5EF4-FFF2-40B4-BE49-F238E27FC236}">
                <a16:creationId xmlns:a16="http://schemas.microsoft.com/office/drawing/2014/main" id="{E61385DC-BD23-4D91-9A0A-58E20210BAE0}"/>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a:p>
        </p:txBody>
      </p:sp>
    </p:spTree>
    <p:extLst>
      <p:ext uri="{BB962C8B-B14F-4D97-AF65-F5344CB8AC3E}">
        <p14:creationId xmlns:p14="http://schemas.microsoft.com/office/powerpoint/2010/main" val="2651645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0275-22EF-4DF0-B1A4-A9A279376822}"/>
              </a:ext>
            </a:extLst>
          </p:cNvPr>
          <p:cNvSpPr>
            <a:spLocks noGrp="1"/>
          </p:cNvSpPr>
          <p:nvPr>
            <p:ph type="title"/>
          </p:nvPr>
        </p:nvSpPr>
        <p:spPr/>
        <p:txBody>
          <a:bodyPr/>
          <a:lstStyle/>
          <a:p>
            <a:r>
              <a:rPr lang="en-US" dirty="0">
                <a:latin typeface="Segoe UI Semibold"/>
                <a:cs typeface="Segoe UI Semibold"/>
              </a:rPr>
              <a:t>Students meeting more than one subgroup definition</a:t>
            </a:r>
          </a:p>
        </p:txBody>
      </p:sp>
      <p:sp>
        <p:nvSpPr>
          <p:cNvPr id="3" name="Content Placeholder 2">
            <a:extLst>
              <a:ext uri="{FF2B5EF4-FFF2-40B4-BE49-F238E27FC236}">
                <a16:creationId xmlns:a16="http://schemas.microsoft.com/office/drawing/2014/main" id="{E5EAE82A-6CD2-480B-A6D1-42BA04CB184B}"/>
              </a:ext>
            </a:extLst>
          </p:cNvPr>
          <p:cNvSpPr>
            <a:spLocks noGrp="1"/>
          </p:cNvSpPr>
          <p:nvPr>
            <p:ph idx="1"/>
          </p:nvPr>
        </p:nvSpPr>
        <p:spPr>
          <a:xfrm>
            <a:off x="410514" y="1045468"/>
            <a:ext cx="11370972" cy="5049746"/>
          </a:xfrm>
        </p:spPr>
        <p:txBody>
          <a:bodyPr vert="horz" lIns="91440" tIns="45720" rIns="91440" bIns="45720" rtlCol="0" anchor="t">
            <a:noAutofit/>
          </a:bodyPr>
          <a:lstStyle/>
          <a:p>
            <a:pPr marL="0" indent="-50800">
              <a:buClr>
                <a:srgbClr val="FF9900"/>
              </a:buClr>
              <a:buNone/>
            </a:pPr>
            <a:r>
              <a:rPr lang="en-US" sz="2800" dirty="0">
                <a:latin typeface="Segoe UI"/>
                <a:cs typeface="Segoe UI"/>
              </a:rPr>
              <a:t>Some students may experience more than one form of high mobility and meet multiple subgroup definitions over the course of the school year: </a:t>
            </a:r>
          </a:p>
          <a:p>
            <a:pPr marL="0" indent="-50800">
              <a:buClr>
                <a:srgbClr val="FF9900"/>
              </a:buClr>
              <a:buNone/>
            </a:pPr>
            <a:endParaRPr lang="en-US" sz="2800" dirty="0"/>
          </a:p>
          <a:p>
            <a:pPr>
              <a:buClr>
                <a:srgbClr val="FF9900"/>
              </a:buClr>
            </a:pPr>
            <a:r>
              <a:rPr lang="en-US" sz="2400" dirty="0"/>
              <a:t>Migrant students may also be homeless and have educational rights under McKinney-Vento.</a:t>
            </a:r>
          </a:p>
          <a:p>
            <a:pPr>
              <a:buClr>
                <a:srgbClr val="FF9900"/>
              </a:buClr>
            </a:pPr>
            <a:r>
              <a:rPr lang="en-US" sz="2400" dirty="0"/>
              <a:t>Students in foster care may also have been homeless during the school year.  Their rights will depend on their current living arrangement/placement.</a:t>
            </a:r>
            <a:endParaRPr lang="en-US" altLang="en-US" sz="2400" dirty="0">
              <a:latin typeface="Calibri" panose="020F0502020204030204" pitchFamily="34" charset="0"/>
            </a:endParaRPr>
          </a:p>
          <a:p>
            <a:r>
              <a:rPr lang="en-US" sz="2400" dirty="0">
                <a:latin typeface="Segoe UI"/>
                <a:cs typeface="Segoe UI"/>
              </a:rPr>
              <a:t>Students in active military families may also have been homeless or in foster care.  Their rights will depend on their current living arrangement/placement.</a:t>
            </a:r>
            <a:endParaRPr lang="en-US" altLang="en-US" sz="2400" dirty="0">
              <a:latin typeface="Segoe UI"/>
              <a:cs typeface="Segoe UI"/>
            </a:endParaRPr>
          </a:p>
          <a:p>
            <a:pPr marL="457200" lvl="1" indent="0">
              <a:buNone/>
            </a:pPr>
            <a:endParaRPr lang="en-US" dirty="0"/>
          </a:p>
        </p:txBody>
      </p:sp>
      <p:sp>
        <p:nvSpPr>
          <p:cNvPr id="4" name="Slide Number Placeholder 3">
            <a:extLst>
              <a:ext uri="{FF2B5EF4-FFF2-40B4-BE49-F238E27FC236}">
                <a16:creationId xmlns:a16="http://schemas.microsoft.com/office/drawing/2014/main" id="{728B6865-7CF9-41DB-9755-110475B8520F}"/>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a:p>
        </p:txBody>
      </p:sp>
    </p:spTree>
    <p:extLst>
      <p:ext uri="{BB962C8B-B14F-4D97-AF65-F5344CB8AC3E}">
        <p14:creationId xmlns:p14="http://schemas.microsoft.com/office/powerpoint/2010/main" val="2553565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32166" y="2329841"/>
            <a:ext cx="9956915" cy="1175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solidFill>
                <a:effectLst/>
                <a:uLnTx/>
                <a:uFillTx/>
                <a:latin typeface="Segoe UI Semibold"/>
                <a:ea typeface="Segoe UI Black"/>
                <a:cs typeface="Segoe SemiBold" panose="020B0703040204020203" pitchFamily="34" charset="0"/>
              </a:rPr>
              <a:t>Caregiver’s Affidavit</a:t>
            </a:r>
            <a:endParaRPr kumimoji="0" lang="zh-CN" altLang="en-US"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4D19C0D6-BBE2-4540-B913-4D749715F963}"/>
              </a:ext>
            </a:extLst>
          </p:cNvPr>
          <p:cNvSpPr txBox="1"/>
          <p:nvPr/>
        </p:nvSpPr>
        <p:spPr>
          <a:xfrm>
            <a:off x="705633" y="2511469"/>
            <a:ext cx="770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Semibold"/>
              </a:rPr>
              <a:t>5</a:t>
            </a:r>
          </a:p>
        </p:txBody>
      </p:sp>
    </p:spTree>
    <p:extLst>
      <p:ext uri="{BB962C8B-B14F-4D97-AF65-F5344CB8AC3E}">
        <p14:creationId xmlns:p14="http://schemas.microsoft.com/office/powerpoint/2010/main" val="494911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What is a Caregiver’s Affidavit ?</a:t>
            </a:r>
          </a:p>
        </p:txBody>
      </p:sp>
      <p:sp>
        <p:nvSpPr>
          <p:cNvPr id="3" name="Content Placeholder 2"/>
          <p:cNvSpPr>
            <a:spLocks noGrp="1"/>
          </p:cNvSpPr>
          <p:nvPr>
            <p:ph idx="1"/>
          </p:nvPr>
        </p:nvSpPr>
        <p:spPr/>
        <p:txBody>
          <a:bodyPr/>
          <a:lstStyle/>
          <a:p>
            <a:pPr marL="0" indent="0">
              <a:buNone/>
            </a:pPr>
            <a:r>
              <a:rPr lang="en-US">
                <a:latin typeface="+mj-lt"/>
              </a:rPr>
              <a:t>In the absence of a parent or legal guardian…</a:t>
            </a:r>
          </a:p>
          <a:p>
            <a:pPr marL="0" indent="0">
              <a:buNone/>
            </a:pPr>
            <a:r>
              <a:rPr lang="en-US" sz="2800">
                <a:latin typeface="+mn-lt"/>
              </a:rPr>
              <a:t>MA state law allows for a caregivers affidavit for medical and educational decision making rights.</a:t>
            </a:r>
          </a:p>
          <a:p>
            <a:pPr marL="850900" lvl="1" indent="-342900"/>
            <a:r>
              <a:rPr lang="en-US" sz="2400">
                <a:latin typeface="+mn-lt"/>
              </a:rPr>
              <a:t>Must identify the student (name and DOB)</a:t>
            </a:r>
          </a:p>
          <a:p>
            <a:pPr marL="850900" lvl="1" indent="-342900"/>
            <a:r>
              <a:rPr lang="en-US" sz="2400">
                <a:latin typeface="+mn-lt"/>
              </a:rPr>
              <a:t>Must be signed by the parent and the caregiver </a:t>
            </a:r>
          </a:p>
          <a:p>
            <a:pPr marL="850900" lvl="1" indent="-342900"/>
            <a:r>
              <a:rPr lang="en-US" sz="2400">
                <a:latin typeface="+mn-lt"/>
              </a:rPr>
              <a:t>Must be notarized</a:t>
            </a:r>
          </a:p>
          <a:p>
            <a:pPr marL="850900" lvl="1" indent="-342900"/>
            <a:r>
              <a:rPr lang="en-US" sz="2400">
                <a:latin typeface="+mn-lt"/>
              </a:rPr>
              <a:t>Good for up to two years</a:t>
            </a:r>
          </a:p>
          <a:p>
            <a:pPr marL="850900" lvl="1" indent="-342900"/>
            <a:r>
              <a:rPr lang="en-US" sz="2400">
                <a:latin typeface="+mn-lt"/>
              </a:rPr>
              <a:t>Can be revoked or overridden by the parent at any time</a:t>
            </a:r>
          </a:p>
          <a:p>
            <a:pPr marL="850900" lvl="1" indent="-342900"/>
            <a:endParaRPr lang="en-US" sz="2400">
              <a:latin typeface="+mn-lt"/>
            </a:endParaRPr>
          </a:p>
          <a:p>
            <a:pPr marL="0" indent="0">
              <a:buNone/>
            </a:pPr>
            <a:r>
              <a:rPr lang="en-US" sz="2400" i="1">
                <a:latin typeface="+mn-lt"/>
              </a:rPr>
              <a:t>Note:  Students with a caregiver’s affidavit are considered housed unless the caregiver lacks fixed, regular, and adequate housing.</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39</a:t>
            </a:fld>
            <a:endParaRPr lang="zh-CN" altLang="en-US"/>
          </a:p>
        </p:txBody>
      </p:sp>
    </p:spTree>
    <p:extLst>
      <p:ext uri="{BB962C8B-B14F-4D97-AF65-F5344CB8AC3E}">
        <p14:creationId xmlns:p14="http://schemas.microsoft.com/office/powerpoint/2010/main" val="138038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CF859E-B2B5-4DE6-9605-8726D7AEDCFC}"/>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
        <p:nvSpPr>
          <p:cNvPr id="2" name="Title 1">
            <a:extLst>
              <a:ext uri="{FF2B5EF4-FFF2-40B4-BE49-F238E27FC236}">
                <a16:creationId xmlns:a16="http://schemas.microsoft.com/office/drawing/2014/main" id="{ED6B535B-0B98-4914-87ED-D6692B00E48C}"/>
              </a:ext>
            </a:extLst>
          </p:cNvPr>
          <p:cNvSpPr>
            <a:spLocks noGrp="1"/>
          </p:cNvSpPr>
          <p:nvPr>
            <p:ph type="title"/>
          </p:nvPr>
        </p:nvSpPr>
        <p:spPr/>
        <p:txBody>
          <a:bodyPr/>
          <a:lstStyle/>
          <a:p>
            <a:r>
              <a:rPr lang="en-US" dirty="0"/>
              <a:t>Highly Mobile Students </a:t>
            </a:r>
          </a:p>
        </p:txBody>
      </p:sp>
      <p:sp>
        <p:nvSpPr>
          <p:cNvPr id="8" name="Rectangle: Rounded Corners 7">
            <a:extLst>
              <a:ext uri="{FF2B5EF4-FFF2-40B4-BE49-F238E27FC236}">
                <a16:creationId xmlns:a16="http://schemas.microsoft.com/office/drawing/2014/main" id="{284E7AB4-E666-4B4C-8F55-1127207B1C58}"/>
              </a:ext>
            </a:extLst>
          </p:cNvPr>
          <p:cNvSpPr/>
          <p:nvPr/>
        </p:nvSpPr>
        <p:spPr>
          <a:xfrm>
            <a:off x="468550" y="1402783"/>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Foster Care</a:t>
            </a:r>
            <a:endParaRPr lang="en-US" sz="2400"/>
          </a:p>
        </p:txBody>
      </p:sp>
      <p:sp>
        <p:nvSpPr>
          <p:cNvPr id="22" name="TextBox 21">
            <a:extLst>
              <a:ext uri="{FF2B5EF4-FFF2-40B4-BE49-F238E27FC236}">
                <a16:creationId xmlns:a16="http://schemas.microsoft.com/office/drawing/2014/main" id="{1B3A7542-2D59-44F5-A302-B3AF0940EC85}"/>
              </a:ext>
            </a:extLst>
          </p:cNvPr>
          <p:cNvSpPr txBox="1"/>
          <p:nvPr/>
        </p:nvSpPr>
        <p:spPr>
          <a:xfrm>
            <a:off x="2487983" y="1465023"/>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5" name="Rectangle: Rounded Corners 14">
            <a:extLst>
              <a:ext uri="{FF2B5EF4-FFF2-40B4-BE49-F238E27FC236}">
                <a16:creationId xmlns:a16="http://schemas.microsoft.com/office/drawing/2014/main" id="{2FCF4895-FC68-4337-BD82-35C2ED4E2D00}"/>
              </a:ext>
            </a:extLst>
          </p:cNvPr>
          <p:cNvSpPr/>
          <p:nvPr/>
        </p:nvSpPr>
        <p:spPr>
          <a:xfrm>
            <a:off x="2904602" y="1229247"/>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 are in 24-hour out-of-home care, away from their parent(s)/legal guardian(s) and for whom DCF has care and placement responsibilities.</a:t>
            </a:r>
            <a:endParaRPr lang="en-US">
              <a:cs typeface="Segoe UI"/>
            </a:endParaRPr>
          </a:p>
        </p:txBody>
      </p:sp>
      <p:sp>
        <p:nvSpPr>
          <p:cNvPr id="9" name="Rectangle: Rounded Corners 8">
            <a:extLst>
              <a:ext uri="{FF2B5EF4-FFF2-40B4-BE49-F238E27FC236}">
                <a16:creationId xmlns:a16="http://schemas.microsoft.com/office/drawing/2014/main" id="{4A0E2EA9-36F8-4713-AE10-AF799D473D57}"/>
              </a:ext>
            </a:extLst>
          </p:cNvPr>
          <p:cNvSpPr/>
          <p:nvPr/>
        </p:nvSpPr>
        <p:spPr>
          <a:xfrm>
            <a:off x="468550" y="2592754"/>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Homeless</a:t>
            </a:r>
            <a:endParaRPr lang="en-US" sz="2400"/>
          </a:p>
        </p:txBody>
      </p:sp>
      <p:sp>
        <p:nvSpPr>
          <p:cNvPr id="23" name="TextBox 22">
            <a:extLst>
              <a:ext uri="{FF2B5EF4-FFF2-40B4-BE49-F238E27FC236}">
                <a16:creationId xmlns:a16="http://schemas.microsoft.com/office/drawing/2014/main" id="{E9B0DAF1-B8B6-4F74-90BB-C6FBA7478D25}"/>
              </a:ext>
            </a:extLst>
          </p:cNvPr>
          <p:cNvSpPr txBox="1"/>
          <p:nvPr/>
        </p:nvSpPr>
        <p:spPr>
          <a:xfrm>
            <a:off x="2487983" y="2675871"/>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6" name="Rectangle: Rounded Corners 15">
            <a:extLst>
              <a:ext uri="{FF2B5EF4-FFF2-40B4-BE49-F238E27FC236}">
                <a16:creationId xmlns:a16="http://schemas.microsoft.com/office/drawing/2014/main" id="{2364DC2B-C8A4-4E78-A3A8-6173B7179A7E}"/>
              </a:ext>
            </a:extLst>
          </p:cNvPr>
          <p:cNvSpPr/>
          <p:nvPr/>
        </p:nvSpPr>
        <p:spPr>
          <a:xfrm>
            <a:off x="2904601" y="2440097"/>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 lack fixed regular and adequate nighttime residence including those who are sharing the housing of others due to economic hardship, loss of housing or similar reason.</a:t>
            </a:r>
            <a:endParaRPr lang="en-US">
              <a:solidFill>
                <a:srgbClr val="101D35"/>
              </a:solidFill>
              <a:cs typeface="Segoe UI"/>
            </a:endParaRPr>
          </a:p>
        </p:txBody>
      </p:sp>
      <p:sp>
        <p:nvSpPr>
          <p:cNvPr id="10" name="Rectangle: Rounded Corners 9">
            <a:extLst>
              <a:ext uri="{FF2B5EF4-FFF2-40B4-BE49-F238E27FC236}">
                <a16:creationId xmlns:a16="http://schemas.microsoft.com/office/drawing/2014/main" id="{B4F825FD-7564-44D1-AF14-7C2C90781A3B}"/>
              </a:ext>
            </a:extLst>
          </p:cNvPr>
          <p:cNvSpPr/>
          <p:nvPr/>
        </p:nvSpPr>
        <p:spPr>
          <a:xfrm>
            <a:off x="468550" y="3782727"/>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Migrant</a:t>
            </a:r>
            <a:endParaRPr lang="en-US" sz="2400"/>
          </a:p>
        </p:txBody>
      </p:sp>
      <p:sp>
        <p:nvSpPr>
          <p:cNvPr id="24" name="TextBox 23">
            <a:extLst>
              <a:ext uri="{FF2B5EF4-FFF2-40B4-BE49-F238E27FC236}">
                <a16:creationId xmlns:a16="http://schemas.microsoft.com/office/drawing/2014/main" id="{DA8EA871-9499-48A5-BCED-92B88DEB4093}"/>
              </a:ext>
            </a:extLst>
          </p:cNvPr>
          <p:cNvSpPr txBox="1"/>
          <p:nvPr/>
        </p:nvSpPr>
        <p:spPr>
          <a:xfrm>
            <a:off x="2487982" y="3865844"/>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7" name="Rectangle: Rounded Corners 16">
            <a:extLst>
              <a:ext uri="{FF2B5EF4-FFF2-40B4-BE49-F238E27FC236}">
                <a16:creationId xmlns:a16="http://schemas.microsoft.com/office/drawing/2014/main" id="{04ACFB9F-53E4-4381-98F7-A966BE388607}"/>
              </a:ext>
            </a:extLst>
          </p:cNvPr>
          <p:cNvSpPr/>
          <p:nvPr/>
        </p:nvSpPr>
        <p:spPr>
          <a:xfrm>
            <a:off x="2904601" y="3630068"/>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or students’ parent(s)/guardian(s) who are a migratory agricultural worker, fisher, or food/fish processor, are under 21, have not completed high school, and have moved across district lines within the preceding 36 months. </a:t>
            </a:r>
            <a:endParaRPr lang="en-US">
              <a:solidFill>
                <a:srgbClr val="101D35"/>
              </a:solidFill>
              <a:cs typeface="Segoe UI"/>
            </a:endParaRPr>
          </a:p>
        </p:txBody>
      </p:sp>
      <p:sp>
        <p:nvSpPr>
          <p:cNvPr id="11" name="Rectangle: Rounded Corners 10">
            <a:extLst>
              <a:ext uri="{FF2B5EF4-FFF2-40B4-BE49-F238E27FC236}">
                <a16:creationId xmlns:a16="http://schemas.microsoft.com/office/drawing/2014/main" id="{25301854-BAF2-454B-89A1-66E76253560A}"/>
              </a:ext>
            </a:extLst>
          </p:cNvPr>
          <p:cNvSpPr/>
          <p:nvPr/>
        </p:nvSpPr>
        <p:spPr>
          <a:xfrm>
            <a:off x="468551" y="4972701"/>
            <a:ext cx="1951974"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Military</a:t>
            </a:r>
            <a:endParaRPr lang="en-US" sz="2400"/>
          </a:p>
        </p:txBody>
      </p:sp>
      <p:sp>
        <p:nvSpPr>
          <p:cNvPr id="25" name="TextBox 24">
            <a:extLst>
              <a:ext uri="{FF2B5EF4-FFF2-40B4-BE49-F238E27FC236}">
                <a16:creationId xmlns:a16="http://schemas.microsoft.com/office/drawing/2014/main" id="{8C90C58E-7CBE-4F1F-BBFA-5BF246D24EC5}"/>
              </a:ext>
            </a:extLst>
          </p:cNvPr>
          <p:cNvSpPr txBox="1"/>
          <p:nvPr/>
        </p:nvSpPr>
        <p:spPr>
          <a:xfrm>
            <a:off x="2487982" y="5055817"/>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8" name="Rectangle: Rounded Corners 17">
            <a:extLst>
              <a:ext uri="{FF2B5EF4-FFF2-40B4-BE49-F238E27FC236}">
                <a16:creationId xmlns:a16="http://schemas.microsoft.com/office/drawing/2014/main" id="{BEE8BD52-CD22-4000-BC00-8DD35D7B1E37}"/>
              </a:ext>
            </a:extLst>
          </p:cNvPr>
          <p:cNvSpPr/>
          <p:nvPr/>
        </p:nvSpPr>
        <p:spPr>
          <a:xfrm>
            <a:off x="2904602" y="4820040"/>
            <a:ext cx="9091805"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whose parent/guardian is an active member of the uniform services, or has been medically discharged, retired, or died in active duty within the past year.</a:t>
            </a:r>
            <a:r>
              <a:rPr lang="en-US">
                <a:latin typeface="Segoe UI"/>
                <a:ea typeface="Segoe UI"/>
                <a:cs typeface="Segoe UI"/>
              </a:rPr>
              <a:t>​</a:t>
            </a:r>
            <a:endParaRPr lang="en-US">
              <a:solidFill>
                <a:srgbClr val="101D35"/>
              </a:solidFill>
              <a:cs typeface="Segoe UI"/>
            </a:endParaRPr>
          </a:p>
        </p:txBody>
      </p:sp>
      <p:sp>
        <p:nvSpPr>
          <p:cNvPr id="19" name="TextBox 18">
            <a:extLst>
              <a:ext uri="{FF2B5EF4-FFF2-40B4-BE49-F238E27FC236}">
                <a16:creationId xmlns:a16="http://schemas.microsoft.com/office/drawing/2014/main" id="{7C9A6263-3AC7-41E4-94B3-FDD5E84CEC7C}"/>
              </a:ext>
            </a:extLst>
          </p:cNvPr>
          <p:cNvSpPr txBox="1"/>
          <p:nvPr/>
        </p:nvSpPr>
        <p:spPr>
          <a:xfrm>
            <a:off x="3064702" y="5924811"/>
            <a:ext cx="74404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Please see module 1</a:t>
            </a:r>
            <a:r>
              <a:rPr lang="en-US" i="1">
                <a:solidFill>
                  <a:srgbClr val="FF0000"/>
                </a:solidFill>
              </a:rPr>
              <a:t>. Awareness </a:t>
            </a:r>
            <a:r>
              <a:rPr lang="en-US">
                <a:solidFill>
                  <a:srgbClr val="FF0000"/>
                </a:solidFill>
              </a:rPr>
              <a:t>for detailed background information.</a:t>
            </a:r>
            <a:endParaRPr lang="en-US"/>
          </a:p>
        </p:txBody>
      </p:sp>
    </p:spTree>
    <p:extLst>
      <p:ext uri="{BB962C8B-B14F-4D97-AF65-F5344CB8AC3E}">
        <p14:creationId xmlns:p14="http://schemas.microsoft.com/office/powerpoint/2010/main" val="917725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5D7D-73C2-4758-B8DF-72A05B0EA4D2}"/>
              </a:ext>
            </a:extLst>
          </p:cNvPr>
          <p:cNvSpPr>
            <a:spLocks noGrp="1"/>
          </p:cNvSpPr>
          <p:nvPr>
            <p:ph type="title"/>
          </p:nvPr>
        </p:nvSpPr>
        <p:spPr/>
        <p:txBody>
          <a:bodyPr/>
          <a:lstStyle/>
          <a:p>
            <a:r>
              <a:rPr lang="en-US">
                <a:latin typeface="Segoe UI Semibold"/>
                <a:cs typeface="Segoe UI Semibold"/>
              </a:rPr>
              <a:t>Who Uses of Caregiver's Affidavit ?</a:t>
            </a:r>
          </a:p>
        </p:txBody>
      </p:sp>
      <p:sp>
        <p:nvSpPr>
          <p:cNvPr id="3" name="Content Placeholder 2">
            <a:extLst>
              <a:ext uri="{FF2B5EF4-FFF2-40B4-BE49-F238E27FC236}">
                <a16:creationId xmlns:a16="http://schemas.microsoft.com/office/drawing/2014/main" id="{D02069AD-4976-437E-BB33-0CD39D40EDE1}"/>
              </a:ext>
            </a:extLst>
          </p:cNvPr>
          <p:cNvSpPr>
            <a:spLocks noGrp="1"/>
          </p:cNvSpPr>
          <p:nvPr>
            <p:ph idx="1"/>
          </p:nvPr>
        </p:nvSpPr>
        <p:spPr/>
        <p:txBody>
          <a:bodyPr vert="horz" lIns="91440" tIns="45720" rIns="91440" bIns="45720" rtlCol="0" anchor="t">
            <a:noAutofit/>
          </a:bodyPr>
          <a:lstStyle/>
          <a:p>
            <a:r>
              <a:rPr lang="en-US" sz="2800" dirty="0">
                <a:latin typeface="Segoe UI"/>
                <a:cs typeface="Segoe UI"/>
              </a:rPr>
              <a:t>Caregiver's Affidavit is typically used when a parent/guardian is</a:t>
            </a:r>
            <a:endParaRPr lang="en-US" sz="2800" dirty="0"/>
          </a:p>
          <a:p>
            <a:pPr lvl="2">
              <a:buFont typeface="Courier New" panose="020B0604020202020204" pitchFamily="34" charset="0"/>
              <a:buChar char="o"/>
            </a:pPr>
            <a:r>
              <a:rPr lang="en-US" dirty="0">
                <a:latin typeface="Segoe UI"/>
                <a:cs typeface="Segoe UI"/>
              </a:rPr>
              <a:t>Hospitalized,</a:t>
            </a:r>
          </a:p>
          <a:p>
            <a:pPr lvl="2">
              <a:buFont typeface="Courier New" panose="020B0604020202020204" pitchFamily="34" charset="0"/>
              <a:buChar char="o"/>
            </a:pPr>
            <a:r>
              <a:rPr lang="en-US" dirty="0">
                <a:latin typeface="Segoe UI"/>
                <a:cs typeface="Segoe UI"/>
              </a:rPr>
              <a:t>Incarcerated, </a:t>
            </a:r>
          </a:p>
          <a:p>
            <a:pPr lvl="2">
              <a:buFont typeface="Courier New" panose="020B0604020202020204" pitchFamily="34" charset="0"/>
              <a:buChar char="o"/>
            </a:pPr>
            <a:r>
              <a:rPr lang="en-US" dirty="0">
                <a:latin typeface="Segoe UI"/>
                <a:cs typeface="Segoe UI"/>
              </a:rPr>
              <a:t>Deported, or</a:t>
            </a:r>
          </a:p>
          <a:p>
            <a:pPr lvl="2">
              <a:buFont typeface="Courier New" panose="020B0604020202020204" pitchFamily="34" charset="0"/>
              <a:buChar char="o"/>
            </a:pPr>
            <a:r>
              <a:rPr lang="en-US" dirty="0">
                <a:latin typeface="Segoe UI"/>
                <a:cs typeface="Segoe UI"/>
              </a:rPr>
              <a:t>Not able to parent the student.</a:t>
            </a:r>
          </a:p>
          <a:p>
            <a:endParaRPr lang="en-US" sz="2800" i="1" dirty="0">
              <a:latin typeface="Segoe UI"/>
              <a:cs typeface="Segoe UI"/>
            </a:endParaRPr>
          </a:p>
          <a:p>
            <a:r>
              <a:rPr lang="en-US" sz="2800" i="1" dirty="0">
                <a:latin typeface="Segoe UI"/>
                <a:cs typeface="Segoe UI"/>
              </a:rPr>
              <a:t>Best Practice.  </a:t>
            </a:r>
          </a:p>
          <a:p>
            <a:pPr lvl="1"/>
            <a:r>
              <a:rPr lang="en-US" sz="2400" dirty="0">
                <a:latin typeface="Segoe UI"/>
                <a:cs typeface="Segoe UI"/>
              </a:rPr>
              <a:t>A caregiver's affidavit can be drafted as needed or prior to any of these situations occurring. </a:t>
            </a:r>
          </a:p>
          <a:p>
            <a:pPr lvl="1"/>
            <a:r>
              <a:rPr lang="en-US" sz="2400" dirty="0">
                <a:latin typeface="Segoe UI"/>
                <a:cs typeface="Segoe UI"/>
              </a:rPr>
              <a:t>If drafted in advance, the caregiver should be listed on the student’s emergency contact information. </a:t>
            </a:r>
          </a:p>
          <a:p>
            <a:endParaRPr lang="en-US" dirty="0">
              <a:latin typeface="Segoe UI"/>
              <a:cs typeface="Segoe UI"/>
            </a:endParaRPr>
          </a:p>
          <a:p>
            <a:pPr lvl="1">
              <a:buFont typeface="Courier New" panose="020B0604020202020204" pitchFamily="34" charset="0"/>
              <a:buChar char="o"/>
            </a:pPr>
            <a:endParaRPr lang="en-US" dirty="0">
              <a:latin typeface="Segoe UI"/>
              <a:cs typeface="Segoe UI"/>
            </a:endParaRPr>
          </a:p>
        </p:txBody>
      </p:sp>
      <p:sp>
        <p:nvSpPr>
          <p:cNvPr id="4" name="Slide Number Placeholder 3">
            <a:extLst>
              <a:ext uri="{FF2B5EF4-FFF2-40B4-BE49-F238E27FC236}">
                <a16:creationId xmlns:a16="http://schemas.microsoft.com/office/drawing/2014/main" id="{88B6B0CE-A359-41F8-BA6C-39EADCCCD17A}"/>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a:p>
        </p:txBody>
      </p:sp>
    </p:spTree>
    <p:extLst>
      <p:ext uri="{BB962C8B-B14F-4D97-AF65-F5344CB8AC3E}">
        <p14:creationId xmlns:p14="http://schemas.microsoft.com/office/powerpoint/2010/main" val="2584625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5D7D-73C2-4758-B8DF-72A05B0EA4D2}"/>
              </a:ext>
            </a:extLst>
          </p:cNvPr>
          <p:cNvSpPr>
            <a:spLocks noGrp="1"/>
          </p:cNvSpPr>
          <p:nvPr>
            <p:ph type="title"/>
          </p:nvPr>
        </p:nvSpPr>
        <p:spPr/>
        <p:txBody>
          <a:bodyPr/>
          <a:lstStyle/>
          <a:p>
            <a:r>
              <a:rPr lang="en-US">
                <a:latin typeface="Segoe UI Semibold"/>
                <a:cs typeface="Segoe UI Semibold"/>
              </a:rPr>
              <a:t>Immigration Concerns</a:t>
            </a:r>
          </a:p>
        </p:txBody>
      </p:sp>
      <p:sp>
        <p:nvSpPr>
          <p:cNvPr id="3" name="Content Placeholder 2">
            <a:extLst>
              <a:ext uri="{FF2B5EF4-FFF2-40B4-BE49-F238E27FC236}">
                <a16:creationId xmlns:a16="http://schemas.microsoft.com/office/drawing/2014/main" id="{D02069AD-4976-437E-BB33-0CD39D40EDE1}"/>
              </a:ext>
            </a:extLst>
          </p:cNvPr>
          <p:cNvSpPr>
            <a:spLocks noGrp="1"/>
          </p:cNvSpPr>
          <p:nvPr>
            <p:ph idx="1"/>
          </p:nvPr>
        </p:nvSpPr>
        <p:spPr/>
        <p:txBody>
          <a:bodyPr vert="horz" lIns="91440" tIns="45720" rIns="91440" bIns="45720" rtlCol="0" anchor="t">
            <a:noAutofit/>
          </a:bodyPr>
          <a:lstStyle/>
          <a:p>
            <a:r>
              <a:rPr lang="en-US" dirty="0">
                <a:latin typeface="Segoe UI"/>
                <a:cs typeface="Segoe UI"/>
              </a:rPr>
              <a:t>Students arriving in the country for the first time have the right to attend the local school district.</a:t>
            </a:r>
          </a:p>
          <a:p>
            <a:pPr lvl="1">
              <a:buFont typeface="Courier New" panose="020B0604020202020204" pitchFamily="34" charset="0"/>
              <a:buChar char="o"/>
            </a:pPr>
            <a:r>
              <a:rPr lang="en-US" sz="2400" dirty="0">
                <a:latin typeface="Segoe UI"/>
                <a:cs typeface="Segoe UI"/>
              </a:rPr>
              <a:t>If students have fixed regular and adequate housing they should enroll like any other residents.</a:t>
            </a:r>
          </a:p>
          <a:p>
            <a:pPr lvl="1">
              <a:buFont typeface="Courier New" panose="020B0604020202020204" pitchFamily="34" charset="0"/>
              <a:buChar char="o"/>
            </a:pPr>
            <a:r>
              <a:rPr lang="en-US" sz="2400" dirty="0">
                <a:latin typeface="Segoe UI"/>
                <a:cs typeface="Segoe UI"/>
              </a:rPr>
              <a:t>If students are not able to prove residency and are staying with someone else, you can ask the host to prove residency and determine whether the student is experiencing homelessness.</a:t>
            </a:r>
          </a:p>
          <a:p>
            <a:pPr lvl="1">
              <a:buFont typeface="Courier New" panose="020B0604020202020204" pitchFamily="34" charset="0"/>
              <a:buChar char="o"/>
            </a:pPr>
            <a:r>
              <a:rPr lang="en-US" sz="2400" dirty="0">
                <a:latin typeface="Segoe UI"/>
                <a:cs typeface="Segoe UI"/>
              </a:rPr>
              <a:t>If the student‘s status is in question Immigration Control and Enforcement (ICE) is frequently holding personal documentation.  The student must be enrolled with what they can provide. </a:t>
            </a:r>
          </a:p>
          <a:p>
            <a:pPr lvl="2">
              <a:buFont typeface="Courier New" panose="020B0604020202020204" pitchFamily="34" charset="0"/>
              <a:buChar char="o"/>
            </a:pPr>
            <a:r>
              <a:rPr lang="en-US" dirty="0">
                <a:latin typeface="Segoe UI"/>
                <a:cs typeface="Segoe UI"/>
              </a:rPr>
              <a:t>If the student has a placement letter from ICE identifying a sponsor where the student is living, the student is considered housed.</a:t>
            </a:r>
          </a:p>
        </p:txBody>
      </p:sp>
      <p:sp>
        <p:nvSpPr>
          <p:cNvPr id="4" name="Slide Number Placeholder 3">
            <a:extLst>
              <a:ext uri="{FF2B5EF4-FFF2-40B4-BE49-F238E27FC236}">
                <a16:creationId xmlns:a16="http://schemas.microsoft.com/office/drawing/2014/main" id="{88B6B0CE-A359-41F8-BA6C-39EADCCCD17A}"/>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dirty="0"/>
          </a:p>
        </p:txBody>
      </p:sp>
    </p:spTree>
    <p:extLst>
      <p:ext uri="{BB962C8B-B14F-4D97-AF65-F5344CB8AC3E}">
        <p14:creationId xmlns:p14="http://schemas.microsoft.com/office/powerpoint/2010/main" val="901446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Immigration Concerns: Continued</a:t>
            </a:r>
          </a:p>
        </p:txBody>
      </p:sp>
      <p:sp>
        <p:nvSpPr>
          <p:cNvPr id="3" name="Content Placeholder 2"/>
          <p:cNvSpPr>
            <a:spLocks noGrp="1"/>
          </p:cNvSpPr>
          <p:nvPr>
            <p:ph idx="1"/>
          </p:nvPr>
        </p:nvSpPr>
        <p:spPr/>
        <p:txBody>
          <a:bodyPr vert="horz" lIns="91440" tIns="45720" rIns="91440" bIns="45720" rtlCol="0" anchor="t">
            <a:noAutofit/>
          </a:bodyPr>
          <a:lstStyle/>
          <a:p>
            <a:r>
              <a:rPr lang="en-US" dirty="0">
                <a:latin typeface="Segoe UI"/>
                <a:cs typeface="Segoe UI"/>
              </a:rPr>
              <a:t>It is important to understand that migrant families and immigrant families are two separate groups though there are some families that are both immigrant and migrant workers.</a:t>
            </a:r>
          </a:p>
          <a:p>
            <a:endParaRPr lang="en-US" dirty="0">
              <a:latin typeface="Segoe UI"/>
              <a:cs typeface="Segoe UI"/>
            </a:endParaRPr>
          </a:p>
          <a:p>
            <a:r>
              <a:rPr lang="en-US" dirty="0">
                <a:latin typeface="Segoe UI"/>
                <a:cs typeface="Segoe UI"/>
              </a:rPr>
              <a:t>If there are questions about a family’s migrant status please see above to consult with the Massachusetts Migrant Education Program at CES.</a:t>
            </a:r>
          </a:p>
          <a:p>
            <a:pPr marL="0" indent="0">
              <a:buNone/>
            </a:pPr>
            <a:endParaRPr lang="en-US" dirty="0"/>
          </a:p>
          <a:p>
            <a:endParaRPr lang="en-US" dirty="0">
              <a:highlight>
                <a:srgbClr val="FFFF00"/>
              </a:highlight>
            </a:endParaRPr>
          </a:p>
          <a:p>
            <a:endParaRPr lang="en-US" dirty="0">
              <a:highlight>
                <a:srgbClr val="FFFF00"/>
              </a:highlight>
            </a:endParaRP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42</a:t>
            </a:fld>
            <a:endParaRPr lang="zh-CN" altLang="en-US"/>
          </a:p>
        </p:txBody>
      </p:sp>
    </p:spTree>
    <p:extLst>
      <p:ext uri="{BB962C8B-B14F-4D97-AF65-F5344CB8AC3E}">
        <p14:creationId xmlns:p14="http://schemas.microsoft.com/office/powerpoint/2010/main" val="1270739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32166" y="2329841"/>
            <a:ext cx="9956915" cy="11750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solidFill>
                <a:effectLst/>
                <a:uLnTx/>
                <a:uFillTx/>
                <a:latin typeface="Segoe UI Semibold"/>
                <a:ea typeface="Segoe UI Black"/>
                <a:cs typeface="Segoe SemiBold" panose="020B0703040204020203" pitchFamily="34" charset="0"/>
              </a:rPr>
              <a:t>Best Practices to Identify Students</a:t>
            </a:r>
            <a:endParaRPr kumimoji="0" lang="zh-CN" altLang="en-US"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4D19C0D6-BBE2-4540-B913-4D749715F963}"/>
              </a:ext>
            </a:extLst>
          </p:cNvPr>
          <p:cNvSpPr txBox="1"/>
          <p:nvPr/>
        </p:nvSpPr>
        <p:spPr>
          <a:xfrm>
            <a:off x="736948" y="2511469"/>
            <a:ext cx="770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Semibold"/>
              </a:rPr>
              <a:t>6</a:t>
            </a:r>
          </a:p>
        </p:txBody>
      </p:sp>
    </p:spTree>
    <p:extLst>
      <p:ext uri="{BB962C8B-B14F-4D97-AF65-F5344CB8AC3E}">
        <p14:creationId xmlns:p14="http://schemas.microsoft.com/office/powerpoint/2010/main" val="3696786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41D8-5E4B-4A5F-BF35-B9A49835E9D0}"/>
              </a:ext>
            </a:extLst>
          </p:cNvPr>
          <p:cNvSpPr>
            <a:spLocks noGrp="1"/>
          </p:cNvSpPr>
          <p:nvPr>
            <p:ph type="title"/>
          </p:nvPr>
        </p:nvSpPr>
        <p:spPr/>
        <p:txBody>
          <a:bodyPr/>
          <a:lstStyle/>
          <a:p>
            <a:r>
              <a:rPr lang="en-US" dirty="0"/>
              <a:t>Best Practices at Enrollment</a:t>
            </a:r>
          </a:p>
        </p:txBody>
      </p:sp>
      <p:sp>
        <p:nvSpPr>
          <p:cNvPr id="3" name="Content Placeholder 2">
            <a:extLst>
              <a:ext uri="{FF2B5EF4-FFF2-40B4-BE49-F238E27FC236}">
                <a16:creationId xmlns:a16="http://schemas.microsoft.com/office/drawing/2014/main" id="{A402DB0B-EB65-42DD-B7A0-15BDE1BD6F92}"/>
              </a:ext>
            </a:extLst>
          </p:cNvPr>
          <p:cNvSpPr>
            <a:spLocks noGrp="1"/>
          </p:cNvSpPr>
          <p:nvPr>
            <p:ph idx="1"/>
          </p:nvPr>
        </p:nvSpPr>
        <p:spPr/>
        <p:txBody>
          <a:bodyPr/>
          <a:lstStyle/>
          <a:p>
            <a:r>
              <a:rPr lang="en-US" sz="2800" dirty="0"/>
              <a:t>Enrollment forms should provide a way for students to enroll without documentation if homeless or in foster care.</a:t>
            </a:r>
          </a:p>
          <a:p>
            <a:r>
              <a:rPr lang="en-US" sz="2800" dirty="0"/>
              <a:t>Enrollment forms should provide active military families an opportunity to voluntarily self-identify.</a:t>
            </a:r>
          </a:p>
          <a:p>
            <a:r>
              <a:rPr lang="en-US" sz="2800" dirty="0"/>
              <a:t>Enrollment staff should be familiar with the DCF Notice to LEA, Migrant Screener, and Migrant Homeless verification forms.</a:t>
            </a:r>
          </a:p>
          <a:p>
            <a:r>
              <a:rPr lang="en-US" sz="2800" dirty="0"/>
              <a:t>Unaccompanied must be able to enroll themselves without a caregiver or guardian.</a:t>
            </a:r>
          </a:p>
          <a:p>
            <a:r>
              <a:rPr lang="en-US" sz="2800" dirty="0"/>
              <a:t>School to school transfer of records, including special education, health/immunization and academic records, can facilitate prompt enrollment.</a:t>
            </a:r>
          </a:p>
        </p:txBody>
      </p:sp>
      <p:sp>
        <p:nvSpPr>
          <p:cNvPr id="4" name="Slide Number Placeholder 3">
            <a:extLst>
              <a:ext uri="{FF2B5EF4-FFF2-40B4-BE49-F238E27FC236}">
                <a16:creationId xmlns:a16="http://schemas.microsoft.com/office/drawing/2014/main" id="{81EC0142-DC21-4035-80FD-D62526ABD285}"/>
              </a:ext>
            </a:extLst>
          </p:cNvPr>
          <p:cNvSpPr>
            <a:spLocks noGrp="1"/>
          </p:cNvSpPr>
          <p:nvPr>
            <p:ph type="sldNum" sz="quarter" idx="12"/>
          </p:nvPr>
        </p:nvSpPr>
        <p:spPr/>
        <p:txBody>
          <a:bodyPr/>
          <a:lstStyle/>
          <a:p>
            <a:fld id="{FF27229C-EC7B-4063-A33B-28A5E87E32ED}" type="slidenum">
              <a:rPr lang="zh-CN" altLang="en-US" smtClean="0"/>
              <a:pPr/>
              <a:t>44</a:t>
            </a:fld>
            <a:endParaRPr lang="zh-CN" altLang="en-US"/>
          </a:p>
        </p:txBody>
      </p:sp>
    </p:spTree>
    <p:extLst>
      <p:ext uri="{BB962C8B-B14F-4D97-AF65-F5344CB8AC3E}">
        <p14:creationId xmlns:p14="http://schemas.microsoft.com/office/powerpoint/2010/main" val="36702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F9F4-EFE9-4795-B16E-FA1944EB175C}"/>
              </a:ext>
            </a:extLst>
          </p:cNvPr>
          <p:cNvSpPr>
            <a:spLocks noGrp="1"/>
          </p:cNvSpPr>
          <p:nvPr>
            <p:ph type="title"/>
          </p:nvPr>
        </p:nvSpPr>
        <p:spPr/>
        <p:txBody>
          <a:bodyPr/>
          <a:lstStyle/>
          <a:p>
            <a:r>
              <a:rPr lang="en-US" dirty="0"/>
              <a:t>Best Practices Beyond Enrollment</a:t>
            </a:r>
          </a:p>
        </p:txBody>
      </p:sp>
      <p:sp>
        <p:nvSpPr>
          <p:cNvPr id="3" name="Content Placeholder 2">
            <a:extLst>
              <a:ext uri="{FF2B5EF4-FFF2-40B4-BE49-F238E27FC236}">
                <a16:creationId xmlns:a16="http://schemas.microsoft.com/office/drawing/2014/main" id="{9E8C7E0E-99AA-42D8-8355-F058C0C3A34E}"/>
              </a:ext>
            </a:extLst>
          </p:cNvPr>
          <p:cNvSpPr>
            <a:spLocks noGrp="1"/>
          </p:cNvSpPr>
          <p:nvPr>
            <p:ph idx="1"/>
          </p:nvPr>
        </p:nvSpPr>
        <p:spPr>
          <a:xfrm>
            <a:off x="567743" y="1117373"/>
            <a:ext cx="11370972" cy="5238977"/>
          </a:xfrm>
        </p:spPr>
        <p:txBody>
          <a:bodyPr/>
          <a:lstStyle/>
          <a:p>
            <a:r>
              <a:rPr lang="en-US" dirty="0"/>
              <a:t>Family engagement is key to identification and student wellbeing.</a:t>
            </a:r>
          </a:p>
          <a:p>
            <a:r>
              <a:rPr lang="en-US" dirty="0"/>
              <a:t>Public notice including the posting of rights and contact information for homeless liaisons and foster care points of contact can build awareness within the community.</a:t>
            </a:r>
          </a:p>
          <a:p>
            <a:r>
              <a:rPr lang="en-US" dirty="0"/>
              <a:t>Training district staff including the school committee can build awareness, remove policy barriers and increase identification. </a:t>
            </a:r>
          </a:p>
          <a:p>
            <a:r>
              <a:rPr lang="en-US" sz="3200" dirty="0"/>
              <a:t>Enrollment verification letter should be addressed to the parent or student for them to share as needed.</a:t>
            </a:r>
          </a:p>
          <a:p>
            <a:endParaRPr lang="en-US" dirty="0"/>
          </a:p>
        </p:txBody>
      </p:sp>
      <p:sp>
        <p:nvSpPr>
          <p:cNvPr id="4" name="Slide Number Placeholder 3">
            <a:extLst>
              <a:ext uri="{FF2B5EF4-FFF2-40B4-BE49-F238E27FC236}">
                <a16:creationId xmlns:a16="http://schemas.microsoft.com/office/drawing/2014/main" id="{E8F2054E-EE99-4944-B101-CBBD24010A82}"/>
              </a:ext>
            </a:extLst>
          </p:cNvPr>
          <p:cNvSpPr>
            <a:spLocks noGrp="1"/>
          </p:cNvSpPr>
          <p:nvPr>
            <p:ph type="sldNum" sz="quarter" idx="12"/>
          </p:nvPr>
        </p:nvSpPr>
        <p:spPr/>
        <p:txBody>
          <a:bodyPr/>
          <a:lstStyle/>
          <a:p>
            <a:fld id="{FF27229C-EC7B-4063-A33B-28A5E87E32ED}" type="slidenum">
              <a:rPr lang="zh-CN" altLang="en-US" smtClean="0"/>
              <a:pPr/>
              <a:t>45</a:t>
            </a:fld>
            <a:endParaRPr lang="zh-CN" altLang="en-US"/>
          </a:p>
        </p:txBody>
      </p:sp>
    </p:spTree>
    <p:extLst>
      <p:ext uri="{BB962C8B-B14F-4D97-AF65-F5344CB8AC3E}">
        <p14:creationId xmlns:p14="http://schemas.microsoft.com/office/powerpoint/2010/main" val="488021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5CB6-F998-4B11-8F77-9626D6B0D777}"/>
              </a:ext>
            </a:extLst>
          </p:cNvPr>
          <p:cNvSpPr>
            <a:spLocks noGrp="1"/>
          </p:cNvSpPr>
          <p:nvPr>
            <p:ph type="title"/>
          </p:nvPr>
        </p:nvSpPr>
        <p:spPr/>
        <p:txBody>
          <a:bodyPr/>
          <a:lstStyle/>
          <a:p>
            <a:r>
              <a:rPr lang="en-US" dirty="0"/>
              <a:t>Best Practices Beyond Enrollment: Continued</a:t>
            </a:r>
          </a:p>
        </p:txBody>
      </p:sp>
      <p:sp>
        <p:nvSpPr>
          <p:cNvPr id="3" name="Content Placeholder 2">
            <a:extLst>
              <a:ext uri="{FF2B5EF4-FFF2-40B4-BE49-F238E27FC236}">
                <a16:creationId xmlns:a16="http://schemas.microsoft.com/office/drawing/2014/main" id="{A6B2E7CD-F792-4912-A75E-0C597D95C5D3}"/>
              </a:ext>
            </a:extLst>
          </p:cNvPr>
          <p:cNvSpPr>
            <a:spLocks noGrp="1"/>
          </p:cNvSpPr>
          <p:nvPr>
            <p:ph idx="1"/>
          </p:nvPr>
        </p:nvSpPr>
        <p:spPr/>
        <p:txBody>
          <a:bodyPr/>
          <a:lstStyle/>
          <a:p>
            <a:r>
              <a:rPr lang="en-US" dirty="0"/>
              <a:t>Clear communication among colleagues can improve student and family support.</a:t>
            </a:r>
          </a:p>
          <a:p>
            <a:r>
              <a:rPr lang="en-US" dirty="0"/>
              <a:t>Collaboration with MMEP, DCF, community service providers, appropriate state agencies can improve service referrals and address needs the school is not able to meet.</a:t>
            </a:r>
          </a:p>
          <a:p>
            <a:r>
              <a:rPr lang="en-US" dirty="0"/>
              <a:t>Ensuring access to school supplies, technology, credit recovery, social-emotional support and enrichment will address educational and equity gaps.</a:t>
            </a:r>
          </a:p>
          <a:p>
            <a:pPr marL="0" indent="0" algn="ctr">
              <a:buNone/>
            </a:pPr>
            <a:r>
              <a:rPr lang="en-US" sz="2400" i="1" dirty="0">
                <a:solidFill>
                  <a:srgbClr val="C00000"/>
                </a:solidFill>
              </a:rPr>
              <a:t>See Module 4. Student Support for more on supporting highly mobile students.</a:t>
            </a:r>
          </a:p>
        </p:txBody>
      </p:sp>
      <p:sp>
        <p:nvSpPr>
          <p:cNvPr id="4" name="Slide Number Placeholder 3">
            <a:extLst>
              <a:ext uri="{FF2B5EF4-FFF2-40B4-BE49-F238E27FC236}">
                <a16:creationId xmlns:a16="http://schemas.microsoft.com/office/drawing/2014/main" id="{433E7E65-3CBB-4E68-8903-CEDA03668F10}"/>
              </a:ext>
            </a:extLst>
          </p:cNvPr>
          <p:cNvSpPr>
            <a:spLocks noGrp="1"/>
          </p:cNvSpPr>
          <p:nvPr>
            <p:ph type="sldNum" sz="quarter" idx="12"/>
          </p:nvPr>
        </p:nvSpPr>
        <p:spPr/>
        <p:txBody>
          <a:bodyPr/>
          <a:lstStyle/>
          <a:p>
            <a:fld id="{FF27229C-EC7B-4063-A33B-28A5E87E32ED}" type="slidenum">
              <a:rPr lang="zh-CN" altLang="en-US" smtClean="0"/>
              <a:pPr/>
              <a:t>46</a:t>
            </a:fld>
            <a:endParaRPr lang="zh-CN" altLang="en-US"/>
          </a:p>
        </p:txBody>
      </p:sp>
    </p:spTree>
    <p:extLst>
      <p:ext uri="{BB962C8B-B14F-4D97-AF65-F5344CB8AC3E}">
        <p14:creationId xmlns:p14="http://schemas.microsoft.com/office/powerpoint/2010/main" val="3014738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132166" y="2204580"/>
            <a:ext cx="9956915" cy="14151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solidFill>
                <a:effectLst/>
                <a:uLnTx/>
                <a:uFillTx/>
                <a:latin typeface="Segoe UI Semibold"/>
                <a:ea typeface="Segoe UI Black"/>
                <a:cs typeface="Segoe SemiBold" panose="020B0703040204020203" pitchFamily="34" charset="0"/>
              </a:rPr>
              <a:t>Contact Information</a:t>
            </a:r>
            <a:endParaRPr kumimoji="0" lang="zh-CN" altLang="en-US"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90FECC96-E96F-4F12-960C-406E2796465B}"/>
              </a:ext>
            </a:extLst>
          </p:cNvPr>
          <p:cNvSpPr txBox="1"/>
          <p:nvPr/>
        </p:nvSpPr>
        <p:spPr>
          <a:xfrm>
            <a:off x="820455" y="2553223"/>
            <a:ext cx="65552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a:rPr>
              <a:t>7</a:t>
            </a:r>
          </a:p>
        </p:txBody>
      </p:sp>
    </p:spTree>
    <p:extLst>
      <p:ext uri="{BB962C8B-B14F-4D97-AF65-F5344CB8AC3E}">
        <p14:creationId xmlns:p14="http://schemas.microsoft.com/office/powerpoint/2010/main" val="2048316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District and Area Office contacts</a:t>
            </a:r>
          </a:p>
        </p:txBody>
      </p:sp>
      <p:sp>
        <p:nvSpPr>
          <p:cNvPr id="3" name="Content Placeholder 2"/>
          <p:cNvSpPr>
            <a:spLocks noGrp="1"/>
          </p:cNvSpPr>
          <p:nvPr>
            <p:ph idx="1"/>
          </p:nvPr>
        </p:nvSpPr>
        <p:spPr>
          <a:xfrm>
            <a:off x="462337" y="1146282"/>
            <a:ext cx="11476378" cy="5217373"/>
          </a:xfrm>
        </p:spPr>
        <p:txBody>
          <a:bodyPr/>
          <a:lstStyle/>
          <a:p>
            <a:pPr>
              <a:defRPr/>
            </a:pPr>
            <a:r>
              <a:rPr lang="en-US" altLang="en-US" sz="2800">
                <a:solidFill>
                  <a:schemeClr val="accent1"/>
                </a:solidFill>
                <a:latin typeface="+mj-lt"/>
              </a:rPr>
              <a:t>District liaisons and POCs</a:t>
            </a:r>
            <a:endParaRPr lang="en-US" altLang="en-US" sz="2800">
              <a:solidFill>
                <a:schemeClr val="accent1"/>
              </a:solidFill>
              <a:latin typeface="+mj-lt"/>
              <a:hlinkClick r:id="rId2">
                <a:extLst>
                  <a:ext uri="{A12FA001-AC4F-418D-AE19-62706E023703}">
                    <ahyp:hlinkClr xmlns:ahyp="http://schemas.microsoft.com/office/drawing/2018/hyperlinkcolor" val="tx"/>
                  </a:ext>
                </a:extLst>
              </a:hlinkClick>
            </a:endParaRPr>
          </a:p>
          <a:p>
            <a:pPr lvl="1">
              <a:defRPr/>
            </a:pPr>
            <a:r>
              <a:rPr lang="en-US" altLang="en-US" sz="2400">
                <a:solidFill>
                  <a:srgbClr val="0563C1"/>
                </a:solidFill>
                <a:latin typeface="+mn-lt"/>
                <a:hlinkClick r:id="rId2">
                  <a:extLst>
                    <a:ext uri="{A12FA001-AC4F-418D-AE19-62706E023703}">
                      <ahyp:hlinkClr xmlns:ahyp="http://schemas.microsoft.com/office/drawing/2018/hyperlinkcolor" val="tx"/>
                    </a:ext>
                  </a:extLst>
                </a:hlinkClick>
              </a:rPr>
              <a:t>Current list of homeless liaisons and local foster care POCs </a:t>
            </a:r>
            <a:r>
              <a:rPr lang="en-US" altLang="en-US" sz="2400">
                <a:latin typeface="+mn-lt"/>
              </a:rPr>
              <a:t>Updated by the district’s Directory Administrator</a:t>
            </a:r>
          </a:p>
          <a:p>
            <a:pPr lvl="1">
              <a:defRPr/>
            </a:pPr>
            <a:r>
              <a:rPr lang="en-US" altLang="en-US" sz="2400">
                <a:latin typeface="+mn-lt"/>
              </a:rPr>
              <a:t>Please verify your contact information</a:t>
            </a:r>
            <a:endParaRPr lang="en-US" altLang="en-US" sz="2400">
              <a:solidFill>
                <a:schemeClr val="accent1"/>
              </a:solidFill>
              <a:latin typeface="+mn-lt"/>
            </a:endParaRPr>
          </a:p>
          <a:p>
            <a:pPr>
              <a:defRPr/>
            </a:pPr>
            <a:r>
              <a:rPr lang="en-US" altLang="en-US" sz="2800">
                <a:solidFill>
                  <a:schemeClr val="accent1"/>
                </a:solidFill>
                <a:latin typeface="+mj-lt"/>
              </a:rPr>
              <a:t>DCF Contacts</a:t>
            </a:r>
          </a:p>
          <a:p>
            <a:pPr lvl="1">
              <a:defRPr/>
            </a:pPr>
            <a:r>
              <a:rPr lang="en-US" altLang="en-US">
                <a:solidFill>
                  <a:schemeClr val="accent1"/>
                </a:solidFill>
                <a:latin typeface="+mn-lt"/>
                <a:hlinkClick r:id="rId3"/>
              </a:rPr>
              <a:t>DCF Area Directors (serving as local POCs)</a:t>
            </a:r>
            <a:endParaRPr lang="en-US" altLang="en-US">
              <a:solidFill>
                <a:schemeClr val="accent1"/>
              </a:solidFill>
              <a:latin typeface="+mn-lt"/>
            </a:endParaRPr>
          </a:p>
          <a:p>
            <a:r>
              <a:rPr lang="en-US" sz="2800">
                <a:latin typeface="+mj-lt"/>
              </a:rPr>
              <a:t>Network of Regional Liaisons</a:t>
            </a:r>
          </a:p>
          <a:p>
            <a:pPr lvl="1"/>
            <a:r>
              <a:rPr lang="en-US" sz="2400"/>
              <a:t>Carol Baez, Worcester Public schools 		508-799-3652</a:t>
            </a:r>
          </a:p>
          <a:p>
            <a:pPr lvl="1"/>
            <a:r>
              <a:rPr lang="en-US" sz="2400"/>
              <a:t>Jacob Hansen, Framingham Public Schools 	508-782-6894</a:t>
            </a:r>
          </a:p>
          <a:p>
            <a:pPr lvl="1"/>
            <a:r>
              <a:rPr lang="en-US" sz="2400"/>
              <a:t>Julie Mador, New Bedford Public Schools 		508-997-4511 x3424</a:t>
            </a:r>
          </a:p>
          <a:p>
            <a:pPr lvl="1"/>
            <a:r>
              <a:rPr lang="en-US" sz="2400"/>
              <a:t>Stacy Parsons, North Adams				413-776-1677</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48</a:t>
            </a:fld>
            <a:endParaRPr lang="zh-CN" altLang="en-US"/>
          </a:p>
        </p:txBody>
      </p:sp>
    </p:spTree>
    <p:extLst>
      <p:ext uri="{BB962C8B-B14F-4D97-AF65-F5344CB8AC3E}">
        <p14:creationId xmlns:p14="http://schemas.microsoft.com/office/powerpoint/2010/main" val="3605700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DESE/DCF Educational Stability Team</a:t>
            </a:r>
          </a:p>
        </p:txBody>
      </p:sp>
      <p:sp>
        <p:nvSpPr>
          <p:cNvPr id="3" name="Content Placeholder 2"/>
          <p:cNvSpPr>
            <a:spLocks noGrp="1"/>
          </p:cNvSpPr>
          <p:nvPr>
            <p:ph idx="1"/>
          </p:nvPr>
        </p:nvSpPr>
        <p:spPr>
          <a:xfrm>
            <a:off x="312910" y="1292134"/>
            <a:ext cx="11370972" cy="5049746"/>
          </a:xfrm>
        </p:spPr>
        <p:txBody>
          <a:bodyPr vert="horz" lIns="91440" tIns="45720" rIns="91440" bIns="45720" rtlCol="0" anchor="t">
            <a:noAutofit/>
          </a:bodyPr>
          <a:lstStyle/>
          <a:p>
            <a:pPr>
              <a:defRPr/>
            </a:pPr>
            <a:r>
              <a:rPr lang="en-US" altLang="en-US" sz="2400">
                <a:latin typeface="+mn-lt"/>
                <a:cs typeface="Segoe UI"/>
              </a:rPr>
              <a:t>DESE Education Stability Website: </a:t>
            </a:r>
            <a:r>
              <a:rPr lang="en-US" altLang="en-US" sz="2400">
                <a:latin typeface="+mn-lt"/>
                <a:cs typeface="Segoe UI"/>
                <a:hlinkClick r:id="rId3"/>
              </a:rPr>
              <a:t>http://www.doe.mass.edu/sfs/edstability.html</a:t>
            </a:r>
            <a:r>
              <a:rPr lang="en-US" altLang="en-US" sz="2400">
                <a:latin typeface="+mn-lt"/>
                <a:cs typeface="Segoe UI"/>
              </a:rPr>
              <a:t> </a:t>
            </a:r>
            <a:endParaRPr lang="en-US" altLang="en-US" sz="2400">
              <a:latin typeface="+mn-lt"/>
            </a:endParaRPr>
          </a:p>
          <a:p>
            <a:pPr>
              <a:defRPr/>
            </a:pPr>
            <a:endParaRPr lang="en-US" altLang="en-US" sz="2400">
              <a:latin typeface="+mn-lt"/>
            </a:endParaRPr>
          </a:p>
          <a:p>
            <a:pPr>
              <a:defRPr/>
            </a:pPr>
            <a:r>
              <a:rPr lang="en-US" altLang="en-US" sz="2400">
                <a:latin typeface="+mn-lt"/>
                <a:cs typeface="Segoe UI"/>
              </a:rPr>
              <a:t>Technical Assistance: Problem Resolution Services, 781-338-3700</a:t>
            </a:r>
          </a:p>
          <a:p>
            <a:pPr>
              <a:defRPr/>
            </a:pPr>
            <a:endParaRPr lang="en-US" altLang="en-US" sz="2400">
              <a:latin typeface="+mn-lt"/>
            </a:endParaRPr>
          </a:p>
          <a:p>
            <a:pPr>
              <a:defRPr/>
            </a:pPr>
            <a:r>
              <a:rPr lang="en-US" altLang="en-US" sz="2400">
                <a:latin typeface="+mn-lt"/>
                <a:cs typeface="Segoe UI"/>
              </a:rPr>
              <a:t>Staff:	      </a:t>
            </a:r>
            <a:r>
              <a:rPr lang="en-US" altLang="en-US" sz="2000">
                <a:latin typeface="+mn-lt"/>
                <a:cs typeface="Segoe UI"/>
              </a:rPr>
              <a:t>Christine Cowen, Migrant Education, Military Connected Students</a:t>
            </a:r>
          </a:p>
          <a:p>
            <a:pPr marL="914400" lvl="2" indent="0">
              <a:buNone/>
              <a:defRPr/>
            </a:pPr>
            <a:r>
              <a:rPr lang="en-US" altLang="en-US" sz="2000">
                <a:latin typeface="+mn-lt"/>
                <a:cs typeface="Segoe UI"/>
              </a:rPr>
              <a:t>             781-338-6301  </a:t>
            </a:r>
            <a:r>
              <a:rPr lang="en-US" sz="2000">
                <a:latin typeface="+mn-lt"/>
                <a:cs typeface="Segoe UI"/>
                <a:hlinkClick r:id="rId4"/>
              </a:rPr>
              <a:t>Christine.H.Cowen@mass.gov</a:t>
            </a:r>
            <a:endParaRPr lang="en-US" altLang="en-US" sz="2000">
              <a:latin typeface="+mn-lt"/>
            </a:endParaRPr>
          </a:p>
          <a:p>
            <a:pPr marL="1428750" lvl="3" indent="0">
              <a:buNone/>
              <a:defRPr/>
            </a:pPr>
            <a:r>
              <a:rPr lang="en-US" altLang="en-US">
                <a:latin typeface="+mn-lt"/>
                <a:cs typeface="Segoe UI"/>
              </a:rPr>
              <a:t>Kristen McKinnon, Foster Care Point of Contact</a:t>
            </a:r>
          </a:p>
          <a:p>
            <a:pPr marL="1887220" lvl="4" indent="0">
              <a:buNone/>
              <a:defRPr/>
            </a:pPr>
            <a:r>
              <a:rPr lang="en-US" altLang="en-US">
                <a:latin typeface="+mn-lt"/>
                <a:cs typeface="Segoe UI"/>
              </a:rPr>
              <a:t>781-338-6306 </a:t>
            </a:r>
            <a:r>
              <a:rPr lang="en-US">
                <a:latin typeface="+mn-lt"/>
                <a:cs typeface="Segoe UI"/>
                <a:hlinkClick r:id="rId5"/>
              </a:rPr>
              <a:t>Kristen.A.McKinnon@mass.gov</a:t>
            </a:r>
            <a:r>
              <a:rPr lang="en-US">
                <a:latin typeface="+mn-lt"/>
                <a:cs typeface="Segoe UI"/>
              </a:rPr>
              <a:t> </a:t>
            </a:r>
            <a:endParaRPr lang="en-US" altLang="en-US">
              <a:latin typeface="+mn-lt"/>
            </a:endParaRPr>
          </a:p>
          <a:p>
            <a:pPr marL="1422400" lvl="3" indent="0">
              <a:buNone/>
              <a:defRPr/>
            </a:pPr>
            <a:r>
              <a:rPr lang="en-US" altLang="en-US">
                <a:latin typeface="+mn-lt"/>
                <a:cs typeface="Segoe UI"/>
              </a:rPr>
              <a:t>Jim Morrison, DCF Point of Contact</a:t>
            </a:r>
          </a:p>
          <a:p>
            <a:pPr marL="1422400" lvl="3" indent="0">
              <a:buNone/>
              <a:defRPr/>
            </a:pPr>
            <a:r>
              <a:rPr lang="en-US" altLang="en-US">
                <a:latin typeface="+mn-lt"/>
                <a:cs typeface="Segoe UI"/>
              </a:rPr>
              <a:t>	617-748-2340 </a:t>
            </a:r>
            <a:r>
              <a:rPr lang="en-US" altLang="en-US">
                <a:latin typeface="+mn-lt"/>
                <a:cs typeface="Segoe UI"/>
                <a:hlinkClick r:id="rId6"/>
              </a:rPr>
              <a:t>James.J.Morrison@MassMail.State.MA.US</a:t>
            </a:r>
            <a:r>
              <a:rPr lang="en-US" altLang="en-US">
                <a:latin typeface="+mn-lt"/>
                <a:cs typeface="Segoe UI"/>
              </a:rPr>
              <a:t> </a:t>
            </a:r>
            <a:endParaRPr lang="en-US">
              <a:latin typeface="+mn-lt"/>
              <a:hlinkClick r:id="rId6"/>
            </a:endParaRPr>
          </a:p>
          <a:p>
            <a:pPr marL="1428750" lvl="3" indent="0">
              <a:buNone/>
              <a:defRPr/>
            </a:pPr>
            <a:r>
              <a:rPr lang="en-US" altLang="en-US">
                <a:latin typeface="+mn-lt"/>
                <a:cs typeface="Segoe UI"/>
              </a:rPr>
              <a:t>Sarah Slautterback, State Coordinator&lt; Homeless Education </a:t>
            </a:r>
            <a:endParaRPr lang="en-US" altLang="en-US">
              <a:latin typeface="+mn-lt"/>
            </a:endParaRPr>
          </a:p>
          <a:p>
            <a:pPr marL="2115820" lvl="4" indent="-287020">
              <a:buNone/>
              <a:defRPr/>
            </a:pPr>
            <a:r>
              <a:rPr lang="en-US" altLang="en-US">
                <a:latin typeface="+mn-lt"/>
                <a:cs typeface="Segoe UI"/>
              </a:rPr>
              <a:t>781-338-6330 </a:t>
            </a:r>
            <a:r>
              <a:rPr lang="en-US">
                <a:latin typeface="+mn-lt"/>
                <a:cs typeface="Segoe UI"/>
                <a:hlinkClick r:id="rId7"/>
              </a:rPr>
              <a:t>Sarah.E.Slautterback@mass.gov</a:t>
            </a:r>
            <a:r>
              <a:rPr lang="en-US">
                <a:latin typeface="+mn-lt"/>
                <a:cs typeface="Segoe UI"/>
              </a:rPr>
              <a:t> </a:t>
            </a:r>
            <a:endParaRPr lang="en-US" altLang="en-US">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49</a:t>
            </a:fld>
            <a:endParaRPr lang="zh-CN" altLang="en-US"/>
          </a:p>
        </p:txBody>
      </p:sp>
    </p:spTree>
    <p:extLst>
      <p:ext uri="{BB962C8B-B14F-4D97-AF65-F5344CB8AC3E}">
        <p14:creationId xmlns:p14="http://schemas.microsoft.com/office/powerpoint/2010/main" val="13020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9696-323A-40E6-890A-833A0DB951D8}"/>
              </a:ext>
            </a:extLst>
          </p:cNvPr>
          <p:cNvSpPr txBox="1">
            <a:spLocks noGrp="1"/>
          </p:cNvSpPr>
          <p:nvPr>
            <p:ph type="title" idx="4294967295"/>
          </p:nvPr>
        </p:nvSpPr>
        <p:spPr>
          <a:xfrm>
            <a:off x="517742" y="3221277"/>
            <a:ext cx="177243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Content</a:t>
            </a:r>
          </a:p>
        </p:txBody>
      </p:sp>
      <p:graphicFrame>
        <p:nvGraphicFramePr>
          <p:cNvPr id="3" name="Table 3">
            <a:extLst>
              <a:ext uri="{FF2B5EF4-FFF2-40B4-BE49-F238E27FC236}">
                <a16:creationId xmlns:a16="http://schemas.microsoft.com/office/drawing/2014/main" id="{19AD14B2-9F3D-46BD-9CA7-455A3F5B2AE2}"/>
              </a:ext>
            </a:extLst>
          </p:cNvPr>
          <p:cNvGraphicFramePr>
            <a:graphicFrameLocks noGrp="1"/>
          </p:cNvGraphicFramePr>
          <p:nvPr>
            <p:extLst>
              <p:ext uri="{D42A27DB-BD31-4B8C-83A1-F6EECF244321}">
                <p14:modId xmlns:p14="http://schemas.microsoft.com/office/powerpoint/2010/main" val="2741386562"/>
              </p:ext>
            </p:extLst>
          </p:nvPr>
        </p:nvGraphicFramePr>
        <p:xfrm>
          <a:off x="2964493" y="219205"/>
          <a:ext cx="9196722" cy="6622239"/>
        </p:xfrm>
        <a:graphic>
          <a:graphicData uri="http://schemas.openxmlformats.org/drawingml/2006/table">
            <a:tbl>
              <a:tblPr firstRow="1" bandRow="1">
                <a:tableStyleId>{5C22544A-7EE6-4342-B048-85BDC9FD1C3A}</a:tableStyleId>
              </a:tblPr>
              <a:tblGrid>
                <a:gridCol w="1337269">
                  <a:extLst>
                    <a:ext uri="{9D8B030D-6E8A-4147-A177-3AD203B41FA5}">
                      <a16:colId xmlns:a16="http://schemas.microsoft.com/office/drawing/2014/main" val="280692202"/>
                    </a:ext>
                  </a:extLst>
                </a:gridCol>
                <a:gridCol w="7859453">
                  <a:extLst>
                    <a:ext uri="{9D8B030D-6E8A-4147-A177-3AD203B41FA5}">
                      <a16:colId xmlns:a16="http://schemas.microsoft.com/office/drawing/2014/main" val="3977301282"/>
                    </a:ext>
                  </a:extLst>
                </a:gridCol>
              </a:tblGrid>
              <a:tr h="927065">
                <a:tc>
                  <a:txBody>
                    <a:bodyPr/>
                    <a:lstStyle/>
                    <a:p>
                      <a:pPr algn="ctr"/>
                      <a:r>
                        <a:rPr lang="en-US" sz="5400" b="1" dirty="0">
                          <a:solidFill>
                            <a:schemeClr val="tx1"/>
                          </a:solidFill>
                          <a:latin typeface="Segoe UI Semibold"/>
                        </a:rPr>
                        <a:t>1</a:t>
                      </a:r>
                    </a:p>
                  </a:txBody>
                  <a:tcPr anchor="ctr">
                    <a:solidFill>
                      <a:srgbClr val="ED7D31"/>
                    </a:solidFill>
                  </a:tcPr>
                </a:tc>
                <a:tc>
                  <a:txBody>
                    <a:bodyPr/>
                    <a:lstStyle/>
                    <a:p>
                      <a:pPr algn="l"/>
                      <a:r>
                        <a:rPr lang="en-US" sz="3200" b="1">
                          <a:solidFill>
                            <a:schemeClr val="tx2"/>
                          </a:solidFill>
                          <a:latin typeface="Segoe UI Semibold"/>
                        </a:rPr>
                        <a:t> Students in Migrant Families</a:t>
                      </a:r>
                    </a:p>
                  </a:txBody>
                  <a:tcPr anchor="ctr">
                    <a:noFill/>
                  </a:tcPr>
                </a:tc>
                <a:extLst>
                  <a:ext uri="{0D108BD9-81ED-4DB2-BD59-A6C34878D82A}">
                    <a16:rowId xmlns:a16="http://schemas.microsoft.com/office/drawing/2014/main" val="722776254"/>
                  </a:ext>
                </a:extLst>
              </a:tr>
              <a:tr h="909236">
                <a:tc>
                  <a:txBody>
                    <a:bodyPr/>
                    <a:lstStyle/>
                    <a:p>
                      <a:pPr algn="ctr"/>
                      <a:r>
                        <a:rPr lang="en-US" sz="5400" b="1" dirty="0">
                          <a:solidFill>
                            <a:schemeClr val="tx1"/>
                          </a:solidFill>
                          <a:latin typeface="Segoe UI Semibold"/>
                        </a:rPr>
                        <a:t>2</a:t>
                      </a:r>
                    </a:p>
                  </a:txBody>
                  <a:tcPr anchor="ctr">
                    <a:solidFill>
                      <a:srgbClr val="ED7D31"/>
                    </a:solidFill>
                  </a:tcPr>
                </a:tc>
                <a:tc>
                  <a:txBody>
                    <a:bodyPr/>
                    <a:lstStyle/>
                    <a:p>
                      <a:pPr algn="l"/>
                      <a:r>
                        <a:rPr lang="en-US" sz="3200" b="1">
                          <a:solidFill>
                            <a:schemeClr val="tx2"/>
                          </a:solidFill>
                          <a:latin typeface="Segoe UI Semibold"/>
                        </a:rPr>
                        <a:t> Military Connected Students</a:t>
                      </a:r>
                    </a:p>
                  </a:txBody>
                  <a:tcPr anchor="ctr">
                    <a:noFill/>
                  </a:tcPr>
                </a:tc>
                <a:extLst>
                  <a:ext uri="{0D108BD9-81ED-4DB2-BD59-A6C34878D82A}">
                    <a16:rowId xmlns:a16="http://schemas.microsoft.com/office/drawing/2014/main" val="3152388802"/>
                  </a:ext>
                </a:extLst>
              </a:tr>
              <a:tr h="855751">
                <a:tc>
                  <a:txBody>
                    <a:bodyPr/>
                    <a:lstStyle/>
                    <a:p>
                      <a:pPr algn="ctr"/>
                      <a:r>
                        <a:rPr lang="en-US" sz="5400" b="1" dirty="0">
                          <a:solidFill>
                            <a:schemeClr val="tx1"/>
                          </a:solidFill>
                          <a:latin typeface="Segoe UI Semibold"/>
                        </a:rPr>
                        <a:t>3</a:t>
                      </a:r>
                    </a:p>
                  </a:txBody>
                  <a:tcPr anchor="ctr">
                    <a:solidFill>
                      <a:srgbClr val="ED7D31"/>
                    </a:solidFill>
                  </a:tcPr>
                </a:tc>
                <a:tc>
                  <a:txBody>
                    <a:bodyPr/>
                    <a:lstStyle/>
                    <a:p>
                      <a:pPr algn="l"/>
                      <a:r>
                        <a:rPr lang="en-US" sz="3200" b="1" dirty="0">
                          <a:solidFill>
                            <a:schemeClr val="tx2"/>
                          </a:solidFill>
                          <a:latin typeface="Segoe UI Semibold"/>
                        </a:rPr>
                        <a:t> Students in Foster Care</a:t>
                      </a:r>
                    </a:p>
                  </a:txBody>
                  <a:tcPr anchor="ctr">
                    <a:noFill/>
                  </a:tcPr>
                </a:tc>
                <a:extLst>
                  <a:ext uri="{0D108BD9-81ED-4DB2-BD59-A6C34878D82A}">
                    <a16:rowId xmlns:a16="http://schemas.microsoft.com/office/drawing/2014/main" val="1941749047"/>
                  </a:ext>
                </a:extLst>
              </a:tr>
              <a:tr h="837923">
                <a:tc>
                  <a:txBody>
                    <a:bodyPr/>
                    <a:lstStyle/>
                    <a:p>
                      <a:pPr algn="ctr"/>
                      <a:r>
                        <a:rPr lang="en-US" sz="5400" b="1" dirty="0">
                          <a:solidFill>
                            <a:schemeClr val="tx1"/>
                          </a:solidFill>
                          <a:latin typeface="Segoe UI Semibold"/>
                        </a:rPr>
                        <a:t>4</a:t>
                      </a:r>
                    </a:p>
                  </a:txBody>
                  <a:tcPr anchor="ctr">
                    <a:solidFill>
                      <a:srgbClr val="ED7D31"/>
                    </a:solidFill>
                  </a:tcPr>
                </a:tc>
                <a:tc>
                  <a:txBody>
                    <a:bodyPr/>
                    <a:lstStyle/>
                    <a:p>
                      <a:pPr algn="l"/>
                      <a:r>
                        <a:rPr lang="en-US" sz="3200" b="1" dirty="0">
                          <a:solidFill>
                            <a:schemeClr val="tx2"/>
                          </a:solidFill>
                          <a:latin typeface="Segoe UI Semibold"/>
                        </a:rPr>
                        <a:t> Students Who Are Homeless</a:t>
                      </a:r>
                    </a:p>
                  </a:txBody>
                  <a:tcPr anchor="ctr">
                    <a:noFill/>
                  </a:tcPr>
                </a:tc>
                <a:extLst>
                  <a:ext uri="{0D108BD9-81ED-4DB2-BD59-A6C34878D82A}">
                    <a16:rowId xmlns:a16="http://schemas.microsoft.com/office/drawing/2014/main" val="3826954363"/>
                  </a:ext>
                </a:extLst>
              </a:tr>
              <a:tr h="837923">
                <a:tc>
                  <a:txBody>
                    <a:bodyPr/>
                    <a:lstStyle/>
                    <a:p>
                      <a:pPr lvl="0" algn="ctr">
                        <a:buNone/>
                      </a:pPr>
                      <a:r>
                        <a:rPr lang="en-US" sz="5400" b="1" dirty="0">
                          <a:solidFill>
                            <a:schemeClr val="tx1"/>
                          </a:solidFill>
                          <a:latin typeface="Segoe UI Semibold"/>
                        </a:rPr>
                        <a:t>5</a:t>
                      </a:r>
                    </a:p>
                  </a:txBody>
                  <a:tcPr anchor="ctr">
                    <a:solidFill>
                      <a:srgbClr val="ED7D31"/>
                    </a:solidFill>
                  </a:tcPr>
                </a:tc>
                <a:tc>
                  <a:txBody>
                    <a:bodyPr/>
                    <a:lstStyle/>
                    <a:p>
                      <a:pPr lvl="0" algn="l">
                        <a:buNone/>
                      </a:pPr>
                      <a:r>
                        <a:rPr lang="en-US" sz="3200" b="1" dirty="0">
                          <a:solidFill>
                            <a:schemeClr val="tx2"/>
                          </a:solidFill>
                          <a:latin typeface="Segoe UI Semibold"/>
                        </a:rPr>
                        <a:t> Caregiver’s Affidavit</a:t>
                      </a:r>
                    </a:p>
                  </a:txBody>
                  <a:tcPr anchor="ctr">
                    <a:noFill/>
                  </a:tcPr>
                </a:tc>
                <a:extLst>
                  <a:ext uri="{0D108BD9-81ED-4DB2-BD59-A6C34878D82A}">
                    <a16:rowId xmlns:a16="http://schemas.microsoft.com/office/drawing/2014/main" val="2867785651"/>
                  </a:ext>
                </a:extLst>
              </a:tr>
              <a:tr h="909236">
                <a:tc>
                  <a:txBody>
                    <a:bodyPr/>
                    <a:lstStyle/>
                    <a:p>
                      <a:pPr algn="ctr"/>
                      <a:r>
                        <a:rPr lang="en-US" sz="5400" b="1" dirty="0">
                          <a:solidFill>
                            <a:schemeClr val="tx1"/>
                          </a:solidFill>
                          <a:latin typeface="Segoe UI Semibold"/>
                        </a:rPr>
                        <a:t>6</a:t>
                      </a:r>
                    </a:p>
                  </a:txBody>
                  <a:tcPr anchor="ctr">
                    <a:solidFill>
                      <a:srgbClr val="ED7D31"/>
                    </a:solidFill>
                  </a:tcPr>
                </a:tc>
                <a:tc>
                  <a:txBody>
                    <a:bodyPr/>
                    <a:lstStyle/>
                    <a:p>
                      <a:pPr algn="l"/>
                      <a:r>
                        <a:rPr lang="en-US" sz="3200" b="1" dirty="0">
                          <a:solidFill>
                            <a:schemeClr val="tx2"/>
                          </a:solidFill>
                          <a:latin typeface="Segoe UI Semibold"/>
                        </a:rPr>
                        <a:t> Best Practices to Identify Students</a:t>
                      </a:r>
                    </a:p>
                  </a:txBody>
                  <a:tcPr anchor="ctr">
                    <a:noFill/>
                  </a:tcPr>
                </a:tc>
                <a:extLst>
                  <a:ext uri="{0D108BD9-81ED-4DB2-BD59-A6C34878D82A}">
                    <a16:rowId xmlns:a16="http://schemas.microsoft.com/office/drawing/2014/main" val="130812732"/>
                  </a:ext>
                </a:extLst>
              </a:tr>
              <a:tr h="1123174">
                <a:tc>
                  <a:txBody>
                    <a:bodyPr/>
                    <a:lstStyle/>
                    <a:p>
                      <a:pPr algn="ctr"/>
                      <a:r>
                        <a:rPr lang="en-US" sz="5400" b="1" dirty="0">
                          <a:solidFill>
                            <a:schemeClr val="tx1"/>
                          </a:solidFill>
                          <a:latin typeface="Segoe UI Semibold"/>
                        </a:rPr>
                        <a:t>7</a:t>
                      </a:r>
                    </a:p>
                  </a:txBody>
                  <a:tcPr anchor="ctr">
                    <a:solidFill>
                      <a:srgbClr val="ED7D31"/>
                    </a:solidFill>
                  </a:tcPr>
                </a:tc>
                <a:tc>
                  <a:txBody>
                    <a:bodyPr/>
                    <a:lstStyle/>
                    <a:p>
                      <a:pPr algn="l"/>
                      <a:r>
                        <a:rPr lang="en-US" sz="3200" b="1" dirty="0">
                          <a:solidFill>
                            <a:schemeClr val="tx2"/>
                          </a:solidFill>
                          <a:latin typeface="Segoe UI Semibold"/>
                        </a:rPr>
                        <a:t> Contact Information</a:t>
                      </a:r>
                    </a:p>
                  </a:txBody>
                  <a:tcPr anchor="ctr">
                    <a:noFill/>
                  </a:tcPr>
                </a:tc>
                <a:extLst>
                  <a:ext uri="{0D108BD9-81ED-4DB2-BD59-A6C34878D82A}">
                    <a16:rowId xmlns:a16="http://schemas.microsoft.com/office/drawing/2014/main" val="235914266"/>
                  </a:ext>
                </a:extLst>
              </a:tr>
            </a:tbl>
          </a:graphicData>
        </a:graphic>
      </p:graphicFrame>
    </p:spTree>
    <p:extLst>
      <p:ext uri="{BB962C8B-B14F-4D97-AF65-F5344CB8AC3E}">
        <p14:creationId xmlns:p14="http://schemas.microsoft.com/office/powerpoint/2010/main" val="1795290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781.338.3010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1015663"/>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hlinkClick r:id="rId4"/>
              </a:rPr>
              <a:t>achievement@doe.mass.edu</a:t>
            </a:r>
            <a:endParaRPr lang="en-US" altLang="zh-CN" sz="2000">
              <a:solidFill>
                <a:schemeClr val="bg1"/>
              </a:solidFill>
              <a:latin typeface="Segoe SemiBold" panose="020B0703040204020203" pitchFamily="34" charset="0"/>
              <a:cs typeface="Segoe SemiBold" panose="020B0703040204020203" pitchFamily="34" charset="0"/>
            </a:endParaRPr>
          </a:p>
          <a:p>
            <a:r>
              <a:rPr lang="en-US" altLang="zh-CN" sz="2000">
                <a:solidFill>
                  <a:schemeClr val="bg1"/>
                </a:solidFill>
                <a:latin typeface="Segoe SemiBold" panose="020B0703040204020203" pitchFamily="34" charset="0"/>
                <a:cs typeface="Segoe SemiBold" panose="020B0703040204020203" pitchFamily="34" charset="0"/>
                <a:hlinkClick r:id="rId5"/>
              </a:rPr>
              <a:t>www.doe.mass.edu/sfs/</a:t>
            </a:r>
            <a:endParaRPr lang="en-US" altLang="zh-CN" sz="2000">
              <a:solidFill>
                <a:schemeClr val="bg1"/>
              </a:solidFill>
              <a:latin typeface="Segoe SemiBold" panose="020B0703040204020203" pitchFamily="34" charset="0"/>
              <a:cs typeface="Segoe SemiBold" panose="020B0703040204020203" pitchFamily="34" charset="0"/>
            </a:endParaRPr>
          </a:p>
          <a:p>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a:solidFill>
                  <a:schemeClr val="bg1"/>
                </a:solidFill>
                <a:latin typeface="Segoe SemiBold" panose="020B0703040204020203" pitchFamily="34" charset="0"/>
                <a:cs typeface="Segoe SemiBold" panose="020B0703040204020203" pitchFamily="34" charset="0"/>
              </a:rPr>
              <a:t>Educational Stability, Office of Student and Family Support</a:t>
            </a:r>
          </a:p>
        </p:txBody>
      </p:sp>
    </p:spTree>
    <p:extLst>
      <p:ext uri="{BB962C8B-B14F-4D97-AF65-F5344CB8AC3E}">
        <p14:creationId xmlns:p14="http://schemas.microsoft.com/office/powerpoint/2010/main" val="346163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079974" y="1943100"/>
            <a:ext cx="9978676"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UI Semibold"/>
                <a:ea typeface="Segoe UI Black"/>
                <a:cs typeface="Segoe SemiBold" panose="020B0703040204020203" pitchFamily="34" charset="0"/>
              </a:rPr>
              <a:t>Students in Migrant Families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UI Semibold"/>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C2A7A594-2801-4B96-BBF7-6AF07CF247C4}"/>
              </a:ext>
            </a:extLst>
          </p:cNvPr>
          <p:cNvSpPr txBox="1"/>
          <p:nvPr/>
        </p:nvSpPr>
        <p:spPr>
          <a:xfrm>
            <a:off x="747386" y="2553222"/>
            <a:ext cx="4780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dirty="0">
                <a:latin typeface="Segoe UI Semibold"/>
                <a:cs typeface="Segoe UI Semibold"/>
              </a:rPr>
              <a:t>1</a:t>
            </a:r>
          </a:p>
        </p:txBody>
      </p:sp>
    </p:spTree>
    <p:extLst>
      <p:ext uri="{BB962C8B-B14F-4D97-AF65-F5344CB8AC3E}">
        <p14:creationId xmlns:p14="http://schemas.microsoft.com/office/powerpoint/2010/main" val="157654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8912-583B-4A11-AEC3-0FBF9CB3A7B1}"/>
              </a:ext>
            </a:extLst>
          </p:cNvPr>
          <p:cNvSpPr>
            <a:spLocks noGrp="1"/>
          </p:cNvSpPr>
          <p:nvPr>
            <p:ph type="title"/>
          </p:nvPr>
        </p:nvSpPr>
        <p:spPr/>
        <p:txBody>
          <a:bodyPr/>
          <a:lstStyle/>
          <a:p>
            <a:r>
              <a:rPr lang="en-US">
                <a:latin typeface="Segoe UI Semibold"/>
                <a:cs typeface="Segoe UI Semibold"/>
              </a:rPr>
              <a:t>Title 1, Part C – Students in Migrant Education</a:t>
            </a:r>
            <a:endParaRPr lang="en-US"/>
          </a:p>
        </p:txBody>
      </p:sp>
      <p:graphicFrame>
        <p:nvGraphicFramePr>
          <p:cNvPr id="5" name="Diagram 5" descr="graphic showing the progression for Migrant students rights. Every Student Succeeds Act (ESSA) passed in 2015 which included Migrant Education Program under Title 1, Part C that defined eligibility criteria and specific educational rights for this group.">
            <a:extLst>
              <a:ext uri="{FF2B5EF4-FFF2-40B4-BE49-F238E27FC236}">
                <a16:creationId xmlns:a16="http://schemas.microsoft.com/office/drawing/2014/main" id="{348BE188-24F3-480A-8E06-DE9A911E50DD}"/>
              </a:ext>
            </a:extLst>
          </p:cNvPr>
          <p:cNvGraphicFramePr>
            <a:graphicFrameLocks noGrp="1"/>
          </p:cNvGraphicFramePr>
          <p:nvPr>
            <p:ph idx="1"/>
            <p:extLst>
              <p:ext uri="{D42A27DB-BD31-4B8C-83A1-F6EECF244321}">
                <p14:modId xmlns:p14="http://schemas.microsoft.com/office/powerpoint/2010/main" val="4116261779"/>
              </p:ext>
            </p:extLst>
          </p:nvPr>
        </p:nvGraphicFramePr>
        <p:xfrm>
          <a:off x="568325" y="1230313"/>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0F309CB-B535-4272-A168-6E6EC6646C45}"/>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400235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0715-D19F-437E-A857-EC171B85A859}"/>
              </a:ext>
            </a:extLst>
          </p:cNvPr>
          <p:cNvSpPr>
            <a:spLocks noGrp="1"/>
          </p:cNvSpPr>
          <p:nvPr>
            <p:ph type="title"/>
          </p:nvPr>
        </p:nvSpPr>
        <p:spPr/>
        <p:txBody>
          <a:bodyPr/>
          <a:lstStyle/>
          <a:p>
            <a:br>
              <a:rPr lang="en-US" sz="3600" dirty="0">
                <a:latin typeface="+mj-lt"/>
                <a:cs typeface="Calibri" panose="020F0502020204030204" pitchFamily="34" charset="0"/>
              </a:rPr>
            </a:br>
            <a:r>
              <a:rPr lang="en-US" sz="3600" dirty="0">
                <a:latin typeface="+mj-lt"/>
                <a:cs typeface="Calibri" panose="020F0502020204030204" pitchFamily="34" charset="0"/>
              </a:rPr>
              <a:t>Who is a Migrant Student?</a:t>
            </a:r>
            <a:br>
              <a:rPr lang="en-US" sz="3600" dirty="0">
                <a:latin typeface="+mj-lt"/>
                <a:cs typeface="Calibri" panose="020F0502020204030204" pitchFamily="34" charset="0"/>
              </a:rPr>
            </a:br>
            <a:endParaRPr lang="en-US" sz="3200" dirty="0"/>
          </a:p>
        </p:txBody>
      </p:sp>
      <p:sp>
        <p:nvSpPr>
          <p:cNvPr id="3" name="Content Placeholder 2">
            <a:extLst>
              <a:ext uri="{FF2B5EF4-FFF2-40B4-BE49-F238E27FC236}">
                <a16:creationId xmlns:a16="http://schemas.microsoft.com/office/drawing/2014/main" id="{7B82B444-496A-4D19-B40D-BEA0405D0AC3}"/>
              </a:ext>
            </a:extLst>
          </p:cNvPr>
          <p:cNvSpPr>
            <a:spLocks noGrp="1"/>
          </p:cNvSpPr>
          <p:nvPr>
            <p:ph idx="1"/>
          </p:nvPr>
        </p:nvSpPr>
        <p:spPr>
          <a:xfrm>
            <a:off x="567743" y="1524001"/>
            <a:ext cx="11370972" cy="4756148"/>
          </a:xfrm>
        </p:spPr>
        <p:txBody>
          <a:bodyPr/>
          <a:lstStyle/>
          <a:p>
            <a:r>
              <a:rPr lang="en-US" sz="2800" dirty="0">
                <a:latin typeface="+mn-lt"/>
                <a:cs typeface="Calibri" panose="020F0502020204030204" pitchFamily="34" charset="0"/>
              </a:rPr>
              <a:t>Child or Child’s parent(s)/guardian(s) are a migratory agricultural worker, migratory fisher, or migratory food/fish processor who moved within the preceding 36 months</a:t>
            </a:r>
            <a:r>
              <a:rPr lang="en-US" sz="2800" dirty="0">
                <a:solidFill>
                  <a:srgbClr val="FF0000"/>
                </a:solidFill>
                <a:latin typeface="+mn-lt"/>
                <a:cs typeface="Calibri" panose="020F0502020204030204" pitchFamily="34" charset="0"/>
              </a:rPr>
              <a:t>*</a:t>
            </a:r>
          </a:p>
          <a:p>
            <a:r>
              <a:rPr lang="en-US" sz="2800" dirty="0">
                <a:latin typeface="+mn-lt"/>
                <a:cs typeface="Calibri" panose="020F0502020204030204" pitchFamily="34" charset="0"/>
              </a:rPr>
              <a:t>Child is under 21 years of age</a:t>
            </a:r>
          </a:p>
          <a:p>
            <a:r>
              <a:rPr lang="en-US" sz="2800" dirty="0">
                <a:latin typeface="+mn-lt"/>
                <a:cs typeface="Calibri" panose="020F0502020204030204" pitchFamily="34" charset="0"/>
              </a:rPr>
              <a:t>Has not graduated from high school or received high school equivalency</a:t>
            </a:r>
          </a:p>
          <a:p>
            <a:r>
              <a:rPr lang="en-US" sz="2800" dirty="0">
                <a:latin typeface="+mn-lt"/>
                <a:cs typeface="Calibri" panose="020F0502020204030204" pitchFamily="34" charset="0"/>
              </a:rPr>
              <a:t>Moved across school district lines</a:t>
            </a:r>
          </a:p>
          <a:p>
            <a:endParaRPr lang="en-US" sz="1400" dirty="0"/>
          </a:p>
          <a:p>
            <a:pPr marL="0" indent="0">
              <a:buNone/>
            </a:pPr>
            <a:r>
              <a:rPr lang="en-US" sz="2400" dirty="0">
                <a:solidFill>
                  <a:srgbClr val="FF0000"/>
                </a:solidFill>
              </a:rPr>
              <a:t>*</a:t>
            </a:r>
            <a:r>
              <a:rPr lang="en-US" sz="2400" dirty="0"/>
              <a:t>sometimes with, or to join a parent, spouse, guardian, caregiver who is the worker</a:t>
            </a:r>
          </a:p>
          <a:p>
            <a:endParaRPr lang="en-US" dirty="0"/>
          </a:p>
          <a:p>
            <a:endParaRPr lang="en-US" dirty="0"/>
          </a:p>
        </p:txBody>
      </p:sp>
      <p:sp>
        <p:nvSpPr>
          <p:cNvPr id="4" name="Slide Number Placeholder 3">
            <a:extLst>
              <a:ext uri="{FF2B5EF4-FFF2-40B4-BE49-F238E27FC236}">
                <a16:creationId xmlns:a16="http://schemas.microsoft.com/office/drawing/2014/main" id="{F98E051B-356A-41C8-BE54-3CBA9F8A3710}"/>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379631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52DAE6-E752-4176-A123-85782C78AF25}"/>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
        <p:nvSpPr>
          <p:cNvPr id="2" name="Title 1">
            <a:extLst>
              <a:ext uri="{FF2B5EF4-FFF2-40B4-BE49-F238E27FC236}">
                <a16:creationId xmlns:a16="http://schemas.microsoft.com/office/drawing/2014/main" id="{82F06C8F-1EC2-4318-918B-D687FDCFB51C}"/>
              </a:ext>
            </a:extLst>
          </p:cNvPr>
          <p:cNvSpPr>
            <a:spLocks noGrp="1"/>
          </p:cNvSpPr>
          <p:nvPr>
            <p:ph type="title"/>
          </p:nvPr>
        </p:nvSpPr>
        <p:spPr/>
        <p:txBody>
          <a:bodyPr/>
          <a:lstStyle/>
          <a:p>
            <a:br>
              <a:rPr lang="en-US" sz="2800" dirty="0">
                <a:latin typeface="+mj-lt"/>
              </a:rPr>
            </a:br>
            <a:r>
              <a:rPr lang="en-US" sz="3600" dirty="0">
                <a:latin typeface="+mj-lt"/>
              </a:rPr>
              <a:t>Who is a Migratory Agricultural Worker/Fisher?</a:t>
            </a:r>
            <a:br>
              <a:rPr lang="en-US" sz="2800" dirty="0"/>
            </a:br>
            <a:endParaRPr lang="en-US" dirty="0"/>
          </a:p>
        </p:txBody>
      </p:sp>
      <p:sp>
        <p:nvSpPr>
          <p:cNvPr id="3" name="Content Placeholder 2">
            <a:extLst>
              <a:ext uri="{FF2B5EF4-FFF2-40B4-BE49-F238E27FC236}">
                <a16:creationId xmlns:a16="http://schemas.microsoft.com/office/drawing/2014/main" id="{782CA0B0-D100-4A81-9B38-22C762C8FF06}"/>
              </a:ext>
            </a:extLst>
          </p:cNvPr>
          <p:cNvSpPr>
            <a:spLocks noGrp="1"/>
          </p:cNvSpPr>
          <p:nvPr>
            <p:ph idx="1"/>
          </p:nvPr>
        </p:nvSpPr>
        <p:spPr/>
        <p:txBody>
          <a:bodyPr vert="horz" lIns="91440" tIns="45720" rIns="91440" bIns="45720" rtlCol="0" anchor="t">
            <a:noAutofit/>
          </a:bodyPr>
          <a:lstStyle/>
          <a:p>
            <a:pPr marL="0" indent="0">
              <a:spcBef>
                <a:spcPts val="300"/>
              </a:spcBef>
              <a:buNone/>
            </a:pPr>
            <a:endParaRPr lang="en-US" sz="3000" dirty="0">
              <a:latin typeface="Segoe UI"/>
              <a:cs typeface="Segoe UI"/>
            </a:endParaRPr>
          </a:p>
          <a:p>
            <a:pPr marL="0" indent="0">
              <a:spcBef>
                <a:spcPts val="300"/>
              </a:spcBef>
              <a:buNone/>
            </a:pPr>
            <a:r>
              <a:rPr lang="en-US" sz="3000" dirty="0">
                <a:latin typeface="Segoe UI"/>
                <a:cs typeface="Segoe UI"/>
              </a:rPr>
              <a:t>An individual who made a qualifying move due to economic necessity in the past 36 months and engaged in</a:t>
            </a:r>
            <a:r>
              <a:rPr lang="en-US" sz="3000" dirty="0">
                <a:solidFill>
                  <a:srgbClr val="FF0000"/>
                </a:solidFill>
                <a:latin typeface="Segoe UI"/>
                <a:cs typeface="Segoe UI"/>
              </a:rPr>
              <a:t>*</a:t>
            </a:r>
            <a:r>
              <a:rPr lang="en-US" sz="3000" dirty="0">
                <a:latin typeface="Segoe UI"/>
                <a:cs typeface="Segoe UI"/>
              </a:rPr>
              <a:t> temporary or seasonal employment in agricultural or fishing work.</a:t>
            </a:r>
            <a:endParaRPr lang="en-US" dirty="0"/>
          </a:p>
          <a:p>
            <a:pPr marL="0" indent="0">
              <a:buNone/>
            </a:pPr>
            <a:endParaRPr lang="en-US" sz="3000" dirty="0"/>
          </a:p>
          <a:p>
            <a:pPr marL="0" indent="0">
              <a:buNone/>
            </a:pPr>
            <a:r>
              <a:rPr lang="en-US" sz="3000" dirty="0">
                <a:solidFill>
                  <a:srgbClr val="FF0000"/>
                </a:solidFill>
                <a:latin typeface="Segoe UI"/>
                <a:cs typeface="Segoe UI"/>
              </a:rPr>
              <a:t>*</a:t>
            </a:r>
            <a:r>
              <a:rPr lang="en-US" sz="2400" dirty="0">
                <a:latin typeface="Segoe UI"/>
                <a:cs typeface="Segoe UI"/>
              </a:rPr>
              <a:t>Individual may still be considered a migratory agricultural worker/fisher if the individual actively sought such work and has a recent history (within past 3 years) of moves for this type of work.</a:t>
            </a:r>
          </a:p>
        </p:txBody>
      </p:sp>
    </p:spTree>
    <p:extLst>
      <p:ext uri="{BB962C8B-B14F-4D97-AF65-F5344CB8AC3E}">
        <p14:creationId xmlns:p14="http://schemas.microsoft.com/office/powerpoint/2010/main" val="722392266"/>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DESE-231-66445</_dlc_DocId>
    <_dlc_DocIdUrl xmlns="733efe1c-5bbe-4968-87dc-d400e65c879f">
      <Url>https://sharepoint.doemass.org/ese/webteam/cps/_layouts/DocIdRedir.aspx?ID=DESE-231-66445</Url>
      <Description>DESE-231-66445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BDE73E-3187-4A9C-8111-A6166EEA6E9D}">
  <ds:schemaRefs>
    <ds:schemaRef ds:uri="http://schemas.microsoft.com/sharepoint/v3/contenttype/forms"/>
  </ds:schemaRefs>
</ds:datastoreItem>
</file>

<file path=customXml/itemProps2.xml><?xml version="1.0" encoding="utf-8"?>
<ds:datastoreItem xmlns:ds="http://schemas.openxmlformats.org/officeDocument/2006/customXml" ds:itemID="{800AD550-DDEF-4902-BDDB-80FF247ABF1A}">
  <ds:schemaRefs>
    <ds:schemaRef ds:uri="733efe1c-5bbe-4968-87dc-d400e65c879f"/>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0a4e05da-b9bc-4326-ad73-01ef31b95567"/>
    <ds:schemaRef ds:uri="http://www.w3.org/XML/1998/namespace"/>
    <ds:schemaRef ds:uri="http://purl.org/dc/dcmitype/"/>
  </ds:schemaRefs>
</ds:datastoreItem>
</file>

<file path=customXml/itemProps3.xml><?xml version="1.0" encoding="utf-8"?>
<ds:datastoreItem xmlns:ds="http://schemas.openxmlformats.org/officeDocument/2006/customXml" ds:itemID="{C19D9C70-3A73-49E0-BCA5-9C08AEA83A8F}">
  <ds:schemaRefs>
    <ds:schemaRef ds:uri="http://schemas.microsoft.com/sharepoint/events"/>
  </ds:schemaRefs>
</ds:datastoreItem>
</file>

<file path=customXml/itemProps4.xml><?xml version="1.0" encoding="utf-8"?>
<ds:datastoreItem xmlns:ds="http://schemas.openxmlformats.org/officeDocument/2006/customXml" ds:itemID="{478F9AF3-26F2-464F-8CD1-26DC8AC8F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317</TotalTime>
  <Words>3148</Words>
  <Application>Microsoft Office PowerPoint</Application>
  <PresentationFormat>Widescreen</PresentationFormat>
  <Paragraphs>399</Paragraphs>
  <Slides>50</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等线</vt:lpstr>
      <vt:lpstr>Arial</vt:lpstr>
      <vt:lpstr>Calibri</vt:lpstr>
      <vt:lpstr>Courier New</vt:lpstr>
      <vt:lpstr>Segoe</vt:lpstr>
      <vt:lpstr>Segoe SemiBold</vt:lpstr>
      <vt:lpstr>Segoe UI</vt:lpstr>
      <vt:lpstr>Segoe UI Semibold</vt:lpstr>
      <vt:lpstr>Wingdings</vt:lpstr>
      <vt:lpstr>ESE​​</vt:lpstr>
      <vt:lpstr>Acrobat Document</vt:lpstr>
      <vt:lpstr>Educational Stability</vt:lpstr>
      <vt:lpstr>Educational Training Series</vt:lpstr>
      <vt:lpstr>The Why and the Who of it.</vt:lpstr>
      <vt:lpstr>Highly Mobile Students </vt:lpstr>
      <vt:lpstr>Content</vt:lpstr>
      <vt:lpstr>Students in Migrant Families</vt:lpstr>
      <vt:lpstr>Title 1, Part C – Students in Migrant Education</vt:lpstr>
      <vt:lpstr> Who is a Migrant Student? </vt:lpstr>
      <vt:lpstr> Who is a Migratory Agricultural Worker/Fisher? </vt:lpstr>
      <vt:lpstr>Massachusetts Migrant Education Program (MMEP)</vt:lpstr>
      <vt:lpstr>Assistance with Identification</vt:lpstr>
      <vt:lpstr>The Migrant Screener</vt:lpstr>
      <vt:lpstr>The Migrant McKinney Vento Verification Form</vt:lpstr>
      <vt:lpstr>Educational Rights of Migrant Students in Families </vt:lpstr>
      <vt:lpstr>Military Connected Students</vt:lpstr>
      <vt:lpstr>Military Interstate Children’s Compact Commission (MIC3)</vt:lpstr>
      <vt:lpstr>Who is Eligible under MIC3?</vt:lpstr>
      <vt:lpstr>Who is Eligible: Continued?</vt:lpstr>
      <vt:lpstr>Who is NOT Eligible under the MIC3?</vt:lpstr>
      <vt:lpstr>Educational Rights of Students in Active Military Families</vt:lpstr>
      <vt:lpstr>Educational Rights of Students in Active Military Families: Continued</vt:lpstr>
      <vt:lpstr>Military Interstate Children’s Compact Commission (MIC3) Data</vt:lpstr>
      <vt:lpstr>Students in Foster Care</vt:lpstr>
      <vt:lpstr>Title 1 Part A – Students in Foster Care</vt:lpstr>
      <vt:lpstr>Who is a Foster Care Student?</vt:lpstr>
      <vt:lpstr>Foster Care Placements</vt:lpstr>
      <vt:lpstr>Where are Foster Care Students Placed?</vt:lpstr>
      <vt:lpstr>Educational Rights of Students in Foster Care</vt:lpstr>
      <vt:lpstr>Educational Rights of Students in Foster Care: Continued</vt:lpstr>
      <vt:lpstr>Students Who Are Homeless</vt:lpstr>
      <vt:lpstr>Title IX Part A, McKinney-Vento – Students Who Are Homeless</vt:lpstr>
      <vt:lpstr>Homeless is Defined as…</vt:lpstr>
      <vt:lpstr>Homelessness in Massachusetts</vt:lpstr>
      <vt:lpstr>Homelessness in Massachusetts: Continued</vt:lpstr>
      <vt:lpstr>Inadequate (substandard) Housing</vt:lpstr>
      <vt:lpstr>Educational Rights of Students Who Are Homeless</vt:lpstr>
      <vt:lpstr>Students meeting more than one subgroup definition</vt:lpstr>
      <vt:lpstr>Caregiver’s Affidavit</vt:lpstr>
      <vt:lpstr>What is a Caregiver’s Affidavit ?</vt:lpstr>
      <vt:lpstr>Who Uses of Caregiver's Affidavit ?</vt:lpstr>
      <vt:lpstr>Immigration Concerns</vt:lpstr>
      <vt:lpstr>Immigration Concerns: Continued</vt:lpstr>
      <vt:lpstr>Best Practices to Identify Students</vt:lpstr>
      <vt:lpstr>Best Practices at Enrollment</vt:lpstr>
      <vt:lpstr>Best Practices Beyond Enrollment</vt:lpstr>
      <vt:lpstr>Best Practices Beyond Enrollment: Continued</vt:lpstr>
      <vt:lpstr>Contact Information</vt:lpstr>
      <vt:lpstr>Resources – District and Area Office contacts</vt:lpstr>
      <vt:lpstr>Resources – DESE/DCF Educational Stability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for Highly Mobile Students - Module 2 - Identification</dc:title>
  <dc:creator>DESE</dc:creator>
  <cp:lastModifiedBy>Dong Zou</cp:lastModifiedBy>
  <cp:revision>70</cp:revision>
  <cp:lastPrinted>2019-10-02T20:27:21Z</cp:lastPrinted>
  <dcterms:created xsi:type="dcterms:W3CDTF">2018-10-05T17:30:07Z</dcterms:created>
  <dcterms:modified xsi:type="dcterms:W3CDTF">2020-12-03T14:26:31Z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3 2020</vt:lpwstr>
  </property>
</Properties>
</file>