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277" r:id="rId6"/>
    <p:sldId id="413" r:id="rId7"/>
    <p:sldId id="414" r:id="rId8"/>
    <p:sldId id="415" r:id="rId9"/>
    <p:sldId id="416" r:id="rId10"/>
    <p:sldId id="307" r:id="rId11"/>
    <p:sldId id="408" r:id="rId12"/>
    <p:sldId id="308" r:id="rId13"/>
    <p:sldId id="284" r:id="rId14"/>
    <p:sldId id="376" r:id="rId15"/>
    <p:sldId id="285" r:id="rId16"/>
    <p:sldId id="288" r:id="rId17"/>
    <p:sldId id="297" r:id="rId18"/>
    <p:sldId id="407" r:id="rId19"/>
    <p:sldId id="327" r:id="rId20"/>
    <p:sldId id="412" r:id="rId21"/>
    <p:sldId id="409" r:id="rId22"/>
    <p:sldId id="294" r:id="rId23"/>
    <p:sldId id="313" r:id="rId24"/>
    <p:sldId id="377" r:id="rId25"/>
    <p:sldId id="302" r:id="rId26"/>
    <p:sldId id="260" r:id="rId27"/>
    <p:sldId id="406" r:id="rId28"/>
    <p:sldId id="353" r:id="rId29"/>
    <p:sldId id="417" r:id="rId30"/>
    <p:sldId id="292" r:id="rId3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13"/>
            <p14:sldId id="414"/>
            <p14:sldId id="415"/>
            <p14:sldId id="416"/>
            <p14:sldId id="307"/>
            <p14:sldId id="408"/>
            <p14:sldId id="308"/>
            <p14:sldId id="284"/>
            <p14:sldId id="376"/>
            <p14:sldId id="285"/>
            <p14:sldId id="288"/>
            <p14:sldId id="297"/>
            <p14:sldId id="407"/>
            <p14:sldId id="327"/>
            <p14:sldId id="412"/>
            <p14:sldId id="409"/>
            <p14:sldId id="294"/>
            <p14:sldId id="313"/>
            <p14:sldId id="377"/>
          </p14:sldIdLst>
        </p14:section>
        <p14:section name="Basic text box" id="{DCD4DD07-CAF7-4E7A-9DCD-CDE5ABF2F349}">
          <p14:sldIdLst>
            <p14:sldId id="302"/>
            <p14:sldId id="260"/>
            <p14:sldId id="406"/>
            <p14:sldId id="353"/>
            <p14:sldId id="417"/>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Cowen, Christine (DESE)" initials="C(" lastIdx="3" clrIdx="3">
    <p:extLst>
      <p:ext uri="{19B8F6BF-5375-455C-9EA6-DF929625EA0E}">
        <p15:presenceInfo xmlns:p15="http://schemas.microsoft.com/office/powerpoint/2012/main" userId="S::christine.h.cowen@mass.gov::db635ee3-a96f-4a69-822c-6497b625b6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49365-7A2E-4C7B-95CC-CDCAC13EBE9F}" v="1" dt="2020-12-02T23:56:14.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54" y="12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11-05T11:32:50.022" idx="1">
    <p:pos x="10" y="10"/>
    <p:text>not sure why this is here?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0-11-05T11:35:55.835" idx="2">
    <p:pos x="10" y="10"/>
    <p:text>slide 14 and 15 saying the same thing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11-05T11:38:02.397" idx="3">
    <p:pos x="10" y="10"/>
    <p:text>we need to add to this. add in MIC3 here?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B55B0-90E2-4DFB-92FA-201ECAF82C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5FB8251-EBEA-4EDC-8523-C225BF3A67FB}">
      <dgm:prSet phldrT="[Text]" phldr="0"/>
      <dgm:spPr/>
      <dgm:t>
        <a:bodyPr/>
        <a:lstStyle/>
        <a:p>
          <a:pPr rtl="0"/>
          <a:r>
            <a:rPr lang="en-US">
              <a:solidFill>
                <a:schemeClr val="tx1"/>
              </a:solidFill>
              <a:latin typeface="Segoe UI Semibold"/>
            </a:rPr>
            <a:t>Ensure </a:t>
          </a:r>
          <a:r>
            <a:rPr lang="en-US" b="0" i="0" u="none" strike="noStrike" cap="none" baseline="0" noProof="0">
              <a:solidFill>
                <a:schemeClr val="tx1"/>
              </a:solidFill>
              <a:latin typeface="Segoe UI Semibold"/>
              <a:cs typeface="Segoe UI Semibold"/>
            </a:rPr>
            <a:t>unique educational rights</a:t>
          </a:r>
          <a:r>
            <a:rPr lang="en-US">
              <a:solidFill>
                <a:schemeClr val="tx1"/>
              </a:solidFill>
              <a:latin typeface="Segoe UI Semibold"/>
            </a:rPr>
            <a:t> for</a:t>
          </a:r>
          <a:r>
            <a:rPr lang="en-US" b="0" i="0" u="none" strike="noStrike" cap="none" baseline="0" noProof="0">
              <a:solidFill>
                <a:schemeClr val="tx1"/>
              </a:solidFill>
              <a:latin typeface="Segoe UI Semibold"/>
              <a:cs typeface="Segoe UI Semibold"/>
            </a:rPr>
            <a:t> </a:t>
          </a:r>
          <a:r>
            <a:rPr lang="en-US">
              <a:solidFill>
                <a:schemeClr val="tx1"/>
              </a:solidFill>
              <a:latin typeface="Segoe UI Semibold"/>
            </a:rPr>
            <a:t>highly mobile</a:t>
          </a:r>
          <a:r>
            <a:rPr lang="en-US" b="0" i="0" u="none" strike="noStrike" cap="none" baseline="0" noProof="0">
              <a:solidFill>
                <a:schemeClr val="tx1"/>
              </a:solidFill>
              <a:latin typeface="Segoe UI Semibold"/>
              <a:cs typeface="Segoe UI Semibold"/>
            </a:rPr>
            <a:t> students</a:t>
          </a:r>
        </a:p>
      </dgm:t>
    </dgm:pt>
    <dgm:pt modelId="{7BD2BD23-62E7-488C-9FB7-2FD8A38C63F0}" type="parTrans" cxnId="{E14165B2-ACBD-46CD-A91D-47A50A26F9FF}">
      <dgm:prSet/>
      <dgm:spPr/>
      <dgm:t>
        <a:bodyPr/>
        <a:lstStyle/>
        <a:p>
          <a:endParaRPr lang="en-US"/>
        </a:p>
      </dgm:t>
    </dgm:pt>
    <dgm:pt modelId="{BCB5F3A9-2595-4F50-B563-9B750B1541E2}" type="sibTrans" cxnId="{E14165B2-ACBD-46CD-A91D-47A50A26F9FF}">
      <dgm:prSet/>
      <dgm:spPr/>
      <dgm:t>
        <a:bodyPr/>
        <a:lstStyle/>
        <a:p>
          <a:endParaRPr lang="en-US"/>
        </a:p>
      </dgm:t>
    </dgm:pt>
    <dgm:pt modelId="{B0D27941-95F6-4CF6-95F1-DAF1D84302C0}">
      <dgm:prSet phldrT="[Text]" phldr="0"/>
      <dgm:spPr/>
      <dgm:t>
        <a:bodyPr/>
        <a:lstStyle/>
        <a:p>
          <a:pPr rtl="0"/>
          <a:r>
            <a:rPr lang="en-US">
              <a:latin typeface="Segoe UI Semibold"/>
            </a:rPr>
            <a:t>Every Student Succeeds Act of 2015</a:t>
          </a:r>
          <a:endParaRPr lang="en-US"/>
        </a:p>
      </dgm:t>
    </dgm:pt>
    <dgm:pt modelId="{176BD2E5-F6B8-4AEA-908D-9FE427633989}" type="parTrans" cxnId="{F1F76832-11C7-4E8E-8E06-08C38240A1FF}">
      <dgm:prSet/>
      <dgm:spPr/>
      <dgm:t>
        <a:bodyPr/>
        <a:lstStyle/>
        <a:p>
          <a:endParaRPr lang="en-US"/>
        </a:p>
      </dgm:t>
    </dgm:pt>
    <dgm:pt modelId="{D19739E4-B32F-45DF-ABED-3A1F2AE109F9}" type="sibTrans" cxnId="{F1F76832-11C7-4E8E-8E06-08C38240A1FF}">
      <dgm:prSet/>
      <dgm:spPr/>
      <dgm:t>
        <a:bodyPr/>
        <a:lstStyle/>
        <a:p>
          <a:endParaRPr lang="en-US"/>
        </a:p>
      </dgm:t>
    </dgm:pt>
    <dgm:pt modelId="{8ADA6D1A-C0D1-489C-8980-B5543D047113}">
      <dgm:prSet phldrT="[Text]" phldr="0"/>
      <dgm:spPr/>
      <dgm:t>
        <a:bodyPr/>
        <a:lstStyle/>
        <a:p>
          <a:pPr rtl="0"/>
          <a:r>
            <a:rPr lang="en-US">
              <a:latin typeface="Segoe UI Semibold"/>
            </a:rPr>
            <a:t>Foster Care Students</a:t>
          </a:r>
          <a:endParaRPr lang="en-US"/>
        </a:p>
      </dgm:t>
    </dgm:pt>
    <dgm:pt modelId="{146D8828-9D52-4ED2-9F78-4B9D8F2BD2BC}" type="parTrans" cxnId="{DFF13E44-578E-45A2-88CE-E5833232C027}">
      <dgm:prSet/>
      <dgm:spPr/>
      <dgm:t>
        <a:bodyPr/>
        <a:lstStyle/>
        <a:p>
          <a:endParaRPr lang="en-US"/>
        </a:p>
      </dgm:t>
    </dgm:pt>
    <dgm:pt modelId="{195E49DC-2B45-41EC-9B58-9461E79B3FAA}" type="sibTrans" cxnId="{DFF13E44-578E-45A2-88CE-E5833232C027}">
      <dgm:prSet/>
      <dgm:spPr/>
      <dgm:t>
        <a:bodyPr/>
        <a:lstStyle/>
        <a:p>
          <a:endParaRPr lang="en-US"/>
        </a:p>
      </dgm:t>
    </dgm:pt>
    <dgm:pt modelId="{61233D66-426D-4849-A618-7AC6FAC1C779}">
      <dgm:prSet phldrT="[Text]" phldr="0"/>
      <dgm:spPr/>
      <dgm:t>
        <a:bodyPr/>
        <a:lstStyle/>
        <a:p>
          <a:pPr rtl="0"/>
          <a:r>
            <a:rPr lang="en-US">
              <a:latin typeface="Segoe UI Semibold"/>
            </a:rPr>
            <a:t>Homeless Students</a:t>
          </a:r>
          <a:endParaRPr lang="en-US"/>
        </a:p>
      </dgm:t>
    </dgm:pt>
    <dgm:pt modelId="{4859CF0D-9E7F-478A-82D3-44D2D32BF417}" type="parTrans" cxnId="{A63ECEF3-8AE0-4313-B44E-0AFAAFEC283F}">
      <dgm:prSet/>
      <dgm:spPr/>
      <dgm:t>
        <a:bodyPr/>
        <a:lstStyle/>
        <a:p>
          <a:endParaRPr lang="en-US"/>
        </a:p>
      </dgm:t>
    </dgm:pt>
    <dgm:pt modelId="{42CDFD41-5523-4DC9-BAD4-1DD8714A6905}" type="sibTrans" cxnId="{A63ECEF3-8AE0-4313-B44E-0AFAAFEC283F}">
      <dgm:prSet/>
      <dgm:spPr/>
      <dgm:t>
        <a:bodyPr/>
        <a:lstStyle/>
        <a:p>
          <a:endParaRPr lang="en-US"/>
        </a:p>
      </dgm:t>
    </dgm:pt>
    <dgm:pt modelId="{1732DCD9-C6CA-4E95-AEB7-BAD9B33DE9B3}">
      <dgm:prSet phldrT="[Text]" phldr="0"/>
      <dgm:spPr/>
      <dgm:t>
        <a:bodyPr/>
        <a:lstStyle/>
        <a:p>
          <a:pPr rtl="0"/>
          <a:r>
            <a:rPr lang="en-US">
              <a:latin typeface="Segoe UI Semibold"/>
            </a:rPr>
            <a:t>Massachusetts Valor Act of 2012</a:t>
          </a:r>
          <a:endParaRPr lang="en-US"/>
        </a:p>
      </dgm:t>
    </dgm:pt>
    <dgm:pt modelId="{AE72F4F7-3021-43E7-89D8-AF9509AD5A5B}" type="parTrans" cxnId="{6129C4E8-8B8A-4245-BC57-0E91C3855E51}">
      <dgm:prSet/>
      <dgm:spPr/>
      <dgm:t>
        <a:bodyPr/>
        <a:lstStyle/>
        <a:p>
          <a:endParaRPr lang="en-US"/>
        </a:p>
      </dgm:t>
    </dgm:pt>
    <dgm:pt modelId="{8A3EADD5-B3A2-4ECB-A016-E9600651F8AC}" type="sibTrans" cxnId="{6129C4E8-8B8A-4245-BC57-0E91C3855E51}">
      <dgm:prSet/>
      <dgm:spPr/>
      <dgm:t>
        <a:bodyPr/>
        <a:lstStyle/>
        <a:p>
          <a:endParaRPr lang="en-US"/>
        </a:p>
      </dgm:t>
    </dgm:pt>
    <dgm:pt modelId="{053B4301-0A61-4B15-B7AB-90158AC1AC5A}">
      <dgm:prSet phldrT="[Text]" phldr="0"/>
      <dgm:spPr/>
      <dgm:t>
        <a:bodyPr/>
        <a:lstStyle/>
        <a:p>
          <a:pPr rtl="0"/>
          <a:r>
            <a:rPr lang="en-US">
              <a:latin typeface="Segoe UI Semibold"/>
            </a:rPr>
            <a:t>Military Connected Students</a:t>
          </a:r>
          <a:endParaRPr lang="en-US"/>
        </a:p>
      </dgm:t>
    </dgm:pt>
    <dgm:pt modelId="{99C4162F-08F1-4500-8D00-7C9E4E1779BC}" type="parTrans" cxnId="{3DCB53A4-4096-499B-8862-6A8E9DAA4B45}">
      <dgm:prSet/>
      <dgm:spPr/>
      <dgm:t>
        <a:bodyPr/>
        <a:lstStyle/>
        <a:p>
          <a:endParaRPr lang="en-US"/>
        </a:p>
      </dgm:t>
    </dgm:pt>
    <dgm:pt modelId="{A6CA5771-7432-4F8A-918F-733C627883C6}" type="sibTrans" cxnId="{3DCB53A4-4096-499B-8862-6A8E9DAA4B45}">
      <dgm:prSet/>
      <dgm:spPr/>
      <dgm:t>
        <a:bodyPr/>
        <a:lstStyle/>
        <a:p>
          <a:endParaRPr lang="en-US"/>
        </a:p>
      </dgm:t>
    </dgm:pt>
    <dgm:pt modelId="{3F06E38E-6BFE-4EA2-9F9E-DF090981894A}">
      <dgm:prSet phldr="0"/>
      <dgm:spPr/>
      <dgm:t>
        <a:bodyPr/>
        <a:lstStyle/>
        <a:p>
          <a:pPr rtl="0"/>
          <a:r>
            <a:rPr lang="en-US">
              <a:latin typeface="Segoe UI Semibold"/>
            </a:rPr>
            <a:t>Migrant Students</a:t>
          </a:r>
        </a:p>
      </dgm:t>
    </dgm:pt>
    <dgm:pt modelId="{E8412FBE-FAE5-476F-8620-F5CB6797E9EF}" type="parTrans" cxnId="{42A75EDB-F8A8-4184-AB83-20E1F044A589}">
      <dgm:prSet/>
      <dgm:spPr/>
      <dgm:t>
        <a:bodyPr/>
        <a:lstStyle/>
        <a:p>
          <a:endParaRPr lang="en-US"/>
        </a:p>
      </dgm:t>
    </dgm:pt>
    <dgm:pt modelId="{56AC2E49-5527-44CC-890D-5CC357788F77}" type="sibTrans" cxnId="{42A75EDB-F8A8-4184-AB83-20E1F044A589}">
      <dgm:prSet/>
      <dgm:spPr/>
      <dgm:t>
        <a:bodyPr/>
        <a:lstStyle/>
        <a:p>
          <a:endParaRPr lang="en-US"/>
        </a:p>
      </dgm:t>
    </dgm:pt>
    <dgm:pt modelId="{FA43D780-8586-432C-8716-88DF2EC81446}" type="pres">
      <dgm:prSet presAssocID="{5F5B55B0-90E2-4DFB-92FA-201ECAF82CD6}" presName="hierChild1" presStyleCnt="0">
        <dgm:presLayoutVars>
          <dgm:chPref val="1"/>
          <dgm:dir/>
          <dgm:animOne val="branch"/>
          <dgm:animLvl val="lvl"/>
          <dgm:resizeHandles/>
        </dgm:presLayoutVars>
      </dgm:prSet>
      <dgm:spPr/>
    </dgm:pt>
    <dgm:pt modelId="{9396A068-8839-4FE3-86C1-60912868A86B}" type="pres">
      <dgm:prSet presAssocID="{B5FB8251-EBEA-4EDC-8523-C225BF3A67FB}" presName="hierRoot1" presStyleCnt="0"/>
      <dgm:spPr/>
    </dgm:pt>
    <dgm:pt modelId="{5AECDDB2-FA20-4281-8ADB-ABD95BA1861E}" type="pres">
      <dgm:prSet presAssocID="{B5FB8251-EBEA-4EDC-8523-C225BF3A67FB}" presName="composite" presStyleCnt="0"/>
      <dgm:spPr/>
    </dgm:pt>
    <dgm:pt modelId="{E2F74897-CACB-48B6-8CF6-771A3D58D934}" type="pres">
      <dgm:prSet presAssocID="{B5FB8251-EBEA-4EDC-8523-C225BF3A67FB}" presName="background" presStyleLbl="node0" presStyleIdx="0" presStyleCnt="1"/>
      <dgm:spPr/>
    </dgm:pt>
    <dgm:pt modelId="{B73E0CF3-C44A-4293-9865-8983F2E4FB84}" type="pres">
      <dgm:prSet presAssocID="{B5FB8251-EBEA-4EDC-8523-C225BF3A67FB}" presName="text" presStyleLbl="fgAcc0" presStyleIdx="0" presStyleCnt="1">
        <dgm:presLayoutVars>
          <dgm:chPref val="3"/>
        </dgm:presLayoutVars>
      </dgm:prSet>
      <dgm:spPr/>
    </dgm:pt>
    <dgm:pt modelId="{B337D84F-0782-408E-BE2D-C58CA05DD4A1}" type="pres">
      <dgm:prSet presAssocID="{B5FB8251-EBEA-4EDC-8523-C225BF3A67FB}" presName="hierChild2" presStyleCnt="0"/>
      <dgm:spPr/>
    </dgm:pt>
    <dgm:pt modelId="{C6752CE6-8695-4804-BAE5-0432604B8CC5}" type="pres">
      <dgm:prSet presAssocID="{176BD2E5-F6B8-4AEA-908D-9FE427633989}" presName="Name10" presStyleLbl="parChTrans1D2" presStyleIdx="0" presStyleCnt="2"/>
      <dgm:spPr/>
    </dgm:pt>
    <dgm:pt modelId="{33A64DB5-A482-45C0-B7B4-1C0A9734C380}" type="pres">
      <dgm:prSet presAssocID="{B0D27941-95F6-4CF6-95F1-DAF1D84302C0}" presName="hierRoot2" presStyleCnt="0"/>
      <dgm:spPr/>
    </dgm:pt>
    <dgm:pt modelId="{43DCE587-10B9-45E4-93F5-53AB3436189B}" type="pres">
      <dgm:prSet presAssocID="{B0D27941-95F6-4CF6-95F1-DAF1D84302C0}" presName="composite2" presStyleCnt="0"/>
      <dgm:spPr/>
    </dgm:pt>
    <dgm:pt modelId="{6BC500B4-8F4A-4F79-8597-C19FA0F4AD21}" type="pres">
      <dgm:prSet presAssocID="{B0D27941-95F6-4CF6-95F1-DAF1D84302C0}" presName="background2" presStyleLbl="node2" presStyleIdx="0" presStyleCnt="2"/>
      <dgm:spPr/>
    </dgm:pt>
    <dgm:pt modelId="{10F145F2-33AD-4C40-86E7-C0B8AD8EE048}" type="pres">
      <dgm:prSet presAssocID="{B0D27941-95F6-4CF6-95F1-DAF1D84302C0}" presName="text2" presStyleLbl="fgAcc2" presStyleIdx="0" presStyleCnt="2">
        <dgm:presLayoutVars>
          <dgm:chPref val="3"/>
        </dgm:presLayoutVars>
      </dgm:prSet>
      <dgm:spPr/>
    </dgm:pt>
    <dgm:pt modelId="{39BE9CE6-81BC-417F-BCCD-D7F3676CC806}" type="pres">
      <dgm:prSet presAssocID="{B0D27941-95F6-4CF6-95F1-DAF1D84302C0}" presName="hierChild3" presStyleCnt="0"/>
      <dgm:spPr/>
    </dgm:pt>
    <dgm:pt modelId="{A259F8BE-94A0-41D4-9D66-B015400D364D}" type="pres">
      <dgm:prSet presAssocID="{146D8828-9D52-4ED2-9F78-4B9D8F2BD2BC}" presName="Name17" presStyleLbl="parChTrans1D3" presStyleIdx="0" presStyleCnt="4"/>
      <dgm:spPr/>
    </dgm:pt>
    <dgm:pt modelId="{10F70AE6-1065-4006-9878-12CC675F8B93}" type="pres">
      <dgm:prSet presAssocID="{8ADA6D1A-C0D1-489C-8980-B5543D047113}" presName="hierRoot3" presStyleCnt="0"/>
      <dgm:spPr/>
    </dgm:pt>
    <dgm:pt modelId="{B6CF4481-19BE-42D7-82B4-E14AE36C0A2F}" type="pres">
      <dgm:prSet presAssocID="{8ADA6D1A-C0D1-489C-8980-B5543D047113}" presName="composite3" presStyleCnt="0"/>
      <dgm:spPr/>
    </dgm:pt>
    <dgm:pt modelId="{695EDB6B-6DEC-4E7A-9511-E05EA012460D}" type="pres">
      <dgm:prSet presAssocID="{8ADA6D1A-C0D1-489C-8980-B5543D047113}" presName="background3" presStyleLbl="node3" presStyleIdx="0" presStyleCnt="4"/>
      <dgm:spPr/>
    </dgm:pt>
    <dgm:pt modelId="{72DACB5C-106F-4DB1-BA31-D4C12F6DA5DF}" type="pres">
      <dgm:prSet presAssocID="{8ADA6D1A-C0D1-489C-8980-B5543D047113}" presName="text3" presStyleLbl="fgAcc3" presStyleIdx="0" presStyleCnt="4">
        <dgm:presLayoutVars>
          <dgm:chPref val="3"/>
        </dgm:presLayoutVars>
      </dgm:prSet>
      <dgm:spPr/>
    </dgm:pt>
    <dgm:pt modelId="{A2B663A2-77F0-44CC-ACED-203EF497493F}" type="pres">
      <dgm:prSet presAssocID="{8ADA6D1A-C0D1-489C-8980-B5543D047113}" presName="hierChild4" presStyleCnt="0"/>
      <dgm:spPr/>
    </dgm:pt>
    <dgm:pt modelId="{15709333-7094-4133-BD51-4ECF03C81704}" type="pres">
      <dgm:prSet presAssocID="{4859CF0D-9E7F-478A-82D3-44D2D32BF417}" presName="Name17" presStyleLbl="parChTrans1D3" presStyleIdx="1" presStyleCnt="4"/>
      <dgm:spPr/>
    </dgm:pt>
    <dgm:pt modelId="{D92C52C2-DC55-4687-A173-1A265D3E571A}" type="pres">
      <dgm:prSet presAssocID="{61233D66-426D-4849-A618-7AC6FAC1C779}" presName="hierRoot3" presStyleCnt="0"/>
      <dgm:spPr/>
    </dgm:pt>
    <dgm:pt modelId="{38F582B8-56EA-4492-8661-00E8C4F61106}" type="pres">
      <dgm:prSet presAssocID="{61233D66-426D-4849-A618-7AC6FAC1C779}" presName="composite3" presStyleCnt="0"/>
      <dgm:spPr/>
    </dgm:pt>
    <dgm:pt modelId="{0F9ED6B5-0572-4BD1-8AFE-6FF09AFE7050}" type="pres">
      <dgm:prSet presAssocID="{61233D66-426D-4849-A618-7AC6FAC1C779}" presName="background3" presStyleLbl="node3" presStyleIdx="1" presStyleCnt="4"/>
      <dgm:spPr/>
    </dgm:pt>
    <dgm:pt modelId="{8DE005B9-AC63-4AE7-B11D-A580DC5B149B}" type="pres">
      <dgm:prSet presAssocID="{61233D66-426D-4849-A618-7AC6FAC1C779}" presName="text3" presStyleLbl="fgAcc3" presStyleIdx="1" presStyleCnt="4">
        <dgm:presLayoutVars>
          <dgm:chPref val="3"/>
        </dgm:presLayoutVars>
      </dgm:prSet>
      <dgm:spPr/>
    </dgm:pt>
    <dgm:pt modelId="{F68028A3-46BC-4C62-84DF-488655EC3CBC}" type="pres">
      <dgm:prSet presAssocID="{61233D66-426D-4849-A618-7AC6FAC1C779}" presName="hierChild4" presStyleCnt="0"/>
      <dgm:spPr/>
    </dgm:pt>
    <dgm:pt modelId="{601787E0-8A1E-4DC9-9754-ECC11CBA96F0}" type="pres">
      <dgm:prSet presAssocID="{E8412FBE-FAE5-476F-8620-F5CB6797E9EF}" presName="Name17" presStyleLbl="parChTrans1D3" presStyleIdx="2" presStyleCnt="4"/>
      <dgm:spPr/>
    </dgm:pt>
    <dgm:pt modelId="{AA5A234C-E3C9-47CE-87EA-36A36269AC16}" type="pres">
      <dgm:prSet presAssocID="{3F06E38E-6BFE-4EA2-9F9E-DF090981894A}" presName="hierRoot3" presStyleCnt="0"/>
      <dgm:spPr/>
    </dgm:pt>
    <dgm:pt modelId="{E97B562F-304B-44F3-8FD4-E419DEE17281}" type="pres">
      <dgm:prSet presAssocID="{3F06E38E-6BFE-4EA2-9F9E-DF090981894A}" presName="composite3" presStyleCnt="0"/>
      <dgm:spPr/>
    </dgm:pt>
    <dgm:pt modelId="{32347B0B-9535-4883-A8EB-60B9355758F8}" type="pres">
      <dgm:prSet presAssocID="{3F06E38E-6BFE-4EA2-9F9E-DF090981894A}" presName="background3" presStyleLbl="node3" presStyleIdx="2" presStyleCnt="4"/>
      <dgm:spPr/>
    </dgm:pt>
    <dgm:pt modelId="{16DA05ED-ABD5-4357-B5AD-2A3595E574CE}" type="pres">
      <dgm:prSet presAssocID="{3F06E38E-6BFE-4EA2-9F9E-DF090981894A}" presName="text3" presStyleLbl="fgAcc3" presStyleIdx="2" presStyleCnt="4">
        <dgm:presLayoutVars>
          <dgm:chPref val="3"/>
        </dgm:presLayoutVars>
      </dgm:prSet>
      <dgm:spPr/>
    </dgm:pt>
    <dgm:pt modelId="{71403D57-D333-488A-803E-16E39542DB9D}" type="pres">
      <dgm:prSet presAssocID="{3F06E38E-6BFE-4EA2-9F9E-DF090981894A}" presName="hierChild4" presStyleCnt="0"/>
      <dgm:spPr/>
    </dgm:pt>
    <dgm:pt modelId="{741A5CC0-7E52-463C-983E-EEC48E451568}" type="pres">
      <dgm:prSet presAssocID="{AE72F4F7-3021-43E7-89D8-AF9509AD5A5B}" presName="Name10" presStyleLbl="parChTrans1D2" presStyleIdx="1" presStyleCnt="2"/>
      <dgm:spPr/>
    </dgm:pt>
    <dgm:pt modelId="{03CA993E-8A90-4D83-8DD2-F3A2343F22FE}" type="pres">
      <dgm:prSet presAssocID="{1732DCD9-C6CA-4E95-AEB7-BAD9B33DE9B3}" presName="hierRoot2" presStyleCnt="0"/>
      <dgm:spPr/>
    </dgm:pt>
    <dgm:pt modelId="{69E8B160-FB9C-4062-ADFD-DC925766C0E5}" type="pres">
      <dgm:prSet presAssocID="{1732DCD9-C6CA-4E95-AEB7-BAD9B33DE9B3}" presName="composite2" presStyleCnt="0"/>
      <dgm:spPr/>
    </dgm:pt>
    <dgm:pt modelId="{F3E85BCB-E6C1-4C49-824F-A02A7FF679BC}" type="pres">
      <dgm:prSet presAssocID="{1732DCD9-C6CA-4E95-AEB7-BAD9B33DE9B3}" presName="background2" presStyleLbl="node2" presStyleIdx="1" presStyleCnt="2"/>
      <dgm:spPr/>
    </dgm:pt>
    <dgm:pt modelId="{7514676F-BD02-4EAC-B6B6-FB34A1B72BC0}" type="pres">
      <dgm:prSet presAssocID="{1732DCD9-C6CA-4E95-AEB7-BAD9B33DE9B3}" presName="text2" presStyleLbl="fgAcc2" presStyleIdx="1" presStyleCnt="2">
        <dgm:presLayoutVars>
          <dgm:chPref val="3"/>
        </dgm:presLayoutVars>
      </dgm:prSet>
      <dgm:spPr/>
    </dgm:pt>
    <dgm:pt modelId="{D22DAD42-3F8C-402C-9869-FE7F1AE3F108}" type="pres">
      <dgm:prSet presAssocID="{1732DCD9-C6CA-4E95-AEB7-BAD9B33DE9B3}" presName="hierChild3" presStyleCnt="0"/>
      <dgm:spPr/>
    </dgm:pt>
    <dgm:pt modelId="{EEA0BF93-79C8-4F0D-B391-4CB45D9D0A5D}" type="pres">
      <dgm:prSet presAssocID="{99C4162F-08F1-4500-8D00-7C9E4E1779BC}" presName="Name17" presStyleLbl="parChTrans1D3" presStyleIdx="3" presStyleCnt="4"/>
      <dgm:spPr/>
    </dgm:pt>
    <dgm:pt modelId="{066F76A3-5013-4FA0-994C-F002E7A9E85F}" type="pres">
      <dgm:prSet presAssocID="{053B4301-0A61-4B15-B7AB-90158AC1AC5A}" presName="hierRoot3" presStyleCnt="0"/>
      <dgm:spPr/>
    </dgm:pt>
    <dgm:pt modelId="{05BB8312-4375-4518-B664-D002837CA789}" type="pres">
      <dgm:prSet presAssocID="{053B4301-0A61-4B15-B7AB-90158AC1AC5A}" presName="composite3" presStyleCnt="0"/>
      <dgm:spPr/>
    </dgm:pt>
    <dgm:pt modelId="{D6F198D8-AE71-4F4E-A5C3-FCF9F355142B}" type="pres">
      <dgm:prSet presAssocID="{053B4301-0A61-4B15-B7AB-90158AC1AC5A}" presName="background3" presStyleLbl="node3" presStyleIdx="3" presStyleCnt="4"/>
      <dgm:spPr/>
    </dgm:pt>
    <dgm:pt modelId="{17A84BCD-C996-4D6E-AA56-35B910C45155}" type="pres">
      <dgm:prSet presAssocID="{053B4301-0A61-4B15-B7AB-90158AC1AC5A}" presName="text3" presStyleLbl="fgAcc3" presStyleIdx="3" presStyleCnt="4">
        <dgm:presLayoutVars>
          <dgm:chPref val="3"/>
        </dgm:presLayoutVars>
      </dgm:prSet>
      <dgm:spPr/>
    </dgm:pt>
    <dgm:pt modelId="{5FD23758-0461-4EEB-B3D0-E5ADDCD72612}" type="pres">
      <dgm:prSet presAssocID="{053B4301-0A61-4B15-B7AB-90158AC1AC5A}" presName="hierChild4" presStyleCnt="0"/>
      <dgm:spPr/>
    </dgm:pt>
  </dgm:ptLst>
  <dgm:cxnLst>
    <dgm:cxn modelId="{DB76940A-8901-4C21-9CB4-0F6850BD889F}" type="presOf" srcId="{5F5B55B0-90E2-4DFB-92FA-201ECAF82CD6}" destId="{FA43D780-8586-432C-8716-88DF2EC81446}" srcOrd="0" destOrd="0" presId="urn:microsoft.com/office/officeart/2005/8/layout/hierarchy1"/>
    <dgm:cxn modelId="{5B33B212-9823-4750-8257-BB396765EDF6}" type="presOf" srcId="{B5FB8251-EBEA-4EDC-8523-C225BF3A67FB}" destId="{B73E0CF3-C44A-4293-9865-8983F2E4FB84}" srcOrd="0" destOrd="0" presId="urn:microsoft.com/office/officeart/2005/8/layout/hierarchy1"/>
    <dgm:cxn modelId="{F1F76832-11C7-4E8E-8E06-08C38240A1FF}" srcId="{B5FB8251-EBEA-4EDC-8523-C225BF3A67FB}" destId="{B0D27941-95F6-4CF6-95F1-DAF1D84302C0}" srcOrd="0" destOrd="0" parTransId="{176BD2E5-F6B8-4AEA-908D-9FE427633989}" sibTransId="{D19739E4-B32F-45DF-ABED-3A1F2AE109F9}"/>
    <dgm:cxn modelId="{DFF13E44-578E-45A2-88CE-E5833232C027}" srcId="{B0D27941-95F6-4CF6-95F1-DAF1D84302C0}" destId="{8ADA6D1A-C0D1-489C-8980-B5543D047113}" srcOrd="0" destOrd="0" parTransId="{146D8828-9D52-4ED2-9F78-4B9D8F2BD2BC}" sibTransId="{195E49DC-2B45-41EC-9B58-9461E79B3FAA}"/>
    <dgm:cxn modelId="{84FE4464-5301-4E23-B9F5-2533D37BDFC4}" type="presOf" srcId="{8ADA6D1A-C0D1-489C-8980-B5543D047113}" destId="{72DACB5C-106F-4DB1-BA31-D4C12F6DA5DF}" srcOrd="0" destOrd="0" presId="urn:microsoft.com/office/officeart/2005/8/layout/hierarchy1"/>
    <dgm:cxn modelId="{6C7A6D45-FF31-40EB-96D6-439B70D1415A}" type="presOf" srcId="{B0D27941-95F6-4CF6-95F1-DAF1D84302C0}" destId="{10F145F2-33AD-4C40-86E7-C0B8AD8EE048}" srcOrd="0" destOrd="0" presId="urn:microsoft.com/office/officeart/2005/8/layout/hierarchy1"/>
    <dgm:cxn modelId="{7B511652-33D6-4896-910E-2F3675194116}" type="presOf" srcId="{176BD2E5-F6B8-4AEA-908D-9FE427633989}" destId="{C6752CE6-8695-4804-BAE5-0432604B8CC5}" srcOrd="0" destOrd="0" presId="urn:microsoft.com/office/officeart/2005/8/layout/hierarchy1"/>
    <dgm:cxn modelId="{E42C7055-3F98-4AB7-8B63-4FFD74DC6BDB}" type="presOf" srcId="{146D8828-9D52-4ED2-9F78-4B9D8F2BD2BC}" destId="{A259F8BE-94A0-41D4-9D66-B015400D364D}" srcOrd="0" destOrd="0" presId="urn:microsoft.com/office/officeart/2005/8/layout/hierarchy1"/>
    <dgm:cxn modelId="{29DA3F76-222F-400C-AA66-19F12547DA40}" type="presOf" srcId="{053B4301-0A61-4B15-B7AB-90158AC1AC5A}" destId="{17A84BCD-C996-4D6E-AA56-35B910C45155}" srcOrd="0" destOrd="0" presId="urn:microsoft.com/office/officeart/2005/8/layout/hierarchy1"/>
    <dgm:cxn modelId="{ABA7E184-23AA-47B2-890E-C53D6D78A0BB}" type="presOf" srcId="{1732DCD9-C6CA-4E95-AEB7-BAD9B33DE9B3}" destId="{7514676F-BD02-4EAC-B6B6-FB34A1B72BC0}" srcOrd="0" destOrd="0" presId="urn:microsoft.com/office/officeart/2005/8/layout/hierarchy1"/>
    <dgm:cxn modelId="{3DCB53A4-4096-499B-8862-6A8E9DAA4B45}" srcId="{1732DCD9-C6CA-4E95-AEB7-BAD9B33DE9B3}" destId="{053B4301-0A61-4B15-B7AB-90158AC1AC5A}" srcOrd="0" destOrd="0" parTransId="{99C4162F-08F1-4500-8D00-7C9E4E1779BC}" sibTransId="{A6CA5771-7432-4F8A-918F-733C627883C6}"/>
    <dgm:cxn modelId="{BCB2CFA8-07D2-4FDF-9AC9-4E6E2E81612C}" type="presOf" srcId="{E8412FBE-FAE5-476F-8620-F5CB6797E9EF}" destId="{601787E0-8A1E-4DC9-9754-ECC11CBA96F0}" srcOrd="0" destOrd="0" presId="urn:microsoft.com/office/officeart/2005/8/layout/hierarchy1"/>
    <dgm:cxn modelId="{F28E28AB-1804-4569-B344-530F4316ACE9}" type="presOf" srcId="{61233D66-426D-4849-A618-7AC6FAC1C779}" destId="{8DE005B9-AC63-4AE7-B11D-A580DC5B149B}" srcOrd="0" destOrd="0" presId="urn:microsoft.com/office/officeart/2005/8/layout/hierarchy1"/>
    <dgm:cxn modelId="{E14165B2-ACBD-46CD-A91D-47A50A26F9FF}" srcId="{5F5B55B0-90E2-4DFB-92FA-201ECAF82CD6}" destId="{B5FB8251-EBEA-4EDC-8523-C225BF3A67FB}" srcOrd="0" destOrd="0" parTransId="{7BD2BD23-62E7-488C-9FB7-2FD8A38C63F0}" sibTransId="{BCB5F3A9-2595-4F50-B563-9B750B1541E2}"/>
    <dgm:cxn modelId="{9F2C8BBF-33FF-44FB-B201-669D077D1190}" type="presOf" srcId="{AE72F4F7-3021-43E7-89D8-AF9509AD5A5B}" destId="{741A5CC0-7E52-463C-983E-EEC48E451568}" srcOrd="0" destOrd="0" presId="urn:microsoft.com/office/officeart/2005/8/layout/hierarchy1"/>
    <dgm:cxn modelId="{42A75EDB-F8A8-4184-AB83-20E1F044A589}" srcId="{B0D27941-95F6-4CF6-95F1-DAF1D84302C0}" destId="{3F06E38E-6BFE-4EA2-9F9E-DF090981894A}" srcOrd="2" destOrd="0" parTransId="{E8412FBE-FAE5-476F-8620-F5CB6797E9EF}" sibTransId="{56AC2E49-5527-44CC-890D-5CC357788F77}"/>
    <dgm:cxn modelId="{20F2D6DD-07B2-4E70-B030-2185193E0925}" type="presOf" srcId="{3F06E38E-6BFE-4EA2-9F9E-DF090981894A}" destId="{16DA05ED-ABD5-4357-B5AD-2A3595E574CE}" srcOrd="0" destOrd="0" presId="urn:microsoft.com/office/officeart/2005/8/layout/hierarchy1"/>
    <dgm:cxn modelId="{771B21E4-78F0-48BB-9850-CDFC15BBBD1B}" type="presOf" srcId="{99C4162F-08F1-4500-8D00-7C9E4E1779BC}" destId="{EEA0BF93-79C8-4F0D-B391-4CB45D9D0A5D}" srcOrd="0" destOrd="0" presId="urn:microsoft.com/office/officeart/2005/8/layout/hierarchy1"/>
    <dgm:cxn modelId="{6129C4E8-8B8A-4245-BC57-0E91C3855E51}" srcId="{B5FB8251-EBEA-4EDC-8523-C225BF3A67FB}" destId="{1732DCD9-C6CA-4E95-AEB7-BAD9B33DE9B3}" srcOrd="1" destOrd="0" parTransId="{AE72F4F7-3021-43E7-89D8-AF9509AD5A5B}" sibTransId="{8A3EADD5-B3A2-4ECB-A016-E9600651F8AC}"/>
    <dgm:cxn modelId="{A63ECEF3-8AE0-4313-B44E-0AFAAFEC283F}" srcId="{B0D27941-95F6-4CF6-95F1-DAF1D84302C0}" destId="{61233D66-426D-4849-A618-7AC6FAC1C779}" srcOrd="1" destOrd="0" parTransId="{4859CF0D-9E7F-478A-82D3-44D2D32BF417}" sibTransId="{42CDFD41-5523-4DC9-BAD4-1DD8714A6905}"/>
    <dgm:cxn modelId="{E033FCFD-8CC5-403F-98C7-BF0722A27CBE}" type="presOf" srcId="{4859CF0D-9E7F-478A-82D3-44D2D32BF417}" destId="{15709333-7094-4133-BD51-4ECF03C81704}" srcOrd="0" destOrd="0" presId="urn:microsoft.com/office/officeart/2005/8/layout/hierarchy1"/>
    <dgm:cxn modelId="{DEF046F4-E681-422E-81D5-142715C1484E}" type="presParOf" srcId="{FA43D780-8586-432C-8716-88DF2EC81446}" destId="{9396A068-8839-4FE3-86C1-60912868A86B}" srcOrd="0" destOrd="0" presId="urn:microsoft.com/office/officeart/2005/8/layout/hierarchy1"/>
    <dgm:cxn modelId="{5AFFF930-904A-493F-AEF6-7E06F2B8D2D3}" type="presParOf" srcId="{9396A068-8839-4FE3-86C1-60912868A86B}" destId="{5AECDDB2-FA20-4281-8ADB-ABD95BA1861E}" srcOrd="0" destOrd="0" presId="urn:microsoft.com/office/officeart/2005/8/layout/hierarchy1"/>
    <dgm:cxn modelId="{425C04B8-08AA-4DD3-8312-7131FAB93878}" type="presParOf" srcId="{5AECDDB2-FA20-4281-8ADB-ABD95BA1861E}" destId="{E2F74897-CACB-48B6-8CF6-771A3D58D934}" srcOrd="0" destOrd="0" presId="urn:microsoft.com/office/officeart/2005/8/layout/hierarchy1"/>
    <dgm:cxn modelId="{26F005FE-C025-4019-9887-CDCDFFA8B323}" type="presParOf" srcId="{5AECDDB2-FA20-4281-8ADB-ABD95BA1861E}" destId="{B73E0CF3-C44A-4293-9865-8983F2E4FB84}" srcOrd="1" destOrd="0" presId="urn:microsoft.com/office/officeart/2005/8/layout/hierarchy1"/>
    <dgm:cxn modelId="{4D9473DB-5C45-4E56-BCFE-F44438EA784B}" type="presParOf" srcId="{9396A068-8839-4FE3-86C1-60912868A86B}" destId="{B337D84F-0782-408E-BE2D-C58CA05DD4A1}" srcOrd="1" destOrd="0" presId="urn:microsoft.com/office/officeart/2005/8/layout/hierarchy1"/>
    <dgm:cxn modelId="{55D58E5D-E547-45E2-B5C7-55C522D7861F}" type="presParOf" srcId="{B337D84F-0782-408E-BE2D-C58CA05DD4A1}" destId="{C6752CE6-8695-4804-BAE5-0432604B8CC5}" srcOrd="0" destOrd="0" presId="urn:microsoft.com/office/officeart/2005/8/layout/hierarchy1"/>
    <dgm:cxn modelId="{86AF9CDC-656D-4740-8DC4-B63C6A98076A}" type="presParOf" srcId="{B337D84F-0782-408E-BE2D-C58CA05DD4A1}" destId="{33A64DB5-A482-45C0-B7B4-1C0A9734C380}" srcOrd="1" destOrd="0" presId="urn:microsoft.com/office/officeart/2005/8/layout/hierarchy1"/>
    <dgm:cxn modelId="{D460FFE0-27DE-48EE-8061-CB7CBA230A41}" type="presParOf" srcId="{33A64DB5-A482-45C0-B7B4-1C0A9734C380}" destId="{43DCE587-10B9-45E4-93F5-53AB3436189B}" srcOrd="0" destOrd="0" presId="urn:microsoft.com/office/officeart/2005/8/layout/hierarchy1"/>
    <dgm:cxn modelId="{786D762E-8BFC-4AC0-881F-025E12CEB6F8}" type="presParOf" srcId="{43DCE587-10B9-45E4-93F5-53AB3436189B}" destId="{6BC500B4-8F4A-4F79-8597-C19FA0F4AD21}" srcOrd="0" destOrd="0" presId="urn:microsoft.com/office/officeart/2005/8/layout/hierarchy1"/>
    <dgm:cxn modelId="{C1C69F4B-4F1E-4BDA-AC60-AB335FC9DC61}" type="presParOf" srcId="{43DCE587-10B9-45E4-93F5-53AB3436189B}" destId="{10F145F2-33AD-4C40-86E7-C0B8AD8EE048}" srcOrd="1" destOrd="0" presId="urn:microsoft.com/office/officeart/2005/8/layout/hierarchy1"/>
    <dgm:cxn modelId="{D5185ACC-C355-4791-998E-5074B601CEC9}" type="presParOf" srcId="{33A64DB5-A482-45C0-B7B4-1C0A9734C380}" destId="{39BE9CE6-81BC-417F-BCCD-D7F3676CC806}" srcOrd="1" destOrd="0" presId="urn:microsoft.com/office/officeart/2005/8/layout/hierarchy1"/>
    <dgm:cxn modelId="{8D68A28D-E230-40C0-9D51-7DDE1CC9DA07}" type="presParOf" srcId="{39BE9CE6-81BC-417F-BCCD-D7F3676CC806}" destId="{A259F8BE-94A0-41D4-9D66-B015400D364D}" srcOrd="0" destOrd="0" presId="urn:microsoft.com/office/officeart/2005/8/layout/hierarchy1"/>
    <dgm:cxn modelId="{C82C2554-1FFB-40AB-AA54-1F9DDAECA314}" type="presParOf" srcId="{39BE9CE6-81BC-417F-BCCD-D7F3676CC806}" destId="{10F70AE6-1065-4006-9878-12CC675F8B93}" srcOrd="1" destOrd="0" presId="urn:microsoft.com/office/officeart/2005/8/layout/hierarchy1"/>
    <dgm:cxn modelId="{692732FB-7307-4895-A580-73E75742C826}" type="presParOf" srcId="{10F70AE6-1065-4006-9878-12CC675F8B93}" destId="{B6CF4481-19BE-42D7-82B4-E14AE36C0A2F}" srcOrd="0" destOrd="0" presId="urn:microsoft.com/office/officeart/2005/8/layout/hierarchy1"/>
    <dgm:cxn modelId="{E5DCEB63-433E-4696-92D7-D365C95F76C1}" type="presParOf" srcId="{B6CF4481-19BE-42D7-82B4-E14AE36C0A2F}" destId="{695EDB6B-6DEC-4E7A-9511-E05EA012460D}" srcOrd="0" destOrd="0" presId="urn:microsoft.com/office/officeart/2005/8/layout/hierarchy1"/>
    <dgm:cxn modelId="{A9B996CD-936E-41D3-BAE7-89BA43A61B64}" type="presParOf" srcId="{B6CF4481-19BE-42D7-82B4-E14AE36C0A2F}" destId="{72DACB5C-106F-4DB1-BA31-D4C12F6DA5DF}" srcOrd="1" destOrd="0" presId="urn:microsoft.com/office/officeart/2005/8/layout/hierarchy1"/>
    <dgm:cxn modelId="{0F69DF09-3413-4AD5-A450-FCF82623C4ED}" type="presParOf" srcId="{10F70AE6-1065-4006-9878-12CC675F8B93}" destId="{A2B663A2-77F0-44CC-ACED-203EF497493F}" srcOrd="1" destOrd="0" presId="urn:microsoft.com/office/officeart/2005/8/layout/hierarchy1"/>
    <dgm:cxn modelId="{85863534-F730-4814-9015-798F6B0C9B0E}" type="presParOf" srcId="{39BE9CE6-81BC-417F-BCCD-D7F3676CC806}" destId="{15709333-7094-4133-BD51-4ECF03C81704}" srcOrd="2" destOrd="0" presId="urn:microsoft.com/office/officeart/2005/8/layout/hierarchy1"/>
    <dgm:cxn modelId="{62990F1D-F605-40EE-995F-DA665F93B06A}" type="presParOf" srcId="{39BE9CE6-81BC-417F-BCCD-D7F3676CC806}" destId="{D92C52C2-DC55-4687-A173-1A265D3E571A}" srcOrd="3" destOrd="0" presId="urn:microsoft.com/office/officeart/2005/8/layout/hierarchy1"/>
    <dgm:cxn modelId="{4F45AAD9-2929-4649-AD66-E273A216D46D}" type="presParOf" srcId="{D92C52C2-DC55-4687-A173-1A265D3E571A}" destId="{38F582B8-56EA-4492-8661-00E8C4F61106}" srcOrd="0" destOrd="0" presId="urn:microsoft.com/office/officeart/2005/8/layout/hierarchy1"/>
    <dgm:cxn modelId="{2EA998C0-127E-4C72-AF7B-8C541B87D0CF}" type="presParOf" srcId="{38F582B8-56EA-4492-8661-00E8C4F61106}" destId="{0F9ED6B5-0572-4BD1-8AFE-6FF09AFE7050}" srcOrd="0" destOrd="0" presId="urn:microsoft.com/office/officeart/2005/8/layout/hierarchy1"/>
    <dgm:cxn modelId="{34F9EF77-64CE-40D6-99A5-9EFCD1929FD2}" type="presParOf" srcId="{38F582B8-56EA-4492-8661-00E8C4F61106}" destId="{8DE005B9-AC63-4AE7-B11D-A580DC5B149B}" srcOrd="1" destOrd="0" presId="urn:microsoft.com/office/officeart/2005/8/layout/hierarchy1"/>
    <dgm:cxn modelId="{3B94D713-D267-492D-BB15-C5CD87BC2C4A}" type="presParOf" srcId="{D92C52C2-DC55-4687-A173-1A265D3E571A}" destId="{F68028A3-46BC-4C62-84DF-488655EC3CBC}" srcOrd="1" destOrd="0" presId="urn:microsoft.com/office/officeart/2005/8/layout/hierarchy1"/>
    <dgm:cxn modelId="{96CD8C9F-F2A6-48EE-A20A-CF78E6FE417D}" type="presParOf" srcId="{39BE9CE6-81BC-417F-BCCD-D7F3676CC806}" destId="{601787E0-8A1E-4DC9-9754-ECC11CBA96F0}" srcOrd="4" destOrd="0" presId="urn:microsoft.com/office/officeart/2005/8/layout/hierarchy1"/>
    <dgm:cxn modelId="{B1169B56-BEE0-4950-A19C-141AF653E1CA}" type="presParOf" srcId="{39BE9CE6-81BC-417F-BCCD-D7F3676CC806}" destId="{AA5A234C-E3C9-47CE-87EA-36A36269AC16}" srcOrd="5" destOrd="0" presId="urn:microsoft.com/office/officeart/2005/8/layout/hierarchy1"/>
    <dgm:cxn modelId="{F1835AFF-EA06-428F-BDE9-06047A20E2C6}" type="presParOf" srcId="{AA5A234C-E3C9-47CE-87EA-36A36269AC16}" destId="{E97B562F-304B-44F3-8FD4-E419DEE17281}" srcOrd="0" destOrd="0" presId="urn:microsoft.com/office/officeart/2005/8/layout/hierarchy1"/>
    <dgm:cxn modelId="{146A32AE-0E55-4A56-ABCB-25C92E64F224}" type="presParOf" srcId="{E97B562F-304B-44F3-8FD4-E419DEE17281}" destId="{32347B0B-9535-4883-A8EB-60B9355758F8}" srcOrd="0" destOrd="0" presId="urn:microsoft.com/office/officeart/2005/8/layout/hierarchy1"/>
    <dgm:cxn modelId="{4DDDBC93-8461-4365-8C20-8A001BBA170E}" type="presParOf" srcId="{E97B562F-304B-44F3-8FD4-E419DEE17281}" destId="{16DA05ED-ABD5-4357-B5AD-2A3595E574CE}" srcOrd="1" destOrd="0" presId="urn:microsoft.com/office/officeart/2005/8/layout/hierarchy1"/>
    <dgm:cxn modelId="{8546C117-9635-4439-A137-B4C653D4F5FF}" type="presParOf" srcId="{AA5A234C-E3C9-47CE-87EA-36A36269AC16}" destId="{71403D57-D333-488A-803E-16E39542DB9D}" srcOrd="1" destOrd="0" presId="urn:microsoft.com/office/officeart/2005/8/layout/hierarchy1"/>
    <dgm:cxn modelId="{53800866-4EBA-47A8-BF7D-B1B5E44173FD}" type="presParOf" srcId="{B337D84F-0782-408E-BE2D-C58CA05DD4A1}" destId="{741A5CC0-7E52-463C-983E-EEC48E451568}" srcOrd="2" destOrd="0" presId="urn:microsoft.com/office/officeart/2005/8/layout/hierarchy1"/>
    <dgm:cxn modelId="{D234EF28-680F-461B-A7E1-A36838A68F4A}" type="presParOf" srcId="{B337D84F-0782-408E-BE2D-C58CA05DD4A1}" destId="{03CA993E-8A90-4D83-8DD2-F3A2343F22FE}" srcOrd="3" destOrd="0" presId="urn:microsoft.com/office/officeart/2005/8/layout/hierarchy1"/>
    <dgm:cxn modelId="{D06034E2-DE3B-491B-8D17-02652C54083B}" type="presParOf" srcId="{03CA993E-8A90-4D83-8DD2-F3A2343F22FE}" destId="{69E8B160-FB9C-4062-ADFD-DC925766C0E5}" srcOrd="0" destOrd="0" presId="urn:microsoft.com/office/officeart/2005/8/layout/hierarchy1"/>
    <dgm:cxn modelId="{017466AE-D40F-4053-855A-106C9AD0F3FD}" type="presParOf" srcId="{69E8B160-FB9C-4062-ADFD-DC925766C0E5}" destId="{F3E85BCB-E6C1-4C49-824F-A02A7FF679BC}" srcOrd="0" destOrd="0" presId="urn:microsoft.com/office/officeart/2005/8/layout/hierarchy1"/>
    <dgm:cxn modelId="{C75D7EBE-159A-4E2B-A39A-2C7E6838D786}" type="presParOf" srcId="{69E8B160-FB9C-4062-ADFD-DC925766C0E5}" destId="{7514676F-BD02-4EAC-B6B6-FB34A1B72BC0}" srcOrd="1" destOrd="0" presId="urn:microsoft.com/office/officeart/2005/8/layout/hierarchy1"/>
    <dgm:cxn modelId="{84357BF9-D22A-44EE-8154-77AB4CB19FE0}" type="presParOf" srcId="{03CA993E-8A90-4D83-8DD2-F3A2343F22FE}" destId="{D22DAD42-3F8C-402C-9869-FE7F1AE3F108}" srcOrd="1" destOrd="0" presId="urn:microsoft.com/office/officeart/2005/8/layout/hierarchy1"/>
    <dgm:cxn modelId="{9FC3CD53-8F19-4509-889E-E037D772DE60}" type="presParOf" srcId="{D22DAD42-3F8C-402C-9869-FE7F1AE3F108}" destId="{EEA0BF93-79C8-4F0D-B391-4CB45D9D0A5D}" srcOrd="0" destOrd="0" presId="urn:microsoft.com/office/officeart/2005/8/layout/hierarchy1"/>
    <dgm:cxn modelId="{4267C395-C029-40A5-9671-9F59E2ADD21B}" type="presParOf" srcId="{D22DAD42-3F8C-402C-9869-FE7F1AE3F108}" destId="{066F76A3-5013-4FA0-994C-F002E7A9E85F}" srcOrd="1" destOrd="0" presId="urn:microsoft.com/office/officeart/2005/8/layout/hierarchy1"/>
    <dgm:cxn modelId="{97F86A68-5108-47E4-AD3D-1F014FDAF67D}" type="presParOf" srcId="{066F76A3-5013-4FA0-994C-F002E7A9E85F}" destId="{05BB8312-4375-4518-B664-D002837CA789}" srcOrd="0" destOrd="0" presId="urn:microsoft.com/office/officeart/2005/8/layout/hierarchy1"/>
    <dgm:cxn modelId="{383F2A47-15E8-4FD0-8C7A-E0E9708C7580}" type="presParOf" srcId="{05BB8312-4375-4518-B664-D002837CA789}" destId="{D6F198D8-AE71-4F4E-A5C3-FCF9F355142B}" srcOrd="0" destOrd="0" presId="urn:microsoft.com/office/officeart/2005/8/layout/hierarchy1"/>
    <dgm:cxn modelId="{14C47504-1A2B-4C91-BAE1-C1515BF90197}" type="presParOf" srcId="{05BB8312-4375-4518-B664-D002837CA789}" destId="{17A84BCD-C996-4D6E-AA56-35B910C45155}" srcOrd="1" destOrd="0" presId="urn:microsoft.com/office/officeart/2005/8/layout/hierarchy1"/>
    <dgm:cxn modelId="{5635F3BE-E09C-44F1-A1A4-678B708C272D}" type="presParOf" srcId="{066F76A3-5013-4FA0-994C-F002E7A9E85F}" destId="{5FD23758-0461-4EEB-B3D0-E5ADDCD726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6C8CF-FC06-4341-B08F-EFCC2C3E95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AA2750-6A18-43B7-8CE4-F1B488E98664}">
      <dgm:prSet/>
      <dgm:spPr/>
      <dgm:t>
        <a:bodyPr/>
        <a:lstStyle/>
        <a:p>
          <a:r>
            <a:rPr lang="en-US"/>
            <a:t>Student, parent/guardian, foster parent</a:t>
          </a:r>
        </a:p>
      </dgm:t>
    </dgm:pt>
    <dgm:pt modelId="{B5EF956A-3EB4-402C-9DDE-7BF7539A778C}" type="parTrans" cxnId="{3C0C451B-59D9-44F6-B831-160B8AFA300F}">
      <dgm:prSet/>
      <dgm:spPr/>
      <dgm:t>
        <a:bodyPr/>
        <a:lstStyle/>
        <a:p>
          <a:endParaRPr lang="en-US"/>
        </a:p>
      </dgm:t>
    </dgm:pt>
    <dgm:pt modelId="{49BB6CD1-043D-46CC-B3EE-C85E07944840}" type="sibTrans" cxnId="{3C0C451B-59D9-44F6-B831-160B8AFA300F}">
      <dgm:prSet/>
      <dgm:spPr/>
      <dgm:t>
        <a:bodyPr/>
        <a:lstStyle/>
        <a:p>
          <a:endParaRPr lang="en-US"/>
        </a:p>
      </dgm:t>
    </dgm:pt>
    <dgm:pt modelId="{5368D8B1-F51F-4E7A-8682-A59999A0ACA7}">
      <dgm:prSet/>
      <dgm:spPr/>
      <dgm:t>
        <a:bodyPr/>
        <a:lstStyle/>
        <a:p>
          <a:r>
            <a:rPr lang="en-US"/>
            <a:t>Social worker, education coordinator</a:t>
          </a:r>
        </a:p>
      </dgm:t>
    </dgm:pt>
    <dgm:pt modelId="{0AC03D28-F2AB-466A-94CF-17C3EFF9C1A1}" type="parTrans" cxnId="{E74B4108-6DD9-42B0-8DEB-8DE0F3973BF5}">
      <dgm:prSet/>
      <dgm:spPr/>
      <dgm:t>
        <a:bodyPr/>
        <a:lstStyle/>
        <a:p>
          <a:endParaRPr lang="en-US"/>
        </a:p>
      </dgm:t>
    </dgm:pt>
    <dgm:pt modelId="{3958C35B-9E82-4EBD-80BE-3FFDAE7857C5}" type="sibTrans" cxnId="{E74B4108-6DD9-42B0-8DEB-8DE0F3973BF5}">
      <dgm:prSet/>
      <dgm:spPr/>
      <dgm:t>
        <a:bodyPr/>
        <a:lstStyle/>
        <a:p>
          <a:endParaRPr lang="en-US"/>
        </a:p>
      </dgm:t>
    </dgm:pt>
    <dgm:pt modelId="{A830B0BD-1E26-484D-B641-36A253855AAC}">
      <dgm:prSet/>
      <dgm:spPr/>
      <dgm:t>
        <a:bodyPr/>
        <a:lstStyle/>
        <a:p>
          <a:r>
            <a:rPr lang="en-US"/>
            <a:t>District POC, special education, guidance counselor, teacher</a:t>
          </a:r>
        </a:p>
      </dgm:t>
    </dgm:pt>
    <dgm:pt modelId="{F33C32B5-8E3F-491F-AE4B-02535D374844}" type="parTrans" cxnId="{1B560708-BE1A-4795-B4C0-57E7A7C00991}">
      <dgm:prSet/>
      <dgm:spPr/>
      <dgm:t>
        <a:bodyPr/>
        <a:lstStyle/>
        <a:p>
          <a:endParaRPr lang="en-US"/>
        </a:p>
      </dgm:t>
    </dgm:pt>
    <dgm:pt modelId="{1D541049-CE47-47ED-8062-274FBBD9200B}" type="sibTrans" cxnId="{1B560708-BE1A-4795-B4C0-57E7A7C00991}">
      <dgm:prSet/>
      <dgm:spPr/>
      <dgm:t>
        <a:bodyPr/>
        <a:lstStyle/>
        <a:p>
          <a:endParaRPr lang="en-US"/>
        </a:p>
      </dgm:t>
    </dgm:pt>
    <dgm:pt modelId="{CF33F727-5671-4FBD-B916-6693CB121A05}">
      <dgm:prSet/>
      <dgm:spPr/>
      <dgm:t>
        <a:bodyPr/>
        <a:lstStyle/>
        <a:p>
          <a:r>
            <a:rPr lang="en-US"/>
            <a:t>Educational decision maker, legal representative</a:t>
          </a:r>
        </a:p>
      </dgm:t>
    </dgm:pt>
    <dgm:pt modelId="{8FE1ED6A-66FE-48DF-991D-74365A216C9E}" type="parTrans" cxnId="{8B0B7DC9-9A61-4279-BB44-E7D0F971251F}">
      <dgm:prSet/>
      <dgm:spPr/>
      <dgm:t>
        <a:bodyPr/>
        <a:lstStyle/>
        <a:p>
          <a:endParaRPr lang="en-US"/>
        </a:p>
      </dgm:t>
    </dgm:pt>
    <dgm:pt modelId="{D9DD0F48-AB22-400F-9A01-5733DFA882A7}" type="sibTrans" cxnId="{8B0B7DC9-9A61-4279-BB44-E7D0F971251F}">
      <dgm:prSet/>
      <dgm:spPr/>
      <dgm:t>
        <a:bodyPr/>
        <a:lstStyle/>
        <a:p>
          <a:endParaRPr lang="en-US"/>
        </a:p>
      </dgm:t>
    </dgm:pt>
    <dgm:pt modelId="{72BBD78D-1530-4FC7-A703-C705C4F34800}">
      <dgm:prSet/>
      <dgm:spPr/>
      <dgm:t>
        <a:bodyPr/>
        <a:lstStyle/>
        <a:p>
          <a:r>
            <a:rPr lang="en-US"/>
            <a:t>District POC – from district of foster placement</a:t>
          </a:r>
        </a:p>
      </dgm:t>
    </dgm:pt>
    <dgm:pt modelId="{7CDB6291-01F5-4223-BD6F-ADB3CE639BA1}" type="parTrans" cxnId="{85FF5A18-F52C-4E69-9CD1-5857826FD3B5}">
      <dgm:prSet/>
      <dgm:spPr/>
      <dgm:t>
        <a:bodyPr/>
        <a:lstStyle/>
        <a:p>
          <a:endParaRPr lang="en-US"/>
        </a:p>
      </dgm:t>
    </dgm:pt>
    <dgm:pt modelId="{FDC0AE10-76C6-4853-9463-C4A08852C0A5}" type="sibTrans" cxnId="{85FF5A18-F52C-4E69-9CD1-5857826FD3B5}">
      <dgm:prSet/>
      <dgm:spPr/>
      <dgm:t>
        <a:bodyPr/>
        <a:lstStyle/>
        <a:p>
          <a:endParaRPr lang="en-US"/>
        </a:p>
      </dgm:t>
    </dgm:pt>
    <dgm:pt modelId="{E3FD2D7F-A13E-436B-B934-67B756C4AE37}" type="pres">
      <dgm:prSet presAssocID="{5C16C8CF-FC06-4341-B08F-EFCC2C3E9584}" presName="diagram" presStyleCnt="0">
        <dgm:presLayoutVars>
          <dgm:dir/>
          <dgm:resizeHandles val="exact"/>
        </dgm:presLayoutVars>
      </dgm:prSet>
      <dgm:spPr/>
    </dgm:pt>
    <dgm:pt modelId="{B0121F43-242E-4AC0-8F49-39649C3FBAC2}" type="pres">
      <dgm:prSet presAssocID="{B2AA2750-6A18-43B7-8CE4-F1B488E98664}" presName="node" presStyleLbl="node1" presStyleIdx="0" presStyleCnt="5">
        <dgm:presLayoutVars>
          <dgm:bulletEnabled val="1"/>
        </dgm:presLayoutVars>
      </dgm:prSet>
      <dgm:spPr/>
    </dgm:pt>
    <dgm:pt modelId="{ADECE384-C7BD-4634-865D-D31AA5741F38}" type="pres">
      <dgm:prSet presAssocID="{49BB6CD1-043D-46CC-B3EE-C85E07944840}" presName="sibTrans" presStyleCnt="0"/>
      <dgm:spPr/>
    </dgm:pt>
    <dgm:pt modelId="{849B714D-6340-45D1-A6C1-8591F40E301B}" type="pres">
      <dgm:prSet presAssocID="{CF33F727-5671-4FBD-B916-6693CB121A05}" presName="node" presStyleLbl="node1" presStyleIdx="1" presStyleCnt="5">
        <dgm:presLayoutVars>
          <dgm:bulletEnabled val="1"/>
        </dgm:presLayoutVars>
      </dgm:prSet>
      <dgm:spPr/>
    </dgm:pt>
    <dgm:pt modelId="{121C9BA8-479F-4AB3-A8A9-D131D3BE9664}" type="pres">
      <dgm:prSet presAssocID="{D9DD0F48-AB22-400F-9A01-5733DFA882A7}" presName="sibTrans" presStyleCnt="0"/>
      <dgm:spPr/>
    </dgm:pt>
    <dgm:pt modelId="{8107C1A7-AF43-4DEA-8820-50CF79B0E4F3}" type="pres">
      <dgm:prSet presAssocID="{5368D8B1-F51F-4E7A-8682-A59999A0ACA7}" presName="node" presStyleLbl="node1" presStyleIdx="2" presStyleCnt="5">
        <dgm:presLayoutVars>
          <dgm:bulletEnabled val="1"/>
        </dgm:presLayoutVars>
      </dgm:prSet>
      <dgm:spPr/>
    </dgm:pt>
    <dgm:pt modelId="{539CEEDB-319C-4766-AAC7-B4E236DE6D24}" type="pres">
      <dgm:prSet presAssocID="{3958C35B-9E82-4EBD-80BE-3FFDAE7857C5}" presName="sibTrans" presStyleCnt="0"/>
      <dgm:spPr/>
    </dgm:pt>
    <dgm:pt modelId="{80A58C76-9CC1-47E1-B3A2-F90A07D1A47B}" type="pres">
      <dgm:prSet presAssocID="{A830B0BD-1E26-484D-B641-36A253855AAC}" presName="node" presStyleLbl="node1" presStyleIdx="3" presStyleCnt="5">
        <dgm:presLayoutVars>
          <dgm:bulletEnabled val="1"/>
        </dgm:presLayoutVars>
      </dgm:prSet>
      <dgm:spPr/>
    </dgm:pt>
    <dgm:pt modelId="{659D1CF9-334C-463C-A903-D16713915A22}" type="pres">
      <dgm:prSet presAssocID="{1D541049-CE47-47ED-8062-274FBBD9200B}" presName="sibTrans" presStyleCnt="0"/>
      <dgm:spPr/>
    </dgm:pt>
    <dgm:pt modelId="{2EED4F41-CCE3-44AD-914D-B4CEF02199CF}" type="pres">
      <dgm:prSet presAssocID="{72BBD78D-1530-4FC7-A703-C705C4F34800}" presName="node" presStyleLbl="node1" presStyleIdx="4" presStyleCnt="5">
        <dgm:presLayoutVars>
          <dgm:bulletEnabled val="1"/>
        </dgm:presLayoutVars>
      </dgm:prSet>
      <dgm:spPr/>
    </dgm:pt>
  </dgm:ptLst>
  <dgm:cxnLst>
    <dgm:cxn modelId="{1B560708-BE1A-4795-B4C0-57E7A7C00991}" srcId="{5C16C8CF-FC06-4341-B08F-EFCC2C3E9584}" destId="{A830B0BD-1E26-484D-B641-36A253855AAC}" srcOrd="3" destOrd="0" parTransId="{F33C32B5-8E3F-491F-AE4B-02535D374844}" sibTransId="{1D541049-CE47-47ED-8062-274FBBD9200B}"/>
    <dgm:cxn modelId="{E74B4108-6DD9-42B0-8DEB-8DE0F3973BF5}" srcId="{5C16C8CF-FC06-4341-B08F-EFCC2C3E9584}" destId="{5368D8B1-F51F-4E7A-8682-A59999A0ACA7}" srcOrd="2" destOrd="0" parTransId="{0AC03D28-F2AB-466A-94CF-17C3EFF9C1A1}" sibTransId="{3958C35B-9E82-4EBD-80BE-3FFDAE7857C5}"/>
    <dgm:cxn modelId="{85FF5A18-F52C-4E69-9CD1-5857826FD3B5}" srcId="{5C16C8CF-FC06-4341-B08F-EFCC2C3E9584}" destId="{72BBD78D-1530-4FC7-A703-C705C4F34800}" srcOrd="4" destOrd="0" parTransId="{7CDB6291-01F5-4223-BD6F-ADB3CE639BA1}" sibTransId="{FDC0AE10-76C6-4853-9463-C4A08852C0A5}"/>
    <dgm:cxn modelId="{3C0C451B-59D9-44F6-B831-160B8AFA300F}" srcId="{5C16C8CF-FC06-4341-B08F-EFCC2C3E9584}" destId="{B2AA2750-6A18-43B7-8CE4-F1B488E98664}" srcOrd="0" destOrd="0" parTransId="{B5EF956A-3EB4-402C-9DDE-7BF7539A778C}" sibTransId="{49BB6CD1-043D-46CC-B3EE-C85E07944840}"/>
    <dgm:cxn modelId="{21616534-FFDE-4950-816E-409C8AF0BEBF}" type="presOf" srcId="{5C16C8CF-FC06-4341-B08F-EFCC2C3E9584}" destId="{E3FD2D7F-A13E-436B-B934-67B756C4AE37}" srcOrd="0" destOrd="0" presId="urn:microsoft.com/office/officeart/2005/8/layout/default"/>
    <dgm:cxn modelId="{31DE467B-5470-443E-8E4D-020CBF504271}" type="presOf" srcId="{B2AA2750-6A18-43B7-8CE4-F1B488E98664}" destId="{B0121F43-242E-4AC0-8F49-39649C3FBAC2}" srcOrd="0" destOrd="0" presId="urn:microsoft.com/office/officeart/2005/8/layout/default"/>
    <dgm:cxn modelId="{320735BB-9BFE-4EF1-8D88-5E34DCA1E651}" type="presOf" srcId="{CF33F727-5671-4FBD-B916-6693CB121A05}" destId="{849B714D-6340-45D1-A6C1-8591F40E301B}" srcOrd="0" destOrd="0" presId="urn:microsoft.com/office/officeart/2005/8/layout/default"/>
    <dgm:cxn modelId="{FB785ABF-2F09-4445-814A-44AEB08297E3}" type="presOf" srcId="{A830B0BD-1E26-484D-B641-36A253855AAC}" destId="{80A58C76-9CC1-47E1-B3A2-F90A07D1A47B}" srcOrd="0" destOrd="0" presId="urn:microsoft.com/office/officeart/2005/8/layout/default"/>
    <dgm:cxn modelId="{8B0B7DC9-9A61-4279-BB44-E7D0F971251F}" srcId="{5C16C8CF-FC06-4341-B08F-EFCC2C3E9584}" destId="{CF33F727-5671-4FBD-B916-6693CB121A05}" srcOrd="1" destOrd="0" parTransId="{8FE1ED6A-66FE-48DF-991D-74365A216C9E}" sibTransId="{D9DD0F48-AB22-400F-9A01-5733DFA882A7}"/>
    <dgm:cxn modelId="{CE5BF1CA-2998-4692-A57F-385335135AD3}" type="presOf" srcId="{5368D8B1-F51F-4E7A-8682-A59999A0ACA7}" destId="{8107C1A7-AF43-4DEA-8820-50CF79B0E4F3}" srcOrd="0" destOrd="0" presId="urn:microsoft.com/office/officeart/2005/8/layout/default"/>
    <dgm:cxn modelId="{62D379CC-F5B5-4489-8014-C565F6B2CC2F}" type="presOf" srcId="{72BBD78D-1530-4FC7-A703-C705C4F34800}" destId="{2EED4F41-CCE3-44AD-914D-B4CEF02199CF}" srcOrd="0" destOrd="0" presId="urn:microsoft.com/office/officeart/2005/8/layout/default"/>
    <dgm:cxn modelId="{885DEEB3-9D16-4A4F-9A91-5DD37986A75C}" type="presParOf" srcId="{E3FD2D7F-A13E-436B-B934-67B756C4AE37}" destId="{B0121F43-242E-4AC0-8F49-39649C3FBAC2}" srcOrd="0" destOrd="0" presId="urn:microsoft.com/office/officeart/2005/8/layout/default"/>
    <dgm:cxn modelId="{F2C4576B-DFE5-4984-89BE-E36EC68A3B04}" type="presParOf" srcId="{E3FD2D7F-A13E-436B-B934-67B756C4AE37}" destId="{ADECE384-C7BD-4634-865D-D31AA5741F38}" srcOrd="1" destOrd="0" presId="urn:microsoft.com/office/officeart/2005/8/layout/default"/>
    <dgm:cxn modelId="{67DBAF7A-80E2-4052-BE68-4A7649A7DB59}" type="presParOf" srcId="{E3FD2D7F-A13E-436B-B934-67B756C4AE37}" destId="{849B714D-6340-45D1-A6C1-8591F40E301B}" srcOrd="2" destOrd="0" presId="urn:microsoft.com/office/officeart/2005/8/layout/default"/>
    <dgm:cxn modelId="{E59D941B-E4F3-47F7-9988-BC64E261BD24}" type="presParOf" srcId="{E3FD2D7F-A13E-436B-B934-67B756C4AE37}" destId="{121C9BA8-479F-4AB3-A8A9-D131D3BE9664}" srcOrd="3" destOrd="0" presId="urn:microsoft.com/office/officeart/2005/8/layout/default"/>
    <dgm:cxn modelId="{A77731BD-0E94-4F0D-A4E5-1AC40CA129F9}" type="presParOf" srcId="{E3FD2D7F-A13E-436B-B934-67B756C4AE37}" destId="{8107C1A7-AF43-4DEA-8820-50CF79B0E4F3}" srcOrd="4" destOrd="0" presId="urn:microsoft.com/office/officeart/2005/8/layout/default"/>
    <dgm:cxn modelId="{90E558E2-1104-4FD9-AB7B-5E1DEF8D3D3F}" type="presParOf" srcId="{E3FD2D7F-A13E-436B-B934-67B756C4AE37}" destId="{539CEEDB-319C-4766-AAC7-B4E236DE6D24}" srcOrd="5" destOrd="0" presId="urn:microsoft.com/office/officeart/2005/8/layout/default"/>
    <dgm:cxn modelId="{08E96D61-8A7C-4B61-B4BD-62996468EA5F}" type="presParOf" srcId="{E3FD2D7F-A13E-436B-B934-67B756C4AE37}" destId="{80A58C76-9CC1-47E1-B3A2-F90A07D1A47B}" srcOrd="6" destOrd="0" presId="urn:microsoft.com/office/officeart/2005/8/layout/default"/>
    <dgm:cxn modelId="{E8A43B6E-8809-48FF-9BD3-BE4A7B663211}" type="presParOf" srcId="{E3FD2D7F-A13E-436B-B934-67B756C4AE37}" destId="{659D1CF9-334C-463C-A903-D16713915A22}" srcOrd="7" destOrd="0" presId="urn:microsoft.com/office/officeart/2005/8/layout/default"/>
    <dgm:cxn modelId="{77B881D7-4444-47BA-A618-6A826281858F}" type="presParOf" srcId="{E3FD2D7F-A13E-436B-B934-67B756C4AE37}" destId="{2EED4F41-CCE3-44AD-914D-B4CEF02199C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0BF93-79C8-4F0D-B391-4CB45D9D0A5D}">
      <dsp:nvSpPr>
        <dsp:cNvPr id="0" name=""/>
        <dsp:cNvSpPr/>
      </dsp:nvSpPr>
      <dsp:spPr>
        <a:xfrm>
          <a:off x="8296155"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A5CC0-7E52-463C-983E-EEC48E451568}">
      <dsp:nvSpPr>
        <dsp:cNvPr id="0" name=""/>
        <dsp:cNvSpPr/>
      </dsp:nvSpPr>
      <dsp:spPr>
        <a:xfrm>
          <a:off x="5951187" y="1243327"/>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787E0-8A1E-4DC9-9754-ECC11CBA96F0}">
      <dsp:nvSpPr>
        <dsp:cNvPr id="0" name=""/>
        <dsp:cNvSpPr/>
      </dsp:nvSpPr>
      <dsp:spPr>
        <a:xfrm>
          <a:off x="3560498" y="3054273"/>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09333-7094-4133-BD51-4ECF03C81704}">
      <dsp:nvSpPr>
        <dsp:cNvPr id="0" name=""/>
        <dsp:cNvSpPr/>
      </dsp:nvSpPr>
      <dsp:spPr>
        <a:xfrm>
          <a:off x="3514778"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9F8BE-94A0-41D4-9D66-B015400D364D}">
      <dsp:nvSpPr>
        <dsp:cNvPr id="0" name=""/>
        <dsp:cNvSpPr/>
      </dsp:nvSpPr>
      <dsp:spPr>
        <a:xfrm>
          <a:off x="1169810" y="3054273"/>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52CE6-8695-4804-BAE5-0432604B8CC5}">
      <dsp:nvSpPr>
        <dsp:cNvPr id="0" name=""/>
        <dsp:cNvSpPr/>
      </dsp:nvSpPr>
      <dsp:spPr>
        <a:xfrm>
          <a:off x="3560498" y="1243327"/>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74897-CACB-48B6-8CF6-771A3D58D934}">
      <dsp:nvSpPr>
        <dsp:cNvPr id="0" name=""/>
        <dsp:cNvSpPr/>
      </dsp:nvSpPr>
      <dsp:spPr>
        <a:xfrm>
          <a:off x="4973178" y="1256"/>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E0CF3-C44A-4293-9865-8983F2E4FB84}">
      <dsp:nvSpPr>
        <dsp:cNvPr id="0" name=""/>
        <dsp:cNvSpPr/>
      </dsp:nvSpPr>
      <dsp:spPr>
        <a:xfrm>
          <a:off x="5190513" y="207724"/>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tx1"/>
              </a:solidFill>
              <a:latin typeface="Segoe UI Semibold"/>
            </a:rPr>
            <a:t>Ensure </a:t>
          </a:r>
          <a:r>
            <a:rPr lang="en-US" sz="1700" b="0" i="0" u="none" strike="noStrike" kern="1200" cap="none" baseline="0" noProof="0">
              <a:solidFill>
                <a:schemeClr val="tx1"/>
              </a:solidFill>
              <a:latin typeface="Segoe UI Semibold"/>
              <a:cs typeface="Segoe UI Semibold"/>
            </a:rPr>
            <a:t>unique educational rights</a:t>
          </a:r>
          <a:r>
            <a:rPr lang="en-US" sz="1700" kern="1200">
              <a:solidFill>
                <a:schemeClr val="tx1"/>
              </a:solidFill>
              <a:latin typeface="Segoe UI Semibold"/>
            </a:rPr>
            <a:t> for</a:t>
          </a:r>
          <a:r>
            <a:rPr lang="en-US" sz="1700" b="0" i="0" u="none" strike="noStrike" kern="1200" cap="none" baseline="0" noProof="0">
              <a:solidFill>
                <a:schemeClr val="tx1"/>
              </a:solidFill>
              <a:latin typeface="Segoe UI Semibold"/>
              <a:cs typeface="Segoe UI Semibold"/>
            </a:rPr>
            <a:t> </a:t>
          </a:r>
          <a:r>
            <a:rPr lang="en-US" sz="1700" kern="1200">
              <a:solidFill>
                <a:schemeClr val="tx1"/>
              </a:solidFill>
              <a:latin typeface="Segoe UI Semibold"/>
            </a:rPr>
            <a:t>highly mobile</a:t>
          </a:r>
          <a:r>
            <a:rPr lang="en-US" sz="1700" b="0" i="0" u="none" strike="noStrike" kern="1200" cap="none" baseline="0" noProof="0">
              <a:solidFill>
                <a:schemeClr val="tx1"/>
              </a:solidFill>
              <a:latin typeface="Segoe UI Semibold"/>
              <a:cs typeface="Segoe UI Semibold"/>
            </a:rPr>
            <a:t> students</a:t>
          </a:r>
        </a:p>
      </dsp:txBody>
      <dsp:txXfrm>
        <a:off x="5226892" y="244103"/>
        <a:ext cx="1883259" cy="1169313"/>
      </dsp:txXfrm>
    </dsp:sp>
    <dsp:sp modelId="{6BC500B4-8F4A-4F79-8597-C19FA0F4AD21}">
      <dsp:nvSpPr>
        <dsp:cNvPr id="0" name=""/>
        <dsp:cNvSpPr/>
      </dsp:nvSpPr>
      <dsp:spPr>
        <a:xfrm>
          <a:off x="2582489"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45F2-33AD-4C40-86E7-C0B8AD8EE048}">
      <dsp:nvSpPr>
        <dsp:cNvPr id="0" name=""/>
        <dsp:cNvSpPr/>
      </dsp:nvSpPr>
      <dsp:spPr>
        <a:xfrm>
          <a:off x="2799825"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Every Student Succeeds Act of 2015</a:t>
          </a:r>
          <a:endParaRPr lang="en-US" sz="1700" kern="1200"/>
        </a:p>
      </dsp:txBody>
      <dsp:txXfrm>
        <a:off x="2836204" y="2055050"/>
        <a:ext cx="1883259" cy="1169313"/>
      </dsp:txXfrm>
    </dsp:sp>
    <dsp:sp modelId="{695EDB6B-6DEC-4E7A-9511-E05EA012460D}">
      <dsp:nvSpPr>
        <dsp:cNvPr id="0" name=""/>
        <dsp:cNvSpPr/>
      </dsp:nvSpPr>
      <dsp:spPr>
        <a:xfrm>
          <a:off x="191801"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ACB5C-106F-4DB1-BA31-D4C12F6DA5DF}">
      <dsp:nvSpPr>
        <dsp:cNvPr id="0" name=""/>
        <dsp:cNvSpPr/>
      </dsp:nvSpPr>
      <dsp:spPr>
        <a:xfrm>
          <a:off x="409136"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Foster Care Students</a:t>
          </a:r>
          <a:endParaRPr lang="en-US" sz="1700" kern="1200"/>
        </a:p>
      </dsp:txBody>
      <dsp:txXfrm>
        <a:off x="445515" y="3865996"/>
        <a:ext cx="1883259" cy="1169313"/>
      </dsp:txXfrm>
    </dsp:sp>
    <dsp:sp modelId="{0F9ED6B5-0572-4BD1-8AFE-6FF09AFE7050}">
      <dsp:nvSpPr>
        <dsp:cNvPr id="0" name=""/>
        <dsp:cNvSpPr/>
      </dsp:nvSpPr>
      <dsp:spPr>
        <a:xfrm>
          <a:off x="2582489"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005B9-AC63-4AE7-B11D-A580DC5B149B}">
      <dsp:nvSpPr>
        <dsp:cNvPr id="0" name=""/>
        <dsp:cNvSpPr/>
      </dsp:nvSpPr>
      <dsp:spPr>
        <a:xfrm>
          <a:off x="2799825"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Homeless Students</a:t>
          </a:r>
          <a:endParaRPr lang="en-US" sz="1700" kern="1200"/>
        </a:p>
      </dsp:txBody>
      <dsp:txXfrm>
        <a:off x="2836204" y="3865996"/>
        <a:ext cx="1883259" cy="1169313"/>
      </dsp:txXfrm>
    </dsp:sp>
    <dsp:sp modelId="{32347B0B-9535-4883-A8EB-60B9355758F8}">
      <dsp:nvSpPr>
        <dsp:cNvPr id="0" name=""/>
        <dsp:cNvSpPr/>
      </dsp:nvSpPr>
      <dsp:spPr>
        <a:xfrm>
          <a:off x="4973178"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A05ED-ABD5-4357-B5AD-2A3595E574CE}">
      <dsp:nvSpPr>
        <dsp:cNvPr id="0" name=""/>
        <dsp:cNvSpPr/>
      </dsp:nvSpPr>
      <dsp:spPr>
        <a:xfrm>
          <a:off x="5190513"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Migrant Students</a:t>
          </a:r>
        </a:p>
      </dsp:txBody>
      <dsp:txXfrm>
        <a:off x="5226892" y="3865996"/>
        <a:ext cx="1883259" cy="1169313"/>
      </dsp:txXfrm>
    </dsp:sp>
    <dsp:sp modelId="{F3E85BCB-E6C1-4C49-824F-A02A7FF679BC}">
      <dsp:nvSpPr>
        <dsp:cNvPr id="0" name=""/>
        <dsp:cNvSpPr/>
      </dsp:nvSpPr>
      <dsp:spPr>
        <a:xfrm>
          <a:off x="7363866"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4676F-BD02-4EAC-B6B6-FB34A1B72BC0}">
      <dsp:nvSpPr>
        <dsp:cNvPr id="0" name=""/>
        <dsp:cNvSpPr/>
      </dsp:nvSpPr>
      <dsp:spPr>
        <a:xfrm>
          <a:off x="7581201"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Massachusetts Valor Act of 2012</a:t>
          </a:r>
          <a:endParaRPr lang="en-US" sz="1700" kern="1200"/>
        </a:p>
      </dsp:txBody>
      <dsp:txXfrm>
        <a:off x="7617580" y="2055050"/>
        <a:ext cx="1883259" cy="1169313"/>
      </dsp:txXfrm>
    </dsp:sp>
    <dsp:sp modelId="{D6F198D8-AE71-4F4E-A5C3-FCF9F355142B}">
      <dsp:nvSpPr>
        <dsp:cNvPr id="0" name=""/>
        <dsp:cNvSpPr/>
      </dsp:nvSpPr>
      <dsp:spPr>
        <a:xfrm>
          <a:off x="7363866"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84BCD-C996-4D6E-AA56-35B910C45155}">
      <dsp:nvSpPr>
        <dsp:cNvPr id="0" name=""/>
        <dsp:cNvSpPr/>
      </dsp:nvSpPr>
      <dsp:spPr>
        <a:xfrm>
          <a:off x="7581201"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Military Connected Students</a:t>
          </a:r>
          <a:endParaRPr lang="en-US" sz="1700" kern="1200"/>
        </a:p>
      </dsp:txBody>
      <dsp:txXfrm>
        <a:off x="7617580" y="3865996"/>
        <a:ext cx="1883259" cy="116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21F43-242E-4AC0-8F49-39649C3FBAC2}">
      <dsp:nvSpPr>
        <dsp:cNvPr id="0" name=""/>
        <dsp:cNvSpPr/>
      </dsp:nvSpPr>
      <dsp:spPr>
        <a:xfrm>
          <a:off x="625" y="42190"/>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Student, parent/guardian, foster parent</a:t>
          </a:r>
        </a:p>
      </dsp:txBody>
      <dsp:txXfrm>
        <a:off x="625" y="42190"/>
        <a:ext cx="2440846" cy="1464507"/>
      </dsp:txXfrm>
    </dsp:sp>
    <dsp:sp modelId="{849B714D-6340-45D1-A6C1-8591F40E301B}">
      <dsp:nvSpPr>
        <dsp:cNvPr id="0" name=""/>
        <dsp:cNvSpPr/>
      </dsp:nvSpPr>
      <dsp:spPr>
        <a:xfrm>
          <a:off x="2685556" y="42190"/>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Educational decision maker, legal representative</a:t>
          </a:r>
        </a:p>
      </dsp:txBody>
      <dsp:txXfrm>
        <a:off x="2685556" y="42190"/>
        <a:ext cx="2440846" cy="1464507"/>
      </dsp:txXfrm>
    </dsp:sp>
    <dsp:sp modelId="{8107C1A7-AF43-4DEA-8820-50CF79B0E4F3}">
      <dsp:nvSpPr>
        <dsp:cNvPr id="0" name=""/>
        <dsp:cNvSpPr/>
      </dsp:nvSpPr>
      <dsp:spPr>
        <a:xfrm>
          <a:off x="625" y="1750783"/>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Social worker, education coordinator</a:t>
          </a:r>
        </a:p>
      </dsp:txBody>
      <dsp:txXfrm>
        <a:off x="625" y="1750783"/>
        <a:ext cx="2440846" cy="1464507"/>
      </dsp:txXfrm>
    </dsp:sp>
    <dsp:sp modelId="{80A58C76-9CC1-47E1-B3A2-F90A07D1A47B}">
      <dsp:nvSpPr>
        <dsp:cNvPr id="0" name=""/>
        <dsp:cNvSpPr/>
      </dsp:nvSpPr>
      <dsp:spPr>
        <a:xfrm>
          <a:off x="2685556" y="1750783"/>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District POC, special education, guidance counselor, teacher</a:t>
          </a:r>
        </a:p>
      </dsp:txBody>
      <dsp:txXfrm>
        <a:off x="2685556" y="1750783"/>
        <a:ext cx="2440846" cy="1464507"/>
      </dsp:txXfrm>
    </dsp:sp>
    <dsp:sp modelId="{2EED4F41-CCE3-44AD-914D-B4CEF02199CF}">
      <dsp:nvSpPr>
        <dsp:cNvPr id="0" name=""/>
        <dsp:cNvSpPr/>
      </dsp:nvSpPr>
      <dsp:spPr>
        <a:xfrm>
          <a:off x="1343091" y="3459375"/>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District POC – from district of foster placement</a:t>
          </a:r>
        </a:p>
      </dsp:txBody>
      <dsp:txXfrm>
        <a:off x="1343091" y="3459375"/>
        <a:ext cx="2440846" cy="1464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2020/12/3</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2020/12/3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24832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32240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Factors to consider include:</a:t>
            </a:r>
          </a:p>
          <a:p>
            <a:pPr lvl="1">
              <a:defRPr/>
            </a:pPr>
            <a:r>
              <a:rPr lang="en-US" altLang="en-US">
                <a:latin typeface="Calibri" panose="020F0502020204030204" pitchFamily="34" charset="0"/>
              </a:rPr>
              <a:t>Age/grade</a:t>
            </a:r>
            <a:r>
              <a:rPr lang="en-US" altLang="en-US" baseline="0">
                <a:latin typeface="Calibri" panose="020F0502020204030204" pitchFamily="34" charset="0"/>
              </a:rPr>
              <a:t> level</a:t>
            </a:r>
          </a:p>
          <a:p>
            <a:pPr lvl="1">
              <a:defRPr/>
            </a:pPr>
            <a:r>
              <a:rPr lang="en-US" altLang="en-US" baseline="0">
                <a:latin typeface="Calibri" panose="020F0502020204030204" pitchFamily="34" charset="0"/>
              </a:rPr>
              <a:t>Connections to school</a:t>
            </a:r>
          </a:p>
          <a:p>
            <a:pPr lvl="1">
              <a:defRPr/>
            </a:pPr>
            <a:r>
              <a:rPr lang="en-US" altLang="en-US" baseline="0">
                <a:latin typeface="Calibri" panose="020F0502020204030204" pitchFamily="34" charset="0"/>
              </a:rPr>
              <a:t>Distance/time to school</a:t>
            </a:r>
          </a:p>
          <a:p>
            <a:pPr lvl="1">
              <a:defRPr/>
            </a:pPr>
            <a:r>
              <a:rPr lang="en-US" altLang="en-US" baseline="0">
                <a:latin typeface="Calibri" panose="020F0502020204030204" pitchFamily="34" charset="0"/>
              </a:rPr>
              <a:t>Anticipated time in placement</a:t>
            </a:r>
          </a:p>
          <a:p>
            <a:pPr lvl="1">
              <a:defRPr/>
            </a:pPr>
            <a:r>
              <a:rPr lang="en-US" altLang="en-US" baseline="0">
                <a:latin typeface="Calibri" panose="020F0502020204030204" pitchFamily="34" charset="0"/>
              </a:rPr>
              <a:t>Availability of services to meet students needs, etc.</a:t>
            </a:r>
            <a:endParaRPr lang="en-US" altLang="en-US">
              <a:latin typeface="Calibri" panose="020F0502020204030204" pitchFamily="34" charset="0"/>
            </a:endParaRPr>
          </a:p>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Parties</a:t>
            </a:r>
            <a:r>
              <a:rPr lang="en-US" altLang="en-US" baseline="0">
                <a:latin typeface="Calibri" panose="020F0502020204030204" pitchFamily="34" charset="0"/>
              </a:rPr>
              <a:t> to include:</a:t>
            </a:r>
          </a:p>
          <a:p>
            <a:pPr lvl="1">
              <a:defRPr/>
            </a:pPr>
            <a:r>
              <a:rPr lang="en-US" altLang="en-US">
                <a:latin typeface="Calibri" panose="020F0502020204030204" pitchFamily="34" charset="0"/>
              </a:rPr>
              <a:t>DCF, student (if appropriate), family/foster family, any educational decision makers</a:t>
            </a:r>
          </a:p>
          <a:p>
            <a:pPr lvl="1">
              <a:defRPr/>
            </a:pPr>
            <a:r>
              <a:rPr lang="en-US" altLang="en-US">
                <a:latin typeface="Calibri" panose="020F0502020204030204" pitchFamily="34" charset="0"/>
              </a:rPr>
              <a:t>District of origin, school personnel, local school district (where student is placed in foster care, if appropriate)</a:t>
            </a:r>
          </a:p>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04061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0964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12/3/2020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3.xml"/><Relationship Id="rId7" Type="http://schemas.openxmlformats.org/officeDocument/2006/relationships/image" Target="../media/image8.e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_page=1"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doe.mass.edu/sfs/edstability.html" TargetMode="External"/><Relationship Id="rId7" Type="http://schemas.openxmlformats.org/officeDocument/2006/relationships/hyperlink" Target="mailto:Sarah.E.Slautterback@mass.gov"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mailto:James.J.Morrison@MassMail.State.MA.US" TargetMode="External"/><Relationship Id="rId5" Type="http://schemas.openxmlformats.org/officeDocument/2006/relationships/hyperlink" Target="mailto:Kristen.A.McKinnon@mass.gov" TargetMode="External"/><Relationship Id="rId4" Type="http://schemas.openxmlformats.org/officeDocument/2006/relationships/hyperlink" Target="mailto:Christine.H.Cowen@mass.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Educational Stability</a:t>
            </a:r>
          </a:p>
        </p:txBody>
      </p:sp>
      <p:sp>
        <p:nvSpPr>
          <p:cNvPr id="3" name="Subtitle 2"/>
          <p:cNvSpPr>
            <a:spLocks noGrp="1"/>
          </p:cNvSpPr>
          <p:nvPr>
            <p:ph type="subTitle" idx="1"/>
          </p:nvPr>
        </p:nvSpPr>
        <p:spPr/>
        <p:txBody>
          <a:bodyPr/>
          <a:lstStyle/>
          <a:p>
            <a:r>
              <a:rPr lang="en-US" altLang="zh-CN" sz="3200"/>
              <a:t>3. Enrollment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0BFE1C-216D-47E4-A935-776B98899051}"/>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
        <p:nvSpPr>
          <p:cNvPr id="5" name="Title 4">
            <a:extLst>
              <a:ext uri="{FF2B5EF4-FFF2-40B4-BE49-F238E27FC236}">
                <a16:creationId xmlns:a16="http://schemas.microsoft.com/office/drawing/2014/main" id="{2FD7685A-326C-4005-9266-E2B5E20600A0}"/>
              </a:ext>
            </a:extLst>
          </p:cNvPr>
          <p:cNvSpPr>
            <a:spLocks noGrp="1"/>
          </p:cNvSpPr>
          <p:nvPr>
            <p:ph type="title"/>
          </p:nvPr>
        </p:nvSpPr>
        <p:spPr/>
        <p:txBody>
          <a:bodyPr/>
          <a:lstStyle/>
          <a:p>
            <a:r>
              <a:rPr lang="en-US" sz="2800"/>
              <a:t>Title I Part C – Migrant Education Program</a:t>
            </a:r>
            <a:endParaRPr lang="en-US"/>
          </a:p>
        </p:txBody>
      </p:sp>
      <p:graphicFrame>
        <p:nvGraphicFramePr>
          <p:cNvPr id="6" name="Object 5" descr="Graphic Photo of the Massachusetts Migrant Education Program Screener used by school districts and agencies to help identify migrant students. ">
            <a:extLst>
              <a:ext uri="{FF2B5EF4-FFF2-40B4-BE49-F238E27FC236}">
                <a16:creationId xmlns:a16="http://schemas.microsoft.com/office/drawing/2014/main" id="{5DCE6007-3886-4A2C-8F35-B8C81D557BD3}"/>
              </a:ext>
            </a:extLst>
          </p:cNvPr>
          <p:cNvGraphicFramePr>
            <a:graphicFrameLocks noChangeAspect="1"/>
          </p:cNvGraphicFramePr>
          <p:nvPr>
            <p:extLst>
              <p:ext uri="{D42A27DB-BD31-4B8C-83A1-F6EECF244321}">
                <p14:modId xmlns:p14="http://schemas.microsoft.com/office/powerpoint/2010/main" val="3227819996"/>
              </p:ext>
            </p:extLst>
          </p:nvPr>
        </p:nvGraphicFramePr>
        <p:xfrm>
          <a:off x="567743" y="1127342"/>
          <a:ext cx="4567928" cy="5229008"/>
        </p:xfrm>
        <a:graphic>
          <a:graphicData uri="http://schemas.openxmlformats.org/presentationml/2006/ole">
            <mc:AlternateContent xmlns:mc="http://schemas.openxmlformats.org/markup-compatibility/2006">
              <mc:Choice xmlns:v="urn:schemas-microsoft-com:vml" Requires="v">
                <p:oleObj spid="_x0000_s1028" name="Acrobat Document" r:id="rId4" imgW="3886052" imgH="5029069" progId="AcroExch.Document.DC">
                  <p:embed/>
                </p:oleObj>
              </mc:Choice>
              <mc:Fallback>
                <p:oleObj name="Acrobat Document" r:id="rId4" imgW="3886052" imgH="5029069" progId="AcroExch.Document.DC">
                  <p:embed/>
                  <p:pic>
                    <p:nvPicPr>
                      <p:cNvPr id="6" name="Object 5" descr="Graphic Photo of the Massachusetts Migrant Education Program Screener used by school districts and agencies to help identify migrant students. ">
                        <a:extLst>
                          <a:ext uri="{FF2B5EF4-FFF2-40B4-BE49-F238E27FC236}">
                            <a16:creationId xmlns:a16="http://schemas.microsoft.com/office/drawing/2014/main" id="{5DCE6007-3886-4A2C-8F35-B8C81D557BD3}"/>
                          </a:ext>
                        </a:extLst>
                      </p:cNvPr>
                      <p:cNvPicPr/>
                      <p:nvPr/>
                    </p:nvPicPr>
                    <p:blipFill>
                      <a:blip r:embed="rId5"/>
                      <a:stretch>
                        <a:fillRect/>
                      </a:stretch>
                    </p:blipFill>
                    <p:spPr>
                      <a:xfrm>
                        <a:off x="567743" y="1127342"/>
                        <a:ext cx="4567928" cy="5229008"/>
                      </a:xfrm>
                      <a:prstGeom prst="rect">
                        <a:avLst/>
                      </a:prstGeom>
                    </p:spPr>
                  </p:pic>
                </p:oleObj>
              </mc:Fallback>
            </mc:AlternateContent>
          </a:graphicData>
        </a:graphic>
      </p:graphicFrame>
      <p:graphicFrame>
        <p:nvGraphicFramePr>
          <p:cNvPr id="2" name="Object 1" descr="Graphic of photo of Massachusetts Migrant Education Program verification form to confirm homelessness of migrant and non-migrant families and students that the staff encounter with interviewing for migrant program.">
            <a:extLst>
              <a:ext uri="{FF2B5EF4-FFF2-40B4-BE49-F238E27FC236}">
                <a16:creationId xmlns:a16="http://schemas.microsoft.com/office/drawing/2014/main" id="{12439E26-212F-4F63-ACDE-FBA83A3D7FA7}"/>
              </a:ext>
            </a:extLst>
          </p:cNvPr>
          <p:cNvGraphicFramePr>
            <a:graphicFrameLocks noChangeAspect="1"/>
          </p:cNvGraphicFramePr>
          <p:nvPr>
            <p:extLst>
              <p:ext uri="{D42A27DB-BD31-4B8C-83A1-F6EECF244321}">
                <p14:modId xmlns:p14="http://schemas.microsoft.com/office/powerpoint/2010/main" val="1080668448"/>
              </p:ext>
            </p:extLst>
          </p:nvPr>
        </p:nvGraphicFramePr>
        <p:xfrm>
          <a:off x="6433679" y="1578605"/>
          <a:ext cx="4353841" cy="4960307"/>
        </p:xfrm>
        <a:graphic>
          <a:graphicData uri="http://schemas.openxmlformats.org/presentationml/2006/ole">
            <mc:AlternateContent xmlns:mc="http://schemas.openxmlformats.org/markup-compatibility/2006">
              <mc:Choice xmlns:v="urn:schemas-microsoft-com:vml" Requires="v">
                <p:oleObj spid="_x0000_s1029" name="Acrobat Document" r:id="rId6" imgW="3886052" imgH="5029069" progId="AcroExch.Document.DC">
                  <p:embed/>
                </p:oleObj>
              </mc:Choice>
              <mc:Fallback>
                <p:oleObj name="Acrobat Document" r:id="rId6" imgW="3886052" imgH="5029069" progId="AcroExch.Document.DC">
                  <p:embed/>
                  <p:pic>
                    <p:nvPicPr>
                      <p:cNvPr id="2" name="Object 1" descr="Graphic of photo of Massachusetts Migrant Education Program verification form to confirm homelessness of migrant and non-migrant families and students that the staff encounter with interviewing for migrant program.">
                        <a:extLst>
                          <a:ext uri="{FF2B5EF4-FFF2-40B4-BE49-F238E27FC236}">
                            <a16:creationId xmlns:a16="http://schemas.microsoft.com/office/drawing/2014/main" id="{12439E26-212F-4F63-ACDE-FBA83A3D7FA7}"/>
                          </a:ext>
                        </a:extLst>
                      </p:cNvPr>
                      <p:cNvPicPr/>
                      <p:nvPr/>
                    </p:nvPicPr>
                    <p:blipFill>
                      <a:blip r:embed="rId7"/>
                      <a:stretch>
                        <a:fillRect/>
                      </a:stretch>
                    </p:blipFill>
                    <p:spPr>
                      <a:xfrm>
                        <a:off x="6433679" y="1578605"/>
                        <a:ext cx="4353841" cy="4960307"/>
                      </a:xfrm>
                      <a:prstGeom prst="rect">
                        <a:avLst/>
                      </a:prstGeom>
                    </p:spPr>
                  </p:pic>
                </p:oleObj>
              </mc:Fallback>
            </mc:AlternateContent>
          </a:graphicData>
        </a:graphic>
      </p:graphicFrame>
    </p:spTree>
    <p:extLst>
      <p:ext uri="{BB962C8B-B14F-4D97-AF65-F5344CB8AC3E}">
        <p14:creationId xmlns:p14="http://schemas.microsoft.com/office/powerpoint/2010/main" val="136498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Educational Rights of Students in Foster Care</a:t>
            </a:r>
          </a:p>
        </p:txBody>
      </p:sp>
      <p:sp>
        <p:nvSpPr>
          <p:cNvPr id="9" name="Content Placeholder 8"/>
          <p:cNvSpPr>
            <a:spLocks noGrp="1"/>
          </p:cNvSpPr>
          <p:nvPr>
            <p:ph idx="1"/>
          </p:nvPr>
        </p:nvSpPr>
        <p:spPr>
          <a:xfrm>
            <a:off x="411168" y="1011198"/>
            <a:ext cx="11767629" cy="5268951"/>
          </a:xfrm>
        </p:spPr>
        <p:txBody>
          <a:bodyPr vert="horz" lIns="91440" tIns="45720" rIns="91440" bIns="45720" rtlCol="0" anchor="t">
            <a:noAutofit/>
          </a:bodyPr>
          <a:lstStyle/>
          <a:p>
            <a:pPr>
              <a:defRPr/>
            </a:pPr>
            <a:r>
              <a:rPr lang="en-US" altLang="en-US" sz="3000">
                <a:latin typeface="Calibri"/>
                <a:cs typeface="Segoe UI"/>
              </a:rPr>
              <a:t>When it is determined to be in the best interest of the student to enroll locally (where they are placed in foster care), the local school district must enroll them immediately</a:t>
            </a:r>
            <a:r>
              <a:rPr lang="en-US" altLang="en-US" sz="3000" i="1">
                <a:solidFill>
                  <a:srgbClr val="FF0000"/>
                </a:solidFill>
                <a:latin typeface="Calibri"/>
                <a:cs typeface="Segoe UI"/>
              </a:rPr>
              <a:t>*</a:t>
            </a:r>
            <a:endParaRPr lang="en-US" altLang="en-US" sz="3000">
              <a:latin typeface="Calibri"/>
              <a:cs typeface="Segoe UI"/>
            </a:endParaRPr>
          </a:p>
          <a:p>
            <a:pPr>
              <a:defRPr/>
            </a:pPr>
            <a:r>
              <a:rPr lang="en-US" altLang="en-US" sz="3000">
                <a:latin typeface="Calibri"/>
                <a:cs typeface="Segoe UI"/>
              </a:rPr>
              <a:t>With or without documentation, including:</a:t>
            </a:r>
          </a:p>
          <a:p>
            <a:pPr lvl="2">
              <a:buFont typeface="Courier New" panose="02070309020205020404" pitchFamily="49" charset="0"/>
              <a:buChar char="o"/>
              <a:defRPr/>
            </a:pPr>
            <a:r>
              <a:rPr lang="en-US" altLang="en-US">
                <a:latin typeface="Calibri" panose="020F0502020204030204" pitchFamily="34" charset="0"/>
              </a:rPr>
              <a:t>Academic records	Health records</a:t>
            </a:r>
          </a:p>
          <a:p>
            <a:pPr lvl="2">
              <a:buFont typeface="Courier New" panose="02070309020205020404" pitchFamily="49" charset="0"/>
              <a:buChar char="o"/>
              <a:defRPr/>
            </a:pPr>
            <a:r>
              <a:rPr lang="en-US" altLang="en-US">
                <a:latin typeface="Calibri" panose="020F0502020204030204" pitchFamily="34" charset="0"/>
              </a:rPr>
              <a:t>Residency/shelter	Special education records</a:t>
            </a:r>
          </a:p>
          <a:p>
            <a:pPr lvl="2">
              <a:buFont typeface="Courier New" panose="02070309020205020404" pitchFamily="49" charset="0"/>
              <a:buChar char="o"/>
              <a:defRPr/>
            </a:pPr>
            <a:r>
              <a:rPr lang="en-US" altLang="en-US">
                <a:latin typeface="Calibri" panose="020F0502020204030204" pitchFamily="34" charset="0"/>
              </a:rPr>
              <a:t>Discipline 		Guardianship</a:t>
            </a:r>
          </a:p>
          <a:p>
            <a:pPr>
              <a:defRPr/>
            </a:pPr>
            <a:r>
              <a:rPr lang="en-US" altLang="en-US" sz="3000">
                <a:latin typeface="Calibri"/>
                <a:cs typeface="Segoe UI"/>
              </a:rPr>
              <a:t>Notice to LEA (from DCF)</a:t>
            </a:r>
          </a:p>
          <a:p>
            <a:pPr lvl="2">
              <a:buFont typeface="Courier New" panose="02070309020205020404" pitchFamily="49" charset="0"/>
              <a:buChar char="o"/>
              <a:defRPr/>
            </a:pPr>
            <a:r>
              <a:rPr lang="en-US" altLang="en-US">
                <a:latin typeface="Calibri" panose="020F0502020204030204" pitchFamily="34" charset="0"/>
              </a:rPr>
              <a:t>Emergency Contact 	Transportation needs</a:t>
            </a:r>
          </a:p>
          <a:p>
            <a:pPr lvl="2">
              <a:buFont typeface="Courier New" panose="02070309020205020404" pitchFamily="49" charset="0"/>
              <a:buChar char="o"/>
              <a:defRPr/>
            </a:pPr>
            <a:r>
              <a:rPr lang="en-US" altLang="en-US">
                <a:latin typeface="Calibri" panose="020F0502020204030204" pitchFamily="34" charset="0"/>
              </a:rPr>
              <a:t>Record Release</a:t>
            </a:r>
          </a:p>
          <a:p>
            <a:pPr marL="0" indent="0">
              <a:buNone/>
              <a:defRPr/>
            </a:pPr>
            <a:r>
              <a:rPr lang="en-US" altLang="en-US" sz="2000" b="1" i="1">
                <a:solidFill>
                  <a:srgbClr val="FF0000"/>
                </a:solidFill>
                <a:latin typeface="Calibri"/>
                <a:cs typeface="Segoe UI"/>
              </a:rPr>
              <a:t>*If there is no change in the school of origin, there should be no change in enrollment. (e.g., if the student will continue to attend the same out of district special education school)</a:t>
            </a:r>
          </a:p>
          <a:p>
            <a:endParaRPr lang="en-US" altLang="en-US"/>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402000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53928" y="6356350"/>
            <a:ext cx="685800" cy="365125"/>
          </a:xfrm>
        </p:spPr>
        <p:txBody>
          <a:bodyPr>
            <a:normAutofit/>
          </a:bodyPr>
          <a:lstStyle/>
          <a:p>
            <a:pPr algn="l">
              <a:spcAft>
                <a:spcPts val="600"/>
              </a:spcAft>
            </a:pPr>
            <a:fld id="{FF27229C-EC7B-4063-A33B-28A5E87E32ED}" type="slidenum">
              <a:rPr lang="zh-CN" altLang="en-US">
                <a:solidFill>
                  <a:srgbClr val="FFFFFF"/>
                </a:solidFill>
              </a:rPr>
              <a:pPr algn="l">
                <a:spcAft>
                  <a:spcPts val="600"/>
                </a:spcAft>
              </a:pPr>
              <a:t>12</a:t>
            </a:fld>
            <a:endParaRPr lang="zh-CN" altLang="en-US">
              <a:solidFill>
                <a:srgbClr val="FFFFFF"/>
              </a:solidFill>
            </a:endParaRPr>
          </a:p>
        </p:txBody>
      </p:sp>
      <p:sp>
        <p:nvSpPr>
          <p:cNvPr id="4" name="Title 3">
            <a:extLst>
              <a:ext uri="{FF2B5EF4-FFF2-40B4-BE49-F238E27FC236}">
                <a16:creationId xmlns:a16="http://schemas.microsoft.com/office/drawing/2014/main" id="{0BD4EE09-04DA-4614-BA9B-6A2DA5B436B6}"/>
              </a:ext>
            </a:extLst>
          </p:cNvPr>
          <p:cNvSpPr>
            <a:spLocks noGrp="1"/>
          </p:cNvSpPr>
          <p:nvPr>
            <p:ph type="title"/>
          </p:nvPr>
        </p:nvSpPr>
        <p:spPr>
          <a:xfrm>
            <a:off x="439839" y="288925"/>
            <a:ext cx="5650774" cy="679905"/>
          </a:xfrm>
        </p:spPr>
        <p:txBody>
          <a:bodyPr/>
          <a:lstStyle/>
          <a:p>
            <a:pPr algn="ctr"/>
            <a:r>
              <a:rPr lang="en-US"/>
              <a:t>A seat at the </a:t>
            </a:r>
            <a:br>
              <a:rPr lang="en-US"/>
            </a:br>
            <a:r>
              <a:rPr lang="en-US"/>
              <a:t>(metaphorical) table</a:t>
            </a:r>
          </a:p>
        </p:txBody>
      </p:sp>
      <p:pic>
        <p:nvPicPr>
          <p:cNvPr id="1030" name="Picture 6" descr="Child Desk Chair Â» Warm Table Chairs Clipart Clipground">
            <a:extLst>
              <a:ext uri="{FF2B5EF4-FFF2-40B4-BE49-F238E27FC236}">
                <a16:creationId xmlns:a16="http://schemas.microsoft.com/office/drawing/2014/main" id="{DB0C7B23-23C7-4D9D-871B-4DBAC59E20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0" r="3" b="3"/>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1032" name="Content Placeholder 8">
            <a:extLst>
              <a:ext uri="{FF2B5EF4-FFF2-40B4-BE49-F238E27FC236}">
                <a16:creationId xmlns:a16="http://schemas.microsoft.com/office/drawing/2014/main" id="{5C92B088-6162-47DD-BE1B-CCD529885C2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28628294"/>
              </p:ext>
            </p:extLst>
          </p:nvPr>
        </p:nvGraphicFramePr>
        <p:xfrm>
          <a:off x="648930" y="1257746"/>
          <a:ext cx="5127029" cy="4966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172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a:p>
        </p:txBody>
      </p:sp>
      <p:sp>
        <p:nvSpPr>
          <p:cNvPr id="8" name="Title 7"/>
          <p:cNvSpPr>
            <a:spLocks noGrp="1"/>
          </p:cNvSpPr>
          <p:nvPr>
            <p:ph type="title"/>
          </p:nvPr>
        </p:nvSpPr>
        <p:spPr/>
        <p:txBody>
          <a:bodyPr/>
          <a:lstStyle/>
          <a:p>
            <a:r>
              <a:rPr lang="en-US" altLang="en-US">
                <a:latin typeface="Segoe SemiBold"/>
              </a:rPr>
              <a:t>Educational Rights of Homeless Students: School of Origin</a:t>
            </a:r>
          </a:p>
        </p:txBody>
      </p:sp>
      <p:sp>
        <p:nvSpPr>
          <p:cNvPr id="3" name="Rectangle 2"/>
          <p:cNvSpPr/>
          <p:nvPr/>
        </p:nvSpPr>
        <p:spPr>
          <a:xfrm>
            <a:off x="393032" y="1247259"/>
            <a:ext cx="10400872" cy="5109091"/>
          </a:xfrm>
          <a:prstGeom prst="rect">
            <a:avLst/>
          </a:prstGeom>
        </p:spPr>
        <p:txBody>
          <a:bodyPr wrap="square">
            <a:spAutoFit/>
          </a:bodyPr>
          <a:lstStyle/>
          <a:p>
            <a:pPr marL="285750" indent="-285750">
              <a:buClr>
                <a:srgbClr val="FF9900"/>
              </a:buClr>
            </a:pPr>
            <a:r>
              <a:rPr lang="en-US" sz="3200">
                <a:latin typeface="+mj-lt"/>
              </a:rPr>
              <a:t>School selection</a:t>
            </a:r>
          </a:p>
          <a:p>
            <a:pPr marL="285750" indent="-285750">
              <a:buClr>
                <a:srgbClr val="FF9900"/>
              </a:buClr>
            </a:pPr>
            <a:endParaRPr lang="en-US" sz="2400">
              <a:latin typeface="Segoe SemiBold"/>
            </a:endParaRPr>
          </a:p>
          <a:p>
            <a:pPr marL="285750" indent="-285750">
              <a:buClr>
                <a:srgbClr val="FF9900"/>
              </a:buClr>
            </a:pPr>
            <a:r>
              <a:rPr lang="en-US" sz="2800"/>
              <a:t>The right to remain in the school of origin:</a:t>
            </a:r>
          </a:p>
          <a:p>
            <a:pPr marL="742950" lvl="1" indent="-285750">
              <a:buClr>
                <a:srgbClr val="FF9900"/>
              </a:buClr>
              <a:buFont typeface="Arial" panose="020B0604020202020204" pitchFamily="34" charset="0"/>
              <a:buChar char="•"/>
            </a:pPr>
            <a:r>
              <a:rPr lang="en-US" sz="2800"/>
              <a:t>the last school attended </a:t>
            </a:r>
          </a:p>
          <a:p>
            <a:pPr marL="742950" lvl="1" indent="-285750">
              <a:buClr>
                <a:srgbClr val="FF9900"/>
              </a:buClr>
              <a:buFont typeface="Arial" panose="020B0604020202020204" pitchFamily="34" charset="0"/>
              <a:buChar char="•"/>
            </a:pPr>
            <a:r>
              <a:rPr lang="en-US" sz="2800"/>
              <a:t>the school where student went homeless </a:t>
            </a:r>
          </a:p>
          <a:p>
            <a:pPr marL="742950" lvl="1" indent="-285750">
              <a:buClr>
                <a:srgbClr val="FF9900"/>
              </a:buClr>
              <a:buFont typeface="Arial" panose="020B0604020202020204" pitchFamily="34" charset="0"/>
              <a:buChar char="•"/>
            </a:pPr>
            <a:r>
              <a:rPr lang="en-US" sz="2800"/>
              <a:t>Including designated receiving schools</a:t>
            </a:r>
          </a:p>
          <a:p>
            <a:pPr marL="742950" lvl="1" indent="-285750">
              <a:buClr>
                <a:srgbClr val="FF9900"/>
              </a:buClr>
              <a:buFont typeface="Arial" panose="020B0604020202020204" pitchFamily="34" charset="0"/>
              <a:buChar char="•"/>
            </a:pPr>
            <a:r>
              <a:rPr lang="en-US" sz="2800"/>
              <a:t>with transportation</a:t>
            </a:r>
          </a:p>
          <a:p>
            <a:pPr marL="1143000" lvl="2" indent="-285750">
              <a:buClr>
                <a:srgbClr val="FF9900"/>
              </a:buClr>
            </a:pPr>
            <a:r>
              <a:rPr lang="en-US" sz="2800"/>
              <a:t>	through the end of the year in which the student becomes housed</a:t>
            </a:r>
          </a:p>
          <a:p>
            <a:pPr marL="1143000" lvl="2" indent="-285750">
              <a:buClr>
                <a:srgbClr val="FF9900"/>
              </a:buClr>
            </a:pPr>
            <a:endParaRPr lang="en-US" sz="2800"/>
          </a:p>
          <a:p>
            <a:pPr marL="228600" indent="-285750">
              <a:buClr>
                <a:srgbClr val="FF9900"/>
              </a:buClr>
            </a:pPr>
            <a:r>
              <a:rPr lang="en-US" sz="2800"/>
              <a:t>Enrolled is defined as enrolled </a:t>
            </a:r>
            <a:r>
              <a:rPr lang="en-US" sz="2800" u="sng"/>
              <a:t>and</a:t>
            </a:r>
            <a:r>
              <a:rPr lang="en-US" sz="2800"/>
              <a:t> attending </a:t>
            </a:r>
          </a:p>
          <a:p>
            <a:pPr algn="ctr">
              <a:buClr>
                <a:srgbClr val="FF9900"/>
              </a:buClr>
              <a:buNone/>
            </a:pPr>
            <a:endParaRPr lang="en-US">
              <a:solidFill>
                <a:srgbClr val="FF9900"/>
              </a:solidFill>
              <a:latin typeface="+mj-lt"/>
            </a:endParaRPr>
          </a:p>
        </p:txBody>
      </p:sp>
    </p:spTree>
    <p:extLst>
      <p:ext uri="{BB962C8B-B14F-4D97-AF65-F5344CB8AC3E}">
        <p14:creationId xmlns:p14="http://schemas.microsoft.com/office/powerpoint/2010/main" val="368602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E3AC-2687-438B-B188-622A0576C94E}"/>
              </a:ext>
            </a:extLst>
          </p:cNvPr>
          <p:cNvSpPr>
            <a:spLocks noGrp="1"/>
          </p:cNvSpPr>
          <p:nvPr>
            <p:ph type="title"/>
          </p:nvPr>
        </p:nvSpPr>
        <p:spPr/>
        <p:txBody>
          <a:bodyPr/>
          <a:lstStyle/>
          <a:p>
            <a:r>
              <a:rPr lang="en-US">
                <a:latin typeface="Segoe UI Semibold"/>
                <a:cs typeface="Segoe UI Semibold"/>
              </a:rPr>
              <a:t>Educational Rights of Homeless Students: Local School</a:t>
            </a:r>
            <a:endParaRPr lang="en-US"/>
          </a:p>
        </p:txBody>
      </p:sp>
      <p:sp>
        <p:nvSpPr>
          <p:cNvPr id="3" name="Content Placeholder 2">
            <a:extLst>
              <a:ext uri="{FF2B5EF4-FFF2-40B4-BE49-F238E27FC236}">
                <a16:creationId xmlns:a16="http://schemas.microsoft.com/office/drawing/2014/main" id="{9F0032D3-D583-45C1-BF7D-BD61F201BB12}"/>
              </a:ext>
            </a:extLst>
          </p:cNvPr>
          <p:cNvSpPr>
            <a:spLocks noGrp="1"/>
          </p:cNvSpPr>
          <p:nvPr>
            <p:ph idx="1"/>
          </p:nvPr>
        </p:nvSpPr>
        <p:spPr>
          <a:xfrm>
            <a:off x="400730" y="1094704"/>
            <a:ext cx="11684121" cy="5185445"/>
          </a:xfrm>
        </p:spPr>
        <p:txBody>
          <a:bodyPr vert="horz" lIns="91440" tIns="45720" rIns="91440" bIns="45720" rtlCol="0" anchor="t">
            <a:noAutofit/>
          </a:bodyPr>
          <a:lstStyle/>
          <a:p>
            <a:pPr>
              <a:defRPr/>
            </a:pPr>
            <a:r>
              <a:rPr lang="en-US" altLang="en-US">
                <a:latin typeface="Calibri" panose="020F0502020204030204" pitchFamily="34" charset="0"/>
              </a:rPr>
              <a:t>Immediate Enrollment Locally</a:t>
            </a:r>
          </a:p>
          <a:p>
            <a:pPr lvl="1">
              <a:buFont typeface="Arial" panose="020B0604020202020204" pitchFamily="34" charset="0"/>
              <a:buChar char="•"/>
              <a:defRPr/>
            </a:pPr>
            <a:r>
              <a:rPr lang="en-US" altLang="en-US">
                <a:latin typeface="Calibri" panose="020F0502020204030204" pitchFamily="34" charset="0"/>
              </a:rPr>
              <a:t>With or without documentation</a:t>
            </a:r>
          </a:p>
          <a:p>
            <a:pPr lvl="2">
              <a:buFont typeface="Courier New" panose="02070309020205020404" pitchFamily="49" charset="0"/>
              <a:buChar char="o"/>
              <a:defRPr/>
            </a:pPr>
            <a:r>
              <a:rPr lang="en-US" altLang="en-US">
                <a:latin typeface="Calibri" panose="020F0502020204030204" pitchFamily="34" charset="0"/>
              </a:rPr>
              <a:t>Academic records	health records</a:t>
            </a:r>
          </a:p>
          <a:p>
            <a:pPr lvl="2">
              <a:buFont typeface="Courier New" panose="02070309020205020404" pitchFamily="49" charset="0"/>
              <a:buChar char="o"/>
              <a:defRPr/>
            </a:pPr>
            <a:r>
              <a:rPr lang="en-US" altLang="en-US">
                <a:latin typeface="Calibri" panose="020F0502020204030204" pitchFamily="34" charset="0"/>
              </a:rPr>
              <a:t>Residency/shelter	Special education records</a:t>
            </a:r>
          </a:p>
          <a:p>
            <a:pPr lvl="2">
              <a:buFont typeface="Courier New" panose="02070309020205020404" pitchFamily="49" charset="0"/>
              <a:buChar char="o"/>
              <a:defRPr/>
            </a:pPr>
            <a:r>
              <a:rPr lang="en-US" altLang="en-US">
                <a:latin typeface="Calibri" panose="020F0502020204030204" pitchFamily="34" charset="0"/>
              </a:rPr>
              <a:t>Discipline 		Guardian ship</a:t>
            </a:r>
          </a:p>
          <a:p>
            <a:pPr lvl="1">
              <a:buFont typeface="Arial" panose="020B0604020202020204" pitchFamily="34" charset="0"/>
              <a:buChar char="•"/>
              <a:defRPr/>
            </a:pPr>
            <a:r>
              <a:rPr lang="en-US" altLang="en-US">
                <a:latin typeface="Calibri" panose="020F0502020204030204" pitchFamily="34" charset="0"/>
              </a:rPr>
              <a:t>Emergency Contact </a:t>
            </a:r>
          </a:p>
          <a:p>
            <a:pPr lvl="1">
              <a:buFont typeface="Arial" panose="020B0604020202020204" pitchFamily="34" charset="0"/>
              <a:buChar char="•"/>
              <a:defRPr/>
            </a:pPr>
            <a:r>
              <a:rPr lang="en-US" altLang="en-US">
                <a:latin typeface="Calibri" panose="020F0502020204030204" pitchFamily="34" charset="0"/>
              </a:rPr>
              <a:t>Unaccompanied youth including out of school youth</a:t>
            </a:r>
          </a:p>
          <a:p>
            <a:pPr lvl="1">
              <a:buFont typeface="Arial" panose="020B0604020202020204" pitchFamily="34" charset="0"/>
              <a:buChar char="•"/>
              <a:defRPr/>
            </a:pPr>
            <a:endParaRPr lang="en-US" altLang="en-US">
              <a:latin typeface="Calibri" panose="020F0502020204030204" pitchFamily="34" charset="0"/>
            </a:endParaRPr>
          </a:p>
          <a:p>
            <a:pPr marL="0" indent="0">
              <a:buNone/>
              <a:defRPr/>
            </a:pPr>
            <a:r>
              <a:rPr lang="en-US" altLang="en-US" sz="2400">
                <a:solidFill>
                  <a:schemeClr val="accent1"/>
                </a:solidFill>
                <a:latin typeface="Calibri" panose="020F0502020204030204" pitchFamily="34" charset="0"/>
              </a:rPr>
              <a:t>NOTE: </a:t>
            </a:r>
            <a:r>
              <a:rPr lang="en-US" altLang="en-US" sz="2400">
                <a:latin typeface="Calibri" panose="020F0502020204030204" pitchFamily="34" charset="0"/>
              </a:rPr>
              <a:t>Homeless living arrangements are NOT Directory Information</a:t>
            </a:r>
          </a:p>
          <a:p>
            <a:pPr marL="0" indent="0">
              <a:buNone/>
              <a:defRPr/>
            </a:pPr>
            <a:r>
              <a:rPr lang="en-US" altLang="en-US" sz="2000" b="1" i="1">
                <a:solidFill>
                  <a:srgbClr val="FF0000"/>
                </a:solidFill>
                <a:latin typeface="Calibri"/>
                <a:cs typeface="Segoe UI"/>
              </a:rPr>
              <a:t>*These students can/should be listed in school/district information systems, however their information should not be shared externally without permission from the parent(s) (e.g. distributed on a class list for families)</a:t>
            </a:r>
          </a:p>
          <a:p>
            <a:endParaRPr lang="en-US"/>
          </a:p>
        </p:txBody>
      </p:sp>
      <p:sp>
        <p:nvSpPr>
          <p:cNvPr id="4" name="Slide Number Placeholder 3">
            <a:extLst>
              <a:ext uri="{FF2B5EF4-FFF2-40B4-BE49-F238E27FC236}">
                <a16:creationId xmlns:a16="http://schemas.microsoft.com/office/drawing/2014/main" id="{621680A7-05E2-4077-90FA-3595FAEF5F96}"/>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63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rPr>
              <a:t>Educational Rights of Homeless Students: Local School </a:t>
            </a:r>
            <a:r>
              <a:rPr lang="en-US" altLang="en-US" i="1">
                <a:latin typeface="Segoe SemiBold"/>
              </a:rPr>
              <a:t>(continued)</a:t>
            </a:r>
            <a:endParaRPr lang="en-US" i="1"/>
          </a:p>
        </p:txBody>
      </p:sp>
      <p:sp>
        <p:nvSpPr>
          <p:cNvPr id="3" name="Content Placeholder 2"/>
          <p:cNvSpPr>
            <a:spLocks noGrp="1"/>
          </p:cNvSpPr>
          <p:nvPr>
            <p:ph idx="1"/>
          </p:nvPr>
        </p:nvSpPr>
        <p:spPr/>
        <p:txBody>
          <a:bodyPr/>
          <a:lstStyle/>
          <a:p>
            <a:r>
              <a:rPr lang="en-US">
                <a:latin typeface="+mj-lt"/>
              </a:rPr>
              <a:t>School Selection </a:t>
            </a:r>
            <a:r>
              <a:rPr lang="en-US">
                <a:latin typeface="+mn-lt"/>
              </a:rPr>
              <a:t>(continued)</a:t>
            </a:r>
          </a:p>
          <a:p>
            <a:pPr indent="-285750">
              <a:buClr>
                <a:srgbClr val="FF9900"/>
              </a:buClr>
            </a:pPr>
            <a:r>
              <a:rPr lang="en-US" sz="2400">
                <a:latin typeface="+mn-lt"/>
              </a:rPr>
              <a:t>Or enroll locally:</a:t>
            </a:r>
          </a:p>
          <a:p>
            <a:pPr marL="742950" lvl="1" indent="-285750">
              <a:buClr>
                <a:srgbClr val="FF9900"/>
              </a:buClr>
              <a:buFont typeface="Arial" panose="020B0604020202020204" pitchFamily="34" charset="0"/>
              <a:buChar char="•"/>
            </a:pPr>
            <a:r>
              <a:rPr lang="en-US" sz="2400">
                <a:latin typeface="+mn-lt"/>
              </a:rPr>
              <a:t>Immediate </a:t>
            </a:r>
          </a:p>
          <a:p>
            <a:pPr marL="742950" lvl="1" indent="-285750">
              <a:buClr>
                <a:srgbClr val="FF9900"/>
              </a:buClr>
              <a:buFont typeface="Arial" panose="020B0604020202020204" pitchFamily="34" charset="0"/>
              <a:buChar char="•"/>
            </a:pPr>
            <a:r>
              <a:rPr lang="en-US" sz="2400" u="sng">
                <a:latin typeface="+mn-lt"/>
              </a:rPr>
              <a:t>With or without </a:t>
            </a:r>
            <a:r>
              <a:rPr lang="en-US" sz="2400">
                <a:latin typeface="+mn-lt"/>
              </a:rPr>
              <a:t>documentation</a:t>
            </a:r>
          </a:p>
          <a:p>
            <a:pPr lvl="2">
              <a:buFont typeface="Courier New" panose="02070309020205020404" pitchFamily="49" charset="0"/>
              <a:buChar char="o"/>
              <a:defRPr/>
            </a:pPr>
            <a:r>
              <a:rPr lang="en-US" altLang="en-US">
                <a:latin typeface="+mn-lt"/>
              </a:rPr>
              <a:t>Academic records		Health records</a:t>
            </a:r>
          </a:p>
          <a:p>
            <a:pPr lvl="2">
              <a:buFont typeface="Courier New" panose="02070309020205020404" pitchFamily="49" charset="0"/>
              <a:buChar char="o"/>
              <a:defRPr/>
            </a:pPr>
            <a:r>
              <a:rPr lang="en-US" altLang="en-US">
                <a:latin typeface="+mn-lt"/>
              </a:rPr>
              <a:t>Residency/shelter		Special education records</a:t>
            </a:r>
          </a:p>
          <a:p>
            <a:pPr lvl="2">
              <a:buFont typeface="Courier New" panose="02070309020205020404" pitchFamily="49" charset="0"/>
              <a:buChar char="o"/>
              <a:defRPr/>
            </a:pPr>
            <a:r>
              <a:rPr lang="en-US" altLang="en-US">
                <a:latin typeface="+mn-lt"/>
              </a:rPr>
              <a:t>Discipline 			Guardian ship</a:t>
            </a:r>
            <a:endParaRPr lang="en-US" sz="2400">
              <a:latin typeface="+mn-lt"/>
            </a:endParaRPr>
          </a:p>
          <a:p>
            <a:pPr marL="742950" lvl="1" indent="-285750">
              <a:buClr>
                <a:srgbClr val="FF9900"/>
              </a:buClr>
              <a:buFont typeface="Arial" panose="020B0604020202020204" pitchFamily="34" charset="0"/>
              <a:buChar char="•"/>
            </a:pPr>
            <a:r>
              <a:rPr lang="en-US" sz="2400">
                <a:latin typeface="+mn-lt"/>
              </a:rPr>
              <a:t>The school may require emergency contact information</a:t>
            </a:r>
          </a:p>
          <a:p>
            <a:pPr marL="0" indent="0">
              <a:buNone/>
            </a:pPr>
            <a:r>
              <a:rPr lang="en-US" sz="2400" b="1" i="1"/>
              <a:t>Best Practice: Statement on enrollment forms indicating that parents should talk with the district if they do not have required forms for enrollment.</a:t>
            </a:r>
          </a:p>
          <a:p>
            <a:pPr marL="0" indent="0">
              <a:buNone/>
            </a:pPr>
            <a:endParaRPr lang="en-US" sz="2400" b="1" i="1"/>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25189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1960-CDE9-474D-BB9D-55313DC9ECB9}"/>
              </a:ext>
            </a:extLst>
          </p:cNvPr>
          <p:cNvSpPr>
            <a:spLocks noGrp="1"/>
          </p:cNvSpPr>
          <p:nvPr>
            <p:ph type="title"/>
          </p:nvPr>
        </p:nvSpPr>
        <p:spPr/>
        <p:txBody>
          <a:bodyPr/>
          <a:lstStyle/>
          <a:p>
            <a:r>
              <a:rPr lang="en-US"/>
              <a:t>Caregiver Affidavits</a:t>
            </a:r>
          </a:p>
        </p:txBody>
      </p:sp>
      <p:sp>
        <p:nvSpPr>
          <p:cNvPr id="3" name="Content Placeholder 2">
            <a:extLst>
              <a:ext uri="{FF2B5EF4-FFF2-40B4-BE49-F238E27FC236}">
                <a16:creationId xmlns:a16="http://schemas.microsoft.com/office/drawing/2014/main" id="{44A8DBAB-1BE8-4A40-9C48-D587C33F66FE}"/>
              </a:ext>
            </a:extLst>
          </p:cNvPr>
          <p:cNvSpPr>
            <a:spLocks noGrp="1"/>
          </p:cNvSpPr>
          <p:nvPr>
            <p:ph idx="1"/>
          </p:nvPr>
        </p:nvSpPr>
        <p:spPr/>
        <p:txBody>
          <a:bodyPr/>
          <a:lstStyle/>
          <a:p>
            <a:pPr marL="0" indent="0">
              <a:buNone/>
            </a:pPr>
            <a:r>
              <a:rPr lang="en-US"/>
              <a:t>In the absence of a parent or legal guardian…</a:t>
            </a:r>
          </a:p>
          <a:p>
            <a:pPr marL="0" indent="0">
              <a:buNone/>
            </a:pPr>
            <a:r>
              <a:rPr lang="en-US" sz="2800"/>
              <a:t>MA state law allows for a caregivers affidavit for medical and educational decision making rights.</a:t>
            </a:r>
          </a:p>
          <a:p>
            <a:pPr marL="850900" lvl="1" indent="-342900"/>
            <a:r>
              <a:rPr lang="en-US" sz="2400"/>
              <a:t>Must identify the student (name and DOB)</a:t>
            </a:r>
          </a:p>
          <a:p>
            <a:pPr marL="850900" lvl="1" indent="-342900"/>
            <a:r>
              <a:rPr lang="en-US" sz="2400"/>
              <a:t>Must be signed by the parent and the caregiver </a:t>
            </a:r>
          </a:p>
          <a:p>
            <a:pPr marL="850900" lvl="1" indent="-342900"/>
            <a:r>
              <a:rPr lang="en-US" sz="2400"/>
              <a:t>Must be notarized</a:t>
            </a:r>
          </a:p>
          <a:p>
            <a:pPr marL="850900" lvl="1" indent="-342900"/>
            <a:r>
              <a:rPr lang="en-US" sz="2400"/>
              <a:t>Good for up to two years</a:t>
            </a:r>
          </a:p>
          <a:p>
            <a:pPr marL="850900" lvl="1" indent="-342900"/>
            <a:r>
              <a:rPr lang="en-US" sz="2400"/>
              <a:t>Can be revoked or overridden by the parent at any time</a:t>
            </a:r>
          </a:p>
          <a:p>
            <a:pPr marL="850900" lvl="1" indent="-342900"/>
            <a:endParaRPr lang="en-US" sz="2400"/>
          </a:p>
          <a:p>
            <a:pPr marL="0" indent="0">
              <a:buNone/>
            </a:pPr>
            <a:r>
              <a:rPr lang="en-US" sz="2400" i="1"/>
              <a:t>Note:  Students with a caregiver’s affidavit are considered housed unless the caregiver lacks fixed, regular, and adequate housing.</a:t>
            </a:r>
          </a:p>
          <a:p>
            <a:endParaRPr lang="en-US"/>
          </a:p>
        </p:txBody>
      </p:sp>
      <p:sp>
        <p:nvSpPr>
          <p:cNvPr id="4" name="Slide Number Placeholder 3">
            <a:extLst>
              <a:ext uri="{FF2B5EF4-FFF2-40B4-BE49-F238E27FC236}">
                <a16:creationId xmlns:a16="http://schemas.microsoft.com/office/drawing/2014/main" id="{4C7528BE-9A54-436A-9259-76898D770B2F}"/>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03460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7CD9-9C60-44DA-B1F5-12F52FAE8A85}"/>
              </a:ext>
            </a:extLst>
          </p:cNvPr>
          <p:cNvSpPr>
            <a:spLocks noGrp="1"/>
          </p:cNvSpPr>
          <p:nvPr>
            <p:ph type="title"/>
          </p:nvPr>
        </p:nvSpPr>
        <p:spPr/>
        <p:txBody>
          <a:bodyPr/>
          <a:lstStyle/>
          <a:p>
            <a:r>
              <a:rPr lang="en-US"/>
              <a:t>Immigration status</a:t>
            </a:r>
          </a:p>
        </p:txBody>
      </p:sp>
      <p:sp>
        <p:nvSpPr>
          <p:cNvPr id="3" name="Content Placeholder 2">
            <a:extLst>
              <a:ext uri="{FF2B5EF4-FFF2-40B4-BE49-F238E27FC236}">
                <a16:creationId xmlns:a16="http://schemas.microsoft.com/office/drawing/2014/main" id="{C424C3FD-2C11-4747-A4DF-A05653975741}"/>
              </a:ext>
            </a:extLst>
          </p:cNvPr>
          <p:cNvSpPr>
            <a:spLocks noGrp="1"/>
          </p:cNvSpPr>
          <p:nvPr>
            <p:ph idx="1"/>
          </p:nvPr>
        </p:nvSpPr>
        <p:spPr/>
        <p:txBody>
          <a:bodyPr/>
          <a:lstStyle/>
          <a:p>
            <a:r>
              <a:rPr lang="en-US"/>
              <a:t>Established immigrant families</a:t>
            </a:r>
          </a:p>
          <a:p>
            <a:pPr lvl="1"/>
            <a:r>
              <a:rPr lang="en-US"/>
              <a:t>Caregiver’s affidavit</a:t>
            </a:r>
          </a:p>
          <a:p>
            <a:pPr lvl="1"/>
            <a:r>
              <a:rPr lang="en-US"/>
              <a:t>Current emergency contact information</a:t>
            </a:r>
            <a:endParaRPr lang="en-US" sz="2400"/>
          </a:p>
          <a:p>
            <a:r>
              <a:rPr lang="en-US"/>
              <a:t>Newly arrived families</a:t>
            </a:r>
          </a:p>
          <a:p>
            <a:pPr lvl="1"/>
            <a:r>
              <a:rPr lang="en-US"/>
              <a:t>Homeless?  Sponsor?</a:t>
            </a:r>
          </a:p>
          <a:p>
            <a:pPr lvl="1"/>
            <a:r>
              <a:rPr lang="en-US"/>
              <a:t>Lacking documentation (held until court appearance)</a:t>
            </a:r>
          </a:p>
          <a:p>
            <a:pPr lvl="1"/>
            <a:r>
              <a:rPr lang="en-US"/>
              <a:t>Enrollment</a:t>
            </a:r>
          </a:p>
          <a:p>
            <a:pPr lvl="2"/>
            <a:r>
              <a:rPr lang="en-US"/>
              <a:t>Immigrant children have the right to enroll locally regardless of immigration status.</a:t>
            </a:r>
          </a:p>
          <a:p>
            <a:endParaRPr lang="en-US"/>
          </a:p>
        </p:txBody>
      </p:sp>
      <p:sp>
        <p:nvSpPr>
          <p:cNvPr id="4" name="Slide Number Placeholder 3">
            <a:extLst>
              <a:ext uri="{FF2B5EF4-FFF2-40B4-BE49-F238E27FC236}">
                <a16:creationId xmlns:a16="http://schemas.microsoft.com/office/drawing/2014/main" id="{482F334D-F903-454A-BDC8-013209B321B3}"/>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238040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11617" y="1932825"/>
            <a:ext cx="992648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UI Semibold"/>
                <a:ea typeface="Segoe UI Black"/>
                <a:cs typeface="Segoe SemiBold" panose="020B0703040204020203" pitchFamily="34" charset="0"/>
              </a:rPr>
              <a:t>Immediate Enrollment</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FA50CDF0-5F6E-4A19-8BD8-0A9F7453EFED}"/>
              </a:ext>
            </a:extLst>
          </p:cNvPr>
          <p:cNvSpPr txBox="1"/>
          <p:nvPr/>
        </p:nvSpPr>
        <p:spPr>
          <a:xfrm>
            <a:off x="768263" y="2563660"/>
            <a:ext cx="8225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3</a:t>
            </a:r>
          </a:p>
        </p:txBody>
      </p:sp>
    </p:spTree>
    <p:extLst>
      <p:ext uri="{BB962C8B-B14F-4D97-AF65-F5344CB8AC3E}">
        <p14:creationId xmlns:p14="http://schemas.microsoft.com/office/powerpoint/2010/main" val="209105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C41C-23F5-4D82-B947-7F2BBDB53F43}"/>
              </a:ext>
            </a:extLst>
          </p:cNvPr>
          <p:cNvSpPr>
            <a:spLocks noGrp="1"/>
          </p:cNvSpPr>
          <p:nvPr>
            <p:ph type="title"/>
          </p:nvPr>
        </p:nvSpPr>
        <p:spPr/>
        <p:txBody>
          <a:bodyPr/>
          <a:lstStyle/>
          <a:p>
            <a:r>
              <a:rPr lang="en-US"/>
              <a:t>Military Interstate Children’s Compact Commission (MIC3)</a:t>
            </a:r>
          </a:p>
        </p:txBody>
      </p:sp>
      <p:sp>
        <p:nvSpPr>
          <p:cNvPr id="3" name="Content Placeholder 2">
            <a:extLst>
              <a:ext uri="{FF2B5EF4-FFF2-40B4-BE49-F238E27FC236}">
                <a16:creationId xmlns:a16="http://schemas.microsoft.com/office/drawing/2014/main" id="{162926DA-75B0-4D6B-A946-78818801B310}"/>
              </a:ext>
            </a:extLst>
          </p:cNvPr>
          <p:cNvSpPr>
            <a:spLocks noGrp="1"/>
          </p:cNvSpPr>
          <p:nvPr>
            <p:ph idx="1"/>
          </p:nvPr>
        </p:nvSpPr>
        <p:spPr/>
        <p:txBody>
          <a:bodyPr/>
          <a:lstStyle/>
          <a:p>
            <a:pPr marL="0" indent="0">
              <a:buNone/>
            </a:pPr>
            <a:endParaRPr lang="en-US">
              <a:latin typeface="Calibri" panose="020F0502020204030204" pitchFamily="34" charset="0"/>
              <a:cs typeface="Calibri" panose="020F0502020204030204" pitchFamily="34" charset="0"/>
            </a:endParaRPr>
          </a:p>
          <a:p>
            <a:r>
              <a:rPr lang="en-US">
                <a:latin typeface="+mn-lt"/>
                <a:cs typeface="Calibri" panose="020F0502020204030204" pitchFamily="34" charset="0"/>
              </a:rPr>
              <a:t>Ensure timely enrollment and graduation</a:t>
            </a:r>
          </a:p>
          <a:p>
            <a:r>
              <a:rPr lang="en-US">
                <a:latin typeface="+mn-lt"/>
                <a:cs typeface="Calibri" panose="020F0502020204030204" pitchFamily="34" charset="0"/>
              </a:rPr>
              <a:t>Appropriate grade placement</a:t>
            </a:r>
          </a:p>
          <a:p>
            <a:r>
              <a:rPr lang="en-US">
                <a:latin typeface="+mn-lt"/>
                <a:cs typeface="Calibri" panose="020F0502020204030204" pitchFamily="34" charset="0"/>
              </a:rPr>
              <a:t>Attendance due to deployment</a:t>
            </a:r>
          </a:p>
          <a:p>
            <a:pPr marL="0" indent="0">
              <a:buNone/>
            </a:pPr>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CC82FA87-0566-42A8-A23C-53E010C98C87}"/>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90532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t>Educational Training Series</a:t>
            </a:r>
          </a:p>
        </p:txBody>
      </p:sp>
      <p:sp>
        <p:nvSpPr>
          <p:cNvPr id="3" name="Content Placeholder 2">
            <a:extLst>
              <a:ext uri="{FF2B5EF4-FFF2-40B4-BE49-F238E27FC236}">
                <a16:creationId xmlns:a16="http://schemas.microsoft.com/office/drawing/2014/main" id="{9BC7E4AC-732F-41C0-8727-8CA590AC5C51}"/>
              </a:ext>
            </a:extLst>
          </p:cNvPr>
          <p:cNvSpPr>
            <a:spLocks noGrp="1"/>
          </p:cNvSpPr>
          <p:nvPr>
            <p:ph idx="1"/>
          </p:nvPr>
        </p:nvSpPr>
        <p:spPr/>
        <p:txBody>
          <a:bodyPr vert="horz" lIns="91440" tIns="45720" rIns="91440" bIns="45720" rtlCol="0" anchor="t">
            <a:noAutofit/>
          </a:bodyPr>
          <a:lstStyle/>
          <a:p>
            <a:pPr marL="0" indent="0" algn="ctr">
              <a:buNone/>
            </a:pPr>
            <a:r>
              <a:rPr lang="en-US" sz="2400" b="1" u="sng"/>
              <a:t>Welcome to the Educational Stability Training Series!</a:t>
            </a:r>
          </a:p>
          <a:p>
            <a:pPr marL="0" indent="0" algn="ctr">
              <a:buNone/>
            </a:pPr>
            <a:endParaRPr lang="en-US" sz="2400" b="1" u="sng"/>
          </a:p>
          <a:p>
            <a:pPr marL="0" indent="0" algn="ctr">
              <a:buNone/>
            </a:pPr>
            <a:r>
              <a:rPr lang="en-US" sz="2800"/>
              <a:t>All children have a right to a public education.  </a:t>
            </a:r>
          </a:p>
          <a:p>
            <a:pPr marL="0" indent="0" algn="ctr">
              <a:buNone/>
            </a:pPr>
            <a:endParaRPr lang="en-US" sz="2800"/>
          </a:p>
          <a:p>
            <a:pPr marL="0" indent="0" algn="ctr">
              <a:buNone/>
            </a:pPr>
            <a:r>
              <a:rPr lang="en-US" sz="2800">
                <a:latin typeface="Segoe UI"/>
                <a:cs typeface="Segoe UI"/>
              </a:rPr>
              <a:t>Some children experience barriers to accessing that education as a result of always being on the move or having high mobility.  </a:t>
            </a:r>
            <a:endParaRPr lang="en-US" sz="2800"/>
          </a:p>
          <a:p>
            <a:pPr marL="0" indent="0" algn="ctr">
              <a:buNone/>
            </a:pPr>
            <a:endParaRPr lang="en-US" sz="2800"/>
          </a:p>
          <a:p>
            <a:pPr marL="0" indent="0" algn="ctr">
              <a:buNone/>
            </a:pPr>
            <a:r>
              <a:rPr lang="en-US" sz="2800">
                <a:latin typeface="Segoe UI"/>
                <a:cs typeface="Segoe UI"/>
              </a:rPr>
              <a:t>This module focuses on  </a:t>
            </a:r>
            <a:r>
              <a:rPr lang="en-US" sz="2800" b="1">
                <a:latin typeface="Segoe UI"/>
                <a:cs typeface="Segoe UI"/>
              </a:rPr>
              <a:t>enrollment</a:t>
            </a:r>
            <a:r>
              <a:rPr lang="en-US" sz="2800">
                <a:latin typeface="Segoe UI"/>
                <a:cs typeface="Segoe UI"/>
              </a:rPr>
              <a:t> rights and best practices for the  highly mobile student.</a:t>
            </a:r>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3781946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C59-AF98-4CDB-9B17-4978368D197F}"/>
              </a:ext>
            </a:extLst>
          </p:cNvPr>
          <p:cNvSpPr>
            <a:spLocks noGrp="1"/>
          </p:cNvSpPr>
          <p:nvPr>
            <p:ph type="title"/>
          </p:nvPr>
        </p:nvSpPr>
        <p:spPr/>
        <p:txBody>
          <a:bodyPr/>
          <a:lstStyle/>
          <a:p>
            <a:r>
              <a:rPr lang="en-US"/>
              <a:t>Military Interstate Children’s Compact Commission (MIC3): Data</a:t>
            </a:r>
          </a:p>
        </p:txBody>
      </p:sp>
      <p:sp>
        <p:nvSpPr>
          <p:cNvPr id="3" name="Content Placeholder 2">
            <a:extLst>
              <a:ext uri="{FF2B5EF4-FFF2-40B4-BE49-F238E27FC236}">
                <a16:creationId xmlns:a16="http://schemas.microsoft.com/office/drawing/2014/main" id="{1169E4AC-2664-4854-B550-13FB74238902}"/>
              </a:ext>
            </a:extLst>
          </p:cNvPr>
          <p:cNvSpPr>
            <a:spLocks noGrp="1"/>
          </p:cNvSpPr>
          <p:nvPr>
            <p:ph idx="1"/>
          </p:nvPr>
        </p:nvSpPr>
        <p:spPr/>
        <p:txBody>
          <a:bodyPr/>
          <a:lstStyle/>
          <a:p>
            <a:pPr marL="0" indent="0">
              <a:buNone/>
            </a:pPr>
            <a:r>
              <a:rPr lang="en-US">
                <a:latin typeface="Segoe UI Semibold" panose="020B0702040204020203" pitchFamily="34" charset="0"/>
                <a:cs typeface="Segoe UI Semibold" panose="020B0702040204020203" pitchFamily="34" charset="0"/>
              </a:rPr>
              <a:t>Data Collection:</a:t>
            </a:r>
          </a:p>
          <a:p>
            <a:pPr marL="0" indent="0">
              <a:buNone/>
            </a:pPr>
            <a:endParaRPr lang="en-US">
              <a:latin typeface="Segoe UI Semibold" panose="020B0702040204020203" pitchFamily="34" charset="0"/>
              <a:cs typeface="Segoe UI Semibold" panose="020B0702040204020203" pitchFamily="34" charset="0"/>
            </a:endParaRPr>
          </a:p>
          <a:p>
            <a:r>
              <a:rPr lang="en-US">
                <a:latin typeface="+mn-lt"/>
                <a:cs typeface="Segoe UI Semibold" panose="020B0702040204020203" pitchFamily="34" charset="0"/>
              </a:rPr>
              <a:t>Parents </a:t>
            </a:r>
            <a:r>
              <a:rPr lang="en-US" u="sng">
                <a:latin typeface="+mn-lt"/>
                <a:cs typeface="Segoe UI Semibold" panose="020B0702040204020203" pitchFamily="34" charset="0"/>
              </a:rPr>
              <a:t>voluntarily</a:t>
            </a:r>
            <a:r>
              <a:rPr lang="en-US">
                <a:latin typeface="+mn-lt"/>
                <a:cs typeface="Segoe UI Semibold" panose="020B0702040204020203" pitchFamily="34" charset="0"/>
              </a:rPr>
              <a:t> </a:t>
            </a:r>
            <a:r>
              <a:rPr lang="en-US" u="sng">
                <a:latin typeface="+mn-lt"/>
                <a:cs typeface="Segoe UI Semibold" panose="020B0702040204020203" pitchFamily="34" charset="0"/>
              </a:rPr>
              <a:t>self-identify</a:t>
            </a:r>
            <a:r>
              <a:rPr lang="en-US">
                <a:latin typeface="+mn-lt"/>
                <a:cs typeface="Segoe UI Semibold" panose="020B0702040204020203" pitchFamily="34" charset="0"/>
              </a:rPr>
              <a:t> as active military</a:t>
            </a:r>
          </a:p>
          <a:p>
            <a:r>
              <a:rPr lang="en-US">
                <a:latin typeface="+mn-lt"/>
                <a:cs typeface="Segoe UI Semibold" panose="020B0702040204020203" pitchFamily="34" charset="0"/>
              </a:rPr>
              <a:t>Schools required to collect data and report to DESE </a:t>
            </a:r>
          </a:p>
          <a:p>
            <a:r>
              <a:rPr lang="en-US">
                <a:latin typeface="+mn-lt"/>
                <a:cs typeface="Segoe UI Semibold" panose="020B0702040204020203" pitchFamily="34" charset="0"/>
              </a:rPr>
              <a:t>DESE required to report it to Federal Government</a:t>
            </a:r>
          </a:p>
        </p:txBody>
      </p:sp>
      <p:sp>
        <p:nvSpPr>
          <p:cNvPr id="4" name="Slide Number Placeholder 3">
            <a:extLst>
              <a:ext uri="{FF2B5EF4-FFF2-40B4-BE49-F238E27FC236}">
                <a16:creationId xmlns:a16="http://schemas.microsoft.com/office/drawing/2014/main" id="{D83A5B63-7448-4437-983A-A1163D5AA8E4}"/>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1566999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21</a:t>
            </a:fld>
            <a:endParaRPr lang="zh-CN" altLang="en-US"/>
          </a:p>
        </p:txBody>
      </p:sp>
      <p:sp>
        <p:nvSpPr>
          <p:cNvPr id="8" name="Title 7"/>
          <p:cNvSpPr>
            <a:spLocks noGrp="1"/>
          </p:cNvSpPr>
          <p:nvPr>
            <p:ph type="title"/>
          </p:nvPr>
        </p:nvSpPr>
        <p:spPr>
          <a:xfrm>
            <a:off x="567743" y="312595"/>
            <a:ext cx="11370972" cy="679905"/>
          </a:xfrm>
        </p:spPr>
        <p:txBody>
          <a:bodyPr/>
          <a:lstStyle/>
          <a:p>
            <a:r>
              <a:rPr lang="en-US" altLang="en-US">
                <a:latin typeface="Segoe SemiBold"/>
              </a:rPr>
              <a:t>Educational Rights of Homeless Students</a:t>
            </a:r>
          </a:p>
        </p:txBody>
      </p:sp>
      <p:sp>
        <p:nvSpPr>
          <p:cNvPr id="3" name="Rectangle 2"/>
          <p:cNvSpPr/>
          <p:nvPr/>
        </p:nvSpPr>
        <p:spPr>
          <a:xfrm>
            <a:off x="122575" y="1181497"/>
            <a:ext cx="10911243" cy="5539978"/>
          </a:xfrm>
          <a:prstGeom prst="rect">
            <a:avLst/>
          </a:prstGeom>
        </p:spPr>
        <p:txBody>
          <a:bodyPr wrap="square" lIns="91440" tIns="45720" rIns="91440" bIns="45720" anchor="t">
            <a:spAutoFit/>
          </a:bodyPr>
          <a:lstStyle/>
          <a:p>
            <a:pPr marL="742950" indent="-457200">
              <a:buClr>
                <a:srgbClr val="FF9900"/>
              </a:buClr>
              <a:buFont typeface="Arial" panose="020B0604020202020204" pitchFamily="34" charset="0"/>
              <a:buChar char="•"/>
            </a:pPr>
            <a:r>
              <a:rPr lang="en-US" sz="2800"/>
              <a:t>The </a:t>
            </a:r>
            <a:r>
              <a:rPr lang="en-US" sz="2800">
                <a:latin typeface="+mj-lt"/>
              </a:rPr>
              <a:t>student’s living arrangement </a:t>
            </a:r>
            <a:r>
              <a:rPr lang="en-US" sz="2800"/>
              <a:t>is protected and cannot be shared without parental consent.</a:t>
            </a:r>
          </a:p>
          <a:p>
            <a:pPr marL="1200150" lvl="1" indent="-457200">
              <a:buClr>
                <a:srgbClr val="FF9900"/>
              </a:buClr>
              <a:buFont typeface="Arial" panose="020B0604020202020204" pitchFamily="34" charset="0"/>
              <a:buChar char="•"/>
            </a:pPr>
            <a:r>
              <a:rPr lang="en-US" sz="2800"/>
              <a:t>This prohibits talking to a landlord or neighbors without a parent’s consent.</a:t>
            </a:r>
          </a:p>
          <a:p>
            <a:pPr marL="1200150" lvl="1" indent="-457200">
              <a:buClr>
                <a:srgbClr val="FF9900"/>
              </a:buClr>
              <a:buFont typeface="Arial" panose="020B0604020202020204" pitchFamily="34" charset="0"/>
              <a:buChar char="•"/>
            </a:pPr>
            <a:r>
              <a:rPr lang="en-US" sz="2800"/>
              <a:t>Student’s name/address shouldn’t be listed on class lists that are shared with families, etc.</a:t>
            </a:r>
          </a:p>
          <a:p>
            <a:pPr marL="742950" indent="-457200">
              <a:buClr>
                <a:srgbClr val="FF9900"/>
              </a:buClr>
              <a:buFont typeface="Arial" panose="020B0604020202020204" pitchFamily="34" charset="0"/>
              <a:buChar char="•"/>
            </a:pPr>
            <a:r>
              <a:rPr lang="en-US" sz="2800">
                <a:latin typeface="+mj-lt"/>
              </a:rPr>
              <a:t>Equal access </a:t>
            </a:r>
            <a:r>
              <a:rPr lang="en-US" sz="2800"/>
              <a:t>to </a:t>
            </a:r>
            <a:r>
              <a:rPr lang="en-US" sz="2800" i="1"/>
              <a:t>all</a:t>
            </a:r>
            <a:r>
              <a:rPr lang="en-US" sz="2800"/>
              <a:t> school courses, activities, and events including: </a:t>
            </a:r>
          </a:p>
          <a:p>
            <a:pPr marL="1200150" lvl="1" indent="-457200">
              <a:buClr>
                <a:srgbClr val="FF9900"/>
              </a:buClr>
              <a:buFont typeface="Arial" panose="020B0604020202020204" pitchFamily="34" charset="0"/>
              <a:buChar char="•"/>
            </a:pPr>
            <a:r>
              <a:rPr lang="en-US" sz="2800"/>
              <a:t>summer programming and extracurricular activities</a:t>
            </a:r>
          </a:p>
          <a:p>
            <a:pPr marL="1200150" lvl="1" indent="-457200">
              <a:buClr>
                <a:srgbClr val="FF9900"/>
              </a:buClr>
              <a:buFont typeface="Arial" panose="020B0604020202020204" pitchFamily="34" charset="0"/>
              <a:buChar char="•"/>
            </a:pPr>
            <a:r>
              <a:rPr lang="en-US" sz="2800"/>
              <a:t>EL services, special education, gifted &amp; talented</a:t>
            </a:r>
          </a:p>
          <a:p>
            <a:pPr marL="1200150" lvl="1" indent="-457200">
              <a:buClr>
                <a:srgbClr val="FF9900"/>
              </a:buClr>
              <a:buFont typeface="Arial" panose="020B0604020202020204" pitchFamily="34" charset="0"/>
              <a:buChar char="•"/>
            </a:pPr>
            <a:r>
              <a:rPr lang="en-US" sz="2800"/>
              <a:t>alternative education, vocational schools, school choice</a:t>
            </a:r>
          </a:p>
          <a:p>
            <a:pPr marL="285750" indent="-285750">
              <a:buClr>
                <a:srgbClr val="FF9900"/>
              </a:buClr>
              <a:buFont typeface="Arial" panose="020B0604020202020204" pitchFamily="34" charset="0"/>
              <a:buChar char="•"/>
            </a:pPr>
            <a:endParaRPr lang="en-US" sz="2800">
              <a:latin typeface="+mj-lt"/>
            </a:endParaRPr>
          </a:p>
          <a:p>
            <a:pPr algn="ctr">
              <a:buClr>
                <a:srgbClr val="FF9900"/>
              </a:buClr>
              <a:buNone/>
            </a:pPr>
            <a:endParaRPr lang="en-US">
              <a:solidFill>
                <a:srgbClr val="FF9900"/>
              </a:solidFill>
              <a:latin typeface="+mj-lt"/>
            </a:endParaRPr>
          </a:p>
        </p:txBody>
      </p:sp>
    </p:spTree>
    <p:extLst>
      <p:ext uri="{BB962C8B-B14F-4D97-AF65-F5344CB8AC3E}">
        <p14:creationId xmlns:p14="http://schemas.microsoft.com/office/powerpoint/2010/main" val="368602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00851" y="1943100"/>
            <a:ext cx="9957799"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UI Semibold"/>
                <a:ea typeface="Segoe UI Black"/>
                <a:cs typeface="Segoe SemiBold" panose="020B0703040204020203" pitchFamily="34" charset="0"/>
              </a:rPr>
              <a:t>Staying on Track for Graduation</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9E757708-67F3-4E92-9A5B-9BED5452146B}"/>
              </a:ext>
            </a:extLst>
          </p:cNvPr>
          <p:cNvSpPr txBox="1"/>
          <p:nvPr/>
        </p:nvSpPr>
        <p:spPr>
          <a:xfrm>
            <a:off x="765459" y="2481245"/>
            <a:ext cx="7912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4</a:t>
            </a:r>
          </a:p>
        </p:txBody>
      </p:sp>
    </p:spTree>
    <p:extLst>
      <p:ext uri="{BB962C8B-B14F-4D97-AF65-F5344CB8AC3E}">
        <p14:creationId xmlns:p14="http://schemas.microsoft.com/office/powerpoint/2010/main" val="135033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Segoe SemiBold" panose="020B0703040204020203" pitchFamily="34" charset="0"/>
              </a:rPr>
              <a:t>Contact Information &amp; Resources</a:t>
            </a:r>
            <a:endParaRPr kumimoji="0" lang="zh-CN" altLang="en-US" sz="4000" b="0" i="0" u="none" strike="noStrike" kern="1200" cap="none" spc="0" normalizeH="0" baseline="0" noProof="0">
              <a:ln>
                <a:noFill/>
              </a:ln>
              <a:solidFill>
                <a:schemeClr val="tx1">
                  <a:lumMod val="75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D9801726-034A-4D8C-8C75-87DF6FE07223}"/>
              </a:ext>
            </a:extLst>
          </p:cNvPr>
          <p:cNvSpPr txBox="1"/>
          <p:nvPr/>
        </p:nvSpPr>
        <p:spPr>
          <a:xfrm>
            <a:off x="753151" y="2429053"/>
            <a:ext cx="8956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5</a:t>
            </a:r>
          </a:p>
        </p:txBody>
      </p:sp>
    </p:spTree>
    <p:extLst>
      <p:ext uri="{BB962C8B-B14F-4D97-AF65-F5344CB8AC3E}">
        <p14:creationId xmlns:p14="http://schemas.microsoft.com/office/powerpoint/2010/main" val="369678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District and Area Office contacts</a:t>
            </a:r>
          </a:p>
        </p:txBody>
      </p:sp>
      <p:sp>
        <p:nvSpPr>
          <p:cNvPr id="3" name="Content Placeholder 2"/>
          <p:cNvSpPr>
            <a:spLocks noGrp="1"/>
          </p:cNvSpPr>
          <p:nvPr>
            <p:ph idx="1"/>
          </p:nvPr>
        </p:nvSpPr>
        <p:spPr>
          <a:xfrm>
            <a:off x="462337" y="1114966"/>
            <a:ext cx="11476378" cy="5290443"/>
          </a:xfrm>
        </p:spPr>
        <p:txBody>
          <a:bodyPr/>
          <a:lstStyle/>
          <a:p>
            <a:pPr>
              <a:defRPr/>
            </a:pPr>
            <a:r>
              <a:rPr lang="en-US" altLang="en-US" sz="2800">
                <a:solidFill>
                  <a:schemeClr val="accent1"/>
                </a:solidFill>
                <a:latin typeface="+mj-lt"/>
              </a:rPr>
              <a:t>District liaisons and POCs</a:t>
            </a:r>
            <a:endParaRPr lang="en-US" altLang="en-US" sz="2800">
              <a:solidFill>
                <a:schemeClr val="accent1"/>
              </a:solidFill>
              <a:latin typeface="+mj-lt"/>
              <a:hlinkClick r:id="rId2">
                <a:extLst>
                  <a:ext uri="{A12FA001-AC4F-418D-AE19-62706E023703}">
                    <ahyp:hlinkClr xmlns:ahyp="http://schemas.microsoft.com/office/drawing/2018/hyperlinkcolor" val="tx"/>
                  </a:ext>
                </a:extLst>
              </a:hlinkClick>
            </a:endParaRPr>
          </a:p>
          <a:p>
            <a:pPr lvl="1">
              <a:defRPr/>
            </a:pPr>
            <a:r>
              <a:rPr lang="en-US" altLang="en-US" sz="2400">
                <a:solidFill>
                  <a:srgbClr val="0563C1"/>
                </a:solidFill>
                <a:latin typeface="+mn-lt"/>
                <a:hlinkClick r:id="rId2">
                  <a:extLst>
                    <a:ext uri="{A12FA001-AC4F-418D-AE19-62706E023703}">
                      <ahyp:hlinkClr xmlns:ahyp="http://schemas.microsoft.com/office/drawing/2018/hyperlinkcolor" val="tx"/>
                    </a:ext>
                  </a:extLst>
                </a:hlinkClick>
              </a:rPr>
              <a:t>Current list of homeless liaisons and local foster care POCs </a:t>
            </a:r>
            <a:r>
              <a:rPr lang="en-US" altLang="en-US" sz="2400">
                <a:latin typeface="+mn-lt"/>
              </a:rPr>
              <a:t>Updated by the district’s Directory Administrator</a:t>
            </a:r>
          </a:p>
          <a:p>
            <a:pPr lvl="1">
              <a:defRPr/>
            </a:pPr>
            <a:r>
              <a:rPr lang="en-US" altLang="en-US" sz="2400">
                <a:latin typeface="+mn-lt"/>
              </a:rPr>
              <a:t>Please verify your contact information</a:t>
            </a:r>
            <a:endParaRPr lang="en-US" altLang="en-US" sz="2400">
              <a:solidFill>
                <a:schemeClr val="accent1"/>
              </a:solidFill>
              <a:latin typeface="+mn-lt"/>
            </a:endParaRPr>
          </a:p>
          <a:p>
            <a:pPr>
              <a:defRPr/>
            </a:pPr>
            <a:r>
              <a:rPr lang="en-US" altLang="en-US" sz="2800">
                <a:solidFill>
                  <a:schemeClr val="accent1"/>
                </a:solidFill>
                <a:latin typeface="+mj-lt"/>
              </a:rPr>
              <a:t>DCF Contacts</a:t>
            </a:r>
          </a:p>
          <a:p>
            <a:pPr lvl="1">
              <a:defRPr/>
            </a:pPr>
            <a:r>
              <a:rPr lang="en-US" altLang="en-US">
                <a:solidFill>
                  <a:schemeClr val="accent1"/>
                </a:solidFill>
                <a:latin typeface="+mn-lt"/>
                <a:hlinkClick r:id="rId3"/>
              </a:rPr>
              <a:t>DCF Area Directors (serving as local POCs)</a:t>
            </a:r>
            <a:endParaRPr lang="en-US" altLang="en-US">
              <a:solidFill>
                <a:schemeClr val="accent1"/>
              </a:solidFill>
              <a:latin typeface="+mn-lt"/>
            </a:endParaRPr>
          </a:p>
          <a:p>
            <a:r>
              <a:rPr lang="en-US" sz="2800">
                <a:latin typeface="+mj-lt"/>
              </a:rPr>
              <a:t>Network of Regional Liaisons</a:t>
            </a:r>
          </a:p>
          <a:p>
            <a:pPr lvl="1"/>
            <a:r>
              <a:rPr lang="en-US" sz="2400"/>
              <a:t>Carol Baez, Worcester Public schools 		508-799-3652</a:t>
            </a:r>
          </a:p>
          <a:p>
            <a:pPr lvl="1"/>
            <a:r>
              <a:rPr lang="en-US" sz="2400"/>
              <a:t>Jacob Hansen, Framingham Public Schools 	508-782-6894</a:t>
            </a:r>
          </a:p>
          <a:p>
            <a:pPr lvl="1"/>
            <a:r>
              <a:rPr lang="en-US" sz="2400"/>
              <a:t>Julie Mador, New Bedford Public Schools 		508-997-4511 x3424</a:t>
            </a:r>
          </a:p>
          <a:p>
            <a:pPr lvl="1"/>
            <a:r>
              <a:rPr lang="en-US" sz="2400"/>
              <a:t>Stacy Parsons, North Adams				413-776-1677</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DESE/DCF Educational Stability Team</a:t>
            </a:r>
          </a:p>
        </p:txBody>
      </p:sp>
      <p:sp>
        <p:nvSpPr>
          <p:cNvPr id="3" name="Content Placeholder 2"/>
          <p:cNvSpPr>
            <a:spLocks noGrp="1"/>
          </p:cNvSpPr>
          <p:nvPr>
            <p:ph idx="1"/>
          </p:nvPr>
        </p:nvSpPr>
        <p:spPr>
          <a:xfrm>
            <a:off x="312910" y="1292134"/>
            <a:ext cx="11370972" cy="5049746"/>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2400">
              <a:latin typeface="+mn-lt"/>
            </a:endParaRPr>
          </a:p>
          <a:p>
            <a:pPr>
              <a:defRPr/>
            </a:pPr>
            <a:endParaRPr lang="en-US" altLang="en-US" sz="2400">
              <a:latin typeface="+mn-lt"/>
            </a:endParaRPr>
          </a:p>
          <a:p>
            <a:pPr>
              <a:defRPr/>
            </a:pPr>
            <a:r>
              <a:rPr lang="en-US" altLang="en-US" sz="2400">
                <a:latin typeface="+mn-lt"/>
                <a:cs typeface="Segoe UI"/>
              </a:rPr>
              <a:t>Technical Assistance: Problem Resolution Services, 781-338-3700</a:t>
            </a:r>
          </a:p>
          <a:p>
            <a:pPr>
              <a:defRPr/>
            </a:pPr>
            <a:endParaRPr lang="en-US" altLang="en-US" sz="2400">
              <a:latin typeface="+mn-lt"/>
            </a:endParaRPr>
          </a:p>
          <a:p>
            <a:pPr>
              <a:defRPr/>
            </a:pPr>
            <a:r>
              <a:rPr lang="en-US" altLang="en-US" sz="2400">
                <a:latin typeface="+mn-lt"/>
                <a:cs typeface="Segoe UI"/>
              </a:rPr>
              <a:t>Staff:	      </a:t>
            </a:r>
            <a:r>
              <a:rPr lang="en-US" altLang="en-US" sz="2000">
                <a:latin typeface="+mn-lt"/>
                <a:cs typeface="Segoe UI"/>
              </a:rPr>
              <a:t>Christine Cowen, Migrant Education, Military Connected Students</a:t>
            </a:r>
          </a:p>
          <a:p>
            <a:pPr marL="914400" lvl="2" indent="0">
              <a:buNone/>
              <a:defRPr/>
            </a:pPr>
            <a:r>
              <a:rPr lang="en-US" altLang="en-US" sz="2000">
                <a:latin typeface="+mn-lt"/>
                <a:cs typeface="Segoe UI"/>
              </a:rPr>
              <a:t>             781-338-6301  </a:t>
            </a:r>
            <a:r>
              <a:rPr lang="en-US" sz="2000">
                <a:latin typeface="+mn-lt"/>
                <a:cs typeface="Segoe UI"/>
                <a:hlinkClick r:id="rId4"/>
              </a:rPr>
              <a:t>Christine.H.Cowen@mass.gov</a:t>
            </a:r>
            <a:endParaRPr lang="en-US" altLang="en-US" sz="2000">
              <a:latin typeface="+mn-lt"/>
            </a:endParaRPr>
          </a:p>
          <a:p>
            <a:pPr marL="1428750" lvl="3" indent="0">
              <a:buNone/>
              <a:defRPr/>
            </a:pPr>
            <a:r>
              <a:rPr lang="en-US" altLang="en-US">
                <a:latin typeface="+mn-lt"/>
                <a:cs typeface="Segoe UI"/>
              </a:rPr>
              <a:t>Kristen McKinnon, Foster Care Point of Contact</a:t>
            </a:r>
          </a:p>
          <a:p>
            <a:pPr marL="1887220" lvl="4" indent="0">
              <a:buNone/>
              <a:defRPr/>
            </a:pPr>
            <a:r>
              <a:rPr lang="en-US" altLang="en-US">
                <a:latin typeface="+mn-lt"/>
                <a:cs typeface="Segoe UI"/>
              </a:rPr>
              <a:t>781-338-6306 </a:t>
            </a:r>
            <a:r>
              <a:rPr lang="en-US">
                <a:latin typeface="+mn-lt"/>
                <a:cs typeface="Segoe UI"/>
                <a:hlinkClick r:id="rId5"/>
              </a:rPr>
              <a:t>Kristen.A.McKinnon@mass.gov</a:t>
            </a:r>
            <a:r>
              <a:rPr lang="en-US">
                <a:latin typeface="+mn-lt"/>
                <a:cs typeface="Segoe UI"/>
              </a:rPr>
              <a:t> </a:t>
            </a:r>
            <a:endParaRPr lang="en-US" altLang="en-US">
              <a:latin typeface="+mn-lt"/>
            </a:endParaRPr>
          </a:p>
          <a:p>
            <a:pPr marL="1422400" lvl="3" indent="0">
              <a:buNone/>
              <a:defRPr/>
            </a:pPr>
            <a:r>
              <a:rPr lang="en-US" altLang="en-US">
                <a:latin typeface="+mn-lt"/>
                <a:cs typeface="Segoe UI"/>
              </a:rPr>
              <a:t>Jim Morrison, DCF Point of Contact</a:t>
            </a:r>
          </a:p>
          <a:p>
            <a:pPr marL="1422400" lvl="3" indent="0">
              <a:buNone/>
              <a:defRPr/>
            </a:pPr>
            <a:r>
              <a:rPr lang="en-US" altLang="en-US">
                <a:latin typeface="+mn-lt"/>
                <a:cs typeface="Segoe UI"/>
              </a:rPr>
              <a:t>	617-748-2340 </a:t>
            </a:r>
            <a:r>
              <a:rPr lang="en-US" altLang="en-US">
                <a:latin typeface="+mn-lt"/>
                <a:cs typeface="Segoe UI"/>
                <a:hlinkClick r:id="rId6"/>
              </a:rPr>
              <a:t>James.J.Morrison@MassMail.State.MA.US</a:t>
            </a:r>
            <a:r>
              <a:rPr lang="en-US" altLang="en-US">
                <a:latin typeface="+mn-lt"/>
                <a:cs typeface="Segoe UI"/>
              </a:rPr>
              <a:t> </a:t>
            </a:r>
            <a:endParaRPr lang="en-US">
              <a:latin typeface="+mn-lt"/>
              <a:hlinkClick r:id="rId6"/>
            </a:endParaRPr>
          </a:p>
          <a:p>
            <a:pPr marL="1428750" lvl="3" indent="0">
              <a:buNone/>
              <a:defRPr/>
            </a:pPr>
            <a:r>
              <a:rPr lang="en-US" altLang="en-US">
                <a:latin typeface="+mn-lt"/>
                <a:cs typeface="Segoe UI"/>
              </a:rPr>
              <a:t>Sarah Slautterback, State Coordinator&lt; Homeless Education </a:t>
            </a:r>
            <a:endParaRPr lang="en-US" altLang="en-US">
              <a:latin typeface="+mn-lt"/>
            </a:endParaRPr>
          </a:p>
          <a:p>
            <a:pPr marL="2115820" lvl="4" indent="-287020">
              <a:buNone/>
              <a:defRPr/>
            </a:pPr>
            <a:r>
              <a:rPr lang="en-US" altLang="en-US">
                <a:latin typeface="+mn-lt"/>
                <a:cs typeface="Segoe UI"/>
              </a:rPr>
              <a:t>781-338-6330 </a:t>
            </a:r>
            <a:r>
              <a:rPr lang="en-US">
                <a:latin typeface="+mn-lt"/>
                <a:cs typeface="Segoe UI"/>
                <a:hlinkClick r:id="rId7"/>
              </a:rPr>
              <a:t>Sarah.E.Slautterback@mass.gov</a:t>
            </a:r>
            <a:r>
              <a:rPr lang="en-US">
                <a:latin typeface="+mn-lt"/>
                <a:cs typeface="Segoe UI"/>
              </a:rPr>
              <a:t> </a:t>
            </a: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106371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latin typeface="Segoe UI Semibold"/>
                <a:cs typeface="Segoe UI Semibold"/>
              </a:rPr>
              <a:t>The Why and the Who of it.</a:t>
            </a:r>
            <a:endParaRPr lang="en-US"/>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graphicFrame>
        <p:nvGraphicFramePr>
          <p:cNvPr id="7" name="Diagram 7" descr="graphic  organizer of the laws supporting the Educational Stability Programs. Foster Care, Homeless, and Migrant students fall under the Every student Succeeds Act of 2015. Military Connected Students fall under the Massachusetts Valor Act of 2012. The two laws ensure the educational rights for these highly mobile populations. ">
            <a:extLst>
              <a:ext uri="{FF2B5EF4-FFF2-40B4-BE49-F238E27FC236}">
                <a16:creationId xmlns:a16="http://schemas.microsoft.com/office/drawing/2014/main" id="{7E1F181C-2D79-47F2-8FF3-FEE771267B79}"/>
              </a:ext>
            </a:extLst>
          </p:cNvPr>
          <p:cNvGraphicFramePr/>
          <p:nvPr>
            <p:extLst>
              <p:ext uri="{D42A27DB-BD31-4B8C-83A1-F6EECF244321}">
                <p14:modId xmlns:p14="http://schemas.microsoft.com/office/powerpoint/2010/main" val="3820566157"/>
              </p:ext>
            </p:extLst>
          </p:nvPr>
        </p:nvGraphicFramePr>
        <p:xfrm>
          <a:off x="1252761" y="1282147"/>
          <a:ext cx="9729021" cy="507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02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CF859E-B2B5-4DE6-9605-8726D7AEDCFC}"/>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
        <p:nvSpPr>
          <p:cNvPr id="2" name="Title 1">
            <a:extLst>
              <a:ext uri="{FF2B5EF4-FFF2-40B4-BE49-F238E27FC236}">
                <a16:creationId xmlns:a16="http://schemas.microsoft.com/office/drawing/2014/main" id="{ED6B535B-0B98-4914-87ED-D6692B00E48C}"/>
              </a:ext>
            </a:extLst>
          </p:cNvPr>
          <p:cNvSpPr>
            <a:spLocks noGrp="1"/>
          </p:cNvSpPr>
          <p:nvPr>
            <p:ph type="title"/>
          </p:nvPr>
        </p:nvSpPr>
        <p:spPr/>
        <p:txBody>
          <a:bodyPr/>
          <a:lstStyle/>
          <a:p>
            <a:r>
              <a:rPr lang="en-US"/>
              <a:t>Highly Mobile Students </a:t>
            </a:r>
          </a:p>
        </p:txBody>
      </p:sp>
      <p:sp>
        <p:nvSpPr>
          <p:cNvPr id="8" name="Rectangle: Rounded Corners 7">
            <a:extLst>
              <a:ext uri="{FF2B5EF4-FFF2-40B4-BE49-F238E27FC236}">
                <a16:creationId xmlns:a16="http://schemas.microsoft.com/office/drawing/2014/main" id="{284E7AB4-E666-4B4C-8F55-1127207B1C58}"/>
              </a:ext>
            </a:extLst>
          </p:cNvPr>
          <p:cNvSpPr/>
          <p:nvPr/>
        </p:nvSpPr>
        <p:spPr>
          <a:xfrm>
            <a:off x="468550" y="1402783"/>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Foster Care</a:t>
            </a:r>
            <a:endParaRPr lang="en-US" sz="2400"/>
          </a:p>
        </p:txBody>
      </p:sp>
      <p:sp>
        <p:nvSpPr>
          <p:cNvPr id="22" name="TextBox 21">
            <a:extLst>
              <a:ext uri="{FF2B5EF4-FFF2-40B4-BE49-F238E27FC236}">
                <a16:creationId xmlns:a16="http://schemas.microsoft.com/office/drawing/2014/main" id="{1B3A7542-2D59-44F5-A302-B3AF0940EC85}"/>
              </a:ext>
            </a:extLst>
          </p:cNvPr>
          <p:cNvSpPr txBox="1"/>
          <p:nvPr/>
        </p:nvSpPr>
        <p:spPr>
          <a:xfrm>
            <a:off x="2487983" y="1465023"/>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5" name="Rectangle: Rounded Corners 14">
            <a:extLst>
              <a:ext uri="{FF2B5EF4-FFF2-40B4-BE49-F238E27FC236}">
                <a16:creationId xmlns:a16="http://schemas.microsoft.com/office/drawing/2014/main" id="{2FCF4895-FC68-4337-BD82-35C2ED4E2D00}"/>
              </a:ext>
            </a:extLst>
          </p:cNvPr>
          <p:cNvSpPr/>
          <p:nvPr/>
        </p:nvSpPr>
        <p:spPr>
          <a:xfrm>
            <a:off x="2904602" y="122924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are in 24-hour out-of-home care, away from their parent(s)/legal guardian(s) and for whom DCF has care and placement responsibilities.</a:t>
            </a:r>
            <a:endParaRPr lang="en-US">
              <a:cs typeface="Segoe UI"/>
            </a:endParaRPr>
          </a:p>
        </p:txBody>
      </p:sp>
      <p:sp>
        <p:nvSpPr>
          <p:cNvPr id="9" name="Rectangle: Rounded Corners 8">
            <a:extLst>
              <a:ext uri="{FF2B5EF4-FFF2-40B4-BE49-F238E27FC236}">
                <a16:creationId xmlns:a16="http://schemas.microsoft.com/office/drawing/2014/main" id="{4A0E2EA9-36F8-4713-AE10-AF799D473D57}"/>
              </a:ext>
            </a:extLst>
          </p:cNvPr>
          <p:cNvSpPr/>
          <p:nvPr/>
        </p:nvSpPr>
        <p:spPr>
          <a:xfrm>
            <a:off x="468550" y="2592754"/>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Homeless</a:t>
            </a:r>
            <a:endParaRPr lang="en-US" sz="2400"/>
          </a:p>
        </p:txBody>
      </p:sp>
      <p:sp>
        <p:nvSpPr>
          <p:cNvPr id="23" name="TextBox 22">
            <a:extLst>
              <a:ext uri="{FF2B5EF4-FFF2-40B4-BE49-F238E27FC236}">
                <a16:creationId xmlns:a16="http://schemas.microsoft.com/office/drawing/2014/main" id="{E9B0DAF1-B8B6-4F74-90BB-C6FBA7478D25}"/>
              </a:ext>
            </a:extLst>
          </p:cNvPr>
          <p:cNvSpPr txBox="1"/>
          <p:nvPr/>
        </p:nvSpPr>
        <p:spPr>
          <a:xfrm>
            <a:off x="2487983" y="2675871"/>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6" name="Rectangle: Rounded Corners 15">
            <a:extLst>
              <a:ext uri="{FF2B5EF4-FFF2-40B4-BE49-F238E27FC236}">
                <a16:creationId xmlns:a16="http://schemas.microsoft.com/office/drawing/2014/main" id="{2364DC2B-C8A4-4E78-A3A8-6173B7179A7E}"/>
              </a:ext>
            </a:extLst>
          </p:cNvPr>
          <p:cNvSpPr/>
          <p:nvPr/>
        </p:nvSpPr>
        <p:spPr>
          <a:xfrm>
            <a:off x="2904601" y="244009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lack fixed regular and adequate nighttime residence including those who are sharing the housing of others due to economic hardship, loss of housing or similar reason.</a:t>
            </a:r>
            <a:endParaRPr lang="en-US">
              <a:solidFill>
                <a:srgbClr val="101D35"/>
              </a:solidFill>
              <a:cs typeface="Segoe UI"/>
            </a:endParaRPr>
          </a:p>
        </p:txBody>
      </p:sp>
      <p:sp>
        <p:nvSpPr>
          <p:cNvPr id="10" name="Rectangle: Rounded Corners 9">
            <a:extLst>
              <a:ext uri="{FF2B5EF4-FFF2-40B4-BE49-F238E27FC236}">
                <a16:creationId xmlns:a16="http://schemas.microsoft.com/office/drawing/2014/main" id="{B4F825FD-7564-44D1-AF14-7C2C90781A3B}"/>
              </a:ext>
            </a:extLst>
          </p:cNvPr>
          <p:cNvSpPr/>
          <p:nvPr/>
        </p:nvSpPr>
        <p:spPr>
          <a:xfrm>
            <a:off x="468550" y="3782727"/>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Migrant</a:t>
            </a:r>
            <a:endParaRPr lang="en-US" sz="2400"/>
          </a:p>
        </p:txBody>
      </p:sp>
      <p:sp>
        <p:nvSpPr>
          <p:cNvPr id="24" name="TextBox 23">
            <a:extLst>
              <a:ext uri="{FF2B5EF4-FFF2-40B4-BE49-F238E27FC236}">
                <a16:creationId xmlns:a16="http://schemas.microsoft.com/office/drawing/2014/main" id="{DA8EA871-9499-48A5-BCED-92B88DEB4093}"/>
              </a:ext>
            </a:extLst>
          </p:cNvPr>
          <p:cNvSpPr txBox="1"/>
          <p:nvPr/>
        </p:nvSpPr>
        <p:spPr>
          <a:xfrm>
            <a:off x="2487982" y="3865844"/>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7" name="Rectangle: Rounded Corners 16">
            <a:extLst>
              <a:ext uri="{FF2B5EF4-FFF2-40B4-BE49-F238E27FC236}">
                <a16:creationId xmlns:a16="http://schemas.microsoft.com/office/drawing/2014/main" id="{04ACFB9F-53E4-4381-98F7-A966BE388607}"/>
              </a:ext>
            </a:extLst>
          </p:cNvPr>
          <p:cNvSpPr/>
          <p:nvPr/>
        </p:nvSpPr>
        <p:spPr>
          <a:xfrm>
            <a:off x="2904601" y="3630068"/>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or students’ parent(s)/guardian(s) who are a migratory agricultural worker, fisher, or food/fish processor, are under 21, have not completed high school, and have moved across district lines within the preceding 36 months. </a:t>
            </a:r>
            <a:endParaRPr lang="en-US">
              <a:solidFill>
                <a:srgbClr val="101D35"/>
              </a:solidFill>
              <a:cs typeface="Segoe UI"/>
            </a:endParaRPr>
          </a:p>
        </p:txBody>
      </p:sp>
      <p:sp>
        <p:nvSpPr>
          <p:cNvPr id="11" name="Rectangle: Rounded Corners 10">
            <a:extLst>
              <a:ext uri="{FF2B5EF4-FFF2-40B4-BE49-F238E27FC236}">
                <a16:creationId xmlns:a16="http://schemas.microsoft.com/office/drawing/2014/main" id="{25301854-BAF2-454B-89A1-66E76253560A}"/>
              </a:ext>
            </a:extLst>
          </p:cNvPr>
          <p:cNvSpPr/>
          <p:nvPr/>
        </p:nvSpPr>
        <p:spPr>
          <a:xfrm>
            <a:off x="468551" y="4972701"/>
            <a:ext cx="1951974"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Military</a:t>
            </a:r>
            <a:endParaRPr lang="en-US" sz="2400"/>
          </a:p>
        </p:txBody>
      </p:sp>
      <p:sp>
        <p:nvSpPr>
          <p:cNvPr id="25" name="TextBox 24">
            <a:extLst>
              <a:ext uri="{FF2B5EF4-FFF2-40B4-BE49-F238E27FC236}">
                <a16:creationId xmlns:a16="http://schemas.microsoft.com/office/drawing/2014/main" id="{8C90C58E-7CBE-4F1F-BBFA-5BF246D24EC5}"/>
              </a:ext>
            </a:extLst>
          </p:cNvPr>
          <p:cNvSpPr txBox="1"/>
          <p:nvPr/>
        </p:nvSpPr>
        <p:spPr>
          <a:xfrm>
            <a:off x="2487982" y="5055817"/>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8" name="Rectangle: Rounded Corners 17">
            <a:extLst>
              <a:ext uri="{FF2B5EF4-FFF2-40B4-BE49-F238E27FC236}">
                <a16:creationId xmlns:a16="http://schemas.microsoft.com/office/drawing/2014/main" id="{BEE8BD52-CD22-4000-BC00-8DD35D7B1E37}"/>
              </a:ext>
            </a:extLst>
          </p:cNvPr>
          <p:cNvSpPr/>
          <p:nvPr/>
        </p:nvSpPr>
        <p:spPr>
          <a:xfrm>
            <a:off x="2904602" y="4820040"/>
            <a:ext cx="9091805"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whose parent/guardian is an active member of the uniform services, or has been medically discharged, retired, or died in active duty within the past year.</a:t>
            </a:r>
            <a:r>
              <a:rPr lang="en-US">
                <a:latin typeface="Segoe UI"/>
                <a:ea typeface="Segoe UI"/>
                <a:cs typeface="Segoe UI"/>
              </a:rPr>
              <a:t>​</a:t>
            </a:r>
            <a:endParaRPr lang="en-US">
              <a:solidFill>
                <a:srgbClr val="101D35"/>
              </a:solidFill>
              <a:cs typeface="Segoe UI"/>
            </a:endParaRPr>
          </a:p>
        </p:txBody>
      </p:sp>
      <p:sp>
        <p:nvSpPr>
          <p:cNvPr id="19" name="TextBox 18">
            <a:extLst>
              <a:ext uri="{FF2B5EF4-FFF2-40B4-BE49-F238E27FC236}">
                <a16:creationId xmlns:a16="http://schemas.microsoft.com/office/drawing/2014/main" id="{7C9A6263-3AC7-41E4-94B3-FDD5E84CEC7C}"/>
              </a:ext>
            </a:extLst>
          </p:cNvPr>
          <p:cNvSpPr txBox="1"/>
          <p:nvPr/>
        </p:nvSpPr>
        <p:spPr>
          <a:xfrm>
            <a:off x="4400811" y="5924811"/>
            <a:ext cx="6104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Please see module </a:t>
            </a:r>
            <a:r>
              <a:rPr lang="en-US" i="1">
                <a:solidFill>
                  <a:srgbClr val="FF0000"/>
                </a:solidFill>
              </a:rPr>
              <a:t>2. Identification  </a:t>
            </a:r>
            <a:r>
              <a:rPr lang="en-US">
                <a:solidFill>
                  <a:srgbClr val="FF0000"/>
                </a:solidFill>
              </a:rPr>
              <a:t>for detailed definitions.</a:t>
            </a:r>
            <a:endParaRPr lang="en-US"/>
          </a:p>
        </p:txBody>
      </p:sp>
    </p:spTree>
    <p:extLst>
      <p:ext uri="{BB962C8B-B14F-4D97-AF65-F5344CB8AC3E}">
        <p14:creationId xmlns:p14="http://schemas.microsoft.com/office/powerpoint/2010/main" val="175965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1987401245"/>
              </p:ext>
            </p:extLst>
          </p:nvPr>
        </p:nvGraphicFramePr>
        <p:xfrm>
          <a:off x="2806700" y="0"/>
          <a:ext cx="9385300" cy="6918960"/>
        </p:xfrm>
        <a:graphic>
          <a:graphicData uri="http://schemas.openxmlformats.org/drawingml/2006/table">
            <a:tbl>
              <a:tblPr firstRow="1" bandRow="1">
                <a:solidFill>
                  <a:srgbClr val="FFFFFF"/>
                </a:solidFill>
                <a:tableStyleId>{5C22544A-7EE6-4342-B048-85BDC9FD1C3A}</a:tableStyleId>
              </a:tblPr>
              <a:tblGrid>
                <a:gridCol w="1364691">
                  <a:extLst>
                    <a:ext uri="{9D8B030D-6E8A-4147-A177-3AD203B41FA5}">
                      <a16:colId xmlns:a16="http://schemas.microsoft.com/office/drawing/2014/main" val="280692202"/>
                    </a:ext>
                  </a:extLst>
                </a:gridCol>
                <a:gridCol w="8020609">
                  <a:extLst>
                    <a:ext uri="{9D8B030D-6E8A-4147-A177-3AD203B41FA5}">
                      <a16:colId xmlns:a16="http://schemas.microsoft.com/office/drawing/2014/main" val="3977301282"/>
                    </a:ext>
                  </a:extLst>
                </a:gridCol>
              </a:tblGrid>
              <a:tr h="905665">
                <a:tc>
                  <a:txBody>
                    <a:bodyPr/>
                    <a:lstStyle/>
                    <a:p>
                      <a:pPr algn="ctr"/>
                      <a:r>
                        <a:rPr lang="en-US" sz="5400" b="1">
                          <a:solidFill>
                            <a:schemeClr val="tx1"/>
                          </a:solidFill>
                          <a:latin typeface="Segoe UI Semibold"/>
                        </a:rPr>
                        <a:t>1</a:t>
                      </a:r>
                    </a:p>
                  </a:txBody>
                  <a:tcPr anchor="ctr">
                    <a:solidFill>
                      <a:srgbClr val="ED7D31"/>
                    </a:solidFill>
                  </a:tcPr>
                </a:tc>
                <a:tc>
                  <a:txBody>
                    <a:bodyPr/>
                    <a:lstStyle/>
                    <a:p>
                      <a:pPr algn="l"/>
                      <a:r>
                        <a:rPr lang="en-US" sz="3200" b="1">
                          <a:solidFill>
                            <a:schemeClr val="tx2"/>
                          </a:solidFill>
                          <a:latin typeface="Segoe UI Semibold"/>
                        </a:rPr>
                        <a:t> Enrollment</a:t>
                      </a:r>
                    </a:p>
                  </a:txBody>
                  <a:tcPr anchor="ctr">
                    <a:noFill/>
                  </a:tcPr>
                </a:tc>
                <a:extLst>
                  <a:ext uri="{0D108BD9-81ED-4DB2-BD59-A6C34878D82A}">
                    <a16:rowId xmlns:a16="http://schemas.microsoft.com/office/drawing/2014/main" val="722776254"/>
                  </a:ext>
                </a:extLst>
              </a:tr>
              <a:tr h="905665">
                <a:tc>
                  <a:txBody>
                    <a:bodyPr/>
                    <a:lstStyle/>
                    <a:p>
                      <a:pPr algn="ctr"/>
                      <a:r>
                        <a:rPr lang="en-US" sz="5400" b="1">
                          <a:solidFill>
                            <a:schemeClr val="tx1"/>
                          </a:solidFill>
                          <a:latin typeface="Segoe UI Semibold"/>
                        </a:rPr>
                        <a:t>2</a:t>
                      </a:r>
                    </a:p>
                  </a:txBody>
                  <a:tcPr anchor="ctr">
                    <a:solidFill>
                      <a:srgbClr val="ED7D31"/>
                    </a:solidFill>
                  </a:tcPr>
                </a:tc>
                <a:tc>
                  <a:txBody>
                    <a:bodyPr/>
                    <a:lstStyle/>
                    <a:p>
                      <a:pPr algn="l"/>
                      <a:r>
                        <a:rPr lang="en-US" sz="3200" b="1">
                          <a:solidFill>
                            <a:schemeClr val="tx2"/>
                          </a:solidFill>
                          <a:latin typeface="Segoe UI Semibold"/>
                        </a:rPr>
                        <a:t> School of Origin &amp; School Selection</a:t>
                      </a:r>
                    </a:p>
                  </a:txBody>
                  <a:tcPr anchor="ctr">
                    <a:noFill/>
                  </a:tcPr>
                </a:tc>
                <a:extLst>
                  <a:ext uri="{0D108BD9-81ED-4DB2-BD59-A6C34878D82A}">
                    <a16:rowId xmlns:a16="http://schemas.microsoft.com/office/drawing/2014/main" val="3152388802"/>
                  </a:ext>
                </a:extLst>
              </a:tr>
              <a:tr h="905665">
                <a:tc>
                  <a:txBody>
                    <a:bodyPr/>
                    <a:lstStyle/>
                    <a:p>
                      <a:pPr algn="ctr"/>
                      <a:r>
                        <a:rPr lang="en-US" sz="5400" b="1">
                          <a:solidFill>
                            <a:schemeClr val="tx1"/>
                          </a:solidFill>
                          <a:latin typeface="Segoe UI Semibold"/>
                        </a:rPr>
                        <a:t>3</a:t>
                      </a:r>
                    </a:p>
                  </a:txBody>
                  <a:tcPr anchor="ctr">
                    <a:solidFill>
                      <a:srgbClr val="ED7D31"/>
                    </a:solidFill>
                  </a:tcPr>
                </a:tc>
                <a:tc>
                  <a:txBody>
                    <a:bodyPr/>
                    <a:lstStyle/>
                    <a:p>
                      <a:pPr algn="l"/>
                      <a:r>
                        <a:rPr lang="en-US" sz="3200" b="1">
                          <a:solidFill>
                            <a:schemeClr val="tx2"/>
                          </a:solidFill>
                          <a:latin typeface="Segoe UI Semibold"/>
                        </a:rPr>
                        <a:t> Immediate Enrollment</a:t>
                      </a:r>
                    </a:p>
                  </a:txBody>
                  <a:tcPr anchor="ctr">
                    <a:noFill/>
                  </a:tcPr>
                </a:tc>
                <a:extLst>
                  <a:ext uri="{0D108BD9-81ED-4DB2-BD59-A6C34878D82A}">
                    <a16:rowId xmlns:a16="http://schemas.microsoft.com/office/drawing/2014/main" val="1941749047"/>
                  </a:ext>
                </a:extLst>
              </a:tr>
              <a:tr h="905665">
                <a:tc>
                  <a:txBody>
                    <a:bodyPr/>
                    <a:lstStyle/>
                    <a:p>
                      <a:pPr algn="ctr"/>
                      <a:r>
                        <a:rPr lang="en-US" sz="5400" b="1">
                          <a:solidFill>
                            <a:schemeClr val="tx1"/>
                          </a:solidFill>
                          <a:latin typeface="Segoe UI Semibold"/>
                        </a:rPr>
                        <a:t>4</a:t>
                      </a:r>
                    </a:p>
                  </a:txBody>
                  <a:tcPr anchor="ctr">
                    <a:solidFill>
                      <a:srgbClr val="ED7D31"/>
                    </a:solidFill>
                  </a:tcPr>
                </a:tc>
                <a:tc>
                  <a:txBody>
                    <a:bodyPr/>
                    <a:lstStyle/>
                    <a:p>
                      <a:pPr algn="l"/>
                      <a:r>
                        <a:rPr lang="en-US" sz="3200" b="1">
                          <a:solidFill>
                            <a:schemeClr val="tx2"/>
                          </a:solidFill>
                          <a:latin typeface="Segoe UI Semibold"/>
                        </a:rPr>
                        <a:t> Staying on Track for Graduation</a:t>
                      </a:r>
                    </a:p>
                  </a:txBody>
                  <a:tcPr anchor="ctr">
                    <a:noFill/>
                  </a:tcPr>
                </a:tc>
                <a:extLst>
                  <a:ext uri="{0D108BD9-81ED-4DB2-BD59-A6C34878D82A}">
                    <a16:rowId xmlns:a16="http://schemas.microsoft.com/office/drawing/2014/main" val="3826954363"/>
                  </a:ext>
                </a:extLst>
              </a:tr>
              <a:tr h="905665">
                <a:tc>
                  <a:txBody>
                    <a:bodyPr/>
                    <a:lstStyle/>
                    <a:p>
                      <a:pPr algn="ctr"/>
                      <a:r>
                        <a:rPr lang="en-US" sz="5400" b="1">
                          <a:solidFill>
                            <a:schemeClr val="tx1"/>
                          </a:solidFill>
                          <a:latin typeface="Segoe UI Semibold"/>
                        </a:rPr>
                        <a:t>5</a:t>
                      </a:r>
                    </a:p>
                  </a:txBody>
                  <a:tcPr anchor="ctr">
                    <a:solidFill>
                      <a:srgbClr val="ED7D31"/>
                    </a:solidFill>
                  </a:tcPr>
                </a:tc>
                <a:tc>
                  <a:txBody>
                    <a:bodyPr/>
                    <a:lstStyle/>
                    <a:p>
                      <a:pPr algn="l"/>
                      <a:r>
                        <a:rPr lang="en-US" sz="3200" b="1">
                          <a:solidFill>
                            <a:schemeClr val="tx2"/>
                          </a:solidFill>
                          <a:latin typeface="Segoe UI Semibold"/>
                        </a:rPr>
                        <a:t> Contact Information &amp; Resources</a:t>
                      </a:r>
                    </a:p>
                  </a:txBody>
                  <a:tcPr anchor="ctr">
                    <a:noFill/>
                  </a:tcPr>
                </a:tc>
                <a:extLst>
                  <a:ext uri="{0D108BD9-81ED-4DB2-BD59-A6C34878D82A}">
                    <a16:rowId xmlns:a16="http://schemas.microsoft.com/office/drawing/2014/main" val="130812732"/>
                  </a:ext>
                </a:extLst>
              </a:tr>
              <a:tr h="2324539">
                <a:tc>
                  <a:txBody>
                    <a:bodyPr/>
                    <a:lstStyle/>
                    <a:p>
                      <a:pPr algn="ctr"/>
                      <a:r>
                        <a:rPr lang="en-US" sz="8800" b="1" i="0">
                          <a:ln w="38100" cmpd="sng">
                            <a:solidFill>
                              <a:schemeClr val="bg1"/>
                            </a:solidFill>
                          </a:ln>
                          <a:solidFill>
                            <a:srgbClr val="FF0000"/>
                          </a:solidFill>
                          <a:latin typeface="Segoe UI Semibold"/>
                        </a:rPr>
                        <a:t>W</a:t>
                      </a:r>
                    </a:p>
                  </a:txBody>
                  <a:tcPr anchor="ctr">
                    <a:solidFill>
                      <a:srgbClr val="ED7D31">
                        <a:alpha val="44000"/>
                      </a:srgbClr>
                    </a:solidFill>
                  </a:tcPr>
                </a:tc>
                <a:tc>
                  <a:txBody>
                    <a:bodyPr/>
                    <a:lstStyle/>
                    <a:p>
                      <a:pPr marL="182880" lvl="0" indent="-457200" algn="l"/>
                      <a:r>
                        <a:rPr lang="en-US" sz="3200" b="1">
                          <a:solidFill>
                            <a:schemeClr val="tx2"/>
                          </a:solidFill>
                          <a:latin typeface="Segoe UI Semibold"/>
                        </a:rPr>
                        <a:t> </a:t>
                      </a:r>
                      <a:r>
                        <a:rPr lang="en-US" sz="2800" b="0" i="0" u="none" strike="noStrike" noProof="0">
                          <a:solidFill>
                            <a:srgbClr val="FF0000"/>
                          </a:solidFill>
                          <a:latin typeface="Segoe UI Semibold"/>
                        </a:rPr>
                        <a:t>Warning:</a:t>
                      </a:r>
                      <a:r>
                        <a:rPr lang="en-US" sz="2800" b="0" i="0" u="none" strike="noStrike" noProof="0">
                          <a:solidFill>
                            <a:schemeClr val="accent1">
                              <a:lumMod val="50000"/>
                            </a:schemeClr>
                          </a:solidFill>
                          <a:latin typeface="Segoe UI Semibold"/>
                        </a:rPr>
                        <a:t> There are many enrollment similarities but also several differences across subgroups.  They are highlighted in this module.  Please pay close attention.</a:t>
                      </a:r>
                      <a:endParaRPr lang="en-US" sz="2800" b="0" i="0" u="none" strike="noStrike" noProof="0">
                        <a:latin typeface="Segoe UI Semibold"/>
                      </a:endParaRPr>
                    </a:p>
                    <a:p>
                      <a:pPr lvl="0" algn="l">
                        <a:buNone/>
                      </a:pPr>
                      <a:endParaRPr lang="en-US" sz="3200" b="1">
                        <a:solidFill>
                          <a:schemeClr val="tx2"/>
                        </a:solidFill>
                        <a:latin typeface="Segoe UI Semibold"/>
                      </a:endParaRPr>
                    </a:p>
                  </a:txBody>
                  <a:tcPr anchor="ctr">
                    <a:noFill/>
                  </a:tcPr>
                </a:tc>
                <a:extLst>
                  <a:ext uri="{0D108BD9-81ED-4DB2-BD59-A6C34878D82A}">
                    <a16:rowId xmlns:a16="http://schemas.microsoft.com/office/drawing/2014/main" val="3993162383"/>
                  </a:ext>
                </a:extLst>
              </a:tr>
            </a:tbl>
          </a:graphicData>
        </a:graphic>
      </p:graphicFrame>
    </p:spTree>
    <p:extLst>
      <p:ext uri="{BB962C8B-B14F-4D97-AF65-F5344CB8AC3E}">
        <p14:creationId xmlns:p14="http://schemas.microsoft.com/office/powerpoint/2010/main" val="91554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121728" y="1943100"/>
            <a:ext cx="9936922"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UI Semibold"/>
                <a:ea typeface="Segoe UI Black"/>
                <a:cs typeface="Segoe SemiBold" panose="020B0703040204020203" pitchFamily="34" charset="0"/>
              </a:rPr>
              <a:t>Enrollment</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B510A713-95C6-4D14-BEC3-F182FB2E94EB}"/>
              </a:ext>
            </a:extLst>
          </p:cNvPr>
          <p:cNvSpPr txBox="1"/>
          <p:nvPr/>
        </p:nvSpPr>
        <p:spPr>
          <a:xfrm>
            <a:off x="747386" y="2563660"/>
            <a:ext cx="8329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1</a:t>
            </a:r>
          </a:p>
        </p:txBody>
      </p:sp>
    </p:spTree>
    <p:extLst>
      <p:ext uri="{BB962C8B-B14F-4D97-AF65-F5344CB8AC3E}">
        <p14:creationId xmlns:p14="http://schemas.microsoft.com/office/powerpoint/2010/main" val="157654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0768-BEB4-4450-ABF5-64231885AB56}"/>
              </a:ext>
            </a:extLst>
          </p:cNvPr>
          <p:cNvSpPr>
            <a:spLocks noGrp="1"/>
          </p:cNvSpPr>
          <p:nvPr>
            <p:ph type="title"/>
          </p:nvPr>
        </p:nvSpPr>
        <p:spPr/>
        <p:txBody>
          <a:bodyPr/>
          <a:lstStyle/>
          <a:p>
            <a:r>
              <a:rPr lang="en-US"/>
              <a:t>Access to a Public Education</a:t>
            </a:r>
          </a:p>
        </p:txBody>
      </p:sp>
      <p:sp>
        <p:nvSpPr>
          <p:cNvPr id="3" name="Content Placeholder 2">
            <a:extLst>
              <a:ext uri="{FF2B5EF4-FFF2-40B4-BE49-F238E27FC236}">
                <a16:creationId xmlns:a16="http://schemas.microsoft.com/office/drawing/2014/main" id="{D614CAFD-7459-48F7-983D-5D9B840078FE}"/>
              </a:ext>
            </a:extLst>
          </p:cNvPr>
          <p:cNvSpPr>
            <a:spLocks noGrp="1"/>
          </p:cNvSpPr>
          <p:nvPr>
            <p:ph idx="1"/>
          </p:nvPr>
        </p:nvSpPr>
        <p:spPr/>
        <p:txBody>
          <a:bodyPr vert="horz" lIns="91440" tIns="45720" rIns="91440" bIns="45720" rtlCol="0" anchor="t">
            <a:noAutofit/>
          </a:bodyPr>
          <a:lstStyle/>
          <a:p>
            <a:pPr marL="0" indent="0" algn="ctr">
              <a:buNone/>
            </a:pPr>
            <a:r>
              <a:rPr lang="en-US" sz="2800">
                <a:latin typeface="Segoe UI"/>
                <a:cs typeface="Segoe UI"/>
              </a:rPr>
              <a:t>All children have a right to a public education.</a:t>
            </a:r>
            <a:endParaRPr lang="en-US" sz="2800"/>
          </a:p>
          <a:p>
            <a:pPr lvl="1"/>
            <a:endParaRPr lang="en-US"/>
          </a:p>
          <a:p>
            <a:r>
              <a:rPr lang="en-US" sz="2400"/>
              <a:t>This module focuses on the enrollment rights of each subgroup of highly mobile students.</a:t>
            </a:r>
          </a:p>
          <a:p>
            <a:r>
              <a:rPr lang="en-US" sz="2400">
                <a:latin typeface="Segoe UI"/>
                <a:cs typeface="Segoe UI"/>
              </a:rPr>
              <a:t>There are some striking similarities but also subtle differences highlighted here. Pay close attention as you go through this module.</a:t>
            </a:r>
          </a:p>
          <a:p>
            <a:r>
              <a:rPr lang="en-US" sz="2400"/>
              <a:t>Key to this discussion is that Massachusetts has adopted the definition of enrollment in McKinney-Vento as “enrolled and attending”.</a:t>
            </a:r>
          </a:p>
        </p:txBody>
      </p:sp>
      <p:sp>
        <p:nvSpPr>
          <p:cNvPr id="4" name="Slide Number Placeholder 3">
            <a:extLst>
              <a:ext uri="{FF2B5EF4-FFF2-40B4-BE49-F238E27FC236}">
                <a16:creationId xmlns:a16="http://schemas.microsoft.com/office/drawing/2014/main" id="{05C4BDEB-904F-4368-8C0E-1E1E87ACCA0A}"/>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25556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069536" y="1828800"/>
            <a:ext cx="1001954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000" b="0" i="0" u="none" strike="noStrike" kern="1200" cap="none" spc="0" normalizeH="0" baseline="0" noProof="0">
              <a:ln>
                <a:noFill/>
              </a:ln>
              <a:solidFill>
                <a:schemeClr val="tx1"/>
              </a:solidFill>
              <a:effectLst/>
              <a:uLnTx/>
              <a:uFillTx/>
              <a:latin typeface="Segoe SemiBold"/>
              <a:ea typeface="Segoe UI Black"/>
              <a:cs typeface="Segoe SemiBold" panose="020B0703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UI Semibold"/>
                <a:ea typeface="Segoe UI Black"/>
                <a:cs typeface="Segoe SemiBold" panose="020B0703040204020203" pitchFamily="34" charset="0"/>
              </a:rPr>
              <a:t>School of Origin &amp; School Selection</a:t>
            </a:r>
            <a:endParaRPr kumimoji="0" lang="en-US" sz="4800" b="0" i="0" u="none" strike="noStrike" kern="1200" cap="none" spc="0" normalizeH="0" baseline="0" noProof="0">
              <a:ln>
                <a:noFill/>
              </a:ln>
              <a:solidFill>
                <a:schemeClr val="tx1"/>
              </a:solidFill>
              <a:effectLst/>
              <a:uLnTx/>
              <a:uFillTx/>
              <a:latin typeface="Segoe UI Semibold"/>
              <a:ea typeface="Segoe UI Black"/>
              <a:cs typeface="Segoe SemiBold" panose="020B0703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E420DABC-D7D8-483A-9653-F34485539FA3}"/>
              </a:ext>
            </a:extLst>
          </p:cNvPr>
          <p:cNvSpPr txBox="1"/>
          <p:nvPr/>
        </p:nvSpPr>
        <p:spPr>
          <a:xfrm>
            <a:off x="747386" y="2511469"/>
            <a:ext cx="7912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2</a:t>
            </a:r>
          </a:p>
        </p:txBody>
      </p:sp>
    </p:spTree>
    <p:extLst>
      <p:ext uri="{BB962C8B-B14F-4D97-AF65-F5344CB8AC3E}">
        <p14:creationId xmlns:p14="http://schemas.microsoft.com/office/powerpoint/2010/main" val="429222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School of Origin</a:t>
            </a:r>
          </a:p>
        </p:txBody>
      </p:sp>
      <p:sp>
        <p:nvSpPr>
          <p:cNvPr id="9" name="Content Placeholder 8"/>
          <p:cNvSpPr>
            <a:spLocks noGrp="1"/>
          </p:cNvSpPr>
          <p:nvPr>
            <p:ph idx="1"/>
          </p:nvPr>
        </p:nvSpPr>
        <p:spPr>
          <a:xfrm>
            <a:off x="567743" y="1230403"/>
            <a:ext cx="11370972" cy="5049746"/>
          </a:xfrm>
        </p:spPr>
        <p:txBody>
          <a:bodyPr/>
          <a:lstStyle/>
          <a:p>
            <a:endParaRPr lang="en-US" altLang="en-US" sz="2800">
              <a:latin typeface="+mj-lt"/>
            </a:endParaRPr>
          </a:p>
          <a:p>
            <a:r>
              <a:rPr lang="en-US" altLang="en-US"/>
              <a:t>School the student was attending when placed in foster care, or at the time of a subsequent change in foster care placement.</a:t>
            </a:r>
          </a:p>
          <a:p>
            <a:pPr lvl="2"/>
            <a:endParaRPr lang="en-US" altLang="en-US" sz="3200"/>
          </a:p>
          <a:p>
            <a:r>
              <a:rPr lang="en-US" altLang="en-US"/>
              <a:t>To promote educational stability, students should remain enrolled in their school of origin, unless, after a best interest determination, it is decided to be in their best interest not to.</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915424920"/>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DESE-231-66446</_dlc_DocId>
    <_dlc_DocIdUrl xmlns="733efe1c-5bbe-4968-87dc-d400e65c879f">
      <Url>https://sharepoint.doemass.org/ese/webteam/cps/_layouts/DocIdRedir.aspx?ID=DESE-231-66446</Url>
      <Description>DESE-231-66446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F47923-BC87-4802-BE46-C0597F3C0723}">
  <ds:schemaRefs>
    <ds:schemaRef ds:uri="http://schemas.microsoft.com/sharepoint/v3/contenttype/forms"/>
  </ds:schemaRefs>
</ds:datastoreItem>
</file>

<file path=customXml/itemProps2.xml><?xml version="1.0" encoding="utf-8"?>
<ds:datastoreItem xmlns:ds="http://schemas.openxmlformats.org/officeDocument/2006/customXml" ds:itemID="{5793845F-8FEC-4CAE-A717-1AF091F86795}">
  <ds:schemaRefs>
    <ds:schemaRef ds:uri="http://schemas.microsoft.com/sharepoint/events"/>
  </ds:schemaRefs>
</ds:datastoreItem>
</file>

<file path=customXml/itemProps3.xml><?xml version="1.0" encoding="utf-8"?>
<ds:datastoreItem xmlns:ds="http://schemas.openxmlformats.org/officeDocument/2006/customXml" ds:itemID="{1CAB225D-21CE-4301-95DD-063D67E1E35B}">
  <ds:schemaRefs>
    <ds:schemaRef ds:uri="http://purl.org/dc/elements/1.1/"/>
    <ds:schemaRef ds:uri="http://schemas.microsoft.com/office/2006/metadata/properties"/>
    <ds:schemaRef ds:uri="733efe1c-5bbe-4968-87dc-d400e65c879f"/>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0a4e05da-b9bc-4326-ad73-01ef31b95567"/>
    <ds:schemaRef ds:uri="http://www.w3.org/XML/1998/namespace"/>
  </ds:schemaRefs>
</ds:datastoreItem>
</file>

<file path=customXml/itemProps4.xml><?xml version="1.0" encoding="utf-8"?>
<ds:datastoreItem xmlns:ds="http://schemas.openxmlformats.org/officeDocument/2006/customXml" ds:itemID="{267008B5-8EB5-40F1-B513-753A7F4B4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1497</Words>
  <Application>Microsoft Office PowerPoint</Application>
  <PresentationFormat>Widescreen</PresentationFormat>
  <Paragraphs>221</Paragraphs>
  <Slides>26</Slides>
  <Notes>9</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等线</vt:lpstr>
      <vt:lpstr>Arial</vt:lpstr>
      <vt:lpstr>Calibri</vt:lpstr>
      <vt:lpstr>Courier New</vt:lpstr>
      <vt:lpstr>Segoe</vt:lpstr>
      <vt:lpstr>Segoe SemiBold</vt:lpstr>
      <vt:lpstr>Segoe UI</vt:lpstr>
      <vt:lpstr>Segoe UI Semibold</vt:lpstr>
      <vt:lpstr>Wingdings</vt:lpstr>
      <vt:lpstr>ESE​​</vt:lpstr>
      <vt:lpstr>Acrobat Document</vt:lpstr>
      <vt:lpstr>Educational Stability</vt:lpstr>
      <vt:lpstr>Educational Training Series</vt:lpstr>
      <vt:lpstr>The Why and the Who of it.</vt:lpstr>
      <vt:lpstr>Highly Mobile Students </vt:lpstr>
      <vt:lpstr>Content</vt:lpstr>
      <vt:lpstr>Enrollment</vt:lpstr>
      <vt:lpstr>Access to a Public Education</vt:lpstr>
      <vt:lpstr> School of Origin &amp; School Selection </vt:lpstr>
      <vt:lpstr>School of Origin</vt:lpstr>
      <vt:lpstr>Title I Part C – Migrant Education Program</vt:lpstr>
      <vt:lpstr>Educational Rights of Students in Foster Care</vt:lpstr>
      <vt:lpstr>A seat at the  (metaphorical) table</vt:lpstr>
      <vt:lpstr>Educational Rights of Homeless Students: School of Origin</vt:lpstr>
      <vt:lpstr>Educational Rights of Homeless Students: Local School</vt:lpstr>
      <vt:lpstr>Educational Rights of Homeless Students: Local School (continued)</vt:lpstr>
      <vt:lpstr>Caregiver Affidavits</vt:lpstr>
      <vt:lpstr>Immigration status</vt:lpstr>
      <vt:lpstr>Immediate Enrollment</vt:lpstr>
      <vt:lpstr>Military Interstate Children’s Compact Commission (MIC3)</vt:lpstr>
      <vt:lpstr>Military Interstate Children’s Compact Commission (MIC3): Data</vt:lpstr>
      <vt:lpstr>Educational Rights of Homeless Students</vt:lpstr>
      <vt:lpstr>Staying on Track for Graduation</vt:lpstr>
      <vt:lpstr>Contact Information &amp; Resources</vt:lpstr>
      <vt:lpstr>Resources – District and Area Office contacts</vt:lpstr>
      <vt:lpstr>Resources – DESE/DCF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for Highly Mobile Students - Module 3 - Enrollment</dc:title>
  <dc:creator>DESE</dc:creator>
  <cp:lastModifiedBy>Dong Zou</cp:lastModifiedBy>
  <cp:revision>2</cp:revision>
  <cp:lastPrinted>2019-10-02T20:27:21Z</cp:lastPrinted>
  <dcterms:created xsi:type="dcterms:W3CDTF">2018-10-05T17:30:07Z</dcterms:created>
  <dcterms:modified xsi:type="dcterms:W3CDTF">2020-12-03T14:27:12Z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3 2020</vt:lpwstr>
  </property>
</Properties>
</file>