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4"/>
  </p:sldMasterIdLst>
  <p:notesMasterIdLst>
    <p:notesMasterId r:id="rId2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5143500" type="screen16x9"/>
  <p:notesSz cx="6858000" cy="9144000"/>
  <p:embeddedFontLst>
    <p:embeddedFont>
      <p:font typeface="Abril Fatface" panose="020B0604020202020204" charset="0"/>
      <p:regular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Shadows Into Light" panose="020B0604020202020204" charset="0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256">
          <p15:clr>
            <a:srgbClr val="9AA0A6"/>
          </p15:clr>
        </p15:guide>
        <p15:guide id="2" orient="horz" pos="2808">
          <p15:clr>
            <a:srgbClr val="9AA0A6"/>
          </p15:clr>
        </p15:guide>
        <p15:guide id="3" pos="7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53E25C-8460-4691-ADF5-E438A7445BE4}" v="3" dt="2022-09-21T00:47:34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3" autoAdjust="0"/>
    <p:restoredTop sz="86388" autoAdjust="0"/>
  </p:normalViewPr>
  <p:slideViewPr>
    <p:cSldViewPr snapToGrid="0">
      <p:cViewPr varScale="1">
        <p:scale>
          <a:sx n="125" d="100"/>
          <a:sy n="125" d="100"/>
        </p:scale>
        <p:origin x="714" y="102"/>
      </p:cViewPr>
      <p:guideLst>
        <p:guide pos="5256"/>
        <p:guide orient="horz" pos="2808"/>
        <p:guide pos="7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fa1c2bf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0fa1c2bf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0fa1c2bf88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0fa1c2bf88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79fdabfd6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79fdabfd6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479fdabfd6_0_25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479fdabfd6_0_25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0fa1c2bf8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0fa1c2bf8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6bd50209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6bd50209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0fa1c2bf8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0fa1c2bf8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479fdabf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479fdabf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158f1fe8f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158f1fe8f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479fdabfd6_0_249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479fdabfd6_0_249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158f1fe8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1158f1fe8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79fdabf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79fdabf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10fa1c2bf8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2" name="Google Shape;472;g10fa1c2bf88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Screeners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McKinney-Vento and Residency Verification</a:t>
            </a:r>
            <a:endParaRPr/>
          </a:p>
        </p:txBody>
      </p:sp>
      <p:sp>
        <p:nvSpPr>
          <p:cNvPr id="473" name="Google Shape;473;g10fa1c2bf88_0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479fdabfd6_0_25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479fdabfd6_0_25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79fdabfd6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79fdabfd6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bd502095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bd502095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79fdabfd6_0_248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79fdabfd6_0_248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bd502095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bd502095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fa1c2bf88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0fa1c2bf88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0fa1c2bf88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10fa1c2bf88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0fa1c2bf88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0fa1c2bf88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915600" y="1164050"/>
            <a:ext cx="4530300" cy="147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Font typeface="Shadows Into Light"/>
              <a:buNone/>
              <a:defRPr sz="72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839200" y="2900250"/>
            <a:ext cx="2606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/>
          <p:nvPr/>
        </p:nvSpPr>
        <p:spPr>
          <a:xfrm>
            <a:off x="-381000" y="3291900"/>
            <a:ext cx="5246400" cy="65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138800" y="1130800"/>
            <a:ext cx="4501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138800" y="3360725"/>
            <a:ext cx="4501500" cy="65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1131200" y="12109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1131200" y="16135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3" hasCustomPrompt="1"/>
          </p:nvPr>
        </p:nvSpPr>
        <p:spPr>
          <a:xfrm>
            <a:off x="1287500" y="3968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/>
          </p:nvPr>
        </p:nvSpPr>
        <p:spPr>
          <a:xfrm>
            <a:off x="3252150" y="12109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5"/>
          </p:nvPr>
        </p:nvSpPr>
        <p:spPr>
          <a:xfrm>
            <a:off x="3252150" y="16135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6" hasCustomPrompt="1"/>
          </p:nvPr>
        </p:nvSpPr>
        <p:spPr>
          <a:xfrm>
            <a:off x="3408450" y="3968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/>
          </p:nvPr>
        </p:nvSpPr>
        <p:spPr>
          <a:xfrm>
            <a:off x="5373100" y="12109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8"/>
          </p:nvPr>
        </p:nvSpPr>
        <p:spPr>
          <a:xfrm>
            <a:off x="5373100" y="16135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9" hasCustomPrompt="1"/>
          </p:nvPr>
        </p:nvSpPr>
        <p:spPr>
          <a:xfrm>
            <a:off x="5529400" y="3968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/>
          </p:nvPr>
        </p:nvSpPr>
        <p:spPr>
          <a:xfrm>
            <a:off x="1131200" y="34435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4"/>
          </p:nvPr>
        </p:nvSpPr>
        <p:spPr>
          <a:xfrm>
            <a:off x="1131200" y="38460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15" hasCustomPrompt="1"/>
          </p:nvPr>
        </p:nvSpPr>
        <p:spPr>
          <a:xfrm>
            <a:off x="1287500" y="2629388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16"/>
          </p:nvPr>
        </p:nvSpPr>
        <p:spPr>
          <a:xfrm>
            <a:off x="3252150" y="34435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7"/>
          </p:nvPr>
        </p:nvSpPr>
        <p:spPr>
          <a:xfrm>
            <a:off x="3252150" y="38460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18" hasCustomPrompt="1"/>
          </p:nvPr>
        </p:nvSpPr>
        <p:spPr>
          <a:xfrm>
            <a:off x="3408450" y="2629388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9"/>
          </p:nvPr>
        </p:nvSpPr>
        <p:spPr>
          <a:xfrm>
            <a:off x="5373100" y="34435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20"/>
          </p:nvPr>
        </p:nvSpPr>
        <p:spPr>
          <a:xfrm>
            <a:off x="5373100" y="38460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1" hasCustomPrompt="1"/>
          </p:nvPr>
        </p:nvSpPr>
        <p:spPr>
          <a:xfrm>
            <a:off x="5529400" y="2629388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ONE_COLUMN_TEXT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_AND_BODY_1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 idx="2"/>
          </p:nvPr>
        </p:nvSpPr>
        <p:spPr>
          <a:xfrm>
            <a:off x="113977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113977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3"/>
          </p:nvPr>
        </p:nvSpPr>
        <p:spPr>
          <a:xfrm>
            <a:off x="326072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"/>
          </p:nvPr>
        </p:nvSpPr>
        <p:spPr>
          <a:xfrm>
            <a:off x="326072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 idx="5"/>
          </p:nvPr>
        </p:nvSpPr>
        <p:spPr>
          <a:xfrm>
            <a:off x="538167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6"/>
          </p:nvPr>
        </p:nvSpPr>
        <p:spPr>
          <a:xfrm>
            <a:off x="538167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_AND_BODY_1_1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title" idx="2"/>
          </p:nvPr>
        </p:nvSpPr>
        <p:spPr>
          <a:xfrm>
            <a:off x="1258625" y="1115225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1"/>
          </p:nvPr>
        </p:nvSpPr>
        <p:spPr>
          <a:xfrm>
            <a:off x="1258625" y="1844297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/>
          </p:nvPr>
        </p:nvSpPr>
        <p:spPr>
          <a:xfrm>
            <a:off x="4829528" y="1115225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"/>
          </p:nvPr>
        </p:nvSpPr>
        <p:spPr>
          <a:xfrm>
            <a:off x="4829528" y="1844297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5"/>
          </p:nvPr>
        </p:nvSpPr>
        <p:spPr>
          <a:xfrm>
            <a:off x="1258625" y="3278025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6"/>
          </p:nvPr>
        </p:nvSpPr>
        <p:spPr>
          <a:xfrm>
            <a:off x="1258625" y="4007097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7"/>
          </p:nvPr>
        </p:nvSpPr>
        <p:spPr>
          <a:xfrm>
            <a:off x="4829528" y="3278025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8"/>
          </p:nvPr>
        </p:nvSpPr>
        <p:spPr>
          <a:xfrm>
            <a:off x="4829528" y="4007097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AND_BODY_1_1_1_1"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2341950" y="1149850"/>
            <a:ext cx="4460100" cy="19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206100" y="3478150"/>
            <a:ext cx="27318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 sz="1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ONE_COLUMN_TEXT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ubTitle" idx="1"/>
          </p:nvPr>
        </p:nvSpPr>
        <p:spPr>
          <a:xfrm>
            <a:off x="781400" y="1799650"/>
            <a:ext cx="1861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title" idx="2" hasCustomPrompt="1"/>
          </p:nvPr>
        </p:nvSpPr>
        <p:spPr>
          <a:xfrm>
            <a:off x="899300" y="1097775"/>
            <a:ext cx="17439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2" name="Google Shape;102;p18"/>
          <p:cNvSpPr txBox="1">
            <a:spLocks noGrp="1"/>
          </p:cNvSpPr>
          <p:nvPr>
            <p:ph type="subTitle" idx="3"/>
          </p:nvPr>
        </p:nvSpPr>
        <p:spPr>
          <a:xfrm>
            <a:off x="781400" y="3439725"/>
            <a:ext cx="1861800" cy="6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 idx="4" hasCustomPrompt="1"/>
          </p:nvPr>
        </p:nvSpPr>
        <p:spPr>
          <a:xfrm>
            <a:off x="899300" y="2737850"/>
            <a:ext cx="17439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_AND_BODY_1_2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/>
          </p:nvPr>
        </p:nvSpPr>
        <p:spPr>
          <a:xfrm>
            <a:off x="1131200" y="14395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1131200" y="18421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title" idx="3"/>
          </p:nvPr>
        </p:nvSpPr>
        <p:spPr>
          <a:xfrm>
            <a:off x="3252150" y="14395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4"/>
          </p:nvPr>
        </p:nvSpPr>
        <p:spPr>
          <a:xfrm>
            <a:off x="3252150" y="18421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 idx="5"/>
          </p:nvPr>
        </p:nvSpPr>
        <p:spPr>
          <a:xfrm>
            <a:off x="5373100" y="14395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6"/>
          </p:nvPr>
        </p:nvSpPr>
        <p:spPr>
          <a:xfrm>
            <a:off x="5373100" y="18421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7"/>
          </p:nvPr>
        </p:nvSpPr>
        <p:spPr>
          <a:xfrm>
            <a:off x="1131200" y="34435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subTitle" idx="8"/>
          </p:nvPr>
        </p:nvSpPr>
        <p:spPr>
          <a:xfrm>
            <a:off x="1131200" y="38460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title" idx="9"/>
          </p:nvPr>
        </p:nvSpPr>
        <p:spPr>
          <a:xfrm>
            <a:off x="3252150" y="34435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subTitle" idx="13"/>
          </p:nvPr>
        </p:nvSpPr>
        <p:spPr>
          <a:xfrm>
            <a:off x="3252150" y="38460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14"/>
          </p:nvPr>
        </p:nvSpPr>
        <p:spPr>
          <a:xfrm>
            <a:off x="5373100" y="34435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5"/>
          </p:nvPr>
        </p:nvSpPr>
        <p:spPr>
          <a:xfrm>
            <a:off x="5373100" y="38460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TITLE_AND_BODY_1_1_1_2"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title" idx="2"/>
          </p:nvPr>
        </p:nvSpPr>
        <p:spPr>
          <a:xfrm>
            <a:off x="797175" y="599313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ubTitle" idx="1"/>
          </p:nvPr>
        </p:nvSpPr>
        <p:spPr>
          <a:xfrm>
            <a:off x="797175" y="1328385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3"/>
          </p:nvPr>
        </p:nvSpPr>
        <p:spPr>
          <a:xfrm>
            <a:off x="5282478" y="599313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subTitle" idx="4"/>
          </p:nvPr>
        </p:nvSpPr>
        <p:spPr>
          <a:xfrm>
            <a:off x="5282478" y="1328385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 idx="5"/>
          </p:nvPr>
        </p:nvSpPr>
        <p:spPr>
          <a:xfrm>
            <a:off x="797175" y="2667658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ubTitle" idx="6"/>
          </p:nvPr>
        </p:nvSpPr>
        <p:spPr>
          <a:xfrm>
            <a:off x="797175" y="3396730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title" idx="7"/>
          </p:nvPr>
        </p:nvSpPr>
        <p:spPr>
          <a:xfrm>
            <a:off x="5282478" y="2667658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8"/>
          </p:nvPr>
        </p:nvSpPr>
        <p:spPr>
          <a:xfrm>
            <a:off x="5282478" y="3396730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>
            <a:off x="-8575" y="-8575"/>
            <a:ext cx="9187800" cy="267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11700" y="964950"/>
            <a:ext cx="8520600" cy="9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839200" y="3210450"/>
            <a:ext cx="346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TITLE_AND_BODY_1_1_2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113977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2"/>
          </p:nvPr>
        </p:nvSpPr>
        <p:spPr>
          <a:xfrm>
            <a:off x="326072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3"/>
          </p:nvPr>
        </p:nvSpPr>
        <p:spPr>
          <a:xfrm>
            <a:off x="538167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title" idx="4" hasCustomPrompt="1"/>
          </p:nvPr>
        </p:nvSpPr>
        <p:spPr>
          <a:xfrm>
            <a:off x="1139775" y="1664500"/>
            <a:ext cx="17439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5" hasCustomPrompt="1"/>
          </p:nvPr>
        </p:nvSpPr>
        <p:spPr>
          <a:xfrm>
            <a:off x="3260725" y="1664500"/>
            <a:ext cx="17439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 idx="6" hasCustomPrompt="1"/>
          </p:nvPr>
        </p:nvSpPr>
        <p:spPr>
          <a:xfrm>
            <a:off x="5381675" y="1664500"/>
            <a:ext cx="1743900" cy="8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">
  <p:cSld name="TITLE_AND_BODY_1_2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title" idx="2"/>
          </p:nvPr>
        </p:nvSpPr>
        <p:spPr>
          <a:xfrm>
            <a:off x="1116613" y="2978050"/>
            <a:ext cx="23394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1"/>
          </p:nvPr>
        </p:nvSpPr>
        <p:spPr>
          <a:xfrm>
            <a:off x="1203324" y="3668725"/>
            <a:ext cx="2166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/>
          </p:nvPr>
        </p:nvSpPr>
        <p:spPr>
          <a:xfrm>
            <a:off x="4777792" y="2978050"/>
            <a:ext cx="2339400" cy="68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864499" y="3668725"/>
            <a:ext cx="2166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830125" y="0"/>
            <a:ext cx="2912400" cy="17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4491300" y="0"/>
            <a:ext cx="2912400" cy="17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SECTION_TITLE_AND_DESCRIPTION_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4961000" y="1427025"/>
            <a:ext cx="2293800" cy="4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None/>
              <a:defRPr sz="24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2"/>
          </p:nvPr>
        </p:nvSpPr>
        <p:spPr>
          <a:xfrm>
            <a:off x="4961000" y="2087225"/>
            <a:ext cx="2293800" cy="14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">
    <p:bg>
      <p:bgPr>
        <a:solidFill>
          <a:schemeClr val="accen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1089150" y="1858625"/>
            <a:ext cx="3755100" cy="14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1089150" y="3432400"/>
            <a:ext cx="3418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.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xfrm>
            <a:off x="989700" y="-1948950"/>
            <a:ext cx="3954000" cy="37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body" idx="1"/>
          </p:nvPr>
        </p:nvSpPr>
        <p:spPr>
          <a:xfrm>
            <a:off x="748150" y="659900"/>
            <a:ext cx="4143000" cy="3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9" name="Google Shape;159;p25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_AND_BODY_2_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748150" y="659900"/>
            <a:ext cx="3171000" cy="3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body" idx="2"/>
          </p:nvPr>
        </p:nvSpPr>
        <p:spPr>
          <a:xfrm>
            <a:off x="4351978" y="652650"/>
            <a:ext cx="3171000" cy="38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48150" y="659900"/>
            <a:ext cx="6985800" cy="34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917463" y="1530675"/>
            <a:ext cx="28965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419838" y="1530675"/>
            <a:ext cx="2896500" cy="2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ctrTitle" idx="3"/>
          </p:nvPr>
        </p:nvSpPr>
        <p:spPr>
          <a:xfrm>
            <a:off x="917475" y="723525"/>
            <a:ext cx="22854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None/>
              <a:defRPr sz="24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 idx="4"/>
          </p:nvPr>
        </p:nvSpPr>
        <p:spPr>
          <a:xfrm>
            <a:off x="4419850" y="723525"/>
            <a:ext cx="2285400" cy="57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None/>
              <a:defRPr sz="24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146350" y="1203150"/>
            <a:ext cx="31542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94600" y="526350"/>
            <a:ext cx="31944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670550" y="2036625"/>
            <a:ext cx="2508000" cy="4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Shadows Into Light"/>
              <a:buNone/>
              <a:defRPr sz="24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70550" y="2696825"/>
            <a:ext cx="2508000" cy="14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8256800" y="150"/>
            <a:ext cx="5268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hadows Into Light"/>
              <a:buNone/>
              <a:defRPr sz="2800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bril Fatface"/>
              <a:buNone/>
              <a:defRPr sz="28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collaborative.org/programs/migrant-education-program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 rot="-5400000">
            <a:off x="5339600" y="1688700"/>
            <a:ext cx="636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Office of Student and Family Support: 2.17.2022</a:t>
            </a:r>
            <a:endParaRPr sz="2200" dirty="0"/>
          </a:p>
        </p:txBody>
      </p:sp>
      <p:pic>
        <p:nvPicPr>
          <p:cNvPr id="171" name="Google Shape;171;p27" descr="Massachusetts Migrant Education Program Logo - stat shape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75" y="1798300"/>
            <a:ext cx="4991124" cy="320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6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Parents/Caregivers</a:t>
            </a:r>
            <a:endParaRPr dirty="0"/>
          </a:p>
        </p:txBody>
      </p:sp>
      <p:pic>
        <p:nvPicPr>
          <p:cNvPr id="353" name="Google Shape;353;p36" descr="photo of parent meeti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7600" y="94475"/>
            <a:ext cx="4091651" cy="178774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6" descr="bullet point"/>
          <p:cNvSpPr/>
          <p:nvPr/>
        </p:nvSpPr>
        <p:spPr>
          <a:xfrm>
            <a:off x="3827600" y="1975200"/>
            <a:ext cx="102000" cy="102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6" descr="bullet point"/>
          <p:cNvSpPr/>
          <p:nvPr/>
        </p:nvSpPr>
        <p:spPr>
          <a:xfrm>
            <a:off x="3827600" y="2448010"/>
            <a:ext cx="102000" cy="102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6" descr="bullet point"/>
          <p:cNvSpPr/>
          <p:nvPr/>
        </p:nvSpPr>
        <p:spPr>
          <a:xfrm>
            <a:off x="3827600" y="2920800"/>
            <a:ext cx="102000" cy="102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36" descr="bullet point"/>
          <p:cNvSpPr/>
          <p:nvPr/>
        </p:nvSpPr>
        <p:spPr>
          <a:xfrm>
            <a:off x="3827600" y="3361205"/>
            <a:ext cx="102000" cy="102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36" descr="bullet point"/>
          <p:cNvSpPr/>
          <p:nvPr/>
        </p:nvSpPr>
        <p:spPr>
          <a:xfrm>
            <a:off x="3827600" y="3809405"/>
            <a:ext cx="102000" cy="102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6" descr="bullet point"/>
          <p:cNvSpPr/>
          <p:nvPr/>
        </p:nvSpPr>
        <p:spPr>
          <a:xfrm>
            <a:off x="3827600" y="4516750"/>
            <a:ext cx="102000" cy="1020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36"/>
          <p:cNvSpPr txBox="1"/>
          <p:nvPr/>
        </p:nvSpPr>
        <p:spPr>
          <a:xfrm>
            <a:off x="3885075" y="1860050"/>
            <a:ext cx="4245000" cy="1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Regional Parent Advisory Council (RPAC)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State Parent Advisory Council (SPAC)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Connections with Community Based Programs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Referrals to legal, housing, basic needs support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Participation in community and school based activities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MMEP sponsored workshops and trainings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  <p:sp>
        <p:nvSpPr>
          <p:cNvPr id="344" name="Google Shape;344;p36" descr="blue background box"/>
          <p:cNvSpPr/>
          <p:nvPr/>
        </p:nvSpPr>
        <p:spPr>
          <a:xfrm>
            <a:off x="0" y="18275"/>
            <a:ext cx="3567000" cy="514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0" name="Google Shape;350;p36" descr="photo of migrant family at parent meeti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62" y="165050"/>
            <a:ext cx="1733256" cy="12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6" descr="migrant mom with migrant student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850" y="1697051"/>
            <a:ext cx="1733266" cy="129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36" descr="migrant father and daughter working together on activity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857549" y="3398073"/>
            <a:ext cx="1961876" cy="147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 descr="eligibility slide"/>
          <p:cNvSpPr/>
          <p:nvPr/>
        </p:nvSpPr>
        <p:spPr>
          <a:xfrm>
            <a:off x="1753350" y="0"/>
            <a:ext cx="5637300" cy="348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7"/>
          <p:cNvSpPr txBox="1">
            <a:spLocks noGrp="1"/>
          </p:cNvSpPr>
          <p:nvPr>
            <p:ph type="title" idx="4294967295"/>
          </p:nvPr>
        </p:nvSpPr>
        <p:spPr>
          <a:xfrm>
            <a:off x="2341563" y="1149350"/>
            <a:ext cx="4460875" cy="1947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Shadows Into Light"/>
                <a:ea typeface="Shadows Into Light"/>
                <a:cs typeface="Shadows Into Light"/>
                <a:sym typeface="Shadows Into Light"/>
              </a:rPr>
              <a:t>Eligibility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My Characteristics </a:t>
            </a:r>
            <a:endParaRPr dirty="0"/>
          </a:p>
        </p:txBody>
      </p:sp>
      <p:sp>
        <p:nvSpPr>
          <p:cNvPr id="364" name="Google Shape;364;p38"/>
          <p:cNvSpPr txBox="1">
            <a:spLocks noGrp="1"/>
          </p:cNvSpPr>
          <p:nvPr>
            <p:ph type="subTitle" idx="1"/>
          </p:nvPr>
        </p:nvSpPr>
        <p:spPr>
          <a:xfrm>
            <a:off x="2573500" y="304800"/>
            <a:ext cx="2508000" cy="4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MISCONCEPTION</a:t>
            </a:r>
            <a:endParaRPr sz="3000" b="1"/>
          </a:p>
        </p:txBody>
      </p:sp>
      <p:sp>
        <p:nvSpPr>
          <p:cNvPr id="365" name="Google Shape;365;p38"/>
          <p:cNvSpPr txBox="1">
            <a:spLocks noGrp="1"/>
          </p:cNvSpPr>
          <p:nvPr>
            <p:ph type="body" idx="2"/>
          </p:nvPr>
        </p:nvSpPr>
        <p:spPr>
          <a:xfrm>
            <a:off x="2243100" y="1027600"/>
            <a:ext cx="3766200" cy="14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MIGRANT              IMMIGRANT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67" name="Google Shape;367;p38" descr="does not equal symbol"/>
          <p:cNvSpPr/>
          <p:nvPr/>
        </p:nvSpPr>
        <p:spPr>
          <a:xfrm>
            <a:off x="3752398" y="1068538"/>
            <a:ext cx="441000" cy="4410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8" descr="circle "/>
          <p:cNvSpPr/>
          <p:nvPr/>
        </p:nvSpPr>
        <p:spPr>
          <a:xfrm>
            <a:off x="2084225" y="2081600"/>
            <a:ext cx="2361600" cy="2361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8" descr="circle"/>
          <p:cNvSpPr/>
          <p:nvPr/>
        </p:nvSpPr>
        <p:spPr>
          <a:xfrm>
            <a:off x="3488932" y="2081600"/>
            <a:ext cx="2361600" cy="23616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8"/>
          <p:cNvSpPr txBox="1"/>
          <p:nvPr/>
        </p:nvSpPr>
        <p:spPr>
          <a:xfrm>
            <a:off x="2501550" y="2631350"/>
            <a:ext cx="826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People Born in the United States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1" name="Google Shape;371;p38"/>
          <p:cNvSpPr txBox="1"/>
          <p:nvPr/>
        </p:nvSpPr>
        <p:spPr>
          <a:xfrm>
            <a:off x="4645438" y="2662250"/>
            <a:ext cx="9429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People Born in other countries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2" name="Google Shape;372;p38"/>
          <p:cNvSpPr txBox="1"/>
          <p:nvPr/>
        </p:nvSpPr>
        <p:spPr>
          <a:xfrm>
            <a:off x="3840500" y="2415800"/>
            <a:ext cx="206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M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I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G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R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A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N</a:t>
            </a:r>
            <a:endParaRPr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Nunito"/>
                <a:ea typeface="Nunito"/>
                <a:cs typeface="Nunito"/>
                <a:sym typeface="Nunito"/>
              </a:rPr>
              <a:t>T</a:t>
            </a:r>
            <a:endParaRPr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ELIGIBILITY</a:t>
            </a:r>
            <a:endParaRPr dirty="0"/>
          </a:p>
        </p:txBody>
      </p:sp>
      <p:cxnSp>
        <p:nvCxnSpPr>
          <p:cNvPr id="378" name="Google Shape;378;p39" descr="a white line"/>
          <p:cNvCxnSpPr/>
          <p:nvPr/>
        </p:nvCxnSpPr>
        <p:spPr>
          <a:xfrm>
            <a:off x="2002875" y="2571750"/>
            <a:ext cx="4075800" cy="51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9" name="Google Shape;379;p39" descr="a white line"/>
          <p:cNvCxnSpPr/>
          <p:nvPr/>
        </p:nvCxnSpPr>
        <p:spPr>
          <a:xfrm>
            <a:off x="2646888" y="1905150"/>
            <a:ext cx="0" cy="1057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3" name="Google Shape;383;p39"/>
          <p:cNvSpPr/>
          <p:nvPr/>
        </p:nvSpPr>
        <p:spPr>
          <a:xfrm>
            <a:off x="2420550" y="1452400"/>
            <a:ext cx="452700" cy="45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81" name="Google Shape;381;p39"/>
          <p:cNvSpPr txBox="1">
            <a:spLocks noGrp="1"/>
          </p:cNvSpPr>
          <p:nvPr>
            <p:ph type="subTitle" idx="4294967295"/>
          </p:nvPr>
        </p:nvSpPr>
        <p:spPr>
          <a:xfrm>
            <a:off x="1654350" y="3031325"/>
            <a:ext cx="1832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there a migratory child/youth?</a:t>
            </a:r>
            <a:endParaRPr/>
          </a:p>
        </p:txBody>
      </p:sp>
      <p:cxnSp>
        <p:nvCxnSpPr>
          <p:cNvPr id="380" name="Google Shape;380;p39" descr="a white line"/>
          <p:cNvCxnSpPr/>
          <p:nvPr/>
        </p:nvCxnSpPr>
        <p:spPr>
          <a:xfrm>
            <a:off x="5014875" y="2222000"/>
            <a:ext cx="0" cy="1016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4" name="Google Shape;384;p39"/>
          <p:cNvSpPr/>
          <p:nvPr/>
        </p:nvSpPr>
        <p:spPr>
          <a:xfrm>
            <a:off x="4788538" y="3238400"/>
            <a:ext cx="452700" cy="452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2" name="Google Shape;382;p39"/>
          <p:cNvSpPr txBox="1">
            <a:spLocks noGrp="1"/>
          </p:cNvSpPr>
          <p:nvPr>
            <p:ph type="subTitle" idx="4294967295"/>
          </p:nvPr>
        </p:nvSpPr>
        <p:spPr>
          <a:xfrm>
            <a:off x="4098538" y="1218378"/>
            <a:ext cx="1832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Is there a migratory worker?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MIGRATORY CHILD/YOUTH</a:t>
            </a:r>
            <a:endParaRPr dirty="0"/>
          </a:p>
        </p:txBody>
      </p:sp>
      <p:sp>
        <p:nvSpPr>
          <p:cNvPr id="392" name="Google Shape;392;p40" descr="text box with number one question about age. Are they between the ages of 3-21?"/>
          <p:cNvSpPr/>
          <p:nvPr/>
        </p:nvSpPr>
        <p:spPr>
          <a:xfrm>
            <a:off x="1801750" y="271250"/>
            <a:ext cx="2347500" cy="23475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 idx="3"/>
          </p:nvPr>
        </p:nvSpPr>
        <p:spPr>
          <a:xfrm>
            <a:off x="2354300" y="3968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94" name="Google Shape;394;p40"/>
          <p:cNvSpPr txBox="1">
            <a:spLocks noGrp="1"/>
          </p:cNvSpPr>
          <p:nvPr>
            <p:ph type="title" idx="2"/>
          </p:nvPr>
        </p:nvSpPr>
        <p:spPr>
          <a:xfrm>
            <a:off x="2198000" y="12109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Age</a:t>
            </a:r>
            <a:endParaRPr b="1"/>
          </a:p>
        </p:txBody>
      </p:sp>
      <p:sp>
        <p:nvSpPr>
          <p:cNvPr id="395" name="Google Shape;395;p40"/>
          <p:cNvSpPr txBox="1">
            <a:spLocks noGrp="1"/>
          </p:cNvSpPr>
          <p:nvPr>
            <p:ph type="subTitle" idx="1"/>
          </p:nvPr>
        </p:nvSpPr>
        <p:spPr>
          <a:xfrm>
            <a:off x="2198000" y="16135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 they between the ages of 3-21?</a:t>
            </a:r>
            <a:endParaRPr/>
          </a:p>
        </p:txBody>
      </p:sp>
      <p:sp>
        <p:nvSpPr>
          <p:cNvPr id="391" name="Google Shape;391;p40" descr="text box number 2 with school question Have they graduated from high school or have their equivalency?"/>
          <p:cNvSpPr/>
          <p:nvPr/>
        </p:nvSpPr>
        <p:spPr>
          <a:xfrm>
            <a:off x="4149250" y="271250"/>
            <a:ext cx="2347500" cy="2347500"/>
          </a:xfrm>
          <a:prstGeom prst="rect">
            <a:avLst/>
          </a:prstGeom>
          <a:solidFill>
            <a:srgbClr val="0EC6DC">
              <a:alpha val="664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0"/>
          <p:cNvSpPr txBox="1">
            <a:spLocks noGrp="1"/>
          </p:cNvSpPr>
          <p:nvPr>
            <p:ph type="title" idx="6"/>
          </p:nvPr>
        </p:nvSpPr>
        <p:spPr>
          <a:xfrm>
            <a:off x="4551450" y="3968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397" name="Google Shape;397;p40"/>
          <p:cNvSpPr txBox="1">
            <a:spLocks noGrp="1"/>
          </p:cNvSpPr>
          <p:nvPr>
            <p:ph type="title" idx="4"/>
          </p:nvPr>
        </p:nvSpPr>
        <p:spPr>
          <a:xfrm>
            <a:off x="4395150" y="12109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School</a:t>
            </a:r>
            <a:endParaRPr b="1"/>
          </a:p>
        </p:txBody>
      </p:sp>
      <p:sp>
        <p:nvSpPr>
          <p:cNvPr id="398" name="Google Shape;398;p40"/>
          <p:cNvSpPr txBox="1">
            <a:spLocks noGrp="1"/>
          </p:cNvSpPr>
          <p:nvPr>
            <p:ph type="subTitle" idx="5"/>
          </p:nvPr>
        </p:nvSpPr>
        <p:spPr>
          <a:xfrm>
            <a:off x="4395150" y="16135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they graduated from high school or have their equivalency?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0" descr="a text box number three with move question Did they move into the school district in the past thirty six months?"/>
          <p:cNvSpPr/>
          <p:nvPr/>
        </p:nvSpPr>
        <p:spPr>
          <a:xfrm>
            <a:off x="1801750" y="2618750"/>
            <a:ext cx="2347500" cy="2347500"/>
          </a:xfrm>
          <a:prstGeom prst="rect">
            <a:avLst/>
          </a:prstGeom>
          <a:solidFill>
            <a:srgbClr val="0EC6DC">
              <a:alpha val="4022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40"/>
          <p:cNvSpPr txBox="1">
            <a:spLocks noGrp="1"/>
          </p:cNvSpPr>
          <p:nvPr>
            <p:ph type="title" idx="9"/>
          </p:nvPr>
        </p:nvSpPr>
        <p:spPr>
          <a:xfrm>
            <a:off x="2329000" y="27590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00" name="Google Shape;400;p40"/>
          <p:cNvSpPr txBox="1">
            <a:spLocks noGrp="1"/>
          </p:cNvSpPr>
          <p:nvPr>
            <p:ph type="title" idx="7"/>
          </p:nvPr>
        </p:nvSpPr>
        <p:spPr>
          <a:xfrm>
            <a:off x="2172700" y="35731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Move</a:t>
            </a:r>
            <a:endParaRPr b="1"/>
          </a:p>
        </p:txBody>
      </p:sp>
      <p:sp>
        <p:nvSpPr>
          <p:cNvPr id="401" name="Google Shape;401;p40"/>
          <p:cNvSpPr txBox="1">
            <a:spLocks noGrp="1"/>
          </p:cNvSpPr>
          <p:nvPr>
            <p:ph type="subTitle" idx="8"/>
          </p:nvPr>
        </p:nvSpPr>
        <p:spPr>
          <a:xfrm>
            <a:off x="2172700" y="39757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Did they move </a:t>
            </a:r>
            <a:r>
              <a:rPr lang="en" u="sng"/>
              <a:t>into</a:t>
            </a:r>
            <a:r>
              <a:rPr lang="en"/>
              <a:t> the school district in the past 36 months?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9250" y="2618750"/>
            <a:ext cx="2347500" cy="2347500"/>
          </a:xfrm>
          <a:prstGeom prst="rect">
            <a:avLst/>
          </a:prstGeom>
          <a:solidFill>
            <a:srgbClr val="0EC6DC">
              <a:alpha val="1006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40"/>
          <p:cNvSpPr txBox="1">
            <a:spLocks noGrp="1"/>
          </p:cNvSpPr>
          <p:nvPr>
            <p:ph type="title" idx="15"/>
          </p:nvPr>
        </p:nvSpPr>
        <p:spPr>
          <a:xfrm>
            <a:off x="4564100" y="2781788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4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03" name="Google Shape;403;p40"/>
          <p:cNvSpPr txBox="1">
            <a:spLocks noGrp="1"/>
          </p:cNvSpPr>
          <p:nvPr>
            <p:ph type="title" idx="13"/>
          </p:nvPr>
        </p:nvSpPr>
        <p:spPr>
          <a:xfrm>
            <a:off x="4407800" y="3595963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Family</a:t>
            </a:r>
            <a:endParaRPr b="1"/>
          </a:p>
        </p:txBody>
      </p:sp>
      <p:sp>
        <p:nvSpPr>
          <p:cNvPr id="404" name="Google Shape;404;p40"/>
          <p:cNvSpPr txBox="1">
            <a:spLocks noGrp="1"/>
          </p:cNvSpPr>
          <p:nvPr>
            <p:ph type="subTitle" idx="14"/>
          </p:nvPr>
        </p:nvSpPr>
        <p:spPr>
          <a:xfrm>
            <a:off x="4407800" y="3998488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 they live with or are a migratory worker?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1"/>
          <p:cNvSpPr txBox="1">
            <a:spLocks noGrp="1"/>
          </p:cNvSpPr>
          <p:nvPr>
            <p:ph type="title"/>
          </p:nvPr>
        </p:nvSpPr>
        <p:spPr>
          <a:xfrm rot="-5400000">
            <a:off x="4259900" y="2742600"/>
            <a:ext cx="85206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MIGRATORY WORKER</a:t>
            </a:r>
            <a:endParaRPr dirty="0"/>
          </a:p>
        </p:txBody>
      </p:sp>
      <p:sp>
        <p:nvSpPr>
          <p:cNvPr id="412" name="Google Shape;412;p41" descr="text box number one Move Did they Move into the school district in the past 36 months?"/>
          <p:cNvSpPr/>
          <p:nvPr/>
        </p:nvSpPr>
        <p:spPr>
          <a:xfrm>
            <a:off x="582550" y="957050"/>
            <a:ext cx="2347500" cy="23475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41"/>
          <p:cNvSpPr txBox="1">
            <a:spLocks noGrp="1"/>
          </p:cNvSpPr>
          <p:nvPr>
            <p:ph type="title" idx="3"/>
          </p:nvPr>
        </p:nvSpPr>
        <p:spPr>
          <a:xfrm>
            <a:off x="1135100" y="10826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14" name="Google Shape;414;p41"/>
          <p:cNvSpPr txBox="1">
            <a:spLocks noGrp="1"/>
          </p:cNvSpPr>
          <p:nvPr>
            <p:ph type="title" idx="2"/>
          </p:nvPr>
        </p:nvSpPr>
        <p:spPr>
          <a:xfrm>
            <a:off x="978800" y="18967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Move</a:t>
            </a:r>
            <a:endParaRPr b="1"/>
          </a:p>
        </p:txBody>
      </p:sp>
      <p:sp>
        <p:nvSpPr>
          <p:cNvPr id="415" name="Google Shape;415;p41"/>
          <p:cNvSpPr txBox="1">
            <a:spLocks noGrp="1"/>
          </p:cNvSpPr>
          <p:nvPr>
            <p:ph type="subTitle" idx="1"/>
          </p:nvPr>
        </p:nvSpPr>
        <p:spPr>
          <a:xfrm>
            <a:off x="978800" y="22993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Did they move </a:t>
            </a:r>
            <a:r>
              <a:rPr lang="en" u="sng"/>
              <a:t>into</a:t>
            </a:r>
            <a:r>
              <a:rPr lang="en"/>
              <a:t> the school district in the past 36 months?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41" descr="text box number 2 Economics Did they mover for economic necessity?"/>
          <p:cNvSpPr/>
          <p:nvPr/>
        </p:nvSpPr>
        <p:spPr>
          <a:xfrm>
            <a:off x="2930050" y="957050"/>
            <a:ext cx="2347500" cy="2347500"/>
          </a:xfrm>
          <a:prstGeom prst="rect">
            <a:avLst/>
          </a:prstGeom>
          <a:solidFill>
            <a:srgbClr val="CCCCCC">
              <a:alpha val="5531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1"/>
          <p:cNvSpPr txBox="1">
            <a:spLocks noGrp="1"/>
          </p:cNvSpPr>
          <p:nvPr>
            <p:ph type="title" idx="6"/>
          </p:nvPr>
        </p:nvSpPr>
        <p:spPr>
          <a:xfrm>
            <a:off x="3332250" y="108261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2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17" name="Google Shape;417;p41"/>
          <p:cNvSpPr txBox="1">
            <a:spLocks noGrp="1"/>
          </p:cNvSpPr>
          <p:nvPr>
            <p:ph type="title" idx="4"/>
          </p:nvPr>
        </p:nvSpPr>
        <p:spPr>
          <a:xfrm>
            <a:off x="3175950" y="189678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Economics</a:t>
            </a:r>
            <a:endParaRPr b="1"/>
          </a:p>
        </p:txBody>
      </p:sp>
      <p:sp>
        <p:nvSpPr>
          <p:cNvPr id="418" name="Google Shape;418;p41"/>
          <p:cNvSpPr txBox="1">
            <a:spLocks noGrp="1"/>
          </p:cNvSpPr>
          <p:nvPr>
            <p:ph type="subTitle" idx="5"/>
          </p:nvPr>
        </p:nvSpPr>
        <p:spPr>
          <a:xfrm>
            <a:off x="3175950" y="229931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Did they move for economic necessity?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1" descr="text box number three Work Did they engage in qualifying work soon after the move?"/>
          <p:cNvSpPr/>
          <p:nvPr/>
        </p:nvSpPr>
        <p:spPr>
          <a:xfrm>
            <a:off x="5283682" y="957098"/>
            <a:ext cx="2347500" cy="2347500"/>
          </a:xfrm>
          <a:prstGeom prst="rect">
            <a:avLst/>
          </a:prstGeom>
          <a:solidFill>
            <a:srgbClr val="CCCCCC">
              <a:alpha val="195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41"/>
          <p:cNvSpPr txBox="1">
            <a:spLocks noGrp="1"/>
          </p:cNvSpPr>
          <p:nvPr>
            <p:ph type="title" idx="9"/>
          </p:nvPr>
        </p:nvSpPr>
        <p:spPr>
          <a:xfrm>
            <a:off x="5769200" y="1110963"/>
            <a:ext cx="1431300" cy="84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3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420" name="Google Shape;420;p41"/>
          <p:cNvSpPr txBox="1">
            <a:spLocks noGrp="1"/>
          </p:cNvSpPr>
          <p:nvPr>
            <p:ph type="title" idx="7"/>
          </p:nvPr>
        </p:nvSpPr>
        <p:spPr>
          <a:xfrm>
            <a:off x="5612900" y="1925138"/>
            <a:ext cx="17439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Work</a:t>
            </a:r>
            <a:endParaRPr b="1"/>
          </a:p>
        </p:txBody>
      </p:sp>
      <p:sp>
        <p:nvSpPr>
          <p:cNvPr id="421" name="Google Shape;421;p41"/>
          <p:cNvSpPr txBox="1">
            <a:spLocks noGrp="1"/>
          </p:cNvSpPr>
          <p:nvPr>
            <p:ph type="subTitle" idx="8"/>
          </p:nvPr>
        </p:nvSpPr>
        <p:spPr>
          <a:xfrm>
            <a:off x="5612900" y="23276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Did they engage in qualifying work soon after the move?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2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qualifying work?</a:t>
            </a:r>
            <a:endParaRPr dirty="0"/>
          </a:p>
        </p:txBody>
      </p:sp>
      <p:sp>
        <p:nvSpPr>
          <p:cNvPr id="432" name="Google Shape;432;p42" descr="blue background box"/>
          <p:cNvSpPr/>
          <p:nvPr/>
        </p:nvSpPr>
        <p:spPr>
          <a:xfrm>
            <a:off x="1103925" y="0"/>
            <a:ext cx="1315200" cy="2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2" descr="clip art of tractor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709" y="1790901"/>
            <a:ext cx="915625" cy="91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2"/>
          <p:cNvSpPr txBox="1">
            <a:spLocks noGrp="1"/>
          </p:cNvSpPr>
          <p:nvPr>
            <p:ph type="title" idx="2"/>
          </p:nvPr>
        </p:nvSpPr>
        <p:spPr>
          <a:xfrm>
            <a:off x="91117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Agriculture</a:t>
            </a:r>
            <a:endParaRPr dirty="0"/>
          </a:p>
        </p:txBody>
      </p:sp>
      <p:sp>
        <p:nvSpPr>
          <p:cNvPr id="429" name="Google Shape;429;p42"/>
          <p:cNvSpPr txBox="1">
            <a:spLocks noGrp="1"/>
          </p:cNvSpPr>
          <p:nvPr>
            <p:ph type="subTitle" idx="1"/>
          </p:nvPr>
        </p:nvSpPr>
        <p:spPr>
          <a:xfrm>
            <a:off x="987375" y="33233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 dirty="0">
                <a:solidFill>
                  <a:srgbClr val="454545"/>
                </a:solidFill>
              </a:rPr>
              <a:t>Production</a:t>
            </a:r>
            <a:r>
              <a:rPr lang="en" sz="1300" dirty="0">
                <a:solidFill>
                  <a:srgbClr val="454545"/>
                </a:solidFill>
              </a:rPr>
              <a:t> or </a:t>
            </a:r>
            <a:r>
              <a:rPr lang="en" sz="1300" u="sng" dirty="0">
                <a:solidFill>
                  <a:srgbClr val="454545"/>
                </a:solidFill>
              </a:rPr>
              <a:t>initial</a:t>
            </a:r>
            <a:r>
              <a:rPr lang="en" sz="1300" dirty="0">
                <a:solidFill>
                  <a:srgbClr val="454545"/>
                </a:solidFill>
              </a:rPr>
              <a:t> </a:t>
            </a:r>
            <a:r>
              <a:rPr lang="en" sz="1300" u="sng" dirty="0">
                <a:solidFill>
                  <a:srgbClr val="454545"/>
                </a:solidFill>
              </a:rPr>
              <a:t>processing</a:t>
            </a:r>
            <a:r>
              <a:rPr lang="en" sz="1300" dirty="0">
                <a:solidFill>
                  <a:srgbClr val="454545"/>
                </a:solidFill>
              </a:rPr>
              <a:t> of crops, dairy products, poultry or livestock, as well as the cultivation or harvesting of trees</a:t>
            </a:r>
            <a:endParaRPr sz="1300" dirty="0">
              <a:solidFill>
                <a:srgbClr val="454545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3" name="Google Shape;433;p42" descr="blue background box"/>
          <p:cNvSpPr/>
          <p:nvPr/>
        </p:nvSpPr>
        <p:spPr>
          <a:xfrm>
            <a:off x="3834475" y="0"/>
            <a:ext cx="1315200" cy="2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5" name="Google Shape;435;p42" descr="clip art of a fish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825" y="1987963"/>
            <a:ext cx="1043002" cy="521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2"/>
          <p:cNvSpPr txBox="1">
            <a:spLocks noGrp="1"/>
          </p:cNvSpPr>
          <p:nvPr>
            <p:ph type="title" idx="3"/>
          </p:nvPr>
        </p:nvSpPr>
        <p:spPr>
          <a:xfrm>
            <a:off x="356552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Fishing</a:t>
            </a:r>
            <a:endParaRPr dirty="0"/>
          </a:p>
        </p:txBody>
      </p:sp>
      <p:sp>
        <p:nvSpPr>
          <p:cNvPr id="431" name="Google Shape;431;p42"/>
          <p:cNvSpPr txBox="1">
            <a:spLocks noGrp="1"/>
          </p:cNvSpPr>
          <p:nvPr>
            <p:ph type="subTitle" idx="4"/>
          </p:nvPr>
        </p:nvSpPr>
        <p:spPr>
          <a:xfrm>
            <a:off x="3717925" y="3247163"/>
            <a:ext cx="17439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u="sng" dirty="0">
                <a:solidFill>
                  <a:srgbClr val="454545"/>
                </a:solidFill>
              </a:rPr>
              <a:t>Catching</a:t>
            </a:r>
            <a:r>
              <a:rPr lang="en" sz="1300" dirty="0">
                <a:solidFill>
                  <a:srgbClr val="454545"/>
                </a:solidFill>
              </a:rPr>
              <a:t> or </a:t>
            </a:r>
            <a:r>
              <a:rPr lang="en" sz="1300" u="sng" dirty="0">
                <a:solidFill>
                  <a:srgbClr val="454545"/>
                </a:solidFill>
              </a:rPr>
              <a:t>initial</a:t>
            </a:r>
            <a:r>
              <a:rPr lang="en" sz="1300" dirty="0">
                <a:solidFill>
                  <a:srgbClr val="454545"/>
                </a:solidFill>
              </a:rPr>
              <a:t> </a:t>
            </a:r>
            <a:r>
              <a:rPr lang="en" sz="1300" u="sng" dirty="0">
                <a:solidFill>
                  <a:srgbClr val="454545"/>
                </a:solidFill>
              </a:rPr>
              <a:t>processing</a:t>
            </a:r>
            <a:r>
              <a:rPr lang="en" sz="1300" dirty="0">
                <a:solidFill>
                  <a:srgbClr val="454545"/>
                </a:solidFill>
              </a:rPr>
              <a:t> of fish or shellfish, as well as the raising or harvesting of fish or shellfish at fish farms</a:t>
            </a:r>
            <a:endParaRPr sz="1300" dirty="0"/>
          </a:p>
        </p:txBody>
      </p:sp>
      <p:sp>
        <p:nvSpPr>
          <p:cNvPr id="436" name="Google Shape;436;p42"/>
          <p:cNvSpPr/>
          <p:nvPr/>
        </p:nvSpPr>
        <p:spPr>
          <a:xfrm>
            <a:off x="5849700" y="488500"/>
            <a:ext cx="2201000" cy="2683575"/>
          </a:xfrm>
          <a:prstGeom prst="flowChartSor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Seasonal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Temporary</a:t>
            </a:r>
            <a:r>
              <a:rPr lang="en"/>
              <a:t> </a:t>
            </a:r>
            <a:r>
              <a:rPr lang="en" sz="1000"/>
              <a:t>less than 12 months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3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Examples of Companies with qualifying work</a:t>
            </a:r>
            <a:endParaRPr dirty="0"/>
          </a:p>
        </p:txBody>
      </p:sp>
      <p:sp>
        <p:nvSpPr>
          <p:cNvPr id="444" name="Google Shape;444;p43" descr="blue background box"/>
          <p:cNvSpPr/>
          <p:nvPr/>
        </p:nvSpPr>
        <p:spPr>
          <a:xfrm>
            <a:off x="341925" y="0"/>
            <a:ext cx="1315200" cy="2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6" name="Google Shape;446;p43" descr="tractor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09" y="1790901"/>
            <a:ext cx="915625" cy="915626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3"/>
          <p:cNvSpPr txBox="1">
            <a:spLocks noGrp="1"/>
          </p:cNvSpPr>
          <p:nvPr>
            <p:ph type="title" idx="2"/>
          </p:nvPr>
        </p:nvSpPr>
        <p:spPr>
          <a:xfrm>
            <a:off x="7297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Agriculture</a:t>
            </a:r>
            <a:endParaRPr dirty="0"/>
          </a:p>
        </p:txBody>
      </p:sp>
      <p:sp>
        <p:nvSpPr>
          <p:cNvPr id="448" name="Google Shape;448;p43"/>
          <p:cNvSpPr txBox="1"/>
          <p:nvPr/>
        </p:nvSpPr>
        <p:spPr>
          <a:xfrm>
            <a:off x="1968125" y="685800"/>
            <a:ext cx="1902300" cy="4117500"/>
          </a:xfrm>
          <a:prstGeom prst="rect">
            <a:avLst/>
          </a:prstGeom>
          <a:solidFill>
            <a:srgbClr val="76CA6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Current Employers (Agriculture)</a:t>
            </a:r>
            <a:endParaRPr sz="15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•J. Maheras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•O.J. Thrall Farm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•Garden Fresh Salad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•Da Silva Fruit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•Grower Direct, Inc.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•State Garden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•Nourse Farms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•Baldor Boston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•Czajkowski Farm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•Infinite Herbs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•Pioneer Gardens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•Szawlowski Potatoes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•Dzen Brothers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•Monrovia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5" name="Google Shape;445;p43" descr="blue background box"/>
          <p:cNvSpPr/>
          <p:nvPr/>
        </p:nvSpPr>
        <p:spPr>
          <a:xfrm>
            <a:off x="4139275" y="0"/>
            <a:ext cx="1315200" cy="2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7" name="Google Shape;447;p43" descr="fish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625" y="1987963"/>
            <a:ext cx="1043002" cy="521501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43"/>
          <p:cNvSpPr txBox="1">
            <a:spLocks noGrp="1"/>
          </p:cNvSpPr>
          <p:nvPr>
            <p:ph type="title" idx="3"/>
          </p:nvPr>
        </p:nvSpPr>
        <p:spPr>
          <a:xfrm>
            <a:off x="3870325" y="2594308"/>
            <a:ext cx="17439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Fishing</a:t>
            </a:r>
            <a:endParaRPr dirty="0"/>
          </a:p>
        </p:txBody>
      </p:sp>
      <p:sp>
        <p:nvSpPr>
          <p:cNvPr id="449" name="Google Shape;449;p43"/>
          <p:cNvSpPr txBox="1"/>
          <p:nvPr/>
        </p:nvSpPr>
        <p:spPr>
          <a:xfrm>
            <a:off x="5972888" y="695400"/>
            <a:ext cx="1902300" cy="4086600"/>
          </a:xfrm>
          <a:prstGeom prst="rect">
            <a:avLst/>
          </a:prstGeom>
          <a:solidFill>
            <a:srgbClr val="0EC6DC">
              <a:alpha val="664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Current Employers (Fish/Shellfish)</a:t>
            </a:r>
            <a:endParaRPr sz="15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</a:t>
            </a: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Great Eastern Seafood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•Channel Fish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•New England Crab Company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•Tichon Seafoods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•Intershell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•Seatrade International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•Marder Trawling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•Atlantic Capes Fisheries Inc.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•Sea Watch International Limited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•Atlantic Red Crab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•Mariners Seafood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•Atlantic Fish and Seafood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4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Referrals/Screener</a:t>
            </a:r>
            <a:endParaRPr dirty="0"/>
          </a:p>
        </p:txBody>
      </p:sp>
      <p:pic>
        <p:nvPicPr>
          <p:cNvPr id="455" name="Google Shape;455;p44" descr="Massachusetts Migrant Screener Form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0" y="244550"/>
            <a:ext cx="3608001" cy="466784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4" descr="bullet point"/>
          <p:cNvSpPr/>
          <p:nvPr/>
        </p:nvSpPr>
        <p:spPr>
          <a:xfrm>
            <a:off x="4666575" y="860800"/>
            <a:ext cx="415500" cy="41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44" descr="bullet point"/>
          <p:cNvSpPr/>
          <p:nvPr/>
        </p:nvSpPr>
        <p:spPr>
          <a:xfrm>
            <a:off x="4666575" y="1699000"/>
            <a:ext cx="415500" cy="41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44" descr="bullet point"/>
          <p:cNvSpPr/>
          <p:nvPr/>
        </p:nvSpPr>
        <p:spPr>
          <a:xfrm>
            <a:off x="4659600" y="2651825"/>
            <a:ext cx="415500" cy="41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44"/>
          <p:cNvSpPr txBox="1"/>
          <p:nvPr/>
        </p:nvSpPr>
        <p:spPr>
          <a:xfrm>
            <a:off x="5151300" y="647825"/>
            <a:ext cx="2755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School districts have integrated into online registration and staff trainings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Currently available in 10 languages: </a:t>
            </a:r>
            <a:r>
              <a:rPr lang="en" sz="13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Spanish, Portuguese </a:t>
            </a:r>
            <a:endParaRPr sz="13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3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Arabic, French, English, K’iche</a:t>
            </a:r>
            <a:endParaRPr sz="130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30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Haitian Creole, Thai + Nepali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MMEP provides training, support and supplies to districts and agencies in using the screeners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5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McKinney-Vento Verification</a:t>
            </a:r>
            <a:endParaRPr dirty="0"/>
          </a:p>
        </p:txBody>
      </p:sp>
      <p:pic>
        <p:nvPicPr>
          <p:cNvPr id="469" name="Google Shape;469;p45" descr="McKinney Vento Migrant Verification form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850" y="203775"/>
            <a:ext cx="3660652" cy="4735949"/>
          </a:xfrm>
          <a:prstGeom prst="rect">
            <a:avLst/>
          </a:prstGeom>
          <a:noFill/>
          <a:ln w="19050" cap="flat" cmpd="sng">
            <a:solidFill>
              <a:srgbClr val="45454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5" name="Google Shape;465;p45" descr="bullet point"/>
          <p:cNvSpPr/>
          <p:nvPr/>
        </p:nvSpPr>
        <p:spPr>
          <a:xfrm>
            <a:off x="4666575" y="860800"/>
            <a:ext cx="415500" cy="41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45" descr="bullet point"/>
          <p:cNvSpPr/>
          <p:nvPr/>
        </p:nvSpPr>
        <p:spPr>
          <a:xfrm>
            <a:off x="4666575" y="1775200"/>
            <a:ext cx="415500" cy="41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45" descr="bullet point"/>
          <p:cNvSpPr/>
          <p:nvPr/>
        </p:nvSpPr>
        <p:spPr>
          <a:xfrm>
            <a:off x="4659600" y="3109025"/>
            <a:ext cx="415500" cy="415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5"/>
          <p:cNvSpPr txBox="1"/>
          <p:nvPr/>
        </p:nvSpPr>
        <p:spPr>
          <a:xfrm>
            <a:off x="5151300" y="647825"/>
            <a:ext cx="27552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MMEP staff are trained on making determination if a child/youth is experiencing homelessness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form assists districts with expedited student registration and can be used for both migratory and non-migratory students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MMEP will also provide verification forms for students who are already enrolled in a school district but has not been identified as experiencing homelessness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 idx="2"/>
          </p:nvPr>
        </p:nvSpPr>
        <p:spPr>
          <a:xfrm>
            <a:off x="311700" y="964950"/>
            <a:ext cx="8520600" cy="96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 b="1" dirty="0"/>
              <a:t>MMEP</a:t>
            </a:r>
            <a:endParaRPr sz="9300" b="1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593900" y="2751025"/>
            <a:ext cx="8314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16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B4F6F"/>
                </a:solidFill>
              </a:rPr>
              <a:t>The Massachusetts MEP is a federally funded entitlement grant </a:t>
            </a:r>
            <a:endParaRPr sz="1700">
              <a:solidFill>
                <a:srgbClr val="0B4F6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700">
                <a:solidFill>
                  <a:srgbClr val="0B4F6F"/>
                </a:solidFill>
              </a:rPr>
              <a:t>through Title I, part C of ESEA- Every Student Succeeds Act</a:t>
            </a:r>
            <a:endParaRPr sz="1500">
              <a:solidFill>
                <a:srgbClr val="0B4F6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None/>
            </a:pPr>
            <a:endParaRPr sz="1500">
              <a:solidFill>
                <a:srgbClr val="0B4F6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B4F6F"/>
                </a:solidFill>
              </a:rPr>
              <a:t>The Collaborative for Educational Services </a:t>
            </a:r>
            <a:endParaRPr sz="1700">
              <a:solidFill>
                <a:srgbClr val="0B4F6F"/>
              </a:solidFill>
            </a:endParaRPr>
          </a:p>
          <a:p>
            <a:pPr marL="0" lvl="0" indent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" sz="1700">
                <a:solidFill>
                  <a:srgbClr val="0B4F6F"/>
                </a:solidFill>
              </a:rPr>
              <a:t>oversees the program as a subgrantee of MA DESE</a:t>
            </a:r>
            <a:r>
              <a:rPr lang="en" sz="1700" b="1">
                <a:solidFill>
                  <a:srgbClr val="0B4F6F"/>
                </a:solidFill>
              </a:rPr>
              <a:t> </a:t>
            </a:r>
            <a:endParaRPr sz="1500" b="1">
              <a:solidFill>
                <a:srgbClr val="0B4F6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B4F6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6"/>
          <p:cNvSpPr txBox="1">
            <a:spLocks noGrp="1"/>
          </p:cNvSpPr>
          <p:nvPr>
            <p:ph type="title" idx="4294967295"/>
          </p:nvPr>
        </p:nvSpPr>
        <p:spPr>
          <a:xfrm>
            <a:off x="2675100" y="188530"/>
            <a:ext cx="64689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Avenir"/>
              <a:buNone/>
            </a:pPr>
            <a:r>
              <a:rPr lang="en" sz="2400" b="1" dirty="0">
                <a:solidFill>
                  <a:srgbClr val="191919"/>
                </a:solidFill>
              </a:rPr>
              <a:t>MMEP and SCHOOL DISTRICTS </a:t>
            </a:r>
            <a:endParaRPr sz="2400" b="1" dirty="0">
              <a:solidFill>
                <a:srgbClr val="191919"/>
              </a:solidFill>
            </a:endParaRPr>
          </a:p>
          <a:p>
            <a:pPr marL="0" lvl="0" indent="0" algn="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3200"/>
              <a:buFont typeface="Avenir"/>
              <a:buNone/>
            </a:pPr>
            <a:r>
              <a:rPr lang="en" sz="2400" b="1" dirty="0">
                <a:solidFill>
                  <a:srgbClr val="191919"/>
                </a:solidFill>
              </a:rPr>
              <a:t>Working Together</a:t>
            </a:r>
            <a:endParaRPr sz="2400" b="1" dirty="0"/>
          </a:p>
        </p:txBody>
      </p:sp>
      <p:sp>
        <p:nvSpPr>
          <p:cNvPr id="475" name="Google Shape;475;p46" descr="Parent/Caregiver Connection Caseload box"/>
          <p:cNvSpPr/>
          <p:nvPr/>
        </p:nvSpPr>
        <p:spPr>
          <a:xfrm>
            <a:off x="1033463" y="850981"/>
            <a:ext cx="2534400" cy="1140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46"/>
          <p:cNvSpPr txBox="1"/>
          <p:nvPr/>
        </p:nvSpPr>
        <p:spPr>
          <a:xfrm>
            <a:off x="1033463" y="850981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Parent/Caregiver Connection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Caseloads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7" name="Google Shape;477;p46" descr="Needs Assessments and Academic Supports box"/>
          <p:cNvSpPr/>
          <p:nvPr/>
        </p:nvSpPr>
        <p:spPr>
          <a:xfrm>
            <a:off x="3821460" y="850981"/>
            <a:ext cx="2534400" cy="114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6"/>
          <p:cNvSpPr txBox="1"/>
          <p:nvPr/>
        </p:nvSpPr>
        <p:spPr>
          <a:xfrm>
            <a:off x="3821460" y="850981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Needs Assessments and Academic Supports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79" name="Google Shape;479;p46" descr="Program Recruitment box"/>
          <p:cNvSpPr/>
          <p:nvPr/>
        </p:nvSpPr>
        <p:spPr>
          <a:xfrm>
            <a:off x="6609457" y="850981"/>
            <a:ext cx="2534400" cy="11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46"/>
          <p:cNvSpPr txBox="1"/>
          <p:nvPr/>
        </p:nvSpPr>
        <p:spPr>
          <a:xfrm>
            <a:off x="6609457" y="850981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Program Recruitment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1" name="Google Shape;481;p46" descr="McKinney-Vento and Residency Verification box"/>
          <p:cNvSpPr/>
          <p:nvPr/>
        </p:nvSpPr>
        <p:spPr>
          <a:xfrm>
            <a:off x="1033463" y="2067316"/>
            <a:ext cx="2534400" cy="1140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46"/>
          <p:cNvSpPr txBox="1"/>
          <p:nvPr/>
        </p:nvSpPr>
        <p:spPr>
          <a:xfrm>
            <a:off x="1033463" y="2067316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McKinney-Vento and Residency Verification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3" name="Google Shape;483;p46" descr="Record Exchange and Enrollment box"/>
          <p:cNvSpPr/>
          <p:nvPr/>
        </p:nvSpPr>
        <p:spPr>
          <a:xfrm>
            <a:off x="3821460" y="2067316"/>
            <a:ext cx="2534400" cy="114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6"/>
          <p:cNvSpPr txBox="1"/>
          <p:nvPr/>
        </p:nvSpPr>
        <p:spPr>
          <a:xfrm>
            <a:off x="3821460" y="2067316"/>
            <a:ext cx="2534400" cy="1140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Record Exchange +Enrollment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5" name="Google Shape;485;p46"/>
          <p:cNvSpPr/>
          <p:nvPr/>
        </p:nvSpPr>
        <p:spPr>
          <a:xfrm>
            <a:off x="6609457" y="2067316"/>
            <a:ext cx="2534400" cy="11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Teamwork + Wrap Around Services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7" name="Google Shape;487;p46" descr="IEP/504 Evaluation /Team  box"/>
          <p:cNvSpPr/>
          <p:nvPr/>
        </p:nvSpPr>
        <p:spPr>
          <a:xfrm>
            <a:off x="1033463" y="3324616"/>
            <a:ext cx="2534400" cy="11406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46"/>
          <p:cNvSpPr txBox="1"/>
          <p:nvPr/>
        </p:nvSpPr>
        <p:spPr>
          <a:xfrm>
            <a:off x="1033463" y="3324616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IEP/504 Evaluation/Team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9" name="Google Shape;489;p46" descr="Address Basic Needs box"/>
          <p:cNvSpPr/>
          <p:nvPr/>
        </p:nvSpPr>
        <p:spPr>
          <a:xfrm>
            <a:off x="3821460" y="3324616"/>
            <a:ext cx="2534400" cy="1140600"/>
          </a:xfrm>
          <a:prstGeom prst="rect">
            <a:avLst/>
          </a:prstGeom>
          <a:solidFill>
            <a:srgbClr val="179FDF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6"/>
          <p:cNvSpPr txBox="1"/>
          <p:nvPr/>
        </p:nvSpPr>
        <p:spPr>
          <a:xfrm>
            <a:off x="3821460" y="3324616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Address </a:t>
            </a:r>
            <a:endParaRPr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Basic Needs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91" name="Google Shape;491;p46" descr="Summer Program Enrollment box"/>
          <p:cNvSpPr/>
          <p:nvPr/>
        </p:nvSpPr>
        <p:spPr>
          <a:xfrm>
            <a:off x="6609457" y="3324616"/>
            <a:ext cx="2534400" cy="1140600"/>
          </a:xfrm>
          <a:prstGeom prst="rect">
            <a:avLst/>
          </a:prstGeom>
          <a:solidFill>
            <a:srgbClr val="BA7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46"/>
          <p:cNvSpPr txBox="1"/>
          <p:nvPr/>
        </p:nvSpPr>
        <p:spPr>
          <a:xfrm>
            <a:off x="6609457" y="3324616"/>
            <a:ext cx="2534400" cy="11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</a:pPr>
            <a:r>
              <a:rPr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Summer Program Enrollment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47" descr="Massachusetts Migrant Education Program logo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89" y="156750"/>
            <a:ext cx="2187461" cy="1404601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7"/>
          <p:cNvSpPr txBox="1">
            <a:spLocks noGrp="1"/>
          </p:cNvSpPr>
          <p:nvPr>
            <p:ph type="title"/>
          </p:nvPr>
        </p:nvSpPr>
        <p:spPr>
          <a:xfrm>
            <a:off x="2292650" y="732575"/>
            <a:ext cx="3954000" cy="140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498" name="Google Shape;498;p47" descr="blank text box"/>
          <p:cNvSpPr/>
          <p:nvPr/>
        </p:nvSpPr>
        <p:spPr>
          <a:xfrm>
            <a:off x="6430025" y="435975"/>
            <a:ext cx="2642700" cy="49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9" name="Google Shape;499;p47" descr="Photo of Migrant Students releasing butterflies during summer program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699" y="233050"/>
            <a:ext cx="4655700" cy="44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7" descr="blank text box"/>
          <p:cNvSpPr/>
          <p:nvPr/>
        </p:nvSpPr>
        <p:spPr>
          <a:xfrm>
            <a:off x="944400" y="3356150"/>
            <a:ext cx="3387300" cy="110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47"/>
          <p:cNvSpPr txBox="1"/>
          <p:nvPr/>
        </p:nvSpPr>
        <p:spPr>
          <a:xfrm>
            <a:off x="192700" y="3647350"/>
            <a:ext cx="4750200" cy="14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Emily Hoffman</a:t>
            </a:r>
            <a:endParaRPr sz="12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State Program Director</a:t>
            </a:r>
            <a:endParaRPr sz="12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Massachusetts Migrant Education Program</a:t>
            </a:r>
            <a:endParaRPr sz="1200" i="1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ehoffman@collaborative.org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978.604.4935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 dirty="0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www.collaborative.org/programs/migrant-education-program</a:t>
            </a:r>
            <a:endParaRPr sz="1200"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Impacts of migratory lifestyle</a:t>
            </a:r>
            <a:endParaRPr dirty="0"/>
          </a:p>
        </p:txBody>
      </p:sp>
      <p:sp>
        <p:nvSpPr>
          <p:cNvPr id="182" name="Google Shape;182;p29" descr="Photo of migrant workers preparing field"/>
          <p:cNvSpPr/>
          <p:nvPr/>
        </p:nvSpPr>
        <p:spPr>
          <a:xfrm>
            <a:off x="-15674" y="-22725"/>
            <a:ext cx="8264400" cy="2613300"/>
          </a:xfrm>
          <a:prstGeom prst="rect">
            <a:avLst/>
          </a:prstGeom>
          <a:solidFill>
            <a:srgbClr val="E1E7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9" descr="gray space"/>
          <p:cNvSpPr/>
          <p:nvPr/>
        </p:nvSpPr>
        <p:spPr>
          <a:xfrm>
            <a:off x="8791400" y="0"/>
            <a:ext cx="352500" cy="2613300"/>
          </a:xfrm>
          <a:prstGeom prst="rect">
            <a:avLst/>
          </a:prstGeom>
          <a:solidFill>
            <a:srgbClr val="E1E7E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1" name="Google Shape;191;p29" descr="photo of migrant worker picking crop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31" y="658781"/>
            <a:ext cx="2083775" cy="125027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2" name="Google Shape;192;p29" descr="photo of migrants receiving information at school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1300" y="748266"/>
            <a:ext cx="1905771" cy="1071275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3" name="Google Shape;193;p29" descr="migrant workers preparing field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575" y="545894"/>
            <a:ext cx="1176324" cy="158492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4" name="Google Shape;194;p29" descr="migrant workers playing cards on recess brea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513" y="694661"/>
            <a:ext cx="1718725" cy="128740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29"/>
          <p:cNvSpPr txBox="1">
            <a:spLocks noGrp="1"/>
          </p:cNvSpPr>
          <p:nvPr>
            <p:ph type="title" idx="2"/>
          </p:nvPr>
        </p:nvSpPr>
        <p:spPr>
          <a:xfrm>
            <a:off x="572775" y="2585975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Work</a:t>
            </a:r>
            <a:endParaRPr sz="2000" b="1"/>
          </a:p>
        </p:txBody>
      </p:sp>
      <p:sp>
        <p:nvSpPr>
          <p:cNvPr id="184" name="Google Shape;184;p29"/>
          <p:cNvSpPr txBox="1">
            <a:spLocks noGrp="1"/>
          </p:cNvSpPr>
          <p:nvPr>
            <p:ph type="subTitle" idx="1"/>
          </p:nvPr>
        </p:nvSpPr>
        <p:spPr>
          <a:xfrm>
            <a:off x="572775" y="3315047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42"/>
              <a:buFont typeface="Arial"/>
              <a:buNone/>
            </a:pPr>
            <a:r>
              <a:rPr lang="en" sz="1200">
                <a:solidFill>
                  <a:srgbClr val="0B4F6F"/>
                </a:solidFill>
              </a:rPr>
              <a:t>Often affected by weather and a need to quickly grow, harvest and process products </a:t>
            </a:r>
            <a:endParaRPr sz="1200"/>
          </a:p>
        </p:txBody>
      </p:sp>
      <p:sp>
        <p:nvSpPr>
          <p:cNvPr id="185" name="Google Shape;185;p29"/>
          <p:cNvSpPr txBox="1">
            <a:spLocks noGrp="1"/>
          </p:cNvSpPr>
          <p:nvPr>
            <p:ph type="title" idx="2"/>
          </p:nvPr>
        </p:nvSpPr>
        <p:spPr>
          <a:xfrm>
            <a:off x="3330437" y="2618650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Moves</a:t>
            </a:r>
            <a:endParaRPr sz="2000" b="1"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>
            <a:off x="3330437" y="3271522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4F6F"/>
                </a:solidFill>
              </a:rPr>
              <a:t>Often have to move frequently from one job to the next, creating a very unstable living situation</a:t>
            </a:r>
            <a:endParaRPr sz="1200"/>
          </a:p>
        </p:txBody>
      </p:sp>
      <p:sp>
        <p:nvSpPr>
          <p:cNvPr id="187" name="Google Shape;187;p29"/>
          <p:cNvSpPr txBox="1">
            <a:spLocks noGrp="1"/>
          </p:cNvSpPr>
          <p:nvPr>
            <p:ph type="title" idx="2"/>
          </p:nvPr>
        </p:nvSpPr>
        <p:spPr>
          <a:xfrm>
            <a:off x="5798062" y="2618650"/>
            <a:ext cx="2160000" cy="83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Poverty</a:t>
            </a:r>
            <a:endParaRPr sz="2000" b="1"/>
          </a:p>
        </p:txBody>
      </p:sp>
      <p:sp>
        <p:nvSpPr>
          <p:cNvPr id="188" name="Google Shape;188;p29"/>
          <p:cNvSpPr txBox="1">
            <a:spLocks noGrp="1"/>
          </p:cNvSpPr>
          <p:nvPr>
            <p:ph type="subTitle" idx="1"/>
          </p:nvPr>
        </p:nvSpPr>
        <p:spPr>
          <a:xfrm>
            <a:off x="5721862" y="3271522"/>
            <a:ext cx="21600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B4F6F"/>
                </a:solidFill>
              </a:rPr>
              <a:t>Moves and immigration status can negatively impact access to social services and community connections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Purpose of the MEP</a:t>
            </a:r>
            <a:endParaRPr dirty="0"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4294967295"/>
          </p:nvPr>
        </p:nvSpPr>
        <p:spPr>
          <a:xfrm>
            <a:off x="3827925" y="424700"/>
            <a:ext cx="4175700" cy="5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</a:rPr>
              <a:t>We Open Doors</a:t>
            </a:r>
            <a:endParaRPr sz="3000" b="1">
              <a:solidFill>
                <a:schemeClr val="lt1"/>
              </a:solidFill>
            </a:endParaRPr>
          </a:p>
        </p:txBody>
      </p:sp>
      <p:pic>
        <p:nvPicPr>
          <p:cNvPr id="202" name="Google Shape;202;p30" descr="photo of a doo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5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0"/>
          <p:cNvSpPr txBox="1">
            <a:spLocks noGrp="1"/>
          </p:cNvSpPr>
          <p:nvPr>
            <p:ph type="subTitle" idx="4294967295"/>
          </p:nvPr>
        </p:nvSpPr>
        <p:spPr>
          <a:xfrm>
            <a:off x="4359075" y="1045800"/>
            <a:ext cx="37113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Help migratory students and youth meet their academic goals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/>
              <a:t>Ensure that migratory students fully benefit from the same programs and supports provided to non-migratory students and youth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/>
              <a:t>Guide students on a pathway that leads to high school graduation or its equivalent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We Serve + What We Do</a:t>
            </a:r>
            <a:endParaRPr dirty="0"/>
          </a:p>
        </p:txBody>
      </p:sp>
      <p:pic>
        <p:nvPicPr>
          <p:cNvPr id="245" name="Google Shape;245;p31" descr="a photo of migrant student playing hopscotch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550" y="222550"/>
            <a:ext cx="1704477" cy="127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 descr="a photo of a migrant family reading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800" y="1780613"/>
            <a:ext cx="1186697" cy="158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 descr="a photo of a migrant family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98"/>
          <a:stretch/>
        </p:blipFill>
        <p:spPr>
          <a:xfrm>
            <a:off x="476076" y="3642600"/>
            <a:ext cx="1516450" cy="110959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1"/>
          <p:cNvSpPr txBox="1">
            <a:spLocks noGrp="1"/>
          </p:cNvSpPr>
          <p:nvPr>
            <p:ph type="subTitle" idx="4294967295"/>
          </p:nvPr>
        </p:nvSpPr>
        <p:spPr>
          <a:xfrm>
            <a:off x="2503925" y="470400"/>
            <a:ext cx="19071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We serve: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grpSp>
        <p:nvGrpSpPr>
          <p:cNvPr id="215" name="Google Shape;215;p31" descr="a computer loading symbol"/>
          <p:cNvGrpSpPr/>
          <p:nvPr/>
        </p:nvGrpSpPr>
        <p:grpSpPr>
          <a:xfrm>
            <a:off x="2607284" y="1364260"/>
            <a:ext cx="1056166" cy="1172038"/>
            <a:chOff x="6039282" y="1042577"/>
            <a:chExt cx="734315" cy="731929"/>
          </a:xfrm>
        </p:grpSpPr>
        <p:sp>
          <p:nvSpPr>
            <p:cNvPr id="216" name="Google Shape;216;p31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1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1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1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31"/>
          <p:cNvSpPr txBox="1">
            <a:spLocks noGrp="1"/>
          </p:cNvSpPr>
          <p:nvPr>
            <p:ph type="subTitle" idx="4294967295"/>
          </p:nvPr>
        </p:nvSpPr>
        <p:spPr>
          <a:xfrm>
            <a:off x="3914850" y="1438386"/>
            <a:ext cx="1977900" cy="12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All identified, eligible migratory children/youth between the ages of 3-21 while they live in Massachusetts</a:t>
            </a:r>
            <a:endParaRPr sz="1200"/>
          </a:p>
        </p:txBody>
      </p:sp>
      <p:sp>
        <p:nvSpPr>
          <p:cNvPr id="237" name="Google Shape;237;p31" descr="a bullet point"/>
          <p:cNvSpPr/>
          <p:nvPr/>
        </p:nvSpPr>
        <p:spPr>
          <a:xfrm>
            <a:off x="6096288" y="1438363"/>
            <a:ext cx="172800" cy="17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1"/>
          <p:cNvSpPr txBox="1"/>
          <p:nvPr/>
        </p:nvSpPr>
        <p:spPr>
          <a:xfrm>
            <a:off x="6269099" y="1364275"/>
            <a:ext cx="10764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Preschoolers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39" name="Google Shape;239;p31" descr="a bullet point"/>
          <p:cNvSpPr/>
          <p:nvPr/>
        </p:nvSpPr>
        <p:spPr>
          <a:xfrm>
            <a:off x="6096288" y="1816938"/>
            <a:ext cx="172800" cy="17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1"/>
          <p:cNvSpPr txBox="1"/>
          <p:nvPr/>
        </p:nvSpPr>
        <p:spPr>
          <a:xfrm>
            <a:off x="6269099" y="1742850"/>
            <a:ext cx="9351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K-12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1" name="Google Shape;241;p31" descr="a bullet point"/>
          <p:cNvSpPr/>
          <p:nvPr/>
        </p:nvSpPr>
        <p:spPr>
          <a:xfrm>
            <a:off x="6096288" y="2195513"/>
            <a:ext cx="172800" cy="17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/>
          <p:nvPr/>
        </p:nvSpPr>
        <p:spPr>
          <a:xfrm>
            <a:off x="6269098" y="2121425"/>
            <a:ext cx="1186800" cy="3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Out of School Youth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4" name="Google Shape;214;p31" descr="a white line"/>
          <p:cNvCxnSpPr/>
          <p:nvPr/>
        </p:nvCxnSpPr>
        <p:spPr>
          <a:xfrm rot="10800000">
            <a:off x="2607375" y="3061825"/>
            <a:ext cx="522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1" name="Google Shape;211;p31"/>
          <p:cNvSpPr txBox="1">
            <a:spLocks noGrp="1"/>
          </p:cNvSpPr>
          <p:nvPr>
            <p:ph type="subTitle" idx="4294967295"/>
          </p:nvPr>
        </p:nvSpPr>
        <p:spPr>
          <a:xfrm>
            <a:off x="2503913" y="3251101"/>
            <a:ext cx="1907100" cy="3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We must: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46" name="Google Shape;246;p31" descr="bullet point"/>
          <p:cNvSpPr/>
          <p:nvPr/>
        </p:nvSpPr>
        <p:spPr>
          <a:xfrm>
            <a:off x="2680400" y="3730775"/>
            <a:ext cx="221100" cy="221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1" descr="text box that reads &quot;ensure we are supplementing and not supplanting services&quot;"/>
          <p:cNvSpPr/>
          <p:nvPr/>
        </p:nvSpPr>
        <p:spPr>
          <a:xfrm rot="5400000">
            <a:off x="5016725" y="1706150"/>
            <a:ext cx="316500" cy="455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1"/>
          <p:cNvSpPr/>
          <p:nvPr/>
        </p:nvSpPr>
        <p:spPr>
          <a:xfrm>
            <a:off x="2822150" y="3831875"/>
            <a:ext cx="4763400" cy="304500"/>
          </a:xfrm>
          <a:prstGeom prst="rect">
            <a:avLst/>
          </a:prstGeom>
          <a:solidFill>
            <a:srgbClr val="0EC6DC">
              <a:alpha val="13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Ensure we are supplementing and not supplanting services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8" name="Google Shape;248;p31" descr="bullet point"/>
          <p:cNvSpPr/>
          <p:nvPr/>
        </p:nvSpPr>
        <p:spPr>
          <a:xfrm>
            <a:off x="2680400" y="4187975"/>
            <a:ext cx="221100" cy="2211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1" descr="text box that reads &quot;involve the parents/caregiver/youth and support them to advocate for their child and themselves&quot;"/>
          <p:cNvSpPr/>
          <p:nvPr/>
        </p:nvSpPr>
        <p:spPr>
          <a:xfrm rot="5400000">
            <a:off x="4978100" y="2206475"/>
            <a:ext cx="399900" cy="455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1"/>
          <p:cNvSpPr/>
          <p:nvPr/>
        </p:nvSpPr>
        <p:spPr>
          <a:xfrm>
            <a:off x="2822150" y="4289075"/>
            <a:ext cx="4632600" cy="391500"/>
          </a:xfrm>
          <a:prstGeom prst="rect">
            <a:avLst/>
          </a:prstGeom>
          <a:solidFill>
            <a:srgbClr val="0EC6DC">
              <a:alpha val="139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Involve the parent/caregiver/youth and support them to advocate for their child and themselves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PRESCHOOL (3-5 yrs old)</a:t>
            </a:r>
            <a:endParaRPr dirty="0"/>
          </a:p>
        </p:txBody>
      </p:sp>
      <p:sp>
        <p:nvSpPr>
          <p:cNvPr id="260" name="Google Shape;260;p32"/>
          <p:cNvSpPr txBox="1"/>
          <p:nvPr/>
        </p:nvSpPr>
        <p:spPr>
          <a:xfrm>
            <a:off x="3762000" y="218525"/>
            <a:ext cx="4341000" cy="1262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Migratory preschool aged children tend to not be enrolled in structured early childhood education programs and therefore are at a high risk to enter kindergarten at a disadvantage compared to non-migratory children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55" name="Google Shape;255;p32" descr="bullet point"/>
          <p:cNvSpPr/>
          <p:nvPr/>
        </p:nvSpPr>
        <p:spPr>
          <a:xfrm>
            <a:off x="3907900" y="30547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 descr="bullet point"/>
          <p:cNvSpPr/>
          <p:nvPr/>
        </p:nvSpPr>
        <p:spPr>
          <a:xfrm>
            <a:off x="3907900" y="32833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2" descr="bullet point"/>
          <p:cNvSpPr/>
          <p:nvPr/>
        </p:nvSpPr>
        <p:spPr>
          <a:xfrm>
            <a:off x="3907900" y="35119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2" descr="bullet point"/>
          <p:cNvSpPr/>
          <p:nvPr/>
        </p:nvSpPr>
        <p:spPr>
          <a:xfrm>
            <a:off x="3907900" y="39691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2" descr="bullet point"/>
          <p:cNvSpPr/>
          <p:nvPr/>
        </p:nvSpPr>
        <p:spPr>
          <a:xfrm>
            <a:off x="3907900" y="41977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2" descr="bullet point"/>
          <p:cNvSpPr/>
          <p:nvPr/>
        </p:nvSpPr>
        <p:spPr>
          <a:xfrm>
            <a:off x="6147025" y="475452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 descr="bullet point"/>
          <p:cNvSpPr/>
          <p:nvPr/>
        </p:nvSpPr>
        <p:spPr>
          <a:xfrm>
            <a:off x="6147025" y="490692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3988850" y="2924075"/>
            <a:ext cx="4245000" cy="1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Enrollment in Preschool and Summer Programs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Assistance with Kindergarten Registration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Connections with Community Based Programs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Home-Based Family Early Literacy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Summer Site-Based Programming</a:t>
            </a:r>
            <a:endParaRPr sz="1300" b="1"/>
          </a:p>
        </p:txBody>
      </p:sp>
      <p:sp>
        <p:nvSpPr>
          <p:cNvPr id="263" name="Google Shape;263;p32"/>
          <p:cNvSpPr txBox="1"/>
          <p:nvPr/>
        </p:nvSpPr>
        <p:spPr>
          <a:xfrm>
            <a:off x="6270625" y="4641126"/>
            <a:ext cx="60417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Examples of Indirect Services                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Examples of Direct Services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32" descr="blue background box"/>
          <p:cNvSpPr/>
          <p:nvPr/>
        </p:nvSpPr>
        <p:spPr>
          <a:xfrm>
            <a:off x="0" y="18275"/>
            <a:ext cx="3567000" cy="514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6" name="Google Shape;266;p32" descr="photo of migrant student at white board in class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126" y="76200"/>
            <a:ext cx="2164747" cy="148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 descr="photo of migrant student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25" y="1712900"/>
            <a:ext cx="1003842" cy="1627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2" descr="photo of migrant students on mat at summer school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566" y="1730325"/>
            <a:ext cx="1557032" cy="1584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2" descr="036.JPG photo of two migrant preschoolers in summer school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099" y="3488477"/>
            <a:ext cx="2410835" cy="15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Elementary + Middle School  (k-8)</a:t>
            </a:r>
            <a:endParaRPr dirty="0"/>
          </a:p>
        </p:txBody>
      </p:sp>
      <p:sp>
        <p:nvSpPr>
          <p:cNvPr id="280" name="Google Shape;280;p33"/>
          <p:cNvSpPr txBox="1"/>
          <p:nvPr/>
        </p:nvSpPr>
        <p:spPr>
          <a:xfrm>
            <a:off x="3762000" y="218525"/>
            <a:ext cx="4341000" cy="190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Migratory elementary and middle school students experience difficulties in the first years of schooling when coming from another country and migratory students are not on par with their non-migratory peers in meeting proficiency in ELA, Math and Science assessments.  They also require support in connecting with linguistically and culturally responsive school staff.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" name="Google Shape;275;p33" descr="bullet point"/>
          <p:cNvSpPr/>
          <p:nvPr/>
        </p:nvSpPr>
        <p:spPr>
          <a:xfrm>
            <a:off x="3907900" y="30547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 descr="bullet point"/>
          <p:cNvSpPr/>
          <p:nvPr/>
        </p:nvSpPr>
        <p:spPr>
          <a:xfrm>
            <a:off x="3907900" y="32833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" descr="bullet point"/>
          <p:cNvSpPr/>
          <p:nvPr/>
        </p:nvSpPr>
        <p:spPr>
          <a:xfrm>
            <a:off x="3907900" y="35119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3" descr="bullet point"/>
          <p:cNvSpPr/>
          <p:nvPr/>
        </p:nvSpPr>
        <p:spPr>
          <a:xfrm>
            <a:off x="3907900" y="37405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3" descr="bullet point"/>
          <p:cNvSpPr/>
          <p:nvPr/>
        </p:nvSpPr>
        <p:spPr>
          <a:xfrm>
            <a:off x="3907900" y="41977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3" descr="bullet point"/>
          <p:cNvSpPr/>
          <p:nvPr/>
        </p:nvSpPr>
        <p:spPr>
          <a:xfrm>
            <a:off x="3907900" y="44263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" descr="bullet point"/>
          <p:cNvSpPr/>
          <p:nvPr/>
        </p:nvSpPr>
        <p:spPr>
          <a:xfrm>
            <a:off x="6147025" y="475452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 descr="bullet point"/>
          <p:cNvSpPr/>
          <p:nvPr/>
        </p:nvSpPr>
        <p:spPr>
          <a:xfrm>
            <a:off x="6147025" y="490692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 txBox="1"/>
          <p:nvPr/>
        </p:nvSpPr>
        <p:spPr>
          <a:xfrm>
            <a:off x="3988850" y="2924075"/>
            <a:ext cx="4245000" cy="1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Enrollment in After school Programs + Camps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Assistance with School Registration and placement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Connections with Community Based Programs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IEP/504 Processes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Home and Site-Based Tutoring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Summer Home and Site-Based Programming</a:t>
            </a:r>
            <a:endParaRPr sz="1300" b="1" dirty="0"/>
          </a:p>
        </p:txBody>
      </p:sp>
      <p:sp>
        <p:nvSpPr>
          <p:cNvPr id="283" name="Google Shape;283;p33"/>
          <p:cNvSpPr txBox="1"/>
          <p:nvPr/>
        </p:nvSpPr>
        <p:spPr>
          <a:xfrm>
            <a:off x="6270625" y="4641126"/>
            <a:ext cx="60417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Examples of Indirect Services                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Examples of Direct Services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33" descr="blue background box"/>
          <p:cNvSpPr/>
          <p:nvPr/>
        </p:nvSpPr>
        <p:spPr>
          <a:xfrm>
            <a:off x="0" y="18275"/>
            <a:ext cx="3567000" cy="514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6" name="Google Shape;286;p33" descr="photo of migrant students doing bubble activity for science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75" y="166800"/>
            <a:ext cx="1531198" cy="114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3" descr="photo of migrant students working in small group with teacher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475" y="1098049"/>
            <a:ext cx="1531200" cy="124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3" descr="outdoor activity with migrant students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75" y="2403459"/>
            <a:ext cx="1709948" cy="1299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3" descr="migrant family fieldtrip to museum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4700" y="3807725"/>
            <a:ext cx="1874556" cy="129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4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HIGH Schoolers + Umaccompanied Youth</a:t>
            </a:r>
            <a:endParaRPr dirty="0"/>
          </a:p>
        </p:txBody>
      </p:sp>
      <p:sp>
        <p:nvSpPr>
          <p:cNvPr id="301" name="Google Shape;301;p34"/>
          <p:cNvSpPr txBox="1"/>
          <p:nvPr/>
        </p:nvSpPr>
        <p:spPr>
          <a:xfrm>
            <a:off x="3762000" y="218525"/>
            <a:ext cx="4341000" cy="218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Migratory high schoolers, many who are SLIFE, can struggle with understanding academic and participation expectations in US schools and are significantly behind non-migratory high school students in proficiency in ELA, Math and Science assessments.  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Nunito"/>
                <a:ea typeface="Nunito"/>
                <a:cs typeface="Nunito"/>
                <a:sym typeface="Nunito"/>
              </a:rPr>
              <a:t>The majority are unaccompanied or responsible for younger family members and balance school expectations while working and supporting themselves and their families</a:t>
            </a:r>
            <a:endParaRPr sz="13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6" name="Google Shape;296;p34" descr="bullet point"/>
          <p:cNvSpPr/>
          <p:nvPr/>
        </p:nvSpPr>
        <p:spPr>
          <a:xfrm>
            <a:off x="3907900" y="25213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4" descr="bullet point"/>
          <p:cNvSpPr/>
          <p:nvPr/>
        </p:nvSpPr>
        <p:spPr>
          <a:xfrm>
            <a:off x="3907900" y="27499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4" descr="bullet point"/>
          <p:cNvSpPr/>
          <p:nvPr/>
        </p:nvSpPr>
        <p:spPr>
          <a:xfrm>
            <a:off x="3907900" y="29785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4" descr="bullet point"/>
          <p:cNvSpPr/>
          <p:nvPr/>
        </p:nvSpPr>
        <p:spPr>
          <a:xfrm>
            <a:off x="3907900" y="32071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4" descr="bullet point"/>
          <p:cNvSpPr/>
          <p:nvPr/>
        </p:nvSpPr>
        <p:spPr>
          <a:xfrm>
            <a:off x="3907900" y="35119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4" descr="bullet point"/>
          <p:cNvSpPr/>
          <p:nvPr/>
        </p:nvSpPr>
        <p:spPr>
          <a:xfrm>
            <a:off x="3907900" y="37405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4" descr="bullet point"/>
          <p:cNvSpPr/>
          <p:nvPr/>
        </p:nvSpPr>
        <p:spPr>
          <a:xfrm>
            <a:off x="3907900" y="396917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4"/>
          <p:cNvSpPr txBox="1"/>
          <p:nvPr/>
        </p:nvSpPr>
        <p:spPr>
          <a:xfrm>
            <a:off x="3988850" y="2390675"/>
            <a:ext cx="4245000" cy="1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Assistance with school registration and placement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Advocacy within schools and social supports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Connections with Community Based Programs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Graduation requirement monitoring/tracking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Home and Site-Based Tutoring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Summer Academic Supports</a:t>
            </a:r>
            <a:endParaRPr sz="1300" b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dirty="0"/>
              <a:t>English/Life Skills and Goal Setting</a:t>
            </a:r>
            <a:endParaRPr sz="1300" b="1" dirty="0"/>
          </a:p>
        </p:txBody>
      </p:sp>
      <p:sp>
        <p:nvSpPr>
          <p:cNvPr id="302" name="Google Shape;302;p34" descr="bullet point"/>
          <p:cNvSpPr/>
          <p:nvPr/>
        </p:nvSpPr>
        <p:spPr>
          <a:xfrm>
            <a:off x="6223225" y="483072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4" descr="bullet point"/>
          <p:cNvSpPr/>
          <p:nvPr/>
        </p:nvSpPr>
        <p:spPr>
          <a:xfrm>
            <a:off x="6223225" y="498312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4"/>
          <p:cNvSpPr txBox="1"/>
          <p:nvPr/>
        </p:nvSpPr>
        <p:spPr>
          <a:xfrm>
            <a:off x="6346825" y="4717326"/>
            <a:ext cx="60417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Examples of Indirect Services                 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latin typeface="Verdana"/>
                <a:ea typeface="Verdana"/>
                <a:cs typeface="Verdana"/>
                <a:sym typeface="Verdana"/>
              </a:rPr>
              <a:t>Examples of Direct Services</a:t>
            </a:r>
            <a:endParaRPr sz="9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p34" descr="blue background box"/>
          <p:cNvSpPr/>
          <p:nvPr/>
        </p:nvSpPr>
        <p:spPr>
          <a:xfrm>
            <a:off x="0" y="18275"/>
            <a:ext cx="3567000" cy="514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4" descr="migrant science activity during OSY instruction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200" y="155175"/>
            <a:ext cx="1516169" cy="1569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4" descr="photo of two graduating migrant students 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638" y="504425"/>
            <a:ext cx="1199050" cy="170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 descr="migrant student one on one instruction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318896" y="1897724"/>
            <a:ext cx="1423602" cy="145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 descr="photo of migrant students learning CPR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1975661" y="2389786"/>
            <a:ext cx="1341153" cy="1243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 descr="migrant student working on activity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25" y="3817824"/>
            <a:ext cx="2538225" cy="1279747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 descr="bullet point"/>
          <p:cNvSpPr/>
          <p:nvPr/>
        </p:nvSpPr>
        <p:spPr>
          <a:xfrm>
            <a:off x="3904397" y="4301384"/>
            <a:ext cx="102000" cy="102000"/>
          </a:xfrm>
          <a:prstGeom prst="ellipse">
            <a:avLst/>
          </a:prstGeom>
          <a:solidFill>
            <a:srgbClr val="0097A7"/>
          </a:solidFill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4"/>
          <p:cNvSpPr txBox="1"/>
          <p:nvPr/>
        </p:nvSpPr>
        <p:spPr>
          <a:xfrm>
            <a:off x="3988363" y="4123725"/>
            <a:ext cx="40605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Participation in the iSOSY Consortium Grant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1"/>
                </a:solidFill>
              </a:rPr>
              <a:t>instructional Services for Out of School and Secondary Youth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xfrm rot="-5400000">
            <a:off x="4259900" y="2285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 of School Youth (OSY)</a:t>
            </a:r>
            <a:endParaRPr dirty="0"/>
          </a:p>
        </p:txBody>
      </p:sp>
      <p:sp>
        <p:nvSpPr>
          <p:cNvPr id="325" name="Google Shape;325;p35"/>
          <p:cNvSpPr txBox="1"/>
          <p:nvPr/>
        </p:nvSpPr>
        <p:spPr>
          <a:xfrm>
            <a:off x="3762000" y="218525"/>
            <a:ext cx="4341000" cy="190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Out of School Youth (OSY) are those who are not enrolled in school but have not completed their high school education.  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They are working and are usually independent.  They are usually not served by their school district and due to their work schedules and priorities/maturity, are not ideal candidates for adult education centers.  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1" name="Google Shape;321;p35" descr="bullet point"/>
          <p:cNvSpPr/>
          <p:nvPr/>
        </p:nvSpPr>
        <p:spPr>
          <a:xfrm>
            <a:off x="3907900" y="24451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5" descr="bullet point"/>
          <p:cNvSpPr/>
          <p:nvPr/>
        </p:nvSpPr>
        <p:spPr>
          <a:xfrm>
            <a:off x="3907900" y="267377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5" descr="bullet point"/>
          <p:cNvSpPr/>
          <p:nvPr/>
        </p:nvSpPr>
        <p:spPr>
          <a:xfrm>
            <a:off x="3907900" y="3382990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5" descr="bullet point"/>
          <p:cNvSpPr/>
          <p:nvPr/>
        </p:nvSpPr>
        <p:spPr>
          <a:xfrm>
            <a:off x="3907900" y="3611590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35"/>
          <p:cNvSpPr txBox="1"/>
          <p:nvPr/>
        </p:nvSpPr>
        <p:spPr>
          <a:xfrm>
            <a:off x="3988850" y="2314475"/>
            <a:ext cx="4245000" cy="17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Enrollment in MassHealth and other social services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Connections with Community Based Programs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Remote English and Life-Skills Classes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/>
              <a:t>HiSET Prep classes</a:t>
            </a: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/>
          </a:p>
        </p:txBody>
      </p:sp>
      <p:sp>
        <p:nvSpPr>
          <p:cNvPr id="326" name="Google Shape;326;p35" descr="bullet point"/>
          <p:cNvSpPr/>
          <p:nvPr/>
        </p:nvSpPr>
        <p:spPr>
          <a:xfrm>
            <a:off x="6147025" y="4754525"/>
            <a:ext cx="102000" cy="102000"/>
          </a:xfrm>
          <a:prstGeom prst="ellipse">
            <a:avLst/>
          </a:prstGeom>
          <a:solidFill>
            <a:srgbClr val="212121"/>
          </a:solidFill>
          <a:ln w="9525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5" descr="bullet point"/>
          <p:cNvSpPr/>
          <p:nvPr/>
        </p:nvSpPr>
        <p:spPr>
          <a:xfrm>
            <a:off x="6147025" y="4906925"/>
            <a:ext cx="102000" cy="102000"/>
          </a:xfrm>
          <a:prstGeom prst="ellipse">
            <a:avLst/>
          </a:prstGeom>
          <a:solidFill>
            <a:srgbClr val="FFAB40"/>
          </a:solidFill>
          <a:ln w="952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5"/>
          <p:cNvSpPr txBox="1"/>
          <p:nvPr/>
        </p:nvSpPr>
        <p:spPr>
          <a:xfrm>
            <a:off x="6270625" y="4641126"/>
            <a:ext cx="60417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Examples of Indirect Services                 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Verdana"/>
                <a:ea typeface="Verdana"/>
                <a:cs typeface="Verdana"/>
                <a:sym typeface="Verdana"/>
              </a:rPr>
              <a:t>Examples of Direct Services</a:t>
            </a:r>
            <a:endParaRPr sz="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9" name="Google Shape;329;p35" descr="blue background box"/>
          <p:cNvSpPr/>
          <p:nvPr/>
        </p:nvSpPr>
        <p:spPr>
          <a:xfrm>
            <a:off x="0" y="18275"/>
            <a:ext cx="3567000" cy="51435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5" descr="bullet point"/>
          <p:cNvSpPr/>
          <p:nvPr/>
        </p:nvSpPr>
        <p:spPr>
          <a:xfrm>
            <a:off x="3925935" y="4108684"/>
            <a:ext cx="102000" cy="102000"/>
          </a:xfrm>
          <a:prstGeom prst="ellipse">
            <a:avLst/>
          </a:prstGeom>
          <a:solidFill>
            <a:srgbClr val="0097A7"/>
          </a:solidFill>
          <a:ln w="9525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5"/>
          <p:cNvSpPr txBox="1"/>
          <p:nvPr/>
        </p:nvSpPr>
        <p:spPr>
          <a:xfrm>
            <a:off x="4009900" y="3931025"/>
            <a:ext cx="40605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</a:rPr>
              <a:t>Participation in the iSOSY Consortium Grant</a:t>
            </a:r>
            <a:endParaRPr sz="13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chemeClr val="dk1"/>
                </a:solidFill>
              </a:rPr>
              <a:t>instructional Services for Out of School and Secondary Youth</a:t>
            </a:r>
            <a:endParaRPr/>
          </a:p>
        </p:txBody>
      </p:sp>
      <p:pic>
        <p:nvPicPr>
          <p:cNvPr id="333" name="Google Shape;333;p35" descr="photo of out school youth at bowling fieldtrip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77"/>
          <a:stretch/>
        </p:blipFill>
        <p:spPr>
          <a:xfrm rot="-5400000">
            <a:off x="68838" y="471839"/>
            <a:ext cx="1796873" cy="159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 descr="photo of out school youth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5400000">
            <a:off x="1764088" y="430202"/>
            <a:ext cx="1693347" cy="126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5" descr="photo of out of school youth during class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716" y="2279475"/>
            <a:ext cx="1776163" cy="133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 descr="photo of a migrant student graduation from program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75" y="3654750"/>
            <a:ext cx="1800021" cy="14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5" descr="photo of two migrant students examining a jawbone from animal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6825" y="3867323"/>
            <a:ext cx="1139048" cy="12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ersonal Brand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EC6DC"/>
      </a:accent1>
      <a:accent2>
        <a:srgbClr val="000000"/>
      </a:accent2>
      <a:accent3>
        <a:srgbClr val="0593A4"/>
      </a:accent3>
      <a:accent4>
        <a:srgbClr val="94E8F2"/>
      </a:accent4>
      <a:accent5>
        <a:srgbClr val="CCCCCC"/>
      </a:accent5>
      <a:accent6>
        <a:srgbClr val="FF99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Slautterback, Sarah (DESE)</DisplayName>
        <AccountId>377</AccountId>
        <AccountType/>
      </UserInfo>
      <UserInfo>
        <DisplayName>McKinnon, Kristen A (DESE)</DisplayName>
        <AccountId>343</AccountId>
        <AccountType/>
      </UserInfo>
      <UserInfo>
        <DisplayName>OShaughnessy, Bridget G. (DESE)</DisplayName>
        <AccountId>3136</AccountId>
        <AccountType/>
      </UserInfo>
      <UserInfo>
        <DisplayName>Cowen, Christine (DESE)</DisplayName>
        <AccountId>499</AccountId>
        <AccountType/>
      </UserInfo>
    </SharedWithUsers>
    <MediaLengthInSeconds xmlns="5e52e1ca-4780-478c-9e15-43ff0784ab0a" xsi:nil="true"/>
    <lcf76f155ced4ddcb4097134ff3c332f xmlns="5e52e1ca-4780-478c-9e15-43ff0784ab0a">
      <Terms xmlns="http://schemas.microsoft.com/office/infopath/2007/PartnerControls"/>
    </lcf76f155ced4ddcb4097134ff3c332f>
    <TaxCatchAll xmlns="fdcd57df-05e8-4749-9cc8-5afe3dcd00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C61782F326748B4350C16576B1264" ma:contentTypeVersion="14" ma:contentTypeDescription="Create a new document." ma:contentTypeScope="" ma:versionID="51d3c23af329802d62233a00d4a1338f">
  <xsd:schema xmlns:xsd="http://www.w3.org/2001/XMLSchema" xmlns:xs="http://www.w3.org/2001/XMLSchema" xmlns:p="http://schemas.microsoft.com/office/2006/metadata/properties" xmlns:ns2="5e52e1ca-4780-478c-9e15-43ff0784ab0a" xmlns:ns3="fdcd57df-05e8-4749-9cc8-5afe3dcd00a5" targetNamespace="http://schemas.microsoft.com/office/2006/metadata/properties" ma:root="true" ma:fieldsID="5cfc446cec94fcc10553e9fb9b8c5e05" ns2:_="" ns3:_="">
    <xsd:import namespace="5e52e1ca-4780-478c-9e15-43ff0784ab0a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52e1ca-4780-478c-9e15-43ff0784ab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79585c6-1993-4430-a732-e7d5034e44b4}" ma:internalName="TaxCatchAll" ma:showField="CatchAllData" ma:web="fdcd57df-05e8-4749-9cc8-5afe3dcd00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91A086-84B5-488A-91C8-08368A5E2919}">
  <ds:schemaRefs>
    <ds:schemaRef ds:uri="http://purl.org/dc/elements/1.1/"/>
    <ds:schemaRef ds:uri="5e52e1ca-4780-478c-9e15-43ff0784ab0a"/>
    <ds:schemaRef ds:uri="fdcd57df-05e8-4749-9cc8-5afe3dcd00a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D2C59F8-90CC-4BB1-B72D-6FF16A515D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6CCF72-4F10-46DB-8D07-8AA8FEA24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52e1ca-4780-478c-9e15-43ff0784ab0a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1151</Words>
  <Application>Microsoft Office PowerPoint</Application>
  <PresentationFormat>On-screen Show (16:9)</PresentationFormat>
  <Paragraphs>214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Shadows Into Light</vt:lpstr>
      <vt:lpstr>Nunito</vt:lpstr>
      <vt:lpstr>Avenir</vt:lpstr>
      <vt:lpstr>Verdana</vt:lpstr>
      <vt:lpstr>Tahoma</vt:lpstr>
      <vt:lpstr>Arial</vt:lpstr>
      <vt:lpstr>Abril Fatface</vt:lpstr>
      <vt:lpstr>Personal Branding by Slidesgo</vt:lpstr>
      <vt:lpstr>Office of Student and Family Support: 2.17.2022</vt:lpstr>
      <vt:lpstr>MMEP</vt:lpstr>
      <vt:lpstr>Impacts of migratory lifestyle</vt:lpstr>
      <vt:lpstr>Purpose of the MEP</vt:lpstr>
      <vt:lpstr>Who We Serve + What We Do</vt:lpstr>
      <vt:lpstr>PRESCHOOL (3-5 yrs old)</vt:lpstr>
      <vt:lpstr>Elementary + Middle School  (k-8)</vt:lpstr>
      <vt:lpstr>HIGH Schoolers + Umaccompanied Youth</vt:lpstr>
      <vt:lpstr>Out of School Youth (OSY)</vt:lpstr>
      <vt:lpstr>Parents/Caregivers</vt:lpstr>
      <vt:lpstr>Eligibility </vt:lpstr>
      <vt:lpstr>My Characteristics </vt:lpstr>
      <vt:lpstr>ELIGIBILITY</vt:lpstr>
      <vt:lpstr>MIGRATORY CHILD/YOUTH</vt:lpstr>
      <vt:lpstr>MIGRATORY WORKER</vt:lpstr>
      <vt:lpstr>What is qualifying work?</vt:lpstr>
      <vt:lpstr>Examples of Companies with qualifying work</vt:lpstr>
      <vt:lpstr>Referrals/Screener</vt:lpstr>
      <vt:lpstr>McKinney-Vento Verification</vt:lpstr>
      <vt:lpstr>MMEP and SCHOOL DISTRICTS  Working Together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Stability: Migrant Students</dc:title>
  <dc:creator>DESE</dc:creator>
  <cp:lastModifiedBy>Zou, Dong (EOE)</cp:lastModifiedBy>
  <cp:revision>13</cp:revision>
  <dcterms:modified xsi:type="dcterms:W3CDTF">2022-10-25T22:24:47Z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25 2022</vt:lpwstr>
  </property>
</Properties>
</file>