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277" r:id="rId5"/>
    <p:sldId id="450" r:id="rId6"/>
    <p:sldId id="472" r:id="rId7"/>
    <p:sldId id="307" r:id="rId8"/>
    <p:sldId id="525" r:id="rId9"/>
    <p:sldId id="526" r:id="rId10"/>
    <p:sldId id="527" r:id="rId11"/>
    <p:sldId id="528" r:id="rId12"/>
    <p:sldId id="529" r:id="rId13"/>
    <p:sldId id="530" r:id="rId14"/>
    <p:sldId id="260" r:id="rId15"/>
    <p:sldId id="499" r:id="rId16"/>
    <p:sldId id="469" r:id="rId17"/>
    <p:sldId id="487" r:id="rId18"/>
    <p:sldId id="515" r:id="rId19"/>
    <p:sldId id="457" r:id="rId20"/>
    <p:sldId id="458" r:id="rId21"/>
    <p:sldId id="465" r:id="rId22"/>
    <p:sldId id="493" r:id="rId23"/>
    <p:sldId id="485" r:id="rId24"/>
    <p:sldId id="494" r:id="rId25"/>
    <p:sldId id="489" r:id="rId26"/>
    <p:sldId id="516" r:id="rId27"/>
    <p:sldId id="498" r:id="rId28"/>
    <p:sldId id="406" r:id="rId29"/>
    <p:sldId id="521" r:id="rId30"/>
    <p:sldId id="522" r:id="rId31"/>
    <p:sldId id="523" r:id="rId32"/>
    <p:sldId id="524" r:id="rId33"/>
    <p:sldId id="495" r:id="rId34"/>
    <p:sldId id="517" r:id="rId35"/>
    <p:sldId id="506" r:id="rId36"/>
    <p:sldId id="466" r:id="rId37"/>
    <p:sldId id="468" r:id="rId38"/>
    <p:sldId id="496" r:id="rId39"/>
    <p:sldId id="476" r:id="rId40"/>
    <p:sldId id="531" r:id="rId41"/>
    <p:sldId id="353" r:id="rId42"/>
    <p:sldId id="511" r:id="rId43"/>
    <p:sldId id="417" r:id="rId44"/>
    <p:sldId id="292" r:id="rId45"/>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450"/>
            <p14:sldId id="472"/>
            <p14:sldId id="307"/>
            <p14:sldId id="525"/>
            <p14:sldId id="526"/>
            <p14:sldId id="527"/>
            <p14:sldId id="528"/>
            <p14:sldId id="529"/>
            <p14:sldId id="530"/>
            <p14:sldId id="260"/>
            <p14:sldId id="499"/>
            <p14:sldId id="469"/>
            <p14:sldId id="487"/>
            <p14:sldId id="515"/>
            <p14:sldId id="457"/>
            <p14:sldId id="458"/>
            <p14:sldId id="465"/>
            <p14:sldId id="493"/>
            <p14:sldId id="485"/>
            <p14:sldId id="494"/>
            <p14:sldId id="489"/>
            <p14:sldId id="516"/>
            <p14:sldId id="498"/>
          </p14:sldIdLst>
        </p14:section>
        <p14:section name="Basic text box" id="{DCD4DD07-CAF7-4E7A-9DCD-CDE5ABF2F349}">
          <p14:sldIdLst>
            <p14:sldId id="406"/>
            <p14:sldId id="521"/>
            <p14:sldId id="522"/>
            <p14:sldId id="523"/>
            <p14:sldId id="524"/>
            <p14:sldId id="495"/>
            <p14:sldId id="517"/>
            <p14:sldId id="506"/>
            <p14:sldId id="466"/>
            <p14:sldId id="468"/>
            <p14:sldId id="496"/>
            <p14:sldId id="476"/>
            <p14:sldId id="531"/>
            <p14:sldId id="353"/>
            <p14:sldId id="511"/>
            <p14:sldId id="417"/>
          </p14:sldIdLst>
        </p14:section>
        <p14:section name="Infographics" id="{C4E083B3-F14A-4392-9B82-0F42DAC53658}">
          <p14:sldIdLst/>
        </p14:section>
        <p14:section name="End &amp; Contact" id="{7D930A8E-F6E7-47DF-97AA-43BE2C93C7FD}">
          <p14:sldIdLst>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cKinnon, Kristen A (DESE)" initials="MKA(" lastIdx="11" clrIdx="6">
    <p:extLst>
      <p:ext uri="{19B8F6BF-5375-455C-9EA6-DF929625EA0E}">
        <p15:presenceInfo xmlns:p15="http://schemas.microsoft.com/office/powerpoint/2012/main" userId="S::Kristen.A.McKinnon@mass.gov::a3149160-31a6-4b9e-8e6a-c5092def73c9" providerId="AD"/>
      </p:ext>
    </p:extLst>
  </p:cmAuthor>
  <p:cmAuthor id="1" name="Cowen, Christine" initials="CC" lastIdx="10" clrIdx="0">
    <p:extLst>
      <p:ext uri="{19B8F6BF-5375-455C-9EA6-DF929625EA0E}">
        <p15:presenceInfo xmlns:p15="http://schemas.microsoft.com/office/powerpoint/2012/main" userId="S-1-5-21-875326689-928589111-1252796590-16752" providerId="AD"/>
      </p:ext>
    </p:extLst>
  </p:cmAuthor>
  <p:cmAuthor id="2" name="McKinnon, Kristen A (DOE)" initials="MKA(" lastIdx="9" clrIdx="1">
    <p:extLst>
      <p:ext uri="{19B8F6BF-5375-455C-9EA6-DF929625EA0E}">
        <p15:presenceInfo xmlns:p15="http://schemas.microsoft.com/office/powerpoint/2012/main" userId="S-1-5-21-875326689-928589111-1252796590-8183" providerId="AD"/>
      </p:ext>
    </p:extLst>
  </p:cmAuthor>
  <p:cmAuthor id="3" name="Slautterback, Sarah (DOE)" initials="SS(" lastIdx="3" clrIdx="2">
    <p:extLst>
      <p:ext uri="{19B8F6BF-5375-455C-9EA6-DF929625EA0E}">
        <p15:presenceInfo xmlns:p15="http://schemas.microsoft.com/office/powerpoint/2012/main" userId="S-1-5-21-875326689-928589111-1252796590-3879" providerId="AD"/>
      </p:ext>
    </p:extLst>
  </p:cmAuthor>
  <p:cmAuthor id="4" name="Cowen, Christine (DESE)" initials="C(" lastIdx="53" clrIdx="3">
    <p:extLst>
      <p:ext uri="{19B8F6BF-5375-455C-9EA6-DF929625EA0E}">
        <p15:presenceInfo xmlns:p15="http://schemas.microsoft.com/office/powerpoint/2012/main" userId="S::christine.h.cowen@mass.gov::db635ee3-a96f-4a69-822c-6497b625b62a" providerId="AD"/>
      </p:ext>
    </p:extLst>
  </p:cmAuthor>
  <p:cmAuthor id="5" name="Morrison, James (DCF)" initials="M(" lastIdx="5" clrIdx="4">
    <p:extLst>
      <p:ext uri="{19B8F6BF-5375-455C-9EA6-DF929625EA0E}">
        <p15:presenceInfo xmlns:p15="http://schemas.microsoft.com/office/powerpoint/2012/main" userId="S::james.j.morrison@mass.gov::60212557-47be-46bd-b572-3a0c63f73c4e" providerId="AD"/>
      </p:ext>
    </p:extLst>
  </p:cmAuthor>
  <p:cmAuthor id="6" name="Slautterback, Sarah (DESE)" initials="S(" lastIdx="22" clrIdx="5">
    <p:extLst>
      <p:ext uri="{19B8F6BF-5375-455C-9EA6-DF929625EA0E}">
        <p15:presenceInfo xmlns:p15="http://schemas.microsoft.com/office/powerpoint/2012/main" userId="S::sarah.e.slautterback@mass.gov::baef57f9-49c7-4d3b-b191-41a327d62b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2022/10/25</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2022/10/25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44116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51368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TPS: Myanmar, El Salvador, Haiti, Honduras, Nepal, Nicaragua, Somalia, South Sudan, Sudan, Syria, Venezuela, Yemen</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278748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201055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95569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3646912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40</a:t>
            </a:fld>
            <a:endParaRPr lang="zh-CN" altLang="en-US"/>
          </a:p>
        </p:txBody>
      </p:sp>
    </p:spTree>
    <p:extLst>
      <p:ext uri="{BB962C8B-B14F-4D97-AF65-F5344CB8AC3E}">
        <p14:creationId xmlns:p14="http://schemas.microsoft.com/office/powerpoint/2010/main" val="1189522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10/25/2022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2.ed.gov/about/inits/ed/keeping-the-promise/index.html" TargetMode="External"/><Relationship Id="rId2" Type="http://schemas.openxmlformats.org/officeDocument/2006/relationships/hyperlink" Target="https://oese.ed.gov/files/2022/01/K-12-Resources-for-Afghan-Evacuees.pdf"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doe.mass.edu/covid19/mental-health.htm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doe.mass.edu/ele/slife/default.html" TargetMode="External"/><Relationship Id="rId2" Type="http://schemas.openxmlformats.org/officeDocument/2006/relationships/hyperlink" Target="https://www.doe.mass.edu/ele/guidance/" TargetMode="External"/><Relationship Id="rId1" Type="http://schemas.openxmlformats.org/officeDocument/2006/relationships/slideLayout" Target="../slideLayouts/slideLayout5.xml"/><Relationship Id="rId4" Type="http://schemas.openxmlformats.org/officeDocument/2006/relationships/hyperlink" Target="https://www.doe.mass.edu/ele/disability.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mass.gov/files/documents/2018/11/13/ag-advisory-on-equal-access-to-education-3-2-17_0.pdf" TargetMode="External"/><Relationship Id="rId2" Type="http://schemas.openxmlformats.org/officeDocument/2006/relationships/hyperlink" Target="https://oese.ed.gov/files/2022/01/K-12-Resources-for-Afghan-Evacuees.pdf" TargetMode="External"/><Relationship Id="rId1" Type="http://schemas.openxmlformats.org/officeDocument/2006/relationships/slideLayout" Target="../slideLayouts/slideLayout5.xml"/><Relationship Id="rId5" Type="http://schemas.openxmlformats.org/officeDocument/2006/relationships/hyperlink" Target="https://support.microsoft.com/en-us/office/this-website-doesn-t-work-in-internet-explorer-8f5fc675-cd47-414c-9535-12821ddfc554?ui=en-us&amp;rs=en-us&amp;ad=us" TargetMode="External"/><Relationship Id="rId4" Type="http://schemas.openxmlformats.org/officeDocument/2006/relationships/hyperlink" Target="https://www2.ed.gov/about/inits/ed/keeping-the-promise/index.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mass.gov/orgs/massachusetts-department-of-children-families/locations?_page=1" TargetMode="External"/><Relationship Id="rId2" Type="http://schemas.openxmlformats.org/officeDocument/2006/relationships/hyperlink" Target="http://profiles.doe.mass.edu/search/search.aspx?leftNavId=11239" TargetMode="External"/><Relationship Id="rId1" Type="http://schemas.openxmlformats.org/officeDocument/2006/relationships/slideLayout" Target="../slideLayouts/slideLayout5.xml"/><Relationship Id="rId5" Type="http://schemas.openxmlformats.org/officeDocument/2006/relationships/hyperlink" Target="https://www.doe.mass.edu/sfs/migrant.html" TargetMode="External"/><Relationship Id="rId4" Type="http://schemas.openxmlformats.org/officeDocument/2006/relationships/hyperlink" Target="https://www.doe.mass.edu/el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hyperlink" Target="mailto:Sarah.E.Slautterback@mass.gov" TargetMode="External"/><Relationship Id="rId3" Type="http://schemas.openxmlformats.org/officeDocument/2006/relationships/hyperlink" Target="http://www.doe.mass.edu/sfs/edstability.html" TargetMode="External"/><Relationship Id="rId7" Type="http://schemas.openxmlformats.org/officeDocument/2006/relationships/hyperlink" Target="mailto:James.J.Morrison@MassMail.State.MA.U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mailto:Kristen.A.McKinnon@mass.gov" TargetMode="External"/><Relationship Id="rId5" Type="http://schemas.openxmlformats.org/officeDocument/2006/relationships/hyperlink" Target="mailto:Lisa.Hanafin@mass.gov" TargetMode="External"/><Relationship Id="rId4" Type="http://schemas.openxmlformats.org/officeDocument/2006/relationships/hyperlink" Target="mailto:Christine.H.Cowen@mass.gov"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hyperlink" Target="http://www.doe.mass.edu/sfs/" TargetMode="External"/><Relationship Id="rId4" Type="http://schemas.openxmlformats.org/officeDocument/2006/relationships/hyperlink" Target="mailto:achievement@doe.mass.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6"/>
            <a:ext cx="6784850" cy="2408064"/>
          </a:xfrm>
        </p:spPr>
        <p:txBody>
          <a:bodyPr/>
          <a:lstStyle/>
          <a:p>
            <a:r>
              <a:rPr lang="en-US" dirty="0"/>
              <a:t>Educational Stability</a:t>
            </a:r>
            <a:br>
              <a:rPr lang="en-US" dirty="0"/>
            </a:br>
            <a:br>
              <a:rPr lang="en-US" dirty="0"/>
            </a:br>
            <a:r>
              <a:rPr lang="en-US" dirty="0"/>
              <a:t>New Arrivals</a:t>
            </a:r>
          </a:p>
        </p:txBody>
      </p:sp>
      <p:sp>
        <p:nvSpPr>
          <p:cNvPr id="3" name="Subtitle 2">
            <a:extLst>
              <a:ext uri="{C183D7F6-B498-43B3-948B-1728B52AA6E4}">
                <adec:decorative xmlns:adec="http://schemas.microsoft.com/office/drawing/2017/decorative" val="1"/>
              </a:ext>
            </a:extLst>
          </p:cNvPr>
          <p:cNvSpPr>
            <a:spLocks noGrp="1"/>
          </p:cNvSpPr>
          <p:nvPr>
            <p:ph type="subTitle" idx="1"/>
          </p:nvPr>
        </p:nvSpPr>
        <p:spPr>
          <a:xfrm>
            <a:off x="5407149" y="3481192"/>
            <a:ext cx="6784851" cy="774022"/>
          </a:xfrm>
        </p:spPr>
        <p:txBody>
          <a:bodyPr/>
          <a:lstStyle/>
          <a:p>
            <a:endParaRPr lang="en-US" altLang="zh-CN" sz="3200">
              <a:latin typeface="Segoe"/>
            </a:endParaRPr>
          </a:p>
          <a:p>
            <a:endParaRPr lang="en-US" altLang="zh-CN" sz="2800"/>
          </a:p>
        </p:txBody>
      </p:sp>
    </p:spTree>
  </p:cSld>
  <p:clrMapOvr>
    <a:masterClrMapping/>
  </p:clrMapOvr>
  <mc:AlternateContent xmlns:mc="http://schemas.openxmlformats.org/markup-compatibility/2006" xmlns:p14="http://schemas.microsoft.com/office/powerpoint/2010/main">
    <mc:Choice Requires="p14">
      <p:transition spd="slow" p14:dur="2000" advTm="9901"/>
    </mc:Choice>
    <mc:Fallback xmlns="">
      <p:transition spd="slow" advTm="990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Arrivals Continued Pt. 2</a:t>
            </a:r>
          </a:p>
        </p:txBody>
      </p:sp>
      <p:sp>
        <p:nvSpPr>
          <p:cNvPr id="3" name="Content Placeholder 2"/>
          <p:cNvSpPr>
            <a:spLocks noGrp="1"/>
          </p:cNvSpPr>
          <p:nvPr>
            <p:ph idx="1"/>
          </p:nvPr>
        </p:nvSpPr>
        <p:spPr/>
        <p:txBody>
          <a:bodyPr vert="horz" lIns="91440" tIns="45720" rIns="91440" bIns="45720" rtlCol="0" anchor="t">
            <a:noAutofit/>
          </a:bodyPr>
          <a:lstStyle/>
          <a:p>
            <a:r>
              <a:rPr lang="en-US" sz="2400" dirty="0">
                <a:latin typeface="Segoe UI"/>
                <a:cs typeface="Segoe UI"/>
              </a:rPr>
              <a:t>Any student/youth who has moved into your district in the past three years could potentially qualify for services through the Massachusetts Migrant Education Program (MMEP) as visa/immigration status has no impact on eligibility</a:t>
            </a:r>
          </a:p>
          <a:p>
            <a:endParaRPr lang="en-US" sz="2400" dirty="0">
              <a:latin typeface="Segoe UI"/>
              <a:cs typeface="Segoe UI"/>
            </a:endParaRPr>
          </a:p>
          <a:p>
            <a:r>
              <a:rPr lang="en-US" sz="2400" dirty="0">
                <a:latin typeface="Segoe UI"/>
                <a:cs typeface="Segoe UI"/>
              </a:rPr>
              <a:t>It is important to understand that migratory families and immigrant families are two separate groups though there are some families that are both immigrant and migratory workers.</a:t>
            </a:r>
          </a:p>
          <a:p>
            <a:endParaRPr lang="en-US" sz="2400" dirty="0">
              <a:latin typeface="Segoe UI"/>
              <a:cs typeface="Segoe UI"/>
            </a:endParaRPr>
          </a:p>
          <a:p>
            <a:r>
              <a:rPr lang="en-US" sz="2400" dirty="0">
                <a:latin typeface="Segoe UI"/>
                <a:cs typeface="Segoe UI"/>
              </a:rPr>
              <a:t>If there are questions about a child/youth’s potential migrant status, please consult with the Massachusetts Migrant Education Program at CES</a:t>
            </a:r>
            <a:endParaRPr lang="en-US" dirty="0">
              <a:highlight>
                <a:srgbClr val="FFFF00"/>
              </a:highlight>
            </a:endParaRP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4149324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descr="Enrolling new arrivals">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153043" y="1943100"/>
            <a:ext cx="9905607"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dirty="0">
                <a:solidFill>
                  <a:schemeClr val="accent1">
                    <a:lumMod val="50000"/>
                  </a:schemeClr>
                </a:solidFill>
                <a:latin typeface="Segoe UI Semibold"/>
              </a:rPr>
              <a:t>Enrolling new arrivals</a:t>
            </a:r>
            <a:endParaRPr kumimoji="0" lang="zh-CN" altLang="en-US" sz="4000" b="0" i="0" u="none" strike="noStrike" kern="1200" cap="none" spc="0" normalizeH="0" baseline="0" noProof="0" dirty="0">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endParaRPr>
          </a:p>
        </p:txBody>
      </p:sp>
      <p:sp>
        <p:nvSpPr>
          <p:cNvPr id="2" name="TextBox 1">
            <a:extLst>
              <a:ext uri="{FF2B5EF4-FFF2-40B4-BE49-F238E27FC236}">
                <a16:creationId xmlns:a16="http://schemas.microsoft.com/office/drawing/2014/main" id="{06BDC299-BB39-4FF0-8211-C02441FE597E}"/>
              </a:ext>
            </a:extLst>
          </p:cNvPr>
          <p:cNvSpPr txBox="1"/>
          <p:nvPr/>
        </p:nvSpPr>
        <p:spPr>
          <a:xfrm>
            <a:off x="705633" y="2553222"/>
            <a:ext cx="6450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2</a:t>
            </a:r>
          </a:p>
        </p:txBody>
      </p:sp>
    </p:spTree>
    <p:extLst>
      <p:ext uri="{BB962C8B-B14F-4D97-AF65-F5344CB8AC3E}">
        <p14:creationId xmlns:p14="http://schemas.microsoft.com/office/powerpoint/2010/main" val="1350330162"/>
      </p:ext>
    </p:extLst>
  </p:cSld>
  <p:clrMapOvr>
    <a:masterClrMapping/>
  </p:clrMapOvr>
  <mc:AlternateContent xmlns:mc="http://schemas.openxmlformats.org/markup-compatibility/2006" xmlns:p14="http://schemas.microsoft.com/office/powerpoint/2010/main">
    <mc:Choice Requires="p14">
      <p:transition spd="slow" p14:dur="2000" advTm="3678"/>
    </mc:Choice>
    <mc:Fallback xmlns="">
      <p:transition spd="slow" advTm="367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70DDB-88E2-48AC-B046-85B31DA40F87}"/>
              </a:ext>
            </a:extLst>
          </p:cNvPr>
          <p:cNvSpPr>
            <a:spLocks noGrp="1"/>
          </p:cNvSpPr>
          <p:nvPr>
            <p:ph type="title"/>
          </p:nvPr>
        </p:nvSpPr>
        <p:spPr/>
        <p:txBody>
          <a:bodyPr/>
          <a:lstStyle/>
          <a:p>
            <a:r>
              <a:rPr lang="en-US"/>
              <a:t>Where to Enroll? What is required? Who can enroll?</a:t>
            </a:r>
          </a:p>
        </p:txBody>
      </p:sp>
      <p:sp>
        <p:nvSpPr>
          <p:cNvPr id="3" name="Content Placeholder 2">
            <a:extLst>
              <a:ext uri="{FF2B5EF4-FFF2-40B4-BE49-F238E27FC236}">
                <a16:creationId xmlns:a16="http://schemas.microsoft.com/office/drawing/2014/main" id="{9A4A5D2C-75FE-4563-917A-D18A82B3A515}"/>
              </a:ext>
            </a:extLst>
          </p:cNvPr>
          <p:cNvSpPr>
            <a:spLocks noGrp="1"/>
          </p:cNvSpPr>
          <p:nvPr>
            <p:ph idx="1"/>
          </p:nvPr>
        </p:nvSpPr>
        <p:spPr/>
        <p:txBody>
          <a:bodyPr/>
          <a:lstStyle/>
          <a:p>
            <a:pPr marL="0" indent="0">
              <a:buNone/>
            </a:pPr>
            <a:r>
              <a:rPr lang="en-US" sz="2800"/>
              <a:t>Every district and school has its own procedures for enrolling new students.  How your district enrolls students must be readily available and accessible to all parents, guardians, caregivers, social workers, sponsors, and unaccompanied youth.  </a:t>
            </a:r>
          </a:p>
          <a:p>
            <a:pPr marL="0" indent="0">
              <a:buNone/>
            </a:pPr>
            <a:endParaRPr lang="en-US" sz="2800"/>
          </a:p>
          <a:p>
            <a:pPr marL="0" indent="0">
              <a:buNone/>
            </a:pPr>
            <a:r>
              <a:rPr lang="en-US" sz="2800"/>
              <a:t>This includes forms and information in the Student’s home language.</a:t>
            </a:r>
          </a:p>
          <a:p>
            <a:pPr marL="0" indent="0">
              <a:buNone/>
            </a:pPr>
            <a:endParaRPr lang="en-US" sz="2800"/>
          </a:p>
          <a:p>
            <a:pPr marL="0" indent="0">
              <a:buNone/>
            </a:pPr>
            <a:r>
              <a:rPr lang="en-US" sz="2800"/>
              <a:t>Smooth enrollment makes a good first impression!</a:t>
            </a:r>
          </a:p>
        </p:txBody>
      </p:sp>
      <p:sp>
        <p:nvSpPr>
          <p:cNvPr id="4" name="Slide Number Placeholder 3">
            <a:extLst>
              <a:ext uri="{FF2B5EF4-FFF2-40B4-BE49-F238E27FC236}">
                <a16:creationId xmlns:a16="http://schemas.microsoft.com/office/drawing/2014/main" id="{A5F8F995-0F6E-4D1E-847B-25834D833BC0}"/>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3399547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5D7D-73C2-4758-B8DF-72A05B0EA4D2}"/>
              </a:ext>
            </a:extLst>
          </p:cNvPr>
          <p:cNvSpPr>
            <a:spLocks noGrp="1"/>
          </p:cNvSpPr>
          <p:nvPr>
            <p:ph type="title"/>
          </p:nvPr>
        </p:nvSpPr>
        <p:spPr/>
        <p:txBody>
          <a:bodyPr/>
          <a:lstStyle/>
          <a:p>
            <a:r>
              <a:rPr lang="en-US" dirty="0">
                <a:latin typeface="Segoe UI Semibold"/>
                <a:cs typeface="Segoe UI Semibold"/>
              </a:rPr>
              <a:t>New Arrivals Continued Pt. 3</a:t>
            </a:r>
          </a:p>
        </p:txBody>
      </p:sp>
      <p:sp>
        <p:nvSpPr>
          <p:cNvPr id="3" name="Content Placeholder 2">
            <a:extLst>
              <a:ext uri="{FF2B5EF4-FFF2-40B4-BE49-F238E27FC236}">
                <a16:creationId xmlns:a16="http://schemas.microsoft.com/office/drawing/2014/main" id="{D02069AD-4976-437E-BB33-0CD39D40EDE1}"/>
              </a:ext>
            </a:extLst>
          </p:cNvPr>
          <p:cNvSpPr>
            <a:spLocks noGrp="1"/>
          </p:cNvSpPr>
          <p:nvPr>
            <p:ph idx="1"/>
          </p:nvPr>
        </p:nvSpPr>
        <p:spPr/>
        <p:txBody>
          <a:bodyPr vert="horz" lIns="91440" tIns="45720" rIns="91440" bIns="45720" rtlCol="0" anchor="t">
            <a:noAutofit/>
          </a:bodyPr>
          <a:lstStyle/>
          <a:p>
            <a:pPr marL="0" indent="0">
              <a:buNone/>
            </a:pPr>
            <a:r>
              <a:rPr lang="en-US" sz="2800" dirty="0">
                <a:latin typeface="Segoe UI"/>
                <a:cs typeface="Segoe UI"/>
              </a:rPr>
              <a:t>Students arriving in the country for the first time have the right to attend the local school district (</a:t>
            </a:r>
            <a:r>
              <a:rPr lang="en-US" sz="2000" i="1" dirty="0">
                <a:latin typeface="Segoe UI"/>
                <a:cs typeface="Segoe UI"/>
              </a:rPr>
              <a:t>Supreme Court ruling in </a:t>
            </a:r>
            <a:r>
              <a:rPr lang="en-US" sz="2000" i="1" dirty="0" err="1">
                <a:latin typeface="Segoe UI"/>
                <a:cs typeface="Segoe UI"/>
              </a:rPr>
              <a:t>Pyler</a:t>
            </a:r>
            <a:r>
              <a:rPr lang="en-US" sz="2000" i="1" dirty="0">
                <a:latin typeface="Segoe UI"/>
                <a:cs typeface="Segoe UI"/>
              </a:rPr>
              <a:t> v. DOE, 1982</a:t>
            </a:r>
            <a:r>
              <a:rPr lang="en-US" sz="2800" dirty="0">
                <a:latin typeface="Segoe UI"/>
                <a:cs typeface="Segoe UI"/>
              </a:rPr>
              <a:t>).</a:t>
            </a:r>
          </a:p>
          <a:p>
            <a:pPr marL="0" indent="0">
              <a:buNone/>
            </a:pPr>
            <a:endParaRPr lang="en-US" sz="2800" dirty="0">
              <a:latin typeface="Segoe UI"/>
              <a:cs typeface="Segoe UI"/>
            </a:endParaRPr>
          </a:p>
          <a:p>
            <a:pPr marL="0" indent="0">
              <a:buNone/>
            </a:pPr>
            <a:r>
              <a:rPr lang="en-US" sz="2800" dirty="0">
                <a:latin typeface="Segoe UI"/>
                <a:cs typeface="Segoe UI"/>
              </a:rPr>
              <a:t>But what about enrollment documentation?</a:t>
            </a:r>
          </a:p>
          <a:p>
            <a:pPr lvl="1">
              <a:buFont typeface="Courier New" panose="020B0604020202020204" pitchFamily="34" charset="0"/>
              <a:buChar char="o"/>
            </a:pPr>
            <a:r>
              <a:rPr lang="en-US" sz="2400" dirty="0">
                <a:latin typeface="Segoe UI"/>
                <a:cs typeface="Segoe UI"/>
              </a:rPr>
              <a:t>If students have fixed, regular, and adequate housing they should enroll like any other resident.  They should not be held out for documentation they cannot produce.</a:t>
            </a:r>
          </a:p>
          <a:p>
            <a:pPr lvl="1">
              <a:buFont typeface="Courier New" panose="020B0604020202020204" pitchFamily="34" charset="0"/>
              <a:buChar char="o"/>
            </a:pPr>
            <a:endParaRPr lang="en-US" sz="2400" dirty="0">
              <a:latin typeface="Segoe UI"/>
              <a:cs typeface="Segoe UI"/>
            </a:endParaRPr>
          </a:p>
          <a:p>
            <a:pPr lvl="1">
              <a:buFont typeface="Courier New" panose="020B0604020202020204" pitchFamily="34" charset="0"/>
              <a:buChar char="o"/>
            </a:pPr>
            <a:r>
              <a:rPr lang="en-US" sz="2400" dirty="0">
                <a:latin typeface="Segoe UI"/>
                <a:cs typeface="Segoe UI"/>
              </a:rPr>
              <a:t>If students are not able to prove residency and are staying with someone else they may be covered by McKinney-Vento.  The parent can ask the host to prove residency though the district  cannot require it.  The district may not go to the landlord or other third parties to confirm residency.</a:t>
            </a:r>
          </a:p>
          <a:p>
            <a:pPr lvl="1">
              <a:buFont typeface="Courier New" panose="020B0604020202020204" pitchFamily="34" charset="0"/>
              <a:buChar char="o"/>
            </a:pPr>
            <a:endParaRPr lang="en-US" dirty="0">
              <a:latin typeface="Segoe UI"/>
              <a:cs typeface="Segoe UI"/>
            </a:endParaRPr>
          </a:p>
        </p:txBody>
      </p:sp>
      <p:sp>
        <p:nvSpPr>
          <p:cNvPr id="4" name="Slide Number Placeholder 3">
            <a:extLst>
              <a:ext uri="{FF2B5EF4-FFF2-40B4-BE49-F238E27FC236}">
                <a16:creationId xmlns:a16="http://schemas.microsoft.com/office/drawing/2014/main" id="{88B6B0CE-A359-41F8-BA6C-39EADCCCD17A}"/>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spTree>
    <p:extLst>
      <p:ext uri="{BB962C8B-B14F-4D97-AF65-F5344CB8AC3E}">
        <p14:creationId xmlns:p14="http://schemas.microsoft.com/office/powerpoint/2010/main" val="901446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CEC1-4A13-40FC-A83E-4FAF11533BC1}"/>
              </a:ext>
            </a:extLst>
          </p:cNvPr>
          <p:cNvSpPr>
            <a:spLocks noGrp="1"/>
          </p:cNvSpPr>
          <p:nvPr>
            <p:ph type="title"/>
          </p:nvPr>
        </p:nvSpPr>
        <p:spPr>
          <a:xfrm>
            <a:off x="567743" y="237898"/>
            <a:ext cx="11370972" cy="679905"/>
          </a:xfrm>
        </p:spPr>
        <p:txBody>
          <a:bodyPr/>
          <a:lstStyle/>
          <a:p>
            <a:r>
              <a:rPr lang="en-US"/>
              <a:t>Homeless? – conversations or screeners</a:t>
            </a:r>
          </a:p>
        </p:txBody>
      </p:sp>
      <p:sp>
        <p:nvSpPr>
          <p:cNvPr id="3" name="Content Placeholder 2">
            <a:extLst>
              <a:ext uri="{FF2B5EF4-FFF2-40B4-BE49-F238E27FC236}">
                <a16:creationId xmlns:a16="http://schemas.microsoft.com/office/drawing/2014/main" id="{B8109CA7-915C-430B-9F4F-E26DF115E9E0}"/>
              </a:ext>
            </a:extLst>
          </p:cNvPr>
          <p:cNvSpPr>
            <a:spLocks noGrp="1"/>
          </p:cNvSpPr>
          <p:nvPr>
            <p:ph idx="1"/>
          </p:nvPr>
        </p:nvSpPr>
        <p:spPr>
          <a:xfrm>
            <a:off x="480060" y="1074420"/>
            <a:ext cx="11458655" cy="5205729"/>
          </a:xfrm>
        </p:spPr>
        <p:txBody>
          <a:bodyPr vert="horz" lIns="91440" tIns="45720" rIns="91440" bIns="45720" rtlCol="0" anchor="t">
            <a:noAutofit/>
          </a:bodyPr>
          <a:lstStyle/>
          <a:p>
            <a:r>
              <a:rPr lang="en-US">
                <a:latin typeface="Segoe UI"/>
                <a:cs typeface="Segoe UI"/>
              </a:rPr>
              <a:t>I</a:t>
            </a:r>
            <a:r>
              <a:rPr lang="en-US" sz="2800">
                <a:latin typeface="Segoe UI"/>
                <a:cs typeface="Segoe UI"/>
              </a:rPr>
              <a:t>dentifying students who are homeless is done on a case-by-case basis.</a:t>
            </a:r>
          </a:p>
          <a:p>
            <a:endParaRPr lang="en-US" sz="2000">
              <a:latin typeface="Segoe UI"/>
              <a:cs typeface="Segoe UI"/>
            </a:endParaRPr>
          </a:p>
          <a:p>
            <a:r>
              <a:rPr lang="en-US" sz="2800">
                <a:latin typeface="Segoe UI"/>
                <a:cs typeface="Segoe UI"/>
              </a:rPr>
              <a:t>Just Handing out a screener can result in an inaccurate Identification</a:t>
            </a:r>
            <a:endParaRPr lang="en-US" sz="2800"/>
          </a:p>
          <a:p>
            <a:pPr lvl="1"/>
            <a:r>
              <a:rPr lang="en-US">
                <a:latin typeface="Segoe UI"/>
                <a:cs typeface="Segoe UI"/>
              </a:rPr>
              <a:t>What is temporary, inadequate, economic hardship?</a:t>
            </a:r>
            <a:endParaRPr lang="en-US"/>
          </a:p>
          <a:p>
            <a:pPr lvl="1"/>
            <a:r>
              <a:rPr lang="en-US">
                <a:latin typeface="Segoe UI"/>
                <a:cs typeface="Segoe UI"/>
              </a:rPr>
              <a:t>We live with relatives; we are homeless - or not?</a:t>
            </a:r>
          </a:p>
          <a:p>
            <a:pPr lvl="1"/>
            <a:r>
              <a:rPr lang="en-US">
                <a:latin typeface="Segoe UI"/>
                <a:cs typeface="Segoe UI"/>
              </a:rPr>
              <a:t>Living in a hotel is not homelessness - or is it?</a:t>
            </a:r>
            <a:endParaRPr lang="en-US"/>
          </a:p>
          <a:p>
            <a:r>
              <a:rPr lang="en-US" sz="2800">
                <a:latin typeface="Segoe UI"/>
                <a:cs typeface="Segoe UI"/>
              </a:rPr>
              <a:t>Best Practice – Use the screener as an interview guide</a:t>
            </a:r>
          </a:p>
          <a:p>
            <a:endParaRPr lang="en-US" sz="2000">
              <a:latin typeface="Segoe UI"/>
              <a:cs typeface="Segoe UI"/>
            </a:endParaRPr>
          </a:p>
          <a:p>
            <a:r>
              <a:rPr lang="en-US" sz="2800">
                <a:latin typeface="Segoe UI"/>
                <a:cs typeface="Segoe UI"/>
              </a:rPr>
              <a:t>If the student might be Migratory, consult with MMEP. They can identify and screen for homelessness.</a:t>
            </a:r>
          </a:p>
          <a:p>
            <a:endParaRPr lang="en-US"/>
          </a:p>
        </p:txBody>
      </p:sp>
      <p:sp>
        <p:nvSpPr>
          <p:cNvPr id="4" name="Slide Number Placeholder 3">
            <a:extLst>
              <a:ext uri="{FF2B5EF4-FFF2-40B4-BE49-F238E27FC236}">
                <a16:creationId xmlns:a16="http://schemas.microsoft.com/office/drawing/2014/main" id="{141251A3-F28E-460E-B721-67606062B242}"/>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1306372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2AF1-516F-4BA5-982D-485EEAB4A33C}"/>
              </a:ext>
            </a:extLst>
          </p:cNvPr>
          <p:cNvSpPr>
            <a:spLocks noGrp="1"/>
          </p:cNvSpPr>
          <p:nvPr>
            <p:ph type="title"/>
          </p:nvPr>
        </p:nvSpPr>
        <p:spPr/>
        <p:txBody>
          <a:bodyPr/>
          <a:lstStyle/>
          <a:p>
            <a:r>
              <a:rPr lang="en-US" dirty="0">
                <a:latin typeface="Segoe UI Semibold"/>
                <a:cs typeface="Segoe UI Semibold"/>
              </a:rPr>
              <a:t>New Arrivals Continued Pt. 4</a:t>
            </a:r>
            <a:endParaRPr lang="en-US" dirty="0"/>
          </a:p>
        </p:txBody>
      </p:sp>
      <p:sp>
        <p:nvSpPr>
          <p:cNvPr id="3" name="Content Placeholder 2">
            <a:extLst>
              <a:ext uri="{FF2B5EF4-FFF2-40B4-BE49-F238E27FC236}">
                <a16:creationId xmlns:a16="http://schemas.microsoft.com/office/drawing/2014/main" id="{927F87E0-1BD2-4D12-A392-7A382259363D}"/>
              </a:ext>
            </a:extLst>
          </p:cNvPr>
          <p:cNvSpPr>
            <a:spLocks noGrp="1"/>
          </p:cNvSpPr>
          <p:nvPr>
            <p:ph idx="1"/>
          </p:nvPr>
        </p:nvSpPr>
        <p:spPr>
          <a:xfrm>
            <a:off x="491543" y="1099774"/>
            <a:ext cx="11370972" cy="5049746"/>
          </a:xfrm>
        </p:spPr>
        <p:txBody>
          <a:bodyPr vert="horz" lIns="91440" tIns="45720" rIns="91440" bIns="45720" rtlCol="0" anchor="t">
            <a:noAutofit/>
          </a:bodyPr>
          <a:lstStyle/>
          <a:p>
            <a:pPr lvl="1">
              <a:buFont typeface="Courier New" panose="020B0604020202020204" pitchFamily="34" charset="0"/>
              <a:buChar char="o"/>
            </a:pPr>
            <a:endParaRPr lang="en-US" sz="3200" dirty="0">
              <a:latin typeface="Segoe UI"/>
              <a:cs typeface="Segoe UI"/>
            </a:endParaRPr>
          </a:p>
          <a:p>
            <a:pPr lvl="1">
              <a:buFont typeface="Courier New" panose="020B0604020202020204" pitchFamily="34" charset="0"/>
              <a:buChar char="o"/>
            </a:pPr>
            <a:r>
              <a:rPr lang="en-US" dirty="0">
                <a:latin typeface="Segoe UI"/>
                <a:cs typeface="Segoe UI"/>
              </a:rPr>
              <a:t>If the student has come through Immigration Control and Enforcement (ICE),  their personal documentation may be held.  The student must be enrolled with what they can provide. </a:t>
            </a:r>
          </a:p>
          <a:p>
            <a:pPr lvl="1">
              <a:buFont typeface="Courier New" panose="020B0604020202020204" pitchFamily="34" charset="0"/>
              <a:buChar char="o"/>
            </a:pPr>
            <a:endParaRPr lang="en-US" dirty="0"/>
          </a:p>
          <a:p>
            <a:pPr lvl="1">
              <a:buFont typeface="Courier New" panose="020B0604020202020204" pitchFamily="34" charset="0"/>
              <a:buChar char="o"/>
            </a:pPr>
            <a:r>
              <a:rPr lang="en-US" dirty="0">
                <a:latin typeface="Segoe UI"/>
                <a:cs typeface="Segoe UI"/>
              </a:rPr>
              <a:t>If the student has a placement letter from ICE identifying a sponsor where the student is living, the student is considered housed and a resident.</a:t>
            </a:r>
          </a:p>
          <a:p>
            <a:pPr lvl="2">
              <a:buFont typeface="Courier New" panose="020B0604020202020204" pitchFamily="34" charset="0"/>
              <a:buChar char="o"/>
            </a:pPr>
            <a:r>
              <a:rPr lang="en-US" dirty="0">
                <a:latin typeface="Segoe UI"/>
                <a:cs typeface="Segoe UI"/>
              </a:rPr>
              <a:t>Note:  The sponsor should be listed as an emergency contact.  If the sponsor proceeds through the court to obtain guardianship, they should be listed as the guardian at that point.</a:t>
            </a:r>
          </a:p>
          <a:p>
            <a:endParaRPr lang="en-US" dirty="0"/>
          </a:p>
        </p:txBody>
      </p:sp>
      <p:sp>
        <p:nvSpPr>
          <p:cNvPr id="4" name="Slide Number Placeholder 3">
            <a:extLst>
              <a:ext uri="{FF2B5EF4-FFF2-40B4-BE49-F238E27FC236}">
                <a16:creationId xmlns:a16="http://schemas.microsoft.com/office/drawing/2014/main" id="{8D16760D-10A8-41DE-9026-F44761A0E39E}"/>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a:p>
        </p:txBody>
      </p:sp>
    </p:spTree>
    <p:extLst>
      <p:ext uri="{BB962C8B-B14F-4D97-AF65-F5344CB8AC3E}">
        <p14:creationId xmlns:p14="http://schemas.microsoft.com/office/powerpoint/2010/main" val="4122150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59D1FD-AB57-4AB1-823A-C82E5C7BBCB8}"/>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
        <p:nvSpPr>
          <p:cNvPr id="5" name="Title 4">
            <a:extLst>
              <a:ext uri="{FF2B5EF4-FFF2-40B4-BE49-F238E27FC236}">
                <a16:creationId xmlns:a16="http://schemas.microsoft.com/office/drawing/2014/main" id="{A49E084E-FE3F-4539-91D2-408E2B48873D}"/>
              </a:ext>
            </a:extLst>
          </p:cNvPr>
          <p:cNvSpPr>
            <a:spLocks noGrp="1"/>
          </p:cNvSpPr>
          <p:nvPr>
            <p:ph type="title"/>
          </p:nvPr>
        </p:nvSpPr>
        <p:spPr/>
        <p:txBody>
          <a:bodyPr/>
          <a:lstStyle/>
          <a:p>
            <a:r>
              <a:rPr lang="en-US">
                <a:latin typeface="Segoe UI Semibold"/>
                <a:cs typeface="Segoe UI Semibold"/>
              </a:rPr>
              <a:t>The Migrant Screener</a:t>
            </a:r>
            <a:endParaRPr lang="en-US"/>
          </a:p>
        </p:txBody>
      </p:sp>
      <p:sp>
        <p:nvSpPr>
          <p:cNvPr id="3" name="Text Placeholder 2">
            <a:extLst>
              <a:ext uri="{FF2B5EF4-FFF2-40B4-BE49-F238E27FC236}">
                <a16:creationId xmlns:a16="http://schemas.microsoft.com/office/drawing/2014/main" id="{393C4103-7AB8-45A5-A42C-5B8F6FD0F5EE}"/>
              </a:ext>
            </a:extLst>
          </p:cNvPr>
          <p:cNvSpPr>
            <a:spLocks noGrp="1"/>
          </p:cNvSpPr>
          <p:nvPr>
            <p:ph type="body" sz="half" idx="2"/>
          </p:nvPr>
        </p:nvSpPr>
        <p:spPr>
          <a:xfrm>
            <a:off x="484884" y="1244620"/>
            <a:ext cx="6573141" cy="4958394"/>
          </a:xfrm>
        </p:spPr>
        <p:txBody>
          <a:bodyPr vert="horz" lIns="91440" tIns="45720" rIns="91440" bIns="45720" rtlCol="0" anchor="t">
            <a:noAutofit/>
          </a:bodyPr>
          <a:lstStyle/>
          <a:p>
            <a:r>
              <a:rPr lang="en-US">
                <a:latin typeface="Segoe UI"/>
                <a:cs typeface="Segoe UI"/>
              </a:rPr>
              <a:t>The Migrant Screener is adapted for use with different community resources who collaborate with the MMEP to follow-up for eligibility: </a:t>
            </a:r>
            <a:endParaRPr lang="en-US"/>
          </a:p>
          <a:p>
            <a:pPr marL="342900" indent="-342900">
              <a:buChar char="•"/>
            </a:pPr>
            <a:endParaRPr lang="en-US">
              <a:latin typeface="Segoe UI"/>
              <a:cs typeface="Segoe UI"/>
            </a:endParaRPr>
          </a:p>
          <a:p>
            <a:pPr marL="342900" indent="-342900">
              <a:buChar char="•"/>
            </a:pPr>
            <a:r>
              <a:rPr lang="en-US">
                <a:latin typeface="Segoe UI"/>
                <a:cs typeface="Segoe UI"/>
              </a:rPr>
              <a:t>School districts who have forms available at enrollment. </a:t>
            </a:r>
            <a:r>
              <a:rPr lang="en-US" sz="2000">
                <a:latin typeface="Segoe UI"/>
                <a:cs typeface="Segoe UI"/>
              </a:rPr>
              <a:t>(School district version shown here).</a:t>
            </a:r>
            <a:endParaRPr lang="en-US" sz="2000"/>
          </a:p>
          <a:p>
            <a:pPr marL="342900" indent="-342900">
              <a:buChar char="•"/>
            </a:pPr>
            <a:r>
              <a:rPr lang="en-US">
                <a:latin typeface="Segoe UI"/>
                <a:cs typeface="Segoe UI"/>
              </a:rPr>
              <a:t>Agencies who collect the forms and share with the MMEP. </a:t>
            </a:r>
            <a:r>
              <a:rPr lang="en-US" sz="2000">
                <a:latin typeface="Segoe UI"/>
                <a:cs typeface="Segoe UI"/>
              </a:rPr>
              <a:t>(Agency version not shown)</a:t>
            </a:r>
            <a:r>
              <a:rPr lang="en-US">
                <a:latin typeface="Segoe UI"/>
                <a:cs typeface="Segoe UI"/>
              </a:rPr>
              <a:t>.</a:t>
            </a:r>
            <a:endParaRPr lang="en-US"/>
          </a:p>
          <a:p>
            <a:pPr marL="342900" indent="-342900">
              <a:buChar char="•"/>
            </a:pPr>
            <a:r>
              <a:rPr lang="en-US">
                <a:latin typeface="Segoe UI"/>
                <a:cs typeface="Segoe UI"/>
              </a:rPr>
              <a:t>Employers who collect and share the forms with the MMEP.</a:t>
            </a:r>
            <a:endParaRPr lang="en-US"/>
          </a:p>
          <a:p>
            <a:pPr marL="342900" indent="-342900">
              <a:buChar char="•"/>
            </a:pPr>
            <a:r>
              <a:rPr lang="en-US">
                <a:latin typeface="Segoe UI"/>
                <a:cs typeface="Segoe UI"/>
              </a:rPr>
              <a:t>Forms are translated into needed languages and available online.</a:t>
            </a:r>
          </a:p>
        </p:txBody>
      </p:sp>
      <p:graphicFrame>
        <p:nvGraphicFramePr>
          <p:cNvPr id="6" name="Object 5" descr="graphic photo of the Massachusetts Migrant Education Program screener to be used by schools, agencies etc. to help in identification of migrant students. ">
            <a:extLst>
              <a:ext uri="{FF2B5EF4-FFF2-40B4-BE49-F238E27FC236}">
                <a16:creationId xmlns:a16="http://schemas.microsoft.com/office/drawing/2014/main" id="{87D15A82-97BD-4F9E-A39C-3251D85306DD}"/>
              </a:ext>
            </a:extLst>
          </p:cNvPr>
          <p:cNvGraphicFramePr>
            <a:graphicFrameLocks noChangeAspect="1"/>
          </p:cNvGraphicFramePr>
          <p:nvPr>
            <p:extLst>
              <p:ext uri="{D42A27DB-BD31-4B8C-83A1-F6EECF244321}">
                <p14:modId xmlns:p14="http://schemas.microsoft.com/office/powerpoint/2010/main" val="3340233976"/>
              </p:ext>
            </p:extLst>
          </p:nvPr>
        </p:nvGraphicFramePr>
        <p:xfrm>
          <a:off x="7282296" y="1118646"/>
          <a:ext cx="3886200" cy="5029200"/>
        </p:xfrm>
        <a:graphic>
          <a:graphicData uri="http://schemas.openxmlformats.org/presentationml/2006/ole">
            <mc:AlternateContent xmlns:mc="http://schemas.openxmlformats.org/markup-compatibility/2006">
              <mc:Choice xmlns:v="urn:schemas-microsoft-com:vml" Requires="v">
                <p:oleObj spid="_x0000_s34824" name="Acrobat Document" r:id="rId3" imgW="3886052" imgH="5029069" progId="AcroExch.Document.DC">
                  <p:embed/>
                </p:oleObj>
              </mc:Choice>
              <mc:Fallback>
                <p:oleObj name="Acrobat Document" r:id="rId3" imgW="3886052" imgH="5029069" progId="AcroExch.Document.DC">
                  <p:embed/>
                  <p:pic>
                    <p:nvPicPr>
                      <p:cNvPr id="6" name="Object 5" descr="graphic photo of the Massachusetts Migrant Education Program screener to be used by schools, agencies etc. to help in identification of migrant students. ">
                        <a:extLst>
                          <a:ext uri="{FF2B5EF4-FFF2-40B4-BE49-F238E27FC236}">
                            <a16:creationId xmlns:a16="http://schemas.microsoft.com/office/drawing/2014/main" id="{87D15A82-97BD-4F9E-A39C-3251D85306DD}"/>
                          </a:ext>
                        </a:extLst>
                      </p:cNvPr>
                      <p:cNvPicPr/>
                      <p:nvPr/>
                    </p:nvPicPr>
                    <p:blipFill>
                      <a:blip r:embed="rId4"/>
                      <a:stretch>
                        <a:fillRect/>
                      </a:stretch>
                    </p:blipFill>
                    <p:spPr>
                      <a:xfrm>
                        <a:off x="7282296" y="1118646"/>
                        <a:ext cx="3886200" cy="5029200"/>
                      </a:xfrm>
                      <a:prstGeom prst="rect">
                        <a:avLst/>
                      </a:prstGeom>
                    </p:spPr>
                  </p:pic>
                </p:oleObj>
              </mc:Fallback>
            </mc:AlternateContent>
          </a:graphicData>
        </a:graphic>
      </p:graphicFrame>
    </p:spTree>
    <p:extLst>
      <p:ext uri="{BB962C8B-B14F-4D97-AF65-F5344CB8AC3E}">
        <p14:creationId xmlns:p14="http://schemas.microsoft.com/office/powerpoint/2010/main" val="4135921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9E084E-FE3F-4539-91D2-408E2B48873D}"/>
              </a:ext>
            </a:extLst>
          </p:cNvPr>
          <p:cNvSpPr>
            <a:spLocks noGrp="1"/>
          </p:cNvSpPr>
          <p:nvPr>
            <p:ph type="title"/>
          </p:nvPr>
        </p:nvSpPr>
        <p:spPr>
          <a:xfrm>
            <a:off x="567743" y="326504"/>
            <a:ext cx="11370972" cy="552324"/>
          </a:xfrm>
        </p:spPr>
        <p:txBody>
          <a:bodyPr/>
          <a:lstStyle/>
          <a:p>
            <a:r>
              <a:rPr lang="en-US">
                <a:latin typeface="Segoe UI Semibold"/>
                <a:cs typeface="Segoe UI Semibold"/>
              </a:rPr>
              <a:t>The Migrant McKinney Vento Verification Form</a:t>
            </a:r>
            <a:endParaRPr lang="en-US"/>
          </a:p>
        </p:txBody>
      </p:sp>
      <p:sp>
        <p:nvSpPr>
          <p:cNvPr id="3" name="Text Placeholder 2">
            <a:extLst>
              <a:ext uri="{FF2B5EF4-FFF2-40B4-BE49-F238E27FC236}">
                <a16:creationId xmlns:a16="http://schemas.microsoft.com/office/drawing/2014/main" id="{393C4103-7AB8-45A5-A42C-5B8F6FD0F5EE}"/>
              </a:ext>
            </a:extLst>
          </p:cNvPr>
          <p:cNvSpPr>
            <a:spLocks noGrp="1"/>
          </p:cNvSpPr>
          <p:nvPr>
            <p:ph type="body" sz="half" idx="2"/>
          </p:nvPr>
        </p:nvSpPr>
        <p:spPr>
          <a:xfrm>
            <a:off x="411816" y="1181990"/>
            <a:ext cx="6614893" cy="5261106"/>
          </a:xfrm>
        </p:spPr>
        <p:txBody>
          <a:bodyPr vert="horz" lIns="91440" tIns="45720" rIns="91440" bIns="45720" rtlCol="0" anchor="t">
            <a:noAutofit/>
          </a:bodyPr>
          <a:lstStyle/>
          <a:p>
            <a:r>
              <a:rPr lang="en-US">
                <a:latin typeface="Segoe UI"/>
                <a:cs typeface="Segoe UI"/>
              </a:rPr>
              <a:t>The Migrant McKinney Vento Verification Form is used by MMEP staff to verify that a Migrant family or student is also eligible for the classification as homeless. </a:t>
            </a:r>
            <a:endParaRPr lang="en-US"/>
          </a:p>
          <a:p>
            <a:pPr marL="342900" indent="-342900">
              <a:buChar char="•"/>
            </a:pPr>
            <a:endParaRPr lang="en-US">
              <a:latin typeface="Segoe UI"/>
              <a:cs typeface="Segoe UI"/>
            </a:endParaRPr>
          </a:p>
          <a:p>
            <a:pPr marL="342900" indent="-342900">
              <a:buChar char="•"/>
            </a:pPr>
            <a:r>
              <a:rPr lang="en-US" sz="2000">
                <a:latin typeface="Segoe UI"/>
                <a:cs typeface="Segoe UI"/>
              </a:rPr>
              <a:t>Because MMEP staff visit the "homes" of migrant students, they are best able to verify the McKinney Vento status and thus use this form to confirm homelessness.</a:t>
            </a:r>
            <a:endParaRPr lang="en-US" sz="2000"/>
          </a:p>
          <a:p>
            <a:pPr marL="342900" indent="-342900">
              <a:buChar char="•"/>
            </a:pPr>
            <a:r>
              <a:rPr lang="en-US" sz="2000">
                <a:latin typeface="Segoe UI"/>
                <a:cs typeface="Segoe UI"/>
              </a:rPr>
              <a:t>When MMEP staff verify McKinney Vento status, they share this form with the school district to inform the district and ensure the rights of the identified homeless student and their needs.</a:t>
            </a:r>
          </a:p>
          <a:p>
            <a:pPr marL="342900" indent="-342900">
              <a:buChar char="•"/>
            </a:pPr>
            <a:r>
              <a:rPr lang="en-US" sz="2000">
                <a:latin typeface="Segoe UI"/>
                <a:cs typeface="Segoe UI"/>
              </a:rPr>
              <a:t>Migrant families or students could be considered homeless because of doubled-up situations.</a:t>
            </a:r>
            <a:r>
              <a:rPr lang="en-US">
                <a:latin typeface="Segoe UI"/>
                <a:cs typeface="Segoe UI"/>
              </a:rPr>
              <a:t> </a:t>
            </a:r>
          </a:p>
        </p:txBody>
      </p:sp>
      <p:graphicFrame>
        <p:nvGraphicFramePr>
          <p:cNvPr id="4" name="Object 3" descr="Massachusetts Migrant Education graphic photo of verification form used to confirm homelessness of migrant and non-migrant families and out of school youth.">
            <a:extLst>
              <a:ext uri="{FF2B5EF4-FFF2-40B4-BE49-F238E27FC236}">
                <a16:creationId xmlns:a16="http://schemas.microsoft.com/office/drawing/2014/main" id="{D9E7226A-3913-4302-95BD-142EDA6AFB8D}"/>
              </a:ext>
            </a:extLst>
          </p:cNvPr>
          <p:cNvGraphicFramePr>
            <a:graphicFrameLocks noChangeAspect="1"/>
          </p:cNvGraphicFramePr>
          <p:nvPr>
            <p:extLst>
              <p:ext uri="{D42A27DB-BD31-4B8C-83A1-F6EECF244321}">
                <p14:modId xmlns:p14="http://schemas.microsoft.com/office/powerpoint/2010/main" val="2402907994"/>
              </p:ext>
            </p:extLst>
          </p:nvPr>
        </p:nvGraphicFramePr>
        <p:xfrm>
          <a:off x="6852863" y="1183121"/>
          <a:ext cx="3893906" cy="5259975"/>
        </p:xfrm>
        <a:graphic>
          <a:graphicData uri="http://schemas.openxmlformats.org/presentationml/2006/ole">
            <mc:AlternateContent xmlns:mc="http://schemas.openxmlformats.org/markup-compatibility/2006">
              <mc:Choice xmlns:v="urn:schemas-microsoft-com:vml" Requires="v">
                <p:oleObj spid="_x0000_s35848" name="Acrobat Document" r:id="rId3" imgW="3886052" imgH="5029069" progId="AcroExch.Document.DC">
                  <p:embed/>
                </p:oleObj>
              </mc:Choice>
              <mc:Fallback>
                <p:oleObj name="Acrobat Document" r:id="rId3" imgW="3886052" imgH="5029069" progId="AcroExch.Document.DC">
                  <p:embed/>
                  <p:pic>
                    <p:nvPicPr>
                      <p:cNvPr id="4" name="Object 3" descr="Massachusetts Migrant Education graphic photo of verification form used to confirm homelessness of migrant and non-migrant families and out of school youth.">
                        <a:extLst>
                          <a:ext uri="{FF2B5EF4-FFF2-40B4-BE49-F238E27FC236}">
                            <a16:creationId xmlns:a16="http://schemas.microsoft.com/office/drawing/2014/main" id="{D9E7226A-3913-4302-95BD-142EDA6AFB8D}"/>
                          </a:ext>
                        </a:extLst>
                      </p:cNvPr>
                      <p:cNvPicPr/>
                      <p:nvPr/>
                    </p:nvPicPr>
                    <p:blipFill>
                      <a:blip r:embed="rId4"/>
                      <a:stretch>
                        <a:fillRect/>
                      </a:stretch>
                    </p:blipFill>
                    <p:spPr>
                      <a:xfrm>
                        <a:off x="6852863" y="1183121"/>
                        <a:ext cx="3893906" cy="5259975"/>
                      </a:xfrm>
                      <a:prstGeom prst="rect">
                        <a:avLst/>
                      </a:prstGeom>
                    </p:spPr>
                  </p:pic>
                </p:oleObj>
              </mc:Fallback>
            </mc:AlternateContent>
          </a:graphicData>
        </a:graphic>
      </p:graphicFrame>
    </p:spTree>
    <p:extLst>
      <p:ext uri="{BB962C8B-B14F-4D97-AF65-F5344CB8AC3E}">
        <p14:creationId xmlns:p14="http://schemas.microsoft.com/office/powerpoint/2010/main" val="287256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E41D8-5E4B-4A5F-BF35-B9A49835E9D0}"/>
              </a:ext>
            </a:extLst>
          </p:cNvPr>
          <p:cNvSpPr>
            <a:spLocks noGrp="1"/>
          </p:cNvSpPr>
          <p:nvPr>
            <p:ph type="title"/>
          </p:nvPr>
        </p:nvSpPr>
        <p:spPr/>
        <p:txBody>
          <a:bodyPr/>
          <a:lstStyle/>
          <a:p>
            <a:r>
              <a:rPr lang="en-US"/>
              <a:t>Best Practices at Enrollment</a:t>
            </a:r>
          </a:p>
        </p:txBody>
      </p:sp>
      <p:sp>
        <p:nvSpPr>
          <p:cNvPr id="3" name="Content Placeholder 2">
            <a:extLst>
              <a:ext uri="{FF2B5EF4-FFF2-40B4-BE49-F238E27FC236}">
                <a16:creationId xmlns:a16="http://schemas.microsoft.com/office/drawing/2014/main" id="{A402DB0B-EB65-42DD-B7A0-15BDE1BD6F92}"/>
              </a:ext>
            </a:extLst>
          </p:cNvPr>
          <p:cNvSpPr>
            <a:spLocks noGrp="1"/>
          </p:cNvSpPr>
          <p:nvPr>
            <p:ph idx="1"/>
          </p:nvPr>
        </p:nvSpPr>
        <p:spPr>
          <a:xfrm>
            <a:off x="485549" y="1045468"/>
            <a:ext cx="11370972" cy="5049746"/>
          </a:xfrm>
        </p:spPr>
        <p:txBody>
          <a:bodyPr/>
          <a:lstStyle/>
          <a:p>
            <a:r>
              <a:rPr lang="en-US" sz="2400" dirty="0"/>
              <a:t>Enrollment forms must provide a way for students to enroll without documentation if homeless.</a:t>
            </a:r>
          </a:p>
          <a:p>
            <a:endParaRPr lang="en-US" sz="2400" dirty="0"/>
          </a:p>
          <a:p>
            <a:r>
              <a:rPr lang="en-US" sz="2400" dirty="0"/>
              <a:t>Enrollment staff should be familiar with the Migrant Screener, and Migrant Homeless verification forms.</a:t>
            </a:r>
          </a:p>
          <a:p>
            <a:endParaRPr lang="en-US" sz="2400" dirty="0"/>
          </a:p>
          <a:p>
            <a:r>
              <a:rPr lang="en-US" sz="2400" dirty="0"/>
              <a:t>Unaccompanied homeless youth must be able to enroll themselves without a caregiver or guardian.</a:t>
            </a:r>
          </a:p>
          <a:p>
            <a:endParaRPr lang="en-US" sz="2400" dirty="0"/>
          </a:p>
          <a:p>
            <a:r>
              <a:rPr lang="en-US" sz="2400" dirty="0"/>
              <a:t>Online forms can be a barrier if the family or youth only has a phone</a:t>
            </a:r>
          </a:p>
          <a:p>
            <a:endParaRPr lang="en-US" sz="2400" dirty="0"/>
          </a:p>
          <a:p>
            <a:r>
              <a:rPr lang="en-US" sz="2400" dirty="0"/>
              <a:t>Categorical eligibility for free meals – no forms needed.</a:t>
            </a:r>
          </a:p>
        </p:txBody>
      </p:sp>
      <p:sp>
        <p:nvSpPr>
          <p:cNvPr id="4" name="Slide Number Placeholder 3">
            <a:extLst>
              <a:ext uri="{FF2B5EF4-FFF2-40B4-BE49-F238E27FC236}">
                <a16:creationId xmlns:a16="http://schemas.microsoft.com/office/drawing/2014/main" id="{81EC0142-DC21-4035-80FD-D62526ABD285}"/>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Tree>
    <p:extLst>
      <p:ext uri="{BB962C8B-B14F-4D97-AF65-F5344CB8AC3E}">
        <p14:creationId xmlns:p14="http://schemas.microsoft.com/office/powerpoint/2010/main" val="3670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7213-CCB1-40C7-990E-24EF31D96E75}"/>
              </a:ext>
            </a:extLst>
          </p:cNvPr>
          <p:cNvSpPr>
            <a:spLocks noGrp="1"/>
          </p:cNvSpPr>
          <p:nvPr>
            <p:ph type="title"/>
          </p:nvPr>
        </p:nvSpPr>
        <p:spPr/>
        <p:txBody>
          <a:bodyPr/>
          <a:lstStyle/>
          <a:p>
            <a:r>
              <a:rPr lang="en-US"/>
              <a:t>Identifying students in your SIS</a:t>
            </a:r>
          </a:p>
        </p:txBody>
      </p:sp>
      <p:sp>
        <p:nvSpPr>
          <p:cNvPr id="3" name="Content Placeholder 2">
            <a:extLst>
              <a:ext uri="{FF2B5EF4-FFF2-40B4-BE49-F238E27FC236}">
                <a16:creationId xmlns:a16="http://schemas.microsoft.com/office/drawing/2014/main" id="{424DF709-CE0D-4020-8DDF-423A4F481880}"/>
              </a:ext>
            </a:extLst>
          </p:cNvPr>
          <p:cNvSpPr>
            <a:spLocks noGrp="1"/>
          </p:cNvSpPr>
          <p:nvPr>
            <p:ph idx="1"/>
          </p:nvPr>
        </p:nvSpPr>
        <p:spPr>
          <a:xfrm>
            <a:off x="410513" y="1128053"/>
            <a:ext cx="11528201" cy="5228297"/>
          </a:xfrm>
        </p:spPr>
        <p:txBody>
          <a:bodyPr vert="horz" lIns="91440" tIns="45720" rIns="91440" bIns="45720" rtlCol="0" anchor="t">
            <a:noAutofit/>
          </a:bodyPr>
          <a:lstStyle/>
          <a:p>
            <a:pPr marL="0" indent="0">
              <a:buNone/>
            </a:pPr>
            <a:r>
              <a:rPr lang="en-US" sz="2800" dirty="0">
                <a:latin typeface="Segoe UI"/>
                <a:cs typeface="Segoe UI"/>
              </a:rPr>
              <a:t>Students who are homeless must be identified in the district’s Student Information System (SIS).</a:t>
            </a:r>
          </a:p>
          <a:p>
            <a:pPr marL="0" indent="0">
              <a:buNone/>
            </a:pPr>
            <a:endParaRPr lang="en-US" sz="2800" dirty="0">
              <a:latin typeface="Segoe UI"/>
              <a:cs typeface="Segoe UI"/>
            </a:endParaRPr>
          </a:p>
          <a:p>
            <a:r>
              <a:rPr lang="en-US" sz="2600" dirty="0">
                <a:latin typeface="Segoe UI"/>
                <a:cs typeface="Segoe UI"/>
              </a:rPr>
              <a:t>When a student is first identified as homeless.</a:t>
            </a:r>
          </a:p>
          <a:p>
            <a:pPr lvl="1"/>
            <a:r>
              <a:rPr lang="en-US" sz="2600" dirty="0">
                <a:latin typeface="Segoe UI"/>
                <a:cs typeface="Segoe UI"/>
              </a:rPr>
              <a:t>Select the homeless field,</a:t>
            </a:r>
          </a:p>
          <a:p>
            <a:pPr lvl="1"/>
            <a:r>
              <a:rPr lang="en-US" sz="2600" dirty="0">
                <a:latin typeface="Segoe UI"/>
                <a:cs typeface="Segoe UI"/>
              </a:rPr>
              <a:t>Enter the student’s living arrangement and</a:t>
            </a:r>
          </a:p>
          <a:p>
            <a:pPr lvl="1"/>
            <a:r>
              <a:rPr lang="en-US" sz="2600" dirty="0">
                <a:latin typeface="Segoe UI"/>
                <a:cs typeface="Segoe UI"/>
              </a:rPr>
              <a:t>Indicate (Yes or No) if the student is also unaccompanied.</a:t>
            </a:r>
          </a:p>
          <a:p>
            <a:r>
              <a:rPr lang="en-US" sz="2600" dirty="0">
                <a:latin typeface="Segoe UI"/>
                <a:cs typeface="Segoe UI"/>
              </a:rPr>
              <a:t>This data is transmitted to DESE daily and is verified at the end of the school year.</a:t>
            </a:r>
          </a:p>
          <a:p>
            <a:r>
              <a:rPr lang="en-US" sz="2600" dirty="0">
                <a:latin typeface="Segoe UI"/>
                <a:cs typeface="Segoe UI"/>
              </a:rPr>
              <a:t>Immigrant status is also collected in the district’s SIS and transmitted to DESE.</a:t>
            </a:r>
          </a:p>
        </p:txBody>
      </p:sp>
      <p:sp>
        <p:nvSpPr>
          <p:cNvPr id="4" name="Slide Number Placeholder 3">
            <a:extLst>
              <a:ext uri="{FF2B5EF4-FFF2-40B4-BE49-F238E27FC236}">
                <a16:creationId xmlns:a16="http://schemas.microsoft.com/office/drawing/2014/main" id="{BA985ECC-3494-45FF-AFCD-22D6C812C6CB}"/>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128625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9696-323A-40E6-890A-833A0DB951D8}"/>
              </a:ext>
            </a:extLst>
          </p:cNvPr>
          <p:cNvSpPr txBox="1">
            <a:spLocks noGrp="1"/>
          </p:cNvSpPr>
          <p:nvPr>
            <p:ph type="title" idx="4294967295"/>
          </p:nvPr>
        </p:nvSpPr>
        <p:spPr>
          <a:xfrm>
            <a:off x="517742" y="3221277"/>
            <a:ext cx="177243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mn-lt"/>
                <a:ea typeface="+mn-ea"/>
                <a:cs typeface="+mn-cs"/>
              </a:rPr>
              <a:t>Content</a:t>
            </a:r>
          </a:p>
        </p:txBody>
      </p:sp>
      <p:graphicFrame>
        <p:nvGraphicFramePr>
          <p:cNvPr id="3" name="Table 3">
            <a:extLst>
              <a:ext uri="{FF2B5EF4-FFF2-40B4-BE49-F238E27FC236}">
                <a16:creationId xmlns:a16="http://schemas.microsoft.com/office/drawing/2014/main" id="{19AD14B2-9F3D-46BD-9CA7-455A3F5B2AE2}"/>
              </a:ext>
            </a:extLst>
          </p:cNvPr>
          <p:cNvGraphicFramePr>
            <a:graphicFrameLocks noGrp="1"/>
          </p:cNvGraphicFramePr>
          <p:nvPr>
            <p:extLst>
              <p:ext uri="{D42A27DB-BD31-4B8C-83A1-F6EECF244321}">
                <p14:modId xmlns:p14="http://schemas.microsoft.com/office/powerpoint/2010/main" val="1608456167"/>
              </p:ext>
            </p:extLst>
          </p:nvPr>
        </p:nvGraphicFramePr>
        <p:xfrm>
          <a:off x="2954918" y="152400"/>
          <a:ext cx="8881482" cy="5486400"/>
        </p:xfrm>
        <a:graphic>
          <a:graphicData uri="http://schemas.openxmlformats.org/drawingml/2006/table">
            <a:tbl>
              <a:tblPr firstRow="1" bandRow="1">
                <a:tableStyleId>{5C22544A-7EE6-4342-B048-85BDC9FD1C3A}</a:tableStyleId>
              </a:tblPr>
              <a:tblGrid>
                <a:gridCol w="1291431">
                  <a:extLst>
                    <a:ext uri="{9D8B030D-6E8A-4147-A177-3AD203B41FA5}">
                      <a16:colId xmlns:a16="http://schemas.microsoft.com/office/drawing/2014/main" val="280692202"/>
                    </a:ext>
                  </a:extLst>
                </a:gridCol>
                <a:gridCol w="7590051">
                  <a:extLst>
                    <a:ext uri="{9D8B030D-6E8A-4147-A177-3AD203B41FA5}">
                      <a16:colId xmlns:a16="http://schemas.microsoft.com/office/drawing/2014/main" val="3977301282"/>
                    </a:ext>
                  </a:extLst>
                </a:gridCol>
              </a:tblGrid>
              <a:tr h="627322">
                <a:tc>
                  <a:txBody>
                    <a:bodyPr/>
                    <a:lstStyle/>
                    <a:p>
                      <a:pPr algn="ctr"/>
                      <a:r>
                        <a:rPr lang="en-US" sz="5400" b="1">
                          <a:solidFill>
                            <a:schemeClr val="tx1"/>
                          </a:solidFill>
                          <a:latin typeface="Segoe UI Semibold"/>
                        </a:rPr>
                        <a:t>1</a:t>
                      </a:r>
                    </a:p>
                  </a:txBody>
                  <a:tcPr anchor="ctr">
                    <a:solidFill>
                      <a:srgbClr val="ED7D31"/>
                    </a:solidFill>
                  </a:tcPr>
                </a:tc>
                <a:tc>
                  <a:txBody>
                    <a:bodyPr/>
                    <a:lstStyle/>
                    <a:p>
                      <a:pPr algn="l"/>
                      <a:r>
                        <a:rPr lang="en-US" sz="3200" b="1">
                          <a:solidFill>
                            <a:schemeClr val="tx2"/>
                          </a:solidFill>
                          <a:latin typeface="Segoe UI Semibold"/>
                        </a:rPr>
                        <a:t>Arriving – understanding the context</a:t>
                      </a:r>
                    </a:p>
                  </a:txBody>
                  <a:tcPr anchor="ctr">
                    <a:noFill/>
                  </a:tcPr>
                </a:tc>
                <a:extLst>
                  <a:ext uri="{0D108BD9-81ED-4DB2-BD59-A6C34878D82A}">
                    <a16:rowId xmlns:a16="http://schemas.microsoft.com/office/drawing/2014/main" val="722776254"/>
                  </a:ext>
                </a:extLst>
              </a:tr>
              <a:tr h="618752">
                <a:tc>
                  <a:txBody>
                    <a:bodyPr/>
                    <a:lstStyle/>
                    <a:p>
                      <a:pPr algn="ctr"/>
                      <a:r>
                        <a:rPr lang="en-US" sz="5400" b="1">
                          <a:solidFill>
                            <a:schemeClr val="tx1"/>
                          </a:solidFill>
                          <a:latin typeface="Segoe UI Semibold"/>
                        </a:rPr>
                        <a:t>2</a:t>
                      </a:r>
                    </a:p>
                  </a:txBody>
                  <a:tcPr anchor="ctr">
                    <a:solidFill>
                      <a:srgbClr val="ED7D31"/>
                    </a:solidFill>
                  </a:tcPr>
                </a:tc>
                <a:tc>
                  <a:txBody>
                    <a:bodyPr/>
                    <a:lstStyle/>
                    <a:p>
                      <a:pPr algn="l"/>
                      <a:r>
                        <a:rPr lang="en-US" sz="3200" b="1">
                          <a:solidFill>
                            <a:schemeClr val="tx2"/>
                          </a:solidFill>
                          <a:latin typeface="Segoe UI Semibold"/>
                        </a:rPr>
                        <a:t>Enrolling new arrivals</a:t>
                      </a:r>
                    </a:p>
                  </a:txBody>
                  <a:tcPr anchor="ctr">
                    <a:noFill/>
                  </a:tcPr>
                </a:tc>
                <a:extLst>
                  <a:ext uri="{0D108BD9-81ED-4DB2-BD59-A6C34878D82A}">
                    <a16:rowId xmlns:a16="http://schemas.microsoft.com/office/drawing/2014/main" val="3152388802"/>
                  </a:ext>
                </a:extLst>
              </a:tr>
              <a:tr h="618752">
                <a:tc>
                  <a:txBody>
                    <a:bodyPr/>
                    <a:lstStyle/>
                    <a:p>
                      <a:pPr algn="ctr"/>
                      <a:r>
                        <a:rPr lang="en-US" sz="5400" b="1">
                          <a:solidFill>
                            <a:schemeClr val="tx1"/>
                          </a:solidFill>
                          <a:latin typeface="Segoe UI Semibold"/>
                        </a:rPr>
                        <a:t>3</a:t>
                      </a:r>
                    </a:p>
                  </a:txBody>
                  <a:tcPr anchor="ctr">
                    <a:solidFill>
                      <a:srgbClr val="ED7D3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tx2"/>
                          </a:solidFill>
                          <a:latin typeface="Segoe UI Semibold"/>
                        </a:rPr>
                        <a:t>Engaging families new to the U.S.</a:t>
                      </a:r>
                    </a:p>
                  </a:txBody>
                  <a:tcPr anchor="ctr">
                    <a:noFill/>
                  </a:tcPr>
                </a:tc>
                <a:extLst>
                  <a:ext uri="{0D108BD9-81ED-4DB2-BD59-A6C34878D82A}">
                    <a16:rowId xmlns:a16="http://schemas.microsoft.com/office/drawing/2014/main" val="1941749047"/>
                  </a:ext>
                </a:extLst>
              </a:tr>
              <a:tr h="618752">
                <a:tc>
                  <a:txBody>
                    <a:bodyPr/>
                    <a:lstStyle/>
                    <a:p>
                      <a:pPr algn="ctr"/>
                      <a:r>
                        <a:rPr lang="en-US" sz="5400" b="1">
                          <a:solidFill>
                            <a:schemeClr val="tx1"/>
                          </a:solidFill>
                          <a:latin typeface="Segoe UI Semibold"/>
                        </a:rPr>
                        <a:t>4</a:t>
                      </a:r>
                    </a:p>
                  </a:txBody>
                  <a:tcPr anchor="ctr">
                    <a:solidFill>
                      <a:srgbClr val="ED7D3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tx2"/>
                          </a:solidFill>
                          <a:latin typeface="Segoe UI Semibold"/>
                        </a:rPr>
                        <a:t>Tips to support students and families</a:t>
                      </a:r>
                    </a:p>
                  </a:txBody>
                  <a:tcPr anchor="ctr">
                    <a:noFill/>
                  </a:tcPr>
                </a:tc>
                <a:extLst>
                  <a:ext uri="{0D108BD9-81ED-4DB2-BD59-A6C34878D82A}">
                    <a16:rowId xmlns:a16="http://schemas.microsoft.com/office/drawing/2014/main" val="3826954363"/>
                  </a:ext>
                </a:extLst>
              </a:tr>
              <a:tr h="618752">
                <a:tc>
                  <a:txBody>
                    <a:bodyPr/>
                    <a:lstStyle/>
                    <a:p>
                      <a:pPr lvl="0" algn="ctr">
                        <a:buNone/>
                      </a:pPr>
                      <a:r>
                        <a:rPr lang="en-US" sz="5400" b="1">
                          <a:solidFill>
                            <a:schemeClr val="tx1"/>
                          </a:solidFill>
                          <a:latin typeface="Segoe UI Semibold"/>
                        </a:rPr>
                        <a:t>5</a:t>
                      </a:r>
                    </a:p>
                  </a:txBody>
                  <a:tcPr anchor="ctr">
                    <a:solidFill>
                      <a:srgbClr val="ED7D3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a:solidFill>
                          <a:schemeClr val="tx2"/>
                        </a:solidFill>
                        <a:latin typeface="Segoe UI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tx2"/>
                          </a:solidFill>
                          <a:latin typeface="Segoe UI Semibold"/>
                        </a:rPr>
                        <a:t>Contact Information &amp; Resources</a:t>
                      </a:r>
                    </a:p>
                  </a:txBody>
                  <a:tcPr anchor="ctr">
                    <a:noFill/>
                  </a:tcPr>
                </a:tc>
                <a:extLst>
                  <a:ext uri="{0D108BD9-81ED-4DB2-BD59-A6C34878D82A}">
                    <a16:rowId xmlns:a16="http://schemas.microsoft.com/office/drawing/2014/main" val="2867785651"/>
                  </a:ext>
                </a:extLst>
              </a:tr>
              <a:tr h="618752">
                <a:tc>
                  <a:txBody>
                    <a:bodyPr/>
                    <a:lstStyle/>
                    <a:p>
                      <a:pPr algn="ctr"/>
                      <a:endParaRPr lang="en-US" sz="5400" b="1">
                        <a:solidFill>
                          <a:schemeClr val="tx1"/>
                        </a:solidFill>
                        <a:latin typeface="Segoe UI Semibold"/>
                      </a:endParaRPr>
                    </a:p>
                  </a:txBody>
                  <a:tcPr anchor="ctr">
                    <a:solidFill>
                      <a:srgbClr val="ED7D31"/>
                    </a:solidFill>
                  </a:tcPr>
                </a:tc>
                <a:tc>
                  <a:txBody>
                    <a:bodyPr/>
                    <a:lstStyle/>
                    <a:p>
                      <a:pPr algn="l"/>
                      <a:endParaRPr lang="en-US" sz="3200" b="1">
                        <a:solidFill>
                          <a:schemeClr val="tx2"/>
                        </a:solidFill>
                        <a:latin typeface="Segoe UI Semibold"/>
                      </a:endParaRPr>
                    </a:p>
                  </a:txBody>
                  <a:tcPr anchor="ctr">
                    <a:noFill/>
                  </a:tcPr>
                </a:tc>
                <a:extLst>
                  <a:ext uri="{0D108BD9-81ED-4DB2-BD59-A6C34878D82A}">
                    <a16:rowId xmlns:a16="http://schemas.microsoft.com/office/drawing/2014/main" val="130812732"/>
                  </a:ext>
                </a:extLst>
              </a:tr>
            </a:tbl>
          </a:graphicData>
        </a:graphic>
      </p:graphicFrame>
    </p:spTree>
    <p:extLst>
      <p:ext uri="{BB962C8B-B14F-4D97-AF65-F5344CB8AC3E}">
        <p14:creationId xmlns:p14="http://schemas.microsoft.com/office/powerpoint/2010/main" val="1795290227"/>
      </p:ext>
    </p:extLst>
  </p:cSld>
  <p:clrMapOvr>
    <a:masterClrMapping/>
  </p:clrMapOvr>
  <mc:AlternateContent xmlns:mc="http://schemas.openxmlformats.org/markup-compatibility/2006" xmlns:p14="http://schemas.microsoft.com/office/powerpoint/2010/main">
    <mc:Choice Requires="p14">
      <p:transition spd="slow" p14:dur="2000" advTm="23447"/>
    </mc:Choice>
    <mc:Fallback xmlns="">
      <p:transition spd="slow" advTm="2344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09B0-EEAD-4656-9892-EA7A8DA28605}"/>
              </a:ext>
            </a:extLst>
          </p:cNvPr>
          <p:cNvSpPr>
            <a:spLocks noGrp="1"/>
          </p:cNvSpPr>
          <p:nvPr>
            <p:ph type="title"/>
          </p:nvPr>
        </p:nvSpPr>
        <p:spPr/>
        <p:txBody>
          <a:bodyPr/>
          <a:lstStyle/>
          <a:p>
            <a:r>
              <a:rPr lang="en-US"/>
              <a:t>Enrollment and School Records</a:t>
            </a:r>
          </a:p>
        </p:txBody>
      </p:sp>
      <p:sp>
        <p:nvSpPr>
          <p:cNvPr id="3" name="Content Placeholder 2">
            <a:extLst>
              <a:ext uri="{FF2B5EF4-FFF2-40B4-BE49-F238E27FC236}">
                <a16:creationId xmlns:a16="http://schemas.microsoft.com/office/drawing/2014/main" id="{3C19C4A7-C089-4DA6-B50B-D6BB61BD4803}"/>
              </a:ext>
            </a:extLst>
          </p:cNvPr>
          <p:cNvSpPr>
            <a:spLocks noGrp="1"/>
          </p:cNvSpPr>
          <p:nvPr>
            <p:ph idx="1"/>
          </p:nvPr>
        </p:nvSpPr>
        <p:spPr/>
        <p:txBody>
          <a:bodyPr vert="horz" lIns="91440" tIns="45720" rIns="91440" bIns="45720" rtlCol="0" anchor="t">
            <a:noAutofit/>
          </a:bodyPr>
          <a:lstStyle/>
          <a:p>
            <a:endParaRPr lang="en-US" sz="2800"/>
          </a:p>
          <a:p>
            <a:r>
              <a:rPr lang="en-US" sz="2800"/>
              <a:t>State law requires municipalities to educate children living within their borders and that those children must be immunized.</a:t>
            </a:r>
          </a:p>
          <a:p>
            <a:endParaRPr lang="en-US" sz="2800"/>
          </a:p>
          <a:p>
            <a:r>
              <a:rPr lang="en-US" sz="2800"/>
              <a:t>Most districts require several forms of identification and proof of guardianship, residency, and age. However, state law does not require any specific documents for enrollment.</a:t>
            </a:r>
          </a:p>
          <a:p>
            <a:endParaRPr lang="en-US" sz="2800"/>
          </a:p>
          <a:p>
            <a:endParaRPr lang="en-US"/>
          </a:p>
        </p:txBody>
      </p:sp>
      <p:sp>
        <p:nvSpPr>
          <p:cNvPr id="4" name="Slide Number Placeholder 3">
            <a:extLst>
              <a:ext uri="{FF2B5EF4-FFF2-40B4-BE49-F238E27FC236}">
                <a16:creationId xmlns:a16="http://schemas.microsoft.com/office/drawing/2014/main" id="{5A5E6806-3979-41BE-8EE1-1C18D1901027}"/>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311993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6F53-9C2C-4C40-A597-6D045D723D40}"/>
              </a:ext>
            </a:extLst>
          </p:cNvPr>
          <p:cNvSpPr>
            <a:spLocks noGrp="1"/>
          </p:cNvSpPr>
          <p:nvPr>
            <p:ph type="title"/>
          </p:nvPr>
        </p:nvSpPr>
        <p:spPr/>
        <p:txBody>
          <a:bodyPr/>
          <a:lstStyle/>
          <a:p>
            <a:r>
              <a:rPr lang="en-US" dirty="0"/>
              <a:t>Required Enrollment Documentation and Alternatives Pt. 1</a:t>
            </a:r>
          </a:p>
        </p:txBody>
      </p:sp>
      <p:sp>
        <p:nvSpPr>
          <p:cNvPr id="3" name="Content Placeholder 2">
            <a:extLst>
              <a:ext uri="{FF2B5EF4-FFF2-40B4-BE49-F238E27FC236}">
                <a16:creationId xmlns:a16="http://schemas.microsoft.com/office/drawing/2014/main" id="{E2B1CC91-E683-4AA4-B634-0F2E4EADC5C4}"/>
              </a:ext>
            </a:extLst>
          </p:cNvPr>
          <p:cNvSpPr>
            <a:spLocks noGrp="1"/>
          </p:cNvSpPr>
          <p:nvPr>
            <p:ph idx="1"/>
          </p:nvPr>
        </p:nvSpPr>
        <p:spPr>
          <a:xfrm>
            <a:off x="410513" y="1137717"/>
            <a:ext cx="11528201" cy="5431358"/>
          </a:xfrm>
        </p:spPr>
        <p:txBody>
          <a:bodyPr/>
          <a:lstStyle/>
          <a:p>
            <a:pPr marL="0" indent="0">
              <a:buNone/>
            </a:pPr>
            <a:r>
              <a:rPr lang="en-US" sz="2400"/>
              <a:t>Missing academic records:</a:t>
            </a:r>
          </a:p>
          <a:p>
            <a:r>
              <a:rPr lang="en-US" sz="2400"/>
              <a:t>After Hurricane Katrina students arrived from Louisiana with little in the way of records.  Records in their home districts had been destroyed.</a:t>
            </a:r>
          </a:p>
          <a:p>
            <a:r>
              <a:rPr lang="en-US" sz="2400"/>
              <a:t>Similarly, students fleeing Afghanistan will not be able to access school records.  </a:t>
            </a:r>
          </a:p>
          <a:p>
            <a:r>
              <a:rPr lang="en-US" sz="2400"/>
              <a:t>Families fleeing domestic violence may not be able to access records for safety reasons.</a:t>
            </a:r>
          </a:p>
          <a:p>
            <a:pPr marL="0" indent="0">
              <a:buNone/>
            </a:pPr>
            <a:endParaRPr lang="en-US" sz="1600"/>
          </a:p>
          <a:p>
            <a:pPr marL="0" indent="0">
              <a:buNone/>
            </a:pPr>
            <a:r>
              <a:rPr lang="en-US" sz="2400"/>
              <a:t>In these situations</a:t>
            </a:r>
          </a:p>
          <a:p>
            <a:r>
              <a:rPr lang="en-US" sz="2400"/>
              <a:t>Schools should serve students based on information from students, parent/guardians, and provided with referrals to local doctors.  </a:t>
            </a:r>
          </a:p>
          <a:p>
            <a:r>
              <a:rPr lang="en-US" sz="2400"/>
              <a:t>Classroom observations and assessments should be done to help determine appropriate placements and services.</a:t>
            </a:r>
          </a:p>
        </p:txBody>
      </p:sp>
      <p:sp>
        <p:nvSpPr>
          <p:cNvPr id="4" name="Slide Number Placeholder 3">
            <a:extLst>
              <a:ext uri="{FF2B5EF4-FFF2-40B4-BE49-F238E27FC236}">
                <a16:creationId xmlns:a16="http://schemas.microsoft.com/office/drawing/2014/main" id="{0A0D1DAE-FF7D-4982-8B99-5868A3481992}"/>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1279264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6F53-9C2C-4C40-A597-6D045D723D40}"/>
              </a:ext>
            </a:extLst>
          </p:cNvPr>
          <p:cNvSpPr>
            <a:spLocks noGrp="1"/>
          </p:cNvSpPr>
          <p:nvPr>
            <p:ph type="title"/>
          </p:nvPr>
        </p:nvSpPr>
        <p:spPr/>
        <p:txBody>
          <a:bodyPr/>
          <a:lstStyle/>
          <a:p>
            <a:r>
              <a:rPr lang="en-US" dirty="0"/>
              <a:t>Required Enrollment Documentation and Alternatives Pt. 2</a:t>
            </a:r>
          </a:p>
        </p:txBody>
      </p:sp>
      <p:sp>
        <p:nvSpPr>
          <p:cNvPr id="3" name="Content Placeholder 2">
            <a:extLst>
              <a:ext uri="{FF2B5EF4-FFF2-40B4-BE49-F238E27FC236}">
                <a16:creationId xmlns:a16="http://schemas.microsoft.com/office/drawing/2014/main" id="{E2B1CC91-E683-4AA4-B634-0F2E4EADC5C4}"/>
              </a:ext>
            </a:extLst>
          </p:cNvPr>
          <p:cNvSpPr>
            <a:spLocks noGrp="1"/>
          </p:cNvSpPr>
          <p:nvPr>
            <p:ph idx="1"/>
          </p:nvPr>
        </p:nvSpPr>
        <p:spPr>
          <a:xfrm>
            <a:off x="410514" y="1137717"/>
            <a:ext cx="11370972" cy="5049746"/>
          </a:xfrm>
        </p:spPr>
        <p:txBody>
          <a:bodyPr vert="horz" lIns="91440" tIns="45720" rIns="91440" bIns="45720" rtlCol="0" anchor="t">
            <a:noAutofit/>
          </a:bodyPr>
          <a:lstStyle/>
          <a:p>
            <a:pPr marL="0" indent="0" algn="ctr">
              <a:buNone/>
            </a:pPr>
            <a:endParaRPr lang="en-US" sz="2800">
              <a:latin typeface="Segoe UI"/>
              <a:cs typeface="Segoe UI"/>
            </a:endParaRPr>
          </a:p>
          <a:p>
            <a:pPr marL="0" indent="0" algn="ctr">
              <a:buNone/>
            </a:pPr>
            <a:r>
              <a:rPr lang="en-US" sz="2800">
                <a:latin typeface="Segoe UI"/>
                <a:cs typeface="Segoe UI"/>
              </a:rPr>
              <a:t>Once enrolled </a:t>
            </a:r>
          </a:p>
          <a:p>
            <a:pPr marL="0" indent="0" algn="ctr">
              <a:buNone/>
            </a:pPr>
            <a:r>
              <a:rPr lang="en-US" sz="2800" u="sng">
                <a:latin typeface="Segoe UI"/>
                <a:cs typeface="Segoe UI"/>
              </a:rPr>
              <a:t>all students need complete school records. </a:t>
            </a:r>
            <a:endParaRPr lang="en-US" sz="2800" u="sng">
              <a:highlight>
                <a:srgbClr val="C0C0C0"/>
              </a:highlight>
              <a:latin typeface="Segoe UI"/>
              <a:cs typeface="Segoe UI"/>
            </a:endParaRPr>
          </a:p>
          <a:p>
            <a:pPr marL="0" indent="0" algn="just">
              <a:buNone/>
            </a:pPr>
            <a:endParaRPr lang="en-US" sz="2800">
              <a:latin typeface="Segoe UI"/>
              <a:cs typeface="Segoe UI"/>
            </a:endParaRPr>
          </a:p>
          <a:p>
            <a:pPr marL="0" indent="0" algn="just">
              <a:buNone/>
            </a:pPr>
            <a:r>
              <a:rPr lang="en-US" sz="2800">
                <a:latin typeface="Segoe UI"/>
                <a:cs typeface="Segoe UI"/>
              </a:rPr>
              <a:t> When a student has arrived without complete records it is the responsibility of the district to compile as much documentation as possible for each student.  This may include results of district observations, assessments, and/or alternative documentation. </a:t>
            </a:r>
            <a:endParaRPr lang="en-US" sz="2800">
              <a:highlight>
                <a:srgbClr val="C0C0C0"/>
              </a:highlight>
              <a:latin typeface="Segoe UI"/>
              <a:cs typeface="Segoe UI"/>
            </a:endParaRPr>
          </a:p>
          <a:p>
            <a:pPr marL="0" indent="0">
              <a:buNone/>
            </a:pPr>
            <a:endParaRPr lang="en-US" sz="2800"/>
          </a:p>
          <a:p>
            <a:pPr marL="0" indent="0">
              <a:buNone/>
            </a:pPr>
            <a:endParaRPr lang="en-US" sz="2800"/>
          </a:p>
        </p:txBody>
      </p:sp>
      <p:sp>
        <p:nvSpPr>
          <p:cNvPr id="4" name="Slide Number Placeholder 3">
            <a:extLst>
              <a:ext uri="{FF2B5EF4-FFF2-40B4-BE49-F238E27FC236}">
                <a16:creationId xmlns:a16="http://schemas.microsoft.com/office/drawing/2014/main" id="{0A0D1DAE-FF7D-4982-8B99-5868A3481992}"/>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3517249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6F53-9C2C-4C40-A597-6D045D723D40}"/>
              </a:ext>
            </a:extLst>
          </p:cNvPr>
          <p:cNvSpPr>
            <a:spLocks noGrp="1"/>
          </p:cNvSpPr>
          <p:nvPr>
            <p:ph type="title"/>
          </p:nvPr>
        </p:nvSpPr>
        <p:spPr/>
        <p:txBody>
          <a:bodyPr/>
          <a:lstStyle/>
          <a:p>
            <a:r>
              <a:rPr lang="en-US" dirty="0"/>
              <a:t>Required Enrollment Documentation and Alternatives Pt. 3</a:t>
            </a:r>
          </a:p>
        </p:txBody>
      </p:sp>
      <p:sp>
        <p:nvSpPr>
          <p:cNvPr id="3" name="Content Placeholder 2">
            <a:extLst>
              <a:ext uri="{FF2B5EF4-FFF2-40B4-BE49-F238E27FC236}">
                <a16:creationId xmlns:a16="http://schemas.microsoft.com/office/drawing/2014/main" id="{E2B1CC91-E683-4AA4-B634-0F2E4EADC5C4}"/>
              </a:ext>
            </a:extLst>
          </p:cNvPr>
          <p:cNvSpPr>
            <a:spLocks noGrp="1"/>
          </p:cNvSpPr>
          <p:nvPr>
            <p:ph idx="1"/>
          </p:nvPr>
        </p:nvSpPr>
        <p:spPr>
          <a:xfrm>
            <a:off x="410514" y="1137717"/>
            <a:ext cx="11370972" cy="5049746"/>
          </a:xfrm>
        </p:spPr>
        <p:txBody>
          <a:bodyPr vert="horz" lIns="91440" tIns="45720" rIns="91440" bIns="45720" rtlCol="0" anchor="t">
            <a:noAutofit/>
          </a:bodyPr>
          <a:lstStyle/>
          <a:p>
            <a:pPr marL="0" indent="0">
              <a:buNone/>
            </a:pPr>
            <a:endParaRPr lang="en-US" sz="2800">
              <a:latin typeface="Segoe UI"/>
              <a:cs typeface="Segoe UI"/>
            </a:endParaRPr>
          </a:p>
          <a:p>
            <a:pPr marL="0" indent="0">
              <a:buNone/>
            </a:pPr>
            <a:r>
              <a:rPr lang="en-US" sz="2800">
                <a:latin typeface="Segoe UI"/>
                <a:cs typeface="Segoe UI"/>
              </a:rPr>
              <a:t>For example - </a:t>
            </a:r>
            <a:endParaRPr lang="en-US" sz="2800"/>
          </a:p>
          <a:p>
            <a:r>
              <a:rPr lang="en-US" sz="2400">
                <a:latin typeface="Segoe UI"/>
                <a:cs typeface="Segoe UI"/>
              </a:rPr>
              <a:t>Gather as much information from parents, guardians, sponsors and students as possible.</a:t>
            </a:r>
          </a:p>
          <a:p>
            <a:r>
              <a:rPr lang="en-US" sz="2400">
                <a:latin typeface="Segoe UI"/>
                <a:cs typeface="Segoe UI"/>
              </a:rPr>
              <a:t>Refer the parent /guardian to a local pediatrician to determine health and age.</a:t>
            </a:r>
          </a:p>
          <a:p>
            <a:pPr lvl="1"/>
            <a:r>
              <a:rPr lang="en-US" sz="2000">
                <a:latin typeface="Segoe UI"/>
                <a:cs typeface="Segoe UI"/>
              </a:rPr>
              <a:t>There are reports that Afghan birthdates are not recorded or are cohort birthdates.</a:t>
            </a:r>
          </a:p>
          <a:p>
            <a:r>
              <a:rPr lang="en-US" sz="2400">
                <a:latin typeface="Segoe UI"/>
                <a:cs typeface="Segoe UI"/>
              </a:rPr>
              <a:t>If obtainable, records from a previous school may include these documents.</a:t>
            </a:r>
          </a:p>
          <a:p>
            <a:r>
              <a:rPr lang="en-US" sz="2400">
                <a:latin typeface="Segoe UI"/>
                <a:cs typeface="Segoe UI"/>
              </a:rPr>
              <a:t>If the student has been identified as migrant in another state they may be in MSIX, please consult with MMEP.</a:t>
            </a:r>
          </a:p>
          <a:p>
            <a:r>
              <a:rPr lang="en-US" sz="2400">
                <a:latin typeface="Segoe UI"/>
                <a:cs typeface="Segoe UI"/>
              </a:rPr>
              <a:t>Avoid seeking documentation from landlords, ICE, and consulates</a:t>
            </a:r>
            <a:endParaRPr lang="en-US" sz="2400"/>
          </a:p>
          <a:p>
            <a:pPr marL="0" indent="0">
              <a:buNone/>
            </a:pPr>
            <a:endParaRPr lang="en-US" sz="2800"/>
          </a:p>
          <a:p>
            <a:pPr marL="0" indent="0">
              <a:buNone/>
            </a:pPr>
            <a:endParaRPr lang="en-US" sz="2800"/>
          </a:p>
        </p:txBody>
      </p:sp>
      <p:sp>
        <p:nvSpPr>
          <p:cNvPr id="4" name="Slide Number Placeholder 3">
            <a:extLst>
              <a:ext uri="{FF2B5EF4-FFF2-40B4-BE49-F238E27FC236}">
                <a16:creationId xmlns:a16="http://schemas.microsoft.com/office/drawing/2014/main" id="{0A0D1DAE-FF7D-4982-8B99-5868A3481992}"/>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spTree>
    <p:extLst>
      <p:ext uri="{BB962C8B-B14F-4D97-AF65-F5344CB8AC3E}">
        <p14:creationId xmlns:p14="http://schemas.microsoft.com/office/powerpoint/2010/main" val="4262909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6399-8B11-450C-AE28-7B8276184468}"/>
              </a:ext>
            </a:extLst>
          </p:cNvPr>
          <p:cNvSpPr>
            <a:spLocks noGrp="1"/>
          </p:cNvSpPr>
          <p:nvPr>
            <p:ph type="title"/>
          </p:nvPr>
        </p:nvSpPr>
        <p:spPr/>
        <p:txBody>
          <a:bodyPr/>
          <a:lstStyle/>
          <a:p>
            <a:r>
              <a:rPr lang="en-US"/>
              <a:t>A Note to Student Privacy</a:t>
            </a:r>
          </a:p>
        </p:txBody>
      </p:sp>
      <p:sp>
        <p:nvSpPr>
          <p:cNvPr id="3" name="Content Placeholder 2">
            <a:extLst>
              <a:ext uri="{FF2B5EF4-FFF2-40B4-BE49-F238E27FC236}">
                <a16:creationId xmlns:a16="http://schemas.microsoft.com/office/drawing/2014/main" id="{7BE187CF-0031-449C-91D1-A3C62E05AB68}"/>
              </a:ext>
            </a:extLst>
          </p:cNvPr>
          <p:cNvSpPr>
            <a:spLocks noGrp="1"/>
          </p:cNvSpPr>
          <p:nvPr>
            <p:ph idx="1"/>
          </p:nvPr>
        </p:nvSpPr>
        <p:spPr/>
        <p:txBody>
          <a:bodyPr/>
          <a:lstStyle/>
          <a:p>
            <a:pPr>
              <a:buClr>
                <a:srgbClr val="FF9900"/>
              </a:buClr>
            </a:pPr>
            <a:r>
              <a:rPr lang="en-US" sz="2800"/>
              <a:t>A student’s homeless living arrangement is protected and cannot be shared without parental consent.</a:t>
            </a:r>
          </a:p>
          <a:p>
            <a:pPr lvl="1">
              <a:buClr>
                <a:srgbClr val="FF9900"/>
              </a:buClr>
            </a:pPr>
            <a:r>
              <a:rPr lang="en-US" sz="2400"/>
              <a:t>This prohibits talking to a landlord or neighbors without a parent’s consent.</a:t>
            </a:r>
          </a:p>
          <a:p>
            <a:pPr lvl="1">
              <a:buClr>
                <a:srgbClr val="FF9900"/>
              </a:buClr>
            </a:pPr>
            <a:r>
              <a:rPr lang="en-US" sz="2400"/>
              <a:t>Student’s name/address should not be listed on class lists that are shared with families without consent.</a:t>
            </a:r>
          </a:p>
          <a:p>
            <a:r>
              <a:rPr lang="en-US" sz="2800"/>
              <a:t>Likewise, a student’s foster care placement, immigration, housing or English Learner status is not public information and should not be shared. </a:t>
            </a:r>
          </a:p>
        </p:txBody>
      </p:sp>
      <p:sp>
        <p:nvSpPr>
          <p:cNvPr id="4" name="Slide Number Placeholder 3">
            <a:extLst>
              <a:ext uri="{FF2B5EF4-FFF2-40B4-BE49-F238E27FC236}">
                <a16:creationId xmlns:a16="http://schemas.microsoft.com/office/drawing/2014/main" id="{645C8233-22DA-4790-A468-1D5B25AD62F9}"/>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298369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132166" y="2329841"/>
            <a:ext cx="9956915" cy="11750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a:solidFill>
                  <a:schemeClr val="tx1"/>
                </a:solidFill>
                <a:latin typeface="Segoe UI Semibold"/>
                <a:ea typeface="Segoe UI Black"/>
              </a:rPr>
              <a:t>Engaging families new to the U.S.</a:t>
            </a:r>
            <a:endParaRPr kumimoji="0" lang="zh-CN" altLang="en-US" sz="4000" b="0" i="0" u="none" strike="noStrike" kern="1200" cap="none" spc="0" normalizeH="0" baseline="0" noProof="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4D19C0D6-BBE2-4540-B913-4D749715F963}"/>
              </a:ext>
            </a:extLst>
          </p:cNvPr>
          <p:cNvSpPr txBox="1"/>
          <p:nvPr/>
        </p:nvSpPr>
        <p:spPr>
          <a:xfrm>
            <a:off x="736948" y="2511469"/>
            <a:ext cx="7703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3</a:t>
            </a:r>
          </a:p>
        </p:txBody>
      </p:sp>
    </p:spTree>
    <p:extLst>
      <p:ext uri="{BB962C8B-B14F-4D97-AF65-F5344CB8AC3E}">
        <p14:creationId xmlns:p14="http://schemas.microsoft.com/office/powerpoint/2010/main" val="3696786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E997-5D7A-42B8-9691-09EFCB35CEEB}"/>
              </a:ext>
            </a:extLst>
          </p:cNvPr>
          <p:cNvSpPr>
            <a:spLocks noGrp="1"/>
          </p:cNvSpPr>
          <p:nvPr>
            <p:ph type="title"/>
          </p:nvPr>
        </p:nvSpPr>
        <p:spPr/>
        <p:txBody>
          <a:bodyPr/>
          <a:lstStyle/>
          <a:p>
            <a:r>
              <a:rPr lang="en-US">
                <a:latin typeface="Segoe UI Semibold"/>
                <a:cs typeface="Segoe UI Semibold"/>
              </a:rPr>
              <a:t>Forthcoming DESE Memo </a:t>
            </a:r>
            <a:endParaRPr lang="en-US"/>
          </a:p>
        </p:txBody>
      </p:sp>
      <p:sp>
        <p:nvSpPr>
          <p:cNvPr id="3" name="Content Placeholder 2">
            <a:extLst>
              <a:ext uri="{FF2B5EF4-FFF2-40B4-BE49-F238E27FC236}">
                <a16:creationId xmlns:a16="http://schemas.microsoft.com/office/drawing/2014/main" id="{DE99E2A7-C01B-4837-91B6-88CB4C33BD90}"/>
              </a:ext>
            </a:extLst>
          </p:cNvPr>
          <p:cNvSpPr>
            <a:spLocks noGrp="1"/>
          </p:cNvSpPr>
          <p:nvPr>
            <p:ph idx="1"/>
          </p:nvPr>
        </p:nvSpPr>
        <p:spPr/>
        <p:txBody>
          <a:bodyPr vert="horz" lIns="91440" tIns="45720" rIns="91440" bIns="45720" rtlCol="0" anchor="t">
            <a:noAutofit/>
          </a:bodyPr>
          <a:lstStyle/>
          <a:p>
            <a:r>
              <a:rPr lang="en-US">
                <a:latin typeface="Segoe UI"/>
                <a:cs typeface="Segoe UI"/>
              </a:rPr>
              <a:t>Enrollment</a:t>
            </a:r>
            <a:endParaRPr lang="en-US"/>
          </a:p>
          <a:p>
            <a:r>
              <a:rPr lang="en-US">
                <a:latin typeface="Segoe UI"/>
                <a:cs typeface="Segoe UI"/>
              </a:rPr>
              <a:t>English Learner Services (SLIFE)</a:t>
            </a:r>
          </a:p>
          <a:p>
            <a:r>
              <a:rPr lang="en-US">
                <a:latin typeface="Segoe UI"/>
                <a:cs typeface="Segoe UI"/>
              </a:rPr>
              <a:t>Special Education Services</a:t>
            </a:r>
          </a:p>
          <a:p>
            <a:r>
              <a:rPr lang="en-US">
                <a:latin typeface="Segoe UI"/>
                <a:cs typeface="Segoe UI"/>
              </a:rPr>
              <a:t>RESOURCES</a:t>
            </a:r>
          </a:p>
          <a:p>
            <a:pPr lvl="2"/>
            <a:r>
              <a:rPr lang="en-US">
                <a:latin typeface="Segoe UI"/>
                <a:cs typeface="Segoe UI"/>
              </a:rPr>
              <a:t>Links to federal and state guidance, where applicable, including most recent </a:t>
            </a:r>
            <a:r>
              <a:rPr lang="en-US">
                <a:latin typeface="Segoe UI"/>
                <a:cs typeface="Segoe UI"/>
                <a:hlinkClick r:id="rId2"/>
              </a:rPr>
              <a:t>Dear Colleague Letter from US DOE (Jan 14, 2022)</a:t>
            </a:r>
          </a:p>
          <a:p>
            <a:pPr lvl="2"/>
            <a:r>
              <a:rPr lang="en-US">
                <a:latin typeface="Segoe UI"/>
                <a:cs typeface="Segoe UI"/>
              </a:rPr>
              <a:t>Links to additional resources for schools &amp; districts on supporting newcomer &amp; refugee students, including US DOE's </a:t>
            </a:r>
            <a:r>
              <a:rPr lang="en-US">
                <a:latin typeface="Segoe UI"/>
                <a:cs typeface="Segoe UI"/>
                <a:hlinkClick r:id="rId3"/>
              </a:rPr>
              <a:t>"Keeping the Promise"</a:t>
            </a:r>
            <a:r>
              <a:rPr lang="en-US">
                <a:latin typeface="Segoe UI"/>
                <a:cs typeface="Segoe UI"/>
              </a:rPr>
              <a:t> repository of resources for educating Afghan refugees</a:t>
            </a:r>
            <a:endParaRPr lang="en-US"/>
          </a:p>
        </p:txBody>
      </p:sp>
      <p:sp>
        <p:nvSpPr>
          <p:cNvPr id="4" name="Slide Number Placeholder 3">
            <a:extLst>
              <a:ext uri="{FF2B5EF4-FFF2-40B4-BE49-F238E27FC236}">
                <a16:creationId xmlns:a16="http://schemas.microsoft.com/office/drawing/2014/main" id="{A151A7FA-D3BA-4C61-BAC4-D78F63B490DB}"/>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spTree>
    <p:extLst>
      <p:ext uri="{BB962C8B-B14F-4D97-AF65-F5344CB8AC3E}">
        <p14:creationId xmlns:p14="http://schemas.microsoft.com/office/powerpoint/2010/main" val="2821103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ABDA-9919-44F6-AC67-360DE809ABC3}"/>
              </a:ext>
            </a:extLst>
          </p:cNvPr>
          <p:cNvSpPr>
            <a:spLocks noGrp="1"/>
          </p:cNvSpPr>
          <p:nvPr>
            <p:ph type="title"/>
          </p:nvPr>
        </p:nvSpPr>
        <p:spPr/>
        <p:txBody>
          <a:bodyPr/>
          <a:lstStyle/>
          <a:p>
            <a:r>
              <a:rPr lang="en-US">
                <a:latin typeface="Segoe UI Semibold"/>
                <a:cs typeface="Segoe UI Semibold"/>
              </a:rPr>
              <a:t>Communicating with Families</a:t>
            </a:r>
            <a:endParaRPr lang="en-US"/>
          </a:p>
        </p:txBody>
      </p:sp>
      <p:sp>
        <p:nvSpPr>
          <p:cNvPr id="3" name="Content Placeholder 2">
            <a:extLst>
              <a:ext uri="{FF2B5EF4-FFF2-40B4-BE49-F238E27FC236}">
                <a16:creationId xmlns:a16="http://schemas.microsoft.com/office/drawing/2014/main" id="{8ED6D5B7-7A2D-4F5B-AC6C-A0C34D457180}"/>
              </a:ext>
            </a:extLst>
          </p:cNvPr>
          <p:cNvSpPr>
            <a:spLocks noGrp="1"/>
          </p:cNvSpPr>
          <p:nvPr>
            <p:ph idx="1"/>
          </p:nvPr>
        </p:nvSpPr>
        <p:spPr>
          <a:xfrm>
            <a:off x="457200" y="1062990"/>
            <a:ext cx="11481515" cy="5217159"/>
          </a:xfrm>
        </p:spPr>
        <p:txBody>
          <a:bodyPr vert="horz" lIns="91440" tIns="45720" rIns="91440" bIns="45720" rtlCol="0" anchor="t">
            <a:noAutofit/>
          </a:bodyPr>
          <a:lstStyle/>
          <a:p>
            <a:r>
              <a:rPr lang="en-US" sz="2800" dirty="0">
                <a:latin typeface="Segoe UI"/>
                <a:cs typeface="Segoe UI"/>
              </a:rPr>
              <a:t>Communication with parents/guardians is key to school success and creating a safe, welcoming environment.</a:t>
            </a:r>
          </a:p>
          <a:p>
            <a:pPr lvl="1"/>
            <a:r>
              <a:rPr lang="en-US" sz="2400" dirty="0">
                <a:latin typeface="Segoe UI"/>
                <a:cs typeface="Segoe UI"/>
              </a:rPr>
              <a:t>From point of enrollment</a:t>
            </a:r>
          </a:p>
          <a:p>
            <a:pPr lvl="1"/>
            <a:r>
              <a:rPr lang="en-US" sz="2400" dirty="0">
                <a:latin typeface="Segoe UI"/>
                <a:cs typeface="Segoe UI"/>
              </a:rPr>
              <a:t>Materials &amp; resources available in home language</a:t>
            </a:r>
          </a:p>
          <a:p>
            <a:pPr lvl="1"/>
            <a:r>
              <a:rPr lang="en-US" sz="2400" dirty="0">
                <a:latin typeface="Segoe UI"/>
                <a:cs typeface="Segoe UI"/>
              </a:rPr>
              <a:t>Accessing information about student's progress, school activities, parent portal, etc.</a:t>
            </a:r>
            <a:endParaRPr lang="en-US" dirty="0"/>
          </a:p>
          <a:p>
            <a:r>
              <a:rPr lang="en-US" sz="2800" dirty="0">
                <a:latin typeface="Segoe UI"/>
                <a:cs typeface="Segoe UI"/>
              </a:rPr>
              <a:t>Understanding student background (Migrant Screener, SLIFE screening)</a:t>
            </a:r>
          </a:p>
          <a:p>
            <a:r>
              <a:rPr lang="en-US" sz="2800" dirty="0">
                <a:latin typeface="Segoe UI"/>
                <a:cs typeface="Segoe UI"/>
              </a:rPr>
              <a:t>Ensuring at least one strong touchpoint (teacher, counselor, community partner, clerk, etc.)</a:t>
            </a:r>
            <a:endParaRPr lang="en-US" sz="2800" dirty="0"/>
          </a:p>
          <a:p>
            <a:r>
              <a:rPr lang="en-US" sz="2800" dirty="0">
                <a:latin typeface="Segoe UI"/>
                <a:cs typeface="Segoe UI"/>
              </a:rPr>
              <a:t>ELPAC (English Learner Parent Advisory Council)</a:t>
            </a:r>
            <a:endParaRPr lang="en-US" sz="2800" dirty="0"/>
          </a:p>
          <a:p>
            <a:endParaRPr lang="en-US" sz="2800" dirty="0"/>
          </a:p>
          <a:p>
            <a:pPr marL="0" indent="0">
              <a:buNone/>
            </a:pPr>
            <a:endParaRPr lang="en-US" sz="2800" dirty="0"/>
          </a:p>
          <a:p>
            <a:endParaRPr lang="en-US" dirty="0"/>
          </a:p>
        </p:txBody>
      </p:sp>
      <p:sp>
        <p:nvSpPr>
          <p:cNvPr id="4" name="Slide Number Placeholder 3">
            <a:extLst>
              <a:ext uri="{FF2B5EF4-FFF2-40B4-BE49-F238E27FC236}">
                <a16:creationId xmlns:a16="http://schemas.microsoft.com/office/drawing/2014/main" id="{AD349E23-B09D-4E3B-9573-9C567F275CC7}"/>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Tree>
    <p:extLst>
      <p:ext uri="{BB962C8B-B14F-4D97-AF65-F5344CB8AC3E}">
        <p14:creationId xmlns:p14="http://schemas.microsoft.com/office/powerpoint/2010/main" val="344299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7D24-8291-4D04-99CA-5CCE21D3D01C}"/>
              </a:ext>
            </a:extLst>
          </p:cNvPr>
          <p:cNvSpPr>
            <a:spLocks noGrp="1"/>
          </p:cNvSpPr>
          <p:nvPr>
            <p:ph type="title"/>
          </p:nvPr>
        </p:nvSpPr>
        <p:spPr/>
        <p:txBody>
          <a:bodyPr/>
          <a:lstStyle/>
          <a:p>
            <a:r>
              <a:rPr lang="en-US" dirty="0"/>
              <a:t>Local Resources</a:t>
            </a:r>
          </a:p>
        </p:txBody>
      </p:sp>
      <p:sp>
        <p:nvSpPr>
          <p:cNvPr id="3" name="Content Placeholder 2">
            <a:extLst>
              <a:ext uri="{FF2B5EF4-FFF2-40B4-BE49-F238E27FC236}">
                <a16:creationId xmlns:a16="http://schemas.microsoft.com/office/drawing/2014/main" id="{F2D892CA-888E-4764-8AC6-3CAD8BC3B8CA}"/>
              </a:ext>
            </a:extLst>
          </p:cNvPr>
          <p:cNvSpPr>
            <a:spLocks noGrp="1"/>
          </p:cNvSpPr>
          <p:nvPr>
            <p:ph idx="1"/>
          </p:nvPr>
        </p:nvSpPr>
        <p:spPr/>
        <p:txBody>
          <a:bodyPr vert="horz" lIns="91440" tIns="45720" rIns="91440" bIns="45720" rtlCol="0" anchor="t">
            <a:noAutofit/>
          </a:bodyPr>
          <a:lstStyle/>
          <a:p>
            <a:r>
              <a:rPr lang="en-US" sz="2800" dirty="0"/>
              <a:t>Access to resources</a:t>
            </a:r>
          </a:p>
          <a:p>
            <a:pPr lvl="1"/>
            <a:r>
              <a:rPr lang="en-US" dirty="0"/>
              <a:t>Some families will arrive through a resettlement agency</a:t>
            </a:r>
          </a:p>
          <a:p>
            <a:pPr lvl="1"/>
            <a:r>
              <a:rPr lang="en-US" dirty="0"/>
              <a:t>Some will be staying with family or friends</a:t>
            </a:r>
          </a:p>
          <a:p>
            <a:pPr lvl="1"/>
            <a:r>
              <a:rPr lang="en-US" dirty="0"/>
              <a:t>Others will arrive entirely on their own</a:t>
            </a:r>
          </a:p>
          <a:p>
            <a:pPr lvl="1"/>
            <a:endParaRPr lang="en-US" sz="2400" dirty="0"/>
          </a:p>
          <a:p>
            <a:r>
              <a:rPr lang="en-US" sz="2800" dirty="0"/>
              <a:t>You may want to start by dusting off your local resource guide</a:t>
            </a:r>
          </a:p>
          <a:p>
            <a:pPr lvl="1"/>
            <a:r>
              <a:rPr lang="en-US" sz="2400" dirty="0"/>
              <a:t>Update contacts</a:t>
            </a:r>
          </a:p>
          <a:p>
            <a:pPr lvl="1"/>
            <a:r>
              <a:rPr lang="en-US" sz="2400" dirty="0"/>
              <a:t>Include a wide range of providers and resources</a:t>
            </a:r>
          </a:p>
          <a:p>
            <a:pPr lvl="2"/>
            <a:r>
              <a:rPr lang="en-US" sz="2000" dirty="0">
                <a:latin typeface="Segoe UI"/>
                <a:cs typeface="Segoe UI"/>
              </a:rPr>
              <a:t>Food, clothing, housing medical, mental and dental health</a:t>
            </a:r>
          </a:p>
          <a:p>
            <a:pPr lvl="2"/>
            <a:r>
              <a:rPr lang="en-US" sz="2000" dirty="0">
                <a:latin typeface="Segoe UI"/>
                <a:cs typeface="Segoe UI"/>
              </a:rPr>
              <a:t>Childcare, after school programming</a:t>
            </a:r>
          </a:p>
          <a:p>
            <a:pPr lvl="2"/>
            <a:r>
              <a:rPr lang="en-US" sz="2000" dirty="0"/>
              <a:t>Adult education, literacy and language programming job training, job search</a:t>
            </a:r>
          </a:p>
        </p:txBody>
      </p:sp>
      <p:sp>
        <p:nvSpPr>
          <p:cNvPr id="4" name="Slide Number Placeholder 3">
            <a:extLst>
              <a:ext uri="{FF2B5EF4-FFF2-40B4-BE49-F238E27FC236}">
                <a16:creationId xmlns:a16="http://schemas.microsoft.com/office/drawing/2014/main" id="{E77BA558-EDF4-44C6-BA1D-0D31EE792F68}"/>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a:p>
        </p:txBody>
      </p:sp>
    </p:spTree>
    <p:extLst>
      <p:ext uri="{BB962C8B-B14F-4D97-AF65-F5344CB8AC3E}">
        <p14:creationId xmlns:p14="http://schemas.microsoft.com/office/powerpoint/2010/main" val="3944975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261A-5FA7-4682-AE15-E57B610E8759}"/>
              </a:ext>
            </a:extLst>
          </p:cNvPr>
          <p:cNvSpPr>
            <a:spLocks noGrp="1"/>
          </p:cNvSpPr>
          <p:nvPr>
            <p:ph type="title"/>
          </p:nvPr>
        </p:nvSpPr>
        <p:spPr/>
        <p:txBody>
          <a:bodyPr/>
          <a:lstStyle/>
          <a:p>
            <a:r>
              <a:rPr lang="en-US"/>
              <a:t>Trauma Background</a:t>
            </a:r>
          </a:p>
        </p:txBody>
      </p:sp>
      <p:sp>
        <p:nvSpPr>
          <p:cNvPr id="3" name="Content Placeholder 2">
            <a:extLst>
              <a:ext uri="{FF2B5EF4-FFF2-40B4-BE49-F238E27FC236}">
                <a16:creationId xmlns:a16="http://schemas.microsoft.com/office/drawing/2014/main" id="{7EA1322F-E080-412F-91DD-CD5D57546C91}"/>
              </a:ext>
            </a:extLst>
          </p:cNvPr>
          <p:cNvSpPr>
            <a:spLocks noGrp="1"/>
          </p:cNvSpPr>
          <p:nvPr>
            <p:ph idx="1"/>
          </p:nvPr>
        </p:nvSpPr>
        <p:spPr>
          <a:xfrm>
            <a:off x="410513" y="1142926"/>
            <a:ext cx="11528201" cy="5213424"/>
          </a:xfrm>
        </p:spPr>
        <p:txBody>
          <a:bodyPr vert="horz" lIns="91440" tIns="45720" rIns="91440" bIns="45720" rtlCol="0" anchor="t">
            <a:noAutofit/>
          </a:bodyPr>
          <a:lstStyle/>
          <a:p>
            <a:pPr marL="0" indent="0">
              <a:buNone/>
            </a:pPr>
            <a:r>
              <a:rPr lang="en-US" sz="2800" dirty="0">
                <a:latin typeface="Segoe UI"/>
                <a:cs typeface="Segoe UI"/>
              </a:rPr>
              <a:t>Many newly arrived or refugee students and their families have experienced trauma. This can be the result of:</a:t>
            </a:r>
            <a:endParaRPr lang="en-US" dirty="0"/>
          </a:p>
          <a:p>
            <a:pPr marL="457200" indent="-457200"/>
            <a:r>
              <a:rPr lang="en-US" sz="2400" dirty="0">
                <a:latin typeface="Segoe UI"/>
                <a:cs typeface="Segoe UI"/>
              </a:rPr>
              <a:t>abuse/neglect, </a:t>
            </a:r>
            <a:endParaRPr lang="en-US" sz="2400"/>
          </a:p>
          <a:p>
            <a:pPr marL="457200" indent="-457200"/>
            <a:r>
              <a:rPr lang="en-US" sz="2400" dirty="0">
                <a:latin typeface="Segoe UI"/>
                <a:cs typeface="Segoe UI"/>
              </a:rPr>
              <a:t>high mobility, </a:t>
            </a:r>
            <a:endParaRPr lang="en-US" sz="2800">
              <a:latin typeface="Segoe UI"/>
              <a:cs typeface="Segoe UI"/>
            </a:endParaRPr>
          </a:p>
          <a:p>
            <a:pPr marL="457200" indent="-457200"/>
            <a:r>
              <a:rPr lang="en-US" sz="2400" dirty="0">
                <a:latin typeface="Segoe UI"/>
                <a:cs typeface="Segoe UI"/>
              </a:rPr>
              <a:t>homelessness, </a:t>
            </a:r>
            <a:endParaRPr lang="en-US" sz="2800"/>
          </a:p>
          <a:p>
            <a:pPr marL="457200" indent="-457200"/>
            <a:r>
              <a:rPr lang="en-US" sz="2400" dirty="0">
                <a:latin typeface="Segoe UI"/>
                <a:cs typeface="Segoe UI"/>
              </a:rPr>
              <a:t>domestic violence, </a:t>
            </a:r>
            <a:endParaRPr lang="en-US" sz="2800"/>
          </a:p>
          <a:p>
            <a:pPr marL="457200" indent="-457200"/>
            <a:r>
              <a:rPr lang="en-US" sz="2400" dirty="0">
                <a:latin typeface="Segoe UI"/>
                <a:cs typeface="Segoe UI"/>
              </a:rPr>
              <a:t>wars, </a:t>
            </a:r>
            <a:endParaRPr lang="en-US" sz="2800"/>
          </a:p>
          <a:p>
            <a:pPr marL="457200" indent="-457200"/>
            <a:r>
              <a:rPr lang="en-US" sz="2400" dirty="0">
                <a:latin typeface="Segoe UI"/>
                <a:cs typeface="Segoe UI"/>
              </a:rPr>
              <a:t>natural disasters, </a:t>
            </a:r>
            <a:endParaRPr lang="en-US" sz="2800"/>
          </a:p>
          <a:p>
            <a:pPr marL="457200" indent="-457200"/>
            <a:r>
              <a:rPr lang="en-US" sz="2400" dirty="0">
                <a:latin typeface="Segoe UI"/>
                <a:cs typeface="Segoe UI"/>
              </a:rPr>
              <a:t>and other traumatic events which may or may not be shared.</a:t>
            </a:r>
            <a:endParaRPr lang="en-US" sz="2400"/>
          </a:p>
          <a:p>
            <a:pPr marL="0" indent="0">
              <a:buNone/>
            </a:pPr>
            <a:r>
              <a:rPr lang="en-US" sz="2800" dirty="0">
                <a:latin typeface="Segoe UI"/>
                <a:cs typeface="Segoe UI"/>
              </a:rPr>
              <a:t>It is important to remember that all students also bring skills, strengths, interests and resiliency.</a:t>
            </a:r>
            <a:endParaRPr lang="en-US" dirty="0"/>
          </a:p>
          <a:p>
            <a:pPr marL="0" indent="0">
              <a:buNone/>
            </a:pP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3949F17E-0F42-4575-9019-7B53A5BD1B3E}"/>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a:p>
        </p:txBody>
      </p:sp>
    </p:spTree>
    <p:extLst>
      <p:ext uri="{BB962C8B-B14F-4D97-AF65-F5344CB8AC3E}">
        <p14:creationId xmlns:p14="http://schemas.microsoft.com/office/powerpoint/2010/main" val="144920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0768-BEB4-4450-ABF5-64231885AB56}"/>
              </a:ext>
            </a:extLst>
          </p:cNvPr>
          <p:cNvSpPr>
            <a:spLocks noGrp="1"/>
          </p:cNvSpPr>
          <p:nvPr>
            <p:ph type="title"/>
          </p:nvPr>
        </p:nvSpPr>
        <p:spPr/>
        <p:txBody>
          <a:bodyPr/>
          <a:lstStyle/>
          <a:p>
            <a:r>
              <a:rPr lang="en-US"/>
              <a:t>Access to a Public Education</a:t>
            </a:r>
          </a:p>
        </p:txBody>
      </p:sp>
      <p:sp>
        <p:nvSpPr>
          <p:cNvPr id="3" name="Content Placeholder 2">
            <a:extLst>
              <a:ext uri="{FF2B5EF4-FFF2-40B4-BE49-F238E27FC236}">
                <a16:creationId xmlns:a16="http://schemas.microsoft.com/office/drawing/2014/main" id="{D614CAFD-7459-48F7-983D-5D9B840078FE}"/>
              </a:ext>
            </a:extLst>
          </p:cNvPr>
          <p:cNvSpPr>
            <a:spLocks noGrp="1"/>
          </p:cNvSpPr>
          <p:nvPr>
            <p:ph idx="1"/>
          </p:nvPr>
        </p:nvSpPr>
        <p:spPr/>
        <p:txBody>
          <a:bodyPr vert="horz" lIns="91440" tIns="45720" rIns="91440" bIns="45720" rtlCol="0" anchor="t">
            <a:noAutofit/>
          </a:bodyPr>
          <a:lstStyle/>
          <a:p>
            <a:pPr marL="0" indent="0" algn="ctr">
              <a:buNone/>
            </a:pPr>
            <a:r>
              <a:rPr lang="en-US" sz="2800" dirty="0">
                <a:latin typeface="+mj-lt"/>
                <a:cs typeface="Segoe UI"/>
              </a:rPr>
              <a:t>All children have a right to a public education.</a:t>
            </a:r>
            <a:endParaRPr lang="en-US" sz="2800" dirty="0">
              <a:latin typeface="+mj-lt"/>
            </a:endParaRPr>
          </a:p>
          <a:p>
            <a:pPr lvl="1"/>
            <a:endParaRPr lang="en-US" sz="1200" dirty="0"/>
          </a:p>
          <a:p>
            <a:r>
              <a:rPr lang="en-US" sz="2800" dirty="0">
                <a:latin typeface="Segoe UI"/>
                <a:cs typeface="Segoe UI"/>
              </a:rPr>
              <a:t>Massachusetts has always welcomed students and families from all over the world.  Each family and student comes with hopes and concerns and the right to a public education. This presentation focuses on New Arrivals and some best practices on supporting their enrollment in school and settling into to a new community.</a:t>
            </a:r>
          </a:p>
          <a:p>
            <a:endParaRPr lang="en-US" sz="2800" dirty="0"/>
          </a:p>
          <a:p>
            <a:r>
              <a:rPr lang="en-US" sz="2800" dirty="0">
                <a:latin typeface="Segoe UI"/>
                <a:cs typeface="Segoe UI"/>
              </a:rPr>
              <a:t>The key to the success of any student is acknowledging their resilience and individual strengths and contributions.</a:t>
            </a:r>
          </a:p>
          <a:p>
            <a:endParaRPr lang="en-US" sz="2800" dirty="0"/>
          </a:p>
          <a:p>
            <a:endParaRPr lang="en-US" sz="2800" dirty="0">
              <a:latin typeface="Segoe UI"/>
              <a:cs typeface="Segoe UI"/>
            </a:endParaRPr>
          </a:p>
        </p:txBody>
      </p:sp>
      <p:sp>
        <p:nvSpPr>
          <p:cNvPr id="4" name="Slide Number Placeholder 3">
            <a:extLst>
              <a:ext uri="{FF2B5EF4-FFF2-40B4-BE49-F238E27FC236}">
                <a16:creationId xmlns:a16="http://schemas.microsoft.com/office/drawing/2014/main" id="{05C4BDEB-904F-4368-8C0E-1E1E87ACCA0A}"/>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spTree>
    <p:extLst>
      <p:ext uri="{BB962C8B-B14F-4D97-AF65-F5344CB8AC3E}">
        <p14:creationId xmlns:p14="http://schemas.microsoft.com/office/powerpoint/2010/main" val="1255563375"/>
      </p:ext>
    </p:extLst>
  </p:cSld>
  <p:clrMapOvr>
    <a:masterClrMapping/>
  </p:clrMapOvr>
  <mc:AlternateContent xmlns:mc="http://schemas.openxmlformats.org/markup-compatibility/2006" xmlns:p14="http://schemas.microsoft.com/office/powerpoint/2010/main">
    <mc:Choice Requires="p14">
      <p:transition spd="slow" p14:dur="2000" advTm="29709"/>
    </mc:Choice>
    <mc:Fallback xmlns="">
      <p:transition spd="slow" advTm="2970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EF54-2EEA-4ECD-815D-C4E7FC51531D}"/>
              </a:ext>
            </a:extLst>
          </p:cNvPr>
          <p:cNvSpPr>
            <a:spLocks noGrp="1"/>
          </p:cNvSpPr>
          <p:nvPr>
            <p:ph type="title"/>
          </p:nvPr>
        </p:nvSpPr>
        <p:spPr/>
        <p:txBody>
          <a:bodyPr/>
          <a:lstStyle/>
          <a:p>
            <a:r>
              <a:rPr lang="en-US">
                <a:latin typeface="Segoe UI Semibold"/>
                <a:cs typeface="Segoe UI Semibold"/>
              </a:rPr>
              <a:t>ACEs and PCEs</a:t>
            </a:r>
            <a:endParaRPr lang="en-US"/>
          </a:p>
        </p:txBody>
      </p:sp>
      <p:sp>
        <p:nvSpPr>
          <p:cNvPr id="3" name="Content Placeholder 2">
            <a:extLst>
              <a:ext uri="{FF2B5EF4-FFF2-40B4-BE49-F238E27FC236}">
                <a16:creationId xmlns:a16="http://schemas.microsoft.com/office/drawing/2014/main" id="{F5285A88-2B52-4A2F-9117-88C487642A64}"/>
              </a:ext>
            </a:extLst>
          </p:cNvPr>
          <p:cNvSpPr>
            <a:spLocks noGrp="1"/>
          </p:cNvSpPr>
          <p:nvPr>
            <p:ph idx="1"/>
          </p:nvPr>
        </p:nvSpPr>
        <p:spPr>
          <a:xfrm>
            <a:off x="440743" y="1230403"/>
            <a:ext cx="11663072" cy="5322701"/>
          </a:xfrm>
        </p:spPr>
        <p:txBody>
          <a:bodyPr vert="horz" lIns="91440" tIns="45720" rIns="91440" bIns="45720" rtlCol="0" anchor="t">
            <a:noAutofit/>
          </a:bodyPr>
          <a:lstStyle/>
          <a:p>
            <a:pPr marL="0" indent="0">
              <a:buNone/>
            </a:pPr>
            <a:r>
              <a:rPr lang="en-US" sz="2800" b="1">
                <a:solidFill>
                  <a:schemeClr val="tx1"/>
                </a:solidFill>
                <a:latin typeface="+mj-lt"/>
                <a:cs typeface="Segoe UI"/>
              </a:rPr>
              <a:t>Adverse Childhood Experiences (ACEs) and Positive Childhood Experiences (PCEs)</a:t>
            </a:r>
            <a:endParaRPr lang="en-US" sz="2800">
              <a:solidFill>
                <a:schemeClr val="tx1"/>
              </a:solidFill>
              <a:latin typeface="+mj-lt"/>
              <a:cs typeface="Segoe UI"/>
            </a:endParaRPr>
          </a:p>
          <a:p>
            <a:r>
              <a:rPr lang="en-US" sz="2800">
                <a:latin typeface="Segoe UI"/>
                <a:cs typeface="Segoe UI"/>
              </a:rPr>
              <a:t>ACEs such as abuse, neglect, and "homelife" can effect learning and later adulthood in a negative way - chronic illnesses, mental health problems, and health-risk behaviors.</a:t>
            </a:r>
            <a:endParaRPr lang="en-US" sz="2800"/>
          </a:p>
          <a:p>
            <a:r>
              <a:rPr lang="en-US" sz="2800">
                <a:latin typeface="Segoe UI"/>
                <a:cs typeface="Segoe UI"/>
              </a:rPr>
              <a:t>PCEs are essential. Children need interrelated experiences that engage the child, the parent, and the parent-child relationship in order to achieve healthy childhood outcomes. </a:t>
            </a:r>
            <a:endParaRPr lang="en-US" sz="2800"/>
          </a:p>
          <a:p>
            <a:pPr marL="0" indent="0">
              <a:buNone/>
            </a:pPr>
            <a:r>
              <a:rPr lang="en-US" sz="1200">
                <a:latin typeface="Segoe UI"/>
                <a:cs typeface="Segoe UI"/>
              </a:rPr>
              <a:t>From journal article "Responding to ACEs With HOPE: Health Outcomes From Positive Experiences" Robert D. Sege, MD, PhD; Charlyn Harper Browne, PhD</a:t>
            </a:r>
            <a:endParaRPr lang="en-US" sz="1200">
              <a:solidFill>
                <a:srgbClr val="101D35"/>
              </a:solidFill>
              <a:latin typeface="Segoe UI"/>
              <a:cs typeface="Segoe UI"/>
            </a:endParaRPr>
          </a:p>
          <a:p>
            <a:r>
              <a:rPr lang="en-US" sz="2800">
                <a:solidFill>
                  <a:srgbClr val="002060"/>
                </a:solidFill>
                <a:latin typeface="Segoe UI"/>
                <a:cs typeface="Segoe UI"/>
              </a:rPr>
              <a:t>DESE guidance on </a:t>
            </a:r>
            <a:r>
              <a:rPr lang="en-US" sz="2800" i="1">
                <a:solidFill>
                  <a:srgbClr val="002060"/>
                </a:solidFill>
                <a:latin typeface="Segoe UI"/>
                <a:cs typeface="Segoe UI"/>
                <a:hlinkClick r:id="rId3"/>
              </a:rPr>
              <a:t>Promoting Student engagement Learning Wellbeing and Safety </a:t>
            </a:r>
            <a:r>
              <a:rPr lang="en-US" sz="2800">
                <a:solidFill>
                  <a:srgbClr val="002060"/>
                </a:solidFill>
                <a:latin typeface="Segoe UI"/>
                <a:cs typeface="Segoe UI"/>
              </a:rPr>
              <a:t>offers resources and suggestions. </a:t>
            </a:r>
          </a:p>
        </p:txBody>
      </p:sp>
      <p:sp>
        <p:nvSpPr>
          <p:cNvPr id="4" name="Slide Number Placeholder 3">
            <a:extLst>
              <a:ext uri="{FF2B5EF4-FFF2-40B4-BE49-F238E27FC236}">
                <a16:creationId xmlns:a16="http://schemas.microsoft.com/office/drawing/2014/main" id="{D4940EFC-E1FF-4E0B-9D90-767D23BD49B2}"/>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a:p>
        </p:txBody>
      </p:sp>
    </p:spTree>
    <p:extLst>
      <p:ext uri="{BB962C8B-B14F-4D97-AF65-F5344CB8AC3E}">
        <p14:creationId xmlns:p14="http://schemas.microsoft.com/office/powerpoint/2010/main" val="2031177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DBFD8-4217-4EE5-B102-FF731C6E684C}"/>
              </a:ext>
            </a:extLst>
          </p:cNvPr>
          <p:cNvSpPr>
            <a:spLocks noGrp="1"/>
          </p:cNvSpPr>
          <p:nvPr>
            <p:ph type="title"/>
          </p:nvPr>
        </p:nvSpPr>
        <p:spPr/>
        <p:txBody>
          <a:bodyPr/>
          <a:lstStyle/>
          <a:p>
            <a:r>
              <a:rPr lang="en-US" dirty="0"/>
              <a:t>Educational programming and services</a:t>
            </a:r>
          </a:p>
        </p:txBody>
      </p:sp>
      <p:sp>
        <p:nvSpPr>
          <p:cNvPr id="3" name="Content Placeholder 2">
            <a:extLst>
              <a:ext uri="{FF2B5EF4-FFF2-40B4-BE49-F238E27FC236}">
                <a16:creationId xmlns:a16="http://schemas.microsoft.com/office/drawing/2014/main" id="{C961D3E1-F53D-4170-A23E-66F2FF47D45F}"/>
              </a:ext>
            </a:extLst>
          </p:cNvPr>
          <p:cNvSpPr>
            <a:spLocks noGrp="1"/>
          </p:cNvSpPr>
          <p:nvPr>
            <p:ph idx="1"/>
          </p:nvPr>
        </p:nvSpPr>
        <p:spPr>
          <a:xfrm>
            <a:off x="364543" y="1230403"/>
            <a:ext cx="11370972" cy="5049746"/>
          </a:xfrm>
        </p:spPr>
        <p:txBody>
          <a:bodyPr vert="horz" lIns="91440" tIns="45720" rIns="91440" bIns="45720" rtlCol="0" anchor="t">
            <a:noAutofit/>
          </a:bodyPr>
          <a:lstStyle/>
          <a:p>
            <a:r>
              <a:rPr lang="en-US" b="1" dirty="0">
                <a:latin typeface="Segoe UI"/>
                <a:cs typeface="Segoe UI"/>
              </a:rPr>
              <a:t>English learner services</a:t>
            </a:r>
            <a:endParaRPr lang="en-US" b="1" dirty="0"/>
          </a:p>
          <a:p>
            <a:pPr lvl="1"/>
            <a:r>
              <a:rPr lang="en-US" dirty="0">
                <a:latin typeface="Segoe UI"/>
                <a:cs typeface="Segoe UI"/>
              </a:rPr>
              <a:t>Identification, placement, and services</a:t>
            </a:r>
          </a:p>
          <a:p>
            <a:pPr lvl="2"/>
            <a:r>
              <a:rPr lang="en-US" dirty="0">
                <a:latin typeface="Segoe UI"/>
                <a:cs typeface="Segoe UI"/>
              </a:rPr>
              <a:t>See DESE </a:t>
            </a:r>
            <a:r>
              <a:rPr lang="en-US" dirty="0">
                <a:latin typeface="Segoe UI"/>
                <a:cs typeface="Segoe UI"/>
                <a:hlinkClick r:id="rId2"/>
              </a:rPr>
              <a:t>Guidance on Identification, Assessment, Placement, and Reclassification of English Learners</a:t>
            </a:r>
            <a:endParaRPr lang="en-US" dirty="0">
              <a:latin typeface="Segoe UI"/>
              <a:cs typeface="Segoe UI"/>
            </a:endParaRPr>
          </a:p>
          <a:p>
            <a:pPr lvl="2"/>
            <a:r>
              <a:rPr lang="en-US" dirty="0">
                <a:latin typeface="Segoe UI"/>
                <a:cs typeface="Segoe UI"/>
              </a:rPr>
              <a:t>Some newly arrived or refugee students may also be SLIFE (students with limited or interrupted formal education). See DESE’s </a:t>
            </a:r>
            <a:r>
              <a:rPr lang="en-US" dirty="0">
                <a:latin typeface="Segoe UI"/>
                <a:cs typeface="Segoe UI"/>
                <a:hlinkClick r:id="rId3"/>
              </a:rPr>
              <a:t>Massachusetts Students with Limited or Interrupted Formal Education (SLIFE) Definition and Guidance</a:t>
            </a:r>
            <a:r>
              <a:rPr lang="en-US" dirty="0">
                <a:latin typeface="Segoe UI"/>
                <a:cs typeface="Segoe UI"/>
              </a:rPr>
              <a:t>.   </a:t>
            </a:r>
          </a:p>
          <a:p>
            <a:r>
              <a:rPr lang="en-US" b="1" dirty="0">
                <a:latin typeface="Segoe UI"/>
                <a:cs typeface="Segoe UI"/>
              </a:rPr>
              <a:t>Special education services</a:t>
            </a:r>
          </a:p>
          <a:p>
            <a:pPr lvl="1"/>
            <a:r>
              <a:rPr lang="en-US" dirty="0">
                <a:latin typeface="Segoe UI"/>
                <a:cs typeface="Segoe UI"/>
              </a:rPr>
              <a:t>Some newly arrived or refugee students may also be children with disabilities who are entitled to special education services.</a:t>
            </a:r>
          </a:p>
          <a:p>
            <a:pPr lvl="2"/>
            <a:r>
              <a:rPr lang="en-US" dirty="0">
                <a:latin typeface="Segoe UI"/>
                <a:cs typeface="Segoe UI"/>
              </a:rPr>
              <a:t>See DESE’s </a:t>
            </a:r>
            <a:r>
              <a:rPr lang="en-US" dirty="0">
                <a:latin typeface="Segoe UI"/>
                <a:cs typeface="Segoe UI"/>
                <a:hlinkClick r:id="rId4"/>
              </a:rPr>
              <a:t>Guidance for Supporting English Learners with Disabilities</a:t>
            </a:r>
            <a:endParaRPr lang="en-US" dirty="0">
              <a:latin typeface="Segoe UI"/>
              <a:cs typeface="Segoe UI"/>
            </a:endParaRPr>
          </a:p>
        </p:txBody>
      </p:sp>
      <p:sp>
        <p:nvSpPr>
          <p:cNvPr id="4" name="Slide Number Placeholder 3">
            <a:extLst>
              <a:ext uri="{FF2B5EF4-FFF2-40B4-BE49-F238E27FC236}">
                <a16:creationId xmlns:a16="http://schemas.microsoft.com/office/drawing/2014/main" id="{A833BFF0-C2F5-4E52-B570-58F24D29C543}"/>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a:p>
        </p:txBody>
      </p:sp>
    </p:spTree>
    <p:extLst>
      <p:ext uri="{BB962C8B-B14F-4D97-AF65-F5344CB8AC3E}">
        <p14:creationId xmlns:p14="http://schemas.microsoft.com/office/powerpoint/2010/main" val="1037912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132166" y="2329841"/>
            <a:ext cx="9956915" cy="11750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br>
              <a:rPr lang="en-US" sz="4000" b="1">
                <a:solidFill>
                  <a:schemeClr val="tx2"/>
                </a:solidFill>
                <a:latin typeface="Segoe UI Semibold"/>
              </a:rPr>
            </a:br>
            <a:r>
              <a:rPr lang="en-US" sz="4000" b="1">
                <a:solidFill>
                  <a:schemeClr val="tx2"/>
                </a:solidFill>
                <a:latin typeface="Segoe UI Semibold"/>
              </a:rPr>
              <a:t>Tips to support students and families</a:t>
            </a:r>
            <a:br>
              <a:rPr lang="en-US" sz="4000" b="1">
                <a:solidFill>
                  <a:schemeClr val="tx2"/>
                </a:solidFill>
                <a:latin typeface="Segoe UI Semibold"/>
              </a:rPr>
            </a:br>
            <a:endParaRPr kumimoji="0" lang="zh-CN" altLang="en-US" sz="4000" b="0" i="0" u="none" strike="noStrike" kern="1200" cap="none" spc="0" normalizeH="0" baseline="0" noProof="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4D19C0D6-BBE2-4540-B913-4D749715F963}"/>
              </a:ext>
            </a:extLst>
          </p:cNvPr>
          <p:cNvSpPr txBox="1"/>
          <p:nvPr/>
        </p:nvSpPr>
        <p:spPr>
          <a:xfrm>
            <a:off x="736948" y="2511469"/>
            <a:ext cx="7703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4</a:t>
            </a:r>
          </a:p>
        </p:txBody>
      </p:sp>
    </p:spTree>
    <p:extLst>
      <p:ext uri="{BB962C8B-B14F-4D97-AF65-F5344CB8AC3E}">
        <p14:creationId xmlns:p14="http://schemas.microsoft.com/office/powerpoint/2010/main" val="3043604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F9F4-EFE9-4795-B16E-FA1944EB175C}"/>
              </a:ext>
            </a:extLst>
          </p:cNvPr>
          <p:cNvSpPr>
            <a:spLocks noGrp="1"/>
          </p:cNvSpPr>
          <p:nvPr>
            <p:ph type="title"/>
          </p:nvPr>
        </p:nvSpPr>
        <p:spPr/>
        <p:txBody>
          <a:bodyPr/>
          <a:lstStyle/>
          <a:p>
            <a:r>
              <a:rPr lang="en-US"/>
              <a:t>Best Practices Beyond Enrollment</a:t>
            </a:r>
          </a:p>
        </p:txBody>
      </p:sp>
      <p:sp>
        <p:nvSpPr>
          <p:cNvPr id="3" name="Content Placeholder 2">
            <a:extLst>
              <a:ext uri="{FF2B5EF4-FFF2-40B4-BE49-F238E27FC236}">
                <a16:creationId xmlns:a16="http://schemas.microsoft.com/office/drawing/2014/main" id="{9E8C7E0E-99AA-42D8-8355-F058C0C3A34E}"/>
              </a:ext>
            </a:extLst>
          </p:cNvPr>
          <p:cNvSpPr>
            <a:spLocks noGrp="1"/>
          </p:cNvSpPr>
          <p:nvPr>
            <p:ph idx="1"/>
          </p:nvPr>
        </p:nvSpPr>
        <p:spPr>
          <a:xfrm>
            <a:off x="567743" y="1117373"/>
            <a:ext cx="11370972" cy="5238977"/>
          </a:xfrm>
        </p:spPr>
        <p:txBody>
          <a:bodyPr/>
          <a:lstStyle/>
          <a:p>
            <a:r>
              <a:rPr lang="en-US" sz="2800"/>
              <a:t>Family engagement is key to identification and student wellbeing.</a:t>
            </a:r>
          </a:p>
          <a:p>
            <a:endParaRPr lang="en-US" sz="2800"/>
          </a:p>
          <a:p>
            <a:r>
              <a:rPr lang="en-US" sz="2800"/>
              <a:t>Family Liaisons, EL para, guidance, school nurse, possibly a community partner to guide family as a point person</a:t>
            </a:r>
          </a:p>
          <a:p>
            <a:endParaRPr lang="en-US" sz="2800"/>
          </a:p>
          <a:p>
            <a:r>
              <a:rPr lang="en-US" sz="2800"/>
              <a:t>Training district staff, including the school committee, can build awareness, remove policy barriers and increase identification. </a:t>
            </a:r>
          </a:p>
          <a:p>
            <a:pPr marL="0" indent="0">
              <a:buNone/>
            </a:pPr>
            <a:endParaRPr lang="en-US" sz="2800"/>
          </a:p>
          <a:p>
            <a:r>
              <a:rPr lang="en-US" sz="2800"/>
              <a:t>If requested an enrollment verification letter should be addressed to the parent or student for them to share as needed.</a:t>
            </a:r>
          </a:p>
          <a:p>
            <a:endParaRPr lang="en-US" sz="2800"/>
          </a:p>
          <a:p>
            <a:endParaRPr lang="en-US"/>
          </a:p>
        </p:txBody>
      </p:sp>
      <p:sp>
        <p:nvSpPr>
          <p:cNvPr id="4" name="Slide Number Placeholder 3">
            <a:extLst>
              <a:ext uri="{FF2B5EF4-FFF2-40B4-BE49-F238E27FC236}">
                <a16:creationId xmlns:a16="http://schemas.microsoft.com/office/drawing/2014/main" id="{E8F2054E-EE99-4944-B101-CBBD24010A82}"/>
              </a:ext>
            </a:extLst>
          </p:cNvPr>
          <p:cNvSpPr>
            <a:spLocks noGrp="1"/>
          </p:cNvSpPr>
          <p:nvPr>
            <p:ph type="sldNum" sz="quarter" idx="12"/>
          </p:nvPr>
        </p:nvSpPr>
        <p:spPr/>
        <p:txBody>
          <a:bodyPr/>
          <a:lstStyle/>
          <a:p>
            <a:fld id="{FF27229C-EC7B-4063-A33B-28A5E87E32ED}" type="slidenum">
              <a:rPr lang="zh-CN" altLang="en-US" smtClean="0"/>
              <a:pPr/>
              <a:t>33</a:t>
            </a:fld>
            <a:endParaRPr lang="zh-CN" altLang="en-US"/>
          </a:p>
        </p:txBody>
      </p:sp>
    </p:spTree>
    <p:extLst>
      <p:ext uri="{BB962C8B-B14F-4D97-AF65-F5344CB8AC3E}">
        <p14:creationId xmlns:p14="http://schemas.microsoft.com/office/powerpoint/2010/main" val="488021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5CB6-F998-4B11-8F77-9626D6B0D777}"/>
              </a:ext>
            </a:extLst>
          </p:cNvPr>
          <p:cNvSpPr>
            <a:spLocks noGrp="1"/>
          </p:cNvSpPr>
          <p:nvPr>
            <p:ph type="title"/>
          </p:nvPr>
        </p:nvSpPr>
        <p:spPr/>
        <p:txBody>
          <a:bodyPr/>
          <a:lstStyle/>
          <a:p>
            <a:r>
              <a:rPr lang="en-US"/>
              <a:t>Best Practices Beyond Enrollment: Continued</a:t>
            </a:r>
          </a:p>
        </p:txBody>
      </p:sp>
      <p:sp>
        <p:nvSpPr>
          <p:cNvPr id="3" name="Content Placeholder 2">
            <a:extLst>
              <a:ext uri="{FF2B5EF4-FFF2-40B4-BE49-F238E27FC236}">
                <a16:creationId xmlns:a16="http://schemas.microsoft.com/office/drawing/2014/main" id="{A6B2E7CD-F792-4912-A75E-0C597D95C5D3}"/>
              </a:ext>
            </a:extLst>
          </p:cNvPr>
          <p:cNvSpPr>
            <a:spLocks noGrp="1"/>
          </p:cNvSpPr>
          <p:nvPr>
            <p:ph idx="1"/>
          </p:nvPr>
        </p:nvSpPr>
        <p:spPr>
          <a:xfrm>
            <a:off x="567743" y="1137717"/>
            <a:ext cx="11370972" cy="5431358"/>
          </a:xfrm>
        </p:spPr>
        <p:txBody>
          <a:bodyPr vert="horz" lIns="91440" tIns="45720" rIns="91440" bIns="45720" rtlCol="0" anchor="t">
            <a:noAutofit/>
          </a:bodyPr>
          <a:lstStyle/>
          <a:p>
            <a:r>
              <a:rPr lang="en-US" sz="2800">
                <a:latin typeface="Segoe UI"/>
                <a:cs typeface="Segoe UI"/>
              </a:rPr>
              <a:t>Clear communication among colleagues can improve student and family support. </a:t>
            </a:r>
            <a:r>
              <a:rPr lang="en-US" sz="2800"/>
              <a:t>R</a:t>
            </a:r>
            <a:r>
              <a:rPr lang="en-US" sz="2800">
                <a:latin typeface="Segoe UI"/>
                <a:cs typeface="Segoe UI"/>
              </a:rPr>
              <a:t>emember a student identified in one school building may have siblings in another building.</a:t>
            </a:r>
          </a:p>
          <a:p>
            <a:endParaRPr lang="en-US" sz="2800">
              <a:latin typeface="Segoe UI"/>
              <a:cs typeface="Segoe UI"/>
            </a:endParaRPr>
          </a:p>
          <a:p>
            <a:r>
              <a:rPr lang="en-US" sz="2800">
                <a:latin typeface="Segoe UI"/>
                <a:cs typeface="Segoe UI"/>
              </a:rPr>
              <a:t>Collaboration with MMEP, community service providers, and appropriate state agencies can improve service referrals, access to benefits, and address needs the school is not able to meet.</a:t>
            </a:r>
          </a:p>
          <a:p>
            <a:endParaRPr lang="en-US" sz="2800">
              <a:latin typeface="Segoe UI"/>
              <a:cs typeface="Segoe UI"/>
            </a:endParaRPr>
          </a:p>
          <a:p>
            <a:r>
              <a:rPr lang="en-US" sz="2800">
                <a:latin typeface="Segoe UI"/>
                <a:cs typeface="Segoe UI"/>
              </a:rPr>
              <a:t>Ensuring access to school supplies, technology, credit recovery, social-emotional support and enrichment will address educational and equity gaps.</a:t>
            </a:r>
          </a:p>
        </p:txBody>
      </p:sp>
      <p:sp>
        <p:nvSpPr>
          <p:cNvPr id="4" name="Slide Number Placeholder 3">
            <a:extLst>
              <a:ext uri="{FF2B5EF4-FFF2-40B4-BE49-F238E27FC236}">
                <a16:creationId xmlns:a16="http://schemas.microsoft.com/office/drawing/2014/main" id="{433E7E65-3CBB-4E68-8903-CEDA03668F10}"/>
              </a:ext>
            </a:extLst>
          </p:cNvPr>
          <p:cNvSpPr>
            <a:spLocks noGrp="1"/>
          </p:cNvSpPr>
          <p:nvPr>
            <p:ph type="sldNum" sz="quarter" idx="12"/>
          </p:nvPr>
        </p:nvSpPr>
        <p:spPr/>
        <p:txBody>
          <a:bodyPr/>
          <a:lstStyle/>
          <a:p>
            <a:fld id="{FF27229C-EC7B-4063-A33B-28A5E87E32ED}" type="slidenum">
              <a:rPr lang="zh-CN" altLang="en-US" smtClean="0"/>
              <a:pPr/>
              <a:t>34</a:t>
            </a:fld>
            <a:endParaRPr lang="zh-CN" altLang="en-US"/>
          </a:p>
        </p:txBody>
      </p:sp>
    </p:spTree>
    <p:extLst>
      <p:ext uri="{BB962C8B-B14F-4D97-AF65-F5344CB8AC3E}">
        <p14:creationId xmlns:p14="http://schemas.microsoft.com/office/powerpoint/2010/main" val="3014738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7267-67B2-4D18-97B6-6D11512E4E67}"/>
              </a:ext>
            </a:extLst>
          </p:cNvPr>
          <p:cNvSpPr>
            <a:spLocks noGrp="1"/>
          </p:cNvSpPr>
          <p:nvPr>
            <p:ph type="title"/>
          </p:nvPr>
        </p:nvSpPr>
        <p:spPr/>
        <p:txBody>
          <a:bodyPr/>
          <a:lstStyle/>
          <a:p>
            <a:r>
              <a:rPr lang="en-US"/>
              <a:t>Best Practices in the School or Classroom</a:t>
            </a:r>
          </a:p>
        </p:txBody>
      </p:sp>
      <p:sp>
        <p:nvSpPr>
          <p:cNvPr id="3" name="Content Placeholder 2">
            <a:extLst>
              <a:ext uri="{FF2B5EF4-FFF2-40B4-BE49-F238E27FC236}">
                <a16:creationId xmlns:a16="http://schemas.microsoft.com/office/drawing/2014/main" id="{85E8543F-DDD6-49BE-85AB-BC9A0DA18C30}"/>
              </a:ext>
            </a:extLst>
          </p:cNvPr>
          <p:cNvSpPr>
            <a:spLocks noGrp="1"/>
          </p:cNvSpPr>
          <p:nvPr>
            <p:ph idx="1"/>
          </p:nvPr>
        </p:nvSpPr>
        <p:spPr>
          <a:xfrm>
            <a:off x="400050" y="1241785"/>
            <a:ext cx="11538665" cy="5038364"/>
          </a:xfrm>
        </p:spPr>
        <p:txBody>
          <a:bodyPr vert="horz" lIns="91440" tIns="45720" rIns="91440" bIns="45720" rtlCol="0" anchor="t">
            <a:noAutofit/>
          </a:bodyPr>
          <a:lstStyle/>
          <a:p>
            <a:r>
              <a:rPr lang="en-US">
                <a:latin typeface="Segoe UI"/>
                <a:cs typeface="Segoe UI"/>
              </a:rPr>
              <a:t>Consistent Welcome and Farewell activities for all students and families are always appreciated.</a:t>
            </a:r>
          </a:p>
          <a:p>
            <a:pPr lvl="1"/>
            <a:r>
              <a:rPr lang="en-US" sz="2400">
                <a:latin typeface="Segoe UI"/>
                <a:cs typeface="Segoe UI"/>
              </a:rPr>
              <a:t>School tours</a:t>
            </a:r>
          </a:p>
          <a:p>
            <a:pPr lvl="1"/>
            <a:r>
              <a:rPr lang="en-US" sz="2400">
                <a:latin typeface="Segoe UI"/>
                <a:cs typeface="Segoe UI"/>
              </a:rPr>
              <a:t>A list of after/out of school activities</a:t>
            </a:r>
          </a:p>
          <a:p>
            <a:pPr lvl="1"/>
            <a:r>
              <a:rPr lang="en-US" sz="2400">
                <a:latin typeface="Segoe UI"/>
                <a:cs typeface="Segoe UI"/>
              </a:rPr>
              <a:t>A list of community resources including public libraries, food banks, clinics, and service providers can help families settle into the district.</a:t>
            </a:r>
          </a:p>
          <a:p>
            <a:pPr lvl="1"/>
            <a:r>
              <a:rPr lang="en-US" sz="2400">
                <a:latin typeface="Segoe UI"/>
                <a:cs typeface="Segoe UI"/>
              </a:rPr>
              <a:t>Lunch/classroom buddies, student ambassadors can help new students find their way (shared language but not translator)</a:t>
            </a:r>
          </a:p>
          <a:p>
            <a:pPr lvl="1"/>
            <a:r>
              <a:rPr lang="en-US" sz="2400">
                <a:latin typeface="Segoe UI"/>
                <a:cs typeface="Segoe UI"/>
              </a:rPr>
              <a:t>If a move is anticipated, a student portfolio of current classroom work can help a new teacher smooth out transitions in a new classroom.</a:t>
            </a:r>
          </a:p>
          <a:p>
            <a:pPr lvl="1"/>
            <a:r>
              <a:rPr lang="en-US" sz="2400">
                <a:latin typeface="Segoe UI"/>
                <a:cs typeface="Segoe UI"/>
              </a:rPr>
              <a:t>Consider including a self-addressed stamped envelope that allows a student to let their former classmates know they have arrived and are safe.</a:t>
            </a:r>
          </a:p>
          <a:p>
            <a:pPr lvl="1"/>
            <a:endParaRPr lang="en-US" sz="2400">
              <a:latin typeface="Segoe UI"/>
              <a:cs typeface="Segoe UI"/>
            </a:endParaRPr>
          </a:p>
        </p:txBody>
      </p:sp>
      <p:sp>
        <p:nvSpPr>
          <p:cNvPr id="4" name="Slide Number Placeholder 3">
            <a:extLst>
              <a:ext uri="{FF2B5EF4-FFF2-40B4-BE49-F238E27FC236}">
                <a16:creationId xmlns:a16="http://schemas.microsoft.com/office/drawing/2014/main" id="{882A14A2-A35E-4DC8-A020-7420D0933975}"/>
              </a:ext>
            </a:extLst>
          </p:cNvPr>
          <p:cNvSpPr>
            <a:spLocks noGrp="1"/>
          </p:cNvSpPr>
          <p:nvPr>
            <p:ph type="sldNum" sz="quarter" idx="12"/>
          </p:nvPr>
        </p:nvSpPr>
        <p:spPr/>
        <p:txBody>
          <a:bodyPr/>
          <a:lstStyle/>
          <a:p>
            <a:fld id="{FF27229C-EC7B-4063-A33B-28A5E87E32ED}" type="slidenum">
              <a:rPr lang="zh-CN" altLang="en-US" smtClean="0"/>
              <a:pPr/>
              <a:t>35</a:t>
            </a:fld>
            <a:endParaRPr lang="zh-CN" altLang="en-US"/>
          </a:p>
        </p:txBody>
      </p:sp>
    </p:spTree>
    <p:extLst>
      <p:ext uri="{BB962C8B-B14F-4D97-AF65-F5344CB8AC3E}">
        <p14:creationId xmlns:p14="http://schemas.microsoft.com/office/powerpoint/2010/main" val="1724151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121728" y="1828800"/>
            <a:ext cx="9967353" cy="2114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tx1">
                    <a:lumMod val="75000"/>
                  </a:schemeClr>
                </a:solidFill>
                <a:effectLst/>
                <a:uLnTx/>
                <a:uFillTx/>
                <a:latin typeface="Segoe UI Semibold"/>
                <a:ea typeface="Segoe UI Black"/>
                <a:cs typeface="Segoe SemiBold" panose="020B0703040204020203" pitchFamily="34" charset="0"/>
              </a:rPr>
              <a:t>Contact Information &amp; Resources</a:t>
            </a:r>
            <a:endParaRPr kumimoji="0" lang="zh-CN" altLang="en-US" sz="4000" b="0" i="0" u="none" strike="noStrike" kern="1200" cap="none" spc="0" normalizeH="0" baseline="0" noProof="0">
              <a:ln>
                <a:noFill/>
              </a:ln>
              <a:solidFill>
                <a:schemeClr val="tx1">
                  <a:lumMod val="75000"/>
                </a:schemeClr>
              </a:solidFill>
              <a:effectLst/>
              <a:uLnTx/>
              <a:uFillTx/>
              <a:latin typeface="Segoe UI Semibold"/>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D9801726-034A-4D8C-8C75-87DF6FE07223}"/>
              </a:ext>
            </a:extLst>
          </p:cNvPr>
          <p:cNvSpPr txBox="1"/>
          <p:nvPr/>
        </p:nvSpPr>
        <p:spPr>
          <a:xfrm>
            <a:off x="753151" y="2429053"/>
            <a:ext cx="89561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6</a:t>
            </a:r>
          </a:p>
        </p:txBody>
      </p:sp>
    </p:spTree>
    <p:extLst>
      <p:ext uri="{BB962C8B-B14F-4D97-AF65-F5344CB8AC3E}">
        <p14:creationId xmlns:p14="http://schemas.microsoft.com/office/powerpoint/2010/main" val="1781785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B6BAA-0CFC-4007-A5BC-4413C411883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ABC1020D-D103-4614-B25F-98259651E2C4}"/>
              </a:ext>
            </a:extLst>
          </p:cNvPr>
          <p:cNvSpPr>
            <a:spLocks noGrp="1"/>
          </p:cNvSpPr>
          <p:nvPr>
            <p:ph idx="1"/>
          </p:nvPr>
        </p:nvSpPr>
        <p:spPr/>
        <p:txBody>
          <a:bodyPr/>
          <a:lstStyle/>
          <a:p>
            <a:pPr marL="0" indent="0">
              <a:buNone/>
            </a:pPr>
            <a:r>
              <a:rPr lang="en-US" sz="2800" dirty="0"/>
              <a:t>Guidance</a:t>
            </a:r>
          </a:p>
          <a:p>
            <a:pPr lvl="1"/>
            <a:r>
              <a:rPr lang="en-US" sz="2400" u="sng" dirty="0">
                <a:solidFill>
                  <a:srgbClr val="0563C1"/>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Dear Colleague Letter from the US Department of Education (January 14, 2022) </a:t>
            </a:r>
            <a:endParaRPr lang="en-US" sz="2400" u="sng" dirty="0">
              <a:solidFill>
                <a:srgbClr val="0000FF"/>
              </a:solidFill>
              <a:effectLst/>
              <a:latin typeface="+mn-lt"/>
              <a:ea typeface="Times New Roman" panose="02020603050405020304" pitchFamily="18" charset="0"/>
            </a:endParaRPr>
          </a:p>
          <a:p>
            <a:pPr lvl="1"/>
            <a:r>
              <a:rPr lang="en-US" sz="2400" dirty="0">
                <a:effectLst/>
                <a:latin typeface="+mn-lt"/>
                <a:ea typeface="Times New Roman" panose="02020603050405020304" pitchFamily="18" charset="0"/>
              </a:rPr>
              <a:t>2017 Massachusetts </a:t>
            </a:r>
            <a:r>
              <a:rPr lang="en-US" sz="2400" u="sng" dirty="0">
                <a:solidFill>
                  <a:srgbClr val="0000FF"/>
                </a:solidFill>
                <a:effectLst/>
                <a:latin typeface="+mn-lt"/>
                <a:ea typeface="Times New Roman" panose="02020603050405020304" pitchFamily="18" charset="0"/>
                <a:hlinkClick r:id="rId3"/>
              </a:rPr>
              <a:t>Attorney General Advisory: Equal Access to Public Education for All Students Irrespective of Immigration Status</a:t>
            </a:r>
            <a:r>
              <a:rPr lang="en-US" sz="2400" dirty="0">
                <a:effectLst/>
                <a:latin typeface="+mn-lt"/>
                <a:ea typeface="Times New Roman" panose="02020603050405020304" pitchFamily="18" charset="0"/>
              </a:rPr>
              <a:t>.  </a:t>
            </a:r>
          </a:p>
          <a:p>
            <a:pPr lvl="1"/>
            <a:r>
              <a:rPr lang="en-US" sz="2400" dirty="0">
                <a:effectLst/>
                <a:latin typeface="+mn-lt"/>
                <a:ea typeface="Times New Roman" panose="02020603050405020304" pitchFamily="18" charset="0"/>
              </a:rPr>
              <a:t>U.S. Department of Education’s </a:t>
            </a:r>
            <a:r>
              <a:rPr lang="en-US" sz="2400" u="sng" dirty="0">
                <a:solidFill>
                  <a:srgbClr val="0000FF"/>
                </a:solidFill>
                <a:effectLst/>
                <a:latin typeface="+mn-lt"/>
                <a:ea typeface="Times New Roman" panose="02020603050405020304" pitchFamily="18" charset="0"/>
                <a:hlinkClick r:id="rId4"/>
              </a:rPr>
              <a:t>“Keeping the Promise.” </a:t>
            </a:r>
            <a:endParaRPr lang="en-US" sz="2400" dirty="0">
              <a:latin typeface="+mn-lt"/>
            </a:endParaRPr>
          </a:p>
          <a:p>
            <a:pPr marL="0" indent="0">
              <a:buNone/>
            </a:pPr>
            <a:r>
              <a:rPr lang="en-US" sz="2800" dirty="0"/>
              <a:t>Support and advocacy</a:t>
            </a:r>
          </a:p>
          <a:p>
            <a:pPr lvl="1"/>
            <a:r>
              <a:rPr lang="en-US" sz="2400" dirty="0">
                <a:hlinkClick r:id="rId5"/>
              </a:rPr>
              <a:t>MA Office for Refugees and Immigrants</a:t>
            </a:r>
            <a:endParaRPr lang="en-US" sz="2400" dirty="0"/>
          </a:p>
          <a:p>
            <a:pPr lvl="1"/>
            <a:r>
              <a:rPr lang="en-US" sz="2400" dirty="0">
                <a:hlinkClick r:id="rId5"/>
              </a:rPr>
              <a:t>Massachusetts Immigrant and Refugee Advocacy Coalition</a:t>
            </a:r>
            <a:r>
              <a:rPr lang="en-US" sz="2400" dirty="0"/>
              <a:t> (MIRA)</a:t>
            </a:r>
          </a:p>
          <a:p>
            <a:pPr lvl="1"/>
            <a:r>
              <a:rPr lang="en-US" sz="2400" dirty="0">
                <a:hlinkClick r:id="rId5"/>
              </a:rPr>
              <a:t>International Institute of New England </a:t>
            </a:r>
            <a:r>
              <a:rPr lang="en-US" sz="2400" dirty="0"/>
              <a:t>(IINE)</a:t>
            </a:r>
          </a:p>
          <a:p>
            <a:endParaRPr lang="en-US" sz="2400" dirty="0"/>
          </a:p>
        </p:txBody>
      </p:sp>
      <p:sp>
        <p:nvSpPr>
          <p:cNvPr id="4" name="Slide Number Placeholder 3">
            <a:extLst>
              <a:ext uri="{FF2B5EF4-FFF2-40B4-BE49-F238E27FC236}">
                <a16:creationId xmlns:a16="http://schemas.microsoft.com/office/drawing/2014/main" id="{F61FF0F0-FBC7-4E20-9059-C5C9BCD09F6C}"/>
              </a:ext>
            </a:extLst>
          </p:cNvPr>
          <p:cNvSpPr>
            <a:spLocks noGrp="1"/>
          </p:cNvSpPr>
          <p:nvPr>
            <p:ph type="sldNum" sz="quarter" idx="12"/>
          </p:nvPr>
        </p:nvSpPr>
        <p:spPr/>
        <p:txBody>
          <a:bodyPr/>
          <a:lstStyle/>
          <a:p>
            <a:fld id="{FF27229C-EC7B-4063-A33B-28A5E87E32ED}" type="slidenum">
              <a:rPr lang="zh-CN" altLang="en-US" smtClean="0"/>
              <a:pPr/>
              <a:t>37</a:t>
            </a:fld>
            <a:endParaRPr lang="zh-CN" altLang="en-US"/>
          </a:p>
        </p:txBody>
      </p:sp>
    </p:spTree>
    <p:extLst>
      <p:ext uri="{BB962C8B-B14F-4D97-AF65-F5344CB8AC3E}">
        <p14:creationId xmlns:p14="http://schemas.microsoft.com/office/powerpoint/2010/main" val="107555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Resources – Local</a:t>
            </a:r>
          </a:p>
        </p:txBody>
      </p:sp>
      <p:sp>
        <p:nvSpPr>
          <p:cNvPr id="3" name="Content Placeholder 2"/>
          <p:cNvSpPr>
            <a:spLocks noGrp="1"/>
          </p:cNvSpPr>
          <p:nvPr>
            <p:ph idx="1"/>
          </p:nvPr>
        </p:nvSpPr>
        <p:spPr>
          <a:xfrm>
            <a:off x="462337" y="1065907"/>
            <a:ext cx="11476378" cy="5290443"/>
          </a:xfrm>
        </p:spPr>
        <p:txBody>
          <a:bodyPr vert="horz" lIns="91440" tIns="45720" rIns="91440" bIns="45720" rtlCol="0" anchor="t">
            <a:noAutofit/>
          </a:bodyPr>
          <a:lstStyle/>
          <a:p>
            <a:pPr>
              <a:defRPr/>
            </a:pPr>
            <a:r>
              <a:rPr lang="en-US" altLang="en-US">
                <a:solidFill>
                  <a:srgbClr val="0563C1"/>
                </a:solidFill>
                <a:latin typeface="+mn-lt"/>
                <a:hlinkClick r:id="rId2">
                  <a:extLst>
                    <a:ext uri="{A12FA001-AC4F-418D-AE19-62706E023703}">
                      <ahyp:hlinkClr xmlns:ahyp="http://schemas.microsoft.com/office/drawing/2018/hyperlinkcolor" val="tx"/>
                    </a:ext>
                  </a:extLst>
                </a:hlinkClick>
              </a:rPr>
              <a:t>Current list of homeless liaisons and foster care POCs </a:t>
            </a:r>
            <a:endParaRPr lang="en-US" altLang="en-US">
              <a:solidFill>
                <a:srgbClr val="0563C1"/>
              </a:solidFill>
              <a:latin typeface="+mn-lt"/>
            </a:endParaRPr>
          </a:p>
          <a:p>
            <a:pPr lvl="1">
              <a:defRPr/>
            </a:pPr>
            <a:r>
              <a:rPr lang="en-US" altLang="en-US" sz="2400">
                <a:latin typeface="+mn-lt"/>
              </a:rPr>
              <a:t>Updated by the district’s Directory Administrator</a:t>
            </a:r>
          </a:p>
          <a:p>
            <a:pPr lvl="1">
              <a:defRPr/>
            </a:pPr>
            <a:r>
              <a:rPr lang="en-US" altLang="en-US" sz="2400">
                <a:latin typeface="+mn-lt"/>
              </a:rPr>
              <a:t>Please verify your contact information</a:t>
            </a:r>
          </a:p>
          <a:p>
            <a:pPr lvl="2">
              <a:defRPr/>
            </a:pPr>
            <a:endParaRPr lang="en-US" altLang="en-US" sz="2000">
              <a:solidFill>
                <a:schemeClr val="accent1"/>
              </a:solidFill>
              <a:latin typeface="+mn-lt"/>
            </a:endParaRPr>
          </a:p>
          <a:p>
            <a:pPr>
              <a:defRPr/>
            </a:pPr>
            <a:r>
              <a:rPr lang="en-US" altLang="en-US">
                <a:solidFill>
                  <a:schemeClr val="accent1"/>
                </a:solidFill>
                <a:latin typeface="+mn-lt"/>
                <a:hlinkClick r:id="rId3"/>
              </a:rPr>
              <a:t>DCF Area Directors (serving as local POCs)</a:t>
            </a:r>
            <a:endParaRPr lang="en-US" altLang="en-US">
              <a:solidFill>
                <a:schemeClr val="accent1"/>
              </a:solidFill>
              <a:latin typeface="+mn-lt"/>
            </a:endParaRPr>
          </a:p>
          <a:p>
            <a:pPr lvl="2">
              <a:defRPr/>
            </a:pPr>
            <a:endParaRPr lang="en-US" altLang="en-US" sz="2000">
              <a:solidFill>
                <a:schemeClr val="accent1"/>
              </a:solidFill>
              <a:latin typeface="+mn-lt"/>
            </a:endParaRPr>
          </a:p>
          <a:p>
            <a:r>
              <a:rPr lang="en-US">
                <a:hlinkClick r:id="rId4"/>
              </a:rPr>
              <a:t>Office for English Language Acquisition (OELA)</a:t>
            </a:r>
            <a:endParaRPr lang="en-US"/>
          </a:p>
          <a:p>
            <a:endParaRPr lang="en-US"/>
          </a:p>
          <a:p>
            <a:r>
              <a:rPr lang="en-US">
                <a:hlinkClick r:id="rId5"/>
              </a:rPr>
              <a:t>Massachusetts Migrant Education Program (MMEP)</a:t>
            </a:r>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38</a:t>
            </a:fld>
            <a:endParaRPr lang="zh-CN" altLang="en-US"/>
          </a:p>
        </p:txBody>
      </p:sp>
    </p:spTree>
    <p:extLst>
      <p:ext uri="{BB962C8B-B14F-4D97-AF65-F5344CB8AC3E}">
        <p14:creationId xmlns:p14="http://schemas.microsoft.com/office/powerpoint/2010/main" val="3605700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Resources – Regional</a:t>
            </a:r>
          </a:p>
        </p:txBody>
      </p:sp>
      <p:sp>
        <p:nvSpPr>
          <p:cNvPr id="3" name="Content Placeholder 2"/>
          <p:cNvSpPr>
            <a:spLocks noGrp="1"/>
          </p:cNvSpPr>
          <p:nvPr>
            <p:ph idx="1"/>
          </p:nvPr>
        </p:nvSpPr>
        <p:spPr>
          <a:xfrm>
            <a:off x="462337" y="1065907"/>
            <a:ext cx="11476378" cy="5290443"/>
          </a:xfrm>
        </p:spPr>
        <p:txBody>
          <a:bodyPr vert="horz" lIns="91440" tIns="45720" rIns="91440" bIns="45720" rtlCol="0" anchor="t">
            <a:noAutofit/>
          </a:bodyPr>
          <a:lstStyle/>
          <a:p>
            <a:pPr marL="0" indent="0">
              <a:buNone/>
            </a:pPr>
            <a:r>
              <a:rPr lang="en-US" sz="2800">
                <a:latin typeface="+mj-lt"/>
              </a:rPr>
              <a:t>DESE Regional Liaisons</a:t>
            </a:r>
          </a:p>
          <a:p>
            <a:pPr lvl="1"/>
            <a:r>
              <a:rPr lang="en-US" sz="2400"/>
              <a:t>Carol Baez, Worcester Public schools 			508-799-3652</a:t>
            </a:r>
          </a:p>
          <a:p>
            <a:pPr lvl="1"/>
            <a:r>
              <a:rPr lang="en-US" sz="2400"/>
              <a:t>Jennifer Gonzalez-Morales, Holyoke Public Schools	413-</a:t>
            </a:r>
            <a:r>
              <a:rPr lang="en-US" sz="2400">
                <a:solidFill>
                  <a:srgbClr val="000000"/>
                </a:solidFill>
                <a:effectLst/>
                <a:latin typeface="+mn-lt"/>
                <a:ea typeface="Times New Roman" panose="02020603050405020304" pitchFamily="18" charset="0"/>
                <a:cs typeface="Calibri" panose="020F0502020204030204" pitchFamily="34" charset="0"/>
              </a:rPr>
              <a:t>512-5308</a:t>
            </a:r>
            <a:endParaRPr lang="en-US" sz="2400">
              <a:latin typeface="+mn-lt"/>
            </a:endParaRPr>
          </a:p>
          <a:p>
            <a:pPr lvl="1"/>
            <a:r>
              <a:rPr lang="en-US" sz="2400"/>
              <a:t>Jacob Hansen, Framingham Public Schools 		508-782-6894</a:t>
            </a:r>
          </a:p>
          <a:p>
            <a:pPr lvl="1"/>
            <a:r>
              <a:rPr lang="en-US" sz="2400">
                <a:latin typeface="Segoe UI"/>
                <a:cs typeface="Segoe UI"/>
              </a:rPr>
              <a:t>Julie Mador, New Bedford Public Schools 			508-997-4511 x14663</a:t>
            </a:r>
          </a:p>
          <a:p>
            <a:pPr lvl="1"/>
            <a:r>
              <a:rPr lang="en-US" sz="2400"/>
              <a:t>Stacy Parsons, North Adams					413-776-1677</a:t>
            </a:r>
          </a:p>
          <a:p>
            <a:pPr marL="0" indent="0">
              <a:buNone/>
            </a:pPr>
            <a:r>
              <a:rPr lang="en-US" sz="2800" b="1">
                <a:latin typeface="+mj-lt"/>
              </a:rPr>
              <a:t>DCF Educational specialists</a:t>
            </a:r>
          </a:p>
          <a:p>
            <a:pPr lvl="1"/>
            <a:r>
              <a:rPr lang="en-US" sz="2400"/>
              <a:t>Yvette Cammock, West</a:t>
            </a:r>
          </a:p>
          <a:p>
            <a:pPr lvl="1"/>
            <a:r>
              <a:rPr lang="en-US" sz="2400"/>
              <a:t>Karen Collins, Northeast</a:t>
            </a:r>
          </a:p>
          <a:p>
            <a:pPr lvl="1"/>
            <a:r>
              <a:rPr lang="en-US" sz="2400"/>
              <a:t>Janet Duncan, Southeast</a:t>
            </a:r>
          </a:p>
          <a:p>
            <a:pPr lvl="1"/>
            <a:r>
              <a:rPr lang="en-US" sz="2400"/>
              <a:t>Kathy Monahan, Metro</a:t>
            </a:r>
          </a:p>
          <a:p>
            <a:pPr lvl="1"/>
            <a:r>
              <a:rPr lang="en-US" sz="2400"/>
              <a:t>Davian Wilson, Central </a:t>
            </a:r>
          </a:p>
          <a:p>
            <a:pPr marL="457200" lvl="1" indent="0">
              <a:buNone/>
            </a:pPr>
            <a:endParaRPr lang="en-US"/>
          </a:p>
          <a:p>
            <a:pPr lvl="1"/>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39</a:t>
            </a:fld>
            <a:endParaRPr lang="zh-CN" altLang="en-US"/>
          </a:p>
        </p:txBody>
      </p:sp>
    </p:spTree>
    <p:extLst>
      <p:ext uri="{BB962C8B-B14F-4D97-AF65-F5344CB8AC3E}">
        <p14:creationId xmlns:p14="http://schemas.microsoft.com/office/powerpoint/2010/main" val="416343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3D923E08-0A9E-4996-B585-F97D612DE7B4}"/>
              </a:ext>
            </a:extLst>
          </p:cNvPr>
          <p:cNvSpPr txBox="1">
            <a:spLocks noGrp="1"/>
          </p:cNvSpPr>
          <p:nvPr>
            <p:ph type="title" idx="4294967295"/>
          </p:nvPr>
        </p:nvSpPr>
        <p:spPr>
          <a:xfrm>
            <a:off x="2079974" y="1943100"/>
            <a:ext cx="9978676"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dirty="0">
                <a:solidFill>
                  <a:schemeClr val="accent1">
                    <a:lumMod val="50000"/>
                  </a:schemeClr>
                </a:solidFill>
                <a:latin typeface="Segoe UI Semibold"/>
                <a:ea typeface="Segoe UI Black"/>
              </a:rPr>
              <a:t> Arriving – Understanding the context</a:t>
            </a:r>
            <a:endParaRPr kumimoji="0" lang="zh-CN" altLang="en-US" sz="4000" b="0" i="0" u="none" strike="noStrike" kern="1200" cap="none" spc="0" normalizeH="0" baseline="0" noProof="0" dirty="0">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C2A7A594-2801-4B96-BBF7-6AF07CF247C4}"/>
              </a:ext>
            </a:extLst>
          </p:cNvPr>
          <p:cNvSpPr txBox="1"/>
          <p:nvPr/>
        </p:nvSpPr>
        <p:spPr>
          <a:xfrm>
            <a:off x="747386" y="2553222"/>
            <a:ext cx="47807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latin typeface="Segoe UI Semibold"/>
                <a:cs typeface="Segoe UI Semibold"/>
              </a:rPr>
              <a:t>1</a:t>
            </a:r>
          </a:p>
        </p:txBody>
      </p:sp>
    </p:spTree>
    <p:extLst>
      <p:ext uri="{BB962C8B-B14F-4D97-AF65-F5344CB8AC3E}">
        <p14:creationId xmlns:p14="http://schemas.microsoft.com/office/powerpoint/2010/main" val="1576545620"/>
      </p:ext>
    </p:extLst>
  </p:cSld>
  <p:clrMapOvr>
    <a:masterClrMapping/>
  </p:clrMapOvr>
  <mc:AlternateContent xmlns:mc="http://schemas.openxmlformats.org/markup-compatibility/2006" xmlns:p14="http://schemas.microsoft.com/office/powerpoint/2010/main">
    <mc:Choice Requires="p14">
      <p:transition spd="slow" p14:dur="2000" advTm="3825"/>
    </mc:Choice>
    <mc:Fallback xmlns="">
      <p:transition spd="slow" advTm="3825"/>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Resources – State Educational Stability Team</a:t>
            </a:r>
          </a:p>
        </p:txBody>
      </p:sp>
      <p:sp>
        <p:nvSpPr>
          <p:cNvPr id="3" name="Content Placeholder 2"/>
          <p:cNvSpPr>
            <a:spLocks noGrp="1"/>
          </p:cNvSpPr>
          <p:nvPr>
            <p:ph idx="1"/>
          </p:nvPr>
        </p:nvSpPr>
        <p:spPr>
          <a:xfrm>
            <a:off x="410514" y="1137717"/>
            <a:ext cx="11370972" cy="5431358"/>
          </a:xfrm>
        </p:spPr>
        <p:txBody>
          <a:bodyPr vert="horz" lIns="91440" tIns="45720" rIns="91440" bIns="45720" rtlCol="0" anchor="t">
            <a:noAutofit/>
          </a:bodyPr>
          <a:lstStyle/>
          <a:p>
            <a:pPr>
              <a:defRPr/>
            </a:pPr>
            <a:r>
              <a:rPr lang="en-US" altLang="en-US" sz="2400">
                <a:latin typeface="+mn-lt"/>
                <a:cs typeface="Segoe UI"/>
              </a:rPr>
              <a:t>DESE Education Stability Website: </a:t>
            </a:r>
            <a:r>
              <a:rPr lang="en-US" altLang="en-US" sz="2400">
                <a:latin typeface="+mn-lt"/>
                <a:cs typeface="Segoe UI"/>
                <a:hlinkClick r:id="rId3"/>
              </a:rPr>
              <a:t>http://www.doe.mass.edu/sfs/edstability.html</a:t>
            </a:r>
            <a:r>
              <a:rPr lang="en-US" altLang="en-US" sz="2400">
                <a:latin typeface="+mn-lt"/>
                <a:cs typeface="Segoe UI"/>
              </a:rPr>
              <a:t> </a:t>
            </a:r>
            <a:endParaRPr lang="en-US" altLang="en-US" sz="2400">
              <a:latin typeface="+mn-lt"/>
            </a:endParaRPr>
          </a:p>
          <a:p>
            <a:pPr>
              <a:defRPr/>
            </a:pPr>
            <a:endParaRPr lang="en-US" altLang="en-US" sz="1200">
              <a:latin typeface="+mn-lt"/>
            </a:endParaRPr>
          </a:p>
          <a:p>
            <a:pPr>
              <a:defRPr/>
            </a:pPr>
            <a:r>
              <a:rPr lang="en-US" altLang="en-US" sz="2400">
                <a:latin typeface="+mn-lt"/>
                <a:cs typeface="Segoe UI"/>
              </a:rPr>
              <a:t>Technical Assistance: Problem Resolution Services, 781-338-3700</a:t>
            </a:r>
          </a:p>
          <a:p>
            <a:pPr>
              <a:defRPr/>
            </a:pPr>
            <a:endParaRPr lang="en-US" altLang="en-US" sz="1200">
              <a:latin typeface="+mn-lt"/>
            </a:endParaRPr>
          </a:p>
          <a:p>
            <a:pPr>
              <a:defRPr/>
            </a:pPr>
            <a:r>
              <a:rPr lang="en-US" altLang="en-US" sz="2400">
                <a:latin typeface="+mn-lt"/>
                <a:cs typeface="Segoe UI"/>
              </a:rPr>
              <a:t>Staff:	      </a:t>
            </a:r>
            <a:r>
              <a:rPr lang="en-US" altLang="en-US" sz="2000">
                <a:latin typeface="+mn-lt"/>
                <a:cs typeface="Segoe UI"/>
              </a:rPr>
              <a:t>Christine Cowen, Migrant Education, Military Connected Students</a:t>
            </a:r>
          </a:p>
          <a:p>
            <a:pPr marL="914400" lvl="2" indent="0">
              <a:buNone/>
              <a:defRPr/>
            </a:pPr>
            <a:r>
              <a:rPr lang="en-US" altLang="en-US" sz="2000">
                <a:latin typeface="+mn-lt"/>
                <a:cs typeface="Segoe UI"/>
              </a:rPr>
              <a:t>             781-338-6301  </a:t>
            </a:r>
            <a:r>
              <a:rPr lang="en-US" sz="2000">
                <a:latin typeface="+mn-lt"/>
                <a:cs typeface="Segoe UI"/>
                <a:hlinkClick r:id="rId4"/>
              </a:rPr>
              <a:t>Christine.H.Cowen@mass.gov</a:t>
            </a:r>
            <a:endParaRPr lang="en-US" altLang="en-US" sz="2000">
              <a:latin typeface="+mn-lt"/>
            </a:endParaRPr>
          </a:p>
          <a:p>
            <a:pPr marL="1428750" lvl="3" indent="0">
              <a:buNone/>
              <a:defRPr/>
            </a:pPr>
            <a:r>
              <a:rPr lang="en-US" altLang="en-US">
                <a:latin typeface="+mn-lt"/>
                <a:cs typeface="Segoe UI"/>
              </a:rPr>
              <a:t>Lisa Hanafin, LEA Assignment Coordinator</a:t>
            </a:r>
          </a:p>
          <a:p>
            <a:pPr marL="1428750" lvl="3" indent="0">
              <a:buNone/>
              <a:defRPr/>
            </a:pPr>
            <a:r>
              <a:rPr lang="en-US" altLang="en-US">
                <a:latin typeface="+mn-lt"/>
                <a:cs typeface="Segoe UI"/>
              </a:rPr>
              <a:t>	781-338-3367 </a:t>
            </a:r>
            <a:r>
              <a:rPr lang="en-US" altLang="en-US">
                <a:latin typeface="+mn-lt"/>
                <a:cs typeface="Segoe UI"/>
                <a:hlinkClick r:id="rId5"/>
              </a:rPr>
              <a:t>Lisa.Hanafin@mass.gov</a:t>
            </a:r>
            <a:r>
              <a:rPr lang="en-US" altLang="en-US">
                <a:latin typeface="+mn-lt"/>
                <a:cs typeface="Segoe UI"/>
              </a:rPr>
              <a:t> </a:t>
            </a:r>
          </a:p>
          <a:p>
            <a:pPr marL="1428750" lvl="3" indent="0">
              <a:buNone/>
              <a:defRPr/>
            </a:pPr>
            <a:r>
              <a:rPr lang="en-US" altLang="en-US">
                <a:latin typeface="+mn-lt"/>
                <a:cs typeface="Segoe UI"/>
              </a:rPr>
              <a:t>Kristen McKinnon, State Foster Care Point of Contact</a:t>
            </a:r>
          </a:p>
          <a:p>
            <a:pPr marL="1887220" lvl="4" indent="0">
              <a:buNone/>
              <a:defRPr/>
            </a:pPr>
            <a:r>
              <a:rPr lang="en-US" altLang="en-US">
                <a:latin typeface="+mn-lt"/>
                <a:cs typeface="Segoe UI"/>
              </a:rPr>
              <a:t>781-338-6306 </a:t>
            </a:r>
            <a:r>
              <a:rPr lang="en-US">
                <a:latin typeface="+mn-lt"/>
                <a:cs typeface="Segoe UI"/>
                <a:hlinkClick r:id="rId6"/>
              </a:rPr>
              <a:t>Kristen.A.McKinnon@mass.gov</a:t>
            </a:r>
            <a:r>
              <a:rPr lang="en-US">
                <a:latin typeface="+mn-lt"/>
                <a:cs typeface="Segoe UI"/>
              </a:rPr>
              <a:t> </a:t>
            </a:r>
            <a:endParaRPr lang="en-US" altLang="en-US">
              <a:latin typeface="+mn-lt"/>
            </a:endParaRPr>
          </a:p>
          <a:p>
            <a:pPr marL="1422400" lvl="3" indent="0">
              <a:buNone/>
              <a:defRPr/>
            </a:pPr>
            <a:r>
              <a:rPr lang="en-US" altLang="en-US">
                <a:latin typeface="+mn-lt"/>
                <a:cs typeface="Segoe UI"/>
              </a:rPr>
              <a:t>Jim Morrison, DCF Education Manager and Point of Contact</a:t>
            </a:r>
          </a:p>
          <a:p>
            <a:pPr marL="1422400" lvl="3" indent="0">
              <a:buNone/>
              <a:defRPr/>
            </a:pPr>
            <a:r>
              <a:rPr lang="en-US" altLang="en-US">
                <a:latin typeface="+mn-lt"/>
                <a:cs typeface="Segoe UI"/>
              </a:rPr>
              <a:t>	617-748-2340 </a:t>
            </a:r>
            <a:r>
              <a:rPr lang="en-US" altLang="en-US">
                <a:latin typeface="+mn-lt"/>
                <a:cs typeface="Segoe UI"/>
                <a:hlinkClick r:id="rId7"/>
              </a:rPr>
              <a:t>James.J.Morrison@MassMail.State.MA.US</a:t>
            </a:r>
            <a:r>
              <a:rPr lang="en-US" altLang="en-US">
                <a:latin typeface="+mn-lt"/>
                <a:cs typeface="Segoe UI"/>
              </a:rPr>
              <a:t> </a:t>
            </a:r>
            <a:endParaRPr lang="en-US">
              <a:latin typeface="+mn-lt"/>
              <a:hlinkClick r:id="rId7"/>
            </a:endParaRPr>
          </a:p>
          <a:p>
            <a:pPr marL="1428750" lvl="3" indent="0">
              <a:buNone/>
              <a:defRPr/>
            </a:pPr>
            <a:r>
              <a:rPr lang="en-US" altLang="en-US">
                <a:latin typeface="+mn-lt"/>
                <a:cs typeface="Segoe UI"/>
              </a:rPr>
              <a:t>Sarah Slautterback, Homeless Education State Coordinator</a:t>
            </a:r>
            <a:endParaRPr lang="en-US" altLang="en-US">
              <a:latin typeface="+mn-lt"/>
            </a:endParaRPr>
          </a:p>
          <a:p>
            <a:pPr marL="2115820" lvl="4" indent="-287020">
              <a:buNone/>
              <a:defRPr/>
            </a:pPr>
            <a:r>
              <a:rPr lang="en-US" altLang="en-US">
                <a:latin typeface="+mn-lt"/>
                <a:cs typeface="Segoe UI"/>
              </a:rPr>
              <a:t>781-338-6330 </a:t>
            </a:r>
            <a:r>
              <a:rPr lang="en-US">
                <a:latin typeface="+mn-lt"/>
                <a:cs typeface="Segoe UI"/>
                <a:hlinkClick r:id="rId8"/>
              </a:rPr>
              <a:t>Sarah.E.Slautterback@mass.gov</a:t>
            </a:r>
            <a:r>
              <a:rPr lang="en-US">
                <a:latin typeface="+mn-lt"/>
                <a:cs typeface="Segoe UI"/>
              </a:rPr>
              <a:t> </a:t>
            </a:r>
            <a:endParaRPr lang="en-US" altLang="en-US">
              <a:latin typeface="+mn-lt"/>
            </a:endParaRP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40</a:t>
            </a:fld>
            <a:endParaRPr lang="zh-CN" altLang="en-US"/>
          </a:p>
        </p:txBody>
      </p:sp>
    </p:spTree>
    <p:extLst>
      <p:ext uri="{BB962C8B-B14F-4D97-AF65-F5344CB8AC3E}">
        <p14:creationId xmlns:p14="http://schemas.microsoft.com/office/powerpoint/2010/main" val="1063716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rPr>
              <a:t>781.338.3010</a:t>
            </a:r>
            <a:endParaRPr lang="zh-CN" altLang="en-US" sz="200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1015663"/>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hlinkClick r:id="rId4"/>
              </a:rPr>
              <a:t>achievement@doe.mass.edu</a:t>
            </a:r>
            <a:endParaRPr lang="en-US" altLang="zh-CN" sz="2000">
              <a:solidFill>
                <a:schemeClr val="bg1"/>
              </a:solidFill>
              <a:latin typeface="Segoe SemiBold" panose="020B0703040204020203" pitchFamily="34" charset="0"/>
              <a:cs typeface="Segoe SemiBold" panose="020B0703040204020203" pitchFamily="34" charset="0"/>
            </a:endParaRPr>
          </a:p>
          <a:p>
            <a:r>
              <a:rPr lang="en-US" altLang="zh-CN" sz="2000">
                <a:solidFill>
                  <a:schemeClr val="bg1"/>
                </a:solidFill>
                <a:latin typeface="Segoe SemiBold" panose="020B0703040204020203" pitchFamily="34" charset="0"/>
                <a:cs typeface="Segoe SemiBold" panose="020B0703040204020203" pitchFamily="34" charset="0"/>
                <a:hlinkClick r:id="rId5"/>
              </a:rPr>
              <a:t>www.doe.mass.edu/sfs/</a:t>
            </a:r>
            <a:endParaRPr lang="en-US" altLang="zh-CN" sz="2000">
              <a:solidFill>
                <a:schemeClr val="bg1"/>
              </a:solidFill>
              <a:latin typeface="Segoe SemiBold" panose="020B0703040204020203" pitchFamily="34" charset="0"/>
              <a:cs typeface="Segoe SemiBold" panose="020B0703040204020203" pitchFamily="34" charset="0"/>
            </a:endParaRPr>
          </a:p>
          <a:p>
            <a:endParaRPr lang="zh-CN" altLang="en-US" sz="200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0" y="3288654"/>
            <a:ext cx="12191999" cy="400110"/>
          </a:xfrm>
          <a:prstGeom prst="rect">
            <a:avLst/>
          </a:prstGeom>
          <a:noFill/>
        </p:spPr>
        <p:txBody>
          <a:bodyPr wrap="square" rtlCol="0">
            <a:spAutoFit/>
          </a:bodyPr>
          <a:lstStyle/>
          <a:p>
            <a:pPr algn="ctr"/>
            <a:r>
              <a:rPr lang="en-US" altLang="zh-CN" sz="2000" b="1">
                <a:solidFill>
                  <a:schemeClr val="bg1"/>
                </a:solidFill>
                <a:latin typeface="Segoe SemiBold" panose="020B0703040204020203" pitchFamily="34" charset="0"/>
                <a:cs typeface="Segoe SemiBold" panose="020B0703040204020203" pitchFamily="34" charset="0"/>
              </a:rPr>
              <a:t>Educational Stability, Office of Student and Family Support</a:t>
            </a:r>
          </a:p>
        </p:txBody>
      </p:sp>
    </p:spTree>
    <p:extLst>
      <p:ext uri="{BB962C8B-B14F-4D97-AF65-F5344CB8AC3E}">
        <p14:creationId xmlns:p14="http://schemas.microsoft.com/office/powerpoint/2010/main" val="3461639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6F1A-1670-4529-BB9E-6EA6E1BE7708}"/>
              </a:ext>
            </a:extLst>
          </p:cNvPr>
          <p:cNvSpPr>
            <a:spLocks noGrp="1"/>
          </p:cNvSpPr>
          <p:nvPr>
            <p:ph type="title"/>
          </p:nvPr>
        </p:nvSpPr>
        <p:spPr/>
        <p:txBody>
          <a:bodyPr/>
          <a:lstStyle/>
          <a:p>
            <a:r>
              <a:rPr lang="en-US" i="1" dirty="0"/>
              <a:t>How one arrives</a:t>
            </a:r>
          </a:p>
        </p:txBody>
      </p:sp>
      <p:sp>
        <p:nvSpPr>
          <p:cNvPr id="3" name="Content Placeholder 2">
            <a:extLst>
              <a:ext uri="{FF2B5EF4-FFF2-40B4-BE49-F238E27FC236}">
                <a16:creationId xmlns:a16="http://schemas.microsoft.com/office/drawing/2014/main" id="{7EB3E2A4-F1E1-4318-98F2-C26292C19E0F}"/>
              </a:ext>
            </a:extLst>
          </p:cNvPr>
          <p:cNvSpPr>
            <a:spLocks noGrp="1"/>
          </p:cNvSpPr>
          <p:nvPr>
            <p:ph idx="1"/>
          </p:nvPr>
        </p:nvSpPr>
        <p:spPr/>
        <p:txBody>
          <a:bodyPr/>
          <a:lstStyle/>
          <a:p>
            <a:endParaRPr lang="en-US" dirty="0"/>
          </a:p>
          <a:p>
            <a:r>
              <a:rPr lang="en-US" dirty="0"/>
              <a:t>Special Immigrant Visa (SIV), Emergency Refugee Visa, Temporary Protected Status (TPS) Visa</a:t>
            </a:r>
          </a:p>
          <a:p>
            <a:r>
              <a:rPr lang="en-US" dirty="0"/>
              <a:t>Joining family upon Visa approval</a:t>
            </a:r>
          </a:p>
          <a:p>
            <a:r>
              <a:rPr lang="en-US" dirty="0"/>
              <a:t>Arriving at a US Border and surrendering to ICE</a:t>
            </a:r>
          </a:p>
          <a:p>
            <a:r>
              <a:rPr lang="en-US" dirty="0"/>
              <a:t>Crossing a US Border undetected</a:t>
            </a:r>
          </a:p>
          <a:p>
            <a:r>
              <a:rPr lang="en-US" dirty="0"/>
              <a:t>Coming to the US on a visitor Visa and overstaying a Visa</a:t>
            </a:r>
          </a:p>
          <a:p>
            <a:r>
              <a:rPr lang="en-US" dirty="0"/>
              <a:t>Arriving on a Permanent Resident Visa</a:t>
            </a:r>
          </a:p>
        </p:txBody>
      </p:sp>
      <p:sp>
        <p:nvSpPr>
          <p:cNvPr id="4" name="Slide Number Placeholder 3">
            <a:extLst>
              <a:ext uri="{FF2B5EF4-FFF2-40B4-BE49-F238E27FC236}">
                <a16:creationId xmlns:a16="http://schemas.microsoft.com/office/drawing/2014/main" id="{FA13A1E6-B8C2-4E78-9567-93ED4648A585}"/>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213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1D6BF-1521-4A51-A087-733CC43FCDF0}"/>
              </a:ext>
            </a:extLst>
          </p:cNvPr>
          <p:cNvSpPr>
            <a:spLocks noGrp="1"/>
          </p:cNvSpPr>
          <p:nvPr>
            <p:ph type="title"/>
          </p:nvPr>
        </p:nvSpPr>
        <p:spPr/>
        <p:txBody>
          <a:bodyPr/>
          <a:lstStyle/>
          <a:p>
            <a:r>
              <a:rPr lang="en-US" dirty="0"/>
              <a:t> </a:t>
            </a:r>
            <a:br>
              <a:rPr lang="en-US" dirty="0"/>
            </a:br>
            <a:r>
              <a:rPr lang="en-US" sz="3200" dirty="0"/>
              <a:t>New Arrivals</a:t>
            </a:r>
            <a:br>
              <a:rPr lang="en-US" sz="3200" i="1" dirty="0"/>
            </a:br>
            <a:r>
              <a:rPr lang="en-US" dirty="0"/>
              <a:t> </a:t>
            </a:r>
          </a:p>
        </p:txBody>
      </p:sp>
      <p:sp>
        <p:nvSpPr>
          <p:cNvPr id="3" name="Content Placeholder 2">
            <a:extLst>
              <a:ext uri="{FF2B5EF4-FFF2-40B4-BE49-F238E27FC236}">
                <a16:creationId xmlns:a16="http://schemas.microsoft.com/office/drawing/2014/main" id="{14EB0B16-90E8-4CE1-AFE0-CE9ED14E6B5F}"/>
              </a:ext>
            </a:extLst>
          </p:cNvPr>
          <p:cNvSpPr>
            <a:spLocks noGrp="1"/>
          </p:cNvSpPr>
          <p:nvPr>
            <p:ph idx="1"/>
          </p:nvPr>
        </p:nvSpPr>
        <p:spPr>
          <a:xfrm>
            <a:off x="445770" y="1128053"/>
            <a:ext cx="11492945" cy="5152096"/>
          </a:xfrm>
        </p:spPr>
        <p:txBody>
          <a:bodyPr vert="horz" lIns="91440" tIns="45720" rIns="91440" bIns="45720" rtlCol="0" anchor="t">
            <a:noAutofit/>
          </a:bodyPr>
          <a:lstStyle/>
          <a:p>
            <a:r>
              <a:rPr lang="en-US" sz="2800" dirty="0">
                <a:latin typeface="Segoe UI"/>
                <a:cs typeface="Segoe UI"/>
              </a:rPr>
              <a:t>Many districts are seeing students arriving from outside the country.  Students are coming to join relatives and are often fleeing poor conditions, violence and/or war</a:t>
            </a:r>
          </a:p>
          <a:p>
            <a:r>
              <a:rPr lang="en-US" sz="2800" dirty="0">
                <a:latin typeface="Segoe UI"/>
                <a:cs typeface="Segoe UI"/>
              </a:rPr>
              <a:t>Each student has their own background and experiences</a:t>
            </a:r>
          </a:p>
          <a:p>
            <a:r>
              <a:rPr lang="en-US" sz="2800" dirty="0">
                <a:latin typeface="Segoe UI"/>
                <a:cs typeface="Segoe UI"/>
              </a:rPr>
              <a:t>Each student may have different access to resources based on their immigration status and ability to advocate</a:t>
            </a:r>
          </a:p>
          <a:p>
            <a:r>
              <a:rPr lang="en-US" sz="2800" dirty="0"/>
              <a:t>All students who have immigrated have a right to access a public education </a:t>
            </a:r>
            <a:r>
              <a:rPr lang="en-US" sz="2800" i="1" dirty="0"/>
              <a:t>as soon as possible.</a:t>
            </a:r>
          </a:p>
          <a:p>
            <a:endParaRPr lang="en-US" sz="2800" i="1" dirty="0"/>
          </a:p>
        </p:txBody>
      </p:sp>
      <p:sp>
        <p:nvSpPr>
          <p:cNvPr id="4" name="Slide Number Placeholder 3">
            <a:extLst>
              <a:ext uri="{FF2B5EF4-FFF2-40B4-BE49-F238E27FC236}">
                <a16:creationId xmlns:a16="http://schemas.microsoft.com/office/drawing/2014/main" id="{0A610EBD-6E7F-4875-B0C7-B377DBB0AF49}"/>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2936764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FE5DD-AE57-40E7-8ADA-4E7F526A2480}"/>
              </a:ext>
            </a:extLst>
          </p:cNvPr>
          <p:cNvSpPr>
            <a:spLocks noGrp="1"/>
          </p:cNvSpPr>
          <p:nvPr>
            <p:ph type="title"/>
          </p:nvPr>
        </p:nvSpPr>
        <p:spPr/>
        <p:txBody>
          <a:bodyPr/>
          <a:lstStyle/>
          <a:p>
            <a:r>
              <a:rPr lang="en-US" dirty="0"/>
              <a:t>New Arrivals</a:t>
            </a:r>
          </a:p>
        </p:txBody>
      </p:sp>
      <p:sp>
        <p:nvSpPr>
          <p:cNvPr id="3" name="Content Placeholder 2">
            <a:extLst>
              <a:ext uri="{FF2B5EF4-FFF2-40B4-BE49-F238E27FC236}">
                <a16:creationId xmlns:a16="http://schemas.microsoft.com/office/drawing/2014/main" id="{CB1134B9-7307-4D25-8762-BCC584A7F17B}"/>
              </a:ext>
            </a:extLst>
          </p:cNvPr>
          <p:cNvSpPr>
            <a:spLocks noGrp="1"/>
          </p:cNvSpPr>
          <p:nvPr>
            <p:ph idx="1"/>
          </p:nvPr>
        </p:nvSpPr>
        <p:spPr/>
        <p:txBody>
          <a:bodyPr/>
          <a:lstStyle/>
          <a:p>
            <a:pPr marL="0" indent="0">
              <a:buNone/>
            </a:pPr>
            <a:r>
              <a:rPr lang="en-US" dirty="0"/>
              <a:t>Students arrive under a variety of circumstances:</a:t>
            </a:r>
          </a:p>
          <a:p>
            <a:pPr lvl="1"/>
            <a:r>
              <a:rPr lang="en-US" dirty="0"/>
              <a:t>Some students arrive with their families through a resettlement agency</a:t>
            </a:r>
          </a:p>
          <a:p>
            <a:pPr lvl="1"/>
            <a:r>
              <a:rPr lang="en-US" dirty="0"/>
              <a:t>Some will be staying with family or friends they may or may not know</a:t>
            </a:r>
          </a:p>
          <a:p>
            <a:pPr lvl="1"/>
            <a:r>
              <a:rPr lang="en-US" dirty="0"/>
              <a:t>Others will arrive on their own and assigned a sponsor</a:t>
            </a:r>
          </a:p>
          <a:p>
            <a:pPr marL="0" indent="0">
              <a:buNone/>
            </a:pPr>
            <a:endParaRPr lang="en-US" dirty="0"/>
          </a:p>
          <a:p>
            <a:pPr marL="0" indent="0">
              <a:buNone/>
            </a:pPr>
            <a:r>
              <a:rPr lang="en-US" dirty="0"/>
              <a:t>Likewise access to benefits and subsidies like SNAP, WIC, Medicaid and rental assistance will vary.</a:t>
            </a:r>
          </a:p>
        </p:txBody>
      </p:sp>
      <p:sp>
        <p:nvSpPr>
          <p:cNvPr id="4" name="Slide Number Placeholder 3">
            <a:extLst>
              <a:ext uri="{FF2B5EF4-FFF2-40B4-BE49-F238E27FC236}">
                <a16:creationId xmlns:a16="http://schemas.microsoft.com/office/drawing/2014/main" id="{C5ED8064-210E-4B81-833B-65D35576C335}"/>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3626244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7E96-A51F-410A-9EC0-23E18FC77C3D}"/>
              </a:ext>
            </a:extLst>
          </p:cNvPr>
          <p:cNvSpPr>
            <a:spLocks noGrp="1"/>
          </p:cNvSpPr>
          <p:nvPr>
            <p:ph type="title"/>
          </p:nvPr>
        </p:nvSpPr>
        <p:spPr/>
        <p:txBody>
          <a:bodyPr/>
          <a:lstStyle/>
          <a:p>
            <a:r>
              <a:rPr lang="en-US"/>
              <a:t>What is a sponsor?</a:t>
            </a:r>
          </a:p>
        </p:txBody>
      </p:sp>
      <p:sp>
        <p:nvSpPr>
          <p:cNvPr id="3" name="Content Placeholder 2">
            <a:extLst>
              <a:ext uri="{FF2B5EF4-FFF2-40B4-BE49-F238E27FC236}">
                <a16:creationId xmlns:a16="http://schemas.microsoft.com/office/drawing/2014/main" id="{D13C97C6-3640-4A1E-899B-71F2D5C31194}"/>
              </a:ext>
            </a:extLst>
          </p:cNvPr>
          <p:cNvSpPr>
            <a:spLocks noGrp="1"/>
          </p:cNvSpPr>
          <p:nvPr>
            <p:ph idx="1"/>
          </p:nvPr>
        </p:nvSpPr>
        <p:spPr>
          <a:xfrm>
            <a:off x="567743" y="1230403"/>
            <a:ext cx="11436661" cy="5325642"/>
          </a:xfrm>
        </p:spPr>
        <p:txBody>
          <a:bodyPr vert="horz" lIns="91440" tIns="45720" rIns="91440" bIns="45720" rtlCol="0" anchor="t">
            <a:noAutofit/>
          </a:bodyPr>
          <a:lstStyle/>
          <a:p>
            <a:pPr marL="0" indent="0">
              <a:buNone/>
            </a:pPr>
            <a:r>
              <a:rPr lang="en-US" sz="2400" dirty="0">
                <a:solidFill>
                  <a:schemeClr val="tx1"/>
                </a:solidFill>
                <a:latin typeface="Segoe UI"/>
                <a:cs typeface="Segoe UI"/>
              </a:rPr>
              <a:t>A sponsor is an adult that has agreed to take custody of an unaccompanied immigrant youth released from Health and Human Services care through Office of Refuge Resettlement (ORR).</a:t>
            </a:r>
          </a:p>
          <a:p>
            <a:pPr lvl="1"/>
            <a:r>
              <a:rPr lang="en-US" sz="2000" dirty="0">
                <a:solidFill>
                  <a:schemeClr val="tx1"/>
                </a:solidFill>
                <a:latin typeface="Segoe UI"/>
                <a:cs typeface="Segoe UI"/>
              </a:rPr>
              <a:t>Responsibilities include providing housing, food, clothing, health care, and general support among other things.</a:t>
            </a:r>
          </a:p>
          <a:p>
            <a:pPr lvl="1"/>
            <a:r>
              <a:rPr lang="en-US" sz="2000" dirty="0">
                <a:solidFill>
                  <a:schemeClr val="tx1"/>
                </a:solidFill>
                <a:latin typeface="Segoe UI"/>
                <a:cs typeface="Segoe UI"/>
              </a:rPr>
              <a:t>Generally, sponsors are well intentioned and care for those in their care.</a:t>
            </a:r>
          </a:p>
          <a:p>
            <a:pPr lvl="1"/>
            <a:r>
              <a:rPr lang="en-US" sz="2000" dirty="0">
                <a:solidFill>
                  <a:schemeClr val="tx1"/>
                </a:solidFill>
                <a:latin typeface="Segoe UI"/>
                <a:cs typeface="Segoe UI"/>
              </a:rPr>
              <a:t>Sometimes sponsors cannot afford to keep this up for long periods of time and these arrangements can deteriorate.</a:t>
            </a:r>
            <a:endParaRPr lang="en-US" sz="2000" dirty="0">
              <a:solidFill>
                <a:schemeClr val="tx1"/>
              </a:solidFill>
            </a:endParaRPr>
          </a:p>
          <a:p>
            <a:pPr lvl="1"/>
            <a:r>
              <a:rPr lang="en-US" sz="2000" dirty="0">
                <a:solidFill>
                  <a:schemeClr val="tx1"/>
                </a:solidFill>
                <a:latin typeface="Segoe UI"/>
                <a:cs typeface="Segoe UI"/>
              </a:rPr>
              <a:t>Some sponsors demand rent or charge for living expenses.  This has the potential of becoming abusive and should be reported.</a:t>
            </a:r>
          </a:p>
          <a:p>
            <a:pPr lvl="1"/>
            <a:r>
              <a:rPr lang="en-US" sz="2000" dirty="0">
                <a:solidFill>
                  <a:schemeClr val="tx1"/>
                </a:solidFill>
                <a:latin typeface="Segoe UI"/>
                <a:cs typeface="Segoe UI"/>
              </a:rPr>
              <a:t>There is no limit to how many youth a sponsor can apply for as long as they are related somehow</a:t>
            </a:r>
          </a:p>
          <a:p>
            <a:pPr lvl="1"/>
            <a:r>
              <a:rPr lang="en-US" sz="2000" dirty="0">
                <a:solidFill>
                  <a:schemeClr val="tx1"/>
                </a:solidFill>
                <a:latin typeface="Segoe UI"/>
                <a:cs typeface="Segoe UI"/>
              </a:rPr>
              <a:t>Applications are not strongly vetted nor monitored</a:t>
            </a:r>
          </a:p>
          <a:p>
            <a:pPr lvl="1"/>
            <a:r>
              <a:rPr lang="en-US" sz="2000" dirty="0">
                <a:solidFill>
                  <a:schemeClr val="tx1"/>
                </a:solidFill>
                <a:latin typeface="Segoe UI"/>
                <a:cs typeface="Segoe UI"/>
              </a:rPr>
              <a:t>ORR does not consider any guardianship paperwork from another country as legally binding here in the US and therefore the sponsor is not considered a legal guardian</a:t>
            </a:r>
          </a:p>
          <a:p>
            <a:pPr lvl="1"/>
            <a:endParaRPr lang="en-US" dirty="0">
              <a:solidFill>
                <a:schemeClr val="tx1"/>
              </a:solidFill>
            </a:endParaRPr>
          </a:p>
        </p:txBody>
      </p:sp>
      <p:sp>
        <p:nvSpPr>
          <p:cNvPr id="4" name="Slide Number Placeholder 3">
            <a:extLst>
              <a:ext uri="{FF2B5EF4-FFF2-40B4-BE49-F238E27FC236}">
                <a16:creationId xmlns:a16="http://schemas.microsoft.com/office/drawing/2014/main" id="{A2CBA4A8-1457-4FD9-B0CD-CB17AD3F0D5A}"/>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2855277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Arrivals </a:t>
            </a:r>
          </a:p>
        </p:txBody>
      </p:sp>
      <p:sp>
        <p:nvSpPr>
          <p:cNvPr id="3" name="Content Placeholder 2"/>
          <p:cNvSpPr>
            <a:spLocks noGrp="1"/>
          </p:cNvSpPr>
          <p:nvPr>
            <p:ph idx="1"/>
          </p:nvPr>
        </p:nvSpPr>
        <p:spPr/>
        <p:txBody>
          <a:bodyPr vert="horz" lIns="91440" tIns="45720" rIns="91440" bIns="45720" rtlCol="0" anchor="t">
            <a:noAutofit/>
          </a:bodyPr>
          <a:lstStyle/>
          <a:p>
            <a:pPr marL="0" indent="0">
              <a:buNone/>
            </a:pPr>
            <a:endParaRPr lang="en-US" dirty="0"/>
          </a:p>
          <a:p>
            <a:r>
              <a:rPr lang="en-US" sz="2400" dirty="0"/>
              <a:t>It is important to determine what is the current situation and relationships of the students and their caregivers- but this may take some time in order to develop trust</a:t>
            </a:r>
          </a:p>
          <a:p>
            <a:pPr marL="0" indent="0">
              <a:buNone/>
            </a:pPr>
            <a:endParaRPr lang="en-US" sz="2400" dirty="0"/>
          </a:p>
          <a:p>
            <a:r>
              <a:rPr lang="en-US" sz="2400" dirty="0"/>
              <a:t>Connect with any community-based agency that may be working with the student and their caregivers to ensure collaboration and not mixed messages</a:t>
            </a:r>
          </a:p>
          <a:p>
            <a:pPr marL="0" indent="0">
              <a:buNone/>
            </a:pPr>
            <a:endParaRPr lang="en-US" sz="2400" dirty="0"/>
          </a:p>
          <a:p>
            <a:r>
              <a:rPr lang="en-US" sz="2400" dirty="0"/>
              <a:t>Pay attention to signs of abuse and trafficking- while most sponsors are trying to do their best and help, many times taking on the responsibility of a child/youth is an additional stressor on an already stressed situation</a:t>
            </a:r>
          </a:p>
          <a:p>
            <a:endParaRPr lang="en-US" dirty="0">
              <a:highlight>
                <a:srgbClr val="FFFF00"/>
              </a:highlight>
            </a:endParaRP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2536647232"/>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Balter, Allison E. (DESE)</DisplayName>
        <AccountId>821</AccountId>
        <AccountType/>
      </UserInfo>
      <UserInfo>
        <DisplayName>Cowen, Christine (DESE)</DisplayName>
        <AccountId>499</AccountId>
        <AccountType/>
      </UserInfo>
      <UserInfo>
        <DisplayName>OShaughnessy, Bridget G. (DESE)</DisplayName>
        <AccountId>3136</AccountId>
        <AccountType/>
      </UserInfo>
      <UserInfo>
        <DisplayName>McKinnon, Kristen A (DESE)</DisplayName>
        <AccountId>343</AccountId>
        <AccountType/>
      </UserInfo>
    </SharedWithUsers>
    <lcf76f155ced4ddcb4097134ff3c332f xmlns="5e52e1ca-4780-478c-9e15-43ff0784ab0a">
      <Terms xmlns="http://schemas.microsoft.com/office/infopath/2007/PartnerControls"/>
    </lcf76f155ced4ddcb4097134ff3c332f>
    <TaxCatchAll xmlns="fdcd57df-05e8-4749-9cc8-5afe3dcd00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9C61782F326748B4350C16576B1264" ma:contentTypeVersion="14" ma:contentTypeDescription="Create a new document." ma:contentTypeScope="" ma:versionID="51d3c23af329802d62233a00d4a1338f">
  <xsd:schema xmlns:xsd="http://www.w3.org/2001/XMLSchema" xmlns:xs="http://www.w3.org/2001/XMLSchema" xmlns:p="http://schemas.microsoft.com/office/2006/metadata/properties" xmlns:ns2="5e52e1ca-4780-478c-9e15-43ff0784ab0a" xmlns:ns3="fdcd57df-05e8-4749-9cc8-5afe3dcd00a5" targetNamespace="http://schemas.microsoft.com/office/2006/metadata/properties" ma:root="true" ma:fieldsID="5cfc446cec94fcc10553e9fb9b8c5e05" ns2:_="" ns3:_="">
    <xsd:import namespace="5e52e1ca-4780-478c-9e15-43ff0784ab0a"/>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2e1ca-4780-478c-9e15-43ff0784a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0AD550-DDEF-4902-BDDB-80FF247ABF1A}">
  <ds:schemaRefs>
    <ds:schemaRef ds:uri="http://purl.org/dc/terms/"/>
    <ds:schemaRef ds:uri="http://schemas.microsoft.com/office/2006/documentManagement/types"/>
    <ds:schemaRef ds:uri="fdcd57df-05e8-4749-9cc8-5afe3dcd00a5"/>
    <ds:schemaRef ds:uri="http://www.w3.org/XML/1998/namespace"/>
    <ds:schemaRef ds:uri="http://schemas.microsoft.com/office/infopath/2007/PartnerControls"/>
    <ds:schemaRef ds:uri="http://purl.org/dc/elements/1.1/"/>
    <ds:schemaRef ds:uri="http://purl.org/dc/dcmitype/"/>
    <ds:schemaRef ds:uri="http://schemas.openxmlformats.org/package/2006/metadata/core-properties"/>
    <ds:schemaRef ds:uri="5e52e1ca-4780-478c-9e15-43ff0784ab0a"/>
    <ds:schemaRef ds:uri="http://schemas.microsoft.com/office/2006/metadata/properties"/>
  </ds:schemaRefs>
</ds:datastoreItem>
</file>

<file path=customXml/itemProps2.xml><?xml version="1.0" encoding="utf-8"?>
<ds:datastoreItem xmlns:ds="http://schemas.openxmlformats.org/officeDocument/2006/customXml" ds:itemID="{D4AF1AA3-0778-4F47-B8C8-E393A45BE9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2e1ca-4780-478c-9e15-43ff0784ab0a"/>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E86927-E8E8-43A3-948F-45AF88E0BB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6401</TotalTime>
  <Words>3094</Words>
  <Application>Microsoft Office PowerPoint</Application>
  <PresentationFormat>Widescreen</PresentationFormat>
  <Paragraphs>332</Paragraphs>
  <Slides>41</Slides>
  <Notes>7</Notes>
  <HiddenSlides>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1" baseType="lpstr">
      <vt:lpstr>等线</vt:lpstr>
      <vt:lpstr>Arial</vt:lpstr>
      <vt:lpstr>Courier New</vt:lpstr>
      <vt:lpstr>Segoe</vt:lpstr>
      <vt:lpstr>Segoe SemiBold</vt:lpstr>
      <vt:lpstr>Segoe UI</vt:lpstr>
      <vt:lpstr>Segoe UI Semibold</vt:lpstr>
      <vt:lpstr>Wingdings</vt:lpstr>
      <vt:lpstr>ESE​​</vt:lpstr>
      <vt:lpstr>Acrobat Document</vt:lpstr>
      <vt:lpstr>Educational Stability  New Arrivals</vt:lpstr>
      <vt:lpstr>Content</vt:lpstr>
      <vt:lpstr>Access to a Public Education</vt:lpstr>
      <vt:lpstr> Arriving – Understanding the context</vt:lpstr>
      <vt:lpstr>How one arrives</vt:lpstr>
      <vt:lpstr>  New Arrivals  </vt:lpstr>
      <vt:lpstr>New Arrivals</vt:lpstr>
      <vt:lpstr>What is a sponsor?</vt:lpstr>
      <vt:lpstr>New Arrivals </vt:lpstr>
      <vt:lpstr>New Arrivals Continued Pt. 2</vt:lpstr>
      <vt:lpstr>Enrolling new arrivals</vt:lpstr>
      <vt:lpstr>Where to Enroll? What is required? Who can enroll?</vt:lpstr>
      <vt:lpstr>New Arrivals Continued Pt. 3</vt:lpstr>
      <vt:lpstr>Homeless? – conversations or screeners</vt:lpstr>
      <vt:lpstr>New Arrivals Continued Pt. 4</vt:lpstr>
      <vt:lpstr>The Migrant Screener</vt:lpstr>
      <vt:lpstr>The Migrant McKinney Vento Verification Form</vt:lpstr>
      <vt:lpstr>Best Practices at Enrollment</vt:lpstr>
      <vt:lpstr>Identifying students in your SIS</vt:lpstr>
      <vt:lpstr>Enrollment and School Records</vt:lpstr>
      <vt:lpstr>Required Enrollment Documentation and Alternatives Pt. 1</vt:lpstr>
      <vt:lpstr>Required Enrollment Documentation and Alternatives Pt. 2</vt:lpstr>
      <vt:lpstr>Required Enrollment Documentation and Alternatives Pt. 3</vt:lpstr>
      <vt:lpstr>A Note to Student Privacy</vt:lpstr>
      <vt:lpstr>Engaging families new to the U.S.</vt:lpstr>
      <vt:lpstr>Forthcoming DESE Memo </vt:lpstr>
      <vt:lpstr>Communicating with Families</vt:lpstr>
      <vt:lpstr>Local Resources</vt:lpstr>
      <vt:lpstr>Trauma Background</vt:lpstr>
      <vt:lpstr>ACEs and PCEs</vt:lpstr>
      <vt:lpstr>Educational programming and services</vt:lpstr>
      <vt:lpstr> Tips to support students and families </vt:lpstr>
      <vt:lpstr>Best Practices Beyond Enrollment</vt:lpstr>
      <vt:lpstr>Best Practices Beyond Enrollment: Continued</vt:lpstr>
      <vt:lpstr>Best Practices in the School or Classroom</vt:lpstr>
      <vt:lpstr>Contact Information &amp; Resources</vt:lpstr>
      <vt:lpstr>Resources</vt:lpstr>
      <vt:lpstr>Resources – Local</vt:lpstr>
      <vt:lpstr>Resources – Regional</vt:lpstr>
      <vt:lpstr>Resources – State Educational Stability 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Stability: New Arrivals</dc:title>
  <dc:creator>DESE</dc:creator>
  <cp:lastModifiedBy>Zou, Dong (EOE)</cp:lastModifiedBy>
  <cp:revision>8</cp:revision>
  <cp:lastPrinted>2019-10-02T20:27:21Z</cp:lastPrinted>
  <dcterms:created xsi:type="dcterms:W3CDTF">2018-10-05T17:30:07Z</dcterms:created>
  <dcterms:modified xsi:type="dcterms:W3CDTF">2022-10-25T22:25:07Z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25 2022</vt:lpwstr>
  </property>
</Properties>
</file>