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277" r:id="rId5"/>
    <p:sldId id="450" r:id="rId6"/>
    <p:sldId id="472" r:id="rId7"/>
    <p:sldId id="307" r:id="rId8"/>
    <p:sldId id="499" r:id="rId9"/>
    <p:sldId id="500" r:id="rId10"/>
    <p:sldId id="456" r:id="rId11"/>
    <p:sldId id="487" r:id="rId12"/>
    <p:sldId id="484" r:id="rId13"/>
    <p:sldId id="505" r:id="rId14"/>
    <p:sldId id="488" r:id="rId15"/>
    <p:sldId id="503" r:id="rId16"/>
    <p:sldId id="504" r:id="rId17"/>
    <p:sldId id="457" r:id="rId18"/>
    <p:sldId id="458" r:id="rId19"/>
    <p:sldId id="493" r:id="rId20"/>
    <p:sldId id="434" r:id="rId21"/>
    <p:sldId id="438" r:id="rId22"/>
    <p:sldId id="490" r:id="rId23"/>
    <p:sldId id="491" r:id="rId24"/>
    <p:sldId id="492" r:id="rId25"/>
    <p:sldId id="485" r:id="rId26"/>
    <p:sldId id="489" r:id="rId27"/>
    <p:sldId id="494" r:id="rId28"/>
    <p:sldId id="498" r:id="rId29"/>
    <p:sldId id="486" r:id="rId30"/>
    <p:sldId id="497" r:id="rId31"/>
    <p:sldId id="260" r:id="rId32"/>
    <p:sldId id="461" r:id="rId33"/>
    <p:sldId id="495" r:id="rId34"/>
    <p:sldId id="441" r:id="rId35"/>
    <p:sldId id="326" r:id="rId36"/>
    <p:sldId id="464" r:id="rId37"/>
    <p:sldId id="501" r:id="rId38"/>
    <p:sldId id="469" r:id="rId39"/>
    <p:sldId id="382" r:id="rId40"/>
    <p:sldId id="406" r:id="rId41"/>
    <p:sldId id="465" r:id="rId42"/>
    <p:sldId id="466" r:id="rId43"/>
    <p:sldId id="468" r:id="rId44"/>
    <p:sldId id="496" r:id="rId45"/>
    <p:sldId id="502" r:id="rId46"/>
    <p:sldId id="476" r:id="rId47"/>
    <p:sldId id="353" r:id="rId48"/>
    <p:sldId id="417" r:id="rId49"/>
    <p:sldId id="292" r:id="rId50"/>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450"/>
            <p14:sldId id="472"/>
            <p14:sldId id="307"/>
            <p14:sldId id="499"/>
            <p14:sldId id="500"/>
            <p14:sldId id="456"/>
            <p14:sldId id="487"/>
            <p14:sldId id="484"/>
            <p14:sldId id="505"/>
            <p14:sldId id="488"/>
            <p14:sldId id="503"/>
            <p14:sldId id="504"/>
            <p14:sldId id="457"/>
            <p14:sldId id="458"/>
            <p14:sldId id="493"/>
            <p14:sldId id="434"/>
            <p14:sldId id="438"/>
            <p14:sldId id="490"/>
            <p14:sldId id="491"/>
            <p14:sldId id="492"/>
            <p14:sldId id="485"/>
            <p14:sldId id="489"/>
            <p14:sldId id="494"/>
            <p14:sldId id="498"/>
            <p14:sldId id="486"/>
            <p14:sldId id="497"/>
          </p14:sldIdLst>
        </p14:section>
        <p14:section name="Basic text box" id="{DCD4DD07-CAF7-4E7A-9DCD-CDE5ABF2F349}">
          <p14:sldIdLst>
            <p14:sldId id="260"/>
            <p14:sldId id="461"/>
            <p14:sldId id="495"/>
            <p14:sldId id="441"/>
            <p14:sldId id="326"/>
            <p14:sldId id="464"/>
            <p14:sldId id="501"/>
            <p14:sldId id="469"/>
            <p14:sldId id="382"/>
            <p14:sldId id="406"/>
            <p14:sldId id="465"/>
            <p14:sldId id="466"/>
            <p14:sldId id="468"/>
            <p14:sldId id="496"/>
            <p14:sldId id="502"/>
            <p14:sldId id="476"/>
            <p14:sldId id="353"/>
            <p14:sldId id="417"/>
          </p14:sldIdLst>
        </p14:section>
        <p14:section name="Infographics" id="{C4E083B3-F14A-4392-9B82-0F42DAC53658}">
          <p14:sldIdLst/>
        </p14:section>
        <p14:section name="End &amp; Contact" id="{7D930A8E-F6E7-47DF-97AA-43BE2C93C7FD}">
          <p14:sldIdLst>
            <p14:sldId id="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cKinnon, Kristen A (DESE)" initials="MKA(" lastIdx="10" clrIdx="6">
    <p:extLst>
      <p:ext uri="{19B8F6BF-5375-455C-9EA6-DF929625EA0E}">
        <p15:presenceInfo xmlns:p15="http://schemas.microsoft.com/office/powerpoint/2012/main" userId="S::Kristen.A.McKinnon@mass.gov::a3149160-31a6-4b9e-8e6a-c5092def73c9" providerId="AD"/>
      </p:ext>
    </p:extLst>
  </p:cmAuthor>
  <p:cmAuthor id="1" name="Cowen, Christine" initials="CC" lastIdx="10" clrIdx="0">
    <p:extLst>
      <p:ext uri="{19B8F6BF-5375-455C-9EA6-DF929625EA0E}">
        <p15:presenceInfo xmlns:p15="http://schemas.microsoft.com/office/powerpoint/2012/main" userId="S-1-5-21-875326689-928589111-1252796590-16752" providerId="AD"/>
      </p:ext>
    </p:extLst>
  </p:cmAuthor>
  <p:cmAuthor id="2" name="McKinnon, Kristen A (DOE)" initials="MKA(" lastIdx="9" clrIdx="1">
    <p:extLst>
      <p:ext uri="{19B8F6BF-5375-455C-9EA6-DF929625EA0E}">
        <p15:presenceInfo xmlns:p15="http://schemas.microsoft.com/office/powerpoint/2012/main" userId="S-1-5-21-875326689-928589111-1252796590-8183" providerId="AD"/>
      </p:ext>
    </p:extLst>
  </p:cmAuthor>
  <p:cmAuthor id="3" name="Slautterback, Sarah (DOE)" initials="SS(" lastIdx="3" clrIdx="2">
    <p:extLst>
      <p:ext uri="{19B8F6BF-5375-455C-9EA6-DF929625EA0E}">
        <p15:presenceInfo xmlns:p15="http://schemas.microsoft.com/office/powerpoint/2012/main" userId="S-1-5-21-875326689-928589111-1252796590-3879" providerId="AD"/>
      </p:ext>
    </p:extLst>
  </p:cmAuthor>
  <p:cmAuthor id="4" name="Cowen, Christine (DESE)" initials="C(" lastIdx="50" clrIdx="3">
    <p:extLst>
      <p:ext uri="{19B8F6BF-5375-455C-9EA6-DF929625EA0E}">
        <p15:presenceInfo xmlns:p15="http://schemas.microsoft.com/office/powerpoint/2012/main" userId="S::christine.h.cowen@mass.gov::db635ee3-a96f-4a69-822c-6497b625b62a" providerId="AD"/>
      </p:ext>
    </p:extLst>
  </p:cmAuthor>
  <p:cmAuthor id="5" name="Morrison, James (DCF)" initials="M(" lastIdx="5" clrIdx="4">
    <p:extLst>
      <p:ext uri="{19B8F6BF-5375-455C-9EA6-DF929625EA0E}">
        <p15:presenceInfo xmlns:p15="http://schemas.microsoft.com/office/powerpoint/2012/main" userId="S::james.j.morrison@mass.gov::60212557-47be-46bd-b572-3a0c63f73c4e" providerId="AD"/>
      </p:ext>
    </p:extLst>
  </p:cmAuthor>
  <p:cmAuthor id="6" name="Slautterback, Sarah (DESE)" initials="S(" lastIdx="21" clrIdx="5">
    <p:extLst>
      <p:ext uri="{19B8F6BF-5375-455C-9EA6-DF929625EA0E}">
        <p15:presenceInfo xmlns:p15="http://schemas.microsoft.com/office/powerpoint/2012/main" userId="S::sarah.e.slautterback@mass.gov::baef57f9-49c7-4d3b-b191-41a327d62b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7" dt="2022-01-31T16:28:29.751" idx="3">
    <p:pos x="7776" y="953"/>
    <p:text>maybe add the ESSA definition at the top?</p:text>
    <p:extLst>
      <p:ext uri="{C676402C-5697-4E1C-873F-D02D1690AC5C}">
        <p15:threadingInfo xmlns:p15="http://schemas.microsoft.com/office/powerpoint/2012/main" timeZoneBias="300"/>
      </p:ext>
    </p:extLst>
  </p:cm>
  <p:cm authorId="7" dt="2022-01-31T16:29:27.740" idx="4">
    <p:pos x="7776" y="1049"/>
    <p:text>and make this consistent with the previous slide</p:text>
    <p:extLst>
      <p:ext uri="{C676402C-5697-4E1C-873F-D02D1690AC5C}">
        <p15:threadingInfo xmlns:p15="http://schemas.microsoft.com/office/powerpoint/2012/main" timeZoneBias="300">
          <p15:parentCm authorId="7" idx="3"/>
        </p15:threadingInfo>
      </p:ext>
    </p:extLst>
  </p:cm>
  <p:cm authorId="7" dt="2022-01-31T16:29:51.973" idx="5">
    <p:pos x="7776" y="1145"/>
    <p:text>-in DCF "custody"? - placed in a foster home?  living with parent/guardian?</p:text>
    <p:extLst>
      <p:ext uri="{C676402C-5697-4E1C-873F-D02D1690AC5C}">
        <p15:threadingInfo xmlns:p15="http://schemas.microsoft.com/office/powerpoint/2012/main" timeZoneBias="300">
          <p15:parentCm authorId="7" idx="3"/>
        </p15:threadingInfo>
      </p:ext>
    </p:extLst>
  </p:cm>
  <p:cm authorId="6" dt="2022-02-01T14:22:05.539" idx="21">
    <p:pos x="7776" y="1241"/>
    <p:text>You are right this needs to cover the full range of "custody and not just foster care. And we don't need a BID if just in custody.</p:text>
    <p:extLst>
      <p:ext uri="{C676402C-5697-4E1C-873F-D02D1690AC5C}">
        <p15:threadingInfo xmlns:p15="http://schemas.microsoft.com/office/powerpoint/2012/main" timeZoneBias="480">
          <p15:parentCm authorId="7" idx="3"/>
        </p15:threadingInfo>
      </p:ext>
    </p:extLst>
  </p:cm>
  <p:cm authorId="4" dt="2022-02-01T15:13:51.593" idx="49">
    <p:pos x="7776" y="1337"/>
    <p:text>is this all set?</p:text>
    <p:extLst>
      <p:ext uri="{C676402C-5697-4E1C-873F-D02D1690AC5C}">
        <p15:threadingInfo xmlns:p15="http://schemas.microsoft.com/office/powerpoint/2012/main" timeZoneBias="480">
          <p15:parentCm authorId="7" idx="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22-01-31T08:24:02.338" idx="28">
    <p:pos x="10" y="10"/>
    <p:text>do we mention it lightly here and them invite a colleague to conduct a training on this ?
</p:text>
    <p:extLst>
      <p:ext uri="{C676402C-5697-4E1C-873F-D02D1690AC5C}">
        <p15:threadingInfo xmlns:p15="http://schemas.microsoft.com/office/powerpoint/2012/main" timeZoneBias="480"/>
      </p:ext>
    </p:extLst>
  </p:cm>
  <p:cm authorId="7" dt="2022-01-31T19:40:23.760" idx="10">
    <p:pos x="10" y="106"/>
    <p:text>like that idea.  i think the previous slide gets at the ACEs/PCEs concept to</p:text>
    <p:extLst>
      <p:ext uri="{C676402C-5697-4E1C-873F-D02D1690AC5C}">
        <p15:threadingInfo xmlns:p15="http://schemas.microsoft.com/office/powerpoint/2012/main" timeZoneBias="300">
          <p15:parentCm authorId="4" idx="28"/>
        </p15:threadingInfo>
      </p:ext>
    </p:extLst>
  </p:cm>
  <p:cm authorId="4" dt="2022-02-01T14:36:22.138" idx="47">
    <p:pos x="10" y="202"/>
    <p:text>maybe define both terms and mention that we are working with colleague to possibly do a training webinar.
</p:text>
    <p:extLst>
      <p:ext uri="{C676402C-5697-4E1C-873F-D02D1690AC5C}">
        <p15:threadingInfo xmlns:p15="http://schemas.microsoft.com/office/powerpoint/2012/main" timeZoneBias="480">
          <p15:parentCm authorId="4" idx="28"/>
        </p15:threadingInfo>
      </p:ext>
    </p:extLst>
  </p:cm>
  <p:cm authorId="4" dt="2022-02-01T15:47:13.547" idx="50">
    <p:pos x="10" y="298"/>
    <p:text>i went on the link shared by chris to sarah and found a journal article. i skimmed it to at least get this information. not sure if this is we want here.
</p:text>
    <p:extLst>
      <p:ext uri="{C676402C-5697-4E1C-873F-D02D1690AC5C}">
        <p15:threadingInfo xmlns:p15="http://schemas.microsoft.com/office/powerpoint/2012/main" timeZoneBias="480">
          <p15:parentCm authorId="4" idx="28"/>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2022/10/25</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2022/10/25</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44116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51368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3201055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364691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1258040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955693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45</a:t>
            </a:fld>
            <a:endParaRPr lang="zh-CN" altLang="en-US"/>
          </a:p>
        </p:txBody>
      </p:sp>
    </p:spTree>
    <p:extLst>
      <p:ext uri="{BB962C8B-B14F-4D97-AF65-F5344CB8AC3E}">
        <p14:creationId xmlns:p14="http://schemas.microsoft.com/office/powerpoint/2010/main" val="1189522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10/25/2022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https://www.doe.mass.edu/sfs/foster/"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doe.mass.edu/covid19/mental-health.htm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www.mass.gov/orgs/massachusetts-department-of-children-families/locations?_page=1" TargetMode="External"/><Relationship Id="rId2" Type="http://schemas.openxmlformats.org/officeDocument/2006/relationships/hyperlink" Target="http://profiles.doe.mass.edu/search/search.aspx?leftNavId=11239" TargetMode="Externa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8" Type="http://schemas.openxmlformats.org/officeDocument/2006/relationships/hyperlink" Target="mailto:Sarah.E.Slautterback@mass.gov" TargetMode="External"/><Relationship Id="rId3" Type="http://schemas.openxmlformats.org/officeDocument/2006/relationships/hyperlink" Target="http://www.doe.mass.edu/sfs/edstability.html" TargetMode="External"/><Relationship Id="rId7" Type="http://schemas.openxmlformats.org/officeDocument/2006/relationships/hyperlink" Target="mailto:James.J.Morrison@MassMail.State.MA.U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mailto:Kristen.A.McKinnon@mass.gov" TargetMode="External"/><Relationship Id="rId5" Type="http://schemas.openxmlformats.org/officeDocument/2006/relationships/hyperlink" Target="mailto:Lisa.Hanafin@mass.gov" TargetMode="External"/><Relationship Id="rId4" Type="http://schemas.openxmlformats.org/officeDocument/2006/relationships/hyperlink" Target="mailto:Christine.H.Cowen@mass.gov"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hyperlink" Target="http://www.doe.mass.edu/sfs/" TargetMode="External"/><Relationship Id="rId4" Type="http://schemas.openxmlformats.org/officeDocument/2006/relationships/hyperlink" Target="mailto:achievement@doe.mass.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6"/>
            <a:ext cx="6784850" cy="2408064"/>
          </a:xfrm>
        </p:spPr>
        <p:txBody>
          <a:bodyPr/>
          <a:lstStyle/>
          <a:p>
            <a:r>
              <a:rPr lang="en-US" dirty="0"/>
              <a:t>Educational Stability</a:t>
            </a:r>
            <a:br>
              <a:rPr lang="en-US" dirty="0"/>
            </a:br>
            <a:br>
              <a:rPr lang="en-US" dirty="0"/>
            </a:br>
            <a:r>
              <a:rPr lang="en-US" dirty="0"/>
              <a:t>Welcoming New Students</a:t>
            </a:r>
          </a:p>
        </p:txBody>
      </p:sp>
      <p:sp>
        <p:nvSpPr>
          <p:cNvPr id="3" name="Subtitle 2" descr="Welcoming New Students."/>
          <p:cNvSpPr>
            <a:spLocks noGrp="1"/>
          </p:cNvSpPr>
          <p:nvPr>
            <p:ph type="subTitle" idx="1"/>
          </p:nvPr>
        </p:nvSpPr>
        <p:spPr>
          <a:xfrm>
            <a:off x="5407149" y="3481192"/>
            <a:ext cx="6784851" cy="774022"/>
          </a:xfrm>
        </p:spPr>
        <p:txBody>
          <a:bodyPr/>
          <a:lstStyle/>
          <a:p>
            <a:endParaRPr lang="en-US" altLang="zh-CN" sz="3200" dirty="0">
              <a:latin typeface="Segoe"/>
            </a:endParaRPr>
          </a:p>
          <a:p>
            <a:endParaRPr lang="en-US" altLang="zh-CN" sz="2800" dirty="0"/>
          </a:p>
        </p:txBody>
      </p:sp>
    </p:spTree>
  </p:cSld>
  <p:clrMapOvr>
    <a:masterClrMapping/>
  </p:clrMapOvr>
  <mc:AlternateContent xmlns:mc="http://schemas.openxmlformats.org/markup-compatibility/2006" xmlns:p14="http://schemas.microsoft.com/office/powerpoint/2010/main">
    <mc:Choice Requires="p14">
      <p:transition spd="slow" p14:dur="2000" advTm="9901"/>
    </mc:Choice>
    <mc:Fallback xmlns="">
      <p:transition spd="slow" advTm="990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9C21E-5A22-4E51-9E1F-CACA1E6A3883}"/>
              </a:ext>
            </a:extLst>
          </p:cNvPr>
          <p:cNvSpPr>
            <a:spLocks noGrp="1"/>
          </p:cNvSpPr>
          <p:nvPr>
            <p:ph type="title"/>
          </p:nvPr>
        </p:nvSpPr>
        <p:spPr/>
        <p:txBody>
          <a:bodyPr/>
          <a:lstStyle/>
          <a:p>
            <a:r>
              <a:rPr lang="en-US" dirty="0">
                <a:latin typeface="Segoe UI Semibold"/>
                <a:cs typeface="Segoe UI Semibold"/>
              </a:rPr>
              <a:t>In DCF Custody or Foster Care? Continued</a:t>
            </a:r>
          </a:p>
        </p:txBody>
      </p:sp>
      <p:sp>
        <p:nvSpPr>
          <p:cNvPr id="3" name="Content Placeholder 2">
            <a:extLst>
              <a:ext uri="{FF2B5EF4-FFF2-40B4-BE49-F238E27FC236}">
                <a16:creationId xmlns:a16="http://schemas.microsoft.com/office/drawing/2014/main" id="{46F33ACA-1008-44D8-B1E6-D2CA8612BE26}"/>
              </a:ext>
            </a:extLst>
          </p:cNvPr>
          <p:cNvSpPr>
            <a:spLocks noGrp="1"/>
          </p:cNvSpPr>
          <p:nvPr>
            <p:ph idx="1"/>
          </p:nvPr>
        </p:nvSpPr>
        <p:spPr>
          <a:xfrm>
            <a:off x="410513" y="1137717"/>
            <a:ext cx="11528201" cy="5431358"/>
          </a:xfrm>
        </p:spPr>
        <p:txBody>
          <a:bodyPr vert="horz" lIns="91440" tIns="45720" rIns="91440" bIns="45720" rtlCol="0" anchor="t">
            <a:noAutofit/>
          </a:bodyPr>
          <a:lstStyle/>
          <a:p>
            <a:pPr marL="0" indent="0">
              <a:buNone/>
            </a:pPr>
            <a:endParaRPr lang="en-US" sz="2800" dirty="0">
              <a:latin typeface="Segoe UI"/>
              <a:cs typeface="Segoe UI"/>
            </a:endParaRPr>
          </a:p>
          <a:p>
            <a:pPr marL="0" indent="0">
              <a:buNone/>
            </a:pPr>
            <a:r>
              <a:rPr lang="en-US" sz="2800" dirty="0">
                <a:latin typeface="Segoe UI"/>
                <a:cs typeface="Segoe UI"/>
              </a:rPr>
              <a:t>DCF social workers for students who remain with their parents while DCF holds custody will also provide the district with a notice to LEA.  </a:t>
            </a:r>
          </a:p>
          <a:p>
            <a:pPr marL="0" indent="0">
              <a:buNone/>
            </a:pPr>
            <a:endParaRPr lang="en-US" sz="2800" dirty="0">
              <a:latin typeface="Segoe UI"/>
              <a:cs typeface="Segoe UI"/>
            </a:endParaRPr>
          </a:p>
          <a:p>
            <a:pPr marL="0" indent="0">
              <a:buNone/>
            </a:pPr>
            <a:r>
              <a:rPr lang="en-US" sz="2800" dirty="0">
                <a:latin typeface="Segoe UI"/>
                <a:cs typeface="Segoe UI"/>
              </a:rPr>
              <a:t>The district must provide the social worker with access to student information in the same manner as a parent, including parent portals.</a:t>
            </a:r>
          </a:p>
          <a:p>
            <a:pPr marL="0" indent="0">
              <a:buNone/>
            </a:pPr>
            <a:endParaRPr lang="en-US" sz="2800" dirty="0">
              <a:latin typeface="Segoe UI"/>
              <a:cs typeface="Segoe UI"/>
            </a:endParaRPr>
          </a:p>
          <a:p>
            <a:pPr marL="0" indent="0">
              <a:buNone/>
            </a:pPr>
            <a:r>
              <a:rPr lang="en-US" sz="2800" dirty="0">
                <a:latin typeface="Segoe UI"/>
                <a:cs typeface="Segoe UI"/>
              </a:rPr>
              <a:t>Do not terminate parental access to the student information unless parental rights have been terminated.</a:t>
            </a:r>
            <a:endParaRPr lang="en-US" sz="2800" dirty="0"/>
          </a:p>
          <a:p>
            <a:endParaRPr lang="en-US" dirty="0"/>
          </a:p>
        </p:txBody>
      </p:sp>
      <p:sp>
        <p:nvSpPr>
          <p:cNvPr id="4" name="Slide Number Placeholder 3">
            <a:extLst>
              <a:ext uri="{FF2B5EF4-FFF2-40B4-BE49-F238E27FC236}">
                <a16:creationId xmlns:a16="http://schemas.microsoft.com/office/drawing/2014/main" id="{C4E952C1-9519-444F-8238-CF60BCA6CF9E}"/>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1237271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37AB-7EAF-4143-B616-FEC829CFE295}"/>
              </a:ext>
            </a:extLst>
          </p:cNvPr>
          <p:cNvSpPr>
            <a:spLocks noGrp="1"/>
          </p:cNvSpPr>
          <p:nvPr>
            <p:ph type="title"/>
          </p:nvPr>
        </p:nvSpPr>
        <p:spPr/>
        <p:txBody>
          <a:bodyPr/>
          <a:lstStyle/>
          <a:p>
            <a:r>
              <a:rPr lang="en-US"/>
              <a:t>Working with DCF</a:t>
            </a:r>
          </a:p>
        </p:txBody>
      </p:sp>
      <p:sp>
        <p:nvSpPr>
          <p:cNvPr id="3" name="Content Placeholder 2">
            <a:extLst>
              <a:ext uri="{FF2B5EF4-FFF2-40B4-BE49-F238E27FC236}">
                <a16:creationId xmlns:a16="http://schemas.microsoft.com/office/drawing/2014/main" id="{AA145400-8BE4-401A-91F8-62529BA2D0FE}"/>
              </a:ext>
            </a:extLst>
          </p:cNvPr>
          <p:cNvSpPr>
            <a:spLocks noGrp="1"/>
          </p:cNvSpPr>
          <p:nvPr>
            <p:ph idx="1"/>
          </p:nvPr>
        </p:nvSpPr>
        <p:spPr>
          <a:xfrm>
            <a:off x="567743" y="1137717"/>
            <a:ext cx="11370972" cy="5049746"/>
          </a:xfrm>
        </p:spPr>
        <p:txBody>
          <a:bodyPr vert="horz" lIns="91440" tIns="45720" rIns="91440" bIns="45720" rtlCol="0" anchor="t">
            <a:noAutofit/>
          </a:bodyPr>
          <a:lstStyle/>
          <a:p>
            <a:endParaRPr lang="en-US" dirty="0">
              <a:latin typeface="Segoe UI"/>
              <a:cs typeface="Segoe UI"/>
            </a:endParaRPr>
          </a:p>
          <a:p>
            <a:r>
              <a:rPr lang="en-US" sz="2800" dirty="0">
                <a:latin typeface="Segoe UI"/>
                <a:cs typeface="Segoe UI"/>
              </a:rPr>
              <a:t>The </a:t>
            </a:r>
            <a:r>
              <a:rPr lang="en-US" sz="2800" b="1" dirty="0">
                <a:latin typeface="Segoe UI"/>
                <a:cs typeface="Segoe UI"/>
              </a:rPr>
              <a:t>Notice to LEA is</a:t>
            </a:r>
            <a:r>
              <a:rPr lang="en-US" sz="2800" dirty="0">
                <a:latin typeface="Segoe UI"/>
                <a:cs typeface="Segoe UI"/>
              </a:rPr>
              <a:t> an important document that helps facilitate communication between DCF &amp; school districts </a:t>
            </a:r>
          </a:p>
          <a:p>
            <a:endParaRPr lang="en-US" sz="2800" dirty="0">
              <a:latin typeface="Segoe UI"/>
              <a:cs typeface="Segoe UI"/>
            </a:endParaRPr>
          </a:p>
          <a:p>
            <a:r>
              <a:rPr lang="en-US" sz="2800" dirty="0">
                <a:latin typeface="Segoe UI"/>
                <a:cs typeface="Segoe UI"/>
              </a:rPr>
              <a:t>Anytime a student in DCF custody moves from one placement to another a </a:t>
            </a:r>
            <a:r>
              <a:rPr lang="en-US" sz="2800" b="1" dirty="0">
                <a:latin typeface="Segoe UI"/>
                <a:cs typeface="Segoe UI"/>
              </a:rPr>
              <a:t>Notice to LEA</a:t>
            </a:r>
            <a:r>
              <a:rPr lang="en-US" sz="2800" dirty="0">
                <a:latin typeface="Segoe UI"/>
                <a:cs typeface="Segoe UI"/>
              </a:rPr>
              <a:t> will be sent by DCF to the Foster Care Points of Contact in the districts impacted. </a:t>
            </a:r>
          </a:p>
          <a:p>
            <a:endParaRPr lang="en-US" sz="2800" dirty="0"/>
          </a:p>
          <a:p>
            <a:r>
              <a:rPr lang="en-US" sz="2800" dirty="0">
                <a:latin typeface="Segoe UI"/>
                <a:cs typeface="Segoe UI"/>
              </a:rPr>
              <a:t>The Notice to LEA can also be used for other reasons including:</a:t>
            </a:r>
          </a:p>
          <a:p>
            <a:pPr marL="0" indent="0">
              <a:buNone/>
            </a:pPr>
            <a:endParaRPr lang="en-US" dirty="0">
              <a:latin typeface="Segoe UI"/>
              <a:cs typeface="Segoe UI"/>
            </a:endParaRPr>
          </a:p>
        </p:txBody>
      </p:sp>
      <p:sp>
        <p:nvSpPr>
          <p:cNvPr id="4" name="Slide Number Placeholder 3">
            <a:extLst>
              <a:ext uri="{FF2B5EF4-FFF2-40B4-BE49-F238E27FC236}">
                <a16:creationId xmlns:a16="http://schemas.microsoft.com/office/drawing/2014/main" id="{83BE5366-7087-41C1-9AFB-48D55A687618}"/>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211765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88934-3CA7-4348-99B6-061856C8C353}"/>
              </a:ext>
            </a:extLst>
          </p:cNvPr>
          <p:cNvSpPr>
            <a:spLocks noGrp="1"/>
          </p:cNvSpPr>
          <p:nvPr>
            <p:ph type="title"/>
          </p:nvPr>
        </p:nvSpPr>
        <p:spPr/>
        <p:txBody>
          <a:bodyPr/>
          <a:lstStyle/>
          <a:p>
            <a:r>
              <a:rPr lang="en-US">
                <a:latin typeface="Segoe UI Semibold"/>
                <a:cs typeface="Segoe UI Semibold"/>
              </a:rPr>
              <a:t>Reasons for sending the Notice to LEA</a:t>
            </a:r>
            <a:endParaRPr lang="en-US"/>
          </a:p>
        </p:txBody>
      </p:sp>
      <p:sp>
        <p:nvSpPr>
          <p:cNvPr id="3" name="Content Placeholder 2">
            <a:extLst>
              <a:ext uri="{FF2B5EF4-FFF2-40B4-BE49-F238E27FC236}">
                <a16:creationId xmlns:a16="http://schemas.microsoft.com/office/drawing/2014/main" id="{C71E04A7-55BD-45E5-B810-E4E27667577F}"/>
              </a:ext>
            </a:extLst>
          </p:cNvPr>
          <p:cNvSpPr>
            <a:spLocks noGrp="1"/>
          </p:cNvSpPr>
          <p:nvPr>
            <p:ph idx="1"/>
          </p:nvPr>
        </p:nvSpPr>
        <p:spPr>
          <a:xfrm>
            <a:off x="410514" y="1113490"/>
            <a:ext cx="11370972" cy="5744510"/>
          </a:xfrm>
        </p:spPr>
        <p:txBody>
          <a:bodyPr vert="horz" lIns="91440" tIns="45720" rIns="91440" bIns="45720" rtlCol="0" anchor="t">
            <a:noAutofit/>
          </a:bodyPr>
          <a:lstStyle/>
          <a:p>
            <a:r>
              <a:rPr lang="en-US" sz="2400" dirty="0">
                <a:latin typeface="Segoe UI"/>
                <a:cs typeface="Segoe UI"/>
              </a:rPr>
              <a:t>When a child is entering DCF care/custody &amp; When a child is exiting DCF care/custody</a:t>
            </a:r>
            <a:endParaRPr lang="en-US" sz="2400" dirty="0"/>
          </a:p>
          <a:p>
            <a:r>
              <a:rPr lang="en-US" sz="2400" dirty="0">
                <a:latin typeface="Segoe UI"/>
                <a:cs typeface="Segoe UI"/>
              </a:rPr>
              <a:t>When a child in DCF care/custody is changing placements to request a Best Interest Determination (BID) meeting </a:t>
            </a:r>
          </a:p>
          <a:p>
            <a:endParaRPr lang="en-US" sz="2400" dirty="0"/>
          </a:p>
          <a:p>
            <a:pPr marL="0" indent="0">
              <a:buNone/>
            </a:pPr>
            <a:r>
              <a:rPr lang="en-US" sz="2400" dirty="0">
                <a:latin typeface="Segoe UI"/>
                <a:cs typeface="Segoe UI"/>
              </a:rPr>
              <a:t>After a BID has been completed: </a:t>
            </a:r>
            <a:endParaRPr lang="en-US" sz="2400" dirty="0"/>
          </a:p>
          <a:p>
            <a:r>
              <a:rPr lang="en-US" sz="2400" dirty="0">
                <a:latin typeface="Segoe UI"/>
                <a:cs typeface="Segoe UI"/>
              </a:rPr>
              <a:t>to enroll a child in DCF care/custody in a new LEA/school </a:t>
            </a:r>
            <a:r>
              <a:rPr lang="en-US" sz="2400" i="1" dirty="0">
                <a:latin typeface="Segoe UI"/>
                <a:cs typeface="Segoe UI"/>
              </a:rPr>
              <a:t>(after a BID meeting has occurred) </a:t>
            </a:r>
            <a:endParaRPr lang="en-US" sz="2400" dirty="0"/>
          </a:p>
          <a:p>
            <a:r>
              <a:rPr lang="en-US" sz="2400" dirty="0">
                <a:latin typeface="Segoe UI"/>
                <a:cs typeface="Segoe UI"/>
              </a:rPr>
              <a:t>to request transportation </a:t>
            </a:r>
            <a:endParaRPr lang="en-US" sz="2400" dirty="0"/>
          </a:p>
          <a:p>
            <a:pPr marL="0" indent="0">
              <a:buNone/>
            </a:pPr>
            <a:endParaRPr lang="en-US" sz="2400" dirty="0">
              <a:latin typeface="Segoe UI"/>
              <a:cs typeface="Segoe UI"/>
            </a:endParaRPr>
          </a:p>
          <a:p>
            <a:pPr marL="0" indent="0">
              <a:buNone/>
            </a:pPr>
            <a:endParaRPr lang="en-US" sz="1600" dirty="0"/>
          </a:p>
        </p:txBody>
      </p:sp>
      <p:sp>
        <p:nvSpPr>
          <p:cNvPr id="4" name="Slide Number Placeholder 3">
            <a:extLst>
              <a:ext uri="{FF2B5EF4-FFF2-40B4-BE49-F238E27FC236}">
                <a16:creationId xmlns:a16="http://schemas.microsoft.com/office/drawing/2014/main" id="{832B779A-C11D-429C-9CF8-B67340729D2B}"/>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2030924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88934-3CA7-4348-99B6-061856C8C353}"/>
              </a:ext>
            </a:extLst>
          </p:cNvPr>
          <p:cNvSpPr>
            <a:spLocks noGrp="1"/>
          </p:cNvSpPr>
          <p:nvPr>
            <p:ph type="title"/>
          </p:nvPr>
        </p:nvSpPr>
        <p:spPr/>
        <p:txBody>
          <a:bodyPr/>
          <a:lstStyle/>
          <a:p>
            <a:r>
              <a:rPr lang="en-US" dirty="0">
                <a:latin typeface="Segoe UI Semibold"/>
                <a:cs typeface="Segoe UI Semibold"/>
              </a:rPr>
              <a:t>Reasons for sending the Notice to LEA - continued</a:t>
            </a:r>
            <a:endParaRPr lang="en-US" dirty="0"/>
          </a:p>
        </p:txBody>
      </p:sp>
      <p:sp>
        <p:nvSpPr>
          <p:cNvPr id="3" name="Content Placeholder 2">
            <a:extLst>
              <a:ext uri="{FF2B5EF4-FFF2-40B4-BE49-F238E27FC236}">
                <a16:creationId xmlns:a16="http://schemas.microsoft.com/office/drawing/2014/main" id="{C71E04A7-55BD-45E5-B810-E4E27667577F}"/>
              </a:ext>
            </a:extLst>
          </p:cNvPr>
          <p:cNvSpPr>
            <a:spLocks noGrp="1"/>
          </p:cNvSpPr>
          <p:nvPr>
            <p:ph idx="1"/>
          </p:nvPr>
        </p:nvSpPr>
        <p:spPr>
          <a:xfrm>
            <a:off x="410514" y="1113490"/>
            <a:ext cx="11370972" cy="5744510"/>
          </a:xfrm>
        </p:spPr>
        <p:txBody>
          <a:bodyPr vert="horz" lIns="91440" tIns="45720" rIns="91440" bIns="45720" rtlCol="0" anchor="t">
            <a:noAutofit/>
          </a:bodyPr>
          <a:lstStyle/>
          <a:p>
            <a:pPr marL="0" indent="0">
              <a:buNone/>
            </a:pPr>
            <a:endParaRPr lang="en-US" sz="2400" dirty="0">
              <a:latin typeface="Segoe UI"/>
              <a:cs typeface="Segoe UI"/>
            </a:endParaRPr>
          </a:p>
          <a:p>
            <a:r>
              <a:rPr lang="en-US" sz="2400" dirty="0">
                <a:latin typeface="Segoe UI"/>
                <a:cs typeface="Segoe UI"/>
              </a:rPr>
              <a:t>When a child in DCF care/custody is withdrawing from their current LEA/school</a:t>
            </a:r>
            <a:r>
              <a:rPr lang="en-US" sz="2400" u="sng" dirty="0">
                <a:latin typeface="Segoe UI"/>
                <a:cs typeface="Segoe UI"/>
              </a:rPr>
              <a:t>:</a:t>
            </a:r>
            <a:r>
              <a:rPr lang="en-US" sz="2400" dirty="0">
                <a:latin typeface="Segoe UI"/>
                <a:cs typeface="Segoe UI"/>
              </a:rPr>
              <a:t> </a:t>
            </a:r>
            <a:endParaRPr lang="en-US" sz="2400" dirty="0"/>
          </a:p>
          <a:p>
            <a:r>
              <a:rPr lang="en-US" sz="2400" dirty="0">
                <a:latin typeface="Segoe UI"/>
                <a:cs typeface="Segoe UI"/>
              </a:rPr>
              <a:t>To request all school records are sent to the new school/district (as noted below) and a copy sent to the social worker </a:t>
            </a:r>
            <a:endParaRPr lang="en-US" sz="2400" dirty="0"/>
          </a:p>
          <a:p>
            <a:r>
              <a:rPr lang="en-US" sz="2400" dirty="0">
                <a:latin typeface="Segoe UI"/>
                <a:cs typeface="Segoe UI"/>
              </a:rPr>
              <a:t>To request a TEAM evaluation or re-evaluation </a:t>
            </a:r>
            <a:endParaRPr lang="en-US" sz="2400" dirty="0"/>
          </a:p>
          <a:p>
            <a:endParaRPr lang="en-US" sz="2400" dirty="0">
              <a:latin typeface="Segoe UI"/>
              <a:cs typeface="Segoe UI"/>
            </a:endParaRPr>
          </a:p>
          <a:p>
            <a:pPr marL="0" indent="0">
              <a:buNone/>
            </a:pPr>
            <a:r>
              <a:rPr lang="en-US" sz="2400" dirty="0">
                <a:latin typeface="Segoe UI"/>
                <a:cs typeface="Segoe UI"/>
              </a:rPr>
              <a:t>To request education information about a child, specifically</a:t>
            </a:r>
            <a:r>
              <a:rPr lang="en-US" sz="2400" u="sng" dirty="0">
                <a:latin typeface="Segoe UI"/>
                <a:cs typeface="Segoe UI"/>
              </a:rPr>
              <a:t>:</a:t>
            </a:r>
            <a:r>
              <a:rPr lang="en-US" sz="2400" dirty="0">
                <a:latin typeface="Segoe UI"/>
                <a:cs typeface="Segoe UI"/>
              </a:rPr>
              <a:t> </a:t>
            </a:r>
            <a:endParaRPr lang="en-US" sz="2400" dirty="0"/>
          </a:p>
          <a:p>
            <a:r>
              <a:rPr lang="en-US" sz="2400" dirty="0">
                <a:latin typeface="Segoe UI"/>
                <a:cs typeface="Segoe UI"/>
              </a:rPr>
              <a:t>records/transcripts </a:t>
            </a:r>
            <a:endParaRPr lang="en-US" sz="2400" dirty="0"/>
          </a:p>
          <a:p>
            <a:r>
              <a:rPr lang="en-US" sz="2400" dirty="0">
                <a:latin typeface="Segoe UI"/>
                <a:cs typeface="Segoe UI"/>
              </a:rPr>
              <a:t>most recent Team evaluation and IEP </a:t>
            </a:r>
            <a:endParaRPr lang="en-US" sz="2400" dirty="0"/>
          </a:p>
          <a:p>
            <a:r>
              <a:rPr lang="en-US" sz="2400" dirty="0">
                <a:latin typeface="Segoe UI"/>
                <a:cs typeface="Segoe UI"/>
              </a:rPr>
              <a:t>access to online or web-based Student Information Systems (SIS) </a:t>
            </a:r>
            <a:endParaRPr lang="en-US" sz="2400" dirty="0"/>
          </a:p>
          <a:p>
            <a:pPr marL="0" indent="0">
              <a:buNone/>
            </a:pPr>
            <a:endParaRPr lang="en-US" sz="1600" dirty="0"/>
          </a:p>
        </p:txBody>
      </p:sp>
      <p:sp>
        <p:nvSpPr>
          <p:cNvPr id="4" name="Slide Number Placeholder 3">
            <a:extLst>
              <a:ext uri="{FF2B5EF4-FFF2-40B4-BE49-F238E27FC236}">
                <a16:creationId xmlns:a16="http://schemas.microsoft.com/office/drawing/2014/main" id="{832B779A-C11D-429C-9CF8-B67340729D2B}"/>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a:p>
        </p:txBody>
      </p:sp>
    </p:spTree>
    <p:extLst>
      <p:ext uri="{BB962C8B-B14F-4D97-AF65-F5344CB8AC3E}">
        <p14:creationId xmlns:p14="http://schemas.microsoft.com/office/powerpoint/2010/main" val="1580143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59D1FD-AB57-4AB1-823A-C82E5C7BBCB8}"/>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
        <p:nvSpPr>
          <p:cNvPr id="5" name="Title 4">
            <a:extLst>
              <a:ext uri="{FF2B5EF4-FFF2-40B4-BE49-F238E27FC236}">
                <a16:creationId xmlns:a16="http://schemas.microsoft.com/office/drawing/2014/main" id="{A49E084E-FE3F-4539-91D2-408E2B48873D}"/>
              </a:ext>
            </a:extLst>
          </p:cNvPr>
          <p:cNvSpPr>
            <a:spLocks noGrp="1"/>
          </p:cNvSpPr>
          <p:nvPr>
            <p:ph type="title"/>
          </p:nvPr>
        </p:nvSpPr>
        <p:spPr/>
        <p:txBody>
          <a:bodyPr/>
          <a:lstStyle/>
          <a:p>
            <a:r>
              <a:rPr lang="en-US">
                <a:latin typeface="Segoe UI Semibold"/>
                <a:cs typeface="Segoe UI Semibold"/>
              </a:rPr>
              <a:t>The Migrant Screener</a:t>
            </a:r>
            <a:endParaRPr lang="en-US"/>
          </a:p>
        </p:txBody>
      </p:sp>
      <p:sp>
        <p:nvSpPr>
          <p:cNvPr id="3" name="Text Placeholder 2">
            <a:extLst>
              <a:ext uri="{FF2B5EF4-FFF2-40B4-BE49-F238E27FC236}">
                <a16:creationId xmlns:a16="http://schemas.microsoft.com/office/drawing/2014/main" id="{393C4103-7AB8-45A5-A42C-5B8F6FD0F5EE}"/>
              </a:ext>
            </a:extLst>
          </p:cNvPr>
          <p:cNvSpPr>
            <a:spLocks noGrp="1"/>
          </p:cNvSpPr>
          <p:nvPr>
            <p:ph type="body" sz="half" idx="2"/>
          </p:nvPr>
        </p:nvSpPr>
        <p:spPr>
          <a:xfrm>
            <a:off x="484884" y="1244620"/>
            <a:ext cx="6573141" cy="4958394"/>
          </a:xfrm>
        </p:spPr>
        <p:txBody>
          <a:bodyPr vert="horz" lIns="91440" tIns="45720" rIns="91440" bIns="45720" rtlCol="0" anchor="t">
            <a:noAutofit/>
          </a:bodyPr>
          <a:lstStyle/>
          <a:p>
            <a:r>
              <a:rPr lang="en-US">
                <a:latin typeface="Segoe UI"/>
                <a:cs typeface="Segoe UI"/>
              </a:rPr>
              <a:t>The Migrant Screener is adapted for use with different community resources who collaborate with the MMEP to follow-up for eligibility: </a:t>
            </a:r>
            <a:endParaRPr lang="en-US"/>
          </a:p>
          <a:p>
            <a:pPr marL="342900" indent="-342900">
              <a:buChar char="•"/>
            </a:pPr>
            <a:endParaRPr lang="en-US">
              <a:latin typeface="Segoe UI"/>
              <a:cs typeface="Segoe UI"/>
            </a:endParaRPr>
          </a:p>
          <a:p>
            <a:pPr marL="342900" indent="-342900">
              <a:buChar char="•"/>
            </a:pPr>
            <a:r>
              <a:rPr lang="en-US">
                <a:latin typeface="Segoe UI"/>
                <a:cs typeface="Segoe UI"/>
              </a:rPr>
              <a:t>School districts who have forms available at enrollment. </a:t>
            </a:r>
            <a:r>
              <a:rPr lang="en-US" sz="2000">
                <a:latin typeface="Segoe UI"/>
                <a:cs typeface="Segoe UI"/>
              </a:rPr>
              <a:t>(School district version shown here).</a:t>
            </a:r>
            <a:endParaRPr lang="en-US" sz="2000"/>
          </a:p>
          <a:p>
            <a:pPr marL="342900" indent="-342900">
              <a:buChar char="•"/>
            </a:pPr>
            <a:r>
              <a:rPr lang="en-US">
                <a:latin typeface="Segoe UI"/>
                <a:cs typeface="Segoe UI"/>
              </a:rPr>
              <a:t>Agencies who collect the forms and share with the MMEP. </a:t>
            </a:r>
            <a:r>
              <a:rPr lang="en-US" sz="2000">
                <a:latin typeface="Segoe UI"/>
                <a:cs typeface="Segoe UI"/>
              </a:rPr>
              <a:t>(Agency version not shown)</a:t>
            </a:r>
            <a:r>
              <a:rPr lang="en-US">
                <a:latin typeface="Segoe UI"/>
                <a:cs typeface="Segoe UI"/>
              </a:rPr>
              <a:t>.</a:t>
            </a:r>
            <a:endParaRPr lang="en-US"/>
          </a:p>
          <a:p>
            <a:pPr marL="342900" indent="-342900">
              <a:buChar char="•"/>
            </a:pPr>
            <a:r>
              <a:rPr lang="en-US">
                <a:latin typeface="Segoe UI"/>
                <a:cs typeface="Segoe UI"/>
              </a:rPr>
              <a:t>Employers who collect and share the forms with the MMEP.</a:t>
            </a:r>
            <a:endParaRPr lang="en-US"/>
          </a:p>
          <a:p>
            <a:pPr marL="342900" indent="-342900">
              <a:buChar char="•"/>
            </a:pPr>
            <a:r>
              <a:rPr lang="en-US">
                <a:latin typeface="Segoe UI"/>
                <a:cs typeface="Segoe UI"/>
              </a:rPr>
              <a:t>Forms are translated into needed languages and available online.</a:t>
            </a:r>
          </a:p>
        </p:txBody>
      </p:sp>
      <p:graphicFrame>
        <p:nvGraphicFramePr>
          <p:cNvPr id="6" name="Object 5" descr="graphic photo of the Massachusetts Migrant Education Program screener to be used by schools, agencies etc. to help in identification of migrant students. ">
            <a:extLst>
              <a:ext uri="{FF2B5EF4-FFF2-40B4-BE49-F238E27FC236}">
                <a16:creationId xmlns:a16="http://schemas.microsoft.com/office/drawing/2014/main" id="{87D15A82-97BD-4F9E-A39C-3251D85306DD}"/>
              </a:ext>
            </a:extLst>
          </p:cNvPr>
          <p:cNvGraphicFramePr>
            <a:graphicFrameLocks noChangeAspect="1"/>
          </p:cNvGraphicFramePr>
          <p:nvPr>
            <p:extLst>
              <p:ext uri="{D42A27DB-BD31-4B8C-83A1-F6EECF244321}">
                <p14:modId xmlns:p14="http://schemas.microsoft.com/office/powerpoint/2010/main" val="3340233976"/>
              </p:ext>
            </p:extLst>
          </p:nvPr>
        </p:nvGraphicFramePr>
        <p:xfrm>
          <a:off x="7282296" y="1118646"/>
          <a:ext cx="3886200" cy="5029200"/>
        </p:xfrm>
        <a:graphic>
          <a:graphicData uri="http://schemas.openxmlformats.org/presentationml/2006/ole">
            <mc:AlternateContent xmlns:mc="http://schemas.openxmlformats.org/markup-compatibility/2006">
              <mc:Choice xmlns:v="urn:schemas-microsoft-com:vml" Requires="v">
                <p:oleObj spid="_x0000_s1031" name="Acrobat Document" r:id="rId3" imgW="3886052" imgH="5029069" progId="AcroExch.Document.DC">
                  <p:embed/>
                </p:oleObj>
              </mc:Choice>
              <mc:Fallback>
                <p:oleObj name="Acrobat Document" r:id="rId3" imgW="3886052" imgH="5029069" progId="AcroExch.Document.DC">
                  <p:embed/>
                  <p:pic>
                    <p:nvPicPr>
                      <p:cNvPr id="6" name="Object 5" descr="graphic photo of the Massachusetts Migrant Education Program screener to be used by schools, agencies etc. to help in identification of migrant students. ">
                        <a:extLst>
                          <a:ext uri="{FF2B5EF4-FFF2-40B4-BE49-F238E27FC236}">
                            <a16:creationId xmlns:a16="http://schemas.microsoft.com/office/drawing/2014/main" id="{87D15A82-97BD-4F9E-A39C-3251D85306DD}"/>
                          </a:ext>
                        </a:extLst>
                      </p:cNvPr>
                      <p:cNvPicPr/>
                      <p:nvPr/>
                    </p:nvPicPr>
                    <p:blipFill>
                      <a:blip r:embed="rId4"/>
                      <a:stretch>
                        <a:fillRect/>
                      </a:stretch>
                    </p:blipFill>
                    <p:spPr>
                      <a:xfrm>
                        <a:off x="7282296" y="1118646"/>
                        <a:ext cx="3886200" cy="5029200"/>
                      </a:xfrm>
                      <a:prstGeom prst="rect">
                        <a:avLst/>
                      </a:prstGeom>
                    </p:spPr>
                  </p:pic>
                </p:oleObj>
              </mc:Fallback>
            </mc:AlternateContent>
          </a:graphicData>
        </a:graphic>
      </p:graphicFrame>
    </p:spTree>
    <p:extLst>
      <p:ext uri="{BB962C8B-B14F-4D97-AF65-F5344CB8AC3E}">
        <p14:creationId xmlns:p14="http://schemas.microsoft.com/office/powerpoint/2010/main" val="4135921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9E084E-FE3F-4539-91D2-408E2B48873D}"/>
              </a:ext>
            </a:extLst>
          </p:cNvPr>
          <p:cNvSpPr>
            <a:spLocks noGrp="1"/>
          </p:cNvSpPr>
          <p:nvPr>
            <p:ph type="title"/>
          </p:nvPr>
        </p:nvSpPr>
        <p:spPr>
          <a:xfrm>
            <a:off x="567743" y="326504"/>
            <a:ext cx="11370972" cy="552324"/>
          </a:xfrm>
        </p:spPr>
        <p:txBody>
          <a:bodyPr/>
          <a:lstStyle/>
          <a:p>
            <a:r>
              <a:rPr lang="en-US">
                <a:latin typeface="Segoe UI Semibold"/>
                <a:cs typeface="Segoe UI Semibold"/>
              </a:rPr>
              <a:t>The Migrant McKinney Vento Verification Form</a:t>
            </a:r>
            <a:endParaRPr lang="en-US"/>
          </a:p>
        </p:txBody>
      </p:sp>
      <p:sp>
        <p:nvSpPr>
          <p:cNvPr id="3" name="Text Placeholder 2">
            <a:extLst>
              <a:ext uri="{FF2B5EF4-FFF2-40B4-BE49-F238E27FC236}">
                <a16:creationId xmlns:a16="http://schemas.microsoft.com/office/drawing/2014/main" id="{393C4103-7AB8-45A5-A42C-5B8F6FD0F5EE}"/>
              </a:ext>
            </a:extLst>
          </p:cNvPr>
          <p:cNvSpPr>
            <a:spLocks noGrp="1"/>
          </p:cNvSpPr>
          <p:nvPr>
            <p:ph type="body" sz="half" idx="2"/>
          </p:nvPr>
        </p:nvSpPr>
        <p:spPr>
          <a:xfrm>
            <a:off x="411816" y="1181990"/>
            <a:ext cx="6614893" cy="5261106"/>
          </a:xfrm>
        </p:spPr>
        <p:txBody>
          <a:bodyPr vert="horz" lIns="91440" tIns="45720" rIns="91440" bIns="45720" rtlCol="0" anchor="t">
            <a:noAutofit/>
          </a:bodyPr>
          <a:lstStyle/>
          <a:p>
            <a:r>
              <a:rPr lang="en-US">
                <a:latin typeface="Segoe UI"/>
                <a:cs typeface="Segoe UI"/>
              </a:rPr>
              <a:t>The Migrant McKinney Vento Verification Form is used by MMEP staff to verify that a Migrant family or student is also eligible for the classification as homeless. </a:t>
            </a:r>
            <a:endParaRPr lang="en-US"/>
          </a:p>
          <a:p>
            <a:pPr marL="342900" indent="-342900">
              <a:buChar char="•"/>
            </a:pPr>
            <a:endParaRPr lang="en-US">
              <a:latin typeface="Segoe UI"/>
              <a:cs typeface="Segoe UI"/>
            </a:endParaRPr>
          </a:p>
          <a:p>
            <a:pPr marL="342900" indent="-342900">
              <a:buChar char="•"/>
            </a:pPr>
            <a:r>
              <a:rPr lang="en-US" sz="2000">
                <a:latin typeface="Segoe UI"/>
                <a:cs typeface="Segoe UI"/>
              </a:rPr>
              <a:t>Because MMEP staff visit the "homes" of migrant students, they are best able to verify the McKinney Vento status and thus use this form to confirm homelessness.</a:t>
            </a:r>
            <a:endParaRPr lang="en-US" sz="2000"/>
          </a:p>
          <a:p>
            <a:pPr marL="342900" indent="-342900">
              <a:buChar char="•"/>
            </a:pPr>
            <a:r>
              <a:rPr lang="en-US" sz="2000">
                <a:latin typeface="Segoe UI"/>
                <a:cs typeface="Segoe UI"/>
              </a:rPr>
              <a:t>When MMEP staff verify McKinney Vento status, they share this form with the school district to inform the district and ensure the rights of the identified homeless student and their needs.</a:t>
            </a:r>
          </a:p>
          <a:p>
            <a:pPr marL="342900" indent="-342900">
              <a:buChar char="•"/>
            </a:pPr>
            <a:r>
              <a:rPr lang="en-US" sz="2000">
                <a:latin typeface="Segoe UI"/>
                <a:cs typeface="Segoe UI"/>
              </a:rPr>
              <a:t>Migrant families or students could be considered homeless because of doubled-up situations.</a:t>
            </a:r>
            <a:r>
              <a:rPr lang="en-US">
                <a:latin typeface="Segoe UI"/>
                <a:cs typeface="Segoe UI"/>
              </a:rPr>
              <a:t> </a:t>
            </a:r>
          </a:p>
        </p:txBody>
      </p:sp>
      <p:graphicFrame>
        <p:nvGraphicFramePr>
          <p:cNvPr id="4" name="Object 3" descr="Massachusetts Migrant Education graphic photo of verification form used to confirm homelessness of migrant and non-migrant families and out of school youth.">
            <a:extLst>
              <a:ext uri="{FF2B5EF4-FFF2-40B4-BE49-F238E27FC236}">
                <a16:creationId xmlns:a16="http://schemas.microsoft.com/office/drawing/2014/main" id="{D9E7226A-3913-4302-95BD-142EDA6AFB8D}"/>
              </a:ext>
            </a:extLst>
          </p:cNvPr>
          <p:cNvGraphicFramePr>
            <a:graphicFrameLocks noChangeAspect="1"/>
          </p:cNvGraphicFramePr>
          <p:nvPr>
            <p:extLst>
              <p:ext uri="{D42A27DB-BD31-4B8C-83A1-F6EECF244321}">
                <p14:modId xmlns:p14="http://schemas.microsoft.com/office/powerpoint/2010/main" val="2402907994"/>
              </p:ext>
            </p:extLst>
          </p:nvPr>
        </p:nvGraphicFramePr>
        <p:xfrm>
          <a:off x="6852863" y="1183121"/>
          <a:ext cx="3893906" cy="5259975"/>
        </p:xfrm>
        <a:graphic>
          <a:graphicData uri="http://schemas.openxmlformats.org/presentationml/2006/ole">
            <mc:AlternateContent xmlns:mc="http://schemas.openxmlformats.org/markup-compatibility/2006">
              <mc:Choice xmlns:v="urn:schemas-microsoft-com:vml" Requires="v">
                <p:oleObj spid="_x0000_s2055" name="Acrobat Document" r:id="rId3" imgW="3886052" imgH="5029069" progId="AcroExch.Document.DC">
                  <p:embed/>
                </p:oleObj>
              </mc:Choice>
              <mc:Fallback>
                <p:oleObj name="Acrobat Document" r:id="rId3" imgW="3886052" imgH="5029069" progId="AcroExch.Document.DC">
                  <p:embed/>
                  <p:pic>
                    <p:nvPicPr>
                      <p:cNvPr id="4" name="Object 3" descr="Massachusetts Migrant Education graphic photo of verification form used to confirm homelessness of migrant and non-migrant families and out of school youth.">
                        <a:extLst>
                          <a:ext uri="{FF2B5EF4-FFF2-40B4-BE49-F238E27FC236}">
                            <a16:creationId xmlns:a16="http://schemas.microsoft.com/office/drawing/2014/main" id="{D9E7226A-3913-4302-95BD-142EDA6AFB8D}"/>
                          </a:ext>
                        </a:extLst>
                      </p:cNvPr>
                      <p:cNvPicPr/>
                      <p:nvPr/>
                    </p:nvPicPr>
                    <p:blipFill>
                      <a:blip r:embed="rId4"/>
                      <a:stretch>
                        <a:fillRect/>
                      </a:stretch>
                    </p:blipFill>
                    <p:spPr>
                      <a:xfrm>
                        <a:off x="6852863" y="1183121"/>
                        <a:ext cx="3893906" cy="5259975"/>
                      </a:xfrm>
                      <a:prstGeom prst="rect">
                        <a:avLst/>
                      </a:prstGeom>
                    </p:spPr>
                  </p:pic>
                </p:oleObj>
              </mc:Fallback>
            </mc:AlternateContent>
          </a:graphicData>
        </a:graphic>
      </p:graphicFrame>
    </p:spTree>
    <p:extLst>
      <p:ext uri="{BB962C8B-B14F-4D97-AF65-F5344CB8AC3E}">
        <p14:creationId xmlns:p14="http://schemas.microsoft.com/office/powerpoint/2010/main" val="2872561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7213-CCB1-40C7-990E-24EF31D96E75}"/>
              </a:ext>
            </a:extLst>
          </p:cNvPr>
          <p:cNvSpPr>
            <a:spLocks noGrp="1"/>
          </p:cNvSpPr>
          <p:nvPr>
            <p:ph type="title"/>
          </p:nvPr>
        </p:nvSpPr>
        <p:spPr/>
        <p:txBody>
          <a:bodyPr/>
          <a:lstStyle/>
          <a:p>
            <a:r>
              <a:rPr lang="en-US"/>
              <a:t>Identifying students in your SIS</a:t>
            </a:r>
          </a:p>
        </p:txBody>
      </p:sp>
      <p:sp>
        <p:nvSpPr>
          <p:cNvPr id="3" name="Content Placeholder 2">
            <a:extLst>
              <a:ext uri="{FF2B5EF4-FFF2-40B4-BE49-F238E27FC236}">
                <a16:creationId xmlns:a16="http://schemas.microsoft.com/office/drawing/2014/main" id="{424DF709-CE0D-4020-8DDF-423A4F481880}"/>
              </a:ext>
            </a:extLst>
          </p:cNvPr>
          <p:cNvSpPr>
            <a:spLocks noGrp="1"/>
          </p:cNvSpPr>
          <p:nvPr>
            <p:ph idx="1"/>
          </p:nvPr>
        </p:nvSpPr>
        <p:spPr>
          <a:xfrm>
            <a:off x="410513" y="1128053"/>
            <a:ext cx="11528201" cy="5228297"/>
          </a:xfrm>
        </p:spPr>
        <p:txBody>
          <a:bodyPr vert="horz" lIns="91440" tIns="45720" rIns="91440" bIns="45720" rtlCol="0" anchor="t">
            <a:noAutofit/>
          </a:bodyPr>
          <a:lstStyle/>
          <a:p>
            <a:pPr marL="0" indent="0">
              <a:buNone/>
            </a:pPr>
            <a:r>
              <a:rPr lang="en-US" sz="2600" dirty="0">
                <a:latin typeface="Segoe UI"/>
                <a:cs typeface="Segoe UI"/>
              </a:rPr>
              <a:t>Students who are in foster care or homeless must be identified in the district’s Student Information System (SIS).</a:t>
            </a:r>
          </a:p>
          <a:p>
            <a:r>
              <a:rPr lang="en-US" sz="2600" dirty="0">
                <a:latin typeface="Segoe UI"/>
                <a:cs typeface="Segoe UI"/>
              </a:rPr>
              <a:t>The foster care field should be selected if the DCF case worker states that the student </a:t>
            </a:r>
            <a:r>
              <a:rPr lang="en-US" sz="2600" i="1" dirty="0">
                <a:latin typeface="Segoe UI"/>
                <a:cs typeface="Segoe UI"/>
              </a:rPr>
              <a:t>is placed away from the family and DCF has care and placement responsibilities. </a:t>
            </a:r>
            <a:r>
              <a:rPr lang="en-US" sz="2600" dirty="0">
                <a:latin typeface="Segoe UI"/>
                <a:cs typeface="Segoe UI"/>
              </a:rPr>
              <a:t> This information will also appear on the Notice to LEA.</a:t>
            </a:r>
          </a:p>
          <a:p>
            <a:r>
              <a:rPr lang="en-US" sz="2600" dirty="0">
                <a:latin typeface="Segoe UI"/>
                <a:cs typeface="Segoe UI"/>
              </a:rPr>
              <a:t>When a student is first identified as homeless.</a:t>
            </a:r>
          </a:p>
          <a:p>
            <a:pPr lvl="1"/>
            <a:r>
              <a:rPr lang="en-US" sz="2600" dirty="0">
                <a:latin typeface="Segoe UI"/>
                <a:cs typeface="Segoe UI"/>
              </a:rPr>
              <a:t>Select the homeless field,</a:t>
            </a:r>
          </a:p>
          <a:p>
            <a:pPr lvl="1"/>
            <a:r>
              <a:rPr lang="en-US" sz="2600" dirty="0">
                <a:latin typeface="Segoe UI"/>
                <a:cs typeface="Segoe UI"/>
              </a:rPr>
              <a:t>Enter the student’s living arrangement and</a:t>
            </a:r>
          </a:p>
          <a:p>
            <a:pPr lvl="1"/>
            <a:r>
              <a:rPr lang="en-US" sz="2600" dirty="0">
                <a:latin typeface="Segoe UI"/>
                <a:cs typeface="Segoe UI"/>
              </a:rPr>
              <a:t>Indicate (Yes or No) if the student is also unaccompanied.</a:t>
            </a:r>
          </a:p>
          <a:p>
            <a:r>
              <a:rPr lang="en-US" sz="2600" dirty="0">
                <a:latin typeface="Segoe UI"/>
                <a:cs typeface="Segoe UI"/>
              </a:rPr>
              <a:t>This data is transmitted to DESE daily and is verified at the end of the school year.</a:t>
            </a:r>
          </a:p>
        </p:txBody>
      </p:sp>
      <p:sp>
        <p:nvSpPr>
          <p:cNvPr id="4" name="Slide Number Placeholder 3">
            <a:extLst>
              <a:ext uri="{FF2B5EF4-FFF2-40B4-BE49-F238E27FC236}">
                <a16:creationId xmlns:a16="http://schemas.microsoft.com/office/drawing/2014/main" id="{BA985ECC-3494-45FF-AFCD-22D6C812C6CB}"/>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1286250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E799-DBBF-4DF0-82E3-815BFB3B8DDA}"/>
              </a:ext>
            </a:extLst>
          </p:cNvPr>
          <p:cNvSpPr>
            <a:spLocks noGrp="1"/>
          </p:cNvSpPr>
          <p:nvPr>
            <p:ph type="title"/>
          </p:nvPr>
        </p:nvSpPr>
        <p:spPr/>
        <p:txBody>
          <a:bodyPr/>
          <a:lstStyle/>
          <a:p>
            <a:r>
              <a:rPr lang="en-US"/>
              <a:t>Educational Rights of Students in Active Military Families</a:t>
            </a:r>
          </a:p>
        </p:txBody>
      </p:sp>
      <p:sp>
        <p:nvSpPr>
          <p:cNvPr id="3" name="Content Placeholder 2">
            <a:extLst>
              <a:ext uri="{FF2B5EF4-FFF2-40B4-BE49-F238E27FC236}">
                <a16:creationId xmlns:a16="http://schemas.microsoft.com/office/drawing/2014/main" id="{C053B554-6E1E-4724-B5DF-DE598D8D0C00}"/>
              </a:ext>
            </a:extLst>
          </p:cNvPr>
          <p:cNvSpPr>
            <a:spLocks noGrp="1"/>
          </p:cNvSpPr>
          <p:nvPr>
            <p:ph idx="1"/>
          </p:nvPr>
        </p:nvSpPr>
        <p:spPr>
          <a:xfrm>
            <a:off x="445770" y="1097280"/>
            <a:ext cx="11492945" cy="5624195"/>
          </a:xfrm>
        </p:spPr>
        <p:txBody>
          <a:bodyPr vert="horz" lIns="91440" tIns="45720" rIns="91440" bIns="45720" rtlCol="0" anchor="t">
            <a:noAutofit/>
          </a:bodyPr>
          <a:lstStyle/>
          <a:p>
            <a:pPr marL="0" indent="0">
              <a:buNone/>
            </a:pPr>
            <a:r>
              <a:rPr lang="en-US" sz="2800">
                <a:latin typeface="+mn-lt"/>
                <a:cs typeface="Segoe UI"/>
              </a:rPr>
              <a:t>Military-connected students have the right to:</a:t>
            </a:r>
          </a:p>
          <a:p>
            <a:r>
              <a:rPr lang="en-US" sz="2400">
                <a:latin typeface="+mn-lt"/>
                <a:cs typeface="Segoe UI"/>
              </a:rPr>
              <a:t>Enroll locally, </a:t>
            </a:r>
            <a:endParaRPr lang="en-US" sz="2400">
              <a:latin typeface="+mn-lt"/>
            </a:endParaRPr>
          </a:p>
          <a:p>
            <a:pPr lvl="1"/>
            <a:r>
              <a:rPr lang="en-US" sz="2400">
                <a:latin typeface="+mn-lt"/>
                <a:cs typeface="Segoe UI"/>
              </a:rPr>
              <a:t>school records must be transferred by the previous school;</a:t>
            </a:r>
          </a:p>
          <a:p>
            <a:r>
              <a:rPr lang="en-US" sz="2400">
                <a:latin typeface="+mn-lt"/>
                <a:cs typeface="Segoe UI"/>
              </a:rPr>
              <a:t>Have parents provided an opportunity to self-report their active-duty status;</a:t>
            </a:r>
          </a:p>
          <a:p>
            <a:r>
              <a:rPr lang="en-US" sz="2400">
                <a:latin typeface="+mn-lt"/>
                <a:cs typeface="Segoe UI"/>
              </a:rPr>
              <a:t>Have previous course and/or grade placement honored;</a:t>
            </a:r>
          </a:p>
          <a:p>
            <a:r>
              <a:rPr lang="en-US" sz="2400">
                <a:latin typeface="+mn-lt"/>
                <a:cs typeface="Segoe UI"/>
              </a:rPr>
              <a:t>Have access to any school services for which they are eligible; </a:t>
            </a:r>
          </a:p>
          <a:p>
            <a:r>
              <a:rPr lang="en-US" sz="2400">
                <a:latin typeface="+mn-lt"/>
                <a:cs typeface="Calibri"/>
              </a:rPr>
              <a:t>Have attendance excused due to deployment;</a:t>
            </a:r>
            <a:endParaRPr lang="en-US" sz="2400">
              <a:latin typeface="+mn-lt"/>
            </a:endParaRPr>
          </a:p>
          <a:p>
            <a:r>
              <a:rPr lang="en-US" sz="2400">
                <a:latin typeface="+mn-lt"/>
                <a:cs typeface="Segoe UI"/>
              </a:rPr>
              <a:t>Receive assistance in staying on track for graduation</a:t>
            </a:r>
          </a:p>
          <a:p>
            <a:pPr lvl="1"/>
            <a:r>
              <a:rPr lang="en-US" sz="2400">
                <a:latin typeface="+mn-lt"/>
                <a:cs typeface="Segoe UI"/>
              </a:rPr>
              <a:t>Including application for waiver to accept of previous state testing in grades 11 and 12; and</a:t>
            </a:r>
          </a:p>
          <a:p>
            <a:r>
              <a:rPr lang="en-US" sz="2400">
                <a:latin typeface="+mn-lt"/>
                <a:cs typeface="Segoe UI"/>
              </a:rPr>
              <a:t>Fully participate in all school activities.</a:t>
            </a:r>
            <a:endParaRPr lang="en-US">
              <a:latin typeface="+mn-lt"/>
            </a:endParaRPr>
          </a:p>
        </p:txBody>
      </p:sp>
      <p:sp>
        <p:nvSpPr>
          <p:cNvPr id="4" name="Slide Number Placeholder 3">
            <a:extLst>
              <a:ext uri="{FF2B5EF4-FFF2-40B4-BE49-F238E27FC236}">
                <a16:creationId xmlns:a16="http://schemas.microsoft.com/office/drawing/2014/main" id="{9EB2C0BB-534A-4FBE-8A39-41EB79119D02}"/>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a:p>
        </p:txBody>
      </p:sp>
    </p:spTree>
    <p:extLst>
      <p:ext uri="{BB962C8B-B14F-4D97-AF65-F5344CB8AC3E}">
        <p14:creationId xmlns:p14="http://schemas.microsoft.com/office/powerpoint/2010/main" val="3440261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843F-FC9A-4241-B843-9D624C4D531E}"/>
              </a:ext>
            </a:extLst>
          </p:cNvPr>
          <p:cNvSpPr>
            <a:spLocks noGrp="1"/>
          </p:cNvSpPr>
          <p:nvPr>
            <p:ph type="title"/>
          </p:nvPr>
        </p:nvSpPr>
        <p:spPr/>
        <p:txBody>
          <a:bodyPr/>
          <a:lstStyle/>
          <a:p>
            <a:r>
              <a:rPr lang="en-US" sz="2800"/>
              <a:t>Educational Rights of Students in Active Military Families: Continued</a:t>
            </a:r>
          </a:p>
        </p:txBody>
      </p:sp>
      <p:sp>
        <p:nvSpPr>
          <p:cNvPr id="3" name="Content Placeholder 2">
            <a:extLst>
              <a:ext uri="{FF2B5EF4-FFF2-40B4-BE49-F238E27FC236}">
                <a16:creationId xmlns:a16="http://schemas.microsoft.com/office/drawing/2014/main" id="{D04EC8A5-24F6-4167-9E31-305D9CDCB909}"/>
              </a:ext>
            </a:extLst>
          </p:cNvPr>
          <p:cNvSpPr>
            <a:spLocks noGrp="1"/>
          </p:cNvSpPr>
          <p:nvPr>
            <p:ph idx="1"/>
          </p:nvPr>
        </p:nvSpPr>
        <p:spPr>
          <a:xfrm>
            <a:off x="403809" y="1127198"/>
            <a:ext cx="11709422" cy="5263328"/>
          </a:xfrm>
        </p:spPr>
        <p:txBody>
          <a:bodyPr/>
          <a:lstStyle/>
          <a:p>
            <a:r>
              <a:rPr lang="en-US" sz="2800"/>
              <a:t>Some students who are in active military families may also experience homelessness or enter the foster care system.  </a:t>
            </a:r>
          </a:p>
          <a:p>
            <a:endParaRPr lang="en-US" sz="2800"/>
          </a:p>
          <a:p>
            <a:r>
              <a:rPr lang="en-US" sz="2800"/>
              <a:t>Their educational rights under Title 1 Part A or McKinney-Vento will depend on their current living arrangement/placement.</a:t>
            </a:r>
          </a:p>
          <a:p>
            <a:endParaRPr lang="en-US" sz="2800"/>
          </a:p>
          <a:p>
            <a:pPr marL="0" indent="0">
              <a:buNone/>
            </a:pPr>
            <a:r>
              <a:rPr lang="en-US" sz="2800">
                <a:latin typeface="Segoe UI Semibold" panose="020B0702040204020203" pitchFamily="34" charset="0"/>
                <a:cs typeface="Segoe UI Semibold" panose="020B0702040204020203" pitchFamily="34" charset="0"/>
              </a:rPr>
              <a:t>Data Collection:</a:t>
            </a:r>
          </a:p>
          <a:p>
            <a:r>
              <a:rPr lang="en-US" sz="2800">
                <a:latin typeface="+mn-lt"/>
                <a:cs typeface="Segoe UI Semibold"/>
              </a:rPr>
              <a:t>Parents </a:t>
            </a:r>
            <a:r>
              <a:rPr lang="en-US" sz="2800" b="1">
                <a:latin typeface="+mn-lt"/>
                <a:cs typeface="Segoe UI Semibold"/>
              </a:rPr>
              <a:t>voluntarily</a:t>
            </a:r>
            <a:r>
              <a:rPr lang="en-US" sz="2800">
                <a:latin typeface="+mn-lt"/>
                <a:cs typeface="Segoe UI Semibold"/>
              </a:rPr>
              <a:t> </a:t>
            </a:r>
            <a:r>
              <a:rPr lang="en-US" sz="2800" b="1">
                <a:latin typeface="+mn-lt"/>
                <a:cs typeface="Segoe UI Semibold"/>
              </a:rPr>
              <a:t>self-identify</a:t>
            </a:r>
            <a:r>
              <a:rPr lang="en-US" sz="2800">
                <a:latin typeface="+mn-lt"/>
                <a:cs typeface="Segoe UI Semibold"/>
              </a:rPr>
              <a:t> as active military</a:t>
            </a:r>
          </a:p>
          <a:p>
            <a:r>
              <a:rPr lang="en-US" sz="2800">
                <a:latin typeface="+mn-lt"/>
                <a:cs typeface="Segoe UI Semibold" panose="020B0702040204020203" pitchFamily="34" charset="0"/>
              </a:rPr>
              <a:t>Schools are required to collect data and report to DESE </a:t>
            </a:r>
          </a:p>
          <a:p>
            <a:r>
              <a:rPr lang="en-US" sz="2800">
                <a:latin typeface="+mn-lt"/>
                <a:cs typeface="Segoe UI Semibold"/>
              </a:rPr>
              <a:t>DESE is required to report data to Federal Government</a:t>
            </a:r>
          </a:p>
          <a:p>
            <a:endParaRPr lang="en-US"/>
          </a:p>
        </p:txBody>
      </p:sp>
    </p:spTree>
    <p:extLst>
      <p:ext uri="{BB962C8B-B14F-4D97-AF65-F5344CB8AC3E}">
        <p14:creationId xmlns:p14="http://schemas.microsoft.com/office/powerpoint/2010/main" val="3633569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1D6BF-1521-4A51-A087-733CC43FCDF0}"/>
              </a:ext>
            </a:extLst>
          </p:cNvPr>
          <p:cNvSpPr>
            <a:spLocks noGrp="1"/>
          </p:cNvSpPr>
          <p:nvPr>
            <p:ph type="title"/>
          </p:nvPr>
        </p:nvSpPr>
        <p:spPr/>
        <p:txBody>
          <a:bodyPr/>
          <a:lstStyle/>
          <a:p>
            <a:r>
              <a:rPr lang="en-US" dirty="0"/>
              <a:t> </a:t>
            </a:r>
            <a:br>
              <a:rPr lang="en-US" dirty="0"/>
            </a:br>
            <a:r>
              <a:rPr lang="en-US" sz="3200" dirty="0"/>
              <a:t>New Arrivals</a:t>
            </a:r>
            <a:br>
              <a:rPr lang="en-US" sz="3200" i="1" dirty="0"/>
            </a:br>
            <a:r>
              <a:rPr lang="en-US" dirty="0"/>
              <a:t> </a:t>
            </a:r>
          </a:p>
        </p:txBody>
      </p:sp>
      <p:sp>
        <p:nvSpPr>
          <p:cNvPr id="3" name="Content Placeholder 2">
            <a:extLst>
              <a:ext uri="{FF2B5EF4-FFF2-40B4-BE49-F238E27FC236}">
                <a16:creationId xmlns:a16="http://schemas.microsoft.com/office/drawing/2014/main" id="{14EB0B16-90E8-4CE1-AFE0-CE9ED14E6B5F}"/>
              </a:ext>
            </a:extLst>
          </p:cNvPr>
          <p:cNvSpPr>
            <a:spLocks noGrp="1"/>
          </p:cNvSpPr>
          <p:nvPr>
            <p:ph idx="1"/>
          </p:nvPr>
        </p:nvSpPr>
        <p:spPr>
          <a:xfrm>
            <a:off x="445770" y="1128053"/>
            <a:ext cx="11492945" cy="5152096"/>
          </a:xfrm>
        </p:spPr>
        <p:txBody>
          <a:bodyPr vert="horz" lIns="91440" tIns="45720" rIns="91440" bIns="45720" rtlCol="0" anchor="t">
            <a:noAutofit/>
          </a:bodyPr>
          <a:lstStyle/>
          <a:p>
            <a:r>
              <a:rPr lang="en-US" sz="2800" dirty="0">
                <a:latin typeface="Segoe UI"/>
                <a:cs typeface="Segoe UI"/>
              </a:rPr>
              <a:t>Many districts are seeing students arriving from outside the country.  Students from Haiti, Puerto Rico, Central/South America, and Afghanistan come to join relatives and are often fleeing poor conditions.</a:t>
            </a:r>
          </a:p>
          <a:p>
            <a:r>
              <a:rPr lang="en-US" sz="2800" dirty="0"/>
              <a:t>All students who have immigrated have a right to access a public education.</a:t>
            </a:r>
          </a:p>
          <a:p>
            <a:r>
              <a:rPr lang="en-US" sz="2800" dirty="0">
                <a:latin typeface="Segoe UI"/>
                <a:cs typeface="Segoe UI"/>
              </a:rPr>
              <a:t>Each student has their own background and experiences</a:t>
            </a:r>
          </a:p>
          <a:p>
            <a:r>
              <a:rPr lang="en-US" sz="2800" dirty="0">
                <a:latin typeface="Segoe UI"/>
                <a:cs typeface="Segoe UI"/>
              </a:rPr>
              <a:t>Each student may have different access to resources based on their immigration status.</a:t>
            </a:r>
          </a:p>
          <a:p>
            <a:r>
              <a:rPr lang="en-US" sz="2800" dirty="0"/>
              <a:t>All students should be enrolled and attending school as soon as possible.</a:t>
            </a:r>
          </a:p>
        </p:txBody>
      </p:sp>
      <p:sp>
        <p:nvSpPr>
          <p:cNvPr id="4" name="Slide Number Placeholder 3">
            <a:extLst>
              <a:ext uri="{FF2B5EF4-FFF2-40B4-BE49-F238E27FC236}">
                <a16:creationId xmlns:a16="http://schemas.microsoft.com/office/drawing/2014/main" id="{0A610EBD-6E7F-4875-B0C7-B377DBB0AF49}"/>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121061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9696-323A-40E6-890A-833A0DB951D8}"/>
              </a:ext>
            </a:extLst>
          </p:cNvPr>
          <p:cNvSpPr txBox="1">
            <a:spLocks noGrp="1"/>
          </p:cNvSpPr>
          <p:nvPr>
            <p:ph type="title" idx="4294967295"/>
          </p:nvPr>
        </p:nvSpPr>
        <p:spPr>
          <a:xfrm>
            <a:off x="517742" y="3221277"/>
            <a:ext cx="177243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mn-lt"/>
                <a:ea typeface="+mn-ea"/>
                <a:cs typeface="+mn-cs"/>
              </a:rPr>
              <a:t>Content</a:t>
            </a:r>
          </a:p>
        </p:txBody>
      </p:sp>
      <p:graphicFrame>
        <p:nvGraphicFramePr>
          <p:cNvPr id="3" name="Table 3">
            <a:extLst>
              <a:ext uri="{FF2B5EF4-FFF2-40B4-BE49-F238E27FC236}">
                <a16:creationId xmlns:a16="http://schemas.microsoft.com/office/drawing/2014/main" id="{19AD14B2-9F3D-46BD-9CA7-455A3F5B2AE2}"/>
              </a:ext>
            </a:extLst>
          </p:cNvPr>
          <p:cNvGraphicFramePr>
            <a:graphicFrameLocks noGrp="1"/>
          </p:cNvGraphicFramePr>
          <p:nvPr>
            <p:extLst>
              <p:ext uri="{D42A27DB-BD31-4B8C-83A1-F6EECF244321}">
                <p14:modId xmlns:p14="http://schemas.microsoft.com/office/powerpoint/2010/main" val="2154736015"/>
              </p:ext>
            </p:extLst>
          </p:nvPr>
        </p:nvGraphicFramePr>
        <p:xfrm>
          <a:off x="2902848" y="679467"/>
          <a:ext cx="8881482" cy="5486400"/>
        </p:xfrm>
        <a:graphic>
          <a:graphicData uri="http://schemas.openxmlformats.org/drawingml/2006/table">
            <a:tbl>
              <a:tblPr firstRow="1" bandRow="1">
                <a:tableStyleId>{5C22544A-7EE6-4342-B048-85BDC9FD1C3A}</a:tableStyleId>
              </a:tblPr>
              <a:tblGrid>
                <a:gridCol w="1291431">
                  <a:extLst>
                    <a:ext uri="{9D8B030D-6E8A-4147-A177-3AD203B41FA5}">
                      <a16:colId xmlns:a16="http://schemas.microsoft.com/office/drawing/2014/main" val="280692202"/>
                    </a:ext>
                  </a:extLst>
                </a:gridCol>
                <a:gridCol w="7590051">
                  <a:extLst>
                    <a:ext uri="{9D8B030D-6E8A-4147-A177-3AD203B41FA5}">
                      <a16:colId xmlns:a16="http://schemas.microsoft.com/office/drawing/2014/main" val="3977301282"/>
                    </a:ext>
                  </a:extLst>
                </a:gridCol>
              </a:tblGrid>
              <a:tr h="627322">
                <a:tc>
                  <a:txBody>
                    <a:bodyPr/>
                    <a:lstStyle/>
                    <a:p>
                      <a:pPr algn="ctr"/>
                      <a:r>
                        <a:rPr lang="en-US" sz="5400" b="1">
                          <a:solidFill>
                            <a:schemeClr val="tx1"/>
                          </a:solidFill>
                          <a:latin typeface="Segoe UI Semibold"/>
                        </a:rPr>
                        <a:t>1</a:t>
                      </a:r>
                    </a:p>
                  </a:txBody>
                  <a:tcPr anchor="ctr">
                    <a:solidFill>
                      <a:srgbClr val="ED7D31"/>
                    </a:solidFill>
                  </a:tcPr>
                </a:tc>
                <a:tc>
                  <a:txBody>
                    <a:bodyPr/>
                    <a:lstStyle/>
                    <a:p>
                      <a:pPr algn="l"/>
                      <a:r>
                        <a:rPr lang="en-US" sz="3200" b="1">
                          <a:solidFill>
                            <a:schemeClr val="tx2"/>
                          </a:solidFill>
                          <a:latin typeface="Segoe UI Semibold"/>
                        </a:rPr>
                        <a:t>Incoming Students, Parents/Guardians</a:t>
                      </a:r>
                    </a:p>
                  </a:txBody>
                  <a:tcPr anchor="ctr">
                    <a:noFill/>
                  </a:tcPr>
                </a:tc>
                <a:extLst>
                  <a:ext uri="{0D108BD9-81ED-4DB2-BD59-A6C34878D82A}">
                    <a16:rowId xmlns:a16="http://schemas.microsoft.com/office/drawing/2014/main" val="722776254"/>
                  </a:ext>
                </a:extLst>
              </a:tr>
              <a:tr h="618752">
                <a:tc>
                  <a:txBody>
                    <a:bodyPr/>
                    <a:lstStyle/>
                    <a:p>
                      <a:pPr algn="ctr"/>
                      <a:r>
                        <a:rPr lang="en-US" sz="5400" b="1">
                          <a:solidFill>
                            <a:schemeClr val="tx1"/>
                          </a:solidFill>
                          <a:latin typeface="Segoe UI Semibold"/>
                        </a:rPr>
                        <a:t>2</a:t>
                      </a:r>
                    </a:p>
                  </a:txBody>
                  <a:tcPr anchor="ctr">
                    <a:solidFill>
                      <a:srgbClr val="ED7D31"/>
                    </a:solidFill>
                  </a:tcPr>
                </a:tc>
                <a:tc>
                  <a:txBody>
                    <a:bodyPr/>
                    <a:lstStyle/>
                    <a:p>
                      <a:pPr algn="l"/>
                      <a:r>
                        <a:rPr lang="en-US" sz="3200" b="1">
                          <a:solidFill>
                            <a:schemeClr val="tx2"/>
                          </a:solidFill>
                          <a:latin typeface="Segoe UI Semibold"/>
                        </a:rPr>
                        <a:t>Assessing Student Assets and Needs</a:t>
                      </a:r>
                    </a:p>
                  </a:txBody>
                  <a:tcPr anchor="ctr">
                    <a:noFill/>
                  </a:tcPr>
                </a:tc>
                <a:extLst>
                  <a:ext uri="{0D108BD9-81ED-4DB2-BD59-A6C34878D82A}">
                    <a16:rowId xmlns:a16="http://schemas.microsoft.com/office/drawing/2014/main" val="3152388802"/>
                  </a:ext>
                </a:extLst>
              </a:tr>
              <a:tr h="618752">
                <a:tc>
                  <a:txBody>
                    <a:bodyPr/>
                    <a:lstStyle/>
                    <a:p>
                      <a:pPr algn="ctr"/>
                      <a:r>
                        <a:rPr lang="en-US" sz="5400" b="1">
                          <a:solidFill>
                            <a:schemeClr val="tx1"/>
                          </a:solidFill>
                          <a:latin typeface="Segoe UI Semibold"/>
                        </a:rPr>
                        <a:t>3</a:t>
                      </a:r>
                    </a:p>
                  </a:txBody>
                  <a:tcPr anchor="ctr">
                    <a:solidFill>
                      <a:srgbClr val="ED7D31"/>
                    </a:solidFill>
                  </a:tcPr>
                </a:tc>
                <a:tc>
                  <a:txBody>
                    <a:bodyPr/>
                    <a:lstStyle/>
                    <a:p>
                      <a:pPr algn="l"/>
                      <a:r>
                        <a:rPr lang="en-US" sz="3200" b="1">
                          <a:solidFill>
                            <a:schemeClr val="tx2"/>
                          </a:solidFill>
                          <a:latin typeface="Segoe UI Semibold"/>
                        </a:rPr>
                        <a:t>Best Practices for Smooth Transitions</a:t>
                      </a:r>
                    </a:p>
                  </a:txBody>
                  <a:tcPr anchor="ctr">
                    <a:noFill/>
                  </a:tcPr>
                </a:tc>
                <a:extLst>
                  <a:ext uri="{0D108BD9-81ED-4DB2-BD59-A6C34878D82A}">
                    <a16:rowId xmlns:a16="http://schemas.microsoft.com/office/drawing/2014/main" val="1941749047"/>
                  </a:ext>
                </a:extLst>
              </a:tr>
              <a:tr h="618752">
                <a:tc>
                  <a:txBody>
                    <a:bodyPr/>
                    <a:lstStyle/>
                    <a:p>
                      <a:pPr algn="ctr"/>
                      <a:r>
                        <a:rPr lang="en-US" sz="5400" b="1">
                          <a:solidFill>
                            <a:schemeClr val="tx1"/>
                          </a:solidFill>
                          <a:latin typeface="Segoe UI Semibold"/>
                        </a:rPr>
                        <a:t>4</a:t>
                      </a:r>
                    </a:p>
                  </a:txBody>
                  <a:tcPr anchor="ctr">
                    <a:solidFill>
                      <a:srgbClr val="ED7D31"/>
                    </a:solidFill>
                  </a:tcPr>
                </a:tc>
                <a:tc>
                  <a:txBody>
                    <a:bodyPr/>
                    <a:lstStyle/>
                    <a:p>
                      <a:pPr algn="l"/>
                      <a:r>
                        <a:rPr lang="en-US" sz="3200" b="1">
                          <a:solidFill>
                            <a:schemeClr val="tx2"/>
                          </a:solidFill>
                          <a:latin typeface="Segoe UI Semibold"/>
                        </a:rPr>
                        <a:t>Contact Information &amp; Resources</a:t>
                      </a:r>
                    </a:p>
                  </a:txBody>
                  <a:tcPr anchor="ctr">
                    <a:noFill/>
                  </a:tcPr>
                </a:tc>
                <a:extLst>
                  <a:ext uri="{0D108BD9-81ED-4DB2-BD59-A6C34878D82A}">
                    <a16:rowId xmlns:a16="http://schemas.microsoft.com/office/drawing/2014/main" val="3826954363"/>
                  </a:ext>
                </a:extLst>
              </a:tr>
              <a:tr h="618752">
                <a:tc>
                  <a:txBody>
                    <a:bodyPr/>
                    <a:lstStyle/>
                    <a:p>
                      <a:pPr lvl="0" algn="ctr">
                        <a:buNone/>
                      </a:pPr>
                      <a:endParaRPr lang="en-US" sz="5400" b="1">
                        <a:solidFill>
                          <a:schemeClr val="tx1"/>
                        </a:solidFill>
                        <a:latin typeface="Segoe UI Semibold"/>
                      </a:endParaRPr>
                    </a:p>
                  </a:txBody>
                  <a:tcPr anchor="ctr">
                    <a:solidFill>
                      <a:srgbClr val="ED7D31"/>
                    </a:solidFill>
                  </a:tcPr>
                </a:tc>
                <a:tc>
                  <a:txBody>
                    <a:bodyPr/>
                    <a:lstStyle/>
                    <a:p>
                      <a:pPr lvl="0" algn="l">
                        <a:buNone/>
                      </a:pPr>
                      <a:endParaRPr lang="en-US" sz="3200" b="1" dirty="0">
                        <a:solidFill>
                          <a:schemeClr val="tx2"/>
                        </a:solidFill>
                        <a:latin typeface="Segoe UI Semibold"/>
                      </a:endParaRPr>
                    </a:p>
                  </a:txBody>
                  <a:tcPr anchor="ctr">
                    <a:noFill/>
                  </a:tcPr>
                </a:tc>
                <a:extLst>
                  <a:ext uri="{0D108BD9-81ED-4DB2-BD59-A6C34878D82A}">
                    <a16:rowId xmlns:a16="http://schemas.microsoft.com/office/drawing/2014/main" val="2867785651"/>
                  </a:ext>
                </a:extLst>
              </a:tr>
              <a:tr h="618752">
                <a:tc>
                  <a:txBody>
                    <a:bodyPr/>
                    <a:lstStyle/>
                    <a:p>
                      <a:pPr algn="ctr"/>
                      <a:endParaRPr lang="en-US" sz="5400" b="1">
                        <a:solidFill>
                          <a:schemeClr val="tx1"/>
                        </a:solidFill>
                        <a:latin typeface="Segoe UI Semibold"/>
                      </a:endParaRPr>
                    </a:p>
                  </a:txBody>
                  <a:tcPr anchor="ctr">
                    <a:solidFill>
                      <a:srgbClr val="ED7D31"/>
                    </a:solidFill>
                  </a:tcPr>
                </a:tc>
                <a:tc>
                  <a:txBody>
                    <a:bodyPr/>
                    <a:lstStyle/>
                    <a:p>
                      <a:pPr algn="l"/>
                      <a:r>
                        <a:rPr lang="en-US" sz="3200" b="1" dirty="0">
                          <a:solidFill>
                            <a:schemeClr val="tx2"/>
                          </a:solidFill>
                          <a:latin typeface="Segoe UI Semibold"/>
                        </a:rPr>
                        <a:t> </a:t>
                      </a:r>
                    </a:p>
                  </a:txBody>
                  <a:tcPr anchor="ctr">
                    <a:noFill/>
                  </a:tcPr>
                </a:tc>
                <a:extLst>
                  <a:ext uri="{0D108BD9-81ED-4DB2-BD59-A6C34878D82A}">
                    <a16:rowId xmlns:a16="http://schemas.microsoft.com/office/drawing/2014/main" val="130812732"/>
                  </a:ext>
                </a:extLst>
              </a:tr>
            </a:tbl>
          </a:graphicData>
        </a:graphic>
      </p:graphicFrame>
    </p:spTree>
    <p:extLst>
      <p:ext uri="{BB962C8B-B14F-4D97-AF65-F5344CB8AC3E}">
        <p14:creationId xmlns:p14="http://schemas.microsoft.com/office/powerpoint/2010/main" val="1795290227"/>
      </p:ext>
    </p:extLst>
  </p:cSld>
  <p:clrMapOvr>
    <a:masterClrMapping/>
  </p:clrMapOvr>
  <mc:AlternateContent xmlns:mc="http://schemas.openxmlformats.org/markup-compatibility/2006" xmlns:p14="http://schemas.microsoft.com/office/powerpoint/2010/main">
    <mc:Choice Requires="p14">
      <p:transition spd="slow" p14:dur="2000" advTm="23447"/>
    </mc:Choice>
    <mc:Fallback xmlns="">
      <p:transition spd="slow" advTm="2344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EA65-6F84-4EA9-8DD6-25F81DA210FE}"/>
              </a:ext>
            </a:extLst>
          </p:cNvPr>
          <p:cNvSpPr>
            <a:spLocks noGrp="1"/>
          </p:cNvSpPr>
          <p:nvPr>
            <p:ph type="title"/>
          </p:nvPr>
        </p:nvSpPr>
        <p:spPr/>
        <p:txBody>
          <a:bodyPr/>
          <a:lstStyle/>
          <a:p>
            <a:r>
              <a:rPr lang="en-US">
                <a:latin typeface="Segoe UI Semibold"/>
                <a:cs typeface="Segoe UI Semibold"/>
              </a:rPr>
              <a:t>Native American Students</a:t>
            </a:r>
          </a:p>
        </p:txBody>
      </p:sp>
      <p:sp>
        <p:nvSpPr>
          <p:cNvPr id="3" name="Content Placeholder 2">
            <a:extLst>
              <a:ext uri="{FF2B5EF4-FFF2-40B4-BE49-F238E27FC236}">
                <a16:creationId xmlns:a16="http://schemas.microsoft.com/office/drawing/2014/main" id="{32F9339D-1685-4E76-BC78-CBA8D24BC91E}"/>
              </a:ext>
            </a:extLst>
          </p:cNvPr>
          <p:cNvSpPr>
            <a:spLocks noGrp="1"/>
          </p:cNvSpPr>
          <p:nvPr>
            <p:ph idx="1"/>
          </p:nvPr>
        </p:nvSpPr>
        <p:spPr>
          <a:xfrm>
            <a:off x="457200" y="1074420"/>
            <a:ext cx="11481515" cy="5205729"/>
          </a:xfrm>
        </p:spPr>
        <p:txBody>
          <a:bodyPr/>
          <a:lstStyle/>
          <a:p>
            <a:r>
              <a:rPr lang="en-US" sz="2800"/>
              <a:t>Students who are members of Native American tribes are both US citizens and citizens of their tribe.  </a:t>
            </a:r>
          </a:p>
          <a:p>
            <a:r>
              <a:rPr lang="en-US" sz="2800"/>
              <a:t>They have the right to enroll and attend local public schools, just like any other resident student in the district.</a:t>
            </a:r>
          </a:p>
          <a:p>
            <a:r>
              <a:rPr lang="en-US" sz="2800"/>
              <a:t>As members of their tribe they are also served by their tribal government including the Tribal Education Department (TED).</a:t>
            </a:r>
          </a:p>
          <a:p>
            <a:r>
              <a:rPr lang="en-US" sz="2800"/>
              <a:t>TEDs often provide supplemental educational services including mentoring, tutor, and after/out of school activities.</a:t>
            </a:r>
          </a:p>
          <a:p>
            <a:r>
              <a:rPr lang="en-US" sz="2800"/>
              <a:t>Identification is voluntary, though completion of a 506 form at enrollment is encouraged.</a:t>
            </a:r>
          </a:p>
          <a:p>
            <a:endParaRPr lang="en-US"/>
          </a:p>
        </p:txBody>
      </p:sp>
      <p:sp>
        <p:nvSpPr>
          <p:cNvPr id="4" name="Slide Number Placeholder 3">
            <a:extLst>
              <a:ext uri="{FF2B5EF4-FFF2-40B4-BE49-F238E27FC236}">
                <a16:creationId xmlns:a16="http://schemas.microsoft.com/office/drawing/2014/main" id="{F8E731E3-854D-4335-9E4C-C5B6A1785AD2}"/>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2267079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883F5-E77C-44CC-A442-AE27B463C455}"/>
              </a:ext>
            </a:extLst>
          </p:cNvPr>
          <p:cNvSpPr>
            <a:spLocks noGrp="1"/>
          </p:cNvSpPr>
          <p:nvPr>
            <p:ph type="title"/>
          </p:nvPr>
        </p:nvSpPr>
        <p:spPr/>
        <p:txBody>
          <a:bodyPr/>
          <a:lstStyle/>
          <a:p>
            <a:r>
              <a:rPr lang="en-US">
                <a:latin typeface="Segoe UI Semibold"/>
                <a:cs typeface="Segoe UI Semibold"/>
              </a:rPr>
              <a:t>Indigenous Students</a:t>
            </a:r>
            <a:endParaRPr lang="en-US"/>
          </a:p>
        </p:txBody>
      </p:sp>
      <p:sp>
        <p:nvSpPr>
          <p:cNvPr id="3" name="Content Placeholder 2">
            <a:extLst>
              <a:ext uri="{FF2B5EF4-FFF2-40B4-BE49-F238E27FC236}">
                <a16:creationId xmlns:a16="http://schemas.microsoft.com/office/drawing/2014/main" id="{9D3A86A4-7E31-42F0-B706-2B5BFD921348}"/>
              </a:ext>
            </a:extLst>
          </p:cNvPr>
          <p:cNvSpPr>
            <a:spLocks noGrp="1"/>
          </p:cNvSpPr>
          <p:nvPr>
            <p:ph idx="1"/>
          </p:nvPr>
        </p:nvSpPr>
        <p:spPr/>
        <p:txBody>
          <a:bodyPr vert="horz" lIns="91440" tIns="45720" rIns="91440" bIns="45720" rtlCol="0" anchor="t">
            <a:noAutofit/>
          </a:bodyPr>
          <a:lstStyle/>
          <a:p>
            <a:r>
              <a:rPr lang="en-US">
                <a:latin typeface="Segoe UI"/>
                <a:cs typeface="Segoe UI"/>
              </a:rPr>
              <a:t>Indigenous </a:t>
            </a:r>
            <a:r>
              <a:rPr lang="en-US" sz="3200">
                <a:latin typeface="Segoe UI"/>
                <a:cs typeface="Segoe UI"/>
              </a:rPr>
              <a:t>students who are from outside the United States have a right to enroll and attend local public schools.</a:t>
            </a:r>
          </a:p>
          <a:p>
            <a:endParaRPr lang="en-US" sz="3200"/>
          </a:p>
          <a:p>
            <a:r>
              <a:rPr lang="en-US">
                <a:latin typeface="Segoe UI"/>
                <a:cs typeface="Segoe UI"/>
              </a:rPr>
              <a:t>Their rights to state and local resources may depend on their immigration status.</a:t>
            </a:r>
          </a:p>
          <a:p>
            <a:endParaRPr lang="en-US"/>
          </a:p>
          <a:p>
            <a:r>
              <a:rPr lang="en-US">
                <a:latin typeface="Segoe UI"/>
                <a:cs typeface="Segoe UI"/>
              </a:rPr>
              <a:t>If Indigenous students from outside the US are also migratory students they can be served by MMEP.</a:t>
            </a:r>
          </a:p>
          <a:p>
            <a:endParaRPr lang="en-US" sz="3200"/>
          </a:p>
          <a:p>
            <a:endParaRPr lang="en-US"/>
          </a:p>
        </p:txBody>
      </p:sp>
      <p:sp>
        <p:nvSpPr>
          <p:cNvPr id="4" name="Slide Number Placeholder 3">
            <a:extLst>
              <a:ext uri="{FF2B5EF4-FFF2-40B4-BE49-F238E27FC236}">
                <a16:creationId xmlns:a16="http://schemas.microsoft.com/office/drawing/2014/main" id="{3AC7D8BE-3E4C-42BC-A385-460EBAF430EA}"/>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a:p>
        </p:txBody>
      </p:sp>
    </p:spTree>
    <p:extLst>
      <p:ext uri="{BB962C8B-B14F-4D97-AF65-F5344CB8AC3E}">
        <p14:creationId xmlns:p14="http://schemas.microsoft.com/office/powerpoint/2010/main" val="403326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09B0-EEAD-4656-9892-EA7A8DA28605}"/>
              </a:ext>
            </a:extLst>
          </p:cNvPr>
          <p:cNvSpPr>
            <a:spLocks noGrp="1"/>
          </p:cNvSpPr>
          <p:nvPr>
            <p:ph type="title"/>
          </p:nvPr>
        </p:nvSpPr>
        <p:spPr/>
        <p:txBody>
          <a:bodyPr/>
          <a:lstStyle/>
          <a:p>
            <a:r>
              <a:rPr lang="en-US"/>
              <a:t>Enrollment and School Records</a:t>
            </a:r>
          </a:p>
        </p:txBody>
      </p:sp>
      <p:sp>
        <p:nvSpPr>
          <p:cNvPr id="3" name="Content Placeholder 2">
            <a:extLst>
              <a:ext uri="{FF2B5EF4-FFF2-40B4-BE49-F238E27FC236}">
                <a16:creationId xmlns:a16="http://schemas.microsoft.com/office/drawing/2014/main" id="{3C19C4A7-C089-4DA6-B50B-D6BB61BD4803}"/>
              </a:ext>
            </a:extLst>
          </p:cNvPr>
          <p:cNvSpPr>
            <a:spLocks noGrp="1"/>
          </p:cNvSpPr>
          <p:nvPr>
            <p:ph idx="1"/>
          </p:nvPr>
        </p:nvSpPr>
        <p:spPr/>
        <p:txBody>
          <a:bodyPr/>
          <a:lstStyle/>
          <a:p>
            <a:r>
              <a:rPr lang="en-US" sz="2800"/>
              <a:t>All students need complete school records. </a:t>
            </a:r>
          </a:p>
          <a:p>
            <a:r>
              <a:rPr lang="en-US" sz="2800"/>
              <a:t>State law requires municipalities to educate children living within their borders and that those children be immunized.</a:t>
            </a:r>
          </a:p>
          <a:p>
            <a:r>
              <a:rPr lang="en-US" sz="2800"/>
              <a:t>Most districts require several forms of identification and proof of guardianship, residency, and age. However, state law does not require any specific documents for enrollment.</a:t>
            </a:r>
          </a:p>
          <a:p>
            <a:endParaRPr lang="en-US" sz="2800"/>
          </a:p>
          <a:p>
            <a:r>
              <a:rPr lang="en-US" sz="2800"/>
              <a:t>Students who are homeless or in foster care, must be enrolled regardless of whether they have all the required documentation.</a:t>
            </a:r>
          </a:p>
          <a:p>
            <a:endParaRPr lang="en-US"/>
          </a:p>
        </p:txBody>
      </p:sp>
      <p:sp>
        <p:nvSpPr>
          <p:cNvPr id="4" name="Slide Number Placeholder 3">
            <a:extLst>
              <a:ext uri="{FF2B5EF4-FFF2-40B4-BE49-F238E27FC236}">
                <a16:creationId xmlns:a16="http://schemas.microsoft.com/office/drawing/2014/main" id="{5A5E6806-3979-41BE-8EE1-1C18D1901027}"/>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Tree>
    <p:extLst>
      <p:ext uri="{BB962C8B-B14F-4D97-AF65-F5344CB8AC3E}">
        <p14:creationId xmlns:p14="http://schemas.microsoft.com/office/powerpoint/2010/main" val="3119939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6F53-9C2C-4C40-A597-6D045D723D40}"/>
              </a:ext>
            </a:extLst>
          </p:cNvPr>
          <p:cNvSpPr>
            <a:spLocks noGrp="1"/>
          </p:cNvSpPr>
          <p:nvPr>
            <p:ph type="title"/>
          </p:nvPr>
        </p:nvSpPr>
        <p:spPr/>
        <p:txBody>
          <a:bodyPr/>
          <a:lstStyle/>
          <a:p>
            <a:r>
              <a:rPr lang="en-US"/>
              <a:t>Required Enrollment Documentation and Alternatives</a:t>
            </a:r>
          </a:p>
        </p:txBody>
      </p:sp>
      <p:sp>
        <p:nvSpPr>
          <p:cNvPr id="3" name="Content Placeholder 2">
            <a:extLst>
              <a:ext uri="{FF2B5EF4-FFF2-40B4-BE49-F238E27FC236}">
                <a16:creationId xmlns:a16="http://schemas.microsoft.com/office/drawing/2014/main" id="{E2B1CC91-E683-4AA4-B634-0F2E4EADC5C4}"/>
              </a:ext>
            </a:extLst>
          </p:cNvPr>
          <p:cNvSpPr>
            <a:spLocks noGrp="1"/>
          </p:cNvSpPr>
          <p:nvPr>
            <p:ph idx="1"/>
          </p:nvPr>
        </p:nvSpPr>
        <p:spPr>
          <a:xfrm>
            <a:off x="410514" y="1137717"/>
            <a:ext cx="11370972" cy="5049746"/>
          </a:xfrm>
        </p:spPr>
        <p:txBody>
          <a:bodyPr/>
          <a:lstStyle/>
          <a:p>
            <a:pPr marL="0" indent="0">
              <a:buNone/>
            </a:pPr>
            <a:r>
              <a:rPr lang="en-US" sz="2800"/>
              <a:t>When students arrive without complete documentation it is the responsibility of the district to compile as much documentation as possible for each student.  This may include alternative documentation to fill any gaps of unattainable or missing records.  </a:t>
            </a:r>
          </a:p>
          <a:p>
            <a:pPr marL="0" indent="0">
              <a:buNone/>
            </a:pPr>
            <a:r>
              <a:rPr lang="en-US" sz="2800"/>
              <a:t>For example - </a:t>
            </a:r>
          </a:p>
          <a:p>
            <a:pPr marL="0" indent="0">
              <a:buNone/>
            </a:pPr>
            <a:r>
              <a:rPr lang="en-US" sz="2800"/>
              <a:t>Missing health records, birth certificate :</a:t>
            </a:r>
          </a:p>
          <a:p>
            <a:r>
              <a:rPr lang="en-US" sz="2400"/>
              <a:t>Consider a release to speak with their pediatrician to determine health and age.  </a:t>
            </a:r>
          </a:p>
          <a:p>
            <a:r>
              <a:rPr lang="en-US" sz="2400"/>
              <a:t>Refer the parent /guardian to a local pediatrician to facilitate the necessary records.</a:t>
            </a:r>
          </a:p>
          <a:p>
            <a:r>
              <a:rPr lang="en-US" sz="2400"/>
              <a:t>Remember that records from the previous school are likely to include these documents.</a:t>
            </a:r>
          </a:p>
          <a:p>
            <a:pPr marL="0" indent="0">
              <a:buNone/>
            </a:pPr>
            <a:endParaRPr lang="en-US" sz="2800"/>
          </a:p>
          <a:p>
            <a:pPr marL="0" indent="0">
              <a:buNone/>
            </a:pPr>
            <a:endParaRPr lang="en-US" sz="2800"/>
          </a:p>
        </p:txBody>
      </p:sp>
      <p:sp>
        <p:nvSpPr>
          <p:cNvPr id="4" name="Slide Number Placeholder 3">
            <a:extLst>
              <a:ext uri="{FF2B5EF4-FFF2-40B4-BE49-F238E27FC236}">
                <a16:creationId xmlns:a16="http://schemas.microsoft.com/office/drawing/2014/main" id="{0A0D1DAE-FF7D-4982-8B99-5868A3481992}"/>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a:p>
        </p:txBody>
      </p:sp>
    </p:spTree>
    <p:extLst>
      <p:ext uri="{BB962C8B-B14F-4D97-AF65-F5344CB8AC3E}">
        <p14:creationId xmlns:p14="http://schemas.microsoft.com/office/powerpoint/2010/main" val="3517249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6F53-9C2C-4C40-A597-6D045D723D40}"/>
              </a:ext>
            </a:extLst>
          </p:cNvPr>
          <p:cNvSpPr>
            <a:spLocks noGrp="1"/>
          </p:cNvSpPr>
          <p:nvPr>
            <p:ph type="title"/>
          </p:nvPr>
        </p:nvSpPr>
        <p:spPr/>
        <p:txBody>
          <a:bodyPr/>
          <a:lstStyle/>
          <a:p>
            <a:r>
              <a:rPr lang="en-US" dirty="0"/>
              <a:t>Required Enrollment Documentation and Alternatives Continued</a:t>
            </a:r>
          </a:p>
        </p:txBody>
      </p:sp>
      <p:sp>
        <p:nvSpPr>
          <p:cNvPr id="3" name="Content Placeholder 2">
            <a:extLst>
              <a:ext uri="{FF2B5EF4-FFF2-40B4-BE49-F238E27FC236}">
                <a16:creationId xmlns:a16="http://schemas.microsoft.com/office/drawing/2014/main" id="{E2B1CC91-E683-4AA4-B634-0F2E4EADC5C4}"/>
              </a:ext>
            </a:extLst>
          </p:cNvPr>
          <p:cNvSpPr>
            <a:spLocks noGrp="1"/>
          </p:cNvSpPr>
          <p:nvPr>
            <p:ph idx="1"/>
          </p:nvPr>
        </p:nvSpPr>
        <p:spPr>
          <a:xfrm>
            <a:off x="410513" y="1137717"/>
            <a:ext cx="11528201" cy="5431358"/>
          </a:xfrm>
        </p:spPr>
        <p:txBody>
          <a:bodyPr/>
          <a:lstStyle/>
          <a:p>
            <a:pPr marL="0" indent="0">
              <a:buNone/>
            </a:pPr>
            <a:r>
              <a:rPr lang="en-US" sz="2400" dirty="0"/>
              <a:t>Missing academic records:</a:t>
            </a:r>
          </a:p>
          <a:p>
            <a:r>
              <a:rPr lang="en-US" sz="2400" dirty="0"/>
              <a:t>After Hurricane Katrina students arrived from Louisiana with little in the way of records.  Records in their home districts had been destroyed.</a:t>
            </a:r>
          </a:p>
          <a:p>
            <a:r>
              <a:rPr lang="en-US" sz="2400" dirty="0"/>
              <a:t>Similarly, students fleeing Afghanistan will not be able to access school records.  </a:t>
            </a:r>
          </a:p>
          <a:p>
            <a:r>
              <a:rPr lang="en-US" sz="2400" dirty="0"/>
              <a:t>Families fleeing domestic violence may not be able to access records for safety reasons.</a:t>
            </a:r>
          </a:p>
          <a:p>
            <a:pPr marL="0" indent="0">
              <a:buNone/>
            </a:pPr>
            <a:endParaRPr lang="en-US" sz="1600" dirty="0"/>
          </a:p>
          <a:p>
            <a:pPr marL="0" indent="0">
              <a:buNone/>
            </a:pPr>
            <a:r>
              <a:rPr lang="en-US" sz="2400" dirty="0"/>
              <a:t>In these situations</a:t>
            </a:r>
          </a:p>
          <a:p>
            <a:r>
              <a:rPr lang="en-US" sz="2400" dirty="0"/>
              <a:t>Schools should serve students based on information from students, parent/guardians, and provided with referrals to local doctors.  </a:t>
            </a:r>
          </a:p>
          <a:p>
            <a:r>
              <a:rPr lang="en-US" sz="2400" dirty="0"/>
              <a:t>Classroom observations and assessments should be done to help determine appropriate placements and services.</a:t>
            </a:r>
          </a:p>
        </p:txBody>
      </p:sp>
      <p:sp>
        <p:nvSpPr>
          <p:cNvPr id="4" name="Slide Number Placeholder 3">
            <a:extLst>
              <a:ext uri="{FF2B5EF4-FFF2-40B4-BE49-F238E27FC236}">
                <a16:creationId xmlns:a16="http://schemas.microsoft.com/office/drawing/2014/main" id="{0A0D1DAE-FF7D-4982-8B99-5868A3481992}"/>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Tree>
    <p:extLst>
      <p:ext uri="{BB962C8B-B14F-4D97-AF65-F5344CB8AC3E}">
        <p14:creationId xmlns:p14="http://schemas.microsoft.com/office/powerpoint/2010/main" val="1279264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6399-8B11-450C-AE28-7B8276184468}"/>
              </a:ext>
            </a:extLst>
          </p:cNvPr>
          <p:cNvSpPr>
            <a:spLocks noGrp="1"/>
          </p:cNvSpPr>
          <p:nvPr>
            <p:ph type="title"/>
          </p:nvPr>
        </p:nvSpPr>
        <p:spPr/>
        <p:txBody>
          <a:bodyPr/>
          <a:lstStyle/>
          <a:p>
            <a:r>
              <a:rPr lang="en-US"/>
              <a:t>A Note to Student Privacy</a:t>
            </a:r>
          </a:p>
        </p:txBody>
      </p:sp>
      <p:sp>
        <p:nvSpPr>
          <p:cNvPr id="3" name="Content Placeholder 2">
            <a:extLst>
              <a:ext uri="{FF2B5EF4-FFF2-40B4-BE49-F238E27FC236}">
                <a16:creationId xmlns:a16="http://schemas.microsoft.com/office/drawing/2014/main" id="{7BE187CF-0031-449C-91D1-A3C62E05AB68}"/>
              </a:ext>
            </a:extLst>
          </p:cNvPr>
          <p:cNvSpPr>
            <a:spLocks noGrp="1"/>
          </p:cNvSpPr>
          <p:nvPr>
            <p:ph idx="1"/>
          </p:nvPr>
        </p:nvSpPr>
        <p:spPr/>
        <p:txBody>
          <a:bodyPr/>
          <a:lstStyle/>
          <a:p>
            <a:pPr>
              <a:buClr>
                <a:srgbClr val="FF9900"/>
              </a:buClr>
            </a:pPr>
            <a:r>
              <a:rPr lang="en-US" sz="2800"/>
              <a:t>A student’s homeless living arrangement is protected and cannot be shared without parental consent.</a:t>
            </a:r>
          </a:p>
          <a:p>
            <a:pPr lvl="1">
              <a:buClr>
                <a:srgbClr val="FF9900"/>
              </a:buClr>
            </a:pPr>
            <a:r>
              <a:rPr lang="en-US" sz="2400"/>
              <a:t>This prohibits talking to a landlord or neighbors without a parent’s consent.</a:t>
            </a:r>
          </a:p>
          <a:p>
            <a:pPr lvl="1">
              <a:buClr>
                <a:srgbClr val="FF9900"/>
              </a:buClr>
            </a:pPr>
            <a:r>
              <a:rPr lang="en-US" sz="2400"/>
              <a:t>Student’s name/address should not be listed on class lists that are shared with families without consent.</a:t>
            </a:r>
          </a:p>
          <a:p>
            <a:r>
              <a:rPr lang="en-US" sz="2800"/>
              <a:t>Likewise, a student’s foster care placement, immigration, housing or English Learner status is not public information and should not be shared. </a:t>
            </a:r>
          </a:p>
        </p:txBody>
      </p:sp>
      <p:sp>
        <p:nvSpPr>
          <p:cNvPr id="4" name="Slide Number Placeholder 3">
            <a:extLst>
              <a:ext uri="{FF2B5EF4-FFF2-40B4-BE49-F238E27FC236}">
                <a16:creationId xmlns:a16="http://schemas.microsoft.com/office/drawing/2014/main" id="{645C8233-22DA-4790-A468-1D5B25AD62F9}"/>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298369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ABDA-9919-44F6-AC67-360DE809ABC3}"/>
              </a:ext>
            </a:extLst>
          </p:cNvPr>
          <p:cNvSpPr>
            <a:spLocks noGrp="1"/>
          </p:cNvSpPr>
          <p:nvPr>
            <p:ph type="title"/>
          </p:nvPr>
        </p:nvSpPr>
        <p:spPr/>
        <p:txBody>
          <a:bodyPr/>
          <a:lstStyle/>
          <a:p>
            <a:r>
              <a:rPr lang="en-US">
                <a:latin typeface="Segoe UI Semibold"/>
                <a:cs typeface="Segoe UI Semibold"/>
              </a:rPr>
              <a:t>Communicating with Families</a:t>
            </a:r>
            <a:endParaRPr lang="en-US"/>
          </a:p>
        </p:txBody>
      </p:sp>
      <p:sp>
        <p:nvSpPr>
          <p:cNvPr id="3" name="Content Placeholder 2">
            <a:extLst>
              <a:ext uri="{FF2B5EF4-FFF2-40B4-BE49-F238E27FC236}">
                <a16:creationId xmlns:a16="http://schemas.microsoft.com/office/drawing/2014/main" id="{8ED6D5B7-7A2D-4F5B-AC6C-A0C34D457180}"/>
              </a:ext>
            </a:extLst>
          </p:cNvPr>
          <p:cNvSpPr>
            <a:spLocks noGrp="1"/>
          </p:cNvSpPr>
          <p:nvPr>
            <p:ph idx="1"/>
          </p:nvPr>
        </p:nvSpPr>
        <p:spPr>
          <a:xfrm>
            <a:off x="457200" y="1062990"/>
            <a:ext cx="11481515" cy="5217159"/>
          </a:xfrm>
        </p:spPr>
        <p:txBody>
          <a:bodyPr vert="horz" lIns="91440" tIns="45720" rIns="91440" bIns="45720" rtlCol="0" anchor="t">
            <a:noAutofit/>
          </a:bodyPr>
          <a:lstStyle/>
          <a:p>
            <a:r>
              <a:rPr lang="en-US" sz="2800">
                <a:latin typeface="Segoe UI"/>
                <a:cs typeface="Segoe UI"/>
              </a:rPr>
              <a:t>Communication with parents/guardians is key to school success.  </a:t>
            </a:r>
            <a:endParaRPr lang="en-US"/>
          </a:p>
          <a:p>
            <a:endParaRPr lang="en-US" sz="2800"/>
          </a:p>
          <a:p>
            <a:r>
              <a:rPr lang="en-US" sz="2800">
                <a:latin typeface="Segoe UI"/>
                <a:cs typeface="Segoe UI"/>
              </a:rPr>
              <a:t>This includes accessing information regarding their student’s progress and announcements of school events and activities.</a:t>
            </a:r>
          </a:p>
          <a:p>
            <a:endParaRPr lang="en-US" sz="2800">
              <a:latin typeface="Segoe UI"/>
              <a:cs typeface="Segoe UI"/>
            </a:endParaRPr>
          </a:p>
          <a:p>
            <a:r>
              <a:rPr lang="en-US" sz="2800">
                <a:latin typeface="Segoe UI"/>
                <a:cs typeface="Segoe UI"/>
              </a:rPr>
              <a:t>School and student information must be available in the home language.</a:t>
            </a:r>
          </a:p>
          <a:p>
            <a:endParaRPr lang="en-US" sz="2800">
              <a:latin typeface="Segoe UI"/>
              <a:cs typeface="Segoe UI"/>
            </a:endParaRPr>
          </a:p>
          <a:p>
            <a:r>
              <a:rPr lang="en-US" sz="2800"/>
              <a:t>Many districts provide online parent portals.  Others communicate through the mail, email or texting.</a:t>
            </a:r>
          </a:p>
          <a:p>
            <a:endParaRPr lang="en-US"/>
          </a:p>
        </p:txBody>
      </p:sp>
      <p:sp>
        <p:nvSpPr>
          <p:cNvPr id="4" name="Slide Number Placeholder 3">
            <a:extLst>
              <a:ext uri="{FF2B5EF4-FFF2-40B4-BE49-F238E27FC236}">
                <a16:creationId xmlns:a16="http://schemas.microsoft.com/office/drawing/2014/main" id="{AD349E23-B09D-4E3B-9573-9C567F275CC7}"/>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a:p>
        </p:txBody>
      </p:sp>
    </p:spTree>
    <p:extLst>
      <p:ext uri="{BB962C8B-B14F-4D97-AF65-F5344CB8AC3E}">
        <p14:creationId xmlns:p14="http://schemas.microsoft.com/office/powerpoint/2010/main" val="218928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9E34-5CDC-4F33-862B-84EEF418AD4A}"/>
              </a:ext>
            </a:extLst>
          </p:cNvPr>
          <p:cNvSpPr>
            <a:spLocks noGrp="1"/>
          </p:cNvSpPr>
          <p:nvPr>
            <p:ph type="title"/>
          </p:nvPr>
        </p:nvSpPr>
        <p:spPr/>
        <p:txBody>
          <a:bodyPr/>
          <a:lstStyle/>
          <a:p>
            <a:r>
              <a:rPr lang="en-US">
                <a:latin typeface="Segoe UI Semibold"/>
                <a:cs typeface="Segoe UI Semibold"/>
              </a:rPr>
              <a:t>Communicating with DCF case workers</a:t>
            </a:r>
            <a:endParaRPr lang="en-US"/>
          </a:p>
        </p:txBody>
      </p:sp>
      <p:sp>
        <p:nvSpPr>
          <p:cNvPr id="3" name="Content Placeholder 2">
            <a:extLst>
              <a:ext uri="{FF2B5EF4-FFF2-40B4-BE49-F238E27FC236}">
                <a16:creationId xmlns:a16="http://schemas.microsoft.com/office/drawing/2014/main" id="{A4D5FB3D-6838-469E-9610-F90B9E190018}"/>
              </a:ext>
            </a:extLst>
          </p:cNvPr>
          <p:cNvSpPr>
            <a:spLocks noGrp="1"/>
          </p:cNvSpPr>
          <p:nvPr>
            <p:ph idx="1"/>
          </p:nvPr>
        </p:nvSpPr>
        <p:spPr/>
        <p:txBody>
          <a:bodyPr/>
          <a:lstStyle/>
          <a:p>
            <a:r>
              <a:rPr lang="en-US" sz="2800"/>
              <a:t>It is essential that all parents and guardians have the same access to school communications, announcements and student educational information.  </a:t>
            </a:r>
          </a:p>
          <a:p>
            <a:r>
              <a:rPr lang="en-US" sz="2800"/>
              <a:t>For students in foster care this includes the social worker who serves as their guardian.</a:t>
            </a:r>
          </a:p>
          <a:p>
            <a:r>
              <a:rPr lang="en-US" sz="2800"/>
              <a:t>The district’s foster care point of contact can help facilitate full access.</a:t>
            </a:r>
          </a:p>
          <a:p>
            <a:r>
              <a:rPr lang="en-US" sz="2800"/>
              <a:t>Guidance on sharing educational records with social workers is posted on the </a:t>
            </a:r>
            <a:r>
              <a:rPr lang="en-US" sz="2800">
                <a:hlinkClick r:id="rId2"/>
              </a:rPr>
              <a:t>DESE foster care webpage</a:t>
            </a:r>
            <a:r>
              <a:rPr lang="en-US" sz="2800"/>
              <a:t>.</a:t>
            </a:r>
          </a:p>
        </p:txBody>
      </p:sp>
      <p:sp>
        <p:nvSpPr>
          <p:cNvPr id="4" name="Slide Number Placeholder 3">
            <a:extLst>
              <a:ext uri="{FF2B5EF4-FFF2-40B4-BE49-F238E27FC236}">
                <a16:creationId xmlns:a16="http://schemas.microsoft.com/office/drawing/2014/main" id="{948E86DF-3483-463E-9A61-FB585D231A73}"/>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a:p>
        </p:txBody>
      </p:sp>
    </p:spTree>
    <p:extLst>
      <p:ext uri="{BB962C8B-B14F-4D97-AF65-F5344CB8AC3E}">
        <p14:creationId xmlns:p14="http://schemas.microsoft.com/office/powerpoint/2010/main" val="3870053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153043" y="1943100"/>
            <a:ext cx="9905607"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Segoe UI Semibold"/>
                <a:ea typeface="Segoe UI Black" panose="020B0A02040204020203" pitchFamily="34" charset="0"/>
                <a:cs typeface="Segoe SemiBold" panose="020B0703040204020203" pitchFamily="34" charset="0"/>
              </a:rPr>
              <a:t>Assessing Students </a:t>
            </a:r>
            <a:r>
              <a:rPr lang="en-US" altLang="zh-CN" sz="4000">
                <a:solidFill>
                  <a:schemeClr val="accent1">
                    <a:lumMod val="50000"/>
                  </a:schemeClr>
                </a:solidFill>
                <a:latin typeface="Segoe UI Semibold"/>
              </a:rPr>
              <a:t>N</a:t>
            </a:r>
            <a:r>
              <a:rPr kumimoji="0" lang="en-US" altLang="zh-CN" sz="4000" b="0" i="0" u="none" strike="noStrike" kern="1200" cap="none" spc="0" normalizeH="0" baseline="0" noProof="0" err="1">
                <a:ln>
                  <a:noFill/>
                </a:ln>
                <a:solidFill>
                  <a:schemeClr val="accent1">
                    <a:lumMod val="50000"/>
                  </a:schemeClr>
                </a:solidFill>
                <a:effectLst/>
                <a:uLnTx/>
                <a:uFillTx/>
                <a:latin typeface="Segoe UI Semibold"/>
                <a:ea typeface="Segoe UI Black" panose="020B0A02040204020203" pitchFamily="34" charset="0"/>
                <a:cs typeface="Segoe SemiBold" panose="020B0703040204020203" pitchFamily="34" charset="0"/>
              </a:rPr>
              <a:t>eeds</a:t>
            </a:r>
            <a:endParaRPr kumimoji="0" lang="zh-CN" altLang="en-US" sz="4000" b="0" i="0" u="none" strike="noStrike" kern="1200" cap="none" spc="0" normalizeH="0" baseline="0" noProof="0">
              <a:ln>
                <a:noFill/>
              </a:ln>
              <a:solidFill>
                <a:schemeClr val="accent1">
                  <a:lumMod val="50000"/>
                </a:schemeClr>
              </a:solidFill>
              <a:effectLst/>
              <a:uLnTx/>
              <a:uFillTx/>
              <a:latin typeface="Segoe UI Semibold"/>
              <a:ea typeface="Segoe UI Black" panose="020B0A02040204020203" pitchFamily="34" charset="0"/>
              <a:cs typeface="Segoe SemiBold" panose="020B0703040204020203" pitchFamily="34" charset="0"/>
            </a:endParaRPr>
          </a:p>
        </p:txBody>
      </p:sp>
      <p:sp>
        <p:nvSpPr>
          <p:cNvPr id="2" name="TextBox 1">
            <a:extLst>
              <a:ext uri="{FF2B5EF4-FFF2-40B4-BE49-F238E27FC236}">
                <a16:creationId xmlns:a16="http://schemas.microsoft.com/office/drawing/2014/main" id="{06BDC299-BB39-4FF0-8211-C02441FE597E}"/>
              </a:ext>
            </a:extLst>
          </p:cNvPr>
          <p:cNvSpPr txBox="1"/>
          <p:nvPr/>
        </p:nvSpPr>
        <p:spPr>
          <a:xfrm>
            <a:off x="705633" y="2553222"/>
            <a:ext cx="64509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2</a:t>
            </a:r>
          </a:p>
        </p:txBody>
      </p:sp>
    </p:spTree>
    <p:extLst>
      <p:ext uri="{BB962C8B-B14F-4D97-AF65-F5344CB8AC3E}">
        <p14:creationId xmlns:p14="http://schemas.microsoft.com/office/powerpoint/2010/main" val="1350330162"/>
      </p:ext>
    </p:extLst>
  </p:cSld>
  <p:clrMapOvr>
    <a:masterClrMapping/>
  </p:clrMapOvr>
  <mc:AlternateContent xmlns:mc="http://schemas.openxmlformats.org/markup-compatibility/2006" xmlns:p14="http://schemas.microsoft.com/office/powerpoint/2010/main">
    <mc:Choice Requires="p14">
      <p:transition spd="slow" p14:dur="2000" advTm="3678"/>
    </mc:Choice>
    <mc:Fallback xmlns="">
      <p:transition spd="slow" advTm="3678"/>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7261A-5FA7-4682-AE15-E57B610E8759}"/>
              </a:ext>
            </a:extLst>
          </p:cNvPr>
          <p:cNvSpPr>
            <a:spLocks noGrp="1"/>
          </p:cNvSpPr>
          <p:nvPr>
            <p:ph type="title"/>
          </p:nvPr>
        </p:nvSpPr>
        <p:spPr/>
        <p:txBody>
          <a:bodyPr/>
          <a:lstStyle/>
          <a:p>
            <a:r>
              <a:rPr lang="en-US"/>
              <a:t>Trauma Background</a:t>
            </a:r>
          </a:p>
        </p:txBody>
      </p:sp>
      <p:sp>
        <p:nvSpPr>
          <p:cNvPr id="3" name="Content Placeholder 2">
            <a:extLst>
              <a:ext uri="{FF2B5EF4-FFF2-40B4-BE49-F238E27FC236}">
                <a16:creationId xmlns:a16="http://schemas.microsoft.com/office/drawing/2014/main" id="{7EA1322F-E080-412F-91DD-CD5D57546C91}"/>
              </a:ext>
            </a:extLst>
          </p:cNvPr>
          <p:cNvSpPr>
            <a:spLocks noGrp="1"/>
          </p:cNvSpPr>
          <p:nvPr>
            <p:ph idx="1"/>
          </p:nvPr>
        </p:nvSpPr>
        <p:spPr>
          <a:xfrm>
            <a:off x="410513" y="1142926"/>
            <a:ext cx="11528201" cy="5213424"/>
          </a:xfrm>
        </p:spPr>
        <p:txBody>
          <a:bodyPr vert="horz" lIns="91440" tIns="45720" rIns="91440" bIns="45720" rtlCol="0" anchor="t">
            <a:noAutofit/>
          </a:bodyPr>
          <a:lstStyle/>
          <a:p>
            <a:pPr marL="0" indent="0" algn="ctr">
              <a:buNone/>
            </a:pPr>
            <a:r>
              <a:rPr lang="en-US" sz="2800" dirty="0">
                <a:latin typeface="Segoe UI"/>
                <a:cs typeface="Segoe UI"/>
              </a:rPr>
              <a:t>Most students arrive at a new school district with well-documented backgrounds and school records and are ready to learn.</a:t>
            </a:r>
          </a:p>
          <a:p>
            <a:pPr marL="0" indent="0" algn="ctr">
              <a:buNone/>
            </a:pPr>
            <a:endParaRPr lang="en-US"/>
          </a:p>
          <a:p>
            <a:r>
              <a:rPr lang="en-US" sz="2800" dirty="0">
                <a:latin typeface="Segoe UI"/>
                <a:cs typeface="Segoe UI"/>
              </a:rPr>
              <a:t>However, many students arrive having experienced abuse or neglect, high mobility, homelessness, domestic violence, wars, the deployment of a parent, natural disasters, and other traumatic events which may or may not be shared.</a:t>
            </a:r>
          </a:p>
          <a:p>
            <a:pPr marL="0" indent="0">
              <a:buNone/>
            </a:pPr>
            <a:endParaRPr lang="en-US"/>
          </a:p>
          <a:p>
            <a:r>
              <a:rPr lang="en-US" sz="2800" dirty="0">
                <a:latin typeface="Segoe UI"/>
                <a:cs typeface="Segoe UI"/>
              </a:rPr>
              <a:t>It is important to remember that all students also bring skills, strengths, interests and resiliency.</a:t>
            </a:r>
          </a:p>
          <a:p>
            <a:pPr marL="0" indent="0">
              <a:buNone/>
            </a:pPr>
            <a:endParaRPr lang="en-US"/>
          </a:p>
          <a:p>
            <a:pPr marL="0" indent="0" algn="ctr">
              <a:buNone/>
            </a:pPr>
            <a:endParaRPr lang="en-US"/>
          </a:p>
        </p:txBody>
      </p:sp>
      <p:sp>
        <p:nvSpPr>
          <p:cNvPr id="4" name="Slide Number Placeholder 3">
            <a:extLst>
              <a:ext uri="{FF2B5EF4-FFF2-40B4-BE49-F238E27FC236}">
                <a16:creationId xmlns:a16="http://schemas.microsoft.com/office/drawing/2014/main" id="{3949F17E-0F42-4575-9019-7B53A5BD1B3E}"/>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a:p>
        </p:txBody>
      </p:sp>
    </p:spTree>
    <p:extLst>
      <p:ext uri="{BB962C8B-B14F-4D97-AF65-F5344CB8AC3E}">
        <p14:creationId xmlns:p14="http://schemas.microsoft.com/office/powerpoint/2010/main" val="1105097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0768-BEB4-4450-ABF5-64231885AB56}"/>
              </a:ext>
            </a:extLst>
          </p:cNvPr>
          <p:cNvSpPr>
            <a:spLocks noGrp="1"/>
          </p:cNvSpPr>
          <p:nvPr>
            <p:ph type="title"/>
          </p:nvPr>
        </p:nvSpPr>
        <p:spPr/>
        <p:txBody>
          <a:bodyPr/>
          <a:lstStyle/>
          <a:p>
            <a:r>
              <a:rPr lang="en-US"/>
              <a:t>Access to a Public Education</a:t>
            </a:r>
          </a:p>
        </p:txBody>
      </p:sp>
      <p:sp>
        <p:nvSpPr>
          <p:cNvPr id="3" name="Content Placeholder 2">
            <a:extLst>
              <a:ext uri="{FF2B5EF4-FFF2-40B4-BE49-F238E27FC236}">
                <a16:creationId xmlns:a16="http://schemas.microsoft.com/office/drawing/2014/main" id="{D614CAFD-7459-48F7-983D-5D9B840078FE}"/>
              </a:ext>
            </a:extLst>
          </p:cNvPr>
          <p:cNvSpPr>
            <a:spLocks noGrp="1"/>
          </p:cNvSpPr>
          <p:nvPr>
            <p:ph idx="1"/>
          </p:nvPr>
        </p:nvSpPr>
        <p:spPr/>
        <p:txBody>
          <a:bodyPr vert="horz" lIns="91440" tIns="45720" rIns="91440" bIns="45720" rtlCol="0" anchor="t">
            <a:noAutofit/>
          </a:bodyPr>
          <a:lstStyle/>
          <a:p>
            <a:pPr marL="0" indent="0" algn="ctr">
              <a:buNone/>
            </a:pPr>
            <a:r>
              <a:rPr lang="en-US" sz="2800">
                <a:latin typeface="+mj-lt"/>
                <a:cs typeface="Segoe UI"/>
              </a:rPr>
              <a:t>All children have a right to a public education.</a:t>
            </a:r>
            <a:endParaRPr lang="en-US" sz="2800">
              <a:latin typeface="+mj-lt"/>
            </a:endParaRPr>
          </a:p>
          <a:p>
            <a:pPr lvl="1"/>
            <a:endParaRPr lang="en-US" sz="1200"/>
          </a:p>
          <a:p>
            <a:r>
              <a:rPr lang="en-US" sz="2800">
                <a:latin typeface="Segoe UI"/>
                <a:cs typeface="Segoe UI"/>
              </a:rPr>
              <a:t>This presentation focuses on welcoming students that have experienced high levels of mobility or a sudden move and potentially trauma into your districts and schools.</a:t>
            </a:r>
          </a:p>
          <a:p>
            <a:endParaRPr lang="en-US" sz="2800"/>
          </a:p>
          <a:p>
            <a:r>
              <a:rPr lang="en-US" sz="2800">
                <a:latin typeface="Segoe UI"/>
                <a:cs typeface="Segoe UI"/>
              </a:rPr>
              <a:t>The key to the success of any student is acknowledging their resilience and individual strengths and contributions.</a:t>
            </a:r>
          </a:p>
          <a:p>
            <a:endParaRPr lang="en-US" sz="2800"/>
          </a:p>
          <a:p>
            <a:endParaRPr lang="en-US" sz="2800">
              <a:latin typeface="Segoe UI"/>
              <a:cs typeface="Segoe UI"/>
            </a:endParaRPr>
          </a:p>
        </p:txBody>
      </p:sp>
      <p:sp>
        <p:nvSpPr>
          <p:cNvPr id="4" name="Slide Number Placeholder 3">
            <a:extLst>
              <a:ext uri="{FF2B5EF4-FFF2-40B4-BE49-F238E27FC236}">
                <a16:creationId xmlns:a16="http://schemas.microsoft.com/office/drawing/2014/main" id="{05C4BDEB-904F-4368-8C0E-1E1E87ACCA0A}"/>
              </a:ext>
            </a:extLst>
          </p:cNvPr>
          <p:cNvSpPr>
            <a:spLocks noGrp="1"/>
          </p:cNvSpPr>
          <p:nvPr>
            <p:ph type="sldNum" sz="quarter" idx="12"/>
          </p:nvPr>
        </p:nvSpPr>
        <p:spPr/>
        <p:txBody>
          <a:bodyPr/>
          <a:lstStyle/>
          <a:p>
            <a:fld id="{FF27229C-EC7B-4063-A33B-28A5E87E32ED}" type="slidenum">
              <a:rPr lang="zh-CN" altLang="en-US" smtClean="0"/>
              <a:pPr/>
              <a:t>3</a:t>
            </a:fld>
            <a:endParaRPr lang="zh-CN" altLang="en-US"/>
          </a:p>
        </p:txBody>
      </p:sp>
    </p:spTree>
    <p:extLst>
      <p:ext uri="{BB962C8B-B14F-4D97-AF65-F5344CB8AC3E}">
        <p14:creationId xmlns:p14="http://schemas.microsoft.com/office/powerpoint/2010/main" val="1255563375"/>
      </p:ext>
    </p:extLst>
  </p:cSld>
  <p:clrMapOvr>
    <a:masterClrMapping/>
  </p:clrMapOvr>
  <mc:AlternateContent xmlns:mc="http://schemas.openxmlformats.org/markup-compatibility/2006" xmlns:p14="http://schemas.microsoft.com/office/powerpoint/2010/main">
    <mc:Choice Requires="p14">
      <p:transition spd="slow" p14:dur="2000" advTm="29709"/>
    </mc:Choice>
    <mc:Fallback xmlns="">
      <p:transition spd="slow" advTm="2970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EF54-2EEA-4ECD-815D-C4E7FC51531D}"/>
              </a:ext>
            </a:extLst>
          </p:cNvPr>
          <p:cNvSpPr>
            <a:spLocks noGrp="1"/>
          </p:cNvSpPr>
          <p:nvPr>
            <p:ph type="title"/>
          </p:nvPr>
        </p:nvSpPr>
        <p:spPr/>
        <p:txBody>
          <a:bodyPr/>
          <a:lstStyle/>
          <a:p>
            <a:r>
              <a:rPr lang="en-US">
                <a:latin typeface="Segoe UI Semibold"/>
                <a:cs typeface="Segoe UI Semibold"/>
              </a:rPr>
              <a:t>ACEs and PCEs</a:t>
            </a:r>
            <a:endParaRPr lang="en-US"/>
          </a:p>
        </p:txBody>
      </p:sp>
      <p:sp>
        <p:nvSpPr>
          <p:cNvPr id="3" name="Content Placeholder 2">
            <a:extLst>
              <a:ext uri="{FF2B5EF4-FFF2-40B4-BE49-F238E27FC236}">
                <a16:creationId xmlns:a16="http://schemas.microsoft.com/office/drawing/2014/main" id="{F5285A88-2B52-4A2F-9117-88C487642A64}"/>
              </a:ext>
            </a:extLst>
          </p:cNvPr>
          <p:cNvSpPr>
            <a:spLocks noGrp="1"/>
          </p:cNvSpPr>
          <p:nvPr>
            <p:ph idx="1"/>
          </p:nvPr>
        </p:nvSpPr>
        <p:spPr>
          <a:xfrm>
            <a:off x="440743" y="1230403"/>
            <a:ext cx="11663072" cy="5322701"/>
          </a:xfrm>
        </p:spPr>
        <p:txBody>
          <a:bodyPr vert="horz" lIns="91440" tIns="45720" rIns="91440" bIns="45720" rtlCol="0" anchor="t">
            <a:noAutofit/>
          </a:bodyPr>
          <a:lstStyle/>
          <a:p>
            <a:pPr marL="0" indent="0">
              <a:buNone/>
            </a:pPr>
            <a:r>
              <a:rPr lang="en-US" sz="2800" b="1" dirty="0">
                <a:solidFill>
                  <a:schemeClr val="tx1"/>
                </a:solidFill>
                <a:latin typeface="Segoe UI"/>
                <a:cs typeface="Segoe UI"/>
              </a:rPr>
              <a:t>Adverse Childhood Experiences (ACEs) and Positive Childhood Experiences (PCEs)</a:t>
            </a:r>
            <a:endParaRPr lang="en-US" sz="2800" dirty="0">
              <a:solidFill>
                <a:schemeClr val="tx1"/>
              </a:solidFill>
              <a:latin typeface="Segoe UI"/>
              <a:cs typeface="Segoe UI"/>
            </a:endParaRPr>
          </a:p>
          <a:p>
            <a:r>
              <a:rPr lang="en-US" sz="2800" dirty="0">
                <a:latin typeface="Segoe UI"/>
                <a:cs typeface="Segoe UI"/>
              </a:rPr>
              <a:t>ACEs such as abuse, neglect, and "homelife" can effect learning and later adulthood in a negative way - chronic illnesses, mental health problems, and health-risk behaviors.</a:t>
            </a:r>
            <a:endParaRPr lang="en-US" sz="2800" dirty="0"/>
          </a:p>
          <a:p>
            <a:r>
              <a:rPr lang="en-US" sz="2800" dirty="0">
                <a:latin typeface="Segoe UI"/>
                <a:cs typeface="Segoe UI"/>
              </a:rPr>
              <a:t>PCEs are essential. Children need interrelated experiences that engage the child, the parent, and the parent-child relationship in order to achieve healthy childhood outcomes. </a:t>
            </a:r>
            <a:endParaRPr lang="en-US" sz="2800" dirty="0"/>
          </a:p>
          <a:p>
            <a:pPr marL="0" indent="0">
              <a:buNone/>
            </a:pPr>
            <a:r>
              <a:rPr lang="en-US" sz="1200" dirty="0">
                <a:latin typeface="Segoe UI"/>
                <a:cs typeface="Segoe UI"/>
              </a:rPr>
              <a:t>From journal article "Responding to ACEs With HOPE: Health Outcomes From Positive Experiences" Robert D. Sege, MD, PhD; Charlyn Harper Browne, PhD</a:t>
            </a:r>
            <a:endParaRPr lang="en-US" sz="1200" dirty="0">
              <a:solidFill>
                <a:srgbClr val="101D35"/>
              </a:solidFill>
              <a:latin typeface="Segoe UI"/>
              <a:cs typeface="Segoe UI"/>
            </a:endParaRPr>
          </a:p>
          <a:p>
            <a:r>
              <a:rPr lang="en-US" sz="2800" dirty="0">
                <a:solidFill>
                  <a:srgbClr val="002060"/>
                </a:solidFill>
                <a:latin typeface="Segoe UI"/>
                <a:cs typeface="Segoe UI"/>
              </a:rPr>
              <a:t>DESE guidance on </a:t>
            </a:r>
            <a:r>
              <a:rPr lang="en-US" sz="2800" i="1" dirty="0">
                <a:solidFill>
                  <a:srgbClr val="002060"/>
                </a:solidFill>
                <a:latin typeface="Segoe UI"/>
                <a:cs typeface="Segoe UI"/>
                <a:hlinkClick r:id="rId3"/>
              </a:rPr>
              <a:t>Promoting Student engagement Learning Wellbeing and Safety </a:t>
            </a:r>
            <a:r>
              <a:rPr lang="en-US" sz="2800" dirty="0">
                <a:solidFill>
                  <a:srgbClr val="002060"/>
                </a:solidFill>
                <a:latin typeface="Segoe UI"/>
                <a:cs typeface="Segoe UI"/>
              </a:rPr>
              <a:t>offers resources and suggestions. </a:t>
            </a:r>
          </a:p>
        </p:txBody>
      </p:sp>
      <p:sp>
        <p:nvSpPr>
          <p:cNvPr id="4" name="Slide Number Placeholder 3">
            <a:extLst>
              <a:ext uri="{FF2B5EF4-FFF2-40B4-BE49-F238E27FC236}">
                <a16:creationId xmlns:a16="http://schemas.microsoft.com/office/drawing/2014/main" id="{D4940EFC-E1FF-4E0B-9D90-767D23BD49B2}"/>
              </a:ext>
            </a:extLst>
          </p:cNvPr>
          <p:cNvSpPr>
            <a:spLocks noGrp="1"/>
          </p:cNvSpPr>
          <p:nvPr>
            <p:ph type="sldNum" sz="quarter" idx="12"/>
          </p:nvPr>
        </p:nvSpPr>
        <p:spPr/>
        <p:txBody>
          <a:bodyPr/>
          <a:lstStyle/>
          <a:p>
            <a:fld id="{FF27229C-EC7B-4063-A33B-28A5E87E32ED}" type="slidenum">
              <a:rPr lang="zh-CN" altLang="en-US" smtClean="0"/>
              <a:pPr/>
              <a:t>30</a:t>
            </a:fld>
            <a:endParaRPr lang="zh-CN" altLang="en-US"/>
          </a:p>
        </p:txBody>
      </p:sp>
    </p:spTree>
    <p:extLst>
      <p:ext uri="{BB962C8B-B14F-4D97-AF65-F5344CB8AC3E}">
        <p14:creationId xmlns:p14="http://schemas.microsoft.com/office/powerpoint/2010/main" val="2031177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B0275-22EF-4DF0-B1A4-A9A279376822}"/>
              </a:ext>
            </a:extLst>
          </p:cNvPr>
          <p:cNvSpPr>
            <a:spLocks noGrp="1"/>
          </p:cNvSpPr>
          <p:nvPr>
            <p:ph type="title"/>
          </p:nvPr>
        </p:nvSpPr>
        <p:spPr/>
        <p:txBody>
          <a:bodyPr/>
          <a:lstStyle/>
          <a:p>
            <a:r>
              <a:rPr lang="en-US">
                <a:latin typeface="Segoe UI Semibold"/>
                <a:cs typeface="Segoe UI Semibold"/>
              </a:rPr>
              <a:t>Students meeting more than one subgroup definition</a:t>
            </a:r>
          </a:p>
        </p:txBody>
      </p:sp>
      <p:sp>
        <p:nvSpPr>
          <p:cNvPr id="3" name="Content Placeholder 2">
            <a:extLst>
              <a:ext uri="{FF2B5EF4-FFF2-40B4-BE49-F238E27FC236}">
                <a16:creationId xmlns:a16="http://schemas.microsoft.com/office/drawing/2014/main" id="{E5EAE82A-6CD2-480B-A6D1-42BA04CB184B}"/>
              </a:ext>
            </a:extLst>
          </p:cNvPr>
          <p:cNvSpPr>
            <a:spLocks noGrp="1"/>
          </p:cNvSpPr>
          <p:nvPr>
            <p:ph idx="1"/>
          </p:nvPr>
        </p:nvSpPr>
        <p:spPr>
          <a:xfrm>
            <a:off x="410514" y="1045468"/>
            <a:ext cx="11370972" cy="5049746"/>
          </a:xfrm>
        </p:spPr>
        <p:txBody>
          <a:bodyPr vert="horz" lIns="91440" tIns="45720" rIns="91440" bIns="45720" rtlCol="0" anchor="t">
            <a:noAutofit/>
          </a:bodyPr>
          <a:lstStyle/>
          <a:p>
            <a:pPr marL="0" indent="-50800">
              <a:buClr>
                <a:srgbClr val="FF9900"/>
              </a:buClr>
              <a:buNone/>
            </a:pPr>
            <a:r>
              <a:rPr lang="en-US" sz="2800">
                <a:latin typeface="Segoe UI"/>
                <a:cs typeface="Segoe UI"/>
              </a:rPr>
              <a:t>Some students may experience more than one form of high mobility and meet multiple subgroup definitions over the course of the school year: </a:t>
            </a:r>
          </a:p>
          <a:p>
            <a:pPr marL="0" indent="-50800">
              <a:buClr>
                <a:srgbClr val="FF9900"/>
              </a:buClr>
              <a:buNone/>
            </a:pPr>
            <a:endParaRPr lang="en-US" sz="2800"/>
          </a:p>
          <a:p>
            <a:pPr>
              <a:buClr>
                <a:srgbClr val="FF9900"/>
              </a:buClr>
            </a:pPr>
            <a:r>
              <a:rPr lang="en-US" sz="2400">
                <a:latin typeface="+mj-lt"/>
              </a:rPr>
              <a:t>Migratory students </a:t>
            </a:r>
            <a:r>
              <a:rPr lang="en-US" sz="2400">
                <a:latin typeface="+mn-lt"/>
              </a:rPr>
              <a:t>may also be homeless and have educational rights under McKinney-Vento.</a:t>
            </a:r>
          </a:p>
          <a:p>
            <a:pPr>
              <a:buClr>
                <a:srgbClr val="FF9900"/>
              </a:buClr>
            </a:pPr>
            <a:r>
              <a:rPr lang="en-US" sz="2400">
                <a:latin typeface="+mj-lt"/>
              </a:rPr>
              <a:t>Students in foster care </a:t>
            </a:r>
            <a:r>
              <a:rPr lang="en-US" sz="2400">
                <a:latin typeface="+mn-lt"/>
              </a:rPr>
              <a:t>may also have been homeless during the school year.  Their rights will depend on their current living arrangement/placement.</a:t>
            </a:r>
            <a:endParaRPr lang="en-US" altLang="en-US" sz="2400">
              <a:latin typeface="+mn-lt"/>
            </a:endParaRPr>
          </a:p>
          <a:p>
            <a:r>
              <a:rPr lang="en-US" sz="2400">
                <a:latin typeface="+mj-lt"/>
                <a:cs typeface="Segoe UI"/>
              </a:rPr>
              <a:t>Students in active military families </a:t>
            </a:r>
            <a:r>
              <a:rPr lang="en-US" sz="2400">
                <a:latin typeface="+mn-lt"/>
                <a:cs typeface="Segoe UI"/>
              </a:rPr>
              <a:t>may also have been homeless or in foster care.  Their rights will depend on their current living arrangement/placement.</a:t>
            </a:r>
            <a:endParaRPr lang="en-US" altLang="en-US" sz="2400">
              <a:latin typeface="+mn-lt"/>
              <a:cs typeface="Segoe UI"/>
            </a:endParaRPr>
          </a:p>
          <a:p>
            <a:pPr marL="457200" lvl="1" indent="0">
              <a:buNone/>
            </a:pPr>
            <a:endParaRPr lang="en-US"/>
          </a:p>
        </p:txBody>
      </p:sp>
      <p:sp>
        <p:nvSpPr>
          <p:cNvPr id="4" name="Slide Number Placeholder 3">
            <a:extLst>
              <a:ext uri="{FF2B5EF4-FFF2-40B4-BE49-F238E27FC236}">
                <a16:creationId xmlns:a16="http://schemas.microsoft.com/office/drawing/2014/main" id="{728B6865-7CF9-41DB-9755-110475B8520F}"/>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a:p>
        </p:txBody>
      </p:sp>
    </p:spTree>
    <p:extLst>
      <p:ext uri="{BB962C8B-B14F-4D97-AF65-F5344CB8AC3E}">
        <p14:creationId xmlns:p14="http://schemas.microsoft.com/office/powerpoint/2010/main" val="2553565516"/>
      </p:ext>
    </p:extLst>
  </p:cSld>
  <p:clrMapOvr>
    <a:masterClrMapping/>
  </p:clrMapOvr>
  <mc:AlternateContent xmlns:mc="http://schemas.openxmlformats.org/markup-compatibility/2006" xmlns:p14="http://schemas.microsoft.com/office/powerpoint/2010/main">
    <mc:Choice Requires="p14">
      <p:transition spd="slow" p14:dur="2000" advTm="7436"/>
    </mc:Choice>
    <mc:Fallback xmlns="">
      <p:transition spd="slow" advTm="743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UI Semibold"/>
                <a:cs typeface="Segoe UI Semibold"/>
              </a:rPr>
              <a:t>What is a Caregiver’s Affidavit ?</a:t>
            </a:r>
          </a:p>
        </p:txBody>
      </p:sp>
      <p:sp>
        <p:nvSpPr>
          <p:cNvPr id="3" name="Content Placeholder 2"/>
          <p:cNvSpPr>
            <a:spLocks noGrp="1"/>
          </p:cNvSpPr>
          <p:nvPr>
            <p:ph idx="1"/>
          </p:nvPr>
        </p:nvSpPr>
        <p:spPr/>
        <p:txBody>
          <a:bodyPr/>
          <a:lstStyle/>
          <a:p>
            <a:pPr marL="0" indent="0">
              <a:buNone/>
            </a:pPr>
            <a:r>
              <a:rPr lang="en-US" dirty="0">
                <a:latin typeface="+mj-lt"/>
              </a:rPr>
              <a:t>In the absence of a parent or legal guardian…</a:t>
            </a:r>
          </a:p>
          <a:p>
            <a:pPr marL="0" indent="0">
              <a:buNone/>
            </a:pPr>
            <a:r>
              <a:rPr lang="en-US" sz="2800" dirty="0">
                <a:latin typeface="+mn-lt"/>
              </a:rPr>
              <a:t>MA state law allows for a caregiver’s affidavit for medical and educational decision-making rights.</a:t>
            </a:r>
          </a:p>
          <a:p>
            <a:pPr marL="850900" lvl="1" indent="-342900"/>
            <a:r>
              <a:rPr lang="en-US" sz="2400" dirty="0">
                <a:latin typeface="+mn-lt"/>
              </a:rPr>
              <a:t>Must identify the student (name and DOB)</a:t>
            </a:r>
          </a:p>
          <a:p>
            <a:pPr marL="850900" lvl="1" indent="-342900"/>
            <a:r>
              <a:rPr lang="en-US" sz="2400" dirty="0">
                <a:latin typeface="+mn-lt"/>
              </a:rPr>
              <a:t>Must be signed by the parent and the caregiver </a:t>
            </a:r>
          </a:p>
          <a:p>
            <a:pPr marL="850900" lvl="1" indent="-342900"/>
            <a:r>
              <a:rPr lang="en-US" sz="2400" dirty="0">
                <a:latin typeface="+mn-lt"/>
              </a:rPr>
              <a:t>Must be notarized</a:t>
            </a:r>
          </a:p>
          <a:p>
            <a:pPr marL="850900" lvl="1" indent="-342900"/>
            <a:r>
              <a:rPr lang="en-US" sz="2400" dirty="0">
                <a:latin typeface="+mn-lt"/>
              </a:rPr>
              <a:t>Good for up to two years</a:t>
            </a:r>
          </a:p>
          <a:p>
            <a:pPr marL="850900" lvl="1" indent="-342900"/>
            <a:r>
              <a:rPr lang="en-US" sz="2400" dirty="0">
                <a:latin typeface="+mn-lt"/>
              </a:rPr>
              <a:t>Can be revoked or overridden by the parent at any time</a:t>
            </a:r>
          </a:p>
          <a:p>
            <a:pPr marL="850900" lvl="1" indent="-342900"/>
            <a:endParaRPr lang="en-US" sz="2400" dirty="0">
              <a:latin typeface="+mn-lt"/>
            </a:endParaRPr>
          </a:p>
          <a:p>
            <a:pPr marL="0" indent="0">
              <a:buNone/>
            </a:pPr>
            <a:r>
              <a:rPr lang="en-US" sz="2400" i="1" dirty="0">
                <a:latin typeface="+mn-lt"/>
              </a:rPr>
              <a:t>Note:  Students with a caregiver’s affidavit are considered housed unless the caregiver lacks fixed, regular, and adequate housing.</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32</a:t>
            </a:fld>
            <a:endParaRPr lang="zh-CN" altLang="en-US"/>
          </a:p>
        </p:txBody>
      </p:sp>
    </p:spTree>
    <p:extLst>
      <p:ext uri="{BB962C8B-B14F-4D97-AF65-F5344CB8AC3E}">
        <p14:creationId xmlns:p14="http://schemas.microsoft.com/office/powerpoint/2010/main" val="1380387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5D7D-73C2-4758-B8DF-72A05B0EA4D2}"/>
              </a:ext>
            </a:extLst>
          </p:cNvPr>
          <p:cNvSpPr>
            <a:spLocks noGrp="1"/>
          </p:cNvSpPr>
          <p:nvPr>
            <p:ph type="title"/>
          </p:nvPr>
        </p:nvSpPr>
        <p:spPr/>
        <p:txBody>
          <a:bodyPr/>
          <a:lstStyle/>
          <a:p>
            <a:r>
              <a:rPr lang="en-US">
                <a:latin typeface="Segoe UI Semibold"/>
                <a:cs typeface="Segoe UI Semibold"/>
              </a:rPr>
              <a:t>Who Uses of Caregiver's Affidavit ?</a:t>
            </a:r>
          </a:p>
        </p:txBody>
      </p:sp>
      <p:sp>
        <p:nvSpPr>
          <p:cNvPr id="3" name="Content Placeholder 2">
            <a:extLst>
              <a:ext uri="{FF2B5EF4-FFF2-40B4-BE49-F238E27FC236}">
                <a16:creationId xmlns:a16="http://schemas.microsoft.com/office/drawing/2014/main" id="{D02069AD-4976-437E-BB33-0CD39D40EDE1}"/>
              </a:ext>
            </a:extLst>
          </p:cNvPr>
          <p:cNvSpPr>
            <a:spLocks noGrp="1"/>
          </p:cNvSpPr>
          <p:nvPr>
            <p:ph idx="1"/>
          </p:nvPr>
        </p:nvSpPr>
        <p:spPr/>
        <p:txBody>
          <a:bodyPr vert="horz" lIns="91440" tIns="45720" rIns="91440" bIns="45720" rtlCol="0" anchor="t">
            <a:noAutofit/>
          </a:bodyPr>
          <a:lstStyle/>
          <a:p>
            <a:r>
              <a:rPr lang="en-US" sz="2800">
                <a:latin typeface="Segoe UI"/>
                <a:cs typeface="Segoe UI"/>
              </a:rPr>
              <a:t>Caregiver's Affidavit is typically used when a parent/guardian is</a:t>
            </a:r>
            <a:endParaRPr lang="en-US" sz="2800"/>
          </a:p>
          <a:p>
            <a:pPr lvl="2">
              <a:buFont typeface="Courier New" panose="020B0604020202020204" pitchFamily="34" charset="0"/>
              <a:buChar char="o"/>
            </a:pPr>
            <a:r>
              <a:rPr lang="en-US">
                <a:latin typeface="Segoe UI"/>
                <a:cs typeface="Segoe UI"/>
              </a:rPr>
              <a:t>Hospitalized,</a:t>
            </a:r>
          </a:p>
          <a:p>
            <a:pPr lvl="2">
              <a:buFont typeface="Courier New" panose="020B0604020202020204" pitchFamily="34" charset="0"/>
              <a:buChar char="o"/>
            </a:pPr>
            <a:r>
              <a:rPr lang="en-US">
                <a:latin typeface="Segoe UI"/>
                <a:cs typeface="Segoe UI"/>
              </a:rPr>
              <a:t>Incarcerated, </a:t>
            </a:r>
          </a:p>
          <a:p>
            <a:pPr lvl="2">
              <a:buFont typeface="Courier New" panose="020B0604020202020204" pitchFamily="34" charset="0"/>
              <a:buChar char="o"/>
            </a:pPr>
            <a:r>
              <a:rPr lang="en-US">
                <a:latin typeface="Segoe UI"/>
                <a:cs typeface="Segoe UI"/>
              </a:rPr>
              <a:t>Deported, or</a:t>
            </a:r>
          </a:p>
          <a:p>
            <a:pPr lvl="2">
              <a:buFont typeface="Courier New" panose="020B0604020202020204" pitchFamily="34" charset="0"/>
              <a:buChar char="o"/>
            </a:pPr>
            <a:r>
              <a:rPr lang="en-US">
                <a:latin typeface="Segoe UI"/>
                <a:cs typeface="Segoe UI"/>
              </a:rPr>
              <a:t>Not able to parent the student.</a:t>
            </a:r>
          </a:p>
          <a:p>
            <a:endParaRPr lang="en-US" sz="2800" i="1">
              <a:latin typeface="Segoe UI"/>
              <a:cs typeface="Segoe UI"/>
            </a:endParaRPr>
          </a:p>
          <a:p>
            <a:r>
              <a:rPr lang="en-US" sz="2800">
                <a:latin typeface="Segoe UI"/>
                <a:cs typeface="Segoe UI"/>
              </a:rPr>
              <a:t>Best Practice.  </a:t>
            </a:r>
          </a:p>
          <a:p>
            <a:pPr lvl="1"/>
            <a:r>
              <a:rPr lang="en-US" sz="2400">
                <a:latin typeface="Segoe UI"/>
                <a:cs typeface="Segoe UI"/>
              </a:rPr>
              <a:t>A caregiver's affidavit can be drafted as needed or prior to any of these situations occurring. </a:t>
            </a:r>
          </a:p>
          <a:p>
            <a:pPr lvl="1"/>
            <a:r>
              <a:rPr lang="en-US" sz="2400">
                <a:latin typeface="Segoe UI"/>
                <a:cs typeface="Segoe UI"/>
              </a:rPr>
              <a:t>If drafted in advance, the caregiver should be listed on the student’s emergency contact information. </a:t>
            </a:r>
          </a:p>
          <a:p>
            <a:endParaRPr lang="en-US">
              <a:latin typeface="Segoe UI"/>
              <a:cs typeface="Segoe UI"/>
            </a:endParaRPr>
          </a:p>
          <a:p>
            <a:pPr lvl="1">
              <a:buFont typeface="Courier New" panose="020B0604020202020204" pitchFamily="34" charset="0"/>
              <a:buChar char="o"/>
            </a:pPr>
            <a:endParaRPr lang="en-US">
              <a:latin typeface="Segoe UI"/>
              <a:cs typeface="Segoe UI"/>
            </a:endParaRPr>
          </a:p>
        </p:txBody>
      </p:sp>
      <p:sp>
        <p:nvSpPr>
          <p:cNvPr id="4" name="Slide Number Placeholder 3">
            <a:extLst>
              <a:ext uri="{FF2B5EF4-FFF2-40B4-BE49-F238E27FC236}">
                <a16:creationId xmlns:a16="http://schemas.microsoft.com/office/drawing/2014/main" id="{88B6B0CE-A359-41F8-BA6C-39EADCCCD17A}"/>
              </a:ext>
            </a:extLst>
          </p:cNvPr>
          <p:cNvSpPr>
            <a:spLocks noGrp="1"/>
          </p:cNvSpPr>
          <p:nvPr>
            <p:ph type="sldNum" sz="quarter" idx="12"/>
          </p:nvPr>
        </p:nvSpPr>
        <p:spPr/>
        <p:txBody>
          <a:bodyPr/>
          <a:lstStyle/>
          <a:p>
            <a:fld id="{FF27229C-EC7B-4063-A33B-28A5E87E32ED}" type="slidenum">
              <a:rPr lang="zh-CN" altLang="en-US" smtClean="0"/>
              <a:pPr/>
              <a:t>33</a:t>
            </a:fld>
            <a:endParaRPr lang="zh-CN" altLang="en-US"/>
          </a:p>
        </p:txBody>
      </p:sp>
    </p:spTree>
    <p:extLst>
      <p:ext uri="{BB962C8B-B14F-4D97-AF65-F5344CB8AC3E}">
        <p14:creationId xmlns:p14="http://schemas.microsoft.com/office/powerpoint/2010/main" val="2584625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7E96-A51F-410A-9EC0-23E18FC77C3D}"/>
              </a:ext>
            </a:extLst>
          </p:cNvPr>
          <p:cNvSpPr>
            <a:spLocks noGrp="1"/>
          </p:cNvSpPr>
          <p:nvPr>
            <p:ph type="title"/>
          </p:nvPr>
        </p:nvSpPr>
        <p:spPr/>
        <p:txBody>
          <a:bodyPr/>
          <a:lstStyle/>
          <a:p>
            <a:r>
              <a:rPr lang="en-US"/>
              <a:t>What is a sponsor?</a:t>
            </a:r>
          </a:p>
        </p:txBody>
      </p:sp>
      <p:sp>
        <p:nvSpPr>
          <p:cNvPr id="3" name="Content Placeholder 2">
            <a:extLst>
              <a:ext uri="{FF2B5EF4-FFF2-40B4-BE49-F238E27FC236}">
                <a16:creationId xmlns:a16="http://schemas.microsoft.com/office/drawing/2014/main" id="{D13C97C6-3640-4A1E-899B-71F2D5C31194}"/>
              </a:ext>
            </a:extLst>
          </p:cNvPr>
          <p:cNvSpPr>
            <a:spLocks noGrp="1"/>
          </p:cNvSpPr>
          <p:nvPr>
            <p:ph idx="1"/>
          </p:nvPr>
        </p:nvSpPr>
        <p:spPr>
          <a:xfrm>
            <a:off x="567743" y="1230403"/>
            <a:ext cx="11436661" cy="5325642"/>
          </a:xfrm>
        </p:spPr>
        <p:txBody>
          <a:bodyPr vert="horz" lIns="91440" tIns="45720" rIns="91440" bIns="45720" rtlCol="0" anchor="t">
            <a:noAutofit/>
          </a:bodyPr>
          <a:lstStyle/>
          <a:p>
            <a:r>
              <a:rPr lang="en-US" dirty="0">
                <a:solidFill>
                  <a:schemeClr val="tx1"/>
                </a:solidFill>
                <a:latin typeface="Segoe UI"/>
                <a:cs typeface="Segoe UI"/>
              </a:rPr>
              <a:t>A sponsor is an adult that has agreed to host an immigrant family or youth and is assigned by Homeland Security.</a:t>
            </a:r>
          </a:p>
          <a:p>
            <a:pPr lvl="1"/>
            <a:r>
              <a:rPr lang="en-US" dirty="0">
                <a:solidFill>
                  <a:schemeClr val="tx1"/>
                </a:solidFill>
                <a:latin typeface="Segoe UI"/>
                <a:cs typeface="Segoe UI"/>
              </a:rPr>
              <a:t>Responsibilities include providing housing, food, clothing, health care, and general support among other things.</a:t>
            </a:r>
          </a:p>
          <a:p>
            <a:pPr lvl="1"/>
            <a:r>
              <a:rPr lang="en-US" dirty="0">
                <a:solidFill>
                  <a:schemeClr val="tx1"/>
                </a:solidFill>
                <a:latin typeface="Segoe UI"/>
                <a:cs typeface="Segoe UI"/>
              </a:rPr>
              <a:t>Generally, sponsors are well intentioned and care for those in their care.</a:t>
            </a:r>
          </a:p>
          <a:p>
            <a:pPr lvl="1"/>
            <a:r>
              <a:rPr lang="en-US" dirty="0">
                <a:solidFill>
                  <a:schemeClr val="tx1"/>
                </a:solidFill>
                <a:latin typeface="Segoe UI"/>
                <a:cs typeface="Segoe UI"/>
              </a:rPr>
              <a:t>Sometimes sponsors cannot afford to keep this up for long periods of time and these arrangements can deteriorate.</a:t>
            </a:r>
            <a:endParaRPr lang="en-US" dirty="0">
              <a:solidFill>
                <a:schemeClr val="tx1"/>
              </a:solidFill>
            </a:endParaRPr>
          </a:p>
          <a:p>
            <a:pPr lvl="1"/>
            <a:r>
              <a:rPr lang="en-US" dirty="0">
                <a:solidFill>
                  <a:schemeClr val="tx1"/>
                </a:solidFill>
                <a:latin typeface="Segoe UI"/>
                <a:cs typeface="Segoe UI"/>
              </a:rPr>
              <a:t>In some cases, a few sponsors demand rent or charge for living expenses.  This has the potential of becoming abusive.</a:t>
            </a:r>
          </a:p>
          <a:p>
            <a:pPr lvl="1"/>
            <a:endParaRPr lang="en-US" dirty="0">
              <a:solidFill>
                <a:schemeClr val="tx1"/>
              </a:solidFill>
            </a:endParaRPr>
          </a:p>
        </p:txBody>
      </p:sp>
      <p:sp>
        <p:nvSpPr>
          <p:cNvPr id="4" name="Slide Number Placeholder 3">
            <a:extLst>
              <a:ext uri="{FF2B5EF4-FFF2-40B4-BE49-F238E27FC236}">
                <a16:creationId xmlns:a16="http://schemas.microsoft.com/office/drawing/2014/main" id="{A2CBA4A8-1457-4FD9-B0CD-CB17AD3F0D5A}"/>
              </a:ext>
            </a:extLst>
          </p:cNvPr>
          <p:cNvSpPr>
            <a:spLocks noGrp="1"/>
          </p:cNvSpPr>
          <p:nvPr>
            <p:ph type="sldNum" sz="quarter" idx="12"/>
          </p:nvPr>
        </p:nvSpPr>
        <p:spPr/>
        <p:txBody>
          <a:bodyPr/>
          <a:lstStyle/>
          <a:p>
            <a:fld id="{FF27229C-EC7B-4063-A33B-28A5E87E32ED}" type="slidenum">
              <a:rPr lang="zh-CN" altLang="en-US" smtClean="0"/>
              <a:pPr/>
              <a:t>34</a:t>
            </a:fld>
            <a:endParaRPr lang="zh-CN" altLang="en-US"/>
          </a:p>
        </p:txBody>
      </p:sp>
    </p:spTree>
    <p:extLst>
      <p:ext uri="{BB962C8B-B14F-4D97-AF65-F5344CB8AC3E}">
        <p14:creationId xmlns:p14="http://schemas.microsoft.com/office/powerpoint/2010/main" val="3009668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5D7D-73C2-4758-B8DF-72A05B0EA4D2}"/>
              </a:ext>
            </a:extLst>
          </p:cNvPr>
          <p:cNvSpPr>
            <a:spLocks noGrp="1"/>
          </p:cNvSpPr>
          <p:nvPr>
            <p:ph type="title"/>
          </p:nvPr>
        </p:nvSpPr>
        <p:spPr/>
        <p:txBody>
          <a:bodyPr/>
          <a:lstStyle/>
          <a:p>
            <a:r>
              <a:rPr lang="en-US">
                <a:latin typeface="Segoe UI Semibold"/>
                <a:cs typeface="Segoe UI Semibold"/>
              </a:rPr>
              <a:t>Immigrant Students</a:t>
            </a:r>
          </a:p>
        </p:txBody>
      </p:sp>
      <p:sp>
        <p:nvSpPr>
          <p:cNvPr id="3" name="Content Placeholder 2">
            <a:extLst>
              <a:ext uri="{FF2B5EF4-FFF2-40B4-BE49-F238E27FC236}">
                <a16:creationId xmlns:a16="http://schemas.microsoft.com/office/drawing/2014/main" id="{D02069AD-4976-437E-BB33-0CD39D40EDE1}"/>
              </a:ext>
            </a:extLst>
          </p:cNvPr>
          <p:cNvSpPr>
            <a:spLocks noGrp="1"/>
          </p:cNvSpPr>
          <p:nvPr>
            <p:ph idx="1"/>
          </p:nvPr>
        </p:nvSpPr>
        <p:spPr/>
        <p:txBody>
          <a:bodyPr vert="horz" lIns="91440" tIns="45720" rIns="91440" bIns="45720" rtlCol="0" anchor="t">
            <a:noAutofit/>
          </a:bodyPr>
          <a:lstStyle/>
          <a:p>
            <a:pPr marL="0" indent="0">
              <a:buNone/>
            </a:pPr>
            <a:r>
              <a:rPr lang="en-US" dirty="0">
                <a:latin typeface="Segoe UI"/>
                <a:cs typeface="Segoe UI"/>
              </a:rPr>
              <a:t>Students arriving in the country for the first time have the right to attend the local school district.</a:t>
            </a:r>
          </a:p>
          <a:p>
            <a:pPr lvl="1">
              <a:buFont typeface="Courier New" panose="020B0604020202020204" pitchFamily="34" charset="0"/>
              <a:buChar char="o"/>
            </a:pPr>
            <a:r>
              <a:rPr lang="en-US" sz="2400" dirty="0">
                <a:latin typeface="Segoe UI"/>
                <a:cs typeface="Segoe UI"/>
              </a:rPr>
              <a:t>If students have fixed regular and adequate housing they should enroll like any other resident.</a:t>
            </a:r>
          </a:p>
          <a:p>
            <a:pPr lvl="1">
              <a:buFont typeface="Courier New" panose="020B0604020202020204" pitchFamily="34" charset="0"/>
              <a:buChar char="o"/>
            </a:pPr>
            <a:r>
              <a:rPr lang="en-US" sz="2400" dirty="0">
                <a:latin typeface="Segoe UI"/>
                <a:cs typeface="Segoe UI"/>
              </a:rPr>
              <a:t>If students are not able to prove residency and are staying with someone else, you can ask the host to prove residency and determine whether the student is experiencing homelessness.</a:t>
            </a:r>
          </a:p>
          <a:p>
            <a:pPr lvl="1">
              <a:buFont typeface="Courier New" panose="020B0604020202020204" pitchFamily="34" charset="0"/>
              <a:buChar char="o"/>
            </a:pPr>
            <a:r>
              <a:rPr lang="en-US" sz="2400" dirty="0">
                <a:latin typeface="Segoe UI"/>
                <a:cs typeface="Segoe UI"/>
              </a:rPr>
              <a:t>If the student‘s status is in question, Immigration Control and Enforcement (ICE) may be holding personal documentation.  The student must be enrolled with what they can provide. </a:t>
            </a:r>
          </a:p>
          <a:p>
            <a:pPr lvl="2">
              <a:buFont typeface="Courier New" panose="020B0604020202020204" pitchFamily="34" charset="0"/>
              <a:buChar char="o"/>
            </a:pPr>
            <a:r>
              <a:rPr lang="en-US" dirty="0">
                <a:latin typeface="Segoe UI"/>
                <a:cs typeface="Segoe UI"/>
              </a:rPr>
              <a:t>If the student has a placement letter from ICE identifying a sponsor where the student is living, the student is considered housed and a resident.</a:t>
            </a:r>
          </a:p>
        </p:txBody>
      </p:sp>
      <p:sp>
        <p:nvSpPr>
          <p:cNvPr id="4" name="Slide Number Placeholder 3">
            <a:extLst>
              <a:ext uri="{FF2B5EF4-FFF2-40B4-BE49-F238E27FC236}">
                <a16:creationId xmlns:a16="http://schemas.microsoft.com/office/drawing/2014/main" id="{88B6B0CE-A359-41F8-BA6C-39EADCCCD17A}"/>
              </a:ext>
            </a:extLst>
          </p:cNvPr>
          <p:cNvSpPr>
            <a:spLocks noGrp="1"/>
          </p:cNvSpPr>
          <p:nvPr>
            <p:ph type="sldNum" sz="quarter" idx="12"/>
          </p:nvPr>
        </p:nvSpPr>
        <p:spPr/>
        <p:txBody>
          <a:bodyPr/>
          <a:lstStyle/>
          <a:p>
            <a:fld id="{FF27229C-EC7B-4063-A33B-28A5E87E32ED}" type="slidenum">
              <a:rPr lang="zh-CN" altLang="en-US" smtClean="0"/>
              <a:pPr/>
              <a:t>35</a:t>
            </a:fld>
            <a:endParaRPr lang="zh-CN" altLang="en-US"/>
          </a:p>
        </p:txBody>
      </p:sp>
    </p:spTree>
    <p:extLst>
      <p:ext uri="{BB962C8B-B14F-4D97-AF65-F5344CB8AC3E}">
        <p14:creationId xmlns:p14="http://schemas.microsoft.com/office/powerpoint/2010/main" val="901446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Immigrant students Continued</a:t>
            </a:r>
          </a:p>
        </p:txBody>
      </p:sp>
      <p:sp>
        <p:nvSpPr>
          <p:cNvPr id="3" name="Content Placeholder 2"/>
          <p:cNvSpPr>
            <a:spLocks noGrp="1"/>
          </p:cNvSpPr>
          <p:nvPr>
            <p:ph idx="1"/>
          </p:nvPr>
        </p:nvSpPr>
        <p:spPr/>
        <p:txBody>
          <a:bodyPr vert="horz" lIns="91440" tIns="45720" rIns="91440" bIns="45720" rtlCol="0" anchor="t">
            <a:noAutofit/>
          </a:bodyPr>
          <a:lstStyle/>
          <a:p>
            <a:r>
              <a:rPr lang="en-US" sz="2800">
                <a:latin typeface="Segoe UI"/>
                <a:cs typeface="Segoe UI"/>
              </a:rPr>
              <a:t>It is important to understand that migratory families and immigrant families are two separate groups though there are some families that are both immigrant and migratory workers.</a:t>
            </a:r>
          </a:p>
          <a:p>
            <a:endParaRPr lang="en-US" sz="2800">
              <a:latin typeface="Segoe UI"/>
              <a:cs typeface="Segoe UI"/>
            </a:endParaRPr>
          </a:p>
          <a:p>
            <a:r>
              <a:rPr lang="en-US" sz="2800">
                <a:latin typeface="Segoe UI"/>
                <a:cs typeface="Segoe UI"/>
              </a:rPr>
              <a:t>If there are questions about a family’s migrant status, please consult with the Massachusetts Migrant Education Program at CES.</a:t>
            </a:r>
          </a:p>
          <a:p>
            <a:pPr marL="0" indent="0">
              <a:buNone/>
            </a:pPr>
            <a:endParaRPr lang="en-US"/>
          </a:p>
          <a:p>
            <a:endParaRPr lang="en-US">
              <a:highlight>
                <a:srgbClr val="FFFF00"/>
              </a:highlight>
            </a:endParaRPr>
          </a:p>
          <a:p>
            <a:endParaRPr lang="en-US">
              <a:highlight>
                <a:srgbClr val="FFFF00"/>
              </a:highlight>
            </a:endParaRP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36</a:t>
            </a:fld>
            <a:endParaRPr lang="zh-CN" altLang="en-US"/>
          </a:p>
        </p:txBody>
      </p:sp>
    </p:spTree>
    <p:extLst>
      <p:ext uri="{BB962C8B-B14F-4D97-AF65-F5344CB8AC3E}">
        <p14:creationId xmlns:p14="http://schemas.microsoft.com/office/powerpoint/2010/main" val="1270739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132166" y="2329841"/>
            <a:ext cx="9956915" cy="11750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tx1"/>
                </a:solidFill>
                <a:effectLst/>
                <a:uLnTx/>
                <a:uFillTx/>
                <a:latin typeface="Segoe UI Semibold"/>
                <a:ea typeface="Segoe UI Black"/>
                <a:cs typeface="Segoe SemiBold" panose="020B0703040204020203" pitchFamily="34" charset="0"/>
              </a:rPr>
              <a:t>Best Practices </a:t>
            </a:r>
            <a:r>
              <a:rPr lang="en-US" altLang="zh-CN" sz="4000">
                <a:solidFill>
                  <a:schemeClr val="tx1"/>
                </a:solidFill>
                <a:latin typeface="Segoe UI Semibold"/>
                <a:ea typeface="Segoe UI Black"/>
              </a:rPr>
              <a:t>for Smooth Transitions</a:t>
            </a:r>
            <a:endParaRPr kumimoji="0" lang="zh-CN" altLang="en-US" sz="4000" b="0" i="0" u="none" strike="noStrike" kern="1200" cap="none" spc="0" normalizeH="0" baseline="0" noProof="0">
              <a:ln>
                <a:noFill/>
              </a:ln>
              <a:solidFill>
                <a:schemeClr val="tx1"/>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4D19C0D6-BBE2-4540-B913-4D749715F963}"/>
              </a:ext>
            </a:extLst>
          </p:cNvPr>
          <p:cNvSpPr txBox="1"/>
          <p:nvPr/>
        </p:nvSpPr>
        <p:spPr>
          <a:xfrm>
            <a:off x="736948" y="2511469"/>
            <a:ext cx="7703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3</a:t>
            </a:r>
          </a:p>
        </p:txBody>
      </p:sp>
    </p:spTree>
    <p:extLst>
      <p:ext uri="{BB962C8B-B14F-4D97-AF65-F5344CB8AC3E}">
        <p14:creationId xmlns:p14="http://schemas.microsoft.com/office/powerpoint/2010/main" val="3696786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E41D8-5E4B-4A5F-BF35-B9A49835E9D0}"/>
              </a:ext>
            </a:extLst>
          </p:cNvPr>
          <p:cNvSpPr>
            <a:spLocks noGrp="1"/>
          </p:cNvSpPr>
          <p:nvPr>
            <p:ph type="title"/>
          </p:nvPr>
        </p:nvSpPr>
        <p:spPr/>
        <p:txBody>
          <a:bodyPr/>
          <a:lstStyle/>
          <a:p>
            <a:r>
              <a:rPr lang="en-US"/>
              <a:t>Best Practices at Enrollment</a:t>
            </a:r>
          </a:p>
        </p:txBody>
      </p:sp>
      <p:sp>
        <p:nvSpPr>
          <p:cNvPr id="3" name="Content Placeholder 2">
            <a:extLst>
              <a:ext uri="{FF2B5EF4-FFF2-40B4-BE49-F238E27FC236}">
                <a16:creationId xmlns:a16="http://schemas.microsoft.com/office/drawing/2014/main" id="{A402DB0B-EB65-42DD-B7A0-15BDE1BD6F92}"/>
              </a:ext>
            </a:extLst>
          </p:cNvPr>
          <p:cNvSpPr>
            <a:spLocks noGrp="1"/>
          </p:cNvSpPr>
          <p:nvPr>
            <p:ph idx="1"/>
          </p:nvPr>
        </p:nvSpPr>
        <p:spPr>
          <a:xfrm>
            <a:off x="485549" y="1045468"/>
            <a:ext cx="11370972" cy="5049746"/>
          </a:xfrm>
        </p:spPr>
        <p:txBody>
          <a:bodyPr/>
          <a:lstStyle/>
          <a:p>
            <a:r>
              <a:rPr lang="en-US" sz="2800"/>
              <a:t>Enrollment forms must provide a way for students to enroll without documentation if homeless or in foster care.</a:t>
            </a:r>
          </a:p>
          <a:p>
            <a:r>
              <a:rPr lang="en-US" sz="2800"/>
              <a:t>Enrollment forms must provide active military families an opportunity to voluntarily self-identify.</a:t>
            </a:r>
          </a:p>
          <a:p>
            <a:r>
              <a:rPr lang="en-US" sz="2800"/>
              <a:t>Enrollment staff should be familiar with the DCF Notice to LEA, Migrant Screener, and Migrant Homeless verification forms.</a:t>
            </a:r>
          </a:p>
          <a:p>
            <a:r>
              <a:rPr lang="en-US" sz="2800"/>
              <a:t>Unaccompanied homeless youth must be able to enroll themselves without a caregiver or guardian.</a:t>
            </a:r>
          </a:p>
          <a:p>
            <a:r>
              <a:rPr lang="en-US" sz="2800"/>
              <a:t>School to school transfer of records, including special education, health/immunization and academic records, can facilitate prompt enrollment.</a:t>
            </a:r>
          </a:p>
        </p:txBody>
      </p:sp>
      <p:sp>
        <p:nvSpPr>
          <p:cNvPr id="4" name="Slide Number Placeholder 3">
            <a:extLst>
              <a:ext uri="{FF2B5EF4-FFF2-40B4-BE49-F238E27FC236}">
                <a16:creationId xmlns:a16="http://schemas.microsoft.com/office/drawing/2014/main" id="{81EC0142-DC21-4035-80FD-D62526ABD285}"/>
              </a:ext>
            </a:extLst>
          </p:cNvPr>
          <p:cNvSpPr>
            <a:spLocks noGrp="1"/>
          </p:cNvSpPr>
          <p:nvPr>
            <p:ph type="sldNum" sz="quarter" idx="12"/>
          </p:nvPr>
        </p:nvSpPr>
        <p:spPr/>
        <p:txBody>
          <a:bodyPr/>
          <a:lstStyle/>
          <a:p>
            <a:fld id="{FF27229C-EC7B-4063-A33B-28A5E87E32ED}" type="slidenum">
              <a:rPr lang="zh-CN" altLang="en-US" smtClean="0"/>
              <a:pPr/>
              <a:t>38</a:t>
            </a:fld>
            <a:endParaRPr lang="zh-CN" altLang="en-US"/>
          </a:p>
        </p:txBody>
      </p:sp>
    </p:spTree>
    <p:extLst>
      <p:ext uri="{BB962C8B-B14F-4D97-AF65-F5344CB8AC3E}">
        <p14:creationId xmlns:p14="http://schemas.microsoft.com/office/powerpoint/2010/main" val="36702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F9F4-EFE9-4795-B16E-FA1944EB175C}"/>
              </a:ext>
            </a:extLst>
          </p:cNvPr>
          <p:cNvSpPr>
            <a:spLocks noGrp="1"/>
          </p:cNvSpPr>
          <p:nvPr>
            <p:ph type="title"/>
          </p:nvPr>
        </p:nvSpPr>
        <p:spPr/>
        <p:txBody>
          <a:bodyPr/>
          <a:lstStyle/>
          <a:p>
            <a:r>
              <a:rPr lang="en-US"/>
              <a:t>Best Practices Beyond Enrollment</a:t>
            </a:r>
          </a:p>
        </p:txBody>
      </p:sp>
      <p:sp>
        <p:nvSpPr>
          <p:cNvPr id="3" name="Content Placeholder 2">
            <a:extLst>
              <a:ext uri="{FF2B5EF4-FFF2-40B4-BE49-F238E27FC236}">
                <a16:creationId xmlns:a16="http://schemas.microsoft.com/office/drawing/2014/main" id="{9E8C7E0E-99AA-42D8-8355-F058C0C3A34E}"/>
              </a:ext>
            </a:extLst>
          </p:cNvPr>
          <p:cNvSpPr>
            <a:spLocks noGrp="1"/>
          </p:cNvSpPr>
          <p:nvPr>
            <p:ph idx="1"/>
          </p:nvPr>
        </p:nvSpPr>
        <p:spPr>
          <a:xfrm>
            <a:off x="567743" y="1117373"/>
            <a:ext cx="11370972" cy="5238977"/>
          </a:xfrm>
        </p:spPr>
        <p:txBody>
          <a:bodyPr/>
          <a:lstStyle/>
          <a:p>
            <a:r>
              <a:rPr lang="en-US" sz="2800"/>
              <a:t>Family engagement is key to identification and student wellbeing.</a:t>
            </a:r>
          </a:p>
          <a:p>
            <a:r>
              <a:rPr lang="en-US" sz="2800"/>
              <a:t>Public notice including the posting of rights and contact information for homeless liaisons and foster care points of contact can build awareness within the community.</a:t>
            </a:r>
          </a:p>
          <a:p>
            <a:r>
              <a:rPr lang="en-US" sz="2800"/>
              <a:t>DESE profile pages must be kept current so providers and the public are able to reach homeless liaisons and foster care points of contact.</a:t>
            </a:r>
          </a:p>
          <a:p>
            <a:r>
              <a:rPr lang="en-US" sz="2800"/>
              <a:t>Training district staff, including the school committee, can build awareness, remove policy barriers and increase identification. </a:t>
            </a:r>
          </a:p>
          <a:p>
            <a:r>
              <a:rPr lang="en-US" sz="2800"/>
              <a:t>If requested an enrollment verification letter should be addressed to the parent or student for them to share as needed.</a:t>
            </a:r>
          </a:p>
          <a:p>
            <a:endParaRPr lang="en-US"/>
          </a:p>
        </p:txBody>
      </p:sp>
      <p:sp>
        <p:nvSpPr>
          <p:cNvPr id="4" name="Slide Number Placeholder 3">
            <a:extLst>
              <a:ext uri="{FF2B5EF4-FFF2-40B4-BE49-F238E27FC236}">
                <a16:creationId xmlns:a16="http://schemas.microsoft.com/office/drawing/2014/main" id="{E8F2054E-EE99-4944-B101-CBBD24010A82}"/>
              </a:ext>
            </a:extLst>
          </p:cNvPr>
          <p:cNvSpPr>
            <a:spLocks noGrp="1"/>
          </p:cNvSpPr>
          <p:nvPr>
            <p:ph type="sldNum" sz="quarter" idx="12"/>
          </p:nvPr>
        </p:nvSpPr>
        <p:spPr/>
        <p:txBody>
          <a:bodyPr/>
          <a:lstStyle/>
          <a:p>
            <a:fld id="{FF27229C-EC7B-4063-A33B-28A5E87E32ED}" type="slidenum">
              <a:rPr lang="zh-CN" altLang="en-US" smtClean="0"/>
              <a:pPr/>
              <a:t>39</a:t>
            </a:fld>
            <a:endParaRPr lang="zh-CN" altLang="en-US"/>
          </a:p>
        </p:txBody>
      </p:sp>
    </p:spTree>
    <p:extLst>
      <p:ext uri="{BB962C8B-B14F-4D97-AF65-F5344CB8AC3E}">
        <p14:creationId xmlns:p14="http://schemas.microsoft.com/office/powerpoint/2010/main" val="488021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3D923E08-0A9E-4996-B585-F97D612DE7B4}"/>
              </a:ext>
            </a:extLst>
          </p:cNvPr>
          <p:cNvSpPr txBox="1">
            <a:spLocks noGrp="1"/>
          </p:cNvSpPr>
          <p:nvPr>
            <p:ph type="title" idx="4294967295"/>
          </p:nvPr>
        </p:nvSpPr>
        <p:spPr>
          <a:xfrm>
            <a:off x="2079974" y="1943100"/>
            <a:ext cx="9978676"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a:solidFill>
                  <a:schemeClr val="accent1">
                    <a:lumMod val="50000"/>
                  </a:schemeClr>
                </a:solidFill>
                <a:latin typeface="Segoe UI Semibold"/>
                <a:ea typeface="Segoe UI Black"/>
              </a:rPr>
              <a:t> Incoming Students, Parents/Guardians</a:t>
            </a:r>
            <a:endParaRPr kumimoji="0" lang="zh-CN" altLang="en-US" sz="4000" b="0" i="0" u="none" strike="noStrike" kern="1200" cap="none" spc="0" normalizeH="0" baseline="0" noProof="0">
              <a:ln>
                <a:noFill/>
              </a:ln>
              <a:solidFill>
                <a:schemeClr val="accent1">
                  <a:lumMod val="50000"/>
                </a:schemeClr>
              </a:solidFill>
              <a:effectLst/>
              <a:uLnTx/>
              <a:uFillTx/>
              <a:latin typeface="Segoe UI Semibold"/>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C2A7A594-2801-4B96-BBF7-6AF07CF247C4}"/>
              </a:ext>
            </a:extLst>
          </p:cNvPr>
          <p:cNvSpPr txBox="1"/>
          <p:nvPr/>
        </p:nvSpPr>
        <p:spPr>
          <a:xfrm>
            <a:off x="747386" y="2553222"/>
            <a:ext cx="47807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1</a:t>
            </a:r>
          </a:p>
        </p:txBody>
      </p:sp>
    </p:spTree>
    <p:extLst>
      <p:ext uri="{BB962C8B-B14F-4D97-AF65-F5344CB8AC3E}">
        <p14:creationId xmlns:p14="http://schemas.microsoft.com/office/powerpoint/2010/main" val="1576545620"/>
      </p:ext>
    </p:extLst>
  </p:cSld>
  <p:clrMapOvr>
    <a:masterClrMapping/>
  </p:clrMapOvr>
  <mc:AlternateContent xmlns:mc="http://schemas.openxmlformats.org/markup-compatibility/2006" xmlns:p14="http://schemas.microsoft.com/office/powerpoint/2010/main">
    <mc:Choice Requires="p14">
      <p:transition spd="slow" p14:dur="2000" advTm="3825"/>
    </mc:Choice>
    <mc:Fallback xmlns="">
      <p:transition spd="slow" advTm="3825"/>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5CB6-F998-4B11-8F77-9626D6B0D777}"/>
              </a:ext>
            </a:extLst>
          </p:cNvPr>
          <p:cNvSpPr>
            <a:spLocks noGrp="1"/>
          </p:cNvSpPr>
          <p:nvPr>
            <p:ph type="title"/>
          </p:nvPr>
        </p:nvSpPr>
        <p:spPr/>
        <p:txBody>
          <a:bodyPr/>
          <a:lstStyle/>
          <a:p>
            <a:r>
              <a:rPr lang="en-US"/>
              <a:t>Best Practices Beyond Enrollment: Continued</a:t>
            </a:r>
          </a:p>
        </p:txBody>
      </p:sp>
      <p:sp>
        <p:nvSpPr>
          <p:cNvPr id="3" name="Content Placeholder 2">
            <a:extLst>
              <a:ext uri="{FF2B5EF4-FFF2-40B4-BE49-F238E27FC236}">
                <a16:creationId xmlns:a16="http://schemas.microsoft.com/office/drawing/2014/main" id="{A6B2E7CD-F792-4912-A75E-0C597D95C5D3}"/>
              </a:ext>
            </a:extLst>
          </p:cNvPr>
          <p:cNvSpPr>
            <a:spLocks noGrp="1"/>
          </p:cNvSpPr>
          <p:nvPr>
            <p:ph idx="1"/>
          </p:nvPr>
        </p:nvSpPr>
        <p:spPr/>
        <p:txBody>
          <a:bodyPr vert="horz" lIns="91440" tIns="45720" rIns="91440" bIns="45720" rtlCol="0" anchor="t">
            <a:noAutofit/>
          </a:bodyPr>
          <a:lstStyle/>
          <a:p>
            <a:r>
              <a:rPr lang="en-US" sz="2800" dirty="0">
                <a:latin typeface="Segoe UI"/>
                <a:cs typeface="Segoe UI"/>
              </a:rPr>
              <a:t>Clear communication among colleagues can improve student and family support. </a:t>
            </a:r>
            <a:endParaRPr lang="en-US" sz="2800"/>
          </a:p>
          <a:p>
            <a:r>
              <a:rPr lang="en-US" sz="2800" dirty="0">
                <a:latin typeface="Segoe UI"/>
                <a:cs typeface="Segoe UI"/>
              </a:rPr>
              <a:t>Remember a student identified in one school building may have siblings in another building.</a:t>
            </a:r>
          </a:p>
          <a:p>
            <a:r>
              <a:rPr lang="en-US" sz="2800" dirty="0">
                <a:latin typeface="Segoe UI"/>
                <a:cs typeface="Segoe UI"/>
              </a:rPr>
              <a:t>Collaboration with MMEP, DCF, community service providers, and appropriate state agencies can improve service referrals, access to benefits, and address needs the school is not able to meet.</a:t>
            </a:r>
          </a:p>
          <a:p>
            <a:r>
              <a:rPr lang="en-US" sz="2800" dirty="0">
                <a:latin typeface="Segoe UI"/>
                <a:cs typeface="Segoe UI"/>
              </a:rPr>
              <a:t>Ensuring access to school supplies, technology, credit recovery, social-emotional support and enrichment will address educational and equity gaps.</a:t>
            </a:r>
          </a:p>
        </p:txBody>
      </p:sp>
      <p:sp>
        <p:nvSpPr>
          <p:cNvPr id="4" name="Slide Number Placeholder 3">
            <a:extLst>
              <a:ext uri="{FF2B5EF4-FFF2-40B4-BE49-F238E27FC236}">
                <a16:creationId xmlns:a16="http://schemas.microsoft.com/office/drawing/2014/main" id="{433E7E65-3CBB-4E68-8903-CEDA03668F10}"/>
              </a:ext>
            </a:extLst>
          </p:cNvPr>
          <p:cNvSpPr>
            <a:spLocks noGrp="1"/>
          </p:cNvSpPr>
          <p:nvPr>
            <p:ph type="sldNum" sz="quarter" idx="12"/>
          </p:nvPr>
        </p:nvSpPr>
        <p:spPr/>
        <p:txBody>
          <a:bodyPr/>
          <a:lstStyle/>
          <a:p>
            <a:fld id="{FF27229C-EC7B-4063-A33B-28A5E87E32ED}" type="slidenum">
              <a:rPr lang="zh-CN" altLang="en-US" smtClean="0"/>
              <a:pPr/>
              <a:t>40</a:t>
            </a:fld>
            <a:endParaRPr lang="zh-CN" altLang="en-US"/>
          </a:p>
        </p:txBody>
      </p:sp>
    </p:spTree>
    <p:extLst>
      <p:ext uri="{BB962C8B-B14F-4D97-AF65-F5344CB8AC3E}">
        <p14:creationId xmlns:p14="http://schemas.microsoft.com/office/powerpoint/2010/main" val="3014738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7267-67B2-4D18-97B6-6D11512E4E67}"/>
              </a:ext>
            </a:extLst>
          </p:cNvPr>
          <p:cNvSpPr>
            <a:spLocks noGrp="1"/>
          </p:cNvSpPr>
          <p:nvPr>
            <p:ph type="title"/>
          </p:nvPr>
        </p:nvSpPr>
        <p:spPr/>
        <p:txBody>
          <a:bodyPr/>
          <a:lstStyle/>
          <a:p>
            <a:r>
              <a:rPr lang="en-US"/>
              <a:t>Best Practices in the School or Classroom</a:t>
            </a:r>
          </a:p>
        </p:txBody>
      </p:sp>
      <p:sp>
        <p:nvSpPr>
          <p:cNvPr id="3" name="Content Placeholder 2">
            <a:extLst>
              <a:ext uri="{FF2B5EF4-FFF2-40B4-BE49-F238E27FC236}">
                <a16:creationId xmlns:a16="http://schemas.microsoft.com/office/drawing/2014/main" id="{85E8543F-DDD6-49BE-85AB-BC9A0DA18C30}"/>
              </a:ext>
            </a:extLst>
          </p:cNvPr>
          <p:cNvSpPr>
            <a:spLocks noGrp="1"/>
          </p:cNvSpPr>
          <p:nvPr>
            <p:ph idx="1"/>
          </p:nvPr>
        </p:nvSpPr>
        <p:spPr>
          <a:xfrm>
            <a:off x="400050" y="1241785"/>
            <a:ext cx="11538665" cy="5038364"/>
          </a:xfrm>
        </p:spPr>
        <p:txBody>
          <a:bodyPr vert="horz" lIns="91440" tIns="45720" rIns="91440" bIns="45720" rtlCol="0" anchor="t">
            <a:noAutofit/>
          </a:bodyPr>
          <a:lstStyle/>
          <a:p>
            <a:r>
              <a:rPr lang="en-US">
                <a:latin typeface="Segoe UI"/>
                <a:cs typeface="Segoe UI"/>
              </a:rPr>
              <a:t>Consistent Welcome and Farewell activities for all students and families are always appreciated.</a:t>
            </a:r>
          </a:p>
          <a:p>
            <a:pPr lvl="1"/>
            <a:r>
              <a:rPr lang="en-US">
                <a:latin typeface="Segoe UI"/>
                <a:cs typeface="Segoe UI"/>
              </a:rPr>
              <a:t>School tours</a:t>
            </a:r>
          </a:p>
          <a:p>
            <a:pPr lvl="1"/>
            <a:r>
              <a:rPr lang="en-US">
                <a:latin typeface="Segoe UI"/>
                <a:cs typeface="Segoe UI"/>
              </a:rPr>
              <a:t>A list of after/out of school activities</a:t>
            </a:r>
          </a:p>
          <a:p>
            <a:pPr lvl="1"/>
            <a:r>
              <a:rPr lang="en-US">
                <a:latin typeface="Segoe UI"/>
                <a:cs typeface="Segoe UI"/>
              </a:rPr>
              <a:t>A list of community resources including public libraries, food banks, clinics, and service providers can help families settle into the district.</a:t>
            </a:r>
          </a:p>
          <a:p>
            <a:pPr lvl="1"/>
            <a:r>
              <a:rPr lang="en-US">
                <a:latin typeface="Segoe UI"/>
                <a:cs typeface="Segoe UI"/>
              </a:rPr>
              <a:t>Lunch/classroom buddies can help new students find their way</a:t>
            </a:r>
            <a:r>
              <a:rPr lang="en-US" sz="2400">
                <a:latin typeface="Segoe UI"/>
                <a:cs typeface="Segoe UI"/>
              </a:rPr>
              <a:t> </a:t>
            </a:r>
          </a:p>
        </p:txBody>
      </p:sp>
      <p:sp>
        <p:nvSpPr>
          <p:cNvPr id="4" name="Slide Number Placeholder 3">
            <a:extLst>
              <a:ext uri="{FF2B5EF4-FFF2-40B4-BE49-F238E27FC236}">
                <a16:creationId xmlns:a16="http://schemas.microsoft.com/office/drawing/2014/main" id="{882A14A2-A35E-4DC8-A020-7420D0933975}"/>
              </a:ext>
            </a:extLst>
          </p:cNvPr>
          <p:cNvSpPr>
            <a:spLocks noGrp="1"/>
          </p:cNvSpPr>
          <p:nvPr>
            <p:ph type="sldNum" sz="quarter" idx="12"/>
          </p:nvPr>
        </p:nvSpPr>
        <p:spPr/>
        <p:txBody>
          <a:bodyPr/>
          <a:lstStyle/>
          <a:p>
            <a:fld id="{FF27229C-EC7B-4063-A33B-28A5E87E32ED}" type="slidenum">
              <a:rPr lang="zh-CN" altLang="en-US" smtClean="0"/>
              <a:pPr/>
              <a:t>41</a:t>
            </a:fld>
            <a:endParaRPr lang="zh-CN" altLang="en-US"/>
          </a:p>
        </p:txBody>
      </p:sp>
    </p:spTree>
    <p:extLst>
      <p:ext uri="{BB962C8B-B14F-4D97-AF65-F5344CB8AC3E}">
        <p14:creationId xmlns:p14="http://schemas.microsoft.com/office/powerpoint/2010/main" val="1724151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A4B86-7E3C-49EB-A351-8BA2E3119DFE}"/>
              </a:ext>
            </a:extLst>
          </p:cNvPr>
          <p:cNvSpPr>
            <a:spLocks noGrp="1"/>
          </p:cNvSpPr>
          <p:nvPr>
            <p:ph type="title"/>
          </p:nvPr>
        </p:nvSpPr>
        <p:spPr/>
        <p:txBody>
          <a:bodyPr/>
          <a:lstStyle/>
          <a:p>
            <a:r>
              <a:rPr lang="en-US">
                <a:latin typeface="Segoe UI Semibold"/>
                <a:cs typeface="Segoe UI Semibold"/>
              </a:rPr>
              <a:t>Best Practices in the School or Classroom - continued</a:t>
            </a:r>
          </a:p>
        </p:txBody>
      </p:sp>
      <p:sp>
        <p:nvSpPr>
          <p:cNvPr id="3" name="Content Placeholder 2">
            <a:extLst>
              <a:ext uri="{FF2B5EF4-FFF2-40B4-BE49-F238E27FC236}">
                <a16:creationId xmlns:a16="http://schemas.microsoft.com/office/drawing/2014/main" id="{1A60CFE2-FFB5-468D-A8B7-8196407BF09E}"/>
              </a:ext>
            </a:extLst>
          </p:cNvPr>
          <p:cNvSpPr>
            <a:spLocks noGrp="1"/>
          </p:cNvSpPr>
          <p:nvPr>
            <p:ph idx="1"/>
          </p:nvPr>
        </p:nvSpPr>
        <p:spPr/>
        <p:txBody>
          <a:bodyPr vert="horz" lIns="91440" tIns="45720" rIns="91440" bIns="45720" rtlCol="0" anchor="t">
            <a:noAutofit/>
          </a:bodyPr>
          <a:lstStyle/>
          <a:p>
            <a:pPr marL="0" indent="0">
              <a:buNone/>
            </a:pPr>
            <a:r>
              <a:rPr lang="en-US">
                <a:latin typeface="Segoe UI"/>
                <a:cs typeface="Segoe UI"/>
              </a:rPr>
              <a:t>Good-bye and farewell activities help all classmates with closure.</a:t>
            </a:r>
            <a:endParaRPr lang="en-US"/>
          </a:p>
          <a:p>
            <a:pPr lvl="1"/>
            <a:r>
              <a:rPr lang="en-US">
                <a:latin typeface="Segoe UI"/>
                <a:cs typeface="Segoe UI"/>
              </a:rPr>
              <a:t>If a move is anticipated, a student portfolio of current classroom work can help a new teacher smooth out transitions in a new classroom.</a:t>
            </a:r>
          </a:p>
          <a:p>
            <a:pPr lvl="2"/>
            <a:r>
              <a:rPr lang="en-US" sz="2800">
                <a:latin typeface="Segoe UI"/>
                <a:cs typeface="Segoe UI"/>
              </a:rPr>
              <a:t>Consider including a self-addressed stamped envelope that allows a student to let their former classmates know they have arrived and are safe.</a:t>
            </a:r>
          </a:p>
          <a:p>
            <a:endParaRPr lang="en-US"/>
          </a:p>
        </p:txBody>
      </p:sp>
      <p:sp>
        <p:nvSpPr>
          <p:cNvPr id="4" name="Slide Number Placeholder 3">
            <a:extLst>
              <a:ext uri="{FF2B5EF4-FFF2-40B4-BE49-F238E27FC236}">
                <a16:creationId xmlns:a16="http://schemas.microsoft.com/office/drawing/2014/main" id="{29108C1B-3334-41FB-8785-3FB0B60B979E}"/>
              </a:ext>
            </a:extLst>
          </p:cNvPr>
          <p:cNvSpPr>
            <a:spLocks noGrp="1"/>
          </p:cNvSpPr>
          <p:nvPr>
            <p:ph type="sldNum" sz="quarter" idx="12"/>
          </p:nvPr>
        </p:nvSpPr>
        <p:spPr/>
        <p:txBody>
          <a:bodyPr/>
          <a:lstStyle/>
          <a:p>
            <a:fld id="{FF27229C-EC7B-4063-A33B-28A5E87E32ED}" type="slidenum">
              <a:rPr lang="zh-CN" altLang="en-US" smtClean="0"/>
              <a:pPr/>
              <a:t>42</a:t>
            </a:fld>
            <a:endParaRPr lang="zh-CN" altLang="en-US"/>
          </a:p>
        </p:txBody>
      </p:sp>
    </p:spTree>
    <p:extLst>
      <p:ext uri="{BB962C8B-B14F-4D97-AF65-F5344CB8AC3E}">
        <p14:creationId xmlns:p14="http://schemas.microsoft.com/office/powerpoint/2010/main" val="861970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121728" y="1828800"/>
            <a:ext cx="9967353" cy="2114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tx1">
                    <a:lumMod val="75000"/>
                  </a:schemeClr>
                </a:solidFill>
                <a:effectLst/>
                <a:uLnTx/>
                <a:uFillTx/>
                <a:latin typeface="Segoe UI Semibold"/>
                <a:ea typeface="Segoe UI Black"/>
                <a:cs typeface="Segoe SemiBold" panose="020B0703040204020203" pitchFamily="34" charset="0"/>
              </a:rPr>
              <a:t>Contact Information &amp; Resources</a:t>
            </a:r>
            <a:endParaRPr kumimoji="0" lang="zh-CN" altLang="en-US" sz="4000" b="0" i="0" u="none" strike="noStrike" kern="1200" cap="none" spc="0" normalizeH="0" baseline="0" noProof="0">
              <a:ln>
                <a:noFill/>
              </a:ln>
              <a:solidFill>
                <a:schemeClr val="tx1">
                  <a:lumMod val="75000"/>
                </a:schemeClr>
              </a:solidFill>
              <a:effectLst/>
              <a:uLnTx/>
              <a:uFillTx/>
              <a:latin typeface="Segoe UI Semibold"/>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D9801726-034A-4D8C-8C75-87DF6FE07223}"/>
              </a:ext>
            </a:extLst>
          </p:cNvPr>
          <p:cNvSpPr txBox="1"/>
          <p:nvPr/>
        </p:nvSpPr>
        <p:spPr>
          <a:xfrm>
            <a:off x="753151" y="2429053"/>
            <a:ext cx="89561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6</a:t>
            </a:r>
          </a:p>
        </p:txBody>
      </p:sp>
    </p:spTree>
    <p:extLst>
      <p:ext uri="{BB962C8B-B14F-4D97-AF65-F5344CB8AC3E}">
        <p14:creationId xmlns:p14="http://schemas.microsoft.com/office/powerpoint/2010/main" val="1781785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Resources – District and Area Office contacts</a:t>
            </a:r>
          </a:p>
        </p:txBody>
      </p:sp>
      <p:sp>
        <p:nvSpPr>
          <p:cNvPr id="3" name="Content Placeholder 2"/>
          <p:cNvSpPr>
            <a:spLocks noGrp="1"/>
          </p:cNvSpPr>
          <p:nvPr>
            <p:ph idx="1"/>
          </p:nvPr>
        </p:nvSpPr>
        <p:spPr>
          <a:xfrm>
            <a:off x="462337" y="1065907"/>
            <a:ext cx="11476378" cy="5290443"/>
          </a:xfrm>
        </p:spPr>
        <p:txBody>
          <a:bodyPr vert="horz" lIns="91440" tIns="45720" rIns="91440" bIns="45720" rtlCol="0" anchor="t">
            <a:noAutofit/>
          </a:bodyPr>
          <a:lstStyle/>
          <a:p>
            <a:pPr>
              <a:defRPr/>
            </a:pPr>
            <a:r>
              <a:rPr lang="en-US" altLang="en-US" sz="2800">
                <a:solidFill>
                  <a:srgbClr val="0563C1"/>
                </a:solidFill>
                <a:latin typeface="+mn-lt"/>
                <a:hlinkClick r:id="rId2">
                  <a:extLst>
                    <a:ext uri="{A12FA001-AC4F-418D-AE19-62706E023703}">
                      <ahyp:hlinkClr xmlns:ahyp="http://schemas.microsoft.com/office/drawing/2018/hyperlinkcolor" val="tx"/>
                    </a:ext>
                  </a:extLst>
                </a:hlinkClick>
              </a:rPr>
              <a:t>Current list of homeless liaisons and foster care POCs </a:t>
            </a:r>
            <a:endParaRPr lang="en-US" altLang="en-US" sz="2800">
              <a:solidFill>
                <a:srgbClr val="0563C1"/>
              </a:solidFill>
              <a:latin typeface="+mn-lt"/>
            </a:endParaRPr>
          </a:p>
          <a:p>
            <a:pPr lvl="1">
              <a:defRPr/>
            </a:pPr>
            <a:r>
              <a:rPr lang="en-US" altLang="en-US" sz="2400">
                <a:latin typeface="+mn-lt"/>
              </a:rPr>
              <a:t>Updated by the district’s Directory Administrator</a:t>
            </a:r>
          </a:p>
          <a:p>
            <a:pPr lvl="1">
              <a:defRPr/>
            </a:pPr>
            <a:r>
              <a:rPr lang="en-US" altLang="en-US" sz="2400">
                <a:latin typeface="+mn-lt"/>
              </a:rPr>
              <a:t>Please verify your contact information</a:t>
            </a:r>
          </a:p>
          <a:p>
            <a:pPr lvl="2">
              <a:defRPr/>
            </a:pPr>
            <a:endParaRPr lang="en-US" altLang="en-US" sz="2000">
              <a:solidFill>
                <a:schemeClr val="accent1"/>
              </a:solidFill>
              <a:latin typeface="+mn-lt"/>
            </a:endParaRPr>
          </a:p>
          <a:p>
            <a:pPr>
              <a:defRPr/>
            </a:pPr>
            <a:r>
              <a:rPr lang="en-US" altLang="en-US" sz="2800">
                <a:solidFill>
                  <a:schemeClr val="accent1"/>
                </a:solidFill>
                <a:latin typeface="+mn-lt"/>
                <a:hlinkClick r:id="rId3"/>
              </a:rPr>
              <a:t>DCF Area Directors (serving as local POCs)</a:t>
            </a:r>
            <a:endParaRPr lang="en-US" altLang="en-US" sz="2800">
              <a:solidFill>
                <a:schemeClr val="accent1"/>
              </a:solidFill>
              <a:latin typeface="+mn-lt"/>
            </a:endParaRPr>
          </a:p>
          <a:p>
            <a:pPr lvl="2">
              <a:defRPr/>
            </a:pPr>
            <a:endParaRPr lang="en-US" altLang="en-US" sz="2000">
              <a:solidFill>
                <a:schemeClr val="accent1"/>
              </a:solidFill>
              <a:latin typeface="+mn-lt"/>
            </a:endParaRPr>
          </a:p>
          <a:p>
            <a:r>
              <a:rPr lang="en-US" sz="2800">
                <a:latin typeface="+mj-lt"/>
              </a:rPr>
              <a:t>Network of Regional Liaisons</a:t>
            </a:r>
          </a:p>
          <a:p>
            <a:pPr lvl="1"/>
            <a:r>
              <a:rPr lang="en-US" sz="2400"/>
              <a:t>Carol Baez, Worcester Public schools 			508-799-3652</a:t>
            </a:r>
          </a:p>
          <a:p>
            <a:pPr lvl="1"/>
            <a:r>
              <a:rPr lang="en-US" sz="2400"/>
              <a:t>Jennifer Gonzalez-Morales, Holyoke Public Schools	413-</a:t>
            </a:r>
            <a:r>
              <a:rPr lang="en-US" sz="2400">
                <a:solidFill>
                  <a:srgbClr val="000000"/>
                </a:solidFill>
                <a:effectLst/>
                <a:latin typeface="+mn-lt"/>
                <a:ea typeface="Times New Roman" panose="02020603050405020304" pitchFamily="18" charset="0"/>
                <a:cs typeface="Calibri" panose="020F0502020204030204" pitchFamily="34" charset="0"/>
              </a:rPr>
              <a:t>512-5308</a:t>
            </a:r>
            <a:endParaRPr lang="en-US" sz="2400">
              <a:latin typeface="+mn-lt"/>
            </a:endParaRPr>
          </a:p>
          <a:p>
            <a:pPr lvl="1"/>
            <a:r>
              <a:rPr lang="en-US" sz="2400"/>
              <a:t>Jacob Hansen, Framingham Public Schools 		508-782-6894</a:t>
            </a:r>
          </a:p>
          <a:p>
            <a:pPr lvl="1"/>
            <a:r>
              <a:rPr lang="en-US" sz="2400">
                <a:latin typeface="Segoe UI"/>
                <a:cs typeface="Segoe UI"/>
              </a:rPr>
              <a:t>Julie Mador, New Bedford Public Schools 			508-997-4511 x14663</a:t>
            </a:r>
          </a:p>
          <a:p>
            <a:pPr lvl="1"/>
            <a:r>
              <a:rPr lang="en-US" sz="2400"/>
              <a:t>Stacy Parsons, North Adams					413-776-1677</a:t>
            </a: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44</a:t>
            </a:fld>
            <a:endParaRPr lang="zh-CN" altLang="en-US"/>
          </a:p>
        </p:txBody>
      </p:sp>
    </p:spTree>
    <p:extLst>
      <p:ext uri="{BB962C8B-B14F-4D97-AF65-F5344CB8AC3E}">
        <p14:creationId xmlns:p14="http://schemas.microsoft.com/office/powerpoint/2010/main" val="3605700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Resources – DESE/DCF Educational Stability Team</a:t>
            </a:r>
          </a:p>
        </p:txBody>
      </p:sp>
      <p:sp>
        <p:nvSpPr>
          <p:cNvPr id="3" name="Content Placeholder 2"/>
          <p:cNvSpPr>
            <a:spLocks noGrp="1"/>
          </p:cNvSpPr>
          <p:nvPr>
            <p:ph idx="1"/>
          </p:nvPr>
        </p:nvSpPr>
        <p:spPr>
          <a:xfrm>
            <a:off x="410514" y="1137717"/>
            <a:ext cx="11370972" cy="5431358"/>
          </a:xfrm>
        </p:spPr>
        <p:txBody>
          <a:bodyPr vert="horz" lIns="91440" tIns="45720" rIns="91440" bIns="45720" rtlCol="0" anchor="t">
            <a:noAutofit/>
          </a:bodyPr>
          <a:lstStyle/>
          <a:p>
            <a:pPr>
              <a:defRPr/>
            </a:pPr>
            <a:r>
              <a:rPr lang="en-US" altLang="en-US" sz="2400">
                <a:latin typeface="+mn-lt"/>
                <a:cs typeface="Segoe UI"/>
              </a:rPr>
              <a:t>DESE Education Stability Website: </a:t>
            </a:r>
            <a:r>
              <a:rPr lang="en-US" altLang="en-US" sz="2400">
                <a:latin typeface="+mn-lt"/>
                <a:cs typeface="Segoe UI"/>
                <a:hlinkClick r:id="rId3"/>
              </a:rPr>
              <a:t>http://www.doe.mass.edu/sfs/edstability.html</a:t>
            </a:r>
            <a:r>
              <a:rPr lang="en-US" altLang="en-US" sz="2400">
                <a:latin typeface="+mn-lt"/>
                <a:cs typeface="Segoe UI"/>
              </a:rPr>
              <a:t> </a:t>
            </a:r>
            <a:endParaRPr lang="en-US" altLang="en-US" sz="2400">
              <a:latin typeface="+mn-lt"/>
            </a:endParaRPr>
          </a:p>
          <a:p>
            <a:pPr>
              <a:defRPr/>
            </a:pPr>
            <a:endParaRPr lang="en-US" altLang="en-US" sz="1200">
              <a:latin typeface="+mn-lt"/>
            </a:endParaRPr>
          </a:p>
          <a:p>
            <a:pPr>
              <a:defRPr/>
            </a:pPr>
            <a:r>
              <a:rPr lang="en-US" altLang="en-US" sz="2400">
                <a:latin typeface="+mn-lt"/>
                <a:cs typeface="Segoe UI"/>
              </a:rPr>
              <a:t>Technical Assistance: Problem Resolution Services, 781-338-3700</a:t>
            </a:r>
          </a:p>
          <a:p>
            <a:pPr>
              <a:defRPr/>
            </a:pPr>
            <a:endParaRPr lang="en-US" altLang="en-US" sz="1200">
              <a:latin typeface="+mn-lt"/>
            </a:endParaRPr>
          </a:p>
          <a:p>
            <a:pPr>
              <a:defRPr/>
            </a:pPr>
            <a:r>
              <a:rPr lang="en-US" altLang="en-US" sz="2400">
                <a:latin typeface="+mn-lt"/>
                <a:cs typeface="Segoe UI"/>
              </a:rPr>
              <a:t>Staff:	      </a:t>
            </a:r>
            <a:r>
              <a:rPr lang="en-US" altLang="en-US" sz="2000">
                <a:latin typeface="+mn-lt"/>
                <a:cs typeface="Segoe UI"/>
              </a:rPr>
              <a:t>Christine Cowen, Migrant Education, Military Connected Students</a:t>
            </a:r>
          </a:p>
          <a:p>
            <a:pPr marL="914400" lvl="2" indent="0">
              <a:buNone/>
              <a:defRPr/>
            </a:pPr>
            <a:r>
              <a:rPr lang="en-US" altLang="en-US" sz="2000">
                <a:latin typeface="+mn-lt"/>
                <a:cs typeface="Segoe UI"/>
              </a:rPr>
              <a:t>             781-338-6301  </a:t>
            </a:r>
            <a:r>
              <a:rPr lang="en-US" sz="2000">
                <a:latin typeface="+mn-lt"/>
                <a:cs typeface="Segoe UI"/>
                <a:hlinkClick r:id="rId4"/>
              </a:rPr>
              <a:t>Christine.H.Cowen@mass.gov</a:t>
            </a:r>
            <a:endParaRPr lang="en-US" altLang="en-US" sz="2000">
              <a:latin typeface="+mn-lt"/>
            </a:endParaRPr>
          </a:p>
          <a:p>
            <a:pPr marL="1428750" lvl="3" indent="0">
              <a:buNone/>
              <a:defRPr/>
            </a:pPr>
            <a:r>
              <a:rPr lang="en-US" altLang="en-US">
                <a:latin typeface="+mn-lt"/>
                <a:cs typeface="Segoe UI"/>
              </a:rPr>
              <a:t>Lisa Hanafin, LEA Assignment Coordinator</a:t>
            </a:r>
          </a:p>
          <a:p>
            <a:pPr marL="1428750" lvl="3" indent="0">
              <a:buNone/>
              <a:defRPr/>
            </a:pPr>
            <a:r>
              <a:rPr lang="en-US" altLang="en-US">
                <a:latin typeface="+mn-lt"/>
                <a:cs typeface="Segoe UI"/>
              </a:rPr>
              <a:t>	781-338-3367 </a:t>
            </a:r>
            <a:r>
              <a:rPr lang="en-US" altLang="en-US">
                <a:latin typeface="+mn-lt"/>
                <a:cs typeface="Segoe UI"/>
                <a:hlinkClick r:id="rId5"/>
              </a:rPr>
              <a:t>Lisa.Hanafin@mass.gov</a:t>
            </a:r>
            <a:r>
              <a:rPr lang="en-US" altLang="en-US">
                <a:latin typeface="+mn-lt"/>
                <a:cs typeface="Segoe UI"/>
              </a:rPr>
              <a:t> </a:t>
            </a:r>
          </a:p>
          <a:p>
            <a:pPr marL="1428750" lvl="3" indent="0">
              <a:buNone/>
              <a:defRPr/>
            </a:pPr>
            <a:r>
              <a:rPr lang="en-US" altLang="en-US">
                <a:latin typeface="+mn-lt"/>
                <a:cs typeface="Segoe UI"/>
              </a:rPr>
              <a:t>Kristen McKinnon, State Foster Care Point of Contact</a:t>
            </a:r>
          </a:p>
          <a:p>
            <a:pPr marL="1887220" lvl="4" indent="0">
              <a:buNone/>
              <a:defRPr/>
            </a:pPr>
            <a:r>
              <a:rPr lang="en-US" altLang="en-US">
                <a:latin typeface="+mn-lt"/>
                <a:cs typeface="Segoe UI"/>
              </a:rPr>
              <a:t>781-338-6306 </a:t>
            </a:r>
            <a:r>
              <a:rPr lang="en-US">
                <a:latin typeface="+mn-lt"/>
                <a:cs typeface="Segoe UI"/>
                <a:hlinkClick r:id="rId6"/>
              </a:rPr>
              <a:t>Kristen.A.McKinnon@mass.gov</a:t>
            </a:r>
            <a:r>
              <a:rPr lang="en-US">
                <a:latin typeface="+mn-lt"/>
                <a:cs typeface="Segoe UI"/>
              </a:rPr>
              <a:t> </a:t>
            </a:r>
            <a:endParaRPr lang="en-US" altLang="en-US">
              <a:latin typeface="+mn-lt"/>
            </a:endParaRPr>
          </a:p>
          <a:p>
            <a:pPr marL="1422400" lvl="3" indent="0">
              <a:buNone/>
              <a:defRPr/>
            </a:pPr>
            <a:r>
              <a:rPr lang="en-US" altLang="en-US">
                <a:latin typeface="+mn-lt"/>
                <a:cs typeface="Segoe UI"/>
              </a:rPr>
              <a:t>Jim Morrison, DCF Education Manager and Point of Contact</a:t>
            </a:r>
          </a:p>
          <a:p>
            <a:pPr marL="1422400" lvl="3" indent="0">
              <a:buNone/>
              <a:defRPr/>
            </a:pPr>
            <a:r>
              <a:rPr lang="en-US" altLang="en-US">
                <a:latin typeface="+mn-lt"/>
                <a:cs typeface="Segoe UI"/>
              </a:rPr>
              <a:t>	617-748-2340 </a:t>
            </a:r>
            <a:r>
              <a:rPr lang="en-US" altLang="en-US">
                <a:latin typeface="+mn-lt"/>
                <a:cs typeface="Segoe UI"/>
                <a:hlinkClick r:id="rId7"/>
              </a:rPr>
              <a:t>James.J.Morrison@MassMail.State.MA.US</a:t>
            </a:r>
            <a:r>
              <a:rPr lang="en-US" altLang="en-US">
                <a:latin typeface="+mn-lt"/>
                <a:cs typeface="Segoe UI"/>
              </a:rPr>
              <a:t> </a:t>
            </a:r>
            <a:endParaRPr lang="en-US">
              <a:latin typeface="+mn-lt"/>
              <a:hlinkClick r:id="rId7"/>
            </a:endParaRPr>
          </a:p>
          <a:p>
            <a:pPr marL="1428750" lvl="3" indent="0">
              <a:buNone/>
              <a:defRPr/>
            </a:pPr>
            <a:r>
              <a:rPr lang="en-US" altLang="en-US">
                <a:latin typeface="+mn-lt"/>
                <a:cs typeface="Segoe UI"/>
              </a:rPr>
              <a:t>Sarah Slautterback, Homeless Education State Coordinator</a:t>
            </a:r>
            <a:endParaRPr lang="en-US" altLang="en-US">
              <a:latin typeface="+mn-lt"/>
            </a:endParaRPr>
          </a:p>
          <a:p>
            <a:pPr marL="2115820" lvl="4" indent="-287020">
              <a:buNone/>
              <a:defRPr/>
            </a:pPr>
            <a:r>
              <a:rPr lang="en-US" altLang="en-US">
                <a:latin typeface="+mn-lt"/>
                <a:cs typeface="Segoe UI"/>
              </a:rPr>
              <a:t>781-338-6330 </a:t>
            </a:r>
            <a:r>
              <a:rPr lang="en-US">
                <a:latin typeface="+mn-lt"/>
                <a:cs typeface="Segoe UI"/>
                <a:hlinkClick r:id="rId8"/>
              </a:rPr>
              <a:t>Sarah.E.Slautterback@mass.gov</a:t>
            </a:r>
            <a:r>
              <a:rPr lang="en-US">
                <a:latin typeface="+mn-lt"/>
                <a:cs typeface="Segoe UI"/>
              </a:rPr>
              <a:t> </a:t>
            </a:r>
            <a:endParaRPr lang="en-US" altLang="en-US">
              <a:latin typeface="+mn-lt"/>
            </a:endParaRP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45</a:t>
            </a:fld>
            <a:endParaRPr lang="zh-CN" altLang="en-US"/>
          </a:p>
        </p:txBody>
      </p:sp>
    </p:spTree>
    <p:extLst>
      <p:ext uri="{BB962C8B-B14F-4D97-AF65-F5344CB8AC3E}">
        <p14:creationId xmlns:p14="http://schemas.microsoft.com/office/powerpoint/2010/main" val="1063716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963497"/>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rPr>
              <a:t>781.338.3010</a:t>
            </a:r>
            <a:endParaRPr lang="zh-CN" altLang="en-US" sz="200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1015663"/>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hlinkClick r:id="rId4"/>
              </a:rPr>
              <a:t>achievement@doe.mass.edu</a:t>
            </a:r>
            <a:endParaRPr lang="en-US" altLang="zh-CN" sz="2000">
              <a:solidFill>
                <a:schemeClr val="bg1"/>
              </a:solidFill>
              <a:latin typeface="Segoe SemiBold" panose="020B0703040204020203" pitchFamily="34" charset="0"/>
              <a:cs typeface="Segoe SemiBold" panose="020B0703040204020203" pitchFamily="34" charset="0"/>
            </a:endParaRPr>
          </a:p>
          <a:p>
            <a:r>
              <a:rPr lang="en-US" altLang="zh-CN" sz="2000">
                <a:solidFill>
                  <a:schemeClr val="bg1"/>
                </a:solidFill>
                <a:latin typeface="Segoe SemiBold" panose="020B0703040204020203" pitchFamily="34" charset="0"/>
                <a:cs typeface="Segoe SemiBold" panose="020B0703040204020203" pitchFamily="34" charset="0"/>
                <a:hlinkClick r:id="rId5"/>
              </a:rPr>
              <a:t>www.doe.mass.edu/sfs/</a:t>
            </a:r>
            <a:endParaRPr lang="en-US" altLang="zh-CN" sz="2000">
              <a:solidFill>
                <a:schemeClr val="bg1"/>
              </a:solidFill>
              <a:latin typeface="Segoe SemiBold" panose="020B0703040204020203" pitchFamily="34" charset="0"/>
              <a:cs typeface="Segoe SemiBold" panose="020B0703040204020203" pitchFamily="34" charset="0"/>
            </a:endParaRPr>
          </a:p>
          <a:p>
            <a:endParaRPr lang="zh-CN" altLang="en-US" sz="200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0" y="3288654"/>
            <a:ext cx="12191999" cy="400110"/>
          </a:xfrm>
          <a:prstGeom prst="rect">
            <a:avLst/>
          </a:prstGeom>
          <a:noFill/>
        </p:spPr>
        <p:txBody>
          <a:bodyPr wrap="square" rtlCol="0">
            <a:spAutoFit/>
          </a:bodyPr>
          <a:lstStyle/>
          <a:p>
            <a:pPr algn="ctr"/>
            <a:r>
              <a:rPr lang="en-US" altLang="zh-CN" sz="2000" b="1">
                <a:solidFill>
                  <a:schemeClr val="bg1"/>
                </a:solidFill>
                <a:latin typeface="Segoe SemiBold" panose="020B0703040204020203" pitchFamily="34" charset="0"/>
                <a:cs typeface="Segoe SemiBold" panose="020B0703040204020203" pitchFamily="34" charset="0"/>
              </a:rPr>
              <a:t>Educational Stability, Office of Student and Family Support</a:t>
            </a:r>
          </a:p>
        </p:txBody>
      </p:sp>
    </p:spTree>
    <p:extLst>
      <p:ext uri="{BB962C8B-B14F-4D97-AF65-F5344CB8AC3E}">
        <p14:creationId xmlns:p14="http://schemas.microsoft.com/office/powerpoint/2010/main" val="3461639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70DDB-88E2-48AC-B046-85B31DA40F87}"/>
              </a:ext>
            </a:extLst>
          </p:cNvPr>
          <p:cNvSpPr>
            <a:spLocks noGrp="1"/>
          </p:cNvSpPr>
          <p:nvPr>
            <p:ph type="title"/>
          </p:nvPr>
        </p:nvSpPr>
        <p:spPr/>
        <p:txBody>
          <a:bodyPr/>
          <a:lstStyle/>
          <a:p>
            <a:r>
              <a:rPr lang="en-US"/>
              <a:t>Where to Enroll? What is required? Who can enroll?</a:t>
            </a:r>
          </a:p>
        </p:txBody>
      </p:sp>
      <p:sp>
        <p:nvSpPr>
          <p:cNvPr id="3" name="Content Placeholder 2">
            <a:extLst>
              <a:ext uri="{FF2B5EF4-FFF2-40B4-BE49-F238E27FC236}">
                <a16:creationId xmlns:a16="http://schemas.microsoft.com/office/drawing/2014/main" id="{9A4A5D2C-75FE-4563-917A-D18A82B3A515}"/>
              </a:ext>
            </a:extLst>
          </p:cNvPr>
          <p:cNvSpPr>
            <a:spLocks noGrp="1"/>
          </p:cNvSpPr>
          <p:nvPr>
            <p:ph idx="1"/>
          </p:nvPr>
        </p:nvSpPr>
        <p:spPr/>
        <p:txBody>
          <a:bodyPr/>
          <a:lstStyle/>
          <a:p>
            <a:pPr marL="0" indent="0">
              <a:buNone/>
            </a:pPr>
            <a:r>
              <a:rPr lang="en-US"/>
              <a:t>Often enrollment questions start before students arrive at the school’s doors.</a:t>
            </a:r>
          </a:p>
          <a:p>
            <a:pPr marL="0" indent="0">
              <a:buNone/>
            </a:pPr>
            <a:endParaRPr lang="en-US"/>
          </a:p>
          <a:p>
            <a:pPr marL="0" indent="0">
              <a:buNone/>
            </a:pPr>
            <a:r>
              <a:rPr lang="en-US"/>
              <a:t>Every district and school has its own procedures for enrolling new students.  How your district enrolls students must be readily available and accessible to all parents, guardians, caregivers, social workers, and unaccompanied youth.  </a:t>
            </a:r>
          </a:p>
          <a:p>
            <a:pPr marL="0" indent="0">
              <a:buNone/>
            </a:pPr>
            <a:endParaRPr lang="en-US"/>
          </a:p>
          <a:p>
            <a:pPr marL="0" indent="0">
              <a:buNone/>
            </a:pPr>
            <a:r>
              <a:rPr lang="en-US"/>
              <a:t>Smooth enrollment makes a good first impression!</a:t>
            </a:r>
          </a:p>
        </p:txBody>
      </p:sp>
      <p:sp>
        <p:nvSpPr>
          <p:cNvPr id="4" name="Slide Number Placeholder 3">
            <a:extLst>
              <a:ext uri="{FF2B5EF4-FFF2-40B4-BE49-F238E27FC236}">
                <a16:creationId xmlns:a16="http://schemas.microsoft.com/office/drawing/2014/main" id="{A5F8F995-0F6E-4D1E-847B-25834D833BC0}"/>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3399547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245C-33DF-4A7B-8089-3EA5F56CEBE3}"/>
              </a:ext>
            </a:extLst>
          </p:cNvPr>
          <p:cNvSpPr>
            <a:spLocks noGrp="1"/>
          </p:cNvSpPr>
          <p:nvPr>
            <p:ph type="title"/>
          </p:nvPr>
        </p:nvSpPr>
        <p:spPr/>
        <p:txBody>
          <a:bodyPr/>
          <a:lstStyle/>
          <a:p>
            <a:r>
              <a:rPr lang="en-US">
                <a:latin typeface="Segoe UI Semibold"/>
                <a:cs typeface="Segoe UI Semibold"/>
              </a:rPr>
              <a:t>Who is enrolling?</a:t>
            </a:r>
            <a:endParaRPr lang="en-US"/>
          </a:p>
        </p:txBody>
      </p:sp>
      <p:sp>
        <p:nvSpPr>
          <p:cNvPr id="3" name="Content Placeholder 2">
            <a:extLst>
              <a:ext uri="{FF2B5EF4-FFF2-40B4-BE49-F238E27FC236}">
                <a16:creationId xmlns:a16="http://schemas.microsoft.com/office/drawing/2014/main" id="{0ACE29D5-3009-4D36-AE77-95467E99EC0C}"/>
              </a:ext>
            </a:extLst>
          </p:cNvPr>
          <p:cNvSpPr>
            <a:spLocks noGrp="1"/>
          </p:cNvSpPr>
          <p:nvPr>
            <p:ph idx="1"/>
          </p:nvPr>
        </p:nvSpPr>
        <p:spPr>
          <a:xfrm>
            <a:off x="330503" y="1137716"/>
            <a:ext cx="11608211" cy="5218633"/>
          </a:xfrm>
        </p:spPr>
        <p:txBody>
          <a:bodyPr vert="horz" lIns="91440" tIns="45720" rIns="91440" bIns="45720" rtlCol="0" anchor="t">
            <a:noAutofit/>
          </a:bodyPr>
          <a:lstStyle/>
          <a:p>
            <a:pPr marL="0" indent="0">
              <a:buNone/>
            </a:pPr>
            <a:r>
              <a:rPr lang="en-US" sz="2800" dirty="0">
                <a:latin typeface="Segoe UI"/>
                <a:cs typeface="Segoe UI"/>
              </a:rPr>
              <a:t>Most students who enroll in school are residents in the district and may have older siblings, friends, or neighbors already enrolled.  None the less, enrolling in school is a big step for a child.</a:t>
            </a:r>
          </a:p>
          <a:p>
            <a:pPr marL="0" indent="0">
              <a:buNone/>
            </a:pPr>
            <a:endParaRPr lang="en-US" sz="2800"/>
          </a:p>
          <a:p>
            <a:pPr marL="0" indent="0">
              <a:buNone/>
            </a:pPr>
            <a:r>
              <a:rPr lang="en-US" sz="2800" dirty="0">
                <a:latin typeface="Segoe UI"/>
                <a:cs typeface="Segoe UI"/>
              </a:rPr>
              <a:t>For those that are new to the community and have lost their home, been removed from their family, seen a parent deployed, been on the move following crops, or are just arriving in the country, settling into a new district can be particularly challenging. </a:t>
            </a:r>
            <a:endParaRPr lang="en-US" sz="2800" dirty="0"/>
          </a:p>
          <a:p>
            <a:pPr marL="0" indent="0">
              <a:buNone/>
            </a:pPr>
            <a:endParaRPr lang="en-US" sz="2800"/>
          </a:p>
          <a:p>
            <a:pPr marL="0" indent="0">
              <a:buNone/>
            </a:pPr>
            <a:r>
              <a:rPr lang="en-US" sz="2800" dirty="0">
                <a:latin typeface="Segoe UI"/>
                <a:cs typeface="Segoe UI"/>
              </a:rPr>
              <a:t>This presentation focuses on how best to enroll and transition these students to ensure that first, best, and lasting impression.</a:t>
            </a:r>
          </a:p>
        </p:txBody>
      </p:sp>
      <p:sp>
        <p:nvSpPr>
          <p:cNvPr id="4" name="Slide Number Placeholder 3">
            <a:extLst>
              <a:ext uri="{FF2B5EF4-FFF2-40B4-BE49-F238E27FC236}">
                <a16:creationId xmlns:a16="http://schemas.microsoft.com/office/drawing/2014/main" id="{C3AFAFE8-D21F-4E78-B545-89DBA76842D7}"/>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2411545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080C-99E8-4761-BC0A-D3270A51B9F0}"/>
              </a:ext>
            </a:extLst>
          </p:cNvPr>
          <p:cNvSpPr>
            <a:spLocks noGrp="1"/>
          </p:cNvSpPr>
          <p:nvPr>
            <p:ph type="title"/>
          </p:nvPr>
        </p:nvSpPr>
        <p:spPr/>
        <p:txBody>
          <a:bodyPr/>
          <a:lstStyle/>
          <a:p>
            <a:r>
              <a:rPr lang="en-US">
                <a:latin typeface="Segoe UI Semibold"/>
                <a:cs typeface="Segoe UI Semibold"/>
              </a:rPr>
              <a:t>Assistance with Identification</a:t>
            </a:r>
            <a:endParaRPr lang="en-US"/>
          </a:p>
        </p:txBody>
      </p:sp>
      <p:sp>
        <p:nvSpPr>
          <p:cNvPr id="3" name="Content Placeholder 2">
            <a:extLst>
              <a:ext uri="{FF2B5EF4-FFF2-40B4-BE49-F238E27FC236}">
                <a16:creationId xmlns:a16="http://schemas.microsoft.com/office/drawing/2014/main" id="{1B08E1D7-A49D-43F6-9B87-8CA50764DFD6}"/>
              </a:ext>
            </a:extLst>
          </p:cNvPr>
          <p:cNvSpPr>
            <a:spLocks noGrp="1"/>
          </p:cNvSpPr>
          <p:nvPr>
            <p:ph idx="1"/>
          </p:nvPr>
        </p:nvSpPr>
        <p:spPr>
          <a:xfrm>
            <a:off x="410514" y="1058952"/>
            <a:ext cx="11370972" cy="5078958"/>
          </a:xfrm>
        </p:spPr>
        <p:txBody>
          <a:bodyPr vert="horz" lIns="91440" tIns="45720" rIns="91440" bIns="45720" rtlCol="0" anchor="t">
            <a:noAutofit/>
          </a:bodyPr>
          <a:lstStyle/>
          <a:p>
            <a:r>
              <a:rPr lang="en-US">
                <a:latin typeface="Segoe UI"/>
                <a:cs typeface="Segoe UI"/>
              </a:rPr>
              <a:t>Discussing and determining homelessness with parents</a:t>
            </a:r>
          </a:p>
          <a:p>
            <a:r>
              <a:rPr lang="en-US">
                <a:latin typeface="Segoe UI"/>
                <a:cs typeface="Segoe UI"/>
              </a:rPr>
              <a:t>DCF identification</a:t>
            </a:r>
          </a:p>
          <a:p>
            <a:r>
              <a:rPr lang="en-US">
                <a:latin typeface="Segoe UI"/>
                <a:cs typeface="Segoe UI"/>
              </a:rPr>
              <a:t>MIC3 and optional voluntary self-identification of active military families</a:t>
            </a:r>
          </a:p>
          <a:p>
            <a:r>
              <a:rPr lang="en-US">
                <a:latin typeface="Segoe UI"/>
                <a:cs typeface="Segoe UI"/>
              </a:rPr>
              <a:t>Identification of migratory families and student enrollment.</a:t>
            </a:r>
          </a:p>
          <a:p>
            <a:pPr marL="965200" lvl="1" indent="-457200"/>
            <a:r>
              <a:rPr lang="en-US">
                <a:latin typeface="Segoe UI"/>
                <a:cs typeface="Segoe UI"/>
              </a:rPr>
              <a:t>The Migrant Screener </a:t>
            </a:r>
            <a:r>
              <a:rPr lang="en-US" sz="1600">
                <a:latin typeface="Segoe UI"/>
                <a:cs typeface="Segoe UI"/>
              </a:rPr>
              <a:t>(two versions available: 1. School District  2. Agencies)</a:t>
            </a:r>
            <a:endParaRPr lang="en-US" sz="2000">
              <a:latin typeface="Segoe UI"/>
              <a:cs typeface="Segoe UI"/>
            </a:endParaRPr>
          </a:p>
          <a:p>
            <a:pPr marL="965200" lvl="1" indent="-457200"/>
            <a:r>
              <a:rPr lang="en-US">
                <a:latin typeface="Segoe UI"/>
                <a:cs typeface="Segoe UI"/>
              </a:rPr>
              <a:t>The Migrant McKinney Vento Verification Form</a:t>
            </a:r>
            <a:endParaRPr lang="en-US"/>
          </a:p>
          <a:p>
            <a:r>
              <a:rPr lang="en-US">
                <a:latin typeface="Segoe UI"/>
                <a:cs typeface="Segoe UI"/>
              </a:rPr>
              <a:t>New Arrivals</a:t>
            </a:r>
          </a:p>
          <a:p>
            <a:r>
              <a:rPr lang="en-US">
                <a:latin typeface="Segoe UI"/>
                <a:cs typeface="Segoe UI"/>
              </a:rPr>
              <a:t>Native American students</a:t>
            </a:r>
          </a:p>
          <a:p>
            <a:pPr marL="0" indent="0">
              <a:buNone/>
            </a:pPr>
            <a:endParaRPr lang="en-US"/>
          </a:p>
        </p:txBody>
      </p:sp>
      <p:sp>
        <p:nvSpPr>
          <p:cNvPr id="4" name="Slide Number Placeholder 3">
            <a:extLst>
              <a:ext uri="{FF2B5EF4-FFF2-40B4-BE49-F238E27FC236}">
                <a16:creationId xmlns:a16="http://schemas.microsoft.com/office/drawing/2014/main" id="{48C43A0D-8B72-4B03-B3AA-A1C84C749801}"/>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206221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CEC1-4A13-40FC-A83E-4FAF11533BC1}"/>
              </a:ext>
            </a:extLst>
          </p:cNvPr>
          <p:cNvSpPr>
            <a:spLocks noGrp="1"/>
          </p:cNvSpPr>
          <p:nvPr>
            <p:ph type="title"/>
          </p:nvPr>
        </p:nvSpPr>
        <p:spPr>
          <a:xfrm>
            <a:off x="567743" y="237898"/>
            <a:ext cx="11370972" cy="679905"/>
          </a:xfrm>
        </p:spPr>
        <p:txBody>
          <a:bodyPr/>
          <a:lstStyle/>
          <a:p>
            <a:r>
              <a:rPr lang="en-US" dirty="0"/>
              <a:t>Homeless? – conversations or screeners</a:t>
            </a:r>
          </a:p>
        </p:txBody>
      </p:sp>
      <p:sp>
        <p:nvSpPr>
          <p:cNvPr id="3" name="Content Placeholder 2">
            <a:extLst>
              <a:ext uri="{FF2B5EF4-FFF2-40B4-BE49-F238E27FC236}">
                <a16:creationId xmlns:a16="http://schemas.microsoft.com/office/drawing/2014/main" id="{B8109CA7-915C-430B-9F4F-E26DF115E9E0}"/>
              </a:ext>
            </a:extLst>
          </p:cNvPr>
          <p:cNvSpPr>
            <a:spLocks noGrp="1"/>
          </p:cNvSpPr>
          <p:nvPr>
            <p:ph idx="1"/>
          </p:nvPr>
        </p:nvSpPr>
        <p:spPr>
          <a:xfrm>
            <a:off x="480060" y="1074420"/>
            <a:ext cx="11458655" cy="5205729"/>
          </a:xfrm>
        </p:spPr>
        <p:txBody>
          <a:bodyPr vert="horz" lIns="91440" tIns="45720" rIns="91440" bIns="45720" rtlCol="0" anchor="t">
            <a:noAutofit/>
          </a:bodyPr>
          <a:lstStyle/>
          <a:p>
            <a:r>
              <a:rPr lang="en-US" dirty="0">
                <a:latin typeface="Segoe UI"/>
                <a:cs typeface="Segoe UI"/>
              </a:rPr>
              <a:t>Identifying students who are homeless is done on a case by case basis.</a:t>
            </a:r>
          </a:p>
          <a:p>
            <a:r>
              <a:rPr lang="en-US" dirty="0">
                <a:latin typeface="Segoe UI"/>
                <a:cs typeface="Segoe UI"/>
              </a:rPr>
              <a:t>Handing out a screener can result in an inaccurate Identification</a:t>
            </a:r>
            <a:endParaRPr lang="en-US" dirty="0"/>
          </a:p>
          <a:p>
            <a:pPr lvl="1"/>
            <a:r>
              <a:rPr lang="en-US" dirty="0">
                <a:latin typeface="Segoe UI"/>
                <a:cs typeface="Segoe UI"/>
              </a:rPr>
              <a:t>What is temporary, inadequate, economic hardship?</a:t>
            </a:r>
            <a:endParaRPr lang="en-US" dirty="0"/>
          </a:p>
          <a:p>
            <a:pPr lvl="1"/>
            <a:r>
              <a:rPr lang="en-US" dirty="0">
                <a:latin typeface="Segoe UI"/>
                <a:cs typeface="Segoe UI"/>
              </a:rPr>
              <a:t>We sold our house but haven’t found another: we are homeless.</a:t>
            </a:r>
          </a:p>
          <a:p>
            <a:pPr lvl="1"/>
            <a:r>
              <a:rPr lang="en-US" dirty="0">
                <a:latin typeface="Segoe UI"/>
                <a:cs typeface="Segoe UI"/>
              </a:rPr>
              <a:t>We live with relatives; we are homeless or not?</a:t>
            </a:r>
          </a:p>
          <a:p>
            <a:pPr lvl="1"/>
            <a:r>
              <a:rPr lang="en-US" dirty="0">
                <a:latin typeface="Segoe UI"/>
                <a:cs typeface="Segoe UI"/>
              </a:rPr>
              <a:t>Living in a hotel is not homelessness or is it?</a:t>
            </a:r>
            <a:endParaRPr lang="en-US" dirty="0"/>
          </a:p>
          <a:p>
            <a:r>
              <a:rPr lang="en-US" dirty="0">
                <a:latin typeface="Segoe UI"/>
                <a:cs typeface="Segoe UI"/>
              </a:rPr>
              <a:t>Best Practice – Use the screener as an interview guide</a:t>
            </a:r>
          </a:p>
          <a:p>
            <a:r>
              <a:rPr lang="en-US" dirty="0">
                <a:latin typeface="Segoe UI"/>
                <a:cs typeface="Segoe UI"/>
              </a:rPr>
              <a:t>Posted guidance on determining inadequate housing</a:t>
            </a:r>
          </a:p>
          <a:p>
            <a:endParaRPr lang="en-US" dirty="0"/>
          </a:p>
        </p:txBody>
      </p:sp>
      <p:sp>
        <p:nvSpPr>
          <p:cNvPr id="4" name="Slide Number Placeholder 3">
            <a:extLst>
              <a:ext uri="{FF2B5EF4-FFF2-40B4-BE49-F238E27FC236}">
                <a16:creationId xmlns:a16="http://schemas.microsoft.com/office/drawing/2014/main" id="{141251A3-F28E-460E-B721-67606062B242}"/>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extLst>
      <p:ext uri="{BB962C8B-B14F-4D97-AF65-F5344CB8AC3E}">
        <p14:creationId xmlns:p14="http://schemas.microsoft.com/office/powerpoint/2010/main" val="1306372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9C21E-5A22-4E51-9E1F-CACA1E6A3883}"/>
              </a:ext>
            </a:extLst>
          </p:cNvPr>
          <p:cNvSpPr>
            <a:spLocks noGrp="1"/>
          </p:cNvSpPr>
          <p:nvPr>
            <p:ph type="title"/>
          </p:nvPr>
        </p:nvSpPr>
        <p:spPr/>
        <p:txBody>
          <a:bodyPr/>
          <a:lstStyle/>
          <a:p>
            <a:r>
              <a:rPr lang="en-US">
                <a:latin typeface="Segoe UI Semibold"/>
                <a:cs typeface="Segoe UI Semibold"/>
              </a:rPr>
              <a:t>In DCF Custody or Foster Care?</a:t>
            </a:r>
          </a:p>
        </p:txBody>
      </p:sp>
      <p:sp>
        <p:nvSpPr>
          <p:cNvPr id="3" name="Content Placeholder 2">
            <a:extLst>
              <a:ext uri="{FF2B5EF4-FFF2-40B4-BE49-F238E27FC236}">
                <a16:creationId xmlns:a16="http://schemas.microsoft.com/office/drawing/2014/main" id="{46F33ACA-1008-44D8-B1E6-D2CA8612BE26}"/>
              </a:ext>
            </a:extLst>
          </p:cNvPr>
          <p:cNvSpPr>
            <a:spLocks noGrp="1"/>
          </p:cNvSpPr>
          <p:nvPr>
            <p:ph idx="1"/>
          </p:nvPr>
        </p:nvSpPr>
        <p:spPr>
          <a:xfrm>
            <a:off x="410513" y="1137717"/>
            <a:ext cx="11528201" cy="5431358"/>
          </a:xfrm>
        </p:spPr>
        <p:txBody>
          <a:bodyPr vert="horz" lIns="91440" tIns="45720" rIns="91440" bIns="45720" rtlCol="0" anchor="t">
            <a:noAutofit/>
          </a:bodyPr>
          <a:lstStyle/>
          <a:p>
            <a:pPr marL="0" indent="0">
              <a:buNone/>
            </a:pPr>
            <a:r>
              <a:rPr lang="en-US" sz="2800" dirty="0">
                <a:latin typeface="Segoe UI"/>
                <a:cs typeface="Segoe UI"/>
              </a:rPr>
              <a:t>If a student has been placed away from a parent/guardian and DCF has care and placement responsibilities a Best Interest Determination (BID) meeting must be held.</a:t>
            </a:r>
          </a:p>
          <a:p>
            <a:pPr marL="0" indent="0">
              <a:buNone/>
            </a:pPr>
            <a:endParaRPr lang="en-US" sz="2800" dirty="0"/>
          </a:p>
          <a:p>
            <a:pPr marL="0" indent="0">
              <a:buNone/>
            </a:pPr>
            <a:r>
              <a:rPr lang="en-US" sz="2800" dirty="0">
                <a:latin typeface="Segoe UI"/>
                <a:cs typeface="Segoe UI"/>
              </a:rPr>
              <a:t>If the BID concludes that it is in the student’s best interest to enroll locally -</a:t>
            </a:r>
          </a:p>
          <a:p>
            <a:r>
              <a:rPr lang="en-US" sz="2800" dirty="0">
                <a:latin typeface="+mn-lt"/>
                <a:cs typeface="Segoe UI"/>
              </a:rPr>
              <a:t>DCF will provide the school with a Notice to LEA; and </a:t>
            </a:r>
          </a:p>
          <a:p>
            <a:r>
              <a:rPr lang="en-US" sz="2800" dirty="0">
                <a:latin typeface="+mn-lt"/>
                <a:cs typeface="Segoe UI"/>
              </a:rPr>
              <a:t>The student </a:t>
            </a:r>
            <a:r>
              <a:rPr lang="en-US" sz="2800" dirty="0">
                <a:latin typeface="+mn-lt"/>
                <a:cs typeface="Segoe UI Semibold"/>
              </a:rPr>
              <a:t>has the right to: </a:t>
            </a:r>
            <a:endParaRPr lang="en-US" sz="2800" dirty="0">
              <a:latin typeface="+mn-lt"/>
              <a:cs typeface="Segoe UI Semibold" panose="020B0702040204020203" pitchFamily="34" charset="0"/>
            </a:endParaRPr>
          </a:p>
          <a:p>
            <a:pPr lvl="1"/>
            <a:r>
              <a:rPr lang="en-US" sz="2400" dirty="0">
                <a:latin typeface="Segoe UI"/>
                <a:cs typeface="Segoe UI"/>
              </a:rPr>
              <a:t>Immediately enroll locally with/without records </a:t>
            </a:r>
            <a:endParaRPr lang="en-US" sz="2400" dirty="0"/>
          </a:p>
          <a:p>
            <a:pPr lvl="1"/>
            <a:r>
              <a:rPr lang="en-US" sz="2400" dirty="0">
                <a:latin typeface="Segoe UI"/>
                <a:cs typeface="Segoe UI"/>
              </a:rPr>
              <a:t>The district must facilitate a school-to-school transfer of records.</a:t>
            </a:r>
          </a:p>
          <a:p>
            <a:pPr marL="0" indent="0">
              <a:buNone/>
            </a:pPr>
            <a:endParaRPr lang="en-US" dirty="0">
              <a:latin typeface="Segoe UI"/>
              <a:cs typeface="Segoe UI"/>
            </a:endParaRPr>
          </a:p>
          <a:p>
            <a:endParaRPr lang="en-US" dirty="0"/>
          </a:p>
        </p:txBody>
      </p:sp>
      <p:sp>
        <p:nvSpPr>
          <p:cNvPr id="4" name="Slide Number Placeholder 3">
            <a:extLst>
              <a:ext uri="{FF2B5EF4-FFF2-40B4-BE49-F238E27FC236}">
                <a16:creationId xmlns:a16="http://schemas.microsoft.com/office/drawing/2014/main" id="{C4E952C1-9519-444F-8238-CF60BCA6CF9E}"/>
              </a:ext>
            </a:extLst>
          </p:cNvPr>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4171020258"/>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9C61782F326748B4350C16576B1264" ma:contentTypeVersion="14" ma:contentTypeDescription="Create a new document." ma:contentTypeScope="" ma:versionID="51d3c23af329802d62233a00d4a1338f">
  <xsd:schema xmlns:xsd="http://www.w3.org/2001/XMLSchema" xmlns:xs="http://www.w3.org/2001/XMLSchema" xmlns:p="http://schemas.microsoft.com/office/2006/metadata/properties" xmlns:ns2="5e52e1ca-4780-478c-9e15-43ff0784ab0a" xmlns:ns3="fdcd57df-05e8-4749-9cc8-5afe3dcd00a5" targetNamespace="http://schemas.microsoft.com/office/2006/metadata/properties" ma:root="true" ma:fieldsID="5cfc446cec94fcc10553e9fb9b8c5e05" ns2:_="" ns3:_="">
    <xsd:import namespace="5e52e1ca-4780-478c-9e15-43ff0784ab0a"/>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2e1ca-4780-478c-9e15-43ff0784a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e52e1ca-4780-478c-9e15-43ff0784ab0a">
      <Terms xmlns="http://schemas.microsoft.com/office/infopath/2007/PartnerControls"/>
    </lcf76f155ced4ddcb4097134ff3c332f>
    <TaxCatchAll xmlns="fdcd57df-05e8-4749-9cc8-5afe3dcd00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8C53CF-7A84-4E9D-B478-78BB26F531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2e1ca-4780-478c-9e15-43ff0784ab0a"/>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0AD550-DDEF-4902-BDDB-80FF247ABF1A}">
  <ds:schemaRefs>
    <ds:schemaRef ds:uri="5e52e1ca-4780-478c-9e15-43ff0784ab0a"/>
    <ds:schemaRef ds:uri="http://purl.org/dc/elements/1.1/"/>
    <ds:schemaRef ds:uri="http://www.w3.org/XML/1998/namespace"/>
    <ds:schemaRef ds:uri="http://schemas.microsoft.com/office/infopath/2007/PartnerControls"/>
    <ds:schemaRef ds:uri="http://purl.org/dc/terms/"/>
    <ds:schemaRef ds:uri="http://schemas.microsoft.com/office/2006/documentManagement/types"/>
    <ds:schemaRef ds:uri="http://purl.org/dc/dcmitype/"/>
    <ds:schemaRef ds:uri="http://schemas.openxmlformats.org/package/2006/metadata/core-properties"/>
    <ds:schemaRef ds:uri="fdcd57df-05e8-4749-9cc8-5afe3dcd00a5"/>
    <ds:schemaRef ds:uri="http://schemas.microsoft.com/office/2006/metadata/properties"/>
  </ds:schemaRefs>
</ds:datastoreItem>
</file>

<file path=customXml/itemProps3.xml><?xml version="1.0" encoding="utf-8"?>
<ds:datastoreItem xmlns:ds="http://schemas.openxmlformats.org/officeDocument/2006/customXml" ds:itemID="{F0E86927-E8E8-43A3-948F-45AF88E0BB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26280</TotalTime>
  <Words>3546</Words>
  <Application>Microsoft Office PowerPoint</Application>
  <PresentationFormat>Widescreen</PresentationFormat>
  <Paragraphs>353</Paragraphs>
  <Slides>46</Slides>
  <Notes>7</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6" baseType="lpstr">
      <vt:lpstr>等线</vt:lpstr>
      <vt:lpstr>Arial</vt:lpstr>
      <vt:lpstr>Courier New</vt:lpstr>
      <vt:lpstr>Segoe</vt:lpstr>
      <vt:lpstr>Segoe SemiBold</vt:lpstr>
      <vt:lpstr>Segoe UI</vt:lpstr>
      <vt:lpstr>Segoe UI Semibold</vt:lpstr>
      <vt:lpstr>Wingdings</vt:lpstr>
      <vt:lpstr>ESE​​</vt:lpstr>
      <vt:lpstr>Acrobat Document</vt:lpstr>
      <vt:lpstr>Educational Stability  Welcoming New Students</vt:lpstr>
      <vt:lpstr>Content</vt:lpstr>
      <vt:lpstr>Access to a Public Education</vt:lpstr>
      <vt:lpstr> Incoming Students, Parents/Guardians</vt:lpstr>
      <vt:lpstr>Where to Enroll? What is required? Who can enroll?</vt:lpstr>
      <vt:lpstr>Who is enrolling?</vt:lpstr>
      <vt:lpstr>Assistance with Identification</vt:lpstr>
      <vt:lpstr>Homeless? – conversations or screeners</vt:lpstr>
      <vt:lpstr>In DCF Custody or Foster Care?</vt:lpstr>
      <vt:lpstr>In DCF Custody or Foster Care? Continued</vt:lpstr>
      <vt:lpstr>Working with DCF</vt:lpstr>
      <vt:lpstr>Reasons for sending the Notice to LEA</vt:lpstr>
      <vt:lpstr>Reasons for sending the Notice to LEA - continued</vt:lpstr>
      <vt:lpstr>The Migrant Screener</vt:lpstr>
      <vt:lpstr>The Migrant McKinney Vento Verification Form</vt:lpstr>
      <vt:lpstr>Identifying students in your SIS</vt:lpstr>
      <vt:lpstr>Educational Rights of Students in Active Military Families</vt:lpstr>
      <vt:lpstr>Educational Rights of Students in Active Military Families: Continued</vt:lpstr>
      <vt:lpstr>  New Arrivals  </vt:lpstr>
      <vt:lpstr>Native American Students</vt:lpstr>
      <vt:lpstr>Indigenous Students</vt:lpstr>
      <vt:lpstr>Enrollment and School Records</vt:lpstr>
      <vt:lpstr>Required Enrollment Documentation and Alternatives</vt:lpstr>
      <vt:lpstr>Required Enrollment Documentation and Alternatives Continued</vt:lpstr>
      <vt:lpstr>A Note to Student Privacy</vt:lpstr>
      <vt:lpstr>Communicating with Families</vt:lpstr>
      <vt:lpstr>Communicating with DCF case workers</vt:lpstr>
      <vt:lpstr>Assessing Students Needs</vt:lpstr>
      <vt:lpstr>Trauma Background</vt:lpstr>
      <vt:lpstr>ACEs and PCEs</vt:lpstr>
      <vt:lpstr>Students meeting more than one subgroup definition</vt:lpstr>
      <vt:lpstr>What is a Caregiver’s Affidavit ?</vt:lpstr>
      <vt:lpstr>Who Uses of Caregiver's Affidavit ?</vt:lpstr>
      <vt:lpstr>What is a sponsor?</vt:lpstr>
      <vt:lpstr>Immigrant Students</vt:lpstr>
      <vt:lpstr>Immigrant students Continued</vt:lpstr>
      <vt:lpstr>Best Practices for Smooth Transitions</vt:lpstr>
      <vt:lpstr>Best Practices at Enrollment</vt:lpstr>
      <vt:lpstr>Best Practices Beyond Enrollment</vt:lpstr>
      <vt:lpstr>Best Practices Beyond Enrollment: Continued</vt:lpstr>
      <vt:lpstr>Best Practices in the School or Classroom</vt:lpstr>
      <vt:lpstr>Best Practices in the School or Classroom - continued</vt:lpstr>
      <vt:lpstr>Contact Information &amp; Resources</vt:lpstr>
      <vt:lpstr>Resources – District and Area Office contacts</vt:lpstr>
      <vt:lpstr>Resources – DESE/DCF Educational Stability Team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Stability: Welcoming New Students</dc:title>
  <dc:creator>DESE</dc:creator>
  <cp:lastModifiedBy>Zou, Dong (EOE)</cp:lastModifiedBy>
  <cp:revision>26</cp:revision>
  <cp:lastPrinted>2019-10-02T20:27:21Z</cp:lastPrinted>
  <dcterms:created xsi:type="dcterms:W3CDTF">2018-10-05T17:30:07Z</dcterms:created>
  <dcterms:modified xsi:type="dcterms:W3CDTF">2022-10-25T22:25:24Z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25 2022</vt:lpwstr>
  </property>
</Properties>
</file>