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7" r:id="rId5"/>
    <p:sldId id="257" r:id="rId6"/>
    <p:sldId id="260" r:id="rId7"/>
    <p:sldId id="282" r:id="rId8"/>
    <p:sldId id="303" r:id="rId9"/>
    <p:sldId id="299" r:id="rId10"/>
    <p:sldId id="300" r:id="rId11"/>
    <p:sldId id="283" r:id="rId12"/>
    <p:sldId id="287" r:id="rId13"/>
    <p:sldId id="284" r:id="rId14"/>
    <p:sldId id="288" r:id="rId15"/>
    <p:sldId id="294" r:id="rId16"/>
    <p:sldId id="285" r:id="rId17"/>
    <p:sldId id="289" r:id="rId18"/>
    <p:sldId id="292" r:id="rId19"/>
    <p:sldId id="304" r:id="rId20"/>
    <p:sldId id="286" r:id="rId21"/>
    <p:sldId id="290" r:id="rId22"/>
    <p:sldId id="296" r:id="rId23"/>
    <p:sldId id="305" r:id="rId24"/>
    <p:sldId id="265" r:id="rId25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57"/>
            <p14:sldId id="260"/>
            <p14:sldId id="282"/>
            <p14:sldId id="303"/>
            <p14:sldId id="299"/>
            <p14:sldId id="300"/>
            <p14:sldId id="283"/>
            <p14:sldId id="287"/>
            <p14:sldId id="284"/>
            <p14:sldId id="288"/>
            <p14:sldId id="294"/>
            <p14:sldId id="285"/>
            <p14:sldId id="289"/>
            <p14:sldId id="292"/>
            <p14:sldId id="304"/>
            <p14:sldId id="286"/>
            <p14:sldId id="290"/>
            <p14:sldId id="296"/>
          </p14:sldIdLst>
        </p14:section>
        <p14:section name="Basic text box" id="{DCD4DD07-CAF7-4E7A-9DCD-CDE5ABF2F349}">
          <p14:sldIdLst>
            <p14:sldId id="305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2DB136-0F71-7340-FA52-02DF74E5DEC3}" name="Cowen, Christine (DESE)" initials="C(" userId="S::christine.h.cowen@mass.gov::db635ee3-a96f-4a69-822c-6497b625b62a" providerId="AD"/>
  <p188:author id="{7F20755F-A5F3-AA8F-9FC5-8A2A6EA312CD}" name="Slautterback, Sarah (DESE)" initials="S(" userId="S::sarah.e.slautterback@mass.gov::baef57f9-49c7-4d3b-b191-41a327d62b9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wen, Christine (DESE)" initials="CC(" lastIdx="7" clrIdx="0">
    <p:extLst>
      <p:ext uri="{19B8F6BF-5375-455C-9EA6-DF929625EA0E}">
        <p15:presenceInfo xmlns:p15="http://schemas.microsoft.com/office/powerpoint/2012/main" userId="S::CCowen@doe.mass.edu::db635ee3-a96f-4a69-822c-6497b625b62a" providerId="AD"/>
      </p:ext>
    </p:extLst>
  </p:cmAuthor>
  <p:cmAuthor id="2" name="Slautterback, Sarah (DOE)" initials="SS(" lastIdx="2" clrIdx="1">
    <p:extLst>
      <p:ext uri="{19B8F6BF-5375-455C-9EA6-DF929625EA0E}">
        <p15:presenceInfo xmlns:p15="http://schemas.microsoft.com/office/powerpoint/2012/main" userId="S-1-5-21-875326689-928589111-1252796590-3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1C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7ACA3-7A01-4BF0-983C-B4622481BD54}" v="1" dt="2022-06-06T20:41:47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0148" autoAdjust="0"/>
  </p:normalViewPr>
  <p:slideViewPr>
    <p:cSldViewPr snapToGrid="0">
      <p:cViewPr varScale="1">
        <p:scale>
          <a:sx n="99" d="100"/>
          <a:sy n="99" d="100"/>
        </p:scale>
        <p:origin x="1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wen, Christine (DESE)" userId="S::christine.h.cowen@mass.gov::db635ee3-a96f-4a69-822c-6497b625b62a" providerId="AD" clId="Web-{7235CBB1-FE36-50E7-AB57-D10407A2B8B3}"/>
    <pc:docChg chg="mod modSld">
      <pc:chgData name="Cowen, Christine (DESE)" userId="S::christine.h.cowen@mass.gov::db635ee3-a96f-4a69-822c-6497b625b62a" providerId="AD" clId="Web-{7235CBB1-FE36-50E7-AB57-D10407A2B8B3}" dt="2022-05-31T17:09:08.758" v="16" actId="20577"/>
      <pc:docMkLst>
        <pc:docMk/>
      </pc:docMkLst>
      <pc:sldChg chg="modSp addCm">
        <pc:chgData name="Cowen, Christine (DESE)" userId="S::christine.h.cowen@mass.gov::db635ee3-a96f-4a69-822c-6497b625b62a" providerId="AD" clId="Web-{7235CBB1-FE36-50E7-AB57-D10407A2B8B3}" dt="2022-05-31T17:09:08.758" v="16" actId="20577"/>
        <pc:sldMkLst>
          <pc:docMk/>
          <pc:sldMk cId="2226655569" sldId="305"/>
        </pc:sldMkLst>
        <pc:spChg chg="mod">
          <ac:chgData name="Cowen, Christine (DESE)" userId="S::christine.h.cowen@mass.gov::db635ee3-a96f-4a69-822c-6497b625b62a" providerId="AD" clId="Web-{7235CBB1-FE36-50E7-AB57-D10407A2B8B3}" dt="2022-05-31T17:09:08.758" v="16" actId="20577"/>
          <ac:spMkLst>
            <pc:docMk/>
            <pc:sldMk cId="2226655569" sldId="305"/>
            <ac:spMk id="3" creationId="{00000000-0000-0000-0000-000000000000}"/>
          </ac:spMkLst>
        </pc:spChg>
      </pc:sldChg>
    </pc:docChg>
  </pc:docChgLst>
  <pc:docChgLst>
    <pc:chgData name="Slautterback, Sarah (DESE)" userId="S::sarah.e.slautterback@mass.gov::baef57f9-49c7-4d3b-b191-41a327d62b94" providerId="AD" clId="Web-{85853E17-19F6-D2EF-0443-4189E2F039D7}"/>
    <pc:docChg chg="modSld">
      <pc:chgData name="Slautterback, Sarah (DESE)" userId="S::sarah.e.slautterback@mass.gov::baef57f9-49c7-4d3b-b191-41a327d62b94" providerId="AD" clId="Web-{85853E17-19F6-D2EF-0443-4189E2F039D7}" dt="2022-05-31T17:13:18.313" v="11" actId="20577"/>
      <pc:docMkLst>
        <pc:docMk/>
      </pc:docMkLst>
      <pc:sldChg chg="modSp">
        <pc:chgData name="Slautterback, Sarah (DESE)" userId="S::sarah.e.slautterback@mass.gov::baef57f9-49c7-4d3b-b191-41a327d62b94" providerId="AD" clId="Web-{85853E17-19F6-D2EF-0443-4189E2F039D7}" dt="2022-05-31T17:13:18.313" v="11" actId="20577"/>
        <pc:sldMkLst>
          <pc:docMk/>
          <pc:sldMk cId="1899485689" sldId="299"/>
        </pc:sldMkLst>
        <pc:spChg chg="mod">
          <ac:chgData name="Slautterback, Sarah (DESE)" userId="S::sarah.e.slautterback@mass.gov::baef57f9-49c7-4d3b-b191-41a327d62b94" providerId="AD" clId="Web-{85853E17-19F6-D2EF-0443-4189E2F039D7}" dt="2022-05-31T17:13:18.313" v="11" actId="20577"/>
          <ac:spMkLst>
            <pc:docMk/>
            <pc:sldMk cId="1899485689" sldId="299"/>
            <ac:spMk id="3" creationId="{00000000-0000-0000-0000-000000000000}"/>
          </ac:spMkLst>
        </pc:spChg>
      </pc:sldChg>
    </pc:docChg>
  </pc:docChgLst>
  <pc:docChgLst>
    <pc:chgData name="Sarah Slautterback" userId="baef57f9-49c7-4d3b-b191-41a327d62b94" providerId="ADAL" clId="{7BF29073-3F85-4561-95D7-61A62177018C}"/>
    <pc:docChg chg="custSel addSld modSld sldOrd modSection">
      <pc:chgData name="Sarah Slautterback" userId="baef57f9-49c7-4d3b-b191-41a327d62b94" providerId="ADAL" clId="{7BF29073-3F85-4561-95D7-61A62177018C}" dt="2022-05-31T13:21:10.623" v="60" actId="20577"/>
      <pc:docMkLst>
        <pc:docMk/>
      </pc:docMkLst>
      <pc:sldChg chg="modSp mod">
        <pc:chgData name="Sarah Slautterback" userId="baef57f9-49c7-4d3b-b191-41a327d62b94" providerId="ADAL" clId="{7BF29073-3F85-4561-95D7-61A62177018C}" dt="2022-05-31T13:17:09.428" v="0" actId="20577"/>
        <pc:sldMkLst>
          <pc:docMk/>
          <pc:sldMk cId="3676127627" sldId="294"/>
        </pc:sldMkLst>
        <pc:spChg chg="mod">
          <ac:chgData name="Sarah Slautterback" userId="baef57f9-49c7-4d3b-b191-41a327d62b94" providerId="ADAL" clId="{7BF29073-3F85-4561-95D7-61A62177018C}" dt="2022-05-31T13:17:09.428" v="0" actId="20577"/>
          <ac:spMkLst>
            <pc:docMk/>
            <pc:sldMk cId="3676127627" sldId="294"/>
            <ac:spMk id="3" creationId="{00000000-0000-0000-0000-000000000000}"/>
          </ac:spMkLst>
        </pc:spChg>
      </pc:sldChg>
      <pc:sldChg chg="modSp add mod ord">
        <pc:chgData name="Sarah Slautterback" userId="baef57f9-49c7-4d3b-b191-41a327d62b94" providerId="ADAL" clId="{7BF29073-3F85-4561-95D7-61A62177018C}" dt="2022-05-31T13:21:10.623" v="60" actId="20577"/>
        <pc:sldMkLst>
          <pc:docMk/>
          <pc:sldMk cId="2226655569" sldId="305"/>
        </pc:sldMkLst>
        <pc:spChg chg="mod">
          <ac:chgData name="Sarah Slautterback" userId="baef57f9-49c7-4d3b-b191-41a327d62b94" providerId="ADAL" clId="{7BF29073-3F85-4561-95D7-61A62177018C}" dt="2022-05-31T13:20:45.768" v="52" actId="20577"/>
          <ac:spMkLst>
            <pc:docMk/>
            <pc:sldMk cId="2226655569" sldId="305"/>
            <ac:spMk id="2" creationId="{00000000-0000-0000-0000-000000000000}"/>
          </ac:spMkLst>
        </pc:spChg>
        <pc:spChg chg="mod">
          <ac:chgData name="Sarah Slautterback" userId="baef57f9-49c7-4d3b-b191-41a327d62b94" providerId="ADAL" clId="{7BF29073-3F85-4561-95D7-61A62177018C}" dt="2022-05-31T13:21:10.623" v="60" actId="20577"/>
          <ac:spMkLst>
            <pc:docMk/>
            <pc:sldMk cId="2226655569" sldId="305"/>
            <ac:spMk id="3" creationId="{00000000-0000-0000-0000-000000000000}"/>
          </ac:spMkLst>
        </pc:spChg>
      </pc:sldChg>
    </pc:docChg>
  </pc:docChgLst>
  <pc:docChgLst>
    <pc:chgData name="Slautterback, Sarah (DESE)" userId="baef57f9-49c7-4d3b-b191-41a327d62b94" providerId="ADAL" clId="{7BF29073-3F85-4561-95D7-61A62177018C}"/>
    <pc:docChg chg="">
      <pc:chgData name="Slautterback, Sarah (DESE)" userId="baef57f9-49c7-4d3b-b191-41a327d62b94" providerId="ADAL" clId="{7BF29073-3F85-4561-95D7-61A62177018C}" dt="2022-06-06T12:17:01.182" v="0"/>
      <pc:docMkLst>
        <pc:docMk/>
      </pc:docMkLst>
      <pc:sldChg chg="delCm">
        <pc:chgData name="Slautterback, Sarah (DESE)" userId="baef57f9-49c7-4d3b-b191-41a327d62b94" providerId="ADAL" clId="{7BF29073-3F85-4561-95D7-61A62177018C}" dt="2022-06-06T12:17:01.182" v="0"/>
        <pc:sldMkLst>
          <pc:docMk/>
          <pc:sldMk cId="2226655569" sldId="305"/>
        </pc:sldMkLst>
      </pc:sldChg>
    </pc:docChg>
  </pc:docChgLst>
  <pc:docChgLst>
    <pc:chgData name="Slautterback, Sarah (DESE)" userId="S::sarah.e.slautterback@mass.gov::baef57f9-49c7-4d3b-b191-41a327d62b94" providerId="AD" clId="Web-{15D714FD-E2B1-E626-3796-E42BFEB630A2}"/>
    <pc:docChg chg="mod modSld">
      <pc:chgData name="Slautterback, Sarah (DESE)" userId="S::sarah.e.slautterback@mass.gov::baef57f9-49c7-4d3b-b191-41a327d62b94" providerId="AD" clId="Web-{15D714FD-E2B1-E626-3796-E42BFEB630A2}" dt="2022-05-31T17:12:35.125" v="3" actId="20577"/>
      <pc:docMkLst>
        <pc:docMk/>
      </pc:docMkLst>
      <pc:sldChg chg="modSp">
        <pc:chgData name="Slautterback, Sarah (DESE)" userId="S::sarah.e.slautterback@mass.gov::baef57f9-49c7-4d3b-b191-41a327d62b94" providerId="AD" clId="Web-{15D714FD-E2B1-E626-3796-E42BFEB630A2}" dt="2022-05-31T17:12:35.125" v="3" actId="20577"/>
        <pc:sldMkLst>
          <pc:docMk/>
          <pc:sldMk cId="1899485689" sldId="299"/>
        </pc:sldMkLst>
        <pc:spChg chg="mod">
          <ac:chgData name="Slautterback, Sarah (DESE)" userId="S::sarah.e.slautterback@mass.gov::baef57f9-49c7-4d3b-b191-41a327d62b94" providerId="AD" clId="Web-{15D714FD-E2B1-E626-3796-E42BFEB630A2}" dt="2022-05-31T17:12:35.125" v="3" actId="20577"/>
          <ac:spMkLst>
            <pc:docMk/>
            <pc:sldMk cId="1899485689" sldId="299"/>
            <ac:spMk id="3" creationId="{00000000-0000-0000-0000-000000000000}"/>
          </ac:spMkLst>
        </pc:spChg>
      </pc:sldChg>
      <pc:sldChg chg="modCm">
        <pc:chgData name="Slautterback, Sarah (DESE)" userId="S::sarah.e.slautterback@mass.gov::baef57f9-49c7-4d3b-b191-41a327d62b94" providerId="AD" clId="Web-{15D714FD-E2B1-E626-3796-E42BFEB630A2}" dt="2022-05-31T17:12:13.999" v="1"/>
        <pc:sldMkLst>
          <pc:docMk/>
          <pc:sldMk cId="2226655569" sldId="305"/>
        </pc:sldMkLst>
      </pc:sldChg>
    </pc:docChg>
  </pc:docChgLst>
  <pc:docChgLst>
    <pc:chgData name="Cowen, Christine (DESE)" userId="db635ee3-a96f-4a69-822c-6497b625b62a" providerId="ADAL" clId="{C55C8B9B-D364-4CDB-B70F-C3871ABDF767}"/>
    <pc:docChg chg="undo custSel modSld">
      <pc:chgData name="Cowen, Christine (DESE)" userId="db635ee3-a96f-4a69-822c-6497b625b62a" providerId="ADAL" clId="{C55C8B9B-D364-4CDB-B70F-C3871ABDF767}" dt="2022-05-31T18:28:40.293" v="134" actId="20577"/>
      <pc:docMkLst>
        <pc:docMk/>
      </pc:docMkLst>
      <pc:sldChg chg="modSp mod">
        <pc:chgData name="Cowen, Christine (DESE)" userId="db635ee3-a96f-4a69-822c-6497b625b62a" providerId="ADAL" clId="{C55C8B9B-D364-4CDB-B70F-C3871ABDF767}" dt="2022-05-13T20:22:16.155" v="9" actId="255"/>
        <pc:sldMkLst>
          <pc:docMk/>
          <pc:sldMk cId="2289681017" sldId="265"/>
        </pc:sldMkLst>
        <pc:spChg chg="mod">
          <ac:chgData name="Cowen, Christine (DESE)" userId="db635ee3-a96f-4a69-822c-6497b625b62a" providerId="ADAL" clId="{C55C8B9B-D364-4CDB-B70F-C3871ABDF767}" dt="2022-05-13T20:22:16.155" v="9" actId="255"/>
          <ac:spMkLst>
            <pc:docMk/>
            <pc:sldMk cId="2289681017" sldId="265"/>
            <ac:spMk id="11" creationId="{7702F5C2-4DC0-4CA8-AF5F-AA20DC05FA81}"/>
          </ac:spMkLst>
        </pc:spChg>
      </pc:sldChg>
      <pc:sldChg chg="modSp mod">
        <pc:chgData name="Cowen, Christine (DESE)" userId="db635ee3-a96f-4a69-822c-6497b625b62a" providerId="ADAL" clId="{C55C8B9B-D364-4CDB-B70F-C3871ABDF767}" dt="2022-05-31T18:28:40.293" v="134" actId="20577"/>
        <pc:sldMkLst>
          <pc:docMk/>
          <pc:sldMk cId="1668407892" sldId="290"/>
        </pc:sldMkLst>
        <pc:spChg chg="mod">
          <ac:chgData name="Cowen, Christine (DESE)" userId="db635ee3-a96f-4a69-822c-6497b625b62a" providerId="ADAL" clId="{C55C8B9B-D364-4CDB-B70F-C3871ABDF767}" dt="2022-05-31T18:28:40.293" v="134" actId="20577"/>
          <ac:spMkLst>
            <pc:docMk/>
            <pc:sldMk cId="1668407892" sldId="290"/>
            <ac:spMk id="9" creationId="{00000000-0000-0000-0000-000000000000}"/>
          </ac:spMkLst>
        </pc:spChg>
      </pc:sldChg>
      <pc:sldChg chg="modSp mod">
        <pc:chgData name="Cowen, Christine (DESE)" userId="db635ee3-a96f-4a69-822c-6497b625b62a" providerId="ADAL" clId="{C55C8B9B-D364-4CDB-B70F-C3871ABDF767}" dt="2022-05-13T20:35:36.662" v="109" actId="20577"/>
        <pc:sldMkLst>
          <pc:docMk/>
          <pc:sldMk cId="1899485689" sldId="299"/>
        </pc:sldMkLst>
        <pc:spChg chg="mod">
          <ac:chgData name="Cowen, Christine (DESE)" userId="db635ee3-a96f-4a69-822c-6497b625b62a" providerId="ADAL" clId="{C55C8B9B-D364-4CDB-B70F-C3871ABDF767}" dt="2022-05-13T20:35:36.662" v="109" actId="20577"/>
          <ac:spMkLst>
            <pc:docMk/>
            <pc:sldMk cId="1899485689" sldId="299"/>
            <ac:spMk id="3" creationId="{00000000-0000-0000-0000-000000000000}"/>
          </ac:spMkLst>
        </pc:spChg>
      </pc:sldChg>
      <pc:sldChg chg="modSp mod">
        <pc:chgData name="Cowen, Christine (DESE)" userId="db635ee3-a96f-4a69-822c-6497b625b62a" providerId="ADAL" clId="{C55C8B9B-D364-4CDB-B70F-C3871ABDF767}" dt="2022-05-13T20:32:50.665" v="74" actId="11"/>
        <pc:sldMkLst>
          <pc:docMk/>
          <pc:sldMk cId="463590446" sldId="303"/>
        </pc:sldMkLst>
        <pc:spChg chg="mod">
          <ac:chgData name="Cowen, Christine (DESE)" userId="db635ee3-a96f-4a69-822c-6497b625b62a" providerId="ADAL" clId="{C55C8B9B-D364-4CDB-B70F-C3871ABDF767}" dt="2022-05-13T20:32:50.665" v="74" actId="11"/>
          <ac:spMkLst>
            <pc:docMk/>
            <pc:sldMk cId="463590446" sldId="303"/>
            <ac:spMk id="3" creationId="{590E09E5-050D-4A01-97D0-256939F337B5}"/>
          </ac:spMkLst>
        </pc:spChg>
      </pc:sldChg>
    </pc:docChg>
  </pc:docChgLst>
  <pc:docChgLst>
    <pc:chgData name="Cowen, Christine (DESE)" userId="S::christine.h.cowen@mass.gov::db635ee3-a96f-4a69-822c-6497b625b62a" providerId="AD" clId="Web-{E440CE51-7E57-91B9-A460-66A2A0766F7D}"/>
    <pc:docChg chg="modSld">
      <pc:chgData name="Cowen, Christine (DESE)" userId="S::christine.h.cowen@mass.gov::db635ee3-a96f-4a69-822c-6497b625b62a" providerId="AD" clId="Web-{E440CE51-7E57-91B9-A460-66A2A0766F7D}" dt="2022-05-31T18:26:43.933" v="11" actId="20577"/>
      <pc:docMkLst>
        <pc:docMk/>
      </pc:docMkLst>
      <pc:sldChg chg="modSp">
        <pc:chgData name="Cowen, Christine (DESE)" userId="S::christine.h.cowen@mass.gov::db635ee3-a96f-4a69-822c-6497b625b62a" providerId="AD" clId="Web-{E440CE51-7E57-91B9-A460-66A2A0766F7D}" dt="2022-05-31T18:26:43.933" v="11" actId="20577"/>
        <pc:sldMkLst>
          <pc:docMk/>
          <pc:sldMk cId="1668407892" sldId="290"/>
        </pc:sldMkLst>
        <pc:spChg chg="mod">
          <ac:chgData name="Cowen, Christine (DESE)" userId="S::christine.h.cowen@mass.gov::db635ee3-a96f-4a69-822c-6497b625b62a" providerId="AD" clId="Web-{E440CE51-7E57-91B9-A460-66A2A0766F7D}" dt="2022-05-31T18:26:43.933" v="11" actId="20577"/>
          <ac:spMkLst>
            <pc:docMk/>
            <pc:sldMk cId="1668407892" sldId="290"/>
            <ac:spMk id="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50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22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5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6/6/2022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H.Cowen@mass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Sarah.E.Slautterback@mass.gov" TargetMode="External"/><Relationship Id="rId4" Type="http://schemas.openxmlformats.org/officeDocument/2006/relationships/hyperlink" Target="mailto:Bridget.G.Oshaughnessy@mass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aehcy.org/" TargetMode="External"/><Relationship Id="rId7" Type="http://schemas.openxmlformats.org/officeDocument/2006/relationships/hyperlink" Target="https://www.doe.mass.edu/sfs/mic3/" TargetMode="External"/><Relationship Id="rId2" Type="http://schemas.openxmlformats.org/officeDocument/2006/relationships/hyperlink" Target="https://nche.ed.gov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oe.mass.edu/sfs/mv/" TargetMode="External"/><Relationship Id="rId5" Type="http://schemas.openxmlformats.org/officeDocument/2006/relationships/hyperlink" Target="http://www.doe.mass.edu/sfs/foster/" TargetMode="External"/><Relationship Id="rId4" Type="http://schemas.openxmlformats.org/officeDocument/2006/relationships/hyperlink" Target="https://www.schoolhouseconnection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ridget.G.Oshaughnessy@mass.gov" TargetMode="External"/><Relationship Id="rId2" Type="http://schemas.openxmlformats.org/officeDocument/2006/relationships/hyperlink" Target="mailto:Christine.H.Cowen@mass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arah.E.Slautterback@mass.g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fs/edstability/train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rvey.alchemer.com/s3/6826821/2022-2023-Educational-Stability-Program-Review-Submission" TargetMode="Externa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ridget.G.Oshaughnessy@mass.gov" TargetMode="External"/><Relationship Id="rId2" Type="http://schemas.openxmlformats.org/officeDocument/2006/relationships/hyperlink" Target="mailto:Christine.H.Cowen@mass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arah.E.Slautterback@mass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8027" y="2060154"/>
            <a:ext cx="6678954" cy="2115239"/>
          </a:xfrm>
        </p:spPr>
        <p:txBody>
          <a:bodyPr/>
          <a:lstStyle/>
          <a:p>
            <a:r>
              <a:rPr lang="en-US" dirty="0"/>
              <a:t>Educational Stability Program Review </a:t>
            </a:r>
            <a:br>
              <a:rPr lang="en-US" dirty="0"/>
            </a:br>
            <a:r>
              <a:rPr lang="en-US" dirty="0"/>
              <a:t>             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Educational Stability Team	2022/2023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3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Element 2 - Training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B883BF-FD4B-4E6A-ABBB-3D3B1E84E1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Element 2 - Training</a:t>
            </a:r>
          </a:p>
        </p:txBody>
      </p:sp>
    </p:spTree>
    <p:extLst>
      <p:ext uri="{BB962C8B-B14F-4D97-AF65-F5344CB8AC3E}">
        <p14:creationId xmlns:p14="http://schemas.microsoft.com/office/powerpoint/2010/main" val="118421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2 - Training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2a – Training attended by designated staff </a:t>
            </a:r>
          </a:p>
          <a:p>
            <a:pPr lvl="2"/>
            <a:r>
              <a:rPr lang="en-US" dirty="0"/>
              <a:t>Date of most recent training, Please fill in</a:t>
            </a:r>
          </a:p>
          <a:p>
            <a:pPr lvl="2"/>
            <a:r>
              <a:rPr lang="en-US" dirty="0"/>
              <a:t>Comments if needed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Uploads:</a:t>
            </a:r>
          </a:p>
          <a:p>
            <a:pPr lvl="3"/>
            <a:r>
              <a:rPr lang="en-US" dirty="0"/>
              <a:t>Copy of the cover page if a DESE presentation</a:t>
            </a:r>
          </a:p>
          <a:p>
            <a:pPr lvl="3"/>
            <a:r>
              <a:rPr lang="en-US" dirty="0"/>
              <a:t>Copy of the presentation if it is an outside source</a:t>
            </a:r>
          </a:p>
          <a:p>
            <a:pPr lvl="3"/>
            <a:r>
              <a:rPr lang="en-US" dirty="0"/>
              <a:t>Table of Contents/Agenda and/or</a:t>
            </a:r>
          </a:p>
          <a:p>
            <a:pPr lvl="3"/>
            <a:r>
              <a:rPr lang="en-US" dirty="0"/>
              <a:t>Certificate of attendance</a:t>
            </a:r>
          </a:p>
          <a:p>
            <a:pPr lvl="4"/>
            <a:r>
              <a:rPr lang="en-US" dirty="0"/>
              <a:t>Convert into one PDF to upload (Note: Up to three files may be uploaded.)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239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2 -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2b – Training provided to district staff (by designated staff)</a:t>
            </a:r>
          </a:p>
          <a:p>
            <a:pPr marL="914400" lvl="2" indent="0" algn="ctr">
              <a:buNone/>
            </a:pPr>
            <a:r>
              <a:rPr lang="en-US" i="1" dirty="0"/>
              <a:t>Note: This is not just a 5 minute announcement</a:t>
            </a:r>
          </a:p>
          <a:p>
            <a:pPr lvl="2"/>
            <a:r>
              <a:rPr lang="en-US" dirty="0"/>
              <a:t>Date of most recent training - Please fill in</a:t>
            </a:r>
          </a:p>
          <a:p>
            <a:pPr lvl="2"/>
            <a:r>
              <a:rPr lang="en-US" dirty="0"/>
              <a:t>Audience that was trained –</a:t>
            </a:r>
            <a:r>
              <a:rPr lang="en-US"/>
              <a:t> </a:t>
            </a:r>
            <a:r>
              <a:rPr lang="en-US" dirty="0"/>
              <a:t>Please fill in</a:t>
            </a:r>
          </a:p>
          <a:p>
            <a:pPr lvl="2"/>
            <a:r>
              <a:rPr lang="en-US" dirty="0"/>
              <a:t>Comments if needed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Uploads</a:t>
            </a:r>
          </a:p>
          <a:p>
            <a:pPr lvl="3"/>
            <a:r>
              <a:rPr lang="en-US" dirty="0"/>
              <a:t>Copy of the presentation(s) used (cover sheet if Ed stability resources or complete presentation if outside source or self-made materials),</a:t>
            </a:r>
          </a:p>
          <a:p>
            <a:pPr lvl="3"/>
            <a:r>
              <a:rPr lang="en-US" dirty="0"/>
              <a:t>Sign-in sheets </a:t>
            </a:r>
          </a:p>
          <a:p>
            <a:pPr lvl="3"/>
            <a:r>
              <a:rPr lang="en-US" dirty="0"/>
              <a:t>Agenda</a:t>
            </a:r>
          </a:p>
          <a:p>
            <a:pPr lvl="3"/>
            <a:r>
              <a:rPr lang="en-US" dirty="0"/>
              <a:t>Convert into one PDF  to upload (Note: Up to three files may be uploaded.)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612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4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Element 3 – Policies and Protocols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F795B5-A9E5-46E4-BECA-D6FBA3DB7E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Element 3 –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165185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3 - Policies and Protocols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0514" y="1063256"/>
            <a:ext cx="11636174" cy="51242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3a and b. Program policies </a:t>
            </a:r>
            <a:r>
              <a:rPr lang="en-US" sz="2400" dirty="0"/>
              <a:t>to be uploaded</a:t>
            </a:r>
          </a:p>
          <a:p>
            <a:pPr marL="457200" lvl="1" indent="0" algn="ctr">
              <a:buNone/>
            </a:pPr>
            <a:r>
              <a:rPr lang="en-US" sz="2400" dirty="0"/>
              <a:t>Must be in compliance with ESSA and school committee approved (date).</a:t>
            </a:r>
          </a:p>
          <a:p>
            <a:pPr lvl="1"/>
            <a:endParaRPr lang="en-US" sz="2000" dirty="0"/>
          </a:p>
          <a:p>
            <a:pPr lvl="1"/>
            <a:r>
              <a:rPr lang="en-US" sz="2400" b="1" dirty="0"/>
              <a:t>Homeless policy </a:t>
            </a:r>
            <a:r>
              <a:rPr lang="en-US" sz="2400" dirty="0"/>
              <a:t>– definition, remove awaiting foster care, designated receiving schools, preschool, summer programming, immediate enrollment and transportation to the end of the year in which a student becomes housed</a:t>
            </a:r>
          </a:p>
          <a:p>
            <a:pPr lvl="1"/>
            <a:r>
              <a:rPr lang="en-US" sz="2400" b="1" dirty="0"/>
              <a:t>Foster care </a:t>
            </a:r>
            <a:r>
              <a:rPr lang="en-US" sz="2400" dirty="0"/>
              <a:t>– Definition, best interest determination, school of origin, immediate enrollment, ensuring transportation, includes preschool students if offered</a:t>
            </a:r>
          </a:p>
          <a:p>
            <a:pPr lvl="1"/>
            <a:r>
              <a:rPr lang="en-US" sz="2400" b="1" dirty="0"/>
              <a:t>Military connected students- </a:t>
            </a:r>
            <a:r>
              <a:rPr lang="en-US" sz="2400" dirty="0"/>
              <a:t>Definition, eligibility includes up to one year from retirement.</a:t>
            </a:r>
          </a:p>
          <a:p>
            <a:pPr lvl="1"/>
            <a:endParaRPr lang="en-US" sz="2400" dirty="0"/>
          </a:p>
          <a:p>
            <a:pPr marL="457200" lvl="1" indent="0" algn="ctr">
              <a:buNone/>
            </a:pPr>
            <a:r>
              <a:rPr lang="en-US" sz="2400" b="1" dirty="0"/>
              <a:t>MASC policies dated October 2019 are in compliance with ESSA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308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3 – Policies and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3a and b. To be uploaded</a:t>
            </a:r>
          </a:p>
          <a:p>
            <a:r>
              <a:rPr lang="en-US" sz="2400" b="1" dirty="0"/>
              <a:t>Enrollment/admissions Policy </a:t>
            </a:r>
            <a:r>
              <a:rPr lang="en-US" dirty="0"/>
              <a:t>-</a:t>
            </a:r>
            <a:r>
              <a:rPr lang="en-US" sz="2400" dirty="0"/>
              <a:t>barriers to enrollment are removed for these programs.</a:t>
            </a:r>
            <a:endParaRPr lang="en-US" dirty="0"/>
          </a:p>
          <a:p>
            <a:r>
              <a:rPr lang="en-US" sz="2400" b="1" dirty="0"/>
              <a:t>Enrollment form(s) </a:t>
            </a:r>
            <a:r>
              <a:rPr lang="en-US" dirty="0"/>
              <a:t>– </a:t>
            </a:r>
            <a:r>
              <a:rPr lang="en-US" sz="2400" dirty="0"/>
              <a:t>addresses required documentation for these groups as an exception.  Enrollment forms include the option voluntarily self-identify military status.</a:t>
            </a:r>
          </a:p>
          <a:p>
            <a:r>
              <a:rPr lang="en-US" sz="2400" b="1" dirty="0"/>
              <a:t>Residency policies </a:t>
            </a:r>
            <a:r>
              <a:rPr lang="en-US" sz="2400" dirty="0"/>
              <a:t>– homeless and foster care policies are cross-referenced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90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87F3-3989-4D14-BC02-153243B8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3 – Policies and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DE9A-9B49-4968-96C2-74215DF1B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3c. To be Uploaded</a:t>
            </a:r>
          </a:p>
          <a:p>
            <a:r>
              <a:rPr lang="en-US" sz="2400" dirty="0"/>
              <a:t>A </a:t>
            </a:r>
            <a:r>
              <a:rPr lang="en-US" sz="2400" b="1" dirty="0"/>
              <a:t>brief description </a:t>
            </a:r>
            <a:r>
              <a:rPr lang="en-US" sz="2400" dirty="0"/>
              <a:t>of the enrollment process for all students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dirty="0"/>
              <a:t>specific processes </a:t>
            </a:r>
            <a:r>
              <a:rPr lang="en-US" sz="2400" dirty="0"/>
              <a:t>that ensure immediate enrollment for students experiencing homelessness and/or in foster care, and processes for students from military families to facilitate transitions.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44814-2917-4DCE-902D-0754AC6B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453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5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Next Steps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95DBA7-BA79-4C0F-B179-F4E4E4F21B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Next Steps	</a:t>
            </a:r>
          </a:p>
        </p:txBody>
      </p:sp>
    </p:spTree>
    <p:extLst>
      <p:ext uri="{BB962C8B-B14F-4D97-AF65-F5344CB8AC3E}">
        <p14:creationId xmlns:p14="http://schemas.microsoft.com/office/powerpoint/2010/main" val="329130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Desk Review – Next Steps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063426"/>
            <a:ext cx="11370972" cy="5049746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400" dirty="0"/>
          </a:p>
          <a:p>
            <a:r>
              <a:rPr lang="en-US" sz="2400" dirty="0">
                <a:latin typeface="Segoe UI"/>
                <a:cs typeface="Segoe UI"/>
              </a:rPr>
              <a:t>Documentation Due  no later than Friday, </a:t>
            </a:r>
            <a:r>
              <a:rPr lang="en-US" sz="2400" b="1" dirty="0">
                <a:latin typeface="Segoe UI"/>
                <a:cs typeface="Segoe UI"/>
              </a:rPr>
              <a:t>October 28, 2022.</a:t>
            </a:r>
          </a:p>
          <a:p>
            <a:pPr lvl="1"/>
            <a:r>
              <a:rPr lang="en-US" sz="2000" dirty="0">
                <a:latin typeface="Segoe UI"/>
                <a:cs typeface="Segoe UI"/>
              </a:rPr>
              <a:t>Use </a:t>
            </a:r>
            <a:r>
              <a:rPr lang="en-US" sz="2000" dirty="0" err="1">
                <a:latin typeface="Segoe UI"/>
                <a:cs typeface="Segoe UI"/>
              </a:rPr>
              <a:t>Alchemer</a:t>
            </a:r>
            <a:r>
              <a:rPr lang="en-US" sz="2000" dirty="0">
                <a:latin typeface="Segoe UI"/>
                <a:cs typeface="Segoe UI"/>
              </a:rPr>
              <a:t> (formerly Survey Gizmo) link initially to respond and upload documentation</a:t>
            </a:r>
          </a:p>
          <a:p>
            <a:pPr lvl="1"/>
            <a:r>
              <a:rPr lang="en-US" sz="2000" dirty="0">
                <a:latin typeface="Segoe UI"/>
                <a:cs typeface="Segoe UI"/>
              </a:rPr>
              <a:t>Submission access to survey gizmo will be closed at 5pm on October 28,2022.</a:t>
            </a:r>
          </a:p>
          <a:p>
            <a:r>
              <a:rPr lang="en-US" sz="2400" dirty="0">
                <a:latin typeface="Segoe UI"/>
                <a:cs typeface="Segoe UI"/>
              </a:rPr>
              <a:t>Desk Review Initial Summary sent approximately by </a:t>
            </a:r>
            <a:r>
              <a:rPr lang="en-US" sz="2400" b="1" dirty="0">
                <a:latin typeface="Segoe UI"/>
                <a:cs typeface="Segoe UI"/>
              </a:rPr>
              <a:t>December 16, 2022.</a:t>
            </a:r>
          </a:p>
          <a:p>
            <a:pPr marL="457200">
              <a:spcBef>
                <a:spcPts val="0"/>
              </a:spcBef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Districts must submit no later than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January 27, 2023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Segoe UI"/>
              </a:rPr>
              <a:t>final corrective responses to any findings by emailing the district’s assigned Educational Stability Reviewer</a:t>
            </a: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Segoe UI"/>
              </a:rPr>
              <a:t>.</a:t>
            </a:r>
            <a:r>
              <a:rPr lang="en-US" sz="18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Segoe UI"/>
              </a:rPr>
              <a:t>	Districts</a:t>
            </a:r>
            <a:r>
              <a:rPr lang="en-US" sz="1800">
                <a:effectLst/>
                <a:latin typeface="Calibri"/>
                <a:ea typeface="Times New Roman" panose="02020603050405020304" pitchFamily="18" charset="0"/>
                <a:cs typeface="Segoe UI"/>
              </a:rPr>
              <a:t>:</a:t>
            </a:r>
            <a:r>
              <a:rPr lang="en-US" sz="1800">
                <a:latin typeface="Calibri"/>
                <a:ea typeface="Times New Roman" panose="02020603050405020304" pitchFamily="18" charset="0"/>
                <a:cs typeface="Segoe UI"/>
              </a:rPr>
              <a:t>                   Andover </a:t>
            </a:r>
            <a:r>
              <a:rPr lang="en-US" sz="1800" dirty="0">
                <a:latin typeface="Calibri"/>
                <a:ea typeface="Times New Roman" panose="02020603050405020304" pitchFamily="18" charset="0"/>
                <a:cs typeface="Segoe UI"/>
              </a:rPr>
              <a:t>to</a:t>
            </a: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Segoe UI"/>
              </a:rPr>
              <a:t> Edward Kennedy  </a:t>
            </a:r>
            <a:r>
              <a:rPr lang="en-US" sz="1800">
                <a:effectLst/>
                <a:latin typeface="Calibri"/>
                <a:ea typeface="Times New Roman" panose="02020603050405020304" pitchFamily="18" charset="0"/>
                <a:cs typeface="Segoe UI"/>
              </a:rPr>
              <a:t>		</a:t>
            </a:r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Times New Roman" panose="02020603050405020304" pitchFamily="18" charset="0"/>
                <a:cs typeface="Segoe UI"/>
                <a:hlinkClick r:id="rId3"/>
              </a:rPr>
              <a:t>Christine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/>
                <a:ea typeface="Times New Roman" panose="02020603050405020304" pitchFamily="18" charset="0"/>
                <a:cs typeface="Segoe UI"/>
                <a:hlinkClick r:id="rId3"/>
              </a:rPr>
              <a:t>.H.Cowen@mass.gov</a:t>
            </a:r>
            <a:endParaRPr lang="en-US" sz="1800" dirty="0">
              <a:effectLst/>
              <a:latin typeface="Calibri"/>
              <a:ea typeface="Times New Roman" panose="02020603050405020304" pitchFamily="18" charset="0"/>
              <a:cs typeface="Segoe UI"/>
            </a:endParaRPr>
          </a:p>
          <a:p>
            <a:pPr marL="9144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Segoe UI"/>
              </a:rPr>
              <a:t>		Farmington to Mohawk Trail 		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/>
                <a:ea typeface="Times New Roman" panose="02020603050405020304" pitchFamily="18" charset="0"/>
                <a:cs typeface="Segoe UI"/>
                <a:hlinkClick r:id="rId4"/>
              </a:rPr>
              <a:t>Bridget.G.Oshaughnessy@mass.gov</a:t>
            </a:r>
            <a:endParaRPr lang="en-US" sz="1800" dirty="0">
              <a:effectLst/>
              <a:latin typeface="Calibri"/>
              <a:ea typeface="Times New Roman" panose="02020603050405020304" pitchFamily="18" charset="0"/>
              <a:cs typeface="Segoe UI"/>
            </a:endParaRPr>
          </a:p>
          <a:p>
            <a:pPr marL="9144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Segoe UI"/>
              </a:rPr>
              <a:t>		Monomoy to Whittier		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/>
                <a:ea typeface="Times New Roman" panose="02020603050405020304" pitchFamily="18" charset="0"/>
                <a:cs typeface="Segoe UI"/>
                <a:hlinkClick r:id="rId5"/>
              </a:rPr>
              <a:t>Sarah.E.Slautterback@mass.gov</a:t>
            </a:r>
            <a:endParaRPr lang="en-US" sz="1800" dirty="0">
              <a:effectLst/>
              <a:latin typeface="Calibri"/>
              <a:ea typeface="Times New Roman" panose="02020603050405020304" pitchFamily="18" charset="0"/>
              <a:cs typeface="Segoe UI"/>
            </a:endParaRPr>
          </a:p>
          <a:p>
            <a:r>
              <a:rPr lang="en-US" sz="2400" dirty="0">
                <a:latin typeface="Segoe UI"/>
                <a:cs typeface="Segoe UI"/>
              </a:rPr>
              <a:t>Final Monitoring Reports will be issued as soon as possible but no later than the week of </a:t>
            </a:r>
            <a:r>
              <a:rPr lang="en-US" sz="2400" b="1" dirty="0">
                <a:latin typeface="Segoe UI"/>
                <a:cs typeface="Segoe UI"/>
              </a:rPr>
              <a:t>March 3, 2023</a:t>
            </a:r>
            <a:r>
              <a:rPr lang="en-US" sz="2400" dirty="0">
                <a:latin typeface="Segoe UI"/>
                <a:cs typeface="Segoe UI"/>
              </a:rPr>
              <a:t>.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75922" y="6113172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840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Desk Review –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Helpful resources</a:t>
            </a:r>
          </a:p>
          <a:p>
            <a:endParaRPr lang="en-US" sz="2400" dirty="0"/>
          </a:p>
          <a:p>
            <a:r>
              <a:rPr lang="en-US" sz="2800" dirty="0"/>
              <a:t>National</a:t>
            </a:r>
          </a:p>
          <a:p>
            <a:pPr lvl="1"/>
            <a:r>
              <a:rPr lang="en-US" sz="2000" dirty="0">
                <a:hlinkClick r:id="rId2"/>
              </a:rPr>
              <a:t>National Center for Homeless Education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National Association for the Education of Homeless Children and Youth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School House Connections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DESE</a:t>
            </a:r>
          </a:p>
          <a:p>
            <a:pPr lvl="1"/>
            <a:r>
              <a:rPr lang="en-US" sz="2000" dirty="0">
                <a:hlinkClick r:id="rId5"/>
              </a:rPr>
              <a:t>Foster Care Education</a:t>
            </a:r>
            <a:endParaRPr lang="en-US" sz="2000" dirty="0"/>
          </a:p>
          <a:p>
            <a:pPr lvl="1"/>
            <a:r>
              <a:rPr lang="en-US" sz="2000" dirty="0">
                <a:hlinkClick r:id="rId6"/>
              </a:rPr>
              <a:t>Homeless Education</a:t>
            </a:r>
            <a:endParaRPr lang="en-US" sz="2000" dirty="0"/>
          </a:p>
          <a:p>
            <a:pPr lvl="1"/>
            <a:r>
              <a:rPr lang="en-US" sz="2000" dirty="0">
                <a:hlinkClick r:id="rId7"/>
              </a:rPr>
              <a:t>MIC3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502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0C315A-057B-4784-B61A-E9DD640F9898}"/>
              </a:ext>
            </a:extLst>
          </p:cNvPr>
          <p:cNvSpPr txBox="1"/>
          <p:nvPr/>
        </p:nvSpPr>
        <p:spPr>
          <a:xfrm>
            <a:off x="1" y="3190714"/>
            <a:ext cx="276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grpSp>
        <p:nvGrpSpPr>
          <p:cNvPr id="18" name="Group 17" descr="Contents&#10;Program Desk Review - Overview&#10;Element 1 - Designated Staff&#10;Element 2 - Training&#10;Element 3 - Policies and Procedures&#10;Next Steps"/>
          <p:cNvGrpSpPr/>
          <p:nvPr/>
        </p:nvGrpSpPr>
        <p:grpSpPr>
          <a:xfrm>
            <a:off x="3061064" y="652816"/>
            <a:ext cx="8839199" cy="809458"/>
            <a:chOff x="3061064" y="188784"/>
            <a:chExt cx="8839199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1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Program Desk Review - Overview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61061" y="1809422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2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Element 1 – Designated Staff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61061" y="2966030"/>
            <a:ext cx="8839201" cy="809459"/>
            <a:chOff x="3061062" y="3110799"/>
            <a:chExt cx="8839201" cy="80945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ED5C95-0E4E-4512-8773-6CA4934A6C58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3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EAD39A1-22F8-4668-9D3F-D036B2AB825E}"/>
                </a:ext>
              </a:extLst>
            </p:cNvPr>
            <p:cNvSpPr txBox="1"/>
            <p:nvPr/>
          </p:nvSpPr>
          <p:spPr>
            <a:xfrm>
              <a:off x="3918853" y="3110800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Element 2 - Training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61061" y="4215566"/>
            <a:ext cx="8839202" cy="809459"/>
            <a:chOff x="3061061" y="4335544"/>
            <a:chExt cx="8839202" cy="80945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1061" y="4335544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4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18853" y="4386331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Element 3 – Policies and Procedures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61061" y="5574304"/>
            <a:ext cx="8839202" cy="809459"/>
            <a:chOff x="3063333" y="5566136"/>
            <a:chExt cx="8839202" cy="809459"/>
          </a:xfrm>
        </p:grpSpPr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3333" y="5566136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5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21125" y="5616923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Next Steps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CCEC8-305F-407D-B6D7-946FCD0587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>
                <a:latin typeface="+mj-lt"/>
              </a:rPr>
            </a:br>
            <a:r>
              <a:rPr lang="en-US" sz="3200">
                <a:latin typeface="+mj-lt"/>
              </a:rPr>
              <a:t>  For Technical Assistance</a:t>
            </a:r>
            <a:br>
              <a:rPr lang="en-US" sz="320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820"/>
            <a:ext cx="11481515" cy="51873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3429000" algn="l"/>
              </a:tabLst>
            </a:pP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Technical assistance may be requested at any point by emailing the district’s assigned Educational Stability Reviewer.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2400">
                <a:effectLst/>
                <a:latin typeface="Calibri"/>
                <a:ea typeface="Times New Roman" panose="02020603050405020304" pitchFamily="18" charset="0"/>
                <a:cs typeface="Segoe UI"/>
              </a:rPr>
              <a:t>Districts:</a:t>
            </a:r>
            <a:r>
              <a:rPr lang="en-US" sz="2400">
                <a:latin typeface="Calibri"/>
                <a:ea typeface="Times New Roman" panose="02020603050405020304" pitchFamily="18" charset="0"/>
                <a:cs typeface="Segoe UI"/>
              </a:rPr>
              <a:t>        Andover to</a:t>
            </a:r>
            <a:r>
              <a:rPr lang="en-US" sz="2400">
                <a:effectLst/>
                <a:latin typeface="Calibri"/>
                <a:ea typeface="Times New Roman" panose="02020603050405020304" pitchFamily="18" charset="0"/>
                <a:cs typeface="Segoe UI"/>
              </a:rPr>
              <a:t> Edward Kennedy		</a:t>
            </a:r>
            <a:r>
              <a:rPr lang="en-US" sz="2400" u="sng">
                <a:solidFill>
                  <a:srgbClr val="0563C1"/>
                </a:solidFill>
                <a:effectLst/>
                <a:latin typeface="Calibri"/>
                <a:ea typeface="Times New Roman" panose="02020603050405020304" pitchFamily="18" charset="0"/>
                <a:cs typeface="Segoe UI"/>
                <a:hlinkClick r:id="rId2"/>
              </a:rPr>
              <a:t>Christine.H.Cowen@mass.gov</a:t>
            </a:r>
            <a:endParaRPr lang="en-US" sz="2400">
              <a:effectLst/>
              <a:latin typeface="Calibri"/>
              <a:ea typeface="Times New Roman" panose="02020603050405020304" pitchFamily="18" charset="0"/>
              <a:cs typeface="Segoe UI"/>
            </a:endParaRPr>
          </a:p>
          <a:p>
            <a:pPr marL="9144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Farmington to Mohawk Trail 		</a:t>
            </a:r>
            <a:r>
              <a:rPr lang="en-US" sz="24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Bridget.G.Oshaughnessy@mass.gov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Calibri"/>
                <a:ea typeface="Times New Roman" panose="02020603050405020304" pitchFamily="18" charset="0"/>
                <a:cs typeface="Segoe UI"/>
              </a:rPr>
              <a:t>	Monomoy to Whittier			</a:t>
            </a:r>
            <a:r>
              <a:rPr lang="en-US" sz="2400" u="sng">
                <a:solidFill>
                  <a:srgbClr val="0563C1"/>
                </a:solidFill>
                <a:effectLst/>
                <a:latin typeface="Calibri"/>
                <a:ea typeface="Times New Roman" panose="02020603050405020304" pitchFamily="18" charset="0"/>
                <a:cs typeface="Segoe UI"/>
                <a:hlinkClick r:id="rId4"/>
              </a:rPr>
              <a:t>Sarah.E.Slautterback@mass.gov</a:t>
            </a:r>
            <a:endParaRPr lang="en-US" sz="2400">
              <a:effectLst/>
              <a:latin typeface="Calibri"/>
              <a:ea typeface="Times New Roman" panose="02020603050405020304" pitchFamily="18" charset="0"/>
              <a:cs typeface="Segoe U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655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0" y="963497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781.338.3010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4693113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116844" y="3811117"/>
            <a:ext cx="766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Christine.H.Cowen</a:t>
            </a:r>
            <a:r>
              <a:rPr lang="en-US" altLang="zh-CN" sz="16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Sarah.E.Slautterback</a:t>
            </a:r>
            <a:r>
              <a:rPr lang="en-US" altLang="zh-CN" sz="16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Segoe SemiBold" panose="020B0703040204020203"/>
                <a:ea typeface="Times New Roman" panose="02020603050405020304" pitchFamily="18" charset="0"/>
              </a:rPr>
              <a:t>Bridget.G.Oshaughnessy</a:t>
            </a:r>
            <a:r>
              <a:rPr lang="en-US" altLang="zh-CN" sz="1600" dirty="0">
                <a:solidFill>
                  <a:schemeClr val="bg1"/>
                </a:solidFill>
                <a:latin typeface="Segoe SemiBold" panose="020B0703040204020203"/>
                <a:cs typeface="Segoe SemiBold" panose="020B0703040204020203" pitchFamily="34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@mass.gov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489056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549195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4669852" y="4493550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483387" y="4515742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Educational Stability Team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02161-282D-4525-B0BD-5A012CE494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1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042741" y="1967876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Program Desk Review - Overview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77CF26-6C23-405E-8C4C-C36FB0B19B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Program Desk Review – Overview</a:t>
            </a: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Desk Review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sz="2800" dirty="0"/>
              <a:t>The Program Desk Review Process</a:t>
            </a:r>
          </a:p>
          <a:p>
            <a:pPr marL="508000" lvl="1" indent="0" algn="ctr">
              <a:buNone/>
            </a:pPr>
            <a:r>
              <a:rPr lang="en-US" sz="2400" dirty="0"/>
              <a:t>… in the best interest of our students</a:t>
            </a:r>
          </a:p>
          <a:p>
            <a:pPr marL="508000" lvl="1" indent="0">
              <a:buNone/>
            </a:pPr>
            <a:endParaRPr lang="en-US" sz="2400" dirty="0"/>
          </a:p>
          <a:p>
            <a:r>
              <a:rPr lang="en-US" sz="2400" dirty="0"/>
              <a:t>Tiered over six years</a:t>
            </a:r>
          </a:p>
          <a:p>
            <a:pPr lvl="1"/>
            <a:r>
              <a:rPr lang="en-US" sz="2000" dirty="0"/>
              <a:t>Tier 1 includes elements 1 to 3</a:t>
            </a:r>
          </a:p>
          <a:p>
            <a:pPr lvl="1"/>
            <a:r>
              <a:rPr lang="en-US" sz="2000" dirty="0"/>
              <a:t>Tier 2 includes elements 4 to 11 (excluding element 6)</a:t>
            </a:r>
          </a:p>
          <a:p>
            <a:r>
              <a:rPr lang="en-US" sz="2400" dirty="0"/>
              <a:t>TFM and Notification</a:t>
            </a:r>
          </a:p>
          <a:p>
            <a:r>
              <a:rPr lang="en-US" sz="2400" dirty="0"/>
              <a:t>Educational Stability Review Process and Checklist</a:t>
            </a:r>
          </a:p>
          <a:p>
            <a:r>
              <a:rPr lang="en-US" sz="2400" dirty="0"/>
              <a:t>Monitoring Criteria and Legal Standards</a:t>
            </a:r>
          </a:p>
          <a:p>
            <a:r>
              <a:rPr lang="en-US" sz="2400" dirty="0"/>
              <a:t>Educational Stability monitoring documentation submission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through </a:t>
            </a:r>
            <a:r>
              <a:rPr lang="en-US" sz="2400" dirty="0" err="1">
                <a:solidFill>
                  <a:schemeClr val="tx1"/>
                </a:solidFill>
              </a:rPr>
              <a:t>Alchemer</a:t>
            </a:r>
            <a:r>
              <a:rPr lang="en-US" sz="2400" dirty="0">
                <a:solidFill>
                  <a:schemeClr val="tx1"/>
                </a:solidFill>
              </a:rPr>
              <a:t> (formerly Survey Gizmo) by </a:t>
            </a:r>
            <a:r>
              <a:rPr lang="en-US" sz="2400" b="1" dirty="0">
                <a:solidFill>
                  <a:schemeClr val="tx1"/>
                </a:solidFill>
              </a:rPr>
              <a:t>October 28, 2022.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140A-E45D-4F50-A428-8423E448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600" dirty="0">
                <a:effectLst/>
                <a:latin typeface="+mj-lt"/>
                <a:ea typeface="Times New Roman" panose="02020603050405020304" pitchFamily="18" charset="0"/>
              </a:rPr>
              <a:t>Review Process Schedule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09E5-050D-4A01-97D0-256939F3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1059366"/>
            <a:ext cx="11809141" cy="5662109"/>
          </a:xfrm>
        </p:spPr>
        <p:txBody>
          <a:bodyPr/>
          <a:lstStyle/>
          <a:p>
            <a:pPr marL="512763" marR="0" lvl="0" indent="-512763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Notification sent approximately by May 2, 2022 to districts.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2763" marR="0" lvl="0" indent="-512763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Monitoring webinar to introduce the monitoring protocol and requirements is scheduled for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June 6, 2022 at 1:00 pm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You must register to attend at </a:t>
            </a:r>
            <a:r>
              <a:rPr lang="en-US" sz="20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Registration Link </a:t>
            </a:r>
            <a:r>
              <a:rPr lang="en-US" sz="2000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the Educational Stability training webpage.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512763" marR="0" lvl="0" indent="-512763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Districts prepare and gather required documentation - being sure to label by Element number as indicated in the </a:t>
            </a:r>
            <a:r>
              <a:rPr lang="en-US" sz="20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 action="ppaction://hlinksldjump"/>
              </a:rPr>
              <a:t>checklist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Required documentation must be submitted no later than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October 28, 2022 to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Alchemer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formerly Survey Gizmo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Click Here to Submit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Note: Access to submit will be closed on October 28, 2022 by 5:00 pm.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2763" marR="0" indent="-512763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2763" marR="0" lvl="0" indent="-512763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200025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Educational Stability Team sends an Initial Summary of findings approximately by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December 16, 2022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Note: If the monitoring criteria have been met, the district will be issued a Final Monitoring Summary at this time.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2763" marR="0" lvl="0" indent="-512763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Districts review their Initial Summaries. Districts must submit no later than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January 27, 2023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 corrective responses to any findings by emailing the district’s assigned Educational Stability Reviewer.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17781-5985-46FB-ADA6-38504018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59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  Review Process Schedule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820"/>
            <a:ext cx="11481515" cy="51873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Educational Stability Team will issue a Final Monitoring Summary as soon as possible, but no later than the week of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March 3, 2023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34290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Note: Technical assistance may be requested at any point by emailing the district’s assigned Educational Stability Reviewer.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1800">
                <a:effectLst/>
                <a:latin typeface="Calibri"/>
                <a:ea typeface="Times New Roman" panose="02020603050405020304" pitchFamily="18" charset="0"/>
                <a:cs typeface="Segoe UI"/>
              </a:rPr>
              <a:t>Districts:</a:t>
            </a:r>
            <a:r>
              <a:rPr lang="en-US" sz="1800">
                <a:latin typeface="Calibri"/>
                <a:ea typeface="Times New Roman" panose="02020603050405020304" pitchFamily="18" charset="0"/>
                <a:cs typeface="Segoe UI"/>
              </a:rPr>
              <a:t>               Andover to</a:t>
            </a:r>
            <a:r>
              <a:rPr lang="en-US" sz="1800">
                <a:effectLst/>
                <a:latin typeface="Calibri"/>
                <a:ea typeface="Times New Roman" panose="02020603050405020304" pitchFamily="18" charset="0"/>
                <a:cs typeface="Segoe UI"/>
              </a:rPr>
              <a:t> Edward Kennedy		</a:t>
            </a:r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Times New Roman" panose="02020603050405020304" pitchFamily="18" charset="0"/>
                <a:cs typeface="Segoe UI"/>
                <a:hlinkClick r:id="rId2"/>
              </a:rPr>
              <a:t>Christine.H.Cowen@mass.gov</a:t>
            </a:r>
            <a:endParaRPr lang="en-US" sz="1800">
              <a:effectLst/>
              <a:latin typeface="Calibri"/>
              <a:ea typeface="Times New Roman" panose="02020603050405020304" pitchFamily="18" charset="0"/>
              <a:cs typeface="Segoe UI"/>
            </a:endParaRPr>
          </a:p>
          <a:p>
            <a:pPr marL="9144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Farmington to Mohawk Trail 		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Bridget.G.Oshaughnessy@mass.gov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Monomoy to Whittier		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Sarah.E.Slautterback@mass.gov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948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</a:t>
            </a:r>
            <a:r>
              <a:rPr lang="en-US"/>
              <a:t>Documents Checklist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268E9-0E55-491A-8D9D-C36297543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creen shot of part of Monitoring Process/Checklist document">
            <a:extLst>
              <a:ext uri="{FF2B5EF4-FFF2-40B4-BE49-F238E27FC236}">
                <a16:creationId xmlns:a16="http://schemas.microsoft.com/office/drawing/2014/main" id="{ECCFA04A-2ED9-449D-B9C0-7D99BC23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44" y="1215519"/>
            <a:ext cx="11266294" cy="51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2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2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Element 1 – Designated Staff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0CADBD-7B81-479E-B16A-859C8E9E94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Element 1 – Designated Staff</a:t>
            </a:r>
          </a:p>
        </p:txBody>
      </p:sp>
    </p:spTree>
    <p:extLst>
      <p:ext uri="{BB962C8B-B14F-4D97-AF65-F5344CB8AC3E}">
        <p14:creationId xmlns:p14="http://schemas.microsoft.com/office/powerpoint/2010/main" val="1536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Element 1 Designated Staff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Please verify with a checkmark if the designated staff person for each program is correctly identified on the DESE profile.</a:t>
            </a:r>
          </a:p>
          <a:p>
            <a:pPr marL="457200" lvl="1" indent="0"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Please verify with a checkmark that the designated staff person has the capacity to fulfill the responsibilities and meet the needs of the students in a timely fashion.</a:t>
            </a:r>
          </a:p>
          <a:p>
            <a:pPr marL="1371600" lvl="3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6112813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52e1ca-4780-478c-9e15-43ff0784ab0a">
      <Terms xmlns="http://schemas.microsoft.com/office/infopath/2007/PartnerControls"/>
    </lcf76f155ced4ddcb4097134ff3c332f>
    <TaxCatchAll xmlns="fdcd57df-05e8-4749-9cc8-5afe3dcd00a5" xsi:nil="true"/>
    <SharedWithUsers xmlns="fdcd57df-05e8-4749-9cc8-5afe3dcd00a5">
      <UserInfo>
        <DisplayName>McKinnon, Kristen A (DESE)</DisplayName>
        <AccountId>343</AccountId>
        <AccountType/>
      </UserInfo>
      <UserInfo>
        <DisplayName>Slautterback, Sarah (DESE)</DisplayName>
        <AccountId>377</AccountId>
        <AccountType/>
      </UserInfo>
      <UserInfo>
        <DisplayName>OShaughnessy, Bridget G. (DESE)</DisplayName>
        <AccountId>3136</AccountId>
        <AccountType/>
      </UserInfo>
      <UserInfo>
        <DisplayName>Cowen, Christine (DESE)</DisplayName>
        <AccountId>499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C61782F326748B4350C16576B1264" ma:contentTypeVersion="13" ma:contentTypeDescription="Create a new document." ma:contentTypeScope="" ma:versionID="035a0da2f88984c6f8072cb776296236">
  <xsd:schema xmlns:xsd="http://www.w3.org/2001/XMLSchema" xmlns:xs="http://www.w3.org/2001/XMLSchema" xmlns:p="http://schemas.microsoft.com/office/2006/metadata/properties" xmlns:ns2="5e52e1ca-4780-478c-9e15-43ff0784ab0a" xmlns:ns3="fdcd57df-05e8-4749-9cc8-5afe3dcd00a5" targetNamespace="http://schemas.microsoft.com/office/2006/metadata/properties" ma:root="true" ma:fieldsID="be65964852a2bc6acb94919bab970415" ns2:_="" ns3:_="">
    <xsd:import namespace="5e52e1ca-4780-478c-9e15-43ff0784ab0a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2e1ca-4780-478c-9e15-43ff0784a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633D51-1D0B-449C-96C4-60B0808844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A430B2-273E-42B3-94CC-9A1B7BFA1329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fdcd57df-05e8-4749-9cc8-5afe3dcd00a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e52e1ca-4780-478c-9e15-43ff0784ab0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594EF0D-1FA4-477D-A701-8FDBBDB7AE91}">
  <ds:schemaRefs>
    <ds:schemaRef ds:uri="5e52e1ca-4780-478c-9e15-43ff0784ab0a"/>
    <ds:schemaRef ds:uri="fdcd57df-05e8-4749-9cc8-5afe3dcd0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1336</TotalTime>
  <Words>1214</Words>
  <Application>Microsoft Office PowerPoint</Application>
  <PresentationFormat>Widescreen</PresentationFormat>
  <Paragraphs>173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Times New Roman</vt:lpstr>
      <vt:lpstr>Wingdings</vt:lpstr>
      <vt:lpstr>ESE​​</vt:lpstr>
      <vt:lpstr>Educational Stability Program Review                   </vt:lpstr>
      <vt:lpstr>Contents</vt:lpstr>
      <vt:lpstr>Program Desk Review – Overview</vt:lpstr>
      <vt:lpstr>Program Desk Review</vt:lpstr>
      <vt:lpstr>Review Process Schedule</vt:lpstr>
      <vt:lpstr>   Review Process Schedule </vt:lpstr>
      <vt:lpstr>Required Documents Checklist</vt:lpstr>
      <vt:lpstr>Element 1 – Designated Staff</vt:lpstr>
      <vt:lpstr>Element 1</vt:lpstr>
      <vt:lpstr>Element 2 - Training</vt:lpstr>
      <vt:lpstr>Element 2 - Training</vt:lpstr>
      <vt:lpstr>Element 2 - Training</vt:lpstr>
      <vt:lpstr>Element 3 – Policies and Procedures</vt:lpstr>
      <vt:lpstr>Element 3 - Policies and Protocols</vt:lpstr>
      <vt:lpstr>Element 3 – Policies and Protocols</vt:lpstr>
      <vt:lpstr>Element 3 – Policies and Protocols</vt:lpstr>
      <vt:lpstr>Next Steps </vt:lpstr>
      <vt:lpstr>Program Desk Review – Next Steps</vt:lpstr>
      <vt:lpstr>Program Desk Review – Next Steps</vt:lpstr>
      <vt:lpstr>   For Technical Assistance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2022-2023 Educational Stability Program Review</dc:title>
  <dc:creator>DESE</dc:creator>
  <cp:lastModifiedBy>Zou, Dong (EOE)</cp:lastModifiedBy>
  <cp:revision>98</cp:revision>
  <cp:lastPrinted>2019-02-25T18:44:05Z</cp:lastPrinted>
  <dcterms:created xsi:type="dcterms:W3CDTF">2019-01-11T18:03:28Z</dcterms:created>
  <dcterms:modified xsi:type="dcterms:W3CDTF">2022-06-06T20:57:37Z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6 2022</vt:lpwstr>
  </property>
</Properties>
</file>