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4"/>
  </p:notesMasterIdLst>
  <p:handoutMasterIdLst>
    <p:handoutMasterId r:id="rId45"/>
  </p:handoutMasterIdLst>
  <p:sldIdLst>
    <p:sldId id="272" r:id="rId5"/>
    <p:sldId id="273" r:id="rId6"/>
    <p:sldId id="288" r:id="rId7"/>
    <p:sldId id="327" r:id="rId8"/>
    <p:sldId id="276" r:id="rId9"/>
    <p:sldId id="328" r:id="rId10"/>
    <p:sldId id="292" r:id="rId11"/>
    <p:sldId id="274" r:id="rId12"/>
    <p:sldId id="297" r:id="rId13"/>
    <p:sldId id="304" r:id="rId14"/>
    <p:sldId id="298" r:id="rId15"/>
    <p:sldId id="332" r:id="rId16"/>
    <p:sldId id="299" r:id="rId17"/>
    <p:sldId id="300" r:id="rId18"/>
    <p:sldId id="301" r:id="rId19"/>
    <p:sldId id="302" r:id="rId20"/>
    <p:sldId id="331" r:id="rId21"/>
    <p:sldId id="335" r:id="rId22"/>
    <p:sldId id="336" r:id="rId23"/>
    <p:sldId id="337" r:id="rId24"/>
    <p:sldId id="303" r:id="rId25"/>
    <p:sldId id="306" r:id="rId26"/>
    <p:sldId id="307" r:id="rId27"/>
    <p:sldId id="308" r:id="rId28"/>
    <p:sldId id="309" r:id="rId29"/>
    <p:sldId id="310" r:id="rId30"/>
    <p:sldId id="311" r:id="rId31"/>
    <p:sldId id="316" r:id="rId32"/>
    <p:sldId id="314" r:id="rId33"/>
    <p:sldId id="315" r:id="rId34"/>
    <p:sldId id="317" r:id="rId35"/>
    <p:sldId id="318" r:id="rId36"/>
    <p:sldId id="319" r:id="rId37"/>
    <p:sldId id="320" r:id="rId38"/>
    <p:sldId id="324" r:id="rId39"/>
    <p:sldId id="330" r:id="rId40"/>
    <p:sldId id="289" r:id="rId41"/>
    <p:sldId id="291" r:id="rId42"/>
    <p:sldId id="293" r:id="rId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DD8608-77F6-C16E-A866-133B6B82DE77}" name="Cowen, Christine (DESE)" initials="CC" userId="S::Christine.H.Cowen@mass.gov::db635ee3-a96f-4a69-822c-6497b625b62a" providerId="AD"/>
  <p188:author id="{142DB136-0F71-7340-FA52-02DF74E5DEC3}" name="Cowen, Christine (DESE)" initials="CC" userId="S::christine.h.cowen@mass.gov::db635ee3-a96f-4a69-822c-6497b625b62a" providerId="AD"/>
  <p188:author id="{E74177C9-9DDC-D0A5-6015-6FB100CA2AB9}" name="Burke, Brian (DESE)" initials="BB" userId="S::Brian.Burke2@mass.gov::8fc8d358-7b0e-40fc-9d9b-32352a9af10c" providerId="AD"/>
  <p188:author id="{955EDDEF-FEED-2B40-A44D-E5EBEA888DF9}" name="Burke, Brian (DESE)" initials="BB" userId="S::brian.burke2@mass.gov::8fc8d358-7b0e-40fc-9d9b-32352a9af10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647B6"/>
    <a:srgbClr val="8397E7"/>
    <a:srgbClr val="AFCBFD"/>
    <a:srgbClr val="93A9FF"/>
    <a:srgbClr val="86A9E2"/>
    <a:srgbClr val="494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E5DD19-9525-41B2-8161-40F3B1BF6735}" v="3" dt="2025-08-12T20:53:39.8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270" y="11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3AE36A-9849-8734-68B0-2D959C72651B}"/>
              </a:ext>
            </a:extLst>
          </p:cNvPr>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80F2755D-0799-B19A-BCBD-8C9E999E64FA}"/>
              </a:ext>
            </a:extLst>
          </p:cNvPr>
          <p:cNvSpPr>
            <a:spLocks noGrp="1"/>
          </p:cNvSpPr>
          <p:nvPr>
            <p:ph type="dt" sz="quarter" idx="1"/>
          </p:nvPr>
        </p:nvSpPr>
        <p:spPr>
          <a:xfrm>
            <a:off x="3970938" y="1"/>
            <a:ext cx="3037840" cy="466434"/>
          </a:xfrm>
          <a:prstGeom prst="rect">
            <a:avLst/>
          </a:prstGeom>
        </p:spPr>
        <p:txBody>
          <a:bodyPr vert="horz" lIns="93177" tIns="46589" rIns="93177" bIns="46589" rtlCol="0"/>
          <a:lstStyle>
            <a:lvl1pPr algn="r">
              <a:defRPr sz="1200"/>
            </a:lvl1pPr>
          </a:lstStyle>
          <a:p>
            <a:fld id="{0211163C-EE2E-7546-90F8-CF22AAE91DD9}" type="datetimeFigureOut">
              <a:rPr lang="en-US" smtClean="0"/>
              <a:t>8/26/2025</a:t>
            </a:fld>
            <a:endParaRPr lang="en-US"/>
          </a:p>
        </p:txBody>
      </p:sp>
      <p:sp>
        <p:nvSpPr>
          <p:cNvPr id="4" name="Footer Placeholder 3">
            <a:extLst>
              <a:ext uri="{FF2B5EF4-FFF2-40B4-BE49-F238E27FC236}">
                <a16:creationId xmlns:a16="http://schemas.microsoft.com/office/drawing/2014/main" id="{F9C1E47C-F85D-AA6B-B568-76BD637D3EB6}"/>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A28AEA-2389-7F26-5A5D-D8C5E312DFEC}"/>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75190C47-E711-1845-B18B-7A2271B9705D}" type="slidenum">
              <a:rPr lang="en-US" smtClean="0"/>
              <a:t>‹#›</a:t>
            </a:fld>
            <a:endParaRPr lang="en-US"/>
          </a:p>
        </p:txBody>
      </p:sp>
    </p:spTree>
    <p:extLst>
      <p:ext uri="{BB962C8B-B14F-4D97-AF65-F5344CB8AC3E}">
        <p14:creationId xmlns:p14="http://schemas.microsoft.com/office/powerpoint/2010/main" val="6974912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8A251491-C050-C142-BE35-A9B9D73644B3}" type="datetimeFigureOut">
              <a:rPr lang="en-US" smtClean="0"/>
              <a:t>8/26/2025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9"/>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25FC15E-7FD1-034A-9729-2C6FA6821FBB}" type="slidenum">
              <a:rPr lang="en-US" smtClean="0"/>
              <a:t>‹#›</a:t>
            </a:fld>
            <a:endParaRPr lang="en-US"/>
          </a:p>
        </p:txBody>
      </p:sp>
    </p:spTree>
    <p:extLst>
      <p:ext uri="{BB962C8B-B14F-4D97-AF65-F5344CB8AC3E}">
        <p14:creationId xmlns:p14="http://schemas.microsoft.com/office/powerpoint/2010/main" val="40637814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a:t>
            </a:fld>
            <a:endParaRPr lang="en-US"/>
          </a:p>
        </p:txBody>
      </p:sp>
    </p:spTree>
    <p:extLst>
      <p:ext uri="{BB962C8B-B14F-4D97-AF65-F5344CB8AC3E}">
        <p14:creationId xmlns:p14="http://schemas.microsoft.com/office/powerpoint/2010/main" val="497867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your district login window for CHAMP. We recommend you bookmark this for future access. </a:t>
            </a:r>
          </a:p>
        </p:txBody>
      </p:sp>
      <p:sp>
        <p:nvSpPr>
          <p:cNvPr id="4" name="Slide Number Placeholder 3"/>
          <p:cNvSpPr>
            <a:spLocks noGrp="1"/>
          </p:cNvSpPr>
          <p:nvPr>
            <p:ph type="sldNum" sz="quarter" idx="5"/>
          </p:nvPr>
        </p:nvSpPr>
        <p:spPr/>
        <p:txBody>
          <a:bodyPr/>
          <a:lstStyle/>
          <a:p>
            <a:fld id="{825FC15E-7FD1-034A-9729-2C6FA6821FBB}" type="slidenum">
              <a:rPr lang="en-US" smtClean="0"/>
              <a:t>10</a:t>
            </a:fld>
            <a:endParaRPr lang="en-US"/>
          </a:p>
        </p:txBody>
      </p:sp>
    </p:spTree>
    <p:extLst>
      <p:ext uri="{BB962C8B-B14F-4D97-AF65-F5344CB8AC3E}">
        <p14:creationId xmlns:p14="http://schemas.microsoft.com/office/powerpoint/2010/main" val="2621389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Your home page will look like this but may not appear with similar tasks displayed. The Program section is below on this page. Please see graphic to the right on this slide. You must click SFS (Student and Family Support) to get to your Program Year Monitoring Review. Please note that the SFS acronym will be updated to Educational Stability for Highly Mobile Students. </a:t>
            </a:r>
          </a:p>
        </p:txBody>
      </p:sp>
      <p:sp>
        <p:nvSpPr>
          <p:cNvPr id="4" name="Slide Number Placeholder 3"/>
          <p:cNvSpPr>
            <a:spLocks noGrp="1"/>
          </p:cNvSpPr>
          <p:nvPr>
            <p:ph type="sldNum" sz="quarter" idx="5"/>
          </p:nvPr>
        </p:nvSpPr>
        <p:spPr/>
        <p:txBody>
          <a:bodyPr/>
          <a:lstStyle/>
          <a:p>
            <a:fld id="{825FC15E-7FD1-034A-9729-2C6FA6821FBB}" type="slidenum">
              <a:rPr lang="en-US" smtClean="0"/>
              <a:t>11</a:t>
            </a:fld>
            <a:endParaRPr lang="en-US"/>
          </a:p>
        </p:txBody>
      </p:sp>
    </p:spTree>
    <p:extLst>
      <p:ext uri="{BB962C8B-B14F-4D97-AF65-F5344CB8AC3E}">
        <p14:creationId xmlns:p14="http://schemas.microsoft.com/office/powerpoint/2010/main" val="1336190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Eventual name change from SFS to Ed. Stability For Highly Mobile…</a:t>
            </a:r>
          </a:p>
        </p:txBody>
      </p:sp>
      <p:sp>
        <p:nvSpPr>
          <p:cNvPr id="4" name="Slide Number Placeholder 3"/>
          <p:cNvSpPr>
            <a:spLocks noGrp="1"/>
          </p:cNvSpPr>
          <p:nvPr>
            <p:ph type="sldNum" sz="quarter" idx="5"/>
          </p:nvPr>
        </p:nvSpPr>
        <p:spPr/>
        <p:txBody>
          <a:bodyPr/>
          <a:lstStyle/>
          <a:p>
            <a:fld id="{825FC15E-7FD1-034A-9729-2C6FA6821FBB}" type="slidenum">
              <a:rPr lang="en-US" smtClean="0"/>
              <a:t>12</a:t>
            </a:fld>
            <a:endParaRPr lang="en-US"/>
          </a:p>
        </p:txBody>
      </p:sp>
    </p:spTree>
    <p:extLst>
      <p:ext uri="{BB962C8B-B14F-4D97-AF65-F5344CB8AC3E}">
        <p14:creationId xmlns:p14="http://schemas.microsoft.com/office/powerpoint/2010/main" val="3139745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select or click on the SFS acronym. </a:t>
            </a:r>
          </a:p>
        </p:txBody>
      </p:sp>
      <p:sp>
        <p:nvSpPr>
          <p:cNvPr id="4" name="Slide Number Placeholder 3"/>
          <p:cNvSpPr>
            <a:spLocks noGrp="1"/>
          </p:cNvSpPr>
          <p:nvPr>
            <p:ph type="sldNum" sz="quarter" idx="5"/>
          </p:nvPr>
        </p:nvSpPr>
        <p:spPr/>
        <p:txBody>
          <a:bodyPr/>
          <a:lstStyle/>
          <a:p>
            <a:fld id="{825FC15E-7FD1-034A-9729-2C6FA6821FBB}" type="slidenum">
              <a:rPr lang="en-US" smtClean="0"/>
              <a:t>13</a:t>
            </a:fld>
            <a:endParaRPr lang="en-US"/>
          </a:p>
        </p:txBody>
      </p:sp>
    </p:spTree>
    <p:extLst>
      <p:ext uri="{BB962C8B-B14F-4D97-AF65-F5344CB8AC3E}">
        <p14:creationId xmlns:p14="http://schemas.microsoft.com/office/powerpoint/2010/main" val="3164350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on program year tab and find your program year.</a:t>
            </a:r>
          </a:p>
        </p:txBody>
      </p:sp>
      <p:sp>
        <p:nvSpPr>
          <p:cNvPr id="4" name="Slide Number Placeholder 3"/>
          <p:cNvSpPr>
            <a:spLocks noGrp="1"/>
          </p:cNvSpPr>
          <p:nvPr>
            <p:ph type="sldNum" sz="quarter" idx="5"/>
          </p:nvPr>
        </p:nvSpPr>
        <p:spPr/>
        <p:txBody>
          <a:bodyPr/>
          <a:lstStyle/>
          <a:p>
            <a:fld id="{825FC15E-7FD1-034A-9729-2C6FA6821FBB}" type="slidenum">
              <a:rPr lang="en-US" smtClean="0"/>
              <a:t>14</a:t>
            </a:fld>
            <a:endParaRPr lang="en-US"/>
          </a:p>
        </p:txBody>
      </p:sp>
    </p:spTree>
    <p:extLst>
      <p:ext uri="{BB962C8B-B14F-4D97-AF65-F5344CB8AC3E}">
        <p14:creationId xmlns:p14="http://schemas.microsoft.com/office/powerpoint/2010/main" val="576193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Berkshire Hills SFS 2025 -2026 test</a:t>
            </a:r>
          </a:p>
          <a:p>
            <a:endParaRPr lang="en-US"/>
          </a:p>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15</a:t>
            </a:fld>
            <a:endParaRPr lang="en-US"/>
          </a:p>
        </p:txBody>
      </p:sp>
    </p:spTree>
    <p:extLst>
      <p:ext uri="{BB962C8B-B14F-4D97-AF65-F5344CB8AC3E}">
        <p14:creationId xmlns:p14="http://schemas.microsoft.com/office/powerpoint/2010/main" val="519880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on your District Program Year. For example, we are clicking on Berkshire Hills SFS 2025-2026.</a:t>
            </a:r>
          </a:p>
        </p:txBody>
      </p:sp>
      <p:sp>
        <p:nvSpPr>
          <p:cNvPr id="4" name="Slide Number Placeholder 3"/>
          <p:cNvSpPr>
            <a:spLocks noGrp="1"/>
          </p:cNvSpPr>
          <p:nvPr>
            <p:ph type="sldNum" sz="quarter" idx="5"/>
          </p:nvPr>
        </p:nvSpPr>
        <p:spPr/>
        <p:txBody>
          <a:bodyPr/>
          <a:lstStyle/>
          <a:p>
            <a:fld id="{825FC15E-7FD1-034A-9729-2C6FA6821FBB}" type="slidenum">
              <a:rPr lang="en-US" smtClean="0"/>
              <a:t>16</a:t>
            </a:fld>
            <a:endParaRPr lang="en-US"/>
          </a:p>
        </p:txBody>
      </p:sp>
    </p:spTree>
    <p:extLst>
      <p:ext uri="{BB962C8B-B14F-4D97-AF65-F5344CB8AC3E}">
        <p14:creationId xmlns:p14="http://schemas.microsoft.com/office/powerpoint/2010/main" val="400777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next slides outline which districts are being monitored for this round under these categories. </a:t>
            </a:r>
          </a:p>
        </p:txBody>
      </p:sp>
      <p:sp>
        <p:nvSpPr>
          <p:cNvPr id="4" name="Slide Number Placeholder 3"/>
          <p:cNvSpPr>
            <a:spLocks noGrp="1"/>
          </p:cNvSpPr>
          <p:nvPr>
            <p:ph type="sldNum" sz="quarter" idx="5"/>
          </p:nvPr>
        </p:nvSpPr>
        <p:spPr/>
        <p:txBody>
          <a:bodyPr/>
          <a:lstStyle/>
          <a:p>
            <a:fld id="{825FC15E-7FD1-034A-9729-2C6FA6821FBB}" type="slidenum">
              <a:rPr lang="en-US" smtClean="0"/>
              <a:t>17</a:t>
            </a:fld>
            <a:endParaRPr lang="en-US"/>
          </a:p>
        </p:txBody>
      </p:sp>
    </p:spTree>
    <p:extLst>
      <p:ext uri="{BB962C8B-B14F-4D97-AF65-F5344CB8AC3E}">
        <p14:creationId xmlns:p14="http://schemas.microsoft.com/office/powerpoint/2010/main" val="3785980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 the Detail Tab you will see Action Form. You will click on Apply for Self Assessment to begin your review submission. </a:t>
            </a:r>
          </a:p>
        </p:txBody>
      </p:sp>
      <p:sp>
        <p:nvSpPr>
          <p:cNvPr id="4" name="Slide Number Placeholder 3"/>
          <p:cNvSpPr>
            <a:spLocks noGrp="1"/>
          </p:cNvSpPr>
          <p:nvPr>
            <p:ph type="sldNum" sz="quarter" idx="5"/>
          </p:nvPr>
        </p:nvSpPr>
        <p:spPr/>
        <p:txBody>
          <a:bodyPr/>
          <a:lstStyle/>
          <a:p>
            <a:fld id="{825FC15E-7FD1-034A-9729-2C6FA6821FBB}" type="slidenum">
              <a:rPr lang="en-US" smtClean="0"/>
              <a:t>21</a:t>
            </a:fld>
            <a:endParaRPr lang="en-US"/>
          </a:p>
        </p:txBody>
      </p:sp>
    </p:spTree>
    <p:extLst>
      <p:ext uri="{BB962C8B-B14F-4D97-AF65-F5344CB8AC3E}">
        <p14:creationId xmlns:p14="http://schemas.microsoft.com/office/powerpoint/2010/main" val="1942780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will see a SFS Assessment window open to Elements 1 and 2.</a:t>
            </a:r>
          </a:p>
        </p:txBody>
      </p:sp>
      <p:sp>
        <p:nvSpPr>
          <p:cNvPr id="4" name="Slide Number Placeholder 3"/>
          <p:cNvSpPr>
            <a:spLocks noGrp="1"/>
          </p:cNvSpPr>
          <p:nvPr>
            <p:ph type="sldNum" sz="quarter" idx="5"/>
          </p:nvPr>
        </p:nvSpPr>
        <p:spPr/>
        <p:txBody>
          <a:bodyPr/>
          <a:lstStyle/>
          <a:p>
            <a:fld id="{825FC15E-7FD1-034A-9729-2C6FA6821FBB}" type="slidenum">
              <a:rPr lang="en-US" smtClean="0"/>
              <a:t>22</a:t>
            </a:fld>
            <a:endParaRPr lang="en-US"/>
          </a:p>
        </p:txBody>
      </p:sp>
    </p:spTree>
    <p:extLst>
      <p:ext uri="{BB962C8B-B14F-4D97-AF65-F5344CB8AC3E}">
        <p14:creationId xmlns:p14="http://schemas.microsoft.com/office/powerpoint/2010/main" val="2056414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2</a:t>
            </a:fld>
            <a:endParaRPr lang="en-US"/>
          </a:p>
        </p:txBody>
      </p:sp>
    </p:spTree>
    <p:extLst>
      <p:ext uri="{BB962C8B-B14F-4D97-AF65-F5344CB8AC3E}">
        <p14:creationId xmlns:p14="http://schemas.microsoft.com/office/powerpoint/2010/main" val="2679723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start of your SFS Assessment in which you will see Elements 1 and 2. For Elements 1 you will check off the appropriate box for your current response. </a:t>
            </a:r>
          </a:p>
        </p:txBody>
      </p:sp>
      <p:sp>
        <p:nvSpPr>
          <p:cNvPr id="4" name="Slide Number Placeholder 3"/>
          <p:cNvSpPr>
            <a:spLocks noGrp="1"/>
          </p:cNvSpPr>
          <p:nvPr>
            <p:ph type="sldNum" sz="quarter" idx="5"/>
          </p:nvPr>
        </p:nvSpPr>
        <p:spPr/>
        <p:txBody>
          <a:bodyPr/>
          <a:lstStyle/>
          <a:p>
            <a:fld id="{825FC15E-7FD1-034A-9729-2C6FA6821FBB}" type="slidenum">
              <a:rPr lang="en-US" smtClean="0"/>
              <a:t>23</a:t>
            </a:fld>
            <a:endParaRPr lang="en-US"/>
          </a:p>
        </p:txBody>
      </p:sp>
    </p:spTree>
    <p:extLst>
      <p:ext uri="{BB962C8B-B14F-4D97-AF65-F5344CB8AC3E}">
        <p14:creationId xmlns:p14="http://schemas.microsoft.com/office/powerpoint/2010/main" val="2317421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Element 2a. You will provide a calendar date of when you attended or will attend a most current training on each of the programs. You may provide further detail in the comments. You will also upload your supporting documents for this training. </a:t>
            </a:r>
          </a:p>
        </p:txBody>
      </p:sp>
      <p:sp>
        <p:nvSpPr>
          <p:cNvPr id="4" name="Slide Number Placeholder 3"/>
          <p:cNvSpPr>
            <a:spLocks noGrp="1"/>
          </p:cNvSpPr>
          <p:nvPr>
            <p:ph type="sldNum" sz="quarter" idx="5"/>
          </p:nvPr>
        </p:nvSpPr>
        <p:spPr/>
        <p:txBody>
          <a:bodyPr/>
          <a:lstStyle/>
          <a:p>
            <a:fld id="{825FC15E-7FD1-034A-9729-2C6FA6821FBB}" type="slidenum">
              <a:rPr lang="en-US" smtClean="0"/>
              <a:t>24</a:t>
            </a:fld>
            <a:endParaRPr lang="en-US"/>
          </a:p>
        </p:txBody>
      </p:sp>
    </p:spTree>
    <p:extLst>
      <p:ext uri="{BB962C8B-B14F-4D97-AF65-F5344CB8AC3E}">
        <p14:creationId xmlns:p14="http://schemas.microsoft.com/office/powerpoint/2010/main" val="17912512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For element 2b, you will provide a calendar date of when you provided or will provide a most current training on each of the programs. You may provide further detail in the comments. You must provide information as to who was provided the training in the audience section.  You will also upload your supporting documents for this provided training. Once complete you can either save your submission to come back to it at a later date or click next to continue onto element 3.</a:t>
            </a:r>
          </a:p>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25</a:t>
            </a:fld>
            <a:endParaRPr lang="en-US"/>
          </a:p>
        </p:txBody>
      </p:sp>
    </p:spTree>
    <p:extLst>
      <p:ext uri="{BB962C8B-B14F-4D97-AF65-F5344CB8AC3E}">
        <p14:creationId xmlns:p14="http://schemas.microsoft.com/office/powerpoint/2010/main" val="22380749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the combined Element 3a and 3b, you will upload your homeless, foster care, military (recommended), enrollment, and residency policies. These policies should be school committee approved as well. You also must upload your enrollment forms (</a:t>
            </a:r>
            <a:r>
              <a:rPr lang="en-US" b="1"/>
              <a:t>no links accepted, we must have uploads of documents</a:t>
            </a:r>
            <a:r>
              <a:rPr lang="en-US"/>
              <a:t>).</a:t>
            </a:r>
          </a:p>
        </p:txBody>
      </p:sp>
      <p:sp>
        <p:nvSpPr>
          <p:cNvPr id="4" name="Slide Number Placeholder 3"/>
          <p:cNvSpPr>
            <a:spLocks noGrp="1"/>
          </p:cNvSpPr>
          <p:nvPr>
            <p:ph type="sldNum" sz="quarter" idx="5"/>
          </p:nvPr>
        </p:nvSpPr>
        <p:spPr/>
        <p:txBody>
          <a:bodyPr/>
          <a:lstStyle/>
          <a:p>
            <a:fld id="{825FC15E-7FD1-034A-9729-2C6FA6821FBB}" type="slidenum">
              <a:rPr lang="en-US" smtClean="0"/>
              <a:t>26</a:t>
            </a:fld>
            <a:endParaRPr lang="en-US"/>
          </a:p>
        </p:txBody>
      </p:sp>
    </p:spTree>
    <p:extLst>
      <p:ext uri="{BB962C8B-B14F-4D97-AF65-F5344CB8AC3E}">
        <p14:creationId xmlns:p14="http://schemas.microsoft.com/office/powerpoint/2010/main" val="3770860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Element 3.c. you need to upload a brief response to the two items provided. I brief description of enrollment processes for all students in your district and then describe briefly how you enroll students who are highly mobile. Once competed you can either save for later to come back to your assessment for submission or if you are ready to submit at this point you can click complete which will take you back to the beginning assessment page.</a:t>
            </a:r>
          </a:p>
        </p:txBody>
      </p:sp>
      <p:sp>
        <p:nvSpPr>
          <p:cNvPr id="4" name="Slide Number Placeholder 3"/>
          <p:cNvSpPr>
            <a:spLocks noGrp="1"/>
          </p:cNvSpPr>
          <p:nvPr>
            <p:ph type="sldNum" sz="quarter" idx="5"/>
          </p:nvPr>
        </p:nvSpPr>
        <p:spPr/>
        <p:txBody>
          <a:bodyPr/>
          <a:lstStyle/>
          <a:p>
            <a:fld id="{825FC15E-7FD1-034A-9729-2C6FA6821FBB}" type="slidenum">
              <a:rPr lang="en-US" smtClean="0"/>
              <a:t>27</a:t>
            </a:fld>
            <a:endParaRPr lang="en-US"/>
          </a:p>
        </p:txBody>
      </p:sp>
    </p:spTree>
    <p:extLst>
      <p:ext uri="{BB962C8B-B14F-4D97-AF65-F5344CB8AC3E}">
        <p14:creationId xmlns:p14="http://schemas.microsoft.com/office/powerpoint/2010/main" val="34375198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will then need to click Submit for Approval to officially submit your assessment for review. A pop-up window will appear with a comment box. You may provide a comment if you like but not required, but you must click the submit button to send your assessment in for review. Once you click submit, your status will change from In Progress to Submitted for Review  under the Assessment Status Tab.</a:t>
            </a:r>
          </a:p>
        </p:txBody>
      </p:sp>
      <p:sp>
        <p:nvSpPr>
          <p:cNvPr id="4" name="Slide Number Placeholder 3"/>
          <p:cNvSpPr>
            <a:spLocks noGrp="1"/>
          </p:cNvSpPr>
          <p:nvPr>
            <p:ph type="sldNum" sz="quarter" idx="5"/>
          </p:nvPr>
        </p:nvSpPr>
        <p:spPr/>
        <p:txBody>
          <a:bodyPr/>
          <a:lstStyle/>
          <a:p>
            <a:fld id="{825FC15E-7FD1-034A-9729-2C6FA6821FBB}" type="slidenum">
              <a:rPr lang="en-US" smtClean="0"/>
              <a:t>28</a:t>
            </a:fld>
            <a:endParaRPr lang="en-US"/>
          </a:p>
        </p:txBody>
      </p:sp>
    </p:spTree>
    <p:extLst>
      <p:ext uri="{BB962C8B-B14F-4D97-AF65-F5344CB8AC3E}">
        <p14:creationId xmlns:p14="http://schemas.microsoft.com/office/powerpoint/2010/main" val="40545964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Follow the steps from slides 10 to 15 to get back into CHAMP to view your summary report.</a:t>
            </a:r>
          </a:p>
        </p:txBody>
      </p:sp>
      <p:sp>
        <p:nvSpPr>
          <p:cNvPr id="4" name="Slide Number Placeholder 3"/>
          <p:cNvSpPr>
            <a:spLocks noGrp="1"/>
          </p:cNvSpPr>
          <p:nvPr>
            <p:ph type="sldNum" sz="quarter" idx="5"/>
          </p:nvPr>
        </p:nvSpPr>
        <p:spPr/>
        <p:txBody>
          <a:bodyPr/>
          <a:lstStyle/>
          <a:p>
            <a:fld id="{825FC15E-7FD1-034A-9729-2C6FA6821FBB}" type="slidenum">
              <a:rPr lang="en-US" smtClean="0"/>
              <a:t>29</a:t>
            </a:fld>
            <a:endParaRPr lang="en-US"/>
          </a:p>
        </p:txBody>
      </p:sp>
    </p:spTree>
    <p:extLst>
      <p:ext uri="{BB962C8B-B14F-4D97-AF65-F5344CB8AC3E}">
        <p14:creationId xmlns:p14="http://schemas.microsoft.com/office/powerpoint/2010/main" val="30152373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 the Detail tab, locate the Summery Report. You will click on this to take you to your DESE issued report for review. It is here you will see whether you are in full, partial, or not in compliance at all for each element. </a:t>
            </a:r>
          </a:p>
        </p:txBody>
      </p:sp>
      <p:sp>
        <p:nvSpPr>
          <p:cNvPr id="4" name="Slide Number Placeholder 3"/>
          <p:cNvSpPr>
            <a:spLocks noGrp="1"/>
          </p:cNvSpPr>
          <p:nvPr>
            <p:ph type="sldNum" sz="quarter" idx="5"/>
          </p:nvPr>
        </p:nvSpPr>
        <p:spPr/>
        <p:txBody>
          <a:bodyPr/>
          <a:lstStyle/>
          <a:p>
            <a:fld id="{825FC15E-7FD1-034A-9729-2C6FA6821FBB}" type="slidenum">
              <a:rPr lang="en-US" smtClean="0"/>
              <a:t>30</a:t>
            </a:fld>
            <a:endParaRPr lang="en-US"/>
          </a:p>
        </p:txBody>
      </p:sp>
    </p:spTree>
    <p:extLst>
      <p:ext uri="{BB962C8B-B14F-4D97-AF65-F5344CB8AC3E}">
        <p14:creationId xmlns:p14="http://schemas.microsoft.com/office/powerpoint/2010/main" val="16731923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 click the summary report you will see the Assessment Form open up for you. The status will be completed meaning your DESE reviewer has reviewed your submission and rated each element. This does not mean you are in full compliance but that a rating was completed. You must review each element for the assigned rating and any items needing further information.</a:t>
            </a:r>
          </a:p>
        </p:txBody>
      </p:sp>
      <p:sp>
        <p:nvSpPr>
          <p:cNvPr id="4" name="Slide Number Placeholder 3"/>
          <p:cNvSpPr>
            <a:spLocks noGrp="1"/>
          </p:cNvSpPr>
          <p:nvPr>
            <p:ph type="sldNum" sz="quarter" idx="5"/>
          </p:nvPr>
        </p:nvSpPr>
        <p:spPr/>
        <p:txBody>
          <a:bodyPr/>
          <a:lstStyle/>
          <a:p>
            <a:fld id="{825FC15E-7FD1-034A-9729-2C6FA6821FBB}" type="slidenum">
              <a:rPr lang="en-US" smtClean="0"/>
              <a:t>31</a:t>
            </a:fld>
            <a:endParaRPr lang="en-US"/>
          </a:p>
        </p:txBody>
      </p:sp>
    </p:spTree>
    <p:extLst>
      <p:ext uri="{BB962C8B-B14F-4D97-AF65-F5344CB8AC3E}">
        <p14:creationId xmlns:p14="http://schemas.microsoft.com/office/powerpoint/2010/main" val="12031451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an example of what to expect when an element is in full compliance.  Your DESE reviewer will check off implemented to indicate full compliance for the element. If the element was not in compliance, the reviewer would have checked off the appropriate rating and then checked-off the reason why under the Draft Summary Comment section.</a:t>
            </a:r>
          </a:p>
        </p:txBody>
      </p:sp>
      <p:sp>
        <p:nvSpPr>
          <p:cNvPr id="4" name="Slide Number Placeholder 3"/>
          <p:cNvSpPr>
            <a:spLocks noGrp="1"/>
          </p:cNvSpPr>
          <p:nvPr>
            <p:ph type="sldNum" sz="quarter" idx="5"/>
          </p:nvPr>
        </p:nvSpPr>
        <p:spPr/>
        <p:txBody>
          <a:bodyPr/>
          <a:lstStyle/>
          <a:p>
            <a:fld id="{825FC15E-7FD1-034A-9729-2C6FA6821FBB}" type="slidenum">
              <a:rPr lang="en-US" smtClean="0"/>
              <a:t>32</a:t>
            </a:fld>
            <a:endParaRPr lang="en-US"/>
          </a:p>
        </p:txBody>
      </p:sp>
    </p:spTree>
    <p:extLst>
      <p:ext uri="{BB962C8B-B14F-4D97-AF65-F5344CB8AC3E}">
        <p14:creationId xmlns:p14="http://schemas.microsoft.com/office/powerpoint/2010/main" val="3066774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3</a:t>
            </a:fld>
            <a:endParaRPr lang="en-US"/>
          </a:p>
        </p:txBody>
      </p:sp>
    </p:spTree>
    <p:extLst>
      <p:ext uri="{BB962C8B-B14F-4D97-AF65-F5344CB8AC3E}">
        <p14:creationId xmlns:p14="http://schemas.microsoft.com/office/powerpoint/2010/main" val="1306532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an example using element 2 of what you would see if not in compliance. The appropriate rating is checked to indicate the level of non-compliance and the reason why. For training, in this example, no documentation was uploaded. This means for you to meet full compliance, you will have to upload documentation for further review after reviewing the remaining elements in the report. Be sure to see if there are any comments from the DESE reviewer in the comment boxes after each element. The reviewer may have added information to assist you to become full compliance in additional to the checked-off items.</a:t>
            </a:r>
          </a:p>
        </p:txBody>
      </p:sp>
      <p:sp>
        <p:nvSpPr>
          <p:cNvPr id="4" name="Slide Number Placeholder 3"/>
          <p:cNvSpPr>
            <a:spLocks noGrp="1"/>
          </p:cNvSpPr>
          <p:nvPr>
            <p:ph type="sldNum" sz="quarter" idx="5"/>
          </p:nvPr>
        </p:nvSpPr>
        <p:spPr/>
        <p:txBody>
          <a:bodyPr/>
          <a:lstStyle/>
          <a:p>
            <a:fld id="{825FC15E-7FD1-034A-9729-2C6FA6821FBB}" type="slidenum">
              <a:rPr lang="en-US" smtClean="0"/>
              <a:t>33</a:t>
            </a:fld>
            <a:endParaRPr lang="en-US"/>
          </a:p>
        </p:txBody>
      </p:sp>
    </p:spTree>
    <p:extLst>
      <p:ext uri="{BB962C8B-B14F-4D97-AF65-F5344CB8AC3E}">
        <p14:creationId xmlns:p14="http://schemas.microsoft.com/office/powerpoint/2010/main" val="7847809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After you are done reviewing element 3, you will have the choice to save for later if you need to compile additional information and want to be able to review what is needed from the summary. If you are ready to resubmit or know what you need to resubmit then you can click complete to give you the availability to resubmit items. Once you click save for later or complete the system takes you back to this second window indicating you have reviewed your summary report. </a:t>
            </a:r>
            <a:r>
              <a:rPr lang="en-US" b="1">
                <a:solidFill>
                  <a:srgbClr val="FF0000"/>
                </a:solidFill>
              </a:rPr>
              <a:t>AT THIS TIME RESUBMITTING WILL NOT BE DONE! SEE NEXT SLIDE FOR DIRECTIONS!</a:t>
            </a:r>
          </a:p>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34</a:t>
            </a:fld>
            <a:endParaRPr lang="en-US"/>
          </a:p>
        </p:txBody>
      </p:sp>
    </p:spTree>
    <p:extLst>
      <p:ext uri="{BB962C8B-B14F-4D97-AF65-F5344CB8AC3E}">
        <p14:creationId xmlns:p14="http://schemas.microsoft.com/office/powerpoint/2010/main" val="21956437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Districts will need to look at the “draft summary comments” to guide them in correcting those findings issued for elements 1 to 3 that will be reviewed in Tier 2 as a result of this current electronic issue to be fixed. More than likely </a:t>
            </a:r>
            <a:r>
              <a:rPr lang="en-US" b="1"/>
              <a:t>“final summary report comments” will be checked off for tier 1 when tier 2 is completed.</a:t>
            </a:r>
          </a:p>
        </p:txBody>
      </p:sp>
      <p:sp>
        <p:nvSpPr>
          <p:cNvPr id="4" name="Slide Number Placeholder 3"/>
          <p:cNvSpPr>
            <a:spLocks noGrp="1"/>
          </p:cNvSpPr>
          <p:nvPr>
            <p:ph type="sldNum" sz="quarter" idx="5"/>
          </p:nvPr>
        </p:nvSpPr>
        <p:spPr/>
        <p:txBody>
          <a:bodyPr/>
          <a:lstStyle/>
          <a:p>
            <a:fld id="{825FC15E-7FD1-034A-9729-2C6FA6821FBB}" type="slidenum">
              <a:rPr lang="en-US" smtClean="0"/>
              <a:t>35</a:t>
            </a:fld>
            <a:endParaRPr lang="en-US"/>
          </a:p>
        </p:txBody>
      </p:sp>
    </p:spTree>
    <p:extLst>
      <p:ext uri="{BB962C8B-B14F-4D97-AF65-F5344CB8AC3E}">
        <p14:creationId xmlns:p14="http://schemas.microsoft.com/office/powerpoint/2010/main" val="469093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368A9-8F15-7372-62D5-0985492077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E132CE-1AD9-9D71-F33E-740CAEF3FC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81086A-A673-34BE-7628-1B0E3B31A0A3}"/>
              </a:ext>
            </a:extLst>
          </p:cNvPr>
          <p:cNvSpPr>
            <a:spLocks noGrp="1"/>
          </p:cNvSpPr>
          <p:nvPr>
            <p:ph type="body" idx="1"/>
          </p:nvPr>
        </p:nvSpPr>
        <p:spPr/>
        <p:txBody>
          <a:bodyPr/>
          <a:lstStyle/>
          <a:p>
            <a:r>
              <a:rPr lang="en-US"/>
              <a:t>Districts will need to look at the draft summary comments to guide them in correcting those findings issued for elements 1 to 3 that will be reviewed in Tier 2 as a result of this current electronic issue to be fixed. More than likely </a:t>
            </a:r>
            <a:r>
              <a:rPr lang="en-US" b="1"/>
              <a:t>“final summary report comments” will be checked off for tier 1 when tier 2 is completed.</a:t>
            </a:r>
            <a:endParaRPr lang="en-US"/>
          </a:p>
        </p:txBody>
      </p:sp>
      <p:sp>
        <p:nvSpPr>
          <p:cNvPr id="4" name="Slide Number Placeholder 3">
            <a:extLst>
              <a:ext uri="{FF2B5EF4-FFF2-40B4-BE49-F238E27FC236}">
                <a16:creationId xmlns:a16="http://schemas.microsoft.com/office/drawing/2014/main" id="{03E3164A-6AEC-46F0-7C57-C2F0B9A026AA}"/>
              </a:ext>
            </a:extLst>
          </p:cNvPr>
          <p:cNvSpPr>
            <a:spLocks noGrp="1"/>
          </p:cNvSpPr>
          <p:nvPr>
            <p:ph type="sldNum" sz="quarter" idx="5"/>
          </p:nvPr>
        </p:nvSpPr>
        <p:spPr/>
        <p:txBody>
          <a:bodyPr/>
          <a:lstStyle/>
          <a:p>
            <a:fld id="{825FC15E-7FD1-034A-9729-2C6FA6821FBB}" type="slidenum">
              <a:rPr lang="en-US" smtClean="0"/>
              <a:t>36</a:t>
            </a:fld>
            <a:endParaRPr lang="en-US"/>
          </a:p>
        </p:txBody>
      </p:sp>
    </p:spTree>
    <p:extLst>
      <p:ext uri="{BB962C8B-B14F-4D97-AF65-F5344CB8AC3E}">
        <p14:creationId xmlns:p14="http://schemas.microsoft.com/office/powerpoint/2010/main" val="36185663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37</a:t>
            </a:fld>
            <a:endParaRPr lang="en-US"/>
          </a:p>
        </p:txBody>
      </p:sp>
    </p:spTree>
    <p:extLst>
      <p:ext uri="{BB962C8B-B14F-4D97-AF65-F5344CB8AC3E}">
        <p14:creationId xmlns:p14="http://schemas.microsoft.com/office/powerpoint/2010/main" val="30054722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link for any technical issues or questions that you have. You must complete this form to submit to the team. Again, if you have not received an email from Salesforce to verify and change password you must complete this form by clicking on the link.</a:t>
            </a:r>
          </a:p>
        </p:txBody>
      </p:sp>
      <p:sp>
        <p:nvSpPr>
          <p:cNvPr id="4" name="Slide Number Placeholder 3"/>
          <p:cNvSpPr>
            <a:spLocks noGrp="1"/>
          </p:cNvSpPr>
          <p:nvPr>
            <p:ph type="sldNum" sz="quarter" idx="5"/>
          </p:nvPr>
        </p:nvSpPr>
        <p:spPr/>
        <p:txBody>
          <a:bodyPr/>
          <a:lstStyle/>
          <a:p>
            <a:fld id="{825FC15E-7FD1-034A-9729-2C6FA6821FBB}" type="slidenum">
              <a:rPr lang="en-US" smtClean="0"/>
              <a:t>38</a:t>
            </a:fld>
            <a:endParaRPr lang="en-US"/>
          </a:p>
        </p:txBody>
      </p:sp>
    </p:spTree>
    <p:extLst>
      <p:ext uri="{BB962C8B-B14F-4D97-AF65-F5344CB8AC3E}">
        <p14:creationId xmlns:p14="http://schemas.microsoft.com/office/powerpoint/2010/main" val="29442105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39</a:t>
            </a:fld>
            <a:endParaRPr lang="en-US"/>
          </a:p>
        </p:txBody>
      </p:sp>
    </p:spTree>
    <p:extLst>
      <p:ext uri="{BB962C8B-B14F-4D97-AF65-F5344CB8AC3E}">
        <p14:creationId xmlns:p14="http://schemas.microsoft.com/office/powerpoint/2010/main" val="1044499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CHAMP system will be under development for the corrective action response and final reports during the summer. In the event that it is not ready for use by the time of these steps then districts will only do the initial with the receipt of an initial summery report from DESE. The district will then continue to work on any findings that would be reviewed when Tier 2 is conducted.  If everything goes as planned then we will hold a brief webinar with updated steps for the corrective action submission and final summary report  between now and January 9</a:t>
            </a:r>
            <a:r>
              <a:rPr lang="en-US" baseline="30000"/>
              <a:t>th</a:t>
            </a:r>
            <a:r>
              <a:rPr lang="en-US"/>
              <a:t>. </a:t>
            </a:r>
          </a:p>
        </p:txBody>
      </p:sp>
      <p:sp>
        <p:nvSpPr>
          <p:cNvPr id="4" name="Slide Number Placeholder 3"/>
          <p:cNvSpPr>
            <a:spLocks noGrp="1"/>
          </p:cNvSpPr>
          <p:nvPr>
            <p:ph type="sldNum" sz="quarter" idx="5"/>
          </p:nvPr>
        </p:nvSpPr>
        <p:spPr/>
        <p:txBody>
          <a:bodyPr/>
          <a:lstStyle/>
          <a:p>
            <a:fld id="{825FC15E-7FD1-034A-9729-2C6FA6821FBB}" type="slidenum">
              <a:rPr lang="en-US" smtClean="0"/>
              <a:t>4</a:t>
            </a:fld>
            <a:endParaRPr lang="en-US"/>
          </a:p>
        </p:txBody>
      </p:sp>
    </p:spTree>
    <p:extLst>
      <p:ext uri="{BB962C8B-B14F-4D97-AF65-F5344CB8AC3E}">
        <p14:creationId xmlns:p14="http://schemas.microsoft.com/office/powerpoint/2010/main" val="1306532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5</a:t>
            </a:fld>
            <a:endParaRPr lang="en-US"/>
          </a:p>
        </p:txBody>
      </p:sp>
    </p:spTree>
    <p:extLst>
      <p:ext uri="{BB962C8B-B14F-4D97-AF65-F5344CB8AC3E}">
        <p14:creationId xmlns:p14="http://schemas.microsoft.com/office/powerpoint/2010/main" val="3108732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6</a:t>
            </a:fld>
            <a:endParaRPr lang="en-US"/>
          </a:p>
        </p:txBody>
      </p:sp>
    </p:spTree>
    <p:extLst>
      <p:ext uri="{BB962C8B-B14F-4D97-AF65-F5344CB8AC3E}">
        <p14:creationId xmlns:p14="http://schemas.microsoft.com/office/powerpoint/2010/main" val="2354636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7</a:t>
            </a:fld>
            <a:endParaRPr lang="en-US"/>
          </a:p>
        </p:txBody>
      </p:sp>
    </p:spTree>
    <p:extLst>
      <p:ext uri="{BB962C8B-B14F-4D97-AF65-F5344CB8AC3E}">
        <p14:creationId xmlns:p14="http://schemas.microsoft.com/office/powerpoint/2010/main" val="2910942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8</a:t>
            </a:fld>
            <a:endParaRPr lang="en-US"/>
          </a:p>
        </p:txBody>
      </p:sp>
    </p:spTree>
    <p:extLst>
      <p:ext uri="{BB962C8B-B14F-4D97-AF65-F5344CB8AC3E}">
        <p14:creationId xmlns:p14="http://schemas.microsoft.com/office/powerpoint/2010/main" val="3517580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If you have not received a Salesforce email that asks you to verify and change your password, then you must put in a CHAMP ticket so the team can address this issue. We will share that ticket link with you further in the presentation.</a:t>
            </a:r>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9</a:t>
            </a:fld>
            <a:endParaRPr lang="en-US"/>
          </a:p>
        </p:txBody>
      </p:sp>
    </p:spTree>
    <p:extLst>
      <p:ext uri="{BB962C8B-B14F-4D97-AF65-F5344CB8AC3E}">
        <p14:creationId xmlns:p14="http://schemas.microsoft.com/office/powerpoint/2010/main" val="7116261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picture containing fog, screenshot, blur&#10;&#10;Description automatically generated">
            <a:extLst>
              <a:ext uri="{FF2B5EF4-FFF2-40B4-BE49-F238E27FC236}">
                <a16:creationId xmlns:a16="http://schemas.microsoft.com/office/drawing/2014/main" id="{73A13FDB-6B12-D57B-937C-FDCC340F7DDF}"/>
              </a:ext>
            </a:extLst>
          </p:cNvPr>
          <p:cNvPicPr>
            <a:picLocks noChangeAspect="1"/>
          </p:cNvPicPr>
          <p:nvPr userDrawn="1"/>
        </p:nvPicPr>
        <p:blipFill>
          <a:blip r:embed="rId2"/>
          <a:stretch>
            <a:fillRect/>
          </a:stretch>
        </p:blipFill>
        <p:spPr>
          <a:xfrm>
            <a:off x="0" y="0"/>
            <a:ext cx="12191998" cy="6857999"/>
          </a:xfrm>
          <a:prstGeom prst="rect">
            <a:avLst/>
          </a:prstGeom>
        </p:spPr>
      </p:pic>
      <p:sp>
        <p:nvSpPr>
          <p:cNvPr id="2" name="Title 1">
            <a:extLst>
              <a:ext uri="{FF2B5EF4-FFF2-40B4-BE49-F238E27FC236}">
                <a16:creationId xmlns:a16="http://schemas.microsoft.com/office/drawing/2014/main" id="{AFA9C25D-EF20-84AD-D14D-2061BB41F0C7}"/>
              </a:ext>
            </a:extLst>
          </p:cNvPr>
          <p:cNvSpPr>
            <a:spLocks noGrp="1"/>
          </p:cNvSpPr>
          <p:nvPr>
            <p:ph type="ctrTitle"/>
          </p:nvPr>
        </p:nvSpPr>
        <p:spPr>
          <a:xfrm>
            <a:off x="505838" y="690351"/>
            <a:ext cx="8631677" cy="1928238"/>
          </a:xfrm>
          <a:prstGeom prst="rect">
            <a:avLst/>
          </a:prstGeom>
        </p:spPr>
        <p:txBody>
          <a:bodyPr anchor="b">
            <a:normAutofit/>
          </a:bodyPr>
          <a:lstStyle>
            <a:lvl1pPr algn="l">
              <a:defRPr sz="6600" b="1" i="0" spc="-300">
                <a:solidFill>
                  <a:schemeClr val="accent1">
                    <a:lumMod val="50000"/>
                  </a:schemeClr>
                </a:solidFill>
                <a:latin typeface="Arial" panose="020B0604020202020204" pitchFamily="34" charset="0"/>
                <a:ea typeface="Apple Symbols" panose="02000000000000000000" pitchFamily="2" charset="-79"/>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6917F9B5-9E18-407C-4D11-7AC3882D7047}"/>
              </a:ext>
            </a:extLst>
          </p:cNvPr>
          <p:cNvSpPr>
            <a:spLocks noGrp="1"/>
          </p:cNvSpPr>
          <p:nvPr>
            <p:ph type="subTitle" idx="1"/>
          </p:nvPr>
        </p:nvSpPr>
        <p:spPr>
          <a:xfrm>
            <a:off x="505838" y="4855099"/>
            <a:ext cx="6770451" cy="1391055"/>
          </a:xfrm>
        </p:spPr>
        <p:txBody>
          <a:bodyPr>
            <a:normAutofit/>
          </a:bodyPr>
          <a:lstStyle>
            <a:lvl1pPr marL="0" indent="0" algn="l">
              <a:buNone/>
              <a:defRPr sz="2800">
                <a:solidFill>
                  <a:srgbClr val="3647B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descr="A black and white logo&#10;&#10;Description automatically generated">
            <a:extLst>
              <a:ext uri="{FF2B5EF4-FFF2-40B4-BE49-F238E27FC236}">
                <a16:creationId xmlns:a16="http://schemas.microsoft.com/office/drawing/2014/main" id="{27C03EFA-A152-4539-22F6-1D780DB54FE5}"/>
              </a:ext>
            </a:extLst>
          </p:cNvPr>
          <p:cNvPicPr>
            <a:picLocks noChangeAspect="1"/>
          </p:cNvPicPr>
          <p:nvPr userDrawn="1"/>
        </p:nvPicPr>
        <p:blipFill>
          <a:blip r:embed="rId3">
            <a:duotone>
              <a:schemeClr val="accent1">
                <a:shade val="45000"/>
                <a:satMod val="135000"/>
              </a:schemeClr>
              <a:prstClr val="white"/>
            </a:duotone>
          </a:blip>
          <a:stretch>
            <a:fillRect/>
          </a:stretch>
        </p:blipFill>
        <p:spPr>
          <a:xfrm>
            <a:off x="224033" y="6133786"/>
            <a:ext cx="2642822" cy="556849"/>
          </a:xfrm>
          <a:prstGeom prst="rect">
            <a:avLst/>
          </a:prstGeom>
        </p:spPr>
      </p:pic>
    </p:spTree>
    <p:extLst>
      <p:ext uri="{BB962C8B-B14F-4D97-AF65-F5344CB8AC3E}">
        <p14:creationId xmlns:p14="http://schemas.microsoft.com/office/powerpoint/2010/main" val="1123403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p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The ESE logo.">
            <a:extLst>
              <a:ext uri="{FF2B5EF4-FFF2-40B4-BE49-F238E27FC236}">
                <a16:creationId xmlns:a16="http://schemas.microsoft.com/office/drawing/2014/main" id="{C0409D6F-5022-4C54-A665-4417B8EF04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sp>
        <p:nvSpPr>
          <p:cNvPr id="9" name="矩形 8" descr="Colored background box.">
            <a:extLst>
              <a:ext uri="{FF2B5EF4-FFF2-40B4-BE49-F238E27FC236}">
                <a16:creationId xmlns:a16="http://schemas.microsoft.com/office/drawing/2014/main" id="{7D512A3C-1A6C-4890-AAF3-6E19AD2E7913}"/>
              </a:ext>
            </a:extLst>
          </p:cNvPr>
          <p:cNvSpPr/>
          <p:nvPr userDrawn="1"/>
        </p:nvSpPr>
        <p:spPr>
          <a:xfrm>
            <a:off x="0" y="1233722"/>
            <a:ext cx="12192000"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Colored background box.">
            <a:extLst>
              <a:ext uri="{FF2B5EF4-FFF2-40B4-BE49-F238E27FC236}">
                <a16:creationId xmlns:a16="http://schemas.microsoft.com/office/drawing/2014/main" id="{72CE4073-084A-4342-853D-A4762D8A1AC4}"/>
              </a:ext>
            </a:extLst>
          </p:cNvPr>
          <p:cNvSpPr/>
          <p:nvPr userDrawn="1"/>
        </p:nvSpPr>
        <p:spPr>
          <a:xfrm>
            <a:off x="0" y="3822199"/>
            <a:ext cx="12192000" cy="1249421"/>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8375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ext-one column numbering list">
    <p:spTree>
      <p:nvGrpSpPr>
        <p:cNvPr id="1" name=""/>
        <p:cNvGrpSpPr/>
        <p:nvPr/>
      </p:nvGrpSpPr>
      <p:grpSpPr>
        <a:xfrm>
          <a:off x="0" y="0"/>
          <a:ext cx="0" cy="0"/>
          <a:chOff x="0" y="0"/>
          <a:chExt cx="0" cy="0"/>
        </a:xfrm>
      </p:grpSpPr>
      <p:pic>
        <p:nvPicPr>
          <p:cNvPr id="8"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370972"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3" name="内容占位符 2">
            <a:extLst>
              <a:ext uri="{FF2B5EF4-FFF2-40B4-BE49-F238E27FC236}">
                <a16:creationId xmlns:a16="http://schemas.microsoft.com/office/drawing/2014/main" id="{35FFD893-9645-4ABA-BC18-4957569298FB}"/>
              </a:ext>
            </a:extLst>
          </p:cNvPr>
          <p:cNvSpPr>
            <a:spLocks noGrp="1"/>
          </p:cNvSpPr>
          <p:nvPr>
            <p:ph idx="1" hasCustomPrompt="1"/>
          </p:nvPr>
        </p:nvSpPr>
        <p:spPr>
          <a:xfrm>
            <a:off x="567743" y="1230403"/>
            <a:ext cx="11370972" cy="5049746"/>
          </a:xfrm>
        </p:spPr>
        <p:txBody>
          <a:bodyPr>
            <a:noAutofit/>
          </a:bodyPr>
          <a:lstStyle>
            <a:lvl1pPr marL="514350" indent="-514350">
              <a:lnSpc>
                <a:spcPct val="100000"/>
              </a:lnSpc>
              <a:spcBef>
                <a:spcPts val="0"/>
              </a:spcBef>
              <a:spcAft>
                <a:spcPts val="0"/>
              </a:spcAft>
              <a:buClr>
                <a:srgbClr val="E38526"/>
              </a:buClr>
              <a:buFont typeface="+mj-lt"/>
              <a:buAutoNum type="arabicPeriod"/>
              <a:defRPr sz="32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buClr>
                <a:srgbClr val="E38526"/>
              </a:buClr>
              <a:buFont typeface="Courier New" panose="02070309020205020404" pitchFamily="49" charset="0"/>
              <a:buChar char="o"/>
              <a:defRPr sz="2800">
                <a:solidFill>
                  <a:schemeClr val="accent1">
                    <a:lumMod val="50000"/>
                  </a:schemeClr>
                </a:solidFill>
                <a:latin typeface="Segoe UI" panose="020B0502040204020203" pitchFamily="34" charset="0"/>
                <a:cs typeface="Segoe UI" panose="020B0502040204020203" pitchFamily="34" charset="0"/>
              </a:defRPr>
            </a:lvl2pPr>
            <a:lvl3pPr marL="1143000" indent="-228600">
              <a:buClr>
                <a:srgbClr val="E38526"/>
              </a:buClr>
              <a:buFont typeface="Wingdings" panose="05000000000000000000" pitchFamily="2" charset="2"/>
              <a:buChar char="§"/>
              <a:defRPr sz="2400">
                <a:solidFill>
                  <a:schemeClr val="accent1">
                    <a:lumMod val="50000"/>
                  </a:schemeClr>
                </a:solidFill>
                <a:latin typeface="Segoe UI" panose="020B0502040204020203" pitchFamily="34" charset="0"/>
                <a:cs typeface="Segoe UI" panose="020B0502040204020203" pitchFamily="34" charset="0"/>
              </a:defRPr>
            </a:lvl3pPr>
            <a:lvl4pPr marL="1600200" indent="-228600">
              <a:buClr>
                <a:srgbClr val="E38526"/>
              </a:buClr>
              <a:buFont typeface="Wingdings" panose="05000000000000000000" pitchFamily="2" charset="2"/>
              <a:buChar char="Ø"/>
              <a:defRPr sz="2000">
                <a:solidFill>
                  <a:schemeClr val="accent1">
                    <a:lumMod val="50000"/>
                  </a:schemeClr>
                </a:solidFill>
                <a:latin typeface="Segoe UI" panose="020B0502040204020203" pitchFamily="34" charset="0"/>
                <a:cs typeface="Segoe UI" panose="020B0502040204020203" pitchFamily="34" charset="0"/>
              </a:defRPr>
            </a:lvl4pPr>
            <a:lvl5pPr marL="2057400" indent="-228600">
              <a:buClr>
                <a:srgbClr val="E38526"/>
              </a:buClr>
              <a:buFont typeface="Wingdings" panose="05000000000000000000" pitchFamily="2" charset="2"/>
              <a:buChar char="v"/>
              <a:defRPr sz="20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create numbering list</a:t>
            </a:r>
          </a:p>
        </p:txBody>
      </p:sp>
      <p:sp>
        <p:nvSpPr>
          <p:cNvPr id="12" name="Slide Number Placeholder 11"/>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4" name="TextBox 3"/>
          <p:cNvSpPr txBox="1"/>
          <p:nvPr userDrawn="1"/>
        </p:nvSpPr>
        <p:spPr>
          <a:xfrm>
            <a:off x="250371" y="6356350"/>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3275667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ED5A72-E2F7-0E3B-0DDA-8AEE476CFD6C}"/>
              </a:ext>
            </a:extLst>
          </p:cNvPr>
          <p:cNvSpPr>
            <a:spLocks noGrp="1"/>
          </p:cNvSpPr>
          <p:nvPr>
            <p:ph idx="1"/>
          </p:nvPr>
        </p:nvSpPr>
        <p:spPr>
          <a:xfrm>
            <a:off x="838200" y="2086984"/>
            <a:ext cx="10515600" cy="4052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8">
            <a:extLst>
              <a:ext uri="{FF2B5EF4-FFF2-40B4-BE49-F238E27FC236}">
                <a16:creationId xmlns:a16="http://schemas.microsoft.com/office/drawing/2014/main" id="{D8D37926-3C4B-41C8-EFDB-911300C2434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lvl1pPr>
              <a:defRPr b="0" spc="-150"/>
            </a:lvl1pPr>
          </a:lstStyle>
          <a:p>
            <a:r>
              <a:rPr lang="en-US"/>
              <a:t>Click to edit Master title style</a:t>
            </a:r>
          </a:p>
        </p:txBody>
      </p:sp>
    </p:spTree>
    <p:extLst>
      <p:ext uri="{BB962C8B-B14F-4D97-AF65-F5344CB8AC3E}">
        <p14:creationId xmlns:p14="http://schemas.microsoft.com/office/powerpoint/2010/main" val="2979841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924193-02B9-9810-A50A-C323F20B00A2}"/>
              </a:ext>
            </a:extLst>
          </p:cNvPr>
          <p:cNvPicPr>
            <a:picLocks noChangeAspect="1"/>
          </p:cNvPicPr>
          <p:nvPr userDrawn="1"/>
        </p:nvPicPr>
        <p:blipFill>
          <a:blip r:embed="rId2"/>
          <a:stretch>
            <a:fillRect/>
          </a:stretch>
        </p:blipFill>
        <p:spPr>
          <a:xfrm>
            <a:off x="0" y="-16112"/>
            <a:ext cx="12192000" cy="6858000"/>
          </a:xfrm>
          <a:prstGeom prst="rect">
            <a:avLst/>
          </a:prstGeom>
        </p:spPr>
      </p:pic>
      <p:pic>
        <p:nvPicPr>
          <p:cNvPr id="7" name="Picture 6" descr="A picture containing fog, screenshot, blur&#10;&#10;Description automatically generated">
            <a:extLst>
              <a:ext uri="{FF2B5EF4-FFF2-40B4-BE49-F238E27FC236}">
                <a16:creationId xmlns:a16="http://schemas.microsoft.com/office/drawing/2014/main" id="{BD671DD8-DB66-3B92-A1B6-23D8B89C2A4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E7A35BE-2442-7C64-032F-EEC3B84E842D}"/>
              </a:ext>
            </a:extLst>
          </p:cNvPr>
          <p:cNvSpPr>
            <a:spLocks noGrp="1"/>
          </p:cNvSpPr>
          <p:nvPr>
            <p:ph type="title"/>
          </p:nvPr>
        </p:nvSpPr>
        <p:spPr>
          <a:xfrm>
            <a:off x="838200" y="730525"/>
            <a:ext cx="10515600" cy="2852737"/>
          </a:xfrm>
          <a:prstGeom prst="rect">
            <a:avLst/>
          </a:prstGeom>
        </p:spPr>
        <p:txBody>
          <a:bodyPr anchor="b"/>
          <a:lstStyle>
            <a:lvl1pPr>
              <a:defRPr sz="6000" spc="-150">
                <a:solidFill>
                  <a:schemeClr val="accent1">
                    <a:lumMod val="50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9FD8DA3C-9A4F-10ED-C6D4-40AC09EDE511}"/>
              </a:ext>
            </a:extLst>
          </p:cNvPr>
          <p:cNvSpPr>
            <a:spLocks noGrp="1"/>
          </p:cNvSpPr>
          <p:nvPr>
            <p:ph type="body" idx="1"/>
          </p:nvPr>
        </p:nvSpPr>
        <p:spPr>
          <a:xfrm>
            <a:off x="838200" y="3712387"/>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extBox 4">
            <a:extLst>
              <a:ext uri="{FF2B5EF4-FFF2-40B4-BE49-F238E27FC236}">
                <a16:creationId xmlns:a16="http://schemas.microsoft.com/office/drawing/2014/main" id="{F8A65D87-AFBC-843E-1CA6-0F0D9EB66B62}"/>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pic>
        <p:nvPicPr>
          <p:cNvPr id="10" name="Picture 9" descr="A black and white logo&#10;&#10;Description automatically generated">
            <a:extLst>
              <a:ext uri="{FF2B5EF4-FFF2-40B4-BE49-F238E27FC236}">
                <a16:creationId xmlns:a16="http://schemas.microsoft.com/office/drawing/2014/main" id="{C97040BC-7CEF-FBD5-14E8-B96311C9FE32}"/>
              </a:ext>
            </a:extLst>
          </p:cNvPr>
          <p:cNvPicPr>
            <a:picLocks noChangeAspect="1"/>
          </p:cNvPicPr>
          <p:nvPr userDrawn="1"/>
        </p:nvPicPr>
        <p:blipFill>
          <a:blip r:embed="rId4">
            <a:duotone>
              <a:schemeClr val="accent1">
                <a:shade val="45000"/>
                <a:satMod val="135000"/>
              </a:schemeClr>
              <a:prstClr val="white"/>
            </a:duotone>
          </a:blip>
          <a:stretch>
            <a:fillRect/>
          </a:stretch>
        </p:blipFill>
        <p:spPr>
          <a:xfrm>
            <a:off x="224033" y="6133786"/>
            <a:ext cx="2642822" cy="556849"/>
          </a:xfrm>
          <a:prstGeom prst="rect">
            <a:avLst/>
          </a:prstGeom>
        </p:spPr>
      </p:pic>
    </p:spTree>
    <p:extLst>
      <p:ext uri="{BB962C8B-B14F-4D97-AF65-F5344CB8AC3E}">
        <p14:creationId xmlns:p14="http://schemas.microsoft.com/office/powerpoint/2010/main" val="1411069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55C14D-8924-F22D-FF6C-1CEECDCEA30C}"/>
              </a:ext>
            </a:extLst>
          </p:cNvPr>
          <p:cNvSpPr>
            <a:spLocks noGrp="1"/>
          </p:cNvSpPr>
          <p:nvPr>
            <p:ph sz="half" idx="1"/>
          </p:nvPr>
        </p:nvSpPr>
        <p:spPr>
          <a:xfrm>
            <a:off x="838200" y="2119256"/>
            <a:ext cx="5181600" cy="405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748EB7-DF60-9429-B7C4-F17C2FD19504}"/>
              </a:ext>
            </a:extLst>
          </p:cNvPr>
          <p:cNvSpPr>
            <a:spLocks noGrp="1"/>
          </p:cNvSpPr>
          <p:nvPr>
            <p:ph sz="half" idx="2"/>
          </p:nvPr>
        </p:nvSpPr>
        <p:spPr>
          <a:xfrm>
            <a:off x="6172200" y="2119256"/>
            <a:ext cx="5181600" cy="405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8">
            <a:extLst>
              <a:ext uri="{FF2B5EF4-FFF2-40B4-BE49-F238E27FC236}">
                <a16:creationId xmlns:a16="http://schemas.microsoft.com/office/drawing/2014/main" id="{09305E6D-E633-8F98-0EDC-7F3C0166DB61}"/>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lvl1pPr>
              <a:defRPr spc="-150"/>
            </a:lvl1pPr>
          </a:lstStyle>
          <a:p>
            <a:r>
              <a:rPr lang="en-US"/>
              <a:t>Click to edit Master title style</a:t>
            </a:r>
          </a:p>
        </p:txBody>
      </p:sp>
    </p:spTree>
    <p:extLst>
      <p:ext uri="{BB962C8B-B14F-4D97-AF65-F5344CB8AC3E}">
        <p14:creationId xmlns:p14="http://schemas.microsoft.com/office/powerpoint/2010/main" val="900580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7D04F-CFDA-AB0A-0CB3-633767A38D3D}"/>
              </a:ext>
            </a:extLst>
          </p:cNvPr>
          <p:cNvSpPr>
            <a:spLocks noGrp="1"/>
          </p:cNvSpPr>
          <p:nvPr>
            <p:ph type="body" idx="1"/>
          </p:nvPr>
        </p:nvSpPr>
        <p:spPr>
          <a:xfrm>
            <a:off x="836612" y="2109863"/>
            <a:ext cx="5157787" cy="6759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E417A7-92FA-2590-1532-B39F1253F89A}"/>
              </a:ext>
            </a:extLst>
          </p:cNvPr>
          <p:cNvSpPr>
            <a:spLocks noGrp="1"/>
          </p:cNvSpPr>
          <p:nvPr>
            <p:ph sz="half" idx="2"/>
          </p:nvPr>
        </p:nvSpPr>
        <p:spPr>
          <a:xfrm>
            <a:off x="839788" y="2861535"/>
            <a:ext cx="5157787" cy="332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83ECC-3794-AE5F-27B5-A74B4DEC7341}"/>
              </a:ext>
            </a:extLst>
          </p:cNvPr>
          <p:cNvSpPr>
            <a:spLocks noGrp="1"/>
          </p:cNvSpPr>
          <p:nvPr>
            <p:ph type="body" sz="quarter" idx="3"/>
          </p:nvPr>
        </p:nvSpPr>
        <p:spPr>
          <a:xfrm>
            <a:off x="6172200" y="2109863"/>
            <a:ext cx="5183188" cy="6759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4E5DA7-1D14-860C-86DA-E26B78A695EF}"/>
              </a:ext>
            </a:extLst>
          </p:cNvPr>
          <p:cNvSpPr>
            <a:spLocks noGrp="1"/>
          </p:cNvSpPr>
          <p:nvPr>
            <p:ph sz="quarter" idx="4"/>
          </p:nvPr>
        </p:nvSpPr>
        <p:spPr>
          <a:xfrm>
            <a:off x="6172200" y="2861535"/>
            <a:ext cx="5183188" cy="332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8">
            <a:extLst>
              <a:ext uri="{FF2B5EF4-FFF2-40B4-BE49-F238E27FC236}">
                <a16:creationId xmlns:a16="http://schemas.microsoft.com/office/drawing/2014/main" id="{AA033EDD-4130-6D25-944B-3C4E62F04A5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lvl1pPr>
              <a:defRPr spc="-150"/>
            </a:lvl1pPr>
          </a:lstStyle>
          <a:p>
            <a:r>
              <a:rPr lang="en-US"/>
              <a:t>Click to edit Master title style</a:t>
            </a:r>
          </a:p>
        </p:txBody>
      </p:sp>
    </p:spTree>
    <p:extLst>
      <p:ext uri="{BB962C8B-B14F-4D97-AF65-F5344CB8AC3E}">
        <p14:creationId xmlns:p14="http://schemas.microsoft.com/office/powerpoint/2010/main" val="3534136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FE5DF1-48AB-E0EB-F43E-6ACA748DB73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Picture 5" descr="A picture containing text, screenshot, envelope, stationary&#10;&#10;Description automatically generated">
            <a:extLst>
              <a:ext uri="{FF2B5EF4-FFF2-40B4-BE49-F238E27FC236}">
                <a16:creationId xmlns:a16="http://schemas.microsoft.com/office/drawing/2014/main" id="{C1C0FFF0-5075-CF61-E3DA-7EA0ED407CC3}"/>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A5A7959-19EC-57EE-7E3C-D0AA505DBDFA}"/>
              </a:ext>
            </a:extLst>
          </p:cNvPr>
          <p:cNvSpPr>
            <a:spLocks noGrp="1"/>
          </p:cNvSpPr>
          <p:nvPr>
            <p:ph type="title"/>
          </p:nvPr>
        </p:nvSpPr>
        <p:spPr>
          <a:xfrm>
            <a:off x="838200" y="2882157"/>
            <a:ext cx="10515600" cy="1093686"/>
          </a:xfrm>
          <a:prstGeom prst="rect">
            <a:avLst/>
          </a:prstGeom>
        </p:spPr>
        <p:txBody>
          <a:bodyPr>
            <a:normAutofit/>
          </a:bodyPr>
          <a:lstStyle>
            <a:lvl1pPr>
              <a:defRPr sz="6000">
                <a:solidFill>
                  <a:schemeClr val="accent1">
                    <a:lumMod val="50000"/>
                  </a:schemeClr>
                </a:solidFill>
              </a:defRPr>
            </a:lvl1pPr>
          </a:lstStyle>
          <a:p>
            <a:r>
              <a:rPr lang="en-US"/>
              <a:t>Click to edit Master title style</a:t>
            </a:r>
          </a:p>
        </p:txBody>
      </p:sp>
      <p:sp>
        <p:nvSpPr>
          <p:cNvPr id="3" name="TextBox 2">
            <a:extLst>
              <a:ext uri="{FF2B5EF4-FFF2-40B4-BE49-F238E27FC236}">
                <a16:creationId xmlns:a16="http://schemas.microsoft.com/office/drawing/2014/main" id="{220BCF7B-22B6-6253-4D64-9AD634D23090}"/>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450519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0BC1E5-8CCE-BA2E-FCAF-D803E35C5BB4}"/>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pic>
        <p:nvPicPr>
          <p:cNvPr id="5" name="Picture 4" descr="A picture containing fog, screenshot, blur&#10;&#10;Description automatically generated">
            <a:extLst>
              <a:ext uri="{FF2B5EF4-FFF2-40B4-BE49-F238E27FC236}">
                <a16:creationId xmlns:a16="http://schemas.microsoft.com/office/drawing/2014/main" id="{7439D200-687F-1A35-0FE3-6C8A8869349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A black and white logo&#10;&#10;Description automatically generated">
            <a:extLst>
              <a:ext uri="{FF2B5EF4-FFF2-40B4-BE49-F238E27FC236}">
                <a16:creationId xmlns:a16="http://schemas.microsoft.com/office/drawing/2014/main" id="{C54FC1CB-AE67-CB1C-35FD-36F5211323AD}"/>
              </a:ext>
            </a:extLst>
          </p:cNvPr>
          <p:cNvPicPr>
            <a:picLocks noChangeAspect="1"/>
          </p:cNvPicPr>
          <p:nvPr userDrawn="1"/>
        </p:nvPicPr>
        <p:blipFill>
          <a:blip r:embed="rId3">
            <a:duotone>
              <a:schemeClr val="accent1">
                <a:shade val="45000"/>
                <a:satMod val="135000"/>
              </a:schemeClr>
              <a:prstClr val="white"/>
            </a:duotone>
          </a:blip>
          <a:stretch>
            <a:fillRect/>
          </a:stretch>
        </p:blipFill>
        <p:spPr>
          <a:xfrm>
            <a:off x="224033" y="6133786"/>
            <a:ext cx="2642822" cy="556849"/>
          </a:xfrm>
          <a:prstGeom prst="rect">
            <a:avLst/>
          </a:prstGeom>
        </p:spPr>
      </p:pic>
    </p:spTree>
    <p:extLst>
      <p:ext uri="{BB962C8B-B14F-4D97-AF65-F5344CB8AC3E}">
        <p14:creationId xmlns:p14="http://schemas.microsoft.com/office/powerpoint/2010/main" val="1837225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A picture containing text, screenshot, envelope, stationary&#10;&#10;Description automatically generated">
            <a:extLst>
              <a:ext uri="{FF2B5EF4-FFF2-40B4-BE49-F238E27FC236}">
                <a16:creationId xmlns:a16="http://schemas.microsoft.com/office/drawing/2014/main" id="{C98BCF38-2DC6-B6A1-4F78-590B1BDDE27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C0DFDD0-A0F2-83DC-8B7C-F0E0195703D2}"/>
              </a:ext>
            </a:extLst>
          </p:cNvPr>
          <p:cNvSpPr>
            <a:spLocks noGrp="1"/>
          </p:cNvSpPr>
          <p:nvPr>
            <p:ph type="title"/>
          </p:nvPr>
        </p:nvSpPr>
        <p:spPr>
          <a:xfrm>
            <a:off x="821168" y="996950"/>
            <a:ext cx="3932237" cy="1600200"/>
          </a:xfrm>
          <a:prstGeom prst="rect">
            <a:avLst/>
          </a:prstGeom>
        </p:spPr>
        <p:txBody>
          <a:bodyPr anchor="t"/>
          <a:lstStyle>
            <a:lvl1pPr>
              <a:defRPr sz="32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817D2E1-E1A8-E3A2-FBE0-B7BCE986DF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7E9988-0A31-7185-4BB3-3C4229E09964}"/>
              </a:ext>
            </a:extLst>
          </p:cNvPr>
          <p:cNvSpPr>
            <a:spLocks noGrp="1"/>
          </p:cNvSpPr>
          <p:nvPr>
            <p:ph type="body" sz="half" idx="2"/>
          </p:nvPr>
        </p:nvSpPr>
        <p:spPr>
          <a:xfrm>
            <a:off x="821169" y="2774373"/>
            <a:ext cx="3932237" cy="308667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a:extLst>
              <a:ext uri="{FF2B5EF4-FFF2-40B4-BE49-F238E27FC236}">
                <a16:creationId xmlns:a16="http://schemas.microsoft.com/office/drawing/2014/main" id="{41D28B3D-8AA7-7411-73DB-702ACCECC369}"/>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2718381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6" name="Picture 5" descr="A picture containing text, screenshot, envelope, stationary&#10;&#10;Description automatically generated">
            <a:extLst>
              <a:ext uri="{FF2B5EF4-FFF2-40B4-BE49-F238E27FC236}">
                <a16:creationId xmlns:a16="http://schemas.microsoft.com/office/drawing/2014/main" id="{342569E2-6A72-3DCA-A745-FF35C7E6ED0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Picture Placeholder 2">
            <a:extLst>
              <a:ext uri="{FF2B5EF4-FFF2-40B4-BE49-F238E27FC236}">
                <a16:creationId xmlns:a16="http://schemas.microsoft.com/office/drawing/2014/main" id="{B047FD8C-2415-7AF2-D9F7-2FD9A5E45B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Title 1">
            <a:extLst>
              <a:ext uri="{FF2B5EF4-FFF2-40B4-BE49-F238E27FC236}">
                <a16:creationId xmlns:a16="http://schemas.microsoft.com/office/drawing/2014/main" id="{375B6969-06CB-5136-72BE-7F36D6601CE5}"/>
              </a:ext>
            </a:extLst>
          </p:cNvPr>
          <p:cNvSpPr>
            <a:spLocks noGrp="1"/>
          </p:cNvSpPr>
          <p:nvPr>
            <p:ph type="title"/>
          </p:nvPr>
        </p:nvSpPr>
        <p:spPr>
          <a:xfrm>
            <a:off x="821168" y="996950"/>
            <a:ext cx="3932237" cy="1600200"/>
          </a:xfrm>
          <a:prstGeom prst="rect">
            <a:avLst/>
          </a:prstGeom>
        </p:spPr>
        <p:txBody>
          <a:bodyPr anchor="t"/>
          <a:lstStyle>
            <a:lvl1pPr>
              <a:defRPr sz="3200">
                <a:solidFill>
                  <a:schemeClr val="tx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15190A3B-C978-9A37-3EC2-7DD786CF8935}"/>
              </a:ext>
            </a:extLst>
          </p:cNvPr>
          <p:cNvSpPr>
            <a:spLocks noGrp="1"/>
          </p:cNvSpPr>
          <p:nvPr>
            <p:ph type="body" sz="half" idx="2"/>
          </p:nvPr>
        </p:nvSpPr>
        <p:spPr>
          <a:xfrm>
            <a:off x="821169" y="2774373"/>
            <a:ext cx="3932237" cy="308667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extBox 1">
            <a:extLst>
              <a:ext uri="{FF2B5EF4-FFF2-40B4-BE49-F238E27FC236}">
                <a16:creationId xmlns:a16="http://schemas.microsoft.com/office/drawing/2014/main" id="{3D551DB3-822F-D681-37C0-3180279A1079}"/>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1859919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close-up of a blue and white rectangle&#10;&#10;Description automatically generated with medium confidence">
            <a:extLst>
              <a:ext uri="{FF2B5EF4-FFF2-40B4-BE49-F238E27FC236}">
                <a16:creationId xmlns:a16="http://schemas.microsoft.com/office/drawing/2014/main" id="{798CE026-D2F3-C172-A33A-A1429F11C515}"/>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24F07E45-5358-D826-413C-524778517A7F}"/>
              </a:ext>
            </a:extLst>
          </p:cNvPr>
          <p:cNvSpPr>
            <a:spLocks noGrp="1"/>
          </p:cNvSpPr>
          <p:nvPr>
            <p:ph type="body" idx="1"/>
          </p:nvPr>
        </p:nvSpPr>
        <p:spPr>
          <a:xfrm>
            <a:off x="838200" y="2089013"/>
            <a:ext cx="10515600" cy="40879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8">
            <a:extLst>
              <a:ext uri="{FF2B5EF4-FFF2-40B4-BE49-F238E27FC236}">
                <a16:creationId xmlns:a16="http://schemas.microsoft.com/office/drawing/2014/main" id="{4B734709-A90C-544A-96B6-4BCE82CBBBF5}"/>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
        <p:nvSpPr>
          <p:cNvPr id="10" name="TextBox 9">
            <a:extLst>
              <a:ext uri="{FF2B5EF4-FFF2-40B4-BE49-F238E27FC236}">
                <a16:creationId xmlns:a16="http://schemas.microsoft.com/office/drawing/2014/main" id="{6800C52F-DC60-BE86-6751-7E45895AE1B5}"/>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712308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spc="-15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https://app.smartsheet.com/b/form/97afa77ade6c4c149fd188ef725cbfd8"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dese.my.site.com/porta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us02web.zoom.us/meeting/register/xWNzBOF1SianbZ4eVg8LNw"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dese.my.site.com/porta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06654" y="1958195"/>
            <a:ext cx="6678954" cy="2450031"/>
          </a:xfrm>
        </p:spPr>
        <p:txBody>
          <a:bodyPr>
            <a:normAutofit/>
          </a:bodyPr>
          <a:lstStyle/>
          <a:p>
            <a:r>
              <a:rPr lang="en-US" sz="1800" b="0">
                <a:solidFill>
                  <a:srgbClr val="FFFFFF"/>
                </a:solidFill>
                <a:latin typeface="Segoe"/>
                <a:cs typeface="Arial"/>
              </a:rPr>
              <a:t>E</a:t>
            </a:r>
            <a:endParaRPr lang="en-US" sz="1800" b="0">
              <a:latin typeface="Segoe"/>
            </a:endParaRPr>
          </a:p>
          <a:p>
            <a:pPr>
              <a:spcAft>
                <a:spcPts val="2400"/>
              </a:spcAft>
            </a:pPr>
            <a:endParaRPr lang="en-US" b="1">
              <a:latin typeface="Segoe SemiBold"/>
            </a:endParaRPr>
          </a:p>
        </p:txBody>
      </p:sp>
      <p:sp>
        <p:nvSpPr>
          <p:cNvPr id="4" name="Title 1">
            <a:extLst>
              <a:ext uri="{FF2B5EF4-FFF2-40B4-BE49-F238E27FC236}">
                <a16:creationId xmlns:a16="http://schemas.microsoft.com/office/drawing/2014/main" id="{3814CC54-FBB9-6FCB-C7DE-7A23ACD5707C}"/>
              </a:ext>
            </a:extLst>
          </p:cNvPr>
          <p:cNvSpPr txBox="1">
            <a:spLocks/>
          </p:cNvSpPr>
          <p:nvPr/>
        </p:nvSpPr>
        <p:spPr>
          <a:xfrm>
            <a:off x="3853543" y="1835637"/>
            <a:ext cx="8338457" cy="2695145"/>
          </a:xfrm>
          <a:prstGeom prst="rect">
            <a:avLst/>
          </a:prstGeom>
          <a:solidFill>
            <a:srgbClr val="002060"/>
          </a:solidFill>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6600" b="1" i="0" kern="1200" spc="-300">
                <a:solidFill>
                  <a:schemeClr val="accent1">
                    <a:lumMod val="50000"/>
                  </a:schemeClr>
                </a:solidFill>
                <a:latin typeface="Arial" panose="020B0604020202020204" pitchFamily="34" charset="0"/>
                <a:ea typeface="Apple Symbols" panose="02000000000000000000" pitchFamily="2" charset="-79"/>
                <a:cs typeface="Arial" panose="020B0604020202020204" pitchFamily="34" charset="0"/>
              </a:defRPr>
            </a:lvl1pPr>
          </a:lstStyle>
          <a:p>
            <a:pPr algn="ctr">
              <a:lnSpc>
                <a:spcPct val="120000"/>
              </a:lnSpc>
            </a:pPr>
            <a:r>
              <a:rPr lang="en-US" sz="4100" spc="0" dirty="0">
                <a:solidFill>
                  <a:schemeClr val="bg1"/>
                </a:solidFill>
                <a:latin typeface="Aptos" panose="020B0004020202020204" pitchFamily="34" charset="0"/>
              </a:rPr>
              <a:t>Educational Stability </a:t>
            </a:r>
            <a:r>
              <a:rPr lang="en-US" sz="4100" spc="0" dirty="0">
                <a:solidFill>
                  <a:schemeClr val="bg1"/>
                </a:solidFill>
                <a:latin typeface="Aptos" panose="020B0004020202020204" pitchFamily="34" charset="0"/>
                <a:cs typeface="Arial"/>
              </a:rPr>
              <a:t>SY 2025-26</a:t>
            </a:r>
          </a:p>
          <a:p>
            <a:pPr algn="ctr">
              <a:lnSpc>
                <a:spcPct val="120000"/>
              </a:lnSpc>
            </a:pPr>
            <a:r>
              <a:rPr lang="en-US" sz="4100" spc="0" dirty="0">
                <a:solidFill>
                  <a:schemeClr val="bg1"/>
                </a:solidFill>
                <a:latin typeface="Aptos" panose="020B0004020202020204" pitchFamily="34" charset="0"/>
                <a:cs typeface="Arial"/>
              </a:rPr>
              <a:t>Webinar 2: How to Submit into CHAMP</a:t>
            </a:r>
            <a:br>
              <a:rPr lang="en-US" dirty="0"/>
            </a:br>
            <a:endParaRPr lang="en-US" dirty="0"/>
          </a:p>
        </p:txBody>
      </p:sp>
      <p:sp>
        <p:nvSpPr>
          <p:cNvPr id="3" name="Title 1">
            <a:extLst>
              <a:ext uri="{FF2B5EF4-FFF2-40B4-BE49-F238E27FC236}">
                <a16:creationId xmlns:a16="http://schemas.microsoft.com/office/drawing/2014/main" id="{3CAF81C4-FD21-53D8-E742-D49444EB166C}"/>
              </a:ext>
            </a:extLst>
          </p:cNvPr>
          <p:cNvSpPr txBox="1">
            <a:spLocks/>
          </p:cNvSpPr>
          <p:nvPr/>
        </p:nvSpPr>
        <p:spPr>
          <a:xfrm>
            <a:off x="130629" y="67030"/>
            <a:ext cx="11953619"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spc="-150">
                <a:solidFill>
                  <a:schemeClr val="bg1"/>
                </a:solidFill>
                <a:latin typeface="Arial" panose="020B0604020202020204" pitchFamily="34" charset="0"/>
                <a:ea typeface="+mj-ea"/>
                <a:cs typeface="Arial" panose="020B0604020202020204" pitchFamily="34" charset="0"/>
              </a:defRPr>
            </a:lvl1pPr>
          </a:lstStyle>
          <a:p>
            <a:pPr>
              <a:lnSpc>
                <a:spcPct val="100000"/>
              </a:lnSpc>
              <a:spcBef>
                <a:spcPts val="0"/>
              </a:spcBef>
              <a:defRPr/>
            </a:pPr>
            <a:r>
              <a:rPr lang="en-US" sz="2000" spc="0">
                <a:solidFill>
                  <a:schemeClr val="tx1"/>
                </a:solidFill>
                <a:highlight>
                  <a:srgbClr val="FFFFFF"/>
                </a:highlight>
                <a:latin typeface="Aptos"/>
                <a:ea typeface="+mn-ea"/>
                <a:cs typeface="+mn-cs"/>
              </a:rPr>
              <a:t>“Please be advised that DESE does not authorize attendees to record or to use AI transcription tools during the meeting and DESE does not endorse any unauthorized transcripts created by third parties of its meetings.”</a:t>
            </a:r>
            <a:endParaRPr lang="en-US" sz="2000" spc="0">
              <a:solidFill>
                <a:schemeClr val="tx1"/>
              </a:solidFill>
              <a:latin typeface="+mn-lt"/>
              <a:ea typeface="+mn-ea"/>
              <a:cs typeface="+mn-cs"/>
            </a:endParaRPr>
          </a:p>
        </p:txBody>
      </p:sp>
    </p:spTree>
    <p:extLst>
      <p:ext uri="{BB962C8B-B14F-4D97-AF65-F5344CB8AC3E}">
        <p14:creationId xmlns:p14="http://schemas.microsoft.com/office/powerpoint/2010/main" val="3468117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338E8-250F-021D-DE21-D210A534F76E}"/>
              </a:ext>
            </a:extLst>
          </p:cNvPr>
          <p:cNvSpPr>
            <a:spLocks noGrp="1"/>
          </p:cNvSpPr>
          <p:nvPr>
            <p:ph type="title"/>
          </p:nvPr>
        </p:nvSpPr>
        <p:spPr>
          <a:xfrm>
            <a:off x="838200" y="-1093686"/>
            <a:ext cx="10515600" cy="1093686"/>
          </a:xfrm>
        </p:spPr>
        <p:txBody>
          <a:bodyPr vert="horz" lIns="91440" tIns="45720" rIns="91440" bIns="45720" rtlCol="0" anchor="b">
            <a:normAutofit/>
          </a:bodyPr>
          <a:lstStyle/>
          <a:p>
            <a:r>
              <a:rPr lang="en-US"/>
              <a:t>Sign into CHAMP</a:t>
            </a:r>
          </a:p>
        </p:txBody>
      </p:sp>
      <p:pic>
        <p:nvPicPr>
          <p:cNvPr id="3" name="Picture 2" descr="ScreenShot of CHAMP login page">
            <a:extLst>
              <a:ext uri="{FF2B5EF4-FFF2-40B4-BE49-F238E27FC236}">
                <a16:creationId xmlns:a16="http://schemas.microsoft.com/office/drawing/2014/main" id="{3E2A857D-4610-1987-A8A8-557DE68A7596}"/>
              </a:ext>
            </a:extLst>
          </p:cNvPr>
          <p:cNvPicPr>
            <a:picLocks noChangeAspect="1"/>
          </p:cNvPicPr>
          <p:nvPr/>
        </p:nvPicPr>
        <p:blipFill>
          <a:blip r:embed="rId3"/>
          <a:srcRect l="6361" r="9715"/>
          <a:stretch/>
        </p:blipFill>
        <p:spPr>
          <a:xfrm>
            <a:off x="1333017" y="914399"/>
            <a:ext cx="9525965" cy="5696333"/>
          </a:xfrm>
          <a:prstGeom prst="rect">
            <a:avLst/>
          </a:prstGeom>
        </p:spPr>
      </p:pic>
    </p:spTree>
    <p:extLst>
      <p:ext uri="{BB962C8B-B14F-4D97-AF65-F5344CB8AC3E}">
        <p14:creationId xmlns:p14="http://schemas.microsoft.com/office/powerpoint/2010/main" val="2571476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8A4F0-D50C-325D-7B9B-F43A8CFCE8DA}"/>
              </a:ext>
            </a:extLst>
          </p:cNvPr>
          <p:cNvSpPr>
            <a:spLocks noGrp="1"/>
          </p:cNvSpPr>
          <p:nvPr>
            <p:ph type="title"/>
          </p:nvPr>
        </p:nvSpPr>
        <p:spPr>
          <a:xfrm>
            <a:off x="838200" y="-1093686"/>
            <a:ext cx="10515600" cy="1093686"/>
          </a:xfrm>
        </p:spPr>
        <p:txBody>
          <a:bodyPr vert="horz" lIns="91440" tIns="45720" rIns="91440" bIns="45720" rtlCol="0" anchor="b">
            <a:normAutofit/>
          </a:bodyPr>
          <a:lstStyle/>
          <a:p>
            <a:r>
              <a:rPr lang="en-US"/>
              <a:t>Home Page</a:t>
            </a:r>
          </a:p>
        </p:txBody>
      </p:sp>
      <p:pic>
        <p:nvPicPr>
          <p:cNvPr id="4" name="Picture 3" descr="Screen Shot of district homepage in CHAMP to ocate SFS program.">
            <a:extLst>
              <a:ext uri="{FF2B5EF4-FFF2-40B4-BE49-F238E27FC236}">
                <a16:creationId xmlns:a16="http://schemas.microsoft.com/office/drawing/2014/main" id="{9D96A979-3C54-40FA-6E47-8B86E1B4E143}"/>
              </a:ext>
            </a:extLst>
          </p:cNvPr>
          <p:cNvPicPr>
            <a:picLocks noChangeAspect="1"/>
          </p:cNvPicPr>
          <p:nvPr/>
        </p:nvPicPr>
        <p:blipFill>
          <a:blip r:embed="rId3"/>
          <a:srcRect b="5321"/>
          <a:stretch>
            <a:fillRect/>
          </a:stretch>
        </p:blipFill>
        <p:spPr>
          <a:xfrm>
            <a:off x="245643" y="1012374"/>
            <a:ext cx="7711198" cy="5431342"/>
          </a:xfrm>
          <a:prstGeom prst="rect">
            <a:avLst/>
          </a:prstGeom>
        </p:spPr>
      </p:pic>
      <p:cxnSp>
        <p:nvCxnSpPr>
          <p:cNvPr id="3" name="Straight Arrow Connector 2" descr="Arrow">
            <a:extLst>
              <a:ext uri="{FF2B5EF4-FFF2-40B4-BE49-F238E27FC236}">
                <a16:creationId xmlns:a16="http://schemas.microsoft.com/office/drawing/2014/main" id="{79D26A53-A1F4-6476-557E-ECC7BBF6F097}"/>
              </a:ext>
            </a:extLst>
          </p:cNvPr>
          <p:cNvCxnSpPr/>
          <p:nvPr/>
        </p:nvCxnSpPr>
        <p:spPr>
          <a:xfrm flipV="1">
            <a:off x="7956841" y="5476124"/>
            <a:ext cx="593480" cy="7693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6" name="Picture 5" descr="Screen Shot of SFS Program on list.">
            <a:extLst>
              <a:ext uri="{FF2B5EF4-FFF2-40B4-BE49-F238E27FC236}">
                <a16:creationId xmlns:a16="http://schemas.microsoft.com/office/drawing/2014/main" id="{3C41E7E6-8B01-11F4-B3B8-E3D99DF87BD4}"/>
              </a:ext>
            </a:extLst>
          </p:cNvPr>
          <p:cNvPicPr>
            <a:picLocks noChangeAspect="1"/>
          </p:cNvPicPr>
          <p:nvPr/>
        </p:nvPicPr>
        <p:blipFill>
          <a:blip r:embed="rId4"/>
          <a:srcRect r="66087" b="7572"/>
          <a:stretch/>
        </p:blipFill>
        <p:spPr>
          <a:xfrm>
            <a:off x="8550321" y="747240"/>
            <a:ext cx="3498563" cy="4728884"/>
          </a:xfrm>
          <a:prstGeom prst="rect">
            <a:avLst/>
          </a:prstGeom>
        </p:spPr>
      </p:pic>
    </p:spTree>
    <p:extLst>
      <p:ext uri="{BB962C8B-B14F-4D97-AF65-F5344CB8AC3E}">
        <p14:creationId xmlns:p14="http://schemas.microsoft.com/office/powerpoint/2010/main" val="2809179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7AC8D-BC8B-9F4E-F309-24409A7DA5C2}"/>
              </a:ext>
            </a:extLst>
          </p:cNvPr>
          <p:cNvSpPr>
            <a:spLocks noGrp="1"/>
          </p:cNvSpPr>
          <p:nvPr>
            <p:ph type="title"/>
          </p:nvPr>
        </p:nvSpPr>
        <p:spPr>
          <a:xfrm>
            <a:off x="838200" y="-1093686"/>
            <a:ext cx="10515600" cy="1093686"/>
          </a:xfrm>
        </p:spPr>
        <p:txBody>
          <a:bodyPr vert="horz" lIns="91440" tIns="45720" rIns="91440" bIns="45720" rtlCol="0" anchor="b">
            <a:normAutofit/>
          </a:bodyPr>
          <a:lstStyle/>
          <a:p>
            <a:r>
              <a:rPr lang="en-US"/>
              <a:t>Dese name change</a:t>
            </a:r>
          </a:p>
        </p:txBody>
      </p:sp>
      <p:pic>
        <p:nvPicPr>
          <p:cNvPr id="1028" name="Picture 4" descr="screen shot of CHAMP with name change">
            <a:extLst>
              <a:ext uri="{FF2B5EF4-FFF2-40B4-BE49-F238E27FC236}">
                <a16:creationId xmlns:a16="http://schemas.microsoft.com/office/drawing/2014/main" id="{3D68E62C-3C4F-026A-117F-04BDF60735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614" y="1406525"/>
            <a:ext cx="10233764" cy="404495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descr="Circled name change">
            <a:extLst>
              <a:ext uri="{FF2B5EF4-FFF2-40B4-BE49-F238E27FC236}">
                <a16:creationId xmlns:a16="http://schemas.microsoft.com/office/drawing/2014/main" id="{AB745F80-18EF-1DF0-E211-BBE51A46EB5C}"/>
              </a:ext>
            </a:extLst>
          </p:cNvPr>
          <p:cNvSpPr/>
          <p:nvPr/>
        </p:nvSpPr>
        <p:spPr>
          <a:xfrm>
            <a:off x="1728592" y="4183693"/>
            <a:ext cx="1540701" cy="526093"/>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3154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A9C50-D7E2-FC67-A159-4AF2E77D4094}"/>
              </a:ext>
            </a:extLst>
          </p:cNvPr>
          <p:cNvSpPr>
            <a:spLocks noGrp="1"/>
          </p:cNvSpPr>
          <p:nvPr>
            <p:ph type="title"/>
          </p:nvPr>
        </p:nvSpPr>
        <p:spPr>
          <a:xfrm>
            <a:off x="838200" y="-1093686"/>
            <a:ext cx="10515600" cy="1093686"/>
          </a:xfrm>
        </p:spPr>
        <p:txBody>
          <a:bodyPr vert="horz" lIns="91440" tIns="45720" rIns="91440" bIns="45720" rtlCol="0" anchor="b">
            <a:normAutofit/>
          </a:bodyPr>
          <a:lstStyle/>
          <a:p>
            <a:r>
              <a:rPr lang="en-US"/>
              <a:t>SFS Program</a:t>
            </a:r>
          </a:p>
        </p:txBody>
      </p:sp>
      <p:pic>
        <p:nvPicPr>
          <p:cNvPr id="4" name="Picture 3" descr="Screen of SFS listed under pogram name.">
            <a:extLst>
              <a:ext uri="{FF2B5EF4-FFF2-40B4-BE49-F238E27FC236}">
                <a16:creationId xmlns:a16="http://schemas.microsoft.com/office/drawing/2014/main" id="{51F794A5-8AC6-D8DD-75C3-881AEF546EE0}"/>
              </a:ext>
            </a:extLst>
          </p:cNvPr>
          <p:cNvPicPr>
            <a:picLocks noChangeAspect="1"/>
          </p:cNvPicPr>
          <p:nvPr/>
        </p:nvPicPr>
        <p:blipFill>
          <a:blip r:embed="rId3"/>
          <a:srcRect l="1" r="66391" b="11085"/>
          <a:stretch/>
        </p:blipFill>
        <p:spPr>
          <a:xfrm>
            <a:off x="2634344" y="998298"/>
            <a:ext cx="6302827" cy="5187973"/>
          </a:xfrm>
          <a:prstGeom prst="rect">
            <a:avLst/>
          </a:prstGeom>
        </p:spPr>
      </p:pic>
    </p:spTree>
    <p:extLst>
      <p:ext uri="{BB962C8B-B14F-4D97-AF65-F5344CB8AC3E}">
        <p14:creationId xmlns:p14="http://schemas.microsoft.com/office/powerpoint/2010/main" val="2170018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2C846-038E-16C4-A33E-FBDFC23CB93A}"/>
              </a:ext>
            </a:extLst>
          </p:cNvPr>
          <p:cNvSpPr>
            <a:spLocks noGrp="1"/>
          </p:cNvSpPr>
          <p:nvPr>
            <p:ph type="title"/>
          </p:nvPr>
        </p:nvSpPr>
        <p:spPr>
          <a:xfrm>
            <a:off x="838200" y="-1093686"/>
            <a:ext cx="10515600" cy="1093686"/>
          </a:xfrm>
        </p:spPr>
        <p:txBody>
          <a:bodyPr vert="horz" lIns="91440" tIns="45720" rIns="91440" bIns="45720" rtlCol="0" anchor="b">
            <a:normAutofit/>
          </a:bodyPr>
          <a:lstStyle/>
          <a:p>
            <a:r>
              <a:rPr lang="en-US"/>
              <a:t>Program Year</a:t>
            </a:r>
          </a:p>
        </p:txBody>
      </p:sp>
      <p:pic>
        <p:nvPicPr>
          <p:cNvPr id="4" name="Picture 3" descr="Program Year tab.">
            <a:extLst>
              <a:ext uri="{FF2B5EF4-FFF2-40B4-BE49-F238E27FC236}">
                <a16:creationId xmlns:a16="http://schemas.microsoft.com/office/drawing/2014/main" id="{6368D532-58DF-CDD0-2075-B689CC8B0BE5}"/>
              </a:ext>
            </a:extLst>
          </p:cNvPr>
          <p:cNvPicPr>
            <a:picLocks noChangeAspect="1"/>
          </p:cNvPicPr>
          <p:nvPr/>
        </p:nvPicPr>
        <p:blipFill>
          <a:blip r:embed="rId3"/>
          <a:srcRect t="19591"/>
          <a:stretch/>
        </p:blipFill>
        <p:spPr>
          <a:xfrm>
            <a:off x="219919" y="1053296"/>
            <a:ext cx="11806177" cy="5118904"/>
          </a:xfrm>
          <a:prstGeom prst="rect">
            <a:avLst/>
          </a:prstGeom>
        </p:spPr>
      </p:pic>
      <p:sp>
        <p:nvSpPr>
          <p:cNvPr id="3" name="Oval 2" descr="Program Year tab.">
            <a:extLst>
              <a:ext uri="{FF2B5EF4-FFF2-40B4-BE49-F238E27FC236}">
                <a16:creationId xmlns:a16="http://schemas.microsoft.com/office/drawing/2014/main" id="{9E345AE6-EAD1-71B4-9BD7-F367541C1DAB}"/>
              </a:ext>
            </a:extLst>
          </p:cNvPr>
          <p:cNvSpPr/>
          <p:nvPr/>
        </p:nvSpPr>
        <p:spPr>
          <a:xfrm>
            <a:off x="5301205" y="2025570"/>
            <a:ext cx="1770927" cy="1169043"/>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159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freen shot of drop down menu and pin. ">
            <a:extLst>
              <a:ext uri="{FF2B5EF4-FFF2-40B4-BE49-F238E27FC236}">
                <a16:creationId xmlns:a16="http://schemas.microsoft.com/office/drawing/2014/main" id="{D68AFE04-E2D9-254B-4CA1-FCB5BB7E4C08}"/>
              </a:ext>
            </a:extLst>
          </p:cNvPr>
          <p:cNvPicPr>
            <a:picLocks noChangeAspect="1"/>
          </p:cNvPicPr>
          <p:nvPr/>
        </p:nvPicPr>
        <p:blipFill>
          <a:blip r:embed="rId3"/>
          <a:srcRect r="36302" b="12828"/>
          <a:stretch/>
        </p:blipFill>
        <p:spPr>
          <a:xfrm>
            <a:off x="196770" y="1250065"/>
            <a:ext cx="4305783" cy="4791920"/>
          </a:xfrm>
          <a:prstGeom prst="rect">
            <a:avLst/>
          </a:prstGeom>
        </p:spPr>
      </p:pic>
      <p:sp>
        <p:nvSpPr>
          <p:cNvPr id="5" name="Title 4">
            <a:extLst>
              <a:ext uri="{FF2B5EF4-FFF2-40B4-BE49-F238E27FC236}">
                <a16:creationId xmlns:a16="http://schemas.microsoft.com/office/drawing/2014/main" id="{5B16F9EB-8D0F-9F7A-8E1A-E456C7A89B1E}"/>
              </a:ext>
            </a:extLst>
          </p:cNvPr>
          <p:cNvSpPr>
            <a:spLocks noGrp="1"/>
          </p:cNvSpPr>
          <p:nvPr>
            <p:ph type="title" idx="4294967295"/>
          </p:nvPr>
        </p:nvSpPr>
        <p:spPr>
          <a:xfrm>
            <a:off x="2500132" y="3644900"/>
            <a:ext cx="4692922" cy="996549"/>
          </a:xfrm>
          <a:prstGeom prst="rightArrow">
            <a:avLst/>
          </a:prstGeom>
          <a:noFill/>
          <a:ln w="38100" cap="flat" cmpd="sng" algn="ctr">
            <a:solidFill>
              <a:srgbClr val="FFFF00"/>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0000"/>
                </a:solidFill>
                <a:effectLst/>
                <a:uLnTx/>
                <a:uFillTx/>
                <a:latin typeface="Aptos" panose="020B0004020202020204" pitchFamily="34" charset="0"/>
                <a:ea typeface="+mn-ea"/>
                <a:cs typeface="+mn-cs"/>
              </a:rPr>
              <a:t>Use Drop Down arrow to select district and use the PIN to bookmark.</a:t>
            </a:r>
          </a:p>
        </p:txBody>
      </p:sp>
      <p:sp>
        <p:nvSpPr>
          <p:cNvPr id="7" name="Oval 6" descr="Ciicle of where to find pin">
            <a:extLst>
              <a:ext uri="{FF2B5EF4-FFF2-40B4-BE49-F238E27FC236}">
                <a16:creationId xmlns:a16="http://schemas.microsoft.com/office/drawing/2014/main" id="{9CCCABB5-4A8D-F000-4447-82BF0C984330}"/>
              </a:ext>
            </a:extLst>
          </p:cNvPr>
          <p:cNvSpPr/>
          <p:nvPr/>
        </p:nvSpPr>
        <p:spPr>
          <a:xfrm>
            <a:off x="317500" y="3860800"/>
            <a:ext cx="2075872" cy="780649"/>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creen shot of SFS Program Year">
            <a:extLst>
              <a:ext uri="{FF2B5EF4-FFF2-40B4-BE49-F238E27FC236}">
                <a16:creationId xmlns:a16="http://schemas.microsoft.com/office/drawing/2014/main" id="{6B53D2CB-1B7D-D353-A165-F96708ED8321}"/>
              </a:ext>
            </a:extLst>
          </p:cNvPr>
          <p:cNvPicPr>
            <a:picLocks noChangeAspect="1"/>
          </p:cNvPicPr>
          <p:nvPr/>
        </p:nvPicPr>
        <p:blipFill>
          <a:blip r:embed="rId4"/>
          <a:srcRect r="42163"/>
          <a:stretch/>
        </p:blipFill>
        <p:spPr>
          <a:xfrm>
            <a:off x="7299814" y="1687113"/>
            <a:ext cx="4393203" cy="3737773"/>
          </a:xfrm>
          <a:prstGeom prst="rect">
            <a:avLst/>
          </a:prstGeom>
        </p:spPr>
      </p:pic>
      <p:sp>
        <p:nvSpPr>
          <p:cNvPr id="8" name="Oval 7" descr="SFS Program Year cirlced.">
            <a:extLst>
              <a:ext uri="{FF2B5EF4-FFF2-40B4-BE49-F238E27FC236}">
                <a16:creationId xmlns:a16="http://schemas.microsoft.com/office/drawing/2014/main" id="{3FA1839B-E453-C457-B56A-C89092C183CF}"/>
              </a:ext>
            </a:extLst>
          </p:cNvPr>
          <p:cNvSpPr/>
          <p:nvPr/>
        </p:nvSpPr>
        <p:spPr>
          <a:xfrm>
            <a:off x="7835900" y="3429000"/>
            <a:ext cx="1168400" cy="431800"/>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9590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38839-87D6-9B55-CA34-D4C7D3C9C14B}"/>
              </a:ext>
            </a:extLst>
          </p:cNvPr>
          <p:cNvSpPr>
            <a:spLocks noGrp="1"/>
          </p:cNvSpPr>
          <p:nvPr>
            <p:ph type="title"/>
          </p:nvPr>
        </p:nvSpPr>
        <p:spPr>
          <a:xfrm>
            <a:off x="838200" y="-1093686"/>
            <a:ext cx="10515600" cy="1093686"/>
          </a:xfrm>
        </p:spPr>
        <p:txBody>
          <a:bodyPr vert="horz" lIns="91440" tIns="45720" rIns="91440" bIns="45720" rtlCol="0" anchor="b">
            <a:normAutofit/>
          </a:bodyPr>
          <a:lstStyle/>
          <a:p>
            <a:r>
              <a:rPr lang="en-US"/>
              <a:t>Find your Review Year</a:t>
            </a:r>
          </a:p>
        </p:txBody>
      </p:sp>
      <p:pic>
        <p:nvPicPr>
          <p:cNvPr id="4" name="Picture 3" descr="Circle of  Berkshire Hills to example.">
            <a:extLst>
              <a:ext uri="{FF2B5EF4-FFF2-40B4-BE49-F238E27FC236}">
                <a16:creationId xmlns:a16="http://schemas.microsoft.com/office/drawing/2014/main" id="{8C2A9BAB-DBF6-4658-1E8D-69AE53427DBD}"/>
              </a:ext>
            </a:extLst>
          </p:cNvPr>
          <p:cNvPicPr>
            <a:picLocks noChangeAspect="1"/>
          </p:cNvPicPr>
          <p:nvPr/>
        </p:nvPicPr>
        <p:blipFill>
          <a:blip r:embed="rId3"/>
          <a:srcRect r="72708"/>
          <a:stretch/>
        </p:blipFill>
        <p:spPr>
          <a:xfrm>
            <a:off x="4305300" y="975295"/>
            <a:ext cx="3327400" cy="5542407"/>
          </a:xfrm>
          <a:prstGeom prst="rect">
            <a:avLst/>
          </a:prstGeom>
        </p:spPr>
      </p:pic>
      <p:sp>
        <p:nvSpPr>
          <p:cNvPr id="3" name="Oval 2" descr="Circle">
            <a:extLst>
              <a:ext uri="{FF2B5EF4-FFF2-40B4-BE49-F238E27FC236}">
                <a16:creationId xmlns:a16="http://schemas.microsoft.com/office/drawing/2014/main" id="{DC095E23-2044-418E-4E5C-41C8AAB8B47F}"/>
              </a:ext>
            </a:extLst>
          </p:cNvPr>
          <p:cNvSpPr/>
          <p:nvPr/>
        </p:nvSpPr>
        <p:spPr>
          <a:xfrm>
            <a:off x="4648200" y="5486401"/>
            <a:ext cx="2222500" cy="396304"/>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9384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E61078-8581-1F4A-D734-2D8416568A04}"/>
              </a:ext>
            </a:extLst>
          </p:cNvPr>
          <p:cNvSpPr>
            <a:spLocks noGrp="1"/>
          </p:cNvSpPr>
          <p:nvPr>
            <p:ph type="title"/>
          </p:nvPr>
        </p:nvSpPr>
        <p:spPr/>
        <p:txBody>
          <a:bodyPr/>
          <a:lstStyle/>
          <a:p>
            <a:r>
              <a:rPr lang="en-US">
                <a:latin typeface="Arial"/>
                <a:cs typeface="Arial"/>
              </a:rPr>
              <a:t>Regional Districts and Union </a:t>
            </a:r>
            <a:r>
              <a:rPr lang="en-US" err="1">
                <a:latin typeface="Arial"/>
                <a:cs typeface="Arial"/>
              </a:rPr>
              <a:t>Disctricts</a:t>
            </a:r>
            <a:r>
              <a:rPr lang="en-US">
                <a:latin typeface="Arial"/>
                <a:cs typeface="Arial"/>
              </a:rPr>
              <a:t>:</a:t>
            </a:r>
            <a:endParaRPr lang="en-US"/>
          </a:p>
        </p:txBody>
      </p:sp>
      <p:sp>
        <p:nvSpPr>
          <p:cNvPr id="2" name="Content Placeholder 1">
            <a:extLst>
              <a:ext uri="{FF2B5EF4-FFF2-40B4-BE49-F238E27FC236}">
                <a16:creationId xmlns:a16="http://schemas.microsoft.com/office/drawing/2014/main" id="{C9FC6456-AF10-6960-C76F-45842C372C66}"/>
              </a:ext>
            </a:extLst>
          </p:cNvPr>
          <p:cNvSpPr>
            <a:spLocks noGrp="1"/>
          </p:cNvSpPr>
          <p:nvPr>
            <p:ph idx="1"/>
          </p:nvPr>
        </p:nvSpPr>
        <p:spPr>
          <a:xfrm>
            <a:off x="838200" y="2086985"/>
            <a:ext cx="10515600" cy="4270272"/>
          </a:xfrm>
        </p:spPr>
        <p:txBody>
          <a:bodyPr vert="horz" lIns="91440" tIns="45720" rIns="91440" bIns="45720" rtlCol="0" anchor="t">
            <a:normAutofit/>
          </a:bodyPr>
          <a:lstStyle/>
          <a:p>
            <a:r>
              <a:rPr lang="en-US" b="1">
                <a:latin typeface="Arial"/>
                <a:cs typeface="Arial"/>
              </a:rPr>
              <a:t>Regional Districts </a:t>
            </a:r>
            <a:r>
              <a:rPr lang="en-US">
                <a:latin typeface="Arial"/>
                <a:cs typeface="Arial"/>
              </a:rPr>
              <a:t>will have to submit one assessment and receive one summary report to cover all the districts part of the region.</a:t>
            </a:r>
          </a:p>
          <a:p>
            <a:endParaRPr lang="en-US">
              <a:latin typeface="Arial"/>
              <a:cs typeface="Arial"/>
            </a:endParaRPr>
          </a:p>
          <a:p>
            <a:endParaRPr lang="en-US">
              <a:latin typeface="Arial"/>
              <a:cs typeface="Arial"/>
            </a:endParaRPr>
          </a:p>
          <a:p>
            <a:r>
              <a:rPr lang="en-US" b="1">
                <a:latin typeface="Arial"/>
                <a:cs typeface="Arial"/>
              </a:rPr>
              <a:t>Unionized Districts </a:t>
            </a:r>
            <a:r>
              <a:rPr lang="en-US">
                <a:latin typeface="Arial"/>
                <a:cs typeface="Arial"/>
              </a:rPr>
              <a:t>will have to submit duplicate assessments for each district that is part of the union. </a:t>
            </a:r>
          </a:p>
          <a:p>
            <a:endParaRPr lang="en-US">
              <a:latin typeface="Arial"/>
              <a:cs typeface="Arial"/>
            </a:endParaRPr>
          </a:p>
          <a:p>
            <a:pPr marL="0" indent="0">
              <a:buNone/>
            </a:pPr>
            <a:endParaRPr lang="en-US"/>
          </a:p>
        </p:txBody>
      </p:sp>
    </p:spTree>
    <p:extLst>
      <p:ext uri="{BB962C8B-B14F-4D97-AF65-F5344CB8AC3E}">
        <p14:creationId xmlns:p14="http://schemas.microsoft.com/office/powerpoint/2010/main" val="895674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1748A4-7391-79F5-FC55-A6DFE5B5EFCF}"/>
              </a:ext>
            </a:extLst>
          </p:cNvPr>
          <p:cNvSpPr>
            <a:spLocks noGrp="1"/>
          </p:cNvSpPr>
          <p:nvPr>
            <p:ph type="title"/>
          </p:nvPr>
        </p:nvSpPr>
        <p:spPr/>
        <p:txBody>
          <a:bodyPr/>
          <a:lstStyle/>
          <a:p>
            <a:r>
              <a:rPr lang="en-US"/>
              <a:t>Regionalized School Districts:</a:t>
            </a:r>
          </a:p>
        </p:txBody>
      </p:sp>
      <p:sp>
        <p:nvSpPr>
          <p:cNvPr id="2" name="Content Placeholder 1">
            <a:extLst>
              <a:ext uri="{FF2B5EF4-FFF2-40B4-BE49-F238E27FC236}">
                <a16:creationId xmlns:a16="http://schemas.microsoft.com/office/drawing/2014/main" id="{7092740C-E468-F0B5-89D8-4FD8DB7DE4AC}"/>
              </a:ext>
            </a:extLst>
          </p:cNvPr>
          <p:cNvSpPr>
            <a:spLocks noGrp="1"/>
          </p:cNvSpPr>
          <p:nvPr>
            <p:ph sz="half" idx="1"/>
          </p:nvPr>
        </p:nvSpPr>
        <p:spPr>
          <a:ln>
            <a:solidFill>
              <a:schemeClr val="accent1"/>
            </a:solidFill>
          </a:ln>
        </p:spPr>
        <p:txBody>
          <a:bodyPr/>
          <a:lstStyle/>
          <a:p>
            <a:r>
              <a:rPr lang="en-US" b="1" u="sng" dirty="0"/>
              <a:t>Hampshire Regional SD (06830505)</a:t>
            </a:r>
          </a:p>
          <a:p>
            <a:pPr lvl="1">
              <a:buFont typeface="Wingdings" panose="05000000000000000000" pitchFamily="2" charset="2"/>
              <a:buChar char="ü"/>
            </a:pPr>
            <a:r>
              <a:rPr lang="en-US" dirty="0"/>
              <a:t>Chester-Goshen</a:t>
            </a:r>
          </a:p>
          <a:p>
            <a:pPr lvl="1">
              <a:buFont typeface="Wingdings" panose="05000000000000000000" pitchFamily="2" charset="2"/>
              <a:buChar char="ü"/>
            </a:pPr>
            <a:r>
              <a:rPr lang="en-US" dirty="0"/>
              <a:t>Hampshire</a:t>
            </a:r>
          </a:p>
          <a:p>
            <a:pPr lvl="1">
              <a:buFont typeface="Wingdings" panose="05000000000000000000" pitchFamily="2" charset="2"/>
              <a:buChar char="ü"/>
            </a:pPr>
            <a:r>
              <a:rPr lang="en-US" dirty="0" err="1"/>
              <a:t>Southhampton</a:t>
            </a:r>
            <a:endParaRPr lang="en-US" dirty="0"/>
          </a:p>
          <a:p>
            <a:pPr lvl="1">
              <a:buFont typeface="Wingdings" panose="05000000000000000000" pitchFamily="2" charset="2"/>
              <a:buChar char="ü"/>
            </a:pPr>
            <a:r>
              <a:rPr lang="en-US" dirty="0"/>
              <a:t>Westhampton</a:t>
            </a:r>
          </a:p>
          <a:p>
            <a:pPr lvl="1">
              <a:buFont typeface="Wingdings" panose="05000000000000000000" pitchFamily="2" charset="2"/>
              <a:buChar char="ü"/>
            </a:pPr>
            <a:r>
              <a:rPr lang="en-US" dirty="0"/>
              <a:t>Williamsburg</a:t>
            </a:r>
          </a:p>
        </p:txBody>
      </p:sp>
      <p:sp>
        <p:nvSpPr>
          <p:cNvPr id="3" name="Content Placeholder 2">
            <a:extLst>
              <a:ext uri="{FF2B5EF4-FFF2-40B4-BE49-F238E27FC236}">
                <a16:creationId xmlns:a16="http://schemas.microsoft.com/office/drawing/2014/main" id="{2A77B991-B2E9-DF61-C7C2-FF54218B82DB}"/>
              </a:ext>
            </a:extLst>
          </p:cNvPr>
          <p:cNvSpPr>
            <a:spLocks noGrp="1"/>
          </p:cNvSpPr>
          <p:nvPr>
            <p:ph sz="half" idx="2"/>
          </p:nvPr>
        </p:nvSpPr>
        <p:spPr>
          <a:ln>
            <a:solidFill>
              <a:schemeClr val="accent1"/>
            </a:solidFill>
          </a:ln>
        </p:spPr>
        <p:txBody>
          <a:bodyPr/>
          <a:lstStyle/>
          <a:p>
            <a:r>
              <a:rPr lang="en-US" b="1" u="sng"/>
              <a:t>Martha’s Vineyard Regional SD (07000505)</a:t>
            </a:r>
          </a:p>
          <a:p>
            <a:pPr lvl="1">
              <a:buFont typeface="Wingdings" panose="05000000000000000000" pitchFamily="2" charset="2"/>
              <a:buChar char="ü"/>
            </a:pPr>
            <a:r>
              <a:rPr lang="en-US"/>
              <a:t>Edgartown</a:t>
            </a:r>
          </a:p>
          <a:p>
            <a:pPr lvl="1">
              <a:buFont typeface="Wingdings" panose="05000000000000000000" pitchFamily="2" charset="2"/>
              <a:buChar char="ü"/>
            </a:pPr>
            <a:r>
              <a:rPr lang="en-US"/>
              <a:t>Martha’s Vineyard</a:t>
            </a:r>
          </a:p>
          <a:p>
            <a:pPr lvl="1">
              <a:buFont typeface="Wingdings" panose="05000000000000000000" pitchFamily="2" charset="2"/>
              <a:buChar char="ü"/>
            </a:pPr>
            <a:r>
              <a:rPr lang="en-US"/>
              <a:t>Oak Bluffs</a:t>
            </a:r>
          </a:p>
          <a:p>
            <a:pPr lvl="1">
              <a:buFont typeface="Wingdings" panose="05000000000000000000" pitchFamily="2" charset="2"/>
              <a:buChar char="ü"/>
            </a:pPr>
            <a:r>
              <a:rPr lang="en-US"/>
              <a:t>Tisbury</a:t>
            </a:r>
          </a:p>
          <a:p>
            <a:pPr lvl="1">
              <a:buFont typeface="Wingdings" panose="05000000000000000000" pitchFamily="2" charset="2"/>
              <a:buChar char="ü"/>
            </a:pPr>
            <a:r>
              <a:rPr lang="en-US"/>
              <a:t>Up-Island Regional</a:t>
            </a:r>
          </a:p>
        </p:txBody>
      </p:sp>
    </p:spTree>
    <p:extLst>
      <p:ext uri="{BB962C8B-B14F-4D97-AF65-F5344CB8AC3E}">
        <p14:creationId xmlns:p14="http://schemas.microsoft.com/office/powerpoint/2010/main" val="1541293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40933-900E-B16E-ED0E-F299FB7790F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98CC1D0-5BE8-F605-93F4-64DEB4D81459}"/>
              </a:ext>
            </a:extLst>
          </p:cNvPr>
          <p:cNvSpPr>
            <a:spLocks noGrp="1"/>
          </p:cNvSpPr>
          <p:nvPr>
            <p:ph type="title"/>
          </p:nvPr>
        </p:nvSpPr>
        <p:spPr/>
        <p:txBody>
          <a:bodyPr/>
          <a:lstStyle/>
          <a:p>
            <a:r>
              <a:rPr lang="en-US"/>
              <a:t>Regionalized School Districts (cont.):</a:t>
            </a:r>
          </a:p>
        </p:txBody>
      </p:sp>
      <p:sp>
        <p:nvSpPr>
          <p:cNvPr id="2" name="Content Placeholder 1">
            <a:extLst>
              <a:ext uri="{FF2B5EF4-FFF2-40B4-BE49-F238E27FC236}">
                <a16:creationId xmlns:a16="http://schemas.microsoft.com/office/drawing/2014/main" id="{973FCC8F-1ABF-FF36-8A4E-6BD4F40FC9E8}"/>
              </a:ext>
            </a:extLst>
          </p:cNvPr>
          <p:cNvSpPr>
            <a:spLocks noGrp="1"/>
          </p:cNvSpPr>
          <p:nvPr>
            <p:ph sz="half" idx="1"/>
          </p:nvPr>
        </p:nvSpPr>
        <p:spPr>
          <a:ln>
            <a:solidFill>
              <a:schemeClr val="accent1"/>
            </a:solidFill>
          </a:ln>
        </p:spPr>
        <p:txBody>
          <a:bodyPr>
            <a:normAutofit/>
          </a:bodyPr>
          <a:lstStyle/>
          <a:p>
            <a:r>
              <a:rPr lang="en-US" b="1" u="sng"/>
              <a:t>Mohawk Trail-</a:t>
            </a:r>
            <a:r>
              <a:rPr lang="en-US" b="1" u="sng" err="1"/>
              <a:t>Hawlemont</a:t>
            </a:r>
            <a:r>
              <a:rPr lang="en-US" b="1" u="sng"/>
              <a:t> Regional SD (07170000)</a:t>
            </a:r>
          </a:p>
          <a:p>
            <a:pPr lvl="1">
              <a:buFont typeface="Wingdings" panose="05000000000000000000" pitchFamily="2" charset="2"/>
              <a:buChar char="ü"/>
            </a:pPr>
            <a:r>
              <a:rPr lang="en-US"/>
              <a:t>Ashfield</a:t>
            </a:r>
          </a:p>
          <a:p>
            <a:pPr lvl="1">
              <a:buFont typeface="Wingdings" panose="05000000000000000000" pitchFamily="2" charset="2"/>
              <a:buChar char="ü"/>
            </a:pPr>
            <a:r>
              <a:rPr lang="en-US"/>
              <a:t>Charlemont</a:t>
            </a:r>
          </a:p>
          <a:p>
            <a:pPr lvl="1">
              <a:buFont typeface="Wingdings" panose="05000000000000000000" pitchFamily="2" charset="2"/>
              <a:buChar char="ü"/>
            </a:pPr>
            <a:r>
              <a:rPr lang="en-US"/>
              <a:t>Colrain</a:t>
            </a:r>
          </a:p>
          <a:p>
            <a:pPr lvl="1">
              <a:buFont typeface="Wingdings" panose="05000000000000000000" pitchFamily="2" charset="2"/>
              <a:buChar char="ü"/>
            </a:pPr>
            <a:r>
              <a:rPr lang="en-US"/>
              <a:t>Hawley</a:t>
            </a:r>
          </a:p>
          <a:p>
            <a:pPr lvl="1">
              <a:buFont typeface="Wingdings" panose="05000000000000000000" pitchFamily="2" charset="2"/>
              <a:buChar char="ü"/>
            </a:pPr>
            <a:r>
              <a:rPr lang="en-US"/>
              <a:t>Heath</a:t>
            </a:r>
          </a:p>
          <a:p>
            <a:pPr lvl="1">
              <a:buFont typeface="Wingdings" panose="05000000000000000000" pitchFamily="2" charset="2"/>
              <a:buChar char="ü"/>
            </a:pPr>
            <a:r>
              <a:rPr lang="en-US"/>
              <a:t>Plainfield</a:t>
            </a:r>
          </a:p>
          <a:p>
            <a:pPr lvl="1">
              <a:buFont typeface="Wingdings" panose="05000000000000000000" pitchFamily="2" charset="2"/>
              <a:buChar char="ü"/>
            </a:pPr>
            <a:r>
              <a:rPr lang="en-US"/>
              <a:t>Shelburne Falls</a:t>
            </a:r>
          </a:p>
        </p:txBody>
      </p:sp>
      <p:sp>
        <p:nvSpPr>
          <p:cNvPr id="3" name="Content Placeholder 2">
            <a:extLst>
              <a:ext uri="{FF2B5EF4-FFF2-40B4-BE49-F238E27FC236}">
                <a16:creationId xmlns:a16="http://schemas.microsoft.com/office/drawing/2014/main" id="{E825A802-2602-5B61-0B1E-E150C41C15C3}"/>
              </a:ext>
            </a:extLst>
          </p:cNvPr>
          <p:cNvSpPr>
            <a:spLocks noGrp="1"/>
          </p:cNvSpPr>
          <p:nvPr>
            <p:ph sz="half" idx="2"/>
          </p:nvPr>
        </p:nvSpPr>
        <p:spPr>
          <a:ln>
            <a:solidFill>
              <a:schemeClr val="accent1"/>
            </a:solidFill>
          </a:ln>
        </p:spPr>
        <p:txBody>
          <a:bodyPr/>
          <a:lstStyle/>
          <a:p>
            <a:r>
              <a:rPr lang="en-US" b="1" u="sng"/>
              <a:t>Nashoba Regional SD (07250000)</a:t>
            </a:r>
          </a:p>
          <a:p>
            <a:pPr lvl="1">
              <a:buFont typeface="Wingdings" panose="05000000000000000000" pitchFamily="2" charset="2"/>
              <a:buChar char="ü"/>
            </a:pPr>
            <a:r>
              <a:rPr lang="en-US"/>
              <a:t>Bolton</a:t>
            </a:r>
          </a:p>
          <a:p>
            <a:pPr lvl="1">
              <a:buFont typeface="Wingdings" panose="05000000000000000000" pitchFamily="2" charset="2"/>
              <a:buChar char="ü"/>
            </a:pPr>
            <a:r>
              <a:rPr lang="en-US"/>
              <a:t>Lancaster</a:t>
            </a:r>
          </a:p>
          <a:p>
            <a:pPr lvl="1">
              <a:buFont typeface="Wingdings" panose="05000000000000000000" pitchFamily="2" charset="2"/>
              <a:buChar char="ü"/>
            </a:pPr>
            <a:r>
              <a:rPr lang="en-US"/>
              <a:t>Stow</a:t>
            </a:r>
          </a:p>
        </p:txBody>
      </p:sp>
    </p:spTree>
    <p:extLst>
      <p:ext uri="{BB962C8B-B14F-4D97-AF65-F5344CB8AC3E}">
        <p14:creationId xmlns:p14="http://schemas.microsoft.com/office/powerpoint/2010/main" val="2047818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3D8BA8-F6AE-A520-C055-546B9DE215E0}"/>
              </a:ext>
            </a:extLst>
          </p:cNvPr>
          <p:cNvSpPr>
            <a:spLocks noGrp="1"/>
          </p:cNvSpPr>
          <p:nvPr>
            <p:ph type="title"/>
          </p:nvPr>
        </p:nvSpPr>
        <p:spPr/>
        <p:txBody>
          <a:bodyPr/>
          <a:lstStyle/>
          <a:p>
            <a:r>
              <a:rPr lang="en-US"/>
              <a:t>Content</a:t>
            </a:r>
          </a:p>
        </p:txBody>
      </p:sp>
      <p:sp>
        <p:nvSpPr>
          <p:cNvPr id="2" name="Content Placeholder 1">
            <a:extLst>
              <a:ext uri="{FF2B5EF4-FFF2-40B4-BE49-F238E27FC236}">
                <a16:creationId xmlns:a16="http://schemas.microsoft.com/office/drawing/2014/main" id="{AD86406E-0228-D433-9EDD-FD71AEAC8461}"/>
              </a:ext>
            </a:extLst>
          </p:cNvPr>
          <p:cNvSpPr>
            <a:spLocks noGrp="1"/>
          </p:cNvSpPr>
          <p:nvPr>
            <p:ph idx="1"/>
          </p:nvPr>
        </p:nvSpPr>
        <p:spPr/>
        <p:txBody>
          <a:bodyPr>
            <a:normAutofit/>
          </a:bodyPr>
          <a:lstStyle/>
          <a:p>
            <a:pPr indent="-548640">
              <a:lnSpc>
                <a:spcPct val="100000"/>
              </a:lnSpc>
              <a:spcBef>
                <a:spcPts val="600"/>
              </a:spcBef>
              <a:spcAft>
                <a:spcPts val="600"/>
              </a:spcAft>
              <a:buFont typeface="Wingdings" panose="05000000000000000000" pitchFamily="2" charset="2"/>
              <a:buChar char="q"/>
            </a:pPr>
            <a:r>
              <a:rPr lang="en-US" b="1" dirty="0">
                <a:latin typeface="Aptos" panose="020B0004020202020204" pitchFamily="34" charset="0"/>
              </a:rPr>
              <a:t>Reminder: Due Dates</a:t>
            </a:r>
            <a:endParaRPr lang="en-US" dirty="0">
              <a:latin typeface="Aptos" panose="020B0004020202020204" pitchFamily="34" charset="0"/>
            </a:endParaRPr>
          </a:p>
          <a:p>
            <a:pPr indent="-548640">
              <a:lnSpc>
                <a:spcPct val="100000"/>
              </a:lnSpc>
              <a:spcBef>
                <a:spcPts val="600"/>
              </a:spcBef>
              <a:spcAft>
                <a:spcPts val="600"/>
              </a:spcAft>
              <a:buFont typeface="Wingdings" panose="05000000000000000000" pitchFamily="2" charset="2"/>
              <a:buChar char="q"/>
            </a:pPr>
            <a:r>
              <a:rPr lang="en-US" b="1" dirty="0">
                <a:latin typeface="Aptos" panose="020B0004020202020204" pitchFamily="34" charset="0"/>
              </a:rPr>
              <a:t>Introduction to CHAMP</a:t>
            </a:r>
          </a:p>
          <a:p>
            <a:pPr indent="-548640">
              <a:lnSpc>
                <a:spcPct val="100000"/>
              </a:lnSpc>
              <a:spcBef>
                <a:spcPts val="600"/>
              </a:spcBef>
              <a:spcAft>
                <a:spcPts val="600"/>
              </a:spcAft>
              <a:buFont typeface="Wingdings" panose="05000000000000000000" pitchFamily="2" charset="2"/>
              <a:buChar char="q"/>
            </a:pPr>
            <a:r>
              <a:rPr lang="en-US" b="1" dirty="0">
                <a:latin typeface="Aptos" panose="020B0004020202020204" pitchFamily="34" charset="0"/>
              </a:rPr>
              <a:t>Step by Step Guide</a:t>
            </a:r>
          </a:p>
          <a:p>
            <a:pPr indent="-548640">
              <a:lnSpc>
                <a:spcPct val="100000"/>
              </a:lnSpc>
              <a:spcBef>
                <a:spcPts val="600"/>
              </a:spcBef>
              <a:spcAft>
                <a:spcPts val="600"/>
              </a:spcAft>
              <a:buFont typeface="Wingdings" panose="05000000000000000000" pitchFamily="2" charset="2"/>
              <a:buChar char="q"/>
            </a:pPr>
            <a:r>
              <a:rPr lang="en-US" b="1" dirty="0">
                <a:latin typeface="Aptos" panose="020B0004020202020204" pitchFamily="34" charset="0"/>
              </a:rPr>
              <a:t>CHAMP Help &amp; Support</a:t>
            </a:r>
          </a:p>
          <a:p>
            <a:pPr indent="-548640">
              <a:lnSpc>
                <a:spcPct val="100000"/>
              </a:lnSpc>
              <a:spcBef>
                <a:spcPts val="600"/>
              </a:spcBef>
              <a:spcAft>
                <a:spcPts val="600"/>
              </a:spcAft>
              <a:buFont typeface="Wingdings" panose="05000000000000000000" pitchFamily="2" charset="2"/>
              <a:buChar char="q"/>
            </a:pPr>
            <a:r>
              <a:rPr lang="en-US" b="1" dirty="0">
                <a:latin typeface="Aptos" panose="020B0004020202020204" pitchFamily="34" charset="0"/>
              </a:rPr>
              <a:t>Resources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914773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A1C35-80E1-78F8-6209-C93DAF0D418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A054E74-173D-85B3-1162-426277FAA14C}"/>
              </a:ext>
            </a:extLst>
          </p:cNvPr>
          <p:cNvSpPr>
            <a:spLocks noGrp="1"/>
          </p:cNvSpPr>
          <p:nvPr>
            <p:ph type="title"/>
          </p:nvPr>
        </p:nvSpPr>
        <p:spPr/>
        <p:txBody>
          <a:bodyPr/>
          <a:lstStyle/>
          <a:p>
            <a:r>
              <a:rPr lang="en-US"/>
              <a:t>Union Districts:</a:t>
            </a:r>
          </a:p>
        </p:txBody>
      </p:sp>
      <p:sp>
        <p:nvSpPr>
          <p:cNvPr id="2" name="Content Placeholder 1">
            <a:extLst>
              <a:ext uri="{FF2B5EF4-FFF2-40B4-BE49-F238E27FC236}">
                <a16:creationId xmlns:a16="http://schemas.microsoft.com/office/drawing/2014/main" id="{026D11A6-F7E2-E832-5F8D-D994598A038C}"/>
              </a:ext>
            </a:extLst>
          </p:cNvPr>
          <p:cNvSpPr>
            <a:spLocks noGrp="1"/>
          </p:cNvSpPr>
          <p:nvPr>
            <p:ph sz="half" idx="1"/>
          </p:nvPr>
        </p:nvSpPr>
        <p:spPr>
          <a:xfrm>
            <a:off x="3624943" y="2228113"/>
            <a:ext cx="5181600" cy="4057707"/>
          </a:xfrm>
          <a:ln>
            <a:solidFill>
              <a:schemeClr val="accent1"/>
            </a:solidFill>
          </a:ln>
        </p:spPr>
        <p:txBody>
          <a:bodyPr/>
          <a:lstStyle/>
          <a:p>
            <a:r>
              <a:rPr lang="en-US" b="1" u="sng"/>
              <a:t>Tri-Town School Union</a:t>
            </a:r>
          </a:p>
          <a:p>
            <a:pPr lvl="1">
              <a:buFont typeface="Wingdings" panose="05000000000000000000" pitchFamily="2" charset="2"/>
              <a:buChar char="ü"/>
            </a:pPr>
            <a:r>
              <a:rPr lang="en-US"/>
              <a:t>Boxford (00380000)</a:t>
            </a:r>
          </a:p>
          <a:p>
            <a:pPr lvl="1">
              <a:buFont typeface="Wingdings" panose="05000000000000000000" pitchFamily="2" charset="2"/>
              <a:buChar char="ü"/>
            </a:pPr>
            <a:r>
              <a:rPr lang="en-US"/>
              <a:t>Middleton (01840000)</a:t>
            </a:r>
          </a:p>
          <a:p>
            <a:pPr lvl="1">
              <a:buFont typeface="Wingdings" panose="05000000000000000000" pitchFamily="2" charset="2"/>
              <a:buChar char="ü"/>
            </a:pPr>
            <a:r>
              <a:rPr lang="en-US"/>
              <a:t>Topsfield (02980000)</a:t>
            </a:r>
          </a:p>
        </p:txBody>
      </p:sp>
    </p:spTree>
    <p:extLst>
      <p:ext uri="{BB962C8B-B14F-4D97-AF65-F5344CB8AC3E}">
        <p14:creationId xmlns:p14="http://schemas.microsoft.com/office/powerpoint/2010/main" val="733371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8F214-40F1-EA11-BAEE-18DC6566C3CE}"/>
              </a:ext>
            </a:extLst>
          </p:cNvPr>
          <p:cNvSpPr>
            <a:spLocks noGrp="1"/>
          </p:cNvSpPr>
          <p:nvPr>
            <p:ph type="title"/>
          </p:nvPr>
        </p:nvSpPr>
        <p:spPr>
          <a:xfrm>
            <a:off x="838200" y="-1093686"/>
            <a:ext cx="10515600" cy="1093686"/>
          </a:xfrm>
        </p:spPr>
        <p:txBody>
          <a:bodyPr vert="horz" lIns="91440" tIns="45720" rIns="91440" bIns="45720" rtlCol="0" anchor="b">
            <a:normAutofit/>
          </a:bodyPr>
          <a:lstStyle/>
          <a:p>
            <a:r>
              <a:rPr lang="en-US"/>
              <a:t>Detail Tab to Assessment Form</a:t>
            </a:r>
          </a:p>
        </p:txBody>
      </p:sp>
      <p:pic>
        <p:nvPicPr>
          <p:cNvPr id="4" name="Picture 3" descr="Circled under action form the apply for self assessment.">
            <a:extLst>
              <a:ext uri="{FF2B5EF4-FFF2-40B4-BE49-F238E27FC236}">
                <a16:creationId xmlns:a16="http://schemas.microsoft.com/office/drawing/2014/main" id="{F4441E6E-9A64-3F57-242B-5D1DB13148CA}"/>
              </a:ext>
            </a:extLst>
          </p:cNvPr>
          <p:cNvPicPr>
            <a:picLocks noChangeAspect="1"/>
          </p:cNvPicPr>
          <p:nvPr/>
        </p:nvPicPr>
        <p:blipFill>
          <a:blip r:embed="rId3"/>
          <a:srcRect r="25417"/>
          <a:stretch/>
        </p:blipFill>
        <p:spPr>
          <a:xfrm>
            <a:off x="1714500" y="1066800"/>
            <a:ext cx="8801100" cy="5571665"/>
          </a:xfrm>
          <a:prstGeom prst="rect">
            <a:avLst/>
          </a:prstGeom>
        </p:spPr>
      </p:pic>
      <p:sp>
        <p:nvSpPr>
          <p:cNvPr id="3" name="Oval 2" descr="Circle">
            <a:extLst>
              <a:ext uri="{FF2B5EF4-FFF2-40B4-BE49-F238E27FC236}">
                <a16:creationId xmlns:a16="http://schemas.microsoft.com/office/drawing/2014/main" id="{B39A4926-384D-635A-A71A-AEB349E5A4AC}"/>
              </a:ext>
            </a:extLst>
          </p:cNvPr>
          <p:cNvSpPr/>
          <p:nvPr/>
        </p:nvSpPr>
        <p:spPr>
          <a:xfrm>
            <a:off x="1714500" y="2654300"/>
            <a:ext cx="2641600" cy="2311400"/>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3471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6E80C4-9ED5-3602-1A39-213DA39CD6C4}"/>
              </a:ext>
            </a:extLst>
          </p:cNvPr>
          <p:cNvSpPr>
            <a:spLocks noGrp="1"/>
          </p:cNvSpPr>
          <p:nvPr>
            <p:ph type="title"/>
          </p:nvPr>
        </p:nvSpPr>
        <p:spPr>
          <a:xfrm>
            <a:off x="838200" y="-1093686"/>
            <a:ext cx="10515600" cy="1093686"/>
          </a:xfrm>
        </p:spPr>
        <p:txBody>
          <a:bodyPr vert="horz" lIns="91440" tIns="45720" rIns="91440" bIns="45720" rtlCol="0" anchor="b">
            <a:normAutofit/>
          </a:bodyPr>
          <a:lstStyle/>
          <a:p>
            <a:r>
              <a:rPr lang="en-US"/>
              <a:t>Assessment Form </a:t>
            </a:r>
          </a:p>
        </p:txBody>
      </p:sp>
      <p:pic>
        <p:nvPicPr>
          <p:cNvPr id="2" name="Picture 1" descr="Screen shot of Self assessment form ">
            <a:extLst>
              <a:ext uri="{FF2B5EF4-FFF2-40B4-BE49-F238E27FC236}">
                <a16:creationId xmlns:a16="http://schemas.microsoft.com/office/drawing/2014/main" id="{DA778390-9F18-091C-B871-C635B16DF5C9}"/>
              </a:ext>
            </a:extLst>
          </p:cNvPr>
          <p:cNvPicPr>
            <a:picLocks noChangeAspect="1"/>
          </p:cNvPicPr>
          <p:nvPr/>
        </p:nvPicPr>
        <p:blipFill>
          <a:blip r:embed="rId3"/>
          <a:stretch>
            <a:fillRect/>
          </a:stretch>
        </p:blipFill>
        <p:spPr>
          <a:xfrm>
            <a:off x="2747963" y="1462088"/>
            <a:ext cx="6696075" cy="3933825"/>
          </a:xfrm>
          <a:prstGeom prst="rect">
            <a:avLst/>
          </a:prstGeom>
        </p:spPr>
      </p:pic>
    </p:spTree>
    <p:extLst>
      <p:ext uri="{BB962C8B-B14F-4D97-AF65-F5344CB8AC3E}">
        <p14:creationId xmlns:p14="http://schemas.microsoft.com/office/powerpoint/2010/main" val="20678626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20FA69-81B7-8F86-0107-C179A02D2D85}"/>
              </a:ext>
            </a:extLst>
          </p:cNvPr>
          <p:cNvSpPr>
            <a:spLocks noGrp="1"/>
          </p:cNvSpPr>
          <p:nvPr>
            <p:ph type="title"/>
          </p:nvPr>
        </p:nvSpPr>
        <p:spPr>
          <a:xfrm>
            <a:off x="838200" y="-1093686"/>
            <a:ext cx="10515600" cy="1093686"/>
          </a:xfrm>
        </p:spPr>
        <p:txBody>
          <a:bodyPr vert="horz" lIns="91440" tIns="45720" rIns="91440" bIns="45720" rtlCol="0" anchor="b">
            <a:normAutofit/>
          </a:bodyPr>
          <a:lstStyle/>
          <a:p>
            <a:r>
              <a:rPr lang="en-US"/>
              <a:t>Elements 1 and 2</a:t>
            </a:r>
          </a:p>
        </p:txBody>
      </p:sp>
      <p:pic>
        <p:nvPicPr>
          <p:cNvPr id="2" name="Picture 1" descr="Screen shot of self assessmet form elements 1 and 2.">
            <a:extLst>
              <a:ext uri="{FF2B5EF4-FFF2-40B4-BE49-F238E27FC236}">
                <a16:creationId xmlns:a16="http://schemas.microsoft.com/office/drawing/2014/main" id="{7F071B22-00EA-DC5F-F505-CE43B688ABFD}"/>
              </a:ext>
            </a:extLst>
          </p:cNvPr>
          <p:cNvPicPr>
            <a:picLocks noChangeAspect="1"/>
          </p:cNvPicPr>
          <p:nvPr/>
        </p:nvPicPr>
        <p:blipFill>
          <a:blip r:embed="rId3"/>
          <a:srcRect l="3189" r="7484"/>
          <a:stretch/>
        </p:blipFill>
        <p:spPr>
          <a:xfrm>
            <a:off x="206735" y="1033670"/>
            <a:ext cx="6512118" cy="5478447"/>
          </a:xfrm>
          <a:prstGeom prst="rect">
            <a:avLst/>
          </a:prstGeom>
        </p:spPr>
      </p:pic>
      <p:cxnSp>
        <p:nvCxnSpPr>
          <p:cNvPr id="5" name="Straight Arrow Connector 4" descr="arrow">
            <a:extLst>
              <a:ext uri="{FF2B5EF4-FFF2-40B4-BE49-F238E27FC236}">
                <a16:creationId xmlns:a16="http://schemas.microsoft.com/office/drawing/2014/main" id="{25C138A1-B374-AD4F-8572-11CC87D554F0}"/>
              </a:ext>
            </a:extLst>
          </p:cNvPr>
          <p:cNvCxnSpPr/>
          <p:nvPr/>
        </p:nvCxnSpPr>
        <p:spPr>
          <a:xfrm>
            <a:off x="5703520" y="2800616"/>
            <a:ext cx="1137036" cy="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descr="Screen shot of Element 1">
            <a:extLst>
              <a:ext uri="{FF2B5EF4-FFF2-40B4-BE49-F238E27FC236}">
                <a16:creationId xmlns:a16="http://schemas.microsoft.com/office/drawing/2014/main" id="{0142B109-EFBE-591C-01EA-EBA22BB70833}"/>
              </a:ext>
            </a:extLst>
          </p:cNvPr>
          <p:cNvPicPr>
            <a:picLocks noChangeAspect="1"/>
          </p:cNvPicPr>
          <p:nvPr/>
        </p:nvPicPr>
        <p:blipFill>
          <a:blip r:embed="rId3"/>
          <a:srcRect l="3189" r="31681" b="55322"/>
          <a:stretch/>
        </p:blipFill>
        <p:spPr>
          <a:xfrm>
            <a:off x="6914984" y="1251591"/>
            <a:ext cx="5112689" cy="3522427"/>
          </a:xfrm>
          <a:prstGeom prst="rect">
            <a:avLst/>
          </a:prstGeom>
        </p:spPr>
      </p:pic>
    </p:spTree>
    <p:extLst>
      <p:ext uri="{BB962C8B-B14F-4D97-AF65-F5344CB8AC3E}">
        <p14:creationId xmlns:p14="http://schemas.microsoft.com/office/powerpoint/2010/main" val="513382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FD5C36-9FCB-ACFF-CCDA-00509DC88F8D}"/>
              </a:ext>
            </a:extLst>
          </p:cNvPr>
          <p:cNvSpPr>
            <a:spLocks noGrp="1"/>
          </p:cNvSpPr>
          <p:nvPr>
            <p:ph type="title"/>
          </p:nvPr>
        </p:nvSpPr>
        <p:spPr>
          <a:xfrm>
            <a:off x="838200" y="-1093686"/>
            <a:ext cx="10515600" cy="1093686"/>
          </a:xfrm>
        </p:spPr>
        <p:txBody>
          <a:bodyPr vert="horz" lIns="91440" tIns="45720" rIns="91440" bIns="45720" rtlCol="0" anchor="b">
            <a:normAutofit/>
          </a:bodyPr>
          <a:lstStyle/>
          <a:p>
            <a:r>
              <a:rPr lang="en-US"/>
              <a:t>2a</a:t>
            </a:r>
          </a:p>
        </p:txBody>
      </p:sp>
      <p:pic>
        <p:nvPicPr>
          <p:cNvPr id="2" name="Picture 1" descr="screen shot of element 2a.">
            <a:extLst>
              <a:ext uri="{FF2B5EF4-FFF2-40B4-BE49-F238E27FC236}">
                <a16:creationId xmlns:a16="http://schemas.microsoft.com/office/drawing/2014/main" id="{693324EE-E52C-122E-89AD-40C0EC8B1194}"/>
              </a:ext>
            </a:extLst>
          </p:cNvPr>
          <p:cNvPicPr>
            <a:picLocks noChangeAspect="1"/>
          </p:cNvPicPr>
          <p:nvPr/>
        </p:nvPicPr>
        <p:blipFill>
          <a:blip r:embed="rId3"/>
          <a:stretch>
            <a:fillRect/>
          </a:stretch>
        </p:blipFill>
        <p:spPr>
          <a:xfrm>
            <a:off x="944259" y="1203698"/>
            <a:ext cx="9953625" cy="4867493"/>
          </a:xfrm>
          <a:prstGeom prst="rect">
            <a:avLst/>
          </a:prstGeom>
        </p:spPr>
      </p:pic>
    </p:spTree>
    <p:extLst>
      <p:ext uri="{BB962C8B-B14F-4D97-AF65-F5344CB8AC3E}">
        <p14:creationId xmlns:p14="http://schemas.microsoft.com/office/powerpoint/2010/main" val="3627804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D05825-0204-D8DF-B0B1-BF15A86516D7}"/>
              </a:ext>
            </a:extLst>
          </p:cNvPr>
          <p:cNvSpPr>
            <a:spLocks noGrp="1"/>
          </p:cNvSpPr>
          <p:nvPr>
            <p:ph type="title"/>
          </p:nvPr>
        </p:nvSpPr>
        <p:spPr>
          <a:xfrm>
            <a:off x="838200" y="-1093686"/>
            <a:ext cx="10515600" cy="1093686"/>
          </a:xfrm>
        </p:spPr>
        <p:txBody>
          <a:bodyPr vert="horz" lIns="91440" tIns="45720" rIns="91440" bIns="45720" rtlCol="0" anchor="b">
            <a:normAutofit/>
          </a:bodyPr>
          <a:lstStyle/>
          <a:p>
            <a:r>
              <a:rPr lang="en-US"/>
              <a:t>2b.</a:t>
            </a:r>
          </a:p>
        </p:txBody>
      </p:sp>
      <p:pic>
        <p:nvPicPr>
          <p:cNvPr id="2" name="Picture 1" descr="screen shot of element 2b.">
            <a:extLst>
              <a:ext uri="{FF2B5EF4-FFF2-40B4-BE49-F238E27FC236}">
                <a16:creationId xmlns:a16="http://schemas.microsoft.com/office/drawing/2014/main" id="{8707B426-F22E-8E4E-E489-FEEC9234DF34}"/>
              </a:ext>
            </a:extLst>
          </p:cNvPr>
          <p:cNvPicPr>
            <a:picLocks noChangeAspect="1"/>
          </p:cNvPicPr>
          <p:nvPr/>
        </p:nvPicPr>
        <p:blipFill>
          <a:blip r:embed="rId3"/>
          <a:stretch>
            <a:fillRect/>
          </a:stretch>
        </p:blipFill>
        <p:spPr>
          <a:xfrm>
            <a:off x="914401" y="935664"/>
            <a:ext cx="9561710" cy="5411973"/>
          </a:xfrm>
          <a:prstGeom prst="rect">
            <a:avLst/>
          </a:prstGeom>
        </p:spPr>
      </p:pic>
    </p:spTree>
    <p:extLst>
      <p:ext uri="{BB962C8B-B14F-4D97-AF65-F5344CB8AC3E}">
        <p14:creationId xmlns:p14="http://schemas.microsoft.com/office/powerpoint/2010/main" val="34049914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1DA81D-4F80-C4E9-E987-D111D250D96A}"/>
              </a:ext>
            </a:extLst>
          </p:cNvPr>
          <p:cNvSpPr>
            <a:spLocks noGrp="1"/>
          </p:cNvSpPr>
          <p:nvPr>
            <p:ph type="title"/>
          </p:nvPr>
        </p:nvSpPr>
        <p:spPr>
          <a:xfrm>
            <a:off x="838200" y="-1093686"/>
            <a:ext cx="10515600" cy="1093686"/>
          </a:xfrm>
        </p:spPr>
        <p:txBody>
          <a:bodyPr vert="horz" lIns="91440" tIns="45720" rIns="91440" bIns="45720" rtlCol="0" anchor="b">
            <a:normAutofit/>
          </a:bodyPr>
          <a:lstStyle/>
          <a:p>
            <a:r>
              <a:rPr lang="en-US"/>
              <a:t>3a and 3b.</a:t>
            </a:r>
          </a:p>
        </p:txBody>
      </p:sp>
      <p:pic>
        <p:nvPicPr>
          <p:cNvPr id="2" name="Picture 1" descr="screen shot of element 3s and 3b.">
            <a:extLst>
              <a:ext uri="{FF2B5EF4-FFF2-40B4-BE49-F238E27FC236}">
                <a16:creationId xmlns:a16="http://schemas.microsoft.com/office/drawing/2014/main" id="{31AB4A84-C103-20FE-1820-BCBB4F28DFF6}"/>
              </a:ext>
            </a:extLst>
          </p:cNvPr>
          <p:cNvPicPr>
            <a:picLocks noChangeAspect="1"/>
          </p:cNvPicPr>
          <p:nvPr/>
        </p:nvPicPr>
        <p:blipFill>
          <a:blip r:embed="rId3"/>
          <a:srcRect r="5932"/>
          <a:stretch/>
        </p:blipFill>
        <p:spPr>
          <a:xfrm>
            <a:off x="382773" y="946298"/>
            <a:ext cx="10621925" cy="5528930"/>
          </a:xfrm>
          <a:prstGeom prst="rect">
            <a:avLst/>
          </a:prstGeom>
        </p:spPr>
      </p:pic>
    </p:spTree>
    <p:extLst>
      <p:ext uri="{BB962C8B-B14F-4D97-AF65-F5344CB8AC3E}">
        <p14:creationId xmlns:p14="http://schemas.microsoft.com/office/powerpoint/2010/main" val="42282594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F79A52-77F4-FF64-7D82-981A8897556B}"/>
              </a:ext>
            </a:extLst>
          </p:cNvPr>
          <p:cNvSpPr>
            <a:spLocks noGrp="1"/>
          </p:cNvSpPr>
          <p:nvPr>
            <p:ph type="title"/>
          </p:nvPr>
        </p:nvSpPr>
        <p:spPr>
          <a:xfrm>
            <a:off x="838200" y="-1093686"/>
            <a:ext cx="10515600" cy="1093686"/>
          </a:xfrm>
        </p:spPr>
        <p:txBody>
          <a:bodyPr vert="horz" lIns="91440" tIns="45720" rIns="91440" bIns="45720" rtlCol="0" anchor="b">
            <a:normAutofit/>
          </a:bodyPr>
          <a:lstStyle/>
          <a:p>
            <a:r>
              <a:rPr lang="en-US"/>
              <a:t>3c.</a:t>
            </a:r>
          </a:p>
        </p:txBody>
      </p:sp>
      <p:pic>
        <p:nvPicPr>
          <p:cNvPr id="2" name="Picture 1" descr="Screen shot of element 3c and completion">
            <a:extLst>
              <a:ext uri="{FF2B5EF4-FFF2-40B4-BE49-F238E27FC236}">
                <a16:creationId xmlns:a16="http://schemas.microsoft.com/office/drawing/2014/main" id="{EF149F91-1FCF-C468-D1C1-054E9FFB1B36}"/>
              </a:ext>
            </a:extLst>
          </p:cNvPr>
          <p:cNvPicPr>
            <a:picLocks noChangeAspect="1"/>
          </p:cNvPicPr>
          <p:nvPr/>
        </p:nvPicPr>
        <p:blipFill>
          <a:blip r:embed="rId3"/>
          <a:stretch>
            <a:fillRect/>
          </a:stretch>
        </p:blipFill>
        <p:spPr>
          <a:xfrm>
            <a:off x="680485" y="1371599"/>
            <a:ext cx="10696352" cy="4476307"/>
          </a:xfrm>
          <a:prstGeom prst="rect">
            <a:avLst/>
          </a:prstGeom>
        </p:spPr>
      </p:pic>
    </p:spTree>
    <p:extLst>
      <p:ext uri="{BB962C8B-B14F-4D97-AF65-F5344CB8AC3E}">
        <p14:creationId xmlns:p14="http://schemas.microsoft.com/office/powerpoint/2010/main" val="1852838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E9C80-7F54-DC71-22E5-604F6827F982}"/>
              </a:ext>
            </a:extLst>
          </p:cNvPr>
          <p:cNvSpPr>
            <a:spLocks noGrp="1"/>
          </p:cNvSpPr>
          <p:nvPr>
            <p:ph type="title"/>
          </p:nvPr>
        </p:nvSpPr>
        <p:spPr>
          <a:xfrm>
            <a:off x="838200" y="-1093686"/>
            <a:ext cx="10515600" cy="1093686"/>
          </a:xfrm>
        </p:spPr>
        <p:txBody>
          <a:bodyPr vert="horz" lIns="91440" tIns="45720" rIns="91440" bIns="45720" rtlCol="0" anchor="b">
            <a:normAutofit/>
          </a:bodyPr>
          <a:lstStyle/>
          <a:p>
            <a:r>
              <a:rPr lang="en-US"/>
              <a:t>Submit for Approval</a:t>
            </a:r>
          </a:p>
        </p:txBody>
      </p:sp>
      <p:pic>
        <p:nvPicPr>
          <p:cNvPr id="4" name="Picture 3" descr="Screen shot of submit for approval button">
            <a:extLst>
              <a:ext uri="{FF2B5EF4-FFF2-40B4-BE49-F238E27FC236}">
                <a16:creationId xmlns:a16="http://schemas.microsoft.com/office/drawing/2014/main" id="{648973D0-CFE3-7CFA-E40C-1F29C45166CA}"/>
              </a:ext>
            </a:extLst>
          </p:cNvPr>
          <p:cNvPicPr>
            <a:picLocks noChangeAspect="1"/>
          </p:cNvPicPr>
          <p:nvPr/>
        </p:nvPicPr>
        <p:blipFill>
          <a:blip r:embed="rId3"/>
          <a:srcRect l="6820"/>
          <a:stretch/>
        </p:blipFill>
        <p:spPr>
          <a:xfrm>
            <a:off x="116957" y="1031358"/>
            <a:ext cx="6709146" cy="5390707"/>
          </a:xfrm>
          <a:prstGeom prst="rect">
            <a:avLst/>
          </a:prstGeom>
        </p:spPr>
      </p:pic>
      <p:sp>
        <p:nvSpPr>
          <p:cNvPr id="5" name="Oval 4" descr="Circle">
            <a:extLst>
              <a:ext uri="{FF2B5EF4-FFF2-40B4-BE49-F238E27FC236}">
                <a16:creationId xmlns:a16="http://schemas.microsoft.com/office/drawing/2014/main" id="{BD2B9257-4862-4BF6-DF3E-F86FB4B0FAFB}"/>
              </a:ext>
            </a:extLst>
          </p:cNvPr>
          <p:cNvSpPr/>
          <p:nvPr/>
        </p:nvSpPr>
        <p:spPr>
          <a:xfrm>
            <a:off x="4986669" y="1275907"/>
            <a:ext cx="1424763" cy="723014"/>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descr="arrow">
            <a:extLst>
              <a:ext uri="{FF2B5EF4-FFF2-40B4-BE49-F238E27FC236}">
                <a16:creationId xmlns:a16="http://schemas.microsoft.com/office/drawing/2014/main" id="{5B8C7E47-1D1E-C280-8389-94D657990E51}"/>
              </a:ext>
            </a:extLst>
          </p:cNvPr>
          <p:cNvCxnSpPr>
            <a:cxnSpLocks/>
          </p:cNvCxnSpPr>
          <p:nvPr/>
        </p:nvCxnSpPr>
        <p:spPr>
          <a:xfrm>
            <a:off x="6943061" y="1637414"/>
            <a:ext cx="637953" cy="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descr="screen shot of submit for approval comment box">
            <a:extLst>
              <a:ext uri="{FF2B5EF4-FFF2-40B4-BE49-F238E27FC236}">
                <a16:creationId xmlns:a16="http://schemas.microsoft.com/office/drawing/2014/main" id="{60BBD8A0-8B1F-9F41-7EDE-93D3AE9F9789}"/>
              </a:ext>
            </a:extLst>
          </p:cNvPr>
          <p:cNvPicPr>
            <a:picLocks noChangeAspect="1"/>
          </p:cNvPicPr>
          <p:nvPr/>
        </p:nvPicPr>
        <p:blipFill>
          <a:blip r:embed="rId4"/>
          <a:srcRect l="27122" t="1595" r="26047" b="8463"/>
          <a:stretch/>
        </p:blipFill>
        <p:spPr>
          <a:xfrm>
            <a:off x="7634177" y="1031358"/>
            <a:ext cx="4221125" cy="3296093"/>
          </a:xfrm>
          <a:prstGeom prst="rect">
            <a:avLst/>
          </a:prstGeom>
        </p:spPr>
      </p:pic>
      <p:cxnSp>
        <p:nvCxnSpPr>
          <p:cNvPr id="12" name="Straight Arrow Connector 11" descr="arrow">
            <a:extLst>
              <a:ext uri="{FF2B5EF4-FFF2-40B4-BE49-F238E27FC236}">
                <a16:creationId xmlns:a16="http://schemas.microsoft.com/office/drawing/2014/main" id="{2B6D0BE0-350F-BABC-AC95-F090181BCA68}"/>
              </a:ext>
            </a:extLst>
          </p:cNvPr>
          <p:cNvCxnSpPr/>
          <p:nvPr/>
        </p:nvCxnSpPr>
        <p:spPr>
          <a:xfrm>
            <a:off x="9898912" y="4540102"/>
            <a:ext cx="0" cy="776177"/>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descr="screen shot of assessment status">
            <a:extLst>
              <a:ext uri="{FF2B5EF4-FFF2-40B4-BE49-F238E27FC236}">
                <a16:creationId xmlns:a16="http://schemas.microsoft.com/office/drawing/2014/main" id="{F5A3802F-DA72-4A44-B090-ADF4C54C484B}"/>
              </a:ext>
            </a:extLst>
          </p:cNvPr>
          <p:cNvPicPr>
            <a:picLocks noChangeAspect="1"/>
          </p:cNvPicPr>
          <p:nvPr/>
        </p:nvPicPr>
        <p:blipFill>
          <a:blip r:embed="rId5"/>
          <a:stretch>
            <a:fillRect/>
          </a:stretch>
        </p:blipFill>
        <p:spPr>
          <a:xfrm>
            <a:off x="7262038" y="5493267"/>
            <a:ext cx="4686300" cy="666750"/>
          </a:xfrm>
          <a:prstGeom prst="rect">
            <a:avLst/>
          </a:prstGeom>
        </p:spPr>
      </p:pic>
      <p:sp>
        <p:nvSpPr>
          <p:cNvPr id="13" name="Oval 12" descr="circle">
            <a:extLst>
              <a:ext uri="{FF2B5EF4-FFF2-40B4-BE49-F238E27FC236}">
                <a16:creationId xmlns:a16="http://schemas.microsoft.com/office/drawing/2014/main" id="{A8BC9E8A-1BA6-C8E6-AF5C-0C522406DDB0}"/>
              </a:ext>
            </a:extLst>
          </p:cNvPr>
          <p:cNvSpPr/>
          <p:nvPr/>
        </p:nvSpPr>
        <p:spPr>
          <a:xfrm>
            <a:off x="7262037" y="5316279"/>
            <a:ext cx="1839432" cy="999454"/>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44603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0F5BC-DE9E-739F-022D-27935A390C91}"/>
              </a:ext>
            </a:extLst>
          </p:cNvPr>
          <p:cNvSpPr txBox="1">
            <a:spLocks noGrp="1"/>
          </p:cNvSpPr>
          <p:nvPr>
            <p:ph type="title" idx="4294967295"/>
          </p:nvPr>
        </p:nvSpPr>
        <p:spPr>
          <a:xfrm>
            <a:off x="986366" y="2777067"/>
            <a:ext cx="10219267"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1"/>
                </a:solidFill>
                <a:effectLst/>
                <a:uLnTx/>
                <a:uFillTx/>
                <a:latin typeface="Aptos" panose="020B0004020202020204" pitchFamily="34" charset="0"/>
                <a:ea typeface="+mn-ea"/>
                <a:cs typeface="+mn-cs"/>
              </a:rPr>
              <a:t>Do slides 10 to 15 to get back into your review to see the summary report.</a:t>
            </a:r>
          </a:p>
        </p:txBody>
      </p:sp>
    </p:spTree>
    <p:extLst>
      <p:ext uri="{BB962C8B-B14F-4D97-AF65-F5344CB8AC3E}">
        <p14:creationId xmlns:p14="http://schemas.microsoft.com/office/powerpoint/2010/main" val="573477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70DBDE-B672-6ACF-CCC8-C67783151351}"/>
              </a:ext>
            </a:extLst>
          </p:cNvPr>
          <p:cNvSpPr>
            <a:spLocks noGrp="1"/>
          </p:cNvSpPr>
          <p:nvPr>
            <p:ph type="title"/>
          </p:nvPr>
        </p:nvSpPr>
        <p:spPr/>
        <p:txBody>
          <a:bodyPr/>
          <a:lstStyle/>
          <a:p>
            <a:r>
              <a:rPr lang="en-US"/>
              <a:t>Due Dates: Early</a:t>
            </a:r>
          </a:p>
        </p:txBody>
      </p:sp>
      <p:sp>
        <p:nvSpPr>
          <p:cNvPr id="2" name="Content Placeholder 1">
            <a:extLst>
              <a:ext uri="{FF2B5EF4-FFF2-40B4-BE49-F238E27FC236}">
                <a16:creationId xmlns:a16="http://schemas.microsoft.com/office/drawing/2014/main" id="{A6EBEDB6-A4B9-D5EE-79C6-86F64951292C}"/>
              </a:ext>
            </a:extLst>
          </p:cNvPr>
          <p:cNvSpPr>
            <a:spLocks noGrp="1"/>
          </p:cNvSpPr>
          <p:nvPr>
            <p:ph idx="1"/>
          </p:nvPr>
        </p:nvSpPr>
        <p:spPr>
          <a:xfrm>
            <a:off x="838198" y="1720312"/>
            <a:ext cx="10515601" cy="4772562"/>
          </a:xfrm>
        </p:spPr>
        <p:txBody>
          <a:bodyPr vert="horz" lIns="91440" tIns="45720" rIns="91440" bIns="45720" rtlCol="0" anchor="t">
            <a:normAutofit/>
          </a:bodyPr>
          <a:lstStyle/>
          <a:p>
            <a:pPr marL="457200" indent="-457200">
              <a:lnSpc>
                <a:spcPct val="120000"/>
              </a:lnSpc>
              <a:spcBef>
                <a:spcPts val="500"/>
              </a:spcBef>
            </a:pPr>
            <a:r>
              <a:rPr lang="en-US" sz="3100">
                <a:latin typeface="Arial"/>
                <a:cs typeface="Arial"/>
              </a:rPr>
              <a:t>Self-assessment submissions in CHAMP are due no later than </a:t>
            </a:r>
            <a:r>
              <a:rPr lang="en-US" sz="3100" b="1">
                <a:latin typeface="Arial"/>
                <a:cs typeface="Arial"/>
              </a:rPr>
              <a:t>June 13, 2025.</a:t>
            </a:r>
            <a:endParaRPr lang="en-US" sz="3100" b="1"/>
          </a:p>
          <a:p>
            <a:pPr marL="0" indent="0">
              <a:lnSpc>
                <a:spcPct val="120000"/>
              </a:lnSpc>
              <a:spcBef>
                <a:spcPts val="500"/>
              </a:spcBef>
              <a:buNone/>
            </a:pPr>
            <a:endParaRPr lang="en-US" sz="3100">
              <a:latin typeface="Arial"/>
              <a:cs typeface="Arial"/>
            </a:endParaRPr>
          </a:p>
          <a:p>
            <a:pPr marL="457200" indent="-457200">
              <a:lnSpc>
                <a:spcPct val="120000"/>
              </a:lnSpc>
              <a:spcBef>
                <a:spcPts val="500"/>
              </a:spcBef>
            </a:pPr>
            <a:r>
              <a:rPr lang="en-US" sz="3100">
                <a:latin typeface="Arial"/>
                <a:cs typeface="Arial"/>
              </a:rPr>
              <a:t>Review of district submissions by the Educational Stability Staff and Summaries available to districts between </a:t>
            </a:r>
            <a:r>
              <a:rPr lang="en-US" sz="3100" b="1">
                <a:effectLst/>
                <a:latin typeface="Arial"/>
                <a:ea typeface="Times New Roman" panose="02020603050405020304" pitchFamily="18" charset="0"/>
                <a:cs typeface="Arial"/>
              </a:rPr>
              <a:t>June 13</a:t>
            </a:r>
            <a:r>
              <a:rPr lang="en-US" sz="3100" b="1" baseline="30000">
                <a:effectLst/>
                <a:latin typeface="Arial"/>
                <a:ea typeface="Times New Roman" panose="02020603050405020304" pitchFamily="18" charset="0"/>
                <a:cs typeface="Arial"/>
              </a:rPr>
              <a:t>th</a:t>
            </a:r>
            <a:r>
              <a:rPr lang="en-US" sz="3100" b="1">
                <a:effectLst/>
                <a:latin typeface="Arial"/>
                <a:ea typeface="Times New Roman" panose="02020603050405020304" pitchFamily="18" charset="0"/>
                <a:cs typeface="Arial"/>
              </a:rPr>
              <a:t> and July 15</a:t>
            </a:r>
            <a:r>
              <a:rPr lang="en-US" sz="3100" b="1" baseline="30000">
                <a:effectLst/>
                <a:latin typeface="Arial"/>
                <a:ea typeface="Times New Roman" panose="02020603050405020304" pitchFamily="18" charset="0"/>
                <a:cs typeface="Arial"/>
              </a:rPr>
              <a:t>th</a:t>
            </a:r>
            <a:r>
              <a:rPr lang="en-US" sz="3100" b="1">
                <a:latin typeface="Arial"/>
                <a:cs typeface="Arial"/>
              </a:rPr>
              <a:t>.</a:t>
            </a:r>
            <a:endParaRPr lang="en-US" sz="3100" b="1">
              <a:highlight>
                <a:srgbClr val="FFFF00"/>
              </a:highlight>
              <a:latin typeface="Arial"/>
              <a:cs typeface="Arial"/>
            </a:endParaRPr>
          </a:p>
          <a:p>
            <a:pPr marL="0" indent="0">
              <a:lnSpc>
                <a:spcPct val="120000"/>
              </a:lnSpc>
              <a:spcBef>
                <a:spcPts val="500"/>
              </a:spcBef>
              <a:buNone/>
            </a:pPr>
            <a:endParaRPr lang="en-US" sz="3100" b="1" strike="dblStrike" baseline="30000"/>
          </a:p>
          <a:p>
            <a:pPr marL="457200" indent="-457200">
              <a:lnSpc>
                <a:spcPct val="120000"/>
              </a:lnSpc>
              <a:spcBef>
                <a:spcPts val="500"/>
              </a:spcBef>
              <a:buNone/>
            </a:pPr>
            <a:endParaRPr lang="en-US" sz="2200">
              <a:highlight>
                <a:srgbClr val="FFFF00"/>
              </a:highlight>
            </a:endParaRPr>
          </a:p>
          <a:p>
            <a:pPr marL="457200" indent="-457200">
              <a:lnSpc>
                <a:spcPct val="120000"/>
              </a:lnSpc>
              <a:spcBef>
                <a:spcPts val="500"/>
              </a:spcBef>
            </a:pPr>
            <a:endParaRPr lang="en-US" sz="2200"/>
          </a:p>
          <a:p>
            <a:endParaRPr lang="en-US"/>
          </a:p>
        </p:txBody>
      </p:sp>
    </p:spTree>
    <p:extLst>
      <p:ext uri="{BB962C8B-B14F-4D97-AF65-F5344CB8AC3E}">
        <p14:creationId xmlns:p14="http://schemas.microsoft.com/office/powerpoint/2010/main" val="21162965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54983-B02F-74A0-A378-72E06C34FE0B}"/>
              </a:ext>
            </a:extLst>
          </p:cNvPr>
          <p:cNvSpPr>
            <a:spLocks noGrp="1"/>
          </p:cNvSpPr>
          <p:nvPr>
            <p:ph type="title"/>
          </p:nvPr>
        </p:nvSpPr>
        <p:spPr>
          <a:xfrm>
            <a:off x="838200" y="-1093686"/>
            <a:ext cx="10515600" cy="1093686"/>
          </a:xfrm>
        </p:spPr>
        <p:txBody>
          <a:bodyPr vert="horz" lIns="91440" tIns="45720" rIns="91440" bIns="45720" rtlCol="0" anchor="b">
            <a:normAutofit/>
          </a:bodyPr>
          <a:lstStyle/>
          <a:p>
            <a:r>
              <a:rPr lang="en-US"/>
              <a:t>Click on summary report</a:t>
            </a:r>
          </a:p>
        </p:txBody>
      </p:sp>
      <p:pic>
        <p:nvPicPr>
          <p:cNvPr id="3" name="Picture 2" descr="screen shot of summary report location">
            <a:extLst>
              <a:ext uri="{FF2B5EF4-FFF2-40B4-BE49-F238E27FC236}">
                <a16:creationId xmlns:a16="http://schemas.microsoft.com/office/drawing/2014/main" id="{A7B90543-2C61-D153-F45F-F14AFE7AAB6D}"/>
              </a:ext>
            </a:extLst>
          </p:cNvPr>
          <p:cNvPicPr>
            <a:picLocks noChangeAspect="1"/>
          </p:cNvPicPr>
          <p:nvPr/>
        </p:nvPicPr>
        <p:blipFill>
          <a:blip r:embed="rId3"/>
          <a:srcRect l="-2569" r="28680"/>
          <a:stretch/>
        </p:blipFill>
        <p:spPr>
          <a:xfrm>
            <a:off x="1413933" y="1118363"/>
            <a:ext cx="9008533" cy="4621271"/>
          </a:xfrm>
          <a:prstGeom prst="rect">
            <a:avLst/>
          </a:prstGeom>
        </p:spPr>
      </p:pic>
      <p:sp>
        <p:nvSpPr>
          <p:cNvPr id="4" name="Oval 3" descr="circled summary report">
            <a:extLst>
              <a:ext uri="{FF2B5EF4-FFF2-40B4-BE49-F238E27FC236}">
                <a16:creationId xmlns:a16="http://schemas.microsoft.com/office/drawing/2014/main" id="{4F5FE3B2-706C-14B4-F6AC-67DAAF43C2F5}"/>
              </a:ext>
            </a:extLst>
          </p:cNvPr>
          <p:cNvSpPr/>
          <p:nvPr/>
        </p:nvSpPr>
        <p:spPr>
          <a:xfrm>
            <a:off x="2048933" y="3403597"/>
            <a:ext cx="1422400" cy="660401"/>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1218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757FF-E78A-3C38-2CEB-995AB0F13162}"/>
              </a:ext>
            </a:extLst>
          </p:cNvPr>
          <p:cNvSpPr>
            <a:spLocks noGrp="1"/>
          </p:cNvSpPr>
          <p:nvPr>
            <p:ph type="title"/>
          </p:nvPr>
        </p:nvSpPr>
        <p:spPr>
          <a:xfrm>
            <a:off x="838200" y="-1093686"/>
            <a:ext cx="10515600" cy="1093686"/>
          </a:xfrm>
        </p:spPr>
        <p:txBody>
          <a:bodyPr vert="horz" lIns="91440" tIns="45720" rIns="91440" bIns="45720" rtlCol="0" anchor="b">
            <a:normAutofit/>
          </a:bodyPr>
          <a:lstStyle/>
          <a:p>
            <a:r>
              <a:rPr lang="en-US"/>
              <a:t>Review summary</a:t>
            </a:r>
          </a:p>
        </p:txBody>
      </p:sp>
      <p:pic>
        <p:nvPicPr>
          <p:cNvPr id="3" name="Picture 2" descr="circled assessment status as completed">
            <a:extLst>
              <a:ext uri="{FF2B5EF4-FFF2-40B4-BE49-F238E27FC236}">
                <a16:creationId xmlns:a16="http://schemas.microsoft.com/office/drawing/2014/main" id="{F418D506-184A-C3D2-888E-667304567577}"/>
              </a:ext>
            </a:extLst>
          </p:cNvPr>
          <p:cNvPicPr>
            <a:picLocks noChangeAspect="1"/>
          </p:cNvPicPr>
          <p:nvPr/>
        </p:nvPicPr>
        <p:blipFill>
          <a:blip r:embed="rId3"/>
          <a:stretch>
            <a:fillRect/>
          </a:stretch>
        </p:blipFill>
        <p:spPr>
          <a:xfrm>
            <a:off x="694266" y="1058779"/>
            <a:ext cx="10803467" cy="5216047"/>
          </a:xfrm>
          <a:prstGeom prst="rect">
            <a:avLst/>
          </a:prstGeom>
        </p:spPr>
      </p:pic>
      <p:sp>
        <p:nvSpPr>
          <p:cNvPr id="4" name="Oval 3" descr="circle">
            <a:extLst>
              <a:ext uri="{FF2B5EF4-FFF2-40B4-BE49-F238E27FC236}">
                <a16:creationId xmlns:a16="http://schemas.microsoft.com/office/drawing/2014/main" id="{0ED29229-14E6-D365-CEB0-FFDA609CF981}"/>
              </a:ext>
            </a:extLst>
          </p:cNvPr>
          <p:cNvSpPr/>
          <p:nvPr/>
        </p:nvSpPr>
        <p:spPr>
          <a:xfrm>
            <a:off x="128016" y="850392"/>
            <a:ext cx="3200400" cy="3209543"/>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52298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3281E-CD00-FF04-2128-758741DE9A0E}"/>
              </a:ext>
            </a:extLst>
          </p:cNvPr>
          <p:cNvSpPr>
            <a:spLocks noGrp="1"/>
          </p:cNvSpPr>
          <p:nvPr>
            <p:ph type="title"/>
          </p:nvPr>
        </p:nvSpPr>
        <p:spPr>
          <a:xfrm>
            <a:off x="838200" y="-1093686"/>
            <a:ext cx="10515600" cy="1093686"/>
          </a:xfrm>
        </p:spPr>
        <p:txBody>
          <a:bodyPr vert="horz" lIns="91440" tIns="45720" rIns="91440" bIns="45720" rtlCol="0" anchor="b">
            <a:normAutofit/>
          </a:bodyPr>
          <a:lstStyle/>
          <a:p>
            <a:r>
              <a:rPr lang="en-US"/>
              <a:t>Full compliance example</a:t>
            </a:r>
          </a:p>
        </p:txBody>
      </p:sp>
      <p:pic>
        <p:nvPicPr>
          <p:cNvPr id="3" name="Picture 2" descr="screen shot of full compliance element example.">
            <a:extLst>
              <a:ext uri="{FF2B5EF4-FFF2-40B4-BE49-F238E27FC236}">
                <a16:creationId xmlns:a16="http://schemas.microsoft.com/office/drawing/2014/main" id="{EC58B128-865E-30FC-53C1-49BE38EA3516}"/>
              </a:ext>
            </a:extLst>
          </p:cNvPr>
          <p:cNvPicPr>
            <a:picLocks noChangeAspect="1"/>
          </p:cNvPicPr>
          <p:nvPr/>
        </p:nvPicPr>
        <p:blipFill>
          <a:blip r:embed="rId3"/>
          <a:srcRect r="12506"/>
          <a:stretch/>
        </p:blipFill>
        <p:spPr>
          <a:xfrm>
            <a:off x="269595" y="998833"/>
            <a:ext cx="7184066" cy="5378215"/>
          </a:xfrm>
          <a:prstGeom prst="rect">
            <a:avLst/>
          </a:prstGeom>
        </p:spPr>
      </p:pic>
      <p:sp>
        <p:nvSpPr>
          <p:cNvPr id="4" name="TextBox 3">
            <a:extLst>
              <a:ext uri="{FF2B5EF4-FFF2-40B4-BE49-F238E27FC236}">
                <a16:creationId xmlns:a16="http://schemas.microsoft.com/office/drawing/2014/main" id="{CD5E1239-029E-6E40-5E59-7E78693A0ACC}"/>
              </a:ext>
            </a:extLst>
          </p:cNvPr>
          <p:cNvSpPr txBox="1"/>
          <p:nvPr/>
        </p:nvSpPr>
        <p:spPr>
          <a:xfrm>
            <a:off x="7813964" y="1330036"/>
            <a:ext cx="3835730" cy="1200329"/>
          </a:xfrm>
          <a:prstGeom prst="rect">
            <a:avLst/>
          </a:prstGeom>
          <a:noFill/>
          <a:ln>
            <a:solidFill>
              <a:srgbClr val="000000"/>
            </a:solidFill>
          </a:ln>
        </p:spPr>
        <p:txBody>
          <a:bodyPr wrap="square" rtlCol="0">
            <a:spAutoFit/>
          </a:bodyPr>
          <a:lstStyle/>
          <a:p>
            <a:r>
              <a:rPr lang="en-US"/>
              <a:t>Example of Element 1:</a:t>
            </a:r>
          </a:p>
          <a:p>
            <a:endParaRPr lang="en-US"/>
          </a:p>
          <a:p>
            <a:r>
              <a:rPr lang="en-US"/>
              <a:t>Fully Implemented. No Draft Summary Comments to address.</a:t>
            </a:r>
          </a:p>
        </p:txBody>
      </p:sp>
    </p:spTree>
    <p:extLst>
      <p:ext uri="{BB962C8B-B14F-4D97-AF65-F5344CB8AC3E}">
        <p14:creationId xmlns:p14="http://schemas.microsoft.com/office/powerpoint/2010/main" val="10413365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E65A7-AD5D-6EE7-ADEC-9844E1D75C3C}"/>
              </a:ext>
            </a:extLst>
          </p:cNvPr>
          <p:cNvSpPr>
            <a:spLocks noGrp="1"/>
          </p:cNvSpPr>
          <p:nvPr>
            <p:ph type="title"/>
          </p:nvPr>
        </p:nvSpPr>
        <p:spPr>
          <a:xfrm>
            <a:off x="838200" y="-1093686"/>
            <a:ext cx="10515600" cy="1093686"/>
          </a:xfrm>
        </p:spPr>
        <p:txBody>
          <a:bodyPr vert="horz" lIns="91440" tIns="45720" rIns="91440" bIns="45720" rtlCol="0" anchor="b">
            <a:normAutofit/>
          </a:bodyPr>
          <a:lstStyle/>
          <a:p>
            <a:r>
              <a:rPr lang="en-US"/>
              <a:t>Example of non-compliance</a:t>
            </a:r>
          </a:p>
        </p:txBody>
      </p:sp>
      <p:pic>
        <p:nvPicPr>
          <p:cNvPr id="3" name="Picture 2" descr="screen shot of not in compliance example">
            <a:extLst>
              <a:ext uri="{FF2B5EF4-FFF2-40B4-BE49-F238E27FC236}">
                <a16:creationId xmlns:a16="http://schemas.microsoft.com/office/drawing/2014/main" id="{D4F46057-F744-2DDD-8701-4765C3968AE9}"/>
              </a:ext>
            </a:extLst>
          </p:cNvPr>
          <p:cNvPicPr>
            <a:picLocks noChangeAspect="1"/>
          </p:cNvPicPr>
          <p:nvPr/>
        </p:nvPicPr>
        <p:blipFill>
          <a:blip r:embed="rId3"/>
          <a:stretch>
            <a:fillRect/>
          </a:stretch>
        </p:blipFill>
        <p:spPr>
          <a:xfrm>
            <a:off x="1177132" y="1033152"/>
            <a:ext cx="9837736" cy="5450775"/>
          </a:xfrm>
          <a:prstGeom prst="rect">
            <a:avLst/>
          </a:prstGeom>
        </p:spPr>
      </p:pic>
    </p:spTree>
    <p:extLst>
      <p:ext uri="{BB962C8B-B14F-4D97-AF65-F5344CB8AC3E}">
        <p14:creationId xmlns:p14="http://schemas.microsoft.com/office/powerpoint/2010/main" val="2207316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520E9-8499-29C0-A6D0-EA884CBC0ED3}"/>
              </a:ext>
            </a:extLst>
          </p:cNvPr>
          <p:cNvSpPr>
            <a:spLocks noGrp="1"/>
          </p:cNvSpPr>
          <p:nvPr>
            <p:ph type="title"/>
          </p:nvPr>
        </p:nvSpPr>
        <p:spPr>
          <a:xfrm>
            <a:off x="838200" y="-1093686"/>
            <a:ext cx="10515600" cy="1093686"/>
          </a:xfrm>
        </p:spPr>
        <p:txBody>
          <a:bodyPr vert="horz" lIns="91440" tIns="45720" rIns="91440" bIns="45720" rtlCol="0" anchor="b">
            <a:normAutofit/>
          </a:bodyPr>
          <a:lstStyle/>
          <a:p>
            <a:r>
              <a:rPr lang="en-US"/>
              <a:t>resubmitting</a:t>
            </a:r>
          </a:p>
        </p:txBody>
      </p:sp>
      <p:pic>
        <p:nvPicPr>
          <p:cNvPr id="4" name="Picture 3" descr="screen shot of completion of summary rerpot review">
            <a:extLst>
              <a:ext uri="{FF2B5EF4-FFF2-40B4-BE49-F238E27FC236}">
                <a16:creationId xmlns:a16="http://schemas.microsoft.com/office/drawing/2014/main" id="{24BE486D-78C7-C3BC-1830-516D395E6B05}"/>
              </a:ext>
            </a:extLst>
          </p:cNvPr>
          <p:cNvPicPr>
            <a:picLocks noChangeAspect="1"/>
          </p:cNvPicPr>
          <p:nvPr/>
        </p:nvPicPr>
        <p:blipFill>
          <a:blip r:embed="rId3"/>
          <a:stretch>
            <a:fillRect/>
          </a:stretch>
        </p:blipFill>
        <p:spPr>
          <a:xfrm>
            <a:off x="1389439" y="1318161"/>
            <a:ext cx="8831258" cy="1984174"/>
          </a:xfrm>
          <a:prstGeom prst="rect">
            <a:avLst/>
          </a:prstGeom>
          <a:ln>
            <a:solidFill>
              <a:srgbClr val="000000"/>
            </a:solidFill>
          </a:ln>
        </p:spPr>
      </p:pic>
      <p:pic>
        <p:nvPicPr>
          <p:cNvPr id="5" name="Picture 4" descr="screen shot showing no items pending">
            <a:extLst>
              <a:ext uri="{FF2B5EF4-FFF2-40B4-BE49-F238E27FC236}">
                <a16:creationId xmlns:a16="http://schemas.microsoft.com/office/drawing/2014/main" id="{8E57EAA3-9C9C-3AC2-7A43-0B569FA5D009}"/>
              </a:ext>
            </a:extLst>
          </p:cNvPr>
          <p:cNvPicPr>
            <a:picLocks noChangeAspect="1"/>
          </p:cNvPicPr>
          <p:nvPr/>
        </p:nvPicPr>
        <p:blipFill>
          <a:blip r:embed="rId4"/>
          <a:stretch>
            <a:fillRect/>
          </a:stretch>
        </p:blipFill>
        <p:spPr>
          <a:xfrm>
            <a:off x="1389439" y="4335280"/>
            <a:ext cx="8831258" cy="1204559"/>
          </a:xfrm>
          <a:prstGeom prst="rect">
            <a:avLst/>
          </a:prstGeom>
          <a:ln>
            <a:solidFill>
              <a:srgbClr val="000000"/>
            </a:solidFill>
          </a:ln>
        </p:spPr>
      </p:pic>
    </p:spTree>
    <p:extLst>
      <p:ext uri="{BB962C8B-B14F-4D97-AF65-F5344CB8AC3E}">
        <p14:creationId xmlns:p14="http://schemas.microsoft.com/office/powerpoint/2010/main" val="29724317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F22F7-9A7B-2E21-034D-E7E886A92331}"/>
              </a:ext>
            </a:extLst>
          </p:cNvPr>
          <p:cNvSpPr txBox="1">
            <a:spLocks noGrp="1"/>
          </p:cNvSpPr>
          <p:nvPr>
            <p:ph type="title" idx="4294967295"/>
          </p:nvPr>
        </p:nvSpPr>
        <p:spPr>
          <a:xfrm>
            <a:off x="1665514" y="1659285"/>
            <a:ext cx="9318171" cy="35394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ptos" panose="020B0004020202020204" pitchFamily="34" charset="0"/>
                <a:ea typeface="+mn-ea"/>
                <a:cs typeface="+mn-cs"/>
              </a:rPr>
              <a:t>IMPORTANT!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tx1"/>
                </a:solidFill>
                <a:effectLst/>
                <a:uLnTx/>
                <a:uFillTx/>
                <a:latin typeface="Aptos" panose="020B0004020202020204" pitchFamily="34" charset="0"/>
                <a:ea typeface="+mn-ea"/>
                <a:cs typeface="+mn-cs"/>
              </a:rPr>
              <a:t>Due to some current electronic limitations with CHAMP,  </a:t>
            </a:r>
            <a:r>
              <a:rPr kumimoji="0" lang="en-US" sz="2800" b="1" i="0" u="none" strike="noStrike" kern="1200" cap="none" spc="0" normalizeH="0" baseline="0" noProof="0">
                <a:ln>
                  <a:noFill/>
                </a:ln>
                <a:solidFill>
                  <a:srgbClr val="FF0000"/>
                </a:solidFill>
                <a:effectLst/>
                <a:uLnTx/>
                <a:uFillTx/>
                <a:latin typeface="Aptos" panose="020B0004020202020204" pitchFamily="34" charset="0"/>
                <a:ea typeface="+mn-ea"/>
                <a:cs typeface="+mn-cs"/>
              </a:rPr>
              <a:t>early</a:t>
            </a:r>
            <a:r>
              <a:rPr kumimoji="0" lang="en-US" sz="2800" b="0" i="0" u="none" strike="noStrike" kern="1200" cap="none" spc="0" normalizeH="0" baseline="0" noProof="0">
                <a:ln>
                  <a:noFill/>
                </a:ln>
                <a:solidFill>
                  <a:schemeClr val="tx1"/>
                </a:solidFill>
                <a:effectLst/>
                <a:uLnTx/>
                <a:uFillTx/>
                <a:latin typeface="Aptos" panose="020B0004020202020204" pitchFamily="34" charset="0"/>
                <a:ea typeface="+mn-ea"/>
                <a:cs typeface="+mn-cs"/>
              </a:rPr>
              <a:t> submitters are only doing one submission with one summary report to be issued by DESE. If you are issued findings in this summary report, we will expect you to work on correcting those findings and we will review in tier 2 for those corrections. </a:t>
            </a:r>
          </a:p>
        </p:txBody>
      </p:sp>
    </p:spTree>
    <p:extLst>
      <p:ext uri="{BB962C8B-B14F-4D97-AF65-F5344CB8AC3E}">
        <p14:creationId xmlns:p14="http://schemas.microsoft.com/office/powerpoint/2010/main" val="21357850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FD0A6-1060-07B1-C61D-7FEE073145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E1176D-CB48-BAB7-4FC9-B68EF461E3B4}"/>
              </a:ext>
            </a:extLst>
          </p:cNvPr>
          <p:cNvSpPr txBox="1">
            <a:spLocks noGrp="1"/>
          </p:cNvSpPr>
          <p:nvPr>
            <p:ph type="title" idx="4294967295"/>
          </p:nvPr>
        </p:nvSpPr>
        <p:spPr>
          <a:xfrm>
            <a:off x="1665514" y="1659285"/>
            <a:ext cx="9318171" cy="35394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ptos" panose="020B0004020202020204" pitchFamily="34" charset="0"/>
                <a:ea typeface="+mn-ea"/>
                <a:cs typeface="+mn-cs"/>
              </a:rPr>
              <a:t>IMPORTANT!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tx1"/>
                </a:solidFill>
                <a:effectLst/>
                <a:uLnTx/>
                <a:uFillTx/>
                <a:latin typeface="Aptos" panose="020B0004020202020204" pitchFamily="34" charset="0"/>
                <a:ea typeface="+mn-ea"/>
                <a:cs typeface="+mn-cs"/>
              </a:rPr>
              <a:t>Due to some current electronic limitations with CHAMP,  </a:t>
            </a:r>
            <a:r>
              <a:rPr kumimoji="0" lang="en-US" sz="2800" b="1" i="0" u="none" strike="noStrike" kern="1200" cap="none" spc="0" normalizeH="0" baseline="0" noProof="0">
                <a:ln>
                  <a:noFill/>
                </a:ln>
                <a:solidFill>
                  <a:srgbClr val="FF0000"/>
                </a:solidFill>
                <a:effectLst/>
                <a:uLnTx/>
                <a:uFillTx/>
                <a:latin typeface="Aptos" panose="020B0004020202020204" pitchFamily="34" charset="0"/>
                <a:ea typeface="+mn-ea"/>
                <a:cs typeface="+mn-cs"/>
              </a:rPr>
              <a:t>regular</a:t>
            </a:r>
            <a:r>
              <a:rPr kumimoji="0" lang="en-US" sz="2800" b="0" i="0" u="none" strike="noStrike" kern="1200" cap="none" spc="0" normalizeH="0" baseline="0" noProof="0">
                <a:ln>
                  <a:noFill/>
                </a:ln>
                <a:solidFill>
                  <a:schemeClr val="tx1"/>
                </a:solidFill>
                <a:effectLst/>
                <a:uLnTx/>
                <a:uFillTx/>
                <a:latin typeface="Aptos" panose="020B0004020202020204" pitchFamily="34" charset="0"/>
                <a:ea typeface="+mn-ea"/>
                <a:cs typeface="+mn-cs"/>
              </a:rPr>
              <a:t> submitters are only doing one submission with one summary report to be issued by DESE. If you are issued findings in this summary report, we will expect you to work on correcting those findings and we will review in tier 2 for those corrections. </a:t>
            </a:r>
          </a:p>
        </p:txBody>
      </p:sp>
    </p:spTree>
    <p:extLst>
      <p:ext uri="{BB962C8B-B14F-4D97-AF65-F5344CB8AC3E}">
        <p14:creationId xmlns:p14="http://schemas.microsoft.com/office/powerpoint/2010/main" val="15649385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B4DF2-DF57-C805-0DDC-5EB93B0C9BD4}"/>
              </a:ext>
            </a:extLst>
          </p:cNvPr>
          <p:cNvSpPr>
            <a:spLocks noGrp="1"/>
          </p:cNvSpPr>
          <p:nvPr>
            <p:ph type="title"/>
          </p:nvPr>
        </p:nvSpPr>
        <p:spPr/>
        <p:txBody>
          <a:bodyPr>
            <a:normAutofit/>
          </a:bodyPr>
          <a:lstStyle/>
          <a:p>
            <a:pPr algn="ctr"/>
            <a:r>
              <a:rPr lang="en-US" sz="4400"/>
              <a:t>Resources</a:t>
            </a:r>
          </a:p>
        </p:txBody>
      </p:sp>
    </p:spTree>
    <p:extLst>
      <p:ext uri="{BB962C8B-B14F-4D97-AF65-F5344CB8AC3E}">
        <p14:creationId xmlns:p14="http://schemas.microsoft.com/office/powerpoint/2010/main" val="31604725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FD77D6-A304-A3D9-A457-14DE393E27BB}"/>
              </a:ext>
            </a:extLst>
          </p:cNvPr>
          <p:cNvSpPr>
            <a:spLocks noGrp="1"/>
          </p:cNvSpPr>
          <p:nvPr>
            <p:ph type="title"/>
          </p:nvPr>
        </p:nvSpPr>
        <p:spPr/>
        <p:txBody>
          <a:bodyPr/>
          <a:lstStyle/>
          <a:p>
            <a:r>
              <a:rPr lang="en-US"/>
              <a:t>For Technical Assistance:</a:t>
            </a:r>
          </a:p>
        </p:txBody>
      </p:sp>
      <p:sp>
        <p:nvSpPr>
          <p:cNvPr id="2" name="Content Placeholder 1">
            <a:extLst>
              <a:ext uri="{FF2B5EF4-FFF2-40B4-BE49-F238E27FC236}">
                <a16:creationId xmlns:a16="http://schemas.microsoft.com/office/drawing/2014/main" id="{6423FDA3-B5BD-7B01-8DC0-EA6DA2FE187A}"/>
              </a:ext>
            </a:extLst>
          </p:cNvPr>
          <p:cNvSpPr>
            <a:spLocks noGrp="1"/>
          </p:cNvSpPr>
          <p:nvPr>
            <p:ph idx="1"/>
          </p:nvPr>
        </p:nvSpPr>
        <p:spPr>
          <a:xfrm>
            <a:off x="228600" y="1714699"/>
            <a:ext cx="3427116" cy="4637179"/>
          </a:xfrm>
        </p:spPr>
        <p:txBody>
          <a:bodyPr vert="horz" lIns="91440" tIns="45720" rIns="91440" bIns="45720" rtlCol="0" anchor="t">
            <a:normAutofit/>
          </a:bodyPr>
          <a:lstStyle/>
          <a:p>
            <a:pPr marL="0" indent="0">
              <a:lnSpc>
                <a:spcPct val="100000"/>
              </a:lnSpc>
              <a:spcBef>
                <a:spcPts val="600"/>
              </a:spcBef>
              <a:buNone/>
            </a:pPr>
            <a:r>
              <a:rPr lang="en-US" sz="2200">
                <a:effectLst/>
                <a:latin typeface="Arial"/>
                <a:ea typeface="Times New Roman" panose="02020603050405020304" pitchFamily="18" charset="0"/>
                <a:cs typeface="Arial"/>
              </a:rPr>
              <a:t>Technical assistance may be requested at any point by completing </a:t>
            </a:r>
            <a:r>
              <a:rPr lang="en-US" sz="2200">
                <a:latin typeface="Arial"/>
                <a:ea typeface="Times New Roman" panose="02020603050405020304" pitchFamily="18" charset="0"/>
                <a:cs typeface="Arial"/>
              </a:rPr>
              <a:t>the </a:t>
            </a:r>
            <a:endParaRPr lang="en-US" sz="2200" b="1" u="sng">
              <a:latin typeface="Arial"/>
              <a:cs typeface="Arial"/>
            </a:endParaRPr>
          </a:p>
          <a:p>
            <a:pPr marL="0" indent="0">
              <a:lnSpc>
                <a:spcPct val="100000"/>
              </a:lnSpc>
              <a:spcBef>
                <a:spcPts val="600"/>
              </a:spcBef>
              <a:buNone/>
            </a:pPr>
            <a:r>
              <a:rPr lang="en-US" sz="2400">
                <a:hlinkClick r:id="rId3"/>
              </a:rPr>
              <a:t>CHAMP HELP AND SUPPORT TRACKER﻿</a:t>
            </a:r>
          </a:p>
          <a:p>
            <a:pPr marL="0" indent="0">
              <a:lnSpc>
                <a:spcPct val="100000"/>
              </a:lnSpc>
              <a:spcBef>
                <a:spcPts val="600"/>
              </a:spcBef>
              <a:buNone/>
            </a:pPr>
            <a:endParaRPr lang="en-US" sz="2400"/>
          </a:p>
          <a:p>
            <a:pPr marL="0" indent="0">
              <a:lnSpc>
                <a:spcPct val="100000"/>
              </a:lnSpc>
              <a:spcBef>
                <a:spcPts val="600"/>
              </a:spcBef>
              <a:buNone/>
            </a:pPr>
            <a:endParaRPr lang="en-US" sz="2400"/>
          </a:p>
        </p:txBody>
      </p:sp>
      <p:pic>
        <p:nvPicPr>
          <p:cNvPr id="4" name="Picture 3" descr="screen shot of the help form ">
            <a:extLst>
              <a:ext uri="{FF2B5EF4-FFF2-40B4-BE49-F238E27FC236}">
                <a16:creationId xmlns:a16="http://schemas.microsoft.com/office/drawing/2014/main" id="{58CAC90D-8A47-C4A4-1956-3B6FB6DD5190}"/>
              </a:ext>
            </a:extLst>
          </p:cNvPr>
          <p:cNvPicPr>
            <a:picLocks noChangeAspect="1"/>
          </p:cNvPicPr>
          <p:nvPr/>
        </p:nvPicPr>
        <p:blipFill>
          <a:blip r:embed="rId4"/>
          <a:stretch>
            <a:fillRect/>
          </a:stretch>
        </p:blipFill>
        <p:spPr>
          <a:xfrm>
            <a:off x="3761639" y="1608716"/>
            <a:ext cx="8090532" cy="4747948"/>
          </a:xfrm>
          <a:prstGeom prst="rect">
            <a:avLst/>
          </a:prstGeom>
        </p:spPr>
      </p:pic>
    </p:spTree>
    <p:extLst>
      <p:ext uri="{BB962C8B-B14F-4D97-AF65-F5344CB8AC3E}">
        <p14:creationId xmlns:p14="http://schemas.microsoft.com/office/powerpoint/2010/main" val="39608943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32BCE3-F2A8-F145-4391-6F41D3A2D95D}"/>
              </a:ext>
            </a:extLst>
          </p:cNvPr>
          <p:cNvSpPr txBox="1">
            <a:spLocks noGrp="1"/>
          </p:cNvSpPr>
          <p:nvPr>
            <p:ph type="title" idx="4294967295"/>
          </p:nvPr>
        </p:nvSpPr>
        <p:spPr>
          <a:xfrm>
            <a:off x="1143000" y="1920746"/>
            <a:ext cx="964692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a:ln>
                  <a:noFill/>
                </a:ln>
                <a:solidFill>
                  <a:schemeClr val="bg1"/>
                </a:solidFill>
                <a:effectLst/>
                <a:uLnTx/>
                <a:uFillTx/>
                <a:latin typeface="Arial" panose="020B0604020202020204" pitchFamily="34" charset="0"/>
                <a:ea typeface="Segoe UI Black" panose="020B0A02040204020203" pitchFamily="34" charset="0"/>
                <a:cs typeface="Arial" panose="020B0604020202020204" pitchFamily="34" charset="0"/>
              </a:rPr>
              <a:t>THANK YOU</a:t>
            </a:r>
            <a:endParaRPr kumimoji="0" lang="zh-CN" altLang="en-US" sz="8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2" name="Picture 1" descr="links for further information">
            <a:extLst>
              <a:ext uri="{FF2B5EF4-FFF2-40B4-BE49-F238E27FC236}">
                <a16:creationId xmlns:a16="http://schemas.microsoft.com/office/drawing/2014/main" id="{4878B214-D8D2-E36F-8E2B-C1481B595708}"/>
              </a:ext>
            </a:extLst>
          </p:cNvPr>
          <p:cNvPicPr>
            <a:picLocks noChangeAspect="1"/>
          </p:cNvPicPr>
          <p:nvPr/>
        </p:nvPicPr>
        <p:blipFill>
          <a:blip r:embed="rId3"/>
          <a:stretch>
            <a:fillRect/>
          </a:stretch>
        </p:blipFill>
        <p:spPr>
          <a:xfrm>
            <a:off x="235527" y="4088788"/>
            <a:ext cx="12192000" cy="841735"/>
          </a:xfrm>
          <a:prstGeom prst="rect">
            <a:avLst/>
          </a:prstGeom>
        </p:spPr>
      </p:pic>
    </p:spTree>
    <p:extLst>
      <p:ext uri="{BB962C8B-B14F-4D97-AF65-F5344CB8AC3E}">
        <p14:creationId xmlns:p14="http://schemas.microsoft.com/office/powerpoint/2010/main" val="3493722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70DBDE-B672-6ACF-CCC8-C67783151351}"/>
              </a:ext>
            </a:extLst>
          </p:cNvPr>
          <p:cNvSpPr>
            <a:spLocks noGrp="1"/>
          </p:cNvSpPr>
          <p:nvPr>
            <p:ph type="title"/>
          </p:nvPr>
        </p:nvSpPr>
        <p:spPr/>
        <p:txBody>
          <a:bodyPr/>
          <a:lstStyle/>
          <a:p>
            <a:r>
              <a:rPr lang="en-US"/>
              <a:t>Due Dates: Regular</a:t>
            </a:r>
          </a:p>
        </p:txBody>
      </p:sp>
      <p:sp>
        <p:nvSpPr>
          <p:cNvPr id="2" name="Content Placeholder 1">
            <a:extLst>
              <a:ext uri="{FF2B5EF4-FFF2-40B4-BE49-F238E27FC236}">
                <a16:creationId xmlns:a16="http://schemas.microsoft.com/office/drawing/2014/main" id="{A6EBEDB6-A4B9-D5EE-79C6-86F64951292C}"/>
              </a:ext>
            </a:extLst>
          </p:cNvPr>
          <p:cNvSpPr>
            <a:spLocks noGrp="1"/>
          </p:cNvSpPr>
          <p:nvPr>
            <p:ph idx="1"/>
          </p:nvPr>
        </p:nvSpPr>
        <p:spPr>
          <a:xfrm>
            <a:off x="838198" y="1720312"/>
            <a:ext cx="10515601" cy="4772562"/>
          </a:xfrm>
        </p:spPr>
        <p:txBody>
          <a:bodyPr vert="horz" lIns="91440" tIns="45720" rIns="91440" bIns="45720" rtlCol="0" anchor="t">
            <a:normAutofit fontScale="70000" lnSpcReduction="20000"/>
          </a:bodyPr>
          <a:lstStyle/>
          <a:p>
            <a:pPr marL="457200" indent="-457200">
              <a:lnSpc>
                <a:spcPct val="120000"/>
              </a:lnSpc>
              <a:spcBef>
                <a:spcPts val="500"/>
              </a:spcBef>
            </a:pPr>
            <a:r>
              <a:rPr lang="en-US" sz="3100">
                <a:latin typeface="Arial"/>
                <a:cs typeface="Arial"/>
              </a:rPr>
              <a:t>Self-assessment submissions in CHAMP are due no later than </a:t>
            </a:r>
            <a:r>
              <a:rPr lang="en-US" sz="3100" b="1">
                <a:latin typeface="Arial"/>
                <a:cs typeface="Arial"/>
              </a:rPr>
              <a:t>September 30, 2025.</a:t>
            </a:r>
            <a:endParaRPr lang="en-US" sz="3100" b="1"/>
          </a:p>
          <a:p>
            <a:pPr marL="0" indent="0">
              <a:lnSpc>
                <a:spcPct val="120000"/>
              </a:lnSpc>
              <a:spcBef>
                <a:spcPts val="500"/>
              </a:spcBef>
              <a:buNone/>
            </a:pPr>
            <a:endParaRPr lang="en-US" sz="3100">
              <a:latin typeface="Arial"/>
              <a:cs typeface="Arial"/>
            </a:endParaRPr>
          </a:p>
          <a:p>
            <a:pPr marL="457200" indent="-457200">
              <a:lnSpc>
                <a:spcPct val="120000"/>
              </a:lnSpc>
              <a:spcBef>
                <a:spcPts val="500"/>
              </a:spcBef>
            </a:pPr>
            <a:r>
              <a:rPr lang="en-US" sz="3100">
                <a:latin typeface="Arial"/>
                <a:cs typeface="Arial"/>
              </a:rPr>
              <a:t>Review of district submissions by the Educational Stability Staff and Initial Summaries available to districts approximately by </a:t>
            </a:r>
            <a:r>
              <a:rPr lang="en-US" sz="3100" b="1">
                <a:latin typeface="Arial"/>
                <a:cs typeface="Arial"/>
              </a:rPr>
              <a:t>end of November 2025.</a:t>
            </a:r>
            <a:endParaRPr lang="en-US" sz="3100" b="1">
              <a:highlight>
                <a:srgbClr val="FFFF00"/>
              </a:highlight>
              <a:latin typeface="Arial"/>
              <a:cs typeface="Arial"/>
            </a:endParaRPr>
          </a:p>
          <a:p>
            <a:pPr marL="457200" indent="-457200">
              <a:lnSpc>
                <a:spcPct val="120000"/>
              </a:lnSpc>
              <a:spcBef>
                <a:spcPts val="500"/>
              </a:spcBef>
              <a:buNone/>
            </a:pPr>
            <a:endParaRPr lang="en-US" sz="3100" b="1">
              <a:highlight>
                <a:srgbClr val="FFFF00"/>
              </a:highlight>
            </a:endParaRPr>
          </a:p>
          <a:p>
            <a:pPr marL="457200" indent="-457200">
              <a:lnSpc>
                <a:spcPct val="120000"/>
              </a:lnSpc>
              <a:spcBef>
                <a:spcPts val="500"/>
              </a:spcBef>
            </a:pPr>
            <a:r>
              <a:rPr lang="en-US" sz="3100">
                <a:effectLst/>
                <a:latin typeface="Arial"/>
                <a:ea typeface="Times New Roman" panose="02020603050405020304" pitchFamily="18" charset="0"/>
                <a:cs typeface="Arial"/>
              </a:rPr>
              <a:t>Districts must submit within CHAMP final corrective responses no later than </a:t>
            </a:r>
            <a:r>
              <a:rPr lang="en-US" sz="3100" b="1">
                <a:latin typeface="Arial"/>
                <a:ea typeface="Times New Roman" panose="02020603050405020304" pitchFamily="18" charset="0"/>
                <a:cs typeface="Arial"/>
              </a:rPr>
              <a:t>January 9, 2026</a:t>
            </a:r>
            <a:r>
              <a:rPr lang="en-US" sz="3100" b="1">
                <a:effectLst/>
                <a:latin typeface="Arial"/>
                <a:ea typeface="Times New Roman" panose="02020603050405020304" pitchFamily="18" charset="0"/>
                <a:cs typeface="Arial"/>
              </a:rPr>
              <a:t>. </a:t>
            </a:r>
            <a:r>
              <a:rPr lang="en-US" sz="3100" b="1">
                <a:solidFill>
                  <a:srgbClr val="FF0000"/>
                </a:solidFill>
                <a:latin typeface="Arial"/>
                <a:ea typeface="Times New Roman" panose="02020603050405020304" pitchFamily="18" charset="0"/>
                <a:cs typeface="Arial"/>
              </a:rPr>
              <a:t>(NOT AVAILABLE YET)</a:t>
            </a:r>
            <a:endParaRPr lang="en-US" sz="3100" b="1">
              <a:solidFill>
                <a:srgbClr val="FF0000"/>
              </a:solidFill>
              <a:effectLst/>
              <a:highlight>
                <a:srgbClr val="FFFF00"/>
              </a:highlight>
              <a:latin typeface="Arial"/>
              <a:ea typeface="Times New Roman" panose="02020603050405020304" pitchFamily="18" charset="0"/>
              <a:cs typeface="Arial"/>
            </a:endParaRPr>
          </a:p>
          <a:p>
            <a:pPr marL="457200" indent="-457200">
              <a:lnSpc>
                <a:spcPct val="120000"/>
              </a:lnSpc>
              <a:spcBef>
                <a:spcPts val="500"/>
              </a:spcBef>
            </a:pPr>
            <a:endParaRPr lang="en-US" sz="3100">
              <a:effectLst/>
              <a:highlight>
                <a:srgbClr val="FFFF00"/>
              </a:highlight>
              <a:ea typeface="Times New Roman" panose="02020603050405020304" pitchFamily="18" charset="0"/>
            </a:endParaRPr>
          </a:p>
          <a:p>
            <a:pPr marL="457200" indent="-457200">
              <a:lnSpc>
                <a:spcPct val="120000"/>
              </a:lnSpc>
              <a:spcBef>
                <a:spcPts val="500"/>
              </a:spcBef>
            </a:pPr>
            <a:r>
              <a:rPr lang="en-US" sz="3100">
                <a:latin typeface="Arial"/>
                <a:cs typeface="Arial"/>
              </a:rPr>
              <a:t>Final Monitoring Summary Reports issued as soon as possible within CHAMPS but no later than the week of </a:t>
            </a:r>
            <a:r>
              <a:rPr lang="en-US" sz="3100" b="1">
                <a:latin typeface="Arial"/>
                <a:cs typeface="Arial"/>
              </a:rPr>
              <a:t>February 16, 2026 </a:t>
            </a:r>
            <a:r>
              <a:rPr lang="en-US" sz="3100" b="1">
                <a:solidFill>
                  <a:srgbClr val="FF0000"/>
                </a:solidFill>
                <a:latin typeface="Arial"/>
                <a:cs typeface="Arial"/>
              </a:rPr>
              <a:t>(NOT AVAILABLE YET)</a:t>
            </a:r>
            <a:endParaRPr lang="en-US" sz="3100" b="1">
              <a:solidFill>
                <a:srgbClr val="FF0000"/>
              </a:solidFill>
              <a:highlight>
                <a:srgbClr val="FFFF00"/>
              </a:highlight>
              <a:latin typeface="Arial"/>
              <a:cs typeface="Arial"/>
            </a:endParaRPr>
          </a:p>
          <a:p>
            <a:pPr marL="457200" indent="-457200">
              <a:lnSpc>
                <a:spcPct val="120000"/>
              </a:lnSpc>
              <a:spcBef>
                <a:spcPts val="500"/>
              </a:spcBef>
              <a:buNone/>
            </a:pPr>
            <a:endParaRPr lang="en-US" sz="2200">
              <a:highlight>
                <a:srgbClr val="FFFF00"/>
              </a:highlight>
            </a:endParaRPr>
          </a:p>
          <a:p>
            <a:pPr marL="457200" indent="-457200">
              <a:lnSpc>
                <a:spcPct val="120000"/>
              </a:lnSpc>
              <a:spcBef>
                <a:spcPts val="500"/>
              </a:spcBef>
            </a:pPr>
            <a:endParaRPr lang="en-US" sz="2200"/>
          </a:p>
          <a:p>
            <a:endParaRPr lang="en-US"/>
          </a:p>
        </p:txBody>
      </p:sp>
    </p:spTree>
    <p:extLst>
      <p:ext uri="{BB962C8B-B14F-4D97-AF65-F5344CB8AC3E}">
        <p14:creationId xmlns:p14="http://schemas.microsoft.com/office/powerpoint/2010/main" val="1015037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2C45A8-8F3B-536D-091E-E88DDEFDCDBD}"/>
              </a:ext>
            </a:extLst>
          </p:cNvPr>
          <p:cNvSpPr>
            <a:spLocks noGrp="1"/>
          </p:cNvSpPr>
          <p:nvPr>
            <p:ph type="title"/>
          </p:nvPr>
        </p:nvSpPr>
        <p:spPr/>
        <p:txBody>
          <a:bodyPr/>
          <a:lstStyle/>
          <a:p>
            <a:r>
              <a:rPr lang="en-US"/>
              <a:t>Steps to Submit and Respond: Early</a:t>
            </a:r>
          </a:p>
        </p:txBody>
      </p:sp>
      <p:sp>
        <p:nvSpPr>
          <p:cNvPr id="2" name="Content Placeholder 1">
            <a:extLst>
              <a:ext uri="{FF2B5EF4-FFF2-40B4-BE49-F238E27FC236}">
                <a16:creationId xmlns:a16="http://schemas.microsoft.com/office/drawing/2014/main" id="{990EC003-6024-702A-E036-E19F26F740B6}"/>
              </a:ext>
            </a:extLst>
          </p:cNvPr>
          <p:cNvSpPr>
            <a:spLocks noGrp="1"/>
          </p:cNvSpPr>
          <p:nvPr>
            <p:ph idx="1"/>
          </p:nvPr>
        </p:nvSpPr>
        <p:spPr>
          <a:xfrm>
            <a:off x="838199" y="1730829"/>
            <a:ext cx="11081658" cy="4620985"/>
          </a:xfrm>
        </p:spPr>
        <p:txBody>
          <a:bodyPr vert="horz" lIns="91440" tIns="45720" rIns="91440" bIns="45720" rtlCol="0" anchor="t">
            <a:normAutofit lnSpcReduction="10000"/>
          </a:bodyPr>
          <a:lstStyle/>
          <a:p>
            <a:pPr>
              <a:lnSpc>
                <a:spcPct val="100000"/>
              </a:lnSpc>
              <a:spcBef>
                <a:spcPts val="0"/>
              </a:spcBef>
            </a:pPr>
            <a:r>
              <a:rPr lang="en-US" sz="2600">
                <a:effectLst/>
                <a:latin typeface="Arial"/>
                <a:ea typeface="Calibri"/>
                <a:cs typeface="Arial"/>
              </a:rPr>
              <a:t>Districts prepare and gather required information/documentation to be electronically submitted in </a:t>
            </a:r>
            <a:r>
              <a:rPr lang="en-US" sz="2600" u="sng">
                <a:solidFill>
                  <a:srgbClr val="0563C1"/>
                </a:solidFill>
                <a:effectLst/>
                <a:latin typeface="Arial"/>
                <a:ea typeface="Times New Roman" panose="02020603050405020304" pitchFamily="18" charset="0"/>
                <a:cs typeface="Arial"/>
                <a:hlinkClick r:id="rId3"/>
              </a:rPr>
              <a:t>CHAMP</a:t>
            </a:r>
            <a:r>
              <a:rPr lang="en-US" sz="2600">
                <a:effectLst/>
                <a:latin typeface="Arial"/>
                <a:ea typeface="Calibri"/>
                <a:cs typeface="Arial"/>
              </a:rPr>
              <a:t> system.</a:t>
            </a:r>
          </a:p>
          <a:p>
            <a:pPr marL="0" indent="0">
              <a:lnSpc>
                <a:spcPct val="100000"/>
              </a:lnSpc>
              <a:spcBef>
                <a:spcPts val="0"/>
              </a:spcBef>
              <a:buNone/>
            </a:pPr>
            <a:endParaRPr lang="en-US" sz="2600">
              <a:ea typeface="Calibri" panose="020F0502020204030204" pitchFamily="34" charset="0"/>
            </a:endParaRPr>
          </a:p>
          <a:p>
            <a:pPr marL="342900" marR="0" lvl="0" indent="-342900">
              <a:buFont typeface="Symbol" panose="05050102010706020507" pitchFamily="18" charset="2"/>
              <a:buChar char=""/>
            </a:pPr>
            <a:r>
              <a:rPr lang="en-US" sz="2600">
                <a:effectLst/>
                <a:ea typeface="Times New Roman" panose="02020603050405020304" pitchFamily="18" charset="0"/>
              </a:rPr>
              <a:t>Required documentation must be submitted no later than </a:t>
            </a:r>
            <a:r>
              <a:rPr lang="en-US" sz="2600" b="1">
                <a:effectLst/>
                <a:ea typeface="Times New Roman" panose="02020603050405020304" pitchFamily="18" charset="0"/>
              </a:rPr>
              <a:t>June 13, 2025</a:t>
            </a:r>
            <a:r>
              <a:rPr lang="en-US" sz="2600">
                <a:effectLst/>
                <a:ea typeface="Times New Roman" panose="02020603050405020304" pitchFamily="18" charset="0"/>
              </a:rPr>
              <a:t>. </a:t>
            </a:r>
          </a:p>
          <a:p>
            <a:pPr marL="0" marR="0" indent="457200">
              <a:buNone/>
            </a:pPr>
            <a:endParaRPr lang="en-US" sz="2600">
              <a:effectLst/>
              <a:ea typeface="Times New Roman" panose="02020603050405020304" pitchFamily="18" charset="0"/>
            </a:endParaRPr>
          </a:p>
          <a:p>
            <a:pPr marR="0" lvl="0">
              <a:lnSpc>
                <a:spcPct val="100000"/>
              </a:lnSpc>
              <a:spcBef>
                <a:spcPts val="0"/>
              </a:spcBef>
              <a:buFont typeface="Symbol" panose="05050102010706020507" pitchFamily="18" charset="2"/>
              <a:buChar char=""/>
            </a:pPr>
            <a:r>
              <a:rPr lang="en-US" sz="2600">
                <a:effectLst/>
                <a:latin typeface="Arial"/>
                <a:ea typeface="Times New Roman" panose="02020603050405020304" pitchFamily="18" charset="0"/>
                <a:cs typeface="Arial"/>
              </a:rPr>
              <a:t>The Educational Stability Team will offer Office Hours specifically for Technical Support for early submitters on the due date of </a:t>
            </a:r>
            <a:r>
              <a:rPr lang="en-US" sz="2600" b="1">
                <a:effectLst/>
                <a:latin typeface="Arial"/>
                <a:ea typeface="Times New Roman" panose="02020603050405020304" pitchFamily="18" charset="0"/>
                <a:cs typeface="Arial"/>
              </a:rPr>
              <a:t>June 13, 2025</a:t>
            </a:r>
            <a:r>
              <a:rPr lang="en-US" sz="2600">
                <a:effectLst/>
                <a:latin typeface="Arial"/>
                <a:ea typeface="Times New Roman" panose="02020603050405020304" pitchFamily="18" charset="0"/>
                <a:cs typeface="Arial"/>
              </a:rPr>
              <a:t>. Register Here: </a:t>
            </a:r>
            <a:r>
              <a:rPr lang="en-US" sz="2600" u="sng">
                <a:solidFill>
                  <a:srgbClr val="0563C1"/>
                </a:solidFill>
                <a:effectLst/>
                <a:latin typeface="Arial"/>
                <a:ea typeface="Times New Roman" panose="02020603050405020304" pitchFamily="18" charset="0"/>
                <a:cs typeface="Arial"/>
                <a:hlinkClick r:id="rId4"/>
              </a:rPr>
              <a:t>Office Hours: 2:00 to 4:30</a:t>
            </a:r>
            <a:endParaRPr lang="en-US" sz="2600">
              <a:effectLst/>
              <a:latin typeface="Arial"/>
              <a:ea typeface="Times New Roman" panose="02020603050405020304" pitchFamily="18" charset="0"/>
              <a:cs typeface="Arial"/>
            </a:endParaRPr>
          </a:p>
          <a:p>
            <a:pPr marL="0" indent="0">
              <a:lnSpc>
                <a:spcPct val="100000"/>
              </a:lnSpc>
              <a:spcBef>
                <a:spcPts val="0"/>
              </a:spcBef>
              <a:buNone/>
            </a:pPr>
            <a:endParaRPr lang="en-US" sz="2600">
              <a:effectLst/>
              <a:ea typeface="Calibri"/>
            </a:endParaRPr>
          </a:p>
          <a:p>
            <a:pPr>
              <a:spcBef>
                <a:spcPts val="0"/>
              </a:spcBef>
            </a:pPr>
            <a:r>
              <a:rPr lang="en-US" sz="2600" b="1">
                <a:effectLst/>
                <a:latin typeface="Arial"/>
                <a:ea typeface="Times New Roman" panose="02020603050405020304" pitchFamily="18" charset="0"/>
                <a:cs typeface="Arial"/>
              </a:rPr>
              <a:t>Between June 13</a:t>
            </a:r>
            <a:r>
              <a:rPr lang="en-US" sz="2600" b="1" baseline="30000">
                <a:effectLst/>
                <a:latin typeface="Arial"/>
                <a:ea typeface="Times New Roman" panose="02020603050405020304" pitchFamily="18" charset="0"/>
                <a:cs typeface="Arial"/>
              </a:rPr>
              <a:t>th</a:t>
            </a:r>
            <a:r>
              <a:rPr lang="en-US" sz="2600" b="1">
                <a:effectLst/>
                <a:latin typeface="Arial"/>
                <a:ea typeface="Times New Roman" panose="02020603050405020304" pitchFamily="18" charset="0"/>
                <a:cs typeface="Arial"/>
              </a:rPr>
              <a:t> and July 15</a:t>
            </a:r>
            <a:r>
              <a:rPr lang="en-US" sz="2600" b="1" baseline="30000">
                <a:effectLst/>
                <a:latin typeface="Arial"/>
                <a:ea typeface="Times New Roman" panose="02020603050405020304" pitchFamily="18" charset="0"/>
                <a:cs typeface="Arial"/>
              </a:rPr>
              <a:t>th</a:t>
            </a:r>
            <a:r>
              <a:rPr lang="en-US" sz="2600">
                <a:effectLst/>
                <a:latin typeface="Arial"/>
                <a:ea typeface="Times New Roman" panose="02020603050405020304" pitchFamily="18" charset="0"/>
                <a:cs typeface="Arial"/>
              </a:rPr>
              <a:t>, the Educational Stability Team sends an electronic Summary of findings to the districts.</a:t>
            </a:r>
            <a:endParaRPr lang="en-US" sz="2600" strike="dblStrike">
              <a:effectLst/>
              <a:latin typeface="Arial"/>
              <a:ea typeface="Calibri"/>
              <a:cs typeface="Arial"/>
            </a:endParaRPr>
          </a:p>
          <a:p>
            <a:endParaRPr lang="en-US"/>
          </a:p>
        </p:txBody>
      </p:sp>
    </p:spTree>
    <p:extLst>
      <p:ext uri="{BB962C8B-B14F-4D97-AF65-F5344CB8AC3E}">
        <p14:creationId xmlns:p14="http://schemas.microsoft.com/office/powerpoint/2010/main" val="1452021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2C45A8-8F3B-536D-091E-E88DDEFDCDBD}"/>
              </a:ext>
            </a:extLst>
          </p:cNvPr>
          <p:cNvSpPr>
            <a:spLocks noGrp="1"/>
          </p:cNvSpPr>
          <p:nvPr>
            <p:ph type="title"/>
          </p:nvPr>
        </p:nvSpPr>
        <p:spPr/>
        <p:txBody>
          <a:bodyPr/>
          <a:lstStyle/>
          <a:p>
            <a:r>
              <a:rPr lang="en-US"/>
              <a:t>Steps to Submit and Respond: regular</a:t>
            </a:r>
          </a:p>
        </p:txBody>
      </p:sp>
      <p:sp>
        <p:nvSpPr>
          <p:cNvPr id="2" name="Content Placeholder 1">
            <a:extLst>
              <a:ext uri="{FF2B5EF4-FFF2-40B4-BE49-F238E27FC236}">
                <a16:creationId xmlns:a16="http://schemas.microsoft.com/office/drawing/2014/main" id="{990EC003-6024-702A-E036-E19F26F740B6}"/>
              </a:ext>
            </a:extLst>
          </p:cNvPr>
          <p:cNvSpPr>
            <a:spLocks noGrp="1"/>
          </p:cNvSpPr>
          <p:nvPr>
            <p:ph idx="1"/>
          </p:nvPr>
        </p:nvSpPr>
        <p:spPr>
          <a:xfrm>
            <a:off x="838199" y="1730829"/>
            <a:ext cx="10515601" cy="4620985"/>
          </a:xfrm>
        </p:spPr>
        <p:txBody>
          <a:bodyPr vert="horz" lIns="91440" tIns="45720" rIns="91440" bIns="45720" rtlCol="0" anchor="t">
            <a:normAutofit/>
          </a:bodyPr>
          <a:lstStyle/>
          <a:p>
            <a:pPr>
              <a:lnSpc>
                <a:spcPct val="100000"/>
              </a:lnSpc>
              <a:spcBef>
                <a:spcPts val="0"/>
              </a:spcBef>
            </a:pPr>
            <a:r>
              <a:rPr lang="en-US" sz="2600">
                <a:effectLst/>
                <a:ea typeface="Calibri" panose="020F0502020204030204" pitchFamily="34" charset="0"/>
              </a:rPr>
              <a:t>Districts prepare and gather required information/documentation to be electronically submitted in </a:t>
            </a:r>
            <a:r>
              <a:rPr lang="en-US" sz="2800" u="sng">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CHAMP</a:t>
            </a:r>
            <a:r>
              <a:rPr lang="en-US" sz="2600">
                <a:effectLst/>
                <a:ea typeface="Calibri" panose="020F0502020204030204" pitchFamily="34" charset="0"/>
                <a:hlinkClick r:id="rId3"/>
              </a:rPr>
              <a:t> </a:t>
            </a:r>
            <a:r>
              <a:rPr lang="en-US" sz="2600">
                <a:effectLst/>
                <a:ea typeface="Calibri" panose="020F0502020204030204" pitchFamily="34" charset="0"/>
              </a:rPr>
              <a:t>system.</a:t>
            </a:r>
          </a:p>
          <a:p>
            <a:pPr marL="0" indent="0">
              <a:lnSpc>
                <a:spcPct val="100000"/>
              </a:lnSpc>
              <a:spcBef>
                <a:spcPts val="0"/>
              </a:spcBef>
              <a:buNone/>
            </a:pPr>
            <a:endParaRPr lang="en-US" sz="2600">
              <a:ea typeface="Calibri" panose="020F0502020204030204" pitchFamily="34" charset="0"/>
            </a:endParaRPr>
          </a:p>
          <a:p>
            <a:pPr>
              <a:lnSpc>
                <a:spcPct val="100000"/>
              </a:lnSpc>
              <a:spcBef>
                <a:spcPts val="0"/>
              </a:spcBef>
            </a:pPr>
            <a:r>
              <a:rPr lang="en-US" sz="2600">
                <a:effectLst/>
                <a:latin typeface="Arial"/>
                <a:ea typeface="Calibri"/>
                <a:cs typeface="Arial"/>
              </a:rPr>
              <a:t>Submission due no later than </a:t>
            </a:r>
            <a:r>
              <a:rPr lang="en-US" sz="2600" b="1">
                <a:latin typeface="Arial"/>
                <a:ea typeface="Calibri"/>
                <a:cs typeface="Arial"/>
              </a:rPr>
              <a:t>September 30, 2025</a:t>
            </a:r>
            <a:r>
              <a:rPr lang="en-US" sz="2600">
                <a:effectLst/>
                <a:latin typeface="Arial"/>
                <a:ea typeface="Calibri"/>
                <a:cs typeface="Arial"/>
              </a:rPr>
              <a:t>. </a:t>
            </a:r>
          </a:p>
          <a:p>
            <a:pPr marL="0" indent="0">
              <a:lnSpc>
                <a:spcPct val="100000"/>
              </a:lnSpc>
              <a:spcBef>
                <a:spcPts val="0"/>
              </a:spcBef>
              <a:buNone/>
            </a:pPr>
            <a:endParaRPr lang="en-US" sz="2600">
              <a:effectLst/>
              <a:latin typeface="Arial"/>
              <a:ea typeface="Calibri"/>
              <a:cs typeface="Arial"/>
            </a:endParaRPr>
          </a:p>
          <a:p>
            <a:pPr>
              <a:lnSpc>
                <a:spcPct val="100000"/>
              </a:lnSpc>
              <a:spcBef>
                <a:spcPts val="0"/>
              </a:spcBef>
              <a:tabLst>
                <a:tab pos="2000250" algn="l"/>
              </a:tabLst>
            </a:pPr>
            <a:r>
              <a:rPr lang="en-US" sz="2600">
                <a:effectLst/>
                <a:latin typeface="Arial"/>
                <a:ea typeface="Calibri"/>
                <a:cs typeface="Arial"/>
              </a:rPr>
              <a:t>The Educational Stability Team reviews submissions and sends an electronic Initial Summary Report of findings approximately by</a:t>
            </a:r>
            <a:r>
              <a:rPr lang="en-US" sz="2600">
                <a:latin typeface="Arial"/>
                <a:ea typeface="Calibri"/>
                <a:cs typeface="Arial"/>
              </a:rPr>
              <a:t> </a:t>
            </a:r>
            <a:r>
              <a:rPr lang="en-US" sz="2600" b="1">
                <a:latin typeface="Arial"/>
                <a:ea typeface="Calibri"/>
                <a:cs typeface="Arial"/>
              </a:rPr>
              <a:t>end</a:t>
            </a:r>
            <a:r>
              <a:rPr lang="en-US" sz="2600" b="1">
                <a:effectLst/>
                <a:latin typeface="Arial"/>
                <a:ea typeface="Calibri"/>
                <a:cs typeface="Arial"/>
              </a:rPr>
              <a:t> </a:t>
            </a:r>
            <a:r>
              <a:rPr lang="en-US" sz="2600" b="1">
                <a:latin typeface="Arial"/>
                <a:ea typeface="Calibri"/>
                <a:cs typeface="Arial"/>
              </a:rPr>
              <a:t>of November.</a:t>
            </a:r>
            <a:r>
              <a:rPr lang="en-US" sz="2600">
                <a:latin typeface="Arial"/>
                <a:ea typeface="Calibri"/>
                <a:cs typeface="Arial"/>
              </a:rPr>
              <a:t> </a:t>
            </a:r>
            <a:r>
              <a:rPr lang="en-US" sz="2600">
                <a:effectLst/>
                <a:latin typeface="Arial"/>
                <a:ea typeface="Calibri"/>
                <a:cs typeface="Arial"/>
              </a:rPr>
              <a:t>Note: If the monitoring criteria have been met, the district will be issued a Final Monitoring Summary Report at this time.</a:t>
            </a:r>
          </a:p>
          <a:p>
            <a:pPr marL="514350" indent="-514350">
              <a:buFont typeface="+mj-lt"/>
              <a:buAutoNum type="arabicPeriod"/>
            </a:pPr>
            <a:endParaRPr lang="en-US" sz="2600">
              <a:effectLst/>
              <a:latin typeface="Arial"/>
              <a:ea typeface="Calibri"/>
              <a:cs typeface="Arial"/>
            </a:endParaRPr>
          </a:p>
          <a:p>
            <a:endParaRPr lang="en-US"/>
          </a:p>
        </p:txBody>
      </p:sp>
    </p:spTree>
    <p:extLst>
      <p:ext uri="{BB962C8B-B14F-4D97-AF65-F5344CB8AC3E}">
        <p14:creationId xmlns:p14="http://schemas.microsoft.com/office/powerpoint/2010/main" val="155637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4866D7-F93B-37DA-00E0-1FBC6D32DCE6}"/>
              </a:ext>
            </a:extLst>
          </p:cNvPr>
          <p:cNvSpPr>
            <a:spLocks noGrp="1"/>
          </p:cNvSpPr>
          <p:nvPr>
            <p:ph type="title"/>
          </p:nvPr>
        </p:nvSpPr>
        <p:spPr/>
        <p:txBody>
          <a:bodyPr/>
          <a:lstStyle/>
          <a:p>
            <a:r>
              <a:rPr lang="en-US">
                <a:latin typeface="Arial"/>
                <a:cs typeface="Arial"/>
              </a:rPr>
              <a:t>Things to Know about CHAMP</a:t>
            </a:r>
          </a:p>
        </p:txBody>
      </p:sp>
      <p:sp>
        <p:nvSpPr>
          <p:cNvPr id="2" name="Content Placeholder 1">
            <a:extLst>
              <a:ext uri="{FF2B5EF4-FFF2-40B4-BE49-F238E27FC236}">
                <a16:creationId xmlns:a16="http://schemas.microsoft.com/office/drawing/2014/main" id="{BB006DD0-013D-1D65-06BD-6D61F3FC1CAE}"/>
              </a:ext>
            </a:extLst>
          </p:cNvPr>
          <p:cNvSpPr>
            <a:spLocks noGrp="1"/>
          </p:cNvSpPr>
          <p:nvPr>
            <p:ph idx="1"/>
          </p:nvPr>
        </p:nvSpPr>
        <p:spPr>
          <a:xfrm>
            <a:off x="615043" y="1665515"/>
            <a:ext cx="10961914" cy="5094514"/>
          </a:xfrm>
        </p:spPr>
        <p:txBody>
          <a:bodyPr vert="horz" lIns="91440" tIns="45720" rIns="91440" bIns="45720" rtlCol="0" anchor="t">
            <a:normAutofit fontScale="92500" lnSpcReduction="20000"/>
          </a:bodyPr>
          <a:lstStyle/>
          <a:p>
            <a:pPr>
              <a:lnSpc>
                <a:spcPct val="120000"/>
              </a:lnSpc>
              <a:spcBef>
                <a:spcPts val="0"/>
              </a:spcBef>
            </a:pPr>
            <a:r>
              <a:rPr lang="en-US" sz="2600">
                <a:solidFill>
                  <a:srgbClr val="000000"/>
                </a:solidFill>
              </a:rPr>
              <a:t>It is the districts responsibility to periodically check CHAMPS for any notifications from the Educational Stability Team, regarding the review. </a:t>
            </a:r>
          </a:p>
          <a:p>
            <a:pPr>
              <a:lnSpc>
                <a:spcPct val="120000"/>
              </a:lnSpc>
              <a:spcBef>
                <a:spcPts val="0"/>
              </a:spcBef>
            </a:pPr>
            <a:endParaRPr lang="en-US" sz="2600"/>
          </a:p>
          <a:p>
            <a:pPr>
              <a:lnSpc>
                <a:spcPct val="120000"/>
              </a:lnSpc>
              <a:spcBef>
                <a:spcPts val="0"/>
              </a:spcBef>
            </a:pPr>
            <a:r>
              <a:rPr lang="en-US" sz="2600" b="0" i="0">
                <a:solidFill>
                  <a:srgbClr val="000000"/>
                </a:solidFill>
                <a:effectLst/>
              </a:rPr>
              <a:t>A new user to CHAMP, you will receive an email from “Salesforce” prompting you to verify your account. Once you verify your account, you do not need to do anything further until you participate in Webinar 2. </a:t>
            </a:r>
          </a:p>
          <a:p>
            <a:pPr marL="0" indent="0">
              <a:lnSpc>
                <a:spcPct val="120000"/>
              </a:lnSpc>
              <a:spcBef>
                <a:spcPts val="0"/>
              </a:spcBef>
              <a:buNone/>
            </a:pPr>
            <a:endParaRPr lang="en-US" sz="2600" b="0" i="0">
              <a:solidFill>
                <a:srgbClr val="000000"/>
              </a:solidFill>
              <a:effectLst/>
            </a:endParaRPr>
          </a:p>
          <a:p>
            <a:pPr>
              <a:lnSpc>
                <a:spcPct val="120000"/>
              </a:lnSpc>
              <a:spcBef>
                <a:spcPts val="0"/>
              </a:spcBef>
            </a:pPr>
            <a:r>
              <a:rPr lang="en-US" sz="2600">
                <a:solidFill>
                  <a:srgbClr val="000000"/>
                </a:solidFill>
              </a:rPr>
              <a:t>An e</a:t>
            </a:r>
            <a:r>
              <a:rPr lang="en-US" sz="2600" b="0" i="0">
                <a:solidFill>
                  <a:srgbClr val="000000"/>
                </a:solidFill>
                <a:effectLst/>
              </a:rPr>
              <a:t>xisting CHAMP user for another DESE program (e.g., Public School Monitoring, etc.), your user permissions will automatically be updated to include access to the Educational Stability Review. In which case, you do not have to do anything at this time</a:t>
            </a:r>
            <a:r>
              <a:rPr lang="en-US" sz="2600">
                <a:solidFill>
                  <a:srgbClr val="000000"/>
                </a:solidFill>
              </a:rPr>
              <a:t> within CHAMP and will learn more by participating in Webinar 2.</a:t>
            </a:r>
          </a:p>
          <a:p>
            <a:pPr marL="0" indent="0">
              <a:lnSpc>
                <a:spcPct val="120000"/>
              </a:lnSpc>
              <a:spcBef>
                <a:spcPts val="0"/>
              </a:spcBef>
              <a:buNone/>
            </a:pPr>
            <a:r>
              <a:rPr lang="en-US" sz="2600">
                <a:solidFill>
                  <a:srgbClr val="000000"/>
                </a:solidFill>
              </a:rPr>
              <a:t> </a:t>
            </a:r>
          </a:p>
          <a:p>
            <a:pPr marL="0" indent="0">
              <a:lnSpc>
                <a:spcPct val="120000"/>
              </a:lnSpc>
              <a:spcBef>
                <a:spcPts val="0"/>
              </a:spcBef>
              <a:buNone/>
            </a:pPr>
            <a:endParaRPr lang="en-US" sz="2600">
              <a:solidFill>
                <a:srgbClr val="000000"/>
              </a:solidFill>
            </a:endParaRPr>
          </a:p>
          <a:p>
            <a:pPr marL="0" indent="0">
              <a:lnSpc>
                <a:spcPct val="120000"/>
              </a:lnSpc>
              <a:spcBef>
                <a:spcPts val="0"/>
              </a:spcBef>
              <a:buNone/>
            </a:pPr>
            <a:endParaRPr lang="en-US">
              <a:solidFill>
                <a:srgbClr val="000000"/>
              </a:solidFill>
              <a:latin typeface="Aptos" panose="020B0004020202020204" pitchFamily="34" charset="0"/>
            </a:endParaRPr>
          </a:p>
          <a:p>
            <a:endParaRPr lang="en-US"/>
          </a:p>
        </p:txBody>
      </p:sp>
    </p:spTree>
    <p:extLst>
      <p:ext uri="{BB962C8B-B14F-4D97-AF65-F5344CB8AC3E}">
        <p14:creationId xmlns:p14="http://schemas.microsoft.com/office/powerpoint/2010/main" val="1668789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A5BA6-362F-F4FB-C24B-ACFE108353AE}"/>
              </a:ext>
            </a:extLst>
          </p:cNvPr>
          <p:cNvSpPr>
            <a:spLocks noGrp="1"/>
          </p:cNvSpPr>
          <p:nvPr>
            <p:ph type="title"/>
          </p:nvPr>
        </p:nvSpPr>
        <p:spPr/>
        <p:txBody>
          <a:bodyPr>
            <a:normAutofit/>
          </a:bodyPr>
          <a:lstStyle/>
          <a:p>
            <a:pPr algn="ctr"/>
            <a:r>
              <a:rPr lang="en-US" sz="4800"/>
              <a:t>CHAMP: User Guide</a:t>
            </a:r>
          </a:p>
        </p:txBody>
      </p:sp>
    </p:spTree>
    <p:extLst>
      <p:ext uri="{BB962C8B-B14F-4D97-AF65-F5344CB8AC3E}">
        <p14:creationId xmlns:p14="http://schemas.microsoft.com/office/powerpoint/2010/main" val="2577070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76355E-8591-4632-013D-E36DCC64E76D}"/>
              </a:ext>
            </a:extLst>
          </p:cNvPr>
          <p:cNvSpPr>
            <a:spLocks noGrp="1"/>
          </p:cNvSpPr>
          <p:nvPr>
            <p:ph type="title"/>
          </p:nvPr>
        </p:nvSpPr>
        <p:spPr>
          <a:xfrm>
            <a:off x="838200" y="-1093686"/>
            <a:ext cx="10515600" cy="1093686"/>
          </a:xfrm>
        </p:spPr>
        <p:txBody>
          <a:bodyPr vert="horz" lIns="91440" tIns="45720" rIns="91440" bIns="45720" rtlCol="0" anchor="b">
            <a:normAutofit/>
          </a:bodyPr>
          <a:lstStyle/>
          <a:p>
            <a:r>
              <a:rPr lang="en-US"/>
              <a:t>Password Reset</a:t>
            </a:r>
          </a:p>
        </p:txBody>
      </p:sp>
      <p:pic>
        <p:nvPicPr>
          <p:cNvPr id="4" name="Picture 3" descr="Graphical user interface, text, application, chat or text message">
            <a:extLst>
              <a:ext uri="{FF2B5EF4-FFF2-40B4-BE49-F238E27FC236}">
                <a16:creationId xmlns:a16="http://schemas.microsoft.com/office/drawing/2014/main" id="{B55C9492-B9AC-2B56-4140-A594C6048A11}"/>
              </a:ext>
            </a:extLst>
          </p:cNvPr>
          <p:cNvPicPr>
            <a:picLocks noChangeAspect="1"/>
          </p:cNvPicPr>
          <p:nvPr/>
        </p:nvPicPr>
        <p:blipFill>
          <a:blip r:embed="rId3"/>
          <a:srcRect l="3571" r="10893" b="7301"/>
          <a:stretch/>
        </p:blipFill>
        <p:spPr>
          <a:xfrm>
            <a:off x="990599" y="934852"/>
            <a:ext cx="9906001" cy="5335319"/>
          </a:xfrm>
          <a:prstGeom prst="rect">
            <a:avLst/>
          </a:prstGeom>
        </p:spPr>
      </p:pic>
    </p:spTree>
    <p:extLst>
      <p:ext uri="{BB962C8B-B14F-4D97-AF65-F5344CB8AC3E}">
        <p14:creationId xmlns:p14="http://schemas.microsoft.com/office/powerpoint/2010/main" val="19740286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E_Template" id="{8B1FC134-3306-8949-8EE6-54D8D1A68082}" vid="{D023F173-81C9-6C41-B8A8-A9E8365AC24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dcd57df-05e8-4749-9cc8-5afe3dcd00a5">
      <UserInfo>
        <DisplayName>Bettencourt, Helene H. (DESE)</DisplayName>
        <AccountId>18</AccountId>
        <AccountType/>
      </UserInfo>
      <UserInfo>
        <DisplayName>Foley, Kinnon (DESE)</DisplayName>
        <AccountId>1477</AccountId>
        <AccountType/>
      </UserInfo>
    </SharedWithUsers>
    <lcf76f155ced4ddcb4097134ff3c332f xmlns="5e52e1ca-4780-478c-9e15-43ff0784ab0a">
      <Terms xmlns="http://schemas.microsoft.com/office/infopath/2007/PartnerControls"/>
    </lcf76f155ced4ddcb4097134ff3c332f>
    <TaxCatchAll xmlns="fdcd57df-05e8-4749-9cc8-5afe3dcd00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89C61782F326748B4350C16576B1264" ma:contentTypeVersion="16" ma:contentTypeDescription="Create a new document." ma:contentTypeScope="" ma:versionID="e7561f8dc24fc355239aa092c8188451">
  <xsd:schema xmlns:xsd="http://www.w3.org/2001/XMLSchema" xmlns:xs="http://www.w3.org/2001/XMLSchema" xmlns:p="http://schemas.microsoft.com/office/2006/metadata/properties" xmlns:ns2="5e52e1ca-4780-478c-9e15-43ff0784ab0a" xmlns:ns3="fdcd57df-05e8-4749-9cc8-5afe3dcd00a5" targetNamespace="http://schemas.microsoft.com/office/2006/metadata/properties" ma:root="true" ma:fieldsID="7fb6947f39bc9c2895b517804e34bc7b" ns2:_="" ns3:_="">
    <xsd:import namespace="5e52e1ca-4780-478c-9e15-43ff0784ab0a"/>
    <xsd:import namespace="fdcd57df-05e8-4749-9cc8-5afe3dcd00a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52e1ca-4780-478c-9e15-43ff0784ab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dcd57df-05e8-4749-9cc8-5afe3dcd00a5" elementFormDefault="qualified">
    <xsd:import namespace="http://schemas.microsoft.com/office/2006/documentManagement/types"/>
    <xsd:import namespace="http://schemas.microsoft.com/office/infopath/2007/PartnerControls"/>
    <xsd:element name="SharedWithUsers" ma:index="12"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579585c6-1993-4430-a732-e7d5034e44b4}" ma:internalName="TaxCatchAll" ma:showField="CatchAllData" ma:web="fdcd57df-05e8-4749-9cc8-5afe3dcd00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434A98-F106-45CE-8E8A-DD686612E616}">
  <ds:schemaRefs>
    <ds:schemaRef ds:uri="http://schemas.microsoft.com/office/2006/documentManagement/types"/>
    <ds:schemaRef ds:uri="http://schemas.microsoft.com/office/2006/metadata/properties"/>
    <ds:schemaRef ds:uri="http://purl.org/dc/terms/"/>
    <ds:schemaRef ds:uri="http://www.w3.org/XML/1998/namespace"/>
    <ds:schemaRef ds:uri="http://purl.org/dc/elements/1.1/"/>
    <ds:schemaRef ds:uri="5e52e1ca-4780-478c-9e15-43ff0784ab0a"/>
    <ds:schemaRef ds:uri="http://schemas.microsoft.com/office/infopath/2007/PartnerControls"/>
    <ds:schemaRef ds:uri="http://schemas.openxmlformats.org/package/2006/metadata/core-properties"/>
    <ds:schemaRef ds:uri="fdcd57df-05e8-4749-9cc8-5afe3dcd00a5"/>
    <ds:schemaRef ds:uri="http://purl.org/dc/dcmitype/"/>
  </ds:schemaRefs>
</ds:datastoreItem>
</file>

<file path=customXml/itemProps2.xml><?xml version="1.0" encoding="utf-8"?>
<ds:datastoreItem xmlns:ds="http://schemas.openxmlformats.org/officeDocument/2006/customXml" ds:itemID="{00F4F6BA-9256-4D68-961F-89F22BA60EA2}">
  <ds:schemaRefs>
    <ds:schemaRef ds:uri="http://schemas.microsoft.com/sharepoint/v3/contenttype/forms"/>
  </ds:schemaRefs>
</ds:datastoreItem>
</file>

<file path=customXml/itemProps3.xml><?xml version="1.0" encoding="utf-8"?>
<ds:datastoreItem xmlns:ds="http://schemas.openxmlformats.org/officeDocument/2006/customXml" ds:itemID="{51F4F615-794C-43AA-9099-3A1086157900}">
  <ds:schemaRefs>
    <ds:schemaRef ds:uri="5e52e1ca-4780-478c-9e15-43ff0784ab0a"/>
    <ds:schemaRef ds:uri="fdcd57df-05e8-4749-9cc8-5afe3dcd00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
  <TotalTime>0</TotalTime>
  <Words>2238</Words>
  <Application>Microsoft Office PowerPoint</Application>
  <PresentationFormat>Widescreen</PresentationFormat>
  <Paragraphs>183</Paragraphs>
  <Slides>39</Slides>
  <Notes>36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39</vt:i4>
      </vt:variant>
    </vt:vector>
  </HeadingPairs>
  <TitlesOfParts>
    <vt:vector size="51" baseType="lpstr">
      <vt:lpstr>Segoe</vt:lpstr>
      <vt:lpstr>Segoe SemiBold</vt:lpstr>
      <vt:lpstr>Aptos</vt:lpstr>
      <vt:lpstr>Arial</vt:lpstr>
      <vt:lpstr>Calibri</vt:lpstr>
      <vt:lpstr>Courier New</vt:lpstr>
      <vt:lpstr>Segoe UI</vt:lpstr>
      <vt:lpstr>Segoe UI Semibold</vt:lpstr>
      <vt:lpstr>Symbol</vt:lpstr>
      <vt:lpstr>Times New Roman</vt:lpstr>
      <vt:lpstr>Wingdings</vt:lpstr>
      <vt:lpstr>Office Theme</vt:lpstr>
      <vt:lpstr>E </vt:lpstr>
      <vt:lpstr>Content</vt:lpstr>
      <vt:lpstr>Due Dates: Early</vt:lpstr>
      <vt:lpstr>Due Dates: Regular</vt:lpstr>
      <vt:lpstr>Steps to Submit and Respond: Early</vt:lpstr>
      <vt:lpstr>Steps to Submit and Respond: regular</vt:lpstr>
      <vt:lpstr>Things to Know about CHAMP</vt:lpstr>
      <vt:lpstr>CHAMP: User Guide</vt:lpstr>
      <vt:lpstr>Password Reset</vt:lpstr>
      <vt:lpstr>Sign into CHAMP</vt:lpstr>
      <vt:lpstr>Home Page</vt:lpstr>
      <vt:lpstr>Dese name change</vt:lpstr>
      <vt:lpstr>SFS Program</vt:lpstr>
      <vt:lpstr>Program Year</vt:lpstr>
      <vt:lpstr>Use Drop Down arrow to select district and use the PIN to bookmark.</vt:lpstr>
      <vt:lpstr>Find your Review Year</vt:lpstr>
      <vt:lpstr>Regional Districts and Union Disctricts:</vt:lpstr>
      <vt:lpstr>Regionalized School Districts:</vt:lpstr>
      <vt:lpstr>Regionalized School Districts (cont.):</vt:lpstr>
      <vt:lpstr>Union Districts:</vt:lpstr>
      <vt:lpstr>Detail Tab to Assessment Form</vt:lpstr>
      <vt:lpstr>Assessment Form </vt:lpstr>
      <vt:lpstr>Elements 1 and 2</vt:lpstr>
      <vt:lpstr>2a</vt:lpstr>
      <vt:lpstr>2b.</vt:lpstr>
      <vt:lpstr>3a and 3b.</vt:lpstr>
      <vt:lpstr>3c.</vt:lpstr>
      <vt:lpstr>Submit for Approval</vt:lpstr>
      <vt:lpstr>Do slides 10 to 15 to get back into your review to see the summary report.</vt:lpstr>
      <vt:lpstr>Click on summary report</vt:lpstr>
      <vt:lpstr>Review summary</vt:lpstr>
      <vt:lpstr>Full compliance example</vt:lpstr>
      <vt:lpstr>Example of non-compliance</vt:lpstr>
      <vt:lpstr>resubmitting</vt:lpstr>
      <vt:lpstr>IMPORTANT!  Due to some current electronic limitations with CHAMP,  early submitters are only doing one submission with one summary report to be issued by DESE. If you are issued findings in this summary report, we will expect you to work on correcting those findings and we will review in tier 2 for those corrections. </vt:lpstr>
      <vt:lpstr>IMPORTANT!  Due to some current electronic limitations with CHAMP,  regular submitters are only doing one submission with one summary report to be issued by DESE. If you are issued findings in this summary report, we will expect you to work on correcting those findings and we will review in tier 2 for those corrections. </vt:lpstr>
      <vt:lpstr>Resources</vt:lpstr>
      <vt:lpstr>For Technical Assistance: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Educational Stability SY 2025-26 Webinar 2: How to Submit into CHAMP</dc:title>
  <dc:creator>DESE</dc:creator>
  <cp:lastModifiedBy>Zou, Dong (EOE)</cp:lastModifiedBy>
  <cp:revision>4</cp:revision>
  <dcterms:created xsi:type="dcterms:W3CDTF">2022-10-11T20:32:22Z</dcterms:created>
  <dcterms:modified xsi:type="dcterms:W3CDTF">2025-08-26T19:37:15Z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tadate">
    <vt:lpwstr>Aug 28 2025 12:00AM</vt:lpwstr>
  </property>
</Properties>
</file>