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2"/>
  </p:notesMasterIdLst>
  <p:handoutMasterIdLst>
    <p:handoutMasterId r:id="rId23"/>
  </p:handoutMasterIdLst>
  <p:sldIdLst>
    <p:sldId id="277" r:id="rId6"/>
    <p:sldId id="257" r:id="rId7"/>
    <p:sldId id="282" r:id="rId8"/>
    <p:sldId id="289" r:id="rId9"/>
    <p:sldId id="285" r:id="rId10"/>
    <p:sldId id="294" r:id="rId11"/>
    <p:sldId id="284" r:id="rId12"/>
    <p:sldId id="286" r:id="rId13"/>
    <p:sldId id="288" r:id="rId14"/>
    <p:sldId id="291" r:id="rId15"/>
    <p:sldId id="296" r:id="rId16"/>
    <p:sldId id="297" r:id="rId17"/>
    <p:sldId id="298" r:id="rId18"/>
    <p:sldId id="299" r:id="rId19"/>
    <p:sldId id="301" r:id="rId20"/>
    <p:sldId id="292" r:id="rId21"/>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257"/>
            <p14:sldId id="282"/>
            <p14:sldId id="289"/>
            <p14:sldId id="285"/>
          </p14:sldIdLst>
        </p14:section>
        <p14:section name="Basic text box" id="{DCD4DD07-CAF7-4E7A-9DCD-CDE5ABF2F349}">
          <p14:sldIdLst>
            <p14:sldId id="294"/>
            <p14:sldId id="284"/>
            <p14:sldId id="286"/>
            <p14:sldId id="288"/>
            <p14:sldId id="291"/>
            <p14:sldId id="296"/>
            <p14:sldId id="297"/>
            <p14:sldId id="298"/>
            <p14:sldId id="299"/>
            <p14:sldId id="301"/>
          </p14:sldIdLst>
        </p14:section>
        <p14:section name="Infographics" id="{C4E083B3-F14A-4392-9B82-0F42DAC53658}">
          <p14:sldIdLst/>
        </p14:section>
        <p14:section name="End &amp; Contact" id="{7D930A8E-F6E7-47DF-97AA-43BE2C93C7FD}">
          <p14:sldIdLst>
            <p14:sldId id="29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0185" autoAdjust="0"/>
  </p:normalViewPr>
  <p:slideViewPr>
    <p:cSldViewPr snapToGrid="0">
      <p:cViewPr varScale="1">
        <p:scale>
          <a:sx n="87" d="100"/>
          <a:sy n="87" d="100"/>
        </p:scale>
        <p:origin x="90" y="498"/>
      </p:cViewPr>
      <p:guideLst>
        <p:guide orient="horz" pos="2160"/>
        <p:guide pos="3840"/>
      </p:guideLst>
    </p:cSldViewPr>
  </p:slideViewPr>
  <p:notesTextViewPr>
    <p:cViewPr>
      <p:scale>
        <a:sx n="1" d="1"/>
        <a:sy n="1" d="1"/>
      </p:scale>
      <p:origin x="0" y="0"/>
    </p:cViewPr>
  </p:notesTextViewPr>
  <p:notesViewPr>
    <p:cSldViewPr snapToGrid="0">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2018/2/12</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2018/2/12</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a:t>
            </a:fld>
            <a:endParaRPr lang="zh-CN" altLang="en-US"/>
          </a:p>
        </p:txBody>
      </p:sp>
    </p:spTree>
    <p:extLst>
      <p:ext uri="{BB962C8B-B14F-4D97-AF65-F5344CB8AC3E}">
        <p14:creationId xmlns:p14="http://schemas.microsoft.com/office/powerpoint/2010/main" val="4173812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ltLang="en-US" dirty="0" smtClean="0">
              <a:latin typeface="Calibri" panose="020F0502020204030204" pitchFamily="34" charset="0"/>
            </a:endParaRPr>
          </a:p>
          <a:p>
            <a:pPr lvl="1">
              <a:defRPr/>
            </a:pPr>
            <a:r>
              <a:rPr lang="en-US" altLang="en-US" dirty="0" smtClean="0">
                <a:latin typeface="Calibri" panose="020F0502020204030204" pitchFamily="34" charset="0"/>
              </a:rPr>
              <a:t>Factors to consider include:</a:t>
            </a:r>
          </a:p>
          <a:p>
            <a:pPr lvl="1">
              <a:defRPr/>
            </a:pPr>
            <a:r>
              <a:rPr lang="en-US" altLang="en-US" dirty="0" smtClean="0">
                <a:latin typeface="Calibri" panose="020F0502020204030204" pitchFamily="34" charset="0"/>
              </a:rPr>
              <a:t>Age/grade</a:t>
            </a:r>
            <a:r>
              <a:rPr lang="en-US" altLang="en-US" baseline="0" dirty="0" smtClean="0">
                <a:latin typeface="Calibri" panose="020F0502020204030204" pitchFamily="34" charset="0"/>
              </a:rPr>
              <a:t> level</a:t>
            </a:r>
          </a:p>
          <a:p>
            <a:pPr lvl="1">
              <a:defRPr/>
            </a:pPr>
            <a:r>
              <a:rPr lang="en-US" altLang="en-US" baseline="0" dirty="0" smtClean="0">
                <a:latin typeface="Calibri" panose="020F0502020204030204" pitchFamily="34" charset="0"/>
              </a:rPr>
              <a:t>Connections to school</a:t>
            </a:r>
          </a:p>
          <a:p>
            <a:pPr lvl="1">
              <a:defRPr/>
            </a:pPr>
            <a:r>
              <a:rPr lang="en-US" altLang="en-US" baseline="0" dirty="0" smtClean="0">
                <a:latin typeface="Calibri" panose="020F0502020204030204" pitchFamily="34" charset="0"/>
              </a:rPr>
              <a:t>Distance/time to school</a:t>
            </a:r>
          </a:p>
          <a:p>
            <a:pPr lvl="1">
              <a:defRPr/>
            </a:pPr>
            <a:r>
              <a:rPr lang="en-US" altLang="en-US" baseline="0" dirty="0" smtClean="0">
                <a:latin typeface="Calibri" panose="020F0502020204030204" pitchFamily="34" charset="0"/>
              </a:rPr>
              <a:t>Anticipated time in placement</a:t>
            </a:r>
          </a:p>
          <a:p>
            <a:pPr lvl="1">
              <a:defRPr/>
            </a:pPr>
            <a:r>
              <a:rPr lang="en-US" altLang="en-US" baseline="0" dirty="0" smtClean="0">
                <a:latin typeface="Calibri" panose="020F0502020204030204" pitchFamily="34" charset="0"/>
              </a:rPr>
              <a:t>Availability of services to meet students needs, etc.</a:t>
            </a:r>
            <a:endParaRPr lang="en-US" altLang="en-US" dirty="0" smtClean="0">
              <a:latin typeface="Calibri" panose="020F0502020204030204" pitchFamily="34" charset="0"/>
            </a:endParaRPr>
          </a:p>
          <a:p>
            <a:pPr lvl="1">
              <a:defRPr/>
            </a:pPr>
            <a:endParaRPr lang="en-US" altLang="en-US" dirty="0" smtClean="0">
              <a:latin typeface="Calibri" panose="020F0502020204030204" pitchFamily="34" charset="0"/>
            </a:endParaRPr>
          </a:p>
          <a:p>
            <a:pPr lvl="1">
              <a:defRPr/>
            </a:pPr>
            <a:r>
              <a:rPr lang="en-US" altLang="en-US" dirty="0" smtClean="0">
                <a:latin typeface="Calibri" panose="020F0502020204030204" pitchFamily="34" charset="0"/>
              </a:rPr>
              <a:t>Parties</a:t>
            </a:r>
            <a:r>
              <a:rPr lang="en-US" altLang="en-US" baseline="0" dirty="0" smtClean="0">
                <a:latin typeface="Calibri" panose="020F0502020204030204" pitchFamily="34" charset="0"/>
              </a:rPr>
              <a:t> to include:</a:t>
            </a:r>
          </a:p>
          <a:p>
            <a:pPr lvl="1">
              <a:defRPr/>
            </a:pPr>
            <a:r>
              <a:rPr lang="en-US" altLang="en-US" dirty="0" smtClean="0">
                <a:latin typeface="Calibri" panose="020F0502020204030204" pitchFamily="34" charset="0"/>
              </a:rPr>
              <a:t>DCF, student (if appropriate), family/foster family, any educational decision makers</a:t>
            </a:r>
          </a:p>
          <a:p>
            <a:pPr lvl="1">
              <a:defRPr/>
            </a:pPr>
            <a:r>
              <a:rPr lang="en-US" altLang="en-US" dirty="0" smtClean="0">
                <a:latin typeface="Calibri" panose="020F0502020204030204" pitchFamily="34" charset="0"/>
              </a:rPr>
              <a:t>District of origin, school personnel, local school district (where student is placed in foster care, if appropriate)</a:t>
            </a:r>
          </a:p>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3040616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322968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ltLang="en-US" dirty="0" smtClean="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3775565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12</a:t>
            </a:fld>
            <a:endParaRPr lang="zh-CN" altLang="en-US"/>
          </a:p>
        </p:txBody>
      </p:sp>
    </p:spTree>
    <p:extLst>
      <p:ext uri="{BB962C8B-B14F-4D97-AF65-F5344CB8AC3E}">
        <p14:creationId xmlns:p14="http://schemas.microsoft.com/office/powerpoint/2010/main" val="2685768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13</a:t>
            </a:fld>
            <a:endParaRPr lang="zh-CN" altLang="en-US"/>
          </a:p>
        </p:txBody>
      </p:sp>
    </p:spTree>
    <p:extLst>
      <p:ext uri="{BB962C8B-B14F-4D97-AF65-F5344CB8AC3E}">
        <p14:creationId xmlns:p14="http://schemas.microsoft.com/office/powerpoint/2010/main" val="1640244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14</a:t>
            </a:fld>
            <a:endParaRPr lang="zh-CN" altLang="en-US"/>
          </a:p>
        </p:txBody>
      </p:sp>
    </p:spTree>
    <p:extLst>
      <p:ext uri="{BB962C8B-B14F-4D97-AF65-F5344CB8AC3E}">
        <p14:creationId xmlns:p14="http://schemas.microsoft.com/office/powerpoint/2010/main" val="1972605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15</a:t>
            </a:fld>
            <a:endParaRPr lang="zh-CN" altLang="en-US"/>
          </a:p>
        </p:txBody>
      </p:sp>
    </p:spTree>
    <p:extLst>
      <p:ext uri="{BB962C8B-B14F-4D97-AF65-F5344CB8AC3E}">
        <p14:creationId xmlns:p14="http://schemas.microsoft.com/office/powerpoint/2010/main" val="22820754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a:t>
            </a:r>
            <a:r>
              <a:rPr lang="en-US" altLang="zh-CN" dirty="0" smtClean="0"/>
              <a:t>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smtClean="0"/>
              <a:t>Here</a:t>
            </a:r>
            <a:endParaRPr lang="zh-CN" altLang="en-US" dirty="0"/>
          </a:p>
        </p:txBody>
      </p:sp>
    </p:spTree>
    <p:extLst>
      <p:ext uri="{BB962C8B-B14F-4D97-AF65-F5344CB8AC3E}">
        <p14:creationId xmlns:p14="http://schemas.microsoft.com/office/powerpoint/2010/main" val="15340788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smtClean="0">
                <a:solidFill>
                  <a:schemeClr val="tx1">
                    <a:tint val="75000"/>
                  </a:schemeClr>
                </a:solidFill>
                <a:latin typeface="Segoe"/>
                <a:ea typeface="+mn-ea"/>
                <a:cs typeface="+mn-cs"/>
              </a:rPr>
              <a:t>Massachusetts Department of</a:t>
            </a:r>
            <a:r>
              <a:rPr lang="en-US" baseline="0" dirty="0" smtClean="0">
                <a:latin typeface="Segoe"/>
              </a:rPr>
              <a:t> </a:t>
            </a:r>
            <a:r>
              <a:rPr lang="en-US" sz="1200" kern="1200" dirty="0" smtClean="0">
                <a:solidFill>
                  <a:schemeClr val="tx1">
                    <a:tint val="75000"/>
                  </a:schemeClr>
                </a:solidFill>
                <a:latin typeface="Segoe"/>
                <a:ea typeface="+mn-ea"/>
                <a:cs typeface="+mn-cs"/>
              </a:rPr>
              <a:t>Elementary</a:t>
            </a:r>
            <a:r>
              <a:rPr lang="en-US" baseline="0" dirty="0" smtClean="0">
                <a:latin typeface="Segoe"/>
              </a:rPr>
              <a:t> </a:t>
            </a:r>
            <a:r>
              <a:rPr lang="en-US" sz="1200" kern="1200" dirty="0" smtClean="0">
                <a:solidFill>
                  <a:schemeClr val="tx1">
                    <a:tint val="75000"/>
                  </a:schemeClr>
                </a:solidFill>
                <a:latin typeface="Segoe"/>
                <a:ea typeface="+mn-ea"/>
                <a:cs typeface="+mn-cs"/>
              </a:rPr>
              <a:t>and</a:t>
            </a:r>
            <a:r>
              <a:rPr lang="en-US" baseline="0" dirty="0" smtClean="0">
                <a:latin typeface="Segoe"/>
              </a:rPr>
              <a:t> </a:t>
            </a:r>
            <a:r>
              <a:rPr lang="en-US" sz="1200" kern="1200" dirty="0" smtClean="0">
                <a:solidFill>
                  <a:schemeClr val="tx1">
                    <a:tint val="75000"/>
                  </a:schemeClr>
                </a:solidFill>
                <a:latin typeface="Segoe"/>
                <a:ea typeface="+mn-ea"/>
                <a:cs typeface="+mn-cs"/>
              </a:rPr>
              <a:t>Secondary</a:t>
            </a:r>
            <a:r>
              <a:rPr lang="en-US" baseline="0" dirty="0" smtClean="0">
                <a:latin typeface="Segoe"/>
              </a:rPr>
              <a:t> </a:t>
            </a:r>
            <a:r>
              <a:rPr lang="en-US" sz="1200" kern="1200" dirty="0" smtClean="0">
                <a:solidFill>
                  <a:schemeClr val="tx1">
                    <a:tint val="75000"/>
                  </a:schemeClr>
                </a:solidFill>
                <a:latin typeface="Segoe"/>
                <a:ea typeface="+mn-ea"/>
                <a:cs typeface="+mn-cs"/>
              </a:rPr>
              <a:t>Education</a:t>
            </a:r>
            <a:endParaRPr lang="en-US" sz="1200" kern="1200" dirty="0">
              <a:solidFill>
                <a:schemeClr val="tx1">
                  <a:tint val="75000"/>
                </a:schemeClr>
              </a:solidFill>
              <a:latin typeface="Segoe"/>
              <a:ea typeface="+mn-ea"/>
              <a:cs typeface="+mn-cs"/>
            </a:endParaRPr>
          </a:p>
        </p:txBody>
      </p:sp>
    </p:spTree>
    <p:extLst>
      <p:ext uri="{BB962C8B-B14F-4D97-AF65-F5344CB8AC3E}">
        <p14:creationId xmlns:p14="http://schemas.microsoft.com/office/powerpoint/2010/main" val="185588495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604050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a:t>
            </a:r>
            <a:r>
              <a:rPr lang="en-US" altLang="zh-CN" sz="3200" dirty="0" smtClean="0">
                <a:solidFill>
                  <a:schemeClr val="bg1"/>
                </a:solidFill>
                <a:latin typeface="Segoe SemiBold" panose="020B0703040204020203" pitchFamily="34" charset="0"/>
                <a:cs typeface="Segoe SemiBold" panose="020B0703040204020203" pitchFamily="34" charset="0"/>
              </a:rPr>
              <a:t>Your Very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Long Main </a:t>
            </a:r>
            <a:r>
              <a:rPr lang="en-US" altLang="zh-CN" sz="3200" dirty="0">
                <a:solidFill>
                  <a:schemeClr val="bg1"/>
                </a:solidFill>
                <a:latin typeface="Segoe SemiBold" panose="020B0703040204020203" pitchFamily="34" charset="0"/>
                <a:cs typeface="Segoe SemiBold" panose="020B0703040204020203" pitchFamily="34" charset="0"/>
              </a:rPr>
              <a:t>Title </a:t>
            </a:r>
            <a:r>
              <a:rPr lang="en-US" altLang="zh-CN" sz="3200" dirty="0" smtClean="0">
                <a:solidFill>
                  <a:schemeClr val="bg1"/>
                </a:solidFill>
                <a:latin typeface="Segoe SemiBold" panose="020B0703040204020203" pitchFamily="34" charset="0"/>
                <a:cs typeface="Segoe SemiBold" panose="020B0703040204020203" pitchFamily="34" charset="0"/>
              </a:rPr>
              <a:t>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7310754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smtClean="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smtClean="0"/>
              <a:t>Click here to edit bullet points</a:t>
            </a:r>
            <a:endParaRPr lang="zh-CN" altLang="en-US" dirty="0"/>
          </a:p>
          <a:p>
            <a:pPr lvl="1"/>
            <a:r>
              <a:rPr lang="en-US" altLang="zh-CN" dirty="0" smtClean="0"/>
              <a:t>Second level</a:t>
            </a:r>
            <a:endParaRPr lang="zh-CN" altLang="en-US" dirty="0"/>
          </a:p>
          <a:p>
            <a:pPr lvl="2"/>
            <a:r>
              <a:rPr lang="en-US" altLang="zh-CN" dirty="0" smtClean="0"/>
              <a:t>Third level</a:t>
            </a:r>
            <a:endParaRPr lang="zh-CN" altLang="en-US" dirty="0"/>
          </a:p>
          <a:p>
            <a:pPr lvl="3"/>
            <a:r>
              <a:rPr lang="en-US" altLang="zh-CN" dirty="0" smtClean="0"/>
              <a:t>Fourth level</a:t>
            </a:r>
            <a:endParaRPr lang="zh-CN" altLang="en-US" dirty="0"/>
          </a:p>
          <a:p>
            <a:pPr lvl="4"/>
            <a:r>
              <a:rPr lang="en-US" altLang="zh-CN" dirty="0" smtClean="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smtClean="0">
                <a:solidFill>
                  <a:schemeClr val="tx1">
                    <a:tint val="75000"/>
                  </a:schemeClr>
                </a:solidFill>
                <a:latin typeface="Segoe"/>
                <a:ea typeface="+mn-ea"/>
                <a:cs typeface="+mn-cs"/>
              </a:rPr>
              <a:t>Massachusetts Department of</a:t>
            </a:r>
            <a:r>
              <a:rPr lang="en-US" baseline="0" dirty="0" smtClean="0">
                <a:latin typeface="Segoe"/>
              </a:rPr>
              <a:t> </a:t>
            </a:r>
            <a:r>
              <a:rPr lang="en-US" sz="1200" kern="1200" dirty="0" smtClean="0">
                <a:solidFill>
                  <a:schemeClr val="tx1">
                    <a:tint val="75000"/>
                  </a:schemeClr>
                </a:solidFill>
                <a:latin typeface="Segoe"/>
                <a:ea typeface="+mn-ea"/>
                <a:cs typeface="+mn-cs"/>
              </a:rPr>
              <a:t>Elementary</a:t>
            </a:r>
            <a:r>
              <a:rPr lang="en-US" baseline="0" dirty="0" smtClean="0">
                <a:latin typeface="Segoe"/>
              </a:rPr>
              <a:t> </a:t>
            </a:r>
            <a:r>
              <a:rPr lang="en-US" sz="1200" kern="1200" dirty="0" smtClean="0">
                <a:solidFill>
                  <a:schemeClr val="tx1">
                    <a:tint val="75000"/>
                  </a:schemeClr>
                </a:solidFill>
                <a:latin typeface="Segoe"/>
                <a:ea typeface="+mn-ea"/>
                <a:cs typeface="+mn-cs"/>
              </a:rPr>
              <a:t>and</a:t>
            </a:r>
            <a:r>
              <a:rPr lang="en-US" baseline="0" dirty="0" smtClean="0">
                <a:latin typeface="Segoe"/>
              </a:rPr>
              <a:t> </a:t>
            </a:r>
            <a:r>
              <a:rPr lang="en-US" sz="1200" kern="1200" dirty="0" smtClean="0">
                <a:solidFill>
                  <a:schemeClr val="tx1">
                    <a:tint val="75000"/>
                  </a:schemeClr>
                </a:solidFill>
                <a:latin typeface="Segoe"/>
                <a:ea typeface="+mn-ea"/>
                <a:cs typeface="+mn-cs"/>
              </a:rPr>
              <a:t>Secondary</a:t>
            </a:r>
            <a:r>
              <a:rPr lang="en-US" baseline="0" dirty="0" smtClean="0">
                <a:latin typeface="Segoe"/>
              </a:rPr>
              <a:t> </a:t>
            </a:r>
            <a:r>
              <a:rPr lang="en-US" sz="1200" kern="1200" dirty="0" smtClean="0">
                <a:solidFill>
                  <a:schemeClr val="tx1">
                    <a:tint val="75000"/>
                  </a:schemeClr>
                </a:solidFill>
                <a:latin typeface="Segoe"/>
                <a:ea typeface="+mn-ea"/>
                <a:cs typeface="+mn-cs"/>
              </a:rPr>
              <a:t>Education</a:t>
            </a:r>
            <a:endParaRPr lang="en-US" sz="1200" kern="1200" dirty="0">
              <a:solidFill>
                <a:schemeClr val="tx1">
                  <a:tint val="75000"/>
                </a:schemeClr>
              </a:solidFill>
              <a:latin typeface="Segoe"/>
              <a:ea typeface="+mn-ea"/>
              <a:cs typeface="+mn-cs"/>
            </a:endParaRPr>
          </a:p>
        </p:txBody>
      </p:sp>
    </p:spTree>
    <p:extLst>
      <p:ext uri="{BB962C8B-B14F-4D97-AF65-F5344CB8AC3E}">
        <p14:creationId xmlns:p14="http://schemas.microsoft.com/office/powerpoint/2010/main" val="14915131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smtClean="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smtClean="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smtClean="0">
                <a:solidFill>
                  <a:schemeClr val="tx1">
                    <a:tint val="75000"/>
                  </a:schemeClr>
                </a:solidFill>
                <a:latin typeface="Segoe"/>
                <a:ea typeface="+mn-ea"/>
                <a:cs typeface="+mn-cs"/>
              </a:rPr>
              <a:t>Massachusetts Department of</a:t>
            </a:r>
            <a:r>
              <a:rPr lang="en-US" baseline="0" dirty="0" smtClean="0">
                <a:latin typeface="Segoe"/>
              </a:rPr>
              <a:t> </a:t>
            </a:r>
            <a:r>
              <a:rPr lang="en-US" sz="1200" kern="1200" dirty="0" smtClean="0">
                <a:solidFill>
                  <a:schemeClr val="tx1">
                    <a:tint val="75000"/>
                  </a:schemeClr>
                </a:solidFill>
                <a:latin typeface="Segoe"/>
                <a:ea typeface="+mn-ea"/>
                <a:cs typeface="+mn-cs"/>
              </a:rPr>
              <a:t>Elementary</a:t>
            </a:r>
            <a:r>
              <a:rPr lang="en-US" baseline="0" dirty="0" smtClean="0">
                <a:latin typeface="Segoe"/>
              </a:rPr>
              <a:t> </a:t>
            </a:r>
            <a:r>
              <a:rPr lang="en-US" sz="1200" kern="1200" dirty="0" smtClean="0">
                <a:solidFill>
                  <a:schemeClr val="tx1">
                    <a:tint val="75000"/>
                  </a:schemeClr>
                </a:solidFill>
                <a:latin typeface="Segoe"/>
                <a:ea typeface="+mn-ea"/>
                <a:cs typeface="+mn-cs"/>
              </a:rPr>
              <a:t>and</a:t>
            </a:r>
            <a:r>
              <a:rPr lang="en-US" baseline="0" dirty="0" smtClean="0">
                <a:latin typeface="Segoe"/>
              </a:rPr>
              <a:t> </a:t>
            </a:r>
            <a:r>
              <a:rPr lang="en-US" sz="1200" kern="1200" dirty="0" smtClean="0">
                <a:solidFill>
                  <a:schemeClr val="tx1">
                    <a:tint val="75000"/>
                  </a:schemeClr>
                </a:solidFill>
                <a:latin typeface="Segoe"/>
                <a:ea typeface="+mn-ea"/>
                <a:cs typeface="+mn-cs"/>
              </a:rPr>
              <a:t>Secondary</a:t>
            </a:r>
            <a:r>
              <a:rPr lang="en-US" baseline="0" dirty="0" smtClean="0">
                <a:latin typeface="Segoe"/>
              </a:rPr>
              <a:t> </a:t>
            </a:r>
            <a:r>
              <a:rPr lang="en-US" sz="1200" kern="1200" dirty="0" smtClean="0">
                <a:solidFill>
                  <a:schemeClr val="tx1">
                    <a:tint val="75000"/>
                  </a:schemeClr>
                </a:solidFill>
                <a:latin typeface="Segoe"/>
                <a:ea typeface="+mn-ea"/>
                <a:cs typeface="+mn-cs"/>
              </a:rPr>
              <a:t>Education</a:t>
            </a:r>
            <a:endParaRPr lang="en-US" sz="1200" kern="1200" dirty="0">
              <a:solidFill>
                <a:schemeClr val="tx1">
                  <a:tint val="75000"/>
                </a:schemeClr>
              </a:solidFill>
              <a:latin typeface="Segoe"/>
              <a:ea typeface="+mn-ea"/>
              <a:cs typeface="+mn-cs"/>
            </a:endParaRPr>
          </a:p>
        </p:txBody>
      </p:sp>
    </p:spTree>
    <p:extLst>
      <p:ext uri="{BB962C8B-B14F-4D97-AF65-F5344CB8AC3E}">
        <p14:creationId xmlns:p14="http://schemas.microsoft.com/office/powerpoint/2010/main" val="22679267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smtClean="0"/>
              <a:t>Click here to edit bullet points</a:t>
            </a:r>
            <a:endParaRPr lang="zh-CN" altLang="en-US" dirty="0"/>
          </a:p>
          <a:p>
            <a:pPr lvl="1"/>
            <a:r>
              <a:rPr lang="en-US" altLang="zh-CN" dirty="0" smtClean="0"/>
              <a:t>Second level</a:t>
            </a:r>
            <a:endParaRPr lang="zh-CN" altLang="en-US" dirty="0"/>
          </a:p>
          <a:p>
            <a:pPr lvl="2"/>
            <a:r>
              <a:rPr lang="en-US" altLang="zh-CN" dirty="0" smtClean="0"/>
              <a:t>Third level</a:t>
            </a:r>
            <a:endParaRPr lang="zh-CN" altLang="en-US" dirty="0"/>
          </a:p>
          <a:p>
            <a:pPr lvl="3"/>
            <a:r>
              <a:rPr lang="en-US" altLang="zh-CN" dirty="0" smtClean="0"/>
              <a:t>Fourth level</a:t>
            </a:r>
            <a:endParaRPr lang="zh-CN" altLang="en-US" dirty="0"/>
          </a:p>
          <a:p>
            <a:pPr lvl="4"/>
            <a:r>
              <a:rPr lang="en-US" altLang="zh-CN" dirty="0" smtClean="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smtClean="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smtClean="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smtClean="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smtClean="0">
                <a:solidFill>
                  <a:schemeClr val="tx1">
                    <a:tint val="75000"/>
                  </a:schemeClr>
                </a:solidFill>
                <a:latin typeface="Segoe"/>
                <a:ea typeface="+mn-ea"/>
                <a:cs typeface="+mn-cs"/>
              </a:rPr>
              <a:t>Massachusetts Department of</a:t>
            </a:r>
            <a:r>
              <a:rPr lang="en-US" baseline="0" dirty="0" smtClean="0">
                <a:latin typeface="Segoe"/>
              </a:rPr>
              <a:t> </a:t>
            </a:r>
            <a:r>
              <a:rPr lang="en-US" sz="1200" kern="1200" dirty="0" smtClean="0">
                <a:solidFill>
                  <a:schemeClr val="tx1">
                    <a:tint val="75000"/>
                  </a:schemeClr>
                </a:solidFill>
                <a:latin typeface="Segoe"/>
                <a:ea typeface="+mn-ea"/>
                <a:cs typeface="+mn-cs"/>
              </a:rPr>
              <a:t>Elementary</a:t>
            </a:r>
            <a:r>
              <a:rPr lang="en-US" baseline="0" dirty="0" smtClean="0">
                <a:latin typeface="Segoe"/>
              </a:rPr>
              <a:t> </a:t>
            </a:r>
            <a:r>
              <a:rPr lang="en-US" sz="1200" kern="1200" dirty="0" smtClean="0">
                <a:solidFill>
                  <a:schemeClr val="tx1">
                    <a:tint val="75000"/>
                  </a:schemeClr>
                </a:solidFill>
                <a:latin typeface="Segoe"/>
                <a:ea typeface="+mn-ea"/>
                <a:cs typeface="+mn-cs"/>
              </a:rPr>
              <a:t>and</a:t>
            </a:r>
            <a:r>
              <a:rPr lang="en-US" baseline="0" dirty="0" smtClean="0">
                <a:latin typeface="Segoe"/>
              </a:rPr>
              <a:t> </a:t>
            </a:r>
            <a:r>
              <a:rPr lang="en-US" sz="1200" kern="1200" dirty="0" smtClean="0">
                <a:solidFill>
                  <a:schemeClr val="tx1">
                    <a:tint val="75000"/>
                  </a:schemeClr>
                </a:solidFill>
                <a:latin typeface="Segoe"/>
                <a:ea typeface="+mn-ea"/>
                <a:cs typeface="+mn-cs"/>
              </a:rPr>
              <a:t>Secondary</a:t>
            </a:r>
            <a:r>
              <a:rPr lang="en-US" baseline="0" dirty="0" smtClean="0">
                <a:latin typeface="Segoe"/>
              </a:rPr>
              <a:t> </a:t>
            </a:r>
            <a:r>
              <a:rPr lang="en-US" sz="1200" kern="1200" dirty="0" smtClean="0">
                <a:solidFill>
                  <a:schemeClr val="tx1">
                    <a:tint val="75000"/>
                  </a:schemeClr>
                </a:solidFill>
                <a:latin typeface="Segoe"/>
                <a:ea typeface="+mn-ea"/>
                <a:cs typeface="+mn-cs"/>
              </a:rPr>
              <a:t>Education</a:t>
            </a:r>
            <a:endParaRPr lang="en-US" sz="1200" kern="1200" dirty="0">
              <a:solidFill>
                <a:schemeClr val="tx1">
                  <a:tint val="75000"/>
                </a:schemeClr>
              </a:solidFill>
              <a:latin typeface="Segoe"/>
              <a:ea typeface="+mn-ea"/>
              <a:cs typeface="+mn-cs"/>
            </a:endParaRP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smtClean="0"/>
              <a:t>Click here to edit bullet points</a:t>
            </a:r>
            <a:endParaRPr lang="zh-CN" altLang="en-US" dirty="0"/>
          </a:p>
          <a:p>
            <a:pPr lvl="1"/>
            <a:r>
              <a:rPr lang="en-US" altLang="zh-CN" dirty="0" smtClean="0"/>
              <a:t>Second level</a:t>
            </a:r>
            <a:endParaRPr lang="zh-CN" altLang="en-US" dirty="0"/>
          </a:p>
          <a:p>
            <a:pPr lvl="2"/>
            <a:r>
              <a:rPr lang="en-US" altLang="zh-CN" dirty="0" smtClean="0"/>
              <a:t>Third level</a:t>
            </a:r>
            <a:endParaRPr lang="zh-CN" altLang="en-US" dirty="0"/>
          </a:p>
          <a:p>
            <a:pPr lvl="3"/>
            <a:r>
              <a:rPr lang="en-US" altLang="zh-CN" dirty="0" smtClean="0"/>
              <a:t>Fourth level</a:t>
            </a:r>
            <a:endParaRPr lang="zh-CN" altLang="en-US" dirty="0"/>
          </a:p>
          <a:p>
            <a:pPr lvl="4"/>
            <a:r>
              <a:rPr lang="en-US" altLang="zh-CN" dirty="0" smtClean="0"/>
              <a:t>Fifth level</a:t>
            </a:r>
            <a:endParaRPr lang="zh-CN" altLang="en-US" dirty="0"/>
          </a:p>
        </p:txBody>
      </p:sp>
    </p:spTree>
    <p:extLst>
      <p:ext uri="{BB962C8B-B14F-4D97-AF65-F5344CB8AC3E}">
        <p14:creationId xmlns:p14="http://schemas.microsoft.com/office/powerpoint/2010/main" val="948444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smtClean="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smtClean="0"/>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smtClean="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smtClean="0">
                <a:solidFill>
                  <a:schemeClr val="tx1">
                    <a:tint val="75000"/>
                  </a:schemeClr>
                </a:solidFill>
                <a:latin typeface="Segoe"/>
                <a:ea typeface="+mn-ea"/>
                <a:cs typeface="+mn-cs"/>
              </a:rPr>
              <a:t>Massachusetts Department of</a:t>
            </a:r>
            <a:r>
              <a:rPr lang="en-US" baseline="0" dirty="0" smtClean="0">
                <a:latin typeface="Segoe"/>
              </a:rPr>
              <a:t> </a:t>
            </a:r>
            <a:r>
              <a:rPr lang="en-US" sz="1200" kern="1200" dirty="0" smtClean="0">
                <a:solidFill>
                  <a:schemeClr val="tx1">
                    <a:tint val="75000"/>
                  </a:schemeClr>
                </a:solidFill>
                <a:latin typeface="Segoe"/>
                <a:ea typeface="+mn-ea"/>
                <a:cs typeface="+mn-cs"/>
              </a:rPr>
              <a:t>Elementary</a:t>
            </a:r>
            <a:r>
              <a:rPr lang="en-US" baseline="0" dirty="0" smtClean="0">
                <a:latin typeface="Segoe"/>
              </a:rPr>
              <a:t> </a:t>
            </a:r>
            <a:r>
              <a:rPr lang="en-US" sz="1200" kern="1200" dirty="0" smtClean="0">
                <a:solidFill>
                  <a:schemeClr val="tx1">
                    <a:tint val="75000"/>
                  </a:schemeClr>
                </a:solidFill>
                <a:latin typeface="Segoe"/>
                <a:ea typeface="+mn-ea"/>
                <a:cs typeface="+mn-cs"/>
              </a:rPr>
              <a:t>and</a:t>
            </a:r>
            <a:r>
              <a:rPr lang="en-US" baseline="0" dirty="0" smtClean="0">
                <a:latin typeface="Segoe"/>
              </a:rPr>
              <a:t> </a:t>
            </a:r>
            <a:r>
              <a:rPr lang="en-US" sz="1200" kern="1200" dirty="0" smtClean="0">
                <a:solidFill>
                  <a:schemeClr val="tx1">
                    <a:tint val="75000"/>
                  </a:schemeClr>
                </a:solidFill>
                <a:latin typeface="Segoe"/>
                <a:ea typeface="+mn-ea"/>
                <a:cs typeface="+mn-cs"/>
              </a:rPr>
              <a:t>Secondary</a:t>
            </a:r>
            <a:r>
              <a:rPr lang="en-US" baseline="0" dirty="0" smtClean="0">
                <a:latin typeface="Segoe"/>
              </a:rPr>
              <a:t> </a:t>
            </a:r>
            <a:r>
              <a:rPr lang="en-US" sz="1200" kern="1200" dirty="0" smtClean="0">
                <a:solidFill>
                  <a:schemeClr val="tx1">
                    <a:tint val="75000"/>
                  </a:schemeClr>
                </a:solidFill>
                <a:latin typeface="Segoe"/>
                <a:ea typeface="+mn-ea"/>
                <a:cs typeface="+mn-cs"/>
              </a:rPr>
              <a:t>Education</a:t>
            </a:r>
            <a:endParaRPr lang="en-US" sz="1200" kern="1200" dirty="0">
              <a:solidFill>
                <a:schemeClr val="tx1">
                  <a:tint val="75000"/>
                </a:schemeClr>
              </a:solidFill>
              <a:latin typeface="Segoe"/>
              <a:ea typeface="+mn-ea"/>
              <a:cs typeface="+mn-cs"/>
            </a:endParaRPr>
          </a:p>
        </p:txBody>
      </p:sp>
    </p:spTree>
    <p:extLst>
      <p:ext uri="{BB962C8B-B14F-4D97-AF65-F5344CB8AC3E}">
        <p14:creationId xmlns:p14="http://schemas.microsoft.com/office/powerpoint/2010/main" val="258027306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smtClean="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smtClean="0"/>
              <a:t>Click here to edit text</a:t>
            </a:r>
            <a:endParaRPr lang="zh-CN" altLang="en-US" dirty="0"/>
          </a:p>
          <a:p>
            <a:pPr lvl="1"/>
            <a:r>
              <a:rPr lang="en-US" altLang="zh-CN" dirty="0" smtClean="0"/>
              <a:t>Second level</a:t>
            </a:r>
            <a:endParaRPr lang="zh-CN" altLang="en-US" dirty="0"/>
          </a:p>
          <a:p>
            <a:pPr lvl="2"/>
            <a:r>
              <a:rPr lang="en-US" altLang="zh-CN" dirty="0" smtClean="0"/>
              <a:t>Third level</a:t>
            </a:r>
            <a:endParaRPr lang="zh-CN" altLang="en-US" dirty="0"/>
          </a:p>
          <a:p>
            <a:pPr lvl="3"/>
            <a:r>
              <a:rPr lang="en-US" altLang="zh-CN" dirty="0" smtClean="0"/>
              <a:t>Forth level</a:t>
            </a:r>
            <a:endParaRPr lang="zh-CN" altLang="en-US" dirty="0"/>
          </a:p>
          <a:p>
            <a:pPr lvl="4"/>
            <a:r>
              <a:rPr lang="en-US" altLang="zh-CN" dirty="0" smtClean="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2/12/2018</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www.doe.mass.edu/sfs/foster/"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mailto:compliance@doe.mass.edu"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 Id="rId5" Type="http://schemas.openxmlformats.org/officeDocument/2006/relationships/hyperlink" Target="http://www.doe.mass.edu/sfs/foster" TargetMode="External"/><Relationship Id="rId4" Type="http://schemas.openxmlformats.org/officeDocument/2006/relationships/hyperlink" Target="mailto:kmckinnon@doe.mass.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www.doe.mass.edu/sfs/foster/guidance.docx" TargetMode="External"/><Relationship Id="rId2" Type="http://schemas.openxmlformats.org/officeDocument/2006/relationships/hyperlink" Target="http://www.doe.mass.edu/news/news.aspx?id=24765"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smtClean="0"/>
              <a:t>Educational </a:t>
            </a:r>
            <a:r>
              <a:rPr lang="en-US" altLang="en-US" dirty="0"/>
              <a:t>Stability for Students in Foster </a:t>
            </a:r>
            <a:r>
              <a:rPr lang="en-US" altLang="en-US" dirty="0" smtClean="0"/>
              <a:t>Care</a:t>
            </a:r>
            <a:endParaRPr lang="en-US" dirty="0"/>
          </a:p>
        </p:txBody>
      </p:sp>
      <p:sp>
        <p:nvSpPr>
          <p:cNvPr id="3" name="Subtitle 2"/>
          <p:cNvSpPr>
            <a:spLocks noGrp="1"/>
          </p:cNvSpPr>
          <p:nvPr>
            <p:ph type="subTitle" idx="1"/>
          </p:nvPr>
        </p:nvSpPr>
        <p:spPr/>
        <p:txBody>
          <a:bodyPr/>
          <a:lstStyle/>
          <a:p>
            <a:r>
              <a:rPr lang="en-US" altLang="zh-CN" dirty="0" smtClean="0"/>
              <a:t>February 2018</a:t>
            </a:r>
          </a:p>
          <a:p>
            <a:r>
              <a:rPr lang="en-US" altLang="zh-CN" dirty="0" smtClean="0"/>
              <a:t>Guidance Release Webinars</a:t>
            </a:r>
            <a:endParaRPr lang="zh-CN" altLang="en-US"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Immediate Enrollment</a:t>
            </a:r>
            <a:endParaRPr lang="en-US" dirty="0"/>
          </a:p>
        </p:txBody>
      </p:sp>
      <p:sp>
        <p:nvSpPr>
          <p:cNvPr id="9" name="Content Placeholder 8"/>
          <p:cNvSpPr>
            <a:spLocks noGrp="1"/>
          </p:cNvSpPr>
          <p:nvPr>
            <p:ph idx="1"/>
          </p:nvPr>
        </p:nvSpPr>
        <p:spPr>
          <a:xfrm>
            <a:off x="279699" y="1230403"/>
            <a:ext cx="11811896" cy="5049746"/>
          </a:xfrm>
        </p:spPr>
        <p:txBody>
          <a:bodyPr/>
          <a:lstStyle/>
          <a:p>
            <a:pPr>
              <a:defRPr/>
            </a:pPr>
            <a:r>
              <a:rPr lang="en-US" altLang="en-US" dirty="0" smtClean="0">
                <a:latin typeface="Calibri" panose="020F0502020204030204" pitchFamily="34" charset="0"/>
              </a:rPr>
              <a:t>If determined to be in a student’s best </a:t>
            </a:r>
            <a:r>
              <a:rPr lang="en-US" altLang="en-US" dirty="0">
                <a:latin typeface="Calibri" panose="020F0502020204030204" pitchFamily="34" charset="0"/>
              </a:rPr>
              <a:t>interest </a:t>
            </a:r>
            <a:r>
              <a:rPr lang="en-US" altLang="en-US" dirty="0" smtClean="0">
                <a:latin typeface="Calibri" panose="020F0502020204030204" pitchFamily="34" charset="0"/>
              </a:rPr>
              <a:t>to attend school </a:t>
            </a:r>
            <a:r>
              <a:rPr lang="en-US" altLang="en-US" dirty="0">
                <a:latin typeface="Calibri" panose="020F0502020204030204" pitchFamily="34" charset="0"/>
              </a:rPr>
              <a:t>locally (where </a:t>
            </a:r>
            <a:r>
              <a:rPr lang="en-US" altLang="en-US" dirty="0" smtClean="0">
                <a:latin typeface="Calibri" panose="020F0502020204030204" pitchFamily="34" charset="0"/>
              </a:rPr>
              <a:t>placed </a:t>
            </a:r>
            <a:r>
              <a:rPr lang="en-US" altLang="en-US" dirty="0">
                <a:latin typeface="Calibri" panose="020F0502020204030204" pitchFamily="34" charset="0"/>
              </a:rPr>
              <a:t>in foster care), </a:t>
            </a:r>
            <a:r>
              <a:rPr lang="en-US" altLang="en-US" dirty="0" smtClean="0">
                <a:latin typeface="Calibri" panose="020F0502020204030204" pitchFamily="34" charset="0"/>
              </a:rPr>
              <a:t>the local school district must </a:t>
            </a:r>
            <a:r>
              <a:rPr lang="en-US" altLang="en-US" dirty="0">
                <a:latin typeface="Calibri" panose="020F0502020204030204" pitchFamily="34" charset="0"/>
              </a:rPr>
              <a:t>enroll </a:t>
            </a:r>
            <a:r>
              <a:rPr lang="en-US" altLang="en-US" dirty="0" smtClean="0">
                <a:latin typeface="Calibri" panose="020F0502020204030204" pitchFamily="34" charset="0"/>
              </a:rPr>
              <a:t>immediately</a:t>
            </a:r>
            <a:r>
              <a:rPr lang="en-US" altLang="en-US" i="1" dirty="0" smtClean="0">
                <a:solidFill>
                  <a:schemeClr val="accent2"/>
                </a:solidFill>
                <a:latin typeface="Calibri" panose="020F0502020204030204" pitchFamily="34" charset="0"/>
              </a:rPr>
              <a:t>*</a:t>
            </a:r>
            <a:endParaRPr lang="en-US" altLang="en-US" dirty="0">
              <a:solidFill>
                <a:schemeClr val="accent2"/>
              </a:solidFill>
              <a:latin typeface="Calibri" panose="020F0502020204030204" pitchFamily="34" charset="0"/>
            </a:endParaRPr>
          </a:p>
          <a:p>
            <a:pPr>
              <a:defRPr/>
            </a:pPr>
            <a:r>
              <a:rPr lang="en-US" altLang="en-US" dirty="0">
                <a:latin typeface="Calibri" panose="020F0502020204030204" pitchFamily="34" charset="0"/>
              </a:rPr>
              <a:t>With or without documentation, including:</a:t>
            </a:r>
          </a:p>
          <a:p>
            <a:pPr lvl="2">
              <a:buFont typeface="Courier New" panose="02070309020205020404" pitchFamily="49" charset="0"/>
              <a:buChar char="o"/>
              <a:defRPr/>
            </a:pPr>
            <a:r>
              <a:rPr lang="en-US" altLang="en-US" dirty="0" smtClean="0">
                <a:latin typeface="Calibri" panose="020F0502020204030204" pitchFamily="34" charset="0"/>
              </a:rPr>
              <a:t>Academic, health, discipline and/or special education records</a:t>
            </a:r>
          </a:p>
          <a:p>
            <a:pPr>
              <a:defRPr/>
            </a:pPr>
            <a:r>
              <a:rPr lang="en-US" altLang="en-US" dirty="0" smtClean="0">
                <a:latin typeface="Calibri" panose="020F0502020204030204" pitchFamily="34" charset="0"/>
              </a:rPr>
              <a:t>Notice </a:t>
            </a:r>
            <a:r>
              <a:rPr lang="en-US" altLang="en-US" dirty="0">
                <a:latin typeface="Calibri" panose="020F0502020204030204" pitchFamily="34" charset="0"/>
              </a:rPr>
              <a:t>to LEA (from DCF</a:t>
            </a:r>
            <a:r>
              <a:rPr lang="en-US" altLang="en-US" dirty="0" smtClean="0">
                <a:latin typeface="Calibri" panose="020F0502020204030204" pitchFamily="34" charset="0"/>
              </a:rPr>
              <a:t>), includes:</a:t>
            </a:r>
            <a:endParaRPr lang="en-US" altLang="en-US" dirty="0">
              <a:latin typeface="Calibri" panose="020F0502020204030204" pitchFamily="34" charset="0"/>
            </a:endParaRPr>
          </a:p>
          <a:p>
            <a:pPr lvl="2">
              <a:buFont typeface="Courier New" panose="02070309020205020404" pitchFamily="49" charset="0"/>
              <a:buChar char="o"/>
              <a:defRPr/>
            </a:pPr>
            <a:r>
              <a:rPr lang="en-US" altLang="en-US" dirty="0">
                <a:latin typeface="Calibri" panose="020F0502020204030204" pitchFamily="34" charset="0"/>
              </a:rPr>
              <a:t>Emergency </a:t>
            </a:r>
            <a:r>
              <a:rPr lang="en-US" altLang="en-US" dirty="0" smtClean="0">
                <a:latin typeface="Calibri" panose="020F0502020204030204" pitchFamily="34" charset="0"/>
              </a:rPr>
              <a:t>contact, residence, social worker, record release, transportation needs, etc.</a:t>
            </a:r>
          </a:p>
          <a:p>
            <a:pPr>
              <a:defRPr/>
            </a:pPr>
            <a:r>
              <a:rPr lang="en-US" altLang="en-US" dirty="0" smtClean="0">
                <a:latin typeface="Calibri" panose="020F0502020204030204" pitchFamily="34" charset="0"/>
              </a:rPr>
              <a:t>District POCs should initiate records transfer, help facilitate transition</a:t>
            </a:r>
          </a:p>
          <a:p>
            <a:pPr marL="0" indent="0">
              <a:buNone/>
              <a:defRPr/>
            </a:pPr>
            <a:r>
              <a:rPr lang="en-US" altLang="en-US" sz="2200" i="1" dirty="0" smtClean="0">
                <a:solidFill>
                  <a:schemeClr val="accent2"/>
                </a:solidFill>
                <a:latin typeface="Calibri" panose="020F0502020204030204" pitchFamily="34" charset="0"/>
              </a:rPr>
              <a:t>*Note: </a:t>
            </a:r>
            <a:r>
              <a:rPr lang="en-US" altLang="en-US" sz="2000" i="1" dirty="0">
                <a:latin typeface="Calibri" panose="020F0502020204030204" pitchFamily="34" charset="0"/>
              </a:rPr>
              <a:t>If there is no change in the school </a:t>
            </a:r>
            <a:r>
              <a:rPr lang="en-US" altLang="en-US" sz="2000" i="1" dirty="0" smtClean="0">
                <a:latin typeface="Calibri" panose="020F0502020204030204" pitchFamily="34" charset="0"/>
              </a:rPr>
              <a:t>the student is attending, </a:t>
            </a:r>
            <a:r>
              <a:rPr lang="en-US" altLang="en-US" sz="2000" i="1" dirty="0">
                <a:latin typeface="Calibri" panose="020F0502020204030204" pitchFamily="34" charset="0"/>
              </a:rPr>
              <a:t>there should be no change in enrollment.</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10</a:t>
            </a:fld>
            <a:endParaRPr lang="zh-CN" altLang="en-US" dirty="0"/>
          </a:p>
        </p:txBody>
      </p:sp>
    </p:spTree>
    <p:extLst>
      <p:ext uri="{BB962C8B-B14F-4D97-AF65-F5344CB8AC3E}">
        <p14:creationId xmlns:p14="http://schemas.microsoft.com/office/powerpoint/2010/main" val="4866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Foster Care Points of Contact – State Level</a:t>
            </a:r>
            <a:endParaRPr lang="en-US" dirty="0"/>
          </a:p>
        </p:txBody>
      </p:sp>
      <p:sp>
        <p:nvSpPr>
          <p:cNvPr id="9" name="Content Placeholder 8"/>
          <p:cNvSpPr>
            <a:spLocks noGrp="1"/>
          </p:cNvSpPr>
          <p:nvPr>
            <p:ph idx="1"/>
          </p:nvPr>
        </p:nvSpPr>
        <p:spPr>
          <a:xfrm>
            <a:off x="567743" y="1230403"/>
            <a:ext cx="11370972" cy="5049746"/>
          </a:xfrm>
        </p:spPr>
        <p:txBody>
          <a:bodyPr/>
          <a:lstStyle/>
          <a:p>
            <a:pPr>
              <a:defRPr/>
            </a:pPr>
            <a:r>
              <a:rPr lang="en-US" altLang="en-US" dirty="0" smtClean="0">
                <a:latin typeface="Calibri" panose="020F0502020204030204" pitchFamily="34" charset="0"/>
              </a:rPr>
              <a:t>ESE and DCF contacts can be found here: </a:t>
            </a:r>
            <a:r>
              <a:rPr lang="en-US" altLang="en-US" dirty="0" smtClean="0">
                <a:latin typeface="Calibri" panose="020F0502020204030204" pitchFamily="34" charset="0"/>
                <a:hlinkClick r:id="rId3"/>
              </a:rPr>
              <a:t>http</a:t>
            </a:r>
            <a:r>
              <a:rPr lang="en-US" altLang="en-US" dirty="0">
                <a:latin typeface="Calibri" panose="020F0502020204030204" pitchFamily="34" charset="0"/>
                <a:hlinkClick r:id="rId3"/>
              </a:rPr>
              <a:t>://www.doe.mass.edu/sfs/foster</a:t>
            </a:r>
            <a:r>
              <a:rPr lang="en-US" altLang="en-US" dirty="0" smtClean="0">
                <a:latin typeface="Calibri" panose="020F0502020204030204" pitchFamily="34" charset="0"/>
                <a:hlinkClick r:id="rId3"/>
              </a:rPr>
              <a:t>/</a:t>
            </a:r>
            <a:r>
              <a:rPr lang="en-US" altLang="en-US" dirty="0" smtClean="0">
                <a:latin typeface="Calibri" panose="020F0502020204030204" pitchFamily="34" charset="0"/>
              </a:rPr>
              <a:t> </a:t>
            </a:r>
          </a:p>
          <a:p>
            <a:pPr lvl="1">
              <a:defRPr/>
            </a:pPr>
            <a:r>
              <a:rPr lang="en-US" altLang="en-US" dirty="0" smtClean="0">
                <a:latin typeface="Calibri" panose="020F0502020204030204" pitchFamily="34" charset="0"/>
              </a:rPr>
              <a:t>For Technical Assistance (TA) or complaints contact Problem Resolution Services</a:t>
            </a:r>
            <a:r>
              <a:rPr lang="en-US" altLang="en-US" smtClean="0">
                <a:latin typeface="Calibri" panose="020F0502020204030204" pitchFamily="34" charset="0"/>
              </a:rPr>
              <a:t>: 781-338-3700 </a:t>
            </a:r>
            <a:r>
              <a:rPr lang="en-US" altLang="en-US" dirty="0" smtClean="0">
                <a:latin typeface="Calibri" panose="020F0502020204030204" pitchFamily="34" charset="0"/>
              </a:rPr>
              <a:t>/ </a:t>
            </a:r>
            <a:r>
              <a:rPr lang="en-US" altLang="en-US" dirty="0" smtClean="0">
                <a:latin typeface="Calibri" panose="020F0502020204030204" pitchFamily="34" charset="0"/>
                <a:hlinkClick r:id="rId4"/>
              </a:rPr>
              <a:t>compliance@doe.mass.edu</a:t>
            </a:r>
            <a:endParaRPr lang="en-US" altLang="en-US" dirty="0" smtClean="0">
              <a:latin typeface="Calibri" panose="020F0502020204030204" pitchFamily="34" charset="0"/>
            </a:endParaRPr>
          </a:p>
          <a:p>
            <a:pPr lvl="1">
              <a:defRPr/>
            </a:pPr>
            <a:r>
              <a:rPr lang="en-US" altLang="en-US" dirty="0" smtClean="0">
                <a:latin typeface="Calibri" panose="020F0502020204030204" pitchFamily="34" charset="0"/>
              </a:rPr>
              <a:t>ESE Foster Care POC – Kristen McKinnon</a:t>
            </a:r>
          </a:p>
          <a:p>
            <a:pPr lvl="1">
              <a:defRPr/>
            </a:pPr>
            <a:r>
              <a:rPr lang="en-US" altLang="en-US" dirty="0" smtClean="0">
                <a:latin typeface="Calibri" panose="020F0502020204030204" pitchFamily="34" charset="0"/>
              </a:rPr>
              <a:t>DCF Foster Care POC – Shirley Fan-Chan</a:t>
            </a:r>
          </a:p>
          <a:p>
            <a:pPr>
              <a:defRPr/>
            </a:pPr>
            <a:r>
              <a:rPr lang="en-US" altLang="en-US" dirty="0" smtClean="0">
                <a:latin typeface="Calibri" panose="020F0502020204030204" pitchFamily="34" charset="0"/>
              </a:rPr>
              <a:t>Support schools, districts and local DCF</a:t>
            </a:r>
          </a:p>
          <a:p>
            <a:pPr>
              <a:defRPr/>
            </a:pPr>
            <a:r>
              <a:rPr lang="en-US" altLang="en-US" dirty="0" smtClean="0">
                <a:latin typeface="Calibri" panose="020F0502020204030204" pitchFamily="34" charset="0"/>
              </a:rPr>
              <a:t>Develop guidance, resources</a:t>
            </a:r>
          </a:p>
          <a:p>
            <a:pPr>
              <a:defRPr/>
            </a:pPr>
            <a:r>
              <a:rPr lang="en-US" altLang="en-US" dirty="0" smtClean="0">
                <a:latin typeface="Calibri" panose="020F0502020204030204" pitchFamily="34" charset="0"/>
              </a:rPr>
              <a:t>Provide TA and training</a:t>
            </a:r>
            <a:endParaRPr lang="en-US" altLang="en-US" dirty="0">
              <a:latin typeface="Calibri" panose="020F0502020204030204" pitchFamily="34" charset="0"/>
            </a:endParaRPr>
          </a:p>
          <a:p>
            <a:pPr lvl="1">
              <a:defRPr/>
            </a:pPr>
            <a:endParaRPr lang="en-US" altLang="en-US" b="1" dirty="0" smtClean="0">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11</a:t>
            </a:fld>
            <a:endParaRPr lang="zh-CN" altLang="en-US" dirty="0"/>
          </a:p>
        </p:txBody>
      </p:sp>
    </p:spTree>
    <p:extLst>
      <p:ext uri="{BB962C8B-B14F-4D97-AF65-F5344CB8AC3E}">
        <p14:creationId xmlns:p14="http://schemas.microsoft.com/office/powerpoint/2010/main" val="4044692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Foster Care Points of Contact – Local Level</a:t>
            </a:r>
            <a:endParaRPr lang="en-US" dirty="0"/>
          </a:p>
        </p:txBody>
      </p:sp>
      <p:sp>
        <p:nvSpPr>
          <p:cNvPr id="9" name="Content Placeholder 8"/>
          <p:cNvSpPr>
            <a:spLocks noGrp="1"/>
          </p:cNvSpPr>
          <p:nvPr>
            <p:ph idx="1"/>
          </p:nvPr>
        </p:nvSpPr>
        <p:spPr>
          <a:xfrm>
            <a:off x="567743" y="1230403"/>
            <a:ext cx="11370972" cy="5049746"/>
          </a:xfrm>
        </p:spPr>
        <p:txBody>
          <a:bodyPr/>
          <a:lstStyle/>
          <a:p>
            <a:pPr>
              <a:defRPr/>
            </a:pPr>
            <a:r>
              <a:rPr lang="en-US" altLang="en-US" dirty="0" smtClean="0">
                <a:latin typeface="Calibri" panose="020F0502020204030204" pitchFamily="34" charset="0"/>
              </a:rPr>
              <a:t>Districts</a:t>
            </a:r>
          </a:p>
          <a:p>
            <a:pPr lvl="1">
              <a:defRPr/>
            </a:pPr>
            <a:r>
              <a:rPr lang="en-US" altLang="en-US" dirty="0" smtClean="0">
                <a:latin typeface="Calibri" panose="020F0502020204030204" pitchFamily="34" charset="0"/>
              </a:rPr>
              <a:t>All district should assign a foster care POC</a:t>
            </a:r>
          </a:p>
          <a:p>
            <a:pPr lvl="1">
              <a:defRPr/>
            </a:pPr>
            <a:r>
              <a:rPr lang="en-US" altLang="en-US" dirty="0" smtClean="0">
                <a:latin typeface="Calibri" panose="020F0502020204030204" pitchFamily="34" charset="0"/>
              </a:rPr>
              <a:t>Update ESE Directory Profiles through district Directory Administrator</a:t>
            </a:r>
          </a:p>
          <a:p>
            <a:pPr lvl="2">
              <a:defRPr/>
            </a:pPr>
            <a:r>
              <a:rPr lang="en-US" altLang="en-US" i="1" dirty="0" smtClean="0">
                <a:latin typeface="Calibri" panose="020F0502020204030204" pitchFamily="34" charset="0"/>
              </a:rPr>
              <a:t>Note: This defaults to list the Superintendent.</a:t>
            </a:r>
          </a:p>
          <a:p>
            <a:pPr marL="457200" lvl="1" indent="0">
              <a:buNone/>
              <a:defRPr/>
            </a:pPr>
            <a:endParaRPr lang="en-US" altLang="en-US" dirty="0">
              <a:latin typeface="Calibri" panose="020F0502020204030204" pitchFamily="34" charset="0"/>
            </a:endParaRPr>
          </a:p>
          <a:p>
            <a:pPr>
              <a:defRPr/>
            </a:pPr>
            <a:r>
              <a:rPr lang="en-US" altLang="en-US" dirty="0" smtClean="0">
                <a:latin typeface="Calibri" panose="020F0502020204030204" pitchFamily="34" charset="0"/>
              </a:rPr>
              <a:t>DCF</a:t>
            </a:r>
          </a:p>
          <a:p>
            <a:pPr lvl="1">
              <a:defRPr/>
            </a:pPr>
            <a:r>
              <a:rPr lang="en-US" altLang="en-US" dirty="0" smtClean="0">
                <a:latin typeface="Calibri" panose="020F0502020204030204" pitchFamily="34" charset="0"/>
              </a:rPr>
              <a:t>Area Office Directors will serve as local POCs </a:t>
            </a:r>
          </a:p>
          <a:p>
            <a:pPr>
              <a:defRPr/>
            </a:pPr>
            <a:endParaRPr lang="en-US" altLang="en-US" dirty="0">
              <a:latin typeface="Calibri" panose="020F0502020204030204" pitchFamily="34" charset="0"/>
            </a:endParaRPr>
          </a:p>
          <a:p>
            <a:pPr lvl="1">
              <a:defRPr/>
            </a:pPr>
            <a:endParaRPr lang="en-US" altLang="en-US" b="1" dirty="0" smtClean="0">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12</a:t>
            </a:fld>
            <a:endParaRPr lang="zh-CN" altLang="en-US" dirty="0"/>
          </a:p>
        </p:txBody>
      </p:sp>
    </p:spTree>
    <p:extLst>
      <p:ext uri="{BB962C8B-B14F-4D97-AF65-F5344CB8AC3E}">
        <p14:creationId xmlns:p14="http://schemas.microsoft.com/office/powerpoint/2010/main" val="3303412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Local Foster Care Points of Contact – Roles and Responsibilities</a:t>
            </a:r>
            <a:endParaRPr lang="en-US" dirty="0"/>
          </a:p>
        </p:txBody>
      </p:sp>
      <p:sp>
        <p:nvSpPr>
          <p:cNvPr id="9" name="Content Placeholder 8"/>
          <p:cNvSpPr>
            <a:spLocks noGrp="1"/>
          </p:cNvSpPr>
          <p:nvPr>
            <p:ph idx="1"/>
          </p:nvPr>
        </p:nvSpPr>
        <p:spPr>
          <a:xfrm>
            <a:off x="567743" y="1230403"/>
            <a:ext cx="11370972" cy="5049746"/>
          </a:xfrm>
        </p:spPr>
        <p:txBody>
          <a:bodyPr/>
          <a:lstStyle/>
          <a:p>
            <a:pPr marL="0" lvl="0" indent="0">
              <a:buNone/>
            </a:pPr>
            <a:r>
              <a:rPr lang="en-US" dirty="0" smtClean="0"/>
              <a:t>To help ensure that students in foster care:</a:t>
            </a:r>
          </a:p>
          <a:p>
            <a:pPr lvl="0"/>
            <a:r>
              <a:rPr lang="en-US" dirty="0" smtClean="0"/>
              <a:t>Are </a:t>
            </a:r>
            <a:r>
              <a:rPr lang="en-US" dirty="0"/>
              <a:t>identified and supported through coordination between districts and DCF;</a:t>
            </a:r>
          </a:p>
          <a:p>
            <a:pPr lvl="0"/>
            <a:r>
              <a:rPr lang="en-US" dirty="0"/>
              <a:t>Are enrolled in and regularly attending school; and</a:t>
            </a:r>
          </a:p>
          <a:p>
            <a:pPr lvl="0"/>
            <a:r>
              <a:rPr lang="en-US" dirty="0"/>
              <a:t>Have full and equal opportunity to succeed in school and to meet the same challenging state academic standards as other students, and to receive educational services for which they are eligible.</a:t>
            </a:r>
          </a:p>
          <a:p>
            <a:pPr>
              <a:defRPr/>
            </a:pPr>
            <a:endParaRPr lang="en-US" altLang="en-US" dirty="0">
              <a:latin typeface="Calibri" panose="020F0502020204030204" pitchFamily="34" charset="0"/>
            </a:endParaRPr>
          </a:p>
          <a:p>
            <a:pPr lvl="1">
              <a:defRPr/>
            </a:pPr>
            <a:endParaRPr lang="en-US" altLang="en-US" b="1" dirty="0" smtClean="0">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13</a:t>
            </a:fld>
            <a:endParaRPr lang="zh-CN" altLang="en-US" dirty="0"/>
          </a:p>
        </p:txBody>
      </p:sp>
    </p:spTree>
    <p:extLst>
      <p:ext uri="{BB962C8B-B14F-4D97-AF65-F5344CB8AC3E}">
        <p14:creationId xmlns:p14="http://schemas.microsoft.com/office/powerpoint/2010/main" val="4008988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Disputes Regarding School Selection</a:t>
            </a:r>
            <a:endParaRPr lang="en-US" dirty="0"/>
          </a:p>
        </p:txBody>
      </p:sp>
      <p:sp>
        <p:nvSpPr>
          <p:cNvPr id="9" name="Content Placeholder 8"/>
          <p:cNvSpPr>
            <a:spLocks noGrp="1"/>
          </p:cNvSpPr>
          <p:nvPr>
            <p:ph idx="1"/>
          </p:nvPr>
        </p:nvSpPr>
        <p:spPr>
          <a:xfrm>
            <a:off x="567743" y="1230403"/>
            <a:ext cx="11370972" cy="5049746"/>
          </a:xfrm>
        </p:spPr>
        <p:txBody>
          <a:bodyPr/>
          <a:lstStyle/>
          <a:p>
            <a:pPr lvl="0"/>
            <a:r>
              <a:rPr lang="en-US" dirty="0" smtClean="0"/>
              <a:t>ESE and DCF are finalizing the dispute process for use:</a:t>
            </a:r>
          </a:p>
          <a:p>
            <a:pPr lvl="1"/>
            <a:r>
              <a:rPr lang="en-US" dirty="0" smtClean="0"/>
              <a:t>After Best Interest Determination has been completed and DCF has made a school selection</a:t>
            </a:r>
          </a:p>
          <a:p>
            <a:pPr lvl="1"/>
            <a:r>
              <a:rPr lang="en-US" dirty="0" smtClean="0"/>
              <a:t>When districts and DCF do not agree about the resulting school selection</a:t>
            </a:r>
            <a:endParaRPr lang="en-US" dirty="0"/>
          </a:p>
          <a:p>
            <a:pPr>
              <a:defRPr/>
            </a:pPr>
            <a:endParaRPr lang="en-US" altLang="en-US" dirty="0">
              <a:latin typeface="Calibri" panose="020F0502020204030204" pitchFamily="34" charset="0"/>
            </a:endParaRPr>
          </a:p>
          <a:p>
            <a:pPr lvl="1">
              <a:defRPr/>
            </a:pPr>
            <a:endParaRPr lang="en-US" altLang="en-US" b="1" dirty="0" smtClean="0">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14</a:t>
            </a:fld>
            <a:endParaRPr lang="zh-CN" altLang="en-US" dirty="0"/>
          </a:p>
        </p:txBody>
      </p:sp>
    </p:spTree>
    <p:extLst>
      <p:ext uri="{BB962C8B-B14F-4D97-AF65-F5344CB8AC3E}">
        <p14:creationId xmlns:p14="http://schemas.microsoft.com/office/powerpoint/2010/main" val="4002947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Other Possible Resources – What do you need?</a:t>
            </a:r>
            <a:endParaRPr lang="en-US" dirty="0"/>
          </a:p>
        </p:txBody>
      </p:sp>
      <p:sp>
        <p:nvSpPr>
          <p:cNvPr id="9" name="Content Placeholder 8"/>
          <p:cNvSpPr>
            <a:spLocks noGrp="1"/>
          </p:cNvSpPr>
          <p:nvPr>
            <p:ph idx="1"/>
          </p:nvPr>
        </p:nvSpPr>
        <p:spPr>
          <a:xfrm>
            <a:off x="567743" y="1230403"/>
            <a:ext cx="11370972" cy="5049746"/>
          </a:xfrm>
        </p:spPr>
        <p:txBody>
          <a:bodyPr/>
          <a:lstStyle/>
          <a:p>
            <a:pPr lvl="0"/>
            <a:r>
              <a:rPr lang="en-US" dirty="0" smtClean="0"/>
              <a:t>ESE and DCF compile best practices from districts and area offices to share?</a:t>
            </a:r>
          </a:p>
          <a:p>
            <a:r>
              <a:rPr lang="en-US" dirty="0" smtClean="0"/>
              <a:t>Regional networking meetings with districts and area offices?</a:t>
            </a:r>
          </a:p>
          <a:p>
            <a:r>
              <a:rPr lang="en-US" dirty="0" smtClean="0"/>
              <a:t>Templates for tracking transportation costs?</a:t>
            </a:r>
          </a:p>
          <a:p>
            <a:r>
              <a:rPr lang="en-US" dirty="0" smtClean="0"/>
              <a:t>Other trainings?</a:t>
            </a:r>
          </a:p>
          <a:p>
            <a:endParaRPr lang="en-US" dirty="0"/>
          </a:p>
          <a:p>
            <a:pPr marL="0" indent="0">
              <a:buNone/>
            </a:pPr>
            <a:endParaRPr lang="en-US" dirty="0" smtClean="0"/>
          </a:p>
          <a:p>
            <a:pPr lvl="1"/>
            <a:endParaRPr lang="en-US" dirty="0"/>
          </a:p>
          <a:p>
            <a:pPr>
              <a:defRPr/>
            </a:pPr>
            <a:endParaRPr lang="en-US" altLang="en-US" dirty="0">
              <a:latin typeface="Calibri" panose="020F0502020204030204" pitchFamily="34" charset="0"/>
            </a:endParaRPr>
          </a:p>
          <a:p>
            <a:pPr lvl="1">
              <a:defRPr/>
            </a:pPr>
            <a:endParaRPr lang="en-US" altLang="en-US" b="1" dirty="0" smtClean="0">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15</a:t>
            </a:fld>
            <a:endParaRPr lang="zh-CN" altLang="en-US" dirty="0"/>
          </a:p>
        </p:txBody>
      </p:sp>
    </p:spTree>
    <p:extLst>
      <p:ext uri="{BB962C8B-B14F-4D97-AF65-F5344CB8AC3E}">
        <p14:creationId xmlns:p14="http://schemas.microsoft.com/office/powerpoint/2010/main" val="2874725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AFC36B0-4AD1-44AB-96C1-76527DDE7F8C}"/>
              </a:ext>
            </a:extLst>
          </p:cNvPr>
          <p:cNvSpPr txBox="1"/>
          <p:nvPr/>
        </p:nvSpPr>
        <p:spPr>
          <a:xfrm>
            <a:off x="0" y="963497"/>
            <a:ext cx="12191999" cy="1862048"/>
          </a:xfrm>
          <a:prstGeom prst="rect">
            <a:avLst/>
          </a:prstGeom>
          <a:noFill/>
        </p:spPr>
        <p:txBody>
          <a:bodyPr wrap="square" rtlCol="0">
            <a:spAutoFit/>
          </a:bodyPr>
          <a:lstStyle/>
          <a:p>
            <a:pPr algn="ctr"/>
            <a:r>
              <a:rPr lang="en-US" altLang="zh-CN" sz="11500" dirty="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THANK YOU</a:t>
            </a:r>
            <a:endParaRPr lang="zh-CN" altLang="en-US" sz="11500" dirty="0">
              <a:solidFill>
                <a:schemeClr val="bg1"/>
              </a:solidFill>
              <a:latin typeface="Segoe SemiBold" panose="020B0703040204020203" pitchFamily="34" charset="0"/>
              <a:cs typeface="Segoe SemiBold" panose="020B0703040204020203" pitchFamily="34" charset="0"/>
            </a:endParaRPr>
          </a:p>
        </p:txBody>
      </p:sp>
      <p:pic>
        <p:nvPicPr>
          <p:cNvPr id="7" name="图片 6" descr="Phone icon">
            <a:extLst>
              <a:ext uri="{FF2B5EF4-FFF2-40B4-BE49-F238E27FC236}">
                <a16:creationId xmlns:a16="http://schemas.microsoft.com/office/drawing/2014/main" id="{B02E2B40-C340-4A62-9DFE-7AD50B50B8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4891" t="25979" r="24249" b="25362"/>
          <a:stretch/>
        </p:blipFill>
        <p:spPr>
          <a:xfrm>
            <a:off x="1968171" y="3994418"/>
            <a:ext cx="336075" cy="321542"/>
          </a:xfrm>
          <a:prstGeom prst="rect">
            <a:avLst/>
          </a:prstGeom>
        </p:spPr>
      </p:pic>
      <p:sp>
        <p:nvSpPr>
          <p:cNvPr id="8" name="文本框 7">
            <a:extLst>
              <a:ext uri="{FF2B5EF4-FFF2-40B4-BE49-F238E27FC236}">
                <a16:creationId xmlns:a16="http://schemas.microsoft.com/office/drawing/2014/main" id="{992D2954-C2DD-4172-8B10-E4A8A6E0EFEE}"/>
              </a:ext>
            </a:extLst>
          </p:cNvPr>
          <p:cNvSpPr txBox="1"/>
          <p:nvPr/>
        </p:nvSpPr>
        <p:spPr>
          <a:xfrm>
            <a:off x="2304246" y="3955134"/>
            <a:ext cx="2356701" cy="400110"/>
          </a:xfrm>
          <a:prstGeom prst="rect">
            <a:avLst/>
          </a:prstGeom>
          <a:noFill/>
        </p:spPr>
        <p:txBody>
          <a:bodyPr wrap="square" rtlCol="0">
            <a:spAutoFit/>
          </a:bodyPr>
          <a:lstStyle/>
          <a:p>
            <a:r>
              <a:rPr lang="en-US" altLang="zh-CN" sz="2000" dirty="0" smtClean="0">
                <a:solidFill>
                  <a:schemeClr val="bg1"/>
                </a:solidFill>
                <a:latin typeface="Segoe SemiBold" panose="020B0703040204020203" pitchFamily="34" charset="0"/>
                <a:cs typeface="Segoe SemiBold" panose="020B0703040204020203" pitchFamily="34" charset="0"/>
              </a:rPr>
              <a:t>781.338.6306</a:t>
            </a:r>
            <a:endParaRPr lang="zh-CN" altLang="en-US" sz="2000" dirty="0">
              <a:solidFill>
                <a:schemeClr val="bg1"/>
              </a:solidFill>
              <a:latin typeface="Segoe SemiBold" panose="020B0703040204020203" pitchFamily="34" charset="0"/>
              <a:cs typeface="Segoe SemiBold" panose="020B0703040204020203" pitchFamily="34" charset="0"/>
            </a:endParaRPr>
          </a:p>
        </p:txBody>
      </p:sp>
      <p:pic>
        <p:nvPicPr>
          <p:cNvPr id="10" name="图片 9" descr="email icon">
            <a:extLst>
              <a:ext uri="{FF2B5EF4-FFF2-40B4-BE49-F238E27FC236}">
                <a16:creationId xmlns:a16="http://schemas.microsoft.com/office/drawing/2014/main" id="{29115377-BD10-4D4C-A9C7-0FAEFD1333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2060" t="19266" r="18307" b="28003"/>
          <a:stretch/>
        </p:blipFill>
        <p:spPr>
          <a:xfrm>
            <a:off x="5473696" y="3955134"/>
            <a:ext cx="423731" cy="374688"/>
          </a:xfrm>
          <a:prstGeom prst="rect">
            <a:avLst/>
          </a:prstGeom>
        </p:spPr>
      </p:pic>
      <p:sp>
        <p:nvSpPr>
          <p:cNvPr id="11" name="文本框 10">
            <a:extLst>
              <a:ext uri="{FF2B5EF4-FFF2-40B4-BE49-F238E27FC236}">
                <a16:creationId xmlns:a16="http://schemas.microsoft.com/office/drawing/2014/main" id="{7702F5C2-4DC0-4CA8-AF5F-AA20DC05FA81}"/>
              </a:ext>
            </a:extLst>
          </p:cNvPr>
          <p:cNvSpPr txBox="1"/>
          <p:nvPr/>
        </p:nvSpPr>
        <p:spPr>
          <a:xfrm>
            <a:off x="5897427" y="3955134"/>
            <a:ext cx="4695811" cy="707886"/>
          </a:xfrm>
          <a:prstGeom prst="rect">
            <a:avLst/>
          </a:prstGeom>
          <a:noFill/>
        </p:spPr>
        <p:txBody>
          <a:bodyPr wrap="square" rtlCol="0">
            <a:spAutoFit/>
          </a:bodyPr>
          <a:lstStyle/>
          <a:p>
            <a:r>
              <a:rPr lang="en-US" altLang="zh-CN" sz="2000" dirty="0" smtClean="0">
                <a:solidFill>
                  <a:schemeClr val="bg1"/>
                </a:solidFill>
                <a:latin typeface="Segoe SemiBold" panose="020B0703040204020203" pitchFamily="34" charset="0"/>
                <a:cs typeface="Segoe SemiBold" panose="020B0703040204020203" pitchFamily="34" charset="0"/>
                <a:hlinkClick r:id="rId4"/>
              </a:rPr>
              <a:t>kmckinnon@doe.mass.edu</a:t>
            </a:r>
            <a:endParaRPr lang="en-US" altLang="zh-CN" sz="2000" dirty="0" smtClean="0">
              <a:solidFill>
                <a:schemeClr val="bg1"/>
              </a:solidFill>
              <a:latin typeface="Segoe SemiBold" panose="020B0703040204020203" pitchFamily="34" charset="0"/>
              <a:cs typeface="Segoe SemiBold" panose="020B0703040204020203" pitchFamily="34" charset="0"/>
            </a:endParaRPr>
          </a:p>
          <a:p>
            <a:r>
              <a:rPr lang="en-US" altLang="zh-CN" sz="2000" dirty="0" smtClean="0">
                <a:solidFill>
                  <a:schemeClr val="bg1"/>
                </a:solidFill>
                <a:latin typeface="Segoe SemiBold" panose="020B0703040204020203" pitchFamily="34" charset="0"/>
                <a:cs typeface="Segoe SemiBold" panose="020B0703040204020203" pitchFamily="34" charset="0"/>
                <a:hlinkClick r:id="rId5"/>
              </a:rPr>
              <a:t>www.doe.mass.edu/sfs/foster</a:t>
            </a:r>
            <a:endParaRPr lang="zh-CN" altLang="en-US" sz="2000" dirty="0">
              <a:solidFill>
                <a:schemeClr val="bg1"/>
              </a:solidFill>
              <a:latin typeface="Segoe SemiBold" panose="020B0703040204020203" pitchFamily="34" charset="0"/>
              <a:cs typeface="Segoe SemiBold" panose="020B0703040204020203" pitchFamily="34" charset="0"/>
            </a:endParaRPr>
          </a:p>
        </p:txBody>
      </p:sp>
      <p:sp>
        <p:nvSpPr>
          <p:cNvPr id="12" name="文本框 10">
            <a:extLst>
              <a:ext uri="{FF2B5EF4-FFF2-40B4-BE49-F238E27FC236}">
                <a16:creationId xmlns:a16="http://schemas.microsoft.com/office/drawing/2014/main" id="{7702F5C2-4DC0-4CA8-AF5F-AA20DC05FA81}"/>
              </a:ext>
            </a:extLst>
          </p:cNvPr>
          <p:cNvSpPr txBox="1"/>
          <p:nvPr/>
        </p:nvSpPr>
        <p:spPr>
          <a:xfrm>
            <a:off x="0" y="3030462"/>
            <a:ext cx="12191999" cy="707886"/>
          </a:xfrm>
          <a:prstGeom prst="rect">
            <a:avLst/>
          </a:prstGeom>
          <a:noFill/>
        </p:spPr>
        <p:txBody>
          <a:bodyPr wrap="square" rtlCol="0">
            <a:spAutoFit/>
          </a:bodyPr>
          <a:lstStyle/>
          <a:p>
            <a:pPr algn="ctr"/>
            <a:r>
              <a:rPr lang="en-US" altLang="zh-CN" sz="2000" b="1" dirty="0" smtClean="0">
                <a:solidFill>
                  <a:schemeClr val="bg1"/>
                </a:solidFill>
                <a:latin typeface="Segoe SemiBold" panose="020B0703040204020203" pitchFamily="34" charset="0"/>
                <a:cs typeface="Segoe SemiBold" panose="020B0703040204020203" pitchFamily="34" charset="0"/>
              </a:rPr>
              <a:t>Kristen McKinnon and Rachelle Engler Bennett</a:t>
            </a:r>
          </a:p>
          <a:p>
            <a:pPr algn="ctr"/>
            <a:r>
              <a:rPr lang="en-US" altLang="zh-CN" sz="2000" b="1" dirty="0" smtClean="0">
                <a:solidFill>
                  <a:schemeClr val="bg1"/>
                </a:solidFill>
                <a:latin typeface="Segoe SemiBold" panose="020B0703040204020203" pitchFamily="34" charset="0"/>
                <a:cs typeface="Segoe SemiBold" panose="020B0703040204020203" pitchFamily="34" charset="0"/>
              </a:rPr>
              <a:t>Office of Student and Family Support</a:t>
            </a:r>
          </a:p>
        </p:txBody>
      </p:sp>
      <p:sp>
        <p:nvSpPr>
          <p:cNvPr id="2" name="Title 1" hidden="1"/>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3461639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a:xfrm>
            <a:off x="567743" y="1157389"/>
            <a:ext cx="11370972" cy="5049746"/>
          </a:xfrm>
        </p:spPr>
        <p:txBody>
          <a:bodyPr/>
          <a:lstStyle/>
          <a:p>
            <a:r>
              <a:rPr lang="en-US" dirty="0" smtClean="0"/>
              <a:t>ESSA Foster Care Provisions</a:t>
            </a:r>
          </a:p>
          <a:p>
            <a:r>
              <a:rPr lang="en-US" dirty="0" smtClean="0"/>
              <a:t>Guidance</a:t>
            </a:r>
          </a:p>
          <a:p>
            <a:r>
              <a:rPr lang="en-US" dirty="0" smtClean="0"/>
              <a:t>Key Definitions and Provisions</a:t>
            </a:r>
          </a:p>
          <a:p>
            <a:r>
              <a:rPr lang="en-US" dirty="0" smtClean="0"/>
              <a:t>Disputes and Other Resources</a:t>
            </a:r>
            <a:endParaRPr lang="en-US" dirty="0"/>
          </a:p>
        </p:txBody>
      </p:sp>
    </p:spTree>
    <p:extLst>
      <p:ext uri="{BB962C8B-B14F-4D97-AF65-F5344CB8AC3E}">
        <p14:creationId xmlns:p14="http://schemas.microsoft.com/office/powerpoint/2010/main" val="3218815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tLang="en-US" dirty="0"/>
              <a:t>ESSA Title I, Part A Provisions</a:t>
            </a:r>
          </a:p>
        </p:txBody>
      </p:sp>
      <p:sp>
        <p:nvSpPr>
          <p:cNvPr id="9" name="Content Placeholder 8"/>
          <p:cNvSpPr>
            <a:spLocks noGrp="1"/>
          </p:cNvSpPr>
          <p:nvPr>
            <p:ph idx="1"/>
          </p:nvPr>
        </p:nvSpPr>
        <p:spPr>
          <a:xfrm>
            <a:off x="567743" y="1230403"/>
            <a:ext cx="11370972" cy="5049746"/>
          </a:xfrm>
        </p:spPr>
        <p:txBody>
          <a:bodyPr/>
          <a:lstStyle/>
          <a:p>
            <a:r>
              <a:rPr lang="en-US" altLang="en-US" dirty="0">
                <a:latin typeface="Calibri" panose="020F0502020204030204" pitchFamily="34" charset="0"/>
              </a:rPr>
              <a:t>Complements the 2008 Fostering Connections Act</a:t>
            </a:r>
          </a:p>
          <a:p>
            <a:r>
              <a:rPr lang="en-US" altLang="en-US" dirty="0" smtClean="0">
                <a:latin typeface="Calibri" panose="020F0502020204030204" pitchFamily="34" charset="0"/>
              </a:rPr>
              <a:t>Promotes Educational Stability</a:t>
            </a:r>
          </a:p>
          <a:p>
            <a:r>
              <a:rPr lang="en-US" altLang="en-US" dirty="0" smtClean="0">
                <a:latin typeface="Calibri" panose="020F0502020204030204" pitchFamily="34" charset="0"/>
              </a:rPr>
              <a:t>Promotes Collaboration and Coordination among ESE, DCF and Districts</a:t>
            </a:r>
          </a:p>
          <a:p>
            <a:r>
              <a:rPr lang="en-US" altLang="en-US" dirty="0" smtClean="0">
                <a:latin typeface="Calibri" panose="020F0502020204030204" pitchFamily="34" charset="0"/>
              </a:rPr>
              <a:t>First Full-Year of Implementation (2017-2018)</a:t>
            </a:r>
          </a:p>
          <a:p>
            <a:endParaRPr lang="en-US" altLang="en-US" sz="3600" dirty="0">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3</a:t>
            </a:fld>
            <a:endParaRPr lang="zh-CN" altLang="en-US" dirty="0"/>
          </a:p>
        </p:txBody>
      </p:sp>
    </p:spTree>
    <p:extLst>
      <p:ext uri="{BB962C8B-B14F-4D97-AF65-F5344CB8AC3E}">
        <p14:creationId xmlns:p14="http://schemas.microsoft.com/office/powerpoint/2010/main" val="3958641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Guidance </a:t>
            </a:r>
            <a:endParaRPr lang="en-US" dirty="0"/>
          </a:p>
        </p:txBody>
      </p:sp>
      <p:sp>
        <p:nvSpPr>
          <p:cNvPr id="9" name="Content Placeholder 8"/>
          <p:cNvSpPr>
            <a:spLocks noGrp="1"/>
          </p:cNvSpPr>
          <p:nvPr>
            <p:ph idx="1"/>
          </p:nvPr>
        </p:nvSpPr>
        <p:spPr>
          <a:xfrm>
            <a:off x="567743" y="1230403"/>
            <a:ext cx="11370972" cy="5049746"/>
          </a:xfrm>
        </p:spPr>
        <p:txBody>
          <a:bodyPr/>
          <a:lstStyle/>
          <a:p>
            <a:r>
              <a:rPr lang="en-US" altLang="en-US" dirty="0" smtClean="0"/>
              <a:t>Developed jointly by ESE and DCF</a:t>
            </a:r>
          </a:p>
          <a:p>
            <a:r>
              <a:rPr lang="en-US" altLang="en-US" dirty="0"/>
              <a:t>Provides key </a:t>
            </a:r>
            <a:r>
              <a:rPr lang="en-US" altLang="en-US" dirty="0" smtClean="0"/>
              <a:t>definitions, roles and responsibilities</a:t>
            </a:r>
          </a:p>
          <a:p>
            <a:pPr marL="0" indent="0">
              <a:buNone/>
            </a:pPr>
            <a:endParaRPr lang="en-US" altLang="en-US" dirty="0" smtClean="0"/>
          </a:p>
          <a:p>
            <a:pPr marL="0" indent="0">
              <a:buNone/>
            </a:pPr>
            <a:endParaRPr lang="en-US" altLang="en-US" dirty="0"/>
          </a:p>
          <a:p>
            <a:r>
              <a:rPr lang="en-US" altLang="en-US" dirty="0"/>
              <a:t>Cover </a:t>
            </a:r>
            <a:r>
              <a:rPr lang="en-US" altLang="en-US" dirty="0" smtClean="0"/>
              <a:t>memo from Commissioner Spears and Acting Commissioner </a:t>
            </a:r>
            <a:r>
              <a:rPr lang="en-US" altLang="en-US" dirty="0" err="1" smtClean="0"/>
              <a:t>Wulfson</a:t>
            </a:r>
            <a:r>
              <a:rPr lang="en-US" altLang="en-US" dirty="0" smtClean="0"/>
              <a:t>:  </a:t>
            </a:r>
            <a:r>
              <a:rPr lang="en-US" altLang="en-US" sz="2000" dirty="0">
                <a:hlinkClick r:id="rId2"/>
              </a:rPr>
              <a:t>http://</a:t>
            </a:r>
            <a:r>
              <a:rPr lang="en-US" altLang="en-US" sz="2000" dirty="0" smtClean="0">
                <a:hlinkClick r:id="rId2"/>
              </a:rPr>
              <a:t>www.doe.mass.edu/news/news.aspx?id=24765</a:t>
            </a:r>
            <a:endParaRPr lang="en-US" altLang="en-US" sz="2000" dirty="0" smtClean="0"/>
          </a:p>
          <a:p>
            <a:r>
              <a:rPr lang="en-US" altLang="en-US" dirty="0" smtClean="0"/>
              <a:t>Guidance document</a:t>
            </a:r>
            <a:r>
              <a:rPr lang="en-US" altLang="en-US" dirty="0"/>
              <a:t>: </a:t>
            </a:r>
            <a:r>
              <a:rPr lang="en-US" altLang="en-US" sz="2000" dirty="0">
                <a:hlinkClick r:id="rId3"/>
              </a:rPr>
              <a:t>http://</a:t>
            </a:r>
            <a:r>
              <a:rPr lang="en-US" altLang="en-US" sz="2000" dirty="0" smtClean="0">
                <a:hlinkClick r:id="rId3"/>
              </a:rPr>
              <a:t>www.doe.mass.edu/sfs/foster/guidance.docx</a:t>
            </a:r>
            <a:r>
              <a:rPr lang="en-US" altLang="en-US" sz="2000" dirty="0" smtClean="0"/>
              <a:t> </a:t>
            </a:r>
            <a:endParaRPr lang="en-US" altLang="en-US" sz="2000" dirty="0"/>
          </a:p>
          <a:p>
            <a:endParaRPr lang="en-US" altLang="en-US" dirty="0" smtClean="0">
              <a:latin typeface="Calibri" panose="020F0502020204030204" pitchFamily="34" charset="0"/>
            </a:endParaRPr>
          </a:p>
          <a:p>
            <a:endParaRPr lang="en-US" altLang="en-US" dirty="0">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4</a:t>
            </a:fld>
            <a:endParaRPr lang="zh-CN" altLang="en-US" dirty="0"/>
          </a:p>
        </p:txBody>
      </p:sp>
    </p:spTree>
    <p:extLst>
      <p:ext uri="{BB962C8B-B14F-4D97-AF65-F5344CB8AC3E}">
        <p14:creationId xmlns:p14="http://schemas.microsoft.com/office/powerpoint/2010/main" val="1837480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Guidance</a:t>
            </a:r>
            <a:endParaRPr lang="en-US" dirty="0"/>
          </a:p>
        </p:txBody>
      </p:sp>
      <p:sp>
        <p:nvSpPr>
          <p:cNvPr id="9" name="Content Placeholder 8"/>
          <p:cNvSpPr>
            <a:spLocks noGrp="1"/>
          </p:cNvSpPr>
          <p:nvPr>
            <p:ph idx="1"/>
          </p:nvPr>
        </p:nvSpPr>
        <p:spPr>
          <a:xfrm>
            <a:off x="567743" y="1230403"/>
            <a:ext cx="11370972" cy="5049746"/>
          </a:xfrm>
        </p:spPr>
        <p:txBody>
          <a:bodyPr/>
          <a:lstStyle/>
          <a:p>
            <a:r>
              <a:rPr lang="en-US" b="1" dirty="0"/>
              <a:t>Educational Rights of Students in Foster Care</a:t>
            </a:r>
            <a:endParaRPr lang="en-US" altLang="en-US" b="1" dirty="0" smtClean="0"/>
          </a:p>
          <a:p>
            <a:pPr lvl="1"/>
            <a:r>
              <a:rPr lang="en-US" altLang="en-US" dirty="0" smtClean="0"/>
              <a:t>School </a:t>
            </a:r>
            <a:r>
              <a:rPr lang="en-US" altLang="en-US" dirty="0"/>
              <a:t>of Origin</a:t>
            </a:r>
          </a:p>
          <a:p>
            <a:pPr lvl="2"/>
            <a:r>
              <a:rPr lang="en-US" altLang="en-US" dirty="0"/>
              <a:t>Transportation</a:t>
            </a:r>
          </a:p>
          <a:p>
            <a:pPr lvl="1"/>
            <a:r>
              <a:rPr lang="en-US" altLang="en-US" dirty="0"/>
              <a:t>Best Interest Determination</a:t>
            </a:r>
          </a:p>
          <a:p>
            <a:pPr lvl="1"/>
            <a:r>
              <a:rPr lang="en-US" altLang="en-US" dirty="0"/>
              <a:t>Immediate </a:t>
            </a:r>
            <a:r>
              <a:rPr lang="en-US" altLang="en-US" dirty="0" smtClean="0"/>
              <a:t>Enrollment</a:t>
            </a:r>
          </a:p>
          <a:p>
            <a:r>
              <a:rPr lang="en-US" altLang="en-US" b="1" dirty="0" smtClean="0"/>
              <a:t>Foster Care Points of Contact (POCs)– Roles and Responsibilities</a:t>
            </a:r>
          </a:p>
          <a:p>
            <a:pPr lvl="1"/>
            <a:r>
              <a:rPr lang="en-US" altLang="en-US" dirty="0" smtClean="0"/>
              <a:t>ESE</a:t>
            </a:r>
          </a:p>
          <a:p>
            <a:pPr lvl="1"/>
            <a:r>
              <a:rPr lang="en-US" altLang="en-US" dirty="0" smtClean="0"/>
              <a:t>DCF</a:t>
            </a:r>
          </a:p>
          <a:p>
            <a:pPr lvl="1"/>
            <a:r>
              <a:rPr lang="en-US" altLang="en-US" dirty="0" smtClean="0"/>
              <a:t>Districts</a:t>
            </a:r>
          </a:p>
          <a:p>
            <a:pPr marL="0" indent="0">
              <a:buNone/>
            </a:pPr>
            <a:endParaRPr lang="en-US" altLang="en-US"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5</a:t>
            </a:fld>
            <a:endParaRPr lang="zh-CN" altLang="en-US" dirty="0"/>
          </a:p>
        </p:txBody>
      </p:sp>
    </p:spTree>
    <p:extLst>
      <p:ext uri="{BB962C8B-B14F-4D97-AF65-F5344CB8AC3E}">
        <p14:creationId xmlns:p14="http://schemas.microsoft.com/office/powerpoint/2010/main" val="4020007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ESSA Definition – Students in Foster Care</a:t>
            </a:r>
            <a:endParaRPr lang="en-US" dirty="0"/>
          </a:p>
        </p:txBody>
      </p:sp>
      <p:sp>
        <p:nvSpPr>
          <p:cNvPr id="9" name="Content Placeholder 8"/>
          <p:cNvSpPr>
            <a:spLocks noGrp="1"/>
          </p:cNvSpPr>
          <p:nvPr>
            <p:ph idx="1"/>
          </p:nvPr>
        </p:nvSpPr>
        <p:spPr>
          <a:xfrm>
            <a:off x="567743" y="1230403"/>
            <a:ext cx="11370972" cy="5049746"/>
          </a:xfrm>
        </p:spPr>
        <p:txBody>
          <a:bodyPr/>
          <a:lstStyle/>
          <a:p>
            <a:r>
              <a:rPr lang="en-US" altLang="en-US" dirty="0"/>
              <a:t>Students who are in:</a:t>
            </a:r>
          </a:p>
          <a:p>
            <a:pPr lvl="1"/>
            <a:r>
              <a:rPr lang="en-US" altLang="en-US" dirty="0">
                <a:latin typeface="Calibri" panose="020F0502020204030204" pitchFamily="34" charset="0"/>
              </a:rPr>
              <a:t>24-hour substitute care, placed away from their parents or guardians, and for whom </a:t>
            </a:r>
            <a:r>
              <a:rPr lang="en-US" altLang="en-US" dirty="0" smtClean="0">
                <a:latin typeface="Calibri" panose="020F0502020204030204" pitchFamily="34" charset="0"/>
              </a:rPr>
              <a:t>the Department of Children and Families (DCF) has </a:t>
            </a:r>
            <a:r>
              <a:rPr lang="en-US" altLang="en-US" dirty="0">
                <a:latin typeface="Calibri" panose="020F0502020204030204" pitchFamily="34" charset="0"/>
              </a:rPr>
              <a:t>placement and care responsibilities.</a:t>
            </a:r>
          </a:p>
          <a:p>
            <a:r>
              <a:rPr lang="en-US" altLang="en-US" dirty="0" smtClean="0">
                <a:latin typeface="Calibri" panose="020F0502020204030204" pitchFamily="34" charset="0"/>
              </a:rPr>
              <a:t>Includes </a:t>
            </a:r>
            <a:r>
              <a:rPr lang="en-US" altLang="en-US" dirty="0">
                <a:latin typeface="Calibri" panose="020F0502020204030204" pitchFamily="34" charset="0"/>
              </a:rPr>
              <a:t>students previously identified as “awaiting foster care” </a:t>
            </a:r>
            <a:r>
              <a:rPr lang="en-US" altLang="en-US" dirty="0" smtClean="0">
                <a:latin typeface="Calibri" panose="020F0502020204030204" pitchFamily="34" charset="0"/>
              </a:rPr>
              <a:t>(in emergency</a:t>
            </a:r>
            <a:r>
              <a:rPr lang="en-US" altLang="en-US" dirty="0">
                <a:latin typeface="Calibri" panose="020F0502020204030204" pitchFamily="34" charset="0"/>
              </a:rPr>
              <a:t>, short term placements</a:t>
            </a:r>
            <a:r>
              <a:rPr lang="en-US" altLang="en-US" dirty="0" smtClean="0">
                <a:latin typeface="Calibri" panose="020F0502020204030204" pitchFamily="34" charset="0"/>
              </a:rPr>
              <a:t>) under McKinney-Vento</a:t>
            </a:r>
            <a:endParaRPr lang="en-US" altLang="en-US" dirty="0">
              <a:latin typeface="Calibri" panose="020F0502020204030204" pitchFamily="34" charset="0"/>
            </a:endParaRPr>
          </a:p>
          <a:p>
            <a:r>
              <a:rPr lang="en-US" altLang="en-US" dirty="0">
                <a:latin typeface="Calibri" panose="020F0502020204030204" pitchFamily="34" charset="0"/>
              </a:rPr>
              <a:t>Foster homes include, but are not limited to: </a:t>
            </a:r>
          </a:p>
          <a:p>
            <a:pPr lvl="1"/>
            <a:r>
              <a:rPr lang="en-US" altLang="en-US" dirty="0">
                <a:latin typeface="Calibri" panose="020F0502020204030204" pitchFamily="34" charset="0"/>
              </a:rPr>
              <a:t>Group homes, foster homes, kinship foster homes, STARR, Transitional care units (TCUs)</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6</a:t>
            </a:fld>
            <a:endParaRPr lang="zh-CN" altLang="en-US" dirty="0"/>
          </a:p>
        </p:txBody>
      </p:sp>
    </p:spTree>
    <p:extLst>
      <p:ext uri="{BB962C8B-B14F-4D97-AF65-F5344CB8AC3E}">
        <p14:creationId xmlns:p14="http://schemas.microsoft.com/office/powerpoint/2010/main" val="2900690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School of Origin</a:t>
            </a:r>
            <a:endParaRPr lang="en-US" dirty="0"/>
          </a:p>
        </p:txBody>
      </p:sp>
      <p:sp>
        <p:nvSpPr>
          <p:cNvPr id="9" name="Content Placeholder 8"/>
          <p:cNvSpPr>
            <a:spLocks noGrp="1"/>
          </p:cNvSpPr>
          <p:nvPr>
            <p:ph idx="1"/>
          </p:nvPr>
        </p:nvSpPr>
        <p:spPr>
          <a:xfrm>
            <a:off x="567743" y="1230403"/>
            <a:ext cx="11370972" cy="5049746"/>
          </a:xfrm>
        </p:spPr>
        <p:txBody>
          <a:bodyPr/>
          <a:lstStyle/>
          <a:p>
            <a:r>
              <a:rPr lang="en-US" altLang="en-US" dirty="0">
                <a:latin typeface="Calibri" panose="020F0502020204030204" pitchFamily="34" charset="0"/>
              </a:rPr>
              <a:t>School the student was attending when placed in foster care, </a:t>
            </a:r>
            <a:r>
              <a:rPr lang="en-US" altLang="en-US" dirty="0" smtClean="0">
                <a:latin typeface="Calibri" panose="020F0502020204030204" pitchFamily="34" charset="0"/>
              </a:rPr>
              <a:t>or at the time of </a:t>
            </a:r>
            <a:r>
              <a:rPr lang="en-US" altLang="en-US" dirty="0">
                <a:latin typeface="Calibri" panose="020F0502020204030204" pitchFamily="34" charset="0"/>
              </a:rPr>
              <a:t>a subsequent change in foster care placement</a:t>
            </a:r>
            <a:r>
              <a:rPr lang="en-US" altLang="en-US" dirty="0" smtClean="0">
                <a:latin typeface="Calibri" panose="020F0502020204030204" pitchFamily="34" charset="0"/>
              </a:rPr>
              <a:t>.</a:t>
            </a:r>
            <a:endParaRPr lang="en-US" altLang="en-US" dirty="0">
              <a:latin typeface="Calibri" panose="020F0502020204030204" pitchFamily="34" charset="0"/>
            </a:endParaRPr>
          </a:p>
          <a:p>
            <a:r>
              <a:rPr lang="en-US" altLang="en-US" dirty="0">
                <a:latin typeface="Calibri" panose="020F0502020204030204" pitchFamily="34" charset="0"/>
              </a:rPr>
              <a:t>To promote educational stability, students should remain enrolled in </a:t>
            </a:r>
            <a:r>
              <a:rPr lang="en-US" altLang="en-US" dirty="0" smtClean="0">
                <a:latin typeface="Calibri" panose="020F0502020204030204" pitchFamily="34" charset="0"/>
              </a:rPr>
              <a:t>and continue to attend their </a:t>
            </a:r>
            <a:r>
              <a:rPr lang="en-US" altLang="en-US" dirty="0">
                <a:latin typeface="Calibri" panose="020F0502020204030204" pitchFamily="34" charset="0"/>
              </a:rPr>
              <a:t>school of origin, </a:t>
            </a:r>
            <a:r>
              <a:rPr lang="en-US" altLang="en-US" i="1" dirty="0" smtClean="0">
                <a:latin typeface="Calibri" panose="020F0502020204030204" pitchFamily="34" charset="0"/>
              </a:rPr>
              <a:t>unless, </a:t>
            </a:r>
            <a:r>
              <a:rPr lang="en-US" altLang="en-US" dirty="0" smtClean="0">
                <a:latin typeface="Calibri" panose="020F0502020204030204" pitchFamily="34" charset="0"/>
              </a:rPr>
              <a:t>after a best interest determination, it </a:t>
            </a:r>
            <a:r>
              <a:rPr lang="en-US" altLang="en-US" dirty="0">
                <a:latin typeface="Calibri" panose="020F0502020204030204" pitchFamily="34" charset="0"/>
              </a:rPr>
              <a:t>is </a:t>
            </a:r>
            <a:r>
              <a:rPr lang="en-US" altLang="en-US" dirty="0" smtClean="0">
                <a:latin typeface="Calibri" panose="020F0502020204030204" pitchFamily="34" charset="0"/>
              </a:rPr>
              <a:t>decided </a:t>
            </a:r>
            <a:r>
              <a:rPr lang="en-US" altLang="en-US" dirty="0">
                <a:latin typeface="Calibri" panose="020F0502020204030204" pitchFamily="34" charset="0"/>
              </a:rPr>
              <a:t>to be in their best interest not to</a:t>
            </a:r>
            <a:r>
              <a:rPr lang="en-US" altLang="en-US" dirty="0" smtClean="0">
                <a:latin typeface="Calibri" panose="020F0502020204030204" pitchFamily="34" charset="0"/>
              </a:rPr>
              <a:t>.</a:t>
            </a:r>
            <a:endParaRPr lang="en-US" altLang="en-US" dirty="0">
              <a:latin typeface="Calibri" panose="020F0502020204030204" pitchFamily="34" charset="0"/>
            </a:endParaRPr>
          </a:p>
          <a:p>
            <a:r>
              <a:rPr lang="en-US" altLang="en-US" dirty="0" smtClean="0">
                <a:latin typeface="Calibri" panose="020F0502020204030204" pitchFamily="34" charset="0"/>
              </a:rPr>
              <a:t>Students in foster care have a right to remain in their school of origin for the duration of their time in foster care or until all grades in the school are completed.</a:t>
            </a:r>
          </a:p>
          <a:p>
            <a:pPr marL="0" indent="0">
              <a:buNone/>
            </a:pPr>
            <a:endParaRPr lang="en-US" altLang="en-US" dirty="0">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7</a:t>
            </a:fld>
            <a:endParaRPr lang="zh-CN" altLang="en-US" dirty="0"/>
          </a:p>
        </p:txBody>
      </p:sp>
    </p:spTree>
    <p:extLst>
      <p:ext uri="{BB962C8B-B14F-4D97-AF65-F5344CB8AC3E}">
        <p14:creationId xmlns:p14="http://schemas.microsoft.com/office/powerpoint/2010/main" val="915424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Transportation</a:t>
            </a:r>
            <a:endParaRPr lang="en-US" dirty="0"/>
          </a:p>
        </p:txBody>
      </p:sp>
      <p:sp>
        <p:nvSpPr>
          <p:cNvPr id="9" name="Content Placeholder 8"/>
          <p:cNvSpPr>
            <a:spLocks noGrp="1"/>
          </p:cNvSpPr>
          <p:nvPr>
            <p:ph idx="1"/>
          </p:nvPr>
        </p:nvSpPr>
        <p:spPr>
          <a:xfrm>
            <a:off x="567743" y="1230403"/>
            <a:ext cx="11370972" cy="5049746"/>
          </a:xfrm>
        </p:spPr>
        <p:txBody>
          <a:bodyPr/>
          <a:lstStyle/>
          <a:p>
            <a:pPr>
              <a:defRPr/>
            </a:pPr>
            <a:r>
              <a:rPr lang="en-US" altLang="en-US" dirty="0" smtClean="0">
                <a:latin typeface="Calibri" panose="020F0502020204030204" pitchFamily="34" charset="0"/>
              </a:rPr>
              <a:t>Districts and DCF must </a:t>
            </a:r>
            <a:r>
              <a:rPr lang="en-US" altLang="en-US" dirty="0">
                <a:latin typeface="Calibri" panose="020F0502020204030204" pitchFamily="34" charset="0"/>
              </a:rPr>
              <a:t>collaborate </a:t>
            </a:r>
            <a:r>
              <a:rPr lang="en-US" altLang="en-US" dirty="0" smtClean="0">
                <a:latin typeface="Calibri" panose="020F0502020204030204" pitchFamily="34" charset="0"/>
              </a:rPr>
              <a:t>to </a:t>
            </a:r>
            <a:r>
              <a:rPr lang="en-US" altLang="en-US" dirty="0">
                <a:latin typeface="Calibri" panose="020F0502020204030204" pitchFamily="34" charset="0"/>
              </a:rPr>
              <a:t>establish policies and procedures to ensure that students who need transportation </a:t>
            </a:r>
            <a:r>
              <a:rPr lang="en-US" altLang="en-US" b="1" i="1" dirty="0">
                <a:latin typeface="Calibri" panose="020F0502020204030204" pitchFamily="34" charset="0"/>
              </a:rPr>
              <a:t>to remain in their school of origin </a:t>
            </a:r>
            <a:r>
              <a:rPr lang="en-US" altLang="en-US" dirty="0">
                <a:latin typeface="Calibri" panose="020F0502020204030204" pitchFamily="34" charset="0"/>
              </a:rPr>
              <a:t>get it</a:t>
            </a:r>
            <a:r>
              <a:rPr lang="en-US" altLang="en-US" dirty="0" smtClean="0">
                <a:latin typeface="Calibri" panose="020F0502020204030204" pitchFamily="34" charset="0"/>
              </a:rPr>
              <a:t>.</a:t>
            </a:r>
          </a:p>
          <a:p>
            <a:pPr>
              <a:defRPr/>
            </a:pPr>
            <a:endParaRPr lang="en-US" altLang="en-US" dirty="0">
              <a:latin typeface="Calibri" panose="020F0502020204030204" pitchFamily="34" charset="0"/>
            </a:endParaRPr>
          </a:p>
          <a:p>
            <a:pPr>
              <a:defRPr/>
            </a:pPr>
            <a:r>
              <a:rPr lang="en-US" altLang="en-US" dirty="0" smtClean="0">
                <a:latin typeface="Calibri" panose="020F0502020204030204" pitchFamily="34" charset="0"/>
              </a:rPr>
              <a:t>Absent another agreement, </a:t>
            </a:r>
            <a:r>
              <a:rPr lang="en-US" altLang="en-US" b="1" dirty="0" smtClean="0">
                <a:latin typeface="Calibri" panose="020F0502020204030204" pitchFamily="34" charset="0"/>
              </a:rPr>
              <a:t>districts </a:t>
            </a:r>
            <a:r>
              <a:rPr lang="en-US" altLang="en-US" b="1" dirty="0">
                <a:latin typeface="Calibri" panose="020F0502020204030204" pitchFamily="34" charset="0"/>
              </a:rPr>
              <a:t>of origin </a:t>
            </a:r>
            <a:r>
              <a:rPr lang="en-US" altLang="en-US" dirty="0">
                <a:latin typeface="Calibri" panose="020F0502020204030204" pitchFamily="34" charset="0"/>
              </a:rPr>
              <a:t>are responsible for providing transportation to and from the school of origin</a:t>
            </a:r>
            <a:r>
              <a:rPr lang="en-US" altLang="en-US" dirty="0" smtClean="0">
                <a:latin typeface="Calibri" panose="020F0502020204030204" pitchFamily="34" charset="0"/>
              </a:rPr>
              <a:t>.</a:t>
            </a:r>
          </a:p>
          <a:p>
            <a:pPr>
              <a:defRPr/>
            </a:pPr>
            <a:endParaRPr lang="en-US" altLang="en-US" dirty="0">
              <a:latin typeface="Calibri" panose="020F0502020204030204" pitchFamily="34" charset="0"/>
            </a:endParaRPr>
          </a:p>
          <a:p>
            <a:pPr>
              <a:defRPr/>
            </a:pPr>
            <a:r>
              <a:rPr lang="en-US" altLang="en-US" dirty="0">
                <a:latin typeface="Calibri" panose="020F0502020204030204" pitchFamily="34" charset="0"/>
              </a:rPr>
              <a:t>Districts should document all costs associated with this transportation.</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8</a:t>
            </a:fld>
            <a:endParaRPr lang="zh-CN" altLang="en-US" dirty="0"/>
          </a:p>
        </p:txBody>
      </p:sp>
    </p:spTree>
    <p:extLst>
      <p:ext uri="{BB962C8B-B14F-4D97-AF65-F5344CB8AC3E}">
        <p14:creationId xmlns:p14="http://schemas.microsoft.com/office/powerpoint/2010/main" val="310868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Best Interest Determination</a:t>
            </a:r>
            <a:endParaRPr lang="en-US" dirty="0"/>
          </a:p>
        </p:txBody>
      </p:sp>
      <p:sp>
        <p:nvSpPr>
          <p:cNvPr id="9" name="Content Placeholder 8"/>
          <p:cNvSpPr>
            <a:spLocks noGrp="1"/>
          </p:cNvSpPr>
          <p:nvPr>
            <p:ph idx="1"/>
          </p:nvPr>
        </p:nvSpPr>
        <p:spPr>
          <a:xfrm>
            <a:off x="567743" y="1230403"/>
            <a:ext cx="11370972" cy="5049746"/>
          </a:xfrm>
        </p:spPr>
        <p:txBody>
          <a:bodyPr/>
          <a:lstStyle/>
          <a:p>
            <a:pPr>
              <a:defRPr/>
            </a:pPr>
            <a:r>
              <a:rPr lang="en-US" altLang="en-US" dirty="0">
                <a:latin typeface="Calibri" panose="020F0502020204030204" pitchFamily="34" charset="0"/>
              </a:rPr>
              <a:t>Decisions about which school a student will attend should be made </a:t>
            </a:r>
            <a:r>
              <a:rPr lang="en-US" altLang="en-US" b="1" dirty="0" smtClean="0">
                <a:latin typeface="Calibri" panose="020F0502020204030204" pitchFamily="34" charset="0"/>
              </a:rPr>
              <a:t>collaboratively</a:t>
            </a:r>
            <a:r>
              <a:rPr lang="en-US" altLang="en-US" dirty="0" smtClean="0">
                <a:latin typeface="Calibri" panose="020F0502020204030204" pitchFamily="34" charset="0"/>
              </a:rPr>
              <a:t>, and consider a wide variety of factors.</a:t>
            </a:r>
            <a:endParaRPr lang="en-US" altLang="en-US" b="1" dirty="0" smtClean="0">
              <a:latin typeface="Calibri" panose="020F0502020204030204" pitchFamily="34" charset="0"/>
            </a:endParaRPr>
          </a:p>
          <a:p>
            <a:pPr>
              <a:defRPr/>
            </a:pPr>
            <a:endParaRPr lang="en-US" altLang="en-US" b="1" dirty="0">
              <a:latin typeface="Calibri" panose="020F0502020204030204" pitchFamily="34" charset="0"/>
            </a:endParaRPr>
          </a:p>
          <a:p>
            <a:pPr>
              <a:defRPr/>
            </a:pPr>
            <a:r>
              <a:rPr lang="en-US" altLang="en-US" dirty="0" smtClean="0">
                <a:latin typeface="Calibri" panose="020F0502020204030204" pitchFamily="34" charset="0"/>
              </a:rPr>
              <a:t>Should include </a:t>
            </a:r>
            <a:r>
              <a:rPr lang="en-US" altLang="en-US" dirty="0">
                <a:latin typeface="Calibri" panose="020F0502020204030204" pitchFamily="34" charset="0"/>
              </a:rPr>
              <a:t>those in the best position to understand the </a:t>
            </a:r>
            <a:r>
              <a:rPr lang="en-US" altLang="en-US" dirty="0" smtClean="0">
                <a:latin typeface="Calibri" panose="020F0502020204030204" pitchFamily="34" charset="0"/>
              </a:rPr>
              <a:t>student’s </a:t>
            </a:r>
            <a:r>
              <a:rPr lang="en-US" altLang="en-US" dirty="0">
                <a:latin typeface="Calibri" panose="020F0502020204030204" pitchFamily="34" charset="0"/>
              </a:rPr>
              <a:t>unique </a:t>
            </a:r>
            <a:r>
              <a:rPr lang="en-US" altLang="en-US" dirty="0" smtClean="0">
                <a:latin typeface="Calibri" panose="020F0502020204030204" pitchFamily="34" charset="0"/>
              </a:rPr>
              <a:t>needs.</a:t>
            </a:r>
          </a:p>
          <a:p>
            <a:pPr>
              <a:defRPr/>
            </a:pPr>
            <a:endParaRPr lang="en-US" altLang="en-US" dirty="0">
              <a:latin typeface="Calibri" panose="020F0502020204030204" pitchFamily="34" charset="0"/>
            </a:endParaRPr>
          </a:p>
          <a:p>
            <a:pPr>
              <a:defRPr/>
            </a:pPr>
            <a:r>
              <a:rPr lang="en-US" altLang="en-US" dirty="0" smtClean="0">
                <a:latin typeface="Calibri" panose="020F0502020204030204" pitchFamily="34" charset="0"/>
              </a:rPr>
              <a:t>Process </a:t>
            </a:r>
            <a:r>
              <a:rPr lang="en-US" altLang="en-US" dirty="0">
                <a:latin typeface="Calibri" panose="020F0502020204030204" pitchFamily="34" charset="0"/>
              </a:rPr>
              <a:t>should be </a:t>
            </a:r>
            <a:r>
              <a:rPr lang="en-US" altLang="en-US" dirty="0" smtClean="0">
                <a:latin typeface="Calibri" panose="020F0502020204030204" pitchFamily="34" charset="0"/>
              </a:rPr>
              <a:t>collaborative…but </a:t>
            </a:r>
            <a:r>
              <a:rPr lang="en-US" altLang="en-US" dirty="0">
                <a:latin typeface="Calibri" panose="020F0502020204030204" pitchFamily="34" charset="0"/>
              </a:rPr>
              <a:t>doesn’t need to be one big </a:t>
            </a:r>
            <a:r>
              <a:rPr lang="en-US" altLang="en-US" dirty="0" smtClean="0">
                <a:latin typeface="Calibri" panose="020F0502020204030204" pitchFamily="34" charset="0"/>
              </a:rPr>
              <a:t>meeting.</a:t>
            </a:r>
            <a:endParaRPr lang="en-US" altLang="en-US" dirty="0">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9</a:t>
            </a:fld>
            <a:endParaRPr lang="zh-CN" altLang="en-US" dirty="0"/>
          </a:p>
        </p:txBody>
      </p:sp>
    </p:spTree>
    <p:extLst>
      <p:ext uri="{BB962C8B-B14F-4D97-AF65-F5344CB8AC3E}">
        <p14:creationId xmlns:p14="http://schemas.microsoft.com/office/powerpoint/2010/main" val="2611726008"/>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3a5a55f13e9bb649c79d8b6e4cc9fe8c">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9f746412060615af2bac066d19f8186c"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DESE-231-39851</_dlc_DocId>
    <_dlc_DocIdUrl xmlns="733efe1c-5bbe-4968-87dc-d400e65c879f">
      <Url>https://sharepoint.doemass.org/ese/webteam/cps/_layouts/DocIdRedir.aspx?ID=DESE-231-39851</Url>
      <Description>DESE-231-39851</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DropOffZoneRoutingForm</Edit>
  <New>DocumentLibraryForm</New>
</FormTemplates>
</file>

<file path=customXml/itemProps1.xml><?xml version="1.0" encoding="utf-8"?>
<ds:datastoreItem xmlns:ds="http://schemas.openxmlformats.org/officeDocument/2006/customXml" ds:itemID="{0488DA8C-13A0-4A71-ACC8-151FA4C37A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E87DFE-5BE2-42C6-A79C-836793817BB9}">
  <ds:schemaRefs>
    <ds:schemaRef ds:uri="http://schemas.openxmlformats.org/package/2006/metadata/core-properties"/>
    <ds:schemaRef ds:uri="http://schemas.microsoft.com/office/infopath/2007/PartnerControls"/>
    <ds:schemaRef ds:uri="http://purl.org/dc/elements/1.1/"/>
    <ds:schemaRef ds:uri="http://purl.org/dc/terms/"/>
    <ds:schemaRef ds:uri="http://schemas.microsoft.com/office/2006/documentManagement/types"/>
    <ds:schemaRef ds:uri="http://www.w3.org/XML/1998/namespace"/>
    <ds:schemaRef ds:uri="http://schemas.microsoft.com/office/2006/metadata/properties"/>
    <ds:schemaRef ds:uri="0a4e05da-b9bc-4326-ad73-01ef31b95567"/>
    <ds:schemaRef ds:uri="733efe1c-5bbe-4968-87dc-d400e65c879f"/>
    <ds:schemaRef ds:uri="http://purl.org/dc/dcmitype/"/>
  </ds:schemaRefs>
</ds:datastoreItem>
</file>

<file path=customXml/itemProps3.xml><?xml version="1.0" encoding="utf-8"?>
<ds:datastoreItem xmlns:ds="http://schemas.openxmlformats.org/officeDocument/2006/customXml" ds:itemID="{46A3975A-E29E-4AC4-9C05-75F92C2B3B3A}">
  <ds:schemaRefs>
    <ds:schemaRef ds:uri="http://schemas.microsoft.com/sharepoint/events"/>
  </ds:schemaRefs>
</ds:datastoreItem>
</file>

<file path=customXml/itemProps4.xml><?xml version="1.0" encoding="utf-8"?>
<ds:datastoreItem xmlns:ds="http://schemas.openxmlformats.org/officeDocument/2006/customXml" ds:itemID="{E9279CD2-63D6-4133-8A50-F99CA18187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ESE PowerPoint Template 2017</Template>
  <TotalTime>132</TotalTime>
  <Words>895</Words>
  <Application>Microsoft Office PowerPoint</Application>
  <PresentationFormat>Widescreen</PresentationFormat>
  <Paragraphs>132</Paragraphs>
  <Slides>16</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等线</vt:lpstr>
      <vt:lpstr>Segoe</vt:lpstr>
      <vt:lpstr>Segoe SemiBold</vt:lpstr>
      <vt:lpstr>Segoe UI Black</vt:lpstr>
      <vt:lpstr>Arial</vt:lpstr>
      <vt:lpstr>Calibri</vt:lpstr>
      <vt:lpstr>Courier New</vt:lpstr>
      <vt:lpstr>Segoe UI</vt:lpstr>
      <vt:lpstr>Segoe UI Semibold</vt:lpstr>
      <vt:lpstr>Wingdings</vt:lpstr>
      <vt:lpstr>ESE​​</vt:lpstr>
      <vt:lpstr>Educational Stability for Students in Foster Care</vt:lpstr>
      <vt:lpstr>Contents</vt:lpstr>
      <vt:lpstr>ESSA Title I, Part A Provisions</vt:lpstr>
      <vt:lpstr>Guidance </vt:lpstr>
      <vt:lpstr>Guidance</vt:lpstr>
      <vt:lpstr>ESSA Definition – Students in Foster Care</vt:lpstr>
      <vt:lpstr>School of Origin</vt:lpstr>
      <vt:lpstr>Transportation</vt:lpstr>
      <vt:lpstr>Best Interest Determination</vt:lpstr>
      <vt:lpstr>Immediate Enrollment</vt:lpstr>
      <vt:lpstr>Foster Care Points of Contact – State Level</vt:lpstr>
      <vt:lpstr>Foster Care Points of Contact – Local Level</vt:lpstr>
      <vt:lpstr>Local Foster Care Points of Contact – Roles and Responsibilities</vt:lpstr>
      <vt:lpstr>Disputes Regarding School Selection</vt:lpstr>
      <vt:lpstr>Other Possible Resources – What do you need?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February 2018 Foster Care Guidance Webinar</dc:title>
  <dc:creator>ESE</dc:creator>
  <cp:lastModifiedBy>Zou, Dong</cp:lastModifiedBy>
  <cp:revision>23</cp:revision>
  <cp:lastPrinted>2017-08-07T14:46:10Z</cp:lastPrinted>
  <dcterms:created xsi:type="dcterms:W3CDTF">2017-12-15T16:36:35Z</dcterms:created>
  <dcterms:modified xsi:type="dcterms:W3CDTF">2018-02-12T17:02:10Z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Feb 12 2018</vt:lpwstr>
  </property>
</Properties>
</file>