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8"/>
  </p:notesMasterIdLst>
  <p:handoutMasterIdLst>
    <p:handoutMasterId r:id="rId29"/>
  </p:handoutMasterIdLst>
  <p:sldIdLst>
    <p:sldId id="277" r:id="rId6"/>
    <p:sldId id="275" r:id="rId7"/>
    <p:sldId id="286" r:id="rId8"/>
    <p:sldId id="285" r:id="rId9"/>
    <p:sldId id="290" r:id="rId10"/>
    <p:sldId id="291" r:id="rId11"/>
    <p:sldId id="292" r:id="rId12"/>
    <p:sldId id="293" r:id="rId13"/>
    <p:sldId id="294" r:id="rId14"/>
    <p:sldId id="295" r:id="rId15"/>
    <p:sldId id="283" r:id="rId16"/>
    <p:sldId id="282" r:id="rId17"/>
    <p:sldId id="296" r:id="rId18"/>
    <p:sldId id="297" r:id="rId19"/>
    <p:sldId id="298" r:id="rId20"/>
    <p:sldId id="299" r:id="rId21"/>
    <p:sldId id="300" r:id="rId22"/>
    <p:sldId id="301" r:id="rId23"/>
    <p:sldId id="303" r:id="rId24"/>
    <p:sldId id="302" r:id="rId25"/>
    <p:sldId id="284" r:id="rId26"/>
    <p:sldId id="265" r:id="rId27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77"/>
            <p14:sldId id="275"/>
            <p14:sldId id="286"/>
            <p14:sldId id="285"/>
            <p14:sldId id="290"/>
            <p14:sldId id="291"/>
            <p14:sldId id="292"/>
            <p14:sldId id="293"/>
            <p14:sldId id="294"/>
            <p14:sldId id="295"/>
            <p14:sldId id="283"/>
            <p14:sldId id="282"/>
            <p14:sldId id="296"/>
          </p14:sldIdLst>
        </p14:section>
        <p14:section name="Basic text box" id="{DCD4DD07-CAF7-4E7A-9DCD-CDE5ABF2F349}">
          <p14:sldIdLst>
            <p14:sldId id="297"/>
            <p14:sldId id="298"/>
            <p14:sldId id="299"/>
            <p14:sldId id="300"/>
            <p14:sldId id="301"/>
            <p14:sldId id="303"/>
            <p14:sldId id="302"/>
            <p14:sldId id="284"/>
          </p14:sldIdLst>
        </p14:section>
        <p14:section name="Infographics" id="{C4E083B3-F14A-4392-9B82-0F42DAC53658}">
          <p14:sldIdLst/>
        </p14:section>
        <p14:section name="End &amp; Contact" id="{7D930A8E-F6E7-47DF-97AA-43BE2C93C7FD}">
          <p14:sldIdLst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2744" autoAdjust="0"/>
  </p:normalViewPr>
  <p:slideViewPr>
    <p:cSldViewPr snapToGrid="0">
      <p:cViewPr varScale="1">
        <p:scale>
          <a:sx n="106" d="100"/>
          <a:sy n="106" d="100"/>
        </p:scale>
        <p:origin x="13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2019/5/13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2019/5/13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C4B16E3-0D48-41C5-BBF2-854ECA927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5/13/2019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chievement@doe.mass.edu" TargetMode="External"/><Relationship Id="rId2" Type="http://schemas.openxmlformats.org/officeDocument/2006/relationships/hyperlink" Target="http://www.doe.mass.edu/sfs/foster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kids-clipart-cute-design-teacher-2782666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kmckinnon@doe.mass.edu" TargetMode="External"/><Relationship Id="rId2" Type="http://schemas.openxmlformats.org/officeDocument/2006/relationships/hyperlink" Target="mailto:ccowen@doe.mass.edu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sslautterback@doe.mass.edu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en-US" sz="2800" dirty="0"/>
              <a:t>Introduction to the Sample Foster Care Best Interest Determination Worksheet 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7389" y="3813717"/>
            <a:ext cx="6659592" cy="663392"/>
          </a:xfrm>
        </p:spPr>
        <p:txBody>
          <a:bodyPr/>
          <a:lstStyle/>
          <a:p>
            <a:pPr algn="r"/>
            <a:r>
              <a:rPr lang="en-US" altLang="zh-CN" sz="1600" dirty="0"/>
              <a:t>Kristen McKinnon and Christine Cowen</a:t>
            </a:r>
          </a:p>
          <a:p>
            <a:pPr algn="r"/>
            <a:r>
              <a:rPr lang="en-US" altLang="zh-CN" sz="1600" dirty="0"/>
              <a:t>April 23 , 2019 and April 29, 2019</a:t>
            </a:r>
            <a:endParaRPr lang="zh-CN" alt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183ED-5D91-4072-9428-D5D9CCDA1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BC7FD8-5FE1-4609-A467-A6A34C9E09A0}"/>
              </a:ext>
            </a:extLst>
          </p:cNvPr>
          <p:cNvSpPr txBox="1"/>
          <p:nvPr/>
        </p:nvSpPr>
        <p:spPr>
          <a:xfrm>
            <a:off x="6771397" y="2091313"/>
            <a:ext cx="50306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</a:t>
            </a:r>
          </a:p>
          <a:p>
            <a:endParaRPr lang="en-US" dirty="0"/>
          </a:p>
          <a:p>
            <a:pPr marL="285750" indent="-285750">
              <a:buClr>
                <a:srgbClr val="E38526"/>
              </a:buClr>
              <a:buFont typeface="Arial" panose="020B0604020202020204" pitchFamily="34" charset="0"/>
              <a:buChar char="•"/>
            </a:pPr>
            <a:r>
              <a:rPr lang="en-US" dirty="0"/>
              <a:t>If determined to be in a student’s best interest to attend school locally (where placed in foster care), district must enroll immediately.</a:t>
            </a:r>
          </a:p>
          <a:p>
            <a:pPr marL="285750" indent="-285750">
              <a:buClr>
                <a:srgbClr val="E38526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rgbClr val="E38526"/>
              </a:buClr>
              <a:buFont typeface="Arial" panose="020B0604020202020204" pitchFamily="34" charset="0"/>
              <a:buChar char="•"/>
            </a:pPr>
            <a:r>
              <a:rPr lang="en-US" dirty="0"/>
              <a:t>With or without documentation</a:t>
            </a:r>
          </a:p>
          <a:p>
            <a:pPr marL="285750" indent="-285750">
              <a:buClr>
                <a:srgbClr val="E38526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rgbClr val="E38526"/>
              </a:buClr>
              <a:buFont typeface="Arial" panose="020B0604020202020204" pitchFamily="34" charset="0"/>
              <a:buChar char="•"/>
            </a:pPr>
            <a:r>
              <a:rPr lang="en-US" dirty="0"/>
              <a:t>District POCs should initiate records transfer, help facilitate transition</a:t>
            </a:r>
          </a:p>
          <a:p>
            <a:pPr marL="285750" indent="-285750">
              <a:buClr>
                <a:srgbClr val="E38526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rgbClr val="E38526"/>
              </a:buClr>
              <a:buFont typeface="Arial" panose="020B0604020202020204" pitchFamily="34" charset="0"/>
              <a:buChar char="•"/>
            </a:pPr>
            <a:r>
              <a:rPr lang="en-US" dirty="0"/>
              <a:t>***Remember if there is no change in school of origin, there should be no change in enrollment. </a:t>
            </a:r>
          </a:p>
        </p:txBody>
      </p:sp>
      <p:pic>
        <p:nvPicPr>
          <p:cNvPr id="3" name="Picture 2" descr="Step 4b graphic of BID chart. Information about immediately enrolling after BID made.">
            <a:extLst>
              <a:ext uri="{FF2B5EF4-FFF2-40B4-BE49-F238E27FC236}">
                <a16:creationId xmlns:a16="http://schemas.microsoft.com/office/drawing/2014/main" id="{14D87D60-89BC-4D87-BEA6-E47420F83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05" y="2636874"/>
            <a:ext cx="5173838" cy="25037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1904B0-A72F-4B55-A1FC-FC884011C5A7}"/>
              </a:ext>
            </a:extLst>
          </p:cNvPr>
          <p:cNvSpPr txBox="1"/>
          <p:nvPr/>
        </p:nvSpPr>
        <p:spPr>
          <a:xfrm>
            <a:off x="347472" y="1149637"/>
            <a:ext cx="1004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Step 4b – Immediately Enroll in Local School District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B1AE68-6CD7-4BFC-B49B-FA145045B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Determination: Immediate Enrollment </a:t>
            </a:r>
          </a:p>
        </p:txBody>
      </p:sp>
    </p:spTree>
    <p:extLst>
      <p:ext uri="{BB962C8B-B14F-4D97-AF65-F5344CB8AC3E}">
        <p14:creationId xmlns:p14="http://schemas.microsoft.com/office/powerpoint/2010/main" val="4188466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C592DB-5F2F-4717-9FB1-F270C99AF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graphicFrame>
        <p:nvGraphicFramePr>
          <p:cNvPr id="6" name="Object 5" descr="graphic of page one of Best Interest Determination Worksheet.">
            <a:extLst>
              <a:ext uri="{FF2B5EF4-FFF2-40B4-BE49-F238E27FC236}">
                <a16:creationId xmlns:a16="http://schemas.microsoft.com/office/drawing/2014/main" id="{F36B2A7F-CFAD-4936-B689-B28B4C8DB3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292065"/>
              </p:ext>
            </p:extLst>
          </p:nvPr>
        </p:nvGraphicFramePr>
        <p:xfrm>
          <a:off x="838200" y="1092820"/>
          <a:ext cx="4774288" cy="5263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Acrobat Document" r:id="rId3" imgW="3886052" imgH="5029069" progId="AcroExch.Document.DC">
                  <p:embed/>
                </p:oleObj>
              </mc:Choice>
              <mc:Fallback>
                <p:oleObj name="Acrobat Document" r:id="rId3" imgW="3886052" imgH="502906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092820"/>
                        <a:ext cx="4774288" cy="5263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 descr="arrow pointing to page one of worksheet.">
            <a:extLst>
              <a:ext uri="{FF2B5EF4-FFF2-40B4-BE49-F238E27FC236}">
                <a16:creationId xmlns:a16="http://schemas.microsoft.com/office/drawing/2014/main" id="{9B6D1069-EEEF-4689-A7BF-FB88734D4645}"/>
              </a:ext>
            </a:extLst>
          </p:cNvPr>
          <p:cNvCxnSpPr>
            <a:cxnSpLocks/>
          </p:cNvCxnSpPr>
          <p:nvPr/>
        </p:nvCxnSpPr>
        <p:spPr>
          <a:xfrm flipH="1">
            <a:off x="6668428" y="3429000"/>
            <a:ext cx="3657600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541A012-6CEE-4C4A-94F6-11BE6462A4BE}"/>
              </a:ext>
            </a:extLst>
          </p:cNvPr>
          <p:cNvSpPr txBox="1"/>
          <p:nvPr/>
        </p:nvSpPr>
        <p:spPr>
          <a:xfrm>
            <a:off x="6579513" y="2899023"/>
            <a:ext cx="436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Worksheet Page 1 Now Available!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AB01AC-9A18-4721-95FA-209C7070A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Interest Determination Worksheet</a:t>
            </a:r>
          </a:p>
        </p:txBody>
      </p:sp>
    </p:spTree>
    <p:extLst>
      <p:ext uri="{BB962C8B-B14F-4D97-AF65-F5344CB8AC3E}">
        <p14:creationId xmlns:p14="http://schemas.microsoft.com/office/powerpoint/2010/main" val="1706329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pic>
        <p:nvPicPr>
          <p:cNvPr id="6" name="Picture 5" descr="Section one of BID worksheet which has student information on it.">
            <a:extLst>
              <a:ext uri="{FF2B5EF4-FFF2-40B4-BE49-F238E27FC236}">
                <a16:creationId xmlns:a16="http://schemas.microsoft.com/office/drawing/2014/main" id="{3234118E-4452-414A-9B26-124F9D5B2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364" y="1275347"/>
            <a:ext cx="8793272" cy="508100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One</a:t>
            </a:r>
          </a:p>
        </p:txBody>
      </p:sp>
    </p:spTree>
    <p:extLst>
      <p:ext uri="{BB962C8B-B14F-4D97-AF65-F5344CB8AC3E}">
        <p14:creationId xmlns:p14="http://schemas.microsoft.com/office/powerpoint/2010/main" val="3958641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pic>
        <p:nvPicPr>
          <p:cNvPr id="4" name="Picture 3" descr="Graphic of section 2 of page one worksheet listing checklist of factors  to consider.">
            <a:extLst>
              <a:ext uri="{FF2B5EF4-FFF2-40B4-BE49-F238E27FC236}">
                <a16:creationId xmlns:a16="http://schemas.microsoft.com/office/drawing/2014/main" id="{9B0C829D-A8AD-44A7-A024-3B5C73DE9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200" y="1197299"/>
            <a:ext cx="6616700" cy="515905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Two</a:t>
            </a:r>
          </a:p>
        </p:txBody>
      </p:sp>
    </p:spTree>
    <p:extLst>
      <p:ext uri="{BB962C8B-B14F-4D97-AF65-F5344CB8AC3E}">
        <p14:creationId xmlns:p14="http://schemas.microsoft.com/office/powerpoint/2010/main" val="3927108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C592DB-5F2F-4717-9FB1-F270C99AF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graphicFrame>
        <p:nvGraphicFramePr>
          <p:cNvPr id="2" name="Object 1" descr="Graphic of page 2 of BID worksheet.">
            <a:extLst>
              <a:ext uri="{FF2B5EF4-FFF2-40B4-BE49-F238E27FC236}">
                <a16:creationId xmlns:a16="http://schemas.microsoft.com/office/drawing/2014/main" id="{B97CAEFA-A95F-4EE7-B3C6-3653F2B38C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995598"/>
              </p:ext>
            </p:extLst>
          </p:nvPr>
        </p:nvGraphicFramePr>
        <p:xfrm>
          <a:off x="838200" y="1275269"/>
          <a:ext cx="5003800" cy="5081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Acrobat Document" r:id="rId3" imgW="3886052" imgH="5029069" progId="AcroExch.Document.DC">
                  <p:embed/>
                </p:oleObj>
              </mc:Choice>
              <mc:Fallback>
                <p:oleObj name="Acrobat Document" r:id="rId3" imgW="3886052" imgH="502906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275269"/>
                        <a:ext cx="5003800" cy="5081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 descr="arrow pointing to page 2 of BID worksheet.">
            <a:extLst>
              <a:ext uri="{FF2B5EF4-FFF2-40B4-BE49-F238E27FC236}">
                <a16:creationId xmlns:a16="http://schemas.microsoft.com/office/drawing/2014/main" id="{9B6D1069-EEEF-4689-A7BF-FB88734D4645}"/>
              </a:ext>
            </a:extLst>
          </p:cNvPr>
          <p:cNvCxnSpPr>
            <a:cxnSpLocks/>
          </p:cNvCxnSpPr>
          <p:nvPr/>
        </p:nvCxnSpPr>
        <p:spPr>
          <a:xfrm flipH="1">
            <a:off x="6668428" y="3429000"/>
            <a:ext cx="3657600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541A012-6CEE-4C4A-94F6-11BE6462A4BE}"/>
              </a:ext>
            </a:extLst>
          </p:cNvPr>
          <p:cNvSpPr txBox="1"/>
          <p:nvPr/>
        </p:nvSpPr>
        <p:spPr>
          <a:xfrm>
            <a:off x="6579513" y="2899023"/>
            <a:ext cx="436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Worksheet Page 2 Now Available!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AB01AC-9A18-4721-95FA-209C7070A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Interest Determination Worksheet Page 2</a:t>
            </a:r>
          </a:p>
        </p:txBody>
      </p:sp>
    </p:spTree>
    <p:extLst>
      <p:ext uri="{BB962C8B-B14F-4D97-AF65-F5344CB8AC3E}">
        <p14:creationId xmlns:p14="http://schemas.microsoft.com/office/powerpoint/2010/main" val="1836709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graphicFrame>
        <p:nvGraphicFramePr>
          <p:cNvPr id="7" name="Table 6" descr="Section 3 of page 2 of BID worksheet.">
            <a:extLst>
              <a:ext uri="{FF2B5EF4-FFF2-40B4-BE49-F238E27FC236}">
                <a16:creationId xmlns:a16="http://schemas.microsoft.com/office/drawing/2014/main" id="{8C8F4C9C-D73F-4BA5-B7A8-2AE0E1A5BD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809492"/>
              </p:ext>
            </p:extLst>
          </p:nvPr>
        </p:nvGraphicFramePr>
        <p:xfrm>
          <a:off x="1554162" y="2324100"/>
          <a:ext cx="6797675" cy="3403600"/>
        </p:xfrm>
        <a:graphic>
          <a:graphicData uri="http://schemas.openxmlformats.org/drawingml/2006/table">
            <a:tbl>
              <a:tblPr firstRow="1" firstCol="1" bandRow="1"/>
              <a:tblGrid>
                <a:gridCol w="6797675">
                  <a:extLst>
                    <a:ext uri="{9D8B030D-6E8A-4147-A177-3AD203B41FA5}">
                      <a16:colId xmlns:a16="http://schemas.microsoft.com/office/drawing/2014/main" val="1375468866"/>
                    </a:ext>
                  </a:extLst>
                </a:gridCol>
              </a:tblGrid>
              <a:tr h="3584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BID NOTES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808114"/>
                  </a:ext>
                </a:extLst>
              </a:tr>
              <a:tr h="30451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795400"/>
                  </a:ext>
                </a:extLst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Three</a:t>
            </a:r>
          </a:p>
        </p:txBody>
      </p:sp>
    </p:spTree>
    <p:extLst>
      <p:ext uri="{BB962C8B-B14F-4D97-AF65-F5344CB8AC3E}">
        <p14:creationId xmlns:p14="http://schemas.microsoft.com/office/powerpoint/2010/main" val="2879081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pic>
        <p:nvPicPr>
          <p:cNvPr id="5" name="Picture 4" descr="Section 4 of page 2 of BID worksheet listing collaborators names, contact information, etc.">
            <a:extLst>
              <a:ext uri="{FF2B5EF4-FFF2-40B4-BE49-F238E27FC236}">
                <a16:creationId xmlns:a16="http://schemas.microsoft.com/office/drawing/2014/main" id="{C71336AC-A211-4CE1-9C25-D366339C8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504" y="1127263"/>
            <a:ext cx="6864691" cy="522908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Four</a:t>
            </a:r>
          </a:p>
        </p:txBody>
      </p:sp>
    </p:spTree>
    <p:extLst>
      <p:ext uri="{BB962C8B-B14F-4D97-AF65-F5344CB8AC3E}">
        <p14:creationId xmlns:p14="http://schemas.microsoft.com/office/powerpoint/2010/main" val="2269363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C592DB-5F2F-4717-9FB1-F270C99AF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pic>
        <p:nvPicPr>
          <p:cNvPr id="10" name="Picture 9" descr="graphic of page 3 of BID worksheet">
            <a:extLst>
              <a:ext uri="{FF2B5EF4-FFF2-40B4-BE49-F238E27FC236}">
                <a16:creationId xmlns:a16="http://schemas.microsoft.com/office/drawing/2014/main" id="{5BB2C56D-0BFA-453A-AE75-B4ADE8715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82704"/>
            <a:ext cx="5562600" cy="5256208"/>
          </a:xfrm>
          <a:prstGeom prst="rect">
            <a:avLst/>
          </a:prstGeom>
        </p:spPr>
      </p:pic>
      <p:cxnSp>
        <p:nvCxnSpPr>
          <p:cNvPr id="9" name="Straight Arrow Connector 8" descr="arrow pointing to page 3 of BID worksheet">
            <a:extLst>
              <a:ext uri="{FF2B5EF4-FFF2-40B4-BE49-F238E27FC236}">
                <a16:creationId xmlns:a16="http://schemas.microsoft.com/office/drawing/2014/main" id="{9B6D1069-EEEF-4689-A7BF-FB88734D4645}"/>
              </a:ext>
            </a:extLst>
          </p:cNvPr>
          <p:cNvCxnSpPr>
            <a:cxnSpLocks/>
          </p:cNvCxnSpPr>
          <p:nvPr/>
        </p:nvCxnSpPr>
        <p:spPr>
          <a:xfrm flipH="1">
            <a:off x="6668428" y="3429000"/>
            <a:ext cx="3657600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541A012-6CEE-4C4A-94F6-11BE6462A4BE}"/>
              </a:ext>
            </a:extLst>
          </p:cNvPr>
          <p:cNvSpPr txBox="1"/>
          <p:nvPr/>
        </p:nvSpPr>
        <p:spPr>
          <a:xfrm>
            <a:off x="6579513" y="2899023"/>
            <a:ext cx="436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Worksheet Page 3 Now Available!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AB01AC-9A18-4721-95FA-209C7070A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Interest Determination Worksheet Page 3</a:t>
            </a:r>
          </a:p>
        </p:txBody>
      </p:sp>
    </p:spTree>
    <p:extLst>
      <p:ext uri="{BB962C8B-B14F-4D97-AF65-F5344CB8AC3E}">
        <p14:creationId xmlns:p14="http://schemas.microsoft.com/office/powerpoint/2010/main" val="3388131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E6097-4AE1-4682-B152-E80FA5C0F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D55F74-5A6A-480D-A7B1-0FE4428789E3}"/>
              </a:ext>
            </a:extLst>
          </p:cNvPr>
          <p:cNvSpPr txBox="1"/>
          <p:nvPr/>
        </p:nvSpPr>
        <p:spPr>
          <a:xfrm>
            <a:off x="673100" y="1244600"/>
            <a:ext cx="10845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/>
              <a:t>NOTE	</a:t>
            </a:r>
          </a:p>
          <a:p>
            <a:endParaRPr lang="en-US" sz="4400" b="1" i="1" dirty="0"/>
          </a:p>
          <a:p>
            <a:pPr algn="ctr"/>
            <a:r>
              <a:rPr lang="en-US" sz="4400" i="1" dirty="0"/>
              <a:t>This process and worksheet are not required, but are encouraged to facilitate and document the required BID. </a:t>
            </a:r>
            <a:endParaRPr lang="en-US" sz="4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C15B8D-1267-43FE-B3F9-450CE423A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IMPORTANT!</a:t>
            </a:r>
          </a:p>
        </p:txBody>
      </p:sp>
    </p:spTree>
    <p:extLst>
      <p:ext uri="{BB962C8B-B14F-4D97-AF65-F5344CB8AC3E}">
        <p14:creationId xmlns:p14="http://schemas.microsoft.com/office/powerpoint/2010/main" val="2965819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E6097-4AE1-4682-B152-E80FA5C0F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D55F74-5A6A-480D-A7B1-0FE4428789E3}"/>
              </a:ext>
            </a:extLst>
          </p:cNvPr>
          <p:cNvSpPr txBox="1"/>
          <p:nvPr/>
        </p:nvSpPr>
        <p:spPr>
          <a:xfrm>
            <a:off x="673100" y="1244600"/>
            <a:ext cx="10845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Clr>
                <a:srgbClr val="E38526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Upon completion of the best interest determination, DCF has the authority to make final decisions about a student’s best interest, but </a:t>
            </a:r>
            <a:r>
              <a:rPr lang="en-US" sz="2400" b="1" i="1" dirty="0"/>
              <a:t>a school district may dispute DCF’s best interest determination.</a:t>
            </a:r>
          </a:p>
          <a:p>
            <a:pPr marL="342900" lvl="1" indent="-342900">
              <a:buClr>
                <a:srgbClr val="E38526"/>
              </a:buClr>
              <a:buFont typeface="Arial" panose="020B0604020202020204" pitchFamily="34" charset="0"/>
              <a:buChar char="•"/>
              <a:defRPr/>
            </a:pPr>
            <a:endParaRPr lang="en-US" sz="2400" b="1" i="1" dirty="0"/>
          </a:p>
          <a:p>
            <a:pPr marL="342900" lvl="1" indent="-342900">
              <a:buClr>
                <a:srgbClr val="E38526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During the dispute resolution process,</a:t>
            </a:r>
            <a:r>
              <a:rPr lang="en-US" sz="2400" b="1" dirty="0"/>
              <a:t> </a:t>
            </a:r>
            <a:r>
              <a:rPr lang="en-US" sz="2400" dirty="0"/>
              <a:t>the student</a:t>
            </a:r>
            <a:r>
              <a:rPr lang="en-US" sz="2400" i="1" dirty="0"/>
              <a:t> must</a:t>
            </a:r>
            <a:r>
              <a:rPr lang="en-US" sz="2400" dirty="0"/>
              <a:t> attend the school selected by DCF following the local BID process.  Transportation must be provided for the student, if needed.</a:t>
            </a:r>
          </a:p>
          <a:p>
            <a:pPr marL="342900" lvl="1" indent="-342900">
              <a:buClr>
                <a:srgbClr val="E38526"/>
              </a:buClr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342900" lvl="1" indent="-342900">
              <a:buClr>
                <a:srgbClr val="E38526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The dispute process and form can be found on DESE’s Foster Care Webpage: </a:t>
            </a:r>
            <a:r>
              <a:rPr lang="en-US" sz="2400" dirty="0">
                <a:hlinkClick r:id="rId2"/>
              </a:rPr>
              <a:t>http://www.doe.mass.edu/sfs/foster/</a:t>
            </a:r>
            <a:r>
              <a:rPr lang="en-US" sz="2400" dirty="0"/>
              <a:t> and should be submitted to DESE at </a:t>
            </a:r>
            <a:r>
              <a:rPr lang="en-US" sz="2400" dirty="0">
                <a:hlinkClick r:id="rId3"/>
              </a:rPr>
              <a:t>achievement@doe.mass.edu</a:t>
            </a:r>
            <a:r>
              <a:rPr lang="en-US" sz="2400" dirty="0"/>
              <a:t>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C15B8D-1267-43FE-B3F9-450CE423A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Selection Disputes</a:t>
            </a:r>
          </a:p>
        </p:txBody>
      </p:sp>
    </p:spTree>
    <p:extLst>
      <p:ext uri="{BB962C8B-B14F-4D97-AF65-F5344CB8AC3E}">
        <p14:creationId xmlns:p14="http://schemas.microsoft.com/office/powerpoint/2010/main" val="2474097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27482E-6E28-4F53-8106-8CFBE381BF80}"/>
              </a:ext>
            </a:extLst>
          </p:cNvPr>
          <p:cNvSpPr txBox="1"/>
          <p:nvPr/>
        </p:nvSpPr>
        <p:spPr>
          <a:xfrm>
            <a:off x="6253229" y="1226634"/>
            <a:ext cx="558263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Logistics</a:t>
            </a:r>
          </a:p>
          <a:p>
            <a:endParaRPr lang="en-US" sz="2800" dirty="0"/>
          </a:p>
          <a:p>
            <a:pPr marL="457200" indent="-457200">
              <a:buClr>
                <a:srgbClr val="E38526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Can you hear us ?</a:t>
            </a:r>
          </a:p>
          <a:p>
            <a:pPr marL="457200" indent="-457200">
              <a:buClr>
                <a:srgbClr val="E38526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Clr>
                <a:srgbClr val="E38526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Using the Public Chat and Q&amp;A</a:t>
            </a:r>
          </a:p>
          <a:p>
            <a:pPr marL="457200" indent="-457200">
              <a:buClr>
                <a:srgbClr val="E38526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Clr>
                <a:srgbClr val="E38526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Availability of Forms and Webinar Slides </a:t>
            </a:r>
          </a:p>
          <a:p>
            <a:pPr marL="457200" indent="-457200">
              <a:buClr>
                <a:srgbClr val="E38526"/>
              </a:buCl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Clr>
                <a:srgbClr val="E38526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Role Poll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dirty="0"/>
          </a:p>
        </p:txBody>
      </p:sp>
      <p:pic>
        <p:nvPicPr>
          <p:cNvPr id="4" name="Picture Placeholder 3" descr="A graphic of children holding welcome banner">
            <a:extLst>
              <a:ext uri="{FF2B5EF4-FFF2-40B4-BE49-F238E27FC236}">
                <a16:creationId xmlns:a16="http://schemas.microsoft.com/office/drawing/2014/main" id="{1CBBB75E-94EB-41F7-99DC-A3A42B98FC1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3426" b="13426"/>
          <a:stretch>
            <a:fillRect/>
          </a:stretch>
        </p:blipFill>
        <p:spPr>
          <a:xfrm>
            <a:off x="352709" y="1753759"/>
            <a:ext cx="5553308" cy="4394594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0F2251D-CD9A-428D-8AE6-8541D59824D3}"/>
              </a:ext>
            </a:extLst>
          </p:cNvPr>
          <p:cNvSpPr/>
          <p:nvPr/>
        </p:nvSpPr>
        <p:spPr>
          <a:xfrm>
            <a:off x="1451827" y="3951056"/>
            <a:ext cx="3198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Welcome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67743" y="413575"/>
            <a:ext cx="11370972" cy="552324"/>
          </a:xfrm>
        </p:spPr>
        <p:txBody>
          <a:bodyPr/>
          <a:lstStyle/>
          <a:p>
            <a:r>
              <a:rPr lang="en-US" dirty="0"/>
              <a:t>Let’s Get Started</a:t>
            </a:r>
          </a:p>
        </p:txBody>
      </p:sp>
    </p:spTree>
    <p:extLst>
      <p:ext uri="{BB962C8B-B14F-4D97-AF65-F5344CB8AC3E}">
        <p14:creationId xmlns:p14="http://schemas.microsoft.com/office/powerpoint/2010/main" val="2016743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E6097-4AE1-4682-B152-E80FA5C0F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D55F74-5A6A-480D-A7B1-0FE4428789E3}"/>
              </a:ext>
            </a:extLst>
          </p:cNvPr>
          <p:cNvSpPr txBox="1"/>
          <p:nvPr/>
        </p:nvSpPr>
        <p:spPr>
          <a:xfrm>
            <a:off x="673100" y="2794000"/>
            <a:ext cx="1084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/>
              <a:t>Questions?</a:t>
            </a:r>
            <a:endParaRPr lang="en-US" sz="4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C15B8D-1267-43FE-B3F9-450CE423A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Almost done!</a:t>
            </a:r>
          </a:p>
        </p:txBody>
      </p:sp>
    </p:spTree>
    <p:extLst>
      <p:ext uri="{BB962C8B-B14F-4D97-AF65-F5344CB8AC3E}">
        <p14:creationId xmlns:p14="http://schemas.microsoft.com/office/powerpoint/2010/main" val="2612981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 for Educational Stability Team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7743" y="1230403"/>
            <a:ext cx="11370972" cy="504974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Christine Cowen, Migrant Education, Military Connected Students</a:t>
            </a:r>
          </a:p>
          <a:p>
            <a:pPr marL="0" indent="0">
              <a:buNone/>
            </a:pPr>
            <a:r>
              <a:rPr lang="en-US" sz="2400" dirty="0"/>
              <a:t>	781. 338.6301 </a:t>
            </a:r>
            <a:r>
              <a:rPr lang="en-US" sz="2400" dirty="0">
                <a:hlinkClick r:id="rId2"/>
              </a:rPr>
              <a:t>ccowen@doe.mass.edu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Kristen McKinnon, Foster Care Point of Contact</a:t>
            </a:r>
          </a:p>
          <a:p>
            <a:pPr marL="0" indent="0">
              <a:buNone/>
            </a:pPr>
            <a:r>
              <a:rPr lang="en-US" sz="2400" dirty="0"/>
              <a:t>	781.338.6306 </a:t>
            </a:r>
            <a:r>
              <a:rPr lang="en-US" sz="2400" dirty="0">
                <a:hlinkClick r:id="rId3"/>
              </a:rPr>
              <a:t>kmckinnon@doe.mass.edu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Sarah Slautterback, Homeless Education</a:t>
            </a:r>
          </a:p>
          <a:p>
            <a:pPr marL="0" indent="0">
              <a:buNone/>
            </a:pPr>
            <a:r>
              <a:rPr lang="en-US" sz="2400" dirty="0"/>
              <a:t>	781.338.6330 </a:t>
            </a:r>
            <a:r>
              <a:rPr lang="en-US" sz="2400" dirty="0">
                <a:hlinkClick r:id="rId4"/>
              </a:rPr>
              <a:t>sslautterback@doe.mass.edu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****************************************************************************************</a:t>
            </a:r>
          </a:p>
          <a:p>
            <a:pPr marL="0" indent="0">
              <a:buNone/>
            </a:pPr>
            <a:r>
              <a:rPr lang="en-US" sz="2400" dirty="0"/>
              <a:t>Technical Assistance: Problem Resolution Services, 781.338.3700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758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5D838ABB-2920-4CCA-BBF1-F1299182F9FE}"/>
              </a:ext>
            </a:extLst>
          </p:cNvPr>
          <p:cNvSpPr txBox="1"/>
          <p:nvPr/>
        </p:nvSpPr>
        <p:spPr>
          <a:xfrm>
            <a:off x="5806772" y="4415383"/>
            <a:ext cx="5079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75 Pleasant Street, Malden, MA 02148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6" name="图片 15" descr="address icon">
            <a:extLst>
              <a:ext uri="{FF2B5EF4-FFF2-40B4-BE49-F238E27FC236}">
                <a16:creationId xmlns:a16="http://schemas.microsoft.com/office/drawing/2014/main" id="{3155BFC2-CE51-4BB4-882C-F8ADA0A7E5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39" t="15745" r="18234" b="17372"/>
          <a:stretch/>
        </p:blipFill>
        <p:spPr>
          <a:xfrm flipH="1">
            <a:off x="5450435" y="4393191"/>
            <a:ext cx="439479" cy="44449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2246D95-2355-47E1-9E27-1351EA05075A}"/>
              </a:ext>
            </a:extLst>
          </p:cNvPr>
          <p:cNvSpPr txBox="1"/>
          <p:nvPr/>
        </p:nvSpPr>
        <p:spPr>
          <a:xfrm>
            <a:off x="2320907" y="4415383"/>
            <a:ext cx="3013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www.doe.mass.edu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3" name="图片 12" descr="website icon">
            <a:extLst>
              <a:ext uri="{FF2B5EF4-FFF2-40B4-BE49-F238E27FC236}">
                <a16:creationId xmlns:a16="http://schemas.microsoft.com/office/drawing/2014/main" id="{130DF23C-95E6-48AF-A183-DB17A7C7D4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847" t="18945" r="20669" b="17724"/>
          <a:stretch/>
        </p:blipFill>
        <p:spPr>
          <a:xfrm>
            <a:off x="1953995" y="4355244"/>
            <a:ext cx="439476" cy="52038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702F5C2-4DC0-4CA8-AF5F-AA20DC05FA81}"/>
              </a:ext>
            </a:extLst>
          </p:cNvPr>
          <p:cNvSpPr txBox="1"/>
          <p:nvPr/>
        </p:nvSpPr>
        <p:spPr>
          <a:xfrm>
            <a:off x="5897427" y="3955134"/>
            <a:ext cx="4695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achievement@doe.mass.edu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0" name="图片 9" descr="email icon">
            <a:extLst>
              <a:ext uri="{FF2B5EF4-FFF2-40B4-BE49-F238E27FC236}">
                <a16:creationId xmlns:a16="http://schemas.microsoft.com/office/drawing/2014/main" id="{29115377-BD10-4D4C-A9C7-0FAEFD1333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60" t="19266" r="18307" b="28003"/>
          <a:stretch/>
        </p:blipFill>
        <p:spPr>
          <a:xfrm>
            <a:off x="5473696" y="3955134"/>
            <a:ext cx="423731" cy="37468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92D2954-C2DD-4172-8B10-E4A8A6E0EFEE}"/>
              </a:ext>
            </a:extLst>
          </p:cNvPr>
          <p:cNvSpPr txBox="1"/>
          <p:nvPr/>
        </p:nvSpPr>
        <p:spPr>
          <a:xfrm>
            <a:off x="2304246" y="3955134"/>
            <a:ext cx="2356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781.338.3010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7" name="图片 6" descr="Phone icon">
            <a:extLst>
              <a:ext uri="{FF2B5EF4-FFF2-40B4-BE49-F238E27FC236}">
                <a16:creationId xmlns:a16="http://schemas.microsoft.com/office/drawing/2014/main" id="{B02E2B40-C340-4A62-9DFE-7AD50B50B8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891" t="25979" r="24249" b="25362"/>
          <a:stretch/>
        </p:blipFill>
        <p:spPr>
          <a:xfrm>
            <a:off x="1968171" y="3994418"/>
            <a:ext cx="336075" cy="321542"/>
          </a:xfrm>
          <a:prstGeom prst="rect">
            <a:avLst/>
          </a:prstGeom>
        </p:spPr>
      </p:pic>
      <p:sp>
        <p:nvSpPr>
          <p:cNvPr id="12" name="文本框 10">
            <a:extLst>
              <a:ext uri="{FF2B5EF4-FFF2-40B4-BE49-F238E27FC236}">
                <a16:creationId xmlns:a16="http://schemas.microsoft.com/office/drawing/2014/main" id="{7702F5C2-4DC0-4CA8-AF5F-AA20DC05FA81}"/>
              </a:ext>
            </a:extLst>
          </p:cNvPr>
          <p:cNvSpPr txBox="1"/>
          <p:nvPr/>
        </p:nvSpPr>
        <p:spPr>
          <a:xfrm>
            <a:off x="0" y="3288654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Educational Stability Team, Office of Student and Family Support</a:t>
            </a:r>
            <a:endParaRPr lang="zh-CN" altLang="en-US" sz="2000" b="1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279971-7370-4231-B0E0-C1ECC3933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96" y="879016"/>
            <a:ext cx="10542006" cy="1997829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altLang="zh-CN" sz="11500" dirty="0">
                <a:solidFill>
                  <a:prstClr val="white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rPr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681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3FE6E-22BC-493F-8C78-5A593AB28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DA894-ED40-45BD-8859-0D349C5F2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35" y="1148316"/>
            <a:ext cx="11502780" cy="5208034"/>
          </a:xfrm>
        </p:spPr>
        <p:txBody>
          <a:bodyPr/>
          <a:lstStyle/>
          <a:p>
            <a:r>
              <a:rPr lang="en-US" sz="3000" dirty="0"/>
              <a:t>ESSA Title 1A Foster Care Provisions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/>
              <a:t>Overview of the Best Interest Determination Process and Rights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/>
              <a:t>Review of Best Interest Determination Worksheet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/>
              <a:t>Disputes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/>
              <a:t>Questions and Answers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0C4EF-DDA1-4CC6-8834-47956BC0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0682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893B1-E8DA-44A8-946C-4B645159E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ESSA: Title 1, Part A Provisions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605F6-F96D-4B30-AB79-F215E3403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Ensures educational stability for students in foster care</a:t>
            </a:r>
          </a:p>
          <a:p>
            <a:r>
              <a:rPr lang="en-US" sz="2800" dirty="0"/>
              <a:t>Requires a foster care point of contact in every district</a:t>
            </a:r>
          </a:p>
          <a:p>
            <a:r>
              <a:rPr lang="en-US" sz="2800" dirty="0"/>
              <a:t>Requires a state foster care point of contact at DESE and DCF</a:t>
            </a:r>
          </a:p>
          <a:p>
            <a:r>
              <a:rPr lang="en-US" sz="2800" dirty="0"/>
              <a:t>Establishes specific educational rights for students in foster care </a:t>
            </a:r>
          </a:p>
          <a:p>
            <a:pPr lvl="1"/>
            <a:r>
              <a:rPr lang="en-US" sz="2400" dirty="0"/>
              <a:t>School of Origin</a:t>
            </a:r>
          </a:p>
          <a:p>
            <a:pPr lvl="1"/>
            <a:r>
              <a:rPr lang="en-US" sz="2400" dirty="0"/>
              <a:t>A Best Interest Determination</a:t>
            </a:r>
          </a:p>
          <a:p>
            <a:pPr lvl="1"/>
            <a:r>
              <a:rPr lang="en-US" sz="2400" dirty="0"/>
              <a:t>Transportation</a:t>
            </a:r>
          </a:p>
          <a:p>
            <a:pPr lvl="1"/>
            <a:r>
              <a:rPr lang="en-US" sz="2400" dirty="0"/>
              <a:t>Immediate Enrollment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697BC-D7B7-4ED5-A60C-FE7FC1CDB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3775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6918A-7BB7-49AD-8831-919DEF5AF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graphicFrame>
        <p:nvGraphicFramePr>
          <p:cNvPr id="5" name="Object 4" descr="graphic copy of the best interest determination overview chart">
            <a:extLst>
              <a:ext uri="{FF2B5EF4-FFF2-40B4-BE49-F238E27FC236}">
                <a16:creationId xmlns:a16="http://schemas.microsoft.com/office/drawing/2014/main" id="{4446720F-F681-4122-BBFC-9012707ABC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374593"/>
              </p:ext>
            </p:extLst>
          </p:nvPr>
        </p:nvGraphicFramePr>
        <p:xfrm>
          <a:off x="5362574" y="1123950"/>
          <a:ext cx="4981575" cy="559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Acrobat Document" r:id="rId3" imgW="3886052" imgH="5029069" progId="AcroExch.Document.DC">
                  <p:embed/>
                </p:oleObj>
              </mc:Choice>
              <mc:Fallback>
                <p:oleObj name="Acrobat Document" r:id="rId3" imgW="3886052" imgH="502906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62574" y="1123950"/>
                        <a:ext cx="4981575" cy="559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 descr="arrow pointing to chart">
            <a:extLst>
              <a:ext uri="{FF2B5EF4-FFF2-40B4-BE49-F238E27FC236}">
                <a16:creationId xmlns:a16="http://schemas.microsoft.com/office/drawing/2014/main" id="{985CAD77-AEDB-48E2-9AE9-5D1F99CC7905}"/>
              </a:ext>
            </a:extLst>
          </p:cNvPr>
          <p:cNvCxnSpPr/>
          <p:nvPr/>
        </p:nvCxnSpPr>
        <p:spPr>
          <a:xfrm>
            <a:off x="767080" y="3684270"/>
            <a:ext cx="3474720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F3DBD5B-C9A9-48ED-A0F3-AD9F0AA5A92B}"/>
              </a:ext>
            </a:extLst>
          </p:cNvPr>
          <p:cNvSpPr txBox="1"/>
          <p:nvPr/>
        </p:nvSpPr>
        <p:spPr>
          <a:xfrm>
            <a:off x="647700" y="3114675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Overview Chart is Now Available!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C52E94-1C0B-4B7C-8306-C0E831594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INTEREST DETERMINATION PROCESS OVERVIEW</a:t>
            </a:r>
          </a:p>
        </p:txBody>
      </p:sp>
    </p:spTree>
    <p:extLst>
      <p:ext uri="{BB962C8B-B14F-4D97-AF65-F5344CB8AC3E}">
        <p14:creationId xmlns:p14="http://schemas.microsoft.com/office/powerpoint/2010/main" val="950117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183ED-5D91-4072-9428-D5D9CCDA1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BC7FD8-5FE1-4609-A467-A6A34C9E09A0}"/>
              </a:ext>
            </a:extLst>
          </p:cNvPr>
          <p:cNvSpPr txBox="1"/>
          <p:nvPr/>
        </p:nvSpPr>
        <p:spPr>
          <a:xfrm>
            <a:off x="7634177" y="1737598"/>
            <a:ext cx="402442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</a:t>
            </a:r>
          </a:p>
          <a:p>
            <a:endParaRPr lang="en-US" dirty="0"/>
          </a:p>
          <a:p>
            <a:pPr marL="285750" indent="-285750">
              <a:buClr>
                <a:srgbClr val="E38526"/>
              </a:buClr>
              <a:buFont typeface="Arial" panose="020B0604020202020204" pitchFamily="34" charset="0"/>
              <a:buChar char="•"/>
            </a:pPr>
            <a:r>
              <a:rPr lang="en-US" dirty="0"/>
              <a:t>Decisions about which school a student will attend should be made collaboratively.</a:t>
            </a:r>
          </a:p>
          <a:p>
            <a:pPr marL="285750" indent="-285750">
              <a:buClr>
                <a:srgbClr val="E38526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rgbClr val="E38526"/>
              </a:buClr>
              <a:buFont typeface="Arial" panose="020B0604020202020204" pitchFamily="34" charset="0"/>
              <a:buChar char="•"/>
            </a:pPr>
            <a:r>
              <a:rPr lang="en-US" dirty="0"/>
              <a:t>Should include those in the best position to understand the student’s unique needs.</a:t>
            </a:r>
          </a:p>
          <a:p>
            <a:pPr marL="285750" indent="-285750">
              <a:buClr>
                <a:srgbClr val="E38526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rgbClr val="E38526"/>
              </a:buClr>
              <a:buFont typeface="Arial" panose="020B0604020202020204" pitchFamily="34" charset="0"/>
              <a:buChar char="•"/>
            </a:pPr>
            <a:r>
              <a:rPr lang="en-US" dirty="0"/>
              <a:t>Student should remain in their school of origin until BID is completed.</a:t>
            </a:r>
          </a:p>
          <a:p>
            <a:pPr marL="285750" indent="-285750">
              <a:buClr>
                <a:srgbClr val="E38526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rgbClr val="E38526"/>
              </a:buClr>
              <a:buFont typeface="Arial" panose="020B0604020202020204" pitchFamily="34" charset="0"/>
              <a:buChar char="•"/>
            </a:pPr>
            <a:r>
              <a:rPr lang="en-US" dirty="0"/>
              <a:t>Process should be collaborative…but doesn’t need to be one big meeting!</a:t>
            </a:r>
          </a:p>
        </p:txBody>
      </p:sp>
      <p:pic>
        <p:nvPicPr>
          <p:cNvPr id="10" name="Picture 9" descr="graphic of first section of the BID overview Chart. DCF identifies Foster Care Student and begins BID process.">
            <a:extLst>
              <a:ext uri="{FF2B5EF4-FFF2-40B4-BE49-F238E27FC236}">
                <a16:creationId xmlns:a16="http://schemas.microsoft.com/office/drawing/2014/main" id="{29E32AD3-8C78-4258-9791-91C77917F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2519916"/>
            <a:ext cx="7084686" cy="19670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1904B0-A72F-4B55-A1FC-FC884011C5A7}"/>
              </a:ext>
            </a:extLst>
          </p:cNvPr>
          <p:cNvSpPr txBox="1"/>
          <p:nvPr/>
        </p:nvSpPr>
        <p:spPr>
          <a:xfrm>
            <a:off x="347472" y="1149637"/>
            <a:ext cx="1004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Step 1 – DCF Identifies FC student and initiates BID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B1AE68-6CD7-4BFC-B49B-FA145045B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Foster Care Identified</a:t>
            </a:r>
          </a:p>
        </p:txBody>
      </p:sp>
    </p:spTree>
    <p:extLst>
      <p:ext uri="{BB962C8B-B14F-4D97-AF65-F5344CB8AC3E}">
        <p14:creationId xmlns:p14="http://schemas.microsoft.com/office/powerpoint/2010/main" val="2432000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183ED-5D91-4072-9428-D5D9CCDA1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BC7FD8-5FE1-4609-A467-A6A34C9E09A0}"/>
              </a:ext>
            </a:extLst>
          </p:cNvPr>
          <p:cNvSpPr txBox="1"/>
          <p:nvPr/>
        </p:nvSpPr>
        <p:spPr>
          <a:xfrm>
            <a:off x="7410893" y="1597087"/>
            <a:ext cx="42650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</a:t>
            </a:r>
          </a:p>
          <a:p>
            <a:endParaRPr lang="en-US" dirty="0"/>
          </a:p>
          <a:p>
            <a:pPr marL="285750" indent="-285750">
              <a:buClr>
                <a:srgbClr val="E38526"/>
              </a:buClr>
              <a:buFont typeface="Arial" panose="020B0604020202020204" pitchFamily="34" charset="0"/>
              <a:buChar char="•"/>
            </a:pPr>
            <a:r>
              <a:rPr lang="en-US" dirty="0"/>
              <a:t>Collaborators may want to consider if the school of origin is in the best interest but only for a limited duration of time.</a:t>
            </a:r>
          </a:p>
          <a:p>
            <a:pPr marL="285750" indent="-285750">
              <a:buClr>
                <a:srgbClr val="E38526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rgbClr val="E38526"/>
              </a:buClr>
              <a:buFont typeface="Arial" panose="020B0604020202020204" pitchFamily="34" charset="0"/>
              <a:buChar char="•"/>
            </a:pPr>
            <a:r>
              <a:rPr lang="en-US" dirty="0"/>
              <a:t>Collaborators involved in the decision may wish to determine a time to revisit the question of whether it is in the student’s best interest to remain in the school of origin or enroll locally.</a:t>
            </a:r>
          </a:p>
          <a:p>
            <a:pPr marL="285750" indent="-285750">
              <a:buClr>
                <a:srgbClr val="E38526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rgbClr val="E38526"/>
              </a:buClr>
              <a:buFont typeface="Arial" panose="020B0604020202020204" pitchFamily="34" charset="0"/>
              <a:buChar char="•"/>
            </a:pPr>
            <a:r>
              <a:rPr lang="en-US" dirty="0"/>
              <a:t>Transportation costs should </a:t>
            </a:r>
            <a:r>
              <a:rPr lang="en-US" b="1" dirty="0"/>
              <a:t>not</a:t>
            </a:r>
            <a:r>
              <a:rPr lang="en-US" dirty="0"/>
              <a:t> be a factor in determining the best interest for the purpose of school selection.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07EEB3-D5B9-4DDA-AA49-E9B41CAD725E}"/>
              </a:ext>
            </a:extLst>
          </p:cNvPr>
          <p:cNvSpPr txBox="1"/>
          <p:nvPr/>
        </p:nvSpPr>
        <p:spPr>
          <a:xfrm>
            <a:off x="942754" y="5246698"/>
            <a:ext cx="1679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Gather and Share Relevant Factors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6FA1EDA-03E8-46D1-9371-30176B4A98E3}"/>
              </a:ext>
            </a:extLst>
          </p:cNvPr>
          <p:cNvSpPr txBox="1"/>
          <p:nvPr/>
        </p:nvSpPr>
        <p:spPr>
          <a:xfrm>
            <a:off x="5256028" y="5246697"/>
            <a:ext cx="1679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Gather and Share Relevant Factors</a:t>
            </a:r>
          </a:p>
        </p:txBody>
      </p:sp>
      <p:pic>
        <p:nvPicPr>
          <p:cNvPr id="26" name="Picture 25" descr="Graphic of Step 2 on BID Chart showing flow of gathering information from DCF, district of origin, and local school district if needed. ">
            <a:extLst>
              <a:ext uri="{FF2B5EF4-FFF2-40B4-BE49-F238E27FC236}">
                <a16:creationId xmlns:a16="http://schemas.microsoft.com/office/drawing/2014/main" id="{49A8002B-1260-4125-94B0-7FC9046EF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1853664"/>
            <a:ext cx="6763098" cy="45150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1904B0-A72F-4B55-A1FC-FC884011C5A7}"/>
              </a:ext>
            </a:extLst>
          </p:cNvPr>
          <p:cNvSpPr txBox="1"/>
          <p:nvPr/>
        </p:nvSpPr>
        <p:spPr>
          <a:xfrm>
            <a:off x="347472" y="1149637"/>
            <a:ext cx="1004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Step 2 – School Districts and DCF Collaborate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B1AE68-6CD7-4BFC-B49B-FA145045B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2801596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183ED-5D91-4072-9428-D5D9CCDA1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BC7FD8-5FE1-4609-A467-A6A34C9E09A0}"/>
              </a:ext>
            </a:extLst>
          </p:cNvPr>
          <p:cNvSpPr txBox="1"/>
          <p:nvPr/>
        </p:nvSpPr>
        <p:spPr>
          <a:xfrm>
            <a:off x="7293935" y="1853664"/>
            <a:ext cx="42650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</a:t>
            </a:r>
          </a:p>
          <a:p>
            <a:endParaRPr lang="en-US" dirty="0"/>
          </a:p>
          <a:p>
            <a:pPr marL="285750" indent="-285750">
              <a:buClr>
                <a:srgbClr val="E38526"/>
              </a:buClr>
              <a:buFont typeface="Arial" panose="020B0604020202020204" pitchFamily="34" charset="0"/>
              <a:buChar char="•"/>
            </a:pPr>
            <a:r>
              <a:rPr lang="en-US" dirty="0"/>
              <a:t>Notice to LEA from DCF - includes Emergency contact, residence, social worker, record release, transportation needs, etc. </a:t>
            </a:r>
          </a:p>
        </p:txBody>
      </p:sp>
      <p:pic>
        <p:nvPicPr>
          <p:cNvPr id="3" name="Picture 2" descr="Step 3 graphic of BID Chart - Once BID completed, Notice to LEA shared.">
            <a:extLst>
              <a:ext uri="{FF2B5EF4-FFF2-40B4-BE49-F238E27FC236}">
                <a16:creationId xmlns:a16="http://schemas.microsoft.com/office/drawing/2014/main" id="{09C112B5-86DC-45AC-B327-5D58E3FD7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" y="2389834"/>
            <a:ext cx="5801953" cy="20864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1904B0-A72F-4B55-A1FC-FC884011C5A7}"/>
              </a:ext>
            </a:extLst>
          </p:cNvPr>
          <p:cNvSpPr txBox="1"/>
          <p:nvPr/>
        </p:nvSpPr>
        <p:spPr>
          <a:xfrm>
            <a:off x="347472" y="1149637"/>
            <a:ext cx="1004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Step 3 – Upon Completion of BID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B1AE68-6CD7-4BFC-B49B-FA145045B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Determination</a:t>
            </a:r>
          </a:p>
        </p:txBody>
      </p:sp>
    </p:spTree>
    <p:extLst>
      <p:ext uri="{BB962C8B-B14F-4D97-AF65-F5344CB8AC3E}">
        <p14:creationId xmlns:p14="http://schemas.microsoft.com/office/powerpoint/2010/main" val="4079705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183ED-5D91-4072-9428-D5D9CCDA1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BC7FD8-5FE1-4609-A467-A6A34C9E09A0}"/>
              </a:ext>
            </a:extLst>
          </p:cNvPr>
          <p:cNvSpPr txBox="1"/>
          <p:nvPr/>
        </p:nvSpPr>
        <p:spPr>
          <a:xfrm>
            <a:off x="6813927" y="1672857"/>
            <a:ext cx="503060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</a:t>
            </a:r>
          </a:p>
          <a:p>
            <a:endParaRPr lang="en-US" dirty="0"/>
          </a:p>
          <a:p>
            <a:pPr marL="285750" indent="-285750">
              <a:buClr>
                <a:srgbClr val="E38526"/>
              </a:buClr>
              <a:buFont typeface="Arial" panose="020B0604020202020204" pitchFamily="34" charset="0"/>
              <a:buChar char="•"/>
            </a:pPr>
            <a:r>
              <a:rPr lang="en-US" dirty="0"/>
              <a:t>School of origin  - school the student was attending when placed in foster care, or at time of a subsequent change in foster care placement. </a:t>
            </a:r>
          </a:p>
          <a:p>
            <a:pPr marL="285750" indent="-285750">
              <a:buClr>
                <a:srgbClr val="E38526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rgbClr val="E38526"/>
              </a:buClr>
              <a:buFont typeface="Arial" panose="020B0604020202020204" pitchFamily="34" charset="0"/>
              <a:buChar char="•"/>
            </a:pPr>
            <a:r>
              <a:rPr lang="en-US" dirty="0"/>
              <a:t>Districts must collaborate with DCF to establish policies and procedures to ensure that students who need transportation to remain in their school of origin get it.</a:t>
            </a:r>
          </a:p>
          <a:p>
            <a:pPr marL="285750" indent="-285750">
              <a:buClr>
                <a:srgbClr val="E38526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rgbClr val="E38526"/>
              </a:buClr>
              <a:buFont typeface="Arial" panose="020B0604020202020204" pitchFamily="34" charset="0"/>
              <a:buChar char="•"/>
            </a:pPr>
            <a:r>
              <a:rPr lang="en-US" dirty="0"/>
              <a:t>Absent another agreement, districts of origin are responsible for providing transportation to and from the school of origin.</a:t>
            </a:r>
          </a:p>
          <a:p>
            <a:pPr marL="285750" indent="-285750">
              <a:buClr>
                <a:srgbClr val="E38526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rgbClr val="E38526"/>
              </a:buClr>
              <a:buFont typeface="Arial" panose="020B0604020202020204" pitchFamily="34" charset="0"/>
              <a:buChar char="•"/>
            </a:pPr>
            <a:r>
              <a:rPr lang="en-US" dirty="0"/>
              <a:t>Districts should document all costs associated with this transportation.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Step 4a. graphic of BID Chart about remaining in school of origin after BID made.">
            <a:extLst>
              <a:ext uri="{FF2B5EF4-FFF2-40B4-BE49-F238E27FC236}">
                <a16:creationId xmlns:a16="http://schemas.microsoft.com/office/drawing/2014/main" id="{C7255060-B733-455A-B5F6-F950776C6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02" y="2490097"/>
            <a:ext cx="5518298" cy="25603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1904B0-A72F-4B55-A1FC-FC884011C5A7}"/>
              </a:ext>
            </a:extLst>
          </p:cNvPr>
          <p:cNvSpPr txBox="1"/>
          <p:nvPr/>
        </p:nvSpPr>
        <p:spPr>
          <a:xfrm>
            <a:off x="347472" y="1149637"/>
            <a:ext cx="1004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Step 4a – Remain in School of Origin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B1AE68-6CD7-4BFC-B49B-FA145045B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Determination: School of Origin</a:t>
            </a:r>
          </a:p>
        </p:txBody>
      </p:sp>
    </p:spTree>
    <p:extLst>
      <p:ext uri="{BB962C8B-B14F-4D97-AF65-F5344CB8AC3E}">
        <p14:creationId xmlns:p14="http://schemas.microsoft.com/office/powerpoint/2010/main" val="4043252637"/>
      </p:ext>
    </p:extLst>
  </p:cSld>
  <p:clrMapOvr>
    <a:masterClrMapping/>
  </p:clrMapOvr>
</p:sld>
</file>

<file path=ppt/theme/theme1.xml><?xml version="1.0" encoding="utf-8"?>
<a:theme xmlns:a="http://schemas.openxmlformats.org/drawingml/2006/main" name="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DESE-231-51223</_dlc_DocId>
    <_dlc_DocIdUrl xmlns="733efe1c-5bbe-4968-87dc-d400e65c879f">
      <Url>https://sharepoint.doemass.org/ese/webteam/cps/_layouts/DocIdRedir.aspx?ID=DESE-231-51223</Url>
      <Description>DESE-231-51223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3a5a55f13e9bb649c79d8b6e4cc9fe8c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9f746412060615af2bac066d19f8186c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Props1.xml><?xml version="1.0" encoding="utf-8"?>
<ds:datastoreItem xmlns:ds="http://schemas.openxmlformats.org/officeDocument/2006/customXml" ds:itemID="{D85794D9-08C9-44FF-B8D7-9D4A51A6D166}">
  <ds:schemaRefs>
    <ds:schemaRef ds:uri="733efe1c-5bbe-4968-87dc-d400e65c879f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0a4e05da-b9bc-4326-ad73-01ef31b95567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F1F6079-5215-4E5B-81F6-721B384644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E04663-D6FE-4A92-BCBA-9A1A054DD49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4A6295A-EE16-45EC-B92A-98428DD78E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ESE PowerPoint Template 2017</Template>
  <TotalTime>264</TotalTime>
  <Words>746</Words>
  <Application>Microsoft Office PowerPoint</Application>
  <PresentationFormat>Widescreen</PresentationFormat>
  <Paragraphs>147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等线</vt:lpstr>
      <vt:lpstr>Arial</vt:lpstr>
      <vt:lpstr>Calibri</vt:lpstr>
      <vt:lpstr>Courier New</vt:lpstr>
      <vt:lpstr>Segoe</vt:lpstr>
      <vt:lpstr>Segoe SemiBold</vt:lpstr>
      <vt:lpstr>Segoe UI</vt:lpstr>
      <vt:lpstr>Segoe UI Black</vt:lpstr>
      <vt:lpstr>Segoe UI Semibold</vt:lpstr>
      <vt:lpstr>Times New Roman</vt:lpstr>
      <vt:lpstr>Wingdings</vt:lpstr>
      <vt:lpstr>ESE​​</vt:lpstr>
      <vt:lpstr>Acrobat Document</vt:lpstr>
      <vt:lpstr>Introduction to the Sample Foster Care Best Interest Determination Worksheet </vt:lpstr>
      <vt:lpstr>Let’s Get Started</vt:lpstr>
      <vt:lpstr>Agenda</vt:lpstr>
      <vt:lpstr>ESSA: Title 1, Part A Provisions</vt:lpstr>
      <vt:lpstr>BEST INTEREST DETERMINATION PROCESS OVERVIEW</vt:lpstr>
      <vt:lpstr>Foster Care Identified</vt:lpstr>
      <vt:lpstr>Collaboration</vt:lpstr>
      <vt:lpstr>Determination</vt:lpstr>
      <vt:lpstr>Determination: School of Origin</vt:lpstr>
      <vt:lpstr>Determination: Immediate Enrollment </vt:lpstr>
      <vt:lpstr>Best Interest Determination Worksheet</vt:lpstr>
      <vt:lpstr>Section One</vt:lpstr>
      <vt:lpstr>Section Two</vt:lpstr>
      <vt:lpstr>Best Interest Determination Worksheet Page 2</vt:lpstr>
      <vt:lpstr>Section Three</vt:lpstr>
      <vt:lpstr>Section Four</vt:lpstr>
      <vt:lpstr>Best Interest Determination Worksheet Page 3</vt:lpstr>
      <vt:lpstr>IMPORTANT!</vt:lpstr>
      <vt:lpstr>School Selection Disputes</vt:lpstr>
      <vt:lpstr>Almost done!</vt:lpstr>
      <vt:lpstr>Contact Information for Educational Stability Team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Sample Foster Care Best Interest Determination Worksheet </dc:title>
  <dc:creator>DESE</dc:creator>
  <cp:lastModifiedBy>Zou, Dong (EOE)</cp:lastModifiedBy>
  <cp:revision>50</cp:revision>
  <cp:lastPrinted>2017-08-07T14:46:10Z</cp:lastPrinted>
  <dcterms:created xsi:type="dcterms:W3CDTF">2019-04-17T19:12:22Z</dcterms:created>
  <dcterms:modified xsi:type="dcterms:W3CDTF">2019-05-13T19:11:57Z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May 13 2019</vt:lpwstr>
  </property>
</Properties>
</file>